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2"/>
  </p:notesMasterIdLst>
  <p:sldIdLst>
    <p:sldId id="256" r:id="rId2"/>
    <p:sldId id="257" r:id="rId3"/>
    <p:sldId id="271" r:id="rId4"/>
    <p:sldId id="270"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1" r:id="rId24"/>
    <p:sldId id="292" r:id="rId25"/>
    <p:sldId id="293" r:id="rId26"/>
    <p:sldId id="294" r:id="rId27"/>
    <p:sldId id="309" r:id="rId28"/>
    <p:sldId id="316" r:id="rId29"/>
    <p:sldId id="259" r:id="rId30"/>
    <p:sldId id="300" r:id="rId31"/>
    <p:sldId id="296" r:id="rId32"/>
    <p:sldId id="297" r:id="rId33"/>
    <p:sldId id="305" r:id="rId34"/>
    <p:sldId id="306" r:id="rId35"/>
    <p:sldId id="260" r:id="rId36"/>
    <p:sldId id="315" r:id="rId37"/>
    <p:sldId id="312" r:id="rId38"/>
    <p:sldId id="308" r:id="rId39"/>
    <p:sldId id="318" r:id="rId40"/>
    <p:sldId id="317" r:id="rId41"/>
  </p:sldIdLst>
  <p:sldSz cx="12192000" cy="6858000"/>
  <p:notesSz cx="6858000" cy="9144000"/>
  <p:defaultTextStyle>
    <a:defPPr>
      <a:defRPr lang="en-US"/>
    </a:defPPr>
    <a:lvl1pPr marL="0" algn="l" defTabSz="457200" rtl="0" eaLnBrk="1" latinLnBrk="0" hangingPunct="1">
      <a:defRPr sz="1900" kern="1200">
        <a:solidFill>
          <a:schemeClr val="tx1"/>
        </a:solidFill>
        <a:latin typeface="+mn-lt"/>
        <a:ea typeface="+mn-ea"/>
        <a:cs typeface="+mn-cs"/>
      </a:defRPr>
    </a:lvl1pPr>
    <a:lvl2pPr marL="457200" algn="l" defTabSz="457200" rtl="0" eaLnBrk="1" latinLnBrk="0" hangingPunct="1">
      <a:defRPr sz="1900" kern="1200">
        <a:solidFill>
          <a:schemeClr val="tx1"/>
        </a:solidFill>
        <a:latin typeface="+mn-lt"/>
        <a:ea typeface="+mn-ea"/>
        <a:cs typeface="+mn-cs"/>
      </a:defRPr>
    </a:lvl2pPr>
    <a:lvl3pPr marL="914400" algn="l" defTabSz="457200" rtl="0" eaLnBrk="1" latinLnBrk="0" hangingPunct="1">
      <a:defRPr sz="1900" kern="1200">
        <a:solidFill>
          <a:schemeClr val="tx1"/>
        </a:solidFill>
        <a:latin typeface="+mn-lt"/>
        <a:ea typeface="+mn-ea"/>
        <a:cs typeface="+mn-cs"/>
      </a:defRPr>
    </a:lvl3pPr>
    <a:lvl4pPr marL="1371600" algn="l" defTabSz="457200" rtl="0" eaLnBrk="1" latinLnBrk="0" hangingPunct="1">
      <a:defRPr sz="1900" kern="1200">
        <a:solidFill>
          <a:schemeClr val="tx1"/>
        </a:solidFill>
        <a:latin typeface="+mn-lt"/>
        <a:ea typeface="+mn-ea"/>
        <a:cs typeface="+mn-cs"/>
      </a:defRPr>
    </a:lvl4pPr>
    <a:lvl5pPr marL="1828800" algn="l" defTabSz="457200" rtl="0" eaLnBrk="1" latinLnBrk="0" hangingPunct="1">
      <a:defRPr sz="1900" kern="1200">
        <a:solidFill>
          <a:schemeClr val="tx1"/>
        </a:solidFill>
        <a:latin typeface="+mn-lt"/>
        <a:ea typeface="+mn-ea"/>
        <a:cs typeface="+mn-cs"/>
      </a:defRPr>
    </a:lvl5pPr>
    <a:lvl6pPr marL="2286000" algn="l" defTabSz="457200" rtl="0" eaLnBrk="1" latinLnBrk="0" hangingPunct="1">
      <a:defRPr sz="1900" kern="1200">
        <a:solidFill>
          <a:schemeClr val="tx1"/>
        </a:solidFill>
        <a:latin typeface="+mn-lt"/>
        <a:ea typeface="+mn-ea"/>
        <a:cs typeface="+mn-cs"/>
      </a:defRPr>
    </a:lvl6pPr>
    <a:lvl7pPr marL="2743200" algn="l" defTabSz="457200" rtl="0" eaLnBrk="1" latinLnBrk="0" hangingPunct="1">
      <a:defRPr sz="1900" kern="1200">
        <a:solidFill>
          <a:schemeClr val="tx1"/>
        </a:solidFill>
        <a:latin typeface="+mn-lt"/>
        <a:ea typeface="+mn-ea"/>
        <a:cs typeface="+mn-cs"/>
      </a:defRPr>
    </a:lvl7pPr>
    <a:lvl8pPr marL="3200400" algn="l" defTabSz="457200" rtl="0" eaLnBrk="1" latinLnBrk="0" hangingPunct="1">
      <a:defRPr sz="1900" kern="1200">
        <a:solidFill>
          <a:schemeClr val="tx1"/>
        </a:solidFill>
        <a:latin typeface="+mn-lt"/>
        <a:ea typeface="+mn-ea"/>
        <a:cs typeface="+mn-cs"/>
      </a:defRPr>
    </a:lvl8pPr>
    <a:lvl9pPr marL="3657600" algn="l" defTabSz="45720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04" autoAdjust="0"/>
    <p:restoredTop sz="76644" autoAdjust="0"/>
  </p:normalViewPr>
  <p:slideViewPr>
    <p:cSldViewPr snapToGrid="0">
      <p:cViewPr varScale="1">
        <p:scale>
          <a:sx n="66" d="100"/>
          <a:sy n="66" d="100"/>
        </p:scale>
        <p:origin x="893" y="48"/>
      </p:cViewPr>
      <p:guideLst>
        <p:guide orient="horz" pos="2160"/>
        <p:guide pos="384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B3C664-309E-44B2-B8BB-296A66D606F2}" type="datetimeFigureOut">
              <a:rPr lang="zh-CN" altLang="en-US" smtClean="0"/>
              <a:t>2020/2/4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A8207D-5DF5-4B52-B779-0D88B4F743B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同学们好！</a:t>
            </a:r>
            <a:r>
              <a:rPr lang="zh-CN" altLang="zh-CN" sz="1200" kern="1200" dirty="0">
                <a:solidFill>
                  <a:schemeClr val="tx1"/>
                </a:solidFill>
                <a:effectLst/>
                <a:latin typeface="+mn-lt"/>
                <a:ea typeface="+mn-ea"/>
                <a:cs typeface="+mn-cs"/>
              </a:rPr>
              <a:t>今天讲座的内容是</a:t>
            </a:r>
            <a:r>
              <a:rPr lang="zh-CN" altLang="en-US" sz="1200" kern="1200" dirty="0">
                <a:solidFill>
                  <a:schemeClr val="tx1"/>
                </a:solidFill>
                <a:effectLst/>
                <a:latin typeface="+mn-lt"/>
                <a:ea typeface="+mn-ea"/>
                <a:cs typeface="+mn-cs"/>
              </a:rPr>
              <a:t>高中历史复习的世界历史部分。</a:t>
            </a:r>
            <a:endParaRPr lang="zh-CN" altLang="en-US"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2020</a:t>
            </a:r>
            <a:r>
              <a:rPr lang="zh-CN" altLang="en-US" dirty="0"/>
              <a:t>年天津高考将以</a:t>
            </a:r>
            <a:r>
              <a:rPr lang="en-US" altLang="zh-CN" dirty="0"/>
              <a:t>《</a:t>
            </a:r>
            <a:r>
              <a:rPr lang="zh-CN" altLang="en-US" dirty="0"/>
              <a:t>普通高中课程标准</a:t>
            </a:r>
            <a:r>
              <a:rPr lang="en-US" altLang="zh-CN" dirty="0"/>
              <a:t>》</a:t>
            </a:r>
            <a:r>
              <a:rPr lang="zh-CN" altLang="en-US" dirty="0"/>
              <a:t>（</a:t>
            </a:r>
            <a:r>
              <a:rPr lang="en-US" altLang="zh-CN" dirty="0"/>
              <a:t>2017</a:t>
            </a:r>
            <a:r>
              <a:rPr lang="zh-CN" altLang="en-US" dirty="0"/>
              <a:t>版）为指导，以</a:t>
            </a:r>
            <a:r>
              <a:rPr lang="en-US" altLang="zh-CN" dirty="0"/>
              <a:t>2020</a:t>
            </a:r>
            <a:r>
              <a:rPr lang="zh-CN" altLang="en-US" dirty="0"/>
              <a:t>届高三年级使用的教材（即课标实验教科书）为依据复习、备考、命题。本次讲座将和大家一起，把新课程标准要求和世界史部分的相关教材内容整合起来，按照历史发展的时间顺序梳理知识，初步构建宏观的世界史知识框架。在梳理知识的基础上，结合近年天津高考和</a:t>
            </a:r>
            <a:r>
              <a:rPr lang="en-US" altLang="zh-CN" dirty="0"/>
              <a:t>2020</a:t>
            </a:r>
            <a:r>
              <a:rPr lang="zh-CN" altLang="zh-CN" sz="1200" b="0" kern="1200" dirty="0">
                <a:solidFill>
                  <a:schemeClr val="tx1"/>
                </a:solidFill>
                <a:effectLst/>
                <a:latin typeface="+mn-lt"/>
                <a:ea typeface="+mn-ea"/>
                <a:cs typeface="+mn-cs"/>
              </a:rPr>
              <a:t>年天津市学业水平等级</a:t>
            </a:r>
            <a:r>
              <a:rPr lang="zh-CN" altLang="en-US" sz="1200" b="0" kern="1200" dirty="0">
                <a:solidFill>
                  <a:schemeClr val="tx1"/>
                </a:solidFill>
                <a:effectLst/>
                <a:latin typeface="+mn-lt"/>
                <a:ea typeface="+mn-ea"/>
                <a:cs typeface="+mn-cs"/>
              </a:rPr>
              <a:t>考</a:t>
            </a:r>
            <a:r>
              <a:rPr lang="zh-CN" altLang="zh-CN" sz="1200" b="0" kern="1200" dirty="0">
                <a:solidFill>
                  <a:schemeClr val="tx1"/>
                </a:solidFill>
                <a:effectLst/>
                <a:latin typeface="+mn-lt"/>
                <a:ea typeface="+mn-ea"/>
                <a:cs typeface="+mn-cs"/>
              </a:rPr>
              <a:t>适应性测试</a:t>
            </a:r>
            <a:r>
              <a:rPr lang="zh-CN" altLang="en-US" sz="1200" b="0" kern="1200" dirty="0">
                <a:solidFill>
                  <a:schemeClr val="tx1"/>
                </a:solidFill>
                <a:effectLst/>
                <a:latin typeface="+mn-lt"/>
                <a:ea typeface="+mn-ea"/>
                <a:cs typeface="+mn-cs"/>
              </a:rPr>
              <a:t>的部分试题，从历史学科核心素养的角度进行分析，和同学们一起归纳解题思路和方法，并通过巩固练习举一反三，提高解决问题的能力。</a:t>
            </a:r>
            <a:endParaRPr lang="zh-CN" altLang="en-US" b="0"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第一部分，我们先来依据课程标准要求梳理教材世界史部分的知识内容。</a:t>
            </a:r>
            <a:endParaRPr lang="en-US" altLang="zh-CN"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古代世界：课标的要求是</a:t>
            </a:r>
            <a:r>
              <a:rPr lang="zh-CN" altLang="zh-CN" sz="1200" dirty="0">
                <a:solidFill>
                  <a:schemeClr val="bg1"/>
                </a:solidFill>
                <a:latin typeface="微软雅黑" panose="020B0503020204020204" pitchFamily="34" charset="-122"/>
                <a:ea typeface="微软雅黑" panose="020B0503020204020204" pitchFamily="34" charset="-122"/>
              </a:rPr>
              <a:t>知道早期人类文明的产生；了解各文明古国发展的不同特点，并分析、认识这些特点形成的不同时空条件；认识古代各大帝国的区域性影响和不同文明之间的早期联系。</a:t>
            </a:r>
            <a:endParaRPr lang="en-US" altLang="zh-CN" dirty="0"/>
          </a:p>
          <a:p>
            <a:r>
              <a:rPr lang="zh-CN" altLang="en-US" dirty="0"/>
              <a:t>在我们使用的教材中，主要涉及古代希腊和古代罗马两部分。</a:t>
            </a:r>
            <a:endParaRPr lang="en-US" altLang="zh-CN" dirty="0"/>
          </a:p>
          <a:p>
            <a:r>
              <a:rPr lang="zh-CN" altLang="en-US" baseline="0" dirty="0"/>
              <a:t>古代希腊奴隶制民主政治和古代罗马法律的形成、发展都需要结合时空条件进行分析，</a:t>
            </a:r>
            <a:endParaRPr lang="en-US" altLang="zh-CN" baseline="0" dirty="0"/>
          </a:p>
          <a:p>
            <a:r>
              <a:rPr lang="zh-CN" altLang="en-US" baseline="0" dirty="0"/>
              <a:t>以唯物史观为指导，理解古代社会由于生产力水平较低，自然环境对人类活动的影响较大，地理环境影响古代希腊的城邦形成小国寡民的特点，也影响到工商业和海外贸易的发展。经济活动的特点影响到政治形态。经济、政治生活折射到思想文化领域，人文思想出现，树立人的尊严和权威。苏格拉底提出“有思想力的人是万物的尺度”“美德即知识”，他使哲学真正成为一门研究“人” 的学问。</a:t>
            </a:r>
            <a:endParaRPr lang="en-US" altLang="zh-CN" baseline="0" dirty="0"/>
          </a:p>
          <a:p>
            <a:r>
              <a:rPr lang="zh-CN" altLang="en-US" baseline="0" dirty="0"/>
              <a:t>古代罗马随着共和国的发展，法律成为维系统治的重要手段，随着帝国的扩张，罗马法</a:t>
            </a:r>
            <a:endParaRPr lang="en-US" altLang="zh-CN" baseline="0" dirty="0"/>
          </a:p>
          <a:p>
            <a:r>
              <a:rPr lang="zh-CN" altLang="en-US" baseline="0" dirty="0"/>
              <a:t>不断发展、充实，形成适用于帝国境内一切自由民的万民法。</a:t>
            </a:r>
            <a:endParaRPr lang="en-US" altLang="zh-CN" baseline="0" dirty="0"/>
          </a:p>
          <a:p>
            <a:r>
              <a:rPr lang="zh-CN" altLang="en-US" baseline="0" dirty="0"/>
              <a:t>需要注意的是，这一时期的希腊和罗马都处于奴隶社会阶段，民主和法律都是奴隶主阶级维护统治的方式。需要结合时代特征对其进行辩证的评价。</a:t>
            </a:r>
            <a:endParaRPr lang="zh-CN" altLang="en-US"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中古世界是我们使用的教材中较少涉及的内容，课标的要求是</a:t>
            </a:r>
            <a:r>
              <a:rPr lang="zh-CN" altLang="zh-CN" sz="1200" b="0" dirty="0">
                <a:solidFill>
                  <a:schemeClr val="bg1"/>
                </a:solidFill>
              </a:rPr>
              <a:t>通过了解中古时期欧亚地区的不同国家、民族、宗教和社会变化，以及世界其他地区的社会状况，认识这一时期世界各区域文明的多元面貌。</a:t>
            </a:r>
            <a:endParaRPr lang="en-US" altLang="zh-CN" b="0" dirty="0"/>
          </a:p>
          <a:p>
            <a:r>
              <a:rPr lang="zh-CN" altLang="en-US" dirty="0"/>
              <a:t>结合教材，我们可以发现这几内容属于此时期。</a:t>
            </a:r>
            <a:endParaRPr lang="en-US" altLang="zh-CN" dirty="0"/>
          </a:p>
          <a:p>
            <a:r>
              <a:rPr lang="zh-CN" altLang="en-US" dirty="0"/>
              <a:t>这一时期，不同的国家和地区各自发展，但也有一些联系，比如阿拉伯人对东西文化交流的推动，中国的政治、经济、思想文化对东亚地区的影响等。</a:t>
            </a:r>
          </a:p>
        </p:txBody>
      </p:sp>
      <p:sp>
        <p:nvSpPr>
          <p:cNvPr id="4" name="灯片编号占位符 3"/>
          <p:cNvSpPr>
            <a:spLocks noGrp="1"/>
          </p:cNvSpPr>
          <p:nvPr>
            <p:ph type="sldNum" sz="quarter" idx="10"/>
          </p:nvPr>
        </p:nvSpPr>
        <p:spPr/>
        <p:txBody>
          <a:bodyPr/>
          <a:lstStyle/>
          <a:p>
            <a:fld id="{A5A8207D-5DF5-4B52-B779-0D88B4F743B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全球联系的建立部分，课标的要求是</a:t>
            </a:r>
            <a:r>
              <a:rPr lang="zh-CN" altLang="zh-CN" sz="1200" b="0" dirty="0">
                <a:solidFill>
                  <a:schemeClr val="bg1"/>
                </a:solidFill>
              </a:rPr>
              <a:t>通过了解新航路开辟所引发的全球性流动、人类认识世界的视野和能力的改变，以及对世界各区域文明的不同影响，理解新航路开辟是人类历史从分散走向整体过程中的重要节点。</a:t>
            </a:r>
            <a:endParaRPr lang="en-US" altLang="zh-CN" b="0" dirty="0"/>
          </a:p>
          <a:p>
            <a:r>
              <a:rPr lang="zh-CN" altLang="en-US" dirty="0"/>
              <a:t>新航路的开辟是人类历史上的重要事件，对于新航路开辟的动因和条件的分析和理解是学习重点之一。</a:t>
            </a:r>
            <a:endParaRPr lang="en-US" altLang="zh-CN" dirty="0"/>
          </a:p>
          <a:p>
            <a:r>
              <a:rPr lang="zh-CN" altLang="en-US" dirty="0"/>
              <a:t>在分析中应该注意历史因素间的逻辑关系，比如：商品经济发展、资本主义生产关系萌芽与寻金热的关系，</a:t>
            </a:r>
            <a:endParaRPr lang="en-US" altLang="zh-CN" dirty="0"/>
          </a:p>
          <a:p>
            <a:r>
              <a:rPr lang="zh-CN" altLang="en-US" dirty="0"/>
              <a:t>东西方贸易丰厚的利润吸引、商业危机和西欧人开辟海上新航路的关系等。</a:t>
            </a:r>
            <a:endParaRPr lang="en-US" altLang="zh-CN" dirty="0"/>
          </a:p>
          <a:p>
            <a:r>
              <a:rPr lang="zh-CN" altLang="en-US" dirty="0"/>
              <a:t>新航路开辟的影响是人类从分散走向整体过程中的重要节点，可以从三个角度理解：地理上的联系、</a:t>
            </a:r>
            <a:endParaRPr lang="en-US" altLang="zh-CN" dirty="0"/>
          </a:p>
          <a:p>
            <a:r>
              <a:rPr lang="zh-CN" altLang="en-US" dirty="0"/>
              <a:t>经济上的联系、文化上的联系。在生产力发展、资本主义生产关系萌芽的推动下，新航路的开辟将世界各地横向联系起来，通过海上航路的联系，世界市场的雏形开始出现，早期殖民活动、人口和物种的全球性流动，各种文明之间的碰撞与融合也随之而来。在世界各地横向联系加强的过程中，社会变革也在进行，以欧洲为例，商业革命和价格革命促使欧洲社会资本主义的发展，封建制度走向衰落瓦解。</a:t>
            </a:r>
            <a:endParaRPr lang="en-US" altLang="zh-CN" dirty="0"/>
          </a:p>
          <a:p>
            <a:r>
              <a:rPr lang="zh-CN" altLang="en-US" dirty="0"/>
              <a:t>可以说世界的横向联系又进一步推动了人类社会的纵向发展，社会进步。</a:t>
            </a:r>
            <a:r>
              <a:rPr lang="zh-CN" altLang="en-US" baseline="0" dirty="0"/>
              <a:t> </a:t>
            </a:r>
            <a:endParaRPr lang="en-US" altLang="zh-CN" baseline="0" dirty="0"/>
          </a:p>
          <a:p>
            <a:r>
              <a:rPr lang="zh-CN" altLang="en-US" baseline="0" dirty="0"/>
              <a:t>对于早期殖民扩张产生的影响也应多角度认识，但需要注意的是区别早期殖民扩张和工业革命之后殖民扩张的不同。</a:t>
            </a:r>
            <a:endParaRPr lang="zh-CN" altLang="en-US"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ts val="3000"/>
              </a:lnSpc>
            </a:pPr>
            <a:r>
              <a:rPr lang="zh-CN" altLang="en-US" sz="2400" dirty="0">
                <a:latin typeface="微软雅黑" panose="020B0503020204020204" pitchFamily="34" charset="-122"/>
                <a:ea typeface="微软雅黑" panose="020B0503020204020204" pitchFamily="34" charset="-122"/>
              </a:rPr>
              <a:t>西方人文主义的发展与资本主义制度的确立是世界历史走向近代的重要事件，课标的要求是</a:t>
            </a:r>
            <a:r>
              <a:rPr lang="zh-CN" altLang="zh-CN" sz="2400" b="0" dirty="0">
                <a:solidFill>
                  <a:schemeClr val="bg1"/>
                </a:solidFill>
              </a:rPr>
              <a:t>通过了解文艺复兴、宗教改革、启蒙运动与资产阶级革命的历史渊源，认识资产阶级革命的发生和资本主义制度的确立，是近代西方政治思想理念的初步实现。</a:t>
            </a:r>
            <a:endParaRPr lang="en-US" altLang="zh-CN" sz="2400" b="0" dirty="0">
              <a:solidFill>
                <a:schemeClr val="bg1"/>
              </a:solidFill>
            </a:endParaRPr>
          </a:p>
          <a:p>
            <a:r>
              <a:rPr lang="zh-CN" altLang="en-US" sz="2400" dirty="0">
                <a:latin typeface="微软雅黑" panose="020B0503020204020204" pitchFamily="34" charset="-122"/>
                <a:ea typeface="微软雅黑" panose="020B0503020204020204" pitchFamily="34" charset="-122"/>
              </a:rPr>
              <a:t>文艺复兴的兴起根本原因在于工商业发展，资本主义生产关系萌芽的出现，新兴资产阶级对自己能力日益自信，他们追求财富和现世享乐的要求与教会宣扬的禁欲苦行、追求来世幸福产生矛盾，新兴资产阶级借助古典文化中的人文思想，宣传自己的主张的思想解放运动被称为文艺复兴。</a:t>
            </a:r>
            <a:endParaRPr lang="en-US" altLang="zh-CN" sz="2400" dirty="0">
              <a:latin typeface="微软雅黑" panose="020B0503020204020204" pitchFamily="34" charset="-122"/>
              <a:ea typeface="微软雅黑" panose="020B0503020204020204" pitchFamily="34" charset="-122"/>
            </a:endParaRPr>
          </a:p>
          <a:p>
            <a:r>
              <a:rPr lang="zh-CN" altLang="zh-CN" sz="2400" dirty="0">
                <a:ea typeface="微软雅黑" panose="020B0503020204020204" pitchFamily="34" charset="-122"/>
                <a:cs typeface="Times New Roman" panose="02020603050405020304" pitchFamily="18" charset="0"/>
              </a:rPr>
              <a:t>资本主义生产关系的萌芽</a:t>
            </a:r>
            <a:r>
              <a:rPr lang="zh-CN" altLang="en-US" sz="2400" dirty="0">
                <a:ea typeface="微软雅黑" panose="020B0503020204020204" pitchFamily="34" charset="-122"/>
                <a:cs typeface="Times New Roman" panose="02020603050405020304" pitchFamily="18" charset="0"/>
              </a:rPr>
              <a:t>、古典文化遗存和具有新思想的学者文人三方面因素在十四五世纪四分五裂的意大利交互作用产生了这场思想解放运动。</a:t>
            </a:r>
            <a:endParaRPr lang="en-US" altLang="zh-CN" sz="2400" dirty="0">
              <a:ea typeface="微软雅黑" panose="020B0503020204020204" pitchFamily="34" charset="-122"/>
              <a:cs typeface="Times New Roman" panose="02020603050405020304" pitchFamily="18" charset="0"/>
            </a:endParaRPr>
          </a:p>
          <a:p>
            <a:r>
              <a:rPr lang="zh-CN" altLang="en-US" sz="2400" dirty="0"/>
              <a:t>文艺复兴从意大利兴起，</a:t>
            </a:r>
            <a:r>
              <a:rPr lang="en-US" altLang="zh-CN" sz="2400" dirty="0"/>
              <a:t>15</a:t>
            </a:r>
            <a:r>
              <a:rPr lang="zh-CN" altLang="en-US" sz="2400" dirty="0"/>
              <a:t>世纪后期、</a:t>
            </a:r>
            <a:r>
              <a:rPr lang="en-US" altLang="zh-CN" sz="2400" dirty="0"/>
              <a:t>16</a:t>
            </a:r>
            <a:r>
              <a:rPr lang="zh-CN" altLang="en-US" sz="2400" dirty="0"/>
              <a:t>世纪扩展到欧洲各地，使越来越多的人从封建愚昧中解放出来，开始更多地关注人及人生活的世界。</a:t>
            </a:r>
            <a:endParaRPr lang="en-US" altLang="zh-CN" sz="2400" dirty="0"/>
          </a:p>
          <a:p>
            <a:r>
              <a:rPr lang="zh-CN" altLang="en-US" sz="2400" dirty="0"/>
              <a:t>思想的解放推动了近代科学的发展，从哥白尼的“日心说”到牛顿经典力学的创立，以实验事实为依据并具有严密逻辑体系的近代科学兴起，</a:t>
            </a:r>
            <a:r>
              <a:rPr lang="zh-CN" altLang="zh-CN" sz="1200" kern="1200" dirty="0">
                <a:solidFill>
                  <a:schemeClr val="tx1"/>
                </a:solidFill>
                <a:effectLst/>
                <a:latin typeface="+mn-lt"/>
                <a:ea typeface="+mn-ea"/>
                <a:cs typeface="+mn-cs"/>
              </a:rPr>
              <a:t>科学革命形成了重视</a:t>
            </a:r>
            <a:r>
              <a:rPr lang="zh-CN" altLang="en-US" sz="1200" kern="1200" dirty="0">
                <a:solidFill>
                  <a:schemeClr val="tx1"/>
                </a:solidFill>
                <a:effectLst/>
                <a:latin typeface="+mn-lt"/>
                <a:ea typeface="+mn-ea"/>
                <a:cs typeface="+mn-cs"/>
              </a:rPr>
              <a:t>实</a:t>
            </a:r>
            <a:r>
              <a:rPr lang="zh-CN" altLang="zh-CN" sz="1200" kern="1200" dirty="0">
                <a:solidFill>
                  <a:schemeClr val="tx1"/>
                </a:solidFill>
                <a:effectLst/>
                <a:latin typeface="+mn-lt"/>
                <a:ea typeface="+mn-ea"/>
                <a:cs typeface="+mn-cs"/>
              </a:rPr>
              <a:t>验和事实的理性化思维方式，确立了通过观察、实验、分析、归纳和综合等基本途径发现自然规律的科学方法。科学革命促进了思想解放，有助于进步史观的形成和唯物论与辩证法思想的发展，推动了科学世界观的形成。</a:t>
            </a:r>
            <a:endParaRPr lang="zh-CN" altLang="en-US" sz="2400" dirty="0"/>
          </a:p>
          <a:p>
            <a:endParaRPr lang="zh-CN" altLang="en-US" sz="24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5A8207D-5DF5-4B52-B779-0D88B4F743B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文艺复兴使天主教会的权威受到越来越多人的质疑，深受天主教会控制和掠夺的德意志成为宗教改革最早发生的地区。</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马丁</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路德</a:t>
            </a:r>
            <a:r>
              <a:rPr lang="zh-CN" altLang="zh-CN" dirty="0">
                <a:latin typeface="微软雅黑" panose="020B0503020204020204" pitchFamily="34" charset="-122"/>
                <a:ea typeface="微软雅黑" panose="020B0503020204020204" pitchFamily="34" charset="-122"/>
              </a:rPr>
              <a:t>主张：只要有虔诚的信仰，灵魂便可以获救，上帝面前人人平等；</a:t>
            </a:r>
            <a:r>
              <a:rPr lang="zh-CN" altLang="en-US" dirty="0">
                <a:latin typeface="微软雅黑" panose="020B0503020204020204" pitchFamily="34" charset="-122"/>
                <a:ea typeface="微软雅黑" panose="020B0503020204020204" pitchFamily="34" charset="-122"/>
              </a:rPr>
              <a:t>引起人们的强烈共鸣，宗教改革在欧洲许多地方兴起。加尔文派、英国国教等独立于罗马教廷的新教建立。新教纷纷简化了宗教仪式，否定罗马教廷的权威，坚持国家权力高于教会。</a:t>
            </a:r>
            <a:endParaRPr lang="en-US" altLang="zh-CN"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zh-CN" dirty="0">
                <a:latin typeface="微软雅黑" panose="020B0503020204020204" pitchFamily="34" charset="-122"/>
                <a:ea typeface="微软雅黑" panose="020B0503020204020204" pitchFamily="34" charset="-122"/>
              </a:rPr>
              <a:t>宗教改革开始打破民众对罗马教会的迷信，进一步解放了人们的思想，传播和发展了人文主义。</a:t>
            </a:r>
            <a:endParaRPr lang="en-US" altLang="zh-CN" b="1"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世纪兴起的启蒙运动是资本主义发展、思想解放和近代科学发展共同推动下产生的，理性主义的内涵和法国启蒙思想家及其主张不仅需要记忆，更需要理解。启蒙思想家</a:t>
            </a:r>
            <a:r>
              <a:rPr lang="zh-CN" altLang="zh-CN" sz="1200" kern="1200" dirty="0">
                <a:solidFill>
                  <a:schemeClr val="tx1"/>
                </a:solidFill>
                <a:effectLst/>
                <a:latin typeface="+mn-lt"/>
                <a:ea typeface="+mn-ea"/>
                <a:cs typeface="+mn-cs"/>
              </a:rPr>
              <a:t>都反对君主专制，但主张不尽相同。伏尔泰主张君主立宪制；孟德斯鸠强调立法、司法、行政三权分立，相互监督、制衡；卢梭主张主权在民和社会契约论；德意志的康德是启蒙运动的集大成者，认为人应该独立思考，理性判断，主张民主、自由、平等。</a:t>
            </a:r>
            <a:endParaRPr lang="zh-CN" altLang="zh-CN"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启蒙运动的影响：这次思想解放运动为</a:t>
            </a:r>
            <a:r>
              <a:rPr lang="zh-CN" altLang="zh-CN" dirty="0">
                <a:latin typeface="微软雅黑" panose="020B0503020204020204" pitchFamily="34" charset="-122"/>
                <a:ea typeface="微软雅黑" panose="020B0503020204020204" pitchFamily="34" charset="-122"/>
              </a:rPr>
              <a:t>资本主义制度的建立</a:t>
            </a:r>
            <a:r>
              <a:rPr lang="zh-CN" altLang="en-US" dirty="0">
                <a:latin typeface="微软雅黑" panose="020B0503020204020204" pitchFamily="34" charset="-122"/>
                <a:ea typeface="微软雅黑" panose="020B0503020204020204" pitchFamily="34" charset="-122"/>
              </a:rPr>
              <a:t>做了</a:t>
            </a:r>
            <a:r>
              <a:rPr lang="zh-CN" altLang="zh-CN" dirty="0">
                <a:latin typeface="微软雅黑" panose="020B0503020204020204" pitchFamily="34" charset="-122"/>
                <a:ea typeface="微软雅黑" panose="020B0503020204020204" pitchFamily="34" charset="-122"/>
              </a:rPr>
              <a:t>理论准备和舆论宣传。</a:t>
            </a:r>
            <a:endParaRPr lang="en-US" altLang="zh-CN"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直接</a:t>
            </a:r>
            <a:r>
              <a:rPr lang="zh-CN" altLang="zh-CN" dirty="0">
                <a:latin typeface="微软雅黑" panose="020B0503020204020204" pitchFamily="34" charset="-122"/>
                <a:ea typeface="微软雅黑" panose="020B0503020204020204" pitchFamily="34" charset="-122"/>
              </a:rPr>
              <a:t>推动美国独立战争和法国大革命，也成为殖民地半殖民地人民争取民族独立的精神武器。</a:t>
            </a:r>
            <a:endParaRPr lang="en-US" altLang="zh-CN" b="1" dirty="0">
              <a:latin typeface="微软雅黑" panose="020B0503020204020204" pitchFamily="34" charset="-122"/>
              <a:ea typeface="微软雅黑" panose="020B0503020204020204" pitchFamily="34" charset="-122"/>
            </a:endParaRPr>
          </a:p>
          <a:p>
            <a:r>
              <a:rPr lang="zh-CN" altLang="en-US" dirty="0"/>
              <a:t>从文艺复兴、宗教改革到启蒙运动，欧洲思想解放逐步深入，特别是启蒙运动提出了近代西方政治制度的构想。</a:t>
            </a:r>
          </a:p>
        </p:txBody>
      </p:sp>
      <p:sp>
        <p:nvSpPr>
          <p:cNvPr id="4" name="灯片编号占位符 3"/>
          <p:cNvSpPr>
            <a:spLocks noGrp="1"/>
          </p:cNvSpPr>
          <p:nvPr>
            <p:ph type="sldNum" sz="quarter" idx="10"/>
          </p:nvPr>
        </p:nvSpPr>
        <p:spPr/>
        <p:txBody>
          <a:bodyPr/>
          <a:lstStyle/>
          <a:p>
            <a:fld id="{A5A8207D-5DF5-4B52-B779-0D88B4F743B3}"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英国资产阶级革命发生较早，资产阶级和新贵族在经济上日益强大，挑战专制王权。</a:t>
            </a:r>
            <a:endParaRPr lang="en-US" altLang="zh-CN" dirty="0"/>
          </a:p>
          <a:p>
            <a:r>
              <a:rPr lang="en-US" altLang="zh-CN" sz="1200" kern="1200" dirty="0">
                <a:solidFill>
                  <a:schemeClr val="tx1"/>
                </a:solidFill>
                <a:effectLst/>
                <a:latin typeface="+mn-lt"/>
                <a:ea typeface="+mn-ea"/>
                <a:cs typeface="+mn-cs"/>
              </a:rPr>
              <a:t>1640</a:t>
            </a:r>
            <a:r>
              <a:rPr lang="zh-CN" altLang="zh-CN" sz="1200" kern="1200" dirty="0">
                <a:solidFill>
                  <a:schemeClr val="tx1"/>
                </a:solidFill>
                <a:effectLst/>
                <a:latin typeface="+mn-lt"/>
                <a:ea typeface="+mn-ea"/>
                <a:cs typeface="+mn-cs"/>
              </a:rPr>
              <a:t>年，爆发革命，经历了两次内战，议会获胜，处死国王（查理一世）。随后，英国经历了共和国、军事独裁（克伦威尔）和王朝复辟时期的反复斗争，</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1688</a:t>
            </a:r>
            <a:r>
              <a:rPr lang="zh-CN" altLang="zh-CN" sz="1200" kern="1200" dirty="0">
                <a:solidFill>
                  <a:schemeClr val="tx1"/>
                </a:solidFill>
                <a:effectLst/>
                <a:latin typeface="+mn-lt"/>
                <a:ea typeface="+mn-ea"/>
                <a:cs typeface="+mn-cs"/>
              </a:rPr>
              <a:t>年，发生“光荣革命”，资产阶级革命成果获得巩固。</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1689</a:t>
            </a:r>
            <a:r>
              <a:rPr lang="zh-CN" altLang="zh-CN" sz="1200" kern="1200" dirty="0">
                <a:solidFill>
                  <a:schemeClr val="tx1"/>
                </a:solidFill>
                <a:effectLst/>
                <a:latin typeface="+mn-lt"/>
                <a:ea typeface="+mn-ea"/>
                <a:cs typeface="+mn-cs"/>
              </a:rPr>
              <a:t>年，英国议会通过《权利法案》，以明确法律条文限制王权，保证了议会立法和财政等方面的权力，否定“君权神授”，确立“议会至上”原则，国王逐渐处于“统而不治”的地位。</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英国资产阶级革命最终以和平手段，把英国改造成君主立宪制国家，为英国开辟了和平渐进的发展之路。</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在君主立宪制形成和发展的过程中，英国创立了代议制、责任内阁制、政党政治等近代资本主义政治制度。资本主义民主制度在两三百年间曲折发展，不断完善。</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美国独立战争具有资产阶级革命的性质，独立后的邦联制松散而且阻碍美国经济发展，导致社会动荡，甚至有国家分裂的危险。</a:t>
            </a:r>
            <a:endParaRPr lang="en-US" altLang="zh-CN" dirty="0"/>
          </a:p>
          <a:p>
            <a:r>
              <a:rPr lang="zh-CN" altLang="en-US" kern="100" dirty="0">
                <a:latin typeface="微软雅黑" panose="020B0503020204020204" pitchFamily="34" charset="-122"/>
                <a:ea typeface="微软雅黑" panose="020B0503020204020204" pitchFamily="34" charset="-122"/>
              </a:rPr>
              <a:t>华盛顿等人深受启蒙思想影响，希望建立统一而强大的共和制国家。</a:t>
            </a:r>
            <a:endParaRPr lang="en-US" altLang="zh-CN" kern="100" dirty="0">
              <a:latin typeface="微软雅黑" panose="020B0503020204020204" pitchFamily="34" charset="-122"/>
              <a:ea typeface="微软雅黑" panose="020B0503020204020204" pitchFamily="34" charset="-122"/>
            </a:endParaRPr>
          </a:p>
          <a:p>
            <a:r>
              <a:rPr lang="en-US" altLang="zh-CN" sz="1200" kern="1200" dirty="0">
                <a:solidFill>
                  <a:schemeClr val="tx1"/>
                </a:solidFill>
                <a:effectLst/>
                <a:latin typeface="+mn-lt"/>
                <a:ea typeface="+mn-ea"/>
                <a:cs typeface="+mn-cs"/>
              </a:rPr>
              <a:t>1787</a:t>
            </a:r>
            <a:r>
              <a:rPr lang="zh-CN" altLang="zh-CN" sz="1200" kern="1200" dirty="0">
                <a:solidFill>
                  <a:schemeClr val="tx1"/>
                </a:solidFill>
                <a:effectLst/>
                <a:latin typeface="+mn-lt"/>
                <a:ea typeface="+mn-ea"/>
                <a:cs typeface="+mn-cs"/>
              </a:rPr>
              <a:t>年，美国</a:t>
            </a:r>
            <a:r>
              <a:rPr lang="zh-CN" altLang="en-US" sz="1200" kern="1200" dirty="0">
                <a:solidFill>
                  <a:schemeClr val="tx1"/>
                </a:solidFill>
                <a:effectLst/>
                <a:latin typeface="+mn-lt"/>
                <a:ea typeface="+mn-ea"/>
                <a:cs typeface="+mn-cs"/>
              </a:rPr>
              <a:t>制定</a:t>
            </a:r>
            <a:r>
              <a:rPr lang="zh-CN" altLang="zh-CN" sz="1200" kern="1200" dirty="0">
                <a:solidFill>
                  <a:schemeClr val="tx1"/>
                </a:solidFill>
                <a:effectLst/>
                <a:latin typeface="+mn-lt"/>
                <a:ea typeface="+mn-ea"/>
                <a:cs typeface="+mn-cs"/>
              </a:rPr>
              <a:t>颁布宪法，规定美国是联邦制国家，联邦政府拥有最高权力，各州政府拥有一定自治权；</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确立“三权分立”原则，立法权、行政权和司法权独立平等，相互制约。</a:t>
            </a:r>
          </a:p>
          <a:p>
            <a:r>
              <a:rPr lang="zh-CN" altLang="en-US" sz="1200" kern="1200" dirty="0">
                <a:solidFill>
                  <a:schemeClr val="tx1"/>
                </a:solidFill>
                <a:effectLst/>
                <a:latin typeface="+mn-lt"/>
                <a:ea typeface="+mn-ea"/>
                <a:cs typeface="+mn-cs"/>
              </a:rPr>
              <a:t>美国的</a:t>
            </a:r>
            <a:r>
              <a:rPr lang="en-US" altLang="zh-CN" sz="1200" kern="1200" dirty="0">
                <a:solidFill>
                  <a:schemeClr val="tx1"/>
                </a:solidFill>
                <a:effectLst/>
                <a:latin typeface="+mn-lt"/>
                <a:ea typeface="+mn-ea"/>
                <a:cs typeface="+mn-cs"/>
              </a:rPr>
              <a:t>1787</a:t>
            </a:r>
            <a:r>
              <a:rPr lang="zh-CN" altLang="en-US" sz="1200" kern="1200" dirty="0">
                <a:solidFill>
                  <a:schemeClr val="tx1"/>
                </a:solidFill>
                <a:effectLst/>
                <a:latin typeface="+mn-lt"/>
                <a:ea typeface="+mn-ea"/>
                <a:cs typeface="+mn-cs"/>
              </a:rPr>
              <a:t>年宪法</a:t>
            </a:r>
            <a:r>
              <a:rPr lang="zh-CN" altLang="zh-CN" sz="1200" kern="1200" dirty="0">
                <a:solidFill>
                  <a:schemeClr val="tx1"/>
                </a:solidFill>
                <a:effectLst/>
                <a:latin typeface="+mn-lt"/>
                <a:ea typeface="+mn-ea"/>
                <a:cs typeface="+mn-cs"/>
              </a:rPr>
              <a:t>第一部比较完善的资产阶级成文宪法，缺陷之一是承认奴隶制的存在。</a:t>
            </a:r>
          </a:p>
          <a:p>
            <a:r>
              <a:rPr lang="en-US" altLang="zh-CN" sz="1200" kern="1200" dirty="0">
                <a:solidFill>
                  <a:schemeClr val="tx1"/>
                </a:solidFill>
                <a:effectLst/>
                <a:latin typeface="+mn-lt"/>
                <a:ea typeface="+mn-ea"/>
                <a:cs typeface="+mn-cs"/>
              </a:rPr>
              <a:t>1789</a:t>
            </a:r>
            <a:r>
              <a:rPr lang="zh-CN" altLang="en-US" sz="1200" kern="1200" dirty="0">
                <a:solidFill>
                  <a:schemeClr val="tx1"/>
                </a:solidFill>
                <a:effectLst/>
                <a:latin typeface="+mn-lt"/>
                <a:ea typeface="+mn-ea"/>
                <a:cs typeface="+mn-cs"/>
              </a:rPr>
              <a:t>年，</a:t>
            </a:r>
            <a:r>
              <a:rPr lang="zh-CN" altLang="zh-CN" sz="1200" kern="1200" dirty="0">
                <a:solidFill>
                  <a:schemeClr val="tx1"/>
                </a:solidFill>
                <a:effectLst/>
                <a:latin typeface="+mn-lt"/>
                <a:ea typeface="+mn-ea"/>
                <a:cs typeface="+mn-cs"/>
              </a:rPr>
              <a:t>华盛顿</a:t>
            </a:r>
            <a:r>
              <a:rPr lang="zh-CN" altLang="en-US" sz="1200" kern="1200" dirty="0">
                <a:solidFill>
                  <a:schemeClr val="tx1"/>
                </a:solidFill>
                <a:effectLst/>
                <a:latin typeface="+mn-lt"/>
                <a:ea typeface="+mn-ea"/>
                <a:cs typeface="+mn-cs"/>
              </a:rPr>
              <a:t>当选美国第一任总统，选举产生的国会也建立起来，联邦制共和政体确立。</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华盛顿</a:t>
            </a:r>
            <a:r>
              <a:rPr lang="zh-CN" altLang="zh-CN" sz="1200" kern="1200" dirty="0">
                <a:solidFill>
                  <a:schemeClr val="tx1"/>
                </a:solidFill>
                <a:effectLst/>
                <a:latin typeface="+mn-lt"/>
                <a:ea typeface="+mn-ea"/>
                <a:cs typeface="+mn-cs"/>
              </a:rPr>
              <a:t>在独立战争、主持制宪和两任总统任内的作为对美国的发展</a:t>
            </a:r>
            <a:r>
              <a:rPr lang="zh-CN" altLang="en-US" sz="1200" kern="1200" dirty="0">
                <a:solidFill>
                  <a:schemeClr val="tx1"/>
                </a:solidFill>
                <a:effectLst/>
                <a:latin typeface="+mn-lt"/>
                <a:ea typeface="+mn-ea"/>
                <a:cs typeface="+mn-cs"/>
              </a:rPr>
              <a:t>作出了重要</a:t>
            </a:r>
            <a:r>
              <a:rPr lang="zh-CN" altLang="zh-CN" sz="1200" kern="1200" dirty="0">
                <a:solidFill>
                  <a:schemeClr val="tx1"/>
                </a:solidFill>
                <a:effectLst/>
                <a:latin typeface="+mn-lt"/>
                <a:ea typeface="+mn-ea"/>
                <a:cs typeface="+mn-cs"/>
              </a:rPr>
              <a:t>贡献。</a:t>
            </a:r>
          </a:p>
          <a:p>
            <a:r>
              <a:rPr lang="zh-CN" altLang="en-US" dirty="0"/>
              <a:t>在他离任时提出的孤立主义原则，成为美国长期奉行的外交政策。</a:t>
            </a:r>
          </a:p>
        </p:txBody>
      </p:sp>
      <p:sp>
        <p:nvSpPr>
          <p:cNvPr id="4" name="灯片编号占位符 3"/>
          <p:cNvSpPr>
            <a:spLocks noGrp="1"/>
          </p:cNvSpPr>
          <p:nvPr>
            <p:ph type="sldNum" sz="quarter" idx="10"/>
          </p:nvPr>
        </p:nvSpPr>
        <p:spPr/>
        <p:txBody>
          <a:bodyPr/>
          <a:lstStyle/>
          <a:p>
            <a:fld id="{A5A8207D-5DF5-4B52-B779-0D88B4F743B3}"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继英国、美国之后，资本主义政治制度在欧洲大陆得到扩展，法国大革命在启蒙运动的推动下爆发，</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kern="100" dirty="0">
                <a:latin typeface="Times New Roman" panose="02020603050405020304" pitchFamily="18" charset="0"/>
                <a:ea typeface="微软雅黑" panose="020B0503020204020204" pitchFamily="34" charset="-122"/>
              </a:rPr>
              <a:t>1789</a:t>
            </a:r>
            <a:r>
              <a:rPr lang="zh-CN" altLang="zh-CN" kern="100" dirty="0">
                <a:latin typeface="Times New Roman" panose="02020603050405020304" pitchFamily="18" charset="0"/>
                <a:ea typeface="微软雅黑" panose="020B0503020204020204" pitchFamily="34" charset="-122"/>
              </a:rPr>
              <a:t>年</a:t>
            </a:r>
            <a:r>
              <a:rPr lang="en-US" altLang="zh-CN" kern="100" dirty="0">
                <a:latin typeface="Times New Roman" panose="02020603050405020304" pitchFamily="18" charset="0"/>
                <a:ea typeface="微软雅黑" panose="020B0503020204020204" pitchFamily="34" charset="-122"/>
              </a:rPr>
              <a:t>7</a:t>
            </a:r>
            <a:r>
              <a:rPr lang="zh-CN" altLang="zh-CN" kern="100" dirty="0">
                <a:latin typeface="Times New Roman" panose="02020603050405020304" pitchFamily="18" charset="0"/>
                <a:ea typeface="微软雅黑" panose="020B0503020204020204" pitchFamily="34" charset="-122"/>
              </a:rPr>
              <a:t>月</a:t>
            </a:r>
            <a:r>
              <a:rPr lang="en-US" altLang="zh-CN" kern="100" dirty="0">
                <a:latin typeface="Times New Roman" panose="02020603050405020304" pitchFamily="18" charset="0"/>
                <a:ea typeface="微软雅黑" panose="020B0503020204020204" pitchFamily="34" charset="-122"/>
              </a:rPr>
              <a:t>14</a:t>
            </a:r>
            <a:r>
              <a:rPr lang="zh-CN" altLang="zh-CN" kern="100" dirty="0">
                <a:latin typeface="Times New Roman" panose="02020603050405020304" pitchFamily="18" charset="0"/>
                <a:ea typeface="微软雅黑" panose="020B0503020204020204" pitchFamily="34" charset="-122"/>
              </a:rPr>
              <a:t>日，</a:t>
            </a:r>
            <a:r>
              <a:rPr lang="zh-CN" altLang="en-US" kern="100" dirty="0">
                <a:latin typeface="Times New Roman" panose="02020603050405020304" pitchFamily="18" charset="0"/>
                <a:ea typeface="微软雅黑" panose="020B0503020204020204" pitchFamily="34" charset="-122"/>
              </a:rPr>
              <a:t>巴黎人民攻占巴士底狱，</a:t>
            </a:r>
            <a:r>
              <a:rPr lang="zh-CN" altLang="zh-CN" kern="100" dirty="0">
                <a:latin typeface="Times New Roman" panose="02020603050405020304" pitchFamily="18" charset="0"/>
                <a:ea typeface="微软雅黑" panose="020B0503020204020204" pitchFamily="34" charset="-122"/>
              </a:rPr>
              <a:t>大革命爆发。</a:t>
            </a:r>
            <a:r>
              <a:rPr lang="en-US" altLang="zh-CN" kern="100" dirty="0">
                <a:latin typeface="Times New Roman" panose="02020603050405020304" pitchFamily="18" charset="0"/>
                <a:ea typeface="微软雅黑" panose="020B0503020204020204" pitchFamily="34" charset="-122"/>
              </a:rPr>
              <a:t>1799</a:t>
            </a:r>
            <a:r>
              <a:rPr lang="zh-CN" altLang="zh-CN" kern="100" dirty="0">
                <a:latin typeface="Times New Roman" panose="02020603050405020304" pitchFamily="18" charset="0"/>
                <a:ea typeface="微软雅黑" panose="020B0503020204020204" pitchFamily="34" charset="-122"/>
              </a:rPr>
              <a:t>年，拿破仑发动军事政变，建立军事独裁统治。</a:t>
            </a:r>
            <a:endParaRPr lang="en-US" altLang="zh-CN" kern="100" dirty="0">
              <a:latin typeface="Times New Roman" panose="02020603050405020304" pitchFamily="18" charset="0"/>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kern="100" dirty="0">
                <a:latin typeface="Times New Roman" panose="02020603050405020304" pitchFamily="18" charset="0"/>
                <a:ea typeface="微软雅黑" panose="020B0503020204020204" pitchFamily="34" charset="-122"/>
              </a:rPr>
              <a:t>1804</a:t>
            </a:r>
            <a:r>
              <a:rPr lang="zh-CN" altLang="zh-CN" kern="100" dirty="0">
                <a:latin typeface="Times New Roman" panose="02020603050405020304" pitchFamily="18" charset="0"/>
                <a:ea typeface="微软雅黑" panose="020B0503020204020204" pitchFamily="34" charset="-122"/>
              </a:rPr>
              <a:t>年，拿破仑称帝，法兰西第一帝国建立。</a:t>
            </a:r>
            <a:r>
              <a:rPr lang="en-US" altLang="zh-CN" kern="100" dirty="0">
                <a:latin typeface="Times New Roman" panose="02020603050405020304" pitchFamily="18" charset="0"/>
                <a:ea typeface="微软雅黑" panose="020B0503020204020204" pitchFamily="34" charset="-122"/>
              </a:rPr>
              <a:t>1815</a:t>
            </a:r>
            <a:r>
              <a:rPr lang="zh-CN" altLang="zh-CN" kern="100" dirty="0">
                <a:latin typeface="Times New Roman" panose="02020603050405020304" pitchFamily="18" charset="0"/>
                <a:ea typeface="微软雅黑" panose="020B0503020204020204" pitchFamily="34" charset="-122"/>
              </a:rPr>
              <a:t>年，在欧洲各国的联合进攻下，拿破仑帝国覆灭。</a:t>
            </a:r>
            <a:endParaRPr lang="en-US" altLang="zh-CN" kern="100" dirty="0">
              <a:latin typeface="Times New Roman" panose="02020603050405020304" pitchFamily="18" charset="0"/>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法国大革命沉重打击了欧洲的封建制度，革命原则随着拿破仑的军队传播到欧洲各地。</a:t>
            </a:r>
            <a:endParaRPr lang="zh-CN"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微软雅黑" panose="020B0503020204020204" pitchFamily="34" charset="-122"/>
              </a:rPr>
              <a:t>在</a:t>
            </a:r>
            <a:r>
              <a:rPr lang="zh-CN" altLang="zh-CN" kern="100" dirty="0">
                <a:latin typeface="Times New Roman" panose="02020603050405020304" pitchFamily="18" charset="0"/>
                <a:ea typeface="微软雅黑" panose="020B0503020204020204" pitchFamily="34" charset="-122"/>
              </a:rPr>
              <a:t>经历了共和制和君主制的多次反复</a:t>
            </a:r>
            <a:r>
              <a:rPr lang="zh-CN" altLang="en-US" kern="100" dirty="0">
                <a:latin typeface="Times New Roman" panose="02020603050405020304" pitchFamily="18" charset="0"/>
                <a:ea typeface="微软雅黑" panose="020B0503020204020204" pitchFamily="34" charset="-122"/>
              </a:rPr>
              <a:t>后</a:t>
            </a:r>
            <a:r>
              <a:rPr lang="zh-CN" altLang="zh-CN" kern="100" dirty="0">
                <a:latin typeface="Times New Roman" panose="02020603050405020304" pitchFamily="18" charset="0"/>
                <a:ea typeface="微软雅黑" panose="020B0503020204020204" pitchFamily="34" charset="-122"/>
              </a:rPr>
              <a:t>，</a:t>
            </a:r>
            <a:r>
              <a:rPr lang="en-US" altLang="zh-CN" kern="100" dirty="0">
                <a:latin typeface="Times New Roman" panose="02020603050405020304" pitchFamily="18" charset="0"/>
                <a:ea typeface="微软雅黑" panose="020B0503020204020204" pitchFamily="34" charset="-122"/>
              </a:rPr>
              <a:t>1875</a:t>
            </a:r>
            <a:r>
              <a:rPr lang="zh-CN" altLang="zh-CN" kern="100" dirty="0">
                <a:latin typeface="Times New Roman" panose="02020603050405020304" pitchFamily="18" charset="0"/>
                <a:ea typeface="微软雅黑" panose="020B0503020204020204" pitchFamily="34" charset="-122"/>
              </a:rPr>
              <a:t>年《法兰西第三共和国宪法》确立共和制。</a:t>
            </a:r>
            <a:endParaRPr lang="zh-CN" altLang="zh-CN" kern="100" dirty="0">
              <a:latin typeface="Times New Roman" panose="02020603050405020304" pitchFamily="18" charset="0"/>
              <a:ea typeface="宋体" panose="02010600030101010101" pitchFamily="2" charset="-122"/>
            </a:endParaRPr>
          </a:p>
          <a:p>
            <a:r>
              <a:rPr lang="en-US" altLang="zh-CN" dirty="0"/>
              <a:t>19</a:t>
            </a:r>
            <a:r>
              <a:rPr lang="zh-CN" altLang="en-US" dirty="0"/>
              <a:t>世纪中后期，专制色彩浓厚，经济、军事实力强大的普鲁士，在俾斯麦的领导下，通过三次王朝战争，</a:t>
            </a:r>
            <a:endParaRPr lang="en-US" altLang="zh-CN" dirty="0"/>
          </a:p>
          <a:p>
            <a:r>
              <a:rPr lang="zh-CN" altLang="en-US" dirty="0"/>
              <a:t>完成了德意志的统一，建立德意志帝国。颁布宪法，实行君主立宪制，但普鲁士的专制传统造成了德国资产阶级民主改革的保守和不彻底。</a:t>
            </a:r>
            <a:endParaRPr lang="en-US" altLang="zh-CN" dirty="0"/>
          </a:p>
          <a:p>
            <a:r>
              <a:rPr lang="en-US" altLang="zh-CN" dirty="0"/>
              <a:t>17-19</a:t>
            </a:r>
            <a:r>
              <a:rPr lang="zh-CN" altLang="en-US" dirty="0"/>
              <a:t>世纪，英、美、法、德四国为代表的资本主义制度的确立，是近代西方政治思想理念的初步实现。</a:t>
            </a:r>
            <a:endParaRPr lang="en-US" altLang="zh-CN" dirty="0"/>
          </a:p>
          <a:p>
            <a:r>
              <a:rPr lang="zh-CN" altLang="en-US" dirty="0"/>
              <a:t>代议制、政党政治、分权制衡、制定宪法，近代西方</a:t>
            </a:r>
            <a:r>
              <a:rPr lang="zh-CN" altLang="en-US" baseline="0" dirty="0"/>
              <a:t>政治</a:t>
            </a:r>
            <a:r>
              <a:rPr lang="zh-CN" altLang="en-US" dirty="0"/>
              <a:t>由人治、专制开始向法治、民主转变。</a:t>
            </a:r>
          </a:p>
        </p:txBody>
      </p:sp>
      <p:sp>
        <p:nvSpPr>
          <p:cNvPr id="4" name="灯片编号占位符 3"/>
          <p:cNvSpPr>
            <a:spLocks noGrp="1"/>
          </p:cNvSpPr>
          <p:nvPr>
            <p:ph type="sldNum" sz="quarter" idx="10"/>
          </p:nvPr>
        </p:nvSpPr>
        <p:spPr/>
        <p:txBody>
          <a:bodyPr/>
          <a:lstStyle/>
          <a:p>
            <a:fld id="{A5A8207D-5DF5-4B52-B779-0D88B4F743B3}"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改变世界面貌的工业革命，课标的要求是</a:t>
            </a:r>
            <a:r>
              <a:rPr lang="zh-CN" altLang="zh-CN" sz="1200" b="0" dirty="0">
                <a:solidFill>
                  <a:schemeClr val="bg1"/>
                </a:solidFill>
              </a:rPr>
              <a:t>通过了解工业革命带来的社会生产力的极大发展以及所引起的生产关系的深刻变化，理解工业革命对资本主义世界体系的形成及对人类社会生活的深远影响</a:t>
            </a:r>
            <a:r>
              <a:rPr lang="zh-CN" altLang="zh-CN" sz="1200" b="1" dirty="0">
                <a:solidFill>
                  <a:schemeClr val="bg1"/>
                </a:solidFill>
              </a:rPr>
              <a:t>。</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dirty="0">
                <a:ea typeface="微软雅黑" panose="020B0503020204020204" pitchFamily="34" charset="-122"/>
                <a:cs typeface="Times New Roman" panose="02020603050405020304" pitchFamily="18" charset="0"/>
              </a:rPr>
              <a:t>工业革命是由一系列的技术变革引起的从手工劳动转向机器生产的重大飞跃</a:t>
            </a:r>
            <a:r>
              <a:rPr lang="zh-CN" altLang="en-US" sz="1200" kern="1200" dirty="0">
                <a:solidFill>
                  <a:schemeClr val="tx1"/>
                </a:solidFill>
                <a:effectLst/>
                <a:latin typeface="+mn-lt"/>
                <a:ea typeface="+mn-ea"/>
                <a:cs typeface="+mn-cs"/>
              </a:rPr>
              <a:t>，首先发生在英国。</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政治前提：资本主义制度的建立和发展，国内政局稳定，政府积极推动经济发展；</a:t>
            </a:r>
          </a:p>
          <a:p>
            <a:r>
              <a:rPr lang="zh-CN" altLang="zh-CN" sz="1200" kern="1200" dirty="0">
                <a:solidFill>
                  <a:schemeClr val="tx1"/>
                </a:solidFill>
                <a:effectLst/>
                <a:latin typeface="+mn-lt"/>
                <a:ea typeface="+mn-ea"/>
                <a:cs typeface="+mn-cs"/>
              </a:rPr>
              <a:t>资本条件：通过殖民扩张，促进了资本原始积累；</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劳动力条件：圈地运动，资本主义农业发展，大批农民成为自由劳动者；</a:t>
            </a:r>
          </a:p>
          <a:p>
            <a:r>
              <a:rPr lang="zh-CN" altLang="zh-CN" sz="1200" kern="1200" dirty="0">
                <a:solidFill>
                  <a:schemeClr val="tx1"/>
                </a:solidFill>
                <a:effectLst/>
                <a:latin typeface="+mn-lt"/>
                <a:ea typeface="+mn-ea"/>
                <a:cs typeface="+mn-cs"/>
              </a:rPr>
              <a:t>技术条件：手工工</a:t>
            </a:r>
            <a:r>
              <a:rPr lang="zh-CN" altLang="en-US" sz="1200" kern="1200" dirty="0">
                <a:solidFill>
                  <a:schemeClr val="tx1"/>
                </a:solidFill>
                <a:effectLst/>
                <a:latin typeface="+mn-lt"/>
                <a:ea typeface="+mn-ea"/>
                <a:cs typeface="+mn-cs"/>
              </a:rPr>
              <a:t>场</a:t>
            </a:r>
            <a:r>
              <a:rPr lang="zh-CN" altLang="zh-CN" sz="1200" kern="1200" dirty="0">
                <a:solidFill>
                  <a:schemeClr val="tx1"/>
                </a:solidFill>
                <a:effectLst/>
                <a:latin typeface="+mn-lt"/>
                <a:ea typeface="+mn-ea"/>
                <a:cs typeface="+mn-cs"/>
              </a:rPr>
              <a:t>发展水平较高，劳动分工细致，生产工具日趋专门化，工人的生产技术日益纯熟。</a:t>
            </a:r>
          </a:p>
          <a:p>
            <a:r>
              <a:rPr lang="zh-CN" altLang="zh-CN" sz="1200" kern="1200" dirty="0">
                <a:solidFill>
                  <a:schemeClr val="tx1"/>
                </a:solidFill>
                <a:effectLst/>
                <a:latin typeface="+mn-lt"/>
                <a:ea typeface="+mn-ea"/>
                <a:cs typeface="+mn-cs"/>
              </a:rPr>
              <a:t>市场需求：国内市场发展，通过殖民扩张获得广阔的海外市场；</a:t>
            </a:r>
          </a:p>
          <a:p>
            <a:r>
              <a:rPr lang="zh-CN" altLang="zh-CN" sz="1200" kern="1200" dirty="0">
                <a:solidFill>
                  <a:schemeClr val="tx1"/>
                </a:solidFill>
                <a:effectLst/>
                <a:latin typeface="+mn-lt"/>
                <a:ea typeface="+mn-ea"/>
                <a:cs typeface="+mn-cs"/>
              </a:rPr>
              <a:t>国内外市场扩大，需求增长；手工生产的产品已不能满足需要，提高生产力成为当务之急。（直接原因）</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工业革命的影响：</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生产力获得空前发展。</a:t>
            </a:r>
          </a:p>
          <a:p>
            <a:r>
              <a:rPr lang="zh-CN" altLang="zh-CN" sz="1200" kern="1200" dirty="0">
                <a:solidFill>
                  <a:schemeClr val="tx1"/>
                </a:solidFill>
                <a:effectLst/>
                <a:latin typeface="+mn-lt"/>
                <a:ea typeface="+mn-ea"/>
                <a:cs typeface="+mn-cs"/>
              </a:rPr>
              <a:t>工业日益成为社会经济的重要部门，人类逐渐进入工业文明时代；城市化进程加快。</a:t>
            </a:r>
          </a:p>
          <a:p>
            <a:r>
              <a:rPr lang="zh-CN" altLang="zh-CN" sz="1200" kern="1200" dirty="0">
                <a:solidFill>
                  <a:schemeClr val="tx1"/>
                </a:solidFill>
                <a:effectLst/>
                <a:latin typeface="+mn-lt"/>
                <a:ea typeface="+mn-ea"/>
                <a:cs typeface="+mn-cs"/>
              </a:rPr>
              <a:t>生产组织和管理方式变革，建立了资本主义大工厂制度，出现了适应资本主义大工业生产的垄断组织。</a:t>
            </a:r>
          </a:p>
          <a:p>
            <a:r>
              <a:rPr lang="zh-CN" altLang="zh-CN" sz="1200" kern="1200" dirty="0">
                <a:solidFill>
                  <a:schemeClr val="tx1"/>
                </a:solidFill>
                <a:effectLst/>
                <a:latin typeface="+mn-lt"/>
                <a:ea typeface="+mn-ea"/>
                <a:cs typeface="+mn-cs"/>
              </a:rPr>
              <a:t>社会阶级结构发生重大变化，工业资产阶级和工业无产阶级逐渐成为社会的两大阶级。工业资产阶级要求获得更多政治权利，欧美国家通过改革，进一步巩固了资产阶级的统治。工业无产阶级在</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世纪三四十年代登上历史舞台，无产阶级革命理论马克思主义诞生。</a:t>
            </a:r>
          </a:p>
          <a:p>
            <a:r>
              <a:rPr lang="zh-CN" altLang="zh-CN" sz="1200" kern="1200" dirty="0">
                <a:solidFill>
                  <a:schemeClr val="tx1"/>
                </a:solidFill>
                <a:effectLst/>
                <a:latin typeface="+mn-lt"/>
                <a:ea typeface="+mn-ea"/>
                <a:cs typeface="+mn-cs"/>
              </a:rPr>
              <a:t>资产阶级要求摆脱束缚，资本主义进入自由经营、自由竞争和自由贸易阶段，资本主义国家政府多采取自由放任的经济政策。</a:t>
            </a:r>
          </a:p>
          <a:p>
            <a:r>
              <a:rPr lang="zh-CN" altLang="zh-CN" sz="1200" kern="1200" dirty="0">
                <a:solidFill>
                  <a:schemeClr val="tx1"/>
                </a:solidFill>
                <a:effectLst/>
                <a:latin typeface="+mn-lt"/>
                <a:ea typeface="+mn-ea"/>
                <a:cs typeface="+mn-cs"/>
              </a:rPr>
              <a:t>工业革命推动以欧美资本主义国家为主导世界市场形成、发展。殖民扩张，瓜分世界，商品输出、资本输出，瓦解殖民地半殖民地的传统经济结构，客观上传播了先进的思想和生产方式，民族资本主义工业开始艰难发展历程。</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世纪末</a:t>
            </a:r>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世纪初，资本主义世界体系形成。</a:t>
            </a:r>
          </a:p>
          <a:p>
            <a:r>
              <a:rPr lang="zh-CN" altLang="zh-CN" sz="1200" kern="1200" dirty="0">
                <a:solidFill>
                  <a:schemeClr val="tx1"/>
                </a:solidFill>
                <a:effectLst/>
                <a:latin typeface="+mn-lt"/>
                <a:ea typeface="+mn-ea"/>
                <a:cs typeface="+mn-cs"/>
              </a:rPr>
              <a:t>工业革命带来社会生活的巨大变化，也导致社会贫富分化加剧、环境污染等社会问题。</a:t>
            </a:r>
          </a:p>
          <a:p>
            <a:endParaRPr lang="zh-CN" altLang="en-US" dirty="0"/>
          </a:p>
        </p:txBody>
      </p:sp>
      <p:sp>
        <p:nvSpPr>
          <p:cNvPr id="4" name="灯片编号占位符 3"/>
          <p:cNvSpPr>
            <a:spLocks noGrp="1"/>
          </p:cNvSpPr>
          <p:nvPr>
            <p:ph type="sldNum" sz="quarter" idx="10"/>
          </p:nvPr>
        </p:nvSpPr>
        <p:spPr/>
        <p:txBody>
          <a:bodyPr/>
          <a:lstStyle/>
          <a:p>
            <a:fld id="{A5A8207D-5DF5-4B52-B779-0D88B4F743B3}"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马克思主义是在工业革命时代无产阶级革命斗争的需求中诞生的。课标要求是</a:t>
            </a:r>
            <a:r>
              <a:rPr lang="zh-CN" altLang="zh-CN" sz="1200" b="0" dirty="0">
                <a:solidFill>
                  <a:schemeClr val="bg1"/>
                </a:solidFill>
              </a:rPr>
              <a:t>简述《共产党宣言》的主要内容。通过了解马克主义产生的时代背景以及马克思、恩格斯的理论探索与革命实践，理解马克思主义产生的世界意义。</a:t>
            </a:r>
            <a:endParaRPr lang="en-US" altLang="zh-CN" sz="1200" b="0" dirty="0">
              <a:solidFill>
                <a:schemeClr val="bg1"/>
              </a:solidFill>
            </a:endParaRPr>
          </a:p>
          <a:p>
            <a:r>
              <a:rPr lang="zh-CN" altLang="zh-CN" sz="1200" kern="1200" dirty="0">
                <a:solidFill>
                  <a:schemeClr val="tx1"/>
                </a:solidFill>
                <a:effectLst/>
                <a:latin typeface="+mn-lt"/>
                <a:ea typeface="+mn-ea"/>
                <a:cs typeface="+mn-cs"/>
              </a:rPr>
              <a:t>背景：工业革命，资本主义发展，资本主义制度弊端显现，社会矛盾日益激化。资本主义经济危机，加剧了工人贫困和社会动荡。</a:t>
            </a:r>
          </a:p>
          <a:p>
            <a:r>
              <a:rPr lang="en-US" altLang="zh-CN" sz="1200" kern="1200" dirty="0">
                <a:solidFill>
                  <a:schemeClr val="tx1"/>
                </a:solidFill>
                <a:effectLst/>
                <a:latin typeface="+mn-lt"/>
                <a:ea typeface="+mn-ea"/>
                <a:cs typeface="+mn-cs"/>
              </a:rPr>
              <a:t>      19</a:t>
            </a:r>
            <a:r>
              <a:rPr lang="zh-CN" altLang="zh-CN" sz="1200" kern="1200" dirty="0">
                <a:solidFill>
                  <a:schemeClr val="tx1"/>
                </a:solidFill>
                <a:effectLst/>
                <a:latin typeface="+mn-lt"/>
                <a:ea typeface="+mn-ea"/>
                <a:cs typeface="+mn-cs"/>
              </a:rPr>
              <a:t>世纪三四十年代欧洲爆发大规模工人运动，无产阶级开始作为独立的政治力量登上历史舞台，迫切需要科学理论的指导。</a:t>
            </a:r>
          </a:p>
          <a:p>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英法空想社会主义者，揭露和批判资本主义制度的弊端，但他们提出的改造社会的设想和实践都无法真正实现。</a:t>
            </a:r>
          </a:p>
          <a:p>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马克思和恩格斯批判地继承人类优秀思想成果，总结工人运动的经验，创立了科学社会主义理论。</a:t>
            </a:r>
          </a:p>
          <a:p>
            <a:r>
              <a:rPr lang="en-US"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选修四：</a:t>
            </a:r>
            <a:r>
              <a:rPr lang="zh-CN" altLang="zh-CN" sz="1200" kern="1200" dirty="0">
                <a:solidFill>
                  <a:schemeClr val="tx1"/>
                </a:solidFill>
                <a:effectLst/>
                <a:latin typeface="+mn-lt"/>
                <a:ea typeface="+mn-ea"/>
                <a:cs typeface="+mn-cs"/>
              </a:rPr>
              <a:t>《神圣家族》批判青年黑格尔派唯心主义，《英国工人阶级状况》对近代社会两大阶级的对立与斗争进行了唯物主义的科学论述，《德意志意识形态》发展了黑格尔的辩证法，  第一次系统阐明了唯物主义历史观——马克思的两个伟大发现之一。</a:t>
            </a:r>
            <a:r>
              <a:rPr lang="en-US" altLang="zh-CN" sz="1200" kern="1200" dirty="0">
                <a:solidFill>
                  <a:schemeClr val="tx1"/>
                </a:solidFill>
                <a:effectLst/>
                <a:latin typeface="+mn-lt"/>
                <a:ea typeface="+mn-ea"/>
                <a:cs typeface="+mn-cs"/>
              </a:rPr>
              <a:t>]</a:t>
            </a:r>
          </a:p>
          <a:p>
            <a:r>
              <a:rPr lang="zh-CN" altLang="en-US" sz="1200" b="0" dirty="0">
                <a:solidFill>
                  <a:schemeClr val="bg1"/>
                </a:solidFill>
              </a:rPr>
              <a:t>理论探索与革命实践</a:t>
            </a:r>
            <a:endParaRPr lang="en-US" altLang="zh-CN" sz="1200" b="0" dirty="0">
              <a:solidFill>
                <a:schemeClr val="bg1"/>
              </a:solidFill>
            </a:endParaRPr>
          </a:p>
          <a:p>
            <a:r>
              <a:rPr lang="en-US" altLang="zh-CN" sz="1200" kern="1200" dirty="0">
                <a:solidFill>
                  <a:schemeClr val="tx1"/>
                </a:solidFill>
                <a:effectLst/>
                <a:latin typeface="+mn-lt"/>
                <a:ea typeface="+mn-ea"/>
                <a:cs typeface="+mn-cs"/>
              </a:rPr>
              <a:t>1864</a:t>
            </a:r>
            <a:r>
              <a:rPr lang="zh-CN" altLang="zh-CN" sz="1200" kern="1200" dirty="0">
                <a:solidFill>
                  <a:schemeClr val="tx1"/>
                </a:solidFill>
                <a:effectLst/>
                <a:latin typeface="+mn-lt"/>
                <a:ea typeface="+mn-ea"/>
                <a:cs typeface="+mn-cs"/>
              </a:rPr>
              <a:t>年，“国际工人协会”成立，马克思领导协会工作；</a:t>
            </a:r>
          </a:p>
          <a:p>
            <a:r>
              <a:rPr lang="en-US" altLang="zh-CN" sz="1200" kern="1200" dirty="0">
                <a:solidFill>
                  <a:schemeClr val="tx1"/>
                </a:solidFill>
                <a:effectLst/>
                <a:latin typeface="+mn-lt"/>
                <a:ea typeface="+mn-ea"/>
                <a:cs typeface="+mn-cs"/>
              </a:rPr>
              <a:t>1867</a:t>
            </a:r>
            <a:r>
              <a:rPr lang="zh-CN" altLang="zh-CN" sz="1200" kern="1200" dirty="0">
                <a:solidFill>
                  <a:schemeClr val="tx1"/>
                </a:solidFill>
                <a:effectLst/>
                <a:latin typeface="+mn-lt"/>
                <a:ea typeface="+mn-ea"/>
                <a:cs typeface="+mn-cs"/>
              </a:rPr>
              <a:t>年，马克思撰写的政治经济学巨著《资本论》第一卷出版，这部著作陆续出版，论述了资本主义社会的经济运动规律，揭露了资本主义的内在矛盾，创立了剩余价值学说。</a:t>
            </a:r>
          </a:p>
          <a:p>
            <a:r>
              <a:rPr lang="en-US" altLang="zh-CN" sz="1200" kern="1200" dirty="0">
                <a:solidFill>
                  <a:schemeClr val="tx1"/>
                </a:solidFill>
                <a:effectLst/>
                <a:latin typeface="+mn-lt"/>
                <a:ea typeface="+mn-ea"/>
                <a:cs typeface="+mn-cs"/>
              </a:rPr>
              <a:t>1871</a:t>
            </a:r>
            <a:r>
              <a:rPr lang="zh-CN" altLang="zh-CN" sz="1200" kern="1200" dirty="0">
                <a:solidFill>
                  <a:schemeClr val="tx1"/>
                </a:solidFill>
                <a:effectLst/>
                <a:latin typeface="+mn-lt"/>
                <a:ea typeface="+mn-ea"/>
                <a:cs typeface="+mn-cs"/>
              </a:rPr>
              <a:t>年，支持和帮助巴黎公社革命（无产阶级建立政权的第一次伟大尝试），革命失败后，马克思写《法兰西内战》，赞扬革命精神，总结经验教训；</a:t>
            </a:r>
          </a:p>
          <a:p>
            <a:r>
              <a:rPr lang="zh-CN" altLang="zh-CN" sz="1200" kern="1200" dirty="0">
                <a:solidFill>
                  <a:schemeClr val="tx1"/>
                </a:solidFill>
                <a:effectLst/>
                <a:latin typeface="+mn-lt"/>
                <a:ea typeface="+mn-ea"/>
                <a:cs typeface="+mn-cs"/>
              </a:rPr>
              <a:t>恩格斯撰写《家庭、私有制和国家的起源》，在马克思主义史上第一次系统探讨了人类社会的史前史。</a:t>
            </a:r>
          </a:p>
          <a:p>
            <a:r>
              <a:rPr lang="en-US" altLang="zh-CN" sz="1200" kern="1200" dirty="0">
                <a:solidFill>
                  <a:schemeClr val="tx1"/>
                </a:solidFill>
                <a:effectLst/>
                <a:latin typeface="+mn-lt"/>
                <a:ea typeface="+mn-ea"/>
                <a:cs typeface="+mn-cs"/>
              </a:rPr>
              <a:t>1889</a:t>
            </a:r>
            <a:r>
              <a:rPr lang="zh-CN" altLang="zh-CN" sz="1200" kern="1200" dirty="0">
                <a:solidFill>
                  <a:schemeClr val="tx1"/>
                </a:solidFill>
                <a:effectLst/>
                <a:latin typeface="+mn-lt"/>
                <a:ea typeface="+mn-ea"/>
                <a:cs typeface="+mn-cs"/>
              </a:rPr>
              <a:t>年，在恩格斯的指导和推动下，第二国际成立，推动了</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世纪末国际工人运动的发展。</a:t>
            </a:r>
          </a:p>
          <a:p>
            <a:r>
              <a:rPr lang="zh-CN" altLang="zh-CN" sz="1200" kern="1200" dirty="0">
                <a:solidFill>
                  <a:schemeClr val="tx1"/>
                </a:solidFill>
                <a:effectLst/>
                <a:latin typeface="+mn-lt"/>
                <a:ea typeface="+mn-ea"/>
                <a:cs typeface="+mn-cs"/>
              </a:rPr>
              <a:t>对于</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世纪末期资本主义经济政治发展中的一些新现象，如垄断组织的出现，帝国主义两大军事同盟的形成等问题，恩格斯也作了深入研究和探讨。针对</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世纪末随着资本主义的发展，国际工人斗争的形式日益多样化，恩格斯教导各国社会主义者要从本国的条件出发，坚持和运用马克思主义的基本原理，独立地决定本国革命的方针和策略。</a:t>
            </a:r>
            <a:endParaRPr lang="zh-CN" altLang="zh-CN" sz="1200" b="0" dirty="0">
              <a:solidFill>
                <a:schemeClr val="bg1"/>
              </a:solidFill>
            </a:endParaRPr>
          </a:p>
          <a:p>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课标关于世界殖民体系的形成与亚非拉民族独立运动的要求是</a:t>
            </a:r>
            <a:r>
              <a:rPr lang="zh-CN" altLang="zh-CN" sz="1200" b="0" dirty="0">
                <a:solidFill>
                  <a:schemeClr val="bg1"/>
                </a:solidFill>
              </a:rPr>
              <a:t>通过了解西方列强对亚非拉的殖民扩张、</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b="0" dirty="0">
                <a:solidFill>
                  <a:schemeClr val="bg1"/>
                </a:solidFill>
              </a:rPr>
              <a:t>世界殖民体系的建立以及亚非拉人民的抗争，理解世界殖民体系的建立及殖民地半殖民地民族独立运动对世界历史发展的影响。</a:t>
            </a:r>
          </a:p>
          <a:p>
            <a:r>
              <a:rPr lang="zh-CN" altLang="en-US" dirty="0"/>
              <a:t>这部分内容在我们使用的教材中内容较少，殖民体系的形成大致可以分为两个阶段。</a:t>
            </a:r>
            <a:endParaRPr lang="en-US" altLang="zh-CN" dirty="0"/>
          </a:p>
          <a:p>
            <a:r>
              <a:rPr lang="zh-CN" altLang="zh-CN" sz="1200" kern="1200" dirty="0">
                <a:solidFill>
                  <a:schemeClr val="tx1"/>
                </a:solidFill>
                <a:effectLst/>
                <a:latin typeface="+mn-lt"/>
                <a:ea typeface="+mn-ea"/>
                <a:cs typeface="+mn-cs"/>
              </a:rPr>
              <a:t>早期殖民，非洲、美洲、亚洲，占领殖民据点，建立商战，进行殖民掠夺。</a:t>
            </a:r>
          </a:p>
          <a:p>
            <a:r>
              <a:rPr lang="zh-CN" altLang="zh-CN" sz="1200" kern="1200" dirty="0">
                <a:solidFill>
                  <a:schemeClr val="tx1"/>
                </a:solidFill>
                <a:effectLst/>
                <a:latin typeface="+mn-lt"/>
                <a:ea typeface="+mn-ea"/>
                <a:cs typeface="+mn-cs"/>
              </a:rPr>
              <a:t>工业革命后，殖民扩张活动加剧，</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世纪末</a:t>
            </a:r>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世纪初，世界基本被资本主义列强瓜分完毕，亚洲、非洲和拉丁美洲等</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广大地区基本上都沦为殖民地和半殖民地，资本主义世界殖民体系最终形成。同时，主要资本主义国家也发展到帝国主义阶段，</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它们之间扩张与争夺的加剧，也孕育着新的更大的冲突。</a:t>
            </a:r>
          </a:p>
          <a:p>
            <a:r>
              <a:rPr lang="zh-CN" altLang="zh-CN" sz="1200" kern="1200" dirty="0">
                <a:solidFill>
                  <a:schemeClr val="tx1"/>
                </a:solidFill>
                <a:effectLst/>
                <a:latin typeface="+mn-lt"/>
                <a:ea typeface="+mn-ea"/>
                <a:cs typeface="+mn-cs"/>
              </a:rPr>
              <a:t>殖民统治和掠夺给殖民地半殖民地人民带来了深重的灾难，形成了人类历史上由少数资本主义国家奴役和控制世界上绝大部分</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土地和人口的极不合理的状态，也造成了西方先进、东方落后的局面。被压迫人民的反抗不断高涨。</a:t>
            </a:r>
          </a:p>
          <a:p>
            <a:r>
              <a:rPr lang="zh-CN" altLang="en-US" dirty="0"/>
              <a:t>殖民地半殖民地独立运动主要涉及亚洲的觉醒，其中中国的辛亥革命是重点内容。</a:t>
            </a:r>
          </a:p>
        </p:txBody>
      </p:sp>
      <p:sp>
        <p:nvSpPr>
          <p:cNvPr id="4" name="灯片编号占位符 3"/>
          <p:cNvSpPr>
            <a:spLocks noGrp="1"/>
          </p:cNvSpPr>
          <p:nvPr>
            <p:ph type="sldNum" sz="quarter" idx="5"/>
          </p:nvPr>
        </p:nvSpPr>
        <p:spPr/>
        <p:txBody>
          <a:bodyPr/>
          <a:lstStyle/>
          <a:p>
            <a:fld id="{A5A8207D-5DF5-4B52-B779-0D88B4F743B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世界大战、十月革命与国际秩序的演变是世界现代史重要的内容，课标的要求是</a:t>
            </a:r>
            <a:r>
              <a:rPr lang="zh-CN" altLang="zh-CN" sz="1200" kern="1200" dirty="0">
                <a:solidFill>
                  <a:schemeClr val="tx1"/>
                </a:solidFill>
                <a:latin typeface="+mn-lt"/>
                <a:ea typeface="+mn-ea"/>
                <a:cs typeface="+mn-cs"/>
              </a:rPr>
              <a:t>通过了解两次世界大战，</a:t>
            </a:r>
            <a:endParaRPr lang="en-US" altLang="zh-CN"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latin typeface="+mn-lt"/>
                <a:ea typeface="+mn-ea"/>
                <a:cs typeface="+mn-cs"/>
              </a:rPr>
              <a:t>理解</a:t>
            </a:r>
            <a:r>
              <a:rPr lang="en-US" altLang="zh-CN" sz="1200" kern="1200" dirty="0">
                <a:solidFill>
                  <a:schemeClr val="tx1"/>
                </a:solidFill>
                <a:latin typeface="+mn-lt"/>
                <a:ea typeface="+mn-ea"/>
                <a:cs typeface="+mn-cs"/>
              </a:rPr>
              <a:t>20</a:t>
            </a:r>
            <a:r>
              <a:rPr lang="zh-CN" altLang="zh-CN" sz="1200" kern="1200" dirty="0">
                <a:solidFill>
                  <a:schemeClr val="tx1"/>
                </a:solidFill>
                <a:latin typeface="+mn-lt"/>
                <a:ea typeface="+mn-ea"/>
                <a:cs typeface="+mn-cs"/>
              </a:rPr>
              <a:t>世纪上半期国际秩序的变动；了解列宁领导的十月革命爆发的原因、过程，理解十月革命的世界历史意义；</a:t>
            </a:r>
            <a:endParaRPr lang="en-US" altLang="zh-CN"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latin typeface="+mn-lt"/>
                <a:ea typeface="+mn-ea"/>
                <a:cs typeface="+mn-cs"/>
              </a:rPr>
              <a:t>理解两次世界大战之间亚非拉民族民主运动对国际秩序的影响。</a:t>
            </a:r>
            <a:endParaRPr lang="en-US" altLang="zh-CN" sz="1200" kern="1200" dirty="0">
              <a:solidFill>
                <a:schemeClr val="tx1"/>
              </a:solidFill>
              <a:latin typeface="+mn-lt"/>
              <a:ea typeface="+mn-ea"/>
              <a:cs typeface="+mn-cs"/>
            </a:endParaRPr>
          </a:p>
          <a:p>
            <a:r>
              <a:rPr lang="zh-CN" altLang="zh-CN" sz="1200" b="1" kern="1200" dirty="0">
                <a:solidFill>
                  <a:schemeClr val="tx1"/>
                </a:solidFill>
                <a:effectLst/>
                <a:latin typeface="+mn-lt"/>
                <a:ea typeface="+mn-ea"/>
                <a:cs typeface="+mn-cs"/>
              </a:rPr>
              <a:t>第一次世界大战的背景</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．世界的整体性加强：</a:t>
            </a:r>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世纪的世界已经基本上成为一个整体，各国各地区之间联系加强。</a:t>
            </a:r>
          </a:p>
          <a:p>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．根本原因：各主要资本主义国家进入帝国主义阶段，政治经济发展的不平衡性加剧。</a:t>
            </a:r>
          </a:p>
          <a:p>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．主要原因：欧洲列强之间的矛盾和冲突促成了三国同盟和三国协约两大军事集团的形成。</a:t>
            </a:r>
          </a:p>
          <a:p>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．物质、技术基础：</a:t>
            </a:r>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世纪生产力的迅速发展和科技的飞速进步，为世界大战的爆发、扩大提供了必要的物质和技术基础。</a:t>
            </a:r>
          </a:p>
          <a:p>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．火药桶的出现：列强的争夺、民族矛盾的不断激化，使巴尔干地区成为欧洲的“火药桶”。</a:t>
            </a:r>
          </a:p>
          <a:p>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．直接原因：萨拉热窝事件成为第一次世界大战的导火线。</a:t>
            </a:r>
            <a:endParaRPr lang="en-US" altLang="zh-CN" sz="1200" kern="1200" dirty="0">
              <a:solidFill>
                <a:schemeClr val="tx1"/>
              </a:solidFill>
              <a:effectLst/>
              <a:latin typeface="+mn-lt"/>
              <a:ea typeface="+mn-ea"/>
              <a:cs typeface="+mn-cs"/>
            </a:endParaRPr>
          </a:p>
          <a:p>
            <a:r>
              <a:rPr lang="zh-CN" altLang="zh-CN" sz="1200" b="1" kern="1200" dirty="0">
                <a:solidFill>
                  <a:schemeClr val="tx1"/>
                </a:solidFill>
                <a:effectLst/>
                <a:latin typeface="+mn-lt"/>
                <a:ea typeface="+mn-ea"/>
                <a:cs typeface="+mn-cs"/>
              </a:rPr>
              <a:t>第一次世界大战的后果</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性质：帝国主义性质的战争。</a:t>
            </a:r>
          </a:p>
          <a:p>
            <a:r>
              <a:rPr lang="zh-CN" altLang="zh-CN" sz="1200" kern="1200" dirty="0">
                <a:solidFill>
                  <a:schemeClr val="tx1"/>
                </a:solidFill>
                <a:effectLst/>
                <a:latin typeface="+mn-lt"/>
                <a:ea typeface="+mn-ea"/>
                <a:cs typeface="+mn-cs"/>
              </a:rPr>
              <a:t>影响</a:t>
            </a:r>
          </a:p>
          <a:p>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给人类造成了空前的灾难。</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国际格局：使欧洲在国际上的统治地位动摇，以欧洲为中心的世界格局受到挑战，美、日迅速崛起；</a:t>
            </a:r>
          </a:p>
          <a:p>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促进了殖民地半殖民地国家和民族的觉醒，战后民族解放运动掀起新高潮；</a:t>
            </a:r>
          </a:p>
          <a:p>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战后出现了人类历史上第一个世界性国际政治组织——国际联盟。</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大战成为一系列新技术发展的催化剂。</a:t>
            </a:r>
          </a:p>
          <a:p>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大战促使政府机构改变了职能，着手干预私人企业的投资方向等。</a:t>
            </a:r>
          </a:p>
          <a:p>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大战改变了人们的思想观念，催生了社会主义制度，同时使和平主义盛行一时。</a:t>
            </a:r>
          </a:p>
          <a:p>
            <a:endParaRPr lang="zh-CN" altLang="zh-CN" sz="1200" kern="1200" dirty="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第一次世界大战结束后，战胜国召开巴黎和会和华盛顿会议，缔结了以《凡尔赛条约》和《九国公约》</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为代表的一系列国际条约，在全球范围内建立了帝国主义的国际新秩序：凡尔赛——华盛顿体系。</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但体系只是暂时协调了帝国主义国家间的矛盾，不可能消除它们之间的根本矛盾。这就决定了这一体系不能维持长期的和平稳定。</a:t>
            </a:r>
          </a:p>
          <a:p>
            <a:r>
              <a:rPr lang="zh-CN" altLang="zh-CN" sz="1200" kern="1200" dirty="0">
                <a:solidFill>
                  <a:schemeClr val="tx1"/>
                </a:solidFill>
                <a:effectLst/>
                <a:latin typeface="+mn-lt"/>
                <a:ea typeface="+mn-ea"/>
                <a:cs typeface="+mn-cs"/>
              </a:rPr>
              <a:t>国际联盟——第一个主权国家的世界性国际组织成立，以促进国际合作，保证国际和平为宗旨。</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虽然在恢复战后欧洲经济、处理国际争端、裁军和促进国际合作等方面发挥了一定的作用。但是，国联形成决议的“全体一致”原则，</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使其在制裁侵略、保卫世界和平方面没有发挥应有的作用。国联成为英法维护自己既得利益、操纵国际事物的工具。</a:t>
            </a:r>
          </a:p>
          <a:p>
            <a:r>
              <a:rPr lang="zh-CN" altLang="zh-CN" sz="1200" kern="1200" dirty="0">
                <a:solidFill>
                  <a:schemeClr val="tx1"/>
                </a:solidFill>
                <a:effectLst/>
                <a:latin typeface="+mn-lt"/>
                <a:ea typeface="+mn-ea"/>
                <a:cs typeface="+mn-cs"/>
              </a:rPr>
              <a:t>《洛迦诺公约》《非战公约》试图维护战后和平，但由于战胜国集团的矛盾，为德国重新成为政治大国铺平了道路；</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列强借助保留条件为以后发动战争埋下了伏笔。</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000" dirty="0">
                <a:ea typeface="微软雅黑" panose="020B0503020204020204" pitchFamily="34" charset="-122"/>
                <a:cs typeface="Times New Roman" panose="02020603050405020304" pitchFamily="18" charset="0"/>
              </a:rPr>
              <a:t>全俄工兵代表苏维埃通过《告工人、士兵和农民书》宣告推翻临时政府，全部政权归苏维埃。通过《和平法令》《土地法令》，选举产生第一届工兵苏维埃政府——人民委员会，列宁当选为主席。这表明世界上第一个无产阶级专政的国家诞生。</a:t>
            </a:r>
            <a:endParaRPr lang="zh-CN" altLang="en-US" sz="1000"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1924</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月，列宁逝世。在斯大林领导下，苏联建立了高度集中的政治经济体制，先后实施“社会主义工业化”和“农业集体化”。优先发展重工业，实行单一公有制，加强对农业的管理，为重工业的发展提供资金，建立相对独立于资本主义世界市场之外的经济体系。</a:t>
            </a:r>
          </a:p>
          <a:p>
            <a:r>
              <a:rPr lang="zh-CN" altLang="zh-CN" sz="1200" kern="1200" dirty="0">
                <a:solidFill>
                  <a:schemeClr val="tx1"/>
                </a:solidFill>
                <a:effectLst/>
                <a:latin typeface="+mn-lt"/>
                <a:ea typeface="+mn-ea"/>
                <a:cs typeface="+mn-cs"/>
              </a:rPr>
              <a:t>经过两个“五年计划”，到</a:t>
            </a:r>
            <a:r>
              <a:rPr lang="en-US" altLang="zh-CN" sz="1200" kern="1200" dirty="0">
                <a:solidFill>
                  <a:schemeClr val="tx1"/>
                </a:solidFill>
                <a:effectLst/>
                <a:latin typeface="+mn-lt"/>
                <a:ea typeface="+mn-ea"/>
                <a:cs typeface="+mn-cs"/>
              </a:rPr>
              <a:t>1937</a:t>
            </a:r>
            <a:r>
              <a:rPr lang="zh-CN" altLang="zh-CN" sz="1200" kern="1200" dirty="0">
                <a:solidFill>
                  <a:schemeClr val="tx1"/>
                </a:solidFill>
                <a:effectLst/>
                <a:latin typeface="+mn-lt"/>
                <a:ea typeface="+mn-ea"/>
                <a:cs typeface="+mn-cs"/>
              </a:rPr>
              <a:t>年，苏联宣布基本实现了“工业化”目标，主要工业部门的产量跃居欧洲第一位，世界第二位。</a:t>
            </a:r>
          </a:p>
          <a:p>
            <a:r>
              <a:rPr lang="zh-CN" altLang="zh-CN" sz="1200" kern="1200" dirty="0">
                <a:solidFill>
                  <a:schemeClr val="tx1"/>
                </a:solidFill>
                <a:effectLst/>
                <a:latin typeface="+mn-lt"/>
                <a:ea typeface="+mn-ea"/>
                <a:cs typeface="+mn-cs"/>
              </a:rPr>
              <a:t>评价：斯大林模式开辟了一种不同于市场经济的计划经济和新型的工业化模式。迅速实现工业化，经济实力增长为后来取得卫国战争的胜利奠定了物质基础。但苏联的发展模式排斥市场经济，片面发展重工业，在农业集体化中采用强制手段，导致农民的生产积极性不高，国民经济比例失调。长期计划指令，压制了地方和企业的积极性，阻碍了苏联经济的持续发展。高度集中的计划经济体制后来因没有进行有效的改革而日益僵化，成为以后苏联解体的一个重要原因。</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dirty="0">
                <a:latin typeface="微软雅黑" panose="020B0503020204020204" pitchFamily="34" charset="-122"/>
                <a:ea typeface="微软雅黑" panose="020B0503020204020204" pitchFamily="34" charset="-122"/>
              </a:rPr>
              <a:t>法西斯国家发动的第二次世界大战，有一个从亚洲到欧洲，从北非到地中海再到太平洋，从局部战争逐渐发展到全球战争的过程</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第二次世界大战给人类留下了深刻的教训，也引起人们的反思。</a:t>
            </a:r>
            <a:endParaRPr lang="en-US" altLang="zh-CN" dirty="0"/>
          </a:p>
          <a:p>
            <a:r>
              <a:rPr lang="zh-CN" altLang="en-US" dirty="0"/>
              <a:t>二战后国际秩序发生了根本变化，曾经主宰世界的西欧，因战争而衰落，丧失世界政治经济中心的地位。   </a:t>
            </a:r>
            <a:endParaRPr lang="en-US" altLang="zh-CN" dirty="0"/>
          </a:p>
          <a:p>
            <a:r>
              <a:rPr lang="zh-CN" altLang="en-US" dirty="0"/>
              <a:t>在政治格局方面，依据二战后期的重要国际会议所确定的原则，建立起雅尔塔体系，美苏两国成为主导。 </a:t>
            </a:r>
            <a:endParaRPr lang="en-US" altLang="zh-CN" dirty="0"/>
          </a:p>
          <a:p>
            <a:r>
              <a:rPr lang="zh-CN" altLang="zh-CN" sz="1200" kern="1200" dirty="0">
                <a:solidFill>
                  <a:schemeClr val="tx1"/>
                </a:solidFill>
                <a:effectLst/>
                <a:latin typeface="+mn-lt"/>
                <a:ea typeface="+mn-ea"/>
                <a:cs typeface="+mn-cs"/>
              </a:rPr>
              <a:t>建立联合国，作为主权国家的国际组织，以维护世界和平与安全，加强国际合作等为宗旨。吸取国联的教训，将制裁侵略的权力集中于安理会，实行形成决议的五个常任理事国的“大国一致”原则，使和平解决争端和制裁侵略具有更大的可操作性。</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第二次世界大战后，资本主义国家和社会主义国家都发生了重要变化。</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课标的要求是</a:t>
            </a:r>
            <a:r>
              <a:rPr lang="zh-CN" altLang="zh-CN" sz="1200" b="0" dirty="0">
                <a:solidFill>
                  <a:schemeClr val="bg1"/>
                </a:solidFill>
              </a:rPr>
              <a:t>通过了解第二次世界大战后资本主义、社会主义与第三世界国家的变化，认识其发展中的成就与问题；通过了解冷战时期的典型事件，认识冷战的基本特征，理解冷战的发生、发展与世界格局变化之间的相互影响。</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a:solidFill>
                  <a:schemeClr val="bg1"/>
                </a:solidFill>
              </a:rPr>
              <a:t>资本主义国家在二战后的恢复过程中，盛行主张国家干预经济的凯恩斯主义，普遍奉行国家干预经济的政策。由罗斯福新政开创的国家垄断资本主义得到发展，并取得一定成功，在二战后到</a:t>
            </a:r>
            <a:r>
              <a:rPr lang="en-US" altLang="zh-CN" sz="1200" b="0" dirty="0">
                <a:solidFill>
                  <a:schemeClr val="bg1"/>
                </a:solidFill>
              </a:rPr>
              <a:t>20</a:t>
            </a:r>
            <a:r>
              <a:rPr lang="zh-CN" altLang="en-US" sz="1200" b="0" dirty="0">
                <a:solidFill>
                  <a:schemeClr val="bg1"/>
                </a:solidFill>
              </a:rPr>
              <a:t>世纪</a:t>
            </a:r>
            <a:r>
              <a:rPr lang="en-US" altLang="zh-CN" sz="1200" b="0" dirty="0">
                <a:solidFill>
                  <a:schemeClr val="bg1"/>
                </a:solidFill>
              </a:rPr>
              <a:t>70</a:t>
            </a:r>
            <a:r>
              <a:rPr lang="zh-CN" altLang="en-US" sz="1200" b="0" dirty="0">
                <a:solidFill>
                  <a:schemeClr val="bg1"/>
                </a:solidFill>
              </a:rPr>
              <a:t>年代前，出现了经济发展的“黄金时期”。</a:t>
            </a:r>
            <a:r>
              <a:rPr lang="en-US" altLang="zh-CN" sz="1200" b="0" dirty="0">
                <a:solidFill>
                  <a:schemeClr val="bg1"/>
                </a:solidFill>
              </a:rPr>
              <a:t>70</a:t>
            </a:r>
            <a:r>
              <a:rPr lang="zh-CN" altLang="en-US" sz="1200" b="0" dirty="0">
                <a:solidFill>
                  <a:schemeClr val="bg1"/>
                </a:solidFill>
              </a:rPr>
              <a:t>年代的欧美经济危机，出现“滞涨”现象，各国调整政策，适当减少国家对经济的干预，逐渐发展出一种“混合经济”。</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dirty="0">
                <a:solidFill>
                  <a:schemeClr val="bg1"/>
                </a:solidFill>
              </a:rPr>
              <a:t> </a:t>
            </a:r>
            <a:r>
              <a:rPr lang="zh-CN" altLang="en-US" sz="1200" b="0" dirty="0">
                <a:solidFill>
                  <a:schemeClr val="bg1"/>
                </a:solidFill>
              </a:rPr>
              <a:t>福利国家的实质是国家运用社会保障政策和社会服务开支，来保障个人和家庭的最低收入，保障其经济安全</a:t>
            </a:r>
            <a:r>
              <a:rPr lang="en-US" altLang="zh-CN" sz="1200" b="0" dirty="0">
                <a:solidFill>
                  <a:schemeClr val="bg1"/>
                </a:solidFill>
              </a:rPr>
              <a:t>……</a:t>
            </a:r>
            <a:r>
              <a:rPr lang="zh-CN" altLang="en-US" sz="1200" b="0" dirty="0">
                <a:solidFill>
                  <a:schemeClr val="bg1"/>
                </a:solidFill>
              </a:rPr>
              <a:t>这也可以理解为国家干预经济的一种表现。</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a:solidFill>
                  <a:schemeClr val="bg1"/>
                </a:solidFill>
              </a:rPr>
              <a:t>第二次世界大战客观上推动了科技的发展，二战后，以信息技术、原子能和航天科技为代表的第三次科技革命发展起来。爱因斯坦的相对论和普朗克提出的量子假说，成为现代物理学的基础。</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a:solidFill>
                  <a:schemeClr val="bg1"/>
                </a:solidFill>
              </a:rPr>
              <a:t>科学技术的进步、社会生产力的发展、公众生活水平的提高及消费需求的多样化 ，美国等主要经济发达国家的第三产业迅速发展。</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dirty="0">
                <a:solidFill>
                  <a:schemeClr val="bg1"/>
                </a:solidFill>
              </a:rPr>
              <a:t>20</a:t>
            </a:r>
            <a:r>
              <a:rPr lang="zh-CN" altLang="en-US" sz="1200" b="0" dirty="0">
                <a:solidFill>
                  <a:schemeClr val="bg1"/>
                </a:solidFill>
              </a:rPr>
              <a:t>世纪</a:t>
            </a:r>
            <a:r>
              <a:rPr lang="en-US" altLang="zh-CN" sz="1200" b="0" dirty="0">
                <a:solidFill>
                  <a:schemeClr val="bg1"/>
                </a:solidFill>
              </a:rPr>
              <a:t>90</a:t>
            </a:r>
            <a:r>
              <a:rPr lang="zh-CN" altLang="en-US" sz="1200" b="0" dirty="0">
                <a:solidFill>
                  <a:schemeClr val="bg1"/>
                </a:solidFill>
              </a:rPr>
              <a:t>年代，在经济全球化和信息技术革命的推动下，一种以知识经济为基础以信息技术为主导的新的经济增长模式出现，被称为“新经济”。</a:t>
            </a:r>
            <a:endParaRPr lang="en-US" altLang="zh-CN"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a:solidFill>
                  <a:schemeClr val="bg1"/>
                </a:solidFill>
              </a:rPr>
              <a:t>二战后，国际货币基金组织、世界银行和关税与贸易总协定成为三大经济支柱，调整了经济贸易和金融，世界经济朝着体系化和制度化方向发展。在此基础上，战后资本主义世界经济体系形成。</a:t>
            </a:r>
            <a:endParaRPr lang="en-US" altLang="zh-CN" sz="1200" b="0" dirty="0">
              <a:solidFill>
                <a:schemeClr val="bg1"/>
              </a:solidFill>
            </a:endParaRPr>
          </a:p>
          <a:p>
            <a:r>
              <a:rPr lang="zh-CN" altLang="zh-CN" sz="1200" kern="1200" dirty="0">
                <a:solidFill>
                  <a:schemeClr val="tx1"/>
                </a:solidFill>
                <a:effectLst/>
                <a:latin typeface="+mn-lt"/>
                <a:ea typeface="+mn-ea"/>
                <a:cs typeface="+mn-cs"/>
              </a:rPr>
              <a:t>第二次世界大战结束前后，社会主义从一国扩展到多国，形成了以苏联为首的包括波兰、捷克斯洛伐克等</a:t>
            </a:r>
            <a:r>
              <a:rPr lang="en-US" altLang="zh-CN" sz="1200" kern="1200" dirty="0">
                <a:solidFill>
                  <a:schemeClr val="tx1"/>
                </a:solidFill>
                <a:effectLst/>
                <a:latin typeface="+mn-lt"/>
                <a:ea typeface="+mn-ea"/>
                <a:cs typeface="+mn-cs"/>
              </a:rPr>
              <a:t>8</a:t>
            </a:r>
            <a:r>
              <a:rPr lang="zh-CN" altLang="zh-CN" sz="1200" kern="1200" dirty="0">
                <a:solidFill>
                  <a:schemeClr val="tx1"/>
                </a:solidFill>
                <a:effectLst/>
                <a:latin typeface="+mn-lt"/>
                <a:ea typeface="+mn-ea"/>
                <a:cs typeface="+mn-cs"/>
              </a:rPr>
              <a:t>个东欧国家和中国、蒙古等</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个亚洲国家在内的社会主义阵营。</a:t>
            </a:r>
          </a:p>
          <a:p>
            <a:r>
              <a:rPr lang="zh-CN" altLang="en-US" dirty="0"/>
              <a:t>二战后，苏联有所恢复发展，但斯大林模式的弊端日益显现，赫鲁晓夫、勃列日涅夫改革都没有从根本上改变旧体制，到</a:t>
            </a:r>
            <a:r>
              <a:rPr lang="en-US" altLang="zh-CN" dirty="0"/>
              <a:t>20</a:t>
            </a:r>
            <a:r>
              <a:rPr lang="zh-CN" altLang="en-US" dirty="0"/>
              <a:t>世纪</a:t>
            </a:r>
            <a:r>
              <a:rPr lang="en-US" altLang="zh-CN" dirty="0"/>
              <a:t>80</a:t>
            </a:r>
            <a:r>
              <a:rPr lang="zh-CN" altLang="en-US" dirty="0"/>
              <a:t>年代中期，苏联出现社会动荡，戈尔巴乔夫改革缺少宏观决策和相应的配套措施，加之仍然没放弃优先发展重工业的做法，经济改革效果甚微。戈尔巴乔夫把改革重点转向政治领域，最终导致国内局势的失控和苏联的解体。</a:t>
            </a:r>
            <a:endParaRPr lang="en-US" altLang="zh-CN" dirty="0"/>
          </a:p>
          <a:p>
            <a:r>
              <a:rPr lang="zh-CN" altLang="zh-CN" sz="1200" kern="1200" dirty="0">
                <a:solidFill>
                  <a:schemeClr val="tx1"/>
                </a:solidFill>
                <a:effectLst/>
                <a:latin typeface="+mn-lt"/>
                <a:ea typeface="+mn-ea"/>
                <a:cs typeface="+mn-cs"/>
              </a:rPr>
              <a:t>受苏联改革和国内经济困难的影响，自</a:t>
            </a:r>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世纪</a:t>
            </a:r>
            <a:r>
              <a:rPr lang="en-US" altLang="zh-CN" sz="1200" kern="1200" dirty="0">
                <a:solidFill>
                  <a:schemeClr val="tx1"/>
                </a:solidFill>
                <a:effectLst/>
                <a:latin typeface="+mn-lt"/>
                <a:ea typeface="+mn-ea"/>
                <a:cs typeface="+mn-cs"/>
              </a:rPr>
              <a:t>80</a:t>
            </a:r>
            <a:r>
              <a:rPr lang="zh-CN" altLang="zh-CN" sz="1200" kern="1200" dirty="0">
                <a:solidFill>
                  <a:schemeClr val="tx1"/>
                </a:solidFill>
                <a:effectLst/>
                <a:latin typeface="+mn-lt"/>
                <a:ea typeface="+mn-ea"/>
                <a:cs typeface="+mn-cs"/>
              </a:rPr>
              <a:t>年代后期起，东欧局势发生激烈的动荡。东欧各国的执政党纷纷丧失政权，社会制度随之发生了根本性变化。</a:t>
            </a:r>
          </a:p>
          <a:p>
            <a:r>
              <a:rPr lang="en-US" altLang="zh-CN" sz="1200" kern="1200" dirty="0">
                <a:solidFill>
                  <a:schemeClr val="tx1"/>
                </a:solidFill>
                <a:effectLst/>
                <a:latin typeface="+mn-lt"/>
                <a:ea typeface="+mn-ea"/>
                <a:cs typeface="+mn-cs"/>
              </a:rPr>
              <a:t>1989</a:t>
            </a:r>
            <a:r>
              <a:rPr lang="zh-CN" altLang="zh-CN" sz="1200" kern="1200" dirty="0">
                <a:solidFill>
                  <a:schemeClr val="tx1"/>
                </a:solidFill>
                <a:effectLst/>
                <a:latin typeface="+mn-lt"/>
                <a:ea typeface="+mn-ea"/>
                <a:cs typeface="+mn-cs"/>
              </a:rPr>
              <a:t>年，波兰成为第一个发生剧变的东欧国家。</a:t>
            </a:r>
            <a:r>
              <a:rPr lang="en-US" altLang="zh-CN" sz="1200" kern="1200" dirty="0">
                <a:solidFill>
                  <a:schemeClr val="tx1"/>
                </a:solidFill>
                <a:effectLst/>
                <a:latin typeface="+mn-lt"/>
                <a:ea typeface="+mn-ea"/>
                <a:cs typeface="+mn-cs"/>
              </a:rPr>
              <a:t>1990</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10</a:t>
            </a:r>
            <a:r>
              <a:rPr lang="zh-CN" altLang="zh-CN" sz="1200" kern="1200" dirty="0">
                <a:solidFill>
                  <a:schemeClr val="tx1"/>
                </a:solidFill>
                <a:effectLst/>
                <a:latin typeface="+mn-lt"/>
                <a:ea typeface="+mn-ea"/>
                <a:cs typeface="+mn-cs"/>
              </a:rPr>
              <a:t>月，民主德国并入联邦德国，实现了两德的统一。</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国际社会主义运动受到严重挫折，中国则探索特色社会主义道路，实行改革开放，</a:t>
            </a:r>
            <a:r>
              <a:rPr lang="zh-CN" altLang="zh-CN" sz="1200" kern="1200" dirty="0">
                <a:solidFill>
                  <a:schemeClr val="tx1"/>
                </a:solidFill>
                <a:effectLst/>
                <a:latin typeface="+mn-lt"/>
                <a:ea typeface="+mn-ea"/>
                <a:cs typeface="+mn-cs"/>
              </a:rPr>
              <a:t>逐步建立了社会主义市场经济体制，取得了举世瞩目的成就。</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第三世界国家的变化在教材中涉及</a:t>
            </a:r>
            <a:r>
              <a:rPr lang="zh-CN" altLang="zh-CN" sz="1200" kern="1200" dirty="0">
                <a:solidFill>
                  <a:schemeClr val="tx1"/>
                </a:solidFill>
                <a:effectLst/>
                <a:latin typeface="+mn-lt"/>
                <a:ea typeface="+mn-ea"/>
                <a:cs typeface="+mn-cs"/>
              </a:rPr>
              <a:t>印度独立、印巴分治和南亚次大陆的冲突</a:t>
            </a:r>
            <a:r>
              <a:rPr lang="zh-CN" altLang="en-US" sz="1200" kern="1200" dirty="0">
                <a:solidFill>
                  <a:schemeClr val="tx1"/>
                </a:solidFill>
                <a:effectLst/>
                <a:latin typeface="+mn-lt"/>
                <a:ea typeface="+mn-ea"/>
                <a:cs typeface="+mn-cs"/>
              </a:rPr>
              <a:t>，中东地区的冲突与和平进程等内容。</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A5A8207D-5DF5-4B52-B779-0D88B4F743B3}"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第二次世界大战结束后，由于社会制度和国家利益上的矛盾日益加剧，美国和苏联从盟友变为对手。</a:t>
            </a:r>
          </a:p>
          <a:p>
            <a:pPr>
              <a:lnSpc>
                <a:spcPts val="2600"/>
              </a:lnSpc>
            </a:pPr>
            <a:r>
              <a:rPr lang="zh-CN" altLang="zh-CN" kern="100" dirty="0">
                <a:latin typeface="Times New Roman" panose="02020603050405020304" pitchFamily="18" charset="0"/>
                <a:ea typeface="微软雅黑" panose="020B0503020204020204" pitchFamily="34" charset="-122"/>
              </a:rPr>
              <a:t>雅尔塔体系为“冷战”局面的形成奠定了基础。</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zh-CN" altLang="zh-CN" kern="100" dirty="0">
                <a:latin typeface="Times New Roman" panose="02020603050405020304" pitchFamily="18" charset="0"/>
                <a:ea typeface="微软雅黑" panose="020B0503020204020204" pitchFamily="34" charset="-122"/>
              </a:rPr>
              <a:t>美苏均势局面的形成：战后美国成为头号军事强国；苏联成为惟一可与美国抗衡的政治军事大国，加之社会主义阵营形成，美苏形成均势格局。</a:t>
            </a:r>
            <a:endParaRPr lang="en-US" altLang="zh-CN" kern="100" dirty="0">
              <a:latin typeface="Times New Roman" panose="02020603050405020304" pitchFamily="18" charset="0"/>
              <a:ea typeface="微软雅黑" panose="020B0503020204020204" pitchFamily="34" charset="-122"/>
              <a:cs typeface="+mn-cs"/>
            </a:endParaRPr>
          </a:p>
          <a:p>
            <a:pPr>
              <a:lnSpc>
                <a:spcPts val="2600"/>
              </a:lnSpc>
            </a:pPr>
            <a:r>
              <a:rPr lang="zh-CN" altLang="zh-CN" dirty="0">
                <a:ea typeface="微软雅黑" panose="020B0503020204020204" pitchFamily="34" charset="-122"/>
                <a:cs typeface="Times New Roman" panose="02020603050405020304" pitchFamily="18" charset="0"/>
              </a:rPr>
              <a:t>由于意识形态的分歧和国家利益的冲突，美苏矛盾激化，为了遏制以苏联为首的社会主义国家，以美国为首的资本主义国家推行“冷战”</a:t>
            </a:r>
            <a:r>
              <a:rPr lang="zh-CN" altLang="en-US" dirty="0">
                <a:ea typeface="微软雅黑" panose="020B0503020204020204" pitchFamily="34" charset="-122"/>
                <a:cs typeface="Times New Roman" panose="02020603050405020304" pitchFamily="18" charset="0"/>
              </a:rPr>
              <a:t>。</a:t>
            </a:r>
            <a:endParaRPr lang="en-US" altLang="zh-CN" dirty="0">
              <a:ea typeface="微软雅黑" panose="020B0503020204020204" pitchFamily="34" charset="-122"/>
              <a:cs typeface="Times New Roman" panose="02020603050405020304" pitchFamily="18" charset="0"/>
            </a:endParaRPr>
          </a:p>
          <a:p>
            <a:r>
              <a:rPr lang="zh-CN" altLang="en-US" sz="1200" kern="1200" dirty="0">
                <a:solidFill>
                  <a:schemeClr val="tx1"/>
                </a:solidFill>
                <a:effectLst/>
                <a:latin typeface="+mn-lt"/>
                <a:ea typeface="+mn-ea"/>
                <a:cs typeface="+mn-cs"/>
              </a:rPr>
              <a:t>“冷战”的</a:t>
            </a:r>
            <a:r>
              <a:rPr lang="zh-CN" altLang="zh-CN" sz="1200" kern="1200" dirty="0">
                <a:solidFill>
                  <a:schemeClr val="tx1"/>
                </a:solidFill>
                <a:effectLst/>
                <a:latin typeface="+mn-lt"/>
                <a:ea typeface="+mn-ea"/>
                <a:cs typeface="+mn-cs"/>
              </a:rPr>
              <a:t>特点</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 </a:t>
            </a:r>
          </a:p>
          <a:p>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二战后美苏间所进行的除直接交战以外的全面对抗，涉及经济、军事、外交、文化、意识形态各个领域。</a:t>
            </a:r>
          </a:p>
          <a:p>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在美苏双方争夺重点地区未见热战，局部热战并未避免。</a:t>
            </a:r>
          </a:p>
          <a:p>
            <a:pPr>
              <a:lnSpc>
                <a:spcPts val="2600"/>
              </a:lnSpc>
            </a:pP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美苏争霸是“冷战”时期美苏关系的重要内容，大致可以分为三个时期：</a:t>
            </a:r>
            <a:endParaRPr lang="en-US" altLang="zh-CN" dirty="0"/>
          </a:p>
          <a:p>
            <a:r>
              <a:rPr lang="en-US" altLang="zh-CN" dirty="0"/>
              <a:t>50</a:t>
            </a:r>
            <a:r>
              <a:rPr lang="zh-CN" altLang="en-US" dirty="0"/>
              <a:t>年代中期至</a:t>
            </a:r>
            <a:r>
              <a:rPr lang="en-US" altLang="zh-CN" dirty="0"/>
              <a:t>60</a:t>
            </a:r>
            <a:r>
              <a:rPr lang="zh-CN" altLang="en-US" dirty="0"/>
              <a:t>年代，开始争霸，缓和与紧张并存，优势在美国一方。</a:t>
            </a:r>
            <a:endParaRPr lang="en-US" altLang="zh-CN" dirty="0"/>
          </a:p>
          <a:p>
            <a:r>
              <a:rPr lang="en-US" altLang="zh-CN" dirty="0"/>
              <a:t>60</a:t>
            </a:r>
            <a:r>
              <a:rPr lang="zh-CN" altLang="en-US" dirty="0"/>
              <a:t>年代末至</a:t>
            </a:r>
            <a:r>
              <a:rPr lang="en-US" altLang="zh-CN" dirty="0"/>
              <a:t>70</a:t>
            </a:r>
            <a:r>
              <a:rPr lang="zh-CN" altLang="en-US" dirty="0"/>
              <a:t>年代，苏攻美守，双方通过签订一些协议缓和关系，彼此约束，但不放松争夺。</a:t>
            </a:r>
            <a:endParaRPr lang="en-US" altLang="zh-CN" dirty="0"/>
          </a:p>
          <a:p>
            <a:r>
              <a:rPr lang="en-US" altLang="zh-CN" dirty="0"/>
              <a:t>20</a:t>
            </a:r>
            <a:r>
              <a:rPr lang="zh-CN" altLang="en-US" dirty="0"/>
              <a:t>世纪</a:t>
            </a:r>
            <a:r>
              <a:rPr lang="en-US" altLang="zh-CN" dirty="0"/>
              <a:t>80</a:t>
            </a:r>
            <a:r>
              <a:rPr lang="zh-CN" altLang="en-US" dirty="0"/>
              <a:t>年代，美国经济复苏，而苏联实力下降。美国提出所谓新“遏制”政策，“以实力求和平”，提出“星球大战”计划，对苏联施压，进而拖垮苏联。以“缓和”促使苏联内部发生变化，加强“和平演变”的宣传攻势。</a:t>
            </a:r>
            <a:endParaRPr lang="en-US" altLang="zh-CN" dirty="0"/>
          </a:p>
          <a:p>
            <a:r>
              <a:rPr lang="zh-CN" altLang="en-US" dirty="0"/>
              <a:t>苏联面对全球争霸带来的沉重经济负担，和旧体制弊端带来的经济问题，戈尔巴乔夫推行改革，在对外政策上提出“新思维”，经济改革并未能扭转颓势，而政治改革又致使社会动荡加剧，各种危机全面爆发。</a:t>
            </a:r>
            <a:endParaRPr lang="en-US" altLang="zh-CN" dirty="0"/>
          </a:p>
          <a:p>
            <a:r>
              <a:rPr lang="zh-CN" altLang="en-US" dirty="0"/>
              <a:t>苏联放松了对东欧的控制，加上西方国家对东欧推行的“和平演变”策略，</a:t>
            </a:r>
            <a:r>
              <a:rPr lang="en-US" altLang="zh-CN" dirty="0"/>
              <a:t>80</a:t>
            </a:r>
            <a:r>
              <a:rPr lang="zh-CN" altLang="en-US" dirty="0"/>
              <a:t>年代末</a:t>
            </a:r>
            <a:r>
              <a:rPr lang="en-US" altLang="zh-CN" dirty="0"/>
              <a:t>90</a:t>
            </a:r>
            <a:r>
              <a:rPr lang="zh-CN" altLang="en-US" dirty="0"/>
              <a:t>年代初发生了东欧剧变。</a:t>
            </a:r>
            <a:r>
              <a:rPr lang="en-US" altLang="zh-CN" dirty="0"/>
              <a:t>1991</a:t>
            </a:r>
            <a:r>
              <a:rPr lang="zh-CN" altLang="en-US" dirty="0"/>
              <a:t>年底，苏联解体。</a:t>
            </a:r>
            <a:endParaRPr lang="en-US" altLang="zh-CN" dirty="0"/>
          </a:p>
          <a:p>
            <a:r>
              <a:rPr lang="zh-CN" altLang="en-US" dirty="0"/>
              <a:t>东欧剧变和苏联解体，使战后长期存在的两极对峙格局宣告结束。</a:t>
            </a:r>
          </a:p>
        </p:txBody>
      </p:sp>
      <p:sp>
        <p:nvSpPr>
          <p:cNvPr id="4" name="灯片编号占位符 3"/>
          <p:cNvSpPr>
            <a:spLocks noGrp="1"/>
          </p:cNvSpPr>
          <p:nvPr>
            <p:ph type="sldNum" sz="quarter" idx="5"/>
          </p:nvPr>
        </p:nvSpPr>
        <p:spPr/>
        <p:txBody>
          <a:bodyPr/>
          <a:lstStyle/>
          <a:p>
            <a:fld id="{A5A8207D-5DF5-4B52-B779-0D88B4F743B3}" type="slidenum">
              <a:rPr lang="zh-CN" altLang="en-US" smtClean="0"/>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二战后，在两极格局之下，随着战后经济恢复发展和第三世界国家的独立和发展，多极化趋势开始出现。欧洲走向联合、日本谋求政治大国地位，不结盟运动兴起，中国迅速发展。</a:t>
            </a:r>
            <a:endParaRPr lang="en-US" altLang="zh-CN"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“冷战”结束后，世界格局发生了重大变化，美国成为唯一的超级大国，极力构筑以美国为主导的单极世界，其他国家则主张推进多极化进程。欧盟、日本、俄罗斯和中国等</a:t>
            </a:r>
            <a:r>
              <a:rPr lang="zh-CN" altLang="en-US" sz="1200" kern="1200" dirty="0">
                <a:solidFill>
                  <a:schemeClr val="tx1"/>
                </a:solidFill>
                <a:effectLst/>
                <a:latin typeface="+mn-lt"/>
                <a:ea typeface="+mn-ea"/>
                <a:cs typeface="+mn-cs"/>
              </a:rPr>
              <a:t>多</a:t>
            </a:r>
            <a:r>
              <a:rPr lang="zh-CN" altLang="zh-CN" sz="1200" kern="1200" dirty="0">
                <a:solidFill>
                  <a:schemeClr val="tx1"/>
                </a:solidFill>
                <a:effectLst/>
                <a:latin typeface="+mn-lt"/>
                <a:ea typeface="+mn-ea"/>
                <a:cs typeface="+mn-cs"/>
              </a:rPr>
              <a:t>个政治力量不断发展壮大，经过十多年的对话、谈判和斗争，世界格局呈现出“一超多强”的局面，多极化趋势进一步发展。</a:t>
            </a:r>
            <a:endParaRPr lang="zh-CN" altLang="en-US" dirty="0"/>
          </a:p>
          <a:p>
            <a:r>
              <a:rPr lang="zh-CN" altLang="en-US" dirty="0"/>
              <a:t>政治多极化的根源在于经济多极化。经济区域集团化推动下，多个力量中心形成，挑战美国在国际经济中的绝对优势地位。区域集团化成为世界经济发展的的一个重要特征。区域集团化有利于增强地区经济实力，但也存在着由于国家利益不同而带来的矛盾。</a:t>
            </a:r>
            <a:endParaRPr lang="en-US" altLang="zh-CN" dirty="0"/>
          </a:p>
          <a:p>
            <a:r>
              <a:rPr lang="en-US" altLang="zh-CN" dirty="0"/>
              <a:t>20</a:t>
            </a:r>
            <a:r>
              <a:rPr lang="zh-CN" altLang="en-US" dirty="0"/>
              <a:t>世纪</a:t>
            </a:r>
            <a:r>
              <a:rPr lang="en-US" altLang="zh-CN" dirty="0"/>
              <a:t>90</a:t>
            </a:r>
            <a:r>
              <a:rPr lang="zh-CN" altLang="en-US" dirty="0"/>
              <a:t>年代以来，信息技术的迅猛发展、跨国公司和各种国际组织的建立、两极格局的瓦解、市场经济体制的普遍推行推动世界经济向全球化发展。</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经济全球化是一把双刃剑，既加速了世界经济发展和繁荣，也加剧了全球竞争中的利益失衡。</a:t>
            </a:r>
            <a:endParaRPr lang="en-US" altLang="zh-CN"/>
          </a:p>
          <a:p>
            <a:pPr marL="0" marR="0" indent="0" algn="l" defTabSz="914400" rtl="0" eaLnBrk="1" fontAlgn="auto" latinLnBrk="0" hangingPunct="1">
              <a:lnSpc>
                <a:spcPct val="100000"/>
              </a:lnSpc>
              <a:spcBef>
                <a:spcPts val="0"/>
              </a:spcBef>
              <a:spcAft>
                <a:spcPts val="0"/>
              </a:spcAft>
              <a:buClrTx/>
              <a:buSzTx/>
              <a:buFontTx/>
              <a:buNone/>
              <a:defRPr/>
            </a:pPr>
            <a:r>
              <a:rPr lang="en-US" altLang="zh-CN"/>
              <a:t>1995</a:t>
            </a:r>
            <a:r>
              <a:rPr lang="zh-CN" altLang="en-US" dirty="0"/>
              <a:t>年成立的世界贸易组织（</a:t>
            </a:r>
            <a:r>
              <a:rPr lang="en-US" altLang="zh-CN" dirty="0"/>
              <a:t>WTO</a:t>
            </a:r>
            <a:r>
              <a:rPr lang="zh-CN" altLang="en-US" dirty="0"/>
              <a:t>）是推动全球化的重要国际组织，其前身是关贸总协定。由于关贸总协定是一个临时适用的多边贸易协定，存在着诸多弊端，特别是在解决争端时缺乏法律性的强制措施。世贸组织的建立，标志着规范化和法制化的世界贸易体系开始建立起来。</a:t>
            </a:r>
            <a:endParaRPr lang="en-US" altLang="zh-CN" dirty="0"/>
          </a:p>
          <a:p>
            <a:r>
              <a:rPr lang="zh-CN" altLang="en-US" dirty="0"/>
              <a:t>中国作为关贸总协定的创始会员国之一，</a:t>
            </a:r>
            <a:r>
              <a:rPr lang="en-US" altLang="zh-CN" dirty="0"/>
              <a:t>1986</a:t>
            </a:r>
            <a:r>
              <a:rPr lang="zh-CN" altLang="en-US" dirty="0"/>
              <a:t>年正式提出复关要求，世贸组织成立后，中国经过艰苦谈判，</a:t>
            </a:r>
            <a:r>
              <a:rPr lang="en-US" altLang="zh-CN" dirty="0"/>
              <a:t>2001</a:t>
            </a:r>
            <a:r>
              <a:rPr lang="zh-CN" altLang="en-US" dirty="0"/>
              <a:t>年</a:t>
            </a:r>
            <a:r>
              <a:rPr lang="en-US" altLang="zh-CN" dirty="0"/>
              <a:t>12</a:t>
            </a:r>
            <a:r>
              <a:rPr lang="zh-CN" altLang="en-US" dirty="0"/>
              <a:t>月，正式加入世贸组织。</a:t>
            </a:r>
            <a:endParaRPr lang="en-US" altLang="zh-CN" dirty="0"/>
          </a:p>
          <a:p>
            <a:r>
              <a:rPr lang="zh-CN" altLang="en-US" dirty="0"/>
              <a:t>中国加入</a:t>
            </a:r>
            <a:r>
              <a:rPr lang="en-US" altLang="zh-CN" dirty="0"/>
              <a:t>WTO</a:t>
            </a:r>
            <a:r>
              <a:rPr lang="zh-CN" altLang="en-US" dirty="0"/>
              <a:t>对中国和世界经济的发展都有促进作用，有利于建立完整的世界贸易体系，也有利于进一步完善中国的社会主义市场经济体制。同时中国也面临着压力和挑战，需要不断提高自身的竞争能力，以适应新的国际形势。</a:t>
            </a:r>
            <a:endParaRPr lang="en-US" altLang="zh-CN" dirty="0"/>
          </a:p>
          <a:p>
            <a:r>
              <a:rPr lang="zh-CN" altLang="zh-CN" sz="1200" kern="1200" dirty="0">
                <a:solidFill>
                  <a:schemeClr val="tx1"/>
                </a:solidFill>
                <a:effectLst/>
                <a:latin typeface="+mn-lt"/>
                <a:ea typeface="+mn-ea"/>
                <a:cs typeface="+mn-cs"/>
              </a:rPr>
              <a:t>“冷战”结束后，和平与发展是时代的主题，但国际关系中也出现了一系列新矛盾和新冲突。如：一些地区和国家内部长期压抑的民族、种族、宗教、领土等矛盾相继爆发；霸权主义和国际恐怖主义等，带来国际局势的动荡。</a:t>
            </a:r>
          </a:p>
          <a:p>
            <a:r>
              <a:rPr lang="zh-CN" altLang="zh-CN" sz="1200" kern="1200" dirty="0">
                <a:solidFill>
                  <a:schemeClr val="tx1"/>
                </a:solidFill>
                <a:effectLst/>
                <a:latin typeface="+mn-lt"/>
                <a:ea typeface="+mn-ea"/>
                <a:cs typeface="+mn-cs"/>
              </a:rPr>
              <a:t>解决和平与发展问题需要国际社会长期的不懈努力。</a:t>
            </a:r>
          </a:p>
          <a:p>
            <a:r>
              <a:rPr lang="zh-CN" altLang="zh-CN" sz="1200" kern="1200" dirty="0">
                <a:solidFill>
                  <a:schemeClr val="tx1"/>
                </a:solidFill>
                <a:effectLst/>
                <a:latin typeface="+mn-lt"/>
                <a:ea typeface="+mn-ea"/>
                <a:cs typeface="+mn-cs"/>
              </a:rPr>
              <a:t>中国是世界和平的建设者、维护世界和平的坚定力量，中国始终奉行独立自主的和平外交政策，坚持在和平共处五项原则基础上发展同各国的友好合作，推动建立相互尊重、公平正义、合作共赢的新型国际关系。</a:t>
            </a:r>
          </a:p>
          <a:p>
            <a:r>
              <a:rPr lang="zh-CN" altLang="zh-CN" sz="1200" kern="1200" dirty="0">
                <a:solidFill>
                  <a:schemeClr val="tx1"/>
                </a:solidFill>
                <a:effectLst/>
                <a:latin typeface="+mn-lt"/>
                <a:ea typeface="+mn-ea"/>
                <a:cs typeface="+mn-cs"/>
              </a:rPr>
              <a:t>自改革开放以来，中国政府始终不渝地把发展作为执政兴国的第一要务。</a:t>
            </a:r>
          </a:p>
          <a:p>
            <a:r>
              <a:rPr lang="zh-CN" altLang="zh-CN" sz="1200" kern="1200" dirty="0">
                <a:solidFill>
                  <a:schemeClr val="tx1"/>
                </a:solidFill>
                <a:effectLst/>
                <a:latin typeface="+mn-lt"/>
                <a:ea typeface="+mn-ea"/>
                <a:cs typeface="+mn-cs"/>
              </a:rPr>
              <a:t>中国倡导构建人类命运共同体，进一步促进全球治理体系变革。</a:t>
            </a:r>
          </a:p>
          <a:p>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在宏观梳理世界史知识的基础上，我们选择一些试题，从学科核心素养的角度进行分析。</a:t>
            </a:r>
          </a:p>
        </p:txBody>
      </p:sp>
      <p:sp>
        <p:nvSpPr>
          <p:cNvPr id="4" name="灯片编号占位符 3"/>
          <p:cNvSpPr>
            <a:spLocks noGrp="1"/>
          </p:cNvSpPr>
          <p:nvPr>
            <p:ph type="sldNum" sz="quarter" idx="5"/>
          </p:nvPr>
        </p:nvSpPr>
        <p:spPr/>
        <p:txBody>
          <a:bodyPr/>
          <a:lstStyle/>
          <a:p>
            <a:fld id="{A5A8207D-5DF5-4B52-B779-0D88B4F743B3}" type="slidenum">
              <a:rPr lang="zh-CN" altLang="en-US" smtClean="0"/>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在唯物史观指导下，基于特定的时间、空间理解认识历史事物。社会存在决定社会意识。</a:t>
            </a:r>
          </a:p>
        </p:txBody>
      </p:sp>
      <p:sp>
        <p:nvSpPr>
          <p:cNvPr id="4" name="灯片编号占位符 3"/>
          <p:cNvSpPr>
            <a:spLocks noGrp="1"/>
          </p:cNvSpPr>
          <p:nvPr>
            <p:ph type="sldNum" sz="quarter" idx="5"/>
          </p:nvPr>
        </p:nvSpPr>
        <p:spPr/>
        <p:txBody>
          <a:bodyPr/>
          <a:lstStyle/>
          <a:p>
            <a:fld id="{A5A8207D-5DF5-4B52-B779-0D88B4F743B3}"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根据</a:t>
            </a:r>
            <a:r>
              <a:rPr lang="en-US" altLang="zh-CN" sz="1200" kern="1200" dirty="0">
                <a:solidFill>
                  <a:schemeClr val="tx1"/>
                </a:solidFill>
                <a:effectLst/>
                <a:latin typeface="+mn-lt"/>
                <a:ea typeface="+mn-ea"/>
                <a:cs typeface="+mn-cs"/>
              </a:rPr>
              <a:t>“1919”</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“1921”</a:t>
            </a:r>
            <a:r>
              <a:rPr lang="zh-CN" altLang="zh-CN" sz="1200" kern="1200" dirty="0">
                <a:solidFill>
                  <a:schemeClr val="tx1"/>
                </a:solidFill>
                <a:effectLst/>
                <a:latin typeface="+mn-lt"/>
                <a:ea typeface="+mn-ea"/>
                <a:cs typeface="+mn-cs"/>
              </a:rPr>
              <a:t>并结合所学内容可知，出现材料中的现象主要和中国成为一战的战胜国、德奥成为战败国有关，说明出现了有利的历史机遇，</a:t>
            </a:r>
            <a:r>
              <a:rPr lang="en-US" altLang="zh-CN" sz="1200" kern="1200" dirty="0">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项符合题意；列强对华政策并没有根本性转变，排除</a:t>
            </a:r>
            <a:r>
              <a:rPr lang="en-US" altLang="zh-CN" sz="1200" kern="1200" dirty="0">
                <a:solidFill>
                  <a:schemeClr val="tx1"/>
                </a:solidFill>
                <a:effectLst/>
                <a:latin typeface="+mn-lt"/>
                <a:ea typeface="+mn-ea"/>
                <a:cs typeface="+mn-cs"/>
              </a:rPr>
              <a:t>A</a:t>
            </a:r>
            <a:r>
              <a:rPr lang="zh-CN" altLang="zh-CN" sz="1200" kern="1200" dirty="0">
                <a:solidFill>
                  <a:schemeClr val="tx1"/>
                </a:solidFill>
                <a:effectLst/>
                <a:latin typeface="+mn-lt"/>
                <a:ea typeface="+mn-ea"/>
                <a:cs typeface="+mn-cs"/>
              </a:rPr>
              <a:t>项；此时中国的综合实力没有明显上升，独立自主的地位更没有形成，排除</a:t>
            </a:r>
            <a:r>
              <a:rPr lang="en-US" altLang="zh-CN" sz="1200" kern="1200" dirty="0">
                <a:solidFill>
                  <a:schemeClr val="tx1"/>
                </a:solidFill>
                <a:effectLst/>
                <a:latin typeface="+mn-lt"/>
                <a:ea typeface="+mn-ea"/>
                <a:cs typeface="+mn-cs"/>
              </a:rPr>
              <a:t>BD</a:t>
            </a:r>
            <a:r>
              <a:rPr lang="zh-CN" altLang="zh-CN" sz="1200" kern="1200" dirty="0">
                <a:solidFill>
                  <a:schemeClr val="tx1"/>
                </a:solidFill>
                <a:effectLst/>
                <a:latin typeface="+mn-lt"/>
                <a:ea typeface="+mn-ea"/>
                <a:cs typeface="+mn-cs"/>
              </a:rPr>
              <a:t>。故选</a:t>
            </a:r>
            <a:r>
              <a:rPr lang="en-US" altLang="zh-CN" sz="1200" kern="1200" dirty="0">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根据图示内容可知，从</a:t>
            </a:r>
            <a:r>
              <a:rPr lang="en-US" altLang="zh-CN" sz="1200" kern="1200" dirty="0">
                <a:solidFill>
                  <a:schemeClr val="tx1"/>
                </a:solidFill>
                <a:effectLst/>
                <a:latin typeface="+mn-lt"/>
                <a:ea typeface="+mn-ea"/>
                <a:cs typeface="+mn-cs"/>
              </a:rPr>
              <a:t>1931—1944</a:t>
            </a:r>
            <a:r>
              <a:rPr lang="zh-CN" altLang="zh-CN" sz="1200" kern="1200" dirty="0">
                <a:solidFill>
                  <a:schemeClr val="tx1"/>
                </a:solidFill>
                <a:effectLst/>
                <a:latin typeface="+mn-lt"/>
                <a:ea typeface="+mn-ea"/>
                <a:cs typeface="+mn-cs"/>
              </a:rPr>
              <a:t>年，该国的军费占国家预算的比例不断上升，说明该国正在积极扩军备战或已经发生了战争，根据</a:t>
            </a:r>
            <a:r>
              <a:rPr lang="en-US" altLang="zh-CN" sz="1200" kern="1200" dirty="0">
                <a:solidFill>
                  <a:schemeClr val="tx1"/>
                </a:solidFill>
                <a:effectLst/>
                <a:latin typeface="+mn-lt"/>
                <a:ea typeface="+mn-ea"/>
                <a:cs typeface="+mn-cs"/>
              </a:rPr>
              <a:t>“1931”</a:t>
            </a:r>
            <a:r>
              <a:rPr lang="zh-CN" altLang="zh-CN" sz="1200" kern="1200" dirty="0">
                <a:solidFill>
                  <a:schemeClr val="tx1"/>
                </a:solidFill>
                <a:effectLst/>
                <a:latin typeface="+mn-lt"/>
                <a:ea typeface="+mn-ea"/>
                <a:cs typeface="+mn-cs"/>
              </a:rPr>
              <a:t>年并联系所学可知应该与日本有关，所以应该是在亚太地区，故选</a:t>
            </a:r>
            <a:r>
              <a:rPr lang="en-US" altLang="zh-CN" sz="1200" kern="1200" dirty="0">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项。</a:t>
            </a:r>
            <a:r>
              <a:rPr lang="en-US" altLang="zh-CN" sz="1200" kern="1200" dirty="0">
                <a:solidFill>
                  <a:schemeClr val="tx1"/>
                </a:solidFill>
                <a:effectLst/>
                <a:latin typeface="+mn-lt"/>
                <a:ea typeface="+mn-ea"/>
                <a:cs typeface="+mn-cs"/>
              </a:rPr>
              <a:t>ABD</a:t>
            </a:r>
            <a:r>
              <a:rPr lang="zh-CN" altLang="zh-CN" sz="1200" kern="1200" dirty="0">
                <a:solidFill>
                  <a:schemeClr val="tx1"/>
                </a:solidFill>
                <a:effectLst/>
                <a:latin typeface="+mn-lt"/>
                <a:ea typeface="+mn-ea"/>
                <a:cs typeface="+mn-cs"/>
              </a:rPr>
              <a:t>项与</a:t>
            </a:r>
            <a:r>
              <a:rPr lang="en-US" altLang="zh-CN" sz="1200" kern="1200" dirty="0">
                <a:solidFill>
                  <a:schemeClr val="tx1"/>
                </a:solidFill>
                <a:effectLst/>
                <a:latin typeface="+mn-lt"/>
                <a:ea typeface="+mn-ea"/>
                <a:cs typeface="+mn-cs"/>
              </a:rPr>
              <a:t>1931</a:t>
            </a:r>
            <a:r>
              <a:rPr lang="zh-CN" altLang="zh-CN" sz="1200" kern="1200" dirty="0">
                <a:solidFill>
                  <a:schemeClr val="tx1"/>
                </a:solidFill>
                <a:effectLst/>
                <a:latin typeface="+mn-lt"/>
                <a:ea typeface="+mn-ea"/>
                <a:cs typeface="+mn-cs"/>
              </a:rPr>
              <a:t>年军费就开始明显上升不符，排除。故选</a:t>
            </a:r>
            <a:r>
              <a:rPr lang="en-US" altLang="zh-CN" sz="1200" kern="1200" dirty="0">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依据史料做出客观、合理的历史解释，同样要将历史事物置于特定的时空之中，设身处地理解和解释历史现象。</a:t>
            </a:r>
          </a:p>
        </p:txBody>
      </p:sp>
      <p:sp>
        <p:nvSpPr>
          <p:cNvPr id="4" name="灯片编号占位符 3"/>
          <p:cNvSpPr>
            <a:spLocks noGrp="1"/>
          </p:cNvSpPr>
          <p:nvPr>
            <p:ph type="sldNum" sz="quarter" idx="5"/>
          </p:nvPr>
        </p:nvSpPr>
        <p:spPr/>
        <p:txBody>
          <a:bodyPr/>
          <a:lstStyle/>
          <a:p>
            <a:fld id="{A5A8207D-5DF5-4B52-B779-0D88B4F743B3}"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32</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德国完成统一，在第二次工业革命中后来居上，要求重新瓜分世界，大力发展军力，组建三国同盟。</a:t>
            </a:r>
          </a:p>
          <a:p>
            <a:r>
              <a:rPr lang="zh-CN" altLang="zh-CN" sz="1200" kern="1200" dirty="0">
                <a:solidFill>
                  <a:schemeClr val="tx1"/>
                </a:solidFill>
                <a:effectLst/>
                <a:latin typeface="+mn-lt"/>
                <a:ea typeface="+mn-ea"/>
                <a:cs typeface="+mn-cs"/>
              </a:rPr>
              <a:t>英国扩军备战，调整大国关系，形成三国协约。</a:t>
            </a:r>
          </a:p>
          <a:p>
            <a:r>
              <a:rPr lang="zh-CN" altLang="zh-CN" sz="1200" kern="1200" dirty="0">
                <a:solidFill>
                  <a:schemeClr val="tx1"/>
                </a:solidFill>
                <a:effectLst/>
                <a:latin typeface="+mn-lt"/>
                <a:ea typeface="+mn-ea"/>
                <a:cs typeface="+mn-cs"/>
              </a:rPr>
              <a:t>第一次世界大战爆发。</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33</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十月革命刚取得成功时，列宁将文盲问题与政治问题联系起来，在战时共产主义政策中，对参加扫盲的工人给予优惠待遇，并通过制定法律、成立行政机构和社会组织的手段，保障扫盲工作进行。</a:t>
            </a:r>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世纪二三十年代，随着斯大林模式的推广，苏联社会主义建设取得巨大成就，国家经济发展，人民生活水平提高，推动了苏联教育的迅速发展与普及。</a:t>
            </a:r>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34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选取时段及阶段特征表述2分（仅描述时代特征，未列出时间此小点不得分，但不影响 论证分），论证部分提出1点论据得2分，提出2点论据得3分，提出3点论据4分。</a:t>
            </a:r>
          </a:p>
          <a:p>
            <a:r>
              <a:rPr lang="zh-CN" altLang="zh-CN" sz="1200" kern="1200" dirty="0">
                <a:solidFill>
                  <a:schemeClr val="tx1"/>
                </a:solidFill>
                <a:effectLst/>
                <a:latin typeface="+mn-lt"/>
                <a:ea typeface="+mn-ea"/>
                <a:cs typeface="+mn-cs"/>
              </a:rPr>
              <a:t>答案示例一:</a:t>
            </a:r>
            <a:r>
              <a:rPr lang="en-US" altLang="zh-CN" sz="1200" kern="1200" dirty="0">
                <a:solidFill>
                  <a:schemeClr val="tx1"/>
                </a:solidFill>
                <a:effectLst/>
                <a:latin typeface="+mn-lt"/>
                <a:ea typeface="+mn-ea"/>
                <a:cs typeface="+mn-cs"/>
              </a:rPr>
              <a:t>1949—1972</a:t>
            </a:r>
            <a:r>
              <a:rPr lang="zh-CN" altLang="zh-CN" sz="1200" kern="1200" dirty="0">
                <a:solidFill>
                  <a:schemeClr val="tx1"/>
                </a:solidFill>
                <a:effectLst/>
                <a:latin typeface="+mn-lt"/>
                <a:ea typeface="+mn-ea"/>
                <a:cs typeface="+mn-cs"/>
              </a:rPr>
              <a:t>：敌对阶段（对抗阶段）（2分）</a:t>
            </a:r>
          </a:p>
          <a:p>
            <a:r>
              <a:rPr lang="zh-CN" altLang="zh-CN" sz="1200" kern="1200" dirty="0">
                <a:solidFill>
                  <a:schemeClr val="tx1"/>
                </a:solidFill>
                <a:effectLst/>
                <a:latin typeface="+mn-lt"/>
                <a:ea typeface="+mn-ea"/>
                <a:cs typeface="+mn-cs"/>
              </a:rPr>
              <a:t>新中国建立初期，美国拒不承认新中国，孤立、封锁新中国；1950年朝鲜战争爆发，中美形成直接军事对抗；直到70年代初，美国仍企图阻挠中国恢复联合国合法席位，两国长期处于敌对状态。（3点史实得4分）</a:t>
            </a:r>
          </a:p>
          <a:p>
            <a:r>
              <a:rPr lang="zh-CN" altLang="zh-CN" sz="1200" kern="1200" dirty="0">
                <a:solidFill>
                  <a:schemeClr val="tx1"/>
                </a:solidFill>
                <a:effectLst/>
                <a:latin typeface="+mn-lt"/>
                <a:ea typeface="+mn-ea"/>
                <a:cs typeface="+mn-cs"/>
              </a:rPr>
              <a:t>答案示例二：</a:t>
            </a:r>
            <a:r>
              <a:rPr lang="en-US" altLang="zh-CN" sz="1200" kern="1200" dirty="0">
                <a:solidFill>
                  <a:schemeClr val="tx1"/>
                </a:solidFill>
                <a:effectLst/>
                <a:latin typeface="+mn-lt"/>
                <a:ea typeface="+mn-ea"/>
                <a:cs typeface="+mn-cs"/>
              </a:rPr>
              <a:t>1971—</a:t>
            </a:r>
            <a:r>
              <a:rPr lang="zh-CN" altLang="zh-CN" sz="1200" kern="1200" dirty="0">
                <a:solidFill>
                  <a:schemeClr val="tx1"/>
                </a:solidFill>
                <a:effectLst/>
                <a:latin typeface="+mn-lt"/>
                <a:ea typeface="+mn-ea"/>
                <a:cs typeface="+mn-cs"/>
              </a:rPr>
              <a:t>1979：缓和阶段（2分）</a:t>
            </a:r>
          </a:p>
          <a:p>
            <a:r>
              <a:rPr lang="zh-CN" altLang="zh-CN" sz="1200" kern="1200" dirty="0">
                <a:solidFill>
                  <a:schemeClr val="tx1"/>
                </a:solidFill>
                <a:effectLst/>
                <a:latin typeface="+mn-lt"/>
                <a:ea typeface="+mn-ea"/>
                <a:cs typeface="+mn-cs"/>
              </a:rPr>
              <a:t>1971年，“乒乓外交”拉开中美关系缓和的序幕；同年基辛格访华，加速了中美关系的正 常化；1972年，尼克松总统访华，签署《中美联合公报》，两国关系正常化：1979年，中美正 式建交，两国关系进入了合作发展的新阶段。（任3点史实得4分）</a:t>
            </a:r>
          </a:p>
          <a:p>
            <a:endParaRPr lang="zh-CN" altLang="en-US" dirty="0"/>
          </a:p>
        </p:txBody>
      </p:sp>
      <p:sp>
        <p:nvSpPr>
          <p:cNvPr id="4" name="灯片编号占位符 3"/>
          <p:cNvSpPr>
            <a:spLocks noGrp="1"/>
          </p:cNvSpPr>
          <p:nvPr>
            <p:ph type="sldNum" sz="quarter" idx="5"/>
          </p:nvPr>
        </p:nvSpPr>
        <p:spPr/>
        <p:txBody>
          <a:bodyPr/>
          <a:lstStyle/>
          <a:p>
            <a:fld id="{A5A8207D-5DF5-4B52-B779-0D88B4F743B3}"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1" y="762002"/>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5" y="762002"/>
            <a:ext cx="292531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100015" y="4670247"/>
            <a:ext cx="7315200" cy="914400"/>
          </a:xfrm>
        </p:spPr>
        <p:txBody>
          <a:bodyPr anchor="t">
            <a:normAutofit/>
          </a:bodyPr>
          <a:lstStyle>
            <a:lvl1pPr marL="0" indent="0" algn="l">
              <a:buNone/>
              <a:defRPr sz="2300" cap="none" spc="0" baseline="0">
                <a:solidFill>
                  <a:schemeClr val="accent1">
                    <a:lumMod val="20000"/>
                    <a:lumOff val="80000"/>
                  </a:schemeClr>
                </a:solidFill>
              </a:defRPr>
            </a:lvl1pPr>
            <a:lvl2pPr marL="457200" indent="0" algn="ctr">
              <a:buNone/>
              <a:defRPr sz="2300"/>
            </a:lvl2pPr>
            <a:lvl3pPr marL="914400" indent="0" algn="ctr">
              <a:buNone/>
              <a:defRPr sz="23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300" cap="none" spc="0" baseline="0">
                <a:solidFill>
                  <a:schemeClr val="tx1">
                    <a:lumMod val="65000"/>
                    <a:lumOff val="35000"/>
                  </a:schemeClr>
                </a:solidFill>
              </a:defRPr>
            </a:lvl1pPr>
            <a:lvl2pPr marL="457200" indent="0">
              <a:buNone/>
              <a:defRPr sz="1900">
                <a:solidFill>
                  <a:schemeClr val="tx1">
                    <a:tint val="75000"/>
                  </a:schemeClr>
                </a:solidFill>
              </a:defRPr>
            </a:lvl2pPr>
            <a:lvl3pPr marL="914400" indent="0">
              <a:buNone/>
              <a:defRPr sz="1600">
                <a:solidFill>
                  <a:schemeClr val="tx1">
                    <a:tint val="75000"/>
                  </a:schemeClr>
                </a:solidFill>
              </a:defRPr>
            </a:lvl3pPr>
            <a:lvl4pPr marL="1371600" indent="0">
              <a:buNone/>
              <a:defRPr sz="1500">
                <a:solidFill>
                  <a:schemeClr val="tx1">
                    <a:tint val="75000"/>
                  </a:schemeClr>
                </a:solidFill>
              </a:defRPr>
            </a:lvl4pPr>
            <a:lvl5pPr marL="1828800" indent="0">
              <a:buNone/>
              <a:defRPr sz="1500">
                <a:solidFill>
                  <a:schemeClr val="tx1">
                    <a:tint val="75000"/>
                  </a:schemeClr>
                </a:solidFill>
              </a:defRPr>
            </a:lvl5pPr>
            <a:lvl6pPr marL="2286000" indent="0">
              <a:buNone/>
              <a:defRPr sz="1500">
                <a:solidFill>
                  <a:schemeClr val="tx1">
                    <a:tint val="75000"/>
                  </a:schemeClr>
                </a:solidFill>
              </a:defRPr>
            </a:lvl6pPr>
            <a:lvl7pPr marL="2743200" indent="0">
              <a:buNone/>
              <a:defRPr sz="1500">
                <a:solidFill>
                  <a:schemeClr val="tx1">
                    <a:tint val="75000"/>
                  </a:schemeClr>
                </a:solidFill>
              </a:defRPr>
            </a:lvl7pPr>
            <a:lvl8pPr marL="3200400" indent="0">
              <a:buNone/>
              <a:defRPr sz="1500">
                <a:solidFill>
                  <a:schemeClr val="tx1">
                    <a:tint val="75000"/>
                  </a:schemeClr>
                </a:solidFill>
              </a:defRPr>
            </a:lvl8pPr>
            <a:lvl9pPr marL="3657600" indent="0">
              <a:buNone/>
              <a:defRPr sz="15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5586B75A-687E-405C-8A0B-8D00578BA2C3}"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t>2/4/2020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867912" y="1023587"/>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7818463" y="1023588"/>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t>2/4/2020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t>2/4/2020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zh-CN" altLang="en-US"/>
              <a:t>单击此处编辑母版标题样式</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256032" y="3494178"/>
            <a:ext cx="2834640" cy="2321991"/>
          </a:xfrm>
        </p:spPr>
        <p:txBody>
          <a:bodyPr anchor="t">
            <a:normAutofit/>
          </a:bodyPr>
          <a:lstStyle>
            <a:lvl1pPr marL="0" indent="0">
              <a:lnSpc>
                <a:spcPct val="100000"/>
              </a:lnSpc>
              <a:buNone/>
              <a:defRPr sz="1500">
                <a:solidFill>
                  <a:srgbClr val="FFFFFF"/>
                </a:solidFill>
              </a:defRPr>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8" name="Date Placeholder 7"/>
          <p:cNvSpPr>
            <a:spLocks noGrp="1"/>
          </p:cNvSpPr>
          <p:nvPr>
            <p:ph type="dt" sz="half" idx="10"/>
          </p:nvPr>
        </p:nvSpPr>
        <p:spPr/>
        <p:txBody>
          <a:bodyPr/>
          <a:lstStyle/>
          <a:p>
            <a:fld id="{5586B75A-687E-405C-8A0B-8D00578BA2C3}" type="datetimeFigureOut">
              <a:rPr lang="en-US" dirty="0"/>
              <a:t>2/4/2020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570646"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500">
                <a:solidFill>
                  <a:srgbClr val="FFFFFF"/>
                </a:solidFill>
              </a:defRPr>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8" name="Date Placeholder 7"/>
          <p:cNvSpPr>
            <a:spLocks noGrp="1"/>
          </p:cNvSpPr>
          <p:nvPr>
            <p:ph type="dt" sz="half" idx="10"/>
          </p:nvPr>
        </p:nvSpPr>
        <p:spPr/>
        <p:txBody>
          <a:bodyPr/>
          <a:lstStyle/>
          <a:p>
            <a:fld id="{5586B75A-687E-405C-8A0B-8D00578BA2C3}" type="datetimeFigureOut">
              <a:rPr lang="en-US" dirty="0"/>
              <a:t>2/4/2020</a:t>
            </a:fld>
            <a:endParaRPr lang="en-US" dirty="0"/>
          </a:p>
        </p:txBody>
      </p:sp>
      <p:sp>
        <p:nvSpPr>
          <p:cNvPr id="9" name="Footer Placeholder 8"/>
          <p:cNvSpPr>
            <a:spLocks noGrp="1"/>
          </p:cNvSpPr>
          <p:nvPr>
            <p:ph type="ftr" sz="quarter" idx="11"/>
          </p:nvPr>
        </p:nvSpPr>
        <p:spPr>
          <a:xfrm>
            <a:off x="3499103" y="6356352"/>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0" y="1123839"/>
            <a:ext cx="2947483" cy="4601183"/>
          </a:xfrm>
          <a:prstGeom prst="rect">
            <a:avLst/>
          </a:prstGeom>
        </p:spPr>
        <p:txBody>
          <a:bodyPr vert="horz" lIns="91436" tIns="45718" rIns="91436" bIns="45718" rtlCol="0" anchor="ctr">
            <a:normAutofit/>
          </a:bodyPr>
          <a:lstStyle/>
          <a:p>
            <a:r>
              <a:rPr lang="zh-CN" altLang="en-US"/>
              <a:t>单击此处编辑母版标题样式</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36" tIns="45718" rIns="91436" bIns="45718" rtlCol="0" anchor="ct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262465" y="6356352"/>
            <a:ext cx="2743200" cy="365125"/>
          </a:xfrm>
          <a:prstGeom prst="rect">
            <a:avLst/>
          </a:prstGeom>
        </p:spPr>
        <p:txBody>
          <a:bodyPr vert="horz" lIns="91436" tIns="45718" rIns="91436" bIns="45718" rtlCol="0" anchor="ctr"/>
          <a:lstStyle>
            <a:lvl1pPr algn="l">
              <a:defRPr sz="1100">
                <a:solidFill>
                  <a:schemeClr val="tx1">
                    <a:lumMod val="50000"/>
                    <a:lumOff val="50000"/>
                  </a:schemeClr>
                </a:solidFill>
              </a:defRPr>
            </a:lvl1pPr>
          </a:lstStyle>
          <a:p>
            <a:fld id="{5586B75A-687E-405C-8A0B-8D00578BA2C3}" type="datetimeFigureOut">
              <a:rPr lang="en-US" dirty="0"/>
              <a:t>2/4/2020</a:t>
            </a:fld>
            <a:endParaRPr lang="en-US" dirty="0"/>
          </a:p>
        </p:txBody>
      </p:sp>
      <p:sp>
        <p:nvSpPr>
          <p:cNvPr id="5" name="Footer Placeholder 4"/>
          <p:cNvSpPr>
            <a:spLocks noGrp="1"/>
          </p:cNvSpPr>
          <p:nvPr>
            <p:ph type="ftr" sz="quarter" idx="3"/>
          </p:nvPr>
        </p:nvSpPr>
        <p:spPr>
          <a:xfrm>
            <a:off x="3869268" y="6356352"/>
            <a:ext cx="5911517" cy="365125"/>
          </a:xfrm>
          <a:prstGeom prst="rect">
            <a:avLst/>
          </a:prstGeom>
        </p:spPr>
        <p:txBody>
          <a:bodyPr vert="horz" lIns="91436" tIns="45718" rIns="91436" bIns="45718"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8" y="6356352"/>
            <a:ext cx="1530927" cy="365125"/>
          </a:xfrm>
          <a:prstGeom prst="rect">
            <a:avLst/>
          </a:prstGeom>
        </p:spPr>
        <p:txBody>
          <a:bodyPr vert="horz" lIns="91436" tIns="45718" rIns="91436" bIns="45718" rtlCol="0" anchor="ctr"/>
          <a:lstStyle>
            <a:lvl1pPr algn="r">
              <a:defRPr sz="1200" b="1">
                <a:solidFill>
                  <a:schemeClr val="accent1"/>
                </a:solidFill>
              </a:defRPr>
            </a:lvl1pPr>
          </a:lstStyle>
          <a:p>
            <a:fld id="{4FAB73BC-B049-4115-A692-8D63A059BFB8}"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anose="05020102010507070707"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9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5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5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5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5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5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5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pPr algn="ctr"/>
            <a:r>
              <a:rPr lang="zh-CN" altLang="en-US" sz="5500" b="1" dirty="0"/>
              <a:t>世界史概要及复习策略</a:t>
            </a:r>
          </a:p>
        </p:txBody>
      </p:sp>
      <p:sp>
        <p:nvSpPr>
          <p:cNvPr id="3" name="副标题 2"/>
          <p:cNvSpPr>
            <a:spLocks noGrp="1"/>
          </p:cNvSpPr>
          <p:nvPr>
            <p:ph type="subTitle" idx="1"/>
          </p:nvPr>
        </p:nvSpPr>
        <p:spPr/>
        <p:txBody>
          <a:bodyPr>
            <a:normAutofit/>
          </a:bodyPr>
          <a:lstStyle/>
          <a:p>
            <a:pPr algn="just"/>
            <a:r>
              <a:rPr lang="zh-CN" altLang="en-US" b="1" dirty="0"/>
              <a:t>             </a:t>
            </a:r>
            <a:r>
              <a:rPr lang="zh-CN" altLang="en-US" sz="2000" b="1" dirty="0"/>
              <a:t>主讲教师：张晓静    天津市耀华中学</a:t>
            </a:r>
            <a:endParaRPr lang="en-US" altLang="zh-CN" sz="2000" b="1" dirty="0"/>
          </a:p>
          <a:p>
            <a:pPr algn="ctr"/>
            <a:r>
              <a:rPr lang="zh-CN" altLang="en-US" sz="2000" b="1" dirty="0"/>
              <a:t>指导老师：罗金永    天津市中小学教育教学研究室</a:t>
            </a:r>
            <a:endParaRPr lang="en-US" altLang="zh-CN" sz="2000" b="1" dirty="0"/>
          </a:p>
          <a:p>
            <a:pPr algn="ctr"/>
            <a:endParaRPr lang="en-US" altLang="zh-CN" b="1" dirty="0"/>
          </a:p>
          <a:p>
            <a:pPr algn="ctr"/>
            <a:endParaRPr lang="en-US" altLang="zh-CN" b="1" dirty="0"/>
          </a:p>
          <a:p>
            <a:pPr algn="ctr"/>
            <a:endParaRPr lang="zh-CN" alt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b="1" dirty="0"/>
              <a:t>学习任务</a:t>
            </a:r>
            <a:br>
              <a:rPr lang="en-US" altLang="zh-CN" dirty="0"/>
            </a:br>
            <a:endParaRPr lang="zh-CN" altLang="en-US" dirty="0"/>
          </a:p>
        </p:txBody>
      </p:sp>
      <p:sp>
        <p:nvSpPr>
          <p:cNvPr id="3" name="内容占位符 2"/>
          <p:cNvSpPr>
            <a:spLocks noGrp="1"/>
          </p:cNvSpPr>
          <p:nvPr>
            <p:ph idx="1"/>
          </p:nvPr>
        </p:nvSpPr>
        <p:spPr/>
        <p:txBody>
          <a:bodyPr>
            <a:normAutofit/>
          </a:bodyPr>
          <a:lstStyle/>
          <a:p>
            <a:pPr marL="0" indent="0">
              <a:buNone/>
            </a:pPr>
            <a:r>
              <a:rPr lang="en-US" altLang="zh-CN" sz="2400" b="1" dirty="0">
                <a:solidFill>
                  <a:schemeClr val="tx1"/>
                </a:solidFill>
              </a:rPr>
              <a:t>1.</a:t>
            </a:r>
            <a:r>
              <a:rPr lang="zh-CN" altLang="en-US" sz="2400" b="1" dirty="0">
                <a:solidFill>
                  <a:schemeClr val="tx1"/>
                </a:solidFill>
              </a:rPr>
              <a:t>明确课程标准要求，熟悉世界史部分复习备考内容；</a:t>
            </a:r>
            <a:endParaRPr lang="en-US" altLang="zh-CN" sz="2400" b="1" dirty="0">
              <a:solidFill>
                <a:schemeClr val="tx1"/>
              </a:solidFill>
            </a:endParaRPr>
          </a:p>
          <a:p>
            <a:pPr marL="0" indent="0">
              <a:buNone/>
            </a:pPr>
            <a:r>
              <a:rPr lang="en-US" altLang="zh-CN" sz="2400" b="1" dirty="0">
                <a:solidFill>
                  <a:schemeClr val="tx1"/>
                </a:solidFill>
              </a:rPr>
              <a:t>2.</a:t>
            </a:r>
            <a:r>
              <a:rPr lang="zh-CN" altLang="en-US" sz="2400" b="1" dirty="0">
                <a:solidFill>
                  <a:schemeClr val="tx1"/>
                </a:solidFill>
              </a:rPr>
              <a:t>依据历史时代特征，梳理知识，构建宏观知识框架；</a:t>
            </a:r>
            <a:endParaRPr lang="en-US" altLang="zh-CN" sz="2400" b="1" dirty="0">
              <a:solidFill>
                <a:schemeClr val="tx1"/>
              </a:solidFill>
            </a:endParaRPr>
          </a:p>
          <a:p>
            <a:pPr marL="0" indent="0">
              <a:buNone/>
            </a:pPr>
            <a:r>
              <a:rPr lang="en-US" altLang="zh-CN" sz="2400" b="1" dirty="0">
                <a:solidFill>
                  <a:schemeClr val="tx1"/>
                </a:solidFill>
              </a:rPr>
              <a:t>3.</a:t>
            </a:r>
            <a:r>
              <a:rPr lang="zh-CN" altLang="en-US" sz="2400" b="1" dirty="0">
                <a:solidFill>
                  <a:schemeClr val="tx1"/>
                </a:solidFill>
              </a:rPr>
              <a:t>把握学科核心素养，分析典型试题归纳思路、方法；</a:t>
            </a:r>
          </a:p>
          <a:p>
            <a:pPr marL="0" indent="0">
              <a:buNone/>
            </a:pPr>
            <a:r>
              <a:rPr lang="en-US" altLang="zh-CN" sz="2400" b="1" dirty="0">
                <a:solidFill>
                  <a:schemeClr val="tx1"/>
                </a:solidFill>
              </a:rPr>
              <a:t>4.</a:t>
            </a:r>
            <a:r>
              <a:rPr lang="zh-CN" altLang="en-US" sz="2400" b="1" dirty="0">
                <a:solidFill>
                  <a:schemeClr val="tx1"/>
                </a:solidFill>
              </a:rPr>
              <a:t>巩固练习举一反三，学以致用，提高解决问题能力；</a:t>
            </a:r>
            <a:endParaRPr lang="en-US" altLang="zh-CN" sz="2400" b="1" dirty="0">
              <a:solidFill>
                <a:schemeClr val="tx1"/>
              </a:solidFill>
            </a:endParaRPr>
          </a:p>
          <a:p>
            <a:pPr marL="0" indent="0">
              <a:buNone/>
            </a:pPr>
            <a:endParaRPr lang="zh-CN" altLang="en-US" sz="2400" b="1"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dirty="0">
                <a:latin typeface="微软雅黑" panose="020B0503020204020204" pitchFamily="34" charset="-122"/>
                <a:ea typeface="微软雅黑" panose="020B0503020204020204" pitchFamily="34" charset="-122"/>
                <a:cs typeface="Times New Roman" panose="02020603050405020304" pitchFamily="18" charset="0"/>
              </a:rPr>
              <a:t>一、</a:t>
            </a:r>
            <a:r>
              <a:rPr lang="zh-CN" altLang="zh-CN" sz="3200" b="1" dirty="0">
                <a:latin typeface="微软雅黑" panose="020B0503020204020204" pitchFamily="34" charset="-122"/>
                <a:ea typeface="微软雅黑" panose="020B0503020204020204" pitchFamily="34" charset="-122"/>
                <a:cs typeface="Times New Roman" panose="02020603050405020304" pitchFamily="18" charset="0"/>
              </a:rPr>
              <a:t>普通高中课程标准（</a:t>
            </a:r>
            <a:r>
              <a:rPr lang="en-US" altLang="zh-CN" sz="3200" b="1" dirty="0">
                <a:latin typeface="微软雅黑" panose="020B0503020204020204" pitchFamily="34" charset="-122"/>
                <a:ea typeface="微软雅黑" panose="020B0503020204020204" pitchFamily="34" charset="-122"/>
                <a:cs typeface="Times New Roman" panose="02020603050405020304" pitchFamily="18" charset="0"/>
              </a:rPr>
              <a:t>2017</a:t>
            </a:r>
            <a:r>
              <a:rPr lang="zh-CN" altLang="zh-CN" sz="3200" b="1" dirty="0">
                <a:latin typeface="微软雅黑" panose="020B0503020204020204" pitchFamily="34" charset="-122"/>
                <a:ea typeface="微软雅黑" panose="020B0503020204020204" pitchFamily="34" charset="-122"/>
                <a:cs typeface="Times New Roman" panose="02020603050405020304" pitchFamily="18" charset="0"/>
              </a:rPr>
              <a:t>版）要求</a:t>
            </a:r>
            <a:r>
              <a:rPr lang="zh-CN" altLang="en-US" sz="3200" b="1" dirty="0">
                <a:latin typeface="微软雅黑" panose="020B0503020204020204" pitchFamily="34" charset="-122"/>
                <a:ea typeface="微软雅黑" panose="020B0503020204020204" pitchFamily="34" charset="-122"/>
                <a:cs typeface="Times New Roman" panose="02020603050405020304" pitchFamily="18" charset="0"/>
              </a:rPr>
              <a:t>及世界史复习内容梳理</a:t>
            </a:r>
            <a:br>
              <a:rPr lang="en-US" altLang="zh-CN" sz="6000" b="1" dirty="0">
                <a:latin typeface="微软雅黑" panose="020B0503020204020204" pitchFamily="34" charset="-122"/>
                <a:ea typeface="微软雅黑" panose="020B0503020204020204" pitchFamily="34" charset="-122"/>
                <a:cs typeface="Times New Roman" panose="02020603050405020304" pitchFamily="18" charset="0"/>
              </a:rPr>
            </a:b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 </a:t>
            </a:r>
            <a:r>
              <a:rPr lang="zh-CN" altLang="zh-CN" sz="20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古代文明的产生与发展</a:t>
            </a:r>
          </a:p>
          <a:p>
            <a:pPr>
              <a:lnSpc>
                <a:spcPts val="3000"/>
              </a:lnSpc>
            </a:pPr>
            <a:r>
              <a:rPr lang="en-US" altLang="zh-CN" sz="2000" dirty="0">
                <a:solidFill>
                  <a:schemeClr val="bg1"/>
                </a:solidFill>
                <a:latin typeface="微软雅黑" panose="020B0503020204020204" pitchFamily="34" charset="-122"/>
                <a:ea typeface="微软雅黑" panose="020B0503020204020204" pitchFamily="34" charset="-122"/>
              </a:rPr>
              <a:t>       </a:t>
            </a:r>
            <a:r>
              <a:rPr lang="zh-CN" altLang="zh-CN" sz="2000" dirty="0">
                <a:solidFill>
                  <a:schemeClr val="bg1"/>
                </a:solidFill>
                <a:latin typeface="微软雅黑" panose="020B0503020204020204" pitchFamily="34" charset="-122"/>
                <a:ea typeface="微软雅黑" panose="020B0503020204020204" pitchFamily="34" charset="-122"/>
              </a:rPr>
              <a:t>知道早期人类文明的产生；了解各文明古国发展的不同特点，并分析、认识这些特点形成的不同时空条件；认识古代各大帝国的区域性影响和不同文明之间的早期联系。</a:t>
            </a: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dirty="0"/>
          </a:p>
        </p:txBody>
      </p:sp>
      <p:sp>
        <p:nvSpPr>
          <p:cNvPr id="6" name="矩形: 圆角 5"/>
          <p:cNvSpPr/>
          <p:nvPr/>
        </p:nvSpPr>
        <p:spPr>
          <a:xfrm>
            <a:off x="3769360" y="1849120"/>
            <a:ext cx="1930400"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800" dirty="0">
                <a:latin typeface="微软雅黑" panose="020B0503020204020204" pitchFamily="34" charset="-122"/>
                <a:ea typeface="微软雅黑" panose="020B0503020204020204" pitchFamily="34" charset="-122"/>
              </a:rPr>
              <a:t>古代希腊</a:t>
            </a:r>
          </a:p>
        </p:txBody>
      </p:sp>
      <p:sp>
        <p:nvSpPr>
          <p:cNvPr id="12" name="矩形: 圆角 11"/>
          <p:cNvSpPr/>
          <p:nvPr/>
        </p:nvSpPr>
        <p:spPr>
          <a:xfrm>
            <a:off x="3769360" y="4175151"/>
            <a:ext cx="1930400" cy="589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800" dirty="0">
                <a:latin typeface="微软雅黑" panose="020B0503020204020204" pitchFamily="34" charset="-122"/>
                <a:ea typeface="微软雅黑" panose="020B0503020204020204" pitchFamily="34" charset="-122"/>
              </a:rPr>
              <a:t>古代罗马</a:t>
            </a:r>
          </a:p>
        </p:txBody>
      </p:sp>
      <p:sp>
        <p:nvSpPr>
          <p:cNvPr id="13" name="左大括号 12"/>
          <p:cNvSpPr/>
          <p:nvPr/>
        </p:nvSpPr>
        <p:spPr>
          <a:xfrm>
            <a:off x="5709923" y="1005840"/>
            <a:ext cx="304800" cy="1931480"/>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p>
        </p:txBody>
      </p:sp>
      <p:sp>
        <p:nvSpPr>
          <p:cNvPr id="15" name="文本框 14"/>
          <p:cNvSpPr txBox="1"/>
          <p:nvPr/>
        </p:nvSpPr>
        <p:spPr>
          <a:xfrm>
            <a:off x="6004560" y="809374"/>
            <a:ext cx="5811520" cy="400111"/>
          </a:xfrm>
          <a:prstGeom prst="rect">
            <a:avLst/>
          </a:prstGeom>
          <a:noFill/>
        </p:spPr>
        <p:txBody>
          <a:bodyPr wrap="square" lIns="91436" tIns="45718" rIns="91436" bIns="45718" rtlCol="0">
            <a:spAutoFit/>
          </a:bodyPr>
          <a:lstStyle/>
          <a:p>
            <a:r>
              <a:rPr lang="zh-CN" altLang="zh-CN" sz="2000" b="1" dirty="0"/>
              <a:t>地理环境</a:t>
            </a:r>
            <a:r>
              <a:rPr lang="en-US" altLang="zh-CN" sz="2000" b="1" dirty="0"/>
              <a:t>   </a:t>
            </a:r>
            <a:r>
              <a:rPr lang="zh-CN" altLang="zh-CN" sz="2000" b="1" dirty="0"/>
              <a:t>城邦</a:t>
            </a:r>
            <a:r>
              <a:rPr lang="zh-CN" altLang="en-US" sz="2000" b="1" dirty="0"/>
              <a:t>特点    奴隶制民主政治出现的原因</a:t>
            </a:r>
            <a:endParaRPr lang="zh-CN" altLang="zh-CN" sz="2000" b="1" dirty="0"/>
          </a:p>
        </p:txBody>
      </p:sp>
      <p:sp>
        <p:nvSpPr>
          <p:cNvPr id="16" name="矩形 15"/>
          <p:cNvSpPr/>
          <p:nvPr/>
        </p:nvSpPr>
        <p:spPr>
          <a:xfrm>
            <a:off x="6014721" y="1683010"/>
            <a:ext cx="2507419" cy="400111"/>
          </a:xfrm>
          <a:prstGeom prst="rect">
            <a:avLst/>
          </a:prstGeom>
        </p:spPr>
        <p:txBody>
          <a:bodyPr wrap="none" lIns="91436" tIns="45718" rIns="91436" bIns="45718">
            <a:spAutoFit/>
          </a:bodyPr>
          <a:lstStyle/>
          <a:p>
            <a:r>
              <a:rPr lang="zh-CN" altLang="zh-CN" sz="2000" b="1" dirty="0"/>
              <a:t>雅典民主政治及影响</a:t>
            </a:r>
          </a:p>
        </p:txBody>
      </p:sp>
      <p:sp>
        <p:nvSpPr>
          <p:cNvPr id="17" name="矩形 16"/>
          <p:cNvSpPr/>
          <p:nvPr/>
        </p:nvSpPr>
        <p:spPr>
          <a:xfrm>
            <a:off x="6003707" y="2617829"/>
            <a:ext cx="3281668" cy="400111"/>
          </a:xfrm>
          <a:prstGeom prst="rect">
            <a:avLst/>
          </a:prstGeom>
        </p:spPr>
        <p:txBody>
          <a:bodyPr wrap="none" lIns="91436" tIns="45718" rIns="91436" bIns="45718">
            <a:spAutoFit/>
          </a:bodyPr>
          <a:lstStyle/>
          <a:p>
            <a:r>
              <a:rPr lang="zh-CN" altLang="en-US" sz="2000" b="1" dirty="0"/>
              <a:t>人文思想的起源和</a:t>
            </a:r>
            <a:r>
              <a:rPr lang="zh-CN" altLang="zh-CN" sz="2000" b="1" dirty="0"/>
              <a:t>苏格拉底</a:t>
            </a:r>
          </a:p>
        </p:txBody>
      </p:sp>
      <p:sp>
        <p:nvSpPr>
          <p:cNvPr id="18" name="左大括号 17"/>
          <p:cNvSpPr/>
          <p:nvPr/>
        </p:nvSpPr>
        <p:spPr>
          <a:xfrm>
            <a:off x="5698905" y="3504051"/>
            <a:ext cx="304800" cy="1931480"/>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p>
        </p:txBody>
      </p:sp>
      <p:sp>
        <p:nvSpPr>
          <p:cNvPr id="19" name="矩形 18"/>
          <p:cNvSpPr/>
          <p:nvPr/>
        </p:nvSpPr>
        <p:spPr>
          <a:xfrm>
            <a:off x="6014723" y="3366779"/>
            <a:ext cx="3281668" cy="400111"/>
          </a:xfrm>
          <a:prstGeom prst="rect">
            <a:avLst/>
          </a:prstGeom>
        </p:spPr>
        <p:txBody>
          <a:bodyPr wrap="none" lIns="91436" tIns="45718" rIns="91436" bIns="45718">
            <a:spAutoFit/>
          </a:bodyPr>
          <a:lstStyle/>
          <a:p>
            <a:r>
              <a:rPr lang="zh-CN" altLang="en-US" sz="2000" b="1" dirty="0"/>
              <a:t>罗马法：从习惯法到成文法</a:t>
            </a:r>
            <a:endParaRPr lang="en-US" altLang="zh-CN" sz="2000" b="1" dirty="0"/>
          </a:p>
        </p:txBody>
      </p:sp>
      <p:sp>
        <p:nvSpPr>
          <p:cNvPr id="20" name="矩形 19"/>
          <p:cNvSpPr/>
          <p:nvPr/>
        </p:nvSpPr>
        <p:spPr>
          <a:xfrm>
            <a:off x="5988471" y="4328335"/>
            <a:ext cx="3281668" cy="400111"/>
          </a:xfrm>
          <a:prstGeom prst="rect">
            <a:avLst/>
          </a:prstGeom>
        </p:spPr>
        <p:txBody>
          <a:bodyPr wrap="none" lIns="91436" tIns="45718" rIns="91436" bIns="45718">
            <a:spAutoFit/>
          </a:bodyPr>
          <a:lstStyle/>
          <a:p>
            <a:r>
              <a:rPr lang="zh-CN" altLang="zh-CN" sz="2000" b="1" dirty="0"/>
              <a:t>罗马的扩张和</a:t>
            </a:r>
            <a:r>
              <a:rPr lang="zh-CN" altLang="en-US" sz="2000" b="1" dirty="0"/>
              <a:t>罗马法的发展</a:t>
            </a:r>
            <a:endParaRPr lang="en-US" altLang="zh-CN" sz="2000" b="1" dirty="0"/>
          </a:p>
        </p:txBody>
      </p:sp>
      <p:sp>
        <p:nvSpPr>
          <p:cNvPr id="21" name="矩形 20"/>
          <p:cNvSpPr/>
          <p:nvPr/>
        </p:nvSpPr>
        <p:spPr>
          <a:xfrm>
            <a:off x="6014721" y="5289891"/>
            <a:ext cx="2507419" cy="400111"/>
          </a:xfrm>
          <a:prstGeom prst="rect">
            <a:avLst/>
          </a:prstGeom>
        </p:spPr>
        <p:txBody>
          <a:bodyPr wrap="none" lIns="91436" tIns="45718" rIns="91436" bIns="45718">
            <a:spAutoFit/>
          </a:bodyPr>
          <a:lstStyle/>
          <a:p>
            <a:r>
              <a:rPr lang="zh-CN" altLang="en-US" sz="2000" b="1" dirty="0"/>
              <a:t>罗马法的作用和影响</a:t>
            </a:r>
            <a:endParaRPr lang="en-US" altLang="zh-CN"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p:bldP spid="17" grpId="0"/>
      <p:bldP spid="18" grpId="0" animBg="1"/>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2. </a:t>
            </a:r>
            <a:r>
              <a:rPr lang="zh-CN" altLang="zh-CN" sz="2000" b="1" dirty="0">
                <a:solidFill>
                  <a:schemeClr val="bg1"/>
                </a:solidFill>
              </a:rPr>
              <a:t>中古世界的多元面貌</a:t>
            </a:r>
          </a:p>
          <a:p>
            <a:pPr>
              <a:lnSpc>
                <a:spcPts val="3000"/>
              </a:lnSpc>
            </a:pPr>
            <a:r>
              <a:rPr lang="en-US" altLang="zh-CN" sz="2000" b="1" dirty="0">
                <a:solidFill>
                  <a:schemeClr val="bg1"/>
                </a:solidFill>
              </a:rPr>
              <a:t>        </a:t>
            </a:r>
            <a:r>
              <a:rPr lang="zh-CN" altLang="zh-CN" sz="2000" b="1" dirty="0">
                <a:solidFill>
                  <a:schemeClr val="bg1"/>
                </a:solidFill>
              </a:rPr>
              <a:t>通过了解中古时期欧亚地区的不同国家、民族、宗教和社会变化，以及世界其他地区的社会状况，认识这一时期世界各区域文明的多元面貌。</a:t>
            </a:r>
          </a:p>
          <a:p>
            <a:endParaRPr lang="zh-CN" altLang="en-US" dirty="0"/>
          </a:p>
        </p:txBody>
      </p:sp>
      <p:sp>
        <p:nvSpPr>
          <p:cNvPr id="6" name="矩形: 圆角 5"/>
          <p:cNvSpPr/>
          <p:nvPr/>
        </p:nvSpPr>
        <p:spPr>
          <a:xfrm>
            <a:off x="3769361" y="1210143"/>
            <a:ext cx="2146699"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400" b="1">
                <a:solidFill>
                  <a:schemeClr val="tx1"/>
                </a:solidFill>
              </a:rPr>
              <a:t> </a:t>
            </a:r>
            <a:r>
              <a:rPr lang="zh-CN" altLang="zh-CN" sz="2000" b="1">
                <a:solidFill>
                  <a:schemeClr val="bg1"/>
                </a:solidFill>
              </a:rPr>
              <a:t>英国议会的起源</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769361" y="2344020"/>
            <a:ext cx="2146699"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800" b="1" dirty="0">
                <a:solidFill>
                  <a:schemeClr val="bg1"/>
                </a:solidFill>
              </a:rPr>
              <a:t> </a:t>
            </a:r>
            <a:r>
              <a:rPr lang="en-US" altLang="zh-CN" sz="2400" b="1" dirty="0">
                <a:solidFill>
                  <a:schemeClr val="bg1"/>
                </a:solidFill>
              </a:rPr>
              <a:t> </a:t>
            </a:r>
            <a:r>
              <a:rPr lang="zh-CN" altLang="zh-CN" sz="2400" b="1" dirty="0">
                <a:solidFill>
                  <a:schemeClr val="bg1"/>
                </a:solidFill>
              </a:rPr>
              <a:t>东罗马帝国</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2" name="矩形: 圆角 21"/>
          <p:cNvSpPr/>
          <p:nvPr/>
        </p:nvSpPr>
        <p:spPr>
          <a:xfrm>
            <a:off x="3769361" y="3477899"/>
            <a:ext cx="2146699"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solidFill>
                  <a:schemeClr val="bg1"/>
                </a:solidFill>
              </a:rPr>
              <a:t>阿拉伯帝国</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3769361" y="4611776"/>
            <a:ext cx="2146699"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400" b="1" dirty="0">
                <a:solidFill>
                  <a:schemeClr val="tx1"/>
                </a:solidFill>
              </a:rPr>
              <a:t> </a:t>
            </a:r>
            <a:r>
              <a:rPr lang="zh-CN" altLang="en-US" sz="2400" b="1" dirty="0">
                <a:solidFill>
                  <a:schemeClr val="bg1"/>
                </a:solidFill>
              </a:rPr>
              <a:t>日本、朝鲜</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6096001" y="2459075"/>
            <a:ext cx="5057795" cy="400111"/>
          </a:xfrm>
          <a:prstGeom prst="rect">
            <a:avLst/>
          </a:prstGeom>
        </p:spPr>
        <p:txBody>
          <a:bodyPr wrap="none" lIns="91436" tIns="45718" rIns="91436" bIns="45718">
            <a:spAutoFit/>
          </a:bodyPr>
          <a:lstStyle/>
          <a:p>
            <a:r>
              <a:rPr lang="zh-CN" altLang="en-US" sz="2000" dirty="0">
                <a:latin typeface="微软雅黑" panose="020B0503020204020204" pitchFamily="34" charset="-122"/>
                <a:ea typeface="微软雅黑" panose="020B0503020204020204" pitchFamily="34" charset="-122"/>
              </a:rPr>
              <a:t>罗马法体系的形成：查士丁尼</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民法大全</a:t>
            </a:r>
            <a:r>
              <a:rPr lang="en-US" altLang="zh-CN" sz="2000" dirty="0">
                <a:latin typeface="微软雅黑" panose="020B0503020204020204" pitchFamily="34" charset="-122"/>
                <a:ea typeface="微软雅黑" panose="020B0503020204020204" pitchFamily="34" charset="-122"/>
              </a:rPr>
              <a:t>》</a:t>
            </a:r>
          </a:p>
        </p:txBody>
      </p:sp>
      <p:sp>
        <p:nvSpPr>
          <p:cNvPr id="5" name="矩形 4"/>
          <p:cNvSpPr/>
          <p:nvPr/>
        </p:nvSpPr>
        <p:spPr>
          <a:xfrm>
            <a:off x="6096002" y="3592954"/>
            <a:ext cx="5570756" cy="400111"/>
          </a:xfrm>
          <a:prstGeom prst="rect">
            <a:avLst/>
          </a:prstGeom>
        </p:spPr>
        <p:txBody>
          <a:bodyPr wrap="none" lIns="91436" tIns="45718" rIns="91436" bIns="45718">
            <a:spAutoFit/>
          </a:bodyPr>
          <a:lstStyle/>
          <a:p>
            <a:r>
              <a:rPr lang="zh-CN" altLang="zh-CN" sz="2000" dirty="0">
                <a:latin typeface="微软雅黑" panose="020B0503020204020204" pitchFamily="34" charset="-122"/>
                <a:ea typeface="微软雅黑" panose="020B0503020204020204" pitchFamily="34" charset="-122"/>
              </a:rPr>
              <a:t>阿拉伯商人和旅行家成为东西方文化交流的桥梁</a:t>
            </a:r>
            <a:endParaRPr lang="en-US" altLang="zh-CN" sz="2000" dirty="0">
              <a:latin typeface="微软雅黑" panose="020B0503020204020204" pitchFamily="34" charset="-122"/>
              <a:ea typeface="微软雅黑" panose="020B0503020204020204" pitchFamily="34" charset="-122"/>
            </a:endParaRPr>
          </a:p>
        </p:txBody>
      </p:sp>
      <p:sp>
        <p:nvSpPr>
          <p:cNvPr id="7" name="矩形 6"/>
          <p:cNvSpPr/>
          <p:nvPr/>
        </p:nvSpPr>
        <p:spPr>
          <a:xfrm>
            <a:off x="6070298" y="4572594"/>
            <a:ext cx="5486399" cy="810479"/>
          </a:xfrm>
          <a:prstGeom prst="rect">
            <a:avLst/>
          </a:prstGeom>
        </p:spPr>
        <p:txBody>
          <a:bodyPr wrap="square" lIns="91436" tIns="45718" rIns="91436" bIns="45718">
            <a:spAutoFit/>
          </a:bodyPr>
          <a:lstStyle/>
          <a:p>
            <a:pPr>
              <a:lnSpc>
                <a:spcPts val="2800"/>
              </a:lnSpc>
            </a:pPr>
            <a:r>
              <a:rPr lang="zh-CN" altLang="zh-CN" sz="2000" dirty="0">
                <a:latin typeface="微软雅黑" panose="020B0503020204020204" pitchFamily="34" charset="-122"/>
                <a:ea typeface="微软雅黑" panose="020B0503020204020204" pitchFamily="34" charset="-122"/>
              </a:rPr>
              <a:t>模仿隋唐制度建立了中央集权制国家</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nSpc>
                <a:spcPts val="2800"/>
              </a:lnSpc>
            </a:pPr>
            <a:r>
              <a:rPr lang="zh-CN" altLang="en-US" sz="2000" dirty="0">
                <a:latin typeface="微软雅黑" panose="020B0503020204020204" pitchFamily="34" charset="-122"/>
                <a:ea typeface="微软雅黑" panose="020B0503020204020204" pitchFamily="34" charset="-122"/>
              </a:rPr>
              <a:t>中国儒家文化</a:t>
            </a:r>
            <a:r>
              <a:rPr lang="zh-CN" altLang="zh-CN" sz="2000" dirty="0">
                <a:latin typeface="微软雅黑" panose="020B0503020204020204" pitchFamily="34" charset="-122"/>
                <a:ea typeface="微软雅黑" panose="020B0503020204020204" pitchFamily="34" charset="-122"/>
              </a:rPr>
              <a:t>和词章之学广为传播。</a:t>
            </a:r>
            <a:endParaRPr lang="en-US" altLang="zh-CN" sz="2000" dirty="0">
              <a:latin typeface="微软雅黑" panose="020B0503020204020204" pitchFamily="34" charset="-122"/>
              <a:ea typeface="微软雅黑" panose="020B0503020204020204" pitchFamily="34" charset="-122"/>
            </a:endParaRPr>
          </a:p>
        </p:txBody>
      </p:sp>
      <p:sp>
        <p:nvSpPr>
          <p:cNvPr id="24" name="矩形 23"/>
          <p:cNvSpPr/>
          <p:nvPr/>
        </p:nvSpPr>
        <p:spPr>
          <a:xfrm>
            <a:off x="6070296" y="1138347"/>
            <a:ext cx="5255045" cy="707887"/>
          </a:xfrm>
          <a:prstGeom prst="rect">
            <a:avLst/>
          </a:prstGeom>
        </p:spPr>
        <p:txBody>
          <a:bodyPr wrap="square" lIns="91436" tIns="45718" rIns="91436" bIns="45718">
            <a:spAutoFit/>
          </a:bodyPr>
          <a:lstStyle/>
          <a:p>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14</a:t>
            </a:r>
            <a:r>
              <a:rPr lang="zh-CN" altLang="en-US" sz="2000" dirty="0">
                <a:latin typeface="微软雅黑" panose="020B0503020204020204" pitchFamily="34" charset="-122"/>
                <a:ea typeface="微软雅黑" panose="020B0503020204020204" pitchFamily="34" charset="-122"/>
              </a:rPr>
              <a:t>世纪英国议会逐渐形成，分上下两院，</a:t>
            </a:r>
            <a:endParaRPr lang="en-US"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成为中古英国的重要机关。</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22" grpId="0" animBg="1"/>
      <p:bldP spid="23" grpId="0" animBg="1"/>
      <p:bldP spid="3" grpId="0"/>
      <p:bldP spid="5" grpId="0"/>
      <p:bldP spid="7"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3.</a:t>
            </a:r>
            <a:r>
              <a:rPr lang="zh-CN" altLang="zh-CN" sz="2000" b="1" dirty="0">
                <a:solidFill>
                  <a:schemeClr val="bg1"/>
                </a:solidFill>
              </a:rPr>
              <a:t>全球联系的建立</a:t>
            </a:r>
          </a:p>
          <a:p>
            <a:pPr>
              <a:lnSpc>
                <a:spcPts val="3000"/>
              </a:lnSpc>
            </a:pPr>
            <a:r>
              <a:rPr lang="en-US" altLang="zh-CN" sz="2000" b="1" dirty="0">
                <a:solidFill>
                  <a:schemeClr val="bg1"/>
                </a:solidFill>
              </a:rPr>
              <a:t>         </a:t>
            </a:r>
            <a:r>
              <a:rPr lang="zh-CN" altLang="zh-CN" sz="2000" b="1" dirty="0">
                <a:solidFill>
                  <a:schemeClr val="bg1"/>
                </a:solidFill>
              </a:rPr>
              <a:t>通过了解新航路开辟所引发的全球性流动、人类认识世界的视野和能力的改变，以及对世界各区域文明的不同影响，理解新航路开辟是人类历史从分散走向整体过程中的重要节点。</a:t>
            </a:r>
          </a:p>
          <a:p>
            <a:endParaRPr lang="zh-CN" altLang="en-US" dirty="0"/>
          </a:p>
        </p:txBody>
      </p:sp>
      <p:sp>
        <p:nvSpPr>
          <p:cNvPr id="12" name="矩形: 圆角 11"/>
          <p:cNvSpPr/>
          <p:nvPr/>
        </p:nvSpPr>
        <p:spPr>
          <a:xfrm>
            <a:off x="3769360" y="1849120"/>
            <a:ext cx="2587373"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dirty="0">
                <a:latin typeface="微软雅黑" panose="020B0503020204020204" pitchFamily="34" charset="-122"/>
                <a:ea typeface="微软雅黑" panose="020B0503020204020204" pitchFamily="34" charset="-122"/>
              </a:rPr>
              <a:t>全球航路的开辟</a:t>
            </a:r>
          </a:p>
        </p:txBody>
      </p:sp>
      <p:sp>
        <p:nvSpPr>
          <p:cNvPr id="13" name="矩形: 圆角 12"/>
          <p:cNvSpPr/>
          <p:nvPr/>
        </p:nvSpPr>
        <p:spPr>
          <a:xfrm>
            <a:off x="3769362" y="4175151"/>
            <a:ext cx="2711743" cy="589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dirty="0">
                <a:latin typeface="微软雅黑" panose="020B0503020204020204" pitchFamily="34" charset="-122"/>
                <a:ea typeface="微软雅黑" panose="020B0503020204020204" pitchFamily="34" charset="-122"/>
              </a:rPr>
              <a:t>新航路开辟的影响</a:t>
            </a:r>
          </a:p>
        </p:txBody>
      </p:sp>
      <p:sp>
        <p:nvSpPr>
          <p:cNvPr id="15" name="左大括号 14"/>
          <p:cNvSpPr/>
          <p:nvPr/>
        </p:nvSpPr>
        <p:spPr>
          <a:xfrm>
            <a:off x="6449587" y="1165337"/>
            <a:ext cx="304800" cy="1744403"/>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p>
        </p:txBody>
      </p:sp>
      <p:sp>
        <p:nvSpPr>
          <p:cNvPr id="18" name="左大括号 17"/>
          <p:cNvSpPr/>
          <p:nvPr/>
        </p:nvSpPr>
        <p:spPr>
          <a:xfrm>
            <a:off x="6481101" y="3504051"/>
            <a:ext cx="330987" cy="2088676"/>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p>
        </p:txBody>
      </p:sp>
      <p:sp>
        <p:nvSpPr>
          <p:cNvPr id="8" name="矩形 7"/>
          <p:cNvSpPr/>
          <p:nvPr/>
        </p:nvSpPr>
        <p:spPr>
          <a:xfrm>
            <a:off x="6760213" y="1063681"/>
            <a:ext cx="3023585" cy="400111"/>
          </a:xfrm>
          <a:prstGeom prst="rect">
            <a:avLst/>
          </a:prstGeom>
        </p:spPr>
        <p:txBody>
          <a:bodyPr wrap="none" lIns="91436" tIns="45718" rIns="91436" bIns="45718">
            <a:spAutoFit/>
          </a:bodyPr>
          <a:lstStyle/>
          <a:p>
            <a:r>
              <a:rPr lang="zh-CN" altLang="zh-CN" sz="2000" b="1" dirty="0"/>
              <a:t>新航路开辟的动因和条件</a:t>
            </a:r>
          </a:p>
        </p:txBody>
      </p:sp>
      <p:sp>
        <p:nvSpPr>
          <p:cNvPr id="9" name="矩形 8"/>
          <p:cNvSpPr/>
          <p:nvPr/>
        </p:nvSpPr>
        <p:spPr>
          <a:xfrm>
            <a:off x="6754390" y="1871717"/>
            <a:ext cx="4055919" cy="400111"/>
          </a:xfrm>
          <a:prstGeom prst="rect">
            <a:avLst/>
          </a:prstGeom>
        </p:spPr>
        <p:txBody>
          <a:bodyPr wrap="none" lIns="91436" tIns="45718" rIns="91436" bIns="45718">
            <a:spAutoFit/>
          </a:bodyPr>
          <a:lstStyle/>
          <a:p>
            <a:r>
              <a:rPr lang="zh-CN" altLang="zh-CN" sz="2000" b="1" dirty="0"/>
              <a:t>葡萄牙、西班牙支持的</a:t>
            </a:r>
            <a:r>
              <a:rPr lang="zh-CN" altLang="en-US" sz="2000" b="1" dirty="0"/>
              <a:t>新</a:t>
            </a:r>
            <a:r>
              <a:rPr lang="zh-CN" altLang="zh-CN" sz="2000" b="1" dirty="0"/>
              <a:t>航路开辟</a:t>
            </a:r>
            <a:endParaRPr lang="zh-CN" altLang="zh-CN" dirty="0"/>
          </a:p>
        </p:txBody>
      </p:sp>
      <p:sp>
        <p:nvSpPr>
          <p:cNvPr id="10" name="矩形 9"/>
          <p:cNvSpPr/>
          <p:nvPr/>
        </p:nvSpPr>
        <p:spPr>
          <a:xfrm>
            <a:off x="6743212" y="2687211"/>
            <a:ext cx="1991251" cy="400111"/>
          </a:xfrm>
          <a:prstGeom prst="rect">
            <a:avLst/>
          </a:prstGeom>
        </p:spPr>
        <p:txBody>
          <a:bodyPr wrap="none" lIns="91436" tIns="45718" rIns="91436" bIns="45718">
            <a:spAutoFit/>
          </a:bodyPr>
          <a:lstStyle/>
          <a:p>
            <a:r>
              <a:rPr lang="zh-CN" altLang="zh-CN" sz="2000" b="1" dirty="0"/>
              <a:t>其他航路的开辟</a:t>
            </a:r>
            <a:endParaRPr lang="en-US" altLang="zh-CN" sz="2000" b="1" dirty="0"/>
          </a:p>
        </p:txBody>
      </p:sp>
      <p:sp>
        <p:nvSpPr>
          <p:cNvPr id="11" name="矩形 10"/>
          <p:cNvSpPr/>
          <p:nvPr/>
        </p:nvSpPr>
        <p:spPr>
          <a:xfrm>
            <a:off x="6743211" y="3368569"/>
            <a:ext cx="4921540" cy="400111"/>
          </a:xfrm>
          <a:prstGeom prst="rect">
            <a:avLst/>
          </a:prstGeom>
        </p:spPr>
        <p:txBody>
          <a:bodyPr wrap="none" lIns="91436" tIns="45718" rIns="91436" bIns="45718">
            <a:spAutoFit/>
          </a:bodyPr>
          <a:lstStyle/>
          <a:p>
            <a:r>
              <a:rPr lang="zh-CN" altLang="en-US" sz="2000" dirty="0">
                <a:latin typeface="微软雅黑" panose="020B0503020204020204" pitchFamily="34" charset="-122"/>
                <a:ea typeface="微软雅黑" panose="020B0503020204020204" pitchFamily="34" charset="-122"/>
              </a:rPr>
              <a:t>地理大发现     世界各地日益连为一个整体</a:t>
            </a:r>
            <a:endParaRPr lang="en-US" altLang="zh-CN" sz="2000" dirty="0">
              <a:latin typeface="微软雅黑" panose="020B0503020204020204" pitchFamily="34" charset="-122"/>
              <a:ea typeface="微软雅黑" panose="020B0503020204020204" pitchFamily="34" charset="-122"/>
            </a:endParaRPr>
          </a:p>
        </p:txBody>
      </p:sp>
      <p:sp>
        <p:nvSpPr>
          <p:cNvPr id="25" name="矩形 24"/>
          <p:cNvSpPr/>
          <p:nvPr/>
        </p:nvSpPr>
        <p:spPr>
          <a:xfrm>
            <a:off x="6743213" y="4051179"/>
            <a:ext cx="4031873" cy="400111"/>
          </a:xfrm>
          <a:prstGeom prst="rect">
            <a:avLst/>
          </a:prstGeom>
        </p:spPr>
        <p:txBody>
          <a:bodyPr wrap="none" lIns="91436" tIns="45718" rIns="91436" bIns="45718">
            <a:spAutoFit/>
          </a:bodyPr>
          <a:lstStyle/>
          <a:p>
            <a:r>
              <a:rPr lang="zh-CN" altLang="en-US" sz="2000" dirty="0">
                <a:latin typeface="微软雅黑" panose="020B0503020204020204" pitchFamily="34" charset="-122"/>
                <a:ea typeface="微软雅黑" panose="020B0503020204020204" pitchFamily="34" charset="-122"/>
              </a:rPr>
              <a:t>以西欧为中心的世界市场雏形出现</a:t>
            </a:r>
            <a:endParaRPr lang="en-US" altLang="zh-CN" sz="2000" dirty="0">
              <a:latin typeface="微软雅黑" panose="020B0503020204020204" pitchFamily="34" charset="-122"/>
              <a:ea typeface="微软雅黑" panose="020B0503020204020204" pitchFamily="34" charset="-122"/>
            </a:endParaRPr>
          </a:p>
        </p:txBody>
      </p:sp>
      <p:sp>
        <p:nvSpPr>
          <p:cNvPr id="26" name="矩形 25"/>
          <p:cNvSpPr/>
          <p:nvPr/>
        </p:nvSpPr>
        <p:spPr>
          <a:xfrm>
            <a:off x="6743373" y="4743355"/>
            <a:ext cx="4288353" cy="400111"/>
          </a:xfrm>
          <a:prstGeom prst="rect">
            <a:avLst/>
          </a:prstGeom>
        </p:spPr>
        <p:txBody>
          <a:bodyPr wrap="none" lIns="91436" tIns="45718" rIns="91436" bIns="45718">
            <a:spAutoFit/>
          </a:bodyPr>
          <a:lstStyle/>
          <a:p>
            <a:r>
              <a:rPr lang="zh-CN" altLang="en-US" sz="2000" dirty="0">
                <a:latin typeface="微软雅黑" panose="020B0503020204020204" pitchFamily="34" charset="-122"/>
                <a:ea typeface="微软雅黑" panose="020B0503020204020204" pitchFamily="34" charset="-122"/>
              </a:rPr>
              <a:t>欧洲社会变革：商业革命和价格革命</a:t>
            </a:r>
            <a:endParaRPr lang="en-US" altLang="zh-CN" sz="2000" dirty="0">
              <a:latin typeface="微软雅黑" panose="020B0503020204020204" pitchFamily="34" charset="-122"/>
              <a:ea typeface="微软雅黑" panose="020B0503020204020204" pitchFamily="34" charset="-122"/>
            </a:endParaRPr>
          </a:p>
        </p:txBody>
      </p:sp>
      <p:sp>
        <p:nvSpPr>
          <p:cNvPr id="27" name="矩形 26"/>
          <p:cNvSpPr/>
          <p:nvPr/>
        </p:nvSpPr>
        <p:spPr>
          <a:xfrm>
            <a:off x="6748291" y="5425965"/>
            <a:ext cx="3518912" cy="400111"/>
          </a:xfrm>
          <a:prstGeom prst="rect">
            <a:avLst/>
          </a:prstGeom>
        </p:spPr>
        <p:txBody>
          <a:bodyPr wrap="none" lIns="91436" tIns="45718" rIns="91436" bIns="45718">
            <a:spAutoFit/>
          </a:bodyPr>
          <a:lstStyle/>
          <a:p>
            <a:r>
              <a:rPr lang="zh-CN" altLang="en-US" sz="2000" dirty="0">
                <a:latin typeface="微软雅黑" panose="020B0503020204020204" pitchFamily="34" charset="-122"/>
                <a:ea typeface="微软雅黑" panose="020B0503020204020204" pitchFamily="34" charset="-122"/>
              </a:rPr>
              <a:t>早期殖民扩张对各大洲的影响</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8" grpId="0" animBg="1"/>
      <p:bldP spid="8" grpId="0"/>
      <p:bldP spid="9" grpId="0"/>
      <p:bldP spid="10" grpId="0"/>
      <p:bldP spid="11"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4.</a:t>
            </a:r>
            <a:r>
              <a:rPr lang="zh-CN" altLang="zh-CN" sz="2000" b="1" dirty="0">
                <a:solidFill>
                  <a:schemeClr val="bg1"/>
                </a:solidFill>
              </a:rPr>
              <a:t>西方人文主义的发展与资本主义制度的确立</a:t>
            </a:r>
          </a:p>
          <a:p>
            <a:pPr>
              <a:lnSpc>
                <a:spcPts val="3000"/>
              </a:lnSpc>
            </a:pPr>
            <a:r>
              <a:rPr lang="en-US" altLang="zh-CN" sz="2000" b="1" dirty="0">
                <a:solidFill>
                  <a:schemeClr val="bg1"/>
                </a:solidFill>
              </a:rPr>
              <a:t>          </a:t>
            </a:r>
            <a:r>
              <a:rPr lang="zh-CN" altLang="zh-CN" sz="2000" b="1" dirty="0">
                <a:solidFill>
                  <a:schemeClr val="bg1"/>
                </a:solidFill>
              </a:rPr>
              <a:t>通过了解文艺复兴、宗教改革、启蒙运动与资产阶级革命的历史渊源，认识资产阶级革命的发生和资本主义制度的确立，是近代西方政治思想理念的初步实现。</a:t>
            </a:r>
            <a:endParaRPr lang="en-US" altLang="zh-CN" sz="2000" b="1" dirty="0">
              <a:solidFill>
                <a:schemeClr val="bg1"/>
              </a:solidFill>
            </a:endParaRPr>
          </a:p>
          <a:p>
            <a:endParaRPr lang="zh-CN" altLang="en-US" dirty="0"/>
          </a:p>
        </p:txBody>
      </p:sp>
      <p:sp>
        <p:nvSpPr>
          <p:cNvPr id="6" name="矩形: 圆角 5"/>
          <p:cNvSpPr/>
          <p:nvPr/>
        </p:nvSpPr>
        <p:spPr>
          <a:xfrm>
            <a:off x="3567344" y="2240627"/>
            <a:ext cx="1897792"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solidFill>
                  <a:schemeClr val="bg1"/>
                </a:solidFill>
              </a:rPr>
              <a:t>文艺复兴</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567343" y="4809907"/>
            <a:ext cx="2300935"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300" b="1" dirty="0">
                <a:solidFill>
                  <a:schemeClr val="bg1"/>
                </a:solidFill>
              </a:rPr>
              <a:t>近代科学的兴起</a:t>
            </a:r>
            <a:endParaRPr lang="zh-CN" altLang="en-US" sz="2300" dirty="0">
              <a:solidFill>
                <a:schemeClr val="bg1"/>
              </a:solidFill>
              <a:latin typeface="微软雅黑" panose="020B0503020204020204" pitchFamily="34" charset="-122"/>
              <a:ea typeface="微软雅黑" panose="020B0503020204020204" pitchFamily="34" charset="-122"/>
            </a:endParaRPr>
          </a:p>
        </p:txBody>
      </p:sp>
      <p:sp>
        <p:nvSpPr>
          <p:cNvPr id="8" name="左大括号 7"/>
          <p:cNvSpPr/>
          <p:nvPr/>
        </p:nvSpPr>
        <p:spPr>
          <a:xfrm>
            <a:off x="5410603" y="1073004"/>
            <a:ext cx="233916" cy="306217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p>
        </p:txBody>
      </p:sp>
      <p:sp>
        <p:nvSpPr>
          <p:cNvPr id="9" name="矩形 8"/>
          <p:cNvSpPr/>
          <p:nvPr/>
        </p:nvSpPr>
        <p:spPr>
          <a:xfrm>
            <a:off x="5668345" y="1531618"/>
            <a:ext cx="6032417" cy="384719"/>
          </a:xfrm>
          <a:prstGeom prst="rect">
            <a:avLst/>
          </a:prstGeom>
        </p:spPr>
        <p:txBody>
          <a:bodyPr wrap="none" lIns="91436" tIns="45718" rIns="91436" bIns="45718">
            <a:spAutoFit/>
          </a:bodyPr>
          <a:lstStyle/>
          <a:p>
            <a:r>
              <a:rPr lang="zh-CN" altLang="zh-CN" dirty="0">
                <a:latin typeface="微软雅黑" panose="020B0503020204020204" pitchFamily="34" charset="-122"/>
                <a:ea typeface="微软雅黑" panose="020B0503020204020204" pitchFamily="34" charset="-122"/>
              </a:rPr>
              <a:t>借古代文化之名宣传新的资产阶级思想的思想解放运动</a:t>
            </a:r>
            <a:endParaRPr lang="zh-CN" altLang="en-US" dirty="0">
              <a:latin typeface="微软雅黑" panose="020B0503020204020204" pitchFamily="34" charset="-122"/>
              <a:ea typeface="微软雅黑" panose="020B0503020204020204" pitchFamily="34" charset="-122"/>
            </a:endParaRPr>
          </a:p>
        </p:txBody>
      </p:sp>
      <p:sp>
        <p:nvSpPr>
          <p:cNvPr id="10" name="矩形 9"/>
          <p:cNvSpPr/>
          <p:nvPr/>
        </p:nvSpPr>
        <p:spPr>
          <a:xfrm>
            <a:off x="5668345" y="2062003"/>
            <a:ext cx="1890257" cy="413957"/>
          </a:xfrm>
          <a:prstGeom prst="rect">
            <a:avLst/>
          </a:prstGeom>
        </p:spPr>
        <p:txBody>
          <a:bodyPr wrap="none" lIns="91436" tIns="45718" rIns="91436" bIns="45718">
            <a:spAutoFit/>
          </a:bodyPr>
          <a:lstStyle/>
          <a:p>
            <a:pPr>
              <a:lnSpc>
                <a:spcPct val="110000"/>
              </a:lnSpc>
            </a:pPr>
            <a:r>
              <a:rPr lang="zh-CN" altLang="zh-CN" dirty="0">
                <a:latin typeface="微软雅黑" panose="020B0503020204020204" pitchFamily="34" charset="-122"/>
                <a:ea typeface="微软雅黑" panose="020B0503020204020204" pitchFamily="34" charset="-122"/>
              </a:rPr>
              <a:t>核心：人文主义</a:t>
            </a:r>
            <a:endParaRPr lang="en-US" altLang="zh-CN" dirty="0">
              <a:latin typeface="微软雅黑" panose="020B0503020204020204" pitchFamily="34" charset="-122"/>
              <a:ea typeface="微软雅黑" panose="020B0503020204020204" pitchFamily="34" charset="-122"/>
            </a:endParaRPr>
          </a:p>
        </p:txBody>
      </p:sp>
      <p:sp>
        <p:nvSpPr>
          <p:cNvPr id="11" name="矩形 10"/>
          <p:cNvSpPr/>
          <p:nvPr/>
        </p:nvSpPr>
        <p:spPr>
          <a:xfrm>
            <a:off x="5668345" y="2621615"/>
            <a:ext cx="3352196" cy="413957"/>
          </a:xfrm>
          <a:prstGeom prst="rect">
            <a:avLst/>
          </a:prstGeom>
        </p:spPr>
        <p:txBody>
          <a:bodyPr wrap="none" lIns="91436" tIns="45718" rIns="91436" bIns="45718">
            <a:spAutoFit/>
          </a:bodyPr>
          <a:lstStyle/>
          <a:p>
            <a:pPr>
              <a:lnSpc>
                <a:spcPct val="110000"/>
              </a:lnSpc>
            </a:pPr>
            <a:r>
              <a:rPr lang="zh-CN" altLang="zh-CN" dirty="0">
                <a:latin typeface="微软雅黑" panose="020B0503020204020204" pitchFamily="34" charset="-122"/>
                <a:ea typeface="微软雅黑" panose="020B0503020204020204" pitchFamily="34" charset="-122"/>
              </a:rPr>
              <a:t>意大利：文学三杰、美术三杰</a:t>
            </a:r>
          </a:p>
        </p:txBody>
      </p:sp>
      <p:sp>
        <p:nvSpPr>
          <p:cNvPr id="12" name="矩形 11"/>
          <p:cNvSpPr/>
          <p:nvPr/>
        </p:nvSpPr>
        <p:spPr>
          <a:xfrm>
            <a:off x="5668344" y="3255412"/>
            <a:ext cx="6359429" cy="413957"/>
          </a:xfrm>
          <a:prstGeom prst="rect">
            <a:avLst/>
          </a:prstGeom>
        </p:spPr>
        <p:txBody>
          <a:bodyPr wrap="none" lIns="91436" tIns="45718" rIns="91436" bIns="45718">
            <a:spAutoFit/>
          </a:bodyPr>
          <a:lstStyle/>
          <a:p>
            <a:pPr>
              <a:lnSpc>
                <a:spcPct val="110000"/>
              </a:lnSpc>
            </a:pPr>
            <a:r>
              <a:rPr lang="zh-CN" altLang="zh-CN" dirty="0">
                <a:latin typeface="微软雅黑" panose="020B0503020204020204" pitchFamily="34" charset="-122"/>
                <a:ea typeface="微软雅黑" panose="020B0503020204020204" pitchFamily="34" charset="-122"/>
              </a:rPr>
              <a:t>扩展：</a:t>
            </a:r>
            <a:r>
              <a:rPr lang="en-US" altLang="zh-CN" dirty="0">
                <a:latin typeface="微软雅黑" panose="020B0503020204020204" pitchFamily="34" charset="-122"/>
                <a:ea typeface="微软雅黑" panose="020B0503020204020204" pitchFamily="34" charset="-122"/>
              </a:rPr>
              <a:t>15</a:t>
            </a:r>
            <a:r>
              <a:rPr lang="zh-CN" altLang="zh-CN" dirty="0">
                <a:latin typeface="微软雅黑" panose="020B0503020204020204" pitchFamily="34" charset="-122"/>
                <a:ea typeface="微软雅黑" panose="020B0503020204020204" pitchFamily="34" charset="-122"/>
              </a:rPr>
              <a:t>世纪后期、</a:t>
            </a:r>
            <a:r>
              <a:rPr lang="en-US" altLang="zh-CN" dirty="0">
                <a:latin typeface="微软雅黑" panose="020B0503020204020204" pitchFamily="34" charset="-122"/>
                <a:ea typeface="微软雅黑" panose="020B0503020204020204" pitchFamily="34" charset="-122"/>
              </a:rPr>
              <a:t>16</a:t>
            </a:r>
            <a:r>
              <a:rPr lang="zh-CN" altLang="zh-CN" dirty="0">
                <a:latin typeface="微软雅黑" panose="020B0503020204020204" pitchFamily="34" charset="-122"/>
                <a:ea typeface="微软雅黑" panose="020B0503020204020204" pitchFamily="34" charset="-122"/>
              </a:rPr>
              <a:t>世纪，文艺复兴扩展到欧洲各地。</a:t>
            </a:r>
            <a:endParaRPr lang="en-US" altLang="zh-CN" dirty="0">
              <a:latin typeface="微软雅黑" panose="020B0503020204020204" pitchFamily="34" charset="-122"/>
              <a:ea typeface="微软雅黑" panose="020B0503020204020204" pitchFamily="34" charset="-122"/>
            </a:endParaRPr>
          </a:p>
        </p:txBody>
      </p:sp>
      <p:sp>
        <p:nvSpPr>
          <p:cNvPr id="13" name="矩形 12"/>
          <p:cNvSpPr/>
          <p:nvPr/>
        </p:nvSpPr>
        <p:spPr>
          <a:xfrm>
            <a:off x="5668343" y="3856260"/>
            <a:ext cx="6096000" cy="735584"/>
          </a:xfrm>
          <a:prstGeom prst="rect">
            <a:avLst/>
          </a:prstGeom>
        </p:spPr>
        <p:txBody>
          <a:bodyPr lIns="91436" tIns="45718" rIns="91436" bIns="45718">
            <a:spAutoFit/>
          </a:bodyPr>
          <a:lstStyle/>
          <a:p>
            <a:pPr>
              <a:lnSpc>
                <a:spcPct val="110000"/>
              </a:lnSpc>
            </a:pPr>
            <a:r>
              <a:rPr lang="zh-CN" altLang="zh-CN" dirty="0">
                <a:latin typeface="微软雅黑" panose="020B0503020204020204" pitchFamily="34" charset="-122"/>
                <a:ea typeface="微软雅黑" panose="020B0503020204020204" pitchFamily="34" charset="-122"/>
              </a:rPr>
              <a:t>影响：越来越多的人从封建愚昧中解放出来，开始更多地关注人及人生活的世界。</a:t>
            </a:r>
          </a:p>
        </p:txBody>
      </p:sp>
      <p:sp>
        <p:nvSpPr>
          <p:cNvPr id="18" name="矩形 17"/>
          <p:cNvSpPr/>
          <p:nvPr/>
        </p:nvSpPr>
        <p:spPr>
          <a:xfrm>
            <a:off x="6059873" y="4910380"/>
            <a:ext cx="6096000" cy="413957"/>
          </a:xfrm>
          <a:prstGeom prst="rect">
            <a:avLst/>
          </a:prstGeom>
        </p:spPr>
        <p:txBody>
          <a:bodyPr lIns="91436" tIns="45718" rIns="91436" bIns="45718">
            <a:spAutoFit/>
          </a:bodyPr>
          <a:lstStyle/>
          <a:p>
            <a:pPr>
              <a:lnSpc>
                <a:spcPct val="110000"/>
              </a:lnSpc>
            </a:pPr>
            <a:r>
              <a:rPr lang="zh-CN" altLang="en-US" dirty="0">
                <a:latin typeface="微软雅黑" panose="020B0503020204020204" pitchFamily="34" charset="-122"/>
                <a:ea typeface="微软雅黑" panose="020B0503020204020204" pitchFamily="34" charset="-122"/>
              </a:rPr>
              <a:t>哥白尼的“日心说”，牛顿的经典力学，科学世界观</a:t>
            </a:r>
            <a:endParaRPr lang="zh-CN" altLang="zh-CN" dirty="0">
              <a:latin typeface="微软雅黑" panose="020B0503020204020204" pitchFamily="34" charset="-122"/>
              <a:ea typeface="微软雅黑" panose="020B0503020204020204" pitchFamily="34" charset="-122"/>
            </a:endParaRPr>
          </a:p>
        </p:txBody>
      </p:sp>
      <p:sp>
        <p:nvSpPr>
          <p:cNvPr id="21" name="矩形 20"/>
          <p:cNvSpPr/>
          <p:nvPr/>
        </p:nvSpPr>
        <p:spPr>
          <a:xfrm>
            <a:off x="5644518" y="745769"/>
            <a:ext cx="4814135" cy="677107"/>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资本主义生产关系的萌芽</a:t>
            </a:r>
            <a:r>
              <a:rPr lang="zh-CN" altLang="en-US" dirty="0">
                <a:ea typeface="微软雅黑" panose="020B0503020204020204" pitchFamily="34" charset="-122"/>
                <a:cs typeface="Times New Roman" panose="02020603050405020304" pitchFamily="18" charset="0"/>
              </a:rPr>
              <a:t>、古典文化遗存、</a:t>
            </a:r>
            <a:endParaRPr lang="en-US" altLang="zh-CN" dirty="0">
              <a:ea typeface="微软雅黑" panose="020B0503020204020204" pitchFamily="34" charset="-122"/>
              <a:cs typeface="Times New Roman" panose="02020603050405020304" pitchFamily="18" charset="0"/>
            </a:endParaRPr>
          </a:p>
          <a:p>
            <a:r>
              <a:rPr lang="zh-CN" altLang="en-US" dirty="0">
                <a:ea typeface="微软雅黑" panose="020B0503020204020204" pitchFamily="34" charset="-122"/>
                <a:cs typeface="Times New Roman" panose="02020603050405020304" pitchFamily="18" charset="0"/>
              </a:rPr>
              <a:t>具有新思想的学者文人</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8" grpId="0" animBg="1"/>
      <p:bldP spid="9" grpId="0"/>
      <p:bldP spid="10" grpId="0"/>
      <p:bldP spid="11" grpId="0"/>
      <p:bldP spid="12" grpId="0"/>
      <p:bldP spid="13" grpId="0"/>
      <p:bldP spid="1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4.</a:t>
            </a:r>
            <a:r>
              <a:rPr lang="zh-CN" altLang="zh-CN" sz="2000" b="1" dirty="0">
                <a:solidFill>
                  <a:schemeClr val="bg1"/>
                </a:solidFill>
              </a:rPr>
              <a:t>西方人文主义的发展与资本主义制度的确立</a:t>
            </a:r>
          </a:p>
          <a:p>
            <a:pPr>
              <a:lnSpc>
                <a:spcPts val="3000"/>
              </a:lnSpc>
            </a:pPr>
            <a:r>
              <a:rPr lang="en-US" altLang="zh-CN" sz="2000" b="1" dirty="0">
                <a:solidFill>
                  <a:schemeClr val="bg1"/>
                </a:solidFill>
              </a:rPr>
              <a:t>          </a:t>
            </a:r>
            <a:r>
              <a:rPr lang="zh-CN" altLang="zh-CN" sz="2000" b="1" dirty="0">
                <a:solidFill>
                  <a:schemeClr val="bg1"/>
                </a:solidFill>
              </a:rPr>
              <a:t>通过了解文艺复兴、宗教改革、启蒙运动与资产阶级革命的历史渊源，认识资产阶级革命的发生和资本主义制度的确立，是近代西方政治思想理念的初步实现。</a:t>
            </a:r>
            <a:endParaRPr lang="en-US" altLang="zh-CN" sz="2000" b="1" dirty="0">
              <a:solidFill>
                <a:schemeClr val="bg1"/>
              </a:solidFill>
            </a:endParaRPr>
          </a:p>
          <a:p>
            <a:endParaRPr lang="zh-CN" altLang="en-US" dirty="0"/>
          </a:p>
        </p:txBody>
      </p:sp>
      <p:sp>
        <p:nvSpPr>
          <p:cNvPr id="22" name="矩形: 圆角 21"/>
          <p:cNvSpPr/>
          <p:nvPr/>
        </p:nvSpPr>
        <p:spPr>
          <a:xfrm>
            <a:off x="3567344" y="1439111"/>
            <a:ext cx="1757132"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400" b="1" dirty="0">
                <a:solidFill>
                  <a:schemeClr val="bg1"/>
                </a:solidFill>
              </a:rPr>
              <a:t> </a:t>
            </a:r>
            <a:r>
              <a:rPr lang="zh-CN" altLang="en-US" sz="2400" b="1" dirty="0">
                <a:solidFill>
                  <a:schemeClr val="bg1"/>
                </a:solidFill>
              </a:rPr>
              <a:t>宗教改革</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3567344" y="4723664"/>
            <a:ext cx="1757132" cy="599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启蒙运动</a:t>
            </a:r>
            <a:endParaRPr lang="zh-CN" altLang="zh-CN" sz="2400" dirty="0"/>
          </a:p>
        </p:txBody>
      </p:sp>
      <p:sp>
        <p:nvSpPr>
          <p:cNvPr id="19" name="左大括号 18"/>
          <p:cNvSpPr/>
          <p:nvPr/>
        </p:nvSpPr>
        <p:spPr>
          <a:xfrm>
            <a:off x="5320688" y="425304"/>
            <a:ext cx="359124" cy="2606441"/>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5626172" y="180197"/>
            <a:ext cx="6096000" cy="677107"/>
          </a:xfrm>
          <a:prstGeom prst="rect">
            <a:avLst/>
          </a:prstGeom>
        </p:spPr>
        <p:txBody>
          <a:bodyPr lIns="91436" tIns="45718" rIns="91436" bIns="45718">
            <a:spAutoFit/>
          </a:bodyPr>
          <a:lstStyle/>
          <a:p>
            <a:r>
              <a:rPr lang="zh-CN" altLang="zh-CN" dirty="0">
                <a:latin typeface="微软雅黑" panose="020B0503020204020204" pitchFamily="34" charset="-122"/>
                <a:ea typeface="微软雅黑" panose="020B0503020204020204" pitchFamily="34" charset="-122"/>
              </a:rPr>
              <a:t>质疑天主教会的权威；</a:t>
            </a:r>
            <a:r>
              <a:rPr lang="zh-CN" altLang="en-US" dirty="0">
                <a:latin typeface="微软雅黑" panose="020B0503020204020204" pitchFamily="34" charset="-122"/>
                <a:ea typeface="微软雅黑" panose="020B0503020204020204" pitchFamily="34" charset="-122"/>
              </a:rPr>
              <a:t>反对</a:t>
            </a:r>
            <a:r>
              <a:rPr lang="zh-CN" altLang="zh-CN" dirty="0">
                <a:latin typeface="微软雅黑" panose="020B0503020204020204" pitchFamily="34" charset="-122"/>
                <a:ea typeface="微软雅黑" panose="020B0503020204020204" pitchFamily="34" charset="-122"/>
              </a:rPr>
              <a:t>天主教会控制和掠夺；德意志资本主义的发展，改革教会的愿望日趋强烈。</a:t>
            </a:r>
          </a:p>
        </p:txBody>
      </p:sp>
      <p:sp>
        <p:nvSpPr>
          <p:cNvPr id="16" name="矩形 15"/>
          <p:cNvSpPr/>
          <p:nvPr/>
        </p:nvSpPr>
        <p:spPr>
          <a:xfrm>
            <a:off x="5626174" y="913814"/>
            <a:ext cx="5028937" cy="384719"/>
          </a:xfrm>
          <a:prstGeom prst="rect">
            <a:avLst/>
          </a:prstGeom>
        </p:spPr>
        <p:txBody>
          <a:bodyPr wrap="none" lIns="91436" tIns="45718" rIns="91436" bIns="45718">
            <a:spAutoFit/>
          </a:bodyPr>
          <a:lstStyle/>
          <a:p>
            <a:r>
              <a:rPr lang="zh-CN" altLang="zh-CN" dirty="0">
                <a:latin typeface="微软雅黑" panose="020B0503020204020204" pitchFamily="34" charset="-122"/>
                <a:ea typeface="微软雅黑" panose="020B0503020204020204" pitchFamily="34" charset="-122"/>
              </a:rPr>
              <a:t>兴起：</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1517</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年，马丁</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路德《九十五条论纲》</a:t>
            </a:r>
          </a:p>
        </p:txBody>
      </p:sp>
      <p:sp>
        <p:nvSpPr>
          <p:cNvPr id="17" name="矩形 16"/>
          <p:cNvSpPr/>
          <p:nvPr/>
        </p:nvSpPr>
        <p:spPr>
          <a:xfrm>
            <a:off x="5595470" y="1393172"/>
            <a:ext cx="5998431" cy="677107"/>
          </a:xfrm>
          <a:prstGeom prst="rect">
            <a:avLst/>
          </a:prstGeom>
        </p:spPr>
        <p:txBody>
          <a:bodyPr wrap="square" lIns="91436" tIns="45718" rIns="91436" bIns="45718">
            <a:spAutoFit/>
          </a:bodyPr>
          <a:lstStyle/>
          <a:p>
            <a:r>
              <a:rPr lang="zh-CN" altLang="zh-CN" dirty="0">
                <a:latin typeface="微软雅黑" panose="020B0503020204020204" pitchFamily="34" charset="-122"/>
                <a:ea typeface="微软雅黑" panose="020B0503020204020204" pitchFamily="34" charset="-122"/>
              </a:rPr>
              <a:t>主张：只要有虔诚的信仰，灵魂便可以获救，上帝面前人人平等；</a:t>
            </a:r>
          </a:p>
        </p:txBody>
      </p:sp>
      <p:sp>
        <p:nvSpPr>
          <p:cNvPr id="20" name="矩形 19"/>
          <p:cNvSpPr/>
          <p:nvPr/>
        </p:nvSpPr>
        <p:spPr>
          <a:xfrm>
            <a:off x="5595470" y="2146629"/>
            <a:ext cx="5860896" cy="384719"/>
          </a:xfrm>
          <a:prstGeom prst="rect">
            <a:avLst/>
          </a:prstGeom>
        </p:spPr>
        <p:txBody>
          <a:bodyPr wrap="none" lIns="91436" tIns="45718" rIns="91436" bIns="45718">
            <a:spAutoFit/>
          </a:bodyPr>
          <a:lstStyle/>
          <a:p>
            <a:r>
              <a:rPr lang="zh-CN" altLang="zh-CN" dirty="0">
                <a:latin typeface="微软雅黑" panose="020B0503020204020204" pitchFamily="34" charset="-122"/>
                <a:ea typeface="微软雅黑" panose="020B0503020204020204" pitchFamily="34" charset="-122"/>
              </a:rPr>
              <a:t>在欧洲许多地方兴起，建立独立于罗马教廷的新教。</a:t>
            </a: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sp>
        <p:nvSpPr>
          <p:cNvPr id="3" name="矩形 2"/>
          <p:cNvSpPr/>
          <p:nvPr/>
        </p:nvSpPr>
        <p:spPr>
          <a:xfrm>
            <a:off x="5626172" y="2687773"/>
            <a:ext cx="6096000" cy="677107"/>
          </a:xfrm>
          <a:prstGeom prst="rect">
            <a:avLst/>
          </a:prstGeom>
        </p:spPr>
        <p:txBody>
          <a:bodyPr lIns="91436" tIns="45718" rIns="91436" bIns="45718">
            <a:spAutoFit/>
          </a:bodyPr>
          <a:lstStyle/>
          <a:p>
            <a:r>
              <a:rPr lang="zh-CN" altLang="zh-CN" dirty="0">
                <a:latin typeface="微软雅黑" panose="020B0503020204020204" pitchFamily="34" charset="-122"/>
                <a:ea typeface="微软雅黑" panose="020B0503020204020204" pitchFamily="34" charset="-122"/>
              </a:rPr>
              <a:t>影响：宗教改革开始打破民众对罗马教会的迷信，进一步解放了人们的思想，传播和发展了人文主义。</a:t>
            </a:r>
            <a:endParaRPr lang="en-US" altLang="zh-CN" b="1" dirty="0">
              <a:latin typeface="微软雅黑" panose="020B0503020204020204" pitchFamily="34" charset="-122"/>
              <a:ea typeface="微软雅黑" panose="020B0503020204020204" pitchFamily="34" charset="-122"/>
            </a:endParaRPr>
          </a:p>
        </p:txBody>
      </p:sp>
      <p:sp>
        <p:nvSpPr>
          <p:cNvPr id="21" name="左大括号 20"/>
          <p:cNvSpPr/>
          <p:nvPr/>
        </p:nvSpPr>
        <p:spPr>
          <a:xfrm>
            <a:off x="5295666" y="3678073"/>
            <a:ext cx="384147" cy="275462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5626174" y="3465414"/>
            <a:ext cx="6519729" cy="969495"/>
          </a:xfrm>
          <a:prstGeom prst="rect">
            <a:avLst/>
          </a:prstGeom>
        </p:spPr>
        <p:txBody>
          <a:bodyPr wrap="none" lIns="91436" tIns="45718" rIns="91436" bIns="45718">
            <a:spAutoFit/>
          </a:bodyPr>
          <a:lstStyle/>
          <a:p>
            <a:r>
              <a:rPr lang="zh-CN" altLang="zh-CN" dirty="0">
                <a:latin typeface="微软雅黑" panose="020B0503020204020204" pitchFamily="34" charset="-122"/>
                <a:ea typeface="微软雅黑" panose="020B0503020204020204" pitchFamily="34" charset="-122"/>
              </a:rPr>
              <a:t>文艺复兴、宗教改革和近代科学的发展</a:t>
            </a:r>
            <a:r>
              <a:rPr lang="zh-CN" altLang="en-US" dirty="0">
                <a:latin typeface="微软雅黑" panose="020B0503020204020204" pitchFamily="34" charset="-122"/>
                <a:ea typeface="微软雅黑" panose="020B0503020204020204" pitchFamily="34" charset="-122"/>
              </a:rPr>
              <a:t>，思想进一步解放。</a:t>
            </a:r>
            <a:endParaRPr lang="en-US"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资本主义的发展，新兴资产阶级要求摆脱封建专制和教会</a:t>
            </a:r>
            <a:endParaRPr lang="en-US"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的思想束缚</a:t>
            </a:r>
            <a:r>
              <a:rPr lang="zh-CN" altLang="en-US" dirty="0">
                <a:latin typeface="微软雅黑" panose="020B0503020204020204" pitchFamily="34" charset="-122"/>
                <a:ea typeface="微软雅黑" panose="020B0503020204020204" pitchFamily="34" charset="-122"/>
              </a:rPr>
              <a:t>。</a:t>
            </a:r>
          </a:p>
        </p:txBody>
      </p:sp>
      <p:sp>
        <p:nvSpPr>
          <p:cNvPr id="24" name="矩形 23"/>
          <p:cNvSpPr/>
          <p:nvPr/>
        </p:nvSpPr>
        <p:spPr>
          <a:xfrm>
            <a:off x="5609136" y="4426494"/>
            <a:ext cx="5872116" cy="384719"/>
          </a:xfrm>
          <a:prstGeom prst="rect">
            <a:avLst/>
          </a:prstGeom>
        </p:spPr>
        <p:txBody>
          <a:bodyPr wrap="none" lIns="91436" tIns="45718" rIns="91436" bIns="45718">
            <a:spAutoFit/>
          </a:bodyPr>
          <a:lstStyle/>
          <a:p>
            <a:r>
              <a:rPr lang="zh-CN" altLang="en-US" dirty="0">
                <a:latin typeface="微软雅黑" panose="020B0503020204020204" pitchFamily="34" charset="-122"/>
                <a:ea typeface="微软雅黑" panose="020B0503020204020204" pitchFamily="34" charset="-122"/>
              </a:rPr>
              <a:t>历程</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17</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世纪在英国兴起，</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18</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世纪在法国形成高潮。</a:t>
            </a:r>
          </a:p>
        </p:txBody>
      </p:sp>
      <p:sp>
        <p:nvSpPr>
          <p:cNvPr id="25" name="矩形 24"/>
          <p:cNvSpPr/>
          <p:nvPr/>
        </p:nvSpPr>
        <p:spPr>
          <a:xfrm>
            <a:off x="5591534" y="4883090"/>
            <a:ext cx="1890257" cy="384719"/>
          </a:xfrm>
          <a:prstGeom prst="rect">
            <a:avLst/>
          </a:prstGeom>
        </p:spPr>
        <p:txBody>
          <a:bodyPr wrap="none" lIns="91436" tIns="45718" rIns="91436" bIns="45718">
            <a:spAutoFit/>
          </a:bodyPr>
          <a:lstStyle/>
          <a:p>
            <a:r>
              <a:rPr lang="zh-CN" altLang="zh-CN" dirty="0">
                <a:latin typeface="微软雅黑" panose="020B0503020204020204" pitchFamily="34" charset="-122"/>
                <a:ea typeface="微软雅黑" panose="020B0503020204020204" pitchFamily="34" charset="-122"/>
              </a:rPr>
              <a:t>核心：理性</a:t>
            </a:r>
            <a:r>
              <a:rPr lang="zh-CN" altLang="en-US" dirty="0">
                <a:latin typeface="微软雅黑" panose="020B0503020204020204" pitchFamily="34" charset="-122"/>
                <a:ea typeface="微软雅黑" panose="020B0503020204020204" pitchFamily="34" charset="-122"/>
              </a:rPr>
              <a:t>主义</a:t>
            </a:r>
          </a:p>
        </p:txBody>
      </p:sp>
      <p:sp>
        <p:nvSpPr>
          <p:cNvPr id="26" name="矩形 25"/>
          <p:cNvSpPr/>
          <p:nvPr/>
        </p:nvSpPr>
        <p:spPr>
          <a:xfrm>
            <a:off x="5580898" y="5354781"/>
            <a:ext cx="2937019" cy="384719"/>
          </a:xfrm>
          <a:prstGeom prst="rect">
            <a:avLst/>
          </a:prstGeom>
        </p:spPr>
        <p:txBody>
          <a:bodyPr wrap="none" lIns="91436" tIns="45718" rIns="91436" bIns="45718">
            <a:spAutoFit/>
          </a:bodyPr>
          <a:lstStyle/>
          <a:p>
            <a:r>
              <a:rPr lang="zh-CN" altLang="en-US" dirty="0">
                <a:latin typeface="微软雅黑" panose="020B0503020204020204" pitchFamily="34" charset="-122"/>
                <a:ea typeface="微软雅黑" panose="020B0503020204020204" pitchFamily="34" charset="-122"/>
              </a:rPr>
              <a:t>法国启蒙思想家及其主张 </a:t>
            </a:r>
          </a:p>
        </p:txBody>
      </p:sp>
      <p:sp>
        <p:nvSpPr>
          <p:cNvPr id="27" name="矩形 26"/>
          <p:cNvSpPr/>
          <p:nvPr/>
        </p:nvSpPr>
        <p:spPr>
          <a:xfrm>
            <a:off x="5580900" y="5782842"/>
            <a:ext cx="6096000" cy="969495"/>
          </a:xfrm>
          <a:prstGeom prst="rect">
            <a:avLst/>
          </a:prstGeom>
        </p:spPr>
        <p:txBody>
          <a:bodyPr lIns="91436" tIns="45718" rIns="91436" bIns="45718">
            <a:spAutoFit/>
          </a:bodyPr>
          <a:lstStyle/>
          <a:p>
            <a:r>
              <a:rPr lang="zh-CN" altLang="zh-CN" dirty="0">
                <a:latin typeface="微软雅黑" panose="020B0503020204020204" pitchFamily="34" charset="-122"/>
                <a:ea typeface="微软雅黑" panose="020B0503020204020204" pitchFamily="34" charset="-122"/>
              </a:rPr>
              <a:t>影响：资本主义制度的建立</a:t>
            </a:r>
            <a:r>
              <a:rPr lang="zh-CN" altLang="en-US" dirty="0">
                <a:latin typeface="微软雅黑" panose="020B0503020204020204" pitchFamily="34" charset="-122"/>
                <a:ea typeface="微软雅黑" panose="020B0503020204020204" pitchFamily="34" charset="-122"/>
              </a:rPr>
              <a:t>的</a:t>
            </a:r>
            <a:r>
              <a:rPr lang="zh-CN" altLang="zh-CN" dirty="0">
                <a:latin typeface="微软雅黑" panose="020B0503020204020204" pitchFamily="34" charset="-122"/>
                <a:ea typeface="微软雅黑" panose="020B0503020204020204" pitchFamily="34" charset="-122"/>
              </a:rPr>
              <a:t>理论准备和舆论宣传。推动美国独立战争和法国大革命，也成为殖民地半殖民地人民争取民族独立的精神武器。</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9" grpId="0" animBg="1"/>
      <p:bldP spid="15" grpId="0"/>
      <p:bldP spid="16" grpId="0"/>
      <p:bldP spid="17" grpId="0"/>
      <p:bldP spid="20" grpId="0"/>
      <p:bldP spid="3" grpId="0"/>
      <p:bldP spid="21" grpId="0" animBg="1"/>
      <p:bldP spid="5"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4.</a:t>
            </a:r>
            <a:r>
              <a:rPr lang="zh-CN" altLang="zh-CN" sz="2000" b="1" dirty="0">
                <a:solidFill>
                  <a:schemeClr val="bg1"/>
                </a:solidFill>
              </a:rPr>
              <a:t>西方人文主义的发展与资本主义制度的确立</a:t>
            </a:r>
          </a:p>
          <a:p>
            <a:pPr>
              <a:lnSpc>
                <a:spcPts val="3000"/>
              </a:lnSpc>
            </a:pPr>
            <a:r>
              <a:rPr lang="en-US" altLang="zh-CN" sz="2000" b="1" dirty="0">
                <a:solidFill>
                  <a:schemeClr val="bg1"/>
                </a:solidFill>
              </a:rPr>
              <a:t>          </a:t>
            </a:r>
            <a:r>
              <a:rPr lang="zh-CN" altLang="zh-CN" sz="2000" b="1" dirty="0">
                <a:solidFill>
                  <a:schemeClr val="bg1"/>
                </a:solidFill>
              </a:rPr>
              <a:t>通过了解文艺复兴、宗教改革、启蒙运动与资产阶级革命的历史渊源，认识资产阶级革命的发生和资本主义制度的确立，是近代西方政治思想理念的初步实现。</a:t>
            </a:r>
            <a:endParaRPr lang="en-US" altLang="zh-CN" sz="2000" b="1" dirty="0">
              <a:solidFill>
                <a:schemeClr val="bg1"/>
              </a:solidFill>
            </a:endParaRPr>
          </a:p>
          <a:p>
            <a:endParaRPr lang="zh-CN" altLang="en-US" dirty="0"/>
          </a:p>
        </p:txBody>
      </p:sp>
      <p:sp>
        <p:nvSpPr>
          <p:cNvPr id="22" name="矩形: 圆角 21"/>
          <p:cNvSpPr/>
          <p:nvPr/>
        </p:nvSpPr>
        <p:spPr>
          <a:xfrm>
            <a:off x="3567343" y="1319496"/>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latin typeface="+mn-ea"/>
              </a:rPr>
              <a:t>英国资产</a:t>
            </a:r>
            <a:endParaRPr lang="en-US" altLang="zh-CN" sz="2400" b="1" dirty="0">
              <a:latin typeface="+mn-ea"/>
            </a:endParaRPr>
          </a:p>
          <a:p>
            <a:pPr algn="ctr"/>
            <a:r>
              <a:rPr lang="zh-CN" altLang="zh-CN" sz="2400" b="1" dirty="0">
                <a:latin typeface="+mn-ea"/>
              </a:rPr>
              <a:t>阶级革命</a:t>
            </a:r>
            <a:endParaRPr lang="zh-CN" altLang="en-US" sz="3200" b="1" dirty="0">
              <a:solidFill>
                <a:schemeClr val="bg1"/>
              </a:solidFill>
              <a:latin typeface="+mn-ea"/>
            </a:endParaRPr>
          </a:p>
        </p:txBody>
      </p:sp>
      <p:sp>
        <p:nvSpPr>
          <p:cNvPr id="19" name="左大括号 18"/>
          <p:cNvSpPr/>
          <p:nvPr/>
        </p:nvSpPr>
        <p:spPr>
          <a:xfrm>
            <a:off x="5358811" y="1078076"/>
            <a:ext cx="359124" cy="1516269"/>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5717935" y="984645"/>
            <a:ext cx="6020412" cy="677107"/>
          </a:xfrm>
          <a:prstGeom prst="rect">
            <a:avLst/>
          </a:prstGeom>
        </p:spPr>
        <p:txBody>
          <a:bodyPr wrap="square" lIns="91436" tIns="45718" rIns="91436" bIns="45718">
            <a:spAutoFit/>
          </a:bodyPr>
          <a:lstStyle/>
          <a:p>
            <a:r>
              <a:rPr lang="en-US" altLang="zh-CN" dirty="0">
                <a:latin typeface="微软雅黑" panose="020B0503020204020204" pitchFamily="34" charset="-122"/>
                <a:cs typeface="Times New Roman" panose="02020603050405020304" pitchFamily="18" charset="0"/>
              </a:rPr>
              <a:t>16-17</a:t>
            </a:r>
            <a:r>
              <a:rPr lang="zh-CN" altLang="zh-CN" dirty="0">
                <a:ea typeface="微软雅黑" panose="020B0503020204020204" pitchFamily="34" charset="-122"/>
                <a:cs typeface="Times New Roman" panose="02020603050405020304" pitchFamily="18" charset="0"/>
              </a:rPr>
              <a:t>世纪，资产阶级和新贵族在经济上日益强大，挑战专制王权。</a:t>
            </a:r>
            <a:endParaRPr lang="zh-CN" altLang="en-US" dirty="0"/>
          </a:p>
        </p:txBody>
      </p:sp>
      <p:sp>
        <p:nvSpPr>
          <p:cNvPr id="7" name="矩形 6"/>
          <p:cNvSpPr/>
          <p:nvPr/>
        </p:nvSpPr>
        <p:spPr>
          <a:xfrm>
            <a:off x="5642345" y="1802037"/>
            <a:ext cx="6096000" cy="1405702"/>
          </a:xfrm>
          <a:prstGeom prst="rect">
            <a:avLst/>
          </a:prstGeom>
        </p:spPr>
        <p:txBody>
          <a:bodyPr lIns="91436" tIns="45718" rIns="91436" bIns="45718">
            <a:spAutoFit/>
          </a:bodyPr>
          <a:lstStyle/>
          <a:p>
            <a:pPr>
              <a:lnSpc>
                <a:spcPts val="2600"/>
              </a:lnSpc>
            </a:pPr>
            <a:r>
              <a:rPr lang="en-US" altLang="zh-CN" dirty="0">
                <a:latin typeface="微软雅黑" panose="020B0503020204020204" pitchFamily="34" charset="-122"/>
                <a:cs typeface="Times New Roman" panose="02020603050405020304" pitchFamily="18" charset="0"/>
              </a:rPr>
              <a:t>1640</a:t>
            </a:r>
            <a:r>
              <a:rPr lang="zh-CN" altLang="zh-CN" dirty="0">
                <a:ea typeface="微软雅黑" panose="020B0503020204020204" pitchFamily="34" charset="-122"/>
                <a:cs typeface="Times New Roman" panose="02020603050405020304" pitchFamily="18" charset="0"/>
              </a:rPr>
              <a:t>年，爆发革命，经历了两次内战，议会获胜，处死国王（查理一世）。随后，英国经历了共和国、军事独裁（克伦威尔）和王朝复辟时期的反复斗争，</a:t>
            </a:r>
            <a:r>
              <a:rPr lang="en-US" altLang="zh-CN" dirty="0">
                <a:ea typeface="微软雅黑" panose="020B0503020204020204" pitchFamily="34" charset="-122"/>
                <a:cs typeface="Times New Roman" panose="02020603050405020304" pitchFamily="18" charset="0"/>
              </a:rPr>
              <a:t>1688</a:t>
            </a:r>
            <a:r>
              <a:rPr lang="zh-CN" altLang="zh-CN" dirty="0">
                <a:ea typeface="微软雅黑" panose="020B0503020204020204" pitchFamily="34" charset="-122"/>
                <a:cs typeface="Times New Roman" panose="02020603050405020304" pitchFamily="18" charset="0"/>
              </a:rPr>
              <a:t>年，发生“光荣革命”，资产阶级革命成果获得巩固。</a:t>
            </a:r>
            <a:endParaRPr lang="zh-CN" altLang="en-US" dirty="0"/>
          </a:p>
        </p:txBody>
      </p:sp>
      <p:sp>
        <p:nvSpPr>
          <p:cNvPr id="28" name="矩形: 圆角 27"/>
          <p:cNvSpPr/>
          <p:nvPr/>
        </p:nvSpPr>
        <p:spPr>
          <a:xfrm>
            <a:off x="3567343" y="4066966"/>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latin typeface="+mn-ea"/>
              </a:rPr>
              <a:t>君主立宪制的建立</a:t>
            </a:r>
            <a:endParaRPr lang="zh-CN" altLang="en-US" sz="3200" b="1" dirty="0">
              <a:solidFill>
                <a:schemeClr val="bg1"/>
              </a:solidFill>
              <a:latin typeface="+mn-ea"/>
            </a:endParaRPr>
          </a:p>
        </p:txBody>
      </p:sp>
      <p:sp>
        <p:nvSpPr>
          <p:cNvPr id="29" name="左大括号 28"/>
          <p:cNvSpPr/>
          <p:nvPr/>
        </p:nvSpPr>
        <p:spPr>
          <a:xfrm>
            <a:off x="5358809" y="3508746"/>
            <a:ext cx="316592" cy="2360428"/>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5648242" y="3386085"/>
            <a:ext cx="6090103" cy="677107"/>
          </a:xfrm>
          <a:prstGeom prst="rect">
            <a:avLst/>
          </a:prstGeom>
        </p:spPr>
        <p:txBody>
          <a:bodyPr wrap="square" lIns="91436" tIns="45718" rIns="91436" bIns="45718">
            <a:spAutoFit/>
          </a:bodyPr>
          <a:lstStyle/>
          <a:p>
            <a:r>
              <a:rPr lang="en-US" altLang="zh-CN" dirty="0">
                <a:latin typeface="微软雅黑" panose="020B0503020204020204" pitchFamily="34" charset="-122"/>
                <a:cs typeface="Times New Roman" panose="02020603050405020304" pitchFamily="18" charset="0"/>
              </a:rPr>
              <a:t>1689</a:t>
            </a:r>
            <a:r>
              <a:rPr lang="zh-CN" altLang="zh-CN" dirty="0">
                <a:ea typeface="微软雅黑" panose="020B0503020204020204" pitchFamily="34" charset="-122"/>
                <a:cs typeface="Times New Roman" panose="02020603050405020304" pitchFamily="18" charset="0"/>
              </a:rPr>
              <a:t>年，英国议会通过《权利法案》，</a:t>
            </a:r>
            <a:r>
              <a:rPr lang="zh-CN" altLang="en-US" dirty="0">
                <a:ea typeface="微软雅黑" panose="020B0503020204020204" pitchFamily="34" charset="-122"/>
                <a:cs typeface="Times New Roman" panose="02020603050405020304" pitchFamily="18" charset="0"/>
              </a:rPr>
              <a:t>君主立宪制开始确立。</a:t>
            </a:r>
            <a:endParaRPr lang="zh-CN" altLang="en-US" dirty="0"/>
          </a:p>
        </p:txBody>
      </p:sp>
      <p:sp>
        <p:nvSpPr>
          <p:cNvPr id="10" name="文本框 9"/>
          <p:cNvSpPr txBox="1"/>
          <p:nvPr/>
        </p:nvSpPr>
        <p:spPr>
          <a:xfrm>
            <a:off x="5675401" y="4027078"/>
            <a:ext cx="6105472" cy="384719"/>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责任内阁制：</a:t>
            </a:r>
            <a:r>
              <a:rPr lang="en-US" altLang="zh-CN" kern="100" dirty="0">
                <a:latin typeface="Times New Roman" panose="02020603050405020304" pitchFamily="18" charset="0"/>
                <a:ea typeface="微软雅黑" panose="020B0503020204020204" pitchFamily="34" charset="-122"/>
              </a:rPr>
              <a:t>18</a:t>
            </a:r>
            <a:r>
              <a:rPr lang="zh-CN" altLang="zh-CN" kern="100" dirty="0">
                <a:latin typeface="Times New Roman" panose="02020603050405020304" pitchFamily="18" charset="0"/>
                <a:ea typeface="微软雅黑" panose="020B0503020204020204" pitchFamily="34" charset="-122"/>
              </a:rPr>
              <a:t>世纪中叶形成</a:t>
            </a:r>
            <a:endParaRPr lang="zh-CN" altLang="zh-CN" kern="100" dirty="0">
              <a:latin typeface="Times New Roman" panose="02020603050405020304" pitchFamily="18" charset="0"/>
              <a:ea typeface="宋体" panose="02010600030101010101" pitchFamily="2" charset="-122"/>
            </a:endParaRPr>
          </a:p>
        </p:txBody>
      </p:sp>
      <p:sp>
        <p:nvSpPr>
          <p:cNvPr id="11" name="文本框 10"/>
          <p:cNvSpPr txBox="1"/>
          <p:nvPr/>
        </p:nvSpPr>
        <p:spPr>
          <a:xfrm>
            <a:off x="5664769" y="4667693"/>
            <a:ext cx="6218035" cy="677107"/>
          </a:xfrm>
          <a:prstGeom prst="rect">
            <a:avLst/>
          </a:prstGeom>
          <a:noFill/>
        </p:spPr>
        <p:txBody>
          <a:bodyPr wrap="square" lIns="91436" tIns="45718" rIns="91436" bIns="45718" rtlCol="0">
            <a:spAutoFit/>
          </a:bodyPr>
          <a:lstStyle/>
          <a:p>
            <a:r>
              <a:rPr lang="zh-CN" altLang="en-US" kern="100" dirty="0">
                <a:latin typeface="Times New Roman" panose="02020603050405020304" pitchFamily="18" charset="0"/>
                <a:ea typeface="微软雅黑" panose="020B0503020204020204" pitchFamily="34" charset="-122"/>
              </a:rPr>
              <a:t>代议制的发展：</a:t>
            </a:r>
            <a:r>
              <a:rPr lang="en-US" altLang="zh-CN" kern="100" dirty="0">
                <a:latin typeface="Times New Roman" panose="02020603050405020304" pitchFamily="18" charset="0"/>
                <a:ea typeface="微软雅黑" panose="020B0503020204020204" pitchFamily="34" charset="-122"/>
              </a:rPr>
              <a:t>1832</a:t>
            </a:r>
            <a:r>
              <a:rPr lang="zh-CN" altLang="en-US" kern="100" dirty="0">
                <a:latin typeface="Times New Roman" panose="02020603050405020304" pitchFamily="18" charset="0"/>
                <a:ea typeface="微软雅黑" panose="020B0503020204020204" pitchFamily="34" charset="-122"/>
              </a:rPr>
              <a:t>年，议会选举改革，工业资产阶级获得更多议席。</a:t>
            </a:r>
          </a:p>
        </p:txBody>
      </p:sp>
      <p:sp>
        <p:nvSpPr>
          <p:cNvPr id="12" name="矩形 11"/>
          <p:cNvSpPr/>
          <p:nvPr/>
        </p:nvSpPr>
        <p:spPr>
          <a:xfrm>
            <a:off x="5105783" y="5666261"/>
            <a:ext cx="6680031" cy="348811"/>
          </a:xfrm>
          <a:prstGeom prst="rect">
            <a:avLst/>
          </a:prstGeom>
        </p:spPr>
        <p:txBody>
          <a:bodyPr wrap="none" lIns="91436" tIns="45718" rIns="91436" bIns="45718">
            <a:spAutoFit/>
          </a:bodyPr>
          <a:lstStyle/>
          <a:p>
            <a:pPr indent="400050" algn="just">
              <a:lnSpc>
                <a:spcPts val="2000"/>
              </a:lnSpc>
            </a:pPr>
            <a:r>
              <a:rPr lang="zh-CN" altLang="zh-CN" kern="100" dirty="0">
                <a:latin typeface="Times New Roman" panose="02020603050405020304" pitchFamily="18" charset="0"/>
                <a:ea typeface="微软雅黑" panose="020B0503020204020204" pitchFamily="34" charset="-122"/>
              </a:rPr>
              <a:t>英国君主立宪制的特点：议会权力至上，君主统而不治。</a:t>
            </a:r>
            <a:endParaRPr lang="zh-CN" altLang="zh-CN" kern="1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6" grpId="0"/>
      <p:bldP spid="7" grpId="0"/>
      <p:bldP spid="28" grpId="0" animBg="1"/>
      <p:bldP spid="29" grpId="0" animBg="1"/>
      <p:bldP spid="8"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4.</a:t>
            </a:r>
            <a:r>
              <a:rPr lang="zh-CN" altLang="zh-CN" sz="2000" b="1" dirty="0">
                <a:solidFill>
                  <a:schemeClr val="bg1"/>
                </a:solidFill>
              </a:rPr>
              <a:t>西方人文主义的发展与资本主义制度的确立</a:t>
            </a:r>
          </a:p>
          <a:p>
            <a:pPr>
              <a:lnSpc>
                <a:spcPts val="3000"/>
              </a:lnSpc>
            </a:pPr>
            <a:r>
              <a:rPr lang="en-US" altLang="zh-CN" sz="2000" b="1" dirty="0">
                <a:solidFill>
                  <a:schemeClr val="bg1"/>
                </a:solidFill>
              </a:rPr>
              <a:t>          </a:t>
            </a:r>
            <a:r>
              <a:rPr lang="zh-CN" altLang="zh-CN" sz="2000" b="1" dirty="0">
                <a:solidFill>
                  <a:schemeClr val="bg1"/>
                </a:solidFill>
              </a:rPr>
              <a:t>通过了解文艺复兴、宗教改革、启蒙运动与资产阶级革命的历史渊源，认识资产阶级革命的发生和资本主义制度的确立，是近代西方政治思想理念的初步实现。</a:t>
            </a:r>
            <a:endParaRPr lang="en-US" altLang="zh-CN" sz="2000" b="1" dirty="0">
              <a:solidFill>
                <a:schemeClr val="bg1"/>
              </a:solidFill>
            </a:endParaRPr>
          </a:p>
          <a:p>
            <a:endParaRPr lang="zh-CN" altLang="en-US" dirty="0"/>
          </a:p>
        </p:txBody>
      </p:sp>
      <p:sp>
        <p:nvSpPr>
          <p:cNvPr id="22" name="矩形: 圆角 21"/>
          <p:cNvSpPr/>
          <p:nvPr/>
        </p:nvSpPr>
        <p:spPr>
          <a:xfrm>
            <a:off x="3567343" y="1130304"/>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latin typeface="+mn-ea"/>
              </a:rPr>
              <a:t>美    国</a:t>
            </a:r>
            <a:endParaRPr lang="en-US" altLang="zh-CN" sz="2400" b="1" dirty="0">
              <a:latin typeface="+mn-ea"/>
            </a:endParaRPr>
          </a:p>
          <a:p>
            <a:pPr algn="ctr"/>
            <a:r>
              <a:rPr lang="zh-CN" altLang="en-US" sz="2400" b="1" dirty="0">
                <a:latin typeface="+mn-ea"/>
              </a:rPr>
              <a:t>独立战争</a:t>
            </a:r>
            <a:endParaRPr lang="zh-CN" altLang="en-US" sz="3200" b="1" dirty="0">
              <a:solidFill>
                <a:schemeClr val="bg1"/>
              </a:solidFill>
              <a:latin typeface="+mn-ea"/>
            </a:endParaRPr>
          </a:p>
        </p:txBody>
      </p:sp>
      <p:sp>
        <p:nvSpPr>
          <p:cNvPr id="19" name="左大括号 18"/>
          <p:cNvSpPr/>
          <p:nvPr/>
        </p:nvSpPr>
        <p:spPr>
          <a:xfrm>
            <a:off x="5358811" y="888884"/>
            <a:ext cx="359124" cy="1516269"/>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圆角 27"/>
          <p:cNvSpPr/>
          <p:nvPr/>
        </p:nvSpPr>
        <p:spPr>
          <a:xfrm>
            <a:off x="3567343" y="3877774"/>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300" b="1" dirty="0">
                <a:latin typeface="+mn-ea"/>
              </a:rPr>
              <a:t>联邦制共和政体确立</a:t>
            </a:r>
            <a:endParaRPr lang="zh-CN" altLang="en-US" sz="2300" b="1" dirty="0">
              <a:solidFill>
                <a:schemeClr val="bg1"/>
              </a:solidFill>
              <a:latin typeface="+mn-ea"/>
            </a:endParaRPr>
          </a:p>
        </p:txBody>
      </p:sp>
      <p:sp>
        <p:nvSpPr>
          <p:cNvPr id="29" name="左大括号 28"/>
          <p:cNvSpPr/>
          <p:nvPr/>
        </p:nvSpPr>
        <p:spPr>
          <a:xfrm>
            <a:off x="5358811" y="3319552"/>
            <a:ext cx="304260" cy="2965208"/>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5675403" y="476472"/>
            <a:ext cx="6166079" cy="677107"/>
          </a:xfrm>
          <a:prstGeom prst="rect">
            <a:avLst/>
          </a:prstGeom>
        </p:spPr>
        <p:txBody>
          <a:bodyPr wrap="square" lIns="91436" tIns="45718" rIns="91436" bIns="45718">
            <a:spAutoFit/>
          </a:bodyPr>
          <a:lstStyle/>
          <a:p>
            <a:r>
              <a:rPr lang="zh-CN" altLang="zh-CN" dirty="0">
                <a:ea typeface="微软雅黑" panose="020B0503020204020204" pitchFamily="34" charset="-122"/>
                <a:cs typeface="Times New Roman" panose="02020603050405020304" pitchFamily="18" charset="0"/>
              </a:rPr>
              <a:t>英国对北美大西洋</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沿岸</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13</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块殖民地</a:t>
            </a:r>
            <a:r>
              <a:rPr lang="zh-CN" altLang="zh-CN" dirty="0">
                <a:ea typeface="微软雅黑" panose="020B0503020204020204" pitchFamily="34" charset="-122"/>
                <a:cs typeface="Times New Roman" panose="02020603050405020304" pitchFamily="18" charset="0"/>
              </a:rPr>
              <a:t>的限制和剥削，激起北美人民的强烈不满。</a:t>
            </a:r>
            <a:endParaRPr lang="zh-CN" altLang="en-US" dirty="0"/>
          </a:p>
        </p:txBody>
      </p:sp>
      <p:sp>
        <p:nvSpPr>
          <p:cNvPr id="9" name="文本框 8"/>
          <p:cNvSpPr txBox="1"/>
          <p:nvPr/>
        </p:nvSpPr>
        <p:spPr>
          <a:xfrm>
            <a:off x="5663069" y="1214414"/>
            <a:ext cx="6123547" cy="969495"/>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过程：</a:t>
            </a:r>
            <a:r>
              <a:rPr lang="en-US" altLang="zh-CN" kern="100" dirty="0">
                <a:latin typeface="Times New Roman" panose="02020603050405020304" pitchFamily="18" charset="0"/>
                <a:ea typeface="微软雅黑" panose="020B0503020204020204" pitchFamily="34" charset="-122"/>
              </a:rPr>
              <a:t>1775</a:t>
            </a:r>
            <a:r>
              <a:rPr lang="zh-CN" altLang="zh-CN" kern="100" dirty="0">
                <a:latin typeface="Times New Roman" panose="02020603050405020304" pitchFamily="18" charset="0"/>
                <a:ea typeface="微软雅黑" panose="020B0503020204020204" pitchFamily="34" charset="-122"/>
              </a:rPr>
              <a:t>年，独立战争开始；</a:t>
            </a:r>
            <a:r>
              <a:rPr lang="en-US" altLang="zh-CN" kern="100" dirty="0">
                <a:latin typeface="Times New Roman" panose="02020603050405020304" pitchFamily="18" charset="0"/>
                <a:ea typeface="微软雅黑" panose="020B0503020204020204" pitchFamily="34" charset="-122"/>
              </a:rPr>
              <a:t>1776</a:t>
            </a:r>
            <a:r>
              <a:rPr lang="zh-CN" altLang="zh-CN" kern="100" dirty="0">
                <a:latin typeface="Times New Roman" panose="02020603050405020304" pitchFamily="18" charset="0"/>
                <a:ea typeface="微软雅黑" panose="020B0503020204020204" pitchFamily="34" charset="-122"/>
              </a:rPr>
              <a:t>年</a:t>
            </a:r>
            <a:r>
              <a:rPr lang="en-US" altLang="zh-CN" kern="100" dirty="0">
                <a:latin typeface="Times New Roman" panose="02020603050405020304" pitchFamily="18" charset="0"/>
                <a:ea typeface="微软雅黑" panose="020B0503020204020204" pitchFamily="34" charset="-122"/>
              </a:rPr>
              <a:t>7</a:t>
            </a:r>
            <a:r>
              <a:rPr lang="zh-CN" altLang="zh-CN" kern="100" dirty="0">
                <a:latin typeface="Times New Roman" panose="02020603050405020304" pitchFamily="18" charset="0"/>
                <a:ea typeface="微软雅黑" panose="020B0503020204020204" pitchFamily="34" charset="-122"/>
              </a:rPr>
              <a:t>月</a:t>
            </a:r>
            <a:r>
              <a:rPr lang="en-US" altLang="zh-CN" kern="100" dirty="0">
                <a:latin typeface="Times New Roman" panose="02020603050405020304" pitchFamily="18" charset="0"/>
                <a:ea typeface="微软雅黑" panose="020B0503020204020204" pitchFamily="34" charset="-122"/>
              </a:rPr>
              <a:t>4</a:t>
            </a:r>
            <a:r>
              <a:rPr lang="zh-CN" altLang="zh-CN" kern="100" dirty="0">
                <a:latin typeface="Times New Roman" panose="02020603050405020304" pitchFamily="18" charset="0"/>
                <a:ea typeface="微软雅黑" panose="020B0503020204020204" pitchFamily="34" charset="-122"/>
              </a:rPr>
              <a:t>日，大陆会议发表《独立宣言》，宣告北美殖民地脱离英国独立。</a:t>
            </a:r>
            <a:r>
              <a:rPr lang="en-US" altLang="zh-CN" kern="100" dirty="0">
                <a:latin typeface="Times New Roman" panose="02020603050405020304" pitchFamily="18" charset="0"/>
                <a:ea typeface="微软雅黑" panose="020B0503020204020204" pitchFamily="34" charset="-122"/>
              </a:rPr>
              <a:t>1781</a:t>
            </a:r>
            <a:r>
              <a:rPr lang="zh-CN" altLang="zh-CN" kern="100" dirty="0">
                <a:latin typeface="Times New Roman" panose="02020603050405020304" pitchFamily="18" charset="0"/>
                <a:ea typeface="微软雅黑" panose="020B0503020204020204" pitchFamily="34" charset="-122"/>
              </a:rPr>
              <a:t>年打败英军，</a:t>
            </a:r>
            <a:r>
              <a:rPr lang="en-US" altLang="zh-CN" kern="100" dirty="0">
                <a:latin typeface="Times New Roman" panose="02020603050405020304" pitchFamily="18" charset="0"/>
                <a:ea typeface="微软雅黑" panose="020B0503020204020204" pitchFamily="34" charset="-122"/>
              </a:rPr>
              <a:t>1783</a:t>
            </a:r>
            <a:r>
              <a:rPr lang="zh-CN" altLang="zh-CN" kern="100" dirty="0">
                <a:latin typeface="Times New Roman" panose="02020603050405020304" pitchFamily="18" charset="0"/>
                <a:ea typeface="微软雅黑" panose="020B0503020204020204" pitchFamily="34" charset="-122"/>
              </a:rPr>
              <a:t>年英国承认美国独立。</a:t>
            </a:r>
            <a:endParaRPr lang="zh-CN" altLang="zh-CN" kern="100" dirty="0">
              <a:latin typeface="Times New Roman" panose="02020603050405020304" pitchFamily="18" charset="0"/>
              <a:ea typeface="宋体" panose="02010600030101010101" pitchFamily="2" charset="-122"/>
            </a:endParaRPr>
          </a:p>
        </p:txBody>
      </p:sp>
      <p:sp>
        <p:nvSpPr>
          <p:cNvPr id="14" name="文本框 13"/>
          <p:cNvSpPr txBox="1"/>
          <p:nvPr/>
        </p:nvSpPr>
        <p:spPr>
          <a:xfrm>
            <a:off x="5681357" y="2229353"/>
            <a:ext cx="6218035" cy="677107"/>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影响：一场资产阶级革命，促进了欧洲国家的资产阶级革命，为拉丁美洲独立战争提供了先例。</a:t>
            </a:r>
            <a:endParaRPr lang="zh-CN" altLang="zh-CN" kern="100" dirty="0">
              <a:latin typeface="Times New Roman" panose="02020603050405020304" pitchFamily="18" charset="0"/>
              <a:ea typeface="宋体" panose="02010600030101010101" pitchFamily="2" charset="-122"/>
            </a:endParaRPr>
          </a:p>
        </p:txBody>
      </p:sp>
      <p:sp>
        <p:nvSpPr>
          <p:cNvPr id="15" name="文本框 14"/>
          <p:cNvSpPr txBox="1"/>
          <p:nvPr/>
        </p:nvSpPr>
        <p:spPr>
          <a:xfrm>
            <a:off x="5681357" y="3084361"/>
            <a:ext cx="6254611" cy="384717"/>
          </a:xfrm>
          <a:prstGeom prst="rect">
            <a:avLst/>
          </a:prstGeom>
          <a:noFill/>
        </p:spPr>
        <p:txBody>
          <a:bodyPr wrap="square" lIns="91436" tIns="45718" rIns="91436" bIns="45718" rtlCol="0">
            <a:spAutoFit/>
          </a:bodyPr>
          <a:lstStyle/>
          <a:p>
            <a:r>
              <a:rPr lang="zh-CN" altLang="en-US" kern="100" dirty="0">
                <a:latin typeface="Times New Roman" panose="02020603050405020304" pitchFamily="18" charset="0"/>
                <a:ea typeface="微软雅黑" panose="020B0503020204020204" pitchFamily="34" charset="-122"/>
              </a:rPr>
              <a:t>独立后的严峻形势：邦联制的弊端，社会动荡，分裂危险。 </a:t>
            </a:r>
          </a:p>
        </p:txBody>
      </p:sp>
      <p:sp>
        <p:nvSpPr>
          <p:cNvPr id="16" name="文本框 15"/>
          <p:cNvSpPr txBox="1"/>
          <p:nvPr/>
        </p:nvSpPr>
        <p:spPr>
          <a:xfrm>
            <a:off x="5653925" y="3605569"/>
            <a:ext cx="5885803" cy="677107"/>
          </a:xfrm>
          <a:prstGeom prst="rect">
            <a:avLst/>
          </a:prstGeom>
          <a:noFill/>
        </p:spPr>
        <p:txBody>
          <a:bodyPr wrap="square" lIns="91436" tIns="45718" rIns="91436" bIns="45718" rtlCol="0">
            <a:spAutoFit/>
          </a:bodyPr>
          <a:lstStyle/>
          <a:p>
            <a:r>
              <a:rPr lang="zh-CN" altLang="en-US" kern="100" dirty="0">
                <a:latin typeface="微软雅黑" panose="020B0503020204020204" pitchFamily="34" charset="-122"/>
                <a:ea typeface="微软雅黑" panose="020B0503020204020204" pitchFamily="34" charset="-122"/>
              </a:rPr>
              <a:t>华盛顿等人深受启蒙思想影响，希望建立统一而强大的共和制国家。</a:t>
            </a:r>
          </a:p>
        </p:txBody>
      </p:sp>
      <p:sp>
        <p:nvSpPr>
          <p:cNvPr id="18" name="文本框 17"/>
          <p:cNvSpPr txBox="1"/>
          <p:nvPr/>
        </p:nvSpPr>
        <p:spPr>
          <a:xfrm>
            <a:off x="5625980" y="4343429"/>
            <a:ext cx="5986387" cy="677107"/>
          </a:xfrm>
          <a:prstGeom prst="rect">
            <a:avLst/>
          </a:prstGeom>
          <a:noFill/>
        </p:spPr>
        <p:txBody>
          <a:bodyPr wrap="square" lIns="91436" tIns="45718" rIns="91436" bIns="45718" rtlCol="0">
            <a:spAutoFit/>
          </a:bodyPr>
          <a:lstStyle/>
          <a:p>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1787</a:t>
            </a:r>
            <a:r>
              <a:rPr lang="zh-CN" altLang="zh-CN" kern="100" dirty="0">
                <a:latin typeface="Times New Roman" panose="02020603050405020304" pitchFamily="18" charset="0"/>
                <a:ea typeface="微软雅黑" panose="020B0503020204020204" pitchFamily="34" charset="-122"/>
                <a:cs typeface="Times New Roman" panose="02020603050405020304" pitchFamily="18" charset="0"/>
              </a:rPr>
              <a:t>年，美国</a:t>
            </a:r>
            <a:r>
              <a:rPr lang="zh-CN" altLang="zh-CN" kern="100" dirty="0">
                <a:latin typeface="Times New Roman" panose="02020603050405020304" pitchFamily="18" charset="0"/>
                <a:ea typeface="微软雅黑" panose="020B0503020204020204" pitchFamily="34" charset="-122"/>
              </a:rPr>
              <a:t>颁布宪法，规定美国是联邦制国家，确立“三权分立”原则。</a:t>
            </a:r>
            <a:endParaRPr lang="zh-CN" altLang="zh-CN" kern="100" dirty="0">
              <a:latin typeface="Times New Roman" panose="02020603050405020304" pitchFamily="18" charset="0"/>
              <a:ea typeface="宋体" panose="02010600030101010101" pitchFamily="2" charset="-122"/>
            </a:endParaRPr>
          </a:p>
        </p:txBody>
      </p:sp>
      <p:sp>
        <p:nvSpPr>
          <p:cNvPr id="20" name="文本框 19"/>
          <p:cNvSpPr txBox="1"/>
          <p:nvPr/>
        </p:nvSpPr>
        <p:spPr>
          <a:xfrm>
            <a:off x="5626493" y="5132617"/>
            <a:ext cx="5986387" cy="677107"/>
          </a:xfrm>
          <a:prstGeom prst="rect">
            <a:avLst/>
          </a:prstGeom>
          <a:noFill/>
        </p:spPr>
        <p:txBody>
          <a:bodyPr wrap="square" lIns="91436" tIns="45718" rIns="91436" bIns="45718" rtlCol="0">
            <a:spAutoFit/>
          </a:bodyPr>
          <a:lstStyle/>
          <a:p>
            <a:r>
              <a:rPr lang="en-US" altLang="zh-CN" dirty="0">
                <a:latin typeface="微软雅黑" panose="020B0503020204020204" pitchFamily="34" charset="-122"/>
                <a:ea typeface="微软雅黑" panose="020B0503020204020204" pitchFamily="34" charset="-122"/>
              </a:rPr>
              <a:t>1789</a:t>
            </a:r>
            <a:r>
              <a:rPr lang="zh-CN" altLang="en-US" dirty="0">
                <a:latin typeface="微软雅黑" panose="020B0503020204020204" pitchFamily="34" charset="-122"/>
                <a:ea typeface="微软雅黑" panose="020B0503020204020204" pitchFamily="34" charset="-122"/>
              </a:rPr>
              <a:t>年，华盛顿当选第一任总统，选举产生第一届国会，联邦制共和政体确立起来。 </a:t>
            </a:r>
          </a:p>
        </p:txBody>
      </p:sp>
      <p:sp>
        <p:nvSpPr>
          <p:cNvPr id="21" name="矩形 20"/>
          <p:cNvSpPr/>
          <p:nvPr/>
        </p:nvSpPr>
        <p:spPr>
          <a:xfrm>
            <a:off x="5594547" y="5870156"/>
            <a:ext cx="6096000" cy="677107"/>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两党制</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代表资产阶级不同利益集团的政党，通过定期选举交替执政。</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28" grpId="0" animBg="1"/>
      <p:bldP spid="29" grpId="0" animBg="1"/>
      <p:bldP spid="3" grpId="0"/>
      <p:bldP spid="9" grpId="0"/>
      <p:bldP spid="14" grpId="0"/>
      <p:bldP spid="15" grpId="0"/>
      <p:bldP spid="16" grpId="0"/>
      <p:bldP spid="18"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4.</a:t>
            </a:r>
            <a:r>
              <a:rPr lang="zh-CN" altLang="zh-CN" sz="2000" b="1" dirty="0">
                <a:solidFill>
                  <a:schemeClr val="bg1"/>
                </a:solidFill>
              </a:rPr>
              <a:t>西方人文主义的发展与资本主义制度的确立</a:t>
            </a:r>
          </a:p>
          <a:p>
            <a:pPr>
              <a:lnSpc>
                <a:spcPts val="3000"/>
              </a:lnSpc>
            </a:pPr>
            <a:r>
              <a:rPr lang="en-US" altLang="zh-CN" sz="2000" b="1" dirty="0">
                <a:solidFill>
                  <a:schemeClr val="bg1"/>
                </a:solidFill>
              </a:rPr>
              <a:t>          </a:t>
            </a:r>
            <a:r>
              <a:rPr lang="zh-CN" altLang="zh-CN" sz="2000" b="1" dirty="0">
                <a:solidFill>
                  <a:schemeClr val="bg1"/>
                </a:solidFill>
              </a:rPr>
              <a:t>通过了解文艺复兴、宗教改革、启蒙运动与资产阶级革命的历史渊源，认识资产阶级革命的发生和资本主义制度的确立，是近代西方政治思想理念的初步实现。</a:t>
            </a:r>
            <a:endParaRPr lang="en-US" altLang="zh-CN" sz="2000" b="1" dirty="0">
              <a:solidFill>
                <a:schemeClr val="bg1"/>
              </a:solidFill>
            </a:endParaRPr>
          </a:p>
          <a:p>
            <a:endParaRPr lang="zh-CN" altLang="en-US" dirty="0"/>
          </a:p>
        </p:txBody>
      </p:sp>
      <p:sp>
        <p:nvSpPr>
          <p:cNvPr id="22" name="矩形: 圆角 21"/>
          <p:cNvSpPr/>
          <p:nvPr/>
        </p:nvSpPr>
        <p:spPr>
          <a:xfrm>
            <a:off x="3567343" y="1036032"/>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000" b="1" dirty="0">
                <a:latin typeface="+mn-ea"/>
              </a:rPr>
              <a:t>法国大革命</a:t>
            </a:r>
            <a:endParaRPr lang="en-US" altLang="zh-CN" sz="2000" b="1" dirty="0">
              <a:latin typeface="+mn-ea"/>
            </a:endParaRPr>
          </a:p>
          <a:p>
            <a:pPr algn="ctr"/>
            <a:r>
              <a:rPr lang="zh-CN" altLang="en-US" sz="2000" b="1" dirty="0">
                <a:latin typeface="+mn-ea"/>
              </a:rPr>
              <a:t>共和制确立</a:t>
            </a:r>
            <a:endParaRPr lang="en-US" altLang="zh-CN" sz="2000" b="1" dirty="0">
              <a:latin typeface="+mn-ea"/>
            </a:endParaRPr>
          </a:p>
        </p:txBody>
      </p:sp>
      <p:sp>
        <p:nvSpPr>
          <p:cNvPr id="19" name="左大括号 18"/>
          <p:cNvSpPr/>
          <p:nvPr/>
        </p:nvSpPr>
        <p:spPr>
          <a:xfrm>
            <a:off x="5358812" y="585219"/>
            <a:ext cx="304258" cy="2326082"/>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圆角 27"/>
          <p:cNvSpPr/>
          <p:nvPr/>
        </p:nvSpPr>
        <p:spPr>
          <a:xfrm>
            <a:off x="3567343" y="3481750"/>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300" b="1" dirty="0">
                <a:solidFill>
                  <a:schemeClr val="bg1"/>
                </a:solidFill>
                <a:latin typeface="+mn-ea"/>
              </a:rPr>
              <a:t>德意志帝国建立</a:t>
            </a:r>
          </a:p>
        </p:txBody>
      </p:sp>
      <p:sp>
        <p:nvSpPr>
          <p:cNvPr id="29" name="左大括号 28"/>
          <p:cNvSpPr/>
          <p:nvPr/>
        </p:nvSpPr>
        <p:spPr>
          <a:xfrm>
            <a:off x="5358811" y="3551121"/>
            <a:ext cx="265340" cy="1012042"/>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5663069" y="306431"/>
            <a:ext cx="6096000" cy="969495"/>
          </a:xfrm>
          <a:prstGeom prst="rect">
            <a:avLst/>
          </a:prstGeom>
        </p:spPr>
        <p:txBody>
          <a:bodyPr lIns="91436" tIns="45718" rIns="91436" bIns="45718">
            <a:spAutoFit/>
          </a:bodyPr>
          <a:lstStyle/>
          <a:p>
            <a:r>
              <a:rPr lang="en-US" altLang="zh-CN" dirty="0">
                <a:latin typeface="微软雅黑" panose="020B0503020204020204" pitchFamily="34" charset="-122"/>
                <a:cs typeface="Times New Roman" panose="02020603050405020304" pitchFamily="18" charset="0"/>
              </a:rPr>
              <a:t>18</a:t>
            </a:r>
            <a:r>
              <a:rPr lang="zh-CN" altLang="zh-CN" dirty="0">
                <a:ea typeface="微软雅黑" panose="020B0503020204020204" pitchFamily="34" charset="-122"/>
                <a:cs typeface="Times New Roman" panose="02020603050405020304" pitchFamily="18" charset="0"/>
              </a:rPr>
              <a:t>世纪，法国封建制度严重阻碍资本主义发展；力量日益壮大的资产阶级迫切要求摆脱封建专制统治和等级制度的束缚；启蒙思想对民众的深刻影响。</a:t>
            </a:r>
            <a:endParaRPr lang="zh-CN" altLang="en-US" dirty="0"/>
          </a:p>
        </p:txBody>
      </p:sp>
      <p:sp>
        <p:nvSpPr>
          <p:cNvPr id="7" name="文本框 6"/>
          <p:cNvSpPr txBox="1"/>
          <p:nvPr/>
        </p:nvSpPr>
        <p:spPr>
          <a:xfrm>
            <a:off x="5663069" y="1265251"/>
            <a:ext cx="6352147" cy="1261883"/>
          </a:xfrm>
          <a:prstGeom prst="rect">
            <a:avLst/>
          </a:prstGeom>
          <a:noFill/>
        </p:spPr>
        <p:txBody>
          <a:bodyPr wrap="square" lIns="91436" tIns="45718" rIns="91436" bIns="45718" rtlCol="0">
            <a:spAutoFit/>
          </a:bodyPr>
          <a:lstStyle/>
          <a:p>
            <a:r>
              <a:rPr lang="en-US" altLang="zh-CN" kern="100" dirty="0">
                <a:latin typeface="Times New Roman" panose="02020603050405020304" pitchFamily="18" charset="0"/>
                <a:ea typeface="微软雅黑" panose="020B0503020204020204" pitchFamily="34" charset="-122"/>
              </a:rPr>
              <a:t>1789</a:t>
            </a:r>
            <a:r>
              <a:rPr lang="zh-CN" altLang="zh-CN" kern="100" dirty="0">
                <a:latin typeface="Times New Roman" panose="02020603050405020304" pitchFamily="18" charset="0"/>
                <a:ea typeface="微软雅黑" panose="020B0503020204020204" pitchFamily="34" charset="-122"/>
              </a:rPr>
              <a:t>年</a:t>
            </a:r>
            <a:r>
              <a:rPr lang="en-US" altLang="zh-CN" kern="100" dirty="0">
                <a:latin typeface="Times New Roman" panose="02020603050405020304" pitchFamily="18" charset="0"/>
                <a:ea typeface="微软雅黑" panose="020B0503020204020204" pitchFamily="34" charset="-122"/>
              </a:rPr>
              <a:t>7</a:t>
            </a:r>
            <a:r>
              <a:rPr lang="zh-CN" altLang="zh-CN" kern="100" dirty="0">
                <a:latin typeface="Times New Roman" panose="02020603050405020304" pitchFamily="18" charset="0"/>
                <a:ea typeface="微软雅黑" panose="020B0503020204020204" pitchFamily="34" charset="-122"/>
              </a:rPr>
              <a:t>月</a:t>
            </a:r>
            <a:r>
              <a:rPr lang="en-US" altLang="zh-CN" kern="100" dirty="0">
                <a:latin typeface="Times New Roman" panose="02020603050405020304" pitchFamily="18" charset="0"/>
                <a:ea typeface="微软雅黑" panose="020B0503020204020204" pitchFamily="34" charset="-122"/>
              </a:rPr>
              <a:t>14</a:t>
            </a:r>
            <a:r>
              <a:rPr lang="zh-CN" altLang="zh-CN" kern="100" dirty="0">
                <a:latin typeface="Times New Roman" panose="02020603050405020304" pitchFamily="18" charset="0"/>
                <a:ea typeface="微软雅黑" panose="020B0503020204020204" pitchFamily="34" charset="-122"/>
              </a:rPr>
              <a:t>日，大革命爆发。</a:t>
            </a:r>
            <a:r>
              <a:rPr lang="en-US" altLang="zh-CN" kern="100" dirty="0">
                <a:latin typeface="Times New Roman" panose="02020603050405020304" pitchFamily="18" charset="0"/>
                <a:ea typeface="微软雅黑" panose="020B0503020204020204" pitchFamily="34" charset="-122"/>
              </a:rPr>
              <a:t>1799</a:t>
            </a:r>
            <a:r>
              <a:rPr lang="zh-CN" altLang="zh-CN" kern="100" dirty="0">
                <a:latin typeface="Times New Roman" panose="02020603050405020304" pitchFamily="18" charset="0"/>
                <a:ea typeface="微软雅黑" panose="020B0503020204020204" pitchFamily="34" charset="-122"/>
              </a:rPr>
              <a:t>年，拿破仑发动军事政变，建立军事独裁统治。</a:t>
            </a:r>
            <a:r>
              <a:rPr lang="en-US" altLang="zh-CN" kern="100" dirty="0">
                <a:latin typeface="Times New Roman" panose="02020603050405020304" pitchFamily="18" charset="0"/>
                <a:ea typeface="微软雅黑" panose="020B0503020204020204" pitchFamily="34" charset="-122"/>
              </a:rPr>
              <a:t>1804</a:t>
            </a:r>
            <a:r>
              <a:rPr lang="zh-CN" altLang="zh-CN" kern="100" dirty="0">
                <a:latin typeface="Times New Roman" panose="02020603050405020304" pitchFamily="18" charset="0"/>
                <a:ea typeface="微软雅黑" panose="020B0503020204020204" pitchFamily="34" charset="-122"/>
              </a:rPr>
              <a:t>年，拿破仑称帝，法兰西第一帝国建立。</a:t>
            </a:r>
            <a:r>
              <a:rPr lang="en-US" altLang="zh-CN" kern="100" dirty="0">
                <a:latin typeface="Times New Roman" panose="02020603050405020304" pitchFamily="18" charset="0"/>
                <a:ea typeface="微软雅黑" panose="020B0503020204020204" pitchFamily="34" charset="-122"/>
              </a:rPr>
              <a:t>1815</a:t>
            </a:r>
            <a:r>
              <a:rPr lang="zh-CN" altLang="zh-CN" kern="100" dirty="0">
                <a:latin typeface="Times New Roman" panose="02020603050405020304" pitchFamily="18" charset="0"/>
                <a:ea typeface="微软雅黑" panose="020B0503020204020204" pitchFamily="34" charset="-122"/>
              </a:rPr>
              <a:t>年，在欧洲各国的联合进攻下，拿破仑帝国覆灭。</a:t>
            </a:r>
            <a:endParaRPr lang="zh-CN" altLang="zh-CN" kern="100" dirty="0">
              <a:latin typeface="Times New Roman" panose="02020603050405020304" pitchFamily="18" charset="0"/>
              <a:ea typeface="宋体" panose="02010600030101010101" pitchFamily="2" charset="-122"/>
            </a:endParaRPr>
          </a:p>
        </p:txBody>
      </p:sp>
      <p:sp>
        <p:nvSpPr>
          <p:cNvPr id="11" name="文本框 10"/>
          <p:cNvSpPr txBox="1"/>
          <p:nvPr/>
        </p:nvSpPr>
        <p:spPr>
          <a:xfrm>
            <a:off x="5663069" y="2538759"/>
            <a:ext cx="6096000" cy="677107"/>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经历了共和制和君主制的多次反复，</a:t>
            </a:r>
            <a:r>
              <a:rPr lang="en-US" altLang="zh-CN" kern="100" dirty="0">
                <a:latin typeface="Times New Roman" panose="02020603050405020304" pitchFamily="18" charset="0"/>
                <a:ea typeface="微软雅黑" panose="020B0503020204020204" pitchFamily="34" charset="-122"/>
              </a:rPr>
              <a:t>1875</a:t>
            </a:r>
            <a:r>
              <a:rPr lang="zh-CN" altLang="zh-CN" kern="100" dirty="0">
                <a:latin typeface="Times New Roman" panose="02020603050405020304" pitchFamily="18" charset="0"/>
                <a:ea typeface="微软雅黑" panose="020B0503020204020204" pitchFamily="34" charset="-122"/>
              </a:rPr>
              <a:t>年《法兰西第三共和国宪法》确立共和制。</a:t>
            </a:r>
            <a:endParaRPr lang="zh-CN" altLang="zh-CN" kern="100" dirty="0">
              <a:latin typeface="Times New Roman" panose="02020603050405020304" pitchFamily="18" charset="0"/>
              <a:ea typeface="宋体" panose="02010600030101010101" pitchFamily="2" charset="-122"/>
            </a:endParaRPr>
          </a:p>
        </p:txBody>
      </p:sp>
      <p:sp>
        <p:nvSpPr>
          <p:cNvPr id="13" name="文本框 12"/>
          <p:cNvSpPr txBox="1"/>
          <p:nvPr/>
        </p:nvSpPr>
        <p:spPr>
          <a:xfrm>
            <a:off x="5663072" y="3411027"/>
            <a:ext cx="5513833" cy="677107"/>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普鲁士</a:t>
            </a:r>
            <a:r>
              <a:rPr lang="en-US" altLang="zh-CN" kern="100" dirty="0">
                <a:latin typeface="Times New Roman" panose="02020603050405020304" pitchFamily="18" charset="0"/>
                <a:ea typeface="微软雅黑" panose="020B0503020204020204" pitchFamily="34" charset="-122"/>
              </a:rPr>
              <a:t>1864-1871</a:t>
            </a:r>
            <a:r>
              <a:rPr lang="zh-CN" altLang="zh-CN" kern="100" dirty="0">
                <a:latin typeface="Times New Roman" panose="02020603050405020304" pitchFamily="18" charset="0"/>
                <a:ea typeface="微软雅黑" panose="020B0503020204020204" pitchFamily="34" charset="-122"/>
              </a:rPr>
              <a:t>年先后击败丹麦、奥地利和法国，统一了除奥地利以外的德意志，成立德意志帝国</a:t>
            </a:r>
            <a:r>
              <a:rPr lang="zh-CN" altLang="en-US" kern="100" dirty="0">
                <a:latin typeface="Times New Roman" panose="02020603050405020304" pitchFamily="18" charset="0"/>
                <a:ea typeface="微软雅黑" panose="020B0503020204020204" pitchFamily="34" charset="-122"/>
              </a:rPr>
              <a:t>。</a:t>
            </a:r>
            <a:endParaRPr lang="zh-CN" altLang="en-US" dirty="0"/>
          </a:p>
        </p:txBody>
      </p:sp>
      <p:sp>
        <p:nvSpPr>
          <p:cNvPr id="17" name="文本框 16"/>
          <p:cNvSpPr txBox="1"/>
          <p:nvPr/>
        </p:nvSpPr>
        <p:spPr>
          <a:xfrm>
            <a:off x="5624151" y="4309095"/>
            <a:ext cx="6134918" cy="384717"/>
          </a:xfrm>
          <a:prstGeom prst="rect">
            <a:avLst/>
          </a:prstGeom>
          <a:noFill/>
        </p:spPr>
        <p:txBody>
          <a:bodyPr wrap="square" lIns="91436" tIns="45718" rIns="91436" bIns="45718" rtlCol="0">
            <a:spAutoFit/>
          </a:bodyPr>
          <a:lstStyle/>
          <a:p>
            <a:r>
              <a:rPr lang="zh-CN" altLang="en-US" kern="100" dirty="0">
                <a:latin typeface="Times New Roman" panose="02020603050405020304" pitchFamily="18" charset="0"/>
                <a:ea typeface="微软雅黑" panose="020B0503020204020204" pitchFamily="34" charset="-122"/>
              </a:rPr>
              <a:t>德意志帝国</a:t>
            </a:r>
            <a:r>
              <a:rPr lang="zh-CN" altLang="zh-CN" kern="100" dirty="0">
                <a:latin typeface="Times New Roman" panose="02020603050405020304" pitchFamily="18" charset="0"/>
                <a:ea typeface="微软雅黑" panose="020B0503020204020204" pitchFamily="34" charset="-122"/>
              </a:rPr>
              <a:t>实行君主立宪</a:t>
            </a:r>
            <a:r>
              <a:rPr lang="zh-CN" altLang="en-US" kern="100" dirty="0">
                <a:latin typeface="Times New Roman" panose="02020603050405020304" pitchFamily="18" charset="0"/>
                <a:ea typeface="微软雅黑" panose="020B0503020204020204" pitchFamily="34" charset="-122"/>
              </a:rPr>
              <a:t>政体，保留了浓厚的封建残余</a:t>
            </a:r>
            <a:r>
              <a:rPr lang="zh-CN" altLang="zh-CN" kern="100" dirty="0">
                <a:latin typeface="Times New Roman" panose="02020603050405020304" pitchFamily="18" charset="0"/>
                <a:ea typeface="微软雅黑" panose="020B0503020204020204" pitchFamily="34" charset="-122"/>
              </a:rPr>
              <a:t>。</a:t>
            </a:r>
            <a:endParaRPr lang="zh-CN" altLang="zh-CN" kern="100" dirty="0">
              <a:latin typeface="Times New Roman" panose="02020603050405020304" pitchFamily="18" charset="0"/>
              <a:ea typeface="宋体" panose="02010600030101010101" pitchFamily="2" charset="-122"/>
            </a:endParaRPr>
          </a:p>
        </p:txBody>
      </p:sp>
      <p:sp>
        <p:nvSpPr>
          <p:cNvPr id="25" name="矩形: 圆角 24"/>
          <p:cNvSpPr/>
          <p:nvPr/>
        </p:nvSpPr>
        <p:spPr>
          <a:xfrm>
            <a:off x="3586802" y="4986405"/>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b="1" dirty="0"/>
              <a:t>资本主义国家的政党政治</a:t>
            </a:r>
            <a:endParaRPr lang="zh-CN" altLang="en-US" b="1" dirty="0">
              <a:solidFill>
                <a:schemeClr val="bg1"/>
              </a:solidFill>
              <a:latin typeface="+mn-ea"/>
            </a:endParaRPr>
          </a:p>
        </p:txBody>
      </p:sp>
      <p:sp>
        <p:nvSpPr>
          <p:cNvPr id="26" name="矩形 25"/>
          <p:cNvSpPr/>
          <p:nvPr/>
        </p:nvSpPr>
        <p:spPr>
          <a:xfrm>
            <a:off x="5479371" y="5133612"/>
            <a:ext cx="6096000" cy="861775"/>
          </a:xfrm>
          <a:prstGeom prst="rect">
            <a:avLst/>
          </a:prstGeom>
        </p:spPr>
        <p:txBody>
          <a:bodyPr lIns="91436" tIns="45718" rIns="91436" bIns="45718">
            <a:spAutoFit/>
          </a:bodyPr>
          <a:lstStyle/>
          <a:p>
            <a:pPr indent="400050" algn="just">
              <a:lnSpc>
                <a:spcPts val="2000"/>
              </a:lnSpc>
            </a:pPr>
            <a:r>
              <a:rPr lang="zh-CN" altLang="zh-CN" kern="100" dirty="0">
                <a:latin typeface="Times New Roman" panose="02020603050405020304" pitchFamily="18" charset="0"/>
                <a:ea typeface="微软雅黑" panose="020B0503020204020204" pitchFamily="34" charset="-122"/>
              </a:rPr>
              <a:t>英国开创政党政治，资本主义国家大多形成两党制或多党制，代表资产阶级不同利益集团的政党，通过定期选举交替执政。</a:t>
            </a:r>
            <a:endParaRPr lang="zh-CN" altLang="zh-CN" kern="1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28" grpId="0" animBg="1"/>
      <p:bldP spid="29" grpId="0" animBg="1"/>
      <p:bldP spid="5" grpId="0"/>
      <p:bldP spid="7" grpId="0"/>
      <p:bldP spid="11" grpId="0"/>
      <p:bldP spid="13" grpId="0"/>
      <p:bldP spid="17" grpId="0"/>
      <p:bldP spid="25" grpId="0" animBg="1"/>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5.</a:t>
            </a:r>
            <a:r>
              <a:rPr lang="zh-CN" altLang="zh-CN" sz="2000" b="1" dirty="0">
                <a:solidFill>
                  <a:schemeClr val="bg1"/>
                </a:solidFill>
              </a:rPr>
              <a:t>改变世界面貌的工业</a:t>
            </a:r>
            <a:endParaRPr lang="en-US" altLang="zh-CN" sz="2000" b="1" dirty="0">
              <a:solidFill>
                <a:schemeClr val="bg1"/>
              </a:solidFill>
            </a:endParaRPr>
          </a:p>
          <a:p>
            <a:r>
              <a:rPr lang="zh-CN" altLang="zh-CN" sz="2000" b="1" dirty="0">
                <a:solidFill>
                  <a:schemeClr val="bg1"/>
                </a:solidFill>
              </a:rPr>
              <a:t>革命</a:t>
            </a:r>
          </a:p>
          <a:p>
            <a:pPr>
              <a:lnSpc>
                <a:spcPts val="2800"/>
              </a:lnSpc>
            </a:pPr>
            <a:r>
              <a:rPr lang="en-US" altLang="zh-CN" sz="2000" b="1" dirty="0">
                <a:solidFill>
                  <a:schemeClr val="bg1"/>
                </a:solidFill>
              </a:rPr>
              <a:t>        </a:t>
            </a:r>
            <a:r>
              <a:rPr lang="zh-CN" altLang="zh-CN" sz="2000" b="1" dirty="0">
                <a:solidFill>
                  <a:schemeClr val="bg1"/>
                </a:solidFill>
              </a:rPr>
              <a:t>通过了解工业革命带来的社会生产力的极大发展以及所引起的生产关系的深刻变化，理解工业革命对资本主义世界体系的形成及对人类社会生活的深远影响。</a:t>
            </a:r>
          </a:p>
          <a:p>
            <a:endParaRPr lang="zh-CN" altLang="en-US" sz="2000" b="1" dirty="0">
              <a:solidFill>
                <a:schemeClr val="bg1"/>
              </a:solidFill>
            </a:endParaRPr>
          </a:p>
        </p:txBody>
      </p:sp>
      <p:sp>
        <p:nvSpPr>
          <p:cNvPr id="22" name="矩形: 圆角 21"/>
          <p:cNvSpPr/>
          <p:nvPr/>
        </p:nvSpPr>
        <p:spPr>
          <a:xfrm>
            <a:off x="3540443" y="1073895"/>
            <a:ext cx="1828044" cy="15294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latin typeface="+mn-ea"/>
              </a:rPr>
              <a:t>第一次</a:t>
            </a:r>
            <a:endParaRPr lang="en-US" altLang="zh-CN" sz="2400" b="1" dirty="0">
              <a:latin typeface="+mn-ea"/>
            </a:endParaRPr>
          </a:p>
          <a:p>
            <a:pPr algn="ctr"/>
            <a:r>
              <a:rPr lang="zh-CN" altLang="en-US" sz="2400" b="1" dirty="0">
                <a:latin typeface="+mn-ea"/>
              </a:rPr>
              <a:t>工业</a:t>
            </a:r>
            <a:r>
              <a:rPr lang="zh-CN" altLang="zh-CN" sz="2400" b="1" dirty="0">
                <a:latin typeface="+mn-ea"/>
              </a:rPr>
              <a:t>革命</a:t>
            </a:r>
            <a:endParaRPr lang="en-US" altLang="zh-CN" sz="2400" b="1" dirty="0">
              <a:latin typeface="+mn-ea"/>
            </a:endParaRPr>
          </a:p>
          <a:p>
            <a:pPr algn="ctr"/>
            <a:r>
              <a:rPr lang="zh-CN" altLang="en-US" sz="1600" b="1" dirty="0">
                <a:solidFill>
                  <a:schemeClr val="bg1"/>
                </a:solidFill>
                <a:latin typeface="+mn-ea"/>
              </a:rPr>
              <a:t>（</a:t>
            </a:r>
            <a:r>
              <a:rPr lang="en-US" altLang="zh-CN" sz="1600" b="1" dirty="0">
                <a:solidFill>
                  <a:schemeClr val="bg1"/>
                </a:solidFill>
                <a:latin typeface="+mn-ea"/>
              </a:rPr>
              <a:t>18</a:t>
            </a:r>
            <a:r>
              <a:rPr lang="zh-CN" altLang="en-US" sz="1600" b="1" dirty="0">
                <a:solidFill>
                  <a:schemeClr val="bg1"/>
                </a:solidFill>
                <a:latin typeface="+mn-ea"/>
              </a:rPr>
              <a:t>世纪</a:t>
            </a:r>
            <a:r>
              <a:rPr lang="en-US" altLang="zh-CN" sz="1600" b="1" dirty="0">
                <a:solidFill>
                  <a:schemeClr val="bg1"/>
                </a:solidFill>
                <a:latin typeface="+mn-ea"/>
              </a:rPr>
              <a:t>60</a:t>
            </a:r>
            <a:r>
              <a:rPr lang="zh-CN" altLang="en-US" sz="1600" b="1" dirty="0">
                <a:solidFill>
                  <a:schemeClr val="bg1"/>
                </a:solidFill>
                <a:latin typeface="+mn-ea"/>
              </a:rPr>
              <a:t>年代</a:t>
            </a:r>
            <a:r>
              <a:rPr lang="en-US" altLang="zh-CN" sz="1600" b="1" dirty="0">
                <a:solidFill>
                  <a:schemeClr val="bg1"/>
                </a:solidFill>
                <a:latin typeface="+mn-ea"/>
              </a:rPr>
              <a:t>-19</a:t>
            </a:r>
            <a:r>
              <a:rPr lang="zh-CN" altLang="en-US" sz="1600" b="1" dirty="0">
                <a:solidFill>
                  <a:schemeClr val="bg1"/>
                </a:solidFill>
                <a:latin typeface="+mn-ea"/>
              </a:rPr>
              <a:t>世纪上半期）</a:t>
            </a:r>
            <a:endParaRPr lang="zh-CN" altLang="en-US" sz="2000" b="1" dirty="0">
              <a:solidFill>
                <a:schemeClr val="bg1"/>
              </a:solidFill>
              <a:latin typeface="+mn-ea"/>
            </a:endParaRPr>
          </a:p>
        </p:txBody>
      </p:sp>
      <p:sp>
        <p:nvSpPr>
          <p:cNvPr id="19" name="左大括号 18"/>
          <p:cNvSpPr/>
          <p:nvPr/>
        </p:nvSpPr>
        <p:spPr>
          <a:xfrm>
            <a:off x="5358810" y="934026"/>
            <a:ext cx="353169" cy="1954263"/>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圆角 27"/>
          <p:cNvSpPr/>
          <p:nvPr/>
        </p:nvSpPr>
        <p:spPr>
          <a:xfrm>
            <a:off x="3567344" y="3683616"/>
            <a:ext cx="1828043" cy="15294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latin typeface="+mn-ea"/>
              </a:rPr>
              <a:t>第二次</a:t>
            </a:r>
            <a:endParaRPr lang="en-US" altLang="zh-CN" sz="2400" b="1" dirty="0">
              <a:latin typeface="+mn-ea"/>
            </a:endParaRPr>
          </a:p>
          <a:p>
            <a:pPr algn="ctr"/>
            <a:r>
              <a:rPr lang="zh-CN" altLang="en-US" sz="2400" b="1" dirty="0">
                <a:latin typeface="+mn-ea"/>
              </a:rPr>
              <a:t>工业</a:t>
            </a:r>
            <a:r>
              <a:rPr lang="zh-CN" altLang="zh-CN" sz="2400" b="1" dirty="0">
                <a:latin typeface="+mn-ea"/>
              </a:rPr>
              <a:t>革命</a:t>
            </a:r>
            <a:endParaRPr lang="en-US" altLang="zh-CN" sz="2400" b="1" dirty="0">
              <a:latin typeface="+mn-ea"/>
            </a:endParaRPr>
          </a:p>
          <a:p>
            <a:pPr algn="ctr"/>
            <a:r>
              <a:rPr lang="zh-CN" altLang="en-US" sz="1600" b="1" dirty="0">
                <a:solidFill>
                  <a:schemeClr val="bg1"/>
                </a:solidFill>
                <a:latin typeface="+mn-ea"/>
              </a:rPr>
              <a:t>（</a:t>
            </a:r>
            <a:r>
              <a:rPr lang="en-US" altLang="zh-CN" sz="1600" b="1" dirty="0">
                <a:solidFill>
                  <a:schemeClr val="bg1"/>
                </a:solidFill>
                <a:latin typeface="+mn-ea"/>
              </a:rPr>
              <a:t>19</a:t>
            </a:r>
            <a:r>
              <a:rPr lang="zh-CN" altLang="en-US" sz="1600" b="1" dirty="0">
                <a:solidFill>
                  <a:schemeClr val="bg1"/>
                </a:solidFill>
                <a:latin typeface="+mn-ea"/>
              </a:rPr>
              <a:t>世纪中后期</a:t>
            </a:r>
            <a:r>
              <a:rPr lang="en-US" altLang="zh-CN" sz="1600" b="1" dirty="0">
                <a:solidFill>
                  <a:schemeClr val="bg1"/>
                </a:solidFill>
                <a:latin typeface="+mn-ea"/>
              </a:rPr>
              <a:t>-20</a:t>
            </a:r>
            <a:r>
              <a:rPr lang="zh-CN" altLang="en-US" sz="1600" b="1" dirty="0">
                <a:solidFill>
                  <a:schemeClr val="bg1"/>
                </a:solidFill>
                <a:latin typeface="+mn-ea"/>
              </a:rPr>
              <a:t>世纪初）</a:t>
            </a:r>
          </a:p>
        </p:txBody>
      </p:sp>
      <p:sp>
        <p:nvSpPr>
          <p:cNvPr id="29" name="左大括号 28"/>
          <p:cNvSpPr/>
          <p:nvPr/>
        </p:nvSpPr>
        <p:spPr>
          <a:xfrm>
            <a:off x="5395385" y="3354636"/>
            <a:ext cx="316592" cy="2360428"/>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3448470" y="240813"/>
            <a:ext cx="8624660" cy="400111"/>
          </a:xfrm>
          <a:prstGeom prst="rect">
            <a:avLst/>
          </a:prstGeom>
        </p:spPr>
        <p:txBody>
          <a:bodyPr wrap="square" lIns="91436" tIns="45718" rIns="91436" bIns="45718">
            <a:spAutoFit/>
          </a:bodyPr>
          <a:lstStyle/>
          <a:p>
            <a:r>
              <a:rPr lang="zh-CN" altLang="zh-CN" sz="2000" dirty="0">
                <a:ea typeface="微软雅黑" panose="020B0503020204020204" pitchFamily="34" charset="-122"/>
                <a:cs typeface="Times New Roman" panose="02020603050405020304" pitchFamily="18" charset="0"/>
              </a:rPr>
              <a:t>工业革命是由一系列的技术变革引起的从手工劳动转向机器生产的重大飞跃</a:t>
            </a:r>
            <a:endParaRPr lang="zh-CN" altLang="en-US" sz="2000" dirty="0"/>
          </a:p>
        </p:txBody>
      </p:sp>
      <p:sp>
        <p:nvSpPr>
          <p:cNvPr id="9" name="矩形 8"/>
          <p:cNvSpPr/>
          <p:nvPr/>
        </p:nvSpPr>
        <p:spPr>
          <a:xfrm>
            <a:off x="5646526" y="813371"/>
            <a:ext cx="4387736" cy="384719"/>
          </a:xfrm>
          <a:prstGeom prst="rect">
            <a:avLst/>
          </a:prstGeom>
        </p:spPr>
        <p:txBody>
          <a:bodyPr wrap="none"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政治前提</a:t>
            </a: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资本</a:t>
            </a: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劳动力</a:t>
            </a:r>
            <a:r>
              <a:rPr lang="en-US" altLang="zh-CN" kern="100" dirty="0">
                <a:latin typeface="Times New Roman" panose="02020603050405020304" pitchFamily="18" charset="0"/>
                <a:ea typeface="微软雅黑" panose="020B0503020204020204" pitchFamily="34" charset="-122"/>
              </a:rPr>
              <a:t>  </a:t>
            </a:r>
            <a:r>
              <a:rPr lang="zh-CN" altLang="en-US" kern="100" dirty="0">
                <a:latin typeface="Times New Roman" panose="02020603050405020304" pitchFamily="18" charset="0"/>
                <a:ea typeface="微软雅黑" panose="020B0503020204020204" pitchFamily="34" charset="-122"/>
              </a:rPr>
              <a:t>技术  市场需求</a:t>
            </a:r>
            <a:endParaRPr lang="zh-CN" altLang="en-US" dirty="0"/>
          </a:p>
        </p:txBody>
      </p:sp>
      <p:sp>
        <p:nvSpPr>
          <p:cNvPr id="14" name="文本框 13"/>
          <p:cNvSpPr txBox="1"/>
          <p:nvPr/>
        </p:nvSpPr>
        <p:spPr>
          <a:xfrm>
            <a:off x="5626702" y="1358794"/>
            <a:ext cx="6544031" cy="384717"/>
          </a:xfrm>
          <a:prstGeom prst="rect">
            <a:avLst/>
          </a:prstGeom>
          <a:noFill/>
        </p:spPr>
        <p:txBody>
          <a:bodyPr wrap="square" lIns="91436" tIns="45718" rIns="91436" bIns="45718" rtlCol="0">
            <a:spAutoFit/>
          </a:bodyPr>
          <a:lstStyle/>
          <a:p>
            <a:r>
              <a:rPr lang="zh-CN" altLang="en-US" dirty="0">
                <a:ea typeface="微软雅黑" panose="020B0503020204020204" pitchFamily="34" charset="-122"/>
                <a:cs typeface="Times New Roman" panose="02020603050405020304" pitchFamily="18" charset="0"/>
              </a:rPr>
              <a:t>进程：棉纺织业</a:t>
            </a:r>
            <a:r>
              <a:rPr lang="en-US" altLang="zh-CN" dirty="0">
                <a:ea typeface="微软雅黑" panose="020B0503020204020204" pitchFamily="34" charset="-122"/>
                <a:cs typeface="Times New Roman" panose="02020603050405020304" pitchFamily="18" charset="0"/>
              </a:rPr>
              <a:t>—</a:t>
            </a:r>
            <a:r>
              <a:rPr lang="zh-CN" altLang="en-US" dirty="0">
                <a:ea typeface="微软雅黑" panose="020B0503020204020204" pitchFamily="34" charset="-122"/>
                <a:cs typeface="Times New Roman" panose="02020603050405020304" pitchFamily="18" charset="0"/>
              </a:rPr>
              <a:t>动力</a:t>
            </a:r>
            <a:r>
              <a:rPr lang="en-US" altLang="zh-CN" dirty="0">
                <a:ea typeface="微软雅黑" panose="020B0503020204020204" pitchFamily="34" charset="-122"/>
                <a:cs typeface="Times New Roman" panose="02020603050405020304" pitchFamily="18" charset="0"/>
              </a:rPr>
              <a:t>—</a:t>
            </a:r>
            <a:r>
              <a:rPr lang="zh-CN" altLang="en-US" dirty="0">
                <a:ea typeface="微软雅黑" panose="020B0503020204020204" pitchFamily="34" charset="-122"/>
                <a:cs typeface="Times New Roman" panose="02020603050405020304" pitchFamily="18" charset="0"/>
              </a:rPr>
              <a:t>交通    </a:t>
            </a:r>
            <a:r>
              <a:rPr lang="zh-CN" altLang="zh-CN" dirty="0">
                <a:ea typeface="微软雅黑" panose="020B0503020204020204" pitchFamily="34" charset="-122"/>
                <a:cs typeface="Times New Roman" panose="02020603050405020304" pitchFamily="18" charset="0"/>
              </a:rPr>
              <a:t>“蒸汽时代”</a:t>
            </a:r>
            <a:r>
              <a:rPr lang="en-US" altLang="zh-CN" dirty="0">
                <a:ea typeface="微软雅黑" panose="020B0503020204020204" pitchFamily="34" charset="-122"/>
                <a:cs typeface="Times New Roman" panose="02020603050405020304" pitchFamily="18" charset="0"/>
              </a:rPr>
              <a:t> </a:t>
            </a:r>
            <a:r>
              <a:rPr lang="zh-CN" altLang="en-US" dirty="0">
                <a:ea typeface="微软雅黑" panose="020B0503020204020204" pitchFamily="34" charset="-122"/>
                <a:cs typeface="Times New Roman" panose="02020603050405020304" pitchFamily="18" charset="0"/>
              </a:rPr>
              <a:t>机器工业发展</a:t>
            </a:r>
          </a:p>
        </p:txBody>
      </p:sp>
      <p:sp>
        <p:nvSpPr>
          <p:cNvPr id="15" name="矩形 14"/>
          <p:cNvSpPr/>
          <p:nvPr/>
        </p:nvSpPr>
        <p:spPr>
          <a:xfrm>
            <a:off x="5588684" y="1892167"/>
            <a:ext cx="6519729" cy="677107"/>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工业革命的扩展</a:t>
            </a:r>
            <a:r>
              <a:rPr lang="zh-CN" altLang="en-US" dirty="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18</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世纪末到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19</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世纪</a:t>
            </a:r>
            <a:r>
              <a:rPr lang="zh-CN" altLang="zh-CN" dirty="0">
                <a:ea typeface="微软雅黑" panose="020B0503020204020204" pitchFamily="34" charset="-122"/>
                <a:cs typeface="Times New Roman" panose="02020603050405020304" pitchFamily="18" charset="0"/>
              </a:rPr>
              <a:t>中叶，工业革命从英国</a:t>
            </a:r>
            <a:endParaRPr lang="en-US" altLang="zh-CN" dirty="0">
              <a:ea typeface="微软雅黑" panose="020B0503020204020204" pitchFamily="34" charset="-122"/>
              <a:cs typeface="Times New Roman" panose="02020603050405020304" pitchFamily="18" charset="0"/>
            </a:endParaRPr>
          </a:p>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逐渐扩展到欧洲大陆和北美。</a:t>
            </a:r>
            <a:endParaRPr lang="zh-CN" altLang="en-US" dirty="0">
              <a:ea typeface="微软雅黑" panose="020B0503020204020204" pitchFamily="34" charset="-122"/>
              <a:cs typeface="Times New Roman" panose="02020603050405020304" pitchFamily="18" charset="0"/>
            </a:endParaRPr>
          </a:p>
        </p:txBody>
      </p:sp>
      <p:sp>
        <p:nvSpPr>
          <p:cNvPr id="16" name="文本框 15"/>
          <p:cNvSpPr txBox="1"/>
          <p:nvPr/>
        </p:nvSpPr>
        <p:spPr>
          <a:xfrm>
            <a:off x="5666258" y="2656819"/>
            <a:ext cx="6857939" cy="384717"/>
          </a:xfrm>
          <a:prstGeom prst="rect">
            <a:avLst/>
          </a:prstGeom>
          <a:noFill/>
        </p:spPr>
        <p:txBody>
          <a:bodyPr wrap="square" lIns="91436" tIns="45718" rIns="91436" bIns="45718" rtlCol="0">
            <a:spAutoFit/>
          </a:bodyPr>
          <a:lstStyle/>
          <a:p>
            <a:r>
              <a:rPr lang="zh-CN" altLang="en-US" dirty="0">
                <a:latin typeface="微软雅黑" panose="020B0503020204020204" pitchFamily="34" charset="-122"/>
                <a:ea typeface="微软雅黑" panose="020B0503020204020204" pitchFamily="34" charset="-122"/>
              </a:rPr>
              <a:t>影响：生产组织形式  城市化  社会关系  经济政策</a:t>
            </a:r>
            <a:r>
              <a:rPr lang="en-US"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17" name="矩形 16"/>
          <p:cNvSpPr/>
          <p:nvPr/>
        </p:nvSpPr>
        <p:spPr>
          <a:xfrm>
            <a:off x="5646524" y="3195147"/>
            <a:ext cx="6096000" cy="677107"/>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欧美主要资本主义国家社会相对稳定，</a:t>
            </a:r>
            <a:r>
              <a:rPr lang="zh-CN" altLang="en-US" dirty="0">
                <a:ea typeface="微软雅黑" panose="020B0503020204020204" pitchFamily="34" charset="-122"/>
                <a:cs typeface="Times New Roman" panose="02020603050405020304" pitchFamily="18" charset="0"/>
              </a:rPr>
              <a:t>经济发展，</a:t>
            </a:r>
            <a:r>
              <a:rPr lang="zh-CN" altLang="zh-CN" dirty="0">
                <a:ea typeface="微软雅黑" panose="020B0503020204020204" pitchFamily="34" charset="-122"/>
                <a:cs typeface="Times New Roman" panose="02020603050405020304" pitchFamily="18" charset="0"/>
              </a:rPr>
              <a:t>自然科学取得一系列突破，新技术、新发明层出不穷。</a:t>
            </a:r>
            <a:endParaRPr lang="zh-CN" altLang="en-US" dirty="0"/>
          </a:p>
        </p:txBody>
      </p:sp>
      <p:sp>
        <p:nvSpPr>
          <p:cNvPr id="20" name="文本框 19"/>
          <p:cNvSpPr txBox="1"/>
          <p:nvPr/>
        </p:nvSpPr>
        <p:spPr>
          <a:xfrm>
            <a:off x="5641978" y="3990484"/>
            <a:ext cx="6116179" cy="969495"/>
          </a:xfrm>
          <a:prstGeom prst="rect">
            <a:avLst/>
          </a:prstGeom>
          <a:noFill/>
        </p:spPr>
        <p:txBody>
          <a:bodyPr wrap="square" lIns="91436" tIns="45718" rIns="91436" bIns="45718" rtlCol="0">
            <a:spAutoFit/>
          </a:bodyPr>
          <a:lstStyle/>
          <a:p>
            <a:r>
              <a:rPr lang="zh-CN" altLang="en-US" dirty="0">
                <a:ea typeface="微软雅黑" panose="020B0503020204020204" pitchFamily="34" charset="-122"/>
                <a:cs typeface="Times New Roman" panose="02020603050405020304" pitchFamily="18" charset="0"/>
              </a:rPr>
              <a:t>主要成就：电的广泛使用</a:t>
            </a:r>
            <a:r>
              <a:rPr lang="zh-CN" altLang="en-US" dirty="0"/>
              <a:t>、</a:t>
            </a:r>
            <a:r>
              <a:rPr lang="zh-CN" altLang="zh-CN" kern="100" dirty="0">
                <a:latin typeface="Times New Roman" panose="02020603050405020304" pitchFamily="18" charset="0"/>
                <a:ea typeface="微软雅黑" panose="020B0503020204020204" pitchFamily="34" charset="-122"/>
              </a:rPr>
              <a:t>内燃机的创制和使用</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化学工业的发展</a:t>
            </a:r>
            <a:r>
              <a:rPr lang="zh-CN" altLang="en-US" kern="100" dirty="0">
                <a:latin typeface="Times New Roman" panose="02020603050405020304" pitchFamily="18" charset="0"/>
                <a:ea typeface="微软雅黑" panose="020B0503020204020204" pitchFamily="34" charset="-122"/>
              </a:rPr>
              <a:t>、</a:t>
            </a:r>
            <a:r>
              <a:rPr lang="zh-CN" altLang="zh-CN" dirty="0">
                <a:ea typeface="微软雅黑" panose="020B0503020204020204" pitchFamily="34" charset="-122"/>
                <a:cs typeface="Times New Roman" panose="02020603050405020304" pitchFamily="18" charset="0"/>
              </a:rPr>
              <a:t>钢铁等传统工业的进步</a:t>
            </a:r>
            <a:endParaRPr lang="zh-CN" altLang="en-US" dirty="0"/>
          </a:p>
          <a:p>
            <a:endParaRPr lang="zh-CN" altLang="en-US" dirty="0"/>
          </a:p>
        </p:txBody>
      </p:sp>
      <p:sp>
        <p:nvSpPr>
          <p:cNvPr id="23" name="文本框 22"/>
          <p:cNvSpPr txBox="1"/>
          <p:nvPr/>
        </p:nvSpPr>
        <p:spPr>
          <a:xfrm>
            <a:off x="5641849" y="4806431"/>
            <a:ext cx="6116179" cy="677107"/>
          </a:xfrm>
          <a:prstGeom prst="rect">
            <a:avLst/>
          </a:prstGeom>
          <a:noFill/>
        </p:spPr>
        <p:txBody>
          <a:bodyPr wrap="square" lIns="91436" tIns="45718" rIns="91436" bIns="45718" rtlCol="0">
            <a:spAutoFit/>
          </a:bodyPr>
          <a:lstStyle/>
          <a:p>
            <a:r>
              <a:rPr lang="zh-CN" altLang="en-US" kern="100" dirty="0">
                <a:latin typeface="Times New Roman" panose="02020603050405020304" pitchFamily="18" charset="0"/>
                <a:ea typeface="微软雅黑" panose="020B0503020204020204" pitchFamily="34" charset="-122"/>
              </a:rPr>
              <a:t>显著特点：</a:t>
            </a:r>
            <a:r>
              <a:rPr lang="zh-CN" altLang="zh-CN" kern="100" dirty="0">
                <a:latin typeface="Times New Roman" panose="02020603050405020304" pitchFamily="18" charset="0"/>
                <a:ea typeface="微软雅黑" panose="020B0503020204020204" pitchFamily="34" charset="-122"/>
              </a:rPr>
              <a:t>科学先导，科技紧密结合；多领域多国同时进行，美国和德国最为突出。</a:t>
            </a:r>
            <a:endParaRPr lang="zh-CN" altLang="zh-CN" kern="100" dirty="0">
              <a:latin typeface="Times New Roman" panose="02020603050405020304" pitchFamily="18" charset="0"/>
              <a:ea typeface="宋体" panose="02010600030101010101" pitchFamily="2" charset="-122"/>
            </a:endParaRPr>
          </a:p>
        </p:txBody>
      </p:sp>
      <p:sp>
        <p:nvSpPr>
          <p:cNvPr id="26" name="文本框 25"/>
          <p:cNvSpPr txBox="1"/>
          <p:nvPr/>
        </p:nvSpPr>
        <p:spPr>
          <a:xfrm>
            <a:off x="5641850" y="5551747"/>
            <a:ext cx="6480023" cy="677107"/>
          </a:xfrm>
          <a:prstGeom prst="rect">
            <a:avLst/>
          </a:prstGeom>
          <a:noFill/>
        </p:spPr>
        <p:txBody>
          <a:bodyPr wrap="square" lIns="91436" tIns="45718" rIns="91436" bIns="45718" rtlCol="0">
            <a:spAutoFit/>
          </a:bodyPr>
          <a:lstStyle/>
          <a:p>
            <a:r>
              <a:rPr lang="zh-CN" altLang="en-US" dirty="0">
                <a:latin typeface="微软雅黑" panose="020B0503020204020204" pitchFamily="34" charset="-122"/>
                <a:ea typeface="微软雅黑" panose="020B0503020204020204" pitchFamily="34" charset="-122"/>
              </a:rPr>
              <a:t>影响：新兴工业  重化工业主导  垄断组织  瓜分世界  </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资本输出</a:t>
            </a:r>
            <a:endParaRPr lang="en-US" altLang="zh-CN" dirty="0">
              <a:latin typeface="微软雅黑" panose="020B0503020204020204" pitchFamily="34" charset="-122"/>
              <a:ea typeface="微软雅黑" panose="020B0503020204020204" pitchFamily="34" charset="-122"/>
            </a:endParaRPr>
          </a:p>
        </p:txBody>
      </p:sp>
      <p:sp>
        <p:nvSpPr>
          <p:cNvPr id="27" name="矩形 26"/>
          <p:cNvSpPr/>
          <p:nvPr/>
        </p:nvSpPr>
        <p:spPr>
          <a:xfrm>
            <a:off x="3152778" y="6268713"/>
            <a:ext cx="8996553" cy="400111"/>
          </a:xfrm>
          <a:prstGeom prst="rect">
            <a:avLst/>
          </a:prstGeom>
        </p:spPr>
        <p:txBody>
          <a:bodyPr wrap="square" lIns="91436" tIns="45718" rIns="91436" bIns="45718">
            <a:spAutoFit/>
          </a:bodyPr>
          <a:lstStyle/>
          <a:p>
            <a:r>
              <a:rPr lang="zh-CN" altLang="zh-CN" sz="2000" dirty="0">
                <a:ea typeface="微软雅黑" panose="020B0503020204020204" pitchFamily="34" charset="-122"/>
                <a:cs typeface="Times New Roman" panose="02020603050405020304" pitchFamily="18" charset="0"/>
              </a:rPr>
              <a:t>工业革命</a:t>
            </a:r>
            <a:r>
              <a:rPr lang="zh-CN" altLang="en-US" sz="2000" dirty="0">
                <a:ea typeface="微软雅黑" panose="020B0503020204020204" pitchFamily="34" charset="-122"/>
                <a:cs typeface="Times New Roman" panose="02020603050405020304" pitchFamily="18" charset="0"/>
              </a:rPr>
              <a:t>推动欧美主导的资本主义世界市场形成发展，资本主义世界体系形成。</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28" grpId="0" animBg="1"/>
      <p:bldP spid="29" grpId="0" animBg="1"/>
      <p:bldP spid="3" grpId="0"/>
      <p:bldP spid="9" grpId="0"/>
      <p:bldP spid="14" grpId="0"/>
      <p:bldP spid="15" grpId="0"/>
      <p:bldP spid="16" grpId="0"/>
      <p:bldP spid="17" grpId="0"/>
      <p:bldP spid="20" grpId="0"/>
      <p:bldP spid="23"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6.</a:t>
            </a:r>
            <a:r>
              <a:rPr lang="zh-CN" altLang="zh-CN" sz="2000" b="1" dirty="0">
                <a:solidFill>
                  <a:schemeClr val="bg1"/>
                </a:solidFill>
              </a:rPr>
              <a:t>马克思主义的诞生</a:t>
            </a:r>
          </a:p>
          <a:p>
            <a:r>
              <a:rPr lang="en-US" altLang="zh-CN" sz="2000" b="1">
                <a:solidFill>
                  <a:schemeClr val="bg1"/>
                </a:solidFill>
              </a:rPr>
              <a:t>         </a:t>
            </a:r>
            <a:r>
              <a:rPr lang="zh-CN" altLang="zh-CN" sz="2000" b="1">
                <a:solidFill>
                  <a:schemeClr val="bg1"/>
                </a:solidFill>
              </a:rPr>
              <a:t>简述</a:t>
            </a:r>
            <a:r>
              <a:rPr lang="zh-CN" altLang="zh-CN" sz="2000" b="1" dirty="0">
                <a:solidFill>
                  <a:schemeClr val="bg1"/>
                </a:solidFill>
              </a:rPr>
              <a:t>《共产党宣言》的主要内容。通过了解马克主义产生的时代背景以及马克思、恩格斯的理论探索与革命实践，理解马克思主义产生的世界意义。</a:t>
            </a:r>
          </a:p>
          <a:p>
            <a:endParaRPr lang="zh-CN" altLang="en-US" dirty="0"/>
          </a:p>
        </p:txBody>
      </p:sp>
      <p:sp>
        <p:nvSpPr>
          <p:cNvPr id="22" name="矩形: 圆角 21"/>
          <p:cNvSpPr/>
          <p:nvPr/>
        </p:nvSpPr>
        <p:spPr>
          <a:xfrm>
            <a:off x="3567343" y="1024221"/>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000" b="1" dirty="0">
                <a:solidFill>
                  <a:schemeClr val="bg1"/>
                </a:solidFill>
                <a:latin typeface="+mn-ea"/>
              </a:rPr>
              <a:t>马克思主义诞生</a:t>
            </a:r>
          </a:p>
        </p:txBody>
      </p:sp>
      <p:sp>
        <p:nvSpPr>
          <p:cNvPr id="19" name="左大括号 18"/>
          <p:cNvSpPr/>
          <p:nvPr/>
        </p:nvSpPr>
        <p:spPr>
          <a:xfrm>
            <a:off x="5358811" y="600077"/>
            <a:ext cx="310495" cy="236042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圆角 27"/>
          <p:cNvSpPr/>
          <p:nvPr/>
        </p:nvSpPr>
        <p:spPr>
          <a:xfrm>
            <a:off x="3567343" y="3504992"/>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000" b="1">
                <a:latin typeface="+mn-ea"/>
              </a:rPr>
              <a:t>理论探索与革命实践</a:t>
            </a:r>
            <a:endParaRPr lang="zh-CN" altLang="en-US" sz="2800" b="1" dirty="0">
              <a:solidFill>
                <a:schemeClr val="bg1"/>
              </a:solidFill>
              <a:latin typeface="+mn-ea"/>
            </a:endParaRPr>
          </a:p>
        </p:txBody>
      </p:sp>
      <p:sp>
        <p:nvSpPr>
          <p:cNvPr id="29" name="左大括号 28"/>
          <p:cNvSpPr/>
          <p:nvPr/>
        </p:nvSpPr>
        <p:spPr>
          <a:xfrm>
            <a:off x="5358811" y="3508746"/>
            <a:ext cx="310495" cy="1104729"/>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5624153" y="377887"/>
            <a:ext cx="6519729" cy="1554271"/>
          </a:xfrm>
          <a:prstGeom prst="rect">
            <a:avLst/>
          </a:prstGeom>
        </p:spPr>
        <p:txBody>
          <a:bodyPr wrap="none"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背景：工业革命，资本主义发展，资本主义制度弊端显现，</a:t>
            </a:r>
            <a:endParaRPr lang="en-US" altLang="zh-CN" kern="100" dirty="0">
              <a:latin typeface="Times New Roman" panose="02020603050405020304" pitchFamily="18" charset="0"/>
              <a:ea typeface="微软雅黑" panose="020B0503020204020204" pitchFamily="34" charset="-122"/>
            </a:endParaRPr>
          </a:p>
          <a:p>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社会矛盾日益激化。</a:t>
            </a:r>
            <a:endParaRPr lang="en-US" altLang="zh-CN" kern="100" dirty="0">
              <a:latin typeface="Times New Roman" panose="02020603050405020304" pitchFamily="18" charset="0"/>
              <a:ea typeface="微软雅黑" panose="020B0503020204020204" pitchFamily="34" charset="-122"/>
            </a:endParaRPr>
          </a:p>
          <a:p>
            <a:r>
              <a:rPr lang="en-US" altLang="zh-CN" kern="100" dirty="0">
                <a:latin typeface="Times New Roman" panose="02020603050405020304" pitchFamily="18" charset="0"/>
                <a:ea typeface="微软雅黑" panose="020B0503020204020204" pitchFamily="34" charset="-122"/>
              </a:rPr>
              <a:t>           </a:t>
            </a:r>
            <a:r>
              <a:rPr lang="en-US" altLang="zh-CN" kern="100" dirty="0">
                <a:latin typeface="微软雅黑" panose="020B0503020204020204" pitchFamily="34" charset="-122"/>
                <a:ea typeface="宋体" panose="02010600030101010101" pitchFamily="2" charset="-122"/>
              </a:rPr>
              <a:t>19</a:t>
            </a:r>
            <a:r>
              <a:rPr lang="zh-CN" altLang="zh-CN" kern="100" dirty="0">
                <a:latin typeface="Times New Roman" panose="02020603050405020304" pitchFamily="18" charset="0"/>
                <a:ea typeface="微软雅黑" panose="020B0503020204020204" pitchFamily="34" charset="-122"/>
              </a:rPr>
              <a:t>世纪三四十年代欧洲爆发大规模工人运动</a:t>
            </a:r>
            <a:endParaRPr lang="en-US" altLang="zh-CN" kern="100" dirty="0">
              <a:latin typeface="Times New Roman" panose="02020603050405020304" pitchFamily="18" charset="0"/>
              <a:ea typeface="微软雅黑" panose="020B0503020204020204" pitchFamily="34" charset="-122"/>
            </a:endParaRPr>
          </a:p>
          <a:p>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英法空想社会主义</a:t>
            </a:r>
            <a:endParaRPr lang="en-US" altLang="zh-CN" kern="100" dirty="0">
              <a:latin typeface="Times New Roman" panose="02020603050405020304" pitchFamily="18" charset="0"/>
              <a:ea typeface="微软雅黑" panose="020B0503020204020204" pitchFamily="34" charset="-122"/>
            </a:endParaRPr>
          </a:p>
          <a:p>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马克思和恩格斯批判地继承人类优秀思想成果</a:t>
            </a:r>
            <a:endParaRPr lang="zh-CN" altLang="zh-CN" kern="100" dirty="0">
              <a:latin typeface="Times New Roman" panose="02020603050405020304" pitchFamily="18" charset="0"/>
              <a:ea typeface="宋体" panose="02010600030101010101" pitchFamily="2" charset="-122"/>
            </a:endParaRPr>
          </a:p>
        </p:txBody>
      </p:sp>
      <p:sp>
        <p:nvSpPr>
          <p:cNvPr id="13" name="文本框 12"/>
          <p:cNvSpPr txBox="1"/>
          <p:nvPr/>
        </p:nvSpPr>
        <p:spPr>
          <a:xfrm>
            <a:off x="5675401" y="1922134"/>
            <a:ext cx="6030824" cy="384719"/>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诞生：</a:t>
            </a:r>
            <a:r>
              <a:rPr lang="en-US" altLang="zh-CN" kern="100" dirty="0">
                <a:latin typeface="Times New Roman" panose="02020603050405020304" pitchFamily="18" charset="0"/>
                <a:ea typeface="微软雅黑" panose="020B0503020204020204" pitchFamily="34" charset="-122"/>
              </a:rPr>
              <a:t>1848</a:t>
            </a:r>
            <a:r>
              <a:rPr lang="zh-CN" altLang="zh-CN" kern="100" dirty="0">
                <a:latin typeface="Times New Roman" panose="02020603050405020304" pitchFamily="18" charset="0"/>
                <a:ea typeface="微软雅黑" panose="020B0503020204020204" pitchFamily="34" charset="-122"/>
              </a:rPr>
              <a:t>年</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《共产党宣言》发表，</a:t>
            </a:r>
            <a:r>
              <a:rPr lang="zh-CN" altLang="en-US" kern="100" dirty="0">
                <a:latin typeface="Times New Roman" panose="02020603050405020304" pitchFamily="18" charset="0"/>
                <a:ea typeface="微软雅黑" panose="020B0503020204020204" pitchFamily="34" charset="-122"/>
              </a:rPr>
              <a:t>马克思主义诞生</a:t>
            </a:r>
            <a:r>
              <a:rPr lang="zh-CN" altLang="zh-CN" kern="100" dirty="0">
                <a:latin typeface="Times New Roman" panose="02020603050405020304" pitchFamily="18" charset="0"/>
                <a:ea typeface="微软雅黑" panose="020B0503020204020204" pitchFamily="34" charset="-122"/>
              </a:rPr>
              <a:t>。</a:t>
            </a:r>
            <a:endParaRPr lang="zh-CN" altLang="zh-CN" kern="100" dirty="0">
              <a:latin typeface="Times New Roman" panose="02020603050405020304" pitchFamily="18" charset="0"/>
              <a:ea typeface="宋体" panose="02010600030101010101" pitchFamily="2" charset="-122"/>
            </a:endParaRPr>
          </a:p>
        </p:txBody>
      </p:sp>
      <p:sp>
        <p:nvSpPr>
          <p:cNvPr id="14" name="矩形 13"/>
          <p:cNvSpPr/>
          <p:nvPr/>
        </p:nvSpPr>
        <p:spPr>
          <a:xfrm>
            <a:off x="5669304" y="2375462"/>
            <a:ext cx="6096000" cy="969495"/>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内容：阐述了马克思主义的基本原理，阐明了社会历史发展的客观规律</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明确指出阶级斗争在阶级社会中推动历史发展的重要作用</a:t>
            </a:r>
            <a:r>
              <a:rPr lang="zh-CN" altLang="en-US" dirty="0">
                <a:ea typeface="微软雅黑" panose="020B0503020204020204" pitchFamily="34" charset="-122"/>
                <a:cs typeface="Times New Roman" panose="02020603050405020304" pitchFamily="18" charset="0"/>
              </a:rPr>
              <a:t>；号召全世界无产者联合起来。</a:t>
            </a:r>
            <a:endParaRPr lang="zh-CN" altLang="en-US" dirty="0"/>
          </a:p>
        </p:txBody>
      </p:sp>
      <p:sp>
        <p:nvSpPr>
          <p:cNvPr id="15" name="文本框 14"/>
          <p:cNvSpPr txBox="1"/>
          <p:nvPr/>
        </p:nvSpPr>
        <p:spPr>
          <a:xfrm>
            <a:off x="5669305" y="3429001"/>
            <a:ext cx="6141155" cy="677107"/>
          </a:xfrm>
          <a:prstGeom prst="rect">
            <a:avLst/>
          </a:prstGeom>
          <a:noFill/>
        </p:spPr>
        <p:txBody>
          <a:bodyPr wrap="square" lIns="91436" tIns="45718" rIns="91436" bIns="45718" rtlCol="0">
            <a:spAutoFit/>
          </a:bodyPr>
          <a:lstStyle/>
          <a:p>
            <a:r>
              <a:rPr lang="zh-CN" altLang="en-US" dirty="0">
                <a:latin typeface="微软雅黑" panose="020B0503020204020204" pitchFamily="34" charset="-122"/>
                <a:ea typeface="微软雅黑" panose="020B0503020204020204" pitchFamily="34" charset="-122"/>
              </a:rPr>
              <a:t>理论探索：</a:t>
            </a:r>
            <a:r>
              <a:rPr lang="zh-CN" altLang="zh-CN" dirty="0">
                <a:latin typeface="微软雅黑" panose="020B0503020204020204" pitchFamily="34" charset="-122"/>
                <a:ea typeface="微软雅黑" panose="020B0503020204020204" pitchFamily="34" charset="-122"/>
              </a:rPr>
              <a:t>《资本论》《法兰西内战》</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唯物史观、剩余价值学说</a:t>
            </a:r>
          </a:p>
        </p:txBody>
      </p:sp>
      <p:sp>
        <p:nvSpPr>
          <p:cNvPr id="16" name="文本框 15"/>
          <p:cNvSpPr txBox="1"/>
          <p:nvPr/>
        </p:nvSpPr>
        <p:spPr>
          <a:xfrm>
            <a:off x="5620237" y="4349623"/>
            <a:ext cx="6141155" cy="384719"/>
          </a:xfrm>
          <a:prstGeom prst="rect">
            <a:avLst/>
          </a:prstGeom>
          <a:noFill/>
        </p:spPr>
        <p:txBody>
          <a:bodyPr wrap="square" lIns="91436" tIns="45718" rIns="91436" bIns="45718" rtlCol="0">
            <a:spAutoFit/>
          </a:bodyPr>
          <a:lstStyle/>
          <a:p>
            <a:r>
              <a:rPr lang="zh-CN" altLang="en-US" dirty="0">
                <a:latin typeface="微软雅黑" panose="020B0503020204020204" pitchFamily="34" charset="-122"/>
                <a:ea typeface="微软雅黑" panose="020B0503020204020204" pitchFamily="34" charset="-122"/>
              </a:rPr>
              <a:t>革命实践：领导国际工人运动（第一国际、第二国际）</a:t>
            </a:r>
          </a:p>
        </p:txBody>
      </p:sp>
      <p:sp>
        <p:nvSpPr>
          <p:cNvPr id="17" name="矩形 16"/>
          <p:cNvSpPr/>
          <p:nvPr/>
        </p:nvSpPr>
        <p:spPr>
          <a:xfrm>
            <a:off x="5642812" y="4971730"/>
            <a:ext cx="6096000" cy="969495"/>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马克思主义自诞生以来，成为无产阶级斗争的科学理论指导，影响日益扩大，是很多地区工人运动与民族民主运动重要的思想武器。</a:t>
            </a:r>
            <a:endParaRPr lang="zh-CN" altLang="en-US" dirty="0"/>
          </a:p>
        </p:txBody>
      </p:sp>
      <p:sp>
        <p:nvSpPr>
          <p:cNvPr id="23" name="矩形: 圆角 22"/>
          <p:cNvSpPr/>
          <p:nvPr/>
        </p:nvSpPr>
        <p:spPr>
          <a:xfrm>
            <a:off x="3565383" y="4881034"/>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000" b="1" dirty="0">
                <a:latin typeface="+mn-ea"/>
              </a:rPr>
              <a:t>马克思主义的意义</a:t>
            </a:r>
            <a:endParaRPr lang="zh-CN" altLang="en-US" sz="2800" b="1" dirty="0">
              <a:solidFill>
                <a:schemeClr val="bg1"/>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28" grpId="0" animBg="1"/>
      <p:bldP spid="29" grpId="0" animBg="1"/>
      <p:bldP spid="5" grpId="0"/>
      <p:bldP spid="13" grpId="0"/>
      <p:bldP spid="14" grpId="0"/>
      <p:bldP spid="15" grpId="0"/>
      <p:bldP spid="16" grpId="0"/>
      <p:bldP spid="17" grpId="0"/>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7.</a:t>
            </a:r>
            <a:r>
              <a:rPr lang="zh-CN" altLang="zh-CN" sz="2000" b="1" dirty="0">
                <a:solidFill>
                  <a:schemeClr val="bg1"/>
                </a:solidFill>
              </a:rPr>
              <a:t>世界殖民体系的形成与亚非拉民族独立运动</a:t>
            </a:r>
          </a:p>
          <a:p>
            <a:r>
              <a:rPr lang="en-US" altLang="zh-CN" sz="2000" b="1" dirty="0">
                <a:solidFill>
                  <a:schemeClr val="bg1"/>
                </a:solidFill>
              </a:rPr>
              <a:t>        </a:t>
            </a:r>
            <a:r>
              <a:rPr lang="zh-CN" altLang="zh-CN" sz="2000" b="1" dirty="0">
                <a:solidFill>
                  <a:schemeClr val="bg1"/>
                </a:solidFill>
              </a:rPr>
              <a:t>通过了解西方列强对亚非拉的殖民扩张、世界殖民体系的建立以及亚非拉人民的抗争，理解世界殖民体系的建立及殖民地半殖民地民族独立运动对世界历史发展的影响。</a:t>
            </a:r>
          </a:p>
          <a:p>
            <a:endParaRPr lang="zh-CN" altLang="en-US" dirty="0"/>
          </a:p>
        </p:txBody>
      </p:sp>
      <p:sp>
        <p:nvSpPr>
          <p:cNvPr id="22" name="矩形: 圆角 21"/>
          <p:cNvSpPr/>
          <p:nvPr/>
        </p:nvSpPr>
        <p:spPr>
          <a:xfrm>
            <a:off x="3567343" y="1463876"/>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100" b="1" dirty="0"/>
              <a:t>世界殖民</a:t>
            </a:r>
            <a:endParaRPr lang="en-US" altLang="zh-CN" sz="2100" b="1" dirty="0"/>
          </a:p>
          <a:p>
            <a:pPr algn="ctr"/>
            <a:r>
              <a:rPr lang="zh-CN" altLang="zh-CN" sz="2100" b="1" dirty="0"/>
              <a:t>体系的形成</a:t>
            </a:r>
            <a:endParaRPr lang="zh-CN" altLang="en-US" sz="2100" b="1" dirty="0">
              <a:solidFill>
                <a:schemeClr val="bg1"/>
              </a:solidFill>
              <a:latin typeface="+mn-ea"/>
            </a:endParaRPr>
          </a:p>
        </p:txBody>
      </p:sp>
      <p:sp>
        <p:nvSpPr>
          <p:cNvPr id="19" name="左大括号 18"/>
          <p:cNvSpPr/>
          <p:nvPr/>
        </p:nvSpPr>
        <p:spPr>
          <a:xfrm>
            <a:off x="5358811" y="1222456"/>
            <a:ext cx="359124" cy="1516269"/>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圆角 27"/>
          <p:cNvSpPr/>
          <p:nvPr/>
        </p:nvSpPr>
        <p:spPr>
          <a:xfrm>
            <a:off x="3567343" y="3897232"/>
            <a:ext cx="1791468" cy="1418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300" b="1" dirty="0"/>
              <a:t>殖民地半殖民地民族</a:t>
            </a:r>
            <a:endParaRPr lang="en-US" altLang="zh-CN" sz="2300" b="1" dirty="0"/>
          </a:p>
          <a:p>
            <a:pPr algn="ctr"/>
            <a:r>
              <a:rPr lang="zh-CN" altLang="zh-CN" sz="2300" b="1" dirty="0"/>
              <a:t>独立运动</a:t>
            </a:r>
            <a:endParaRPr lang="zh-CN" altLang="en-US" sz="2300" b="1" dirty="0">
              <a:solidFill>
                <a:schemeClr val="bg1"/>
              </a:solidFill>
              <a:latin typeface="+mn-ea"/>
            </a:endParaRPr>
          </a:p>
        </p:txBody>
      </p:sp>
      <p:sp>
        <p:nvSpPr>
          <p:cNvPr id="5" name="矩形 4"/>
          <p:cNvSpPr/>
          <p:nvPr/>
        </p:nvSpPr>
        <p:spPr>
          <a:xfrm>
            <a:off x="5653493" y="899289"/>
            <a:ext cx="6096000" cy="677107"/>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早期殖民</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非洲、美洲、亚洲，占领殖民据点，建立商战，进行殖民掠夺。</a:t>
            </a:r>
            <a:endParaRPr lang="zh-CN" altLang="en-US" dirty="0"/>
          </a:p>
        </p:txBody>
      </p:sp>
      <p:sp>
        <p:nvSpPr>
          <p:cNvPr id="6" name="矩形 5"/>
          <p:cNvSpPr/>
          <p:nvPr/>
        </p:nvSpPr>
        <p:spPr>
          <a:xfrm>
            <a:off x="5653493" y="1859856"/>
            <a:ext cx="6096000" cy="1261883"/>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工业革命后，殖民扩张活动加剧，</a:t>
            </a:r>
            <a:r>
              <a:rPr lang="en-US" altLang="zh-CN" dirty="0">
                <a:ea typeface="微软雅黑" panose="020B0503020204020204" pitchFamily="34" charset="-122"/>
                <a:cs typeface="Times New Roman" panose="02020603050405020304" pitchFamily="18" charset="0"/>
              </a:rPr>
              <a:t>19</a:t>
            </a:r>
            <a:r>
              <a:rPr lang="zh-CN" altLang="zh-CN" dirty="0">
                <a:ea typeface="微软雅黑" panose="020B0503020204020204" pitchFamily="34" charset="-122"/>
                <a:cs typeface="Times New Roman" panose="02020603050405020304" pitchFamily="18" charset="0"/>
              </a:rPr>
              <a:t>世纪末</a:t>
            </a:r>
            <a:r>
              <a:rPr lang="en-US" altLang="zh-CN" dirty="0">
                <a:ea typeface="微软雅黑" panose="020B0503020204020204" pitchFamily="34" charset="-122"/>
                <a:cs typeface="Times New Roman" panose="02020603050405020304" pitchFamily="18" charset="0"/>
              </a:rPr>
              <a:t>20</a:t>
            </a:r>
            <a:r>
              <a:rPr lang="zh-CN" altLang="zh-CN" dirty="0">
                <a:ea typeface="微软雅黑" panose="020B0503020204020204" pitchFamily="34" charset="-122"/>
                <a:cs typeface="Times New Roman" panose="02020603050405020304" pitchFamily="18" charset="0"/>
              </a:rPr>
              <a:t>世纪初，世界基本被资本主义列强瓜分完毕，亚洲、非洲和拉丁美洲等广大地区基本上都沦为殖民地和半殖民地，资本主义世界殖民体系最终形成。</a:t>
            </a:r>
            <a:endParaRPr lang="zh-CN" altLang="en-US" dirty="0"/>
          </a:p>
        </p:txBody>
      </p:sp>
      <p:sp>
        <p:nvSpPr>
          <p:cNvPr id="7" name="矩形 6"/>
          <p:cNvSpPr/>
          <p:nvPr/>
        </p:nvSpPr>
        <p:spPr>
          <a:xfrm>
            <a:off x="5438775" y="4204186"/>
            <a:ext cx="6096000" cy="776281"/>
          </a:xfrm>
          <a:prstGeom prst="rect">
            <a:avLst/>
          </a:prstGeom>
        </p:spPr>
        <p:txBody>
          <a:bodyPr lIns="91436" tIns="45718" rIns="91436" bIns="45718">
            <a:spAutoFit/>
          </a:bodyPr>
          <a:lstStyle/>
          <a:p>
            <a:pPr indent="266700" algn="just">
              <a:lnSpc>
                <a:spcPts val="2600"/>
              </a:lnSpc>
            </a:pPr>
            <a:r>
              <a:rPr lang="zh-CN" altLang="zh-CN" kern="100" dirty="0">
                <a:latin typeface="Times New Roman" panose="02020603050405020304" pitchFamily="18" charset="0"/>
                <a:ea typeface="微软雅黑" panose="020B0503020204020204" pitchFamily="34" charset="-122"/>
              </a:rPr>
              <a:t>亚洲的觉醒</a:t>
            </a:r>
            <a:endParaRPr lang="zh-CN" altLang="zh-CN" kern="100" dirty="0">
              <a:latin typeface="Times New Roman" panose="02020603050405020304" pitchFamily="18" charset="0"/>
              <a:ea typeface="宋体" panose="02010600030101010101" pitchFamily="2" charset="-122"/>
            </a:endParaRPr>
          </a:p>
          <a:p>
            <a:pPr indent="266700" algn="just">
              <a:lnSpc>
                <a:spcPts val="2600"/>
              </a:lnSpc>
            </a:pPr>
            <a:r>
              <a:rPr lang="zh-CN" altLang="zh-CN" kern="100" dirty="0">
                <a:latin typeface="Times New Roman" panose="02020603050405020304" pitchFamily="18" charset="0"/>
                <a:ea typeface="微软雅黑" panose="020B0503020204020204" pitchFamily="34" charset="-122"/>
              </a:rPr>
              <a:t>印度的反英斗争，中国的辛亥革命。</a:t>
            </a:r>
            <a:endParaRPr lang="zh-CN" altLang="zh-CN" kern="1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28" grpId="0" animBg="1"/>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r>
              <a:rPr lang="en-US" altLang="zh-CN" sz="2000" b="1" dirty="0">
                <a:solidFill>
                  <a:schemeClr val="bg1"/>
                </a:solidFill>
                <a:latin typeface="Times New Roman" panose="02020603050405020304" pitchFamily="18" charset="0"/>
                <a:cs typeface="Times New Roman" panose="02020603050405020304" pitchFamily="18" charset="0"/>
              </a:rPr>
              <a:t>        </a:t>
            </a:r>
            <a:r>
              <a:rPr lang="zh-CN" altLang="zh-CN" sz="2000" b="1" dirty="0">
                <a:solidFill>
                  <a:schemeClr val="bg1"/>
                </a:solidFill>
                <a:latin typeface="Times New Roman" panose="02020603050405020304" pitchFamily="18" charset="0"/>
                <a:cs typeface="Times New Roman" panose="02020603050405020304" pitchFamily="18" charset="0"/>
              </a:rPr>
              <a:t>通过了解两次世界大战，理解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世纪上半期国际秩序的变动；了解列宁领导的十月革命爆发的原因、过程，理解十月革命的世界历史意义；理解两次世界大战之间亚非拉民族民主运动对国际秩序的影响。</a:t>
            </a:r>
          </a:p>
          <a:p>
            <a:endParaRPr lang="zh-CN" altLang="en-US" dirty="0"/>
          </a:p>
        </p:txBody>
      </p:sp>
      <p:sp>
        <p:nvSpPr>
          <p:cNvPr id="22" name="矩形: 圆角 21"/>
          <p:cNvSpPr/>
          <p:nvPr/>
        </p:nvSpPr>
        <p:spPr>
          <a:xfrm>
            <a:off x="3567343" y="2726569"/>
            <a:ext cx="1791468" cy="11047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000" b="1" dirty="0">
                <a:solidFill>
                  <a:schemeClr val="bg1"/>
                </a:solidFill>
                <a:latin typeface="+mn-ea"/>
              </a:rPr>
              <a:t> </a:t>
            </a:r>
            <a:r>
              <a:rPr lang="zh-CN" altLang="en-US" sz="2000" b="1" dirty="0">
                <a:solidFill>
                  <a:schemeClr val="bg1"/>
                </a:solidFill>
                <a:latin typeface="+mn-ea"/>
              </a:rPr>
              <a:t>第一次</a:t>
            </a:r>
            <a:endParaRPr lang="en-US" altLang="zh-CN" sz="2000" b="1" dirty="0">
              <a:solidFill>
                <a:schemeClr val="bg1"/>
              </a:solidFill>
              <a:latin typeface="+mn-ea"/>
            </a:endParaRPr>
          </a:p>
          <a:p>
            <a:pPr algn="ctr"/>
            <a:r>
              <a:rPr lang="zh-CN" altLang="en-US" sz="2000" b="1" dirty="0">
                <a:solidFill>
                  <a:schemeClr val="bg1"/>
                </a:solidFill>
                <a:latin typeface="+mn-ea"/>
              </a:rPr>
              <a:t>世界大战</a:t>
            </a:r>
            <a:endParaRPr lang="en-US" altLang="zh-CN" sz="2000" b="1" dirty="0">
              <a:solidFill>
                <a:schemeClr val="bg1"/>
              </a:solidFill>
              <a:latin typeface="+mn-ea"/>
            </a:endParaRPr>
          </a:p>
          <a:p>
            <a:pPr algn="ctr"/>
            <a:r>
              <a:rPr lang="zh-CN" altLang="en-US" sz="2000" b="1" dirty="0">
                <a:solidFill>
                  <a:schemeClr val="bg1"/>
                </a:solidFill>
                <a:latin typeface="+mn-ea"/>
              </a:rPr>
              <a:t>（</a:t>
            </a:r>
            <a:r>
              <a:rPr lang="en-US" altLang="zh-CN" sz="2000" b="1" dirty="0">
                <a:solidFill>
                  <a:schemeClr val="bg1"/>
                </a:solidFill>
                <a:latin typeface="+mn-ea"/>
              </a:rPr>
              <a:t>1914-1918</a:t>
            </a:r>
            <a:r>
              <a:rPr lang="zh-CN" altLang="en-US" sz="2000" b="1" dirty="0">
                <a:solidFill>
                  <a:schemeClr val="bg1"/>
                </a:solidFill>
                <a:latin typeface="+mn-ea"/>
              </a:rPr>
              <a:t>）</a:t>
            </a:r>
            <a:endParaRPr lang="zh-CN" altLang="en-US" sz="2800" b="1" dirty="0">
              <a:solidFill>
                <a:schemeClr val="bg1"/>
              </a:solidFill>
              <a:latin typeface="+mn-ea"/>
            </a:endParaRPr>
          </a:p>
        </p:txBody>
      </p:sp>
      <p:sp>
        <p:nvSpPr>
          <p:cNvPr id="19" name="左大括号 18"/>
          <p:cNvSpPr/>
          <p:nvPr/>
        </p:nvSpPr>
        <p:spPr>
          <a:xfrm>
            <a:off x="5358812" y="502199"/>
            <a:ext cx="299041" cy="5295900"/>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5540888" y="321224"/>
            <a:ext cx="6096000" cy="384719"/>
          </a:xfrm>
          <a:prstGeom prst="rect">
            <a:avLst/>
          </a:prstGeom>
          <a:noFill/>
        </p:spPr>
        <p:txBody>
          <a:bodyPr wrap="square" lIns="91436" tIns="45718" rIns="91436" bIns="45718" rtlCol="0">
            <a:spAutoFit/>
          </a:bodyPr>
          <a:lstStyle/>
          <a:p>
            <a:r>
              <a:rPr lang="zh-CN" altLang="en-US" b="1" kern="100" dirty="0">
                <a:latin typeface="Times New Roman" panose="02020603050405020304" pitchFamily="18" charset="0"/>
                <a:ea typeface="微软雅黑" panose="020B0503020204020204" pitchFamily="34" charset="-122"/>
              </a:rPr>
              <a:t>背景</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世界的整体性加强</a:t>
            </a:r>
            <a:r>
              <a:rPr lang="zh-CN" altLang="en-US" kern="100" dirty="0">
                <a:latin typeface="Times New Roman" panose="02020603050405020304" pitchFamily="18" charset="0"/>
                <a:ea typeface="微软雅黑" panose="020B0503020204020204" pitchFamily="34" charset="-122"/>
              </a:rPr>
              <a:t>；</a:t>
            </a:r>
            <a:endParaRPr lang="zh-CN" altLang="en-US" dirty="0"/>
          </a:p>
        </p:txBody>
      </p:sp>
      <p:sp>
        <p:nvSpPr>
          <p:cNvPr id="7" name="矩形 6"/>
          <p:cNvSpPr/>
          <p:nvPr/>
        </p:nvSpPr>
        <p:spPr>
          <a:xfrm>
            <a:off x="5931181" y="691242"/>
            <a:ext cx="6096000" cy="384719"/>
          </a:xfrm>
          <a:prstGeom prst="rect">
            <a:avLst/>
          </a:prstGeom>
        </p:spPr>
        <p:txBody>
          <a:bodyPr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主要资本主义国家政治经济发展的不平衡性加剧</a:t>
            </a:r>
            <a:endParaRPr lang="zh-CN" altLang="en-US" dirty="0"/>
          </a:p>
        </p:txBody>
      </p:sp>
      <p:sp>
        <p:nvSpPr>
          <p:cNvPr id="10" name="文本框 9"/>
          <p:cNvSpPr txBox="1"/>
          <p:nvPr/>
        </p:nvSpPr>
        <p:spPr>
          <a:xfrm>
            <a:off x="5941821" y="1083813"/>
            <a:ext cx="5124451" cy="677107"/>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欧洲列强之间的矛盾和冲突促成了三国同盟和三国协约两大军事集团的形成</a:t>
            </a:r>
            <a:r>
              <a:rPr lang="zh-CN" altLang="en-US" kern="100" dirty="0">
                <a:latin typeface="Times New Roman" panose="02020603050405020304" pitchFamily="18" charset="0"/>
                <a:ea typeface="微软雅黑" panose="020B0503020204020204" pitchFamily="34" charset="-122"/>
              </a:rPr>
              <a:t>；</a:t>
            </a:r>
            <a:endParaRPr lang="zh-CN" altLang="zh-CN" kern="100" dirty="0">
              <a:latin typeface="Times New Roman" panose="02020603050405020304" pitchFamily="18" charset="0"/>
              <a:ea typeface="宋体" panose="02010600030101010101" pitchFamily="2" charset="-122"/>
            </a:endParaRPr>
          </a:p>
        </p:txBody>
      </p:sp>
      <p:sp>
        <p:nvSpPr>
          <p:cNvPr id="11" name="矩形 10"/>
          <p:cNvSpPr/>
          <p:nvPr/>
        </p:nvSpPr>
        <p:spPr>
          <a:xfrm>
            <a:off x="5951466" y="1776825"/>
            <a:ext cx="6276073" cy="384719"/>
          </a:xfrm>
          <a:prstGeom prst="rect">
            <a:avLst/>
          </a:prstGeom>
        </p:spPr>
        <p:txBody>
          <a:bodyPr wrap="none"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物质、技术基础</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生产力的迅速发展和科技的飞速进步</a:t>
            </a:r>
            <a:r>
              <a:rPr lang="zh-CN" altLang="en-US" kern="100" dirty="0">
                <a:latin typeface="Times New Roman" panose="02020603050405020304" pitchFamily="18" charset="0"/>
                <a:ea typeface="微软雅黑" panose="020B0503020204020204" pitchFamily="34" charset="-122"/>
              </a:rPr>
              <a:t>；</a:t>
            </a:r>
            <a:endParaRPr lang="zh-CN" altLang="en-US" dirty="0"/>
          </a:p>
        </p:txBody>
      </p:sp>
      <p:sp>
        <p:nvSpPr>
          <p:cNvPr id="13" name="文本框 12"/>
          <p:cNvSpPr txBox="1"/>
          <p:nvPr/>
        </p:nvSpPr>
        <p:spPr>
          <a:xfrm>
            <a:off x="5940833" y="2185825"/>
            <a:ext cx="5808142" cy="677107"/>
          </a:xfrm>
          <a:prstGeom prst="rect">
            <a:avLst/>
          </a:prstGeom>
          <a:noFill/>
        </p:spPr>
        <p:txBody>
          <a:bodyPr wrap="square" lIns="91436" tIns="45718" rIns="91436" bIns="45718" rtlCol="0">
            <a:spAutoFit/>
          </a:bodyPr>
          <a:lstStyle/>
          <a:p>
            <a:r>
              <a:rPr lang="zh-CN" altLang="zh-CN" kern="100" dirty="0">
                <a:latin typeface="Times New Roman" panose="02020603050405020304" pitchFamily="18" charset="0"/>
                <a:ea typeface="微软雅黑" panose="020B0503020204020204" pitchFamily="34" charset="-122"/>
              </a:rPr>
              <a:t>列强的争夺、民族矛盾的不断激化，使巴尔干地区成为欧洲的“火药桶”。</a:t>
            </a:r>
            <a:endParaRPr lang="zh-CN" altLang="zh-CN" kern="100" dirty="0">
              <a:latin typeface="Times New Roman" panose="02020603050405020304" pitchFamily="18" charset="0"/>
              <a:ea typeface="宋体" panose="02010600030101010101" pitchFamily="2" charset="-122"/>
            </a:endParaRPr>
          </a:p>
        </p:txBody>
      </p:sp>
      <p:sp>
        <p:nvSpPr>
          <p:cNvPr id="17" name="矩形 16"/>
          <p:cNvSpPr/>
          <p:nvPr/>
        </p:nvSpPr>
        <p:spPr>
          <a:xfrm>
            <a:off x="5951464" y="2900261"/>
            <a:ext cx="5057791"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萨拉热窝事件成为第一次世界大战的导火线。</a:t>
            </a:r>
            <a:endParaRPr lang="zh-CN" altLang="en-US" dirty="0"/>
          </a:p>
        </p:txBody>
      </p:sp>
      <p:sp>
        <p:nvSpPr>
          <p:cNvPr id="24" name="文本框 23"/>
          <p:cNvSpPr txBox="1"/>
          <p:nvPr/>
        </p:nvSpPr>
        <p:spPr>
          <a:xfrm>
            <a:off x="5540888" y="3337697"/>
            <a:ext cx="6439556" cy="1554268"/>
          </a:xfrm>
          <a:prstGeom prst="rect">
            <a:avLst/>
          </a:prstGeom>
          <a:noFill/>
        </p:spPr>
        <p:txBody>
          <a:bodyPr wrap="square" lIns="91436" tIns="45718" rIns="91436" bIns="45718" rtlCol="0">
            <a:spAutoFit/>
          </a:bodyPr>
          <a:lstStyle/>
          <a:p>
            <a:r>
              <a:rPr lang="zh-CN" altLang="zh-CN" b="1" kern="100" dirty="0">
                <a:latin typeface="Times New Roman" panose="02020603050405020304" pitchFamily="18" charset="0"/>
                <a:ea typeface="微软雅黑" panose="020B0503020204020204" pitchFamily="34" charset="-122"/>
              </a:rPr>
              <a:t>过程</a:t>
            </a:r>
            <a:endParaRPr lang="en-US" altLang="zh-CN" b="1" kern="100" dirty="0">
              <a:latin typeface="Times New Roman" panose="02020603050405020304" pitchFamily="18" charset="0"/>
              <a:ea typeface="宋体" panose="02010600030101010101" pitchFamily="2" charset="-122"/>
            </a:endParaRPr>
          </a:p>
          <a:p>
            <a:r>
              <a:rPr lang="en-US" altLang="zh-CN" b="1" kern="100" dirty="0">
                <a:latin typeface="Times New Roman" panose="02020603050405020304" pitchFamily="18" charset="0"/>
                <a:ea typeface="宋体" panose="02010600030101010101" pitchFamily="2" charset="-122"/>
              </a:rPr>
              <a:t>       </a:t>
            </a:r>
            <a:r>
              <a:rPr lang="en-US" altLang="zh-CN" kern="100" dirty="0">
                <a:latin typeface="微软雅黑" panose="020B0503020204020204" pitchFamily="34" charset="-122"/>
                <a:ea typeface="宋体" panose="02010600030101010101" pitchFamily="2" charset="-122"/>
              </a:rPr>
              <a:t>1914</a:t>
            </a:r>
            <a:r>
              <a:rPr lang="zh-CN" altLang="zh-CN" kern="100" dirty="0">
                <a:latin typeface="Times New Roman" panose="02020603050405020304" pitchFamily="18" charset="0"/>
                <a:ea typeface="微软雅黑" panose="020B0503020204020204" pitchFamily="34" charset="-122"/>
              </a:rPr>
              <a:t>年：爆发；马恩河战役——战争旷日持久。</a:t>
            </a:r>
            <a:endParaRPr lang="en-US" altLang="zh-CN" kern="100" dirty="0">
              <a:latin typeface="Times New Roman" panose="02020603050405020304" pitchFamily="18" charset="0"/>
              <a:ea typeface="宋体" panose="02010600030101010101" pitchFamily="2" charset="-122"/>
            </a:endParaRPr>
          </a:p>
          <a:p>
            <a:r>
              <a:rPr lang="en-US" altLang="zh-CN" kern="100" dirty="0">
                <a:latin typeface="Times New Roman" panose="02020603050405020304" pitchFamily="18" charset="0"/>
                <a:ea typeface="宋体" panose="02010600030101010101" pitchFamily="2" charset="-122"/>
              </a:rPr>
              <a:t>       </a:t>
            </a:r>
            <a:r>
              <a:rPr lang="en-US" altLang="zh-CN" kern="100" dirty="0">
                <a:latin typeface="微软雅黑" panose="020B0503020204020204" pitchFamily="34" charset="-122"/>
                <a:ea typeface="宋体" panose="02010600030101010101" pitchFamily="2" charset="-122"/>
              </a:rPr>
              <a:t>1915-1916</a:t>
            </a:r>
            <a:r>
              <a:rPr lang="zh-CN" altLang="zh-CN" kern="100" dirty="0">
                <a:latin typeface="Times New Roman" panose="02020603050405020304" pitchFamily="18" charset="0"/>
                <a:ea typeface="微软雅黑" panose="020B0503020204020204" pitchFamily="34" charset="-122"/>
              </a:rPr>
              <a:t>年：凡尔登战役；索姆河战役；日德兰海战；</a:t>
            </a:r>
            <a:endParaRPr lang="en-US" altLang="zh-CN" kern="100" dirty="0">
              <a:latin typeface="Times New Roman" panose="02020603050405020304" pitchFamily="18" charset="0"/>
              <a:ea typeface="微软雅黑" panose="020B0503020204020204" pitchFamily="34" charset="-122"/>
            </a:endParaRPr>
          </a:p>
          <a:p>
            <a:r>
              <a:rPr lang="en-US" altLang="zh-CN" kern="100" dirty="0">
                <a:latin typeface="Times New Roman" panose="02020603050405020304" pitchFamily="18" charset="0"/>
                <a:ea typeface="微软雅黑" panose="020B0503020204020204" pitchFamily="34" charset="-122"/>
              </a:rPr>
              <a:t>       </a:t>
            </a:r>
            <a:r>
              <a:rPr lang="en-US" altLang="zh-CN" kern="100" dirty="0">
                <a:latin typeface="微软雅黑" panose="020B0503020204020204" pitchFamily="34" charset="-122"/>
                <a:ea typeface="宋体" panose="02010600030101010101" pitchFamily="2" charset="-122"/>
              </a:rPr>
              <a:t>1917</a:t>
            </a:r>
            <a:r>
              <a:rPr lang="zh-CN" altLang="zh-CN" kern="100" dirty="0">
                <a:latin typeface="Times New Roman" panose="02020603050405020304" pitchFamily="18" charset="0"/>
                <a:ea typeface="微软雅黑" panose="020B0503020204020204" pitchFamily="34" charset="-122"/>
              </a:rPr>
              <a:t>年：美国、中国参战；俄国发生十月革命；</a:t>
            </a:r>
            <a:endParaRPr lang="en-US" altLang="zh-CN" kern="100" dirty="0">
              <a:latin typeface="Times New Roman" panose="02020603050405020304" pitchFamily="18" charset="0"/>
              <a:ea typeface="微软雅黑" panose="020B0503020204020204" pitchFamily="34" charset="-122"/>
            </a:endParaRPr>
          </a:p>
          <a:p>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latin typeface="微软雅黑" panose="020B0503020204020204" pitchFamily="34" charset="-122"/>
                <a:cs typeface="Times New Roman" panose="02020603050405020304" pitchFamily="18" charset="0"/>
              </a:rPr>
              <a:t>1918</a:t>
            </a:r>
            <a:r>
              <a:rPr lang="zh-CN" altLang="zh-CN" dirty="0">
                <a:ea typeface="微软雅黑" panose="020B0503020204020204" pitchFamily="34" charset="-122"/>
                <a:cs typeface="Times New Roman" panose="02020603050405020304" pitchFamily="18" charset="0"/>
              </a:rPr>
              <a:t>年：苏俄退出战争；同盟国集团失败，战争结束。</a:t>
            </a:r>
            <a:endParaRPr lang="zh-CN" altLang="en-US" dirty="0"/>
          </a:p>
        </p:txBody>
      </p:sp>
      <p:sp>
        <p:nvSpPr>
          <p:cNvPr id="25" name="矩形 24"/>
          <p:cNvSpPr/>
          <p:nvPr/>
        </p:nvSpPr>
        <p:spPr>
          <a:xfrm>
            <a:off x="5560324" y="4884293"/>
            <a:ext cx="671975" cy="384719"/>
          </a:xfrm>
          <a:prstGeom prst="rect">
            <a:avLst/>
          </a:prstGeom>
        </p:spPr>
        <p:txBody>
          <a:bodyPr wrap="none" lIns="91436" tIns="45718" rIns="91436" bIns="45718">
            <a:spAutoFit/>
          </a:bodyPr>
          <a:lstStyle/>
          <a:p>
            <a:r>
              <a:rPr lang="zh-CN" altLang="zh-CN" b="1" dirty="0">
                <a:ea typeface="微软雅黑" panose="020B0503020204020204" pitchFamily="34" charset="-122"/>
                <a:cs typeface="Times New Roman" panose="02020603050405020304" pitchFamily="18" charset="0"/>
              </a:rPr>
              <a:t>后果</a:t>
            </a:r>
            <a:endParaRPr lang="zh-CN" altLang="en-US" dirty="0"/>
          </a:p>
        </p:txBody>
      </p:sp>
      <p:sp>
        <p:nvSpPr>
          <p:cNvPr id="26" name="矩形 25"/>
          <p:cNvSpPr/>
          <p:nvPr/>
        </p:nvSpPr>
        <p:spPr>
          <a:xfrm>
            <a:off x="6201275" y="4884293"/>
            <a:ext cx="2377571"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帝国主义性质的战争</a:t>
            </a:r>
            <a:endParaRPr lang="zh-CN" altLang="en-US" dirty="0"/>
          </a:p>
        </p:txBody>
      </p:sp>
      <p:sp>
        <p:nvSpPr>
          <p:cNvPr id="27" name="矩形 26"/>
          <p:cNvSpPr/>
          <p:nvPr/>
        </p:nvSpPr>
        <p:spPr>
          <a:xfrm>
            <a:off x="6063295" y="5264674"/>
            <a:ext cx="2864883"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给人类造成了空前的灾难</a:t>
            </a:r>
            <a:endParaRPr lang="zh-CN" altLang="en-US" dirty="0"/>
          </a:p>
        </p:txBody>
      </p:sp>
      <p:sp>
        <p:nvSpPr>
          <p:cNvPr id="30" name="矩形 29"/>
          <p:cNvSpPr/>
          <p:nvPr/>
        </p:nvSpPr>
        <p:spPr>
          <a:xfrm>
            <a:off x="6074051" y="5655026"/>
            <a:ext cx="6096000" cy="384719"/>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以欧洲为中心的世界格局受到挑战，美、日迅速崛起；</a:t>
            </a:r>
            <a:endParaRPr lang="zh-CN" altLang="en-US" dirty="0"/>
          </a:p>
        </p:txBody>
      </p:sp>
      <p:sp>
        <p:nvSpPr>
          <p:cNvPr id="31" name="矩形 30"/>
          <p:cNvSpPr/>
          <p:nvPr/>
        </p:nvSpPr>
        <p:spPr>
          <a:xfrm>
            <a:off x="6058413" y="6049504"/>
            <a:ext cx="5057791" cy="677107"/>
          </a:xfrm>
          <a:prstGeom prst="rect">
            <a:avLst/>
          </a:prstGeom>
        </p:spPr>
        <p:txBody>
          <a:bodyPr wrap="none" lIns="91436" tIns="45718" rIns="91436" bIns="45718">
            <a:spAutoFit/>
          </a:bodyPr>
          <a:lstStyle/>
          <a:p>
            <a:r>
              <a:rPr lang="zh-CN" altLang="en-US" dirty="0">
                <a:ea typeface="微软雅黑" panose="020B0503020204020204" pitchFamily="34" charset="-122"/>
                <a:cs typeface="Times New Roman" panose="02020603050405020304" pitchFamily="18" charset="0"/>
              </a:rPr>
              <a:t>客观推动</a:t>
            </a:r>
            <a:r>
              <a:rPr lang="zh-CN" altLang="zh-CN" dirty="0">
                <a:ea typeface="微软雅黑" panose="020B0503020204020204" pitchFamily="34" charset="-122"/>
                <a:cs typeface="Times New Roman" panose="02020603050405020304" pitchFamily="18" charset="0"/>
              </a:rPr>
              <a:t>新技术发展</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政府机构改变了职能</a:t>
            </a:r>
            <a:r>
              <a:rPr lang="zh-CN" altLang="en-US" dirty="0">
                <a:ea typeface="微软雅黑" panose="020B0503020204020204" pitchFamily="34" charset="-122"/>
                <a:cs typeface="Times New Roman" panose="02020603050405020304" pitchFamily="18" charset="0"/>
              </a:rPr>
              <a:t>，</a:t>
            </a:r>
            <a:endParaRPr lang="en-US" altLang="zh-CN" dirty="0">
              <a:ea typeface="微软雅黑" panose="020B0503020204020204" pitchFamily="34" charset="-122"/>
              <a:cs typeface="Times New Roman" panose="02020603050405020304" pitchFamily="18" charset="0"/>
            </a:endParaRPr>
          </a:p>
          <a:p>
            <a:r>
              <a:rPr lang="zh-CN" altLang="en-US" dirty="0">
                <a:ea typeface="微软雅黑" panose="020B0503020204020204" pitchFamily="34" charset="-122"/>
                <a:cs typeface="Times New Roman" panose="02020603050405020304" pitchFamily="18" charset="0"/>
              </a:rPr>
              <a:t>和平主义盛行一时，社会主义思想影响扩大。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up)">
                                      <p:cBhvr>
                                        <p:cTn id="38" dur="500"/>
                                        <p:tgtEl>
                                          <p:spTgt spid="2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up)">
                                      <p:cBhvr>
                                        <p:cTn id="41" dur="500"/>
                                        <p:tgtEl>
                                          <p:spTgt spid="30"/>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3" grpId="0"/>
      <p:bldP spid="17" grpId="0"/>
      <p:bldP spid="24" grpId="0"/>
      <p:bldP spid="25" grpId="0"/>
      <p:bldP spid="26" grpId="0"/>
      <p:bldP spid="27"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pPr>
              <a:lnSpc>
                <a:spcPts val="2400"/>
              </a:lnSpc>
            </a:pPr>
            <a:r>
              <a:rPr lang="en-US" altLang="zh-CN" sz="2000" b="1" dirty="0">
                <a:solidFill>
                  <a:schemeClr val="bg1"/>
                </a:solidFill>
              </a:rPr>
              <a:t>          </a:t>
            </a:r>
            <a:r>
              <a:rPr lang="zh-CN" altLang="zh-CN" sz="2000" b="1" dirty="0">
                <a:solidFill>
                  <a:schemeClr val="bg1"/>
                </a:solidFill>
              </a:rPr>
              <a:t>通过了解两次世界大战，</a:t>
            </a:r>
            <a:r>
              <a:rPr lang="zh-CN" altLang="zh-CN" sz="2000" b="1" dirty="0">
                <a:solidFill>
                  <a:schemeClr val="bg1"/>
                </a:solidFill>
                <a:latin typeface="Times New Roman" panose="02020603050405020304" pitchFamily="18" charset="0"/>
                <a:cs typeface="Times New Roman" panose="02020603050405020304" pitchFamily="18" charset="0"/>
              </a:rPr>
              <a:t>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世纪上半期国际秩序的变动；了解列宁领导的十月革命爆发</a:t>
            </a:r>
            <a:r>
              <a:rPr lang="zh-CN" altLang="zh-CN" sz="2000" b="1" dirty="0">
                <a:solidFill>
                  <a:schemeClr val="bg1"/>
                </a:solidFill>
              </a:rPr>
              <a:t>的原因、过程，理解十月革命的世界历史意义；理解两次世界大战之间亚非拉民族民主运动对国际秩序的影响。</a:t>
            </a:r>
          </a:p>
          <a:p>
            <a:endParaRPr lang="zh-CN" altLang="en-US" dirty="0"/>
          </a:p>
        </p:txBody>
      </p:sp>
      <p:sp>
        <p:nvSpPr>
          <p:cNvPr id="22" name="矩形: 圆角 21"/>
          <p:cNvSpPr/>
          <p:nvPr/>
        </p:nvSpPr>
        <p:spPr>
          <a:xfrm>
            <a:off x="3567343" y="2526874"/>
            <a:ext cx="1791468" cy="14460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300" b="1" dirty="0"/>
              <a:t>第一次世界大战后的</a:t>
            </a:r>
            <a:endParaRPr lang="en-US" altLang="zh-CN" sz="2300" b="1" dirty="0"/>
          </a:p>
          <a:p>
            <a:pPr algn="ctr"/>
            <a:r>
              <a:rPr lang="zh-CN" altLang="zh-CN" sz="2300" b="1" dirty="0"/>
              <a:t>国际秩序</a:t>
            </a:r>
            <a:endParaRPr lang="zh-CN" altLang="en-US" sz="2300" b="1" dirty="0">
              <a:solidFill>
                <a:schemeClr val="bg1"/>
              </a:solidFill>
              <a:latin typeface="+mn-ea"/>
            </a:endParaRPr>
          </a:p>
        </p:txBody>
      </p:sp>
      <p:sp>
        <p:nvSpPr>
          <p:cNvPr id="19" name="左大括号 18"/>
          <p:cNvSpPr/>
          <p:nvPr/>
        </p:nvSpPr>
        <p:spPr>
          <a:xfrm>
            <a:off x="5358811" y="1069756"/>
            <a:ext cx="265341" cy="4332560"/>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文本框 2"/>
          <p:cNvSpPr txBox="1"/>
          <p:nvPr/>
        </p:nvSpPr>
        <p:spPr>
          <a:xfrm>
            <a:off x="5657851" y="872358"/>
            <a:ext cx="6534149" cy="677104"/>
          </a:xfrm>
          <a:prstGeom prst="rect">
            <a:avLst/>
          </a:prstGeom>
          <a:noFill/>
        </p:spPr>
        <p:txBody>
          <a:bodyPr wrap="square" lIns="91436" tIns="45718" rIns="91436" bIns="45718" rtlCol="0">
            <a:spAutoFit/>
          </a:bodyPr>
          <a:lstStyle/>
          <a:p>
            <a:r>
              <a:rPr lang="zh-CN" altLang="en-US" dirty="0">
                <a:latin typeface="微软雅黑" panose="020B0503020204020204" pitchFamily="34" charset="-122"/>
                <a:ea typeface="微软雅黑" panose="020B0503020204020204" pitchFamily="34" charset="-122"/>
              </a:rPr>
              <a:t>凡尔赛体系：巴黎和会  </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凡尔赛和约</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等一系列条约，</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暂时协调列强在欧洲、非洲和西亚地区的矛盾。</a:t>
            </a:r>
            <a:endParaRPr lang="en-US" altLang="zh-CN"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5657849" y="1614493"/>
            <a:ext cx="5998123" cy="677107"/>
          </a:xfrm>
          <a:prstGeom prst="rect">
            <a:avLst/>
          </a:prstGeom>
          <a:noFill/>
        </p:spPr>
        <p:txBody>
          <a:bodyPr wrap="square" lIns="91436" tIns="45718" rIns="91436" bIns="45718" rtlCol="0">
            <a:spAutoFit/>
          </a:bodyPr>
          <a:lstStyle/>
          <a:p>
            <a:r>
              <a:rPr lang="zh-CN" altLang="en-US" dirty="0">
                <a:latin typeface="微软雅黑" panose="020B0503020204020204" pitchFamily="34" charset="-122"/>
                <a:ea typeface="微软雅黑" panose="020B0503020204020204" pitchFamily="34" charset="-122"/>
              </a:rPr>
              <a:t>华盛顿体系：华盛顿会议</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九国公约</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等一系列条约， </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在亚洲和太平洋地区协调列强矛盾。 </a:t>
            </a:r>
            <a:endParaRPr lang="en-US" altLang="zh-CN" dirty="0">
              <a:latin typeface="微软雅黑" panose="020B0503020204020204" pitchFamily="34" charset="-122"/>
              <a:ea typeface="微软雅黑" panose="020B0503020204020204" pitchFamily="34" charset="-122"/>
            </a:endParaRPr>
          </a:p>
        </p:txBody>
      </p:sp>
      <p:sp>
        <p:nvSpPr>
          <p:cNvPr id="5" name="矩形 4"/>
          <p:cNvSpPr/>
          <p:nvPr/>
        </p:nvSpPr>
        <p:spPr>
          <a:xfrm>
            <a:off x="5657851" y="3738276"/>
            <a:ext cx="6096000" cy="677107"/>
          </a:xfrm>
          <a:prstGeom prst="rect">
            <a:avLst/>
          </a:prstGeom>
        </p:spPr>
        <p:txBody>
          <a:bodyPr lIns="91436" tIns="45718" rIns="91436" bIns="45718">
            <a:spAutoFit/>
          </a:bodyPr>
          <a:lstStyle/>
          <a:p>
            <a:r>
              <a:rPr lang="zh-CN" altLang="zh-CN" b="1" dirty="0">
                <a:ea typeface="微软雅黑" panose="020B0503020204020204" pitchFamily="34" charset="-122"/>
                <a:cs typeface="Times New Roman" panose="02020603050405020304" pitchFamily="18" charset="0"/>
              </a:rPr>
              <a:t>国际联盟</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第一个主权国家的世界性国际组织成立，以促进国际合作，保证国际和平为宗旨。</a:t>
            </a:r>
            <a:endParaRPr lang="zh-CN" altLang="en-US" dirty="0"/>
          </a:p>
        </p:txBody>
      </p:sp>
      <p:sp>
        <p:nvSpPr>
          <p:cNvPr id="23" name="矩形 22"/>
          <p:cNvSpPr/>
          <p:nvPr/>
        </p:nvSpPr>
        <p:spPr>
          <a:xfrm>
            <a:off x="5657851" y="4557959"/>
            <a:ext cx="6096000" cy="1261883"/>
          </a:xfrm>
          <a:prstGeom prst="rect">
            <a:avLst/>
          </a:prstGeom>
        </p:spPr>
        <p:txBody>
          <a:bodyPr wrap="square" lIns="91436" tIns="45718" rIns="91436" bIns="45718">
            <a:spAutoFit/>
          </a:bodyPr>
          <a:lstStyle/>
          <a:p>
            <a:r>
              <a:rPr lang="zh-CN" altLang="zh-CN" dirty="0">
                <a:ea typeface="微软雅黑" panose="020B0503020204020204" pitchFamily="34" charset="-122"/>
                <a:cs typeface="Times New Roman" panose="02020603050405020304" pitchFamily="18" charset="0"/>
              </a:rPr>
              <a:t>《洛迦诺公约》《非战公约》</a:t>
            </a:r>
            <a:endParaRPr lang="en-US" altLang="zh-CN" dirty="0">
              <a:ea typeface="微软雅黑" panose="020B0503020204020204" pitchFamily="34" charset="-122"/>
              <a:cs typeface="Times New Roman" panose="02020603050405020304" pitchFamily="18" charset="0"/>
            </a:endParaRPr>
          </a:p>
          <a:p>
            <a:r>
              <a:rPr lang="en-US" altLang="zh-CN" dirty="0"/>
              <a:t>         </a:t>
            </a:r>
            <a:r>
              <a:rPr lang="zh-CN" altLang="zh-CN" dirty="0">
                <a:ea typeface="微软雅黑" panose="020B0503020204020204" pitchFamily="34" charset="-122"/>
                <a:cs typeface="Times New Roman" panose="02020603050405020304" pitchFamily="18" charset="0"/>
              </a:rPr>
              <a:t>试图维护战后和平，但由于战胜国集团的矛盾，为德国重新成为政治大国铺平了道路；列强借助保留条件为以后发动战争埋下了伏笔。</a:t>
            </a:r>
            <a:endParaRPr lang="zh-CN" altLang="en-US" dirty="0">
              <a:ea typeface="微软雅黑" panose="020B0503020204020204" pitchFamily="34" charset="-122"/>
              <a:cs typeface="Times New Roman" panose="02020603050405020304" pitchFamily="18" charset="0"/>
            </a:endParaRPr>
          </a:p>
        </p:txBody>
      </p:sp>
      <p:sp>
        <p:nvSpPr>
          <p:cNvPr id="9" name="文本框 8"/>
          <p:cNvSpPr txBox="1"/>
          <p:nvPr/>
        </p:nvSpPr>
        <p:spPr>
          <a:xfrm>
            <a:off x="5657851" y="2417383"/>
            <a:ext cx="6096000" cy="1261883"/>
          </a:xfrm>
          <a:prstGeom prst="rect">
            <a:avLst/>
          </a:prstGeom>
          <a:noFill/>
        </p:spPr>
        <p:txBody>
          <a:bodyPr wrap="square" lIns="91436" tIns="45718" rIns="91436" bIns="45718" rtlCol="0">
            <a:spAutoFit/>
          </a:bodyPr>
          <a:lstStyle/>
          <a:p>
            <a:r>
              <a:rPr lang="zh-CN" altLang="en-US" b="1" dirty="0">
                <a:latin typeface="微软雅黑" panose="020B0503020204020204" pitchFamily="34" charset="-122"/>
                <a:ea typeface="微软雅黑" panose="020B0503020204020204" pitchFamily="34" charset="-122"/>
              </a:rPr>
              <a:t>凡尔赛</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华盛顿体系</a:t>
            </a:r>
            <a:endParaRPr lang="en-US" altLang="zh-CN" b="1"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建立在战胜国帝国主义剥夺战败国和利益再分配的基础上，暂时缓和帝国主义列强矛盾，但由于体系下的新的矛盾，由此建立的和平并不长久。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5" grpId="0"/>
      <p:bldP spid="23"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r>
              <a:rPr lang="en-US" altLang="zh-CN" sz="2000" b="1" dirty="0">
                <a:solidFill>
                  <a:schemeClr val="bg1"/>
                </a:solidFill>
              </a:rPr>
              <a:t>          </a:t>
            </a:r>
            <a:r>
              <a:rPr lang="zh-CN" altLang="zh-CN" sz="2000" b="1" dirty="0">
                <a:solidFill>
                  <a:schemeClr val="bg1"/>
                </a:solidFill>
              </a:rPr>
              <a:t>通过了解两次世界大战，</a:t>
            </a:r>
            <a:r>
              <a:rPr lang="zh-CN" altLang="zh-CN" sz="2000" b="1" dirty="0">
                <a:solidFill>
                  <a:schemeClr val="bg1"/>
                </a:solidFill>
                <a:latin typeface="Times New Roman" panose="02020603050405020304" pitchFamily="18" charset="0"/>
                <a:cs typeface="Times New Roman" panose="02020603050405020304" pitchFamily="18" charset="0"/>
              </a:rPr>
              <a:t>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a:t>
            </a:r>
            <a:r>
              <a:rPr lang="zh-CN" altLang="zh-CN" sz="2000" b="1" dirty="0">
                <a:solidFill>
                  <a:schemeClr val="bg1"/>
                </a:solidFill>
              </a:rPr>
              <a:t>上半期国际秩序的变动；了解列宁领导的十月革命爆发的原因、过程，理解十月革命的世界历史意义；理解两次世界大战之间亚非拉民族民主运动对国际秩序的影响。</a:t>
            </a:r>
          </a:p>
          <a:p>
            <a:endParaRPr lang="zh-CN" altLang="en-US" dirty="0"/>
          </a:p>
        </p:txBody>
      </p:sp>
      <p:sp>
        <p:nvSpPr>
          <p:cNvPr id="22" name="矩形: 圆角 21"/>
          <p:cNvSpPr/>
          <p:nvPr/>
        </p:nvSpPr>
        <p:spPr>
          <a:xfrm>
            <a:off x="3567343" y="2592304"/>
            <a:ext cx="1619519" cy="836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十月革命</a:t>
            </a:r>
            <a:endParaRPr lang="zh-CN" altLang="en-US" sz="2800" b="1" dirty="0">
              <a:solidFill>
                <a:schemeClr val="bg1"/>
              </a:solidFill>
              <a:latin typeface="+mn-ea"/>
            </a:endParaRPr>
          </a:p>
        </p:txBody>
      </p:sp>
      <p:sp>
        <p:nvSpPr>
          <p:cNvPr id="19" name="左大括号 18"/>
          <p:cNvSpPr/>
          <p:nvPr/>
        </p:nvSpPr>
        <p:spPr>
          <a:xfrm>
            <a:off x="5214973" y="380738"/>
            <a:ext cx="265339" cy="5332689"/>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5416514" y="223083"/>
            <a:ext cx="6787031" cy="2314412"/>
          </a:xfrm>
          <a:prstGeom prst="rect">
            <a:avLst/>
          </a:prstGeom>
          <a:noFill/>
        </p:spPr>
        <p:txBody>
          <a:bodyPr wrap="square" lIns="91436" tIns="45718" rIns="91436" bIns="45718" rtlCol="0">
            <a:spAutoFit/>
          </a:bodyPr>
          <a:lstStyle/>
          <a:p>
            <a:pPr>
              <a:lnSpc>
                <a:spcPts val="2500"/>
              </a:lnSpc>
            </a:pPr>
            <a:r>
              <a:rPr lang="zh-CN" altLang="en-US" b="1" dirty="0">
                <a:latin typeface="微软雅黑" panose="020B0503020204020204" pitchFamily="34" charset="-122"/>
                <a:ea typeface="微软雅黑" panose="020B0503020204020204" pitchFamily="34" charset="-122"/>
              </a:rPr>
              <a:t>背景</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19</a:t>
            </a:r>
            <a:r>
              <a:rPr lang="zh-CN" altLang="zh-CN" dirty="0">
                <a:latin typeface="微软雅黑" panose="020B0503020204020204" pitchFamily="34" charset="-122"/>
                <a:ea typeface="微软雅黑" panose="020B0503020204020204" pitchFamily="34" charset="-122"/>
              </a:rPr>
              <a:t>世纪末</a:t>
            </a:r>
            <a:r>
              <a:rPr lang="en-US" altLang="zh-CN" dirty="0">
                <a:latin typeface="微软雅黑" panose="020B0503020204020204" pitchFamily="34" charset="-122"/>
                <a:ea typeface="微软雅黑" panose="020B0503020204020204" pitchFamily="34" charset="-122"/>
              </a:rPr>
              <a:t>20</a:t>
            </a:r>
            <a:r>
              <a:rPr lang="zh-CN" altLang="zh-CN" dirty="0">
                <a:latin typeface="微软雅黑" panose="020B0503020204020204" pitchFamily="34" charset="-122"/>
                <a:ea typeface="微软雅黑" panose="020B0503020204020204" pitchFamily="34" charset="-122"/>
              </a:rPr>
              <a:t>世纪初，俄国资本主义经济有一定发展，</a:t>
            </a:r>
            <a:endParaRPr lang="en-US" altLang="zh-CN" dirty="0">
              <a:latin typeface="微软雅黑" panose="020B0503020204020204" pitchFamily="34" charset="-122"/>
              <a:ea typeface="微软雅黑" panose="020B0503020204020204" pitchFamily="34" charset="-122"/>
            </a:endParaRPr>
          </a:p>
          <a:p>
            <a:pPr>
              <a:lnSpc>
                <a:spcPts val="25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俄国工人阶级力量有所发展。</a:t>
            </a:r>
          </a:p>
          <a:p>
            <a:pPr>
              <a:lnSpc>
                <a:spcPts val="25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沙皇专制统治持续强化，社会矛盾尖锐。</a:t>
            </a:r>
          </a:p>
          <a:p>
            <a:pPr>
              <a:lnSpc>
                <a:spcPts val="25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流亡国外的列宁宣传马克思主义，布尔什维克党建立。</a:t>
            </a:r>
            <a:endParaRPr lang="en-US" altLang="zh-CN" dirty="0">
              <a:latin typeface="微软雅黑" panose="020B0503020204020204" pitchFamily="34" charset="-122"/>
              <a:ea typeface="微软雅黑" panose="020B0503020204020204" pitchFamily="34" charset="-122"/>
            </a:endParaRPr>
          </a:p>
          <a:p>
            <a:pPr>
              <a:lnSpc>
                <a:spcPts val="25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一战激化俄国的各种社会矛盾，二月革命推翻沙皇统治。</a:t>
            </a:r>
            <a:endParaRPr lang="en-US" altLang="zh-CN" dirty="0">
              <a:latin typeface="微软雅黑" panose="020B0503020204020204" pitchFamily="34" charset="-122"/>
              <a:ea typeface="微软雅黑" panose="020B0503020204020204" pitchFamily="34" charset="-122"/>
            </a:endParaRPr>
          </a:p>
          <a:p>
            <a:pPr>
              <a:lnSpc>
                <a:spcPts val="25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资产阶级临时政府坚持战争政策</a:t>
            </a:r>
            <a:endParaRPr lang="en-US" altLang="zh-CN" dirty="0">
              <a:latin typeface="微软雅黑" panose="020B0503020204020204" pitchFamily="34" charset="-122"/>
              <a:ea typeface="微软雅黑" panose="020B0503020204020204" pitchFamily="34" charset="-122"/>
            </a:endParaRPr>
          </a:p>
          <a:p>
            <a:pPr>
              <a:lnSpc>
                <a:spcPts val="25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列宁回国，发表四月提纲，并亲自领导起义。</a:t>
            </a:r>
          </a:p>
        </p:txBody>
      </p:sp>
      <p:sp>
        <p:nvSpPr>
          <p:cNvPr id="7" name="矩形 6"/>
          <p:cNvSpPr/>
          <p:nvPr/>
        </p:nvSpPr>
        <p:spPr>
          <a:xfrm>
            <a:off x="5416516" y="2648587"/>
            <a:ext cx="6311820" cy="969495"/>
          </a:xfrm>
          <a:prstGeom prst="rect">
            <a:avLst/>
          </a:prstGeom>
        </p:spPr>
        <p:txBody>
          <a:bodyPr wrap="square" lIns="91436" tIns="45718" rIns="91436" bIns="45718">
            <a:spAutoFit/>
          </a:bodyPr>
          <a:lstStyle/>
          <a:p>
            <a:r>
              <a:rPr lang="zh-CN" altLang="zh-CN" b="1" dirty="0">
                <a:ea typeface="微软雅黑" panose="020B0503020204020204" pitchFamily="34" charset="-122"/>
                <a:cs typeface="Times New Roman" panose="02020603050405020304" pitchFamily="18" charset="0"/>
              </a:rPr>
              <a:t>胜利</a:t>
            </a:r>
            <a:r>
              <a:rPr lang="zh-CN" altLang="en-US" b="1" dirty="0">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rPr>
              <a:t>1917</a:t>
            </a:r>
            <a:r>
              <a:rPr lang="zh-CN" altLang="zh-CN"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11</a:t>
            </a:r>
            <a:r>
              <a:rPr lang="zh-CN" altLang="zh-CN"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7</a:t>
            </a:r>
            <a:r>
              <a:rPr lang="zh-CN" altLang="zh-CN" dirty="0">
                <a:latin typeface="微软雅黑" panose="020B0503020204020204" pitchFamily="34" charset="-122"/>
                <a:ea typeface="微软雅黑" panose="020B0503020204020204" pitchFamily="34" charset="-122"/>
              </a:rPr>
              <a:t>日（俄历</a:t>
            </a:r>
            <a:r>
              <a:rPr lang="en-US" altLang="zh-CN" dirty="0">
                <a:latin typeface="微软雅黑" panose="020B0503020204020204" pitchFamily="34" charset="-122"/>
                <a:ea typeface="微软雅黑" panose="020B0503020204020204" pitchFamily="34" charset="-122"/>
              </a:rPr>
              <a:t>10</a:t>
            </a:r>
            <a:r>
              <a:rPr lang="zh-CN" altLang="zh-CN"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25</a:t>
            </a:r>
            <a:r>
              <a:rPr lang="zh-CN" altLang="zh-CN" dirty="0">
                <a:latin typeface="微软雅黑" panose="020B0503020204020204" pitchFamily="34" charset="-122"/>
                <a:ea typeface="微软雅黑" panose="020B0503020204020204" pitchFamily="34" charset="-122"/>
              </a:rPr>
              <a:t>日），革命武装进攻临时政府所在地冬宫。其后，莫斯科等城市的武装起义也相继取得成功。</a:t>
            </a:r>
            <a:endParaRPr lang="zh-CN" altLang="en-US" dirty="0">
              <a:latin typeface="微软雅黑" panose="020B0503020204020204" pitchFamily="34" charset="-122"/>
              <a:ea typeface="微软雅黑" panose="020B0503020204020204" pitchFamily="34" charset="-122"/>
            </a:endParaRPr>
          </a:p>
        </p:txBody>
      </p:sp>
      <p:sp>
        <p:nvSpPr>
          <p:cNvPr id="8" name="矩形 7"/>
          <p:cNvSpPr/>
          <p:nvPr/>
        </p:nvSpPr>
        <p:spPr>
          <a:xfrm>
            <a:off x="5416514" y="3658313"/>
            <a:ext cx="6105397" cy="1261880"/>
          </a:xfrm>
          <a:prstGeom prst="rect">
            <a:avLst/>
          </a:prstGeom>
        </p:spPr>
        <p:txBody>
          <a:bodyPr wrap="square" lIns="91436" tIns="45718" rIns="91436" bIns="45718">
            <a:spAutoFit/>
          </a:bodyPr>
          <a:lstStyle/>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推翻临时政府，全部政权归苏维埃。</a:t>
            </a:r>
            <a:endParaRPr lang="en-US" altLang="zh-CN" dirty="0">
              <a:ea typeface="微软雅黑" panose="020B0503020204020204" pitchFamily="34" charset="-122"/>
              <a:cs typeface="Times New Roman" panose="02020603050405020304" pitchFamily="18" charset="0"/>
            </a:endParaRPr>
          </a:p>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选举产生第一届工兵苏维埃政府——人民委员会，列宁当选为主席。</a:t>
            </a:r>
            <a:endParaRPr lang="en-US" altLang="zh-CN" dirty="0">
              <a:ea typeface="微软雅黑" panose="020B0503020204020204" pitchFamily="34" charset="-122"/>
              <a:cs typeface="Times New Roman" panose="02020603050405020304" pitchFamily="18" charset="0"/>
            </a:endParaRPr>
          </a:p>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世界上第一个无产阶级专政的国家诞生。</a:t>
            </a:r>
            <a:endParaRPr lang="zh-CN" altLang="en-US" dirty="0"/>
          </a:p>
        </p:txBody>
      </p:sp>
      <p:sp>
        <p:nvSpPr>
          <p:cNvPr id="10" name="矩形 9"/>
          <p:cNvSpPr/>
          <p:nvPr/>
        </p:nvSpPr>
        <p:spPr>
          <a:xfrm>
            <a:off x="5416516" y="4957548"/>
            <a:ext cx="6311820" cy="1846657"/>
          </a:xfrm>
          <a:prstGeom prst="rect">
            <a:avLst/>
          </a:prstGeom>
        </p:spPr>
        <p:txBody>
          <a:bodyPr wrap="square" lIns="91436" tIns="45718" rIns="91436" bIns="45718">
            <a:spAutoFit/>
          </a:bodyPr>
          <a:lstStyle/>
          <a:p>
            <a:r>
              <a:rPr lang="zh-CN" altLang="zh-CN" b="1" dirty="0">
                <a:ea typeface="微软雅黑" panose="020B0503020204020204" pitchFamily="34" charset="-122"/>
                <a:cs typeface="Times New Roman" panose="02020603050405020304" pitchFamily="18" charset="0"/>
              </a:rPr>
              <a:t>意义</a:t>
            </a:r>
            <a:r>
              <a:rPr lang="zh-CN" altLang="en-US" b="1"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人类历史上第一次取得胜利的社会主义革命，将社会主义理论变为现实，开辟了人类探索社会主义道路的新时代。</a:t>
            </a:r>
          </a:p>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沉重地打击了帝国主义对世界的统治，鼓舞了殖民地半殖民地人民的解放斗争，改变</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20</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世纪的世界格局。</a:t>
            </a:r>
          </a:p>
          <a:p>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r>
              <a:rPr lang="en-US" altLang="zh-CN" sz="2000" b="1" dirty="0">
                <a:solidFill>
                  <a:schemeClr val="bg1"/>
                </a:solidFill>
              </a:rPr>
              <a:t>          </a:t>
            </a:r>
            <a:r>
              <a:rPr lang="zh-CN" altLang="zh-CN" sz="2000" b="1" dirty="0">
                <a:solidFill>
                  <a:schemeClr val="bg1"/>
                </a:solidFill>
              </a:rPr>
              <a:t>通过了解两次世界大战，</a:t>
            </a:r>
            <a:r>
              <a:rPr lang="zh-CN" altLang="zh-CN" sz="2000" b="1" dirty="0">
                <a:solidFill>
                  <a:schemeClr val="bg1"/>
                </a:solidFill>
                <a:latin typeface="Times New Roman" panose="02020603050405020304" pitchFamily="18" charset="0"/>
                <a:cs typeface="Times New Roman" panose="02020603050405020304" pitchFamily="18" charset="0"/>
              </a:rPr>
              <a:t>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a:t>
            </a:r>
            <a:r>
              <a:rPr lang="zh-CN" altLang="zh-CN" sz="2000" b="1" dirty="0">
                <a:solidFill>
                  <a:schemeClr val="bg1"/>
                </a:solidFill>
              </a:rPr>
              <a:t>上半期国际秩序的变动；了解列宁领导的十月革命爆发的原因、过程，理解十月革命的世界历史意义；理解两次世界大战之间亚非拉民族民主运动对国际秩序的影响。</a:t>
            </a:r>
          </a:p>
          <a:p>
            <a:endParaRPr lang="zh-CN" altLang="en-US" dirty="0"/>
          </a:p>
        </p:txBody>
      </p:sp>
      <p:sp>
        <p:nvSpPr>
          <p:cNvPr id="22" name="矩形: 圆角 21"/>
          <p:cNvSpPr/>
          <p:nvPr/>
        </p:nvSpPr>
        <p:spPr>
          <a:xfrm>
            <a:off x="3567343" y="2558416"/>
            <a:ext cx="1623782" cy="11832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苏联建设社会主义的实践</a:t>
            </a:r>
            <a:endParaRPr lang="zh-CN" altLang="en-US" sz="3600" b="1" dirty="0">
              <a:solidFill>
                <a:schemeClr val="bg1"/>
              </a:solidFill>
              <a:latin typeface="+mn-ea"/>
            </a:endParaRPr>
          </a:p>
        </p:txBody>
      </p:sp>
      <p:sp>
        <p:nvSpPr>
          <p:cNvPr id="19" name="左大括号 18"/>
          <p:cNvSpPr/>
          <p:nvPr/>
        </p:nvSpPr>
        <p:spPr>
          <a:xfrm>
            <a:off x="5225459" y="483478"/>
            <a:ext cx="265339" cy="5332689"/>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文本框 4"/>
          <p:cNvSpPr txBox="1"/>
          <p:nvPr/>
        </p:nvSpPr>
        <p:spPr>
          <a:xfrm>
            <a:off x="5427001" y="304800"/>
            <a:ext cx="6596426" cy="1734125"/>
          </a:xfrm>
          <a:prstGeom prst="rect">
            <a:avLst/>
          </a:prstGeom>
          <a:noFill/>
        </p:spPr>
        <p:txBody>
          <a:bodyPr wrap="square" lIns="91436" tIns="45718" rIns="91436" bIns="45718" rtlCol="0">
            <a:spAutoFit/>
          </a:bodyPr>
          <a:lstStyle/>
          <a:p>
            <a:pPr>
              <a:lnSpc>
                <a:spcPts val="2600"/>
              </a:lnSpc>
            </a:pPr>
            <a:r>
              <a:rPr lang="zh-CN" altLang="zh-CN" b="1" kern="100" dirty="0">
                <a:latin typeface="Times New Roman" panose="02020603050405020304" pitchFamily="18" charset="0"/>
                <a:ea typeface="微软雅黑" panose="020B0503020204020204" pitchFamily="34" charset="-122"/>
              </a:rPr>
              <a:t>战时共产主义政策</a:t>
            </a:r>
            <a:endParaRPr lang="en-US" altLang="zh-CN" b="1" kern="100" dirty="0">
              <a:latin typeface="Times New Roman" panose="02020603050405020304" pitchFamily="18" charset="0"/>
              <a:ea typeface="微软雅黑" panose="020B0503020204020204" pitchFamily="34" charset="-122"/>
            </a:endParaRPr>
          </a:p>
          <a:p>
            <a:pPr>
              <a:lnSpc>
                <a:spcPts val="2600"/>
              </a:lnSpc>
            </a:pPr>
            <a:r>
              <a:rPr lang="en-US" altLang="zh-CN" dirty="0"/>
              <a:t>          </a:t>
            </a:r>
            <a:r>
              <a:rPr lang="zh-CN" altLang="zh-CN" dirty="0">
                <a:latin typeface="微软雅黑" panose="020B0503020204020204" pitchFamily="34" charset="-122"/>
                <a:ea typeface="微软雅黑" panose="020B0503020204020204" pitchFamily="34" charset="-122"/>
              </a:rPr>
              <a:t>面对国内外敌人的进攻，为了把有限的力量集中起来保证战争的胜利，苏维埃政权在经济领域采取</a:t>
            </a:r>
            <a:r>
              <a:rPr lang="zh-CN" altLang="en-US" dirty="0">
                <a:latin typeface="微软雅黑" panose="020B0503020204020204" pitchFamily="34" charset="-122"/>
                <a:ea typeface="微软雅黑" panose="020B0503020204020204" pitchFamily="34" charset="-122"/>
              </a:rPr>
              <a:t>的</a:t>
            </a:r>
            <a:r>
              <a:rPr lang="zh-CN" altLang="zh-CN" dirty="0">
                <a:latin typeface="微软雅黑" panose="020B0503020204020204" pitchFamily="34" charset="-122"/>
                <a:ea typeface="微软雅黑" panose="020B0503020204020204" pitchFamily="34" charset="-122"/>
              </a:rPr>
              <a:t>一些非常措施</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ts val="2600"/>
              </a:lnSpc>
            </a:pPr>
            <a:r>
              <a:rPr lang="en-US" altLang="zh-CN" dirty="0"/>
              <a:t>         </a:t>
            </a:r>
            <a:r>
              <a:rPr lang="zh-CN" altLang="zh-CN" dirty="0">
                <a:latin typeface="微软雅黑" panose="020B0503020204020204" pitchFamily="34" charset="-122"/>
                <a:ea typeface="微软雅黑" panose="020B0503020204020204" pitchFamily="34" charset="-122"/>
              </a:rPr>
              <a:t>余粮收集制保证了前线的粮食供应，缓解了城市饥荒，但严重损害了农民的利益，导致战后的经济和政治危机。</a:t>
            </a:r>
          </a:p>
        </p:txBody>
      </p:sp>
      <p:sp>
        <p:nvSpPr>
          <p:cNvPr id="11" name="文本框 10"/>
          <p:cNvSpPr txBox="1"/>
          <p:nvPr/>
        </p:nvSpPr>
        <p:spPr>
          <a:xfrm>
            <a:off x="5408560" y="2210126"/>
            <a:ext cx="6414842" cy="1734125"/>
          </a:xfrm>
          <a:prstGeom prst="rect">
            <a:avLst/>
          </a:prstGeom>
          <a:noFill/>
        </p:spPr>
        <p:txBody>
          <a:bodyPr wrap="square" lIns="91436" tIns="45718" rIns="91436" bIns="45718" rtlCol="0">
            <a:spAutoFit/>
          </a:bodyPr>
          <a:lstStyle/>
          <a:p>
            <a:pPr>
              <a:lnSpc>
                <a:spcPts val="2600"/>
              </a:lnSpc>
            </a:pPr>
            <a:r>
              <a:rPr lang="zh-CN" altLang="zh-CN" b="1" kern="100" dirty="0">
                <a:latin typeface="Times New Roman" panose="02020603050405020304" pitchFamily="18" charset="0"/>
                <a:ea typeface="微软雅黑" panose="020B0503020204020204" pitchFamily="34" charset="-122"/>
              </a:rPr>
              <a:t>新经济政策</a:t>
            </a:r>
            <a:r>
              <a:rPr lang="zh-CN" altLang="en-US" b="1" kern="100" dirty="0">
                <a:latin typeface="Times New Roman" panose="02020603050405020304" pitchFamily="18" charset="0"/>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1921</a:t>
            </a:r>
            <a:r>
              <a:rPr lang="zh-CN" altLang="zh-CN"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3</a:t>
            </a:r>
            <a:r>
              <a:rPr lang="zh-CN" altLang="zh-CN" dirty="0">
                <a:latin typeface="微软雅黑" panose="020B0503020204020204" pitchFamily="34" charset="-122"/>
                <a:ea typeface="微软雅黑" panose="020B0503020204020204" pitchFamily="34" charset="-122"/>
              </a:rPr>
              <a:t>月</a:t>
            </a:r>
            <a:r>
              <a:rPr lang="zh-CN" altLang="en-US" dirty="0">
                <a:latin typeface="微软雅黑" panose="020B0503020204020204" pitchFamily="34" charset="-122"/>
                <a:ea typeface="微软雅黑" panose="020B0503020204020204" pitchFamily="34" charset="-122"/>
              </a:rPr>
              <a:t>）</a:t>
            </a:r>
            <a:endParaRPr lang="zh-CN" altLang="zh-CN" kern="100" dirty="0">
              <a:latin typeface="Times New Roman" panose="02020603050405020304" pitchFamily="18" charset="0"/>
              <a:ea typeface="宋体" panose="02010600030101010101" pitchFamily="2" charset="-122"/>
            </a:endParaRPr>
          </a:p>
          <a:p>
            <a:pPr>
              <a:lnSpc>
                <a:spcPts val="26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粮食税</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货币流通和商品交换</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允许部分中小企业私营，并以租让等形式在一些经济部门引入外国资本。</a:t>
            </a:r>
            <a:endParaRPr lang="en-US" altLang="zh-CN" dirty="0">
              <a:latin typeface="微软雅黑" panose="020B0503020204020204" pitchFamily="34" charset="-122"/>
              <a:ea typeface="微软雅黑" panose="020B0503020204020204" pitchFamily="34" charset="-122"/>
            </a:endParaRPr>
          </a:p>
          <a:p>
            <a:pPr>
              <a:lnSpc>
                <a:spcPts val="26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新经济政策的实施提高了人民的生产积极性，促进了经济迅速恢复，有利于稳定政治形势，巩固了苏维埃政权。</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5427000" y="4040901"/>
            <a:ext cx="6202571" cy="1118255"/>
          </a:xfrm>
          <a:prstGeom prst="rect">
            <a:avLst/>
          </a:prstGeom>
          <a:noFill/>
        </p:spPr>
        <p:txBody>
          <a:bodyPr wrap="square" lIns="91436" tIns="45718" rIns="91436" bIns="45718" rtlCol="0">
            <a:spAutoFit/>
          </a:bodyPr>
          <a:lstStyle/>
          <a:p>
            <a:pPr>
              <a:lnSpc>
                <a:spcPts val="2600"/>
              </a:lnSpc>
            </a:pPr>
            <a:r>
              <a:rPr lang="zh-CN" altLang="zh-CN" b="1" kern="100" dirty="0">
                <a:latin typeface="Times New Roman" panose="02020603050405020304" pitchFamily="18" charset="0"/>
                <a:ea typeface="微软雅黑" panose="020B0503020204020204" pitchFamily="34" charset="-122"/>
              </a:rPr>
              <a:t>苏联建立</a:t>
            </a:r>
            <a:endParaRPr lang="zh-CN" altLang="zh-CN" kern="100" dirty="0">
              <a:latin typeface="Times New Roman" panose="02020603050405020304" pitchFamily="18" charset="0"/>
              <a:ea typeface="宋体" panose="02010600030101010101" pitchFamily="2" charset="-122"/>
            </a:endParaRPr>
          </a:p>
          <a:p>
            <a:pPr>
              <a:lnSpc>
                <a:spcPts val="2600"/>
              </a:lnSpc>
            </a:pPr>
            <a:r>
              <a:rPr lang="en-US" altLang="zh-CN" kern="100" dirty="0">
                <a:latin typeface="微软雅黑" panose="020B0503020204020204" pitchFamily="34" charset="-122"/>
                <a:ea typeface="宋体" panose="02010600030101010101" pitchFamily="2" charset="-122"/>
              </a:rPr>
              <a:t>      1922</a:t>
            </a:r>
            <a:r>
              <a:rPr lang="zh-CN" altLang="zh-CN" kern="100" dirty="0">
                <a:latin typeface="Times New Roman" panose="02020603050405020304" pitchFamily="18" charset="0"/>
                <a:ea typeface="微软雅黑" panose="020B0503020204020204" pitchFamily="34" charset="-122"/>
              </a:rPr>
              <a:t>年底，“苏维埃社会主义共和国联盟”成立，简称“苏联”。</a:t>
            </a:r>
            <a:endParaRPr lang="zh-CN" altLang="zh-CN" kern="100" dirty="0">
              <a:latin typeface="Times New Roman" panose="02020603050405020304" pitchFamily="18" charset="0"/>
              <a:ea typeface="宋体" panose="02010600030101010101" pitchFamily="2" charset="-122"/>
            </a:endParaRPr>
          </a:p>
        </p:txBody>
      </p:sp>
      <p:sp>
        <p:nvSpPr>
          <p:cNvPr id="15" name="文本框 14"/>
          <p:cNvSpPr txBox="1"/>
          <p:nvPr/>
        </p:nvSpPr>
        <p:spPr>
          <a:xfrm>
            <a:off x="5427001" y="5180210"/>
            <a:ext cx="6202569" cy="1405513"/>
          </a:xfrm>
          <a:prstGeom prst="rect">
            <a:avLst/>
          </a:prstGeom>
          <a:noFill/>
        </p:spPr>
        <p:txBody>
          <a:bodyPr wrap="square" lIns="91436" tIns="45718" rIns="91436" bIns="45718" rtlCol="0">
            <a:spAutoFit/>
          </a:bodyPr>
          <a:lstStyle/>
          <a:p>
            <a:r>
              <a:rPr lang="zh-CN" altLang="zh-CN" b="1" kern="100" dirty="0">
                <a:latin typeface="Times New Roman" panose="02020603050405020304" pitchFamily="18" charset="0"/>
                <a:ea typeface="微软雅黑" panose="020B0503020204020204" pitchFamily="34" charset="-122"/>
              </a:rPr>
              <a:t>斯大林模式</a:t>
            </a:r>
            <a:endParaRPr lang="en-US" altLang="zh-CN" b="1" kern="100" dirty="0">
              <a:latin typeface="Times New Roman" panose="02020603050405020304" pitchFamily="18" charset="0"/>
              <a:ea typeface="微软雅黑" panose="020B0503020204020204" pitchFamily="34" charset="-122"/>
            </a:endParaRPr>
          </a:p>
          <a:p>
            <a:pPr>
              <a:lnSpc>
                <a:spcPts val="2600"/>
              </a:lnSpc>
            </a:pPr>
            <a:r>
              <a:rPr lang="en-US" altLang="zh-CN" dirty="0"/>
              <a:t>       </a:t>
            </a:r>
            <a:r>
              <a:rPr lang="zh-CN" altLang="zh-CN" kern="100" dirty="0">
                <a:latin typeface="微软雅黑" panose="020B0503020204020204" pitchFamily="34" charset="-122"/>
                <a:ea typeface="微软雅黑" panose="020B0503020204020204" pitchFamily="34" charset="-122"/>
              </a:rPr>
              <a:t>高度集中</a:t>
            </a:r>
            <a:r>
              <a:rPr lang="en-US" altLang="zh-CN" kern="100" dirty="0">
                <a:latin typeface="微软雅黑" panose="020B0503020204020204" pitchFamily="34" charset="-122"/>
                <a:ea typeface="微软雅黑" panose="020B0503020204020204" pitchFamily="34" charset="-122"/>
              </a:rPr>
              <a:t>  </a:t>
            </a:r>
            <a:r>
              <a:rPr lang="zh-CN" altLang="zh-CN" kern="100" dirty="0">
                <a:latin typeface="微软雅黑" panose="020B0503020204020204" pitchFamily="34" charset="-122"/>
                <a:ea typeface="微软雅黑" panose="020B0503020204020204" pitchFamily="34" charset="-122"/>
              </a:rPr>
              <a:t>“社会主义工业化”和“农业集体化”</a:t>
            </a:r>
            <a:endParaRPr lang="en-US" altLang="zh-CN" kern="100" dirty="0">
              <a:latin typeface="微软雅黑" panose="020B0503020204020204" pitchFamily="34" charset="-122"/>
              <a:ea typeface="微软雅黑" panose="020B0503020204020204" pitchFamily="34" charset="-122"/>
            </a:endParaRPr>
          </a:p>
          <a:p>
            <a:pPr>
              <a:lnSpc>
                <a:spcPts val="2600"/>
              </a:lnSpc>
            </a:pPr>
            <a:r>
              <a:rPr lang="en-US" altLang="zh-CN" kern="100" dirty="0">
                <a:latin typeface="微软雅黑" panose="020B0503020204020204" pitchFamily="34" charset="-122"/>
                <a:ea typeface="微软雅黑" panose="020B0503020204020204" pitchFamily="34" charset="-122"/>
              </a:rPr>
              <a:t>     </a:t>
            </a:r>
            <a:r>
              <a:rPr lang="zh-CN" altLang="zh-CN" kern="100" dirty="0">
                <a:latin typeface="微软雅黑" panose="020B0503020204020204" pitchFamily="34" charset="-122"/>
                <a:ea typeface="微软雅黑" panose="020B0503020204020204" pitchFamily="34" charset="-122"/>
              </a:rPr>
              <a:t>优先发展重工业</a:t>
            </a:r>
            <a:r>
              <a:rPr lang="en-US" altLang="zh-CN" kern="100" dirty="0">
                <a:latin typeface="微软雅黑" panose="020B0503020204020204" pitchFamily="34" charset="-122"/>
                <a:ea typeface="微软雅黑" panose="020B0503020204020204" pitchFamily="34" charset="-122"/>
              </a:rPr>
              <a:t>    </a:t>
            </a:r>
            <a:r>
              <a:rPr lang="zh-CN" altLang="zh-CN" kern="100" dirty="0">
                <a:latin typeface="微软雅黑" panose="020B0503020204020204" pitchFamily="34" charset="-122"/>
                <a:ea typeface="微软雅黑" panose="020B0503020204020204" pitchFamily="34" charset="-122"/>
              </a:rPr>
              <a:t>单一公有制</a:t>
            </a:r>
            <a:endParaRPr lang="en-US" altLang="zh-CN" kern="100" dirty="0">
              <a:latin typeface="微软雅黑" panose="020B0503020204020204" pitchFamily="34" charset="-122"/>
              <a:ea typeface="微软雅黑" panose="020B0503020204020204" pitchFamily="34" charset="-122"/>
            </a:endParaRPr>
          </a:p>
          <a:p>
            <a:pPr>
              <a:lnSpc>
                <a:spcPts val="2600"/>
              </a:lnSpc>
            </a:pP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评价：利与弊</a:t>
            </a:r>
            <a:endParaRPr lang="zh-CN" altLang="zh-CN" kern="1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3"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r>
              <a:rPr lang="en-US" altLang="zh-CN" sz="2000" b="1" dirty="0">
                <a:solidFill>
                  <a:schemeClr val="bg1"/>
                </a:solidFill>
              </a:rPr>
              <a:t>          </a:t>
            </a:r>
            <a:r>
              <a:rPr lang="zh-CN" altLang="zh-CN" sz="2000" b="1" dirty="0">
                <a:solidFill>
                  <a:schemeClr val="bg1"/>
                </a:solidFill>
              </a:rPr>
              <a:t>通过了解两次世界大战</a:t>
            </a:r>
            <a:r>
              <a:rPr lang="zh-CN" altLang="zh-CN" sz="2000" b="1" dirty="0">
                <a:solidFill>
                  <a:schemeClr val="bg1"/>
                </a:solidFill>
                <a:latin typeface="Times New Roman" panose="02020603050405020304" pitchFamily="18" charset="0"/>
                <a:cs typeface="Times New Roman" panose="02020603050405020304" pitchFamily="18" charset="0"/>
              </a:rPr>
              <a:t>，理解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a:t>
            </a:r>
            <a:r>
              <a:rPr lang="zh-CN" altLang="zh-CN" sz="2000" b="1" dirty="0">
                <a:solidFill>
                  <a:schemeClr val="bg1"/>
                </a:solidFill>
              </a:rPr>
              <a:t>上半期国际秩序的变动；了解列宁领导的十月革命爆发的原因、过程，理解十月革命的世界历史意义；理解两次世界大战之间亚非拉民族民主运动对国际秩序的影响。</a:t>
            </a:r>
          </a:p>
          <a:p>
            <a:endParaRPr lang="zh-CN" altLang="en-US" dirty="0"/>
          </a:p>
        </p:txBody>
      </p:sp>
      <p:sp>
        <p:nvSpPr>
          <p:cNvPr id="22" name="矩形: 圆角 21"/>
          <p:cNvSpPr/>
          <p:nvPr/>
        </p:nvSpPr>
        <p:spPr>
          <a:xfrm>
            <a:off x="3565875" y="1886095"/>
            <a:ext cx="1708852" cy="1530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亚非民族民主运动的新高潮</a:t>
            </a:r>
            <a:endParaRPr lang="zh-CN" altLang="en-US" sz="4400" b="1" dirty="0">
              <a:solidFill>
                <a:schemeClr val="bg1"/>
              </a:solidFill>
              <a:latin typeface="+mn-ea"/>
            </a:endParaRPr>
          </a:p>
        </p:txBody>
      </p:sp>
      <p:sp>
        <p:nvSpPr>
          <p:cNvPr id="19" name="左大括号 18"/>
          <p:cNvSpPr/>
          <p:nvPr/>
        </p:nvSpPr>
        <p:spPr>
          <a:xfrm>
            <a:off x="5358811" y="1618590"/>
            <a:ext cx="182725" cy="207493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文本框 6"/>
          <p:cNvSpPr txBox="1"/>
          <p:nvPr/>
        </p:nvSpPr>
        <p:spPr>
          <a:xfrm>
            <a:off x="5591507" y="1450610"/>
            <a:ext cx="6344461" cy="733658"/>
          </a:xfrm>
          <a:prstGeom prst="rect">
            <a:avLst/>
          </a:prstGeom>
          <a:noFill/>
        </p:spPr>
        <p:txBody>
          <a:bodyPr wrap="square" lIns="91436" tIns="45718" rIns="91436" bIns="45718" rtlCol="0">
            <a:spAutoFit/>
          </a:bodyPr>
          <a:lstStyle/>
          <a:p>
            <a:pPr>
              <a:lnSpc>
                <a:spcPts val="2600"/>
              </a:lnSpc>
            </a:pPr>
            <a:r>
              <a:rPr lang="zh-CN" altLang="zh-CN" kern="100" dirty="0">
                <a:latin typeface="Times New Roman" panose="02020603050405020304" pitchFamily="18" charset="0"/>
                <a:ea typeface="微软雅黑" panose="020B0503020204020204" pitchFamily="34" charset="-122"/>
              </a:rPr>
              <a:t>印度</a:t>
            </a:r>
            <a:r>
              <a:rPr lang="zh-CN" altLang="en-US" kern="100" dirty="0">
                <a:latin typeface="Times New Roman" panose="02020603050405020304" pitchFamily="18" charset="0"/>
                <a:ea typeface="微软雅黑" panose="020B0503020204020204" pitchFamily="34" charset="-122"/>
              </a:rPr>
              <a:t>：在</a:t>
            </a:r>
            <a:r>
              <a:rPr lang="zh-CN" altLang="zh-CN" kern="100" dirty="0">
                <a:latin typeface="Times New Roman" panose="02020603050405020304" pitchFamily="18" charset="0"/>
                <a:ea typeface="微软雅黑" panose="020B0503020204020204" pitchFamily="34" charset="-122"/>
              </a:rPr>
              <a:t>甘地和资产阶级政党国大党的领导下，多次</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发起</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非暴力不合作”运动。</a:t>
            </a:r>
            <a:endParaRPr lang="zh-CN" altLang="zh-CN" kern="100" dirty="0">
              <a:latin typeface="Times New Roman" panose="02020603050405020304" pitchFamily="18" charset="0"/>
              <a:ea typeface="宋体" panose="02010600030101010101" pitchFamily="2" charset="-122"/>
            </a:endParaRPr>
          </a:p>
        </p:txBody>
      </p:sp>
      <p:sp>
        <p:nvSpPr>
          <p:cNvPr id="8" name="文本框 7"/>
          <p:cNvSpPr txBox="1"/>
          <p:nvPr/>
        </p:nvSpPr>
        <p:spPr>
          <a:xfrm>
            <a:off x="5591505" y="2249476"/>
            <a:ext cx="6022782" cy="1067083"/>
          </a:xfrm>
          <a:prstGeom prst="rect">
            <a:avLst/>
          </a:prstGeom>
          <a:noFill/>
        </p:spPr>
        <p:txBody>
          <a:bodyPr wrap="square" lIns="91436" tIns="45718" rIns="91436" bIns="45718" rtlCol="0">
            <a:spAutoFit/>
          </a:bodyPr>
          <a:lstStyle/>
          <a:p>
            <a:pPr>
              <a:lnSpc>
                <a:spcPts val="2600"/>
              </a:lnSpc>
            </a:pPr>
            <a:r>
              <a:rPr lang="zh-CN" altLang="zh-CN" kern="100" dirty="0">
                <a:latin typeface="Times New Roman" panose="02020603050405020304" pitchFamily="18" charset="0"/>
                <a:ea typeface="微软雅黑" panose="020B0503020204020204" pitchFamily="34" charset="-122"/>
              </a:rPr>
              <a:t>中国</a:t>
            </a:r>
            <a:r>
              <a:rPr lang="zh-CN" altLang="en-US" kern="100" dirty="0">
                <a:latin typeface="Times New Roman" panose="02020603050405020304" pitchFamily="18" charset="0"/>
                <a:ea typeface="微软雅黑" panose="020B0503020204020204" pitchFamily="34" charset="-122"/>
              </a:rPr>
              <a:t>：五四运动、</a:t>
            </a:r>
            <a:r>
              <a:rPr lang="zh-CN" altLang="zh-CN" kern="100" dirty="0">
                <a:latin typeface="Times New Roman" panose="02020603050405020304" pitchFamily="18" charset="0"/>
                <a:ea typeface="微软雅黑" panose="020B0503020204020204" pitchFamily="34" charset="-122"/>
              </a:rPr>
              <a:t>第一次国共合作</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北伐战争</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国民党右派背叛革命后，中国共产党继续领导</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中国</a:t>
            </a: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人民进行反帝反封建斗争。</a:t>
            </a:r>
            <a:endParaRPr lang="zh-CN" altLang="zh-CN" kern="100" dirty="0">
              <a:latin typeface="Times New Roman" panose="02020603050405020304" pitchFamily="18" charset="0"/>
              <a:ea typeface="宋体" panose="02010600030101010101" pitchFamily="2" charset="-122"/>
            </a:endParaRPr>
          </a:p>
        </p:txBody>
      </p:sp>
      <p:sp>
        <p:nvSpPr>
          <p:cNvPr id="9" name="矩形 8"/>
          <p:cNvSpPr/>
          <p:nvPr/>
        </p:nvSpPr>
        <p:spPr>
          <a:xfrm>
            <a:off x="5559975" y="3481466"/>
            <a:ext cx="6231532" cy="738660"/>
          </a:xfrm>
          <a:prstGeom prst="rect">
            <a:avLst/>
          </a:prstGeom>
        </p:spPr>
        <p:txBody>
          <a:bodyPr wrap="square" lIns="91436" tIns="45718" rIns="91436" bIns="45718">
            <a:spAutoFit/>
          </a:bodyPr>
          <a:lstStyle/>
          <a:p>
            <a:pPr>
              <a:lnSpc>
                <a:spcPts val="2600"/>
              </a:lnSpc>
            </a:pPr>
            <a:r>
              <a:rPr lang="zh-CN" altLang="zh-CN" dirty="0">
                <a:ea typeface="微软雅黑" panose="020B0503020204020204" pitchFamily="34" charset="-122"/>
                <a:cs typeface="Times New Roman" panose="02020603050405020304" pitchFamily="18" charset="0"/>
              </a:rPr>
              <a:t>埃塞俄比亚</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抗击意大利侵略，坚持游击战争，最终</a:t>
            </a:r>
            <a:endParaRPr lang="en-US" altLang="zh-CN" dirty="0">
              <a:ea typeface="微软雅黑" panose="020B0503020204020204" pitchFamily="34" charset="-122"/>
              <a:cs typeface="Times New Roman" panose="02020603050405020304" pitchFamily="18" charset="0"/>
            </a:endParaRPr>
          </a:p>
          <a:p>
            <a:pPr>
              <a:lnSpc>
                <a:spcPts val="2600"/>
              </a:lnSpc>
            </a:pPr>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击败侵略军，</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1941</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年恢复了国家</a:t>
            </a:r>
            <a:r>
              <a:rPr lang="zh-CN" altLang="zh-CN" dirty="0">
                <a:ea typeface="微软雅黑" panose="020B0503020204020204" pitchFamily="34" charset="-122"/>
                <a:cs typeface="Times New Roman" panose="02020603050405020304" pitchFamily="18" charset="0"/>
              </a:rPr>
              <a:t>独立</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0" name="矩形 9"/>
          <p:cNvSpPr/>
          <p:nvPr/>
        </p:nvSpPr>
        <p:spPr>
          <a:xfrm>
            <a:off x="3926315" y="4716475"/>
            <a:ext cx="7687972" cy="810479"/>
          </a:xfrm>
          <a:prstGeom prst="rect">
            <a:avLst/>
          </a:prstGeom>
        </p:spPr>
        <p:txBody>
          <a:bodyPr wrap="square" lIns="91436" tIns="45718" rIns="91436" bIns="45718">
            <a:spAutoFit/>
          </a:bodyPr>
          <a:lstStyle/>
          <a:p>
            <a:pPr>
              <a:lnSpc>
                <a:spcPts val="2800"/>
              </a:lnSpc>
            </a:pPr>
            <a:r>
              <a:rPr lang="en-US" altLang="zh-CN" sz="2000" dirty="0">
                <a:ea typeface="微软雅黑" panose="020B0503020204020204" pitchFamily="34" charset="-122"/>
                <a:cs typeface="Times New Roman" panose="02020603050405020304" pitchFamily="18" charset="0"/>
              </a:rPr>
              <a:t>          </a:t>
            </a:r>
            <a:r>
              <a:rPr lang="zh-CN" altLang="zh-CN" sz="2000" dirty="0">
                <a:ea typeface="微软雅黑" panose="020B0503020204020204" pitchFamily="34" charset="-122"/>
                <a:cs typeface="Times New Roman" panose="02020603050405020304" pitchFamily="18" charset="0"/>
              </a:rPr>
              <a:t>第一次世界大战后出现的民族民主运动，打击了帝国主义和殖民主义，动摇了世界殖民体系，成为影响国际秩序的重要因素</a:t>
            </a:r>
            <a:r>
              <a:rPr lang="zh-CN" altLang="en-US" sz="2000" dirty="0">
                <a:ea typeface="微软雅黑" panose="020B0503020204020204" pitchFamily="34" charset="-122"/>
                <a:cs typeface="Times New Roman" panose="02020603050405020304" pitchFamily="18" charset="0"/>
              </a:rPr>
              <a:t>。</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r>
              <a:rPr lang="en-US" altLang="zh-CN" sz="2000" b="1" dirty="0">
                <a:solidFill>
                  <a:schemeClr val="bg1"/>
                </a:solidFill>
              </a:rPr>
              <a:t>          </a:t>
            </a:r>
            <a:r>
              <a:rPr lang="zh-CN" altLang="zh-CN" sz="2000" b="1" dirty="0">
                <a:solidFill>
                  <a:schemeClr val="bg1"/>
                </a:solidFill>
              </a:rPr>
              <a:t>通过了解两次世界大战，</a:t>
            </a:r>
            <a:r>
              <a:rPr lang="zh-CN" altLang="zh-CN" sz="2000" b="1" dirty="0">
                <a:solidFill>
                  <a:schemeClr val="bg1"/>
                </a:solidFill>
                <a:latin typeface="Times New Roman" panose="02020603050405020304" pitchFamily="18" charset="0"/>
                <a:cs typeface="Times New Roman" panose="02020603050405020304" pitchFamily="18" charset="0"/>
              </a:rPr>
              <a:t>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a:t>
            </a:r>
            <a:r>
              <a:rPr lang="zh-CN" altLang="zh-CN" sz="2000" b="1" dirty="0">
                <a:solidFill>
                  <a:schemeClr val="bg1"/>
                </a:solidFill>
              </a:rPr>
              <a:t>上半期国际秩序的变动；了解列宁领导的十月革命爆发的原因、过程，理解十月革命的世界历史意义；理解两次世界大战之间亚非拉民族民主运动对国际秩序的影响。</a:t>
            </a:r>
          </a:p>
          <a:p>
            <a:endParaRPr lang="zh-CN" altLang="en-US" dirty="0"/>
          </a:p>
        </p:txBody>
      </p:sp>
      <p:sp>
        <p:nvSpPr>
          <p:cNvPr id="22" name="矩形: 圆角 21"/>
          <p:cNvSpPr/>
          <p:nvPr/>
        </p:nvSpPr>
        <p:spPr>
          <a:xfrm>
            <a:off x="3544609" y="2296002"/>
            <a:ext cx="1645786" cy="14572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第二次</a:t>
            </a:r>
            <a:endParaRPr lang="en-US" altLang="zh-CN" sz="2400" b="1" dirty="0"/>
          </a:p>
          <a:p>
            <a:pPr algn="ctr"/>
            <a:r>
              <a:rPr lang="zh-CN" altLang="zh-CN" sz="2400" b="1" dirty="0"/>
              <a:t>世界大战</a:t>
            </a:r>
            <a:endParaRPr lang="zh-CN" altLang="zh-CN" sz="2400" dirty="0"/>
          </a:p>
        </p:txBody>
      </p:sp>
      <p:sp>
        <p:nvSpPr>
          <p:cNvPr id="19" name="左大括号 18"/>
          <p:cNvSpPr/>
          <p:nvPr/>
        </p:nvSpPr>
        <p:spPr>
          <a:xfrm>
            <a:off x="5167417" y="382773"/>
            <a:ext cx="265587" cy="5282306"/>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5400115" y="162603"/>
            <a:ext cx="6717454" cy="2405783"/>
          </a:xfrm>
          <a:prstGeom prst="rect">
            <a:avLst/>
          </a:prstGeom>
        </p:spPr>
        <p:txBody>
          <a:bodyPr wrap="square" lIns="91436" tIns="45718" rIns="91436" bIns="45718">
            <a:spAutoFit/>
          </a:bodyPr>
          <a:lstStyle/>
          <a:p>
            <a:pPr>
              <a:lnSpc>
                <a:spcPts val="2600"/>
              </a:lnSpc>
            </a:pPr>
            <a:r>
              <a:rPr lang="zh-CN" altLang="zh-CN" b="1" dirty="0">
                <a:ea typeface="微软雅黑" panose="020B0503020204020204" pitchFamily="34" charset="-122"/>
                <a:cs typeface="Times New Roman" panose="02020603050405020304" pitchFamily="18" charset="0"/>
              </a:rPr>
              <a:t>背景</a:t>
            </a:r>
            <a:r>
              <a:rPr lang="zh-CN" altLang="en-US" b="1" dirty="0">
                <a:ea typeface="微软雅黑" panose="020B0503020204020204" pitchFamily="34" charset="-122"/>
                <a:cs typeface="Times New Roman" panose="02020603050405020304" pitchFamily="18" charset="0"/>
              </a:rPr>
              <a:t>：</a:t>
            </a:r>
            <a:r>
              <a:rPr lang="zh-CN" altLang="en-US" dirty="0">
                <a:ea typeface="微软雅黑" panose="020B0503020204020204" pitchFamily="34" charset="-122"/>
                <a:cs typeface="Times New Roman" panose="02020603050405020304" pitchFamily="18" charset="0"/>
              </a:rPr>
              <a:t>一战后，法西斯组织的出现；</a:t>
            </a:r>
            <a:endParaRPr lang="en-US" altLang="zh-CN" dirty="0">
              <a:ea typeface="微软雅黑" panose="020B0503020204020204" pitchFamily="34" charset="-122"/>
              <a:cs typeface="Times New Roman" panose="02020603050405020304" pitchFamily="18" charset="0"/>
            </a:endParaRPr>
          </a:p>
          <a:p>
            <a:pPr>
              <a:lnSpc>
                <a:spcPts val="2600"/>
              </a:lnSpc>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1929</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年资本主义</a:t>
            </a:r>
            <a:r>
              <a:rPr lang="zh-CN" altLang="en-US" dirty="0">
                <a:ea typeface="微软雅黑" panose="020B0503020204020204" pitchFamily="34" charset="-122"/>
                <a:cs typeface="Times New Roman" panose="02020603050405020304" pitchFamily="18" charset="0"/>
              </a:rPr>
              <a:t>世界经济危机爆发，美国实行新政，</a:t>
            </a:r>
            <a:endParaRPr lang="en-US" altLang="zh-CN" dirty="0">
              <a:ea typeface="微软雅黑" panose="020B0503020204020204" pitchFamily="34" charset="-122"/>
              <a:cs typeface="Times New Roman" panose="02020603050405020304" pitchFamily="18" charset="0"/>
            </a:endParaRPr>
          </a:p>
          <a:p>
            <a:pPr>
              <a:lnSpc>
                <a:spcPts val="2600"/>
              </a:lnSpc>
            </a:pPr>
            <a:r>
              <a:rPr lang="en-US" altLang="zh-CN" dirty="0">
                <a:ea typeface="微软雅黑" panose="020B0503020204020204" pitchFamily="34" charset="-122"/>
                <a:cs typeface="Times New Roman" panose="02020603050405020304" pitchFamily="18" charset="0"/>
              </a:rPr>
              <a:t>     </a:t>
            </a:r>
            <a:r>
              <a:rPr lang="zh-CN" altLang="en-US" dirty="0">
                <a:ea typeface="微软雅黑" panose="020B0503020204020204" pitchFamily="34" charset="-122"/>
                <a:cs typeface="Times New Roman" panose="02020603050405020304" pitchFamily="18" charset="0"/>
              </a:rPr>
              <a:t>德、日建立法西斯政权；</a:t>
            </a:r>
            <a:endParaRPr lang="en-US" altLang="zh-CN" dirty="0">
              <a:ea typeface="微软雅黑" panose="020B0503020204020204" pitchFamily="34" charset="-122"/>
              <a:cs typeface="Times New Roman" panose="02020603050405020304" pitchFamily="18" charset="0"/>
            </a:endParaRPr>
          </a:p>
          <a:p>
            <a:pPr>
              <a:lnSpc>
                <a:spcPts val="2600"/>
              </a:lnSpc>
            </a:pPr>
            <a:r>
              <a:rPr lang="en-US" altLang="zh-CN" dirty="0">
                <a:ea typeface="微软雅黑" panose="020B0503020204020204" pitchFamily="34" charset="-122"/>
                <a:cs typeface="Times New Roman" panose="02020603050405020304" pitchFamily="18" charset="0"/>
              </a:rPr>
              <a:t>              </a:t>
            </a:r>
            <a:r>
              <a:rPr lang="zh-CN" altLang="en-US" dirty="0">
                <a:ea typeface="微软雅黑" panose="020B0503020204020204" pitchFamily="34" charset="-122"/>
                <a:cs typeface="Times New Roman" panose="02020603050405020304" pitchFamily="18" charset="0"/>
              </a:rPr>
              <a:t>德、意、日发动侵略扩张，形成欧亚两个战争策源地；</a:t>
            </a:r>
            <a:endParaRPr lang="en-US" altLang="zh-CN" dirty="0">
              <a:ea typeface="微软雅黑" panose="020B0503020204020204" pitchFamily="34" charset="-122"/>
              <a:cs typeface="Times New Roman" panose="02020603050405020304" pitchFamily="18" charset="0"/>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英法实行绥靖政策纵容侵略，《慕尼黑协定》是绥靖</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政策的顶峰</a:t>
            </a:r>
            <a:r>
              <a:rPr lang="zh-CN" altLang="en-US" kern="100" dirty="0">
                <a:latin typeface="Times New Roman" panose="02020603050405020304" pitchFamily="18" charset="0"/>
                <a:ea typeface="微软雅黑" panose="020B0503020204020204" pitchFamily="34" charset="-122"/>
              </a:rPr>
              <a:t>；</a:t>
            </a:r>
            <a:endParaRPr lang="zh-CN" altLang="zh-CN" kern="100" dirty="0">
              <a:latin typeface="Times New Roman" panose="02020603050405020304" pitchFamily="18" charset="0"/>
              <a:ea typeface="宋体" panose="02010600030101010101" pitchFamily="2"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英、法、苏建立集体安全体系</a:t>
            </a:r>
            <a:r>
              <a:rPr lang="zh-CN" altLang="en-US" kern="100" dirty="0">
                <a:latin typeface="Times New Roman" panose="02020603050405020304" pitchFamily="18" charset="0"/>
                <a:ea typeface="微软雅黑" panose="020B0503020204020204" pitchFamily="34" charset="-122"/>
              </a:rPr>
              <a:t>的努力失败；</a:t>
            </a:r>
            <a:endParaRPr lang="zh-CN" altLang="en-US" dirty="0"/>
          </a:p>
        </p:txBody>
      </p:sp>
      <p:sp>
        <p:nvSpPr>
          <p:cNvPr id="6" name="矩形 5"/>
          <p:cNvSpPr/>
          <p:nvPr/>
        </p:nvSpPr>
        <p:spPr>
          <a:xfrm>
            <a:off x="5400115" y="2580548"/>
            <a:ext cx="6717453" cy="4042128"/>
          </a:xfrm>
          <a:prstGeom prst="rect">
            <a:avLst/>
          </a:prstGeom>
        </p:spPr>
        <p:txBody>
          <a:bodyPr wrap="square" lIns="91436" tIns="45718" rIns="91436" bIns="45718">
            <a:spAutoFit/>
          </a:bodyPr>
          <a:lstStyle/>
          <a:p>
            <a:pPr>
              <a:lnSpc>
                <a:spcPts val="2800"/>
              </a:lnSpc>
            </a:pPr>
            <a:r>
              <a:rPr lang="zh-CN" altLang="zh-CN" b="1" dirty="0">
                <a:ea typeface="微软雅黑" panose="020B0503020204020204" pitchFamily="34" charset="-122"/>
                <a:cs typeface="Times New Roman" panose="02020603050405020304" pitchFamily="18" charset="0"/>
              </a:rPr>
              <a:t>进程</a:t>
            </a:r>
            <a:r>
              <a:rPr lang="zh-CN" altLang="en-US" b="1" dirty="0">
                <a:ea typeface="微软雅黑" panose="020B0503020204020204" pitchFamily="34" charset="-122"/>
                <a:cs typeface="Times New Roman" panose="02020603050405020304" pitchFamily="18" charset="0"/>
              </a:rPr>
              <a:t>：</a:t>
            </a:r>
            <a:r>
              <a:rPr lang="en-US" altLang="zh-CN" b="1" dirty="0">
                <a:latin typeface="微软雅黑" panose="020B0503020204020204" pitchFamily="34" charset="-122"/>
                <a:ea typeface="微软雅黑" panose="020B0503020204020204" pitchFamily="34" charset="-122"/>
              </a:rPr>
              <a:t>  </a:t>
            </a:r>
          </a:p>
          <a:p>
            <a:pPr>
              <a:lnSpc>
                <a:spcPts val="28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战争爆发</a:t>
            </a:r>
            <a:r>
              <a:rPr lang="zh-CN" altLang="en-US" dirty="0">
                <a:latin typeface="微软雅黑" panose="020B0503020204020204" pitchFamily="34" charset="-122"/>
                <a:ea typeface="微软雅黑" panose="020B0503020204020204" pitchFamily="34" charset="-122"/>
              </a:rPr>
              <a:t>：从局部（</a:t>
            </a:r>
            <a:r>
              <a:rPr lang="en-US" altLang="zh-CN" dirty="0">
                <a:latin typeface="微软雅黑" panose="020B0503020204020204" pitchFamily="34" charset="-122"/>
                <a:ea typeface="微软雅黑" panose="020B0503020204020204" pitchFamily="34" charset="-122"/>
              </a:rPr>
              <a:t>1931</a:t>
            </a:r>
            <a:r>
              <a:rPr lang="zh-CN" altLang="en-US" dirty="0">
                <a:latin typeface="微软雅黑" panose="020B0503020204020204" pitchFamily="34" charset="-122"/>
                <a:ea typeface="微软雅黑" panose="020B0503020204020204" pitchFamily="34" charset="-122"/>
              </a:rPr>
              <a:t>年日本侵略中国）到全面（</a:t>
            </a:r>
            <a:r>
              <a:rPr lang="en-US" altLang="zh-CN" dirty="0">
                <a:latin typeface="微软雅黑" panose="020B0503020204020204" pitchFamily="34" charset="-122"/>
                <a:ea typeface="微软雅黑" panose="020B0503020204020204" pitchFamily="34" charset="-122"/>
              </a:rPr>
              <a:t>1939</a:t>
            </a:r>
            <a:r>
              <a:rPr lang="zh-CN" altLang="en-US" dirty="0">
                <a:latin typeface="微软雅黑" panose="020B0503020204020204" pitchFamily="34" charset="-122"/>
                <a:ea typeface="微软雅黑" panose="020B0503020204020204" pitchFamily="34" charset="-122"/>
              </a:rPr>
              <a:t>年德国突袭波兰），法国沦陷，不列颠之战，北非战场；</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战争扩大</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德国入侵苏联</a:t>
            </a:r>
            <a:r>
              <a:rPr lang="zh-CN" altLang="en-US" dirty="0">
                <a:latin typeface="微软雅黑" panose="020B0503020204020204" pitchFamily="34" charset="-122"/>
                <a:ea typeface="微软雅黑" panose="020B0503020204020204" pitchFamily="34" charset="-122"/>
              </a:rPr>
              <a:t>，太平洋战争爆发；</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b="1" dirty="0"/>
              <a:t>   </a:t>
            </a:r>
            <a:r>
              <a:rPr lang="zh-CN" altLang="en-US" b="1" dirty="0">
                <a:latin typeface="微软雅黑" panose="020B0503020204020204" pitchFamily="34" charset="-122"/>
                <a:ea typeface="微软雅黑" panose="020B0503020204020204" pitchFamily="34" charset="-122"/>
              </a:rPr>
              <a:t>战争</a:t>
            </a:r>
            <a:r>
              <a:rPr lang="zh-CN" altLang="zh-CN" b="1" dirty="0">
                <a:latin typeface="微软雅黑" panose="020B0503020204020204" pitchFamily="34" charset="-122"/>
                <a:ea typeface="微软雅黑" panose="020B0503020204020204" pitchFamily="34" charset="-122"/>
              </a:rPr>
              <a:t>转折</a:t>
            </a:r>
            <a:r>
              <a:rPr lang="zh-CN" altLang="en-US" b="1"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世界反法西斯联盟的形成</a:t>
            </a:r>
            <a:endParaRPr lang="en-US" altLang="zh-CN" dirty="0">
              <a:latin typeface="微软雅黑" panose="020B0503020204020204" pitchFamily="34" charset="-122"/>
              <a:ea typeface="微软雅黑" panose="020B0503020204020204" pitchFamily="34" charset="-122"/>
            </a:endParaRPr>
          </a:p>
          <a:p>
            <a:pPr>
              <a:lnSpc>
                <a:spcPts val="2800"/>
              </a:lnSpc>
            </a:pPr>
            <a:r>
              <a:rPr lang="zh-CN" altLang="en-US" dirty="0">
                <a:latin typeface="微软雅黑" panose="020B0503020204020204" pitchFamily="34" charset="-122"/>
                <a:ea typeface="微软雅黑" panose="020B0503020204020204" pitchFamily="34" charset="-122"/>
              </a:rPr>
              <a:t>                   阿拉曼战役、中途岛战役、斯大林格勒战役</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战争胜利</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意大利投降</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开罗会议和《开罗宣言》；德黑兰会议</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诺曼底登陆，开辟欧洲第二战场</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雅尔塔会议和波茨坦会议</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ts val="28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1945</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月和</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8</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月，</a:t>
            </a:r>
            <a:r>
              <a:rPr lang="zh-CN" altLang="zh-CN" dirty="0">
                <a:latin typeface="微软雅黑" panose="020B0503020204020204" pitchFamily="34" charset="-122"/>
                <a:ea typeface="微软雅黑" panose="020B0503020204020204" pitchFamily="34" charset="-122"/>
              </a:rPr>
              <a:t>德、日法西斯先后投降</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8.</a:t>
            </a:r>
            <a:r>
              <a:rPr lang="zh-CN" altLang="zh-CN" sz="2000" b="1" dirty="0">
                <a:solidFill>
                  <a:schemeClr val="bg1"/>
                </a:solidFill>
              </a:rPr>
              <a:t>世界大战、十月革命与国际秩序的演变</a:t>
            </a:r>
          </a:p>
          <a:p>
            <a:r>
              <a:rPr lang="en-US" altLang="zh-CN" sz="2000" b="1" dirty="0">
                <a:solidFill>
                  <a:schemeClr val="bg1"/>
                </a:solidFill>
              </a:rPr>
              <a:t>          </a:t>
            </a:r>
            <a:r>
              <a:rPr lang="zh-CN" altLang="zh-CN" sz="2000" b="1" dirty="0">
                <a:solidFill>
                  <a:schemeClr val="bg1"/>
                </a:solidFill>
              </a:rPr>
              <a:t>通过了解两次世界大战，</a:t>
            </a:r>
            <a:r>
              <a:rPr lang="zh-CN" altLang="zh-CN" sz="2000" b="1" dirty="0">
                <a:solidFill>
                  <a:schemeClr val="bg1"/>
                </a:solidFill>
                <a:latin typeface="Times New Roman" panose="02020603050405020304" pitchFamily="18" charset="0"/>
                <a:cs typeface="Times New Roman" panose="02020603050405020304" pitchFamily="18" charset="0"/>
              </a:rPr>
              <a:t>理解</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世纪上半期国际秩序的变动；了解列宁领导的十月革命爆发的原因、过程，理解十月革命的世界历史意义</a:t>
            </a:r>
            <a:r>
              <a:rPr lang="zh-CN" altLang="zh-CN" sz="2000" b="1" dirty="0">
                <a:solidFill>
                  <a:schemeClr val="bg1"/>
                </a:solidFill>
              </a:rPr>
              <a:t>；理解两次世界大战之间亚非拉民族民主运动对国际秩序的影响。</a:t>
            </a:r>
          </a:p>
          <a:p>
            <a:endParaRPr lang="zh-CN" altLang="en-US" dirty="0"/>
          </a:p>
        </p:txBody>
      </p:sp>
      <p:sp>
        <p:nvSpPr>
          <p:cNvPr id="22" name="矩形: 圆角 21"/>
          <p:cNvSpPr/>
          <p:nvPr/>
        </p:nvSpPr>
        <p:spPr>
          <a:xfrm>
            <a:off x="3565875" y="887618"/>
            <a:ext cx="1708852" cy="1530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300" b="1" dirty="0"/>
              <a:t>第二次世界大战的经验教训</a:t>
            </a:r>
            <a:endParaRPr lang="zh-CN" altLang="zh-CN" sz="2300" dirty="0"/>
          </a:p>
        </p:txBody>
      </p:sp>
      <p:sp>
        <p:nvSpPr>
          <p:cNvPr id="19" name="左大括号 18"/>
          <p:cNvSpPr/>
          <p:nvPr/>
        </p:nvSpPr>
        <p:spPr>
          <a:xfrm>
            <a:off x="5358811" y="462461"/>
            <a:ext cx="295757" cy="212308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5654567" y="338005"/>
            <a:ext cx="6096000" cy="677107"/>
          </a:xfrm>
          <a:prstGeom prst="rect">
            <a:avLst/>
          </a:prstGeom>
        </p:spPr>
        <p:txBody>
          <a:bodyPr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法西斯主义就是战争，防止其死灭复燃，是消除战争隐患的关键</a:t>
            </a:r>
            <a:r>
              <a:rPr lang="zh-CN" altLang="en-US" kern="100" dirty="0">
                <a:latin typeface="Times New Roman" panose="02020603050405020304" pitchFamily="18" charset="0"/>
                <a:ea typeface="微软雅黑" panose="020B0503020204020204" pitchFamily="34" charset="-122"/>
              </a:rPr>
              <a:t>；</a:t>
            </a:r>
            <a:endParaRPr lang="zh-CN" altLang="en-US" dirty="0"/>
          </a:p>
        </p:txBody>
      </p:sp>
      <p:sp>
        <p:nvSpPr>
          <p:cNvPr id="9" name="矩形 8"/>
          <p:cNvSpPr/>
          <p:nvPr/>
        </p:nvSpPr>
        <p:spPr>
          <a:xfrm>
            <a:off x="5654569" y="1059187"/>
            <a:ext cx="6032417" cy="384719"/>
          </a:xfrm>
          <a:prstGeom prst="rect">
            <a:avLst/>
          </a:prstGeom>
        </p:spPr>
        <p:txBody>
          <a:bodyPr wrap="none"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绥靖政策对第二次世界大战的爆发起了推波助澜作用</a:t>
            </a:r>
            <a:r>
              <a:rPr lang="zh-CN" altLang="en-US" kern="100" dirty="0">
                <a:latin typeface="Times New Roman" panose="02020603050405020304" pitchFamily="18" charset="0"/>
                <a:ea typeface="微软雅黑" panose="020B0503020204020204" pitchFamily="34" charset="-122"/>
              </a:rPr>
              <a:t>；</a:t>
            </a:r>
            <a:endParaRPr lang="zh-CN" altLang="en-US" dirty="0"/>
          </a:p>
        </p:txBody>
      </p:sp>
      <p:sp>
        <p:nvSpPr>
          <p:cNvPr id="10" name="矩形 9"/>
          <p:cNvSpPr/>
          <p:nvPr/>
        </p:nvSpPr>
        <p:spPr>
          <a:xfrm>
            <a:off x="5654568" y="1550154"/>
            <a:ext cx="4326821" cy="384719"/>
          </a:xfrm>
          <a:prstGeom prst="rect">
            <a:avLst/>
          </a:prstGeom>
        </p:spPr>
        <p:txBody>
          <a:bodyPr wrap="none" lIns="91436" tIns="45718" rIns="91436" bIns="45718">
            <a:spAutoFit/>
          </a:bodyPr>
          <a:lstStyle/>
          <a:p>
            <a:r>
              <a:rPr lang="zh-CN" altLang="zh-CN" kern="100" dirty="0">
                <a:latin typeface="Times New Roman" panose="02020603050405020304" pitchFamily="18" charset="0"/>
                <a:ea typeface="微软雅黑" panose="020B0503020204020204" pitchFamily="34" charset="-122"/>
              </a:rPr>
              <a:t>落后就要挨打，创新、发展才有出路</a:t>
            </a:r>
            <a:r>
              <a:rPr lang="zh-CN" altLang="en-US" kern="100" dirty="0">
                <a:latin typeface="Times New Roman" panose="02020603050405020304" pitchFamily="18" charset="0"/>
                <a:ea typeface="微软雅黑" panose="020B0503020204020204" pitchFamily="34" charset="-122"/>
              </a:rPr>
              <a:t>；</a:t>
            </a:r>
            <a:endParaRPr lang="zh-CN" altLang="en-US" dirty="0"/>
          </a:p>
        </p:txBody>
      </p:sp>
      <p:sp>
        <p:nvSpPr>
          <p:cNvPr id="11" name="矩形 10"/>
          <p:cNvSpPr/>
          <p:nvPr/>
        </p:nvSpPr>
        <p:spPr>
          <a:xfrm>
            <a:off x="5654567" y="2076317"/>
            <a:ext cx="6096000" cy="677107"/>
          </a:xfrm>
          <a:prstGeom prst="rect">
            <a:avLst/>
          </a:prstGeom>
        </p:spPr>
        <p:txBody>
          <a:bodyPr lIns="91436" tIns="45718" rIns="91436" bIns="45718">
            <a:spAutoFit/>
          </a:bodyPr>
          <a:lstStyle/>
          <a:p>
            <a:r>
              <a:rPr lang="zh-CN" altLang="zh-CN" dirty="0">
                <a:ea typeface="微软雅黑" panose="020B0503020204020204" pitchFamily="34" charset="-122"/>
                <a:cs typeface="Times New Roman" panose="02020603050405020304" pitchFamily="18" charset="0"/>
              </a:rPr>
              <a:t>建立国际反法西斯统一战线是战胜法西斯的重要保证。世界和平需要各国政府和人民共同维护</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5" name="矩形: 圆角 14"/>
          <p:cNvSpPr/>
          <p:nvPr/>
        </p:nvSpPr>
        <p:spPr>
          <a:xfrm>
            <a:off x="3565875" y="3283623"/>
            <a:ext cx="1708852" cy="1530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300" b="1" dirty="0"/>
              <a:t>战后国际秩序建立</a:t>
            </a:r>
          </a:p>
        </p:txBody>
      </p:sp>
      <p:sp>
        <p:nvSpPr>
          <p:cNvPr id="16" name="左大括号 15"/>
          <p:cNvSpPr/>
          <p:nvPr/>
        </p:nvSpPr>
        <p:spPr>
          <a:xfrm>
            <a:off x="5358808" y="3116325"/>
            <a:ext cx="295757" cy="212308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矩形 12"/>
          <p:cNvSpPr/>
          <p:nvPr/>
        </p:nvSpPr>
        <p:spPr>
          <a:xfrm>
            <a:off x="5602013" y="2981856"/>
            <a:ext cx="6148555" cy="1846657"/>
          </a:xfrm>
          <a:prstGeom prst="rect">
            <a:avLst/>
          </a:prstGeom>
        </p:spPr>
        <p:txBody>
          <a:bodyPr wrap="square" lIns="91436" tIns="45718" rIns="91436" bIns="45718">
            <a:spAutoFit/>
          </a:bodyPr>
          <a:lstStyle/>
          <a:p>
            <a:r>
              <a:rPr lang="zh-CN" altLang="zh-CN" b="1" dirty="0">
                <a:ea typeface="微软雅黑" panose="020B0503020204020204" pitchFamily="34" charset="-122"/>
                <a:cs typeface="Times New Roman" panose="02020603050405020304" pitchFamily="18" charset="0"/>
              </a:rPr>
              <a:t>雅尔塔体系</a:t>
            </a:r>
            <a:endParaRPr lang="en-US" altLang="zh-CN" b="1" dirty="0">
              <a:ea typeface="微软雅黑" panose="020B0503020204020204" pitchFamily="34" charset="-122"/>
              <a:cs typeface="Times New Roman" panose="02020603050405020304" pitchFamily="18" charset="0"/>
            </a:endParaRPr>
          </a:p>
          <a:p>
            <a:r>
              <a:rPr lang="en-US" altLang="zh-CN" dirty="0"/>
              <a:t>          </a:t>
            </a:r>
            <a:r>
              <a:rPr lang="zh-CN" altLang="zh-CN" dirty="0">
                <a:ea typeface="微软雅黑" panose="020B0503020204020204" pitchFamily="34" charset="-122"/>
                <a:cs typeface="Times New Roman" panose="02020603050405020304" pitchFamily="18" charset="0"/>
              </a:rPr>
              <a:t>国际政治格局发生了根本变化，西欧主宰世界的时代过去，取而代之的是美苏两个大国。第二次世界大战中后期，反法西斯同盟国的首脑相继在开罗、德黑兰、雅尔塔和波茨坦召开会议，缔结了一系列条约和协定，建立起战后国际秩序，史称“雅尔塔体系”。</a:t>
            </a:r>
            <a:endParaRPr lang="zh-CN" altLang="en-US" dirty="0">
              <a:ea typeface="微软雅黑" panose="020B0503020204020204" pitchFamily="34" charset="-122"/>
              <a:cs typeface="Times New Roman" panose="02020603050405020304" pitchFamily="18" charset="0"/>
            </a:endParaRPr>
          </a:p>
        </p:txBody>
      </p:sp>
      <p:sp>
        <p:nvSpPr>
          <p:cNvPr id="14" name="矩形 13"/>
          <p:cNvSpPr/>
          <p:nvPr/>
        </p:nvSpPr>
        <p:spPr>
          <a:xfrm>
            <a:off x="5660275" y="4815361"/>
            <a:ext cx="6090292" cy="1554271"/>
          </a:xfrm>
          <a:prstGeom prst="rect">
            <a:avLst/>
          </a:prstGeom>
        </p:spPr>
        <p:txBody>
          <a:bodyPr wrap="square" lIns="91436" tIns="45718" rIns="91436" bIns="45718">
            <a:spAutoFit/>
          </a:bodyPr>
          <a:lstStyle/>
          <a:p>
            <a:r>
              <a:rPr lang="zh-CN" altLang="zh-CN" b="1" dirty="0">
                <a:ea typeface="微软雅黑" panose="020B0503020204020204" pitchFamily="34" charset="-122"/>
                <a:cs typeface="Times New Roman" panose="02020603050405020304" pitchFamily="18" charset="0"/>
              </a:rPr>
              <a:t>联合国</a:t>
            </a:r>
            <a:endParaRPr lang="en-US" altLang="zh-CN" b="1" dirty="0">
              <a:ea typeface="微软雅黑" panose="020B0503020204020204" pitchFamily="34" charset="-122"/>
              <a:cs typeface="Times New Roman" panose="02020603050405020304" pitchFamily="18" charset="0"/>
            </a:endParaRPr>
          </a:p>
          <a:p>
            <a:r>
              <a:rPr lang="en-US" altLang="zh-CN" dirty="0"/>
              <a:t>        </a:t>
            </a:r>
            <a:r>
              <a:rPr lang="zh-CN" altLang="zh-CN" dirty="0">
                <a:ea typeface="微软雅黑" panose="020B0503020204020204" pitchFamily="34" charset="-122"/>
                <a:cs typeface="Times New Roman" panose="02020603050405020304" pitchFamily="18" charset="0"/>
              </a:rPr>
              <a:t>作为主权国家的国际组织，以维护世界和平与安全，加强国际合作等为宗旨。将制裁侵略的权力集中于安理会，实行形成决议的五个常任理事国的“大国一致”原则，使和平解决争端和制裁侵略具有更大的可操作性。</a:t>
            </a:r>
            <a:endParaRPr lang="zh-CN" altLang="en-US" dirty="0">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7" grpId="0"/>
      <p:bldP spid="9" grpId="0"/>
      <p:bldP spid="10" grpId="0"/>
      <p:bldP spid="11" grpId="0"/>
      <p:bldP spid="15" grpId="0" animBg="1"/>
      <p:bldP spid="16" grpId="0" animBg="1"/>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9.</a:t>
            </a:r>
            <a:r>
              <a:rPr lang="zh-CN" altLang="zh-CN" sz="2000" b="1" dirty="0">
                <a:solidFill>
                  <a:schemeClr val="bg1"/>
                </a:solidFill>
              </a:rPr>
              <a:t>冷战</a:t>
            </a:r>
            <a:r>
              <a:rPr lang="zh-CN" altLang="zh-CN" sz="2000" b="1" dirty="0">
                <a:solidFill>
                  <a:schemeClr val="bg1"/>
                </a:solidFill>
                <a:latin typeface="Times New Roman" panose="02020603050405020304" pitchFamily="18" charset="0"/>
                <a:cs typeface="Times New Roman" panose="02020603050405020304" pitchFamily="18" charset="0"/>
              </a:rPr>
              <a:t>与</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世纪</a:t>
            </a:r>
            <a:r>
              <a:rPr lang="zh-CN" altLang="zh-CN" sz="2000" b="1" dirty="0">
                <a:solidFill>
                  <a:schemeClr val="bg1"/>
                </a:solidFill>
              </a:rPr>
              <a:t>下半期世界的新变化</a:t>
            </a:r>
          </a:p>
          <a:p>
            <a:r>
              <a:rPr lang="en-US" altLang="zh-CN" sz="2000" b="1" dirty="0">
                <a:solidFill>
                  <a:schemeClr val="bg1"/>
                </a:solidFill>
              </a:rPr>
              <a:t>         </a:t>
            </a:r>
            <a:r>
              <a:rPr lang="zh-CN" altLang="zh-CN" sz="2000" b="1" dirty="0">
                <a:solidFill>
                  <a:schemeClr val="bg1"/>
                </a:solidFill>
              </a:rPr>
              <a:t>通过了解第二次世界大战后资本主义、社会主义与第三世界国家的变化，认识其发展中的成就与问题；通过了解冷战时期的典型事件，认识冷战的基本特征，理解冷战的发生、发展与世界格局变化之间的相互影响。</a:t>
            </a:r>
          </a:p>
          <a:p>
            <a:endParaRPr lang="zh-CN" altLang="en-US" dirty="0"/>
          </a:p>
        </p:txBody>
      </p:sp>
      <p:sp>
        <p:nvSpPr>
          <p:cNvPr id="22" name="矩形: 圆角 21"/>
          <p:cNvSpPr/>
          <p:nvPr/>
        </p:nvSpPr>
        <p:spPr>
          <a:xfrm>
            <a:off x="3565875" y="887618"/>
            <a:ext cx="1708852" cy="1530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资本主义国家的新变化</a:t>
            </a:r>
            <a:endParaRPr lang="zh-CN" altLang="zh-CN" sz="2800" dirty="0"/>
          </a:p>
        </p:txBody>
      </p:sp>
      <p:sp>
        <p:nvSpPr>
          <p:cNvPr id="19" name="左大括号 18"/>
          <p:cNvSpPr/>
          <p:nvPr/>
        </p:nvSpPr>
        <p:spPr>
          <a:xfrm>
            <a:off x="5358811" y="462461"/>
            <a:ext cx="295757" cy="2123087"/>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圆角 14"/>
          <p:cNvSpPr/>
          <p:nvPr/>
        </p:nvSpPr>
        <p:spPr>
          <a:xfrm>
            <a:off x="3565875" y="3588419"/>
            <a:ext cx="1708852" cy="1530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社会</a:t>
            </a:r>
            <a:r>
              <a:rPr lang="zh-CN" altLang="zh-CN" sz="2400" b="1" dirty="0"/>
              <a:t>主义国家的新变化</a:t>
            </a:r>
            <a:endParaRPr lang="zh-CN" altLang="zh-CN" sz="2800" dirty="0"/>
          </a:p>
        </p:txBody>
      </p:sp>
      <p:sp>
        <p:nvSpPr>
          <p:cNvPr id="16" name="左大括号 15"/>
          <p:cNvSpPr/>
          <p:nvPr/>
        </p:nvSpPr>
        <p:spPr>
          <a:xfrm>
            <a:off x="5358811" y="3316019"/>
            <a:ext cx="253716" cy="2307016"/>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5590768" y="277794"/>
            <a:ext cx="2133913" cy="384719"/>
          </a:xfrm>
          <a:prstGeom prst="rect">
            <a:avLst/>
          </a:prstGeom>
        </p:spPr>
        <p:txBody>
          <a:bodyPr wrap="none" lIns="91436" tIns="45718" rIns="91436" bIns="45718">
            <a:spAutoFit/>
          </a:bodyPr>
          <a:lstStyle/>
          <a:p>
            <a:r>
              <a:rPr lang="zh-CN" altLang="zh-CN" b="1" dirty="0">
                <a:ea typeface="微软雅黑" panose="020B0503020204020204" pitchFamily="34" charset="-122"/>
                <a:cs typeface="Times New Roman" panose="02020603050405020304" pitchFamily="18" charset="0"/>
              </a:rPr>
              <a:t>经济发展的新变化</a:t>
            </a:r>
            <a:endParaRPr lang="zh-CN" altLang="en-US" b="1" dirty="0"/>
          </a:p>
        </p:txBody>
      </p:sp>
      <p:sp>
        <p:nvSpPr>
          <p:cNvPr id="5" name="矩形 4"/>
          <p:cNvSpPr/>
          <p:nvPr/>
        </p:nvSpPr>
        <p:spPr>
          <a:xfrm>
            <a:off x="5776173" y="645732"/>
            <a:ext cx="6096000" cy="1460229"/>
          </a:xfrm>
          <a:prstGeom prst="rect">
            <a:avLst/>
          </a:prstGeom>
        </p:spPr>
        <p:txBody>
          <a:bodyPr lIns="91436" tIns="45718" rIns="91436" bIns="45718">
            <a:spAutoFit/>
          </a:bodyPr>
          <a:lstStyle/>
          <a:p>
            <a:pPr indent="226695" algn="just">
              <a:lnSpc>
                <a:spcPts val="2600"/>
              </a:lnSpc>
            </a:pPr>
            <a:r>
              <a:rPr lang="zh-CN" altLang="zh-CN" kern="100" dirty="0">
                <a:latin typeface="Times New Roman" panose="02020603050405020304" pitchFamily="18" charset="0"/>
                <a:ea typeface="微软雅黑" panose="020B0503020204020204" pitchFamily="34" charset="-122"/>
              </a:rPr>
              <a:t>国家垄断资本主义的发展</a:t>
            </a:r>
            <a:endParaRPr lang="zh-CN" altLang="zh-CN" kern="100" dirty="0">
              <a:latin typeface="Times New Roman" panose="02020603050405020304" pitchFamily="18" charset="0"/>
              <a:ea typeface="宋体" panose="02010600030101010101" pitchFamily="2" charset="-122"/>
            </a:endParaRPr>
          </a:p>
          <a:p>
            <a:pPr indent="226695" algn="just">
              <a:lnSpc>
                <a:spcPts val="2600"/>
              </a:lnSpc>
            </a:pPr>
            <a:r>
              <a:rPr lang="zh-CN" altLang="zh-CN" kern="100" dirty="0">
                <a:latin typeface="Times New Roman" panose="02020603050405020304" pitchFamily="18" charset="0"/>
                <a:ea typeface="微软雅黑" panose="020B0503020204020204" pitchFamily="34" charset="-122"/>
              </a:rPr>
              <a:t>建立“福利国家”</a:t>
            </a:r>
            <a:endParaRPr lang="zh-CN" altLang="zh-CN" kern="100" dirty="0">
              <a:latin typeface="Times New Roman" panose="02020603050405020304" pitchFamily="18" charset="0"/>
              <a:ea typeface="宋体" panose="02010600030101010101" pitchFamily="2" charset="-122"/>
            </a:endParaRPr>
          </a:p>
          <a:p>
            <a:pPr indent="226695" algn="just">
              <a:lnSpc>
                <a:spcPts val="2600"/>
              </a:lnSpc>
            </a:pPr>
            <a:r>
              <a:rPr lang="zh-CN" altLang="zh-CN" kern="100" dirty="0">
                <a:latin typeface="Times New Roman" panose="02020603050405020304" pitchFamily="18" charset="0"/>
                <a:ea typeface="微软雅黑" panose="020B0503020204020204" pitchFamily="34" charset="-122"/>
              </a:rPr>
              <a:t>第三产业的兴起</a:t>
            </a:r>
            <a:endParaRPr lang="zh-CN" altLang="zh-CN" kern="100" dirty="0">
              <a:latin typeface="Times New Roman" panose="02020603050405020304" pitchFamily="18" charset="0"/>
              <a:ea typeface="宋体" panose="02010600030101010101" pitchFamily="2" charset="-122"/>
            </a:endParaRPr>
          </a:p>
          <a:p>
            <a:pPr indent="226695" algn="just">
              <a:lnSpc>
                <a:spcPts val="2600"/>
              </a:lnSpc>
            </a:pPr>
            <a:r>
              <a:rPr lang="zh-CN" altLang="zh-CN" kern="100" dirty="0">
                <a:latin typeface="Times New Roman" panose="02020603050405020304" pitchFamily="18" charset="0"/>
                <a:ea typeface="微软雅黑" panose="020B0503020204020204" pitchFamily="34" charset="-122"/>
              </a:rPr>
              <a:t>“新经济”的出现</a:t>
            </a:r>
            <a:endParaRPr lang="zh-CN" altLang="zh-CN" kern="100" dirty="0">
              <a:latin typeface="Times New Roman" panose="02020603050405020304" pitchFamily="18" charset="0"/>
              <a:ea typeface="宋体" panose="02010600030101010101" pitchFamily="2" charset="-122"/>
            </a:endParaRPr>
          </a:p>
        </p:txBody>
      </p:sp>
      <p:sp>
        <p:nvSpPr>
          <p:cNvPr id="6" name="矩形 5"/>
          <p:cNvSpPr/>
          <p:nvPr/>
        </p:nvSpPr>
        <p:spPr>
          <a:xfrm>
            <a:off x="5590769" y="2012871"/>
            <a:ext cx="3352196" cy="384719"/>
          </a:xfrm>
          <a:prstGeom prst="rect">
            <a:avLst/>
          </a:prstGeom>
        </p:spPr>
        <p:txBody>
          <a:bodyPr wrap="none" lIns="91436" tIns="45718" rIns="91436" bIns="45718">
            <a:spAutoFit/>
          </a:bodyPr>
          <a:lstStyle/>
          <a:p>
            <a:r>
              <a:rPr lang="zh-CN" altLang="zh-CN" b="1" dirty="0">
                <a:ea typeface="微软雅黑" panose="020B0503020204020204" pitchFamily="34" charset="-122"/>
                <a:cs typeface="Times New Roman" panose="02020603050405020304" pitchFamily="18" charset="0"/>
              </a:rPr>
              <a:t>战后资本主义经济体系的形成</a:t>
            </a:r>
            <a:endParaRPr lang="zh-CN" altLang="en-US" b="1" dirty="0"/>
          </a:p>
        </p:txBody>
      </p:sp>
      <p:sp>
        <p:nvSpPr>
          <p:cNvPr id="8" name="矩形 7"/>
          <p:cNvSpPr/>
          <p:nvPr/>
        </p:nvSpPr>
        <p:spPr>
          <a:xfrm>
            <a:off x="6032204" y="2365580"/>
            <a:ext cx="5717628" cy="677107"/>
          </a:xfrm>
          <a:prstGeom prst="rect">
            <a:avLst/>
          </a:prstGeom>
        </p:spPr>
        <p:txBody>
          <a:bodyPr wrap="square" lIns="91436" tIns="45718" rIns="91436" bIns="45718">
            <a:spAutoFit/>
          </a:bodyPr>
          <a:lstStyle/>
          <a:p>
            <a:r>
              <a:rPr lang="zh-CN" altLang="zh-CN" dirty="0">
                <a:ea typeface="微软雅黑" panose="020B0503020204020204" pitchFamily="34" charset="-122"/>
                <a:cs typeface="Times New Roman" panose="02020603050405020304" pitchFamily="18" charset="0"/>
              </a:rPr>
              <a:t>布雷顿森林体系</a:t>
            </a:r>
            <a:r>
              <a:rPr lang="zh-CN" altLang="en-US" dirty="0">
                <a:ea typeface="微软雅黑" panose="020B0503020204020204" pitchFamily="34" charset="-122"/>
                <a:cs typeface="Times New Roman" panose="02020603050405020304" pitchFamily="18" charset="0"/>
              </a:rPr>
              <a:t>（国际货币基金组织、世界银行）</a:t>
            </a:r>
            <a:endParaRPr lang="en-US" altLang="zh-CN" dirty="0">
              <a:ea typeface="微软雅黑" panose="020B0503020204020204" pitchFamily="34" charset="-122"/>
              <a:cs typeface="Times New Roman" panose="02020603050405020304" pitchFamily="18" charset="0"/>
            </a:endParaRPr>
          </a:p>
          <a:p>
            <a:r>
              <a:rPr lang="zh-CN" altLang="en-US" dirty="0">
                <a:ea typeface="微软雅黑" panose="020B0503020204020204" pitchFamily="34" charset="-122"/>
                <a:cs typeface="Times New Roman" panose="02020603050405020304" pitchFamily="18" charset="0"/>
              </a:rPr>
              <a:t>关税与贸易总协定</a:t>
            </a:r>
            <a:endParaRPr lang="zh-CN" altLang="en-US" dirty="0"/>
          </a:p>
        </p:txBody>
      </p:sp>
      <p:sp>
        <p:nvSpPr>
          <p:cNvPr id="12" name="矩形 11"/>
          <p:cNvSpPr/>
          <p:nvPr/>
        </p:nvSpPr>
        <p:spPr>
          <a:xfrm>
            <a:off x="5590769" y="3149657"/>
            <a:ext cx="2864883" cy="384719"/>
          </a:xfrm>
          <a:prstGeom prst="rect">
            <a:avLst/>
          </a:prstGeom>
        </p:spPr>
        <p:txBody>
          <a:bodyPr wrap="none" lIns="91436" tIns="45718" rIns="91436" bIns="45718">
            <a:spAutoFit/>
          </a:bodyPr>
          <a:lstStyle/>
          <a:p>
            <a:r>
              <a:rPr lang="zh-CN" altLang="zh-CN" b="1" dirty="0">
                <a:ea typeface="微软雅黑" panose="020B0503020204020204" pitchFamily="34" charset="-122"/>
                <a:cs typeface="Times New Roman" panose="02020603050405020304" pitchFamily="18" charset="0"/>
              </a:rPr>
              <a:t>苏联的发展、改革与解体</a:t>
            </a:r>
            <a:endParaRPr lang="zh-CN" altLang="en-US" b="1" dirty="0"/>
          </a:p>
        </p:txBody>
      </p:sp>
      <p:sp>
        <p:nvSpPr>
          <p:cNvPr id="17" name="矩形 16"/>
          <p:cNvSpPr/>
          <p:nvPr/>
        </p:nvSpPr>
        <p:spPr>
          <a:xfrm>
            <a:off x="5590769" y="3993770"/>
            <a:ext cx="1159288" cy="384719"/>
          </a:xfrm>
          <a:prstGeom prst="rect">
            <a:avLst/>
          </a:prstGeom>
        </p:spPr>
        <p:txBody>
          <a:bodyPr wrap="none" lIns="91436" tIns="45718" rIns="91436" bIns="45718">
            <a:spAutoFit/>
          </a:bodyPr>
          <a:lstStyle/>
          <a:p>
            <a:r>
              <a:rPr lang="zh-CN" altLang="zh-CN" b="1" dirty="0">
                <a:ea typeface="微软雅黑" panose="020B0503020204020204" pitchFamily="34" charset="-122"/>
                <a:cs typeface="Times New Roman" panose="02020603050405020304" pitchFamily="18" charset="0"/>
              </a:rPr>
              <a:t>东欧剧变</a:t>
            </a:r>
            <a:endParaRPr lang="zh-CN" altLang="en-US" b="1" dirty="0"/>
          </a:p>
        </p:txBody>
      </p:sp>
      <p:sp>
        <p:nvSpPr>
          <p:cNvPr id="18" name="矩形 17"/>
          <p:cNvSpPr/>
          <p:nvPr/>
        </p:nvSpPr>
        <p:spPr>
          <a:xfrm>
            <a:off x="5538219" y="5352627"/>
            <a:ext cx="3108539" cy="384719"/>
          </a:xfrm>
          <a:prstGeom prst="rect">
            <a:avLst/>
          </a:prstGeom>
        </p:spPr>
        <p:txBody>
          <a:bodyPr wrap="none" lIns="91436" tIns="45718" rIns="91436" bIns="45718">
            <a:spAutoFit/>
          </a:bodyPr>
          <a:lstStyle/>
          <a:p>
            <a:r>
              <a:rPr lang="zh-CN" altLang="zh-CN" b="1" dirty="0">
                <a:ea typeface="微软雅黑" panose="020B0503020204020204" pitchFamily="34" charset="-122"/>
                <a:cs typeface="Times New Roman" panose="02020603050405020304" pitchFamily="18" charset="0"/>
              </a:rPr>
              <a:t>中国特色社会主义的新发展</a:t>
            </a:r>
            <a:endParaRPr lang="zh-CN" altLang="en-US" b="1" dirty="0"/>
          </a:p>
        </p:txBody>
      </p:sp>
      <p:sp>
        <p:nvSpPr>
          <p:cNvPr id="20" name="矩形 19"/>
          <p:cNvSpPr/>
          <p:nvPr/>
        </p:nvSpPr>
        <p:spPr>
          <a:xfrm>
            <a:off x="6032204" y="3532749"/>
            <a:ext cx="6032417"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赫鲁晓夫、勃列日涅夫</a:t>
            </a:r>
            <a:r>
              <a:rPr lang="zh-CN" altLang="en-US" dirty="0">
                <a:ea typeface="微软雅黑" panose="020B0503020204020204" pitchFamily="34" charset="-122"/>
                <a:cs typeface="Times New Roman" panose="02020603050405020304" pitchFamily="18" charset="0"/>
              </a:rPr>
              <a:t>、戈尔巴乔夫</a:t>
            </a:r>
            <a:r>
              <a:rPr lang="zh-CN" altLang="zh-CN" dirty="0">
                <a:ea typeface="微软雅黑" panose="020B0503020204020204" pitchFamily="34" charset="-122"/>
                <a:cs typeface="Times New Roman" panose="02020603050405020304" pitchFamily="18" charset="0"/>
              </a:rPr>
              <a:t>改革</a:t>
            </a:r>
            <a:r>
              <a:rPr lang="zh-CN" altLang="en-US" dirty="0">
                <a:ea typeface="微软雅黑" panose="020B0503020204020204" pitchFamily="34" charset="-122"/>
                <a:cs typeface="Times New Roman" panose="02020603050405020304" pitchFamily="18" charset="0"/>
              </a:rPr>
              <a:t>，苏联解体。</a:t>
            </a:r>
            <a:endParaRPr lang="zh-CN" altLang="en-US" dirty="0"/>
          </a:p>
        </p:txBody>
      </p:sp>
      <p:sp>
        <p:nvSpPr>
          <p:cNvPr id="21" name="矩形 20"/>
          <p:cNvSpPr/>
          <p:nvPr/>
        </p:nvSpPr>
        <p:spPr>
          <a:xfrm>
            <a:off x="5886525" y="4343719"/>
            <a:ext cx="6096000" cy="969495"/>
          </a:xfrm>
          <a:prstGeom prst="rect">
            <a:avLst/>
          </a:prstGeom>
        </p:spPr>
        <p:txBody>
          <a:bodyPr lIns="91436" tIns="45718" rIns="91436" bIns="45718">
            <a:spAutoFit/>
          </a:bodyPr>
          <a:lstStyle/>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自</a:t>
            </a:r>
            <a:r>
              <a:rPr lang="en-US" altLang="zh-CN" dirty="0">
                <a:ea typeface="微软雅黑" panose="020B0503020204020204" pitchFamily="34" charset="-122"/>
                <a:cs typeface="Times New Roman" panose="02020603050405020304" pitchFamily="18" charset="0"/>
              </a:rPr>
              <a:t>20</a:t>
            </a:r>
            <a:r>
              <a:rPr lang="zh-CN" altLang="zh-CN" dirty="0">
                <a:ea typeface="微软雅黑" panose="020B0503020204020204" pitchFamily="34" charset="-122"/>
                <a:cs typeface="Times New Roman" panose="02020603050405020304" pitchFamily="18" charset="0"/>
              </a:rPr>
              <a:t>世纪</a:t>
            </a:r>
            <a:r>
              <a:rPr lang="en-US" altLang="zh-CN" dirty="0">
                <a:ea typeface="微软雅黑" panose="020B0503020204020204" pitchFamily="34" charset="-122"/>
                <a:cs typeface="Times New Roman" panose="02020603050405020304" pitchFamily="18" charset="0"/>
              </a:rPr>
              <a:t>80</a:t>
            </a:r>
            <a:r>
              <a:rPr lang="zh-CN" altLang="zh-CN" dirty="0">
                <a:ea typeface="微软雅黑" panose="020B0503020204020204" pitchFamily="34" charset="-122"/>
                <a:cs typeface="Times New Roman" panose="02020603050405020304" pitchFamily="18" charset="0"/>
              </a:rPr>
              <a:t>年代后期起，东欧局势发生激烈的动荡。东欧各国的执政党纷纷丧失政权，社会制度随之发生了根本性变化</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23" name="矩形 22"/>
          <p:cNvSpPr/>
          <p:nvPr/>
        </p:nvSpPr>
        <p:spPr>
          <a:xfrm>
            <a:off x="5886525" y="5720621"/>
            <a:ext cx="6096000" cy="677107"/>
          </a:xfrm>
          <a:prstGeom prst="rect">
            <a:avLst/>
          </a:prstGeom>
        </p:spPr>
        <p:txBody>
          <a:bodyPr lIns="91436" tIns="45718" rIns="91436" bIns="45718">
            <a:spAutoFit/>
          </a:bodyPr>
          <a:lstStyle/>
          <a:p>
            <a:r>
              <a:rPr lang="en-US" altLang="zh-CN" dirty="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改革开放，逐步建立了社会主义市场经济体制，取得了举世瞩目的成就</a:t>
            </a:r>
            <a:r>
              <a:rPr lang="zh-CN" altLang="en-US" dirty="0">
                <a:ea typeface="微软雅黑" panose="020B0503020204020204" pitchFamily="34" charset="-122"/>
                <a:cs typeface="Times New Roman" panose="02020603050405020304" pitchFamily="18" charset="0"/>
              </a:rPr>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15" grpId="0" animBg="1"/>
      <p:bldP spid="16" grpId="0" animBg="1"/>
      <p:bldP spid="3" grpId="0"/>
      <p:bldP spid="5" grpId="0"/>
      <p:bldP spid="6" grpId="0"/>
      <p:bldP spid="8" grpId="0"/>
      <p:bldP spid="12" grpId="0"/>
      <p:bldP spid="17" grpId="0"/>
      <p:bldP spid="18" grpId="0"/>
      <p:bldP spid="20" grpId="0"/>
      <p:bldP spid="21"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9.</a:t>
            </a:r>
            <a:r>
              <a:rPr lang="zh-CN" altLang="zh-CN" sz="2000" b="1" dirty="0">
                <a:solidFill>
                  <a:schemeClr val="bg1"/>
                </a:solidFill>
              </a:rPr>
              <a:t>冷战与</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a:t>
            </a:r>
            <a:r>
              <a:rPr lang="zh-CN" altLang="zh-CN" sz="2000" b="1" dirty="0">
                <a:solidFill>
                  <a:schemeClr val="bg1"/>
                </a:solidFill>
              </a:rPr>
              <a:t>纪下半期世界的新变化</a:t>
            </a:r>
          </a:p>
          <a:p>
            <a:r>
              <a:rPr lang="en-US" altLang="zh-CN" sz="2000" b="1" dirty="0">
                <a:solidFill>
                  <a:schemeClr val="bg1"/>
                </a:solidFill>
              </a:rPr>
              <a:t>         </a:t>
            </a:r>
            <a:r>
              <a:rPr lang="zh-CN" altLang="zh-CN" sz="2000" b="1" dirty="0">
                <a:solidFill>
                  <a:schemeClr val="bg1"/>
                </a:solidFill>
              </a:rPr>
              <a:t>通过了解第二次世界大战后资本主义、社会主义与第三世界国家的变化，认识其发展中的成就与问题；通过了解冷战时期的典型事件，认识冷战的基本特征，理解冷战的发生、发展与世界格局变化之间的相互影响。</a:t>
            </a:r>
          </a:p>
          <a:p>
            <a:endParaRPr lang="zh-CN" altLang="en-US" dirty="0"/>
          </a:p>
        </p:txBody>
      </p:sp>
      <p:sp>
        <p:nvSpPr>
          <p:cNvPr id="22" name="矩形: 圆角 21"/>
          <p:cNvSpPr/>
          <p:nvPr/>
        </p:nvSpPr>
        <p:spPr>
          <a:xfrm>
            <a:off x="3565875" y="2548245"/>
            <a:ext cx="1708852" cy="1530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冷战与</a:t>
            </a:r>
            <a:endParaRPr lang="en-US" altLang="zh-CN" sz="2400" b="1" dirty="0"/>
          </a:p>
          <a:p>
            <a:pPr algn="ctr"/>
            <a:r>
              <a:rPr lang="zh-CN" altLang="zh-CN" sz="2400" b="1" dirty="0"/>
              <a:t>两极格局</a:t>
            </a:r>
            <a:endParaRPr lang="zh-CN" altLang="zh-CN" sz="2400" dirty="0"/>
          </a:p>
        </p:txBody>
      </p:sp>
      <p:sp>
        <p:nvSpPr>
          <p:cNvPr id="19" name="左大括号 18"/>
          <p:cNvSpPr/>
          <p:nvPr/>
        </p:nvSpPr>
        <p:spPr>
          <a:xfrm>
            <a:off x="5358811" y="651647"/>
            <a:ext cx="348308" cy="5353708"/>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文本框 9"/>
          <p:cNvSpPr txBox="1"/>
          <p:nvPr/>
        </p:nvSpPr>
        <p:spPr>
          <a:xfrm>
            <a:off x="5622054" y="515010"/>
            <a:ext cx="6316719" cy="2031514"/>
          </a:xfrm>
          <a:prstGeom prst="rect">
            <a:avLst/>
          </a:prstGeom>
          <a:noFill/>
        </p:spPr>
        <p:txBody>
          <a:bodyPr wrap="square" lIns="91436" tIns="45718" rIns="91436" bIns="45718" rtlCol="0">
            <a:spAutoFit/>
          </a:bodyPr>
          <a:lstStyle/>
          <a:p>
            <a:r>
              <a:rPr lang="zh-CN" altLang="zh-CN" b="1" kern="100" dirty="0">
                <a:latin typeface="Times New Roman" panose="02020603050405020304" pitchFamily="18" charset="0"/>
                <a:ea typeface="微软雅黑" panose="020B0503020204020204" pitchFamily="34" charset="-122"/>
              </a:rPr>
              <a:t>原因</a:t>
            </a:r>
            <a:r>
              <a:rPr lang="zh-CN" altLang="en-US" kern="100" dirty="0">
                <a:latin typeface="Times New Roman" panose="02020603050405020304" pitchFamily="18" charset="0"/>
                <a:ea typeface="微软雅黑" panose="020B0503020204020204" pitchFamily="34" charset="-122"/>
              </a:rPr>
              <a:t>：</a:t>
            </a:r>
            <a:endParaRPr lang="zh-CN" altLang="zh-CN" kern="100" dirty="0">
              <a:latin typeface="Times New Roman" panose="02020603050405020304" pitchFamily="18" charset="0"/>
              <a:ea typeface="宋体" panose="02010600030101010101" pitchFamily="2"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雅尔塔体系为“冷战”局面的形成奠定了基础。</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美苏均势局面的形成</a:t>
            </a:r>
            <a:r>
              <a:rPr lang="zh-CN" altLang="en-US" kern="100" dirty="0">
                <a:latin typeface="Times New Roman" panose="02020603050405020304" pitchFamily="18" charset="0"/>
                <a:ea typeface="微软雅黑" panose="020B0503020204020204" pitchFamily="34" charset="-122"/>
              </a:rPr>
              <a:t>；</a:t>
            </a:r>
            <a:r>
              <a:rPr lang="en-US" altLang="zh-CN" kern="100" dirty="0">
                <a:latin typeface="Times New Roman" panose="02020603050405020304" pitchFamily="18" charset="0"/>
                <a:ea typeface="微软雅黑" panose="020B0503020204020204" pitchFamily="34" charset="-122"/>
              </a:rPr>
              <a:t>        </a:t>
            </a:r>
          </a:p>
          <a:p>
            <a:pPr>
              <a:lnSpc>
                <a:spcPts val="2600"/>
              </a:lnSpc>
            </a:pP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dirty="0">
                <a:ea typeface="微软雅黑" panose="020B0503020204020204" pitchFamily="34" charset="-122"/>
                <a:cs typeface="Times New Roman" panose="02020603050405020304" pitchFamily="18" charset="0"/>
              </a:rPr>
              <a:t>矛盾激化：意识形态的分歧和国家利益的冲突，以美国为首的资本主义国家推行“冷战”</a:t>
            </a:r>
            <a:r>
              <a:rPr lang="zh-CN" altLang="en-US" dirty="0">
                <a:ea typeface="微软雅黑" panose="020B0503020204020204" pitchFamily="34" charset="-122"/>
                <a:cs typeface="Times New Roman" panose="02020603050405020304" pitchFamily="18" charset="0"/>
              </a:rPr>
              <a:t>，</a:t>
            </a:r>
            <a:r>
              <a:rPr lang="zh-CN" altLang="zh-CN" dirty="0">
                <a:ea typeface="微软雅黑" panose="020B0503020204020204" pitchFamily="34" charset="-122"/>
                <a:cs typeface="Times New Roman" panose="02020603050405020304" pitchFamily="18" charset="0"/>
              </a:rPr>
              <a:t>遏制以苏联为首的社会主义国家</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3" name="矩形 12"/>
          <p:cNvSpPr/>
          <p:nvPr/>
        </p:nvSpPr>
        <p:spPr>
          <a:xfrm>
            <a:off x="5622052" y="3248856"/>
            <a:ext cx="6074981" cy="1692771"/>
          </a:xfrm>
          <a:prstGeom prst="rect">
            <a:avLst/>
          </a:prstGeom>
        </p:spPr>
        <p:txBody>
          <a:bodyPr wrap="square" lIns="91436" tIns="45718" rIns="91436" bIns="45718">
            <a:spAutoFit/>
          </a:bodyPr>
          <a:lstStyle/>
          <a:p>
            <a:r>
              <a:rPr lang="zh-CN" altLang="zh-CN" b="1" dirty="0">
                <a:ea typeface="微软雅黑" panose="020B0503020204020204" pitchFamily="34" charset="-122"/>
                <a:cs typeface="Times New Roman" panose="02020603050405020304" pitchFamily="18" charset="0"/>
              </a:rPr>
              <a:t>表现</a:t>
            </a:r>
            <a:endParaRPr lang="en-US" altLang="zh-CN" b="1" dirty="0">
              <a:ea typeface="微软雅黑" panose="020B0503020204020204" pitchFamily="34" charset="-122"/>
              <a:cs typeface="Times New Roman" panose="02020603050405020304" pitchFamily="18" charset="0"/>
            </a:endParaRPr>
          </a:p>
          <a:p>
            <a:pPr>
              <a:lnSpc>
                <a:spcPts val="2600"/>
              </a:lnSpc>
            </a:pPr>
            <a:r>
              <a:rPr lang="en-US" altLang="zh-CN" dirty="0"/>
              <a:t>     </a:t>
            </a:r>
            <a:r>
              <a:rPr lang="zh-CN" altLang="zh-CN" kern="100" dirty="0">
                <a:latin typeface="Times New Roman" panose="02020603050405020304" pitchFamily="18" charset="0"/>
                <a:ea typeface="微软雅黑" panose="020B0503020204020204" pitchFamily="34" charset="-122"/>
              </a:rPr>
              <a:t>美国：杜鲁门主义；马歇尔计划</a:t>
            </a:r>
            <a:r>
              <a:rPr lang="zh-CN" altLang="en-US" kern="100" dirty="0">
                <a:latin typeface="Times New Roman" panose="02020603050405020304" pitchFamily="18" charset="0"/>
                <a:ea typeface="微软雅黑" panose="020B0503020204020204" pitchFamily="34" charset="-122"/>
              </a:rPr>
              <a:t>；</a:t>
            </a:r>
            <a:r>
              <a:rPr lang="zh-CN" altLang="zh-CN" kern="100" dirty="0">
                <a:latin typeface="Times New Roman" panose="02020603050405020304" pitchFamily="18" charset="0"/>
                <a:ea typeface="微软雅黑" panose="020B0503020204020204" pitchFamily="34" charset="-122"/>
              </a:rPr>
              <a:t>北大西洋公约组织</a:t>
            </a:r>
            <a:r>
              <a:rPr lang="zh-CN" altLang="en-US" kern="100" dirty="0">
                <a:latin typeface="Times New Roman" panose="02020603050405020304" pitchFamily="18" charset="0"/>
                <a:ea typeface="微软雅黑" panose="020B0503020204020204" pitchFamily="34" charset="-122"/>
              </a:rPr>
              <a:t>；</a:t>
            </a:r>
            <a:endParaRPr lang="zh-CN"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苏联：共产党和工人党情报局；经济互助委员会；</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en-US" kern="100" dirty="0">
                <a:latin typeface="Times New Roman" panose="02020603050405020304" pitchFamily="18" charset="0"/>
                <a:ea typeface="微软雅黑" panose="020B0503020204020204" pitchFamily="34" charset="-122"/>
              </a:rPr>
              <a:t>建立</a:t>
            </a:r>
            <a:r>
              <a:rPr lang="zh-CN" altLang="zh-CN" kern="100" dirty="0">
                <a:latin typeface="Times New Roman" panose="02020603050405020304" pitchFamily="18" charset="0"/>
                <a:ea typeface="微软雅黑" panose="020B0503020204020204" pitchFamily="34" charset="-122"/>
              </a:rPr>
              <a:t>华</a:t>
            </a:r>
            <a:r>
              <a:rPr lang="zh-CN" altLang="en-US" kern="100" dirty="0">
                <a:latin typeface="Times New Roman" panose="02020603050405020304" pitchFamily="18" charset="0"/>
                <a:ea typeface="微软雅黑" panose="020B0503020204020204" pitchFamily="34" charset="-122"/>
              </a:rPr>
              <a:t>沙条</a:t>
            </a:r>
            <a:r>
              <a:rPr lang="zh-CN" altLang="zh-CN" kern="100" dirty="0">
                <a:latin typeface="Times New Roman" panose="02020603050405020304" pitchFamily="18" charset="0"/>
                <a:ea typeface="微软雅黑" panose="020B0503020204020204" pitchFamily="34" charset="-122"/>
              </a:rPr>
              <a:t>约组织，两极格局正式形成。</a:t>
            </a:r>
          </a:p>
          <a:p>
            <a:endParaRPr lang="zh-CN" altLang="en-US" b="1" dirty="0"/>
          </a:p>
        </p:txBody>
      </p:sp>
      <p:sp>
        <p:nvSpPr>
          <p:cNvPr id="14" name="矩形 13"/>
          <p:cNvSpPr/>
          <p:nvPr/>
        </p:nvSpPr>
        <p:spPr>
          <a:xfrm>
            <a:off x="5859691" y="4580395"/>
            <a:ext cx="5545104"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高潮：出现第一次柏林危机，导致德国最终分裂</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24" name="矩形 23"/>
          <p:cNvSpPr/>
          <p:nvPr/>
        </p:nvSpPr>
        <p:spPr>
          <a:xfrm>
            <a:off x="5608096" y="5057004"/>
            <a:ext cx="6074981" cy="1405513"/>
          </a:xfrm>
          <a:prstGeom prst="rect">
            <a:avLst/>
          </a:prstGeom>
        </p:spPr>
        <p:txBody>
          <a:bodyPr wrap="square" lIns="91436" tIns="45718" rIns="91436" bIns="45718">
            <a:spAutoFit/>
          </a:bodyPr>
          <a:lstStyle/>
          <a:p>
            <a:r>
              <a:rPr lang="zh-CN" altLang="zh-CN" b="1" dirty="0">
                <a:ea typeface="微软雅黑" panose="020B0503020204020204" pitchFamily="34" charset="-122"/>
                <a:cs typeface="Times New Roman" panose="02020603050405020304" pitchFamily="18" charset="0"/>
              </a:rPr>
              <a:t>影响</a:t>
            </a:r>
            <a:endParaRPr lang="en-US" altLang="zh-CN" b="1" dirty="0">
              <a:ea typeface="微软雅黑" panose="020B0503020204020204" pitchFamily="34" charset="-122"/>
              <a:cs typeface="Times New Roman" panose="02020603050405020304" pitchFamily="18" charset="0"/>
            </a:endParaRPr>
          </a:p>
          <a:p>
            <a:pPr>
              <a:lnSpc>
                <a:spcPts val="2600"/>
              </a:lnSpc>
            </a:pPr>
            <a:r>
              <a:rPr lang="en-US" altLang="zh-CN" dirty="0"/>
              <a:t>      </a:t>
            </a:r>
            <a:r>
              <a:rPr lang="zh-CN" altLang="zh-CN" kern="100" dirty="0">
                <a:latin typeface="Times New Roman" panose="02020603050405020304" pitchFamily="18" charset="0"/>
                <a:ea typeface="微软雅黑" panose="020B0503020204020204" pitchFamily="34" charset="-122"/>
              </a:rPr>
              <a:t>美苏冷战，大搞军备竞赛，严重威胁世界和平与安全</a:t>
            </a:r>
            <a:r>
              <a:rPr lang="zh-CN" altLang="en-US" kern="100" dirty="0">
                <a:latin typeface="Times New Roman" panose="02020603050405020304" pitchFamily="18" charset="0"/>
                <a:ea typeface="微软雅黑" panose="020B0503020204020204" pitchFamily="34" charset="-122"/>
              </a:rPr>
              <a:t>；</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美苏控制的第三世界国家的地区局部冲突争端不断</a:t>
            </a:r>
            <a:r>
              <a:rPr lang="zh-CN" altLang="en-US" kern="100" dirty="0">
                <a:latin typeface="Times New Roman" panose="02020603050405020304" pitchFamily="18" charset="0"/>
                <a:ea typeface="微软雅黑" panose="020B0503020204020204" pitchFamily="34" charset="-122"/>
              </a:rPr>
              <a:t>；</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en-US" altLang="zh-CN" kern="100" dirty="0">
                <a:latin typeface="Times New Roman" panose="02020603050405020304" pitchFamily="18" charset="0"/>
                <a:ea typeface="微软雅黑" panose="020B0503020204020204" pitchFamily="34" charset="-122"/>
              </a:rPr>
              <a:t>     </a:t>
            </a:r>
            <a:r>
              <a:rPr lang="zh-CN" altLang="zh-CN" kern="100" dirty="0">
                <a:latin typeface="Times New Roman" panose="02020603050405020304" pitchFamily="18" charset="0"/>
                <a:ea typeface="微软雅黑" panose="020B0503020204020204" pitchFamily="34" charset="-122"/>
              </a:rPr>
              <a:t>因双方势均力敌，避免了新的世界大战的爆发</a:t>
            </a:r>
            <a:r>
              <a:rPr lang="zh-CN" altLang="en-US" kern="100" dirty="0">
                <a:latin typeface="Times New Roman" panose="02020603050405020304" pitchFamily="18" charset="0"/>
                <a:ea typeface="微软雅黑" panose="020B0503020204020204" pitchFamily="34" charset="-122"/>
              </a:rPr>
              <a:t>。</a:t>
            </a:r>
          </a:p>
        </p:txBody>
      </p:sp>
      <p:sp>
        <p:nvSpPr>
          <p:cNvPr id="3" name="矩形 2"/>
          <p:cNvSpPr/>
          <p:nvPr/>
        </p:nvSpPr>
        <p:spPr>
          <a:xfrm>
            <a:off x="5622052" y="2614086"/>
            <a:ext cx="6228852" cy="677108"/>
          </a:xfrm>
          <a:prstGeom prst="rect">
            <a:avLst/>
          </a:prstGeom>
        </p:spPr>
        <p:txBody>
          <a:bodyPr wrap="square">
            <a:spAutoFit/>
          </a:bodyPr>
          <a:lstStyle/>
          <a:p>
            <a:r>
              <a:rPr lang="zh-CN" altLang="en-US" b="1" dirty="0">
                <a:ea typeface="微软雅黑" panose="020B0503020204020204" pitchFamily="34" charset="-122"/>
                <a:cs typeface="Times New Roman" panose="02020603050405020304" pitchFamily="18" charset="0"/>
              </a:rPr>
              <a:t>特点</a:t>
            </a:r>
            <a:endParaRPr lang="en-US" altLang="zh-CN" b="1" dirty="0">
              <a:ea typeface="微软雅黑" panose="020B0503020204020204" pitchFamily="34" charset="-122"/>
              <a:cs typeface="Times New Roman" panose="02020603050405020304" pitchFamily="18" charset="0"/>
            </a:endParaRPr>
          </a:p>
          <a:p>
            <a:r>
              <a:rPr lang="en-US" altLang="zh-CN" dirty="0">
                <a:ea typeface="微软雅黑" panose="020B0503020204020204" pitchFamily="34" charset="-122"/>
                <a:cs typeface="Times New Roman" panose="02020603050405020304" pitchFamily="18" charset="0"/>
              </a:rPr>
              <a:t>    </a:t>
            </a:r>
            <a:r>
              <a:rPr lang="zh-CN" altLang="en-US" dirty="0">
                <a:ea typeface="微软雅黑" panose="020B0503020204020204" pitchFamily="34" charset="-122"/>
                <a:cs typeface="Times New Roman" panose="02020603050405020304" pitchFamily="18" charset="0"/>
              </a:rPr>
              <a:t>美苏间除直接交战外的全面对抗，总体冷战，局部热战。</a:t>
            </a:r>
            <a:endParaRPr lang="en-US" altLang="zh-CN" dirty="0">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24"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9.</a:t>
            </a:r>
            <a:r>
              <a:rPr lang="zh-CN" altLang="zh-CN" sz="2000" b="1" dirty="0">
                <a:solidFill>
                  <a:schemeClr val="bg1"/>
                </a:solidFill>
              </a:rPr>
              <a:t>冷战与</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a:t>
            </a:r>
            <a:r>
              <a:rPr lang="zh-CN" altLang="zh-CN" sz="2000" b="1" dirty="0">
                <a:solidFill>
                  <a:schemeClr val="bg1"/>
                </a:solidFill>
              </a:rPr>
              <a:t>纪下半期世界的新变化</a:t>
            </a:r>
          </a:p>
          <a:p>
            <a:r>
              <a:rPr lang="en-US" altLang="zh-CN" sz="2000" b="1" dirty="0">
                <a:solidFill>
                  <a:schemeClr val="bg1"/>
                </a:solidFill>
              </a:rPr>
              <a:t>         </a:t>
            </a:r>
            <a:r>
              <a:rPr lang="zh-CN" altLang="zh-CN" sz="2000" b="1" dirty="0">
                <a:solidFill>
                  <a:schemeClr val="bg1"/>
                </a:solidFill>
              </a:rPr>
              <a:t>通过了解第二次世界大战后资本主义、社会主义与第三世界国家的变化，认识其发展中的成就与问题；通过了解冷战时期的典型事件，认识冷战的基本特征，理解冷战的发生、发展与世界格局变化之间的相互影响。</a:t>
            </a:r>
          </a:p>
          <a:p>
            <a:endParaRPr lang="zh-CN" altLang="en-US" dirty="0"/>
          </a:p>
        </p:txBody>
      </p:sp>
      <p:sp>
        <p:nvSpPr>
          <p:cNvPr id="22" name="矩形: 圆角 21"/>
          <p:cNvSpPr/>
          <p:nvPr/>
        </p:nvSpPr>
        <p:spPr>
          <a:xfrm>
            <a:off x="3565875" y="2732693"/>
            <a:ext cx="1708852" cy="1082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美苏争霸</a:t>
            </a:r>
            <a:endParaRPr lang="zh-CN" altLang="zh-CN" sz="3200" dirty="0"/>
          </a:p>
        </p:txBody>
      </p:sp>
      <p:sp>
        <p:nvSpPr>
          <p:cNvPr id="19" name="左大括号 18"/>
          <p:cNvSpPr/>
          <p:nvPr/>
        </p:nvSpPr>
        <p:spPr>
          <a:xfrm>
            <a:off x="5284380" y="651647"/>
            <a:ext cx="348308" cy="5353708"/>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5526358" y="466982"/>
            <a:ext cx="6228851" cy="1400700"/>
          </a:xfrm>
          <a:prstGeom prst="rect">
            <a:avLst/>
          </a:prstGeom>
        </p:spPr>
        <p:txBody>
          <a:bodyPr wrap="square" lIns="91436" tIns="45718" rIns="91436" bIns="45718">
            <a:spAutoFit/>
          </a:bodyPr>
          <a:lstStyle/>
          <a:p>
            <a:pPr>
              <a:lnSpc>
                <a:spcPts val="2600"/>
              </a:lnSpc>
            </a:pP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争霸</a:t>
            </a:r>
            <a:r>
              <a:rPr lang="zh-CN" altLang="zh-CN" b="1" kern="100" dirty="0">
                <a:latin typeface="微软雅黑" panose="020B0503020204020204" pitchFamily="34" charset="-122"/>
                <a:ea typeface="微软雅黑" panose="020B0503020204020204" pitchFamily="34" charset="-122"/>
              </a:rPr>
              <a:t>背景</a:t>
            </a:r>
            <a:endParaRPr lang="en-US" altLang="zh-CN" b="1" kern="100" dirty="0">
              <a:latin typeface="微软雅黑" panose="020B0503020204020204" pitchFamily="34" charset="-122"/>
              <a:ea typeface="微软雅黑" panose="020B0503020204020204" pitchFamily="34" charset="-122"/>
            </a:endParaRPr>
          </a:p>
          <a:p>
            <a:pPr>
              <a:lnSpc>
                <a:spcPts val="2600"/>
              </a:lnSpc>
            </a:pPr>
            <a:r>
              <a:rPr lang="zh-CN" altLang="en-US" kern="100" dirty="0">
                <a:latin typeface="微软雅黑" panose="020B0503020204020204" pitchFamily="34" charset="-122"/>
                <a:ea typeface="微软雅黑" panose="020B0503020204020204" pitchFamily="34" charset="-122"/>
              </a:rPr>
              <a:t>    美国：</a:t>
            </a:r>
            <a:r>
              <a:rPr lang="zh-CN" altLang="zh-CN" kern="100" dirty="0">
                <a:latin typeface="微软雅黑" panose="020B0503020204020204" pitchFamily="34" charset="-122"/>
                <a:ea typeface="微软雅黑" panose="020B0503020204020204" pitchFamily="34" charset="-122"/>
              </a:rPr>
              <a:t>艾森豪威尔主张通过对话谈判“软化”苏联。</a:t>
            </a:r>
          </a:p>
          <a:p>
            <a:pPr>
              <a:lnSpc>
                <a:spcPts val="26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苏联：综合国力提高，赫鲁晓夫提出同美国平起平坐，实现美苏共同主宰世界的战略目标</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5445914" y="3267779"/>
            <a:ext cx="6337973" cy="1400700"/>
          </a:xfrm>
          <a:prstGeom prst="rect">
            <a:avLst/>
          </a:prstGeom>
          <a:noFill/>
        </p:spPr>
        <p:txBody>
          <a:bodyPr wrap="square" lIns="91436" tIns="45718" rIns="91436" bIns="45718" rtlCol="0">
            <a:spAutoFit/>
          </a:bodyPr>
          <a:lstStyle/>
          <a:p>
            <a:pPr>
              <a:lnSpc>
                <a:spcPts val="2600"/>
              </a:lnSpc>
            </a:pPr>
            <a:r>
              <a:rPr lang="en-US" altLang="zh-CN" dirty="0"/>
              <a:t> </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从对峙走向缓和</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：苏攻美守（</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年代末</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-70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年代）</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6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美国：尼克松主义，对苏“缓和”外交，“和平演变”；</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6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苏联：“缓和”战略；奉行霸权主义，出兵阿富汗；</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6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美苏在限制和裁减核武器方面达成一些协议。</a:t>
            </a:r>
          </a:p>
        </p:txBody>
      </p:sp>
      <p:sp>
        <p:nvSpPr>
          <p:cNvPr id="8" name="文本框 7"/>
          <p:cNvSpPr txBox="1"/>
          <p:nvPr/>
        </p:nvSpPr>
        <p:spPr>
          <a:xfrm>
            <a:off x="5445912" y="4745260"/>
            <a:ext cx="6176443" cy="1405513"/>
          </a:xfrm>
          <a:prstGeom prst="rect">
            <a:avLst/>
          </a:prstGeom>
          <a:noFill/>
        </p:spPr>
        <p:txBody>
          <a:bodyPr wrap="square" lIns="91436" tIns="45718" rIns="91436" bIns="45718" rtlCol="0">
            <a:spAutoFit/>
          </a:bodyPr>
          <a:lstStyle/>
          <a:p>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20</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世纪</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80</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年代美苏关系的变化</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600"/>
              </a:lnSpc>
            </a:pPr>
            <a:r>
              <a:rPr lang="en-US" altLang="zh-CN" dirty="0"/>
              <a:t>        </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美国：里根提出新“遏制”政策和“星球大战”计划，对苏联施加压力。</a:t>
            </a:r>
          </a:p>
          <a:p>
            <a:pPr>
              <a:lnSpc>
                <a:spcPts val="26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苏联：戈尔巴乔夫提出“新思维”，放松对东欧控制</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5" name="矩形 4"/>
          <p:cNvSpPr/>
          <p:nvPr/>
        </p:nvSpPr>
        <p:spPr>
          <a:xfrm>
            <a:off x="5538602" y="1867682"/>
            <a:ext cx="6337972" cy="1400704"/>
          </a:xfrm>
          <a:prstGeom prst="rect">
            <a:avLst/>
          </a:prstGeom>
        </p:spPr>
        <p:txBody>
          <a:bodyPr wrap="square">
            <a:spAutoFit/>
          </a:bodyPr>
          <a:lstStyle/>
          <a:p>
            <a:pPr>
              <a:lnSpc>
                <a:spcPts val="2600"/>
              </a:lnSpc>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争霸表现：</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缓和与紧张并存（</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50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年代中期</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-60</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年代）</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6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缓和：</a:t>
            </a:r>
            <a:r>
              <a:rPr lang="zh-CN" altLang="en-US" dirty="0">
                <a:latin typeface="微软雅黑" panose="020B0503020204020204" pitchFamily="34" charset="-122"/>
                <a:ea typeface="微软雅黑" panose="020B0503020204020204" pitchFamily="34" charset="-122"/>
              </a:rPr>
              <a:t>赫鲁晓夫访美， </a:t>
            </a:r>
            <a:r>
              <a:rPr lang="zh-CN" altLang="zh-CN" dirty="0">
                <a:latin typeface="微软雅黑" panose="020B0503020204020204" pitchFamily="34" charset="-122"/>
                <a:ea typeface="微软雅黑" panose="020B0503020204020204" pitchFamily="34" charset="-122"/>
              </a:rPr>
              <a:t>“戴维营精神”</a:t>
            </a:r>
            <a:r>
              <a:rPr lang="zh-CN" altLang="en-US" dirty="0">
                <a:latin typeface="微软雅黑" panose="020B0503020204020204" pitchFamily="34" charset="-122"/>
                <a:ea typeface="微软雅黑" panose="020B0503020204020204" pitchFamily="34" charset="-122"/>
              </a:rPr>
              <a:t>；</a:t>
            </a:r>
            <a:endParaRPr lang="zh-CN" altLang="zh-CN" dirty="0">
              <a:latin typeface="微软雅黑" panose="020B0503020204020204" pitchFamily="34" charset="-122"/>
              <a:ea typeface="微软雅黑" panose="020B0503020204020204" pitchFamily="34" charset="-122"/>
            </a:endParaRPr>
          </a:p>
          <a:p>
            <a:pPr>
              <a:lnSpc>
                <a:spcPts val="26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紧张：</a:t>
            </a:r>
            <a:r>
              <a:rPr lang="en-US" altLang="zh-CN" dirty="0">
                <a:latin typeface="微软雅黑" panose="020B0503020204020204" pitchFamily="34" charset="-122"/>
                <a:ea typeface="微软雅黑" panose="020B0503020204020204" pitchFamily="34" charset="-122"/>
              </a:rPr>
              <a:t>U</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zh-CN" dirty="0">
                <a:latin typeface="微软雅黑" panose="020B0503020204020204" pitchFamily="34" charset="-122"/>
                <a:ea typeface="微软雅黑" panose="020B0503020204020204" pitchFamily="34" charset="-122"/>
              </a:rPr>
              <a:t>飞机事件；第二次柏林危机，修筑柏林墙；</a:t>
            </a: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古巴导弹危机</a:t>
            </a:r>
            <a:r>
              <a:rPr lang="zh-CN" altLang="en-US"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a:bodyPr>
          <a:lstStyle/>
          <a:p>
            <a:r>
              <a:rPr lang="en-US" altLang="zh-CN" sz="2000" b="1" dirty="0">
                <a:solidFill>
                  <a:schemeClr val="bg1"/>
                </a:solidFill>
                <a:latin typeface="Times New Roman" panose="02020603050405020304" pitchFamily="18" charset="0"/>
                <a:cs typeface="Times New Roman" panose="02020603050405020304" pitchFamily="18" charset="0"/>
              </a:rPr>
              <a:t>9.</a:t>
            </a:r>
            <a:r>
              <a:rPr lang="zh-CN" altLang="zh-CN" sz="2000" b="1" dirty="0">
                <a:solidFill>
                  <a:schemeClr val="bg1"/>
                </a:solidFill>
              </a:rPr>
              <a:t>冷战与</a:t>
            </a:r>
            <a:r>
              <a:rPr lang="en-US" altLang="zh-CN" sz="2000" b="1" dirty="0">
                <a:solidFill>
                  <a:schemeClr val="bg1"/>
                </a:solidFill>
                <a:latin typeface="Times New Roman" panose="02020603050405020304" pitchFamily="18" charset="0"/>
                <a:cs typeface="Times New Roman" panose="02020603050405020304" pitchFamily="18" charset="0"/>
              </a:rPr>
              <a:t>20</a:t>
            </a:r>
            <a:r>
              <a:rPr lang="zh-CN" altLang="zh-CN" sz="2000" b="1" dirty="0">
                <a:solidFill>
                  <a:schemeClr val="bg1"/>
                </a:solidFill>
                <a:latin typeface="Times New Roman" panose="02020603050405020304" pitchFamily="18" charset="0"/>
                <a:cs typeface="Times New Roman" panose="02020603050405020304" pitchFamily="18" charset="0"/>
              </a:rPr>
              <a:t>世</a:t>
            </a:r>
            <a:r>
              <a:rPr lang="zh-CN" altLang="zh-CN" sz="2000" b="1" dirty="0">
                <a:solidFill>
                  <a:schemeClr val="bg1"/>
                </a:solidFill>
              </a:rPr>
              <a:t>纪下半期世界的新变化</a:t>
            </a:r>
          </a:p>
          <a:p>
            <a:r>
              <a:rPr lang="en-US" altLang="zh-CN" sz="2000" b="1" dirty="0">
                <a:solidFill>
                  <a:schemeClr val="bg1"/>
                </a:solidFill>
              </a:rPr>
              <a:t>         </a:t>
            </a:r>
            <a:r>
              <a:rPr lang="zh-CN" altLang="zh-CN" sz="2000" b="1" dirty="0">
                <a:solidFill>
                  <a:schemeClr val="bg1"/>
                </a:solidFill>
              </a:rPr>
              <a:t>通过了解第二次世界大战后资本主义、社会主义与第三世界国家的变化，认识其发展中的成就与问题；通过了解冷战时期的典型事件，认识冷战的基本特征，理解冷战的发生、发展与世界格局变化之间的相互影响。</a:t>
            </a:r>
          </a:p>
          <a:p>
            <a:endParaRPr lang="zh-CN" altLang="en-US" dirty="0"/>
          </a:p>
        </p:txBody>
      </p:sp>
      <p:sp>
        <p:nvSpPr>
          <p:cNvPr id="22" name="矩形: 圆角 21"/>
          <p:cNvSpPr/>
          <p:nvPr/>
        </p:nvSpPr>
        <p:spPr>
          <a:xfrm>
            <a:off x="3565875" y="1517986"/>
            <a:ext cx="1708852" cy="1082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000" b="1" dirty="0"/>
              <a:t>多极化趋势的出现</a:t>
            </a:r>
            <a:endParaRPr lang="zh-CN" altLang="zh-CN" sz="3600" dirty="0"/>
          </a:p>
        </p:txBody>
      </p:sp>
      <p:sp>
        <p:nvSpPr>
          <p:cNvPr id="19" name="左大括号 18"/>
          <p:cNvSpPr/>
          <p:nvPr/>
        </p:nvSpPr>
        <p:spPr>
          <a:xfrm>
            <a:off x="5358810" y="1456317"/>
            <a:ext cx="320097" cy="1207635"/>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5678907" y="1382191"/>
            <a:ext cx="6121668" cy="1460229"/>
          </a:xfrm>
          <a:prstGeom prst="rect">
            <a:avLst/>
          </a:prstGeom>
          <a:noFill/>
        </p:spPr>
        <p:txBody>
          <a:bodyPr wrap="square" lIns="91436" tIns="45718" rIns="91436" bIns="45718" rtlCol="0">
            <a:spAutoFit/>
          </a:bodyPr>
          <a:lstStyle/>
          <a:p>
            <a:pPr>
              <a:lnSpc>
                <a:spcPts val="2600"/>
              </a:lnSpc>
            </a:pPr>
            <a:r>
              <a:rPr lang="zh-CN" altLang="zh-CN" kern="100" dirty="0">
                <a:latin typeface="Times New Roman" panose="02020603050405020304" pitchFamily="18" charset="0"/>
                <a:ea typeface="微软雅黑" panose="020B0503020204020204" pitchFamily="34" charset="-122"/>
              </a:rPr>
              <a:t>欧洲走向联合，建立欧洲共同体；</a:t>
            </a:r>
            <a:endParaRPr lang="en-US" altLang="zh-CN" kern="100" dirty="0">
              <a:latin typeface="Times New Roman" panose="02020603050405020304" pitchFamily="18" charset="0"/>
              <a:ea typeface="微软雅黑" panose="020B0503020204020204" pitchFamily="34" charset="-122"/>
            </a:endParaRPr>
          </a:p>
          <a:p>
            <a:pPr>
              <a:lnSpc>
                <a:spcPts val="2600"/>
              </a:lnSpc>
            </a:pPr>
            <a:r>
              <a:rPr lang="zh-CN" altLang="zh-CN" kern="100" dirty="0">
                <a:latin typeface="Times New Roman" panose="02020603050405020304" pitchFamily="18" charset="0"/>
                <a:ea typeface="微软雅黑" panose="020B0503020204020204" pitchFamily="34" charset="-122"/>
              </a:rPr>
              <a:t>日本谋求政治大国地位；</a:t>
            </a:r>
            <a:endParaRPr lang="zh-CN" altLang="zh-CN" kern="100" dirty="0">
              <a:latin typeface="Times New Roman" panose="02020603050405020304" pitchFamily="18" charset="0"/>
              <a:ea typeface="宋体" panose="02010600030101010101" pitchFamily="2" charset="-122"/>
            </a:endParaRPr>
          </a:p>
          <a:p>
            <a:pPr>
              <a:lnSpc>
                <a:spcPts val="2600"/>
              </a:lnSpc>
            </a:pPr>
            <a:r>
              <a:rPr lang="zh-CN" altLang="zh-CN" kern="100" dirty="0">
                <a:latin typeface="Times New Roman" panose="02020603050405020304" pitchFamily="18" charset="0"/>
                <a:ea typeface="微软雅黑" panose="020B0503020204020204" pitchFamily="34" charset="-122"/>
              </a:rPr>
              <a:t>不结盟运动的兴起；</a:t>
            </a:r>
            <a:endParaRPr lang="zh-CN" altLang="zh-CN" kern="100" dirty="0">
              <a:latin typeface="Times New Roman" panose="02020603050405020304" pitchFamily="18" charset="0"/>
              <a:ea typeface="宋体" panose="02010600030101010101" pitchFamily="2" charset="-122"/>
            </a:endParaRPr>
          </a:p>
          <a:p>
            <a:pPr>
              <a:lnSpc>
                <a:spcPts val="2600"/>
              </a:lnSpc>
            </a:pPr>
            <a:r>
              <a:rPr lang="zh-CN" altLang="zh-CN" dirty="0">
                <a:ea typeface="微软雅黑" panose="020B0503020204020204" pitchFamily="34" charset="-122"/>
                <a:cs typeface="Times New Roman" panose="02020603050405020304" pitchFamily="18" charset="0"/>
              </a:rPr>
              <a:t>中国的迅速发展</a:t>
            </a:r>
            <a:endParaRPr lang="zh-CN" altLang="en-US" dirty="0"/>
          </a:p>
        </p:txBody>
      </p:sp>
      <p:sp>
        <p:nvSpPr>
          <p:cNvPr id="12" name="矩形: 圆角 11"/>
          <p:cNvSpPr/>
          <p:nvPr/>
        </p:nvSpPr>
        <p:spPr>
          <a:xfrm>
            <a:off x="3562827" y="3590626"/>
            <a:ext cx="1708852" cy="1082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400" b="1" dirty="0"/>
              <a:t>两极格局的瓦解</a:t>
            </a:r>
            <a:endParaRPr lang="zh-CN" altLang="zh-CN" sz="4400" dirty="0"/>
          </a:p>
        </p:txBody>
      </p:sp>
      <p:sp>
        <p:nvSpPr>
          <p:cNvPr id="10" name="矩形 9"/>
          <p:cNvSpPr/>
          <p:nvPr/>
        </p:nvSpPr>
        <p:spPr>
          <a:xfrm>
            <a:off x="5669664" y="3440064"/>
            <a:ext cx="6096000" cy="1460229"/>
          </a:xfrm>
          <a:prstGeom prst="rect">
            <a:avLst/>
          </a:prstGeom>
        </p:spPr>
        <p:txBody>
          <a:bodyPr lIns="91436" tIns="45718" rIns="91436" bIns="45718">
            <a:spAutoFit/>
          </a:bodyPr>
          <a:lstStyle/>
          <a:p>
            <a:pPr>
              <a:lnSpc>
                <a:spcPts val="2600"/>
              </a:lnSpc>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1991</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月，苏联解体，导致两极格局崩溃，持续近半个世纪的冷战和美苏争霸也随之</a:t>
            </a:r>
            <a:r>
              <a:rPr lang="zh-CN" altLang="zh-CN" dirty="0">
                <a:ea typeface="微软雅黑" panose="020B0503020204020204" pitchFamily="34" charset="-122"/>
                <a:cs typeface="Times New Roman" panose="02020603050405020304" pitchFamily="18" charset="0"/>
              </a:rPr>
              <a:t>结束。</a:t>
            </a:r>
            <a:endParaRPr lang="en-US" altLang="zh-CN" dirty="0">
              <a:ea typeface="微软雅黑" panose="020B0503020204020204" pitchFamily="34" charset="-122"/>
              <a:cs typeface="Times New Roman" panose="02020603050405020304" pitchFamily="18" charset="0"/>
            </a:endParaRPr>
          </a:p>
          <a:p>
            <a:pPr>
              <a:lnSpc>
                <a:spcPts val="2600"/>
              </a:lnSpc>
            </a:pPr>
            <a:endParaRPr lang="en-US" altLang="zh-CN" dirty="0">
              <a:ea typeface="微软雅黑" panose="020B0503020204020204" pitchFamily="34" charset="-122"/>
              <a:cs typeface="Times New Roman" panose="02020603050405020304" pitchFamily="18" charset="0"/>
            </a:endParaRPr>
          </a:p>
          <a:p>
            <a:pPr>
              <a:lnSpc>
                <a:spcPts val="2600"/>
              </a:lnSpc>
            </a:pPr>
            <a:r>
              <a:rPr lang="zh-CN" altLang="zh-CN" dirty="0">
                <a:ea typeface="微软雅黑" panose="020B0503020204020204" pitchFamily="34" charset="-122"/>
                <a:cs typeface="Times New Roman" panose="02020603050405020304" pitchFamily="18" charset="0"/>
              </a:rPr>
              <a:t>两极格局中出现的世界多极化趋势不可逆转</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4" name="左大括号 13"/>
          <p:cNvSpPr/>
          <p:nvPr/>
        </p:nvSpPr>
        <p:spPr>
          <a:xfrm>
            <a:off x="5348362" y="3528257"/>
            <a:ext cx="320097" cy="1207635"/>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6" grpId="0"/>
      <p:bldP spid="12" grpId="0" animBg="1"/>
      <p:bldP spid="10" grpId="0"/>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6032" y="1143000"/>
            <a:ext cx="3045968" cy="594360"/>
          </a:xfrm>
        </p:spPr>
        <p:txBody>
          <a:bodyPr/>
          <a:lstStyle/>
          <a:p>
            <a:r>
              <a:rPr lang="zh-CN" altLang="en-US" b="1" dirty="0"/>
              <a:t>知识框架</a:t>
            </a:r>
            <a:endParaRPr lang="zh-CN" altLang="en-US" dirty="0"/>
          </a:p>
        </p:txBody>
      </p:sp>
      <p:sp>
        <p:nvSpPr>
          <p:cNvPr id="4" name="文本占位符 3"/>
          <p:cNvSpPr>
            <a:spLocks noGrp="1"/>
          </p:cNvSpPr>
          <p:nvPr>
            <p:ph type="body" sz="half" idx="2"/>
          </p:nvPr>
        </p:nvSpPr>
        <p:spPr>
          <a:xfrm>
            <a:off x="256032" y="1859280"/>
            <a:ext cx="3045968" cy="3956887"/>
          </a:xfrm>
        </p:spPr>
        <p:txBody>
          <a:bodyPr>
            <a:normAutofit lnSpcReduction="10000"/>
          </a:bodyPr>
          <a:lstStyle/>
          <a:p>
            <a:r>
              <a:rPr lang="en-US" altLang="zh-CN" sz="2000" b="1" dirty="0">
                <a:solidFill>
                  <a:schemeClr val="bg1"/>
                </a:solidFill>
                <a:latin typeface="Times New Roman" panose="02020603050405020304" pitchFamily="18" charset="0"/>
                <a:cs typeface="Times New Roman" panose="02020603050405020304" pitchFamily="18" charset="0"/>
              </a:rPr>
              <a:t>9.</a:t>
            </a:r>
            <a:r>
              <a:rPr lang="zh-CN" altLang="zh-CN" sz="2000" b="1" dirty="0">
                <a:solidFill>
                  <a:schemeClr val="bg1"/>
                </a:solidFill>
              </a:rPr>
              <a:t>当代世界的发展特点和主要趋势</a:t>
            </a:r>
          </a:p>
          <a:p>
            <a:r>
              <a:rPr lang="en-US" altLang="zh-CN" sz="2000" b="1" dirty="0">
                <a:solidFill>
                  <a:schemeClr val="bg1"/>
                </a:solidFill>
              </a:rPr>
              <a:t>          </a:t>
            </a:r>
            <a:r>
              <a:rPr lang="zh-CN" altLang="zh-CN" sz="2000" b="1" dirty="0">
                <a:solidFill>
                  <a:schemeClr val="bg1"/>
                </a:solidFill>
              </a:rPr>
              <a:t>通过了解冷战结束后世界多极化、经济全球化、社会信息化、文化多样化的发展特点，以及出现的全球性问题，认识人类社会面临的机遇与挑战，理解和平、发展、合作、共赢成为时代潮流；牢固树立构建人类命运共同体意识，共同担当，同舟共济，共促全球的和平与发展。</a:t>
            </a:r>
          </a:p>
          <a:p>
            <a:endParaRPr lang="zh-CN" altLang="en-US" dirty="0"/>
          </a:p>
        </p:txBody>
      </p:sp>
      <p:sp>
        <p:nvSpPr>
          <p:cNvPr id="22" name="矩形: 圆角 21"/>
          <p:cNvSpPr/>
          <p:nvPr/>
        </p:nvSpPr>
        <p:spPr>
          <a:xfrm>
            <a:off x="3565875" y="1114802"/>
            <a:ext cx="1708852" cy="1082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2000" b="1" dirty="0"/>
              <a:t>多极化趋势的</a:t>
            </a:r>
            <a:r>
              <a:rPr lang="zh-CN" altLang="en-US" sz="2000" b="1" dirty="0"/>
              <a:t>发展</a:t>
            </a:r>
            <a:endParaRPr lang="zh-CN" altLang="zh-CN" sz="3600" dirty="0"/>
          </a:p>
        </p:txBody>
      </p:sp>
      <p:sp>
        <p:nvSpPr>
          <p:cNvPr id="19" name="左大括号 18"/>
          <p:cNvSpPr/>
          <p:nvPr/>
        </p:nvSpPr>
        <p:spPr>
          <a:xfrm>
            <a:off x="5284380" y="787959"/>
            <a:ext cx="319215" cy="1373872"/>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5530045" y="713830"/>
            <a:ext cx="6121668" cy="776281"/>
          </a:xfrm>
          <a:prstGeom prst="rect">
            <a:avLst/>
          </a:prstGeom>
          <a:noFill/>
        </p:spPr>
        <p:txBody>
          <a:bodyPr wrap="square" lIns="91436" tIns="45718" rIns="91436" bIns="45718" rtlCol="0">
            <a:spAutoFit/>
          </a:bodyPr>
          <a:lstStyle/>
          <a:p>
            <a:pPr>
              <a:lnSpc>
                <a:spcPts val="2600"/>
              </a:lnSpc>
            </a:pPr>
            <a:r>
              <a:rPr lang="zh-CN" altLang="zh-CN" dirty="0">
                <a:ea typeface="微软雅黑" panose="020B0503020204020204" pitchFamily="34" charset="-122"/>
                <a:cs typeface="Times New Roman" panose="02020603050405020304" pitchFamily="18" charset="0"/>
              </a:rPr>
              <a:t>美国成为唯一的超级大国，极力构筑以美国为主导的单极世界</a:t>
            </a:r>
            <a:r>
              <a:rPr lang="zh-CN" altLang="en-US" dirty="0">
                <a:ea typeface="微软雅黑" panose="020B0503020204020204" pitchFamily="34" charset="-122"/>
                <a:cs typeface="Times New Roman" panose="02020603050405020304" pitchFamily="18" charset="0"/>
              </a:rPr>
              <a:t>；</a:t>
            </a:r>
          </a:p>
        </p:txBody>
      </p:sp>
      <p:sp>
        <p:nvSpPr>
          <p:cNvPr id="12" name="矩形: 圆角 11"/>
          <p:cNvSpPr/>
          <p:nvPr/>
        </p:nvSpPr>
        <p:spPr>
          <a:xfrm>
            <a:off x="3562827" y="2785106"/>
            <a:ext cx="1708852" cy="1082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sz="1800" b="1" dirty="0"/>
              <a:t>经济区域集团化和全球化</a:t>
            </a:r>
            <a:endParaRPr lang="zh-CN" altLang="zh-CN" sz="1800" dirty="0"/>
          </a:p>
        </p:txBody>
      </p:sp>
      <p:sp>
        <p:nvSpPr>
          <p:cNvPr id="10" name="矩形 9"/>
          <p:cNvSpPr/>
          <p:nvPr/>
        </p:nvSpPr>
        <p:spPr>
          <a:xfrm>
            <a:off x="5520802" y="2460809"/>
            <a:ext cx="6096000" cy="434307"/>
          </a:xfrm>
          <a:prstGeom prst="rect">
            <a:avLst/>
          </a:prstGeom>
        </p:spPr>
        <p:txBody>
          <a:bodyPr lIns="91436" tIns="45718" rIns="91436" bIns="45718">
            <a:spAutoFit/>
          </a:bodyPr>
          <a:lstStyle/>
          <a:p>
            <a:pPr>
              <a:lnSpc>
                <a:spcPts val="2600"/>
              </a:lnSpc>
            </a:pPr>
            <a:r>
              <a:rPr lang="zh-CN" altLang="en-US" dirty="0">
                <a:ea typeface="微软雅黑" panose="020B0503020204020204" pitchFamily="34" charset="-122"/>
                <a:cs typeface="Times New Roman" panose="02020603050405020304" pitchFamily="18" charset="0"/>
              </a:rPr>
              <a:t>区域集团：</a:t>
            </a:r>
            <a:r>
              <a:rPr lang="zh-CN" altLang="zh-CN" dirty="0">
                <a:ea typeface="微软雅黑" panose="020B0503020204020204" pitchFamily="34" charset="-122"/>
                <a:cs typeface="Times New Roman" panose="02020603050405020304" pitchFamily="18" charset="0"/>
              </a:rPr>
              <a:t>欧洲联盟、北美自由贸易区和亚太经合组织</a:t>
            </a:r>
            <a:r>
              <a:rPr lang="zh-CN" altLang="en-US" dirty="0">
                <a:ea typeface="微软雅黑" panose="020B0503020204020204" pitchFamily="34" charset="-122"/>
                <a:cs typeface="Times New Roman" panose="02020603050405020304" pitchFamily="18" charset="0"/>
              </a:rPr>
              <a:t>；</a:t>
            </a:r>
            <a:endParaRPr lang="zh-CN" altLang="zh-CN" dirty="0">
              <a:ea typeface="微软雅黑" panose="020B0503020204020204" pitchFamily="34" charset="-122"/>
              <a:cs typeface="Times New Roman" panose="02020603050405020304" pitchFamily="18" charset="0"/>
            </a:endParaRPr>
          </a:p>
        </p:txBody>
      </p:sp>
      <p:sp>
        <p:nvSpPr>
          <p:cNvPr id="14" name="左大括号 13"/>
          <p:cNvSpPr/>
          <p:nvPr/>
        </p:nvSpPr>
        <p:spPr>
          <a:xfrm>
            <a:off x="5273931" y="2613008"/>
            <a:ext cx="319215" cy="1373872"/>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5530044" y="1475910"/>
            <a:ext cx="6662393" cy="384717"/>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欧盟、日本、俄罗斯和中国等</a:t>
            </a:r>
            <a:r>
              <a:rPr lang="zh-CN" altLang="en-US" dirty="0">
                <a:ea typeface="微软雅黑" panose="020B0503020204020204" pitchFamily="34" charset="-122"/>
                <a:cs typeface="Times New Roman" panose="02020603050405020304" pitchFamily="18" charset="0"/>
              </a:rPr>
              <a:t>多</a:t>
            </a:r>
            <a:r>
              <a:rPr lang="zh-CN" altLang="zh-CN" dirty="0">
                <a:ea typeface="微软雅黑" panose="020B0503020204020204" pitchFamily="34" charset="-122"/>
                <a:cs typeface="Times New Roman" panose="02020603050405020304" pitchFamily="18" charset="0"/>
              </a:rPr>
              <a:t>个政治力量不断发展壮大</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5" name="矩形 4"/>
          <p:cNvSpPr/>
          <p:nvPr/>
        </p:nvSpPr>
        <p:spPr>
          <a:xfrm>
            <a:off x="5487695" y="1929505"/>
            <a:ext cx="6729110" cy="384717"/>
          </a:xfrm>
          <a:prstGeom prst="rect">
            <a:avLst/>
          </a:prstGeom>
        </p:spPr>
        <p:txBody>
          <a:bodyPr wrap="square" lIns="91436" tIns="45718" rIns="91436" bIns="45718">
            <a:spAutoFit/>
          </a:bodyPr>
          <a:lstStyle/>
          <a:p>
            <a:r>
              <a:rPr lang="zh-CN" altLang="zh-CN" dirty="0">
                <a:ea typeface="微软雅黑" panose="020B0503020204020204" pitchFamily="34" charset="-122"/>
                <a:cs typeface="Times New Roman" panose="02020603050405020304" pitchFamily="18" charset="0"/>
              </a:rPr>
              <a:t>世界格局呈现“一超多强”局面，多极化趋势进一步发展。</a:t>
            </a:r>
            <a:endParaRPr lang="zh-CN" altLang="en-US" dirty="0"/>
          </a:p>
        </p:txBody>
      </p:sp>
      <p:sp>
        <p:nvSpPr>
          <p:cNvPr id="7" name="矩形 6"/>
          <p:cNvSpPr/>
          <p:nvPr/>
        </p:nvSpPr>
        <p:spPr>
          <a:xfrm>
            <a:off x="5518716" y="2933661"/>
            <a:ext cx="4083165"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经济全球化的推动因素和双重影响</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8" name="矩形 7"/>
          <p:cNvSpPr/>
          <p:nvPr/>
        </p:nvSpPr>
        <p:spPr>
          <a:xfrm>
            <a:off x="5504335" y="3388313"/>
            <a:ext cx="2621227"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世界贸易组织的建立</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9" name="矩形 8"/>
          <p:cNvSpPr/>
          <p:nvPr/>
        </p:nvSpPr>
        <p:spPr>
          <a:xfrm>
            <a:off x="5518714" y="3852639"/>
            <a:ext cx="2898995"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中国加入</a:t>
            </a:r>
            <a:r>
              <a:rPr lang="en-US" altLang="zh-CN" dirty="0">
                <a:ea typeface="微软雅黑" panose="020B0503020204020204" pitchFamily="34" charset="-122"/>
                <a:cs typeface="Times New Roman" panose="02020603050405020304" pitchFamily="18" charset="0"/>
              </a:rPr>
              <a:t>WTO</a:t>
            </a:r>
            <a:r>
              <a:rPr lang="zh-CN" altLang="en-US" dirty="0">
                <a:ea typeface="微软雅黑" panose="020B0503020204020204" pitchFamily="34" charset="-122"/>
                <a:cs typeface="Times New Roman" panose="02020603050405020304" pitchFamily="18" charset="0"/>
              </a:rPr>
              <a:t>及其</a:t>
            </a:r>
            <a:r>
              <a:rPr lang="zh-CN" altLang="zh-CN" dirty="0">
                <a:ea typeface="微软雅黑" panose="020B0503020204020204" pitchFamily="34" charset="-122"/>
                <a:cs typeface="Times New Roman" panose="02020603050405020304" pitchFamily="18" charset="0"/>
              </a:rPr>
              <a:t>影响</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6" name="矩形: 圆角 15"/>
          <p:cNvSpPr/>
          <p:nvPr/>
        </p:nvSpPr>
        <p:spPr>
          <a:xfrm>
            <a:off x="3562827" y="4887451"/>
            <a:ext cx="1708852" cy="7169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zh-CN" b="1" dirty="0"/>
              <a:t>和平与发展</a:t>
            </a:r>
            <a:endParaRPr lang="zh-CN" altLang="en-US" b="1" dirty="0"/>
          </a:p>
        </p:txBody>
      </p:sp>
      <p:sp>
        <p:nvSpPr>
          <p:cNvPr id="13" name="矩形 12"/>
          <p:cNvSpPr/>
          <p:nvPr/>
        </p:nvSpPr>
        <p:spPr>
          <a:xfrm>
            <a:off x="5504337" y="4428698"/>
            <a:ext cx="3108539"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和平与发展是时代的主题</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8" name="左大括号 17"/>
          <p:cNvSpPr/>
          <p:nvPr/>
        </p:nvSpPr>
        <p:spPr>
          <a:xfrm>
            <a:off x="5271965" y="4596768"/>
            <a:ext cx="331629" cy="1282561"/>
          </a:xfrm>
          <a:prstGeom prst="lef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5481252" y="4861579"/>
            <a:ext cx="5057791"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国际关系中也出现了一系列新矛盾和新冲突</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17" name="矩形 16"/>
          <p:cNvSpPr/>
          <p:nvPr/>
        </p:nvSpPr>
        <p:spPr>
          <a:xfrm>
            <a:off x="5472533" y="5247841"/>
            <a:ext cx="5788760"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解决和平与发展问题需要国际社会长期的不懈努力</a:t>
            </a:r>
            <a:r>
              <a:rPr lang="zh-CN" altLang="en-US" dirty="0">
                <a:ea typeface="微软雅黑" panose="020B0503020204020204" pitchFamily="34" charset="-122"/>
                <a:cs typeface="Times New Roman" panose="02020603050405020304" pitchFamily="18" charset="0"/>
              </a:rPr>
              <a:t>；</a:t>
            </a:r>
            <a:endParaRPr lang="zh-CN" altLang="en-US" dirty="0"/>
          </a:p>
        </p:txBody>
      </p:sp>
      <p:sp>
        <p:nvSpPr>
          <p:cNvPr id="20" name="矩形 19"/>
          <p:cNvSpPr/>
          <p:nvPr/>
        </p:nvSpPr>
        <p:spPr>
          <a:xfrm>
            <a:off x="5472535" y="5688413"/>
            <a:ext cx="6032417" cy="384719"/>
          </a:xfrm>
          <a:prstGeom prst="rect">
            <a:avLst/>
          </a:prstGeom>
        </p:spPr>
        <p:txBody>
          <a:bodyPr wrap="none" lIns="91436" tIns="45718" rIns="91436" bIns="45718">
            <a:spAutoFit/>
          </a:bodyPr>
          <a:lstStyle/>
          <a:p>
            <a:r>
              <a:rPr lang="zh-CN" altLang="zh-CN" dirty="0">
                <a:ea typeface="微软雅黑" panose="020B0503020204020204" pitchFamily="34" charset="-122"/>
                <a:cs typeface="Times New Roman" panose="02020603050405020304" pitchFamily="18" charset="0"/>
              </a:rPr>
              <a:t>中国是世界和平的建设者、维护世界和平的坚定力量</a:t>
            </a:r>
            <a:r>
              <a:rPr lang="zh-CN" altLang="en-US" dirty="0">
                <a:ea typeface="微软雅黑" panose="020B0503020204020204" pitchFamily="34" charset="-122"/>
                <a:cs typeface="Times New Roman" panose="02020603050405020304" pitchFamily="18" charset="0"/>
              </a:rPr>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animBg="1"/>
      <p:bldP spid="6" grpId="0"/>
      <p:bldP spid="12" grpId="0" animBg="1"/>
      <p:bldP spid="10" grpId="0"/>
      <p:bldP spid="14" grpId="0" animBg="1"/>
      <p:bldP spid="3" grpId="0"/>
      <p:bldP spid="5" grpId="0"/>
      <p:bldP spid="7" grpId="0"/>
      <p:bldP spid="8" grpId="0"/>
      <p:bldP spid="9" grpId="0"/>
      <p:bldP spid="16" grpId="0" animBg="1"/>
      <p:bldP spid="13" grpId="0"/>
      <p:bldP spid="18" grpId="0" animBg="1"/>
      <p:bldP spid="15" grpId="0"/>
      <p:bldP spid="17"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dirty="0">
                <a:latin typeface="微软雅黑" panose="020B0503020204020204" pitchFamily="34" charset="-122"/>
                <a:ea typeface="微软雅黑" panose="020B0503020204020204" pitchFamily="34" charset="-122"/>
                <a:cs typeface="Times New Roman" panose="02020603050405020304" pitchFamily="18" charset="0"/>
              </a:rPr>
              <a:t>二、</a:t>
            </a:r>
            <a:r>
              <a:rPr lang="zh-CN" altLang="en-US" sz="3200" b="1" dirty="0">
                <a:latin typeface="微软雅黑" panose="020B0503020204020204" pitchFamily="34" charset="-122"/>
                <a:ea typeface="微软雅黑" panose="020B0503020204020204" pitchFamily="34" charset="-122"/>
                <a:cs typeface="Times New Roman" panose="02020603050405020304" pitchFamily="18" charset="0"/>
              </a:rPr>
              <a:t>典型题分析和解题方法指导</a:t>
            </a:r>
            <a:br>
              <a:rPr lang="en-US" altLang="zh-CN" sz="6000" b="1" dirty="0">
                <a:latin typeface="微软雅黑" panose="020B0503020204020204" pitchFamily="34" charset="-122"/>
                <a:ea typeface="微软雅黑" panose="020B0503020204020204" pitchFamily="34" charset="-122"/>
                <a:cs typeface="Times New Roman" panose="02020603050405020304" pitchFamily="18" charset="0"/>
              </a:rPr>
            </a:br>
            <a:endParaRPr lang="zh-CN" altLang="en-US" dirty="0"/>
          </a:p>
        </p:txBody>
      </p:sp>
      <p:sp>
        <p:nvSpPr>
          <p:cNvPr id="3" name="文本占位符 2"/>
          <p:cNvSpPr>
            <a:spLocks noGrp="1"/>
          </p:cNvSpPr>
          <p:nvPr>
            <p:ph type="body" idx="1"/>
          </p:nvPr>
        </p:nvSpPr>
        <p:spPr/>
        <p:txBody>
          <a:bodyPr/>
          <a:lstStyle/>
          <a:p>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4" name="矩形: 圆角 3"/>
          <p:cNvSpPr/>
          <p:nvPr/>
        </p:nvSpPr>
        <p:spPr>
          <a:xfrm>
            <a:off x="3784600" y="783167"/>
            <a:ext cx="1727200" cy="58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唯物史观</a:t>
            </a:r>
          </a:p>
        </p:txBody>
      </p:sp>
      <p:sp>
        <p:nvSpPr>
          <p:cNvPr id="3" name="矩形 2"/>
          <p:cNvSpPr/>
          <p:nvPr/>
        </p:nvSpPr>
        <p:spPr>
          <a:xfrm>
            <a:off x="3538386" y="1484874"/>
            <a:ext cx="8144256" cy="4524316"/>
          </a:xfrm>
          <a:prstGeom prst="rect">
            <a:avLst/>
          </a:prstGeom>
        </p:spPr>
        <p:txBody>
          <a:bodyPr wrap="square" lIns="91436" tIns="45718" rIns="91436" bIns="45718">
            <a:spAutoFit/>
          </a:bodyPr>
          <a:lstStyle/>
          <a:p>
            <a:pPr marL="200025">
              <a:lnSpc>
                <a:spcPct val="150000"/>
              </a:lnSpc>
            </a:pPr>
            <a:r>
              <a:rPr lang="en-US" altLang="zh-CN" sz="2400" spc="40" dirty="0">
                <a:solidFill>
                  <a:srgbClr val="333333"/>
                </a:solidFill>
                <a:latin typeface="微软雅黑" panose="020B0503020204020204" pitchFamily="34" charset="-122"/>
                <a:ea typeface="微软雅黑" panose="020B0503020204020204" pitchFamily="34" charset="-122"/>
                <a:cs typeface="宋体" panose="02010600030101010101" pitchFamily="2" charset="-122"/>
              </a:rPr>
              <a:t>      </a:t>
            </a:r>
            <a:r>
              <a:rPr lang="zh-CN" altLang="zh-CN" sz="2400" spc="40" dirty="0">
                <a:solidFill>
                  <a:srgbClr val="333333"/>
                </a:solidFill>
                <a:latin typeface="微软雅黑" panose="020B0503020204020204" pitchFamily="34" charset="-122"/>
                <a:ea typeface="微软雅黑" panose="020B0503020204020204" pitchFamily="34" charset="-122"/>
                <a:cs typeface="宋体" panose="02010600030101010101" pitchFamily="2" charset="-122"/>
              </a:rPr>
              <a:t>文艺复兴时期，很多画家以希腊神话中的情节为素材进行创作。在描绘天神宙斯用一阵“黄金雨”吸引人们时，意大利威尼斯画派的代表人物提香直接用从天而降的一枚枚金币来表现。提香的这一表现方式</a:t>
            </a:r>
            <a:endParaRPr lang="zh-CN" altLang="zh-CN" sz="2000" dirty="0">
              <a:latin typeface="微软雅黑" panose="020B0503020204020204" pitchFamily="34" charset="-122"/>
              <a:ea typeface="微软雅黑" panose="020B0503020204020204" pitchFamily="34" charset="-122"/>
              <a:cs typeface="宋体" panose="02010600030101010101" pitchFamily="2" charset="-122"/>
            </a:endParaRPr>
          </a:p>
          <a:p>
            <a:pPr marL="200025">
              <a:lnSpc>
                <a:spcPct val="150000"/>
              </a:lnSpc>
            </a:pPr>
            <a:r>
              <a:rPr lang="en-US" altLang="zh-CN" sz="2400" spc="4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400" spc="40" dirty="0">
                <a:latin typeface="Times New Roman" panose="02020603050405020304" pitchFamily="18" charset="0"/>
                <a:ea typeface="微软雅黑" panose="020B0503020204020204" pitchFamily="34" charset="-122"/>
                <a:cs typeface="Times New Roman" panose="02020603050405020304" pitchFamily="18" charset="0"/>
              </a:rPr>
              <a:t>．带有画家生活环境的烙印</a:t>
            </a:r>
            <a:r>
              <a:rPr lang="en-US" altLang="zh-CN" sz="2400" spc="40" dirty="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200025">
              <a:lnSpc>
                <a:spcPct val="150000"/>
              </a:lnSpc>
            </a:pPr>
            <a:r>
              <a:rPr lang="en-US" altLang="zh-CN" sz="2400" spc="4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400" spc="40" dirty="0">
                <a:latin typeface="Times New Roman" panose="02020603050405020304" pitchFamily="18" charset="0"/>
                <a:ea typeface="微软雅黑" panose="020B0503020204020204" pitchFamily="34" charset="-122"/>
                <a:cs typeface="Times New Roman" panose="02020603050405020304" pitchFamily="18" charset="0"/>
              </a:rPr>
              <a:t>．突出了文艺复兴的精神实质</a:t>
            </a:r>
            <a:endParaRPr lang="zh-CN"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200025">
              <a:lnSpc>
                <a:spcPct val="150000"/>
              </a:lnSpc>
            </a:pPr>
            <a:r>
              <a:rPr lang="en-US" altLang="zh-CN" sz="2400" spc="40" dirty="0">
                <a:solidFill>
                  <a:srgbClr val="333333"/>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400" spc="40" dirty="0">
                <a:solidFill>
                  <a:srgbClr val="333333"/>
                </a:solidFill>
                <a:latin typeface="Times New Roman" panose="02020603050405020304" pitchFamily="18" charset="0"/>
                <a:ea typeface="微软雅黑" panose="020B0503020204020204" pitchFamily="34" charset="-122"/>
                <a:cs typeface="Times New Roman" panose="02020603050405020304" pitchFamily="18" charset="0"/>
              </a:rPr>
              <a:t>．附和了教会宣扬的道德观</a:t>
            </a:r>
            <a:r>
              <a:rPr lang="en-US" altLang="zh-CN" sz="2400" spc="40" dirty="0">
                <a:solidFill>
                  <a:srgbClr val="333333"/>
                </a:solidFill>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200025">
              <a:lnSpc>
                <a:spcPct val="150000"/>
              </a:lnSpc>
            </a:pPr>
            <a:r>
              <a:rPr lang="en-US" altLang="zh-CN" sz="2400" spc="40" dirty="0">
                <a:solidFill>
                  <a:srgbClr val="333333"/>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400" spc="40" dirty="0">
                <a:solidFill>
                  <a:srgbClr val="333333"/>
                </a:solidFill>
                <a:latin typeface="Times New Roman" panose="02020603050405020304" pitchFamily="18" charset="0"/>
                <a:ea typeface="微软雅黑" panose="020B0503020204020204" pitchFamily="34" charset="-122"/>
                <a:cs typeface="Times New Roman" panose="02020603050405020304" pitchFamily="18" charset="0"/>
              </a:rPr>
              <a:t>．体现了神韵写意的绘画风格</a:t>
            </a:r>
            <a:endParaRPr lang="zh-CN" altLang="zh-CN" sz="2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 name="文本框 4"/>
          <p:cNvSpPr txBox="1"/>
          <p:nvPr/>
        </p:nvSpPr>
        <p:spPr>
          <a:xfrm>
            <a:off x="9471818" y="5477922"/>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376791" y="2054831"/>
            <a:ext cx="19007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107950" y="3693949"/>
            <a:ext cx="669533" cy="17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4" name="矩形: 圆角 3"/>
          <p:cNvSpPr/>
          <p:nvPr/>
        </p:nvSpPr>
        <p:spPr>
          <a:xfrm>
            <a:off x="3784600" y="783167"/>
            <a:ext cx="1727200" cy="58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时空观念</a:t>
            </a:r>
          </a:p>
        </p:txBody>
      </p:sp>
      <p:sp>
        <p:nvSpPr>
          <p:cNvPr id="5" name="矩形 4"/>
          <p:cNvSpPr/>
          <p:nvPr/>
        </p:nvSpPr>
        <p:spPr>
          <a:xfrm>
            <a:off x="3688905" y="1531821"/>
            <a:ext cx="7967847" cy="3351042"/>
          </a:xfrm>
          <a:prstGeom prst="rect">
            <a:avLst/>
          </a:prstGeom>
        </p:spPr>
        <p:txBody>
          <a:bodyPr wrap="square" lIns="91436" tIns="45718" rIns="91436" bIns="45718">
            <a:spAutoFit/>
          </a:bodyPr>
          <a:lstStyle/>
          <a:p>
            <a:pPr fontAlgn="ctr">
              <a:lnSpc>
                <a:spcPct val="150000"/>
              </a:lnSpc>
            </a:pPr>
            <a:r>
              <a:rPr lang="en-US" altLang="zh-CN" sz="2400" kern="100" dirty="0">
                <a:solidFill>
                  <a:srgbClr val="000000"/>
                </a:solidFill>
                <a:latin typeface="微软雅黑" panose="020B0503020204020204" pitchFamily="34" charset="-122"/>
                <a:ea typeface="微软雅黑" panose="020B0503020204020204" pitchFamily="34" charset="-122"/>
              </a:rPr>
              <a:t>      </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1919</a:t>
            </a:r>
            <a:r>
              <a:rPr lang="zh-CN"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9</a:t>
            </a:r>
            <a:r>
              <a:rPr lang="zh-CN"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月，中国</a:t>
            </a:r>
            <a:r>
              <a:rPr lang="zh-CN" altLang="zh-CN" sz="2400" kern="100" dirty="0">
                <a:solidFill>
                  <a:srgbClr val="000000"/>
                </a:solidFill>
                <a:latin typeface="微软雅黑" panose="020B0503020204020204" pitchFamily="34" charset="-122"/>
                <a:ea typeface="微软雅黑" panose="020B0503020204020204" pitchFamily="34" charset="-122"/>
              </a:rPr>
              <a:t>签署了对奥合约，取消奥地利的最惠国待遇，废止了《辛丑条约》中的中奥专约。</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1921</a:t>
            </a:r>
            <a:r>
              <a:rPr lang="zh-CN"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2400" kern="100" dirty="0">
                <a:solidFill>
                  <a:srgbClr val="000000"/>
                </a:solidFill>
                <a:latin typeface="微软雅黑" panose="020B0503020204020204" pitchFamily="34" charset="-122"/>
                <a:ea typeface="微软雅黑" panose="020B0503020204020204" pitchFamily="34" charset="-122"/>
              </a:rPr>
              <a:t>月签订了《中德协约》，中国得到了战争赔款，收回德租界。这得益于</a:t>
            </a:r>
          </a:p>
          <a:p>
            <a:pPr fontAlgn="ctr">
              <a:lnSpc>
                <a:spcPct val="150000"/>
              </a:lnSpc>
              <a:tabLst>
                <a:tab pos="3095625" algn="l"/>
              </a:tabLst>
            </a:pPr>
            <a:r>
              <a:rPr lang="en-US" altLang="zh-CN" sz="2400" kern="100" dirty="0">
                <a:solidFill>
                  <a:srgbClr val="000000"/>
                </a:solidFill>
                <a:latin typeface="微软雅黑" panose="020B0503020204020204" pitchFamily="34" charset="-122"/>
                <a:ea typeface="微软雅黑" panose="020B0503020204020204" pitchFamily="34" charset="-122"/>
              </a:rPr>
              <a:t>  </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列强对华政策转变</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B.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国家综合实力上升</a:t>
            </a:r>
          </a:p>
          <a:p>
            <a:pPr>
              <a:lnSpc>
                <a:spcPct val="150000"/>
              </a:lnSpc>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C.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有利历史机遇出现</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独立自主</a:t>
            </a:r>
            <a:r>
              <a:rPr lang="zh-CN" altLang="zh-CN" sz="2400" kern="100" dirty="0">
                <a:solidFill>
                  <a:srgbClr val="000000"/>
                </a:solidFill>
                <a:latin typeface="微软雅黑" panose="020B0503020204020204" pitchFamily="34" charset="-122"/>
                <a:ea typeface="微软雅黑" panose="020B0503020204020204" pitchFamily="34" charset="-122"/>
              </a:rPr>
              <a:t>地位形成</a:t>
            </a:r>
            <a:endParaRPr lang="zh-CN" altLang="en-US" sz="2000" kern="100" dirty="0">
              <a:solidFill>
                <a:srgbClr val="0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784600" y="5124893"/>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306186" y="2147777"/>
            <a:ext cx="152045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7584560" y="2161954"/>
            <a:ext cx="1336158"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5160335" y="3278372"/>
            <a:ext cx="152045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 name="直接连接符 11"/>
          <p:cNvCxnSpPr/>
          <p:nvPr/>
        </p:nvCxnSpPr>
        <p:spPr>
          <a:xfrm>
            <a:off x="10189461" y="2714847"/>
            <a:ext cx="1166113"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直接连接符 13"/>
          <p:cNvCxnSpPr/>
          <p:nvPr/>
        </p:nvCxnSpPr>
        <p:spPr>
          <a:xfrm>
            <a:off x="8509591" y="3278372"/>
            <a:ext cx="152045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4" name="矩形: 圆角 3"/>
          <p:cNvSpPr/>
          <p:nvPr/>
        </p:nvSpPr>
        <p:spPr>
          <a:xfrm>
            <a:off x="3784600" y="783167"/>
            <a:ext cx="1727200" cy="58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时空观念</a:t>
            </a:r>
          </a:p>
        </p:txBody>
      </p:sp>
      <p:sp>
        <p:nvSpPr>
          <p:cNvPr id="3" name="矩形 2"/>
          <p:cNvSpPr/>
          <p:nvPr/>
        </p:nvSpPr>
        <p:spPr>
          <a:xfrm>
            <a:off x="3784602" y="1541220"/>
            <a:ext cx="6647966" cy="461661"/>
          </a:xfrm>
          <a:prstGeom prst="rect">
            <a:avLst/>
          </a:prstGeom>
        </p:spPr>
        <p:txBody>
          <a:bodyPr wrap="none" lIns="91436" tIns="45718" rIns="91436" bIns="45718">
            <a:spAutoFit/>
          </a:bodyPr>
          <a:lstStyle/>
          <a:p>
            <a:r>
              <a:rPr lang="zh-CN" altLang="zh-CN" sz="2400" kern="100" dirty="0">
                <a:solidFill>
                  <a:srgbClr val="000000"/>
                </a:solidFill>
                <a:latin typeface="微软雅黑" panose="020B0503020204020204" pitchFamily="34" charset="-122"/>
                <a:ea typeface="微软雅黑" panose="020B0503020204020204" pitchFamily="34" charset="-122"/>
              </a:rPr>
              <a:t>与如图所示紧密相关的历史事件主要集中发生在</a:t>
            </a:r>
            <a:endParaRPr lang="zh-CN" altLang="en-US" sz="2400" kern="100" dirty="0">
              <a:solidFill>
                <a:srgbClr val="000000"/>
              </a:solidFill>
              <a:latin typeface="微软雅黑" panose="020B0503020204020204" pitchFamily="34" charset="-122"/>
              <a:ea typeface="微软雅黑" panose="020B0503020204020204" pitchFamily="34" charset="-122"/>
            </a:endParaRPr>
          </a:p>
        </p:txBody>
      </p:sp>
      <p:pic>
        <p:nvPicPr>
          <p:cNvPr id="6" name="图片 5"/>
          <p:cNvPicPr/>
          <p:nvPr/>
        </p:nvPicPr>
        <p:blipFill>
          <a:blip r:embed="rId3">
            <a:extLst>
              <a:ext uri="{BEBA8EAE-BF5A-486C-A8C5-ECC9F3942E4B}">
                <a14:imgProps xmlns:a14="http://schemas.microsoft.com/office/drawing/2010/main">
                  <a14:imgLayer r:embed="rId4">
                    <a14:imgEffect>
                      <a14:brightnessContrast bright="1000" contrast="13000"/>
                    </a14:imgEffect>
                    <a14:imgEffect>
                      <a14:sharpenSoften amount="40000"/>
                    </a14:imgEffect>
                  </a14:imgLayer>
                </a14:imgProps>
              </a:ext>
              <a:ext uri="{28A0092B-C50C-407E-A947-70E740481C1C}">
                <a14:useLocalDpi xmlns:a14="http://schemas.microsoft.com/office/drawing/2010/main" val="0"/>
              </a:ext>
            </a:extLst>
          </a:blip>
          <a:srcRect/>
          <a:stretch>
            <a:fillRect/>
          </a:stretch>
        </p:blipFill>
        <p:spPr bwMode="auto">
          <a:xfrm>
            <a:off x="3941380" y="2002881"/>
            <a:ext cx="6808136" cy="2848873"/>
          </a:xfrm>
          <a:prstGeom prst="rect">
            <a:avLst/>
          </a:prstGeom>
          <a:noFill/>
          <a:ln>
            <a:noFill/>
          </a:ln>
        </p:spPr>
      </p:pic>
      <p:sp>
        <p:nvSpPr>
          <p:cNvPr id="7" name="矩形 6"/>
          <p:cNvSpPr/>
          <p:nvPr/>
        </p:nvSpPr>
        <p:spPr>
          <a:xfrm>
            <a:off x="3615070" y="5006163"/>
            <a:ext cx="8208335" cy="646327"/>
          </a:xfrm>
          <a:prstGeom prst="rect">
            <a:avLst/>
          </a:prstGeom>
        </p:spPr>
        <p:txBody>
          <a:bodyPr wrap="square" lIns="91436" tIns="45718" rIns="91436" bIns="45718">
            <a:spAutoFit/>
          </a:bodyPr>
          <a:lstStyle/>
          <a:p>
            <a:pPr fontAlgn="ctr">
              <a:lnSpc>
                <a:spcPct val="150000"/>
              </a:lnSpc>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西欧地区</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B.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巴尔干地区</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C.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亚太地区</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a:t>
            </a:r>
            <a:r>
              <a:rPr lang="zh-CN" altLang="zh-CN" sz="2400" kern="100" dirty="0">
                <a:solidFill>
                  <a:srgbClr val="000000"/>
                </a:solidFill>
                <a:latin typeface="微软雅黑" panose="020B0503020204020204" pitchFamily="34" charset="-122"/>
                <a:ea typeface="微软雅黑" panose="020B0503020204020204" pitchFamily="34" charset="-122"/>
              </a:rPr>
              <a:t>东欧地区</a:t>
            </a:r>
          </a:p>
        </p:txBody>
      </p:sp>
      <p:sp>
        <p:nvSpPr>
          <p:cNvPr id="8" name="文本框 7"/>
          <p:cNvSpPr txBox="1"/>
          <p:nvPr/>
        </p:nvSpPr>
        <p:spPr>
          <a:xfrm>
            <a:off x="3784600" y="5844000"/>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
        <p:nvSpPr>
          <p:cNvPr id="5" name="椭圆 4"/>
          <p:cNvSpPr/>
          <p:nvPr/>
        </p:nvSpPr>
        <p:spPr>
          <a:xfrm>
            <a:off x="3784600" y="1965780"/>
            <a:ext cx="959550" cy="281177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954770" y="4444408"/>
            <a:ext cx="514498" cy="540489"/>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flipV="1">
            <a:off x="10203119" y="4396387"/>
            <a:ext cx="514498" cy="540489"/>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4" name="矩形: 圆角 3"/>
          <p:cNvSpPr/>
          <p:nvPr/>
        </p:nvSpPr>
        <p:spPr>
          <a:xfrm>
            <a:off x="3784600" y="783167"/>
            <a:ext cx="1727200" cy="58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历史解释</a:t>
            </a:r>
          </a:p>
        </p:txBody>
      </p:sp>
      <p:sp>
        <p:nvSpPr>
          <p:cNvPr id="3" name="矩形 2"/>
          <p:cNvSpPr/>
          <p:nvPr/>
        </p:nvSpPr>
        <p:spPr>
          <a:xfrm>
            <a:off x="3569518" y="1392751"/>
            <a:ext cx="8155172" cy="4524311"/>
          </a:xfrm>
          <a:prstGeom prst="rect">
            <a:avLst/>
          </a:prstGeom>
        </p:spPr>
        <p:txBody>
          <a:bodyPr wrap="square" lIns="91436" tIns="45718" rIns="91436" bIns="45718">
            <a:spAutoFit/>
          </a:bodyPr>
          <a:lstStyle/>
          <a:p>
            <a:pPr fontAlgn="ctr">
              <a:lnSpc>
                <a:spcPct val="150000"/>
              </a:lnSpc>
            </a:pPr>
            <a:r>
              <a:rPr lang="en-US" altLang="zh-CN" sz="2400"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      1872</a:t>
            </a:r>
            <a:r>
              <a:rPr lang="zh-CN" altLang="zh-CN" sz="2400"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年至</a:t>
            </a:r>
            <a:r>
              <a:rPr lang="en-US" altLang="zh-CN" sz="2400"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1873</a:t>
            </a:r>
            <a:r>
              <a:rPr lang="zh-CN" altLang="zh-CN" sz="2400"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年间，恩格斯分析了当时德国出现住房短缺的原因，其中包括广大的劳动群众的工资只够勉强购买生活资料、机器和技术的不断改善造成大量工人失业、工人大批涌进大城市等。在这样的分析后，恩格斯将会</a:t>
            </a:r>
            <a:endParaRPr lang="zh-CN" altLang="zh-CN" sz="2400" kern="100" dirty="0">
              <a:latin typeface="微软雅黑" panose="020B0503020204020204" pitchFamily="34" charset="-122"/>
              <a:ea typeface="微软雅黑" panose="020B0503020204020204" pitchFamily="34" charset="-122"/>
              <a:cs typeface="宋体" panose="02010600030101010101" pitchFamily="2" charset="-122"/>
            </a:endParaRPr>
          </a:p>
          <a:p>
            <a:pPr fontAlgn="ctr">
              <a:lnSpc>
                <a:spcPct val="150000"/>
              </a:lnSpc>
              <a:tabLst>
                <a:tab pos="3095625" algn="l"/>
              </a:tabLst>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呼吁政府大力加快住宅建设</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a:p>
            <a:pPr fontAlgn="ctr">
              <a:lnSpc>
                <a:spcPct val="150000"/>
              </a:lnSpc>
              <a:tabLst>
                <a:tab pos="3095625" algn="l"/>
              </a:tabLst>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B.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组织群众前往立法机关和平请愿</a:t>
            </a:r>
            <a:endPar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endParaRPr>
          </a:p>
          <a:p>
            <a:pPr fontAlgn="ctr">
              <a:lnSpc>
                <a:spcPct val="150000"/>
              </a:lnSpc>
              <a:tabLst>
                <a:tab pos="3095625" algn="l"/>
              </a:tabLst>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C. </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警告有产者们不要利欲熏心</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a:p>
            <a:pPr fontAlgn="ctr">
              <a:lnSpc>
                <a:spcPct val="150000"/>
              </a:lnSpc>
              <a:tabLst>
                <a:tab pos="3095625" algn="l"/>
              </a:tabLst>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 </a:t>
            </a:r>
            <a:r>
              <a:rPr lang="zh-CN" altLang="zh-CN" sz="2400" kern="100" dirty="0">
                <a:solidFill>
                  <a:srgbClr val="000000"/>
                </a:solidFill>
                <a:latin typeface="微软雅黑" panose="020B0503020204020204" pitchFamily="34" charset="-122"/>
                <a:ea typeface="微软雅黑" panose="020B0503020204020204" pitchFamily="34" charset="-122"/>
              </a:rPr>
              <a:t>指出这是资本主义社会必然产物</a:t>
            </a:r>
          </a:p>
        </p:txBody>
      </p:sp>
      <p:sp>
        <p:nvSpPr>
          <p:cNvPr id="5" name="文本框 4"/>
          <p:cNvSpPr txBox="1"/>
          <p:nvPr/>
        </p:nvSpPr>
        <p:spPr>
          <a:xfrm>
            <a:off x="8941391" y="5429336"/>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31758" y="1977656"/>
            <a:ext cx="263687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 name="直接连接符 7"/>
          <p:cNvCxnSpPr/>
          <p:nvPr/>
        </p:nvCxnSpPr>
        <p:spPr>
          <a:xfrm>
            <a:off x="5149702" y="3150782"/>
            <a:ext cx="640788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8856921" y="3646967"/>
            <a:ext cx="1509823"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4" name="矩形: 圆角 3"/>
          <p:cNvSpPr/>
          <p:nvPr/>
        </p:nvSpPr>
        <p:spPr>
          <a:xfrm>
            <a:off x="3784600" y="783167"/>
            <a:ext cx="1727200" cy="58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历史解释</a:t>
            </a:r>
          </a:p>
        </p:txBody>
      </p:sp>
      <p:sp>
        <p:nvSpPr>
          <p:cNvPr id="3" name="矩形 2"/>
          <p:cNvSpPr/>
          <p:nvPr/>
        </p:nvSpPr>
        <p:spPr>
          <a:xfrm>
            <a:off x="3593805" y="1367367"/>
            <a:ext cx="8059479" cy="4916855"/>
          </a:xfrm>
          <a:prstGeom prst="rect">
            <a:avLst/>
          </a:prstGeom>
        </p:spPr>
        <p:txBody>
          <a:bodyPr wrap="square" lIns="91436" tIns="45718" rIns="91436" bIns="45718">
            <a:spAutoFit/>
          </a:bodyPr>
          <a:lstStyle/>
          <a:p>
            <a:pPr marL="200025" indent="-200025">
              <a:lnSpc>
                <a:spcPts val="3800"/>
              </a:lnSpc>
            </a:pPr>
            <a:r>
              <a:rPr lang="en-US" altLang="zh-CN" sz="2400" kern="100" dirty="0">
                <a:solidFill>
                  <a:srgbClr val="000000"/>
                </a:solidFill>
                <a:latin typeface="微软雅黑" panose="020B0503020204020204" pitchFamily="34" charset="-122"/>
                <a:ea typeface="微软雅黑" panose="020B0503020204020204" pitchFamily="34" charset="-122"/>
              </a:rPr>
              <a:t>        1830</a:t>
            </a:r>
            <a:r>
              <a:rPr lang="zh-CN" altLang="zh-CN" sz="2400" kern="100" dirty="0">
                <a:solidFill>
                  <a:srgbClr val="000000"/>
                </a:solidFill>
                <a:latin typeface="微软雅黑" panose="020B0503020204020204" pitchFamily="34" charset="-122"/>
                <a:ea typeface="微软雅黑" panose="020B0503020204020204" pitchFamily="34" charset="-122"/>
              </a:rPr>
              <a:t>年，英国正式启用第一条商业铁路，十年后公布火车时刻表。因为火车比马车快太多，所以各地时间的微小差异就造成了巨大困扰。</a:t>
            </a:r>
            <a:r>
              <a:rPr lang="en-US" altLang="zh-CN" sz="2400" kern="100" dirty="0">
                <a:solidFill>
                  <a:srgbClr val="000000"/>
                </a:solidFill>
                <a:latin typeface="微软雅黑" panose="020B0503020204020204" pitchFamily="34" charset="-122"/>
                <a:ea typeface="微软雅黑" panose="020B0503020204020204" pitchFamily="34" charset="-122"/>
              </a:rPr>
              <a:t>1880</a:t>
            </a:r>
            <a:r>
              <a:rPr lang="zh-CN" altLang="zh-CN" sz="2400" kern="100" dirty="0">
                <a:solidFill>
                  <a:srgbClr val="000000"/>
                </a:solidFill>
                <a:latin typeface="微软雅黑" panose="020B0503020204020204" pitchFamily="34" charset="-122"/>
                <a:ea typeface="微软雅黑" panose="020B0503020204020204" pitchFamily="34" charset="-122"/>
              </a:rPr>
              <a:t>年，英国首次立法规定全国的时刻表都须以格林尼治时间为准，这就要求人们依据人工的时钟而非依据当地日升日落周期来过生活。这段材料重在说明</a:t>
            </a:r>
          </a:p>
          <a:p>
            <a:pPr marL="200025" indent="-200025">
              <a:lnSpc>
                <a:spcPts val="3800"/>
              </a:lnSpc>
            </a:pPr>
            <a:r>
              <a:rPr lang="en-US" altLang="zh-CN" sz="2400" kern="100" dirty="0">
                <a:solidFill>
                  <a:srgbClr val="000000"/>
                </a:solidFill>
                <a:latin typeface="微软雅黑" panose="020B0503020204020204" pitchFamily="34" charset="-122"/>
                <a:ea typeface="微软雅黑" panose="020B0503020204020204" pitchFamily="34" charset="-122"/>
              </a:rPr>
              <a:t>   </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．工业革命带来社会生活的变化</a:t>
            </a: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a:p>
            <a:pPr marL="200025" indent="-200025">
              <a:lnSpc>
                <a:spcPts val="3800"/>
              </a:lnSpc>
            </a:pP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    B</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．技术发展对人类生活有所制约</a:t>
            </a:r>
          </a:p>
          <a:p>
            <a:pPr marL="200025" indent="-200025">
              <a:lnSpc>
                <a:spcPts val="3800"/>
              </a:lnSpc>
            </a:pP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    C</a:t>
            </a:r>
            <a:r>
              <a:rPr lang="zh-CN" altLang="zh-CN" sz="2400" kern="100" dirty="0">
                <a:latin typeface="Times New Roman" panose="02020603050405020304" pitchFamily="18" charset="0"/>
                <a:ea typeface="微软雅黑" panose="020B0503020204020204" pitchFamily="34" charset="-122"/>
                <a:cs typeface="Times New Roman" panose="02020603050405020304" pitchFamily="18" charset="0"/>
              </a:rPr>
              <a:t>．时间的精确成为日常生活的必要</a:t>
            </a:r>
            <a:r>
              <a:rPr lang="en-US" altLang="zh-CN" sz="2400" kern="100" dirty="0">
                <a:latin typeface="Times New Roman" panose="02020603050405020304" pitchFamily="18" charset="0"/>
                <a:ea typeface="微软雅黑" panose="020B0503020204020204" pitchFamily="34" charset="-122"/>
                <a:cs typeface="Times New Roman" panose="02020603050405020304" pitchFamily="18" charset="0"/>
              </a:rPr>
              <a:t>      </a:t>
            </a:r>
          </a:p>
          <a:p>
            <a:pPr marL="200025" indent="-200025">
              <a:lnSpc>
                <a:spcPts val="3800"/>
              </a:lnSpc>
            </a:pPr>
            <a:r>
              <a:rPr lang="en-US"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a:t>
            </a:r>
            <a:r>
              <a:rPr lang="zh-CN" altLang="zh-CN" sz="2400"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．统一</a:t>
            </a:r>
            <a:r>
              <a:rPr lang="zh-CN" altLang="zh-CN" sz="2400" kern="100" dirty="0">
                <a:solidFill>
                  <a:srgbClr val="000000"/>
                </a:solidFill>
                <a:latin typeface="微软雅黑" panose="020B0503020204020204" pitchFamily="34" charset="-122"/>
                <a:ea typeface="微软雅黑" panose="020B0503020204020204" pitchFamily="34" charset="-122"/>
              </a:rPr>
              <a:t>的时间有利于国家管理</a:t>
            </a:r>
            <a:endParaRPr lang="zh-CN" altLang="zh-CN" sz="2000" kern="100" dirty="0">
              <a:solidFill>
                <a:srgbClr val="0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420448" y="5725022"/>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380614" y="1839433"/>
            <a:ext cx="113118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845442" y="3825794"/>
            <a:ext cx="6712688" cy="35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510130" y="2842438"/>
            <a:ext cx="113118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490482" y="4302642"/>
            <a:ext cx="12085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4" name="矩形: 圆角 3"/>
          <p:cNvSpPr/>
          <p:nvPr/>
        </p:nvSpPr>
        <p:spPr>
          <a:xfrm>
            <a:off x="3784600" y="783167"/>
            <a:ext cx="1727200" cy="58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b="1" dirty="0"/>
              <a:t>历史解释</a:t>
            </a:r>
          </a:p>
        </p:txBody>
      </p:sp>
      <p:sp>
        <p:nvSpPr>
          <p:cNvPr id="3" name="矩形 2"/>
          <p:cNvSpPr/>
          <p:nvPr/>
        </p:nvSpPr>
        <p:spPr>
          <a:xfrm>
            <a:off x="3614928" y="1392588"/>
            <a:ext cx="8089392" cy="4207173"/>
          </a:xfrm>
          <a:prstGeom prst="rect">
            <a:avLst/>
          </a:prstGeom>
        </p:spPr>
        <p:txBody>
          <a:bodyPr wrap="square" lIns="91436" tIns="45718" rIns="91436" bIns="45718">
            <a:spAutoFit/>
          </a:bodyPr>
          <a:lstStyle/>
          <a:p>
            <a:pPr algn="just">
              <a:lnSpc>
                <a:spcPts val="3600"/>
              </a:lnSpc>
            </a:pPr>
            <a:r>
              <a:rPr lang="zh-CN" altLang="zh-CN" sz="2400" b="1" kern="100" dirty="0">
                <a:latin typeface="Times New Roman" panose="02020603050405020304" pitchFamily="18" charset="0"/>
                <a:ea typeface="黑体" panose="02010609060101010101" pitchFamily="49" charset="-122"/>
              </a:rPr>
              <a:t>材料二</a:t>
            </a:r>
            <a:r>
              <a:rPr lang="en-US" altLang="zh-CN" sz="2400" b="1" kern="100" dirty="0">
                <a:latin typeface="Times New Roman" panose="02020603050405020304" pitchFamily="18" charset="0"/>
                <a:ea typeface="黑体" panose="02010609060101010101" pitchFamily="49" charset="-122"/>
              </a:rPr>
              <a:t>  </a:t>
            </a:r>
            <a:r>
              <a:rPr lang="zh-CN" altLang="zh-CN" sz="2400" b="1" kern="100" dirty="0">
                <a:latin typeface="Times New Roman" panose="02020603050405020304" pitchFamily="18" charset="0"/>
                <a:ea typeface="楷体" panose="02010609060101010101" pitchFamily="49" charset="-122"/>
              </a:rPr>
              <a:t>如果德国认为更大的物质权力优势、更广阔的领土范围、神圣不可侵犯的边疆以及海上的绝对优势，是实现思想和道德上之领导地位必需的前提</a:t>
            </a:r>
            <a:r>
              <a:rPr lang="en-US" altLang="zh-CN" sz="2400" b="1" kern="100" dirty="0">
                <a:latin typeface="Times New Roman" panose="02020603050405020304" pitchFamily="18" charset="0"/>
                <a:ea typeface="楷体" panose="02010609060101010101" pitchFamily="49" charset="-122"/>
              </a:rPr>
              <a:t>……</a:t>
            </a:r>
            <a:r>
              <a:rPr lang="zh-CN" altLang="zh-CN" sz="2400" b="1" kern="100" dirty="0">
                <a:latin typeface="Times New Roman" panose="02020603050405020304" pitchFamily="18" charset="0"/>
                <a:ea typeface="楷体" panose="02010609060101010101" pitchFamily="49" charset="-122"/>
              </a:rPr>
              <a:t>那么英国一定会认为，德国肯定将力图削弱任何竞争对手的实力</a:t>
            </a:r>
            <a:r>
              <a:rPr lang="en-US" altLang="zh-CN" sz="2400" b="1" kern="100" dirty="0">
                <a:latin typeface="Times New Roman" panose="02020603050405020304" pitchFamily="18" charset="0"/>
                <a:ea typeface="楷体" panose="02010609060101010101" pitchFamily="49" charset="-122"/>
              </a:rPr>
              <a:t>……</a:t>
            </a:r>
            <a:r>
              <a:rPr lang="zh-CN" altLang="zh-CN" sz="2400" b="1" kern="100" dirty="0">
                <a:latin typeface="Times New Roman" panose="02020603050405020304" pitchFamily="18" charset="0"/>
                <a:ea typeface="楷体" panose="02010609060101010101" pitchFamily="49" charset="-122"/>
              </a:rPr>
              <a:t>其最终目的则是要拆散和取代英帝国。</a:t>
            </a:r>
            <a:endParaRPr lang="zh-CN" altLang="zh-CN" sz="2400" b="1" kern="100" dirty="0">
              <a:latin typeface="Times New Roman" panose="02020603050405020304" pitchFamily="18" charset="0"/>
              <a:ea typeface="宋体" panose="02010600030101010101" pitchFamily="2" charset="-122"/>
            </a:endParaRPr>
          </a:p>
          <a:p>
            <a:pPr indent="266700" algn="r">
              <a:lnSpc>
                <a:spcPts val="3600"/>
              </a:lnSpc>
            </a:pPr>
            <a:r>
              <a:rPr lang="en-US" altLang="zh-CN" sz="2400" b="1" kern="100" dirty="0">
                <a:latin typeface="Times New Roman" panose="02020603050405020304" pitchFamily="18" charset="0"/>
                <a:ea typeface="楷体" panose="02010609060101010101" pitchFamily="49" charset="-122"/>
              </a:rPr>
              <a:t>——</a:t>
            </a:r>
            <a:r>
              <a:rPr lang="zh-CN" altLang="zh-CN" sz="2400" b="1" kern="100" dirty="0">
                <a:latin typeface="Times New Roman" panose="02020603050405020304" pitchFamily="18" charset="0"/>
                <a:ea typeface="楷体" panose="02010609060101010101" pitchFamily="49" charset="-122"/>
              </a:rPr>
              <a:t>（英）艾尔</a:t>
            </a:r>
            <a:r>
              <a:rPr lang="en-US" altLang="zh-CN" sz="2400" b="1" kern="100" dirty="0">
                <a:latin typeface="Times New Roman" panose="02020603050405020304" pitchFamily="18" charset="0"/>
                <a:ea typeface="楷体" panose="02010609060101010101" pitchFamily="49" charset="-122"/>
              </a:rPr>
              <a:t>·</a:t>
            </a:r>
            <a:r>
              <a:rPr lang="zh-CN" altLang="zh-CN" sz="2400" b="1" kern="100" dirty="0">
                <a:latin typeface="Times New Roman" panose="02020603050405020304" pitchFamily="18" charset="0"/>
                <a:ea typeface="楷体" panose="02010609060101010101" pitchFamily="49" charset="-122"/>
              </a:rPr>
              <a:t>克劳《关于英国与法德两国关系现状的备忘录》（</a:t>
            </a:r>
            <a:r>
              <a:rPr lang="en-US" altLang="zh-CN" sz="2400" b="1" kern="100" dirty="0">
                <a:latin typeface="Times New Roman" panose="02020603050405020304" pitchFamily="18" charset="0"/>
                <a:ea typeface="楷体" panose="02010609060101010101" pitchFamily="49" charset="-122"/>
              </a:rPr>
              <a:t>1907</a:t>
            </a:r>
            <a:r>
              <a:rPr lang="zh-CN" altLang="zh-CN" sz="2400" b="1" kern="100" dirty="0">
                <a:latin typeface="Times New Roman" panose="02020603050405020304" pitchFamily="18" charset="0"/>
                <a:ea typeface="楷体" panose="02010609060101010101" pitchFamily="49" charset="-122"/>
              </a:rPr>
              <a:t>年）</a:t>
            </a:r>
            <a:endParaRPr lang="zh-CN" altLang="zh-CN" sz="2400" b="1" kern="100" dirty="0">
              <a:latin typeface="Times New Roman" panose="02020603050405020304" pitchFamily="18" charset="0"/>
              <a:ea typeface="宋体" panose="02010600030101010101" pitchFamily="2" charset="-122"/>
            </a:endParaRPr>
          </a:p>
          <a:p>
            <a:pPr>
              <a:lnSpc>
                <a:spcPts val="3600"/>
              </a:lnSpc>
            </a:pPr>
            <a:r>
              <a:rPr lang="zh-CN" altLang="zh-CN" sz="2400" b="1"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1" kern="100" dirty="0">
                <a:latin typeface="Times New Roman" panose="02020603050405020304" pitchFamily="18" charset="0"/>
                <a:ea typeface="宋体" panose="02010600030101010101" pitchFamily="2" charset="-122"/>
              </a:rPr>
              <a:t>2</a:t>
            </a:r>
            <a:r>
              <a:rPr lang="zh-CN" altLang="zh-CN" sz="2400" b="1" kern="100" dirty="0">
                <a:latin typeface="Times New Roman" panose="02020603050405020304" pitchFamily="18" charset="0"/>
                <a:ea typeface="宋体" panose="02010600030101010101" pitchFamily="2" charset="-122"/>
                <a:cs typeface="Times New Roman" panose="02020603050405020304" pitchFamily="18" charset="0"/>
              </a:rPr>
              <a:t>）结合时代背景，分析英国为何担忧德国</a:t>
            </a:r>
            <a:r>
              <a:rPr lang="en-US" altLang="zh-CN" sz="2400" b="1" kern="100" dirty="0">
                <a:latin typeface="Times New Roman" panose="02020603050405020304" pitchFamily="18" charset="0"/>
                <a:ea typeface="宋体" panose="02010600030101010101" pitchFamily="2" charset="-122"/>
              </a:rPr>
              <a:t>“</a:t>
            </a:r>
            <a:r>
              <a:rPr lang="zh-CN" altLang="zh-CN" sz="2400" b="1" kern="100" dirty="0">
                <a:latin typeface="Times New Roman" panose="02020603050405020304" pitchFamily="18" charset="0"/>
                <a:ea typeface="宋体" panose="02010600030101010101" pitchFamily="2" charset="-122"/>
                <a:cs typeface="Times New Roman" panose="02020603050405020304" pitchFamily="18" charset="0"/>
              </a:rPr>
              <a:t>要拆散和取代英帝国</a:t>
            </a:r>
            <a:r>
              <a:rPr lang="en-US" altLang="zh-CN" sz="2400" b="1" kern="100" dirty="0">
                <a:latin typeface="Times New Roman" panose="02020603050405020304" pitchFamily="18" charset="0"/>
                <a:ea typeface="宋体" panose="02010600030101010101" pitchFamily="2" charset="-122"/>
              </a:rPr>
              <a:t>”</a:t>
            </a:r>
            <a:r>
              <a:rPr lang="zh-CN" altLang="zh-CN" sz="2400" b="1" kern="100" dirty="0">
                <a:latin typeface="Times New Roman" panose="02020603050405020304" pitchFamily="18" charset="0"/>
                <a:ea typeface="宋体" panose="02010600030101010101" pitchFamily="2" charset="-122"/>
                <a:cs typeface="Times New Roman" panose="02020603050405020304" pitchFamily="18" charset="0"/>
              </a:rPr>
              <a:t>。说明英国应对的举措及其结果。（</a:t>
            </a:r>
            <a:r>
              <a:rPr lang="en-US" altLang="zh-CN" sz="2400" b="1" kern="100" dirty="0">
                <a:latin typeface="Times New Roman" panose="02020603050405020304" pitchFamily="18" charset="0"/>
                <a:ea typeface="宋体" panose="02010600030101010101" pitchFamily="2" charset="-122"/>
              </a:rPr>
              <a:t>6</a:t>
            </a:r>
            <a:r>
              <a:rPr lang="zh-CN" altLang="zh-CN" sz="2400" b="1" kern="100" dirty="0">
                <a:latin typeface="Times New Roman" panose="02020603050405020304" pitchFamily="18" charset="0"/>
                <a:ea typeface="宋体" panose="02010600030101010101" pitchFamily="2" charset="-122"/>
                <a:cs typeface="Times New Roman" panose="02020603050405020304" pitchFamily="18" charset="0"/>
              </a:rPr>
              <a:t>分）</a:t>
            </a:r>
            <a:endParaRPr lang="zh-CN" altLang="en-US" sz="2400" b="1" dirty="0"/>
          </a:p>
        </p:txBody>
      </p:sp>
      <p:cxnSp>
        <p:nvCxnSpPr>
          <p:cNvPr id="6" name="直接连接符 5"/>
          <p:cNvCxnSpPr/>
          <p:nvPr/>
        </p:nvCxnSpPr>
        <p:spPr>
          <a:xfrm>
            <a:off x="5071730" y="5071730"/>
            <a:ext cx="123337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200167" y="4607442"/>
            <a:ext cx="123337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典型案例</a:t>
            </a:r>
            <a:br>
              <a:rPr lang="en-US" altLang="zh-CN" dirty="0"/>
            </a:br>
            <a:br>
              <a:rPr lang="en-US" altLang="zh-CN" dirty="0"/>
            </a:br>
            <a:r>
              <a:rPr lang="en-US" altLang="zh-CN" dirty="0"/>
              <a:t>  </a:t>
            </a:r>
            <a:r>
              <a:rPr lang="zh-CN" altLang="en-US" sz="2400" dirty="0">
                <a:latin typeface="微软雅黑" panose="020B0503020204020204" pitchFamily="34" charset="-122"/>
                <a:ea typeface="微软雅黑" panose="020B0503020204020204" pitchFamily="34" charset="-122"/>
              </a:rPr>
              <a:t>基于历史学科核心素养的典型试题分析</a:t>
            </a:r>
            <a:endParaRPr lang="zh-CN" altLang="en-US" dirty="0">
              <a:latin typeface="微软雅黑" panose="020B0503020204020204" pitchFamily="34" charset="-122"/>
              <a:ea typeface="微软雅黑" panose="020B0503020204020204" pitchFamily="34" charset="-122"/>
            </a:endParaRPr>
          </a:p>
        </p:txBody>
      </p:sp>
      <p:sp>
        <p:nvSpPr>
          <p:cNvPr id="5" name="矩形 4"/>
          <p:cNvSpPr/>
          <p:nvPr/>
        </p:nvSpPr>
        <p:spPr>
          <a:xfrm>
            <a:off x="3540429" y="396307"/>
            <a:ext cx="8165592" cy="5861050"/>
          </a:xfrm>
          <a:prstGeom prst="rect">
            <a:avLst/>
          </a:prstGeom>
        </p:spPr>
        <p:txBody>
          <a:bodyPr wrap="square" lIns="91436" tIns="45718" rIns="91436" bIns="45718">
            <a:spAutoFit/>
          </a:bodyPr>
          <a:lstStyle/>
          <a:p>
            <a:pPr indent="285750" fontAlgn="ctr">
              <a:lnSpc>
                <a:spcPts val="3000"/>
              </a:lnSpc>
            </a:pPr>
            <a:r>
              <a:rPr lang="zh-CN" altLang="zh-CN" sz="2200" b="1" kern="100" dirty="0">
                <a:latin typeface="Times New Roman" panose="02020603050405020304" pitchFamily="18" charset="0"/>
                <a:ea typeface="黑体" panose="02010609060101010101" pitchFamily="49" charset="-122"/>
              </a:rPr>
              <a:t>材料一</a:t>
            </a:r>
            <a:r>
              <a:rPr lang="en-US" altLang="zh-CN" sz="2200" b="1" kern="100" dirty="0">
                <a:latin typeface="Times New Roman" panose="02020603050405020304" pitchFamily="18" charset="0"/>
                <a:ea typeface="黑体" panose="02010609060101010101" pitchFamily="49" charset="-122"/>
              </a:rPr>
              <a:t>  </a:t>
            </a:r>
            <a:r>
              <a:rPr lang="en-US" altLang="zh-CN" sz="2200" b="1" kern="100" dirty="0">
                <a:solidFill>
                  <a:srgbClr val="000000"/>
                </a:solidFill>
                <a:latin typeface="Times New Roman" panose="02020603050405020304" pitchFamily="18" charset="0"/>
                <a:ea typeface="黑体" panose="02010609060101010101" pitchFamily="49" charset="-122"/>
                <a:cs typeface="楷体" panose="02010609060101010101" pitchFamily="49" charset="-122"/>
              </a:rPr>
              <a:t>  </a:t>
            </a:r>
            <a:r>
              <a:rPr lang="en-US" altLang="zh-CN" sz="2200" b="1" kern="1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十月革命前的俄国居民成年人中文盲占</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1/3</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以上，苏维埃政权建立后非常关注扫盲问题。列宁指出，</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文盲是站在政治之外的，必须先使他们识字，不识字就不能有政治</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1919</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年，苏维埃政府颁布法令规定：凡</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8</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至</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50</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岁的不会读和写的共和国居民必须学习本民族语文或俄文。参加扫盲学习的工人可减少劳动时间，工资照付。凡逃避本法令规定的义务和阻碍文盲学习者，对其给予罚款、停止粮食供应、开除工会会籍、判处强迫劳动等惩罚。</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1920</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年，苏维埃政府组建了全国扫盲非常委员会；</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1923</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年成立了全苏</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扫除文盲协会</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，在各地设立相应的机构。奔赴各地的扫盲工作者，一面开展扫盲教育，一面协助当地居民开展经济建设。到</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1939</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年，全国约有</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5</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000</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万多人学会了读写，非文盲人数占全国人口的</a:t>
            </a:r>
            <a:r>
              <a:rPr lang="en-US"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89%</a:t>
            </a:r>
            <a:r>
              <a:rPr lang="zh-CN" altLang="zh-CN" sz="22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zh-CN" sz="2200" b="1" kern="100" dirty="0">
              <a:latin typeface="Times New Roman" panose="02020603050405020304" pitchFamily="18" charset="0"/>
              <a:ea typeface="宋体" panose="02010600030101010101" pitchFamily="2" charset="-122"/>
              <a:cs typeface="Times New Roman" panose="02020603050405020304" pitchFamily="18" charset="0"/>
            </a:endParaRPr>
          </a:p>
          <a:p>
            <a:pPr algn="r" fontAlgn="ctr">
              <a:lnSpc>
                <a:spcPts val="3000"/>
              </a:lnSpc>
            </a:pPr>
            <a:r>
              <a:rPr lang="en-US" altLang="zh-CN" sz="22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2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摘编自于沛《苏联扫盲运动》（</a:t>
            </a:r>
            <a:r>
              <a:rPr lang="en-US" altLang="zh-CN" sz="22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1919~1939</a:t>
            </a:r>
            <a:r>
              <a:rPr lang="zh-CN" altLang="zh-CN" sz="22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200" b="1" kern="100" dirty="0">
              <a:solidFill>
                <a:srgbClr val="000000"/>
              </a:solidFill>
              <a:latin typeface="Time New Romans"/>
              <a:ea typeface="宋体" panose="02010600030101010101" pitchFamily="2" charset="-122"/>
              <a:cs typeface="宋体" panose="02010600030101010101" pitchFamily="2" charset="-122"/>
            </a:endParaRPr>
          </a:p>
          <a:p>
            <a:pPr algn="just" fontAlgn="ctr">
              <a:lnSpc>
                <a:spcPts val="3000"/>
              </a:lnSpc>
            </a:pPr>
            <a:r>
              <a:rPr lang="zh-CN" altLang="zh-CN" sz="2200" b="1" dirty="0"/>
              <a:t>根据材料一并结合所学知识，举例说明扫盲运动的措施是如何适应苏俄和苏联不同时期历史环境的。（举出一例即可）</a:t>
            </a:r>
            <a:endParaRPr lang="zh-CN" altLang="zh-CN" sz="2200" b="1" kern="100" dirty="0">
              <a:latin typeface="Time New Romans"/>
              <a:ea typeface="宋体" panose="02010600030101010101" pitchFamily="2" charset="-122"/>
              <a:cs typeface="宋体" panose="02010600030101010101" pitchFamily="2" charset="-122"/>
            </a:endParaRPr>
          </a:p>
        </p:txBody>
      </p:sp>
      <p:cxnSp>
        <p:nvCxnSpPr>
          <p:cNvPr id="7" name="直接连接符 6"/>
          <p:cNvCxnSpPr/>
          <p:nvPr/>
        </p:nvCxnSpPr>
        <p:spPr>
          <a:xfrm>
            <a:off x="10485912" y="1598688"/>
            <a:ext cx="926275"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561613" y="1598688"/>
            <a:ext cx="2544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561613" y="2385950"/>
            <a:ext cx="38505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427518" y="3490355"/>
            <a:ext cx="926275"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0626438" y="3490354"/>
            <a:ext cx="926275"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0390909" y="4642262"/>
            <a:ext cx="116180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45035" y="1943331"/>
            <a:ext cx="10509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486900" y="3822946"/>
            <a:ext cx="6882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449290" y="4642262"/>
            <a:ext cx="11212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613120" y="5016043"/>
            <a:ext cx="24828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322013" y="6164494"/>
            <a:ext cx="2578814" cy="108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613120" y="5805442"/>
            <a:ext cx="34555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down)">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down)">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配套练习</a:t>
            </a:r>
          </a:p>
        </p:txBody>
      </p:sp>
      <p:sp>
        <p:nvSpPr>
          <p:cNvPr id="4" name="矩形 3"/>
          <p:cNvSpPr/>
          <p:nvPr/>
        </p:nvSpPr>
        <p:spPr>
          <a:xfrm>
            <a:off x="3537096" y="779728"/>
            <a:ext cx="8327555" cy="5013035"/>
          </a:xfrm>
          <a:prstGeom prst="rect">
            <a:avLst/>
          </a:prstGeom>
        </p:spPr>
        <p:txBody>
          <a:bodyPr wrap="square" lIns="91436" tIns="45718" rIns="91436" bIns="45718">
            <a:spAutoFit/>
          </a:bodyPr>
          <a:lstStyle/>
          <a:p>
            <a:pPr algn="just">
              <a:lnSpc>
                <a:spcPct val="150000"/>
              </a:lnSpc>
            </a:pPr>
            <a:r>
              <a:rPr lang="en-US" altLang="zh-CN" sz="2400" b="1" kern="100" dirty="0">
                <a:latin typeface="微软雅黑" panose="020B0503020204020204" pitchFamily="34" charset="-122"/>
                <a:ea typeface="微软雅黑" panose="020B0503020204020204" pitchFamily="34" charset="-122"/>
              </a:rPr>
              <a:t>2017</a:t>
            </a:r>
            <a:r>
              <a:rPr lang="zh-CN" altLang="zh-CN" sz="2400" b="1" kern="100" dirty="0">
                <a:latin typeface="微软雅黑" panose="020B0503020204020204" pitchFamily="34" charset="-122"/>
                <a:ea typeface="微软雅黑" panose="020B0503020204020204" pitchFamily="34" charset="-122"/>
              </a:rPr>
              <a:t>年</a:t>
            </a:r>
            <a:r>
              <a:rPr lang="en-US" altLang="zh-CN" sz="2400" b="1" kern="100" dirty="0">
                <a:latin typeface="微软雅黑" panose="020B0503020204020204" pitchFamily="34" charset="-122"/>
                <a:ea typeface="微软雅黑" panose="020B0503020204020204" pitchFamily="34" charset="-122"/>
              </a:rPr>
              <a:t>3</a:t>
            </a:r>
            <a:r>
              <a:rPr lang="zh-CN" altLang="zh-CN" sz="2400" b="1" kern="100" dirty="0">
                <a:latin typeface="微软雅黑" panose="020B0503020204020204" pitchFamily="34" charset="-122"/>
                <a:ea typeface="微软雅黑" panose="020B0503020204020204" pitchFamily="34" charset="-122"/>
              </a:rPr>
              <a:t>月</a:t>
            </a:r>
            <a:r>
              <a:rPr lang="en-US" altLang="zh-CN" sz="2400" b="1" kern="100" dirty="0">
                <a:latin typeface="微软雅黑" panose="020B0503020204020204" pitchFamily="34" charset="-122"/>
                <a:ea typeface="微软雅黑" panose="020B0503020204020204" pitchFamily="34" charset="-122"/>
              </a:rPr>
              <a:t>1</a:t>
            </a:r>
            <a:r>
              <a:rPr lang="zh-CN" altLang="zh-CN" sz="2400" b="1" kern="100" dirty="0">
                <a:latin typeface="微软雅黑" panose="020B0503020204020204" pitchFamily="34" charset="-122"/>
                <a:ea typeface="微软雅黑" panose="020B0503020204020204" pitchFamily="34" charset="-122"/>
              </a:rPr>
              <a:t>日，大英博物馆的“</a:t>
            </a:r>
            <a:r>
              <a:rPr lang="en-US" altLang="zh-CN" sz="2400" b="1" kern="100" dirty="0">
                <a:latin typeface="微软雅黑" panose="020B0503020204020204" pitchFamily="34" charset="-122"/>
                <a:ea typeface="微软雅黑" panose="020B0503020204020204" pitchFamily="34" charset="-122"/>
              </a:rPr>
              <a:t>100</a:t>
            </a:r>
            <a:r>
              <a:rPr lang="zh-CN" altLang="zh-CN" sz="2400" b="1" kern="100" dirty="0">
                <a:latin typeface="微软雅黑" panose="020B0503020204020204" pitchFamily="34" charset="-122"/>
                <a:ea typeface="微软雅黑" panose="020B0503020204020204" pitchFamily="34" charset="-122"/>
              </a:rPr>
              <a:t>件文物中的世界史”正式在北京的中国国家博物馆开幕。整个展览分为八个单元。其中某单元的展品主要有：基督雕像、莫卧儿王子的细密画、贝宁饰板、马尼拉钱币、爪哇皮影戏偶、毛利人铜棒、夏威夷编篮头盔，那么该展览单元可能为</a:t>
            </a:r>
          </a:p>
          <a:p>
            <a:pPr indent="267970" algn="just">
              <a:lnSpc>
                <a:spcPct val="150000"/>
              </a:lnSpc>
            </a:pPr>
            <a:r>
              <a:rPr lang="en-US" altLang="zh-CN" sz="2400" b="1" kern="100" dirty="0">
                <a:latin typeface="微软雅黑" panose="020B0503020204020204" pitchFamily="34" charset="-122"/>
                <a:ea typeface="微软雅黑" panose="020B0503020204020204" pitchFamily="34" charset="-122"/>
              </a:rPr>
              <a:t>A</a:t>
            </a:r>
            <a:r>
              <a:rPr lang="zh-CN" altLang="zh-CN" sz="2400" b="1" kern="100" dirty="0">
                <a:latin typeface="微软雅黑" panose="020B0503020204020204" pitchFamily="34" charset="-122"/>
                <a:ea typeface="微软雅黑" panose="020B0503020204020204" pitchFamily="34" charset="-122"/>
              </a:rPr>
              <a:t>．贸易与侵略</a:t>
            </a:r>
            <a:r>
              <a:rPr lang="en-US" altLang="zh-CN" sz="2400" b="1" kern="100" dirty="0">
                <a:latin typeface="微软雅黑" panose="020B0503020204020204" pitchFamily="34" charset="-122"/>
                <a:ea typeface="微软雅黑" panose="020B0503020204020204" pitchFamily="34" charset="-122"/>
              </a:rPr>
              <a:t>(300</a:t>
            </a:r>
            <a:r>
              <a:rPr lang="zh-CN" altLang="zh-CN" sz="2400" b="1" kern="100" dirty="0">
                <a:latin typeface="微软雅黑" panose="020B0503020204020204" pitchFamily="34" charset="-122"/>
                <a:ea typeface="微软雅黑" panose="020B0503020204020204" pitchFamily="34" charset="-122"/>
              </a:rPr>
              <a:t>—</a:t>
            </a:r>
            <a:r>
              <a:rPr lang="en-US" altLang="zh-CN" sz="2400" b="1" kern="100" dirty="0">
                <a:latin typeface="微软雅黑" panose="020B0503020204020204" pitchFamily="34" charset="-122"/>
                <a:ea typeface="微软雅黑" panose="020B0503020204020204" pitchFamily="34" charset="-122"/>
              </a:rPr>
              <a:t>1100</a:t>
            </a:r>
            <a:r>
              <a:rPr lang="zh-CN" altLang="zh-CN" sz="2400" b="1" kern="100" dirty="0">
                <a:latin typeface="微软雅黑" panose="020B0503020204020204" pitchFamily="34" charset="-122"/>
                <a:ea typeface="微软雅黑" panose="020B0503020204020204" pitchFamily="34" charset="-122"/>
              </a:rPr>
              <a:t>年</a:t>
            </a:r>
            <a:r>
              <a:rPr lang="en-US" altLang="zh-CN" sz="2400" b="1" kern="100" dirty="0">
                <a:latin typeface="微软雅黑" panose="020B0503020204020204" pitchFamily="34" charset="-122"/>
                <a:ea typeface="微软雅黑" panose="020B0503020204020204" pitchFamily="34" charset="-122"/>
              </a:rPr>
              <a:t>)</a:t>
            </a:r>
          </a:p>
          <a:p>
            <a:pPr indent="267970" algn="just">
              <a:lnSpc>
                <a:spcPct val="150000"/>
              </a:lnSpc>
            </a:pPr>
            <a:r>
              <a:rPr lang="en-US" altLang="zh-CN" sz="2400" b="1" kern="100" dirty="0">
                <a:latin typeface="微软雅黑" panose="020B0503020204020204" pitchFamily="34" charset="-122"/>
                <a:ea typeface="微软雅黑" panose="020B0503020204020204" pitchFamily="34" charset="-122"/>
              </a:rPr>
              <a:t>B</a:t>
            </a:r>
            <a:r>
              <a:rPr lang="zh-CN" altLang="zh-CN" sz="2400" b="1" kern="100" dirty="0">
                <a:latin typeface="微软雅黑" panose="020B0503020204020204" pitchFamily="34" charset="-122"/>
                <a:ea typeface="微软雅黑" panose="020B0503020204020204" pitchFamily="34" charset="-122"/>
              </a:rPr>
              <a:t>．变革与调整</a:t>
            </a:r>
            <a:r>
              <a:rPr lang="en-US" altLang="zh-CN" sz="2400" b="1" kern="100" dirty="0">
                <a:latin typeface="微软雅黑" panose="020B0503020204020204" pitchFamily="34" charset="-122"/>
                <a:ea typeface="微软雅黑" panose="020B0503020204020204" pitchFamily="34" charset="-122"/>
              </a:rPr>
              <a:t>(900</a:t>
            </a:r>
            <a:r>
              <a:rPr lang="zh-CN" altLang="zh-CN" sz="2400" b="1" kern="100" dirty="0">
                <a:latin typeface="微软雅黑" panose="020B0503020204020204" pitchFamily="34" charset="-122"/>
                <a:ea typeface="微软雅黑" panose="020B0503020204020204" pitchFamily="34" charset="-122"/>
              </a:rPr>
              <a:t>—</a:t>
            </a:r>
            <a:r>
              <a:rPr lang="en-US" altLang="zh-CN" sz="2400" b="1" kern="100" dirty="0">
                <a:latin typeface="微软雅黑" panose="020B0503020204020204" pitchFamily="34" charset="-122"/>
                <a:ea typeface="微软雅黑" panose="020B0503020204020204" pitchFamily="34" charset="-122"/>
              </a:rPr>
              <a:t>1550</a:t>
            </a:r>
            <a:r>
              <a:rPr lang="zh-CN" altLang="zh-CN" sz="2400" b="1" kern="100" dirty="0">
                <a:latin typeface="微软雅黑" panose="020B0503020204020204" pitchFamily="34" charset="-122"/>
                <a:ea typeface="微软雅黑" panose="020B0503020204020204" pitchFamily="34" charset="-122"/>
              </a:rPr>
              <a:t>年</a:t>
            </a:r>
            <a:r>
              <a:rPr lang="en-US" altLang="zh-CN" sz="2400" b="1" kern="100" dirty="0">
                <a:latin typeface="微软雅黑" panose="020B0503020204020204" pitchFamily="34" charset="-122"/>
                <a:ea typeface="微软雅黑" panose="020B0503020204020204" pitchFamily="34" charset="-122"/>
              </a:rPr>
              <a:t>)</a:t>
            </a:r>
          </a:p>
          <a:p>
            <a:pPr indent="267970" algn="just">
              <a:lnSpc>
                <a:spcPct val="150000"/>
              </a:lnSpc>
            </a:pPr>
            <a:r>
              <a:rPr lang="en-US" altLang="zh-CN" sz="2400" b="1" kern="100" dirty="0">
                <a:latin typeface="微软雅黑" panose="020B0503020204020204" pitchFamily="34" charset="-122"/>
                <a:ea typeface="微软雅黑" panose="020B0503020204020204" pitchFamily="34" charset="-122"/>
              </a:rPr>
              <a:t>C</a:t>
            </a:r>
            <a:r>
              <a:rPr lang="zh-CN" altLang="zh-CN" sz="2400" b="1" kern="100" dirty="0">
                <a:latin typeface="微软雅黑" panose="020B0503020204020204" pitchFamily="34" charset="-122"/>
                <a:ea typeface="微软雅黑" panose="020B0503020204020204" pitchFamily="34" charset="-122"/>
              </a:rPr>
              <a:t>．邂逅与连结</a:t>
            </a:r>
            <a:r>
              <a:rPr lang="en-US" altLang="zh-CN" sz="2400" b="1" kern="100" dirty="0">
                <a:latin typeface="微软雅黑" panose="020B0503020204020204" pitchFamily="34" charset="-122"/>
                <a:ea typeface="微软雅黑" panose="020B0503020204020204" pitchFamily="34" charset="-122"/>
              </a:rPr>
              <a:t>(1500</a:t>
            </a:r>
            <a:r>
              <a:rPr lang="zh-CN" altLang="zh-CN" sz="2400" b="1" kern="100" dirty="0">
                <a:latin typeface="微软雅黑" panose="020B0503020204020204" pitchFamily="34" charset="-122"/>
                <a:ea typeface="微软雅黑" panose="020B0503020204020204" pitchFamily="34" charset="-122"/>
              </a:rPr>
              <a:t>—</a:t>
            </a:r>
            <a:r>
              <a:rPr lang="en-US" altLang="zh-CN" sz="2400" b="1" kern="100" dirty="0">
                <a:latin typeface="微软雅黑" panose="020B0503020204020204" pitchFamily="34" charset="-122"/>
                <a:ea typeface="微软雅黑" panose="020B0503020204020204" pitchFamily="34" charset="-122"/>
              </a:rPr>
              <a:t>1800</a:t>
            </a:r>
            <a:r>
              <a:rPr lang="zh-CN" altLang="zh-CN" sz="2400" b="1" kern="100" dirty="0">
                <a:latin typeface="微软雅黑" panose="020B0503020204020204" pitchFamily="34" charset="-122"/>
                <a:ea typeface="微软雅黑" panose="020B0503020204020204" pitchFamily="34" charset="-122"/>
              </a:rPr>
              <a:t>年</a:t>
            </a:r>
            <a:r>
              <a:rPr lang="en-US" altLang="zh-CN" sz="2400" b="1" kern="100" dirty="0">
                <a:latin typeface="微软雅黑" panose="020B0503020204020204" pitchFamily="34" charset="-122"/>
                <a:ea typeface="微软雅黑" panose="020B0503020204020204" pitchFamily="34" charset="-122"/>
              </a:rPr>
              <a:t>)                    </a:t>
            </a:r>
          </a:p>
          <a:p>
            <a:pPr indent="267970" algn="just">
              <a:lnSpc>
                <a:spcPct val="150000"/>
              </a:lnSpc>
            </a:pPr>
            <a:r>
              <a:rPr lang="en-US" altLang="zh-CN" sz="2400" b="1" kern="100" dirty="0">
                <a:latin typeface="微软雅黑" panose="020B0503020204020204" pitchFamily="34" charset="-122"/>
                <a:ea typeface="微软雅黑" panose="020B0503020204020204" pitchFamily="34" charset="-122"/>
              </a:rPr>
              <a:t>D</a:t>
            </a:r>
            <a:r>
              <a:rPr lang="zh-CN" altLang="zh-CN" sz="2400" b="1" kern="100" dirty="0">
                <a:latin typeface="微软雅黑" panose="020B0503020204020204" pitchFamily="34" charset="-122"/>
                <a:ea typeface="微软雅黑" panose="020B0503020204020204" pitchFamily="34" charset="-122"/>
              </a:rPr>
              <a:t>．我们创造的世界</a:t>
            </a:r>
            <a:r>
              <a:rPr lang="en-US" altLang="zh-CN" sz="2400" b="1" kern="100" dirty="0">
                <a:latin typeface="微软雅黑" panose="020B0503020204020204" pitchFamily="34" charset="-122"/>
                <a:ea typeface="微软雅黑" panose="020B0503020204020204" pitchFamily="34" charset="-122"/>
              </a:rPr>
              <a:t>(1800</a:t>
            </a:r>
            <a:r>
              <a:rPr lang="zh-CN" altLang="zh-CN" sz="2400" b="1" kern="100" dirty="0">
                <a:latin typeface="微软雅黑" panose="020B0503020204020204" pitchFamily="34" charset="-122"/>
                <a:ea typeface="微软雅黑" panose="020B0503020204020204" pitchFamily="34" charset="-122"/>
              </a:rPr>
              <a:t>年至今</a:t>
            </a:r>
            <a:r>
              <a:rPr lang="en-US" altLang="zh-CN" sz="2400" b="1" kern="100" dirty="0">
                <a:latin typeface="微软雅黑" panose="020B0503020204020204" pitchFamily="34" charset="-122"/>
                <a:ea typeface="微软雅黑" panose="020B0503020204020204" pitchFamily="34" charset="-122"/>
              </a:rPr>
              <a:t>)</a:t>
            </a:r>
            <a:endParaRPr lang="zh-CN" altLang="zh-CN" sz="2400" b="1" kern="1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9471818" y="5282716"/>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配套练习</a:t>
            </a:r>
          </a:p>
        </p:txBody>
      </p:sp>
      <p:sp>
        <p:nvSpPr>
          <p:cNvPr id="5" name="矩形 4"/>
          <p:cNvSpPr/>
          <p:nvPr/>
        </p:nvSpPr>
        <p:spPr>
          <a:xfrm>
            <a:off x="3444627" y="992999"/>
            <a:ext cx="8175446" cy="4458845"/>
          </a:xfrm>
          <a:prstGeom prst="rect">
            <a:avLst/>
          </a:prstGeom>
        </p:spPr>
        <p:txBody>
          <a:bodyPr wrap="square" lIns="91436" tIns="45718" rIns="91436" bIns="45718">
            <a:spAutoFit/>
          </a:bodyPr>
          <a:lstStyle/>
          <a:p>
            <a:pPr algn="just">
              <a:lnSpc>
                <a:spcPct val="150000"/>
              </a:lnSpc>
            </a:pPr>
            <a:r>
              <a:rPr lang="en-US" altLang="zh-CN" sz="2400" b="1" kern="100" dirty="0">
                <a:latin typeface="微软雅黑" panose="020B0503020204020204" pitchFamily="34" charset="-122"/>
                <a:ea typeface="微软雅黑" panose="020B0503020204020204" pitchFamily="34" charset="-122"/>
              </a:rPr>
              <a:t>      1790</a:t>
            </a:r>
            <a:r>
              <a:rPr lang="zh-CN" altLang="zh-CN" sz="2400" b="1" kern="100" dirty="0">
                <a:latin typeface="微软雅黑" panose="020B0503020204020204" pitchFamily="34" charset="-122"/>
                <a:ea typeface="微软雅黑" panose="020B0503020204020204" pitchFamily="34" charset="-122"/>
              </a:rPr>
              <a:t>年美国拥有</a:t>
            </a:r>
            <a:r>
              <a:rPr lang="en-US" altLang="zh-CN" sz="2400" b="1" kern="100" dirty="0">
                <a:latin typeface="微软雅黑" panose="020B0503020204020204" pitchFamily="34" charset="-122"/>
                <a:ea typeface="微软雅黑" panose="020B0503020204020204" pitchFamily="34" charset="-122"/>
              </a:rPr>
              <a:t>8000</a:t>
            </a:r>
            <a:r>
              <a:rPr lang="zh-CN" altLang="zh-CN" sz="2400" b="1" kern="100" dirty="0">
                <a:latin typeface="微软雅黑" panose="020B0503020204020204" pitchFamily="34" charset="-122"/>
                <a:ea typeface="微软雅黑" panose="020B0503020204020204" pitchFamily="34" charset="-122"/>
              </a:rPr>
              <a:t>人以上的大城市只有</a:t>
            </a:r>
            <a:r>
              <a:rPr lang="en-US" altLang="zh-CN" sz="2400" b="1" kern="100" dirty="0">
                <a:latin typeface="微软雅黑" panose="020B0503020204020204" pitchFamily="34" charset="-122"/>
                <a:ea typeface="微软雅黑" panose="020B0503020204020204" pitchFamily="34" charset="-122"/>
              </a:rPr>
              <a:t>5</a:t>
            </a:r>
            <a:r>
              <a:rPr lang="zh-CN" altLang="zh-CN" sz="2400" b="1" kern="100" dirty="0">
                <a:latin typeface="微软雅黑" panose="020B0503020204020204" pitchFamily="34" charset="-122"/>
                <a:ea typeface="微软雅黑" panose="020B0503020204020204" pitchFamily="34" charset="-122"/>
              </a:rPr>
              <a:t>个，其人口不到</a:t>
            </a:r>
            <a:r>
              <a:rPr lang="en-US" altLang="zh-CN" sz="2400" b="1" kern="100" dirty="0">
                <a:latin typeface="微软雅黑" panose="020B0503020204020204" pitchFamily="34" charset="-122"/>
                <a:ea typeface="微软雅黑" panose="020B0503020204020204" pitchFamily="34" charset="-122"/>
              </a:rPr>
              <a:t>13</a:t>
            </a:r>
            <a:r>
              <a:rPr lang="zh-CN" altLang="zh-CN" sz="2400" b="1" kern="100" dirty="0">
                <a:latin typeface="微软雅黑" panose="020B0503020204020204" pitchFamily="34" charset="-122"/>
                <a:ea typeface="微软雅黑" panose="020B0503020204020204" pitchFamily="34" charset="-122"/>
              </a:rPr>
              <a:t>万人，</a:t>
            </a:r>
            <a:r>
              <a:rPr lang="en-US" altLang="zh-CN" sz="2400" b="1" kern="100" dirty="0">
                <a:latin typeface="微软雅黑" panose="020B0503020204020204" pitchFamily="34" charset="-122"/>
                <a:ea typeface="微软雅黑" panose="020B0503020204020204" pitchFamily="34" charset="-122"/>
              </a:rPr>
              <a:t>1820</a:t>
            </a:r>
            <a:r>
              <a:rPr lang="zh-CN" altLang="zh-CN" sz="2400" b="1" kern="100" dirty="0">
                <a:latin typeface="微软雅黑" panose="020B0503020204020204" pitchFamily="34" charset="-122"/>
                <a:ea typeface="微软雅黑" panose="020B0503020204020204" pitchFamily="34" charset="-122"/>
              </a:rPr>
              <a:t>年城市人口占总人口的比重为</a:t>
            </a:r>
            <a:r>
              <a:rPr lang="en-US" altLang="zh-CN" sz="2400" b="1" kern="100" dirty="0">
                <a:latin typeface="微软雅黑" panose="020B0503020204020204" pitchFamily="34" charset="-122"/>
                <a:ea typeface="微软雅黑" panose="020B0503020204020204" pitchFamily="34" charset="-122"/>
              </a:rPr>
              <a:t>7</a:t>
            </a:r>
            <a:r>
              <a:rPr lang="zh-CN" altLang="zh-CN" sz="2400" b="1" kern="100" dirty="0">
                <a:latin typeface="微软雅黑" panose="020B0503020204020204" pitchFamily="34" charset="-122"/>
                <a:ea typeface="微软雅黑" panose="020B0503020204020204" pitchFamily="34" charset="-122"/>
              </a:rPr>
              <a:t>．</a:t>
            </a:r>
            <a:r>
              <a:rPr lang="en-US" altLang="zh-CN" sz="2400" b="1" kern="100" dirty="0">
                <a:latin typeface="微软雅黑" panose="020B0503020204020204" pitchFamily="34" charset="-122"/>
                <a:ea typeface="微软雅黑" panose="020B0503020204020204" pitchFamily="34" charset="-122"/>
              </a:rPr>
              <a:t>2%</a:t>
            </a:r>
            <a:r>
              <a:rPr lang="zh-CN" altLang="zh-CN" sz="2400" b="1" kern="100" dirty="0">
                <a:latin typeface="微软雅黑" panose="020B0503020204020204" pitchFamily="34" charset="-122"/>
                <a:ea typeface="微软雅黑" panose="020B0503020204020204" pitchFamily="34" charset="-122"/>
              </a:rPr>
              <a:t>。到</a:t>
            </a:r>
            <a:r>
              <a:rPr lang="en-US" altLang="zh-CN" sz="2400" b="1" kern="100" dirty="0">
                <a:latin typeface="微软雅黑" panose="020B0503020204020204" pitchFamily="34" charset="-122"/>
                <a:ea typeface="微软雅黑" panose="020B0503020204020204" pitchFamily="34" charset="-122"/>
              </a:rPr>
              <a:t>1870</a:t>
            </a:r>
            <a:r>
              <a:rPr lang="zh-CN" altLang="zh-CN" sz="2400" b="1" kern="100" dirty="0">
                <a:latin typeface="微软雅黑" panose="020B0503020204020204" pitchFamily="34" charset="-122"/>
                <a:ea typeface="微软雅黑" panose="020B0503020204020204" pitchFamily="34" charset="-122"/>
              </a:rPr>
              <a:t>年城市数目增至</a:t>
            </a:r>
            <a:r>
              <a:rPr lang="en-US" altLang="zh-CN" sz="2400" b="1" kern="100" dirty="0">
                <a:latin typeface="微软雅黑" panose="020B0503020204020204" pitchFamily="34" charset="-122"/>
                <a:ea typeface="微软雅黑" panose="020B0503020204020204" pitchFamily="34" charset="-122"/>
              </a:rPr>
              <a:t>663</a:t>
            </a:r>
            <a:r>
              <a:rPr lang="zh-CN" altLang="zh-CN" sz="2400" b="1" kern="100" dirty="0">
                <a:latin typeface="微软雅黑" panose="020B0503020204020204" pitchFamily="34" charset="-122"/>
                <a:ea typeface="微软雅黑" panose="020B0503020204020204" pitchFamily="34" charset="-122"/>
              </a:rPr>
              <a:t>个，城市人口占总人口的比重为</a:t>
            </a:r>
            <a:r>
              <a:rPr lang="en-US" altLang="zh-CN" sz="2400" b="1" kern="100" dirty="0">
                <a:latin typeface="微软雅黑" panose="020B0503020204020204" pitchFamily="34" charset="-122"/>
                <a:ea typeface="微软雅黑" panose="020B0503020204020204" pitchFamily="34" charset="-122"/>
              </a:rPr>
              <a:t>25%</a:t>
            </a:r>
            <a:r>
              <a:rPr lang="zh-CN" altLang="zh-CN" sz="2400" b="1" kern="100" dirty="0">
                <a:latin typeface="微软雅黑" panose="020B0503020204020204" pitchFamily="34" charset="-122"/>
                <a:ea typeface="微软雅黑" panose="020B0503020204020204" pitchFamily="34" charset="-122"/>
              </a:rPr>
              <a:t>。据此推断这一时期的美国</a:t>
            </a:r>
            <a:endParaRPr lang="zh-CN" altLang="zh-CN" sz="2400" kern="100" dirty="0">
              <a:latin typeface="微软雅黑" panose="020B0503020204020204" pitchFamily="34" charset="-122"/>
              <a:ea typeface="微软雅黑" panose="020B0503020204020204" pitchFamily="34" charset="-122"/>
            </a:endParaRPr>
          </a:p>
          <a:p>
            <a:pPr indent="266700" algn="just">
              <a:lnSpc>
                <a:spcPct val="150000"/>
              </a:lnSpc>
            </a:pPr>
            <a:r>
              <a:rPr lang="en-US"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．城市化建设为国家工作重点</a:t>
            </a:r>
            <a:r>
              <a:rPr lang="en-US"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                 </a:t>
            </a:r>
          </a:p>
          <a:p>
            <a:pPr indent="266700" algn="just">
              <a:lnSpc>
                <a:spcPct val="150000"/>
              </a:lnSpc>
            </a:pPr>
            <a:r>
              <a:rPr lang="en-US"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．工业化发展推动城市化进程</a:t>
            </a:r>
            <a:r>
              <a:rPr lang="en-US"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 </a:t>
            </a:r>
          </a:p>
          <a:p>
            <a:pPr indent="266700" algn="just">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．国家统一促使人口迅速增长</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indent="266700" algn="just">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．城市化进程速度居世界首位</a:t>
            </a:r>
            <a:endParaRPr lang="zh-CN" altLang="en-US"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文本框 5"/>
          <p:cNvSpPr txBox="1"/>
          <p:nvPr/>
        </p:nvSpPr>
        <p:spPr>
          <a:xfrm>
            <a:off x="9471818" y="4990179"/>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配套练习</a:t>
            </a:r>
          </a:p>
        </p:txBody>
      </p:sp>
      <p:sp>
        <p:nvSpPr>
          <p:cNvPr id="6" name="矩形 5"/>
          <p:cNvSpPr/>
          <p:nvPr/>
        </p:nvSpPr>
        <p:spPr>
          <a:xfrm>
            <a:off x="3462669" y="662172"/>
            <a:ext cx="8169349" cy="707887"/>
          </a:xfrm>
          <a:prstGeom prst="rect">
            <a:avLst/>
          </a:prstGeom>
        </p:spPr>
        <p:txBody>
          <a:bodyPr wrap="square" lIns="91436" tIns="45718" rIns="91436" bIns="45718">
            <a:spAutoFit/>
          </a:bodyPr>
          <a:lstStyle/>
          <a:p>
            <a:r>
              <a:rPr lang="en-US" altLang="zh-CN" sz="2000" kern="100" dirty="0">
                <a:latin typeface="微软雅黑" panose="020B0503020204020204" pitchFamily="34" charset="-122"/>
                <a:ea typeface="微软雅黑" panose="020B0503020204020204" pitchFamily="34" charset="-122"/>
                <a:cs typeface="宋体" panose="02010600030101010101" pitchFamily="2" charset="-122"/>
              </a:rPr>
              <a:t>      </a:t>
            </a:r>
            <a:r>
              <a:rPr lang="en-US" altLang="zh-CN" sz="2000" b="1" kern="100" dirty="0">
                <a:latin typeface="微软雅黑" panose="020B0503020204020204" pitchFamily="34" charset="-122"/>
                <a:ea typeface="微软雅黑" panose="020B0503020204020204" pitchFamily="34" charset="-122"/>
                <a:cs typeface="宋体" panose="02010600030101010101" pitchFamily="2" charset="-122"/>
              </a:rPr>
              <a:t>APEC</a:t>
            </a: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领导人非正式会议是亚太经合组织最高级别会议。如表为历史上</a:t>
            </a:r>
            <a:r>
              <a:rPr lang="en-US" altLang="zh-CN" sz="2000" b="1" kern="100" dirty="0">
                <a:latin typeface="微软雅黑" panose="020B0503020204020204" pitchFamily="34" charset="-122"/>
                <a:ea typeface="微软雅黑" panose="020B0503020204020204" pitchFamily="34" charset="-122"/>
                <a:cs typeface="宋体" panose="02010600030101010101" pitchFamily="2" charset="-122"/>
              </a:rPr>
              <a:t>APEC</a:t>
            </a: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领导人非正式会议的召开时间、地点和主要议题。这反映出</a:t>
            </a:r>
            <a:endParaRPr lang="zh-CN" altLang="en-US" sz="2000" b="1" dirty="0">
              <a:latin typeface="微软雅黑" panose="020B0503020204020204" pitchFamily="34" charset="-122"/>
              <a:ea typeface="微软雅黑" panose="020B0503020204020204" pitchFamily="34" charset="-122"/>
            </a:endParaRPr>
          </a:p>
        </p:txBody>
      </p:sp>
      <p:graphicFrame>
        <p:nvGraphicFramePr>
          <p:cNvPr id="7" name="表格 6"/>
          <p:cNvGraphicFramePr>
            <a:graphicFrameLocks noGrp="1"/>
          </p:cNvGraphicFramePr>
          <p:nvPr/>
        </p:nvGraphicFramePr>
        <p:xfrm>
          <a:off x="3817088" y="1541723"/>
          <a:ext cx="7697974" cy="3455578"/>
        </p:xfrm>
        <a:graphic>
          <a:graphicData uri="http://schemas.openxmlformats.org/drawingml/2006/table">
            <a:tbl>
              <a:tblPr>
                <a:tableStyleId>{5C22544A-7EE6-4342-B048-85BDC9FD1C3A}</a:tableStyleId>
              </a:tblPr>
              <a:tblGrid>
                <a:gridCol w="869127">
                  <a:extLst>
                    <a:ext uri="{9D8B030D-6E8A-4147-A177-3AD203B41FA5}">
                      <a16:colId xmlns:a16="http://schemas.microsoft.com/office/drawing/2014/main" val="20000"/>
                    </a:ext>
                  </a:extLst>
                </a:gridCol>
                <a:gridCol w="1088795">
                  <a:extLst>
                    <a:ext uri="{9D8B030D-6E8A-4147-A177-3AD203B41FA5}">
                      <a16:colId xmlns:a16="http://schemas.microsoft.com/office/drawing/2014/main" val="20001"/>
                    </a:ext>
                  </a:extLst>
                </a:gridCol>
                <a:gridCol w="5740052">
                  <a:extLst>
                    <a:ext uri="{9D8B030D-6E8A-4147-A177-3AD203B41FA5}">
                      <a16:colId xmlns:a16="http://schemas.microsoft.com/office/drawing/2014/main" val="20002"/>
                    </a:ext>
                  </a:extLst>
                </a:gridCol>
              </a:tblGrid>
              <a:tr h="467830">
                <a:tc>
                  <a:txBody>
                    <a:bodyPr/>
                    <a:lstStyle/>
                    <a:p>
                      <a:pPr algn="ctr" fontAlgn="ctr">
                        <a:spcAft>
                          <a:spcPts val="0"/>
                        </a:spcAft>
                      </a:pPr>
                      <a:r>
                        <a:rPr lang="zh-CN" sz="1900" b="1" kern="100" dirty="0">
                          <a:effectLst/>
                          <a:latin typeface="微软雅黑" panose="020B0503020204020204" pitchFamily="34" charset="-122"/>
                          <a:ea typeface="微软雅黑" panose="020B0503020204020204" pitchFamily="34" charset="-122"/>
                        </a:rPr>
                        <a:t>时间</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spcAft>
                          <a:spcPts val="0"/>
                        </a:spcAft>
                      </a:pPr>
                      <a:r>
                        <a:rPr lang="zh-CN" sz="1900" b="1" kern="100" dirty="0">
                          <a:effectLst/>
                          <a:latin typeface="微软雅黑" panose="020B0503020204020204" pitchFamily="34" charset="-122"/>
                          <a:ea typeface="微软雅黑" panose="020B0503020204020204" pitchFamily="34" charset="-122"/>
                        </a:rPr>
                        <a:t>地点</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spcAft>
                          <a:spcPts val="0"/>
                        </a:spcAft>
                      </a:pPr>
                      <a:r>
                        <a:rPr lang="zh-CN" sz="1900" b="1" kern="100">
                          <a:effectLst/>
                          <a:latin typeface="微软雅黑" panose="020B0503020204020204" pitchFamily="34" charset="-122"/>
                          <a:ea typeface="微软雅黑" panose="020B0503020204020204" pitchFamily="34" charset="-122"/>
                        </a:rPr>
                        <a:t>主要议题</a:t>
                      </a:r>
                      <a:endParaRPr lang="zh-CN" sz="1900" b="1"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808074">
                <a:tc>
                  <a:txBody>
                    <a:bodyPr/>
                    <a:lstStyle/>
                    <a:p>
                      <a:pPr algn="ctr" fontAlgn="ctr">
                        <a:spcAft>
                          <a:spcPts val="0"/>
                        </a:spcAft>
                      </a:pPr>
                      <a:r>
                        <a:rPr lang="en-US" sz="1900" b="1" kern="100" dirty="0">
                          <a:effectLst/>
                          <a:latin typeface="微软雅黑" panose="020B0503020204020204" pitchFamily="34" charset="-122"/>
                          <a:ea typeface="微软雅黑" panose="020B0503020204020204" pitchFamily="34" charset="-122"/>
                        </a:rPr>
                        <a:t>1993</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spcAft>
                          <a:spcPts val="0"/>
                        </a:spcAft>
                      </a:pPr>
                      <a:r>
                        <a:rPr lang="zh-CN" sz="1900" b="1" kern="100" dirty="0">
                          <a:effectLst/>
                          <a:latin typeface="微软雅黑" panose="020B0503020204020204" pitchFamily="34" charset="-122"/>
                          <a:ea typeface="微软雅黑" panose="020B0503020204020204" pitchFamily="34" charset="-122"/>
                        </a:rPr>
                        <a:t>美国</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spcAft>
                          <a:spcPts val="0"/>
                        </a:spcAft>
                      </a:pPr>
                      <a:r>
                        <a:rPr lang="zh-CN" sz="1900" b="1" kern="100" dirty="0">
                          <a:effectLst/>
                          <a:latin typeface="微软雅黑" panose="020B0503020204020204" pitchFamily="34" charset="-122"/>
                          <a:ea typeface="微软雅黑" panose="020B0503020204020204" pitchFamily="34" charset="-122"/>
                        </a:rPr>
                        <a:t>亚太地区经济展望、促进</a:t>
                      </a:r>
                      <a:r>
                        <a:rPr lang="en-US" sz="1900" b="1" kern="100" dirty="0">
                          <a:effectLst/>
                          <a:latin typeface="微软雅黑" panose="020B0503020204020204" pitchFamily="34" charset="-122"/>
                          <a:ea typeface="微软雅黑" panose="020B0503020204020204" pitchFamily="34" charset="-122"/>
                        </a:rPr>
                        <a:t>APEC</a:t>
                      </a:r>
                      <a:r>
                        <a:rPr lang="zh-CN" sz="1900" b="1" kern="100" dirty="0">
                          <a:effectLst/>
                          <a:latin typeface="微软雅黑" panose="020B0503020204020204" pitchFamily="34" charset="-122"/>
                          <a:ea typeface="微软雅黑" panose="020B0503020204020204" pitchFamily="34" charset="-122"/>
                        </a:rPr>
                        <a:t>内部和区域间合作以及有关机制和手段</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37953">
                <a:tc>
                  <a:txBody>
                    <a:bodyPr/>
                    <a:lstStyle/>
                    <a:p>
                      <a:pPr algn="ctr" fontAlgn="ctr">
                        <a:spcAft>
                          <a:spcPts val="0"/>
                        </a:spcAft>
                      </a:pPr>
                      <a:r>
                        <a:rPr lang="en-US" sz="1900" b="1" kern="100">
                          <a:effectLst/>
                          <a:latin typeface="微软雅黑" panose="020B0503020204020204" pitchFamily="34" charset="-122"/>
                          <a:ea typeface="微软雅黑" panose="020B0503020204020204" pitchFamily="34" charset="-122"/>
                        </a:rPr>
                        <a:t>1997</a:t>
                      </a:r>
                      <a:endParaRPr lang="zh-CN" sz="1900" b="1"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spcAft>
                          <a:spcPts val="0"/>
                        </a:spcAft>
                      </a:pPr>
                      <a:r>
                        <a:rPr lang="zh-CN" sz="1900" b="1" kern="100">
                          <a:effectLst/>
                          <a:latin typeface="微软雅黑" panose="020B0503020204020204" pitchFamily="34" charset="-122"/>
                          <a:ea typeface="微软雅黑" panose="020B0503020204020204" pitchFamily="34" charset="-122"/>
                        </a:rPr>
                        <a:t>加拿大</a:t>
                      </a:r>
                      <a:endParaRPr lang="zh-CN" sz="1900" b="1"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spcAft>
                          <a:spcPts val="0"/>
                        </a:spcAft>
                      </a:pPr>
                      <a:r>
                        <a:rPr lang="zh-CN" sz="1900" b="1" kern="100" dirty="0">
                          <a:effectLst/>
                          <a:latin typeface="微软雅黑" panose="020B0503020204020204" pitchFamily="34" charset="-122"/>
                          <a:ea typeface="微软雅黑" panose="020B0503020204020204" pitchFamily="34" charset="-122"/>
                        </a:rPr>
                        <a:t>贸易投资自由化、经济技术合作以及东南亚发生的金融危机</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50393">
                <a:tc>
                  <a:txBody>
                    <a:bodyPr/>
                    <a:lstStyle/>
                    <a:p>
                      <a:pPr algn="ctr" fontAlgn="ctr">
                        <a:spcAft>
                          <a:spcPts val="0"/>
                        </a:spcAft>
                      </a:pPr>
                      <a:r>
                        <a:rPr lang="en-US" sz="1900" b="1" kern="100">
                          <a:effectLst/>
                          <a:latin typeface="微软雅黑" panose="020B0503020204020204" pitchFamily="34" charset="-122"/>
                          <a:ea typeface="微软雅黑" panose="020B0503020204020204" pitchFamily="34" charset="-122"/>
                        </a:rPr>
                        <a:t>2005</a:t>
                      </a:r>
                      <a:endParaRPr lang="zh-CN" sz="1900" b="1"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spcAft>
                          <a:spcPts val="0"/>
                        </a:spcAft>
                      </a:pPr>
                      <a:r>
                        <a:rPr lang="zh-CN" sz="1900" b="1" kern="100" dirty="0">
                          <a:effectLst/>
                          <a:latin typeface="微软雅黑" panose="020B0503020204020204" pitchFamily="34" charset="-122"/>
                          <a:ea typeface="微软雅黑" panose="020B0503020204020204" pitchFamily="34" charset="-122"/>
                        </a:rPr>
                        <a:t>韩国</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spcAft>
                          <a:spcPts val="0"/>
                        </a:spcAft>
                      </a:pPr>
                      <a:r>
                        <a:rPr lang="zh-CN" sz="1900" b="1" kern="100" dirty="0">
                          <a:effectLst/>
                          <a:latin typeface="微软雅黑" panose="020B0503020204020204" pitchFamily="34" charset="-122"/>
                          <a:ea typeface="微软雅黑" panose="020B0503020204020204" pitchFamily="34" charset="-122"/>
                        </a:rPr>
                        <a:t>区域内贸易协定及自由贸易协定、经济技术合作、反恐合作、</a:t>
                      </a:r>
                      <a:r>
                        <a:rPr lang="en-US" sz="1900" b="1" kern="100" dirty="0">
                          <a:effectLst/>
                          <a:latin typeface="微软雅黑" panose="020B0503020204020204" pitchFamily="34" charset="-122"/>
                          <a:ea typeface="微软雅黑" panose="020B0503020204020204" pitchFamily="34" charset="-122"/>
                        </a:rPr>
                        <a:t>APEC</a:t>
                      </a:r>
                      <a:r>
                        <a:rPr lang="zh-CN" sz="1900" b="1" kern="100" dirty="0">
                          <a:effectLst/>
                          <a:latin typeface="微软雅黑" panose="020B0503020204020204" pitchFamily="34" charset="-122"/>
                          <a:ea typeface="微软雅黑" panose="020B0503020204020204" pitchFamily="34" charset="-122"/>
                        </a:rPr>
                        <a:t>改革</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54911">
                <a:tc>
                  <a:txBody>
                    <a:bodyPr/>
                    <a:lstStyle/>
                    <a:p>
                      <a:pPr algn="ctr" fontAlgn="ctr">
                        <a:spcAft>
                          <a:spcPts val="0"/>
                        </a:spcAft>
                      </a:pPr>
                      <a:r>
                        <a:rPr lang="en-US" sz="1900" b="1" kern="100">
                          <a:effectLst/>
                          <a:latin typeface="微软雅黑" panose="020B0503020204020204" pitchFamily="34" charset="-122"/>
                          <a:ea typeface="微软雅黑" panose="020B0503020204020204" pitchFamily="34" charset="-122"/>
                        </a:rPr>
                        <a:t>2010</a:t>
                      </a:r>
                      <a:endParaRPr lang="zh-CN" sz="1900" b="1"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spcAft>
                          <a:spcPts val="0"/>
                        </a:spcAft>
                      </a:pPr>
                      <a:r>
                        <a:rPr lang="zh-CN" sz="1900" b="1" kern="100">
                          <a:effectLst/>
                          <a:latin typeface="微软雅黑" panose="020B0503020204020204" pitchFamily="34" charset="-122"/>
                          <a:ea typeface="微软雅黑" panose="020B0503020204020204" pitchFamily="34" charset="-122"/>
                        </a:rPr>
                        <a:t>日本</a:t>
                      </a:r>
                      <a:endParaRPr lang="zh-CN" sz="1900" b="1"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spcAft>
                          <a:spcPts val="0"/>
                        </a:spcAft>
                      </a:pPr>
                      <a:r>
                        <a:rPr lang="zh-CN" sz="1900" b="1" kern="100" dirty="0">
                          <a:effectLst/>
                          <a:latin typeface="微软雅黑" panose="020B0503020204020204" pitchFamily="34" charset="-122"/>
                          <a:ea typeface="微软雅黑" panose="020B0503020204020204" pitchFamily="34" charset="-122"/>
                        </a:rPr>
                        <a:t>增长战略、人类安全、区域经济一体化、多哈回合谈判、</a:t>
                      </a:r>
                      <a:r>
                        <a:rPr lang="en-US" sz="1900" b="1" kern="100" dirty="0">
                          <a:effectLst/>
                          <a:latin typeface="微软雅黑" panose="020B0503020204020204" pitchFamily="34" charset="-122"/>
                          <a:ea typeface="微软雅黑" panose="020B0503020204020204" pitchFamily="34" charset="-122"/>
                        </a:rPr>
                        <a:t>APEC</a:t>
                      </a:r>
                      <a:r>
                        <a:rPr lang="zh-CN" sz="1900" b="1" kern="100" dirty="0">
                          <a:effectLst/>
                          <a:latin typeface="微软雅黑" panose="020B0503020204020204" pitchFamily="34" charset="-122"/>
                          <a:ea typeface="微软雅黑" panose="020B0503020204020204" pitchFamily="34" charset="-122"/>
                        </a:rPr>
                        <a:t>未来发展</a:t>
                      </a:r>
                      <a:endParaRPr lang="zh-CN" sz="1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8" name="矩形 7"/>
          <p:cNvSpPr/>
          <p:nvPr/>
        </p:nvSpPr>
        <p:spPr>
          <a:xfrm>
            <a:off x="3774556" y="5017994"/>
            <a:ext cx="8016949" cy="961093"/>
          </a:xfrm>
          <a:prstGeom prst="rect">
            <a:avLst/>
          </a:prstGeom>
        </p:spPr>
        <p:txBody>
          <a:bodyPr wrap="square" lIns="91436" tIns="45718" rIns="91436" bIns="45718">
            <a:spAutoFit/>
          </a:bodyPr>
          <a:lstStyle/>
          <a:p>
            <a:pPr indent="133350" algn="just">
              <a:lnSpc>
                <a:spcPct val="150000"/>
              </a:lnSpc>
            </a:pPr>
            <a:r>
              <a:rPr lang="en-US"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成员国存在共同利益是合作基础 </a:t>
            </a:r>
            <a:r>
              <a:rPr lang="en-US"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    B.</a:t>
            </a:r>
            <a:r>
              <a:rPr lang="zh-CN"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冷战后期经济区域集团化加强</a:t>
            </a:r>
          </a:p>
          <a:p>
            <a:pPr indent="133350" algn="just">
              <a:lnSpc>
                <a:spcPct val="150000"/>
              </a:lnSpc>
            </a:pPr>
            <a:r>
              <a:rPr lang="en-US"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经济和安全问题一直受共同关注 </a:t>
            </a:r>
            <a:r>
              <a:rPr lang="en-US" altLang="zh-CN" sz="2000" b="1" kern="100" dirty="0">
                <a:latin typeface="Times New Roman" panose="02020603050405020304" pitchFamily="18" charset="0"/>
                <a:ea typeface="微软雅黑" panose="020B0503020204020204" pitchFamily="34" charset="-122"/>
                <a:cs typeface="Times New Roman" panose="02020603050405020304" pitchFamily="18" charset="0"/>
              </a:rPr>
              <a:t>    D.</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发达国家</a:t>
            </a: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仍然掌握会议主导权</a:t>
            </a:r>
            <a:endPar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文本框 8"/>
          <p:cNvSpPr txBox="1"/>
          <p:nvPr/>
        </p:nvSpPr>
        <p:spPr>
          <a:xfrm>
            <a:off x="3774556" y="6054450"/>
            <a:ext cx="2042042"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答案：</a:t>
            </a:r>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配套练习</a:t>
            </a:r>
          </a:p>
        </p:txBody>
      </p:sp>
      <p:sp>
        <p:nvSpPr>
          <p:cNvPr id="6" name="矩形 5"/>
          <p:cNvSpPr/>
          <p:nvPr/>
        </p:nvSpPr>
        <p:spPr>
          <a:xfrm>
            <a:off x="3452037" y="861366"/>
            <a:ext cx="8265043" cy="1435132"/>
          </a:xfrm>
          <a:prstGeom prst="rect">
            <a:avLst/>
          </a:prstGeom>
        </p:spPr>
        <p:txBody>
          <a:bodyPr wrap="square" lIns="91436" tIns="45718" rIns="91436" bIns="45718">
            <a:spAutoFit/>
          </a:bodyPr>
          <a:lstStyle/>
          <a:p>
            <a:pPr indent="266700">
              <a:lnSpc>
                <a:spcPct val="125000"/>
              </a:lnSpc>
            </a:pPr>
            <a:r>
              <a:rPr lang="zh-CN" altLang="zh-CN" sz="2400" kern="100" dirty="0">
                <a:latin typeface="微软雅黑" panose="020B0503020204020204" pitchFamily="34" charset="-122"/>
                <a:ea typeface="微软雅黑" panose="020B0503020204020204" pitchFamily="34" charset="-122"/>
                <a:cs typeface="MingLiU" panose="020B0604030504040204" pitchFamily="49" charset="-120"/>
              </a:rPr>
              <a:t>材料三 下图是根据美国学者伊罗生《浮学掠影</a:t>
            </a:r>
            <a:r>
              <a:rPr lang="zh-CN" altLang="zh-CN" sz="2400" kern="100" dirty="0">
                <a:latin typeface="微软雅黑" panose="020B0503020204020204" pitchFamily="34" charset="-122"/>
                <a:ea typeface="微软雅黑" panose="020B0503020204020204" pitchFamily="34" charset="-122"/>
                <a:cs typeface="仿宋" panose="02010609060101010101" pitchFamily="49" charset="-122"/>
              </a:rPr>
              <a:t>—</a:t>
            </a:r>
            <a:r>
              <a:rPr lang="zh-CN" altLang="zh-CN" sz="2400" kern="100" dirty="0">
                <a:latin typeface="微软雅黑" panose="020B0503020204020204" pitchFamily="34" charset="-122"/>
                <a:ea typeface="微软雅黑" panose="020B0503020204020204" pitchFamily="34" charset="-122"/>
                <a:cs typeface="MingLiU" panose="020B0604030504040204" pitchFamily="49" charset="-120"/>
              </a:rPr>
              <a:t>美国关于中国与印度的形象》一书， 归納的近代以来美国对中国总体看法的五个阶段。</a:t>
            </a:r>
            <a:endParaRPr lang="zh-CN" altLang="zh-CN" sz="2000" kern="100" dirty="0">
              <a:effectLst/>
              <a:latin typeface="微软雅黑" panose="020B0503020204020204" pitchFamily="34" charset="-122"/>
              <a:ea typeface="微软雅黑" panose="020B0503020204020204" pitchFamily="34" charset="-122"/>
              <a:cs typeface="MingLiU" panose="020B0604030504040204" pitchFamily="49" charset="-120"/>
            </a:endParaRPr>
          </a:p>
        </p:txBody>
      </p:sp>
      <p:pic>
        <p:nvPicPr>
          <p:cNvPr id="8" name="Picutre 17"/>
          <p:cNvPicPr/>
          <p:nvPr/>
        </p:nvPicPr>
        <p:blipFill>
          <a:blip r:embed="rId3"/>
          <a:stretch>
            <a:fillRect/>
          </a:stretch>
        </p:blipFill>
        <p:spPr>
          <a:xfrm>
            <a:off x="3683283" y="2445488"/>
            <a:ext cx="7853043" cy="2062982"/>
          </a:xfrm>
          <a:prstGeom prst="rect">
            <a:avLst/>
          </a:prstGeom>
        </p:spPr>
      </p:pic>
      <p:sp>
        <p:nvSpPr>
          <p:cNvPr id="7" name="矩形 6"/>
          <p:cNvSpPr/>
          <p:nvPr/>
        </p:nvSpPr>
        <p:spPr>
          <a:xfrm>
            <a:off x="3600895" y="4943742"/>
            <a:ext cx="8116185" cy="1200325"/>
          </a:xfrm>
          <a:prstGeom prst="rect">
            <a:avLst/>
          </a:prstGeom>
        </p:spPr>
        <p:txBody>
          <a:bodyPr wrap="square" lIns="91436" tIns="45718" rIns="91436" bIns="45718">
            <a:spAutoFit/>
          </a:bodyPr>
          <a:lstStyle/>
          <a:p>
            <a:r>
              <a:rPr lang="en-US" altLang="zh-CN" sz="2400" kern="100" dirty="0">
                <a:latin typeface="微软雅黑" panose="020B0503020204020204" pitchFamily="34" charset="-122"/>
                <a:ea typeface="微软雅黑" panose="020B0503020204020204" pitchFamily="34" charset="-122"/>
              </a:rPr>
              <a:t>       </a:t>
            </a:r>
            <a:r>
              <a:rPr lang="zh-CN" altLang="zh-CN" sz="2400" kern="100" dirty="0">
                <a:latin typeface="微软雅黑" panose="020B0503020204020204" pitchFamily="34" charset="-122"/>
                <a:ea typeface="微软雅黑" panose="020B0503020204020204" pitchFamily="34" charset="-122"/>
              </a:rPr>
              <a:t>结合所学知识，试从</a:t>
            </a:r>
            <a:r>
              <a:rPr lang="en-US" altLang="zh-CN" sz="2400" kern="100" dirty="0">
                <a:latin typeface="微软雅黑" panose="020B0503020204020204" pitchFamily="34" charset="-122"/>
                <a:ea typeface="微软雅黑" panose="020B0503020204020204" pitchFamily="34" charset="-122"/>
              </a:rPr>
              <a:t>1949</a:t>
            </a:r>
            <a:r>
              <a:rPr lang="zh-CN" altLang="zh-CN" sz="2400" kern="100" dirty="0">
                <a:latin typeface="微软雅黑" panose="020B0503020204020204" pitchFamily="34" charset="-122"/>
                <a:ea typeface="微软雅黑" panose="020B0503020204020204" pitchFamily="34" charset="-122"/>
              </a:rPr>
              <a:t>年至今的时间轴上选取任意一个两国关系的发展阶段，仿照前五个阶段命名其阶段特征，并举例加以论证。</a:t>
            </a:r>
            <a:endParaRPr lang="zh-CN" altLang="en-US" sz="2400" kern="1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7C5424-D333-45A6-AA16-2ADD0869DCAB}"/>
              </a:ext>
            </a:extLst>
          </p:cNvPr>
          <p:cNvSpPr>
            <a:spLocks noGrp="1"/>
          </p:cNvSpPr>
          <p:nvPr>
            <p:ph type="title"/>
          </p:nvPr>
        </p:nvSpPr>
        <p:spPr/>
        <p:txBody>
          <a:bodyPr/>
          <a:lstStyle/>
          <a:p>
            <a:pPr algn="ctr"/>
            <a:r>
              <a:rPr lang="zh-CN" altLang="en-US" dirty="0"/>
              <a:t>复习建议</a:t>
            </a:r>
          </a:p>
        </p:txBody>
      </p:sp>
      <p:sp>
        <p:nvSpPr>
          <p:cNvPr id="4" name="文本框 3">
            <a:extLst>
              <a:ext uri="{FF2B5EF4-FFF2-40B4-BE49-F238E27FC236}">
                <a16:creationId xmlns:a16="http://schemas.microsoft.com/office/drawing/2014/main" id="{DCE8FF3F-DEAA-4CFB-A178-48811FB50F10}"/>
              </a:ext>
            </a:extLst>
          </p:cNvPr>
          <p:cNvSpPr txBox="1"/>
          <p:nvPr/>
        </p:nvSpPr>
        <p:spPr>
          <a:xfrm>
            <a:off x="3715473" y="1817225"/>
            <a:ext cx="7454097" cy="3127331"/>
          </a:xfrm>
          <a:prstGeom prst="rect">
            <a:avLst/>
          </a:prstGeom>
          <a:noFill/>
        </p:spPr>
        <p:txBody>
          <a:bodyPr wrap="square" rtlCol="0">
            <a:spAutoFit/>
          </a:bodyPr>
          <a:lstStyle/>
          <a:p>
            <a:pPr marL="457200" indent="-457200">
              <a:lnSpc>
                <a:spcPts val="4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以唯物史观做指导，把握历史的时间、空间特征；</a:t>
            </a:r>
            <a:endParaRPr lang="en-US" altLang="zh-CN" sz="2800" dirty="0">
              <a:latin typeface="微软雅黑" panose="020B0503020204020204" pitchFamily="34" charset="-122"/>
              <a:ea typeface="微软雅黑" panose="020B0503020204020204" pitchFamily="34" charset="-122"/>
            </a:endParaRPr>
          </a:p>
          <a:p>
            <a:pPr marL="457200" indent="-457200">
              <a:lnSpc>
                <a:spcPts val="4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准确理解历史材料的主旨，有针对性地理解、分析问题；</a:t>
            </a:r>
            <a:endParaRPr lang="en-US" altLang="zh-CN" sz="2800" dirty="0">
              <a:latin typeface="微软雅黑" panose="020B0503020204020204" pitchFamily="34" charset="-122"/>
              <a:ea typeface="微软雅黑" panose="020B0503020204020204" pitchFamily="34" charset="-122"/>
            </a:endParaRPr>
          </a:p>
          <a:p>
            <a:pPr marL="457200" indent="-457200">
              <a:lnSpc>
                <a:spcPts val="4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知识的扎实和熟练是灵活运用的基础，历史思维的形成是解决问题的关键；</a:t>
            </a:r>
            <a:endParaRPr lang="en-US" altLang="zh-CN"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478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472751" y="2636600"/>
            <a:ext cx="3199909" cy="769441"/>
          </a:xfrm>
          <a:prstGeom prst="rect">
            <a:avLst/>
          </a:prstGeom>
          <a:noFill/>
        </p:spPr>
        <p:txBody>
          <a:bodyPr wrap="square" rtlCol="0">
            <a:spAutoFit/>
          </a:bodyPr>
          <a:lstStyle/>
          <a:p>
            <a:r>
              <a:rPr lang="zh-CN" altLang="en-US" sz="4400" b="1" spc="600" dirty="0">
                <a:latin typeface="微软雅黑" panose="020B0503020204020204" pitchFamily="34" charset="-122"/>
                <a:ea typeface="微软雅黑" panose="020B0503020204020204" pitchFamily="34" charset="-122"/>
              </a:rPr>
              <a:t>谢谢观看！</a:t>
            </a:r>
          </a:p>
        </p:txBody>
      </p:sp>
    </p:spTree>
  </p:cSld>
  <p:clrMapOvr>
    <a:masterClrMapping/>
  </p:clrMapOvr>
</p:sld>
</file>

<file path=ppt/theme/theme1.xml><?xml version="1.0" encoding="utf-8"?>
<a:theme xmlns:a="http://schemas.openxmlformats.org/drawingml/2006/main" name="框架">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12178</Words>
  <Application>Microsoft Office PowerPoint</Application>
  <PresentationFormat>宽屏</PresentationFormat>
  <Paragraphs>675</Paragraphs>
  <Slides>40</Slides>
  <Notes>34</Notes>
  <HiddenSlides>1</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40</vt:i4>
      </vt:variant>
    </vt:vector>
  </HeadingPairs>
  <TitlesOfParts>
    <vt:vector size="49" baseType="lpstr">
      <vt:lpstr>Time New Romans</vt:lpstr>
      <vt:lpstr>等线</vt:lpstr>
      <vt:lpstr>微软雅黑</vt:lpstr>
      <vt:lpstr>幼圆</vt:lpstr>
      <vt:lpstr>Arial</vt:lpstr>
      <vt:lpstr>Corbel</vt:lpstr>
      <vt:lpstr>Times New Roman</vt:lpstr>
      <vt:lpstr>Wingdings 2</vt:lpstr>
      <vt:lpstr>框架</vt:lpstr>
      <vt:lpstr>世界史概要及复习策略</vt:lpstr>
      <vt:lpstr>学习任务 </vt:lpstr>
      <vt:lpstr>一、普通高中课程标准（2017版）要求及世界史复习内容梳理 </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知识框架</vt:lpstr>
      <vt:lpstr>二、典型题分析和解题方法指导 </vt:lpstr>
      <vt:lpstr>典型案例    基于历史学科核心素养的典型试题分析</vt:lpstr>
      <vt:lpstr>典型案例    基于历史学科核心素养的典型试题分析</vt:lpstr>
      <vt:lpstr>典型案例    基于历史学科核心素养的典型试题分析</vt:lpstr>
      <vt:lpstr>典型案例    基于历史学科核心素养的典型试题分析</vt:lpstr>
      <vt:lpstr>典型案例    基于历史学科核心素养的典型试题分析</vt:lpstr>
      <vt:lpstr>典型案例    基于历史学科核心素养的典型试题分析</vt:lpstr>
      <vt:lpstr>典型案例    基于历史学科核心素养的典型试题分析</vt:lpstr>
      <vt:lpstr>配套练习</vt:lpstr>
      <vt:lpstr>配套练习</vt:lpstr>
      <vt:lpstr>配套练习</vt:lpstr>
      <vt:lpstr>配套练习</vt:lpstr>
      <vt:lpstr>复习建议</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2020届高三历史学科复习讲座（世界史）</dc:title>
  <dc:creator>zhang Jane</dc:creator>
  <cp:lastModifiedBy>dell</cp:lastModifiedBy>
  <cp:revision>343</cp:revision>
  <dcterms:created xsi:type="dcterms:W3CDTF">2020-01-31T04:32:00Z</dcterms:created>
  <dcterms:modified xsi:type="dcterms:W3CDTF">2020-02-04T09:51:57Z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ies>
</file>