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83" r:id="rId2"/>
    <p:sldId id="304" r:id="rId3"/>
    <p:sldId id="1296" r:id="rId4"/>
    <p:sldId id="1333" r:id="rId5"/>
    <p:sldId id="1334" r:id="rId6"/>
    <p:sldId id="285" r:id="rId7"/>
    <p:sldId id="1299" r:id="rId8"/>
    <p:sldId id="1300" r:id="rId9"/>
    <p:sldId id="1301" r:id="rId10"/>
    <p:sldId id="1304" r:id="rId11"/>
    <p:sldId id="1309" r:id="rId12"/>
    <p:sldId id="1306" r:id="rId13"/>
    <p:sldId id="1312" r:id="rId14"/>
    <p:sldId id="1310" r:id="rId15"/>
    <p:sldId id="1315" r:id="rId16"/>
    <p:sldId id="1332" r:id="rId17"/>
    <p:sldId id="1317" r:id="rId18"/>
    <p:sldId id="1318" r:id="rId19"/>
    <p:sldId id="1320" r:id="rId20"/>
    <p:sldId id="1323" r:id="rId21"/>
    <p:sldId id="1324" r:id="rId22"/>
    <p:sldId id="308" r:id="rId23"/>
    <p:sldId id="1328" r:id="rId24"/>
    <p:sldId id="1327" r:id="rId25"/>
    <p:sldId id="1330" r:id="rId26"/>
    <p:sldId id="1335" r:id="rId27"/>
    <p:sldId id="1295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8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31D"/>
    <a:srgbClr val="006666"/>
    <a:srgbClr val="014E6A"/>
    <a:srgbClr val="1784AD"/>
    <a:srgbClr val="AE0203"/>
    <a:srgbClr val="711000"/>
    <a:srgbClr val="01621F"/>
    <a:srgbClr val="AF0000"/>
    <a:srgbClr val="DCE797"/>
    <a:srgbClr val="637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4171" autoAdjust="0"/>
  </p:normalViewPr>
  <p:slideViewPr>
    <p:cSldViewPr snapToGrid="0">
      <p:cViewPr varScale="1">
        <p:scale>
          <a:sx n="44" d="100"/>
          <a:sy n="44" d="100"/>
        </p:scale>
        <p:origin x="1524" y="32"/>
      </p:cViewPr>
      <p:guideLst>
        <p:guide orient="horz" pos="3748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所占比重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873-444C-BD72-B1B38740E2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873-444C-BD72-B1B38740E2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DAB-4B0E-835F-77A27639AFF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DAB-4B0E-835F-77A27639AFF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zh-CN" dirty="0"/>
                      <a:t>46.4%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873-444C-BD72-B1B38740E26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zh-CN" sz="22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53.6</a:t>
                    </a:r>
                    <a:r>
                      <a:rPr lang="en-US" altLang="zh-CN" sz="2200" baseline="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%</a:t>
                    </a:r>
                    <a:endParaRPr lang="en-US" altLang="zh-CN" sz="2200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873-444C-BD72-B1B38740E2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美国</c:v>
                </c:pt>
                <c:pt idx="1">
                  <c:v>其他国家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46.4</c:v>
                </c:pt>
                <c:pt idx="1">
                  <c:v>53.6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73-444C-BD72-B1B38740E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所占比重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63-4848-93C0-8F1BA58FCC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63-4848-93C0-8F1BA58FCC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63-4848-93C0-8F1BA58FCC4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63-4848-93C0-8F1BA58FCC4B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zh-CN" dirty="0"/>
                      <a:t>74.6%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D63-4848-93C0-8F1BA58FCC4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zh-CN" sz="22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25.4</a:t>
                    </a:r>
                    <a:r>
                      <a:rPr lang="en-US" altLang="zh-CN" sz="2200" baseline="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%</a:t>
                    </a:r>
                    <a:endParaRPr lang="en-US" altLang="zh-CN" sz="2200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D63-4848-93C0-8F1BA58FCC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美国</c:v>
                </c:pt>
                <c:pt idx="1">
                  <c:v>其他国家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74.599999999999994</c:v>
                </c:pt>
                <c:pt idx="1">
                  <c:v>25.4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63-4848-93C0-8F1BA58FC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pPr>
            <a:endParaRPr lang="zh-CN"/>
          </a:p>
        </c:txPr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8066362946827963"/>
          <c:y val="0.34749523861258169"/>
          <c:w val="0.29030908436734215"/>
          <c:h val="0.308730309128387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943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599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772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517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128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829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16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i="0" dirty="0">
              <a:solidFill>
                <a:srgbClr val="333333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14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154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960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559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272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dirty="0"/>
              <a:t>【P12】</a:t>
            </a:r>
            <a:r>
              <a:rPr lang="zh-CN" altLang="en-US" b="0" dirty="0"/>
              <a:t>世界货币体系的第一个阶段：国际金本位制的建立与崩溃的总结如图所示。</a:t>
            </a:r>
            <a:r>
              <a:rPr lang="en-US" altLang="zh-CN" b="0" dirty="0"/>
              <a:t>19</a:t>
            </a:r>
            <a:r>
              <a:rPr lang="zh-CN" altLang="en-US" b="0" dirty="0"/>
              <a:t>世纪</a:t>
            </a:r>
            <a:r>
              <a:rPr lang="en-US" altLang="zh-CN" b="0" dirty="0"/>
              <a:t>-20</a:t>
            </a:r>
            <a:r>
              <a:rPr lang="zh-CN" altLang="en-US" b="0" dirty="0"/>
              <a:t>世纪</a:t>
            </a:r>
            <a:r>
              <a:rPr lang="en-US" altLang="zh-CN" b="0" dirty="0"/>
              <a:t>20</a:t>
            </a:r>
            <a:r>
              <a:rPr lang="zh-CN" altLang="en-US" b="0" dirty="0"/>
              <a:t>年代金本位制支配着西方经济乃至全球经济。这一时期是全球贸易和资本流动的黄金时代，是各国普遍开始迈向自由贸易的时代，也是多个大国实现快速增长、快速崛起为世界强国的时代，对此国际金本位制的建立功不可没，它的崩溃加剧了世界的矛盾与冲突。而</a:t>
            </a:r>
            <a:r>
              <a:rPr lang="zh-CN" altLang="zh-CN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布雷顿森林体系的形成，</a:t>
            </a:r>
            <a:r>
              <a:rPr lang="zh-CN" altLang="en-US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则</a:t>
            </a:r>
            <a:r>
              <a:rPr lang="zh-CN" altLang="zh-CN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意味</a:t>
            </a:r>
            <a:r>
              <a:rPr lang="zh-CN" altLang="en-US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着</a:t>
            </a:r>
            <a:r>
              <a:rPr lang="zh-CN" altLang="zh-CN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自</a:t>
            </a:r>
            <a:r>
              <a:rPr lang="en-US" altLang="zh-CN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zh-CN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世纪</a:t>
            </a:r>
            <a:r>
              <a:rPr lang="en-US" altLang="zh-CN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30</a:t>
            </a:r>
            <a:r>
              <a:rPr lang="zh-CN" altLang="zh-CN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年代以来一直动荡不安局面的终结和新的</a:t>
            </a:r>
            <a:r>
              <a:rPr lang="zh-CN" altLang="en-US" sz="1800" kern="0" dirty="0">
                <a:solidFill>
                  <a:srgbClr val="2C2C2C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世界货币体系的建立。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668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ct val="1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800" dirty="0">
              <a:solidFill>
                <a:srgbClr val="0000CC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829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800" b="0" dirty="0">
              <a:solidFill>
                <a:srgbClr val="333333"/>
              </a:solidFill>
              <a:effectLst/>
              <a:latin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410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08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384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514350">
              <a:lnSpc>
                <a:spcPct val="130000"/>
              </a:lnSpc>
              <a:buClr>
                <a:srgbClr val="FFE89F"/>
              </a:buClr>
              <a:buSzPct val="50000"/>
              <a:buFont typeface="Wingdings" panose="05000000000000000000" pitchFamily="2" charset="2"/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782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189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641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8719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0300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66322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9737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9862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dirty="0"/>
              <a:t>【P27】 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以上就是今天的课程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，同学们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再见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！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87727" y="3619499"/>
            <a:ext cx="7273974" cy="105683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主讲人：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 1"/>
          <p:cNvSpPr txBox="1">
            <a:spLocks/>
          </p:cNvSpPr>
          <p:nvPr userDrawn="1"/>
        </p:nvSpPr>
        <p:spPr>
          <a:xfrm>
            <a:off x="1762653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</a:rPr>
              <a:t>国家中小学课程资源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6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 1"/>
          <p:cNvSpPr txBox="1">
            <a:spLocks/>
          </p:cNvSpPr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高中历史</a:t>
            </a:r>
          </a:p>
        </p:txBody>
      </p:sp>
    </p:spTree>
    <p:extLst>
      <p:ext uri="{BB962C8B-B14F-4D97-AF65-F5344CB8AC3E}">
        <p14:creationId xmlns:p14="http://schemas.microsoft.com/office/powerpoint/2010/main" val="40743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666" y="573617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 1"/>
          <p:cNvSpPr txBox="1">
            <a:spLocks/>
          </p:cNvSpPr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高中历史</a:t>
            </a:r>
          </a:p>
        </p:txBody>
      </p:sp>
    </p:spTree>
    <p:extLst>
      <p:ext uri="{BB962C8B-B14F-4D97-AF65-F5344CB8AC3E}">
        <p14:creationId xmlns:p14="http://schemas.microsoft.com/office/powerpoint/2010/main" val="180296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2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533400" y="2044237"/>
            <a:ext cx="11420475" cy="1006475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货币的使用与世界货币体系的形成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（下）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775012" y="3595816"/>
            <a:ext cx="9105808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年    级：高二                     学    科：历史（统编版）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主讲人：崔辉辉                 学    校：北京市育才学校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46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FF8471D0-03D1-4F39-862A-40E504F8861B}"/>
              </a:ext>
            </a:extLst>
          </p:cNvPr>
          <p:cNvSpPr txBox="1">
            <a:spLocks/>
          </p:cNvSpPr>
          <p:nvPr/>
        </p:nvSpPr>
        <p:spPr>
          <a:xfrm>
            <a:off x="533400" y="2044237"/>
            <a:ext cx="11420475" cy="1006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货币的使用与世界货币体系的形成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（下）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53337A89-145C-4322-9126-ABEA2BAE968D}"/>
              </a:ext>
            </a:extLst>
          </p:cNvPr>
          <p:cNvSpPr txBox="1">
            <a:spLocks/>
          </p:cNvSpPr>
          <p:nvPr/>
        </p:nvSpPr>
        <p:spPr>
          <a:xfrm>
            <a:off x="1775012" y="3595816"/>
            <a:ext cx="9105808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年    级：高二                     学    科：历史（统编版）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主讲人：崔辉辉                 学    校：北京市育才学校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420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可选过程 4">
            <a:extLst>
              <a:ext uri="{FF2B5EF4-FFF2-40B4-BE49-F238E27FC236}">
                <a16:creationId xmlns:a16="http://schemas.microsoft.com/office/drawing/2014/main" id="{D98B1A23-21F9-4F88-BFC6-D1D4D64F3D47}"/>
              </a:ext>
            </a:extLst>
          </p:cNvPr>
          <p:cNvSpPr/>
          <p:nvPr/>
        </p:nvSpPr>
        <p:spPr>
          <a:xfrm>
            <a:off x="1876425" y="1552575"/>
            <a:ext cx="8439149" cy="3914775"/>
          </a:xfrm>
          <a:prstGeom prst="flowChartAlternateProcess">
            <a:avLst/>
          </a:prstGeom>
          <a:noFill/>
          <a:ln w="28575">
            <a:solidFill>
              <a:srgbClr val="016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440B807-C431-4831-AB3A-EC5E08398D4D}"/>
              </a:ext>
            </a:extLst>
          </p:cNvPr>
          <p:cNvSpPr txBox="1"/>
          <p:nvPr/>
        </p:nvSpPr>
        <p:spPr>
          <a:xfrm>
            <a:off x="1952624" y="1719952"/>
            <a:ext cx="8286749" cy="3580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600" b="0" dirty="0"/>
              <a:t>         </a:t>
            </a:r>
            <a:r>
              <a:rPr lang="zh-CN" altLang="en-US" sz="2600" b="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我们可以把国际货币体系解释为支配各国货币关系的规则和机构，以及国际间进行各种贸易支付所依据的一套安排和惯例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因此，广义的讲，主要涉及到三方面的管理：即国际收支调节、汇率的规定和变动、及国际货币或储备资产的供应。</a:t>
            </a:r>
            <a:endParaRPr lang="en-US" altLang="zh-CN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6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——</a:t>
            </a:r>
            <a:r>
              <a:rPr lang="zh-CN" altLang="en-US" sz="26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陈彪如</a:t>
            </a:r>
            <a:r>
              <a:rPr lang="en-US" altLang="zh-CN" sz="26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6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国际货币体系</a:t>
            </a:r>
            <a:r>
              <a:rPr lang="en-US" altLang="zh-CN" sz="26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2429823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标题 27"/>
          <p:cNvSpPr>
            <a:spLocks noGrp="1"/>
          </p:cNvSpPr>
          <p:nvPr>
            <p:ph type="title"/>
          </p:nvPr>
        </p:nvSpPr>
        <p:spPr>
          <a:xfrm>
            <a:off x="2094714" y="1676912"/>
            <a:ext cx="8166560" cy="515513"/>
          </a:xfrm>
        </p:spPr>
        <p:txBody>
          <a:bodyPr>
            <a:no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世界货币体系的形成过程</a:t>
            </a:r>
            <a:endParaRPr lang="zh-CN" altLang="en-US" sz="3000" strike="sngStrike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圆角矩形 18">
            <a:extLst>
              <a:ext uri="{FF2B5EF4-FFF2-40B4-BE49-F238E27FC236}">
                <a16:creationId xmlns:a16="http://schemas.microsoft.com/office/drawing/2014/main" id="{3B4CA818-CAF7-4880-BF6C-96B2CC3C5FD4}"/>
              </a:ext>
            </a:extLst>
          </p:cNvPr>
          <p:cNvSpPr/>
          <p:nvPr/>
        </p:nvSpPr>
        <p:spPr>
          <a:xfrm>
            <a:off x="3811600" y="2680230"/>
            <a:ext cx="5232235" cy="629099"/>
          </a:xfrm>
          <a:prstGeom prst="roundRect">
            <a:avLst/>
          </a:prstGeom>
          <a:solidFill>
            <a:srgbClr val="01431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9516E59-2A4F-4658-AA6D-72751F9EE938}"/>
              </a:ext>
            </a:extLst>
          </p:cNvPr>
          <p:cNvSpPr/>
          <p:nvPr/>
        </p:nvSpPr>
        <p:spPr>
          <a:xfrm rot="18614181">
            <a:off x="3561508" y="2748231"/>
            <a:ext cx="500183" cy="493096"/>
          </a:xfrm>
          <a:prstGeom prst="rect">
            <a:avLst/>
          </a:prstGeom>
          <a:solidFill>
            <a:srgbClr val="01621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0D4BF7B-4A4E-4CC0-B2B6-DEF57EF6C18E}"/>
              </a:ext>
            </a:extLst>
          </p:cNvPr>
          <p:cNvSpPr txBox="1"/>
          <p:nvPr/>
        </p:nvSpPr>
        <p:spPr>
          <a:xfrm>
            <a:off x="3556740" y="2755479"/>
            <a:ext cx="48500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一    国际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金本位制的建立与崩溃</a:t>
            </a:r>
          </a:p>
        </p:txBody>
      </p:sp>
      <p:sp>
        <p:nvSpPr>
          <p:cNvPr id="19" name="圆角矩形 28">
            <a:extLst>
              <a:ext uri="{FF2B5EF4-FFF2-40B4-BE49-F238E27FC236}">
                <a16:creationId xmlns:a16="http://schemas.microsoft.com/office/drawing/2014/main" id="{CFD3066B-281C-40CE-B40B-B2EF83AF1E93}"/>
              </a:ext>
            </a:extLst>
          </p:cNvPr>
          <p:cNvSpPr/>
          <p:nvPr/>
        </p:nvSpPr>
        <p:spPr>
          <a:xfrm>
            <a:off x="3863621" y="4626567"/>
            <a:ext cx="5180214" cy="652639"/>
          </a:xfrm>
          <a:prstGeom prst="roundRect">
            <a:avLst/>
          </a:prstGeom>
          <a:solidFill>
            <a:srgbClr val="014E6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C771529-1C7F-4F25-9034-2FCE2E88A0DF}"/>
              </a:ext>
            </a:extLst>
          </p:cNvPr>
          <p:cNvSpPr/>
          <p:nvPr/>
        </p:nvSpPr>
        <p:spPr>
          <a:xfrm rot="18614181">
            <a:off x="3699549" y="4678519"/>
            <a:ext cx="554306" cy="548733"/>
          </a:xfrm>
          <a:prstGeom prst="rect">
            <a:avLst/>
          </a:prstGeom>
          <a:solidFill>
            <a:srgbClr val="1784A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114FD66-EAB8-4897-A233-EF52618978DE}"/>
              </a:ext>
            </a:extLst>
          </p:cNvPr>
          <p:cNvSpPr txBox="1"/>
          <p:nvPr/>
        </p:nvSpPr>
        <p:spPr>
          <a:xfrm>
            <a:off x="3738448" y="4706667"/>
            <a:ext cx="54299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 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布雷顿森林体系的建立与瓦解</a:t>
            </a:r>
          </a:p>
        </p:txBody>
      </p:sp>
      <p:sp>
        <p:nvSpPr>
          <p:cNvPr id="2" name="左大括号 1">
            <a:extLst>
              <a:ext uri="{FF2B5EF4-FFF2-40B4-BE49-F238E27FC236}">
                <a16:creationId xmlns:a16="http://schemas.microsoft.com/office/drawing/2014/main" id="{F7AFB4B5-E74A-4121-9435-B7B26F505704}"/>
              </a:ext>
            </a:extLst>
          </p:cNvPr>
          <p:cNvSpPr/>
          <p:nvPr/>
        </p:nvSpPr>
        <p:spPr>
          <a:xfrm>
            <a:off x="2849606" y="2708932"/>
            <a:ext cx="487671" cy="2495025"/>
          </a:xfrm>
          <a:prstGeom prst="leftBrace">
            <a:avLst>
              <a:gd name="adj1" fmla="val 8333"/>
              <a:gd name="adj2" fmla="val 50349"/>
            </a:avLst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133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84306" y="1908644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821595" y="1650047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384306" y="1259424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一、国际金本位制的建立与崩溃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53866A1-CDA4-4649-96F3-AE491C9CBBFA}"/>
              </a:ext>
            </a:extLst>
          </p:cNvPr>
          <p:cNvSpPr txBox="1"/>
          <p:nvPr/>
        </p:nvSpPr>
        <p:spPr>
          <a:xfrm>
            <a:off x="2200275" y="5328006"/>
            <a:ext cx="836294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600" dirty="0">
                <a:ln>
                  <a:noFill/>
                </a:ln>
                <a:solidFill>
                  <a:srgbClr val="0000CC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思考</a:t>
            </a:r>
            <a:r>
              <a:rPr lang="zh-CN" altLang="en-US" sz="2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：</a:t>
            </a:r>
            <a:r>
              <a:rPr lang="zh-CN" altLang="en-US" sz="2600" dirty="0">
                <a:ln>
                  <a:noFill/>
                </a:ln>
                <a:solidFill>
                  <a:srgbClr val="0000CC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什么是金本位制？它是在什么背景下建立起来的？</a:t>
            </a:r>
            <a:endParaRPr lang="zh-CN" altLang="en-US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FD8708D-157C-4B46-A49C-3045333B66A4}"/>
              </a:ext>
            </a:extLst>
          </p:cNvPr>
          <p:cNvSpPr txBox="1"/>
          <p:nvPr/>
        </p:nvSpPr>
        <p:spPr>
          <a:xfrm>
            <a:off x="4824593" y="2330599"/>
            <a:ext cx="5243308" cy="2726452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世纪的人类文明基于四个</a:t>
            </a:r>
            <a:r>
              <a:rPr lang="zh-CN" altLang="en-US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支柱</a:t>
            </a:r>
            <a:r>
              <a:rPr lang="en-US" altLang="zh-CN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四大支柱里面，最关键的支柱是金本位制。金本位制的垮台几乎就是大灾难的全部原因和导火索。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——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卡尔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•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波兰尼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大转型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我们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时代的政治和经济起源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6EE581F-E43D-4DEB-8DAE-1A6D004156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32" t="20846" r="37383" b="18427"/>
          <a:stretch/>
        </p:blipFill>
        <p:spPr>
          <a:xfrm>
            <a:off x="2354617" y="2330599"/>
            <a:ext cx="2303108" cy="268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16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6C72EFA-7C3D-42C5-94F5-BCDA43754E13}"/>
              </a:ext>
            </a:extLst>
          </p:cNvPr>
          <p:cNvSpPr txBox="1"/>
          <p:nvPr/>
        </p:nvSpPr>
        <p:spPr>
          <a:xfrm>
            <a:off x="3105345" y="1309729"/>
            <a:ext cx="59813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金本位制的内容与特点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04E8D42-8CBC-4F37-8F78-1532543C08AA}"/>
              </a:ext>
            </a:extLst>
          </p:cNvPr>
          <p:cNvSpPr txBox="1"/>
          <p:nvPr/>
        </p:nvSpPr>
        <p:spPr>
          <a:xfrm>
            <a:off x="2241749" y="2032822"/>
            <a:ext cx="7950001" cy="3825663"/>
          </a:xfrm>
          <a:prstGeom prst="rect">
            <a:avLst/>
          </a:prstGeom>
          <a:noFill/>
          <a:ln w="28575">
            <a:solidFill>
              <a:srgbClr val="01431D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简言之就是以黄金作为本位货币的一种货币制度。在金本位制下，每单位的货币价值等同于若干重量的黄金。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金币可以自由铸造和熔化；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要用黄金规定货币的价值，纸币可以自由兑换成金币或等量黄金；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准许黄金自由进出口；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各国货币储备是黄金，以黄金进行国际结算。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——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董君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国际货币体系演进中的货币霸权转移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A4D488E-2588-4544-9FE0-508AE811C575}"/>
              </a:ext>
            </a:extLst>
          </p:cNvPr>
          <p:cNvSpPr txBox="1"/>
          <p:nvPr/>
        </p:nvSpPr>
        <p:spPr>
          <a:xfrm>
            <a:off x="2241748" y="2032822"/>
            <a:ext cx="7950001" cy="3825663"/>
          </a:xfrm>
          <a:prstGeom prst="rect">
            <a:avLst/>
          </a:prstGeom>
          <a:noFill/>
          <a:ln w="28575">
            <a:solidFill>
              <a:srgbClr val="01431D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简言之就是以黄金作为本位货币的一种货币制度。在金本位制下，每单位的货币价值等同于若干重量的黄金。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金币可以</a:t>
            </a:r>
            <a:r>
              <a:rPr lang="zh-CN" altLang="en-US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自由铸造和熔化；</a:t>
            </a:r>
            <a:endParaRPr lang="en-US" altLang="zh-CN" sz="24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要用黄金规定货币的价值，纸币可以</a:t>
            </a:r>
            <a:r>
              <a:rPr lang="zh-CN" altLang="en-US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自由兑换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成金币或等量黄金；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准许黄金</a:t>
            </a:r>
            <a:r>
              <a:rPr lang="zh-CN" altLang="en-US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自由进出口；</a:t>
            </a:r>
            <a:endParaRPr lang="en-US" altLang="zh-CN" sz="24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各国货币储备是黄金，以黄金进行国际结算。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——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董君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国际货币体系演进中的货币霸权转移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711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0625569-7049-467D-9BA0-9CA1302FAE45}"/>
              </a:ext>
            </a:extLst>
          </p:cNvPr>
          <p:cNvSpPr txBox="1"/>
          <p:nvPr/>
        </p:nvSpPr>
        <p:spPr>
          <a:xfrm>
            <a:off x="1855784" y="1907628"/>
            <a:ext cx="4240216" cy="4048865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0" i="0" dirty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  工业革命后的英国凭借强大的经济实力，成为当时世界上最大的工业制成品输出国和最大的海外投资国，伦敦是当时最重要的世界金融中心，英镑是当时世界上最广泛使用的货币。</a:t>
            </a:r>
            <a:endParaRPr lang="en-US" altLang="zh-CN" sz="2400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en-US" altLang="zh-CN" sz="2400" b="0" i="0" dirty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董君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国际货币体系演进中的货币霸权转移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lang="zh-CN" altLang="en-US" sz="2400" b="0" i="0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6B3FCC8-E97A-4235-97D4-1B638451D5E8}"/>
              </a:ext>
            </a:extLst>
          </p:cNvPr>
          <p:cNvSpPr txBox="1"/>
          <p:nvPr/>
        </p:nvSpPr>
        <p:spPr>
          <a:xfrm>
            <a:off x="3000375" y="1156260"/>
            <a:ext cx="6210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金本位制建立的背景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0FC8BF1-55EE-410D-B5C0-74102881B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068" y="2254567"/>
            <a:ext cx="4471332" cy="289274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4BC816A-C23B-466E-ACEA-1575434C9FAA}"/>
              </a:ext>
            </a:extLst>
          </p:cNvPr>
          <p:cNvSpPr txBox="1"/>
          <p:nvPr/>
        </p:nvSpPr>
        <p:spPr>
          <a:xfrm>
            <a:off x="6349067" y="5240075"/>
            <a:ext cx="447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世纪后期英国海外贸易示意图</a:t>
            </a:r>
          </a:p>
        </p:txBody>
      </p:sp>
    </p:spTree>
    <p:extLst>
      <p:ext uri="{BB962C8B-B14F-4D97-AF65-F5344CB8AC3E}">
        <p14:creationId xmlns:p14="http://schemas.microsoft.com/office/powerpoint/2010/main" val="458441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D5621E4-A493-416A-A308-5B1CB0F51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83" y="2509647"/>
            <a:ext cx="3724598" cy="222443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6616DB1-3B20-48D0-AEA8-8BE5D5AE436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998439" y="4792607"/>
            <a:ext cx="3964838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1978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年英格兰银行发行的</a:t>
            </a:r>
            <a:endParaRPr lang="en-US" altLang="zh-CN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D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序列</a:t>
            </a: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英镑反面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64586EC-8576-4EE8-9670-AB8FFC7617E2}"/>
              </a:ext>
            </a:extLst>
          </p:cNvPr>
          <p:cNvSpPr txBox="1"/>
          <p:nvPr/>
        </p:nvSpPr>
        <p:spPr>
          <a:xfrm>
            <a:off x="2799512" y="1405257"/>
            <a:ext cx="6193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金本位制的设计者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艾萨克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•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牛顿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A9F19CD-7539-4D4C-BAAC-78982ABD8FEB}"/>
              </a:ext>
            </a:extLst>
          </p:cNvPr>
          <p:cNvSpPr txBox="1"/>
          <p:nvPr/>
        </p:nvSpPr>
        <p:spPr>
          <a:xfrm>
            <a:off x="6096000" y="2148272"/>
            <a:ext cx="3841931" cy="3612849"/>
          </a:xfrm>
          <a:prstGeom prst="rect">
            <a:avLst/>
          </a:prstGeom>
          <a:noFill/>
          <a:ln w="28575">
            <a:solidFill>
              <a:srgbClr val="01431D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       1717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牛顿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建议将黄金价格定为每盎司</a:t>
            </a:r>
            <a:r>
              <a:rPr lang="en-US" altLang="zh-CN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英镑</a:t>
            </a:r>
            <a:r>
              <a:rPr lang="en-US" altLang="zh-CN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17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先令</a:t>
            </a:r>
            <a:r>
              <a:rPr lang="en-US" altLang="zh-CN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10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.5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便士，将黄金与作为基本货币的英镑固定，英国由此成为事实上的金本位制国家。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裴毅菲</a:t>
            </a:r>
            <a:r>
              <a:rPr lang="en-US" altLang="zh-CN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英国金融霸权问题研究</a:t>
            </a:r>
            <a:r>
              <a:rPr lang="en-US" altLang="zh-CN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1816-1914》</a:t>
            </a:r>
          </a:p>
        </p:txBody>
      </p:sp>
    </p:spTree>
    <p:extLst>
      <p:ext uri="{BB962C8B-B14F-4D97-AF65-F5344CB8AC3E}">
        <p14:creationId xmlns:p14="http://schemas.microsoft.com/office/powerpoint/2010/main" val="22556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036A566-FEEE-4EA3-A0A6-EB1818FB9FC1}"/>
              </a:ext>
            </a:extLst>
          </p:cNvPr>
          <p:cNvSpPr txBox="1"/>
          <p:nvPr/>
        </p:nvSpPr>
        <p:spPr>
          <a:xfrm>
            <a:off x="3048000" y="1400758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国际金本位制的建立过程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E4E2B3E-7115-48CA-9C05-3FF070692F0C}"/>
              </a:ext>
            </a:extLst>
          </p:cNvPr>
          <p:cNvCxnSpPr>
            <a:cxnSpLocks/>
          </p:cNvCxnSpPr>
          <p:nvPr/>
        </p:nvCxnSpPr>
        <p:spPr>
          <a:xfrm>
            <a:off x="2408622" y="4624337"/>
            <a:ext cx="7495316" cy="18296"/>
          </a:xfrm>
          <a:prstGeom prst="straightConnector1">
            <a:avLst/>
          </a:prstGeom>
          <a:ln w="57150">
            <a:solidFill>
              <a:srgbClr val="0162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994D450-2506-44F7-ADF4-8622EFCBE0AA}"/>
              </a:ext>
            </a:extLst>
          </p:cNvPr>
          <p:cNvCxnSpPr>
            <a:cxnSpLocks/>
          </p:cNvCxnSpPr>
          <p:nvPr/>
        </p:nvCxnSpPr>
        <p:spPr>
          <a:xfrm>
            <a:off x="4164490" y="4409759"/>
            <a:ext cx="0" cy="210405"/>
          </a:xfrm>
          <a:prstGeom prst="line">
            <a:avLst/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1C9A8DE8-8A56-4C12-AF5B-B251E1D1ABF7}"/>
              </a:ext>
            </a:extLst>
          </p:cNvPr>
          <p:cNvSpPr txBox="1"/>
          <p:nvPr/>
        </p:nvSpPr>
        <p:spPr>
          <a:xfrm>
            <a:off x="3815677" y="466400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1717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5857B38-B146-4EC4-A34B-FDA1BB8ADE5B}"/>
              </a:ext>
            </a:extLst>
          </p:cNvPr>
          <p:cNvCxnSpPr>
            <a:cxnSpLocks/>
          </p:cNvCxnSpPr>
          <p:nvPr/>
        </p:nvCxnSpPr>
        <p:spPr>
          <a:xfrm>
            <a:off x="5778885" y="4430031"/>
            <a:ext cx="1" cy="198351"/>
          </a:xfrm>
          <a:prstGeom prst="line">
            <a:avLst/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D9A57F88-54BB-41EE-9489-7925060B9B61}"/>
              </a:ext>
            </a:extLst>
          </p:cNvPr>
          <p:cNvSpPr txBox="1"/>
          <p:nvPr/>
        </p:nvSpPr>
        <p:spPr>
          <a:xfrm>
            <a:off x="5442158" y="4649306"/>
            <a:ext cx="769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1816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7E75C45-482B-43E9-BA8B-24F9CF7016D5}"/>
              </a:ext>
            </a:extLst>
          </p:cNvPr>
          <p:cNvSpPr txBox="1"/>
          <p:nvPr/>
        </p:nvSpPr>
        <p:spPr>
          <a:xfrm>
            <a:off x="7330514" y="4662783"/>
            <a:ext cx="697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1870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7FB378A5-4476-478E-9534-E7C0D476FE12}"/>
              </a:ext>
            </a:extLst>
          </p:cNvPr>
          <p:cNvCxnSpPr>
            <a:cxnSpLocks/>
          </p:cNvCxnSpPr>
          <p:nvPr/>
        </p:nvCxnSpPr>
        <p:spPr>
          <a:xfrm>
            <a:off x="9360301" y="4409759"/>
            <a:ext cx="0" cy="244299"/>
          </a:xfrm>
          <a:prstGeom prst="line">
            <a:avLst/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2BC35CEB-F940-45DE-A48E-308E80CE3554}"/>
              </a:ext>
            </a:extLst>
          </p:cNvPr>
          <p:cNvSpPr txBox="1"/>
          <p:nvPr/>
        </p:nvSpPr>
        <p:spPr>
          <a:xfrm>
            <a:off x="9028417" y="4664004"/>
            <a:ext cx="769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1900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CD8B629-94FE-4F0F-83CA-6CBC6E37A539}"/>
              </a:ext>
            </a:extLst>
          </p:cNvPr>
          <p:cNvSpPr txBox="1"/>
          <p:nvPr/>
        </p:nvSpPr>
        <p:spPr>
          <a:xfrm>
            <a:off x="3436170" y="2278777"/>
            <a:ext cx="13170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牛顿规定每盎司黄金与英镑的比价，黄金与英镑挂钩</a:t>
            </a:r>
            <a:endParaRPr lang="en-US" altLang="zh-CN" sz="2000" b="0" i="0" dirty="0">
              <a:effectLst/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8EFD395-B419-4EA4-AA9A-520B6F59236A}"/>
              </a:ext>
            </a:extLst>
          </p:cNvPr>
          <p:cNvGrpSpPr/>
          <p:nvPr/>
        </p:nvGrpSpPr>
        <p:grpSpPr>
          <a:xfrm>
            <a:off x="5055403" y="2239305"/>
            <a:ext cx="1372968" cy="1971076"/>
            <a:chOff x="2641802" y="2549328"/>
            <a:chExt cx="1372968" cy="1971076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C3AEDD32-2327-4D93-8C5C-79543E0008E0}"/>
                </a:ext>
              </a:extLst>
            </p:cNvPr>
            <p:cNvSpPr/>
            <p:nvPr/>
          </p:nvSpPr>
          <p:spPr>
            <a:xfrm>
              <a:off x="2654146" y="2549328"/>
              <a:ext cx="1360624" cy="1971076"/>
            </a:xfrm>
            <a:prstGeom prst="roundRect">
              <a:avLst/>
            </a:prstGeom>
            <a:noFill/>
            <a:ln w="28575">
              <a:solidFill>
                <a:srgbClr val="0162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2E87FAC0-17F7-4755-849C-261FA25BCB34}"/>
                </a:ext>
              </a:extLst>
            </p:cNvPr>
            <p:cNvSpPr txBox="1"/>
            <p:nvPr/>
          </p:nvSpPr>
          <p:spPr>
            <a:xfrm>
              <a:off x="2641802" y="2588800"/>
              <a:ext cx="1364438" cy="18899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000" b="0" i="0" dirty="0"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英国颁布</a:t>
              </a:r>
              <a:r>
                <a:rPr lang="en-US" altLang="zh-CN" sz="2000" b="0" i="0" dirty="0"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《</a:t>
              </a:r>
              <a:r>
                <a:rPr lang="zh-CN" altLang="en-US" sz="2000" b="0" i="0" dirty="0"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金本位制度法案</a:t>
              </a:r>
              <a:r>
                <a:rPr lang="en-US" altLang="zh-CN" sz="2000" b="0" i="0" dirty="0"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》,</a:t>
              </a:r>
              <a:r>
                <a:rPr lang="zh-CN" altLang="en-US" sz="2000" b="0" i="0" dirty="0"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实行金本位制</a:t>
              </a:r>
              <a:endParaRPr lang="en-US" altLang="zh-CN" sz="20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6D1F8E5-0754-47F3-820B-8F490771EC1A}"/>
              </a:ext>
            </a:extLst>
          </p:cNvPr>
          <p:cNvGrpSpPr/>
          <p:nvPr/>
        </p:nvGrpSpPr>
        <p:grpSpPr>
          <a:xfrm>
            <a:off x="8938815" y="2271389"/>
            <a:ext cx="790698" cy="1938992"/>
            <a:chOff x="6913500" y="2532806"/>
            <a:chExt cx="1337935" cy="1979519"/>
          </a:xfrm>
        </p:grpSpPr>
        <p:sp>
          <p:nvSpPr>
            <p:cNvPr id="55" name="矩形: 圆角 54">
              <a:extLst>
                <a:ext uri="{FF2B5EF4-FFF2-40B4-BE49-F238E27FC236}">
                  <a16:creationId xmlns:a16="http://schemas.microsoft.com/office/drawing/2014/main" id="{0B5D077D-E3C5-4D7E-9CFB-6F1EAEDEE858}"/>
                </a:ext>
              </a:extLst>
            </p:cNvPr>
            <p:cNvSpPr/>
            <p:nvPr/>
          </p:nvSpPr>
          <p:spPr>
            <a:xfrm>
              <a:off x="6934388" y="2532806"/>
              <a:ext cx="1317047" cy="1979519"/>
            </a:xfrm>
            <a:prstGeom prst="roundRect">
              <a:avLst/>
            </a:prstGeom>
            <a:noFill/>
            <a:ln w="28575">
              <a:solidFill>
                <a:srgbClr val="0162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4B9D704-BA72-4B7C-847D-142ADAF6B1F3}"/>
                </a:ext>
              </a:extLst>
            </p:cNvPr>
            <p:cNvSpPr txBox="1"/>
            <p:nvPr/>
          </p:nvSpPr>
          <p:spPr>
            <a:xfrm>
              <a:off x="6913500" y="2540354"/>
              <a:ext cx="1317047" cy="11753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000" dirty="0">
                  <a:solidFill>
                    <a:srgbClr val="191919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美国开始实行金本位制</a:t>
              </a:r>
              <a:endParaRPr lang="en-US" altLang="zh-CN" sz="2000" b="0" i="0" dirty="0">
                <a:solidFill>
                  <a:srgbClr val="191919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211FE5C-8F13-4FB7-99B3-C92C31070132}"/>
              </a:ext>
            </a:extLst>
          </p:cNvPr>
          <p:cNvSpPr/>
          <p:nvPr/>
        </p:nvSpPr>
        <p:spPr>
          <a:xfrm>
            <a:off x="3468398" y="2239305"/>
            <a:ext cx="1289084" cy="1971076"/>
          </a:xfrm>
          <a:prstGeom prst="roundRect">
            <a:avLst/>
          </a:prstGeom>
          <a:noFill/>
          <a:ln w="28575">
            <a:solidFill>
              <a:srgbClr val="016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9DBA0E9-F296-42AB-B77C-476D1ABFB85C}"/>
              </a:ext>
            </a:extLst>
          </p:cNvPr>
          <p:cNvGrpSpPr/>
          <p:nvPr/>
        </p:nvGrpSpPr>
        <p:grpSpPr>
          <a:xfrm>
            <a:off x="6683433" y="2245636"/>
            <a:ext cx="1983260" cy="1972133"/>
            <a:chOff x="5253974" y="2528226"/>
            <a:chExt cx="1559565" cy="1972133"/>
          </a:xfrm>
        </p:grpSpPr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5690BAF8-955B-4B9E-9198-56867EBE6EFE}"/>
                </a:ext>
              </a:extLst>
            </p:cNvPr>
            <p:cNvSpPr/>
            <p:nvPr/>
          </p:nvSpPr>
          <p:spPr>
            <a:xfrm>
              <a:off x="5253974" y="2528226"/>
              <a:ext cx="1552857" cy="1972133"/>
            </a:xfrm>
            <a:prstGeom prst="roundRect">
              <a:avLst/>
            </a:prstGeom>
            <a:noFill/>
            <a:ln w="28575">
              <a:solidFill>
                <a:srgbClr val="0162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924B54E-5023-43CC-ACBD-6544A829D477}"/>
                </a:ext>
              </a:extLst>
            </p:cNvPr>
            <p:cNvSpPr txBox="1"/>
            <p:nvPr/>
          </p:nvSpPr>
          <p:spPr>
            <a:xfrm>
              <a:off x="5260682" y="2561367"/>
              <a:ext cx="155285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000" b="0" i="0" dirty="0">
                  <a:solidFill>
                    <a:srgbClr val="191919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法国、德意志、丹麦、瑞典等国相继实行金本位制；日本和俄国也开始实行黄金兑换</a:t>
              </a:r>
              <a:endParaRPr lang="en-US" altLang="zh-CN" sz="2000" b="0" i="0" dirty="0">
                <a:solidFill>
                  <a:srgbClr val="191919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0C688E51-29F5-4AAA-9FA9-B55A43976FCB}"/>
              </a:ext>
            </a:extLst>
          </p:cNvPr>
          <p:cNvCxnSpPr>
            <a:cxnSpLocks/>
          </p:cNvCxnSpPr>
          <p:nvPr/>
        </p:nvCxnSpPr>
        <p:spPr>
          <a:xfrm>
            <a:off x="7679328" y="4436890"/>
            <a:ext cx="1" cy="198351"/>
          </a:xfrm>
          <a:prstGeom prst="line">
            <a:avLst/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D9500089-198E-4A96-B394-D911D13212F0}"/>
              </a:ext>
            </a:extLst>
          </p:cNvPr>
          <p:cNvCxnSpPr>
            <a:cxnSpLocks/>
          </p:cNvCxnSpPr>
          <p:nvPr/>
        </p:nvCxnSpPr>
        <p:spPr>
          <a:xfrm>
            <a:off x="2842047" y="4413932"/>
            <a:ext cx="0" cy="210405"/>
          </a:xfrm>
          <a:prstGeom prst="line">
            <a:avLst/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C557382-F6C6-4931-9D75-E194DAD2CB83}"/>
              </a:ext>
            </a:extLst>
          </p:cNvPr>
          <p:cNvGrpSpPr/>
          <p:nvPr/>
        </p:nvGrpSpPr>
        <p:grpSpPr>
          <a:xfrm>
            <a:off x="2432903" y="2239305"/>
            <a:ext cx="818283" cy="1943187"/>
            <a:chOff x="6934388" y="2532806"/>
            <a:chExt cx="1317047" cy="1979519"/>
          </a:xfrm>
        </p:grpSpPr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B2F2CD23-8A6E-44D2-80DC-CE8BC7239083}"/>
                </a:ext>
              </a:extLst>
            </p:cNvPr>
            <p:cNvSpPr/>
            <p:nvPr/>
          </p:nvSpPr>
          <p:spPr>
            <a:xfrm>
              <a:off x="6934388" y="2532806"/>
              <a:ext cx="1317047" cy="1979519"/>
            </a:xfrm>
            <a:prstGeom prst="roundRect">
              <a:avLst/>
            </a:prstGeom>
            <a:noFill/>
            <a:ln w="28575">
              <a:solidFill>
                <a:srgbClr val="0162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9B051F5F-B02E-46B1-B095-C128A692F683}"/>
                </a:ext>
              </a:extLst>
            </p:cNvPr>
            <p:cNvSpPr txBox="1"/>
            <p:nvPr/>
          </p:nvSpPr>
          <p:spPr>
            <a:xfrm>
              <a:off x="6934390" y="2711662"/>
              <a:ext cx="1317045" cy="1549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000" dirty="0">
                  <a:solidFill>
                    <a:srgbClr val="191919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英镑正式投入使用</a:t>
              </a:r>
              <a:endParaRPr lang="en-US" altLang="zh-CN" sz="2000" b="0" i="0" dirty="0">
                <a:solidFill>
                  <a:srgbClr val="191919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DF6F9560-B74E-46E8-AE77-81831A225C36}"/>
              </a:ext>
            </a:extLst>
          </p:cNvPr>
          <p:cNvSpPr txBox="1"/>
          <p:nvPr/>
        </p:nvSpPr>
        <p:spPr>
          <a:xfrm>
            <a:off x="2236750" y="46826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世纪初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0D723A1-6DFD-496D-8570-BD47002ACF86}"/>
              </a:ext>
            </a:extLst>
          </p:cNvPr>
          <p:cNvSpPr txBox="1"/>
          <p:nvPr/>
        </p:nvSpPr>
        <p:spPr>
          <a:xfrm>
            <a:off x="2764039" y="5344597"/>
            <a:ext cx="731160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金本位制从英国一国范围发展成为国际货币制度</a:t>
            </a:r>
          </a:p>
        </p:txBody>
      </p:sp>
    </p:spTree>
    <p:extLst>
      <p:ext uri="{BB962C8B-B14F-4D97-AF65-F5344CB8AC3E}">
        <p14:creationId xmlns:p14="http://schemas.microsoft.com/office/powerpoint/2010/main" val="302389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CB68EE1-9B5F-498F-8160-9D95A975D338}"/>
              </a:ext>
            </a:extLst>
          </p:cNvPr>
          <p:cNvSpPr txBox="1"/>
          <p:nvPr/>
        </p:nvSpPr>
        <p:spPr>
          <a:xfrm>
            <a:off x="2356409" y="1561864"/>
            <a:ext cx="7581900" cy="3127010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   19</a:t>
            </a:r>
            <a:r>
              <a:rPr lang="zh-CN" altLang="en-US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世纪，英国为代表的国家相继采用了金本位制</a:t>
            </a:r>
            <a:r>
              <a:rPr lang="zh-CN" altLang="en-US" sz="2400" b="0" i="0" dirty="0" smtClean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度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由于当时英国是世界上经济最强大的国家，基于对英国经济的信任以及对英镑兑换黄金的信任，各国都愿意持有英镑并用英镑进行国际</a:t>
            </a:r>
            <a:r>
              <a:rPr lang="zh-CN" altLang="en-US" sz="2400" b="0" i="0" dirty="0" smtClean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结算</a:t>
            </a:r>
            <a:r>
              <a:rPr lang="en-US" altLang="zh-CN" sz="2400" b="0" i="0" dirty="0" smtClean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在这样的情况下，英国的主权货币英镑便成为了国际货币。</a:t>
            </a: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en-US" altLang="zh-CN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张子宇</a:t>
            </a:r>
            <a:r>
              <a:rPr lang="en-US" altLang="zh-CN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英镑、日元和欧元的国际化历程</a:t>
            </a:r>
            <a:r>
              <a:rPr lang="en-US" altLang="zh-CN" sz="2400" b="0" i="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2AEC1C-ADCE-45F2-B865-BF1FF32631A4}"/>
              </a:ext>
            </a:extLst>
          </p:cNvPr>
          <p:cNvSpPr txBox="1"/>
          <p:nvPr/>
        </p:nvSpPr>
        <p:spPr>
          <a:xfrm>
            <a:off x="2009775" y="4786990"/>
            <a:ext cx="8172449" cy="109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60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19</a:t>
            </a:r>
            <a:r>
              <a:rPr lang="zh-CN" altLang="en-US" sz="260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世纪</a:t>
            </a:r>
            <a:r>
              <a:rPr lang="en-US" altLang="zh-CN" sz="260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70</a:t>
            </a:r>
            <a:r>
              <a:rPr lang="zh-CN" altLang="en-US" sz="260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年代，形成了一种</a:t>
            </a:r>
            <a:r>
              <a:rPr lang="zh-CN" altLang="en-US" sz="2600" i="0" dirty="0">
                <a:solidFill>
                  <a:srgbClr val="C00000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以英镑为中心、以金币或者黄金在国际间流通为主</a:t>
            </a:r>
            <a:r>
              <a:rPr lang="zh-CN" altLang="en-US" sz="260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的国际金本位货币制度</a:t>
            </a:r>
            <a:endParaRPr lang="zh-CN" altLang="en-US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0880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AC56664-B19C-42C7-941C-BD65118A039D}"/>
              </a:ext>
            </a:extLst>
          </p:cNvPr>
          <p:cNvSpPr txBox="1"/>
          <p:nvPr/>
        </p:nvSpPr>
        <p:spPr>
          <a:xfrm>
            <a:off x="2915572" y="1271400"/>
            <a:ext cx="6364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国际金本位制的崩溃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EBC4D2A-39F4-4138-AF39-1A19DC9D01A0}"/>
              </a:ext>
            </a:extLst>
          </p:cNvPr>
          <p:cNvSpPr txBox="1"/>
          <p:nvPr/>
        </p:nvSpPr>
        <p:spPr>
          <a:xfrm>
            <a:off x="2496312" y="1960678"/>
            <a:ext cx="7351775" cy="2768578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  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1931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年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9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月底，英国宣布停止黄金支付，停止纸币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兑换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……1933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年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春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……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美国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放弃金本位，美元贬值。其他国家也纷纷宣布放弃金本位制。金本位制崩溃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后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……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汇率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剧烈波动，使货币金融领域日益陷于动荡和混乱之中。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lang="en-US" altLang="zh-CN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央视</a:t>
            </a:r>
            <a:r>
              <a:rPr lang="en-US" altLang="zh-CN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经济半小时</a:t>
            </a:r>
            <a:r>
              <a:rPr lang="en-US" altLang="zh-CN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栏目组</a:t>
            </a:r>
            <a:r>
              <a:rPr lang="en-US" altLang="zh-CN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货币战争：真相与未来</a:t>
            </a:r>
            <a:r>
              <a:rPr lang="en-US" altLang="zh-CN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824132D-3E4D-4AE3-9541-38CD801BA9BF}"/>
              </a:ext>
            </a:extLst>
          </p:cNvPr>
          <p:cNvSpPr txBox="1"/>
          <p:nvPr/>
        </p:nvSpPr>
        <p:spPr>
          <a:xfrm>
            <a:off x="2371725" y="4913828"/>
            <a:ext cx="78784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600" dirty="0">
                <a:ln>
                  <a:noFill/>
                </a:ln>
                <a:solidFill>
                  <a:srgbClr val="0000CC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思考</a:t>
            </a:r>
            <a:r>
              <a:rPr lang="zh-CN" altLang="en-US" sz="2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：结合所学，导致</a:t>
            </a:r>
            <a:r>
              <a:rPr lang="zh-CN" altLang="en-US" sz="2600" dirty="0">
                <a:ln>
                  <a:noFill/>
                </a:ln>
                <a:solidFill>
                  <a:srgbClr val="0000CC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国际金本位崩溃的原因是什么？</a:t>
            </a:r>
            <a:endParaRPr lang="zh-CN" altLang="en-US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E3A4F5-3026-4183-A7E4-EE522EBF7601}"/>
              </a:ext>
            </a:extLst>
          </p:cNvPr>
          <p:cNvSpPr txBox="1"/>
          <p:nvPr/>
        </p:nvSpPr>
        <p:spPr>
          <a:xfrm>
            <a:off x="3396918" y="5586600"/>
            <a:ext cx="5683911" cy="492443"/>
          </a:xfrm>
          <a:prstGeom prst="rect">
            <a:avLst/>
          </a:prstGeom>
          <a:solidFill>
            <a:srgbClr val="006666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1929-1933</a:t>
            </a:r>
            <a:r>
              <a:rPr lang="zh-CN" altLang="en-US" sz="2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年世界性经济危机的打击</a:t>
            </a:r>
          </a:p>
        </p:txBody>
      </p:sp>
    </p:spTree>
    <p:extLst>
      <p:ext uri="{BB962C8B-B14F-4D97-AF65-F5344CB8AC3E}">
        <p14:creationId xmlns:p14="http://schemas.microsoft.com/office/powerpoint/2010/main" val="158213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09626EA0-9EA6-42A4-BA61-F25AB1DDAE12}"/>
              </a:ext>
            </a:extLst>
          </p:cNvPr>
          <p:cNvSpPr txBox="1"/>
          <p:nvPr/>
        </p:nvSpPr>
        <p:spPr>
          <a:xfrm>
            <a:off x="2127145" y="1709958"/>
            <a:ext cx="584775" cy="40934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600" dirty="0">
                <a:latin typeface="黑体" panose="02010609060101010101" pitchFamily="49" charset="-122"/>
                <a:ea typeface="黑体" panose="02010609060101010101" pitchFamily="49" charset="-122"/>
              </a:rPr>
              <a:t>国际金本位制的建立与崩溃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C82D9F-5A9C-45F0-9094-8ECAC5FCE1E5}"/>
              </a:ext>
            </a:extLst>
          </p:cNvPr>
          <p:cNvSpPr txBox="1"/>
          <p:nvPr/>
        </p:nvSpPr>
        <p:spPr>
          <a:xfrm>
            <a:off x="3298560" y="2173788"/>
            <a:ext cx="800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建立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60C1AB-4679-4D84-B92B-53858EC03747}"/>
              </a:ext>
            </a:extLst>
          </p:cNvPr>
          <p:cNvSpPr txBox="1"/>
          <p:nvPr/>
        </p:nvSpPr>
        <p:spPr>
          <a:xfrm>
            <a:off x="3298560" y="475845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崩溃</a:t>
            </a: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B67F0EA5-3295-49C1-8F87-E1DCC446D0DD}"/>
              </a:ext>
            </a:extLst>
          </p:cNvPr>
          <p:cNvSpPr/>
          <p:nvPr/>
        </p:nvSpPr>
        <p:spPr>
          <a:xfrm>
            <a:off x="4295617" y="1530454"/>
            <a:ext cx="240129" cy="1748332"/>
          </a:xfrm>
          <a:prstGeom prst="leftBrace">
            <a:avLst/>
          </a:prstGeom>
          <a:ln w="381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B4150C1E-9618-49E4-831E-FF475E1BC849}"/>
              </a:ext>
            </a:extLst>
          </p:cNvPr>
          <p:cNvSpPr/>
          <p:nvPr/>
        </p:nvSpPr>
        <p:spPr>
          <a:xfrm>
            <a:off x="2914307" y="1709958"/>
            <a:ext cx="311674" cy="3796590"/>
          </a:xfrm>
          <a:prstGeom prst="leftBrace">
            <a:avLst>
              <a:gd name="adj1" fmla="val 8333"/>
              <a:gd name="adj2" fmla="val 48220"/>
            </a:avLst>
          </a:prstGeom>
          <a:ln w="381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600" dirty="0"/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78662167-5485-4D5C-A72A-D87836A11EF2}"/>
              </a:ext>
            </a:extLst>
          </p:cNvPr>
          <p:cNvSpPr/>
          <p:nvPr/>
        </p:nvSpPr>
        <p:spPr>
          <a:xfrm>
            <a:off x="4303408" y="4357056"/>
            <a:ext cx="232337" cy="1221639"/>
          </a:xfrm>
          <a:prstGeom prst="leftBrace">
            <a:avLst/>
          </a:prstGeom>
          <a:ln w="381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E20DA2C-248F-4983-8E01-C8DD3EE5FFF4}"/>
              </a:ext>
            </a:extLst>
          </p:cNvPr>
          <p:cNvSpPr txBox="1"/>
          <p:nvPr/>
        </p:nvSpPr>
        <p:spPr>
          <a:xfrm>
            <a:off x="4666145" y="1418058"/>
            <a:ext cx="748923" cy="430887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原因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4A1976B-1C57-43BF-915B-DF485772D7C5}"/>
              </a:ext>
            </a:extLst>
          </p:cNvPr>
          <p:cNvSpPr txBox="1"/>
          <p:nvPr/>
        </p:nvSpPr>
        <p:spPr>
          <a:xfrm>
            <a:off x="4666145" y="2233182"/>
            <a:ext cx="748923" cy="430887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特点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D04CAC8-8388-4463-80FD-05354A134AD4}"/>
              </a:ext>
            </a:extLst>
          </p:cNvPr>
          <p:cNvSpPr txBox="1"/>
          <p:nvPr/>
        </p:nvSpPr>
        <p:spPr>
          <a:xfrm>
            <a:off x="4673588" y="3063342"/>
            <a:ext cx="748923" cy="430887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影响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2CE8865-4150-4B06-9328-465412560847}"/>
              </a:ext>
            </a:extLst>
          </p:cNvPr>
          <p:cNvSpPr txBox="1"/>
          <p:nvPr/>
        </p:nvSpPr>
        <p:spPr>
          <a:xfrm>
            <a:off x="4673588" y="4252249"/>
            <a:ext cx="748923" cy="430887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原因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1DD5C34-300A-4384-845A-A553F5F9CAF6}"/>
              </a:ext>
            </a:extLst>
          </p:cNvPr>
          <p:cNvSpPr txBox="1"/>
          <p:nvPr/>
        </p:nvSpPr>
        <p:spPr>
          <a:xfrm>
            <a:off x="4673587" y="5296814"/>
            <a:ext cx="748923" cy="430887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影响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FC55BE0-7250-427D-8D14-3CB52E6A1C9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77730" y="1298627"/>
            <a:ext cx="5553614" cy="8226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资本主义世界市场扩大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对货币支付的需求</a:t>
            </a:r>
            <a:endParaRPr lang="en-US" altLang="zh-CN" sz="2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工业革命后</a:t>
            </a: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英国经济实力的强大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65A54D2-3A1A-4F63-86ED-BA24CF3748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77730" y="2283404"/>
            <a:ext cx="5553614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英镑为中心，金币或黄金在国际间自由流通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42CD19A-B12D-4F95-8AFA-0FE580D405D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77730" y="2912058"/>
            <a:ext cx="5463832" cy="8226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促进资本主义生产和世界经济的发展</a:t>
            </a:r>
            <a:endParaRPr lang="en-US" altLang="zh-CN" sz="2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利于保障英国世界经济霸主地位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E79922-85D5-435C-AFB7-DA9E4F52BB0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632505" y="4056716"/>
            <a:ext cx="5254569" cy="8226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一战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1929-1933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世界性经济危机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的打击英国丧失世界经济霸主地位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FF5CE14-0573-42D0-980F-268CC290B39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632506" y="5176327"/>
            <a:ext cx="5180456" cy="8226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资本主义世界货币失去统一标准和基础，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形成多个货币集团各自为政</a:t>
            </a:r>
          </a:p>
        </p:txBody>
      </p:sp>
    </p:spTree>
    <p:extLst>
      <p:ext uri="{BB962C8B-B14F-4D97-AF65-F5344CB8AC3E}">
        <p14:creationId xmlns:p14="http://schemas.microsoft.com/office/powerpoint/2010/main" val="391622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017190" y="1023193"/>
            <a:ext cx="63290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、布雷顿森林体系的建立与瓦解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E26C844-5D83-45A1-8C9B-9754C038CC1E}"/>
              </a:ext>
            </a:extLst>
          </p:cNvPr>
          <p:cNvCxnSpPr>
            <a:cxnSpLocks/>
          </p:cNvCxnSpPr>
          <p:nvPr/>
        </p:nvCxnSpPr>
        <p:spPr>
          <a:xfrm flipV="1">
            <a:off x="3319939" y="1663607"/>
            <a:ext cx="5722990" cy="17923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B1B80B9-CE50-4896-84FF-F1B460446153}"/>
              </a:ext>
            </a:extLst>
          </p:cNvPr>
          <p:cNvGrpSpPr/>
          <p:nvPr/>
        </p:nvGrpSpPr>
        <p:grpSpPr>
          <a:xfrm>
            <a:off x="2817892" y="1300192"/>
            <a:ext cx="445481" cy="469613"/>
            <a:chOff x="2121873" y="1511588"/>
            <a:chExt cx="445481" cy="469613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5597484-F569-4F33-9F88-2303ADF04AAE}"/>
                </a:ext>
              </a:extLst>
            </p:cNvPr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5910C55-3C72-4C9B-8F87-71C634BD64F7}"/>
                </a:ext>
              </a:extLst>
            </p:cNvPr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104FE4DB-4FF6-47CC-B2EC-162E899D4254}"/>
              </a:ext>
            </a:extLst>
          </p:cNvPr>
          <p:cNvSpPr/>
          <p:nvPr/>
        </p:nvSpPr>
        <p:spPr>
          <a:xfrm>
            <a:off x="2480687" y="1882305"/>
            <a:ext cx="7568187" cy="2726452"/>
          </a:xfrm>
          <a:prstGeom prst="rect">
            <a:avLst/>
          </a:prstGeom>
          <a:ln w="28575">
            <a:solidFill>
              <a:srgbClr val="01431D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/>
              <a:t>  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在布雷顿森林体系以前两次世界大战之间的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年中，国际货币体系分裂成几个相互竞争的货币集团，各国货币竞相贬值，动荡不定。因为每一经济集团都想以牺牲他人利益为代价，解决自身的国际收支和就业问题，呈现出一种无政府状态。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——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叶苗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布雷顿森林体系解体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40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周年的思考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ED1D2A-E5D3-49FE-8456-3A48F5EFFE9C}"/>
              </a:ext>
            </a:extLst>
          </p:cNvPr>
          <p:cNvSpPr txBox="1"/>
          <p:nvPr/>
        </p:nvSpPr>
        <p:spPr>
          <a:xfrm>
            <a:off x="2480687" y="4721257"/>
            <a:ext cx="763486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600" dirty="0">
                <a:ln>
                  <a:noFill/>
                </a:ln>
                <a:solidFill>
                  <a:srgbClr val="0000CC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思考</a:t>
            </a:r>
            <a:r>
              <a:rPr lang="zh-CN" altLang="en-US" sz="2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：</a:t>
            </a:r>
            <a:r>
              <a:rPr lang="zh-CN" altLang="en-US" sz="2600" dirty="0">
                <a:ln>
                  <a:noFill/>
                </a:ln>
                <a:solidFill>
                  <a:srgbClr val="0000CC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布雷顿森林体系是在什么背景下建立起来的</a:t>
            </a:r>
            <a:r>
              <a:rPr lang="zh-CN" altLang="en-US" sz="2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？</a:t>
            </a:r>
            <a:endParaRPr lang="zh-CN" altLang="en-US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AB88F34-AA49-4822-AD61-1AF2A9EE5870}"/>
              </a:ext>
            </a:extLst>
          </p:cNvPr>
          <p:cNvSpPr txBox="1"/>
          <p:nvPr/>
        </p:nvSpPr>
        <p:spPr>
          <a:xfrm>
            <a:off x="3522701" y="5263050"/>
            <a:ext cx="5701514" cy="955454"/>
          </a:xfrm>
          <a:prstGeom prst="rect">
            <a:avLst/>
          </a:prstGeom>
          <a:solidFill>
            <a:srgbClr val="006666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以英镑为中心的国际金本制崩溃</a:t>
            </a:r>
            <a:endParaRPr lang="en-US" altLang="zh-CN" sz="26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pitchFamily="49" charset="-122"/>
              <a:sym typeface="+mn-ea"/>
            </a:endParaRPr>
          </a:p>
          <a:p>
            <a:pPr algn="ctr">
              <a:lnSpc>
                <a:spcPct val="110000"/>
              </a:lnSpc>
            </a:pPr>
            <a:r>
              <a:rPr lang="zh-CN" altLang="en-US" sz="2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造成世界经济的混乱与动荡</a:t>
            </a:r>
            <a:endParaRPr lang="en-US" altLang="zh-CN" sz="2600" dirty="0">
              <a:ln>
                <a:noFill/>
              </a:ln>
              <a:solidFill>
                <a:schemeClr val="bg1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3055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2">
            <a:extLst>
              <a:ext uri="{FF2B5EF4-FFF2-40B4-BE49-F238E27FC236}">
                <a16:creationId xmlns:a16="http://schemas.microsoft.com/office/drawing/2014/main" id="{1CAFD101-548C-48EF-9E1A-FCDAE6A815DB}"/>
              </a:ext>
            </a:extLst>
          </p:cNvPr>
          <p:cNvSpPr txBox="1"/>
          <p:nvPr/>
        </p:nvSpPr>
        <p:spPr>
          <a:xfrm>
            <a:off x="4114261" y="1085855"/>
            <a:ext cx="4118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布雷顿森林体系的建立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A755977-2E79-47C4-AA07-5F8B4C702DA7}"/>
              </a:ext>
            </a:extLst>
          </p:cNvPr>
          <p:cNvGrpSpPr/>
          <p:nvPr/>
        </p:nvGrpSpPr>
        <p:grpSpPr>
          <a:xfrm>
            <a:off x="1962150" y="1749852"/>
            <a:ext cx="8082361" cy="3856778"/>
            <a:chOff x="620735" y="2255261"/>
            <a:chExt cx="7601585" cy="391828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5580BA5-ABFE-47E3-A09B-099D1F4E1D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1116" y="2882319"/>
              <a:ext cx="3961083" cy="2412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2">
              <a:extLst>
                <a:ext uri="{FF2B5EF4-FFF2-40B4-BE49-F238E27FC236}">
                  <a16:creationId xmlns:a16="http://schemas.microsoft.com/office/drawing/2014/main" id="{73687D40-302F-40A0-B622-8242284CE1D5}"/>
                </a:ext>
              </a:extLst>
            </p:cNvPr>
            <p:cNvSpPr txBox="1"/>
            <p:nvPr/>
          </p:nvSpPr>
          <p:spPr>
            <a:xfrm>
              <a:off x="620735" y="5294571"/>
              <a:ext cx="4362745" cy="437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布雷顿森林会议各代表团团长合影</a:t>
              </a:r>
            </a:p>
          </p:txBody>
        </p:sp>
        <p:sp>
          <p:nvSpPr>
            <p:cNvPr id="17" name="Text Box 8">
              <a:extLst>
                <a:ext uri="{FF2B5EF4-FFF2-40B4-BE49-F238E27FC236}">
                  <a16:creationId xmlns:a16="http://schemas.microsoft.com/office/drawing/2014/main" id="{35E3541D-A7D4-4D61-BA3C-F0A0DB4479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2215" y="3215123"/>
              <a:ext cx="29271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国际货币基金组织 </a:t>
              </a:r>
              <a:r>
                <a:rPr kumimoji="1"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IMF</a:t>
              </a:r>
              <a:endParaRPr kumimoji="1"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9" name="Text Box 2">
              <a:extLst>
                <a:ext uri="{FF2B5EF4-FFF2-40B4-BE49-F238E27FC236}">
                  <a16:creationId xmlns:a16="http://schemas.microsoft.com/office/drawing/2014/main" id="{CB32217A-E242-4176-B8A1-6B64B2059E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4056" y="5773438"/>
              <a:ext cx="276826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世界银行  </a:t>
              </a: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WB</a:t>
              </a:r>
              <a:endPara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76F1EAB0-4663-477E-8149-099B9823D480}"/>
                </a:ext>
              </a:extLst>
            </p:cNvPr>
            <p:cNvGrpSpPr/>
            <p:nvPr/>
          </p:nvGrpSpPr>
          <p:grpSpPr>
            <a:xfrm>
              <a:off x="5530417" y="4784140"/>
              <a:ext cx="2516635" cy="973419"/>
              <a:chOff x="4791456" y="3872741"/>
              <a:chExt cx="3024007" cy="1252077"/>
            </a:xfrm>
          </p:grpSpPr>
          <p:pic>
            <p:nvPicPr>
              <p:cNvPr id="21" name="Picture 4" descr="世界银行">
                <a:extLst>
                  <a:ext uri="{FF2B5EF4-FFF2-40B4-BE49-F238E27FC236}">
                    <a16:creationId xmlns:a16="http://schemas.microsoft.com/office/drawing/2014/main" id="{A79A5FD4-3EA7-4450-A051-F8359B43C3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91456" y="3872741"/>
                <a:ext cx="1501910" cy="1252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2E664A61-5780-49EB-BE53-A98C14757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9481" y="3882718"/>
                <a:ext cx="1525982" cy="1242099"/>
              </a:xfrm>
              <a:prstGeom prst="rect">
                <a:avLst/>
              </a:prstGeom>
            </p:spPr>
          </p:pic>
        </p:grpSp>
        <p:pic>
          <p:nvPicPr>
            <p:cNvPr id="36" name="图片 172035" descr="两个挂钩">
              <a:extLst>
                <a:ext uri="{FF2B5EF4-FFF2-40B4-BE49-F238E27FC236}">
                  <a16:creationId xmlns:a16="http://schemas.microsoft.com/office/drawing/2014/main" id="{781A291A-18E6-4F6D-AC5A-6839995888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4" t="12167" r="1689" b="5400"/>
            <a:stretch>
              <a:fillRect/>
            </a:stretch>
          </p:blipFill>
          <p:spPr bwMode="auto">
            <a:xfrm>
              <a:off x="5519893" y="3687652"/>
              <a:ext cx="2491977" cy="9734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左大括号 40">
              <a:extLst>
                <a:ext uri="{FF2B5EF4-FFF2-40B4-BE49-F238E27FC236}">
                  <a16:creationId xmlns:a16="http://schemas.microsoft.com/office/drawing/2014/main" id="{2C1B7044-C0B4-4B79-946E-18333C4B534A}"/>
                </a:ext>
              </a:extLst>
            </p:cNvPr>
            <p:cNvSpPr/>
            <p:nvPr/>
          </p:nvSpPr>
          <p:spPr>
            <a:xfrm>
              <a:off x="5085577" y="2362810"/>
              <a:ext cx="170939" cy="3547870"/>
            </a:xfrm>
            <a:prstGeom prst="leftBrace">
              <a:avLst/>
            </a:prstGeom>
            <a:ln w="38100">
              <a:solidFill>
                <a:srgbClr val="0162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A11E326E-BA5C-48C1-B1C4-675B9AE00BF2}"/>
                </a:ext>
              </a:extLst>
            </p:cNvPr>
            <p:cNvGrpSpPr/>
            <p:nvPr/>
          </p:nvGrpSpPr>
          <p:grpSpPr>
            <a:xfrm>
              <a:off x="5454056" y="2255261"/>
              <a:ext cx="2491977" cy="971689"/>
              <a:chOff x="5041965" y="1608052"/>
              <a:chExt cx="3039771" cy="1142927"/>
            </a:xfrm>
          </p:grpSpPr>
          <p:pic>
            <p:nvPicPr>
              <p:cNvPr id="46" name="Picture 4" descr="国际货币基金">
                <a:extLst>
                  <a:ext uri="{FF2B5EF4-FFF2-40B4-BE49-F238E27FC236}">
                    <a16:creationId xmlns:a16="http://schemas.microsoft.com/office/drawing/2014/main" id="{2F6D3454-67FD-43D7-AE24-4CB6721AC5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lum bright="18000" contrast="4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1965" y="1608052"/>
                <a:ext cx="1513788" cy="11429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B427915A-D6C1-4C7E-A969-0C34D2F340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05" t="3206" r="3882" b="13686"/>
              <a:stretch/>
            </p:blipFill>
            <p:spPr>
              <a:xfrm>
                <a:off x="6555753" y="1608052"/>
                <a:ext cx="1525983" cy="1142927"/>
              </a:xfrm>
              <a:prstGeom prst="rect">
                <a:avLst/>
              </a:prstGeom>
            </p:spPr>
          </p:pic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9DB3B58D-7808-40AF-8ACC-33EF30FBB6AA}"/>
              </a:ext>
            </a:extLst>
          </p:cNvPr>
          <p:cNvSpPr txBox="1"/>
          <p:nvPr/>
        </p:nvSpPr>
        <p:spPr>
          <a:xfrm>
            <a:off x="2945745" y="5747408"/>
            <a:ext cx="688453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600" dirty="0">
                <a:ln>
                  <a:noFill/>
                </a:ln>
                <a:solidFill>
                  <a:srgbClr val="0000CC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思考</a:t>
            </a:r>
            <a:r>
              <a:rPr lang="zh-CN" altLang="en-US" sz="2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：</a:t>
            </a:r>
            <a:r>
              <a:rPr lang="zh-CN" altLang="en-US" sz="2600" dirty="0">
                <a:ln>
                  <a:noFill/>
                </a:ln>
                <a:solidFill>
                  <a:srgbClr val="0000CC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布雷顿森林体系为何以美元为中心？</a:t>
            </a:r>
            <a:endParaRPr lang="zh-CN" altLang="en-US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468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63EE8DB-34E2-45D4-9574-6F447FC114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3258619"/>
              </p:ext>
            </p:extLst>
          </p:nvPr>
        </p:nvGraphicFramePr>
        <p:xfrm>
          <a:off x="2354262" y="1734385"/>
          <a:ext cx="7483475" cy="1371636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322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8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1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7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87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15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4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美国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英国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德国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法国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意大利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日本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5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黑体" panose="02010609060101010101" pitchFamily="49" charset="-122"/>
                        </a:rPr>
                        <a:t>1937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黑体" panose="02010609060101010101" pitchFamily="49" charset="-122"/>
                        </a:rPr>
                        <a:t>年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C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41.4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12.5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6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4.8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304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黑体" panose="02010609060101010101" pitchFamily="49" charset="-122"/>
                        </a:rPr>
                        <a:t>1948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黑体" panose="02010609060101010101" pitchFamily="49" charset="-122"/>
                        </a:rPr>
                        <a:t>年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C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56.4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11.7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4.3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4.1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2.1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1.5</a:t>
                      </a:r>
                    </a:p>
                  </a:txBody>
                  <a:tcPr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文本框 99">
            <a:extLst>
              <a:ext uri="{FF2B5EF4-FFF2-40B4-BE49-F238E27FC236}">
                <a16:creationId xmlns:a16="http://schemas.microsoft.com/office/drawing/2014/main" id="{13FE8A2F-4492-4B90-9639-936B5A553053}"/>
              </a:ext>
            </a:extLst>
          </p:cNvPr>
          <p:cNvSpPr txBox="1"/>
          <p:nvPr/>
        </p:nvSpPr>
        <p:spPr>
          <a:xfrm>
            <a:off x="2354262" y="1088426"/>
            <a:ext cx="7993469" cy="55976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noProof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主要资本主义国家在资本主义世界工业生产中所占比重（</a:t>
            </a:r>
            <a:r>
              <a:rPr lang="en-US" altLang="zh-CN" sz="2400" noProof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%</a:t>
            </a:r>
            <a:r>
              <a:rPr lang="zh-CN" altLang="en-US" sz="2400" noProof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</a:t>
            </a:r>
            <a:endParaRPr kumimoji="0" lang="zh-CN" altLang="zh-CN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A13FCDF2-CD6B-4C87-A287-AE84932835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8026981"/>
              </p:ext>
            </p:extLst>
          </p:nvPr>
        </p:nvGraphicFramePr>
        <p:xfrm>
          <a:off x="2600555" y="3515654"/>
          <a:ext cx="4113440" cy="247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37F1DD0D-8A1F-4E8D-BD5E-CD761B4FE6A3}"/>
              </a:ext>
            </a:extLst>
          </p:cNvPr>
          <p:cNvSpPr txBox="1"/>
          <p:nvPr/>
        </p:nvSpPr>
        <p:spPr>
          <a:xfrm>
            <a:off x="2675933" y="3284821"/>
            <a:ext cx="74834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noProof="1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1937</a:t>
            </a:r>
            <a:r>
              <a:rPr lang="zh-CN" altLang="en-US" sz="2400" noProof="1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年与</a:t>
            </a:r>
            <a:r>
              <a:rPr lang="en-US" altLang="zh-CN" sz="2400" noProof="1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1948</a:t>
            </a:r>
            <a:r>
              <a:rPr lang="zh-CN" altLang="en-US" sz="2400" noProof="1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年美国黄金储备在世界所占比重（</a:t>
            </a:r>
            <a:r>
              <a:rPr lang="en-US" altLang="zh-CN" sz="2400" noProof="1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%</a:t>
            </a:r>
            <a:r>
              <a:rPr lang="zh-CN" altLang="en-US" sz="2400" noProof="1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）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0" name="图表 19">
            <a:extLst>
              <a:ext uri="{FF2B5EF4-FFF2-40B4-BE49-F238E27FC236}">
                <a16:creationId xmlns:a16="http://schemas.microsoft.com/office/drawing/2014/main" id="{A703F7EB-8540-4365-87AA-25AEA3F164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468758"/>
              </p:ext>
            </p:extLst>
          </p:nvPr>
        </p:nvGraphicFramePr>
        <p:xfrm>
          <a:off x="5488933" y="3515654"/>
          <a:ext cx="4858798" cy="247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4E10AA97-DF57-42CC-B3FC-1D5353D3316E}"/>
              </a:ext>
            </a:extLst>
          </p:cNvPr>
          <p:cNvSpPr txBox="1"/>
          <p:nvPr/>
        </p:nvSpPr>
        <p:spPr>
          <a:xfrm>
            <a:off x="5383452" y="5826724"/>
            <a:ext cx="6032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根据王斯德等主编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世界当代史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整理</a:t>
            </a:r>
          </a:p>
        </p:txBody>
      </p:sp>
    </p:spTree>
    <p:extLst>
      <p:ext uri="{BB962C8B-B14F-4D97-AF65-F5344CB8AC3E}">
        <p14:creationId xmlns:p14="http://schemas.microsoft.com/office/powerpoint/2010/main" val="3515505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3C343CCB-B3E0-4F54-AC67-B5716E6B9E6D}"/>
              </a:ext>
            </a:extLst>
          </p:cNvPr>
          <p:cNvSpPr txBox="1"/>
          <p:nvPr/>
        </p:nvSpPr>
        <p:spPr>
          <a:xfrm>
            <a:off x="3296149" y="1269950"/>
            <a:ext cx="6238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国际货币基金组织和世界银行的异同</a:t>
            </a: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E94366A6-048A-4637-BE10-7391972C7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281491"/>
              </p:ext>
            </p:extLst>
          </p:nvPr>
        </p:nvGraphicFramePr>
        <p:xfrm>
          <a:off x="2378408" y="2010265"/>
          <a:ext cx="7860967" cy="3571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261">
                  <a:extLst>
                    <a:ext uri="{9D8B030D-6E8A-4147-A177-3AD203B41FA5}">
                      <a16:colId xmlns:a16="http://schemas.microsoft.com/office/drawing/2014/main" val="2107281847"/>
                    </a:ext>
                  </a:extLst>
                </a:gridCol>
                <a:gridCol w="3568904">
                  <a:extLst>
                    <a:ext uri="{9D8B030D-6E8A-4147-A177-3AD203B41FA5}">
                      <a16:colId xmlns:a16="http://schemas.microsoft.com/office/drawing/2014/main" val="3720694246"/>
                    </a:ext>
                  </a:extLst>
                </a:gridCol>
                <a:gridCol w="3476802">
                  <a:extLst>
                    <a:ext uri="{9D8B030D-6E8A-4147-A177-3AD203B41FA5}">
                      <a16:colId xmlns:a16="http://schemas.microsoft.com/office/drawing/2014/main" val="3730422803"/>
                    </a:ext>
                  </a:extLst>
                </a:gridCol>
              </a:tblGrid>
              <a:tr h="56005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zh-CN" altLang="en-US" sz="2400" b="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国际货币基金组织（</a:t>
                      </a: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IMF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世界银行（</a:t>
                      </a: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WB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534214"/>
                  </a:ext>
                </a:extLst>
              </a:tr>
              <a:tr h="154616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en-US" altLang="zh-CN" sz="2400" b="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2400" b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异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稳定国际汇率；对国际收支出现暂时困难的成员国提供短期贷款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提供国际投资，为成员国提供长期贷款和技术援助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572309"/>
                  </a:ext>
                </a:extLst>
              </a:tr>
              <a:tr h="105559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2400" b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同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1945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年成立；联合国的专门机构；总部均设在美国</a:t>
                      </a: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   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华盛顿；美国认缴资金最多，掌握绝对的控制权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b="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811042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43C45C2B-A3A0-4C95-BC25-64E4F9464F28}"/>
              </a:ext>
            </a:extLst>
          </p:cNvPr>
          <p:cNvSpPr txBox="1"/>
          <p:nvPr/>
        </p:nvSpPr>
        <p:spPr>
          <a:xfrm>
            <a:off x="3951174" y="5798379"/>
            <a:ext cx="1737361" cy="492443"/>
          </a:xfrm>
          <a:prstGeom prst="rect">
            <a:avLst/>
          </a:prstGeom>
          <a:solidFill>
            <a:srgbClr val="006666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稳定秩序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791C6CD-201C-450A-9144-914226E5F04E}"/>
              </a:ext>
            </a:extLst>
          </p:cNvPr>
          <p:cNvSpPr txBox="1"/>
          <p:nvPr/>
        </p:nvSpPr>
        <p:spPr>
          <a:xfrm>
            <a:off x="7797164" y="5798378"/>
            <a:ext cx="1737361" cy="492443"/>
          </a:xfrm>
          <a:prstGeom prst="rect">
            <a:avLst/>
          </a:prstGeom>
          <a:solidFill>
            <a:srgbClr val="006666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恢复经济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0249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72035" descr="两个挂钩">
            <a:extLst>
              <a:ext uri="{FF2B5EF4-FFF2-40B4-BE49-F238E27FC236}">
                <a16:creationId xmlns:a16="http://schemas.microsoft.com/office/drawing/2014/main" id="{0CC728AA-59F6-4545-B05E-D87B63D7B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" t="12167" r="1689" b="5400"/>
          <a:stretch>
            <a:fillRect/>
          </a:stretch>
        </p:blipFill>
        <p:spPr bwMode="auto">
          <a:xfrm>
            <a:off x="3364145" y="1964135"/>
            <a:ext cx="5815812" cy="2731690"/>
          </a:xfrm>
          <a:prstGeom prst="rect">
            <a:avLst/>
          </a:prstGeom>
          <a:noFill/>
          <a:ln w="12700">
            <a:solidFill>
              <a:srgbClr val="82828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1">
            <a:extLst>
              <a:ext uri="{FF2B5EF4-FFF2-40B4-BE49-F238E27FC236}">
                <a16:creationId xmlns:a16="http://schemas.microsoft.com/office/drawing/2014/main" id="{90BF5501-050B-42DF-9482-208D6D5C3A53}"/>
              </a:ext>
            </a:extLst>
          </p:cNvPr>
          <p:cNvSpPr txBox="1"/>
          <p:nvPr/>
        </p:nvSpPr>
        <p:spPr>
          <a:xfrm>
            <a:off x="2393049" y="4883371"/>
            <a:ext cx="7979675" cy="1025474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noProof="1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  </a:t>
            </a:r>
            <a:r>
              <a:rPr lang="zh-CN" altLang="en-US" sz="2600" noProof="1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各个行星围绕着太阳转，各国货币围绕着美元转。</a:t>
            </a:r>
            <a:endParaRPr lang="en-US" altLang="zh-CN" sz="2600" noProof="1"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x-none" sz="2600" noProof="1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                                                  ——</a:t>
            </a:r>
            <a:r>
              <a:rPr lang="zh-CN" altLang="en-US" sz="2600" noProof="1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美国财政部长福勒</a:t>
            </a:r>
            <a:endParaRPr lang="zh-CN" altLang="en-US" sz="2600" noProof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431AED-223F-4B3D-BF83-E711C704BAC7}"/>
              </a:ext>
            </a:extLst>
          </p:cNvPr>
          <p:cNvSpPr txBox="1"/>
          <p:nvPr/>
        </p:nvSpPr>
        <p:spPr>
          <a:xfrm>
            <a:off x="3364145" y="1253369"/>
            <a:ext cx="581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“双挂钩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固定”原则</a:t>
            </a:r>
          </a:p>
        </p:txBody>
      </p:sp>
    </p:spTree>
    <p:extLst>
      <p:ext uri="{BB962C8B-B14F-4D97-AF65-F5344CB8AC3E}">
        <p14:creationId xmlns:p14="http://schemas.microsoft.com/office/powerpoint/2010/main" val="1672861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">
            <a:extLst>
              <a:ext uri="{FF2B5EF4-FFF2-40B4-BE49-F238E27FC236}">
                <a16:creationId xmlns:a16="http://schemas.microsoft.com/office/drawing/2014/main" id="{7A1257D2-BFAA-49A3-AE25-5FDE49ACC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018" y="1852598"/>
            <a:ext cx="7655332" cy="2751522"/>
          </a:xfrm>
          <a:prstGeom prst="rect">
            <a:avLst/>
          </a:prstGeom>
          <a:noFill/>
          <a:ln w="28575">
            <a:solidFill>
              <a:srgbClr val="01431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以美元为中心的布雷顿森林体系在结束金融混乱，促进国际贸易方面取得了相当大的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成功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……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1948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年到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1976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年之间，国际贸易的年增长率平均为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7.8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％，为战前的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10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倍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……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从大航海时代以来，大概这是最重要的一次全球化进展。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孔笑微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斯芬克斯的遗产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41F74361-E9B9-46A3-B394-5BCC74279B6A}"/>
              </a:ext>
            </a:extLst>
          </p:cNvPr>
          <p:cNvSpPr txBox="1"/>
          <p:nvPr/>
        </p:nvSpPr>
        <p:spPr>
          <a:xfrm>
            <a:off x="4183990" y="1141678"/>
            <a:ext cx="405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布雷顿森林体系的评价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3885C7-D73B-4CF0-8C88-187472A305A3}"/>
              </a:ext>
            </a:extLst>
          </p:cNvPr>
          <p:cNvSpPr txBox="1"/>
          <p:nvPr/>
        </p:nvSpPr>
        <p:spPr>
          <a:xfrm>
            <a:off x="2384018" y="4732958"/>
            <a:ext cx="7788682" cy="1025474"/>
          </a:xfrm>
          <a:prstGeom prst="rect">
            <a:avLst/>
          </a:prstGeom>
          <a:solidFill>
            <a:srgbClr val="006666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积极：稳定国际金融，促进国际贸易</a:t>
            </a:r>
            <a:r>
              <a:rPr lang="zh-CN" altLang="en-US" sz="26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和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世界经济发展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pitchFamily="49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pitchFamily="49" charset="-122"/>
                <a:sym typeface="+mn-ea"/>
              </a:rPr>
              <a:t>局限：成为美国推行霸权和经济扩张的工具</a:t>
            </a:r>
          </a:p>
        </p:txBody>
      </p:sp>
    </p:spTree>
    <p:extLst>
      <p:ext uri="{BB962C8B-B14F-4D97-AF65-F5344CB8AC3E}">
        <p14:creationId xmlns:p14="http://schemas.microsoft.com/office/powerpoint/2010/main" val="380955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167A5FC-6FA6-4A76-98BD-64F1DCF4C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442443"/>
              </p:ext>
            </p:extLst>
          </p:nvPr>
        </p:nvGraphicFramePr>
        <p:xfrm>
          <a:off x="2524126" y="1908272"/>
          <a:ext cx="7667624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199">
                  <a:extLst>
                    <a:ext uri="{9D8B030D-6E8A-4147-A177-3AD203B41FA5}">
                      <a16:colId xmlns:a16="http://schemas.microsoft.com/office/drawing/2014/main" val="729519470"/>
                    </a:ext>
                  </a:extLst>
                </a:gridCol>
                <a:gridCol w="1882795">
                  <a:extLst>
                    <a:ext uri="{9D8B030D-6E8A-4147-A177-3AD203B41FA5}">
                      <a16:colId xmlns:a16="http://schemas.microsoft.com/office/drawing/2014/main" val="1137253318"/>
                    </a:ext>
                  </a:extLst>
                </a:gridCol>
                <a:gridCol w="1969683">
                  <a:extLst>
                    <a:ext uri="{9D8B030D-6E8A-4147-A177-3AD203B41FA5}">
                      <a16:colId xmlns:a16="http://schemas.microsoft.com/office/drawing/2014/main" val="1360203182"/>
                    </a:ext>
                  </a:extLst>
                </a:gridCol>
                <a:gridCol w="2154947">
                  <a:extLst>
                    <a:ext uri="{9D8B030D-6E8A-4147-A177-3AD203B41FA5}">
                      <a16:colId xmlns:a16="http://schemas.microsoft.com/office/drawing/2014/main" val="2489242156"/>
                    </a:ext>
                  </a:extLst>
                </a:gridCol>
              </a:tblGrid>
              <a:tr h="3666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年份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</a:t>
                      </a:r>
                      <a:r>
                        <a:rPr lang="zh-CN" altLang="en-US" sz="22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国际收支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</a:t>
                      </a:r>
                      <a:r>
                        <a:rPr lang="zh-CN" altLang="en-US" sz="22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黄金储备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200" b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对外流动负债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473332"/>
                  </a:ext>
                </a:extLst>
              </a:tr>
              <a:tr h="3666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1948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8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242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77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105318"/>
                  </a:ext>
                </a:extLst>
              </a:tr>
              <a:tr h="3666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1955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-12 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217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136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828534"/>
                  </a:ext>
                </a:extLst>
              </a:tr>
              <a:tr h="3666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1959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-38 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195  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194 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328565"/>
                  </a:ext>
                </a:extLst>
              </a:tr>
              <a:tr h="3666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rgbClr val="C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1960</a:t>
                      </a:r>
                      <a:endParaRPr lang="zh-CN" altLang="en-US" sz="2200" b="0" dirty="0">
                        <a:solidFill>
                          <a:srgbClr val="C0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200" b="0" dirty="0">
                          <a:solidFill>
                            <a:srgbClr val="C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-39</a:t>
                      </a:r>
                      <a:endParaRPr lang="zh-CN" altLang="en-US" sz="2200" b="0" dirty="0">
                        <a:solidFill>
                          <a:srgbClr val="C0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200" b="0" dirty="0">
                          <a:solidFill>
                            <a:srgbClr val="C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178</a:t>
                      </a:r>
                      <a:endParaRPr lang="zh-CN" altLang="en-US" sz="2200" b="0" dirty="0">
                        <a:solidFill>
                          <a:srgbClr val="C0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rgbClr val="C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210 </a:t>
                      </a:r>
                      <a:endParaRPr lang="zh-CN" altLang="en-US" sz="2200" b="0" dirty="0">
                        <a:solidFill>
                          <a:srgbClr val="C0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757703"/>
                  </a:ext>
                </a:extLst>
              </a:tr>
              <a:tr h="3666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1969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-61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119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417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94562"/>
                  </a:ext>
                </a:extLst>
              </a:tr>
              <a:tr h="3666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1970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-30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111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433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094133"/>
                  </a:ext>
                </a:extLst>
              </a:tr>
              <a:tr h="3666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1971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-220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102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0" dirty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642</a:t>
                      </a:r>
                      <a:endParaRPr lang="zh-CN" altLang="en-US" sz="2200" b="0" dirty="0"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362839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CE3726B8-4CF4-493C-831F-9D2B7077829C}"/>
              </a:ext>
            </a:extLst>
          </p:cNvPr>
          <p:cNvSpPr txBox="1"/>
          <p:nvPr/>
        </p:nvSpPr>
        <p:spPr>
          <a:xfrm>
            <a:off x="2124074" y="977007"/>
            <a:ext cx="8448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1948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至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1971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年期间美国国际收支、黄金储备及对外流动负债的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变化情况表（单位：亿美元）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5234BB7-76B3-422E-BFA0-43DC0A9AB15E}"/>
              </a:ext>
            </a:extLst>
          </p:cNvPr>
          <p:cNvSpPr txBox="1"/>
          <p:nvPr/>
        </p:nvSpPr>
        <p:spPr>
          <a:xfrm>
            <a:off x="2370656" y="5377250"/>
            <a:ext cx="8278293" cy="95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思考：表中数据变化对布雷顿森林体系产生什么影响？</a:t>
            </a:r>
            <a:endParaRPr lang="en-US" altLang="zh-CN" sz="2600" dirty="0">
              <a:solidFill>
                <a:srgbClr val="0000C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</a:t>
            </a:r>
            <a:r>
              <a:rPr lang="zh-CN" altLang="en-US" sz="2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结合所学，分析为何会形成这样的局面？</a:t>
            </a:r>
            <a:endParaRPr lang="en-US" altLang="zh-CN" sz="2600" dirty="0">
              <a:solidFill>
                <a:srgbClr val="0000C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5146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60BD20FD-CDB4-46A1-A206-2F4A60B00153}"/>
              </a:ext>
            </a:extLst>
          </p:cNvPr>
          <p:cNvSpPr txBox="1"/>
          <p:nvPr/>
        </p:nvSpPr>
        <p:spPr>
          <a:xfrm>
            <a:off x="4293837" y="1337708"/>
            <a:ext cx="442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布雷顿森林体系的结局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5283510-1198-48ED-BEDA-3FCD1F53DCA1}"/>
              </a:ext>
            </a:extLst>
          </p:cNvPr>
          <p:cNvSpPr txBox="1"/>
          <p:nvPr/>
        </p:nvSpPr>
        <p:spPr>
          <a:xfrm>
            <a:off x="2495547" y="2085936"/>
            <a:ext cx="7733163" cy="2437142"/>
          </a:xfrm>
          <a:prstGeom prst="rect">
            <a:avLst/>
          </a:prstGeom>
          <a:noFill/>
          <a:ln w="28575">
            <a:solidFill>
              <a:srgbClr val="01621F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1971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8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月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15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日，尼克松政府被迫宣布放弃每盎司黄金兑换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35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美元的官方兑换比价，停止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美元兑换黄金的义务</a:t>
            </a:r>
            <a:r>
              <a:rPr lang="zh-CN" altLang="en-US" sz="2400" b="0" i="0" kern="12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美元与黄金脱钩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；</a:t>
            </a:r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1973</a:t>
            </a:r>
            <a:r>
              <a:rPr lang="zh-CN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年</a:t>
            </a: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3</a:t>
            </a:r>
            <a:r>
              <a:rPr lang="zh-CN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月，欧洲共同市场达成协议，对美元实行“联合浮动”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，</a:t>
            </a:r>
            <a:r>
              <a:rPr lang="zh-CN" altLang="en-US" sz="24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固定汇率制完全垮台。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1BA643C-30C5-4EBC-9011-B51901EFF78A}"/>
              </a:ext>
            </a:extLst>
          </p:cNvPr>
          <p:cNvSpPr txBox="1"/>
          <p:nvPr/>
        </p:nvSpPr>
        <p:spPr>
          <a:xfrm>
            <a:off x="2328289" y="4748086"/>
            <a:ext cx="8067678" cy="109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6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标志着战后</a:t>
            </a:r>
            <a:r>
              <a:rPr lang="zh-CN" altLang="en-US" sz="2600" b="0" i="0" dirty="0">
                <a:solidFill>
                  <a:srgbClr val="C00000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以美元为中心、建立在黄金基础上的固定汇率制的布雷顿森林体系</a:t>
            </a:r>
            <a:r>
              <a:rPr lang="zh-CN" altLang="en-US" sz="2600" b="0" i="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瓦解</a:t>
            </a:r>
            <a:endParaRPr lang="zh-CN" altLang="en-US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719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705FE1B5-8CCE-47DA-A069-A795990C1F7C}"/>
              </a:ext>
            </a:extLst>
          </p:cNvPr>
          <p:cNvCxnSpPr>
            <a:cxnSpLocks/>
          </p:cNvCxnSpPr>
          <p:nvPr/>
        </p:nvCxnSpPr>
        <p:spPr>
          <a:xfrm>
            <a:off x="1981792" y="5529524"/>
            <a:ext cx="8991008" cy="196"/>
          </a:xfrm>
          <a:prstGeom prst="straightConnector1">
            <a:avLst/>
          </a:prstGeom>
          <a:ln w="76200">
            <a:solidFill>
              <a:srgbClr val="0162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C684270-B2EB-4A29-8940-707A5CB9C332}"/>
              </a:ext>
            </a:extLst>
          </p:cNvPr>
          <p:cNvSpPr txBox="1"/>
          <p:nvPr/>
        </p:nvSpPr>
        <p:spPr>
          <a:xfrm>
            <a:off x="2693778" y="5554489"/>
            <a:ext cx="10886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1944.7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F99AA3E-C10D-4203-978C-84EFF917620F}"/>
              </a:ext>
            </a:extLst>
          </p:cNvPr>
          <p:cNvCxnSpPr>
            <a:cxnSpLocks/>
          </p:cNvCxnSpPr>
          <p:nvPr/>
        </p:nvCxnSpPr>
        <p:spPr>
          <a:xfrm>
            <a:off x="6904551" y="5334897"/>
            <a:ext cx="0" cy="214790"/>
          </a:xfrm>
          <a:prstGeom prst="line">
            <a:avLst/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229E27EF-580E-4A59-BA84-7B08852605DB}"/>
              </a:ext>
            </a:extLst>
          </p:cNvPr>
          <p:cNvSpPr txBox="1"/>
          <p:nvPr/>
        </p:nvSpPr>
        <p:spPr>
          <a:xfrm>
            <a:off x="6287070" y="5586357"/>
            <a:ext cx="1234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1945.12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8340191-4AD1-4758-8494-50BEF3C7B033}"/>
              </a:ext>
            </a:extLst>
          </p:cNvPr>
          <p:cNvSpPr txBox="1"/>
          <p:nvPr/>
        </p:nvSpPr>
        <p:spPr>
          <a:xfrm>
            <a:off x="9464606" y="5574005"/>
            <a:ext cx="7959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1973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C002A9D-09A5-44F3-80EF-36627C6F2B1A}"/>
              </a:ext>
            </a:extLst>
          </p:cNvPr>
          <p:cNvCxnSpPr>
            <a:cxnSpLocks/>
          </p:cNvCxnSpPr>
          <p:nvPr/>
        </p:nvCxnSpPr>
        <p:spPr>
          <a:xfrm flipH="1">
            <a:off x="3173866" y="5362789"/>
            <a:ext cx="2" cy="141470"/>
          </a:xfrm>
          <a:prstGeom prst="line">
            <a:avLst/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96DE05A-8C27-494E-867D-BFE5819EE0EB}"/>
              </a:ext>
            </a:extLst>
          </p:cNvPr>
          <p:cNvCxnSpPr>
            <a:cxnSpLocks/>
          </p:cNvCxnSpPr>
          <p:nvPr/>
        </p:nvCxnSpPr>
        <p:spPr>
          <a:xfrm flipH="1">
            <a:off x="9795678" y="5351384"/>
            <a:ext cx="2" cy="141470"/>
          </a:xfrm>
          <a:prstGeom prst="line">
            <a:avLst/>
          </a:prstGeom>
          <a:ln w="762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CA231D2F-CFA9-4A2B-89B0-EF3542C7DB6C}"/>
              </a:ext>
            </a:extLst>
          </p:cNvPr>
          <p:cNvSpPr txBox="1"/>
          <p:nvPr/>
        </p:nvSpPr>
        <p:spPr>
          <a:xfrm>
            <a:off x="1052651" y="1519446"/>
            <a:ext cx="584775" cy="44268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布雷顿森林体系的建立与瓦解</a:t>
            </a:r>
          </a:p>
        </p:txBody>
      </p:sp>
      <p:sp>
        <p:nvSpPr>
          <p:cNvPr id="17" name="右箭头 5">
            <a:extLst>
              <a:ext uri="{FF2B5EF4-FFF2-40B4-BE49-F238E27FC236}">
                <a16:creationId xmlns:a16="http://schemas.microsoft.com/office/drawing/2014/main" id="{6C7A9263-BA7B-4DC0-B0D4-B26FBA85434F}"/>
              </a:ext>
            </a:extLst>
          </p:cNvPr>
          <p:cNvSpPr/>
          <p:nvPr/>
        </p:nvSpPr>
        <p:spPr>
          <a:xfrm>
            <a:off x="4565436" y="3122767"/>
            <a:ext cx="213929" cy="649894"/>
          </a:xfrm>
          <a:prstGeom prst="rightArrow">
            <a:avLst/>
          </a:prstGeom>
          <a:solidFill>
            <a:srgbClr val="01621F"/>
          </a:solidFill>
          <a:ln w="3175">
            <a:solidFill>
              <a:srgbClr val="006666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BFEC0FF2-3C9B-43B0-B41D-4BCBA2F1A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728" y="2422185"/>
            <a:ext cx="2412387" cy="430887"/>
          </a:xfrm>
          <a:prstGeom prst="rect">
            <a:avLst/>
          </a:prstGeom>
          <a:noFill/>
          <a:ln w="19050" cap="rnd">
            <a:noFill/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</a:rPr>
              <a:t>布雷顿森林会议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7585F19-4C6B-4038-81E9-640B81F13062}"/>
              </a:ext>
            </a:extLst>
          </p:cNvPr>
          <p:cNvSpPr txBox="1"/>
          <p:nvPr/>
        </p:nvSpPr>
        <p:spPr>
          <a:xfrm>
            <a:off x="4725614" y="1740495"/>
            <a:ext cx="523220" cy="3475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</a:rPr>
              <a:t>布雷顿森林协定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1F6878EF-C3B9-4F8A-A832-C03DCC1F9B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4" b="21766"/>
          <a:stretch/>
        </p:blipFill>
        <p:spPr>
          <a:xfrm>
            <a:off x="1924052" y="2873039"/>
            <a:ext cx="2461006" cy="1451311"/>
          </a:xfrm>
          <a:prstGeom prst="rect">
            <a:avLst/>
          </a:prstGeom>
        </p:spPr>
      </p:pic>
      <p:sp>
        <p:nvSpPr>
          <p:cNvPr id="25" name="左大括号 24">
            <a:extLst>
              <a:ext uri="{FF2B5EF4-FFF2-40B4-BE49-F238E27FC236}">
                <a16:creationId xmlns:a16="http://schemas.microsoft.com/office/drawing/2014/main" id="{D86A36B9-4220-461C-9CBE-6C164BE16569}"/>
              </a:ext>
            </a:extLst>
          </p:cNvPr>
          <p:cNvSpPr/>
          <p:nvPr/>
        </p:nvSpPr>
        <p:spPr>
          <a:xfrm>
            <a:off x="5333311" y="1732714"/>
            <a:ext cx="210235" cy="3333259"/>
          </a:xfrm>
          <a:prstGeom prst="leftBrace">
            <a:avLst>
              <a:gd name="adj1" fmla="val 8333"/>
              <a:gd name="adj2" fmla="val 52203"/>
            </a:avLst>
          </a:prstGeom>
          <a:ln w="38100">
            <a:solidFill>
              <a:srgbClr val="016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BA5D4EA-DE59-4CA0-89C5-114C6851B59C}"/>
              </a:ext>
            </a:extLst>
          </p:cNvPr>
          <p:cNvGrpSpPr/>
          <p:nvPr/>
        </p:nvGrpSpPr>
        <p:grpSpPr>
          <a:xfrm>
            <a:off x="8631734" y="1826664"/>
            <a:ext cx="2307426" cy="3145357"/>
            <a:chOff x="8665374" y="1802926"/>
            <a:chExt cx="2307426" cy="3145357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B2B16C1-A88C-43D9-8EBB-D775277A881A}"/>
                </a:ext>
              </a:extLst>
            </p:cNvPr>
            <p:cNvSpPr txBox="1"/>
            <p:nvPr/>
          </p:nvSpPr>
          <p:spPr>
            <a:xfrm>
              <a:off x="8665374" y="1860928"/>
              <a:ext cx="2248602" cy="3026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srgbClr val="333333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    </a:t>
              </a:r>
              <a:r>
                <a:rPr kumimoji="0" lang="en-US" altLang="zh-CN" sz="200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1971</a:t>
              </a: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年美国政府</a:t>
              </a:r>
              <a:r>
                <a:rPr lang="zh-CN" altLang="en-US" sz="2000" dirty="0">
                  <a:solidFill>
                    <a:srgbClr val="333333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宣布停止美元兑换黄金；   </a:t>
              </a:r>
              <a:endParaRPr lang="en-US" altLang="zh-CN" sz="2000" dirty="0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srgbClr val="333333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    1973</a:t>
              </a:r>
              <a:r>
                <a:rPr lang="zh-CN" altLang="en-US" sz="2000" dirty="0">
                  <a:solidFill>
                    <a:srgbClr val="333333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年欧洲市场对美元实行浮动汇率，</a:t>
              </a: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以美元为中心的布雷顿森林体系瓦解。</a:t>
              </a:r>
              <a:endPara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297236E9-8DF3-4BCE-8AC1-CC42992FD749}"/>
                </a:ext>
              </a:extLst>
            </p:cNvPr>
            <p:cNvSpPr/>
            <p:nvPr/>
          </p:nvSpPr>
          <p:spPr>
            <a:xfrm>
              <a:off x="8685836" y="1802926"/>
              <a:ext cx="2286964" cy="3145357"/>
            </a:xfrm>
            <a:prstGeom prst="roundRect">
              <a:avLst/>
            </a:prstGeom>
            <a:noFill/>
            <a:ln w="38100">
              <a:solidFill>
                <a:srgbClr val="0162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0" name="Text Box 8">
            <a:extLst>
              <a:ext uri="{FF2B5EF4-FFF2-40B4-BE49-F238E27FC236}">
                <a16:creationId xmlns:a16="http://schemas.microsoft.com/office/drawing/2014/main" id="{5DF9E731-0707-4C3A-B4D3-3E65D49C8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1745" y="2380762"/>
            <a:ext cx="28333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国际货币基金组织 </a:t>
            </a:r>
            <a:r>
              <a:rPr kumimoji="1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IMF</a:t>
            </a:r>
            <a:endParaRPr kumimoji="1"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" name="Text Box 2">
            <a:extLst>
              <a:ext uri="{FF2B5EF4-FFF2-40B4-BE49-F238E27FC236}">
                <a16:creationId xmlns:a16="http://schemas.microsoft.com/office/drawing/2014/main" id="{517F159E-9D47-4DC4-87C7-166108200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7352" y="4887013"/>
            <a:ext cx="17527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世界银行 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WB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5" name="图片 172035" descr="两个挂钩">
            <a:extLst>
              <a:ext uri="{FF2B5EF4-FFF2-40B4-BE49-F238E27FC236}">
                <a16:creationId xmlns:a16="http://schemas.microsoft.com/office/drawing/2014/main" id="{2D005E5B-9F52-4124-9B1E-55C9C14CF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" t="12167" r="1689" b="5400"/>
          <a:stretch>
            <a:fillRect/>
          </a:stretch>
        </p:blipFill>
        <p:spPr bwMode="auto">
          <a:xfrm>
            <a:off x="5939338" y="2839551"/>
            <a:ext cx="1994190" cy="89332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EF80B44F-E171-407E-8EAE-0ABB61DED36E}"/>
              </a:ext>
            </a:extLst>
          </p:cNvPr>
          <p:cNvGrpSpPr/>
          <p:nvPr/>
        </p:nvGrpSpPr>
        <p:grpSpPr>
          <a:xfrm>
            <a:off x="5753100" y="1448453"/>
            <a:ext cx="2115181" cy="904368"/>
            <a:chOff x="5041965" y="1608052"/>
            <a:chExt cx="3039771" cy="1142927"/>
          </a:xfrm>
        </p:grpSpPr>
        <p:pic>
          <p:nvPicPr>
            <p:cNvPr id="37" name="Picture 4" descr="国际货币基金">
              <a:extLst>
                <a:ext uri="{FF2B5EF4-FFF2-40B4-BE49-F238E27FC236}">
                  <a16:creationId xmlns:a16="http://schemas.microsoft.com/office/drawing/2014/main" id="{A7E47970-F2CE-4B3F-97C8-9F4AC1BEA4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lum bright="18000" contras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965" y="1608052"/>
              <a:ext cx="1513788" cy="1142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09CD640B-C354-4A34-A4B1-7482F251D1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05" t="3206" r="3882" b="13686"/>
            <a:stretch/>
          </p:blipFill>
          <p:spPr>
            <a:xfrm>
              <a:off x="6555753" y="1608052"/>
              <a:ext cx="1525983" cy="1142927"/>
            </a:xfrm>
            <a:prstGeom prst="rect">
              <a:avLst/>
            </a:prstGeom>
          </p:spPr>
        </p:pic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F2A77489-2EC6-4526-9D7E-18BE6DDFDC90}"/>
              </a:ext>
            </a:extLst>
          </p:cNvPr>
          <p:cNvGrpSpPr/>
          <p:nvPr/>
        </p:nvGrpSpPr>
        <p:grpSpPr>
          <a:xfrm>
            <a:off x="5850220" y="3950209"/>
            <a:ext cx="2091101" cy="919980"/>
            <a:chOff x="4791456" y="3872741"/>
            <a:chExt cx="3024007" cy="1252077"/>
          </a:xfrm>
        </p:grpSpPr>
        <p:pic>
          <p:nvPicPr>
            <p:cNvPr id="40" name="Picture 4" descr="世界银行">
              <a:extLst>
                <a:ext uri="{FF2B5EF4-FFF2-40B4-BE49-F238E27FC236}">
                  <a16:creationId xmlns:a16="http://schemas.microsoft.com/office/drawing/2014/main" id="{6B83A1E4-3B04-4266-A934-9DCCF5D28D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1456" y="3872741"/>
              <a:ext cx="1501910" cy="1252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204E3F7D-5118-4F8A-8EB9-83DF1289D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9481" y="3882718"/>
              <a:ext cx="1525982" cy="12420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4631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D0DF6A6-5638-4CBB-969F-6C2E02CE6D3D}"/>
              </a:ext>
            </a:extLst>
          </p:cNvPr>
          <p:cNvSpPr txBox="1"/>
          <p:nvPr/>
        </p:nvSpPr>
        <p:spPr>
          <a:xfrm>
            <a:off x="2380069" y="2503018"/>
            <a:ext cx="7725956" cy="2809808"/>
          </a:xfrm>
          <a:prstGeom prst="rect">
            <a:avLst/>
          </a:prstGeom>
          <a:noFill/>
          <a:ln w="28575">
            <a:solidFill>
              <a:srgbClr val="01431D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1976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月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8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日，国际货币基金组织临时委员会在牙买加首都金斯敦举行会议，通过了一个关于国际货币制度改革的协议，即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牙买加协定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        </a:t>
            </a:r>
            <a:endParaRPr lang="en-US" altLang="zh-CN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       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主要内容：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1.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黄金非货币化；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2.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储备货币多元化，但</a:t>
            </a:r>
            <a:r>
              <a:rPr lang="zh-CN" altLang="en-US" sz="26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美元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仍是最主要的国际货币；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3.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汇率制度多样化。</a:t>
            </a:r>
            <a:endParaRPr lang="en-US" altLang="zh-CN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1EB521-76B2-4ED0-A4B3-007B9D12B3EE}"/>
              </a:ext>
            </a:extLst>
          </p:cNvPr>
          <p:cNvSpPr txBox="1"/>
          <p:nvPr/>
        </p:nvSpPr>
        <p:spPr>
          <a:xfrm>
            <a:off x="3605917" y="1674691"/>
            <a:ext cx="52742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知识拓展</a:t>
            </a:r>
            <a:r>
              <a:rPr lang="en-US" altLang="zh-CN" sz="3000" dirty="0">
                <a:latin typeface="黑体" panose="02010609060101010101" pitchFamily="49" charset="-122"/>
                <a:ea typeface="黑体" panose="02010609060101010101" pitchFamily="49" charset="-122"/>
              </a:rPr>
              <a:t>】《</a:t>
            </a:r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牙买加协定</a:t>
            </a:r>
            <a:r>
              <a:rPr lang="en-US" altLang="zh-CN" sz="30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4790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4C215C41-A8AB-4E82-AD38-D20584B12EED}"/>
              </a:ext>
            </a:extLst>
          </p:cNvPr>
          <p:cNvSpPr txBox="1"/>
          <p:nvPr/>
        </p:nvSpPr>
        <p:spPr>
          <a:xfrm>
            <a:off x="3594042" y="1134249"/>
            <a:ext cx="5984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人民币的国际化之路</a:t>
            </a: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744CCA93-18ED-43C6-B882-17B0E4071A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934878"/>
              </p:ext>
            </p:extLst>
          </p:nvPr>
        </p:nvGraphicFramePr>
        <p:xfrm>
          <a:off x="1356775" y="1870186"/>
          <a:ext cx="5038725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937">
                  <a:extLst>
                    <a:ext uri="{9D8B030D-6E8A-4147-A177-3AD203B41FA5}">
                      <a16:colId xmlns:a16="http://schemas.microsoft.com/office/drawing/2014/main" val="12483489"/>
                    </a:ext>
                  </a:extLst>
                </a:gridCol>
                <a:gridCol w="3821788">
                  <a:extLst>
                    <a:ext uri="{9D8B030D-6E8A-4147-A177-3AD203B41FA5}">
                      <a16:colId xmlns:a16="http://schemas.microsoft.com/office/drawing/2014/main" val="251062130"/>
                    </a:ext>
                  </a:extLst>
                </a:gridCol>
              </a:tblGrid>
              <a:tr h="4354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年份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重大事件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274815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2009</a:t>
                      </a:r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开始推行人民币国际化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919291"/>
                  </a:ext>
                </a:extLst>
              </a:tr>
              <a:tr h="6493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2010</a:t>
                      </a:r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成为国际货币基金组织第三大成员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931087"/>
                  </a:ext>
                </a:extLst>
              </a:tr>
              <a:tr h="6493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2015</a:t>
                      </a:r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发起成立亚洲基础设施投资银行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0823456"/>
                  </a:ext>
                </a:extLst>
              </a:tr>
              <a:tr h="12059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zh-CN" sz="2400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2016</a:t>
                      </a:r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人民币正式加入国际货币基金组织特别提款权货币篮子，成为国际储备货币之一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9247653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7F021A33-5CC0-4B6D-8A2C-877BDD425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75" y="2099626"/>
            <a:ext cx="4019550" cy="278399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01531FC-C9EA-4B58-B7F8-4B78D9EC9361}"/>
              </a:ext>
            </a:extLst>
          </p:cNvPr>
          <p:cNvSpPr txBox="1"/>
          <p:nvPr/>
        </p:nvSpPr>
        <p:spPr>
          <a:xfrm>
            <a:off x="6586539" y="4883616"/>
            <a:ext cx="4477823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2015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12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月，中国倡议设立的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亚洲基础设施投资银行正式成立</a:t>
            </a:r>
          </a:p>
        </p:txBody>
      </p:sp>
    </p:spTree>
    <p:extLst>
      <p:ext uri="{BB962C8B-B14F-4D97-AF65-F5344CB8AC3E}">
        <p14:creationId xmlns:p14="http://schemas.microsoft.com/office/powerpoint/2010/main" val="3171214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9C2A0161-2DE1-4EC3-B4AD-67CDA4BDA8D5}"/>
              </a:ext>
            </a:extLst>
          </p:cNvPr>
          <p:cNvSpPr/>
          <p:nvPr/>
        </p:nvSpPr>
        <p:spPr>
          <a:xfrm>
            <a:off x="6418893" y="1540421"/>
            <a:ext cx="3987349" cy="4137671"/>
          </a:xfrm>
          <a:prstGeom prst="rect">
            <a:avLst/>
          </a:prstGeom>
          <a:ln w="28575">
            <a:solidFill>
              <a:srgbClr val="01621F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学习拓展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  它的主要宗旨是：通过在基础设施及其他生产性领域的投资，促进亚洲经济可持续发展，创造财富并改善基础设施互联互通；与其他多边和双边开发机构紧密合作，推进区域合作和伙伴关系，应对发展挑战。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ED5FDF7-C718-4292-8CF4-92FCB938C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234" y="1639327"/>
            <a:ext cx="4254766" cy="308466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350FB83-24DB-4D90-8839-89F4B5AE2778}"/>
              </a:ext>
            </a:extLst>
          </p:cNvPr>
          <p:cNvSpPr txBox="1"/>
          <p:nvPr/>
        </p:nvSpPr>
        <p:spPr>
          <a:xfrm>
            <a:off x="1785758" y="4762089"/>
            <a:ext cx="463313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截至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2020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7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月，有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103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个成员国是世界第二大多边开发银行</a:t>
            </a:r>
          </a:p>
        </p:txBody>
      </p:sp>
    </p:spTree>
    <p:extLst>
      <p:ext uri="{BB962C8B-B14F-4D97-AF65-F5344CB8AC3E}">
        <p14:creationId xmlns:p14="http://schemas.microsoft.com/office/powerpoint/2010/main" val="1987292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">
            <a:extLst>
              <a:ext uri="{FF2B5EF4-FFF2-40B4-BE49-F238E27FC236}">
                <a16:creationId xmlns:a16="http://schemas.microsoft.com/office/drawing/2014/main" id="{5138E5FF-4160-4358-BC8B-D3B91186F195}"/>
              </a:ext>
            </a:extLst>
          </p:cNvPr>
          <p:cNvSpPr txBox="1"/>
          <p:nvPr/>
        </p:nvSpPr>
        <p:spPr>
          <a:xfrm>
            <a:off x="4076701" y="985480"/>
            <a:ext cx="48240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世界货币体系的演进历程</a:t>
            </a:r>
          </a:p>
        </p:txBody>
      </p:sp>
      <p:sp>
        <p:nvSpPr>
          <p:cNvPr id="67" name="箭头: 虚尾 66">
            <a:extLst>
              <a:ext uri="{FF2B5EF4-FFF2-40B4-BE49-F238E27FC236}">
                <a16:creationId xmlns:a16="http://schemas.microsoft.com/office/drawing/2014/main" id="{665768A1-4512-4F84-B957-21DE90AEFE28}"/>
              </a:ext>
            </a:extLst>
          </p:cNvPr>
          <p:cNvSpPr/>
          <p:nvPr/>
        </p:nvSpPr>
        <p:spPr>
          <a:xfrm rot="5400000">
            <a:off x="4009659" y="2824440"/>
            <a:ext cx="381594" cy="484632"/>
          </a:xfrm>
          <a:prstGeom prst="stripedRightArrow">
            <a:avLst/>
          </a:prstGeom>
          <a:solidFill>
            <a:srgbClr val="01431D"/>
          </a:solidFill>
          <a:ln>
            <a:solidFill>
              <a:srgbClr val="014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箭头: 虚尾 68">
            <a:extLst>
              <a:ext uri="{FF2B5EF4-FFF2-40B4-BE49-F238E27FC236}">
                <a16:creationId xmlns:a16="http://schemas.microsoft.com/office/drawing/2014/main" id="{44A09643-E27C-485A-A19E-12FC2D803382}"/>
              </a:ext>
            </a:extLst>
          </p:cNvPr>
          <p:cNvSpPr/>
          <p:nvPr/>
        </p:nvSpPr>
        <p:spPr>
          <a:xfrm rot="5400000">
            <a:off x="3988986" y="4457852"/>
            <a:ext cx="398748" cy="484632"/>
          </a:xfrm>
          <a:prstGeom prst="stripedRightArrow">
            <a:avLst/>
          </a:prstGeom>
          <a:solidFill>
            <a:srgbClr val="01431D"/>
          </a:solidFill>
          <a:ln>
            <a:solidFill>
              <a:srgbClr val="014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文本框 15">
            <a:extLst>
              <a:ext uri="{FF2B5EF4-FFF2-40B4-BE49-F238E27FC236}">
                <a16:creationId xmlns:a16="http://schemas.microsoft.com/office/drawing/2014/main" id="{03EA6BD9-BDFF-4292-9503-559B75F5D3EE}"/>
              </a:ext>
            </a:extLst>
          </p:cNvPr>
          <p:cNvSpPr txBox="1"/>
          <p:nvPr/>
        </p:nvSpPr>
        <p:spPr>
          <a:xfrm>
            <a:off x="1461428" y="1833254"/>
            <a:ext cx="5453864" cy="88902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1870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年</a:t>
            </a: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-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20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世纪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30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年代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以英镑为中心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固定汇率制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的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国际金本位制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74595E8D-AEBF-4C73-9803-D1286AE4869A}"/>
              </a:ext>
            </a:extLst>
          </p:cNvPr>
          <p:cNvSpPr/>
          <p:nvPr/>
        </p:nvSpPr>
        <p:spPr>
          <a:xfrm>
            <a:off x="1429836" y="1773264"/>
            <a:ext cx="5453864" cy="1009006"/>
          </a:xfrm>
          <a:prstGeom prst="roundRect">
            <a:avLst/>
          </a:prstGeom>
          <a:noFill/>
          <a:ln w="38100">
            <a:solidFill>
              <a:srgbClr val="014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文本框 15">
            <a:extLst>
              <a:ext uri="{FF2B5EF4-FFF2-40B4-BE49-F238E27FC236}">
                <a16:creationId xmlns:a16="http://schemas.microsoft.com/office/drawing/2014/main" id="{37BEF3ED-74D6-4628-AD60-1B9EA176939C}"/>
              </a:ext>
            </a:extLst>
          </p:cNvPr>
          <p:cNvSpPr txBox="1"/>
          <p:nvPr/>
        </p:nvSpPr>
        <p:spPr>
          <a:xfrm>
            <a:off x="1473524" y="3453781"/>
            <a:ext cx="5453864" cy="88902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二战后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-20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世纪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70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年代，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以美元为中心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固定汇率制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的布雷顿森林体系</a:t>
            </a:r>
          </a:p>
        </p:txBody>
      </p:sp>
      <p:sp>
        <p:nvSpPr>
          <p:cNvPr id="73" name="矩形: 圆角 72">
            <a:extLst>
              <a:ext uri="{FF2B5EF4-FFF2-40B4-BE49-F238E27FC236}">
                <a16:creationId xmlns:a16="http://schemas.microsoft.com/office/drawing/2014/main" id="{ACE63255-758F-4E2A-8718-FE3445E86462}"/>
              </a:ext>
            </a:extLst>
          </p:cNvPr>
          <p:cNvSpPr/>
          <p:nvPr/>
        </p:nvSpPr>
        <p:spPr>
          <a:xfrm>
            <a:off x="1473524" y="3343275"/>
            <a:ext cx="5453864" cy="1080539"/>
          </a:xfrm>
          <a:prstGeom prst="roundRect">
            <a:avLst/>
          </a:prstGeom>
          <a:noFill/>
          <a:ln w="38100">
            <a:solidFill>
              <a:srgbClr val="014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文本框 15">
            <a:extLst>
              <a:ext uri="{FF2B5EF4-FFF2-40B4-BE49-F238E27FC236}">
                <a16:creationId xmlns:a16="http://schemas.microsoft.com/office/drawing/2014/main" id="{742C4249-5F03-4B0E-938D-FE201C24E9DC}"/>
              </a:ext>
            </a:extLst>
          </p:cNvPr>
          <p:cNvSpPr txBox="1"/>
          <p:nvPr/>
        </p:nvSpPr>
        <p:spPr>
          <a:xfrm>
            <a:off x="1625726" y="5016669"/>
            <a:ext cx="5266689" cy="95365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20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世纪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70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年代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-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至今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形成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以美元为主浮动汇率制的多元货币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格局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5D921815-7312-41FF-98AC-0D8BF27D3123}"/>
              </a:ext>
            </a:extLst>
          </p:cNvPr>
          <p:cNvSpPr/>
          <p:nvPr/>
        </p:nvSpPr>
        <p:spPr>
          <a:xfrm>
            <a:off x="1461428" y="4971183"/>
            <a:ext cx="5528436" cy="1044632"/>
          </a:xfrm>
          <a:prstGeom prst="roundRect">
            <a:avLst/>
          </a:prstGeom>
          <a:noFill/>
          <a:ln w="38100">
            <a:solidFill>
              <a:srgbClr val="014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67B2365-8004-47D8-889B-29B2AEC1BBAE}"/>
              </a:ext>
            </a:extLst>
          </p:cNvPr>
          <p:cNvSpPr/>
          <p:nvPr/>
        </p:nvSpPr>
        <p:spPr>
          <a:xfrm>
            <a:off x="7600721" y="1677602"/>
            <a:ext cx="3212928" cy="1200329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世界货币体系是世界市场形成过程中对</a:t>
            </a:r>
            <a:endParaRPr lang="en-US" altLang="zh-CN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货币支付需求的反应</a:t>
            </a:r>
            <a:endParaRPr lang="en-US" altLang="zh-CN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029260D-B21C-44FF-BC49-E85C781B3F77}"/>
              </a:ext>
            </a:extLst>
          </p:cNvPr>
          <p:cNvSpPr/>
          <p:nvPr/>
        </p:nvSpPr>
        <p:spPr>
          <a:xfrm>
            <a:off x="7549236" y="3097107"/>
            <a:ext cx="1315244" cy="3046988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世界货币体系的不断演进，是各国生产力发展的结果</a:t>
            </a:r>
            <a:endParaRPr lang="en-US" altLang="zh-CN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F4CE566-F98D-4692-84BF-9DB1873C818A}"/>
              </a:ext>
            </a:extLst>
          </p:cNvPr>
          <p:cNvSpPr/>
          <p:nvPr/>
        </p:nvSpPr>
        <p:spPr>
          <a:xfrm>
            <a:off x="9487030" y="3466439"/>
            <a:ext cx="1445841" cy="2677656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适应经济发展需求的世界货币体系，推动世界经济和贸易的发展</a:t>
            </a:r>
            <a:endParaRPr lang="en-US" altLang="zh-CN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" name="下箭头 3">
            <a:extLst>
              <a:ext uri="{FF2B5EF4-FFF2-40B4-BE49-F238E27FC236}">
                <a16:creationId xmlns:a16="http://schemas.microsoft.com/office/drawing/2014/main" id="{8DD6B667-EE4F-4322-9A29-C0DA670BC3D4}"/>
              </a:ext>
            </a:extLst>
          </p:cNvPr>
          <p:cNvSpPr/>
          <p:nvPr/>
        </p:nvSpPr>
        <p:spPr>
          <a:xfrm>
            <a:off x="10040738" y="3009968"/>
            <a:ext cx="420563" cy="381594"/>
          </a:xfrm>
          <a:prstGeom prst="downArrow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右箭头 4">
            <a:extLst>
              <a:ext uri="{FF2B5EF4-FFF2-40B4-BE49-F238E27FC236}">
                <a16:creationId xmlns:a16="http://schemas.microsoft.com/office/drawing/2014/main" id="{88BBB43B-CE95-475F-833B-F1946C3EFB66}"/>
              </a:ext>
            </a:extLst>
          </p:cNvPr>
          <p:cNvSpPr/>
          <p:nvPr/>
        </p:nvSpPr>
        <p:spPr>
          <a:xfrm>
            <a:off x="8995974" y="4230754"/>
            <a:ext cx="422422" cy="4661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53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9912DCA6-7876-4DD7-99EB-718391FB5C65}"/>
              </a:ext>
            </a:extLst>
          </p:cNvPr>
          <p:cNvSpPr/>
          <p:nvPr/>
        </p:nvSpPr>
        <p:spPr>
          <a:xfrm>
            <a:off x="2521429" y="1636256"/>
            <a:ext cx="7660796" cy="3868944"/>
          </a:xfrm>
          <a:prstGeom prst="rect">
            <a:avLst/>
          </a:prstGeom>
          <a:ln w="28575">
            <a:solidFill>
              <a:srgbClr val="01621F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货币的兴衰实际是一个国家经济政治实力深刻的体现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……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   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一只主权货币的崛起，它需要有坚实的物质基础；它还需要有信心基础，这个国家应该有强大的国家机器，有坚定、清晰的国家意志；它还需要有一个良好的信用环境和完善的金融体系。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                                       ——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秦义虎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《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金融的历史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1845216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</p:spPr>
        <p:txBody>
          <a:bodyPr/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感谢收看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775012" y="3595816"/>
            <a:ext cx="9105808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年    级：高二            学    科：历史（统编版）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主讲人：崔辉辉        学    校：北京市育才学校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2144</Words>
  <Application>Microsoft Office PowerPoint</Application>
  <PresentationFormat>宽屏</PresentationFormat>
  <Paragraphs>244</Paragraphs>
  <Slides>27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黑体</vt:lpstr>
      <vt:lpstr>华文楷体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货币的使用与世界货币体系的形成（下）</vt:lpstr>
      <vt:lpstr>PowerPoint 演示文稿</vt:lpstr>
      <vt:lpstr>PowerPoint 演示文稿</vt:lpstr>
      <vt:lpstr>世界货币体系的形成过程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感谢收看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Lenovo</cp:lastModifiedBy>
  <cp:revision>127</cp:revision>
  <dcterms:created xsi:type="dcterms:W3CDTF">2020-02-05T11:17:56Z</dcterms:created>
  <dcterms:modified xsi:type="dcterms:W3CDTF">2020-10-29T07:16:47Z</dcterms:modified>
</cp:coreProperties>
</file>