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tags/tag12.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sldIdLst>
    <p:sldId id="385" r:id="rId2"/>
    <p:sldId id="479" r:id="rId3"/>
    <p:sldId id="476" r:id="rId4"/>
    <p:sldId id="491" r:id="rId5"/>
    <p:sldId id="492" r:id="rId6"/>
    <p:sldId id="493" r:id="rId7"/>
    <p:sldId id="499" r:id="rId8"/>
    <p:sldId id="500" r:id="rId9"/>
    <p:sldId id="497" r:id="rId10"/>
    <p:sldId id="498" r:id="rId11"/>
    <p:sldId id="501" r:id="rId12"/>
    <p:sldId id="508" r:id="rId13"/>
    <p:sldId id="505" r:id="rId14"/>
    <p:sldId id="511" r:id="rId15"/>
    <p:sldId id="512" r:id="rId16"/>
    <p:sldId id="513" r:id="rId17"/>
    <p:sldId id="518" r:id="rId18"/>
    <p:sldId id="495" r:id="rId19"/>
    <p:sldId id="519" r:id="rId20"/>
    <p:sldId id="520" r:id="rId21"/>
    <p:sldId id="543" r:id="rId22"/>
    <p:sldId id="524" r:id="rId23"/>
    <p:sldId id="496" r:id="rId24"/>
    <p:sldId id="522" r:id="rId25"/>
    <p:sldId id="521" r:id="rId26"/>
    <p:sldId id="525" r:id="rId27"/>
    <p:sldId id="527" r:id="rId28"/>
    <p:sldId id="531" r:id="rId29"/>
    <p:sldId id="529" r:id="rId30"/>
    <p:sldId id="535" r:id="rId31"/>
    <p:sldId id="534" r:id="rId32"/>
    <p:sldId id="526" r:id="rId33"/>
    <p:sldId id="506" r:id="rId34"/>
    <p:sldId id="544" r:id="rId35"/>
    <p:sldId id="545" r:id="rId36"/>
    <p:sldId id="472" r:id="rId37"/>
    <p:sldId id="537" r:id="rId38"/>
    <p:sldId id="538" r:id="rId39"/>
    <p:sldId id="488" r:id="rId40"/>
    <p:sldId id="539" r:id="rId41"/>
    <p:sldId id="540" r:id="rId42"/>
    <p:sldId id="541" r:id="rId43"/>
    <p:sldId id="542" r:id="rId44"/>
    <p:sldId id="546" r:id="rId45"/>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000000"/>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2" name="未知用户" initials="未" lastIdx="1" clrIdx="0"/>
  <p:cmAuthor id="3" name="黄超" initials="黄" lastIdx="1" clrIdx="1"/>
  <p:cmAuthor id="4" name="易" initials="易"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FF"/>
    <a:srgbClr val="0066FF"/>
    <a:srgbClr val="CCCCFF"/>
    <a:srgbClr val="99CCFF"/>
    <a:srgbClr val="CCFFFF"/>
    <a:srgbClr val="CCECFF"/>
    <a:srgbClr val="0000FF"/>
    <a:srgbClr val="FF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75" d="100"/>
          <a:sy n="75" d="100"/>
        </p:scale>
        <p:origin x="42" y="162"/>
      </p:cViewPr>
      <p:guideLst>
        <p:guide orient="horz" pos="2160"/>
        <p:guide pos="3803"/>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9364" name="Rectangle 2"/>
          <p:cNvSpPr>
            <a:spLocks noGrp="1"/>
          </p:cNvSpPr>
          <p:nvPr>
            <p:ph type="hdr" sz="quarter"/>
          </p:nvPr>
        </p:nvSpPr>
        <p:spPr>
          <a:xfrm>
            <a:off x="0" y="0"/>
            <a:ext cx="3076575" cy="512763"/>
          </a:xfrm>
          <a:prstGeom prst="rect">
            <a:avLst/>
          </a:prstGeom>
          <a:noFill/>
          <a:ln w="9525">
            <a:noFill/>
          </a:ln>
        </p:spPr>
        <p:txBody>
          <a:bodyPr vert="horz" lIns="91492" tIns="45745" rIns="91492" bIns="45745" anchor="t" anchorCtr="0"/>
          <a:lstStyle/>
          <a:p>
            <a:pPr lvl="0" algn="l" fontAlgn="base"/>
            <a:endParaRPr lang="en-US" altLang="en-US" sz="1100" strike="noStrike" noProof="1"/>
          </a:p>
        </p:txBody>
      </p:sp>
      <p:sp>
        <p:nvSpPr>
          <p:cNvPr id="1049365" name="Rectangle 3"/>
          <p:cNvSpPr>
            <a:spLocks noGrp="1"/>
          </p:cNvSpPr>
          <p:nvPr>
            <p:ph type="dt" idx="1"/>
          </p:nvPr>
        </p:nvSpPr>
        <p:spPr>
          <a:xfrm>
            <a:off x="4021138" y="0"/>
            <a:ext cx="3076575" cy="512763"/>
          </a:xfrm>
          <a:prstGeom prst="rect">
            <a:avLst/>
          </a:prstGeom>
          <a:noFill/>
          <a:ln w="9525">
            <a:noFill/>
          </a:ln>
        </p:spPr>
        <p:txBody>
          <a:bodyPr vert="horz" lIns="91492" tIns="45745" rIns="91492" bIns="45745" anchor="t" anchorCtr="0"/>
          <a:lstStyle/>
          <a:p>
            <a:pPr lvl="0" algn="r" fontAlgn="base"/>
            <a:endParaRPr lang="en-US" altLang="en-US" sz="1100" strike="noStrike" noProof="1"/>
          </a:p>
        </p:txBody>
      </p:sp>
      <p:sp>
        <p:nvSpPr>
          <p:cNvPr id="30724" name="Rectangle 4"/>
          <p:cNvSpPr>
            <a:spLocks noGrp="1" noRot="1" noChangeAspect="1"/>
          </p:cNvSpPr>
          <p:nvPr>
            <p:ph type="sldImg"/>
          </p:nvPr>
        </p:nvSpPr>
        <p:spPr>
          <a:xfrm>
            <a:off x="990600" y="766763"/>
            <a:ext cx="5118100" cy="3838575"/>
          </a:xfrm>
          <a:prstGeom prst="rect">
            <a:avLst/>
          </a:prstGeom>
          <a:noFill/>
          <a:ln w="9525" cap="flat" cmpd="sng">
            <a:solidFill>
              <a:srgbClr val="000000"/>
            </a:solidFill>
            <a:prstDash val="solid"/>
            <a:miter/>
            <a:headEnd type="none" w="sm" len="sm"/>
            <a:tailEnd type="none" w="sm" len="sm"/>
          </a:ln>
        </p:spPr>
      </p:sp>
      <p:sp>
        <p:nvSpPr>
          <p:cNvPr id="30725" name="Rectangle 5"/>
          <p:cNvSpPr>
            <a:spLocks noGrp="1"/>
          </p:cNvSpPr>
          <p:nvPr>
            <p:ph type="body" sz="quarter"/>
          </p:nvPr>
        </p:nvSpPr>
        <p:spPr>
          <a:xfrm>
            <a:off x="709613" y="4862513"/>
            <a:ext cx="5680075" cy="4605337"/>
          </a:xfrm>
          <a:prstGeom prst="rect">
            <a:avLst/>
          </a:prstGeom>
          <a:noFill/>
          <a:ln w="9525">
            <a:noFill/>
          </a:ln>
        </p:spPr>
        <p:txBody>
          <a:bodyPr vert="horz" lIns="91492" tIns="45745" rIns="91492" bIns="45745" anchor="t" anchorCtr="0"/>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49368" name="Rectangle 6"/>
          <p:cNvSpPr>
            <a:spLocks noGrp="1"/>
          </p:cNvSpPr>
          <p:nvPr>
            <p:ph type="ftr" sz="quarter" idx="4"/>
          </p:nvPr>
        </p:nvSpPr>
        <p:spPr>
          <a:xfrm>
            <a:off x="0" y="9720263"/>
            <a:ext cx="3076575" cy="512763"/>
          </a:xfrm>
          <a:prstGeom prst="rect">
            <a:avLst/>
          </a:prstGeom>
          <a:noFill/>
          <a:ln w="9525">
            <a:noFill/>
          </a:ln>
        </p:spPr>
        <p:txBody>
          <a:bodyPr vert="horz" lIns="91492" tIns="45745" rIns="91492" bIns="45745" anchor="b" anchorCtr="0"/>
          <a:lstStyle/>
          <a:p>
            <a:pPr lvl="0" algn="l" fontAlgn="base"/>
            <a:endParaRPr lang="en-US" altLang="en-US" sz="1100" strike="noStrike" noProof="1"/>
          </a:p>
        </p:txBody>
      </p:sp>
      <p:sp>
        <p:nvSpPr>
          <p:cNvPr id="1049369" name="Rectangle 7"/>
          <p:cNvSpPr>
            <a:spLocks noGrp="1"/>
          </p:cNvSpPr>
          <p:nvPr>
            <p:ph type="sldNum" sz="quarter" idx="5"/>
          </p:nvPr>
        </p:nvSpPr>
        <p:spPr>
          <a:xfrm>
            <a:off x="4021138" y="9720263"/>
            <a:ext cx="3076575" cy="512763"/>
          </a:xfrm>
          <a:prstGeom prst="rect">
            <a:avLst/>
          </a:prstGeom>
          <a:noFill/>
          <a:ln w="9525">
            <a:noFill/>
          </a:ln>
        </p:spPr>
        <p:txBody>
          <a:bodyPr vert="horz" lIns="91492" tIns="45745" rIns="91492" bIns="45745" anchor="b" anchorCtr="0"/>
          <a:lstStyle/>
          <a:p>
            <a:pPr lvl="0" algn="r" fontAlgn="base"/>
            <a:fld id="{9A0DB2DC-4C9A-4742-B13C-FB6460FD3503}" type="slidenum">
              <a:rPr lang="en-US" altLang="en-US" sz="1100" strike="noStrike" noProof="1" dirty="0">
                <a:latin typeface="Arial" panose="020B0604020202020204" pitchFamily="34" charset="0"/>
                <a:ea typeface="宋体" panose="02010600030101010101" pitchFamily="2" charset="-122"/>
                <a:cs typeface="+mn-cs"/>
              </a:rPr>
              <a:pPr lvl="0" algn="r" fontAlgn="base"/>
              <a:t>‹#›</a:t>
            </a:fld>
            <a:endParaRPr lang="en-US" altLang="en-US" sz="1100" strike="noStrike" noProof="1"/>
          </a:p>
        </p:txBody>
      </p:sp>
    </p:spTree>
  </p:cSld>
  <p:clrMap bg1="lt1" tx1="dk1" bg2="lt2" tx2="dk2" accent1="accent1" accent2="accent2" accent3="accent3" accent4="accent4" accent5="accent5" accent6="accent6" hlink="hlink" folHlink="folHlink"/>
  <p:hf sldNum="0" hdr="0" ftr="0" dt="0"/>
  <p:notesStyle>
    <a:lvl1pPr marL="0" lvl="0" indent="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1pPr>
    <a:lvl2pPr marL="457200" lvl="1" indent="-4572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2pPr>
    <a:lvl3pPr marL="914400" lvl="2" indent="-9144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3pPr>
    <a:lvl4pPr marL="1371600" lvl="3" indent="-13716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4pPr>
    <a:lvl5pPr marL="1828800" lvl="4"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5pPr>
    <a:lvl6pPr marL="2286000" lvl="5"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6pPr>
    <a:lvl7pPr marL="2743200" lvl="6"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7pPr>
    <a:lvl8pPr marL="3200400" lvl="7"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8pPr>
    <a:lvl9pPr marL="3657600" lvl="8"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normAutofit/>
          </a:bodyPr>
          <a:lstStyle/>
          <a:p>
            <a:pPr marL="342900" lvl="0" indent="-342900">
              <a:spcBef>
                <a:spcPct val="20000"/>
              </a:spcBef>
              <a:buSzPct val="100000"/>
              <a:defRPr/>
            </a:pPr>
            <a:r>
              <a:rPr lang="zh-CN" altLang="en-US" sz="1200" dirty="0" smtClean="0">
                <a:solidFill>
                  <a:schemeClr val="tx1">
                    <a:lumMod val="95000"/>
                  </a:schemeClr>
                </a:solidFill>
                <a:latin typeface="黑体" panose="02010609060101010101" pitchFamily="49" charset="-122"/>
                <a:ea typeface="黑体" panose="02010609060101010101" pitchFamily="49" charset="-122"/>
              </a:rPr>
              <a:t>前面已经讲到，教材是把两次工业革命作为一个整体来阐述，但考虑到两次工业革命的发展除了具有连续性，还具有较强的阶段性，因而本课主要分为以下四部分来讲授：</a:t>
            </a:r>
            <a:endParaRPr lang="en-US" altLang="zh-CN" sz="1200" dirty="0" smtClean="0">
              <a:solidFill>
                <a:schemeClr val="tx1">
                  <a:lumMod val="95000"/>
                </a:schemeClr>
              </a:solidFill>
              <a:latin typeface="黑体" panose="02010609060101010101" pitchFamily="49" charset="-122"/>
              <a:ea typeface="黑体" panose="02010609060101010101" pitchFamily="49" charset="-122"/>
            </a:endParaRPr>
          </a:p>
          <a:p>
            <a:pPr marL="342900" lvl="0" indent="-342900">
              <a:spcBef>
                <a:spcPct val="20000"/>
              </a:spcBef>
              <a:buSzPct val="100000"/>
              <a:defRPr/>
            </a:pPr>
            <a:r>
              <a:rPr lang="zh-CN" altLang="en-US" sz="1200" dirty="0" smtClean="0">
                <a:latin typeface="黑体" panose="02010609060101010101" pitchFamily="49" charset="-122"/>
                <a:ea typeface="黑体" panose="02010609060101010101" pitchFamily="49" charset="-122"/>
              </a:rPr>
              <a:t>一、第一次工业革命；二、第二次工业革命；三、两次工业革命的特点；四、工业革命的影响</a:t>
            </a:r>
            <a:endParaRPr lang="en-US" altLang="zh-CN" sz="1200" dirty="0" smtClean="0">
              <a:solidFill>
                <a:schemeClr val="tx1">
                  <a:lumMod val="95000"/>
                </a:schemeClr>
              </a:solidFill>
              <a:latin typeface="黑体" panose="02010609060101010101" pitchFamily="49" charset="-122"/>
              <a:ea typeface="黑体" panose="02010609060101010101" pitchFamily="49" charset="-122"/>
            </a:endParaRPr>
          </a:p>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normAutofit/>
          </a:bodyPr>
          <a:lstStyle/>
          <a:p>
            <a:r>
              <a:rPr lang="zh-CN" altLang="en-US" dirty="0" smtClean="0"/>
              <a:t>重大飞跃扣题“影响世界”</a:t>
            </a:r>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8" name="页脚占位符 7"/>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9" name="灯片编号占位符 8"/>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4" name="页脚占位符 3"/>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5" name="灯片编号占位符 4"/>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3" name="页脚占位符 2"/>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4" name="灯片编号占位符 3"/>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4098" name="标题 1025"/>
          <p:cNvSpPr>
            <a:spLocks noGrp="1"/>
          </p:cNvSpPr>
          <p:nvPr>
            <p:ph type="title"/>
          </p:nvPr>
        </p:nvSpPr>
        <p:spPr>
          <a:xfrm>
            <a:off x="609600" y="274638"/>
            <a:ext cx="10972800" cy="1143000"/>
          </a:xfrm>
          <a:prstGeom prst="rect">
            <a:avLst/>
          </a:prstGeom>
          <a:noFill/>
          <a:ln w="9525">
            <a:noFill/>
          </a:ln>
        </p:spPr>
        <p:txBody>
          <a:bodyPr vert="horz" lIns="91440" tIns="45720" rIns="91440" bIns="45720" anchor="ctr" anchorCtr="0"/>
          <a:lstStyle/>
          <a:p>
            <a:pPr lvl="0"/>
            <a:r>
              <a:rPr lang="zh-CN" altLang="en-US" dirty="0"/>
              <a:t>单击此处编辑母版标题样式</a:t>
            </a:r>
            <a:endParaRPr lang="en-US" altLang="en-US" dirty="0"/>
          </a:p>
        </p:txBody>
      </p:sp>
      <p:sp>
        <p:nvSpPr>
          <p:cNvPr id="4099" name="文本占位符 1026"/>
          <p:cNvSpPr>
            <a:spLocks noGrp="1"/>
          </p:cNvSpPr>
          <p:nvPr>
            <p:ph type="body"/>
          </p:nvPr>
        </p:nvSpPr>
        <p:spPr>
          <a:xfrm>
            <a:off x="609600" y="1600200"/>
            <a:ext cx="10972800" cy="4525963"/>
          </a:xfrm>
          <a:prstGeom prst="rect">
            <a:avLst/>
          </a:prstGeom>
          <a:noFill/>
          <a:ln w="9525">
            <a:noFill/>
          </a:ln>
        </p:spPr>
        <p:txBody>
          <a:bodyPr vert="horz" lIns="91440" tIns="45720" rIns="91440" bIns="45720" anchor="t" anchorCtr="0"/>
          <a:lstStyle/>
          <a:p>
            <a:pPr lvl="0"/>
            <a:r>
              <a:rPr lang="zh-CN" altLang="en-US" dirty="0"/>
              <a:t>单击此处编辑母版文本样式</a:t>
            </a:r>
            <a:endParaRPr lang="en-US" altLang="en-US" dirty="0"/>
          </a:p>
          <a:p>
            <a:pPr lvl="1"/>
            <a:r>
              <a:rPr lang="zh-CN" altLang="en-US" dirty="0"/>
              <a:t>第二级</a:t>
            </a:r>
            <a:endParaRPr lang="en-US" altLang="en-US" dirty="0"/>
          </a:p>
          <a:p>
            <a:pPr lvl="2"/>
            <a:r>
              <a:rPr lang="zh-CN" altLang="en-US" dirty="0"/>
              <a:t>第三级</a:t>
            </a:r>
            <a:endParaRPr lang="en-US" altLang="en-US" dirty="0"/>
          </a:p>
          <a:p>
            <a:pPr lvl="3"/>
            <a:r>
              <a:rPr lang="zh-CN" altLang="en-US" dirty="0"/>
              <a:t>第四级</a:t>
            </a:r>
            <a:endParaRPr lang="en-US" altLang="en-US" dirty="0"/>
          </a:p>
          <a:p>
            <a:pPr lvl="4"/>
            <a:r>
              <a:rPr lang="zh-CN" altLang="en-US" dirty="0"/>
              <a:t>第五级</a:t>
            </a:r>
            <a:endParaRPr lang="en-US" altLang="en-US" dirty="0"/>
          </a:p>
        </p:txBody>
      </p:sp>
      <p:sp>
        <p:nvSpPr>
          <p:cNvPr id="1048578" name="日期占位符 3"/>
          <p:cNvSpPr>
            <a:spLocks noGrp="1"/>
          </p:cNvSpPr>
          <p:nvPr>
            <p:ph type="dt" sz="half"/>
          </p:nvPr>
        </p:nvSpPr>
        <p:spPr>
          <a:xfrm>
            <a:off x="609600" y="6245225"/>
            <a:ext cx="2844800" cy="476250"/>
          </a:xfrm>
          <a:prstGeom prst="rect">
            <a:avLst/>
          </a:prstGeom>
          <a:noFill/>
          <a:ln w="9525">
            <a:noFill/>
          </a:ln>
        </p:spPr>
        <p:txBody>
          <a:bodyPr vert="horz" lIns="91440" tIns="45720" rIns="91440" bIns="45720" anchor="t" anchorCtr="0"/>
          <a:lstStyle>
            <a:lvl1pPr marL="0" indent="0" algn="l"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1048579" name="页脚占位符 4"/>
          <p:cNvSpPr>
            <a:spLocks noGrp="1"/>
          </p:cNvSpPr>
          <p:nvPr>
            <p:ph type="ftr" sz="quarter"/>
          </p:nvPr>
        </p:nvSpPr>
        <p:spPr>
          <a:xfrm>
            <a:off x="4165600" y="6245225"/>
            <a:ext cx="3860800" cy="476250"/>
          </a:xfrm>
          <a:prstGeom prst="rect">
            <a:avLst/>
          </a:prstGeom>
          <a:noFill/>
          <a:ln w="9525">
            <a:noFill/>
          </a:ln>
        </p:spPr>
        <p:txBody>
          <a:bodyPr vert="horz" lIns="91440" tIns="45720" rIns="91440" bIns="45720" anchor="t" anchorCtr="0"/>
          <a:lstStyle>
            <a:lvl1pPr marL="0" indent="0" algn="ct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1048580" name="灯片编号占位符 5"/>
          <p:cNvSpPr>
            <a:spLocks noGrp="1"/>
          </p:cNvSpPr>
          <p:nvPr>
            <p:ph type="sldNum" sz="quarter"/>
          </p:nvPr>
        </p:nvSpPr>
        <p:spPr>
          <a:xfrm>
            <a:off x="8737600" y="6245225"/>
            <a:ext cx="2844800" cy="476250"/>
          </a:xfrm>
          <a:prstGeom prst="rect">
            <a:avLst/>
          </a:prstGeom>
          <a:noFill/>
          <a:ln w="9525">
            <a:noFill/>
          </a:ln>
        </p:spPr>
        <p:txBody>
          <a:bodyPr vert="horz" lIns="91440" tIns="45720" rIns="91440" bIns="45720" anchor="t" anchorCtr="0"/>
          <a:lstStyle>
            <a:lvl1pPr marL="0" indent="0" algn="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pPr lvl="0" rtl="0" eaLnBrk="1" fontAlgn="base" latinLnBrk="0" hangingPunct="1">
                <a:lnSpc>
                  <a:spcPct val="100000"/>
                </a:lnSpc>
                <a:spcBef>
                  <a:spcPct val="0"/>
                </a:spcBef>
                <a:spcAft>
                  <a:spcPct val="0"/>
                </a:spcAft>
                <a:buNone/>
              </a:pPr>
              <a:t>‹#›</a:t>
            </a:fld>
            <a:endParaRPr lang="zh-CN" altLang="en-US" strike="noStrike" baseline="0"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rgbClr val="000000"/>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rgbClr val="000000"/>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9.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file:///C:\Users\LENOVO\Desktop\&#65288;&#28023;&#29664;02-1353&#65289;&#39640;&#19968;&#19979;-&#21382;&#21490;-&#31532;&#20116;&#21333;&#20803;&#31532;10&#35838;&#12298;&#24433;&#21709;&#19990;&#30028;&#30340;&#24037;&#19994;&#38761;&#21629;&#12299;-&#34203;&#27704;&#32988;\&#65288;&#28023;&#29664;02-1353&#65289;&#39640;&#19968;&#19979;-&#21382;&#21490;-&#31532;&#20116;&#21333;&#20803;&#31532;10&#35838;&#12298;&#24433;&#21709;&#19990;&#30028;&#30340;&#24037;&#19994;&#38761;&#21629;&#12299;-&#34203;&#27704;&#32988;-&#35838;&#20214;\&#31532;&#20108;&#27425;&#24037;&#19994;&#38761;&#21629;&#30340;&#20027;&#35201;&#25104;&#23601;.mp4" TargetMode="External"/><Relationship Id="rId5" Type="http://schemas.openxmlformats.org/officeDocument/2006/relationships/image" Target="../media/image11.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2.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5841" name="标题 1"/>
          <p:cNvSpPr>
            <a:spLocks noGrp="1"/>
          </p:cNvSpPr>
          <p:nvPr>
            <p:ph type="title"/>
          </p:nvPr>
        </p:nvSpPr>
        <p:spPr>
          <a:xfrm>
            <a:off x="609600" y="260033"/>
            <a:ext cx="10972800" cy="1143000"/>
          </a:xfrm>
        </p:spPr>
        <p:txBody>
          <a:bodyPr vert="horz" lIns="91440" tIns="45720" rIns="91440" bIns="45720" anchor="ctr" anchorCtr="0"/>
          <a:lstStyle/>
          <a:p>
            <a:pPr algn="r"/>
            <a:r>
              <a:rPr lang="zh-CN" altLang="en-US" sz="2800" dirty="0">
                <a:latin typeface="黑体" panose="02010609060101010101" pitchFamily="49" charset="-122"/>
                <a:ea typeface="黑体" panose="02010609060101010101" pitchFamily="49" charset="-122"/>
              </a:rPr>
              <a:t>高</a:t>
            </a:r>
            <a:r>
              <a:rPr lang="zh-CN" altLang="en-US" sz="2800" dirty="0" smtClean="0">
                <a:latin typeface="黑体" panose="02010609060101010101" pitchFamily="49" charset="-122"/>
                <a:ea typeface="黑体" panose="02010609060101010101" pitchFamily="49" charset="-122"/>
              </a:rPr>
              <a:t>一（下）</a:t>
            </a:r>
            <a:r>
              <a:rPr lang="en-US" altLang="zh-CN" sz="2800" dirty="0" smtClean="0">
                <a:latin typeface="黑体" panose="02010609060101010101" pitchFamily="49" charset="-122"/>
                <a:ea typeface="黑体" panose="02010609060101010101" pitchFamily="49" charset="-122"/>
              </a:rPr>
              <a:t>—</a:t>
            </a:r>
            <a:r>
              <a:rPr lang="zh-CN" altLang="en-US" sz="2800" dirty="0" smtClean="0">
                <a:latin typeface="黑体" panose="02010609060101010101" pitchFamily="49" charset="-122"/>
                <a:ea typeface="黑体" panose="02010609060101010101" pitchFamily="49" charset="-122"/>
              </a:rPr>
              <a:t>统编版</a:t>
            </a:r>
            <a:r>
              <a:rPr lang="en-US" altLang="zh-CN" sz="2800" dirty="0" smtClean="0">
                <a:latin typeface="黑体" panose="02010609060101010101" pitchFamily="49" charset="-122"/>
                <a:ea typeface="黑体" panose="02010609060101010101" pitchFamily="49" charset="-122"/>
              </a:rPr>
              <a:t>—</a:t>
            </a:r>
            <a:r>
              <a:rPr lang="zh-CN" altLang="en-US" sz="2800" dirty="0" smtClean="0">
                <a:latin typeface="黑体" panose="02010609060101010101" pitchFamily="49" charset="-122"/>
                <a:ea typeface="黑体" panose="02010609060101010101" pitchFamily="49" charset="-122"/>
              </a:rPr>
              <a:t>历史</a:t>
            </a:r>
            <a:r>
              <a:rPr lang="en-US" altLang="zh-CN" sz="2800" dirty="0" smtClean="0">
                <a:latin typeface="黑体" panose="02010609060101010101" pitchFamily="49" charset="-122"/>
                <a:ea typeface="黑体" panose="02010609060101010101" pitchFamily="49" charset="-122"/>
              </a:rPr>
              <a:t>—</a:t>
            </a:r>
            <a:r>
              <a:rPr lang="zh-CN" altLang="en-US" sz="2800" dirty="0" smtClean="0">
                <a:latin typeface="黑体" panose="02010609060101010101" pitchFamily="49" charset="-122"/>
                <a:ea typeface="黑体" panose="02010609060101010101" pitchFamily="49" charset="-122"/>
              </a:rPr>
              <a:t>第五单元</a:t>
            </a:r>
            <a:r>
              <a:rPr lang="zh-CN" altLang="zh-CN" b="1" dirty="0"/>
              <a:t/>
            </a:r>
            <a:br>
              <a:rPr lang="zh-CN" altLang="zh-CN" b="1" dirty="0"/>
            </a:br>
            <a:endParaRPr lang="zh-CN" altLang="en-US" b="1" dirty="0"/>
          </a:p>
        </p:txBody>
      </p:sp>
      <p:sp>
        <p:nvSpPr>
          <p:cNvPr id="35842" name="内容占位符 2"/>
          <p:cNvSpPr>
            <a:spLocks noGrp="1"/>
          </p:cNvSpPr>
          <p:nvPr>
            <p:ph idx="1"/>
          </p:nvPr>
        </p:nvSpPr>
        <p:spPr>
          <a:xfrm>
            <a:off x="609600" y="3284855"/>
            <a:ext cx="10972800" cy="721995"/>
          </a:xfrm>
        </p:spPr>
        <p:txBody>
          <a:bodyPr vert="horz" lIns="91440" tIns="45720" rIns="91440" bIns="45720" anchor="t" anchorCtr="0"/>
          <a:lstStyle/>
          <a:p>
            <a:pPr marL="0" indent="0" algn="ctr">
              <a:buNone/>
            </a:pPr>
            <a:r>
              <a:rPr lang="zh-CN" altLang="en-US" sz="2800" dirty="0" smtClean="0">
                <a:latin typeface="黑体" panose="02010609060101010101" pitchFamily="49" charset="-122"/>
                <a:ea typeface="黑体" panose="02010609060101010101" pitchFamily="49" charset="-122"/>
              </a:rPr>
              <a:t> 广州市海珠区教育发展研究院  薛永胜</a:t>
            </a:r>
            <a:endParaRPr lang="zh-CN" altLang="en-US" sz="2800" dirty="0">
              <a:latin typeface="黑体" panose="02010609060101010101" pitchFamily="49" charset="-122"/>
              <a:ea typeface="黑体" panose="02010609060101010101" pitchFamily="49" charset="-122"/>
            </a:endParaRPr>
          </a:p>
        </p:txBody>
      </p:sp>
      <p:sp>
        <p:nvSpPr>
          <p:cNvPr id="2" name="内容占位符 2"/>
          <p:cNvSpPr>
            <a:spLocks noGrp="1"/>
          </p:cNvSpPr>
          <p:nvPr/>
        </p:nvSpPr>
        <p:spPr>
          <a:xfrm>
            <a:off x="609600" y="2132965"/>
            <a:ext cx="10972800" cy="93599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buNone/>
            </a:pPr>
            <a:r>
              <a:rPr lang="zh-CN" altLang="en-US" sz="5400" dirty="0" smtClean="0">
                <a:latin typeface="黑体" panose="02010609060101010101" pitchFamily="49" charset="-122"/>
                <a:ea typeface="黑体" panose="02010609060101010101" pitchFamily="49" charset="-122"/>
              </a:rPr>
              <a:t>第</a:t>
            </a:r>
            <a:r>
              <a:rPr lang="en-US" altLang="zh-CN" sz="5400" dirty="0" smtClean="0">
                <a:latin typeface="黑体" panose="02010609060101010101" pitchFamily="49" charset="-122"/>
                <a:ea typeface="黑体" panose="02010609060101010101" pitchFamily="49" charset="-122"/>
              </a:rPr>
              <a:t>10</a:t>
            </a:r>
            <a:r>
              <a:rPr lang="zh-CN" altLang="en-US" sz="5400" dirty="0" smtClean="0">
                <a:latin typeface="黑体" panose="02010609060101010101" pitchFamily="49" charset="-122"/>
                <a:ea typeface="黑体" panose="02010609060101010101" pitchFamily="49" charset="-122"/>
              </a:rPr>
              <a:t>课 影响世界的工业革命</a:t>
            </a:r>
            <a:endParaRPr lang="zh-CN" altLang="en-US" sz="5400" dirty="0">
              <a:latin typeface="黑体" panose="02010609060101010101" pitchFamily="49" charset="-122"/>
              <a:ea typeface="黑体" panose="02010609060101010101" pitchFamily="49" charset="-122"/>
            </a:endParaRPr>
          </a:p>
        </p:txBody>
      </p:sp>
      <p:pic>
        <p:nvPicPr>
          <p:cNvPr id="4" name="图片 3"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4" name="标题 1"/>
          <p:cNvSpPr txBox="1"/>
          <p:nvPr/>
        </p:nvSpPr>
        <p:spPr>
          <a:xfrm>
            <a:off x="803314" y="1000108"/>
            <a:ext cx="10793412" cy="871538"/>
          </a:xfrm>
          <a:prstGeom prst="rect">
            <a:avLst/>
          </a:prstGeom>
          <a:effectLst/>
        </p:spPr>
        <p:txBody>
          <a:bodyPr anchor="ct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defRPr/>
            </a:pPr>
            <a:r>
              <a:rPr lang="zh-CN" altLang="en-US" sz="4800" dirty="0" smtClean="0">
                <a:latin typeface="黑体" panose="02010609060101010101" pitchFamily="49" charset="-122"/>
                <a:ea typeface="黑体" panose="02010609060101010101" pitchFamily="49" charset="-122"/>
              </a:rPr>
              <a:t>第</a:t>
            </a:r>
            <a:r>
              <a:rPr lang="en-US" altLang="zh-CN" sz="4800" dirty="0" smtClean="0">
                <a:latin typeface="黑体" panose="02010609060101010101" pitchFamily="49" charset="-122"/>
                <a:ea typeface="黑体" panose="02010609060101010101" pitchFamily="49" charset="-122"/>
              </a:rPr>
              <a:t>10</a:t>
            </a:r>
            <a:r>
              <a:rPr lang="zh-CN" altLang="en-US" sz="4800" dirty="0" smtClean="0">
                <a:latin typeface="黑体" panose="02010609060101010101" pitchFamily="49" charset="-122"/>
                <a:ea typeface="黑体" panose="02010609060101010101" pitchFamily="49" charset="-122"/>
              </a:rPr>
              <a:t>课 影响世界的工业革命</a:t>
            </a:r>
          </a:p>
        </p:txBody>
      </p:sp>
      <p:sp>
        <p:nvSpPr>
          <p:cNvPr id="5" name="副标题 2"/>
          <p:cNvSpPr txBox="1"/>
          <p:nvPr/>
        </p:nvSpPr>
        <p:spPr>
          <a:xfrm>
            <a:off x="595274" y="1857364"/>
            <a:ext cx="2185320" cy="1071569"/>
          </a:xfrm>
          <a:prstGeom prst="rect">
            <a:avLst/>
          </a:prstGeom>
        </p:spPr>
        <p:txBody>
          <a:bodyPr anchor="ct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fontAlgn="auto">
              <a:buNone/>
              <a:defRPr/>
            </a:pPr>
            <a:r>
              <a:rPr lang="zh-CN" altLang="en-US" sz="3200" dirty="0" smtClean="0">
                <a:solidFill>
                  <a:schemeClr val="tx1">
                    <a:lumMod val="95000"/>
                  </a:schemeClr>
                </a:solidFill>
                <a:latin typeface="黑体" panose="02010609060101010101" pitchFamily="49" charset="-122"/>
                <a:ea typeface="黑体" panose="02010609060101010101" pitchFamily="49" charset="-122"/>
              </a:rPr>
              <a:t> 课标</a:t>
            </a:r>
            <a:r>
              <a:rPr lang="zh-CN" altLang="en-US" sz="3200" dirty="0">
                <a:solidFill>
                  <a:schemeClr val="tx1">
                    <a:lumMod val="95000"/>
                  </a:schemeClr>
                </a:solidFill>
                <a:latin typeface="黑体" panose="02010609060101010101" pitchFamily="49" charset="-122"/>
                <a:ea typeface="黑体" panose="02010609060101010101" pitchFamily="49" charset="-122"/>
              </a:rPr>
              <a:t>要</a:t>
            </a:r>
            <a:r>
              <a:rPr lang="zh-CN" altLang="en-US" sz="3200" dirty="0" smtClean="0">
                <a:solidFill>
                  <a:schemeClr val="tx1">
                    <a:lumMod val="95000"/>
                  </a:schemeClr>
                </a:solidFill>
                <a:latin typeface="黑体" panose="02010609060101010101" pitchFamily="49" charset="-122"/>
                <a:ea typeface="黑体" panose="02010609060101010101" pitchFamily="49" charset="-122"/>
              </a:rPr>
              <a:t>求：</a:t>
            </a:r>
            <a:endParaRPr lang="en-US" altLang="zh-CN" sz="3200" dirty="0" smtClean="0">
              <a:solidFill>
                <a:schemeClr val="tx1">
                  <a:lumMod val="95000"/>
                </a:schemeClr>
              </a:solidFill>
              <a:latin typeface="黑体" panose="02010609060101010101" pitchFamily="49" charset="-122"/>
              <a:ea typeface="黑体" panose="02010609060101010101" pitchFamily="49" charset="-122"/>
            </a:endParaRPr>
          </a:p>
        </p:txBody>
      </p:sp>
      <p:sp>
        <p:nvSpPr>
          <p:cNvPr id="9" name="TextBox 8"/>
          <p:cNvSpPr txBox="1"/>
          <p:nvPr/>
        </p:nvSpPr>
        <p:spPr>
          <a:xfrm>
            <a:off x="2881290" y="2130818"/>
            <a:ext cx="8429684" cy="1792798"/>
          </a:xfrm>
          <a:prstGeom prst="rect">
            <a:avLst/>
          </a:prstGeom>
          <a:noFill/>
        </p:spPr>
        <p:txBody>
          <a:bodyPr wrap="square" rtlCol="0">
            <a:spAutoFit/>
          </a:bodyPr>
          <a:lstStyle/>
          <a:p>
            <a:pPr>
              <a:lnSpc>
                <a:spcPts val="3700"/>
              </a:lnSpc>
            </a:pPr>
            <a:r>
              <a:rPr lang="zh-CN" altLang="en-US" sz="2400" dirty="0" smtClean="0">
                <a:solidFill>
                  <a:schemeClr val="tx1">
                    <a:lumMod val="95000"/>
                  </a:schemeClr>
                </a:solidFill>
                <a:latin typeface="黑体" panose="02010609060101010101" pitchFamily="49" charset="-122"/>
                <a:ea typeface="黑体" panose="02010609060101010101" pitchFamily="49" charset="-122"/>
              </a:rPr>
              <a:t>通过了解工业革命带来的社会生产力的极大发展以及所引起的生产关系的深刻变化，理解工业革命对资本主义世界体系的形成及对人类生活的深远影响。</a:t>
            </a:r>
            <a:endParaRPr lang="en-US" altLang="zh-CN" sz="2400" dirty="0" smtClean="0">
              <a:solidFill>
                <a:schemeClr val="tx1">
                  <a:lumMod val="95000"/>
                </a:schemeClr>
              </a:solidFill>
              <a:latin typeface="黑体" panose="02010609060101010101" pitchFamily="49" charset="-122"/>
              <a:ea typeface="黑体" panose="02010609060101010101" pitchFamily="49" charset="-122"/>
            </a:endParaRPr>
          </a:p>
          <a:p>
            <a:endParaRPr lang="zh-CN" altLang="en-US" b="1" dirty="0"/>
          </a:p>
        </p:txBody>
      </p:sp>
      <p:sp>
        <p:nvSpPr>
          <p:cNvPr id="10" name="副标题 2"/>
          <p:cNvSpPr txBox="1"/>
          <p:nvPr/>
        </p:nvSpPr>
        <p:spPr>
          <a:xfrm>
            <a:off x="809588" y="3040077"/>
            <a:ext cx="10513168" cy="2460625"/>
          </a:xfrm>
          <a:prstGeom prst="rect">
            <a:avLst/>
          </a:prstGeom>
        </p:spPr>
        <p:txBody>
          <a:bodyPr anchor="ct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fontAlgn="auto">
              <a:buNone/>
              <a:defRPr/>
            </a:pPr>
            <a:r>
              <a:rPr lang="zh-CN" altLang="en-US" sz="3200" dirty="0" smtClean="0">
                <a:solidFill>
                  <a:schemeClr val="tx1">
                    <a:lumMod val="95000"/>
                  </a:schemeClr>
                </a:solidFill>
                <a:latin typeface="黑体" panose="02010609060101010101" pitchFamily="49" charset="-122"/>
                <a:ea typeface="黑体" panose="02010609060101010101" pitchFamily="49" charset="-122"/>
              </a:rPr>
              <a:t>学习重点：</a:t>
            </a:r>
            <a:r>
              <a:rPr lang="zh-CN" altLang="en-US" sz="2400" dirty="0" smtClean="0">
                <a:solidFill>
                  <a:schemeClr val="tx1">
                    <a:lumMod val="95000"/>
                  </a:schemeClr>
                </a:solidFill>
                <a:latin typeface="黑体" panose="02010609060101010101" pitchFamily="49" charset="-122"/>
                <a:ea typeface="黑体" panose="02010609060101010101" pitchFamily="49" charset="-122"/>
              </a:rPr>
              <a:t>工业革命对资本主义世界体系的形成及对人类生活的深远影响。</a:t>
            </a:r>
            <a:endParaRPr lang="en-US" altLang="zh-CN" sz="2400" dirty="0" smtClean="0">
              <a:solidFill>
                <a:schemeClr val="tx1">
                  <a:lumMod val="95000"/>
                </a:schemeClr>
              </a:solidFill>
              <a:latin typeface="黑体" panose="02010609060101010101" pitchFamily="49" charset="-122"/>
              <a:ea typeface="黑体" panose="02010609060101010101" pitchFamily="49" charset="-122"/>
            </a:endParaRPr>
          </a:p>
          <a:p>
            <a:pPr fontAlgn="auto">
              <a:buNone/>
              <a:defRPr/>
            </a:pPr>
            <a:r>
              <a:rPr lang="zh-CN" altLang="en-US" sz="3200" dirty="0" smtClean="0">
                <a:solidFill>
                  <a:schemeClr val="tx1">
                    <a:lumMod val="95000"/>
                  </a:schemeClr>
                </a:solidFill>
                <a:latin typeface="黑体" panose="02010609060101010101" pitchFamily="49" charset="-122"/>
                <a:ea typeface="黑体" panose="02010609060101010101" pitchFamily="49" charset="-122"/>
              </a:rPr>
              <a:t>学习</a:t>
            </a:r>
            <a:r>
              <a:rPr lang="zh-CN" altLang="en-US" sz="3200" dirty="0">
                <a:solidFill>
                  <a:schemeClr val="tx1">
                    <a:lumMod val="95000"/>
                  </a:schemeClr>
                </a:solidFill>
                <a:latin typeface="黑体" panose="02010609060101010101" pitchFamily="49" charset="-122"/>
                <a:ea typeface="黑体" panose="02010609060101010101" pitchFamily="49" charset="-122"/>
              </a:rPr>
              <a:t>难点</a:t>
            </a:r>
            <a:r>
              <a:rPr lang="zh-CN" altLang="en-US" sz="3200" dirty="0" smtClean="0">
                <a:solidFill>
                  <a:schemeClr val="tx1">
                    <a:lumMod val="95000"/>
                  </a:schemeClr>
                </a:solidFill>
                <a:latin typeface="黑体" panose="02010609060101010101" pitchFamily="49" charset="-122"/>
                <a:ea typeface="黑体" panose="02010609060101010101" pitchFamily="49" charset="-122"/>
              </a:rPr>
              <a:t>：</a:t>
            </a:r>
            <a:r>
              <a:rPr lang="zh-CN" altLang="en-US" sz="2400" dirty="0" smtClean="0">
                <a:solidFill>
                  <a:schemeClr val="tx1">
                    <a:lumMod val="95000"/>
                  </a:schemeClr>
                </a:solidFill>
                <a:latin typeface="黑体" panose="02010609060101010101" pitchFamily="49" charset="-122"/>
                <a:ea typeface="黑体" panose="02010609060101010101" pitchFamily="49" charset="-122"/>
              </a:rPr>
              <a:t>工业革命对资本主义世界体系的形成及对人类生活的深远影响。</a:t>
            </a:r>
            <a:endParaRPr lang="en-US" altLang="zh-CN" sz="2400" dirty="0">
              <a:solidFill>
                <a:schemeClr val="tx1">
                  <a:lumMod val="95000"/>
                </a:schemeClr>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4"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5" cstate="print"/>
          <a:stretch>
            <a:fillRect/>
          </a:stretch>
        </p:blipFill>
        <p:spPr>
          <a:xfrm>
            <a:off x="10400030" y="6292850"/>
            <a:ext cx="1626870" cy="424815"/>
          </a:xfrm>
          <a:prstGeom prst="rect">
            <a:avLst/>
          </a:prstGeom>
        </p:spPr>
      </p:pic>
      <p:sp>
        <p:nvSpPr>
          <p:cNvPr id="6" name="TextBox 5"/>
          <p:cNvSpPr txBox="1"/>
          <p:nvPr/>
        </p:nvSpPr>
        <p:spPr>
          <a:xfrm>
            <a:off x="2952728" y="2034685"/>
            <a:ext cx="9572692" cy="4905958"/>
          </a:xfrm>
          <a:prstGeom prst="rect">
            <a:avLst/>
          </a:prstGeom>
          <a:noFill/>
        </p:spPr>
        <p:txBody>
          <a:bodyPr wrap="square" rtlCol="0">
            <a:spAutoFit/>
          </a:bodyPr>
          <a:lstStyle/>
          <a:p>
            <a:pPr marL="342900" lvl="0" indent="-342900">
              <a:spcBef>
                <a:spcPct val="20000"/>
              </a:spcBef>
              <a:buSzPct val="100000"/>
              <a:defRPr/>
            </a:pPr>
            <a:r>
              <a:rPr lang="zh-CN" altLang="en-US" sz="3600" dirty="0" smtClean="0">
                <a:latin typeface="黑体" panose="02010609060101010101" pitchFamily="49" charset="-122"/>
                <a:ea typeface="黑体" panose="02010609060101010101" pitchFamily="49" charset="-122"/>
              </a:rPr>
              <a:t>一、第一次工业革命</a:t>
            </a:r>
            <a:endParaRPr lang="en-US" altLang="zh-CN" sz="3600" dirty="0" smtClean="0">
              <a:latin typeface="黑体" panose="02010609060101010101" pitchFamily="49" charset="-122"/>
              <a:ea typeface="黑体" panose="02010609060101010101" pitchFamily="49" charset="-122"/>
            </a:endParaRPr>
          </a:p>
          <a:p>
            <a:pPr marL="342900" indent="-342900">
              <a:spcBef>
                <a:spcPct val="20000"/>
              </a:spcBef>
              <a:buSzPct val="100000"/>
              <a:defRPr/>
            </a:pPr>
            <a:endParaRPr lang="en-US" altLang="zh-CN" sz="700" dirty="0" smtClean="0">
              <a:latin typeface="黑体" panose="02010609060101010101" pitchFamily="49" charset="-122"/>
              <a:ea typeface="黑体" panose="02010609060101010101" pitchFamily="49" charset="-122"/>
            </a:endParaRPr>
          </a:p>
          <a:p>
            <a:pPr marL="342900" lvl="0" indent="-342900">
              <a:spcBef>
                <a:spcPct val="20000"/>
              </a:spcBef>
              <a:buSzPct val="100000"/>
              <a:defRPr/>
            </a:pPr>
            <a:r>
              <a:rPr lang="zh-CN" altLang="en-US" sz="3600" dirty="0" smtClean="0">
                <a:latin typeface="黑体" panose="02010609060101010101" pitchFamily="49" charset="-122"/>
                <a:ea typeface="黑体" panose="02010609060101010101" pitchFamily="49" charset="-122"/>
              </a:rPr>
              <a:t>二、第二次工业革命</a:t>
            </a:r>
            <a:endParaRPr lang="en-US" altLang="zh-CN" sz="3600" dirty="0" smtClean="0">
              <a:latin typeface="黑体" panose="02010609060101010101" pitchFamily="49" charset="-122"/>
              <a:ea typeface="黑体" panose="02010609060101010101" pitchFamily="49" charset="-122"/>
            </a:endParaRPr>
          </a:p>
          <a:p>
            <a:pPr marL="342900" lvl="0" indent="-342900">
              <a:spcBef>
                <a:spcPct val="20000"/>
              </a:spcBef>
              <a:buSzPct val="100000"/>
              <a:defRPr/>
            </a:pPr>
            <a:endParaRPr lang="en-US" altLang="zh-CN" sz="700" dirty="0" smtClean="0">
              <a:latin typeface="黑体" panose="02010609060101010101" pitchFamily="49" charset="-122"/>
              <a:ea typeface="黑体" panose="02010609060101010101" pitchFamily="49" charset="-122"/>
            </a:endParaRPr>
          </a:p>
          <a:p>
            <a:pPr marL="342900" indent="-342900">
              <a:spcBef>
                <a:spcPct val="20000"/>
              </a:spcBef>
              <a:buSzPct val="100000"/>
              <a:defRPr/>
            </a:pPr>
            <a:r>
              <a:rPr lang="zh-CN" altLang="en-US" sz="3600" dirty="0" smtClean="0">
                <a:latin typeface="黑体" panose="02010609060101010101" pitchFamily="49" charset="-122"/>
                <a:ea typeface="黑体" panose="02010609060101010101" pitchFamily="49" charset="-122"/>
              </a:rPr>
              <a:t>三、两次工业革命的特点</a:t>
            </a:r>
            <a:endParaRPr lang="en-US" altLang="zh-CN" sz="3600" dirty="0" smtClean="0">
              <a:latin typeface="黑体" panose="02010609060101010101" pitchFamily="49" charset="-122"/>
              <a:ea typeface="黑体" panose="02010609060101010101" pitchFamily="49" charset="-122"/>
            </a:endParaRPr>
          </a:p>
          <a:p>
            <a:pPr marL="342900" indent="-342900">
              <a:spcBef>
                <a:spcPct val="20000"/>
              </a:spcBef>
              <a:buSzPct val="100000"/>
              <a:defRPr/>
            </a:pPr>
            <a:endParaRPr lang="en-US" altLang="zh-CN" sz="700" dirty="0" smtClean="0">
              <a:latin typeface="黑体" panose="02010609060101010101" pitchFamily="49" charset="-122"/>
              <a:ea typeface="黑体" panose="02010609060101010101" pitchFamily="49" charset="-122"/>
            </a:endParaRPr>
          </a:p>
          <a:p>
            <a:pPr marL="342900" lvl="0" indent="-342900">
              <a:spcBef>
                <a:spcPct val="20000"/>
              </a:spcBef>
              <a:buSzPct val="100000"/>
              <a:defRPr/>
            </a:pPr>
            <a:r>
              <a:rPr lang="zh-CN" altLang="en-US" sz="3600" dirty="0" smtClean="0">
                <a:latin typeface="黑体" panose="02010609060101010101" pitchFamily="49" charset="-122"/>
                <a:ea typeface="黑体" panose="02010609060101010101" pitchFamily="49" charset="-122"/>
              </a:rPr>
              <a:t>四、工业革命的影响</a:t>
            </a:r>
            <a:endParaRPr lang="en-US" altLang="zh-CN" sz="3600" dirty="0" smtClean="0">
              <a:latin typeface="黑体" panose="02010609060101010101" pitchFamily="49" charset="-122"/>
              <a:ea typeface="黑体" panose="02010609060101010101" pitchFamily="49" charset="-122"/>
            </a:endParaRPr>
          </a:p>
          <a:p>
            <a:pPr marL="342900" lvl="0" indent="-342900">
              <a:lnSpc>
                <a:spcPct val="110000"/>
              </a:lnSpc>
              <a:spcBef>
                <a:spcPct val="20000"/>
              </a:spcBef>
              <a:buSzPct val="100000"/>
              <a:defRPr/>
            </a:pPr>
            <a:endParaRPr lang="en-US" altLang="zh-CN" sz="3200" dirty="0" smtClean="0">
              <a:latin typeface="黑体" panose="02010609060101010101" pitchFamily="49" charset="-122"/>
              <a:ea typeface="黑体" panose="02010609060101010101" pitchFamily="49" charset="-122"/>
            </a:endParaRPr>
          </a:p>
          <a:p>
            <a:pPr marL="342900" lvl="0" indent="-342900">
              <a:lnSpc>
                <a:spcPct val="110000"/>
              </a:lnSpc>
              <a:spcBef>
                <a:spcPct val="20000"/>
              </a:spcBef>
              <a:buSzPct val="100000"/>
              <a:defRPr/>
            </a:pPr>
            <a:endParaRPr lang="en-US" altLang="zh-CN" dirty="0" smtClean="0">
              <a:latin typeface="黑体" panose="02010609060101010101" pitchFamily="49" charset="-122"/>
              <a:ea typeface="黑体" panose="02010609060101010101" pitchFamily="49" charset="-122"/>
            </a:endParaRPr>
          </a:p>
          <a:p>
            <a:pPr marL="342900" lvl="0" indent="-342900">
              <a:spcBef>
                <a:spcPct val="20000"/>
              </a:spcBef>
              <a:buSzPct val="100000"/>
              <a:defRPr/>
            </a:pPr>
            <a:endParaRPr lang="zh-CN" altLang="en-US" sz="1050" dirty="0" smtClean="0">
              <a:latin typeface="宋体" panose="02010600030101010101" pitchFamily="2" charset="-122"/>
            </a:endParaRPr>
          </a:p>
          <a:p>
            <a:pPr marL="342900" lvl="0" indent="-342900">
              <a:spcBef>
                <a:spcPct val="20000"/>
              </a:spcBef>
              <a:buSzPct val="100000"/>
              <a:defRPr/>
            </a:pPr>
            <a:endParaRPr lang="en-US" altLang="zh-CN" sz="1050" dirty="0" smtClean="0">
              <a:latin typeface="宋体" panose="02010600030101010101" pitchFamily="2" charset="-122"/>
            </a:endParaRPr>
          </a:p>
          <a:p>
            <a:pPr marL="342900" lvl="0" indent="-342900">
              <a:spcBef>
                <a:spcPct val="20000"/>
              </a:spcBef>
              <a:buSzPct val="100000"/>
              <a:defRPr/>
            </a:pPr>
            <a:endParaRPr lang="zh-CN" altLang="en-US" sz="1050" dirty="0" smtClean="0"/>
          </a:p>
          <a:p>
            <a:endParaRPr lang="zh-CN" altLang="en-US" dirty="0"/>
          </a:p>
        </p:txBody>
      </p:sp>
      <p:sp>
        <p:nvSpPr>
          <p:cNvPr id="10" name="标题 1"/>
          <p:cNvSpPr txBox="1"/>
          <p:nvPr/>
        </p:nvSpPr>
        <p:spPr>
          <a:xfrm>
            <a:off x="803314" y="1000108"/>
            <a:ext cx="10793412" cy="871538"/>
          </a:xfrm>
          <a:prstGeom prst="rect">
            <a:avLst/>
          </a:prstGeom>
          <a:effectLst/>
        </p:spPr>
        <p:txBody>
          <a:bodyPr anchor="ct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defRPr/>
            </a:pPr>
            <a:r>
              <a:rPr lang="zh-CN" altLang="en-US" sz="4800" dirty="0" smtClean="0">
                <a:latin typeface="黑体" panose="02010609060101010101" pitchFamily="49" charset="-122"/>
                <a:ea typeface="黑体" panose="02010609060101010101" pitchFamily="49" charset="-122"/>
              </a:rPr>
              <a:t>       影响世界的工业革命</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4"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5" cstate="print"/>
          <a:stretch>
            <a:fillRect/>
          </a:stretch>
        </p:blipFill>
        <p:spPr>
          <a:xfrm>
            <a:off x="10400030" y="6292850"/>
            <a:ext cx="1626870" cy="424815"/>
          </a:xfrm>
          <a:prstGeom prst="rect">
            <a:avLst/>
          </a:prstGeom>
        </p:spPr>
      </p:pic>
      <p:sp>
        <p:nvSpPr>
          <p:cNvPr id="10" name="圆角矩形 9"/>
          <p:cNvSpPr/>
          <p:nvPr/>
        </p:nvSpPr>
        <p:spPr>
          <a:xfrm>
            <a:off x="2524100" y="2928934"/>
            <a:ext cx="7072362" cy="1857388"/>
          </a:xfrm>
          <a:prstGeom prst="roundRect">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a:spLocks noGrp="1"/>
          </p:cNvSpPr>
          <p:nvPr>
            <p:ph type="title"/>
          </p:nvPr>
        </p:nvSpPr>
        <p:spPr>
          <a:xfrm>
            <a:off x="609600" y="274638"/>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工业革命的概念</a:t>
            </a:r>
          </a:p>
        </p:txBody>
      </p:sp>
      <p:sp>
        <p:nvSpPr>
          <p:cNvPr id="12" name="内容占位符 2"/>
          <p:cNvSpPr>
            <a:spLocks noGrp="1"/>
          </p:cNvSpPr>
          <p:nvPr>
            <p:ph idx="1"/>
          </p:nvPr>
        </p:nvSpPr>
        <p:spPr>
          <a:xfrm>
            <a:off x="609600" y="1500174"/>
            <a:ext cx="10972800" cy="1185857"/>
          </a:xfrm>
        </p:spPr>
        <p:txBody>
          <a:bodyPr/>
          <a:lstStyle/>
          <a:p>
            <a:pPr>
              <a:buNone/>
            </a:pPr>
            <a:r>
              <a:rPr lang="zh-CN" altLang="en-US" dirty="0" smtClean="0">
                <a:latin typeface="黑体" pitchFamily="49" charset="-122"/>
                <a:ea typeface="黑体" pitchFamily="49" charset="-122"/>
              </a:rPr>
              <a:t>      </a:t>
            </a:r>
            <a:r>
              <a:rPr lang="zh-CN" altLang="en-US" sz="2800" dirty="0" smtClean="0">
                <a:latin typeface="黑体" pitchFamily="49" charset="-122"/>
                <a:ea typeface="黑体" pitchFamily="49" charset="-122"/>
              </a:rPr>
              <a:t>工业革命是由一系列的</a:t>
            </a:r>
            <a:r>
              <a:rPr lang="zh-CN" altLang="en-US" sz="2800" dirty="0" smtClean="0">
                <a:solidFill>
                  <a:srgbClr val="0066FF"/>
                </a:solidFill>
                <a:latin typeface="黑体" pitchFamily="49" charset="-122"/>
                <a:ea typeface="黑体" pitchFamily="49" charset="-122"/>
              </a:rPr>
              <a:t>技术变革</a:t>
            </a:r>
            <a:r>
              <a:rPr lang="zh-CN" altLang="en-US" sz="2800" dirty="0" smtClean="0">
                <a:latin typeface="黑体" pitchFamily="49" charset="-122"/>
                <a:ea typeface="黑体" pitchFamily="49" charset="-122"/>
              </a:rPr>
              <a:t>引起的</a:t>
            </a:r>
            <a:r>
              <a:rPr lang="zh-CN" altLang="en-US" sz="2800" dirty="0" smtClean="0">
                <a:solidFill>
                  <a:srgbClr val="FF0000"/>
                </a:solidFill>
                <a:latin typeface="黑体" pitchFamily="49" charset="-122"/>
                <a:ea typeface="黑体" pitchFamily="49" charset="-122"/>
              </a:rPr>
              <a:t>从手工劳动</a:t>
            </a:r>
            <a:r>
              <a:rPr lang="zh-CN" altLang="en-US" sz="2800" dirty="0" smtClean="0">
                <a:solidFill>
                  <a:schemeClr val="tx1"/>
                </a:solidFill>
                <a:latin typeface="黑体" pitchFamily="49" charset="-122"/>
                <a:ea typeface="黑体" pitchFamily="49" charset="-122"/>
              </a:rPr>
              <a:t>转向</a:t>
            </a:r>
            <a:r>
              <a:rPr lang="zh-CN" altLang="en-US" sz="2800" dirty="0" smtClean="0">
                <a:solidFill>
                  <a:srgbClr val="FF0000"/>
                </a:solidFill>
                <a:latin typeface="黑体" pitchFamily="49" charset="-122"/>
                <a:ea typeface="黑体" pitchFamily="49" charset="-122"/>
              </a:rPr>
              <a:t>机器生产</a:t>
            </a:r>
            <a:r>
              <a:rPr lang="zh-CN" altLang="en-US" sz="2800" dirty="0" smtClean="0">
                <a:latin typeface="黑体" pitchFamily="49" charset="-122"/>
                <a:ea typeface="黑体" pitchFamily="49" charset="-122"/>
              </a:rPr>
              <a:t>的</a:t>
            </a:r>
            <a:r>
              <a:rPr lang="zh-CN" altLang="en-US" sz="2800" dirty="0" smtClean="0">
                <a:solidFill>
                  <a:srgbClr val="FF0000"/>
                </a:solidFill>
                <a:latin typeface="黑体" pitchFamily="49" charset="-122"/>
                <a:ea typeface="黑体" pitchFamily="49" charset="-122"/>
              </a:rPr>
              <a:t>重大飞跃</a:t>
            </a:r>
            <a:r>
              <a:rPr lang="zh-CN" altLang="en-US" sz="2800" dirty="0" smtClean="0">
                <a:latin typeface="黑体" pitchFamily="49" charset="-122"/>
                <a:ea typeface="黑体" pitchFamily="49" charset="-122"/>
              </a:rPr>
              <a:t>。</a:t>
            </a:r>
            <a:endParaRPr lang="zh-CN" altLang="en-US" dirty="0">
              <a:latin typeface="黑体" pitchFamily="49" charset="-122"/>
              <a:ea typeface="黑体" pitchFamily="49" charset="-122"/>
            </a:endParaRPr>
          </a:p>
        </p:txBody>
      </p:sp>
      <p:sp>
        <p:nvSpPr>
          <p:cNvPr id="13" name="内容占位符 2"/>
          <p:cNvSpPr txBox="1">
            <a:spLocks/>
          </p:cNvSpPr>
          <p:nvPr/>
        </p:nvSpPr>
        <p:spPr>
          <a:xfrm>
            <a:off x="5167306" y="3143248"/>
            <a:ext cx="1928826" cy="714380"/>
          </a:xfrm>
          <a:prstGeom prst="rect">
            <a:avLst/>
          </a:prstGeom>
          <a:noFill/>
          <a:ln w="9525">
            <a:noFill/>
          </a:ln>
        </p:spPr>
        <p:txBody>
          <a:bodyPr vert="horz" lIns="91440" tIns="45720" rIns="91440" bIns="45720" anchor="t" anchorCtr="0"/>
          <a:lstStyle/>
          <a:p>
            <a:pPr marL="342900" marR="0" lvl="0" indent="-342900" algn="l" defTabSz="914400" eaLnBrk="1" fontAlgn="base" latinLnBrk="0" hangingPunct="1">
              <a:lnSpc>
                <a:spcPct val="100000"/>
              </a:lnSpc>
              <a:spcBef>
                <a:spcPct val="20000"/>
              </a:spcBef>
              <a:spcAft>
                <a:spcPct val="0"/>
              </a:spcAft>
              <a:buClrTx/>
              <a:buSzPct val="100000"/>
              <a:buFontTx/>
              <a:buNone/>
              <a:tabLst/>
              <a:defRPr/>
            </a:pPr>
            <a:r>
              <a:rPr kumimoji="0" lang="zh-CN" altLang="en-US" sz="2800" b="0" i="0" u="none" strike="noStrike" kern="1200" cap="none" spc="0" normalizeH="0" baseline="0" noProof="0" dirty="0" smtClean="0">
                <a:ln>
                  <a:noFill/>
                </a:ln>
                <a:solidFill>
                  <a:srgbClr val="0066FF"/>
                </a:solidFill>
                <a:effectLst/>
                <a:uLnTx/>
                <a:uFillTx/>
                <a:latin typeface="黑体" pitchFamily="49" charset="-122"/>
                <a:ea typeface="黑体" pitchFamily="49" charset="-122"/>
                <a:cs typeface="+mn-cs"/>
              </a:rPr>
              <a:t>技术变革</a:t>
            </a:r>
            <a:endParaRPr kumimoji="0" lang="zh-CN" altLang="en-US" sz="2800" b="0" i="0" u="none" strike="noStrike" kern="1200" cap="none" spc="0" normalizeH="0" baseline="0" noProof="0" dirty="0">
              <a:ln>
                <a:noFill/>
              </a:ln>
              <a:solidFill>
                <a:srgbClr val="0066FF"/>
              </a:solidFill>
              <a:effectLst/>
              <a:uLnTx/>
              <a:uFillTx/>
              <a:latin typeface="黑体" pitchFamily="49" charset="-122"/>
              <a:ea typeface="黑体" pitchFamily="49" charset="-122"/>
              <a:cs typeface="+mn-cs"/>
            </a:endParaRPr>
          </a:p>
        </p:txBody>
      </p:sp>
      <p:sp>
        <p:nvSpPr>
          <p:cNvPr id="14" name="下弧形箭头 13"/>
          <p:cNvSpPr/>
          <p:nvPr/>
        </p:nvSpPr>
        <p:spPr>
          <a:xfrm>
            <a:off x="4881554" y="3429000"/>
            <a:ext cx="2357454" cy="357190"/>
          </a:xfrm>
          <a:prstGeom prst="curvedUp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B0F0"/>
                </a:solidFill>
              </a:ln>
              <a:solidFill>
                <a:schemeClr val="tx1"/>
              </a:solidFill>
            </a:endParaRPr>
          </a:p>
        </p:txBody>
      </p:sp>
      <p:sp>
        <p:nvSpPr>
          <p:cNvPr id="15" name="上弧形箭头 14"/>
          <p:cNvSpPr/>
          <p:nvPr/>
        </p:nvSpPr>
        <p:spPr>
          <a:xfrm>
            <a:off x="4881554" y="3071810"/>
            <a:ext cx="2286016" cy="357190"/>
          </a:xfrm>
          <a:prstGeom prst="curvedDown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92D050"/>
                </a:solidFill>
              </a:ln>
              <a:solidFill>
                <a:srgbClr val="CCECFF"/>
              </a:solidFill>
            </a:endParaRPr>
          </a:p>
        </p:txBody>
      </p:sp>
      <p:sp>
        <p:nvSpPr>
          <p:cNvPr id="16" name="内容占位符 2"/>
          <p:cNvSpPr txBox="1">
            <a:spLocks/>
          </p:cNvSpPr>
          <p:nvPr/>
        </p:nvSpPr>
        <p:spPr>
          <a:xfrm>
            <a:off x="3024166" y="3071810"/>
            <a:ext cx="2000264" cy="642942"/>
          </a:xfrm>
          <a:prstGeom prst="rect">
            <a:avLst/>
          </a:prstGeom>
          <a:noFill/>
          <a:ln w="9525">
            <a:noFill/>
          </a:ln>
        </p:spPr>
        <p:txBody>
          <a:bodyPr vert="horz" lIns="91440" tIns="45720" rIns="91440" bIns="45720" anchor="t" anchorCtr="0"/>
          <a:lstStyle/>
          <a:p>
            <a:pPr marL="342900" marR="0" lvl="0" indent="-342900" algn="l" defTabSz="914400" eaLnBrk="1" fontAlgn="base" latinLnBrk="0" hangingPunct="1">
              <a:lnSpc>
                <a:spcPct val="100000"/>
              </a:lnSpc>
              <a:spcBef>
                <a:spcPct val="20000"/>
              </a:spcBef>
              <a:spcAft>
                <a:spcPct val="0"/>
              </a:spcAft>
              <a:buClrTx/>
              <a:buSzPct val="100000"/>
              <a:buFontTx/>
              <a:buNone/>
              <a:tabLst/>
              <a:defRPr/>
            </a:pPr>
            <a:r>
              <a:rPr kumimoji="0" lang="zh-CN" altLang="en-US" sz="3200" b="0" i="0" u="none" strike="noStrike" kern="1200" cap="none" spc="0" normalizeH="0" baseline="0" noProof="0" dirty="0" smtClean="0">
                <a:ln>
                  <a:noFill/>
                </a:ln>
                <a:solidFill>
                  <a:srgbClr val="FF0000"/>
                </a:solidFill>
                <a:effectLst/>
                <a:uLnTx/>
                <a:uFillTx/>
                <a:latin typeface="黑体" pitchFamily="49" charset="-122"/>
                <a:ea typeface="黑体" pitchFamily="49" charset="-122"/>
                <a:cs typeface="+mn-cs"/>
              </a:rPr>
              <a:t>手工劳动</a:t>
            </a:r>
            <a:endParaRPr kumimoji="0" lang="zh-CN" altLang="en-US" sz="3200" b="0" i="0" u="none" strike="noStrike" kern="1200" cap="none" spc="0" normalizeH="0" baseline="0" noProof="0" dirty="0">
              <a:ln>
                <a:noFill/>
              </a:ln>
              <a:solidFill>
                <a:srgbClr val="000000"/>
              </a:solidFill>
              <a:effectLst/>
              <a:uLnTx/>
              <a:uFillTx/>
              <a:latin typeface="黑体" pitchFamily="49" charset="-122"/>
              <a:ea typeface="黑体" pitchFamily="49" charset="-122"/>
              <a:cs typeface="+mn-cs"/>
            </a:endParaRPr>
          </a:p>
        </p:txBody>
      </p:sp>
      <p:sp>
        <p:nvSpPr>
          <p:cNvPr id="17" name="内容占位符 2"/>
          <p:cNvSpPr txBox="1">
            <a:spLocks/>
          </p:cNvSpPr>
          <p:nvPr/>
        </p:nvSpPr>
        <p:spPr>
          <a:xfrm>
            <a:off x="7239008" y="3071810"/>
            <a:ext cx="2143140" cy="714380"/>
          </a:xfrm>
          <a:prstGeom prst="rect">
            <a:avLst/>
          </a:prstGeom>
          <a:noFill/>
          <a:ln w="9525">
            <a:noFill/>
          </a:ln>
        </p:spPr>
        <p:txBody>
          <a:bodyPr vert="horz" lIns="91440" tIns="45720" rIns="91440" bIns="45720" anchor="t" anchorCtr="0"/>
          <a:lstStyle/>
          <a:p>
            <a:pPr marL="342900" marR="0" lvl="0" indent="-342900" algn="l" defTabSz="914400" eaLnBrk="1" fontAlgn="base" latinLnBrk="0" hangingPunct="1">
              <a:lnSpc>
                <a:spcPct val="100000"/>
              </a:lnSpc>
              <a:spcBef>
                <a:spcPct val="20000"/>
              </a:spcBef>
              <a:spcAft>
                <a:spcPct val="0"/>
              </a:spcAft>
              <a:buClrTx/>
              <a:buSzPct val="100000"/>
              <a:buFontTx/>
              <a:buNone/>
              <a:tabLst/>
              <a:defRPr/>
            </a:pPr>
            <a:r>
              <a:rPr kumimoji="0" lang="zh-CN" altLang="en-US" sz="3200" b="0" i="0" u="none" strike="noStrike" kern="1200" cap="none" spc="0" normalizeH="0" baseline="0" noProof="0" dirty="0" smtClean="0">
                <a:ln>
                  <a:noFill/>
                </a:ln>
                <a:solidFill>
                  <a:srgbClr val="FF0000"/>
                </a:solidFill>
                <a:effectLst/>
                <a:uLnTx/>
                <a:uFillTx/>
                <a:latin typeface="黑体" pitchFamily="49" charset="-122"/>
                <a:ea typeface="黑体" pitchFamily="49" charset="-122"/>
                <a:cs typeface="+mn-cs"/>
              </a:rPr>
              <a:t>机器生产</a:t>
            </a:r>
            <a:endParaRPr kumimoji="0" lang="zh-CN" altLang="en-US" sz="3200" b="0" i="0" u="none" strike="noStrike" kern="1200" cap="none" spc="0" normalizeH="0" baseline="0" noProof="0" dirty="0">
              <a:ln>
                <a:noFill/>
              </a:ln>
              <a:solidFill>
                <a:srgbClr val="000000"/>
              </a:solidFill>
              <a:effectLst/>
              <a:uLnTx/>
              <a:uFillTx/>
              <a:latin typeface="黑体" pitchFamily="49" charset="-122"/>
              <a:ea typeface="黑体" pitchFamily="49" charset="-122"/>
              <a:cs typeface="+mn-cs"/>
            </a:endParaRPr>
          </a:p>
        </p:txBody>
      </p:sp>
      <p:sp>
        <p:nvSpPr>
          <p:cNvPr id="18" name="燕尾形箭头 17"/>
          <p:cNvSpPr/>
          <p:nvPr/>
        </p:nvSpPr>
        <p:spPr>
          <a:xfrm>
            <a:off x="3024166" y="3857628"/>
            <a:ext cx="5929354" cy="928694"/>
          </a:xfrm>
          <a:prstGeom prst="notchedRightArrow">
            <a:avLst>
              <a:gd name="adj1" fmla="val 50000"/>
              <a:gd name="adj2" fmla="val 156461"/>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latin typeface="黑体" pitchFamily="49" charset="-122"/>
                <a:ea typeface="黑体" pitchFamily="49" charset="-122"/>
              </a:rPr>
              <a:t>重大飞跃</a:t>
            </a:r>
            <a:endParaRPr lang="zh-CN" altLang="en-US" sz="2800" dirty="0">
              <a:latin typeface="黑体" pitchFamily="49" charset="-122"/>
              <a:ea typeface="黑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21" name="标题 1"/>
          <p:cNvSpPr>
            <a:spLocks noGrp="1"/>
          </p:cNvSpPr>
          <p:nvPr>
            <p:ph type="title"/>
          </p:nvPr>
        </p:nvSpPr>
        <p:spPr>
          <a:xfrm>
            <a:off x="452398" y="2571744"/>
            <a:ext cx="10972800" cy="1143000"/>
          </a:xfrm>
        </p:spPr>
        <p:txBody>
          <a:bodyPr/>
          <a:lstStyle/>
          <a:p>
            <a:r>
              <a:rPr lang="zh-CN" altLang="en-US" sz="4800" cap="all" dirty="0" smtClean="0">
                <a:ln w="3175" cmpd="sng">
                  <a:noFill/>
                </a:ln>
                <a:solidFill>
                  <a:schemeClr val="tx1"/>
                </a:solidFill>
                <a:latin typeface="黑体" panose="02010609060101010101" pitchFamily="49" charset="-122"/>
                <a:ea typeface="黑体" panose="02010609060101010101" pitchFamily="49" charset="-122"/>
              </a:rPr>
              <a:t>一、第一次工业革命</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24" name="TextBox 23"/>
          <p:cNvSpPr txBox="1"/>
          <p:nvPr/>
        </p:nvSpPr>
        <p:spPr>
          <a:xfrm>
            <a:off x="809588" y="1483104"/>
            <a:ext cx="9001188" cy="1017202"/>
          </a:xfrm>
          <a:prstGeom prst="rect">
            <a:avLst/>
          </a:prstGeom>
          <a:noFill/>
        </p:spPr>
        <p:txBody>
          <a:bodyPr wrap="square" rtlCol="0">
            <a:spAutoFit/>
          </a:bodyPr>
          <a:lstStyle/>
          <a:p>
            <a:pPr marL="342900" lvl="0" indent="-342900">
              <a:lnSpc>
                <a:spcPct val="110000"/>
              </a:lnSpc>
              <a:spcBef>
                <a:spcPct val="20000"/>
              </a:spcBef>
              <a:buSzPct val="100000"/>
              <a:defRPr/>
            </a:pPr>
            <a:endParaRPr lang="en-US" altLang="zh-CN" sz="1100" dirty="0" smtClean="0">
              <a:latin typeface="黑体" panose="02010609060101010101" pitchFamily="49" charset="-122"/>
              <a:ea typeface="黑体" panose="02010609060101010101" pitchFamily="49" charset="-122"/>
            </a:endParaRPr>
          </a:p>
          <a:p>
            <a:pPr marL="342900" lvl="0" indent="-342900">
              <a:lnSpc>
                <a:spcPct val="110000"/>
              </a:lnSpc>
              <a:spcBef>
                <a:spcPct val="20000"/>
              </a:spcBef>
              <a:buSzPct val="100000"/>
              <a:defRPr/>
            </a:pPr>
            <a:r>
              <a:rPr lang="en-US" altLang="zh-CN" sz="11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阅读教材</a:t>
            </a:r>
            <a:r>
              <a:rPr lang="en-US" altLang="zh-CN" sz="2000" dirty="0" smtClean="0">
                <a:latin typeface="黑体" panose="02010609060101010101" pitchFamily="49" charset="-122"/>
                <a:ea typeface="黑体" panose="02010609060101010101" pitchFamily="49" charset="-122"/>
              </a:rPr>
              <a:t>P57</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2-3</a:t>
            </a:r>
            <a:r>
              <a:rPr lang="zh-CN" altLang="en-US" sz="2000" dirty="0" smtClean="0">
                <a:latin typeface="黑体" panose="02010609060101010101" pitchFamily="49" charset="-122"/>
                <a:ea typeface="黑体" panose="02010609060101010101" pitchFamily="49" charset="-122"/>
              </a:rPr>
              <a:t>段，指出英国是如何具备最先开始工业革命的条件？在课本上圈出相关的历史事件。</a:t>
            </a:r>
            <a:endParaRPr lang="en-US" altLang="zh-CN" sz="2000" dirty="0" smtClean="0">
              <a:latin typeface="黑体" panose="02010609060101010101" pitchFamily="49" charset="-122"/>
              <a:ea typeface="黑体" panose="02010609060101010101" pitchFamily="49" charset="-122"/>
            </a:endParaRPr>
          </a:p>
        </p:txBody>
      </p:sp>
      <p:sp>
        <p:nvSpPr>
          <p:cNvPr id="7" name="矩形 6"/>
          <p:cNvSpPr/>
          <p:nvPr/>
        </p:nvSpPr>
        <p:spPr>
          <a:xfrm>
            <a:off x="1290968" y="2638380"/>
            <a:ext cx="9305626" cy="3670236"/>
          </a:xfrm>
          <a:prstGeom prst="rect">
            <a:avLst/>
          </a:prstGeom>
          <a:ln w="19050">
            <a:solidFill>
              <a:schemeClr val="accent2">
                <a:lumMod val="60000"/>
                <a:lumOff val="40000"/>
              </a:schemeClr>
            </a:solidFill>
            <a:prstDash val="dashDot"/>
          </a:ln>
        </p:spPr>
        <p:txBody>
          <a:bodyPr wrap="square">
            <a:spAutoFit/>
          </a:bodyPr>
          <a:lstStyle/>
          <a:p>
            <a:pPr>
              <a:lnSpc>
                <a:spcPts val="3100"/>
              </a:lnSpc>
            </a:pPr>
            <a:r>
              <a:rPr lang="zh-CN" altLang="en-US" sz="2000" dirty="0" smtClean="0">
                <a:latin typeface="楷体" pitchFamily="49" charset="-122"/>
                <a:ea typeface="楷体" pitchFamily="49" charset="-122"/>
              </a:rPr>
              <a:t> </a:t>
            </a:r>
            <a:r>
              <a:rPr lang="zh-CN" altLang="en-US" sz="2000" dirty="0" smtClean="0">
                <a:latin typeface="+mn-ea"/>
                <a:ea typeface="+mn-ea"/>
              </a:rPr>
              <a:t>   </a:t>
            </a:r>
            <a:r>
              <a:rPr lang="zh-CN" altLang="en-US" sz="2000" dirty="0" smtClean="0">
                <a:latin typeface="黑体" pitchFamily="49" charset="-122"/>
                <a:ea typeface="黑体" pitchFamily="49" charset="-122"/>
              </a:rPr>
              <a:t>英国“</a:t>
            </a:r>
            <a:r>
              <a:rPr lang="zh-CN" altLang="en-US" sz="2000" dirty="0" smtClean="0">
                <a:solidFill>
                  <a:srgbClr val="FF0000"/>
                </a:solidFill>
                <a:latin typeface="黑体" pitchFamily="49" charset="-122"/>
                <a:ea typeface="黑体" pitchFamily="49" charset="-122"/>
              </a:rPr>
              <a:t>光荣革命</a:t>
            </a:r>
            <a:r>
              <a:rPr lang="zh-CN" altLang="en-US" sz="2000" dirty="0" smtClean="0">
                <a:latin typeface="黑体" pitchFamily="49" charset="-122"/>
                <a:ea typeface="黑体" pitchFamily="49" charset="-122"/>
              </a:rPr>
              <a:t>”后，国内政局稳定，政府积极鼓励经济发展。</a:t>
            </a:r>
            <a:r>
              <a:rPr lang="zh-CN" altLang="en-US" sz="2000" dirty="0" smtClean="0">
                <a:solidFill>
                  <a:schemeClr val="tx1"/>
                </a:solidFill>
                <a:latin typeface="黑体" pitchFamily="49" charset="-122"/>
                <a:ea typeface="黑体" pitchFamily="49" charset="-122"/>
              </a:rPr>
              <a:t>英国</a:t>
            </a:r>
            <a:r>
              <a:rPr lang="zh-CN" altLang="en-US" sz="2000" dirty="0" smtClean="0">
                <a:solidFill>
                  <a:srgbClr val="FF0000"/>
                </a:solidFill>
                <a:latin typeface="黑体" pitchFamily="49" charset="-122"/>
                <a:ea typeface="黑体" pitchFamily="49" charset="-122"/>
              </a:rPr>
              <a:t>农业资本主义发展迅速</a:t>
            </a:r>
            <a:r>
              <a:rPr lang="zh-CN" altLang="en-US" sz="2000" dirty="0" smtClean="0">
                <a:solidFill>
                  <a:schemeClr val="tx1"/>
                </a:solidFill>
                <a:latin typeface="黑体" pitchFamily="49" charset="-122"/>
                <a:ea typeface="黑体" pitchFamily="49" charset="-122"/>
              </a:rPr>
              <a:t>，为工业发展提供了充裕的农产品、自由劳动力和国内</a:t>
            </a:r>
            <a:r>
              <a:rPr lang="zh-CN" altLang="en-US" sz="2000" dirty="0" smtClean="0">
                <a:latin typeface="黑体" pitchFamily="49" charset="-122"/>
                <a:ea typeface="黑体" pitchFamily="49" charset="-122"/>
              </a:rPr>
              <a:t>市场。英国通过</a:t>
            </a:r>
            <a:r>
              <a:rPr lang="zh-CN" altLang="en-US" sz="2000" dirty="0" smtClean="0">
                <a:solidFill>
                  <a:srgbClr val="FF0000"/>
                </a:solidFill>
                <a:latin typeface="黑体" pitchFamily="49" charset="-122"/>
                <a:ea typeface="黑体" pitchFamily="49" charset="-122"/>
              </a:rPr>
              <a:t>殖民扩张</a:t>
            </a:r>
            <a:r>
              <a:rPr lang="en-US" altLang="zh-CN" sz="2000" dirty="0" smtClean="0">
                <a:latin typeface="黑体" pitchFamily="49" charset="-122"/>
                <a:ea typeface="黑体" pitchFamily="49" charset="-122"/>
              </a:rPr>
              <a:t>,</a:t>
            </a:r>
            <a:r>
              <a:rPr lang="zh-CN" altLang="en-US" sz="2000" dirty="0" smtClean="0">
                <a:latin typeface="黑体" pitchFamily="49" charset="-122"/>
                <a:ea typeface="黑体" pitchFamily="49" charset="-122"/>
              </a:rPr>
              <a:t>促进了资本原始积累，获得了大量廉价的原材料和广阔的海外市场。英国的</a:t>
            </a:r>
            <a:r>
              <a:rPr lang="zh-CN" altLang="en-US" sz="2000" dirty="0" smtClean="0">
                <a:solidFill>
                  <a:srgbClr val="FF0000"/>
                </a:solidFill>
                <a:latin typeface="黑体" pitchFamily="49" charset="-122"/>
                <a:ea typeface="黑体" pitchFamily="49" charset="-122"/>
              </a:rPr>
              <a:t>手工工场发展水平较高</a:t>
            </a:r>
            <a:r>
              <a:rPr lang="zh-CN" altLang="en-US" sz="2000" dirty="0" smtClean="0">
                <a:latin typeface="黑体" pitchFamily="49" charset="-122"/>
                <a:ea typeface="黑体" pitchFamily="49" charset="-122"/>
              </a:rPr>
              <a:t>，劳动分工细致，生产工具日趋专门化，工人的生产技术日益纯熟，为技术改革和机器发明提供了条件。</a:t>
            </a:r>
            <a:r>
              <a:rPr lang="en-US" altLang="zh-CN" sz="2000" dirty="0" smtClean="0">
                <a:latin typeface="黑体" pitchFamily="49" charset="-122"/>
                <a:ea typeface="黑体" pitchFamily="49" charset="-122"/>
              </a:rPr>
              <a:t>17 </a:t>
            </a:r>
            <a:r>
              <a:rPr lang="zh-CN" altLang="en-US" sz="2000" dirty="0" smtClean="0">
                <a:latin typeface="黑体" pitchFamily="49" charset="-122"/>
                <a:ea typeface="黑体" pitchFamily="49" charset="-122"/>
              </a:rPr>
              <a:t>世纪中叶，</a:t>
            </a:r>
            <a:r>
              <a:rPr lang="zh-CN" altLang="en-US" sz="2000" dirty="0" smtClean="0">
                <a:solidFill>
                  <a:srgbClr val="FF0000"/>
                </a:solidFill>
                <a:latin typeface="黑体" pitchFamily="49" charset="-122"/>
                <a:ea typeface="黑体" pitchFamily="49" charset="-122"/>
              </a:rPr>
              <a:t>英国已经成为欧洲的科学技术中心之一</a:t>
            </a:r>
            <a:r>
              <a:rPr lang="zh-CN" altLang="en-US" sz="2000" dirty="0" smtClean="0">
                <a:latin typeface="黑体" pitchFamily="49" charset="-122"/>
                <a:ea typeface="黑体" pitchFamily="49" charset="-122"/>
              </a:rPr>
              <a:t>，很多科学家关心社会对技术的需求</a:t>
            </a:r>
            <a:r>
              <a:rPr lang="en-US" altLang="zh-CN" sz="2000" dirty="0" smtClean="0">
                <a:latin typeface="黑体" pitchFamily="49" charset="-122"/>
                <a:ea typeface="黑体" pitchFamily="49" charset="-122"/>
              </a:rPr>
              <a:t>,</a:t>
            </a:r>
            <a:r>
              <a:rPr lang="zh-CN" altLang="en-US" sz="2000" dirty="0" smtClean="0">
                <a:latin typeface="黑体" pitchFamily="49" charset="-122"/>
                <a:ea typeface="黑体" pitchFamily="49" charset="-122"/>
              </a:rPr>
              <a:t>热心于生产技术的</a:t>
            </a:r>
            <a:r>
              <a:rPr lang="zh-CN" altLang="en-US" sz="2000" dirty="0" smtClean="0">
                <a:solidFill>
                  <a:schemeClr val="tx1"/>
                </a:solidFill>
                <a:latin typeface="黑体" pitchFamily="49" charset="-122"/>
                <a:ea typeface="黑体" pitchFamily="49" charset="-122"/>
              </a:rPr>
              <a:t>改进。生产技术进步为工业革命</a:t>
            </a:r>
            <a:r>
              <a:rPr lang="zh-CN" altLang="en-US" sz="2000" dirty="0" smtClean="0">
                <a:latin typeface="黑体" pitchFamily="49" charset="-122"/>
                <a:ea typeface="黑体" pitchFamily="49" charset="-122"/>
              </a:rPr>
              <a:t>奠定了基础。</a:t>
            </a:r>
            <a:endParaRPr lang="en-US" altLang="zh-CN" sz="2000" dirty="0" smtClean="0">
              <a:latin typeface="黑体" pitchFamily="49" charset="-122"/>
              <a:ea typeface="黑体" pitchFamily="49" charset="-122"/>
            </a:endParaRPr>
          </a:p>
          <a:p>
            <a:pPr>
              <a:lnSpc>
                <a:spcPts val="3100"/>
              </a:lnSpc>
            </a:pPr>
            <a:r>
              <a:rPr lang="en-US" altLang="zh-CN" sz="2000" dirty="0" smtClean="0">
                <a:latin typeface="黑体" pitchFamily="49" charset="-122"/>
                <a:ea typeface="黑体" pitchFamily="49" charset="-122"/>
              </a:rPr>
              <a:t>    </a:t>
            </a:r>
            <a:r>
              <a:rPr lang="zh-CN" altLang="en-US" sz="2000" dirty="0" smtClean="0">
                <a:latin typeface="黑体" pitchFamily="49" charset="-122"/>
                <a:ea typeface="黑体" pitchFamily="49" charset="-122"/>
              </a:rPr>
              <a:t>随着国内外市场的扩大和需求的增长，手工生产的产品已不能满足需要，提高生产力成为当务之急。</a:t>
            </a:r>
            <a:r>
              <a:rPr lang="en-US" altLang="zh-CN" sz="2000" dirty="0" smtClean="0">
                <a:latin typeface="黑体" pitchFamily="49" charset="-122"/>
                <a:ea typeface="黑体" pitchFamily="49" charset="-122"/>
              </a:rPr>
              <a:t>18</a:t>
            </a:r>
            <a:r>
              <a:rPr lang="zh-CN" altLang="en-US" sz="2000" dirty="0" smtClean="0">
                <a:latin typeface="黑体" pitchFamily="49" charset="-122"/>
                <a:ea typeface="黑体" pitchFamily="49" charset="-122"/>
              </a:rPr>
              <a:t>世纪中期，英国开始工业革命。</a:t>
            </a:r>
            <a:endParaRPr lang="zh-CN" altLang="en-US" sz="2000" dirty="0">
              <a:latin typeface="黑体" pitchFamily="49" charset="-122"/>
              <a:ea typeface="黑体" pitchFamily="49" charset="-122"/>
            </a:endParaRPr>
          </a:p>
        </p:txBody>
      </p:sp>
      <p:sp>
        <p:nvSpPr>
          <p:cNvPr id="11"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一、第一次工业革命</a:t>
            </a:r>
          </a:p>
        </p:txBody>
      </p:sp>
      <p:sp>
        <p:nvSpPr>
          <p:cNvPr id="12"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㈠首先发生在英国的原因</a:t>
            </a:r>
            <a:endParaRPr lang="zh-CN" altLang="en-US" dirty="0"/>
          </a:p>
        </p:txBody>
      </p:sp>
      <p:grpSp>
        <p:nvGrpSpPr>
          <p:cNvPr id="15" name="组合 14"/>
          <p:cNvGrpSpPr/>
          <p:nvPr/>
        </p:nvGrpSpPr>
        <p:grpSpPr>
          <a:xfrm>
            <a:off x="8667768" y="0"/>
            <a:ext cx="3643338" cy="1857364"/>
            <a:chOff x="8667768" y="0"/>
            <a:chExt cx="3643338" cy="1857364"/>
          </a:xfrm>
        </p:grpSpPr>
        <p:pic>
          <p:nvPicPr>
            <p:cNvPr id="23" name="Picture 2"/>
            <p:cNvPicPr>
              <a:picLocks noChangeAspect="1" noChangeArrowheads="1"/>
            </p:cNvPicPr>
            <p:nvPr/>
          </p:nvPicPr>
          <p:blipFill>
            <a:blip r:embed="rId4"/>
            <a:srcRect/>
            <a:stretch>
              <a:fillRect/>
            </a:stretch>
          </p:blipFill>
          <p:spPr bwMode="auto">
            <a:xfrm>
              <a:off x="8667768" y="0"/>
              <a:ext cx="3524232" cy="1571612"/>
            </a:xfrm>
            <a:prstGeom prst="rect">
              <a:avLst/>
            </a:prstGeom>
            <a:noFill/>
            <a:ln w="9525">
              <a:noFill/>
              <a:miter lim="800000"/>
              <a:headEnd/>
              <a:tailEnd/>
            </a:ln>
            <a:effectLst/>
          </p:spPr>
        </p:pic>
        <p:sp>
          <p:nvSpPr>
            <p:cNvPr id="13" name="TextBox 12"/>
            <p:cNvSpPr txBox="1"/>
            <p:nvPr/>
          </p:nvSpPr>
          <p:spPr>
            <a:xfrm>
              <a:off x="11644394" y="1488032"/>
              <a:ext cx="666712" cy="369332"/>
            </a:xfrm>
            <a:prstGeom prst="rect">
              <a:avLst/>
            </a:prstGeom>
            <a:noFill/>
          </p:spPr>
          <p:txBody>
            <a:bodyPr wrap="square" rtlCol="0">
              <a:spAutoFit/>
            </a:bodyPr>
            <a:lstStyle/>
            <a:p>
              <a:r>
                <a:rPr lang="en-US" altLang="zh-CN" dirty="0" smtClean="0"/>
                <a:t>P57</a:t>
              </a:r>
              <a:endParaRPr lang="zh-CN"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19"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一、第一次工业革命</a:t>
            </a:r>
          </a:p>
        </p:txBody>
      </p:sp>
      <p:sp>
        <p:nvSpPr>
          <p:cNvPr id="23"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㈠首先发生在英国的原因</a:t>
            </a:r>
            <a:endParaRPr lang="zh-CN" altLang="en-US" dirty="0"/>
          </a:p>
        </p:txBody>
      </p:sp>
      <p:sp>
        <p:nvSpPr>
          <p:cNvPr id="28" name="TextBox 27"/>
          <p:cNvSpPr txBox="1"/>
          <p:nvPr/>
        </p:nvSpPr>
        <p:spPr>
          <a:xfrm>
            <a:off x="809588" y="1500174"/>
            <a:ext cx="9858444" cy="678647"/>
          </a:xfrm>
          <a:prstGeom prst="rect">
            <a:avLst/>
          </a:prstGeom>
          <a:noFill/>
        </p:spPr>
        <p:txBody>
          <a:bodyPr wrap="square" rtlCol="0">
            <a:spAutoFit/>
          </a:bodyPr>
          <a:lstStyle/>
          <a:p>
            <a:pPr marL="342900" lvl="0" indent="-342900">
              <a:lnSpc>
                <a:spcPct val="110000"/>
              </a:lnSpc>
              <a:spcBef>
                <a:spcPct val="20000"/>
              </a:spcBef>
              <a:buSzPct val="100000"/>
              <a:defRPr/>
            </a:pPr>
            <a:endParaRPr lang="en-US" altLang="zh-CN" sz="1100" dirty="0" smtClean="0">
              <a:latin typeface="黑体" panose="02010609060101010101" pitchFamily="49" charset="-122"/>
              <a:ea typeface="黑体" panose="02010609060101010101" pitchFamily="49" charset="-122"/>
            </a:endParaRPr>
          </a:p>
          <a:p>
            <a:pPr marL="342900" lvl="0" indent="-342900">
              <a:lnSpc>
                <a:spcPct val="110000"/>
              </a:lnSpc>
              <a:spcBef>
                <a:spcPct val="20000"/>
              </a:spcBef>
              <a:buSzPct val="100000"/>
              <a:defRPr/>
            </a:pPr>
            <a:r>
              <a:rPr lang="en-US" altLang="zh-CN" sz="11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阅读教材</a:t>
            </a:r>
            <a:r>
              <a:rPr lang="en-US" altLang="zh-CN" sz="2000" dirty="0" smtClean="0">
                <a:latin typeface="黑体" panose="02010609060101010101" pitchFamily="49" charset="-122"/>
                <a:ea typeface="黑体" panose="02010609060101010101" pitchFamily="49" charset="-122"/>
              </a:rPr>
              <a:t>P57</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2-3</a:t>
            </a:r>
            <a:r>
              <a:rPr lang="zh-CN" altLang="en-US" sz="2000" dirty="0" smtClean="0">
                <a:latin typeface="黑体" panose="02010609060101010101" pitchFamily="49" charset="-122"/>
                <a:ea typeface="黑体" panose="02010609060101010101" pitchFamily="49" charset="-122"/>
              </a:rPr>
              <a:t>段，指出英国是如何具备最先开始工业革命的条件？</a:t>
            </a:r>
            <a:endParaRPr lang="en-US" altLang="zh-CN" sz="2000" dirty="0" smtClean="0">
              <a:latin typeface="黑体" panose="02010609060101010101" pitchFamily="49" charset="-122"/>
              <a:ea typeface="黑体" panose="02010609060101010101" pitchFamily="49" charset="-122"/>
            </a:endParaRPr>
          </a:p>
        </p:txBody>
      </p:sp>
      <p:pic>
        <p:nvPicPr>
          <p:cNvPr id="44" name="图片 43"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graphicFrame>
        <p:nvGraphicFramePr>
          <p:cNvPr id="17" name="Group 3"/>
          <p:cNvGraphicFramePr>
            <a:graphicFrameLocks noGrp="1"/>
          </p:cNvGraphicFramePr>
          <p:nvPr>
            <p:custDataLst>
              <p:tags r:id="rId1"/>
            </p:custDataLst>
          </p:nvPr>
        </p:nvGraphicFramePr>
        <p:xfrm>
          <a:off x="1279533" y="2214554"/>
          <a:ext cx="10215634" cy="3736317"/>
        </p:xfrm>
        <a:graphic>
          <a:graphicData uri="http://schemas.openxmlformats.org/drawingml/2006/table">
            <a:tbl>
              <a:tblPr/>
              <a:tblGrid>
                <a:gridCol w="1500198"/>
                <a:gridCol w="8715436"/>
              </a:tblGrid>
              <a:tr h="500066">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黑体" pitchFamily="49" charset="-122"/>
                          <a:ea typeface="黑体" pitchFamily="49" charset="-122"/>
                        </a:rPr>
                        <a:t>政治条件</a:t>
                      </a:r>
                      <a:endParaRPr kumimoji="0" lang="zh-CN" altLang="en-US" sz="2400" b="1" i="0" u="none" strike="noStrike" cap="none" normalizeH="0" baseline="0" dirty="0">
                        <a:ln>
                          <a:noFill/>
                        </a:ln>
                        <a:solidFill>
                          <a:schemeClr val="tx1"/>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6">
                <a:tc rowSpan="3">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6">
                <a:tc vMerge="1">
                  <a:txBody>
                    <a:bodyPr/>
                    <a:lstStyle/>
                    <a:p>
                      <a:endParaRPr lang="zh-CN"/>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6">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rowSpan="2">
                  <a:txBody>
                    <a:bodyPr/>
                    <a:lstStyle/>
                    <a:p>
                      <a:endParaRPr lang="zh-CN" altLang="en-US" dirty="0"/>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566">
                <a:tc vMerge="1">
                  <a:txBody>
                    <a:bodyPr/>
                    <a:lstStyle/>
                    <a:p>
                      <a:endParaRPr lang="zh-CN"/>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 name="Rectangle 50"/>
          <p:cNvSpPr/>
          <p:nvPr/>
        </p:nvSpPr>
        <p:spPr>
          <a:xfrm>
            <a:off x="922343" y="5133986"/>
            <a:ext cx="2271713" cy="401637"/>
          </a:xfrm>
          <a:prstGeom prst="rect">
            <a:avLst/>
          </a:prstGeom>
          <a:noFill/>
          <a:ln w="9525">
            <a:noFill/>
          </a:ln>
        </p:spPr>
        <p:txBody>
          <a:bodyPr/>
          <a:lstStyle/>
          <a:p>
            <a:pPr algn="ctr">
              <a:spcBef>
                <a:spcPct val="20000"/>
              </a:spcBef>
            </a:pPr>
            <a:r>
              <a:rPr lang="zh-CN" altLang="zh-CN" sz="2400" b="1" dirty="0">
                <a:solidFill>
                  <a:schemeClr val="tx1"/>
                </a:solidFill>
                <a:latin typeface="黑体" pitchFamily="49" charset="-122"/>
                <a:ea typeface="黑体" pitchFamily="49" charset="-122"/>
              </a:rPr>
              <a:t>技术</a:t>
            </a:r>
            <a:r>
              <a:rPr lang="zh-CN" altLang="en-US" sz="2400" b="1" dirty="0">
                <a:solidFill>
                  <a:schemeClr val="tx1"/>
                </a:solidFill>
                <a:latin typeface="黑体" pitchFamily="49" charset="-122"/>
                <a:ea typeface="黑体" pitchFamily="49" charset="-122"/>
              </a:rPr>
              <a:t>条件</a:t>
            </a:r>
          </a:p>
        </p:txBody>
      </p:sp>
      <p:sp>
        <p:nvSpPr>
          <p:cNvPr id="20" name="Rectangle 53"/>
          <p:cNvSpPr/>
          <p:nvPr/>
        </p:nvSpPr>
        <p:spPr>
          <a:xfrm>
            <a:off x="2867908" y="2785834"/>
            <a:ext cx="8572560" cy="914404"/>
          </a:xfrm>
          <a:prstGeom prst="rect">
            <a:avLst/>
          </a:prstGeom>
          <a:noFill/>
          <a:ln w="9525">
            <a:noFill/>
          </a:ln>
        </p:spPr>
        <p:txBody>
          <a:bodyPr/>
          <a:lstStyle/>
          <a:p>
            <a:pPr>
              <a:spcBef>
                <a:spcPct val="20000"/>
              </a:spcBef>
            </a:pPr>
            <a:r>
              <a:rPr lang="zh-CN" altLang="en-US" sz="2200" b="1" dirty="0" smtClean="0">
                <a:solidFill>
                  <a:srgbClr val="FF0000"/>
                </a:solidFill>
                <a:latin typeface="黑体" pitchFamily="49" charset="-122"/>
                <a:ea typeface="黑体" pitchFamily="49" charset="-122"/>
              </a:rPr>
              <a:t>农业资本主义发展迅速</a:t>
            </a:r>
            <a:r>
              <a:rPr lang="zh-CN" altLang="en-US" sz="2200" b="1" dirty="0" smtClean="0">
                <a:solidFill>
                  <a:schemeClr val="tx1"/>
                </a:solidFill>
                <a:latin typeface="黑体" pitchFamily="49" charset="-122"/>
                <a:ea typeface="黑体" pitchFamily="49" charset="-122"/>
              </a:rPr>
              <a:t>，为工业发展提供了充裕的农产品、自由劳动力和国内</a:t>
            </a:r>
            <a:r>
              <a:rPr lang="zh-CN" altLang="en-US" sz="2200" b="1" dirty="0" smtClean="0">
                <a:latin typeface="黑体" pitchFamily="49" charset="-122"/>
                <a:ea typeface="黑体" pitchFamily="49" charset="-122"/>
              </a:rPr>
              <a:t>市场</a:t>
            </a:r>
            <a:endParaRPr lang="zh-CN" altLang="zh-CN" sz="2200" b="1" dirty="0">
              <a:solidFill>
                <a:schemeClr val="tx1"/>
              </a:solidFill>
              <a:latin typeface="黑体" pitchFamily="49" charset="-122"/>
              <a:ea typeface="黑体" pitchFamily="49" charset="-122"/>
              <a:sym typeface="Arial" panose="020B0604020202020204" pitchFamily="34" charset="0"/>
            </a:endParaRPr>
          </a:p>
        </p:txBody>
      </p:sp>
      <p:sp>
        <p:nvSpPr>
          <p:cNvPr id="25" name="Text Box 57"/>
          <p:cNvSpPr txBox="1"/>
          <p:nvPr/>
        </p:nvSpPr>
        <p:spPr>
          <a:xfrm>
            <a:off x="1309654" y="3538839"/>
            <a:ext cx="1621086" cy="461665"/>
          </a:xfrm>
          <a:prstGeom prst="rect">
            <a:avLst/>
          </a:prstGeom>
          <a:noFill/>
          <a:ln w="9525">
            <a:noFill/>
          </a:ln>
        </p:spPr>
        <p:txBody>
          <a:bodyPr wrap="square">
            <a:spAutoFit/>
          </a:bodyPr>
          <a:lstStyle/>
          <a:p>
            <a:r>
              <a:rPr lang="zh-CN" altLang="zh-CN" sz="2400" b="1" dirty="0" smtClean="0">
                <a:solidFill>
                  <a:schemeClr val="tx1"/>
                </a:solidFill>
                <a:latin typeface="黑体" pitchFamily="49" charset="-122"/>
                <a:ea typeface="黑体" pitchFamily="49" charset="-122"/>
              </a:rPr>
              <a:t>经济条件</a:t>
            </a:r>
            <a:endParaRPr lang="zh-CN" altLang="zh-CN" sz="2400" b="1" dirty="0">
              <a:solidFill>
                <a:schemeClr val="tx1"/>
              </a:solidFill>
              <a:latin typeface="黑体" pitchFamily="49" charset="-122"/>
              <a:ea typeface="黑体" pitchFamily="49" charset="-122"/>
            </a:endParaRPr>
          </a:p>
        </p:txBody>
      </p:sp>
      <p:sp>
        <p:nvSpPr>
          <p:cNvPr id="26" name="Text Box 45"/>
          <p:cNvSpPr txBox="1"/>
          <p:nvPr/>
        </p:nvSpPr>
        <p:spPr>
          <a:xfrm>
            <a:off x="2851169" y="2246928"/>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光荣革命</a:t>
            </a:r>
            <a:r>
              <a:rPr lang="zh-CN" altLang="en-US" sz="2200" b="1" dirty="0" smtClean="0">
                <a:solidFill>
                  <a:schemeClr val="tx1"/>
                </a:solidFill>
                <a:latin typeface="黑体" pitchFamily="49" charset="-122"/>
                <a:ea typeface="黑体" pitchFamily="49" charset="-122"/>
              </a:rPr>
              <a:t>后</a:t>
            </a:r>
            <a:r>
              <a:rPr lang="en-US" altLang="zh-CN" sz="2200" b="1" dirty="0" smtClean="0">
                <a:solidFill>
                  <a:schemeClr val="tx1"/>
                </a:solidFill>
                <a:latin typeface="黑体" pitchFamily="49" charset="-122"/>
                <a:ea typeface="黑体" pitchFamily="49" charset="-122"/>
              </a:rPr>
              <a:t>《</a:t>
            </a:r>
            <a:r>
              <a:rPr lang="zh-CN" altLang="en-US" sz="2200" b="1" dirty="0" smtClean="0">
                <a:solidFill>
                  <a:schemeClr val="tx1"/>
                </a:solidFill>
                <a:latin typeface="黑体" pitchFamily="49" charset="-122"/>
                <a:ea typeface="黑体" pitchFamily="49" charset="-122"/>
              </a:rPr>
              <a:t>权利法案</a:t>
            </a:r>
            <a:r>
              <a:rPr lang="en-US" altLang="zh-CN" sz="2200" b="1" dirty="0" smtClean="0">
                <a:solidFill>
                  <a:schemeClr val="tx1"/>
                </a:solidFill>
                <a:latin typeface="黑体" pitchFamily="49" charset="-122"/>
                <a:ea typeface="黑体" pitchFamily="49" charset="-122"/>
              </a:rPr>
              <a:t>》</a:t>
            </a:r>
            <a:r>
              <a:rPr lang="zh-CN" altLang="en-US" sz="2200" b="1" dirty="0" smtClean="0">
                <a:solidFill>
                  <a:schemeClr val="tx1"/>
                </a:solidFill>
                <a:latin typeface="黑体" pitchFamily="49" charset="-122"/>
                <a:ea typeface="黑体" pitchFamily="49" charset="-122"/>
              </a:rPr>
              <a:t>颁布，君主立宪制度确立，国内政局稳定</a:t>
            </a:r>
            <a:endParaRPr lang="zh-CN" altLang="en-US" sz="2200" b="1" dirty="0">
              <a:solidFill>
                <a:schemeClr val="tx1"/>
              </a:solidFill>
              <a:latin typeface="黑体" pitchFamily="49" charset="-122"/>
              <a:ea typeface="黑体" pitchFamily="49" charset="-122"/>
            </a:endParaRPr>
          </a:p>
        </p:txBody>
      </p:sp>
      <p:sp>
        <p:nvSpPr>
          <p:cNvPr id="27" name="Rectangle 53"/>
          <p:cNvSpPr/>
          <p:nvPr/>
        </p:nvSpPr>
        <p:spPr>
          <a:xfrm>
            <a:off x="2881290" y="3643314"/>
            <a:ext cx="8358246" cy="714380"/>
          </a:xfrm>
          <a:prstGeom prst="rect">
            <a:avLst/>
          </a:prstGeom>
          <a:noFill/>
          <a:ln w="9525">
            <a:noFill/>
          </a:ln>
        </p:spPr>
        <p:txBody>
          <a:bodyPr/>
          <a:lstStyle/>
          <a:p>
            <a:pPr>
              <a:spcBef>
                <a:spcPct val="20000"/>
              </a:spcBef>
            </a:pPr>
            <a:r>
              <a:rPr lang="zh-CN" altLang="en-US" sz="2200" b="1" dirty="0" smtClean="0">
                <a:solidFill>
                  <a:schemeClr val="tx1"/>
                </a:solidFill>
                <a:latin typeface="黑体" pitchFamily="49" charset="-122"/>
                <a:ea typeface="黑体" pitchFamily="49" charset="-122"/>
                <a:sym typeface="Arial" panose="020B0604020202020204" pitchFamily="34" charset="0"/>
              </a:rPr>
              <a:t>通过</a:t>
            </a:r>
            <a:r>
              <a:rPr lang="zh-CN" altLang="zh-CN" sz="2200" b="1" dirty="0" smtClean="0">
                <a:solidFill>
                  <a:srgbClr val="FF0000"/>
                </a:solidFill>
                <a:latin typeface="黑体" pitchFamily="49" charset="-122"/>
                <a:ea typeface="黑体" pitchFamily="49" charset="-122"/>
                <a:sym typeface="Arial" panose="020B0604020202020204" pitchFamily="34" charset="0"/>
              </a:rPr>
              <a:t>殖民</a:t>
            </a:r>
            <a:r>
              <a:rPr lang="zh-CN" altLang="en-US" sz="2200" b="1" dirty="0" smtClean="0">
                <a:solidFill>
                  <a:srgbClr val="FF0000"/>
                </a:solidFill>
                <a:latin typeface="黑体" pitchFamily="49" charset="-122"/>
                <a:ea typeface="黑体" pitchFamily="49" charset="-122"/>
                <a:sym typeface="Arial" panose="020B0604020202020204" pitchFamily="34" charset="0"/>
              </a:rPr>
              <a:t>扩张</a:t>
            </a:r>
            <a:r>
              <a:rPr lang="zh-CN" altLang="en-US" sz="2200" b="1" dirty="0" smtClean="0">
                <a:solidFill>
                  <a:schemeClr val="tx1"/>
                </a:solidFill>
                <a:latin typeface="黑体" pitchFamily="49" charset="-122"/>
                <a:ea typeface="黑体" pitchFamily="49" charset="-122"/>
                <a:sym typeface="Arial" panose="020B0604020202020204" pitchFamily="34" charset="0"/>
              </a:rPr>
              <a:t>获得了大量廉价的原料和广阔的海外市场</a:t>
            </a:r>
            <a:r>
              <a:rPr lang="zh-CN" altLang="en-US" sz="2200" dirty="0" smtClean="0">
                <a:solidFill>
                  <a:schemeClr val="tx1"/>
                </a:solidFill>
                <a:latin typeface="黑体" pitchFamily="49" charset="-122"/>
                <a:ea typeface="黑体" pitchFamily="49" charset="-122"/>
                <a:sym typeface="Arial" panose="020B0604020202020204" pitchFamily="34" charset="0"/>
              </a:rPr>
              <a:t>（英国成为“日不落帝国”）</a:t>
            </a:r>
            <a:endParaRPr lang="zh-CN" altLang="zh-CN" sz="2200" dirty="0">
              <a:solidFill>
                <a:schemeClr val="tx1"/>
              </a:solidFill>
              <a:latin typeface="黑体" pitchFamily="49" charset="-122"/>
              <a:ea typeface="黑体" pitchFamily="49" charset="-122"/>
              <a:sym typeface="Arial" panose="020B0604020202020204" pitchFamily="34" charset="0"/>
            </a:endParaRPr>
          </a:p>
        </p:txBody>
      </p:sp>
    </p:spTree>
  </p:cSld>
  <p:clrMapOvr>
    <a:masterClrMapping/>
  </p:clrMapOvr>
  <p:timing>
    <p:tnLst>
      <p:par>
        <p:cTn id="1" dur="indefinite" restart="never" nodeType="tmRoot"/>
      </p:par>
    </p:tnLst>
    <p:bldLst>
      <p:bldP spid="20"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6" name="矩形 5"/>
          <p:cNvSpPr/>
          <p:nvPr/>
        </p:nvSpPr>
        <p:spPr>
          <a:xfrm>
            <a:off x="1023902" y="928670"/>
            <a:ext cx="5857916" cy="4606389"/>
          </a:xfrm>
          <a:prstGeom prst="rect">
            <a:avLst/>
          </a:prstGeom>
          <a:ln w="19050">
            <a:solidFill>
              <a:srgbClr val="0066FF"/>
            </a:solidFill>
            <a:prstDash val="dashDot"/>
          </a:ln>
        </p:spPr>
        <p:txBody>
          <a:bodyPr wrap="square">
            <a:spAutoFit/>
          </a:bodyPr>
          <a:lstStyle/>
          <a:p>
            <a:pPr>
              <a:lnSpc>
                <a:spcPts val="3200"/>
              </a:lnSpc>
            </a:pPr>
            <a:r>
              <a:rPr lang="en-US" altLang="zh-CN" sz="20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从</a:t>
            </a:r>
            <a:r>
              <a:rPr lang="en-US" altLang="zh-CN" sz="2000" dirty="0" smtClean="0">
                <a:latin typeface="黑体" panose="02010609060101010101" pitchFamily="49" charset="-122"/>
                <a:ea typeface="黑体" panose="02010609060101010101" pitchFamily="49" charset="-122"/>
              </a:rPr>
              <a:t>15</a:t>
            </a:r>
            <a:r>
              <a:rPr lang="zh-CN" altLang="en-US" sz="2000" dirty="0" smtClean="0">
                <a:latin typeface="黑体" panose="02010609060101010101" pitchFamily="49" charset="-122"/>
                <a:ea typeface="黑体" panose="02010609060101010101" pitchFamily="49" charset="-122"/>
              </a:rPr>
              <a:t>世纪末到</a:t>
            </a:r>
            <a:r>
              <a:rPr lang="en-US" altLang="zh-CN" sz="2000" dirty="0" smtClean="0">
                <a:latin typeface="黑体" panose="02010609060101010101" pitchFamily="49" charset="-122"/>
                <a:ea typeface="黑体" panose="02010609060101010101" pitchFamily="49" charset="-122"/>
              </a:rPr>
              <a:t>18</a:t>
            </a:r>
            <a:r>
              <a:rPr lang="zh-CN" altLang="en-US" sz="2000" dirty="0" smtClean="0">
                <a:latin typeface="黑体" panose="02010609060101010101" pitchFamily="49" charset="-122"/>
                <a:ea typeface="黑体" panose="02010609060101010101" pitchFamily="49" charset="-122"/>
              </a:rPr>
              <a:t>世纪中期，英国为了争夺海外霸权，不惜发动了上百场战争。</a:t>
            </a:r>
            <a:r>
              <a:rPr lang="en-US" altLang="zh-CN" sz="2000" dirty="0" smtClean="0">
                <a:solidFill>
                  <a:srgbClr val="FF0000"/>
                </a:solidFill>
                <a:latin typeface="黑体" panose="02010609060101010101" pitchFamily="49" charset="-122"/>
                <a:ea typeface="黑体" panose="02010609060101010101" pitchFamily="49" charset="-122"/>
              </a:rPr>
              <a:t>16</a:t>
            </a:r>
            <a:r>
              <a:rPr lang="zh-CN" altLang="en-US" sz="2000" dirty="0" smtClean="0">
                <a:solidFill>
                  <a:srgbClr val="FF0000"/>
                </a:solidFill>
                <a:latin typeface="黑体" panose="02010609060101010101" pitchFamily="49" charset="-122"/>
                <a:ea typeface="黑体" panose="02010609060101010101" pitchFamily="49" charset="-122"/>
              </a:rPr>
              <a:t>世纪</a:t>
            </a:r>
            <a:r>
              <a:rPr lang="zh-CN" altLang="en-US" sz="2000" dirty="0" smtClean="0">
                <a:latin typeface="黑体" panose="02010609060101010101" pitchFamily="49" charset="-122"/>
                <a:ea typeface="黑体" panose="02010609060101010101" pitchFamily="49" charset="-122"/>
              </a:rPr>
              <a:t>，英国</a:t>
            </a:r>
            <a:r>
              <a:rPr lang="zh-CN" altLang="en-US" sz="2000" dirty="0" smtClean="0">
                <a:solidFill>
                  <a:schemeClr val="tx1"/>
                </a:solidFill>
                <a:latin typeface="黑体" panose="02010609060101010101" pitchFamily="49" charset="-122"/>
                <a:ea typeface="黑体" panose="02010609060101010101" pitchFamily="49" charset="-122"/>
              </a:rPr>
              <a:t>战胜了老牌的殖民国家</a:t>
            </a:r>
            <a:r>
              <a:rPr lang="zh-CN" altLang="en-US" sz="2000" dirty="0" smtClean="0">
                <a:solidFill>
                  <a:srgbClr val="FF0000"/>
                </a:solidFill>
                <a:latin typeface="黑体" panose="02010609060101010101" pitchFamily="49" charset="-122"/>
                <a:ea typeface="黑体" panose="02010609060101010101" pitchFamily="49" charset="-122"/>
              </a:rPr>
              <a:t>西班牙和葡萄牙</a:t>
            </a:r>
            <a:r>
              <a:rPr lang="zh-CN" altLang="en-US" sz="2000" dirty="0" smtClean="0">
                <a:latin typeface="黑体" panose="02010609060101010101" pitchFamily="49" charset="-122"/>
                <a:ea typeface="黑体" panose="02010609060101010101" pitchFamily="49" charset="-122"/>
              </a:rPr>
              <a:t>；</a:t>
            </a:r>
            <a:r>
              <a:rPr lang="en-US" altLang="zh-CN" sz="2000" dirty="0" smtClean="0">
                <a:solidFill>
                  <a:srgbClr val="FF0000"/>
                </a:solidFill>
                <a:latin typeface="黑体" panose="02010609060101010101" pitchFamily="49" charset="-122"/>
                <a:ea typeface="黑体" panose="02010609060101010101" pitchFamily="49" charset="-122"/>
              </a:rPr>
              <a:t>17</a:t>
            </a:r>
            <a:r>
              <a:rPr lang="zh-CN" altLang="en-US" sz="2000" dirty="0" smtClean="0">
                <a:solidFill>
                  <a:srgbClr val="FF0000"/>
                </a:solidFill>
                <a:latin typeface="黑体" panose="02010609060101010101" pitchFamily="49" charset="-122"/>
                <a:ea typeface="黑体" panose="02010609060101010101" pitchFamily="49" charset="-122"/>
              </a:rPr>
              <a:t>世纪</a:t>
            </a:r>
            <a:r>
              <a:rPr lang="zh-CN" altLang="en-US" sz="2000" dirty="0" smtClean="0">
                <a:latin typeface="黑体" panose="02010609060101010101" pitchFamily="49" charset="-122"/>
                <a:ea typeface="黑体" panose="02010609060101010101" pitchFamily="49" charset="-122"/>
              </a:rPr>
              <a:t>，英国</a:t>
            </a:r>
            <a:r>
              <a:rPr lang="zh-CN" altLang="en-US" sz="2000" dirty="0" smtClean="0">
                <a:solidFill>
                  <a:schemeClr val="tx1"/>
                </a:solidFill>
                <a:latin typeface="黑体" panose="02010609060101010101" pitchFamily="49" charset="-122"/>
                <a:ea typeface="黑体" panose="02010609060101010101" pitchFamily="49" charset="-122"/>
              </a:rPr>
              <a:t>同“海上马车夫”</a:t>
            </a:r>
            <a:r>
              <a:rPr lang="zh-CN" altLang="en-US" sz="2000" dirty="0" smtClean="0">
                <a:solidFill>
                  <a:srgbClr val="FF0000"/>
                </a:solidFill>
                <a:latin typeface="黑体" panose="02010609060101010101" pitchFamily="49" charset="-122"/>
                <a:ea typeface="黑体" panose="02010609060101010101" pitchFamily="49" charset="-122"/>
              </a:rPr>
              <a:t>荷兰</a:t>
            </a:r>
            <a:r>
              <a:rPr lang="zh-CN" altLang="en-US" sz="2000" dirty="0" smtClean="0">
                <a:solidFill>
                  <a:schemeClr val="tx1"/>
                </a:solidFill>
                <a:latin typeface="黑体" panose="02010609060101010101" pitchFamily="49" charset="-122"/>
                <a:ea typeface="黑体" panose="02010609060101010101" pitchFamily="49" charset="-122"/>
              </a:rPr>
              <a:t>进行了三次战争</a:t>
            </a:r>
            <a:r>
              <a:rPr lang="zh-CN" altLang="en-US" sz="2000" dirty="0" smtClean="0">
                <a:latin typeface="黑体" panose="02010609060101010101" pitchFamily="49" charset="-122"/>
                <a:ea typeface="黑体" panose="02010609060101010101" pitchFamily="49" charset="-122"/>
              </a:rPr>
              <a:t>，最终获胜；</a:t>
            </a:r>
            <a:r>
              <a:rPr lang="en-US" altLang="zh-CN" sz="2000" dirty="0" smtClean="0">
                <a:solidFill>
                  <a:srgbClr val="FF0000"/>
                </a:solidFill>
                <a:latin typeface="黑体" panose="02010609060101010101" pitchFamily="49" charset="-122"/>
                <a:ea typeface="黑体" panose="02010609060101010101" pitchFamily="49" charset="-122"/>
              </a:rPr>
              <a:t>18</a:t>
            </a:r>
            <a:r>
              <a:rPr lang="zh-CN" altLang="en-US" sz="2000" dirty="0" smtClean="0">
                <a:solidFill>
                  <a:srgbClr val="FF0000"/>
                </a:solidFill>
                <a:latin typeface="黑体" panose="02010609060101010101" pitchFamily="49" charset="-122"/>
                <a:ea typeface="黑体" panose="02010609060101010101" pitchFamily="49" charset="-122"/>
              </a:rPr>
              <a:t>世纪</a:t>
            </a:r>
            <a:r>
              <a:rPr lang="zh-CN" altLang="en-US" sz="2000" dirty="0" smtClean="0">
                <a:latin typeface="黑体" panose="02010609060101010101" pitchFamily="49" charset="-122"/>
                <a:ea typeface="黑体" panose="02010609060101010101" pitchFamily="49" charset="-122"/>
              </a:rPr>
              <a:t>，通过多场战争，英国在与</a:t>
            </a:r>
            <a:r>
              <a:rPr lang="zh-CN" altLang="en-US" sz="2000" dirty="0" smtClean="0">
                <a:solidFill>
                  <a:srgbClr val="FF0000"/>
                </a:solidFill>
                <a:latin typeface="黑体" panose="02010609060101010101" pitchFamily="49" charset="-122"/>
                <a:ea typeface="黑体" panose="02010609060101010101" pitchFamily="49" charset="-122"/>
              </a:rPr>
              <a:t>法国</a:t>
            </a:r>
            <a:r>
              <a:rPr lang="zh-CN" altLang="en-US" sz="2000" dirty="0" smtClean="0">
                <a:latin typeface="黑体" panose="02010609060101010101" pitchFamily="49" charset="-122"/>
                <a:ea typeface="黑体" panose="02010609060101010101" pitchFamily="49" charset="-122"/>
              </a:rPr>
              <a:t>争夺海外殖民地的竞争中获胜。英国不断扩大海外殖民地，最终在</a:t>
            </a:r>
            <a:r>
              <a:rPr lang="en-US" altLang="zh-CN" sz="2000" dirty="0" smtClean="0">
                <a:solidFill>
                  <a:srgbClr val="FF0000"/>
                </a:solidFill>
                <a:latin typeface="黑体" panose="02010609060101010101" pitchFamily="49" charset="-122"/>
                <a:ea typeface="黑体" panose="02010609060101010101" pitchFamily="49" charset="-122"/>
              </a:rPr>
              <a:t>18</a:t>
            </a:r>
            <a:r>
              <a:rPr lang="zh-CN" altLang="en-US" sz="2000" dirty="0" smtClean="0">
                <a:solidFill>
                  <a:srgbClr val="FF0000"/>
                </a:solidFill>
                <a:latin typeface="黑体" panose="02010609060101010101" pitchFamily="49" charset="-122"/>
                <a:ea typeface="黑体" panose="02010609060101010101" pitchFamily="49" charset="-122"/>
              </a:rPr>
              <a:t>世纪中期建立了“日不落帝国”</a:t>
            </a:r>
            <a:r>
              <a:rPr lang="en-US" altLang="zh-CN" sz="2000" dirty="0" smtClean="0">
                <a:latin typeface="黑体" panose="02010609060101010101" pitchFamily="49" charset="-122"/>
                <a:ea typeface="黑体" panose="02010609060101010101" pitchFamily="49" charset="-122"/>
              </a:rPr>
              <a:t>……</a:t>
            </a:r>
            <a:r>
              <a:rPr lang="zh-CN" altLang="en-US" sz="2000" dirty="0" smtClean="0">
                <a:latin typeface="黑体" panose="02010609060101010101" pitchFamily="49" charset="-122"/>
                <a:ea typeface="黑体" panose="02010609060101010101" pitchFamily="49" charset="-122"/>
              </a:rPr>
              <a:t>英国殖民霸权确立，更为英国准备了广阔的海外市场和廉价原料的产地。</a:t>
            </a:r>
            <a:endParaRPr lang="en-US" altLang="zh-CN" sz="2000" dirty="0" smtClean="0">
              <a:latin typeface="黑体" panose="02010609060101010101" pitchFamily="49" charset="-122"/>
              <a:ea typeface="黑体" panose="02010609060101010101" pitchFamily="49" charset="-122"/>
            </a:endParaRPr>
          </a:p>
          <a:p>
            <a:pPr algn="r">
              <a:lnSpc>
                <a:spcPts val="3200"/>
              </a:lnSpc>
            </a:pPr>
            <a:r>
              <a:rPr lang="en-US" altLang="zh-CN" sz="2000" dirty="0" smtClean="0">
                <a:latin typeface="黑体" panose="02010609060101010101" pitchFamily="49" charset="-122"/>
                <a:ea typeface="黑体" panose="02010609060101010101" pitchFamily="49" charset="-122"/>
              </a:rPr>
              <a:t>——《</a:t>
            </a:r>
            <a:r>
              <a:rPr lang="zh-CN" altLang="en-US" sz="2000" dirty="0" smtClean="0">
                <a:latin typeface="黑体" panose="02010609060101010101" pitchFamily="49" charset="-122"/>
                <a:ea typeface="黑体" panose="02010609060101010101" pitchFamily="49" charset="-122"/>
              </a:rPr>
              <a:t>普通高中教科书教师教学用书 历史必修</a:t>
            </a:r>
            <a:r>
              <a:rPr lang="en-US" altLang="zh-CN" sz="2000" dirty="0" smtClean="0">
                <a:latin typeface="黑体" panose="02010609060101010101" pitchFamily="49" charset="-122"/>
                <a:ea typeface="黑体" panose="02010609060101010101" pitchFamily="49" charset="-122"/>
              </a:rPr>
              <a:t>《</a:t>
            </a:r>
            <a:r>
              <a:rPr lang="zh-CN" altLang="en-US" sz="2000" dirty="0" smtClean="0">
                <a:latin typeface="黑体" panose="02010609060101010101" pitchFamily="49" charset="-122"/>
                <a:ea typeface="黑体" panose="02010609060101010101" pitchFamily="49" charset="-122"/>
              </a:rPr>
              <a:t>中外历史纲要（下）</a:t>
            </a:r>
            <a:r>
              <a:rPr lang="en-US" altLang="zh-CN" sz="2000" dirty="0" smtClean="0">
                <a:latin typeface="黑体" panose="02010609060101010101" pitchFamily="49" charset="-122"/>
                <a:ea typeface="黑体" panose="02010609060101010101" pitchFamily="49" charset="-122"/>
              </a:rPr>
              <a:t>》</a:t>
            </a:r>
            <a:endParaRPr lang="zh-CN" altLang="en-US" sz="2000" dirty="0" smtClean="0">
              <a:latin typeface="黑体" panose="02010609060101010101" pitchFamily="49" charset="-122"/>
              <a:ea typeface="黑体" panose="02010609060101010101" pitchFamily="49" charset="-122"/>
            </a:endParaRPr>
          </a:p>
        </p:txBody>
      </p:sp>
      <p:grpSp>
        <p:nvGrpSpPr>
          <p:cNvPr id="9" name="组合 8"/>
          <p:cNvGrpSpPr/>
          <p:nvPr/>
        </p:nvGrpSpPr>
        <p:grpSpPr>
          <a:xfrm>
            <a:off x="7381884" y="928670"/>
            <a:ext cx="3714776" cy="4941364"/>
            <a:chOff x="7381884" y="928670"/>
            <a:chExt cx="3714776" cy="4941364"/>
          </a:xfrm>
        </p:grpSpPr>
        <p:pic>
          <p:nvPicPr>
            <p:cNvPr id="2050" name="Picture 2"/>
            <p:cNvPicPr>
              <a:picLocks noChangeAspect="1" noChangeArrowheads="1"/>
            </p:cNvPicPr>
            <p:nvPr/>
          </p:nvPicPr>
          <p:blipFill>
            <a:blip r:embed="rId4"/>
            <a:srcRect/>
            <a:stretch>
              <a:fillRect/>
            </a:stretch>
          </p:blipFill>
          <p:spPr bwMode="auto">
            <a:xfrm>
              <a:off x="7381884" y="928670"/>
              <a:ext cx="3571900" cy="4643470"/>
            </a:xfrm>
            <a:prstGeom prst="rect">
              <a:avLst/>
            </a:prstGeom>
            <a:noFill/>
            <a:ln w="9525">
              <a:noFill/>
              <a:miter lim="800000"/>
              <a:headEnd/>
              <a:tailEnd/>
            </a:ln>
            <a:effectLst/>
          </p:spPr>
        </p:pic>
        <p:sp>
          <p:nvSpPr>
            <p:cNvPr id="7" name="TextBox 6"/>
            <p:cNvSpPr txBox="1"/>
            <p:nvPr/>
          </p:nvSpPr>
          <p:spPr>
            <a:xfrm>
              <a:off x="10453718" y="5500702"/>
              <a:ext cx="642942" cy="369332"/>
            </a:xfrm>
            <a:prstGeom prst="rect">
              <a:avLst/>
            </a:prstGeom>
            <a:noFill/>
          </p:spPr>
          <p:txBody>
            <a:bodyPr wrap="square" rtlCol="0">
              <a:spAutoFit/>
            </a:bodyPr>
            <a:lstStyle/>
            <a:p>
              <a:r>
                <a:rPr lang="en-US" altLang="zh-CN" dirty="0" smtClean="0"/>
                <a:t>P57</a:t>
              </a:r>
              <a:endParaRPr lang="zh-CN" altLang="en-US" dirty="0"/>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23"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一、第一次工业革命</a:t>
            </a:r>
          </a:p>
        </p:txBody>
      </p:sp>
      <p:sp>
        <p:nvSpPr>
          <p:cNvPr id="28"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㈠首先发生在英国的原因</a:t>
            </a:r>
            <a:endParaRPr lang="zh-CN" altLang="en-US" dirty="0"/>
          </a:p>
        </p:txBody>
      </p:sp>
      <p:sp>
        <p:nvSpPr>
          <p:cNvPr id="29" name="TextBox 28"/>
          <p:cNvSpPr txBox="1"/>
          <p:nvPr/>
        </p:nvSpPr>
        <p:spPr>
          <a:xfrm>
            <a:off x="809588" y="1500174"/>
            <a:ext cx="9858444" cy="678647"/>
          </a:xfrm>
          <a:prstGeom prst="rect">
            <a:avLst/>
          </a:prstGeom>
          <a:noFill/>
        </p:spPr>
        <p:txBody>
          <a:bodyPr wrap="square" rtlCol="0">
            <a:spAutoFit/>
          </a:bodyPr>
          <a:lstStyle/>
          <a:p>
            <a:pPr marL="342900" lvl="0" indent="-342900">
              <a:lnSpc>
                <a:spcPct val="110000"/>
              </a:lnSpc>
              <a:spcBef>
                <a:spcPct val="20000"/>
              </a:spcBef>
              <a:buSzPct val="100000"/>
              <a:defRPr/>
            </a:pPr>
            <a:endParaRPr lang="en-US" altLang="zh-CN" sz="1100" dirty="0" smtClean="0">
              <a:latin typeface="黑体" panose="02010609060101010101" pitchFamily="49" charset="-122"/>
              <a:ea typeface="黑体" panose="02010609060101010101" pitchFamily="49" charset="-122"/>
            </a:endParaRPr>
          </a:p>
          <a:p>
            <a:pPr marL="342900" lvl="0" indent="-342900">
              <a:lnSpc>
                <a:spcPct val="110000"/>
              </a:lnSpc>
              <a:spcBef>
                <a:spcPct val="20000"/>
              </a:spcBef>
              <a:buSzPct val="100000"/>
              <a:defRPr/>
            </a:pPr>
            <a:r>
              <a:rPr lang="en-US" altLang="zh-CN" sz="11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阅读教材</a:t>
            </a:r>
            <a:r>
              <a:rPr lang="en-US" altLang="zh-CN" sz="2000" dirty="0" smtClean="0">
                <a:latin typeface="黑体" panose="02010609060101010101" pitchFamily="49" charset="-122"/>
                <a:ea typeface="黑体" panose="02010609060101010101" pitchFamily="49" charset="-122"/>
              </a:rPr>
              <a:t>P57</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2-3</a:t>
            </a:r>
            <a:r>
              <a:rPr lang="zh-CN" altLang="en-US" sz="2000" dirty="0" smtClean="0">
                <a:latin typeface="黑体" panose="02010609060101010101" pitchFamily="49" charset="-122"/>
                <a:ea typeface="黑体" panose="02010609060101010101" pitchFamily="49" charset="-122"/>
              </a:rPr>
              <a:t>段，指出英国是如何具备最先开始工业革命的条件？</a:t>
            </a:r>
            <a:endParaRPr lang="en-US" altLang="zh-CN" sz="2000" dirty="0" smtClean="0">
              <a:latin typeface="黑体" panose="02010609060101010101" pitchFamily="49" charset="-122"/>
              <a:ea typeface="黑体" panose="02010609060101010101" pitchFamily="49" charset="-122"/>
            </a:endParaRPr>
          </a:p>
        </p:txBody>
      </p:sp>
      <p:graphicFrame>
        <p:nvGraphicFramePr>
          <p:cNvPr id="17" name="Group 3"/>
          <p:cNvGraphicFramePr>
            <a:graphicFrameLocks noGrp="1"/>
          </p:cNvGraphicFramePr>
          <p:nvPr>
            <p:custDataLst>
              <p:tags r:id="rId1"/>
            </p:custDataLst>
          </p:nvPr>
        </p:nvGraphicFramePr>
        <p:xfrm>
          <a:off x="1279533" y="2214554"/>
          <a:ext cx="10215634" cy="3736317"/>
        </p:xfrm>
        <a:graphic>
          <a:graphicData uri="http://schemas.openxmlformats.org/drawingml/2006/table">
            <a:tbl>
              <a:tblPr/>
              <a:tblGrid>
                <a:gridCol w="1500198"/>
                <a:gridCol w="8715436"/>
              </a:tblGrid>
              <a:tr h="500066">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黑体" pitchFamily="49" charset="-122"/>
                          <a:ea typeface="黑体" pitchFamily="49" charset="-122"/>
                        </a:rPr>
                        <a:t>政治条件</a:t>
                      </a:r>
                      <a:endParaRPr kumimoji="0" lang="zh-CN" altLang="en-US" sz="2400" b="1" i="0" u="none" strike="noStrike" cap="none" normalizeH="0" baseline="0" dirty="0">
                        <a:ln>
                          <a:noFill/>
                        </a:ln>
                        <a:solidFill>
                          <a:schemeClr val="tx1"/>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6">
                <a:tc rowSpan="3">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6">
                <a:tc vMerge="1">
                  <a:txBody>
                    <a:bodyPr/>
                    <a:lstStyle/>
                    <a:p>
                      <a:endParaRPr lang="zh-CN"/>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6">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rowSpan="2">
                  <a:txBody>
                    <a:bodyPr/>
                    <a:lstStyle/>
                    <a:p>
                      <a:endParaRPr lang="zh-CN" altLang="en-US" dirty="0"/>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566">
                <a:tc vMerge="1">
                  <a:txBody>
                    <a:bodyPr/>
                    <a:lstStyle/>
                    <a:p>
                      <a:endParaRPr lang="zh-CN"/>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 name="Rectangle 50"/>
          <p:cNvSpPr/>
          <p:nvPr/>
        </p:nvSpPr>
        <p:spPr>
          <a:xfrm>
            <a:off x="922343" y="5133986"/>
            <a:ext cx="2271713" cy="401637"/>
          </a:xfrm>
          <a:prstGeom prst="rect">
            <a:avLst/>
          </a:prstGeom>
          <a:noFill/>
          <a:ln w="9525">
            <a:noFill/>
          </a:ln>
        </p:spPr>
        <p:txBody>
          <a:bodyPr/>
          <a:lstStyle/>
          <a:p>
            <a:pPr algn="ctr">
              <a:spcBef>
                <a:spcPct val="20000"/>
              </a:spcBef>
            </a:pPr>
            <a:r>
              <a:rPr lang="zh-CN" altLang="zh-CN" sz="2400" b="1" dirty="0">
                <a:solidFill>
                  <a:schemeClr val="tx1"/>
                </a:solidFill>
                <a:latin typeface="黑体" pitchFamily="49" charset="-122"/>
                <a:ea typeface="黑体" pitchFamily="49" charset="-122"/>
              </a:rPr>
              <a:t>技术</a:t>
            </a:r>
            <a:r>
              <a:rPr lang="zh-CN" altLang="en-US" sz="2400" b="1" dirty="0">
                <a:solidFill>
                  <a:schemeClr val="tx1"/>
                </a:solidFill>
                <a:latin typeface="黑体" pitchFamily="49" charset="-122"/>
                <a:ea typeface="黑体" pitchFamily="49" charset="-122"/>
              </a:rPr>
              <a:t>条件</a:t>
            </a:r>
          </a:p>
        </p:txBody>
      </p:sp>
      <p:sp>
        <p:nvSpPr>
          <p:cNvPr id="19" name="Rectangle 53"/>
          <p:cNvSpPr/>
          <p:nvPr/>
        </p:nvSpPr>
        <p:spPr>
          <a:xfrm>
            <a:off x="2867908" y="2785834"/>
            <a:ext cx="8572560" cy="914404"/>
          </a:xfrm>
          <a:prstGeom prst="rect">
            <a:avLst/>
          </a:prstGeom>
          <a:noFill/>
          <a:ln w="9525">
            <a:noFill/>
          </a:ln>
        </p:spPr>
        <p:txBody>
          <a:bodyPr/>
          <a:lstStyle/>
          <a:p>
            <a:pPr>
              <a:spcBef>
                <a:spcPct val="20000"/>
              </a:spcBef>
            </a:pPr>
            <a:r>
              <a:rPr lang="zh-CN" altLang="en-US" sz="2200" b="1" dirty="0" smtClean="0">
                <a:solidFill>
                  <a:srgbClr val="FF0000"/>
                </a:solidFill>
                <a:latin typeface="黑体" pitchFamily="49" charset="-122"/>
                <a:ea typeface="黑体" pitchFamily="49" charset="-122"/>
              </a:rPr>
              <a:t>农业资本主义发展迅速</a:t>
            </a:r>
            <a:r>
              <a:rPr lang="zh-CN" altLang="en-US" sz="2200" b="1" dirty="0" smtClean="0">
                <a:solidFill>
                  <a:schemeClr val="tx1"/>
                </a:solidFill>
                <a:latin typeface="黑体" pitchFamily="49" charset="-122"/>
                <a:ea typeface="黑体" pitchFamily="49" charset="-122"/>
              </a:rPr>
              <a:t>，为工业发展提供了充裕的农产品、自由劳动力和国内</a:t>
            </a:r>
            <a:r>
              <a:rPr lang="zh-CN" altLang="en-US" sz="2200" b="1" dirty="0" smtClean="0">
                <a:latin typeface="黑体" pitchFamily="49" charset="-122"/>
                <a:ea typeface="黑体" pitchFamily="49" charset="-122"/>
              </a:rPr>
              <a:t>市场</a:t>
            </a:r>
            <a:endParaRPr lang="zh-CN" altLang="zh-CN" sz="2200" b="1" dirty="0">
              <a:solidFill>
                <a:schemeClr val="tx1"/>
              </a:solidFill>
              <a:latin typeface="黑体" pitchFamily="49" charset="-122"/>
              <a:ea typeface="黑体" pitchFamily="49" charset="-122"/>
              <a:sym typeface="Arial" panose="020B0604020202020204" pitchFamily="34" charset="0"/>
            </a:endParaRPr>
          </a:p>
        </p:txBody>
      </p:sp>
      <p:sp>
        <p:nvSpPr>
          <p:cNvPr id="20" name="Rectangle 54"/>
          <p:cNvSpPr/>
          <p:nvPr/>
        </p:nvSpPr>
        <p:spPr>
          <a:xfrm>
            <a:off x="2881290" y="4458980"/>
            <a:ext cx="8286808" cy="398780"/>
          </a:xfrm>
          <a:prstGeom prst="rect">
            <a:avLst/>
          </a:prstGeom>
          <a:noFill/>
          <a:ln w="9525">
            <a:noFill/>
          </a:ln>
        </p:spPr>
        <p:txBody>
          <a:bodyPr/>
          <a:lstStyle/>
          <a:p>
            <a:pPr>
              <a:spcBef>
                <a:spcPct val="20000"/>
              </a:spcBef>
            </a:pPr>
            <a:r>
              <a:rPr lang="zh-CN" altLang="en-US" sz="2200" b="1" dirty="0">
                <a:solidFill>
                  <a:srgbClr val="FF0000"/>
                </a:solidFill>
                <a:latin typeface="黑体" pitchFamily="49" charset="-122"/>
                <a:ea typeface="黑体" pitchFamily="49" charset="-122"/>
                <a:sym typeface="Arial" panose="020B0604020202020204" pitchFamily="34" charset="0"/>
              </a:rPr>
              <a:t>圈地</a:t>
            </a:r>
            <a:r>
              <a:rPr lang="zh-CN" altLang="en-US" sz="2200" b="1" dirty="0" smtClean="0">
                <a:solidFill>
                  <a:srgbClr val="FF0000"/>
                </a:solidFill>
                <a:latin typeface="黑体" pitchFamily="49" charset="-122"/>
                <a:ea typeface="黑体" pitchFamily="49" charset="-122"/>
                <a:sym typeface="Arial" panose="020B0604020202020204" pitchFamily="34" charset="0"/>
              </a:rPr>
              <a:t>运动</a:t>
            </a:r>
            <a:r>
              <a:rPr lang="zh-CN" altLang="en-US" sz="2200" b="1" dirty="0" smtClean="0">
                <a:solidFill>
                  <a:schemeClr val="tx1"/>
                </a:solidFill>
                <a:latin typeface="黑体" pitchFamily="49" charset="-122"/>
                <a:ea typeface="黑体" pitchFamily="49" charset="-122"/>
                <a:sym typeface="Arial" panose="020B0604020202020204" pitchFamily="34" charset="0"/>
              </a:rPr>
              <a:t>有利于资本的原始积累，并提供</a:t>
            </a:r>
            <a:r>
              <a:rPr lang="zh-CN" altLang="en-US" sz="2200" b="1" dirty="0">
                <a:solidFill>
                  <a:schemeClr val="tx1"/>
                </a:solidFill>
                <a:latin typeface="黑体" pitchFamily="49" charset="-122"/>
                <a:ea typeface="黑体" pitchFamily="49" charset="-122"/>
                <a:sym typeface="Arial" panose="020B0604020202020204" pitchFamily="34" charset="0"/>
              </a:rPr>
              <a:t>了大量廉价劳动力</a:t>
            </a:r>
          </a:p>
        </p:txBody>
      </p:sp>
      <p:sp>
        <p:nvSpPr>
          <p:cNvPr id="24" name="Text Box 57"/>
          <p:cNvSpPr txBox="1"/>
          <p:nvPr/>
        </p:nvSpPr>
        <p:spPr>
          <a:xfrm>
            <a:off x="1309654" y="3538839"/>
            <a:ext cx="1621086" cy="461665"/>
          </a:xfrm>
          <a:prstGeom prst="rect">
            <a:avLst/>
          </a:prstGeom>
          <a:noFill/>
          <a:ln w="9525">
            <a:noFill/>
          </a:ln>
        </p:spPr>
        <p:txBody>
          <a:bodyPr wrap="square">
            <a:spAutoFit/>
          </a:bodyPr>
          <a:lstStyle/>
          <a:p>
            <a:r>
              <a:rPr lang="zh-CN" altLang="zh-CN" sz="2400" b="1" dirty="0" smtClean="0">
                <a:solidFill>
                  <a:schemeClr val="tx1"/>
                </a:solidFill>
                <a:latin typeface="黑体" pitchFamily="49" charset="-122"/>
                <a:ea typeface="黑体" pitchFamily="49" charset="-122"/>
              </a:rPr>
              <a:t>经济条件</a:t>
            </a:r>
            <a:endParaRPr lang="zh-CN" altLang="zh-CN" sz="2400" b="1" dirty="0">
              <a:solidFill>
                <a:schemeClr val="tx1"/>
              </a:solidFill>
              <a:latin typeface="黑体" pitchFamily="49" charset="-122"/>
              <a:ea typeface="黑体" pitchFamily="49" charset="-122"/>
            </a:endParaRPr>
          </a:p>
        </p:txBody>
      </p:sp>
      <p:sp>
        <p:nvSpPr>
          <p:cNvPr id="25" name="Text Box 45"/>
          <p:cNvSpPr txBox="1"/>
          <p:nvPr/>
        </p:nvSpPr>
        <p:spPr>
          <a:xfrm>
            <a:off x="2851169" y="2246928"/>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光荣革命</a:t>
            </a:r>
            <a:r>
              <a:rPr lang="zh-CN" altLang="en-US" sz="2200" b="1" dirty="0" smtClean="0">
                <a:solidFill>
                  <a:schemeClr val="tx1"/>
                </a:solidFill>
                <a:latin typeface="黑体" pitchFamily="49" charset="-122"/>
                <a:ea typeface="黑体" pitchFamily="49" charset="-122"/>
              </a:rPr>
              <a:t>后</a:t>
            </a:r>
            <a:r>
              <a:rPr lang="en-US" altLang="zh-CN" sz="2200" b="1" dirty="0" smtClean="0">
                <a:solidFill>
                  <a:schemeClr val="tx1"/>
                </a:solidFill>
                <a:latin typeface="黑体" pitchFamily="49" charset="-122"/>
                <a:ea typeface="黑体" pitchFamily="49" charset="-122"/>
              </a:rPr>
              <a:t>《</a:t>
            </a:r>
            <a:r>
              <a:rPr lang="zh-CN" altLang="en-US" sz="2200" b="1" dirty="0" smtClean="0">
                <a:solidFill>
                  <a:schemeClr val="tx1"/>
                </a:solidFill>
                <a:latin typeface="黑体" pitchFamily="49" charset="-122"/>
                <a:ea typeface="黑体" pitchFamily="49" charset="-122"/>
              </a:rPr>
              <a:t>权利法案</a:t>
            </a:r>
            <a:r>
              <a:rPr lang="en-US" altLang="zh-CN" sz="2200" b="1" dirty="0" smtClean="0">
                <a:solidFill>
                  <a:schemeClr val="tx1"/>
                </a:solidFill>
                <a:latin typeface="黑体" pitchFamily="49" charset="-122"/>
                <a:ea typeface="黑体" pitchFamily="49" charset="-122"/>
              </a:rPr>
              <a:t>》</a:t>
            </a:r>
            <a:r>
              <a:rPr lang="zh-CN" altLang="en-US" sz="2200" b="1" dirty="0" smtClean="0">
                <a:solidFill>
                  <a:schemeClr val="tx1"/>
                </a:solidFill>
                <a:latin typeface="黑体" pitchFamily="49" charset="-122"/>
                <a:ea typeface="黑体" pitchFamily="49" charset="-122"/>
              </a:rPr>
              <a:t>颁布，君主立宪制度确立，国内政局稳定</a:t>
            </a:r>
            <a:endParaRPr lang="zh-CN" altLang="en-US" sz="2200" b="1" dirty="0">
              <a:solidFill>
                <a:schemeClr val="tx1"/>
              </a:solidFill>
              <a:latin typeface="黑体" pitchFamily="49" charset="-122"/>
              <a:ea typeface="黑体" pitchFamily="49" charset="-122"/>
            </a:endParaRPr>
          </a:p>
        </p:txBody>
      </p:sp>
      <p:sp>
        <p:nvSpPr>
          <p:cNvPr id="26" name="Rectangle 53"/>
          <p:cNvSpPr/>
          <p:nvPr/>
        </p:nvSpPr>
        <p:spPr>
          <a:xfrm>
            <a:off x="2881290" y="3643314"/>
            <a:ext cx="8358246" cy="714380"/>
          </a:xfrm>
          <a:prstGeom prst="rect">
            <a:avLst/>
          </a:prstGeom>
          <a:noFill/>
          <a:ln w="9525">
            <a:noFill/>
          </a:ln>
        </p:spPr>
        <p:txBody>
          <a:bodyPr/>
          <a:lstStyle/>
          <a:p>
            <a:pPr>
              <a:spcBef>
                <a:spcPct val="20000"/>
              </a:spcBef>
            </a:pPr>
            <a:r>
              <a:rPr lang="zh-CN" altLang="en-US" sz="2200" b="1" dirty="0" smtClean="0">
                <a:solidFill>
                  <a:schemeClr val="tx1"/>
                </a:solidFill>
                <a:latin typeface="黑体" pitchFamily="49" charset="-122"/>
                <a:ea typeface="黑体" pitchFamily="49" charset="-122"/>
                <a:sym typeface="Arial" panose="020B0604020202020204" pitchFamily="34" charset="0"/>
              </a:rPr>
              <a:t>通过</a:t>
            </a:r>
            <a:r>
              <a:rPr lang="zh-CN" altLang="zh-CN" sz="2200" b="1" dirty="0" smtClean="0">
                <a:solidFill>
                  <a:srgbClr val="FF0000"/>
                </a:solidFill>
                <a:latin typeface="黑体" pitchFamily="49" charset="-122"/>
                <a:ea typeface="黑体" pitchFamily="49" charset="-122"/>
                <a:sym typeface="Arial" panose="020B0604020202020204" pitchFamily="34" charset="0"/>
              </a:rPr>
              <a:t>殖民</a:t>
            </a:r>
            <a:r>
              <a:rPr lang="zh-CN" altLang="en-US" sz="2200" b="1" dirty="0" smtClean="0">
                <a:solidFill>
                  <a:srgbClr val="FF0000"/>
                </a:solidFill>
                <a:latin typeface="黑体" pitchFamily="49" charset="-122"/>
                <a:ea typeface="黑体" pitchFamily="49" charset="-122"/>
                <a:sym typeface="Arial" panose="020B0604020202020204" pitchFamily="34" charset="0"/>
              </a:rPr>
              <a:t>扩张</a:t>
            </a:r>
            <a:r>
              <a:rPr lang="zh-CN" altLang="en-US" sz="2200" b="1" dirty="0" smtClean="0">
                <a:solidFill>
                  <a:schemeClr val="tx1"/>
                </a:solidFill>
                <a:latin typeface="黑体" pitchFamily="49" charset="-122"/>
                <a:ea typeface="黑体" pitchFamily="49" charset="-122"/>
                <a:sym typeface="Arial" panose="020B0604020202020204" pitchFamily="34" charset="0"/>
              </a:rPr>
              <a:t>获得了大量廉价的原料和广阔的海外市场</a:t>
            </a:r>
            <a:r>
              <a:rPr lang="zh-CN" altLang="en-US" sz="2200" dirty="0" smtClean="0">
                <a:solidFill>
                  <a:schemeClr val="tx1"/>
                </a:solidFill>
                <a:latin typeface="黑体" pitchFamily="49" charset="-122"/>
                <a:ea typeface="黑体" pitchFamily="49" charset="-122"/>
                <a:sym typeface="Arial" panose="020B0604020202020204" pitchFamily="34" charset="0"/>
              </a:rPr>
              <a:t>（英国成为“日不落帝国”）</a:t>
            </a:r>
            <a:endParaRPr lang="zh-CN" altLang="zh-CN" sz="2200" dirty="0">
              <a:solidFill>
                <a:schemeClr val="tx1"/>
              </a:solidFill>
              <a:latin typeface="黑体" pitchFamily="49" charset="-122"/>
              <a:ea typeface="黑体" pitchFamily="49" charset="-122"/>
              <a:sym typeface="Arial" panose="020B0604020202020204" pitchFamily="34" charset="0"/>
            </a:endParaRPr>
          </a:p>
        </p:txBody>
      </p:sp>
    </p:spTree>
  </p:cSld>
  <p:clrMapOvr>
    <a:masterClrMapping/>
  </p:clrMapOvr>
  <p:timing>
    <p:tnLst>
      <p:par>
        <p:cTn id="1" dur="indefinite" restart="never" nodeType="tmRoot"/>
      </p:par>
    </p:tnLst>
    <p:bldLst>
      <p:bldP spid="19" grpId="0"/>
      <p:bldP spid="20"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7" name="标题 1"/>
          <p:cNvSpPr>
            <a:spLocks noGrp="1"/>
          </p:cNvSpPr>
          <p:nvPr>
            <p:ph type="title"/>
          </p:nvPr>
        </p:nvSpPr>
        <p:spPr>
          <a:xfrm>
            <a:off x="238084" y="428604"/>
            <a:ext cx="10972800" cy="1143000"/>
          </a:xfrm>
        </p:spPr>
        <p:txBody>
          <a:bodyPr/>
          <a:lstStyle/>
          <a:p>
            <a:r>
              <a:rPr lang="zh-CN" altLang="en-US" sz="3600" cap="all" dirty="0" smtClean="0">
                <a:ln w="3175" cmpd="sng">
                  <a:noFill/>
                </a:ln>
                <a:solidFill>
                  <a:schemeClr val="tx1"/>
                </a:solidFill>
                <a:latin typeface="黑体" panose="02010609060101010101" pitchFamily="49" charset="-122"/>
                <a:ea typeface="黑体" panose="02010609060101010101" pitchFamily="49" charset="-122"/>
              </a:rPr>
              <a:t>圈地运动</a:t>
            </a:r>
          </a:p>
        </p:txBody>
      </p:sp>
      <p:sp>
        <p:nvSpPr>
          <p:cNvPr id="9" name="矩形 8"/>
          <p:cNvSpPr/>
          <p:nvPr/>
        </p:nvSpPr>
        <p:spPr>
          <a:xfrm>
            <a:off x="523836" y="1643050"/>
            <a:ext cx="11215766" cy="3615413"/>
          </a:xfrm>
          <a:prstGeom prst="rect">
            <a:avLst/>
          </a:prstGeom>
        </p:spPr>
        <p:txBody>
          <a:bodyPr wrap="square">
            <a:spAutoFit/>
          </a:bodyPr>
          <a:lstStyle/>
          <a:p>
            <a:pPr>
              <a:lnSpc>
                <a:spcPts val="4000"/>
              </a:lnSpc>
            </a:pPr>
            <a:r>
              <a:rPr lang="zh-CN" altLang="en-US" sz="2800" dirty="0" smtClean="0">
                <a:latin typeface="黑体" pitchFamily="49" charset="-122"/>
                <a:ea typeface="黑体" pitchFamily="49" charset="-122"/>
              </a:rPr>
              <a:t>    大约</a:t>
            </a:r>
            <a:r>
              <a:rPr lang="zh-CN" altLang="en-US" sz="2800" dirty="0" smtClean="0">
                <a:solidFill>
                  <a:srgbClr val="FF0000"/>
                </a:solidFill>
                <a:latin typeface="黑体" pitchFamily="49" charset="-122"/>
                <a:ea typeface="黑体" pitchFamily="49" charset="-122"/>
              </a:rPr>
              <a:t>从</a:t>
            </a:r>
            <a:r>
              <a:rPr lang="en-US" altLang="zh-CN" sz="2800" dirty="0" smtClean="0">
                <a:solidFill>
                  <a:srgbClr val="FF0000"/>
                </a:solidFill>
                <a:latin typeface="黑体" pitchFamily="49" charset="-122"/>
                <a:ea typeface="黑体" pitchFamily="49" charset="-122"/>
              </a:rPr>
              <a:t>15</a:t>
            </a:r>
            <a:r>
              <a:rPr lang="zh-CN" altLang="en-US" sz="2800" dirty="0" smtClean="0">
                <a:solidFill>
                  <a:srgbClr val="FF0000"/>
                </a:solidFill>
                <a:latin typeface="黑体" pitchFamily="49" charset="-122"/>
                <a:ea typeface="黑体" pitchFamily="49" charset="-122"/>
              </a:rPr>
              <a:t>世纪开始</a:t>
            </a:r>
            <a:r>
              <a:rPr lang="zh-CN" altLang="en-US" sz="2800" dirty="0" smtClean="0">
                <a:latin typeface="黑体" pitchFamily="49" charset="-122"/>
                <a:ea typeface="黑体" pitchFamily="49" charset="-122"/>
              </a:rPr>
              <a:t>，在英国等西欧国家，新兴资产阶级和新贵族强行圈占公有土地和农民份地，将其变为私有的大农场或大牧场，形成了所谓的“</a:t>
            </a:r>
            <a:r>
              <a:rPr lang="zh-CN" altLang="en-US" sz="2800" dirty="0" smtClean="0">
                <a:solidFill>
                  <a:srgbClr val="FF0000"/>
                </a:solidFill>
                <a:latin typeface="黑体" pitchFamily="49" charset="-122"/>
                <a:ea typeface="黑体" pitchFamily="49" charset="-122"/>
              </a:rPr>
              <a:t>圈地运动</a:t>
            </a:r>
            <a:r>
              <a:rPr lang="zh-CN" altLang="en-US" sz="2800" dirty="0" smtClean="0">
                <a:latin typeface="黑体" pitchFamily="49" charset="-122"/>
                <a:ea typeface="黑体" pitchFamily="49" charset="-122"/>
              </a:rPr>
              <a:t>”。其中，</a:t>
            </a:r>
            <a:r>
              <a:rPr lang="zh-CN" altLang="en-US" sz="2800" dirty="0" smtClean="0">
                <a:solidFill>
                  <a:srgbClr val="FF0000"/>
                </a:solidFill>
                <a:latin typeface="黑体" pitchFamily="49" charset="-122"/>
                <a:ea typeface="黑体" pitchFamily="49" charset="-122"/>
              </a:rPr>
              <a:t>英国的圈地运动最为典型</a:t>
            </a:r>
            <a:r>
              <a:rPr lang="zh-CN" altLang="en-US" sz="2800" dirty="0" smtClean="0">
                <a:latin typeface="黑体" pitchFamily="49" charset="-122"/>
                <a:ea typeface="黑体" pitchFamily="49" charset="-122"/>
              </a:rPr>
              <a:t>。英国的制呢业发达，对羊毛的需求激增，土地所有者在被圈占的土地上养羊，获取高额利润。与此同时，</a:t>
            </a:r>
            <a:r>
              <a:rPr lang="zh-CN" altLang="en-US" sz="2800" dirty="0" smtClean="0">
                <a:solidFill>
                  <a:srgbClr val="FF0000"/>
                </a:solidFill>
                <a:latin typeface="黑体" pitchFamily="49" charset="-122"/>
                <a:ea typeface="黑体" pitchFamily="49" charset="-122"/>
              </a:rPr>
              <a:t>大批农民被迫离开土地，成为靠出卖劳动力为生的雇佣劳动者</a:t>
            </a:r>
            <a:r>
              <a:rPr lang="zh-CN" altLang="en-US" sz="2800" dirty="0" smtClean="0">
                <a:latin typeface="黑体" pitchFamily="49" charset="-122"/>
                <a:ea typeface="黑体" pitchFamily="49" charset="-122"/>
              </a:rPr>
              <a:t>。这种现象被形象地比喻为“</a:t>
            </a:r>
            <a:r>
              <a:rPr lang="zh-CN" altLang="en-US" sz="2800" dirty="0" smtClean="0">
                <a:solidFill>
                  <a:srgbClr val="FF0000"/>
                </a:solidFill>
                <a:latin typeface="黑体" pitchFamily="49" charset="-122"/>
                <a:ea typeface="黑体" pitchFamily="49" charset="-122"/>
              </a:rPr>
              <a:t>羊吃人</a:t>
            </a:r>
            <a:r>
              <a:rPr lang="zh-CN" altLang="en-US" sz="2800" dirty="0" smtClean="0">
                <a:latin typeface="黑体" pitchFamily="49" charset="-122"/>
                <a:ea typeface="黑体" pitchFamily="49" charset="-122"/>
              </a:rPr>
              <a:t>”。圈地运动是英国</a:t>
            </a:r>
            <a:r>
              <a:rPr lang="zh-CN" altLang="en-US" sz="2800" dirty="0" smtClean="0">
                <a:solidFill>
                  <a:srgbClr val="FF0000"/>
                </a:solidFill>
                <a:latin typeface="黑体" pitchFamily="49" charset="-122"/>
                <a:ea typeface="黑体" pitchFamily="49" charset="-122"/>
              </a:rPr>
              <a:t>资本原始积累的重要手段之一</a:t>
            </a:r>
            <a:r>
              <a:rPr lang="zh-CN" altLang="en-US" sz="2800" dirty="0" smtClean="0">
                <a:latin typeface="黑体" pitchFamily="49" charset="-122"/>
                <a:ea typeface="黑体" pitchFamily="49" charset="-122"/>
              </a:rPr>
              <a:t>，客观上促进了资本主义的发展。</a:t>
            </a:r>
            <a:endParaRPr lang="zh-CN" altLang="en-US" sz="2800" dirty="0">
              <a:latin typeface="黑体" pitchFamily="49" charset="-122"/>
              <a:ea typeface="黑体" pitchFamily="49" charset="-122"/>
            </a:endParaRPr>
          </a:p>
        </p:txBody>
      </p:sp>
      <p:pic>
        <p:nvPicPr>
          <p:cNvPr id="1027" name="Picture 3"/>
          <p:cNvPicPr>
            <a:picLocks noChangeAspect="1" noChangeArrowheads="1"/>
          </p:cNvPicPr>
          <p:nvPr/>
        </p:nvPicPr>
        <p:blipFill>
          <a:blip r:embed="rId4"/>
          <a:srcRect/>
          <a:stretch>
            <a:fillRect/>
          </a:stretch>
        </p:blipFill>
        <p:spPr bwMode="auto">
          <a:xfrm>
            <a:off x="0" y="0"/>
            <a:ext cx="2583153" cy="6429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一、第一次工业革命</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㈠首先发生在英国的原因</a:t>
            </a:r>
            <a:endParaRPr lang="zh-CN" altLang="en-US" dirty="0"/>
          </a:p>
        </p:txBody>
      </p:sp>
      <p:sp>
        <p:nvSpPr>
          <p:cNvPr id="32" name="TextBox 31"/>
          <p:cNvSpPr txBox="1"/>
          <p:nvPr/>
        </p:nvSpPr>
        <p:spPr>
          <a:xfrm>
            <a:off x="809588" y="1500174"/>
            <a:ext cx="9858444" cy="678647"/>
          </a:xfrm>
          <a:prstGeom prst="rect">
            <a:avLst/>
          </a:prstGeom>
          <a:noFill/>
        </p:spPr>
        <p:txBody>
          <a:bodyPr wrap="square" rtlCol="0">
            <a:spAutoFit/>
          </a:bodyPr>
          <a:lstStyle/>
          <a:p>
            <a:pPr marL="342900" lvl="0" indent="-342900">
              <a:lnSpc>
                <a:spcPct val="110000"/>
              </a:lnSpc>
              <a:spcBef>
                <a:spcPct val="20000"/>
              </a:spcBef>
              <a:buSzPct val="100000"/>
              <a:defRPr/>
            </a:pPr>
            <a:endParaRPr lang="en-US" altLang="zh-CN" sz="1100" dirty="0" smtClean="0">
              <a:latin typeface="黑体" panose="02010609060101010101" pitchFamily="49" charset="-122"/>
              <a:ea typeface="黑体" panose="02010609060101010101" pitchFamily="49" charset="-122"/>
            </a:endParaRPr>
          </a:p>
          <a:p>
            <a:pPr marL="342900" lvl="0" indent="-342900">
              <a:lnSpc>
                <a:spcPct val="110000"/>
              </a:lnSpc>
              <a:spcBef>
                <a:spcPct val="20000"/>
              </a:spcBef>
              <a:buSzPct val="100000"/>
              <a:defRPr/>
            </a:pPr>
            <a:r>
              <a:rPr lang="en-US" altLang="zh-CN" sz="11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阅读教材</a:t>
            </a:r>
            <a:r>
              <a:rPr lang="en-US" altLang="zh-CN" sz="2000" dirty="0" smtClean="0">
                <a:latin typeface="黑体" panose="02010609060101010101" pitchFamily="49" charset="-122"/>
                <a:ea typeface="黑体" panose="02010609060101010101" pitchFamily="49" charset="-122"/>
              </a:rPr>
              <a:t>P57</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2-3</a:t>
            </a:r>
            <a:r>
              <a:rPr lang="zh-CN" altLang="en-US" sz="2000" dirty="0" smtClean="0">
                <a:latin typeface="黑体" panose="02010609060101010101" pitchFamily="49" charset="-122"/>
                <a:ea typeface="黑体" panose="02010609060101010101" pitchFamily="49" charset="-122"/>
              </a:rPr>
              <a:t>段，指出英国是如何具备最先开始工业革命的条件？</a:t>
            </a:r>
            <a:endParaRPr lang="en-US" altLang="zh-CN" sz="2000" dirty="0" smtClean="0">
              <a:latin typeface="黑体" panose="02010609060101010101" pitchFamily="49" charset="-122"/>
              <a:ea typeface="黑体" panose="02010609060101010101" pitchFamily="49" charset="-122"/>
            </a:endParaRPr>
          </a:p>
        </p:txBody>
      </p:sp>
      <p:graphicFrame>
        <p:nvGraphicFramePr>
          <p:cNvPr id="21" name="Group 3"/>
          <p:cNvGraphicFramePr>
            <a:graphicFrameLocks noGrp="1"/>
          </p:cNvGraphicFramePr>
          <p:nvPr>
            <p:custDataLst>
              <p:tags r:id="rId1"/>
            </p:custDataLst>
          </p:nvPr>
        </p:nvGraphicFramePr>
        <p:xfrm>
          <a:off x="1279533" y="2214554"/>
          <a:ext cx="10215634" cy="3736317"/>
        </p:xfrm>
        <a:graphic>
          <a:graphicData uri="http://schemas.openxmlformats.org/drawingml/2006/table">
            <a:tbl>
              <a:tblPr/>
              <a:tblGrid>
                <a:gridCol w="1500198"/>
                <a:gridCol w="8715436"/>
              </a:tblGrid>
              <a:tr h="500066">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黑体" pitchFamily="49" charset="-122"/>
                          <a:ea typeface="黑体" pitchFamily="49" charset="-122"/>
                        </a:rPr>
                        <a:t>政治条件</a:t>
                      </a:r>
                      <a:endParaRPr kumimoji="0" lang="zh-CN" altLang="en-US" sz="2400" b="1" i="0" u="none" strike="noStrike" cap="none" normalizeH="0" baseline="0" dirty="0">
                        <a:ln>
                          <a:noFill/>
                        </a:ln>
                        <a:solidFill>
                          <a:schemeClr val="tx1"/>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6">
                <a:tc rowSpan="3">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6">
                <a:tc vMerge="1">
                  <a:txBody>
                    <a:bodyPr/>
                    <a:lstStyle/>
                    <a:p>
                      <a:endParaRPr lang="zh-CN"/>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6">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rowSpan="2">
                  <a:txBody>
                    <a:bodyPr/>
                    <a:lstStyle/>
                    <a:p>
                      <a:endParaRPr lang="zh-CN" altLang="en-US" dirty="0"/>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566">
                <a:tc vMerge="1">
                  <a:txBody>
                    <a:bodyPr/>
                    <a:lstStyle/>
                    <a:p>
                      <a:endParaRPr lang="zh-CN"/>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 name="Rectangle 50"/>
          <p:cNvSpPr/>
          <p:nvPr/>
        </p:nvSpPr>
        <p:spPr>
          <a:xfrm>
            <a:off x="922343" y="5133986"/>
            <a:ext cx="2271713" cy="401637"/>
          </a:xfrm>
          <a:prstGeom prst="rect">
            <a:avLst/>
          </a:prstGeom>
          <a:noFill/>
          <a:ln w="9525">
            <a:noFill/>
          </a:ln>
        </p:spPr>
        <p:txBody>
          <a:bodyPr/>
          <a:lstStyle/>
          <a:p>
            <a:pPr algn="ctr">
              <a:spcBef>
                <a:spcPct val="20000"/>
              </a:spcBef>
            </a:pPr>
            <a:r>
              <a:rPr lang="zh-CN" altLang="zh-CN" sz="2400" b="1" dirty="0">
                <a:solidFill>
                  <a:schemeClr val="tx1"/>
                </a:solidFill>
                <a:latin typeface="黑体" pitchFamily="49" charset="-122"/>
                <a:ea typeface="黑体" pitchFamily="49" charset="-122"/>
              </a:rPr>
              <a:t>技术</a:t>
            </a:r>
            <a:r>
              <a:rPr lang="zh-CN" altLang="en-US" sz="2400" b="1" dirty="0">
                <a:solidFill>
                  <a:schemeClr val="tx1"/>
                </a:solidFill>
                <a:latin typeface="黑体" pitchFamily="49" charset="-122"/>
                <a:ea typeface="黑体" pitchFamily="49" charset="-122"/>
              </a:rPr>
              <a:t>条件</a:t>
            </a:r>
          </a:p>
        </p:txBody>
      </p:sp>
      <p:sp>
        <p:nvSpPr>
          <p:cNvPr id="23" name="Rectangle 53"/>
          <p:cNvSpPr/>
          <p:nvPr/>
        </p:nvSpPr>
        <p:spPr>
          <a:xfrm>
            <a:off x="2867908" y="2785834"/>
            <a:ext cx="8572560" cy="914404"/>
          </a:xfrm>
          <a:prstGeom prst="rect">
            <a:avLst/>
          </a:prstGeom>
          <a:noFill/>
          <a:ln w="9525">
            <a:noFill/>
          </a:ln>
        </p:spPr>
        <p:txBody>
          <a:bodyPr/>
          <a:lstStyle/>
          <a:p>
            <a:pPr>
              <a:spcBef>
                <a:spcPct val="20000"/>
              </a:spcBef>
            </a:pPr>
            <a:r>
              <a:rPr lang="zh-CN" altLang="en-US" sz="2200" b="1" dirty="0" smtClean="0">
                <a:solidFill>
                  <a:srgbClr val="FF0000"/>
                </a:solidFill>
                <a:latin typeface="黑体" pitchFamily="49" charset="-122"/>
                <a:ea typeface="黑体" pitchFamily="49" charset="-122"/>
              </a:rPr>
              <a:t>农业资本主义发展迅速</a:t>
            </a:r>
            <a:r>
              <a:rPr lang="zh-CN" altLang="en-US" sz="2200" b="1" dirty="0" smtClean="0">
                <a:solidFill>
                  <a:schemeClr val="tx1"/>
                </a:solidFill>
                <a:latin typeface="黑体" pitchFamily="49" charset="-122"/>
                <a:ea typeface="黑体" pitchFamily="49" charset="-122"/>
              </a:rPr>
              <a:t>，为工业发展提供了充裕的农产品、自由劳动力和国内</a:t>
            </a:r>
            <a:r>
              <a:rPr lang="zh-CN" altLang="en-US" sz="2200" b="1" dirty="0" smtClean="0">
                <a:latin typeface="黑体" pitchFamily="49" charset="-122"/>
                <a:ea typeface="黑体" pitchFamily="49" charset="-122"/>
              </a:rPr>
              <a:t>市场</a:t>
            </a:r>
            <a:endParaRPr lang="zh-CN" altLang="zh-CN" sz="2200" b="1" dirty="0">
              <a:solidFill>
                <a:schemeClr val="tx1"/>
              </a:solidFill>
              <a:latin typeface="黑体" pitchFamily="49" charset="-122"/>
              <a:ea typeface="黑体" pitchFamily="49" charset="-122"/>
              <a:sym typeface="Arial" panose="020B0604020202020204" pitchFamily="34" charset="0"/>
            </a:endParaRPr>
          </a:p>
        </p:txBody>
      </p:sp>
      <p:sp>
        <p:nvSpPr>
          <p:cNvPr id="24" name="Rectangle 54"/>
          <p:cNvSpPr/>
          <p:nvPr/>
        </p:nvSpPr>
        <p:spPr>
          <a:xfrm>
            <a:off x="2881290" y="4458980"/>
            <a:ext cx="8286808" cy="398780"/>
          </a:xfrm>
          <a:prstGeom prst="rect">
            <a:avLst/>
          </a:prstGeom>
          <a:noFill/>
          <a:ln w="9525">
            <a:noFill/>
          </a:ln>
        </p:spPr>
        <p:txBody>
          <a:bodyPr/>
          <a:lstStyle/>
          <a:p>
            <a:pPr>
              <a:spcBef>
                <a:spcPct val="20000"/>
              </a:spcBef>
            </a:pPr>
            <a:r>
              <a:rPr lang="zh-CN" altLang="en-US" sz="2200" b="1" dirty="0">
                <a:solidFill>
                  <a:srgbClr val="FF0000"/>
                </a:solidFill>
                <a:latin typeface="黑体" pitchFamily="49" charset="-122"/>
                <a:ea typeface="黑体" pitchFamily="49" charset="-122"/>
                <a:sym typeface="Arial" panose="020B0604020202020204" pitchFamily="34" charset="0"/>
              </a:rPr>
              <a:t>圈地</a:t>
            </a:r>
            <a:r>
              <a:rPr lang="zh-CN" altLang="en-US" sz="2200" b="1" dirty="0" smtClean="0">
                <a:solidFill>
                  <a:srgbClr val="FF0000"/>
                </a:solidFill>
                <a:latin typeface="黑体" pitchFamily="49" charset="-122"/>
                <a:ea typeface="黑体" pitchFamily="49" charset="-122"/>
                <a:sym typeface="Arial" panose="020B0604020202020204" pitchFamily="34" charset="0"/>
              </a:rPr>
              <a:t>运动</a:t>
            </a:r>
            <a:r>
              <a:rPr lang="zh-CN" altLang="en-US" sz="2200" b="1" dirty="0" smtClean="0">
                <a:solidFill>
                  <a:schemeClr val="tx1"/>
                </a:solidFill>
                <a:latin typeface="黑体" pitchFamily="49" charset="-122"/>
                <a:ea typeface="黑体" pitchFamily="49" charset="-122"/>
                <a:sym typeface="Arial" panose="020B0604020202020204" pitchFamily="34" charset="0"/>
              </a:rPr>
              <a:t>有利于资本的原始积累，并提供</a:t>
            </a:r>
            <a:r>
              <a:rPr lang="zh-CN" altLang="en-US" sz="2200" b="1" dirty="0">
                <a:solidFill>
                  <a:schemeClr val="tx1"/>
                </a:solidFill>
                <a:latin typeface="黑体" pitchFamily="49" charset="-122"/>
                <a:ea typeface="黑体" pitchFamily="49" charset="-122"/>
                <a:sym typeface="Arial" panose="020B0604020202020204" pitchFamily="34" charset="0"/>
              </a:rPr>
              <a:t>了大量廉价劳动力</a:t>
            </a:r>
          </a:p>
        </p:txBody>
      </p:sp>
      <p:sp>
        <p:nvSpPr>
          <p:cNvPr id="25" name="Rectangle 55"/>
          <p:cNvSpPr/>
          <p:nvPr/>
        </p:nvSpPr>
        <p:spPr>
          <a:xfrm>
            <a:off x="2881290" y="4929198"/>
            <a:ext cx="8215370" cy="398145"/>
          </a:xfrm>
          <a:prstGeom prst="rect">
            <a:avLst/>
          </a:prstGeom>
          <a:noFill/>
          <a:ln w="9525">
            <a:noFill/>
          </a:ln>
        </p:spPr>
        <p:txBody>
          <a:bodyPr/>
          <a:lstStyle/>
          <a:p>
            <a:pPr>
              <a:spcBef>
                <a:spcPct val="20000"/>
              </a:spcBef>
            </a:pPr>
            <a:r>
              <a:rPr lang="zh-CN" altLang="en-US" sz="2200" b="1" dirty="0" smtClean="0">
                <a:solidFill>
                  <a:srgbClr val="FF0000"/>
                </a:solidFill>
                <a:latin typeface="黑体" pitchFamily="49" charset="-122"/>
                <a:ea typeface="黑体" pitchFamily="49" charset="-122"/>
                <a:sym typeface="Arial" panose="020B0604020202020204" pitchFamily="34" charset="0"/>
              </a:rPr>
              <a:t>手工工场发展水平较高</a:t>
            </a:r>
            <a:r>
              <a:rPr lang="zh-CN" altLang="en-US" sz="2200" dirty="0" smtClean="0">
                <a:solidFill>
                  <a:schemeClr val="tx1"/>
                </a:solidFill>
                <a:latin typeface="黑体" pitchFamily="49" charset="-122"/>
                <a:ea typeface="黑体" pitchFamily="49" charset="-122"/>
                <a:sym typeface="Arial" panose="020B0604020202020204" pitchFamily="34" charset="0"/>
              </a:rPr>
              <a:t>（劳动分工细致，生产工具日趋专门化）</a:t>
            </a:r>
            <a:endParaRPr lang="zh-CN" altLang="en-US" sz="2200" dirty="0">
              <a:solidFill>
                <a:schemeClr val="tx1"/>
              </a:solidFill>
              <a:latin typeface="黑体" pitchFamily="49" charset="-122"/>
              <a:ea typeface="黑体" pitchFamily="49" charset="-122"/>
              <a:sym typeface="Arial" panose="020B0604020202020204" pitchFamily="34" charset="0"/>
            </a:endParaRPr>
          </a:p>
        </p:txBody>
      </p:sp>
      <p:sp>
        <p:nvSpPr>
          <p:cNvPr id="27" name="Text Box 57"/>
          <p:cNvSpPr txBox="1"/>
          <p:nvPr/>
        </p:nvSpPr>
        <p:spPr>
          <a:xfrm>
            <a:off x="1309654" y="3538839"/>
            <a:ext cx="1621086" cy="461665"/>
          </a:xfrm>
          <a:prstGeom prst="rect">
            <a:avLst/>
          </a:prstGeom>
          <a:noFill/>
          <a:ln w="9525">
            <a:noFill/>
          </a:ln>
        </p:spPr>
        <p:txBody>
          <a:bodyPr wrap="square">
            <a:spAutoFit/>
          </a:bodyPr>
          <a:lstStyle/>
          <a:p>
            <a:r>
              <a:rPr lang="zh-CN" altLang="zh-CN" sz="2400" b="1" dirty="0" smtClean="0">
                <a:solidFill>
                  <a:schemeClr val="tx1"/>
                </a:solidFill>
                <a:latin typeface="黑体" pitchFamily="49" charset="-122"/>
                <a:ea typeface="黑体" pitchFamily="49" charset="-122"/>
              </a:rPr>
              <a:t>经济条件</a:t>
            </a:r>
            <a:endParaRPr lang="zh-CN" altLang="zh-CN" sz="2400" b="1" dirty="0">
              <a:solidFill>
                <a:schemeClr val="tx1"/>
              </a:solidFill>
              <a:latin typeface="黑体" pitchFamily="49" charset="-122"/>
              <a:ea typeface="黑体" pitchFamily="49" charset="-122"/>
            </a:endParaRPr>
          </a:p>
        </p:txBody>
      </p:sp>
      <p:sp>
        <p:nvSpPr>
          <p:cNvPr id="28" name="Text Box 45"/>
          <p:cNvSpPr txBox="1"/>
          <p:nvPr/>
        </p:nvSpPr>
        <p:spPr>
          <a:xfrm>
            <a:off x="2851169" y="2246928"/>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光荣革命</a:t>
            </a:r>
            <a:r>
              <a:rPr lang="zh-CN" altLang="en-US" sz="2200" b="1" dirty="0" smtClean="0">
                <a:solidFill>
                  <a:schemeClr val="tx1"/>
                </a:solidFill>
                <a:latin typeface="黑体" pitchFamily="49" charset="-122"/>
                <a:ea typeface="黑体" pitchFamily="49" charset="-122"/>
              </a:rPr>
              <a:t>后</a:t>
            </a:r>
            <a:r>
              <a:rPr lang="en-US" altLang="zh-CN" sz="2200" b="1" dirty="0" smtClean="0">
                <a:solidFill>
                  <a:schemeClr val="tx1"/>
                </a:solidFill>
                <a:latin typeface="黑体" pitchFamily="49" charset="-122"/>
                <a:ea typeface="黑体" pitchFamily="49" charset="-122"/>
              </a:rPr>
              <a:t>《</a:t>
            </a:r>
            <a:r>
              <a:rPr lang="zh-CN" altLang="en-US" sz="2200" b="1" dirty="0" smtClean="0">
                <a:solidFill>
                  <a:schemeClr val="tx1"/>
                </a:solidFill>
                <a:latin typeface="黑体" pitchFamily="49" charset="-122"/>
                <a:ea typeface="黑体" pitchFamily="49" charset="-122"/>
              </a:rPr>
              <a:t>权利法案</a:t>
            </a:r>
            <a:r>
              <a:rPr lang="en-US" altLang="zh-CN" sz="2200" b="1" dirty="0" smtClean="0">
                <a:solidFill>
                  <a:schemeClr val="tx1"/>
                </a:solidFill>
                <a:latin typeface="黑体" pitchFamily="49" charset="-122"/>
                <a:ea typeface="黑体" pitchFamily="49" charset="-122"/>
              </a:rPr>
              <a:t>》</a:t>
            </a:r>
            <a:r>
              <a:rPr lang="zh-CN" altLang="en-US" sz="2200" b="1" dirty="0" smtClean="0">
                <a:solidFill>
                  <a:schemeClr val="tx1"/>
                </a:solidFill>
                <a:latin typeface="黑体" pitchFamily="49" charset="-122"/>
                <a:ea typeface="黑体" pitchFamily="49" charset="-122"/>
              </a:rPr>
              <a:t>颁布，君主立宪制度确立，国内政局稳定</a:t>
            </a:r>
            <a:endParaRPr lang="zh-CN" altLang="en-US" sz="2200" b="1" dirty="0">
              <a:solidFill>
                <a:schemeClr val="tx1"/>
              </a:solidFill>
              <a:latin typeface="黑体" pitchFamily="49" charset="-122"/>
              <a:ea typeface="黑体" pitchFamily="49" charset="-122"/>
            </a:endParaRPr>
          </a:p>
        </p:txBody>
      </p:sp>
      <p:sp>
        <p:nvSpPr>
          <p:cNvPr id="29" name="Rectangle 53"/>
          <p:cNvSpPr/>
          <p:nvPr/>
        </p:nvSpPr>
        <p:spPr>
          <a:xfrm>
            <a:off x="2881290" y="3643314"/>
            <a:ext cx="8358246" cy="714380"/>
          </a:xfrm>
          <a:prstGeom prst="rect">
            <a:avLst/>
          </a:prstGeom>
          <a:noFill/>
          <a:ln w="9525">
            <a:noFill/>
          </a:ln>
        </p:spPr>
        <p:txBody>
          <a:bodyPr/>
          <a:lstStyle/>
          <a:p>
            <a:pPr>
              <a:spcBef>
                <a:spcPct val="20000"/>
              </a:spcBef>
            </a:pPr>
            <a:r>
              <a:rPr lang="zh-CN" altLang="en-US" sz="2200" b="1" dirty="0" smtClean="0">
                <a:solidFill>
                  <a:schemeClr val="tx1"/>
                </a:solidFill>
                <a:latin typeface="黑体" pitchFamily="49" charset="-122"/>
                <a:ea typeface="黑体" pitchFamily="49" charset="-122"/>
                <a:sym typeface="Arial" panose="020B0604020202020204" pitchFamily="34" charset="0"/>
              </a:rPr>
              <a:t>通过</a:t>
            </a:r>
            <a:r>
              <a:rPr lang="zh-CN" altLang="zh-CN" sz="2200" b="1" dirty="0" smtClean="0">
                <a:solidFill>
                  <a:srgbClr val="FF0000"/>
                </a:solidFill>
                <a:latin typeface="黑体" pitchFamily="49" charset="-122"/>
                <a:ea typeface="黑体" pitchFamily="49" charset="-122"/>
                <a:sym typeface="Arial" panose="020B0604020202020204" pitchFamily="34" charset="0"/>
              </a:rPr>
              <a:t>殖民</a:t>
            </a:r>
            <a:r>
              <a:rPr lang="zh-CN" altLang="en-US" sz="2200" b="1" dirty="0" smtClean="0">
                <a:solidFill>
                  <a:srgbClr val="FF0000"/>
                </a:solidFill>
                <a:latin typeface="黑体" pitchFamily="49" charset="-122"/>
                <a:ea typeface="黑体" pitchFamily="49" charset="-122"/>
                <a:sym typeface="Arial" panose="020B0604020202020204" pitchFamily="34" charset="0"/>
              </a:rPr>
              <a:t>扩张</a:t>
            </a:r>
            <a:r>
              <a:rPr lang="zh-CN" altLang="en-US" sz="2200" b="1" dirty="0" smtClean="0">
                <a:solidFill>
                  <a:schemeClr val="tx1"/>
                </a:solidFill>
                <a:latin typeface="黑体" pitchFamily="49" charset="-122"/>
                <a:ea typeface="黑体" pitchFamily="49" charset="-122"/>
                <a:sym typeface="Arial" panose="020B0604020202020204" pitchFamily="34" charset="0"/>
              </a:rPr>
              <a:t>获得了大量廉价的原料和广阔的海外市场</a:t>
            </a:r>
            <a:r>
              <a:rPr lang="zh-CN" altLang="en-US" sz="2200" dirty="0" smtClean="0">
                <a:solidFill>
                  <a:schemeClr val="tx1"/>
                </a:solidFill>
                <a:latin typeface="黑体" pitchFamily="49" charset="-122"/>
                <a:ea typeface="黑体" pitchFamily="49" charset="-122"/>
                <a:sym typeface="Arial" panose="020B0604020202020204" pitchFamily="34" charset="0"/>
              </a:rPr>
              <a:t>（英国成为“日不落帝国”）</a:t>
            </a:r>
            <a:endParaRPr lang="zh-CN" altLang="zh-CN" sz="2200" dirty="0">
              <a:solidFill>
                <a:schemeClr val="tx1"/>
              </a:solidFill>
              <a:latin typeface="黑体" pitchFamily="49" charset="-122"/>
              <a:ea typeface="黑体" pitchFamily="49" charset="-122"/>
              <a:sym typeface="Arial" panose="020B0604020202020204" pitchFamily="34" charset="0"/>
            </a:endParaRPr>
          </a:p>
        </p:txBody>
      </p:sp>
      <p:sp>
        <p:nvSpPr>
          <p:cNvPr id="14" name="Rectangle 56"/>
          <p:cNvSpPr/>
          <p:nvPr/>
        </p:nvSpPr>
        <p:spPr>
          <a:xfrm>
            <a:off x="2851168" y="5429264"/>
            <a:ext cx="5245095" cy="403225"/>
          </a:xfrm>
          <a:prstGeom prst="rect">
            <a:avLst/>
          </a:prstGeom>
          <a:noFill/>
          <a:ln w="9525">
            <a:noFill/>
          </a:ln>
        </p:spPr>
        <p:txBody>
          <a:bodyPr/>
          <a:lstStyle/>
          <a:p>
            <a:pPr>
              <a:spcBef>
                <a:spcPct val="20000"/>
              </a:spcBef>
            </a:pPr>
            <a:r>
              <a:rPr lang="zh-CN" altLang="en-US" sz="2200" b="1" dirty="0" smtClean="0">
                <a:solidFill>
                  <a:srgbClr val="FF0000"/>
                </a:solidFill>
                <a:latin typeface="黑体" pitchFamily="49" charset="-122"/>
                <a:ea typeface="黑体" pitchFamily="49" charset="-122"/>
                <a:sym typeface="Arial" panose="020B0604020202020204" pitchFamily="34" charset="0"/>
              </a:rPr>
              <a:t>英国已经成为欧洲的科学技术中心之一</a:t>
            </a:r>
            <a:endParaRPr lang="zh-CN" altLang="en-US" sz="2200" b="1" dirty="0">
              <a:solidFill>
                <a:srgbClr val="FF0000"/>
              </a:solidFill>
              <a:latin typeface="黑体" pitchFamily="49" charset="-122"/>
              <a:ea typeface="黑体" pitchFamily="49" charset="-122"/>
              <a:sym typeface="Arial" panose="020B0604020202020204" pitchFamily="34" charset="0"/>
            </a:endParaRPr>
          </a:p>
        </p:txBody>
      </p:sp>
    </p:spTree>
  </p:cSld>
  <p:clrMapOvr>
    <a:masterClrMapping/>
  </p:clrMapOvr>
  <p:timing>
    <p:tnLst>
      <p:par>
        <p:cTn id="1" dur="indefinite" restart="never" nodeType="tmRoot"/>
      </p:par>
    </p:tnLst>
    <p:bldLst>
      <p:bldP spid="23" grpId="0"/>
      <p:bldP spid="24" grpId="0"/>
      <p:bldP spid="25" grpId="0"/>
      <p:bldP spid="28" grpId="0"/>
      <p:bldP spid="29"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26" name="矩形 25"/>
          <p:cNvSpPr/>
          <p:nvPr/>
        </p:nvSpPr>
        <p:spPr>
          <a:xfrm>
            <a:off x="881026" y="1927765"/>
            <a:ext cx="10429948" cy="2580835"/>
          </a:xfrm>
          <a:prstGeom prst="rect">
            <a:avLst/>
          </a:prstGeom>
          <a:ln w="19050">
            <a:solidFill>
              <a:srgbClr val="0066FF"/>
            </a:solidFill>
            <a:prstDash val="dashDot"/>
          </a:ln>
        </p:spPr>
        <p:txBody>
          <a:bodyPr wrap="square">
            <a:spAutoFit/>
          </a:bodyPr>
          <a:lstStyle/>
          <a:p>
            <a:pPr>
              <a:lnSpc>
                <a:spcPts val="4000"/>
              </a:lnSpc>
            </a:pPr>
            <a:r>
              <a:rPr lang="zh-CN" altLang="en-US" sz="2000" dirty="0" smtClean="0">
                <a:latin typeface="黑体" panose="02010609060101010101" pitchFamily="49" charset="-122"/>
                <a:ea typeface="黑体" panose="02010609060101010101" pitchFamily="49" charset="-122"/>
              </a:rPr>
              <a:t>    </a:t>
            </a:r>
            <a:r>
              <a:rPr lang="zh-CN" altLang="en-US" sz="2800" dirty="0" smtClean="0">
                <a:latin typeface="黑体" panose="02010609060101010101" pitchFamily="49" charset="-122"/>
                <a:ea typeface="黑体" panose="02010609060101010101" pitchFamily="49" charset="-122"/>
              </a:rPr>
              <a:t>工业革命前，英国的工场手工业有欧洲最先进、最发达的资本主义企业，并发展到了集中的手工工场阶段。一个大的手工工场往往集中了几百个工人生产，分工高度发达，实现了生产过程中精细的劳动分工，为机器的出现准备了条件。</a:t>
            </a:r>
            <a:endParaRPr lang="en-US" altLang="zh-CN" sz="2800" dirty="0" smtClean="0">
              <a:latin typeface="黑体" panose="02010609060101010101" pitchFamily="49" charset="-122"/>
              <a:ea typeface="黑体" panose="02010609060101010101" pitchFamily="49" charset="-122"/>
            </a:endParaRPr>
          </a:p>
          <a:p>
            <a:pPr algn="r">
              <a:lnSpc>
                <a:spcPts val="4000"/>
              </a:lnSpc>
            </a:pPr>
            <a:r>
              <a:rPr lang="en-US" altLang="zh-CN" sz="2400" dirty="0" smtClean="0">
                <a:latin typeface="黑体" panose="02010609060101010101" pitchFamily="49" charset="-122"/>
                <a:ea typeface="黑体" panose="02010609060101010101" pitchFamily="49" charset="-122"/>
              </a:rPr>
              <a:t>——《</a:t>
            </a:r>
            <a:r>
              <a:rPr lang="zh-CN" altLang="en-US" sz="2400" dirty="0" smtClean="0">
                <a:latin typeface="黑体" panose="02010609060101010101" pitchFamily="49" charset="-122"/>
                <a:ea typeface="黑体" panose="02010609060101010101" pitchFamily="49" charset="-122"/>
              </a:rPr>
              <a:t>普通高中教科书教师教学用书 历史必修</a:t>
            </a:r>
            <a:r>
              <a:rPr lang="en-US" altLang="zh-CN" sz="2400" dirty="0" smtClean="0">
                <a:latin typeface="黑体" panose="02010609060101010101" pitchFamily="49" charset="-122"/>
                <a:ea typeface="黑体" panose="02010609060101010101" pitchFamily="49" charset="-122"/>
              </a:rPr>
              <a:t>《</a:t>
            </a:r>
            <a:r>
              <a:rPr lang="zh-CN" altLang="en-US" sz="2400" dirty="0" smtClean="0">
                <a:latin typeface="黑体" panose="02010609060101010101" pitchFamily="49" charset="-122"/>
                <a:ea typeface="黑体" panose="02010609060101010101" pitchFamily="49" charset="-122"/>
              </a:rPr>
              <a:t>中外历史纲要（下）</a:t>
            </a:r>
            <a:r>
              <a:rPr lang="en-US" altLang="zh-CN" sz="2400" dirty="0" smtClean="0">
                <a:latin typeface="黑体" panose="02010609060101010101" pitchFamily="49" charset="-122"/>
                <a:ea typeface="黑体" panose="02010609060101010101" pitchFamily="49" charset="-122"/>
              </a:rPr>
              <a:t>》</a:t>
            </a:r>
            <a:endParaRPr lang="zh-CN" altLang="en-US" sz="2400" dirty="0" smtClean="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一、第一次工业革命</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㈠首先发生在英国的原因</a:t>
            </a:r>
            <a:endParaRPr lang="zh-CN" altLang="en-US" dirty="0"/>
          </a:p>
        </p:txBody>
      </p:sp>
      <p:graphicFrame>
        <p:nvGraphicFramePr>
          <p:cNvPr id="33" name="Group 3"/>
          <p:cNvGraphicFramePr>
            <a:graphicFrameLocks noGrp="1"/>
          </p:cNvGraphicFramePr>
          <p:nvPr>
            <p:custDataLst>
              <p:tags r:id="rId1"/>
            </p:custDataLst>
          </p:nvPr>
        </p:nvGraphicFramePr>
        <p:xfrm>
          <a:off x="1309654" y="1928802"/>
          <a:ext cx="10215634" cy="3736317"/>
        </p:xfrm>
        <a:graphic>
          <a:graphicData uri="http://schemas.openxmlformats.org/drawingml/2006/table">
            <a:tbl>
              <a:tblPr/>
              <a:tblGrid>
                <a:gridCol w="1500198"/>
                <a:gridCol w="8715436"/>
              </a:tblGrid>
              <a:tr h="500066">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黑体" pitchFamily="49" charset="-122"/>
                          <a:ea typeface="黑体" pitchFamily="49" charset="-122"/>
                        </a:rPr>
                        <a:t>政治条件</a:t>
                      </a:r>
                      <a:endParaRPr kumimoji="0" lang="zh-CN" altLang="en-US" sz="2400" b="1" i="0" u="none" strike="noStrike" cap="none" normalizeH="0" baseline="0" dirty="0">
                        <a:ln>
                          <a:noFill/>
                        </a:ln>
                        <a:solidFill>
                          <a:schemeClr val="tx1"/>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6">
                <a:tc rowSpan="3">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6">
                <a:tc vMerge="1">
                  <a:txBody>
                    <a:bodyPr/>
                    <a:lstStyle/>
                    <a:p>
                      <a:endParaRPr lang="zh-CN"/>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6">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rowSpan="2">
                  <a:txBody>
                    <a:bodyPr/>
                    <a:lstStyle/>
                    <a:p>
                      <a:endParaRPr lang="zh-CN" altLang="en-US" dirty="0"/>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566">
                <a:tc vMerge="1">
                  <a:txBody>
                    <a:bodyPr/>
                    <a:lstStyle/>
                    <a:p>
                      <a:endParaRPr lang="zh-CN"/>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8" name="Rectangle 50"/>
          <p:cNvSpPr/>
          <p:nvPr/>
        </p:nvSpPr>
        <p:spPr>
          <a:xfrm>
            <a:off x="952464" y="4848234"/>
            <a:ext cx="2271713" cy="401637"/>
          </a:xfrm>
          <a:prstGeom prst="rect">
            <a:avLst/>
          </a:prstGeom>
          <a:noFill/>
          <a:ln w="9525">
            <a:noFill/>
          </a:ln>
        </p:spPr>
        <p:txBody>
          <a:bodyPr/>
          <a:lstStyle/>
          <a:p>
            <a:pPr algn="ctr">
              <a:spcBef>
                <a:spcPct val="20000"/>
              </a:spcBef>
            </a:pPr>
            <a:r>
              <a:rPr lang="zh-CN" altLang="zh-CN" sz="2400" b="1" dirty="0">
                <a:solidFill>
                  <a:schemeClr val="tx1"/>
                </a:solidFill>
                <a:latin typeface="黑体" pitchFamily="49" charset="-122"/>
                <a:ea typeface="黑体" pitchFamily="49" charset="-122"/>
              </a:rPr>
              <a:t>技术</a:t>
            </a:r>
            <a:r>
              <a:rPr lang="zh-CN" altLang="en-US" sz="2400" b="1" dirty="0">
                <a:solidFill>
                  <a:schemeClr val="tx1"/>
                </a:solidFill>
                <a:latin typeface="黑体" pitchFamily="49" charset="-122"/>
                <a:ea typeface="黑体" pitchFamily="49" charset="-122"/>
              </a:rPr>
              <a:t>条件</a:t>
            </a:r>
          </a:p>
        </p:txBody>
      </p:sp>
      <p:sp>
        <p:nvSpPr>
          <p:cNvPr id="39" name="Rectangle 53"/>
          <p:cNvSpPr/>
          <p:nvPr/>
        </p:nvSpPr>
        <p:spPr>
          <a:xfrm>
            <a:off x="2898029" y="2500082"/>
            <a:ext cx="8572560" cy="914404"/>
          </a:xfrm>
          <a:prstGeom prst="rect">
            <a:avLst/>
          </a:prstGeom>
          <a:noFill/>
          <a:ln w="9525">
            <a:noFill/>
          </a:ln>
        </p:spPr>
        <p:txBody>
          <a:bodyPr/>
          <a:lstStyle/>
          <a:p>
            <a:pPr>
              <a:spcBef>
                <a:spcPct val="20000"/>
              </a:spcBef>
            </a:pPr>
            <a:r>
              <a:rPr lang="zh-CN" altLang="en-US" sz="2200" b="1" dirty="0" smtClean="0">
                <a:solidFill>
                  <a:srgbClr val="FF0000"/>
                </a:solidFill>
                <a:latin typeface="黑体" pitchFamily="49" charset="-122"/>
                <a:ea typeface="黑体" pitchFamily="49" charset="-122"/>
              </a:rPr>
              <a:t>农业资本主义发展迅速</a:t>
            </a:r>
            <a:r>
              <a:rPr lang="zh-CN" altLang="en-US" sz="2200" b="1" dirty="0" smtClean="0">
                <a:solidFill>
                  <a:schemeClr val="tx1"/>
                </a:solidFill>
                <a:latin typeface="黑体" pitchFamily="49" charset="-122"/>
                <a:ea typeface="黑体" pitchFamily="49" charset="-122"/>
              </a:rPr>
              <a:t>，为工业发展提供了充裕的农产品、自由劳动力和国内</a:t>
            </a:r>
            <a:r>
              <a:rPr lang="zh-CN" altLang="en-US" sz="2200" b="1" dirty="0" smtClean="0">
                <a:latin typeface="黑体" pitchFamily="49" charset="-122"/>
                <a:ea typeface="黑体" pitchFamily="49" charset="-122"/>
              </a:rPr>
              <a:t>市场</a:t>
            </a:r>
            <a:endParaRPr lang="zh-CN" altLang="zh-CN" sz="2200" b="1" dirty="0">
              <a:solidFill>
                <a:schemeClr val="tx1"/>
              </a:solidFill>
              <a:latin typeface="黑体" pitchFamily="49" charset="-122"/>
              <a:ea typeface="黑体" pitchFamily="49" charset="-122"/>
              <a:sym typeface="Arial" panose="020B0604020202020204" pitchFamily="34" charset="0"/>
            </a:endParaRPr>
          </a:p>
        </p:txBody>
      </p:sp>
      <p:sp>
        <p:nvSpPr>
          <p:cNvPr id="40" name="Rectangle 54"/>
          <p:cNvSpPr/>
          <p:nvPr/>
        </p:nvSpPr>
        <p:spPr>
          <a:xfrm>
            <a:off x="2911411" y="4173228"/>
            <a:ext cx="8286808" cy="398780"/>
          </a:xfrm>
          <a:prstGeom prst="rect">
            <a:avLst/>
          </a:prstGeom>
          <a:noFill/>
          <a:ln w="9525">
            <a:noFill/>
          </a:ln>
        </p:spPr>
        <p:txBody>
          <a:bodyPr/>
          <a:lstStyle/>
          <a:p>
            <a:pPr>
              <a:spcBef>
                <a:spcPct val="20000"/>
              </a:spcBef>
            </a:pPr>
            <a:r>
              <a:rPr lang="zh-CN" altLang="en-US" sz="2200" b="1" dirty="0">
                <a:solidFill>
                  <a:srgbClr val="FF0000"/>
                </a:solidFill>
                <a:latin typeface="黑体" pitchFamily="49" charset="-122"/>
                <a:ea typeface="黑体" pitchFamily="49" charset="-122"/>
                <a:sym typeface="Arial" panose="020B0604020202020204" pitchFamily="34" charset="0"/>
              </a:rPr>
              <a:t>圈地</a:t>
            </a:r>
            <a:r>
              <a:rPr lang="zh-CN" altLang="en-US" sz="2200" b="1" dirty="0" smtClean="0">
                <a:solidFill>
                  <a:srgbClr val="FF0000"/>
                </a:solidFill>
                <a:latin typeface="黑体" pitchFamily="49" charset="-122"/>
                <a:ea typeface="黑体" pitchFamily="49" charset="-122"/>
                <a:sym typeface="Arial" panose="020B0604020202020204" pitchFamily="34" charset="0"/>
              </a:rPr>
              <a:t>运动</a:t>
            </a:r>
            <a:r>
              <a:rPr lang="zh-CN" altLang="en-US" sz="2200" b="1" dirty="0" smtClean="0">
                <a:solidFill>
                  <a:schemeClr val="tx1"/>
                </a:solidFill>
                <a:latin typeface="黑体" pitchFamily="49" charset="-122"/>
                <a:ea typeface="黑体" pitchFamily="49" charset="-122"/>
                <a:sym typeface="Arial" panose="020B0604020202020204" pitchFamily="34" charset="0"/>
              </a:rPr>
              <a:t>有利于资本的原始积累，并提供</a:t>
            </a:r>
            <a:r>
              <a:rPr lang="zh-CN" altLang="en-US" sz="2200" b="1" dirty="0">
                <a:solidFill>
                  <a:schemeClr val="tx1"/>
                </a:solidFill>
                <a:latin typeface="黑体" pitchFamily="49" charset="-122"/>
                <a:ea typeface="黑体" pitchFamily="49" charset="-122"/>
                <a:sym typeface="Arial" panose="020B0604020202020204" pitchFamily="34" charset="0"/>
              </a:rPr>
              <a:t>了大量廉价劳动力</a:t>
            </a:r>
          </a:p>
        </p:txBody>
      </p:sp>
      <p:sp>
        <p:nvSpPr>
          <p:cNvPr id="41" name="Rectangle 55"/>
          <p:cNvSpPr/>
          <p:nvPr/>
        </p:nvSpPr>
        <p:spPr>
          <a:xfrm>
            <a:off x="2911411" y="4643446"/>
            <a:ext cx="8215370" cy="398145"/>
          </a:xfrm>
          <a:prstGeom prst="rect">
            <a:avLst/>
          </a:prstGeom>
          <a:noFill/>
          <a:ln w="9525">
            <a:noFill/>
          </a:ln>
        </p:spPr>
        <p:txBody>
          <a:bodyPr/>
          <a:lstStyle/>
          <a:p>
            <a:pPr>
              <a:spcBef>
                <a:spcPct val="20000"/>
              </a:spcBef>
            </a:pPr>
            <a:r>
              <a:rPr lang="zh-CN" altLang="en-US" sz="2200" b="1" dirty="0" smtClean="0">
                <a:solidFill>
                  <a:srgbClr val="FF0000"/>
                </a:solidFill>
                <a:latin typeface="黑体" pitchFamily="49" charset="-122"/>
                <a:ea typeface="黑体" pitchFamily="49" charset="-122"/>
                <a:sym typeface="Arial" panose="020B0604020202020204" pitchFamily="34" charset="0"/>
              </a:rPr>
              <a:t>手工工场发展水平较高</a:t>
            </a:r>
            <a:r>
              <a:rPr lang="zh-CN" altLang="en-US" sz="2200" dirty="0" smtClean="0">
                <a:solidFill>
                  <a:schemeClr val="tx1"/>
                </a:solidFill>
                <a:latin typeface="黑体" pitchFamily="49" charset="-122"/>
                <a:ea typeface="黑体" pitchFamily="49" charset="-122"/>
                <a:sym typeface="Arial" panose="020B0604020202020204" pitchFamily="34" charset="0"/>
              </a:rPr>
              <a:t>（劳动分工细致，生产工具日趋专门化）</a:t>
            </a:r>
            <a:endParaRPr lang="zh-CN" altLang="en-US" sz="2200" dirty="0">
              <a:solidFill>
                <a:schemeClr val="tx1"/>
              </a:solidFill>
              <a:latin typeface="黑体" pitchFamily="49" charset="-122"/>
              <a:ea typeface="黑体" pitchFamily="49" charset="-122"/>
              <a:sym typeface="Arial" panose="020B0604020202020204" pitchFamily="34" charset="0"/>
            </a:endParaRPr>
          </a:p>
        </p:txBody>
      </p:sp>
      <p:sp>
        <p:nvSpPr>
          <p:cNvPr id="42" name="Rectangle 56"/>
          <p:cNvSpPr/>
          <p:nvPr/>
        </p:nvSpPr>
        <p:spPr>
          <a:xfrm>
            <a:off x="2881290" y="5143512"/>
            <a:ext cx="5572164" cy="403225"/>
          </a:xfrm>
          <a:prstGeom prst="rect">
            <a:avLst/>
          </a:prstGeom>
          <a:noFill/>
          <a:ln w="9525">
            <a:noFill/>
          </a:ln>
        </p:spPr>
        <p:txBody>
          <a:bodyPr/>
          <a:lstStyle/>
          <a:p>
            <a:pPr>
              <a:spcBef>
                <a:spcPct val="20000"/>
              </a:spcBef>
            </a:pPr>
            <a:r>
              <a:rPr lang="zh-CN" altLang="en-US" sz="2200" b="1" dirty="0" smtClean="0">
                <a:solidFill>
                  <a:srgbClr val="FF0000"/>
                </a:solidFill>
                <a:latin typeface="黑体" pitchFamily="49" charset="-122"/>
                <a:ea typeface="黑体" pitchFamily="49" charset="-122"/>
                <a:sym typeface="Arial" panose="020B0604020202020204" pitchFamily="34" charset="0"/>
              </a:rPr>
              <a:t>英国已经成为欧洲的科学技术中心之一</a:t>
            </a:r>
            <a:endParaRPr lang="zh-CN" altLang="en-US" sz="2200" b="1" dirty="0">
              <a:solidFill>
                <a:srgbClr val="FF0000"/>
              </a:solidFill>
              <a:latin typeface="黑体" pitchFamily="49" charset="-122"/>
              <a:ea typeface="黑体" pitchFamily="49" charset="-122"/>
              <a:sym typeface="Arial" panose="020B0604020202020204" pitchFamily="34" charset="0"/>
            </a:endParaRPr>
          </a:p>
        </p:txBody>
      </p:sp>
      <p:sp>
        <p:nvSpPr>
          <p:cNvPr id="43" name="Text Box 57"/>
          <p:cNvSpPr txBox="1"/>
          <p:nvPr/>
        </p:nvSpPr>
        <p:spPr>
          <a:xfrm>
            <a:off x="1339775" y="3253087"/>
            <a:ext cx="1621086" cy="461665"/>
          </a:xfrm>
          <a:prstGeom prst="rect">
            <a:avLst/>
          </a:prstGeom>
          <a:noFill/>
          <a:ln w="9525">
            <a:noFill/>
          </a:ln>
        </p:spPr>
        <p:txBody>
          <a:bodyPr wrap="square">
            <a:spAutoFit/>
          </a:bodyPr>
          <a:lstStyle/>
          <a:p>
            <a:r>
              <a:rPr lang="zh-CN" altLang="zh-CN" sz="2400" b="1" dirty="0" smtClean="0">
                <a:solidFill>
                  <a:schemeClr val="tx1"/>
                </a:solidFill>
                <a:latin typeface="黑体" pitchFamily="49" charset="-122"/>
                <a:ea typeface="黑体" pitchFamily="49" charset="-122"/>
              </a:rPr>
              <a:t>经济条件</a:t>
            </a:r>
            <a:endParaRPr lang="zh-CN" altLang="zh-CN" sz="2400" b="1" dirty="0">
              <a:solidFill>
                <a:schemeClr val="tx1"/>
              </a:solidFill>
              <a:latin typeface="黑体" pitchFamily="49" charset="-122"/>
              <a:ea typeface="黑体" pitchFamily="49" charset="-122"/>
            </a:endParaRPr>
          </a:p>
        </p:txBody>
      </p:sp>
      <p:sp>
        <p:nvSpPr>
          <p:cNvPr id="44" name="Text Box 45"/>
          <p:cNvSpPr txBox="1"/>
          <p:nvPr/>
        </p:nvSpPr>
        <p:spPr>
          <a:xfrm>
            <a:off x="2881290" y="1961176"/>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光荣革命</a:t>
            </a:r>
            <a:r>
              <a:rPr lang="zh-CN" altLang="en-US" sz="2200" b="1" dirty="0" smtClean="0">
                <a:solidFill>
                  <a:schemeClr val="tx1"/>
                </a:solidFill>
                <a:latin typeface="黑体" pitchFamily="49" charset="-122"/>
                <a:ea typeface="黑体" pitchFamily="49" charset="-122"/>
              </a:rPr>
              <a:t>后</a:t>
            </a:r>
            <a:r>
              <a:rPr lang="en-US" altLang="zh-CN" sz="2200" b="1" dirty="0" smtClean="0">
                <a:solidFill>
                  <a:schemeClr val="tx1"/>
                </a:solidFill>
                <a:latin typeface="黑体" pitchFamily="49" charset="-122"/>
                <a:ea typeface="黑体" pitchFamily="49" charset="-122"/>
              </a:rPr>
              <a:t>《</a:t>
            </a:r>
            <a:r>
              <a:rPr lang="zh-CN" altLang="en-US" sz="2200" b="1" dirty="0" smtClean="0">
                <a:solidFill>
                  <a:schemeClr val="tx1"/>
                </a:solidFill>
                <a:latin typeface="黑体" pitchFamily="49" charset="-122"/>
                <a:ea typeface="黑体" pitchFamily="49" charset="-122"/>
              </a:rPr>
              <a:t>权利法案</a:t>
            </a:r>
            <a:r>
              <a:rPr lang="en-US" altLang="zh-CN" sz="2200" b="1" dirty="0" smtClean="0">
                <a:solidFill>
                  <a:schemeClr val="tx1"/>
                </a:solidFill>
                <a:latin typeface="黑体" pitchFamily="49" charset="-122"/>
                <a:ea typeface="黑体" pitchFamily="49" charset="-122"/>
              </a:rPr>
              <a:t>》</a:t>
            </a:r>
            <a:r>
              <a:rPr lang="zh-CN" altLang="en-US" sz="2200" b="1" dirty="0" smtClean="0">
                <a:solidFill>
                  <a:schemeClr val="tx1"/>
                </a:solidFill>
                <a:latin typeface="黑体" pitchFamily="49" charset="-122"/>
                <a:ea typeface="黑体" pitchFamily="49" charset="-122"/>
              </a:rPr>
              <a:t>颁布，君主立宪制度确立，国内政局稳定</a:t>
            </a:r>
            <a:endParaRPr lang="zh-CN" altLang="en-US" sz="2200" b="1" dirty="0">
              <a:solidFill>
                <a:schemeClr val="tx1"/>
              </a:solidFill>
              <a:latin typeface="黑体" pitchFamily="49" charset="-122"/>
              <a:ea typeface="黑体" pitchFamily="49" charset="-122"/>
            </a:endParaRPr>
          </a:p>
        </p:txBody>
      </p:sp>
      <p:sp>
        <p:nvSpPr>
          <p:cNvPr id="46" name="Rectangle 53"/>
          <p:cNvSpPr/>
          <p:nvPr/>
        </p:nvSpPr>
        <p:spPr>
          <a:xfrm>
            <a:off x="2911411" y="3357562"/>
            <a:ext cx="8358246" cy="714380"/>
          </a:xfrm>
          <a:prstGeom prst="rect">
            <a:avLst/>
          </a:prstGeom>
          <a:noFill/>
          <a:ln w="9525">
            <a:noFill/>
          </a:ln>
        </p:spPr>
        <p:txBody>
          <a:bodyPr/>
          <a:lstStyle/>
          <a:p>
            <a:pPr>
              <a:spcBef>
                <a:spcPct val="20000"/>
              </a:spcBef>
            </a:pPr>
            <a:r>
              <a:rPr lang="zh-CN" altLang="en-US" sz="2200" b="1" dirty="0" smtClean="0">
                <a:solidFill>
                  <a:schemeClr val="tx1"/>
                </a:solidFill>
                <a:latin typeface="黑体" pitchFamily="49" charset="-122"/>
                <a:ea typeface="黑体" pitchFamily="49" charset="-122"/>
                <a:sym typeface="Arial" panose="020B0604020202020204" pitchFamily="34" charset="0"/>
              </a:rPr>
              <a:t>通过</a:t>
            </a:r>
            <a:r>
              <a:rPr lang="zh-CN" altLang="zh-CN" sz="2200" b="1" dirty="0" smtClean="0">
                <a:solidFill>
                  <a:srgbClr val="FF0000"/>
                </a:solidFill>
                <a:latin typeface="黑体" pitchFamily="49" charset="-122"/>
                <a:ea typeface="黑体" pitchFamily="49" charset="-122"/>
                <a:sym typeface="Arial" panose="020B0604020202020204" pitchFamily="34" charset="0"/>
              </a:rPr>
              <a:t>殖民</a:t>
            </a:r>
            <a:r>
              <a:rPr lang="zh-CN" altLang="en-US" sz="2200" b="1" dirty="0" smtClean="0">
                <a:solidFill>
                  <a:srgbClr val="FF0000"/>
                </a:solidFill>
                <a:latin typeface="黑体" pitchFamily="49" charset="-122"/>
                <a:ea typeface="黑体" pitchFamily="49" charset="-122"/>
                <a:sym typeface="Arial" panose="020B0604020202020204" pitchFamily="34" charset="0"/>
              </a:rPr>
              <a:t>扩张</a:t>
            </a:r>
            <a:r>
              <a:rPr lang="zh-CN" altLang="en-US" sz="2200" b="1" dirty="0" smtClean="0">
                <a:solidFill>
                  <a:schemeClr val="tx1"/>
                </a:solidFill>
                <a:latin typeface="黑体" pitchFamily="49" charset="-122"/>
                <a:ea typeface="黑体" pitchFamily="49" charset="-122"/>
                <a:sym typeface="Arial" panose="020B0604020202020204" pitchFamily="34" charset="0"/>
              </a:rPr>
              <a:t>获得了大量廉价的原料和广阔的海外市场</a:t>
            </a:r>
            <a:r>
              <a:rPr lang="zh-CN" altLang="en-US" sz="2200" dirty="0" smtClean="0">
                <a:solidFill>
                  <a:schemeClr val="tx1"/>
                </a:solidFill>
                <a:latin typeface="黑体" pitchFamily="49" charset="-122"/>
                <a:ea typeface="黑体" pitchFamily="49" charset="-122"/>
                <a:sym typeface="Arial" panose="020B0604020202020204" pitchFamily="34" charset="0"/>
              </a:rPr>
              <a:t>（英国成为“日不落帝国”）</a:t>
            </a:r>
            <a:endParaRPr lang="zh-CN" altLang="zh-CN" sz="2200" dirty="0">
              <a:solidFill>
                <a:schemeClr val="tx1"/>
              </a:solidFill>
              <a:latin typeface="黑体" pitchFamily="49" charset="-122"/>
              <a:ea typeface="黑体" pitchFamily="49" charset="-122"/>
              <a:sym typeface="Arial" panose="020B0604020202020204" pitchFamily="34" charset="0"/>
            </a:endParaRPr>
          </a:p>
        </p:txBody>
      </p:sp>
      <p:pic>
        <p:nvPicPr>
          <p:cNvPr id="48" name="图片 4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grpSp>
        <p:nvGrpSpPr>
          <p:cNvPr id="27" name="组合 26"/>
          <p:cNvGrpSpPr/>
          <p:nvPr/>
        </p:nvGrpSpPr>
        <p:grpSpPr>
          <a:xfrm>
            <a:off x="8667768" y="0"/>
            <a:ext cx="3643338" cy="1857364"/>
            <a:chOff x="8667768" y="0"/>
            <a:chExt cx="3643338" cy="1857364"/>
          </a:xfrm>
        </p:grpSpPr>
        <p:pic>
          <p:nvPicPr>
            <p:cNvPr id="28" name="Picture 2"/>
            <p:cNvPicPr>
              <a:picLocks noChangeAspect="1" noChangeArrowheads="1"/>
            </p:cNvPicPr>
            <p:nvPr/>
          </p:nvPicPr>
          <p:blipFill>
            <a:blip r:embed="rId5"/>
            <a:srcRect/>
            <a:stretch>
              <a:fillRect/>
            </a:stretch>
          </p:blipFill>
          <p:spPr bwMode="auto">
            <a:xfrm>
              <a:off x="8667768" y="0"/>
              <a:ext cx="3524232" cy="1571612"/>
            </a:xfrm>
            <a:prstGeom prst="rect">
              <a:avLst/>
            </a:prstGeom>
            <a:noFill/>
            <a:ln w="9525">
              <a:noFill/>
              <a:miter lim="800000"/>
              <a:headEnd/>
              <a:tailEnd/>
            </a:ln>
            <a:effectLst/>
          </p:spPr>
        </p:pic>
        <p:sp>
          <p:nvSpPr>
            <p:cNvPr id="29" name="TextBox 28"/>
            <p:cNvSpPr txBox="1"/>
            <p:nvPr/>
          </p:nvSpPr>
          <p:spPr>
            <a:xfrm>
              <a:off x="11644394" y="1488032"/>
              <a:ext cx="666712" cy="369332"/>
            </a:xfrm>
            <a:prstGeom prst="rect">
              <a:avLst/>
            </a:prstGeom>
            <a:noFill/>
          </p:spPr>
          <p:txBody>
            <a:bodyPr wrap="square" rtlCol="0">
              <a:spAutoFit/>
            </a:bodyPr>
            <a:lstStyle/>
            <a:p>
              <a:r>
                <a:rPr lang="en-US" altLang="zh-CN" dirty="0" smtClean="0"/>
                <a:t>P57</a:t>
              </a:r>
              <a:endParaRPr lang="zh-CN" altLang="en-US" dirty="0"/>
            </a:p>
          </p:txBody>
        </p:sp>
      </p:grpSp>
    </p:spTree>
  </p:cSld>
  <p:clrMapOvr>
    <a:masterClrMapping/>
  </p:clrMapOvr>
  <p:timing>
    <p:tnLst>
      <p:par>
        <p:cTn id="1" dur="indefinite" restart="never" nodeType="tmRoot"/>
      </p:par>
    </p:tnLst>
    <p:bldLst>
      <p:bldP spid="39" grpId="0"/>
      <p:bldP spid="40" grpId="0"/>
      <p:bldP spid="41" grpId="0"/>
      <p:bldP spid="42" grpId="0"/>
      <p:bldP spid="44"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24" name="TextBox 23"/>
          <p:cNvSpPr txBox="1"/>
          <p:nvPr/>
        </p:nvSpPr>
        <p:spPr>
          <a:xfrm>
            <a:off x="809588" y="1500174"/>
            <a:ext cx="9858444" cy="678647"/>
          </a:xfrm>
          <a:prstGeom prst="rect">
            <a:avLst/>
          </a:prstGeom>
          <a:noFill/>
        </p:spPr>
        <p:txBody>
          <a:bodyPr wrap="square" rtlCol="0">
            <a:spAutoFit/>
          </a:bodyPr>
          <a:lstStyle/>
          <a:p>
            <a:pPr marL="342900" lvl="0" indent="-342900">
              <a:lnSpc>
                <a:spcPct val="110000"/>
              </a:lnSpc>
              <a:spcBef>
                <a:spcPct val="20000"/>
              </a:spcBef>
              <a:buSzPct val="100000"/>
              <a:defRPr/>
            </a:pPr>
            <a:endParaRPr lang="en-US" altLang="zh-CN" sz="1100" dirty="0" smtClean="0">
              <a:latin typeface="黑体" panose="02010609060101010101" pitchFamily="49" charset="-122"/>
              <a:ea typeface="黑体" panose="02010609060101010101" pitchFamily="49" charset="-122"/>
            </a:endParaRPr>
          </a:p>
          <a:p>
            <a:pPr marL="342900" lvl="0" indent="-342900">
              <a:lnSpc>
                <a:spcPct val="110000"/>
              </a:lnSpc>
              <a:spcBef>
                <a:spcPct val="20000"/>
              </a:spcBef>
              <a:buSzPct val="100000"/>
              <a:defRPr/>
            </a:pPr>
            <a:r>
              <a:rPr lang="en-US" altLang="zh-CN" sz="11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阅读教材</a:t>
            </a:r>
            <a:r>
              <a:rPr lang="en-US" altLang="zh-CN" sz="2000" dirty="0" smtClean="0">
                <a:latin typeface="黑体" panose="02010609060101010101" pitchFamily="49" charset="-122"/>
                <a:ea typeface="黑体" panose="02010609060101010101" pitchFamily="49" charset="-122"/>
              </a:rPr>
              <a:t>P58</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2-4</a:t>
            </a:r>
            <a:r>
              <a:rPr lang="zh-CN" altLang="en-US" sz="2000" dirty="0" smtClean="0">
                <a:latin typeface="黑体" panose="02010609060101010101" pitchFamily="49" charset="-122"/>
                <a:ea typeface="黑体" panose="02010609060101010101" pitchFamily="49" charset="-122"/>
              </a:rPr>
              <a:t>段，列举第一次工业革命的主要发明和成就。</a:t>
            </a:r>
            <a:endParaRPr lang="en-US" altLang="zh-CN" sz="2000" dirty="0" smtClean="0">
              <a:latin typeface="黑体" panose="02010609060101010101" pitchFamily="49" charset="-122"/>
              <a:ea typeface="黑体" panose="02010609060101010101" pitchFamily="49" charset="-122"/>
            </a:endParaRPr>
          </a:p>
        </p:txBody>
      </p:sp>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一、第一次工业革命</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㈡主要发明和成就</a:t>
            </a:r>
            <a:endParaRPr lang="zh-CN" altLang="en-US" dirty="0"/>
          </a:p>
        </p:txBody>
      </p:sp>
      <p:graphicFrame>
        <p:nvGraphicFramePr>
          <p:cNvPr id="33" name="Group 3"/>
          <p:cNvGraphicFramePr>
            <a:graphicFrameLocks noGrp="1"/>
          </p:cNvGraphicFramePr>
          <p:nvPr>
            <p:custDataLst>
              <p:tags r:id="rId1"/>
            </p:custDataLst>
          </p:nvPr>
        </p:nvGraphicFramePr>
        <p:xfrm>
          <a:off x="1279533" y="2276466"/>
          <a:ext cx="10215634" cy="3450591"/>
        </p:xfrm>
        <a:graphic>
          <a:graphicData uri="http://schemas.openxmlformats.org/drawingml/2006/table">
            <a:tbl>
              <a:tblPr/>
              <a:tblGrid>
                <a:gridCol w="1744633"/>
                <a:gridCol w="8471001"/>
              </a:tblGrid>
              <a:tr h="476259">
                <a:tc rowSpan="4">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黑体" pitchFamily="49" charset="-122"/>
                          <a:ea typeface="黑体" pitchFamily="49" charset="-122"/>
                        </a:rPr>
                        <a:t>棉纺织业</a:t>
                      </a:r>
                      <a:endParaRPr kumimoji="0" lang="zh-CN" altLang="en-US" sz="2400" b="1" i="0" u="none" strike="noStrike" cap="none" normalizeH="0" baseline="0" dirty="0">
                        <a:ln>
                          <a:noFill/>
                        </a:ln>
                        <a:solidFill>
                          <a:schemeClr val="tx1"/>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00">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55">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206">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kern="1200" cap="none" normalizeH="0" baseline="0" dirty="0" smtClean="0">
                          <a:ln>
                            <a:noFill/>
                          </a:ln>
                          <a:solidFill>
                            <a:schemeClr val="tx1"/>
                          </a:solidFill>
                          <a:effectLst/>
                          <a:latin typeface="黑体" pitchFamily="49" charset="-122"/>
                          <a:ea typeface="黑体" pitchFamily="49" charset="-122"/>
                          <a:cs typeface="+mn-cs"/>
                        </a:rPr>
                        <a:t>生产组织</a:t>
                      </a:r>
                      <a:endParaRPr kumimoji="0" lang="zh-CN" altLang="en-US" sz="2400" b="1" i="0" u="none" strike="noStrike" kern="1200" cap="none" normalizeH="0" baseline="0" dirty="0">
                        <a:ln>
                          <a:noFill/>
                        </a:ln>
                        <a:solidFill>
                          <a:schemeClr val="tx1"/>
                        </a:solidFill>
                        <a:effectLst/>
                        <a:latin typeface="黑体" pitchFamily="49" charset="-122"/>
                        <a:ea typeface="黑体" pitchFamily="49" charset="-122"/>
                        <a:cs typeface="+mn-cs"/>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zh-CN" altLang="en-US" dirty="0"/>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364">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kern="1200" cap="none" normalizeH="0" baseline="0" dirty="0" smtClean="0">
                          <a:ln>
                            <a:noFill/>
                          </a:ln>
                          <a:solidFill>
                            <a:schemeClr val="tx1"/>
                          </a:solidFill>
                          <a:effectLst/>
                          <a:latin typeface="黑体" pitchFamily="49" charset="-122"/>
                          <a:ea typeface="黑体" pitchFamily="49" charset="-122"/>
                          <a:cs typeface="+mn-cs"/>
                        </a:rPr>
                        <a:t>生产动力</a:t>
                      </a:r>
                      <a:endParaRPr kumimoji="0" lang="zh-CN" altLang="en-US" sz="2400" b="1" i="0" u="none" strike="noStrike" kern="1200" cap="none" normalizeH="0" baseline="0" dirty="0">
                        <a:ln>
                          <a:noFill/>
                        </a:ln>
                        <a:solidFill>
                          <a:schemeClr val="tx1"/>
                        </a:solidFill>
                        <a:effectLst/>
                        <a:latin typeface="黑体" pitchFamily="49" charset="-122"/>
                        <a:ea typeface="黑体" pitchFamily="49" charset="-122"/>
                        <a:cs typeface="+mn-cs"/>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kern="1200" cap="none" normalizeH="0" baseline="0" dirty="0" smtClean="0">
                          <a:ln>
                            <a:noFill/>
                          </a:ln>
                          <a:solidFill>
                            <a:schemeClr val="tx1"/>
                          </a:solidFill>
                          <a:effectLst/>
                          <a:latin typeface="黑体" pitchFamily="49" charset="-122"/>
                          <a:ea typeface="黑体" pitchFamily="49" charset="-122"/>
                          <a:cs typeface="+mn-cs"/>
                        </a:rPr>
                        <a:t>交通工具</a:t>
                      </a:r>
                      <a:endParaRPr kumimoji="0" lang="zh-CN" altLang="en-US" sz="2400" b="1" i="0" u="none" strike="noStrike" kern="1200" cap="none" normalizeH="0" baseline="0" dirty="0">
                        <a:ln>
                          <a:noFill/>
                        </a:ln>
                        <a:solidFill>
                          <a:schemeClr val="tx1"/>
                        </a:solidFill>
                        <a:effectLst/>
                        <a:latin typeface="黑体" pitchFamily="49" charset="-122"/>
                        <a:ea typeface="黑体" pitchFamily="49" charset="-122"/>
                        <a:cs typeface="+mn-cs"/>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4" name="Text Box 45"/>
          <p:cNvSpPr txBox="1"/>
          <p:nvPr/>
        </p:nvSpPr>
        <p:spPr>
          <a:xfrm>
            <a:off x="3024166" y="2285992"/>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珍妮纺纱机</a:t>
            </a:r>
            <a:endParaRPr lang="zh-CN" altLang="en-US" sz="2200" b="1" dirty="0" smtClean="0">
              <a:solidFill>
                <a:schemeClr val="tx1"/>
              </a:solidFill>
              <a:latin typeface="黑体" pitchFamily="49" charset="-122"/>
              <a:ea typeface="黑体" pitchFamily="49" charset="-122"/>
            </a:endParaRPr>
          </a:p>
        </p:txBody>
      </p:sp>
      <p:pic>
        <p:nvPicPr>
          <p:cNvPr id="48" name="图片 4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22" name="Text Box 45"/>
          <p:cNvSpPr txBox="1"/>
          <p:nvPr/>
        </p:nvSpPr>
        <p:spPr>
          <a:xfrm>
            <a:off x="3024166" y="2783799"/>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水力纺纱机</a:t>
            </a:r>
          </a:p>
        </p:txBody>
      </p:sp>
      <p:sp>
        <p:nvSpPr>
          <p:cNvPr id="23" name="Text Box 45"/>
          <p:cNvSpPr txBox="1"/>
          <p:nvPr/>
        </p:nvSpPr>
        <p:spPr>
          <a:xfrm>
            <a:off x="3024166" y="3214686"/>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骡机</a:t>
            </a:r>
          </a:p>
        </p:txBody>
      </p:sp>
      <p:sp>
        <p:nvSpPr>
          <p:cNvPr id="25" name="Text Box 45"/>
          <p:cNvSpPr txBox="1"/>
          <p:nvPr/>
        </p:nvSpPr>
        <p:spPr>
          <a:xfrm>
            <a:off x="3024166" y="3643314"/>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水力织布机</a:t>
            </a:r>
          </a:p>
        </p:txBody>
      </p:sp>
      <p:sp>
        <p:nvSpPr>
          <p:cNvPr id="15" name="Text Box 45"/>
          <p:cNvSpPr txBox="1"/>
          <p:nvPr/>
        </p:nvSpPr>
        <p:spPr>
          <a:xfrm>
            <a:off x="4524364" y="2285992"/>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，标志着工业革命的开始</a:t>
            </a:r>
          </a:p>
        </p:txBody>
      </p:sp>
      <p:pic>
        <p:nvPicPr>
          <p:cNvPr id="16" name="Picture 2"/>
          <p:cNvPicPr>
            <a:picLocks noChangeAspect="1" noChangeArrowheads="1"/>
          </p:cNvPicPr>
          <p:nvPr/>
        </p:nvPicPr>
        <p:blipFill>
          <a:blip r:embed="rId5"/>
          <a:srcRect/>
          <a:stretch>
            <a:fillRect/>
          </a:stretch>
        </p:blipFill>
        <p:spPr bwMode="auto">
          <a:xfrm>
            <a:off x="9096396" y="0"/>
            <a:ext cx="3095604" cy="221455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4" grpId="1"/>
      <p:bldP spid="22" grpId="0"/>
      <p:bldP spid="22" grpId="1"/>
      <p:bldP spid="23" grpId="0"/>
      <p:bldP spid="23" grpId="1"/>
      <p:bldP spid="25" grpId="0"/>
      <p:bldP spid="25" grpId="1"/>
      <p:bldP spid="15" grpId="0"/>
      <p:bldP spid="15"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一、第一次工业革命</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㈡主要发明和成就</a:t>
            </a:r>
            <a:endParaRPr lang="zh-CN" altLang="en-US" dirty="0"/>
          </a:p>
        </p:txBody>
      </p:sp>
      <p:pic>
        <p:nvPicPr>
          <p:cNvPr id="48" name="图片 4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16" name="五边形 15"/>
          <p:cNvSpPr/>
          <p:nvPr/>
        </p:nvSpPr>
        <p:spPr>
          <a:xfrm>
            <a:off x="309522" y="2753825"/>
            <a:ext cx="11644394" cy="246547"/>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390"/>
            <a:endParaRPr lang="zh-CN" altLang="en-US" sz="2100">
              <a:solidFill>
                <a:prstClr val="white"/>
              </a:solidFill>
              <a:latin typeface="微软雅黑" panose="020B0503020204020204" pitchFamily="34" charset="-122"/>
              <a:ea typeface="微软雅黑" panose="020B0503020204020204" pitchFamily="34" charset="-122"/>
            </a:endParaRPr>
          </a:p>
        </p:txBody>
      </p:sp>
      <p:sp>
        <p:nvSpPr>
          <p:cNvPr id="17" name="五角星 18"/>
          <p:cNvSpPr/>
          <p:nvPr/>
        </p:nvSpPr>
        <p:spPr>
          <a:xfrm rot="2134838">
            <a:off x="423683" y="1950480"/>
            <a:ext cx="1742152"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defTabSz="1088390"/>
            <a:endParaRPr lang="zh-CN" altLang="en-US" sz="2100">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562319" y="2590091"/>
            <a:ext cx="1464878" cy="491587"/>
          </a:xfrm>
          <a:prstGeom prst="rect">
            <a:avLst/>
          </a:prstGeom>
          <a:noFill/>
        </p:spPr>
        <p:txBody>
          <a:bodyPr wrap="square" lIns="121185" tIns="60593" rIns="121185" bIns="60593" rtlCol="0">
            <a:spAutoFit/>
          </a:bodyPr>
          <a:lstStyle/>
          <a:p>
            <a:pPr algn="ctr" defTabSz="1088390"/>
            <a:r>
              <a:rPr lang="zh-CN" altLang="en-US" sz="2400" b="1" dirty="0" smtClean="0">
                <a:solidFill>
                  <a:srgbClr val="FFFFFF"/>
                </a:solidFill>
                <a:latin typeface="微软雅黑" panose="020B0503020204020204" pitchFamily="34" charset="-122"/>
                <a:ea typeface="微软雅黑" panose="020B0503020204020204" pitchFamily="34" charset="-122"/>
              </a:rPr>
              <a:t>飞梭</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19" name="五角星 18"/>
          <p:cNvSpPr/>
          <p:nvPr/>
        </p:nvSpPr>
        <p:spPr>
          <a:xfrm rot="2134838">
            <a:off x="2717702" y="1950480"/>
            <a:ext cx="1742152"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defTabSz="1088390"/>
            <a:endParaRPr lang="zh-CN" altLang="en-US" sz="2100" dirty="0">
              <a:solidFill>
                <a:srgbClr val="FFC000"/>
              </a:solidFill>
              <a:latin typeface="微软雅黑" panose="020B0503020204020204" pitchFamily="34" charset="-122"/>
              <a:ea typeface="微软雅黑" panose="020B0503020204020204" pitchFamily="34" charset="-122"/>
            </a:endParaRPr>
          </a:p>
        </p:txBody>
      </p:sp>
      <p:sp>
        <p:nvSpPr>
          <p:cNvPr id="20" name="五角星 18"/>
          <p:cNvSpPr/>
          <p:nvPr/>
        </p:nvSpPr>
        <p:spPr>
          <a:xfrm rot="2134838">
            <a:off x="5160378" y="1950480"/>
            <a:ext cx="1742152"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defTabSz="1088390"/>
            <a:endParaRPr lang="zh-CN" altLang="en-US" sz="2100">
              <a:solidFill>
                <a:prstClr val="white"/>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2874834" y="2590091"/>
            <a:ext cx="1464878" cy="861033"/>
          </a:xfrm>
          <a:prstGeom prst="rect">
            <a:avLst/>
          </a:prstGeom>
          <a:noFill/>
        </p:spPr>
        <p:txBody>
          <a:bodyPr wrap="square" lIns="121185" tIns="60593" rIns="121185" bIns="60593" rtlCol="0">
            <a:spAutoFit/>
          </a:bodyPr>
          <a:lstStyle/>
          <a:p>
            <a:pPr algn="ctr" defTabSz="1088390"/>
            <a:r>
              <a:rPr lang="zh-CN" altLang="en-US" sz="2400" b="1" dirty="0" smtClean="0">
                <a:solidFill>
                  <a:srgbClr val="FFFFFF"/>
                </a:solidFill>
                <a:latin typeface="微软雅黑" panose="020B0503020204020204" pitchFamily="34" charset="-122"/>
                <a:ea typeface="微软雅黑" panose="020B0503020204020204" pitchFamily="34" charset="-122"/>
              </a:rPr>
              <a:t>珍妮纺纱机</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5280520" y="2590091"/>
            <a:ext cx="1464878" cy="861033"/>
          </a:xfrm>
          <a:prstGeom prst="rect">
            <a:avLst/>
          </a:prstGeom>
          <a:noFill/>
        </p:spPr>
        <p:txBody>
          <a:bodyPr wrap="square" lIns="121185" tIns="60593" rIns="121185" bIns="60593" rtlCol="0">
            <a:spAutoFit/>
          </a:bodyPr>
          <a:lstStyle/>
          <a:p>
            <a:pPr algn="ctr" defTabSz="1088390"/>
            <a:r>
              <a:rPr lang="zh-CN" altLang="en-US" sz="2400" b="1" dirty="0" smtClean="0">
                <a:solidFill>
                  <a:srgbClr val="FFFFFF"/>
                </a:solidFill>
                <a:latin typeface="微软雅黑" panose="020B0503020204020204" pitchFamily="34" charset="-122"/>
                <a:ea typeface="微软雅黑" panose="020B0503020204020204" pitchFamily="34" charset="-122"/>
              </a:rPr>
              <a:t>水力纺纱机</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34" name="五角星 18"/>
          <p:cNvSpPr/>
          <p:nvPr/>
        </p:nvSpPr>
        <p:spPr>
          <a:xfrm rot="2134838">
            <a:off x="7374956" y="1950480"/>
            <a:ext cx="1742152"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defTabSz="1088390"/>
            <a:endParaRPr lang="zh-CN" altLang="en-US" sz="2100">
              <a:solidFill>
                <a:prstClr val="white"/>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525935" y="2590091"/>
            <a:ext cx="1464878" cy="491701"/>
          </a:xfrm>
          <a:prstGeom prst="rect">
            <a:avLst/>
          </a:prstGeom>
          <a:noFill/>
        </p:spPr>
        <p:txBody>
          <a:bodyPr wrap="square" lIns="121185" tIns="60593" rIns="121185" bIns="60593" rtlCol="0">
            <a:spAutoFit/>
          </a:bodyPr>
          <a:lstStyle/>
          <a:p>
            <a:pPr algn="ctr" defTabSz="1088390"/>
            <a:r>
              <a:rPr lang="zh-CN" altLang="en-US" sz="2400" b="1" dirty="0" smtClean="0">
                <a:solidFill>
                  <a:srgbClr val="FFFFFF"/>
                </a:solidFill>
                <a:latin typeface="微软雅黑" panose="020B0503020204020204" pitchFamily="34" charset="-122"/>
                <a:ea typeface="微软雅黑" panose="020B0503020204020204" pitchFamily="34" charset="-122"/>
              </a:rPr>
              <a:t>骡机</a:t>
            </a:r>
          </a:p>
        </p:txBody>
      </p:sp>
      <p:sp>
        <p:nvSpPr>
          <p:cNvPr id="36" name="矩形 35"/>
          <p:cNvSpPr/>
          <p:nvPr/>
        </p:nvSpPr>
        <p:spPr>
          <a:xfrm>
            <a:off x="597268" y="3774056"/>
            <a:ext cx="1569642" cy="369324"/>
          </a:xfrm>
          <a:prstGeom prst="rect">
            <a:avLst/>
          </a:prstGeom>
        </p:spPr>
        <p:txBody>
          <a:bodyPr wrap="none" lIns="91431" tIns="45716" rIns="91431" bIns="45716">
            <a:spAutoFit/>
          </a:bodyPr>
          <a:lstStyle/>
          <a:p>
            <a:pPr algn="ctr" defTabSz="1088390"/>
            <a:r>
              <a:rPr lang="zh-CN" altLang="en-US" b="1" dirty="0" smtClean="0">
                <a:solidFill>
                  <a:prstClr val="black">
                    <a:lumMod val="75000"/>
                    <a:lumOff val="25000"/>
                  </a:prstClr>
                </a:solidFill>
                <a:latin typeface="微软雅黑" panose="020B0503020204020204" pitchFamily="34" charset="-122"/>
                <a:ea typeface="微软雅黑" panose="020B0503020204020204" pitchFamily="34" charset="-122"/>
              </a:rPr>
              <a:t>提高织布效率</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8" name="矩形 37"/>
          <p:cNvSpPr/>
          <p:nvPr/>
        </p:nvSpPr>
        <p:spPr>
          <a:xfrm>
            <a:off x="2759177" y="3786190"/>
            <a:ext cx="1569642" cy="369324"/>
          </a:xfrm>
          <a:prstGeom prst="rect">
            <a:avLst/>
          </a:prstGeom>
        </p:spPr>
        <p:txBody>
          <a:bodyPr wrap="none" lIns="91431" tIns="45716" rIns="91431" bIns="45716">
            <a:spAutoFit/>
          </a:bodyPr>
          <a:lstStyle/>
          <a:p>
            <a:pPr algn="ctr" defTabSz="1088390"/>
            <a:r>
              <a:rPr lang="zh-CN" altLang="en-US" b="1" dirty="0" smtClean="0">
                <a:solidFill>
                  <a:prstClr val="black">
                    <a:lumMod val="75000"/>
                    <a:lumOff val="25000"/>
                  </a:prstClr>
                </a:solidFill>
                <a:latin typeface="微软雅黑" panose="020B0503020204020204" pitchFamily="34" charset="-122"/>
                <a:ea typeface="微软雅黑" panose="020B0503020204020204" pitchFamily="34" charset="-122"/>
              </a:rPr>
              <a:t>提高纺纱效率</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2" name="矩形 41"/>
          <p:cNvSpPr/>
          <p:nvPr/>
        </p:nvSpPr>
        <p:spPr>
          <a:xfrm>
            <a:off x="7453322" y="3857628"/>
            <a:ext cx="1643074" cy="923322"/>
          </a:xfrm>
          <a:prstGeom prst="rect">
            <a:avLst/>
          </a:prstGeom>
        </p:spPr>
        <p:txBody>
          <a:bodyPr wrap="square" lIns="91431" tIns="45716" rIns="91431" bIns="45716">
            <a:spAutoFit/>
          </a:bodyPr>
          <a:lstStyle/>
          <a:p>
            <a:pPr algn="ctr" defTabSz="1088390"/>
            <a:r>
              <a:rPr lang="zh-CN" altLang="en-US" b="1" dirty="0" smtClean="0">
                <a:solidFill>
                  <a:prstClr val="black">
                    <a:lumMod val="75000"/>
                    <a:lumOff val="25000"/>
                  </a:prstClr>
                </a:solidFill>
                <a:latin typeface="微软雅黑" panose="020B0503020204020204" pitchFamily="34" charset="-122"/>
                <a:ea typeface="微软雅黑" panose="020B0503020204020204" pitchFamily="34" charset="-122"/>
              </a:rPr>
              <a:t>集合了珍妮机和水力纺纱机的优点</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9" name="矩形 48"/>
          <p:cNvSpPr/>
          <p:nvPr/>
        </p:nvSpPr>
        <p:spPr>
          <a:xfrm>
            <a:off x="5283569" y="3845494"/>
            <a:ext cx="1643074" cy="369324"/>
          </a:xfrm>
          <a:prstGeom prst="rect">
            <a:avLst/>
          </a:prstGeom>
        </p:spPr>
        <p:txBody>
          <a:bodyPr wrap="square" lIns="91431" tIns="45716" rIns="91431" bIns="45716">
            <a:spAutoFit/>
          </a:bodyPr>
          <a:lstStyle/>
          <a:p>
            <a:pPr algn="ctr" defTabSz="1088390"/>
            <a:r>
              <a:rPr lang="zh-CN" altLang="en-US" b="1" dirty="0" smtClean="0">
                <a:solidFill>
                  <a:prstClr val="black">
                    <a:lumMod val="75000"/>
                    <a:lumOff val="25000"/>
                  </a:prstClr>
                </a:solidFill>
                <a:latin typeface="微软雅黑" panose="020B0503020204020204" pitchFamily="34" charset="-122"/>
                <a:ea typeface="微软雅黑" panose="020B0503020204020204" pitchFamily="34" charset="-122"/>
              </a:rPr>
              <a:t>动力为水力</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0" name="五角星 18"/>
          <p:cNvSpPr/>
          <p:nvPr/>
        </p:nvSpPr>
        <p:spPr>
          <a:xfrm rot="2134838">
            <a:off x="9732410" y="1913870"/>
            <a:ext cx="1742152"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defTabSz="1088390"/>
            <a:endParaRPr lang="zh-CN" altLang="en-US" sz="2100">
              <a:solidFill>
                <a:prstClr val="white"/>
              </a:solidFill>
              <a:latin typeface="微软雅黑" panose="020B0503020204020204" pitchFamily="34" charset="-122"/>
              <a:ea typeface="微软雅黑" panose="020B0503020204020204" pitchFamily="34" charset="-122"/>
            </a:endParaRPr>
          </a:p>
        </p:txBody>
      </p:sp>
      <p:sp>
        <p:nvSpPr>
          <p:cNvPr id="51" name="矩形 50"/>
          <p:cNvSpPr/>
          <p:nvPr/>
        </p:nvSpPr>
        <p:spPr>
          <a:xfrm>
            <a:off x="9794930" y="3897828"/>
            <a:ext cx="1643074" cy="646323"/>
          </a:xfrm>
          <a:prstGeom prst="rect">
            <a:avLst/>
          </a:prstGeom>
        </p:spPr>
        <p:txBody>
          <a:bodyPr wrap="square" lIns="91431" tIns="45716" rIns="91431" bIns="45716">
            <a:spAutoFit/>
          </a:bodyPr>
          <a:lstStyle/>
          <a:p>
            <a:pPr algn="ctr" defTabSz="1088390"/>
            <a:r>
              <a:rPr lang="zh-CN" altLang="en-US" b="1" dirty="0" smtClean="0">
                <a:solidFill>
                  <a:prstClr val="black">
                    <a:lumMod val="75000"/>
                    <a:lumOff val="25000"/>
                  </a:prstClr>
                </a:solidFill>
                <a:latin typeface="微软雅黑" panose="020B0503020204020204" pitchFamily="34" charset="-122"/>
                <a:ea typeface="微软雅黑" panose="020B0503020204020204" pitchFamily="34" charset="-122"/>
              </a:rPr>
              <a:t>提高了织布的效率和质量</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9882214" y="2571744"/>
            <a:ext cx="1464878" cy="861033"/>
          </a:xfrm>
          <a:prstGeom prst="rect">
            <a:avLst/>
          </a:prstGeom>
          <a:noFill/>
        </p:spPr>
        <p:txBody>
          <a:bodyPr wrap="square" lIns="121185" tIns="60593" rIns="121185" bIns="60593" rtlCol="0">
            <a:spAutoFit/>
          </a:bodyPr>
          <a:lstStyle/>
          <a:p>
            <a:pPr algn="ctr" defTabSz="1088390"/>
            <a:r>
              <a:rPr lang="zh-CN" altLang="en-US" sz="2400" b="1" dirty="0" smtClean="0">
                <a:solidFill>
                  <a:srgbClr val="FFFFFF"/>
                </a:solidFill>
                <a:latin typeface="微软雅黑" panose="020B0503020204020204" pitchFamily="34" charset="-122"/>
                <a:ea typeface="微软雅黑" panose="020B0503020204020204" pitchFamily="34" charset="-122"/>
              </a:rPr>
              <a:t>水力织布机</a:t>
            </a:r>
          </a:p>
        </p:txBody>
      </p:sp>
      <p:sp>
        <p:nvSpPr>
          <p:cNvPr id="53" name="矩形 52"/>
          <p:cNvSpPr/>
          <p:nvPr/>
        </p:nvSpPr>
        <p:spPr>
          <a:xfrm>
            <a:off x="309522" y="4786322"/>
            <a:ext cx="11358642" cy="1131079"/>
          </a:xfrm>
          <a:prstGeom prst="rect">
            <a:avLst/>
          </a:prstGeom>
        </p:spPr>
        <p:txBody>
          <a:bodyPr wrap="square">
            <a:spAutoFit/>
          </a:bodyPr>
          <a:lstStyle/>
          <a:p>
            <a:pPr>
              <a:lnSpc>
                <a:spcPts val="2700"/>
              </a:lnSpc>
            </a:pPr>
            <a:r>
              <a:rPr lang="zh-CN" altLang="en-US" sz="2000" dirty="0" smtClean="0">
                <a:latin typeface="黑体" pitchFamily="49" charset="-122"/>
                <a:ea typeface="黑体" pitchFamily="49" charset="-122"/>
              </a:rPr>
              <a:t>    从</a:t>
            </a:r>
            <a:r>
              <a:rPr lang="en-US" altLang="zh-CN" sz="2000" dirty="0" smtClean="0">
                <a:latin typeface="黑体" pitchFamily="49" charset="-122"/>
                <a:ea typeface="黑体" pitchFamily="49" charset="-122"/>
              </a:rPr>
              <a:t>18</a:t>
            </a:r>
            <a:r>
              <a:rPr lang="zh-CN" altLang="en-US" sz="2000" dirty="0" smtClean="0">
                <a:latin typeface="黑体" pitchFamily="49" charset="-122"/>
                <a:ea typeface="黑体" pitchFamily="49" charset="-122"/>
              </a:rPr>
              <a:t>世纪</a:t>
            </a:r>
            <a:r>
              <a:rPr lang="en-US" altLang="zh-CN" sz="2000" dirty="0" smtClean="0">
                <a:latin typeface="黑体" pitchFamily="49" charset="-122"/>
                <a:ea typeface="黑体" pitchFamily="49" charset="-122"/>
              </a:rPr>
              <a:t>30</a:t>
            </a:r>
            <a:r>
              <a:rPr lang="zh-CN" altLang="en-US" sz="2000" dirty="0" smtClean="0">
                <a:latin typeface="黑体" pitchFamily="49" charset="-122"/>
                <a:ea typeface="黑体" pitchFamily="49" charset="-122"/>
              </a:rPr>
              <a:t>年代的“飞梭”开始，在半个多世纪内，通过珍妮纺纱机、水力纺纱机、骡机、水力织布机等一系列发明创造，棉纺织业经历了织布一纺纱</a:t>
            </a:r>
            <a:r>
              <a:rPr lang="en-US" altLang="zh-CN" sz="2000" dirty="0" smtClean="0">
                <a:latin typeface="黑体" pitchFamily="49" charset="-122"/>
                <a:ea typeface="黑体" pitchFamily="49" charset="-122"/>
              </a:rPr>
              <a:t>-</a:t>
            </a:r>
            <a:r>
              <a:rPr lang="zh-CN" altLang="en-US" sz="2000" dirty="0" smtClean="0">
                <a:latin typeface="黑体" pitchFamily="49" charset="-122"/>
                <a:ea typeface="黑体" pitchFamily="49" charset="-122"/>
              </a:rPr>
              <a:t>织布三个阶段</a:t>
            </a:r>
            <a:r>
              <a:rPr lang="zh-CN" altLang="en-US" sz="2000" dirty="0" smtClean="0">
                <a:solidFill>
                  <a:srgbClr val="FF0000"/>
                </a:solidFill>
                <a:latin typeface="黑体" pitchFamily="49" charset="-122"/>
                <a:ea typeface="黑体" pitchFamily="49" charset="-122"/>
              </a:rPr>
              <a:t>持续递进的技术革新</a:t>
            </a:r>
            <a:r>
              <a:rPr lang="zh-CN" altLang="en-US" sz="2000" dirty="0" smtClean="0">
                <a:latin typeface="黑体" pitchFamily="49" charset="-122"/>
                <a:ea typeface="黑体" pitchFamily="49" charset="-122"/>
              </a:rPr>
              <a:t>过程，基本实现了机械化生产。</a:t>
            </a:r>
            <a:endParaRPr lang="zh-CN" altLang="en-US" sz="2000" dirty="0">
              <a:latin typeface="黑体" pitchFamily="49" charset="-122"/>
              <a:ea typeface="黑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24" name="TextBox 23"/>
          <p:cNvSpPr txBox="1"/>
          <p:nvPr/>
        </p:nvSpPr>
        <p:spPr>
          <a:xfrm>
            <a:off x="809588" y="1500174"/>
            <a:ext cx="9858444" cy="678647"/>
          </a:xfrm>
          <a:prstGeom prst="rect">
            <a:avLst/>
          </a:prstGeom>
          <a:noFill/>
        </p:spPr>
        <p:txBody>
          <a:bodyPr wrap="square" rtlCol="0">
            <a:spAutoFit/>
          </a:bodyPr>
          <a:lstStyle/>
          <a:p>
            <a:pPr marL="342900" lvl="0" indent="-342900">
              <a:lnSpc>
                <a:spcPct val="110000"/>
              </a:lnSpc>
              <a:spcBef>
                <a:spcPct val="20000"/>
              </a:spcBef>
              <a:buSzPct val="100000"/>
              <a:defRPr/>
            </a:pPr>
            <a:endParaRPr lang="en-US" altLang="zh-CN" sz="1100" dirty="0" smtClean="0">
              <a:latin typeface="黑体" panose="02010609060101010101" pitchFamily="49" charset="-122"/>
              <a:ea typeface="黑体" panose="02010609060101010101" pitchFamily="49" charset="-122"/>
            </a:endParaRPr>
          </a:p>
          <a:p>
            <a:pPr marL="342900" lvl="0" indent="-342900">
              <a:lnSpc>
                <a:spcPct val="110000"/>
              </a:lnSpc>
              <a:spcBef>
                <a:spcPct val="20000"/>
              </a:spcBef>
              <a:buSzPct val="100000"/>
              <a:defRPr/>
            </a:pPr>
            <a:r>
              <a:rPr lang="en-US" altLang="zh-CN" sz="11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阅读教材</a:t>
            </a:r>
            <a:r>
              <a:rPr lang="en-US" altLang="zh-CN" sz="2000" dirty="0" smtClean="0">
                <a:latin typeface="黑体" panose="02010609060101010101" pitchFamily="49" charset="-122"/>
                <a:ea typeface="黑体" panose="02010609060101010101" pitchFamily="49" charset="-122"/>
              </a:rPr>
              <a:t>P58</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2-4</a:t>
            </a:r>
            <a:r>
              <a:rPr lang="zh-CN" altLang="en-US" sz="2000" dirty="0" smtClean="0">
                <a:latin typeface="黑体" panose="02010609060101010101" pitchFamily="49" charset="-122"/>
                <a:ea typeface="黑体" panose="02010609060101010101" pitchFamily="49" charset="-122"/>
              </a:rPr>
              <a:t>段，列举第一次工业革命的主要发明和成就。</a:t>
            </a:r>
            <a:endParaRPr lang="en-US" altLang="zh-CN" sz="2000" dirty="0" smtClean="0">
              <a:latin typeface="黑体" panose="02010609060101010101" pitchFamily="49" charset="-122"/>
              <a:ea typeface="黑体" panose="02010609060101010101" pitchFamily="49" charset="-122"/>
            </a:endParaRPr>
          </a:p>
        </p:txBody>
      </p:sp>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一、第一次工业革命</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㈡主要发明和成就</a:t>
            </a:r>
            <a:endParaRPr lang="zh-CN" altLang="en-US" dirty="0"/>
          </a:p>
        </p:txBody>
      </p:sp>
      <p:graphicFrame>
        <p:nvGraphicFramePr>
          <p:cNvPr id="33" name="Group 3"/>
          <p:cNvGraphicFramePr>
            <a:graphicFrameLocks noGrp="1"/>
          </p:cNvGraphicFramePr>
          <p:nvPr>
            <p:custDataLst>
              <p:tags r:id="rId1"/>
            </p:custDataLst>
          </p:nvPr>
        </p:nvGraphicFramePr>
        <p:xfrm>
          <a:off x="1279533" y="2276466"/>
          <a:ext cx="10215634" cy="3450591"/>
        </p:xfrm>
        <a:graphic>
          <a:graphicData uri="http://schemas.openxmlformats.org/drawingml/2006/table">
            <a:tbl>
              <a:tblPr/>
              <a:tblGrid>
                <a:gridCol w="1744633"/>
                <a:gridCol w="8471001"/>
              </a:tblGrid>
              <a:tr h="476259">
                <a:tc rowSpan="4">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黑体" pitchFamily="49" charset="-122"/>
                          <a:ea typeface="黑体" pitchFamily="49" charset="-122"/>
                        </a:rPr>
                        <a:t>棉纺织业</a:t>
                      </a:r>
                      <a:endParaRPr kumimoji="0" lang="zh-CN" altLang="en-US" sz="2400" b="1" i="0" u="none" strike="noStrike" cap="none" normalizeH="0" baseline="0" dirty="0">
                        <a:ln>
                          <a:noFill/>
                        </a:ln>
                        <a:solidFill>
                          <a:schemeClr val="tx1"/>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00">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55">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206">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kern="1200" cap="none" normalizeH="0" baseline="0" dirty="0" smtClean="0">
                          <a:ln>
                            <a:noFill/>
                          </a:ln>
                          <a:solidFill>
                            <a:schemeClr val="tx1"/>
                          </a:solidFill>
                          <a:effectLst/>
                          <a:latin typeface="黑体" pitchFamily="49" charset="-122"/>
                          <a:ea typeface="黑体" pitchFamily="49" charset="-122"/>
                          <a:cs typeface="+mn-cs"/>
                        </a:rPr>
                        <a:t>生产组织</a:t>
                      </a:r>
                      <a:endParaRPr kumimoji="0" lang="zh-CN" altLang="en-US" sz="2400" b="1" i="0" u="none" strike="noStrike" kern="1200" cap="none" normalizeH="0" baseline="0" dirty="0">
                        <a:ln>
                          <a:noFill/>
                        </a:ln>
                        <a:solidFill>
                          <a:schemeClr val="tx1"/>
                        </a:solidFill>
                        <a:effectLst/>
                        <a:latin typeface="黑体" pitchFamily="49" charset="-122"/>
                        <a:ea typeface="黑体" pitchFamily="49" charset="-122"/>
                        <a:cs typeface="+mn-cs"/>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zh-CN" altLang="en-US" dirty="0"/>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364">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kern="1200" cap="none" normalizeH="0" baseline="0" dirty="0" smtClean="0">
                          <a:ln>
                            <a:noFill/>
                          </a:ln>
                          <a:solidFill>
                            <a:schemeClr val="tx1"/>
                          </a:solidFill>
                          <a:effectLst/>
                          <a:latin typeface="黑体" pitchFamily="49" charset="-122"/>
                          <a:ea typeface="黑体" pitchFamily="49" charset="-122"/>
                          <a:cs typeface="+mn-cs"/>
                        </a:rPr>
                        <a:t>生产动力</a:t>
                      </a:r>
                      <a:endParaRPr kumimoji="0" lang="zh-CN" altLang="en-US" sz="2400" b="1" i="0" u="none" strike="noStrike" kern="1200" cap="none" normalizeH="0" baseline="0" dirty="0">
                        <a:ln>
                          <a:noFill/>
                        </a:ln>
                        <a:solidFill>
                          <a:schemeClr val="tx1"/>
                        </a:solidFill>
                        <a:effectLst/>
                        <a:latin typeface="黑体" pitchFamily="49" charset="-122"/>
                        <a:ea typeface="黑体" pitchFamily="49" charset="-122"/>
                        <a:cs typeface="+mn-cs"/>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kern="1200" cap="none" normalizeH="0" baseline="0" dirty="0" smtClean="0">
                          <a:ln>
                            <a:noFill/>
                          </a:ln>
                          <a:solidFill>
                            <a:schemeClr val="tx1"/>
                          </a:solidFill>
                          <a:effectLst/>
                          <a:latin typeface="黑体" pitchFamily="49" charset="-122"/>
                          <a:ea typeface="黑体" pitchFamily="49" charset="-122"/>
                          <a:cs typeface="+mn-cs"/>
                        </a:rPr>
                        <a:t>交通工具</a:t>
                      </a:r>
                      <a:endParaRPr kumimoji="0" lang="zh-CN" altLang="en-US" sz="2400" b="1" i="0" u="none" strike="noStrike" kern="1200" cap="none" normalizeH="0" baseline="0" dirty="0">
                        <a:ln>
                          <a:noFill/>
                        </a:ln>
                        <a:solidFill>
                          <a:schemeClr val="tx1"/>
                        </a:solidFill>
                        <a:effectLst/>
                        <a:latin typeface="黑体" pitchFamily="49" charset="-122"/>
                        <a:ea typeface="黑体" pitchFamily="49" charset="-122"/>
                        <a:cs typeface="+mn-cs"/>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4" name="Text Box 45"/>
          <p:cNvSpPr txBox="1"/>
          <p:nvPr/>
        </p:nvSpPr>
        <p:spPr>
          <a:xfrm>
            <a:off x="3024166" y="2285992"/>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珍妮纺纱机</a:t>
            </a:r>
            <a:endParaRPr lang="zh-CN" altLang="en-US" sz="2200" b="1" dirty="0" smtClean="0">
              <a:solidFill>
                <a:schemeClr val="tx1"/>
              </a:solidFill>
              <a:latin typeface="黑体" pitchFamily="49" charset="-122"/>
              <a:ea typeface="黑体" pitchFamily="49" charset="-122"/>
            </a:endParaRPr>
          </a:p>
        </p:txBody>
      </p:sp>
      <p:pic>
        <p:nvPicPr>
          <p:cNvPr id="48" name="图片 4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22" name="Text Box 45"/>
          <p:cNvSpPr txBox="1"/>
          <p:nvPr/>
        </p:nvSpPr>
        <p:spPr>
          <a:xfrm>
            <a:off x="3024166" y="2783799"/>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水力纺纱机</a:t>
            </a:r>
          </a:p>
        </p:txBody>
      </p:sp>
      <p:sp>
        <p:nvSpPr>
          <p:cNvPr id="23" name="Text Box 45"/>
          <p:cNvSpPr txBox="1"/>
          <p:nvPr/>
        </p:nvSpPr>
        <p:spPr>
          <a:xfrm>
            <a:off x="3024166" y="3214686"/>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骡机</a:t>
            </a:r>
          </a:p>
        </p:txBody>
      </p:sp>
      <p:sp>
        <p:nvSpPr>
          <p:cNvPr id="25" name="Text Box 45"/>
          <p:cNvSpPr txBox="1"/>
          <p:nvPr/>
        </p:nvSpPr>
        <p:spPr>
          <a:xfrm>
            <a:off x="3024166" y="3643314"/>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水力织布机</a:t>
            </a:r>
          </a:p>
        </p:txBody>
      </p:sp>
      <p:sp>
        <p:nvSpPr>
          <p:cNvPr id="26" name="Text Box 45"/>
          <p:cNvSpPr txBox="1"/>
          <p:nvPr/>
        </p:nvSpPr>
        <p:spPr>
          <a:xfrm>
            <a:off x="3024166" y="4214818"/>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阿克莱特开办了第一家水力纺纱厂，成为近代</a:t>
            </a:r>
            <a:r>
              <a:rPr lang="zh-CN" altLang="en-US" sz="2200" b="1" dirty="0" smtClean="0">
                <a:solidFill>
                  <a:srgbClr val="FF0000"/>
                </a:solidFill>
                <a:latin typeface="黑体" pitchFamily="49" charset="-122"/>
                <a:ea typeface="黑体" pitchFamily="49" charset="-122"/>
              </a:rPr>
              <a:t>工厂</a:t>
            </a:r>
            <a:r>
              <a:rPr lang="zh-CN" altLang="en-US" sz="2200" b="1" dirty="0" smtClean="0">
                <a:solidFill>
                  <a:schemeClr val="tx1"/>
                </a:solidFill>
                <a:latin typeface="黑体" pitchFamily="49" charset="-122"/>
                <a:ea typeface="黑体" pitchFamily="49" charset="-122"/>
              </a:rPr>
              <a:t>的开端</a:t>
            </a:r>
          </a:p>
        </p:txBody>
      </p:sp>
      <p:sp>
        <p:nvSpPr>
          <p:cNvPr id="15" name="Text Box 45"/>
          <p:cNvSpPr txBox="1"/>
          <p:nvPr/>
        </p:nvSpPr>
        <p:spPr>
          <a:xfrm>
            <a:off x="4524364" y="2285992"/>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，标志着工业革命的开始</a:t>
            </a:r>
          </a:p>
        </p:txBody>
      </p:sp>
      <p:sp>
        <p:nvSpPr>
          <p:cNvPr id="13" name="Text Box 45"/>
          <p:cNvSpPr txBox="1"/>
          <p:nvPr/>
        </p:nvSpPr>
        <p:spPr>
          <a:xfrm>
            <a:off x="3024166" y="4714884"/>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瓦特改良蒸汽机</a:t>
            </a:r>
            <a:r>
              <a:rPr lang="zh-CN" altLang="en-US" sz="2200" b="1" dirty="0" smtClean="0">
                <a:solidFill>
                  <a:schemeClr val="tx1"/>
                </a:solidFill>
                <a:latin typeface="黑体" pitchFamily="49" charset="-122"/>
                <a:ea typeface="黑体" pitchFamily="49" charset="-122"/>
              </a:rPr>
              <a:t>，是第一次工业革命的主要标志</a:t>
            </a:r>
          </a:p>
        </p:txBody>
      </p:sp>
      <p:sp>
        <p:nvSpPr>
          <p:cNvPr id="14" name="Text Box 45"/>
          <p:cNvSpPr txBox="1"/>
          <p:nvPr/>
        </p:nvSpPr>
        <p:spPr>
          <a:xfrm>
            <a:off x="3024166" y="5286388"/>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汽船、火车</a:t>
            </a:r>
          </a:p>
        </p:txBody>
      </p:sp>
      <p:sp>
        <p:nvSpPr>
          <p:cNvPr id="16" name="内容占位符 2"/>
          <p:cNvSpPr txBox="1">
            <a:spLocks/>
          </p:cNvSpPr>
          <p:nvPr/>
        </p:nvSpPr>
        <p:spPr>
          <a:xfrm>
            <a:off x="4452926" y="1142984"/>
            <a:ext cx="3929090" cy="500066"/>
          </a:xfrm>
          <a:prstGeom prst="rect">
            <a:avLst/>
          </a:prstGeom>
          <a:solidFill>
            <a:srgbClr val="CCCCFF"/>
          </a:solidFill>
          <a:ln w="9525">
            <a:noFill/>
          </a:ln>
        </p:spPr>
        <p:txBody>
          <a:bodyPr vert="horz" lIns="91440" tIns="45720" rIns="91440" bIns="45720" anchor="t" anchorCtr="0"/>
          <a:lstStyle/>
          <a:p>
            <a:pPr marL="342900" marR="0" lvl="0" indent="-342900" algn="l" defTabSz="914400" eaLnBrk="1" fontAlgn="base" latinLnBrk="0" hangingPunct="1">
              <a:lnSpc>
                <a:spcPct val="100000"/>
              </a:lnSpc>
              <a:spcBef>
                <a:spcPct val="20000"/>
              </a:spcBef>
              <a:spcAft>
                <a:spcPct val="0"/>
              </a:spcAft>
              <a:buClrTx/>
              <a:buSzPct val="100000"/>
              <a:buFontTx/>
              <a:buNone/>
              <a:tabLst/>
              <a:defRPr/>
            </a:pPr>
            <a:r>
              <a:rPr kumimoji="0" lang="zh-CN" altLang="en-US" sz="2800" b="0"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rPr>
              <a:t> </a:t>
            </a:r>
            <a:r>
              <a:rPr kumimoji="0" lang="zh-CN" altLang="en-US" sz="2800" b="0" i="0" u="none" strike="noStrike" kern="1200" cap="none" spc="0" normalizeH="0" baseline="0" noProof="0" dirty="0" smtClean="0">
                <a:ln>
                  <a:noFill/>
                </a:ln>
                <a:solidFill>
                  <a:schemeClr val="bg1"/>
                </a:solidFill>
                <a:effectLst/>
                <a:uLnTx/>
                <a:uFillTx/>
                <a:latin typeface="黑体" panose="02010609060101010101" pitchFamily="49" charset="-122"/>
                <a:ea typeface="黑体" panose="02010609060101010101" pitchFamily="49" charset="-122"/>
                <a:cs typeface="+mn-cs"/>
              </a:rPr>
              <a:t>人类进入“</a:t>
            </a:r>
            <a:r>
              <a:rPr kumimoji="0" lang="zh-CN" altLang="en-US" sz="28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n-cs"/>
              </a:rPr>
              <a:t>蒸汽时代</a:t>
            </a:r>
            <a:r>
              <a:rPr kumimoji="0" lang="zh-CN" altLang="en-US" sz="2800" b="0" i="0" u="none" strike="noStrike" kern="1200" cap="none" spc="0" normalizeH="0" baseline="0" noProof="0" dirty="0" smtClean="0">
                <a:ln>
                  <a:noFill/>
                </a:ln>
                <a:solidFill>
                  <a:schemeClr val="bg1"/>
                </a:solidFill>
                <a:effectLst/>
                <a:uLnTx/>
                <a:uFillTx/>
                <a:latin typeface="黑体" panose="02010609060101010101" pitchFamily="49" charset="-122"/>
                <a:ea typeface="黑体" panose="02010609060101010101" pitchFamily="49" charset="-122"/>
                <a:cs typeface="+mn-cs"/>
              </a:rPr>
              <a:t>”</a:t>
            </a:r>
            <a:endParaRPr kumimoji="0" lang="zh-CN" altLang="en-US" sz="28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bldLst>
      <p:bldP spid="44" grpId="0"/>
      <p:bldP spid="22" grpId="0"/>
      <p:bldP spid="23" grpId="0"/>
      <p:bldP spid="25" grpId="0"/>
      <p:bldP spid="26" grpId="0"/>
      <p:bldP spid="15"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一、第一次工业革命</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㈢拓展</a:t>
            </a:r>
            <a:endParaRPr lang="zh-CN" altLang="en-US" dirty="0"/>
          </a:p>
        </p:txBody>
      </p:sp>
      <p:pic>
        <p:nvPicPr>
          <p:cNvPr id="48" name="图片 4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16" name="Rectangle 3"/>
          <p:cNvSpPr>
            <a:spLocks noChangeArrowheads="1"/>
          </p:cNvSpPr>
          <p:nvPr/>
        </p:nvSpPr>
        <p:spPr bwMode="auto">
          <a:xfrm>
            <a:off x="1023902" y="1544785"/>
            <a:ext cx="5357850" cy="3170099"/>
          </a:xfrm>
          <a:prstGeom prst="rect">
            <a:avLst/>
          </a:prstGeom>
          <a:noFill/>
          <a:ln w="9525">
            <a:noFill/>
            <a:miter lim="800000"/>
            <a:headEnd/>
            <a:tailEnd/>
          </a:ln>
          <a:effectLst/>
        </p:spPr>
        <p:txBody>
          <a:bodyPr wrap="square">
            <a:spAutoFit/>
          </a:bodyPr>
          <a:lstStyle/>
          <a:p>
            <a:pPr>
              <a:defRPr/>
            </a:pPr>
            <a:r>
              <a:rPr lang="en-US" altLang="zh-CN" sz="3200" b="1" dirty="0">
                <a:effectLst>
                  <a:outerShdw blurRad="38100" dist="38100" dir="2700000" algn="tl">
                    <a:srgbClr val="000000"/>
                  </a:outerShdw>
                </a:effectLst>
                <a:latin typeface="华文中宋" pitchFamily="2" charset="-122"/>
                <a:ea typeface="华文中宋" pitchFamily="2" charset="-122"/>
              </a:rPr>
              <a:t>                                                                                                                                                                                                                                                                                                                                                                                                                                                                                                                                                                      </a:t>
            </a:r>
            <a:r>
              <a:rPr lang="zh-CN" altLang="en-US" sz="2400" dirty="0" smtClean="0">
                <a:latin typeface="黑体" panose="02010609060101010101" pitchFamily="49" charset="-122"/>
                <a:ea typeface="黑体" panose="02010609060101010101" pitchFamily="49" charset="-122"/>
              </a:rPr>
              <a:t>从</a:t>
            </a:r>
            <a:r>
              <a:rPr lang="en-US" altLang="zh-CN" sz="2400" dirty="0" smtClean="0">
                <a:latin typeface="黑体" panose="02010609060101010101" pitchFamily="49" charset="-122"/>
                <a:ea typeface="黑体" panose="02010609060101010101" pitchFamily="49" charset="-122"/>
              </a:rPr>
              <a:t>18</a:t>
            </a:r>
            <a:r>
              <a:rPr lang="zh-CN" altLang="en-US" sz="2400" dirty="0" smtClean="0">
                <a:latin typeface="黑体" panose="02010609060101010101" pitchFamily="49" charset="-122"/>
                <a:ea typeface="黑体" panose="02010609060101010101" pitchFamily="49" charset="-122"/>
              </a:rPr>
              <a:t>世纪后期到</a:t>
            </a:r>
            <a:r>
              <a:rPr lang="en-US" altLang="zh-CN" sz="2400" dirty="0" smtClean="0">
                <a:latin typeface="黑体" panose="02010609060101010101" pitchFamily="49" charset="-122"/>
                <a:ea typeface="黑体" panose="02010609060101010101" pitchFamily="49" charset="-122"/>
              </a:rPr>
              <a:t>19</a:t>
            </a:r>
            <a:r>
              <a:rPr lang="zh-CN" altLang="en-US" sz="2400" dirty="0" smtClean="0">
                <a:latin typeface="黑体" panose="02010609060101010101" pitchFamily="49" charset="-122"/>
                <a:ea typeface="黑体" panose="02010609060101010101" pitchFamily="49" charset="-122"/>
              </a:rPr>
              <a:t>世纪中期，工业革命逐渐扩展到欧洲大陆和北美，从大西洋两岸逐步深入内陆，形成持续不断的辐射效应。</a:t>
            </a:r>
            <a:endParaRPr lang="en-US" altLang="zh-CN" sz="2400" dirty="0" smtClean="0">
              <a:latin typeface="黑体" panose="02010609060101010101" pitchFamily="49" charset="-122"/>
              <a:ea typeface="黑体" panose="02010609060101010101" pitchFamily="49" charset="-122"/>
            </a:endParaRPr>
          </a:p>
          <a:p>
            <a:pPr>
              <a:defRPr/>
            </a:pPr>
            <a:endParaRPr lang="en-US" altLang="zh-CN" sz="2400" dirty="0" smtClean="0">
              <a:latin typeface="黑体" panose="02010609060101010101" pitchFamily="49" charset="-122"/>
              <a:ea typeface="黑体" panose="02010609060101010101" pitchFamily="49" charset="-122"/>
            </a:endParaRPr>
          </a:p>
          <a:p>
            <a:pPr>
              <a:defRPr/>
            </a:pPr>
            <a:r>
              <a:rPr lang="en-US" altLang="zh-CN" sz="2400" dirty="0" smtClean="0">
                <a:latin typeface="黑体" panose="02010609060101010101" pitchFamily="49" charset="-122"/>
                <a:ea typeface="黑体" panose="02010609060101010101" pitchFamily="49" charset="-122"/>
              </a:rPr>
              <a:t>19</a:t>
            </a:r>
            <a:r>
              <a:rPr lang="zh-CN" altLang="en-US" sz="2400" dirty="0" smtClean="0">
                <a:latin typeface="黑体" panose="02010609060101010101" pitchFamily="49" charset="-122"/>
                <a:ea typeface="黑体" panose="02010609060101010101" pitchFamily="49" charset="-122"/>
              </a:rPr>
              <a:t>世纪中期，英国工业革命基本完成，成为世界上第一个工业国家。</a:t>
            </a:r>
            <a:endParaRPr lang="zh-CN" altLang="en-US" sz="2400" dirty="0">
              <a:latin typeface="黑体" panose="02010609060101010101" pitchFamily="49" charset="-122"/>
              <a:ea typeface="黑体" panose="02010609060101010101" pitchFamily="49" charset="-122"/>
            </a:endParaRPr>
          </a:p>
        </p:txBody>
      </p:sp>
      <p:pic>
        <p:nvPicPr>
          <p:cNvPr id="17" name="Picture 3"/>
          <p:cNvPicPr>
            <a:picLocks noChangeAspect="1" noChangeArrowheads="1"/>
          </p:cNvPicPr>
          <p:nvPr/>
        </p:nvPicPr>
        <p:blipFill>
          <a:blip r:embed="rId4"/>
          <a:srcRect/>
          <a:stretch>
            <a:fillRect/>
          </a:stretch>
        </p:blipFill>
        <p:spPr bwMode="auto">
          <a:xfrm>
            <a:off x="6946761" y="1285860"/>
            <a:ext cx="3506957" cy="38576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21" name="标题 1"/>
          <p:cNvSpPr>
            <a:spLocks noGrp="1"/>
          </p:cNvSpPr>
          <p:nvPr>
            <p:ph type="title"/>
          </p:nvPr>
        </p:nvSpPr>
        <p:spPr>
          <a:xfrm>
            <a:off x="452398" y="2571744"/>
            <a:ext cx="10972800" cy="1143000"/>
          </a:xfrm>
        </p:spPr>
        <p:txBody>
          <a:bodyPr/>
          <a:lstStyle/>
          <a:p>
            <a:r>
              <a:rPr lang="zh-CN" altLang="en-US" sz="4800" cap="all" dirty="0" smtClean="0">
                <a:ln w="3175" cmpd="sng">
                  <a:noFill/>
                </a:ln>
                <a:solidFill>
                  <a:schemeClr val="tx1"/>
                </a:solidFill>
                <a:latin typeface="黑体" panose="02010609060101010101" pitchFamily="49" charset="-122"/>
                <a:ea typeface="黑体" panose="02010609060101010101" pitchFamily="49" charset="-122"/>
              </a:rPr>
              <a:t>二、第二次工业革命</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24" name="TextBox 23"/>
          <p:cNvSpPr txBox="1"/>
          <p:nvPr/>
        </p:nvSpPr>
        <p:spPr>
          <a:xfrm>
            <a:off x="809588" y="1483104"/>
            <a:ext cx="9787006" cy="678647"/>
          </a:xfrm>
          <a:prstGeom prst="rect">
            <a:avLst/>
          </a:prstGeom>
          <a:noFill/>
        </p:spPr>
        <p:txBody>
          <a:bodyPr wrap="square" rtlCol="0">
            <a:spAutoFit/>
          </a:bodyPr>
          <a:lstStyle/>
          <a:p>
            <a:pPr marL="342900" lvl="0" indent="-342900">
              <a:lnSpc>
                <a:spcPct val="110000"/>
              </a:lnSpc>
              <a:spcBef>
                <a:spcPct val="20000"/>
              </a:spcBef>
              <a:buSzPct val="100000"/>
              <a:defRPr/>
            </a:pPr>
            <a:endParaRPr lang="en-US" altLang="zh-CN" sz="1100" dirty="0" smtClean="0">
              <a:latin typeface="黑体" panose="02010609060101010101" pitchFamily="49" charset="-122"/>
              <a:ea typeface="黑体" panose="02010609060101010101" pitchFamily="49" charset="-122"/>
            </a:endParaRPr>
          </a:p>
          <a:p>
            <a:pPr marL="342900" lvl="0" indent="-342900">
              <a:lnSpc>
                <a:spcPct val="110000"/>
              </a:lnSpc>
              <a:spcBef>
                <a:spcPct val="20000"/>
              </a:spcBef>
              <a:buSzPct val="100000"/>
              <a:defRPr/>
            </a:pPr>
            <a:r>
              <a:rPr lang="en-US" altLang="zh-CN" sz="2000" dirty="0" smtClean="0">
                <a:latin typeface="黑体" panose="02010609060101010101" pitchFamily="49" charset="-122"/>
                <a:ea typeface="黑体" panose="02010609060101010101" pitchFamily="49" charset="-122"/>
              </a:rPr>
              <a:t>   </a:t>
            </a:r>
            <a:r>
              <a:rPr lang="en-US" altLang="zh-CN" sz="110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阅读教材</a:t>
            </a:r>
            <a:r>
              <a:rPr lang="en-US" altLang="zh-CN" sz="2000" dirty="0" smtClean="0">
                <a:latin typeface="黑体" panose="02010609060101010101" pitchFamily="49" charset="-122"/>
                <a:ea typeface="黑体" panose="02010609060101010101" pitchFamily="49" charset="-122"/>
              </a:rPr>
              <a:t>P58</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6</a:t>
            </a:r>
            <a:r>
              <a:rPr lang="zh-CN" altLang="en-US" sz="2000" dirty="0" smtClean="0">
                <a:latin typeface="黑体" panose="02010609060101010101" pitchFamily="49" charset="-122"/>
                <a:ea typeface="黑体" panose="02010609060101010101" pitchFamily="49" charset="-122"/>
              </a:rPr>
              <a:t>段，指出</a:t>
            </a:r>
            <a:r>
              <a:rPr lang="en-US" altLang="zh-CN" sz="2000" dirty="0" smtClean="0">
                <a:latin typeface="黑体" panose="02010609060101010101" pitchFamily="49" charset="-122"/>
                <a:ea typeface="黑体" panose="02010609060101010101" pitchFamily="49" charset="-122"/>
              </a:rPr>
              <a:t>19</a:t>
            </a:r>
            <a:r>
              <a:rPr lang="zh-CN" altLang="en-US" sz="2000" dirty="0" smtClean="0">
                <a:latin typeface="黑体" panose="02010609060101010101" pitchFamily="49" charset="-122"/>
                <a:ea typeface="黑体" panose="02010609060101010101" pitchFamily="49" charset="-122"/>
              </a:rPr>
              <a:t>世纪中后期工业革命能够深入发展的条件有哪些？</a:t>
            </a:r>
            <a:endParaRPr lang="en-US" altLang="zh-CN" sz="2000" dirty="0" smtClean="0">
              <a:latin typeface="黑体" panose="02010609060101010101" pitchFamily="49" charset="-122"/>
              <a:ea typeface="黑体" panose="02010609060101010101" pitchFamily="49" charset="-122"/>
            </a:endParaRPr>
          </a:p>
        </p:txBody>
      </p:sp>
      <p:sp>
        <p:nvSpPr>
          <p:cNvPr id="7" name="矩形 6"/>
          <p:cNvSpPr/>
          <p:nvPr/>
        </p:nvSpPr>
        <p:spPr>
          <a:xfrm>
            <a:off x="1381092" y="2286909"/>
            <a:ext cx="9144064" cy="1233223"/>
          </a:xfrm>
          <a:prstGeom prst="rect">
            <a:avLst/>
          </a:prstGeom>
          <a:ln w="19050">
            <a:solidFill>
              <a:schemeClr val="accent2">
                <a:lumMod val="60000"/>
                <a:lumOff val="40000"/>
              </a:schemeClr>
            </a:solidFill>
            <a:prstDash val="dashDot"/>
          </a:ln>
        </p:spPr>
        <p:txBody>
          <a:bodyPr wrap="square">
            <a:spAutoFit/>
          </a:bodyPr>
          <a:lstStyle/>
          <a:p>
            <a:pPr>
              <a:lnSpc>
                <a:spcPts val="3100"/>
              </a:lnSpc>
            </a:pPr>
            <a:r>
              <a:rPr lang="zh-CN" altLang="en-US" sz="2200" dirty="0" smtClean="0">
                <a:latin typeface="楷体" pitchFamily="49" charset="-122"/>
                <a:ea typeface="楷体" pitchFamily="49" charset="-122"/>
              </a:rPr>
              <a:t>    </a:t>
            </a:r>
            <a:r>
              <a:rPr lang="en-US" altLang="zh-CN" sz="2200" dirty="0" smtClean="0">
                <a:latin typeface="黑体" panose="02010609060101010101" pitchFamily="49" charset="-122"/>
                <a:ea typeface="黑体" panose="02010609060101010101" pitchFamily="49" charset="-122"/>
              </a:rPr>
              <a:t>19</a:t>
            </a:r>
            <a:r>
              <a:rPr lang="zh-CN" altLang="en-US" sz="2200" dirty="0" smtClean="0">
                <a:latin typeface="黑体" panose="02010609060101010101" pitchFamily="49" charset="-122"/>
                <a:ea typeface="黑体" panose="02010609060101010101" pitchFamily="49" charset="-122"/>
              </a:rPr>
              <a:t>世纪中后期，欧美主要资本主义国家</a:t>
            </a:r>
            <a:r>
              <a:rPr lang="zh-CN" altLang="en-US" sz="2200" dirty="0" smtClean="0">
                <a:solidFill>
                  <a:srgbClr val="FF0000"/>
                </a:solidFill>
                <a:latin typeface="黑体" panose="02010609060101010101" pitchFamily="49" charset="-122"/>
                <a:ea typeface="黑体" panose="02010609060101010101" pitchFamily="49" charset="-122"/>
              </a:rPr>
              <a:t>社会相对稳定</a:t>
            </a:r>
            <a:r>
              <a:rPr lang="zh-CN" altLang="en-US" sz="2200" dirty="0" smtClean="0">
                <a:latin typeface="黑体" panose="02010609060101010101" pitchFamily="49" charset="-122"/>
                <a:ea typeface="黑体" panose="02010609060101010101" pitchFamily="49" charset="-122"/>
              </a:rPr>
              <a:t>，</a:t>
            </a:r>
            <a:r>
              <a:rPr lang="zh-CN" altLang="en-US" sz="2200" dirty="0" smtClean="0">
                <a:solidFill>
                  <a:srgbClr val="FF0000"/>
                </a:solidFill>
                <a:latin typeface="黑体" panose="02010609060101010101" pitchFamily="49" charset="-122"/>
                <a:ea typeface="黑体" panose="02010609060101010101" pitchFamily="49" charset="-122"/>
              </a:rPr>
              <a:t>经济发展</a:t>
            </a:r>
            <a:r>
              <a:rPr lang="zh-CN" altLang="en-US" sz="2200" dirty="0" smtClean="0">
                <a:latin typeface="黑体" panose="02010609060101010101" pitchFamily="49" charset="-122"/>
                <a:ea typeface="黑体" panose="02010609060101010101" pitchFamily="49" charset="-122"/>
              </a:rPr>
              <a:t>，</a:t>
            </a:r>
            <a:r>
              <a:rPr lang="zh-CN" altLang="en-US" sz="2200" dirty="0" smtClean="0">
                <a:solidFill>
                  <a:srgbClr val="FF0000"/>
                </a:solidFill>
                <a:latin typeface="黑体" panose="02010609060101010101" pitchFamily="49" charset="-122"/>
                <a:ea typeface="黑体" panose="02010609060101010101" pitchFamily="49" charset="-122"/>
              </a:rPr>
              <a:t>自然科学取得一系列突破性成果，新技术、新发明层出不穷</a:t>
            </a:r>
            <a:r>
              <a:rPr lang="zh-CN" altLang="en-US" sz="2200" dirty="0" smtClean="0">
                <a:latin typeface="黑体" panose="02010609060101010101" pitchFamily="49" charset="-122"/>
                <a:ea typeface="黑体" panose="02010609060101010101" pitchFamily="49" charset="-122"/>
              </a:rPr>
              <a:t>，为工业革命的深入发展创造了有利条件。</a:t>
            </a:r>
            <a:endParaRPr lang="zh-CN" altLang="en-US" sz="2200" dirty="0">
              <a:latin typeface="黑体" panose="02010609060101010101" pitchFamily="49" charset="-122"/>
              <a:ea typeface="黑体" panose="02010609060101010101" pitchFamily="49" charset="-122"/>
            </a:endParaRPr>
          </a:p>
        </p:txBody>
      </p:sp>
      <p:sp>
        <p:nvSpPr>
          <p:cNvPr id="11"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二、第二次工业革命</a:t>
            </a:r>
          </a:p>
        </p:txBody>
      </p:sp>
      <p:sp>
        <p:nvSpPr>
          <p:cNvPr id="12"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㈠条件</a:t>
            </a:r>
            <a:endParaRPr lang="zh-CN" altLang="en-US" dirty="0"/>
          </a:p>
        </p:txBody>
      </p:sp>
      <p:sp>
        <p:nvSpPr>
          <p:cNvPr id="9" name="矩形 8"/>
          <p:cNvSpPr/>
          <p:nvPr/>
        </p:nvSpPr>
        <p:spPr>
          <a:xfrm>
            <a:off x="1381092" y="3786190"/>
            <a:ext cx="10107254" cy="1785104"/>
          </a:xfrm>
          <a:prstGeom prst="rect">
            <a:avLst/>
          </a:prstGeom>
        </p:spPr>
        <p:txBody>
          <a:bodyPr wrap="none">
            <a:spAutoFit/>
          </a:bodyPr>
          <a:lstStyle/>
          <a:p>
            <a:pPr>
              <a:lnSpc>
                <a:spcPts val="3300"/>
              </a:lnSpc>
            </a:pPr>
            <a:r>
              <a:rPr lang="zh-CN" altLang="en-US" sz="2000" dirty="0" smtClean="0">
                <a:latin typeface="黑体" panose="02010609060101010101" pitchFamily="49" charset="-122"/>
                <a:ea typeface="黑体" panose="02010609060101010101" pitchFamily="49" charset="-122"/>
              </a:rPr>
              <a:t>根据教材表述，并结合所学知识进行整合后：</a:t>
            </a:r>
            <a:endParaRPr lang="en-US" altLang="zh-CN" sz="2000" dirty="0" smtClean="0">
              <a:latin typeface="黑体" panose="02010609060101010101" pitchFamily="49" charset="-122"/>
              <a:ea typeface="黑体" panose="02010609060101010101" pitchFamily="49" charset="-122"/>
            </a:endParaRPr>
          </a:p>
          <a:p>
            <a:pPr>
              <a:lnSpc>
                <a:spcPts val="3300"/>
              </a:lnSpc>
            </a:pPr>
            <a:r>
              <a:rPr lang="zh-CN" altLang="en-US" sz="2200" dirty="0" smtClean="0">
                <a:latin typeface="黑体" panose="02010609060101010101" pitchFamily="49" charset="-122"/>
                <a:ea typeface="黑体" panose="02010609060101010101" pitchFamily="49" charset="-122"/>
              </a:rPr>
              <a:t>①政治上，</a:t>
            </a:r>
            <a:r>
              <a:rPr lang="zh-CN" altLang="en-US" sz="2200" b="1" dirty="0" smtClean="0">
                <a:solidFill>
                  <a:srgbClr val="FF0000"/>
                </a:solidFill>
                <a:latin typeface="黑体" panose="02010609060101010101" pitchFamily="49" charset="-122"/>
                <a:ea typeface="黑体" panose="02010609060101010101" pitchFamily="49" charset="-122"/>
              </a:rPr>
              <a:t>欧美主要资本主义国家先后建立资本主义政治制度，社会相对稳定。</a:t>
            </a:r>
            <a:endParaRPr lang="en-US" altLang="zh-CN" sz="2200" b="1" dirty="0" smtClean="0">
              <a:solidFill>
                <a:srgbClr val="FF0000"/>
              </a:solidFill>
              <a:latin typeface="黑体" panose="02010609060101010101" pitchFamily="49" charset="-122"/>
              <a:ea typeface="黑体" panose="02010609060101010101" pitchFamily="49" charset="-122"/>
            </a:endParaRPr>
          </a:p>
          <a:p>
            <a:pPr>
              <a:lnSpc>
                <a:spcPts val="3300"/>
              </a:lnSpc>
            </a:pPr>
            <a:r>
              <a:rPr lang="zh-CN" altLang="en-US" sz="2200" dirty="0" smtClean="0">
                <a:latin typeface="黑体" panose="02010609060101010101" pitchFamily="49" charset="-122"/>
                <a:ea typeface="黑体" panose="02010609060101010101" pitchFamily="49" charset="-122"/>
              </a:rPr>
              <a:t>②经济上，</a:t>
            </a:r>
            <a:r>
              <a:rPr lang="zh-CN" altLang="en-US" sz="2200" b="1" dirty="0" smtClean="0">
                <a:solidFill>
                  <a:srgbClr val="FF0000"/>
                </a:solidFill>
                <a:latin typeface="黑体" panose="02010609060101010101" pitchFamily="49" charset="-122"/>
                <a:ea typeface="黑体" panose="02010609060101010101" pitchFamily="49" charset="-122"/>
              </a:rPr>
              <a:t>第一次工业革命促进了资本主义经济发展。</a:t>
            </a:r>
            <a:endParaRPr lang="en-US" altLang="zh-CN" sz="2200" b="1" dirty="0" smtClean="0">
              <a:solidFill>
                <a:srgbClr val="FF0000"/>
              </a:solidFill>
              <a:latin typeface="黑体" panose="02010609060101010101" pitchFamily="49" charset="-122"/>
              <a:ea typeface="黑体" panose="02010609060101010101" pitchFamily="49" charset="-122"/>
            </a:endParaRPr>
          </a:p>
          <a:p>
            <a:pPr>
              <a:lnSpc>
                <a:spcPts val="3300"/>
              </a:lnSpc>
            </a:pPr>
            <a:r>
              <a:rPr lang="zh-CN" altLang="en-US" sz="2200" dirty="0" smtClean="0">
                <a:latin typeface="黑体" panose="02010609060101010101" pitchFamily="49" charset="-122"/>
                <a:ea typeface="黑体" panose="02010609060101010101" pitchFamily="49" charset="-122"/>
              </a:rPr>
              <a:t>③科技上，</a:t>
            </a:r>
            <a:r>
              <a:rPr lang="zh-CN" altLang="en-US" sz="2200" b="1" dirty="0" smtClean="0">
                <a:solidFill>
                  <a:srgbClr val="FF0000"/>
                </a:solidFill>
                <a:latin typeface="黑体" panose="02010609060101010101" pitchFamily="49" charset="-122"/>
                <a:ea typeface="黑体" panose="02010609060101010101" pitchFamily="49" charset="-122"/>
              </a:rPr>
              <a:t>自然科学取得一系列突破性成果，新技术、新发明层出不穷。</a:t>
            </a:r>
            <a:endParaRPr lang="zh-CN" altLang="en-US"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4" name="TextBox 23"/>
          <p:cNvSpPr txBox="1"/>
          <p:nvPr/>
        </p:nvSpPr>
        <p:spPr>
          <a:xfrm>
            <a:off x="1166778" y="1753586"/>
            <a:ext cx="9858444" cy="430887"/>
          </a:xfrm>
          <a:prstGeom prst="rect">
            <a:avLst/>
          </a:prstGeom>
          <a:noFill/>
        </p:spPr>
        <p:txBody>
          <a:bodyPr wrap="square" rtlCol="0">
            <a:spAutoFit/>
          </a:bodyPr>
          <a:lstStyle/>
          <a:p>
            <a:pPr marL="342900" lvl="0" indent="-342900">
              <a:lnSpc>
                <a:spcPct val="110000"/>
              </a:lnSpc>
              <a:spcBef>
                <a:spcPct val="20000"/>
              </a:spcBef>
              <a:buSzPct val="100000"/>
              <a:defRPr/>
            </a:pPr>
            <a:r>
              <a:rPr lang="zh-CN" altLang="en-US" sz="2000" dirty="0" smtClean="0">
                <a:latin typeface="黑体" panose="02010609060101010101" pitchFamily="49" charset="-122"/>
                <a:ea typeface="黑体" panose="02010609060101010101" pitchFamily="49" charset="-122"/>
              </a:rPr>
              <a:t>观看视频，并结合教材</a:t>
            </a:r>
            <a:r>
              <a:rPr lang="en-US" altLang="zh-CN" sz="2000" dirty="0" smtClean="0">
                <a:latin typeface="黑体" panose="02010609060101010101" pitchFamily="49" charset="-122"/>
                <a:ea typeface="黑体" panose="02010609060101010101" pitchFamily="49" charset="-122"/>
              </a:rPr>
              <a:t>P58</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7</a:t>
            </a:r>
            <a:r>
              <a:rPr lang="zh-CN" altLang="en-US" sz="2000" dirty="0" smtClean="0">
                <a:latin typeface="黑体" panose="02010609060101010101" pitchFamily="49" charset="-122"/>
                <a:ea typeface="黑体" panose="02010609060101010101" pitchFamily="49" charset="-122"/>
              </a:rPr>
              <a:t>段，列举第二次工业革命的主要发明和成就。</a:t>
            </a:r>
            <a:endParaRPr lang="en-US" altLang="zh-CN" sz="2000" dirty="0" smtClean="0">
              <a:latin typeface="黑体" panose="02010609060101010101" pitchFamily="49" charset="-122"/>
              <a:ea typeface="黑体" panose="02010609060101010101" pitchFamily="49" charset="-122"/>
            </a:endParaRPr>
          </a:p>
        </p:txBody>
      </p:sp>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二、第二次工业革命</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㈡主要发明和成就</a:t>
            </a:r>
            <a:endParaRPr lang="zh-CN" altLang="en-US" dirty="0"/>
          </a:p>
        </p:txBody>
      </p:sp>
      <p:pic>
        <p:nvPicPr>
          <p:cNvPr id="48" name="图片 4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48" name="图片 4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pic>
        <p:nvPicPr>
          <p:cNvPr id="10" name="第二次工业革命的主要成就.mp4">
            <a:hlinkClick r:id="" action="ppaction://media"/>
          </p:cNvPr>
          <p:cNvPicPr>
            <a:picLocks noRot="1" noChangeAspect="1"/>
          </p:cNvPicPr>
          <p:nvPr>
            <a:videoFile r:link="rId1"/>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29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二、第二次工业革命</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㈡主要发明和成就</a:t>
            </a:r>
            <a:endParaRPr lang="zh-CN" altLang="en-US" dirty="0"/>
          </a:p>
        </p:txBody>
      </p:sp>
      <p:graphicFrame>
        <p:nvGraphicFramePr>
          <p:cNvPr id="33" name="Group 3"/>
          <p:cNvGraphicFramePr>
            <a:graphicFrameLocks noGrp="1"/>
          </p:cNvGraphicFramePr>
          <p:nvPr>
            <p:custDataLst>
              <p:tags r:id="rId1"/>
            </p:custDataLst>
          </p:nvPr>
        </p:nvGraphicFramePr>
        <p:xfrm>
          <a:off x="1279533" y="2476224"/>
          <a:ext cx="10215634" cy="2095784"/>
        </p:xfrm>
        <a:graphic>
          <a:graphicData uri="http://schemas.openxmlformats.org/drawingml/2006/table">
            <a:tbl>
              <a:tblPr/>
              <a:tblGrid>
                <a:gridCol w="1530319"/>
                <a:gridCol w="8685315"/>
              </a:tblGrid>
              <a:tr h="533206">
                <a:tc rowSpan="4">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kern="1200" cap="none" normalizeH="0" baseline="0" dirty="0" smtClean="0">
                          <a:ln>
                            <a:noFill/>
                          </a:ln>
                          <a:solidFill>
                            <a:schemeClr val="tx1"/>
                          </a:solidFill>
                          <a:effectLst/>
                          <a:latin typeface="黑体" pitchFamily="49" charset="-122"/>
                          <a:ea typeface="黑体" pitchFamily="49" charset="-122"/>
                          <a:cs typeface="+mn-cs"/>
                        </a:rPr>
                        <a:t>第二次</a:t>
                      </a:r>
                      <a:endParaRPr kumimoji="0" lang="en-US" altLang="zh-CN" sz="2400" b="1" i="0" u="none" strike="noStrike" kern="1200" cap="none" normalizeH="0" baseline="0" dirty="0" smtClean="0">
                        <a:ln>
                          <a:noFill/>
                        </a:ln>
                        <a:solidFill>
                          <a:schemeClr val="tx1"/>
                        </a:solidFill>
                        <a:effectLst/>
                        <a:latin typeface="黑体" pitchFamily="49" charset="-122"/>
                        <a:ea typeface="黑体" pitchFamily="49" charset="-122"/>
                        <a:cs typeface="+mn-cs"/>
                      </a:endParaRPr>
                    </a:p>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400" b="1" i="0" u="none" strike="noStrike" kern="1200" cap="none" normalizeH="0" baseline="0" dirty="0" smtClean="0">
                          <a:ln>
                            <a:noFill/>
                          </a:ln>
                          <a:solidFill>
                            <a:schemeClr val="tx1"/>
                          </a:solidFill>
                          <a:effectLst/>
                          <a:latin typeface="黑体" pitchFamily="49" charset="-122"/>
                          <a:ea typeface="黑体" pitchFamily="49" charset="-122"/>
                          <a:cs typeface="+mn-cs"/>
                        </a:rPr>
                        <a:t>工业革命</a:t>
                      </a:r>
                      <a:endParaRPr kumimoji="0" lang="zh-CN" altLang="en-US" sz="2400" b="1" i="0" u="none" strike="noStrike" kern="1200" cap="none" normalizeH="0" baseline="0" dirty="0">
                        <a:ln>
                          <a:noFill/>
                        </a:ln>
                        <a:solidFill>
                          <a:schemeClr val="tx1"/>
                        </a:solidFill>
                        <a:effectLst/>
                        <a:latin typeface="黑体" pitchFamily="49" charset="-122"/>
                        <a:ea typeface="黑体" pitchFamily="49" charset="-122"/>
                        <a:cs typeface="+mn-cs"/>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zh-CN" altLang="en-US" dirty="0"/>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364">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400" b="1" i="0" u="none" strike="noStrike" kern="1200" cap="none" normalizeH="0" baseline="0" dirty="0">
                        <a:ln>
                          <a:noFill/>
                        </a:ln>
                        <a:solidFill>
                          <a:schemeClr val="tx1"/>
                        </a:solidFill>
                        <a:effectLst/>
                        <a:latin typeface="黑体" pitchFamily="49" charset="-122"/>
                        <a:ea typeface="黑体" pitchFamily="49" charset="-122"/>
                        <a:cs typeface="+mn-cs"/>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400" b="1" i="0" u="none" strike="noStrike" kern="1200" cap="none" normalizeH="0" baseline="0" dirty="0">
                        <a:ln>
                          <a:noFill/>
                        </a:ln>
                        <a:solidFill>
                          <a:schemeClr val="tx1"/>
                        </a:solidFill>
                        <a:effectLst/>
                        <a:latin typeface="黑体" pitchFamily="49" charset="-122"/>
                        <a:ea typeface="黑体" pitchFamily="49" charset="-122"/>
                        <a:cs typeface="+mn-cs"/>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en-US" sz="2400" b="1" i="0" u="none" strike="noStrike" kern="1200" cap="none" normalizeH="0" baseline="0" dirty="0">
                        <a:ln>
                          <a:noFill/>
                        </a:ln>
                        <a:solidFill>
                          <a:schemeClr val="tx1"/>
                        </a:solidFill>
                        <a:effectLst/>
                        <a:latin typeface="黑体" pitchFamily="49" charset="-122"/>
                        <a:ea typeface="黑体" pitchFamily="49" charset="-122"/>
                        <a:cs typeface="+mn-cs"/>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4" name="Text Box 45"/>
          <p:cNvSpPr txBox="1"/>
          <p:nvPr/>
        </p:nvSpPr>
        <p:spPr>
          <a:xfrm>
            <a:off x="2881290" y="2485750"/>
            <a:ext cx="4500594"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电力</a:t>
            </a:r>
            <a:r>
              <a:rPr lang="zh-CN" altLang="en-US" sz="2200" b="1" dirty="0" smtClean="0">
                <a:solidFill>
                  <a:schemeClr val="tx1"/>
                </a:solidFill>
                <a:latin typeface="黑体" pitchFamily="49" charset="-122"/>
                <a:ea typeface="黑体" pitchFamily="49" charset="-122"/>
              </a:rPr>
              <a:t>技术的广泛开发和应用</a:t>
            </a:r>
          </a:p>
        </p:txBody>
      </p:sp>
      <p:pic>
        <p:nvPicPr>
          <p:cNvPr id="48" name="图片 4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22" name="Text Box 45"/>
          <p:cNvSpPr txBox="1"/>
          <p:nvPr/>
        </p:nvSpPr>
        <p:spPr>
          <a:xfrm>
            <a:off x="2881290" y="3054995"/>
            <a:ext cx="285752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内燃机</a:t>
            </a:r>
            <a:r>
              <a:rPr lang="zh-CN" altLang="en-US" sz="2200" b="1" dirty="0" smtClean="0">
                <a:solidFill>
                  <a:schemeClr val="tx1"/>
                </a:solidFill>
                <a:latin typeface="黑体" pitchFamily="49" charset="-122"/>
                <a:ea typeface="黑体" pitchFamily="49" charset="-122"/>
              </a:rPr>
              <a:t>的创制和应用</a:t>
            </a:r>
          </a:p>
        </p:txBody>
      </p:sp>
      <p:sp>
        <p:nvSpPr>
          <p:cNvPr id="23" name="Text Box 45"/>
          <p:cNvSpPr txBox="1"/>
          <p:nvPr/>
        </p:nvSpPr>
        <p:spPr>
          <a:xfrm>
            <a:off x="2881290" y="3555061"/>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化学工业</a:t>
            </a:r>
            <a:r>
              <a:rPr lang="zh-CN" altLang="en-US" sz="2200" b="1" dirty="0" smtClean="0">
                <a:solidFill>
                  <a:schemeClr val="tx1"/>
                </a:solidFill>
                <a:latin typeface="黑体" pitchFamily="49" charset="-122"/>
                <a:ea typeface="黑体" pitchFamily="49" charset="-122"/>
              </a:rPr>
              <a:t>的兴起</a:t>
            </a:r>
          </a:p>
        </p:txBody>
      </p:sp>
      <p:sp>
        <p:nvSpPr>
          <p:cNvPr id="25" name="Text Box 45"/>
          <p:cNvSpPr txBox="1"/>
          <p:nvPr/>
        </p:nvSpPr>
        <p:spPr>
          <a:xfrm>
            <a:off x="2881290" y="4057386"/>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通过新技术改造的旧产业部门</a:t>
            </a:r>
            <a:r>
              <a:rPr lang="zh-CN" altLang="en-US" sz="2200" b="1" dirty="0" smtClean="0">
                <a:solidFill>
                  <a:schemeClr val="tx1"/>
                </a:solidFill>
                <a:latin typeface="黑体" pitchFamily="49" charset="-122"/>
                <a:ea typeface="黑体" pitchFamily="49" charset="-122"/>
              </a:rPr>
              <a:t>焕发出新活力</a:t>
            </a:r>
          </a:p>
        </p:txBody>
      </p:sp>
      <p:sp>
        <p:nvSpPr>
          <p:cNvPr id="29" name="内容占位符 2"/>
          <p:cNvSpPr txBox="1">
            <a:spLocks/>
          </p:cNvSpPr>
          <p:nvPr/>
        </p:nvSpPr>
        <p:spPr>
          <a:xfrm>
            <a:off x="4452926" y="1142984"/>
            <a:ext cx="3929090" cy="500066"/>
          </a:xfrm>
          <a:prstGeom prst="rect">
            <a:avLst/>
          </a:prstGeom>
          <a:solidFill>
            <a:srgbClr val="CCCCFF"/>
          </a:solidFill>
          <a:ln w="9525">
            <a:noFill/>
          </a:ln>
        </p:spPr>
        <p:txBody>
          <a:bodyPr vert="horz" lIns="91440" tIns="45720" rIns="91440" bIns="45720" anchor="t" anchorCtr="0"/>
          <a:lstStyle/>
          <a:p>
            <a:pPr marL="342900" marR="0" lvl="0" indent="-342900" algn="l" defTabSz="914400" eaLnBrk="1" fontAlgn="base" latinLnBrk="0" hangingPunct="1">
              <a:lnSpc>
                <a:spcPct val="100000"/>
              </a:lnSpc>
              <a:spcBef>
                <a:spcPct val="20000"/>
              </a:spcBef>
              <a:spcAft>
                <a:spcPct val="0"/>
              </a:spcAft>
              <a:buClrTx/>
              <a:buSzPct val="100000"/>
              <a:buFontTx/>
              <a:buNone/>
              <a:tabLst/>
              <a:defRPr/>
            </a:pPr>
            <a:r>
              <a:rPr kumimoji="0" lang="zh-CN" altLang="en-US" sz="2800" b="0"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rPr>
              <a:t> </a:t>
            </a:r>
            <a:r>
              <a:rPr kumimoji="0" lang="zh-CN" altLang="en-US" sz="2800" b="0" i="0" u="none" strike="noStrike" kern="1200" cap="none" spc="0" normalizeH="0" baseline="0" noProof="0" dirty="0" smtClean="0">
                <a:ln>
                  <a:noFill/>
                </a:ln>
                <a:solidFill>
                  <a:schemeClr val="bg1"/>
                </a:solidFill>
                <a:effectLst/>
                <a:uLnTx/>
                <a:uFillTx/>
                <a:latin typeface="黑体" panose="02010609060101010101" pitchFamily="49" charset="-122"/>
                <a:ea typeface="黑体" panose="02010609060101010101" pitchFamily="49" charset="-122"/>
                <a:cs typeface="+mn-cs"/>
              </a:rPr>
              <a:t>人类进入“</a:t>
            </a:r>
            <a:r>
              <a:rPr kumimoji="0" lang="zh-CN" altLang="en-US" sz="28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n-cs"/>
              </a:rPr>
              <a:t>电气时代</a:t>
            </a:r>
            <a:r>
              <a:rPr kumimoji="0" lang="zh-CN" altLang="en-US" sz="2800" b="0" i="0" u="none" strike="noStrike" kern="1200" cap="none" spc="0" normalizeH="0" baseline="0" noProof="0" dirty="0" smtClean="0">
                <a:ln>
                  <a:noFill/>
                </a:ln>
                <a:solidFill>
                  <a:schemeClr val="bg1"/>
                </a:solidFill>
                <a:effectLst/>
                <a:uLnTx/>
                <a:uFillTx/>
                <a:latin typeface="黑体" panose="02010609060101010101" pitchFamily="49" charset="-122"/>
                <a:ea typeface="黑体" panose="02010609060101010101" pitchFamily="49" charset="-122"/>
                <a:cs typeface="+mn-cs"/>
              </a:rPr>
              <a:t>”</a:t>
            </a:r>
            <a:endParaRPr kumimoji="0" lang="zh-CN" altLang="en-US" sz="2800" b="0" i="0" u="none" strike="noStrike" kern="1200" cap="none" spc="0" normalizeH="0" baseline="0" noProof="0" dirty="0">
              <a:ln>
                <a:noFill/>
              </a:ln>
              <a:solidFill>
                <a:schemeClr val="bg1"/>
              </a:solidFill>
              <a:effectLst/>
              <a:uLnTx/>
              <a:uFillTx/>
              <a:latin typeface="+mn-lt"/>
              <a:ea typeface="+mn-ea"/>
              <a:cs typeface="+mn-cs"/>
            </a:endParaRPr>
          </a:p>
        </p:txBody>
      </p:sp>
      <p:sp>
        <p:nvSpPr>
          <p:cNvPr id="18" name="Text Box 45"/>
          <p:cNvSpPr txBox="1"/>
          <p:nvPr/>
        </p:nvSpPr>
        <p:spPr>
          <a:xfrm>
            <a:off x="5453058" y="3057254"/>
            <a:ext cx="4429156"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a:t>
            </a:r>
            <a:r>
              <a:rPr lang="zh-CN" altLang="en-US" sz="2200" b="1" dirty="0" smtClean="0">
                <a:solidFill>
                  <a:srgbClr val="FF0000"/>
                </a:solidFill>
                <a:latin typeface="黑体" pitchFamily="49" charset="-122"/>
                <a:ea typeface="黑体" pitchFamily="49" charset="-122"/>
              </a:rPr>
              <a:t>汽车、飞机</a:t>
            </a:r>
            <a:r>
              <a:rPr lang="zh-CN" altLang="en-US" sz="2200" b="1" dirty="0" smtClean="0">
                <a:solidFill>
                  <a:schemeClr val="tx1"/>
                </a:solidFill>
                <a:latin typeface="黑体" pitchFamily="49" charset="-122"/>
                <a:ea typeface="黑体" pitchFamily="49" charset="-122"/>
              </a:rPr>
              <a:t>应运而生</a:t>
            </a:r>
          </a:p>
        </p:txBody>
      </p:sp>
      <p:sp>
        <p:nvSpPr>
          <p:cNvPr id="19" name="Text Box 45"/>
          <p:cNvSpPr txBox="1"/>
          <p:nvPr/>
        </p:nvSpPr>
        <p:spPr>
          <a:xfrm>
            <a:off x="8120034" y="4057386"/>
            <a:ext cx="3405254"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（炼钢、纺织、采煤等）</a:t>
            </a:r>
          </a:p>
        </p:txBody>
      </p:sp>
      <p:sp>
        <p:nvSpPr>
          <p:cNvPr id="14" name="TextBox 13"/>
          <p:cNvSpPr txBox="1"/>
          <p:nvPr/>
        </p:nvSpPr>
        <p:spPr>
          <a:xfrm>
            <a:off x="1166778" y="1753586"/>
            <a:ext cx="9858444" cy="430887"/>
          </a:xfrm>
          <a:prstGeom prst="rect">
            <a:avLst/>
          </a:prstGeom>
          <a:noFill/>
        </p:spPr>
        <p:txBody>
          <a:bodyPr wrap="square" rtlCol="0">
            <a:spAutoFit/>
          </a:bodyPr>
          <a:lstStyle/>
          <a:p>
            <a:pPr marL="342900" lvl="0" indent="-342900">
              <a:lnSpc>
                <a:spcPct val="110000"/>
              </a:lnSpc>
              <a:spcBef>
                <a:spcPct val="20000"/>
              </a:spcBef>
              <a:buSzPct val="100000"/>
              <a:defRPr/>
            </a:pPr>
            <a:r>
              <a:rPr lang="zh-CN" altLang="en-US" sz="2000" dirty="0" smtClean="0">
                <a:latin typeface="黑体" panose="02010609060101010101" pitchFamily="49" charset="-122"/>
                <a:ea typeface="黑体" panose="02010609060101010101" pitchFamily="49" charset="-122"/>
              </a:rPr>
              <a:t>观看视频，并结合阅读教材</a:t>
            </a:r>
            <a:r>
              <a:rPr lang="en-US" altLang="zh-CN" sz="2000" dirty="0" smtClean="0">
                <a:latin typeface="黑体" panose="02010609060101010101" pitchFamily="49" charset="-122"/>
                <a:ea typeface="黑体" panose="02010609060101010101" pitchFamily="49" charset="-122"/>
              </a:rPr>
              <a:t>P58</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7</a:t>
            </a:r>
            <a:r>
              <a:rPr lang="zh-CN" altLang="en-US" sz="2000" dirty="0" smtClean="0">
                <a:latin typeface="黑体" panose="02010609060101010101" pitchFamily="49" charset="-122"/>
                <a:ea typeface="黑体" panose="02010609060101010101" pitchFamily="49" charset="-122"/>
              </a:rPr>
              <a:t>段，列举第二次工业革命的主要发明和成就。</a:t>
            </a:r>
            <a:endParaRPr lang="en-US" altLang="zh-CN" sz="2000" dirty="0" smtClean="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bldLst>
      <p:bldP spid="44" grpId="0"/>
      <p:bldP spid="22" grpId="0"/>
      <p:bldP spid="23" grpId="0"/>
      <p:bldP spid="25"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21" name="标题 1"/>
          <p:cNvSpPr>
            <a:spLocks noGrp="1"/>
          </p:cNvSpPr>
          <p:nvPr>
            <p:ph type="title"/>
          </p:nvPr>
        </p:nvSpPr>
        <p:spPr>
          <a:xfrm>
            <a:off x="452398" y="2571744"/>
            <a:ext cx="10972800" cy="1143000"/>
          </a:xfrm>
        </p:spPr>
        <p:txBody>
          <a:bodyPr/>
          <a:lstStyle/>
          <a:p>
            <a:r>
              <a:rPr lang="zh-CN" altLang="en-US" sz="4800" cap="all" dirty="0" smtClean="0">
                <a:ln w="3175" cmpd="sng">
                  <a:noFill/>
                </a:ln>
                <a:solidFill>
                  <a:schemeClr val="tx1"/>
                </a:solidFill>
                <a:latin typeface="黑体" panose="02010609060101010101" pitchFamily="49" charset="-122"/>
                <a:ea typeface="黑体" panose="02010609060101010101" pitchFamily="49" charset="-122"/>
              </a:rPr>
              <a:t>三、两次工业革命的特点</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graphicFrame>
        <p:nvGraphicFramePr>
          <p:cNvPr id="3" name="Group 65"/>
          <p:cNvGraphicFramePr>
            <a:graphicFrameLocks noGrp="1"/>
          </p:cNvGraphicFramePr>
          <p:nvPr>
            <p:ph idx="4294967295"/>
          </p:nvPr>
        </p:nvGraphicFramePr>
        <p:xfrm>
          <a:off x="452398" y="1199492"/>
          <a:ext cx="11001452" cy="4325975"/>
        </p:xfrm>
        <a:graphic>
          <a:graphicData uri="http://schemas.openxmlformats.org/drawingml/2006/table">
            <a:tbl>
              <a:tblPr/>
              <a:tblGrid>
                <a:gridCol w="1279023"/>
                <a:gridCol w="4864645"/>
                <a:gridCol w="4857784"/>
              </a:tblGrid>
              <a:tr h="54844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zh-CN" altLang="en-US" sz="2600" b="1" i="0" u="none" strike="noStrike" cap="none" normalizeH="0" baseline="0" dirty="0" smtClean="0">
                          <a:ln>
                            <a:noFill/>
                          </a:ln>
                          <a:solidFill>
                            <a:schemeClr val="tx2"/>
                          </a:solidFill>
                          <a:effectLst/>
                          <a:latin typeface="黑体" pitchFamily="49" charset="-122"/>
                          <a:ea typeface="黑体" pitchFamily="49" charset="-122"/>
                        </a:rPr>
                        <a:t>项目</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zh-CN" altLang="en-US" sz="2600" b="1" i="0" u="none" strike="noStrike" cap="none" normalizeH="0" baseline="0" dirty="0" smtClean="0">
                          <a:ln>
                            <a:noFill/>
                          </a:ln>
                          <a:solidFill>
                            <a:schemeClr val="tx2"/>
                          </a:solidFill>
                          <a:effectLst/>
                          <a:latin typeface="黑体" pitchFamily="49" charset="-122"/>
                          <a:ea typeface="黑体" pitchFamily="49" charset="-122"/>
                        </a:rPr>
                        <a:t>第一次工业革命</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zh-CN" altLang="en-US" sz="2600" b="1" i="0" u="none" strike="noStrike" cap="none" normalizeH="0" baseline="0" dirty="0" smtClean="0">
                          <a:ln>
                            <a:noFill/>
                          </a:ln>
                          <a:solidFill>
                            <a:schemeClr val="tx2"/>
                          </a:solidFill>
                          <a:effectLst/>
                          <a:latin typeface="黑体" pitchFamily="49" charset="-122"/>
                          <a:ea typeface="黑体" pitchFamily="49" charset="-122"/>
                        </a:rPr>
                        <a:t>第二次工业革命</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8106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zh-CN" altLang="en-US" sz="2800" b="1" i="0" u="none" strike="noStrike" kern="1200" cap="none" normalizeH="0" baseline="0" dirty="0" smtClean="0">
                          <a:ln>
                            <a:noFill/>
                          </a:ln>
                          <a:solidFill>
                            <a:schemeClr val="tx2"/>
                          </a:solidFill>
                          <a:effectLst/>
                          <a:latin typeface="黑体" pitchFamily="49" charset="-122"/>
                          <a:ea typeface="黑体" pitchFamily="49" charset="-122"/>
                          <a:cs typeface="+mn-cs"/>
                        </a:rPr>
                        <a:t>发明</a:t>
                      </a:r>
                      <a:endParaRPr kumimoji="0" lang="en-US" altLang="zh-CN" sz="2800" b="1" i="0" u="none" strike="noStrike" kern="1200" cap="none" normalizeH="0" baseline="0" dirty="0" smtClean="0">
                        <a:ln>
                          <a:noFill/>
                        </a:ln>
                        <a:solidFill>
                          <a:schemeClr val="tx2"/>
                        </a:solidFill>
                        <a:effectLst/>
                        <a:latin typeface="黑体" pitchFamily="49" charset="-122"/>
                        <a:ea typeface="黑体"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zh-CN" altLang="en-US" sz="2800" b="1" i="0" u="none" strike="noStrike" kern="1200" cap="none" normalizeH="0" baseline="0" dirty="0" smtClean="0">
                          <a:ln>
                            <a:noFill/>
                          </a:ln>
                          <a:solidFill>
                            <a:schemeClr val="tx2"/>
                          </a:solidFill>
                          <a:effectLst/>
                          <a:latin typeface="黑体" pitchFamily="49" charset="-122"/>
                          <a:ea typeface="黑体" pitchFamily="49" charset="-122"/>
                          <a:cs typeface="+mn-cs"/>
                        </a:rPr>
                        <a:t>来源</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zh-CN" altLang="zh-CN" sz="2600" b="0" i="0" u="none" strike="noStrike" cap="none" normalizeH="0" baseline="0" dirty="0" smtClean="0">
                        <a:ln>
                          <a:noFill/>
                        </a:ln>
                        <a:solidFill>
                          <a:srgbClr val="FFFF00"/>
                        </a:solidFill>
                        <a:effectLst/>
                        <a:latin typeface="黑体" pitchFamily="49" charset="-122"/>
                        <a:ea typeface="黑体" pitchFamily="49" charset="-122"/>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zh-CN" altLang="zh-CN" sz="2600" b="0" i="0" u="none" strike="noStrike" cap="none" normalizeH="0" baseline="0" dirty="0" smtClean="0">
                        <a:ln>
                          <a:noFill/>
                        </a:ln>
                        <a:solidFill>
                          <a:schemeClr val="tx1"/>
                        </a:solidFill>
                        <a:effectLst/>
                        <a:latin typeface="黑体" pitchFamily="49" charset="-122"/>
                        <a:ea typeface="黑体" pitchFamily="49" charset="-122"/>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6467">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zh-CN" altLang="en-US" sz="2800" b="1" i="0" u="none" strike="noStrike" cap="none" normalizeH="0" baseline="0" dirty="0" smtClean="0">
                          <a:ln>
                            <a:noFill/>
                          </a:ln>
                          <a:solidFill>
                            <a:schemeClr val="tx2"/>
                          </a:solidFill>
                          <a:effectLst/>
                          <a:latin typeface="黑体" pitchFamily="49" charset="-122"/>
                          <a:ea typeface="黑体" pitchFamily="49" charset="-122"/>
                        </a:rPr>
                        <a:t>扩展</a:t>
                      </a:r>
                      <a:endParaRPr kumimoji="0" lang="en-US" altLang="zh-CN" sz="2800" b="1" i="0" u="none" strike="noStrike" cap="none" normalizeH="0" baseline="0" dirty="0" smtClean="0">
                        <a:ln>
                          <a:noFill/>
                        </a:ln>
                        <a:solidFill>
                          <a:schemeClr val="tx2"/>
                        </a:solidFill>
                        <a:effectLst/>
                        <a:latin typeface="黑体" pitchFamily="49" charset="-122"/>
                        <a:ea typeface="黑体" pitchFamily="49" charset="-122"/>
                      </a:endParaRP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zh-CN" altLang="en-US" sz="2800" b="1" i="0" u="none" strike="noStrike" cap="none" normalizeH="0" baseline="0" dirty="0" smtClean="0">
                          <a:ln>
                            <a:noFill/>
                          </a:ln>
                          <a:solidFill>
                            <a:schemeClr val="tx2"/>
                          </a:solidFill>
                          <a:effectLst/>
                          <a:latin typeface="黑体" pitchFamily="49" charset="-122"/>
                          <a:ea typeface="黑体" pitchFamily="49" charset="-122"/>
                        </a:rPr>
                        <a:t>情况</a:t>
                      </a:r>
                      <a:endParaRPr kumimoji="0" lang="en-US" altLang="zh-CN" sz="2800" b="1" i="0" u="none" strike="noStrike" cap="none" normalizeH="0" baseline="0" dirty="0" smtClean="0">
                        <a:ln>
                          <a:noFill/>
                        </a:ln>
                        <a:solidFill>
                          <a:schemeClr val="tx2"/>
                        </a:solidFill>
                        <a:effectLst/>
                        <a:latin typeface="黑体" pitchFamily="49" charset="-122"/>
                        <a:ea typeface="黑体" pitchFamily="49" charset="-122"/>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zh-CN" altLang="zh-CN" sz="2600" b="0" i="0" u="none" strike="noStrike" cap="none" normalizeH="0" baseline="0" dirty="0" smtClean="0">
                        <a:ln>
                          <a:noFill/>
                        </a:ln>
                        <a:solidFill>
                          <a:srgbClr val="FFFF00"/>
                        </a:solidFill>
                        <a:effectLst/>
                        <a:latin typeface="黑体" pitchFamily="49" charset="-122"/>
                        <a:ea typeface="黑体" pitchFamily="49" charset="-122"/>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zh-CN" altLang="zh-CN" sz="2600" b="0" i="0" u="none" strike="noStrike" cap="none" normalizeH="0" baseline="0" dirty="0" smtClean="0">
                        <a:ln>
                          <a:noFill/>
                        </a:ln>
                        <a:solidFill>
                          <a:schemeClr val="tx1"/>
                        </a:solidFill>
                        <a:effectLst/>
                        <a:latin typeface="黑体" pitchFamily="49" charset="-122"/>
                        <a:ea typeface="黑体" pitchFamily="49" charset="-122"/>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Text Box 40"/>
          <p:cNvSpPr txBox="1">
            <a:spLocks noChangeArrowheads="1"/>
          </p:cNvSpPr>
          <p:nvPr/>
        </p:nvSpPr>
        <p:spPr bwMode="auto">
          <a:xfrm>
            <a:off x="6940556" y="1962140"/>
            <a:ext cx="4214842" cy="954107"/>
          </a:xfrm>
          <a:prstGeom prst="rect">
            <a:avLst/>
          </a:prstGeom>
          <a:noFill/>
          <a:ln w="9525">
            <a:noFill/>
            <a:miter lim="800000"/>
            <a:headEnd/>
            <a:tailEnd/>
          </a:ln>
        </p:spPr>
        <p:txBody>
          <a:bodyPr wrap="square">
            <a:spAutoFit/>
          </a:bodyPr>
          <a:lstStyle/>
          <a:p>
            <a:pPr>
              <a:spcBef>
                <a:spcPct val="50000"/>
              </a:spcBef>
            </a:pPr>
            <a:r>
              <a:rPr lang="zh-CN" altLang="en-US" sz="2800" b="1" dirty="0">
                <a:latin typeface="黑体" pitchFamily="49" charset="-122"/>
                <a:ea typeface="黑体" pitchFamily="49" charset="-122"/>
              </a:rPr>
              <a:t>自然科学迅速应用于生产，</a:t>
            </a:r>
            <a:r>
              <a:rPr lang="zh-CN" altLang="en-US" sz="2800" b="1" dirty="0">
                <a:solidFill>
                  <a:srgbClr val="FF0000"/>
                </a:solidFill>
                <a:latin typeface="黑体" pitchFamily="49" charset="-122"/>
                <a:ea typeface="黑体" pitchFamily="49" charset="-122"/>
              </a:rPr>
              <a:t>科学和技术紧密结合</a:t>
            </a:r>
          </a:p>
        </p:txBody>
      </p:sp>
      <p:sp>
        <p:nvSpPr>
          <p:cNvPr id="5" name="Text Box 41"/>
          <p:cNvSpPr txBox="1">
            <a:spLocks noChangeArrowheads="1"/>
          </p:cNvSpPr>
          <p:nvPr/>
        </p:nvSpPr>
        <p:spPr bwMode="auto">
          <a:xfrm>
            <a:off x="1987552" y="1928802"/>
            <a:ext cx="4465638" cy="1384995"/>
          </a:xfrm>
          <a:prstGeom prst="rect">
            <a:avLst/>
          </a:prstGeom>
          <a:noFill/>
          <a:ln w="9525">
            <a:noFill/>
            <a:miter lim="800000"/>
            <a:headEnd/>
            <a:tailEnd/>
          </a:ln>
        </p:spPr>
        <p:txBody>
          <a:bodyPr>
            <a:spAutoFit/>
          </a:bodyPr>
          <a:lstStyle/>
          <a:p>
            <a:pPr>
              <a:spcBef>
                <a:spcPct val="50000"/>
              </a:spcBef>
            </a:pPr>
            <a:r>
              <a:rPr lang="zh-CN" altLang="en-US" sz="2800" b="1" dirty="0" smtClean="0">
                <a:latin typeface="黑体" pitchFamily="49" charset="-122"/>
                <a:ea typeface="黑体" pitchFamily="49" charset="-122"/>
              </a:rPr>
              <a:t>发明</a:t>
            </a:r>
            <a:r>
              <a:rPr lang="zh-CN" altLang="en-US" sz="2800" b="1" smtClean="0">
                <a:latin typeface="黑体" pitchFamily="49" charset="-122"/>
                <a:ea typeface="黑体" pitchFamily="49" charset="-122"/>
              </a:rPr>
              <a:t>主要来自于</a:t>
            </a:r>
            <a:r>
              <a:rPr lang="zh-CN" altLang="en-US" sz="2800" b="1" dirty="0">
                <a:latin typeface="黑体" pitchFamily="49" charset="-122"/>
                <a:ea typeface="黑体" pitchFamily="49" charset="-122"/>
              </a:rPr>
              <a:t>工匠的实践经验，</a:t>
            </a:r>
            <a:r>
              <a:rPr lang="zh-CN" altLang="en-US" sz="2800" b="1" dirty="0">
                <a:solidFill>
                  <a:srgbClr val="FF0000"/>
                </a:solidFill>
                <a:latin typeface="黑体" pitchFamily="49" charset="-122"/>
                <a:ea typeface="黑体" pitchFamily="49" charset="-122"/>
              </a:rPr>
              <a:t>科学和技术尚未真正结合</a:t>
            </a:r>
          </a:p>
        </p:txBody>
      </p:sp>
      <p:sp>
        <p:nvSpPr>
          <p:cNvPr id="15" name="Text Box 50"/>
          <p:cNvSpPr txBox="1">
            <a:spLocks noChangeArrowheads="1"/>
          </p:cNvSpPr>
          <p:nvPr/>
        </p:nvSpPr>
        <p:spPr bwMode="auto">
          <a:xfrm>
            <a:off x="1993898" y="3714752"/>
            <a:ext cx="3816350" cy="954107"/>
          </a:xfrm>
          <a:prstGeom prst="rect">
            <a:avLst/>
          </a:prstGeom>
          <a:noFill/>
          <a:ln w="9525">
            <a:noFill/>
            <a:miter lim="800000"/>
            <a:headEnd/>
            <a:tailEnd/>
          </a:ln>
        </p:spPr>
        <p:txBody>
          <a:bodyPr>
            <a:spAutoFit/>
          </a:bodyPr>
          <a:lstStyle/>
          <a:p>
            <a:pPr>
              <a:spcBef>
                <a:spcPct val="50000"/>
              </a:spcBef>
            </a:pPr>
            <a:r>
              <a:rPr lang="zh-CN" altLang="en-US" sz="2800" b="1" dirty="0">
                <a:solidFill>
                  <a:srgbClr val="FF0000"/>
                </a:solidFill>
                <a:latin typeface="黑体" pitchFamily="49" charset="-122"/>
                <a:ea typeface="黑体" pitchFamily="49" charset="-122"/>
              </a:rPr>
              <a:t>首发英国，逐渐扩展</a:t>
            </a:r>
            <a:r>
              <a:rPr lang="zh-CN" altLang="en-US" sz="2800" b="1" dirty="0">
                <a:latin typeface="黑体" pitchFamily="49" charset="-122"/>
                <a:ea typeface="黑体" pitchFamily="49" charset="-122"/>
              </a:rPr>
              <a:t>到其他国家</a:t>
            </a:r>
          </a:p>
        </p:txBody>
      </p:sp>
      <p:sp>
        <p:nvSpPr>
          <p:cNvPr id="18" name="Text Box 53"/>
          <p:cNvSpPr txBox="1">
            <a:spLocks noChangeArrowheads="1"/>
          </p:cNvSpPr>
          <p:nvPr/>
        </p:nvSpPr>
        <p:spPr bwMode="auto">
          <a:xfrm>
            <a:off x="6953256" y="3613382"/>
            <a:ext cx="4286280" cy="1815882"/>
          </a:xfrm>
          <a:prstGeom prst="rect">
            <a:avLst/>
          </a:prstGeom>
          <a:noFill/>
          <a:ln w="9525">
            <a:noFill/>
            <a:miter lim="800000"/>
            <a:headEnd/>
            <a:tailEnd/>
          </a:ln>
        </p:spPr>
        <p:txBody>
          <a:bodyPr wrap="square">
            <a:spAutoFit/>
          </a:bodyPr>
          <a:lstStyle/>
          <a:p>
            <a:pPr>
              <a:spcBef>
                <a:spcPct val="50000"/>
              </a:spcBef>
            </a:pPr>
            <a:r>
              <a:rPr lang="zh-CN" altLang="en-US" sz="2800" b="1" dirty="0">
                <a:solidFill>
                  <a:srgbClr val="FF0000"/>
                </a:solidFill>
                <a:latin typeface="黑体" pitchFamily="49" charset="-122"/>
                <a:ea typeface="黑体" pitchFamily="49" charset="-122"/>
              </a:rPr>
              <a:t>几乎同时</a:t>
            </a:r>
            <a:r>
              <a:rPr lang="zh-CN" altLang="en-US" sz="2800" b="1" dirty="0">
                <a:latin typeface="黑体" pitchFamily="49" charset="-122"/>
                <a:ea typeface="黑体" pitchFamily="49" charset="-122"/>
              </a:rPr>
              <a:t>发生在几个先进</a:t>
            </a:r>
            <a:r>
              <a:rPr lang="zh-CN" altLang="en-US" sz="2800" b="1" dirty="0" smtClean="0">
                <a:latin typeface="黑体" pitchFamily="49" charset="-122"/>
                <a:ea typeface="黑体" pitchFamily="49" charset="-122"/>
              </a:rPr>
              <a:t>资本主义的国家</a:t>
            </a:r>
            <a:r>
              <a:rPr lang="zh-CN" altLang="en-US" sz="2800" b="1" dirty="0">
                <a:latin typeface="黑体" pitchFamily="49" charset="-122"/>
                <a:ea typeface="黑体" pitchFamily="49" charset="-122"/>
              </a:rPr>
              <a:t>（美德英法），有的国家两次工业革命交叉进行。</a:t>
            </a:r>
          </a:p>
        </p:txBody>
      </p:sp>
      <p:sp>
        <p:nvSpPr>
          <p:cNvPr id="19" name="标题 1"/>
          <p:cNvSpPr>
            <a:spLocks noGrp="1"/>
          </p:cNvSpPr>
          <p:nvPr>
            <p:ph type="title"/>
          </p:nvPr>
        </p:nvSpPr>
        <p:spPr>
          <a:xfrm>
            <a:off x="452398" y="-24"/>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三、两次工业革命的特点</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8" name="图片 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21" name="标题 1"/>
          <p:cNvSpPr>
            <a:spLocks noGrp="1"/>
          </p:cNvSpPr>
          <p:nvPr>
            <p:ph type="title"/>
          </p:nvPr>
        </p:nvSpPr>
        <p:spPr>
          <a:xfrm>
            <a:off x="452398" y="2571744"/>
            <a:ext cx="10972800" cy="1143000"/>
          </a:xfrm>
        </p:spPr>
        <p:txBody>
          <a:bodyPr/>
          <a:lstStyle/>
          <a:p>
            <a:r>
              <a:rPr lang="zh-CN" altLang="en-US" sz="4800" cap="all" dirty="0" smtClean="0">
                <a:ln w="3175" cmpd="sng">
                  <a:noFill/>
                </a:ln>
                <a:solidFill>
                  <a:schemeClr val="tx1"/>
                </a:solidFill>
                <a:latin typeface="黑体" panose="02010609060101010101" pitchFamily="49" charset="-122"/>
                <a:ea typeface="黑体" panose="02010609060101010101" pitchFamily="49" charset="-122"/>
              </a:rPr>
              <a:t>四、工业革命的影响</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四、工业革命的影响</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㈠对人类社会生活</a:t>
            </a:r>
            <a:endParaRPr lang="en-US" altLang="zh-CN" dirty="0" smtClean="0">
              <a:latin typeface="黑体" panose="02010609060101010101" pitchFamily="49" charset="-122"/>
              <a:ea typeface="黑体" panose="02010609060101010101" pitchFamily="49" charset="-122"/>
            </a:endParaRPr>
          </a:p>
          <a:p>
            <a:pPr>
              <a:buNone/>
            </a:pPr>
            <a:endParaRPr lang="en-US" altLang="zh-CN" dirty="0" smtClean="0">
              <a:latin typeface="黑体" panose="02010609060101010101" pitchFamily="49" charset="-122"/>
              <a:ea typeface="黑体" panose="02010609060101010101" pitchFamily="49" charset="-122"/>
            </a:endParaRPr>
          </a:p>
          <a:p>
            <a:pPr>
              <a:buNone/>
            </a:pPr>
            <a:endParaRPr lang="en-US" altLang="zh-CN" dirty="0" smtClean="0">
              <a:latin typeface="黑体" panose="02010609060101010101" pitchFamily="49" charset="-122"/>
              <a:ea typeface="黑体" panose="02010609060101010101" pitchFamily="49" charset="-122"/>
            </a:endParaRPr>
          </a:p>
          <a:p>
            <a:pPr>
              <a:buNone/>
            </a:pPr>
            <a:endParaRPr lang="zh-CN" altLang="en-US" dirty="0"/>
          </a:p>
        </p:txBody>
      </p:sp>
      <p:pic>
        <p:nvPicPr>
          <p:cNvPr id="48" name="图片 4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15" name="内容占位符 2"/>
          <p:cNvSpPr txBox="1">
            <a:spLocks/>
          </p:cNvSpPr>
          <p:nvPr/>
        </p:nvSpPr>
        <p:spPr>
          <a:xfrm>
            <a:off x="623926" y="3028960"/>
            <a:ext cx="10972800" cy="685792"/>
          </a:xfrm>
          <a:prstGeom prst="rect">
            <a:avLst/>
          </a:prstGeom>
          <a:noFill/>
          <a:ln w="9525">
            <a:noFill/>
          </a:ln>
        </p:spPr>
        <p:txBody>
          <a:bodyPr vert="horz" lIns="91440" tIns="45720" rIns="91440" bIns="45720" anchor="t" anchorCtr="0"/>
          <a:lstStyle/>
          <a:p>
            <a:pPr marL="342900" indent="-342900">
              <a:spcBef>
                <a:spcPct val="20000"/>
              </a:spcBef>
              <a:buSzPct val="100000"/>
            </a:pPr>
            <a:r>
              <a:rPr lang="zh-CN" altLang="en-US" sz="3200" dirty="0" smtClean="0">
                <a:latin typeface="黑体" panose="02010609060101010101" pitchFamily="49" charset="-122"/>
                <a:ea typeface="黑体" panose="02010609060101010101" pitchFamily="49" charset="-122"/>
              </a:rPr>
              <a:t> ㈡对资本主义世界体系</a:t>
            </a:r>
            <a:endParaRPr kumimoji="0" lang="en-US" altLang="zh-CN" sz="3200" b="0"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eaLnBrk="1" fontAlgn="base" latinLnBrk="0" hangingPunct="1">
              <a:lnSpc>
                <a:spcPct val="100000"/>
              </a:lnSpc>
              <a:spcBef>
                <a:spcPct val="20000"/>
              </a:spcBef>
              <a:spcAft>
                <a:spcPct val="0"/>
              </a:spcAft>
              <a:buClrTx/>
              <a:buSzPct val="100000"/>
              <a:buFontTx/>
              <a:buNone/>
              <a:tabLst/>
              <a:defRPr/>
            </a:pPr>
            <a:endParaRPr kumimoji="0" lang="en-US" altLang="zh-CN" sz="3200" b="0"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eaLnBrk="1" fontAlgn="base" latinLnBrk="0" hangingPunct="1">
              <a:lnSpc>
                <a:spcPct val="100000"/>
              </a:lnSpc>
              <a:spcBef>
                <a:spcPct val="20000"/>
              </a:spcBef>
              <a:spcAft>
                <a:spcPct val="0"/>
              </a:spcAft>
              <a:buClrTx/>
              <a:buSzPct val="100000"/>
              <a:buFontTx/>
              <a:buNone/>
              <a:tabLst/>
              <a:defRPr/>
            </a:pPr>
            <a:endParaRPr kumimoji="0" lang="en-US" altLang="zh-CN" sz="3200" b="0"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eaLnBrk="1" fontAlgn="base" latinLnBrk="0" hangingPunct="1">
              <a:lnSpc>
                <a:spcPct val="100000"/>
              </a:lnSpc>
              <a:spcBef>
                <a:spcPct val="20000"/>
              </a:spcBef>
              <a:spcAft>
                <a:spcPct val="0"/>
              </a:spcAft>
              <a:buClrTx/>
              <a:buSzPct val="100000"/>
              <a:buFontTx/>
              <a:buNone/>
              <a:tabLst/>
              <a:defRPr/>
            </a:pPr>
            <a:endParaRPr kumimoji="0" lang="zh-CN" altLang="en-US" sz="3200" b="0" i="0" u="none" strike="noStrike" kern="1200" cap="none" spc="0" normalizeH="0" baseline="0" noProof="0" dirty="0">
              <a:ln>
                <a:noFill/>
              </a:ln>
              <a:solidFill>
                <a:srgbClr val="0000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四、工业革命的影响</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㈠对人类社会生活</a:t>
            </a:r>
            <a:endParaRPr lang="zh-CN" altLang="en-US" dirty="0"/>
          </a:p>
        </p:txBody>
      </p:sp>
      <p:graphicFrame>
        <p:nvGraphicFramePr>
          <p:cNvPr id="33" name="Group 3"/>
          <p:cNvGraphicFramePr>
            <a:graphicFrameLocks noGrp="1"/>
          </p:cNvGraphicFramePr>
          <p:nvPr>
            <p:custDataLst>
              <p:tags r:id="rId1"/>
            </p:custDataLst>
          </p:nvPr>
        </p:nvGraphicFramePr>
        <p:xfrm>
          <a:off x="1279532" y="2333348"/>
          <a:ext cx="9459938" cy="3881734"/>
        </p:xfrm>
        <a:graphic>
          <a:graphicData uri="http://schemas.openxmlformats.org/drawingml/2006/table">
            <a:tbl>
              <a:tblPr/>
              <a:tblGrid>
                <a:gridCol w="744502"/>
                <a:gridCol w="1357322"/>
                <a:gridCol w="7358114"/>
              </a:tblGrid>
              <a:tr h="533206">
                <a:tc rowSpan="6">
                  <a:txBody>
                    <a:bodyPr/>
                    <a:lstStyle/>
                    <a:p>
                      <a:r>
                        <a:rPr lang="zh-CN" altLang="en-US" sz="2000" dirty="0" smtClean="0">
                          <a:latin typeface="黑体" pitchFamily="49" charset="-122"/>
                          <a:ea typeface="黑体" pitchFamily="49" charset="-122"/>
                        </a:rPr>
                        <a:t>积极</a:t>
                      </a:r>
                      <a:endParaRPr lang="zh-CN" altLang="en-US" sz="2000" dirty="0">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zh-CN" altLang="en-US" sz="2000" dirty="0" smtClean="0">
                          <a:latin typeface="黑体" pitchFamily="49" charset="-122"/>
                          <a:ea typeface="黑体" pitchFamily="49" charset="-122"/>
                        </a:rPr>
                        <a:t>生产力</a:t>
                      </a:r>
                      <a:endParaRPr lang="zh-CN" altLang="en-US" sz="2000" dirty="0">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zh-CN" altLang="en-US" sz="2000" dirty="0">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364">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0" i="0" u="none" strike="noStrike" cap="none" normalizeH="0" baseline="0" dirty="0" smtClean="0">
                          <a:ln>
                            <a:noFill/>
                          </a:ln>
                          <a:solidFill>
                            <a:srgbClr val="000000"/>
                          </a:solidFill>
                          <a:effectLst/>
                          <a:latin typeface="黑体" pitchFamily="49" charset="-122"/>
                          <a:ea typeface="黑体" pitchFamily="49" charset="-122"/>
                        </a:rPr>
                        <a:t>生产组织和管理方式</a:t>
                      </a:r>
                      <a:endParaRPr kumimoji="0" lang="zh-CN" altLang="zh-CN" sz="18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0" i="0" u="none" strike="noStrike" cap="none" normalizeH="0" baseline="0" dirty="0" smtClean="0">
                          <a:ln>
                            <a:noFill/>
                          </a:ln>
                          <a:solidFill>
                            <a:srgbClr val="000000"/>
                          </a:solidFill>
                          <a:effectLst/>
                          <a:latin typeface="黑体" pitchFamily="49" charset="-122"/>
                          <a:ea typeface="黑体" pitchFamily="49" charset="-122"/>
                        </a:rPr>
                        <a:t>社会阶级结构</a:t>
                      </a: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871">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0" i="0" u="none" strike="noStrike" cap="none" normalizeH="0" baseline="0" dirty="0" smtClean="0">
                          <a:ln>
                            <a:noFill/>
                          </a:ln>
                          <a:solidFill>
                            <a:srgbClr val="000000"/>
                          </a:solidFill>
                          <a:effectLst/>
                          <a:latin typeface="黑体" pitchFamily="49" charset="-122"/>
                          <a:ea typeface="黑体" pitchFamily="49" charset="-122"/>
                        </a:rPr>
                        <a:t>社会生活</a:t>
                      </a: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4820">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4820">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5817">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0" i="0" u="none" strike="noStrike" cap="none" normalizeH="0" baseline="0" dirty="0" smtClean="0">
                          <a:ln>
                            <a:noFill/>
                          </a:ln>
                          <a:solidFill>
                            <a:srgbClr val="000000"/>
                          </a:solidFill>
                          <a:effectLst/>
                          <a:latin typeface="黑体" pitchFamily="49" charset="-122"/>
                          <a:ea typeface="黑体" pitchFamily="49" charset="-122"/>
                        </a:rPr>
                        <a:t>消极 </a:t>
                      </a: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4" name="Text Box 45"/>
          <p:cNvSpPr txBox="1"/>
          <p:nvPr/>
        </p:nvSpPr>
        <p:spPr>
          <a:xfrm>
            <a:off x="3452794" y="2355171"/>
            <a:ext cx="4500594"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生产力大发展</a:t>
            </a:r>
            <a:endParaRPr lang="zh-CN" altLang="en-US" sz="2200" b="1" dirty="0" smtClean="0">
              <a:solidFill>
                <a:schemeClr val="tx1"/>
              </a:solidFill>
              <a:latin typeface="黑体" pitchFamily="49" charset="-122"/>
              <a:ea typeface="黑体" pitchFamily="49" charset="-122"/>
            </a:endParaRPr>
          </a:p>
        </p:txBody>
      </p:sp>
      <p:pic>
        <p:nvPicPr>
          <p:cNvPr id="48" name="图片 4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14" name="TextBox 13"/>
          <p:cNvSpPr txBox="1"/>
          <p:nvPr/>
        </p:nvSpPr>
        <p:spPr>
          <a:xfrm>
            <a:off x="1166778" y="1753586"/>
            <a:ext cx="9858444" cy="430887"/>
          </a:xfrm>
          <a:prstGeom prst="rect">
            <a:avLst/>
          </a:prstGeom>
          <a:noFill/>
        </p:spPr>
        <p:txBody>
          <a:bodyPr wrap="square" rtlCol="0">
            <a:spAutoFit/>
          </a:bodyPr>
          <a:lstStyle/>
          <a:p>
            <a:pPr marL="342900" lvl="0" indent="-342900">
              <a:lnSpc>
                <a:spcPct val="110000"/>
              </a:lnSpc>
              <a:spcBef>
                <a:spcPct val="20000"/>
              </a:spcBef>
              <a:buSzPct val="100000"/>
              <a:defRPr/>
            </a:pPr>
            <a:r>
              <a:rPr lang="zh-CN" altLang="en-US" sz="2000" dirty="0" smtClean="0">
                <a:latin typeface="黑体" panose="02010609060101010101" pitchFamily="49" charset="-122"/>
                <a:ea typeface="黑体" panose="02010609060101010101" pitchFamily="49" charset="-122"/>
              </a:rPr>
              <a:t>阅读教材</a:t>
            </a:r>
            <a:r>
              <a:rPr lang="en-US" altLang="zh-CN" sz="2000" dirty="0" smtClean="0">
                <a:latin typeface="黑体" panose="02010609060101010101" pitchFamily="49" charset="-122"/>
                <a:ea typeface="黑体" panose="02010609060101010101" pitchFamily="49" charset="-122"/>
              </a:rPr>
              <a:t>P59</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3-4</a:t>
            </a:r>
            <a:r>
              <a:rPr lang="zh-CN" altLang="en-US" sz="2000" dirty="0" smtClean="0">
                <a:latin typeface="黑体" panose="02010609060101010101" pitchFamily="49" charset="-122"/>
                <a:ea typeface="黑体" panose="02010609060101010101" pitchFamily="49" charset="-122"/>
              </a:rPr>
              <a:t>段和</a:t>
            </a:r>
            <a:r>
              <a:rPr lang="en-US" altLang="zh-CN" sz="2000" dirty="0" smtClean="0">
                <a:latin typeface="黑体" panose="02010609060101010101" pitchFamily="49" charset="-122"/>
                <a:ea typeface="黑体" panose="02010609060101010101" pitchFamily="49" charset="-122"/>
              </a:rPr>
              <a:t>P60</a:t>
            </a:r>
            <a:r>
              <a:rPr lang="zh-CN" altLang="en-US" sz="2000" dirty="0" smtClean="0">
                <a:latin typeface="黑体" panose="02010609060101010101" pitchFamily="49" charset="-122"/>
                <a:ea typeface="黑体" panose="02010609060101010101" pitchFamily="49" charset="-122"/>
              </a:rPr>
              <a:t>，完成下表。</a:t>
            </a:r>
            <a:endParaRPr lang="en-US" altLang="zh-CN" sz="2000" dirty="0" smtClean="0">
              <a:latin typeface="黑体" panose="02010609060101010101" pitchFamily="49" charset="-122"/>
              <a:ea typeface="黑体" panose="02010609060101010101" pitchFamily="49" charset="-122"/>
            </a:endParaRPr>
          </a:p>
        </p:txBody>
      </p:sp>
      <p:sp>
        <p:nvSpPr>
          <p:cNvPr id="8" name="Text Box 45"/>
          <p:cNvSpPr txBox="1"/>
          <p:nvPr/>
        </p:nvSpPr>
        <p:spPr>
          <a:xfrm>
            <a:off x="3452794" y="2926675"/>
            <a:ext cx="4214842"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建立</a:t>
            </a:r>
            <a:r>
              <a:rPr lang="zh-CN" altLang="en-US" sz="2200" b="1" dirty="0" smtClean="0">
                <a:solidFill>
                  <a:srgbClr val="FF0000"/>
                </a:solidFill>
                <a:latin typeface="黑体" pitchFamily="49" charset="-122"/>
                <a:ea typeface="黑体" pitchFamily="49" charset="-122"/>
              </a:rPr>
              <a:t>工厂制度</a:t>
            </a:r>
            <a:r>
              <a:rPr lang="zh-CN" altLang="en-US" sz="2200" b="1" dirty="0" smtClean="0">
                <a:solidFill>
                  <a:schemeClr val="tx1"/>
                </a:solidFill>
                <a:latin typeface="黑体" pitchFamily="49" charset="-122"/>
                <a:ea typeface="黑体" pitchFamily="49" charset="-122"/>
              </a:rPr>
              <a:t>，出现</a:t>
            </a:r>
            <a:r>
              <a:rPr lang="zh-CN" altLang="en-US" sz="2200" b="1" dirty="0" smtClean="0">
                <a:solidFill>
                  <a:srgbClr val="FF0000"/>
                </a:solidFill>
                <a:latin typeface="黑体" pitchFamily="49" charset="-122"/>
                <a:ea typeface="黑体" pitchFamily="49" charset="-122"/>
              </a:rPr>
              <a:t>垄断组织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4" grpId="1"/>
      <p:bldP spid="8" grpId="0"/>
      <p:bldP spid="8" grpId="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四、工业革命的影响</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㈠对人类社会生活</a:t>
            </a:r>
            <a:endParaRPr lang="zh-CN" altLang="en-US" dirty="0"/>
          </a:p>
        </p:txBody>
      </p:sp>
      <p:pic>
        <p:nvPicPr>
          <p:cNvPr id="48" name="图片 4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15" name="矩形 14"/>
          <p:cNvSpPr/>
          <p:nvPr/>
        </p:nvSpPr>
        <p:spPr>
          <a:xfrm>
            <a:off x="952464" y="2000240"/>
            <a:ext cx="10501386" cy="3375283"/>
          </a:xfrm>
          <a:prstGeom prst="rect">
            <a:avLst/>
          </a:prstGeom>
          <a:ln w="19050">
            <a:solidFill>
              <a:srgbClr val="0066FF"/>
            </a:solidFill>
            <a:prstDash val="dashDot"/>
          </a:ln>
        </p:spPr>
        <p:txBody>
          <a:bodyPr wrap="square">
            <a:spAutoFit/>
          </a:bodyPr>
          <a:lstStyle/>
          <a:p>
            <a:pPr>
              <a:lnSpc>
                <a:spcPts val="3200"/>
              </a:lnSpc>
            </a:pPr>
            <a:r>
              <a:rPr lang="zh-CN" altLang="en-US" sz="2000" dirty="0" smtClean="0">
                <a:latin typeface="黑体" panose="02010609060101010101" pitchFamily="49" charset="-122"/>
                <a:ea typeface="黑体" panose="02010609060101010101" pitchFamily="49" charset="-122"/>
              </a:rPr>
              <a:t>    垄断组织</a:t>
            </a:r>
            <a:r>
              <a:rPr lang="en-US" altLang="zh-CN" sz="2000" dirty="0" smtClean="0">
                <a:latin typeface="黑体" panose="02010609060101010101" pitchFamily="49" charset="-122"/>
                <a:ea typeface="黑体" panose="02010609060101010101" pitchFamily="49" charset="-122"/>
              </a:rPr>
              <a:t>……</a:t>
            </a:r>
            <a:r>
              <a:rPr lang="zh-CN" altLang="en-US" sz="2000" dirty="0" smtClean="0">
                <a:solidFill>
                  <a:srgbClr val="FF0000"/>
                </a:solidFill>
                <a:latin typeface="黑体" panose="02010609060101010101" pitchFamily="49" charset="-122"/>
                <a:ea typeface="黑体" panose="02010609060101010101" pitchFamily="49" charset="-122"/>
              </a:rPr>
              <a:t>是资本主义生产发展的产物</a:t>
            </a:r>
            <a:r>
              <a:rPr lang="zh-CN" altLang="en-US" sz="2000" dirty="0" smtClean="0">
                <a:latin typeface="黑体" panose="02010609060101010101" pitchFamily="49" charset="-122"/>
                <a:ea typeface="黑体" panose="02010609060101010101" pitchFamily="49" charset="-122"/>
              </a:rPr>
              <a:t>，工业生产的集中程度越高，垄断的形成和发展越快。一方面，垄断组织适应了大工业时代生产规模扩大后企业管理的需要，</a:t>
            </a:r>
            <a:r>
              <a:rPr lang="zh-CN" altLang="en-US" sz="2000" dirty="0" smtClean="0">
                <a:solidFill>
                  <a:srgbClr val="FF0000"/>
                </a:solidFill>
                <a:latin typeface="黑体" panose="02010609060101010101" pitchFamily="49" charset="-122"/>
                <a:ea typeface="黑体" panose="02010609060101010101" pitchFamily="49" charset="-122"/>
              </a:rPr>
              <a:t>促进了生产力的发展</a:t>
            </a:r>
            <a:r>
              <a:rPr lang="zh-CN" altLang="en-US" sz="2000" dirty="0" smtClean="0">
                <a:latin typeface="黑体" panose="02010609060101010101" pitchFamily="49" charset="-122"/>
                <a:ea typeface="黑体" panose="02010609060101010101" pitchFamily="49" charset="-122"/>
              </a:rPr>
              <a:t>；另一方面，它们使得技术的发明和改良过程进一步社会化，一定程度上</a:t>
            </a:r>
            <a:r>
              <a:rPr lang="zh-CN" altLang="en-US" sz="2000" dirty="0" smtClean="0">
                <a:solidFill>
                  <a:srgbClr val="FF0000"/>
                </a:solidFill>
                <a:latin typeface="黑体" panose="02010609060101010101" pitchFamily="49" charset="-122"/>
                <a:ea typeface="黑体" panose="02010609060101010101" pitchFamily="49" charset="-122"/>
              </a:rPr>
              <a:t>缓和了资本主义的生产资料私人占有和生产社会化之间的固有矛盾</a:t>
            </a:r>
            <a:r>
              <a:rPr lang="zh-CN" altLang="en-US" sz="2000" dirty="0" smtClean="0">
                <a:latin typeface="黑体" panose="02010609060101010101" pitchFamily="49" charset="-122"/>
                <a:ea typeface="黑体" panose="02010609060101010101" pitchFamily="49" charset="-122"/>
              </a:rPr>
              <a:t>。但是，资本家建立垄断组织的根本原因是攫取高额利润，对生产、市场的垄断最终将导致对价格的垄断，造成对普通民众的掠夺。</a:t>
            </a:r>
            <a:r>
              <a:rPr lang="zh-CN" altLang="en-US" sz="2000" dirty="0" smtClean="0">
                <a:solidFill>
                  <a:srgbClr val="FF0000"/>
                </a:solidFill>
                <a:latin typeface="黑体" panose="02010609060101010101" pitchFamily="49" charset="-122"/>
                <a:ea typeface="黑体" panose="02010609060101010101" pitchFamily="49" charset="-122"/>
              </a:rPr>
              <a:t>垄断一旦形成，将抑制竞争，阻碍社会和生产的进步</a:t>
            </a:r>
            <a:r>
              <a:rPr lang="zh-CN" altLang="en-US" sz="2000" dirty="0" smtClean="0">
                <a:latin typeface="黑体" panose="02010609060101010101" pitchFamily="49" charset="-122"/>
                <a:ea typeface="黑体" panose="02010609060101010101" pitchFamily="49" charset="-122"/>
              </a:rPr>
              <a:t>，同时，垄断资本家凭借垄断地位就能够获取垄断利润，往往反对制度改革和技术进步，形成食利阶层和腐败现象。</a:t>
            </a:r>
            <a:endParaRPr lang="en-US" altLang="zh-CN" sz="2000" dirty="0" smtClean="0">
              <a:latin typeface="黑体" panose="02010609060101010101" pitchFamily="49" charset="-122"/>
              <a:ea typeface="黑体" panose="02010609060101010101" pitchFamily="49" charset="-122"/>
            </a:endParaRPr>
          </a:p>
          <a:p>
            <a:pPr algn="r">
              <a:lnSpc>
                <a:spcPts val="3200"/>
              </a:lnSpc>
            </a:pPr>
            <a:r>
              <a:rPr lang="en-US" altLang="zh-CN" sz="2000" dirty="0" smtClean="0">
                <a:latin typeface="黑体" panose="02010609060101010101" pitchFamily="49" charset="-122"/>
                <a:ea typeface="黑体" panose="02010609060101010101" pitchFamily="49" charset="-122"/>
              </a:rPr>
              <a:t>——《</a:t>
            </a:r>
            <a:r>
              <a:rPr lang="zh-CN" altLang="en-US" sz="2000" dirty="0" smtClean="0">
                <a:latin typeface="黑体" panose="02010609060101010101" pitchFamily="49" charset="-122"/>
                <a:ea typeface="黑体" panose="02010609060101010101" pitchFamily="49" charset="-122"/>
              </a:rPr>
              <a:t>普通高中教科书教师教学用书 历史必修</a:t>
            </a:r>
            <a:r>
              <a:rPr lang="en-US" altLang="zh-CN" sz="2000" dirty="0" smtClean="0">
                <a:latin typeface="黑体" panose="02010609060101010101" pitchFamily="49" charset="-122"/>
                <a:ea typeface="黑体" panose="02010609060101010101" pitchFamily="49" charset="-122"/>
              </a:rPr>
              <a:t>《</a:t>
            </a:r>
            <a:r>
              <a:rPr lang="zh-CN" altLang="en-US" sz="2000" dirty="0" smtClean="0">
                <a:latin typeface="黑体" panose="02010609060101010101" pitchFamily="49" charset="-122"/>
                <a:ea typeface="黑体" panose="02010609060101010101" pitchFamily="49" charset="-122"/>
              </a:rPr>
              <a:t>中外历史纲要（下）</a:t>
            </a:r>
            <a:r>
              <a:rPr lang="en-US" altLang="zh-CN" sz="2000" dirty="0" smtClean="0">
                <a:latin typeface="黑体" panose="02010609060101010101" pitchFamily="49" charset="-122"/>
                <a:ea typeface="黑体" panose="02010609060101010101" pitchFamily="49" charset="-122"/>
              </a:rPr>
              <a:t>》</a:t>
            </a:r>
            <a:endParaRPr lang="zh-CN" altLang="en-US" sz="2000" dirty="0" smtClean="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四、工业革命的影响</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㈠对人类社会生活</a:t>
            </a:r>
            <a:endParaRPr lang="zh-CN" altLang="en-US" dirty="0"/>
          </a:p>
        </p:txBody>
      </p:sp>
      <p:graphicFrame>
        <p:nvGraphicFramePr>
          <p:cNvPr id="33" name="Group 3"/>
          <p:cNvGraphicFramePr>
            <a:graphicFrameLocks noGrp="1"/>
          </p:cNvGraphicFramePr>
          <p:nvPr>
            <p:custDataLst>
              <p:tags r:id="rId1"/>
            </p:custDataLst>
          </p:nvPr>
        </p:nvGraphicFramePr>
        <p:xfrm>
          <a:off x="1279532" y="2333348"/>
          <a:ext cx="9459938" cy="3881734"/>
        </p:xfrm>
        <a:graphic>
          <a:graphicData uri="http://schemas.openxmlformats.org/drawingml/2006/table">
            <a:tbl>
              <a:tblPr/>
              <a:tblGrid>
                <a:gridCol w="744502"/>
                <a:gridCol w="1357322"/>
                <a:gridCol w="7358114"/>
              </a:tblGrid>
              <a:tr h="533206">
                <a:tc rowSpan="6">
                  <a:txBody>
                    <a:bodyPr/>
                    <a:lstStyle/>
                    <a:p>
                      <a:r>
                        <a:rPr lang="zh-CN" altLang="en-US" sz="2000" dirty="0" smtClean="0">
                          <a:latin typeface="黑体" pitchFamily="49" charset="-122"/>
                          <a:ea typeface="黑体" pitchFamily="49" charset="-122"/>
                        </a:rPr>
                        <a:t>积极</a:t>
                      </a:r>
                      <a:endParaRPr lang="zh-CN" altLang="en-US" sz="2000" dirty="0">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zh-CN" altLang="en-US" sz="2000" dirty="0" smtClean="0">
                          <a:latin typeface="黑体" pitchFamily="49" charset="-122"/>
                          <a:ea typeface="黑体" pitchFamily="49" charset="-122"/>
                        </a:rPr>
                        <a:t>生产力</a:t>
                      </a:r>
                      <a:endParaRPr lang="zh-CN" altLang="en-US" sz="2000" dirty="0">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zh-CN" altLang="en-US" sz="2000" dirty="0">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364">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0" i="0" u="none" strike="noStrike" cap="none" normalizeH="0" baseline="0" dirty="0" smtClean="0">
                          <a:ln>
                            <a:noFill/>
                          </a:ln>
                          <a:solidFill>
                            <a:srgbClr val="000000"/>
                          </a:solidFill>
                          <a:effectLst/>
                          <a:latin typeface="黑体" pitchFamily="49" charset="-122"/>
                          <a:ea typeface="黑体" pitchFamily="49" charset="-122"/>
                        </a:rPr>
                        <a:t>生产组织和管理方式</a:t>
                      </a:r>
                      <a:endParaRPr kumimoji="0" lang="zh-CN" altLang="zh-CN" sz="18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0" i="0" u="none" strike="noStrike" cap="none" normalizeH="0" baseline="0" dirty="0" smtClean="0">
                          <a:ln>
                            <a:noFill/>
                          </a:ln>
                          <a:solidFill>
                            <a:srgbClr val="000000"/>
                          </a:solidFill>
                          <a:effectLst/>
                          <a:latin typeface="黑体" pitchFamily="49" charset="-122"/>
                          <a:ea typeface="黑体" pitchFamily="49" charset="-122"/>
                        </a:rPr>
                        <a:t>社会阶级结构</a:t>
                      </a: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871">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0" i="0" u="none" strike="noStrike" cap="none" normalizeH="0" baseline="0" dirty="0" smtClean="0">
                          <a:ln>
                            <a:noFill/>
                          </a:ln>
                          <a:solidFill>
                            <a:srgbClr val="000000"/>
                          </a:solidFill>
                          <a:effectLst/>
                          <a:latin typeface="黑体" pitchFamily="49" charset="-122"/>
                          <a:ea typeface="黑体" pitchFamily="49" charset="-122"/>
                        </a:rPr>
                        <a:t>社会生活</a:t>
                      </a: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4820">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4820">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5817">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0" i="0" u="none" strike="noStrike" cap="none" normalizeH="0" baseline="0" dirty="0" smtClean="0">
                          <a:ln>
                            <a:noFill/>
                          </a:ln>
                          <a:solidFill>
                            <a:srgbClr val="000000"/>
                          </a:solidFill>
                          <a:effectLst/>
                          <a:latin typeface="黑体" pitchFamily="49" charset="-122"/>
                          <a:ea typeface="黑体" pitchFamily="49" charset="-122"/>
                        </a:rPr>
                        <a:t>消极 </a:t>
                      </a: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4" name="Text Box 45"/>
          <p:cNvSpPr txBox="1"/>
          <p:nvPr/>
        </p:nvSpPr>
        <p:spPr>
          <a:xfrm>
            <a:off x="3452794" y="2355171"/>
            <a:ext cx="4500594"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生产力大发展</a:t>
            </a:r>
            <a:endParaRPr lang="zh-CN" altLang="en-US" sz="2200" b="1" dirty="0" smtClean="0">
              <a:solidFill>
                <a:schemeClr val="tx1"/>
              </a:solidFill>
              <a:latin typeface="黑体" pitchFamily="49" charset="-122"/>
              <a:ea typeface="黑体" pitchFamily="49" charset="-122"/>
            </a:endParaRPr>
          </a:p>
        </p:txBody>
      </p:sp>
      <p:pic>
        <p:nvPicPr>
          <p:cNvPr id="48" name="图片 4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22" name="Text Box 45"/>
          <p:cNvSpPr txBox="1"/>
          <p:nvPr/>
        </p:nvSpPr>
        <p:spPr>
          <a:xfrm>
            <a:off x="3452794" y="2926675"/>
            <a:ext cx="4214842"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建立</a:t>
            </a:r>
            <a:r>
              <a:rPr lang="zh-CN" altLang="en-US" sz="2200" b="1" dirty="0" smtClean="0">
                <a:solidFill>
                  <a:srgbClr val="FF0000"/>
                </a:solidFill>
                <a:latin typeface="黑体" pitchFamily="49" charset="-122"/>
                <a:ea typeface="黑体" pitchFamily="49" charset="-122"/>
              </a:rPr>
              <a:t>工厂制度</a:t>
            </a:r>
            <a:r>
              <a:rPr lang="zh-CN" altLang="en-US" sz="2200" b="1" dirty="0" smtClean="0">
                <a:solidFill>
                  <a:schemeClr val="tx1"/>
                </a:solidFill>
                <a:latin typeface="黑体" pitchFamily="49" charset="-122"/>
                <a:ea typeface="黑体" pitchFamily="49" charset="-122"/>
              </a:rPr>
              <a:t>，出现</a:t>
            </a:r>
            <a:r>
              <a:rPr lang="zh-CN" altLang="en-US" sz="2200" b="1" dirty="0" smtClean="0">
                <a:solidFill>
                  <a:srgbClr val="FF0000"/>
                </a:solidFill>
                <a:latin typeface="黑体" pitchFamily="49" charset="-122"/>
                <a:ea typeface="黑体" pitchFamily="49" charset="-122"/>
              </a:rPr>
              <a:t>垄断组织</a:t>
            </a:r>
          </a:p>
        </p:txBody>
      </p:sp>
      <p:sp>
        <p:nvSpPr>
          <p:cNvPr id="23" name="Text Box 45"/>
          <p:cNvSpPr txBox="1"/>
          <p:nvPr/>
        </p:nvSpPr>
        <p:spPr>
          <a:xfrm>
            <a:off x="3452794" y="4214818"/>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推动了</a:t>
            </a:r>
            <a:r>
              <a:rPr lang="zh-CN" altLang="en-US" sz="2200" b="1" dirty="0" smtClean="0">
                <a:solidFill>
                  <a:srgbClr val="FF0000"/>
                </a:solidFill>
                <a:latin typeface="黑体" pitchFamily="49" charset="-122"/>
                <a:ea typeface="黑体" pitchFamily="49" charset="-122"/>
              </a:rPr>
              <a:t>城市化</a:t>
            </a:r>
            <a:r>
              <a:rPr lang="zh-CN" altLang="en-US" sz="2200" b="1" dirty="0" smtClean="0">
                <a:solidFill>
                  <a:schemeClr val="tx1"/>
                </a:solidFill>
                <a:latin typeface="黑体" pitchFamily="49" charset="-122"/>
                <a:ea typeface="黑体" pitchFamily="49" charset="-122"/>
              </a:rPr>
              <a:t>进程</a:t>
            </a:r>
          </a:p>
        </p:txBody>
      </p:sp>
      <p:sp>
        <p:nvSpPr>
          <p:cNvPr id="18" name="Text Box 45"/>
          <p:cNvSpPr txBox="1"/>
          <p:nvPr/>
        </p:nvSpPr>
        <p:spPr>
          <a:xfrm>
            <a:off x="3452794" y="3643314"/>
            <a:ext cx="7286676"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工业资产阶级和工业无产阶级</a:t>
            </a:r>
            <a:r>
              <a:rPr lang="zh-CN" altLang="en-US" sz="2200" b="1" dirty="0" smtClean="0">
                <a:solidFill>
                  <a:schemeClr val="tx1"/>
                </a:solidFill>
                <a:latin typeface="黑体" pitchFamily="49" charset="-122"/>
                <a:ea typeface="黑体" pitchFamily="49" charset="-122"/>
              </a:rPr>
              <a:t>逐渐成为社会的两大阶级</a:t>
            </a:r>
          </a:p>
        </p:txBody>
      </p:sp>
      <p:sp>
        <p:nvSpPr>
          <p:cNvPr id="14" name="TextBox 13"/>
          <p:cNvSpPr txBox="1"/>
          <p:nvPr/>
        </p:nvSpPr>
        <p:spPr>
          <a:xfrm>
            <a:off x="1166778" y="1753586"/>
            <a:ext cx="9858444" cy="430887"/>
          </a:xfrm>
          <a:prstGeom prst="rect">
            <a:avLst/>
          </a:prstGeom>
          <a:noFill/>
        </p:spPr>
        <p:txBody>
          <a:bodyPr wrap="square" rtlCol="0">
            <a:spAutoFit/>
          </a:bodyPr>
          <a:lstStyle/>
          <a:p>
            <a:pPr marL="342900" lvl="0" indent="-342900">
              <a:lnSpc>
                <a:spcPct val="110000"/>
              </a:lnSpc>
              <a:spcBef>
                <a:spcPct val="20000"/>
              </a:spcBef>
              <a:buSzPct val="100000"/>
              <a:defRPr/>
            </a:pPr>
            <a:r>
              <a:rPr lang="zh-CN" altLang="en-US" sz="2000" dirty="0" smtClean="0">
                <a:latin typeface="黑体" panose="02010609060101010101" pitchFamily="49" charset="-122"/>
                <a:ea typeface="黑体" panose="02010609060101010101" pitchFamily="49" charset="-122"/>
              </a:rPr>
              <a:t>阅读教材</a:t>
            </a:r>
            <a:r>
              <a:rPr lang="en-US" altLang="zh-CN" sz="2000" dirty="0" smtClean="0">
                <a:latin typeface="黑体" panose="02010609060101010101" pitchFamily="49" charset="-122"/>
                <a:ea typeface="黑体" panose="02010609060101010101" pitchFamily="49" charset="-122"/>
              </a:rPr>
              <a:t>P59</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3-4</a:t>
            </a:r>
            <a:r>
              <a:rPr lang="zh-CN" altLang="en-US" sz="2000" dirty="0" smtClean="0">
                <a:latin typeface="黑体" panose="02010609060101010101" pitchFamily="49" charset="-122"/>
                <a:ea typeface="黑体" panose="02010609060101010101" pitchFamily="49" charset="-122"/>
              </a:rPr>
              <a:t>段和</a:t>
            </a:r>
            <a:r>
              <a:rPr lang="en-US" altLang="zh-CN" sz="2000" dirty="0" smtClean="0">
                <a:latin typeface="黑体" panose="02010609060101010101" pitchFamily="49" charset="-122"/>
                <a:ea typeface="黑体" panose="02010609060101010101" pitchFamily="49" charset="-122"/>
              </a:rPr>
              <a:t>P60</a:t>
            </a:r>
            <a:r>
              <a:rPr lang="zh-CN" altLang="en-US" sz="2000" dirty="0" smtClean="0">
                <a:latin typeface="黑体" panose="02010609060101010101" pitchFamily="49" charset="-122"/>
                <a:ea typeface="黑体" panose="02010609060101010101" pitchFamily="49" charset="-122"/>
              </a:rPr>
              <a:t>，完成下表。</a:t>
            </a:r>
            <a:endParaRPr lang="en-US" altLang="zh-CN" sz="2000" dirty="0" smtClean="0">
              <a:latin typeface="黑体" panose="02010609060101010101" pitchFamily="49" charset="-122"/>
              <a:ea typeface="黑体" panose="02010609060101010101" pitchFamily="49" charset="-122"/>
            </a:endParaRPr>
          </a:p>
        </p:txBody>
      </p:sp>
      <p:sp>
        <p:nvSpPr>
          <p:cNvPr id="13" name="Text Box 45"/>
          <p:cNvSpPr txBox="1"/>
          <p:nvPr/>
        </p:nvSpPr>
        <p:spPr>
          <a:xfrm>
            <a:off x="3452794" y="4622137"/>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生活有所改善、文化素养提高、女性获得更多受教育机会</a:t>
            </a:r>
          </a:p>
        </p:txBody>
      </p:sp>
      <p:sp>
        <p:nvSpPr>
          <p:cNvPr id="15" name="Text Box 45"/>
          <p:cNvSpPr txBox="1"/>
          <p:nvPr/>
        </p:nvSpPr>
        <p:spPr>
          <a:xfrm>
            <a:off x="3405126" y="5000636"/>
            <a:ext cx="3405254"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人口增加明显</a:t>
            </a:r>
          </a:p>
        </p:txBody>
      </p:sp>
      <p:sp>
        <p:nvSpPr>
          <p:cNvPr id="16" name="Text Box 45"/>
          <p:cNvSpPr txBox="1"/>
          <p:nvPr/>
        </p:nvSpPr>
        <p:spPr>
          <a:xfrm>
            <a:off x="3452794" y="5429264"/>
            <a:ext cx="7215238"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环境污染严重</a:t>
            </a:r>
          </a:p>
        </p:txBody>
      </p:sp>
      <p:pic>
        <p:nvPicPr>
          <p:cNvPr id="17" name="Picture 2"/>
          <p:cNvPicPr>
            <a:picLocks noChangeAspect="1" noChangeArrowheads="1"/>
          </p:cNvPicPr>
          <p:nvPr/>
        </p:nvPicPr>
        <p:blipFill>
          <a:blip r:embed="rId5"/>
          <a:srcRect/>
          <a:stretch>
            <a:fillRect/>
          </a:stretch>
        </p:blipFill>
        <p:spPr bwMode="auto">
          <a:xfrm>
            <a:off x="7167570" y="0"/>
            <a:ext cx="4924425" cy="285749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22" grpId="0"/>
      <p:bldP spid="23" grpId="0"/>
      <p:bldP spid="23" grpId="1"/>
      <p:bldP spid="18" grpId="0"/>
      <p:bldP spid="13" grpId="0"/>
      <p:bldP spid="13" grpId="1"/>
      <p:bldP spid="15" grpId="0"/>
      <p:bldP spid="15" grpId="1"/>
      <p:bldP spid="16" grpId="0"/>
      <p:bldP spid="16" grpId="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四、工业革命的影响</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㈠对人类社会生活</a:t>
            </a:r>
            <a:endParaRPr lang="zh-CN" altLang="en-US" dirty="0"/>
          </a:p>
        </p:txBody>
      </p:sp>
      <p:pic>
        <p:nvPicPr>
          <p:cNvPr id="48" name="图片 4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pic>
        <p:nvPicPr>
          <p:cNvPr id="3075" name="Picture 3"/>
          <p:cNvPicPr>
            <a:picLocks noChangeAspect="1" noChangeArrowheads="1"/>
          </p:cNvPicPr>
          <p:nvPr/>
        </p:nvPicPr>
        <p:blipFill>
          <a:blip r:embed="rId4" cstate="print"/>
          <a:srcRect/>
          <a:stretch>
            <a:fillRect/>
          </a:stretch>
        </p:blipFill>
        <p:spPr bwMode="auto">
          <a:xfrm>
            <a:off x="666712" y="1857364"/>
            <a:ext cx="4572032" cy="2786082"/>
          </a:xfrm>
          <a:prstGeom prst="rect">
            <a:avLst/>
          </a:prstGeom>
          <a:noFill/>
          <a:ln w="9525">
            <a:noFill/>
            <a:miter lim="800000"/>
            <a:headEnd/>
            <a:tailEnd/>
          </a:ln>
          <a:effectLst/>
        </p:spPr>
      </p:pic>
      <p:pic>
        <p:nvPicPr>
          <p:cNvPr id="3074" name="Picture 2"/>
          <p:cNvPicPr>
            <a:picLocks noChangeAspect="1" noChangeArrowheads="1"/>
          </p:cNvPicPr>
          <p:nvPr/>
        </p:nvPicPr>
        <p:blipFill>
          <a:blip r:embed="rId5"/>
          <a:srcRect/>
          <a:stretch>
            <a:fillRect/>
          </a:stretch>
        </p:blipFill>
        <p:spPr bwMode="auto">
          <a:xfrm>
            <a:off x="5381620" y="3143248"/>
            <a:ext cx="5715040" cy="28575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四、工业革命的影响</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㈠对人类社会生活</a:t>
            </a:r>
            <a:endParaRPr lang="zh-CN" altLang="en-US" dirty="0"/>
          </a:p>
        </p:txBody>
      </p:sp>
      <p:graphicFrame>
        <p:nvGraphicFramePr>
          <p:cNvPr id="33" name="Group 3"/>
          <p:cNvGraphicFramePr>
            <a:graphicFrameLocks noGrp="1"/>
          </p:cNvGraphicFramePr>
          <p:nvPr>
            <p:custDataLst>
              <p:tags r:id="rId1"/>
            </p:custDataLst>
          </p:nvPr>
        </p:nvGraphicFramePr>
        <p:xfrm>
          <a:off x="1279532" y="2333348"/>
          <a:ext cx="9459938" cy="3881734"/>
        </p:xfrm>
        <a:graphic>
          <a:graphicData uri="http://schemas.openxmlformats.org/drawingml/2006/table">
            <a:tbl>
              <a:tblPr/>
              <a:tblGrid>
                <a:gridCol w="744502"/>
                <a:gridCol w="1357322"/>
                <a:gridCol w="7358114"/>
              </a:tblGrid>
              <a:tr h="533206">
                <a:tc rowSpan="6">
                  <a:txBody>
                    <a:bodyPr/>
                    <a:lstStyle/>
                    <a:p>
                      <a:r>
                        <a:rPr lang="zh-CN" altLang="en-US" sz="2000" dirty="0" smtClean="0">
                          <a:latin typeface="黑体" pitchFamily="49" charset="-122"/>
                          <a:ea typeface="黑体" pitchFamily="49" charset="-122"/>
                        </a:rPr>
                        <a:t>积极</a:t>
                      </a:r>
                      <a:endParaRPr lang="zh-CN" altLang="en-US" sz="2000" dirty="0">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zh-CN" altLang="en-US" sz="2000" dirty="0" smtClean="0">
                          <a:latin typeface="黑体" pitchFamily="49" charset="-122"/>
                          <a:ea typeface="黑体" pitchFamily="49" charset="-122"/>
                        </a:rPr>
                        <a:t>生产力</a:t>
                      </a:r>
                      <a:endParaRPr lang="zh-CN" altLang="en-US" sz="2000" dirty="0">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zh-CN" altLang="en-US" sz="2000" dirty="0">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364">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0" i="0" u="none" strike="noStrike" cap="none" normalizeH="0" baseline="0" dirty="0" smtClean="0">
                          <a:ln>
                            <a:noFill/>
                          </a:ln>
                          <a:solidFill>
                            <a:srgbClr val="000000"/>
                          </a:solidFill>
                          <a:effectLst/>
                          <a:latin typeface="黑体" pitchFamily="49" charset="-122"/>
                          <a:ea typeface="黑体" pitchFamily="49" charset="-122"/>
                        </a:rPr>
                        <a:t>生产组织和管理方式</a:t>
                      </a:r>
                      <a:endParaRPr kumimoji="0" lang="zh-CN" altLang="zh-CN" sz="18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107">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0" i="0" u="none" strike="noStrike" cap="none" normalizeH="0" baseline="0" dirty="0" smtClean="0">
                          <a:ln>
                            <a:noFill/>
                          </a:ln>
                          <a:solidFill>
                            <a:srgbClr val="000000"/>
                          </a:solidFill>
                          <a:effectLst/>
                          <a:latin typeface="黑体" pitchFamily="49" charset="-122"/>
                          <a:ea typeface="黑体" pitchFamily="49" charset="-122"/>
                        </a:rPr>
                        <a:t>社会阶级结构</a:t>
                      </a: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871">
                <a:tc vMerge="1">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0" i="0" u="none" strike="noStrike" cap="none" normalizeH="0" baseline="0" dirty="0" smtClean="0">
                          <a:ln>
                            <a:noFill/>
                          </a:ln>
                          <a:solidFill>
                            <a:srgbClr val="000000"/>
                          </a:solidFill>
                          <a:effectLst/>
                          <a:latin typeface="黑体" pitchFamily="49" charset="-122"/>
                          <a:ea typeface="黑体" pitchFamily="49" charset="-122"/>
                        </a:rPr>
                        <a:t>社会生活</a:t>
                      </a: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4820">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4820">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5817">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0" i="0" u="none" strike="noStrike" cap="none" normalizeH="0" baseline="0" dirty="0" smtClean="0">
                          <a:ln>
                            <a:noFill/>
                          </a:ln>
                          <a:solidFill>
                            <a:srgbClr val="000000"/>
                          </a:solidFill>
                          <a:effectLst/>
                          <a:latin typeface="黑体" pitchFamily="49" charset="-122"/>
                          <a:ea typeface="黑体" pitchFamily="49" charset="-122"/>
                        </a:rPr>
                        <a:t>消极 </a:t>
                      </a: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000" b="0" i="0" u="none" strike="noStrike" cap="none" normalizeH="0" baseline="0" dirty="0">
                        <a:ln>
                          <a:noFill/>
                        </a:ln>
                        <a:solidFill>
                          <a:srgbClr val="000000"/>
                        </a:solidFill>
                        <a:effectLst/>
                        <a:latin typeface="黑体" pitchFamily="49" charset="-122"/>
                        <a:ea typeface="黑体" pitchFamily="49"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4" name="Text Box 45"/>
          <p:cNvSpPr txBox="1"/>
          <p:nvPr/>
        </p:nvSpPr>
        <p:spPr>
          <a:xfrm>
            <a:off x="3452794" y="2355171"/>
            <a:ext cx="4500594"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生产力大发展</a:t>
            </a:r>
            <a:endParaRPr lang="zh-CN" altLang="en-US" sz="2200" b="1" dirty="0" smtClean="0">
              <a:solidFill>
                <a:schemeClr val="tx1"/>
              </a:solidFill>
              <a:latin typeface="黑体" pitchFamily="49" charset="-122"/>
              <a:ea typeface="黑体" pitchFamily="49" charset="-122"/>
            </a:endParaRPr>
          </a:p>
        </p:txBody>
      </p:sp>
      <p:pic>
        <p:nvPicPr>
          <p:cNvPr id="48" name="图片 4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22" name="Text Box 45"/>
          <p:cNvSpPr txBox="1"/>
          <p:nvPr/>
        </p:nvSpPr>
        <p:spPr>
          <a:xfrm>
            <a:off x="3452794" y="2926675"/>
            <a:ext cx="4214842"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建立</a:t>
            </a:r>
            <a:r>
              <a:rPr lang="zh-CN" altLang="en-US" sz="2200" b="1" dirty="0" smtClean="0">
                <a:solidFill>
                  <a:srgbClr val="FF0000"/>
                </a:solidFill>
                <a:latin typeface="黑体" pitchFamily="49" charset="-122"/>
                <a:ea typeface="黑体" pitchFamily="49" charset="-122"/>
              </a:rPr>
              <a:t>工厂制度</a:t>
            </a:r>
            <a:r>
              <a:rPr lang="zh-CN" altLang="en-US" sz="2200" b="1" dirty="0" smtClean="0">
                <a:solidFill>
                  <a:schemeClr val="tx1"/>
                </a:solidFill>
                <a:latin typeface="黑体" pitchFamily="49" charset="-122"/>
                <a:ea typeface="黑体" pitchFamily="49" charset="-122"/>
              </a:rPr>
              <a:t>，出现</a:t>
            </a:r>
            <a:r>
              <a:rPr lang="zh-CN" altLang="en-US" sz="2200" b="1" dirty="0" smtClean="0">
                <a:solidFill>
                  <a:srgbClr val="FF0000"/>
                </a:solidFill>
                <a:latin typeface="黑体" pitchFamily="49" charset="-122"/>
                <a:ea typeface="黑体" pitchFamily="49" charset="-122"/>
              </a:rPr>
              <a:t>垄断组织</a:t>
            </a:r>
          </a:p>
        </p:txBody>
      </p:sp>
      <p:sp>
        <p:nvSpPr>
          <p:cNvPr id="23" name="Text Box 45"/>
          <p:cNvSpPr txBox="1"/>
          <p:nvPr/>
        </p:nvSpPr>
        <p:spPr>
          <a:xfrm>
            <a:off x="3452794" y="4214818"/>
            <a:ext cx="8572560"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推动了</a:t>
            </a:r>
            <a:r>
              <a:rPr lang="zh-CN" altLang="en-US" sz="2200" b="1" dirty="0" smtClean="0">
                <a:solidFill>
                  <a:srgbClr val="FF0000"/>
                </a:solidFill>
                <a:latin typeface="黑体" pitchFamily="49" charset="-122"/>
                <a:ea typeface="黑体" pitchFamily="49" charset="-122"/>
              </a:rPr>
              <a:t>城市化</a:t>
            </a:r>
            <a:r>
              <a:rPr lang="zh-CN" altLang="en-US" sz="2200" b="1" dirty="0" smtClean="0">
                <a:solidFill>
                  <a:schemeClr val="tx1"/>
                </a:solidFill>
                <a:latin typeface="黑体" pitchFamily="49" charset="-122"/>
                <a:ea typeface="黑体" pitchFamily="49" charset="-122"/>
              </a:rPr>
              <a:t>进程</a:t>
            </a:r>
          </a:p>
        </p:txBody>
      </p:sp>
      <p:sp>
        <p:nvSpPr>
          <p:cNvPr id="25" name="Text Box 45"/>
          <p:cNvSpPr txBox="1"/>
          <p:nvPr/>
        </p:nvSpPr>
        <p:spPr>
          <a:xfrm>
            <a:off x="3452794" y="4622137"/>
            <a:ext cx="8572560"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生活有所改善、文化素养提高、女性获得更多受教育机会</a:t>
            </a:r>
          </a:p>
        </p:txBody>
      </p:sp>
      <p:sp>
        <p:nvSpPr>
          <p:cNvPr id="18" name="Text Box 45"/>
          <p:cNvSpPr txBox="1"/>
          <p:nvPr/>
        </p:nvSpPr>
        <p:spPr>
          <a:xfrm>
            <a:off x="3452794" y="3643314"/>
            <a:ext cx="6643734"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工业资产阶级和工业无产阶级</a:t>
            </a:r>
            <a:r>
              <a:rPr lang="zh-CN" altLang="en-US" sz="2200" b="1" dirty="0" smtClean="0">
                <a:solidFill>
                  <a:schemeClr val="tx1"/>
                </a:solidFill>
                <a:latin typeface="黑体" pitchFamily="49" charset="-122"/>
                <a:ea typeface="黑体" pitchFamily="49" charset="-122"/>
              </a:rPr>
              <a:t>成为社会的两大阶级</a:t>
            </a:r>
          </a:p>
        </p:txBody>
      </p:sp>
      <p:sp>
        <p:nvSpPr>
          <p:cNvPr id="19" name="Text Box 45"/>
          <p:cNvSpPr txBox="1"/>
          <p:nvPr/>
        </p:nvSpPr>
        <p:spPr>
          <a:xfrm>
            <a:off x="3405126" y="5000636"/>
            <a:ext cx="3405254" cy="430887"/>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人口增加明显</a:t>
            </a:r>
          </a:p>
        </p:txBody>
      </p:sp>
      <p:sp>
        <p:nvSpPr>
          <p:cNvPr id="14" name="TextBox 13"/>
          <p:cNvSpPr txBox="1"/>
          <p:nvPr/>
        </p:nvSpPr>
        <p:spPr>
          <a:xfrm>
            <a:off x="1166778" y="1753586"/>
            <a:ext cx="9858444" cy="430887"/>
          </a:xfrm>
          <a:prstGeom prst="rect">
            <a:avLst/>
          </a:prstGeom>
          <a:noFill/>
        </p:spPr>
        <p:txBody>
          <a:bodyPr wrap="square" rtlCol="0">
            <a:spAutoFit/>
          </a:bodyPr>
          <a:lstStyle/>
          <a:p>
            <a:pPr marL="342900" lvl="0" indent="-342900">
              <a:lnSpc>
                <a:spcPct val="110000"/>
              </a:lnSpc>
              <a:spcBef>
                <a:spcPct val="20000"/>
              </a:spcBef>
              <a:buSzPct val="100000"/>
              <a:defRPr/>
            </a:pPr>
            <a:r>
              <a:rPr lang="zh-CN" altLang="en-US" sz="2000" dirty="0" smtClean="0">
                <a:latin typeface="黑体" panose="02010609060101010101" pitchFamily="49" charset="-122"/>
                <a:ea typeface="黑体" panose="02010609060101010101" pitchFamily="49" charset="-122"/>
              </a:rPr>
              <a:t>阅读教材</a:t>
            </a:r>
            <a:r>
              <a:rPr lang="en-US" altLang="zh-CN" sz="2000" dirty="0" smtClean="0">
                <a:latin typeface="黑体" panose="02010609060101010101" pitchFamily="49" charset="-122"/>
                <a:ea typeface="黑体" panose="02010609060101010101" pitchFamily="49" charset="-122"/>
              </a:rPr>
              <a:t>P59</a:t>
            </a:r>
            <a:r>
              <a:rPr lang="zh-CN" altLang="en-US" sz="2000" dirty="0" smtClean="0">
                <a:latin typeface="黑体" panose="02010609060101010101" pitchFamily="49" charset="-122"/>
                <a:ea typeface="黑体" panose="02010609060101010101" pitchFamily="49" charset="-122"/>
              </a:rPr>
              <a:t>正文第</a:t>
            </a:r>
            <a:r>
              <a:rPr lang="en-US" altLang="zh-CN" sz="2000" dirty="0" smtClean="0">
                <a:latin typeface="黑体" panose="02010609060101010101" pitchFamily="49" charset="-122"/>
                <a:ea typeface="黑体" panose="02010609060101010101" pitchFamily="49" charset="-122"/>
              </a:rPr>
              <a:t>3-4</a:t>
            </a:r>
            <a:r>
              <a:rPr lang="zh-CN" altLang="en-US" sz="2000" dirty="0" smtClean="0">
                <a:latin typeface="黑体" panose="02010609060101010101" pitchFamily="49" charset="-122"/>
                <a:ea typeface="黑体" panose="02010609060101010101" pitchFamily="49" charset="-122"/>
              </a:rPr>
              <a:t>段和</a:t>
            </a:r>
            <a:r>
              <a:rPr lang="en-US" altLang="zh-CN" sz="2000" dirty="0" smtClean="0">
                <a:latin typeface="黑体" panose="02010609060101010101" pitchFamily="49" charset="-122"/>
                <a:ea typeface="黑体" panose="02010609060101010101" pitchFamily="49" charset="-122"/>
              </a:rPr>
              <a:t>P60</a:t>
            </a:r>
            <a:r>
              <a:rPr lang="zh-CN" altLang="en-US" sz="2000" dirty="0" smtClean="0">
                <a:latin typeface="黑体" panose="02010609060101010101" pitchFamily="49" charset="-122"/>
                <a:ea typeface="黑体" panose="02010609060101010101" pitchFamily="49" charset="-122"/>
              </a:rPr>
              <a:t>，完成下表。</a:t>
            </a:r>
            <a:endParaRPr lang="en-US" altLang="zh-CN" sz="2000" dirty="0" smtClean="0">
              <a:latin typeface="黑体" panose="02010609060101010101" pitchFamily="49" charset="-122"/>
              <a:ea typeface="黑体" panose="02010609060101010101" pitchFamily="49" charset="-122"/>
            </a:endParaRPr>
          </a:p>
        </p:txBody>
      </p:sp>
      <p:sp>
        <p:nvSpPr>
          <p:cNvPr id="13" name="Text Box 45"/>
          <p:cNvSpPr txBox="1"/>
          <p:nvPr/>
        </p:nvSpPr>
        <p:spPr>
          <a:xfrm>
            <a:off x="3452794" y="5429264"/>
            <a:ext cx="7215238" cy="430887"/>
          </a:xfrm>
          <a:prstGeom prst="rect">
            <a:avLst/>
          </a:prstGeom>
          <a:noFill/>
          <a:ln w="9525">
            <a:noFill/>
          </a:ln>
        </p:spPr>
        <p:txBody>
          <a:bodyPr wrap="square">
            <a:spAutoFit/>
          </a:bodyPr>
          <a:lstStyle/>
          <a:p>
            <a:pPr>
              <a:spcBef>
                <a:spcPct val="50000"/>
              </a:spcBef>
            </a:pPr>
            <a:r>
              <a:rPr lang="zh-CN" altLang="en-US" sz="2200" b="1" dirty="0" smtClean="0">
                <a:solidFill>
                  <a:schemeClr val="tx1"/>
                </a:solidFill>
                <a:latin typeface="黑体" pitchFamily="49" charset="-122"/>
                <a:ea typeface="黑体" pitchFamily="49" charset="-122"/>
              </a:rPr>
              <a:t>环境污染严重</a:t>
            </a:r>
          </a:p>
        </p:txBody>
      </p:sp>
      <p:sp>
        <p:nvSpPr>
          <p:cNvPr id="15" name="Text Box 45"/>
          <p:cNvSpPr txBox="1"/>
          <p:nvPr/>
        </p:nvSpPr>
        <p:spPr>
          <a:xfrm>
            <a:off x="3452794" y="5429264"/>
            <a:ext cx="7215238" cy="769441"/>
          </a:xfrm>
          <a:prstGeom prst="rect">
            <a:avLst/>
          </a:prstGeom>
          <a:noFill/>
          <a:ln w="9525">
            <a:noFill/>
          </a:ln>
        </p:spPr>
        <p:txBody>
          <a:bodyPr wrap="square">
            <a:spAutoFit/>
          </a:bodyPr>
          <a:lstStyle/>
          <a:p>
            <a:pPr>
              <a:spcBef>
                <a:spcPct val="50000"/>
              </a:spcBef>
            </a:pPr>
            <a:r>
              <a:rPr lang="zh-CN" altLang="en-US" sz="2200" b="1" dirty="0" smtClean="0">
                <a:solidFill>
                  <a:srgbClr val="FF0000"/>
                </a:solidFill>
                <a:latin typeface="黑体" pitchFamily="49" charset="-122"/>
                <a:ea typeface="黑体" pitchFamily="49" charset="-122"/>
              </a:rPr>
              <a:t>            </a:t>
            </a:r>
            <a:r>
              <a:rPr lang="zh-CN" altLang="en-US" sz="2200" b="1" dirty="0" smtClean="0">
                <a:solidFill>
                  <a:schemeClr val="tx1"/>
                </a:solidFill>
                <a:latin typeface="黑体" pitchFamily="49" charset="-122"/>
                <a:ea typeface="黑体" pitchFamily="49" charset="-122"/>
              </a:rPr>
              <a:t> 、贫富分化加剧、工人居住条件恶劣、疾病与犯罪等社会问题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22" grpId="0"/>
      <p:bldP spid="23" grpId="0"/>
      <p:bldP spid="25" grpId="0"/>
      <p:bldP spid="18" grpId="0"/>
      <p:bldP spid="19" grpId="0"/>
      <p:bldP spid="13" grpId="0"/>
      <p:bldP spid="15" grpId="0"/>
      <p:bldP spid="15" grpId="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0" name="标题 1"/>
          <p:cNvSpPr>
            <a:spLocks noGrp="1"/>
          </p:cNvSpPr>
          <p:nvPr>
            <p:ph type="title"/>
          </p:nvPr>
        </p:nvSpPr>
        <p:spPr>
          <a:xfrm>
            <a:off x="609600" y="-16"/>
            <a:ext cx="10972800" cy="1143000"/>
          </a:xfrm>
        </p:spPr>
        <p:txBody>
          <a:bodyPr/>
          <a:lstStyle/>
          <a:p>
            <a:r>
              <a:rPr lang="zh-CN" altLang="en-US" sz="4000" cap="all" dirty="0" smtClean="0">
                <a:ln w="3175" cmpd="sng">
                  <a:noFill/>
                </a:ln>
                <a:solidFill>
                  <a:schemeClr val="tx1"/>
                </a:solidFill>
                <a:latin typeface="黑体" panose="02010609060101010101" pitchFamily="49" charset="-122"/>
                <a:ea typeface="黑体" panose="02010609060101010101" pitchFamily="49" charset="-122"/>
              </a:rPr>
              <a:t>四、工业革命的影响</a:t>
            </a:r>
          </a:p>
        </p:txBody>
      </p:sp>
      <p:sp>
        <p:nvSpPr>
          <p:cNvPr id="31" name="内容占位符 2"/>
          <p:cNvSpPr>
            <a:spLocks noGrp="1"/>
          </p:cNvSpPr>
          <p:nvPr>
            <p:ph idx="1"/>
          </p:nvPr>
        </p:nvSpPr>
        <p:spPr>
          <a:xfrm>
            <a:off x="609600" y="1071546"/>
            <a:ext cx="10972800" cy="685792"/>
          </a:xfrm>
        </p:spPr>
        <p:txBody>
          <a:bodyPr/>
          <a:lstStyle/>
          <a:p>
            <a:pPr>
              <a:buNone/>
            </a:pPr>
            <a:r>
              <a:rPr lang="zh-CN" altLang="en-US" dirty="0" smtClean="0">
                <a:latin typeface="黑体" panose="02010609060101010101" pitchFamily="49" charset="-122"/>
                <a:ea typeface="黑体" panose="02010609060101010101" pitchFamily="49" charset="-122"/>
              </a:rPr>
              <a:t> ㈡对资本主义世界体系</a:t>
            </a:r>
            <a:endParaRPr lang="zh-CN" altLang="en-US" dirty="0"/>
          </a:p>
        </p:txBody>
      </p:sp>
      <p:pic>
        <p:nvPicPr>
          <p:cNvPr id="48" name="图片 47" descr="abf26f314e9817d4f19fa34975c4525"/>
          <p:cNvPicPr>
            <a:picLocks noChangeAspect="1"/>
          </p:cNvPicPr>
          <p:nvPr/>
        </p:nvPicPr>
        <p:blipFill>
          <a:blip r:embed="rId3" cstate="print"/>
          <a:stretch>
            <a:fillRect/>
          </a:stretch>
        </p:blipFill>
        <p:spPr>
          <a:xfrm>
            <a:off x="10400030" y="6292850"/>
            <a:ext cx="1626870" cy="424815"/>
          </a:xfrm>
          <a:prstGeom prst="rect">
            <a:avLst/>
          </a:prstGeom>
        </p:spPr>
      </p:pic>
      <p:sp>
        <p:nvSpPr>
          <p:cNvPr id="15" name="矩形 14"/>
          <p:cNvSpPr/>
          <p:nvPr/>
        </p:nvSpPr>
        <p:spPr>
          <a:xfrm>
            <a:off x="952464" y="1714488"/>
            <a:ext cx="9715568" cy="461665"/>
          </a:xfrm>
          <a:prstGeom prst="rect">
            <a:avLst/>
          </a:prstGeom>
        </p:spPr>
        <p:txBody>
          <a:bodyPr wrap="square">
            <a:spAutoFit/>
          </a:bodyPr>
          <a:lstStyle/>
          <a:p>
            <a:pPr>
              <a:lnSpc>
                <a:spcPts val="3300"/>
              </a:lnSpc>
            </a:pPr>
            <a:r>
              <a:rPr lang="zh-CN" altLang="en-US" sz="2400" dirty="0" smtClean="0">
                <a:latin typeface="黑体" panose="02010609060101010101" pitchFamily="49" charset="-122"/>
                <a:ea typeface="黑体" panose="02010609060101010101" pitchFamily="49" charset="-122"/>
              </a:rPr>
              <a:t>①工业革命极大地改变了世界的面貌，</a:t>
            </a:r>
            <a:r>
              <a:rPr lang="zh-CN" altLang="en-US" sz="2400" b="1" dirty="0" smtClean="0">
                <a:solidFill>
                  <a:srgbClr val="FF0000"/>
                </a:solidFill>
                <a:latin typeface="黑体" panose="02010609060101010101" pitchFamily="49" charset="-122"/>
                <a:ea typeface="黑体" panose="02010609060101010101" pitchFamily="49" charset="-122"/>
              </a:rPr>
              <a:t>使世界各地的联系日益紧密</a:t>
            </a:r>
            <a:r>
              <a:rPr lang="zh-CN" altLang="en-US" sz="2400" dirty="0" smtClean="0">
                <a:solidFill>
                  <a:schemeClr val="tx1"/>
                </a:solidFill>
                <a:latin typeface="黑体" panose="02010609060101010101" pitchFamily="49" charset="-122"/>
                <a:ea typeface="黑体" panose="02010609060101010101" pitchFamily="49" charset="-122"/>
              </a:rPr>
              <a:t>。</a:t>
            </a:r>
            <a:endParaRPr lang="en-US" altLang="zh-CN" sz="2400" dirty="0" smtClean="0">
              <a:solidFill>
                <a:schemeClr val="tx1"/>
              </a:solidFill>
              <a:latin typeface="黑体" panose="02010609060101010101" pitchFamily="49" charset="-122"/>
              <a:ea typeface="黑体" panose="02010609060101010101" pitchFamily="49" charset="-122"/>
            </a:endParaRPr>
          </a:p>
        </p:txBody>
      </p:sp>
      <p:sp>
        <p:nvSpPr>
          <p:cNvPr id="16" name="矩形 15"/>
          <p:cNvSpPr/>
          <p:nvPr/>
        </p:nvSpPr>
        <p:spPr>
          <a:xfrm>
            <a:off x="1381092" y="2357430"/>
            <a:ext cx="8643998" cy="913070"/>
          </a:xfrm>
          <a:prstGeom prst="rect">
            <a:avLst/>
          </a:prstGeom>
          <a:ln w="19050">
            <a:solidFill>
              <a:srgbClr val="0066FF"/>
            </a:solidFill>
            <a:prstDash val="dashDot"/>
          </a:ln>
        </p:spPr>
        <p:txBody>
          <a:bodyPr wrap="square">
            <a:spAutoFit/>
          </a:bodyPr>
          <a:lstStyle/>
          <a:p>
            <a:pPr>
              <a:lnSpc>
                <a:spcPts val="3200"/>
              </a:lnSpc>
            </a:pPr>
            <a:r>
              <a:rPr lang="zh-CN" altLang="en-US" sz="2000" dirty="0" smtClean="0">
                <a:latin typeface="黑体" panose="02010609060101010101" pitchFamily="49" charset="-122"/>
                <a:ea typeface="黑体" panose="02010609060101010101" pitchFamily="49" charset="-122"/>
              </a:rPr>
              <a:t>工业革命后，资产阶级奔走于世界各地，凭借强大的军事实力和生产力，在世界各地建立殖民地，</a:t>
            </a:r>
            <a:r>
              <a:rPr lang="zh-CN" altLang="en-US" sz="2000" dirty="0" smtClean="0">
                <a:solidFill>
                  <a:srgbClr val="0066FF"/>
                </a:solidFill>
                <a:latin typeface="黑体" panose="02010609060101010101" pitchFamily="49" charset="-122"/>
                <a:ea typeface="黑体" panose="02010609060101010101" pitchFamily="49" charset="-122"/>
              </a:rPr>
              <a:t>寻找廉价的原材料，倾销工业品</a:t>
            </a:r>
            <a:r>
              <a:rPr lang="zh-CN" altLang="en-US" sz="2000" dirty="0" smtClean="0">
                <a:latin typeface="黑体" panose="02010609060101010101" pitchFamily="49" charset="-122"/>
                <a:ea typeface="黑体" panose="02010609060101010101" pitchFamily="49" charset="-122"/>
              </a:rPr>
              <a:t>，密切了世界的联系。</a:t>
            </a:r>
          </a:p>
        </p:txBody>
      </p:sp>
      <p:sp>
        <p:nvSpPr>
          <p:cNvPr id="17" name="矩形 16"/>
          <p:cNvSpPr/>
          <p:nvPr/>
        </p:nvSpPr>
        <p:spPr>
          <a:xfrm>
            <a:off x="952464" y="3571876"/>
            <a:ext cx="9715568" cy="461665"/>
          </a:xfrm>
          <a:prstGeom prst="rect">
            <a:avLst/>
          </a:prstGeom>
        </p:spPr>
        <p:txBody>
          <a:bodyPr wrap="square">
            <a:spAutoFit/>
          </a:bodyPr>
          <a:lstStyle/>
          <a:p>
            <a:pPr>
              <a:lnSpc>
                <a:spcPts val="3300"/>
              </a:lnSpc>
            </a:pPr>
            <a:r>
              <a:rPr lang="zh-CN" altLang="en-US" sz="2400" dirty="0" smtClean="0">
                <a:latin typeface="黑体" panose="02010609060101010101" pitchFamily="49" charset="-122"/>
                <a:ea typeface="黑体" panose="02010609060101010101" pitchFamily="49" charset="-122"/>
              </a:rPr>
              <a:t>②</a:t>
            </a:r>
            <a:r>
              <a:rPr lang="en-US" altLang="zh-CN" sz="2400" dirty="0" smtClean="0">
                <a:latin typeface="黑体" panose="02010609060101010101" pitchFamily="49" charset="-122"/>
                <a:ea typeface="黑体" panose="02010609060101010101" pitchFamily="49" charset="-122"/>
              </a:rPr>
              <a:t>19 </a:t>
            </a:r>
            <a:r>
              <a:rPr lang="zh-CN" altLang="en-US" sz="2400" dirty="0" smtClean="0">
                <a:latin typeface="黑体" panose="02010609060101010101" pitchFamily="49" charset="-122"/>
                <a:ea typeface="黑体" panose="02010609060101010101" pitchFamily="49" charset="-122"/>
              </a:rPr>
              <a:t>世纪末</a:t>
            </a:r>
            <a:r>
              <a:rPr lang="en-US" altLang="zh-CN" sz="2400" dirty="0" smtClean="0">
                <a:latin typeface="黑体" panose="02010609060101010101" pitchFamily="49" charset="-122"/>
                <a:ea typeface="黑体" panose="02010609060101010101" pitchFamily="49" charset="-122"/>
              </a:rPr>
              <a:t>20</a:t>
            </a:r>
            <a:r>
              <a:rPr lang="zh-CN" altLang="en-US" sz="2400" dirty="0" smtClean="0">
                <a:latin typeface="黑体" panose="02010609060101010101" pitchFamily="49" charset="-122"/>
                <a:ea typeface="黑体" panose="02010609060101010101" pitchFamily="49" charset="-122"/>
              </a:rPr>
              <a:t>世纪初，</a:t>
            </a:r>
            <a:r>
              <a:rPr lang="zh-CN" altLang="en-US" sz="2400" b="1" dirty="0" smtClean="0">
                <a:solidFill>
                  <a:srgbClr val="FF0000"/>
                </a:solidFill>
                <a:latin typeface="黑体" panose="02010609060101010101" pitchFamily="49" charset="-122"/>
                <a:ea typeface="黑体" panose="02010609060101010101" pitchFamily="49" charset="-122"/>
              </a:rPr>
              <a:t>资本主义世界经济体系基本形成</a:t>
            </a:r>
            <a:r>
              <a:rPr lang="zh-CN" altLang="en-US" sz="2400" dirty="0" smtClean="0">
                <a:latin typeface="黑体" panose="02010609060101010101" pitchFamily="49" charset="-122"/>
                <a:ea typeface="黑体" panose="02010609060101010101" pitchFamily="49" charset="-122"/>
              </a:rPr>
              <a:t>。</a:t>
            </a:r>
            <a:endParaRPr lang="en-US" altLang="zh-CN" sz="2400" b="1" dirty="0" smtClean="0">
              <a:solidFill>
                <a:srgbClr val="FF0000"/>
              </a:solidFill>
              <a:latin typeface="黑体" panose="02010609060101010101" pitchFamily="49" charset="-122"/>
              <a:ea typeface="黑体" panose="02010609060101010101" pitchFamily="49" charset="-122"/>
            </a:endParaRPr>
          </a:p>
        </p:txBody>
      </p:sp>
      <p:sp>
        <p:nvSpPr>
          <p:cNvPr id="20" name="矩形 19"/>
          <p:cNvSpPr/>
          <p:nvPr/>
        </p:nvSpPr>
        <p:spPr>
          <a:xfrm>
            <a:off x="1381092" y="4143380"/>
            <a:ext cx="8643998" cy="1323439"/>
          </a:xfrm>
          <a:prstGeom prst="rect">
            <a:avLst/>
          </a:prstGeom>
          <a:ln w="19050">
            <a:solidFill>
              <a:srgbClr val="0066FF"/>
            </a:solidFill>
            <a:prstDash val="dashDot"/>
          </a:ln>
        </p:spPr>
        <p:txBody>
          <a:bodyPr wrap="square">
            <a:spAutoFit/>
          </a:bodyPr>
          <a:lstStyle/>
          <a:p>
            <a:pPr>
              <a:lnSpc>
                <a:spcPts val="3200"/>
              </a:lnSpc>
            </a:pPr>
            <a:r>
              <a:rPr lang="zh-CN" altLang="en-US" sz="2000" dirty="0" smtClean="0">
                <a:latin typeface="黑体" panose="02010609060101010101" pitchFamily="49" charset="-122"/>
                <a:ea typeface="黑体" panose="02010609060101010101" pitchFamily="49" charset="-122"/>
              </a:rPr>
              <a:t>随着两次工业革命的完成，资本主义发展到垄断资本主义阶段，在世界范围内倾销商品、掠夺原料、输出资本，列强逐渐瓜分了世界，</a:t>
            </a:r>
            <a:r>
              <a:rPr lang="zh-CN" altLang="en-US" sz="2000" dirty="0" smtClean="0">
                <a:solidFill>
                  <a:srgbClr val="0066FF"/>
                </a:solidFill>
                <a:latin typeface="黑体" panose="02010609060101010101" pitchFamily="49" charset="-122"/>
                <a:ea typeface="黑体" panose="02010609060101010101" pitchFamily="49" charset="-122"/>
              </a:rPr>
              <a:t>在全世界范围内进行生产和经营活动</a:t>
            </a:r>
            <a:r>
              <a:rPr lang="zh-CN" altLang="en-US" sz="2000" dirty="0" smtClean="0">
                <a:latin typeface="黑体" panose="02010609060101010101" pitchFamily="49" charset="-122"/>
                <a:ea typeface="黑体" panose="02010609060101010101" pitchFamily="49" charset="-122"/>
              </a:rPr>
              <a:t>，资本主义世界体系最终形成。</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6" name="TextBox 5"/>
          <p:cNvSpPr txBox="1"/>
          <p:nvPr/>
        </p:nvSpPr>
        <p:spPr>
          <a:xfrm>
            <a:off x="4952992" y="1826852"/>
            <a:ext cx="4000528" cy="4216539"/>
          </a:xfrm>
          <a:prstGeom prst="rect">
            <a:avLst/>
          </a:prstGeom>
          <a:noFill/>
        </p:spPr>
        <p:txBody>
          <a:bodyPr wrap="square" rtlCol="0">
            <a:spAutoFit/>
          </a:bodyPr>
          <a:lstStyle/>
          <a:p>
            <a:pPr marL="342900" lvl="0" indent="-342900">
              <a:spcBef>
                <a:spcPct val="20000"/>
              </a:spcBef>
              <a:buSzPct val="100000"/>
              <a:defRPr/>
            </a:pPr>
            <a:r>
              <a:rPr lang="zh-CN" altLang="en-US" sz="2800" dirty="0" smtClean="0">
                <a:latin typeface="黑体" panose="02010609060101010101" pitchFamily="49" charset="-122"/>
                <a:ea typeface="黑体" panose="02010609060101010101" pitchFamily="49" charset="-122"/>
              </a:rPr>
              <a:t>第一次工业革命</a:t>
            </a:r>
            <a:endParaRPr lang="en-US" altLang="zh-CN" sz="2800" dirty="0" smtClean="0">
              <a:latin typeface="黑体" panose="02010609060101010101" pitchFamily="49" charset="-122"/>
              <a:ea typeface="黑体" panose="02010609060101010101" pitchFamily="49" charset="-122"/>
            </a:endParaRPr>
          </a:p>
          <a:p>
            <a:pPr marL="342900" indent="-342900">
              <a:spcBef>
                <a:spcPct val="20000"/>
              </a:spcBef>
              <a:buSzPct val="100000"/>
              <a:defRPr/>
            </a:pPr>
            <a:endParaRPr lang="en-US" altLang="zh-CN" sz="2800" dirty="0" smtClean="0">
              <a:latin typeface="黑体" panose="02010609060101010101" pitchFamily="49" charset="-122"/>
              <a:ea typeface="黑体" panose="02010609060101010101" pitchFamily="49" charset="-122"/>
            </a:endParaRPr>
          </a:p>
          <a:p>
            <a:pPr marL="342900" indent="-342900">
              <a:spcBef>
                <a:spcPct val="20000"/>
              </a:spcBef>
              <a:buSzPct val="100000"/>
              <a:defRPr/>
            </a:pPr>
            <a:r>
              <a:rPr lang="zh-CN" altLang="en-US" sz="2800" dirty="0" smtClean="0">
                <a:latin typeface="黑体" panose="02010609060101010101" pitchFamily="49" charset="-122"/>
                <a:ea typeface="黑体" panose="02010609060101010101" pitchFamily="49" charset="-122"/>
              </a:rPr>
              <a:t> </a:t>
            </a:r>
            <a:endParaRPr lang="en-US" altLang="zh-CN" sz="2800" dirty="0" smtClean="0">
              <a:latin typeface="黑体" panose="02010609060101010101" pitchFamily="49" charset="-122"/>
              <a:ea typeface="黑体" panose="02010609060101010101" pitchFamily="49" charset="-122"/>
            </a:endParaRPr>
          </a:p>
          <a:p>
            <a:pPr marL="342900" lvl="0" indent="-342900">
              <a:spcBef>
                <a:spcPct val="20000"/>
              </a:spcBef>
              <a:buSzPct val="100000"/>
              <a:defRPr/>
            </a:pPr>
            <a:r>
              <a:rPr lang="zh-CN" altLang="en-US" sz="2800" dirty="0" smtClean="0">
                <a:latin typeface="黑体" panose="02010609060101010101" pitchFamily="49" charset="-122"/>
                <a:ea typeface="黑体" panose="02010609060101010101" pitchFamily="49" charset="-122"/>
              </a:rPr>
              <a:t>第二次工业革命</a:t>
            </a:r>
            <a:endParaRPr lang="en-US" altLang="zh-CN" sz="2800" dirty="0" smtClean="0">
              <a:latin typeface="黑体" panose="02010609060101010101" pitchFamily="49" charset="-122"/>
              <a:ea typeface="黑体" panose="02010609060101010101" pitchFamily="49" charset="-122"/>
            </a:endParaRPr>
          </a:p>
          <a:p>
            <a:pPr marL="342900" lvl="0" indent="-342900">
              <a:spcBef>
                <a:spcPct val="20000"/>
              </a:spcBef>
              <a:buSzPct val="100000"/>
              <a:defRPr/>
            </a:pPr>
            <a:r>
              <a:rPr lang="en-US" altLang="zh-CN" sz="2800" dirty="0" smtClean="0">
                <a:latin typeface="黑体" panose="02010609060101010101" pitchFamily="49" charset="-122"/>
                <a:ea typeface="黑体" panose="02010609060101010101" pitchFamily="49" charset="-122"/>
              </a:rPr>
              <a:t> </a:t>
            </a:r>
          </a:p>
          <a:p>
            <a:pPr marL="342900" lvl="0" indent="-342900">
              <a:spcBef>
                <a:spcPct val="20000"/>
              </a:spcBef>
              <a:buSzPct val="100000"/>
              <a:defRPr/>
            </a:pPr>
            <a:endParaRPr lang="en-US" altLang="zh-CN" sz="400" dirty="0" smtClean="0">
              <a:latin typeface="黑体" panose="02010609060101010101" pitchFamily="49" charset="-122"/>
              <a:ea typeface="黑体" panose="02010609060101010101" pitchFamily="49" charset="-122"/>
            </a:endParaRPr>
          </a:p>
          <a:p>
            <a:pPr marL="342900" indent="-342900">
              <a:spcBef>
                <a:spcPct val="20000"/>
              </a:spcBef>
              <a:buSzPct val="100000"/>
              <a:defRPr/>
            </a:pPr>
            <a:r>
              <a:rPr lang="zh-CN" altLang="en-US" sz="2800" dirty="0" smtClean="0">
                <a:latin typeface="黑体" panose="02010609060101010101" pitchFamily="49" charset="-122"/>
                <a:ea typeface="黑体" panose="02010609060101010101" pitchFamily="49" charset="-122"/>
              </a:rPr>
              <a:t>两次工业革命的特点</a:t>
            </a:r>
            <a:endParaRPr lang="en-US" altLang="zh-CN" sz="2800" dirty="0" smtClean="0">
              <a:latin typeface="黑体" panose="02010609060101010101" pitchFamily="49" charset="-122"/>
              <a:ea typeface="黑体" panose="02010609060101010101" pitchFamily="49" charset="-122"/>
            </a:endParaRPr>
          </a:p>
          <a:p>
            <a:pPr marL="342900" indent="-342900">
              <a:spcBef>
                <a:spcPct val="20000"/>
              </a:spcBef>
              <a:buSzPct val="100000"/>
              <a:defRPr/>
            </a:pPr>
            <a:endParaRPr lang="en-US" altLang="zh-CN" sz="2400" dirty="0" smtClean="0">
              <a:latin typeface="黑体" panose="02010609060101010101" pitchFamily="49" charset="-122"/>
              <a:ea typeface="黑体" panose="02010609060101010101" pitchFamily="49" charset="-122"/>
            </a:endParaRPr>
          </a:p>
          <a:p>
            <a:pPr marL="342900" lvl="0" indent="-342900">
              <a:spcBef>
                <a:spcPct val="20000"/>
              </a:spcBef>
              <a:buSzPct val="100000"/>
              <a:defRPr/>
            </a:pPr>
            <a:r>
              <a:rPr lang="zh-CN" altLang="en-US" sz="2800" dirty="0" smtClean="0">
                <a:latin typeface="黑体" panose="02010609060101010101" pitchFamily="49" charset="-122"/>
                <a:ea typeface="黑体" panose="02010609060101010101" pitchFamily="49" charset="-122"/>
              </a:rPr>
              <a:t>工业革命的影响</a:t>
            </a:r>
            <a:endParaRPr lang="en-US" altLang="zh-CN" sz="2800" dirty="0" smtClean="0">
              <a:latin typeface="黑体" panose="02010609060101010101" pitchFamily="49" charset="-122"/>
              <a:ea typeface="黑体" panose="02010609060101010101" pitchFamily="49" charset="-122"/>
            </a:endParaRPr>
          </a:p>
        </p:txBody>
      </p:sp>
      <p:sp>
        <p:nvSpPr>
          <p:cNvPr id="9" name="标题 1"/>
          <p:cNvSpPr txBox="1"/>
          <p:nvPr/>
        </p:nvSpPr>
        <p:spPr>
          <a:xfrm>
            <a:off x="803314" y="428604"/>
            <a:ext cx="10793412" cy="871538"/>
          </a:xfrm>
          <a:prstGeom prst="rect">
            <a:avLst/>
          </a:prstGeom>
          <a:effectLst/>
        </p:spPr>
        <p:txBody>
          <a:bodyPr anchor="ct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spcAft>
                <a:spcPts val="0"/>
              </a:spcAft>
              <a:defRPr/>
            </a:pPr>
            <a:r>
              <a:rPr lang="zh-CN" altLang="en-US" sz="4800" dirty="0" smtClean="0">
                <a:latin typeface="黑体" panose="02010609060101010101" pitchFamily="49" charset="-122"/>
                <a:ea typeface="黑体" panose="02010609060101010101" pitchFamily="49" charset="-122"/>
              </a:rPr>
              <a:t>课堂小结</a:t>
            </a:r>
          </a:p>
        </p:txBody>
      </p:sp>
      <p:sp>
        <p:nvSpPr>
          <p:cNvPr id="10" name="标题 1"/>
          <p:cNvSpPr txBox="1"/>
          <p:nvPr/>
        </p:nvSpPr>
        <p:spPr>
          <a:xfrm>
            <a:off x="428628" y="3378020"/>
            <a:ext cx="2643206" cy="1163476"/>
          </a:xfrm>
          <a:prstGeom prst="rect">
            <a:avLst/>
          </a:prstGeom>
          <a:solidFill>
            <a:srgbClr val="0099FF"/>
          </a:solidFill>
          <a:effectLst/>
        </p:spPr>
        <p:txBody>
          <a:bodyPr anchor="ct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defRPr/>
            </a:pPr>
            <a:r>
              <a:rPr lang="zh-CN" altLang="en-US" dirty="0" smtClean="0">
                <a:solidFill>
                  <a:schemeClr val="bg1"/>
                </a:solidFill>
                <a:latin typeface="黑体" panose="02010609060101010101" pitchFamily="49" charset="-122"/>
                <a:ea typeface="黑体" panose="02010609060101010101" pitchFamily="49" charset="-122"/>
              </a:rPr>
              <a:t>影响世界的工业革命</a:t>
            </a:r>
          </a:p>
        </p:txBody>
      </p:sp>
      <p:sp>
        <p:nvSpPr>
          <p:cNvPr id="11" name="弧形 10"/>
          <p:cNvSpPr/>
          <p:nvPr/>
        </p:nvSpPr>
        <p:spPr>
          <a:xfrm rot="20213359">
            <a:off x="2963098" y="2438858"/>
            <a:ext cx="2643206" cy="714380"/>
          </a:xfrm>
          <a:prstGeom prst="arc">
            <a:avLst>
              <a:gd name="adj1" fmla="val 10911215"/>
              <a:gd name="adj2" fmla="val 20624575"/>
            </a:avLst>
          </a:prstGeom>
          <a:ln w="38100">
            <a:solidFill>
              <a:srgbClr val="0099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rot="12677467">
            <a:off x="2805642" y="4651922"/>
            <a:ext cx="2643206" cy="714380"/>
          </a:xfrm>
          <a:prstGeom prst="arc">
            <a:avLst>
              <a:gd name="adj1" fmla="val 11377951"/>
              <a:gd name="adj2" fmla="val 20938849"/>
            </a:avLst>
          </a:prstGeom>
          <a:ln w="38100">
            <a:solidFill>
              <a:srgbClr val="0099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TextBox 12"/>
          <p:cNvSpPr txBox="1"/>
          <p:nvPr/>
        </p:nvSpPr>
        <p:spPr>
          <a:xfrm>
            <a:off x="8072494" y="1285860"/>
            <a:ext cx="4595802" cy="1663532"/>
          </a:xfrm>
          <a:prstGeom prst="rect">
            <a:avLst/>
          </a:prstGeom>
          <a:noFill/>
        </p:spPr>
        <p:txBody>
          <a:bodyPr wrap="square" rtlCol="0">
            <a:spAutoFit/>
          </a:bodyPr>
          <a:lstStyle/>
          <a:p>
            <a:pPr marL="342900" lvl="0" indent="-342900">
              <a:lnSpc>
                <a:spcPts val="3700"/>
              </a:lnSpc>
              <a:spcBef>
                <a:spcPct val="20000"/>
              </a:spcBef>
              <a:buSzPct val="100000"/>
              <a:defRPr/>
            </a:pPr>
            <a:r>
              <a:rPr lang="zh-CN" altLang="en-US" sz="2400" dirty="0" smtClean="0">
                <a:latin typeface="黑体" panose="02010609060101010101" pitchFamily="49" charset="-122"/>
                <a:ea typeface="黑体" panose="02010609060101010101" pitchFamily="49" charset="-122"/>
              </a:rPr>
              <a:t>㈠首先发生在英国的原因</a:t>
            </a:r>
            <a:endParaRPr lang="en-US" altLang="zh-CN" sz="2400" dirty="0" smtClean="0">
              <a:latin typeface="黑体" panose="02010609060101010101" pitchFamily="49" charset="-122"/>
              <a:ea typeface="黑体" panose="02010609060101010101" pitchFamily="49" charset="-122"/>
            </a:endParaRPr>
          </a:p>
          <a:p>
            <a:pPr marL="342900" lvl="0" indent="-342900">
              <a:lnSpc>
                <a:spcPts val="3700"/>
              </a:lnSpc>
              <a:spcBef>
                <a:spcPct val="20000"/>
              </a:spcBef>
              <a:buSzPct val="100000"/>
              <a:defRPr/>
            </a:pPr>
            <a:r>
              <a:rPr lang="en-US" altLang="zh-CN" sz="2400" dirty="0" smtClean="0">
                <a:latin typeface="黑体" panose="02010609060101010101" pitchFamily="49" charset="-122"/>
                <a:ea typeface="黑体" panose="02010609060101010101" pitchFamily="49" charset="-122"/>
              </a:rPr>
              <a:t>㈡</a:t>
            </a:r>
            <a:r>
              <a:rPr lang="zh-CN" altLang="en-US" sz="2400" dirty="0" smtClean="0">
                <a:latin typeface="黑体" panose="02010609060101010101" pitchFamily="49" charset="-122"/>
                <a:ea typeface="黑体" panose="02010609060101010101" pitchFamily="49" charset="-122"/>
              </a:rPr>
              <a:t>主要发明和成就</a:t>
            </a:r>
            <a:endParaRPr lang="en-US" altLang="zh-CN" sz="2400" dirty="0" smtClean="0">
              <a:latin typeface="黑体" panose="02010609060101010101" pitchFamily="49" charset="-122"/>
              <a:ea typeface="黑体" panose="02010609060101010101" pitchFamily="49" charset="-122"/>
            </a:endParaRPr>
          </a:p>
          <a:p>
            <a:pPr marL="342900" lvl="0" indent="-342900">
              <a:lnSpc>
                <a:spcPts val="3700"/>
              </a:lnSpc>
              <a:spcBef>
                <a:spcPct val="20000"/>
              </a:spcBef>
              <a:buSzPct val="100000"/>
              <a:defRPr/>
            </a:pPr>
            <a:r>
              <a:rPr lang="en-US" altLang="zh-CN" sz="2400" dirty="0" smtClean="0">
                <a:latin typeface="黑体" panose="02010609060101010101" pitchFamily="49" charset="-122"/>
                <a:ea typeface="黑体" panose="02010609060101010101" pitchFamily="49" charset="-122"/>
              </a:rPr>
              <a:t>㈢</a:t>
            </a:r>
            <a:r>
              <a:rPr lang="zh-CN" altLang="en-US" sz="2400" dirty="0" smtClean="0">
                <a:latin typeface="黑体" panose="02010609060101010101" pitchFamily="49" charset="-122"/>
                <a:ea typeface="黑体" panose="02010609060101010101" pitchFamily="49" charset="-122"/>
              </a:rPr>
              <a:t>拓展</a:t>
            </a:r>
            <a:endParaRPr lang="en-US" altLang="zh-CN" sz="2400" dirty="0" smtClean="0">
              <a:latin typeface="黑体" panose="02010609060101010101" pitchFamily="49" charset="-122"/>
              <a:ea typeface="黑体" panose="02010609060101010101" pitchFamily="49" charset="-122"/>
            </a:endParaRPr>
          </a:p>
        </p:txBody>
      </p:sp>
      <p:sp>
        <p:nvSpPr>
          <p:cNvPr id="15" name="弧形 14"/>
          <p:cNvSpPr/>
          <p:nvPr/>
        </p:nvSpPr>
        <p:spPr>
          <a:xfrm>
            <a:off x="3000396" y="3520896"/>
            <a:ext cx="2643206" cy="714380"/>
          </a:xfrm>
          <a:prstGeom prst="arc">
            <a:avLst>
              <a:gd name="adj1" fmla="val 11282399"/>
              <a:gd name="adj2" fmla="val 19999056"/>
            </a:avLst>
          </a:prstGeom>
          <a:ln w="38100">
            <a:solidFill>
              <a:srgbClr val="0099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弧形 15"/>
          <p:cNvSpPr/>
          <p:nvPr/>
        </p:nvSpPr>
        <p:spPr>
          <a:xfrm rot="11571978">
            <a:off x="2819031" y="3856862"/>
            <a:ext cx="2643206" cy="714380"/>
          </a:xfrm>
          <a:prstGeom prst="arc">
            <a:avLst>
              <a:gd name="adj1" fmla="val 11806573"/>
              <a:gd name="adj2" fmla="val 20702472"/>
            </a:avLst>
          </a:prstGeom>
          <a:ln w="38100">
            <a:solidFill>
              <a:srgbClr val="0099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左中括号 18"/>
          <p:cNvSpPr/>
          <p:nvPr/>
        </p:nvSpPr>
        <p:spPr>
          <a:xfrm>
            <a:off x="7572428" y="1449194"/>
            <a:ext cx="500066" cy="1357322"/>
          </a:xfrm>
          <a:prstGeom prst="leftBracket">
            <a:avLst>
              <a:gd name="adj" fmla="val 135714"/>
            </a:avLst>
          </a:prstGeom>
          <a:noFill/>
          <a:ln w="38100">
            <a:solidFill>
              <a:srgbClr val="0099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左中括号 19"/>
          <p:cNvSpPr/>
          <p:nvPr/>
        </p:nvSpPr>
        <p:spPr>
          <a:xfrm>
            <a:off x="7572428" y="3184174"/>
            <a:ext cx="500066" cy="1000132"/>
          </a:xfrm>
          <a:prstGeom prst="leftBracket">
            <a:avLst>
              <a:gd name="adj" fmla="val 135714"/>
            </a:avLst>
          </a:prstGeom>
          <a:noFill/>
          <a:ln w="38100">
            <a:solidFill>
              <a:srgbClr val="0099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TextBox 20"/>
          <p:cNvSpPr txBox="1"/>
          <p:nvPr/>
        </p:nvSpPr>
        <p:spPr>
          <a:xfrm>
            <a:off x="8108964" y="3163536"/>
            <a:ext cx="2928958" cy="1012585"/>
          </a:xfrm>
          <a:prstGeom prst="rect">
            <a:avLst/>
          </a:prstGeom>
          <a:noFill/>
        </p:spPr>
        <p:txBody>
          <a:bodyPr wrap="square" rtlCol="0">
            <a:spAutoFit/>
          </a:bodyPr>
          <a:lstStyle/>
          <a:p>
            <a:pPr marL="342900" lvl="0" indent="-342900">
              <a:lnSpc>
                <a:spcPts val="3300"/>
              </a:lnSpc>
              <a:spcBef>
                <a:spcPct val="20000"/>
              </a:spcBef>
              <a:buSzPct val="100000"/>
              <a:defRPr/>
            </a:pPr>
            <a:r>
              <a:rPr lang="en-US" altLang="zh-CN" sz="2400" dirty="0" smtClean="0">
                <a:latin typeface="黑体" panose="02010609060101010101" pitchFamily="49" charset="-122"/>
                <a:ea typeface="黑体" panose="02010609060101010101" pitchFamily="49" charset="-122"/>
              </a:rPr>
              <a:t>㈠</a:t>
            </a:r>
            <a:r>
              <a:rPr lang="zh-CN" altLang="en-US" sz="2400" dirty="0" smtClean="0">
                <a:latin typeface="黑体" panose="02010609060101010101" pitchFamily="49" charset="-122"/>
                <a:ea typeface="黑体" panose="02010609060101010101" pitchFamily="49" charset="-122"/>
              </a:rPr>
              <a:t>条件</a:t>
            </a:r>
            <a:endParaRPr lang="en-US" altLang="zh-CN" sz="2400" dirty="0" smtClean="0">
              <a:latin typeface="黑体" panose="02010609060101010101" pitchFamily="49" charset="-122"/>
              <a:ea typeface="黑体" panose="02010609060101010101" pitchFamily="49" charset="-122"/>
            </a:endParaRPr>
          </a:p>
          <a:p>
            <a:pPr marL="342900" lvl="0" indent="-342900">
              <a:lnSpc>
                <a:spcPts val="3300"/>
              </a:lnSpc>
              <a:spcBef>
                <a:spcPct val="20000"/>
              </a:spcBef>
              <a:buSzPct val="100000"/>
              <a:defRPr/>
            </a:pPr>
            <a:r>
              <a:rPr lang="en-US" altLang="zh-CN" sz="2400" dirty="0" smtClean="0">
                <a:latin typeface="黑体" panose="02010609060101010101" pitchFamily="49" charset="-122"/>
                <a:ea typeface="黑体" panose="02010609060101010101" pitchFamily="49" charset="-122"/>
              </a:rPr>
              <a:t>㈡</a:t>
            </a:r>
            <a:r>
              <a:rPr lang="zh-CN" altLang="en-US" sz="2400" dirty="0" smtClean="0">
                <a:latin typeface="黑体" panose="02010609060101010101" pitchFamily="49" charset="-122"/>
                <a:ea typeface="黑体" panose="02010609060101010101" pitchFamily="49" charset="-122"/>
              </a:rPr>
              <a:t>主要发明和成就</a:t>
            </a:r>
            <a:endParaRPr lang="en-US" altLang="zh-CN" sz="2400" dirty="0" smtClean="0">
              <a:latin typeface="黑体" panose="02010609060101010101" pitchFamily="49" charset="-122"/>
              <a:ea typeface="黑体" panose="02010609060101010101" pitchFamily="49" charset="-122"/>
            </a:endParaRPr>
          </a:p>
        </p:txBody>
      </p:sp>
      <p:sp>
        <p:nvSpPr>
          <p:cNvPr id="17" name="内容占位符 2"/>
          <p:cNvSpPr>
            <a:spLocks noGrp="1"/>
          </p:cNvSpPr>
          <p:nvPr>
            <p:ph idx="1"/>
          </p:nvPr>
        </p:nvSpPr>
        <p:spPr>
          <a:xfrm>
            <a:off x="7953388" y="5243538"/>
            <a:ext cx="4357718" cy="542916"/>
          </a:xfrm>
        </p:spPr>
        <p:txBody>
          <a:bodyPr/>
          <a:lstStyle/>
          <a:p>
            <a:pPr>
              <a:buNone/>
            </a:pPr>
            <a:r>
              <a:rPr lang="zh-CN" altLang="en-US" sz="2400" dirty="0" smtClean="0">
                <a:latin typeface="黑体" panose="02010609060101010101" pitchFamily="49" charset="-122"/>
                <a:ea typeface="黑体" panose="02010609060101010101" pitchFamily="49" charset="-122"/>
              </a:rPr>
              <a:t> ㈠对人类社会生活</a:t>
            </a:r>
            <a:endParaRPr lang="en-US" altLang="zh-CN" dirty="0" smtClean="0">
              <a:latin typeface="黑体" panose="02010609060101010101" pitchFamily="49" charset="-122"/>
              <a:ea typeface="黑体" panose="02010609060101010101" pitchFamily="49" charset="-122"/>
            </a:endParaRPr>
          </a:p>
          <a:p>
            <a:pPr>
              <a:buNone/>
            </a:pPr>
            <a:endParaRPr lang="zh-CN" altLang="en-US" dirty="0"/>
          </a:p>
        </p:txBody>
      </p:sp>
      <p:sp>
        <p:nvSpPr>
          <p:cNvPr id="18" name="内容占位符 2"/>
          <p:cNvSpPr txBox="1">
            <a:spLocks/>
          </p:cNvSpPr>
          <p:nvPr/>
        </p:nvSpPr>
        <p:spPr>
          <a:xfrm>
            <a:off x="7881950" y="5672166"/>
            <a:ext cx="4357718" cy="685792"/>
          </a:xfrm>
          <a:prstGeom prst="rect">
            <a:avLst/>
          </a:prstGeom>
          <a:noFill/>
          <a:ln w="9525">
            <a:noFill/>
          </a:ln>
        </p:spPr>
        <p:txBody>
          <a:bodyPr vert="horz" lIns="91440" tIns="45720" rIns="91440" bIns="45720" anchor="t" anchorCtr="0"/>
          <a:lstStyle/>
          <a:p>
            <a:pPr marL="342900" indent="-342900">
              <a:spcBef>
                <a:spcPct val="20000"/>
              </a:spcBef>
              <a:buSzPct val="100000"/>
            </a:pPr>
            <a:r>
              <a:rPr lang="zh-CN" altLang="en-US" sz="3200" dirty="0" smtClean="0">
                <a:latin typeface="黑体" panose="02010609060101010101" pitchFamily="49" charset="-122"/>
                <a:ea typeface="黑体" panose="02010609060101010101" pitchFamily="49" charset="-122"/>
              </a:rPr>
              <a:t> </a:t>
            </a:r>
            <a:r>
              <a:rPr lang="zh-CN" altLang="en-US" sz="2400" dirty="0" smtClean="0">
                <a:latin typeface="黑体" panose="02010609060101010101" pitchFamily="49" charset="-122"/>
                <a:ea typeface="黑体" panose="02010609060101010101" pitchFamily="49" charset="-122"/>
              </a:rPr>
              <a:t>㈡对资本主义世界体系</a:t>
            </a:r>
            <a:endParaRPr kumimoji="0" lang="en-US" altLang="zh-CN" sz="3200" b="0"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eaLnBrk="1" fontAlgn="base" latinLnBrk="0" hangingPunct="1">
              <a:lnSpc>
                <a:spcPct val="100000"/>
              </a:lnSpc>
              <a:spcBef>
                <a:spcPct val="20000"/>
              </a:spcBef>
              <a:spcAft>
                <a:spcPct val="0"/>
              </a:spcAft>
              <a:buClrTx/>
              <a:buSzPct val="100000"/>
              <a:buFontTx/>
              <a:buNone/>
              <a:tabLst/>
              <a:defRPr/>
            </a:pPr>
            <a:endParaRPr kumimoji="0" lang="en-US" altLang="zh-CN" sz="3200" b="0"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eaLnBrk="1" fontAlgn="base" latinLnBrk="0" hangingPunct="1">
              <a:lnSpc>
                <a:spcPct val="100000"/>
              </a:lnSpc>
              <a:spcBef>
                <a:spcPct val="20000"/>
              </a:spcBef>
              <a:spcAft>
                <a:spcPct val="0"/>
              </a:spcAft>
              <a:buClrTx/>
              <a:buSzPct val="100000"/>
              <a:buFontTx/>
              <a:buNone/>
              <a:tabLst/>
              <a:defRPr/>
            </a:pPr>
            <a:endParaRPr kumimoji="0" lang="en-US" altLang="zh-CN" sz="3200" b="0"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eaLnBrk="1" fontAlgn="base" latinLnBrk="0" hangingPunct="1">
              <a:lnSpc>
                <a:spcPct val="100000"/>
              </a:lnSpc>
              <a:spcBef>
                <a:spcPct val="20000"/>
              </a:spcBef>
              <a:spcAft>
                <a:spcPct val="0"/>
              </a:spcAft>
              <a:buClrTx/>
              <a:buSzPct val="100000"/>
              <a:buFontTx/>
              <a:buNone/>
              <a:tabLst/>
              <a:defRPr/>
            </a:pPr>
            <a:endParaRPr kumimoji="0" lang="zh-CN" altLang="en-US" sz="3200" b="0" i="0" u="none" strike="noStrike" kern="1200" cap="none" spc="0" normalizeH="0" baseline="0" noProof="0" dirty="0">
              <a:ln>
                <a:noFill/>
              </a:ln>
              <a:solidFill>
                <a:srgbClr val="000000"/>
              </a:solidFill>
              <a:effectLst/>
              <a:uLnTx/>
              <a:uFillTx/>
              <a:latin typeface="+mn-lt"/>
              <a:ea typeface="+mn-ea"/>
              <a:cs typeface="+mn-cs"/>
            </a:endParaRPr>
          </a:p>
        </p:txBody>
      </p:sp>
      <p:sp>
        <p:nvSpPr>
          <p:cNvPr id="22" name="左中括号 21"/>
          <p:cNvSpPr/>
          <p:nvPr/>
        </p:nvSpPr>
        <p:spPr>
          <a:xfrm>
            <a:off x="7596198" y="5255876"/>
            <a:ext cx="500066" cy="1000132"/>
          </a:xfrm>
          <a:prstGeom prst="leftBracket">
            <a:avLst>
              <a:gd name="adj" fmla="val 135714"/>
            </a:avLst>
          </a:prstGeom>
          <a:noFill/>
          <a:ln w="38100">
            <a:solidFill>
              <a:srgbClr val="0099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4" name="图片 3" descr="logo2"/>
          <p:cNvPicPr>
            <a:picLocks noChangeAspect="1"/>
          </p:cNvPicPr>
          <p:nvPr/>
        </p:nvPicPr>
        <p:blipFill>
          <a:blip r:embed="rId4" cstate="print"/>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5" cstate="print"/>
          <a:stretch>
            <a:fillRect/>
          </a:stretch>
        </p:blipFill>
        <p:spPr>
          <a:xfrm>
            <a:off x="10400030" y="6292850"/>
            <a:ext cx="1626870" cy="424815"/>
          </a:xfrm>
          <a:prstGeom prst="rect">
            <a:avLst/>
          </a:prstGeom>
        </p:spPr>
      </p:pic>
      <p:sp>
        <p:nvSpPr>
          <p:cNvPr id="9" name="文本框 8"/>
          <p:cNvSpPr txBox="1">
            <a:spLocks noChangeArrowheads="1"/>
          </p:cNvSpPr>
          <p:nvPr>
            <p:custDataLst>
              <p:tags r:id="rId1"/>
            </p:custDataLst>
          </p:nvPr>
        </p:nvSpPr>
        <p:spPr bwMode="auto">
          <a:xfrm>
            <a:off x="1952596" y="1785926"/>
            <a:ext cx="8580438" cy="2070100"/>
          </a:xfrm>
          <a:prstGeom prst="rect">
            <a:avLst/>
          </a:prstGeom>
          <a:noFill/>
          <a:ln w="9525">
            <a:noFill/>
            <a:miter lim="800000"/>
          </a:ln>
        </p:spPr>
        <p:txBody>
          <a:bodyPr anchor="b"/>
          <a:lstStyle/>
          <a:p>
            <a:pPr algn="ctr" eaLnBrk="0" hangingPunct="0"/>
            <a:r>
              <a:rPr lang="zh-CN" altLang="zh-CN" sz="5400" dirty="0" smtClean="0">
                <a:latin typeface="黑体" panose="02010609060101010101" pitchFamily="49" charset="-122"/>
                <a:ea typeface="黑体" panose="02010609060101010101" pitchFamily="49" charset="-122"/>
                <a:sym typeface="宋体" panose="02010600030101010101" pitchFamily="2" charset="-122"/>
              </a:rPr>
              <a:t>谢谢观看</a:t>
            </a:r>
            <a:r>
              <a:rPr lang="zh-CN" altLang="en-US" sz="5400" dirty="0" smtClean="0">
                <a:latin typeface="黑体" panose="02010609060101010101" pitchFamily="49" charset="-122"/>
                <a:ea typeface="黑体" panose="02010609060101010101" pitchFamily="49" charset="-122"/>
                <a:sym typeface="宋体" panose="02010600030101010101" pitchFamily="2" charset="-122"/>
              </a:rPr>
              <a:t>！</a:t>
            </a:r>
            <a:endParaRPr lang="zh-CN" altLang="zh-CN" sz="5400" dirty="0" smtClean="0">
              <a:latin typeface="黑体" panose="02010609060101010101" pitchFamily="49" charset="-122"/>
              <a:ea typeface="黑体" panose="02010609060101010101" pitchFamily="49" charset="-122"/>
              <a:sym typeface="宋体" panose="02010600030101010101" pitchFamily="2" charset="-122"/>
            </a:endParaRPr>
          </a:p>
          <a:p>
            <a:pPr algn="ctr" eaLnBrk="0" hangingPunct="0"/>
            <a:r>
              <a:rPr lang="zh-CN" altLang="en-US" sz="5400" dirty="0" smtClean="0">
                <a:latin typeface="黑体" panose="02010609060101010101" pitchFamily="49" charset="-122"/>
                <a:ea typeface="黑体" panose="02010609060101010101" pitchFamily="49" charset="-122"/>
                <a:sym typeface="宋体" panose="02010600030101010101" pitchFamily="2" charset="-122"/>
              </a:rPr>
              <a:t> </a:t>
            </a:r>
            <a:endParaRPr lang="zh-CN" altLang="zh-CN" sz="5400" dirty="0">
              <a:latin typeface="黑体" panose="02010609060101010101" pitchFamily="49" charset="-122"/>
              <a:ea typeface="黑体" panose="02010609060101010101" pitchFamily="49" charset="-122"/>
              <a:sym typeface="宋体" panose="02010600030101010101" pitchFamily="2"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4" name="图片 3"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6" name="内容占位符 2"/>
          <p:cNvSpPr txBox="1">
            <a:spLocks noChangeArrowheads="1"/>
          </p:cNvSpPr>
          <p:nvPr/>
        </p:nvSpPr>
        <p:spPr bwMode="auto">
          <a:xfrm>
            <a:off x="551384" y="4293096"/>
            <a:ext cx="10972800" cy="720725"/>
          </a:xfrm>
          <a:prstGeom prst="rect">
            <a:avLst/>
          </a:prstGeom>
          <a:noFill/>
          <a:ln w="9525">
            <a:noFill/>
            <a:miter lim="800000"/>
          </a:ln>
        </p:spPr>
        <p:txBody>
          <a:bodyPr/>
          <a:lstStyle/>
          <a:p>
            <a:pPr algn="ctr"/>
            <a:r>
              <a:rPr lang="zh-CN" altLang="en-US" sz="2800" dirty="0" smtClean="0">
                <a:latin typeface="黑体" panose="02010609060101010101" pitchFamily="49" charset="-122"/>
                <a:ea typeface="黑体" panose="02010609060101010101" pitchFamily="49" charset="-122"/>
              </a:rPr>
              <a:t>广州市海珠区教育发展研究院  薛永胜</a:t>
            </a:r>
            <a:endParaRPr lang="zh-CN" altLang="en-US" sz="2800" dirty="0">
              <a:latin typeface="黑体" panose="02010609060101010101" pitchFamily="49" charset="-122"/>
              <a:ea typeface="黑体" panose="02010609060101010101" pitchFamily="49" charset="-122"/>
            </a:endParaRPr>
          </a:p>
        </p:txBody>
      </p:sp>
      <p:sp>
        <p:nvSpPr>
          <p:cNvPr id="7" name="内容占位符 2"/>
          <p:cNvSpPr>
            <a:spLocks noGrp="1"/>
          </p:cNvSpPr>
          <p:nvPr/>
        </p:nvSpPr>
        <p:spPr>
          <a:xfrm>
            <a:off x="911424" y="1214422"/>
            <a:ext cx="10972800" cy="93599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buNone/>
            </a:pPr>
            <a:r>
              <a:rPr lang="zh-CN" altLang="en-US" sz="5400" dirty="0" smtClean="0">
                <a:latin typeface="黑体" panose="02010609060101010101" pitchFamily="49" charset="-122"/>
                <a:ea typeface="黑体" panose="02010609060101010101" pitchFamily="49" charset="-122"/>
              </a:rPr>
              <a:t>第</a:t>
            </a:r>
            <a:r>
              <a:rPr lang="en-US" altLang="zh-CN" sz="5400" dirty="0" smtClean="0">
                <a:latin typeface="黑体" panose="02010609060101010101" pitchFamily="49" charset="-122"/>
                <a:ea typeface="黑体" panose="02010609060101010101" pitchFamily="49" charset="-122"/>
              </a:rPr>
              <a:t>10</a:t>
            </a:r>
            <a:r>
              <a:rPr lang="zh-CN" altLang="en-US" sz="5400" dirty="0" smtClean="0">
                <a:latin typeface="黑体" panose="02010609060101010101" pitchFamily="49" charset="-122"/>
                <a:ea typeface="黑体" panose="02010609060101010101" pitchFamily="49" charset="-122"/>
              </a:rPr>
              <a:t>课 影响世界的工业革命</a:t>
            </a:r>
            <a:endParaRPr lang="zh-CN" altLang="en-US" sz="5400" dirty="0">
              <a:latin typeface="黑体" panose="02010609060101010101" pitchFamily="49" charset="-122"/>
              <a:ea typeface="黑体" panose="02010609060101010101" pitchFamily="49" charset="-122"/>
            </a:endParaRPr>
          </a:p>
        </p:txBody>
      </p:sp>
      <p:sp>
        <p:nvSpPr>
          <p:cNvPr id="8" name="矩形 7"/>
          <p:cNvSpPr/>
          <p:nvPr/>
        </p:nvSpPr>
        <p:spPr>
          <a:xfrm>
            <a:off x="5519936" y="2143116"/>
            <a:ext cx="1569660" cy="923330"/>
          </a:xfrm>
          <a:prstGeom prst="rect">
            <a:avLst/>
          </a:prstGeom>
        </p:spPr>
        <p:txBody>
          <a:bodyPr wrap="none">
            <a:spAutoFit/>
          </a:bodyPr>
          <a:lstStyle/>
          <a:p>
            <a:r>
              <a:rPr lang="zh-CN" altLang="en-US" sz="5400" dirty="0" smtClean="0">
                <a:latin typeface="黑体" panose="02010609060101010101" pitchFamily="49" charset="-122"/>
                <a:ea typeface="黑体" panose="02010609060101010101" pitchFamily="49" charset="-122"/>
              </a:rPr>
              <a:t>答疑</a:t>
            </a:r>
            <a:endParaRPr lang="zh-CN" altLang="en-US" sz="5400" dirty="0">
              <a:latin typeface="黑体" panose="02010609060101010101" pitchFamily="49" charset="-122"/>
              <a:ea typeface="黑体" panose="02010609060101010101" pitchFamily="49" charset="-122"/>
            </a:endParaRPr>
          </a:p>
        </p:txBody>
      </p:sp>
      <p:sp>
        <p:nvSpPr>
          <p:cNvPr id="10" name="标题 1"/>
          <p:cNvSpPr>
            <a:spLocks noGrp="1"/>
          </p:cNvSpPr>
          <p:nvPr>
            <p:ph type="title"/>
          </p:nvPr>
        </p:nvSpPr>
        <p:spPr>
          <a:xfrm>
            <a:off x="609600" y="260033"/>
            <a:ext cx="10972800" cy="1143000"/>
          </a:xfrm>
        </p:spPr>
        <p:txBody>
          <a:bodyPr vert="horz" lIns="91440" tIns="45720" rIns="91440" bIns="45720" anchor="ctr" anchorCtr="0"/>
          <a:lstStyle/>
          <a:p>
            <a:pPr algn="r"/>
            <a:r>
              <a:rPr lang="zh-CN" altLang="en-US" sz="2800" dirty="0">
                <a:latin typeface="黑体" panose="02010609060101010101" pitchFamily="49" charset="-122"/>
                <a:ea typeface="黑体" panose="02010609060101010101" pitchFamily="49" charset="-122"/>
              </a:rPr>
              <a:t>高</a:t>
            </a:r>
            <a:r>
              <a:rPr lang="zh-CN" altLang="en-US" sz="2800" dirty="0" smtClean="0">
                <a:latin typeface="黑体" panose="02010609060101010101" pitchFamily="49" charset="-122"/>
                <a:ea typeface="黑体" panose="02010609060101010101" pitchFamily="49" charset="-122"/>
              </a:rPr>
              <a:t>一（下）</a:t>
            </a:r>
            <a:r>
              <a:rPr lang="en-US" altLang="zh-CN" sz="2800" dirty="0" smtClean="0">
                <a:latin typeface="黑体" panose="02010609060101010101" pitchFamily="49" charset="-122"/>
                <a:ea typeface="黑体" panose="02010609060101010101" pitchFamily="49" charset="-122"/>
              </a:rPr>
              <a:t>—</a:t>
            </a:r>
            <a:r>
              <a:rPr lang="zh-CN" altLang="en-US" sz="2800" dirty="0" smtClean="0">
                <a:latin typeface="黑体" panose="02010609060101010101" pitchFamily="49" charset="-122"/>
                <a:ea typeface="黑体" panose="02010609060101010101" pitchFamily="49" charset="-122"/>
              </a:rPr>
              <a:t>统编版</a:t>
            </a:r>
            <a:r>
              <a:rPr lang="en-US" altLang="zh-CN" sz="2800" dirty="0" smtClean="0">
                <a:latin typeface="黑体" panose="02010609060101010101" pitchFamily="49" charset="-122"/>
                <a:ea typeface="黑体" panose="02010609060101010101" pitchFamily="49" charset="-122"/>
              </a:rPr>
              <a:t>—</a:t>
            </a:r>
            <a:r>
              <a:rPr lang="zh-CN" altLang="en-US" sz="2800" dirty="0" smtClean="0">
                <a:latin typeface="黑体" panose="02010609060101010101" pitchFamily="49" charset="-122"/>
                <a:ea typeface="黑体" panose="02010609060101010101" pitchFamily="49" charset="-122"/>
              </a:rPr>
              <a:t>历史</a:t>
            </a:r>
            <a:r>
              <a:rPr lang="en-US" altLang="zh-CN" sz="2800" dirty="0" smtClean="0">
                <a:latin typeface="黑体" panose="02010609060101010101" pitchFamily="49" charset="-122"/>
                <a:ea typeface="黑体" panose="02010609060101010101" pitchFamily="49" charset="-122"/>
              </a:rPr>
              <a:t>—</a:t>
            </a:r>
            <a:r>
              <a:rPr lang="zh-CN" altLang="en-US" sz="2800" dirty="0" smtClean="0">
                <a:latin typeface="黑体" panose="02010609060101010101" pitchFamily="49" charset="-122"/>
                <a:ea typeface="黑体" panose="02010609060101010101" pitchFamily="49" charset="-122"/>
              </a:rPr>
              <a:t>第五单元</a:t>
            </a:r>
            <a:r>
              <a:rPr lang="zh-CN" altLang="zh-CN" b="1" dirty="0"/>
              <a:t/>
            </a:r>
            <a:br>
              <a:rPr lang="zh-CN" altLang="zh-CN" b="1" dirty="0"/>
            </a:br>
            <a:endParaRPr lang="zh-CN" altLang="en-US"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3" name="文本框 2"/>
          <p:cNvSpPr txBox="1">
            <a:spLocks noChangeArrowheads="1"/>
          </p:cNvSpPr>
          <p:nvPr/>
        </p:nvSpPr>
        <p:spPr bwMode="auto">
          <a:xfrm>
            <a:off x="1452530" y="571480"/>
            <a:ext cx="9833176" cy="954107"/>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问题一 </a:t>
            </a:r>
            <a:endParaRPr lang="en-US" altLang="zh-CN" sz="2800" dirty="0" smtClean="0">
              <a:latin typeface="黑体" panose="02010609060101010101" pitchFamily="49" charset="-122"/>
              <a:ea typeface="黑体" panose="02010609060101010101" pitchFamily="49" charset="-122"/>
            </a:endParaRPr>
          </a:p>
          <a:p>
            <a:r>
              <a:rPr lang="zh-CN" altLang="en-US" sz="2800" dirty="0" smtClean="0">
                <a:latin typeface="黑体" panose="02010609060101010101" pitchFamily="49" charset="-122"/>
                <a:ea typeface="黑体" panose="02010609060101010101" pitchFamily="49" charset="-122"/>
              </a:rPr>
              <a:t>在第二次工业革命中，科技创新起到了什么作用</a:t>
            </a:r>
            <a:r>
              <a:rPr lang="en-US" altLang="zh-CN" sz="2800" dirty="0" smtClean="0">
                <a:latin typeface="黑体" panose="02010609060101010101" pitchFamily="49" charset="-122"/>
                <a:ea typeface="黑体" panose="02010609060101010101" pitchFamily="49" charset="-122"/>
              </a:rPr>
              <a:t>?</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4" name="矩形 7"/>
          <p:cNvSpPr>
            <a:spLocks noChangeArrowheads="1"/>
          </p:cNvSpPr>
          <p:nvPr/>
        </p:nvSpPr>
        <p:spPr bwMode="auto">
          <a:xfrm>
            <a:off x="790151" y="4643446"/>
            <a:ext cx="10420810" cy="523220"/>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    读懂材料，从中获取关键信息。</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5" name="矩形 7"/>
          <p:cNvSpPr>
            <a:spLocks noChangeArrowheads="1"/>
          </p:cNvSpPr>
          <p:nvPr/>
        </p:nvSpPr>
        <p:spPr bwMode="auto">
          <a:xfrm>
            <a:off x="1509148" y="4143380"/>
            <a:ext cx="1872208" cy="523220"/>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解</a:t>
            </a:r>
            <a:r>
              <a:rPr lang="zh-CN" altLang="en-US" sz="2800" dirty="0">
                <a:solidFill>
                  <a:srgbClr val="000000"/>
                </a:solidFill>
                <a:latin typeface="黑体" panose="02010609060101010101" pitchFamily="49" charset="-122"/>
                <a:ea typeface="黑体" panose="02010609060101010101" pitchFamily="49" charset="-122"/>
              </a:rPr>
              <a:t>题关键</a:t>
            </a:r>
          </a:p>
        </p:txBody>
      </p:sp>
      <p:pic>
        <p:nvPicPr>
          <p:cNvPr id="6146" name="Picture 2"/>
          <p:cNvPicPr>
            <a:picLocks noChangeAspect="1" noChangeArrowheads="1"/>
          </p:cNvPicPr>
          <p:nvPr/>
        </p:nvPicPr>
        <p:blipFill>
          <a:blip r:embed="rId5"/>
          <a:srcRect/>
          <a:stretch>
            <a:fillRect/>
          </a:stretch>
        </p:blipFill>
        <p:spPr bwMode="auto">
          <a:xfrm>
            <a:off x="1582773" y="1643050"/>
            <a:ext cx="9228135" cy="242889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3" name="文本框 2"/>
          <p:cNvSpPr txBox="1">
            <a:spLocks noChangeArrowheads="1"/>
          </p:cNvSpPr>
          <p:nvPr/>
        </p:nvSpPr>
        <p:spPr bwMode="auto">
          <a:xfrm>
            <a:off x="1452530" y="571480"/>
            <a:ext cx="9833176" cy="954107"/>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问题一 </a:t>
            </a:r>
            <a:endParaRPr lang="en-US" altLang="zh-CN" sz="2800" dirty="0" smtClean="0">
              <a:latin typeface="黑体" panose="02010609060101010101" pitchFamily="49" charset="-122"/>
              <a:ea typeface="黑体" panose="02010609060101010101" pitchFamily="49" charset="-122"/>
            </a:endParaRPr>
          </a:p>
          <a:p>
            <a:r>
              <a:rPr lang="zh-CN" altLang="en-US" sz="2800" dirty="0" smtClean="0">
                <a:latin typeface="黑体" panose="02010609060101010101" pitchFamily="49" charset="-122"/>
                <a:ea typeface="黑体" panose="02010609060101010101" pitchFamily="49" charset="-122"/>
              </a:rPr>
              <a:t>在第二次工业革命中，科技创新起到了什么作用</a:t>
            </a:r>
            <a:r>
              <a:rPr lang="en-US" altLang="zh-CN" sz="2800" dirty="0" smtClean="0">
                <a:latin typeface="黑体" panose="02010609060101010101" pitchFamily="49" charset="-122"/>
                <a:ea typeface="黑体" panose="02010609060101010101" pitchFamily="49" charset="-122"/>
              </a:rPr>
              <a:t>?</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9" name="矩形 7"/>
          <p:cNvSpPr>
            <a:spLocks noChangeArrowheads="1"/>
          </p:cNvSpPr>
          <p:nvPr/>
        </p:nvSpPr>
        <p:spPr bwMode="auto">
          <a:xfrm>
            <a:off x="1447235" y="4143380"/>
            <a:ext cx="1872208" cy="523220"/>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思路引领</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10" name="矩形 7"/>
          <p:cNvSpPr>
            <a:spLocks noChangeArrowheads="1"/>
          </p:cNvSpPr>
          <p:nvPr/>
        </p:nvSpPr>
        <p:spPr bwMode="auto">
          <a:xfrm>
            <a:off x="952464" y="4643446"/>
            <a:ext cx="10072758" cy="1384995"/>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   结合本目课文正文介绍，仔细阅读材料，了解材料中所限定的时间，知道历史年代和历史背景，了解作者的论述是对第二次工业革命的分析。</a:t>
            </a:r>
            <a:endParaRPr lang="zh-CN" altLang="en-US" sz="2800" dirty="0">
              <a:solidFill>
                <a:srgbClr val="000000"/>
              </a:solidFill>
              <a:latin typeface="黑体" panose="02010609060101010101" pitchFamily="49" charset="-122"/>
              <a:ea typeface="黑体" panose="02010609060101010101" pitchFamily="49" charset="-122"/>
            </a:endParaRPr>
          </a:p>
        </p:txBody>
      </p:sp>
      <p:pic>
        <p:nvPicPr>
          <p:cNvPr id="13" name="Picture 2"/>
          <p:cNvPicPr>
            <a:picLocks noChangeAspect="1" noChangeArrowheads="1"/>
          </p:cNvPicPr>
          <p:nvPr/>
        </p:nvPicPr>
        <p:blipFill>
          <a:blip r:embed="rId5"/>
          <a:srcRect/>
          <a:stretch>
            <a:fillRect/>
          </a:stretch>
        </p:blipFill>
        <p:spPr bwMode="auto">
          <a:xfrm>
            <a:off x="1582773" y="1643050"/>
            <a:ext cx="9228135" cy="24288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3" name="文本框 2"/>
          <p:cNvSpPr txBox="1">
            <a:spLocks noChangeArrowheads="1"/>
          </p:cNvSpPr>
          <p:nvPr/>
        </p:nvSpPr>
        <p:spPr bwMode="auto">
          <a:xfrm>
            <a:off x="1452530" y="571480"/>
            <a:ext cx="9833176" cy="954107"/>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问题一 </a:t>
            </a:r>
            <a:endParaRPr lang="en-US" altLang="zh-CN" sz="2800" dirty="0" smtClean="0">
              <a:latin typeface="黑体" panose="02010609060101010101" pitchFamily="49" charset="-122"/>
              <a:ea typeface="黑体" panose="02010609060101010101" pitchFamily="49" charset="-122"/>
            </a:endParaRPr>
          </a:p>
          <a:p>
            <a:r>
              <a:rPr lang="zh-CN" altLang="en-US" sz="2800" dirty="0" smtClean="0">
                <a:latin typeface="黑体" panose="02010609060101010101" pitchFamily="49" charset="-122"/>
                <a:ea typeface="黑体" panose="02010609060101010101" pitchFamily="49" charset="-122"/>
              </a:rPr>
              <a:t>在第二次工业革命中，科技创新起到了什么作用</a:t>
            </a:r>
            <a:r>
              <a:rPr lang="en-US" altLang="zh-CN" sz="2800" dirty="0" smtClean="0">
                <a:latin typeface="黑体" panose="02010609060101010101" pitchFamily="49" charset="-122"/>
                <a:ea typeface="黑体" panose="02010609060101010101" pitchFamily="49" charset="-122"/>
              </a:rPr>
              <a:t>?</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9" name="矩形 7"/>
          <p:cNvSpPr>
            <a:spLocks noChangeArrowheads="1"/>
          </p:cNvSpPr>
          <p:nvPr/>
        </p:nvSpPr>
        <p:spPr bwMode="auto">
          <a:xfrm>
            <a:off x="1452530" y="1857364"/>
            <a:ext cx="1872208" cy="523220"/>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答案提示</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10" name="矩形 7"/>
          <p:cNvSpPr>
            <a:spLocks noChangeArrowheads="1"/>
          </p:cNvSpPr>
          <p:nvPr/>
        </p:nvSpPr>
        <p:spPr bwMode="auto">
          <a:xfrm>
            <a:off x="952464" y="2428868"/>
            <a:ext cx="10501386" cy="2246769"/>
          </a:xfrm>
          <a:prstGeom prst="rect">
            <a:avLst/>
          </a:prstGeom>
          <a:noFill/>
          <a:ln w="9525">
            <a:noFill/>
            <a:miter lim="800000"/>
          </a:ln>
        </p:spPr>
        <p:txBody>
          <a:bodyPr wrap="square">
            <a:spAutoFit/>
          </a:bodyPr>
          <a:lstStyle/>
          <a:p>
            <a:r>
              <a:rPr lang="en-US" altLang="zh-CN" sz="2800" dirty="0" smtClean="0">
                <a:latin typeface="黑体" panose="02010609060101010101" pitchFamily="49" charset="-122"/>
                <a:ea typeface="黑体" panose="02010609060101010101" pitchFamily="49" charset="-122"/>
              </a:rPr>
              <a:t>   19</a:t>
            </a:r>
            <a:r>
              <a:rPr lang="zh-CN" altLang="en-US" sz="2800" dirty="0" smtClean="0">
                <a:latin typeface="黑体" panose="02010609060101010101" pitchFamily="49" charset="-122"/>
                <a:ea typeface="黑体" panose="02010609060101010101" pitchFamily="49" charset="-122"/>
              </a:rPr>
              <a:t>世纪后半期，也就是第二次工业革命展开之际，工业企业充分认识到科学技术对生产的极大推动作用，开始有计划地利用科学技术的发展来促进生产，纷纷资助科学技术的基础研究和应用研究。科学技术与生产紧密结合，科技创新极大地促进了工业生产。</a:t>
            </a:r>
            <a:br>
              <a:rPr lang="zh-CN" altLang="en-US" sz="2800" dirty="0" smtClean="0">
                <a:latin typeface="黑体" panose="02010609060101010101" pitchFamily="49" charset="-122"/>
                <a:ea typeface="黑体" panose="02010609060101010101" pitchFamily="49" charset="-122"/>
              </a:rPr>
            </a:br>
            <a:endParaRPr lang="zh-CN" altLang="en-US" sz="2800"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3075" name="文本框 1"/>
          <p:cNvSpPr txBox="1">
            <a:spLocks noChangeArrowheads="1"/>
          </p:cNvSpPr>
          <p:nvPr/>
        </p:nvSpPr>
        <p:spPr bwMode="auto">
          <a:xfrm>
            <a:off x="1511046" y="617505"/>
            <a:ext cx="10657184" cy="954107"/>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问题二</a:t>
            </a:r>
            <a:endParaRPr lang="en-US" altLang="zh-CN" sz="2800" dirty="0" smtClean="0">
              <a:latin typeface="黑体" panose="02010609060101010101" pitchFamily="49" charset="-122"/>
              <a:ea typeface="黑体" panose="02010609060101010101" pitchFamily="49" charset="-122"/>
            </a:endParaRPr>
          </a:p>
          <a:p>
            <a:r>
              <a:rPr lang="zh-CN" altLang="en-US" sz="2800" dirty="0" smtClean="0">
                <a:latin typeface="黑体" panose="02010609060101010101" pitchFamily="49" charset="-122"/>
                <a:ea typeface="黑体" panose="02010609060101010101" pitchFamily="49" charset="-122"/>
              </a:rPr>
              <a:t>结合材料和所学知识，议一议：工业革命是如何改变世界的</a:t>
            </a:r>
            <a:r>
              <a:rPr lang="en-US" altLang="zh-CN" sz="2800" dirty="0" smtClean="0">
                <a:latin typeface="黑体" panose="02010609060101010101" pitchFamily="49" charset="-122"/>
                <a:ea typeface="黑体" panose="02010609060101010101" pitchFamily="49" charset="-122"/>
              </a:rPr>
              <a:t>?</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2" name="矩形 7"/>
          <p:cNvSpPr>
            <a:spLocks noChangeArrowheads="1"/>
          </p:cNvSpPr>
          <p:nvPr/>
        </p:nvSpPr>
        <p:spPr bwMode="auto">
          <a:xfrm>
            <a:off x="1631504" y="4263102"/>
            <a:ext cx="1872208" cy="523220"/>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解题关键</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10" name="矩形 7"/>
          <p:cNvSpPr>
            <a:spLocks noChangeArrowheads="1"/>
          </p:cNvSpPr>
          <p:nvPr/>
        </p:nvSpPr>
        <p:spPr bwMode="auto">
          <a:xfrm>
            <a:off x="1105788" y="4760909"/>
            <a:ext cx="10705252" cy="954107"/>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   读懂材料，了解材料所反映的历史事实，理解作者所要表达的中心思想。</a:t>
            </a:r>
            <a:endParaRPr lang="zh-CN" altLang="en-US" sz="2800" dirty="0">
              <a:solidFill>
                <a:srgbClr val="000000"/>
              </a:solidFill>
              <a:latin typeface="黑体" panose="02010609060101010101" pitchFamily="49" charset="-122"/>
              <a:ea typeface="黑体" panose="02010609060101010101" pitchFamily="49" charset="-122"/>
            </a:endParaRPr>
          </a:p>
        </p:txBody>
      </p:sp>
      <p:pic>
        <p:nvPicPr>
          <p:cNvPr id="7170" name="Picture 2"/>
          <p:cNvPicPr>
            <a:picLocks noChangeAspect="1" noChangeArrowheads="1"/>
          </p:cNvPicPr>
          <p:nvPr/>
        </p:nvPicPr>
        <p:blipFill>
          <a:blip r:embed="rId5"/>
          <a:srcRect/>
          <a:stretch>
            <a:fillRect/>
          </a:stretch>
        </p:blipFill>
        <p:spPr bwMode="auto">
          <a:xfrm>
            <a:off x="595274" y="1643050"/>
            <a:ext cx="5572164" cy="2571768"/>
          </a:xfrm>
          <a:prstGeom prst="rect">
            <a:avLst/>
          </a:prstGeom>
          <a:noFill/>
          <a:ln w="9525">
            <a:noFill/>
            <a:miter lim="800000"/>
            <a:headEnd/>
            <a:tailEnd/>
          </a:ln>
          <a:effectLst/>
        </p:spPr>
      </p:pic>
      <p:pic>
        <p:nvPicPr>
          <p:cNvPr id="7171" name="Picture 3"/>
          <p:cNvPicPr>
            <a:picLocks noChangeAspect="1" noChangeArrowheads="1"/>
          </p:cNvPicPr>
          <p:nvPr/>
        </p:nvPicPr>
        <p:blipFill>
          <a:blip r:embed="rId6"/>
          <a:srcRect/>
          <a:stretch>
            <a:fillRect/>
          </a:stretch>
        </p:blipFill>
        <p:spPr bwMode="auto">
          <a:xfrm>
            <a:off x="6310314" y="1643050"/>
            <a:ext cx="5429288" cy="257176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3075" name="文本框 1"/>
          <p:cNvSpPr txBox="1">
            <a:spLocks noChangeArrowheads="1"/>
          </p:cNvSpPr>
          <p:nvPr/>
        </p:nvSpPr>
        <p:spPr bwMode="auto">
          <a:xfrm>
            <a:off x="1511046" y="617505"/>
            <a:ext cx="10657184" cy="954107"/>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问题二</a:t>
            </a:r>
            <a:endParaRPr lang="en-US" altLang="zh-CN" sz="2800" dirty="0" smtClean="0">
              <a:latin typeface="黑体" panose="02010609060101010101" pitchFamily="49" charset="-122"/>
              <a:ea typeface="黑体" panose="02010609060101010101" pitchFamily="49" charset="-122"/>
            </a:endParaRPr>
          </a:p>
          <a:p>
            <a:r>
              <a:rPr lang="zh-CN" altLang="en-US" sz="2800" dirty="0" smtClean="0">
                <a:latin typeface="黑体" panose="02010609060101010101" pitchFamily="49" charset="-122"/>
                <a:ea typeface="黑体" panose="02010609060101010101" pitchFamily="49" charset="-122"/>
              </a:rPr>
              <a:t>结合材料和所学知识，议一议：工业革命是如何改变世界的</a:t>
            </a:r>
            <a:r>
              <a:rPr lang="en-US" altLang="zh-CN" sz="2800" dirty="0" smtClean="0">
                <a:latin typeface="黑体" panose="02010609060101010101" pitchFamily="49" charset="-122"/>
                <a:ea typeface="黑体" panose="02010609060101010101" pitchFamily="49" charset="-122"/>
              </a:rPr>
              <a:t>?</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2" name="矩形 7"/>
          <p:cNvSpPr>
            <a:spLocks noChangeArrowheads="1"/>
          </p:cNvSpPr>
          <p:nvPr/>
        </p:nvSpPr>
        <p:spPr bwMode="auto">
          <a:xfrm>
            <a:off x="1631504" y="4263102"/>
            <a:ext cx="1872208" cy="523220"/>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思路引领</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10" name="矩形 7"/>
          <p:cNvSpPr>
            <a:spLocks noChangeArrowheads="1"/>
          </p:cNvSpPr>
          <p:nvPr/>
        </p:nvSpPr>
        <p:spPr bwMode="auto">
          <a:xfrm>
            <a:off x="1105788" y="4760909"/>
            <a:ext cx="10705252" cy="1815882"/>
          </a:xfrm>
          <a:prstGeom prst="rect">
            <a:avLst/>
          </a:prstGeom>
          <a:noFill/>
          <a:ln w="9525">
            <a:noFill/>
            <a:miter lim="800000"/>
          </a:ln>
        </p:spPr>
        <p:txBody>
          <a:bodyPr wrap="square">
            <a:spAutoFit/>
          </a:bodyPr>
          <a:lstStyle/>
          <a:p>
            <a:r>
              <a:rPr lang="zh-CN" altLang="en-US" sz="2800" dirty="0" smtClean="0">
                <a:latin typeface="黑体" panose="02010609060101010101" pitchFamily="49" charset="-122"/>
                <a:ea typeface="黑体" panose="02010609060101010101" pitchFamily="49" charset="-122"/>
              </a:rPr>
              <a:t>   从历史唯物主义和辩证唯物主义的观点出发，理解经济基础对上层建筑的决定性作用，知道工业革命为资产阶级提供了强大的政治、军事和经济力量，使他们可以按照自己的愿望影响并改变世界，要一分为二地分析资本主义发展的历史进步性和局限性。</a:t>
            </a:r>
            <a:endParaRPr lang="zh-CN" altLang="en-US" sz="2800" dirty="0">
              <a:solidFill>
                <a:srgbClr val="000000"/>
              </a:solidFill>
              <a:latin typeface="黑体" panose="02010609060101010101" pitchFamily="49" charset="-122"/>
              <a:ea typeface="黑体" panose="02010609060101010101" pitchFamily="49" charset="-122"/>
            </a:endParaRPr>
          </a:p>
        </p:txBody>
      </p:sp>
      <p:pic>
        <p:nvPicPr>
          <p:cNvPr id="7170" name="Picture 2"/>
          <p:cNvPicPr>
            <a:picLocks noChangeAspect="1" noChangeArrowheads="1"/>
          </p:cNvPicPr>
          <p:nvPr/>
        </p:nvPicPr>
        <p:blipFill>
          <a:blip r:embed="rId5"/>
          <a:srcRect/>
          <a:stretch>
            <a:fillRect/>
          </a:stretch>
        </p:blipFill>
        <p:spPr bwMode="auto">
          <a:xfrm>
            <a:off x="595274" y="1643050"/>
            <a:ext cx="5572164" cy="2571768"/>
          </a:xfrm>
          <a:prstGeom prst="rect">
            <a:avLst/>
          </a:prstGeom>
          <a:noFill/>
          <a:ln w="9525">
            <a:noFill/>
            <a:miter lim="800000"/>
            <a:headEnd/>
            <a:tailEnd/>
          </a:ln>
          <a:effectLst/>
        </p:spPr>
      </p:pic>
      <p:pic>
        <p:nvPicPr>
          <p:cNvPr id="7171" name="Picture 3"/>
          <p:cNvPicPr>
            <a:picLocks noChangeAspect="1" noChangeArrowheads="1"/>
          </p:cNvPicPr>
          <p:nvPr/>
        </p:nvPicPr>
        <p:blipFill>
          <a:blip r:embed="rId6"/>
          <a:srcRect/>
          <a:stretch>
            <a:fillRect/>
          </a:stretch>
        </p:blipFill>
        <p:spPr bwMode="auto">
          <a:xfrm>
            <a:off x="6310314" y="1643050"/>
            <a:ext cx="5429288" cy="25717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3075" name="文本框 1"/>
          <p:cNvSpPr txBox="1">
            <a:spLocks noChangeArrowheads="1"/>
          </p:cNvSpPr>
          <p:nvPr/>
        </p:nvSpPr>
        <p:spPr bwMode="auto">
          <a:xfrm>
            <a:off x="1511046" y="617505"/>
            <a:ext cx="10657184" cy="954107"/>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问题二</a:t>
            </a:r>
            <a:endParaRPr lang="en-US" altLang="zh-CN" sz="2800" dirty="0" smtClean="0">
              <a:latin typeface="黑体" panose="02010609060101010101" pitchFamily="49" charset="-122"/>
              <a:ea typeface="黑体" panose="02010609060101010101" pitchFamily="49" charset="-122"/>
            </a:endParaRPr>
          </a:p>
          <a:p>
            <a:r>
              <a:rPr lang="zh-CN" altLang="en-US" sz="2800" dirty="0" smtClean="0">
                <a:latin typeface="黑体" panose="02010609060101010101" pitchFamily="49" charset="-122"/>
                <a:ea typeface="黑体" panose="02010609060101010101" pitchFamily="49" charset="-122"/>
              </a:rPr>
              <a:t>结合材料和所学知识，议一议：工业革命是如何改变世界的</a:t>
            </a:r>
            <a:r>
              <a:rPr lang="en-US" altLang="zh-CN" sz="2800" dirty="0" smtClean="0">
                <a:latin typeface="黑体" panose="02010609060101010101" pitchFamily="49" charset="-122"/>
                <a:ea typeface="黑体" panose="02010609060101010101" pitchFamily="49" charset="-122"/>
              </a:rPr>
              <a:t>?</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2" name="矩形 7"/>
          <p:cNvSpPr>
            <a:spLocks noChangeArrowheads="1"/>
          </p:cNvSpPr>
          <p:nvPr/>
        </p:nvSpPr>
        <p:spPr bwMode="auto">
          <a:xfrm>
            <a:off x="1523968" y="1818396"/>
            <a:ext cx="1872208" cy="523220"/>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答案提示</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10" name="矩形 7"/>
          <p:cNvSpPr>
            <a:spLocks noChangeArrowheads="1"/>
          </p:cNvSpPr>
          <p:nvPr/>
        </p:nvSpPr>
        <p:spPr bwMode="auto">
          <a:xfrm>
            <a:off x="820036" y="2389900"/>
            <a:ext cx="10705252" cy="3539430"/>
          </a:xfrm>
          <a:prstGeom prst="rect">
            <a:avLst/>
          </a:prstGeom>
          <a:noFill/>
          <a:ln w="9525">
            <a:noFill/>
            <a:miter lim="800000"/>
          </a:ln>
        </p:spPr>
        <p:txBody>
          <a:bodyPr wrap="square">
            <a:spAutoFit/>
          </a:bodyPr>
          <a:lstStyle/>
          <a:p>
            <a:r>
              <a:rPr lang="zh-CN" altLang="en-US" sz="2800" dirty="0" smtClean="0">
                <a:latin typeface="黑体" panose="02010609060101010101" pitchFamily="49" charset="-122"/>
                <a:ea typeface="黑体" panose="02010609060101010101" pitchFamily="49" charset="-122"/>
              </a:rPr>
              <a:t>    其一，工业革命为资产阶级提供了强大实力，并最终确立了资本主义的世界统治。其二，在资本主义世界体系建立过程中，世界各国的生产都不同程度地成为资本主义工业生产的一部分，印度等被侵略和殖民的国家和地区，传统的手工业被摧毁，旧的经济和生产结构解体。从这个意义来说，工业革命推动了资本主义世界体系的建立，摧毁了世界很多地区的传统手工业，造成了殖民地和半殖民地人民的灾难，但客观上促进世界向工业社会迈进，是历史的进步。</a:t>
            </a:r>
            <a:endParaRPr lang="zh-CN" altLang="en-US" sz="2800"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3075" name="文本框 1"/>
          <p:cNvSpPr txBox="1">
            <a:spLocks noChangeArrowheads="1"/>
          </p:cNvSpPr>
          <p:nvPr/>
        </p:nvSpPr>
        <p:spPr bwMode="auto">
          <a:xfrm>
            <a:off x="738150" y="617505"/>
            <a:ext cx="10572824" cy="1384995"/>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    问题三</a:t>
            </a:r>
            <a:endParaRPr lang="en-US" altLang="zh-CN" sz="2800" dirty="0" smtClean="0">
              <a:latin typeface="黑体" panose="02010609060101010101" pitchFamily="49" charset="-122"/>
              <a:ea typeface="黑体" panose="02010609060101010101" pitchFamily="49" charset="-122"/>
            </a:endParaRPr>
          </a:p>
          <a:p>
            <a:r>
              <a:rPr lang="zh-CN" altLang="en-US" sz="2800" dirty="0" smtClean="0">
                <a:latin typeface="黑体" panose="02010609060101010101" pitchFamily="49" charset="-122"/>
                <a:ea typeface="黑体" panose="02010609060101010101" pitchFamily="49" charset="-122"/>
              </a:rPr>
              <a:t>    工业革命开启了世界工业化浪潮。我们能够从工业革命的历史中获得哪些启示</a:t>
            </a:r>
            <a:r>
              <a:rPr lang="en-US" altLang="zh-CN" sz="2800" dirty="0" smtClean="0">
                <a:latin typeface="黑体" panose="02010609060101010101" pitchFamily="49" charset="-122"/>
                <a:ea typeface="黑体" panose="02010609060101010101" pitchFamily="49" charset="-122"/>
              </a:rPr>
              <a:t>?</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2" name="矩形 7"/>
          <p:cNvSpPr>
            <a:spLocks noChangeArrowheads="1"/>
          </p:cNvSpPr>
          <p:nvPr/>
        </p:nvSpPr>
        <p:spPr bwMode="auto">
          <a:xfrm>
            <a:off x="1452530" y="2357430"/>
            <a:ext cx="1872208" cy="523220"/>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解题关键</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10" name="矩形 7"/>
          <p:cNvSpPr>
            <a:spLocks noChangeArrowheads="1"/>
          </p:cNvSpPr>
          <p:nvPr/>
        </p:nvSpPr>
        <p:spPr bwMode="auto">
          <a:xfrm>
            <a:off x="748598" y="2857496"/>
            <a:ext cx="10705252" cy="523220"/>
          </a:xfrm>
          <a:prstGeom prst="rect">
            <a:avLst/>
          </a:prstGeom>
          <a:noFill/>
          <a:ln w="9525">
            <a:noFill/>
            <a:miter lim="800000"/>
          </a:ln>
        </p:spPr>
        <p:txBody>
          <a:bodyPr wrap="square">
            <a:spAutoFit/>
          </a:bodyPr>
          <a:lstStyle/>
          <a:p>
            <a:r>
              <a:rPr lang="zh-CN" altLang="en-US" sz="2800" dirty="0" smtClean="0">
                <a:latin typeface="黑体" panose="02010609060101010101" pitchFamily="49" charset="-122"/>
                <a:ea typeface="黑体" panose="02010609060101010101" pitchFamily="49" charset="-122"/>
              </a:rPr>
              <a:t>    了解工业革命对世界工业化的作用。</a:t>
            </a:r>
            <a:endParaRPr lang="zh-CN" altLang="en-US" sz="2800" dirty="0">
              <a:latin typeface="黑体" panose="02010609060101010101" pitchFamily="49" charset="-122"/>
              <a:ea typeface="黑体" panose="02010609060101010101" pitchFamily="49" charset="-122"/>
            </a:endParaRPr>
          </a:p>
        </p:txBody>
      </p:sp>
      <p:sp>
        <p:nvSpPr>
          <p:cNvPr id="9" name="矩形 7"/>
          <p:cNvSpPr>
            <a:spLocks noChangeArrowheads="1"/>
          </p:cNvSpPr>
          <p:nvPr/>
        </p:nvSpPr>
        <p:spPr bwMode="auto">
          <a:xfrm>
            <a:off x="1452530" y="3571876"/>
            <a:ext cx="1872208" cy="523220"/>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思路引领</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11" name="矩形 7"/>
          <p:cNvSpPr>
            <a:spLocks noChangeArrowheads="1"/>
          </p:cNvSpPr>
          <p:nvPr/>
        </p:nvSpPr>
        <p:spPr bwMode="auto">
          <a:xfrm>
            <a:off x="748598" y="4071942"/>
            <a:ext cx="10705252" cy="1384995"/>
          </a:xfrm>
          <a:prstGeom prst="rect">
            <a:avLst/>
          </a:prstGeom>
          <a:noFill/>
          <a:ln w="9525">
            <a:noFill/>
            <a:miter lim="800000"/>
          </a:ln>
        </p:spPr>
        <p:txBody>
          <a:bodyPr wrap="square">
            <a:spAutoFit/>
          </a:bodyPr>
          <a:lstStyle/>
          <a:p>
            <a:r>
              <a:rPr lang="zh-CN" altLang="en-US" sz="2800" dirty="0" smtClean="0">
                <a:latin typeface="黑体" panose="02010609060101010101" pitchFamily="49" charset="-122"/>
                <a:ea typeface="黑体" panose="02010609060101010101" pitchFamily="49" charset="-122"/>
              </a:rPr>
              <a:t>    从人类社会的长远发展来认识工业革命，同时对工业革命后的历史发展进行一分为二的分析。</a:t>
            </a:r>
            <a:br>
              <a:rPr lang="zh-CN" altLang="en-US" sz="2800" dirty="0" smtClean="0">
                <a:latin typeface="黑体" panose="02010609060101010101" pitchFamily="49" charset="-122"/>
                <a:ea typeface="黑体" panose="02010609060101010101" pitchFamily="49" charset="-122"/>
              </a:rPr>
            </a:br>
            <a:endParaRPr lang="zh-CN" altLang="en-US" sz="2800"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9" grpId="0"/>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图片 6" descr="logo2"/>
          <p:cNvPicPr>
            <a:picLocks noChangeAspect="1"/>
          </p:cNvPicPr>
          <p:nvPr/>
        </p:nvPicPr>
        <p:blipFill>
          <a:blip r:embed="rId3" cstate="print"/>
          <a:stretch>
            <a:fillRect/>
          </a:stretch>
        </p:blipFill>
        <p:spPr>
          <a:xfrm>
            <a:off x="191135" y="116205"/>
            <a:ext cx="1501140" cy="397510"/>
          </a:xfrm>
          <a:prstGeom prst="rect">
            <a:avLst/>
          </a:prstGeom>
        </p:spPr>
      </p:pic>
      <p:pic>
        <p:nvPicPr>
          <p:cNvPr id="8" name="图片 7" descr="abf26f314e9817d4f19fa34975c4525"/>
          <p:cNvPicPr>
            <a:picLocks noChangeAspect="1"/>
          </p:cNvPicPr>
          <p:nvPr/>
        </p:nvPicPr>
        <p:blipFill>
          <a:blip r:embed="rId4" cstate="print"/>
          <a:stretch>
            <a:fillRect/>
          </a:stretch>
        </p:blipFill>
        <p:spPr>
          <a:xfrm>
            <a:off x="10400030" y="6292850"/>
            <a:ext cx="1626870" cy="424815"/>
          </a:xfrm>
          <a:prstGeom prst="rect">
            <a:avLst/>
          </a:prstGeom>
        </p:spPr>
      </p:pic>
      <p:sp>
        <p:nvSpPr>
          <p:cNvPr id="3075" name="文本框 1"/>
          <p:cNvSpPr txBox="1">
            <a:spLocks noChangeArrowheads="1"/>
          </p:cNvSpPr>
          <p:nvPr/>
        </p:nvSpPr>
        <p:spPr bwMode="auto">
          <a:xfrm>
            <a:off x="738150" y="617505"/>
            <a:ext cx="10572824" cy="1384995"/>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    问题三</a:t>
            </a:r>
            <a:endParaRPr lang="en-US" altLang="zh-CN" sz="2800" dirty="0" smtClean="0">
              <a:latin typeface="黑体" panose="02010609060101010101" pitchFamily="49" charset="-122"/>
              <a:ea typeface="黑体" panose="02010609060101010101" pitchFamily="49" charset="-122"/>
            </a:endParaRPr>
          </a:p>
          <a:p>
            <a:r>
              <a:rPr lang="zh-CN" altLang="en-US" sz="2800" dirty="0" smtClean="0">
                <a:latin typeface="黑体" panose="02010609060101010101" pitchFamily="49" charset="-122"/>
                <a:ea typeface="黑体" panose="02010609060101010101" pitchFamily="49" charset="-122"/>
              </a:rPr>
              <a:t>    工业革命开启了世界工业化浪潮。我们能够从工业革命的历史中获得哪些启示</a:t>
            </a:r>
            <a:r>
              <a:rPr lang="en-US" altLang="zh-CN" sz="2800" dirty="0" smtClean="0">
                <a:latin typeface="黑体" panose="02010609060101010101" pitchFamily="49" charset="-122"/>
                <a:ea typeface="黑体" panose="02010609060101010101" pitchFamily="49" charset="-122"/>
              </a:rPr>
              <a:t>?</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2" name="矩形 7"/>
          <p:cNvSpPr>
            <a:spLocks noChangeArrowheads="1"/>
          </p:cNvSpPr>
          <p:nvPr/>
        </p:nvSpPr>
        <p:spPr bwMode="auto">
          <a:xfrm>
            <a:off x="1452530" y="2357430"/>
            <a:ext cx="1872208" cy="523220"/>
          </a:xfrm>
          <a:prstGeom prst="rect">
            <a:avLst/>
          </a:prstGeom>
          <a:noFill/>
          <a:ln w="9525">
            <a:noFill/>
            <a:miter lim="800000"/>
          </a:ln>
        </p:spPr>
        <p:txBody>
          <a:bodyPr wrap="square">
            <a:spAutoFit/>
          </a:bodyPr>
          <a:lstStyle/>
          <a:p>
            <a:r>
              <a:rPr lang="zh-CN" altLang="en-US" sz="2800" dirty="0" smtClean="0">
                <a:solidFill>
                  <a:srgbClr val="000000"/>
                </a:solidFill>
                <a:latin typeface="黑体" panose="02010609060101010101" pitchFamily="49" charset="-122"/>
                <a:ea typeface="黑体" panose="02010609060101010101" pitchFamily="49" charset="-122"/>
              </a:rPr>
              <a:t>答案提示</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10" name="矩形 7"/>
          <p:cNvSpPr>
            <a:spLocks noChangeArrowheads="1"/>
          </p:cNvSpPr>
          <p:nvPr/>
        </p:nvSpPr>
        <p:spPr bwMode="auto">
          <a:xfrm>
            <a:off x="748598" y="2857496"/>
            <a:ext cx="10705252" cy="3539430"/>
          </a:xfrm>
          <a:prstGeom prst="rect">
            <a:avLst/>
          </a:prstGeom>
          <a:noFill/>
          <a:ln w="9525">
            <a:noFill/>
            <a:miter lim="800000"/>
          </a:ln>
        </p:spPr>
        <p:txBody>
          <a:bodyPr wrap="square">
            <a:spAutoFit/>
          </a:bodyPr>
          <a:lstStyle/>
          <a:p>
            <a:r>
              <a:rPr lang="zh-CN" altLang="en-US" sz="2800" dirty="0" smtClean="0">
                <a:latin typeface="黑体" panose="02010609060101010101" pitchFamily="49" charset="-122"/>
                <a:ea typeface="黑体" panose="02010609060101010101" pitchFamily="49" charset="-122"/>
              </a:rPr>
              <a:t>    本题具有开放性，可以培养历史解释和历史分析能力。可以从几个不同的维度来思考，但不能太散，要落脚在工业革命与世界工业化。例如：工业革命对世界各国生产力的促进、对人类社会生活的改变，工业革命对世界各国在工业化进程中地位的影响，工业发展与环境保护的关系，等等。</a:t>
            </a:r>
            <a:endParaRPr lang="en-US" altLang="zh-CN" sz="2800" dirty="0" smtClean="0">
              <a:latin typeface="黑体" panose="02010609060101010101" pitchFamily="49" charset="-122"/>
              <a:ea typeface="黑体" panose="02010609060101010101" pitchFamily="49" charset="-122"/>
            </a:endParaRPr>
          </a:p>
          <a:p>
            <a:r>
              <a:rPr lang="en-US" altLang="zh-CN" sz="2800" dirty="0" smtClean="0">
                <a:latin typeface="黑体" panose="02010609060101010101" pitchFamily="49" charset="-122"/>
                <a:ea typeface="黑体" panose="02010609060101010101" pitchFamily="49" charset="-122"/>
              </a:rPr>
              <a:t>    </a:t>
            </a:r>
            <a:r>
              <a:rPr lang="zh-CN" altLang="en-US" sz="2800" dirty="0" smtClean="0">
                <a:latin typeface="黑体" panose="02010609060101010101" pitchFamily="49" charset="-122"/>
                <a:ea typeface="黑体" panose="02010609060101010101" pitchFamily="49" charset="-122"/>
              </a:rPr>
              <a:t>可以从一个或几个方面回答，言之有理即可。</a:t>
            </a:r>
            <a:br>
              <a:rPr lang="zh-CN" altLang="en-US" sz="2800" dirty="0" smtClean="0">
                <a:latin typeface="黑体" panose="02010609060101010101" pitchFamily="49" charset="-122"/>
                <a:ea typeface="黑体" panose="02010609060101010101" pitchFamily="49" charset="-122"/>
              </a:rPr>
            </a:br>
            <a:r>
              <a:rPr lang="zh-CN" altLang="en-US" sz="2800" dirty="0" smtClean="0">
                <a:latin typeface="黑体" panose="02010609060101010101" pitchFamily="49" charset="-122"/>
                <a:ea typeface="黑体" panose="02010609060101010101" pitchFamily="49" charset="-122"/>
              </a:rPr>
              <a:t> </a:t>
            </a:r>
            <a:br>
              <a:rPr lang="zh-CN" altLang="en-US" sz="2800" dirty="0" smtClean="0">
                <a:latin typeface="黑体" panose="02010609060101010101" pitchFamily="49" charset="-122"/>
                <a:ea typeface="黑体" panose="02010609060101010101" pitchFamily="49" charset="-122"/>
              </a:rPr>
            </a:br>
            <a:endParaRPr lang="zh-CN" altLang="en-US" sz="2800"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4" name="图片 3" descr="logo2"/>
          <p:cNvPicPr>
            <a:picLocks noChangeAspect="1"/>
          </p:cNvPicPr>
          <p:nvPr/>
        </p:nvPicPr>
        <p:blipFill>
          <a:blip r:embed="rId4" cstate="print"/>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5" cstate="print"/>
          <a:stretch>
            <a:fillRect/>
          </a:stretch>
        </p:blipFill>
        <p:spPr>
          <a:xfrm>
            <a:off x="10400030" y="6292850"/>
            <a:ext cx="1626870" cy="424815"/>
          </a:xfrm>
          <a:prstGeom prst="rect">
            <a:avLst/>
          </a:prstGeom>
        </p:spPr>
      </p:pic>
      <p:sp>
        <p:nvSpPr>
          <p:cNvPr id="9" name="文本框 8"/>
          <p:cNvSpPr txBox="1">
            <a:spLocks noChangeArrowheads="1"/>
          </p:cNvSpPr>
          <p:nvPr>
            <p:custDataLst>
              <p:tags r:id="rId1"/>
            </p:custDataLst>
          </p:nvPr>
        </p:nvSpPr>
        <p:spPr bwMode="auto">
          <a:xfrm>
            <a:off x="1952596" y="1785926"/>
            <a:ext cx="8580438" cy="2070100"/>
          </a:xfrm>
          <a:prstGeom prst="rect">
            <a:avLst/>
          </a:prstGeom>
          <a:noFill/>
          <a:ln w="9525">
            <a:noFill/>
            <a:miter lim="800000"/>
          </a:ln>
        </p:spPr>
        <p:txBody>
          <a:bodyPr anchor="b"/>
          <a:lstStyle/>
          <a:p>
            <a:pPr algn="ctr" eaLnBrk="0" hangingPunct="0"/>
            <a:r>
              <a:rPr lang="zh-CN" altLang="zh-CN" sz="5400" dirty="0" smtClean="0">
                <a:latin typeface="黑体" panose="02010609060101010101" pitchFamily="49" charset="-122"/>
                <a:ea typeface="黑体" panose="02010609060101010101" pitchFamily="49" charset="-122"/>
                <a:sym typeface="宋体" panose="02010600030101010101" pitchFamily="2" charset="-122"/>
              </a:rPr>
              <a:t>谢谢观看</a:t>
            </a:r>
            <a:r>
              <a:rPr lang="zh-CN" altLang="en-US" sz="5400" dirty="0" smtClean="0">
                <a:latin typeface="黑体" panose="02010609060101010101" pitchFamily="49" charset="-122"/>
                <a:ea typeface="黑体" panose="02010609060101010101" pitchFamily="49" charset="-122"/>
                <a:sym typeface="宋体" panose="02010600030101010101" pitchFamily="2" charset="-122"/>
              </a:rPr>
              <a:t>！</a:t>
            </a:r>
            <a:endParaRPr lang="zh-CN" altLang="zh-CN" sz="5400" dirty="0" smtClean="0">
              <a:latin typeface="黑体" panose="02010609060101010101" pitchFamily="49" charset="-122"/>
              <a:ea typeface="黑体" panose="02010609060101010101" pitchFamily="49" charset="-122"/>
              <a:sym typeface="宋体" panose="02010600030101010101" pitchFamily="2" charset="-122"/>
            </a:endParaRPr>
          </a:p>
          <a:p>
            <a:pPr algn="ctr" eaLnBrk="0" hangingPunct="0"/>
            <a:r>
              <a:rPr lang="zh-CN" altLang="en-US" sz="5400" dirty="0" smtClean="0">
                <a:latin typeface="黑体" panose="02010609060101010101" pitchFamily="49" charset="-122"/>
                <a:ea typeface="黑体" panose="02010609060101010101" pitchFamily="49" charset="-122"/>
                <a:sym typeface="宋体" panose="02010600030101010101" pitchFamily="2" charset="-122"/>
              </a:rPr>
              <a:t> </a:t>
            </a:r>
            <a:endParaRPr lang="zh-CN" altLang="zh-CN" sz="5400" dirty="0">
              <a:latin typeface="黑体" panose="02010609060101010101" pitchFamily="49" charset="-122"/>
              <a:ea typeface="黑体" panose="02010609060101010101" pitchFamily="49" charset="-122"/>
              <a:sym typeface="宋体" panose="02010600030101010101" pitchFamily="2" charset="-122"/>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a5bc6c20-fd17-4538-80d6-84449298910b}"/>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a5bc6c20-fd17-4538-80d6-84449298910b}"/>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a5bc6c20-fd17-4538-80d6-84449298910b}"/>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a5bc6c20-fd17-4538-80d6-84449298910b}"/>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a5bc6c20-fd17-4538-80d6-84449298910b}"/>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a5bc6c20-fd17-4538-80d6-84449298910b}"/>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a5bc6c20-fd17-4538-80d6-84449298910b}"/>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a5bc6c20-fd17-4538-80d6-84449298910b}"/>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a5bc6c20-fd17-4538-80d6-84449298910b}"/>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a5bc6c20-fd17-4538-80d6-84449298910b}"/>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a"/>
  <p:tag name="KSO_WM_UNIT_INDEX" val="1"/>
  <p:tag name="KSO_WM_UNIT_LAYERLEVEL" val="1"/>
  <p:tag name="KSO_WM_UNIT_VALUE" val="8"/>
  <p:tag name="KSO_WM_UNIT_ISCONTENTSTITLE" val="0"/>
  <p:tag name="KSO_WM_UNIT_HIGHLIGHT" val="0"/>
  <p:tag name="KSO_WM_UNIT_COMPATIBLE" val="0"/>
  <p:tag name="KSO_WM_UNIT_CLEAR" val="0"/>
  <p:tag name="KSO_WM_UNIT_PRESET_TEXT" val="THANKS!"/>
  <p:tag name="KSO_WM_TEMPLATE_CATEGORY" val="custom"/>
  <p:tag name="KSO_WM_TEMPLATE_INDEX" val="20181724"/>
  <p:tag name="KSO_WM_UNIT_ID" val="custom20181724_27*a*1"/>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a"/>
  <p:tag name="KSO_WM_UNIT_INDEX" val="1"/>
  <p:tag name="KSO_WM_UNIT_LAYERLEVEL" val="1"/>
  <p:tag name="KSO_WM_UNIT_VALUE" val="8"/>
  <p:tag name="KSO_WM_UNIT_ISCONTENTSTITLE" val="0"/>
  <p:tag name="KSO_WM_UNIT_HIGHLIGHT" val="0"/>
  <p:tag name="KSO_WM_UNIT_COMPATIBLE" val="0"/>
  <p:tag name="KSO_WM_UNIT_CLEAR" val="0"/>
  <p:tag name="KSO_WM_UNIT_PRESET_TEXT" val="THANKS!"/>
  <p:tag name="KSO_WM_TEMPLATE_CATEGORY" val="custom"/>
  <p:tag name="KSO_WM_TEMPLATE_INDEX" val="20181724"/>
  <p:tag name="KSO_WM_UNIT_ID" val="custom20181724_27*a*1"/>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E7E6E6"/>
      </a:dk2>
      <a:lt2>
        <a:srgbClr val="44546A"/>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1170</TotalTime>
  <Words>3102</Words>
  <Application>Microsoft Office PowerPoint</Application>
  <PresentationFormat>自定义</PresentationFormat>
  <Paragraphs>300</Paragraphs>
  <Slides>44</Slides>
  <Notes>2</Notes>
  <HiddenSlides>0</HiddenSlides>
  <MMClips>1</MMClips>
  <ScaleCrop>false</ScaleCrop>
  <HeadingPairs>
    <vt:vector size="4" baseType="variant">
      <vt:variant>
        <vt:lpstr>主题</vt:lpstr>
      </vt:variant>
      <vt:variant>
        <vt:i4>1</vt:i4>
      </vt:variant>
      <vt:variant>
        <vt:lpstr>幻灯片标题</vt:lpstr>
      </vt:variant>
      <vt:variant>
        <vt:i4>44</vt:i4>
      </vt:variant>
    </vt:vector>
  </HeadingPairs>
  <TitlesOfParts>
    <vt:vector size="45" baseType="lpstr">
      <vt:lpstr>默认设计模板</vt:lpstr>
      <vt:lpstr>高一（下）—统编版—历史—第五单元 </vt:lpstr>
      <vt:lpstr>幻灯片 2</vt:lpstr>
      <vt:lpstr>幻灯片 3</vt:lpstr>
      <vt:lpstr>工业革命的概念</vt:lpstr>
      <vt:lpstr>一、第一次工业革命</vt:lpstr>
      <vt:lpstr>一、第一次工业革命</vt:lpstr>
      <vt:lpstr>一、第一次工业革命</vt:lpstr>
      <vt:lpstr>幻灯片 8</vt:lpstr>
      <vt:lpstr>一、第一次工业革命</vt:lpstr>
      <vt:lpstr>圈地运动</vt:lpstr>
      <vt:lpstr>一、第一次工业革命</vt:lpstr>
      <vt:lpstr>幻灯片 12</vt:lpstr>
      <vt:lpstr>一、第一次工业革命</vt:lpstr>
      <vt:lpstr>一、第一次工业革命</vt:lpstr>
      <vt:lpstr>一、第一次工业革命</vt:lpstr>
      <vt:lpstr>一、第一次工业革命</vt:lpstr>
      <vt:lpstr>一、第一次工业革命</vt:lpstr>
      <vt:lpstr>二、第二次工业革命</vt:lpstr>
      <vt:lpstr>二、第二次工业革命</vt:lpstr>
      <vt:lpstr>二、第二次工业革命</vt:lpstr>
      <vt:lpstr>幻灯片 21</vt:lpstr>
      <vt:lpstr>二、第二次工业革命</vt:lpstr>
      <vt:lpstr>三、两次工业革命的特点</vt:lpstr>
      <vt:lpstr>三、两次工业革命的特点</vt:lpstr>
      <vt:lpstr>四、工业革命的影响</vt:lpstr>
      <vt:lpstr>四、工业革命的影响</vt:lpstr>
      <vt:lpstr>四、工业革命的影响</vt:lpstr>
      <vt:lpstr>四、工业革命的影响</vt:lpstr>
      <vt:lpstr>四、工业革命的影响</vt:lpstr>
      <vt:lpstr>四、工业革命的影响</vt:lpstr>
      <vt:lpstr>四、工业革命的影响</vt:lpstr>
      <vt:lpstr>四、工业革命的影响</vt:lpstr>
      <vt:lpstr>幻灯片 33</vt:lpstr>
      <vt:lpstr>幻灯片 34</vt:lpstr>
      <vt:lpstr>高一（下）—统编版—历史—第五单元 </vt:lpstr>
      <vt:lpstr>幻灯片 36</vt:lpstr>
      <vt:lpstr>幻灯片 37</vt:lpstr>
      <vt:lpstr>幻灯片 38</vt:lpstr>
      <vt:lpstr>幻灯片 39</vt:lpstr>
      <vt:lpstr>幻灯片 40</vt:lpstr>
      <vt:lpstr>幻灯片 41</vt:lpstr>
      <vt:lpstr>幻灯片 42</vt:lpstr>
      <vt:lpstr>幻灯片 43</vt:lpstr>
      <vt:lpstr>幻灯片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PPT制作规范（请在此模板按如下格式制作教案）</dc:title>
  <dc:creator>Lenovo</dc:creator>
  <cp:lastModifiedBy>Windows 用户</cp:lastModifiedBy>
  <cp:revision>317</cp:revision>
  <dcterms:created xsi:type="dcterms:W3CDTF">2021-05-24T02:27:00Z</dcterms:created>
  <dcterms:modified xsi:type="dcterms:W3CDTF">2022-02-13T02:38:28Z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2052-11.1.0.11194</vt:lpwstr>
  </property>
  <property fmtid="{D5CDD505-2E9C-101B-9397-08002B2CF9AE}" pid="3" name="ICV">
    <vt:lpwstr>F1F87CF7C6C34B45B99789180DB19C73</vt:lpwstr>
  </property>
</Properties>
</file>