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48"/>
  </p:notesMasterIdLst>
  <p:sldIdLst>
    <p:sldId id="257" r:id="rId4"/>
    <p:sldId id="258" r:id="rId5"/>
    <p:sldId id="260" r:id="rId6"/>
    <p:sldId id="508" r:id="rId7"/>
    <p:sldId id="594" r:id="rId8"/>
    <p:sldId id="633" r:id="rId9"/>
    <p:sldId id="675" r:id="rId10"/>
    <p:sldId id="676" r:id="rId11"/>
    <p:sldId id="634" r:id="rId12"/>
    <p:sldId id="677" r:id="rId13"/>
    <p:sldId id="636" r:id="rId14"/>
    <p:sldId id="595" r:id="rId15"/>
    <p:sldId id="390" r:id="rId16"/>
    <p:sldId id="679" r:id="rId17"/>
    <p:sldId id="680" r:id="rId18"/>
    <p:sldId id="596" r:id="rId19"/>
    <p:sldId id="512" r:id="rId20"/>
    <p:sldId id="684" r:id="rId21"/>
    <p:sldId id="275" r:id="rId22"/>
    <p:sldId id="597" r:id="rId23"/>
    <p:sldId id="685" r:id="rId24"/>
    <p:sldId id="593" r:id="rId25"/>
    <p:sldId id="637" r:id="rId26"/>
    <p:sldId id="545" r:id="rId27"/>
    <p:sldId id="725" r:id="rId28"/>
    <p:sldId id="726" r:id="rId29"/>
    <p:sldId id="727" r:id="rId30"/>
    <p:sldId id="728" r:id="rId31"/>
    <p:sldId id="303" r:id="rId32"/>
    <p:sldId id="310" r:id="rId33"/>
    <p:sldId id="641" r:id="rId34"/>
    <p:sldId id="729" r:id="rId35"/>
    <p:sldId id="642" r:id="rId36"/>
    <p:sldId id="643" r:id="rId37"/>
    <p:sldId id="598" r:id="rId38"/>
    <p:sldId id="368" r:id="rId39"/>
    <p:sldId id="264" r:id="rId40"/>
    <p:sldId id="644" r:id="rId41"/>
    <p:sldId id="265" r:id="rId42"/>
    <p:sldId id="266" r:id="rId43"/>
    <p:sldId id="342" r:id="rId44"/>
    <p:sldId id="267" r:id="rId45"/>
    <p:sldId id="268" r:id="rId46"/>
    <p:sldId id="269" r:id="rId47"/>
    <p:sldId id="382" r:id="rId49"/>
    <p:sldId id="383" r:id="rId50"/>
    <p:sldId id="417" r:id="rId51"/>
    <p:sldId id="386" r:id="rId52"/>
    <p:sldId id="387" r:id="rId53"/>
    <p:sldId id="418" r:id="rId54"/>
    <p:sldId id="271" r:id="rId5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2" name="作者" initials="A" lastIdx="0" clrIdx="1"/>
  <p:cmAuthor id="3" name="黄超" initials="黄" lastIdx="1" clrIdx="1"/>
  <p:cmAuthor id="4" name="易" initials="易" lastIdx="1"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344"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9" Type="http://schemas.openxmlformats.org/officeDocument/2006/relationships/commentAuthors" Target="commentAuthors.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notesMaster" Target="notesMasters/notesMaster1.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a:t>把土地改革上升到完成新民主主义革命的角度来考虑。</a:t>
            </a:r>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a:t>把土地改革上升到完成新民主主义革命的角度来考虑。</a:t>
            </a:r>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a:t>把土地改革上升到完成新民主主义革命的角度来考虑。</a:t>
            </a:r>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a:t>把土地改革上升到完成新民主主义革命的角度来考虑。</a:t>
            </a:r>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a:t>把土地改革上升到完成新民主主义革命的角度来考虑。</a:t>
            </a:r>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a:t>把土地改革上升到完成新民主主义革命的角度来考虑。</a:t>
            </a:r>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a:t>把土地改革上升到完成新民主主义革命的角度来考虑。</a:t>
            </a:r>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8" name="页脚占位符 7"/>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9" name="灯片编号占位符 8"/>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4" name="页脚占位符 3"/>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5" name="灯片编号占位符 4"/>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3" name="页脚占位符 2"/>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4" name="灯片编号占位符 3"/>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4098" name="标题 1025"/>
          <p:cNvSpPr>
            <a:spLocks noGrp="1"/>
          </p:cNvSpPr>
          <p:nvPr>
            <p:ph type="title"/>
          </p:nvPr>
        </p:nvSpPr>
        <p:spPr>
          <a:xfrm>
            <a:off x="609600" y="274638"/>
            <a:ext cx="10972800" cy="1143000"/>
          </a:xfrm>
          <a:prstGeom prst="rect">
            <a:avLst/>
          </a:prstGeom>
          <a:noFill/>
          <a:ln w="9525">
            <a:noFill/>
          </a:ln>
        </p:spPr>
        <p:txBody>
          <a:bodyPr vert="horz" lIns="91440" tIns="45720" rIns="91440" bIns="45720" anchor="ctr" anchorCtr="0"/>
          <a:lstStyle/>
          <a:p>
            <a:pPr lvl="0"/>
            <a:r>
              <a:rPr lang="zh-CN" altLang="en-US" dirty="0"/>
              <a:t>单击此处编辑母版标题样式</a:t>
            </a:r>
            <a:endParaRPr lang="en-US" altLang="en-US" dirty="0"/>
          </a:p>
        </p:txBody>
      </p:sp>
      <p:sp>
        <p:nvSpPr>
          <p:cNvPr id="4099" name="文本占位符 1026"/>
          <p:cNvSpPr>
            <a:spLocks noGrp="1"/>
          </p:cNvSpPr>
          <p:nvPr>
            <p:ph type="body"/>
          </p:nvPr>
        </p:nvSpPr>
        <p:spPr>
          <a:xfrm>
            <a:off x="609600" y="1600200"/>
            <a:ext cx="10972800" cy="4525963"/>
          </a:xfrm>
          <a:prstGeom prst="rect">
            <a:avLst/>
          </a:prstGeom>
          <a:noFill/>
          <a:ln w="9525">
            <a:noFill/>
          </a:ln>
        </p:spPr>
        <p:txBody>
          <a:bodyPr vert="horz" lIns="91440" tIns="45720" rIns="91440" bIns="45720" anchor="t" anchorCtr="0"/>
          <a:lstStyle/>
          <a:p>
            <a:pPr lvl="0"/>
            <a:r>
              <a:rPr lang="zh-CN" altLang="en-US" dirty="0"/>
              <a:t>单击此处编辑母版文本样式</a:t>
            </a:r>
            <a:endParaRPr lang="en-US" altLang="en-US" dirty="0"/>
          </a:p>
          <a:p>
            <a:pPr lvl="1"/>
            <a:r>
              <a:rPr lang="zh-CN" altLang="en-US" dirty="0"/>
              <a:t>第二级</a:t>
            </a:r>
            <a:endParaRPr lang="en-US" altLang="en-US" dirty="0"/>
          </a:p>
          <a:p>
            <a:pPr lvl="2"/>
            <a:r>
              <a:rPr lang="zh-CN" altLang="en-US" dirty="0"/>
              <a:t>第三级</a:t>
            </a:r>
            <a:endParaRPr lang="en-US" altLang="en-US" dirty="0"/>
          </a:p>
          <a:p>
            <a:pPr lvl="3"/>
            <a:r>
              <a:rPr lang="zh-CN" altLang="en-US" dirty="0"/>
              <a:t>第四级</a:t>
            </a:r>
            <a:endParaRPr lang="en-US" altLang="en-US" dirty="0"/>
          </a:p>
          <a:p>
            <a:pPr lvl="4"/>
            <a:r>
              <a:rPr lang="zh-CN" altLang="en-US" dirty="0"/>
              <a:t>第五级</a:t>
            </a:r>
            <a:endParaRPr lang="en-US" altLang="en-US" dirty="0"/>
          </a:p>
        </p:txBody>
      </p:sp>
      <p:sp>
        <p:nvSpPr>
          <p:cNvPr id="1048578" name="日期占位符 3"/>
          <p:cNvSpPr>
            <a:spLocks noGrp="1"/>
          </p:cNvSpPr>
          <p:nvPr>
            <p:ph type="dt" sz="half"/>
          </p:nvPr>
        </p:nvSpPr>
        <p:spPr>
          <a:xfrm>
            <a:off x="609600" y="6245225"/>
            <a:ext cx="2844800" cy="476250"/>
          </a:xfrm>
          <a:prstGeom prst="rect">
            <a:avLst/>
          </a:prstGeom>
          <a:noFill/>
          <a:ln w="9525">
            <a:noFill/>
          </a:ln>
        </p:spPr>
        <p:txBody>
          <a:bodyPr vert="horz" lIns="91440" tIns="45720" rIns="91440" bIns="45720" anchor="t" anchorCtr="0"/>
          <a:lstStyle>
            <a:lvl1pPr marL="0" indent="0" algn="l"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1048579" name="页脚占位符 4"/>
          <p:cNvSpPr>
            <a:spLocks noGrp="1"/>
          </p:cNvSpPr>
          <p:nvPr>
            <p:ph type="ftr" sz="quarter"/>
          </p:nvPr>
        </p:nvSpPr>
        <p:spPr>
          <a:xfrm>
            <a:off x="4165600" y="6245225"/>
            <a:ext cx="3860800" cy="476250"/>
          </a:xfrm>
          <a:prstGeom prst="rect">
            <a:avLst/>
          </a:prstGeom>
          <a:noFill/>
          <a:ln w="9525">
            <a:noFill/>
          </a:ln>
        </p:spPr>
        <p:txBody>
          <a:bodyPr vert="horz" lIns="91440" tIns="45720" rIns="91440" bIns="45720" anchor="t" anchorCtr="0"/>
          <a:lstStyle>
            <a:lvl1pPr marL="0" indent="0" algn="ct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1048580" name="灯片编号占位符 5"/>
          <p:cNvSpPr>
            <a:spLocks noGrp="1"/>
          </p:cNvSpPr>
          <p:nvPr>
            <p:ph type="sldNum" sz="quarter"/>
          </p:nvPr>
        </p:nvSpPr>
        <p:spPr>
          <a:xfrm>
            <a:off x="8737600" y="6245225"/>
            <a:ext cx="2844800" cy="476250"/>
          </a:xfrm>
          <a:prstGeom prst="rect">
            <a:avLst/>
          </a:prstGeom>
          <a:noFill/>
          <a:ln w="9525">
            <a:noFill/>
          </a:ln>
        </p:spPr>
        <p:txBody>
          <a:bodyPr vert="horz" lIns="91440" tIns="45720" rIns="91440" bIns="45720" anchor="t" anchorCtr="0"/>
          <a:lstStyle>
            <a:lvl1pPr marL="0" indent="0" algn="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rgbClr val="000000"/>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11.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image" Target="../media/image5.png"/><Relationship Id="rId1" Type="http://schemas.openxmlformats.org/officeDocument/2006/relationships/tags" Target="../tags/tag30.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image" Target="../media/image6.png"/><Relationship Id="rId2" Type="http://schemas.openxmlformats.org/officeDocument/2006/relationships/tags" Target="../tags/tag34.xml"/><Relationship Id="rId1" Type="http://schemas.openxmlformats.org/officeDocument/2006/relationships/tags" Target="../tags/tag33.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5.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59.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1.xml"/><Relationship Id="rId1" Type="http://schemas.openxmlformats.org/officeDocument/2006/relationships/tags" Target="../tags/tag6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3.xml"/><Relationship Id="rId1" Type="http://schemas.openxmlformats.org/officeDocument/2006/relationships/tags" Target="../tags/tag6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5.xml"/><Relationship Id="rId1" Type="http://schemas.openxmlformats.org/officeDocument/2006/relationships/tags" Target="../tags/tag6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7.xml"/><Relationship Id="rId1" Type="http://schemas.openxmlformats.org/officeDocument/2006/relationships/tags" Target="../tags/tag6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9.xml"/><Relationship Id="rId1" Type="http://schemas.openxmlformats.org/officeDocument/2006/relationships/tags" Target="../tags/tag6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1.xml"/><Relationship Id="rId1" Type="http://schemas.openxmlformats.org/officeDocument/2006/relationships/tags" Target="../tags/tag70.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tags" Target="../tags/tag72.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image" Target="../media/image9.png"/><Relationship Id="rId1" Type="http://schemas.openxmlformats.org/officeDocument/2006/relationships/tags" Target="../tags/tag75.xml"/></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image" Target="../media/image10.png"/><Relationship Id="rId1" Type="http://schemas.openxmlformats.org/officeDocument/2006/relationships/tags" Target="../tags/tag78.xml"/></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84.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image" Target="../media/image11.png"/><Relationship Id="rId2" Type="http://schemas.openxmlformats.org/officeDocument/2006/relationships/tags" Target="../tags/tag86.xml"/><Relationship Id="rId1" Type="http://schemas.openxmlformats.org/officeDocument/2006/relationships/tags" Target="../tags/tag85.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image" Target="../media/image13.png"/><Relationship Id="rId4" Type="http://schemas.openxmlformats.org/officeDocument/2006/relationships/tags" Target="../tags/tag94.xml"/><Relationship Id="rId3" Type="http://schemas.openxmlformats.org/officeDocument/2006/relationships/image" Target="../media/image12.png"/><Relationship Id="rId2" Type="http://schemas.openxmlformats.org/officeDocument/2006/relationships/tags" Target="../tags/tag93.xml"/><Relationship Id="rId1" Type="http://schemas.openxmlformats.org/officeDocument/2006/relationships/tags" Target="../tags/tag92.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113.xml"/><Relationship Id="rId2" Type="http://schemas.openxmlformats.org/officeDocument/2006/relationships/image" Target="../media/image4.png"/><Relationship Id="rId1" Type="http://schemas.openxmlformats.org/officeDocument/2006/relationships/image" Target="../media/image3.pn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14.png"/><Relationship Id="rId2" Type="http://schemas.openxmlformats.org/officeDocument/2006/relationships/tags" Target="../tags/tag119.xml"/><Relationship Id="rId1" Type="http://schemas.openxmlformats.org/officeDocument/2006/relationships/tags" Target="../tags/tag118.xml"/></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15.png"/><Relationship Id="rId3" Type="http://schemas.openxmlformats.org/officeDocument/2006/relationships/hyperlink" Target="http://www.zxls.com/" TargetMode="External"/><Relationship Id="rId2" Type="http://schemas.openxmlformats.org/officeDocument/2006/relationships/tags" Target="../tags/tag121.xml"/><Relationship Id="rId1" Type="http://schemas.openxmlformats.org/officeDocument/2006/relationships/tags" Target="../tags/tag120.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23.xml"/><Relationship Id="rId1" Type="http://schemas.openxmlformats.org/officeDocument/2006/relationships/tags" Target="../tags/tag122.xml"/></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image" Target="../media/image2.pn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2.xml"/><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tags" Target="../tags/tag131.xml"/><Relationship Id="rId1" Type="http://schemas.openxmlformats.org/officeDocument/2006/relationships/tags" Target="../tags/tag130.xml"/></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tags" Target="../tags/tag133.xml"/><Relationship Id="rId1" Type="http://schemas.openxmlformats.org/officeDocument/2006/relationships/tags" Target="../tags/tag13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134.xml"/></Relationships>
</file>

<file path=ppt/slides/_rels/slide48.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2.xml"/><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38.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39.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1.xml"/><Relationship Id="rId1" Type="http://schemas.openxmlformats.org/officeDocument/2006/relationships/tags" Target="../tags/tag1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封面"/>
          <p:cNvPicPr>
            <a:picLocks noChangeAspect="1"/>
          </p:cNvPicPr>
          <p:nvPr/>
        </p:nvPicPr>
        <p:blipFill>
          <a:blip r:embed="rId1"/>
          <a:stretch>
            <a:fillRect/>
          </a:stretch>
        </p:blipFill>
        <p:spPr>
          <a:xfrm>
            <a:off x="0" y="0"/>
            <a:ext cx="12192000" cy="6858000"/>
          </a:xfrm>
          <a:prstGeom prst="rect">
            <a:avLst/>
          </a:prstGeom>
        </p:spPr>
      </p:pic>
      <p:sp>
        <p:nvSpPr>
          <p:cNvPr id="19" name="文本框 18"/>
          <p:cNvSpPr txBox="1">
            <a:spLocks noChangeArrowheads="1"/>
          </p:cNvSpPr>
          <p:nvPr>
            <p:custDataLst>
              <p:tags r:id="rId2"/>
            </p:custDataLst>
          </p:nvPr>
        </p:nvSpPr>
        <p:spPr bwMode="auto">
          <a:xfrm>
            <a:off x="3495040" y="3685540"/>
            <a:ext cx="5563235" cy="64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eaLnBrk="1" hangingPunct="1"/>
            <a:r>
              <a:rPr lang="zh-CN" altLang="en-US" sz="2800" dirty="0">
                <a:latin typeface="黑体" panose="02010609060101010101" pitchFamily="49" charset="-122"/>
                <a:ea typeface="黑体" panose="02010609060101010101" pitchFamily="49" charset="-122"/>
                <a:cs typeface="微软雅黑" panose="020B0503020204020204" charset="-122"/>
                <a:sym typeface="+mn-ea"/>
              </a:rPr>
              <a:t>广州市花都区狮岭中学   甘海燕</a:t>
            </a:r>
            <a:endParaRPr lang="zh-CN" altLang="en-US" sz="2800" dirty="0">
              <a:latin typeface="黑体" panose="02010609060101010101" pitchFamily="49" charset="-122"/>
              <a:ea typeface="黑体" panose="02010609060101010101" pitchFamily="49" charset="-122"/>
              <a:sym typeface="+mn-ea"/>
            </a:endParaRPr>
          </a:p>
          <a:p>
            <a:pPr algn="ctr" eaLnBrk="1" hangingPunct="1"/>
            <a:endParaRPr lang="zh-CN" altLang="en-US" sz="2800" dirty="0">
              <a:latin typeface="黑体" panose="02010609060101010101" pitchFamily="49" charset="-122"/>
              <a:ea typeface="黑体" panose="02010609060101010101" pitchFamily="49" charset="-122"/>
              <a:cs typeface="微软雅黑" panose="020B0503020204020204" charset="-122"/>
              <a:sym typeface="+mn-ea"/>
            </a:endParaRPr>
          </a:p>
        </p:txBody>
      </p:sp>
      <p:sp>
        <p:nvSpPr>
          <p:cNvPr id="6" name="文本框 5"/>
          <p:cNvSpPr txBox="1"/>
          <p:nvPr>
            <p:custDataLst>
              <p:tags r:id="rId3"/>
            </p:custDataLst>
          </p:nvPr>
        </p:nvSpPr>
        <p:spPr>
          <a:xfrm>
            <a:off x="-133350" y="1514475"/>
            <a:ext cx="12325350" cy="168910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ctr"/>
            <a:r>
              <a:rPr lang="zh-CN" altLang="en-US" sz="5400" b="1" dirty="0">
                <a:latin typeface="黑体" panose="02010609060101010101" pitchFamily="49" charset="-122"/>
                <a:ea typeface="黑体" panose="02010609060101010101" pitchFamily="49" charset="-122"/>
                <a:sym typeface="+mn-ea"/>
              </a:rPr>
              <a:t>第</a:t>
            </a:r>
            <a:r>
              <a:rPr lang="en-US" altLang="zh-CN" sz="5400" b="1" dirty="0">
                <a:latin typeface="黑体" panose="02010609060101010101" pitchFamily="49" charset="-122"/>
                <a:ea typeface="黑体" panose="02010609060101010101" pitchFamily="49" charset="-122"/>
                <a:sym typeface="+mn-ea"/>
              </a:rPr>
              <a:t>17</a:t>
            </a:r>
            <a:r>
              <a:rPr lang="zh-CN" altLang="en-US" sz="5400" b="1" dirty="0">
                <a:latin typeface="黑体" panose="02010609060101010101" pitchFamily="49" charset="-122"/>
                <a:ea typeface="黑体" panose="02010609060101010101" pitchFamily="49" charset="-122"/>
                <a:sym typeface="+mn-ea"/>
              </a:rPr>
              <a:t>课</a:t>
            </a:r>
            <a:r>
              <a:rPr lang="en-US" altLang="zh-CN" sz="5400" b="1" dirty="0">
                <a:latin typeface="黑体" panose="02010609060101010101" pitchFamily="49" charset="-122"/>
                <a:ea typeface="黑体" panose="02010609060101010101" pitchFamily="49" charset="-122"/>
                <a:sym typeface="+mn-ea"/>
              </a:rPr>
              <a:t> </a:t>
            </a:r>
            <a:r>
              <a:rPr lang="zh-CN" altLang="en-US" sz="5400" b="1" dirty="0">
                <a:latin typeface="黑体" panose="02010609060101010101" pitchFamily="49" charset="-122"/>
                <a:ea typeface="黑体" panose="02010609060101010101" pitchFamily="49" charset="-122"/>
                <a:sym typeface="+mn-ea"/>
              </a:rPr>
              <a:t>第二次世界大战与</a:t>
            </a:r>
            <a:endParaRPr lang="zh-CN" altLang="en-US" sz="5400" b="1" dirty="0">
              <a:latin typeface="黑体" panose="02010609060101010101" pitchFamily="49" charset="-122"/>
              <a:ea typeface="黑体" panose="02010609060101010101" pitchFamily="49" charset="-122"/>
              <a:sym typeface="+mn-ea"/>
            </a:endParaRPr>
          </a:p>
          <a:p>
            <a:pPr algn="ctr"/>
            <a:r>
              <a:rPr lang="zh-CN" altLang="en-US" sz="5400" b="1" dirty="0">
                <a:latin typeface="黑体" panose="02010609060101010101" pitchFamily="49" charset="-122"/>
                <a:ea typeface="黑体" panose="02010609060101010101" pitchFamily="49" charset="-122"/>
                <a:sym typeface="+mn-ea"/>
              </a:rPr>
              <a:t>战后国际秩序的形成</a:t>
            </a:r>
            <a:endParaRPr lang="zh-CN" altLang="en-US" sz="5400" b="1" dirty="0">
              <a:latin typeface="黑体" panose="02010609060101010101" pitchFamily="49" charset="-122"/>
              <a:ea typeface="黑体" panose="02010609060101010101" pitchFamily="49" charset="-122"/>
              <a:sym typeface="+mn-ea"/>
            </a:endParaRPr>
          </a:p>
        </p:txBody>
      </p:sp>
      <p:sp>
        <p:nvSpPr>
          <p:cNvPr id="2" name="文本框 1"/>
          <p:cNvSpPr txBox="1">
            <a:spLocks noChangeArrowheads="1"/>
          </p:cNvSpPr>
          <p:nvPr>
            <p:custDataLst>
              <p:tags r:id="rId4"/>
            </p:custDataLst>
          </p:nvPr>
        </p:nvSpPr>
        <p:spPr bwMode="auto">
          <a:xfrm>
            <a:off x="4615180" y="213360"/>
            <a:ext cx="7414895" cy="64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eaLnBrk="1" hangingPunct="1"/>
            <a:r>
              <a:rPr lang="zh-CN" altLang="en-US" sz="2800" dirty="0">
                <a:latin typeface="黑体" panose="02010609060101010101" pitchFamily="49" charset="-122"/>
                <a:ea typeface="黑体" panose="02010609060101010101" pitchFamily="49" charset="-122"/>
                <a:sym typeface="+mn-ea"/>
              </a:rPr>
              <a:t>高一（下）</a:t>
            </a:r>
            <a:r>
              <a:rPr lang="en-US" altLang="zh-CN" sz="2800" dirty="0">
                <a:latin typeface="黑体" panose="02010609060101010101" pitchFamily="49" charset="-122"/>
                <a:ea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sym typeface="+mn-ea"/>
              </a:rPr>
              <a:t>统编版</a:t>
            </a:r>
            <a:r>
              <a:rPr lang="en-US" altLang="zh-CN" sz="2800" dirty="0">
                <a:latin typeface="黑体" panose="02010609060101010101" pitchFamily="49" charset="-122"/>
                <a:ea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sym typeface="+mn-ea"/>
              </a:rPr>
              <a:t>历史</a:t>
            </a:r>
            <a:r>
              <a:rPr lang="en-US" altLang="zh-CN" sz="2800" dirty="0">
                <a:latin typeface="黑体" panose="02010609060101010101" pitchFamily="49" charset="-122"/>
                <a:ea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sym typeface="+mn-ea"/>
              </a:rPr>
              <a:t>第七单元</a:t>
            </a:r>
            <a:endParaRPr lang="zh-CN" altLang="en-US" sz="2800" dirty="0">
              <a:latin typeface="黑体" panose="02010609060101010101" pitchFamily="49" charset="-122"/>
              <a:ea typeface="黑体" panose="02010609060101010101" pitchFamily="49" charset="-122"/>
              <a:sym typeface="+mn-ea"/>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custDataLst>
              <p:tags r:id="rId1"/>
            </p:custDataLst>
          </p:nvPr>
        </p:nvSpPr>
        <p:spPr>
          <a:xfrm>
            <a:off x="539750" y="1225457"/>
            <a:ext cx="11225530" cy="871220"/>
          </a:xfrm>
          <a:prstGeom prst="rect">
            <a:avLst/>
          </a:prstGeom>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zh-CN" altLang="en-US" sz="4000" dirty="0">
                <a:latin typeface="黑体" panose="02010609060101010101" pitchFamily="49" charset="-122"/>
                <a:ea typeface="黑体" panose="02010609060101010101" pitchFamily="49" charset="-122"/>
              </a:rPr>
              <a:t>第</a:t>
            </a:r>
            <a:r>
              <a:rPr lang="en-US" altLang="zh-CN" sz="4000" dirty="0">
                <a:latin typeface="黑体" panose="02010609060101010101" pitchFamily="49" charset="-122"/>
                <a:ea typeface="黑体" panose="02010609060101010101" pitchFamily="49" charset="-122"/>
              </a:rPr>
              <a:t>17</a:t>
            </a:r>
            <a:r>
              <a:rPr lang="zh-CN" altLang="en-US" sz="4000" dirty="0">
                <a:latin typeface="黑体" panose="02010609060101010101" pitchFamily="49" charset="-122"/>
                <a:ea typeface="黑体" panose="02010609060101010101" pitchFamily="49" charset="-122"/>
              </a:rPr>
              <a:t>课 第二次世界大战与战后国际秩序的形成</a:t>
            </a:r>
            <a:endParaRPr lang="zh-CN" altLang="en-US" sz="4000" dirty="0">
              <a:latin typeface="黑体" panose="02010609060101010101" pitchFamily="49" charset="-122"/>
              <a:ea typeface="黑体" panose="02010609060101010101" pitchFamily="49" charset="-122"/>
            </a:endParaRPr>
          </a:p>
        </p:txBody>
      </p:sp>
      <p:sp>
        <p:nvSpPr>
          <p:cNvPr id="5" name="副标题 2"/>
          <p:cNvSpPr txBox="1"/>
          <p:nvPr>
            <p:custDataLst>
              <p:tags r:id="rId2"/>
            </p:custDataLst>
          </p:nvPr>
        </p:nvSpPr>
        <p:spPr>
          <a:xfrm>
            <a:off x="935355" y="2398395"/>
            <a:ext cx="11123930" cy="2339975"/>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fontAlgn="auto">
              <a:spcBef>
                <a:spcPts val="0"/>
              </a:spcBef>
              <a:buNone/>
            </a:pPr>
            <a:r>
              <a:rPr lang="zh-CN" altLang="en-US" sz="3200" dirty="0">
                <a:solidFill>
                  <a:schemeClr val="tx1">
                    <a:lumMod val="95000"/>
                  </a:schemeClr>
                </a:solidFill>
                <a:latin typeface="黑体" panose="02010609060101010101" pitchFamily="49" charset="-122"/>
                <a:ea typeface="黑体" panose="02010609060101010101" pitchFamily="49" charset="-122"/>
              </a:rPr>
              <a:t>课标要求</a:t>
            </a:r>
            <a:r>
              <a:rPr lang="zh-CN" altLang="en-US" sz="2800" dirty="0">
                <a:solidFill>
                  <a:schemeClr val="tx1">
                    <a:lumMod val="95000"/>
                  </a:schemeClr>
                </a:solidFill>
                <a:latin typeface="黑体" panose="02010609060101010101" pitchFamily="49" charset="-122"/>
                <a:ea typeface="黑体" panose="02010609060101010101" pitchFamily="49" charset="-122"/>
              </a:rPr>
              <a:t>：</a:t>
            </a:r>
            <a:r>
              <a:rPr sz="2400" dirty="0" err="1">
                <a:solidFill>
                  <a:schemeClr val="tx1">
                    <a:lumMod val="95000"/>
                  </a:schemeClr>
                </a:solidFill>
                <a:latin typeface="黑体" panose="02010609060101010101" pitchFamily="49" charset="-122"/>
                <a:ea typeface="黑体" panose="02010609060101010101" pitchFamily="49" charset="-122"/>
              </a:rPr>
              <a:t>通过</a:t>
            </a:r>
            <a:r>
              <a:rPr lang="zh-CN" sz="2400" dirty="0">
                <a:solidFill>
                  <a:schemeClr val="tx1">
                    <a:lumMod val="95000"/>
                  </a:schemeClr>
                </a:solidFill>
                <a:latin typeface="黑体" panose="02010609060101010101" pitchFamily="49" charset="-122"/>
                <a:ea typeface="黑体" panose="02010609060101010101" pitchFamily="49" charset="-122"/>
              </a:rPr>
              <a:t>了解</a:t>
            </a:r>
            <a:r>
              <a:rPr sz="2400" dirty="0">
                <a:solidFill>
                  <a:schemeClr val="tx1">
                    <a:lumMod val="95000"/>
                  </a:schemeClr>
                </a:solidFill>
                <a:latin typeface="黑体" panose="02010609060101010101" pitchFamily="49" charset="-122"/>
                <a:ea typeface="黑体" panose="02010609060101010101" pitchFamily="49" charset="-122"/>
              </a:rPr>
              <a:t>两次世界大战，理解20世纪上半期国际秩序的变动</a:t>
            </a:r>
            <a:r>
              <a:rPr lang="zh-CN" sz="2400" dirty="0">
                <a:solidFill>
                  <a:schemeClr val="tx1">
                    <a:lumMod val="95000"/>
                  </a:schemeClr>
                </a:solidFill>
                <a:latin typeface="黑体" panose="02010609060101010101" pitchFamily="49" charset="-122"/>
                <a:ea typeface="黑体" panose="02010609060101010101" pitchFamily="49" charset="-122"/>
              </a:rPr>
              <a:t>。</a:t>
            </a:r>
            <a:endParaRPr sz="2400" dirty="0">
              <a:solidFill>
                <a:schemeClr val="tx1">
                  <a:lumMod val="95000"/>
                </a:schemeClr>
              </a:solidFill>
              <a:latin typeface="黑体" panose="02010609060101010101" pitchFamily="49" charset="-122"/>
              <a:ea typeface="黑体" panose="02010609060101010101" pitchFamily="49" charset="-122"/>
            </a:endParaRPr>
          </a:p>
          <a:p>
            <a:pPr marL="0" indent="0" fontAlgn="auto">
              <a:spcBef>
                <a:spcPts val="0"/>
              </a:spcBef>
              <a:buNone/>
            </a:pPr>
            <a:r>
              <a:rPr lang="zh-CN" altLang="en-US" sz="3200" dirty="0">
                <a:solidFill>
                  <a:schemeClr val="tx1">
                    <a:lumMod val="95000"/>
                  </a:schemeClr>
                </a:solidFill>
                <a:latin typeface="黑体" panose="02010609060101010101" pitchFamily="49" charset="-122"/>
                <a:ea typeface="黑体" panose="02010609060101010101" pitchFamily="49" charset="-122"/>
              </a:rPr>
              <a:t>学习重点：</a:t>
            </a:r>
            <a:r>
              <a:rPr lang="zh-CN" altLang="en-US" sz="2400" dirty="0">
                <a:solidFill>
                  <a:schemeClr val="tx1">
                    <a:lumMod val="95000"/>
                  </a:schemeClr>
                </a:solidFill>
                <a:latin typeface="黑体" panose="02010609060101010101" pitchFamily="49" charset="-122"/>
                <a:ea typeface="黑体" panose="02010609060101010101" pitchFamily="49" charset="-122"/>
              </a:rPr>
              <a:t>第二次世界大战爆发的背景及战后形成的国际关系新秩序。</a:t>
            </a:r>
            <a:endParaRPr lang="zh-CN" altLang="en-US" sz="2400" dirty="0">
              <a:solidFill>
                <a:schemeClr val="tx1">
                  <a:lumMod val="95000"/>
                </a:schemeClr>
              </a:solidFill>
              <a:latin typeface="黑体" panose="02010609060101010101" pitchFamily="49" charset="-122"/>
              <a:ea typeface="黑体" panose="02010609060101010101" pitchFamily="49" charset="-122"/>
            </a:endParaRPr>
          </a:p>
          <a:p>
            <a:pPr marL="0" indent="0" fontAlgn="auto">
              <a:spcBef>
                <a:spcPts val="0"/>
              </a:spcBef>
              <a:buNone/>
            </a:pPr>
            <a:r>
              <a:rPr lang="zh-CN" altLang="en-US" sz="3200" dirty="0">
                <a:solidFill>
                  <a:schemeClr val="tx1">
                    <a:lumMod val="95000"/>
                  </a:schemeClr>
                </a:solidFill>
                <a:latin typeface="黑体" panose="02010609060101010101" pitchFamily="49" charset="-122"/>
                <a:ea typeface="黑体" panose="02010609060101010101" pitchFamily="49" charset="-122"/>
              </a:rPr>
              <a:t>学习难点：</a:t>
            </a:r>
            <a:r>
              <a:rPr lang="zh-CN" altLang="en-US" sz="2400" dirty="0">
                <a:solidFill>
                  <a:schemeClr val="tx1">
                    <a:lumMod val="95000"/>
                  </a:schemeClr>
                </a:solidFill>
                <a:latin typeface="黑体" panose="02010609060101010101" pitchFamily="49" charset="-122"/>
                <a:ea typeface="黑体" panose="02010609060101010101" pitchFamily="49" charset="-122"/>
                <a:sym typeface="+mn-ea"/>
              </a:rPr>
              <a:t>第二次世界大战爆发的背景及战后形成的国际关系新秩序</a:t>
            </a:r>
            <a:r>
              <a:rPr lang="zh-CN" sz="2400" dirty="0">
                <a:solidFill>
                  <a:schemeClr val="tx1">
                    <a:lumMod val="95000"/>
                  </a:schemeClr>
                </a:solidFill>
                <a:latin typeface="黑体" panose="02010609060101010101" pitchFamily="49" charset="-122"/>
                <a:ea typeface="黑体" panose="02010609060101010101" pitchFamily="49" charset="-122"/>
              </a:rPr>
              <a:t>。</a:t>
            </a:r>
            <a:endParaRPr lang="zh-CN" sz="2400" dirty="0">
              <a:solidFill>
                <a:schemeClr val="tx1">
                  <a:lumMod val="95000"/>
                </a:schemeClr>
              </a:solidFill>
              <a:latin typeface="黑体" panose="02010609060101010101" pitchFamily="49" charset="-122"/>
              <a:ea typeface="黑体" panose="02010609060101010101" pitchFamily="49" charset="-122"/>
            </a:endParaRPr>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3"/>
          <p:cNvSpPr>
            <a:spLocks noGrp="1"/>
          </p:cNvSpPr>
          <p:nvPr>
            <p:ph type="title"/>
            <p:custDataLst>
              <p:tags r:id="rId1"/>
            </p:custDataLst>
          </p:nvPr>
        </p:nvSpPr>
        <p:spPr>
          <a:xfrm>
            <a:off x="4456430" y="1833880"/>
            <a:ext cx="7393940" cy="1702435"/>
          </a:xfrm>
        </p:spPr>
        <p:txBody>
          <a:bodyPr>
            <a:noAutofit/>
          </a:bodyPr>
          <a:lstStyle/>
          <a:p>
            <a:r>
              <a:rPr lang="zh-CN" altLang="en-US" sz="54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54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endParaRPr>
          </a:p>
        </p:txBody>
      </p:sp>
      <p:grpSp>
        <p:nvGrpSpPr>
          <p:cNvPr id="3" name="组合 2"/>
          <p:cNvGrpSpPr/>
          <p:nvPr/>
        </p:nvGrpSpPr>
        <p:grpSpPr>
          <a:xfrm>
            <a:off x="0" y="1833880"/>
            <a:ext cx="4305300" cy="1583055"/>
            <a:chOff x="207" y="616"/>
            <a:chExt cx="6780" cy="2493"/>
          </a:xfrm>
          <a:solidFill>
            <a:srgbClr val="FF0000"/>
          </a:solidFill>
        </p:grpSpPr>
        <p:sp>
          <p:nvSpPr>
            <p:cNvPr id="7" name="矩形 6"/>
            <p:cNvSpPr/>
            <p:nvPr>
              <p:custDataLst>
                <p:tags r:id="rId2"/>
              </p:custDataLst>
            </p:nvPr>
          </p:nvSpPr>
          <p:spPr>
            <a:xfrm>
              <a:off x="207" y="616"/>
              <a:ext cx="6780" cy="24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defRPr/>
              </a:pPr>
              <a:endParaRPr lang="zh-CN" altLang="en-US" dirty="0"/>
            </a:p>
          </p:txBody>
        </p:sp>
        <p:sp>
          <p:nvSpPr>
            <p:cNvPr id="8" name="文本框 2"/>
            <p:cNvSpPr txBox="1">
              <a:spLocks noChangeArrowheads="1"/>
            </p:cNvSpPr>
            <p:nvPr>
              <p:custDataLst>
                <p:tags r:id="rId3"/>
              </p:custDataLst>
            </p:nvPr>
          </p:nvSpPr>
          <p:spPr bwMode="auto">
            <a:xfrm>
              <a:off x="1834" y="1209"/>
              <a:ext cx="4128" cy="130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eaLnBrk="1" hangingPunct="1"/>
              <a:r>
                <a:rPr lang="zh-CN" altLang="en-US" sz="4800" b="1" dirty="0">
                  <a:solidFill>
                    <a:schemeClr val="bg1"/>
                  </a:solidFill>
                  <a:latin typeface="微软雅黑" panose="020B0503020204020204" charset="-122"/>
                </a:rPr>
                <a:t>第一部分</a:t>
              </a:r>
              <a:endParaRPr lang="zh-CN" altLang="en-US" sz="4800" b="1" dirty="0">
                <a:solidFill>
                  <a:schemeClr val="bg1"/>
                </a:solidFill>
                <a:latin typeface="微软雅黑" panose="020B0503020204020204" charset="-122"/>
              </a:endParaRPr>
            </a:p>
          </p:txBody>
        </p:sp>
      </p:grpSp>
      <p:pic>
        <p:nvPicPr>
          <p:cNvPr id="2" name="图片 1" descr="logo2"/>
          <p:cNvPicPr>
            <a:picLocks noChangeAspect="1"/>
          </p:cNvPicPr>
          <p:nvPr/>
        </p:nvPicPr>
        <p:blipFill>
          <a:blip r:embed="rId4"/>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5"/>
          <a:stretch>
            <a:fillRect/>
          </a:stretch>
        </p:blipFill>
        <p:spPr>
          <a:xfrm>
            <a:off x="10400030" y="6314440"/>
            <a:ext cx="1626870" cy="424815"/>
          </a:xfrm>
          <a:prstGeom prst="rect">
            <a:avLst/>
          </a:prstGeom>
        </p:spPr>
      </p:pic>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1056005" y="1431290"/>
            <a:ext cx="10608945"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（一）法西斯主义和法西斯运动</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387026" y="775927"/>
            <a:ext cx="11804974" cy="461645"/>
          </a:xfrm>
          <a:prstGeom prst="rect">
            <a:avLst/>
          </a:prstGeom>
          <a:noFill/>
        </p:spPr>
        <p:txBody>
          <a:bodyPr wrap="square" rtlCol="0"/>
          <a:lstStyle/>
          <a:p>
            <a:pPr>
              <a:defRPr/>
            </a:pPr>
            <a:r>
              <a:rPr lang="zh-CN" altLang="en-US" sz="3600" dirty="0">
                <a:solidFill>
                  <a:schemeClr val="tx1"/>
                </a:solidFill>
                <a:latin typeface="方正粗黑宋简体" panose="02000000000000000000" charset="-122"/>
                <a:ea typeface="方正粗黑宋简体" panose="02000000000000000000" charset="-122"/>
                <a:sym typeface="Arial" panose="020B0604020202020204" pitchFamily="34" charset="0"/>
              </a:rPr>
              <a:t>一</a:t>
            </a: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8" name="TextBox 2"/>
          <p:cNvSpPr txBox="1"/>
          <p:nvPr/>
        </p:nvSpPr>
        <p:spPr>
          <a:xfrm>
            <a:off x="1608455" y="2694940"/>
            <a:ext cx="9707245" cy="1263650"/>
          </a:xfrm>
          <a:prstGeom prst="rect">
            <a:avLst/>
          </a:prstGeom>
          <a:solidFill>
            <a:srgbClr val="C00000">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l">
              <a:lnSpc>
                <a:spcPct val="100000"/>
              </a:lnSpc>
            </a:pPr>
            <a:r>
              <a:rPr lang="en-US" altLang="zh-CN"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法西斯主义是帝国主义的变种和极端形式。</a:t>
            </a:r>
            <a:endParaRPr lang="en-US" altLang="zh-CN"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a:lnSpc>
                <a:spcPct val="100000"/>
              </a:lnSpc>
            </a:pPr>
            <a:r>
              <a:rPr lang="en-US" altLang="zh-CN"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——《中外历史纲要（下）》第100页“学习聚焦”</a:t>
            </a:r>
            <a:endParaRPr kumimoji="0" lang="en-US" altLang="zh-CN" sz="28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7" name="TextBox 2"/>
          <p:cNvSpPr txBox="1"/>
          <p:nvPr/>
        </p:nvSpPr>
        <p:spPr>
          <a:xfrm>
            <a:off x="1608455" y="4151630"/>
            <a:ext cx="9707245" cy="1263650"/>
          </a:xfrm>
          <a:prstGeom prst="rect">
            <a:avLst/>
          </a:prstGeom>
          <a:solidFill>
            <a:srgbClr val="C00000">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l" fontAlgn="auto">
              <a:lnSpc>
                <a:spcPct val="150000"/>
              </a:lnSpc>
            </a:pPr>
            <a:r>
              <a:rPr lang="en-US" altLang="zh-CN"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法西斯主义和法西斯运动是20世纪特有的现象。</a:t>
            </a:r>
            <a:endParaRPr lang="en-US" altLang="zh-CN"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50000"/>
              </a:lnSpc>
            </a:pPr>
            <a:r>
              <a:rPr lang="en-US" altLang="zh-CN"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——《中外历史纲要（下）教师教学用书》</a:t>
            </a:r>
            <a:endParaRPr kumimoji="0" lang="en-US" altLang="zh-CN" sz="28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9" name="文本框 8"/>
          <p:cNvSpPr txBox="1"/>
          <p:nvPr/>
        </p:nvSpPr>
        <p:spPr>
          <a:xfrm>
            <a:off x="1350645" y="1979930"/>
            <a:ext cx="2329815" cy="521970"/>
          </a:xfrm>
          <a:prstGeom prst="rect">
            <a:avLst/>
          </a:prstGeom>
          <a:noFill/>
        </p:spPr>
        <p:txBody>
          <a:bodyPr wrap="none" rtlCol="0" anchor="t">
            <a:spAutoFit/>
          </a:bodyPr>
          <a:p>
            <a:pPr algn="l">
              <a:lnSpc>
                <a:spcPct val="100000"/>
              </a:lnSpc>
            </a:pPr>
            <a:r>
              <a:rPr lang="en-US" altLang="zh-CN"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1.</a:t>
            </a:r>
            <a:r>
              <a:rPr lang="zh-CN" altLang="en-US"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法西斯主义</a:t>
            </a:r>
            <a:endParaRPr lang="en-US" altLang="zh-CN"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7"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1076325" y="1197610"/>
            <a:ext cx="8266430" cy="107632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（一）</a:t>
            </a:r>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法西斯主义和法西斯运动</a:t>
            </a:r>
            <a:endPar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a:p>
            <a:pPr algn="l"/>
            <a:r>
              <a:rPr lang="en-US" altLang="zh-CN"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 2.</a:t>
            </a:r>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法西斯运动</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387026" y="613367"/>
            <a:ext cx="11804974" cy="461645"/>
          </a:xfrm>
          <a:prstGeom prst="rect">
            <a:avLst/>
          </a:prstGeom>
          <a:noFill/>
        </p:spPr>
        <p:txBody>
          <a:bodyPr wrap="square" rtlCol="0"/>
          <a:lstStyle/>
          <a:p>
            <a:pPr>
              <a:defRPr/>
            </a:pPr>
            <a:r>
              <a:rPr lang="zh-CN" altLang="en-US" sz="3600" dirty="0">
                <a:solidFill>
                  <a:schemeClr val="tx1"/>
                </a:solidFill>
                <a:latin typeface="方正粗黑宋简体" panose="02000000000000000000" charset="-122"/>
                <a:ea typeface="方正粗黑宋简体" panose="02000000000000000000" charset="-122"/>
                <a:sym typeface="Arial" panose="020B0604020202020204" pitchFamily="34" charset="0"/>
              </a:rPr>
              <a:t>一</a:t>
            </a: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18" name="文本框 17"/>
          <p:cNvSpPr txBox="1"/>
          <p:nvPr/>
        </p:nvSpPr>
        <p:spPr>
          <a:xfrm>
            <a:off x="672782" y="2822484"/>
            <a:ext cx="11029315" cy="1076325"/>
          </a:xfrm>
          <a:prstGeom prst="rect">
            <a:avLst/>
          </a:prstGeom>
          <a:solidFill>
            <a:schemeClr val="accent1"/>
          </a:solidFill>
        </p:spPr>
        <p:txBody>
          <a:bodyPr wrap="square" rtlCol="0">
            <a:spAutoFit/>
          </a:bodyPr>
          <a:lstStyle/>
          <a:p>
            <a:pPr algn="l">
              <a:lnSpc>
                <a:spcPct val="100000"/>
              </a:lnSpc>
            </a:pPr>
            <a:r>
              <a:rPr lang="en-US" altLang="zh-CN" sz="2800" dirty="0">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zh-CN" sz="3200" dirty="0">
                <a:solidFill>
                  <a:srgbClr val="FF0000"/>
                </a:solidFill>
                <a:latin typeface="黑体" panose="02010609060101010101" pitchFamily="49" charset="-122"/>
                <a:ea typeface="黑体" panose="02010609060101010101" pitchFamily="49" charset="-122"/>
              </a:rPr>
              <a:t>学习任务1：结合教材第100页找到法西斯运动在意大利、德国和日本的主要表现？并概括其基本特征。</a:t>
            </a:r>
            <a:endParaRPr lang="zh-CN" sz="3200" dirty="0">
              <a:solidFill>
                <a:srgbClr val="FF0000"/>
              </a:solidFill>
              <a:latin typeface="黑体" panose="02010609060101010101" pitchFamily="49" charset="-122"/>
              <a:ea typeface="黑体" panose="02010609060101010101" pitchFamily="49" charset="-122"/>
            </a:endParaRPr>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791210" y="1158240"/>
            <a:ext cx="10608945"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（一）法西斯主义和法西斯运动</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193986" y="582887"/>
            <a:ext cx="11804974" cy="461645"/>
          </a:xfrm>
          <a:prstGeom prst="rect">
            <a:avLst/>
          </a:prstGeom>
          <a:noFill/>
        </p:spPr>
        <p:txBody>
          <a:bodyPr wrap="square" rtlCol="0"/>
          <a:lstStyle/>
          <a:p>
            <a:pPr>
              <a:defRPr/>
            </a:pPr>
            <a:r>
              <a:rPr lang="zh-CN" altLang="en-US" sz="3600" dirty="0">
                <a:solidFill>
                  <a:schemeClr val="tx1"/>
                </a:solidFill>
                <a:latin typeface="方正粗黑宋简体" panose="02000000000000000000" charset="-122"/>
                <a:ea typeface="方正粗黑宋简体" panose="02000000000000000000" charset="-122"/>
                <a:sym typeface="Arial" panose="020B0604020202020204" pitchFamily="34" charset="0"/>
              </a:rPr>
              <a:t>一</a:t>
            </a: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9" name="文本框 8"/>
          <p:cNvSpPr txBox="1"/>
          <p:nvPr/>
        </p:nvSpPr>
        <p:spPr>
          <a:xfrm>
            <a:off x="1158240" y="1741805"/>
            <a:ext cx="2329815" cy="521970"/>
          </a:xfrm>
          <a:prstGeom prst="rect">
            <a:avLst/>
          </a:prstGeom>
          <a:noFill/>
        </p:spPr>
        <p:txBody>
          <a:bodyPr wrap="none" rtlCol="0" anchor="t">
            <a:spAutoFit/>
          </a:bodyPr>
          <a:p>
            <a:pPr algn="l">
              <a:lnSpc>
                <a:spcPct val="100000"/>
              </a:lnSpc>
            </a:pPr>
            <a:r>
              <a:rPr lang="en-US" altLang="zh-CN"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2.</a:t>
            </a:r>
            <a:r>
              <a:rPr lang="zh-CN" altLang="en-US"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法西斯运动</a:t>
            </a:r>
            <a:endParaRPr lang="en-US" altLang="zh-CN"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2" name="文本框 1"/>
          <p:cNvSpPr txBox="1"/>
          <p:nvPr/>
        </p:nvSpPr>
        <p:spPr>
          <a:xfrm>
            <a:off x="986155" y="2365375"/>
            <a:ext cx="3022600" cy="521970"/>
          </a:xfrm>
          <a:prstGeom prst="rect">
            <a:avLst/>
          </a:prstGeom>
          <a:noFill/>
        </p:spPr>
        <p:txBody>
          <a:bodyPr wrap="square" rtlCol="0">
            <a:spAutoFit/>
          </a:bodyPr>
          <a:p>
            <a:pPr algn="l">
              <a:lnSpc>
                <a:spcPct val="100000"/>
              </a:lnSpc>
            </a:pPr>
            <a:r>
              <a:rPr lang="zh-CN" altLang="en-US"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rPr>
              <a:t>（1）主要表现</a:t>
            </a:r>
            <a:endParaRPr lang="zh-CN" altLang="en-US"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3" name="文本框 2"/>
          <p:cNvSpPr txBox="1"/>
          <p:nvPr/>
        </p:nvSpPr>
        <p:spPr>
          <a:xfrm>
            <a:off x="564988" y="2988692"/>
            <a:ext cx="10899140" cy="2676525"/>
          </a:xfrm>
          <a:prstGeom prst="rect">
            <a:avLst/>
          </a:prstGeom>
          <a:noFill/>
        </p:spPr>
        <p:txBody>
          <a:bodyPr wrap="square" rtlCol="0">
            <a:spAutoFit/>
          </a:bodyPr>
          <a:p>
            <a:pPr algn="l" fontAlgn="auto">
              <a:lnSpc>
                <a:spcPct val="15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①意大利：</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5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1919年墨索里尼成立的“战斗的意大利法西斯”，是世界上第一个法西斯主义政党，后更名为“国家法西斯党”。</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50000"/>
              </a:lnSpc>
            </a:pP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1922年，墨索里尼建立了法西斯政权。</a:t>
            </a: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a:lnSpc>
                <a:spcPct val="10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791210" y="1158240"/>
            <a:ext cx="10608945"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（一）法西斯主义和法西斯运动</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193986" y="582887"/>
            <a:ext cx="11804974" cy="461645"/>
          </a:xfrm>
          <a:prstGeom prst="rect">
            <a:avLst/>
          </a:prstGeom>
          <a:noFill/>
        </p:spPr>
        <p:txBody>
          <a:bodyPr wrap="square" rtlCol="0"/>
          <a:lstStyle/>
          <a:p>
            <a:pPr>
              <a:defRPr/>
            </a:pPr>
            <a:r>
              <a:rPr lang="zh-CN" altLang="en-US" sz="3600" dirty="0">
                <a:solidFill>
                  <a:schemeClr val="tx1"/>
                </a:solidFill>
                <a:latin typeface="方正粗黑宋简体" panose="02000000000000000000" charset="-122"/>
                <a:ea typeface="方正粗黑宋简体" panose="02000000000000000000" charset="-122"/>
                <a:sym typeface="Arial" panose="020B0604020202020204" pitchFamily="34" charset="0"/>
              </a:rPr>
              <a:t>一</a:t>
            </a: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9" name="文本框 8"/>
          <p:cNvSpPr txBox="1"/>
          <p:nvPr/>
        </p:nvSpPr>
        <p:spPr>
          <a:xfrm>
            <a:off x="1168400" y="1855470"/>
            <a:ext cx="2329815" cy="521970"/>
          </a:xfrm>
          <a:prstGeom prst="rect">
            <a:avLst/>
          </a:prstGeom>
          <a:noFill/>
        </p:spPr>
        <p:txBody>
          <a:bodyPr wrap="none" rtlCol="0" anchor="t">
            <a:spAutoFit/>
          </a:bodyPr>
          <a:p>
            <a:pPr algn="l">
              <a:lnSpc>
                <a:spcPct val="100000"/>
              </a:lnSpc>
            </a:pPr>
            <a:r>
              <a:rPr lang="en-US" altLang="zh-CN"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2.</a:t>
            </a:r>
            <a:r>
              <a:rPr lang="zh-CN" altLang="en-US"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法西斯运动</a:t>
            </a:r>
            <a:endParaRPr lang="en-US" altLang="zh-CN"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2" name="文本框 1"/>
          <p:cNvSpPr txBox="1"/>
          <p:nvPr/>
        </p:nvSpPr>
        <p:spPr>
          <a:xfrm>
            <a:off x="1026795" y="2623820"/>
            <a:ext cx="3022600" cy="521970"/>
          </a:xfrm>
          <a:prstGeom prst="rect">
            <a:avLst/>
          </a:prstGeom>
          <a:noFill/>
        </p:spPr>
        <p:txBody>
          <a:bodyPr wrap="square" rtlCol="0">
            <a:spAutoFit/>
          </a:bodyPr>
          <a:p>
            <a:pPr algn="l">
              <a:lnSpc>
                <a:spcPct val="100000"/>
              </a:lnSpc>
            </a:pPr>
            <a:r>
              <a:rPr lang="zh-CN" altLang="en-US"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rPr>
              <a:t>（1）主要表现</a:t>
            </a:r>
            <a:endParaRPr lang="zh-CN" altLang="en-US"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3" name="文本框 2"/>
          <p:cNvSpPr txBox="1"/>
          <p:nvPr/>
        </p:nvSpPr>
        <p:spPr>
          <a:xfrm>
            <a:off x="646903" y="2850262"/>
            <a:ext cx="10899140" cy="3230245"/>
          </a:xfrm>
          <a:prstGeom prst="rect">
            <a:avLst/>
          </a:prstGeom>
          <a:noFill/>
        </p:spPr>
        <p:txBody>
          <a:bodyPr wrap="square" rtlCol="0">
            <a:spAutoFit/>
          </a:bodyPr>
          <a:p>
            <a:pPr algn="l">
              <a:lnSpc>
                <a:spcPct val="10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5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②德国：</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5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1919年，希特勒加入德意志工人党，很快成为该党领导人之一。</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50000"/>
              </a:lnSpc>
            </a:pP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1920年，德意志工人党改名为“民族社会主义德意志工人党”，简称“纳粹党”，是德国法西斯运动的开始。</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5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791210" y="1158240"/>
            <a:ext cx="10608945"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（一）法西斯主义和法西斯运动</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193986" y="582887"/>
            <a:ext cx="11804974" cy="461645"/>
          </a:xfrm>
          <a:prstGeom prst="rect">
            <a:avLst/>
          </a:prstGeom>
          <a:noFill/>
        </p:spPr>
        <p:txBody>
          <a:bodyPr wrap="square" rtlCol="0"/>
          <a:lstStyle/>
          <a:p>
            <a:pPr>
              <a:defRPr/>
            </a:pPr>
            <a:r>
              <a:rPr lang="zh-CN" altLang="en-US" sz="3600" dirty="0">
                <a:solidFill>
                  <a:schemeClr val="tx1"/>
                </a:solidFill>
                <a:latin typeface="方正粗黑宋简体" panose="02000000000000000000" charset="-122"/>
                <a:ea typeface="方正粗黑宋简体" panose="02000000000000000000" charset="-122"/>
                <a:sym typeface="Arial" panose="020B0604020202020204" pitchFamily="34" charset="0"/>
              </a:rPr>
              <a:t>一</a:t>
            </a: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9" name="文本框 8"/>
          <p:cNvSpPr txBox="1"/>
          <p:nvPr/>
        </p:nvSpPr>
        <p:spPr>
          <a:xfrm>
            <a:off x="1158240" y="1855470"/>
            <a:ext cx="2329815" cy="521970"/>
          </a:xfrm>
          <a:prstGeom prst="rect">
            <a:avLst/>
          </a:prstGeom>
          <a:noFill/>
        </p:spPr>
        <p:txBody>
          <a:bodyPr wrap="none" rtlCol="0" anchor="t">
            <a:spAutoFit/>
          </a:bodyPr>
          <a:p>
            <a:pPr algn="l">
              <a:lnSpc>
                <a:spcPct val="100000"/>
              </a:lnSpc>
            </a:pPr>
            <a:r>
              <a:rPr lang="en-US" altLang="zh-CN"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2.</a:t>
            </a:r>
            <a:r>
              <a:rPr lang="zh-CN" altLang="en-US"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法西斯运动</a:t>
            </a:r>
            <a:endParaRPr lang="en-US" altLang="zh-CN"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2" name="文本框 1"/>
          <p:cNvSpPr txBox="1"/>
          <p:nvPr/>
        </p:nvSpPr>
        <p:spPr>
          <a:xfrm>
            <a:off x="905510" y="2492375"/>
            <a:ext cx="3022600" cy="521970"/>
          </a:xfrm>
          <a:prstGeom prst="rect">
            <a:avLst/>
          </a:prstGeom>
          <a:noFill/>
        </p:spPr>
        <p:txBody>
          <a:bodyPr wrap="square" rtlCol="0">
            <a:spAutoFit/>
          </a:bodyPr>
          <a:p>
            <a:pPr algn="l">
              <a:lnSpc>
                <a:spcPct val="100000"/>
              </a:lnSpc>
            </a:pPr>
            <a:r>
              <a:rPr lang="zh-CN" altLang="en-US"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rPr>
              <a:t>（1）主要表现</a:t>
            </a:r>
            <a:endParaRPr lang="zh-CN" altLang="en-US"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3" name="文本框 2"/>
          <p:cNvSpPr txBox="1"/>
          <p:nvPr/>
        </p:nvSpPr>
        <p:spPr>
          <a:xfrm>
            <a:off x="534035" y="3188335"/>
            <a:ext cx="11000740" cy="1568450"/>
          </a:xfrm>
          <a:prstGeom prst="rect">
            <a:avLst/>
          </a:prstGeom>
          <a:noFill/>
        </p:spPr>
        <p:txBody>
          <a:bodyPr wrap="square" rtlCol="0">
            <a:spAutoFit/>
          </a:bodyPr>
          <a:p>
            <a:pPr algn="l">
              <a:lnSpc>
                <a:spcPct val="10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③日本：</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50000"/>
              </a:lnSpc>
            </a:pPr>
            <a:r>
              <a:rPr lang="en-US" altLang="zh-CN" sz="24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rPr>
              <a:t>1921年，冈村宁次、东条英机等日本军人订立密约，要求“消除派阀、刷新人事、改革军制、建立总动员态势”，是日本军部法西斯运动的开始。</a:t>
            </a:r>
            <a:endParaRPr lang="zh-CN" altLang="en-US" sz="24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791210" y="1220470"/>
            <a:ext cx="10608945"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（一）法西斯主义和法西斯运动</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193986" y="582887"/>
            <a:ext cx="11804974" cy="461645"/>
          </a:xfrm>
          <a:prstGeom prst="rect">
            <a:avLst/>
          </a:prstGeom>
          <a:noFill/>
        </p:spPr>
        <p:txBody>
          <a:bodyPr wrap="square" rtlCol="0"/>
          <a:lstStyle/>
          <a:p>
            <a:pPr>
              <a:defRPr/>
            </a:pPr>
            <a:r>
              <a:rPr lang="zh-CN" altLang="en-US" sz="3600" dirty="0">
                <a:solidFill>
                  <a:schemeClr val="tx1"/>
                </a:solidFill>
                <a:latin typeface="方正粗黑宋简体" panose="02000000000000000000" charset="-122"/>
                <a:ea typeface="方正粗黑宋简体" panose="02000000000000000000" charset="-122"/>
                <a:sym typeface="Arial" panose="020B0604020202020204" pitchFamily="34" charset="0"/>
              </a:rPr>
              <a:t>一</a:t>
            </a: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9" name="文本框 8"/>
          <p:cNvSpPr txBox="1"/>
          <p:nvPr/>
        </p:nvSpPr>
        <p:spPr>
          <a:xfrm>
            <a:off x="1076960" y="1915795"/>
            <a:ext cx="2329815" cy="521970"/>
          </a:xfrm>
          <a:prstGeom prst="rect">
            <a:avLst/>
          </a:prstGeom>
          <a:noFill/>
        </p:spPr>
        <p:txBody>
          <a:bodyPr wrap="none" rtlCol="0" anchor="t">
            <a:spAutoFit/>
          </a:bodyPr>
          <a:p>
            <a:pPr algn="l">
              <a:lnSpc>
                <a:spcPct val="100000"/>
              </a:lnSpc>
            </a:pPr>
            <a:r>
              <a:rPr lang="en-US" altLang="zh-CN"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2.</a:t>
            </a:r>
            <a:r>
              <a:rPr lang="zh-CN" altLang="en-US" sz="28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法西斯运动</a:t>
            </a:r>
            <a:endParaRPr lang="en-US" altLang="zh-CN"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2" name="文本框 1"/>
          <p:cNvSpPr txBox="1"/>
          <p:nvPr/>
        </p:nvSpPr>
        <p:spPr>
          <a:xfrm>
            <a:off x="791210" y="2549525"/>
            <a:ext cx="3590925" cy="521970"/>
          </a:xfrm>
          <a:prstGeom prst="rect">
            <a:avLst/>
          </a:prstGeom>
          <a:noFill/>
        </p:spPr>
        <p:txBody>
          <a:bodyPr wrap="square" rtlCol="0">
            <a:spAutoFit/>
          </a:bodyPr>
          <a:p>
            <a:pPr algn="l">
              <a:lnSpc>
                <a:spcPct val="100000"/>
              </a:lnSpc>
            </a:pPr>
            <a:r>
              <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altLang="zh-CN" sz="2800" b="1" dirty="0">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基本特征</a:t>
            </a:r>
            <a:endParaRPr lang="zh-CN" altLang="en-US"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 name="文本框 2"/>
          <p:cNvSpPr txBox="1"/>
          <p:nvPr/>
        </p:nvSpPr>
        <p:spPr>
          <a:xfrm>
            <a:off x="791210" y="3071495"/>
            <a:ext cx="10438130" cy="2030095"/>
          </a:xfrm>
          <a:prstGeom prst="rect">
            <a:avLst/>
          </a:prstGeom>
          <a:noFill/>
        </p:spPr>
        <p:txBody>
          <a:bodyPr wrap="square" rtlCol="0" anchor="t">
            <a:spAutoFit/>
          </a:bodyPr>
          <a:p>
            <a:pPr algn="l" fontAlgn="auto">
              <a:lnSpc>
                <a:spcPct val="150000"/>
              </a:lnSpc>
            </a:pP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法西斯主义以极端民族主义为基本特征，反对自由主义和共产主义，主张对内实行恐怖独裁统治，对外侵略扩张，发动战争，争霸世界。</a:t>
            </a:r>
            <a:endParaRPr lang="en-US" altLang="zh-CN"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ustDataLst>
      <p:tags r:id="rId3"/>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193986" y="582887"/>
            <a:ext cx="11804974" cy="461645"/>
          </a:xfrm>
          <a:prstGeom prst="rect">
            <a:avLst/>
          </a:prstGeom>
          <a:noFill/>
        </p:spPr>
        <p:txBody>
          <a:bodyPr wrap="square" rtlCol="0"/>
          <a:lstStyle/>
          <a:p>
            <a:pPr>
              <a:defRPr/>
            </a:pPr>
            <a:r>
              <a:rPr lang="zh-CN" altLang="en-US" sz="3600" dirty="0">
                <a:solidFill>
                  <a:schemeClr val="tx1"/>
                </a:solidFill>
                <a:latin typeface="方正粗黑宋简体" panose="02000000000000000000" charset="-122"/>
                <a:ea typeface="方正粗黑宋简体" panose="02000000000000000000" charset="-122"/>
                <a:sym typeface="Arial" panose="020B0604020202020204" pitchFamily="34" charset="0"/>
              </a:rPr>
              <a:t>一</a:t>
            </a: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pic>
        <p:nvPicPr>
          <p:cNvPr id="5" name="图片 4"/>
          <p:cNvPicPr>
            <a:picLocks noChangeAspect="1"/>
          </p:cNvPicPr>
          <p:nvPr/>
        </p:nvPicPr>
        <p:blipFill>
          <a:blip r:embed="rId2"/>
          <a:stretch>
            <a:fillRect/>
          </a:stretch>
        </p:blipFill>
        <p:spPr>
          <a:xfrm>
            <a:off x="3493135" y="2027555"/>
            <a:ext cx="4275455" cy="2437130"/>
          </a:xfrm>
          <a:prstGeom prst="rect">
            <a:avLst/>
          </a:prstGeom>
        </p:spPr>
      </p:pic>
      <p:sp>
        <p:nvSpPr>
          <p:cNvPr id="15" name="矩形 14"/>
          <p:cNvSpPr/>
          <p:nvPr>
            <p:custDataLst>
              <p:tags r:id="rId3"/>
            </p:custDataLst>
          </p:nvPr>
        </p:nvSpPr>
        <p:spPr>
          <a:xfrm>
            <a:off x="3448685" y="4464685"/>
            <a:ext cx="4319905" cy="460375"/>
          </a:xfrm>
          <a:prstGeom prst="rect">
            <a:avLst/>
          </a:prstGeom>
          <a:solidFill>
            <a:srgbClr val="EDE3DF"/>
          </a:solidFill>
        </p:spPr>
        <p:txBody>
          <a:bodyPr wrap="square">
            <a:spAutoFit/>
          </a:bodyPr>
          <a:p>
            <a:r>
              <a:rPr lang="zh-CN" altLang="en-US" sz="2400" dirty="0">
                <a:latin typeface="黑体" panose="02010609060101010101" pitchFamily="49" charset="-122"/>
                <a:ea typeface="黑体" panose="02010609060101010101" pitchFamily="49" charset="-122"/>
                <a:sym typeface="+mn-ea"/>
              </a:rPr>
              <a:t>▲</a:t>
            </a:r>
            <a:r>
              <a:rPr lang="zh-CN" altLang="en-US" sz="2000" dirty="0">
                <a:latin typeface="黑体" panose="02010609060101010101" pitchFamily="49" charset="-122"/>
                <a:ea typeface="黑体" panose="02010609060101010101" pitchFamily="49" charset="-122"/>
                <a:sym typeface="+mn-ea"/>
              </a:rPr>
              <a:t>希特勒和纳粹党成员在街上巡逻</a:t>
            </a:r>
            <a:endPar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873760" y="1351280"/>
            <a:ext cx="8266430"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（二）亚欧战争策源地的形成 </a:t>
            </a:r>
            <a:endPar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p:txBody>
      </p:sp>
      <p:sp>
        <p:nvSpPr>
          <p:cNvPr id="16" name="文本框 26"/>
          <p:cNvSpPr txBox="1"/>
          <p:nvPr>
            <p:custDataLst>
              <p:tags r:id="rId2"/>
            </p:custDataLst>
          </p:nvPr>
        </p:nvSpPr>
        <p:spPr>
          <a:xfrm>
            <a:off x="387026" y="654007"/>
            <a:ext cx="11804974" cy="46164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一、</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2" name="文本框 1"/>
          <p:cNvSpPr txBox="1"/>
          <p:nvPr/>
        </p:nvSpPr>
        <p:spPr>
          <a:xfrm>
            <a:off x="1229995" y="2069465"/>
            <a:ext cx="4328160" cy="521970"/>
          </a:xfrm>
          <a:prstGeom prst="rect">
            <a:avLst/>
          </a:prstGeom>
          <a:noFill/>
        </p:spPr>
        <p:txBody>
          <a:bodyPr wrap="square" rtlCol="0" anchor="t">
            <a:spAutoFit/>
          </a:bodyPr>
          <a:lstStyle/>
          <a:p>
            <a:pPr algn="l">
              <a:lnSpc>
                <a:spcPct val="100000"/>
              </a:lnSpc>
            </a:pP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背景</a:t>
            </a:r>
            <a:endPar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27653" name="图片 4" descr="黑色"/>
          <p:cNvPicPr>
            <a:picLocks noChangeAspect="1"/>
          </p:cNvPicPr>
          <p:nvPr/>
        </p:nvPicPr>
        <p:blipFill>
          <a:blip r:embed="rId3"/>
          <a:stretch>
            <a:fillRect/>
          </a:stretch>
        </p:blipFill>
        <p:spPr>
          <a:xfrm>
            <a:off x="3814445" y="3220720"/>
            <a:ext cx="4563110" cy="2662555"/>
          </a:xfrm>
          <a:prstGeom prst="rect">
            <a:avLst/>
          </a:prstGeom>
          <a:noFill/>
          <a:ln w="9525">
            <a:noFill/>
          </a:ln>
        </p:spPr>
      </p:pic>
      <p:sp>
        <p:nvSpPr>
          <p:cNvPr id="13" name="矩形 12"/>
          <p:cNvSpPr/>
          <p:nvPr>
            <p:custDataLst>
              <p:tags r:id="rId4"/>
            </p:custDataLst>
          </p:nvPr>
        </p:nvSpPr>
        <p:spPr>
          <a:xfrm>
            <a:off x="3814445" y="5883275"/>
            <a:ext cx="4634865" cy="460375"/>
          </a:xfrm>
          <a:prstGeom prst="rect">
            <a:avLst/>
          </a:prstGeom>
          <a:solidFill>
            <a:srgbClr val="EDE3DF"/>
          </a:solidFill>
        </p:spPr>
        <p:txBody>
          <a:bodyPr wrap="square">
            <a:spAutoFit/>
          </a:bodyPr>
          <a:lstStyle/>
          <a:p>
            <a:r>
              <a:rPr lang="zh-CN" altLang="en-US" sz="2400" dirty="0">
                <a:latin typeface="黑体" panose="02010609060101010101" pitchFamily="49" charset="-122"/>
                <a:ea typeface="黑体" panose="02010609060101010101" pitchFamily="49" charset="-122"/>
                <a:sym typeface="+mn-ea"/>
              </a:rPr>
              <a:t>▲</a:t>
            </a:r>
            <a:r>
              <a:rPr lang="en-US" altLang="zh-CN" sz="2000" dirty="0">
                <a:latin typeface="黑体" panose="02010609060101010101" pitchFamily="49" charset="-122"/>
                <a:ea typeface="黑体" panose="02010609060101010101" pitchFamily="49" charset="-122"/>
                <a:sym typeface="+mn-ea"/>
              </a:rPr>
              <a:t>“</a:t>
            </a:r>
            <a:r>
              <a:rPr lang="zh-CN" altLang="en-US" sz="2000" dirty="0">
                <a:latin typeface="黑体" panose="02010609060101010101" pitchFamily="49" charset="-122"/>
                <a:ea typeface="黑体" panose="02010609060101010101" pitchFamily="49" charset="-122"/>
                <a:sym typeface="+mn-ea"/>
              </a:rPr>
              <a:t>黑色星期四</a:t>
            </a:r>
            <a:r>
              <a:rPr lang="en-US" altLang="zh-CN" sz="2000" dirty="0">
                <a:latin typeface="黑体" panose="02010609060101010101" pitchFamily="49" charset="-122"/>
                <a:ea typeface="黑体" panose="02010609060101010101" pitchFamily="49" charset="-122"/>
                <a:sym typeface="+mn-ea"/>
              </a:rPr>
              <a:t>”</a:t>
            </a:r>
            <a:r>
              <a:rPr lang="zh-CN" altLang="en-US" sz="2000" dirty="0">
                <a:latin typeface="黑体" panose="02010609060101010101" pitchFamily="49" charset="-122"/>
                <a:ea typeface="黑体" panose="02010609060101010101" pitchFamily="49" charset="-122"/>
                <a:sym typeface="+mn-ea"/>
              </a:rPr>
              <a:t>的华尔街（</a:t>
            </a:r>
            <a:r>
              <a:rPr lang="en-US" altLang="zh-CN" sz="2000" dirty="0">
                <a:latin typeface="黑体" panose="02010609060101010101" pitchFamily="49" charset="-122"/>
                <a:ea typeface="黑体" panose="02010609060101010101" pitchFamily="49" charset="-122"/>
                <a:sym typeface="+mn-ea"/>
              </a:rPr>
              <a:t>1929</a:t>
            </a:r>
            <a:r>
              <a:rPr lang="zh-CN" altLang="en-US" sz="2000" dirty="0">
                <a:latin typeface="黑体" panose="02010609060101010101" pitchFamily="49" charset="-122"/>
                <a:ea typeface="黑体" panose="02010609060101010101" pitchFamily="49" charset="-122"/>
                <a:sym typeface="+mn-ea"/>
              </a:rPr>
              <a:t>年）</a:t>
            </a:r>
            <a:r>
              <a:rPr lang="en-US" altLang="zh-CN" sz="2400" dirty="0">
                <a:latin typeface="黑体" panose="02010609060101010101" pitchFamily="49" charset="-122"/>
                <a:ea typeface="黑体" panose="02010609060101010101" pitchFamily="49" charset="-122"/>
                <a:sym typeface="+mn-ea"/>
              </a:rPr>
              <a:t>       </a:t>
            </a:r>
            <a:endParaRPr lang="zh-CN" altLang="en-US" sz="24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 name="文本框 2"/>
          <p:cNvSpPr txBox="1"/>
          <p:nvPr/>
        </p:nvSpPr>
        <p:spPr>
          <a:xfrm>
            <a:off x="627380" y="2483485"/>
            <a:ext cx="10346690" cy="737235"/>
          </a:xfrm>
          <a:prstGeom prst="rect">
            <a:avLst/>
          </a:prstGeom>
          <a:noFill/>
        </p:spPr>
        <p:txBody>
          <a:bodyPr wrap="square" rtlCol="0">
            <a:spAutoFit/>
          </a:bodyPr>
          <a:p>
            <a:pPr algn="l" fontAlgn="auto">
              <a:lnSpc>
                <a:spcPct val="150000"/>
              </a:lnSpc>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1929-1933年的世界经济大危机，重创了资本主义经济。</a:t>
            </a:r>
            <a:endPar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5"/>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863600" y="1351280"/>
            <a:ext cx="8266430"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（二）亚欧战争策源地的形成 </a:t>
            </a:r>
            <a:endPar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p:txBody>
      </p:sp>
      <p:sp>
        <p:nvSpPr>
          <p:cNvPr id="16" name="文本框 26"/>
          <p:cNvSpPr txBox="1"/>
          <p:nvPr>
            <p:custDataLst>
              <p:tags r:id="rId2"/>
            </p:custDataLst>
          </p:nvPr>
        </p:nvSpPr>
        <p:spPr>
          <a:xfrm>
            <a:off x="387026" y="654007"/>
            <a:ext cx="11804974" cy="46164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一、</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009015" y="2952115"/>
            <a:ext cx="10173970" cy="953135"/>
          </a:xfrm>
          <a:prstGeom prst="rect">
            <a:avLst/>
          </a:prstGeom>
          <a:solidFill>
            <a:schemeClr val="accent1"/>
          </a:solidFill>
        </p:spPr>
        <p:txBody>
          <a:bodyPr wrap="square" rtlCol="0">
            <a:spAutoFit/>
          </a:bodyPr>
          <a:lstStyle/>
          <a:p>
            <a:pPr algn="l">
              <a:lnSpc>
                <a:spcPct val="100000"/>
              </a:lnSpc>
            </a:pPr>
            <a:r>
              <a:rPr lang="en-US" altLang="zh-CN"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en-US" altLang="zh-CN" sz="2800" dirty="0">
                <a:solidFill>
                  <a:srgbClr val="FF0000"/>
                </a:solidFill>
                <a:latin typeface="黑体" panose="02010609060101010101" pitchFamily="49" charset="-122"/>
                <a:ea typeface="黑体" panose="02010609060101010101" pitchFamily="49" charset="-122"/>
                <a:cs typeface="黑体" panose="02010609060101010101" pitchFamily="49" charset="-122"/>
              </a:rPr>
              <a:t>学习任务2：阅读</a:t>
            </a:r>
            <a:r>
              <a:rPr lang="zh-CN" altLang="en-US" sz="2800" dirty="0">
                <a:solidFill>
                  <a:srgbClr val="FF0000"/>
                </a:solidFill>
                <a:latin typeface="黑体" panose="02010609060101010101" pitchFamily="49" charset="-122"/>
                <a:ea typeface="黑体" panose="02010609060101010101" pitchFamily="49" charset="-122"/>
                <a:cs typeface="黑体" panose="02010609060101010101" pitchFamily="49" charset="-122"/>
              </a:rPr>
              <a:t>教材</a:t>
            </a:r>
            <a:r>
              <a:rPr lang="en-US" altLang="zh-CN" sz="2800" dirty="0">
                <a:solidFill>
                  <a:srgbClr val="FF0000"/>
                </a:solidFill>
                <a:latin typeface="黑体" panose="02010609060101010101" pitchFamily="49" charset="-122"/>
                <a:ea typeface="黑体" panose="02010609060101010101" pitchFamily="49" charset="-122"/>
                <a:cs typeface="黑体" panose="02010609060101010101" pitchFamily="49" charset="-122"/>
              </a:rPr>
              <a:t>第101—102页，梳理亚欧战争策源地形成的表现。</a:t>
            </a:r>
            <a:endParaRPr lang="en-US" altLang="zh-CN" sz="28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3"/>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873760" y="1351280"/>
            <a:ext cx="8266430"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（二）亚欧战争策源地的形成 </a:t>
            </a:r>
            <a:endPar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p:txBody>
      </p:sp>
      <p:sp>
        <p:nvSpPr>
          <p:cNvPr id="16" name="文本框 26"/>
          <p:cNvSpPr txBox="1"/>
          <p:nvPr>
            <p:custDataLst>
              <p:tags r:id="rId2"/>
            </p:custDataLst>
          </p:nvPr>
        </p:nvSpPr>
        <p:spPr>
          <a:xfrm>
            <a:off x="387026" y="654007"/>
            <a:ext cx="11804974" cy="46164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一、</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9" name="文本框 8"/>
          <p:cNvSpPr txBox="1"/>
          <p:nvPr/>
        </p:nvSpPr>
        <p:spPr>
          <a:xfrm>
            <a:off x="693374" y="1934845"/>
            <a:ext cx="8282305" cy="521970"/>
          </a:xfrm>
          <a:prstGeom prst="rect">
            <a:avLst/>
          </a:prstGeom>
          <a:noFill/>
        </p:spPr>
        <p:txBody>
          <a:bodyPr wrap="square" rtlCol="0">
            <a:spAutoFit/>
          </a:bodyPr>
          <a:lstStyle/>
          <a:p>
            <a:pPr algn="l">
              <a:lnSpc>
                <a:spcPct val="100000"/>
              </a:lnSpc>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   2.</a:t>
            </a:r>
            <a:r>
              <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表现</a:t>
            </a:r>
            <a:endPar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634841" y="2456859"/>
            <a:ext cx="11121708" cy="2461260"/>
          </a:xfrm>
          <a:prstGeom prst="rect">
            <a:avLst/>
          </a:prstGeom>
          <a:noFill/>
        </p:spPr>
        <p:txBody>
          <a:bodyPr wrap="square" rtlCol="0" anchor="t">
            <a:spAutoFit/>
          </a:bodyPr>
          <a:lstStyle/>
          <a:p>
            <a:pPr algn="l" fontAlgn="auto">
              <a:lnSpc>
                <a:spcPct val="150000"/>
              </a:lnSpc>
            </a:pP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①日本：</a:t>
            </a:r>
            <a:endParaRPr lang="zh-CN" altLang="en-US" sz="2800" dirty="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1931年,日本军队发动九一八事变,侵占中国东北</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800" dirty="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1936年,日本建立军事法西斯专政,以扩大对外侵略为基本国策</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800" dirty="0">
              <a:latin typeface="黑体" panose="02010609060101010101" pitchFamily="49" charset="-122"/>
              <a:ea typeface="黑体" panose="02010609060101010101" pitchFamily="49" charset="-122"/>
              <a:cs typeface="黑体" panose="02010609060101010101" pitchFamily="49" charset="-122"/>
              <a:sym typeface="+mn-ea"/>
            </a:endParaRPr>
          </a:p>
          <a:p>
            <a:pPr algn="l">
              <a:lnSpc>
                <a:spcPct val="100000"/>
              </a:lnSpc>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3" name="文本框 2"/>
          <p:cNvSpPr txBox="1"/>
          <p:nvPr/>
        </p:nvSpPr>
        <p:spPr>
          <a:xfrm>
            <a:off x="1235075" y="4751070"/>
            <a:ext cx="10521950" cy="521970"/>
          </a:xfrm>
          <a:prstGeom prst="rect">
            <a:avLst/>
          </a:prstGeom>
          <a:noFill/>
        </p:spPr>
        <p:txBody>
          <a:bodyPr wrap="square" rtlCol="0" anchor="t">
            <a:spAutoFit/>
          </a:bodyPr>
          <a:lstStyle/>
          <a:p>
            <a:pPr algn="l">
              <a:lnSpc>
                <a:spcPct val="100000"/>
              </a:lnSpc>
            </a:pP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873760" y="1351280"/>
            <a:ext cx="8266430"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（二）亚欧战争策源地的形成 </a:t>
            </a:r>
            <a:endPar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p:txBody>
      </p:sp>
      <p:sp>
        <p:nvSpPr>
          <p:cNvPr id="16" name="文本框 26"/>
          <p:cNvSpPr txBox="1"/>
          <p:nvPr>
            <p:custDataLst>
              <p:tags r:id="rId2"/>
            </p:custDataLst>
          </p:nvPr>
        </p:nvSpPr>
        <p:spPr>
          <a:xfrm>
            <a:off x="387026" y="654007"/>
            <a:ext cx="11804974" cy="46164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一、</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9" name="文本框 8"/>
          <p:cNvSpPr txBox="1"/>
          <p:nvPr/>
        </p:nvSpPr>
        <p:spPr>
          <a:xfrm>
            <a:off x="693374" y="1934845"/>
            <a:ext cx="8282305" cy="521970"/>
          </a:xfrm>
          <a:prstGeom prst="rect">
            <a:avLst/>
          </a:prstGeom>
          <a:noFill/>
        </p:spPr>
        <p:txBody>
          <a:bodyPr wrap="square" rtlCol="0">
            <a:spAutoFit/>
          </a:bodyPr>
          <a:lstStyle/>
          <a:p>
            <a:pPr algn="l">
              <a:lnSpc>
                <a:spcPct val="100000"/>
              </a:lnSpc>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   2.</a:t>
            </a:r>
            <a:r>
              <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表现</a:t>
            </a:r>
            <a:endPar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535146" y="2456859"/>
            <a:ext cx="11121708" cy="2676525"/>
          </a:xfrm>
          <a:prstGeom prst="rect">
            <a:avLst/>
          </a:prstGeom>
          <a:noFill/>
        </p:spPr>
        <p:txBody>
          <a:bodyPr wrap="square" rtlCol="0" anchor="t">
            <a:spAutoFit/>
          </a:bodyPr>
          <a:lstStyle/>
          <a:p>
            <a:pPr algn="l" fontAlgn="auto">
              <a:lnSpc>
                <a:spcPct val="150000"/>
              </a:lnSpc>
            </a:pP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②德国：</a:t>
            </a:r>
            <a:endParaRPr lang="zh-CN" altLang="en-US" sz="2800" dirty="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1933年，纳粹党攫取德国政权，建立法西斯独裁统治，积极扩军备战</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800" dirty="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873760" y="1351280"/>
            <a:ext cx="8266430"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（二）亚欧战争策源地的形成 </a:t>
            </a:r>
            <a:endPar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p:txBody>
      </p:sp>
      <p:sp>
        <p:nvSpPr>
          <p:cNvPr id="16" name="文本框 26"/>
          <p:cNvSpPr txBox="1"/>
          <p:nvPr>
            <p:custDataLst>
              <p:tags r:id="rId2"/>
            </p:custDataLst>
          </p:nvPr>
        </p:nvSpPr>
        <p:spPr>
          <a:xfrm>
            <a:off x="387026" y="654007"/>
            <a:ext cx="11804974" cy="46164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一、</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9" name="文本框 8"/>
          <p:cNvSpPr txBox="1"/>
          <p:nvPr/>
        </p:nvSpPr>
        <p:spPr>
          <a:xfrm>
            <a:off x="693374" y="1934845"/>
            <a:ext cx="8282305" cy="521970"/>
          </a:xfrm>
          <a:prstGeom prst="rect">
            <a:avLst/>
          </a:prstGeom>
          <a:noFill/>
        </p:spPr>
        <p:txBody>
          <a:bodyPr wrap="square" rtlCol="0">
            <a:spAutoFit/>
          </a:bodyPr>
          <a:lstStyle/>
          <a:p>
            <a:pPr algn="l">
              <a:lnSpc>
                <a:spcPct val="100000"/>
              </a:lnSpc>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   2.</a:t>
            </a:r>
            <a:r>
              <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表现</a:t>
            </a:r>
            <a:endPar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322421" y="2456859"/>
            <a:ext cx="11121708" cy="2030095"/>
          </a:xfrm>
          <a:prstGeom prst="rect">
            <a:avLst/>
          </a:prstGeom>
          <a:noFill/>
        </p:spPr>
        <p:txBody>
          <a:bodyPr wrap="square" rtlCol="0" anchor="t">
            <a:spAutoFit/>
          </a:bodyPr>
          <a:lstStyle/>
          <a:p>
            <a:pPr algn="l" fontAlgn="auto">
              <a:lnSpc>
                <a:spcPct val="150000"/>
              </a:lnSpc>
            </a:pP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③意大利：</a:t>
            </a:r>
            <a:endParaRPr lang="zh-CN" altLang="en-US" sz="2800" dirty="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1935年，意大利入侵埃塞俄比亚</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800" dirty="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1936年，意大利和德国结成轴心国。</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3" name="文本框 2"/>
          <p:cNvSpPr txBox="1"/>
          <p:nvPr/>
        </p:nvSpPr>
        <p:spPr>
          <a:xfrm>
            <a:off x="1235075" y="4751070"/>
            <a:ext cx="10521950" cy="521970"/>
          </a:xfrm>
          <a:prstGeom prst="rect">
            <a:avLst/>
          </a:prstGeom>
          <a:noFill/>
        </p:spPr>
        <p:txBody>
          <a:bodyPr wrap="square" rtlCol="0" anchor="t">
            <a:spAutoFit/>
          </a:bodyPr>
          <a:lstStyle/>
          <a:p>
            <a:pPr algn="l">
              <a:lnSpc>
                <a:spcPct val="100000"/>
              </a:lnSpc>
            </a:pP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1036320" y="1087755"/>
            <a:ext cx="8266430"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（三）绥靖政策</a:t>
            </a:r>
            <a:endPar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p:txBody>
      </p:sp>
      <p:sp>
        <p:nvSpPr>
          <p:cNvPr id="16" name="文本框 26"/>
          <p:cNvSpPr txBox="1"/>
          <p:nvPr>
            <p:custDataLst>
              <p:tags r:id="rId2"/>
            </p:custDataLst>
          </p:nvPr>
        </p:nvSpPr>
        <p:spPr>
          <a:xfrm>
            <a:off x="324161" y="488272"/>
            <a:ext cx="11804974" cy="46164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一、</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7" name="文本框 6"/>
          <p:cNvSpPr txBox="1"/>
          <p:nvPr/>
        </p:nvSpPr>
        <p:spPr>
          <a:xfrm>
            <a:off x="816248" y="2470150"/>
            <a:ext cx="10821035" cy="521970"/>
          </a:xfrm>
          <a:prstGeom prst="rect">
            <a:avLst/>
          </a:prstGeom>
          <a:noFill/>
        </p:spPr>
        <p:txBody>
          <a:bodyPr wrap="square" rtlCol="0" anchor="t">
            <a:spAutoFit/>
          </a:bodyPr>
          <a:lstStyle/>
          <a:p>
            <a:pPr algn="l">
              <a:lnSpc>
                <a:spcPct val="100000"/>
              </a:lnSpc>
            </a:pPr>
            <a:r>
              <a:rPr lang="en-US" sz="2800" dirty="0">
                <a:latin typeface="华文楷体" panose="02010600040101010101" pitchFamily="2" charset="-122"/>
                <a:ea typeface="华文楷体" panose="02010600040101010101" pitchFamily="2" charset="-122"/>
                <a:cs typeface="华文楷体" panose="02010600040101010101" pitchFamily="2" charset="-122"/>
                <a:sym typeface="+mn-ea"/>
              </a:rPr>
              <a:t>     </a:t>
            </a:r>
            <a:r>
              <a:rPr lang="en-US" sz="2800" dirty="0">
                <a:latin typeface="黑体" panose="02010609060101010101" pitchFamily="49" charset="-122"/>
                <a:ea typeface="黑体" panose="02010609060101010101" pitchFamily="49" charset="-122"/>
                <a:cs typeface="黑体" panose="02010609060101010101" pitchFamily="49" charset="-122"/>
                <a:sym typeface="+mn-ea"/>
              </a:rPr>
              <a:t> </a:t>
            </a:r>
            <a:endPar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1333046" y="1808934"/>
            <a:ext cx="2728686" cy="523220"/>
          </a:xfrm>
          <a:prstGeom prst="rect">
            <a:avLst/>
          </a:prstGeom>
          <a:noFill/>
        </p:spPr>
        <p:txBody>
          <a:bodyPr wrap="square" rtlCol="0">
            <a:spAutoFit/>
          </a:bodyPr>
          <a:lstStyle/>
          <a:p>
            <a:pPr algn="l">
              <a:lnSpc>
                <a:spcPct val="100000"/>
              </a:lnSpc>
            </a:pPr>
            <a:r>
              <a:rPr lang="en-US" altLang="zh-CN" sz="2800" dirty="0">
                <a:solidFill>
                  <a:schemeClr val="tx1"/>
                </a:solidFill>
                <a:latin typeface="黑体" panose="02010609060101010101" pitchFamily="49" charset="-122"/>
                <a:ea typeface="黑体" panose="02010609060101010101" pitchFamily="49" charset="-122"/>
                <a:cs typeface="华文楷体" panose="02010600040101010101" pitchFamily="2" charset="-122"/>
              </a:rPr>
              <a:t>1.</a:t>
            </a:r>
            <a:r>
              <a:rPr lang="zh-CN" altLang="en-US" sz="2800" dirty="0">
                <a:solidFill>
                  <a:schemeClr val="tx1"/>
                </a:solidFill>
                <a:latin typeface="黑体" panose="02010609060101010101" pitchFamily="49" charset="-122"/>
                <a:ea typeface="黑体" panose="02010609060101010101" pitchFamily="49" charset="-122"/>
                <a:cs typeface="华文楷体" panose="02010600040101010101" pitchFamily="2" charset="-122"/>
              </a:rPr>
              <a:t>概念</a:t>
            </a:r>
            <a:endParaRPr lang="zh-CN" altLang="en-US" sz="2800" dirty="0">
              <a:solidFill>
                <a:schemeClr val="tx1"/>
              </a:solidFill>
              <a:latin typeface="黑体" panose="02010609060101010101" pitchFamily="49" charset="-122"/>
              <a:ea typeface="黑体" panose="02010609060101010101" pitchFamily="49" charset="-122"/>
              <a:cs typeface="华文楷体" panose="02010600040101010101" pitchFamily="2" charset="-122"/>
            </a:endParaRPr>
          </a:p>
        </p:txBody>
      </p:sp>
      <p:sp>
        <p:nvSpPr>
          <p:cNvPr id="8" name="TextBox 2"/>
          <p:cNvSpPr txBox="1"/>
          <p:nvPr/>
        </p:nvSpPr>
        <p:spPr>
          <a:xfrm>
            <a:off x="1242060" y="2533015"/>
            <a:ext cx="9707245" cy="2105025"/>
          </a:xfrm>
          <a:prstGeom prst="rect">
            <a:avLst/>
          </a:prstGeom>
          <a:solidFill>
            <a:srgbClr val="C00000">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l">
              <a:lnSpc>
                <a:spcPct val="100000"/>
              </a:lnSpc>
              <a:buClrTx/>
              <a:buSzTx/>
              <a:buNone/>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绥靖政策是“衰落的英、法帝国主义，面临德、意、日法西斯国家的挑战，为了保存自己的既得利益，采取了一种以牺牲其他国家利益为手段换取与对手妥协的政策”。</a:t>
            </a:r>
            <a:endPar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a:lnSpc>
                <a:spcPct val="100000"/>
              </a:lnSpc>
              <a:buClrTx/>
              <a:buSzTx/>
              <a:buNone/>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——齐世荣主编《绥靖政策研究》</a:t>
            </a: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a:t>
            </a:r>
            <a:endParaRPr kumimoji="0" lang="en-US" altLang="zh-CN" sz="28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1036320" y="1087755"/>
            <a:ext cx="8266430" cy="583565"/>
          </a:xfrm>
          <a:prstGeom prst="rect">
            <a:avLst/>
          </a:prstGeom>
          <a:noFill/>
        </p:spPr>
        <p:txBody>
          <a:bodyPr wrap="square" rtlCol="0">
            <a:spAutoFit/>
          </a:bodyPr>
          <a:lstStyle/>
          <a:p>
            <a:pPr algn="l"/>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（三）绥靖政策</a:t>
            </a:r>
            <a:endPar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p:txBody>
      </p:sp>
      <p:sp>
        <p:nvSpPr>
          <p:cNvPr id="16" name="文本框 26"/>
          <p:cNvSpPr txBox="1"/>
          <p:nvPr>
            <p:custDataLst>
              <p:tags r:id="rId2"/>
            </p:custDataLst>
          </p:nvPr>
        </p:nvSpPr>
        <p:spPr>
          <a:xfrm>
            <a:off x="324161" y="488272"/>
            <a:ext cx="11804974" cy="46164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一、</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法西斯主义与亚欧战争策源地的形成</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9" name="文本框 8"/>
          <p:cNvSpPr txBox="1"/>
          <p:nvPr/>
        </p:nvSpPr>
        <p:spPr>
          <a:xfrm>
            <a:off x="1444171" y="1828132"/>
            <a:ext cx="2728686" cy="584775"/>
          </a:xfrm>
          <a:prstGeom prst="rect">
            <a:avLst/>
          </a:prstGeom>
          <a:noFill/>
        </p:spPr>
        <p:txBody>
          <a:bodyPr wrap="square" rtlCol="0">
            <a:spAutoFit/>
          </a:bodyPr>
          <a:lstStyle/>
          <a:p>
            <a:pPr algn="l">
              <a:lnSpc>
                <a:spcPct val="100000"/>
              </a:lnSpc>
            </a:pPr>
            <a:r>
              <a:rPr lang="en-US" altLang="zh-CN" sz="3200" dirty="0">
                <a:latin typeface="黑体" panose="02010609060101010101" pitchFamily="49" charset="-122"/>
                <a:ea typeface="黑体" panose="02010609060101010101" pitchFamily="49" charset="-122"/>
                <a:cs typeface="华文楷体" panose="02010600040101010101" pitchFamily="2" charset="-122"/>
              </a:rPr>
              <a:t>2</a:t>
            </a:r>
            <a:r>
              <a:rPr lang="en-US" altLang="zh-CN" sz="3200" dirty="0">
                <a:solidFill>
                  <a:schemeClr val="tx1"/>
                </a:solidFill>
                <a:latin typeface="黑体" panose="02010609060101010101" pitchFamily="49" charset="-122"/>
                <a:ea typeface="黑体" panose="02010609060101010101" pitchFamily="49" charset="-122"/>
                <a:cs typeface="华文楷体" panose="02010600040101010101" pitchFamily="2" charset="-122"/>
              </a:rPr>
              <a:t>.</a:t>
            </a:r>
            <a:r>
              <a:rPr lang="zh-CN" altLang="en-US" sz="3200" dirty="0">
                <a:solidFill>
                  <a:schemeClr val="tx1"/>
                </a:solidFill>
                <a:latin typeface="黑体" panose="02010609060101010101" pitchFamily="49" charset="-122"/>
                <a:ea typeface="黑体" panose="02010609060101010101" pitchFamily="49" charset="-122"/>
                <a:cs typeface="华文楷体" panose="02010600040101010101" pitchFamily="2" charset="-122"/>
              </a:rPr>
              <a:t>表现</a:t>
            </a:r>
            <a:endParaRPr lang="zh-CN" altLang="en-US" sz="3200" dirty="0">
              <a:solidFill>
                <a:schemeClr val="tx1"/>
              </a:solidFill>
              <a:latin typeface="黑体" panose="02010609060101010101" pitchFamily="49" charset="-122"/>
              <a:ea typeface="黑体" panose="02010609060101010101" pitchFamily="49" charset="-122"/>
              <a:cs typeface="华文楷体" panose="02010600040101010101" pitchFamily="2" charset="-122"/>
            </a:endParaRPr>
          </a:p>
        </p:txBody>
      </p:sp>
      <p:sp>
        <p:nvSpPr>
          <p:cNvPr id="2" name="文本框 1"/>
          <p:cNvSpPr txBox="1"/>
          <p:nvPr/>
        </p:nvSpPr>
        <p:spPr>
          <a:xfrm>
            <a:off x="602615" y="2569845"/>
            <a:ext cx="10784840" cy="1383665"/>
          </a:xfrm>
          <a:prstGeom prst="rect">
            <a:avLst/>
          </a:prstGeom>
          <a:noFill/>
        </p:spPr>
        <p:txBody>
          <a:bodyPr wrap="square" rtlCol="0" anchor="t">
            <a:spAutoFit/>
          </a:bodyPr>
          <a:p>
            <a:pPr algn="l" fontAlgn="auto">
              <a:lnSpc>
                <a:spcPct val="150000"/>
              </a:lnSpc>
            </a:pPr>
            <a:r>
              <a:rPr lang="en-US" sz="2800" dirty="0">
                <a:latin typeface="黑体" panose="02010609060101010101" pitchFamily="49" charset="-122"/>
                <a:ea typeface="黑体" panose="02010609060101010101" pitchFamily="49" charset="-122"/>
                <a:cs typeface="黑体" panose="02010609060101010101" pitchFamily="49" charset="-122"/>
                <a:sym typeface="+mn-ea"/>
              </a:rPr>
              <a:t>    </a:t>
            </a:r>
            <a:r>
              <a:rPr sz="2800" dirty="0">
                <a:latin typeface="黑体" panose="02010609060101010101" pitchFamily="49" charset="-122"/>
                <a:ea typeface="黑体" panose="02010609060101010101" pitchFamily="49" charset="-122"/>
                <a:cs typeface="黑体" panose="02010609060101010101" pitchFamily="49" charset="-122"/>
                <a:sym typeface="+mn-ea"/>
              </a:rPr>
              <a:t>英法与德意签订《慕尼黑协定》，</a:t>
            </a:r>
            <a:r>
              <a:rPr sz="2800" dirty="0" err="1">
                <a:latin typeface="黑体" panose="02010609060101010101" pitchFamily="49" charset="-122"/>
                <a:ea typeface="黑体" panose="02010609060101010101" pitchFamily="49" charset="-122"/>
                <a:cs typeface="黑体" panose="02010609060101010101" pitchFamily="49" charset="-122"/>
                <a:sym typeface="+mn-ea"/>
              </a:rPr>
              <a:t>把苏台德等地区割让给德国，进一步鼓励了法西斯国家的侵略野心</a:t>
            </a:r>
            <a:r>
              <a:rPr sz="2800" dirty="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ustDataLst>
      <p:tags r:id="rId3"/>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09015" y="2383790"/>
            <a:ext cx="10173970" cy="953135"/>
          </a:xfrm>
          <a:prstGeom prst="rect">
            <a:avLst/>
          </a:prstGeom>
          <a:solidFill>
            <a:schemeClr val="accent1"/>
          </a:solidFill>
        </p:spPr>
        <p:txBody>
          <a:bodyPr wrap="square" rtlCol="0">
            <a:spAutoFit/>
          </a:bodyPr>
          <a:p>
            <a:pPr algn="l" fontAlgn="auto">
              <a:lnSpc>
                <a:spcPct val="100000"/>
              </a:lnSpc>
            </a:pPr>
            <a:r>
              <a:rPr lang="en-US" altLang="zh-CN"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en-US" altLang="zh-CN" sz="2800" dirty="0">
                <a:solidFill>
                  <a:srgbClr val="FF0000"/>
                </a:solidFill>
                <a:latin typeface="黑体" panose="02010609060101010101" pitchFamily="49" charset="-122"/>
                <a:ea typeface="黑体" panose="02010609060101010101" pitchFamily="49" charset="-122"/>
                <a:cs typeface="黑体" panose="02010609060101010101" pitchFamily="49" charset="-122"/>
              </a:rPr>
              <a:t>学习任务3：</a:t>
            </a:r>
            <a:r>
              <a:rPr lang="zh-CN" altLang="en-US" sz="2800" dirty="0">
                <a:solidFill>
                  <a:srgbClr val="FF0000"/>
                </a:solidFill>
                <a:latin typeface="黑体" panose="02010609060101010101" pitchFamily="49" charset="-122"/>
                <a:ea typeface="黑体" panose="02010609060101010101" pitchFamily="49" charset="-122"/>
                <a:cs typeface="黑体" panose="02010609060101010101" pitchFamily="49" charset="-122"/>
              </a:rPr>
              <a:t>根据前面学习的内容，概括第二次世界大战爆发的原因。</a:t>
            </a:r>
            <a:endParaRPr lang="en-US" altLang="zh-CN" sz="28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3"/>
          <p:cNvSpPr>
            <a:spLocks noGrp="1"/>
          </p:cNvSpPr>
          <p:nvPr>
            <p:ph type="title"/>
            <p:custDataLst>
              <p:tags r:id="rId1"/>
            </p:custDataLst>
          </p:nvPr>
        </p:nvSpPr>
        <p:spPr>
          <a:xfrm>
            <a:off x="4466590" y="1833880"/>
            <a:ext cx="7393940" cy="1348105"/>
          </a:xfrm>
        </p:spPr>
        <p:txBody>
          <a:bodyPr>
            <a:noAutofit/>
          </a:bodyPr>
          <a:lstStyle/>
          <a:p>
            <a:r>
              <a:rPr lang="zh-CN" altLang="en-US" sz="54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54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endParaRPr>
          </a:p>
        </p:txBody>
      </p:sp>
      <p:grpSp>
        <p:nvGrpSpPr>
          <p:cNvPr id="3" name="组合 2"/>
          <p:cNvGrpSpPr/>
          <p:nvPr/>
        </p:nvGrpSpPr>
        <p:grpSpPr>
          <a:xfrm>
            <a:off x="0" y="1833880"/>
            <a:ext cx="4305300" cy="1583055"/>
            <a:chOff x="207" y="616"/>
            <a:chExt cx="6780" cy="2493"/>
          </a:xfrm>
          <a:solidFill>
            <a:srgbClr val="FF0000"/>
          </a:solidFill>
        </p:grpSpPr>
        <p:sp>
          <p:nvSpPr>
            <p:cNvPr id="7" name="矩形 6"/>
            <p:cNvSpPr/>
            <p:nvPr>
              <p:custDataLst>
                <p:tags r:id="rId2"/>
              </p:custDataLst>
            </p:nvPr>
          </p:nvSpPr>
          <p:spPr>
            <a:xfrm>
              <a:off x="207" y="616"/>
              <a:ext cx="6780" cy="24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defRPr/>
              </a:pPr>
              <a:endParaRPr lang="zh-CN" altLang="en-US" dirty="0"/>
            </a:p>
          </p:txBody>
        </p:sp>
        <p:sp>
          <p:nvSpPr>
            <p:cNvPr id="8" name="文本框 2"/>
            <p:cNvSpPr txBox="1">
              <a:spLocks noChangeArrowheads="1"/>
            </p:cNvSpPr>
            <p:nvPr>
              <p:custDataLst>
                <p:tags r:id="rId3"/>
              </p:custDataLst>
            </p:nvPr>
          </p:nvSpPr>
          <p:spPr bwMode="auto">
            <a:xfrm>
              <a:off x="1834" y="1209"/>
              <a:ext cx="4128" cy="130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eaLnBrk="1" hangingPunct="1"/>
              <a:r>
                <a:rPr lang="zh-CN" altLang="en-US" sz="4800" b="1" dirty="0">
                  <a:solidFill>
                    <a:schemeClr val="bg1"/>
                  </a:solidFill>
                  <a:latin typeface="微软雅黑" panose="020B0503020204020204" charset="-122"/>
                </a:rPr>
                <a:t>第二部分</a:t>
              </a:r>
              <a:endParaRPr lang="zh-CN" altLang="en-US" sz="4800" b="1" dirty="0">
                <a:solidFill>
                  <a:schemeClr val="bg1"/>
                </a:solidFill>
                <a:latin typeface="微软雅黑" panose="020B0503020204020204" charset="-122"/>
              </a:endParaRPr>
            </a:p>
          </p:txBody>
        </p:sp>
      </p:grpSp>
      <p:pic>
        <p:nvPicPr>
          <p:cNvPr id="2" name="图片 1" descr="logo2"/>
          <p:cNvPicPr>
            <a:picLocks noChangeAspect="1"/>
          </p:cNvPicPr>
          <p:nvPr/>
        </p:nvPicPr>
        <p:blipFill>
          <a:blip r:embed="rId4"/>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5"/>
          <a:stretch>
            <a:fillRect/>
          </a:stretch>
        </p:blipFill>
        <p:spPr>
          <a:xfrm>
            <a:off x="10400030" y="6314440"/>
            <a:ext cx="1626870" cy="424815"/>
          </a:xfrm>
          <a:prstGeom prst="rect">
            <a:avLst/>
          </a:prstGeom>
        </p:spPr>
      </p:pic>
    </p:spTree>
    <p:custDataLst>
      <p:tags r:id="rId6"/>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617220" y="457835"/>
            <a:ext cx="11805285" cy="64071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4" name="文本框 3"/>
          <p:cNvSpPr txBox="1"/>
          <p:nvPr/>
        </p:nvSpPr>
        <p:spPr>
          <a:xfrm>
            <a:off x="1220470" y="1098550"/>
            <a:ext cx="2224405" cy="583565"/>
          </a:xfrm>
          <a:prstGeom prst="rect">
            <a:avLst/>
          </a:prstGeom>
          <a:noFill/>
        </p:spPr>
        <p:txBody>
          <a:bodyPr wrap="none" rtlCol="0" anchor="t">
            <a:spAutoFit/>
          </a:bodyPr>
          <a:p>
            <a:pPr algn="l">
              <a:lnSpc>
                <a:spcPct val="100000"/>
              </a:lnSpc>
              <a:buClrTx/>
              <a:buSzTx/>
              <a:buFontTx/>
            </a:pPr>
            <a:r>
              <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（一）原因</a:t>
            </a:r>
            <a:endPar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746125" y="1875155"/>
            <a:ext cx="10546715" cy="4615815"/>
          </a:xfrm>
          <a:prstGeom prst="rect">
            <a:avLst/>
          </a:prstGeom>
          <a:noFill/>
        </p:spPr>
        <p:txBody>
          <a:bodyPr wrap="square" rtlCol="0" anchor="t">
            <a:spAutoFit/>
          </a:bodyPr>
          <a:p>
            <a:pPr algn="l" fontAlgn="auto">
              <a:lnSpc>
                <a:spcPct val="150000"/>
              </a:lnSpc>
            </a:pPr>
            <a:r>
              <a:rPr lang="en-US" sz="2800" dirty="0" smtClean="0">
                <a:latin typeface="黑体" panose="02010609060101010101" pitchFamily="49" charset="-122"/>
                <a:ea typeface="黑体" panose="02010609060101010101" pitchFamily="49" charset="-122"/>
                <a:cs typeface="黑体" panose="02010609060101010101" pitchFamily="49" charset="-122"/>
                <a:sym typeface="+mn-ea"/>
              </a:rPr>
              <a:t>    1.</a:t>
            </a:r>
            <a:r>
              <a:rPr sz="2800" dirty="0" smtClean="0">
                <a:latin typeface="黑体" panose="02010609060101010101" pitchFamily="49" charset="-122"/>
                <a:ea typeface="黑体" panose="02010609060101010101" pitchFamily="49" charset="-122"/>
                <a:cs typeface="黑体" panose="02010609060101010101" pitchFamily="49" charset="-122"/>
                <a:sym typeface="+mn-ea"/>
              </a:rPr>
              <a:t>帝国主义政治、经济发展的不平衡性</a:t>
            </a:r>
            <a:r>
              <a:rPr lang="zh-CN" sz="2800" dirty="0" smtClean="0">
                <a:latin typeface="黑体" panose="02010609060101010101" pitchFamily="49" charset="-122"/>
                <a:ea typeface="黑体" panose="02010609060101010101" pitchFamily="49" charset="-122"/>
                <a:cs typeface="黑体" panose="02010609060101010101" pitchFamily="49" charset="-122"/>
                <a:sym typeface="+mn-ea"/>
              </a:rPr>
              <a:t>。</a:t>
            </a:r>
            <a:endParaRPr sz="2800" dirty="0" smtClean="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en-US" sz="2800" dirty="0" smtClean="0">
                <a:latin typeface="黑体" panose="02010609060101010101" pitchFamily="49" charset="-122"/>
                <a:ea typeface="黑体" panose="02010609060101010101" pitchFamily="49" charset="-122"/>
                <a:cs typeface="黑体" panose="02010609060101010101" pitchFamily="49" charset="-122"/>
                <a:sym typeface="+mn-ea"/>
              </a:rPr>
              <a:t>    2.</a:t>
            </a:r>
            <a:r>
              <a:rPr sz="2800" dirty="0" smtClean="0">
                <a:latin typeface="黑体" panose="02010609060101010101" pitchFamily="49" charset="-122"/>
                <a:ea typeface="黑体" panose="02010609060101010101" pitchFamily="49" charset="-122"/>
                <a:cs typeface="黑体" panose="02010609060101010101" pitchFamily="49" charset="-122"/>
                <a:sym typeface="+mn-ea"/>
              </a:rPr>
              <a:t>凡尔赛一华盛顿体系的矛盾</a:t>
            </a:r>
            <a:r>
              <a:rPr lang="zh-CN" sz="2800" dirty="0" smtClean="0">
                <a:latin typeface="黑体" panose="02010609060101010101" pitchFamily="49" charset="-122"/>
                <a:ea typeface="黑体" panose="02010609060101010101" pitchFamily="49" charset="-122"/>
                <a:cs typeface="黑体" panose="02010609060101010101" pitchFamily="49" charset="-122"/>
                <a:sym typeface="+mn-ea"/>
              </a:rPr>
              <a:t>。</a:t>
            </a:r>
            <a:endParaRPr sz="2800" dirty="0" smtClean="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en-US" sz="2800" dirty="0" smtClean="0">
                <a:latin typeface="黑体" panose="02010609060101010101" pitchFamily="49" charset="-122"/>
                <a:ea typeface="黑体" panose="02010609060101010101" pitchFamily="49" charset="-122"/>
                <a:cs typeface="黑体" panose="02010609060101010101" pitchFamily="49" charset="-122"/>
                <a:sym typeface="+mn-ea"/>
              </a:rPr>
              <a:t>    3.</a:t>
            </a:r>
            <a:r>
              <a:rPr sz="2800" dirty="0" smtClean="0">
                <a:latin typeface="黑体" panose="02010609060101010101" pitchFamily="49" charset="-122"/>
                <a:ea typeface="黑体" panose="02010609060101010101" pitchFamily="49" charset="-122"/>
                <a:cs typeface="黑体" panose="02010609060101010101" pitchFamily="49" charset="-122"/>
                <a:sym typeface="+mn-ea"/>
              </a:rPr>
              <a:t>1929-1933年经济大危机激化矛盾</a:t>
            </a:r>
            <a:r>
              <a:rPr lang="zh-CN" sz="2800" dirty="0" smtClean="0">
                <a:latin typeface="黑体" panose="02010609060101010101" pitchFamily="49" charset="-122"/>
                <a:ea typeface="黑体" panose="02010609060101010101" pitchFamily="49" charset="-122"/>
                <a:cs typeface="黑体" panose="02010609060101010101" pitchFamily="49" charset="-122"/>
                <a:sym typeface="+mn-ea"/>
              </a:rPr>
              <a:t>。</a:t>
            </a:r>
            <a:endParaRPr sz="2800" dirty="0" smtClean="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en-US" sz="2800" dirty="0" smtClean="0">
                <a:latin typeface="黑体" panose="02010609060101010101" pitchFamily="49" charset="-122"/>
                <a:ea typeface="黑体" panose="02010609060101010101" pitchFamily="49" charset="-122"/>
                <a:cs typeface="黑体" panose="02010609060101010101" pitchFamily="49" charset="-122"/>
                <a:sym typeface="+mn-ea"/>
              </a:rPr>
              <a:t>    4.</a:t>
            </a:r>
            <a:r>
              <a:rPr sz="2800" dirty="0" smtClean="0">
                <a:latin typeface="黑体" panose="02010609060101010101" pitchFamily="49" charset="-122"/>
                <a:ea typeface="黑体" panose="02010609060101010101" pitchFamily="49" charset="-122"/>
                <a:cs typeface="黑体" panose="02010609060101010101" pitchFamily="49" charset="-122"/>
                <a:sym typeface="+mn-ea"/>
              </a:rPr>
              <a:t>意大利、德国和日本相继出现法西斯组织并攫取政权，形成了亚欧战争策源地，威胁世界和平</a:t>
            </a:r>
            <a:r>
              <a:rPr lang="zh-CN" sz="2800" dirty="0" smtClean="0">
                <a:latin typeface="黑体" panose="02010609060101010101" pitchFamily="49" charset="-122"/>
                <a:ea typeface="黑体" panose="02010609060101010101" pitchFamily="49" charset="-122"/>
                <a:cs typeface="黑体" panose="02010609060101010101" pitchFamily="49" charset="-122"/>
                <a:sym typeface="+mn-ea"/>
              </a:rPr>
              <a:t>。</a:t>
            </a:r>
            <a:endParaRPr sz="2800" dirty="0" smtClean="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en-US" sz="2800" dirty="0" smtClean="0">
                <a:latin typeface="黑体" panose="02010609060101010101" pitchFamily="49" charset="-122"/>
                <a:ea typeface="黑体" panose="02010609060101010101" pitchFamily="49" charset="-122"/>
                <a:cs typeface="黑体" panose="02010609060101010101" pitchFamily="49" charset="-122"/>
                <a:sym typeface="+mn-ea"/>
              </a:rPr>
              <a:t>    5.</a:t>
            </a:r>
            <a:r>
              <a:rPr sz="2800" dirty="0" smtClean="0">
                <a:latin typeface="黑体" panose="02010609060101010101" pitchFamily="49" charset="-122"/>
                <a:ea typeface="黑体" panose="02010609060101010101" pitchFamily="49" charset="-122"/>
                <a:cs typeface="黑体" panose="02010609060101010101" pitchFamily="49" charset="-122"/>
                <a:sym typeface="+mn-ea"/>
              </a:rPr>
              <a:t>英法等国绥靖政策的纵容等。</a:t>
            </a:r>
            <a:endParaRPr sz="2800" dirty="0" smtClean="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endParaRPr sz="2800"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387026" y="478112"/>
            <a:ext cx="11804974" cy="461645"/>
          </a:xfrm>
          <a:prstGeom prst="rect">
            <a:avLst/>
          </a:prstGeom>
          <a:noFill/>
        </p:spPr>
        <p:txBody>
          <a:bodyPr wrap="square" rtlCol="0"/>
          <a:lstStyle/>
          <a:p>
            <a:pPr>
              <a:defRPr/>
            </a:pPr>
            <a:r>
              <a:rPr lang="zh-CN" altLang="en-US" sz="3600" dirty="0">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242695" y="2373630"/>
            <a:ext cx="10093325" cy="953135"/>
          </a:xfrm>
          <a:prstGeom prst="rect">
            <a:avLst/>
          </a:prstGeom>
          <a:solidFill>
            <a:schemeClr val="accent1"/>
          </a:solidFill>
        </p:spPr>
        <p:txBody>
          <a:bodyPr wrap="square" rtlCol="0">
            <a:spAutoFit/>
          </a:bodyPr>
          <a:p>
            <a:pPr algn="l" fontAlgn="auto">
              <a:lnSpc>
                <a:spcPct val="100000"/>
              </a:lnSpc>
            </a:pPr>
            <a:r>
              <a:rPr lang="en-US" altLang="zh-CN"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en-US" altLang="zh-CN" sz="2800" dirty="0">
                <a:solidFill>
                  <a:srgbClr val="FF0000"/>
                </a:solidFill>
                <a:latin typeface="黑体" panose="02010609060101010101" pitchFamily="49" charset="-122"/>
                <a:ea typeface="黑体" panose="02010609060101010101" pitchFamily="49" charset="-122"/>
                <a:cs typeface="黑体" panose="02010609060101010101" pitchFamily="49" charset="-122"/>
              </a:rPr>
              <a:t>学习任务4：</a:t>
            </a:r>
            <a:r>
              <a:rPr lang="zh-CN" altLang="en-US" sz="2800" dirty="0">
                <a:solidFill>
                  <a:srgbClr val="FF0000"/>
                </a:solidFill>
                <a:latin typeface="黑体" panose="02010609060101010101" pitchFamily="49" charset="-122"/>
                <a:ea typeface="黑体" panose="02010609060101010101" pitchFamily="49" charset="-122"/>
                <a:cs typeface="黑体" panose="02010609060101010101" pitchFamily="49" charset="-122"/>
              </a:rPr>
              <a:t>结合教材第</a:t>
            </a:r>
            <a:r>
              <a:rPr lang="en-US" altLang="zh-CN" sz="2800" dirty="0">
                <a:solidFill>
                  <a:srgbClr val="FF0000"/>
                </a:solidFill>
                <a:latin typeface="黑体" panose="02010609060101010101" pitchFamily="49" charset="-122"/>
                <a:ea typeface="黑体" panose="02010609060101010101" pitchFamily="49" charset="-122"/>
                <a:cs typeface="黑体" panose="02010609060101010101" pitchFamily="49" charset="-122"/>
              </a:rPr>
              <a:t>102-103</a:t>
            </a:r>
            <a:r>
              <a:rPr lang="zh-CN" altLang="en-US" sz="2800" dirty="0">
                <a:solidFill>
                  <a:srgbClr val="FF0000"/>
                </a:solidFill>
                <a:latin typeface="黑体" panose="02010609060101010101" pitchFamily="49" charset="-122"/>
                <a:ea typeface="黑体" panose="02010609060101010101" pitchFamily="49" charset="-122"/>
                <a:cs typeface="黑体" panose="02010609060101010101" pitchFamily="49" charset="-122"/>
              </a:rPr>
              <a:t>页梳理第二次世界大战的进程。</a:t>
            </a:r>
            <a:endParaRPr lang="zh-CN" altLang="en-US" sz="28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2"/>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454660" y="457835"/>
            <a:ext cx="11805285" cy="64071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133474" y="1247956"/>
            <a:ext cx="2453640" cy="583565"/>
          </a:xfrm>
          <a:prstGeom prst="rect">
            <a:avLst/>
          </a:prstGeom>
          <a:noFill/>
        </p:spPr>
        <p:txBody>
          <a:bodyPr wrap="square" rtlCol="0">
            <a:spAutoFit/>
          </a:bodyPr>
          <a:lstStyle/>
          <a:p>
            <a:pPr algn="l">
              <a:lnSpc>
                <a:spcPct val="100000"/>
              </a:lnSpc>
            </a:pPr>
            <a:r>
              <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rPr>
              <a:t>（二）过程</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1385524" y="1980656"/>
            <a:ext cx="6405880" cy="521970"/>
          </a:xfrm>
          <a:prstGeom prst="rect">
            <a:avLst/>
          </a:prstGeom>
          <a:noFill/>
        </p:spPr>
        <p:txBody>
          <a:bodyPr wrap="none" rtlCol="0" anchor="t">
            <a:spAutoFit/>
          </a:bodyPr>
          <a:lstStyle/>
          <a:p>
            <a:pPr algn="ctr">
              <a:lnSpc>
                <a:spcPct val="100000"/>
              </a:lnSpc>
              <a:buNone/>
            </a:pP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大战发生的亚洲阶段（</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1931-1938</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年）</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7" name="文本框 6"/>
          <p:cNvSpPr txBox="1"/>
          <p:nvPr/>
        </p:nvSpPr>
        <p:spPr>
          <a:xfrm>
            <a:off x="605337" y="2651760"/>
            <a:ext cx="10798537" cy="2676525"/>
          </a:xfrm>
          <a:prstGeom prst="rect">
            <a:avLst/>
          </a:prstGeom>
          <a:noFill/>
        </p:spPr>
        <p:txBody>
          <a:bodyPr wrap="square" rtlCol="0" anchor="t">
            <a:spAutoFit/>
          </a:bodyPr>
          <a:lstStyle/>
          <a:p>
            <a:pPr fontAlgn="auto">
              <a:lnSpc>
                <a:spcPct val="150000"/>
              </a:lnSpc>
              <a:buNone/>
            </a:pPr>
            <a:r>
              <a:rPr 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①</a:t>
            </a:r>
            <a:r>
              <a:rPr sz="2800" dirty="0">
                <a:latin typeface="黑体" panose="02010609060101010101" pitchFamily="49" charset="-122"/>
                <a:ea typeface="黑体" panose="02010609060101010101" pitchFamily="49" charset="-122"/>
                <a:cs typeface="黑体" panose="02010609060101010101" pitchFamily="49" charset="-122"/>
                <a:sym typeface="+mn-ea"/>
              </a:rPr>
              <a:t>1931年9月18日，日本制造九一八事变，发动了侵略中国东北的战争，拉开了第二次世界大战的序幕。中国人民开始局部抗战。</a:t>
            </a:r>
            <a:endParaRPr sz="2800" dirty="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buNone/>
            </a:pPr>
            <a:r>
              <a:rPr sz="2800" dirty="0">
                <a:latin typeface="黑体" panose="02010609060101010101" pitchFamily="49" charset="-122"/>
                <a:ea typeface="黑体" panose="02010609060101010101" pitchFamily="49" charset="-122"/>
                <a:cs typeface="黑体" panose="02010609060101010101" pitchFamily="49" charset="-122"/>
                <a:sym typeface="+mn-ea"/>
              </a:rPr>
              <a:t> </a:t>
            </a:r>
            <a:r>
              <a:rPr 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②</a:t>
            </a:r>
            <a:r>
              <a:rPr sz="2800" dirty="0">
                <a:latin typeface="黑体" panose="02010609060101010101" pitchFamily="49" charset="-122"/>
                <a:ea typeface="黑体" panose="02010609060101010101" pitchFamily="49" charset="-122"/>
                <a:cs typeface="黑体" panose="02010609060101010101" pitchFamily="49" charset="-122"/>
                <a:sym typeface="+mn-ea"/>
              </a:rPr>
              <a:t>1937年7月7日，日本发动全面侵华战争，中国开始全民族抗战，成为第二次世界大战在亚洲爆发的标志。</a:t>
            </a:r>
            <a:endParaRPr sz="28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454660" y="457835"/>
            <a:ext cx="11805285" cy="64071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133474" y="1098731"/>
            <a:ext cx="2453640" cy="583565"/>
          </a:xfrm>
          <a:prstGeom prst="rect">
            <a:avLst/>
          </a:prstGeom>
          <a:noFill/>
        </p:spPr>
        <p:txBody>
          <a:bodyPr wrap="square" rtlCol="0">
            <a:spAutoFit/>
          </a:bodyPr>
          <a:lstStyle/>
          <a:p>
            <a:pPr algn="l">
              <a:lnSpc>
                <a:spcPct val="100000"/>
              </a:lnSpc>
            </a:pPr>
            <a:r>
              <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rPr>
              <a:t>（二）过程</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1314404" y="1682206"/>
            <a:ext cx="6405880" cy="521970"/>
          </a:xfrm>
          <a:prstGeom prst="rect">
            <a:avLst/>
          </a:prstGeom>
          <a:noFill/>
        </p:spPr>
        <p:txBody>
          <a:bodyPr wrap="none" rtlCol="0" anchor="t">
            <a:spAutoFit/>
          </a:bodyPr>
          <a:lstStyle/>
          <a:p>
            <a:pPr algn="ctr">
              <a:lnSpc>
                <a:spcPct val="100000"/>
              </a:lnSpc>
              <a:buNone/>
            </a:pPr>
            <a:r>
              <a:rPr lang="en-US" altLang="zh-CN" sz="2800" dirty="0">
                <a:latin typeface="黑体" panose="02010609060101010101" pitchFamily="49" charset="-122"/>
                <a:ea typeface="黑体" panose="02010609060101010101" pitchFamily="49" charset="-122"/>
                <a:sym typeface="+mn-ea"/>
              </a:rPr>
              <a:t>2.</a:t>
            </a:r>
            <a:r>
              <a:rPr lang="zh-CN" altLang="en-US" sz="2800" dirty="0">
                <a:latin typeface="黑体" panose="02010609060101010101" pitchFamily="49" charset="-122"/>
                <a:ea typeface="黑体" panose="02010609060101010101" pitchFamily="49" charset="-122"/>
                <a:sym typeface="+mn-ea"/>
              </a:rPr>
              <a:t>大战发生到欧洲阶段（</a:t>
            </a:r>
            <a:r>
              <a:rPr lang="en-US" altLang="zh-CN" sz="2800" dirty="0">
                <a:latin typeface="黑体" panose="02010609060101010101" pitchFamily="49" charset="-122"/>
                <a:ea typeface="黑体" panose="02010609060101010101" pitchFamily="49" charset="-122"/>
                <a:sym typeface="+mn-ea"/>
              </a:rPr>
              <a:t>1939-1941</a:t>
            </a:r>
            <a:r>
              <a:rPr lang="zh-CN" altLang="en-US" sz="2800" dirty="0">
                <a:latin typeface="黑体" panose="02010609060101010101" pitchFamily="49" charset="-122"/>
                <a:ea typeface="黑体" panose="02010609060101010101" pitchFamily="49" charset="-122"/>
                <a:sym typeface="+mn-ea"/>
              </a:rPr>
              <a:t>年）</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7" name="文本框 6"/>
          <p:cNvSpPr txBox="1"/>
          <p:nvPr/>
        </p:nvSpPr>
        <p:spPr>
          <a:xfrm>
            <a:off x="605155" y="2235835"/>
            <a:ext cx="10462260" cy="2676525"/>
          </a:xfrm>
          <a:prstGeom prst="rect">
            <a:avLst/>
          </a:prstGeom>
          <a:noFill/>
        </p:spPr>
        <p:txBody>
          <a:bodyPr wrap="square" rtlCol="0" anchor="t">
            <a:spAutoFit/>
          </a:bodyPr>
          <a:lstStyle/>
          <a:p>
            <a:pPr fontAlgn="auto">
              <a:lnSpc>
                <a:spcPct val="150000"/>
              </a:lnSpc>
              <a:buNone/>
            </a:pPr>
            <a:r>
              <a:rPr 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①</a:t>
            </a:r>
            <a:r>
              <a:rPr sz="2800" dirty="0">
                <a:latin typeface="黑体" panose="02010609060101010101" pitchFamily="49" charset="-122"/>
                <a:ea typeface="黑体" panose="02010609060101010101" pitchFamily="49" charset="-122"/>
                <a:cs typeface="黑体" panose="02010609060101010101" pitchFamily="49" charset="-122"/>
                <a:sym typeface="+mn-ea"/>
              </a:rPr>
              <a:t>1939年9月，德国以“闪击战”突袭波兰，</a:t>
            </a:r>
            <a:r>
              <a:rPr lang="zh-CN" sz="2800" dirty="0">
                <a:latin typeface="黑体" panose="02010609060101010101" pitchFamily="49" charset="-122"/>
                <a:ea typeface="黑体" panose="02010609060101010101" pitchFamily="49" charset="-122"/>
                <a:cs typeface="黑体" panose="02010609060101010101" pitchFamily="49" charset="-122"/>
                <a:sym typeface="+mn-ea"/>
              </a:rPr>
              <a:t>英法被迫对德宣战，</a:t>
            </a:r>
            <a:r>
              <a:rPr sz="2800" dirty="0">
                <a:latin typeface="黑体" panose="02010609060101010101" pitchFamily="49" charset="-122"/>
                <a:ea typeface="黑体" panose="02010609060101010101" pitchFamily="49" charset="-122"/>
                <a:cs typeface="黑体" panose="02010609060101010101" pitchFamily="49" charset="-122"/>
                <a:sym typeface="+mn-ea"/>
              </a:rPr>
              <a:t>第二次世界大战在欧洲爆发。</a:t>
            </a:r>
            <a:endParaRPr sz="2800" dirty="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buNone/>
            </a:pPr>
            <a:r>
              <a:rPr sz="2800" dirty="0">
                <a:latin typeface="黑体" panose="02010609060101010101" pitchFamily="49" charset="-122"/>
                <a:ea typeface="黑体" panose="02010609060101010101" pitchFamily="49" charset="-122"/>
                <a:cs typeface="黑体" panose="02010609060101010101" pitchFamily="49" charset="-122"/>
                <a:sym typeface="+mn-ea"/>
              </a:rPr>
              <a:t> </a:t>
            </a:r>
            <a:r>
              <a:rPr 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②</a:t>
            </a:r>
            <a:r>
              <a:rPr sz="2800" dirty="0">
                <a:latin typeface="黑体" panose="02010609060101010101" pitchFamily="49" charset="-122"/>
                <a:ea typeface="黑体" panose="02010609060101010101" pitchFamily="49" charset="-122"/>
                <a:cs typeface="黑体" panose="02010609060101010101" pitchFamily="49" charset="-122"/>
                <a:sym typeface="+mn-ea"/>
              </a:rPr>
              <a:t>1941年6月，德国</a:t>
            </a:r>
            <a:r>
              <a:rPr lang="zh-CN" sz="2800" dirty="0">
                <a:latin typeface="黑体" panose="02010609060101010101" pitchFamily="49" charset="-122"/>
                <a:ea typeface="黑体" panose="02010609060101010101" pitchFamily="49" charset="-122"/>
                <a:cs typeface="黑体" panose="02010609060101010101" pitchFamily="49" charset="-122"/>
                <a:sym typeface="+mn-ea"/>
              </a:rPr>
              <a:t>入侵</a:t>
            </a:r>
            <a:r>
              <a:rPr sz="2800" dirty="0">
                <a:latin typeface="黑体" panose="02010609060101010101" pitchFamily="49" charset="-122"/>
                <a:ea typeface="黑体" panose="02010609060101010101" pitchFamily="49" charset="-122"/>
                <a:cs typeface="黑体" panose="02010609060101010101" pitchFamily="49" charset="-122"/>
                <a:sym typeface="+mn-ea"/>
              </a:rPr>
              <a:t>苏联</a:t>
            </a:r>
            <a:r>
              <a:rPr lang="zh-CN" sz="2800" dirty="0">
                <a:latin typeface="黑体" panose="02010609060101010101" pitchFamily="49" charset="-122"/>
                <a:ea typeface="黑体" panose="02010609060101010101" pitchFamily="49" charset="-122"/>
                <a:cs typeface="黑体" panose="02010609060101010101" pitchFamily="49" charset="-122"/>
                <a:sym typeface="+mn-ea"/>
              </a:rPr>
              <a:t>，苏联战场成为抵抗纳粹德国的主战场。</a:t>
            </a:r>
            <a:endParaRPr sz="28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2"/>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454660" y="457835"/>
            <a:ext cx="11805285" cy="64071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133475" y="1098550"/>
            <a:ext cx="2453640" cy="583565"/>
          </a:xfrm>
          <a:prstGeom prst="rect">
            <a:avLst/>
          </a:prstGeom>
          <a:noFill/>
        </p:spPr>
        <p:txBody>
          <a:bodyPr wrap="square" rtlCol="0">
            <a:spAutoFit/>
          </a:bodyPr>
          <a:lstStyle/>
          <a:p>
            <a:pPr algn="l">
              <a:lnSpc>
                <a:spcPct val="100000"/>
              </a:lnSpc>
            </a:pPr>
            <a:r>
              <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rPr>
              <a:t>（二）过程</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7" name="文本框 6"/>
          <p:cNvSpPr txBox="1"/>
          <p:nvPr/>
        </p:nvSpPr>
        <p:spPr>
          <a:xfrm>
            <a:off x="788035" y="3034030"/>
            <a:ext cx="10985500" cy="1383665"/>
          </a:xfrm>
          <a:prstGeom prst="rect">
            <a:avLst/>
          </a:prstGeom>
          <a:noFill/>
        </p:spPr>
        <p:txBody>
          <a:bodyPr wrap="square" rtlCol="0" anchor="t">
            <a:spAutoFit/>
          </a:bodyPr>
          <a:lstStyle/>
          <a:p>
            <a:pPr fontAlgn="auto">
              <a:lnSpc>
                <a:spcPct val="150000"/>
              </a:lnSpc>
              <a:buNone/>
            </a:pPr>
            <a:r>
              <a:rPr lang="en-US" sz="2800" dirty="0">
                <a:latin typeface="黑体" panose="02010609060101010101" pitchFamily="49" charset="-122"/>
                <a:ea typeface="黑体" panose="02010609060101010101" pitchFamily="49" charset="-122"/>
                <a:cs typeface="黑体" panose="02010609060101010101" pitchFamily="49" charset="-122"/>
                <a:sym typeface="+mn-ea"/>
              </a:rPr>
              <a:t>    </a:t>
            </a:r>
            <a:r>
              <a:rPr sz="2800" dirty="0">
                <a:latin typeface="黑体" panose="02010609060101010101" pitchFamily="49" charset="-122"/>
                <a:ea typeface="黑体" panose="02010609060101010101" pitchFamily="49" charset="-122"/>
                <a:cs typeface="黑体" panose="02010609060101010101" pitchFamily="49" charset="-122"/>
                <a:sym typeface="+mn-ea"/>
              </a:rPr>
              <a:t>1941年12月7日，</a:t>
            </a:r>
            <a:r>
              <a:rPr lang="zh-CN" sz="2800" dirty="0">
                <a:latin typeface="黑体" panose="02010609060101010101" pitchFamily="49" charset="-122"/>
                <a:ea typeface="黑体" panose="02010609060101010101" pitchFamily="49" charset="-122"/>
                <a:cs typeface="黑体" panose="02010609060101010101" pitchFamily="49" charset="-122"/>
                <a:sym typeface="+mn-ea"/>
              </a:rPr>
              <a:t>日本挑起</a:t>
            </a:r>
            <a:r>
              <a:rPr sz="2800" dirty="0">
                <a:latin typeface="黑体" panose="02010609060101010101" pitchFamily="49" charset="-122"/>
                <a:ea typeface="黑体" panose="02010609060101010101" pitchFamily="49" charset="-122"/>
                <a:cs typeface="黑体" panose="02010609060101010101" pitchFamily="49" charset="-122"/>
                <a:sym typeface="+mn-ea"/>
              </a:rPr>
              <a:t>太平洋战争</a:t>
            </a:r>
            <a:r>
              <a:rPr lang="zh-CN" sz="2800" dirty="0">
                <a:latin typeface="黑体" panose="02010609060101010101" pitchFamily="49" charset="-122"/>
                <a:ea typeface="黑体" panose="02010609060101010101" pitchFamily="49" charset="-122"/>
                <a:cs typeface="黑体" panose="02010609060101010101" pitchFamily="49" charset="-122"/>
                <a:sym typeface="+mn-ea"/>
              </a:rPr>
              <a:t>，美国对日宣战。第二次世界大战</a:t>
            </a:r>
            <a:r>
              <a:rPr sz="2800" dirty="0">
                <a:latin typeface="黑体" panose="02010609060101010101" pitchFamily="49" charset="-122"/>
                <a:ea typeface="黑体" panose="02010609060101010101" pitchFamily="49" charset="-122"/>
                <a:sym typeface="+mn-ea"/>
              </a:rPr>
              <a:t>发展到全球阶段</a:t>
            </a:r>
            <a:r>
              <a:rPr lang="zh-CN" sz="2800" dirty="0">
                <a:latin typeface="黑体" panose="02010609060101010101" pitchFamily="49" charset="-122"/>
                <a:ea typeface="黑体" panose="02010609060101010101" pitchFamily="49" charset="-122"/>
                <a:sym typeface="+mn-ea"/>
              </a:rPr>
              <a:t>。</a:t>
            </a:r>
            <a:endParaRPr lang="zh-CN" sz="2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1525905" y="1747520"/>
            <a:ext cx="6548120" cy="521970"/>
          </a:xfrm>
          <a:prstGeom prst="rect">
            <a:avLst/>
          </a:prstGeom>
          <a:noFill/>
        </p:spPr>
        <p:txBody>
          <a:bodyPr wrap="square" rtlCol="0" anchor="t">
            <a:spAutoFit/>
          </a:bodyPr>
          <a:lstStyle/>
          <a:p>
            <a:pPr algn="l">
              <a:lnSpc>
                <a:spcPct val="100000"/>
              </a:lnSpc>
              <a:buNone/>
            </a:pPr>
            <a:r>
              <a:rPr lang="en-US" sz="2800" dirty="0">
                <a:latin typeface="黑体" panose="02010609060101010101" pitchFamily="49" charset="-122"/>
                <a:ea typeface="黑体" panose="02010609060101010101" pitchFamily="49" charset="-122"/>
                <a:sym typeface="+mn-ea"/>
              </a:rPr>
              <a:t>3.</a:t>
            </a:r>
            <a:r>
              <a:rPr sz="2800" dirty="0">
                <a:latin typeface="黑体" panose="02010609060101010101" pitchFamily="49" charset="-122"/>
                <a:ea typeface="黑体" panose="02010609060101010101" pitchFamily="49" charset="-122"/>
                <a:sym typeface="+mn-ea"/>
              </a:rPr>
              <a:t>大战发展到全球阶段</a:t>
            </a:r>
            <a:endParaRPr lang="zh-CN" altLang="en-US" sz="2800" dirty="0">
              <a:latin typeface="黑体" panose="02010609060101010101" pitchFamily="49" charset="-122"/>
              <a:ea typeface="黑体" panose="02010609060101010101" pitchFamily="49" charset="-122"/>
              <a:sym typeface="+mn-ea"/>
            </a:endParaRPr>
          </a:p>
        </p:txBody>
      </p:sp>
      <p:sp>
        <p:nvSpPr>
          <p:cNvPr id="3" name="文本框 2"/>
          <p:cNvSpPr txBox="1"/>
          <p:nvPr/>
        </p:nvSpPr>
        <p:spPr>
          <a:xfrm>
            <a:off x="1236980" y="2390775"/>
            <a:ext cx="8540115" cy="521970"/>
          </a:xfrm>
          <a:prstGeom prst="rect">
            <a:avLst/>
          </a:prstGeom>
          <a:noFill/>
        </p:spPr>
        <p:txBody>
          <a:bodyPr wrap="square" rtlCol="0">
            <a:spAutoFit/>
          </a:bodyPr>
          <a:p>
            <a:pPr algn="l">
              <a:lnSpc>
                <a:spcPct val="100000"/>
              </a:lnSpc>
            </a:pP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（1）太平洋战争爆发</a:t>
            </a:r>
            <a:endParaRPr lang="zh-CN" altLang="en-US"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ustDataLst>
      <p:tags r:id="rId2"/>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454660" y="457835"/>
            <a:ext cx="11805285" cy="64071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133475" y="1098550"/>
            <a:ext cx="2453640" cy="583565"/>
          </a:xfrm>
          <a:prstGeom prst="rect">
            <a:avLst/>
          </a:prstGeom>
          <a:noFill/>
        </p:spPr>
        <p:txBody>
          <a:bodyPr wrap="square" rtlCol="0">
            <a:spAutoFit/>
          </a:bodyPr>
          <a:lstStyle/>
          <a:p>
            <a:pPr algn="l">
              <a:lnSpc>
                <a:spcPct val="100000"/>
              </a:lnSpc>
            </a:pPr>
            <a:r>
              <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rPr>
              <a:t>（二）过程</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339725" y="1747520"/>
            <a:ext cx="5747385" cy="521970"/>
          </a:xfrm>
          <a:prstGeom prst="rect">
            <a:avLst/>
          </a:prstGeom>
          <a:noFill/>
        </p:spPr>
        <p:txBody>
          <a:bodyPr wrap="square" rtlCol="0" anchor="t">
            <a:spAutoFit/>
          </a:bodyPr>
          <a:lstStyle/>
          <a:p>
            <a:pPr algn="ctr">
              <a:lnSpc>
                <a:spcPct val="100000"/>
              </a:lnSpc>
              <a:buNone/>
            </a:pPr>
            <a:r>
              <a:rPr lang="en-US" sz="2800" dirty="0">
                <a:latin typeface="黑体" panose="02010609060101010101" pitchFamily="49" charset="-122"/>
                <a:ea typeface="黑体" panose="02010609060101010101" pitchFamily="49" charset="-122"/>
                <a:sym typeface="+mn-ea"/>
              </a:rPr>
              <a:t>3.</a:t>
            </a:r>
            <a:r>
              <a:rPr sz="2800" dirty="0">
                <a:latin typeface="黑体" panose="02010609060101010101" pitchFamily="49" charset="-122"/>
                <a:ea typeface="黑体" panose="02010609060101010101" pitchFamily="49" charset="-122"/>
                <a:sym typeface="+mn-ea"/>
              </a:rPr>
              <a:t>大战发展到全球阶段</a:t>
            </a:r>
            <a:endParaRPr sz="2800" dirty="0">
              <a:latin typeface="黑体" panose="02010609060101010101" pitchFamily="49" charset="-122"/>
              <a:ea typeface="黑体" panose="02010609060101010101" pitchFamily="49" charset="-122"/>
              <a:sym typeface="+mn-ea"/>
            </a:endParaRPr>
          </a:p>
        </p:txBody>
      </p:sp>
      <p:sp>
        <p:nvSpPr>
          <p:cNvPr id="3" name="文本框 2"/>
          <p:cNvSpPr txBox="1"/>
          <p:nvPr/>
        </p:nvSpPr>
        <p:spPr>
          <a:xfrm>
            <a:off x="696595" y="2334895"/>
            <a:ext cx="9777095" cy="1383665"/>
          </a:xfrm>
          <a:prstGeom prst="rect">
            <a:avLst/>
          </a:prstGeom>
          <a:noFill/>
        </p:spPr>
        <p:txBody>
          <a:bodyPr wrap="square" rtlCol="0">
            <a:spAutoFit/>
          </a:bodyPr>
          <a:p>
            <a:pPr algn="l" fontAlgn="auto">
              <a:lnSpc>
                <a:spcPct val="150000"/>
              </a:lnSpc>
            </a:pP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2</a:t>
            </a: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1942</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年</a:t>
            </a: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月，以美、英、苏、中为首的</a:t>
            </a: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26</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个国家签署《联合国家宣言》，建立世界反法西斯同盟。</a:t>
            </a:r>
            <a:endParaRPr lang="zh-CN" altLang="en-US"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2"/>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454660" y="457835"/>
            <a:ext cx="11805285" cy="64071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073150" y="986790"/>
            <a:ext cx="2453640" cy="583565"/>
          </a:xfrm>
          <a:prstGeom prst="rect">
            <a:avLst/>
          </a:prstGeom>
          <a:noFill/>
        </p:spPr>
        <p:txBody>
          <a:bodyPr wrap="square" rtlCol="0">
            <a:spAutoFit/>
          </a:bodyPr>
          <a:lstStyle/>
          <a:p>
            <a:pPr algn="l">
              <a:lnSpc>
                <a:spcPct val="100000"/>
              </a:lnSpc>
            </a:pPr>
            <a:r>
              <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rPr>
              <a:t>（二）过程</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309245" y="1435735"/>
            <a:ext cx="5747385" cy="521970"/>
          </a:xfrm>
          <a:prstGeom prst="rect">
            <a:avLst/>
          </a:prstGeom>
          <a:noFill/>
        </p:spPr>
        <p:txBody>
          <a:bodyPr wrap="square" rtlCol="0" anchor="t">
            <a:spAutoFit/>
          </a:bodyPr>
          <a:lstStyle/>
          <a:p>
            <a:pPr algn="ctr">
              <a:lnSpc>
                <a:spcPct val="100000"/>
              </a:lnSpc>
              <a:buNone/>
            </a:pPr>
            <a:r>
              <a:rPr lang="en-US" sz="2800" dirty="0">
                <a:latin typeface="黑体" panose="02010609060101010101" pitchFamily="49" charset="-122"/>
                <a:ea typeface="黑体" panose="02010609060101010101" pitchFamily="49" charset="-122"/>
                <a:sym typeface="+mn-ea"/>
              </a:rPr>
              <a:t>3.</a:t>
            </a:r>
            <a:r>
              <a:rPr sz="2800" dirty="0">
                <a:latin typeface="黑体" panose="02010609060101010101" pitchFamily="49" charset="-122"/>
                <a:ea typeface="黑体" panose="02010609060101010101" pitchFamily="49" charset="-122"/>
                <a:sym typeface="+mn-ea"/>
              </a:rPr>
              <a:t>大战发展到全球阶段</a:t>
            </a:r>
            <a:endParaRPr sz="2800" dirty="0">
              <a:latin typeface="黑体" panose="02010609060101010101" pitchFamily="49" charset="-122"/>
              <a:ea typeface="黑体" panose="02010609060101010101" pitchFamily="49" charset="-122"/>
              <a:sym typeface="+mn-ea"/>
            </a:endParaRPr>
          </a:p>
        </p:txBody>
      </p:sp>
      <p:sp>
        <p:nvSpPr>
          <p:cNvPr id="3" name="文本框 2"/>
          <p:cNvSpPr txBox="1"/>
          <p:nvPr/>
        </p:nvSpPr>
        <p:spPr>
          <a:xfrm>
            <a:off x="542290" y="1888490"/>
            <a:ext cx="10416540" cy="953135"/>
          </a:xfrm>
          <a:prstGeom prst="rect">
            <a:avLst/>
          </a:prstGeom>
          <a:noFill/>
        </p:spPr>
        <p:txBody>
          <a:bodyPr wrap="square" rtlCol="0">
            <a:spAutoFit/>
          </a:bodyPr>
          <a:p>
            <a:pPr algn="l" fontAlgn="auto">
              <a:lnSpc>
                <a:spcPct val="100000"/>
              </a:lnSpc>
            </a:pP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3</a:t>
            </a: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同盟国协同作战，在以后近三年半的时间里，相继打败意大利、德国和日本。</a:t>
            </a:r>
            <a:endParaRPr lang="zh-CN"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pic>
        <p:nvPicPr>
          <p:cNvPr id="4" name="图片 3"/>
          <p:cNvPicPr>
            <a:picLocks noChangeAspect="1"/>
          </p:cNvPicPr>
          <p:nvPr/>
        </p:nvPicPr>
        <p:blipFill>
          <a:blip r:embed="rId2"/>
          <a:stretch>
            <a:fillRect/>
          </a:stretch>
        </p:blipFill>
        <p:spPr>
          <a:xfrm>
            <a:off x="674370" y="2841625"/>
            <a:ext cx="5017135" cy="3500755"/>
          </a:xfrm>
          <a:prstGeom prst="rect">
            <a:avLst/>
          </a:prstGeom>
          <a:ln w="28575" cmpd="sng">
            <a:noFill/>
            <a:prstDash val="solid"/>
          </a:ln>
        </p:spPr>
      </p:pic>
      <p:pic>
        <p:nvPicPr>
          <p:cNvPr id="6" name="图片 5"/>
          <p:cNvPicPr>
            <a:picLocks noChangeAspect="1"/>
          </p:cNvPicPr>
          <p:nvPr/>
        </p:nvPicPr>
        <p:blipFill>
          <a:blip r:embed="rId3"/>
          <a:stretch>
            <a:fillRect/>
          </a:stretch>
        </p:blipFill>
        <p:spPr>
          <a:xfrm>
            <a:off x="6289675" y="2841715"/>
            <a:ext cx="4646930" cy="3061970"/>
          </a:xfrm>
          <a:prstGeom prst="rect">
            <a:avLst/>
          </a:prstGeom>
        </p:spPr>
      </p:pic>
      <p:sp>
        <p:nvSpPr>
          <p:cNvPr id="7" name="矩形 6"/>
          <p:cNvSpPr/>
          <p:nvPr>
            <p:custDataLst>
              <p:tags r:id="rId4"/>
            </p:custDataLst>
          </p:nvPr>
        </p:nvSpPr>
        <p:spPr>
          <a:xfrm>
            <a:off x="6311900" y="5903686"/>
            <a:ext cx="4646930" cy="368300"/>
          </a:xfrm>
          <a:prstGeom prst="rect">
            <a:avLst/>
          </a:prstGeom>
          <a:solidFill>
            <a:srgbClr val="EDE3DF"/>
          </a:solidFill>
        </p:spPr>
        <p:txBody>
          <a:bodyPr wrap="square">
            <a:spAutoFit/>
          </a:bodyPr>
          <a:p>
            <a:r>
              <a:rPr lang="zh-CN" altLang="en-US" dirty="0">
                <a:latin typeface="黑体" panose="02010609060101010101" pitchFamily="49" charset="-122"/>
                <a:ea typeface="黑体" panose="02010609060101010101" pitchFamily="49" charset="-122"/>
                <a:sym typeface="+mn-ea"/>
              </a:rPr>
              <a:t>▲</a:t>
            </a:r>
            <a:r>
              <a:rPr lang="en-US" altLang="zh-CN" b="1" spc="50" dirty="0">
                <a:ln w="11430"/>
                <a:latin typeface="黑体" panose="02010609060101010101" pitchFamily="49" charset="-122"/>
                <a:ea typeface="黑体" panose="02010609060101010101" pitchFamily="49" charset="-122"/>
                <a:cs typeface="黑体" panose="02010609060101010101" pitchFamily="49" charset="-122"/>
                <a:sym typeface="+mn-ea"/>
              </a:rPr>
              <a:t>1943-1945</a:t>
            </a:r>
            <a:r>
              <a:rPr lang="zh-CN" altLang="en-US" b="1" spc="50" dirty="0">
                <a:ln w="11430"/>
                <a:latin typeface="黑体" panose="02010609060101010101" pitchFamily="49" charset="-122"/>
                <a:ea typeface="黑体" panose="02010609060101010101" pitchFamily="49" charset="-122"/>
                <a:cs typeface="黑体" panose="02010609060101010101" pitchFamily="49" charset="-122"/>
                <a:sym typeface="+mn-ea"/>
              </a:rPr>
              <a:t>年的欧洲、北非战场示意图</a:t>
            </a:r>
            <a:endParaRPr lang="zh-CN" altLang="en-US" b="1" spc="50" dirty="0">
              <a:ln w="11430"/>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454660" y="457835"/>
            <a:ext cx="11805285" cy="64071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073150" y="986790"/>
            <a:ext cx="2453640" cy="583565"/>
          </a:xfrm>
          <a:prstGeom prst="rect">
            <a:avLst/>
          </a:prstGeom>
          <a:noFill/>
        </p:spPr>
        <p:txBody>
          <a:bodyPr wrap="square" rtlCol="0">
            <a:spAutoFit/>
          </a:bodyPr>
          <a:lstStyle/>
          <a:p>
            <a:pPr algn="l">
              <a:lnSpc>
                <a:spcPct val="100000"/>
              </a:lnSpc>
            </a:pPr>
            <a:r>
              <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rPr>
              <a:t>（二）过程</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237490" y="1435735"/>
            <a:ext cx="5747385" cy="521970"/>
          </a:xfrm>
          <a:prstGeom prst="rect">
            <a:avLst/>
          </a:prstGeom>
          <a:noFill/>
        </p:spPr>
        <p:txBody>
          <a:bodyPr wrap="square" rtlCol="0" anchor="t">
            <a:spAutoFit/>
          </a:bodyPr>
          <a:lstStyle/>
          <a:p>
            <a:pPr algn="ctr">
              <a:lnSpc>
                <a:spcPct val="100000"/>
              </a:lnSpc>
              <a:buNone/>
            </a:pPr>
            <a:r>
              <a:rPr lang="en-US" sz="2800" dirty="0">
                <a:latin typeface="黑体" panose="02010609060101010101" pitchFamily="49" charset="-122"/>
                <a:ea typeface="黑体" panose="02010609060101010101" pitchFamily="49" charset="-122"/>
                <a:sym typeface="+mn-ea"/>
              </a:rPr>
              <a:t>3.</a:t>
            </a:r>
            <a:r>
              <a:rPr sz="2800" dirty="0">
                <a:latin typeface="黑体" panose="02010609060101010101" pitchFamily="49" charset="-122"/>
                <a:ea typeface="黑体" panose="02010609060101010101" pitchFamily="49" charset="-122"/>
                <a:sym typeface="+mn-ea"/>
              </a:rPr>
              <a:t>大战发展到全球阶段</a:t>
            </a:r>
            <a:endParaRPr sz="2800" dirty="0">
              <a:latin typeface="黑体" panose="02010609060101010101" pitchFamily="49" charset="-122"/>
              <a:ea typeface="黑体" panose="02010609060101010101" pitchFamily="49" charset="-122"/>
              <a:sym typeface="+mn-ea"/>
            </a:endParaRPr>
          </a:p>
        </p:txBody>
      </p:sp>
      <p:sp>
        <p:nvSpPr>
          <p:cNvPr id="3" name="文本框 2"/>
          <p:cNvSpPr txBox="1"/>
          <p:nvPr/>
        </p:nvSpPr>
        <p:spPr>
          <a:xfrm>
            <a:off x="542290" y="1888490"/>
            <a:ext cx="10416540" cy="953135"/>
          </a:xfrm>
          <a:prstGeom prst="rect">
            <a:avLst/>
          </a:prstGeom>
          <a:noFill/>
        </p:spPr>
        <p:txBody>
          <a:bodyPr wrap="square" rtlCol="0">
            <a:spAutoFit/>
          </a:bodyPr>
          <a:p>
            <a:pPr algn="l" fontAlgn="auto">
              <a:lnSpc>
                <a:spcPct val="100000"/>
              </a:lnSpc>
            </a:pP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3</a:t>
            </a: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同盟国协同作战，在以后近三年半的时间里，相继打败意大利、德国和日本。</a:t>
            </a:r>
            <a:endParaRPr lang="zh-CN"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pic>
        <p:nvPicPr>
          <p:cNvPr id="8" name="图片 7"/>
          <p:cNvPicPr>
            <a:picLocks noChangeAspect="1"/>
          </p:cNvPicPr>
          <p:nvPr/>
        </p:nvPicPr>
        <p:blipFill>
          <a:blip r:embed="rId2"/>
          <a:stretch>
            <a:fillRect/>
          </a:stretch>
        </p:blipFill>
        <p:spPr>
          <a:xfrm>
            <a:off x="3960495" y="2841353"/>
            <a:ext cx="4271010" cy="2886075"/>
          </a:xfrm>
          <a:prstGeom prst="rect">
            <a:avLst/>
          </a:prstGeom>
        </p:spPr>
      </p:pic>
      <p:sp>
        <p:nvSpPr>
          <p:cNvPr id="13" name="矩形 12"/>
          <p:cNvSpPr/>
          <p:nvPr>
            <p:custDataLst>
              <p:tags r:id="rId3"/>
            </p:custDataLst>
          </p:nvPr>
        </p:nvSpPr>
        <p:spPr>
          <a:xfrm>
            <a:off x="3960495" y="5727428"/>
            <a:ext cx="4646930" cy="368300"/>
          </a:xfrm>
          <a:prstGeom prst="rect">
            <a:avLst/>
          </a:prstGeom>
          <a:solidFill>
            <a:srgbClr val="EDE3DF"/>
          </a:solidFill>
        </p:spPr>
        <p:txBody>
          <a:bodyPr wrap="square">
            <a:spAutoFit/>
          </a:bodyPr>
          <a:p>
            <a:r>
              <a:rPr lang="zh-CN" altLang="en-US" dirty="0">
                <a:latin typeface="黑体" panose="02010609060101010101" pitchFamily="49" charset="-122"/>
                <a:ea typeface="黑体" panose="02010609060101010101" pitchFamily="49" charset="-122"/>
                <a:sym typeface="+mn-ea"/>
              </a:rPr>
              <a:t>▲</a:t>
            </a:r>
            <a:r>
              <a:rPr lang="zh-CN" altLang="en-US" b="1" spc="50">
                <a:ln w="11430"/>
                <a:latin typeface="黑体" panose="02010609060101010101" pitchFamily="49" charset="-122"/>
                <a:ea typeface="黑体" panose="02010609060101010101" pitchFamily="49" charset="-122"/>
                <a:cs typeface="黑体" panose="02010609060101010101" pitchFamily="49" charset="-122"/>
                <a:sym typeface="+mn-ea"/>
              </a:rPr>
              <a:t>第二次世界大战期间的亚太战场示意图</a:t>
            </a:r>
            <a:endParaRPr lang="zh-CN" altLang="en-US" b="1" spc="50">
              <a:ln w="11430"/>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454660" y="457835"/>
            <a:ext cx="11805285" cy="640715"/>
          </a:xfrm>
          <a:prstGeom prst="rect">
            <a:avLst/>
          </a:prstGeom>
          <a:noFill/>
        </p:spPr>
        <p:txBody>
          <a:bodyPr wrap="square" rtlCol="0"/>
          <a:lstStyle/>
          <a:p>
            <a:pPr>
              <a:defRPr/>
            </a:pPr>
            <a:r>
              <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rPr>
              <a:t>二、</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第二次世界大战</a:t>
            </a:r>
            <a:endParaRPr lang="zh-CN" altLang="en-US" sz="3600" dirty="0">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5" name="文本框 4"/>
          <p:cNvSpPr txBox="1"/>
          <p:nvPr/>
        </p:nvSpPr>
        <p:spPr>
          <a:xfrm>
            <a:off x="1073150" y="986790"/>
            <a:ext cx="2453640" cy="583565"/>
          </a:xfrm>
          <a:prstGeom prst="rect">
            <a:avLst/>
          </a:prstGeom>
          <a:noFill/>
        </p:spPr>
        <p:txBody>
          <a:bodyPr wrap="square" rtlCol="0">
            <a:spAutoFit/>
          </a:bodyPr>
          <a:lstStyle/>
          <a:p>
            <a:pPr algn="l">
              <a:lnSpc>
                <a:spcPct val="100000"/>
              </a:lnSpc>
            </a:pPr>
            <a:r>
              <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rPr>
              <a:t>（二）过程</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268605" y="1456055"/>
            <a:ext cx="5747385" cy="521970"/>
          </a:xfrm>
          <a:prstGeom prst="rect">
            <a:avLst/>
          </a:prstGeom>
          <a:noFill/>
        </p:spPr>
        <p:txBody>
          <a:bodyPr wrap="square" rtlCol="0" anchor="t">
            <a:spAutoFit/>
          </a:bodyPr>
          <a:lstStyle/>
          <a:p>
            <a:pPr algn="ctr">
              <a:lnSpc>
                <a:spcPct val="100000"/>
              </a:lnSpc>
              <a:buNone/>
            </a:pPr>
            <a:r>
              <a:rPr lang="en-US" sz="2800" dirty="0">
                <a:latin typeface="黑体" panose="02010609060101010101" pitchFamily="49" charset="-122"/>
                <a:ea typeface="黑体" panose="02010609060101010101" pitchFamily="49" charset="-122"/>
                <a:sym typeface="+mn-ea"/>
              </a:rPr>
              <a:t>3.</a:t>
            </a:r>
            <a:r>
              <a:rPr sz="2800" dirty="0">
                <a:latin typeface="黑体" panose="02010609060101010101" pitchFamily="49" charset="-122"/>
                <a:ea typeface="黑体" panose="02010609060101010101" pitchFamily="49" charset="-122"/>
                <a:sym typeface="+mn-ea"/>
              </a:rPr>
              <a:t>大战发展到全球阶段</a:t>
            </a:r>
            <a:endParaRPr sz="2800" dirty="0">
              <a:latin typeface="黑体" panose="02010609060101010101" pitchFamily="49" charset="-122"/>
              <a:ea typeface="黑体" panose="02010609060101010101" pitchFamily="49" charset="-122"/>
              <a:sym typeface="+mn-ea"/>
            </a:endParaRPr>
          </a:p>
        </p:txBody>
      </p:sp>
      <p:sp>
        <p:nvSpPr>
          <p:cNvPr id="3" name="文本框 2"/>
          <p:cNvSpPr txBox="1"/>
          <p:nvPr/>
        </p:nvSpPr>
        <p:spPr>
          <a:xfrm>
            <a:off x="542290" y="1888490"/>
            <a:ext cx="10659745" cy="1383665"/>
          </a:xfrm>
          <a:prstGeom prst="rect">
            <a:avLst/>
          </a:prstGeom>
          <a:noFill/>
        </p:spPr>
        <p:txBody>
          <a:bodyPr wrap="square" rtlCol="0">
            <a:spAutoFit/>
          </a:bodyPr>
          <a:p>
            <a:pPr algn="l" fontAlgn="auto">
              <a:lnSpc>
                <a:spcPct val="100000"/>
              </a:lnSpc>
            </a:pP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4</a:t>
            </a:r>
            <a:r>
              <a:rPr sz="2800"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1945</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年</a:t>
            </a: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5</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月</a:t>
            </a: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8</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日，德国投降，</a:t>
            </a: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9</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月</a:t>
            </a: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800" dirty="0">
                <a:solidFill>
                  <a:schemeClr val="tx1"/>
                </a:solidFill>
                <a:latin typeface="黑体" panose="02010609060101010101" pitchFamily="49" charset="-122"/>
                <a:ea typeface="黑体" panose="02010609060101010101" pitchFamily="49" charset="-122"/>
                <a:cs typeface="黑体" panose="02010609060101010101" pitchFamily="49" charset="-122"/>
              </a:rPr>
              <a:t>日，日本签无条件投降书，第二次世界大战结束。中国抗战为赢得世界反法西斯战争的胜利作出重大贡献。</a:t>
            </a:r>
            <a:endParaRPr lang="zh-CN" altLang="en-US" sz="2800" dirty="0" smtClean="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pic>
        <p:nvPicPr>
          <p:cNvPr id="6" name="图片 5"/>
          <p:cNvPicPr>
            <a:picLocks noChangeAspect="1"/>
          </p:cNvPicPr>
          <p:nvPr/>
        </p:nvPicPr>
        <p:blipFill>
          <a:blip r:embed="rId2"/>
          <a:stretch>
            <a:fillRect/>
          </a:stretch>
        </p:blipFill>
        <p:spPr>
          <a:xfrm>
            <a:off x="3406140" y="2835275"/>
            <a:ext cx="4932045" cy="3086100"/>
          </a:xfrm>
          <a:prstGeom prst="rect">
            <a:avLst/>
          </a:prstGeom>
        </p:spPr>
      </p:pic>
      <p:sp>
        <p:nvSpPr>
          <p:cNvPr id="4" name="矩形 3"/>
          <p:cNvSpPr/>
          <p:nvPr>
            <p:custDataLst>
              <p:tags r:id="rId3"/>
            </p:custDataLst>
          </p:nvPr>
        </p:nvSpPr>
        <p:spPr>
          <a:xfrm>
            <a:off x="3287395" y="5921375"/>
            <a:ext cx="5170170" cy="460375"/>
          </a:xfrm>
          <a:prstGeom prst="rect">
            <a:avLst/>
          </a:prstGeom>
          <a:solidFill>
            <a:srgbClr val="EDE3DF"/>
          </a:solidFill>
        </p:spPr>
        <p:txBody>
          <a:bodyPr wrap="square">
            <a:spAutoFit/>
          </a:bodyPr>
          <a:p>
            <a:r>
              <a:rPr lang="zh-CN" altLang="en-US" sz="2400" dirty="0">
                <a:latin typeface="黑体" panose="02010609060101010101" pitchFamily="49" charset="-122"/>
                <a:ea typeface="黑体" panose="02010609060101010101" pitchFamily="49" charset="-122"/>
                <a:sym typeface="+mn-ea"/>
              </a:rPr>
              <a:t>▲</a:t>
            </a:r>
            <a:r>
              <a:rPr lang="zh-CN" altLang="en-US" sz="2000" dirty="0">
                <a:latin typeface="黑体" panose="02010609060101010101" pitchFamily="49" charset="-122"/>
                <a:ea typeface="黑体" panose="02010609060101010101" pitchFamily="49" charset="-122"/>
                <a:sym typeface="+mn-ea"/>
              </a:rPr>
              <a:t>董必武在《联合国宪章》上签字（</a:t>
            </a:r>
            <a:r>
              <a:rPr lang="en-US" altLang="zh-CN" sz="2000" dirty="0">
                <a:latin typeface="黑体" panose="02010609060101010101" pitchFamily="49" charset="-122"/>
                <a:ea typeface="黑体" panose="02010609060101010101" pitchFamily="49" charset="-122"/>
                <a:sym typeface="+mn-ea"/>
              </a:rPr>
              <a:t>1945</a:t>
            </a:r>
            <a:r>
              <a:rPr lang="zh-CN" altLang="en-US" sz="2000" dirty="0">
                <a:latin typeface="黑体" panose="02010609060101010101" pitchFamily="49" charset="-122"/>
                <a:ea typeface="黑体" panose="02010609060101010101" pitchFamily="49" charset="-122"/>
                <a:sym typeface="+mn-ea"/>
              </a:rPr>
              <a:t>年）</a:t>
            </a:r>
            <a:endParaRPr lang="zh-CN" altLang="en-US" sz="20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4"/>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3"/>
          <p:cNvSpPr>
            <a:spLocks noGrp="1"/>
          </p:cNvSpPr>
          <p:nvPr>
            <p:ph type="title"/>
            <p:custDataLst>
              <p:tags r:id="rId1"/>
            </p:custDataLst>
          </p:nvPr>
        </p:nvSpPr>
        <p:spPr>
          <a:xfrm>
            <a:off x="4476750" y="2037715"/>
            <a:ext cx="7393940" cy="1175385"/>
          </a:xfrm>
        </p:spPr>
        <p:txBody>
          <a:bodyPr>
            <a:noAutofit/>
          </a:bodyPr>
          <a:lstStyle/>
          <a:p>
            <a:r>
              <a:rPr lang="zh-CN" altLang="en-US" sz="54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战后国际秩序的建立</a:t>
            </a:r>
            <a:endParaRPr lang="zh-CN" altLang="en-US" sz="54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endParaRPr>
          </a:p>
        </p:txBody>
      </p:sp>
      <p:grpSp>
        <p:nvGrpSpPr>
          <p:cNvPr id="3" name="组合 2"/>
          <p:cNvGrpSpPr/>
          <p:nvPr/>
        </p:nvGrpSpPr>
        <p:grpSpPr>
          <a:xfrm>
            <a:off x="0" y="1833880"/>
            <a:ext cx="4305300" cy="1583055"/>
            <a:chOff x="207" y="616"/>
            <a:chExt cx="6780" cy="2493"/>
          </a:xfrm>
          <a:solidFill>
            <a:srgbClr val="FF0000"/>
          </a:solidFill>
        </p:grpSpPr>
        <p:sp>
          <p:nvSpPr>
            <p:cNvPr id="7" name="矩形 6"/>
            <p:cNvSpPr/>
            <p:nvPr>
              <p:custDataLst>
                <p:tags r:id="rId2"/>
              </p:custDataLst>
            </p:nvPr>
          </p:nvSpPr>
          <p:spPr>
            <a:xfrm>
              <a:off x="207" y="616"/>
              <a:ext cx="6780" cy="24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defRPr/>
              </a:pPr>
              <a:endParaRPr lang="zh-CN" altLang="en-US" dirty="0"/>
            </a:p>
          </p:txBody>
        </p:sp>
        <p:sp>
          <p:nvSpPr>
            <p:cNvPr id="8" name="文本框 2"/>
            <p:cNvSpPr txBox="1">
              <a:spLocks noChangeArrowheads="1"/>
            </p:cNvSpPr>
            <p:nvPr>
              <p:custDataLst>
                <p:tags r:id="rId3"/>
              </p:custDataLst>
            </p:nvPr>
          </p:nvSpPr>
          <p:spPr bwMode="auto">
            <a:xfrm>
              <a:off x="1834" y="1209"/>
              <a:ext cx="4128" cy="130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eaLnBrk="1" hangingPunct="1"/>
              <a:r>
                <a:rPr lang="zh-CN" altLang="en-US" sz="4800" b="1" dirty="0">
                  <a:solidFill>
                    <a:schemeClr val="bg1"/>
                  </a:solidFill>
                  <a:latin typeface="微软雅黑" panose="020B0503020204020204" charset="-122"/>
                </a:rPr>
                <a:t>第三部分</a:t>
              </a:r>
              <a:endParaRPr lang="zh-CN" altLang="en-US" sz="4800" b="1" dirty="0">
                <a:solidFill>
                  <a:schemeClr val="bg1"/>
                </a:solidFill>
                <a:latin typeface="微软雅黑" panose="020B0503020204020204" charset="-122"/>
              </a:endParaRPr>
            </a:p>
          </p:txBody>
        </p:sp>
      </p:grpSp>
      <p:pic>
        <p:nvPicPr>
          <p:cNvPr id="2" name="图片 1" descr="logo2"/>
          <p:cNvPicPr>
            <a:picLocks noChangeAspect="1"/>
          </p:cNvPicPr>
          <p:nvPr/>
        </p:nvPicPr>
        <p:blipFill>
          <a:blip r:embed="rId4"/>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5"/>
          <a:stretch>
            <a:fillRect/>
          </a:stretch>
        </p:blipFill>
        <p:spPr>
          <a:xfrm>
            <a:off x="10400030" y="6314440"/>
            <a:ext cx="1626870" cy="424815"/>
          </a:xfrm>
          <a:prstGeom prst="rect">
            <a:avLst/>
          </a:prstGeom>
        </p:spPr>
      </p:pic>
    </p:spTree>
    <p:custDataLst>
      <p:tags r:id="rId6"/>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1090930" y="1137285"/>
            <a:ext cx="8266430" cy="583565"/>
          </a:xfrm>
          <a:prstGeom prst="rect">
            <a:avLst/>
          </a:prstGeom>
          <a:noFill/>
        </p:spPr>
        <p:txBody>
          <a:bodyPr wrap="square" rtlCol="0">
            <a:spAutoFit/>
          </a:bodyPr>
          <a:lstStyle/>
          <a:p>
            <a:r>
              <a:rPr lang="zh-CN" sz="3200">
                <a:latin typeface="黑体" panose="02010609060101010101" pitchFamily="49" charset="-122"/>
                <a:ea typeface="黑体" panose="02010609060101010101" pitchFamily="49" charset="-122"/>
                <a:cs typeface="黑体" panose="02010609060101010101" pitchFamily="49" charset="-122"/>
              </a:rPr>
              <a:t>（一）雅尔塔体系的概念</a:t>
            </a:r>
            <a:endParaRPr lang="en-US" altLang="zh-CN" sz="320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519106" y="562567"/>
            <a:ext cx="11804974" cy="461645"/>
          </a:xfrm>
          <a:prstGeom prst="rect">
            <a:avLst/>
          </a:prstGeom>
          <a:noFill/>
        </p:spPr>
        <p:txBody>
          <a:bodyPr wrap="square" rtlCol="0"/>
          <a:lstStyle/>
          <a:p>
            <a:pPr>
              <a:defRPr/>
            </a:pPr>
            <a:r>
              <a:rPr lang="zh-CN" altLang="en-US" sz="3600" dirty="0">
                <a:latin typeface="黑体" panose="02010609060101010101" pitchFamily="49" charset="-122"/>
                <a:ea typeface="黑体" panose="02010609060101010101" pitchFamily="49" charset="-122"/>
                <a:sym typeface="Arial" panose="020B0604020202020204" pitchFamily="34" charset="0"/>
              </a:rPr>
              <a:t>三、</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战后国际秩序的建立</a:t>
            </a:r>
            <a:endParaRPr lang="zh-CN" altLang="en-US" sz="3600" dirty="0">
              <a:latin typeface="黑体" panose="02010609060101010101" pitchFamily="49" charset="-122"/>
              <a:ea typeface="黑体" panose="02010609060101010101" pitchFamily="49" charset="-122"/>
              <a:sym typeface="Arial" panose="020B0604020202020204" pitchFamily="34" charset="0"/>
            </a:endParaRPr>
          </a:p>
        </p:txBody>
      </p:sp>
      <p:sp>
        <p:nvSpPr>
          <p:cNvPr id="100" name="文本框 99"/>
          <p:cNvSpPr txBox="1"/>
          <p:nvPr/>
        </p:nvSpPr>
        <p:spPr>
          <a:xfrm>
            <a:off x="817245" y="1720850"/>
            <a:ext cx="10709910" cy="1383665"/>
          </a:xfrm>
          <a:prstGeom prst="rect">
            <a:avLst/>
          </a:prstGeom>
          <a:noFill/>
          <a:ln w="9525">
            <a:noFill/>
          </a:ln>
        </p:spPr>
        <p:txBody>
          <a:bodyPr wrap="square">
            <a:spAutoFit/>
          </a:bodyPr>
          <a:lstStyle/>
          <a:p>
            <a:pPr indent="0"/>
            <a:r>
              <a:rPr lang="en-US" altLang="zh-CN" sz="2800" b="0" dirty="0">
                <a:latin typeface="黑体" panose="02010609060101010101" pitchFamily="49" charset="-122"/>
                <a:ea typeface="黑体" panose="02010609060101010101" pitchFamily="49" charset="-122"/>
                <a:cs typeface="黑体" panose="02010609060101010101" pitchFamily="49" charset="-122"/>
              </a:rPr>
              <a:t>   </a:t>
            </a:r>
            <a:r>
              <a:rPr lang="en-US" altLang="zh-CN" sz="2400" b="0" dirty="0">
                <a:latin typeface="黑体" panose="02010609060101010101" pitchFamily="49" charset="-122"/>
                <a:ea typeface="黑体" panose="02010609060101010101" pitchFamily="49" charset="-122"/>
                <a:cs typeface="黑体" panose="02010609060101010101" pitchFamily="49" charset="-122"/>
              </a:rPr>
              <a:t> </a:t>
            </a:r>
            <a:r>
              <a:rPr lang="en-US" altLang="zh-CN" sz="2800" b="0" dirty="0">
                <a:latin typeface="黑体" panose="02010609060101010101" pitchFamily="49" charset="-122"/>
                <a:ea typeface="黑体" panose="02010609060101010101" pitchFamily="49" charset="-122"/>
                <a:cs typeface="黑体" panose="02010609060101010101" pitchFamily="49" charset="-122"/>
              </a:rPr>
              <a:t>第二次世界大战中后期，反法西斯同盟国的首脑相继在开罗、德黑兰、雅尔塔和波茨坦召开会议，缔结了一系列条约和协定，建立了战后国际秩序，史称“雅尔塔体系”。</a:t>
            </a:r>
            <a:endParaRPr lang="en-US" altLang="zh-CN" sz="2800" b="0" dirty="0">
              <a:latin typeface="黑体" panose="02010609060101010101" pitchFamily="49" charset="-122"/>
              <a:ea typeface="黑体" panose="02010609060101010101" pitchFamily="49" charset="-122"/>
              <a:cs typeface="黑体" panose="02010609060101010101" pitchFamily="49" charset="-122"/>
            </a:endParaRPr>
          </a:p>
        </p:txBody>
      </p:sp>
      <p:pic>
        <p:nvPicPr>
          <p:cNvPr id="2" name="图片 1"/>
          <p:cNvPicPr>
            <a:picLocks noChangeAspect="1"/>
          </p:cNvPicPr>
          <p:nvPr/>
        </p:nvPicPr>
        <p:blipFill>
          <a:blip r:embed="rId3"/>
          <a:stretch>
            <a:fillRect/>
          </a:stretch>
        </p:blipFill>
        <p:spPr>
          <a:xfrm>
            <a:off x="2493645" y="3484245"/>
            <a:ext cx="3434715" cy="2837180"/>
          </a:xfrm>
          <a:prstGeom prst="rect">
            <a:avLst/>
          </a:prstGeom>
        </p:spPr>
      </p:pic>
      <p:sp>
        <p:nvSpPr>
          <p:cNvPr id="5" name="矩形 4"/>
          <p:cNvSpPr/>
          <p:nvPr>
            <p:custDataLst>
              <p:tags r:id="rId4"/>
            </p:custDataLst>
          </p:nvPr>
        </p:nvSpPr>
        <p:spPr>
          <a:xfrm>
            <a:off x="6463665" y="4142740"/>
            <a:ext cx="3617595" cy="1198880"/>
          </a:xfrm>
          <a:prstGeom prst="rect">
            <a:avLst/>
          </a:prstGeom>
          <a:solidFill>
            <a:srgbClr val="EDE3DF"/>
          </a:solidFill>
        </p:spPr>
        <p:txBody>
          <a:bodyPr wrap="square">
            <a:spAutoFit/>
          </a:bodyPr>
          <a:lstStyle/>
          <a:p>
            <a:r>
              <a:rPr lang="en-US" altLang="zh-CN" sz="2400" dirty="0">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400" dirty="0" err="1">
                <a:latin typeface="黑体" panose="02010609060101010101" pitchFamily="49" charset="-122"/>
                <a:ea typeface="黑体" panose="02010609060101010101" pitchFamily="49" charset="-122"/>
                <a:cs typeface="黑体" panose="02010609060101010101" pitchFamily="49" charset="-122"/>
                <a:sym typeface="+mn-ea"/>
              </a:rPr>
              <a:t>雅尔塔</a:t>
            </a:r>
            <a:r>
              <a:rPr lang="zh-CN" altLang="en-US" sz="2400" dirty="0">
                <a:latin typeface="黑体" panose="02010609060101010101" pitchFamily="49" charset="-122"/>
                <a:ea typeface="黑体" panose="02010609060101010101" pitchFamily="49" charset="-122"/>
                <a:cs typeface="黑体" panose="02010609060101010101" pitchFamily="49" charset="-122"/>
                <a:sym typeface="+mn-ea"/>
              </a:rPr>
              <a:t>会议三巨头，前排从左至右分别是丘吉尔、罗斯福和斯大林。</a:t>
            </a:r>
            <a:endParaRPr lang="zh-CN" altLang="en-US" sz="24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5"/>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1090930" y="1137285"/>
            <a:ext cx="8266430" cy="1076325"/>
          </a:xfrm>
          <a:prstGeom prst="rect">
            <a:avLst/>
          </a:prstGeom>
          <a:noFill/>
        </p:spPr>
        <p:txBody>
          <a:bodyPr wrap="square" rtlCol="0">
            <a:spAutoFit/>
          </a:bodyPr>
          <a:lstStyle/>
          <a:p>
            <a:r>
              <a:rPr lang="zh-CN" sz="3200">
                <a:latin typeface="黑体" panose="02010609060101010101" pitchFamily="49" charset="-122"/>
                <a:ea typeface="黑体" panose="02010609060101010101" pitchFamily="49" charset="-122"/>
                <a:cs typeface="黑体" panose="02010609060101010101" pitchFamily="49" charset="-122"/>
              </a:rPr>
              <a:t>（二）雅尔塔体系的</a:t>
            </a:r>
            <a:r>
              <a:rPr lang="zh-CN" altLang="en-US" sz="3200" dirty="0">
                <a:latin typeface="黑体" panose="02010609060101010101" pitchFamily="49" charset="-122"/>
                <a:ea typeface="黑体" panose="02010609060101010101" pitchFamily="49" charset="-122"/>
                <a:cs typeface="黑体" panose="02010609060101010101" pitchFamily="49" charset="-122"/>
                <a:sym typeface="+mn-ea"/>
              </a:rPr>
              <a:t>主要内容</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a:p>
            <a:endParaRPr lang="en-US" altLang="zh-CN" sz="320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519106" y="562567"/>
            <a:ext cx="11804974" cy="461645"/>
          </a:xfrm>
          <a:prstGeom prst="rect">
            <a:avLst/>
          </a:prstGeom>
          <a:noFill/>
        </p:spPr>
        <p:txBody>
          <a:bodyPr wrap="square" rtlCol="0"/>
          <a:lstStyle/>
          <a:p>
            <a:pPr>
              <a:defRPr/>
            </a:pPr>
            <a:r>
              <a:rPr lang="zh-CN" altLang="en-US" sz="3600" dirty="0">
                <a:latin typeface="黑体" panose="02010609060101010101" pitchFamily="49" charset="-122"/>
                <a:ea typeface="黑体" panose="02010609060101010101" pitchFamily="49" charset="-122"/>
                <a:sym typeface="Arial" panose="020B0604020202020204" pitchFamily="34" charset="0"/>
              </a:rPr>
              <a:t>三、</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战后国际秩序的建立</a:t>
            </a:r>
            <a:endParaRPr lang="zh-CN" altLang="en-US" sz="3600" dirty="0">
              <a:latin typeface="黑体" panose="02010609060101010101" pitchFamily="49" charset="-122"/>
              <a:ea typeface="黑体" panose="02010609060101010101" pitchFamily="49" charset="-122"/>
              <a:sym typeface="Arial" panose="020B0604020202020204" pitchFamily="34" charset="0"/>
            </a:endParaRPr>
          </a:p>
        </p:txBody>
      </p:sp>
      <p:sp>
        <p:nvSpPr>
          <p:cNvPr id="100" name="文本框 99"/>
          <p:cNvSpPr txBox="1"/>
          <p:nvPr/>
        </p:nvSpPr>
        <p:spPr>
          <a:xfrm>
            <a:off x="776605" y="1741170"/>
            <a:ext cx="9857740" cy="3322955"/>
          </a:xfrm>
          <a:prstGeom prst="rect">
            <a:avLst/>
          </a:prstGeom>
          <a:noFill/>
          <a:ln w="9525">
            <a:noFill/>
          </a:ln>
        </p:spPr>
        <p:txBody>
          <a:bodyPr wrap="square">
            <a:spAutoFit/>
          </a:bodyPr>
          <a:lstStyle/>
          <a:p>
            <a:pPr indent="0" fontAlgn="auto">
              <a:lnSpc>
                <a:spcPct val="150000"/>
              </a:lnSpc>
            </a:pPr>
            <a:r>
              <a:rPr lang="en-US" altLang="zh-CN" sz="2800" b="0" dirty="0">
                <a:latin typeface="黑体" panose="02010609060101010101" pitchFamily="49" charset="-122"/>
                <a:ea typeface="黑体" panose="02010609060101010101" pitchFamily="49" charset="-122"/>
                <a:cs typeface="黑体" panose="02010609060101010101" pitchFamily="49" charset="-122"/>
              </a:rPr>
              <a:t>   </a:t>
            </a:r>
            <a:r>
              <a:rPr lang="en-US" altLang="zh-CN" sz="2800" b="0" dirty="0">
                <a:latin typeface="黑体" panose="02010609060101010101" pitchFamily="49" charset="-122"/>
                <a:ea typeface="黑体" panose="02010609060101010101" pitchFamily="49" charset="-122"/>
                <a:cs typeface="黑体" panose="02010609060101010101" pitchFamily="49" charset="-122"/>
              </a:rPr>
              <a:t> 1.重新确定欧亚国家的版图，德国由美、苏、英、法分区占领，日本由美国单独占领</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endParaRPr lang="zh-CN" altLang="en-US" sz="2800" b="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pPr>
            <a:r>
              <a:rPr lang="en-US" altLang="zh-CN" sz="2800" b="0" dirty="0">
                <a:latin typeface="黑体" panose="02010609060101010101" pitchFamily="49" charset="-122"/>
                <a:ea typeface="黑体" panose="02010609060101010101" pitchFamily="49" charset="-122"/>
                <a:cs typeface="黑体" panose="02010609060101010101" pitchFamily="49" charset="-122"/>
              </a:rPr>
              <a:t>    2.日本领土限制在四个岛屿及若干小岛，退出第一次世界大战以来在太平洋区域所占的一切岛屿以及日本窃取于中国的领土，如东北地区、台湾及其附属岛屿、澎湖群岛等归还中国</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endParaRPr lang="zh-CN" altLang="en-US" sz="2800" b="0" dirty="0">
              <a:latin typeface="黑体" panose="02010609060101010101" pitchFamily="49" charset="-122"/>
              <a:ea typeface="黑体" panose="02010609060101010101" pitchFamily="49" charset="-122"/>
              <a:cs typeface="黑体" panose="02010609060101010101" pitchFamily="49" charset="-122"/>
            </a:endParaRPr>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816610" y="1014095"/>
            <a:ext cx="8266430" cy="1076325"/>
          </a:xfrm>
          <a:prstGeom prst="rect">
            <a:avLst/>
          </a:prstGeom>
          <a:noFill/>
        </p:spPr>
        <p:txBody>
          <a:bodyPr wrap="square" rtlCol="0">
            <a:spAutoFit/>
          </a:bodyPr>
          <a:lstStyle/>
          <a:p>
            <a:r>
              <a:rPr lang="zh-CN" sz="3200">
                <a:latin typeface="黑体" panose="02010609060101010101" pitchFamily="49" charset="-122"/>
                <a:ea typeface="黑体" panose="02010609060101010101" pitchFamily="49" charset="-122"/>
                <a:cs typeface="黑体" panose="02010609060101010101" pitchFamily="49" charset="-122"/>
              </a:rPr>
              <a:t>（二）雅尔塔体系的</a:t>
            </a:r>
            <a:r>
              <a:rPr lang="zh-CN" altLang="en-US" sz="3200" dirty="0">
                <a:latin typeface="黑体" panose="02010609060101010101" pitchFamily="49" charset="-122"/>
                <a:ea typeface="黑体" panose="02010609060101010101" pitchFamily="49" charset="-122"/>
                <a:cs typeface="黑体" panose="02010609060101010101" pitchFamily="49" charset="-122"/>
                <a:sym typeface="+mn-ea"/>
              </a:rPr>
              <a:t>主要内容</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a:p>
            <a:endParaRPr lang="en-US" altLang="zh-CN" sz="320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458146" y="481287"/>
            <a:ext cx="11804974" cy="461645"/>
          </a:xfrm>
          <a:prstGeom prst="rect">
            <a:avLst/>
          </a:prstGeom>
          <a:noFill/>
        </p:spPr>
        <p:txBody>
          <a:bodyPr wrap="square" rtlCol="0"/>
          <a:lstStyle/>
          <a:p>
            <a:pPr>
              <a:defRPr/>
            </a:pPr>
            <a:r>
              <a:rPr lang="zh-CN" altLang="en-US" sz="3600" dirty="0">
                <a:latin typeface="黑体" panose="02010609060101010101" pitchFamily="49" charset="-122"/>
                <a:ea typeface="黑体" panose="02010609060101010101" pitchFamily="49" charset="-122"/>
                <a:sym typeface="Arial" panose="020B0604020202020204" pitchFamily="34" charset="0"/>
              </a:rPr>
              <a:t>三、</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战后国际秩序的建立</a:t>
            </a:r>
            <a:endParaRPr lang="zh-CN" altLang="en-US" sz="3600" dirty="0">
              <a:latin typeface="黑体" panose="02010609060101010101" pitchFamily="49" charset="-122"/>
              <a:ea typeface="黑体" panose="02010609060101010101" pitchFamily="49" charset="-122"/>
              <a:sym typeface="Arial" panose="020B0604020202020204" pitchFamily="34" charset="0"/>
            </a:endParaRPr>
          </a:p>
        </p:txBody>
      </p:sp>
      <p:pic>
        <p:nvPicPr>
          <p:cNvPr id="7" name="图片 6"/>
          <p:cNvPicPr>
            <a:picLocks noChangeAspect="1"/>
          </p:cNvPicPr>
          <p:nvPr/>
        </p:nvPicPr>
        <p:blipFill>
          <a:blip r:embed="rId3"/>
          <a:stretch>
            <a:fillRect/>
          </a:stretch>
        </p:blipFill>
        <p:spPr>
          <a:xfrm>
            <a:off x="6725920" y="1602105"/>
            <a:ext cx="4890770" cy="4086860"/>
          </a:xfrm>
          <a:prstGeom prst="rect">
            <a:avLst/>
          </a:prstGeom>
        </p:spPr>
      </p:pic>
      <p:sp>
        <p:nvSpPr>
          <p:cNvPr id="8" name="矩形 7"/>
          <p:cNvSpPr/>
          <p:nvPr>
            <p:custDataLst>
              <p:tags r:id="rId4"/>
            </p:custDataLst>
          </p:nvPr>
        </p:nvSpPr>
        <p:spPr>
          <a:xfrm>
            <a:off x="6806565" y="5688965"/>
            <a:ext cx="5385435" cy="368300"/>
          </a:xfrm>
          <a:prstGeom prst="rect">
            <a:avLst/>
          </a:prstGeom>
          <a:solidFill>
            <a:srgbClr val="EDE3DF"/>
          </a:solidFill>
        </p:spPr>
        <p:txBody>
          <a:bodyPr wrap="square">
            <a:spAutoFit/>
          </a:bodyPr>
          <a:p>
            <a:r>
              <a:rPr lang="zh-CN" sz="1800" dirty="0">
                <a:latin typeface="黑体" panose="02010609060101010101" pitchFamily="49" charset="-122"/>
                <a:ea typeface="黑体" panose="02010609060101010101" pitchFamily="49" charset="-122"/>
                <a:sym typeface="+mn-ea"/>
              </a:rPr>
              <a:t>▲1945年5月以后欧洲领土变迁示意图</a:t>
            </a:r>
            <a:endParaRPr lang="zh-CN" altLang="en-US" sz="2400" dirty="0">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2" name="图片 1"/>
          <p:cNvPicPr>
            <a:picLocks noChangeAspect="1"/>
          </p:cNvPicPr>
          <p:nvPr/>
        </p:nvPicPr>
        <p:blipFill>
          <a:blip r:embed="rId5"/>
          <a:stretch>
            <a:fillRect/>
          </a:stretch>
        </p:blipFill>
        <p:spPr>
          <a:xfrm>
            <a:off x="1143635" y="1602105"/>
            <a:ext cx="4987290" cy="4086225"/>
          </a:xfrm>
          <a:prstGeom prst="rect">
            <a:avLst/>
          </a:prstGeom>
        </p:spPr>
      </p:pic>
      <p:sp>
        <p:nvSpPr>
          <p:cNvPr id="3" name="矩形 2"/>
          <p:cNvSpPr/>
          <p:nvPr>
            <p:custDataLst>
              <p:tags r:id="rId6"/>
            </p:custDataLst>
          </p:nvPr>
        </p:nvSpPr>
        <p:spPr>
          <a:xfrm>
            <a:off x="1143635" y="5688965"/>
            <a:ext cx="5172075" cy="460375"/>
          </a:xfrm>
          <a:prstGeom prst="rect">
            <a:avLst/>
          </a:prstGeom>
          <a:solidFill>
            <a:srgbClr val="EDE3DF"/>
          </a:solidFill>
        </p:spPr>
        <p:txBody>
          <a:bodyPr wrap="square">
            <a:spAutoFit/>
          </a:bodyPr>
          <a:p>
            <a:r>
              <a:rPr lang="zh-CN" altLang="en-US" sz="2400" dirty="0">
                <a:latin typeface="黑体" panose="02010609060101010101" pitchFamily="49" charset="-122"/>
                <a:ea typeface="黑体" panose="02010609060101010101" pitchFamily="49" charset="-122"/>
                <a:sym typeface="+mn-ea"/>
              </a:rPr>
              <a:t>▲</a:t>
            </a:r>
            <a:r>
              <a:rPr lang="zh-CN" dirty="0">
                <a:latin typeface="黑体" panose="02010609060101010101" pitchFamily="49" charset="-122"/>
                <a:ea typeface="黑体" panose="02010609060101010101" pitchFamily="49" charset="-122"/>
                <a:sym typeface="+mn-ea"/>
              </a:rPr>
              <a:t>第一次世界大战后欧洲和中东领土变迁示意图</a:t>
            </a:r>
            <a:endParaRPr lang="zh-CN" dirty="0">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7"/>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1090930" y="1137285"/>
            <a:ext cx="8266430" cy="1076325"/>
          </a:xfrm>
          <a:prstGeom prst="rect">
            <a:avLst/>
          </a:prstGeom>
          <a:noFill/>
        </p:spPr>
        <p:txBody>
          <a:bodyPr wrap="square" rtlCol="0">
            <a:spAutoFit/>
          </a:bodyPr>
          <a:lstStyle/>
          <a:p>
            <a:r>
              <a:rPr lang="zh-CN" sz="3200">
                <a:latin typeface="黑体" panose="02010609060101010101" pitchFamily="49" charset="-122"/>
                <a:ea typeface="黑体" panose="02010609060101010101" pitchFamily="49" charset="-122"/>
                <a:cs typeface="黑体" panose="02010609060101010101" pitchFamily="49" charset="-122"/>
              </a:rPr>
              <a:t>（二）雅尔塔体系的</a:t>
            </a:r>
            <a:r>
              <a:rPr lang="zh-CN" altLang="en-US" sz="3200" dirty="0">
                <a:latin typeface="黑体" panose="02010609060101010101" pitchFamily="49" charset="-122"/>
                <a:ea typeface="黑体" panose="02010609060101010101" pitchFamily="49" charset="-122"/>
                <a:cs typeface="黑体" panose="02010609060101010101" pitchFamily="49" charset="-122"/>
                <a:sym typeface="+mn-ea"/>
              </a:rPr>
              <a:t>主要内容</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a:p>
            <a:endParaRPr lang="en-US" altLang="zh-CN" sz="320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519106" y="562567"/>
            <a:ext cx="11804974" cy="461645"/>
          </a:xfrm>
          <a:prstGeom prst="rect">
            <a:avLst/>
          </a:prstGeom>
          <a:noFill/>
        </p:spPr>
        <p:txBody>
          <a:bodyPr wrap="square" rtlCol="0"/>
          <a:lstStyle/>
          <a:p>
            <a:pPr>
              <a:defRPr/>
            </a:pPr>
            <a:r>
              <a:rPr lang="zh-CN" altLang="en-US" sz="3600" dirty="0">
                <a:latin typeface="黑体" panose="02010609060101010101" pitchFamily="49" charset="-122"/>
                <a:ea typeface="黑体" panose="02010609060101010101" pitchFamily="49" charset="-122"/>
                <a:sym typeface="Arial" panose="020B0604020202020204" pitchFamily="34" charset="0"/>
              </a:rPr>
              <a:t>三、</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战后国际秩序的建立</a:t>
            </a:r>
            <a:endParaRPr lang="zh-CN" altLang="en-US" sz="3600" dirty="0">
              <a:latin typeface="黑体" panose="02010609060101010101" pitchFamily="49" charset="-122"/>
              <a:ea typeface="黑体" panose="02010609060101010101" pitchFamily="49" charset="-122"/>
              <a:sym typeface="Arial" panose="020B0604020202020204" pitchFamily="34" charset="0"/>
            </a:endParaRPr>
          </a:p>
        </p:txBody>
      </p:sp>
      <p:sp>
        <p:nvSpPr>
          <p:cNvPr id="100" name="文本框 99"/>
          <p:cNvSpPr txBox="1"/>
          <p:nvPr/>
        </p:nvSpPr>
        <p:spPr>
          <a:xfrm>
            <a:off x="695325" y="1767205"/>
            <a:ext cx="10516870" cy="3322955"/>
          </a:xfrm>
          <a:prstGeom prst="rect">
            <a:avLst/>
          </a:prstGeom>
          <a:noFill/>
          <a:ln w="9525">
            <a:noFill/>
          </a:ln>
        </p:spPr>
        <p:txBody>
          <a:bodyPr wrap="square">
            <a:spAutoFit/>
          </a:bodyPr>
          <a:lstStyle/>
          <a:p>
            <a:pPr indent="0" fontAlgn="auto">
              <a:lnSpc>
                <a:spcPct val="150000"/>
              </a:lnSpc>
            </a:pPr>
            <a:r>
              <a:rPr lang="en-US" altLang="zh-CN" sz="2800" b="0" dirty="0">
                <a:latin typeface="黑体" panose="02010609060101010101" pitchFamily="49" charset="-122"/>
                <a:ea typeface="黑体" panose="02010609060101010101" pitchFamily="49" charset="-122"/>
                <a:cs typeface="黑体" panose="02010609060101010101" pitchFamily="49" charset="-122"/>
              </a:rPr>
              <a:t>    3.</a:t>
            </a:r>
            <a:r>
              <a:rPr sz="2800" b="0" dirty="0">
                <a:latin typeface="黑体" panose="02010609060101010101" pitchFamily="49" charset="-122"/>
                <a:ea typeface="黑体" panose="02010609060101010101" pitchFamily="49" charset="-122"/>
                <a:cs typeface="黑体" panose="02010609060101010101" pitchFamily="49" charset="-122"/>
              </a:rPr>
              <a:t>承认朝鲜最终独立</a:t>
            </a:r>
            <a:r>
              <a:rPr lang="zh-CN" sz="2800" b="0" dirty="0">
                <a:latin typeface="黑体" panose="02010609060101010101" pitchFamily="49" charset="-122"/>
                <a:ea typeface="黑体" panose="02010609060101010101" pitchFamily="49" charset="-122"/>
                <a:cs typeface="黑体" panose="02010609060101010101" pitchFamily="49" charset="-122"/>
              </a:rPr>
              <a:t>。</a:t>
            </a:r>
            <a:endParaRPr sz="2800" b="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pPr>
            <a:r>
              <a:rPr lang="en-US" sz="2800" b="0" dirty="0">
                <a:latin typeface="黑体" panose="02010609060101010101" pitchFamily="49" charset="-122"/>
                <a:ea typeface="黑体" panose="02010609060101010101" pitchFamily="49" charset="-122"/>
                <a:cs typeface="黑体" panose="02010609060101010101" pitchFamily="49" charset="-122"/>
              </a:rPr>
              <a:t>    4.</a:t>
            </a:r>
            <a:r>
              <a:rPr sz="2800" b="0" dirty="0">
                <a:latin typeface="黑体" panose="02010609060101010101" pitchFamily="49" charset="-122"/>
                <a:ea typeface="黑体" panose="02010609060101010101" pitchFamily="49" charset="-122"/>
                <a:cs typeface="黑体" panose="02010609060101010101" pitchFamily="49" charset="-122"/>
              </a:rPr>
              <a:t>审判战犯，肃清法西斯主义和军国主义</a:t>
            </a:r>
            <a:r>
              <a:rPr lang="zh-CN" sz="2800" b="0" dirty="0">
                <a:latin typeface="黑体" panose="02010609060101010101" pitchFamily="49" charset="-122"/>
                <a:ea typeface="黑体" panose="02010609060101010101" pitchFamily="49" charset="-122"/>
                <a:cs typeface="黑体" panose="02010609060101010101" pitchFamily="49" charset="-122"/>
              </a:rPr>
              <a:t>。</a:t>
            </a:r>
            <a:endParaRPr lang="zh-CN" sz="2800" b="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pPr>
            <a:r>
              <a:rPr lang="en-US" altLang="zh-CN" sz="2800" b="0" dirty="0">
                <a:latin typeface="黑体" panose="02010609060101010101" pitchFamily="49" charset="-122"/>
                <a:ea typeface="黑体" panose="02010609060101010101" pitchFamily="49" charset="-122"/>
                <a:cs typeface="黑体" panose="02010609060101010101" pitchFamily="49" charset="-122"/>
              </a:rPr>
              <a:t>    5.</a:t>
            </a:r>
            <a:r>
              <a:rPr sz="2800" b="0" dirty="0">
                <a:latin typeface="黑体" panose="02010609060101010101" pitchFamily="49" charset="-122"/>
                <a:ea typeface="黑体" panose="02010609060101010101" pitchFamily="49" charset="-122"/>
                <a:cs typeface="黑体" panose="02010609060101010101" pitchFamily="49" charset="-122"/>
              </a:rPr>
              <a:t>对德、日、意的殖民地及国联的委任统治地实行托管，原则上承认被压迫民族的独立权利</a:t>
            </a:r>
            <a:r>
              <a:rPr lang="zh-CN" sz="2800" b="0" dirty="0">
                <a:latin typeface="黑体" panose="02010609060101010101" pitchFamily="49" charset="-122"/>
                <a:ea typeface="黑体" panose="02010609060101010101" pitchFamily="49" charset="-122"/>
                <a:cs typeface="黑体" panose="02010609060101010101" pitchFamily="49" charset="-122"/>
              </a:rPr>
              <a:t>。</a:t>
            </a:r>
            <a:endParaRPr lang="zh-CN" sz="2800" b="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pPr>
            <a:r>
              <a:rPr lang="en-US" sz="2800" b="0" dirty="0">
                <a:latin typeface="黑体" panose="02010609060101010101" pitchFamily="49" charset="-122"/>
                <a:ea typeface="黑体" panose="02010609060101010101" pitchFamily="49" charset="-122"/>
                <a:cs typeface="黑体" panose="02010609060101010101" pitchFamily="49" charset="-122"/>
              </a:rPr>
              <a:t>    6.</a:t>
            </a:r>
            <a:r>
              <a:rPr sz="2800" b="0" dirty="0">
                <a:latin typeface="黑体" panose="02010609060101010101" pitchFamily="49" charset="-122"/>
                <a:ea typeface="黑体" panose="02010609060101010101" pitchFamily="49" charset="-122"/>
                <a:cs typeface="黑体" panose="02010609060101010101" pitchFamily="49" charset="-122"/>
              </a:rPr>
              <a:t>美、苏、英划分势力范围</a:t>
            </a:r>
            <a:r>
              <a:rPr lang="zh-CN" sz="2800" b="0" dirty="0">
                <a:latin typeface="黑体" panose="02010609060101010101" pitchFamily="49" charset="-122"/>
                <a:ea typeface="黑体" panose="02010609060101010101" pitchFamily="49" charset="-122"/>
                <a:cs typeface="黑体" panose="02010609060101010101" pitchFamily="49" charset="-122"/>
              </a:rPr>
              <a:t>。</a:t>
            </a:r>
            <a:endParaRPr lang="zh-CN" sz="2800" b="0" dirty="0">
              <a:latin typeface="黑体" panose="02010609060101010101" pitchFamily="49" charset="-122"/>
              <a:ea typeface="黑体" panose="02010609060101010101" pitchFamily="49" charset="-122"/>
              <a:cs typeface="黑体" panose="02010609060101010101" pitchFamily="49" charset="-122"/>
            </a:endParaRPr>
          </a:p>
        </p:txBody>
      </p:sp>
    </p:spTree>
    <p:custDataLst>
      <p:tags r:id="rId3"/>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1090930" y="1137285"/>
            <a:ext cx="8266430" cy="1076325"/>
          </a:xfrm>
          <a:prstGeom prst="rect">
            <a:avLst/>
          </a:prstGeom>
          <a:noFill/>
        </p:spPr>
        <p:txBody>
          <a:bodyPr wrap="square" rtlCol="0">
            <a:spAutoFit/>
          </a:bodyPr>
          <a:lstStyle/>
          <a:p>
            <a:r>
              <a:rPr lang="zh-CN" sz="3200">
                <a:latin typeface="黑体" panose="02010609060101010101" pitchFamily="49" charset="-122"/>
                <a:ea typeface="黑体" panose="02010609060101010101" pitchFamily="49" charset="-122"/>
                <a:cs typeface="黑体" panose="02010609060101010101" pitchFamily="49" charset="-122"/>
              </a:rPr>
              <a:t>（二）雅尔塔体系的</a:t>
            </a:r>
            <a:r>
              <a:rPr lang="zh-CN" altLang="en-US" sz="3200" dirty="0">
                <a:latin typeface="黑体" panose="02010609060101010101" pitchFamily="49" charset="-122"/>
                <a:ea typeface="黑体" panose="02010609060101010101" pitchFamily="49" charset="-122"/>
                <a:cs typeface="黑体" panose="02010609060101010101" pitchFamily="49" charset="-122"/>
                <a:sym typeface="+mn-ea"/>
              </a:rPr>
              <a:t>主要内容</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a:p>
            <a:endParaRPr lang="en-US" altLang="zh-CN" sz="3200">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26"/>
          <p:cNvSpPr txBox="1"/>
          <p:nvPr>
            <p:custDataLst>
              <p:tags r:id="rId2"/>
            </p:custDataLst>
          </p:nvPr>
        </p:nvSpPr>
        <p:spPr>
          <a:xfrm>
            <a:off x="519106" y="562567"/>
            <a:ext cx="11804974" cy="461645"/>
          </a:xfrm>
          <a:prstGeom prst="rect">
            <a:avLst/>
          </a:prstGeom>
          <a:noFill/>
        </p:spPr>
        <p:txBody>
          <a:bodyPr wrap="square" rtlCol="0"/>
          <a:lstStyle/>
          <a:p>
            <a:pPr>
              <a:defRPr/>
            </a:pPr>
            <a:r>
              <a:rPr lang="zh-CN" altLang="en-US" sz="3600" dirty="0">
                <a:latin typeface="黑体" panose="02010609060101010101" pitchFamily="49" charset="-122"/>
                <a:ea typeface="黑体" panose="02010609060101010101" pitchFamily="49" charset="-122"/>
                <a:sym typeface="Arial" panose="020B0604020202020204" pitchFamily="34" charset="0"/>
              </a:rPr>
              <a:t>三、</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战后国际秩序的建立</a:t>
            </a:r>
            <a:endParaRPr lang="zh-CN" altLang="en-US" sz="3600" dirty="0">
              <a:latin typeface="黑体" panose="02010609060101010101" pitchFamily="49" charset="-122"/>
              <a:ea typeface="黑体" panose="02010609060101010101" pitchFamily="49" charset="-122"/>
              <a:sym typeface="Arial" panose="020B0604020202020204" pitchFamily="34" charset="0"/>
            </a:endParaRPr>
          </a:p>
        </p:txBody>
      </p:sp>
      <p:sp>
        <p:nvSpPr>
          <p:cNvPr id="100" name="文本框 99"/>
          <p:cNvSpPr txBox="1"/>
          <p:nvPr/>
        </p:nvSpPr>
        <p:spPr>
          <a:xfrm>
            <a:off x="837565" y="1638935"/>
            <a:ext cx="10516870" cy="737235"/>
          </a:xfrm>
          <a:prstGeom prst="rect">
            <a:avLst/>
          </a:prstGeom>
          <a:noFill/>
          <a:ln w="9525">
            <a:noFill/>
          </a:ln>
        </p:spPr>
        <p:txBody>
          <a:bodyPr wrap="square">
            <a:spAutoFit/>
          </a:bodyPr>
          <a:lstStyle/>
          <a:p>
            <a:pPr indent="0" fontAlgn="auto">
              <a:lnSpc>
                <a:spcPct val="150000"/>
              </a:lnSpc>
            </a:pPr>
            <a:r>
              <a:rPr lang="en-US" altLang="zh-CN" sz="2800" b="0" dirty="0">
                <a:latin typeface="黑体" panose="02010609060101010101" pitchFamily="49" charset="-122"/>
                <a:ea typeface="黑体" panose="02010609060101010101" pitchFamily="49" charset="-122"/>
                <a:cs typeface="黑体" panose="02010609060101010101" pitchFamily="49" charset="-122"/>
              </a:rPr>
              <a:t>    7.</a:t>
            </a:r>
            <a:r>
              <a:rPr sz="2800" b="0" dirty="0">
                <a:latin typeface="黑体" panose="02010609060101010101" pitchFamily="49" charset="-122"/>
                <a:ea typeface="黑体" panose="02010609060101010101" pitchFamily="49" charset="-122"/>
                <a:cs typeface="黑体" panose="02010609060101010101" pitchFamily="49" charset="-122"/>
              </a:rPr>
              <a:t>成立联合国</a:t>
            </a:r>
            <a:endParaRPr sz="2800" b="0" dirty="0">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684167" y="2438400"/>
            <a:ext cx="11335657" cy="3539430"/>
          </a:xfrm>
          <a:prstGeom prst="rect">
            <a:avLst/>
          </a:prstGeom>
          <a:noFill/>
          <a:ln w="9525">
            <a:noFill/>
          </a:ln>
        </p:spPr>
        <p:txBody>
          <a:bodyPr wrap="square">
            <a:spAutoFit/>
          </a:bodyPr>
          <a:p>
            <a:pPr indent="0"/>
            <a:r>
              <a:rPr lang="en-US" altLang="zh-CN" sz="2800" b="0" dirty="0">
                <a:latin typeface="黑体" panose="02010609060101010101" pitchFamily="49" charset="-122"/>
                <a:ea typeface="黑体" panose="02010609060101010101" pitchFamily="49" charset="-122"/>
                <a:cs typeface="黑体" panose="02010609060101010101" pitchFamily="49" charset="-122"/>
              </a:rPr>
              <a:t>   </a:t>
            </a:r>
            <a:r>
              <a:rPr lang="zh-CN" altLang="en-US" sz="2800" dirty="0">
                <a:latin typeface="黑体" panose="02010609060101010101" pitchFamily="49" charset="-122"/>
                <a:ea typeface="黑体" panose="02010609060101010101" pitchFamily="49" charset="-122"/>
                <a:cs typeface="黑体" panose="02010609060101010101" pitchFamily="49" charset="-122"/>
              </a:rPr>
              <a:t>（</a:t>
            </a:r>
            <a:r>
              <a:rPr lang="en-US" altLang="zh-CN" sz="2800" dirty="0">
                <a:latin typeface="黑体" panose="02010609060101010101" pitchFamily="49" charset="-122"/>
                <a:ea typeface="黑体" panose="02010609060101010101" pitchFamily="49" charset="-122"/>
                <a:cs typeface="黑体" panose="02010609060101010101" pitchFamily="49" charset="-122"/>
              </a:rPr>
              <a:t>1</a:t>
            </a:r>
            <a:r>
              <a:rPr lang="zh-CN" altLang="en-US" sz="280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时间：1945年10月24日联合国成立。</a:t>
            </a:r>
            <a:endParaRPr lang="en-US" altLang="zh-CN" sz="2800" b="0" dirty="0">
              <a:latin typeface="黑体" panose="02010609060101010101" pitchFamily="49" charset="-122"/>
              <a:ea typeface="黑体" panose="02010609060101010101" pitchFamily="49" charset="-122"/>
              <a:cs typeface="黑体" panose="02010609060101010101" pitchFamily="49" charset="-122"/>
            </a:endParaRPr>
          </a:p>
          <a:p>
            <a:pPr indent="0"/>
            <a:r>
              <a:rPr lang="en-US" altLang="zh-CN" sz="2800" b="0" dirty="0">
                <a:latin typeface="黑体" panose="02010609060101010101" pitchFamily="49" charset="-122"/>
                <a:ea typeface="黑体" panose="02010609060101010101" pitchFamily="49" charset="-122"/>
                <a:cs typeface="黑体" panose="02010609060101010101" pitchFamily="49" charset="-122"/>
              </a:rPr>
              <a:t>   </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2</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err="1">
                <a:latin typeface="黑体" panose="02010609060101010101" pitchFamily="49" charset="-122"/>
                <a:ea typeface="黑体" panose="02010609060101010101" pitchFamily="49" charset="-122"/>
                <a:cs typeface="黑体" panose="02010609060101010101" pitchFamily="49" charset="-122"/>
              </a:rPr>
              <a:t>性质：由主权国家组成的国际组织</a:t>
            </a:r>
            <a:r>
              <a:rPr lang="en-US" altLang="zh-CN" sz="2800" b="0" dirty="0">
                <a:latin typeface="黑体" panose="02010609060101010101" pitchFamily="49" charset="-122"/>
                <a:ea typeface="黑体" panose="02010609060101010101" pitchFamily="49" charset="-122"/>
                <a:cs typeface="黑体" panose="02010609060101010101" pitchFamily="49" charset="-122"/>
              </a:rPr>
              <a:t>。</a:t>
            </a:r>
            <a:endParaRPr lang="en-US" altLang="zh-CN" sz="2800" b="0" dirty="0">
              <a:latin typeface="黑体" panose="02010609060101010101" pitchFamily="49" charset="-122"/>
              <a:ea typeface="黑体" panose="02010609060101010101" pitchFamily="49" charset="-122"/>
              <a:cs typeface="黑体" panose="02010609060101010101" pitchFamily="49" charset="-122"/>
            </a:endParaRPr>
          </a:p>
          <a:p>
            <a:pPr indent="0"/>
            <a:r>
              <a:rPr lang="en-US" altLang="zh-CN" sz="2800" b="0" dirty="0">
                <a:latin typeface="黑体" panose="02010609060101010101" pitchFamily="49" charset="-122"/>
                <a:ea typeface="黑体" panose="02010609060101010101" pitchFamily="49" charset="-122"/>
                <a:cs typeface="黑体" panose="02010609060101010101" pitchFamily="49" charset="-122"/>
              </a:rPr>
              <a:t>   </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3</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err="1">
                <a:latin typeface="黑体" panose="02010609060101010101" pitchFamily="49" charset="-122"/>
                <a:ea typeface="黑体" panose="02010609060101010101" pitchFamily="49" charset="-122"/>
                <a:cs typeface="黑体" panose="02010609060101010101" pitchFamily="49" charset="-122"/>
              </a:rPr>
              <a:t>地位：体现了第二次世界大战后的国际政治秩序</a:t>
            </a:r>
            <a:r>
              <a:rPr lang="en-US" altLang="zh-CN" sz="2800" b="0" dirty="0">
                <a:latin typeface="黑体" panose="02010609060101010101" pitchFamily="49" charset="-122"/>
                <a:ea typeface="黑体" panose="02010609060101010101" pitchFamily="49" charset="-122"/>
                <a:cs typeface="黑体" panose="02010609060101010101" pitchFamily="49" charset="-122"/>
              </a:rPr>
              <a:t>。</a:t>
            </a:r>
            <a:endParaRPr lang="en-US" altLang="zh-CN" sz="2800" b="0" dirty="0">
              <a:latin typeface="黑体" panose="02010609060101010101" pitchFamily="49" charset="-122"/>
              <a:ea typeface="黑体" panose="02010609060101010101" pitchFamily="49" charset="-122"/>
              <a:cs typeface="黑体" panose="02010609060101010101" pitchFamily="49" charset="-122"/>
            </a:endParaRPr>
          </a:p>
          <a:p>
            <a:pPr indent="0"/>
            <a:r>
              <a:rPr lang="en-US" altLang="zh-CN" sz="2800" b="0" dirty="0">
                <a:latin typeface="黑体" panose="02010609060101010101" pitchFamily="49" charset="-122"/>
                <a:ea typeface="黑体" panose="02010609060101010101" pitchFamily="49" charset="-122"/>
                <a:cs typeface="黑体" panose="02010609060101010101" pitchFamily="49" charset="-122"/>
              </a:rPr>
              <a:t>   </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4</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err="1">
                <a:latin typeface="黑体" panose="02010609060101010101" pitchFamily="49" charset="-122"/>
                <a:ea typeface="黑体" panose="02010609060101010101" pitchFamily="49" charset="-122"/>
                <a:cs typeface="黑体" panose="02010609060101010101" pitchFamily="49" charset="-122"/>
              </a:rPr>
              <a:t>宗旨：维护国际和平与安全，加强国际合作，促进全球经济社会发展</a:t>
            </a:r>
            <a:r>
              <a:rPr lang="en-US" altLang="zh-CN" sz="2800" b="0" dirty="0">
                <a:latin typeface="黑体" panose="02010609060101010101" pitchFamily="49" charset="-122"/>
                <a:ea typeface="黑体" panose="02010609060101010101" pitchFamily="49" charset="-122"/>
                <a:cs typeface="黑体" panose="02010609060101010101" pitchFamily="49" charset="-122"/>
              </a:rPr>
              <a:t>。</a:t>
            </a:r>
            <a:endParaRPr lang="en-US" altLang="zh-CN" sz="2800" b="0" dirty="0">
              <a:latin typeface="黑体" panose="02010609060101010101" pitchFamily="49" charset="-122"/>
              <a:ea typeface="黑体" panose="02010609060101010101" pitchFamily="49" charset="-122"/>
              <a:cs typeface="黑体" panose="02010609060101010101" pitchFamily="49" charset="-122"/>
            </a:endParaRPr>
          </a:p>
          <a:p>
            <a:pPr indent="0"/>
            <a:r>
              <a:rPr lang="en-US" altLang="zh-CN" sz="2800" b="0" dirty="0">
                <a:latin typeface="黑体" panose="02010609060101010101" pitchFamily="49" charset="-122"/>
                <a:ea typeface="黑体" panose="02010609060101010101" pitchFamily="49" charset="-122"/>
                <a:cs typeface="黑体" panose="02010609060101010101" pitchFamily="49" charset="-122"/>
              </a:rPr>
              <a:t>   </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5</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err="1">
                <a:latin typeface="黑体" panose="02010609060101010101" pitchFamily="49" charset="-122"/>
                <a:ea typeface="黑体" panose="02010609060101010101" pitchFamily="49" charset="-122"/>
                <a:cs typeface="黑体" panose="02010609060101010101" pitchFamily="49" charset="-122"/>
              </a:rPr>
              <a:t>原则：实行形成实质性事项的决议需要五个常任理事国一致同意的“大国一致”原则，使和平解决争端和制裁侵略具有更强的可操作性</a:t>
            </a:r>
            <a:r>
              <a:rPr lang="en-US" altLang="zh-CN" sz="2800" b="0" dirty="0">
                <a:latin typeface="黑体" panose="02010609060101010101" pitchFamily="49" charset="-122"/>
                <a:ea typeface="黑体" panose="02010609060101010101" pitchFamily="49" charset="-122"/>
                <a:cs typeface="黑体" panose="02010609060101010101" pitchFamily="49" charset="-122"/>
              </a:rPr>
              <a:t>。</a:t>
            </a:r>
            <a:endParaRPr lang="en-US" altLang="zh-CN" sz="2800" b="0" dirty="0">
              <a:latin typeface="黑体" panose="02010609060101010101" pitchFamily="49" charset="-122"/>
              <a:ea typeface="黑体" panose="02010609060101010101" pitchFamily="49" charset="-122"/>
              <a:cs typeface="黑体" panose="02010609060101010101" pitchFamily="49"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870404" y="2047504"/>
            <a:ext cx="9899650" cy="1322070"/>
          </a:xfrm>
          <a:prstGeom prst="rect">
            <a:avLst/>
          </a:prstGeom>
          <a:solidFill>
            <a:schemeClr val="accent1"/>
          </a:solidFill>
        </p:spPr>
        <p:txBody>
          <a:bodyPr wrap="square" rtlCol="0">
            <a:spAutoFit/>
          </a:bodyPr>
          <a:lstStyle/>
          <a:p>
            <a:r>
              <a:rPr lang="en-US" altLang="zh-CN" sz="4000" dirty="0">
                <a:solidFill>
                  <a:srgbClr val="FF0000"/>
                </a:solidFill>
                <a:latin typeface="黑体" panose="02010609060101010101" pitchFamily="49" charset="-122"/>
                <a:ea typeface="黑体" panose="02010609060101010101" pitchFamily="49" charset="-122"/>
              </a:rPr>
              <a:t>    </a:t>
            </a:r>
            <a:r>
              <a:rPr lang="zh-CN" sz="4000" dirty="0">
                <a:solidFill>
                  <a:srgbClr val="FF0000"/>
                </a:solidFill>
                <a:latin typeface="黑体" panose="02010609060101010101" pitchFamily="49" charset="-122"/>
                <a:ea typeface="黑体" panose="02010609060101010101" pitchFamily="49" charset="-122"/>
              </a:rPr>
              <a:t>学习任务</a:t>
            </a:r>
            <a:r>
              <a:rPr lang="en-US" altLang="zh-CN" sz="4000" dirty="0">
                <a:solidFill>
                  <a:srgbClr val="FF0000"/>
                </a:solidFill>
                <a:latin typeface="黑体" panose="02010609060101010101" pitchFamily="49" charset="-122"/>
                <a:ea typeface="黑体" panose="02010609060101010101" pitchFamily="49" charset="-122"/>
              </a:rPr>
              <a:t>5</a:t>
            </a:r>
            <a:r>
              <a:rPr lang="zh-CN" sz="4000" dirty="0">
                <a:solidFill>
                  <a:srgbClr val="FF0000"/>
                </a:solidFill>
                <a:latin typeface="黑体" panose="02010609060101010101" pitchFamily="49" charset="-122"/>
                <a:ea typeface="黑体" panose="02010609060101010101" pitchFamily="49" charset="-122"/>
              </a:rPr>
              <a:t>：结合所学知识对雅尔塔体系进行评价。</a:t>
            </a:r>
            <a:endParaRPr lang="zh-CN" sz="4000" dirty="0">
              <a:solidFill>
                <a:srgbClr val="FF0000"/>
              </a:solidFill>
              <a:latin typeface="黑体" panose="02010609060101010101" pitchFamily="49" charset="-122"/>
              <a:ea typeface="黑体" panose="02010609060101010101" pitchFamily="49" charset="-122"/>
            </a:endParaRPr>
          </a:p>
        </p:txBody>
      </p:sp>
      <p:sp>
        <p:nvSpPr>
          <p:cNvPr id="16" name="文本框 26"/>
          <p:cNvSpPr txBox="1"/>
          <p:nvPr>
            <p:custDataLst>
              <p:tags r:id="rId2"/>
            </p:custDataLst>
          </p:nvPr>
        </p:nvSpPr>
        <p:spPr>
          <a:xfrm>
            <a:off x="387026" y="775927"/>
            <a:ext cx="11804974" cy="461645"/>
          </a:xfrm>
          <a:prstGeom prst="rect">
            <a:avLst/>
          </a:prstGeom>
          <a:noFill/>
        </p:spPr>
        <p:txBody>
          <a:bodyPr wrap="square" rtlCol="0"/>
          <a:lstStyle/>
          <a:p>
            <a:pPr>
              <a:defRPr/>
            </a:pPr>
            <a:r>
              <a:rPr lang="zh-CN" altLang="en-US" sz="3600" dirty="0">
                <a:latin typeface="黑体" panose="02010609060101010101" pitchFamily="49" charset="-122"/>
                <a:ea typeface="黑体" panose="02010609060101010101" pitchFamily="49" charset="-122"/>
                <a:sym typeface="Arial" panose="020B0604020202020204" pitchFamily="34" charset="0"/>
              </a:rPr>
              <a:t>三、</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战后国际秩序的建立</a:t>
            </a:r>
            <a:endParaRPr lang="zh-CN" altLang="en-US" sz="3600" dirty="0">
              <a:latin typeface="黑体" panose="02010609060101010101" pitchFamily="49" charset="-122"/>
              <a:ea typeface="黑体" panose="02010609060101010101" pitchFamily="49" charset="-122"/>
              <a:sym typeface="Arial" panose="020B0604020202020204" pitchFamily="34" charset="0"/>
            </a:endParaRPr>
          </a:p>
        </p:txBody>
      </p:sp>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6"/>
          <p:cNvSpPr txBox="1"/>
          <p:nvPr>
            <p:custDataLst>
              <p:tags r:id="rId1"/>
            </p:custDataLst>
          </p:nvPr>
        </p:nvSpPr>
        <p:spPr>
          <a:xfrm>
            <a:off x="387026" y="775927"/>
            <a:ext cx="11804974" cy="461645"/>
          </a:xfrm>
          <a:prstGeom prst="rect">
            <a:avLst/>
          </a:prstGeom>
          <a:noFill/>
        </p:spPr>
        <p:txBody>
          <a:bodyPr wrap="square" rtlCol="0"/>
          <a:lstStyle/>
          <a:p>
            <a:pPr>
              <a:defRPr/>
            </a:pPr>
            <a:r>
              <a:rPr lang="zh-CN" altLang="en-US" sz="3600" dirty="0">
                <a:latin typeface="黑体" panose="02010609060101010101" pitchFamily="49" charset="-122"/>
                <a:ea typeface="黑体" panose="02010609060101010101" pitchFamily="49" charset="-122"/>
                <a:sym typeface="Arial" panose="020B0604020202020204" pitchFamily="34" charset="0"/>
              </a:rPr>
              <a:t>三、</a:t>
            </a:r>
            <a:r>
              <a:rPr lang="zh-CN" altLang="en-US" sz="3600" b="1" dirty="0">
                <a:solidFill>
                  <a:schemeClr val="tx1">
                    <a:lumMod val="85000"/>
                    <a:lumOff val="15000"/>
                  </a:schemeClr>
                </a:solidFill>
                <a:latin typeface="黑体" panose="02010609060101010101" pitchFamily="49" charset="-122"/>
                <a:ea typeface="黑体" panose="02010609060101010101" pitchFamily="49" charset="-122"/>
                <a:sym typeface="Arial" panose="020B0604020202020204" pitchFamily="34" charset="0"/>
              </a:rPr>
              <a:t>战后国际秩序的建立</a:t>
            </a:r>
            <a:endParaRPr lang="zh-CN" altLang="en-US" sz="3600" dirty="0">
              <a:latin typeface="黑体" panose="02010609060101010101" pitchFamily="49" charset="-122"/>
              <a:ea typeface="黑体" panose="02010609060101010101" pitchFamily="49" charset="-122"/>
              <a:sym typeface="Arial" panose="020B0604020202020204" pitchFamily="34" charset="0"/>
            </a:endParaRPr>
          </a:p>
        </p:txBody>
      </p:sp>
      <p:sp>
        <p:nvSpPr>
          <p:cNvPr id="100" name="文本框 99"/>
          <p:cNvSpPr txBox="1"/>
          <p:nvPr/>
        </p:nvSpPr>
        <p:spPr>
          <a:xfrm>
            <a:off x="441176" y="2182405"/>
            <a:ext cx="11162995" cy="3969385"/>
          </a:xfrm>
          <a:prstGeom prst="rect">
            <a:avLst/>
          </a:prstGeom>
          <a:noFill/>
          <a:ln w="9525">
            <a:noFill/>
          </a:ln>
        </p:spPr>
        <p:txBody>
          <a:bodyPr wrap="square">
            <a:spAutoFit/>
          </a:bodyPr>
          <a:lstStyle/>
          <a:p>
            <a:pPr indent="0"/>
            <a:r>
              <a:rPr lang="en-US" altLang="zh-CN" sz="2800" b="0" dirty="0">
                <a:latin typeface="黑体" panose="02010609060101010101" pitchFamily="49" charset="-122"/>
                <a:ea typeface="黑体" panose="02010609060101010101" pitchFamily="49" charset="-122"/>
                <a:cs typeface="黑体" panose="02010609060101010101" pitchFamily="49" charset="-122"/>
              </a:rPr>
              <a:t>    </a:t>
            </a:r>
            <a:r>
              <a:rPr lang="en-US" altLang="zh-CN" sz="2800" dirty="0">
                <a:latin typeface="黑体" panose="02010609060101010101" pitchFamily="49" charset="-122"/>
                <a:ea typeface="黑体" panose="02010609060101010101" pitchFamily="49" charset="-122"/>
                <a:cs typeface="黑体" panose="02010609060101010101" pitchFamily="49" charset="-122"/>
              </a:rPr>
              <a:t>1.</a:t>
            </a:r>
            <a:r>
              <a:rPr lang="en-US" altLang="zh-CN" sz="2800" b="0" dirty="0">
                <a:latin typeface="黑体" panose="02010609060101010101" pitchFamily="49" charset="-122"/>
                <a:ea typeface="黑体" panose="02010609060101010101" pitchFamily="49" charset="-122"/>
                <a:cs typeface="黑体" panose="02010609060101010101" pitchFamily="49" charset="-122"/>
              </a:rPr>
              <a:t>雅尔塔体系以建立和维持战后的世界和平为主要目标</a:t>
            </a:r>
            <a:r>
              <a:rPr lang="zh-CN" altLang="en-US" sz="2800" b="0" dirty="0">
                <a:latin typeface="黑体" panose="02010609060101010101" pitchFamily="49" charset="-122"/>
                <a:ea typeface="黑体" panose="02010609060101010101" pitchFamily="49" charset="-122"/>
                <a:cs typeface="黑体" panose="02010609060101010101" pitchFamily="49" charset="-122"/>
              </a:rPr>
              <a:t>，其</a:t>
            </a:r>
            <a:r>
              <a:rPr lang="en-US" altLang="zh-CN" sz="2800" b="0" dirty="0">
                <a:latin typeface="黑体" panose="02010609060101010101" pitchFamily="49" charset="-122"/>
                <a:ea typeface="黑体" panose="02010609060101010101" pitchFamily="49" charset="-122"/>
                <a:cs typeface="黑体" panose="02010609060101010101" pitchFamily="49" charset="-122"/>
              </a:rPr>
              <a:t>所提倡的和平</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民主</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独立的原则</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对战后世界的和平</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民主</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独立和发展有着很大作用</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r>
              <a:rPr lang="en-US" altLang="zh-CN" sz="2800" b="0" dirty="0">
                <a:latin typeface="黑体" panose="02010609060101010101" pitchFamily="49" charset="-122"/>
                <a:ea typeface="黑体" panose="02010609060101010101" pitchFamily="49" charset="-122"/>
                <a:cs typeface="黑体" panose="02010609060101010101" pitchFamily="49" charset="-122"/>
              </a:rPr>
              <a:t>从一定意义上说，它奠定了战后世界和平与发展的时代主题</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endParaRPr lang="zh-CN" altLang="en-US" sz="2800" b="0" dirty="0">
              <a:latin typeface="黑体" panose="02010609060101010101" pitchFamily="49" charset="-122"/>
              <a:ea typeface="黑体" panose="02010609060101010101" pitchFamily="49" charset="-122"/>
              <a:cs typeface="黑体" panose="02010609060101010101" pitchFamily="49" charset="-122"/>
            </a:endParaRPr>
          </a:p>
          <a:p>
            <a:pPr indent="0"/>
            <a:r>
              <a:rPr lang="en-US" altLang="zh-CN" sz="2800" b="0" dirty="0">
                <a:latin typeface="黑体" panose="02010609060101010101" pitchFamily="49" charset="-122"/>
                <a:ea typeface="黑体" panose="02010609060101010101" pitchFamily="49" charset="-122"/>
                <a:cs typeface="黑体" panose="02010609060101010101" pitchFamily="49" charset="-122"/>
              </a:rPr>
              <a:t>    2.第二次世界大战与国际格局的演变</a:t>
            </a:r>
            <a:r>
              <a:rPr lang="zh-CN" altLang="en-US" sz="2800" b="0" dirty="0">
                <a:latin typeface="黑体" panose="02010609060101010101" pitchFamily="49" charset="-122"/>
                <a:ea typeface="黑体" panose="02010609060101010101" pitchFamily="49" charset="-122"/>
                <a:cs typeface="黑体" panose="02010609060101010101" pitchFamily="49" charset="-122"/>
              </a:rPr>
              <a:t>，从</a:t>
            </a:r>
            <a:r>
              <a:rPr lang="en-US" altLang="zh-CN" sz="2800" b="0" dirty="0">
                <a:latin typeface="黑体" panose="02010609060101010101" pitchFamily="49" charset="-122"/>
                <a:ea typeface="黑体" panose="02010609060101010101" pitchFamily="49" charset="-122"/>
                <a:cs typeface="黑体" panose="02010609060101010101" pitchFamily="49" charset="-122"/>
              </a:rPr>
              <a:t>以欧洲为中心的传统的国际格局</a:t>
            </a:r>
            <a:r>
              <a:rPr lang="zh-CN" altLang="en-US" sz="2800" b="0" dirty="0">
                <a:latin typeface="黑体" panose="02010609060101010101" pitchFamily="49" charset="-122"/>
                <a:ea typeface="黑体" panose="02010609060101010101" pitchFamily="49" charset="-122"/>
                <a:cs typeface="黑体" panose="02010609060101010101" pitchFamily="49" charset="-122"/>
              </a:rPr>
              <a:t>发生变化</a:t>
            </a:r>
            <a:r>
              <a:rPr lang="en-US" altLang="zh-CN" sz="2800" b="0" dirty="0">
                <a:latin typeface="黑体" panose="02010609060101010101" pitchFamily="49" charset="-122"/>
                <a:ea typeface="黑体" panose="02010609060101010101" pitchFamily="49" charset="-122"/>
                <a:cs typeface="黑体" panose="02010609060101010101" pitchFamily="49" charset="-122"/>
              </a:rPr>
              <a:t>，取而代之的是美苏对峙的两极格局</a:t>
            </a:r>
            <a:r>
              <a:rPr lang="zh-CN" altLang="en-US" sz="2800" b="0" dirty="0">
                <a:latin typeface="黑体" panose="02010609060101010101" pitchFamily="49" charset="-122"/>
                <a:ea typeface="黑体" panose="02010609060101010101" pitchFamily="49" charset="-122"/>
                <a:cs typeface="黑体" panose="02010609060101010101" pitchFamily="49" charset="-122"/>
              </a:rPr>
              <a:t>。</a:t>
            </a:r>
            <a:endParaRPr lang="zh-CN" altLang="en-US" sz="2800" b="0" dirty="0">
              <a:latin typeface="黑体" panose="02010609060101010101" pitchFamily="49" charset="-122"/>
              <a:ea typeface="黑体" panose="02010609060101010101" pitchFamily="49" charset="-122"/>
              <a:cs typeface="黑体" panose="02010609060101010101" pitchFamily="49" charset="-122"/>
            </a:endParaRPr>
          </a:p>
          <a:p>
            <a:pPr indent="0"/>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    3.雅尔塔体系作为</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大同盟</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“三巨头”之间相互妥协的产物，带</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有</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大国强权政治的深深烙印</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0" dirty="0">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800" b="0" dirty="0">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custDataLst>
              <p:tags r:id="rId2"/>
            </p:custDataLst>
          </p:nvPr>
        </p:nvSpPr>
        <p:spPr>
          <a:xfrm>
            <a:off x="902154" y="1418206"/>
            <a:ext cx="8266430" cy="583565"/>
          </a:xfrm>
          <a:prstGeom prst="rect">
            <a:avLst/>
          </a:prstGeom>
          <a:noFill/>
        </p:spPr>
        <p:txBody>
          <a:bodyPr wrap="square" rtlCol="0">
            <a:spAutoFit/>
          </a:bodyPr>
          <a:lstStyle/>
          <a:p>
            <a:r>
              <a:rPr lang="zh-CN" sz="3200" dirty="0">
                <a:latin typeface="黑体" panose="02010609060101010101" pitchFamily="49" charset="-122"/>
                <a:ea typeface="黑体" panose="02010609060101010101" pitchFamily="49" charset="-122"/>
                <a:cs typeface="黑体" panose="02010609060101010101" pitchFamily="49" charset="-122"/>
              </a:rPr>
              <a:t>（三）</a:t>
            </a:r>
            <a:r>
              <a:rPr lang="en-US" altLang="zh-CN" sz="3200" b="0" dirty="0" err="1">
                <a:latin typeface="黑体" panose="02010609060101010101" pitchFamily="49" charset="-122"/>
                <a:ea typeface="黑体" panose="02010609060101010101" pitchFamily="49" charset="-122"/>
                <a:cs typeface="黑体" panose="02010609060101010101" pitchFamily="49" charset="-122"/>
              </a:rPr>
              <a:t>雅尔塔体系</a:t>
            </a:r>
            <a:r>
              <a:rPr lang="zh-CN" altLang="en-US" sz="3200" b="0" dirty="0">
                <a:latin typeface="黑体" panose="02010609060101010101" pitchFamily="49" charset="-122"/>
                <a:ea typeface="黑体" panose="02010609060101010101" pitchFamily="49" charset="-122"/>
                <a:cs typeface="黑体" panose="02010609060101010101" pitchFamily="49" charset="-122"/>
              </a:rPr>
              <a:t>的</a:t>
            </a:r>
            <a:r>
              <a:rPr lang="zh-CN" altLang="en-US" sz="3200" dirty="0">
                <a:latin typeface="黑体" panose="02010609060101010101" pitchFamily="49" charset="-122"/>
                <a:ea typeface="黑体" panose="02010609060101010101" pitchFamily="49" charset="-122"/>
                <a:cs typeface="黑体" panose="02010609060101010101" pitchFamily="49" charset="-122"/>
              </a:rPr>
              <a:t>评价</a:t>
            </a:r>
            <a:endParaRPr lang="zh-CN" sz="3200" dirty="0">
              <a:latin typeface="黑体" panose="02010609060101010101" pitchFamily="49" charset="-122"/>
              <a:ea typeface="黑体" panose="02010609060101010101" pitchFamily="49" charset="-122"/>
              <a:cs typeface="黑体" panose="02010609060101010101" pitchFamily="49"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044218" y="642993"/>
            <a:ext cx="2937510" cy="645160"/>
          </a:xfrm>
          <a:prstGeom prst="rect">
            <a:avLst/>
          </a:prstGeom>
        </p:spPr>
        <p:txBody>
          <a:bodyPr wrap="none">
            <a:spAutoFit/>
          </a:bodyPr>
          <a:lstStyle/>
          <a:p>
            <a:pPr lvl="0"/>
            <a:r>
              <a:rPr lang="en-US" altLang="zh-CN" sz="3600" b="1" dirty="0">
                <a:solidFill>
                  <a:schemeClr val="tx1"/>
                </a:solidFill>
                <a:latin typeface="黑体" panose="02010609060101010101" pitchFamily="49" charset="-122"/>
                <a:ea typeface="黑体" panose="02010609060101010101" pitchFamily="49" charset="-122"/>
              </a:rPr>
              <a:t>【</a:t>
            </a:r>
            <a:r>
              <a:rPr lang="zh-CN" altLang="en-US" sz="3600" b="1" dirty="0">
                <a:solidFill>
                  <a:schemeClr val="tx1"/>
                </a:solidFill>
                <a:latin typeface="黑体" panose="02010609060101010101" pitchFamily="49" charset="-122"/>
                <a:ea typeface="黑体" panose="02010609060101010101" pitchFamily="49" charset="-122"/>
              </a:rPr>
              <a:t>本课小结</a:t>
            </a:r>
            <a:r>
              <a:rPr lang="en-US" altLang="zh-CN" sz="3600" b="1" dirty="0">
                <a:solidFill>
                  <a:schemeClr val="tx1"/>
                </a:solidFill>
                <a:latin typeface="黑体" panose="02010609060101010101" pitchFamily="49" charset="-122"/>
                <a:ea typeface="黑体" panose="02010609060101010101" pitchFamily="49" charset="-122"/>
              </a:rPr>
              <a:t>】</a:t>
            </a:r>
            <a:endParaRPr lang="en-US" altLang="zh-CN" sz="3600" b="1" dirty="0">
              <a:solidFill>
                <a:schemeClr val="tx1"/>
              </a:solidFill>
              <a:latin typeface="黑体" panose="02010609060101010101" pitchFamily="49" charset="-122"/>
              <a:ea typeface="黑体" panose="02010609060101010101" pitchFamily="49" charset="-122"/>
            </a:endParaRPr>
          </a:p>
        </p:txBody>
      </p:sp>
      <p:sp>
        <p:nvSpPr>
          <p:cNvPr id="10" name="文本框 26"/>
          <p:cNvSpPr txBox="1"/>
          <p:nvPr>
            <p:custDataLst>
              <p:tags r:id="rId2"/>
            </p:custDataLst>
          </p:nvPr>
        </p:nvSpPr>
        <p:spPr>
          <a:xfrm>
            <a:off x="664845" y="1475740"/>
            <a:ext cx="10711815" cy="461645"/>
          </a:xfrm>
          <a:prstGeom prst="rect">
            <a:avLst/>
          </a:prstGeom>
          <a:noFill/>
        </p:spPr>
        <p:txBody>
          <a:bodyPr wrap="square" rtlCol="0"/>
          <a:lstStyle/>
          <a:p>
            <a:pPr algn="ctr">
              <a:defRPr/>
            </a:pPr>
            <a:r>
              <a:rPr lang="zh-CN" altLang="en-US" sz="36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第</a:t>
            </a:r>
            <a:r>
              <a:rPr lang="en-US" altLang="zh-CN" sz="36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17</a:t>
            </a:r>
            <a:r>
              <a:rPr lang="zh-CN" altLang="en-US" sz="36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课</a:t>
            </a:r>
            <a:r>
              <a:rPr lang="en-US" altLang="zh-CN" sz="36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 </a:t>
            </a:r>
            <a:r>
              <a:rPr lang="zh-CN" altLang="en-US" sz="36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第二次世界大战与战后国际秩序的形成</a:t>
            </a:r>
            <a:endParaRPr lang="zh-CN" altLang="en-US" sz="36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endParaRPr>
          </a:p>
        </p:txBody>
      </p:sp>
      <p:sp>
        <p:nvSpPr>
          <p:cNvPr id="14" name="标题 13"/>
          <p:cNvSpPr>
            <a:spLocks noGrp="1"/>
          </p:cNvSpPr>
          <p:nvPr>
            <p:ph type="title"/>
            <p:custDataLst>
              <p:tags r:id="rId3"/>
            </p:custDataLst>
          </p:nvPr>
        </p:nvSpPr>
        <p:spPr>
          <a:xfrm>
            <a:off x="1307465" y="2206625"/>
            <a:ext cx="8411845" cy="3147060"/>
          </a:xfrm>
        </p:spPr>
        <p:txBody>
          <a:bodyPr>
            <a:noAutofit/>
          </a:bodyPr>
          <a:lstStyle/>
          <a:p>
            <a:pPr algn="l">
              <a:lnSpc>
                <a:spcPct val="150000"/>
              </a:lnSpc>
            </a:pPr>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一、法西斯主义与亚欧战争策源地的形成</a:t>
            </a:r>
            <a:b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br>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二、第二次世界大战</a:t>
            </a:r>
            <a:b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br>
            <a:r>
              <a:rPr lang="zh-CN" altLang="en-US" sz="3200" b="1" dirty="0">
                <a:solidFill>
                  <a:schemeClr val="tx1">
                    <a:lumMod val="85000"/>
                    <a:lumOff val="15000"/>
                  </a:schemeClr>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三、战后国际秩序的建立</a:t>
            </a:r>
            <a:br>
              <a:rPr lang="zh-CN" altLang="en-US" sz="3200" b="1" dirty="0">
                <a:solidFill>
                  <a:schemeClr val="tx1">
                    <a:lumMod val="85000"/>
                    <a:lumOff val="15000"/>
                  </a:schemeClr>
                </a:solidFill>
                <a:latin typeface="+mn-ea"/>
                <a:ea typeface="+mn-ea"/>
                <a:sym typeface="Arial" panose="020B0604020202020204" pitchFamily="34" charset="0"/>
              </a:rPr>
            </a:br>
            <a:endParaRPr lang="zh-CN" altLang="en-US" sz="3200" b="1" dirty="0">
              <a:solidFill>
                <a:schemeClr val="tx1"/>
              </a:solidFill>
              <a:latin typeface="+mn-ea"/>
              <a:ea typeface="+mn-ea"/>
              <a:sym typeface="Arial" panose="020B0604020202020204" pitchFamily="34" charset="0"/>
            </a:endParaRPr>
          </a:p>
        </p:txBody>
      </p:sp>
    </p:spTree>
    <p:custDataLst>
      <p:tags r:id="rId4"/>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1"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2" cstate="print"/>
          <a:stretch>
            <a:fillRect/>
          </a:stretch>
        </p:blipFill>
        <p:spPr>
          <a:xfrm>
            <a:off x="10400030" y="6292850"/>
            <a:ext cx="1626870" cy="424815"/>
          </a:xfrm>
          <a:prstGeom prst="rect">
            <a:avLst/>
          </a:prstGeom>
        </p:spPr>
      </p:pic>
      <p:sp>
        <p:nvSpPr>
          <p:cNvPr id="3" name="文本框 8"/>
          <p:cNvSpPr txBox="1">
            <a:spLocks noChangeArrowheads="1"/>
          </p:cNvSpPr>
          <p:nvPr>
            <p:custDataLst>
              <p:tags r:id="rId3"/>
            </p:custDataLst>
          </p:nvPr>
        </p:nvSpPr>
        <p:spPr bwMode="auto">
          <a:xfrm>
            <a:off x="1919605" y="1997710"/>
            <a:ext cx="8580755" cy="2709545"/>
          </a:xfrm>
          <a:prstGeom prst="rect">
            <a:avLst/>
          </a:prstGeom>
          <a:noFill/>
          <a:ln w="9525">
            <a:noFill/>
            <a:miter lim="800000"/>
          </a:ln>
        </p:spPr>
        <p:txBody>
          <a:bodyPr anchor="b"/>
          <a:lstStyle/>
          <a:p>
            <a:pPr algn="ctr" eaLnBrk="0" hangingPunct="0"/>
            <a:r>
              <a:rPr lang="zh-CN" altLang="zh-CN" sz="5400" dirty="0">
                <a:latin typeface="黑体" panose="02010609060101010101" pitchFamily="49" charset="-122"/>
                <a:ea typeface="黑体" panose="02010609060101010101" pitchFamily="49" charset="-122"/>
                <a:sym typeface="宋体" panose="02010600030101010101" pitchFamily="2" charset="-122"/>
              </a:rPr>
              <a:t>课堂到此结束，</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a:p>
            <a:pPr algn="ctr" eaLnBrk="0" hangingPunct="0"/>
            <a:r>
              <a:rPr lang="zh-CN" altLang="zh-CN" sz="5400" dirty="0">
                <a:latin typeface="黑体" panose="02010609060101010101" pitchFamily="49" charset="-122"/>
                <a:ea typeface="黑体" panose="02010609060101010101" pitchFamily="49" charset="-122"/>
                <a:sym typeface="宋体" panose="02010600030101010101" pitchFamily="2" charset="-122"/>
              </a:rPr>
              <a:t>谢谢大家的观看</a:t>
            </a:r>
            <a:r>
              <a:rPr lang="zh-CN" altLang="en-US" sz="5400" dirty="0">
                <a:latin typeface="黑体" panose="02010609060101010101" pitchFamily="49" charset="-122"/>
                <a:ea typeface="黑体" panose="02010609060101010101" pitchFamily="49" charset="-122"/>
                <a:sym typeface="宋体" panose="02010600030101010101" pitchFamily="2" charset="-122"/>
              </a:rPr>
              <a:t>！</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a:p>
            <a:pPr algn="ctr" eaLnBrk="0" hangingPunct="0"/>
            <a:r>
              <a:rPr lang="zh-CN" altLang="en-US" sz="5400" dirty="0">
                <a:latin typeface="黑体" panose="02010609060101010101" pitchFamily="49" charset="-122"/>
                <a:ea typeface="黑体" panose="02010609060101010101" pitchFamily="49" charset="-122"/>
                <a:sym typeface="宋体" panose="02010600030101010101" pitchFamily="2" charset="-122"/>
              </a:rPr>
              <a:t> </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3395" y="608449"/>
            <a:ext cx="3042920" cy="521970"/>
          </a:xfrm>
          <a:prstGeom prst="rect">
            <a:avLst/>
          </a:prstGeom>
        </p:spPr>
        <p:txBody>
          <a:bodyPr wrap="none">
            <a:spAutoFit/>
          </a:bodyPr>
          <a:lstStyle/>
          <a:p>
            <a:pPr lvl="0"/>
            <a:r>
              <a:rPr lang="en-US" altLang="zh-CN" sz="2800" b="1" dirty="0">
                <a:solidFill>
                  <a:schemeClr val="tx1"/>
                </a:solidFill>
                <a:latin typeface="黑体" panose="02010609060101010101" pitchFamily="49" charset="-122"/>
                <a:ea typeface="黑体" panose="02010609060101010101" pitchFamily="49" charset="-122"/>
              </a:rPr>
              <a:t>【</a:t>
            </a:r>
            <a:r>
              <a:rPr lang="zh-CN" altLang="en-US" sz="2800" b="1" dirty="0">
                <a:solidFill>
                  <a:schemeClr val="tx1"/>
                </a:solidFill>
                <a:latin typeface="黑体" panose="02010609060101010101" pitchFamily="49" charset="-122"/>
                <a:ea typeface="黑体" panose="02010609060101010101" pitchFamily="49" charset="-122"/>
              </a:rPr>
              <a:t>当堂知识落实</a:t>
            </a:r>
            <a:r>
              <a:rPr lang="en-US" altLang="zh-CN" sz="2800" b="1" dirty="0">
                <a:solidFill>
                  <a:schemeClr val="tx1"/>
                </a:solidFill>
                <a:latin typeface="黑体" panose="02010609060101010101" pitchFamily="49" charset="-122"/>
                <a:ea typeface="黑体" panose="02010609060101010101" pitchFamily="49" charset="-122"/>
              </a:rPr>
              <a:t>】</a:t>
            </a:r>
            <a:endParaRPr lang="en-US" altLang="zh-CN" sz="2800" b="1" dirty="0">
              <a:solidFill>
                <a:schemeClr val="tx1"/>
              </a:solidFill>
              <a:latin typeface="黑体" panose="02010609060101010101" pitchFamily="49" charset="-122"/>
              <a:ea typeface="黑体" panose="02010609060101010101" pitchFamily="49" charset="-122"/>
            </a:endParaRPr>
          </a:p>
        </p:txBody>
      </p:sp>
      <p:sp>
        <p:nvSpPr>
          <p:cNvPr id="2" name="矩形 1"/>
          <p:cNvSpPr/>
          <p:nvPr>
            <p:custDataLst>
              <p:tags r:id="rId2"/>
            </p:custDataLst>
          </p:nvPr>
        </p:nvSpPr>
        <p:spPr>
          <a:xfrm>
            <a:off x="410109" y="1130568"/>
            <a:ext cx="11367654" cy="3969385"/>
          </a:xfrm>
          <a:prstGeom prst="rect">
            <a:avLst/>
          </a:prstGeom>
        </p:spPr>
        <p:txBody>
          <a:bodyPr wrap="square">
            <a:spAutoFit/>
          </a:bodyPr>
          <a:lstStyle/>
          <a:p>
            <a:pPr>
              <a:lnSpc>
                <a:spcPct val="100000"/>
              </a:lnSpc>
            </a:pPr>
            <a:r>
              <a:rPr lang="en-US" sz="2800" dirty="0">
                <a:latin typeface="黑体" panose="02010609060101010101" pitchFamily="49" charset="-122"/>
                <a:ea typeface="黑体" panose="02010609060101010101" pitchFamily="49" charset="-122"/>
                <a:cs typeface="黑体" panose="02010609060101010101" pitchFamily="49" charset="-122"/>
              </a:rPr>
              <a:t>  </a:t>
            </a:r>
            <a:r>
              <a:rPr lang="en-US" sz="2800" b="1" dirty="0">
                <a:latin typeface="黑体" panose="02010609060101010101" pitchFamily="49" charset="-122"/>
                <a:ea typeface="黑体" panose="02010609060101010101" pitchFamily="49" charset="-122"/>
                <a:cs typeface="黑体" panose="02010609060101010101" pitchFamily="49" charset="-122"/>
              </a:rPr>
              <a:t>  </a:t>
            </a:r>
            <a:r>
              <a:rPr sz="2800" b="1" dirty="0">
                <a:latin typeface="黑体" panose="02010609060101010101" pitchFamily="49" charset="-122"/>
                <a:ea typeface="黑体" panose="02010609060101010101" pitchFamily="49" charset="-122"/>
                <a:cs typeface="黑体" panose="02010609060101010101" pitchFamily="49" charset="-122"/>
              </a:rPr>
              <a:t>1.1930～1931年，纽约市儿童餐厅提供的廉价午餐数量猛增，曾在1917～1918年因战争而畅销的香烟产量再次剧增，许多穿着整洁西装的商贩在街头兜售苹果，也成为城市一景。这反映出，当时美国</a:t>
            </a:r>
            <a:endParaRPr sz="2800" b="1" dirty="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en-US" sz="2800" b="1" dirty="0">
                <a:latin typeface="黑体" panose="02010609060101010101" pitchFamily="49" charset="-122"/>
                <a:ea typeface="黑体" panose="02010609060101010101" pitchFamily="49" charset="-122"/>
                <a:cs typeface="黑体" panose="02010609060101010101" pitchFamily="49" charset="-122"/>
              </a:rPr>
              <a:t>    </a:t>
            </a:r>
            <a:r>
              <a:rPr sz="2800" b="1" dirty="0">
                <a:latin typeface="黑体" panose="02010609060101010101" pitchFamily="49" charset="-122"/>
                <a:ea typeface="黑体" panose="02010609060101010101" pitchFamily="49" charset="-122"/>
                <a:cs typeface="黑体" panose="02010609060101010101" pitchFamily="49" charset="-122"/>
              </a:rPr>
              <a:t>A．经济危机持续加深                  </a:t>
            </a:r>
            <a:endParaRPr sz="2800" b="1" dirty="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en-US" sz="2800" b="1" dirty="0">
                <a:latin typeface="黑体" panose="02010609060101010101" pitchFamily="49" charset="-122"/>
                <a:ea typeface="黑体" panose="02010609060101010101" pitchFamily="49" charset="-122"/>
                <a:cs typeface="黑体" panose="02010609060101010101" pitchFamily="49" charset="-122"/>
              </a:rPr>
              <a:t>    </a:t>
            </a:r>
            <a:r>
              <a:rPr sz="2800" b="1" dirty="0">
                <a:latin typeface="黑体" panose="02010609060101010101" pitchFamily="49" charset="-122"/>
                <a:ea typeface="黑体" panose="02010609060101010101" pitchFamily="49" charset="-122"/>
                <a:cs typeface="黑体" panose="02010609060101010101" pitchFamily="49" charset="-122"/>
              </a:rPr>
              <a:t>B．社会矛盾趋于缓和</a:t>
            </a:r>
            <a:endParaRPr sz="2800" b="1" dirty="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en-US" sz="2800" b="1" dirty="0">
                <a:latin typeface="黑体" panose="02010609060101010101" pitchFamily="49" charset="-122"/>
                <a:ea typeface="黑体" panose="02010609060101010101" pitchFamily="49" charset="-122"/>
                <a:cs typeface="黑体" panose="02010609060101010101" pitchFamily="49" charset="-122"/>
              </a:rPr>
              <a:t>    </a:t>
            </a:r>
            <a:r>
              <a:rPr sz="2800" b="1" dirty="0">
                <a:latin typeface="黑体" panose="02010609060101010101" pitchFamily="49" charset="-122"/>
                <a:ea typeface="黑体" panose="02010609060101010101" pitchFamily="49" charset="-122"/>
                <a:cs typeface="黑体" panose="02010609060101010101" pitchFamily="49" charset="-122"/>
              </a:rPr>
              <a:t>C．新政取得良好成效                  </a:t>
            </a:r>
            <a:endParaRPr sz="2800" b="1" dirty="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en-US" sz="2800" b="1" dirty="0">
                <a:latin typeface="黑体" panose="02010609060101010101" pitchFamily="49" charset="-122"/>
                <a:ea typeface="黑体" panose="02010609060101010101" pitchFamily="49" charset="-122"/>
                <a:cs typeface="黑体" panose="02010609060101010101" pitchFamily="49" charset="-122"/>
              </a:rPr>
              <a:t>    </a:t>
            </a:r>
            <a:r>
              <a:rPr sz="2800" b="1" dirty="0">
                <a:latin typeface="黑体" panose="02010609060101010101" pitchFamily="49" charset="-122"/>
                <a:ea typeface="黑体" panose="02010609060101010101" pitchFamily="49" charset="-122"/>
                <a:cs typeface="黑体" panose="02010609060101010101" pitchFamily="49" charset="-122"/>
              </a:rPr>
              <a:t>D．福利制度已经确立</a:t>
            </a:r>
            <a:endParaRPr sz="2800" b="1" dirty="0">
              <a:latin typeface="黑体" panose="02010609060101010101" pitchFamily="49" charset="-122"/>
              <a:ea typeface="黑体" panose="02010609060101010101" pitchFamily="49" charset="-122"/>
              <a:cs typeface="黑体" panose="02010609060101010101" pitchFamily="49" charset="-122"/>
            </a:endParaRPr>
          </a:p>
        </p:txBody>
      </p:sp>
      <p:sp>
        <p:nvSpPr>
          <p:cNvPr id="3" name="矩形 2"/>
          <p:cNvSpPr/>
          <p:nvPr>
            <p:custDataLst>
              <p:tags r:id="rId3"/>
            </p:custDataLst>
          </p:nvPr>
        </p:nvSpPr>
        <p:spPr>
          <a:xfrm>
            <a:off x="821690" y="5211445"/>
            <a:ext cx="3896360" cy="583565"/>
          </a:xfrm>
          <a:prstGeom prst="rect">
            <a:avLst/>
          </a:prstGeom>
        </p:spPr>
        <p:txBody>
          <a:bodyPr wrap="square">
            <a:spAutoFit/>
          </a:bodyPr>
          <a:lstStyle/>
          <a:p>
            <a:pPr>
              <a:lnSpc>
                <a:spcPct val="100000"/>
              </a:lnSpc>
            </a:pPr>
            <a:r>
              <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rPr>
              <a:t>【答案】选</a:t>
            </a:r>
            <a:r>
              <a:rPr lang="en-US" altLang="zh-CN"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rPr>
              <a:t>A</a:t>
            </a:r>
            <a:r>
              <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rPr>
              <a:t>。</a:t>
            </a:r>
            <a:endPar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34975" y="1215390"/>
            <a:ext cx="11040745" cy="3969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26670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zh-CN"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2．右图所示漫画《屠龙者》以战火中的伦敦城为背景，丘吉尔身披战甲，成功斩杀来犯的巨龙。配文为：“这条龙已被彻底地斩杀了，现在让我们来迎战下一条吧。”该画作</a:t>
            </a:r>
            <a:endParaRPr kumimoji="0" lang="zh-CN"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endParaRPr>
          </a:p>
          <a:p>
            <a:pPr marL="0" marR="0" lvl="0" indent="266700" algn="l" defTabSz="914400" rtl="0" fontAlgn="base">
              <a:lnSpc>
                <a:spcPct val="150000"/>
              </a:lnSpc>
              <a:spcBef>
                <a:spcPct val="0"/>
              </a:spcBef>
              <a:spcAft>
                <a:spcPct val="0"/>
              </a:spcAft>
              <a:buClrTx/>
              <a:buSzTx/>
              <a:buFontTx/>
              <a:buNone/>
            </a:pPr>
            <a:r>
              <a:rPr lang="zh-CN" sz="2800" b="1" dirty="0">
                <a:ln>
                  <a:noFill/>
                </a:ln>
                <a:effectLst/>
                <a:latin typeface="黑体" panose="02010609060101010101" pitchFamily="49" charset="-122"/>
                <a:ea typeface="黑体" panose="02010609060101010101" pitchFamily="49" charset="-122"/>
                <a:cs typeface="黑体" panose="02010609060101010101" pitchFamily="49" charset="-122"/>
                <a:sym typeface="+mn-ea"/>
              </a:rPr>
              <a:t>A．充满了对国际反法西斯联盟的期待</a:t>
            </a:r>
            <a:endParaRPr lang="zh-CN" sz="2800" b="1" dirty="0">
              <a:ln>
                <a:noFill/>
              </a:ln>
              <a:effectLst/>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266700" algn="l" defTabSz="914400" rtl="0" fontAlgn="base">
              <a:lnSpc>
                <a:spcPct val="150000"/>
              </a:lnSpc>
              <a:spcBef>
                <a:spcPct val="0"/>
              </a:spcBef>
              <a:spcAft>
                <a:spcPct val="0"/>
              </a:spcAft>
              <a:buClrTx/>
              <a:buSzTx/>
              <a:buFontTx/>
              <a:buNone/>
            </a:pPr>
            <a:r>
              <a:rPr lang="zh-CN" sz="2800" b="1" dirty="0">
                <a:ln>
                  <a:noFill/>
                </a:ln>
                <a:effectLst/>
                <a:latin typeface="黑体" panose="02010609060101010101" pitchFamily="49" charset="-122"/>
                <a:ea typeface="黑体" panose="02010609060101010101" pitchFamily="49" charset="-122"/>
                <a:cs typeface="黑体" panose="02010609060101010101" pitchFamily="49" charset="-122"/>
                <a:sym typeface="+mn-ea"/>
              </a:rPr>
              <a:t>B．表达了英国不列颠之战后的必胜信念</a:t>
            </a:r>
            <a:endParaRPr lang="zh-CN" sz="2800" b="1" dirty="0">
              <a:ln>
                <a:noFill/>
              </a:ln>
              <a:effectLst/>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266700" algn="l" defTabSz="914400" rtl="0" fontAlgn="base">
              <a:lnSpc>
                <a:spcPct val="150000"/>
              </a:lnSpc>
              <a:spcBef>
                <a:spcPct val="0"/>
              </a:spcBef>
              <a:spcAft>
                <a:spcPct val="0"/>
              </a:spcAft>
              <a:buClrTx/>
              <a:buSzTx/>
              <a:buFontTx/>
              <a:buNone/>
            </a:pPr>
            <a:r>
              <a:rPr lang="zh-CN" sz="2800" b="1" dirty="0">
                <a:ln>
                  <a:noFill/>
                </a:ln>
                <a:effectLst/>
                <a:latin typeface="黑体" panose="02010609060101010101" pitchFamily="49" charset="-122"/>
                <a:ea typeface="黑体" panose="02010609060101010101" pitchFamily="49" charset="-122"/>
                <a:cs typeface="黑体" panose="02010609060101010101" pitchFamily="49" charset="-122"/>
                <a:sym typeface="+mn-ea"/>
              </a:rPr>
              <a:t>C．肯定了英国赢得阿拉曼战役的重大意义</a:t>
            </a:r>
            <a:endParaRPr lang="zh-CN" sz="2800" b="1" dirty="0">
              <a:ln>
                <a:noFill/>
              </a:ln>
              <a:effectLst/>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266700" algn="l" defTabSz="914400" rtl="0" fontAlgn="base">
              <a:lnSpc>
                <a:spcPct val="150000"/>
              </a:lnSpc>
              <a:spcBef>
                <a:spcPct val="0"/>
              </a:spcBef>
              <a:spcAft>
                <a:spcPct val="0"/>
              </a:spcAft>
              <a:buClrTx/>
              <a:buSzTx/>
              <a:buFontTx/>
              <a:buNone/>
            </a:pPr>
            <a:r>
              <a:rPr lang="zh-CN" sz="2800" b="1" dirty="0">
                <a:ln>
                  <a:noFill/>
                </a:ln>
                <a:effectLst/>
                <a:latin typeface="黑体" panose="02010609060101010101" pitchFamily="49" charset="-122"/>
                <a:ea typeface="黑体" panose="02010609060101010101" pitchFamily="49" charset="-122"/>
                <a:cs typeface="黑体" panose="02010609060101010101" pitchFamily="49" charset="-122"/>
                <a:sym typeface="+mn-ea"/>
              </a:rPr>
              <a:t>D．称赞了丘吉尔和罗斯福发表的《大西洋宪章》</a:t>
            </a:r>
            <a:endParaRPr kumimoji="0" lang="zh-CN"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endParaRPr>
          </a:p>
        </p:txBody>
      </p:sp>
      <p:sp>
        <p:nvSpPr>
          <p:cNvPr id="8" name="矩形 7"/>
          <p:cNvSpPr/>
          <p:nvPr>
            <p:custDataLst>
              <p:tags r:id="rId1"/>
            </p:custDataLst>
          </p:nvPr>
        </p:nvSpPr>
        <p:spPr>
          <a:xfrm>
            <a:off x="629349" y="591959"/>
            <a:ext cx="3042920" cy="521970"/>
          </a:xfrm>
          <a:prstGeom prst="rect">
            <a:avLst/>
          </a:prstGeom>
        </p:spPr>
        <p:txBody>
          <a:bodyPr wrap="none">
            <a:spAutoFit/>
          </a:bodyPr>
          <a:lstStyle/>
          <a:p>
            <a:pPr lvl="0"/>
            <a:r>
              <a:rPr lang="en-US" altLang="zh-CN" sz="2800" b="1" dirty="0">
                <a:solidFill>
                  <a:schemeClr val="tx1"/>
                </a:solidFill>
                <a:latin typeface="黑体" panose="02010609060101010101" pitchFamily="49" charset="-122"/>
                <a:ea typeface="黑体" panose="02010609060101010101" pitchFamily="49" charset="-122"/>
              </a:rPr>
              <a:t>【</a:t>
            </a:r>
            <a:r>
              <a:rPr lang="zh-CN" altLang="en-US" sz="2800" b="1" dirty="0">
                <a:solidFill>
                  <a:schemeClr val="tx1"/>
                </a:solidFill>
                <a:latin typeface="黑体" panose="02010609060101010101" pitchFamily="49" charset="-122"/>
                <a:ea typeface="黑体" panose="02010609060101010101" pitchFamily="49" charset="-122"/>
              </a:rPr>
              <a:t>当堂知识落实</a:t>
            </a:r>
            <a:r>
              <a:rPr lang="en-US" altLang="zh-CN" sz="2800" b="1" dirty="0">
                <a:solidFill>
                  <a:schemeClr val="tx1"/>
                </a:solidFill>
                <a:latin typeface="黑体" panose="02010609060101010101" pitchFamily="49" charset="-122"/>
                <a:ea typeface="黑体" panose="02010609060101010101" pitchFamily="49" charset="-122"/>
              </a:rPr>
              <a:t>】</a:t>
            </a:r>
            <a:endParaRPr lang="en-US" altLang="zh-CN" sz="2800" b="1" dirty="0">
              <a:solidFill>
                <a:schemeClr val="tx1"/>
              </a:solidFill>
              <a:latin typeface="黑体" panose="02010609060101010101" pitchFamily="49" charset="-122"/>
              <a:ea typeface="黑体" panose="02010609060101010101" pitchFamily="49" charset="-122"/>
            </a:endParaRPr>
          </a:p>
        </p:txBody>
      </p:sp>
      <p:sp>
        <p:nvSpPr>
          <p:cNvPr id="3" name="矩形 2"/>
          <p:cNvSpPr/>
          <p:nvPr>
            <p:custDataLst>
              <p:tags r:id="rId2"/>
            </p:custDataLst>
          </p:nvPr>
        </p:nvSpPr>
        <p:spPr>
          <a:xfrm>
            <a:off x="698500" y="5471160"/>
            <a:ext cx="3818255" cy="583565"/>
          </a:xfrm>
          <a:prstGeom prst="rect">
            <a:avLst/>
          </a:prstGeom>
        </p:spPr>
        <p:txBody>
          <a:bodyPr wrap="square">
            <a:spAutoFit/>
          </a:bodyPr>
          <a:lstStyle/>
          <a:p>
            <a:pPr>
              <a:lnSpc>
                <a:spcPct val="100000"/>
              </a:lnSpc>
            </a:pPr>
            <a:r>
              <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sym typeface="+mn-ea"/>
              </a:rPr>
              <a:t>【答案】选</a:t>
            </a:r>
            <a:r>
              <a:rPr lang="en-US" altLang="zh-CN"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rPr>
              <a:t>B</a:t>
            </a:r>
            <a:r>
              <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rPr>
              <a:t>。</a:t>
            </a:r>
            <a:endPar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endParaRPr>
          </a:p>
        </p:txBody>
      </p:sp>
      <p:pic>
        <p:nvPicPr>
          <p:cNvPr id="2" name="图片 13" descr="中学历史教学园地（www.zxls.com）——全国文章总量、访问量最大的历史教学网站。"/>
          <p:cNvPicPr>
            <a:picLocks noChangeAspect="1"/>
          </p:cNvPicPr>
          <p:nvPr/>
        </p:nvPicPr>
        <p:blipFill>
          <a:blip r:embed="rId3"/>
          <a:stretch>
            <a:fillRect/>
          </a:stretch>
        </p:blipFill>
        <p:spPr>
          <a:xfrm>
            <a:off x="8804275" y="2493010"/>
            <a:ext cx="2860040" cy="344487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34340" y="1094105"/>
            <a:ext cx="11040745" cy="4399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26670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  3.</a:t>
            </a:r>
            <a:r>
              <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右图是发表于1941年12月29日的漫画《活力少年》，面对即将到来的新年，画家将罗斯福和丘吉尔同框，用漫画的形式提前祝福反法西斯战争中新的世界组织和安全机制的诞生。对该漫画内容解读正确的是</a:t>
            </a:r>
            <a:endPar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endParaRPr>
          </a:p>
          <a:p>
            <a:pPr marL="0" marR="0" lvl="0" indent="266700" algn="l" defTabSz="914400" rtl="0" fontAlgn="base">
              <a:lnSpc>
                <a:spcPct val="150000"/>
              </a:lnSpc>
              <a:spcBef>
                <a:spcPct val="0"/>
              </a:spcBef>
              <a:spcAft>
                <a:spcPct val="0"/>
              </a:spcAft>
              <a:buClrTx/>
              <a:buSzTx/>
              <a:buFontTx/>
              <a:buNone/>
            </a:pPr>
            <a:r>
              <a:rPr kumimoji="0" lang="en-US"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  </a:t>
            </a:r>
            <a:r>
              <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A．《大西洋宪章》翌日发表</a:t>
            </a:r>
            <a:endPar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endParaRPr>
          </a:p>
          <a:p>
            <a:pPr marL="0" marR="0" lvl="0" indent="266700" algn="l" defTabSz="914400" rtl="0" fontAlgn="base">
              <a:lnSpc>
                <a:spcPct val="150000"/>
              </a:lnSpc>
              <a:spcBef>
                <a:spcPct val="0"/>
              </a:spcBef>
              <a:spcAft>
                <a:spcPct val="0"/>
              </a:spcAft>
              <a:buClrTx/>
              <a:buSzTx/>
              <a:buFontTx/>
              <a:buNone/>
            </a:pPr>
            <a:r>
              <a:rPr kumimoji="0" lang="en-US"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  </a:t>
            </a:r>
            <a:r>
              <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B．《联合国家宣言》即将签署</a:t>
            </a:r>
            <a:endPar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endParaRPr>
          </a:p>
          <a:p>
            <a:pPr marL="0" marR="0" lvl="0" indent="266700" algn="l" defTabSz="914400" rtl="0" fontAlgn="base">
              <a:lnSpc>
                <a:spcPct val="150000"/>
              </a:lnSpc>
              <a:spcBef>
                <a:spcPct val="0"/>
              </a:spcBef>
              <a:spcAft>
                <a:spcPct val="0"/>
              </a:spcAft>
              <a:buClrTx/>
              <a:buSzTx/>
              <a:buFontTx/>
              <a:buNone/>
            </a:pPr>
            <a:r>
              <a:rPr kumimoji="0" lang="en-US"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  </a:t>
            </a:r>
            <a:r>
              <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C．《关于普遍安全的宣言》草签</a:t>
            </a:r>
            <a:endPar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endParaRPr>
          </a:p>
          <a:p>
            <a:pPr marL="0" marR="0" lvl="0" indent="266700" algn="l" defTabSz="914400" rtl="0" fontAlgn="base">
              <a:lnSpc>
                <a:spcPct val="150000"/>
              </a:lnSpc>
              <a:spcBef>
                <a:spcPct val="0"/>
              </a:spcBef>
              <a:spcAft>
                <a:spcPct val="0"/>
              </a:spcAft>
              <a:buClrTx/>
              <a:buSzTx/>
              <a:buFontTx/>
              <a:buNone/>
            </a:pPr>
            <a:r>
              <a:rPr kumimoji="0" lang="en-US"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  </a:t>
            </a:r>
            <a:r>
              <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rPr>
              <a:t>D．美英以武器供应苏联的第一个议定书拟定完成 </a:t>
            </a:r>
            <a:endParaRPr kumimoji="0" sz="28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endParaRPr>
          </a:p>
        </p:txBody>
      </p:sp>
      <p:sp>
        <p:nvSpPr>
          <p:cNvPr id="8" name="矩形 7"/>
          <p:cNvSpPr/>
          <p:nvPr>
            <p:custDataLst>
              <p:tags r:id="rId1"/>
            </p:custDataLst>
          </p:nvPr>
        </p:nvSpPr>
        <p:spPr>
          <a:xfrm>
            <a:off x="812229" y="572274"/>
            <a:ext cx="3042920" cy="521970"/>
          </a:xfrm>
          <a:prstGeom prst="rect">
            <a:avLst/>
          </a:prstGeom>
        </p:spPr>
        <p:txBody>
          <a:bodyPr wrap="none">
            <a:spAutoFit/>
          </a:bodyPr>
          <a:lstStyle/>
          <a:p>
            <a:pPr lvl="0"/>
            <a:r>
              <a:rPr lang="en-US" altLang="zh-CN" sz="2800" b="1" dirty="0">
                <a:solidFill>
                  <a:schemeClr val="tx1"/>
                </a:solidFill>
                <a:latin typeface="黑体" panose="02010609060101010101" pitchFamily="49" charset="-122"/>
                <a:ea typeface="黑体" panose="02010609060101010101" pitchFamily="49" charset="-122"/>
              </a:rPr>
              <a:t>【</a:t>
            </a:r>
            <a:r>
              <a:rPr lang="zh-CN" altLang="en-US" sz="2800" b="1" dirty="0">
                <a:solidFill>
                  <a:schemeClr val="tx1"/>
                </a:solidFill>
                <a:latin typeface="黑体" panose="02010609060101010101" pitchFamily="49" charset="-122"/>
                <a:ea typeface="黑体" panose="02010609060101010101" pitchFamily="49" charset="-122"/>
              </a:rPr>
              <a:t>当堂知识落实</a:t>
            </a:r>
            <a:r>
              <a:rPr lang="en-US" altLang="zh-CN" sz="2800" b="1" dirty="0">
                <a:solidFill>
                  <a:schemeClr val="tx1"/>
                </a:solidFill>
                <a:latin typeface="黑体" panose="02010609060101010101" pitchFamily="49" charset="-122"/>
                <a:ea typeface="黑体" panose="02010609060101010101" pitchFamily="49" charset="-122"/>
              </a:rPr>
              <a:t>】</a:t>
            </a:r>
            <a:endParaRPr lang="en-US" altLang="zh-CN" sz="2800" b="1" dirty="0">
              <a:solidFill>
                <a:schemeClr val="tx1"/>
              </a:solidFill>
              <a:latin typeface="黑体" panose="02010609060101010101" pitchFamily="49" charset="-122"/>
              <a:ea typeface="黑体" panose="02010609060101010101" pitchFamily="49" charset="-122"/>
            </a:endParaRPr>
          </a:p>
        </p:txBody>
      </p:sp>
      <p:sp>
        <p:nvSpPr>
          <p:cNvPr id="3" name="矩形 2"/>
          <p:cNvSpPr/>
          <p:nvPr>
            <p:custDataLst>
              <p:tags r:id="rId2"/>
            </p:custDataLst>
          </p:nvPr>
        </p:nvSpPr>
        <p:spPr>
          <a:xfrm>
            <a:off x="983615" y="5646420"/>
            <a:ext cx="3818255" cy="583565"/>
          </a:xfrm>
          <a:prstGeom prst="rect">
            <a:avLst/>
          </a:prstGeom>
        </p:spPr>
        <p:txBody>
          <a:bodyPr wrap="square">
            <a:spAutoFit/>
          </a:bodyPr>
          <a:lstStyle/>
          <a:p>
            <a:pPr>
              <a:lnSpc>
                <a:spcPct val="100000"/>
              </a:lnSpc>
            </a:pPr>
            <a:r>
              <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sym typeface="+mn-ea"/>
              </a:rPr>
              <a:t>【答案】选</a:t>
            </a:r>
            <a:r>
              <a:rPr lang="en-US" altLang="zh-CN"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rPr>
              <a:t>B</a:t>
            </a:r>
            <a:r>
              <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rPr>
              <a:t>。</a:t>
            </a:r>
            <a:endParaRPr lang="zh-CN" altLang="en-US" sz="3200" b="1" dirty="0">
              <a:solidFill>
                <a:schemeClr val="accent6">
                  <a:lumMod val="50000"/>
                </a:schemeClr>
              </a:solidFill>
              <a:latin typeface="黑体" panose="02010609060101010101" pitchFamily="49" charset="-122"/>
              <a:ea typeface="黑体" panose="02010609060101010101" pitchFamily="49" charset="-122"/>
              <a:cs typeface="黑体" panose="02010609060101010101" pitchFamily="49" charset="-122"/>
            </a:endParaRPr>
          </a:p>
        </p:txBody>
      </p:sp>
      <p:pic>
        <p:nvPicPr>
          <p:cNvPr id="2" name="图片 2" descr="中学历史教学园地（www.zxls.com）——全国文章总量、访问量最大的历史教学网站。">
            <a:hlinkClick r:id="rId3"/>
          </p:cNvPr>
          <p:cNvPicPr>
            <a:picLocks noChangeAspect="1"/>
          </p:cNvPicPr>
          <p:nvPr/>
        </p:nvPicPr>
        <p:blipFill>
          <a:blip r:embed="rId4"/>
          <a:stretch>
            <a:fillRect/>
          </a:stretch>
        </p:blipFill>
        <p:spPr>
          <a:xfrm>
            <a:off x="8981440" y="2774950"/>
            <a:ext cx="2861945" cy="27673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8"/>
          <p:cNvSpPr txBox="1">
            <a:spLocks noChangeArrowheads="1"/>
          </p:cNvSpPr>
          <p:nvPr>
            <p:custDataLst>
              <p:tags r:id="rId1"/>
            </p:custDataLst>
          </p:nvPr>
        </p:nvSpPr>
        <p:spPr bwMode="auto">
          <a:xfrm>
            <a:off x="1919536" y="2636912"/>
            <a:ext cx="8580438" cy="2070100"/>
          </a:xfrm>
          <a:prstGeom prst="rect">
            <a:avLst/>
          </a:prstGeom>
          <a:noFill/>
          <a:ln w="9525">
            <a:noFill/>
            <a:miter lim="800000"/>
          </a:ln>
        </p:spPr>
        <p:txBody>
          <a:bodyPr anchor="b"/>
          <a:lstStyle/>
          <a:p>
            <a:pPr algn="ctr" eaLnBrk="0" hangingPunct="0"/>
            <a:r>
              <a:rPr lang="zh-CN" altLang="zh-CN" sz="5400" dirty="0">
                <a:latin typeface="黑体" panose="02010609060101010101" pitchFamily="49" charset="-122"/>
                <a:ea typeface="黑体" panose="02010609060101010101" pitchFamily="49" charset="-122"/>
                <a:sym typeface="宋体" panose="02010600030101010101" pitchFamily="2" charset="-122"/>
              </a:rPr>
              <a:t>课堂到此结束，</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a:p>
            <a:pPr algn="ctr" eaLnBrk="0" hangingPunct="0"/>
            <a:r>
              <a:rPr lang="zh-CN" altLang="zh-CN" sz="5400" dirty="0">
                <a:latin typeface="黑体" panose="02010609060101010101" pitchFamily="49" charset="-122"/>
                <a:ea typeface="黑体" panose="02010609060101010101" pitchFamily="49" charset="-122"/>
                <a:sym typeface="宋体" panose="02010600030101010101" pitchFamily="2" charset="-122"/>
              </a:rPr>
              <a:t>谢谢大家的观看</a:t>
            </a:r>
            <a:r>
              <a:rPr lang="zh-CN" altLang="en-US" sz="5400" dirty="0">
                <a:latin typeface="黑体" panose="02010609060101010101" pitchFamily="49" charset="-122"/>
                <a:ea typeface="黑体" panose="02010609060101010101" pitchFamily="49" charset="-122"/>
                <a:sym typeface="宋体" panose="02010600030101010101" pitchFamily="2" charset="-122"/>
              </a:rPr>
              <a:t>！</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a:p>
            <a:pPr algn="ctr" eaLnBrk="0" hangingPunct="0"/>
            <a:r>
              <a:rPr lang="zh-CN" altLang="en-US" sz="5400" dirty="0">
                <a:latin typeface="黑体" panose="02010609060101010101" pitchFamily="49" charset="-122"/>
                <a:ea typeface="黑体" panose="02010609060101010101" pitchFamily="49" charset="-122"/>
                <a:sym typeface="宋体" panose="02010600030101010101" pitchFamily="2" charset="-122"/>
              </a:rPr>
              <a:t> </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p:txBody>
      </p:sp>
    </p:spTree>
    <p:custDataLst>
      <p:tags r:id="rId2"/>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封面"/>
          <p:cNvPicPr>
            <a:picLocks noChangeAspect="1"/>
          </p:cNvPicPr>
          <p:nvPr/>
        </p:nvPicPr>
        <p:blipFill>
          <a:blip r:embed="rId1"/>
          <a:stretch>
            <a:fillRect/>
          </a:stretch>
        </p:blipFill>
        <p:spPr>
          <a:xfrm>
            <a:off x="0" y="-64135"/>
            <a:ext cx="12192635" cy="6922135"/>
          </a:xfrm>
          <a:prstGeom prst="rect">
            <a:avLst/>
          </a:prstGeom>
        </p:spPr>
      </p:pic>
      <p:sp>
        <p:nvSpPr>
          <p:cNvPr id="3" name="文本框 2"/>
          <p:cNvSpPr txBox="1">
            <a:spLocks noChangeArrowheads="1"/>
          </p:cNvSpPr>
          <p:nvPr>
            <p:custDataLst>
              <p:tags r:id="rId2"/>
            </p:custDataLst>
          </p:nvPr>
        </p:nvSpPr>
        <p:spPr bwMode="auto">
          <a:xfrm>
            <a:off x="2680335" y="4485640"/>
            <a:ext cx="6315710" cy="64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eaLnBrk="1" hangingPunct="1"/>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广州市花都区狮岭中学    甘海燕</a:t>
            </a:r>
            <a:endParaRPr lang="zh-CN" altLang="en-US" sz="2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6" name="标题 5"/>
          <p:cNvSpPr>
            <a:spLocks noGrp="1"/>
          </p:cNvSpPr>
          <p:nvPr>
            <p:ph type="title"/>
          </p:nvPr>
        </p:nvSpPr>
        <p:spPr>
          <a:xfrm>
            <a:off x="4763461" y="3419335"/>
            <a:ext cx="2362835" cy="930275"/>
          </a:xfrm>
        </p:spPr>
        <p:txBody>
          <a:bodyPr vert="horz" lIns="91440" tIns="45720" rIns="91440" bIns="45720" rtlCol="0" anchor="b">
            <a:noAutofit/>
          </a:bodyPr>
          <a:lstStyle/>
          <a:p>
            <a:pPr algn="ctr"/>
            <a:r>
              <a:rPr lang="zh-CN" altLang="en-US" sz="4800" b="1" dirty="0">
                <a:solidFill>
                  <a:schemeClr val="tx1"/>
                </a:solidFill>
                <a:latin typeface="黑体" panose="02010609060101010101" pitchFamily="49" charset="-122"/>
                <a:ea typeface="黑体" panose="02010609060101010101" pitchFamily="49" charset="-122"/>
              </a:rPr>
              <a:t>答疑</a:t>
            </a:r>
            <a:endParaRPr lang="zh-CN" altLang="en-US" sz="4800" b="1" dirty="0">
              <a:solidFill>
                <a:schemeClr val="tx1"/>
              </a:solidFill>
              <a:latin typeface="黑体" panose="02010609060101010101" pitchFamily="49" charset="-122"/>
              <a:ea typeface="黑体" panose="02010609060101010101" pitchFamily="49" charset="-122"/>
            </a:endParaRPr>
          </a:p>
        </p:txBody>
      </p:sp>
      <p:sp>
        <p:nvSpPr>
          <p:cNvPr id="2" name="文本框 1"/>
          <p:cNvSpPr txBox="1"/>
          <p:nvPr>
            <p:custDataLst>
              <p:tags r:id="rId3"/>
            </p:custDataLst>
          </p:nvPr>
        </p:nvSpPr>
        <p:spPr>
          <a:xfrm>
            <a:off x="-133350" y="1443355"/>
            <a:ext cx="12325350" cy="168910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ctr"/>
            <a:r>
              <a:rPr lang="zh-CN" altLang="en-US" sz="4800" b="1" dirty="0">
                <a:latin typeface="黑体" panose="02010609060101010101" pitchFamily="49" charset="-122"/>
                <a:ea typeface="黑体" panose="02010609060101010101" pitchFamily="49" charset="-122"/>
                <a:sym typeface="+mn-ea"/>
              </a:rPr>
              <a:t>第</a:t>
            </a:r>
            <a:r>
              <a:rPr lang="en-US" altLang="zh-CN" sz="4800" b="1" dirty="0">
                <a:latin typeface="黑体" panose="02010609060101010101" pitchFamily="49" charset="-122"/>
                <a:ea typeface="黑体" panose="02010609060101010101" pitchFamily="49" charset="-122"/>
                <a:sym typeface="+mn-ea"/>
              </a:rPr>
              <a:t>17</a:t>
            </a:r>
            <a:r>
              <a:rPr lang="zh-CN" altLang="en-US" sz="4800" b="1" dirty="0">
                <a:latin typeface="黑体" panose="02010609060101010101" pitchFamily="49" charset="-122"/>
                <a:ea typeface="黑体" panose="02010609060101010101" pitchFamily="49" charset="-122"/>
                <a:sym typeface="+mn-ea"/>
              </a:rPr>
              <a:t>课</a:t>
            </a:r>
            <a:r>
              <a:rPr lang="en-US" altLang="zh-CN" sz="4800" b="1" dirty="0">
                <a:latin typeface="黑体" panose="02010609060101010101" pitchFamily="49" charset="-122"/>
                <a:ea typeface="黑体" panose="02010609060101010101" pitchFamily="49" charset="-122"/>
                <a:sym typeface="+mn-ea"/>
              </a:rPr>
              <a:t> </a:t>
            </a:r>
            <a:r>
              <a:rPr lang="zh-CN" altLang="en-US" sz="4800" b="1" dirty="0">
                <a:latin typeface="黑体" panose="02010609060101010101" pitchFamily="49" charset="-122"/>
                <a:ea typeface="黑体" panose="02010609060101010101" pitchFamily="49" charset="-122"/>
                <a:sym typeface="+mn-ea"/>
              </a:rPr>
              <a:t>第二次世界大战与</a:t>
            </a:r>
            <a:endParaRPr lang="zh-CN" altLang="en-US" sz="4800" b="1" dirty="0">
              <a:latin typeface="黑体" panose="02010609060101010101" pitchFamily="49" charset="-122"/>
              <a:ea typeface="黑体" panose="02010609060101010101" pitchFamily="49" charset="-122"/>
              <a:sym typeface="+mn-ea"/>
            </a:endParaRPr>
          </a:p>
          <a:p>
            <a:pPr algn="ctr"/>
            <a:r>
              <a:rPr lang="zh-CN" altLang="en-US" sz="4800" b="1" dirty="0">
                <a:latin typeface="黑体" panose="02010609060101010101" pitchFamily="49" charset="-122"/>
                <a:ea typeface="黑体" panose="02010609060101010101" pitchFamily="49" charset="-122"/>
                <a:sym typeface="+mn-ea"/>
              </a:rPr>
              <a:t>战后国际秩序的形成</a:t>
            </a:r>
            <a:endParaRPr lang="zh-CN" altLang="en-US" sz="4800" b="1" dirty="0">
              <a:latin typeface="黑体" panose="02010609060101010101" pitchFamily="49" charset="-122"/>
              <a:ea typeface="黑体" panose="02010609060101010101" pitchFamily="49" charset="-122"/>
              <a:sym typeface="+mn-ea"/>
            </a:endParaRPr>
          </a:p>
        </p:txBody>
      </p:sp>
      <p:sp>
        <p:nvSpPr>
          <p:cNvPr id="7" name="文本框 6"/>
          <p:cNvSpPr txBox="1">
            <a:spLocks noChangeArrowheads="1"/>
          </p:cNvSpPr>
          <p:nvPr>
            <p:custDataLst>
              <p:tags r:id="rId4"/>
            </p:custDataLst>
          </p:nvPr>
        </p:nvSpPr>
        <p:spPr bwMode="auto">
          <a:xfrm>
            <a:off x="4615180" y="213360"/>
            <a:ext cx="7414895" cy="64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eaLnBrk="1" hangingPunct="1"/>
            <a:r>
              <a:rPr lang="zh-CN" altLang="en-US" sz="2800" dirty="0">
                <a:latin typeface="黑体" panose="02010609060101010101" pitchFamily="49" charset="-122"/>
                <a:ea typeface="黑体" panose="02010609060101010101" pitchFamily="49" charset="-122"/>
                <a:sym typeface="+mn-ea"/>
              </a:rPr>
              <a:t>高一（下）</a:t>
            </a:r>
            <a:r>
              <a:rPr lang="en-US" altLang="zh-CN" sz="2800" dirty="0">
                <a:latin typeface="黑体" panose="02010609060101010101" pitchFamily="49" charset="-122"/>
                <a:ea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sym typeface="+mn-ea"/>
              </a:rPr>
              <a:t>统编版</a:t>
            </a:r>
            <a:r>
              <a:rPr lang="en-US" altLang="zh-CN" sz="2800" dirty="0">
                <a:latin typeface="黑体" panose="02010609060101010101" pitchFamily="49" charset="-122"/>
                <a:ea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sym typeface="+mn-ea"/>
              </a:rPr>
              <a:t>历史</a:t>
            </a:r>
            <a:r>
              <a:rPr lang="en-US" altLang="zh-CN" sz="2800" dirty="0">
                <a:latin typeface="黑体" panose="02010609060101010101" pitchFamily="49" charset="-122"/>
                <a:ea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sym typeface="+mn-ea"/>
              </a:rPr>
              <a:t>第七单元</a:t>
            </a:r>
            <a:endParaRPr lang="zh-CN" altLang="en-US" sz="2800" dirty="0">
              <a:latin typeface="黑体" panose="02010609060101010101" pitchFamily="49" charset="-122"/>
              <a:ea typeface="黑体" panose="02010609060101010101" pitchFamily="49" charset="-122"/>
              <a:sym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5"/>
          <p:cNvSpPr txBox="1"/>
          <p:nvPr>
            <p:custDataLst>
              <p:tags r:id="rId1"/>
            </p:custDataLst>
          </p:nvPr>
        </p:nvSpPr>
        <p:spPr>
          <a:xfrm>
            <a:off x="1113790" y="535940"/>
            <a:ext cx="9043670" cy="92456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lnSpc>
                <a:spcPct val="100000"/>
              </a:lnSpc>
            </a:pP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问题一</a:t>
            </a:r>
            <a:endPar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endParaRPr>
          </a:p>
          <a:p>
            <a:pPr algn="l">
              <a:lnSpc>
                <a:spcPct val="100000"/>
              </a:lnSpc>
            </a:pPr>
            <a:r>
              <a:rPr sz="3200" b="1" spc="100" dirty="0">
                <a:uFillTx/>
                <a:latin typeface="黑体" panose="02010609060101010101" pitchFamily="49" charset="-122"/>
                <a:ea typeface="黑体" panose="02010609060101010101" pitchFamily="49" charset="-122"/>
                <a:cs typeface="宋体" panose="02010600030101010101" pitchFamily="2" charset="-122"/>
                <a:sym typeface="+mn-ea"/>
              </a:rPr>
              <a:t>法西斯主义产生的背景是什么?</a:t>
            </a: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    </a:t>
            </a:r>
            <a:endParaRPr lang="zh-CN" altLang="en-US" sz="3200" dirty="0">
              <a:latin typeface="黑体" panose="02010609060101010101" pitchFamily="49" charset="-122"/>
              <a:ea typeface="黑体" panose="02010609060101010101" pitchFamily="49" charset="-122"/>
              <a:sym typeface="+mn-ea"/>
            </a:endParaRPr>
          </a:p>
        </p:txBody>
      </p:sp>
      <p:sp>
        <p:nvSpPr>
          <p:cNvPr id="5" name="标题 1"/>
          <p:cNvSpPr txBox="1"/>
          <p:nvPr/>
        </p:nvSpPr>
        <p:spPr>
          <a:xfrm>
            <a:off x="1033193" y="1460237"/>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dirty="0">
                <a:solidFill>
                  <a:srgbClr val="0000CC"/>
                </a:solidFill>
                <a:latin typeface="黑体" panose="02010609060101010101" pitchFamily="49" charset="-122"/>
                <a:ea typeface="黑体" panose="02010609060101010101" pitchFamily="49" charset="-122"/>
                <a:cs typeface="+mj-cs"/>
              </a:rPr>
              <a:t>解题关键</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6" name="标题 1"/>
          <p:cNvSpPr txBox="1"/>
          <p:nvPr/>
        </p:nvSpPr>
        <p:spPr>
          <a:xfrm>
            <a:off x="971792" y="3196461"/>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noProof="0" dirty="0">
                <a:solidFill>
                  <a:srgbClr val="0000CC"/>
                </a:solidFill>
                <a:latin typeface="黑体" panose="02010609060101010101" pitchFamily="49" charset="-122"/>
                <a:ea typeface="黑体" panose="02010609060101010101" pitchFamily="49" charset="-122"/>
                <a:cs typeface="+mj-cs"/>
              </a:rPr>
              <a:t>思路引领</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9" name="文本框 5"/>
          <p:cNvSpPr txBox="1"/>
          <p:nvPr>
            <p:custDataLst>
              <p:tags r:id="rId2"/>
            </p:custDataLst>
          </p:nvPr>
        </p:nvSpPr>
        <p:spPr>
          <a:xfrm>
            <a:off x="109268" y="1766150"/>
            <a:ext cx="11471579" cy="1163888"/>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r>
              <a:rPr lang="zh-CN" altLang="en-US" sz="2800" b="1" spc="100"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b="1" spc="100" dirty="0">
                <a:latin typeface="黑体" panose="02010609060101010101" pitchFamily="49" charset="-122"/>
                <a:ea typeface="黑体" panose="02010609060101010101" pitchFamily="49" charset="-122"/>
                <a:cs typeface="黑体" panose="02010609060101010101" pitchFamily="49" charset="-122"/>
                <a:sym typeface="+mn-ea"/>
              </a:rPr>
              <a:t>需要结合第14课第一次世界大战的相关知识，以及本课第一子目的知识，梳理所学内容，说明法西斯主义是如何产生的。</a:t>
            </a:r>
            <a:endParaRPr lang="zh-CN" altLang="en-US" sz="2800" b="1" spc="1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0" name="文本框 5"/>
          <p:cNvSpPr txBox="1"/>
          <p:nvPr>
            <p:custDataLst>
              <p:tags r:id="rId3"/>
            </p:custDataLst>
          </p:nvPr>
        </p:nvSpPr>
        <p:spPr>
          <a:xfrm>
            <a:off x="170180" y="4125595"/>
            <a:ext cx="11696065" cy="216408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r>
              <a:rPr lang="zh-CN" altLang="en-US" sz="2800" b="1" spc="100"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rPr>
              <a:t>可以从第一次世界大战后帝国主义战胜国对战后的和平安排－凡尔赛一华盛顿体系所存在的问题，以及所激起的战败国德国的极端不满，以及意大利、日本等战胜国的不满，从而引发的极端民族主义情绪，来理解这些国家中产生法西斯主义的土壤。另外，还可以结合本课第一子目的内容，说明法西斯主义的基本主张，以及世界经济大危机对法西斯上台的催化作用。</a:t>
            </a:r>
            <a:endPar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5"/>
          <p:cNvSpPr txBox="1"/>
          <p:nvPr>
            <p:custDataLst>
              <p:tags r:id="rId1"/>
            </p:custDataLst>
          </p:nvPr>
        </p:nvSpPr>
        <p:spPr>
          <a:xfrm>
            <a:off x="1113790" y="819150"/>
            <a:ext cx="9043670" cy="92456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lnSpc>
                <a:spcPct val="100000"/>
              </a:lnSpc>
            </a:pP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问题一</a:t>
            </a:r>
            <a:endPar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endParaRPr>
          </a:p>
          <a:p>
            <a:pPr algn="l">
              <a:lnSpc>
                <a:spcPct val="100000"/>
              </a:lnSpc>
            </a:pPr>
            <a:r>
              <a:rPr sz="3200" b="1" spc="100" dirty="0">
                <a:uFillTx/>
                <a:latin typeface="黑体" panose="02010609060101010101" pitchFamily="49" charset="-122"/>
                <a:ea typeface="黑体" panose="02010609060101010101" pitchFamily="49" charset="-122"/>
                <a:cs typeface="宋体" panose="02010600030101010101" pitchFamily="2" charset="-122"/>
                <a:sym typeface="+mn-ea"/>
              </a:rPr>
              <a:t>法西斯主义产生的背景是什么?</a:t>
            </a: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    </a:t>
            </a:r>
            <a:endParaRPr lang="zh-CN" altLang="en-US" sz="3200" dirty="0">
              <a:latin typeface="黑体" panose="02010609060101010101" pitchFamily="49" charset="-122"/>
              <a:ea typeface="黑体" panose="02010609060101010101" pitchFamily="49" charset="-122"/>
              <a:sym typeface="+mn-ea"/>
            </a:endParaRPr>
          </a:p>
        </p:txBody>
      </p:sp>
      <p:sp>
        <p:nvSpPr>
          <p:cNvPr id="5" name="标题 1"/>
          <p:cNvSpPr txBox="1"/>
          <p:nvPr/>
        </p:nvSpPr>
        <p:spPr>
          <a:xfrm>
            <a:off x="1113838" y="1926962"/>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dirty="0">
                <a:solidFill>
                  <a:srgbClr val="0000CC"/>
                </a:solidFill>
                <a:latin typeface="黑体" panose="02010609060101010101" pitchFamily="49" charset="-122"/>
                <a:ea typeface="黑体" panose="02010609060101010101" pitchFamily="49" charset="-122"/>
                <a:cs typeface="+mj-cs"/>
                <a:sym typeface="+mn-ea"/>
              </a:rPr>
              <a:t>答案提示</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3" name="文本框 5"/>
          <p:cNvSpPr txBox="1"/>
          <p:nvPr>
            <p:custDataLst>
              <p:tags r:id="rId2"/>
            </p:custDataLst>
          </p:nvPr>
        </p:nvSpPr>
        <p:spPr>
          <a:xfrm>
            <a:off x="424180" y="2630805"/>
            <a:ext cx="11343005" cy="217932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buClrTx/>
              <a:buSzTx/>
              <a:buFontTx/>
            </a:pPr>
            <a:r>
              <a:rPr lang="en-US" altLang="zh-CN" sz="2800" b="1" spc="1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spc="100" dirty="0">
                <a:latin typeface="黑体" panose="02010609060101010101" pitchFamily="49" charset="-122"/>
                <a:ea typeface="黑体" panose="02010609060101010101" pitchFamily="49" charset="-122"/>
                <a:cs typeface="黑体" panose="02010609060101010101" pitchFamily="49" charset="-122"/>
                <a:sym typeface="+mn-ea"/>
              </a:rPr>
              <a:t>(1)第一次世界大战带来的社会大动乱及战后世界经济大危机对法西斯的上台起了催化作用。</a:t>
            </a:r>
            <a:endParaRPr lang="zh-CN" altLang="en-US" sz="2800" b="1" spc="100" dirty="0">
              <a:latin typeface="黑体" panose="02010609060101010101" pitchFamily="49" charset="-122"/>
              <a:ea typeface="黑体" panose="02010609060101010101" pitchFamily="49" charset="-122"/>
              <a:cs typeface="黑体" panose="02010609060101010101" pitchFamily="49" charset="-122"/>
              <a:sym typeface="+mn-ea"/>
            </a:endParaRPr>
          </a:p>
          <a:p>
            <a:pPr algn="l">
              <a:buClrTx/>
              <a:buSzTx/>
              <a:buFontTx/>
            </a:pPr>
            <a:r>
              <a:rPr lang="en-US" altLang="zh-CN" sz="2800" b="1" spc="100" dirty="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spc="100" dirty="0">
                <a:latin typeface="黑体" panose="02010609060101010101" pitchFamily="49" charset="-122"/>
                <a:ea typeface="黑体" panose="02010609060101010101" pitchFamily="49" charset="-122"/>
                <a:cs typeface="黑体" panose="02010609060101010101" pitchFamily="49" charset="-122"/>
                <a:sym typeface="+mn-ea"/>
              </a:rPr>
              <a:t>(2)一战后的凡尔赛一华盛顿体系激起了战败国(德国)和部分战胜国(意大利、日本)的不满，从而引发了极端民族主义情绪,法西斯主义在这些国家产生。</a:t>
            </a:r>
            <a:endParaRPr lang="zh-CN" altLang="en-US" sz="2800" b="1" spc="1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5"/>
          <p:cNvSpPr txBox="1"/>
          <p:nvPr>
            <p:custDataLst>
              <p:tags r:id="rId1"/>
            </p:custDataLst>
          </p:nvPr>
        </p:nvSpPr>
        <p:spPr>
          <a:xfrm>
            <a:off x="338455" y="828675"/>
            <a:ext cx="11097895" cy="582295"/>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lnSpc>
                <a:spcPct val="100000"/>
              </a:lnSpc>
            </a:pPr>
            <a:r>
              <a:rPr lang="en-US" altLang="zh-CN" sz="3200" b="1" spc="100" dirty="0">
                <a:latin typeface="黑体" panose="02010609060101010101" pitchFamily="49" charset="-122"/>
                <a:ea typeface="黑体" panose="02010609060101010101" pitchFamily="49" charset="-122"/>
                <a:cs typeface="宋体" panose="02010600030101010101" pitchFamily="2" charset="-122"/>
                <a:sym typeface="+mn-ea"/>
              </a:rPr>
              <a:t>   </a:t>
            </a:r>
            <a:r>
              <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rPr>
              <a:t>你认同下面这种看法吗？谈谈你的理由。</a:t>
            </a: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  </a:t>
            </a:r>
            <a:endParaRPr lang="zh-CN" altLang="en-US" sz="3200" dirty="0">
              <a:latin typeface="黑体" panose="02010609060101010101" pitchFamily="49" charset="-122"/>
              <a:ea typeface="黑体" panose="02010609060101010101" pitchFamily="49" charset="-122"/>
              <a:sym typeface="+mn-ea"/>
            </a:endParaRPr>
          </a:p>
        </p:txBody>
      </p:sp>
      <p:sp>
        <p:nvSpPr>
          <p:cNvPr id="5" name="标题 1"/>
          <p:cNvSpPr txBox="1"/>
          <p:nvPr/>
        </p:nvSpPr>
        <p:spPr>
          <a:xfrm>
            <a:off x="1274493" y="3252207"/>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dirty="0">
                <a:solidFill>
                  <a:srgbClr val="0000CC"/>
                </a:solidFill>
                <a:latin typeface="黑体" panose="02010609060101010101" pitchFamily="49" charset="-122"/>
                <a:ea typeface="黑体" panose="02010609060101010101" pitchFamily="49" charset="-122"/>
                <a:cs typeface="+mj-cs"/>
              </a:rPr>
              <a:t>解题关键</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9" name="文本框 5"/>
          <p:cNvSpPr txBox="1"/>
          <p:nvPr>
            <p:custDataLst>
              <p:tags r:id="rId2"/>
            </p:custDataLst>
          </p:nvPr>
        </p:nvSpPr>
        <p:spPr>
          <a:xfrm>
            <a:off x="583565" y="3772535"/>
            <a:ext cx="11037570" cy="1363345"/>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r>
              <a:rPr lang="en-US" altLang="zh-CN" sz="2800" b="1" spc="100" dirty="0">
                <a:latin typeface="黑体" panose="02010609060101010101" pitchFamily="49" charset="-122"/>
                <a:ea typeface="黑体" panose="02010609060101010101" pitchFamily="49" charset="-122"/>
                <a:cs typeface="宋体" panose="02010600030101010101" pitchFamily="2" charset="-122"/>
                <a:sym typeface="+mn-ea"/>
              </a:rPr>
              <a:t>   </a:t>
            </a:r>
            <a:r>
              <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rPr>
              <a:t>首先要清楚地了解纳粹德国的法西斯主义的侵略扩张政策以及发动战争的史实，还要了解英法等国家面对法西斯国家的侵略扩张所采取的绥靖政策实际鼓励法西斯继续侵略的史实。</a:t>
            </a:r>
            <a:endPar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endParaRPr>
          </a:p>
        </p:txBody>
      </p:sp>
      <p:sp>
        <p:nvSpPr>
          <p:cNvPr id="2" name="文本框 1"/>
          <p:cNvSpPr txBox="1"/>
          <p:nvPr/>
        </p:nvSpPr>
        <p:spPr>
          <a:xfrm>
            <a:off x="1081405" y="447040"/>
            <a:ext cx="1293495" cy="521970"/>
          </a:xfrm>
          <a:prstGeom prst="rect">
            <a:avLst/>
          </a:prstGeom>
          <a:noFill/>
        </p:spPr>
        <p:txBody>
          <a:bodyPr wrap="none" rtlCol="0" anchor="t">
            <a:spAutoFit/>
          </a:bodyPr>
          <a:lstStyle/>
          <a:p>
            <a:pPr algn="l">
              <a:lnSpc>
                <a:spcPct val="100000"/>
              </a:lnSpc>
            </a:pPr>
            <a:r>
              <a:rPr lang="zh-CN" altLang="en-US" sz="2800" b="1" spc="100" dirty="0">
                <a:uFillTx/>
                <a:latin typeface="黑体" panose="02010609060101010101" pitchFamily="49" charset="-122"/>
                <a:ea typeface="黑体" panose="02010609060101010101" pitchFamily="49" charset="-122"/>
                <a:cs typeface="宋体" panose="02010600030101010101" pitchFamily="2" charset="-122"/>
                <a:sym typeface="+mn-ea"/>
              </a:rPr>
              <a:t>问题二</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3" name="文本框 2"/>
          <p:cNvSpPr txBox="1"/>
          <p:nvPr/>
        </p:nvSpPr>
        <p:spPr>
          <a:xfrm>
            <a:off x="465455" y="1270000"/>
            <a:ext cx="11156315" cy="1814830"/>
          </a:xfrm>
          <a:prstGeom prst="rect">
            <a:avLst/>
          </a:prstGeom>
          <a:noFill/>
        </p:spPr>
        <p:txBody>
          <a:bodyPr wrap="square" rtlCol="0" anchor="t">
            <a:spAutoFit/>
          </a:bodyPr>
          <a:lstStyle/>
          <a:p>
            <a:pPr algn="l">
              <a:lnSpc>
                <a:spcPct val="100000"/>
              </a:lnSpc>
            </a:pPr>
            <a:r>
              <a:rPr lang="en-US" altLang="zh-CN" sz="2800" b="1" spc="100" dirty="0">
                <a:latin typeface="黑体" panose="02010609060101010101" pitchFamily="49" charset="-122"/>
                <a:ea typeface="黑体" panose="02010609060101010101" pitchFamily="49" charset="-122"/>
                <a:cs typeface="宋体" panose="02010600030101010101" pitchFamily="2" charset="-122"/>
                <a:sym typeface="+mn-ea"/>
              </a:rPr>
              <a:t>   </a:t>
            </a:r>
            <a:r>
              <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rPr>
              <a:t>英国史学家约翰·惠勒－贝内特在《慕尼黑－悲剧的序幕》一书中写道，“德国的征服国策，英国的绥靖国策，就像两股并行的溪水在奔流”，它们将在一个交叉点，即“慕尼黑”结合起来，并成了导致第二次世界大战的最重要的因素之一。 </a:t>
            </a:r>
            <a:r>
              <a:rPr lang="zh-CN" altLang="en-US" sz="2800" b="1" spc="100" dirty="0">
                <a:uFillTx/>
                <a:latin typeface="黑体" panose="02010609060101010101" pitchFamily="49" charset="-122"/>
                <a:ea typeface="黑体" panose="02010609060101010101" pitchFamily="49" charset="-122"/>
                <a:cs typeface="宋体" panose="02010600030101010101" pitchFamily="2" charset="-122"/>
                <a:sym typeface="+mn-ea"/>
              </a:rPr>
              <a:t>  </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p:nvPr/>
        </p:nvSpPr>
        <p:spPr>
          <a:xfrm>
            <a:off x="1081453" y="895087"/>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dirty="0">
                <a:solidFill>
                  <a:srgbClr val="0000CC"/>
                </a:solidFill>
                <a:latin typeface="黑体" panose="02010609060101010101" pitchFamily="49" charset="-122"/>
                <a:ea typeface="黑体" panose="02010609060101010101" pitchFamily="49" charset="-122"/>
                <a:cs typeface="+mj-cs"/>
              </a:rPr>
              <a:t>思路引领</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9" name="文本框 5"/>
          <p:cNvSpPr txBox="1"/>
          <p:nvPr>
            <p:custDataLst>
              <p:tags r:id="rId1"/>
            </p:custDataLst>
          </p:nvPr>
        </p:nvSpPr>
        <p:spPr>
          <a:xfrm>
            <a:off x="576580" y="1304290"/>
            <a:ext cx="11037570" cy="220599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r>
              <a:rPr lang="en-US" altLang="zh-CN" sz="2800" b="1" spc="100" dirty="0">
                <a:latin typeface="黑体" panose="02010609060101010101" pitchFamily="49" charset="-122"/>
                <a:ea typeface="黑体" panose="02010609060101010101" pitchFamily="49" charset="-122"/>
                <a:cs typeface="宋体" panose="02010600030101010101" pitchFamily="2" charset="-122"/>
                <a:sym typeface="+mn-ea"/>
              </a:rPr>
              <a:t>   </a:t>
            </a:r>
            <a:r>
              <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rPr>
              <a:t>第二次世界大战爆发前的历史中，梳理法西斯国家的侵略扩张行径，以及面对法西斯国家的扩张，英法（也包括美国）采取了怎样的政策，它们是如何绥靖德意日等法西斯国家的，而这两种政策的相辅相成，最终使第二次世界大战爆发；并结合《慕尼黑协定》的签订，来说明自己的看法。</a:t>
            </a:r>
            <a:endPar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endParaRPr>
          </a:p>
        </p:txBody>
      </p:sp>
      <p:sp>
        <p:nvSpPr>
          <p:cNvPr id="2" name="文本框 1"/>
          <p:cNvSpPr txBox="1"/>
          <p:nvPr/>
        </p:nvSpPr>
        <p:spPr>
          <a:xfrm>
            <a:off x="1081405" y="447040"/>
            <a:ext cx="1293495" cy="521970"/>
          </a:xfrm>
          <a:prstGeom prst="rect">
            <a:avLst/>
          </a:prstGeom>
          <a:noFill/>
        </p:spPr>
        <p:txBody>
          <a:bodyPr wrap="none" rtlCol="0" anchor="t">
            <a:spAutoFit/>
          </a:bodyPr>
          <a:lstStyle/>
          <a:p>
            <a:pPr algn="l">
              <a:lnSpc>
                <a:spcPct val="100000"/>
              </a:lnSpc>
            </a:pPr>
            <a:r>
              <a:rPr lang="zh-CN" altLang="en-US" sz="2800" b="1" spc="100" dirty="0">
                <a:uFillTx/>
                <a:latin typeface="黑体" panose="02010609060101010101" pitchFamily="49" charset="-122"/>
                <a:ea typeface="黑体" panose="02010609060101010101" pitchFamily="49" charset="-122"/>
                <a:cs typeface="宋体" panose="02010600030101010101" pitchFamily="2" charset="-122"/>
                <a:sym typeface="+mn-ea"/>
              </a:rPr>
              <a:t>问题二</a:t>
            </a:r>
            <a:endParaRPr lang="en-US" altLang="zh-CN" sz="2800"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4" name="标题 1"/>
          <p:cNvSpPr txBox="1"/>
          <p:nvPr/>
        </p:nvSpPr>
        <p:spPr>
          <a:xfrm>
            <a:off x="1248458" y="3510017"/>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dirty="0">
                <a:solidFill>
                  <a:srgbClr val="0000CC"/>
                </a:solidFill>
                <a:latin typeface="黑体" panose="02010609060101010101" pitchFamily="49" charset="-122"/>
                <a:ea typeface="黑体" panose="02010609060101010101" pitchFamily="49" charset="-122"/>
                <a:cs typeface="+mj-cs"/>
                <a:sym typeface="+mn-ea"/>
              </a:rPr>
              <a:t>答案提示</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6" name="文本框 5"/>
          <p:cNvSpPr txBox="1"/>
          <p:nvPr/>
        </p:nvSpPr>
        <p:spPr>
          <a:xfrm>
            <a:off x="732155" y="4046220"/>
            <a:ext cx="10727055" cy="2245360"/>
          </a:xfrm>
          <a:prstGeom prst="rect">
            <a:avLst/>
          </a:prstGeom>
          <a:noFill/>
        </p:spPr>
        <p:txBody>
          <a:bodyPr wrap="square" rtlCol="0" anchor="t">
            <a:spAutoFit/>
          </a:bodyPr>
          <a:lstStyle/>
          <a:p>
            <a:pPr algn="l">
              <a:lnSpc>
                <a:spcPct val="100000"/>
              </a:lnSpc>
            </a:pPr>
            <a:r>
              <a:rPr lang="en-US" altLang="zh-CN" sz="2800" b="1" spc="100" dirty="0">
                <a:solidFill>
                  <a:schemeClr val="tx1"/>
                </a:solidFill>
                <a:latin typeface="黑体" panose="02010609060101010101" pitchFamily="49" charset="-122"/>
                <a:ea typeface="黑体" panose="02010609060101010101" pitchFamily="49" charset="-122"/>
                <a:cs typeface="宋体" panose="02010600030101010101" pitchFamily="2" charset="-122"/>
              </a:rPr>
              <a:t>   </a:t>
            </a:r>
            <a:r>
              <a:rPr lang="zh-CN" altLang="en-US" sz="2800" b="1" spc="100" dirty="0">
                <a:solidFill>
                  <a:schemeClr val="tx1"/>
                </a:solidFill>
                <a:latin typeface="黑体" panose="02010609060101010101" pitchFamily="49" charset="-122"/>
                <a:ea typeface="黑体" panose="02010609060101010101" pitchFamily="49" charset="-122"/>
                <a:cs typeface="宋体" panose="02010600030101010101" pitchFamily="2" charset="-122"/>
              </a:rPr>
              <a:t>从法西斯主义的产生背景及其主张，以及一步一步地不断侵略扩张，说明法西斯主义是发动第二次世界大战的罪魁祸首；而英法等国家的绥靖政策，实际上助长了法西斯国家的侵略野心，最终使第二次世界大战爆发。英法等国想避免战争，但还是搬起石头砸自己的脚。</a:t>
            </a:r>
            <a:r>
              <a:rPr lang="en-US" altLang="zh-CN" sz="2800" b="1" spc="100" dirty="0">
                <a:solidFill>
                  <a:schemeClr val="tx1"/>
                </a:solidFill>
                <a:latin typeface="黑体" panose="02010609060101010101" pitchFamily="49" charset="-122"/>
                <a:ea typeface="黑体" panose="02010609060101010101" pitchFamily="49" charset="-122"/>
                <a:cs typeface="宋体" panose="02010600030101010101" pitchFamily="2" charset="-122"/>
              </a:rPr>
              <a:t> </a:t>
            </a:r>
            <a:endParaRPr lang="en-US" altLang="zh-CN" sz="2800" b="1" spc="100" dirty="0">
              <a:solidFill>
                <a:schemeClr val="tx1"/>
              </a:solidFill>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4"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5"/>
          <p:cNvSpPr txBox="1"/>
          <p:nvPr>
            <p:custDataLst>
              <p:tags r:id="rId1"/>
            </p:custDataLst>
          </p:nvPr>
        </p:nvSpPr>
        <p:spPr>
          <a:xfrm>
            <a:off x="1328420" y="535940"/>
            <a:ext cx="9043670" cy="92456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lnSpc>
                <a:spcPct val="100000"/>
              </a:lnSpc>
            </a:pP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问题三</a:t>
            </a:r>
            <a:endPar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endParaRPr>
          </a:p>
          <a:p>
            <a:pPr algn="l">
              <a:lnSpc>
                <a:spcPct val="100000"/>
              </a:lnSpc>
            </a:pPr>
            <a:r>
              <a:rPr sz="3200" b="1" spc="100" dirty="0">
                <a:uFillTx/>
                <a:latin typeface="黑体" panose="02010609060101010101" pitchFamily="49" charset="-122"/>
                <a:ea typeface="黑体" panose="02010609060101010101" pitchFamily="49" charset="-122"/>
                <a:cs typeface="宋体" panose="02010600030101010101" pitchFamily="2" charset="-122"/>
                <a:sym typeface="+mn-ea"/>
              </a:rPr>
              <a:t>比较雅尔塔体系和凡尔赛一华盛顿体系的异同</a:t>
            </a:r>
            <a:r>
              <a:rPr lang="zh-CN" sz="3200" b="1" spc="100" dirty="0">
                <a:uFillTx/>
                <a:latin typeface="黑体" panose="02010609060101010101" pitchFamily="49" charset="-122"/>
                <a:ea typeface="黑体" panose="02010609060101010101" pitchFamily="49" charset="-122"/>
                <a:cs typeface="宋体" panose="02010600030101010101" pitchFamily="2" charset="-122"/>
                <a:sym typeface="+mn-ea"/>
              </a:rPr>
              <a:t>。</a:t>
            </a: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     </a:t>
            </a:r>
            <a:endParaRPr lang="zh-CN" altLang="en-US" sz="3200" dirty="0">
              <a:latin typeface="黑体" panose="02010609060101010101" pitchFamily="49" charset="-122"/>
              <a:ea typeface="黑体" panose="02010609060101010101" pitchFamily="49" charset="-122"/>
              <a:sym typeface="+mn-ea"/>
            </a:endParaRPr>
          </a:p>
        </p:txBody>
      </p:sp>
      <p:sp>
        <p:nvSpPr>
          <p:cNvPr id="5" name="标题 1"/>
          <p:cNvSpPr txBox="1"/>
          <p:nvPr/>
        </p:nvSpPr>
        <p:spPr>
          <a:xfrm>
            <a:off x="1193848" y="1460237"/>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dirty="0">
                <a:solidFill>
                  <a:srgbClr val="0000CC"/>
                </a:solidFill>
                <a:latin typeface="黑体" panose="02010609060101010101" pitchFamily="49" charset="-122"/>
                <a:ea typeface="黑体" panose="02010609060101010101" pitchFamily="49" charset="-122"/>
                <a:cs typeface="+mj-cs"/>
              </a:rPr>
              <a:t>解题关键</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6" name="标题 1"/>
          <p:cNvSpPr txBox="1"/>
          <p:nvPr/>
        </p:nvSpPr>
        <p:spPr>
          <a:xfrm>
            <a:off x="1114032" y="3174871"/>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noProof="0" dirty="0">
                <a:solidFill>
                  <a:srgbClr val="0000CC"/>
                </a:solidFill>
                <a:latin typeface="黑体" panose="02010609060101010101" pitchFamily="49" charset="-122"/>
                <a:ea typeface="黑体" panose="02010609060101010101" pitchFamily="49" charset="-122"/>
                <a:cs typeface="+mj-cs"/>
              </a:rPr>
              <a:t>思路引领</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9" name="文本框 5"/>
          <p:cNvSpPr txBox="1"/>
          <p:nvPr>
            <p:custDataLst>
              <p:tags r:id="rId2"/>
            </p:custDataLst>
          </p:nvPr>
        </p:nvSpPr>
        <p:spPr>
          <a:xfrm>
            <a:off x="430530" y="1765935"/>
            <a:ext cx="11149965" cy="1163955"/>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r>
              <a:rPr lang="zh-CN" altLang="en-US" sz="2800" b="1" spc="100"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rPr>
              <a:t>了解凡尔赛－华盛顿体系和雅尔塔体系各自在历史发展进程中所体现出的进步性与局限性。</a:t>
            </a:r>
            <a:endParaRPr lang="zh-CN" altLang="en-US" sz="2800" b="1" spc="1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0" name="文本框 5"/>
          <p:cNvSpPr txBox="1"/>
          <p:nvPr>
            <p:custDataLst>
              <p:tags r:id="rId3"/>
            </p:custDataLst>
          </p:nvPr>
        </p:nvSpPr>
        <p:spPr>
          <a:xfrm>
            <a:off x="408305" y="3716655"/>
            <a:ext cx="11375390" cy="101854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r>
              <a:rPr lang="zh-CN" altLang="en-US" sz="2800" b="1" spc="100"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rPr>
              <a:t>首先清楚了解凡尔赛一华盛顿体系和雅尔塔体系建立的大背景及主要内容，分析它们之间的相同点和不同点，进行比较。</a:t>
            </a:r>
            <a:endParaRPr lang="zh-CN" altLang="en-US" sz="2800" b="1" spc="100" dirty="0">
              <a:latin typeface="黑体" panose="02010609060101010101" pitchFamily="49" charset="-122"/>
              <a:ea typeface="黑体" panose="02010609060101010101" pitchFamily="49"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5"/>
          <p:cNvSpPr txBox="1"/>
          <p:nvPr>
            <p:custDataLst>
              <p:tags r:id="rId1"/>
            </p:custDataLst>
          </p:nvPr>
        </p:nvSpPr>
        <p:spPr>
          <a:xfrm>
            <a:off x="1113790" y="585470"/>
            <a:ext cx="9043670" cy="92456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lnSpc>
                <a:spcPct val="100000"/>
              </a:lnSpc>
            </a:pP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问题三</a:t>
            </a:r>
            <a:endPar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endParaRPr>
          </a:p>
          <a:p>
            <a:pPr algn="l">
              <a:lnSpc>
                <a:spcPct val="100000"/>
              </a:lnSpc>
            </a:pPr>
            <a:r>
              <a:rPr sz="3200" b="1" spc="100" dirty="0">
                <a:uFillTx/>
                <a:latin typeface="黑体" panose="02010609060101010101" pitchFamily="49" charset="-122"/>
                <a:ea typeface="黑体" panose="02010609060101010101" pitchFamily="49" charset="-122"/>
                <a:cs typeface="宋体" panose="02010600030101010101" pitchFamily="2" charset="-122"/>
                <a:sym typeface="+mn-ea"/>
              </a:rPr>
              <a:t>比较雅尔塔体系和凡尔赛一华盛顿体系的异同</a:t>
            </a:r>
            <a:r>
              <a:rPr lang="zh-CN" sz="3200" b="1" spc="100" dirty="0">
                <a:uFillTx/>
                <a:latin typeface="黑体" panose="02010609060101010101" pitchFamily="49" charset="-122"/>
                <a:ea typeface="黑体" panose="02010609060101010101" pitchFamily="49" charset="-122"/>
                <a:cs typeface="宋体" panose="02010600030101010101" pitchFamily="2" charset="-122"/>
                <a:sym typeface="+mn-ea"/>
              </a:rPr>
              <a:t>。</a:t>
            </a: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  </a:t>
            </a:r>
            <a:endParaRPr lang="zh-CN" altLang="en-US" sz="3200" dirty="0">
              <a:latin typeface="黑体" panose="02010609060101010101" pitchFamily="49" charset="-122"/>
              <a:ea typeface="黑体" panose="02010609060101010101" pitchFamily="49" charset="-122"/>
              <a:sym typeface="+mn-ea"/>
            </a:endParaRPr>
          </a:p>
        </p:txBody>
      </p:sp>
      <p:sp>
        <p:nvSpPr>
          <p:cNvPr id="5" name="标题 1"/>
          <p:cNvSpPr txBox="1"/>
          <p:nvPr/>
        </p:nvSpPr>
        <p:spPr>
          <a:xfrm>
            <a:off x="1184958" y="1571997"/>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dirty="0">
                <a:solidFill>
                  <a:srgbClr val="0000CC"/>
                </a:solidFill>
                <a:latin typeface="黑体" panose="02010609060101010101" pitchFamily="49" charset="-122"/>
                <a:ea typeface="黑体" panose="02010609060101010101" pitchFamily="49" charset="-122"/>
                <a:cs typeface="+mj-cs"/>
                <a:sym typeface="+mn-ea"/>
              </a:rPr>
              <a:t>答案提示</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2" name="文本框 1"/>
          <p:cNvSpPr txBox="1"/>
          <p:nvPr/>
        </p:nvSpPr>
        <p:spPr>
          <a:xfrm>
            <a:off x="981075" y="2099945"/>
            <a:ext cx="10229850" cy="953135"/>
          </a:xfrm>
          <a:prstGeom prst="rect">
            <a:avLst/>
          </a:prstGeom>
          <a:noFill/>
        </p:spPr>
        <p:txBody>
          <a:bodyPr wrap="square" rtlCol="0" anchor="t">
            <a:spAutoFit/>
          </a:bodyPr>
          <a:lstStyle/>
          <a:p>
            <a:pPr algn="l">
              <a:lnSpc>
                <a:spcPct val="100000"/>
              </a:lnSpc>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en-US" altLang="zh-CN" sz="2800" b="1" dirty="0">
                <a:solidFill>
                  <a:schemeClr val="tx1"/>
                </a:solidFill>
                <a:latin typeface="黑体" panose="02010609060101010101" pitchFamily="49" charset="-122"/>
                <a:ea typeface="黑体" panose="02010609060101010101" pitchFamily="49" charset="-122"/>
                <a:cs typeface="黑体" panose="02010609060101010101" pitchFamily="49" charset="-122"/>
              </a:rPr>
              <a:t>相同点：两个体系都是为了避免战争，并建立主权国家的国际政治组织，希望以和平手段维持世界和平与国际安全。</a:t>
            </a:r>
            <a:endParaRPr lang="en-US" altLang="zh-CN" sz="28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889635" y="3221355"/>
            <a:ext cx="10229850" cy="2676525"/>
          </a:xfrm>
          <a:prstGeom prst="rect">
            <a:avLst/>
          </a:prstGeom>
          <a:noFill/>
        </p:spPr>
        <p:txBody>
          <a:bodyPr wrap="square" rtlCol="0" anchor="t">
            <a:spAutoFit/>
          </a:bodyPr>
          <a:lstStyle/>
          <a:p>
            <a:pPr algn="l">
              <a:lnSpc>
                <a:spcPct val="100000"/>
              </a:lnSpc>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en-US" altLang="zh-CN" sz="2800" b="1" dirty="0">
                <a:solidFill>
                  <a:schemeClr val="tx1"/>
                </a:solidFill>
                <a:latin typeface="黑体" panose="02010609060101010101" pitchFamily="49" charset="-122"/>
                <a:ea typeface="黑体" panose="02010609060101010101" pitchFamily="49" charset="-122"/>
                <a:cs typeface="黑体" panose="02010609060101010101" pitchFamily="49" charset="-122"/>
              </a:rPr>
              <a:t>不同点：1.凡尔赛一华盛顿体系未能维持和平，究其原因：一是一战是一场帝国主义战争，战胜国建立的以凡尔赛一华盛顿体系为代表的战后国际秩序，以维护帝国主义战胜国的利益为宗旨；二是国联的决策机制存在很大缺陷，其“全体一致”表决原则不能真正制止侵略，九一八事变后国联的反应就是明证。因此，该体系是一个孕育战争的体系。</a:t>
            </a:r>
            <a:endParaRPr lang="en-US" altLang="zh-CN" sz="28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5"/>
          <p:cNvSpPr txBox="1"/>
          <p:nvPr>
            <p:custDataLst>
              <p:tags r:id="rId1"/>
            </p:custDataLst>
          </p:nvPr>
        </p:nvSpPr>
        <p:spPr>
          <a:xfrm>
            <a:off x="1113790" y="585470"/>
            <a:ext cx="9043670" cy="92456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algn="l">
              <a:lnSpc>
                <a:spcPct val="100000"/>
              </a:lnSpc>
            </a:pP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问题三</a:t>
            </a:r>
            <a:endPar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endParaRPr>
          </a:p>
          <a:p>
            <a:pPr algn="l">
              <a:lnSpc>
                <a:spcPct val="100000"/>
              </a:lnSpc>
            </a:pPr>
            <a:r>
              <a:rPr sz="3200" b="1" spc="100" dirty="0">
                <a:uFillTx/>
                <a:latin typeface="黑体" panose="02010609060101010101" pitchFamily="49" charset="-122"/>
                <a:ea typeface="黑体" panose="02010609060101010101" pitchFamily="49" charset="-122"/>
                <a:cs typeface="宋体" panose="02010600030101010101" pitchFamily="2" charset="-122"/>
                <a:sym typeface="+mn-ea"/>
              </a:rPr>
              <a:t>比较雅尔塔体系和凡尔赛一华盛顿体系的异同</a:t>
            </a:r>
            <a:r>
              <a:rPr lang="zh-CN" sz="3200" b="1" spc="100" dirty="0">
                <a:uFillTx/>
                <a:latin typeface="黑体" panose="02010609060101010101" pitchFamily="49" charset="-122"/>
                <a:ea typeface="黑体" panose="02010609060101010101" pitchFamily="49" charset="-122"/>
                <a:cs typeface="宋体" panose="02010600030101010101" pitchFamily="2" charset="-122"/>
                <a:sym typeface="+mn-ea"/>
              </a:rPr>
              <a:t>。</a:t>
            </a:r>
            <a:r>
              <a:rPr lang="zh-CN" altLang="en-US" sz="3200" b="1" spc="100" dirty="0">
                <a:uFillTx/>
                <a:latin typeface="黑体" panose="02010609060101010101" pitchFamily="49" charset="-122"/>
                <a:ea typeface="黑体" panose="02010609060101010101" pitchFamily="49" charset="-122"/>
                <a:cs typeface="宋体" panose="02010600030101010101" pitchFamily="2" charset="-122"/>
                <a:sym typeface="+mn-ea"/>
              </a:rPr>
              <a:t>  </a:t>
            </a:r>
            <a:endParaRPr lang="zh-CN" altLang="en-US" sz="3200" dirty="0">
              <a:latin typeface="黑体" panose="02010609060101010101" pitchFamily="49" charset="-122"/>
              <a:ea typeface="黑体" panose="02010609060101010101" pitchFamily="49" charset="-122"/>
              <a:sym typeface="+mn-ea"/>
            </a:endParaRPr>
          </a:p>
        </p:txBody>
      </p:sp>
      <p:sp>
        <p:nvSpPr>
          <p:cNvPr id="5" name="标题 1"/>
          <p:cNvSpPr txBox="1"/>
          <p:nvPr/>
        </p:nvSpPr>
        <p:spPr>
          <a:xfrm>
            <a:off x="1184958" y="1571997"/>
            <a:ext cx="1847362" cy="520227"/>
          </a:xfrm>
          <a:prstGeom prst="rect">
            <a:avLst/>
          </a:prstGeom>
          <a:noFill/>
          <a:ln>
            <a:noFill/>
          </a:ln>
        </p:spPr>
        <p:txBody>
          <a:bodyPr vert="horz" lIns="91440" tIns="45720" rIns="91440" bIns="45720" rtlCol="0" anchor="b" anchorCtr="0">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200" b="1" dirty="0">
                <a:solidFill>
                  <a:srgbClr val="0000CC"/>
                </a:solidFill>
                <a:latin typeface="黑体" panose="02010609060101010101" pitchFamily="49" charset="-122"/>
                <a:ea typeface="黑体" panose="02010609060101010101" pitchFamily="49" charset="-122"/>
                <a:cs typeface="+mj-cs"/>
                <a:sym typeface="+mn-ea"/>
              </a:rPr>
              <a:t>答案提示</a:t>
            </a:r>
            <a:endParaRPr kumimoji="0" lang="zh-CN" altLang="en-US" sz="3200" b="1" i="0" u="none" strike="noStrike" kern="1200" cap="none" spc="0" normalizeH="0" baseline="0" noProof="0" dirty="0">
              <a:ln>
                <a:noFill/>
              </a:ln>
              <a:solidFill>
                <a:srgbClr val="0000CC"/>
              </a:solidFill>
              <a:effectLst/>
              <a:uLnTx/>
              <a:uFillTx/>
              <a:latin typeface="黑体" panose="02010609060101010101" pitchFamily="49" charset="-122"/>
              <a:ea typeface="黑体" panose="02010609060101010101" pitchFamily="49" charset="-122"/>
              <a:cs typeface="+mj-cs"/>
            </a:endParaRPr>
          </a:p>
        </p:txBody>
      </p:sp>
      <p:sp>
        <p:nvSpPr>
          <p:cNvPr id="3" name="文本框 2"/>
          <p:cNvSpPr txBox="1"/>
          <p:nvPr/>
        </p:nvSpPr>
        <p:spPr>
          <a:xfrm>
            <a:off x="981075" y="2419985"/>
            <a:ext cx="10229850" cy="3107690"/>
          </a:xfrm>
          <a:prstGeom prst="rect">
            <a:avLst/>
          </a:prstGeom>
          <a:noFill/>
        </p:spPr>
        <p:txBody>
          <a:bodyPr wrap="square" rtlCol="0" anchor="t">
            <a:spAutoFit/>
          </a:bodyPr>
          <a:lstStyle/>
          <a:p>
            <a:pPr algn="l">
              <a:lnSpc>
                <a:spcPct val="100000"/>
              </a:lnSpc>
            </a:pPr>
            <a:r>
              <a:rPr lang="en-US" altLang="zh-CN" sz="2800"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en-US" altLang="zh-CN" sz="2800" b="1" dirty="0">
                <a:solidFill>
                  <a:schemeClr val="tx1"/>
                </a:solidFill>
                <a:latin typeface="黑体" panose="02010609060101010101" pitchFamily="49" charset="-122"/>
                <a:ea typeface="黑体" panose="02010609060101010101" pitchFamily="49" charset="-122"/>
                <a:cs typeface="黑体" panose="02010609060101010101" pitchFamily="49" charset="-122"/>
              </a:rPr>
              <a:t>不同点：2.雅尔塔体系是美英等资本主义国家与苏联社会主义国家共同建立的，它们在避免战争方面作出了积极的努力，一是它们将不同社会制度国家和平共处的原则纳入了战后国际秩序；二是在联合国的表决程序上实行“大国一致”原则，从而保证了大国之间避免爆发战争，使第二次世界大战后的世界呈现出大和平的状态（尽管仍有局部热战）。因此，雅尔塔体系不是一个孕育战争的体系。</a:t>
            </a:r>
            <a:endParaRPr lang="en-US" altLang="zh-CN" sz="28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8"/>
          <p:cNvSpPr txBox="1">
            <a:spLocks noChangeArrowheads="1"/>
          </p:cNvSpPr>
          <p:nvPr>
            <p:custDataLst>
              <p:tags r:id="rId1"/>
            </p:custDataLst>
          </p:nvPr>
        </p:nvSpPr>
        <p:spPr bwMode="auto">
          <a:xfrm>
            <a:off x="1919536" y="2061483"/>
            <a:ext cx="8580438" cy="2070100"/>
          </a:xfrm>
          <a:prstGeom prst="rect">
            <a:avLst/>
          </a:prstGeom>
          <a:noFill/>
          <a:ln w="9525">
            <a:noFill/>
            <a:miter lim="800000"/>
          </a:ln>
        </p:spPr>
        <p:txBody>
          <a:bodyPr anchor="b"/>
          <a:lstStyle/>
          <a:p>
            <a:pPr algn="ctr" eaLnBrk="0" hangingPunct="0"/>
            <a:r>
              <a:rPr lang="zh-CN" altLang="zh-CN" sz="5400" dirty="0">
                <a:latin typeface="黑体" panose="02010609060101010101" pitchFamily="49" charset="-122"/>
                <a:ea typeface="黑体" panose="02010609060101010101" pitchFamily="49" charset="-122"/>
                <a:sym typeface="宋体" panose="02010600030101010101" pitchFamily="2" charset="-122"/>
              </a:rPr>
              <a:t>谢谢大家的观看，</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a:p>
            <a:pPr algn="ctr" eaLnBrk="0" hangingPunct="0"/>
            <a:r>
              <a:rPr lang="zh-CN" altLang="zh-CN" sz="5400" dirty="0">
                <a:latin typeface="黑体" panose="02010609060101010101" pitchFamily="49" charset="-122"/>
                <a:ea typeface="黑体" panose="02010609060101010101" pitchFamily="49" charset="-122"/>
                <a:sym typeface="宋体" panose="02010600030101010101" pitchFamily="2" charset="-122"/>
              </a:rPr>
              <a:t>再见！</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p:txBody>
      </p:sp>
    </p:spTree>
    <p:custDataLst>
      <p:tags r:id="rId2"/>
    </p:custDataLst>
  </p:cSld>
  <p:clrMapOvr>
    <a:masterClrMapping/>
  </p:clrMapOvr>
</p:sld>
</file>

<file path=ppt/tags/tag1.xml><?xml version="1.0" encoding="utf-8"?>
<p:tagLst xmlns:p="http://schemas.openxmlformats.org/presentationml/2006/main">
  <p:tag name="KSO_WM_TAG_VERSION" val="1.0"/>
  <p:tag name="KSO_WM_BEAUTIFY_FLAG" val="#wm#"/>
  <p:tag name="KSO_WM_UNIT_TYPE" val="f"/>
  <p:tag name="KSO_WM_UNIT_INDEX" val="2"/>
  <p:tag name="KSO_WM_UNIT_LAYERLEVEL" val="1"/>
  <p:tag name="KSO_WM_UNIT_VALUE" val="32"/>
  <p:tag name="KSO_WM_UNIT_HIGHLIGHT" val="0"/>
  <p:tag name="KSO_WM_UNIT_COMPATIBLE" val="0"/>
  <p:tag name="KSO_WM_UNIT_CLEAR" val="0"/>
  <p:tag name="KSO_WM_UNIT_PRESET_TEXT" val="指导老师：代用名"/>
  <p:tag name="KSO_WM_TEMPLATE_CATEGORY" val="custom"/>
  <p:tag name="KSO_WM_TEMPLATE_INDEX" val="20181724"/>
  <p:tag name="KSO_WM_UNIT_ID" val="custom20181724_1*f*2"/>
  <p:tag name="KSO_WM_FULL_TEXT_BEAUTIFY_COPY_ID" val="19"/>
</p:tagLst>
</file>

<file path=ppt/tags/tag2.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 name="KSO_WM_FULL_TEXT_BEAUTIFY_COPY_ID" val="6"/>
</p:tagLst>
</file>

<file path=ppt/tags/tag3.xml><?xml version="1.0" encoding="utf-8"?>
<p:tagLst xmlns:p="http://schemas.openxmlformats.org/presentationml/2006/main">
  <p:tag name="KSO_WM_TAG_VERSION" val="1.0"/>
  <p:tag name="KSO_WM_BEAUTIFY_FLAG" val="#wm#"/>
  <p:tag name="KSO_WM_UNIT_TYPE" val="f"/>
  <p:tag name="KSO_WM_UNIT_INDEX" val="1"/>
  <p:tag name="KSO_WM_UNIT_LAYERLEVEL" val="1"/>
  <p:tag name="KSO_WM_UNIT_VALUE" val="32"/>
  <p:tag name="KSO_WM_UNIT_HIGHLIGHT" val="0"/>
  <p:tag name="KSO_WM_UNIT_COMPATIBLE" val="0"/>
  <p:tag name="KSO_WM_UNIT_CLEAR" val="0"/>
  <p:tag name="KSO_WM_UNIT_PRESET_TEXT" val="答辩学生：代用名"/>
  <p:tag name="KSO_WM_TEMPLATE_CATEGORY" val="custom"/>
  <p:tag name="KSO_WM_TEMPLATE_INDEX" val="20181724"/>
  <p:tag name="KSO_WM_UNIT_ID" val="custom20181724_1*f*1"/>
  <p:tag name="KSO_WM_FULL_TEXT_BEAUTIFY_COPY_ID" val="18"/>
</p:tagLst>
</file>

<file path=ppt/tags/tag4.xml><?xml version="1.0" encoding="utf-8"?>
<p:tagLst xmlns:p="http://schemas.openxmlformats.org/presentationml/2006/main">
  <p:tag name="KSO_WM_FULL_TEXT_BEAUTIFY_COPY_ID" val="150995307"/>
</p:tagLst>
</file>

<file path=ppt/tags/tag5.xml><?xml version="1.0" encoding="utf-8"?>
<p:tagLst xmlns:p="http://schemas.openxmlformats.org/presentationml/2006/main">
  <p:tag name="KSO_WM_FULL_TEXT_BEAUTIFY_COPY_ID" val="2"/>
</p:tagLst>
</file>

<file path=ppt/tags/tag6.xml><?xml version="1.0" encoding="utf-8"?>
<p:tagLst xmlns:p="http://schemas.openxmlformats.org/presentationml/2006/main">
  <p:tag name="KSO_WM_FULL_TEXT_BEAUTIFY_COPY_ID" val="5"/>
</p:tagLst>
</file>

<file path=ppt/tags/tag7.xml><?xml version="1.0" encoding="utf-8"?>
<p:tagLst xmlns:p="http://schemas.openxmlformats.org/presentationml/2006/main">
  <p:tag name="KSO_WM_FULL_TEXT_BEAUTIFY_COPY_ID" val="150995308"/>
</p:tagLst>
</file>

<file path=ppt/tags/tag8.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PRESET_TEXT" val="SECTION TITLE"/>
  <p:tag name="KSO_WM_TEMPLATE_CATEGORY" val="custom"/>
  <p:tag name="KSO_WM_TEMPLATE_INDEX" val="20181724"/>
  <p:tag name="KSO_WM_UNIT_ID" val="custom20181724_12*a*1"/>
  <p:tag name="KSO_WM_FULL_TEXT_BEAUTIFY_COPY_ID" val="14"/>
</p:tagLst>
</file>

<file path=ppt/tags/tag9.xml><?xml version="1.0" encoding="utf-8"?>
<p:tagLst xmlns:p="http://schemas.openxmlformats.org/presentationml/2006/main">
  <p:tag name="KSO_WM_FULL_TEXT_BEAUTIFY_COPY_ID" val="7"/>
</p:tagLst>
</file>

<file path=ppt/tags/tag10.xml><?xml version="1.0" encoding="utf-8"?>
<p:tagLst xmlns:p="http://schemas.openxmlformats.org/presentationml/2006/main">
  <p:tag name="KSO_WM_FULL_TEXT_BEAUTIFY_COPY_ID" val="8"/>
</p:tagLst>
</file>

<file path=ppt/tags/tag11.xml><?xml version="1.0" encoding="utf-8"?>
<p:tagLst xmlns:p="http://schemas.openxmlformats.org/presentationml/2006/main">
  <p:tag name="KSO_WM_FULL_TEXT_BEAUTIFY_COPY_ID" val="150995331"/>
</p:tagLst>
</file>

<file path=ppt/tags/tag12.xml><?xml version="1.0" encoding="utf-8"?>
<p:tagLst xmlns:p="http://schemas.openxmlformats.org/presentationml/2006/main">
  <p:tag name="KSO_WM_FULL_TEXT_BEAUTIFY_COPY_ID"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14.xml><?xml version="1.0" encoding="utf-8"?>
<p:tagLst xmlns:p="http://schemas.openxmlformats.org/presentationml/2006/main">
  <p:tag name="KSO_WM_FULL_TEXT_BEAUTIFY_COPY_ID" val="150995319"/>
</p:tagLst>
</file>

<file path=ppt/tags/tag15.xml><?xml version="1.0" encoding="utf-8"?>
<p:tagLst xmlns:p="http://schemas.openxmlformats.org/presentationml/2006/main">
  <p:tag name="KSO_WM_FULL_TEXT_BEAUTIFY_COPY_ID" val="4"/>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17.xml><?xml version="1.0" encoding="utf-8"?>
<p:tagLst xmlns:p="http://schemas.openxmlformats.org/presentationml/2006/main">
  <p:tag name="KSO_WM_FULL_TEXT_BEAUTIFY_COPY_ID" val="150995319"/>
</p:tagLst>
</file>

<file path=ppt/tags/tag18.xml><?xml version="1.0" encoding="utf-8"?>
<p:tagLst xmlns:p="http://schemas.openxmlformats.org/presentationml/2006/main">
  <p:tag name="KSO_WM_FULL_TEXT_BEAUTIFY_COPY_ID" val="4"/>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20.xml><?xml version="1.0" encoding="utf-8"?>
<p:tagLst xmlns:p="http://schemas.openxmlformats.org/presentationml/2006/main">
  <p:tag name="KSO_WM_FULL_TEXT_BEAUTIFY_COPY_ID" val="150995319"/>
</p:tagLst>
</file>

<file path=ppt/tags/tag21.xml><?xml version="1.0" encoding="utf-8"?>
<p:tagLst xmlns:p="http://schemas.openxmlformats.org/presentationml/2006/main">
  <p:tag name="KSO_WM_FULL_TEXT_BEAUTIFY_COPY_ID"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23.xml><?xml version="1.0" encoding="utf-8"?>
<p:tagLst xmlns:p="http://schemas.openxmlformats.org/presentationml/2006/main">
  <p:tag name="KSO_WM_FULL_TEXT_BEAUTIFY_COPY_ID" val="150995319"/>
</p:tagLst>
</file>

<file path=ppt/tags/tag24.xml><?xml version="1.0" encoding="utf-8"?>
<p:tagLst xmlns:p="http://schemas.openxmlformats.org/presentationml/2006/main">
  <p:tag name="KSO_WM_FULL_TEXT_BEAUTIFY_COPY_ID" val="4"/>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26.xml><?xml version="1.0" encoding="utf-8"?>
<p:tagLst xmlns:p="http://schemas.openxmlformats.org/presentationml/2006/main">
  <p:tag name="KSO_WM_FULL_TEXT_BEAUTIFY_COPY_ID" val="150995319"/>
</p:tagLst>
</file>

<file path=ppt/tags/tag27.xml><?xml version="1.0" encoding="utf-8"?>
<p:tagLst xmlns:p="http://schemas.openxmlformats.org/presentationml/2006/main">
  <p:tag name="KSO_WM_FULL_TEXT_BEAUTIFY_COPY_ID"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29.xml><?xml version="1.0" encoding="utf-8"?>
<p:tagLst xmlns:p="http://schemas.openxmlformats.org/presentationml/2006/main">
  <p:tag name="KSO_WM_FULL_TEXT_BEAUTIFY_COPY_ID" val="150995319"/>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31.xml><?xml version="1.0" encoding="utf-8"?>
<p:tagLst xmlns:p="http://schemas.openxmlformats.org/presentationml/2006/main">
  <p:tag name="KSO_WM_FULL_TEXT_BEAUTIFY_COPY_ID" val="12"/>
</p:tagLst>
</file>

<file path=ppt/tags/tag32.xml><?xml version="1.0" encoding="utf-8"?>
<p:tagLst xmlns:p="http://schemas.openxmlformats.org/presentationml/2006/main">
  <p:tag name="KSO_WM_FULL_TEXT_BEAUTIFY_COPY_ID" val="150995319"/>
</p:tagLst>
</file>

<file path=ppt/tags/tag33.xml><?xml version="1.0" encoding="utf-8"?>
<p:tagLst xmlns:p="http://schemas.openxmlformats.org/presentationml/2006/main">
  <p:tag name="KSO_WM_FULL_TEXT_BEAUTIFY_COPY_ID" val="4"/>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35.xml><?xml version="1.0" encoding="utf-8"?>
<p:tagLst xmlns:p="http://schemas.openxmlformats.org/presentationml/2006/main">
  <p:tag name="KSO_WM_FULL_TEXT_BEAUTIFY_COPY_ID" val="12"/>
</p:tagLst>
</file>

<file path=ppt/tags/tag36.xml><?xml version="1.0" encoding="utf-8"?>
<p:tagLst xmlns:p="http://schemas.openxmlformats.org/presentationml/2006/main">
  <p:tag name="KSO_WM_FULL_TEXT_BEAUTIFY_COPY_ID" val="150995319"/>
</p:tagLst>
</file>

<file path=ppt/tags/tag37.xml><?xml version="1.0" encoding="utf-8"?>
<p:tagLst xmlns:p="http://schemas.openxmlformats.org/presentationml/2006/main">
  <p:tag name="KSO_WM_FULL_TEXT_BEAUTIFY_COPY_ID" val="4"/>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39.xml><?xml version="1.0" encoding="utf-8"?>
<p:tagLst xmlns:p="http://schemas.openxmlformats.org/presentationml/2006/main">
  <p:tag name="KSO_WM_FULL_TEXT_BEAUTIFY_COPY_ID" val="150995319"/>
</p:tagLst>
</file>

<file path=ppt/tags/tag40.xml><?xml version="1.0" encoding="utf-8"?>
<p:tagLst xmlns:p="http://schemas.openxmlformats.org/presentationml/2006/main">
  <p:tag name="KSO_WM_FULL_TEXT_BEAUTIFY_COPY_ID" val="4"/>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42.xml><?xml version="1.0" encoding="utf-8"?>
<p:tagLst xmlns:p="http://schemas.openxmlformats.org/presentationml/2006/main">
  <p:tag name="KSO_WM_FULL_TEXT_BEAUTIFY_COPY_ID" val="150995319"/>
</p:tagLst>
</file>

<file path=ppt/tags/tag43.xml><?xml version="1.0" encoding="utf-8"?>
<p:tagLst xmlns:p="http://schemas.openxmlformats.org/presentationml/2006/main">
  <p:tag name="KSO_WM_FULL_TEXT_BEAUTIFY_COPY_ID" val="4"/>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45.xml><?xml version="1.0" encoding="utf-8"?>
<p:tagLst xmlns:p="http://schemas.openxmlformats.org/presentationml/2006/main">
  <p:tag name="KSO_WM_FULL_TEXT_BEAUTIFY_COPY_ID" val="150995319"/>
</p:tagLst>
</file>

<file path=ppt/tags/tag46.xml><?xml version="1.0" encoding="utf-8"?>
<p:tagLst xmlns:p="http://schemas.openxmlformats.org/presentationml/2006/main">
  <p:tag name="KSO_WM_FULL_TEXT_BEAUTIFY_COPY_ID" val="4"/>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48.xml><?xml version="1.0" encoding="utf-8"?>
<p:tagLst xmlns:p="http://schemas.openxmlformats.org/presentationml/2006/main">
  <p:tag name="KSO_WM_FULL_TEXT_BEAUTIFY_COPY_ID" val="150995319"/>
</p:tagLst>
</file>

<file path=ppt/tags/tag49.xml><?xml version="1.0" encoding="utf-8"?>
<p:tagLst xmlns:p="http://schemas.openxmlformats.org/presentationml/2006/main">
  <p:tag name="KSO_WM_FULL_TEXT_BEAUTIFY_COPY_ID" val="4"/>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51.xml><?xml version="1.0" encoding="utf-8"?>
<p:tagLst xmlns:p="http://schemas.openxmlformats.org/presentationml/2006/main">
  <p:tag name="KSO_WM_FULL_TEXT_BEAUTIFY_COPY_ID" val="150995319"/>
</p:tagLst>
</file>

<file path=ppt/tags/tag52.xml><?xml version="1.0" encoding="utf-8"?>
<p:tagLst xmlns:p="http://schemas.openxmlformats.org/presentationml/2006/main">
  <p:tag name="KSO_WM_FULL_TEXT_BEAUTIFY_COPY_ID" val="4"/>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54.xml><?xml version="1.0" encoding="utf-8"?>
<p:tagLst xmlns:p="http://schemas.openxmlformats.org/presentationml/2006/main">
  <p:tag name="KSO_WM_FULL_TEXT_BEAUTIFY_COPY_ID" val="150995319"/>
</p:tagLst>
</file>

<file path=ppt/tags/tag55.xml><?xml version="1.0" encoding="utf-8"?>
<p:tagLst xmlns:p="http://schemas.openxmlformats.org/presentationml/2006/main">
  <p:tag name="KSO_WM_FULL_TEXT_BEAUTIFY_COPY_ID" val="150995319"/>
</p:tagLst>
</file>

<file path=ppt/tags/tag56.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PRESET_TEXT" val="SECTION TITLE"/>
  <p:tag name="KSO_WM_TEMPLATE_CATEGORY" val="custom"/>
  <p:tag name="KSO_WM_TEMPLATE_INDEX" val="20181724"/>
  <p:tag name="KSO_WM_UNIT_ID" val="custom20181724_12*a*1"/>
  <p:tag name="KSO_WM_FULL_TEXT_BEAUTIFY_COPY_ID" val="14"/>
</p:tagLst>
</file>

<file path=ppt/tags/tag57.xml><?xml version="1.0" encoding="utf-8"?>
<p:tagLst xmlns:p="http://schemas.openxmlformats.org/presentationml/2006/main">
  <p:tag name="KSO_WM_FULL_TEXT_BEAUTIFY_COPY_ID" val="7"/>
</p:tagLst>
</file>

<file path=ppt/tags/tag58.xml><?xml version="1.0" encoding="utf-8"?>
<p:tagLst xmlns:p="http://schemas.openxmlformats.org/presentationml/2006/main">
  <p:tag name="KSO_WM_FULL_TEXT_BEAUTIFY_COPY_ID" val="8"/>
</p:tagLst>
</file>

<file path=ppt/tags/tag59.xml><?xml version="1.0" encoding="utf-8"?>
<p:tagLst xmlns:p="http://schemas.openxmlformats.org/presentationml/2006/main">
  <p:tag name="KSO_WM_FULL_TEXT_BEAUTIFY_COPY_ID" val="15099533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61.xml><?xml version="1.0" encoding="utf-8"?>
<p:tagLst xmlns:p="http://schemas.openxmlformats.org/presentationml/2006/main">
  <p:tag name="KSO_WM_FULL_TEXT_BEAUTIFY_COPY_ID" val="150995319"/>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63.xml><?xml version="1.0" encoding="utf-8"?>
<p:tagLst xmlns:p="http://schemas.openxmlformats.org/presentationml/2006/main">
  <p:tag name="KSO_WM_FULL_TEXT_BEAUTIFY_COPY_ID" val="150995319"/>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65.xml><?xml version="1.0" encoding="utf-8"?>
<p:tagLst xmlns:p="http://schemas.openxmlformats.org/presentationml/2006/main">
  <p:tag name="KSO_WM_FULL_TEXT_BEAUTIFY_COPY_ID" val="150995319"/>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67.xml><?xml version="1.0" encoding="utf-8"?>
<p:tagLst xmlns:p="http://schemas.openxmlformats.org/presentationml/2006/main">
  <p:tag name="KSO_WM_FULL_TEXT_BEAUTIFY_COPY_ID" val="150995319"/>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69.xml><?xml version="1.0" encoding="utf-8"?>
<p:tagLst xmlns:p="http://schemas.openxmlformats.org/presentationml/2006/main">
  <p:tag name="KSO_WM_FULL_TEXT_BEAUTIFY_COPY_ID" val="150995319"/>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71.xml><?xml version="1.0" encoding="utf-8"?>
<p:tagLst xmlns:p="http://schemas.openxmlformats.org/presentationml/2006/main">
  <p:tag name="KSO_WM_FULL_TEXT_BEAUTIFY_COPY_ID" val="150995319"/>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73.xml><?xml version="1.0" encoding="utf-8"?>
<p:tagLst xmlns:p="http://schemas.openxmlformats.org/presentationml/2006/main">
  <p:tag name="KSO_WM_FULL_TEXT_BEAUTIFY_COPY_ID" val="12"/>
</p:tagLst>
</file>

<file path=ppt/tags/tag74.xml><?xml version="1.0" encoding="utf-8"?>
<p:tagLst xmlns:p="http://schemas.openxmlformats.org/presentationml/2006/main">
  <p:tag name="KSO_WM_FULL_TEXT_BEAUTIFY_COPY_ID" val="150995319"/>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76.xml><?xml version="1.0" encoding="utf-8"?>
<p:tagLst xmlns:p="http://schemas.openxmlformats.org/presentationml/2006/main">
  <p:tag name="KSO_WM_FULL_TEXT_BEAUTIFY_COPY_ID" val="12"/>
</p:tagLst>
</file>

<file path=ppt/tags/tag77.xml><?xml version="1.0" encoding="utf-8"?>
<p:tagLst xmlns:p="http://schemas.openxmlformats.org/presentationml/2006/main">
  <p:tag name="KSO_WM_FULL_TEXT_BEAUTIFY_COPY_ID" val="150995319"/>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79.xml><?xml version="1.0" encoding="utf-8"?>
<p:tagLst xmlns:p="http://schemas.openxmlformats.org/presentationml/2006/main">
  <p:tag name="KSO_WM_FULL_TEXT_BEAUTIFY_COPY_ID" val="12"/>
</p:tagLst>
</file>

<file path=ppt/tags/tag80.xml><?xml version="1.0" encoding="utf-8"?>
<p:tagLst xmlns:p="http://schemas.openxmlformats.org/presentationml/2006/main">
  <p:tag name="KSO_WM_FULL_TEXT_BEAUTIFY_COPY_ID" val="150995319"/>
</p:tagLst>
</file>

<file path=ppt/tags/tag81.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PRESET_TEXT" val="SECTION TITLE"/>
  <p:tag name="KSO_WM_TEMPLATE_CATEGORY" val="custom"/>
  <p:tag name="KSO_WM_TEMPLATE_INDEX" val="20181724"/>
  <p:tag name="KSO_WM_UNIT_ID" val="custom20181724_12*a*1"/>
  <p:tag name="KSO_WM_FULL_TEXT_BEAUTIFY_COPY_ID" val="14"/>
</p:tagLst>
</file>

<file path=ppt/tags/tag82.xml><?xml version="1.0" encoding="utf-8"?>
<p:tagLst xmlns:p="http://schemas.openxmlformats.org/presentationml/2006/main">
  <p:tag name="KSO_WM_FULL_TEXT_BEAUTIFY_COPY_ID" val="7"/>
</p:tagLst>
</file>

<file path=ppt/tags/tag83.xml><?xml version="1.0" encoding="utf-8"?>
<p:tagLst xmlns:p="http://schemas.openxmlformats.org/presentationml/2006/main">
  <p:tag name="KSO_WM_FULL_TEXT_BEAUTIFY_COPY_ID" val="8"/>
</p:tagLst>
</file>

<file path=ppt/tags/tag84.xml><?xml version="1.0" encoding="utf-8"?>
<p:tagLst xmlns:p="http://schemas.openxmlformats.org/presentationml/2006/main">
  <p:tag name="KSO_WM_FULL_TEXT_BEAUTIFY_COPY_ID" val="150995331"/>
</p:tagLst>
</file>

<file path=ppt/tags/tag85.xml><?xml version="1.0" encoding="utf-8"?>
<p:tagLst xmlns:p="http://schemas.openxmlformats.org/presentationml/2006/main">
  <p:tag name="KSO_WM_FULL_TEXT_BEAUTIFY_COPY_ID" val="4"/>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87.xml><?xml version="1.0" encoding="utf-8"?>
<p:tagLst xmlns:p="http://schemas.openxmlformats.org/presentationml/2006/main">
  <p:tag name="KSO_WM_FULL_TEXT_BEAUTIFY_COPY_ID" val="12"/>
</p:tagLst>
</file>

<file path=ppt/tags/tag88.xml><?xml version="1.0" encoding="utf-8"?>
<p:tagLst xmlns:p="http://schemas.openxmlformats.org/presentationml/2006/main">
  <p:tag name="KSO_WM_FULL_TEXT_BEAUTIFY_COPY_ID" val="150995319"/>
</p:tagLst>
</file>

<file path=ppt/tags/tag89.xml><?xml version="1.0" encoding="utf-8"?>
<p:tagLst xmlns:p="http://schemas.openxmlformats.org/presentationml/2006/main">
  <p:tag name="KSO_WM_FULL_TEXT_BEAUTIFY_COPY_ID"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91.xml><?xml version="1.0" encoding="utf-8"?>
<p:tagLst xmlns:p="http://schemas.openxmlformats.org/presentationml/2006/main">
  <p:tag name="KSO_WM_FULL_TEXT_BEAUTIFY_COPY_ID" val="150995319"/>
</p:tagLst>
</file>

<file path=ppt/tags/tag92.xml><?xml version="1.0" encoding="utf-8"?>
<p:tagLst xmlns:p="http://schemas.openxmlformats.org/presentationml/2006/main">
  <p:tag name="KSO_WM_FULL_TEXT_BEAUTIFY_COPY_ID" val="4"/>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94.xml><?xml version="1.0" encoding="utf-8"?>
<p:tagLst xmlns:p="http://schemas.openxmlformats.org/presentationml/2006/main">
  <p:tag name="KSO_WM_FULL_TEXT_BEAUTIFY_COPY_ID" val="12"/>
</p:tagLst>
</file>

<file path=ppt/tags/tag95.xml><?xml version="1.0" encoding="utf-8"?>
<p:tagLst xmlns:p="http://schemas.openxmlformats.org/presentationml/2006/main">
  <p:tag name="KSO_WM_FULL_TEXT_BEAUTIFY_COPY_ID" val="12"/>
</p:tagLst>
</file>

<file path=ppt/tags/tag96.xml><?xml version="1.0" encoding="utf-8"?>
<p:tagLst xmlns:p="http://schemas.openxmlformats.org/presentationml/2006/main">
  <p:tag name="KSO_WM_FULL_TEXT_BEAUTIFY_COPY_ID" val="150995319"/>
</p:tagLst>
</file>

<file path=ppt/tags/tag97.xml><?xml version="1.0" encoding="utf-8"?>
<p:tagLst xmlns:p="http://schemas.openxmlformats.org/presentationml/2006/main">
  <p:tag name="KSO_WM_FULL_TEXT_BEAUTIFY_COPY_ID" val="4"/>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99.xml><?xml version="1.0" encoding="utf-8"?>
<p:tagLst xmlns:p="http://schemas.openxmlformats.org/presentationml/2006/main">
  <p:tag name="KSO_WM_FULL_TEXT_BEAUTIFY_COPY_ID" val="150995319"/>
</p:tagLst>
</file>

<file path=ppt/tags/tag100.xml><?xml version="1.0" encoding="utf-8"?>
<p:tagLst xmlns:p="http://schemas.openxmlformats.org/presentationml/2006/main">
  <p:tag name="KSO_WM_FULL_TEXT_BEAUTIFY_COPY_ID" val="4"/>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102.xml><?xml version="1.0" encoding="utf-8"?>
<p:tagLst xmlns:p="http://schemas.openxmlformats.org/presentationml/2006/main">
  <p:tag name="KSO_WM_FULL_TEXT_BEAUTIFY_COPY_ID" val="150995319"/>
</p:tagLst>
</file>

<file path=ppt/tags/tag103.xml><?xml version="1.0" encoding="utf-8"?>
<p:tagLst xmlns:p="http://schemas.openxmlformats.org/presentationml/2006/main">
  <p:tag name="KSO_WM_FULL_TEXT_BEAUTIFY_COPY_ID" val="4"/>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105.xml><?xml version="1.0" encoding="utf-8"?>
<p:tagLst xmlns:p="http://schemas.openxmlformats.org/presentationml/2006/main">
  <p:tag name="KSO_WM_FULL_TEXT_BEAUTIFY_COPY_ID" val="150995319"/>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6"/>
</p:tagLst>
</file>

<file path=ppt/tags/tag107.xml><?xml version="1.0" encoding="utf-8"?>
<p:tagLst xmlns:p="http://schemas.openxmlformats.org/presentationml/2006/main">
  <p:tag name="KSO_WM_FULL_TEXT_BEAUTIFY_COPY_ID" val="4"/>
</p:tagLst>
</file>

<file path=ppt/tags/tag108.xml><?xml version="1.0" encoding="utf-8"?>
<p:tagLst xmlns:p="http://schemas.openxmlformats.org/presentationml/2006/main">
  <p:tag name="KSO_WM_FULL_TEXT_BEAUTIFY_COPY_ID" val="150995319"/>
</p:tagLst>
</file>

<file path=ppt/tags/tag109.xml><?xml version="1.0" encoding="utf-8"?>
<p:tagLst xmlns:p="http://schemas.openxmlformats.org/presentationml/2006/main">
  <p:tag name="KSO_WM_FULL_TEXT_BEAUTIFY_COPY_ID" val="5"/>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730_11*a*1"/>
  <p:tag name="KSO_WM_TEMPLATE_CATEGORY" val="custom"/>
  <p:tag name="KSO_WM_TEMPLATE_INDEX" val="20202730"/>
  <p:tag name="KSO_WM_UNIT_LAYERLEVEL" val="1"/>
  <p:tag name="KSO_WM_TAG_VERSION" val="1.0"/>
  <p:tag name="KSO_WM_BEAUTIFY_FLAG" val="#wm#"/>
  <p:tag name="KSO_WM_UNIT_ISCONTENTSTITLE" val="0"/>
  <p:tag name="KSO_WM_UNIT_PRESET_TEXT" val="新中国成立十一国庆节历史由来"/>
  <p:tag name="KSO_WM_UNIT_NOCLEAR" val="0"/>
  <p:tag name="KSO_WM_UNIT_VALUE" val="18"/>
  <p:tag name="KSO_WM_DIAGRAM_GROUP_CODE" val="l1-2"/>
  <p:tag name="KSO_WM_UNIT_TYPE" val="a"/>
  <p:tag name="KSO_WM_UNIT_INDEX" val="1"/>
  <p:tag name="KSO_WM_UNIT_TEXT_FILL_FORE_SCHEMECOLOR_INDEX" val="13"/>
  <p:tag name="KSO_WM_UNIT_TEXT_FILL_TYPE" val="1"/>
  <p:tag name="KSO_WM_UNIT_USESOURCEFORMAT_APPLY" val="1"/>
  <p:tag name="KSO_WM_FULL_TEXT_BEAUTIFY_COPY_ID" val="10"/>
</p:tagLst>
</file>

<file path=ppt/tags/tag111.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PRESET_TEXT" val="SECTION TITLE"/>
  <p:tag name="KSO_WM_TEMPLATE_CATEGORY" val="custom"/>
  <p:tag name="KSO_WM_TEMPLATE_INDEX" val="20181724"/>
  <p:tag name="KSO_WM_UNIT_ID" val="custom20181724_12*a*1"/>
  <p:tag name="KSO_WM_FULL_TEXT_BEAUTIFY_COPY_ID" val="14"/>
</p:tagLst>
</file>

<file path=ppt/tags/tag112.xml><?xml version="1.0" encoding="utf-8"?>
<p:tagLst xmlns:p="http://schemas.openxmlformats.org/presentationml/2006/main">
  <p:tag name="KSO_WM_FULL_TEXT_BEAUTIFY_COPY_ID" val="150995312"/>
</p:tagLst>
</file>

<file path=ppt/tags/tag113.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8"/>
  <p:tag name="KSO_WM_UNIT_ISCONTENTSTITLE" val="0"/>
  <p:tag name="KSO_WM_UNIT_HIGHLIGHT" val="0"/>
  <p:tag name="KSO_WM_UNIT_COMPATIBLE" val="0"/>
  <p:tag name="KSO_WM_UNIT_CLEAR" val="0"/>
  <p:tag name="KSO_WM_UNIT_PRESET_TEXT" val="THANKS!"/>
  <p:tag name="KSO_WM_TEMPLATE_CATEGORY" val="custom"/>
  <p:tag name="KSO_WM_TEMPLATE_INDEX" val="20181724"/>
  <p:tag name="KSO_WM_UNIT_ID" val="custom20181724_27*a*1"/>
</p:tagLst>
</file>

<file path=ppt/tags/tag114.xml><?xml version="1.0" encoding="utf-8"?>
<p:tagLst xmlns:p="http://schemas.openxmlformats.org/presentationml/2006/main">
  <p:tag name="KSO_WM_FULL_TEXT_BEAUTIFY_COPY_ID" val="5"/>
</p:tagLst>
</file>

<file path=ppt/tags/tag115.xml><?xml version="1.0" encoding="utf-8"?>
<p:tagLst xmlns:p="http://schemas.openxmlformats.org/presentationml/2006/main">
  <p:tag name="KSO_WM_FULL_TEXT_BEAUTIFY_COPY_ID" val="2"/>
</p:tagLst>
</file>

<file path=ppt/tags/tag116.xml><?xml version="1.0" encoding="utf-8"?>
<p:tagLst xmlns:p="http://schemas.openxmlformats.org/presentationml/2006/main">
  <p:tag name="KSO_WM_FULL_TEXT_BEAUTIFY_COPY_ID" val="2"/>
</p:tagLst>
</file>

<file path=ppt/tags/tag117.xml><?xml version="1.0" encoding="utf-8"?>
<p:tagLst xmlns:p="http://schemas.openxmlformats.org/presentationml/2006/main">
  <p:tag name="KSO_WM_FULL_TEXT_BEAUTIFY_COPY_ID" val="150995312"/>
</p:tagLst>
</file>

<file path=ppt/tags/tag118.xml><?xml version="1.0" encoding="utf-8"?>
<p:tagLst xmlns:p="http://schemas.openxmlformats.org/presentationml/2006/main">
  <p:tag name="KSO_WM_FULL_TEXT_BEAUTIFY_COPY_ID" val="5"/>
</p:tagLst>
</file>

<file path=ppt/tags/tag119.xml><?xml version="1.0" encoding="utf-8"?>
<p:tagLst xmlns:p="http://schemas.openxmlformats.org/presentationml/2006/main">
  <p:tag name="KSO_WM_FULL_TEXT_BEAUTIFY_COPY_ID" val="2"/>
</p:tagLst>
</file>

<file path=ppt/tags/tag120.xml><?xml version="1.0" encoding="utf-8"?>
<p:tagLst xmlns:p="http://schemas.openxmlformats.org/presentationml/2006/main">
  <p:tag name="KSO_WM_FULL_TEXT_BEAUTIFY_COPY_ID" val="5"/>
</p:tagLst>
</file>

<file path=ppt/tags/tag121.xml><?xml version="1.0" encoding="utf-8"?>
<p:tagLst xmlns:p="http://schemas.openxmlformats.org/presentationml/2006/main">
  <p:tag name="KSO_WM_FULL_TEXT_BEAUTIFY_COPY_ID" val="2"/>
</p:tagLst>
</file>

<file path=ppt/tags/tag122.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8"/>
  <p:tag name="KSO_WM_UNIT_ISCONTENTSTITLE" val="0"/>
  <p:tag name="KSO_WM_UNIT_HIGHLIGHT" val="0"/>
  <p:tag name="KSO_WM_UNIT_COMPATIBLE" val="0"/>
  <p:tag name="KSO_WM_UNIT_CLEAR" val="0"/>
  <p:tag name="KSO_WM_UNIT_PRESET_TEXT" val="THANKS!"/>
  <p:tag name="KSO_WM_TEMPLATE_CATEGORY" val="custom"/>
  <p:tag name="KSO_WM_TEMPLATE_INDEX" val="20181724"/>
  <p:tag name="KSO_WM_UNIT_ID" val="custom20181724_27*a*1"/>
</p:tagLst>
</file>

<file path=ppt/tags/tag123.xml><?xml version="1.0" encoding="utf-8"?>
<p:tagLst xmlns:p="http://schemas.openxmlformats.org/presentationml/2006/main">
  <p:tag name="KSO_WM_FULL_TEXT_BEAUTIFY_COPY_ID" val="150995312"/>
</p:tagLst>
</file>

<file path=ppt/tags/tag124.xml><?xml version="1.0" encoding="utf-8"?>
<p:tagLst xmlns:p="http://schemas.openxmlformats.org/presentationml/2006/main">
  <p:tag name="KSO_WM_TAG_VERSION" val="1.0"/>
  <p:tag name="KSO_WM_BEAUTIFY_FLAG" val="#wm#"/>
  <p:tag name="KSO_WM_UNIT_TYPE" val="f"/>
  <p:tag name="KSO_WM_UNIT_INDEX" val="2"/>
  <p:tag name="KSO_WM_UNIT_LAYERLEVEL" val="1"/>
  <p:tag name="KSO_WM_UNIT_VALUE" val="32"/>
  <p:tag name="KSO_WM_UNIT_HIGHLIGHT" val="0"/>
  <p:tag name="KSO_WM_UNIT_COMPATIBLE" val="0"/>
  <p:tag name="KSO_WM_UNIT_CLEAR" val="0"/>
  <p:tag name="KSO_WM_UNIT_PRESET_TEXT" val="指导老师：代用名"/>
  <p:tag name="KSO_WM_TEMPLATE_CATEGORY" val="custom"/>
  <p:tag name="KSO_WM_TEMPLATE_INDEX" val="20181724"/>
  <p:tag name="KSO_WM_UNIT_ID" val="custom20181724_1*f*2"/>
</p:tagLst>
</file>

<file path=ppt/tags/tag125.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 name="KSO_WM_FULL_TEXT_BEAUTIFY_COPY_ID" val="6"/>
</p:tagLst>
</file>

<file path=ppt/tags/tag126.xml><?xml version="1.0" encoding="utf-8"?>
<p:tagLst xmlns:p="http://schemas.openxmlformats.org/presentationml/2006/main">
  <p:tag name="KSO_WM_TAG_VERSION" val="1.0"/>
  <p:tag name="KSO_WM_BEAUTIFY_FLAG" val="#wm#"/>
  <p:tag name="KSO_WM_UNIT_TYPE" val="f"/>
  <p:tag name="KSO_WM_UNIT_INDEX" val="1"/>
  <p:tag name="KSO_WM_UNIT_LAYERLEVEL" val="1"/>
  <p:tag name="KSO_WM_UNIT_VALUE" val="32"/>
  <p:tag name="KSO_WM_UNIT_HIGHLIGHT" val="0"/>
  <p:tag name="KSO_WM_UNIT_COMPATIBLE" val="0"/>
  <p:tag name="KSO_WM_UNIT_CLEAR" val="0"/>
  <p:tag name="KSO_WM_UNIT_PRESET_TEXT" val="答辩学生：代用名"/>
  <p:tag name="KSO_WM_TEMPLATE_CATEGORY" val="custom"/>
  <p:tag name="KSO_WM_TEMPLATE_INDEX" val="20181724"/>
  <p:tag name="KSO_WM_UNIT_ID" val="custom20181724_1*f*1"/>
  <p:tag name="KSO_WM_FULL_TEXT_BEAUTIFY_COPY_ID" val="18"/>
</p:tagLst>
</file>

<file path=ppt/tags/tag127.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28.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29.xml><?xml version="1.0" encoding="utf-8"?>
<p:tagLst xmlns:p="http://schemas.openxmlformats.org/presentationml/2006/main">
  <p:tag name="KSO_WM_TAG_VERSION" val="1.0"/>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0.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1.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2.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3.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4.xml><?xml version="1.0" encoding="utf-8"?>
<p:tagLst xmlns:p="http://schemas.openxmlformats.org/presentationml/2006/main">
  <p:tag name="KSO_WM_TAG_VERSION" val="1.0"/>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5.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6.xml><?xml version="1.0" encoding="utf-8"?>
<p:tagLst xmlns:p="http://schemas.openxmlformats.org/presentationml/2006/main">
  <p:tag name="KSO_WM_TAG_VERSION" val="1.0"/>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7.xml><?xml version="1.0" encoding="utf-8"?>
<p:tagLst xmlns:p="http://schemas.openxmlformats.org/presentationml/2006/main">
  <p:tag name="KSO_WM_TAG_VERSION" val="1.0"/>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8.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39.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CLEAR" val="0"/>
  <p:tag name="KSO_WM_UNIT_PRESET_TEXT" val="论文答辩题目"/>
  <p:tag name="KSO_WM_TEMPLATE_CATEGORY" val="custom"/>
  <p:tag name="KSO_WM_TEMPLATE_INDEX" val="20181724"/>
  <p:tag name="KSO_WM_UNIT_ID" val="custom20181724_1*a*1"/>
</p:tagLst>
</file>

<file path=ppt/tags/tag140.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8"/>
  <p:tag name="KSO_WM_UNIT_ISCONTENTSTITLE" val="0"/>
  <p:tag name="KSO_WM_UNIT_HIGHLIGHT" val="0"/>
  <p:tag name="KSO_WM_UNIT_COMPATIBLE" val="0"/>
  <p:tag name="KSO_WM_UNIT_CLEAR" val="0"/>
  <p:tag name="KSO_WM_UNIT_PRESET_TEXT" val="THANKS!"/>
  <p:tag name="KSO_WM_TEMPLATE_CATEGORY" val="custom"/>
  <p:tag name="KSO_WM_TEMPLATE_INDEX" val="20181724"/>
  <p:tag name="KSO_WM_UNIT_ID" val="custom20181724_27*a*1"/>
</p:tagLst>
</file>

<file path=ppt/tags/tag141.xml><?xml version="1.0" encoding="utf-8"?>
<p:tagLst xmlns:p="http://schemas.openxmlformats.org/presentationml/2006/main">
  <p:tag name="KSO_WM_FULL_TEXT_BEAUTIFY_COPY_ID" val="15099531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00000"/>
          </a:lnSpc>
          <a:defRPr lang="en-US" altLang="zh-CN" sz="2800" dirty="0" smtClean="0">
            <a:solidFill>
              <a:schemeClr val="tx1"/>
            </a:solidFill>
            <a:latin typeface="华文楷体" panose="02010600040101010101" pitchFamily="2" charset="-122"/>
            <a:ea typeface="华文楷体" panose="02010600040101010101" pitchFamily="2" charset="-122"/>
            <a:cs typeface="华文楷体" panose="02010600040101010101" pitchFamily="2" charset="-122"/>
          </a:defRPr>
        </a:defPPr>
      </a:lstStyle>
    </a:txDef>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5826</Words>
  <Application>WPS 演示</Application>
  <PresentationFormat>宽屏</PresentationFormat>
  <Paragraphs>433</Paragraphs>
  <Slides>51</Slides>
  <Notes>7</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51</vt:i4>
      </vt:variant>
    </vt:vector>
  </HeadingPairs>
  <TitlesOfParts>
    <vt:vector size="66" baseType="lpstr">
      <vt:lpstr>Arial</vt:lpstr>
      <vt:lpstr>宋体</vt:lpstr>
      <vt:lpstr>Wingdings</vt:lpstr>
      <vt:lpstr>华文楷体</vt:lpstr>
      <vt:lpstr>Lao UI</vt:lpstr>
      <vt:lpstr>Segoe UI Symbol</vt:lpstr>
      <vt:lpstr>微软雅黑</vt:lpstr>
      <vt:lpstr>黑体</vt:lpstr>
      <vt:lpstr>Wingdings 3</vt:lpstr>
      <vt:lpstr>方正粗黑宋简体</vt:lpstr>
      <vt:lpstr>Arial Unicode MS</vt:lpstr>
      <vt:lpstr>Calibri</vt:lpstr>
      <vt:lpstr>Times New Roman</vt:lpstr>
      <vt:lpstr>Office 主题</vt:lpstr>
      <vt:lpstr>默认设计模板</vt:lpstr>
      <vt:lpstr>PowerPoint 演示文稿</vt:lpstr>
      <vt:lpstr>PowerPoint 演示文稿</vt:lpstr>
      <vt:lpstr>法西斯主义与亚欧战争策源地的形成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第二次世界大战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战后国际秩序的建立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一、法西斯主义与亚欧战争策源地的形成 二、第二次世界大战 三、战后国际秩序的建立 </vt:lpstr>
      <vt:lpstr>PowerPoint 演示文稿</vt:lpstr>
      <vt:lpstr>PowerPoint 演示文稿</vt:lpstr>
      <vt:lpstr>PowerPoint 演示文稿</vt:lpstr>
      <vt:lpstr>PowerPoint 演示文稿</vt:lpstr>
      <vt:lpstr>PowerPoint 演示文稿</vt:lpstr>
      <vt:lpstr>答疑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路从今夜白</cp:lastModifiedBy>
  <cp:revision>301</cp:revision>
  <dcterms:created xsi:type="dcterms:W3CDTF">2022-03-01T11:52:00Z</dcterms:created>
  <dcterms:modified xsi:type="dcterms:W3CDTF">2022-03-23T03:05:46Z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1B63376104204F3A99D007E971CD1EEF</vt:lpwstr>
  </property>
  <property fmtid="{D5CDD505-2E9C-101B-9397-08002B2CF9AE}" pid="3" name="KSOProductBuildVer">
    <vt:lpwstr>2052-11.1.0.11365</vt:lpwstr>
  </property>
</Properties>
</file>