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45" r:id="rId2"/>
    <p:sldId id="359" r:id="rId3"/>
    <p:sldId id="356" r:id="rId4"/>
    <p:sldId id="360" r:id="rId5"/>
    <p:sldId id="368" r:id="rId6"/>
    <p:sldId id="376" r:id="rId7"/>
    <p:sldId id="378" r:id="rId8"/>
    <p:sldId id="402" r:id="rId9"/>
    <p:sldId id="382" r:id="rId10"/>
    <p:sldId id="384" r:id="rId11"/>
    <p:sldId id="388" r:id="rId12"/>
    <p:sldId id="383" r:id="rId13"/>
    <p:sldId id="389" r:id="rId14"/>
    <p:sldId id="398" r:id="rId15"/>
    <p:sldId id="391" r:id="rId16"/>
    <p:sldId id="393" r:id="rId17"/>
    <p:sldId id="399" r:id="rId18"/>
    <p:sldId id="355" r:id="rId19"/>
    <p:sldId id="403" r:id="rId20"/>
    <p:sldId id="296" r:id="rId21"/>
    <p:sldId id="279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46" autoAdjust="0"/>
    <p:restoredTop sz="70494" autoAdjust="0"/>
  </p:normalViewPr>
  <p:slideViewPr>
    <p:cSldViewPr>
      <p:cViewPr varScale="1">
        <p:scale>
          <a:sx n="96" d="100"/>
          <a:sy n="96" d="100"/>
        </p:scale>
        <p:origin x="1776" y="72"/>
      </p:cViewPr>
      <p:guideLst>
        <p:guide orient="horz" pos="15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20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37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如果说我们现在的社会是信息时代</a:t>
            </a:r>
            <a:r>
              <a:rPr lang="en-US" altLang="zh-CN" dirty="0" smtClean="0"/>
              <a:t>~~</a:t>
            </a:r>
            <a:r>
              <a:rPr lang="zh-CN" altLang="en-US" dirty="0" smtClean="0"/>
              <a:t>我们的生活离不开网络，离不开各种智能</a:t>
            </a:r>
            <a:endParaRPr lang="en-US" altLang="zh-CN" dirty="0" smtClean="0"/>
          </a:p>
          <a:p>
            <a:r>
              <a:rPr lang="zh-CN" altLang="en-US" dirty="0" smtClean="0"/>
              <a:t>但其实我们最不开的还是电。</a:t>
            </a:r>
            <a:endParaRPr lang="en-US" altLang="zh-CN" dirty="0" smtClean="0"/>
          </a:p>
          <a:p>
            <a:r>
              <a:rPr lang="zh-CN" altLang="en-US" dirty="0" smtClean="0"/>
              <a:t>然而只有电还不够。</a:t>
            </a:r>
            <a:endParaRPr lang="en-US" altLang="zh-CN" dirty="0" smtClean="0"/>
          </a:p>
          <a:p>
            <a:r>
              <a:rPr lang="zh-CN" altLang="en-US" dirty="0" smtClean="0"/>
              <a:t>爱迪生，一生有</a:t>
            </a:r>
            <a:r>
              <a:rPr lang="en-US" altLang="zh-CN" dirty="0" smtClean="0"/>
              <a:t>1000</a:t>
            </a:r>
            <a:r>
              <a:rPr lang="zh-CN" altLang="en-US" dirty="0" smtClean="0"/>
              <a:t>多项发明获得专利，其中耐用白炽灯的发明最有意义，它给人类带来了电的光明。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本节课我们就来学习与今天的生活依然息息相关的第二次工业革命。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829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580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PPT</a:t>
            </a:r>
          </a:p>
          <a:p>
            <a:r>
              <a:rPr lang="zh-CN" altLang="en-US" dirty="0" smtClean="0"/>
              <a:t>关注时间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内容</a:t>
            </a:r>
            <a:r>
              <a:rPr lang="en-US" altLang="zh-CN" dirty="0" smtClean="0"/>
              <a:t>- </a:t>
            </a:r>
            <a:r>
              <a:rPr lang="zh-CN" altLang="en-US" dirty="0" smtClean="0"/>
              <a:t>科学与技术的紧密结合，转化为生产力，推动工业革命发展。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特点：</a:t>
            </a:r>
            <a:r>
              <a:rPr lang="en-US" altLang="zh-CN" baseline="0" dirty="0" smtClean="0"/>
              <a:t>  </a:t>
            </a:r>
            <a:r>
              <a:rPr lang="zh-CN" altLang="en-US" baseline="0" dirty="0" smtClean="0"/>
              <a:t>与第一次工业革命蒸汽动力的区别，你们第二次工业革命开始的背景是什么呢？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17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sz="1200" b="1" dirty="0" smtClean="0">
                <a:latin typeface="+mn-ea"/>
              </a:rPr>
              <a:t>回顾我们分析为什么工业革命首先发生在英国？</a:t>
            </a:r>
            <a:endParaRPr kumimoji="1" lang="en-US" altLang="zh-CN" sz="1200" b="1" dirty="0" smtClean="0">
              <a:latin typeface="+mn-ea"/>
            </a:endParaRPr>
          </a:p>
          <a:p>
            <a:r>
              <a:rPr kumimoji="1" lang="zh-CN" altLang="en-US" sz="1200" b="1" dirty="0" smtClean="0">
                <a:latin typeface="+mn-ea"/>
              </a:rPr>
              <a:t>资本主义经济正常发展需要具备：</a:t>
            </a:r>
          </a:p>
          <a:p>
            <a:r>
              <a:rPr kumimoji="1" lang="zh-CN" altLang="en-US" sz="1200" b="1" dirty="0" smtClean="0">
                <a:latin typeface="+mn-ea"/>
              </a:rPr>
              <a:t>    一个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保障</a:t>
            </a:r>
            <a:r>
              <a:rPr kumimoji="1" lang="en-US" altLang="zh-CN" sz="1200" b="1" dirty="0" smtClean="0">
                <a:latin typeface="+mn-ea"/>
              </a:rPr>
              <a:t>:  </a:t>
            </a:r>
            <a:r>
              <a:rPr kumimoji="1" lang="zh-CN" altLang="en-US" sz="1200" b="1" dirty="0" smtClean="0">
                <a:latin typeface="+mn-ea"/>
              </a:rPr>
              <a:t>国家政策（政权、社会稳定）</a:t>
            </a:r>
          </a:p>
          <a:p>
            <a:r>
              <a:rPr kumimoji="1" lang="zh-CN" altLang="en-US" sz="1200" b="1" dirty="0" smtClean="0">
                <a:latin typeface="+mn-ea"/>
              </a:rPr>
              <a:t>    五个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条件</a:t>
            </a:r>
            <a:r>
              <a:rPr kumimoji="1" lang="zh-CN" altLang="en-US" sz="1200" b="1" dirty="0" smtClean="0">
                <a:latin typeface="+mn-ea"/>
              </a:rPr>
              <a:t>：</a:t>
            </a:r>
          </a:p>
          <a:p>
            <a:r>
              <a:rPr kumimoji="1" lang="zh-CN" altLang="en-US" sz="1200" b="1" dirty="0" smtClean="0">
                <a:latin typeface="+mn-ea"/>
              </a:rPr>
              <a:t>    一、是要有比较稳定的商品销售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市场</a:t>
            </a:r>
            <a:r>
              <a:rPr kumimoji="1" lang="zh-CN" altLang="en-US" sz="1200" b="1" dirty="0" smtClean="0">
                <a:latin typeface="+mn-ea"/>
              </a:rPr>
              <a:t>；</a:t>
            </a:r>
          </a:p>
          <a:p>
            <a:r>
              <a:rPr kumimoji="1" lang="zh-CN" altLang="en-US" sz="1200" b="1" dirty="0" smtClean="0">
                <a:latin typeface="+mn-ea"/>
              </a:rPr>
              <a:t>    二、是有一定水平的生产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技术</a:t>
            </a:r>
            <a:r>
              <a:rPr kumimoji="1" lang="zh-CN" altLang="en-US" sz="1200" b="1" dirty="0" smtClean="0">
                <a:latin typeface="+mn-ea"/>
              </a:rPr>
              <a:t>；</a:t>
            </a:r>
          </a:p>
          <a:p>
            <a:r>
              <a:rPr kumimoji="1" lang="zh-CN" altLang="en-US" sz="1200" b="1" dirty="0" smtClean="0">
                <a:latin typeface="+mn-ea"/>
              </a:rPr>
              <a:t>    三、是有相对稳定和必需的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资金</a:t>
            </a:r>
            <a:r>
              <a:rPr kumimoji="1" lang="zh-CN" altLang="en-US" sz="1200" b="1" dirty="0" smtClean="0">
                <a:latin typeface="+mn-ea"/>
              </a:rPr>
              <a:t>来源；</a:t>
            </a:r>
          </a:p>
          <a:p>
            <a:r>
              <a:rPr kumimoji="1" lang="zh-CN" altLang="en-US" sz="1200" b="1" dirty="0" smtClean="0">
                <a:latin typeface="+mn-ea"/>
              </a:rPr>
              <a:t>    四、是有比较充足的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劳动力</a:t>
            </a:r>
            <a:r>
              <a:rPr kumimoji="1" lang="zh-CN" altLang="en-US" sz="1200" b="1" dirty="0" smtClean="0">
                <a:latin typeface="+mn-ea"/>
              </a:rPr>
              <a:t>来源；</a:t>
            </a:r>
          </a:p>
          <a:p>
            <a:r>
              <a:rPr kumimoji="1" lang="zh-CN" altLang="en-US" sz="1200" b="1" dirty="0" smtClean="0">
                <a:latin typeface="+mn-ea"/>
              </a:rPr>
              <a:t>    五、必备的资源来保证产品的</a:t>
            </a:r>
            <a:r>
              <a:rPr kumimoji="1" lang="zh-CN" altLang="en-US" sz="1200" b="1" dirty="0" smtClean="0">
                <a:solidFill>
                  <a:srgbClr val="F82A1A"/>
                </a:solidFill>
                <a:latin typeface="+mn-ea"/>
              </a:rPr>
              <a:t>原料</a:t>
            </a:r>
            <a:r>
              <a:rPr kumimoji="1" lang="zh-CN" altLang="en-US" sz="1200" b="1" dirty="0" smtClean="0">
                <a:latin typeface="+mn-ea"/>
              </a:rPr>
              <a:t>。</a:t>
            </a:r>
          </a:p>
          <a:p>
            <a:r>
              <a:rPr kumimoji="1" lang="zh-CN" altLang="en-US" sz="1200" b="1" dirty="0" smtClean="0">
                <a:latin typeface="+mn-ea"/>
              </a:rPr>
              <a:t>    下面从这几个方面来分分析第二次工业革命的背景</a:t>
            </a:r>
            <a:endParaRPr kumimoji="1" lang="zh-CN" altLang="en-US" sz="1200" dirty="0" smtClean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674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政治。。</a:t>
            </a:r>
            <a:endParaRPr lang="en-US" altLang="zh-CN" dirty="0" smtClean="0"/>
          </a:p>
          <a:p>
            <a:r>
              <a:rPr lang="zh-CN" altLang="en-US" dirty="0" smtClean="0"/>
              <a:t>我们回顾一下必修一的相关内容。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61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资本：</a:t>
            </a:r>
            <a:r>
              <a:rPr lang="zh-CN" altLang="en-US" sz="1200" b="1" baseline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第一次工业革命奠定了基础</a:t>
            </a:r>
            <a:endParaRPr lang="en-US" altLang="zh-CN" sz="1200" b="1" baseline="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1200" b="1" baseline="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200" b="1" baseline="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市场： 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从原材料、生产商品到运往世界各地，第一次工业革命之下大量商品的输出，从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国内统一市场的开辟和国外市场的开拓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/>
              <a:t>世界联系不断加强，也不断刺激工业发展。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而把这一切推到更高一个台阶的是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技术：</a:t>
            </a:r>
            <a:r>
              <a:rPr lang="zh-CN" altLang="en-US" baseline="0" dirty="0" smtClean="0"/>
              <a:t> 而更大的动能是技术的突破。自然科学。。。是直接的推动力</a:t>
            </a:r>
            <a:endParaRPr lang="en-US" altLang="zh-CN" baseline="0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9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近代自然科学诞生于</a:t>
            </a:r>
            <a:r>
              <a:rPr lang="en-US" altLang="zh-CN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世纪。</a:t>
            </a:r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17—18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世纪，自然科学不断地取得进步，其中最为重要的是，</a:t>
            </a:r>
            <a:r>
              <a:rPr lang="en-US" altLang="zh-CN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1687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年牛顿创立的经典力学。</a:t>
            </a:r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自然科学最大的发展是在</a:t>
            </a:r>
            <a:r>
              <a:rPr lang="en-US" altLang="zh-CN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世纪，</a:t>
            </a:r>
            <a:r>
              <a:rPr lang="en-US" altLang="zh-CN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世纪也被誉为“科学时代”。</a:t>
            </a:r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对于第二次工业革命推动最大的是物理学与化学，除此以外还有生物的研究等等，自然科学取得了前所未有的进展。</a:t>
            </a:r>
          </a:p>
          <a:p>
            <a:pPr>
              <a:spcBef>
                <a:spcPct val="50000"/>
              </a:spcBef>
            </a:pPr>
            <a:endParaRPr lang="zh-CN" altLang="en-US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生物学的细胞学说、生物进化论，化学的质量守恒定律、元素周期表，物理学的能量守恒及转化定律、电流磁效应及电磁感应，等等，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298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01965F2-6F07-4041-8AC3-3AB4584614AD}" type="slidenum">
              <a:rPr lang="en-US" altLang="zh-CN">
                <a:latin typeface="Arial" panose="020B0604020202020204" pitchFamily="34" charset="0"/>
              </a:rPr>
              <a:pPr eaLnBrk="1" hangingPunct="1"/>
              <a:t>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那么第二次</a:t>
            </a:r>
            <a:r>
              <a:rPr lang="en-US" altLang="zh-CN" sz="1200" dirty="0" err="1" smtClean="0">
                <a:solidFill>
                  <a:srgbClr val="0000FF"/>
                </a:solidFill>
                <a:latin typeface="微软雅黑"/>
                <a:ea typeface="微软雅黑"/>
              </a:rPr>
              <a:t>i</a:t>
            </a: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工业革命有哪些发明呢？我们一起来看一下。</a:t>
            </a:r>
            <a:endParaRPr lang="en-US" altLang="zh-CN" sz="1200" dirty="0" smtClean="0">
              <a:solidFill>
                <a:srgbClr val="0000FF"/>
              </a:solidFill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首先是，美洲，美国的。</a:t>
            </a:r>
            <a:endParaRPr lang="en-US" altLang="zh-CN" sz="1200" dirty="0" smtClean="0">
              <a:solidFill>
                <a:srgbClr val="0000FF"/>
              </a:solidFill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德国</a:t>
            </a:r>
            <a:endParaRPr lang="en-US" altLang="zh-CN" sz="1200" dirty="0" smtClean="0">
              <a:solidFill>
                <a:srgbClr val="0000FF"/>
              </a:solidFill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瑞典</a:t>
            </a:r>
            <a:endParaRPr lang="en-US" altLang="zh-CN" sz="1200" dirty="0" smtClean="0">
              <a:solidFill>
                <a:srgbClr val="0000FF"/>
              </a:solidFill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意大利</a:t>
            </a:r>
            <a:r>
              <a:rPr kumimoji="1" lang="en-US" altLang="zh-CN" sz="1200" dirty="0" smtClean="0">
                <a:latin typeface="微软雅黑"/>
                <a:ea typeface="微软雅黑"/>
              </a:rPr>
              <a:t>1895</a:t>
            </a:r>
            <a:r>
              <a:rPr kumimoji="1" lang="zh-CN" altLang="en-US" sz="1200" dirty="0" smtClean="0">
                <a:latin typeface="微软雅黑"/>
                <a:ea typeface="微软雅黑"/>
              </a:rPr>
              <a:t>年，意大利人马可尼（</a:t>
            </a:r>
            <a:r>
              <a:rPr kumimoji="1" lang="en-US" altLang="zh-CN" sz="1200" dirty="0" smtClean="0">
                <a:latin typeface="微软雅黑"/>
                <a:ea typeface="微软雅黑"/>
              </a:rPr>
              <a:t>1874--1937</a:t>
            </a:r>
            <a:r>
              <a:rPr kumimoji="1" lang="zh-CN" altLang="en-US" sz="1200" dirty="0" smtClean="0">
                <a:latin typeface="微软雅黑"/>
                <a:ea typeface="微软雅黑"/>
              </a:rPr>
              <a:t>）制造了第一个无线电系统。</a:t>
            </a:r>
            <a:r>
              <a:rPr kumimoji="1" lang="en-US" altLang="zh-CN" sz="1200" dirty="0" smtClean="0">
                <a:latin typeface="微软雅黑"/>
                <a:ea typeface="微软雅黑"/>
              </a:rPr>
              <a:t>1901</a:t>
            </a:r>
            <a:r>
              <a:rPr kumimoji="1" lang="zh-CN" altLang="en-US" sz="1200" dirty="0" smtClean="0">
                <a:latin typeface="微软雅黑"/>
                <a:ea typeface="微软雅黑"/>
              </a:rPr>
              <a:t>年，他成功地横越大西洋发报成功</a:t>
            </a:r>
            <a:endParaRPr kumimoji="1" lang="en-US" altLang="zh-CN" sz="1200" dirty="0" smtClean="0"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 smtClean="0">
              <a:solidFill>
                <a:srgbClr val="0000FF"/>
              </a:solidFill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提问：从第二次工业革命的主要发明看，与第一次工业革命相比有何特点？</a:t>
            </a:r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（在多个国家同时发生，科学与技术更紧密结合）</a:t>
            </a:r>
          </a:p>
          <a:p>
            <a:pPr eaLnBrk="1" hangingPunct="1"/>
            <a:endParaRPr lang="zh-CN" altLang="zh-CN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86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256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sz="1200" dirty="0" smtClean="0">
              <a:latin typeface="微软雅黑"/>
              <a:ea typeface="微软雅黑"/>
            </a:endParaRPr>
          </a:p>
          <a:p>
            <a:endParaRPr kumimoji="1" lang="en-US" altLang="zh-CN" sz="1200" dirty="0" smtClean="0">
              <a:latin typeface="微软雅黑"/>
              <a:ea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1831</a:t>
            </a: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年法拉第电磁感应现象，</a:t>
            </a:r>
            <a:r>
              <a:rPr lang="zh-CN" altLang="en-US" sz="1200" dirty="0" smtClean="0">
                <a:solidFill>
                  <a:srgbClr val="FF0000"/>
                </a:solidFill>
                <a:latin typeface="微软雅黑"/>
                <a:ea typeface="微软雅黑"/>
              </a:rPr>
              <a:t>为第二次工业革命奠定理论基础。</a:t>
            </a:r>
            <a:r>
              <a:rPr lang="en-US" altLang="zh-CN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1866</a:t>
            </a:r>
            <a:r>
              <a:rPr lang="zh-CN" altLang="en-US" sz="1200" dirty="0" smtClean="0">
                <a:solidFill>
                  <a:srgbClr val="0000FF"/>
                </a:solidFill>
                <a:latin typeface="微软雅黑"/>
                <a:ea typeface="微软雅黑"/>
              </a:rPr>
              <a:t>年西门子发明发电机，</a:t>
            </a:r>
            <a:r>
              <a:rPr lang="zh-CN" altLang="en-US" sz="1200" dirty="0" smtClean="0">
                <a:solidFill>
                  <a:srgbClr val="FF0000"/>
                </a:solidFill>
                <a:latin typeface="微软雅黑"/>
                <a:ea typeface="微软雅黑"/>
              </a:rPr>
              <a:t>标志着第二次工业革命的开始。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304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kumimoji="1" lang="en-US" altLang="zh-CN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【</a:t>
            </a:r>
            <a:r>
              <a:rPr kumimoji="1" lang="zh-CN" alt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建设地点</a:t>
            </a:r>
            <a:r>
              <a:rPr kumimoji="1" lang="en-US" altLang="zh-CN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】</a:t>
            </a:r>
            <a:r>
              <a:rPr kumimoji="1" lang="zh-CN" alt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：法国巴黎战神广场</a:t>
            </a:r>
            <a:br>
              <a:rPr kumimoji="1" lang="zh-CN" alt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kumimoji="1" lang="zh-CN" altLang="en-US" sz="1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89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kumimoji="1" lang="zh-CN" alt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kumimoji="1" lang="zh-CN" alt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kumimoji="1" lang="zh-CN" altLang="en-US" sz="1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919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1" dirty="0" smtClean="0"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1. </a:t>
            </a:r>
            <a:r>
              <a:rPr lang="zh-CN" altLang="en-US" dirty="0" smtClean="0"/>
              <a:t>自然科学特别是热力学、电磁学、化学等方面的新发展，开始与工业生产紧密地结合起来，在技术上取得一系列重大的突破，并带动了相应的许多新兴工业部门的兴起。总之，科学成为推动生产力发展的一个重要因素，它与技术的结合使第二次工业革命取得了更大的成果。</a:t>
            </a:r>
            <a:r>
              <a:rPr lang="en-US" altLang="zh-CN" dirty="0" smtClean="0"/>
              <a:t>2.</a:t>
            </a:r>
            <a:r>
              <a:rPr lang="zh-CN" altLang="en-US" dirty="0" smtClean="0"/>
              <a:t>几乎同时发生在几个先进的资本主义国家。英国虽然也有一些重要的发明，如合成染料、贝氏炼钢法、托马斯碱性炼钢法和蒸汽涡轮等，但内燃机、柴油机、汽车、发电机和电动机等的发明和改进，却大部分是德国人干的；而环锭纺纱机、缝纫机、打字机、白热丝灯和电话，则是美国人发明的。因此，新的技术和工业革命一开始就超出一国的范围，而具有更广泛的规模，发展的进程也是比较迅速的。</a:t>
            </a:r>
            <a:r>
              <a:rPr lang="en-US" altLang="zh-CN" dirty="0" smtClean="0"/>
              <a:t>3.</a:t>
            </a:r>
            <a:r>
              <a:rPr lang="zh-CN" altLang="en-US" dirty="0" smtClean="0"/>
              <a:t>对一些后进的国家来说，两次工业革命是交叉进行的。以德国为例，它一方面积极地吸收、消化第一次工业革命的技术成果，另一方面又直接利用第二次工业革命的新技术，因而发展的速度异常迅速。起步更晚的日本，则同时吸收两次工业革命的技术成果，在短期内就取得跳跃式的发展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1" dirty="0" smtClean="0"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solidFill>
                  <a:srgbClr val="000000"/>
                </a:solidFill>
              </a:rPr>
              <a:t>蒸汽机</a:t>
            </a:r>
            <a:r>
              <a:rPr lang="en-US" altLang="zh-CN" sz="1200" b="1" dirty="0" smtClean="0">
                <a:solidFill>
                  <a:srgbClr val="000000"/>
                </a:solidFill>
              </a:rPr>
              <a:t>——</a:t>
            </a:r>
            <a:r>
              <a:rPr lang="zh-CN" altLang="en-US" sz="1200" b="1" dirty="0" smtClean="0">
                <a:solidFill>
                  <a:srgbClr val="FF0000"/>
                </a:solidFill>
              </a:rPr>
              <a:t>电动机、内燃机、柴油机</a:t>
            </a:r>
            <a:endParaRPr lang="en-US" altLang="zh-CN" sz="1200" b="1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1" dirty="0" smtClean="0">
              <a:latin typeface="Times New Roman" panose="0202060305040502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imes New Roman" panose="02020603050405020304" pitchFamily="18" charset="0"/>
              </a:rPr>
              <a:t>1</a:t>
            </a:r>
            <a:r>
              <a:rPr kumimoji="1" lang="zh-CN" altLang="en-US" sz="1200" b="1" dirty="0" smtClean="0">
                <a:latin typeface="Times New Roman" panose="02020603050405020304" pitchFamily="18" charset="0"/>
              </a:rPr>
              <a:t>、 发明来源：科学家研究，自然科学的发明同技术、生产紧密结合，推动了生产力巨大发展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imes New Roman" panose="02020603050405020304" pitchFamily="18" charset="0"/>
              </a:rPr>
              <a:t>2 </a:t>
            </a:r>
            <a:r>
              <a:rPr kumimoji="1" lang="zh-CN" altLang="en-US" sz="1200" b="1" dirty="0" smtClean="0">
                <a:latin typeface="Times New Roman" panose="02020603050405020304" pitchFamily="18" charset="0"/>
              </a:rPr>
              <a:t>、范围不同：工业革命在几个国家同时发生，新技术新发明超出一国范围，规模广泛，发展迅速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imes New Roman" panose="02020603050405020304" pitchFamily="18" charset="0"/>
              </a:rPr>
              <a:t>3 </a:t>
            </a:r>
            <a:r>
              <a:rPr kumimoji="1" lang="zh-CN" altLang="en-US" sz="1200" b="1" dirty="0" smtClean="0">
                <a:latin typeface="Times New Roman" panose="02020603050405020304" pitchFamily="18" charset="0"/>
              </a:rPr>
              <a:t>、进程不同：在一些国家两次工业革命交叉进行。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ahoma" panose="020B0604030504040204" pitchFamily="34" charset="0"/>
              </a:rPr>
              <a:t>4 </a:t>
            </a:r>
            <a:r>
              <a:rPr kumimoji="1" lang="zh-CN" altLang="en-US" sz="1200" b="1" dirty="0" smtClean="0">
                <a:latin typeface="Tahoma" panose="020B0604030504040204" pitchFamily="34" charset="0"/>
              </a:rPr>
              <a:t>、开始部门不同：开始于重工业和能源工业，以电力的广泛应用为标志，各个领域几乎同时展开技术革命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ahoma" panose="020B0604030504040204" pitchFamily="34" charset="0"/>
              </a:rPr>
              <a:t>5</a:t>
            </a:r>
            <a:r>
              <a:rPr kumimoji="1" lang="zh-CN" altLang="en-US" sz="1200" b="1" dirty="0" smtClean="0">
                <a:latin typeface="Tahoma" panose="020B0604030504040204" pitchFamily="34" charset="0"/>
              </a:rPr>
              <a:t>、出现了许多新兴的工业部门</a:t>
            </a:r>
            <a:r>
              <a:rPr kumimoji="1" lang="zh-CN" altLang="en-US" sz="1200" dirty="0" smtClean="0">
                <a:latin typeface="Tahoma" panose="020B0604030504040204" pitchFamily="34" charset="0"/>
              </a:rPr>
              <a:t>：</a:t>
            </a:r>
            <a:r>
              <a:rPr kumimoji="1" lang="zh-CN" altLang="en-US" sz="1200" b="1" dirty="0" smtClean="0">
                <a:latin typeface="Tahoma" panose="020B0604030504040204" pitchFamily="34" charset="0"/>
              </a:rPr>
              <a:t>如电力工业、石油工业、汽车飞机制造业、电讯业等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 smtClean="0">
                <a:latin typeface="Tahoma" panose="020B0604030504040204" pitchFamily="34" charset="0"/>
              </a:rPr>
              <a:t>6 </a:t>
            </a:r>
            <a:r>
              <a:rPr kumimoji="1" lang="zh-CN" altLang="en-US" sz="1200" b="1" dirty="0" smtClean="0">
                <a:latin typeface="Tahoma" panose="020B0604030504040204" pitchFamily="34" charset="0"/>
              </a:rPr>
              <a:t>、对资本主义国家影响不同：</a:t>
            </a:r>
            <a:r>
              <a:rPr kumimoji="1" lang="zh-CN" altLang="en-US" sz="1200" b="1" dirty="0" smtClean="0">
                <a:latin typeface="Tahoma" panose="020B0604030504040204" pitchFamily="34" charset="0"/>
                <a:ea typeface="黑体" panose="02010609060101010101" pitchFamily="49" charset="-122"/>
              </a:rPr>
              <a:t>促使帝国主义的形成，资本主义世界体系的最终形成，主要资本主义国家发展的不平衡而产生矛盾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996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981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171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153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5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1680" y="337665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1" y="0"/>
            <a:ext cx="9141619" cy="51421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92995" y="746975"/>
            <a:ext cx="4679156" cy="945000"/>
          </a:xfrm>
        </p:spPr>
        <p:txBody>
          <a:bodyPr rtlCol="0" anchor="ctr" anchorCtr="0">
            <a:noAutofit/>
          </a:bodyPr>
          <a:lstStyle>
            <a:lvl1pPr algn="r">
              <a:defRPr sz="225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单击此处编辑标题样式</a:t>
            </a:r>
          </a:p>
        </p:txBody>
      </p:sp>
      <p:sp>
        <p:nvSpPr>
          <p:cNvPr id="14" name="图片占位符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6010650" y="746976"/>
            <a:ext cx="2619000" cy="3649548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rtl="0"/>
            <a:r>
              <a:rPr lang="zh-CN" altLang="en-US" noProof="0"/>
              <a:t>单击图标，添加图片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14387" y="1691975"/>
            <a:ext cx="4957763" cy="2607464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35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zh-CN" altLang="en-US" noProof="0" dirty="0"/>
              <a:t>编辑文本样式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工作文档-设计备份A\ppt\六中PPT模板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30279" y="0"/>
            <a:ext cx="9153525" cy="5151438"/>
          </a:xfrm>
          <a:prstGeom prst="rect">
            <a:avLst/>
          </a:prstGeom>
          <a:noFill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20D5D-168C-491A-A1EE-4D7852E7A51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B16F-C5ED-4DFE-B46B-BF4F2893FA0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259632" y="33337"/>
            <a:ext cx="2959100" cy="939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14379" y="0"/>
            <a:ext cx="1418027" cy="889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611560" y="1419622"/>
            <a:ext cx="74168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zh-CN" altLang="en-US" sz="41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课题：</a:t>
            </a:r>
            <a:r>
              <a:rPr lang="zh-CN" altLang="en-US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第</a:t>
            </a:r>
            <a:r>
              <a:rPr lang="en-US" altLang="zh-CN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8</a:t>
            </a:r>
            <a:r>
              <a:rPr lang="zh-CN" altLang="en-US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课  第</a:t>
            </a:r>
            <a:r>
              <a:rPr lang="zh-CN" altLang="en-US" sz="4100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二</a:t>
            </a:r>
            <a:r>
              <a:rPr lang="zh-CN" altLang="en-US" sz="41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次工业革命（一）</a:t>
            </a:r>
            <a:endParaRPr lang="en-US" altLang="zh-CN" sz="4100" b="1" dirty="0" smtClean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2427734"/>
            <a:ext cx="4572000" cy="24191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学科：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历史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年级：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高一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教材：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人教版必修</a:t>
            </a:r>
            <a:r>
              <a:rPr lang="zh-CN" altLang="en-US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二</a:t>
            </a:r>
            <a:endParaRPr lang="en-US" altLang="zh-CN" b="1" dirty="0" smtClean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授课老师：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苏冬萍</a:t>
            </a: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工作单位：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广州市第六</a:t>
            </a:r>
            <a:r>
              <a:rPr lang="zh-CN" altLang="en-US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>中学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  <a:t/>
            </a:r>
            <a:b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黑体" panose="02010609060101010101" charset="-122"/>
              </a:rPr>
            </a:br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503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221" y="835556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2">
                    <a:lumMod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此刻为我们提供直播课堂的最基本的条件是什么？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19872" y="1779662"/>
            <a:ext cx="17038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电</a:t>
            </a:r>
            <a:endParaRPr lang="zh-CN" altLang="en-US" sz="9600" b="1" cap="none" spc="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395536" y="3435846"/>
            <a:ext cx="8568952" cy="130312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lIns="71323" tIns="35662" rIns="71323" bIns="35662" rtlCol="0">
            <a:spAutoFit/>
          </a:bodyPr>
          <a:lstStyle/>
          <a:p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爱迪生的追悼会于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1931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10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月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21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日举行，当天晚上东部时间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10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点左右，几乎全美国的所有电灯，包括百老汇和自由女神像上的电灯，都被关掉一分钟。</a:t>
            </a:r>
            <a:endParaRPr lang="en-US" altLang="zh-CN" sz="20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/>
            <a:r>
              <a:rPr lang="en-US" altLang="zh-CN" sz="2000" b="1" spc="-100" dirty="0" smtClean="0">
                <a:latin typeface="宋体" pitchFamily="2" charset="-122"/>
                <a:ea typeface="宋体" pitchFamily="2" charset="-122"/>
              </a:rPr>
              <a:t>           </a:t>
            </a:r>
            <a:r>
              <a:rPr lang="en-US" altLang="zh-CN" sz="1600" b="1" spc="-100" dirty="0" smtClean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1600" b="1" dirty="0"/>
              <a:t>（美）克罗格</a:t>
            </a:r>
            <a:r>
              <a:rPr lang="en-US" altLang="zh-CN" sz="1600" b="1" dirty="0"/>
              <a:t>·</a:t>
            </a:r>
            <a:r>
              <a:rPr lang="zh-CN" altLang="en-US" sz="1600" b="1" dirty="0"/>
              <a:t>罗奇</a:t>
            </a:r>
            <a:r>
              <a:rPr lang="en-US" altLang="zh-CN" sz="1600" b="1" dirty="0"/>
              <a:t>《</a:t>
            </a:r>
            <a:r>
              <a:rPr lang="zh-CN" altLang="en-US" sz="1600" b="1" dirty="0"/>
              <a:t>电的科学史</a:t>
            </a:r>
            <a:r>
              <a:rPr lang="en-US" altLang="zh-CN" sz="1600" b="1" dirty="0" smtClean="0"/>
              <a:t>》</a:t>
            </a:r>
            <a:endParaRPr lang="zh-CN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23674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7990" y="2355726"/>
            <a:ext cx="33843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学习目标： </a:t>
            </a:r>
            <a:endParaRPr lang="en-US" altLang="zh-CN" sz="28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971600" y="1311610"/>
            <a:ext cx="6336704" cy="64807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</a:t>
            </a:r>
            <a:r>
              <a:rPr lang="en-US" altLang="zh-CN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</a:t>
            </a:r>
            <a:r>
              <a:rPr lang="zh-CN" altLang="en-US" sz="36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  第二次工业革命（一）</a:t>
            </a:r>
            <a:endParaRPr lang="zh-CN" altLang="en-US" sz="3600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7990" y="3183818"/>
            <a:ext cx="55707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       掌握第二次工业革命的基本史实</a:t>
            </a:r>
            <a:endParaRPr lang="en-US" altLang="zh-CN" sz="24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2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（背景、成就、特点）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482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51520" y="1059582"/>
            <a:ext cx="4880207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第二次工业革命</a:t>
            </a:r>
            <a:endParaRPr lang="en-US" altLang="zh-CN" sz="28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1707654"/>
            <a:ext cx="813690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新技术革命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的成果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被广泛地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运用于工业生产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，从而引起了人类历史上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的第二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次工业革命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。它从</a:t>
            </a:r>
            <a:r>
              <a:rPr lang="en-US" altLang="zh-CN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世纪的</a:t>
            </a:r>
            <a:r>
              <a:rPr lang="en-US" altLang="zh-CN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60-70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年代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开始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世纪末</a:t>
            </a:r>
            <a:r>
              <a:rPr lang="en-US" altLang="zh-CN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-20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世纪初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基本完成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电力的广泛应用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为显著特点，使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世界跨进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了电气</a:t>
            </a:r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</a:t>
            </a:r>
            <a:r>
              <a:rPr lang="zh-CN" altLang="en-US" sz="24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en-US" sz="2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吴于廑</a:t>
            </a: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世界近代史</a:t>
            </a: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下卷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862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27172" y="2457351"/>
            <a:ext cx="8064500" cy="91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90000"/>
              </a:lnSpc>
            </a:pPr>
            <a:r>
              <a:rPr kumimoji="1"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（政治 </a:t>
            </a:r>
            <a:r>
              <a:rPr kumimoji="1" lang="en-US" altLang="zh-CN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+ </a:t>
            </a:r>
            <a:r>
              <a:rPr kumimoji="1"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市场 </a:t>
            </a:r>
            <a:r>
              <a:rPr kumimoji="1" lang="en-US" altLang="zh-CN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+</a:t>
            </a:r>
            <a:r>
              <a:rPr kumimoji="1"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技术 </a:t>
            </a:r>
            <a:r>
              <a:rPr kumimoji="1" lang="en-US" altLang="zh-CN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+</a:t>
            </a:r>
            <a:r>
              <a:rPr kumimoji="1"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资本</a:t>
            </a:r>
            <a:r>
              <a:rPr kumimoji="1" lang="en-US" altLang="zh-CN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+</a:t>
            </a:r>
            <a:r>
              <a:rPr kumimoji="1"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劳动力</a:t>
            </a:r>
            <a:r>
              <a:rPr kumimoji="1" lang="en-US" altLang="zh-CN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…… </a:t>
            </a:r>
            <a:r>
              <a:rPr kumimoji="1"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）</a:t>
            </a:r>
            <a:endParaRPr kumimoji="1" lang="en-US" altLang="zh-CN" sz="28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7172" y="1001430"/>
            <a:ext cx="1308524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回顾：</a:t>
            </a:r>
            <a:endParaRPr lang="zh-CN" altLang="en-US" sz="28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67544" y="1995686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为什么工业革命首先发生在英国？</a:t>
            </a:r>
            <a:endParaRPr kumimoji="1" lang="zh-CN" altLang="en-US" sz="2400" b="1" i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2499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5708" y="1195372"/>
            <a:ext cx="410445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次工业革命的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50964" y="1944826"/>
            <a:ext cx="22074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政治：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91680" y="1775548"/>
            <a:ext cx="5609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世纪中期，工业资产阶级进入政权中心，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资本主义制度在世界范围最终确立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83568" y="2738309"/>
            <a:ext cx="4757932" cy="193899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i="1" u="sng" dirty="0" smtClean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知识链接</a:t>
            </a:r>
            <a:r>
              <a:rPr lang="zh-CN" altLang="en-US" sz="2400" b="1" i="1" u="sng" dirty="0" smtClean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Wingdings" panose="05000000000000000000" pitchFamily="2" charset="2"/>
              </a:rPr>
              <a:t>（必修一）</a:t>
            </a:r>
            <a:r>
              <a:rPr lang="zh-CN" altLang="en-US" sz="2400" b="1" i="1" u="sng" dirty="0">
                <a:solidFill>
                  <a:srgbClr val="00B05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Wingdings" panose="05000000000000000000" pitchFamily="2" charset="2"/>
              </a:rPr>
              <a:t>：</a:t>
            </a:r>
            <a:endParaRPr lang="en-US" altLang="zh-CN" sz="2400" b="1" i="1" u="sng" dirty="0" smtClean="0">
              <a:solidFill>
                <a:srgbClr val="00B05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1787</a:t>
            </a:r>
            <a:r>
              <a:rPr lang="zh-CN" altLang="en-US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 美国确立共和制</a:t>
            </a:r>
            <a:endParaRPr lang="en-US" altLang="zh-CN" sz="2400" b="1" i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1832</a:t>
            </a:r>
            <a:r>
              <a:rPr lang="zh-CN" altLang="en-US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 英国议会改革</a:t>
            </a:r>
            <a:endParaRPr lang="en-US" altLang="zh-CN" sz="2400" b="1" i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1871</a:t>
            </a:r>
            <a:r>
              <a:rPr lang="zh-CN" altLang="en-US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 德国确立君主立宪制</a:t>
            </a:r>
            <a:endParaRPr lang="en-US" altLang="zh-CN" sz="2400" b="1" i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1875</a:t>
            </a:r>
            <a:r>
              <a:rPr lang="zh-CN" altLang="en-US" sz="2400" b="1" i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 法国确立共和制</a:t>
            </a:r>
            <a:endParaRPr lang="zh-CN" altLang="en-US" sz="2400" b="1" i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81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6257" y="2653338"/>
            <a:ext cx="22074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资本：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47664" y="2653524"/>
            <a:ext cx="61430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第一次工业革命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完成，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资本主义经济进一步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发展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95536" y="3147814"/>
            <a:ext cx="22074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 dirty="0" smtClean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市场：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47664" y="3146584"/>
            <a:ext cx="66247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资本主义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世界市场</a:t>
            </a:r>
            <a:r>
              <a:rPr lang="zh-CN" altLang="en-US" sz="2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的基本形成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，不断刺激工业发展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79512" y="4028460"/>
            <a:ext cx="2151584" cy="415498"/>
          </a:xfrm>
          <a:prstGeom prst="rect">
            <a:avLst/>
          </a:prstGeom>
          <a:noFill/>
          <a:ln w="412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100" b="1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直接推动力</a:t>
            </a:r>
            <a:endParaRPr kumimoji="1" lang="zh-CN" altLang="en-US" sz="2100" b="1" dirty="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95536" y="3651870"/>
            <a:ext cx="22074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 dirty="0" smtClean="0"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技术：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35383" y="3640013"/>
            <a:ext cx="47243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自然科学研究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取得重大突破性的进展</a:t>
            </a:r>
          </a:p>
        </p:txBody>
      </p:sp>
      <p:sp>
        <p:nvSpPr>
          <p:cNvPr id="14" name="矩形 13"/>
          <p:cNvSpPr/>
          <p:nvPr/>
        </p:nvSpPr>
        <p:spPr>
          <a:xfrm>
            <a:off x="195708" y="1195372"/>
            <a:ext cx="410445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次工业革命的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50964" y="1944826"/>
            <a:ext cx="22074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政治：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91680" y="1775548"/>
            <a:ext cx="5609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世纪中期，工业资产阶级进入政权中心，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资本主义制度在世界范围最终确立</a:t>
            </a:r>
          </a:p>
        </p:txBody>
      </p:sp>
    </p:spTree>
    <p:extLst>
      <p:ext uri="{BB962C8B-B14F-4D97-AF65-F5344CB8AC3E}">
        <p14:creationId xmlns:p14="http://schemas.microsoft.com/office/powerpoint/2010/main" val="34278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0" grpId="0"/>
      <p:bldP spid="9" grpId="0"/>
      <p:bldP spid="12" grpId="0"/>
      <p:bldP spid="1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5708" y="2242487"/>
            <a:ext cx="8840788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zh-CN" altLang="en-US" sz="22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物理学</a:t>
            </a:r>
            <a:r>
              <a:rPr lang="zh-CN" altLang="en-US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方面</a:t>
            </a:r>
            <a:endParaRPr lang="en-US" altLang="zh-CN" sz="2200" b="1" dirty="0" smtClean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英国物理学家焦耳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 </a:t>
            </a:r>
            <a:r>
              <a:rPr lang="en-US" altLang="zh-CN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 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世纪 </a:t>
            </a:r>
            <a:r>
              <a:rPr lang="en-US" altLang="zh-CN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40 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年代发现能量守恒和转化</a:t>
            </a:r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定律</a:t>
            </a:r>
            <a:endParaRPr lang="en-US" altLang="zh-CN" sz="2200" b="1" dirty="0" smtClean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英国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科学家法拉第于 </a:t>
            </a:r>
            <a:r>
              <a:rPr lang="en-US" altLang="zh-CN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1831 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年成功地发现电磁感应</a:t>
            </a:r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现象         </a:t>
            </a:r>
            <a:endParaRPr lang="en-US" altLang="zh-CN" sz="2200" b="1" dirty="0" smtClean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zh-CN" altLang="en-US" sz="22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化学</a:t>
            </a:r>
            <a:r>
              <a:rPr lang="zh-CN" altLang="en-US" sz="22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方面</a:t>
            </a:r>
            <a:endParaRPr lang="en-US" altLang="zh-CN" sz="2200" b="1" dirty="0" smtClean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俄国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化学家门捷列夫于 </a:t>
            </a:r>
            <a:r>
              <a:rPr lang="en-US" altLang="zh-CN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1869 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年发现了化学元素</a:t>
            </a:r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周期律</a:t>
            </a:r>
            <a:endParaRPr lang="en-US" altLang="zh-CN" sz="2200" b="1" dirty="0" smtClean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有机化学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的绝大多数重要原理也在 </a:t>
            </a:r>
            <a:r>
              <a:rPr lang="en-US" altLang="zh-CN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1828 </a:t>
            </a:r>
            <a:r>
              <a:rPr lang="zh-CN" altLang="en-US" sz="2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年到 </a:t>
            </a:r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1870 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年的约 </a:t>
            </a:r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40 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年间基本</a:t>
            </a:r>
            <a:r>
              <a:rPr lang="zh-CN" altLang="en-US" sz="2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确立</a:t>
            </a:r>
            <a:endParaRPr lang="en-US" altLang="zh-CN" sz="22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5708" y="1195372"/>
            <a:ext cx="410445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次工业革命的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5708" y="1719510"/>
            <a:ext cx="55755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2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自然科学研究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取得重大突破性的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进展，如：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976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032" y="-20538"/>
            <a:ext cx="7101408" cy="5364597"/>
          </a:xfrm>
          <a:prstGeom prst="rect">
            <a:avLst/>
          </a:prstGeom>
        </p:spPr>
      </p:pic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810437" y="1138804"/>
            <a:ext cx="1201723" cy="523220"/>
          </a:xfrm>
          <a:prstGeom prst="rect">
            <a:avLst/>
          </a:prstGeom>
          <a:solidFill>
            <a:srgbClr val="66FF99"/>
          </a:solidFill>
          <a:ln w="38100">
            <a:solidFill>
              <a:srgbClr val="00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西门子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1866 </a:t>
            </a:r>
            <a:r>
              <a:rPr kumimoji="1" lang="zh-CN" altLang="en-US" sz="1400" dirty="0">
                <a:latin typeface="微软雅黑"/>
                <a:ea typeface="微软雅黑"/>
              </a:rPr>
              <a:t>发电机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961439" y="2480578"/>
            <a:ext cx="1050721" cy="523220"/>
          </a:xfrm>
          <a:prstGeom prst="rect">
            <a:avLst/>
          </a:prstGeom>
          <a:solidFill>
            <a:srgbClr val="66FF99"/>
          </a:solidFill>
          <a:ln w="38100">
            <a:solidFill>
              <a:srgbClr val="00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1400" dirty="0">
                <a:latin typeface="Times New Roman" panose="02020603050405020304" pitchFamily="18" charset="0"/>
                <a:ea typeface="微软雅黑"/>
              </a:rPr>
              <a:t> </a:t>
            </a:r>
            <a:r>
              <a:rPr kumimoji="1" lang="zh-CN" altLang="en-US" sz="1400" dirty="0">
                <a:latin typeface="微软雅黑"/>
                <a:ea typeface="微软雅黑"/>
              </a:rPr>
              <a:t>齐柏林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1900</a:t>
            </a:r>
            <a:r>
              <a:rPr kumimoji="1" lang="zh-CN" altLang="en-US" sz="1400" dirty="0">
                <a:latin typeface="微软雅黑"/>
                <a:ea typeface="微软雅黑"/>
              </a:rPr>
              <a:t> 飞艇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596274" y="1851670"/>
            <a:ext cx="1631910" cy="523220"/>
          </a:xfrm>
          <a:prstGeom prst="rect">
            <a:avLst/>
          </a:prstGeom>
          <a:solidFill>
            <a:srgbClr val="66FF99"/>
          </a:solidFill>
          <a:ln w="38100">
            <a:solidFill>
              <a:srgbClr val="00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本 茨－汽车之父 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1885  </a:t>
            </a:r>
            <a:r>
              <a:rPr kumimoji="1" lang="zh-CN" altLang="en-US" sz="1400" dirty="0">
                <a:latin typeface="微软雅黑"/>
                <a:ea typeface="微软雅黑"/>
              </a:rPr>
              <a:t>三轮汽车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564320" y="191189"/>
            <a:ext cx="2069984" cy="738664"/>
          </a:xfrm>
          <a:prstGeom prst="rect">
            <a:avLst/>
          </a:prstGeom>
          <a:solidFill>
            <a:srgbClr val="FFDDFF"/>
          </a:solidFill>
          <a:ln w="38100">
            <a:solidFill>
              <a:srgbClr val="FF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诺贝尔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1867  </a:t>
            </a:r>
            <a:r>
              <a:rPr kumimoji="1" lang="zh-CN" altLang="en-US" sz="1400" dirty="0">
                <a:latin typeface="微软雅黑"/>
                <a:ea typeface="微软雅黑"/>
              </a:rPr>
              <a:t>发明炸药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80</a:t>
            </a:r>
            <a:r>
              <a:rPr kumimoji="1" lang="zh-CN" altLang="en-US" sz="1400" dirty="0">
                <a:latin typeface="微软雅黑"/>
                <a:ea typeface="微软雅黑"/>
              </a:rPr>
              <a:t>年代 改良无烟火药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228044" y="3257391"/>
            <a:ext cx="1405811" cy="523220"/>
          </a:xfrm>
          <a:prstGeom prst="rect">
            <a:avLst/>
          </a:prstGeom>
          <a:solidFill>
            <a:srgbClr val="CCCCFF"/>
          </a:solidFill>
          <a:ln w="38100">
            <a:solidFill>
              <a:srgbClr val="66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马可尼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1896 </a:t>
            </a:r>
            <a:r>
              <a:rPr kumimoji="1" lang="zh-CN" altLang="en-US" sz="1400" dirty="0">
                <a:latin typeface="微软雅黑"/>
                <a:ea typeface="微软雅黑"/>
              </a:rPr>
              <a:t>无线电报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796341" y="3797998"/>
            <a:ext cx="1134239" cy="5232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莱特兄弟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1903 </a:t>
            </a:r>
            <a:r>
              <a:rPr kumimoji="1" lang="zh-CN" altLang="en-US" sz="1400" dirty="0">
                <a:latin typeface="微软雅黑"/>
                <a:ea typeface="微软雅黑"/>
              </a:rPr>
              <a:t>飞机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511994" y="3759994"/>
            <a:ext cx="1079898" cy="7386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福特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1896 </a:t>
            </a:r>
            <a:r>
              <a:rPr kumimoji="1" lang="zh-CN" altLang="en-US" sz="1400" dirty="0">
                <a:latin typeface="微软雅黑"/>
                <a:ea typeface="微软雅黑"/>
              </a:rPr>
              <a:t>四轮汽车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619151" y="783431"/>
            <a:ext cx="1177190" cy="5232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贝尔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1876 </a:t>
            </a:r>
            <a:r>
              <a:rPr kumimoji="1" lang="zh-CN" altLang="en-US" sz="1400" dirty="0">
                <a:latin typeface="微软雅黑"/>
                <a:ea typeface="微软雅黑"/>
              </a:rPr>
              <a:t>电话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47648" y="485535"/>
            <a:ext cx="1453535" cy="95410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1400" dirty="0">
                <a:latin typeface="Times New Roman" panose="02020603050405020304" pitchFamily="18" charset="0"/>
                <a:ea typeface="微软雅黑"/>
              </a:rPr>
              <a:t>    </a:t>
            </a:r>
            <a:r>
              <a:rPr kumimoji="1" lang="zh-CN" altLang="en-US" sz="1400" dirty="0">
                <a:latin typeface="微软雅黑"/>
                <a:ea typeface="微软雅黑"/>
              </a:rPr>
              <a:t>爱迪生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1877  </a:t>
            </a:r>
            <a:r>
              <a:rPr kumimoji="1" lang="zh-CN" altLang="en-US" sz="1400" dirty="0">
                <a:latin typeface="微软雅黑"/>
                <a:ea typeface="微软雅黑"/>
              </a:rPr>
              <a:t>留声机   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1879  </a:t>
            </a:r>
            <a:r>
              <a:rPr kumimoji="1" lang="zh-CN" altLang="en-US" sz="1400" dirty="0">
                <a:latin typeface="微软雅黑"/>
                <a:ea typeface="微软雅黑"/>
              </a:rPr>
              <a:t>电灯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1889  </a:t>
            </a:r>
            <a:r>
              <a:rPr kumimoji="1" lang="zh-CN" altLang="en-US" sz="1400" dirty="0">
                <a:latin typeface="微软雅黑"/>
                <a:ea typeface="微软雅黑"/>
              </a:rPr>
              <a:t>电影机</a:t>
            </a:r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1782267" y="2409825"/>
            <a:ext cx="701278" cy="1350169"/>
          </a:xfrm>
          <a:custGeom>
            <a:avLst/>
            <a:gdLst>
              <a:gd name="T0" fmla="*/ 0 w 589"/>
              <a:gd name="T1" fmla="*/ 2147483647 h 1134"/>
              <a:gd name="T2" fmla="*/ 2147483647 w 589"/>
              <a:gd name="T3" fmla="*/ 0 h 1134"/>
              <a:gd name="T4" fmla="*/ 0 60000 65536"/>
              <a:gd name="T5" fmla="*/ 0 60000 65536"/>
              <a:gd name="T6" fmla="*/ 0 w 589"/>
              <a:gd name="T7" fmla="*/ 0 h 1134"/>
              <a:gd name="T8" fmla="*/ 589 w 589"/>
              <a:gd name="T9" fmla="*/ 1134 h 11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9" h="1134">
                <a:moveTo>
                  <a:pt x="0" y="1134"/>
                </a:moveTo>
                <a:cubicBezTo>
                  <a:pt x="0" y="1134"/>
                  <a:pt x="294" y="567"/>
                  <a:pt x="589" y="0"/>
                </a:cubicBezTo>
              </a:path>
            </a:pathLst>
          </a:cu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2538313" y="2445544"/>
            <a:ext cx="701279" cy="1206104"/>
          </a:xfrm>
          <a:custGeom>
            <a:avLst/>
            <a:gdLst>
              <a:gd name="T0" fmla="*/ 2147483647 w 589"/>
              <a:gd name="T1" fmla="*/ 2147483647 h 1013"/>
              <a:gd name="T2" fmla="*/ 2147483647 w 589"/>
              <a:gd name="T3" fmla="*/ 2147483647 h 1013"/>
              <a:gd name="T4" fmla="*/ 2147483647 w 589"/>
              <a:gd name="T5" fmla="*/ 2147483647 h 1013"/>
              <a:gd name="T6" fmla="*/ 0 w 589"/>
              <a:gd name="T7" fmla="*/ 2147483647 h 1013"/>
              <a:gd name="T8" fmla="*/ 0 60000 65536"/>
              <a:gd name="T9" fmla="*/ 0 60000 65536"/>
              <a:gd name="T10" fmla="*/ 0 60000 65536"/>
              <a:gd name="T11" fmla="*/ 0 60000 65536"/>
              <a:gd name="T12" fmla="*/ 0 w 589"/>
              <a:gd name="T13" fmla="*/ 0 h 1013"/>
              <a:gd name="T14" fmla="*/ 589 w 589"/>
              <a:gd name="T15" fmla="*/ 1013 h 10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89" h="1013">
                <a:moveTo>
                  <a:pt x="589" y="1013"/>
                </a:moveTo>
                <a:cubicBezTo>
                  <a:pt x="562" y="907"/>
                  <a:pt x="536" y="801"/>
                  <a:pt x="453" y="650"/>
                </a:cubicBezTo>
                <a:cubicBezTo>
                  <a:pt x="370" y="499"/>
                  <a:pt x="165" y="212"/>
                  <a:pt x="90" y="106"/>
                </a:cubicBezTo>
                <a:cubicBezTo>
                  <a:pt x="15" y="0"/>
                  <a:pt x="7" y="7"/>
                  <a:pt x="0" y="15"/>
                </a:cubicBezTo>
              </a:path>
            </a:pathLst>
          </a:cu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2591892" y="1437085"/>
            <a:ext cx="864394" cy="919163"/>
          </a:xfrm>
          <a:custGeom>
            <a:avLst/>
            <a:gdLst>
              <a:gd name="T0" fmla="*/ 2147483647 w 726"/>
              <a:gd name="T1" fmla="*/ 0 h 772"/>
              <a:gd name="T2" fmla="*/ 2147483647 w 726"/>
              <a:gd name="T3" fmla="*/ 2147483647 h 772"/>
              <a:gd name="T4" fmla="*/ 0 w 726"/>
              <a:gd name="T5" fmla="*/ 2147483647 h 772"/>
              <a:gd name="T6" fmla="*/ 0 60000 65536"/>
              <a:gd name="T7" fmla="*/ 0 60000 65536"/>
              <a:gd name="T8" fmla="*/ 0 60000 65536"/>
              <a:gd name="T9" fmla="*/ 0 w 726"/>
              <a:gd name="T10" fmla="*/ 0 h 772"/>
              <a:gd name="T11" fmla="*/ 726 w 726"/>
              <a:gd name="T12" fmla="*/ 772 h 7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772">
                <a:moveTo>
                  <a:pt x="726" y="0"/>
                </a:moveTo>
                <a:cubicBezTo>
                  <a:pt x="695" y="72"/>
                  <a:pt x="665" y="144"/>
                  <a:pt x="544" y="273"/>
                </a:cubicBezTo>
                <a:cubicBezTo>
                  <a:pt x="423" y="402"/>
                  <a:pt x="211" y="587"/>
                  <a:pt x="0" y="772"/>
                </a:cubicBezTo>
              </a:path>
            </a:pathLst>
          </a:cu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1835845" y="1329929"/>
            <a:ext cx="647700" cy="1026319"/>
          </a:xfrm>
          <a:custGeom>
            <a:avLst/>
            <a:gdLst>
              <a:gd name="T0" fmla="*/ 0 w 544"/>
              <a:gd name="T1" fmla="*/ 0 h 862"/>
              <a:gd name="T2" fmla="*/ 2147483647 w 544"/>
              <a:gd name="T3" fmla="*/ 2147483647 h 862"/>
              <a:gd name="T4" fmla="*/ 2147483647 w 544"/>
              <a:gd name="T5" fmla="*/ 2147483647 h 862"/>
              <a:gd name="T6" fmla="*/ 0 60000 65536"/>
              <a:gd name="T7" fmla="*/ 0 60000 65536"/>
              <a:gd name="T8" fmla="*/ 0 60000 65536"/>
              <a:gd name="T9" fmla="*/ 0 w 544"/>
              <a:gd name="T10" fmla="*/ 0 h 862"/>
              <a:gd name="T11" fmla="*/ 544 w 544"/>
              <a:gd name="T12" fmla="*/ 862 h 8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4" h="862">
                <a:moveTo>
                  <a:pt x="0" y="0"/>
                </a:moveTo>
                <a:cubicBezTo>
                  <a:pt x="45" y="132"/>
                  <a:pt x="90" y="264"/>
                  <a:pt x="181" y="408"/>
                </a:cubicBezTo>
                <a:cubicBezTo>
                  <a:pt x="272" y="552"/>
                  <a:pt x="408" y="707"/>
                  <a:pt x="544" y="862"/>
                </a:cubicBezTo>
              </a:path>
            </a:pathLst>
          </a:cu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1" name="Freeform 15"/>
          <p:cNvSpPr>
            <a:spLocks/>
          </p:cNvSpPr>
          <p:nvPr/>
        </p:nvSpPr>
        <p:spPr bwMode="auto">
          <a:xfrm>
            <a:off x="6947519" y="2427734"/>
            <a:ext cx="215503" cy="756047"/>
          </a:xfrm>
          <a:custGeom>
            <a:avLst/>
            <a:gdLst>
              <a:gd name="T0" fmla="*/ 0 w 181"/>
              <a:gd name="T1" fmla="*/ 2147483647 h 635"/>
              <a:gd name="T2" fmla="*/ 2147483647 w 181"/>
              <a:gd name="T3" fmla="*/ 2147483647 h 635"/>
              <a:gd name="T4" fmla="*/ 2147483647 w 181"/>
              <a:gd name="T5" fmla="*/ 0 h 635"/>
              <a:gd name="T6" fmla="*/ 0 60000 65536"/>
              <a:gd name="T7" fmla="*/ 0 60000 65536"/>
              <a:gd name="T8" fmla="*/ 0 60000 65536"/>
              <a:gd name="T9" fmla="*/ 0 w 181"/>
              <a:gd name="T10" fmla="*/ 0 h 635"/>
              <a:gd name="T11" fmla="*/ 181 w 181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" h="635">
                <a:moveTo>
                  <a:pt x="0" y="635"/>
                </a:moveTo>
                <a:cubicBezTo>
                  <a:pt x="30" y="506"/>
                  <a:pt x="61" y="378"/>
                  <a:pt x="91" y="272"/>
                </a:cubicBezTo>
                <a:cubicBezTo>
                  <a:pt x="121" y="166"/>
                  <a:pt x="151" y="83"/>
                  <a:pt x="181" y="0"/>
                </a:cubicBezTo>
              </a:path>
            </a:pathLst>
          </a:custGeom>
          <a:noFill/>
          <a:ln w="38100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2" name="Freeform 16"/>
          <p:cNvSpPr>
            <a:spLocks/>
          </p:cNvSpPr>
          <p:nvPr/>
        </p:nvSpPr>
        <p:spPr bwMode="auto">
          <a:xfrm>
            <a:off x="6029547" y="1851670"/>
            <a:ext cx="918717" cy="830678"/>
          </a:xfrm>
          <a:custGeom>
            <a:avLst/>
            <a:gdLst>
              <a:gd name="T0" fmla="*/ 0 w 816"/>
              <a:gd name="T1" fmla="*/ 2147483647 h 816"/>
              <a:gd name="T2" fmla="*/ 2147483647 w 816"/>
              <a:gd name="T3" fmla="*/ 2147483647 h 816"/>
              <a:gd name="T4" fmla="*/ 2147483647 w 816"/>
              <a:gd name="T5" fmla="*/ 0 h 816"/>
              <a:gd name="T6" fmla="*/ 0 60000 65536"/>
              <a:gd name="T7" fmla="*/ 0 60000 65536"/>
              <a:gd name="T8" fmla="*/ 0 60000 65536"/>
              <a:gd name="T9" fmla="*/ 0 w 816"/>
              <a:gd name="T10" fmla="*/ 0 h 816"/>
              <a:gd name="T11" fmla="*/ 816 w 816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816">
                <a:moveTo>
                  <a:pt x="0" y="816"/>
                </a:moveTo>
                <a:cubicBezTo>
                  <a:pt x="158" y="725"/>
                  <a:pt x="317" y="635"/>
                  <a:pt x="453" y="499"/>
                </a:cubicBezTo>
                <a:cubicBezTo>
                  <a:pt x="589" y="363"/>
                  <a:pt x="702" y="181"/>
                  <a:pt x="816" y="0"/>
                </a:cubicBezTo>
              </a:path>
            </a:pathLst>
          </a:custGeom>
          <a:noFill/>
          <a:ln w="38100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3" name="Freeform 17"/>
          <p:cNvSpPr>
            <a:spLocks/>
          </p:cNvSpPr>
          <p:nvPr/>
        </p:nvSpPr>
        <p:spPr bwMode="auto">
          <a:xfrm>
            <a:off x="6253857" y="1742654"/>
            <a:ext cx="576660" cy="325040"/>
          </a:xfrm>
          <a:custGeom>
            <a:avLst/>
            <a:gdLst>
              <a:gd name="T0" fmla="*/ 0 w 545"/>
              <a:gd name="T1" fmla="*/ 2147483647 h 272"/>
              <a:gd name="T2" fmla="*/ 2147483647 w 545"/>
              <a:gd name="T3" fmla="*/ 2147483647 h 272"/>
              <a:gd name="T4" fmla="*/ 2147483647 w 545"/>
              <a:gd name="T5" fmla="*/ 0 h 272"/>
              <a:gd name="T6" fmla="*/ 0 60000 65536"/>
              <a:gd name="T7" fmla="*/ 0 60000 65536"/>
              <a:gd name="T8" fmla="*/ 0 60000 65536"/>
              <a:gd name="T9" fmla="*/ 0 w 545"/>
              <a:gd name="T10" fmla="*/ 0 h 272"/>
              <a:gd name="T11" fmla="*/ 545 w 545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5" h="272">
                <a:moveTo>
                  <a:pt x="0" y="272"/>
                </a:moveTo>
                <a:cubicBezTo>
                  <a:pt x="113" y="249"/>
                  <a:pt x="227" y="226"/>
                  <a:pt x="318" y="181"/>
                </a:cubicBezTo>
                <a:cubicBezTo>
                  <a:pt x="409" y="136"/>
                  <a:pt x="477" y="68"/>
                  <a:pt x="545" y="0"/>
                </a:cubicBezTo>
              </a:path>
            </a:pathLst>
          </a:custGeom>
          <a:noFill/>
          <a:ln w="38100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4" name="Freeform 18"/>
          <p:cNvSpPr>
            <a:spLocks/>
          </p:cNvSpPr>
          <p:nvPr/>
        </p:nvSpPr>
        <p:spPr bwMode="auto">
          <a:xfrm>
            <a:off x="6012159" y="1292484"/>
            <a:ext cx="792163" cy="199369"/>
          </a:xfrm>
          <a:custGeom>
            <a:avLst/>
            <a:gdLst>
              <a:gd name="T0" fmla="*/ 0 w 726"/>
              <a:gd name="T1" fmla="*/ 2147483647 h 212"/>
              <a:gd name="T2" fmla="*/ 2147483647 w 726"/>
              <a:gd name="T3" fmla="*/ 2147483647 h 212"/>
              <a:gd name="T4" fmla="*/ 2147483647 w 726"/>
              <a:gd name="T5" fmla="*/ 2147483647 h 212"/>
              <a:gd name="T6" fmla="*/ 0 60000 65536"/>
              <a:gd name="T7" fmla="*/ 0 60000 65536"/>
              <a:gd name="T8" fmla="*/ 0 60000 65536"/>
              <a:gd name="T9" fmla="*/ 0 w 726"/>
              <a:gd name="T10" fmla="*/ 0 h 212"/>
              <a:gd name="T11" fmla="*/ 726 w 726"/>
              <a:gd name="T12" fmla="*/ 212 h 2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12">
                <a:moveTo>
                  <a:pt x="0" y="30"/>
                </a:moveTo>
                <a:cubicBezTo>
                  <a:pt x="121" y="15"/>
                  <a:pt x="242" y="0"/>
                  <a:pt x="363" y="30"/>
                </a:cubicBezTo>
                <a:cubicBezTo>
                  <a:pt x="484" y="60"/>
                  <a:pt x="605" y="136"/>
                  <a:pt x="726" y="212"/>
                </a:cubicBezTo>
              </a:path>
            </a:pathLst>
          </a:custGeom>
          <a:noFill/>
          <a:ln w="38100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2051348" y="2247900"/>
            <a:ext cx="323850" cy="47705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kumimoji="1" lang="zh-CN" altLang="en-US" sz="2100" dirty="0">
                <a:solidFill>
                  <a:srgbClr val="CC0066"/>
                </a:solidFill>
                <a:latin typeface="微软雅黑"/>
                <a:ea typeface="微软雅黑"/>
              </a:rPr>
              <a:t>美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2807395" y="2247900"/>
            <a:ext cx="323850" cy="47705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kumimoji="1" lang="zh-CN" altLang="en-US" sz="2100" dirty="0">
                <a:solidFill>
                  <a:srgbClr val="CC0066"/>
                </a:solidFill>
                <a:latin typeface="微软雅黑"/>
                <a:ea typeface="微软雅黑"/>
              </a:rPr>
              <a:t>国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6850710" y="1294629"/>
            <a:ext cx="418890" cy="584775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600" dirty="0">
                <a:solidFill>
                  <a:srgbClr val="0000FF"/>
                </a:solidFill>
                <a:latin typeface="微软雅黑"/>
                <a:ea typeface="微软雅黑"/>
              </a:rPr>
              <a:t>德国</a:t>
            </a: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7020272" y="510520"/>
            <a:ext cx="323850" cy="477054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kumimoji="1" lang="zh-CN" altLang="en-US" sz="1600" dirty="0">
                <a:latin typeface="微软雅黑"/>
                <a:ea typeface="微软雅黑"/>
              </a:rPr>
              <a:t>典</a:t>
            </a:r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4186816" y="3051572"/>
            <a:ext cx="1591811" cy="523220"/>
          </a:xfrm>
          <a:prstGeom prst="rect">
            <a:avLst/>
          </a:prstGeom>
          <a:solidFill>
            <a:srgbClr val="66FF99"/>
          </a:solidFill>
          <a:ln w="38100">
            <a:solidFill>
              <a:srgbClr val="00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戴姆勒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1883 </a:t>
            </a:r>
            <a:r>
              <a:rPr kumimoji="1" lang="zh-CN" altLang="en-US" sz="1400" dirty="0">
                <a:latin typeface="微软雅黑"/>
                <a:ea typeface="微软雅黑"/>
              </a:rPr>
              <a:t>汽油内燃机</a:t>
            </a:r>
          </a:p>
        </p:txBody>
      </p:sp>
      <p:sp>
        <p:nvSpPr>
          <p:cNvPr id="14362" name="Freeform 26"/>
          <p:cNvSpPr>
            <a:spLocks/>
          </p:cNvSpPr>
          <p:nvPr/>
        </p:nvSpPr>
        <p:spPr bwMode="auto">
          <a:xfrm>
            <a:off x="5886351" y="1653779"/>
            <a:ext cx="917972" cy="1559719"/>
          </a:xfrm>
          <a:custGeom>
            <a:avLst/>
            <a:gdLst>
              <a:gd name="T0" fmla="*/ 0 w 816"/>
              <a:gd name="T1" fmla="*/ 2147483647 h 816"/>
              <a:gd name="T2" fmla="*/ 2147483647 w 816"/>
              <a:gd name="T3" fmla="*/ 2147483647 h 816"/>
              <a:gd name="T4" fmla="*/ 2147483647 w 816"/>
              <a:gd name="T5" fmla="*/ 0 h 816"/>
              <a:gd name="T6" fmla="*/ 0 60000 65536"/>
              <a:gd name="T7" fmla="*/ 0 60000 65536"/>
              <a:gd name="T8" fmla="*/ 0 60000 65536"/>
              <a:gd name="T9" fmla="*/ 0 w 816"/>
              <a:gd name="T10" fmla="*/ 0 h 816"/>
              <a:gd name="T11" fmla="*/ 816 w 816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816">
                <a:moveTo>
                  <a:pt x="0" y="816"/>
                </a:moveTo>
                <a:cubicBezTo>
                  <a:pt x="158" y="725"/>
                  <a:pt x="317" y="635"/>
                  <a:pt x="453" y="499"/>
                </a:cubicBezTo>
                <a:cubicBezTo>
                  <a:pt x="589" y="363"/>
                  <a:pt x="702" y="181"/>
                  <a:pt x="816" y="0"/>
                </a:cubicBezTo>
              </a:path>
            </a:pathLst>
          </a:custGeom>
          <a:noFill/>
          <a:ln w="38100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63" name="Freeform 27"/>
          <p:cNvSpPr>
            <a:spLocks/>
          </p:cNvSpPr>
          <p:nvPr/>
        </p:nvSpPr>
        <p:spPr bwMode="auto">
          <a:xfrm>
            <a:off x="5794462" y="1816066"/>
            <a:ext cx="971774" cy="1486307"/>
          </a:xfrm>
          <a:custGeom>
            <a:avLst/>
            <a:gdLst>
              <a:gd name="T0" fmla="*/ 0 w 816"/>
              <a:gd name="T1" fmla="*/ 2147483647 h 816"/>
              <a:gd name="T2" fmla="*/ 2147483647 w 816"/>
              <a:gd name="T3" fmla="*/ 2147483647 h 816"/>
              <a:gd name="T4" fmla="*/ 2147483647 w 816"/>
              <a:gd name="T5" fmla="*/ 0 h 816"/>
              <a:gd name="T6" fmla="*/ 0 60000 65536"/>
              <a:gd name="T7" fmla="*/ 0 60000 65536"/>
              <a:gd name="T8" fmla="*/ 0 60000 65536"/>
              <a:gd name="T9" fmla="*/ 0 w 816"/>
              <a:gd name="T10" fmla="*/ 0 h 816"/>
              <a:gd name="T11" fmla="*/ 816 w 816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816">
                <a:moveTo>
                  <a:pt x="0" y="816"/>
                </a:moveTo>
                <a:cubicBezTo>
                  <a:pt x="158" y="725"/>
                  <a:pt x="317" y="635"/>
                  <a:pt x="453" y="499"/>
                </a:cubicBezTo>
                <a:cubicBezTo>
                  <a:pt x="589" y="363"/>
                  <a:pt x="702" y="181"/>
                  <a:pt x="816" y="0"/>
                </a:cubicBezTo>
              </a:path>
            </a:pathLst>
          </a:cu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4536182" y="3700462"/>
            <a:ext cx="1613657" cy="523220"/>
          </a:xfrm>
          <a:prstGeom prst="rect">
            <a:avLst/>
          </a:prstGeom>
          <a:solidFill>
            <a:srgbClr val="66FF99"/>
          </a:solidFill>
          <a:ln w="38100">
            <a:solidFill>
              <a:srgbClr val="00CC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>
                <a:latin typeface="微软雅黑"/>
                <a:ea typeface="微软雅黑"/>
              </a:rPr>
              <a:t>狄塞尔</a:t>
            </a:r>
          </a:p>
          <a:p>
            <a:pPr eaLnBrk="1" hangingPunct="1"/>
            <a:r>
              <a:rPr kumimoji="1" lang="en-US" altLang="zh-CN" sz="1400" dirty="0">
                <a:latin typeface="微软雅黑"/>
                <a:ea typeface="微软雅黑"/>
              </a:rPr>
              <a:t>1897 </a:t>
            </a:r>
            <a:r>
              <a:rPr kumimoji="1" lang="zh-CN" altLang="en-US" sz="1400" dirty="0">
                <a:latin typeface="微软雅黑"/>
                <a:ea typeface="微软雅黑"/>
              </a:rPr>
              <a:t>柴油内燃机</a:t>
            </a:r>
          </a:p>
        </p:txBody>
      </p:sp>
      <p:sp>
        <p:nvSpPr>
          <p:cNvPr id="14365" name="Freeform 29"/>
          <p:cNvSpPr>
            <a:spLocks/>
          </p:cNvSpPr>
          <p:nvPr/>
        </p:nvSpPr>
        <p:spPr bwMode="auto">
          <a:xfrm>
            <a:off x="5724426" y="1707357"/>
            <a:ext cx="1079897" cy="1999060"/>
          </a:xfrm>
          <a:custGeom>
            <a:avLst/>
            <a:gdLst>
              <a:gd name="T0" fmla="*/ 0 w 816"/>
              <a:gd name="T1" fmla="*/ 2147483647 h 816"/>
              <a:gd name="T2" fmla="*/ 2147483647 w 816"/>
              <a:gd name="T3" fmla="*/ 2147483647 h 816"/>
              <a:gd name="T4" fmla="*/ 2147483647 w 816"/>
              <a:gd name="T5" fmla="*/ 0 h 816"/>
              <a:gd name="T6" fmla="*/ 0 60000 65536"/>
              <a:gd name="T7" fmla="*/ 0 60000 65536"/>
              <a:gd name="T8" fmla="*/ 0 60000 65536"/>
              <a:gd name="T9" fmla="*/ 0 w 816"/>
              <a:gd name="T10" fmla="*/ 0 h 816"/>
              <a:gd name="T11" fmla="*/ 816 w 816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816">
                <a:moveTo>
                  <a:pt x="0" y="816"/>
                </a:moveTo>
                <a:cubicBezTo>
                  <a:pt x="158" y="725"/>
                  <a:pt x="317" y="635"/>
                  <a:pt x="453" y="499"/>
                </a:cubicBezTo>
                <a:cubicBezTo>
                  <a:pt x="589" y="363"/>
                  <a:pt x="702" y="181"/>
                  <a:pt x="816" y="0"/>
                </a:cubicBezTo>
              </a:path>
            </a:pathLst>
          </a:custGeom>
          <a:noFill/>
          <a:ln w="38100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66" name="Freeform 30"/>
          <p:cNvSpPr>
            <a:spLocks/>
          </p:cNvSpPr>
          <p:nvPr/>
        </p:nvSpPr>
        <p:spPr bwMode="auto">
          <a:xfrm>
            <a:off x="5776591" y="2054210"/>
            <a:ext cx="938261" cy="1561099"/>
          </a:xfrm>
          <a:custGeom>
            <a:avLst/>
            <a:gdLst>
              <a:gd name="T0" fmla="*/ 0 w 816"/>
              <a:gd name="T1" fmla="*/ 2147483647 h 816"/>
              <a:gd name="T2" fmla="*/ 2147483647 w 816"/>
              <a:gd name="T3" fmla="*/ 2147483647 h 816"/>
              <a:gd name="T4" fmla="*/ 2147483647 w 816"/>
              <a:gd name="T5" fmla="*/ 0 h 816"/>
              <a:gd name="T6" fmla="*/ 0 60000 65536"/>
              <a:gd name="T7" fmla="*/ 0 60000 65536"/>
              <a:gd name="T8" fmla="*/ 0 60000 65536"/>
              <a:gd name="T9" fmla="*/ 0 w 816"/>
              <a:gd name="T10" fmla="*/ 0 h 816"/>
              <a:gd name="T11" fmla="*/ 816 w 816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816">
                <a:moveTo>
                  <a:pt x="0" y="816"/>
                </a:moveTo>
                <a:cubicBezTo>
                  <a:pt x="158" y="725"/>
                  <a:pt x="317" y="635"/>
                  <a:pt x="453" y="499"/>
                </a:cubicBezTo>
                <a:cubicBezTo>
                  <a:pt x="589" y="363"/>
                  <a:pt x="702" y="181"/>
                  <a:pt x="816" y="0"/>
                </a:cubicBezTo>
              </a:path>
            </a:pathLst>
          </a:cu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5" name="Freeform 19"/>
          <p:cNvSpPr>
            <a:spLocks/>
          </p:cNvSpPr>
          <p:nvPr/>
        </p:nvSpPr>
        <p:spPr bwMode="auto">
          <a:xfrm>
            <a:off x="6646887" y="519113"/>
            <a:ext cx="372939" cy="235897"/>
          </a:xfrm>
          <a:custGeom>
            <a:avLst/>
            <a:gdLst>
              <a:gd name="T0" fmla="*/ 0 w 453"/>
              <a:gd name="T1" fmla="*/ 2147483647 h 227"/>
              <a:gd name="T2" fmla="*/ 2147483647 w 453"/>
              <a:gd name="T3" fmla="*/ 2147483647 h 227"/>
              <a:gd name="T4" fmla="*/ 2147483647 w 453"/>
              <a:gd name="T5" fmla="*/ 0 h 227"/>
              <a:gd name="T6" fmla="*/ 0 60000 65536"/>
              <a:gd name="T7" fmla="*/ 0 60000 65536"/>
              <a:gd name="T8" fmla="*/ 0 60000 65536"/>
              <a:gd name="T9" fmla="*/ 0 w 453"/>
              <a:gd name="T10" fmla="*/ 0 h 227"/>
              <a:gd name="T11" fmla="*/ 453 w 453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3" h="227">
                <a:moveTo>
                  <a:pt x="0" y="227"/>
                </a:moveTo>
                <a:cubicBezTo>
                  <a:pt x="98" y="200"/>
                  <a:pt x="197" y="174"/>
                  <a:pt x="272" y="136"/>
                </a:cubicBezTo>
                <a:cubicBezTo>
                  <a:pt x="347" y="98"/>
                  <a:pt x="400" y="49"/>
                  <a:pt x="453" y="0"/>
                </a:cubicBezTo>
              </a:path>
            </a:pathLst>
          </a:custGeom>
          <a:noFill/>
          <a:ln w="38100">
            <a:solidFill>
              <a:srgbClr val="FF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zh-CN" altLang="en-US" sz="1350">
              <a:ea typeface="微软雅黑"/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7020272" y="123478"/>
            <a:ext cx="323850" cy="477054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kumimoji="1" lang="zh-CN" altLang="en-US" sz="1600" dirty="0">
                <a:latin typeface="微软雅黑"/>
                <a:ea typeface="微软雅黑"/>
              </a:rPr>
              <a:t>瑞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6919607" y="2021597"/>
            <a:ext cx="441410" cy="738664"/>
          </a:xfrm>
          <a:prstGeom prst="rect">
            <a:avLst/>
          </a:prstGeom>
          <a:solidFill>
            <a:srgbClr val="CCCCFF"/>
          </a:solidFill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1400" dirty="0" smtClean="0">
                <a:latin typeface="微软雅黑"/>
                <a:ea typeface="微软雅黑"/>
              </a:rPr>
              <a:t>意大利</a:t>
            </a:r>
            <a:endParaRPr kumimoji="1" lang="zh-CN" altLang="en-US" sz="1400" dirty="0"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8102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75656" y="219749"/>
            <a:ext cx="619268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爱迪生的贡献：何止电灯！</a:t>
            </a:r>
          </a:p>
        </p:txBody>
      </p:sp>
      <p:sp>
        <p:nvSpPr>
          <p:cNvPr id="5" name="矩形 4"/>
          <p:cNvSpPr/>
          <p:nvPr/>
        </p:nvSpPr>
        <p:spPr>
          <a:xfrm>
            <a:off x="827583" y="843558"/>
            <a:ext cx="8327705" cy="37653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lIns="71323" tIns="35662" rIns="71323" bIns="35662">
            <a:spAutoFit/>
          </a:bodyPr>
          <a:lstStyle/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1879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月，爱迪生制成碳化棉丝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白炽灯泡</a:t>
            </a:r>
            <a:endParaRPr lang="en-US" altLang="zh-CN" sz="2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1880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月，建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灯泡厂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月，成立爱迪生电灯公司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1880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月，纽约爱迪生电气照明公司，开始建设曼哈顿中心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电站</a:t>
            </a:r>
            <a:endParaRPr lang="en-US" altLang="zh-CN" sz="2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1881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月，成立爱迪生电气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管道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公司，建设地下导管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1881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月，成立爱迪生机械厂，生产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发电机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等电力设备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1882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日，世界上第一个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爱迪生中心发电站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在伦敦开始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运营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，供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2200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盏灯照明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……9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日，珍珠街中心电站开始给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368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栋建筑中的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8117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盏电灯供电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月底，已在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美国各地建立了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150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多个小电站</a:t>
            </a:r>
            <a:endParaRPr lang="en-US" altLang="zh-CN" sz="2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（美）里昂纳多</a:t>
            </a:r>
            <a:r>
              <a:rPr lang="en-US" altLang="zh-CN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迪格拉夫</a:t>
            </a:r>
            <a:r>
              <a:rPr lang="en-US" altLang="zh-CN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爱迪生：创新之源与商业成就的秘密</a:t>
            </a:r>
            <a:r>
              <a:rPr lang="en-US" altLang="zh-CN" sz="1400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400" spc="-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1391" y="4559523"/>
            <a:ext cx="3672408" cy="4413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1323" tIns="35662" rIns="71323" bIns="35662">
            <a:spAutoFit/>
          </a:bodyPr>
          <a:lstStyle/>
          <a:p>
            <a:pPr algn="ctr"/>
            <a:r>
              <a:rPr lang="zh-CN" altLang="en-US" sz="2400" b="1" dirty="0" smtClean="0"/>
              <a:t>科技与工业生产紧密结合</a:t>
            </a:r>
            <a:endParaRPr lang="zh-CN" altLang="en-US" sz="2400" b="1" dirty="0"/>
          </a:p>
        </p:txBody>
      </p:sp>
      <p:sp>
        <p:nvSpPr>
          <p:cNvPr id="7" name="矩形 6"/>
          <p:cNvSpPr/>
          <p:nvPr/>
        </p:nvSpPr>
        <p:spPr>
          <a:xfrm>
            <a:off x="611560" y="4002606"/>
            <a:ext cx="3024336" cy="4413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1323" tIns="35662" rIns="71323" bIns="35662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Impact" pitchFamily="34" charset="0"/>
              </a:rPr>
              <a:t>一整套实用电力系统</a:t>
            </a:r>
            <a:endParaRPr lang="zh-CN" altLang="en-US" sz="2400" b="1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504" y="915566"/>
            <a:ext cx="720080" cy="40011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2000" b="1" dirty="0" smtClean="0"/>
              <a:t>发明</a:t>
            </a:r>
            <a:endParaRPr lang="zh-CN" altLang="en-US" sz="2000" b="1" dirty="0"/>
          </a:p>
        </p:txBody>
      </p:sp>
      <p:sp>
        <p:nvSpPr>
          <p:cNvPr id="9" name="矩形 8"/>
          <p:cNvSpPr/>
          <p:nvPr/>
        </p:nvSpPr>
        <p:spPr>
          <a:xfrm>
            <a:off x="116409" y="2139702"/>
            <a:ext cx="720080" cy="40011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2000" b="1" dirty="0" smtClean="0"/>
              <a:t>生产</a:t>
            </a:r>
            <a:endParaRPr lang="zh-CN" altLang="en-US" sz="2000" b="1" dirty="0"/>
          </a:p>
        </p:txBody>
      </p:sp>
      <p:sp>
        <p:nvSpPr>
          <p:cNvPr id="10" name="矩形 9"/>
          <p:cNvSpPr/>
          <p:nvPr/>
        </p:nvSpPr>
        <p:spPr>
          <a:xfrm>
            <a:off x="107504" y="3323768"/>
            <a:ext cx="720080" cy="40011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2000" b="1" dirty="0" smtClean="0"/>
              <a:t>使用</a:t>
            </a:r>
            <a:endParaRPr lang="zh-CN" altLang="en-US" sz="2000" b="1" dirty="0"/>
          </a:p>
        </p:txBody>
      </p:sp>
      <p:sp>
        <p:nvSpPr>
          <p:cNvPr id="11" name="下箭头 10"/>
          <p:cNvSpPr/>
          <p:nvPr/>
        </p:nvSpPr>
        <p:spPr>
          <a:xfrm>
            <a:off x="352629" y="1411754"/>
            <a:ext cx="210644" cy="655940"/>
          </a:xfrm>
          <a:prstGeom prst="downArrow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下箭头 11"/>
          <p:cNvSpPr/>
          <p:nvPr/>
        </p:nvSpPr>
        <p:spPr>
          <a:xfrm>
            <a:off x="345008" y="2571750"/>
            <a:ext cx="218265" cy="647700"/>
          </a:xfrm>
          <a:prstGeom prst="downArrow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2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1468738"/>
            <a:ext cx="2376264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电力的广泛应用</a:t>
            </a:r>
          </a:p>
        </p:txBody>
      </p:sp>
      <p:sp>
        <p:nvSpPr>
          <p:cNvPr id="3" name="矩形 2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917507"/>
              </p:ext>
            </p:extLst>
          </p:nvPr>
        </p:nvGraphicFramePr>
        <p:xfrm>
          <a:off x="1331640" y="2499742"/>
          <a:ext cx="7200801" cy="23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552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理论创新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技术创新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主要国家人物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产业兴起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184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法拉第“电磁感应”等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微软雅黑"/>
                        </a:rPr>
                        <a:t>发电机</a:t>
                      </a:r>
                      <a:endParaRPr kumimoji="1" lang="en-US" altLang="zh-CN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微软雅黑"/>
                        </a:rPr>
                        <a:t>电动机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电灯等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德国 西门子</a:t>
                      </a:r>
                      <a:endParaRPr lang="en-US" altLang="zh-CN" b="1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比利时  格拉姆</a:t>
                      </a:r>
                      <a:endParaRPr lang="en-US" altLang="zh-CN" b="1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美国</a:t>
                      </a:r>
                      <a:r>
                        <a:rPr lang="zh-CN" altLang="en-US" b="1" baseline="0" dirty="0" smtClean="0"/>
                        <a:t> 爱迪生</a:t>
                      </a:r>
                      <a:endParaRPr lang="en-US" altLang="zh-CN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b="1" dirty="0" smtClean="0"/>
                    </a:p>
                    <a:p>
                      <a:r>
                        <a:rPr lang="zh-CN" altLang="en-US" b="1" dirty="0" smtClean="0"/>
                        <a:t>电气工业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184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赫兹“电磁波”等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有线电话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无线电报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美国  贝尔</a:t>
                      </a:r>
                      <a:endParaRPr lang="en-US" altLang="zh-CN" b="1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意大利   马可尼</a:t>
                      </a:r>
                      <a:endParaRPr lang="en-US" altLang="zh-CN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b="1" dirty="0" smtClean="0"/>
                    </a:p>
                    <a:p>
                      <a:r>
                        <a:rPr lang="zh-CN" altLang="en-US" b="1" dirty="0" smtClean="0"/>
                        <a:t>电讯业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线形标注 1 3"/>
          <p:cNvSpPr/>
          <p:nvPr/>
        </p:nvSpPr>
        <p:spPr>
          <a:xfrm>
            <a:off x="5076056" y="1668793"/>
            <a:ext cx="3118922" cy="620089"/>
          </a:xfrm>
          <a:prstGeom prst="borderCallout1">
            <a:avLst>
              <a:gd name="adj1" fmla="val -1275"/>
              <a:gd name="adj2" fmla="val 431"/>
              <a:gd name="adj3" fmla="val 214450"/>
              <a:gd name="adj4" fmla="val -247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19</a:t>
            </a:r>
            <a:r>
              <a:rPr lang="zh-CN" altLang="en-US" b="1" dirty="0" smtClean="0"/>
              <a:t>世纪</a:t>
            </a:r>
            <a:r>
              <a:rPr lang="en-US" altLang="zh-CN" b="1" dirty="0" smtClean="0"/>
              <a:t>60-70</a:t>
            </a:r>
            <a:r>
              <a:rPr lang="zh-CN" altLang="en-US" b="1" dirty="0" smtClean="0"/>
              <a:t>年代</a:t>
            </a:r>
            <a:endParaRPr lang="en-US" altLang="zh-CN" b="1" dirty="0" smtClean="0"/>
          </a:p>
          <a:p>
            <a:pPr algn="ctr"/>
            <a:r>
              <a:rPr lang="zh-CN" altLang="en-US" b="1" dirty="0" smtClean="0"/>
              <a:t>标志着第二次工业革命开始</a:t>
            </a:r>
            <a:endParaRPr lang="zh-CN" altLang="en-US" b="1" dirty="0"/>
          </a:p>
        </p:txBody>
      </p:sp>
      <p:sp>
        <p:nvSpPr>
          <p:cNvPr id="7" name="线形标注 1 6"/>
          <p:cNvSpPr/>
          <p:nvPr/>
        </p:nvSpPr>
        <p:spPr>
          <a:xfrm>
            <a:off x="107505" y="2499742"/>
            <a:ext cx="950036" cy="1512168"/>
          </a:xfrm>
          <a:prstGeom prst="borderCallout1">
            <a:avLst>
              <a:gd name="adj1" fmla="val 31251"/>
              <a:gd name="adj2" fmla="val 101542"/>
              <a:gd name="adj3" fmla="val 42098"/>
              <a:gd name="adj4" fmla="val 13727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dk1"/>
                </a:solidFill>
              </a:rPr>
              <a:t>为第二次工业革命奠定理论基础</a:t>
            </a:r>
          </a:p>
        </p:txBody>
      </p:sp>
    </p:spTree>
    <p:extLst>
      <p:ext uri="{BB962C8B-B14F-4D97-AF65-F5344CB8AC3E}">
        <p14:creationId xmlns:p14="http://schemas.microsoft.com/office/powerpoint/2010/main" val="11447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574739"/>
              </p:ext>
            </p:extLst>
          </p:nvPr>
        </p:nvGraphicFramePr>
        <p:xfrm>
          <a:off x="755576" y="2283718"/>
          <a:ext cx="7200801" cy="1387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552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理论创新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技术创新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主要国家人物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产业兴起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卡诺“热机循环”等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柴油机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汽车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飞机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德国  狄塞尔</a:t>
                      </a:r>
                      <a:endParaRPr lang="en-US" altLang="zh-CN" b="1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baseline="0" dirty="0" smtClean="0"/>
                        <a:t>美国 卡尔</a:t>
                      </a:r>
                      <a:r>
                        <a:rPr lang="en-US" altLang="zh-CN" sz="18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/>
                        </a:rPr>
                        <a:t>·</a:t>
                      </a:r>
                      <a:r>
                        <a:rPr lang="zh-CN" altLang="en-US" sz="18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/>
                        </a:rPr>
                        <a:t>本茨</a:t>
                      </a:r>
                      <a:endParaRPr lang="en-US" altLang="zh-CN" sz="1800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baseline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/>
                        </a:rPr>
                        <a:t>美国 莱特兄弟</a:t>
                      </a:r>
                      <a:endParaRPr lang="en-US" altLang="zh-CN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b="1" dirty="0" smtClean="0"/>
                    </a:p>
                    <a:p>
                      <a:pPr algn="ctr"/>
                      <a:r>
                        <a:rPr lang="zh-CN" altLang="en-US" b="1" dirty="0" smtClean="0"/>
                        <a:t>现代交通业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23528" y="1468738"/>
            <a:ext cx="2880320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内燃机</a:t>
            </a:r>
            <a:r>
              <a:rPr lang="zh-CN" altLang="en-US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的创制和使用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400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673280"/>
              </p:ext>
            </p:extLst>
          </p:nvPr>
        </p:nvGraphicFramePr>
        <p:xfrm>
          <a:off x="683568" y="2139702"/>
          <a:ext cx="7848872" cy="1779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47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/>
                        <a:t>理论创新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/>
                        <a:t>技术创新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/>
                        <a:t>主要国家人物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/>
                        <a:t>产业兴起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4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/>
                        <a:t>有机化学</a:t>
                      </a:r>
                      <a:endParaRPr lang="en-US" altLang="zh-CN" sz="2000" b="1" dirty="0" smtClean="0"/>
                    </a:p>
                    <a:p>
                      <a:pPr algn="ctr"/>
                      <a:r>
                        <a:rPr lang="zh-CN" altLang="en-US" sz="2000" b="1" dirty="0" smtClean="0"/>
                        <a:t>无机</a:t>
                      </a:r>
                      <a:r>
                        <a:rPr lang="zh-CN" altLang="en-US" sz="2000" b="1" baseline="0" dirty="0" smtClean="0"/>
                        <a:t>化学</a:t>
                      </a:r>
                      <a:endParaRPr lang="en-US" altLang="zh-CN" sz="2000" b="1" baseline="0" dirty="0" smtClean="0"/>
                    </a:p>
                    <a:p>
                      <a:pPr algn="ctr"/>
                      <a:r>
                        <a:rPr lang="zh-CN" altLang="en-US" sz="2000" b="1" baseline="0" dirty="0" smtClean="0"/>
                        <a:t>科学理论</a:t>
                      </a:r>
                      <a:endParaRPr lang="en-US" altLang="zh-CN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炸药（甘油火药）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塑料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化肥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染料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/</a:t>
                      </a:r>
                      <a:r>
                        <a:rPr kumimoji="0" lang="zh-CN" alt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  <a:cs typeface="+mn-cs"/>
                        </a:rPr>
                        <a:t>人造纤维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软雅黑"/>
                          <a:ea typeface="微软雅黑"/>
                        </a:rPr>
                        <a:t>等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微软雅黑"/>
                        <a:ea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b="1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baseline="0" dirty="0" smtClean="0"/>
                        <a:t>瑞典  诺贝尔</a:t>
                      </a:r>
                      <a:endParaRPr lang="en-US" altLang="zh-CN" sz="2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/>
                    </a:p>
                    <a:p>
                      <a:pPr algn="ctr"/>
                      <a:r>
                        <a:rPr lang="zh-CN" altLang="en-US" sz="2000" b="1" dirty="0" smtClean="0"/>
                        <a:t>化学工业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23528" y="1468738"/>
            <a:ext cx="1584176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化学工业</a:t>
            </a:r>
            <a:endParaRPr lang="zh-CN" altLang="en-US" sz="20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434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67544" y="2004815"/>
            <a:ext cx="277763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炼钢技术的进步</a:t>
            </a:r>
            <a:endParaRPr lang="zh-CN" altLang="en-US" sz="2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528" y="1468738"/>
            <a:ext cx="256540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传统</a:t>
            </a:r>
            <a:r>
              <a:rPr lang="zh-CN" altLang="en-US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工业的进步</a:t>
            </a:r>
          </a:p>
        </p:txBody>
      </p:sp>
      <p:sp>
        <p:nvSpPr>
          <p:cNvPr id="11" name="矩形 10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544" y="2444293"/>
            <a:ext cx="8424936" cy="2400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……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但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这两种炼钢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法（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平炉炼钢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法和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贝氏炼钢法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）都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不能使用含磷的矿石。 </a:t>
            </a:r>
            <a:r>
              <a:rPr lang="en-US" altLang="zh-CN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1875 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年英国冶金技师托马斯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成功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地解决了这个问题。他发明的碱性转炉，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使用含磷矿石也可炼出优质钢</a:t>
            </a:r>
            <a:r>
              <a:rPr lang="zh-CN" altLang="en-US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22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冶炼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技术的不断改进使钢的质量明显提高，产量持续增长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。从 </a:t>
            </a:r>
            <a:r>
              <a:rPr lang="en-US" altLang="zh-CN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1868 </a:t>
            </a:r>
            <a:r>
              <a:rPr lang="zh-CN" altLang="en-US" sz="22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至 </a:t>
            </a:r>
            <a:r>
              <a:rPr lang="en-US" altLang="zh-CN" sz="22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1900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年，英、美、法、德 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4 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国的钢产量由 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24 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万吨增加到 </a:t>
            </a:r>
            <a:r>
              <a:rPr lang="en-US" altLang="zh-CN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2355 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万吨。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钢逐渐</a:t>
            </a:r>
            <a:r>
              <a:rPr lang="zh-CN" altLang="en-US" sz="22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取代铁</a:t>
            </a:r>
            <a:r>
              <a:rPr lang="zh-CN" altLang="en-US" sz="2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，成为基本的工业原料和重要的建筑材料</a:t>
            </a:r>
            <a:r>
              <a:rPr lang="zh-CN" altLang="en-US" sz="22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200" dirty="0" smtClean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/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吴于廑</a:t>
            </a:r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世界近代史</a:t>
            </a:r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下卷</a:t>
            </a:r>
            <a:endParaRPr lang="en-US" altLang="zh-CN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049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12295" y="267494"/>
            <a:ext cx="4424200" cy="48760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19005" y="2575653"/>
            <a:ext cx="30503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“钢铁时代”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的杰作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2" descr="www_6Lu_cn_EF006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081" y="259687"/>
            <a:ext cx="2810423" cy="476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12296" y="4825484"/>
            <a:ext cx="4496208" cy="33855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巴黎</a:t>
            </a:r>
            <a:r>
              <a:rPr lang="zh-CN" altLang="en-US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的</a:t>
            </a:r>
            <a:r>
              <a:rPr lang="zh-CN" alt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标志（</a:t>
            </a:r>
            <a:r>
              <a:rPr lang="zh-CN" altLang="en-US" sz="1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埃菲尔铁塔</a:t>
            </a:r>
            <a:r>
              <a:rPr lang="zh-CN" altLang="en-US" sz="1600" b="1" dirty="0">
                <a:latin typeface="Times New Roman" panose="02020603050405020304" pitchFamily="18" charset="0"/>
              </a:rPr>
              <a:t> </a:t>
            </a:r>
            <a:r>
              <a:rPr lang="zh-CN" alt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1600" b="1" dirty="0">
              <a:latin typeface="Times New Roman" panose="02020603050405020304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684303" y="590494"/>
            <a:ext cx="176337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开工时间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1887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28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　</a:t>
            </a: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竣工</a:t>
            </a:r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1889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31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　</a:t>
            </a: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占地</a:t>
            </a:r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面积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平方米</a:t>
            </a:r>
            <a:endParaRPr kumimoji="1"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建筑高度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324·79</a:t>
            </a:r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kumimoji="1"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建筑总重量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约为</a:t>
            </a:r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10100</a:t>
            </a:r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吨</a:t>
            </a:r>
            <a:endParaRPr kumimoji="1"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建筑层数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　</a:t>
            </a:r>
            <a:b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结构形式</a:t>
            </a:r>
            <a:r>
              <a:rPr kumimoji="1" lang="en-US" altLang="zh-CN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</a:p>
          <a:p>
            <a:pPr eaLnBrk="1" hangingPunct="1"/>
            <a:r>
              <a:rPr kumimoji="1" lang="zh-CN" altLang="en-US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钢</a:t>
            </a:r>
            <a:r>
              <a:rPr kumimoji="1"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架镂空结构　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23528" y="1468738"/>
            <a:ext cx="2565402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传统</a:t>
            </a:r>
            <a:r>
              <a:rPr lang="zh-CN" altLang="en-US" sz="20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工业的进步</a:t>
            </a:r>
          </a:p>
        </p:txBody>
      </p:sp>
      <p:sp>
        <p:nvSpPr>
          <p:cNvPr id="13" name="矩形 12"/>
          <p:cNvSpPr/>
          <p:nvPr/>
        </p:nvSpPr>
        <p:spPr>
          <a:xfrm>
            <a:off x="107504" y="915566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二、第二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次工业革命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436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504" y="843558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第二次工业革命特点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665113"/>
              </p:ext>
            </p:extLst>
          </p:nvPr>
        </p:nvGraphicFramePr>
        <p:xfrm>
          <a:off x="124859" y="1534881"/>
          <a:ext cx="8839629" cy="315242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353851">
                  <a:extLst>
                    <a:ext uri="{9D8B030D-6E8A-4147-A177-3AD203B41FA5}">
                      <a16:colId xmlns:a16="http://schemas.microsoft.com/office/drawing/2014/main" val="2374482521"/>
                    </a:ext>
                  </a:extLst>
                </a:gridCol>
                <a:gridCol w="3559179">
                  <a:extLst>
                    <a:ext uri="{9D8B030D-6E8A-4147-A177-3AD203B41FA5}">
                      <a16:colId xmlns:a16="http://schemas.microsoft.com/office/drawing/2014/main" val="3501062337"/>
                    </a:ext>
                  </a:extLst>
                </a:gridCol>
                <a:gridCol w="3926599">
                  <a:extLst>
                    <a:ext uri="{9D8B030D-6E8A-4147-A177-3AD203B41FA5}">
                      <a16:colId xmlns:a16="http://schemas.microsoft.com/office/drawing/2014/main" val="4118929526"/>
                    </a:ext>
                  </a:extLst>
                </a:gridCol>
              </a:tblGrid>
              <a:tr h="380150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比较项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第一次工业革命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第二次工业革命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437667754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时间国家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7543802"/>
                  </a:ext>
                </a:extLst>
              </a:tr>
              <a:tr h="398346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显著标志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198609752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发明来源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823014151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起始行业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220911509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能源动力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378802973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交通工具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098485104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新工业部门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934235178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451824" y="1976328"/>
            <a:ext cx="1667444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en-US" altLang="zh-CN" sz="1400" kern="0" dirty="0"/>
              <a:t>18</a:t>
            </a:r>
            <a:r>
              <a:rPr lang="zh-CN" altLang="zh-CN" sz="1400" kern="0" dirty="0"/>
              <a:t>世纪</a:t>
            </a:r>
            <a:r>
              <a:rPr lang="en-US" altLang="zh-CN" sz="1400" kern="0" dirty="0"/>
              <a:t>60</a:t>
            </a:r>
            <a:r>
              <a:rPr lang="zh-CN" altLang="zh-CN" sz="1400" kern="0" dirty="0"/>
              <a:t>年代</a:t>
            </a:r>
            <a:r>
              <a:rPr lang="en-US" altLang="zh-CN" sz="1400" kern="0" dirty="0"/>
              <a:t> </a:t>
            </a:r>
            <a:r>
              <a:rPr lang="zh-CN" altLang="zh-CN" sz="1400" kern="0" dirty="0"/>
              <a:t>英国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63792" y="2408376"/>
            <a:ext cx="2159566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蒸汽机的改良和广泛使用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59736" y="2812268"/>
            <a:ext cx="3416320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源于实践经验，科学与技术尚未真正结合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78406" y="3192907"/>
            <a:ext cx="1800493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350"/>
              </a:lnSpc>
              <a:defRPr/>
            </a:pPr>
            <a:r>
              <a:rPr lang="zh-CN" altLang="zh-CN" sz="1400" kern="0" dirty="0"/>
              <a:t>棉纺织业</a:t>
            </a:r>
            <a:r>
              <a:rPr lang="zh-CN" altLang="en-US" sz="1400" kern="0" dirty="0"/>
              <a:t>（轻工业）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88638" y="3586982"/>
            <a:ext cx="1980029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煤（动力：蒸汽动力）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96733" y="3965579"/>
            <a:ext cx="1082348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汽船、火</a:t>
            </a:r>
            <a:r>
              <a:rPr lang="zh-CN" altLang="en-US" sz="1400" kern="0" dirty="0"/>
              <a:t>车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87728" y="4324807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zh-CN" sz="1400" kern="0" dirty="0"/>
              <a:t>机器制造业、采煤业、纺织、冶金、铁路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35471" y="1948372"/>
            <a:ext cx="3357009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en-US" altLang="zh-CN" sz="1400" kern="0" dirty="0"/>
              <a:t>19</a:t>
            </a:r>
            <a:r>
              <a:rPr lang="zh-CN" altLang="zh-CN" sz="1400" kern="0" dirty="0"/>
              <a:t>世纪中后期</a:t>
            </a:r>
            <a:r>
              <a:rPr lang="en-US" altLang="zh-CN" sz="1400" kern="0" dirty="0"/>
              <a:t> </a:t>
            </a:r>
            <a:r>
              <a:rPr lang="zh-CN" altLang="zh-CN" sz="1400" kern="0" dirty="0"/>
              <a:t>美德</a:t>
            </a:r>
            <a:r>
              <a:rPr lang="zh-CN" altLang="zh-CN" sz="1400" kern="0" dirty="0" smtClean="0"/>
              <a:t>等</a:t>
            </a:r>
            <a:r>
              <a:rPr lang="zh-CN" altLang="en-US" sz="1400" kern="0" dirty="0" smtClean="0">
                <a:solidFill>
                  <a:srgbClr val="FF0000"/>
                </a:solidFill>
              </a:rPr>
              <a:t>多</a:t>
            </a:r>
            <a:r>
              <a:rPr lang="zh-CN" altLang="zh-CN" sz="1400" b="1" kern="0" dirty="0" smtClean="0">
                <a:solidFill>
                  <a:srgbClr val="FF0000"/>
                </a:solidFill>
              </a:rPr>
              <a:t>国同时</a:t>
            </a:r>
            <a:r>
              <a:rPr lang="en-US" altLang="zh-CN" sz="1400" b="1" kern="0" dirty="0" smtClean="0">
                <a:solidFill>
                  <a:srgbClr val="FF0000"/>
                </a:solidFill>
              </a:rPr>
              <a:t>/</a:t>
            </a:r>
            <a:r>
              <a:rPr lang="zh-CN" altLang="en-US" sz="1400" b="1" kern="0" dirty="0" smtClean="0">
                <a:solidFill>
                  <a:srgbClr val="FF0000"/>
                </a:solidFill>
              </a:rPr>
              <a:t>交叉</a:t>
            </a:r>
            <a:r>
              <a:rPr lang="zh-CN" altLang="zh-CN" sz="1400" b="1" kern="0" dirty="0" smtClean="0">
                <a:solidFill>
                  <a:srgbClr val="FF0000"/>
                </a:solidFill>
              </a:rPr>
              <a:t>进行</a:t>
            </a:r>
            <a:endParaRPr lang="zh-CN" altLang="zh-CN" sz="1400" b="1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70940" y="2390650"/>
            <a:ext cx="1441420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电力的广泛应用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63225" y="2768416"/>
            <a:ext cx="3057247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源于科学研究，</a:t>
            </a:r>
            <a:r>
              <a:rPr lang="zh-CN" altLang="zh-CN" sz="1400" b="1" kern="0" dirty="0">
                <a:solidFill>
                  <a:srgbClr val="FF0000"/>
                </a:solidFill>
              </a:rPr>
              <a:t>科技与生产紧密结合</a:t>
            </a:r>
            <a:endParaRPr lang="zh-CN" altLang="zh-CN" sz="1400" b="1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71907" y="3144619"/>
            <a:ext cx="1800493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350"/>
              </a:lnSpc>
              <a:defRPr/>
            </a:pPr>
            <a:r>
              <a:rPr lang="zh-CN" altLang="zh-CN" sz="1400" kern="0" dirty="0"/>
              <a:t>电力工业</a:t>
            </a:r>
            <a:r>
              <a:rPr lang="zh-CN" altLang="en-US" sz="1400" kern="0" dirty="0"/>
              <a:t>（</a:t>
            </a:r>
            <a:r>
              <a:rPr lang="zh-CN" altLang="en-US" sz="1400" b="1" kern="0" dirty="0">
                <a:solidFill>
                  <a:srgbClr val="FF0000"/>
                </a:solidFill>
              </a:rPr>
              <a:t>重工业</a:t>
            </a:r>
            <a:r>
              <a:rPr lang="zh-CN" altLang="en-US" sz="1400" kern="0" dirty="0"/>
              <a:t>）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19688" y="3586982"/>
            <a:ext cx="2339102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电力、石油（</a:t>
            </a:r>
            <a:r>
              <a:rPr lang="zh-CN" altLang="zh-CN" sz="1400" b="1" kern="0" dirty="0">
                <a:solidFill>
                  <a:srgbClr val="FF0000"/>
                </a:solidFill>
              </a:rPr>
              <a:t>动力</a:t>
            </a:r>
            <a:r>
              <a:rPr lang="zh-CN" altLang="zh-CN" sz="1400" b="1" kern="0" dirty="0" smtClean="0">
                <a:solidFill>
                  <a:srgbClr val="FF0000"/>
                </a:solidFill>
              </a:rPr>
              <a:t>：</a:t>
            </a:r>
            <a:r>
              <a:rPr lang="zh-CN" altLang="en-US" sz="1400" b="1" kern="0" dirty="0" smtClean="0">
                <a:solidFill>
                  <a:srgbClr val="FF0000"/>
                </a:solidFill>
              </a:rPr>
              <a:t>电气</a:t>
            </a:r>
            <a:r>
              <a:rPr lang="zh-CN" altLang="zh-CN" sz="1400" kern="0" dirty="0" smtClean="0"/>
              <a:t>）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02020" y="3956803"/>
            <a:ext cx="1082348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/>
              <a:t>汽车、飞机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96624" y="4280584"/>
            <a:ext cx="3595856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en-US" sz="1400" b="1" kern="0" dirty="0" smtClean="0">
                <a:solidFill>
                  <a:srgbClr val="FF0000"/>
                </a:solidFill>
              </a:rPr>
              <a:t>出现新兴工业部门</a:t>
            </a:r>
            <a:endParaRPr lang="en-US" altLang="zh-CN" sz="1400" b="1" kern="0" dirty="0" smtClean="0">
              <a:solidFill>
                <a:srgbClr val="FF0000"/>
              </a:solidFill>
            </a:endParaRPr>
          </a:p>
          <a:p>
            <a:pPr algn="ctr">
              <a:lnSpc>
                <a:spcPts val="1350"/>
              </a:lnSpc>
              <a:spcAft>
                <a:spcPts val="0"/>
              </a:spcAft>
            </a:pPr>
            <a:r>
              <a:rPr lang="zh-CN" altLang="zh-CN" sz="1400" kern="0" dirty="0" smtClean="0"/>
              <a:t>电力</a:t>
            </a:r>
            <a:r>
              <a:rPr lang="zh-CN" altLang="zh-CN" sz="1400" kern="0" dirty="0"/>
              <a:t>工业、石油工业、汽车工业</a:t>
            </a:r>
            <a:r>
              <a:rPr lang="zh-CN" altLang="en-US" sz="1400" kern="0" dirty="0" smtClean="0"/>
              <a:t>、化学工业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07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995" y="1707654"/>
            <a:ext cx="9120005" cy="3046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一个时代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电气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时代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两个中心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美国和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德国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三个特点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科学与技术紧密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结合</a:t>
            </a:r>
            <a:endParaRPr lang="en-US" altLang="zh-CN" sz="2400" b="1" dirty="0" smtClean="0">
              <a:latin typeface="华文楷体" panose="02010600040101010101" pitchFamily="2" charset="-122"/>
              <a:ea typeface="华文楷体" panose="02010600040101010101" pitchFamily="2" charset="-122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                               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多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个国家同时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开始       部分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国家交叉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进行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四点成就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电力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的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广泛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使用    内燃机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创制和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使用  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          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                               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化学工业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的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发展    钢铁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工业的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进步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宋体" pitchFamily="2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5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五个新兴行业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电力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工业    石油工业   汽车工业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                                       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化学工业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 电器制造业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宋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3528" y="98757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历史学习方法： </a:t>
            </a:r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巧思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妙记（一、二、三、四、五）</a:t>
            </a:r>
          </a:p>
        </p:txBody>
      </p:sp>
    </p:spTree>
    <p:extLst>
      <p:ext uri="{BB962C8B-B14F-4D97-AF65-F5344CB8AC3E}">
        <p14:creationId xmlns:p14="http://schemas.microsoft.com/office/powerpoint/2010/main" val="331679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00200" y="638741"/>
            <a:ext cx="1631880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1350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1467853" y="954414"/>
            <a:ext cx="2346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50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  <a:cs typeface="Times New Roman" pitchFamily="18" charset="0"/>
              </a:rPr>
              <a:t>。</a:t>
            </a:r>
            <a:endParaRPr lang="zh-CN" altLang="en-US" sz="135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8" name="标题 2"/>
          <p:cNvSpPr txBox="1">
            <a:spLocks/>
          </p:cNvSpPr>
          <p:nvPr/>
        </p:nvSpPr>
        <p:spPr>
          <a:xfrm>
            <a:off x="1259632" y="931453"/>
            <a:ext cx="6480720" cy="440301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</a:t>
            </a:r>
            <a:r>
              <a:rPr lang="en-US" altLang="zh-CN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</a:t>
            </a:r>
            <a:r>
              <a:rPr lang="zh-CN" altLang="en-US" sz="28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  第二次工业革命（一）课堂小结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544" y="2131531"/>
            <a:ext cx="3960440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一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第二次工业革命的背景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7544" y="2745563"/>
            <a:ext cx="3960440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二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第二次工业革命成就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7543" y="3359749"/>
            <a:ext cx="3960441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三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第二次工业革命特点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345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3960" y="2204159"/>
            <a:ext cx="8456512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这个时期（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19世纪后半期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）逐步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出现了技术进步的制度化。更多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的先进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工业企业不再满足于接受技术创新并利用它们，而是通过精心的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有计划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的试验来追寻这种技术创新....科学盈利的真正神秘性在工业中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的成长孕育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已经达到了这样一种程度，以至于企业都开始资助基础研究</a:t>
            </a:r>
            <a:r>
              <a:rPr lang="zh-CN" altLang="en-US" sz="22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和应用</a:t>
            </a:r>
            <a:r>
              <a:rPr lang="zh-CN" altLang="en-US" sz="2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研究。</a:t>
            </a:r>
          </a:p>
          <a:p>
            <a:pPr algn="r"/>
            <a:r>
              <a:rPr lang="en-US" altLang="zh-CN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[</a:t>
            </a: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英]哈巴库克、[英]波斯坦主编，王春法等译</a:t>
            </a:r>
            <a:r>
              <a:rPr lang="zh-CN" altLang="en-US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《剑桥欧洲经济史》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960" y="1067133"/>
            <a:ext cx="1327720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思考题：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1635646"/>
            <a:ext cx="7092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在第二次工业革命中，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科技创新起</a:t>
            </a:r>
            <a:r>
              <a:rPr lang="zh-CN" altLang="en-US" sz="2400" b="1" dirty="0">
                <a:solidFill>
                  <a:srgbClr val="0000FF"/>
                </a:solidFill>
              </a:rPr>
              <a:t>到了什么作用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?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9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1275606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lang="en-US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请同学们</a:t>
            </a:r>
            <a:r>
              <a:rPr lang="zh-CN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课后阅读</a:t>
            </a:r>
            <a:r>
              <a:rPr lang="zh-CN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教材</a:t>
            </a:r>
            <a:r>
              <a:rPr 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课第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子目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，就可以更加巩固今天所学到的知识</a:t>
            </a: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</a:p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endParaRPr lang="zh-CN" altLang="en-US" sz="28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528" y="2643758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lang="en-US" sz="28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下一节课我们将学习第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课第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2-3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子目，即第二次工业革命的影响。</a:t>
            </a:r>
            <a:r>
              <a:rPr sz="28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endParaRPr lang="zh-CN" altLang="en-US" sz="28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449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75656" y="1563638"/>
            <a:ext cx="7006669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  <a:tabLst>
                <a:tab pos="2250440" algn="l"/>
              </a:tabLst>
            </a:pPr>
            <a:r>
              <a:rPr lang="zh-CN" altLang="en-US" sz="4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感谢同学们的聆听！</a:t>
            </a:r>
            <a:endParaRPr sz="4800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4312</TotalTime>
  <Words>2328</Words>
  <Application>Microsoft Office PowerPoint</Application>
  <PresentationFormat>全屏显示(16:9)</PresentationFormat>
  <Paragraphs>295</Paragraphs>
  <Slides>21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Microsoft YaHei UI</vt:lpstr>
      <vt:lpstr>仿宋</vt:lpstr>
      <vt:lpstr>黑体</vt:lpstr>
      <vt:lpstr>华文楷体</vt:lpstr>
      <vt:lpstr>华文新魏</vt:lpstr>
      <vt:lpstr>楷体</vt:lpstr>
      <vt:lpstr>宋体</vt:lpstr>
      <vt:lpstr>微软雅黑</vt:lpstr>
      <vt:lpstr>幼圆</vt:lpstr>
      <vt:lpstr>Arial</vt:lpstr>
      <vt:lpstr>Calibri</vt:lpstr>
      <vt:lpstr>Garamond</vt:lpstr>
      <vt:lpstr>Impact</vt:lpstr>
      <vt:lpstr>Tahoma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Windows 用户</cp:lastModifiedBy>
  <cp:revision>458</cp:revision>
  <dcterms:created xsi:type="dcterms:W3CDTF">2018-10-11T02:51:00Z</dcterms:created>
  <dcterms:modified xsi:type="dcterms:W3CDTF">2020-03-26T08:10:17Z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