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345" r:id="rId2"/>
    <p:sldId id="398" r:id="rId3"/>
    <p:sldId id="347" r:id="rId4"/>
    <p:sldId id="406" r:id="rId5"/>
    <p:sldId id="413" r:id="rId6"/>
    <p:sldId id="415" r:id="rId7"/>
    <p:sldId id="416" r:id="rId8"/>
    <p:sldId id="420" r:id="rId9"/>
    <p:sldId id="426" r:id="rId10"/>
    <p:sldId id="448" r:id="rId11"/>
    <p:sldId id="427" r:id="rId12"/>
    <p:sldId id="428" r:id="rId13"/>
    <p:sldId id="431" r:id="rId14"/>
    <p:sldId id="433" r:id="rId15"/>
    <p:sldId id="449" r:id="rId16"/>
    <p:sldId id="454" r:id="rId17"/>
    <p:sldId id="455" r:id="rId18"/>
    <p:sldId id="450" r:id="rId19"/>
    <p:sldId id="443" r:id="rId20"/>
    <p:sldId id="460" r:id="rId21"/>
    <p:sldId id="457" r:id="rId22"/>
    <p:sldId id="459" r:id="rId23"/>
    <p:sldId id="296" r:id="rId24"/>
    <p:sldId id="279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91" autoAdjust="0"/>
    <p:restoredTop sz="70494" autoAdjust="0"/>
  </p:normalViewPr>
  <p:slideViewPr>
    <p:cSldViewPr>
      <p:cViewPr varScale="1">
        <p:scale>
          <a:sx n="96" d="100"/>
          <a:sy n="96" d="100"/>
        </p:scale>
        <p:origin x="1428" y="72"/>
      </p:cViewPr>
      <p:guideLst>
        <p:guide orient="horz" pos="15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20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370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429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579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近日</a:t>
            </a: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洋布大行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，价才当</a:t>
            </a: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梭布三分之一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。吾村专以纺织为业，近闻已无</a:t>
            </a: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纱可纺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。松（江）太（仓）</a:t>
            </a: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布市消减大半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，去年棉花大都</a:t>
            </a: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折本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lvl="0" algn="r"/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包世臣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齐民四术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r>
              <a:rPr lang="zh-CN" altLang="en-US" dirty="0" smtClean="0"/>
              <a:t>鸦片战争爆发之后，随着各种不平等条约的签订，清政府开放通商口岸，商埠等。西方列强大规模对中国进行经济侵略</a:t>
            </a:r>
            <a:endParaRPr lang="en-US" altLang="zh-CN" dirty="0" smtClean="0"/>
          </a:p>
          <a:p>
            <a:r>
              <a:rPr lang="zh-CN" altLang="en-US" dirty="0" smtClean="0"/>
              <a:t>对中国传统经济早岑给了巨大的破坏和冲击，这是使得中国经济结构变动的最主要的原因。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715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PPT</a:t>
            </a:r>
            <a:r>
              <a:rPr lang="en-US" altLang="zh-CN" baseline="0" dirty="0" smtClean="0"/>
              <a:t> </a:t>
            </a:r>
          </a:p>
          <a:p>
            <a:r>
              <a:rPr lang="zh-CN" altLang="en-US" baseline="0" dirty="0" smtClean="0"/>
              <a:t>先纺纱，后织布。是两个不同的工序。</a:t>
            </a:r>
            <a:endParaRPr lang="en-US" altLang="zh-CN" baseline="0" dirty="0" smtClean="0"/>
          </a:p>
          <a:p>
            <a:r>
              <a:rPr lang="zh-CN" altLang="en-US" baseline="0" dirty="0" smtClean="0"/>
              <a:t>而土产棉纱，比不过进口洋纱，所以当时的人们开始给自己减去一道供需，买洋纱来织布。</a:t>
            </a:r>
            <a:endParaRPr lang="en-US" altLang="zh-CN" baseline="0" dirty="0" smtClean="0"/>
          </a:p>
          <a:p>
            <a:r>
              <a:rPr lang="zh-CN" altLang="en-US" baseline="0" dirty="0" smtClean="0"/>
              <a:t>所以这是纺织的分离</a:t>
            </a:r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632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第二我们再来看一组数据从这里我们可以看到从</a:t>
            </a:r>
            <a:r>
              <a:rPr lang="en-US" altLang="zh-CN" dirty="0" smtClean="0"/>
              <a:t>83</a:t>
            </a:r>
            <a:r>
              <a:rPr lang="zh-CN" altLang="en-US" dirty="0" smtClean="0"/>
              <a:t>年与</a:t>
            </a:r>
            <a:r>
              <a:rPr lang="en-US" altLang="zh-CN" dirty="0" smtClean="0"/>
              <a:t>63</a:t>
            </a:r>
            <a:r>
              <a:rPr lang="zh-CN" altLang="en-US" dirty="0" smtClean="0"/>
              <a:t>相比，进口洋布的数量增加非常大。</a:t>
            </a:r>
            <a:endParaRPr lang="en-US" altLang="zh-CN" dirty="0" smtClean="0"/>
          </a:p>
          <a:p>
            <a:r>
              <a:rPr lang="zh-CN" altLang="en-US" dirty="0" smtClean="0"/>
              <a:t>这是为什么呢？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机器生产的洋布比起手工土布，质优价廉，更受欢迎。</a:t>
            </a:r>
            <a:endParaRPr lang="en-US" altLang="zh-CN" dirty="0" smtClean="0"/>
          </a:p>
          <a:p>
            <a:r>
              <a:rPr lang="zh-CN" altLang="en-US" dirty="0" smtClean="0"/>
              <a:t>这是耕织分离。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272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>
              <a:lnSpc>
                <a:spcPct val="160000"/>
              </a:lnSpc>
              <a:buNone/>
            </a:pPr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西方列强在倾销商品的同时，还从中国掠夺原料和农产品，大批丝、茶从上海、广东和福州等通商口岸运出。</a:t>
            </a:r>
            <a:r>
              <a:rPr lang="en-US" altLang="zh-CN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1884</a:t>
            </a:r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年茶叶的出口量达</a:t>
            </a:r>
            <a:r>
              <a:rPr lang="en-US" altLang="zh-CN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53</a:t>
            </a:r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万担。</a:t>
            </a:r>
            <a:r>
              <a:rPr lang="zh-CN" altLang="en-US" sz="1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农产品的大量出口，减少了中国农业经济中的自给成分</a:t>
            </a:r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lvl="0" algn="r">
              <a:lnSpc>
                <a:spcPct val="160000"/>
              </a:lnSpc>
              <a:buNone/>
            </a:pPr>
            <a:r>
              <a:rPr lang="en-US" altLang="zh-CN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陈旭麓</a:t>
            </a:r>
          </a:p>
          <a:p>
            <a:r>
              <a:rPr lang="zh-CN" altLang="en-US" dirty="0" smtClean="0"/>
              <a:t>我们来对比生丝销量</a:t>
            </a:r>
            <a:endParaRPr lang="en-US" altLang="zh-CN" dirty="0" smtClean="0"/>
          </a:p>
          <a:p>
            <a:r>
              <a:rPr lang="zh-CN" altLang="en-US" dirty="0" smtClean="0"/>
              <a:t>从图表的数据中，我们可以看到。</a:t>
            </a:r>
            <a:r>
              <a:rPr lang="en-US" altLang="zh-CN" dirty="0" smtClean="0"/>
              <a:t>1840</a:t>
            </a:r>
            <a:r>
              <a:rPr lang="zh-CN" altLang="en-US" dirty="0" smtClean="0"/>
              <a:t>以上出口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材料</a:t>
            </a:r>
            <a:endParaRPr lang="en-US" altLang="zh-CN" dirty="0" smtClean="0"/>
          </a:p>
          <a:p>
            <a:r>
              <a:rPr lang="zh-CN" altLang="en-US" dirty="0" smtClean="0"/>
              <a:t>农产品适应这种市场的需求。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710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51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 smtClean="0">
                <a:solidFill>
                  <a:srgbClr val="C00000"/>
                </a:solidFill>
              </a:rPr>
              <a:t>耕织分离进程缓慢、农产品商品化进程慢，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221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767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 smtClean="0"/>
              <a:t>机器生产，出现了新的生产力；</a:t>
            </a:r>
          </a:p>
          <a:p>
            <a:r>
              <a:rPr lang="zh-CN" altLang="en-US" sz="1200" dirty="0" smtClean="0"/>
              <a:t>生产技术水平较高；</a:t>
            </a:r>
          </a:p>
          <a:p>
            <a:r>
              <a:rPr lang="zh-CN" altLang="en-US" sz="1200" dirty="0" smtClean="0"/>
              <a:t>官办（封建式的管理），缺乏动力。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721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286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竭蹶趋步：艰难勉强跟着走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114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924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758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91680" y="337665"/>
            <a:ext cx="8229600" cy="8572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带题注的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81" y="0"/>
            <a:ext cx="9141619" cy="514216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92995" y="746975"/>
            <a:ext cx="4679156" cy="945000"/>
          </a:xfrm>
        </p:spPr>
        <p:txBody>
          <a:bodyPr rtlCol="0" anchor="ctr" anchorCtr="0">
            <a:noAutofit/>
          </a:bodyPr>
          <a:lstStyle>
            <a:lvl1pPr algn="r">
              <a:defRPr sz="2250" b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 dirty="0"/>
              <a:t>单击此处编辑标题样式</a:t>
            </a:r>
          </a:p>
        </p:txBody>
      </p:sp>
      <p:sp>
        <p:nvSpPr>
          <p:cNvPr id="14" name="图片占位符 2"/>
          <p:cNvSpPr>
            <a:spLocks noGrp="1" noChangeAspect="1"/>
          </p:cNvSpPr>
          <p:nvPr>
            <p:ph type="pic" idx="1" hasCustomPrompt="1"/>
          </p:nvPr>
        </p:nvSpPr>
        <p:spPr bwMode="blackGray">
          <a:xfrm>
            <a:off x="6010650" y="746976"/>
            <a:ext cx="2619000" cy="3649548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rtl="0"/>
            <a:r>
              <a:rPr lang="zh-CN" altLang="en-US" noProof="0"/>
              <a:t>单击图标，添加图片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14387" y="1691975"/>
            <a:ext cx="4957763" cy="2607464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35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 rtl="0"/>
            <a:r>
              <a:rPr lang="zh-CN" altLang="en-US" noProof="0" dirty="0"/>
              <a:t>编辑文本样式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:\工作文档-设计备份A\ppt\六中PPT模板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30279" y="0"/>
            <a:ext cx="9153525" cy="5151438"/>
          </a:xfrm>
          <a:prstGeom prst="rect">
            <a:avLst/>
          </a:prstGeom>
          <a:noFill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259632" y="33337"/>
            <a:ext cx="2959100" cy="939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14379" y="0"/>
            <a:ext cx="1418027" cy="889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>
            <a:spLocks/>
          </p:cNvSpPr>
          <p:nvPr/>
        </p:nvSpPr>
        <p:spPr>
          <a:xfrm>
            <a:off x="611560" y="1419622"/>
            <a:ext cx="7416824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zh-CN" altLang="en-US" sz="41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课题：</a:t>
            </a:r>
            <a:r>
              <a:rPr lang="zh-CN" altLang="en-US" sz="41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第</a:t>
            </a:r>
            <a:r>
              <a:rPr lang="en-US" altLang="zh-CN" sz="41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9</a:t>
            </a:r>
            <a:r>
              <a:rPr lang="zh-CN" altLang="en-US" sz="41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课  近代中国经济结构的变动（一）</a:t>
            </a:r>
            <a:endParaRPr lang="en-US" altLang="zh-CN" sz="4100" b="1" dirty="0" smtClean="0"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83768" y="2427734"/>
            <a:ext cx="4572000" cy="24191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学科：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历史</a:t>
            </a: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/>
            </a:r>
            <a:b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年级：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高一</a:t>
            </a: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/>
            </a:r>
            <a:b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教材：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人教版必修</a:t>
            </a:r>
            <a:r>
              <a:rPr lang="zh-CN" altLang="en-US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二</a:t>
            </a:r>
            <a:endParaRPr lang="en-US" altLang="zh-CN" b="1" dirty="0" smtClean="0"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授课老师：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苏冬萍</a:t>
            </a: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/>
            </a:r>
            <a:b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工作单位：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广州市第六</a:t>
            </a:r>
            <a:r>
              <a:rPr lang="zh-CN" altLang="en-US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中学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/>
            </a:r>
            <a:b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</a:br>
            <a:endParaRPr lang="zh-CN" altLang="en-US" b="1" dirty="0"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5038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4"/>
          <p:cNvSpPr txBox="1"/>
          <p:nvPr/>
        </p:nvSpPr>
        <p:spPr>
          <a:xfrm>
            <a:off x="206289" y="1162336"/>
            <a:ext cx="558984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树上的鸟儿成双对，绿水青山带笑颜</a:t>
            </a:r>
            <a:r>
              <a:rPr sz="20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algn="l">
              <a:lnSpc>
                <a:spcPct val="130000"/>
              </a:lnSpc>
            </a:pPr>
            <a:r>
              <a:rPr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随手摘下花一朵男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我与娘子戴发间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30000"/>
              </a:lnSpc>
            </a:pPr>
            <a:r>
              <a:rPr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从今不再受那奴役苦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夫妻双双把家还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30000"/>
              </a:lnSpc>
            </a:pPr>
            <a:r>
              <a:rPr sz="2000" b="1" dirty="0" err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你耕田来我织布</a:t>
            </a:r>
            <a:r>
              <a:rPr sz="2000" dirty="0" err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sz="2000" b="1" dirty="0" err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我挑水来你浇园</a:t>
            </a:r>
            <a:r>
              <a:rPr sz="2000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</a:p>
          <a:p>
            <a:pPr algn="l">
              <a:lnSpc>
                <a:spcPct val="130000"/>
              </a:lnSpc>
            </a:pPr>
            <a:r>
              <a:rPr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寒窑虽破能避风雨，夫妻恩爱苦也甜</a:t>
            </a:r>
            <a:r>
              <a:rPr sz="20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algn="r">
              <a:lnSpc>
                <a:spcPct val="130000"/>
              </a:lnSpc>
            </a:pPr>
            <a:r>
              <a:rPr 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黄梅戏《天仙配》</a:t>
            </a:r>
          </a:p>
        </p:txBody>
      </p:sp>
      <p:grpSp>
        <p:nvGrpSpPr>
          <p:cNvPr id="130" name="组合 129"/>
          <p:cNvGrpSpPr/>
          <p:nvPr/>
        </p:nvGrpSpPr>
        <p:grpSpPr>
          <a:xfrm>
            <a:off x="123642" y="3585721"/>
            <a:ext cx="5312454" cy="458629"/>
            <a:chOff x="8247" y="2935"/>
            <a:chExt cx="789" cy="963"/>
          </a:xfrm>
        </p:grpSpPr>
        <p:sp>
          <p:nvSpPr>
            <p:cNvPr id="132" name="流程图: 可选过程 131"/>
            <p:cNvSpPr/>
            <p:nvPr/>
          </p:nvSpPr>
          <p:spPr>
            <a:xfrm>
              <a:off x="8252" y="2935"/>
              <a:ext cx="784" cy="963"/>
            </a:xfrm>
            <a:prstGeom prst="flowChartAlternateProcess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4" name="Text Box 8"/>
            <p:cNvSpPr txBox="1"/>
            <p:nvPr/>
          </p:nvSpPr>
          <p:spPr>
            <a:xfrm>
              <a:off x="8247" y="2989"/>
              <a:ext cx="425" cy="87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1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传统经济结构：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174571" y="3641953"/>
            <a:ext cx="3164681" cy="424728"/>
          </a:xfrm>
          <a:prstGeom prst="rect">
            <a:avLst/>
          </a:prstGeom>
          <a:noFill/>
          <a:ln w="381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lIns="68576" tIns="34288" rIns="68576" bIns="34288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</a:rPr>
              <a:t>自然经济</a:t>
            </a:r>
            <a:r>
              <a:rPr lang="en-US" altLang="zh-CN" sz="2100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</a:rPr>
              <a:t>小农经济为主</a:t>
            </a:r>
            <a:r>
              <a:rPr lang="en-US" altLang="zh-CN" sz="2100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277660" y="4368787"/>
            <a:ext cx="7379453" cy="505301"/>
            <a:chOff x="7947" y="2875"/>
            <a:chExt cx="1375" cy="1061"/>
          </a:xfrm>
        </p:grpSpPr>
        <p:sp>
          <p:nvSpPr>
            <p:cNvPr id="18" name="流程图: 可选过程 17"/>
            <p:cNvSpPr/>
            <p:nvPr/>
          </p:nvSpPr>
          <p:spPr>
            <a:xfrm>
              <a:off x="7947" y="2875"/>
              <a:ext cx="1375" cy="1061"/>
            </a:xfrm>
            <a:prstGeom prst="flowChartAlternateProcess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0" name="Text Box 8"/>
            <p:cNvSpPr txBox="1"/>
            <p:nvPr/>
          </p:nvSpPr>
          <p:spPr>
            <a:xfrm>
              <a:off x="7955" y="2882"/>
              <a:ext cx="170" cy="87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1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特点：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060316" y="4388570"/>
            <a:ext cx="2288858" cy="424728"/>
          </a:xfrm>
          <a:prstGeom prst="rect">
            <a:avLst/>
          </a:prstGeom>
          <a:noFill/>
          <a:ln w="381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lIns="68576" tIns="34288" rIns="68576" bIns="34288">
            <a:spAutoFit/>
          </a:bodyPr>
          <a:lstStyle/>
          <a:p>
            <a:pPr lvl="0">
              <a:lnSpc>
                <a:spcPct val="110000"/>
              </a:lnSpc>
            </a:pPr>
            <a:r>
              <a:rPr sz="2100" dirty="0">
                <a:latin typeface="楷体" panose="02010609060101010101" pitchFamily="49" charset="-122"/>
                <a:ea typeface="楷体" panose="02010609060101010101" pitchFamily="49" charset="-122"/>
              </a:rPr>
              <a:t>① </a:t>
            </a:r>
            <a:r>
              <a:rPr sz="2100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以家庭为单位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14382" y="4387617"/>
            <a:ext cx="3123248" cy="447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10000"/>
              </a:lnSpc>
            </a:pPr>
            <a:r>
              <a:rPr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②</a:t>
            </a:r>
            <a:r>
              <a:rPr sz="21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男耕女织</a:t>
            </a:r>
            <a:r>
              <a:rPr lang="en-US" altLang="zh-CN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(</a:t>
            </a:r>
            <a:r>
              <a:rPr sz="2100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耕织结合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</a:t>
            </a:r>
            <a:endParaRPr lang="zh-CN" altLang="en-US" sz="21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12364" y="4409525"/>
            <a:ext cx="1737360" cy="447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10000"/>
              </a:lnSpc>
            </a:pPr>
            <a:r>
              <a:rPr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③ </a:t>
            </a:r>
            <a:r>
              <a:rPr sz="2100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自给自足</a:t>
            </a:r>
            <a:endParaRPr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313" y="853896"/>
            <a:ext cx="3116092" cy="33638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720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7990" y="2355726"/>
            <a:ext cx="33843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学习目标： </a:t>
            </a:r>
            <a:endParaRPr lang="en-US" altLang="zh-CN" sz="2800" b="1" dirty="0" smtClean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标题 2"/>
          <p:cNvSpPr txBox="1">
            <a:spLocks/>
          </p:cNvSpPr>
          <p:nvPr/>
        </p:nvSpPr>
        <p:spPr>
          <a:xfrm>
            <a:off x="611560" y="1419622"/>
            <a:ext cx="8064896" cy="648072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zh-CN" altLang="en-US" sz="36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第</a:t>
            </a:r>
            <a:r>
              <a:rPr lang="en-US" altLang="zh-CN" sz="36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</a:t>
            </a:r>
            <a:r>
              <a:rPr lang="zh-CN" altLang="en-US" sz="36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课  近代中国经济结构的变动（一）</a:t>
            </a:r>
            <a:endParaRPr lang="zh-CN" altLang="en-US" sz="3600" b="1" dirty="0"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3219822"/>
            <a:ext cx="5256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         掌握鸦片战争后自然经济解体的情况和洋务运动的相关史实。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40575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原因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3347" y="2176099"/>
            <a:ext cx="781106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     </a:t>
            </a:r>
            <a:r>
              <a:rPr lang="en-US" sz="22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   </a:t>
            </a:r>
            <a:r>
              <a:rPr sz="22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1875</a:t>
            </a:r>
            <a:r>
              <a:rPr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年以后 , </a:t>
            </a:r>
            <a:r>
              <a:rPr sz="2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外商</a:t>
            </a:r>
            <a:r>
              <a:rPr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大量涌入天津 , </a:t>
            </a:r>
            <a:r>
              <a:rPr sz="2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洋行</a:t>
            </a:r>
            <a:r>
              <a:rPr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数目从 1866年的15家骤增到1890年的47家。</a:t>
            </a:r>
          </a:p>
          <a:p>
            <a:pPr algn="r" fontAlgn="auto"/>
            <a:r>
              <a:rPr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           </a:t>
            </a:r>
            <a:r>
              <a:rPr sz="16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——</a:t>
            </a:r>
            <a:r>
              <a:rPr sz="16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  <a:sym typeface="+mn-ea"/>
              </a:rPr>
              <a:t>庞玉洁</a:t>
            </a:r>
            <a:r>
              <a:rPr lang="zh-CN" sz="16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  <a:sym typeface="+mn-ea"/>
              </a:rPr>
              <a:t>：</a:t>
            </a:r>
            <a:r>
              <a:rPr sz="16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《天津开埠初期的洋行与买办》</a:t>
            </a:r>
            <a:endParaRPr lang="zh-CN" sz="1600" b="1" dirty="0">
              <a:latin typeface="华文楷体" panose="02010600040101010101" pitchFamily="2" charset="-122"/>
              <a:ea typeface="华文楷体" panose="02010600040101010101" pitchFamily="2" charset="-122"/>
              <a:cs typeface="迷你简启体" panose="0300050900000000000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65920" y="149951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隶书" panose="02010509060101010101" pitchFamily="49" charset="-122"/>
              </a:rPr>
              <a:t>资本主义</a:t>
            </a:r>
            <a:r>
              <a:rPr lang="zh-CN" altLang="en-US" sz="2000" b="1" dirty="0">
                <a:solidFill>
                  <a:srgbClr val="C00000"/>
                </a:solidFill>
                <a:latin typeface="隶书" panose="02010509060101010101" pitchFamily="49" charset="-122"/>
              </a:rPr>
              <a:t>的</a:t>
            </a:r>
            <a:r>
              <a:rPr lang="zh-CN" altLang="en-US" sz="2000" b="1" dirty="0" smtClean="0">
                <a:solidFill>
                  <a:srgbClr val="C00000"/>
                </a:solidFill>
                <a:latin typeface="隶书" panose="02010509060101010101" pitchFamily="49" charset="-122"/>
              </a:rPr>
              <a:t>入侵</a:t>
            </a:r>
            <a:endParaRPr lang="zh-CN" altLang="en-US" sz="2000" b="1" dirty="0">
              <a:solidFill>
                <a:srgbClr val="C00000"/>
              </a:solidFill>
              <a:latin typeface="隶书" panose="020105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504" y="915566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一、自然经济的逐渐解体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0759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表现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7544" y="2355726"/>
            <a:ext cx="73210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/>
            <a:r>
              <a:rPr lang="en-US" altLang="zh-CN" sz="20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    </a:t>
            </a:r>
            <a:r>
              <a:rPr lang="en-US" altLang="zh-CN" sz="20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   </a:t>
            </a:r>
            <a:r>
              <a:rPr lang="zh-CN" altLang="en-US" sz="22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“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直隶乐亭</a:t>
            </a:r>
            <a:r>
              <a:rPr lang="zh-CN" altLang="en-US" sz="2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以产棉布著名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，</a:t>
            </a:r>
            <a:r>
              <a:rPr lang="zh-CN" altLang="en-US" sz="2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布用土产棉纱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织的。由于进口洋纱又便宜又好，因此便放弃了纺制土纱。”</a:t>
            </a:r>
          </a:p>
          <a:p>
            <a:pPr algn="r" fontAlgn="auto"/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            </a:t>
            </a: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——彭泽益编：</a:t>
            </a:r>
            <a:r>
              <a:rPr lang="zh-CN" altLang="en-US" sz="1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《中国近代手工业史资料》</a:t>
            </a:r>
            <a:endParaRPr lang="zh-CN" altLang="en-US" sz="1400" b="1" dirty="0">
              <a:latin typeface="华文楷体" panose="02010600040101010101" pitchFamily="2" charset="-122"/>
              <a:ea typeface="华文楷体" panose="02010600040101010101" pitchFamily="2" charset="-122"/>
              <a:cs typeface="迷你简启体" panose="03000509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43064" y="1507837"/>
            <a:ext cx="4297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  <a:latin typeface="+mn-ea"/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  <a:latin typeface="+mn-ea"/>
              </a:rPr>
              <a:t>1</a:t>
            </a:r>
            <a:r>
              <a:rPr lang="zh-CN" altLang="en-US" sz="2400" b="1" dirty="0" smtClean="0">
                <a:solidFill>
                  <a:srgbClr val="C00000"/>
                </a:solidFill>
                <a:latin typeface="+mn-ea"/>
              </a:rPr>
              <a:t>）</a:t>
            </a:r>
            <a:r>
              <a:rPr lang="en-US" altLang="zh-CN" sz="2400" b="1" dirty="0" smtClean="0">
                <a:solidFill>
                  <a:srgbClr val="C00000"/>
                </a:solidFill>
                <a:latin typeface="+mn-ea"/>
              </a:rPr>
              <a:t>“</a:t>
            </a:r>
            <a:r>
              <a:rPr lang="zh-CN" altLang="en-US" sz="2400" b="1" dirty="0">
                <a:solidFill>
                  <a:srgbClr val="C00000"/>
                </a:solidFill>
                <a:latin typeface="+mn-ea"/>
              </a:rPr>
              <a:t>纺</a:t>
            </a:r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”</a:t>
            </a:r>
            <a:r>
              <a:rPr lang="zh-CN" altLang="en-US" sz="2400" b="1" dirty="0">
                <a:solidFill>
                  <a:srgbClr val="C00000"/>
                </a:solidFill>
                <a:latin typeface="+mn-ea"/>
              </a:rPr>
              <a:t>与</a:t>
            </a:r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“</a:t>
            </a:r>
            <a:r>
              <a:rPr lang="zh-CN" altLang="en-US" sz="2400" b="1" dirty="0">
                <a:solidFill>
                  <a:srgbClr val="C00000"/>
                </a:solidFill>
                <a:latin typeface="+mn-ea"/>
              </a:rPr>
              <a:t>织</a:t>
            </a:r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”</a:t>
            </a:r>
            <a:r>
              <a:rPr lang="zh-CN" altLang="en-US" sz="2400" b="1" dirty="0">
                <a:solidFill>
                  <a:srgbClr val="C00000"/>
                </a:solidFill>
                <a:latin typeface="+mn-ea"/>
              </a:rPr>
              <a:t>分离</a:t>
            </a:r>
          </a:p>
        </p:txBody>
      </p:sp>
      <p:sp>
        <p:nvSpPr>
          <p:cNvPr id="8" name="矩形 7"/>
          <p:cNvSpPr/>
          <p:nvPr/>
        </p:nvSpPr>
        <p:spPr>
          <a:xfrm>
            <a:off x="107504" y="915566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一、自然经济的逐渐解体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3847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ldLvl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667000" y="2089548"/>
            <a:ext cx="3810000" cy="2135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sz="788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endParaRPr lang="zh-CN" altLang="en-US" sz="1350"/>
          </a:p>
        </p:txBody>
      </p:sp>
      <p:graphicFrame>
        <p:nvGraphicFramePr>
          <p:cNvPr id="4" name="表格 3"/>
          <p:cNvGraphicFramePr/>
          <p:nvPr>
            <p:extLst>
              <p:ext uri="{D42A27DB-BD31-4B8C-83A1-F6EECF244321}">
                <p14:modId xmlns:p14="http://schemas.microsoft.com/office/powerpoint/2010/main" val="160205522"/>
              </p:ext>
            </p:extLst>
          </p:nvPr>
        </p:nvGraphicFramePr>
        <p:xfrm>
          <a:off x="610824" y="2171803"/>
          <a:ext cx="7770971" cy="99822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02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5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83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35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dirty="0" err="1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年份</a:t>
                      </a: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dirty="0" err="1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进口洋布（匹</a:t>
                      </a:r>
                      <a:r>
                        <a:rPr 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）</a:t>
                      </a: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dirty="0" err="1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价值（海关两</a:t>
                      </a:r>
                      <a:r>
                        <a:rPr 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）</a:t>
                      </a: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dirty="0" err="1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占当年洋货进口总额</a:t>
                      </a: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916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/>
                        <a:t>1863年</a:t>
                      </a:r>
                      <a:endParaRPr lang="en-US" altLang="en-US" sz="2000" b="1">
                        <a:latin typeface="+mn-ea"/>
                        <a:ea typeface="+mn-ea"/>
                        <a:cs typeface="迷你简启体" panose="03000509000000000000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dirty="0"/>
                        <a:t>202,316</a:t>
                      </a:r>
                      <a:endParaRPr lang="en-US" altLang="en-US" sz="2000" b="1" dirty="0">
                        <a:latin typeface="+mn-ea"/>
                        <a:ea typeface="+mn-ea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/>
                        <a:t>1,018,822</a:t>
                      </a:r>
                      <a:endParaRPr lang="en-US" altLang="en-US" sz="2000" b="1">
                        <a:latin typeface="+mn-ea"/>
                        <a:ea typeface="+mn-ea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16.24%</a:t>
                      </a:r>
                      <a:endParaRPr lang="en-US" altLang="en-US" sz="2000" b="1" dirty="0">
                        <a:solidFill>
                          <a:srgbClr val="C00000"/>
                        </a:solidFill>
                        <a:latin typeface="+mn-ea"/>
                        <a:ea typeface="+mn-ea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22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/>
                        <a:t>1883年</a:t>
                      </a:r>
                      <a:endParaRPr lang="en-US" altLang="en-US" sz="2000" b="1">
                        <a:latin typeface="+mn-ea"/>
                        <a:ea typeface="+mn-ea"/>
                        <a:cs typeface="迷你简启体" panose="03000509000000000000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dirty="0"/>
                        <a:t>2,958,549</a:t>
                      </a:r>
                      <a:endParaRPr lang="en-US" altLang="en-US" sz="2000" b="1" dirty="0">
                        <a:latin typeface="+mn-ea"/>
                        <a:ea typeface="+mn-ea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/>
                        <a:t>6,322,653</a:t>
                      </a:r>
                      <a:endParaRPr lang="en-US" altLang="en-US" sz="2000" b="1">
                        <a:latin typeface="+mn-ea"/>
                        <a:ea typeface="+mn-ea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61.44%</a:t>
                      </a:r>
                      <a:endParaRPr lang="en-US" altLang="en-US" sz="2000" b="1" dirty="0">
                        <a:solidFill>
                          <a:srgbClr val="C00000"/>
                        </a:solidFill>
                        <a:latin typeface="+mn-ea"/>
                        <a:ea typeface="+mn-ea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826848" y="3112709"/>
            <a:ext cx="8316278" cy="4290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1000125"/>
            <a:endParaRPr lang="en-US" sz="788" dirty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1000125" algn="r"/>
            <a:r>
              <a:rPr lang="en-US" sz="1400" b="1" dirty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——</a:t>
            </a:r>
            <a:r>
              <a:rPr lang="zh-CN" altLang="en-US" sz="1400" b="1" dirty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王怀</a:t>
            </a:r>
            <a:r>
              <a:rPr lang="zh-CN" altLang="en-US" sz="1400" b="1" dirty="0" smtClean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远</a:t>
            </a:r>
            <a:r>
              <a:rPr lang="en-US" altLang="zh-CN" sz="1400" b="1" dirty="0" smtClean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《</a:t>
            </a:r>
            <a:r>
              <a:rPr lang="zh-CN" altLang="en-US" sz="1400" b="1" dirty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旧中国时期天津的对外贸易</a:t>
            </a:r>
            <a:r>
              <a:rPr lang="en-US" altLang="zh-CN" sz="1400" b="1" dirty="0" smtClean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》</a:t>
            </a:r>
            <a:endParaRPr lang="zh-CN" altLang="en-US" sz="1400" dirty="0"/>
          </a:p>
        </p:txBody>
      </p:sp>
      <p:sp>
        <p:nvSpPr>
          <p:cNvPr id="8" name="文本框 7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表现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9700" y="3626433"/>
            <a:ext cx="544795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洋货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其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质既美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，其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价复廉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，民间之买洋布、洋棉者，十室而九</a:t>
            </a:r>
            <a:r>
              <a:rPr lang="zh-CN" altLang="en-US" sz="2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1400" b="1" dirty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  <a:sym typeface="+mn-ea"/>
              </a:rPr>
              <a:t>——</a:t>
            </a:r>
            <a:r>
              <a:rPr lang="zh-CN" altLang="en-US" sz="1400" b="1" dirty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  <a:sym typeface="+mn-ea"/>
              </a:rPr>
              <a:t>包世臣</a:t>
            </a:r>
            <a:r>
              <a:rPr lang="en-US" altLang="zh-CN" sz="1400" b="1" dirty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  <a:sym typeface="+mn-ea"/>
              </a:rPr>
              <a:t>《</a:t>
            </a:r>
            <a:r>
              <a:rPr lang="zh-CN" altLang="en-US" sz="1400" b="1" dirty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  <a:sym typeface="+mn-ea"/>
              </a:rPr>
              <a:t>齐民四术</a:t>
            </a:r>
            <a:r>
              <a:rPr lang="en-US" altLang="zh-CN" sz="1400" b="1" dirty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  <a:sym typeface="+mn-ea"/>
              </a:rPr>
              <a:t>》</a:t>
            </a:r>
          </a:p>
        </p:txBody>
      </p:sp>
      <p:sp>
        <p:nvSpPr>
          <p:cNvPr id="10" name="矩形 9"/>
          <p:cNvSpPr/>
          <p:nvPr/>
        </p:nvSpPr>
        <p:spPr>
          <a:xfrm>
            <a:off x="107504" y="915566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一、自然经济的逐渐解体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43064" y="1419622"/>
            <a:ext cx="4297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  <a:latin typeface="+mn-ea"/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  <a:latin typeface="+mn-ea"/>
              </a:rPr>
              <a:t>2</a:t>
            </a:r>
            <a:r>
              <a:rPr lang="zh-CN" altLang="en-US" sz="2400" b="1" dirty="0" smtClean="0">
                <a:solidFill>
                  <a:srgbClr val="C00000"/>
                </a:solidFill>
                <a:latin typeface="+mn-ea"/>
              </a:rPr>
              <a:t>）</a:t>
            </a:r>
            <a:r>
              <a:rPr lang="en-US" altLang="zh-CN" sz="2400" b="1" dirty="0" smtClean="0">
                <a:solidFill>
                  <a:srgbClr val="C00000"/>
                </a:solidFill>
                <a:latin typeface="+mn-ea"/>
              </a:rPr>
              <a:t> “</a:t>
            </a:r>
            <a:r>
              <a:rPr lang="zh-CN" altLang="en-US" sz="2400" b="1" dirty="0">
                <a:solidFill>
                  <a:srgbClr val="C00000"/>
                </a:solidFill>
                <a:latin typeface="+mn-ea"/>
              </a:rPr>
              <a:t>耕</a:t>
            </a:r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”</a:t>
            </a:r>
            <a:r>
              <a:rPr lang="zh-CN" altLang="en-US" sz="2400" b="1" dirty="0">
                <a:solidFill>
                  <a:srgbClr val="C00000"/>
                </a:solidFill>
                <a:latin typeface="+mn-ea"/>
              </a:rPr>
              <a:t>与</a:t>
            </a:r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“</a:t>
            </a:r>
            <a:r>
              <a:rPr lang="zh-CN" altLang="en-US" sz="2400" b="1" dirty="0">
                <a:solidFill>
                  <a:srgbClr val="C00000"/>
                </a:solidFill>
                <a:latin typeface="+mn-ea"/>
              </a:rPr>
              <a:t>织</a:t>
            </a:r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”</a:t>
            </a:r>
            <a:r>
              <a:rPr lang="zh-CN" altLang="en-US" sz="2400" b="1" dirty="0">
                <a:solidFill>
                  <a:srgbClr val="C00000"/>
                </a:solidFill>
                <a:latin typeface="+mn-ea"/>
              </a:rPr>
              <a:t>分离</a:t>
            </a:r>
          </a:p>
          <a:p>
            <a:endParaRPr lang="zh-CN" altLang="en-US" sz="2400" b="1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11976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915566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一、自然经济的逐渐解体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表现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95736" y="1849928"/>
            <a:ext cx="4702969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latin typeface="+mn-ea"/>
                <a:cs typeface="方正硬笔楷书简体" panose="03000509000000000000" charset="-122"/>
              </a:rPr>
              <a:t>生丝销售量估计</a:t>
            </a:r>
            <a:endParaRPr lang="zh-CN" altLang="en-US" b="1" dirty="0">
              <a:latin typeface="+mn-ea"/>
              <a:cs typeface="方正硬笔楷书简体" panose="03000509000000000000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35370" y="3685359"/>
            <a:ext cx="5303812" cy="32316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1500" dirty="0" smtClean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——</a:t>
            </a:r>
            <a:r>
              <a:rPr lang="zh-CN" altLang="en-US" sz="1500" dirty="0" smtClean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许涤新 吴承明</a:t>
            </a:r>
            <a:r>
              <a:rPr lang="en-US" altLang="zh-CN" sz="1500" dirty="0" smtClean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《</a:t>
            </a:r>
            <a:r>
              <a:rPr lang="zh-CN" altLang="en-US" sz="1500" dirty="0" smtClean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旧民主主义革命时期的中国资本主义</a:t>
            </a:r>
            <a:r>
              <a:rPr lang="en-US" altLang="zh-CN" sz="1500" dirty="0" smtClean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》</a:t>
            </a:r>
            <a:endParaRPr lang="zh-CN" altLang="en-US" sz="1500" dirty="0">
              <a:latin typeface="迷你简启体" panose="03000509000000000000" charset="-122"/>
              <a:ea typeface="迷你简启体" panose="03000509000000000000" charset="-122"/>
              <a:cs typeface="迷你简启体" panose="03000509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9201" y="3986012"/>
            <a:ext cx="9109981" cy="9387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 fontAlgn="auto"/>
            <a:r>
              <a:rPr lang="en-US" altLang="zh-CN" b="1" dirty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    </a:t>
            </a:r>
            <a:r>
              <a:rPr lang="en-US" altLang="zh-CN" b="1" dirty="0" smtClean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     </a:t>
            </a:r>
            <a:r>
              <a:rPr lang="zh-CN" altLang="en-US" sz="20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天津</a:t>
            </a:r>
            <a:r>
              <a:rPr lang="zh-CN" altLang="en-US" sz="20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租界</a:t>
            </a: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建立后，菜农们又</a:t>
            </a:r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因时就市</a:t>
            </a: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，“近年来城南之东楼西楼，多种外国菜种，</a:t>
            </a:r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专向租界售之</a:t>
            </a: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  <a:cs typeface="迷你简启体" panose="03000509000000000000" charset="-122"/>
              </a:rPr>
              <a:t>”。</a:t>
            </a:r>
          </a:p>
          <a:p>
            <a:pPr algn="r" fontAlgn="auto"/>
            <a:r>
              <a:rPr lang="zh-CN" altLang="en-US" sz="1500" b="1" dirty="0"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</a:rPr>
              <a:t>——李承绅:《天津县属灰堆村之概述》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91536" y="1444436"/>
            <a:ext cx="4297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  <a:latin typeface="+mn-ea"/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  <a:latin typeface="+mn-ea"/>
              </a:rPr>
              <a:t>3</a:t>
            </a:r>
            <a:r>
              <a:rPr lang="zh-CN" altLang="en-US" sz="2400" b="1" dirty="0" smtClean="0">
                <a:solidFill>
                  <a:srgbClr val="C00000"/>
                </a:solidFill>
                <a:latin typeface="+mn-ea"/>
              </a:rPr>
              <a:t>）</a:t>
            </a:r>
            <a:r>
              <a:rPr lang="zh-CN" altLang="zh-CN" sz="2400" b="1" dirty="0" smtClean="0">
                <a:solidFill>
                  <a:srgbClr val="C00000"/>
                </a:solidFill>
                <a:latin typeface="+mn-ea"/>
              </a:rPr>
              <a:t>农业</a:t>
            </a:r>
            <a:r>
              <a:rPr lang="zh-CN" altLang="zh-CN" sz="2400" b="1" dirty="0">
                <a:solidFill>
                  <a:srgbClr val="C00000"/>
                </a:solidFill>
                <a:latin typeface="+mn-ea"/>
              </a:rPr>
              <a:t>生产日益</a:t>
            </a:r>
            <a:r>
              <a:rPr lang="zh-CN" altLang="zh-CN" sz="2400" b="1" dirty="0" smtClean="0">
                <a:solidFill>
                  <a:srgbClr val="C00000"/>
                </a:solidFill>
                <a:latin typeface="+mn-ea"/>
              </a:rPr>
              <a:t>商品化</a:t>
            </a:r>
            <a:endParaRPr lang="zh-CN" altLang="zh-CN" sz="2400" b="1" dirty="0">
              <a:solidFill>
                <a:srgbClr val="C00000"/>
              </a:solidFill>
              <a:latin typeface="+mn-ea"/>
            </a:endParaRPr>
          </a:p>
        </p:txBody>
      </p:sp>
      <p:graphicFrame>
        <p:nvGraphicFramePr>
          <p:cNvPr id="10" name="表格 9"/>
          <p:cNvGraphicFramePr/>
          <p:nvPr>
            <p:extLst>
              <p:ext uri="{D42A27DB-BD31-4B8C-83A1-F6EECF244321}">
                <p14:modId xmlns:p14="http://schemas.microsoft.com/office/powerpoint/2010/main" val="2541119762"/>
              </p:ext>
            </p:extLst>
          </p:nvPr>
        </p:nvGraphicFramePr>
        <p:xfrm>
          <a:off x="971600" y="2227717"/>
          <a:ext cx="6984776" cy="1457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5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7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7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17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zh-CN" sz="2000" dirty="0" smtClean="0"/>
                    </a:p>
                    <a:p>
                      <a:pPr indent="0" algn="ctr">
                        <a:buNone/>
                      </a:pPr>
                      <a:r>
                        <a:rPr lang="zh-CN" altLang="en-US" sz="2000" dirty="0" smtClean="0"/>
                        <a:t>总销售量</a:t>
                      </a: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方正硬笔楷书简体" panose="03000509000000000000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dirty="0" smtClean="0"/>
                        <a:t>出口总量</a:t>
                      </a:r>
                      <a:endParaRPr lang="en-US" altLang="zh-CN" sz="2000" dirty="0" smtClean="0"/>
                    </a:p>
                    <a:p>
                      <a:pPr indent="0" algn="ctr">
                        <a:buNone/>
                      </a:pPr>
                      <a:r>
                        <a:rPr lang="zh-CN" altLang="en-US" sz="2000" dirty="0" smtClean="0"/>
                        <a:t>（占总销量</a:t>
                      </a:r>
                      <a:r>
                        <a:rPr lang="en-US" altLang="zh-CN" sz="2000" dirty="0" smtClean="0"/>
                        <a:t>%</a:t>
                      </a:r>
                      <a:r>
                        <a:rPr lang="zh-CN" altLang="en-US" sz="2000" dirty="0" smtClean="0"/>
                        <a:t>）</a:t>
                      </a:r>
                      <a:endParaRPr lang="en-US" altLang="en-US" sz="2000" b="1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方正硬笔楷书简体" panose="03000509000000000000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dirty="0" smtClean="0"/>
                        <a:t>内销总量</a:t>
                      </a:r>
                      <a:endParaRPr lang="en-US" altLang="zh-CN" sz="2000" dirty="0" smtClean="0"/>
                    </a:p>
                    <a:p>
                      <a:pPr indent="0" algn="ctr">
                        <a:buNone/>
                      </a:pPr>
                      <a:r>
                        <a:rPr lang="zh-CN" altLang="en-US" sz="2000" dirty="0" smtClean="0"/>
                        <a:t>（占总销售量</a:t>
                      </a:r>
                      <a:r>
                        <a:rPr lang="en-US" altLang="zh-CN" sz="2000" dirty="0" smtClean="0"/>
                        <a:t>%</a:t>
                      </a:r>
                      <a:r>
                        <a:rPr lang="zh-CN" altLang="en-US" sz="2000" dirty="0" smtClean="0"/>
                        <a:t>）</a:t>
                      </a:r>
                      <a:endParaRPr lang="en-US" altLang="en-US" sz="2000" b="1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137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000" dirty="0" smtClean="0"/>
                        <a:t>1840</a:t>
                      </a:r>
                      <a:r>
                        <a:rPr lang="zh-CN" altLang="en-US" sz="2000" dirty="0" smtClean="0"/>
                        <a:t>年以前</a:t>
                      </a: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000" dirty="0" smtClean="0"/>
                        <a:t>6.40</a:t>
                      </a: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000" dirty="0" smtClean="0"/>
                        <a:t>0.90</a:t>
                      </a:r>
                      <a:r>
                        <a:rPr lang="zh-CN" altLang="en-US" sz="2000" dirty="0" smtClean="0"/>
                        <a:t>（</a:t>
                      </a:r>
                      <a:r>
                        <a:rPr lang="en-US" altLang="zh-CN" sz="2000" dirty="0" smtClean="0"/>
                        <a:t>14.06</a:t>
                      </a:r>
                      <a:r>
                        <a:rPr lang="zh-CN" altLang="en-US" sz="2000" dirty="0" smtClean="0"/>
                        <a:t>）</a:t>
                      </a:r>
                      <a:endParaRPr lang="en-US" altLang="en-US" sz="2000" b="1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000" dirty="0" smtClean="0"/>
                        <a:t>5.50</a:t>
                      </a:r>
                      <a:r>
                        <a:rPr lang="zh-CN" altLang="en-US" sz="2000" dirty="0" smtClean="0"/>
                        <a:t>（</a:t>
                      </a:r>
                      <a:r>
                        <a:rPr lang="en-US" altLang="zh-CN" sz="2000" dirty="0" smtClean="0"/>
                        <a:t>85.94</a:t>
                      </a:r>
                      <a:r>
                        <a:rPr lang="zh-CN" altLang="en-US" sz="2000" dirty="0" smtClean="0"/>
                        <a:t>）</a:t>
                      </a: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424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000" dirty="0" smtClean="0"/>
                        <a:t>1894</a:t>
                      </a:r>
                      <a:r>
                        <a:rPr lang="zh-CN" altLang="en-US" sz="2000" dirty="0" smtClean="0"/>
                        <a:t>年</a:t>
                      </a: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000" dirty="0" smtClean="0"/>
                        <a:t>16.02</a:t>
                      </a: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000" dirty="0" smtClean="0"/>
                        <a:t>8.23</a:t>
                      </a:r>
                      <a:r>
                        <a:rPr lang="zh-CN" altLang="en-US" sz="2000" dirty="0" smtClean="0"/>
                        <a:t>（</a:t>
                      </a:r>
                      <a:r>
                        <a:rPr lang="en-US" altLang="zh-CN" sz="2000" dirty="0" smtClean="0"/>
                        <a:t>51.94</a:t>
                      </a:r>
                      <a:r>
                        <a:rPr lang="zh-CN" altLang="en-US" sz="2000" dirty="0" smtClean="0"/>
                        <a:t>）</a:t>
                      </a:r>
                      <a:endParaRPr lang="en-US" altLang="en-US" sz="2000" b="1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000" dirty="0" smtClean="0"/>
                        <a:t>7.70</a:t>
                      </a:r>
                      <a:r>
                        <a:rPr lang="zh-CN" altLang="en-US" sz="2000" dirty="0" smtClean="0"/>
                        <a:t>（</a:t>
                      </a:r>
                      <a:r>
                        <a:rPr lang="en-US" altLang="zh-CN" sz="2000" dirty="0" smtClean="0"/>
                        <a:t>48.06</a:t>
                      </a:r>
                      <a:r>
                        <a:rPr lang="zh-CN" altLang="en-US" sz="2000" dirty="0" smtClean="0"/>
                        <a:t>）</a:t>
                      </a:r>
                      <a:endParaRPr lang="en-US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837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64" y="2211710"/>
            <a:ext cx="8430165" cy="12618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algn="just">
              <a:buNone/>
            </a:pP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西方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列强在倾销商品的同时，还从中国掠夺原料和农产品，大批丝、茶从上海、广东和福州等通商口岸运出。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1884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年茶叶的出口量达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53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万担。</a:t>
            </a:r>
            <a:r>
              <a:rPr lang="zh-CN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农产品的大量出口，减少了中国农业经济中的自给成分</a:t>
            </a:r>
            <a:r>
              <a:rPr lang="zh-CN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lvl="0" algn="r">
              <a:buNone/>
            </a:pP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陈旭麓</a:t>
            </a:r>
          </a:p>
        </p:txBody>
      </p:sp>
      <p:sp>
        <p:nvSpPr>
          <p:cNvPr id="4" name="矩形 3"/>
          <p:cNvSpPr/>
          <p:nvPr/>
        </p:nvSpPr>
        <p:spPr>
          <a:xfrm>
            <a:off x="107504" y="915566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一、自然经济的逐渐解体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影响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Text Box 33"/>
          <p:cNvSpPr txBox="1"/>
          <p:nvPr/>
        </p:nvSpPr>
        <p:spPr>
          <a:xfrm>
            <a:off x="194065" y="3435846"/>
            <a:ext cx="8925822" cy="41549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sz="21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3528" y="3579862"/>
            <a:ext cx="8430165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鸦片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战后，洋布大行，物美价廉，列强疯狂</a:t>
            </a:r>
            <a:r>
              <a:rPr lang="zh-CN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掠夺中国原料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，特别是生丝和茶叶，</a:t>
            </a:r>
            <a:r>
              <a:rPr lang="en-US" altLang="zh-CN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… …</a:t>
            </a:r>
            <a:r>
              <a:rPr lang="zh-CN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在利润的驱使下，农民纷纷种茶，种桑养蚕</a:t>
            </a:r>
            <a:r>
              <a:rPr lang="en-US" altLang="zh-CN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… …</a:t>
            </a:r>
            <a:endParaRPr lang="zh-CN" altLang="en-US" sz="2000" dirty="0">
              <a:solidFill>
                <a:schemeClr val="tx2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lvl="0" algn="r"/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曹中原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619672" y="1347614"/>
            <a:ext cx="7428207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促进商品经济</a:t>
            </a:r>
            <a:r>
              <a:rPr lang="zh-CN" altLang="en-US" sz="2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发展</a:t>
            </a:r>
            <a:endParaRPr lang="en-US" altLang="zh-CN" sz="2000" b="1" dirty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  <a:p>
            <a:pPr algn="just"/>
            <a:r>
              <a:rPr lang="zh-CN" altLang="en-US" sz="2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中国</a:t>
            </a:r>
            <a:r>
              <a:rPr lang="zh-CN" altLang="en-US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成为资本主义世界市场的</a:t>
            </a:r>
            <a:r>
              <a:rPr lang="zh-CN" altLang="en-US" sz="2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附庸</a:t>
            </a:r>
            <a:endParaRPr lang="en-US" altLang="zh-CN" sz="2000" b="1" dirty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9158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1599385"/>
            <a:ext cx="792088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“我们估计，主要农产品的商品值，按不变价格计算，在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1840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到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1894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年的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54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年间，增长还不到一倍，</a:t>
            </a: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年率不足</a:t>
            </a:r>
            <a:r>
              <a:rPr lang="en-US" altLang="zh-CN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1.3%</a:t>
            </a: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00" algn="r"/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——《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中国资本主义发展史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卷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3363838"/>
            <a:ext cx="5955621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zh-CN" sz="22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自然经济解体首先从东南沿海</a:t>
            </a:r>
            <a:r>
              <a:rPr lang="zh-CN" altLang="zh-CN" sz="22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开始</a:t>
            </a:r>
            <a:endParaRPr lang="en-US" altLang="zh-CN" sz="2200" b="1" dirty="0" smtClean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2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自然经济解体在整体上是一个非常缓慢的过程</a:t>
            </a:r>
            <a:endParaRPr lang="zh-CN" altLang="en-US" sz="2200" b="1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7504" y="915566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一、自然经济的逐渐解体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62909" y="266732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latin typeface="+mn-ea"/>
              </a:rPr>
              <a:t>   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联系必修一所学，自然经济解体会从哪里开始？</a:t>
            </a:r>
          </a:p>
        </p:txBody>
      </p:sp>
    </p:spTree>
    <p:extLst>
      <p:ext uri="{BB962C8B-B14F-4D97-AF65-F5344CB8AC3E}">
        <p14:creationId xmlns:p14="http://schemas.microsoft.com/office/powerpoint/2010/main" val="3189575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915566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611560" y="1707654"/>
            <a:ext cx="676875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“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洋”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泛指西方国家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；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“洋务”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泛指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一切与西方有关的事务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；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  <a:p>
            <a:pPr eaLnBrk="1" hangingPunct="1"/>
            <a:r>
              <a:rPr lang="en-US" altLang="zh-CN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“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洋务运动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又叫“同光新政”、“自强新政”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，</a:t>
            </a:r>
            <a:r>
              <a:rPr lang="en-US" altLang="zh-CN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19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世纪</a:t>
            </a:r>
            <a:r>
              <a:rPr lang="en-US" altLang="zh-CN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60-90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年代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洋务派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掀起的一场地主阶级的自救运动。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69804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915566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背景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7" name="Text Box 8"/>
          <p:cNvSpPr txBox="1"/>
          <p:nvPr/>
        </p:nvSpPr>
        <p:spPr>
          <a:xfrm>
            <a:off x="1578884" y="1419622"/>
            <a:ext cx="182880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内忧外患</a:t>
            </a:r>
          </a:p>
        </p:txBody>
      </p:sp>
      <p:sp>
        <p:nvSpPr>
          <p:cNvPr id="2" name="矩形 1"/>
          <p:cNvSpPr/>
          <p:nvPr/>
        </p:nvSpPr>
        <p:spPr>
          <a:xfrm>
            <a:off x="812894" y="2950000"/>
            <a:ext cx="453650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tx1"/>
                </a:solidFill>
              </a:rPr>
              <a:t>1853-1864  </a:t>
            </a:r>
            <a:r>
              <a:rPr lang="zh-CN" altLang="en-US" sz="2400" b="1" dirty="0" smtClean="0">
                <a:solidFill>
                  <a:schemeClr val="tx1"/>
                </a:solidFill>
              </a:rPr>
              <a:t>太平天国运动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56910" y="3454056"/>
            <a:ext cx="453650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tx1"/>
                </a:solidFill>
              </a:rPr>
              <a:t>1856-1860  </a:t>
            </a:r>
            <a:r>
              <a:rPr lang="zh-CN" altLang="en-US" sz="2400" b="1" dirty="0" smtClean="0">
                <a:solidFill>
                  <a:schemeClr val="tx1"/>
                </a:solidFill>
              </a:rPr>
              <a:t>第二次鸦片战争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76" name="Text Box 8"/>
          <p:cNvSpPr txBox="1"/>
          <p:nvPr/>
        </p:nvSpPr>
        <p:spPr>
          <a:xfrm>
            <a:off x="827584" y="2416327"/>
            <a:ext cx="3888432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知识链接（必修一）：</a:t>
            </a:r>
            <a:endParaRPr lang="zh-CN" altLang="en-US" sz="24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8240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/>
          <p:nvPr/>
        </p:nvSpPr>
        <p:spPr>
          <a:xfrm>
            <a:off x="395536" y="1982959"/>
            <a:ext cx="4104456" cy="1631216"/>
          </a:xfrm>
          <a:prstGeom prst="rect">
            <a:avLst/>
          </a:prstGeom>
          <a:noFill/>
          <a:ln w="12700" cap="sq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algn="just"/>
            <a:r>
              <a:rPr lang="en-US" altLang="zh-CN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x-none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购买</a:t>
            </a:r>
            <a:r>
              <a:rPr lang="zh-CN" altLang="x-none" sz="2000" b="0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外洋器物……始而演习，继而试造，不过一二年，火轮船必为中外官民通行之物，</a:t>
            </a:r>
            <a:r>
              <a:rPr lang="zh-CN" altLang="x-none" sz="2000" b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可以剿发捻(起义军），可以勤远略</a:t>
            </a:r>
            <a:r>
              <a:rPr lang="zh-CN" altLang="x-none" sz="2000" b="0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             </a:t>
            </a:r>
            <a:endParaRPr lang="en-US" altLang="zh-CN" sz="2000" b="0" dirty="0" smtClean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r"/>
            <a:r>
              <a:rPr lang="en-US" altLang="zh-CN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曾国藩</a:t>
            </a:r>
            <a:endParaRPr lang="zh-CN" altLang="en-US" sz="2000" b="0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 Box 2"/>
          <p:cNvSpPr txBox="1"/>
          <p:nvPr/>
        </p:nvSpPr>
        <p:spPr>
          <a:xfrm>
            <a:off x="395536" y="3728286"/>
            <a:ext cx="4000778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algn="l"/>
            <a:r>
              <a:rPr lang="zh-CN" altLang="en-US" sz="2000" b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机器</a:t>
            </a:r>
            <a:r>
              <a:rPr lang="zh-CN" altLang="en-US" sz="2000" b="0" dirty="0">
                <a:latin typeface="楷体" panose="02010609060101010101" pitchFamily="49" charset="-122"/>
                <a:ea typeface="楷体" panose="02010609060101010101" pitchFamily="49" charset="-122"/>
              </a:rPr>
              <a:t>制造一事，</a:t>
            </a:r>
            <a:r>
              <a:rPr lang="zh-CN" altLang="en-US" sz="2000" b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为今</a:t>
            </a:r>
            <a:r>
              <a:rPr lang="zh-CN" altLang="en-US" sz="2000" b="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御侮之</a:t>
            </a:r>
            <a:r>
              <a:rPr lang="zh-CN" altLang="en-US" sz="2000" b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资，自强之本</a:t>
            </a:r>
            <a:r>
              <a:rPr lang="zh-CN" altLang="en-US" sz="2000" b="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lvl="0" algn="r"/>
            <a:r>
              <a:rPr lang="en-US" altLang="zh-CN" sz="20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李鸿章</a:t>
            </a:r>
          </a:p>
        </p:txBody>
      </p:sp>
      <p:sp>
        <p:nvSpPr>
          <p:cNvPr id="6" name="矩形 5"/>
          <p:cNvSpPr/>
          <p:nvPr/>
        </p:nvSpPr>
        <p:spPr>
          <a:xfrm>
            <a:off x="107504" y="915566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目的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Box 8"/>
          <p:cNvSpPr txBox="1"/>
          <p:nvPr/>
        </p:nvSpPr>
        <p:spPr>
          <a:xfrm>
            <a:off x="1763688" y="1407183"/>
            <a:ext cx="4608512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spcBef>
                <a:spcPct val="50000"/>
              </a:spcBef>
            </a:pPr>
            <a:r>
              <a:rPr lang="zh-CN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学习西方先进技术维护清朝统治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97913"/>
            <a:ext cx="4292893" cy="308588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012160" y="4626195"/>
            <a:ext cx="1728192" cy="3218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江南制造总局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513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/>
          <p:nvPr/>
        </p:nvSpPr>
        <p:spPr>
          <a:xfrm>
            <a:off x="2387985" y="3599180"/>
            <a:ext cx="8736744" cy="532130"/>
          </a:xfrm>
          <a:prstGeom prst="rect">
            <a:avLst/>
          </a:prstGeom>
          <a:noFill/>
          <a:ln w="12700" cap="sq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>
              <a:lnSpc>
                <a:spcPct val="140000"/>
              </a:lnSpc>
              <a:spcBef>
                <a:spcPct val="50000"/>
              </a:spcBef>
            </a:pPr>
            <a:endParaRPr lang="zh-CN" altLang="en-US" sz="2400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7504" y="915566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Box 2"/>
          <p:cNvSpPr txBox="1"/>
          <p:nvPr/>
        </p:nvSpPr>
        <p:spPr>
          <a:xfrm>
            <a:off x="611560" y="1959365"/>
            <a:ext cx="8247108" cy="769441"/>
          </a:xfrm>
          <a:prstGeom prst="rect">
            <a:avLst/>
          </a:prstGeom>
          <a:noFill/>
          <a:ln w="12700" cap="sq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200" b="0" dirty="0">
                <a:latin typeface="楷体" panose="02010609060101010101" pitchFamily="49" charset="-122"/>
                <a:ea typeface="楷体" panose="02010609060101010101" pitchFamily="49" charset="-122"/>
              </a:rPr>
              <a:t>欲求</a:t>
            </a:r>
            <a:r>
              <a:rPr lang="zh-CN" altLang="en-US" sz="2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自强</a:t>
            </a:r>
            <a:r>
              <a:rPr lang="zh-CN" altLang="en-US" sz="2200" b="0" dirty="0">
                <a:latin typeface="楷体" panose="02010609060101010101" pitchFamily="49" charset="-122"/>
                <a:ea typeface="楷体" panose="02010609060101010101" pitchFamily="49" charset="-122"/>
              </a:rPr>
              <a:t>，应</a:t>
            </a:r>
            <a:r>
              <a:rPr lang="en-US" altLang="zh-CN" sz="2200" b="0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200" b="0" dirty="0">
                <a:latin typeface="楷体" panose="02010609060101010101" pitchFamily="49" charset="-122"/>
                <a:ea typeface="楷体" panose="02010609060101010101" pitchFamily="49" charset="-122"/>
              </a:rPr>
              <a:t>以学作炸炮、学造船舟等具为下手功夫</a:t>
            </a:r>
            <a:r>
              <a:rPr lang="en-US" altLang="zh-CN" sz="2200" b="0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200" b="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lvl="0" algn="r"/>
            <a:r>
              <a:rPr lang="en-US" altLang="zh-CN" sz="22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2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曾国藩</a:t>
            </a:r>
          </a:p>
        </p:txBody>
      </p:sp>
      <p:graphicFrame>
        <p:nvGraphicFramePr>
          <p:cNvPr id="15" name="表格 14"/>
          <p:cNvGraphicFramePr/>
          <p:nvPr>
            <p:extLst>
              <p:ext uri="{D42A27DB-BD31-4B8C-83A1-F6EECF244321}">
                <p14:modId xmlns:p14="http://schemas.microsoft.com/office/powerpoint/2010/main" val="3111001806"/>
              </p:ext>
            </p:extLst>
          </p:nvPr>
        </p:nvGraphicFramePr>
        <p:xfrm>
          <a:off x="881831" y="2728806"/>
          <a:ext cx="6372225" cy="1990959"/>
        </p:xfrm>
        <a:graphic>
          <a:graphicData uri="http://schemas.openxmlformats.org/drawingml/2006/table">
            <a:tbl>
              <a:tblPr/>
              <a:tblGrid>
                <a:gridCol w="2208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3692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企业名称</a:t>
                      </a:r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创办时间</a:t>
                      </a:r>
                      <a:endParaRPr lang="zh-CN" altLang="en-US" sz="200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创办人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地址</a:t>
                      </a:r>
                      <a:endParaRPr lang="zh-CN" altLang="en-US" sz="200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692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安庆内军械所</a:t>
                      </a:r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/>
                        <a:t>1861</a:t>
                      </a:r>
                      <a:r>
                        <a:rPr lang="zh-CN" altLang="en-US" sz="2000" dirty="0"/>
                        <a:t>年</a:t>
                      </a:r>
                      <a:endParaRPr lang="zh-CN" altLang="en-US" sz="200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曾国藩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安庆</a:t>
                      </a:r>
                      <a:endParaRPr lang="zh-CN" altLang="en-US" sz="200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692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江南制造总局</a:t>
                      </a:r>
                      <a:endParaRPr lang="zh-CN" altLang="en-US" sz="2000"/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/>
                        <a:t>1865</a:t>
                      </a:r>
                      <a:r>
                        <a:rPr lang="zh-CN" altLang="en-US" sz="2000" dirty="0"/>
                        <a:t>年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/>
                        <a:t>李鸿章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上海</a:t>
                      </a:r>
                      <a:endParaRPr lang="zh-CN" altLang="en-US" sz="200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692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福州船政局</a:t>
                      </a:r>
                      <a:endParaRPr lang="zh-CN" altLang="en-US" sz="2000"/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/>
                        <a:t>1866</a:t>
                      </a:r>
                      <a:r>
                        <a:rPr lang="zh-CN" altLang="en-US" sz="2000" dirty="0"/>
                        <a:t>年</a:t>
                      </a:r>
                      <a:endParaRPr lang="zh-CN" altLang="en-US" sz="200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/>
                        <a:t>左宗棠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福州</a:t>
                      </a:r>
                      <a:endParaRPr lang="zh-CN" altLang="en-US" sz="200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439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天津机器制造局</a:t>
                      </a:r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/>
                        <a:t>1867</a:t>
                      </a:r>
                      <a:r>
                        <a:rPr lang="zh-CN" altLang="en-US" sz="2000" dirty="0"/>
                        <a:t>年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/>
                        <a:t>崇厚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/>
                        <a:t>天津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Text Box 8"/>
          <p:cNvSpPr txBox="1"/>
          <p:nvPr/>
        </p:nvSpPr>
        <p:spPr>
          <a:xfrm>
            <a:off x="1763688" y="1407183"/>
            <a:ext cx="4608512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）创办近代军事工业</a:t>
            </a:r>
            <a:endParaRPr lang="zh-CN" sz="24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5707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/>
          <p:nvPr/>
        </p:nvSpPr>
        <p:spPr>
          <a:xfrm>
            <a:off x="298894" y="2079159"/>
            <a:ext cx="3672408" cy="2092881"/>
          </a:xfrm>
          <a:prstGeom prst="rect">
            <a:avLst/>
          </a:prstGeom>
          <a:noFill/>
          <a:ln w="12700" cap="sq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algn="just"/>
            <a:r>
              <a:rPr lang="en-US" altLang="zh-CN" sz="2000" b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sz="2200" b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古今</a:t>
            </a:r>
            <a:r>
              <a:rPr lang="zh-CN" sz="2200" b="0" dirty="0">
                <a:latin typeface="楷体" panose="02010609060101010101" pitchFamily="49" charset="-122"/>
                <a:ea typeface="楷体" panose="02010609060101010101" pitchFamily="49" charset="-122"/>
              </a:rPr>
              <a:t>国势，必</a:t>
            </a:r>
            <a:r>
              <a:rPr 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先富</a:t>
            </a:r>
            <a:r>
              <a:rPr lang="zh-CN" sz="2200" b="0" dirty="0">
                <a:latin typeface="楷体" panose="02010609060101010101" pitchFamily="49" charset="-122"/>
                <a:ea typeface="楷体" panose="02010609060101010101" pitchFamily="49" charset="-122"/>
              </a:rPr>
              <a:t>而后能强，尤必富在民生而国本乃可益固。……臣拟遴派绅商，在上海购买机器．设局仿造布匹，</a:t>
            </a:r>
            <a:r>
              <a:rPr 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冀稍分洋商之利</a:t>
            </a:r>
            <a:r>
              <a:rPr lang="zh-CN" sz="2200" b="0" dirty="0">
                <a:latin typeface="楷体" panose="02010609060101010101" pitchFamily="49" charset="-122"/>
                <a:ea typeface="楷体" panose="02010609060101010101" pitchFamily="49" charset="-122"/>
              </a:rPr>
              <a:t>。 </a:t>
            </a:r>
          </a:p>
          <a:p>
            <a:pPr lvl="0" algn="r"/>
            <a:r>
              <a:rPr lang="zh-CN" sz="2000" b="0" dirty="0">
                <a:latin typeface="楷体" panose="02010609060101010101" pitchFamily="49" charset="-122"/>
                <a:ea typeface="楷体" panose="02010609060101010101" pitchFamily="49" charset="-122"/>
              </a:rPr>
              <a:t>——李鸿章《试办织布局折》</a:t>
            </a:r>
            <a:endParaRPr lang="zh-CN" altLang="en-US" sz="2000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504" y="915566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206" y="1707653"/>
            <a:ext cx="4211121" cy="291854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012160" y="4626195"/>
            <a:ext cx="1512168" cy="3218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汉阳铁厂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Text Box 8"/>
          <p:cNvSpPr txBox="1"/>
          <p:nvPr/>
        </p:nvSpPr>
        <p:spPr>
          <a:xfrm>
            <a:off x="1763688" y="1407183"/>
            <a:ext cx="4608512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）创办近代民用工业</a:t>
            </a:r>
            <a:endParaRPr lang="zh-CN" sz="24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9463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915566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6" name="表格 5"/>
          <p:cNvGraphicFramePr/>
          <p:nvPr>
            <p:extLst>
              <p:ext uri="{D42A27DB-BD31-4B8C-83A1-F6EECF244321}">
                <p14:modId xmlns:p14="http://schemas.microsoft.com/office/powerpoint/2010/main" val="2374273495"/>
              </p:ext>
            </p:extLst>
          </p:nvPr>
        </p:nvGraphicFramePr>
        <p:xfrm>
          <a:off x="950770" y="2067694"/>
          <a:ext cx="6426995" cy="1951253"/>
        </p:xfrm>
        <a:graphic>
          <a:graphicData uri="http://schemas.openxmlformats.org/drawingml/2006/table">
            <a:tbl>
              <a:tblPr/>
              <a:tblGrid>
                <a:gridCol w="1958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7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18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18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9258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企业名称</a:t>
                      </a:r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创办时间</a:t>
                      </a:r>
                      <a:endParaRPr lang="zh-CN" altLang="en-US" sz="2000" dirty="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创办人</a:t>
                      </a:r>
                      <a:endParaRPr lang="zh-CN" altLang="en-US" sz="2000">
                        <a:latin typeface="隶书" pitchFamily="49" charset="-122"/>
                      </a:endParaRP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地址</a:t>
                      </a:r>
                      <a:endParaRPr lang="zh-CN" altLang="en-US" sz="2000">
                        <a:latin typeface="隶书" pitchFamily="49" charset="-122"/>
                      </a:endParaRP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58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轮船招商局</a:t>
                      </a:r>
                      <a:endParaRPr lang="zh-CN" altLang="en-US" sz="2000"/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dirty="0">
                          <a:latin typeface="隶书" pitchFamily="49" charset="-122"/>
                          <a:ea typeface="Times New Roman" panose="02020603050405020304" pitchFamily="18" charset="0"/>
                        </a:rPr>
                        <a:t>1872</a:t>
                      </a:r>
                      <a:r>
                        <a:rPr lang="zh-CN" altLang="en-US" sz="2000" dirty="0">
                          <a:latin typeface="隶书" pitchFamily="49" charset="-122"/>
                        </a:rPr>
                        <a:t>年</a:t>
                      </a:r>
                      <a:endParaRPr lang="zh-CN" altLang="en-US" sz="2000" dirty="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李鸿章</a:t>
                      </a:r>
                      <a:endParaRPr lang="zh-CN" altLang="en-US" sz="2000">
                        <a:latin typeface="隶书" pitchFamily="49" charset="-122"/>
                      </a:endParaRP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上海</a:t>
                      </a:r>
                      <a:endParaRPr lang="zh-CN" altLang="en-US" sz="200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58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开平矿务局</a:t>
                      </a:r>
                      <a:endParaRPr lang="zh-CN" altLang="en-US" sz="2000"/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>
                          <a:latin typeface="隶书" pitchFamily="49" charset="-122"/>
                          <a:ea typeface="Times New Roman" panose="02020603050405020304" pitchFamily="18" charset="0"/>
                        </a:rPr>
                        <a:t>1878</a:t>
                      </a:r>
                      <a:r>
                        <a:rPr lang="zh-CN" altLang="en-US" sz="2000" dirty="0">
                          <a:latin typeface="隶书" pitchFamily="49" charset="-122"/>
                        </a:rPr>
                        <a:t>年</a:t>
                      </a:r>
                      <a:endParaRPr lang="zh-CN" altLang="en-US" sz="2000">
                        <a:latin typeface="隶书" pitchFamily="49" charset="-122"/>
                      </a:endParaRP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李鸿章</a:t>
                      </a:r>
                      <a:endParaRPr lang="zh-CN" altLang="en-US" sz="2000">
                        <a:latin typeface="隶书" pitchFamily="49" charset="-122"/>
                      </a:endParaRP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唐山开平</a:t>
                      </a:r>
                      <a:endParaRPr lang="zh-CN" altLang="en-US" sz="2000">
                        <a:latin typeface="隶书" pitchFamily="49" charset="-122"/>
                      </a:endParaRP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701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湖北织布局</a:t>
                      </a:r>
                      <a:endParaRPr lang="zh-CN" altLang="en-US" sz="2000"/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dirty="0">
                          <a:latin typeface="隶书" pitchFamily="49" charset="-122"/>
                          <a:ea typeface="Times New Roman" panose="02020603050405020304" pitchFamily="18" charset="0"/>
                        </a:rPr>
                        <a:t>1893</a:t>
                      </a:r>
                      <a:r>
                        <a:rPr lang="zh-CN" altLang="en-US" sz="2000" dirty="0">
                          <a:latin typeface="隶书" pitchFamily="49" charset="-122"/>
                        </a:rPr>
                        <a:t>年</a:t>
                      </a:r>
                      <a:endParaRPr lang="zh-CN" altLang="en-US" sz="2000" dirty="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张之洞</a:t>
                      </a:r>
                      <a:endParaRPr lang="zh-CN" altLang="en-US" sz="2000" dirty="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湖北武昌</a:t>
                      </a:r>
                      <a:endParaRPr lang="zh-CN" altLang="en-US" sz="200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733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汉阳铁厂</a:t>
                      </a:r>
                      <a:endParaRPr lang="zh-CN" altLang="en-US" sz="2000">
                        <a:latin typeface="隶书" pitchFamily="49" charset="-122"/>
                      </a:endParaRPr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dirty="0">
                          <a:latin typeface="隶书" pitchFamily="49" charset="-122"/>
                          <a:ea typeface="Times New Roman" panose="02020603050405020304" pitchFamily="18" charset="0"/>
                        </a:rPr>
                        <a:t>1890</a:t>
                      </a:r>
                      <a:r>
                        <a:rPr lang="zh-CN" altLang="en-US" sz="2000" dirty="0">
                          <a:latin typeface="隶书" pitchFamily="49" charset="-122"/>
                        </a:rPr>
                        <a:t>年</a:t>
                      </a:r>
                      <a:endParaRPr lang="zh-CN" altLang="en-US" sz="2000" dirty="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张之洞</a:t>
                      </a:r>
                      <a:endParaRPr lang="zh-CN" altLang="en-US" sz="200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隶书" pitchFamily="49" charset="-122"/>
                        </a:rPr>
                        <a:t>湖北汉阳</a:t>
                      </a:r>
                      <a:endParaRPr lang="zh-CN" altLang="en-US" sz="2000" dirty="0"/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Box 8"/>
          <p:cNvSpPr txBox="1"/>
          <p:nvPr/>
        </p:nvSpPr>
        <p:spPr>
          <a:xfrm>
            <a:off x="1763688" y="1407183"/>
            <a:ext cx="4608512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）创办近代民用工业</a:t>
            </a:r>
            <a:endParaRPr lang="zh-CN" sz="24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3361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915566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Box 8"/>
          <p:cNvSpPr txBox="1"/>
          <p:nvPr/>
        </p:nvSpPr>
        <p:spPr>
          <a:xfrm>
            <a:off x="1763688" y="1407183"/>
            <a:ext cx="4608512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）创办近代军事工业</a:t>
            </a:r>
            <a:endParaRPr lang="zh-CN" sz="24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 Box 8"/>
          <p:cNvSpPr txBox="1"/>
          <p:nvPr/>
        </p:nvSpPr>
        <p:spPr>
          <a:xfrm>
            <a:off x="1763688" y="1813586"/>
            <a:ext cx="4608512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）创办近代民用工业</a:t>
            </a:r>
            <a:endParaRPr lang="zh-CN" sz="24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7588" y="2460429"/>
            <a:ext cx="55507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  <a:sym typeface="+mn-ea"/>
              </a:rPr>
              <a:t>洋务派举办的民用工业和军事工业的相同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  <a:sym typeface="+mn-ea"/>
              </a:rPr>
              <a:t>点：</a:t>
            </a:r>
            <a:endParaRPr lang="zh-CN" alt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721260" y="2869231"/>
            <a:ext cx="68948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  <a:sym typeface="+mn-ea"/>
              </a:rPr>
              <a:t>①引进西方先进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  <a:sym typeface="+mn-ea"/>
              </a:rPr>
              <a:t>技术，采用机器生产，具有近代化特征。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迷你简启体" panose="03000509000000000000" charset="-122"/>
              <a:ea typeface="迷你简启体" panose="03000509000000000000" charset="-122"/>
              <a:cs typeface="迷你简启体" panose="0300050900000000000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1260" y="3377150"/>
            <a:ext cx="30235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迷你简启体" panose="03000509000000000000" charset="-122"/>
                <a:ea typeface="迷你简启体" panose="03000509000000000000" charset="-122"/>
                <a:cs typeface="迷你简启体" panose="03000509000000000000" charset="-122"/>
                <a:sym typeface="+mn-ea"/>
              </a:rPr>
              <a:t>②具有不同程度的封建性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迷你简启体" panose="03000509000000000000" charset="-122"/>
              <a:ea typeface="迷你简启体" panose="03000509000000000000" charset="-122"/>
              <a:cs typeface="迷你简启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44845" y="3469483"/>
            <a:ext cx="2707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00FF"/>
                </a:solidFill>
              </a:rPr>
              <a:t>官办</a:t>
            </a:r>
            <a:r>
              <a:rPr lang="en-US" altLang="zh-CN" b="1" dirty="0" smtClean="0">
                <a:solidFill>
                  <a:srgbClr val="0000FF"/>
                </a:solidFill>
              </a:rPr>
              <a:t>/</a:t>
            </a:r>
            <a:r>
              <a:rPr lang="zh-CN" altLang="en-US" b="1" dirty="0" smtClean="0">
                <a:solidFill>
                  <a:srgbClr val="0000FF"/>
                </a:solidFill>
              </a:rPr>
              <a:t>官</a:t>
            </a:r>
            <a:r>
              <a:rPr lang="zh-CN" altLang="en-US" b="1" dirty="0">
                <a:solidFill>
                  <a:srgbClr val="0000FF"/>
                </a:solidFill>
              </a:rPr>
              <a:t>督</a:t>
            </a:r>
            <a:r>
              <a:rPr lang="zh-CN" altLang="en-US" b="1" dirty="0" smtClean="0">
                <a:solidFill>
                  <a:srgbClr val="0000FF"/>
                </a:solidFill>
              </a:rPr>
              <a:t>商办</a:t>
            </a:r>
            <a:r>
              <a:rPr lang="en-US" altLang="zh-CN" b="1" dirty="0" smtClean="0">
                <a:solidFill>
                  <a:srgbClr val="0000FF"/>
                </a:solidFill>
              </a:rPr>
              <a:t>/</a:t>
            </a:r>
            <a:r>
              <a:rPr lang="zh-CN" altLang="en-US" b="1" dirty="0" smtClean="0">
                <a:solidFill>
                  <a:srgbClr val="0000FF"/>
                </a:solidFill>
              </a:rPr>
              <a:t>官商合办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285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 Box 8"/>
          <p:cNvSpPr txBox="1"/>
          <p:nvPr/>
        </p:nvSpPr>
        <p:spPr>
          <a:xfrm>
            <a:off x="437834" y="2820766"/>
            <a:ext cx="4561412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沈葆桢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南洋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水师（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1875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99" name="Text Box 8"/>
          <p:cNvSpPr txBox="1"/>
          <p:nvPr/>
        </p:nvSpPr>
        <p:spPr>
          <a:xfrm>
            <a:off x="563102" y="3592976"/>
            <a:ext cx="427338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左宗棠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福建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水师（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1879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88" name="Text Box 8"/>
          <p:cNvSpPr txBox="1"/>
          <p:nvPr/>
        </p:nvSpPr>
        <p:spPr>
          <a:xfrm>
            <a:off x="323528" y="2082502"/>
            <a:ext cx="4752528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李鸿章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北洋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水师（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1888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89" name="矩形 88"/>
          <p:cNvSpPr/>
          <p:nvPr/>
        </p:nvSpPr>
        <p:spPr>
          <a:xfrm>
            <a:off x="107504" y="987574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467544" y="1491630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1" name="TextBox 3"/>
          <p:cNvSpPr txBox="1"/>
          <p:nvPr/>
        </p:nvSpPr>
        <p:spPr>
          <a:xfrm>
            <a:off x="1826424" y="1419622"/>
            <a:ext cx="2741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）筹划海防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73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/>
      <p:bldP spid="199" grpId="0"/>
      <p:bldP spid="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915566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1763688" y="1360187"/>
            <a:ext cx="3368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）创办近代教育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Text Box 8"/>
          <p:cNvSpPr txBox="1"/>
          <p:nvPr/>
        </p:nvSpPr>
        <p:spPr>
          <a:xfrm>
            <a:off x="107504" y="1898173"/>
            <a:ext cx="8856984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/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欲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悉各国情形，必先</a:t>
            </a:r>
            <a:r>
              <a:rPr lang="zh-CN" altLang="en-US" sz="20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谙其语言文字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，方不受人欺蒙。各国均以重赀请中国人讲解中文，而中国迄无熟悉外国语言之人，恐无以悉其底蕴。</a:t>
            </a:r>
          </a:p>
          <a:p>
            <a:pPr algn="r"/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奕訢</a:t>
            </a:r>
          </a:p>
        </p:txBody>
      </p:sp>
      <p:sp>
        <p:nvSpPr>
          <p:cNvPr id="19" name="Text Box 8"/>
          <p:cNvSpPr txBox="1"/>
          <p:nvPr/>
        </p:nvSpPr>
        <p:spPr>
          <a:xfrm>
            <a:off x="107504" y="3080235"/>
            <a:ext cx="5976664" cy="132343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赴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泰西各国书院学习</a:t>
            </a:r>
            <a:r>
              <a:rPr lang="zh-CN" altLang="en-US" sz="20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军政、船政、步算、制造诸学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，约计十余年业成而归，使</a:t>
            </a:r>
            <a:r>
              <a:rPr lang="zh-CN" altLang="en-US" sz="20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西人擅长之技中国皆能谙悉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，然后可以渐图自强。</a:t>
            </a:r>
          </a:p>
          <a:p>
            <a:pPr algn="r"/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李鸿章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078963"/>
            <a:ext cx="2987824" cy="2000288"/>
          </a:xfrm>
          <a:prstGeom prst="rect">
            <a:avLst/>
          </a:prstGeom>
        </p:spPr>
      </p:pic>
      <p:sp>
        <p:nvSpPr>
          <p:cNvPr id="8" name="TextBox 4"/>
          <p:cNvSpPr txBox="1"/>
          <p:nvPr/>
        </p:nvSpPr>
        <p:spPr>
          <a:xfrm>
            <a:off x="450988" y="2569627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创办了京师同文馆等一批新式学堂，培养翻译、军事和科技人才</a:t>
            </a:r>
            <a:endParaRPr lang="zh-CN" altLang="en-US" sz="2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467544" y="4314117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选派留学生出国深造</a:t>
            </a:r>
            <a:endParaRPr lang="zh-CN" altLang="en-US" sz="2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01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9" grpId="0"/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/>
          <p:nvPr/>
        </p:nvSpPr>
        <p:spPr>
          <a:xfrm>
            <a:off x="627877" y="2283718"/>
            <a:ext cx="2597944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甲午战争战败</a:t>
            </a:r>
          </a:p>
        </p:txBody>
      </p:sp>
      <p:sp>
        <p:nvSpPr>
          <p:cNvPr id="53" name="矩形 52"/>
          <p:cNvSpPr/>
          <p:nvPr/>
        </p:nvSpPr>
        <p:spPr>
          <a:xfrm>
            <a:off x="107504" y="915566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67544" y="1468738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4.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结果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314370"/>
            <a:ext cx="5411887" cy="33093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049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989972"/>
            <a:ext cx="73448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00" b="1" dirty="0"/>
              <a:t>学思之窗</a:t>
            </a:r>
          </a:p>
          <a:p>
            <a:r>
              <a:rPr lang="zh-CN" altLang="en-US" sz="2200" dirty="0" smtClean="0"/>
              <a:t>         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晚清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维新思想家郑观应批评洋务运动，他说，西人立国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，“论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政于议院，君民一体，上下同心，务实而戒虚，谋定而后动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，此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其体也。轮船、火炮、洋枪、水雷、铁路、电线，此其用也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。中国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遗其体而求其用，无论竭蹶趋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步，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常不相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及；就令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铁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舰成行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，铁路四达，果足恃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欤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？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endParaRPr lang="zh-CN" altLang="en-US" sz="22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504" y="915566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7544" y="1468738"/>
            <a:ext cx="180020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5.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失败原因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4211052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</a:rPr>
              <a:t>你认为郑观应的批评是否有道理，为什么？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016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915566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544" y="1468738"/>
            <a:ext cx="108012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6.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影响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1253" y="2007951"/>
            <a:ext cx="3281668" cy="4001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①引进了西方先进科学技术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51253" y="2462366"/>
            <a:ext cx="4314001" cy="4001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②一定程度上抵制了外国的经济侵略</a:t>
            </a:r>
          </a:p>
        </p:txBody>
      </p:sp>
      <p:sp>
        <p:nvSpPr>
          <p:cNvPr id="15" name="矩形 14"/>
          <p:cNvSpPr/>
          <p:nvPr/>
        </p:nvSpPr>
        <p:spPr>
          <a:xfrm>
            <a:off x="4644008" y="1720130"/>
            <a:ext cx="4248472" cy="16312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上海轮船招商局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创办后三年内，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外轮就损失了1300万两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；湖北官办织布局开办后，江汉海关每年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洋布进口减少十万匹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lvl="0" algn="r"/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《洋务运动》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35769" y="2916781"/>
            <a:ext cx="3888699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③中国近代化的开端</a:t>
            </a:r>
            <a:endParaRPr lang="en-US" altLang="zh-CN" sz="2000" b="1" dirty="0" smtClean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（工业、国防、教育）</a:t>
            </a:r>
            <a:endParaRPr lang="zh-CN" altLang="en-US" sz="2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51520" y="3733277"/>
            <a:ext cx="7194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④客观上刺激了中国资本主义的发展</a:t>
            </a:r>
            <a:endParaRPr lang="en-US" altLang="zh-CN" sz="2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1490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 animBg="1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2067694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一、自然经济的逐渐解体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544" y="2571750"/>
            <a:ext cx="1008112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原因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81164" y="2566010"/>
            <a:ext cx="1008112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表现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94784" y="2573921"/>
            <a:ext cx="1008112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影响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3712" y="2971127"/>
            <a:ext cx="21602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二、洋务运动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7544" y="3469443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背景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51720" y="4518856"/>
            <a:ext cx="108012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6.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影响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19672" y="3982862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4.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结果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1734" y="4518856"/>
            <a:ext cx="1517978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5.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失败原因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6636" y="3982862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90927" y="3469443"/>
            <a:ext cx="100811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目的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标题 2"/>
          <p:cNvSpPr txBox="1">
            <a:spLocks/>
          </p:cNvSpPr>
          <p:nvPr/>
        </p:nvSpPr>
        <p:spPr>
          <a:xfrm>
            <a:off x="899592" y="904367"/>
            <a:ext cx="7008367" cy="1000415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第</a:t>
            </a:r>
            <a:r>
              <a:rPr lang="en-US" altLang="zh-CN" sz="28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</a:t>
            </a:r>
            <a:r>
              <a:rPr lang="zh-CN" altLang="en-US" sz="28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课  近代中国经济结构的变动（一）</a:t>
            </a:r>
            <a:endParaRPr lang="en-US" altLang="zh-CN" sz="2800" b="1" dirty="0" smtClean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8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课堂小结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8269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3528" y="1707654"/>
            <a:ext cx="7776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  <a:tabLst>
                <a:tab pos="2250440" algn="l"/>
              </a:tabLst>
            </a:pPr>
            <a:r>
              <a:rPr lang="en-US"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请同学们</a:t>
            </a:r>
            <a:r>
              <a:rPr lang="zh-CN"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课后阅读</a:t>
            </a:r>
            <a:r>
              <a:rPr lang="zh-CN"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教材</a:t>
            </a:r>
            <a:r>
              <a:rPr lang="zh-CN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</a:t>
            </a:r>
            <a:r>
              <a:rPr lang="en-US" altLang="zh-CN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课第</a:t>
            </a:r>
            <a:r>
              <a:rPr lang="en-US" altLang="zh-CN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1-2</a:t>
            </a:r>
            <a:r>
              <a:rPr lang="zh-CN" altLang="en-US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子目</a:t>
            </a:r>
            <a:r>
              <a:rPr lang="zh-CN" altLang="en-US"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，就可以更加巩固今天所学到的知识</a:t>
            </a:r>
            <a:r>
              <a:rPr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</a:p>
          <a:p>
            <a:pPr algn="l" fontAlgn="auto">
              <a:lnSpc>
                <a:spcPct val="150000"/>
              </a:lnSpc>
              <a:tabLst>
                <a:tab pos="2250440" algn="l"/>
              </a:tabLst>
            </a:pPr>
            <a:r>
              <a:rPr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   </a:t>
            </a:r>
            <a:endParaRPr lang="zh-CN" altLang="en-US" sz="28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4492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75656" y="1563638"/>
            <a:ext cx="7006669" cy="102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  <a:tabLst>
                <a:tab pos="2250440" algn="l"/>
              </a:tabLst>
            </a:pPr>
            <a:r>
              <a:rPr lang="zh-CN" altLang="en-US" sz="4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感谢同学们的聆听！</a:t>
            </a:r>
            <a:endParaRPr sz="4800" b="1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4061</TotalTime>
  <Words>1760</Words>
  <Application>Microsoft Office PowerPoint</Application>
  <PresentationFormat>全屏显示(16:9)</PresentationFormat>
  <Paragraphs>252</Paragraphs>
  <Slides>24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Microsoft YaHei UI</vt:lpstr>
      <vt:lpstr>方正硬笔楷书简体</vt:lpstr>
      <vt:lpstr>黑体</vt:lpstr>
      <vt:lpstr>华文楷体</vt:lpstr>
      <vt:lpstr>楷体</vt:lpstr>
      <vt:lpstr>隶书</vt:lpstr>
      <vt:lpstr>迷你简启体</vt:lpstr>
      <vt:lpstr>宋体</vt:lpstr>
      <vt:lpstr>Arial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</dc:creator>
  <cp:lastModifiedBy>Windows 用户</cp:lastModifiedBy>
  <cp:revision>465</cp:revision>
  <dcterms:created xsi:type="dcterms:W3CDTF">2018-10-11T02:51:00Z</dcterms:created>
  <dcterms:modified xsi:type="dcterms:W3CDTF">2020-03-26T09:26:48Z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