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345" r:id="rId2"/>
    <p:sldId id="348" r:id="rId3"/>
    <p:sldId id="347" r:id="rId4"/>
    <p:sldId id="346" r:id="rId5"/>
    <p:sldId id="370" r:id="rId6"/>
    <p:sldId id="373" r:id="rId7"/>
    <p:sldId id="397" r:id="rId8"/>
    <p:sldId id="350" r:id="rId9"/>
    <p:sldId id="376" r:id="rId10"/>
    <p:sldId id="378" r:id="rId11"/>
    <p:sldId id="380" r:id="rId12"/>
    <p:sldId id="383" r:id="rId13"/>
    <p:sldId id="391" r:id="rId14"/>
    <p:sldId id="398" r:id="rId15"/>
    <p:sldId id="392" r:id="rId16"/>
    <p:sldId id="394" r:id="rId17"/>
    <p:sldId id="296" r:id="rId18"/>
    <p:sldId id="279" r:id="rId19"/>
    <p:sldId id="399" r:id="rId2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4">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91" autoAdjust="0"/>
    <p:restoredTop sz="70494" autoAdjust="0"/>
  </p:normalViewPr>
  <p:slideViewPr>
    <p:cSldViewPr>
      <p:cViewPr varScale="1">
        <p:scale>
          <a:sx n="96" d="100"/>
          <a:sy n="96" d="100"/>
        </p:scale>
        <p:origin x="1428" y="72"/>
      </p:cViewPr>
      <p:guideLst>
        <p:guide orient="horz" pos="1524"/>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2020/3/26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023203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846370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引入工业革命的影响</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3981255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2796579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用铁路网数据说明生产力的巨大增长，后回顾上一节总结书本的</a:t>
            </a:r>
            <a:r>
              <a:rPr lang="en-US" altLang="zh-CN" dirty="0" smtClean="0"/>
              <a:t>3</a:t>
            </a:r>
            <a:r>
              <a:rPr lang="zh-CN" altLang="en-US" dirty="0" smtClean="0"/>
              <a:t>点生产力的表达。</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673897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i="0" kern="1200" dirty="0" smtClean="0">
                <a:solidFill>
                  <a:schemeClr val="tx1"/>
                </a:solidFill>
                <a:effectLst/>
                <a:latin typeface="+mn-lt"/>
                <a:ea typeface="+mn-ea"/>
                <a:cs typeface="+mn-cs"/>
              </a:rPr>
              <a:t>所谓垄断组织，一般是指资本主义大企业间为了独占生产和市场、以攫 取高额利润而联合组成的垄断经济同盟。垄断组织有多种形式，如卡特尔是 生产同类商品的大企业通过签订关于产品价格、销售市场、生产规模等协定 建立的垄断组织；辛迪加是同一生产部门的少数大企业通过签订统一销售商 品和采购原料的协定建立的垄断组织；托拉斯是由若干生产同类商品的大企 业或产品有密切关系的大企业合并组成的垄断组织；康采恩是共同依赖某一 大金融资本集团的不同经济部门的大企业，大公司和银行联合组成的垄断组 </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2098436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kern="100" dirty="0" smtClean="0">
                <a:latin typeface="Times New Roman"/>
                <a:ea typeface="楷体_GB2312"/>
                <a:cs typeface="Times New Roman"/>
              </a:rPr>
              <a:t>垄断组织是指在资本主义社会的一个或几个经济部门中居于重要地位的</a:t>
            </a:r>
            <a:r>
              <a:rPr lang="zh-CN" altLang="en-US" kern="100" dirty="0" smtClean="0">
                <a:solidFill>
                  <a:srgbClr val="FF0000"/>
                </a:solidFill>
                <a:latin typeface="Times New Roman"/>
                <a:ea typeface="楷体_GB2312"/>
                <a:cs typeface="Times New Roman"/>
              </a:rPr>
              <a:t>大企业之间的联合</a:t>
            </a:r>
            <a:r>
              <a:rPr lang="zh-CN" altLang="en-US" kern="100" dirty="0" smtClean="0">
                <a:latin typeface="Times New Roman"/>
                <a:ea typeface="楷体_GB2312"/>
                <a:cs typeface="Times New Roman"/>
              </a:rPr>
              <a:t>。它们凭借这种联合所建立的统治地位，</a:t>
            </a:r>
            <a:r>
              <a:rPr lang="zh-CN" altLang="en-US" kern="100" dirty="0" smtClean="0">
                <a:solidFill>
                  <a:srgbClr val="FF0000"/>
                </a:solidFill>
                <a:latin typeface="Times New Roman"/>
                <a:ea typeface="楷体_GB2312"/>
                <a:cs typeface="Times New Roman"/>
              </a:rPr>
              <a:t>控制</a:t>
            </a:r>
            <a:r>
              <a:rPr lang="zh-CN" altLang="en-US" kern="100" dirty="0" smtClean="0">
                <a:latin typeface="Times New Roman"/>
                <a:ea typeface="楷体_GB2312"/>
                <a:cs typeface="Times New Roman"/>
              </a:rPr>
              <a:t>相应部门的商品生产，</a:t>
            </a:r>
            <a:r>
              <a:rPr lang="zh-CN" altLang="en-US" kern="100" dirty="0" smtClean="0">
                <a:solidFill>
                  <a:srgbClr val="FF0000"/>
                </a:solidFill>
                <a:latin typeface="Times New Roman"/>
                <a:ea typeface="楷体_GB2312"/>
                <a:cs typeface="Times New Roman"/>
              </a:rPr>
              <a:t>瓜分</a:t>
            </a:r>
            <a:r>
              <a:rPr lang="zh-CN" altLang="en-US" kern="100" dirty="0" smtClean="0">
                <a:latin typeface="Times New Roman"/>
                <a:ea typeface="楷体_GB2312"/>
                <a:cs typeface="Times New Roman"/>
              </a:rPr>
              <a:t>销售市场、原料产地和投资场所，</a:t>
            </a:r>
            <a:r>
              <a:rPr lang="zh-CN" altLang="en-US" kern="100" dirty="0" smtClean="0">
                <a:solidFill>
                  <a:srgbClr val="FF0000"/>
                </a:solidFill>
                <a:latin typeface="Times New Roman"/>
                <a:ea typeface="楷体_GB2312"/>
                <a:cs typeface="Times New Roman"/>
              </a:rPr>
              <a:t>规定</a:t>
            </a:r>
            <a:r>
              <a:rPr lang="zh-CN" altLang="en-US" kern="100" dirty="0" smtClean="0">
                <a:latin typeface="Times New Roman"/>
                <a:ea typeface="楷体_GB2312"/>
                <a:cs typeface="Times New Roman"/>
              </a:rPr>
              <a:t>垄断价格，</a:t>
            </a:r>
            <a:r>
              <a:rPr lang="zh-CN" altLang="en-US" kern="100" dirty="0" smtClean="0">
                <a:solidFill>
                  <a:srgbClr val="FF0000"/>
                </a:solidFill>
                <a:latin typeface="Times New Roman"/>
                <a:ea typeface="楷体_GB2312"/>
                <a:cs typeface="Times New Roman"/>
              </a:rPr>
              <a:t>攫取</a:t>
            </a:r>
            <a:r>
              <a:rPr lang="zh-CN" altLang="en-US" kern="100" dirty="0" smtClean="0">
                <a:latin typeface="Times New Roman"/>
                <a:ea typeface="楷体_GB2312"/>
                <a:cs typeface="Times New Roman"/>
              </a:rPr>
              <a:t>高额利润。</a:t>
            </a:r>
            <a:endParaRPr lang="en-US" altLang="zh-CN" kern="100" dirty="0" smtClean="0">
              <a:latin typeface="Times New Roman"/>
              <a:ea typeface="楷体_GB2312"/>
              <a:cs typeface="Times New Roman"/>
            </a:endParaRPr>
          </a:p>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934783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ts val="3000"/>
              </a:lnSpc>
            </a:pPr>
            <a:r>
              <a:rPr lang="zh-CN" altLang="en-US" sz="1200" dirty="0" smtClean="0">
                <a:latin typeface="微软雅黑"/>
                <a:ea typeface="微软雅黑"/>
              </a:rPr>
              <a:t> 以</a:t>
            </a:r>
            <a:r>
              <a:rPr lang="zh-CN" altLang="en-US" sz="1200" dirty="0" smtClean="0">
                <a:solidFill>
                  <a:srgbClr val="FF0000"/>
                </a:solidFill>
                <a:latin typeface="微软雅黑"/>
                <a:ea typeface="微软雅黑"/>
              </a:rPr>
              <a:t>科学</a:t>
            </a:r>
            <a:r>
              <a:rPr lang="zh-CN" altLang="en-US" sz="1200" dirty="0" smtClean="0">
                <a:latin typeface="微软雅黑"/>
                <a:ea typeface="微软雅黑"/>
              </a:rPr>
              <a:t>为先导，以提高</a:t>
            </a:r>
            <a:r>
              <a:rPr lang="zh-CN" altLang="en-US" sz="1200" dirty="0" smtClean="0">
                <a:solidFill>
                  <a:srgbClr val="FF0000"/>
                </a:solidFill>
                <a:latin typeface="微软雅黑"/>
                <a:ea typeface="微软雅黑"/>
              </a:rPr>
              <a:t>劳动生产率</a:t>
            </a:r>
            <a:r>
              <a:rPr lang="zh-CN" altLang="en-US" sz="1200" dirty="0" smtClean="0">
                <a:latin typeface="微软雅黑"/>
                <a:ea typeface="微软雅黑"/>
              </a:rPr>
              <a:t>为竞争手段，以</a:t>
            </a:r>
            <a:r>
              <a:rPr lang="zh-CN" altLang="en-US" sz="1200" dirty="0" smtClean="0">
                <a:solidFill>
                  <a:srgbClr val="FF0000"/>
                </a:solidFill>
                <a:latin typeface="微软雅黑"/>
                <a:ea typeface="微软雅黑"/>
              </a:rPr>
              <a:t>垄断</a:t>
            </a:r>
            <a:r>
              <a:rPr lang="zh-CN" altLang="en-US" sz="1200" dirty="0" smtClean="0">
                <a:latin typeface="微软雅黑"/>
                <a:ea typeface="微软雅黑"/>
              </a:rPr>
              <a:t>为组织形式。这已是</a:t>
            </a:r>
            <a:r>
              <a:rPr lang="zh-CN" altLang="en-US" sz="1200" dirty="0" smtClean="0">
                <a:solidFill>
                  <a:srgbClr val="0000FF"/>
                </a:solidFill>
                <a:latin typeface="微软雅黑"/>
                <a:ea typeface="微软雅黑"/>
              </a:rPr>
              <a:t>现代意义的经济模式</a:t>
            </a:r>
            <a:r>
              <a:rPr lang="zh-CN" altLang="en-US" sz="1200" dirty="0" smtClean="0">
                <a:latin typeface="微软雅黑"/>
                <a:ea typeface="微软雅黑"/>
              </a:rPr>
              <a:t>，后来随有发展，但本质至今未变。</a:t>
            </a:r>
          </a:p>
          <a:p>
            <a:pPr algn="r">
              <a:lnSpc>
                <a:spcPts val="3000"/>
              </a:lnSpc>
            </a:pPr>
            <a:r>
              <a:rPr lang="zh-CN" altLang="en-US" sz="1200" dirty="0" smtClean="0">
                <a:latin typeface="微软雅黑"/>
                <a:ea typeface="微软雅黑"/>
              </a:rPr>
              <a:t>    </a:t>
            </a:r>
            <a:r>
              <a:rPr lang="en-US" altLang="zh-CN" sz="1200" dirty="0" smtClean="0">
                <a:latin typeface="微软雅黑"/>
                <a:ea typeface="微软雅黑"/>
              </a:rPr>
              <a:t>——</a:t>
            </a:r>
            <a:r>
              <a:rPr lang="zh-CN" altLang="en-US" sz="1200" dirty="0" smtClean="0">
                <a:latin typeface="微软雅黑"/>
                <a:ea typeface="微软雅黑"/>
              </a:rPr>
              <a:t>刘宗绪</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518198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1" dirty="0" smtClean="0">
                <a:solidFill>
                  <a:srgbClr val="000000"/>
                </a:solidFill>
                <a:latin typeface="华文楷体" panose="02010600040101010101" pitchFamily="2" charset="-122"/>
                <a:ea typeface="华文楷体" panose="02010600040101010101" pitchFamily="2" charset="-122"/>
                <a:sym typeface="黑体" pitchFamily="49" charset="-122"/>
              </a:rPr>
              <a:t> 1900</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年后，美国有</a:t>
            </a:r>
            <a:r>
              <a:rPr lang="en-US" altLang="zh-CN" sz="1200" b="1" dirty="0" smtClean="0">
                <a:solidFill>
                  <a:srgbClr val="000000"/>
                </a:solidFill>
                <a:latin typeface="华文楷体" panose="02010600040101010101" pitchFamily="2" charset="-122"/>
                <a:ea typeface="华文楷体" panose="02010600040101010101" pitchFamily="2" charset="-122"/>
                <a:sym typeface="黑体" pitchFamily="49" charset="-122"/>
              </a:rPr>
              <a:t>20</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家小公司在生产作为</a:t>
            </a:r>
            <a:r>
              <a:rPr lang="zh-CN" altLang="en-US" sz="1200" b="1" dirty="0" smtClean="0">
                <a:solidFill>
                  <a:srgbClr val="0000FF"/>
                </a:solidFill>
                <a:latin typeface="华文楷体" panose="02010600040101010101" pitchFamily="2" charset="-122"/>
                <a:ea typeface="华文楷体" panose="02010600040101010101" pitchFamily="2" charset="-122"/>
                <a:sym typeface="黑体" pitchFamily="49" charset="-122"/>
              </a:rPr>
              <a:t>昂贵玩物</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的汽车。</a:t>
            </a:r>
          </a:p>
          <a:p>
            <a:r>
              <a:rPr lang="en-US" altLang="zh-CN" sz="1200" b="1" dirty="0" smtClean="0">
                <a:solidFill>
                  <a:srgbClr val="000000"/>
                </a:solidFill>
                <a:latin typeface="华文楷体" panose="02010600040101010101" pitchFamily="2" charset="-122"/>
                <a:ea typeface="华文楷体" panose="02010600040101010101" pitchFamily="2" charset="-122"/>
                <a:sym typeface="黑体" pitchFamily="49" charset="-122"/>
              </a:rPr>
              <a:t>      1909</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年</a:t>
            </a:r>
            <a:r>
              <a:rPr lang="zh-CN" altLang="en-US" sz="1200" b="1" dirty="0" smtClean="0">
                <a:solidFill>
                  <a:srgbClr val="0000FF"/>
                </a:solidFill>
                <a:latin typeface="华文楷体" panose="02010600040101010101" pitchFamily="2" charset="-122"/>
                <a:ea typeface="华文楷体" panose="02010600040101010101" pitchFamily="2" charset="-122"/>
                <a:sym typeface="黑体" pitchFamily="49" charset="-122"/>
              </a:rPr>
              <a:t>福特</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集中生产</a:t>
            </a:r>
            <a:r>
              <a:rPr lang="zh-CN" altLang="en-US" sz="1200" b="1" dirty="0" smtClean="0">
                <a:solidFill>
                  <a:srgbClr val="0000FF"/>
                </a:solidFill>
                <a:latin typeface="华文楷体" panose="02010600040101010101" pitchFamily="2" charset="-122"/>
                <a:ea typeface="华文楷体" panose="02010600040101010101" pitchFamily="2" charset="-122"/>
                <a:sym typeface="黑体" pitchFamily="49" charset="-122"/>
              </a:rPr>
              <a:t>廉价的“</a:t>
            </a:r>
            <a:r>
              <a:rPr lang="en-US" altLang="zh-CN" sz="1200" b="1" dirty="0" smtClean="0">
                <a:solidFill>
                  <a:srgbClr val="0000FF"/>
                </a:solidFill>
                <a:latin typeface="华文楷体" panose="02010600040101010101" pitchFamily="2" charset="-122"/>
                <a:ea typeface="华文楷体" panose="02010600040101010101" pitchFamily="2" charset="-122"/>
                <a:sym typeface="黑体" pitchFamily="49" charset="-122"/>
              </a:rPr>
              <a:t>T</a:t>
            </a:r>
            <a:r>
              <a:rPr lang="zh-CN" altLang="en-US" sz="1200" b="1" dirty="0" smtClean="0">
                <a:solidFill>
                  <a:srgbClr val="0000FF"/>
                </a:solidFill>
                <a:latin typeface="华文楷体" panose="02010600040101010101" pitchFamily="2" charset="-122"/>
                <a:ea typeface="华文楷体" panose="02010600040101010101" pitchFamily="2" charset="-122"/>
                <a:sym typeface="黑体" pitchFamily="49" charset="-122"/>
              </a:rPr>
              <a:t>型”</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，当时价格为</a:t>
            </a:r>
            <a:r>
              <a:rPr lang="en-US" altLang="zh-CN" sz="1200" b="1" dirty="0" smtClean="0">
                <a:solidFill>
                  <a:srgbClr val="000000"/>
                </a:solidFill>
                <a:latin typeface="华文楷体" panose="02010600040101010101" pitchFamily="2" charset="-122"/>
                <a:ea typeface="华文楷体" panose="02010600040101010101" pitchFamily="2" charset="-122"/>
                <a:sym typeface="黑体" pitchFamily="49" charset="-122"/>
              </a:rPr>
              <a:t>950</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美元，此后逐年降价，</a:t>
            </a:r>
            <a:r>
              <a:rPr lang="en-US" altLang="zh-CN" sz="1200" b="1" dirty="0" smtClean="0">
                <a:solidFill>
                  <a:srgbClr val="000000"/>
                </a:solidFill>
                <a:latin typeface="华文楷体" panose="02010600040101010101" pitchFamily="2" charset="-122"/>
                <a:ea typeface="华文楷体" panose="02010600040101010101" pitchFamily="2" charset="-122"/>
                <a:sym typeface="黑体" pitchFamily="49" charset="-122"/>
              </a:rPr>
              <a:t>1924</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年为</a:t>
            </a:r>
            <a:r>
              <a:rPr lang="en-US" altLang="zh-CN" sz="1200" b="1" dirty="0" smtClean="0">
                <a:solidFill>
                  <a:srgbClr val="000000"/>
                </a:solidFill>
                <a:latin typeface="华文楷体" panose="02010600040101010101" pitchFamily="2" charset="-122"/>
                <a:ea typeface="华文楷体" panose="02010600040101010101" pitchFamily="2" charset="-122"/>
                <a:sym typeface="黑体" pitchFamily="49" charset="-122"/>
              </a:rPr>
              <a:t>290</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美元。</a:t>
            </a:r>
          </a:p>
          <a:p>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      福特在</a:t>
            </a:r>
            <a:r>
              <a:rPr lang="zh-CN" altLang="en-US" sz="1200" b="1" dirty="0" smtClean="0">
                <a:solidFill>
                  <a:srgbClr val="C00000"/>
                </a:solidFill>
                <a:latin typeface="华文楷体" panose="02010600040101010101" pitchFamily="2" charset="-122"/>
                <a:ea typeface="华文楷体" panose="02010600040101010101" pitchFamily="2" charset="-122"/>
                <a:sym typeface="黑体" pitchFamily="49" charset="-122"/>
              </a:rPr>
              <a:t>生产中采用流水线</a:t>
            </a:r>
            <a:r>
              <a:rPr lang="zh-CN" altLang="en-US" sz="1200" b="1" dirty="0" smtClean="0">
                <a:solidFill>
                  <a:srgbClr val="0000FF"/>
                </a:solidFill>
                <a:latin typeface="华文楷体" panose="02010600040101010101" pitchFamily="2" charset="-122"/>
                <a:ea typeface="华文楷体" panose="02010600040101010101" pitchFamily="2" charset="-122"/>
                <a:sym typeface="黑体" pitchFamily="49" charset="-122"/>
              </a:rPr>
              <a:t>，</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而效率提高的结果是产品价格下降，到</a:t>
            </a:r>
            <a:r>
              <a:rPr lang="en-US" altLang="zh-CN" sz="1200" b="1" dirty="0" smtClean="0">
                <a:solidFill>
                  <a:srgbClr val="000000"/>
                </a:solidFill>
                <a:latin typeface="华文楷体" panose="02010600040101010101" pitchFamily="2" charset="-122"/>
                <a:ea typeface="华文楷体" panose="02010600040101010101" pitchFamily="2" charset="-122"/>
                <a:sym typeface="黑体" pitchFamily="49" charset="-122"/>
              </a:rPr>
              <a:t>20</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年代福特成了</a:t>
            </a:r>
            <a:r>
              <a:rPr lang="zh-CN" altLang="en-US" sz="1200" b="1" dirty="0" smtClean="0">
                <a:latin typeface="华文楷体" panose="02010600040101010101" pitchFamily="2" charset="-122"/>
                <a:ea typeface="华文楷体" panose="02010600040101010101" pitchFamily="2" charset="-122"/>
                <a:sym typeface="黑体" pitchFamily="49" charset="-122"/>
              </a:rPr>
              <a:t>“廉价小汽车大王”</a:t>
            </a:r>
            <a:r>
              <a:rPr lang="zh-CN" altLang="en-US" sz="1200" b="1" dirty="0" smtClean="0">
                <a:solidFill>
                  <a:srgbClr val="000000"/>
                </a:solidFill>
                <a:latin typeface="华文楷体" panose="02010600040101010101" pitchFamily="2" charset="-122"/>
                <a:ea typeface="华文楷体" panose="02010600040101010101" pitchFamily="2" charset="-122"/>
                <a:sym typeface="黑体" pitchFamily="49" charset="-122"/>
              </a:rPr>
              <a:t>，</a:t>
            </a:r>
            <a:r>
              <a:rPr lang="zh-CN" altLang="en-US" sz="1200" b="1" u="sng" dirty="0" smtClean="0">
                <a:solidFill>
                  <a:srgbClr val="0000FF"/>
                </a:solidFill>
                <a:latin typeface="华文楷体" panose="02010600040101010101" pitchFamily="2" charset="-122"/>
                <a:ea typeface="华文楷体" panose="02010600040101010101" pitchFamily="2" charset="-122"/>
                <a:sym typeface="黑体" pitchFamily="49" charset="-122"/>
              </a:rPr>
              <a:t>把汽车由富人的玩物变成穷人的仆人</a:t>
            </a:r>
            <a:r>
              <a:rPr lang="zh-CN" altLang="en-US" sz="1200" b="1" dirty="0" smtClean="0">
                <a:solidFill>
                  <a:srgbClr val="0000FF"/>
                </a:solidFill>
                <a:latin typeface="华文楷体" panose="02010600040101010101" pitchFamily="2" charset="-122"/>
                <a:ea typeface="华文楷体" panose="02010600040101010101" pitchFamily="2" charset="-122"/>
                <a:sym typeface="黑体" pitchFamily="49" charset="-122"/>
              </a:rPr>
              <a:t>。</a:t>
            </a:r>
          </a:p>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4219507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smtClean="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电气时代的到来和新交通工具的使用改变了人们的生活方式，并向殖民地或半殖民地国家传播，世界的联系进一步加强</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770359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spcBef>
                <a:spcPct val="50000"/>
              </a:spcBef>
              <a:buFontTx/>
              <a:buNone/>
            </a:pPr>
            <a:r>
              <a:rPr lang="en-US" altLang="zh-CN" sz="1200" b="1" dirty="0" smtClean="0">
                <a:solidFill>
                  <a:srgbClr val="000000"/>
                </a:solidFill>
                <a:latin typeface="华文中宋" panose="02010600040101010101" pitchFamily="2" charset="-122"/>
                <a:ea typeface="华文中宋" panose="02010600040101010101" pitchFamily="2" charset="-122"/>
              </a:rPr>
              <a:t>“1870</a:t>
            </a:r>
            <a:r>
              <a:rPr lang="zh-CN" altLang="en-US" sz="1200" b="1" dirty="0" smtClean="0">
                <a:solidFill>
                  <a:srgbClr val="000000"/>
                </a:solidFill>
                <a:latin typeface="华文中宋" panose="02010600040101010101" pitchFamily="2" charset="-122"/>
                <a:ea typeface="华文中宋" panose="02010600040101010101" pitchFamily="2" charset="-122"/>
              </a:rPr>
              <a:t>年以后的三十多年间，世界贸易额增长了三倍左右。亚洲、非洲和拉丁美洲等地区的非工业国家生产的粮食和原料源源不断地运往工业化国家，工业化国家生产的工业品则销往全世界，国际分工日益明显。”     </a:t>
            </a:r>
            <a:endParaRPr lang="en-US" altLang="zh-CN" sz="1200" b="1" dirty="0" smtClean="0">
              <a:solidFill>
                <a:srgbClr val="000000"/>
              </a:solidFill>
              <a:latin typeface="华文中宋" panose="02010600040101010101" pitchFamily="2" charset="-122"/>
              <a:ea typeface="华文中宋" panose="02010600040101010101" pitchFamily="2" charset="-122"/>
            </a:endParaRPr>
          </a:p>
          <a:p>
            <a:pPr eaLnBrk="1" hangingPunct="1">
              <a:spcBef>
                <a:spcPct val="50000"/>
              </a:spcBef>
              <a:buFontTx/>
              <a:buNone/>
            </a:pPr>
            <a:r>
              <a:rPr lang="en-US" altLang="zh-CN" sz="1200" b="1" dirty="0" smtClean="0">
                <a:solidFill>
                  <a:srgbClr val="000000"/>
                </a:solidFill>
                <a:latin typeface="黑体" panose="02010609060101010101" pitchFamily="49" charset="-122"/>
                <a:ea typeface="黑体" panose="02010609060101010101" pitchFamily="49" charset="-122"/>
              </a:rPr>
              <a:t>                              ——《</a:t>
            </a:r>
            <a:r>
              <a:rPr lang="zh-CN" altLang="en-US" sz="1200" b="1" dirty="0" smtClean="0">
                <a:solidFill>
                  <a:srgbClr val="000000"/>
                </a:solidFill>
                <a:latin typeface="黑体" panose="02010609060101010101" pitchFamily="49" charset="-122"/>
                <a:ea typeface="黑体" panose="02010609060101010101" pitchFamily="49" charset="-122"/>
              </a:rPr>
              <a:t>人教版</a:t>
            </a:r>
            <a:r>
              <a:rPr lang="en-US" altLang="zh-CN" sz="1200" b="1" dirty="0" smtClean="0">
                <a:solidFill>
                  <a:srgbClr val="000000"/>
                </a:solidFill>
                <a:latin typeface="黑体" panose="02010609060101010101" pitchFamily="49" charset="-122"/>
                <a:ea typeface="黑体" panose="02010609060101010101" pitchFamily="49" charset="-122"/>
              </a:rPr>
              <a:t>.</a:t>
            </a:r>
            <a:r>
              <a:rPr lang="zh-CN" altLang="en-US" sz="1200" b="1" dirty="0" smtClean="0">
                <a:solidFill>
                  <a:srgbClr val="000000"/>
                </a:solidFill>
                <a:latin typeface="黑体" panose="02010609060101010101" pitchFamily="49" charset="-122"/>
                <a:ea typeface="黑体" panose="02010609060101010101" pitchFamily="49" charset="-122"/>
              </a:rPr>
              <a:t>必修</a:t>
            </a:r>
            <a:r>
              <a:rPr lang="en-US" altLang="zh-CN" sz="1200" b="1" dirty="0" smtClean="0">
                <a:solidFill>
                  <a:srgbClr val="000000"/>
                </a:solidFill>
                <a:latin typeface="黑体" panose="02010609060101010101" pitchFamily="49" charset="-122"/>
                <a:ea typeface="黑体" panose="02010609060101010101" pitchFamily="49" charset="-122"/>
              </a:rPr>
              <a:t>2》</a:t>
            </a:r>
          </a:p>
          <a:p>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smtClean="0">
                <a:solidFill>
                  <a:srgbClr val="000000"/>
                </a:solidFill>
                <a:cs typeface="Times New Roman" panose="02020603050405020304" pitchFamily="18" charset="0"/>
              </a:rPr>
              <a:t>西方资本主义国家成为世界贸易和国际分工的最大受益者</a:t>
            </a:r>
          </a:p>
          <a:p>
            <a:endParaRPr lang="en-US" altLang="zh-CN" dirty="0" smtClean="0"/>
          </a:p>
          <a:p>
            <a:r>
              <a:rPr lang="zh-CN" altLang="en-US" sz="1200" b="1" dirty="0" smtClean="0">
                <a:solidFill>
                  <a:srgbClr val="000000"/>
                </a:solidFill>
                <a:latin typeface="+mn-ea"/>
                <a:cs typeface="Times New Roman" panose="02020603050405020304" pitchFamily="18" charset="0"/>
              </a:rPr>
              <a:t>促进了生产力的巨大增长</a:t>
            </a:r>
            <a:r>
              <a:rPr lang="en-US" altLang="zh-CN" sz="1200" b="1" dirty="0" smtClean="0">
                <a:solidFill>
                  <a:srgbClr val="000000"/>
                </a:solidFill>
                <a:latin typeface="+mn-ea"/>
                <a:cs typeface="Times New Roman" panose="02020603050405020304" pitchFamily="18" charset="0"/>
              </a:rPr>
              <a:t>,</a:t>
            </a:r>
            <a:r>
              <a:rPr lang="zh-CN" altLang="en-US" sz="1200" b="1" dirty="0" smtClean="0">
                <a:solidFill>
                  <a:srgbClr val="000000"/>
                </a:solidFill>
                <a:latin typeface="+mn-ea"/>
                <a:cs typeface="Times New Roman" panose="02020603050405020304" pitchFamily="18" charset="0"/>
              </a:rPr>
              <a:t>推动了世界范围工业生产的空前发展</a:t>
            </a:r>
            <a:r>
              <a:rPr lang="en-US" altLang="zh-CN" sz="1200" b="1" dirty="0" smtClean="0">
                <a:solidFill>
                  <a:srgbClr val="000000"/>
                </a:solidFill>
                <a:latin typeface="+mn-ea"/>
                <a:cs typeface="Times New Roman" panose="02020603050405020304" pitchFamily="18" charset="0"/>
              </a:rPr>
              <a:t>,</a:t>
            </a:r>
            <a:r>
              <a:rPr lang="zh-CN" altLang="en-US" sz="1200" b="1" dirty="0" smtClean="0">
                <a:solidFill>
                  <a:srgbClr val="000000"/>
                </a:solidFill>
                <a:latin typeface="+mn-ea"/>
                <a:cs typeface="Times New Roman" panose="02020603050405020304" pitchFamily="18" charset="0"/>
              </a:rPr>
              <a:t>更多的产品销往世界各地</a:t>
            </a:r>
            <a:r>
              <a:rPr lang="en-US" altLang="zh-CN" sz="1200" b="1" dirty="0" smtClean="0">
                <a:solidFill>
                  <a:srgbClr val="000000"/>
                </a:solidFill>
                <a:latin typeface="+mn-ea"/>
                <a:cs typeface="Times New Roman" panose="02020603050405020304" pitchFamily="18" charset="0"/>
              </a:rPr>
              <a:t>,</a:t>
            </a:r>
            <a:r>
              <a:rPr lang="zh-CN" altLang="en-US" sz="1200" b="1" dirty="0" smtClean="0">
                <a:solidFill>
                  <a:srgbClr val="000000"/>
                </a:solidFill>
                <a:latin typeface="+mn-ea"/>
                <a:cs typeface="Times New Roman" panose="02020603050405020304" pitchFamily="18" charset="0"/>
              </a:rPr>
              <a:t>世界经济联系更加密切。</a:t>
            </a:r>
            <a:endParaRPr lang="en-US" altLang="zh-CN" sz="1200" b="1" dirty="0" smtClean="0">
              <a:solidFill>
                <a:srgbClr val="000000"/>
              </a:solidFill>
              <a:latin typeface="+mn-ea"/>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C90905D1-D5BA-4DF3-90F3-92FE5F2D196D}" type="slidenum">
              <a:rPr lang="zh-CN" altLang="en-US" smtClean="0"/>
              <a:t>11</a:t>
            </a:fld>
            <a:endParaRPr lang="zh-CN" altLang="en-US"/>
          </a:p>
        </p:txBody>
      </p:sp>
    </p:spTree>
    <p:extLst>
      <p:ext uri="{BB962C8B-B14F-4D97-AF65-F5344CB8AC3E}">
        <p14:creationId xmlns:p14="http://schemas.microsoft.com/office/powerpoint/2010/main" val="3641383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spcBef>
                <a:spcPts val="0"/>
              </a:spcBef>
              <a:buFontTx/>
              <a:buNone/>
            </a:pPr>
            <a:r>
              <a:rPr lang="zh-CN" altLang="en-US" sz="1200" b="1" dirty="0" smtClean="0">
                <a:solidFill>
                  <a:srgbClr val="000000"/>
                </a:solidFill>
                <a:latin typeface="华文楷体" panose="02010600040101010101" pitchFamily="2" charset="-122"/>
                <a:ea typeface="华文楷体" panose="02010600040101010101" pitchFamily="2" charset="-122"/>
              </a:rPr>
              <a:t>我们不能容忍任何外国，任何国外的主神向我们说道：‘怎么办？</a:t>
            </a:r>
            <a:r>
              <a:rPr lang="zh-CN" altLang="en-US" sz="1200" b="1" dirty="0" smtClean="0">
                <a:solidFill>
                  <a:srgbClr val="000099"/>
                </a:solidFill>
                <a:latin typeface="华文楷体" panose="02010600040101010101" pitchFamily="2" charset="-122"/>
                <a:ea typeface="华文楷体" panose="02010600040101010101" pitchFamily="2" charset="-122"/>
              </a:rPr>
              <a:t>世界已经分割完</a:t>
            </a:r>
            <a:r>
              <a:rPr lang="zh-CN" altLang="en-US" sz="1200" b="1" dirty="0" smtClean="0">
                <a:solidFill>
                  <a:srgbClr val="000000"/>
                </a:solidFill>
                <a:latin typeface="华文楷体" panose="02010600040101010101" pitchFamily="2" charset="-122"/>
                <a:ea typeface="华文楷体" panose="02010600040101010101" pitchFamily="2" charset="-122"/>
              </a:rPr>
              <a:t>了！’我们不愿阻挠任何人，但我们也不容许任何人妨碍我们的道路，我们不愿消极地站在旁边</a:t>
            </a:r>
            <a:r>
              <a:rPr lang="en-US" altLang="zh-CN" sz="1200" b="1" dirty="0" smtClean="0">
                <a:solidFill>
                  <a:srgbClr val="000000"/>
                </a:solidFill>
                <a:latin typeface="华文楷体" panose="02010600040101010101" pitchFamily="2" charset="-122"/>
                <a:ea typeface="华文楷体" panose="02010600040101010101" pitchFamily="2" charset="-122"/>
              </a:rPr>
              <a:t>……</a:t>
            </a:r>
            <a:r>
              <a:rPr lang="zh-CN" altLang="en-US" sz="1200" b="1" dirty="0" smtClean="0">
                <a:solidFill>
                  <a:srgbClr val="000000"/>
                </a:solidFill>
                <a:latin typeface="华文楷体" panose="02010600040101010101" pitchFamily="2" charset="-122"/>
                <a:ea typeface="华文楷体" panose="02010600040101010101" pitchFamily="2" charset="-122"/>
              </a:rPr>
              <a:t>如果英国人谈论建造大不列颠帝国</a:t>
            </a:r>
            <a:r>
              <a:rPr lang="en-US" altLang="zh-CN" sz="1200" b="1" dirty="0" smtClean="0">
                <a:solidFill>
                  <a:srgbClr val="000000"/>
                </a:solidFill>
                <a:latin typeface="华文楷体" panose="02010600040101010101" pitchFamily="2" charset="-122"/>
                <a:ea typeface="华文楷体" panose="02010600040101010101" pitchFamily="2" charset="-122"/>
              </a:rPr>
              <a:t>……</a:t>
            </a:r>
            <a:r>
              <a:rPr lang="zh-CN" altLang="en-US" sz="1200" b="1" dirty="0" smtClean="0">
                <a:solidFill>
                  <a:srgbClr val="000000"/>
                </a:solidFill>
                <a:latin typeface="华文楷体" panose="02010600040101010101" pitchFamily="2" charset="-122"/>
                <a:ea typeface="华文楷体" panose="02010600040101010101" pitchFamily="2" charset="-122"/>
              </a:rPr>
              <a:t>那么，我们要求建造大德意志帝国</a:t>
            </a:r>
            <a:r>
              <a:rPr lang="en-US" altLang="zh-CN" sz="1200" b="1" dirty="0" smtClean="0">
                <a:solidFill>
                  <a:srgbClr val="000000"/>
                </a:solidFill>
                <a:latin typeface="华文楷体" panose="02010600040101010101" pitchFamily="2" charset="-122"/>
                <a:ea typeface="华文楷体" panose="02010600040101010101" pitchFamily="2" charset="-122"/>
              </a:rPr>
              <a:t>……           </a:t>
            </a:r>
          </a:p>
          <a:p>
            <a:pPr marL="0" indent="0" algn="r">
              <a:spcBef>
                <a:spcPts val="0"/>
              </a:spcBef>
              <a:buFontTx/>
              <a:buNone/>
            </a:pPr>
            <a:r>
              <a:rPr lang="en-US" altLang="zh-CN" sz="1000" b="1" dirty="0" smtClean="0">
                <a:solidFill>
                  <a:srgbClr val="000000"/>
                </a:solidFill>
                <a:latin typeface="+mn-ea"/>
                <a:ea typeface="+mn-ea"/>
              </a:rPr>
              <a:t>——</a:t>
            </a:r>
            <a:r>
              <a:rPr lang="zh-CN" altLang="en-US" sz="1000" b="1" dirty="0" smtClean="0">
                <a:solidFill>
                  <a:srgbClr val="000000"/>
                </a:solidFill>
                <a:latin typeface="+mn-ea"/>
                <a:ea typeface="+mn-ea"/>
              </a:rPr>
              <a:t>德国外交部长皮洛夫    </a:t>
            </a:r>
            <a:r>
              <a:rPr lang="en-US" altLang="zh-CN" sz="1000" b="1" dirty="0" smtClean="0">
                <a:solidFill>
                  <a:srgbClr val="000000"/>
                </a:solidFill>
                <a:latin typeface="+mn-ea"/>
                <a:ea typeface="+mn-ea"/>
              </a:rPr>
              <a:t>1899.12.11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kern="0" dirty="0" smtClean="0">
                <a:latin typeface="Calibri" panose="020F0502020204030204" pitchFamily="34" charset="0"/>
                <a:cs typeface="宋体" panose="02010600030101010101" pitchFamily="2" charset="-122"/>
              </a:rPr>
              <a:t>19</a:t>
            </a:r>
            <a:r>
              <a:rPr lang="zh-CN" altLang="zh-CN" b="1" kern="0" dirty="0" smtClean="0">
                <a:latin typeface="Calibri" panose="020F0502020204030204" pitchFamily="34" charset="0"/>
                <a:cs typeface="宋体" panose="02010600030101010101" pitchFamily="2" charset="-122"/>
              </a:rPr>
              <a:t>世纪末</a:t>
            </a:r>
            <a:r>
              <a:rPr lang="en-US" altLang="zh-CN" b="1" kern="0" dirty="0" smtClean="0">
                <a:latin typeface="Calibri" panose="020F0502020204030204" pitchFamily="34" charset="0"/>
                <a:cs typeface="宋体" panose="02010600030101010101" pitchFamily="2" charset="-122"/>
              </a:rPr>
              <a:t>20</a:t>
            </a:r>
            <a:r>
              <a:rPr lang="zh-CN" altLang="zh-CN" b="1" kern="0" dirty="0" smtClean="0">
                <a:latin typeface="Calibri" panose="020F0502020204030204" pitchFamily="34" charset="0"/>
                <a:cs typeface="宋体" panose="02010600030101010101" pitchFamily="2" charset="-122"/>
              </a:rPr>
              <a:t>世纪初，主要资本主义国家相继进入帝国主义阶段</a:t>
            </a:r>
            <a:r>
              <a:rPr lang="zh-CN" altLang="en-US" b="1" kern="0" dirty="0" smtClean="0">
                <a:latin typeface="Calibri" panose="020F0502020204030204" pitchFamily="34" charset="0"/>
                <a:cs typeface="宋体" panose="02010600030101010101" pitchFamily="2" charset="-122"/>
              </a:rPr>
              <a:t>。</a:t>
            </a:r>
            <a:endParaRPr lang="zh-CN" altLang="zh-CN" b="1" kern="100" dirty="0" smtClean="0">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200" dirty="0" smtClean="0">
                <a:solidFill>
                  <a:srgbClr val="FF0000"/>
                </a:solidFill>
                <a:latin typeface="Times New Roman" pitchFamily="18" charset="0"/>
                <a:ea typeface="微软雅黑"/>
              </a:rPr>
              <a:t>经济政治发展的不平衡</a:t>
            </a:r>
            <a:r>
              <a:rPr kumimoji="1" lang="zh-CN" altLang="en-US" sz="1200" dirty="0" smtClean="0">
                <a:latin typeface="Times New Roman" pitchFamily="18" charset="0"/>
                <a:ea typeface="微软雅黑"/>
              </a:rPr>
              <a:t>，使世界政治格局发生巨大变化，重新瓜分世界的矛盾加剧。</a:t>
            </a:r>
          </a:p>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328991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口述补充消极影响，如贫富差距，环境污染</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3751609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lnSpc>
                <a:spcPct val="150000"/>
              </a:lnSpc>
            </a:pPr>
            <a:r>
              <a:rPr lang="en-US" altLang="zh-CN" sz="1200" b="1" dirty="0" smtClean="0">
                <a:solidFill>
                  <a:srgbClr val="FF0000"/>
                </a:solidFill>
                <a:latin typeface="微软雅黑" panose="020B0503020204020204" pitchFamily="34" charset="-122"/>
                <a:ea typeface="微软雅黑" panose="020B0503020204020204" pitchFamily="34" charset="-122"/>
              </a:rPr>
              <a:t>19</a:t>
            </a:r>
            <a:r>
              <a:rPr lang="zh-CN" altLang="en-US" sz="1200" b="1" dirty="0" smtClean="0">
                <a:solidFill>
                  <a:srgbClr val="FF0000"/>
                </a:solidFill>
                <a:latin typeface="微软雅黑" panose="020B0503020204020204" pitchFamily="34" charset="-122"/>
                <a:ea typeface="微软雅黑" panose="020B0503020204020204" pitchFamily="34" charset="-122"/>
              </a:rPr>
              <a:t>世纪中后期，欧洲不仅是支配和改变世界的资本主义发展核心，同时也是世界经济和资本主义社会最重要的组成部分。</a:t>
            </a:r>
          </a:p>
          <a:p>
            <a:pPr eaLnBrk="1" hangingPunct="1">
              <a:lnSpc>
                <a:spcPct val="150000"/>
              </a:lnSpc>
            </a:pPr>
            <a:r>
              <a:rPr lang="zh-CN" altLang="en-US" sz="1200" b="1" dirty="0" smtClean="0">
                <a:solidFill>
                  <a:srgbClr val="FF0000"/>
                </a:solidFill>
                <a:latin typeface="华文中宋" panose="02010600040101010101" pitchFamily="2" charset="-122"/>
                <a:ea typeface="华文中宋" panose="02010600040101010101" pitchFamily="2" charset="-122"/>
              </a:rPr>
              <a:t>                                              </a:t>
            </a:r>
            <a:r>
              <a:rPr lang="en-US" altLang="zh-CN" sz="1200" b="1" dirty="0" smtClean="0">
                <a:solidFill>
                  <a:srgbClr val="FF0000"/>
                </a:solidFill>
                <a:latin typeface="华文中宋" panose="02010600040101010101" pitchFamily="2" charset="-122"/>
                <a:ea typeface="华文中宋" panose="02010600040101010101" pitchFamily="2" charset="-122"/>
              </a:rPr>
              <a:t>——</a:t>
            </a:r>
            <a:r>
              <a:rPr lang="zh-CN" altLang="en-US" sz="1200" b="1" dirty="0" smtClean="0">
                <a:solidFill>
                  <a:srgbClr val="FF0000"/>
                </a:solidFill>
                <a:latin typeface="华文中宋" panose="02010600040101010101" pitchFamily="2" charset="-122"/>
                <a:ea typeface="华文中宋" panose="02010600040101010101" pitchFamily="2" charset="-122"/>
              </a:rPr>
              <a:t>霍布斯鲍姆</a:t>
            </a:r>
          </a:p>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1903286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885872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3247758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691680" y="337665"/>
            <a:ext cx="8229600" cy="857250"/>
          </a:xfrm>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9B20D5D-168C-491A-A1EE-4D7852E7A516}" type="datetimeFigureOut">
              <a:rPr lang="zh-CN" altLang="en-US" smtClean="0"/>
              <a:t>2020/3/26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0B16F-C5ED-4DFE-B46B-BF4F2893FA0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带题注的图片">
    <p:spTree>
      <p:nvGrpSpPr>
        <p:cNvPr id="1" name=""/>
        <p:cNvGrpSpPr/>
        <p:nvPr/>
      </p:nvGrpSpPr>
      <p:grpSpPr>
        <a:xfrm>
          <a:off x="0" y="0"/>
          <a:ext cx="0" cy="0"/>
          <a:chOff x="0" y="0"/>
          <a:chExt cx="0" cy="0"/>
        </a:xfrm>
      </p:grpSpPr>
      <p:pic>
        <p:nvPicPr>
          <p:cNvPr id="8" name="图片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381" y="0"/>
            <a:ext cx="9141619" cy="5142161"/>
          </a:xfrm>
          <a:prstGeom prst="rect">
            <a:avLst/>
          </a:prstGeom>
        </p:spPr>
      </p:pic>
      <p:sp>
        <p:nvSpPr>
          <p:cNvPr id="2" name="标题 1"/>
          <p:cNvSpPr>
            <a:spLocks noGrp="1"/>
          </p:cNvSpPr>
          <p:nvPr>
            <p:ph type="title" hasCustomPrompt="1"/>
          </p:nvPr>
        </p:nvSpPr>
        <p:spPr>
          <a:xfrm>
            <a:off x="1092995" y="746975"/>
            <a:ext cx="4679156" cy="945000"/>
          </a:xfrm>
        </p:spPr>
        <p:txBody>
          <a:bodyPr rtlCol="0" anchor="ctr" anchorCtr="0">
            <a:noAutofit/>
          </a:bodyPr>
          <a:lstStyle>
            <a:lvl1pPr algn="r">
              <a:defRPr sz="2250" b="0">
                <a:latin typeface="Microsoft YaHei UI" panose="020B0503020204020204" pitchFamily="34" charset="-122"/>
                <a:ea typeface="Microsoft YaHei UI" panose="020B0503020204020204" pitchFamily="34" charset="-122"/>
              </a:defRPr>
            </a:lvl1pPr>
          </a:lstStyle>
          <a:p>
            <a:pPr rtl="0"/>
            <a:r>
              <a:rPr lang="zh-CN" altLang="en-US" noProof="0" dirty="0"/>
              <a:t>单击此处编辑标题样式</a:t>
            </a:r>
          </a:p>
        </p:txBody>
      </p:sp>
      <p:sp>
        <p:nvSpPr>
          <p:cNvPr id="14" name="图片占位符 2"/>
          <p:cNvSpPr>
            <a:spLocks noGrp="1" noChangeAspect="1"/>
          </p:cNvSpPr>
          <p:nvPr>
            <p:ph type="pic" idx="1" hasCustomPrompt="1"/>
          </p:nvPr>
        </p:nvSpPr>
        <p:spPr bwMode="blackGray">
          <a:xfrm>
            <a:off x="6010650" y="746976"/>
            <a:ext cx="2619000" cy="3649548"/>
          </a:xfrm>
          <a:prstGeom prst="roundRect">
            <a:avLst>
              <a:gd name="adj" fmla="val 2371"/>
            </a:avLst>
          </a:prstGeom>
          <a:solidFill>
            <a:schemeClr val="bg2">
              <a:lumMod val="75000"/>
              <a:lumOff val="25000"/>
            </a:schemeClr>
          </a:solidFill>
          <a:ln w="28575" cap="sq" cmpd="sng">
            <a:solidFill>
              <a:schemeClr val="accent3">
                <a:lumMod val="50000"/>
              </a:schemeClr>
            </a:solidFill>
            <a:miter lim="800000"/>
          </a:ln>
          <a:effectLst>
            <a:outerShdw blurRad="63500" sx="102000" sy="102000" algn="ctr" rotWithShape="0">
              <a:prstClr val="black">
                <a:alpha val="40000"/>
              </a:prstClr>
            </a:outerShdw>
          </a:effectLst>
        </p:spPr>
        <p:txBody>
          <a:bodyPr rtlCol="0" anchor="t">
            <a:normAutofit/>
          </a:bodyPr>
          <a:lstStyle>
            <a:lvl1pPr marL="0" indent="0" algn="ctr">
              <a:buNone/>
              <a:defRPr sz="1200">
                <a:latin typeface="Microsoft YaHei UI" panose="020B0503020204020204" pitchFamily="34" charset="-122"/>
                <a:ea typeface="Microsoft YaHei UI" panose="020B0503020204020204" pitchFamily="34" charset="-122"/>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rtl="0"/>
            <a:r>
              <a:rPr lang="zh-CN" altLang="en-US" noProof="0"/>
              <a:t>单击图标，添加图片</a:t>
            </a:r>
          </a:p>
        </p:txBody>
      </p:sp>
      <p:sp>
        <p:nvSpPr>
          <p:cNvPr id="4" name="文本占位符 3"/>
          <p:cNvSpPr>
            <a:spLocks noGrp="1"/>
          </p:cNvSpPr>
          <p:nvPr>
            <p:ph type="body" sz="half" idx="2" hasCustomPrompt="1"/>
          </p:nvPr>
        </p:nvSpPr>
        <p:spPr>
          <a:xfrm>
            <a:off x="814387" y="1691975"/>
            <a:ext cx="4957763" cy="2607464"/>
          </a:xfrm>
        </p:spPr>
        <p:txBody>
          <a:bodyPr rtlCol="0" anchor="t">
            <a:normAutofit/>
          </a:bodyPr>
          <a:lstStyle>
            <a:lvl1pPr marL="0" indent="0" algn="r">
              <a:buNone/>
              <a:defRPr sz="1350">
                <a:latin typeface="Microsoft YaHei UI" panose="020B0503020204020204" pitchFamily="34" charset="-122"/>
                <a:ea typeface="Microsoft YaHei UI" panose="020B0503020204020204" pitchFamily="34" charset="-122"/>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rtl="0"/>
            <a:r>
              <a:rPr lang="zh-CN" altLang="en-US" noProof="0" dirty="0"/>
              <a:t>编辑文本样式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两栏内容">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05979"/>
            <a:ext cx="8229600" cy="438864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p:txBody>
          <a:bodyPr/>
          <a:lstStyle>
            <a:lvl1pPr>
              <a:buFont typeface="Arial" panose="020B0604020202020204" pitchFamily="34" charset="0"/>
              <a:buNone/>
              <a:defRPr/>
            </a:lvl1pPr>
          </a:lstStyle>
          <a:p>
            <a:pPr>
              <a:defRPr/>
            </a:pPr>
            <a:endParaRPr lang="en-US" altLang="zh-CN"/>
          </a:p>
        </p:txBody>
      </p:sp>
      <p:sp>
        <p:nvSpPr>
          <p:cNvPr id="4" name="页脚占位符 3"/>
          <p:cNvSpPr>
            <a:spLocks noGrp="1"/>
          </p:cNvSpPr>
          <p:nvPr>
            <p:ph type="ftr" sz="quarter" idx="11"/>
          </p:nvPr>
        </p:nvSpPr>
        <p:spPr/>
        <p:txBody>
          <a:bodyPr/>
          <a:lstStyle>
            <a:lvl1pPr algn="l">
              <a:buFont typeface="Arial" panose="020B0604020202020204" pitchFamily="34" charset="0"/>
              <a:buNone/>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fld id="{7C6021A9-B3CA-439B-9811-333484D6BF9C}" type="slidenum">
              <a:rPr lang="en-US" altLang="zh-CN"/>
              <a:pPr/>
              <a:t>‹#›</a:t>
            </a:fld>
            <a:endParaRPr lang="en-US" altLang="zh-CN"/>
          </a:p>
        </p:txBody>
      </p:sp>
    </p:spTree>
    <p:extLst>
      <p:ext uri="{BB962C8B-B14F-4D97-AF65-F5344CB8AC3E}">
        <p14:creationId xmlns:p14="http://schemas.microsoft.com/office/powerpoint/2010/main" val="944326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2" descr="N:\工作文档-设计备份A\ppt\六中PPT模板.jpg"/>
          <p:cNvPicPr>
            <a:picLocks noChangeAspect="1" noChangeArrowheads="1"/>
          </p:cNvPicPr>
          <p:nvPr userDrawn="1"/>
        </p:nvPicPr>
        <p:blipFill>
          <a:blip r:embed="rId16" cstate="print"/>
          <a:srcRect/>
          <a:stretch>
            <a:fillRect/>
          </a:stretch>
        </p:blipFill>
        <p:spPr bwMode="auto">
          <a:xfrm>
            <a:off x="-30279" y="0"/>
            <a:ext cx="9153525" cy="5151438"/>
          </a:xfrm>
          <a:prstGeom prst="rect">
            <a:avLst/>
          </a:prstGeom>
          <a:noFill/>
        </p:spPr>
      </p:pic>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9B20D5D-168C-491A-A1EE-4D7852E7A516}" type="datetimeFigureOut">
              <a:rPr lang="zh-CN" altLang="en-US" smtClean="0"/>
              <a:t>2020/3/26</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600B16F-C5ED-4DFE-B46B-BF4F2893FA03}" type="slidenum">
              <a:rPr lang="zh-CN" altLang="en-US" smtClean="0"/>
              <a:t>‹#›</a:t>
            </a:fld>
            <a:endParaRPr lang="zh-CN" altLang="en-US"/>
          </a:p>
        </p:txBody>
      </p:sp>
      <p:pic>
        <p:nvPicPr>
          <p:cNvPr id="7" name="图片 6"/>
          <p:cNvPicPr>
            <a:picLocks noChangeAspect="1"/>
          </p:cNvPicPr>
          <p:nvPr userDrawn="1"/>
        </p:nvPicPr>
        <p:blipFill>
          <a:blip r:embed="rId17"/>
          <a:stretch>
            <a:fillRect/>
          </a:stretch>
        </p:blipFill>
        <p:spPr>
          <a:xfrm>
            <a:off x="1259632" y="33337"/>
            <a:ext cx="2959100" cy="939800"/>
          </a:xfrm>
          <a:prstGeom prst="rect">
            <a:avLst/>
          </a:prstGeom>
        </p:spPr>
      </p:pic>
      <p:pic>
        <p:nvPicPr>
          <p:cNvPr id="8" name="图片 7"/>
          <p:cNvPicPr>
            <a:picLocks noChangeAspect="1"/>
          </p:cNvPicPr>
          <p:nvPr userDrawn="1"/>
        </p:nvPicPr>
        <p:blipFill>
          <a:blip r:embed="rId18"/>
          <a:stretch>
            <a:fillRect/>
          </a:stretch>
        </p:blipFill>
        <p:spPr>
          <a:xfrm>
            <a:off x="-14379" y="0"/>
            <a:ext cx="1418027" cy="889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2"/>
          <p:cNvSpPr txBox="1">
            <a:spLocks/>
          </p:cNvSpPr>
          <p:nvPr/>
        </p:nvSpPr>
        <p:spPr>
          <a:xfrm>
            <a:off x="611560" y="1419622"/>
            <a:ext cx="7416824" cy="792088"/>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40000"/>
              </a:lnSpc>
            </a:pPr>
            <a:r>
              <a:rPr lang="zh-CN" altLang="en-US" sz="4100" b="1" dirty="0" smtClean="0">
                <a:latin typeface="黑体" panose="02010609060101010101" charset="-122"/>
                <a:ea typeface="黑体" panose="02010609060101010101" charset="-122"/>
                <a:cs typeface="黑体" panose="02010609060101010101" charset="-122"/>
              </a:rPr>
              <a:t>课题：</a:t>
            </a:r>
            <a:r>
              <a:rPr lang="zh-CN" altLang="en-US" sz="4100" b="1" dirty="0" smtClean="0">
                <a:latin typeface="华文楷体" panose="02010600040101010101" pitchFamily="2" charset="-122"/>
                <a:ea typeface="华文楷体" panose="02010600040101010101" pitchFamily="2" charset="-122"/>
                <a:cs typeface="黑体" panose="02010609060101010101" charset="-122"/>
              </a:rPr>
              <a:t>第</a:t>
            </a:r>
            <a:r>
              <a:rPr lang="en-US" altLang="zh-CN" sz="4100" b="1" dirty="0" smtClean="0">
                <a:latin typeface="华文楷体" panose="02010600040101010101" pitchFamily="2" charset="-122"/>
                <a:ea typeface="华文楷体" panose="02010600040101010101" pitchFamily="2" charset="-122"/>
                <a:cs typeface="黑体" panose="02010609060101010101" charset="-122"/>
              </a:rPr>
              <a:t>8</a:t>
            </a:r>
            <a:r>
              <a:rPr lang="zh-CN" altLang="en-US" sz="4100" b="1" dirty="0" smtClean="0">
                <a:latin typeface="华文楷体" panose="02010600040101010101" pitchFamily="2" charset="-122"/>
                <a:ea typeface="华文楷体" panose="02010600040101010101" pitchFamily="2" charset="-122"/>
                <a:cs typeface="黑体" panose="02010609060101010101" charset="-122"/>
              </a:rPr>
              <a:t>课  第</a:t>
            </a:r>
            <a:r>
              <a:rPr lang="zh-CN" altLang="en-US" sz="4100" b="1" dirty="0">
                <a:latin typeface="华文楷体" panose="02010600040101010101" pitchFamily="2" charset="-122"/>
                <a:ea typeface="华文楷体" panose="02010600040101010101" pitchFamily="2" charset="-122"/>
                <a:cs typeface="黑体" panose="02010609060101010101" charset="-122"/>
              </a:rPr>
              <a:t>二</a:t>
            </a:r>
            <a:r>
              <a:rPr lang="zh-CN" altLang="en-US" sz="4100" b="1" dirty="0" smtClean="0">
                <a:latin typeface="华文楷体" panose="02010600040101010101" pitchFamily="2" charset="-122"/>
                <a:ea typeface="华文楷体" panose="02010600040101010101" pitchFamily="2" charset="-122"/>
                <a:cs typeface="黑体" panose="02010609060101010101" charset="-122"/>
              </a:rPr>
              <a:t>次工业革命（二）</a:t>
            </a:r>
            <a:endParaRPr lang="en-US" altLang="zh-CN" sz="4100" b="1" dirty="0" smtClean="0">
              <a:latin typeface="华文楷体" panose="02010600040101010101" pitchFamily="2" charset="-122"/>
              <a:ea typeface="华文楷体" panose="02010600040101010101" pitchFamily="2" charset="-122"/>
              <a:cs typeface="黑体" panose="02010609060101010101" charset="-122"/>
            </a:endParaRPr>
          </a:p>
        </p:txBody>
      </p:sp>
      <p:sp>
        <p:nvSpPr>
          <p:cNvPr id="6" name="矩形 5"/>
          <p:cNvSpPr/>
          <p:nvPr/>
        </p:nvSpPr>
        <p:spPr>
          <a:xfrm>
            <a:off x="2483768" y="2427734"/>
            <a:ext cx="4572000" cy="2419124"/>
          </a:xfrm>
          <a:prstGeom prst="rect">
            <a:avLst/>
          </a:prstGeom>
        </p:spPr>
        <p:txBody>
          <a:bodyPr>
            <a:spAutoFit/>
          </a:bodyPr>
          <a:lstStyle/>
          <a:p>
            <a:pPr>
              <a:lnSpc>
                <a:spcPct val="140000"/>
              </a:lnSpc>
            </a:pPr>
            <a:r>
              <a:rPr lang="zh-CN" altLang="en-US" b="1" dirty="0">
                <a:latin typeface="黑体" panose="02010609060101010101" charset="-122"/>
                <a:ea typeface="黑体" panose="02010609060101010101" charset="-122"/>
                <a:cs typeface="黑体" panose="02010609060101010101" charset="-122"/>
              </a:rPr>
              <a:t>学科：</a:t>
            </a:r>
            <a:r>
              <a:rPr lang="zh-CN" altLang="en-US" b="1" dirty="0">
                <a:latin typeface="华文楷体" panose="02010600040101010101" pitchFamily="2" charset="-122"/>
                <a:ea typeface="华文楷体" panose="02010600040101010101" pitchFamily="2" charset="-122"/>
                <a:cs typeface="黑体" panose="02010609060101010101" charset="-122"/>
              </a:rPr>
              <a:t>历史</a:t>
            </a:r>
            <a:r>
              <a:rPr lang="zh-CN" altLang="en-US" b="1" dirty="0">
                <a:latin typeface="黑体" panose="02010609060101010101" charset="-122"/>
                <a:ea typeface="黑体" panose="02010609060101010101" charset="-122"/>
                <a:cs typeface="黑体" panose="02010609060101010101" charset="-122"/>
              </a:rPr>
              <a:t/>
            </a:r>
            <a:br>
              <a:rPr lang="zh-CN" altLang="en-US" b="1" dirty="0">
                <a:latin typeface="黑体" panose="02010609060101010101" charset="-122"/>
                <a:ea typeface="黑体" panose="02010609060101010101" charset="-122"/>
                <a:cs typeface="黑体" panose="02010609060101010101" charset="-122"/>
              </a:rPr>
            </a:br>
            <a:r>
              <a:rPr lang="zh-CN" altLang="en-US" b="1" dirty="0">
                <a:latin typeface="黑体" panose="02010609060101010101" charset="-122"/>
                <a:ea typeface="黑体" panose="02010609060101010101" charset="-122"/>
                <a:cs typeface="黑体" panose="02010609060101010101" charset="-122"/>
              </a:rPr>
              <a:t>年级：</a:t>
            </a:r>
            <a:r>
              <a:rPr lang="zh-CN" altLang="en-US" b="1" dirty="0">
                <a:latin typeface="华文楷体" panose="02010600040101010101" pitchFamily="2" charset="-122"/>
                <a:ea typeface="华文楷体" panose="02010600040101010101" pitchFamily="2" charset="-122"/>
                <a:cs typeface="黑体" panose="02010609060101010101" charset="-122"/>
              </a:rPr>
              <a:t>高一</a:t>
            </a:r>
            <a:r>
              <a:rPr lang="zh-CN" altLang="en-US" b="1" dirty="0">
                <a:latin typeface="黑体" panose="02010609060101010101" charset="-122"/>
                <a:ea typeface="黑体" panose="02010609060101010101" charset="-122"/>
                <a:cs typeface="黑体" panose="02010609060101010101" charset="-122"/>
              </a:rPr>
              <a:t/>
            </a:r>
            <a:br>
              <a:rPr lang="zh-CN" altLang="en-US" b="1" dirty="0">
                <a:latin typeface="黑体" panose="02010609060101010101" charset="-122"/>
                <a:ea typeface="黑体" panose="02010609060101010101" charset="-122"/>
                <a:cs typeface="黑体" panose="02010609060101010101" charset="-122"/>
              </a:rPr>
            </a:br>
            <a:r>
              <a:rPr lang="zh-CN" altLang="en-US" b="1" dirty="0">
                <a:latin typeface="黑体" panose="02010609060101010101" charset="-122"/>
                <a:ea typeface="黑体" panose="02010609060101010101" charset="-122"/>
                <a:cs typeface="黑体" panose="02010609060101010101" charset="-122"/>
              </a:rPr>
              <a:t>教材：</a:t>
            </a:r>
            <a:r>
              <a:rPr lang="zh-CN" altLang="en-US" b="1" dirty="0">
                <a:latin typeface="华文楷体" panose="02010600040101010101" pitchFamily="2" charset="-122"/>
                <a:ea typeface="华文楷体" panose="02010600040101010101" pitchFamily="2" charset="-122"/>
                <a:cs typeface="黑体" panose="02010609060101010101" charset="-122"/>
              </a:rPr>
              <a:t>人教版必修</a:t>
            </a:r>
            <a:r>
              <a:rPr lang="zh-CN" altLang="en-US" b="1" dirty="0" smtClean="0">
                <a:latin typeface="华文楷体" panose="02010600040101010101" pitchFamily="2" charset="-122"/>
                <a:ea typeface="华文楷体" panose="02010600040101010101" pitchFamily="2" charset="-122"/>
                <a:cs typeface="黑体" panose="02010609060101010101" charset="-122"/>
              </a:rPr>
              <a:t>二</a:t>
            </a:r>
            <a:endParaRPr lang="en-US" altLang="zh-CN" b="1" dirty="0" smtClean="0">
              <a:latin typeface="华文楷体" panose="02010600040101010101" pitchFamily="2" charset="-122"/>
              <a:ea typeface="华文楷体" panose="02010600040101010101" pitchFamily="2" charset="-122"/>
              <a:cs typeface="黑体" panose="02010609060101010101" charset="-122"/>
            </a:endParaRPr>
          </a:p>
          <a:p>
            <a:pPr>
              <a:lnSpc>
                <a:spcPct val="140000"/>
              </a:lnSpc>
            </a:pPr>
            <a:r>
              <a:rPr lang="zh-CN" altLang="en-US" b="1" dirty="0">
                <a:latin typeface="黑体" panose="02010609060101010101" charset="-122"/>
                <a:ea typeface="黑体" panose="02010609060101010101" charset="-122"/>
                <a:cs typeface="黑体" panose="02010609060101010101" charset="-122"/>
              </a:rPr>
              <a:t>授课老师：</a:t>
            </a:r>
            <a:r>
              <a:rPr lang="zh-CN" altLang="en-US" b="1" dirty="0">
                <a:latin typeface="华文楷体" panose="02010600040101010101" pitchFamily="2" charset="-122"/>
                <a:ea typeface="华文楷体" panose="02010600040101010101" pitchFamily="2" charset="-122"/>
                <a:cs typeface="黑体" panose="02010609060101010101" charset="-122"/>
              </a:rPr>
              <a:t>苏冬萍</a:t>
            </a:r>
            <a:r>
              <a:rPr lang="zh-CN" altLang="en-US" b="1" dirty="0">
                <a:latin typeface="黑体" panose="02010609060101010101" charset="-122"/>
                <a:ea typeface="黑体" panose="02010609060101010101" charset="-122"/>
                <a:cs typeface="黑体" panose="02010609060101010101" charset="-122"/>
              </a:rPr>
              <a:t/>
            </a:r>
            <a:br>
              <a:rPr lang="zh-CN" altLang="en-US" b="1" dirty="0">
                <a:latin typeface="黑体" panose="02010609060101010101" charset="-122"/>
                <a:ea typeface="黑体" panose="02010609060101010101" charset="-122"/>
                <a:cs typeface="黑体" panose="02010609060101010101" charset="-122"/>
              </a:rPr>
            </a:br>
            <a:r>
              <a:rPr lang="zh-CN" altLang="en-US" b="1" dirty="0">
                <a:latin typeface="黑体" panose="02010609060101010101" charset="-122"/>
                <a:ea typeface="黑体" panose="02010609060101010101" charset="-122"/>
                <a:cs typeface="黑体" panose="02010609060101010101" charset="-122"/>
              </a:rPr>
              <a:t>工作单位：</a:t>
            </a:r>
            <a:r>
              <a:rPr lang="zh-CN" altLang="en-US" b="1" dirty="0">
                <a:latin typeface="华文楷体" panose="02010600040101010101" pitchFamily="2" charset="-122"/>
                <a:ea typeface="华文楷体" panose="02010600040101010101" pitchFamily="2" charset="-122"/>
                <a:cs typeface="黑体" panose="02010609060101010101" charset="-122"/>
              </a:rPr>
              <a:t>广州市第六</a:t>
            </a:r>
            <a:r>
              <a:rPr lang="zh-CN" altLang="en-US" b="1" dirty="0" smtClean="0">
                <a:latin typeface="华文楷体" panose="02010600040101010101" pitchFamily="2" charset="-122"/>
                <a:ea typeface="华文楷体" panose="02010600040101010101" pitchFamily="2" charset="-122"/>
                <a:cs typeface="黑体" panose="02010609060101010101" charset="-122"/>
              </a:rPr>
              <a:t>中学</a:t>
            </a:r>
            <a:r>
              <a:rPr lang="zh-CN" altLang="en-US" b="1" dirty="0">
                <a:latin typeface="华文楷体" panose="02010600040101010101" pitchFamily="2" charset="-122"/>
                <a:ea typeface="华文楷体" panose="02010600040101010101" pitchFamily="2" charset="-122"/>
                <a:cs typeface="黑体" panose="02010609060101010101" charset="-122"/>
              </a:rPr>
              <a:t/>
            </a:r>
            <a:br>
              <a:rPr lang="zh-CN" altLang="en-US" b="1" dirty="0">
                <a:latin typeface="华文楷体" panose="02010600040101010101" pitchFamily="2" charset="-122"/>
                <a:ea typeface="华文楷体" panose="02010600040101010101" pitchFamily="2" charset="-122"/>
                <a:cs typeface="黑体" panose="02010609060101010101" charset="-122"/>
              </a:rPr>
            </a:br>
            <a:endParaRPr lang="zh-CN" altLang="en-US" b="1" dirty="0">
              <a:latin typeface="华文楷体" panose="02010600040101010101" pitchFamily="2" charset="-122"/>
              <a:ea typeface="华文楷体" panose="02010600040101010101" pitchFamily="2" charset="-122"/>
              <a:cs typeface="黑体" panose="02010609060101010101" charset="-122"/>
            </a:endParaRPr>
          </a:p>
        </p:txBody>
      </p:sp>
    </p:spTree>
    <p:extLst>
      <p:ext uri="{BB962C8B-B14F-4D97-AF65-F5344CB8AC3E}">
        <p14:creationId xmlns:p14="http://schemas.microsoft.com/office/powerpoint/2010/main" val="30650385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40018" y="3714303"/>
            <a:ext cx="1224136" cy="504056"/>
          </a:xfrm>
          <a:prstGeom prst="rect">
            <a:avLst/>
          </a:prstGeom>
          <a:effectLst>
            <a:outerShdw blurRad="50800" dist="38100" dir="16200000"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2000" b="1" dirty="0" smtClean="0"/>
              <a:t>生产力</a:t>
            </a:r>
            <a:endParaRPr lang="zh-CN" altLang="en-US" sz="2000" b="1" dirty="0"/>
          </a:p>
        </p:txBody>
      </p:sp>
      <p:sp>
        <p:nvSpPr>
          <p:cNvPr id="3" name="右箭头 2"/>
          <p:cNvSpPr/>
          <p:nvPr/>
        </p:nvSpPr>
        <p:spPr>
          <a:xfrm>
            <a:off x="3923928" y="3759178"/>
            <a:ext cx="691903" cy="360040"/>
          </a:xfrm>
          <a:prstGeom prst="rightArrow">
            <a:avLst/>
          </a:prstGeom>
          <a:effectLst>
            <a:outerShdw blurRad="50800" dist="38100" dir="16200000"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2000" b="1"/>
          </a:p>
        </p:txBody>
      </p:sp>
      <p:sp>
        <p:nvSpPr>
          <p:cNvPr id="10" name="矩形 9"/>
          <p:cNvSpPr/>
          <p:nvPr/>
        </p:nvSpPr>
        <p:spPr>
          <a:xfrm>
            <a:off x="4860032" y="3714303"/>
            <a:ext cx="1224136" cy="504056"/>
          </a:xfrm>
          <a:prstGeom prst="rect">
            <a:avLst/>
          </a:prstGeom>
          <a:effectLst>
            <a:outerShdw blurRad="50800" dist="38100" dir="16200000"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2000" b="1" dirty="0" smtClean="0"/>
              <a:t>生产关系</a:t>
            </a:r>
            <a:endParaRPr lang="zh-CN" altLang="en-US" sz="2000" b="1" dirty="0"/>
          </a:p>
        </p:txBody>
      </p:sp>
      <p:sp>
        <p:nvSpPr>
          <p:cNvPr id="4" name="文本框 3"/>
          <p:cNvSpPr txBox="1"/>
          <p:nvPr/>
        </p:nvSpPr>
        <p:spPr>
          <a:xfrm>
            <a:off x="1446938" y="1391826"/>
            <a:ext cx="2739853" cy="584775"/>
          </a:xfrm>
          <a:prstGeom prst="rect">
            <a:avLst/>
          </a:prstGeom>
          <a:noFill/>
        </p:spPr>
        <p:txBody>
          <a:bodyPr wrap="none" rtlCol="0">
            <a:spAutoFit/>
          </a:bodyPr>
          <a:lstStyle/>
          <a:p>
            <a:r>
              <a:rPr lang="zh-CN" altLang="en-US" sz="3200" b="1" dirty="0" smtClean="0">
                <a:solidFill>
                  <a:srgbClr val="C00000"/>
                </a:solidFill>
                <a:latin typeface="华文新魏" panose="02010800040101010101" pitchFamily="2" charset="-122"/>
                <a:ea typeface="华文新魏" panose="02010800040101010101" pitchFamily="2" charset="-122"/>
              </a:rPr>
              <a:t>“</a:t>
            </a:r>
            <a:r>
              <a:rPr lang="zh-CN" altLang="en-US" sz="3200" b="1" dirty="0">
                <a:solidFill>
                  <a:srgbClr val="C00000"/>
                </a:solidFill>
                <a:latin typeface="华文新魏" panose="02010800040101010101" pitchFamily="2" charset="-122"/>
                <a:ea typeface="华文新魏" panose="02010800040101010101" pitchFamily="2" charset="-122"/>
              </a:rPr>
              <a:t>蒸汽</a:t>
            </a:r>
            <a:r>
              <a:rPr lang="zh-CN" altLang="en-US" sz="3200" b="1" dirty="0" smtClean="0">
                <a:solidFill>
                  <a:srgbClr val="C00000"/>
                </a:solidFill>
                <a:latin typeface="华文新魏" panose="02010800040101010101" pitchFamily="2" charset="-122"/>
                <a:ea typeface="华文新魏" panose="02010800040101010101" pitchFamily="2" charset="-122"/>
              </a:rPr>
              <a:t>” 时代</a:t>
            </a:r>
            <a:endParaRPr lang="zh-CN" altLang="en-US" sz="3200" b="1" dirty="0">
              <a:solidFill>
                <a:srgbClr val="C00000"/>
              </a:solidFill>
              <a:latin typeface="华文新魏" panose="02010800040101010101" pitchFamily="2" charset="-122"/>
              <a:ea typeface="华文新魏" panose="02010800040101010101" pitchFamily="2" charset="-122"/>
            </a:endParaRPr>
          </a:p>
        </p:txBody>
      </p:sp>
      <p:sp>
        <p:nvSpPr>
          <p:cNvPr id="9" name="文本框 8"/>
          <p:cNvSpPr txBox="1"/>
          <p:nvPr/>
        </p:nvSpPr>
        <p:spPr>
          <a:xfrm>
            <a:off x="1518946" y="2903994"/>
            <a:ext cx="2739853" cy="584775"/>
          </a:xfrm>
          <a:prstGeom prst="rect">
            <a:avLst/>
          </a:prstGeom>
          <a:noFill/>
        </p:spPr>
        <p:txBody>
          <a:bodyPr wrap="none" rtlCol="0">
            <a:spAutoFit/>
          </a:bodyPr>
          <a:lstStyle/>
          <a:p>
            <a:r>
              <a:rPr lang="zh-CN" altLang="en-US" sz="3200" b="1" dirty="0" smtClean="0">
                <a:solidFill>
                  <a:srgbClr val="C00000"/>
                </a:solidFill>
                <a:latin typeface="华文新魏" panose="02010800040101010101" pitchFamily="2" charset="-122"/>
                <a:ea typeface="华文新魏" panose="02010800040101010101" pitchFamily="2" charset="-122"/>
              </a:rPr>
              <a:t>“电气” 时代</a:t>
            </a:r>
            <a:endParaRPr lang="zh-CN" altLang="en-US" sz="3200" b="1" dirty="0">
              <a:solidFill>
                <a:srgbClr val="C00000"/>
              </a:solidFill>
              <a:latin typeface="华文新魏" panose="02010800040101010101" pitchFamily="2" charset="-122"/>
              <a:ea typeface="华文新魏" panose="02010800040101010101" pitchFamily="2" charset="-122"/>
            </a:endParaRPr>
          </a:p>
        </p:txBody>
      </p:sp>
      <p:sp>
        <p:nvSpPr>
          <p:cNvPr id="5" name="下箭头 4"/>
          <p:cNvSpPr/>
          <p:nvPr/>
        </p:nvSpPr>
        <p:spPr>
          <a:xfrm>
            <a:off x="2816864" y="1976601"/>
            <a:ext cx="358266" cy="783377"/>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7226485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7990" y="2355726"/>
            <a:ext cx="338437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solidFill>
                  <a:srgbClr val="0070C0"/>
                </a:solidFill>
                <a:latin typeface="黑体" panose="02010609060101010101" charset="-122"/>
                <a:ea typeface="黑体" panose="02010609060101010101" charset="-122"/>
              </a:rPr>
              <a:t>学习目标： </a:t>
            </a:r>
            <a:endParaRPr lang="en-US" altLang="zh-CN" sz="2800" b="1" dirty="0" smtClean="0">
              <a:solidFill>
                <a:srgbClr val="0070C0"/>
              </a:solidFill>
              <a:latin typeface="黑体" panose="02010609060101010101" charset="-122"/>
              <a:ea typeface="黑体" panose="02010609060101010101" charset="-122"/>
            </a:endParaRPr>
          </a:p>
        </p:txBody>
      </p:sp>
      <p:sp>
        <p:nvSpPr>
          <p:cNvPr id="7" name="标题 2"/>
          <p:cNvSpPr txBox="1">
            <a:spLocks/>
          </p:cNvSpPr>
          <p:nvPr/>
        </p:nvSpPr>
        <p:spPr>
          <a:xfrm>
            <a:off x="971600" y="1311610"/>
            <a:ext cx="6336704" cy="648072"/>
          </a:xfrm>
          <a:prstGeom prst="rect">
            <a:avLst/>
          </a:prstGeom>
          <a:ln>
            <a:noFill/>
          </a:ln>
        </p:spPr>
        <p:style>
          <a:lnRef idx="1">
            <a:schemeClr val="dk1"/>
          </a:lnRef>
          <a:fillRef idx="2">
            <a:schemeClr val="dk1"/>
          </a:fillRef>
          <a:effectRef idx="1">
            <a:schemeClr val="dk1"/>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40000"/>
              </a:lnSpc>
            </a:pPr>
            <a:r>
              <a:rPr lang="zh-CN" altLang="en-US" sz="3600" b="1" dirty="0" smtClean="0">
                <a:latin typeface="黑体" panose="02010609060101010101" charset="-122"/>
                <a:ea typeface="黑体" panose="02010609060101010101" charset="-122"/>
                <a:cs typeface="黑体" panose="02010609060101010101" charset="-122"/>
              </a:rPr>
              <a:t>第</a:t>
            </a:r>
            <a:r>
              <a:rPr lang="en-US" altLang="zh-CN" sz="3600" b="1" dirty="0" smtClean="0">
                <a:latin typeface="黑体" panose="02010609060101010101" charset="-122"/>
                <a:ea typeface="黑体" panose="02010609060101010101" charset="-122"/>
                <a:cs typeface="黑体" panose="02010609060101010101" charset="-122"/>
              </a:rPr>
              <a:t>8</a:t>
            </a:r>
            <a:r>
              <a:rPr lang="zh-CN" altLang="en-US" sz="3600" b="1" dirty="0" smtClean="0">
                <a:latin typeface="黑体" panose="02010609060101010101" charset="-122"/>
                <a:ea typeface="黑体" panose="02010609060101010101" charset="-122"/>
                <a:cs typeface="黑体" panose="02010609060101010101" charset="-122"/>
              </a:rPr>
              <a:t>课  第二次工业革命（二）</a:t>
            </a:r>
            <a:endParaRPr lang="zh-CN" altLang="en-US" sz="3600" b="1" dirty="0">
              <a:latin typeface="华文楷体" panose="02010600040101010101" pitchFamily="2" charset="-122"/>
              <a:ea typeface="华文楷体" panose="02010600040101010101" pitchFamily="2" charset="-122"/>
              <a:cs typeface="黑体" panose="02010609060101010101" charset="-122"/>
            </a:endParaRPr>
          </a:p>
        </p:txBody>
      </p:sp>
      <p:sp>
        <p:nvSpPr>
          <p:cNvPr id="2" name="矩形 1"/>
          <p:cNvSpPr/>
          <p:nvPr/>
        </p:nvSpPr>
        <p:spPr>
          <a:xfrm>
            <a:off x="1115616" y="3075806"/>
            <a:ext cx="4032448" cy="461665"/>
          </a:xfrm>
          <a:prstGeom prst="rect">
            <a:avLst/>
          </a:prstGeom>
        </p:spPr>
        <p:txBody>
          <a:bodyPr wrap="square">
            <a:spAutoFit/>
          </a:bodyPr>
          <a:lstStyle/>
          <a:p>
            <a:r>
              <a:rPr kumimoji="1" lang="zh-CN" altLang="en-US" sz="2400" b="1" dirty="0" smtClean="0">
                <a:latin typeface="Times New Roman" panose="02020603050405020304" pitchFamily="18" charset="0"/>
              </a:rPr>
              <a:t>掌握第二</a:t>
            </a:r>
            <a:r>
              <a:rPr kumimoji="1" lang="zh-CN" altLang="en-US" sz="2400" b="1" dirty="0">
                <a:latin typeface="Times New Roman" panose="02020603050405020304" pitchFamily="18" charset="0"/>
              </a:rPr>
              <a:t>次</a:t>
            </a:r>
            <a:r>
              <a:rPr kumimoji="1" lang="zh-CN" altLang="en-US" sz="2400" b="1" dirty="0" smtClean="0">
                <a:latin typeface="Times New Roman" panose="02020603050405020304" pitchFamily="18" charset="0"/>
              </a:rPr>
              <a:t>工业革命的影响。</a:t>
            </a:r>
            <a:endParaRPr lang="zh-CN" altLang="en-US" sz="2400" dirty="0"/>
          </a:p>
        </p:txBody>
      </p:sp>
    </p:spTree>
    <p:extLst>
      <p:ext uri="{BB962C8B-B14F-4D97-AF65-F5344CB8AC3E}">
        <p14:creationId xmlns:p14="http://schemas.microsoft.com/office/powerpoint/2010/main" val="38405756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8182" y="862223"/>
            <a:ext cx="374441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一、促进生产力的发展</a:t>
            </a:r>
            <a:endParaRPr lang="zh-CN" altLang="en-US" sz="2400" b="1" dirty="0">
              <a:solidFill>
                <a:srgbClr val="0070C0"/>
              </a:solidFill>
              <a:latin typeface="黑体" panose="02010609060101010101" charset="-122"/>
              <a:ea typeface="黑体" panose="02010609060101010101" charset="-122"/>
            </a:endParaRPr>
          </a:p>
        </p:txBody>
      </p:sp>
      <p:sp>
        <p:nvSpPr>
          <p:cNvPr id="11" name="矩形 10"/>
          <p:cNvSpPr/>
          <p:nvPr/>
        </p:nvSpPr>
        <p:spPr>
          <a:xfrm>
            <a:off x="611560" y="3928582"/>
            <a:ext cx="7776864"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altLang="zh-CN" sz="2000" b="1" kern="0" dirty="0" smtClean="0">
                <a:latin typeface="Calibri" panose="020F0502020204030204" pitchFamily="34" charset="0"/>
                <a:cs typeface="宋体" panose="02010600030101010101" pitchFamily="2" charset="-122"/>
              </a:rPr>
              <a:t>1.</a:t>
            </a:r>
            <a:r>
              <a:rPr lang="zh-CN" altLang="zh-CN" sz="2000" b="1" kern="0" dirty="0" smtClean="0">
                <a:latin typeface="Calibri" panose="020F0502020204030204" pitchFamily="34" charset="0"/>
                <a:cs typeface="宋体" panose="02010600030101010101" pitchFamily="2" charset="-122"/>
              </a:rPr>
              <a:t>促进</a:t>
            </a:r>
            <a:r>
              <a:rPr lang="zh-CN" altLang="zh-CN" sz="2000" b="1" kern="0" dirty="0">
                <a:latin typeface="Calibri" panose="020F0502020204030204" pitchFamily="34" charset="0"/>
                <a:cs typeface="宋体" panose="02010600030101010101" pitchFamily="2" charset="-122"/>
              </a:rPr>
              <a:t>生产力飞速发展，人类社会进入</a:t>
            </a:r>
            <a:r>
              <a:rPr lang="zh-CN" altLang="zh-CN" sz="2000" b="1" kern="0" dirty="0" smtClean="0">
                <a:latin typeface="Calibri" panose="020F0502020204030204" pitchFamily="34" charset="0"/>
                <a:cs typeface="宋体" panose="02010600030101010101" pitchFamily="2" charset="-122"/>
              </a:rPr>
              <a:t>“电气时代”</a:t>
            </a:r>
            <a:endParaRPr lang="zh-CN" altLang="zh-CN" sz="2000" b="1" kern="100" dirty="0">
              <a:latin typeface="Calibri" panose="020F0502020204030204" pitchFamily="34" charset="0"/>
              <a:cs typeface="Times New Roman" panose="02020603050405020304" pitchFamily="18" charset="0"/>
            </a:endParaRPr>
          </a:p>
          <a:p>
            <a:r>
              <a:rPr lang="en-US" altLang="zh-CN" sz="2000" b="1" kern="0" dirty="0" smtClean="0">
                <a:latin typeface="Calibri" panose="020F0502020204030204" pitchFamily="34" charset="0"/>
                <a:cs typeface="宋体" panose="02010600030101010101" pitchFamily="2" charset="-122"/>
              </a:rPr>
              <a:t>2.</a:t>
            </a:r>
            <a:r>
              <a:rPr lang="zh-CN" altLang="zh-CN" sz="2000" b="1" kern="0" dirty="0" smtClean="0">
                <a:latin typeface="Calibri" panose="020F0502020204030204" pitchFamily="34" charset="0"/>
                <a:cs typeface="宋体" panose="02010600030101010101" pitchFamily="2" charset="-122"/>
              </a:rPr>
              <a:t>诞生</a:t>
            </a:r>
            <a:r>
              <a:rPr lang="zh-CN" altLang="zh-CN" sz="2000" b="1" kern="0" dirty="0">
                <a:latin typeface="Calibri" panose="020F0502020204030204" pitchFamily="34" charset="0"/>
                <a:cs typeface="宋体" panose="02010600030101010101" pitchFamily="2" charset="-122"/>
              </a:rPr>
              <a:t>了许多新兴工业，推动了传统工业</a:t>
            </a:r>
            <a:r>
              <a:rPr lang="zh-CN" altLang="zh-CN" sz="2000" b="1" kern="0" dirty="0" smtClean="0">
                <a:latin typeface="Calibri" panose="020F0502020204030204" pitchFamily="34" charset="0"/>
                <a:cs typeface="宋体" panose="02010600030101010101" pitchFamily="2" charset="-122"/>
              </a:rPr>
              <a:t>进步</a:t>
            </a:r>
            <a:endParaRPr lang="zh-CN" altLang="zh-CN" sz="2000" b="1" kern="100" dirty="0">
              <a:latin typeface="Calibri" panose="020F0502020204030204" pitchFamily="34" charset="0"/>
              <a:cs typeface="Times New Roman" panose="02020603050405020304" pitchFamily="18" charset="0"/>
            </a:endParaRPr>
          </a:p>
          <a:p>
            <a:r>
              <a:rPr lang="en-US" altLang="zh-CN" sz="2000" b="1" kern="0" dirty="0" smtClean="0">
                <a:latin typeface="Calibri" panose="020F0502020204030204" pitchFamily="34" charset="0"/>
                <a:cs typeface="宋体" panose="02010600030101010101" pitchFamily="2" charset="-122"/>
              </a:rPr>
              <a:t>3.</a:t>
            </a:r>
            <a:r>
              <a:rPr lang="zh-CN" altLang="zh-CN" sz="2000" b="1" kern="0" dirty="0" smtClean="0">
                <a:latin typeface="Calibri" panose="020F0502020204030204" pitchFamily="34" charset="0"/>
                <a:cs typeface="宋体" panose="02010600030101010101" pitchFamily="2" charset="-122"/>
              </a:rPr>
              <a:t>生产</a:t>
            </a:r>
            <a:r>
              <a:rPr lang="zh-CN" altLang="zh-CN" sz="2000" b="1" kern="0" dirty="0">
                <a:latin typeface="Calibri" panose="020F0502020204030204" pitchFamily="34" charset="0"/>
                <a:cs typeface="宋体" panose="02010600030101010101" pitchFamily="2" charset="-122"/>
              </a:rPr>
              <a:t>结构发生变化，重化工业占主导地位</a:t>
            </a:r>
            <a:r>
              <a:rPr lang="zh-CN" altLang="zh-CN" sz="2000" b="1" kern="0" dirty="0" smtClean="0">
                <a:latin typeface="Calibri" panose="020F0502020204030204" pitchFamily="34" charset="0"/>
                <a:cs typeface="宋体" panose="02010600030101010101" pitchFamily="2" charset="-122"/>
              </a:rPr>
              <a:t>，工厂规模扩大</a:t>
            </a:r>
            <a:endParaRPr lang="zh-CN" altLang="zh-CN" sz="2000" b="1" kern="100" dirty="0">
              <a:latin typeface="Calibri" panose="020F0502020204030204" pitchFamily="34" charset="0"/>
              <a:cs typeface="Times New Roman" panose="02020603050405020304" pitchFamily="18" charset="0"/>
            </a:endParaRPr>
          </a:p>
        </p:txBody>
      </p:sp>
      <p:sp>
        <p:nvSpPr>
          <p:cNvPr id="7" name="矩形 6"/>
          <p:cNvSpPr/>
          <p:nvPr/>
        </p:nvSpPr>
        <p:spPr>
          <a:xfrm>
            <a:off x="755576" y="1312481"/>
            <a:ext cx="6048672" cy="2616101"/>
          </a:xfrm>
          <a:prstGeom prst="rect">
            <a:avLst/>
          </a:prstGeom>
        </p:spPr>
        <p:txBody>
          <a:bodyPr wrap="square">
            <a:spAutoFit/>
          </a:bodyPr>
          <a:lstStyle/>
          <a:p>
            <a:r>
              <a:rPr lang="zh-CN" altLang="en-US" sz="2200" dirty="0">
                <a:solidFill>
                  <a:srgbClr val="000000"/>
                </a:solidFill>
                <a:latin typeface="黑体" panose="02010609060101010101" pitchFamily="49" charset="-122"/>
                <a:ea typeface="黑体" panose="02010609060101010101" pitchFamily="49" charset="-122"/>
              </a:rPr>
              <a:t>世界工业发展指数 </a:t>
            </a:r>
            <a:endParaRPr lang="en-US" altLang="zh-CN" sz="2200" dirty="0" smtClean="0">
              <a:solidFill>
                <a:srgbClr val="000000"/>
              </a:solidFill>
              <a:latin typeface="黑体" panose="02010609060101010101" pitchFamily="49" charset="-122"/>
              <a:ea typeface="黑体" panose="02010609060101010101" pitchFamily="49" charset="-122"/>
            </a:endParaRPr>
          </a:p>
          <a:p>
            <a:r>
              <a:rPr lang="zh-CN" altLang="en-US" sz="2200" dirty="0" smtClean="0">
                <a:solidFill>
                  <a:srgbClr val="000000"/>
                </a:solidFill>
                <a:latin typeface="黑体" panose="02010609060101010101" pitchFamily="49" charset="-122"/>
                <a:ea typeface="黑体" panose="02010609060101010101" pitchFamily="49" charset="-122"/>
              </a:rPr>
              <a:t>（</a:t>
            </a:r>
            <a:r>
              <a:rPr lang="zh-CN" altLang="en-US" sz="2200" dirty="0">
                <a:solidFill>
                  <a:srgbClr val="000000"/>
                </a:solidFill>
                <a:latin typeface="黑体" panose="02010609060101010101" pitchFamily="49" charset="-122"/>
                <a:ea typeface="黑体" panose="02010609060101010101" pitchFamily="49" charset="-122"/>
              </a:rPr>
              <a:t>以 </a:t>
            </a:r>
            <a:r>
              <a:rPr lang="en-US" altLang="zh-CN" sz="2200" dirty="0">
                <a:solidFill>
                  <a:srgbClr val="000000"/>
                </a:solidFill>
                <a:latin typeface="黑体" panose="02010609060101010101" pitchFamily="49" charset="-122"/>
                <a:ea typeface="黑体" panose="02010609060101010101" pitchFamily="49" charset="-122"/>
              </a:rPr>
              <a:t>1913 </a:t>
            </a:r>
            <a:r>
              <a:rPr lang="zh-CN" altLang="en-US" sz="2200" dirty="0">
                <a:solidFill>
                  <a:srgbClr val="000000"/>
                </a:solidFill>
                <a:latin typeface="黑体" panose="02010609060101010101" pitchFamily="49" charset="-122"/>
                <a:ea typeface="黑体" panose="02010609060101010101" pitchFamily="49" charset="-122"/>
              </a:rPr>
              <a:t>年为 </a:t>
            </a:r>
            <a:r>
              <a:rPr lang="en-US" altLang="zh-CN" sz="2200" dirty="0">
                <a:solidFill>
                  <a:srgbClr val="000000"/>
                </a:solidFill>
                <a:latin typeface="黑体" panose="02010609060101010101" pitchFamily="49" charset="-122"/>
                <a:ea typeface="黑体" panose="02010609060101010101" pitchFamily="49" charset="-122"/>
              </a:rPr>
              <a:t>100</a:t>
            </a:r>
            <a:r>
              <a:rPr lang="zh-CN" altLang="en-US" sz="2200" dirty="0" smtClean="0">
                <a:solidFill>
                  <a:srgbClr val="000000"/>
                </a:solidFill>
                <a:latin typeface="黑体" panose="02010609060101010101" pitchFamily="49" charset="-122"/>
                <a:ea typeface="黑体" panose="02010609060101010101" pitchFamily="49" charset="-122"/>
              </a:rPr>
              <a:t>）</a:t>
            </a:r>
            <a:endParaRPr lang="en-US" altLang="zh-CN" sz="2200" dirty="0" smtClean="0">
              <a:solidFill>
                <a:srgbClr val="000000"/>
              </a:solidFill>
              <a:latin typeface="黑体" panose="02010609060101010101" pitchFamily="49" charset="-122"/>
              <a:ea typeface="黑体" panose="02010609060101010101" pitchFamily="49" charset="-122"/>
            </a:endParaRPr>
          </a:p>
          <a:p>
            <a:r>
              <a:rPr lang="zh-CN" altLang="en-US" dirty="0" smtClean="0">
                <a:solidFill>
                  <a:srgbClr val="000000"/>
                </a:solidFill>
                <a:latin typeface="黑体" panose="02010609060101010101" pitchFamily="49" charset="-122"/>
                <a:ea typeface="黑体" panose="02010609060101010101" pitchFamily="49" charset="-122"/>
              </a:rPr>
              <a:t> </a:t>
            </a:r>
            <a:r>
              <a:rPr lang="en-US" altLang="zh-CN" sz="2000" dirty="0">
                <a:solidFill>
                  <a:srgbClr val="000000"/>
                </a:solidFill>
                <a:latin typeface="黑体" panose="02010609060101010101" pitchFamily="49" charset="-122"/>
                <a:ea typeface="黑体" panose="02010609060101010101" pitchFamily="49" charset="-122"/>
              </a:rPr>
              <a:t>1850 </a:t>
            </a:r>
            <a:r>
              <a:rPr lang="zh-CN" altLang="en-US" sz="2000" dirty="0">
                <a:solidFill>
                  <a:srgbClr val="000000"/>
                </a:solidFill>
                <a:latin typeface="黑体" panose="02010609060101010101" pitchFamily="49" charset="-122"/>
                <a:ea typeface="黑体" panose="02010609060101010101" pitchFamily="49" charset="-122"/>
              </a:rPr>
              <a:t>年 </a:t>
            </a:r>
            <a:r>
              <a:rPr lang="zh-CN" altLang="en-US" sz="2000" dirty="0" smtClean="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9 </a:t>
            </a:r>
          </a:p>
          <a:p>
            <a:r>
              <a:rPr lang="en-US" altLang="zh-CN" sz="2000" dirty="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1860 </a:t>
            </a:r>
            <a:r>
              <a:rPr lang="zh-CN" altLang="en-US" sz="2000" dirty="0">
                <a:solidFill>
                  <a:srgbClr val="000000"/>
                </a:solidFill>
                <a:latin typeface="黑体" panose="02010609060101010101" pitchFamily="49" charset="-122"/>
                <a:ea typeface="黑体" panose="02010609060101010101" pitchFamily="49" charset="-122"/>
              </a:rPr>
              <a:t>年 </a:t>
            </a:r>
            <a:r>
              <a:rPr lang="zh-CN" altLang="en-US" sz="2000" dirty="0" smtClean="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13 </a:t>
            </a:r>
          </a:p>
          <a:p>
            <a:r>
              <a:rPr lang="en-US" altLang="zh-CN" sz="2000" dirty="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1870 </a:t>
            </a:r>
            <a:r>
              <a:rPr lang="zh-CN" altLang="en-US" sz="2000" dirty="0">
                <a:solidFill>
                  <a:srgbClr val="000000"/>
                </a:solidFill>
                <a:latin typeface="黑体" panose="02010609060101010101" pitchFamily="49" charset="-122"/>
                <a:ea typeface="黑体" panose="02010609060101010101" pitchFamily="49" charset="-122"/>
              </a:rPr>
              <a:t>年 </a:t>
            </a:r>
            <a:r>
              <a:rPr lang="zh-CN" altLang="en-US" sz="2000" dirty="0" smtClean="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20 </a:t>
            </a:r>
          </a:p>
          <a:p>
            <a:r>
              <a:rPr lang="en-US" altLang="zh-CN" sz="2000" dirty="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1880 </a:t>
            </a:r>
            <a:r>
              <a:rPr lang="zh-CN" altLang="en-US" sz="2000" dirty="0">
                <a:solidFill>
                  <a:srgbClr val="000000"/>
                </a:solidFill>
                <a:latin typeface="黑体" panose="02010609060101010101" pitchFamily="49" charset="-122"/>
                <a:ea typeface="黑体" panose="02010609060101010101" pitchFamily="49" charset="-122"/>
              </a:rPr>
              <a:t>年 </a:t>
            </a:r>
            <a:r>
              <a:rPr lang="zh-CN" altLang="en-US" sz="2000" dirty="0" smtClean="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27 </a:t>
            </a:r>
          </a:p>
          <a:p>
            <a:r>
              <a:rPr lang="en-US" altLang="zh-CN" sz="2000" dirty="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1890 </a:t>
            </a:r>
            <a:r>
              <a:rPr lang="zh-CN" altLang="en-US" sz="2000" dirty="0" smtClean="0">
                <a:solidFill>
                  <a:srgbClr val="000000"/>
                </a:solidFill>
                <a:latin typeface="黑体" panose="02010609060101010101" pitchFamily="49" charset="-122"/>
                <a:ea typeface="黑体" panose="02010609060101010101" pitchFamily="49" charset="-122"/>
              </a:rPr>
              <a:t>年    </a:t>
            </a:r>
            <a:r>
              <a:rPr lang="en-US" altLang="zh-CN" sz="2000" dirty="0">
                <a:solidFill>
                  <a:srgbClr val="000000"/>
                </a:solidFill>
                <a:latin typeface="黑体" panose="02010609060101010101" pitchFamily="49" charset="-122"/>
                <a:ea typeface="黑体" panose="02010609060101010101" pitchFamily="49" charset="-122"/>
              </a:rPr>
              <a:t>41 </a:t>
            </a:r>
            <a:endParaRPr lang="en-US" altLang="zh-CN" sz="2000" dirty="0" smtClean="0">
              <a:solidFill>
                <a:srgbClr val="000000"/>
              </a:solidFill>
              <a:latin typeface="黑体" panose="02010609060101010101" pitchFamily="49" charset="-122"/>
              <a:ea typeface="黑体" panose="02010609060101010101" pitchFamily="49" charset="-122"/>
            </a:endParaRPr>
          </a:p>
          <a:p>
            <a:r>
              <a:rPr lang="en-US" altLang="zh-CN" sz="2000" dirty="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1900 </a:t>
            </a:r>
            <a:r>
              <a:rPr lang="zh-CN" altLang="en-US" sz="2000" dirty="0">
                <a:solidFill>
                  <a:srgbClr val="000000"/>
                </a:solidFill>
                <a:latin typeface="黑体" panose="02010609060101010101" pitchFamily="49" charset="-122"/>
                <a:ea typeface="黑体" panose="02010609060101010101" pitchFamily="49" charset="-122"/>
              </a:rPr>
              <a:t>年 </a:t>
            </a:r>
            <a:r>
              <a:rPr lang="zh-CN" altLang="en-US" sz="2000" dirty="0" smtClean="0">
                <a:solidFill>
                  <a:srgbClr val="000000"/>
                </a:solidFill>
                <a:latin typeface="黑体" panose="02010609060101010101" pitchFamily="49" charset="-122"/>
                <a:ea typeface="黑体" panose="02010609060101010101" pitchFamily="49" charset="-122"/>
              </a:rPr>
              <a:t>   </a:t>
            </a:r>
            <a:r>
              <a:rPr lang="en-US" altLang="zh-CN" sz="2000" dirty="0" smtClean="0">
                <a:solidFill>
                  <a:srgbClr val="000000"/>
                </a:solidFill>
                <a:latin typeface="黑体" panose="02010609060101010101" pitchFamily="49" charset="-122"/>
                <a:ea typeface="黑体" panose="02010609060101010101" pitchFamily="49" charset="-122"/>
              </a:rPr>
              <a:t>59 </a:t>
            </a:r>
          </a:p>
        </p:txBody>
      </p:sp>
      <p:sp>
        <p:nvSpPr>
          <p:cNvPr id="8" name="矩形 7"/>
          <p:cNvSpPr/>
          <p:nvPr/>
        </p:nvSpPr>
        <p:spPr>
          <a:xfrm>
            <a:off x="3563888" y="2137194"/>
            <a:ext cx="5040560"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zh-CN" altLang="en-US" sz="2000" dirty="0" smtClean="0">
                <a:solidFill>
                  <a:srgbClr val="000000"/>
                </a:solidFill>
                <a:latin typeface="华文楷体" panose="02010600040101010101" pitchFamily="2" charset="-122"/>
                <a:ea typeface="华文楷体" panose="02010600040101010101" pitchFamily="2" charset="-122"/>
              </a:rPr>
              <a:t>        根据</a:t>
            </a:r>
            <a:r>
              <a:rPr lang="zh-CN" altLang="en-US" sz="2000" dirty="0">
                <a:solidFill>
                  <a:srgbClr val="000000"/>
                </a:solidFill>
                <a:latin typeface="华文楷体" panose="02010600040101010101" pitchFamily="2" charset="-122"/>
                <a:ea typeface="华文楷体" panose="02010600040101010101" pitchFamily="2" charset="-122"/>
              </a:rPr>
              <a:t>上述统计数字， </a:t>
            </a:r>
            <a:r>
              <a:rPr lang="en-US" altLang="zh-CN" sz="2000" dirty="0" smtClean="0">
                <a:solidFill>
                  <a:srgbClr val="000000"/>
                </a:solidFill>
                <a:latin typeface="华文楷体" panose="02010600040101010101" pitchFamily="2" charset="-122"/>
                <a:ea typeface="华文楷体" panose="02010600040101010101" pitchFamily="2" charset="-122"/>
              </a:rPr>
              <a:t>1850-1870 </a:t>
            </a:r>
            <a:r>
              <a:rPr lang="zh-CN" altLang="en-US" sz="2000" dirty="0">
                <a:solidFill>
                  <a:srgbClr val="000000"/>
                </a:solidFill>
                <a:latin typeface="华文楷体" panose="02010600040101010101" pitchFamily="2" charset="-122"/>
                <a:ea typeface="华文楷体" panose="02010600040101010101" pitchFamily="2" charset="-122"/>
              </a:rPr>
              <a:t>年的 </a:t>
            </a:r>
            <a:r>
              <a:rPr lang="en-US" altLang="zh-CN" sz="2000" dirty="0">
                <a:solidFill>
                  <a:srgbClr val="000000"/>
                </a:solidFill>
                <a:latin typeface="华文楷体" panose="02010600040101010101" pitchFamily="2" charset="-122"/>
                <a:ea typeface="华文楷体" panose="02010600040101010101" pitchFamily="2" charset="-122"/>
              </a:rPr>
              <a:t>20 </a:t>
            </a:r>
            <a:r>
              <a:rPr lang="zh-CN" altLang="en-US" sz="2000" dirty="0">
                <a:solidFill>
                  <a:srgbClr val="000000"/>
                </a:solidFill>
                <a:latin typeface="华文楷体" panose="02010600040101010101" pitchFamily="2" charset="-122"/>
                <a:ea typeface="华文楷体" panose="02010600040101010101" pitchFamily="2" charset="-122"/>
              </a:rPr>
              <a:t>年，世界工业生产只增加了 </a:t>
            </a:r>
            <a:r>
              <a:rPr lang="en-US" altLang="zh-CN" sz="2000" dirty="0">
                <a:solidFill>
                  <a:srgbClr val="000000"/>
                </a:solidFill>
                <a:latin typeface="华文楷体" panose="02010600040101010101" pitchFamily="2" charset="-122"/>
                <a:ea typeface="华文楷体" panose="02010600040101010101" pitchFamily="2" charset="-122"/>
              </a:rPr>
              <a:t>1 </a:t>
            </a:r>
            <a:r>
              <a:rPr lang="zh-CN" altLang="en-US" sz="2000" dirty="0">
                <a:solidFill>
                  <a:srgbClr val="000000"/>
                </a:solidFill>
                <a:latin typeface="华文楷体" panose="02010600040101010101" pitchFamily="2" charset="-122"/>
                <a:ea typeface="华文楷体" panose="02010600040101010101" pitchFamily="2" charset="-122"/>
              </a:rPr>
              <a:t>倍多，而 </a:t>
            </a:r>
            <a:r>
              <a:rPr lang="en-US" altLang="zh-CN" sz="2000" dirty="0" smtClean="0">
                <a:solidFill>
                  <a:srgbClr val="000000"/>
                </a:solidFill>
                <a:latin typeface="华文楷体" panose="02010600040101010101" pitchFamily="2" charset="-122"/>
                <a:ea typeface="华文楷体" panose="02010600040101010101" pitchFamily="2" charset="-122"/>
              </a:rPr>
              <a:t>1870-1900 </a:t>
            </a:r>
            <a:r>
              <a:rPr lang="zh-CN" altLang="en-US" sz="2000" dirty="0">
                <a:solidFill>
                  <a:srgbClr val="000000"/>
                </a:solidFill>
                <a:latin typeface="华文楷体" panose="02010600040101010101" pitchFamily="2" charset="-122"/>
                <a:ea typeface="华文楷体" panose="02010600040101010101" pitchFamily="2" charset="-122"/>
              </a:rPr>
              <a:t>年的 </a:t>
            </a:r>
            <a:r>
              <a:rPr lang="en-US" altLang="zh-CN" sz="2000" dirty="0">
                <a:solidFill>
                  <a:srgbClr val="000000"/>
                </a:solidFill>
                <a:latin typeface="华文楷体" panose="02010600040101010101" pitchFamily="2" charset="-122"/>
                <a:ea typeface="华文楷体" panose="02010600040101010101" pitchFamily="2" charset="-122"/>
              </a:rPr>
              <a:t>30 </a:t>
            </a:r>
            <a:r>
              <a:rPr lang="zh-CN" altLang="en-US" sz="2000" dirty="0">
                <a:solidFill>
                  <a:srgbClr val="000000"/>
                </a:solidFill>
                <a:latin typeface="华文楷体" panose="02010600040101010101" pitchFamily="2" charset="-122"/>
                <a:ea typeface="华文楷体" panose="02010600040101010101" pitchFamily="2" charset="-122"/>
              </a:rPr>
              <a:t>年却增加了将近 </a:t>
            </a:r>
            <a:r>
              <a:rPr lang="en-US" altLang="zh-CN" sz="2000" dirty="0" smtClean="0">
                <a:solidFill>
                  <a:srgbClr val="000000"/>
                </a:solidFill>
                <a:latin typeface="华文楷体" panose="02010600040101010101" pitchFamily="2" charset="-122"/>
                <a:ea typeface="华文楷体" panose="02010600040101010101" pitchFamily="2" charset="-122"/>
              </a:rPr>
              <a:t>2 </a:t>
            </a:r>
            <a:r>
              <a:rPr lang="zh-CN" altLang="en-US" sz="2000" dirty="0">
                <a:solidFill>
                  <a:srgbClr val="000000"/>
                </a:solidFill>
                <a:latin typeface="华文楷体" panose="02010600040101010101" pitchFamily="2" charset="-122"/>
                <a:ea typeface="华文楷体" panose="02010600040101010101" pitchFamily="2" charset="-122"/>
              </a:rPr>
              <a:t>倍，工业的发展速度大大</a:t>
            </a:r>
            <a:r>
              <a:rPr lang="zh-CN" altLang="en-US" sz="2000" dirty="0" smtClean="0">
                <a:solidFill>
                  <a:srgbClr val="000000"/>
                </a:solidFill>
                <a:latin typeface="华文楷体" panose="02010600040101010101" pitchFamily="2" charset="-122"/>
                <a:ea typeface="华文楷体" panose="02010600040101010101" pitchFamily="2" charset="-122"/>
              </a:rPr>
              <a:t>加快</a:t>
            </a:r>
            <a:r>
              <a:rPr lang="zh-CN" altLang="en-US" sz="2000" dirty="0">
                <a:solidFill>
                  <a:srgbClr val="000000"/>
                </a:solidFill>
                <a:latin typeface="华文楷体" panose="02010600040101010101" pitchFamily="2" charset="-122"/>
                <a:ea typeface="华文楷体" panose="02010600040101010101" pitchFamily="2" charset="-122"/>
              </a:rPr>
              <a:t>了</a:t>
            </a:r>
            <a:r>
              <a:rPr lang="zh-CN" altLang="en-US" sz="2000" dirty="0" smtClean="0">
                <a:solidFill>
                  <a:srgbClr val="000000"/>
                </a:solidFill>
                <a:latin typeface="华文楷体" panose="02010600040101010101" pitchFamily="2" charset="-122"/>
                <a:ea typeface="华文楷体" panose="02010600040101010101" pitchFamily="2" charset="-122"/>
              </a:rPr>
              <a:t>。</a:t>
            </a:r>
            <a:endParaRPr lang="en-US" altLang="zh-CN" sz="2000" dirty="0" smtClean="0">
              <a:solidFill>
                <a:srgbClr val="000000"/>
              </a:solidFill>
              <a:latin typeface="华文楷体" panose="02010600040101010101" pitchFamily="2" charset="-122"/>
              <a:ea typeface="华文楷体" panose="02010600040101010101" pitchFamily="2" charset="-122"/>
            </a:endParaRPr>
          </a:p>
          <a:p>
            <a:pPr algn="r"/>
            <a:r>
              <a:rPr lang="en-US" altLang="zh-CN" sz="1600" dirty="0">
                <a:solidFill>
                  <a:srgbClr val="000000"/>
                </a:solidFill>
                <a:latin typeface="黑体" panose="02010609060101010101" pitchFamily="49" charset="-122"/>
                <a:ea typeface="黑体" panose="02010609060101010101" pitchFamily="49" charset="-122"/>
              </a:rPr>
              <a:t>——</a:t>
            </a:r>
            <a:r>
              <a:rPr lang="zh-CN" altLang="en-US" sz="1600" dirty="0">
                <a:solidFill>
                  <a:srgbClr val="000000"/>
                </a:solidFill>
                <a:latin typeface="黑体" panose="02010609060101010101" pitchFamily="49" charset="-122"/>
                <a:ea typeface="黑体" panose="02010609060101010101" pitchFamily="49" charset="-122"/>
              </a:rPr>
              <a:t>吴于廑</a:t>
            </a:r>
            <a:r>
              <a:rPr lang="en-US" altLang="zh-CN" sz="1600" dirty="0">
                <a:solidFill>
                  <a:srgbClr val="000000"/>
                </a:solidFill>
                <a:latin typeface="黑体" panose="02010609060101010101" pitchFamily="49" charset="-122"/>
                <a:ea typeface="黑体" panose="02010609060101010101" pitchFamily="49" charset="-122"/>
              </a:rPr>
              <a:t>《</a:t>
            </a:r>
            <a:r>
              <a:rPr lang="zh-CN" altLang="en-US" sz="1600" dirty="0">
                <a:solidFill>
                  <a:srgbClr val="000000"/>
                </a:solidFill>
                <a:latin typeface="黑体" panose="02010609060101010101" pitchFamily="49" charset="-122"/>
                <a:ea typeface="黑体" panose="02010609060101010101" pitchFamily="49" charset="-122"/>
              </a:rPr>
              <a:t>世界近代史</a:t>
            </a:r>
            <a:r>
              <a:rPr lang="en-US" altLang="zh-CN" sz="1600" dirty="0">
                <a:solidFill>
                  <a:srgbClr val="000000"/>
                </a:solidFill>
                <a:latin typeface="黑体" panose="02010609060101010101" pitchFamily="49" charset="-122"/>
                <a:ea typeface="黑体" panose="02010609060101010101" pitchFamily="49" charset="-122"/>
              </a:rPr>
              <a:t>》</a:t>
            </a:r>
            <a:r>
              <a:rPr lang="zh-CN" altLang="en-US" sz="1600" dirty="0" smtClean="0">
                <a:solidFill>
                  <a:srgbClr val="000000"/>
                </a:solidFill>
                <a:latin typeface="黑体" panose="02010609060101010101" pitchFamily="49" charset="-122"/>
                <a:ea typeface="黑体" panose="02010609060101010101" pitchFamily="49" charset="-122"/>
              </a:rPr>
              <a:t>下卷</a:t>
            </a:r>
            <a:endParaRPr lang="zh-CN" altLang="en-US" sz="1600" dirty="0"/>
          </a:p>
        </p:txBody>
      </p:sp>
    </p:spTree>
    <p:extLst>
      <p:ext uri="{BB962C8B-B14F-4D97-AF65-F5344CB8AC3E}">
        <p14:creationId xmlns:p14="http://schemas.microsoft.com/office/powerpoint/2010/main" val="6137895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504" y="915566"/>
            <a:ext cx="626469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二、促进了生产组织形式和管理方式的变革</a:t>
            </a:r>
            <a:endParaRPr lang="zh-CN" altLang="en-US" sz="2400" b="1" dirty="0">
              <a:solidFill>
                <a:srgbClr val="0070C0"/>
              </a:solidFill>
              <a:latin typeface="黑体" panose="02010609060101010101" charset="-122"/>
              <a:ea typeface="黑体" panose="02010609060101010101" charset="-122"/>
            </a:endParaRPr>
          </a:p>
        </p:txBody>
      </p:sp>
      <p:sp>
        <p:nvSpPr>
          <p:cNvPr id="6" name="矩形 5"/>
          <p:cNvSpPr/>
          <p:nvPr/>
        </p:nvSpPr>
        <p:spPr>
          <a:xfrm>
            <a:off x="323528" y="2021391"/>
            <a:ext cx="8496944" cy="1384995"/>
          </a:xfrm>
          <a:prstGeom prst="rect">
            <a:avLst/>
          </a:prstGeom>
        </p:spPr>
        <p:txBody>
          <a:bodyPr wrap="square">
            <a:spAutoFit/>
          </a:bodyPr>
          <a:lstStyle/>
          <a:p>
            <a:r>
              <a:rPr lang="en-US" altLang="zh-CN" sz="2200" b="1" dirty="0" smtClean="0">
                <a:latin typeface="华文楷体" panose="02010600040101010101" pitchFamily="2" charset="-122"/>
                <a:ea typeface="华文楷体" panose="02010600040101010101" pitchFamily="2" charset="-122"/>
              </a:rPr>
              <a:t>        19</a:t>
            </a:r>
            <a:r>
              <a:rPr lang="zh-CN" altLang="en-US" sz="2200" b="1" dirty="0">
                <a:latin typeface="华文楷体" panose="02010600040101010101" pitchFamily="2" charset="-122"/>
                <a:ea typeface="华文楷体" panose="02010600040101010101" pitchFamily="2" charset="-122"/>
              </a:rPr>
              <a:t>世纪末</a:t>
            </a:r>
            <a:r>
              <a:rPr lang="en-US" altLang="zh-CN" sz="2200" b="1" dirty="0">
                <a:latin typeface="华文楷体" panose="02010600040101010101" pitchFamily="2" charset="-122"/>
                <a:ea typeface="华文楷体" panose="02010600040101010101" pitchFamily="2" charset="-122"/>
              </a:rPr>
              <a:t>20</a:t>
            </a:r>
            <a:r>
              <a:rPr lang="zh-CN" altLang="en-US" sz="2200" b="1" dirty="0">
                <a:latin typeface="华文楷体" panose="02010600040101010101" pitchFamily="2" charset="-122"/>
                <a:ea typeface="华文楷体" panose="02010600040101010101" pitchFamily="2" charset="-122"/>
              </a:rPr>
              <a:t>世纪</a:t>
            </a:r>
            <a:r>
              <a:rPr lang="zh-CN" altLang="en-US" sz="2200" b="1" dirty="0" smtClean="0">
                <a:latin typeface="华文楷体" panose="02010600040101010101" pitchFamily="2" charset="-122"/>
                <a:ea typeface="华文楷体" panose="02010600040101010101" pitchFamily="2" charset="-122"/>
              </a:rPr>
              <a:t>初，大多数</a:t>
            </a:r>
            <a:r>
              <a:rPr lang="zh-CN" altLang="en-US" sz="2200" b="1" dirty="0">
                <a:latin typeface="华文楷体" panose="02010600040101010101" pitchFamily="2" charset="-122"/>
                <a:ea typeface="华文楷体" panose="02010600040101010101" pitchFamily="2" charset="-122"/>
              </a:rPr>
              <a:t>情况</a:t>
            </a:r>
            <a:r>
              <a:rPr lang="zh-CN" altLang="en-US" sz="2200" b="1" dirty="0" smtClean="0">
                <a:latin typeface="华文楷体" panose="02010600040101010101" pitchFamily="2" charset="-122"/>
                <a:ea typeface="华文楷体" panose="02010600040101010101" pitchFamily="2" charset="-122"/>
              </a:rPr>
              <a:t>下，要</a:t>
            </a:r>
            <a:r>
              <a:rPr lang="zh-CN" altLang="en-US" sz="2200" b="1" dirty="0">
                <a:solidFill>
                  <a:srgbClr val="C00000"/>
                </a:solidFill>
                <a:latin typeface="华文楷体" panose="02010600040101010101" pitchFamily="2" charset="-122"/>
                <a:ea typeface="华文楷体" panose="02010600040101010101" pitchFamily="2" charset="-122"/>
              </a:rPr>
              <a:t>完成大批</a:t>
            </a:r>
            <a:r>
              <a:rPr lang="zh-CN" altLang="en-US" sz="2200" b="1" dirty="0" smtClean="0">
                <a:solidFill>
                  <a:srgbClr val="C00000"/>
                </a:solidFill>
                <a:latin typeface="华文楷体" panose="02010600040101010101" pitchFamily="2" charset="-122"/>
                <a:ea typeface="华文楷体" panose="02010600040101010101" pitchFamily="2" charset="-122"/>
              </a:rPr>
              <a:t>订货</a:t>
            </a:r>
            <a:r>
              <a:rPr lang="zh-CN" altLang="en-US" sz="2200" b="1" dirty="0" smtClean="0">
                <a:latin typeface="华文楷体" panose="02010600040101010101" pitchFamily="2" charset="-122"/>
                <a:ea typeface="华文楷体" panose="02010600040101010101" pitchFamily="2" charset="-122"/>
              </a:rPr>
              <a:t>，就</a:t>
            </a:r>
            <a:r>
              <a:rPr lang="zh-CN" altLang="en-US" sz="2200" b="1" dirty="0">
                <a:latin typeface="华文楷体" panose="02010600040101010101" pitchFamily="2" charset="-122"/>
                <a:ea typeface="华文楷体" panose="02010600040101010101" pitchFamily="2" charset="-122"/>
              </a:rPr>
              <a:t>需要有备用</a:t>
            </a:r>
            <a:r>
              <a:rPr lang="zh-CN" altLang="en-US" sz="2200" b="1" dirty="0" smtClean="0">
                <a:latin typeface="华文楷体" panose="02010600040101010101" pitchFamily="2" charset="-122"/>
                <a:ea typeface="华文楷体" panose="02010600040101010101" pitchFamily="2" charset="-122"/>
              </a:rPr>
              <a:t>贷款，以</a:t>
            </a:r>
            <a:r>
              <a:rPr lang="zh-CN" altLang="en-US" sz="2200" b="1" dirty="0">
                <a:latin typeface="华文楷体" panose="02010600040101010101" pitchFamily="2" charset="-122"/>
                <a:ea typeface="华文楷体" panose="02010600040101010101" pitchFamily="2" charset="-122"/>
              </a:rPr>
              <a:t>购买原料和支付工资</a:t>
            </a:r>
            <a:r>
              <a:rPr lang="en-US" altLang="zh-CN" sz="2200" b="1" dirty="0">
                <a:latin typeface="华文楷体" panose="02010600040101010101" pitchFamily="2" charset="-122"/>
                <a:ea typeface="华文楷体" panose="02010600040101010101" pitchFamily="2" charset="-122"/>
              </a:rPr>
              <a:t>……</a:t>
            </a:r>
            <a:r>
              <a:rPr lang="zh-CN" altLang="en-US" sz="2200" b="1" dirty="0" smtClean="0">
                <a:latin typeface="华文楷体" panose="02010600040101010101" pitchFamily="2" charset="-122"/>
                <a:ea typeface="华文楷体" panose="02010600040101010101" pitchFamily="2" charset="-122"/>
              </a:rPr>
              <a:t>这时，银行</a:t>
            </a:r>
            <a:r>
              <a:rPr lang="zh-CN" altLang="en-US" sz="2200" b="1" dirty="0">
                <a:latin typeface="华文楷体" panose="02010600040101010101" pitchFamily="2" charset="-122"/>
                <a:ea typeface="华文楷体" panose="02010600040101010101" pitchFamily="2" charset="-122"/>
              </a:rPr>
              <a:t>通过由</a:t>
            </a:r>
            <a:r>
              <a:rPr lang="zh-CN" altLang="en-US" sz="2200" b="1" dirty="0">
                <a:solidFill>
                  <a:srgbClr val="C00000"/>
                </a:solidFill>
                <a:latin typeface="华文楷体" panose="02010600040101010101" pitchFamily="2" charset="-122"/>
                <a:ea typeface="华文楷体" panose="02010600040101010101" pitchFamily="2" charset="-122"/>
              </a:rPr>
              <a:t>大批储户和投资者的资产汇集而成的</a:t>
            </a:r>
            <a:r>
              <a:rPr lang="zh-CN" altLang="en-US" sz="2200" b="1" dirty="0" smtClean="0">
                <a:solidFill>
                  <a:srgbClr val="C00000"/>
                </a:solidFill>
                <a:latin typeface="华文楷体" panose="02010600040101010101" pitchFamily="2" charset="-122"/>
                <a:ea typeface="华文楷体" panose="02010600040101010101" pitchFamily="2" charset="-122"/>
              </a:rPr>
              <a:t>资本</a:t>
            </a:r>
            <a:r>
              <a:rPr lang="zh-CN" altLang="en-US" sz="2200" b="1" dirty="0" smtClean="0">
                <a:latin typeface="华文楷体" panose="02010600040101010101" pitchFamily="2" charset="-122"/>
                <a:ea typeface="华文楷体" panose="02010600040101010101" pitchFamily="2" charset="-122"/>
              </a:rPr>
              <a:t>，满足</a:t>
            </a:r>
            <a:r>
              <a:rPr lang="zh-CN" altLang="en-US" sz="2200" b="1" dirty="0">
                <a:latin typeface="华文楷体" panose="02010600040101010101" pitchFamily="2" charset="-122"/>
                <a:ea typeface="华文楷体" panose="02010600040101010101" pitchFamily="2" charset="-122"/>
              </a:rPr>
              <a:t>了这些金融</a:t>
            </a:r>
            <a:r>
              <a:rPr lang="zh-CN" altLang="en-US" sz="2200" b="1" dirty="0" smtClean="0">
                <a:latin typeface="华文楷体" panose="02010600040101010101" pitchFamily="2" charset="-122"/>
                <a:ea typeface="华文楷体" panose="02010600040101010101" pitchFamily="2" charset="-122"/>
              </a:rPr>
              <a:t>需求。</a:t>
            </a:r>
            <a:endParaRPr lang="en-US" altLang="zh-CN" sz="2200" b="1" dirty="0" smtClean="0">
              <a:latin typeface="华文楷体" panose="02010600040101010101" pitchFamily="2" charset="-122"/>
              <a:ea typeface="华文楷体" panose="02010600040101010101" pitchFamily="2" charset="-122"/>
            </a:endParaRPr>
          </a:p>
          <a:p>
            <a:pPr algn="r"/>
            <a:r>
              <a:rPr lang="en-US" altLang="zh-CN" b="1" dirty="0" smtClean="0">
                <a:latin typeface="华文楷体" panose="02010600040101010101" pitchFamily="2" charset="-122"/>
                <a:ea typeface="华文楷体" panose="02010600040101010101" pitchFamily="2" charset="-122"/>
              </a:rPr>
              <a:t>——</a:t>
            </a:r>
            <a:r>
              <a:rPr lang="zh-CN" altLang="en-US" b="1" dirty="0" smtClean="0">
                <a:latin typeface="华文楷体" panose="02010600040101010101" pitchFamily="2" charset="-122"/>
                <a:ea typeface="华文楷体" panose="02010600040101010101" pitchFamily="2" charset="-122"/>
              </a:rPr>
              <a:t>斯塔夫里阿诺斯</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全球通史</a:t>
            </a:r>
            <a:r>
              <a:rPr lang="en-US" altLang="zh-CN" b="1" dirty="0">
                <a:latin typeface="华文楷体" panose="02010600040101010101" pitchFamily="2" charset="-122"/>
                <a:ea typeface="华文楷体" panose="02010600040101010101" pitchFamily="2" charset="-122"/>
              </a:rPr>
              <a:t>》</a:t>
            </a:r>
          </a:p>
        </p:txBody>
      </p:sp>
      <p:sp>
        <p:nvSpPr>
          <p:cNvPr id="7" name="矩形 6"/>
          <p:cNvSpPr/>
          <p:nvPr/>
        </p:nvSpPr>
        <p:spPr>
          <a:xfrm>
            <a:off x="683568" y="3674499"/>
            <a:ext cx="5976257" cy="415498"/>
          </a:xfrm>
          <a:prstGeom prst="rect">
            <a:avLst/>
          </a:prstGeom>
        </p:spPr>
        <p:txBody>
          <a:bodyPr wrap="square">
            <a:spAutoFit/>
          </a:bodyPr>
          <a:lstStyle/>
          <a:p>
            <a:r>
              <a:rPr lang="zh-CN" altLang="en-US" sz="2100" b="1" dirty="0">
                <a:solidFill>
                  <a:srgbClr val="0070C0"/>
                </a:solidFill>
                <a:latin typeface="微软雅黑" panose="020B0503020204020204" pitchFamily="34" charset="-122"/>
                <a:ea typeface="微软雅黑" panose="020B0503020204020204" pitchFamily="34" charset="-122"/>
              </a:rPr>
              <a:t>工业生产规模日益</a:t>
            </a:r>
            <a:r>
              <a:rPr lang="zh-CN" altLang="en-US" sz="2100" b="1" dirty="0" smtClean="0">
                <a:solidFill>
                  <a:srgbClr val="0070C0"/>
                </a:solidFill>
                <a:latin typeface="微软雅黑" panose="020B0503020204020204" pitchFamily="34" charset="-122"/>
                <a:ea typeface="微软雅黑" panose="020B0503020204020204" pitchFamily="34" charset="-122"/>
              </a:rPr>
              <a:t>扩大，生产</a:t>
            </a:r>
            <a:r>
              <a:rPr lang="zh-CN" altLang="en-US" sz="2100" b="1" dirty="0">
                <a:solidFill>
                  <a:srgbClr val="0070C0"/>
                </a:solidFill>
                <a:latin typeface="微软雅黑" panose="020B0503020204020204" pitchFamily="34" charset="-122"/>
                <a:ea typeface="微软雅黑" panose="020B0503020204020204" pitchFamily="34" charset="-122"/>
              </a:rPr>
              <a:t>和资本日益</a:t>
            </a:r>
            <a:r>
              <a:rPr lang="zh-CN" altLang="en-US" sz="2100" b="1" dirty="0" smtClean="0">
                <a:solidFill>
                  <a:srgbClr val="0070C0"/>
                </a:solidFill>
                <a:latin typeface="微软雅黑" panose="020B0503020204020204" pitchFamily="34" charset="-122"/>
                <a:ea typeface="微软雅黑" panose="020B0503020204020204" pitchFamily="34" charset="-122"/>
              </a:rPr>
              <a:t>集中</a:t>
            </a:r>
            <a:endParaRPr lang="zh-CN" altLang="en-US" sz="2100" b="1" dirty="0">
              <a:solidFill>
                <a:srgbClr val="0070C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67544" y="1468738"/>
            <a:ext cx="1800200" cy="400110"/>
          </a:xfrm>
          <a:prstGeom prst="rect">
            <a:avLst/>
          </a:prstGeom>
          <a:noFill/>
          <a:ln>
            <a:solidFill>
              <a:srgbClr val="0070C0"/>
            </a:solidFill>
          </a:ln>
        </p:spPr>
        <p:txBody>
          <a:bodyPr wrap="square" rtlCol="0">
            <a:spAutoFit/>
          </a:bodyPr>
          <a:lstStyle/>
          <a:p>
            <a:r>
              <a:rPr lang="en-US" altLang="zh-CN" sz="2000" b="1" dirty="0" smtClean="0">
                <a:solidFill>
                  <a:srgbClr val="0070C0"/>
                </a:solidFill>
                <a:latin typeface="黑体" panose="02010609060101010101" charset="-122"/>
                <a:ea typeface="黑体" panose="02010609060101010101" charset="-122"/>
              </a:rPr>
              <a:t>1.</a:t>
            </a:r>
            <a:r>
              <a:rPr lang="zh-CN" altLang="en-US" sz="2000" b="1" dirty="0" smtClean="0">
                <a:solidFill>
                  <a:srgbClr val="0070C0"/>
                </a:solidFill>
                <a:latin typeface="黑体" panose="02010609060101010101" charset="-122"/>
                <a:ea typeface="黑体" panose="02010609060101010101" charset="-122"/>
              </a:rPr>
              <a:t>垄断的产生</a:t>
            </a:r>
            <a:endParaRPr lang="zh-CN" altLang="en-US" sz="2000" b="1" dirty="0">
              <a:solidFill>
                <a:srgbClr val="0070C0"/>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42724050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411760" y="1492791"/>
            <a:ext cx="4786858" cy="430887"/>
          </a:xfrm>
          <a:prstGeom prst="rect">
            <a:avLst/>
          </a:prstGeom>
          <a:noFill/>
          <a:ln w="9525">
            <a:noFill/>
            <a:miter lim="800000"/>
            <a:headEnd/>
            <a:tailEnd/>
          </a:ln>
          <a:effectLst/>
        </p:spPr>
        <p:txBody>
          <a:bodyPr wrap="square">
            <a:spAutoFit/>
          </a:bodyPr>
          <a:lstStyle/>
          <a:p>
            <a:pPr>
              <a:spcBef>
                <a:spcPct val="50000"/>
              </a:spcBef>
            </a:pPr>
            <a:r>
              <a:rPr kumimoji="1" lang="zh-CN" altLang="en-US" sz="2200" b="1" dirty="0">
                <a:solidFill>
                  <a:sysClr val="windowText" lastClr="000000"/>
                </a:solidFill>
                <a:ea typeface="黑体" pitchFamily="49" charset="-122"/>
              </a:rPr>
              <a:t>资本的高度集中出现了一系列大企业</a:t>
            </a:r>
          </a:p>
        </p:txBody>
      </p:sp>
      <p:sp>
        <p:nvSpPr>
          <p:cNvPr id="50179" name="Text Box 3"/>
          <p:cNvSpPr txBox="1">
            <a:spLocks noChangeArrowheads="1"/>
          </p:cNvSpPr>
          <p:nvPr/>
        </p:nvSpPr>
        <p:spPr bwMode="auto">
          <a:xfrm>
            <a:off x="107504" y="2061493"/>
            <a:ext cx="6336704" cy="2616101"/>
          </a:xfrm>
          <a:prstGeom prst="rect">
            <a:avLst/>
          </a:prstGeom>
          <a:noFill/>
          <a:ln w="9525">
            <a:noFill/>
            <a:miter lim="800000"/>
            <a:headEnd/>
            <a:tailEnd/>
          </a:ln>
          <a:effectLst/>
        </p:spPr>
        <p:txBody>
          <a:bodyPr wrap="square">
            <a:spAutoFit/>
          </a:bodyPr>
          <a:lstStyle/>
          <a:p>
            <a:pPr>
              <a:spcBef>
                <a:spcPct val="50000"/>
              </a:spcBef>
            </a:pPr>
            <a:r>
              <a:rPr kumimoji="1" lang="zh-CN" altLang="en-US" sz="2400" b="1" dirty="0">
                <a:solidFill>
                  <a:srgbClr val="CC0000"/>
                </a:solidFill>
                <a:latin typeface="黑体" pitchFamily="49" charset="-122"/>
                <a:ea typeface="黑体" pitchFamily="49" charset="-122"/>
              </a:rPr>
              <a:t>  </a:t>
            </a:r>
            <a:r>
              <a:rPr kumimoji="1" lang="zh-CN" altLang="en-US" sz="2400" b="1" dirty="0" smtClean="0">
                <a:solidFill>
                  <a:srgbClr val="CC0000"/>
                </a:solidFill>
                <a:latin typeface="黑体" pitchFamily="49" charset="-122"/>
                <a:ea typeface="黑体" pitchFamily="49" charset="-122"/>
              </a:rPr>
              <a:t> </a:t>
            </a:r>
            <a:r>
              <a:rPr kumimoji="1" lang="zh-CN" altLang="en-US" sz="2200" b="1" dirty="0" smtClean="0">
                <a:solidFill>
                  <a:srgbClr val="CC0000"/>
                </a:solidFill>
                <a:latin typeface="黑体" pitchFamily="49" charset="-122"/>
                <a:ea typeface="黑体" pitchFamily="49" charset="-122"/>
              </a:rPr>
              <a:t>石油</a:t>
            </a:r>
            <a:r>
              <a:rPr kumimoji="1" lang="zh-CN" altLang="en-US" sz="2200" b="1" dirty="0">
                <a:solidFill>
                  <a:srgbClr val="CC0000"/>
                </a:solidFill>
                <a:latin typeface="黑体" pitchFamily="49" charset="-122"/>
                <a:ea typeface="黑体" pitchFamily="49" charset="-122"/>
              </a:rPr>
              <a:t>大王：</a:t>
            </a:r>
            <a:r>
              <a:rPr kumimoji="1" lang="zh-CN" altLang="en-US" sz="2200" b="1" dirty="0" smtClean="0">
                <a:solidFill>
                  <a:srgbClr val="CC0000"/>
                </a:solidFill>
                <a:latin typeface="黑体" pitchFamily="49" charset="-122"/>
                <a:ea typeface="黑体" pitchFamily="49" charset="-122"/>
              </a:rPr>
              <a:t>洛克菲勒</a:t>
            </a:r>
            <a:r>
              <a:rPr kumimoji="1" lang="zh-CN" altLang="en-US" sz="2400" b="1" dirty="0">
                <a:latin typeface="华文楷体" panose="02010600040101010101" pitchFamily="2" charset="-122"/>
                <a:ea typeface="华文楷体" panose="02010600040101010101" pitchFamily="2" charset="-122"/>
              </a:rPr>
              <a:t>（1839-1937</a:t>
            </a:r>
            <a:r>
              <a:rPr kumimoji="1" lang="zh-CN" altLang="en-US" sz="2400" b="1" dirty="0" smtClean="0">
                <a:latin typeface="华文楷体" panose="02010600040101010101" pitchFamily="2" charset="-122"/>
                <a:ea typeface="华文楷体" panose="02010600040101010101" pitchFamily="2" charset="-122"/>
              </a:rPr>
              <a:t>）</a:t>
            </a:r>
            <a:r>
              <a:rPr kumimoji="1" lang="zh-CN" altLang="en-US" sz="2400" b="1" dirty="0">
                <a:solidFill>
                  <a:srgbClr val="CC0000"/>
                </a:solidFill>
                <a:latin typeface="黑体" pitchFamily="49" charset="-122"/>
                <a:ea typeface="黑体" pitchFamily="49" charset="-122"/>
              </a:rPr>
              <a:t/>
            </a:r>
            <a:br>
              <a:rPr kumimoji="1" lang="zh-CN" altLang="en-US" sz="2400" b="1" dirty="0">
                <a:solidFill>
                  <a:srgbClr val="CC0000"/>
                </a:solidFill>
                <a:latin typeface="黑体" pitchFamily="49" charset="-122"/>
                <a:ea typeface="黑体" pitchFamily="49" charset="-122"/>
              </a:rPr>
            </a:br>
            <a:r>
              <a:rPr kumimoji="1" lang="zh-CN" altLang="en-US" b="1" dirty="0">
                <a:latin typeface="Times New Roman"/>
                <a:ea typeface="黑体" pitchFamily="49" charset="-122"/>
              </a:rPr>
              <a:t> </a:t>
            </a:r>
            <a:r>
              <a:rPr kumimoji="1" lang="zh-CN" altLang="en-US" b="1" dirty="0" smtClean="0">
                <a:latin typeface="Times New Roman"/>
                <a:ea typeface="黑体" pitchFamily="49" charset="-122"/>
              </a:rPr>
              <a:t>      </a:t>
            </a:r>
            <a:r>
              <a:rPr kumimoji="1" lang="zh-CN" altLang="en-US" sz="2000" b="1" dirty="0" smtClean="0">
                <a:latin typeface="华文楷体" panose="02010600040101010101" pitchFamily="2" charset="-122"/>
                <a:ea typeface="华文楷体" panose="02010600040101010101" pitchFamily="2" charset="-122"/>
              </a:rPr>
              <a:t>美国</a:t>
            </a:r>
            <a:r>
              <a:rPr kumimoji="1" lang="zh-CN" altLang="en-US" sz="2000" b="1" dirty="0">
                <a:latin typeface="华文楷体" panose="02010600040101010101" pitchFamily="2" charset="-122"/>
                <a:ea typeface="华文楷体" panose="02010600040101010101" pitchFamily="2" charset="-122"/>
              </a:rPr>
              <a:t>石油大王，洛克菲勒财团的创始人。1863年，洛克菲勒建立第一个</a:t>
            </a:r>
            <a:r>
              <a:rPr kumimoji="1" lang="zh-CN" altLang="en-US" sz="2000" b="1" dirty="0">
                <a:solidFill>
                  <a:srgbClr val="C00000"/>
                </a:solidFill>
                <a:latin typeface="华文楷体" panose="02010600040101010101" pitchFamily="2" charset="-122"/>
                <a:ea typeface="华文楷体" panose="02010600040101010101" pitchFamily="2" charset="-122"/>
              </a:rPr>
              <a:t>炼油厂</a:t>
            </a:r>
            <a:r>
              <a:rPr kumimoji="1" lang="zh-CN" altLang="en-US" sz="2000" b="1" dirty="0">
                <a:latin typeface="华文楷体" panose="02010600040101010101" pitchFamily="2" charset="-122"/>
                <a:ea typeface="华文楷体" panose="02010600040101010101" pitchFamily="2" charset="-122"/>
              </a:rPr>
              <a:t>，1870年与人合办“俄亥俄美孚</a:t>
            </a:r>
            <a:r>
              <a:rPr kumimoji="1" lang="zh-CN" altLang="en-US" sz="2000" b="1" dirty="0">
                <a:solidFill>
                  <a:srgbClr val="C00000"/>
                </a:solidFill>
                <a:latin typeface="华文楷体" panose="02010600040101010101" pitchFamily="2" charset="-122"/>
                <a:ea typeface="华文楷体" panose="02010600040101010101" pitchFamily="2" charset="-122"/>
              </a:rPr>
              <a:t>石油公司</a:t>
            </a:r>
            <a:r>
              <a:rPr kumimoji="1" lang="zh-CN" altLang="en-US" sz="2000" b="1" dirty="0">
                <a:latin typeface="华文楷体" panose="02010600040101010101" pitchFamily="2" charset="-122"/>
                <a:ea typeface="华文楷体" panose="02010600040101010101" pitchFamily="2" charset="-122"/>
              </a:rPr>
              <a:t>”。到1880年，洛克菲勒几乎垄断了美国整个石油业，并形成了美国第一个</a:t>
            </a:r>
            <a:r>
              <a:rPr kumimoji="1" lang="zh-CN" altLang="en-US" sz="2000" b="1" dirty="0">
                <a:solidFill>
                  <a:srgbClr val="C00000"/>
                </a:solidFill>
                <a:latin typeface="华文楷体" panose="02010600040101010101" pitchFamily="2" charset="-122"/>
                <a:ea typeface="华文楷体" panose="02010600040101010101" pitchFamily="2" charset="-122"/>
              </a:rPr>
              <a:t>大托拉斯垄断组织</a:t>
            </a:r>
            <a:r>
              <a:rPr kumimoji="1" lang="zh-CN" altLang="en-US" sz="2000" b="1" dirty="0">
                <a:latin typeface="华文楷体" panose="02010600040101010101" pitchFamily="2" charset="-122"/>
                <a:ea typeface="华文楷体" panose="02010600040101010101" pitchFamily="2" charset="-122"/>
              </a:rPr>
              <a:t>。1892年，</a:t>
            </a:r>
            <a:r>
              <a:rPr kumimoji="1" lang="zh-CN" altLang="en-US" sz="2000" b="1" dirty="0" smtClean="0">
                <a:latin typeface="华文楷体" panose="02010600040101010101" pitchFamily="2" charset="-122"/>
                <a:ea typeface="华文楷体" panose="02010600040101010101" pitchFamily="2" charset="-122"/>
              </a:rPr>
              <a:t>“美孚石油”</a:t>
            </a:r>
            <a:r>
              <a:rPr kumimoji="1" lang="zh-CN" altLang="en-US" sz="2000" b="1" dirty="0" smtClean="0">
                <a:solidFill>
                  <a:srgbClr val="C00000"/>
                </a:solidFill>
                <a:latin typeface="华文楷体" panose="02010600040101010101" pitchFamily="2" charset="-122"/>
                <a:ea typeface="华文楷体" panose="02010600040101010101" pitchFamily="2" charset="-122"/>
              </a:rPr>
              <a:t>一度控制了美国炼油业90%的生产量</a:t>
            </a:r>
            <a:r>
              <a:rPr kumimoji="1" lang="zh-CN" altLang="en-US" sz="2000" b="1" dirty="0" smtClean="0">
                <a:latin typeface="华文楷体" panose="02010600040101010101" pitchFamily="2" charset="-122"/>
                <a:ea typeface="华文楷体" panose="02010600040101010101" pitchFamily="2" charset="-122"/>
              </a:rPr>
              <a:t>，在100多个国家设有分公司，年利润达</a:t>
            </a:r>
            <a:r>
              <a:rPr kumimoji="1" lang="zh-CN" altLang="en-US" sz="2000" b="1" dirty="0">
                <a:latin typeface="华文楷体" panose="02010600040101010101" pitchFamily="2" charset="-122"/>
                <a:ea typeface="华文楷体" panose="02010600040101010101" pitchFamily="2" charset="-122"/>
              </a:rPr>
              <a:t>几十亿美元</a:t>
            </a:r>
            <a:r>
              <a:rPr kumimoji="1" lang="zh-CN" altLang="en-US" sz="2000" b="1" dirty="0" smtClean="0">
                <a:latin typeface="华文楷体" panose="02010600040101010101" pitchFamily="2" charset="-122"/>
                <a:ea typeface="华文楷体" panose="02010600040101010101" pitchFamily="2" charset="-122"/>
              </a:rPr>
              <a:t>。</a:t>
            </a:r>
            <a:endParaRPr kumimoji="1" lang="zh-CN" altLang="en-US" sz="2000" b="1" dirty="0">
              <a:latin typeface="华文楷体" panose="02010600040101010101" pitchFamily="2" charset="-122"/>
              <a:ea typeface="华文楷体" panose="02010600040101010101" pitchFamily="2" charset="-122"/>
            </a:endParaRPr>
          </a:p>
        </p:txBody>
      </p:sp>
      <p:sp>
        <p:nvSpPr>
          <p:cNvPr id="50180" name="Rectangle 4"/>
          <p:cNvSpPr>
            <a:spLocks noChangeArrowheads="1"/>
          </p:cNvSpPr>
          <p:nvPr/>
        </p:nvSpPr>
        <p:spPr bwMode="auto">
          <a:xfrm>
            <a:off x="2060972" y="1054894"/>
            <a:ext cx="6858000" cy="300082"/>
          </a:xfrm>
          <a:prstGeom prst="rect">
            <a:avLst/>
          </a:prstGeom>
          <a:noFill/>
          <a:ln w="9525">
            <a:noFill/>
            <a:miter lim="800000"/>
            <a:headEnd/>
            <a:tailEnd/>
          </a:ln>
          <a:effectLst/>
        </p:spPr>
        <p:txBody>
          <a:bodyPr>
            <a:spAutoFit/>
          </a:bodyPr>
          <a:lstStyle/>
          <a:p>
            <a:endParaRPr lang="zh-CN" altLang="en-US" sz="1350"/>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2139" y="1841163"/>
            <a:ext cx="2309499" cy="3153528"/>
          </a:xfrm>
          <a:prstGeom prst="rect">
            <a:avLst/>
          </a:prstGeom>
        </p:spPr>
      </p:pic>
      <p:sp>
        <p:nvSpPr>
          <p:cNvPr id="7" name="文本框 6"/>
          <p:cNvSpPr txBox="1"/>
          <p:nvPr/>
        </p:nvSpPr>
        <p:spPr>
          <a:xfrm>
            <a:off x="467544" y="1468738"/>
            <a:ext cx="1800200" cy="400110"/>
          </a:xfrm>
          <a:prstGeom prst="rect">
            <a:avLst/>
          </a:prstGeom>
          <a:noFill/>
          <a:ln>
            <a:solidFill>
              <a:srgbClr val="0070C0"/>
            </a:solidFill>
          </a:ln>
        </p:spPr>
        <p:txBody>
          <a:bodyPr wrap="square" rtlCol="0">
            <a:spAutoFit/>
          </a:bodyPr>
          <a:lstStyle/>
          <a:p>
            <a:r>
              <a:rPr lang="en-US" altLang="zh-CN" sz="2000" b="1" dirty="0">
                <a:solidFill>
                  <a:srgbClr val="0070C0"/>
                </a:solidFill>
                <a:latin typeface="黑体" panose="02010609060101010101" charset="-122"/>
                <a:ea typeface="黑体" panose="02010609060101010101" charset="-122"/>
              </a:rPr>
              <a:t>1</a:t>
            </a:r>
            <a:r>
              <a:rPr lang="en-US" altLang="zh-CN" sz="2000" b="1" dirty="0" smtClean="0">
                <a:solidFill>
                  <a:srgbClr val="0070C0"/>
                </a:solidFill>
                <a:latin typeface="黑体" panose="02010609060101010101" charset="-122"/>
                <a:ea typeface="黑体" panose="02010609060101010101" charset="-122"/>
              </a:rPr>
              <a:t>.</a:t>
            </a:r>
            <a:r>
              <a:rPr lang="zh-CN" altLang="en-US" sz="2000" b="1" dirty="0" smtClean="0">
                <a:solidFill>
                  <a:srgbClr val="0070C0"/>
                </a:solidFill>
                <a:latin typeface="黑体" panose="02010609060101010101" charset="-122"/>
                <a:ea typeface="黑体" panose="02010609060101010101" charset="-122"/>
              </a:rPr>
              <a:t>垄断的产生</a:t>
            </a:r>
            <a:endParaRPr lang="zh-CN" altLang="en-US" sz="2000" b="1" dirty="0">
              <a:solidFill>
                <a:srgbClr val="0070C0"/>
              </a:solidFill>
              <a:latin typeface="黑体" panose="02010609060101010101" charset="-122"/>
              <a:ea typeface="黑体" panose="02010609060101010101" charset="-122"/>
            </a:endParaRPr>
          </a:p>
        </p:txBody>
      </p:sp>
      <p:sp>
        <p:nvSpPr>
          <p:cNvPr id="8" name="矩形 7"/>
          <p:cNvSpPr/>
          <p:nvPr/>
        </p:nvSpPr>
        <p:spPr>
          <a:xfrm>
            <a:off x="107504" y="915566"/>
            <a:ext cx="626469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二、促进了生产组织形式和管理方式的变革</a:t>
            </a:r>
            <a:endParaRPr lang="zh-CN" altLang="en-US" sz="2400" b="1" dirty="0">
              <a:solidFill>
                <a:srgbClr val="0070C0"/>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183023736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35496" y="1931795"/>
            <a:ext cx="9036496" cy="3163599"/>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2400" dirty="0"/>
          </a:p>
        </p:txBody>
      </p:sp>
      <p:sp>
        <p:nvSpPr>
          <p:cNvPr id="3" name="文本框 2"/>
          <p:cNvSpPr txBox="1"/>
          <p:nvPr/>
        </p:nvSpPr>
        <p:spPr>
          <a:xfrm>
            <a:off x="467544" y="1468738"/>
            <a:ext cx="1800200" cy="400110"/>
          </a:xfrm>
          <a:prstGeom prst="rect">
            <a:avLst/>
          </a:prstGeom>
          <a:noFill/>
          <a:ln>
            <a:solidFill>
              <a:srgbClr val="0070C0"/>
            </a:solidFill>
          </a:ln>
        </p:spPr>
        <p:txBody>
          <a:bodyPr wrap="square" rtlCol="0">
            <a:spAutoFit/>
          </a:bodyPr>
          <a:lstStyle/>
          <a:p>
            <a:r>
              <a:rPr lang="en-US" altLang="zh-CN" sz="2000" b="1" dirty="0" smtClean="0">
                <a:solidFill>
                  <a:srgbClr val="0070C0"/>
                </a:solidFill>
                <a:latin typeface="黑体" panose="02010609060101010101" charset="-122"/>
                <a:ea typeface="黑体" panose="02010609060101010101" charset="-122"/>
              </a:rPr>
              <a:t>1.</a:t>
            </a:r>
            <a:r>
              <a:rPr lang="zh-CN" altLang="en-US" sz="2000" b="1" dirty="0" smtClean="0">
                <a:solidFill>
                  <a:srgbClr val="0070C0"/>
                </a:solidFill>
                <a:latin typeface="黑体" panose="02010609060101010101" charset="-122"/>
                <a:ea typeface="黑体" panose="02010609060101010101" charset="-122"/>
              </a:rPr>
              <a:t>垄断的产生</a:t>
            </a:r>
            <a:endParaRPr lang="zh-CN" altLang="en-US" sz="2000" b="1" dirty="0">
              <a:solidFill>
                <a:srgbClr val="0070C0"/>
              </a:solidFill>
              <a:latin typeface="黑体" panose="02010609060101010101" charset="-122"/>
              <a:ea typeface="黑体" panose="02010609060101010101" charset="-122"/>
            </a:endParaRPr>
          </a:p>
        </p:txBody>
      </p:sp>
      <p:sp>
        <p:nvSpPr>
          <p:cNvPr id="5" name="Text Box 3"/>
          <p:cNvSpPr txBox="1">
            <a:spLocks noChangeArrowheads="1"/>
          </p:cNvSpPr>
          <p:nvPr/>
        </p:nvSpPr>
        <p:spPr bwMode="auto">
          <a:xfrm>
            <a:off x="2025331" y="2440804"/>
            <a:ext cx="184731" cy="387286"/>
          </a:xfrm>
          <a:prstGeom prst="rect">
            <a:avLst/>
          </a:prstGeom>
          <a:noFill/>
          <a:ln w="12700" cap="sq">
            <a:noFill/>
            <a:miter lim="800000"/>
            <a:headEnd/>
            <a:tailEnd/>
          </a:ln>
          <a:effectLst/>
        </p:spPr>
        <p:txBody>
          <a:bodyPr wrap="none">
            <a:spAutoFit/>
            <a:flatTx/>
          </a:bodyPr>
          <a:lstStyle/>
          <a:p>
            <a:pPr algn="ctr">
              <a:lnSpc>
                <a:spcPts val="2250"/>
              </a:lnSpc>
            </a:pPr>
            <a:endParaRPr kumimoji="1" lang="zh-CN" altLang="zh-CN" sz="2700" i="1">
              <a:solidFill>
                <a:srgbClr val="FFFF00"/>
              </a:solidFill>
              <a:latin typeface="Times New Roman" pitchFamily="18" charset="0"/>
              <a:ea typeface="微软雅黑"/>
            </a:endParaRPr>
          </a:p>
        </p:txBody>
      </p:sp>
      <p:sp>
        <p:nvSpPr>
          <p:cNvPr id="6" name="Text Box 4"/>
          <p:cNvSpPr txBox="1">
            <a:spLocks noChangeArrowheads="1"/>
          </p:cNvSpPr>
          <p:nvPr/>
        </p:nvSpPr>
        <p:spPr bwMode="auto">
          <a:xfrm>
            <a:off x="285776" y="2440804"/>
            <a:ext cx="1359558" cy="923330"/>
          </a:xfrm>
          <a:prstGeom prst="rect">
            <a:avLst/>
          </a:prstGeom>
          <a:noFill/>
          <a:ln w="12700" cap="sq">
            <a:noFill/>
            <a:miter lim="800000"/>
            <a:headEnd/>
            <a:tailEnd/>
          </a:ln>
          <a:effectLst/>
        </p:spPr>
        <p:txBody>
          <a:bodyPr wrap="square">
            <a:spAutoFit/>
            <a:flatTx/>
          </a:bodyPr>
          <a:lstStyle/>
          <a:p>
            <a:r>
              <a:rPr kumimoji="1" lang="zh-CN" altLang="en-US" dirty="0">
                <a:latin typeface="Tahoma" pitchFamily="34" charset="0"/>
                <a:ea typeface="微软雅黑"/>
              </a:rPr>
              <a:t>第二</a:t>
            </a:r>
            <a:r>
              <a:rPr kumimoji="1" lang="zh-CN" altLang="en-US" dirty="0" smtClean="0">
                <a:latin typeface="Tahoma" pitchFamily="34" charset="0"/>
                <a:ea typeface="微软雅黑"/>
              </a:rPr>
              <a:t>次</a:t>
            </a:r>
            <a:endParaRPr kumimoji="1" lang="en-US" altLang="zh-CN" dirty="0" smtClean="0">
              <a:latin typeface="Tahoma" pitchFamily="34" charset="0"/>
              <a:ea typeface="微软雅黑"/>
            </a:endParaRPr>
          </a:p>
          <a:p>
            <a:r>
              <a:rPr kumimoji="1" lang="zh-CN" altLang="en-US" dirty="0" smtClean="0">
                <a:latin typeface="Tahoma" pitchFamily="34" charset="0"/>
                <a:ea typeface="微软雅黑"/>
              </a:rPr>
              <a:t>工业革命</a:t>
            </a:r>
            <a:endParaRPr kumimoji="1" lang="en-US" altLang="zh-CN" dirty="0" smtClean="0">
              <a:latin typeface="Tahoma" pitchFamily="34" charset="0"/>
              <a:ea typeface="微软雅黑"/>
            </a:endParaRPr>
          </a:p>
          <a:p>
            <a:r>
              <a:rPr kumimoji="1" lang="zh-CN" altLang="en-US" dirty="0" smtClean="0">
                <a:latin typeface="Tahoma" pitchFamily="34" charset="0"/>
                <a:ea typeface="微软雅黑"/>
              </a:rPr>
              <a:t>的</a:t>
            </a:r>
            <a:r>
              <a:rPr kumimoji="1" lang="zh-CN" altLang="en-US" dirty="0">
                <a:latin typeface="Tahoma" pitchFamily="34" charset="0"/>
                <a:ea typeface="微软雅黑"/>
              </a:rPr>
              <a:t>推动</a:t>
            </a:r>
          </a:p>
        </p:txBody>
      </p:sp>
      <p:sp>
        <p:nvSpPr>
          <p:cNvPr id="7" name="Line 5"/>
          <p:cNvSpPr>
            <a:spLocks noChangeShapeType="1"/>
          </p:cNvSpPr>
          <p:nvPr/>
        </p:nvSpPr>
        <p:spPr bwMode="auto">
          <a:xfrm flipV="1">
            <a:off x="1342797" y="2876189"/>
            <a:ext cx="400050" cy="0"/>
          </a:xfrm>
          <a:prstGeom prst="line">
            <a:avLst/>
          </a:prstGeom>
          <a:noFill/>
          <a:ln w="76200">
            <a:solidFill>
              <a:srgbClr val="000000"/>
            </a:solidFill>
            <a:miter lim="800000"/>
            <a:headEnd/>
            <a:tailEnd type="triangle" w="med" len="med"/>
          </a:ln>
          <a:effectLst/>
        </p:spPr>
        <p:txBody>
          <a:bodyPr wrap="none"/>
          <a:lstStyle/>
          <a:p>
            <a:endParaRPr lang="zh-CN" altLang="en-US" sz="1350"/>
          </a:p>
        </p:txBody>
      </p:sp>
      <p:sp>
        <p:nvSpPr>
          <p:cNvPr id="8" name="Rectangle 6"/>
          <p:cNvSpPr>
            <a:spLocks noChangeArrowheads="1"/>
          </p:cNvSpPr>
          <p:nvPr/>
        </p:nvSpPr>
        <p:spPr bwMode="auto">
          <a:xfrm>
            <a:off x="1643721" y="2490590"/>
            <a:ext cx="923212" cy="646331"/>
          </a:xfrm>
          <a:prstGeom prst="rect">
            <a:avLst/>
          </a:prstGeom>
          <a:noFill/>
          <a:ln w="12700" cap="sq">
            <a:noFill/>
            <a:miter lim="800000"/>
            <a:headEnd/>
            <a:tailEnd/>
          </a:ln>
          <a:effectLst/>
        </p:spPr>
        <p:txBody>
          <a:bodyPr wrap="square">
            <a:spAutoFit/>
            <a:flatTx/>
          </a:bodyPr>
          <a:lstStyle/>
          <a:p>
            <a:pPr algn="ctr">
              <a:spcBef>
                <a:spcPts val="600"/>
              </a:spcBef>
            </a:pPr>
            <a:r>
              <a:rPr kumimoji="1" lang="zh-CN" altLang="en-US" dirty="0">
                <a:solidFill>
                  <a:srgbClr val="0000FF"/>
                </a:solidFill>
                <a:latin typeface="Tahoma" pitchFamily="34" charset="0"/>
                <a:ea typeface="微软雅黑"/>
              </a:rPr>
              <a:t>生产力的发展</a:t>
            </a:r>
          </a:p>
        </p:txBody>
      </p:sp>
      <p:sp>
        <p:nvSpPr>
          <p:cNvPr id="9" name="Line 7"/>
          <p:cNvSpPr>
            <a:spLocks noChangeShapeType="1"/>
          </p:cNvSpPr>
          <p:nvPr/>
        </p:nvSpPr>
        <p:spPr bwMode="auto">
          <a:xfrm>
            <a:off x="2382907" y="2898004"/>
            <a:ext cx="400050" cy="0"/>
          </a:xfrm>
          <a:prstGeom prst="line">
            <a:avLst/>
          </a:prstGeom>
          <a:noFill/>
          <a:ln w="76200">
            <a:solidFill>
              <a:schemeClr val="tx1"/>
            </a:solidFill>
            <a:miter lim="800000"/>
            <a:headEnd/>
            <a:tailEnd type="triangle" w="med" len="med"/>
          </a:ln>
          <a:effectLst/>
        </p:spPr>
        <p:txBody>
          <a:bodyPr wrap="none"/>
          <a:lstStyle/>
          <a:p>
            <a:endParaRPr lang="zh-CN" altLang="en-US" sz="1350"/>
          </a:p>
        </p:txBody>
      </p:sp>
      <p:sp>
        <p:nvSpPr>
          <p:cNvPr id="10" name="Rectangle 8"/>
          <p:cNvSpPr>
            <a:spLocks noChangeArrowheads="1"/>
          </p:cNvSpPr>
          <p:nvPr/>
        </p:nvSpPr>
        <p:spPr bwMode="auto">
          <a:xfrm>
            <a:off x="2683409" y="2276024"/>
            <a:ext cx="698711" cy="1200329"/>
          </a:xfrm>
          <a:prstGeom prst="rect">
            <a:avLst/>
          </a:prstGeom>
          <a:noFill/>
          <a:ln w="12700" cap="sq">
            <a:noFill/>
            <a:miter lim="800000"/>
            <a:headEnd/>
            <a:tailEnd/>
          </a:ln>
          <a:effectLst/>
        </p:spPr>
        <p:txBody>
          <a:bodyPr wrap="square">
            <a:spAutoFit/>
            <a:flatTx/>
          </a:bodyPr>
          <a:lstStyle/>
          <a:p>
            <a:pPr algn="ctr">
              <a:spcBef>
                <a:spcPts val="600"/>
              </a:spcBef>
            </a:pPr>
            <a:r>
              <a:rPr kumimoji="1" lang="zh-CN" altLang="en-US" dirty="0">
                <a:latin typeface="微软雅黑"/>
                <a:ea typeface="微软雅黑"/>
              </a:rPr>
              <a:t>企业间竞争加剧</a:t>
            </a:r>
          </a:p>
        </p:txBody>
      </p:sp>
      <p:sp>
        <p:nvSpPr>
          <p:cNvPr id="14" name="Rectangle 13"/>
          <p:cNvSpPr>
            <a:spLocks noChangeArrowheads="1"/>
          </p:cNvSpPr>
          <p:nvPr/>
        </p:nvSpPr>
        <p:spPr bwMode="auto">
          <a:xfrm>
            <a:off x="3765767" y="2564161"/>
            <a:ext cx="1463902" cy="646509"/>
          </a:xfrm>
          <a:prstGeom prst="rect">
            <a:avLst/>
          </a:prstGeom>
          <a:noFill/>
          <a:ln w="12700" cap="sq">
            <a:noFill/>
            <a:miter lim="800000"/>
            <a:headEnd/>
            <a:tailEnd/>
          </a:ln>
          <a:effectLst/>
        </p:spPr>
        <p:txBody>
          <a:bodyPr wrap="square">
            <a:spAutoFit/>
            <a:flatTx/>
          </a:bodyPr>
          <a:lstStyle/>
          <a:p>
            <a:pPr algn="ctr">
              <a:spcBef>
                <a:spcPts val="600"/>
              </a:spcBef>
            </a:pPr>
            <a:r>
              <a:rPr kumimoji="1" lang="zh-CN" altLang="en-US" dirty="0">
                <a:solidFill>
                  <a:srgbClr val="0000FF"/>
                </a:solidFill>
                <a:latin typeface="微软雅黑"/>
                <a:ea typeface="微软雅黑"/>
              </a:rPr>
              <a:t>生产与资本的高度集中</a:t>
            </a:r>
          </a:p>
        </p:txBody>
      </p:sp>
      <p:sp>
        <p:nvSpPr>
          <p:cNvPr id="15" name="Rectangle 14"/>
          <p:cNvSpPr>
            <a:spLocks noChangeArrowheads="1"/>
          </p:cNvSpPr>
          <p:nvPr/>
        </p:nvSpPr>
        <p:spPr bwMode="auto">
          <a:xfrm>
            <a:off x="7102714" y="2130550"/>
            <a:ext cx="500063" cy="1754326"/>
          </a:xfrm>
          <a:prstGeom prst="rect">
            <a:avLst/>
          </a:prstGeom>
          <a:noFill/>
          <a:ln w="12700" cap="sq">
            <a:noFill/>
            <a:miter lim="800000"/>
            <a:headEnd/>
            <a:tailEnd/>
          </a:ln>
          <a:effectLst/>
        </p:spPr>
        <p:txBody>
          <a:bodyPr>
            <a:spAutoFit/>
            <a:flatTx/>
          </a:bodyPr>
          <a:lstStyle/>
          <a:p>
            <a:pPr algn="ctr">
              <a:spcBef>
                <a:spcPts val="600"/>
              </a:spcBef>
            </a:pPr>
            <a:r>
              <a:rPr kumimoji="1" lang="zh-CN" altLang="en-US" dirty="0" smtClean="0">
                <a:solidFill>
                  <a:srgbClr val="FF0000"/>
                </a:solidFill>
                <a:latin typeface="Tahoma" pitchFamily="34" charset="0"/>
                <a:ea typeface="微软雅黑"/>
              </a:rPr>
              <a:t>垄断组织形成</a:t>
            </a:r>
            <a:endParaRPr kumimoji="1" lang="zh-CN" altLang="en-US" dirty="0">
              <a:solidFill>
                <a:srgbClr val="FF0000"/>
              </a:solidFill>
              <a:latin typeface="Tahoma" pitchFamily="34" charset="0"/>
              <a:ea typeface="微软雅黑"/>
            </a:endParaRPr>
          </a:p>
        </p:txBody>
      </p:sp>
      <p:sp>
        <p:nvSpPr>
          <p:cNvPr id="16" name="Rectangle 15"/>
          <p:cNvSpPr>
            <a:spLocks noChangeArrowheads="1"/>
          </p:cNvSpPr>
          <p:nvPr/>
        </p:nvSpPr>
        <p:spPr bwMode="auto">
          <a:xfrm>
            <a:off x="5159221" y="2568555"/>
            <a:ext cx="1078706" cy="723275"/>
          </a:xfrm>
          <a:prstGeom prst="rect">
            <a:avLst/>
          </a:prstGeom>
          <a:noFill/>
          <a:ln w="12700" cap="sq">
            <a:noFill/>
            <a:miter lim="800000"/>
            <a:headEnd/>
            <a:tailEnd/>
          </a:ln>
          <a:effectLst/>
        </p:spPr>
        <p:txBody>
          <a:bodyPr>
            <a:spAutoFit/>
            <a:flatTx/>
          </a:bodyPr>
          <a:lstStyle/>
          <a:p>
            <a:pPr algn="ctr">
              <a:spcBef>
                <a:spcPts val="600"/>
              </a:spcBef>
            </a:pPr>
            <a:r>
              <a:rPr kumimoji="1" lang="zh-CN" altLang="en-US" dirty="0">
                <a:latin typeface="Tahoma" pitchFamily="34" charset="0"/>
                <a:ea typeface="微软雅黑"/>
              </a:rPr>
              <a:t>到一定</a:t>
            </a:r>
          </a:p>
          <a:p>
            <a:pPr algn="ctr">
              <a:spcBef>
                <a:spcPts val="600"/>
              </a:spcBef>
            </a:pPr>
            <a:r>
              <a:rPr kumimoji="1" lang="zh-CN" altLang="en-US" dirty="0">
                <a:latin typeface="Tahoma" pitchFamily="34" charset="0"/>
                <a:ea typeface="微软雅黑"/>
              </a:rPr>
              <a:t>程度</a:t>
            </a:r>
          </a:p>
        </p:txBody>
      </p:sp>
      <p:sp>
        <p:nvSpPr>
          <p:cNvPr id="17" name="Line 16"/>
          <p:cNvSpPr>
            <a:spLocks noChangeShapeType="1"/>
          </p:cNvSpPr>
          <p:nvPr/>
        </p:nvSpPr>
        <p:spPr bwMode="auto">
          <a:xfrm flipV="1">
            <a:off x="5287808" y="2931790"/>
            <a:ext cx="742950" cy="0"/>
          </a:xfrm>
          <a:prstGeom prst="line">
            <a:avLst/>
          </a:prstGeom>
          <a:noFill/>
          <a:ln w="76200">
            <a:solidFill>
              <a:schemeClr val="tx1"/>
            </a:solidFill>
            <a:miter lim="800000"/>
            <a:headEnd/>
            <a:tailEnd type="triangle" w="med" len="med"/>
          </a:ln>
          <a:effectLst/>
        </p:spPr>
        <p:txBody>
          <a:bodyPr wrap="none"/>
          <a:lstStyle/>
          <a:p>
            <a:endParaRPr lang="zh-CN" altLang="en-US" sz="1350"/>
          </a:p>
        </p:txBody>
      </p:sp>
      <p:sp>
        <p:nvSpPr>
          <p:cNvPr id="22" name="Text Box 21"/>
          <p:cNvSpPr txBox="1">
            <a:spLocks noChangeArrowheads="1"/>
          </p:cNvSpPr>
          <p:nvPr/>
        </p:nvSpPr>
        <p:spPr bwMode="auto">
          <a:xfrm>
            <a:off x="6197339" y="1909360"/>
            <a:ext cx="461665" cy="2000250"/>
          </a:xfrm>
          <a:prstGeom prst="rect">
            <a:avLst/>
          </a:prstGeom>
          <a:noFill/>
          <a:ln w="12700" cap="sq">
            <a:noFill/>
            <a:miter lim="800000"/>
            <a:headEnd/>
            <a:tailEnd/>
          </a:ln>
          <a:effectLst/>
        </p:spPr>
        <p:txBody>
          <a:bodyPr vert="eaVert">
            <a:spAutoFit/>
            <a:flatTx/>
          </a:bodyPr>
          <a:lstStyle/>
          <a:p>
            <a:pPr algn="ctr">
              <a:spcBef>
                <a:spcPts val="600"/>
              </a:spcBef>
            </a:pPr>
            <a:r>
              <a:rPr kumimoji="1" lang="zh-CN" altLang="en-US" dirty="0">
                <a:solidFill>
                  <a:srgbClr val="FF0000"/>
                </a:solidFill>
                <a:latin typeface="微软雅黑"/>
                <a:ea typeface="微软雅黑"/>
              </a:rPr>
              <a:t>垄断</a:t>
            </a:r>
            <a:r>
              <a:rPr kumimoji="1" lang="zh-CN" altLang="en-US" dirty="0" smtClean="0">
                <a:solidFill>
                  <a:srgbClr val="FF0000"/>
                </a:solidFill>
                <a:latin typeface="微软雅黑"/>
                <a:ea typeface="微软雅黑"/>
              </a:rPr>
              <a:t>的产生</a:t>
            </a:r>
            <a:endParaRPr kumimoji="1" lang="zh-CN" altLang="en-US" dirty="0">
              <a:solidFill>
                <a:srgbClr val="FF0000"/>
              </a:solidFill>
              <a:latin typeface="微软雅黑"/>
              <a:ea typeface="微软雅黑"/>
            </a:endParaRPr>
          </a:p>
        </p:txBody>
      </p:sp>
      <p:sp>
        <p:nvSpPr>
          <p:cNvPr id="25" name="Rectangle 24"/>
          <p:cNvSpPr>
            <a:spLocks noChangeArrowheads="1"/>
          </p:cNvSpPr>
          <p:nvPr/>
        </p:nvSpPr>
        <p:spPr bwMode="auto">
          <a:xfrm>
            <a:off x="8248401" y="2056508"/>
            <a:ext cx="500063" cy="2308324"/>
          </a:xfrm>
          <a:prstGeom prst="rect">
            <a:avLst/>
          </a:prstGeom>
          <a:noFill/>
          <a:ln w="12700" cap="sq">
            <a:noFill/>
            <a:miter lim="800000"/>
            <a:headEnd/>
            <a:tailEnd/>
          </a:ln>
          <a:effectLst/>
        </p:spPr>
        <p:txBody>
          <a:bodyPr>
            <a:spAutoFit/>
            <a:flatTx/>
          </a:bodyPr>
          <a:lstStyle/>
          <a:p>
            <a:pPr algn="ctr">
              <a:spcBef>
                <a:spcPts val="600"/>
              </a:spcBef>
            </a:pPr>
            <a:r>
              <a:rPr kumimoji="1" lang="zh-CN" altLang="en-US" dirty="0">
                <a:latin typeface="微软雅黑"/>
                <a:ea typeface="微软雅黑"/>
              </a:rPr>
              <a:t>现代意义上的公司</a:t>
            </a:r>
          </a:p>
        </p:txBody>
      </p:sp>
      <p:sp>
        <p:nvSpPr>
          <p:cNvPr id="27" name="Text Box 15"/>
          <p:cNvSpPr txBox="1">
            <a:spLocks noChangeArrowheads="1"/>
          </p:cNvSpPr>
          <p:nvPr/>
        </p:nvSpPr>
        <p:spPr bwMode="auto">
          <a:xfrm>
            <a:off x="5037528" y="1461982"/>
            <a:ext cx="3850188" cy="387286"/>
          </a:xfrm>
          <a:prstGeom prst="rect">
            <a:avLst/>
          </a:prstGeom>
          <a:solidFill>
            <a:schemeClr val="bg1"/>
          </a:solidFill>
          <a:ln>
            <a:solidFill>
              <a:schemeClr val="tx1"/>
            </a:solidFill>
          </a:ln>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2250"/>
              </a:lnSpc>
            </a:pPr>
            <a:r>
              <a:rPr lang="zh-CN" altLang="en-US" dirty="0">
                <a:solidFill>
                  <a:srgbClr val="A50021"/>
                </a:solidFill>
                <a:latin typeface="微软雅黑"/>
                <a:ea typeface="微软雅黑"/>
              </a:rPr>
              <a:t>实质：资本主义生产关系的局部调整</a:t>
            </a:r>
          </a:p>
        </p:txBody>
      </p:sp>
      <p:sp>
        <p:nvSpPr>
          <p:cNvPr id="29" name="Text Box 37"/>
          <p:cNvSpPr txBox="1">
            <a:spLocks noChangeArrowheads="1"/>
          </p:cNvSpPr>
          <p:nvPr/>
        </p:nvSpPr>
        <p:spPr bwMode="auto">
          <a:xfrm>
            <a:off x="1466970" y="2147698"/>
            <a:ext cx="1278327" cy="386953"/>
          </a:xfrm>
          <a:prstGeom prst="rect">
            <a:avLst/>
          </a:prstGeom>
          <a:noFill/>
          <a:ln w="9525">
            <a:noFill/>
            <a:miter lim="800000"/>
            <a:headEnd/>
            <a:tailEnd/>
          </a:ln>
        </p:spPr>
        <p:txBody>
          <a:bodyPr>
            <a:spAutoFit/>
          </a:bodyPr>
          <a:lstStyle/>
          <a:p>
            <a:pPr>
              <a:lnSpc>
                <a:spcPts val="2250"/>
              </a:lnSpc>
            </a:pPr>
            <a:r>
              <a:rPr kumimoji="1" lang="zh-CN" altLang="en-US" sz="2100" dirty="0">
                <a:solidFill>
                  <a:srgbClr val="CC0066"/>
                </a:solidFill>
                <a:latin typeface="微软雅黑"/>
                <a:ea typeface="微软雅黑"/>
              </a:rPr>
              <a:t>根本原因</a:t>
            </a:r>
          </a:p>
        </p:txBody>
      </p:sp>
      <p:sp>
        <p:nvSpPr>
          <p:cNvPr id="32" name="Text Box 29"/>
          <p:cNvSpPr txBox="1">
            <a:spLocks noChangeArrowheads="1"/>
          </p:cNvSpPr>
          <p:nvPr/>
        </p:nvSpPr>
        <p:spPr bwMode="auto">
          <a:xfrm>
            <a:off x="3875871" y="2198980"/>
            <a:ext cx="1402556" cy="386953"/>
          </a:xfrm>
          <a:prstGeom prst="rect">
            <a:avLst/>
          </a:prstGeom>
          <a:noFill/>
          <a:ln w="9525">
            <a:noFill/>
            <a:miter lim="800000"/>
            <a:headEnd/>
            <a:tailEnd/>
          </a:ln>
        </p:spPr>
        <p:txBody>
          <a:bodyPr>
            <a:spAutoFit/>
          </a:bodyPr>
          <a:lstStyle/>
          <a:p>
            <a:pPr>
              <a:lnSpc>
                <a:spcPts val="2250"/>
              </a:lnSpc>
            </a:pPr>
            <a:r>
              <a:rPr kumimoji="1" lang="zh-CN" altLang="en-US" sz="2100" dirty="0">
                <a:solidFill>
                  <a:srgbClr val="CC0066"/>
                </a:solidFill>
                <a:latin typeface="微软雅黑"/>
                <a:ea typeface="微软雅黑"/>
              </a:rPr>
              <a:t>直接原因</a:t>
            </a:r>
          </a:p>
        </p:txBody>
      </p:sp>
      <p:sp>
        <p:nvSpPr>
          <p:cNvPr id="34" name="Line 7"/>
          <p:cNvSpPr>
            <a:spLocks noChangeShapeType="1"/>
          </p:cNvSpPr>
          <p:nvPr/>
        </p:nvSpPr>
        <p:spPr bwMode="auto">
          <a:xfrm>
            <a:off x="3365717" y="2922638"/>
            <a:ext cx="400050" cy="0"/>
          </a:xfrm>
          <a:prstGeom prst="line">
            <a:avLst/>
          </a:prstGeom>
          <a:noFill/>
          <a:ln w="76200">
            <a:solidFill>
              <a:schemeClr val="tx1"/>
            </a:solidFill>
            <a:miter lim="800000"/>
            <a:headEnd/>
            <a:tailEnd type="triangle" w="med" len="med"/>
          </a:ln>
          <a:effectLst/>
        </p:spPr>
        <p:txBody>
          <a:bodyPr wrap="none"/>
          <a:lstStyle/>
          <a:p>
            <a:endParaRPr lang="zh-CN" altLang="en-US" sz="1350"/>
          </a:p>
        </p:txBody>
      </p:sp>
      <p:sp>
        <p:nvSpPr>
          <p:cNvPr id="37" name="Text Box 3"/>
          <p:cNvSpPr txBox="1">
            <a:spLocks noChangeArrowheads="1"/>
          </p:cNvSpPr>
          <p:nvPr/>
        </p:nvSpPr>
        <p:spPr bwMode="auto">
          <a:xfrm>
            <a:off x="2331908" y="1447703"/>
            <a:ext cx="35598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spcBef>
                <a:spcPct val="50000"/>
              </a:spcBef>
              <a:buFontTx/>
              <a:buNone/>
            </a:pPr>
            <a:r>
              <a:rPr lang="zh-CN" altLang="en-US" sz="2000" b="1" dirty="0">
                <a:solidFill>
                  <a:srgbClr val="C00000"/>
                </a:solidFill>
                <a:latin typeface="黑体" panose="02010609060101010101" pitchFamily="49" charset="-122"/>
                <a:ea typeface="黑体" panose="02010609060101010101" pitchFamily="49" charset="-122"/>
              </a:rPr>
              <a:t>工场  </a:t>
            </a:r>
            <a:r>
              <a:rPr lang="zh-CN" altLang="en-US" sz="2000" b="1" dirty="0" smtClean="0">
                <a:solidFill>
                  <a:srgbClr val="C00000"/>
                </a:solidFill>
                <a:latin typeface="黑体" panose="02010609060101010101" pitchFamily="49" charset="-122"/>
                <a:ea typeface="黑体" panose="02010609060101010101" pitchFamily="49" charset="-122"/>
              </a:rPr>
              <a:t>工厂  垄断组织</a:t>
            </a:r>
            <a:endParaRPr lang="zh-CN" altLang="en-US" sz="2000" b="1" dirty="0">
              <a:solidFill>
                <a:srgbClr val="C00000"/>
              </a:solidFill>
              <a:latin typeface="黑体" panose="02010609060101010101" pitchFamily="49" charset="-122"/>
              <a:ea typeface="黑体" panose="02010609060101010101" pitchFamily="49" charset="-122"/>
            </a:endParaRPr>
          </a:p>
        </p:txBody>
      </p:sp>
      <p:sp>
        <p:nvSpPr>
          <p:cNvPr id="38" name="AutoShape 12"/>
          <p:cNvSpPr>
            <a:spLocks noChangeArrowheads="1"/>
          </p:cNvSpPr>
          <p:nvPr/>
        </p:nvSpPr>
        <p:spPr bwMode="auto">
          <a:xfrm>
            <a:off x="2987824" y="1591338"/>
            <a:ext cx="199621" cy="116316"/>
          </a:xfrm>
          <a:prstGeom prst="rightArrow">
            <a:avLst>
              <a:gd name="adj1" fmla="val 50000"/>
              <a:gd name="adj2" fmla="val 9178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41" name="矩形 40"/>
          <p:cNvSpPr>
            <a:spLocks noChangeArrowheads="1"/>
          </p:cNvSpPr>
          <p:nvPr/>
        </p:nvSpPr>
        <p:spPr bwMode="auto">
          <a:xfrm>
            <a:off x="3014794" y="3949195"/>
            <a:ext cx="3015964" cy="923330"/>
          </a:xfrm>
          <a:prstGeom prst="rect">
            <a:avLst/>
          </a:prstGeom>
          <a:noFill/>
          <a:ln w="9525">
            <a:noFill/>
            <a:miter lim="800000"/>
            <a:headEnd/>
            <a:tailEnd/>
          </a:ln>
        </p:spPr>
        <p:txBody>
          <a:bodyPr wrap="square">
            <a:spAutoFit/>
          </a:bodyPr>
          <a:lstStyle/>
          <a:p>
            <a:r>
              <a:rPr lang="zh-CN" altLang="en-US" b="1" dirty="0" smtClean="0"/>
              <a:t>是</a:t>
            </a:r>
            <a:r>
              <a:rPr lang="zh-CN" altLang="en-US" b="1" dirty="0"/>
              <a:t>指生产过程本身的社会化，即</a:t>
            </a:r>
            <a:r>
              <a:rPr lang="zh-CN" altLang="en-US" b="1" u="sng" dirty="0"/>
              <a:t>由分散的小生产者转化为大规模社会生产的过程。</a:t>
            </a:r>
          </a:p>
        </p:txBody>
      </p:sp>
      <p:sp>
        <p:nvSpPr>
          <p:cNvPr id="40" name="AutoShape 12"/>
          <p:cNvSpPr>
            <a:spLocks noChangeArrowheads="1"/>
          </p:cNvSpPr>
          <p:nvPr/>
        </p:nvSpPr>
        <p:spPr bwMode="auto">
          <a:xfrm>
            <a:off x="3752109" y="1597467"/>
            <a:ext cx="199621" cy="116316"/>
          </a:xfrm>
          <a:prstGeom prst="rightArrow">
            <a:avLst>
              <a:gd name="adj1" fmla="val 50000"/>
              <a:gd name="adj2" fmla="val 9178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1" name="矩形 10"/>
          <p:cNvSpPr/>
          <p:nvPr/>
        </p:nvSpPr>
        <p:spPr>
          <a:xfrm>
            <a:off x="3599186" y="3212227"/>
            <a:ext cx="1811714" cy="369332"/>
          </a:xfrm>
          <a:prstGeom prst="rect">
            <a:avLst/>
          </a:prstGeom>
        </p:spPr>
        <p:txBody>
          <a:bodyPr wrap="none">
            <a:spAutoFit/>
          </a:bodyPr>
          <a:lstStyle/>
          <a:p>
            <a:r>
              <a:rPr lang="zh-CN" altLang="en-US" b="1" u="sng" dirty="0" smtClean="0">
                <a:solidFill>
                  <a:srgbClr val="00B050"/>
                </a:solidFill>
              </a:rPr>
              <a:t>（</a:t>
            </a:r>
            <a:r>
              <a:rPr lang="zh-CN" altLang="en-US" b="1" u="sng" dirty="0">
                <a:solidFill>
                  <a:srgbClr val="00B050"/>
                </a:solidFill>
              </a:rPr>
              <a:t>生产社会化</a:t>
            </a:r>
            <a:r>
              <a:rPr lang="zh-CN" altLang="en-US" b="1" u="sng" dirty="0" smtClean="0">
                <a:solidFill>
                  <a:srgbClr val="00B050"/>
                </a:solidFill>
              </a:rPr>
              <a:t>）</a:t>
            </a:r>
            <a:endParaRPr lang="zh-CN" altLang="en-US" dirty="0">
              <a:solidFill>
                <a:srgbClr val="00B050"/>
              </a:solidFill>
            </a:endParaRPr>
          </a:p>
        </p:txBody>
      </p:sp>
      <p:sp>
        <p:nvSpPr>
          <p:cNvPr id="42" name="Line 7"/>
          <p:cNvSpPr>
            <a:spLocks noChangeShapeType="1"/>
          </p:cNvSpPr>
          <p:nvPr/>
        </p:nvSpPr>
        <p:spPr bwMode="auto">
          <a:xfrm flipH="1">
            <a:off x="4462240" y="3579863"/>
            <a:ext cx="0" cy="329748"/>
          </a:xfrm>
          <a:prstGeom prst="line">
            <a:avLst/>
          </a:prstGeom>
          <a:noFill/>
          <a:ln w="76200">
            <a:solidFill>
              <a:schemeClr val="tx1"/>
            </a:solidFill>
            <a:miter lim="800000"/>
            <a:headEnd/>
            <a:tailEnd type="triangle" w="med" len="med"/>
          </a:ln>
          <a:effectLst/>
        </p:spPr>
        <p:txBody>
          <a:bodyPr wrap="none"/>
          <a:lstStyle/>
          <a:p>
            <a:endParaRPr lang="zh-CN" altLang="en-US" sz="1350"/>
          </a:p>
        </p:txBody>
      </p:sp>
      <p:sp>
        <p:nvSpPr>
          <p:cNvPr id="43" name="Line 7"/>
          <p:cNvSpPr>
            <a:spLocks noChangeShapeType="1"/>
          </p:cNvSpPr>
          <p:nvPr/>
        </p:nvSpPr>
        <p:spPr bwMode="auto">
          <a:xfrm>
            <a:off x="6702664" y="2936250"/>
            <a:ext cx="400050" cy="0"/>
          </a:xfrm>
          <a:prstGeom prst="line">
            <a:avLst/>
          </a:prstGeom>
          <a:noFill/>
          <a:ln w="76200">
            <a:solidFill>
              <a:schemeClr val="tx1"/>
            </a:solidFill>
            <a:miter lim="800000"/>
            <a:headEnd/>
            <a:tailEnd type="triangle" w="med" len="med"/>
          </a:ln>
          <a:effectLst/>
        </p:spPr>
        <p:txBody>
          <a:bodyPr wrap="none"/>
          <a:lstStyle/>
          <a:p>
            <a:endParaRPr lang="zh-CN" altLang="en-US" sz="1350"/>
          </a:p>
        </p:txBody>
      </p:sp>
      <p:sp>
        <p:nvSpPr>
          <p:cNvPr id="44" name="Line 7"/>
          <p:cNvSpPr>
            <a:spLocks noChangeShapeType="1"/>
          </p:cNvSpPr>
          <p:nvPr/>
        </p:nvSpPr>
        <p:spPr bwMode="auto">
          <a:xfrm>
            <a:off x="7774608" y="2931790"/>
            <a:ext cx="400050" cy="0"/>
          </a:xfrm>
          <a:prstGeom prst="line">
            <a:avLst/>
          </a:prstGeom>
          <a:noFill/>
          <a:ln w="76200">
            <a:solidFill>
              <a:schemeClr val="tx1"/>
            </a:solidFill>
            <a:miter lim="800000"/>
            <a:headEnd/>
            <a:tailEnd type="triangle" w="med" len="med"/>
          </a:ln>
          <a:effectLst/>
        </p:spPr>
        <p:txBody>
          <a:bodyPr wrap="none"/>
          <a:lstStyle/>
          <a:p>
            <a:endParaRPr lang="zh-CN" altLang="en-US" sz="1350"/>
          </a:p>
        </p:txBody>
      </p:sp>
      <p:sp>
        <p:nvSpPr>
          <p:cNvPr id="30" name="矩形 29"/>
          <p:cNvSpPr/>
          <p:nvPr/>
        </p:nvSpPr>
        <p:spPr>
          <a:xfrm>
            <a:off x="107504" y="915566"/>
            <a:ext cx="626469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二、促进了生产组织形式和管理方式的变革</a:t>
            </a:r>
            <a:endParaRPr lang="zh-CN" altLang="en-US" sz="2400" b="1" dirty="0">
              <a:solidFill>
                <a:srgbClr val="0070C0"/>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266141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animBg="1"/>
      <p:bldP spid="10" grpId="0"/>
      <p:bldP spid="14" grpId="0"/>
      <p:bldP spid="15" grpId="0"/>
      <p:bldP spid="16" grpId="0"/>
      <p:bldP spid="17" grpId="0" animBg="1"/>
      <p:bldP spid="22" grpId="0"/>
      <p:bldP spid="25" grpId="0"/>
      <p:bldP spid="27" grpId="0" animBg="1"/>
      <p:bldP spid="29" grpId="0"/>
      <p:bldP spid="32" grpId="0"/>
      <p:bldP spid="34" grpId="0" animBg="1"/>
      <p:bldP spid="37" grpId="0"/>
      <p:bldP spid="38" grpId="0" animBg="1"/>
      <p:bldP spid="41" grpId="0"/>
      <p:bldP spid="40" grpId="0" animBg="1"/>
      <p:bldP spid="11" grpId="0"/>
      <p:bldP spid="42" grpId="0" animBg="1"/>
      <p:bldP spid="43" grpId="0" animBg="1"/>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51520" y="1970592"/>
            <a:ext cx="8569826"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50000"/>
              </a:lnSpc>
              <a:defRPr sz="2200">
                <a:solidFill>
                  <a:schemeClr val="tx1"/>
                </a:solidFill>
                <a:latin typeface="宋体" panose="02010600030101010101" pitchFamily="2" charset="-122"/>
                <a:ea typeface="宋体" panose="02010600030101010101" pitchFamily="2" charset="-122"/>
              </a:defRPr>
            </a:lvl1pPr>
            <a:lvl2pPr marL="742950" indent="-285750">
              <a:lnSpc>
                <a:spcPct val="150000"/>
              </a:lnSpc>
              <a:defRPr sz="2200">
                <a:solidFill>
                  <a:schemeClr val="tx1"/>
                </a:solidFill>
                <a:latin typeface="宋体" panose="02010600030101010101" pitchFamily="2" charset="-122"/>
                <a:ea typeface="宋体" panose="02010600030101010101" pitchFamily="2" charset="-122"/>
              </a:defRPr>
            </a:lvl2pPr>
            <a:lvl3pPr marL="1143000" indent="-228600">
              <a:lnSpc>
                <a:spcPct val="150000"/>
              </a:lnSpc>
              <a:defRPr sz="2200">
                <a:solidFill>
                  <a:schemeClr val="tx1"/>
                </a:solidFill>
                <a:latin typeface="宋体" panose="02010600030101010101" pitchFamily="2" charset="-122"/>
                <a:ea typeface="宋体" panose="02010600030101010101" pitchFamily="2" charset="-122"/>
              </a:defRPr>
            </a:lvl3pPr>
            <a:lvl4pPr marL="1600200" indent="-228600">
              <a:lnSpc>
                <a:spcPct val="150000"/>
              </a:lnSpc>
              <a:defRPr sz="2200">
                <a:solidFill>
                  <a:schemeClr val="tx1"/>
                </a:solidFill>
                <a:latin typeface="宋体" panose="02010600030101010101" pitchFamily="2" charset="-122"/>
                <a:ea typeface="宋体" panose="02010600030101010101" pitchFamily="2" charset="-122"/>
              </a:defRPr>
            </a:lvl4pPr>
            <a:lvl5pPr marL="2057400" indent="-228600">
              <a:lnSpc>
                <a:spcPct val="150000"/>
              </a:lnSpc>
              <a:defRPr sz="2200">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150000"/>
              </a:lnSpc>
              <a:spcBef>
                <a:spcPct val="0"/>
              </a:spcBef>
              <a:spcAft>
                <a:spcPct val="0"/>
              </a:spcAft>
              <a:defRPr sz="2200">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150000"/>
              </a:lnSpc>
              <a:spcBef>
                <a:spcPct val="0"/>
              </a:spcBef>
              <a:spcAft>
                <a:spcPct val="0"/>
              </a:spcAft>
              <a:defRPr sz="2200">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150000"/>
              </a:lnSpc>
              <a:spcBef>
                <a:spcPct val="0"/>
              </a:spcBef>
              <a:spcAft>
                <a:spcPct val="0"/>
              </a:spcAft>
              <a:defRPr sz="2200">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150000"/>
              </a:lnSpc>
              <a:spcBef>
                <a:spcPct val="0"/>
              </a:spcBef>
              <a:spcAft>
                <a:spcPct val="0"/>
              </a:spcAft>
              <a:defRPr sz="2200">
                <a:solidFill>
                  <a:schemeClr val="tx1"/>
                </a:solidFill>
                <a:latin typeface="宋体" panose="02010600030101010101" pitchFamily="2" charset="-122"/>
                <a:ea typeface="宋体" panose="02010600030101010101" pitchFamily="2" charset="-122"/>
              </a:defRPr>
            </a:lvl9pPr>
          </a:lstStyle>
          <a:p>
            <a:pPr eaLnBrk="1" hangingPunct="1">
              <a:lnSpc>
                <a:spcPct val="100000"/>
              </a:lnSpc>
            </a:pPr>
            <a:r>
              <a:rPr lang="zh-CN" altLang="en-US" sz="1950" b="1" dirty="0" smtClean="0"/>
              <a:t>    </a:t>
            </a:r>
            <a:r>
              <a:rPr lang="zh-CN" altLang="en-US" b="1" dirty="0" smtClean="0">
                <a:latin typeface="华文楷体" panose="02010600040101010101" pitchFamily="2" charset="-122"/>
                <a:ea typeface="华文楷体" panose="02010600040101010101" pitchFamily="2" charset="-122"/>
              </a:rPr>
              <a:t>发展</a:t>
            </a:r>
            <a:r>
              <a:rPr lang="zh-CN" altLang="en-US" b="1" dirty="0">
                <a:latin typeface="华文楷体" panose="02010600040101010101" pitchFamily="2" charset="-122"/>
                <a:ea typeface="华文楷体" panose="02010600040101010101" pitchFamily="2" charset="-122"/>
              </a:rPr>
              <a:t>成为垄断组织后</a:t>
            </a:r>
            <a:r>
              <a:rPr lang="en-US" altLang="zh-CN" b="1" dirty="0">
                <a:latin typeface="华文楷体" panose="02010600040101010101" pitchFamily="2" charset="-122"/>
                <a:ea typeface="华文楷体" panose="02010600040101010101" pitchFamily="2" charset="-122"/>
              </a:rPr>
              <a:t>,</a:t>
            </a:r>
            <a:r>
              <a:rPr lang="zh-CN" altLang="en-US" b="1" dirty="0">
                <a:solidFill>
                  <a:srgbClr val="C00000"/>
                </a:solidFill>
                <a:latin typeface="华文楷体" panose="02010600040101010101" pitchFamily="2" charset="-122"/>
                <a:ea typeface="华文楷体" panose="02010600040101010101" pitchFamily="2" charset="-122"/>
              </a:rPr>
              <a:t>企业的规模进一步扩大</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这自然会有利于</a:t>
            </a:r>
            <a:r>
              <a:rPr lang="zh-CN" altLang="en-US" b="1" dirty="0">
                <a:solidFill>
                  <a:srgbClr val="C00000"/>
                </a:solidFill>
                <a:latin typeface="华文楷体" panose="02010600040101010101" pitchFamily="2" charset="-122"/>
                <a:ea typeface="华文楷体" panose="02010600040101010101" pitchFamily="2" charset="-122"/>
              </a:rPr>
              <a:t>劳动生产率的进一步提高</a:t>
            </a:r>
            <a:r>
              <a:rPr lang="zh-CN" altLang="en-US" b="1" dirty="0">
                <a:latin typeface="华文楷体" panose="02010600040101010101" pitchFamily="2" charset="-122"/>
                <a:ea typeface="华文楷体" panose="02010600040101010101" pitchFamily="2" charset="-122"/>
              </a:rPr>
              <a:t>。同时</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资金雄厚的垄断组织能够</a:t>
            </a:r>
            <a:r>
              <a:rPr lang="zh-CN" altLang="en-US" b="1" dirty="0">
                <a:solidFill>
                  <a:srgbClr val="C00000"/>
                </a:solidFill>
                <a:latin typeface="华文楷体" panose="02010600040101010101" pitchFamily="2" charset="-122"/>
                <a:ea typeface="华文楷体" panose="02010600040101010101" pitchFamily="2" charset="-122"/>
              </a:rPr>
              <a:t>使科学技术的研究</a:t>
            </a:r>
            <a:r>
              <a:rPr lang="zh-CN" altLang="en-US" b="1" dirty="0">
                <a:latin typeface="华文楷体" panose="02010600040101010101" pitchFamily="2" charset="-122"/>
                <a:ea typeface="华文楷体" panose="02010600040101010101" pitchFamily="2" charset="-122"/>
              </a:rPr>
              <a:t>更大规模和更</a:t>
            </a:r>
            <a:r>
              <a:rPr lang="zh-CN" altLang="en-US" b="1" dirty="0">
                <a:solidFill>
                  <a:srgbClr val="C00000"/>
                </a:solidFill>
                <a:latin typeface="华文楷体" panose="02010600040101010101" pitchFamily="2" charset="-122"/>
                <a:ea typeface="华文楷体" panose="02010600040101010101" pitchFamily="2" charset="-122"/>
              </a:rPr>
              <a:t>有组织有计划</a:t>
            </a:r>
            <a:r>
              <a:rPr lang="zh-CN" altLang="en-US" b="1" dirty="0">
                <a:latin typeface="华文楷体" panose="02010600040101010101" pitchFamily="2" charset="-122"/>
                <a:ea typeface="华文楷体" panose="02010600040101010101" pitchFamily="2" charset="-122"/>
              </a:rPr>
              <a:t>地进行</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从而取得新的成果</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运用于生产之中</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这一切都为生产力的进一步发展创造了有利条件</a:t>
            </a:r>
            <a:r>
              <a:rPr lang="zh-CN" altLang="en-US" b="1" dirty="0" smtClean="0">
                <a:latin typeface="华文楷体" panose="02010600040101010101" pitchFamily="2" charset="-122"/>
                <a:ea typeface="华文楷体" panose="02010600040101010101" pitchFamily="2" charset="-122"/>
              </a:rPr>
              <a:t>。</a:t>
            </a:r>
            <a:endParaRPr lang="zh-CN" altLang="en-US" b="1" dirty="0">
              <a:latin typeface="华文楷体" panose="02010600040101010101" pitchFamily="2" charset="-122"/>
              <a:ea typeface="华文楷体" panose="02010600040101010101" pitchFamily="2" charset="-122"/>
            </a:endParaRPr>
          </a:p>
          <a:p>
            <a:pPr algn="r" eaLnBrk="1" hangingPunct="1">
              <a:lnSpc>
                <a:spcPct val="100000"/>
              </a:lnSpc>
            </a:pPr>
            <a:r>
              <a:rPr lang="en-US" altLang="zh-CN" sz="1800" b="1" dirty="0"/>
              <a:t>——</a:t>
            </a:r>
            <a:r>
              <a:rPr lang="zh-CN" altLang="en-US" sz="1800" b="1" dirty="0"/>
              <a:t>吴于廑</a:t>
            </a:r>
            <a:r>
              <a:rPr lang="en-US" altLang="zh-CN" sz="1800" b="1" dirty="0"/>
              <a:t>《</a:t>
            </a:r>
            <a:r>
              <a:rPr lang="zh-CN" altLang="en-US" sz="1800" b="1" dirty="0"/>
              <a:t>世界史</a:t>
            </a:r>
            <a:r>
              <a:rPr lang="en-US" altLang="zh-CN" sz="1800" b="1" dirty="0"/>
              <a:t>·</a:t>
            </a:r>
            <a:r>
              <a:rPr lang="zh-CN" altLang="en-US" sz="1800" b="1" dirty="0"/>
              <a:t>近代史编</a:t>
            </a:r>
            <a:r>
              <a:rPr lang="en-US" altLang="zh-CN" sz="1800" b="1" dirty="0"/>
              <a:t>》</a:t>
            </a:r>
          </a:p>
        </p:txBody>
      </p:sp>
      <p:sp>
        <p:nvSpPr>
          <p:cNvPr id="3" name="矩形 2"/>
          <p:cNvSpPr/>
          <p:nvPr/>
        </p:nvSpPr>
        <p:spPr>
          <a:xfrm>
            <a:off x="422920" y="3795886"/>
            <a:ext cx="5589240" cy="1061829"/>
          </a:xfrm>
          <a:prstGeom prst="rect">
            <a:avLst/>
          </a:prstGeom>
        </p:spPr>
        <p:txBody>
          <a:bodyPr wrap="square">
            <a:spAutoFit/>
          </a:bodyPr>
          <a:lstStyle/>
          <a:p>
            <a:r>
              <a:rPr lang="zh-CN" altLang="en-US" sz="2100" b="1" dirty="0" smtClean="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垄断组织</a:t>
            </a:r>
            <a:r>
              <a:rPr lang="zh-CN" altLang="en-US" sz="21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资金雄厚</a:t>
            </a:r>
            <a:r>
              <a:rPr lang="en-US" altLang="zh-CN" sz="21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1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采用最新技术</a:t>
            </a:r>
            <a:r>
              <a:rPr lang="en-US" altLang="zh-CN" sz="21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1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一定程度上实现了</a:t>
            </a:r>
            <a:r>
              <a:rPr lang="zh-CN" altLang="en-US" sz="21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有计划生产</a:t>
            </a:r>
            <a:r>
              <a:rPr lang="en-US" altLang="zh-CN" sz="21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1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提高了劳动生产率</a:t>
            </a:r>
            <a:r>
              <a:rPr lang="en-US" altLang="zh-CN" sz="21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1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推动了社会经济的发展</a:t>
            </a:r>
            <a:r>
              <a:rPr lang="zh-CN" altLang="en-US" sz="21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6" name="文本框 5"/>
          <p:cNvSpPr txBox="1"/>
          <p:nvPr/>
        </p:nvSpPr>
        <p:spPr>
          <a:xfrm>
            <a:off x="467544" y="1468738"/>
            <a:ext cx="2448272" cy="400110"/>
          </a:xfrm>
          <a:prstGeom prst="rect">
            <a:avLst/>
          </a:prstGeom>
          <a:noFill/>
          <a:ln>
            <a:solidFill>
              <a:srgbClr val="0070C0"/>
            </a:solidFill>
          </a:ln>
        </p:spPr>
        <p:txBody>
          <a:bodyPr wrap="square" rtlCol="0">
            <a:spAutoFit/>
          </a:bodyPr>
          <a:lstStyle/>
          <a:p>
            <a:r>
              <a:rPr lang="en-US" altLang="zh-CN" sz="2000" b="1" dirty="0" smtClean="0">
                <a:solidFill>
                  <a:srgbClr val="0070C0"/>
                </a:solidFill>
                <a:latin typeface="黑体" panose="02010609060101010101" charset="-122"/>
                <a:ea typeface="黑体" panose="02010609060101010101" charset="-122"/>
              </a:rPr>
              <a:t>2.</a:t>
            </a:r>
            <a:r>
              <a:rPr lang="zh-CN" altLang="en-US" sz="2000" b="1" dirty="0" smtClean="0">
                <a:solidFill>
                  <a:srgbClr val="0070C0"/>
                </a:solidFill>
                <a:latin typeface="黑体" panose="02010609060101010101" charset="-122"/>
                <a:ea typeface="黑体" panose="02010609060101010101" charset="-122"/>
              </a:rPr>
              <a:t>管理方式的变革</a:t>
            </a:r>
            <a:endParaRPr lang="zh-CN" altLang="en-US" sz="2000" b="1" dirty="0">
              <a:solidFill>
                <a:srgbClr val="0070C0"/>
              </a:solidFill>
              <a:latin typeface="黑体" panose="02010609060101010101" charset="-122"/>
              <a:ea typeface="黑体" panose="02010609060101010101" charset="-122"/>
            </a:endParaRPr>
          </a:p>
        </p:txBody>
      </p:sp>
      <p:sp>
        <p:nvSpPr>
          <p:cNvPr id="7" name="矩形 6"/>
          <p:cNvSpPr/>
          <p:nvPr/>
        </p:nvSpPr>
        <p:spPr>
          <a:xfrm>
            <a:off x="107504" y="915566"/>
            <a:ext cx="626469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二、促进了生产组织形式和管理方式的变革</a:t>
            </a:r>
            <a:endParaRPr lang="zh-CN" altLang="en-US" sz="2400" b="1" dirty="0">
              <a:solidFill>
                <a:srgbClr val="0070C0"/>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26624029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a:srcRect b="7407"/>
          <a:stretch>
            <a:fillRect/>
          </a:stretch>
        </p:blipFill>
        <p:spPr bwMode="auto">
          <a:xfrm>
            <a:off x="6300192" y="1942627"/>
            <a:ext cx="2672953" cy="3024188"/>
          </a:xfrm>
          <a:prstGeom prst="rect">
            <a:avLst/>
          </a:prstGeom>
          <a:noFill/>
          <a:ln w="9525">
            <a:noFill/>
            <a:bevel/>
            <a:headEnd/>
            <a:tailEnd/>
          </a:ln>
        </p:spPr>
      </p:pic>
      <p:sp>
        <p:nvSpPr>
          <p:cNvPr id="3" name="Rectangle 5"/>
          <p:cNvSpPr>
            <a:spLocks noChangeArrowheads="1"/>
          </p:cNvSpPr>
          <p:nvPr/>
        </p:nvSpPr>
        <p:spPr bwMode="auto">
          <a:xfrm>
            <a:off x="2958952" y="1437961"/>
            <a:ext cx="5040560" cy="430887"/>
          </a:xfrm>
          <a:prstGeom prst="rect">
            <a:avLst/>
          </a:prstGeom>
          <a:solidFill>
            <a:schemeClr val="bg1">
              <a:alpha val="20000"/>
            </a:schemeClr>
          </a:solidFill>
          <a:ln w="9525">
            <a:noFill/>
            <a:miter lim="800000"/>
            <a:headEnd/>
            <a:tailEnd/>
          </a:ln>
        </p:spPr>
        <p:txBody>
          <a:bodyPr wrap="square">
            <a:spAutoFit/>
          </a:bodyPr>
          <a:lstStyle/>
          <a:p>
            <a:r>
              <a:rPr lang="zh-CN" altLang="en-US" sz="2200" b="1" dirty="0">
                <a:solidFill>
                  <a:srgbClr val="C00000"/>
                </a:solidFill>
                <a:latin typeface="微软雅黑" pitchFamily="34" charset="-122"/>
                <a:ea typeface="微软雅黑" pitchFamily="34" charset="-122"/>
                <a:sym typeface="楷体_GB2312" pitchFamily="49" charset="-122"/>
              </a:rPr>
              <a:t>福特制</a:t>
            </a:r>
            <a:r>
              <a:rPr lang="zh-CN" altLang="en-US" sz="2200" b="1" dirty="0">
                <a:solidFill>
                  <a:srgbClr val="000000"/>
                </a:solidFill>
                <a:latin typeface="微软雅黑" pitchFamily="34" charset="-122"/>
                <a:ea typeface="微软雅黑" pitchFamily="34" charset="-122"/>
                <a:sym typeface="楷体_GB2312" pitchFamily="49" charset="-122"/>
              </a:rPr>
              <a:t>的基本含义是</a:t>
            </a:r>
            <a:r>
              <a:rPr lang="zh-CN" altLang="en-US" sz="2200" b="1" dirty="0">
                <a:solidFill>
                  <a:srgbClr val="C00000"/>
                </a:solidFill>
                <a:latin typeface="微软雅黑" pitchFamily="34" charset="-122"/>
                <a:ea typeface="微软雅黑" pitchFamily="34" charset="-122"/>
                <a:sym typeface="楷体_GB2312" pitchFamily="49" charset="-122"/>
              </a:rPr>
              <a:t>大规模标准化生产</a:t>
            </a:r>
            <a:endParaRPr lang="zh-CN" altLang="en-US" sz="2200" b="1" dirty="0">
              <a:solidFill>
                <a:srgbClr val="000000"/>
              </a:solidFill>
              <a:latin typeface="微软雅黑" pitchFamily="34" charset="-122"/>
              <a:ea typeface="微软雅黑" pitchFamily="34" charset="-122"/>
              <a:sym typeface="楷体_GB2312" pitchFamily="49" charset="-122"/>
            </a:endParaRPr>
          </a:p>
        </p:txBody>
      </p:sp>
      <p:sp>
        <p:nvSpPr>
          <p:cNvPr id="7" name="矩形 6"/>
          <p:cNvSpPr/>
          <p:nvPr/>
        </p:nvSpPr>
        <p:spPr>
          <a:xfrm>
            <a:off x="107504" y="915566"/>
            <a:ext cx="626469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二、促进了生产组织形式和管理方式的变革</a:t>
            </a:r>
            <a:endParaRPr lang="zh-CN" altLang="en-US" sz="2400" b="1" dirty="0">
              <a:solidFill>
                <a:srgbClr val="0070C0"/>
              </a:solidFill>
              <a:latin typeface="黑体" panose="02010609060101010101" charset="-122"/>
              <a:ea typeface="黑体" panose="02010609060101010101" charset="-122"/>
            </a:endParaRPr>
          </a:p>
        </p:txBody>
      </p:sp>
      <p:sp>
        <p:nvSpPr>
          <p:cNvPr id="8" name="文本框 7"/>
          <p:cNvSpPr txBox="1"/>
          <p:nvPr/>
        </p:nvSpPr>
        <p:spPr>
          <a:xfrm>
            <a:off x="467544" y="1468738"/>
            <a:ext cx="2448272" cy="400110"/>
          </a:xfrm>
          <a:prstGeom prst="rect">
            <a:avLst/>
          </a:prstGeom>
          <a:noFill/>
          <a:ln>
            <a:solidFill>
              <a:srgbClr val="0070C0"/>
            </a:solidFill>
          </a:ln>
        </p:spPr>
        <p:txBody>
          <a:bodyPr wrap="square" rtlCol="0">
            <a:spAutoFit/>
          </a:bodyPr>
          <a:lstStyle/>
          <a:p>
            <a:r>
              <a:rPr lang="en-US" altLang="zh-CN" sz="2000" b="1" dirty="0" smtClean="0">
                <a:solidFill>
                  <a:srgbClr val="0070C0"/>
                </a:solidFill>
                <a:latin typeface="黑体" panose="02010609060101010101" charset="-122"/>
                <a:ea typeface="黑体" panose="02010609060101010101" charset="-122"/>
              </a:rPr>
              <a:t>2.</a:t>
            </a:r>
            <a:r>
              <a:rPr lang="zh-CN" altLang="en-US" sz="2000" b="1" dirty="0" smtClean="0">
                <a:solidFill>
                  <a:srgbClr val="0070C0"/>
                </a:solidFill>
                <a:latin typeface="黑体" panose="02010609060101010101" charset="-122"/>
                <a:ea typeface="黑体" panose="02010609060101010101" charset="-122"/>
              </a:rPr>
              <a:t>管理方式的变革</a:t>
            </a:r>
            <a:endParaRPr lang="zh-CN" altLang="en-US" sz="2000" b="1" dirty="0">
              <a:solidFill>
                <a:srgbClr val="0070C0"/>
              </a:solidFill>
              <a:latin typeface="黑体" panose="02010609060101010101" charset="-122"/>
              <a:ea typeface="黑体" panose="02010609060101010101" charset="-122"/>
            </a:endParaRPr>
          </a:p>
        </p:txBody>
      </p:sp>
      <p:sp>
        <p:nvSpPr>
          <p:cNvPr id="5" name="矩形 4"/>
          <p:cNvSpPr/>
          <p:nvPr/>
        </p:nvSpPr>
        <p:spPr>
          <a:xfrm>
            <a:off x="105851" y="2211710"/>
            <a:ext cx="5947792" cy="2246769"/>
          </a:xfrm>
          <a:prstGeom prst="rect">
            <a:avLst/>
          </a:prstGeom>
        </p:spPr>
        <p:txBody>
          <a:bodyPr wrap="square">
            <a:spAutoFit/>
          </a:bodyPr>
          <a:lstStyle/>
          <a:p>
            <a:pPr algn="just">
              <a:spcAft>
                <a:spcPts val="0"/>
              </a:spcAft>
            </a:pPr>
            <a:r>
              <a:rPr lang="en-US" altLang="zh-CN" sz="2000" kern="100" dirty="0" smtClean="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000" b="1" kern="100" dirty="0" smtClean="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亨利</a:t>
            </a:r>
            <a:r>
              <a:rPr lang="zh-CN" altLang="zh-CN" sz="2000" b="1" kern="100" dirty="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·福特的创新是用于生产的流水线。放上零件的人不去固定它，放上螺栓的人不用装上螺帽，装上螺帽的人不用去拧紧它。正因为</a:t>
            </a:r>
            <a:r>
              <a:rPr lang="zh-CN" altLang="zh-CN" sz="2000" b="1" kern="100" dirty="0">
                <a:solidFill>
                  <a:srgbClr val="C00000"/>
                </a:solidFill>
                <a:latin typeface="华文楷体" panose="02010600040101010101" pitchFamily="2" charset="-122"/>
                <a:ea typeface="华文楷体" panose="02010600040101010101" pitchFamily="2" charset="-122"/>
                <a:cs typeface="Times New Roman" panose="02020603050405020304" pitchFamily="18" charset="0"/>
              </a:rPr>
              <a:t>流水线有如此的速度</a:t>
            </a:r>
            <a:r>
              <a:rPr lang="zh-CN" altLang="zh-CN" sz="2000" b="1" kern="100" dirty="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，福特才得以在以后的十年中每年的生产量成倍地增长，并使</a:t>
            </a:r>
            <a:r>
              <a:rPr lang="zh-CN" altLang="zh-CN" sz="2000" b="1" kern="100" dirty="0">
                <a:solidFill>
                  <a:srgbClr val="C00000"/>
                </a:solidFill>
                <a:latin typeface="华文楷体" panose="02010600040101010101" pitchFamily="2" charset="-122"/>
                <a:ea typeface="华文楷体" panose="02010600040101010101" pitchFamily="2" charset="-122"/>
                <a:cs typeface="Times New Roman" panose="02020603050405020304" pitchFamily="18" charset="0"/>
              </a:rPr>
              <a:t>零售价降低了三分之二</a:t>
            </a:r>
            <a:r>
              <a:rPr lang="zh-CN" altLang="zh-CN" sz="2000" b="1" kern="100" dirty="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。到</a:t>
            </a:r>
            <a:r>
              <a:rPr lang="en-US" altLang="zh-CN" sz="2000" b="1" kern="100" dirty="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1914</a:t>
            </a:r>
            <a:r>
              <a:rPr lang="zh-CN" altLang="zh-CN" sz="2000" b="1" kern="100" dirty="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年，路上行驶的每两辆汽车中就有一辆是福特汽车。 </a:t>
            </a:r>
            <a:endParaRPr lang="zh-CN" altLang="zh-CN" sz="2000" b="1" kern="100" dirty="0">
              <a:latin typeface="华文楷体" panose="02010600040101010101" pitchFamily="2" charset="-122"/>
              <a:ea typeface="华文楷体" panose="02010600040101010101" pitchFamily="2" charset="-122"/>
              <a:cs typeface="Times New Roman" panose="02020603050405020304" pitchFamily="18" charset="0"/>
            </a:endParaRPr>
          </a:p>
          <a:p>
            <a:pPr algn="r">
              <a:spcAft>
                <a:spcPts val="0"/>
              </a:spcAft>
            </a:pPr>
            <a:r>
              <a:rPr lang="en-US" altLang="zh-CN" sz="2000" dirty="0">
                <a:solidFill>
                  <a:srgbClr val="000000"/>
                </a:solidFill>
                <a:latin typeface="华文楷体" panose="02010600040101010101" pitchFamily="2" charset="-122"/>
                <a:ea typeface="华文楷体" panose="02010600040101010101" pitchFamily="2" charset="-122"/>
                <a:cs typeface="宋体" panose="02010600030101010101" pitchFamily="2" charset="-122"/>
              </a:rPr>
              <a:t>——</a:t>
            </a:r>
            <a:r>
              <a:rPr lang="zh-CN" altLang="zh-CN" sz="2000" dirty="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摘编自韦尔奇《美国创新史》</a:t>
            </a:r>
            <a:r>
              <a:rPr lang="zh-CN" altLang="zh-CN" sz="2000" dirty="0">
                <a:solidFill>
                  <a:srgbClr val="000000"/>
                </a:solidFill>
                <a:latin typeface="华文楷体" panose="02010600040101010101" pitchFamily="2" charset="-122"/>
                <a:ea typeface="华文楷体" panose="02010600040101010101" pitchFamily="2" charset="-122"/>
                <a:cs typeface="宋体" panose="02010600030101010101" pitchFamily="2" charset="-122"/>
              </a:rPr>
              <a:t> </a:t>
            </a:r>
            <a:endParaRPr lang="zh-CN" altLang="zh-CN" sz="2000" dirty="0">
              <a:latin typeface="华文楷体" panose="02010600040101010101" pitchFamily="2" charset="-122"/>
              <a:ea typeface="华文楷体" panose="02010600040101010101" pitchFamily="2" charset="-122"/>
              <a:cs typeface="宋体" panose="02010600030101010101" pitchFamily="2" charset="-122"/>
            </a:endParaRPr>
          </a:p>
        </p:txBody>
      </p:sp>
    </p:spTree>
    <p:extLst>
      <p:ext uri="{BB962C8B-B14F-4D97-AF65-F5344CB8AC3E}">
        <p14:creationId xmlns:p14="http://schemas.microsoft.com/office/powerpoint/2010/main" val="42031772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7504" y="915566"/>
            <a:ext cx="4752528"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三、促进了世界市场</a:t>
            </a:r>
            <a:r>
              <a:rPr lang="zh-CN" altLang="en-US" sz="2400" b="1" dirty="0">
                <a:solidFill>
                  <a:srgbClr val="0070C0"/>
                </a:solidFill>
                <a:latin typeface="黑体" panose="02010609060101010101" charset="-122"/>
                <a:ea typeface="黑体" panose="02010609060101010101" charset="-122"/>
              </a:rPr>
              <a:t>进一步</a:t>
            </a:r>
            <a:r>
              <a:rPr lang="zh-CN" altLang="en-US" sz="2400" b="1" dirty="0" smtClean="0">
                <a:solidFill>
                  <a:srgbClr val="0070C0"/>
                </a:solidFill>
                <a:latin typeface="黑体" panose="02010609060101010101" charset="-122"/>
                <a:ea typeface="黑体" panose="02010609060101010101" charset="-122"/>
              </a:rPr>
              <a:t>发展</a:t>
            </a:r>
            <a:endParaRPr lang="zh-CN" altLang="en-US" sz="2400" b="1" dirty="0">
              <a:solidFill>
                <a:srgbClr val="0070C0"/>
              </a:solidFill>
              <a:latin typeface="黑体" panose="02010609060101010101" charset="-122"/>
              <a:ea typeface="黑体" panose="02010609060101010101" charset="-122"/>
            </a:endParaRPr>
          </a:p>
        </p:txBody>
      </p:sp>
      <p:sp>
        <p:nvSpPr>
          <p:cNvPr id="4" name="矩形 3"/>
          <p:cNvSpPr/>
          <p:nvPr/>
        </p:nvSpPr>
        <p:spPr>
          <a:xfrm>
            <a:off x="107504" y="1375811"/>
            <a:ext cx="8784976" cy="992579"/>
          </a:xfrm>
          <a:prstGeom prst="rect">
            <a:avLst/>
          </a:prstGeom>
        </p:spPr>
        <p:txBody>
          <a:bodyPr wrap="square">
            <a:spAutoFit/>
          </a:bodyPr>
          <a:lstStyle/>
          <a:p>
            <a:pPr lvl="0"/>
            <a:r>
              <a:rPr lang="zh-CN" altLang="en-US" sz="1950" b="1" dirty="0" smtClean="0">
                <a:solidFill>
                  <a:prstClr val="black"/>
                </a:solidFill>
              </a:rPr>
              <a:t>        </a:t>
            </a:r>
            <a:r>
              <a:rPr lang="zh-CN" altLang="en-US" sz="1950" b="1" dirty="0" smtClean="0">
                <a:solidFill>
                  <a:prstClr val="black"/>
                </a:solidFill>
                <a:latin typeface="华文楷体" panose="02010600040101010101" pitchFamily="2" charset="-122"/>
                <a:ea typeface="华文楷体" panose="02010600040101010101" pitchFamily="2" charset="-122"/>
              </a:rPr>
              <a:t>我们</a:t>
            </a:r>
            <a:r>
              <a:rPr lang="zh-CN" altLang="en-US" sz="1950" b="1" dirty="0">
                <a:solidFill>
                  <a:prstClr val="black"/>
                </a:solidFill>
                <a:latin typeface="华文楷体" panose="02010600040101010101" pitchFamily="2" charset="-122"/>
                <a:ea typeface="华文楷体" panose="02010600040101010101" pitchFamily="2" charset="-122"/>
              </a:rPr>
              <a:t>发觉自己处在这样一个世界里</a:t>
            </a:r>
            <a:r>
              <a:rPr lang="en-US" altLang="zh-CN" sz="1950" b="1" dirty="0">
                <a:solidFill>
                  <a:prstClr val="black"/>
                </a:solidFill>
                <a:latin typeface="华文楷体" panose="02010600040101010101" pitchFamily="2" charset="-122"/>
                <a:ea typeface="华文楷体" panose="02010600040101010101" pitchFamily="2" charset="-122"/>
              </a:rPr>
              <a:t>……</a:t>
            </a:r>
            <a:r>
              <a:rPr lang="zh-CN" altLang="en-US" sz="1950" b="1" dirty="0">
                <a:solidFill>
                  <a:prstClr val="black"/>
                </a:solidFill>
                <a:latin typeface="华文楷体" panose="02010600040101010101" pitchFamily="2" charset="-122"/>
                <a:ea typeface="华文楷体" panose="02010600040101010101" pitchFamily="2" charset="-122"/>
              </a:rPr>
              <a:t>充满了流线型</a:t>
            </a:r>
            <a:r>
              <a:rPr lang="zh-CN" altLang="en-US" sz="1950" b="1" dirty="0">
                <a:solidFill>
                  <a:srgbClr val="C00000"/>
                </a:solidFill>
                <a:latin typeface="华文楷体" panose="02010600040101010101" pitchFamily="2" charset="-122"/>
                <a:ea typeface="华文楷体" panose="02010600040101010101" pitchFamily="2" charset="-122"/>
              </a:rPr>
              <a:t>汽车</a:t>
            </a:r>
            <a:r>
              <a:rPr lang="zh-CN" altLang="en-US" sz="1950" b="1" dirty="0">
                <a:solidFill>
                  <a:prstClr val="black"/>
                </a:solidFill>
                <a:latin typeface="华文楷体" panose="02010600040101010101" pitchFamily="2" charset="-122"/>
                <a:ea typeface="华文楷体" panose="02010600040101010101" pitchFamily="2" charset="-122"/>
              </a:rPr>
              <a:t>、有轨</a:t>
            </a:r>
            <a:r>
              <a:rPr lang="zh-CN" altLang="en-US" sz="1950" b="1" dirty="0">
                <a:solidFill>
                  <a:srgbClr val="C00000"/>
                </a:solidFill>
                <a:latin typeface="华文楷体" panose="02010600040101010101" pitchFamily="2" charset="-122"/>
                <a:ea typeface="华文楷体" panose="02010600040101010101" pitchFamily="2" charset="-122"/>
              </a:rPr>
              <a:t>电车</a:t>
            </a:r>
            <a:r>
              <a:rPr lang="zh-CN" altLang="en-US" sz="1950" b="1" dirty="0">
                <a:solidFill>
                  <a:prstClr val="black"/>
                </a:solidFill>
                <a:latin typeface="华文楷体" panose="02010600040101010101" pitchFamily="2" charset="-122"/>
                <a:ea typeface="华文楷体" panose="02010600040101010101" pitchFamily="2" charset="-122"/>
              </a:rPr>
              <a:t>和</a:t>
            </a:r>
            <a:r>
              <a:rPr lang="zh-CN" altLang="en-US" sz="1950" b="1" dirty="0">
                <a:solidFill>
                  <a:srgbClr val="C00000"/>
                </a:solidFill>
                <a:latin typeface="华文楷体" panose="02010600040101010101" pitchFamily="2" charset="-122"/>
                <a:ea typeface="华文楷体" panose="02010600040101010101" pitchFamily="2" charset="-122"/>
              </a:rPr>
              <a:t>飞机</a:t>
            </a:r>
            <a:r>
              <a:rPr lang="en-US" altLang="zh-CN" sz="1950" b="1" dirty="0">
                <a:solidFill>
                  <a:prstClr val="black"/>
                </a:solidFill>
                <a:latin typeface="华文楷体" panose="02010600040101010101" pitchFamily="2" charset="-122"/>
                <a:ea typeface="华文楷体" panose="02010600040101010101" pitchFamily="2" charset="-122"/>
              </a:rPr>
              <a:t>……</a:t>
            </a:r>
            <a:r>
              <a:rPr lang="zh-CN" altLang="en-US" sz="1950" b="1" dirty="0">
                <a:solidFill>
                  <a:prstClr val="black"/>
                </a:solidFill>
                <a:latin typeface="华文楷体" panose="02010600040101010101" pitchFamily="2" charset="-122"/>
                <a:ea typeface="华文楷体" panose="02010600040101010101" pitchFamily="2" charset="-122"/>
              </a:rPr>
              <a:t>它不但为西欧诸民族所</a:t>
            </a:r>
            <a:r>
              <a:rPr lang="zh-CN" altLang="en-US" sz="1950" b="1" dirty="0" smtClean="0">
                <a:solidFill>
                  <a:prstClr val="black"/>
                </a:solidFill>
                <a:latin typeface="华文楷体" panose="02010600040101010101" pitchFamily="2" charset="-122"/>
                <a:ea typeface="华文楷体" panose="02010600040101010101" pitchFamily="2" charset="-122"/>
              </a:rPr>
              <a:t>分享，也</a:t>
            </a:r>
            <a:r>
              <a:rPr lang="zh-CN" altLang="en-US" sz="1950" b="1" dirty="0">
                <a:solidFill>
                  <a:prstClr val="black"/>
                </a:solidFill>
                <a:latin typeface="华文楷体" panose="02010600040101010101" pitchFamily="2" charset="-122"/>
                <a:ea typeface="华文楷体" panose="02010600040101010101" pitchFamily="2" charset="-122"/>
              </a:rPr>
              <a:t>为俄国人、美国人和日本人所分享。甚至还在某种程度上为中国人和印度人所分享</a:t>
            </a:r>
            <a:r>
              <a:rPr lang="zh-CN" altLang="en-US" sz="1950" dirty="0" smtClean="0">
                <a:solidFill>
                  <a:prstClr val="black"/>
                </a:solidFill>
                <a:latin typeface="华文楷体" panose="02010600040101010101" pitchFamily="2" charset="-122"/>
                <a:ea typeface="华文楷体" panose="02010600040101010101" pitchFamily="2" charset="-122"/>
              </a:rPr>
              <a:t>。       </a:t>
            </a:r>
            <a:r>
              <a:rPr lang="en-US" altLang="zh-CN" dirty="0" smtClean="0">
                <a:solidFill>
                  <a:prstClr val="black"/>
                </a:solidFill>
              </a:rPr>
              <a:t>——</a:t>
            </a:r>
            <a:r>
              <a:rPr lang="zh-CN" altLang="en-US" dirty="0">
                <a:solidFill>
                  <a:prstClr val="black"/>
                </a:solidFill>
              </a:rPr>
              <a:t>斯塔夫里阿诺斯</a:t>
            </a:r>
            <a:r>
              <a:rPr lang="en-US" altLang="zh-CN" dirty="0">
                <a:solidFill>
                  <a:prstClr val="black"/>
                </a:solidFill>
              </a:rPr>
              <a:t>《</a:t>
            </a:r>
            <a:r>
              <a:rPr lang="zh-CN" altLang="en-US" dirty="0">
                <a:solidFill>
                  <a:prstClr val="black"/>
                </a:solidFill>
              </a:rPr>
              <a:t>全球通史</a:t>
            </a:r>
            <a:r>
              <a:rPr lang="en-US" altLang="zh-CN" dirty="0">
                <a:solidFill>
                  <a:prstClr val="black"/>
                </a:solidFill>
              </a:rPr>
              <a:t>》</a:t>
            </a:r>
          </a:p>
        </p:txBody>
      </p:sp>
      <p:sp>
        <p:nvSpPr>
          <p:cNvPr id="7" name="矩形 6"/>
          <p:cNvSpPr/>
          <p:nvPr/>
        </p:nvSpPr>
        <p:spPr>
          <a:xfrm>
            <a:off x="5297157" y="960313"/>
            <a:ext cx="1704859" cy="415498"/>
          </a:xfrm>
          <a:prstGeom prst="rect">
            <a:avLst/>
          </a:prstGeom>
        </p:spPr>
        <p:txBody>
          <a:bodyPr wrap="square">
            <a:spAutoFit/>
          </a:bodyPr>
          <a:lstStyle/>
          <a:p>
            <a:r>
              <a:rPr lang="zh-CN" altLang="en-US" sz="2100" b="1"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交通、通讯</a:t>
            </a:r>
            <a:endParaRPr lang="en-US" altLang="zh-CN" sz="21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97" y="2396196"/>
            <a:ext cx="5273657" cy="2037256"/>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7376" y="2368390"/>
            <a:ext cx="3929807" cy="2615134"/>
          </a:xfrm>
          <a:prstGeom prst="rect">
            <a:avLst/>
          </a:prstGeom>
        </p:spPr>
      </p:pic>
      <p:sp>
        <p:nvSpPr>
          <p:cNvPr id="6" name="矩形 5"/>
          <p:cNvSpPr/>
          <p:nvPr/>
        </p:nvSpPr>
        <p:spPr>
          <a:xfrm>
            <a:off x="5127376" y="4782756"/>
            <a:ext cx="3929807" cy="36503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rPr>
              <a:t>1869</a:t>
            </a:r>
            <a:r>
              <a:rPr lang="zh-CN" altLang="en-US" sz="1400" dirty="0" smtClean="0">
                <a:solidFill>
                  <a:schemeClr val="tx1"/>
                </a:solidFill>
              </a:rPr>
              <a:t>年从英国伦敦到印度卡利卡特的电缆铺设</a:t>
            </a:r>
            <a:endParaRPr lang="zh-CN" altLang="en-US" sz="1400" dirty="0">
              <a:solidFill>
                <a:schemeClr val="tx1"/>
              </a:solidFill>
            </a:endParaRPr>
          </a:p>
        </p:txBody>
      </p:sp>
      <p:sp>
        <p:nvSpPr>
          <p:cNvPr id="9" name="矩形 8"/>
          <p:cNvSpPr/>
          <p:nvPr/>
        </p:nvSpPr>
        <p:spPr>
          <a:xfrm>
            <a:off x="1187624" y="4425374"/>
            <a:ext cx="3548018" cy="738664"/>
          </a:xfrm>
          <a:prstGeom prst="rect">
            <a:avLst/>
          </a:prstGeom>
        </p:spPr>
        <p:txBody>
          <a:bodyPr wrap="square">
            <a:spAutoFit/>
          </a:bodyPr>
          <a:lstStyle/>
          <a:p>
            <a:r>
              <a:rPr lang="zh-CN" altLang="en-US" sz="21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改变了人们的</a:t>
            </a:r>
            <a:r>
              <a:rPr lang="zh-CN" altLang="en-US" sz="2100" b="1"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生活方式</a:t>
            </a:r>
            <a:endParaRPr lang="en-US" altLang="zh-CN" sz="2100" b="1"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100" b="1"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世界</a:t>
            </a:r>
            <a:r>
              <a:rPr lang="zh-CN" altLang="en-US" sz="21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的联系进一步加强</a:t>
            </a:r>
          </a:p>
        </p:txBody>
      </p:sp>
    </p:spTree>
    <p:extLst>
      <p:ext uri="{BB962C8B-B14F-4D97-AF65-F5344CB8AC3E}">
        <p14:creationId xmlns:p14="http://schemas.microsoft.com/office/powerpoint/2010/main" val="34520338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07504" y="2502372"/>
            <a:ext cx="8993749" cy="1785104"/>
          </a:xfrm>
          <a:prstGeom prst="rect">
            <a:avLst/>
          </a:prstGeom>
          <a:solidFill>
            <a:schemeClr val="bg1">
              <a:lumMod val="95000"/>
            </a:schemeClr>
          </a:solidFill>
          <a:ln>
            <a:noFill/>
          </a:ln>
          <a:effectLst/>
          <a:extLst/>
        </p:spPr>
        <p:txBody>
          <a:bodyPr wrap="square">
            <a:spAutoFit/>
          </a:bodyPr>
          <a:lstStyle>
            <a:lvl1pPr>
              <a:lnSpc>
                <a:spcPct val="150000"/>
              </a:lnSpc>
              <a:defRPr sz="2200">
                <a:solidFill>
                  <a:schemeClr val="tx1"/>
                </a:solidFill>
                <a:latin typeface="宋体" panose="02010600030101010101" pitchFamily="2" charset="-122"/>
                <a:ea typeface="宋体" panose="02010600030101010101" pitchFamily="2" charset="-122"/>
              </a:defRPr>
            </a:lvl1pPr>
            <a:lvl2pPr marL="742950" indent="-285750">
              <a:lnSpc>
                <a:spcPct val="150000"/>
              </a:lnSpc>
              <a:defRPr sz="2200">
                <a:solidFill>
                  <a:schemeClr val="tx1"/>
                </a:solidFill>
                <a:latin typeface="宋体" panose="02010600030101010101" pitchFamily="2" charset="-122"/>
                <a:ea typeface="宋体" panose="02010600030101010101" pitchFamily="2" charset="-122"/>
              </a:defRPr>
            </a:lvl2pPr>
            <a:lvl3pPr marL="1143000" indent="-228600">
              <a:lnSpc>
                <a:spcPct val="150000"/>
              </a:lnSpc>
              <a:defRPr sz="2200">
                <a:solidFill>
                  <a:schemeClr val="tx1"/>
                </a:solidFill>
                <a:latin typeface="宋体" panose="02010600030101010101" pitchFamily="2" charset="-122"/>
                <a:ea typeface="宋体" panose="02010600030101010101" pitchFamily="2" charset="-122"/>
              </a:defRPr>
            </a:lvl3pPr>
            <a:lvl4pPr marL="1600200" indent="-228600">
              <a:lnSpc>
                <a:spcPct val="150000"/>
              </a:lnSpc>
              <a:defRPr sz="2200">
                <a:solidFill>
                  <a:schemeClr val="tx1"/>
                </a:solidFill>
                <a:latin typeface="宋体" panose="02010600030101010101" pitchFamily="2" charset="-122"/>
                <a:ea typeface="宋体" panose="02010600030101010101" pitchFamily="2" charset="-122"/>
              </a:defRPr>
            </a:lvl4pPr>
            <a:lvl5pPr marL="2057400" indent="-228600">
              <a:lnSpc>
                <a:spcPct val="150000"/>
              </a:lnSpc>
              <a:defRPr sz="2200">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150000"/>
              </a:lnSpc>
              <a:spcBef>
                <a:spcPct val="0"/>
              </a:spcBef>
              <a:spcAft>
                <a:spcPct val="0"/>
              </a:spcAft>
              <a:defRPr sz="2200">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150000"/>
              </a:lnSpc>
              <a:spcBef>
                <a:spcPct val="0"/>
              </a:spcBef>
              <a:spcAft>
                <a:spcPct val="0"/>
              </a:spcAft>
              <a:defRPr sz="2200">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150000"/>
              </a:lnSpc>
              <a:spcBef>
                <a:spcPct val="0"/>
              </a:spcBef>
              <a:spcAft>
                <a:spcPct val="0"/>
              </a:spcAft>
              <a:defRPr sz="2200">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150000"/>
              </a:lnSpc>
              <a:spcBef>
                <a:spcPct val="0"/>
              </a:spcBef>
              <a:spcAft>
                <a:spcPct val="0"/>
              </a:spcAft>
              <a:defRPr sz="2200">
                <a:solidFill>
                  <a:schemeClr val="tx1"/>
                </a:solidFill>
                <a:latin typeface="宋体" panose="02010600030101010101" pitchFamily="2" charset="-122"/>
                <a:ea typeface="宋体" panose="02010600030101010101" pitchFamily="2" charset="-122"/>
              </a:defRPr>
            </a:lvl9pPr>
          </a:lstStyle>
          <a:p>
            <a:pPr eaLnBrk="1" hangingPunct="1">
              <a:lnSpc>
                <a:spcPct val="100000"/>
              </a:lnSpc>
            </a:pPr>
            <a:r>
              <a:rPr lang="en-US" altLang="zh-CN" b="1" dirty="0" smtClean="0"/>
              <a:t>    </a:t>
            </a:r>
            <a:r>
              <a:rPr lang="en-US" altLang="zh-CN" b="1" dirty="0" smtClean="0">
                <a:latin typeface="华文楷体" panose="02010600040101010101" pitchFamily="2" charset="-122"/>
                <a:ea typeface="华文楷体" panose="02010600040101010101" pitchFamily="2" charset="-122"/>
              </a:rPr>
              <a:t>1900</a:t>
            </a:r>
            <a:r>
              <a:rPr lang="zh-CN" altLang="en-US" b="1" dirty="0">
                <a:latin typeface="华文楷体" panose="02010600040101010101" pitchFamily="2" charset="-122"/>
                <a:ea typeface="华文楷体" panose="02010600040101010101" pitchFamily="2" charset="-122"/>
              </a:rPr>
              <a:t>年</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各主要资本主义国家在</a:t>
            </a:r>
            <a:r>
              <a:rPr lang="zh-CN" altLang="en-US" b="1" dirty="0">
                <a:solidFill>
                  <a:srgbClr val="C00000"/>
                </a:solidFill>
                <a:latin typeface="华文楷体" panose="02010600040101010101" pitchFamily="2" charset="-122"/>
                <a:ea typeface="华文楷体" panose="02010600040101010101" pitchFamily="2" charset="-122"/>
              </a:rPr>
              <a:t>世界贸易中所占的比重</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英国</a:t>
            </a:r>
            <a:r>
              <a:rPr lang="en-US" altLang="zh-CN" b="1" dirty="0">
                <a:latin typeface="华文楷体" panose="02010600040101010101" pitchFamily="2" charset="-122"/>
                <a:ea typeface="华文楷体" panose="02010600040101010101" pitchFamily="2" charset="-122"/>
              </a:rPr>
              <a:t>19%,</a:t>
            </a:r>
            <a:r>
              <a:rPr lang="zh-CN" altLang="en-US" b="1" dirty="0">
                <a:latin typeface="华文楷体" panose="02010600040101010101" pitchFamily="2" charset="-122"/>
                <a:ea typeface="华文楷体" panose="02010600040101010101" pitchFamily="2" charset="-122"/>
              </a:rPr>
              <a:t>美国</a:t>
            </a:r>
            <a:r>
              <a:rPr lang="en-US" altLang="zh-CN" b="1" dirty="0">
                <a:latin typeface="华文楷体" panose="02010600040101010101" pitchFamily="2" charset="-122"/>
                <a:ea typeface="华文楷体" panose="02010600040101010101" pitchFamily="2" charset="-122"/>
              </a:rPr>
              <a:t>12%,</a:t>
            </a:r>
            <a:r>
              <a:rPr lang="zh-CN" altLang="en-US" b="1" dirty="0">
                <a:latin typeface="华文楷体" panose="02010600040101010101" pitchFamily="2" charset="-122"/>
                <a:ea typeface="华文楷体" panose="02010600040101010101" pitchFamily="2" charset="-122"/>
              </a:rPr>
              <a:t>德国</a:t>
            </a:r>
            <a:r>
              <a:rPr lang="en-US" altLang="zh-CN" b="1" dirty="0">
                <a:latin typeface="华文楷体" panose="02010600040101010101" pitchFamily="2" charset="-122"/>
                <a:ea typeface="华文楷体" panose="02010600040101010101" pitchFamily="2" charset="-122"/>
              </a:rPr>
              <a:t>13%,</a:t>
            </a:r>
            <a:r>
              <a:rPr lang="zh-CN" altLang="en-US" b="1" dirty="0">
                <a:latin typeface="华文楷体" panose="02010600040101010101" pitchFamily="2" charset="-122"/>
                <a:ea typeface="华文楷体" panose="02010600040101010101" pitchFamily="2" charset="-122"/>
              </a:rPr>
              <a:t>法国</a:t>
            </a:r>
            <a:r>
              <a:rPr lang="en-US" altLang="zh-CN" b="1" dirty="0">
                <a:latin typeface="华文楷体" panose="02010600040101010101" pitchFamily="2" charset="-122"/>
                <a:ea typeface="华文楷体" panose="02010600040101010101" pitchFamily="2" charset="-122"/>
              </a:rPr>
              <a:t>9%</a:t>
            </a:r>
            <a:r>
              <a:rPr lang="zh-CN" altLang="en-US" b="1" dirty="0">
                <a:latin typeface="华文楷体" panose="02010600040101010101" pitchFamily="2" charset="-122"/>
                <a:ea typeface="华文楷体" panose="02010600040101010101" pitchFamily="2" charset="-122"/>
              </a:rPr>
              <a:t>。从</a:t>
            </a:r>
            <a:r>
              <a:rPr lang="en-US" altLang="zh-CN" b="1" dirty="0">
                <a:latin typeface="华文楷体" panose="02010600040101010101" pitchFamily="2" charset="-122"/>
                <a:ea typeface="华文楷体" panose="02010600040101010101" pitchFamily="2" charset="-122"/>
              </a:rPr>
              <a:t>1870</a:t>
            </a:r>
            <a:r>
              <a:rPr lang="zh-CN" altLang="en-US" b="1" dirty="0">
                <a:latin typeface="华文楷体" panose="02010600040101010101" pitchFamily="2" charset="-122"/>
                <a:ea typeface="华文楷体" panose="02010600040101010101" pitchFamily="2" charset="-122"/>
              </a:rPr>
              <a:t>年至</a:t>
            </a:r>
            <a:r>
              <a:rPr lang="en-US" altLang="zh-CN" b="1" dirty="0">
                <a:latin typeface="华文楷体" panose="02010600040101010101" pitchFamily="2" charset="-122"/>
                <a:ea typeface="华文楷体" panose="02010600040101010101" pitchFamily="2" charset="-122"/>
              </a:rPr>
              <a:t>1913</a:t>
            </a:r>
            <a:r>
              <a:rPr lang="zh-CN" altLang="en-US" b="1" dirty="0">
                <a:latin typeface="华文楷体" panose="02010600040101010101" pitchFamily="2" charset="-122"/>
                <a:ea typeface="华文楷体" panose="02010600040101010101" pitchFamily="2" charset="-122"/>
              </a:rPr>
              <a:t>年</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原料和工业制成品的</a:t>
            </a:r>
            <a:r>
              <a:rPr lang="zh-CN" altLang="en-US" b="1" dirty="0">
                <a:solidFill>
                  <a:srgbClr val="C00000"/>
                </a:solidFill>
                <a:latin typeface="华文楷体" panose="02010600040101010101" pitchFamily="2" charset="-122"/>
                <a:ea typeface="华文楷体" panose="02010600040101010101" pitchFamily="2" charset="-122"/>
              </a:rPr>
              <a:t>贸易额都增加</a:t>
            </a:r>
            <a:r>
              <a:rPr lang="zh-CN" altLang="en-US" b="1" dirty="0">
                <a:latin typeface="华文楷体" panose="02010600040101010101" pitchFamily="2" charset="-122"/>
                <a:ea typeface="华文楷体" panose="02010600040101010101" pitchFamily="2" charset="-122"/>
              </a:rPr>
              <a:t>了两倍多。这说明</a:t>
            </a:r>
            <a:r>
              <a:rPr lang="zh-CN" altLang="en-US" b="1" dirty="0">
                <a:solidFill>
                  <a:srgbClr val="0000FF"/>
                </a:solidFill>
                <a:latin typeface="华文楷体" panose="02010600040101010101" pitchFamily="2" charset="-122"/>
                <a:ea typeface="华文楷体" panose="02010600040101010101" pitchFamily="2" charset="-122"/>
              </a:rPr>
              <a:t>发达国家和初级产品生产国家</a:t>
            </a:r>
            <a:r>
              <a:rPr lang="zh-CN" altLang="en-US" b="1" dirty="0">
                <a:latin typeface="华文楷体" panose="02010600040101010101" pitchFamily="2" charset="-122"/>
                <a:ea typeface="华文楷体" panose="02010600040101010101" pitchFamily="2" charset="-122"/>
              </a:rPr>
              <a:t>之间的</a:t>
            </a:r>
            <a:r>
              <a:rPr lang="zh-CN" altLang="en-US" b="1" dirty="0">
                <a:solidFill>
                  <a:srgbClr val="C00000"/>
                </a:solidFill>
                <a:latin typeface="华文楷体" panose="02010600040101010101" pitchFamily="2" charset="-122"/>
                <a:ea typeface="华文楷体" panose="02010600040101010101" pitchFamily="2" charset="-122"/>
              </a:rPr>
              <a:t>国际分工</a:t>
            </a:r>
            <a:r>
              <a:rPr lang="zh-CN" altLang="en-US" b="1" dirty="0">
                <a:latin typeface="华文楷体" panose="02010600040101010101" pitchFamily="2" charset="-122"/>
                <a:ea typeface="华文楷体" panose="02010600040101010101" pitchFamily="2" charset="-122"/>
              </a:rPr>
              <a:t>以及世界各国之间的相互依赖程度都加强了。</a:t>
            </a:r>
          </a:p>
          <a:p>
            <a:pPr algn="r" eaLnBrk="1" hangingPunct="1">
              <a:lnSpc>
                <a:spcPct val="100000"/>
              </a:lnSpc>
            </a:pPr>
            <a:r>
              <a:rPr lang="en-US" altLang="zh-CN" sz="1800" b="1" dirty="0"/>
              <a:t>——</a:t>
            </a:r>
            <a:r>
              <a:rPr lang="zh-CN" altLang="en-US" sz="1800" b="1" dirty="0"/>
              <a:t>吴于廑</a:t>
            </a:r>
            <a:r>
              <a:rPr lang="en-US" altLang="zh-CN" sz="1800" b="1" dirty="0"/>
              <a:t>《</a:t>
            </a:r>
            <a:r>
              <a:rPr lang="zh-CN" altLang="en-US" sz="1800" b="1" dirty="0"/>
              <a:t>世界史</a:t>
            </a:r>
            <a:r>
              <a:rPr lang="en-US" altLang="zh-CN" sz="1800" b="1" dirty="0"/>
              <a:t>·</a:t>
            </a:r>
            <a:r>
              <a:rPr lang="zh-CN" altLang="en-US" sz="1800" b="1" dirty="0"/>
              <a:t>近代史编</a:t>
            </a:r>
            <a:r>
              <a:rPr lang="en-US" altLang="zh-CN" sz="1800" b="1" dirty="0"/>
              <a:t>》</a:t>
            </a:r>
          </a:p>
        </p:txBody>
      </p:sp>
      <p:sp>
        <p:nvSpPr>
          <p:cNvPr id="3" name="矩形 2"/>
          <p:cNvSpPr/>
          <p:nvPr/>
        </p:nvSpPr>
        <p:spPr>
          <a:xfrm>
            <a:off x="3124589" y="1337933"/>
            <a:ext cx="5976664" cy="1061829"/>
          </a:xfrm>
          <a:prstGeom prst="rect">
            <a:avLst/>
          </a:prstGeom>
        </p:spPr>
        <p:txBody>
          <a:bodyPr wrap="square">
            <a:spAutoFit/>
          </a:bodyPr>
          <a:lstStyle/>
          <a:p>
            <a:r>
              <a:rPr lang="zh-CN" altLang="en-US" sz="2100" b="1" dirty="0">
                <a:solidFill>
                  <a:srgbClr val="000000"/>
                </a:solidFill>
                <a:latin typeface="微软雅黑" panose="020B0503020204020204" pitchFamily="34" charset="-122"/>
                <a:ea typeface="微软雅黑" panose="020B0503020204020204" pitchFamily="34" charset="-122"/>
              </a:rPr>
              <a:t>多中心贸易格局</a:t>
            </a:r>
            <a:r>
              <a:rPr lang="zh-CN" altLang="en-US" sz="2100" b="1" dirty="0" smtClean="0">
                <a:solidFill>
                  <a:srgbClr val="000000"/>
                </a:solidFill>
                <a:latin typeface="微软雅黑" panose="020B0503020204020204" pitchFamily="34" charset="-122"/>
                <a:ea typeface="微软雅黑" panose="020B0503020204020204" pitchFamily="34" charset="-122"/>
              </a:rPr>
              <a:t>形成</a:t>
            </a:r>
            <a:endParaRPr lang="en-US" altLang="zh-CN" sz="2100" b="1" dirty="0">
              <a:solidFill>
                <a:srgbClr val="000000"/>
              </a:solidFill>
              <a:latin typeface="微软雅黑" panose="020B0503020204020204" pitchFamily="34" charset="-122"/>
              <a:ea typeface="微软雅黑" panose="020B0503020204020204" pitchFamily="34" charset="-122"/>
            </a:endParaRPr>
          </a:p>
          <a:p>
            <a:r>
              <a:rPr lang="zh-CN" altLang="en-US" sz="2100" b="1" dirty="0">
                <a:solidFill>
                  <a:srgbClr val="000000"/>
                </a:solidFill>
                <a:latin typeface="微软雅黑" panose="020B0503020204020204" pitchFamily="34" charset="-122"/>
                <a:ea typeface="微软雅黑" panose="020B0503020204020204" pitchFamily="34" charset="-122"/>
              </a:rPr>
              <a:t>贸易总量持续</a:t>
            </a:r>
            <a:r>
              <a:rPr lang="zh-CN" altLang="en-US" sz="2100" b="1" dirty="0" smtClean="0">
                <a:solidFill>
                  <a:srgbClr val="000000"/>
                </a:solidFill>
                <a:latin typeface="微软雅黑" panose="020B0503020204020204" pitchFamily="34" charset="-122"/>
                <a:ea typeface="微软雅黑" panose="020B0503020204020204" pitchFamily="34" charset="-122"/>
              </a:rPr>
              <a:t>增长</a:t>
            </a:r>
            <a:endParaRPr lang="en-US" altLang="zh-CN" sz="2100" b="1" dirty="0">
              <a:solidFill>
                <a:srgbClr val="000000"/>
              </a:solidFill>
              <a:latin typeface="微软雅黑" panose="020B0503020204020204" pitchFamily="34" charset="-122"/>
              <a:ea typeface="微软雅黑" panose="020B0503020204020204" pitchFamily="34" charset="-122"/>
            </a:endParaRPr>
          </a:p>
          <a:p>
            <a:r>
              <a:rPr lang="zh-CN" altLang="en-US" sz="2100" b="1" dirty="0" smtClean="0">
                <a:solidFill>
                  <a:srgbClr val="000000"/>
                </a:solidFill>
                <a:latin typeface="微软雅黑" panose="020B0503020204020204" pitchFamily="34" charset="-122"/>
                <a:ea typeface="微软雅黑" panose="020B0503020204020204" pitchFamily="34" charset="-122"/>
              </a:rPr>
              <a:t>国际分工，生产社会化加强</a:t>
            </a:r>
            <a:endParaRPr lang="zh-CN" altLang="en-US" sz="2100" b="1" dirty="0">
              <a:solidFill>
                <a:srgbClr val="000000"/>
              </a:solidFill>
              <a:latin typeface="微软雅黑" panose="020B0503020204020204" pitchFamily="34" charset="-122"/>
              <a:ea typeface="微软雅黑" panose="020B0503020204020204" pitchFamily="34" charset="-122"/>
            </a:endParaRPr>
          </a:p>
        </p:txBody>
      </p:sp>
      <p:sp>
        <p:nvSpPr>
          <p:cNvPr id="9" name="矩形 8"/>
          <p:cNvSpPr/>
          <p:nvPr/>
        </p:nvSpPr>
        <p:spPr>
          <a:xfrm>
            <a:off x="1044139" y="1661098"/>
            <a:ext cx="2080450" cy="415498"/>
          </a:xfrm>
          <a:prstGeom prst="rect">
            <a:avLst/>
          </a:prstGeom>
        </p:spPr>
        <p:txBody>
          <a:bodyPr wrap="square">
            <a:spAutoFit/>
          </a:bodyPr>
          <a:lstStyle/>
          <a:p>
            <a:r>
              <a:rPr lang="zh-CN" altLang="en-US" sz="2100" b="1"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经济</a:t>
            </a:r>
            <a:r>
              <a:rPr lang="zh-CN" altLang="en-US" sz="21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联系</a:t>
            </a:r>
            <a:r>
              <a:rPr lang="zh-CN" altLang="en-US" sz="2100" b="1"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加强</a:t>
            </a:r>
            <a:endParaRPr lang="zh-CN" altLang="en-US" sz="21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左大括号 3"/>
          <p:cNvSpPr/>
          <p:nvPr/>
        </p:nvSpPr>
        <p:spPr>
          <a:xfrm>
            <a:off x="2980573" y="1486207"/>
            <a:ext cx="144016" cy="73890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107504" y="915566"/>
            <a:ext cx="4752528"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三、促进了世界市场</a:t>
            </a:r>
            <a:r>
              <a:rPr lang="zh-CN" altLang="en-US" sz="2400" b="1" dirty="0">
                <a:solidFill>
                  <a:srgbClr val="0070C0"/>
                </a:solidFill>
                <a:latin typeface="黑体" panose="02010609060101010101" charset="-122"/>
                <a:ea typeface="黑体" panose="02010609060101010101" charset="-122"/>
              </a:rPr>
              <a:t>进一步</a:t>
            </a:r>
            <a:r>
              <a:rPr lang="zh-CN" altLang="en-US" sz="2400" b="1" dirty="0" smtClean="0">
                <a:solidFill>
                  <a:srgbClr val="0070C0"/>
                </a:solidFill>
                <a:latin typeface="黑体" panose="02010609060101010101" charset="-122"/>
                <a:ea typeface="黑体" panose="02010609060101010101" charset="-122"/>
              </a:rPr>
              <a:t>发展</a:t>
            </a:r>
            <a:endParaRPr lang="zh-CN" altLang="en-US" sz="2400" b="1" dirty="0">
              <a:solidFill>
                <a:srgbClr val="0070C0"/>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3925879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49123" y="2139702"/>
            <a:ext cx="2560582" cy="2516073"/>
          </a:xfrm>
          <a:prstGeom prst="rect">
            <a:avLst/>
          </a:prstGeom>
        </p:spPr>
        <p:txBody>
          <a:bodyPr wrap="square">
            <a:spAutoFit/>
          </a:bodyPr>
          <a:lstStyle/>
          <a:p>
            <a:pPr>
              <a:lnSpc>
                <a:spcPct val="150000"/>
              </a:lnSpc>
            </a:pPr>
            <a:r>
              <a:rPr lang="en-US" altLang="zh-CN" sz="2100" b="1" dirty="0" smtClean="0">
                <a:solidFill>
                  <a:srgbClr val="000000"/>
                </a:solidFill>
                <a:latin typeface="微软雅黑" panose="020B0503020204020204" pitchFamily="34" charset="-122"/>
                <a:ea typeface="微软雅黑" panose="020B0503020204020204" pitchFamily="34" charset="-122"/>
              </a:rPr>
              <a:t>19</a:t>
            </a:r>
            <a:r>
              <a:rPr lang="zh-CN" altLang="en-US" sz="2100" b="1" dirty="0" smtClean="0">
                <a:solidFill>
                  <a:srgbClr val="000000"/>
                </a:solidFill>
                <a:latin typeface="微软雅黑" panose="020B0503020204020204" pitchFamily="34" charset="-122"/>
                <a:ea typeface="微软雅黑" panose="020B0503020204020204" pitchFamily="34" charset="-122"/>
              </a:rPr>
              <a:t>世纪末</a:t>
            </a:r>
            <a:r>
              <a:rPr lang="en-US" altLang="zh-CN" sz="2100" b="1" dirty="0" smtClean="0">
                <a:solidFill>
                  <a:srgbClr val="000000"/>
                </a:solidFill>
                <a:latin typeface="微软雅黑" panose="020B0503020204020204" pitchFamily="34" charset="-122"/>
                <a:ea typeface="微软雅黑" panose="020B0503020204020204" pitchFamily="34" charset="-122"/>
              </a:rPr>
              <a:t>20</a:t>
            </a:r>
            <a:r>
              <a:rPr lang="zh-CN" altLang="en-US" sz="2100" b="1" dirty="0" smtClean="0">
                <a:solidFill>
                  <a:srgbClr val="000000"/>
                </a:solidFill>
                <a:latin typeface="微软雅黑" panose="020B0503020204020204" pitchFamily="34" charset="-122"/>
                <a:ea typeface="微软雅黑" panose="020B0503020204020204" pitchFamily="34" charset="-122"/>
              </a:rPr>
              <a:t>世纪初</a:t>
            </a:r>
            <a:endParaRPr lang="en-US" altLang="zh-CN" sz="2100" b="1" dirty="0" smtClean="0">
              <a:solidFill>
                <a:srgbClr val="000000"/>
              </a:solidFill>
              <a:latin typeface="微软雅黑" panose="020B0503020204020204" pitchFamily="34" charset="-122"/>
              <a:ea typeface="微软雅黑" panose="020B0503020204020204" pitchFamily="34" charset="-122"/>
            </a:endParaRPr>
          </a:p>
          <a:p>
            <a:pPr>
              <a:lnSpc>
                <a:spcPct val="150000"/>
              </a:lnSpc>
            </a:pPr>
            <a:r>
              <a:rPr lang="zh-CN" altLang="en-US" sz="2100" b="1" dirty="0" smtClean="0">
                <a:solidFill>
                  <a:srgbClr val="000000"/>
                </a:solidFill>
                <a:latin typeface="微软雅黑" panose="020B0503020204020204" pitchFamily="34" charset="-122"/>
                <a:ea typeface="微软雅黑" panose="020B0503020204020204" pitchFamily="34" charset="-122"/>
              </a:rPr>
              <a:t>瓜分狂潮</a:t>
            </a:r>
            <a:endParaRPr lang="en-US" altLang="zh-CN" sz="2100" b="1" dirty="0" smtClean="0">
              <a:solidFill>
                <a:srgbClr val="000000"/>
              </a:solidFill>
              <a:latin typeface="微软雅黑" panose="020B0503020204020204" pitchFamily="34" charset="-122"/>
              <a:ea typeface="微软雅黑" panose="020B0503020204020204" pitchFamily="34" charset="-122"/>
            </a:endParaRPr>
          </a:p>
          <a:p>
            <a:pPr>
              <a:lnSpc>
                <a:spcPct val="150000"/>
              </a:lnSpc>
            </a:pPr>
            <a:r>
              <a:rPr lang="zh-CN" altLang="en-US" sz="2100" b="1" dirty="0" smtClean="0">
                <a:solidFill>
                  <a:srgbClr val="000000"/>
                </a:solidFill>
                <a:latin typeface="微软雅黑" panose="020B0503020204020204" pitchFamily="34" charset="-122"/>
                <a:ea typeface="微软雅黑" panose="020B0503020204020204" pitchFamily="34" charset="-122"/>
              </a:rPr>
              <a:t>资本输出</a:t>
            </a:r>
            <a:endParaRPr lang="en-US" altLang="zh-CN" sz="2100" b="1" dirty="0" smtClean="0">
              <a:solidFill>
                <a:srgbClr val="000000"/>
              </a:solidFill>
              <a:latin typeface="微软雅黑" panose="020B0503020204020204" pitchFamily="34" charset="-122"/>
              <a:ea typeface="微软雅黑" panose="020B0503020204020204" pitchFamily="34" charset="-122"/>
            </a:endParaRPr>
          </a:p>
          <a:p>
            <a:pPr>
              <a:lnSpc>
                <a:spcPct val="150000"/>
              </a:lnSpc>
            </a:pPr>
            <a:r>
              <a:rPr lang="zh-CN" altLang="en-US" sz="2100" b="1" dirty="0" smtClean="0">
                <a:solidFill>
                  <a:srgbClr val="000000"/>
                </a:solidFill>
                <a:latin typeface="微软雅黑" panose="020B0503020204020204" pitchFamily="34" charset="-122"/>
                <a:ea typeface="微软雅黑" panose="020B0503020204020204" pitchFamily="34" charset="-122"/>
              </a:rPr>
              <a:t>资本主义世界体系最终确立</a:t>
            </a:r>
            <a:endParaRPr lang="zh-CN" altLang="en-US" sz="2100" b="1" dirty="0">
              <a:solidFill>
                <a:srgbClr val="000000"/>
              </a:solidFill>
              <a:latin typeface="微软雅黑" panose="020B0503020204020204" pitchFamily="34" charset="-122"/>
              <a:ea typeface="微软雅黑" panose="020B0503020204020204" pitchFamily="34" charset="-122"/>
            </a:endParaRPr>
          </a:p>
        </p:txBody>
      </p:sp>
      <p:sp>
        <p:nvSpPr>
          <p:cNvPr id="28" name="矩形 27"/>
          <p:cNvSpPr/>
          <p:nvPr/>
        </p:nvSpPr>
        <p:spPr>
          <a:xfrm>
            <a:off x="475857" y="1535909"/>
            <a:ext cx="1450690" cy="415498"/>
          </a:xfrm>
          <a:prstGeom prst="rect">
            <a:avLst/>
          </a:prstGeom>
        </p:spPr>
        <p:txBody>
          <a:bodyPr wrap="square">
            <a:spAutoFit/>
          </a:bodyPr>
          <a:lstStyle/>
          <a:p>
            <a:r>
              <a:rPr lang="zh-CN" altLang="en-US" sz="2100" b="1"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国际关系</a:t>
            </a:r>
            <a:endParaRPr lang="en-US" altLang="zh-CN" sz="21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9" name="Picture 2" descr="教参027"/>
          <p:cNvPicPr>
            <a:picLocks noChangeAspect="1" noChangeArrowheads="1"/>
          </p:cNvPicPr>
          <p:nvPr/>
        </p:nvPicPr>
        <p:blipFill>
          <a:blip r:embed="rId3">
            <a:lum contrast="30000"/>
          </a:blip>
          <a:srcRect/>
          <a:stretch>
            <a:fillRect/>
          </a:stretch>
        </p:blipFill>
        <p:spPr bwMode="auto">
          <a:xfrm>
            <a:off x="3549224" y="1419622"/>
            <a:ext cx="5559280" cy="3612977"/>
          </a:xfrm>
          <a:prstGeom prst="rect">
            <a:avLst/>
          </a:prstGeom>
          <a:solidFill>
            <a:srgbClr val="CCFFCC"/>
          </a:solidFill>
          <a:ln w="9525">
            <a:noFill/>
            <a:miter lim="800000"/>
            <a:headEnd/>
            <a:tailEnd/>
          </a:ln>
        </p:spPr>
      </p:pic>
      <p:sp>
        <p:nvSpPr>
          <p:cNvPr id="7" name="矩形 6"/>
          <p:cNvSpPr/>
          <p:nvPr/>
        </p:nvSpPr>
        <p:spPr>
          <a:xfrm>
            <a:off x="107504" y="915566"/>
            <a:ext cx="4752528"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三、促进了世界市场</a:t>
            </a:r>
            <a:r>
              <a:rPr lang="zh-CN" altLang="en-US" sz="2400" b="1" dirty="0">
                <a:solidFill>
                  <a:srgbClr val="0070C0"/>
                </a:solidFill>
                <a:latin typeface="黑体" panose="02010609060101010101" charset="-122"/>
                <a:ea typeface="黑体" panose="02010609060101010101" charset="-122"/>
              </a:rPr>
              <a:t>进一步</a:t>
            </a:r>
            <a:r>
              <a:rPr lang="zh-CN" altLang="en-US" sz="2400" b="1" dirty="0" smtClean="0">
                <a:solidFill>
                  <a:srgbClr val="0070C0"/>
                </a:solidFill>
                <a:latin typeface="黑体" panose="02010609060101010101" charset="-122"/>
                <a:ea typeface="黑体" panose="02010609060101010101" charset="-122"/>
              </a:rPr>
              <a:t>发展</a:t>
            </a:r>
            <a:endParaRPr lang="zh-CN" altLang="en-US" sz="2400" b="1" dirty="0">
              <a:solidFill>
                <a:srgbClr val="0070C0"/>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23751093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p:cNvSpPr>
            <a:spLocks noChangeArrowheads="1"/>
          </p:cNvSpPr>
          <p:nvPr/>
        </p:nvSpPr>
        <p:spPr bwMode="auto">
          <a:xfrm>
            <a:off x="395536" y="2024465"/>
            <a:ext cx="8604448" cy="2160591"/>
          </a:xfrm>
          <a:prstGeom prst="rect">
            <a:avLst/>
          </a:prstGeom>
          <a:solidFill>
            <a:schemeClr val="bg1">
              <a:lumMod val="95000"/>
            </a:schemeClr>
          </a:solid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40000"/>
              </a:lnSpc>
            </a:pPr>
            <a:r>
              <a:rPr lang="zh-CN" altLang="en-US" sz="2400" b="1" dirty="0">
                <a:solidFill>
                  <a:srgbClr val="0000FF"/>
                </a:solidFill>
                <a:latin typeface="Times New Roman" panose="02020603050405020304" pitchFamily="18" charset="0"/>
                <a:ea typeface="楷体_GB2312" pitchFamily="49" charset="-122"/>
                <a:sym typeface="隶书" panose="02010509060101010101" pitchFamily="49" charset="-122"/>
              </a:rPr>
              <a:t>政治体系</a:t>
            </a:r>
            <a:r>
              <a:rPr lang="zh-CN" altLang="en-US" sz="2400" b="1" dirty="0" smtClean="0">
                <a:latin typeface="Times New Roman" panose="02020603050405020304" pitchFamily="18" charset="0"/>
                <a:ea typeface="楷体_GB2312" pitchFamily="49" charset="-122"/>
                <a:sym typeface="Calibri" panose="020F0502020204030204" pitchFamily="34" charset="0"/>
              </a:rPr>
              <a:t>：</a:t>
            </a:r>
            <a:r>
              <a:rPr lang="en-US" altLang="zh-CN" sz="2400" b="1" dirty="0" smtClean="0">
                <a:latin typeface="Arial" panose="020B0604020202020204" pitchFamily="34" charset="0"/>
              </a:rPr>
              <a:t>19</a:t>
            </a:r>
            <a:r>
              <a:rPr lang="zh-CN" altLang="en-US" sz="2400" b="1" dirty="0">
                <a:latin typeface="Arial" panose="020B0604020202020204" pitchFamily="34" charset="0"/>
              </a:rPr>
              <a:t>世纪</a:t>
            </a:r>
            <a:r>
              <a:rPr lang="en-US" altLang="zh-CN" sz="2400" b="1" dirty="0">
                <a:latin typeface="Arial" panose="020B0604020202020204" pitchFamily="34" charset="0"/>
              </a:rPr>
              <a:t>60-70</a:t>
            </a:r>
            <a:r>
              <a:rPr lang="zh-CN" altLang="en-US" sz="2400" b="1" dirty="0" smtClean="0">
                <a:latin typeface="Arial" panose="020B0604020202020204" pitchFamily="34" charset="0"/>
              </a:rPr>
              <a:t>年代   </a:t>
            </a:r>
            <a:r>
              <a:rPr lang="zh-CN" altLang="en-US" sz="2400" b="1" dirty="0" smtClean="0">
                <a:latin typeface="Times New Roman" panose="02020603050405020304" pitchFamily="18" charset="0"/>
                <a:ea typeface="楷体_GB2312" pitchFamily="49" charset="-122"/>
                <a:sym typeface="Calibri" panose="020F0502020204030204" pitchFamily="34" charset="0"/>
              </a:rPr>
              <a:t>资本主义制度</a:t>
            </a:r>
            <a:r>
              <a:rPr lang="zh-CN" altLang="en-US" sz="2400" b="1" dirty="0">
                <a:latin typeface="Times New Roman" panose="02020603050405020304" pitchFamily="18" charset="0"/>
                <a:ea typeface="楷体_GB2312" pitchFamily="49" charset="-122"/>
                <a:sym typeface="Calibri" panose="020F0502020204030204" pitchFamily="34" charset="0"/>
              </a:rPr>
              <a:t>在世界范围确立</a:t>
            </a:r>
            <a:endParaRPr lang="en-US" altLang="zh-CN" sz="2400" b="1" dirty="0">
              <a:latin typeface="Times New Roman" panose="02020603050405020304" pitchFamily="18" charset="0"/>
              <a:ea typeface="楷体_GB2312" pitchFamily="49" charset="-122"/>
              <a:sym typeface="Calibri" panose="020F0502020204030204" pitchFamily="34" charset="0"/>
            </a:endParaRPr>
          </a:p>
          <a:p>
            <a:pPr>
              <a:lnSpc>
                <a:spcPct val="140000"/>
              </a:lnSpc>
            </a:pPr>
            <a:r>
              <a:rPr lang="zh-CN" altLang="en-US" sz="2400" b="1" dirty="0">
                <a:solidFill>
                  <a:srgbClr val="0000FF"/>
                </a:solidFill>
                <a:latin typeface="Times New Roman" panose="02020603050405020304" pitchFamily="18" charset="0"/>
                <a:ea typeface="楷体_GB2312" pitchFamily="49" charset="-122"/>
                <a:sym typeface="隶书" panose="02010509060101010101" pitchFamily="49" charset="-122"/>
              </a:rPr>
              <a:t>经济体系</a:t>
            </a:r>
            <a:r>
              <a:rPr lang="zh-CN" altLang="en-US" sz="2400" b="1" dirty="0" smtClean="0">
                <a:latin typeface="Times New Roman" panose="02020603050405020304" pitchFamily="18" charset="0"/>
                <a:ea typeface="楷体_GB2312" pitchFamily="49" charset="-122"/>
                <a:sym typeface="Calibri" panose="020F0502020204030204" pitchFamily="34" charset="0"/>
              </a:rPr>
              <a:t>：</a:t>
            </a:r>
            <a:r>
              <a:rPr lang="zh-CN" altLang="en-US" sz="2400" b="1" dirty="0">
                <a:latin typeface="Arial" panose="020B0604020202020204" pitchFamily="34" charset="0"/>
              </a:rPr>
              <a:t>资本主义世界市场</a:t>
            </a:r>
            <a:r>
              <a:rPr lang="zh-CN" altLang="en-US" sz="2250" b="1" dirty="0" smtClean="0">
                <a:latin typeface="Times New Roman" panose="02020603050405020304" pitchFamily="18" charset="0"/>
                <a:ea typeface="楷体_GB2312" pitchFamily="49" charset="-122"/>
                <a:sym typeface="Calibri" panose="020F0502020204030204" pitchFamily="34" charset="0"/>
              </a:rPr>
              <a:t>（</a:t>
            </a:r>
            <a:r>
              <a:rPr lang="zh-CN" altLang="en-US" sz="2250" b="1" dirty="0">
                <a:latin typeface="Times New Roman" panose="02020603050405020304" pitchFamily="18" charset="0"/>
                <a:ea typeface="楷体_GB2312" pitchFamily="49" charset="-122"/>
                <a:sym typeface="Calibri" panose="020F0502020204030204" pitchFamily="34" charset="0"/>
              </a:rPr>
              <a:t>世界各地区之间的经济联系）</a:t>
            </a:r>
          </a:p>
          <a:p>
            <a:pPr>
              <a:lnSpc>
                <a:spcPct val="140000"/>
              </a:lnSpc>
            </a:pPr>
            <a:r>
              <a:rPr lang="zh-CN" altLang="en-US" sz="2400" b="1" dirty="0">
                <a:solidFill>
                  <a:srgbClr val="0000FF"/>
                </a:solidFill>
                <a:latin typeface="Times New Roman" panose="02020603050405020304" pitchFamily="18" charset="0"/>
                <a:ea typeface="楷体_GB2312" pitchFamily="49" charset="-122"/>
                <a:sym typeface="隶书" panose="02010509060101010101" pitchFamily="49" charset="-122"/>
              </a:rPr>
              <a:t>殖民体系</a:t>
            </a:r>
            <a:r>
              <a:rPr lang="zh-CN" altLang="en-US" sz="2400" b="1" dirty="0">
                <a:latin typeface="Times New Roman" panose="02020603050405020304" pitchFamily="18" charset="0"/>
                <a:ea typeface="楷体_GB2312" pitchFamily="49" charset="-122"/>
                <a:sym typeface="Calibri" panose="020F0502020204030204" pitchFamily="34" charset="0"/>
              </a:rPr>
              <a:t>：亚非拉大多数地区失去独立，沦为西方列强的殖民地或半殖民地。（西方列强控制了绝大部分土地和人口）</a:t>
            </a:r>
          </a:p>
        </p:txBody>
      </p:sp>
      <p:sp>
        <p:nvSpPr>
          <p:cNvPr id="4" name="Text Box 7"/>
          <p:cNvSpPr txBox="1">
            <a:spLocks noChangeArrowheads="1"/>
          </p:cNvSpPr>
          <p:nvPr/>
        </p:nvSpPr>
        <p:spPr bwMode="auto">
          <a:xfrm>
            <a:off x="395536" y="1455207"/>
            <a:ext cx="3744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dirty="0">
                <a:solidFill>
                  <a:srgbClr val="C00000"/>
                </a:solidFill>
                <a:latin typeface="黑体" panose="02010609060101010101" pitchFamily="49" charset="-122"/>
                <a:ea typeface="黑体" panose="02010609060101010101" pitchFamily="49" charset="-122"/>
              </a:rPr>
              <a:t>资本主义</a:t>
            </a:r>
            <a:r>
              <a:rPr lang="zh-CN" altLang="en-US" sz="2400" b="1" dirty="0" smtClean="0">
                <a:solidFill>
                  <a:srgbClr val="C00000"/>
                </a:solidFill>
                <a:latin typeface="黑体" panose="02010609060101010101" pitchFamily="49" charset="-122"/>
                <a:ea typeface="黑体" panose="02010609060101010101" pitchFamily="49" charset="-122"/>
              </a:rPr>
              <a:t>世界体系</a:t>
            </a:r>
            <a:endParaRPr lang="zh-CN" altLang="en-US" sz="2400" b="1" dirty="0">
              <a:solidFill>
                <a:srgbClr val="C00000"/>
              </a:solidFill>
              <a:latin typeface="黑体" panose="02010609060101010101" pitchFamily="49" charset="-122"/>
              <a:ea typeface="黑体" panose="02010609060101010101" pitchFamily="49" charset="-122"/>
            </a:endParaRPr>
          </a:p>
        </p:txBody>
      </p:sp>
      <p:sp>
        <p:nvSpPr>
          <p:cNvPr id="6" name="矩形 5"/>
          <p:cNvSpPr/>
          <p:nvPr/>
        </p:nvSpPr>
        <p:spPr>
          <a:xfrm>
            <a:off x="107504" y="915566"/>
            <a:ext cx="4752528"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三、促进了世界市场</a:t>
            </a:r>
            <a:r>
              <a:rPr lang="zh-CN" altLang="en-US" sz="2400" b="1" dirty="0">
                <a:solidFill>
                  <a:srgbClr val="0070C0"/>
                </a:solidFill>
                <a:latin typeface="黑体" panose="02010609060101010101" charset="-122"/>
                <a:ea typeface="黑体" panose="02010609060101010101" charset="-122"/>
              </a:rPr>
              <a:t>进一步</a:t>
            </a:r>
            <a:r>
              <a:rPr lang="zh-CN" altLang="en-US" sz="2400" b="1" dirty="0" smtClean="0">
                <a:solidFill>
                  <a:srgbClr val="0070C0"/>
                </a:solidFill>
                <a:latin typeface="黑体" panose="02010609060101010101" charset="-122"/>
                <a:ea typeface="黑体" panose="02010609060101010101" charset="-122"/>
              </a:rPr>
              <a:t>发展</a:t>
            </a:r>
            <a:endParaRPr lang="zh-CN" altLang="en-US" sz="2400" b="1" dirty="0">
              <a:solidFill>
                <a:srgbClr val="0070C0"/>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866432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7504" y="1605739"/>
            <a:ext cx="8856984" cy="707886"/>
          </a:xfrm>
          <a:prstGeom prst="rect">
            <a:avLst/>
          </a:prstGeom>
          <a:solidFill>
            <a:schemeClr val="bg1">
              <a:lumMod val="95000"/>
            </a:schemeClr>
          </a:solidFill>
          <a:ln>
            <a:noFill/>
          </a:ln>
        </p:spPr>
        <p:txBody>
          <a:bodyPr wrap="square">
            <a:spAutoFit/>
          </a:bodyPr>
          <a:lstStyle/>
          <a:p>
            <a:pPr>
              <a:spcBef>
                <a:spcPct val="0"/>
              </a:spcBef>
            </a:pPr>
            <a:r>
              <a:rPr lang="zh-CN" altLang="en-US" sz="2000" b="1" dirty="0" smtClean="0">
                <a:solidFill>
                  <a:srgbClr val="000000"/>
                </a:solidFill>
                <a:latin typeface="华文楷体" panose="02010600040101010101" pitchFamily="2" charset="-122"/>
                <a:ea typeface="华文楷体" panose="02010600040101010101" pitchFamily="2" charset="-122"/>
              </a:rPr>
              <a:t>        在</a:t>
            </a:r>
            <a:r>
              <a:rPr lang="en-US" altLang="zh-CN" sz="2000" b="1" dirty="0">
                <a:solidFill>
                  <a:srgbClr val="000000"/>
                </a:solidFill>
                <a:latin typeface="华文楷体" panose="02010600040101010101" pitchFamily="2" charset="-122"/>
                <a:ea typeface="华文楷体" panose="02010600040101010101" pitchFamily="2" charset="-122"/>
              </a:rPr>
              <a:t>1871-1914</a:t>
            </a:r>
            <a:r>
              <a:rPr lang="zh-CN" altLang="en-US" sz="2000" b="1" dirty="0">
                <a:solidFill>
                  <a:srgbClr val="000000"/>
                </a:solidFill>
                <a:latin typeface="华文楷体" panose="02010600040101010101" pitchFamily="2" charset="-122"/>
                <a:ea typeface="华文楷体" panose="02010600040101010101" pitchFamily="2" charset="-122"/>
              </a:rPr>
              <a:t>年间，最引人注目的</a:t>
            </a:r>
            <a:r>
              <a:rPr lang="zh-CN" altLang="en-US" sz="2000" b="1" dirty="0">
                <a:solidFill>
                  <a:srgbClr val="C00000"/>
                </a:solidFill>
                <a:latin typeface="华文楷体" panose="02010600040101010101" pitchFamily="2" charset="-122"/>
                <a:ea typeface="华文楷体" panose="02010600040101010101" pitchFamily="2" charset="-122"/>
              </a:rPr>
              <a:t>政治发展，就是选举权扩大</a:t>
            </a:r>
            <a:r>
              <a:rPr lang="zh-CN" altLang="en-US" sz="2000" b="1" dirty="0">
                <a:solidFill>
                  <a:srgbClr val="000000"/>
                </a:solidFill>
                <a:latin typeface="华文楷体" panose="02010600040101010101" pitchFamily="2" charset="-122"/>
                <a:ea typeface="华文楷体" panose="02010600040101010101" pitchFamily="2" charset="-122"/>
              </a:rPr>
              <a:t>到了</a:t>
            </a:r>
            <a:r>
              <a:rPr lang="zh-CN" altLang="en-US" sz="2000" b="1" dirty="0" smtClean="0">
                <a:solidFill>
                  <a:srgbClr val="000000"/>
                </a:solidFill>
                <a:latin typeface="华文楷体" panose="02010600040101010101" pitchFamily="2" charset="-122"/>
                <a:ea typeface="华文楷体" panose="02010600040101010101" pitchFamily="2" charset="-122"/>
              </a:rPr>
              <a:t>工人阶级</a:t>
            </a:r>
            <a:r>
              <a:rPr lang="en-US" altLang="zh-CN" sz="2000" b="1" dirty="0" smtClean="0">
                <a:solidFill>
                  <a:srgbClr val="000000"/>
                </a:solidFill>
                <a:latin typeface="华文楷体" panose="02010600040101010101" pitchFamily="2" charset="-122"/>
                <a:ea typeface="华文楷体" panose="02010600040101010101" pitchFamily="2" charset="-122"/>
              </a:rPr>
              <a:t>——</a:t>
            </a:r>
            <a:r>
              <a:rPr lang="zh-CN" altLang="en-US" sz="2000" b="1" dirty="0" smtClean="0">
                <a:solidFill>
                  <a:srgbClr val="000000"/>
                </a:solidFill>
                <a:latin typeface="华文楷体" panose="02010600040101010101" pitchFamily="2" charset="-122"/>
                <a:ea typeface="华文楷体" panose="02010600040101010101" pitchFamily="2" charset="-122"/>
              </a:rPr>
              <a:t>男子</a:t>
            </a:r>
            <a:r>
              <a:rPr lang="zh-CN" altLang="en-US" sz="2000" b="1" dirty="0">
                <a:solidFill>
                  <a:srgbClr val="000000"/>
                </a:solidFill>
                <a:latin typeface="华文楷体" panose="02010600040101010101" pitchFamily="2" charset="-122"/>
                <a:ea typeface="华文楷体" panose="02010600040101010101" pitchFamily="2" charset="-122"/>
              </a:rPr>
              <a:t>普选权的实施。                            </a:t>
            </a:r>
            <a:r>
              <a:rPr lang="zh-CN" altLang="en-US" sz="2000" b="1" dirty="0" smtClean="0">
                <a:solidFill>
                  <a:srgbClr val="000000"/>
                </a:solidFill>
                <a:latin typeface="华文楷体" panose="02010600040101010101" pitchFamily="2" charset="-122"/>
                <a:ea typeface="华文楷体" panose="02010600040101010101" pitchFamily="2" charset="-122"/>
              </a:rPr>
              <a:t>                                </a:t>
            </a:r>
            <a:r>
              <a:rPr lang="en-US" altLang="zh-CN" sz="2000" b="1" dirty="0" smtClean="0">
                <a:solidFill>
                  <a:srgbClr val="000000"/>
                </a:solidFill>
                <a:latin typeface="华文楷体" panose="02010600040101010101" pitchFamily="2" charset="-122"/>
                <a:ea typeface="华文楷体" panose="02010600040101010101" pitchFamily="2" charset="-122"/>
              </a:rPr>
              <a:t>——</a:t>
            </a:r>
            <a:r>
              <a:rPr lang="zh-CN" altLang="en-US" sz="1600" b="1" dirty="0">
                <a:solidFill>
                  <a:srgbClr val="000000"/>
                </a:solidFill>
                <a:latin typeface="+mn-ea"/>
              </a:rPr>
              <a:t>帕尔默</a:t>
            </a:r>
          </a:p>
        </p:txBody>
      </p:sp>
      <p:sp>
        <p:nvSpPr>
          <p:cNvPr id="4" name="矩形 3"/>
          <p:cNvSpPr/>
          <p:nvPr/>
        </p:nvSpPr>
        <p:spPr>
          <a:xfrm>
            <a:off x="107504" y="915566"/>
            <a:ext cx="504056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四、促进了政治和社会生活的变革</a:t>
            </a:r>
            <a:endParaRPr lang="zh-CN" altLang="en-US" sz="2400" b="1" dirty="0">
              <a:solidFill>
                <a:srgbClr val="0070C0"/>
              </a:solidFill>
              <a:latin typeface="黑体" panose="02010609060101010101" charset="-122"/>
              <a:ea typeface="黑体" panose="02010609060101010101" charset="-122"/>
            </a:endParaRPr>
          </a:p>
        </p:txBody>
      </p:sp>
      <p:sp>
        <p:nvSpPr>
          <p:cNvPr id="12" name="矩形 11"/>
          <p:cNvSpPr/>
          <p:nvPr/>
        </p:nvSpPr>
        <p:spPr>
          <a:xfrm>
            <a:off x="107504" y="2571750"/>
            <a:ext cx="8817393" cy="1908215"/>
          </a:xfrm>
          <a:prstGeom prst="rect">
            <a:avLst/>
          </a:prstGeom>
          <a:solidFill>
            <a:schemeClr val="bg1">
              <a:lumMod val="95000"/>
            </a:schemeClr>
          </a:solidFill>
        </p:spPr>
        <p:txBody>
          <a:bodyPr wrap="square">
            <a:spAutoFit/>
          </a:bodyPr>
          <a:lstStyle/>
          <a:p>
            <a:pPr algn="just">
              <a:spcAft>
                <a:spcPts val="0"/>
              </a:spcAft>
            </a:pPr>
            <a:r>
              <a:rPr lang="en-US" altLang="zh-CN" sz="2000" b="1" dirty="0">
                <a:solidFill>
                  <a:srgbClr val="000000"/>
                </a:solidFill>
                <a:latin typeface="华文楷体" panose="02010600040101010101" pitchFamily="2" charset="-122"/>
                <a:ea typeface="华文楷体" panose="02010600040101010101" pitchFamily="2" charset="-122"/>
              </a:rPr>
              <a:t>    </a:t>
            </a:r>
            <a:r>
              <a:rPr lang="en-US" altLang="zh-CN" sz="2000" b="1" dirty="0" smtClean="0">
                <a:solidFill>
                  <a:srgbClr val="000000"/>
                </a:solidFill>
                <a:latin typeface="华文楷体" panose="02010600040101010101" pitchFamily="2" charset="-122"/>
                <a:ea typeface="华文楷体" panose="02010600040101010101" pitchFamily="2" charset="-122"/>
              </a:rPr>
              <a:t>    1904 </a:t>
            </a:r>
            <a:r>
              <a:rPr lang="zh-CN" altLang="zh-CN" sz="2000" b="1" dirty="0">
                <a:solidFill>
                  <a:srgbClr val="000000"/>
                </a:solidFill>
                <a:latin typeface="华文楷体" panose="02010600040101010101" pitchFamily="2" charset="-122"/>
                <a:ea typeface="华文楷体" panose="02010600040101010101" pitchFamily="2" charset="-122"/>
              </a:rPr>
              <a:t>年，在美国圣路易斯举办的世博会，给世人留下深刻的记忆。博览会主题展馆有：</a:t>
            </a:r>
            <a:r>
              <a:rPr lang="zh-CN" altLang="zh-CN" sz="2000" b="1" dirty="0">
                <a:solidFill>
                  <a:srgbClr val="C00000"/>
                </a:solidFill>
                <a:latin typeface="华文楷体" panose="02010600040101010101" pitchFamily="2" charset="-122"/>
                <a:ea typeface="华文楷体" panose="02010600040101010101" pitchFamily="2" charset="-122"/>
              </a:rPr>
              <a:t>电气馆</a:t>
            </a:r>
            <a:r>
              <a:rPr lang="zh-CN" altLang="zh-CN" sz="2000" b="1" dirty="0">
                <a:solidFill>
                  <a:srgbClr val="000000"/>
                </a:solidFill>
                <a:latin typeface="华文楷体" panose="02010600040101010101" pitchFamily="2" charset="-122"/>
                <a:ea typeface="华文楷体" panose="02010600040101010101" pitchFamily="2" charset="-122"/>
              </a:rPr>
              <a:t>，这是当时最引人注目的展馆，有电灯、电话、电影放映机</a:t>
            </a:r>
            <a:r>
              <a:rPr lang="zh-CN" altLang="zh-CN" sz="2000" b="1" dirty="0" smtClean="0">
                <a:solidFill>
                  <a:srgbClr val="000000"/>
                </a:solidFill>
                <a:latin typeface="华文楷体" panose="02010600040101010101" pitchFamily="2" charset="-122"/>
                <a:ea typeface="华文楷体" panose="02010600040101010101" pitchFamily="2" charset="-122"/>
              </a:rPr>
              <a:t>等</a:t>
            </a:r>
            <a:r>
              <a:rPr lang="en-US" altLang="zh-CN" sz="2000" b="1" dirty="0" smtClean="0">
                <a:solidFill>
                  <a:srgbClr val="000000"/>
                </a:solidFill>
                <a:latin typeface="华文楷体" panose="02010600040101010101" pitchFamily="2" charset="-122"/>
                <a:ea typeface="华文楷体" panose="02010600040101010101" pitchFamily="2" charset="-122"/>
              </a:rPr>
              <a:t>……</a:t>
            </a:r>
            <a:r>
              <a:rPr lang="zh-CN" altLang="zh-CN" sz="2000" b="1" dirty="0" smtClean="0">
                <a:solidFill>
                  <a:srgbClr val="000000"/>
                </a:solidFill>
                <a:latin typeface="华文楷体" panose="02010600040101010101" pitchFamily="2" charset="-122"/>
                <a:ea typeface="华文楷体" panose="02010600040101010101" pitchFamily="2" charset="-122"/>
              </a:rPr>
              <a:t>；</a:t>
            </a:r>
            <a:r>
              <a:rPr lang="zh-CN" altLang="zh-CN" sz="2000" b="1" dirty="0">
                <a:solidFill>
                  <a:srgbClr val="C00000"/>
                </a:solidFill>
                <a:latin typeface="华文楷体" panose="02010600040101010101" pitchFamily="2" charset="-122"/>
                <a:ea typeface="华文楷体" panose="02010600040101010101" pitchFamily="2" charset="-122"/>
              </a:rPr>
              <a:t>机械馆</a:t>
            </a:r>
            <a:r>
              <a:rPr lang="zh-CN" altLang="zh-CN" sz="2000" b="1" dirty="0">
                <a:solidFill>
                  <a:srgbClr val="000000"/>
                </a:solidFill>
                <a:latin typeface="华文楷体" panose="02010600040101010101" pitchFamily="2" charset="-122"/>
                <a:ea typeface="华文楷体" panose="02010600040101010101" pitchFamily="2" charset="-122"/>
              </a:rPr>
              <a:t>，供应世博会的能源，有发电机、电动机、内燃机、机械设备</a:t>
            </a:r>
            <a:r>
              <a:rPr lang="zh-CN" altLang="zh-CN" sz="2000" b="1" dirty="0" smtClean="0">
                <a:solidFill>
                  <a:srgbClr val="000000"/>
                </a:solidFill>
                <a:latin typeface="华文楷体" panose="02010600040101010101" pitchFamily="2" charset="-122"/>
                <a:ea typeface="华文楷体" panose="02010600040101010101" pitchFamily="2" charset="-122"/>
              </a:rPr>
              <a:t>等</a:t>
            </a:r>
            <a:r>
              <a:rPr lang="en-US" altLang="zh-CN" sz="2000" b="1" dirty="0" smtClean="0">
                <a:solidFill>
                  <a:srgbClr val="000000"/>
                </a:solidFill>
                <a:latin typeface="华文楷体" panose="02010600040101010101" pitchFamily="2" charset="-122"/>
                <a:ea typeface="华文楷体" panose="02010600040101010101" pitchFamily="2" charset="-122"/>
              </a:rPr>
              <a:t>……</a:t>
            </a:r>
            <a:r>
              <a:rPr lang="zh-CN" altLang="zh-CN" sz="2000" b="1" dirty="0" smtClean="0">
                <a:solidFill>
                  <a:srgbClr val="000000"/>
                </a:solidFill>
                <a:latin typeface="华文楷体" panose="02010600040101010101" pitchFamily="2" charset="-122"/>
                <a:ea typeface="华文楷体" panose="02010600040101010101" pitchFamily="2" charset="-122"/>
              </a:rPr>
              <a:t>；</a:t>
            </a:r>
            <a:r>
              <a:rPr lang="zh-CN" altLang="zh-CN" sz="2000" b="1" dirty="0">
                <a:solidFill>
                  <a:srgbClr val="C00000"/>
                </a:solidFill>
                <a:latin typeface="华文楷体" panose="02010600040101010101" pitchFamily="2" charset="-122"/>
                <a:ea typeface="华文楷体" panose="02010600040101010101" pitchFamily="2" charset="-122"/>
              </a:rPr>
              <a:t>运输馆</a:t>
            </a:r>
            <a:r>
              <a:rPr lang="zh-CN" altLang="zh-CN" sz="2000" b="1" dirty="0">
                <a:solidFill>
                  <a:srgbClr val="000000"/>
                </a:solidFill>
                <a:latin typeface="华文楷体" panose="02010600040101010101" pitchFamily="2" charset="-122"/>
                <a:ea typeface="华文楷体" panose="02010600040101010101" pitchFamily="2" charset="-122"/>
              </a:rPr>
              <a:t>，汽车堂皇出入……这次世博会不仅反映了</a:t>
            </a:r>
            <a:r>
              <a:rPr lang="zh-CN" altLang="zh-CN" sz="2000" b="1" dirty="0">
                <a:solidFill>
                  <a:srgbClr val="C00000"/>
                </a:solidFill>
                <a:latin typeface="华文楷体" panose="02010600040101010101" pitchFamily="2" charset="-122"/>
                <a:ea typeface="华文楷体" panose="02010600040101010101" pitchFamily="2" charset="-122"/>
              </a:rPr>
              <a:t>社会生活变化</a:t>
            </a:r>
            <a:r>
              <a:rPr lang="zh-CN" altLang="zh-CN" sz="2000" b="1" dirty="0">
                <a:solidFill>
                  <a:srgbClr val="000000"/>
                </a:solidFill>
                <a:latin typeface="华文楷体" panose="02010600040101010101" pitchFamily="2" charset="-122"/>
                <a:ea typeface="华文楷体" panose="02010600040101010101" pitchFamily="2" charset="-122"/>
              </a:rPr>
              <a:t>，也体现了第二次工业革命时全球人类共同体面貌的</a:t>
            </a:r>
            <a:r>
              <a:rPr lang="zh-CN" altLang="zh-CN" sz="2000" b="1" dirty="0" smtClean="0">
                <a:solidFill>
                  <a:srgbClr val="000000"/>
                </a:solidFill>
                <a:latin typeface="华文楷体" panose="02010600040101010101" pitchFamily="2" charset="-122"/>
                <a:ea typeface="华文楷体" panose="02010600040101010101" pitchFamily="2" charset="-122"/>
              </a:rPr>
              <a:t>影响</a:t>
            </a:r>
            <a:r>
              <a:rPr lang="en-US" altLang="zh-CN" sz="2000" b="1" dirty="0" smtClean="0">
                <a:solidFill>
                  <a:srgbClr val="000000"/>
                </a:solidFill>
                <a:latin typeface="华文楷体" panose="02010600040101010101" pitchFamily="2" charset="-122"/>
                <a:ea typeface="华文楷体" panose="02010600040101010101" pitchFamily="2" charset="-122"/>
              </a:rPr>
              <a:t>……</a:t>
            </a:r>
            <a:endParaRPr lang="zh-CN" altLang="zh-CN" sz="2000" b="1" dirty="0">
              <a:solidFill>
                <a:srgbClr val="000000"/>
              </a:solidFill>
              <a:latin typeface="华文楷体" panose="02010600040101010101" pitchFamily="2" charset="-122"/>
              <a:ea typeface="华文楷体" panose="02010600040101010101" pitchFamily="2" charset="-122"/>
            </a:endParaRPr>
          </a:p>
          <a:p>
            <a:pPr algn="r">
              <a:spcAft>
                <a:spcPts val="0"/>
              </a:spcAft>
            </a:pPr>
            <a:r>
              <a:rPr lang="en-US" altLang="zh-CN" sz="1600" dirty="0">
                <a:solidFill>
                  <a:srgbClr val="000000"/>
                </a:solidFill>
                <a:latin typeface="+mn-ea"/>
              </a:rPr>
              <a:t>——</a:t>
            </a:r>
            <a:r>
              <a:rPr lang="zh-CN" altLang="zh-CN" sz="1600" dirty="0">
                <a:solidFill>
                  <a:srgbClr val="000000"/>
                </a:solidFill>
                <a:latin typeface="+mn-ea"/>
              </a:rPr>
              <a:t>摘自《人民网》 </a:t>
            </a:r>
          </a:p>
        </p:txBody>
      </p:sp>
    </p:spTree>
    <p:extLst>
      <p:ext uri="{BB962C8B-B14F-4D97-AF65-F5344CB8AC3E}">
        <p14:creationId xmlns:p14="http://schemas.microsoft.com/office/powerpoint/2010/main" val="42589545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txBox="1">
            <a:spLocks/>
          </p:cNvSpPr>
          <p:nvPr/>
        </p:nvSpPr>
        <p:spPr>
          <a:xfrm>
            <a:off x="683568" y="915566"/>
            <a:ext cx="7344816" cy="504056"/>
          </a:xfrm>
          <a:prstGeom prst="rect">
            <a:avLst/>
          </a:prstGeom>
          <a:ln>
            <a:noFill/>
          </a:ln>
        </p:spPr>
        <p:style>
          <a:lnRef idx="1">
            <a:schemeClr val="dk1"/>
          </a:lnRef>
          <a:fillRef idx="2">
            <a:schemeClr val="dk1"/>
          </a:fillRef>
          <a:effectRef idx="1">
            <a:schemeClr val="dk1"/>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40000"/>
              </a:lnSpc>
            </a:pPr>
            <a:r>
              <a:rPr lang="zh-CN" altLang="en-US" sz="2400" b="1" dirty="0" smtClean="0">
                <a:latin typeface="黑体" panose="02010609060101010101" charset="-122"/>
                <a:ea typeface="黑体" panose="02010609060101010101" charset="-122"/>
                <a:cs typeface="黑体" panose="02010609060101010101" charset="-122"/>
              </a:rPr>
              <a:t>第</a:t>
            </a:r>
            <a:r>
              <a:rPr lang="en-US" altLang="zh-CN" sz="2400" b="1" dirty="0" smtClean="0">
                <a:latin typeface="黑体" panose="02010609060101010101" charset="-122"/>
                <a:ea typeface="黑体" panose="02010609060101010101" charset="-122"/>
                <a:cs typeface="黑体" panose="02010609060101010101" charset="-122"/>
              </a:rPr>
              <a:t>8</a:t>
            </a:r>
            <a:r>
              <a:rPr lang="zh-CN" altLang="en-US" sz="2400" b="1" dirty="0" smtClean="0">
                <a:latin typeface="黑体" panose="02010609060101010101" charset="-122"/>
                <a:ea typeface="黑体" panose="02010609060101010101" charset="-122"/>
                <a:cs typeface="黑体" panose="02010609060101010101" charset="-122"/>
              </a:rPr>
              <a:t>课  第二次工业革命（二）</a:t>
            </a:r>
            <a:r>
              <a:rPr lang="zh-CN" altLang="en-US" sz="2400" b="1" dirty="0" smtClean="0">
                <a:solidFill>
                  <a:srgbClr val="FF0000"/>
                </a:solidFill>
                <a:latin typeface="黑体" panose="02010609060101010101" charset="-122"/>
                <a:ea typeface="黑体" panose="02010609060101010101" charset="-122"/>
                <a:cs typeface="黑体" panose="02010609060101010101" charset="-122"/>
              </a:rPr>
              <a:t>影响</a:t>
            </a:r>
            <a:r>
              <a:rPr lang="zh-CN" altLang="en-US" sz="2400" b="1" dirty="0" smtClean="0">
                <a:latin typeface="黑体" panose="02010609060101010101" charset="-122"/>
                <a:ea typeface="黑体" panose="02010609060101010101" charset="-122"/>
                <a:cs typeface="黑体" panose="02010609060101010101" charset="-122"/>
              </a:rPr>
              <a:t> 课堂小结</a:t>
            </a:r>
            <a:endParaRPr lang="zh-CN" altLang="en-US" sz="2400" b="1" dirty="0">
              <a:latin typeface="华文楷体" panose="02010600040101010101" pitchFamily="2" charset="-122"/>
              <a:ea typeface="华文楷体" panose="02010600040101010101" pitchFamily="2" charset="-122"/>
              <a:cs typeface="黑体" panose="02010609060101010101" charset="-122"/>
            </a:endParaRPr>
          </a:p>
        </p:txBody>
      </p:sp>
      <p:sp>
        <p:nvSpPr>
          <p:cNvPr id="19" name="矩形 18"/>
          <p:cNvSpPr/>
          <p:nvPr/>
        </p:nvSpPr>
        <p:spPr>
          <a:xfrm>
            <a:off x="395536" y="1779662"/>
            <a:ext cx="374441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一、促进生产力的发展</a:t>
            </a:r>
            <a:endParaRPr lang="zh-CN" altLang="en-US" sz="2400" b="1" dirty="0">
              <a:solidFill>
                <a:srgbClr val="0070C0"/>
              </a:solidFill>
              <a:latin typeface="黑体" panose="02010609060101010101" charset="-122"/>
              <a:ea typeface="黑体" panose="02010609060101010101" charset="-122"/>
            </a:endParaRPr>
          </a:p>
        </p:txBody>
      </p:sp>
      <p:sp>
        <p:nvSpPr>
          <p:cNvPr id="20" name="矩形 19"/>
          <p:cNvSpPr/>
          <p:nvPr/>
        </p:nvSpPr>
        <p:spPr>
          <a:xfrm>
            <a:off x="395536" y="2931790"/>
            <a:ext cx="4752528"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三、促进了世界市场</a:t>
            </a:r>
            <a:r>
              <a:rPr lang="zh-CN" altLang="en-US" sz="2400" b="1" dirty="0">
                <a:solidFill>
                  <a:srgbClr val="0070C0"/>
                </a:solidFill>
                <a:latin typeface="黑体" panose="02010609060101010101" charset="-122"/>
                <a:ea typeface="黑体" panose="02010609060101010101" charset="-122"/>
              </a:rPr>
              <a:t>进一步</a:t>
            </a:r>
            <a:r>
              <a:rPr lang="zh-CN" altLang="en-US" sz="2400" b="1" dirty="0" smtClean="0">
                <a:solidFill>
                  <a:srgbClr val="0070C0"/>
                </a:solidFill>
                <a:latin typeface="黑体" panose="02010609060101010101" charset="-122"/>
                <a:ea typeface="黑体" panose="02010609060101010101" charset="-122"/>
              </a:rPr>
              <a:t>发展</a:t>
            </a:r>
            <a:endParaRPr lang="zh-CN" altLang="en-US" sz="2400" b="1" dirty="0">
              <a:solidFill>
                <a:srgbClr val="0070C0"/>
              </a:solidFill>
              <a:latin typeface="黑体" panose="02010609060101010101" charset="-122"/>
              <a:ea typeface="黑体" panose="02010609060101010101" charset="-122"/>
            </a:endParaRPr>
          </a:p>
        </p:txBody>
      </p:sp>
      <p:sp>
        <p:nvSpPr>
          <p:cNvPr id="21" name="矩形 20"/>
          <p:cNvSpPr/>
          <p:nvPr/>
        </p:nvSpPr>
        <p:spPr>
          <a:xfrm>
            <a:off x="395536" y="2345603"/>
            <a:ext cx="626469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二、促进了生产组织形式和管理方式的变革</a:t>
            </a:r>
            <a:endParaRPr lang="zh-CN" altLang="en-US" sz="2400" b="1" dirty="0">
              <a:solidFill>
                <a:srgbClr val="0070C0"/>
              </a:solidFill>
              <a:latin typeface="黑体" panose="02010609060101010101" charset="-122"/>
              <a:ea typeface="黑体" panose="02010609060101010101" charset="-122"/>
            </a:endParaRPr>
          </a:p>
        </p:txBody>
      </p:sp>
      <p:sp>
        <p:nvSpPr>
          <p:cNvPr id="22" name="矩形 21"/>
          <p:cNvSpPr/>
          <p:nvPr/>
        </p:nvSpPr>
        <p:spPr>
          <a:xfrm>
            <a:off x="395536" y="3579862"/>
            <a:ext cx="504056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四、促进了政治和社会生活的变革</a:t>
            </a:r>
            <a:endParaRPr lang="zh-CN" altLang="en-US" sz="2400" b="1" dirty="0">
              <a:solidFill>
                <a:srgbClr val="0070C0"/>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26262478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Y35"/>
          <p:cNvPicPr>
            <a:picLocks noChangeAspect="1" noChangeArrowheads="1"/>
          </p:cNvPicPr>
          <p:nvPr/>
        </p:nvPicPr>
        <p:blipFill>
          <a:blip r:embed="rId3"/>
          <a:srcRect/>
          <a:stretch>
            <a:fillRect/>
          </a:stretch>
        </p:blipFill>
        <p:spPr bwMode="auto">
          <a:xfrm>
            <a:off x="1259632" y="1752342"/>
            <a:ext cx="6408712" cy="3391158"/>
          </a:xfrm>
          <a:prstGeom prst="rect">
            <a:avLst/>
          </a:prstGeom>
          <a:noFill/>
          <a:ln w="9525">
            <a:noFill/>
            <a:miter lim="800000"/>
            <a:headEnd/>
            <a:tailEnd/>
          </a:ln>
        </p:spPr>
      </p:pic>
      <p:sp>
        <p:nvSpPr>
          <p:cNvPr id="4" name="标题 2"/>
          <p:cNvSpPr txBox="1">
            <a:spLocks/>
          </p:cNvSpPr>
          <p:nvPr/>
        </p:nvSpPr>
        <p:spPr>
          <a:xfrm>
            <a:off x="971600" y="915566"/>
            <a:ext cx="7200800" cy="504056"/>
          </a:xfrm>
          <a:prstGeom prst="rect">
            <a:avLst/>
          </a:prstGeom>
          <a:ln>
            <a:noFill/>
          </a:ln>
        </p:spPr>
        <p:style>
          <a:lnRef idx="1">
            <a:schemeClr val="dk1"/>
          </a:lnRef>
          <a:fillRef idx="2">
            <a:schemeClr val="dk1"/>
          </a:fillRef>
          <a:effectRef idx="1">
            <a:schemeClr val="dk1"/>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40000"/>
              </a:lnSpc>
            </a:pPr>
            <a:r>
              <a:rPr lang="zh-CN" altLang="en-US" sz="2400" b="1" dirty="0" smtClean="0">
                <a:latin typeface="黑体" panose="02010609060101010101" charset="-122"/>
                <a:ea typeface="黑体" panose="02010609060101010101" charset="-122"/>
                <a:cs typeface="黑体" panose="02010609060101010101" charset="-122"/>
              </a:rPr>
              <a:t>第二单元 资本主义世界市场的形成和发展  总结</a:t>
            </a:r>
            <a:endParaRPr lang="zh-CN" altLang="en-US" sz="2400" b="1" dirty="0">
              <a:latin typeface="华文楷体" panose="02010600040101010101" pitchFamily="2" charset="-122"/>
              <a:ea typeface="华文楷体" panose="02010600040101010101" pitchFamily="2" charset="-122"/>
              <a:cs typeface="黑体" panose="02010609060101010101" charset="-122"/>
            </a:endParaRPr>
          </a:p>
        </p:txBody>
      </p:sp>
    </p:spTree>
    <p:extLst>
      <p:ext uri="{BB962C8B-B14F-4D97-AF65-F5344CB8AC3E}">
        <p14:creationId xmlns:p14="http://schemas.microsoft.com/office/powerpoint/2010/main" val="32693602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3528" y="1707654"/>
            <a:ext cx="7776864" cy="2031325"/>
          </a:xfrm>
          <a:prstGeom prst="rect">
            <a:avLst/>
          </a:prstGeom>
          <a:noFill/>
        </p:spPr>
        <p:txBody>
          <a:bodyPr wrap="square" rtlCol="0">
            <a:spAutoFit/>
          </a:bodyPr>
          <a:lstStyle/>
          <a:p>
            <a:pPr algn="l" fontAlgn="auto">
              <a:lnSpc>
                <a:spcPct val="150000"/>
              </a:lnSpc>
              <a:tabLst>
                <a:tab pos="2250440" algn="l"/>
              </a:tabLst>
            </a:pPr>
            <a:r>
              <a:rPr lang="en-US" sz="2800" b="1" dirty="0">
                <a:solidFill>
                  <a:prstClr val="black"/>
                </a:solidFill>
                <a:latin typeface="黑体" panose="02010609060101010101" charset="-122"/>
                <a:ea typeface="黑体" panose="02010609060101010101" charset="-122"/>
              </a:rPr>
              <a:t>    </a:t>
            </a:r>
            <a:r>
              <a:rPr sz="2800" b="1" dirty="0">
                <a:solidFill>
                  <a:prstClr val="black"/>
                </a:solidFill>
                <a:latin typeface="黑体" panose="02010609060101010101" charset="-122"/>
                <a:ea typeface="黑体" panose="02010609060101010101" charset="-122"/>
              </a:rPr>
              <a:t>请同学们</a:t>
            </a:r>
            <a:r>
              <a:rPr lang="zh-CN" sz="2800" b="1" dirty="0">
                <a:solidFill>
                  <a:prstClr val="black"/>
                </a:solidFill>
                <a:latin typeface="黑体" panose="02010609060101010101" charset="-122"/>
                <a:ea typeface="黑体" panose="02010609060101010101" charset="-122"/>
              </a:rPr>
              <a:t>课后阅读</a:t>
            </a:r>
            <a:r>
              <a:rPr lang="zh-CN" sz="2800" b="1" dirty="0" smtClean="0">
                <a:solidFill>
                  <a:prstClr val="black"/>
                </a:solidFill>
                <a:latin typeface="黑体" panose="02010609060101010101" charset="-122"/>
                <a:ea typeface="黑体" panose="02010609060101010101" charset="-122"/>
                <a:sym typeface="+mn-ea"/>
              </a:rPr>
              <a:t>教材第</a:t>
            </a:r>
            <a:r>
              <a:rPr lang="en-US" altLang="zh-CN" sz="2800" b="1" dirty="0" smtClean="0">
                <a:solidFill>
                  <a:prstClr val="black"/>
                </a:solidFill>
                <a:latin typeface="黑体" panose="02010609060101010101" charset="-122"/>
                <a:ea typeface="黑体" panose="02010609060101010101" charset="-122"/>
                <a:sym typeface="+mn-ea"/>
              </a:rPr>
              <a:t>8</a:t>
            </a:r>
            <a:r>
              <a:rPr lang="zh-CN" altLang="en-US" sz="2800" b="1" dirty="0" smtClean="0">
                <a:solidFill>
                  <a:prstClr val="black"/>
                </a:solidFill>
                <a:latin typeface="黑体" panose="02010609060101010101" charset="-122"/>
                <a:ea typeface="黑体" panose="02010609060101010101" charset="-122"/>
                <a:sym typeface="+mn-ea"/>
              </a:rPr>
              <a:t>课第</a:t>
            </a:r>
            <a:r>
              <a:rPr lang="en-US" altLang="zh-CN" sz="2800" b="1" dirty="0" smtClean="0">
                <a:solidFill>
                  <a:prstClr val="black"/>
                </a:solidFill>
                <a:latin typeface="黑体" panose="02010609060101010101" charset="-122"/>
                <a:ea typeface="黑体" panose="02010609060101010101" charset="-122"/>
                <a:sym typeface="+mn-ea"/>
              </a:rPr>
              <a:t>2-3</a:t>
            </a:r>
            <a:r>
              <a:rPr lang="zh-CN" altLang="en-US" sz="2800" b="1" dirty="0" smtClean="0">
                <a:solidFill>
                  <a:prstClr val="black"/>
                </a:solidFill>
                <a:latin typeface="黑体" panose="02010609060101010101" charset="-122"/>
                <a:ea typeface="黑体" panose="02010609060101010101" charset="-122"/>
                <a:sym typeface="+mn-ea"/>
              </a:rPr>
              <a:t>子目，</a:t>
            </a:r>
            <a:r>
              <a:rPr lang="zh-CN" altLang="en-US" sz="2800" b="1" dirty="0">
                <a:solidFill>
                  <a:prstClr val="black"/>
                </a:solidFill>
                <a:latin typeface="黑体" panose="02010609060101010101" charset="-122"/>
                <a:ea typeface="黑体" panose="02010609060101010101" charset="-122"/>
                <a:sym typeface="+mn-ea"/>
              </a:rPr>
              <a:t>就可以更加巩固今天所学到的知识</a:t>
            </a:r>
            <a:r>
              <a:rPr sz="2800" b="1" dirty="0">
                <a:solidFill>
                  <a:prstClr val="black"/>
                </a:solidFill>
                <a:latin typeface="黑体" panose="02010609060101010101" charset="-122"/>
                <a:ea typeface="黑体" panose="02010609060101010101" charset="-122"/>
              </a:rPr>
              <a:t>。</a:t>
            </a:r>
          </a:p>
          <a:p>
            <a:pPr algn="l" fontAlgn="auto">
              <a:lnSpc>
                <a:spcPct val="150000"/>
              </a:lnSpc>
              <a:tabLst>
                <a:tab pos="2250440" algn="l"/>
              </a:tabLst>
            </a:pPr>
            <a:r>
              <a:rPr sz="2800" b="1" dirty="0">
                <a:solidFill>
                  <a:prstClr val="black"/>
                </a:solidFill>
                <a:latin typeface="黑体" panose="02010609060101010101" charset="-122"/>
                <a:ea typeface="黑体" panose="02010609060101010101" charset="-122"/>
              </a:rPr>
              <a:t>    </a:t>
            </a:r>
            <a:endParaRPr lang="zh-CN" altLang="en-US" sz="2800" b="1" dirty="0">
              <a:solidFill>
                <a:prstClr val="black"/>
              </a:solidFill>
              <a:latin typeface="黑体" panose="02010609060101010101" charset="-122"/>
              <a:ea typeface="黑体" panose="02010609060101010101" charset="-122"/>
            </a:endParaRPr>
          </a:p>
        </p:txBody>
      </p:sp>
    </p:spTree>
    <p:extLst>
      <p:ext uri="{BB962C8B-B14F-4D97-AF65-F5344CB8AC3E}">
        <p14:creationId xmlns:p14="http://schemas.microsoft.com/office/powerpoint/2010/main" val="8244921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75656" y="1563638"/>
            <a:ext cx="7006669" cy="1027204"/>
          </a:xfrm>
          <a:prstGeom prst="rect">
            <a:avLst/>
          </a:prstGeom>
          <a:noFill/>
        </p:spPr>
        <p:txBody>
          <a:bodyPr wrap="square" rtlCol="0">
            <a:spAutoFit/>
          </a:bodyPr>
          <a:lstStyle/>
          <a:p>
            <a:pPr algn="l" fontAlgn="auto">
              <a:lnSpc>
                <a:spcPct val="150000"/>
              </a:lnSpc>
              <a:tabLst>
                <a:tab pos="2250440" algn="l"/>
              </a:tabLst>
            </a:pPr>
            <a:r>
              <a:rPr lang="zh-CN" altLang="en-US" sz="4800" b="1" dirty="0">
                <a:solidFill>
                  <a:srgbClr val="C00000"/>
                </a:solidFill>
                <a:latin typeface="黑体" panose="02010609060101010101" charset="-122"/>
                <a:ea typeface="黑体" panose="02010609060101010101" charset="-122"/>
              </a:rPr>
              <a:t>感谢同学们的聆听！</a:t>
            </a:r>
            <a:endParaRPr sz="4800" b="1" dirty="0">
              <a:solidFill>
                <a:srgbClr val="C000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1"/>
          <p:cNvSpPr/>
          <p:nvPr/>
        </p:nvSpPr>
        <p:spPr>
          <a:xfrm>
            <a:off x="107504" y="915566"/>
            <a:ext cx="626469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70C0"/>
                </a:solidFill>
                <a:latin typeface="黑体" panose="02010609060101010101" charset="-122"/>
                <a:ea typeface="黑体" panose="02010609060101010101" charset="-122"/>
              </a:rPr>
              <a:t>二、促进了生产组织形式和管理方式的变革</a:t>
            </a:r>
            <a:endParaRPr lang="zh-CN" altLang="en-US" sz="2400" b="1" dirty="0">
              <a:solidFill>
                <a:srgbClr val="0070C0"/>
              </a:solidFill>
              <a:latin typeface="黑体" panose="02010609060101010101" charset="-122"/>
              <a:ea typeface="黑体" panose="02010609060101010101" charset="-122"/>
            </a:endParaRPr>
          </a:p>
        </p:txBody>
      </p:sp>
      <p:sp>
        <p:nvSpPr>
          <p:cNvPr id="3" name="文本框 2"/>
          <p:cNvSpPr txBox="1"/>
          <p:nvPr/>
        </p:nvSpPr>
        <p:spPr>
          <a:xfrm>
            <a:off x="467544" y="1468738"/>
            <a:ext cx="2448272" cy="400110"/>
          </a:xfrm>
          <a:prstGeom prst="rect">
            <a:avLst/>
          </a:prstGeom>
          <a:noFill/>
          <a:ln>
            <a:solidFill>
              <a:srgbClr val="0070C0"/>
            </a:solidFill>
          </a:ln>
        </p:spPr>
        <p:txBody>
          <a:bodyPr wrap="square" rtlCol="0">
            <a:spAutoFit/>
          </a:bodyPr>
          <a:lstStyle/>
          <a:p>
            <a:r>
              <a:rPr lang="en-US" altLang="zh-CN" sz="2000" b="1" dirty="0" smtClean="0">
                <a:solidFill>
                  <a:srgbClr val="0070C0"/>
                </a:solidFill>
                <a:latin typeface="黑体" panose="02010609060101010101" charset="-122"/>
                <a:ea typeface="黑体" panose="02010609060101010101" charset="-122"/>
              </a:rPr>
              <a:t>2.</a:t>
            </a:r>
            <a:r>
              <a:rPr lang="zh-CN" altLang="en-US" sz="2000" b="1" dirty="0" smtClean="0">
                <a:solidFill>
                  <a:srgbClr val="0070C0"/>
                </a:solidFill>
                <a:latin typeface="黑体" panose="02010609060101010101" charset="-122"/>
                <a:ea typeface="黑体" panose="02010609060101010101" charset="-122"/>
              </a:rPr>
              <a:t>管理方式的变革</a:t>
            </a:r>
            <a:endParaRPr lang="zh-CN" altLang="en-US" sz="2000" b="1" dirty="0">
              <a:solidFill>
                <a:srgbClr val="0070C0"/>
              </a:solidFill>
              <a:latin typeface="黑体" panose="02010609060101010101" charset="-122"/>
              <a:ea typeface="黑体" panose="02010609060101010101" charset="-122"/>
            </a:endParaRPr>
          </a:p>
        </p:txBody>
      </p:sp>
      <p:sp>
        <p:nvSpPr>
          <p:cNvPr id="4" name="矩形 3"/>
          <p:cNvSpPr/>
          <p:nvPr/>
        </p:nvSpPr>
        <p:spPr>
          <a:xfrm>
            <a:off x="395536" y="1989972"/>
            <a:ext cx="8640960" cy="2831544"/>
          </a:xfrm>
          <a:prstGeom prst="rect">
            <a:avLst/>
          </a:prstGeom>
          <a:solidFill>
            <a:schemeClr val="bg1">
              <a:lumMod val="95000"/>
            </a:schemeClr>
          </a:solidFill>
        </p:spPr>
        <p:txBody>
          <a:bodyPr wrap="square">
            <a:spAutoFit/>
          </a:bodyPr>
          <a:lstStyle/>
          <a:p>
            <a:r>
              <a:rPr lang="en-US" altLang="zh-CN" b="1" dirty="0" smtClean="0">
                <a:solidFill>
                  <a:srgbClr val="000000"/>
                </a:solidFill>
                <a:latin typeface="黑体" panose="02010609060101010101" pitchFamily="49" charset="-122"/>
                <a:ea typeface="黑体" panose="02010609060101010101" pitchFamily="49" charset="-122"/>
              </a:rPr>
              <a:t>    </a:t>
            </a:r>
            <a:r>
              <a:rPr lang="en-US" altLang="zh-CN" sz="2000" b="1" dirty="0" smtClean="0">
                <a:solidFill>
                  <a:srgbClr val="000000"/>
                </a:solidFill>
                <a:latin typeface="华文楷体" panose="02010600040101010101" pitchFamily="2" charset="-122"/>
                <a:ea typeface="华文楷体" panose="02010600040101010101" pitchFamily="2" charset="-122"/>
              </a:rPr>
              <a:t>19 </a:t>
            </a:r>
            <a:r>
              <a:rPr lang="zh-CN" altLang="en-US" sz="2000" b="1" dirty="0">
                <a:solidFill>
                  <a:srgbClr val="000000"/>
                </a:solidFill>
                <a:latin typeface="华文楷体" panose="02010600040101010101" pitchFamily="2" charset="-122"/>
                <a:ea typeface="华文楷体" panose="02010600040101010101" pitchFamily="2" charset="-122"/>
              </a:rPr>
              <a:t>世纪末，美国的工厂系统组织的咨询工程师和专家泰罗开始</a:t>
            </a:r>
            <a:r>
              <a:rPr lang="zh-CN" altLang="en-US" sz="2000" b="1" dirty="0" smtClean="0">
                <a:solidFill>
                  <a:srgbClr val="000000"/>
                </a:solidFill>
                <a:latin typeface="华文楷体" panose="02010600040101010101" pitchFamily="2" charset="-122"/>
                <a:ea typeface="华文楷体" panose="02010600040101010101" pitchFamily="2" charset="-122"/>
              </a:rPr>
              <a:t>提倡</a:t>
            </a:r>
            <a:r>
              <a:rPr lang="zh-CN" altLang="en-US" sz="2000" b="1" dirty="0">
                <a:solidFill>
                  <a:srgbClr val="000000"/>
                </a:solidFill>
                <a:latin typeface="华文楷体" panose="02010600040101010101" pitchFamily="2" charset="-122"/>
                <a:ea typeface="华文楷体" panose="02010600040101010101" pitchFamily="2" charset="-122"/>
              </a:rPr>
              <a:t>“劳动科学组织”，</a:t>
            </a:r>
            <a:r>
              <a:rPr lang="zh-CN" altLang="en-US" sz="2000" b="1" dirty="0">
                <a:solidFill>
                  <a:srgbClr val="C00000"/>
                </a:solidFill>
                <a:latin typeface="华文楷体" panose="02010600040101010101" pitchFamily="2" charset="-122"/>
                <a:ea typeface="华文楷体" panose="02010600040101010101" pitchFamily="2" charset="-122"/>
              </a:rPr>
              <a:t>发明了“泰罗制”的科学化管理方法</a:t>
            </a:r>
            <a:r>
              <a:rPr lang="zh-CN" altLang="en-US" sz="2000" b="1" dirty="0">
                <a:solidFill>
                  <a:srgbClr val="000000"/>
                </a:solidFill>
                <a:latin typeface="华文楷体" panose="02010600040101010101" pitchFamily="2" charset="-122"/>
                <a:ea typeface="华文楷体" panose="02010600040101010101" pitchFamily="2" charset="-122"/>
              </a:rPr>
              <a:t>，使</a:t>
            </a:r>
            <a:r>
              <a:rPr lang="zh-CN" altLang="en-US" sz="2000" b="1" dirty="0" smtClean="0">
                <a:solidFill>
                  <a:srgbClr val="000000"/>
                </a:solidFill>
                <a:latin typeface="华文楷体" panose="02010600040101010101" pitchFamily="2" charset="-122"/>
                <a:ea typeface="华文楷体" panose="02010600040101010101" pitchFamily="2" charset="-122"/>
              </a:rPr>
              <a:t>劳动生产率有了</a:t>
            </a:r>
            <a:r>
              <a:rPr lang="zh-CN" altLang="en-US" sz="2000" b="1" dirty="0">
                <a:solidFill>
                  <a:srgbClr val="000000"/>
                </a:solidFill>
                <a:latin typeface="华文楷体" panose="02010600040101010101" pitchFamily="2" charset="-122"/>
                <a:ea typeface="华文楷体" panose="02010600040101010101" pitchFamily="2" charset="-122"/>
              </a:rPr>
              <a:t>很大提高</a:t>
            </a:r>
            <a:r>
              <a:rPr lang="zh-CN" altLang="en-US" sz="2000" b="1" dirty="0" smtClean="0">
                <a:solidFill>
                  <a:srgbClr val="000000"/>
                </a:solidFill>
                <a:latin typeface="华文楷体" panose="02010600040101010101" pitchFamily="2" charset="-122"/>
                <a:ea typeface="华文楷体" panose="02010600040101010101" pitchFamily="2" charset="-122"/>
              </a:rPr>
              <a:t>。</a:t>
            </a:r>
            <a:endParaRPr lang="en-US" altLang="zh-CN" sz="2000" b="1" dirty="0" smtClean="0">
              <a:solidFill>
                <a:srgbClr val="000000"/>
              </a:solidFill>
              <a:latin typeface="华文楷体" panose="02010600040101010101" pitchFamily="2" charset="-122"/>
              <a:ea typeface="华文楷体" panose="02010600040101010101" pitchFamily="2" charset="-122"/>
            </a:endParaRPr>
          </a:p>
          <a:p>
            <a:r>
              <a:rPr lang="en-US" altLang="zh-CN" sz="2000" b="1" dirty="0">
                <a:solidFill>
                  <a:srgbClr val="000000"/>
                </a:solidFill>
                <a:latin typeface="华文楷体" panose="02010600040101010101" pitchFamily="2" charset="-122"/>
                <a:ea typeface="华文楷体" panose="02010600040101010101" pitchFamily="2" charset="-122"/>
              </a:rPr>
              <a:t> </a:t>
            </a:r>
            <a:r>
              <a:rPr lang="en-US" altLang="zh-CN" sz="2000" b="1" dirty="0" smtClean="0">
                <a:solidFill>
                  <a:srgbClr val="000000"/>
                </a:solidFill>
                <a:latin typeface="华文楷体" panose="02010600040101010101" pitchFamily="2" charset="-122"/>
                <a:ea typeface="华文楷体" panose="02010600040101010101" pitchFamily="2" charset="-122"/>
              </a:rPr>
              <a:t>        </a:t>
            </a:r>
            <a:r>
              <a:rPr lang="zh-CN" altLang="en-US" sz="2000" b="1" dirty="0" smtClean="0">
                <a:solidFill>
                  <a:srgbClr val="000000"/>
                </a:solidFill>
                <a:latin typeface="华文楷体" panose="02010600040101010101" pitchFamily="2" charset="-122"/>
                <a:ea typeface="华文楷体" panose="02010600040101010101" pitchFamily="2" charset="-122"/>
              </a:rPr>
              <a:t>列宁</a:t>
            </a:r>
            <a:r>
              <a:rPr lang="zh-CN" altLang="en-US" sz="2000" b="1" dirty="0">
                <a:solidFill>
                  <a:srgbClr val="000000"/>
                </a:solidFill>
                <a:latin typeface="华文楷体" panose="02010600040101010101" pitchFamily="2" charset="-122"/>
                <a:ea typeface="华文楷体" panose="02010600040101010101" pitchFamily="2" charset="-122"/>
              </a:rPr>
              <a:t>评价</a:t>
            </a:r>
            <a:r>
              <a:rPr lang="zh-CN" altLang="en-US" sz="2000" b="1" dirty="0" smtClean="0">
                <a:solidFill>
                  <a:srgbClr val="000000"/>
                </a:solidFill>
                <a:latin typeface="华文楷体" panose="02010600040101010101" pitchFamily="2" charset="-122"/>
                <a:ea typeface="华文楷体" panose="02010600040101010101" pitchFamily="2" charset="-122"/>
              </a:rPr>
              <a:t>说</a:t>
            </a:r>
            <a:r>
              <a:rPr lang="zh-CN" altLang="en-US" sz="2000" b="1" dirty="0">
                <a:solidFill>
                  <a:srgbClr val="000000"/>
                </a:solidFill>
                <a:latin typeface="华文楷体" panose="02010600040101010101" pitchFamily="2" charset="-122"/>
                <a:ea typeface="华文楷体" panose="02010600040101010101" pitchFamily="2" charset="-122"/>
              </a:rPr>
              <a:t>：</a:t>
            </a:r>
            <a:r>
              <a:rPr lang="zh-CN" altLang="en-US" sz="2000" b="1" dirty="0" smtClean="0">
                <a:solidFill>
                  <a:srgbClr val="000000"/>
                </a:solidFill>
                <a:latin typeface="华文楷体" panose="02010600040101010101" pitchFamily="2" charset="-122"/>
                <a:ea typeface="华文楷体" panose="02010600040101010101" pitchFamily="2" charset="-122"/>
              </a:rPr>
              <a:t>“</a:t>
            </a:r>
            <a:r>
              <a:rPr lang="zh-CN" altLang="en-US" sz="2000" b="1" dirty="0">
                <a:solidFill>
                  <a:srgbClr val="000000"/>
                </a:solidFill>
                <a:latin typeface="华文楷体" panose="02010600040101010101" pitchFamily="2" charset="-122"/>
                <a:ea typeface="华文楷体" panose="02010600040101010101" pitchFamily="2" charset="-122"/>
              </a:rPr>
              <a:t>资本主义在这</a:t>
            </a:r>
            <a:r>
              <a:rPr lang="zh-CN" altLang="en-US" sz="2000" b="1" dirty="0" smtClean="0">
                <a:solidFill>
                  <a:srgbClr val="000000"/>
                </a:solidFill>
                <a:latin typeface="华文楷体" panose="02010600040101010101" pitchFamily="2" charset="-122"/>
                <a:ea typeface="华文楷体" panose="02010600040101010101" pitchFamily="2" charset="-122"/>
              </a:rPr>
              <a:t>方面的</a:t>
            </a:r>
            <a:r>
              <a:rPr lang="zh-CN" altLang="en-US" sz="2000" b="1" dirty="0">
                <a:solidFill>
                  <a:srgbClr val="000000"/>
                </a:solidFill>
                <a:latin typeface="华文楷体" panose="02010600040101010101" pitchFamily="2" charset="-122"/>
                <a:ea typeface="华文楷体" panose="02010600040101010101" pitchFamily="2" charset="-122"/>
              </a:rPr>
              <a:t>最新发明</a:t>
            </a:r>
            <a:r>
              <a:rPr lang="en-US" altLang="zh-CN" sz="2000" b="1" dirty="0">
                <a:solidFill>
                  <a:srgbClr val="000000"/>
                </a:solidFill>
                <a:latin typeface="华文楷体" panose="02010600040101010101" pitchFamily="2" charset="-122"/>
                <a:ea typeface="华文楷体" panose="02010600040101010101" pitchFamily="2" charset="-122"/>
              </a:rPr>
              <a:t>——</a:t>
            </a:r>
            <a:r>
              <a:rPr lang="zh-CN" altLang="en-US" sz="2000" b="1" dirty="0">
                <a:solidFill>
                  <a:srgbClr val="000000"/>
                </a:solidFill>
                <a:latin typeface="华文楷体" panose="02010600040101010101" pitchFamily="2" charset="-122"/>
                <a:ea typeface="华文楷体" panose="02010600040101010101" pitchFamily="2" charset="-122"/>
              </a:rPr>
              <a:t>泰罗制</a:t>
            </a:r>
            <a:r>
              <a:rPr lang="en-US" altLang="zh-CN" sz="2000" b="1" dirty="0">
                <a:solidFill>
                  <a:srgbClr val="000000"/>
                </a:solidFill>
                <a:latin typeface="华文楷体" panose="02010600040101010101" pitchFamily="2" charset="-122"/>
                <a:ea typeface="华文楷体" panose="02010600040101010101" pitchFamily="2" charset="-122"/>
              </a:rPr>
              <a:t>——</a:t>
            </a:r>
            <a:r>
              <a:rPr lang="zh-CN" altLang="en-US" sz="2000" b="1" dirty="0">
                <a:solidFill>
                  <a:srgbClr val="000000"/>
                </a:solidFill>
                <a:latin typeface="华文楷体" panose="02010600040101010101" pitchFamily="2" charset="-122"/>
                <a:ea typeface="华文楷体" panose="02010600040101010101" pitchFamily="2" charset="-122"/>
              </a:rPr>
              <a:t>也同资本主义其他一切进步的东西</a:t>
            </a:r>
            <a:r>
              <a:rPr lang="zh-CN" altLang="en-US" sz="2000" b="1" dirty="0" smtClean="0">
                <a:solidFill>
                  <a:srgbClr val="000000"/>
                </a:solidFill>
                <a:latin typeface="华文楷体" panose="02010600040101010101" pitchFamily="2" charset="-122"/>
                <a:ea typeface="华文楷体" panose="02010600040101010101" pitchFamily="2" charset="-122"/>
              </a:rPr>
              <a:t>一样</a:t>
            </a:r>
            <a:r>
              <a:rPr lang="zh-CN" altLang="en-US" sz="2000" b="1" dirty="0">
                <a:solidFill>
                  <a:srgbClr val="000000"/>
                </a:solidFill>
                <a:latin typeface="华文楷体" panose="02010600040101010101" pitchFamily="2" charset="-122"/>
                <a:ea typeface="华文楷体" panose="02010600040101010101" pitchFamily="2" charset="-122"/>
              </a:rPr>
              <a:t>，有两个方面，一方面是资产阶级剥削的最巧妙的残酷手段，</a:t>
            </a:r>
            <a:r>
              <a:rPr lang="zh-CN" altLang="en-US" sz="2000" b="1" dirty="0" smtClean="0">
                <a:solidFill>
                  <a:srgbClr val="000000"/>
                </a:solidFill>
                <a:latin typeface="华文楷体" panose="02010600040101010101" pitchFamily="2" charset="-122"/>
                <a:ea typeface="华文楷体" panose="02010600040101010101" pitchFamily="2" charset="-122"/>
              </a:rPr>
              <a:t>另一方面</a:t>
            </a:r>
            <a:r>
              <a:rPr lang="zh-CN" altLang="en-US" sz="2000" b="1" dirty="0" smtClean="0">
                <a:solidFill>
                  <a:srgbClr val="C00000"/>
                </a:solidFill>
                <a:latin typeface="华文楷体" panose="02010600040101010101" pitchFamily="2" charset="-122"/>
                <a:ea typeface="华文楷体" panose="02010600040101010101" pitchFamily="2" charset="-122"/>
              </a:rPr>
              <a:t>是一系列</a:t>
            </a:r>
            <a:r>
              <a:rPr lang="zh-CN" altLang="en-US" sz="2000" b="1" dirty="0">
                <a:solidFill>
                  <a:srgbClr val="C00000"/>
                </a:solidFill>
                <a:latin typeface="华文楷体" panose="02010600040101010101" pitchFamily="2" charset="-122"/>
                <a:ea typeface="华文楷体" panose="02010600040101010101" pitchFamily="2" charset="-122"/>
              </a:rPr>
              <a:t>的最丰富的科学成就，即按科学来分析人在劳动中的机械动作，</a:t>
            </a:r>
            <a:r>
              <a:rPr lang="zh-CN" altLang="en-US" sz="2000" b="1" dirty="0" smtClean="0">
                <a:solidFill>
                  <a:srgbClr val="C00000"/>
                </a:solidFill>
                <a:latin typeface="华文楷体" panose="02010600040101010101" pitchFamily="2" charset="-122"/>
                <a:ea typeface="华文楷体" panose="02010600040101010101" pitchFamily="2" charset="-122"/>
              </a:rPr>
              <a:t>省去</a:t>
            </a:r>
            <a:r>
              <a:rPr lang="zh-CN" altLang="en-US" sz="2000" b="1" dirty="0">
                <a:solidFill>
                  <a:srgbClr val="C00000"/>
                </a:solidFill>
                <a:latin typeface="华文楷体" panose="02010600040101010101" pitchFamily="2" charset="-122"/>
                <a:ea typeface="华文楷体" panose="02010600040101010101" pitchFamily="2" charset="-122"/>
              </a:rPr>
              <a:t>多余的笨拙的动作，制定最精确的工作方法，实行最完善的计算和监督制</a:t>
            </a:r>
            <a:r>
              <a:rPr lang="zh-CN" altLang="en-US" sz="2000" b="1" dirty="0" smtClean="0">
                <a:solidFill>
                  <a:srgbClr val="C00000"/>
                </a:solidFill>
                <a:latin typeface="华文楷体" panose="02010600040101010101" pitchFamily="2" charset="-122"/>
                <a:ea typeface="华文楷体" panose="02010600040101010101" pitchFamily="2" charset="-122"/>
              </a:rPr>
              <a:t>等。”</a:t>
            </a:r>
            <a:endParaRPr lang="en-US" altLang="zh-CN" sz="2000" b="1" dirty="0" smtClean="0">
              <a:solidFill>
                <a:srgbClr val="C00000"/>
              </a:solidFill>
              <a:latin typeface="华文楷体" panose="02010600040101010101" pitchFamily="2" charset="-122"/>
              <a:ea typeface="华文楷体" panose="02010600040101010101" pitchFamily="2" charset="-122"/>
            </a:endParaRPr>
          </a:p>
          <a:p>
            <a:pPr algn="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吴于廑</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世界近代史</a:t>
            </a:r>
            <a:r>
              <a:rPr lang="en-US" altLang="zh-CN" dirty="0">
                <a:solidFill>
                  <a:srgbClr val="000000"/>
                </a:solidFill>
                <a:latin typeface="黑体" panose="02010609060101010101" pitchFamily="49" charset="-122"/>
                <a:ea typeface="黑体" panose="02010609060101010101" pitchFamily="49" charset="-122"/>
              </a:rPr>
              <a:t>》</a:t>
            </a:r>
            <a:r>
              <a:rPr lang="zh-CN" altLang="en-US" dirty="0" smtClean="0">
                <a:solidFill>
                  <a:srgbClr val="000000"/>
                </a:solidFill>
                <a:latin typeface="黑体" panose="02010609060101010101" pitchFamily="49" charset="-122"/>
                <a:ea typeface="黑体" panose="02010609060101010101" pitchFamily="49" charset="-122"/>
              </a:rPr>
              <a:t>下卷</a:t>
            </a:r>
            <a:endParaRPr lang="zh-CN" altLang="en-US" dirty="0"/>
          </a:p>
        </p:txBody>
      </p:sp>
    </p:spTree>
    <p:extLst>
      <p:ext uri="{BB962C8B-B14F-4D97-AF65-F5344CB8AC3E}">
        <p14:creationId xmlns:p14="http://schemas.microsoft.com/office/powerpoint/2010/main" val="41623602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4283</TotalTime>
  <Words>1906</Words>
  <Application>Microsoft Office PowerPoint</Application>
  <PresentationFormat>全屏显示(16:9)</PresentationFormat>
  <Paragraphs>142</Paragraphs>
  <Slides>19</Slides>
  <Notes>15</Notes>
  <HiddenSlides>1</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19</vt:i4>
      </vt:variant>
    </vt:vector>
  </HeadingPairs>
  <TitlesOfParts>
    <vt:vector size="33" baseType="lpstr">
      <vt:lpstr>Microsoft YaHei UI</vt:lpstr>
      <vt:lpstr>黑体</vt:lpstr>
      <vt:lpstr>华文楷体</vt:lpstr>
      <vt:lpstr>华文新魏</vt:lpstr>
      <vt:lpstr>华文中宋</vt:lpstr>
      <vt:lpstr>楷体_GB2312</vt:lpstr>
      <vt:lpstr>隶书</vt:lpstr>
      <vt:lpstr>宋体</vt:lpstr>
      <vt:lpstr>微软雅黑</vt:lpstr>
      <vt:lpstr>Arial</vt:lpstr>
      <vt:lpstr>Calibri</vt:lpstr>
      <vt:lpstr>Tahoma</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dc:creator>
  <cp:lastModifiedBy>Windows 用户</cp:lastModifiedBy>
  <cp:revision>441</cp:revision>
  <dcterms:created xsi:type="dcterms:W3CDTF">2018-10-11T02:51:00Z</dcterms:created>
  <dcterms:modified xsi:type="dcterms:W3CDTF">2020-03-26T08:52:23Z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