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04" r:id="rId2"/>
    <p:sldId id="279" r:id="rId3"/>
    <p:sldId id="305" r:id="rId4"/>
    <p:sldId id="276" r:id="rId5"/>
    <p:sldId id="353" r:id="rId6"/>
    <p:sldId id="285" r:id="rId7"/>
    <p:sldId id="286" r:id="rId8"/>
    <p:sldId id="373" r:id="rId9"/>
    <p:sldId id="287" r:id="rId10"/>
    <p:sldId id="326" r:id="rId11"/>
    <p:sldId id="280" r:id="rId12"/>
    <p:sldId id="374" r:id="rId13"/>
    <p:sldId id="340" r:id="rId14"/>
    <p:sldId id="293" r:id="rId15"/>
    <p:sldId id="398" r:id="rId16"/>
    <p:sldId id="376" r:id="rId17"/>
    <p:sldId id="377" r:id="rId18"/>
    <p:sldId id="399" r:id="rId19"/>
    <p:sldId id="415" r:id="rId20"/>
    <p:sldId id="414" r:id="rId21"/>
    <p:sldId id="329" r:id="rId22"/>
    <p:sldId id="332" r:id="rId23"/>
    <p:sldId id="380" r:id="rId24"/>
    <p:sldId id="281" r:id="rId25"/>
    <p:sldId id="333" r:id="rId26"/>
    <p:sldId id="400" r:id="rId27"/>
    <p:sldId id="381" r:id="rId28"/>
    <p:sldId id="401" r:id="rId29"/>
    <p:sldId id="334" r:id="rId30"/>
    <p:sldId id="336" r:id="rId31"/>
    <p:sldId id="33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>
          <p15:clr>
            <a:srgbClr val="A4A3A4"/>
          </p15:clr>
        </p15:guide>
        <p15:guide id="2" pos="688">
          <p15:clr>
            <a:srgbClr val="A4A3A4"/>
          </p15:clr>
        </p15:guide>
        <p15:guide id="3" pos="7015">
          <p15:clr>
            <a:srgbClr val="A4A3A4"/>
          </p15:clr>
        </p15:guide>
        <p15:guide id="4" orient="horz" pos="5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4171" autoAdjust="0"/>
  </p:normalViewPr>
  <p:slideViewPr>
    <p:cSldViewPr snapToGrid="0">
      <p:cViewPr varScale="1">
        <p:scale>
          <a:sx n="65" d="100"/>
          <a:sy n="65" d="100"/>
        </p:scale>
        <p:origin x="1014" y="51"/>
      </p:cViewPr>
      <p:guideLst>
        <p:guide orient="horz" pos="3748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主讲人：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 1"/>
          <p:cNvSpPr txBox="1"/>
          <p:nvPr userDrawn="1"/>
        </p:nvSpPr>
        <p:spPr>
          <a:xfrm>
            <a:off x="1762653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</a:rPr>
              <a:t>国家中小学课程资源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 1"/>
          <p:cNvSpPr txBox="1"/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高中历史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 1"/>
          <p:cNvSpPr txBox="1"/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高中历史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</p:spPr>
        <p:txBody>
          <a:bodyPr/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中国特色社会主义道路的开辟与发展</a:t>
            </a:r>
          </a:p>
        </p:txBody>
      </p:sp>
      <p:sp>
        <p:nvSpPr>
          <p:cNvPr id="6" name="副标题 2"/>
          <p:cNvSpPr txBox="1"/>
          <p:nvPr/>
        </p:nvSpPr>
        <p:spPr>
          <a:xfrm>
            <a:off x="1775012" y="3595816"/>
            <a:ext cx="9105808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级：高一                      学    科：历史（统编版）</a:t>
            </a:r>
          </a:p>
          <a:p>
            <a:r>
              <a:rPr lang="zh-CN" altLang="en-US" sz="2800" dirty="0"/>
              <a:t>主讲人：刘明昊                 学    校：</a:t>
            </a:r>
            <a:r>
              <a:rPr lang="zh-CN" sz="2800" dirty="0"/>
              <a:t>北京市第四中学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标题 27"/>
          <p:cNvSpPr>
            <a:spLocks noGrp="1"/>
          </p:cNvSpPr>
          <p:nvPr>
            <p:ph type="title"/>
          </p:nvPr>
        </p:nvSpPr>
        <p:spPr>
          <a:xfrm>
            <a:off x="2036983" y="1081965"/>
            <a:ext cx="8208963" cy="574368"/>
          </a:xfrm>
        </p:spPr>
        <p:txBody>
          <a:bodyPr>
            <a:norm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中国特色社会主义道路的开辟与发展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46555" y="2147570"/>
            <a:ext cx="3328035" cy="540385"/>
            <a:chOff x="971964" y="2222889"/>
            <a:chExt cx="3312004" cy="540635"/>
          </a:xfrm>
        </p:grpSpPr>
        <p:grpSp>
          <p:nvGrpSpPr>
            <p:cNvPr id="18" name="组合 17"/>
            <p:cNvGrpSpPr/>
            <p:nvPr/>
          </p:nvGrpSpPr>
          <p:grpSpPr>
            <a:xfrm>
              <a:off x="971964" y="2222889"/>
              <a:ext cx="3312004" cy="498070"/>
              <a:chOff x="1608993" y="1724347"/>
              <a:chExt cx="3689838" cy="554889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8614181">
                <a:off x="1584648" y="1748691"/>
                <a:ext cx="554889" cy="506200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21255" y="2241313"/>
              <a:ext cx="3262713" cy="52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</a:t>
              </a:r>
              <a:r>
                <a:rPr lang="zh-CN" altLang="en-US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伟大的历史转折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44812" y="3400962"/>
            <a:ext cx="4803810" cy="565350"/>
            <a:chOff x="996172" y="3505024"/>
            <a:chExt cx="4803810" cy="565350"/>
          </a:xfrm>
        </p:grpSpPr>
        <p:grpSp>
          <p:nvGrpSpPr>
            <p:cNvPr id="28" name="组合 27"/>
            <p:cNvGrpSpPr/>
            <p:nvPr/>
          </p:nvGrpSpPr>
          <p:grpSpPr>
            <a:xfrm>
              <a:off x="996172" y="3505024"/>
              <a:ext cx="3287795" cy="540000"/>
              <a:chOff x="1635964" y="1686127"/>
              <a:chExt cx="3662867" cy="60160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E6A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1784A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84861" y="3548404"/>
              <a:ext cx="4715121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2    </a:t>
              </a:r>
              <a:r>
                <a:rPr lang="zh-CN" altLang="en-US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改革开放进程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39875" y="4561840"/>
            <a:ext cx="6019165" cy="658495"/>
            <a:chOff x="996983" y="4540237"/>
            <a:chExt cx="3450915" cy="658800"/>
          </a:xfrm>
        </p:grpSpPr>
        <p:grpSp>
          <p:nvGrpSpPr>
            <p:cNvPr id="23" name="组合 22"/>
            <p:cNvGrpSpPr/>
            <p:nvPr/>
          </p:nvGrpSpPr>
          <p:grpSpPr>
            <a:xfrm>
              <a:off x="996983" y="4540237"/>
              <a:ext cx="3286984" cy="630212"/>
              <a:chOff x="1636867" y="1582086"/>
              <a:chExt cx="3661964" cy="702105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711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8614181">
                <a:off x="1495647" y="1723306"/>
                <a:ext cx="702105" cy="419665"/>
              </a:xfrm>
              <a:prstGeom prst="rect">
                <a:avLst/>
              </a:prstGeom>
              <a:solidFill>
                <a:srgbClr val="A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1084783" y="4676825"/>
              <a:ext cx="3363115" cy="522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3    “</a:t>
              </a:r>
              <a:r>
                <a:rPr lang="zh-CN" altLang="en-US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一国两制</a:t>
              </a:r>
              <a:r>
                <a:rPr lang="en-US" altLang="zh-CN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”</a:t>
              </a:r>
              <a:r>
                <a:rPr lang="zh-CN" altLang="en-US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与祖国统一大业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标题 27"/>
          <p:cNvSpPr>
            <a:spLocks noGrp="1"/>
          </p:cNvSpPr>
          <p:nvPr>
            <p:ph type="title"/>
          </p:nvPr>
        </p:nvSpPr>
        <p:spPr>
          <a:xfrm>
            <a:off x="2036983" y="1081965"/>
            <a:ext cx="8208963" cy="574368"/>
          </a:xfrm>
        </p:spPr>
        <p:txBody>
          <a:bodyPr>
            <a:norm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中国特色社会主义道路的开辟与发展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56310" y="2212340"/>
            <a:ext cx="3475355" cy="540385"/>
            <a:chOff x="971964" y="2222889"/>
            <a:chExt cx="3458614" cy="540635"/>
          </a:xfrm>
        </p:grpSpPr>
        <p:grpSp>
          <p:nvGrpSpPr>
            <p:cNvPr id="18" name="组合 17"/>
            <p:cNvGrpSpPr/>
            <p:nvPr/>
          </p:nvGrpSpPr>
          <p:grpSpPr>
            <a:xfrm>
              <a:off x="971964" y="2222889"/>
              <a:ext cx="3312004" cy="498070"/>
              <a:chOff x="1608993" y="1724347"/>
              <a:chExt cx="3689838" cy="554889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8614181">
                <a:off x="1584648" y="1748691"/>
                <a:ext cx="554889" cy="506200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21255" y="2241313"/>
              <a:ext cx="3409323" cy="52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</a:t>
              </a:r>
              <a:r>
                <a:rPr lang="zh-CN" altLang="en-US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伟大的历史转折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stCxn id="8" idx="1"/>
          </p:cNvCxnSpPr>
          <p:nvPr/>
        </p:nvCxnSpPr>
        <p:spPr>
          <a:xfrm>
            <a:off x="2047240" y="1570355"/>
            <a:ext cx="7621905" cy="311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47945" y="1223421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29105" y="1001395"/>
            <a:ext cx="81445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伟大的历史转折</a:t>
            </a:r>
          </a:p>
        </p:txBody>
      </p:sp>
      <p:graphicFrame>
        <p:nvGraphicFramePr>
          <p:cNvPr id="183300" name="Object 5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856865" y="1715770"/>
          <a:ext cx="6263640" cy="3138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r:id="rId5" imgW="6619875" imgH="3590925" progId="Paint.Picture">
                  <p:embed/>
                </p:oleObj>
              </mc:Choice>
              <mc:Fallback>
                <p:oleObj r:id="rId5" imgW="6619875" imgH="3590925" progId="Paint.Picture">
                  <p:embed/>
                  <p:pic>
                    <p:nvPicPr>
                      <p:cNvPr id="0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56865" y="1715770"/>
                        <a:ext cx="6263640" cy="31388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728470" y="4854575"/>
            <a:ext cx="87185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412750">
              <a:lnSpc>
                <a:spcPct val="10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zh-CN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</a:t>
            </a:r>
            <a:r>
              <a:rPr lang="zh-CN" altLang="en-US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真理标准问题的讨论</a:t>
            </a:r>
            <a:r>
              <a:rPr lang="en-US" altLang="zh-CN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</a:t>
            </a:r>
          </a:p>
          <a:p>
            <a:pPr algn="l" defTabSz="412750">
              <a:lnSpc>
                <a:spcPct val="10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zh-CN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1978</a:t>
            </a:r>
            <a:r>
              <a:rPr lang="zh-CN" altLang="en-US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年</a:t>
            </a:r>
            <a:r>
              <a:rPr lang="en-US" altLang="zh-CN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5</a:t>
            </a:r>
            <a:r>
              <a:rPr lang="zh-CN" altLang="en-US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月</a:t>
            </a:r>
            <a:r>
              <a:rPr lang="en-US" altLang="zh-CN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11</a:t>
            </a:r>
            <a:r>
              <a:rPr lang="zh-CN" altLang="en-US"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日，《光明日报》发表《实践是检验真理的唯一标准》一文。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stCxn id="8" idx="1"/>
          </p:cNvCxnSpPr>
          <p:nvPr/>
        </p:nvCxnSpPr>
        <p:spPr>
          <a:xfrm>
            <a:off x="2047240" y="1570355"/>
            <a:ext cx="7621905" cy="311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47945" y="1223421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29105" y="1001395"/>
            <a:ext cx="81445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伟大的历史转折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729740" y="2098675"/>
            <a:ext cx="8099425" cy="37230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412750">
              <a:lnSpc>
                <a:spcPct val="100000"/>
              </a:lnSpc>
              <a:spcAft>
                <a:spcPts val="0"/>
              </a:spcAft>
              <a:buClrTx/>
              <a:buSzTx/>
              <a:buFontTx/>
            </a:pPr>
            <a:r>
              <a:rPr sz="32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</a:t>
            </a:r>
            <a:r>
              <a:rPr sz="36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一定要实事求是、从实际出发、理论和实践相结合，总结过去的经验，分析新的历史条件，提出新的问题、新的任务、新的方针，这是马列主义、毛泽东思想的根本观点、根本方法。</a:t>
            </a:r>
            <a:endParaRPr sz="3200" b="1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algn="r" defTabSz="412750">
              <a:lnSpc>
                <a:spcPct val="100000"/>
              </a:lnSpc>
              <a:spcAft>
                <a:spcPts val="0"/>
              </a:spcAft>
              <a:buClrTx/>
              <a:buSzTx/>
              <a:buFontTx/>
            </a:pPr>
            <a:r>
              <a:rPr sz="28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—— 邓小平在全军政治工作会议上讲话</a:t>
            </a:r>
          </a:p>
          <a:p>
            <a:pPr algn="r" defTabSz="412750">
              <a:lnSpc>
                <a:spcPct val="100000"/>
              </a:lnSpc>
              <a:spcAft>
                <a:spcPts val="0"/>
              </a:spcAft>
              <a:buClrTx/>
              <a:buSzTx/>
              <a:buFontTx/>
            </a:pPr>
            <a:r>
              <a:rPr sz="28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（1978年6月2日）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stCxn id="8" idx="1"/>
          </p:cNvCxnSpPr>
          <p:nvPr/>
        </p:nvCxnSpPr>
        <p:spPr>
          <a:xfrm>
            <a:off x="2047240" y="1570355"/>
            <a:ext cx="7621905" cy="311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47945" y="1223421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29105" y="1001395"/>
            <a:ext cx="81445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伟大的历史转折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715770" y="2492375"/>
            <a:ext cx="8157845" cy="30289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847850" y="1810385"/>
            <a:ext cx="363537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8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2.</a:t>
            </a:r>
            <a:r>
              <a:rPr lang="zh-CN" altLang="en-US" sz="2800" b="1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党的十一届三中全会</a:t>
            </a:r>
            <a:r>
              <a:rPr lang="en-US" altLang="zh-CN" dirty="0"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stCxn id="8" idx="1"/>
          </p:cNvCxnSpPr>
          <p:nvPr/>
        </p:nvCxnSpPr>
        <p:spPr>
          <a:xfrm>
            <a:off x="2047240" y="1570355"/>
            <a:ext cx="7621905" cy="311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47945" y="1223421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29105" y="1001395"/>
            <a:ext cx="81445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伟大的历史转折</a:t>
            </a:r>
          </a:p>
        </p:txBody>
      </p:sp>
      <p:sp>
        <p:nvSpPr>
          <p:cNvPr id="13" name="右箭头 12"/>
          <p:cNvSpPr/>
          <p:nvPr/>
        </p:nvSpPr>
        <p:spPr>
          <a:xfrm>
            <a:off x="5678503" y="3355003"/>
            <a:ext cx="2283797" cy="782842"/>
          </a:xfrm>
          <a:prstGeom prst="rightArrow">
            <a:avLst>
              <a:gd name="adj1" fmla="val 5757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政治路线</a:t>
            </a:r>
          </a:p>
        </p:txBody>
      </p:sp>
      <p:sp>
        <p:nvSpPr>
          <p:cNvPr id="14" name="右箭头 13"/>
          <p:cNvSpPr/>
          <p:nvPr/>
        </p:nvSpPr>
        <p:spPr>
          <a:xfrm>
            <a:off x="2711790" y="4436110"/>
            <a:ext cx="2276475" cy="823595"/>
          </a:xfrm>
          <a:prstGeom prst="rightArrow">
            <a:avLst>
              <a:gd name="adj1" fmla="val 5757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组织路线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2433955" y="3384550"/>
            <a:ext cx="3128645" cy="7232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“以阶级斗争为纲”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7817485" y="2057400"/>
            <a:ext cx="2056130" cy="10547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解放思想</a:t>
            </a:r>
            <a:endParaRPr lang="en-US" altLang="zh-CN" sz="2800" b="1" i="0" dirty="0">
              <a:solidFill>
                <a:schemeClr val="tx1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实事求是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7969885" y="3253105"/>
            <a:ext cx="1903730" cy="9861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经济建设</a:t>
            </a:r>
            <a:endParaRPr lang="en-US" altLang="zh-CN" sz="2800" b="1" i="0" dirty="0">
              <a:solidFill>
                <a:schemeClr val="tx1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改革开放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5051425" y="4352925"/>
            <a:ext cx="4617720" cy="9067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以邓小平为核心的</a:t>
            </a:r>
          </a:p>
          <a:p>
            <a:pPr algn="ctr"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党中央领导集体</a:t>
            </a:r>
          </a:p>
        </p:txBody>
      </p:sp>
      <p:sp>
        <p:nvSpPr>
          <p:cNvPr id="23" name="右箭头 22"/>
          <p:cNvSpPr/>
          <p:nvPr/>
        </p:nvSpPr>
        <p:spPr>
          <a:xfrm>
            <a:off x="5396950" y="2196717"/>
            <a:ext cx="2314703" cy="776952"/>
          </a:xfrm>
          <a:prstGeom prst="rightArrow">
            <a:avLst>
              <a:gd name="adj1" fmla="val 5757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思想路线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2600325" y="2159000"/>
            <a:ext cx="2527300" cy="10941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“两个凡是”</a:t>
            </a:r>
            <a:endParaRPr lang="en-US" altLang="zh-CN" sz="2800" b="1" i="0" dirty="0">
              <a:solidFill>
                <a:schemeClr val="tx1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defRPr/>
            </a:pPr>
            <a:r>
              <a:rPr lang="zh-CN" altLang="en-US" sz="2800" b="1" i="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“左”倾路线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2600325" y="5490845"/>
            <a:ext cx="69913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开启改革开放和社会主义现代化建设新时期</a:t>
            </a:r>
            <a:endParaRPr lang="zh-CN" altLang="en-US" sz="2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stCxn id="8" idx="1"/>
          </p:cNvCxnSpPr>
          <p:nvPr/>
        </p:nvCxnSpPr>
        <p:spPr>
          <a:xfrm>
            <a:off x="2047240" y="1570355"/>
            <a:ext cx="7621905" cy="311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47945" y="1223421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29105" y="1001395"/>
            <a:ext cx="81445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伟大的历史转折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7620" y="1693545"/>
            <a:ext cx="9360535" cy="2084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3.</a:t>
            </a:r>
            <a:r>
              <a:rPr lang="zh-CN" altLang="en-US" sz="36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拨乱反正的全面展开与民主法制建设的恢复、发展</a:t>
            </a:r>
          </a:p>
          <a:p>
            <a:pPr algn="l">
              <a:lnSpc>
                <a:spcPct val="120000"/>
              </a:lnSpc>
            </a:pPr>
            <a:endParaRPr lang="zh-CN" altLang="en-US" sz="36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85285" y="2453005"/>
            <a:ext cx="3820795" cy="37757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stCxn id="8" idx="1"/>
          </p:cNvCxnSpPr>
          <p:nvPr/>
        </p:nvCxnSpPr>
        <p:spPr>
          <a:xfrm>
            <a:off x="2047240" y="1570355"/>
            <a:ext cx="7621905" cy="311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47945" y="1223421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29105" y="1001395"/>
            <a:ext cx="81445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伟大的历史转折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2155" y="1693545"/>
            <a:ext cx="9237345" cy="2084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3.</a:t>
            </a:r>
            <a:r>
              <a:rPr lang="zh-CN" altLang="en-US" sz="36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拨乱反正的全面展开与民主法制建设的恢复、发展</a:t>
            </a:r>
          </a:p>
          <a:p>
            <a:pPr algn="l">
              <a:lnSpc>
                <a:spcPct val="120000"/>
              </a:lnSpc>
            </a:pPr>
            <a:endParaRPr lang="zh-CN" altLang="en-US" sz="36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715" y="3027045"/>
            <a:ext cx="5052060" cy="2964815"/>
          </a:xfrm>
          <a:prstGeom prst="rect">
            <a:avLst/>
          </a:prstGeom>
        </p:spPr>
      </p:pic>
      <p:pic>
        <p:nvPicPr>
          <p:cNvPr id="5" name="图片 4" descr="timg[1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620" y="2434590"/>
            <a:ext cx="2753995" cy="37490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标题 27"/>
          <p:cNvSpPr>
            <a:spLocks noGrp="1"/>
          </p:cNvSpPr>
          <p:nvPr>
            <p:ph type="title"/>
          </p:nvPr>
        </p:nvSpPr>
        <p:spPr>
          <a:xfrm>
            <a:off x="2036983" y="1081965"/>
            <a:ext cx="8208963" cy="574368"/>
          </a:xfrm>
        </p:spPr>
        <p:txBody>
          <a:bodyPr>
            <a:norm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中国特色社会主义道路的开辟与发展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853055" y="2181860"/>
            <a:ext cx="3328035" cy="540385"/>
            <a:chOff x="971964" y="2222889"/>
            <a:chExt cx="3312004" cy="540635"/>
          </a:xfrm>
        </p:grpSpPr>
        <p:grpSp>
          <p:nvGrpSpPr>
            <p:cNvPr id="18" name="组合 17"/>
            <p:cNvGrpSpPr/>
            <p:nvPr/>
          </p:nvGrpSpPr>
          <p:grpSpPr>
            <a:xfrm>
              <a:off x="971964" y="2222889"/>
              <a:ext cx="3312004" cy="498070"/>
              <a:chOff x="1608993" y="1724347"/>
              <a:chExt cx="3689838" cy="554889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8614181">
                <a:off x="1584648" y="1748691"/>
                <a:ext cx="554889" cy="506200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21255" y="2241313"/>
              <a:ext cx="3262081" cy="52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</a:t>
              </a:r>
              <a:r>
                <a:rPr lang="zh-CN" altLang="en-US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伟大的历史转折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93060" y="3348355"/>
            <a:ext cx="4803775" cy="625936"/>
            <a:chOff x="996172" y="3505024"/>
            <a:chExt cx="4803810" cy="540000"/>
          </a:xfrm>
        </p:grpSpPr>
        <p:grpSp>
          <p:nvGrpSpPr>
            <p:cNvPr id="28" name="组合 27"/>
            <p:cNvGrpSpPr/>
            <p:nvPr/>
          </p:nvGrpSpPr>
          <p:grpSpPr>
            <a:xfrm>
              <a:off x="996172" y="3505024"/>
              <a:ext cx="3287795" cy="540000"/>
              <a:chOff x="1635964" y="1686127"/>
              <a:chExt cx="3662867" cy="60160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E6A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1784A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84861" y="3548404"/>
              <a:ext cx="4715121" cy="450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2    </a:t>
              </a:r>
              <a:r>
                <a:rPr lang="zh-CN" altLang="en-US" sz="28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改革开放进程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796540" y="2272030"/>
            <a:ext cx="3359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改革开放的起步</a:t>
            </a:r>
          </a:p>
        </p:txBody>
      </p:sp>
      <p:pic>
        <p:nvPicPr>
          <p:cNvPr id="2" name="Picture 5" descr="xin_2630606121038718238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520" y="2794000"/>
            <a:ext cx="3862070" cy="281241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359150" y="5606415"/>
            <a:ext cx="54521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安徽凤阳小岗村农民 “分田到户”契约</a:t>
            </a:r>
            <a:endParaRPr lang="zh-CN" altLang="en-US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50365" y="2437130"/>
            <a:ext cx="8185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</a:t>
            </a:r>
            <a:r>
              <a:rPr lang="zh-CN" altLang="en-US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改革开放的起步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50365" y="3185160"/>
            <a:ext cx="911733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◎城市经济体制改革按照逐步扩大国有企业经营自主权、实行政企分开原则，进行城市经济体制改革综合试点。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76705" y="2272030"/>
            <a:ext cx="61188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</a:t>
            </a:r>
            <a:r>
              <a:rPr lang="zh-CN" altLang="en-US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改革开放的起步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76705" y="2855595"/>
            <a:ext cx="8413115" cy="298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◎各地区、各部门要加强领导，要摸着石头过河，水深水浅还不很清楚，要走一步看一步，两只脚搞得平衡一点，走错了收回来重走，不要摔到水里去。</a:t>
            </a:r>
          </a:p>
          <a:p>
            <a:pPr algn="r"/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             </a:t>
            </a:r>
            <a:r>
              <a:rPr lang="zh-CN" altLang="en-US" sz="28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——国务院《关于实行工业生产经济责任制若干问题的意见》（1981年10月）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08175" y="2423160"/>
            <a:ext cx="8185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</a:t>
            </a:r>
            <a:r>
              <a:rPr lang="zh-CN" altLang="en-US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改革开放的起步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020" y="2915920"/>
            <a:ext cx="7324725" cy="31349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606" y="2378590"/>
            <a:ext cx="3335924" cy="39110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6624767" y="5423388"/>
            <a:ext cx="20832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沿海地区对外开放示意图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72285" y="2272030"/>
            <a:ext cx="8185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改革开放的全面展开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280" y="2855595"/>
            <a:ext cx="7503160" cy="33369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2555" y="2423160"/>
            <a:ext cx="8185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改革开放的全面展开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115" y="3006725"/>
            <a:ext cx="7641590" cy="31324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606" y="2378590"/>
            <a:ext cx="3335924" cy="39110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6624767" y="5423388"/>
            <a:ext cx="20832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沿海地区对外开放示意图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2555" y="2423160"/>
            <a:ext cx="8185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改革开放的全面展开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555" y="3006725"/>
            <a:ext cx="7130415" cy="30899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80590" y="2165350"/>
            <a:ext cx="8185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3.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改革开放的深化</a:t>
            </a:r>
          </a:p>
        </p:txBody>
      </p:sp>
      <p:sp>
        <p:nvSpPr>
          <p:cNvPr id="24" name="右箭头 23"/>
          <p:cNvSpPr/>
          <p:nvPr/>
        </p:nvSpPr>
        <p:spPr>
          <a:xfrm>
            <a:off x="2890520" y="3771900"/>
            <a:ext cx="6965950" cy="575945"/>
          </a:xfrm>
          <a:prstGeom prst="rightArrow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1978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1980  1982  1984  1987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1992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2760345" y="2665730"/>
            <a:ext cx="1189355" cy="1106805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十一届</a:t>
            </a:r>
            <a:endParaRPr lang="en-US" altLang="zh-CN" sz="22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三中全会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641090" y="4283075"/>
            <a:ext cx="8121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经济特区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982210" y="5333365"/>
            <a:ext cx="9112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沿海开放城市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37261" y="3403868"/>
            <a:ext cx="1099185" cy="460375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十二大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88268" y="3388628"/>
            <a:ext cx="1099185" cy="460375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十三大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60345" y="4156075"/>
            <a:ext cx="798195" cy="22637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农村家庭联产承包责任制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81165" y="2849880"/>
            <a:ext cx="1398270" cy="1014730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邓小平</a:t>
            </a: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南方谈话</a:t>
            </a:r>
            <a:endParaRPr lang="en-US" altLang="zh-CN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十四大</a:t>
            </a:r>
            <a:endParaRPr lang="en-US" altLang="zh-CN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938010" y="4156075"/>
            <a:ext cx="798195" cy="22637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国有企业改革</a:t>
            </a:r>
          </a:p>
          <a:p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宏观经济体制改革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982210" y="4156075"/>
            <a:ext cx="11423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</a:rPr>
              <a:t>城市经济体制改革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465391" y="1802058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811875" y="157838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249332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改革开放进程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44700" y="2048510"/>
            <a:ext cx="8185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2.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改革开放的深化</a:t>
            </a:r>
          </a:p>
        </p:txBody>
      </p:sp>
      <p:sp>
        <p:nvSpPr>
          <p:cNvPr id="24" name="右箭头 23"/>
          <p:cNvSpPr/>
          <p:nvPr/>
        </p:nvSpPr>
        <p:spPr>
          <a:xfrm>
            <a:off x="2145030" y="3462020"/>
            <a:ext cx="6965950" cy="575945"/>
          </a:xfrm>
          <a:prstGeom prst="rightArrow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1978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1980  1982  1984  1987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1992     21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世纪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1880870" y="2539365"/>
            <a:ext cx="1130300" cy="1014730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十一届</a:t>
            </a:r>
            <a:endParaRPr lang="en-US" altLang="zh-CN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三中全会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89250" y="3973195"/>
            <a:ext cx="8121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经济特区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345940" y="5172075"/>
            <a:ext cx="9112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沿海开放城市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85421" y="3093988"/>
            <a:ext cx="1099185" cy="460375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十二大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49458" y="3093988"/>
            <a:ext cx="1099185" cy="460375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十三大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67865" y="4037965"/>
            <a:ext cx="921385" cy="22028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</a:rPr>
              <a:t>农村家庭联产承包责任制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48375" y="2539365"/>
            <a:ext cx="1397635" cy="1014730"/>
          </a:xfrm>
          <a:prstGeom prst="rect">
            <a:avLst/>
          </a:prstGeom>
          <a:solidFill>
            <a:srgbClr val="A3F59D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邓小平</a:t>
            </a:r>
            <a:endParaRPr lang="en-US" altLang="zh-CN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南方谈话</a:t>
            </a:r>
            <a:endParaRPr lang="en-US" altLang="zh-CN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十四大</a:t>
            </a:r>
            <a:endParaRPr lang="en-US" altLang="zh-CN" sz="20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62980" y="3846195"/>
            <a:ext cx="921385" cy="25901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</a:rPr>
              <a:t>国有企业改革</a:t>
            </a:r>
          </a:p>
          <a:p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</a:rPr>
              <a:t>宏观经济体制改革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181850" y="3973195"/>
            <a:ext cx="15614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</a:rPr>
              <a:t>重点领域、关键环节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84365" y="4803140"/>
            <a:ext cx="21266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引进来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”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走出去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”</a:t>
            </a: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中国入世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30370" y="3973195"/>
            <a:ext cx="11423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华文楷体" panose="02010600040101010101" pitchFamily="2" charset="-122"/>
                <a:ea typeface="华文楷体" panose="02010600040101010101" pitchFamily="2" charset="-122"/>
              </a:rPr>
              <a:t>城市经济体制改革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标题 27"/>
          <p:cNvSpPr>
            <a:spLocks noGrp="1"/>
          </p:cNvSpPr>
          <p:nvPr>
            <p:ph type="title"/>
          </p:nvPr>
        </p:nvSpPr>
        <p:spPr>
          <a:xfrm>
            <a:off x="2036983" y="1081965"/>
            <a:ext cx="8208963" cy="574368"/>
          </a:xfrm>
        </p:spPr>
        <p:txBody>
          <a:bodyPr>
            <a:norm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中国特色社会主义道路的开辟与发展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5270" y="2007235"/>
            <a:ext cx="3328035" cy="497840"/>
            <a:chOff x="971964" y="2222889"/>
            <a:chExt cx="3312004" cy="498070"/>
          </a:xfrm>
        </p:grpSpPr>
        <p:grpSp>
          <p:nvGrpSpPr>
            <p:cNvPr id="18" name="组合 17"/>
            <p:cNvGrpSpPr/>
            <p:nvPr/>
          </p:nvGrpSpPr>
          <p:grpSpPr>
            <a:xfrm>
              <a:off x="971964" y="2222889"/>
              <a:ext cx="3312004" cy="498070"/>
              <a:chOff x="1608993" y="1724347"/>
              <a:chExt cx="3689838" cy="554889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8614181">
                <a:off x="1584648" y="1748691"/>
                <a:ext cx="554889" cy="506200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21255" y="2241312"/>
              <a:ext cx="3018784" cy="460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</a:t>
              </a:r>
              <a:r>
                <a:rPr lang="zh-CN" altLang="en-US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伟大的历史转折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44657" y="3348257"/>
            <a:ext cx="4803810" cy="540000"/>
            <a:chOff x="996172" y="3505024"/>
            <a:chExt cx="4803810" cy="540000"/>
          </a:xfrm>
        </p:grpSpPr>
        <p:grpSp>
          <p:nvGrpSpPr>
            <p:cNvPr id="28" name="组合 27"/>
            <p:cNvGrpSpPr/>
            <p:nvPr/>
          </p:nvGrpSpPr>
          <p:grpSpPr>
            <a:xfrm>
              <a:off x="996172" y="3505024"/>
              <a:ext cx="3287795" cy="540000"/>
              <a:chOff x="1635964" y="1686127"/>
              <a:chExt cx="3662867" cy="60160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E6A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1784A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84861" y="3548404"/>
              <a:ext cx="471512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2    </a:t>
              </a:r>
              <a:r>
                <a:rPr lang="zh-CN" altLang="en-US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改革开放进程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28622" y="4510406"/>
            <a:ext cx="5160008" cy="629920"/>
            <a:chOff x="996983" y="4540237"/>
            <a:chExt cx="3287856" cy="630212"/>
          </a:xfrm>
        </p:grpSpPr>
        <p:grpSp>
          <p:nvGrpSpPr>
            <p:cNvPr id="23" name="组合 22"/>
            <p:cNvGrpSpPr/>
            <p:nvPr/>
          </p:nvGrpSpPr>
          <p:grpSpPr>
            <a:xfrm>
              <a:off x="996983" y="4540237"/>
              <a:ext cx="3286984" cy="630212"/>
              <a:chOff x="1636867" y="1582086"/>
              <a:chExt cx="3661964" cy="702105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711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8614181">
                <a:off x="1495647" y="1723306"/>
                <a:ext cx="702105" cy="419665"/>
              </a:xfrm>
              <a:prstGeom prst="rect">
                <a:avLst/>
              </a:prstGeom>
              <a:solidFill>
                <a:srgbClr val="A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1084908" y="4676825"/>
              <a:ext cx="3199931" cy="460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3    “</a:t>
              </a:r>
              <a:r>
                <a:rPr lang="zh-CN" altLang="en-US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一国两制</a:t>
              </a:r>
              <a:r>
                <a:rPr lang="en-US" altLang="zh-CN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”</a:t>
              </a:r>
              <a:r>
                <a:rPr lang="zh-CN" altLang="en-US" sz="24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与祖国统一大业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一国两制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与祖国统一大业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55165" y="3081655"/>
            <a:ext cx="828103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◎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1979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年，邓小平表示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只要台湾回归祖国，我们将尊重那里的现实和现行制度。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”</a:t>
            </a:r>
            <a:endParaRPr lang="zh-CN" sz="32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一国两制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与祖国统一大业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29715" y="2484120"/>
            <a:ext cx="861504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◎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20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世纪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80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年代初，邓小平提出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一个国家，两种制度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的构想，就是在一个中国前提下，国家主体坚持社会主义制度，香港、澳门、台湾保持原有的资本主义制度长期不变。在国际上代表中国的，只能是中华人民共和国。</a:t>
            </a:r>
            <a:endParaRPr lang="zh-CN" altLang="en-US" sz="32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一国两制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与祖国统一大业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77365" y="2272030"/>
            <a:ext cx="863663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连连看：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1984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        香港回归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1987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        澳门回归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1997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中英联合声明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1999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中葡联合声明</a:t>
            </a:r>
            <a:endParaRPr lang="zh-CN" altLang="en-US" sz="3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一国两制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与祖国统一大业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77365" y="2272030"/>
            <a:ext cx="863663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连连看：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1984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        香港回归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1987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        澳门回归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1997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中英联合声明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1999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                                         中葡联合声明</a:t>
            </a:r>
            <a:endParaRPr lang="zh-CN" altLang="en-US" sz="3200"/>
          </a:p>
        </p:txBody>
      </p:sp>
      <p:cxnSp>
        <p:nvCxnSpPr>
          <p:cNvPr id="3" name="直接连接符 2"/>
          <p:cNvCxnSpPr/>
          <p:nvPr/>
        </p:nvCxnSpPr>
        <p:spPr>
          <a:xfrm>
            <a:off x="3567430" y="3562350"/>
            <a:ext cx="3514090" cy="117411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567430" y="4177030"/>
            <a:ext cx="3514090" cy="117411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3567430" y="3552190"/>
            <a:ext cx="4170680" cy="122428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3694430" y="4177030"/>
            <a:ext cx="4170680" cy="122428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一国两制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与祖国统一大业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64155" y="2607945"/>
            <a:ext cx="666305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◎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2003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年，中央政府先后与香港、澳门特别行政区政府签署内地与香港、澳门关于建立更紧密经贸关系的安排：实现货物贸易零关税；扩大服务贸易市场准入；实行贸易投资便利化。此后又签署多个补充协议。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一国两制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与祖国统一大业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865630" y="2165350"/>
            <a:ext cx="8543925" cy="4338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排排看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: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  <a:cs typeface="楷体" panose="02010609060101010101" charset="-122"/>
              <a:sym typeface="+mn-ea"/>
            </a:endParaRP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①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全国人大常委会发表《告台湾同胞书》。</a:t>
            </a: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②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十届人大三次会议通过《反分裂国家法》。</a:t>
            </a: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③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大陆海峡两岸关系协会与台湾海峡交流基金会达成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九二共识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。</a:t>
            </a: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sym typeface="+mn-ea"/>
              </a:rPr>
              <a:t>④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两岸领导人习近平和马英九在新加坡会面，实现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1949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年以来两岸领导人的首次会面。</a:t>
            </a:r>
          </a:p>
          <a:p>
            <a:pPr algn="l" fontAlgn="auto"/>
            <a:endParaRPr lang="zh-CN" altLang="en-US" sz="3200"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一国两制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与祖国统一大业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865630" y="2165350"/>
            <a:ext cx="8543925" cy="4338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排排看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: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  <a:cs typeface="楷体" panose="02010609060101010101" charset="-122"/>
              <a:sym typeface="+mn-ea"/>
            </a:endParaRP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①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全国人大常委会发表《告台湾同胞书》。</a:t>
            </a: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②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十届人大三次会议通过《反分裂国家法》。</a:t>
            </a: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③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大陆海峡两岸关系协会与台湾海峡交流基金会达成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九二共识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。</a:t>
            </a:r>
          </a:p>
          <a:p>
            <a:pPr algn="l" fontAlgn="auto">
              <a:spcBef>
                <a:spcPts val="600"/>
              </a:spcBef>
            </a:pPr>
            <a:r>
              <a:rPr lang="zh-CN" altLang="en-US" sz="3200" b="1" dirty="0">
                <a:latin typeface="Calibri" panose="020F0502020204030204" charset="0"/>
                <a:ea typeface="华文楷体" panose="02010600040101010101" pitchFamily="2" charset="-122"/>
                <a:sym typeface="+mn-ea"/>
              </a:rPr>
              <a:t>④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两岸领导人习近平和马英九在新加坡会面，实现</a:t>
            </a:r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1949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年以来两岸领导人的首次会面。</a:t>
            </a:r>
          </a:p>
          <a:p>
            <a:pPr algn="l" fontAlgn="auto"/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答案：</a:t>
            </a:r>
            <a:r>
              <a:rPr lang="zh-CN" altLang="en-US" sz="3200" b="1" dirty="0">
                <a:solidFill>
                  <a:srgbClr val="FF0000"/>
                </a:solidFill>
                <a:latin typeface="Calibri" panose="020F0502020204030204" charset="0"/>
                <a:ea typeface="华文楷体" panose="02010600040101010101" pitchFamily="2" charset="-122"/>
                <a:cs typeface="楷体" panose="02010609060101010101" charset="-122"/>
                <a:sym typeface="+mn-ea"/>
              </a:rPr>
              <a:t>①③②</a:t>
            </a:r>
            <a:r>
              <a:rPr lang="zh-CN" altLang="en-US" sz="3200" b="1" dirty="0">
                <a:solidFill>
                  <a:srgbClr val="FF0000"/>
                </a:solidFill>
                <a:latin typeface="Calibri" panose="020F0502020204030204" charset="0"/>
                <a:ea typeface="华文楷体" panose="02010600040101010101" pitchFamily="2" charset="-122"/>
                <a:sym typeface="+mn-ea"/>
              </a:rPr>
              <a:t>④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55520" y="1374140"/>
            <a:ext cx="7680960" cy="4351655"/>
          </a:xfrm>
        </p:spPr>
        <p:txBody>
          <a:bodyPr>
            <a:normAutofit fontScale="92500"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3600" b="1">
                <a:sym typeface="+mn-ea"/>
              </a:rPr>
              <a:t>“</a:t>
            </a:r>
            <a:r>
              <a:rPr lang="zh-CN" altLang="en-US" sz="3600" b="1">
                <a:sym typeface="+mn-ea"/>
              </a:rPr>
              <a:t>实践是检验真理的唯一标准。</a:t>
            </a:r>
            <a:r>
              <a:rPr lang="en-US" altLang="zh-CN" sz="3600" b="1">
                <a:sym typeface="+mn-ea"/>
              </a:rPr>
              <a:t>”</a:t>
            </a:r>
            <a:endParaRPr lang="en-US" altLang="zh-CN" sz="3600" b="1"/>
          </a:p>
          <a:p>
            <a:pPr fontAlgn="auto">
              <a:lnSpc>
                <a:spcPct val="100000"/>
              </a:lnSpc>
            </a:pPr>
            <a:r>
              <a:rPr lang="en-US" altLang="zh-CN" sz="3600" b="1">
                <a:sym typeface="+mn-ea"/>
              </a:rPr>
              <a:t>“</a:t>
            </a:r>
            <a:r>
              <a:rPr lang="zh-CN" altLang="en-US" sz="3600" b="1">
                <a:sym typeface="+mn-ea"/>
              </a:rPr>
              <a:t>摸着石头过河。</a:t>
            </a:r>
            <a:r>
              <a:rPr lang="en-US" altLang="zh-CN" sz="3600" b="1">
                <a:sym typeface="+mn-ea"/>
              </a:rPr>
              <a:t>”</a:t>
            </a:r>
            <a:endParaRPr lang="en-US" altLang="zh-CN" sz="3600" b="1"/>
          </a:p>
          <a:p>
            <a:pPr fontAlgn="auto">
              <a:lnSpc>
                <a:spcPct val="100000"/>
              </a:lnSpc>
            </a:pPr>
            <a:r>
              <a:rPr lang="en-US" altLang="zh-CN" sz="3600" b="1">
                <a:cs typeface="楷体" panose="02010609060101010101" charset="-122"/>
                <a:sym typeface="+mn-ea"/>
              </a:rPr>
              <a:t>“</a:t>
            </a:r>
            <a:r>
              <a:rPr lang="zh-CN" altLang="en-US" sz="3600" b="1">
                <a:cs typeface="楷体" panose="02010609060101010101" charset="-122"/>
                <a:sym typeface="+mn-ea"/>
              </a:rPr>
              <a:t>看准了的，就大胆地试，大胆地闯。</a:t>
            </a:r>
            <a:r>
              <a:rPr lang="en-US" altLang="zh-CN" sz="3600" b="1">
                <a:cs typeface="楷体" panose="02010609060101010101" charset="-122"/>
                <a:sym typeface="+mn-ea"/>
              </a:rPr>
              <a:t>”</a:t>
            </a:r>
          </a:p>
          <a:p>
            <a:pPr fontAlgn="auto">
              <a:lnSpc>
                <a:spcPct val="100000"/>
              </a:lnSpc>
            </a:pPr>
            <a:r>
              <a:rPr lang="en-US" altLang="zh-CN" sz="3600" b="1">
                <a:cs typeface="楷体" panose="02010609060101010101" charset="-122"/>
                <a:sym typeface="+mn-ea"/>
              </a:rPr>
              <a:t>“</a:t>
            </a:r>
            <a:r>
              <a:rPr lang="zh-CN" altLang="en-US" sz="3600" b="1">
                <a:cs typeface="楷体" panose="02010609060101010101" charset="-122"/>
                <a:sym typeface="+mn-ea"/>
              </a:rPr>
              <a:t>只要台湾回归祖国，我们将尊重那里的现实和现行制度。</a:t>
            </a:r>
            <a:r>
              <a:rPr lang="en-US" altLang="zh-CN" sz="3600" b="1">
                <a:cs typeface="楷体" panose="02010609060101010101" charset="-122"/>
                <a:sym typeface="+mn-ea"/>
              </a:rPr>
              <a:t>”</a:t>
            </a:r>
          </a:p>
          <a:p>
            <a:pPr fontAlgn="auto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  <a:cs typeface="楷体" panose="02010609060101010101" charset="-122"/>
                <a:sym typeface="+mn-ea"/>
              </a:rPr>
              <a:t>结合本课的相关史事，谈谈你理解的</a:t>
            </a:r>
            <a:r>
              <a:rPr lang="en-US" altLang="zh-CN" sz="3600" b="1">
                <a:solidFill>
                  <a:srgbClr val="FF0000"/>
                </a:solidFill>
                <a:cs typeface="楷体" panose="02010609060101010101" charset="-122"/>
                <a:sym typeface="+mn-ea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cs typeface="楷体" panose="02010609060101010101" charset="-122"/>
                <a:sym typeface="+mn-ea"/>
              </a:rPr>
              <a:t>实事求是</a:t>
            </a:r>
            <a:r>
              <a:rPr lang="en-US" altLang="zh-CN" sz="3600" b="1">
                <a:solidFill>
                  <a:srgbClr val="FF0000"/>
                </a:solidFill>
                <a:cs typeface="楷体" panose="02010609060101010101" charset="-122"/>
                <a:sym typeface="+mn-ea"/>
              </a:rPr>
              <a:t>”</a:t>
            </a:r>
            <a:r>
              <a:rPr lang="zh-CN" altLang="en-US" sz="3600" b="1">
                <a:solidFill>
                  <a:srgbClr val="FF0000"/>
                </a:solidFill>
                <a:cs typeface="楷体" panose="02010609060101010101" charset="-122"/>
                <a:sym typeface="+mn-ea"/>
              </a:rPr>
              <a:t>。</a:t>
            </a:r>
          </a:p>
          <a:p>
            <a:endParaRPr lang="zh-CN" altLang="en-US" sz="3600"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58265" y="1571625"/>
            <a:ext cx="8542655" cy="435165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altLang="zh-CN" sz="2700" b="1" dirty="0">
                <a:cs typeface="楷体" panose="02010609060101010101" charset="-122"/>
                <a:sym typeface="+mn-ea"/>
              </a:rPr>
              <a:t>        </a:t>
            </a:r>
            <a:r>
              <a:rPr lang="en-US" altLang="zh-CN" sz="3200" b="1" dirty="0">
                <a:cs typeface="楷体" panose="02010609060101010101" charset="-122"/>
                <a:sym typeface="+mn-ea"/>
              </a:rPr>
              <a:t>1978年，在邓小平先生倡导下，以中共十一届三中全会为标志，中国开启了改革开放历史征程。从农村到城市，从试点到推广，从经济体制改革到全面深化改革，40年众志成城，40年砥砺奋进，40年春风化雨，中国人民用双手书写了国家和民族发展的壮丽史诗。</a:t>
            </a:r>
            <a:endParaRPr lang="en-US" altLang="zh-CN" sz="3200" b="1" dirty="0">
              <a:solidFill>
                <a:schemeClr val="tx1"/>
              </a:solidFill>
              <a:cs typeface="楷体" panose="02010609060101010101" charset="-122"/>
              <a:sym typeface="+mn-ea"/>
            </a:endParaRPr>
          </a:p>
          <a:p>
            <a:pPr marL="0" indent="0" algn="r">
              <a:buNone/>
            </a:pPr>
            <a:r>
              <a:rPr lang="en-US" altLang="zh-CN" sz="2400" b="1" dirty="0">
                <a:cs typeface="楷体" panose="02010609060101010101" charset="-122"/>
                <a:sym typeface="+mn-ea"/>
              </a:rPr>
              <a:t>     ——</a:t>
            </a:r>
            <a:r>
              <a:rPr lang="en-US" altLang="zh-CN" sz="2400" b="1" dirty="0" err="1">
                <a:cs typeface="楷体" panose="02010609060101010101" charset="-122"/>
                <a:sym typeface="+mn-ea"/>
              </a:rPr>
              <a:t>习近平</a:t>
            </a:r>
            <a:r>
              <a:rPr lang="en-US" altLang="zh-CN" sz="2400" b="1" dirty="0">
                <a:sym typeface="+mn-ea"/>
              </a:rPr>
              <a:t>《</a:t>
            </a:r>
            <a:r>
              <a:rPr lang="zh-CN" altLang="en-US" sz="2400" b="1" dirty="0">
                <a:sym typeface="+mn-ea"/>
              </a:rPr>
              <a:t>开放共创繁荣  创新引领未来</a:t>
            </a:r>
            <a:r>
              <a:rPr lang="en-US" altLang="zh-CN" sz="2400" b="1" dirty="0">
                <a:sym typeface="+mn-ea"/>
              </a:rPr>
              <a:t>——</a:t>
            </a:r>
            <a:r>
              <a:rPr lang="en-US" altLang="zh-CN" sz="2400" b="1" dirty="0">
                <a:cs typeface="楷体" panose="02010609060101010101" charset="-122"/>
                <a:sym typeface="+mn-ea"/>
              </a:rPr>
              <a:t>在博鳌亚洲论坛2018年年会开幕式</a:t>
            </a:r>
            <a:r>
              <a:rPr lang="zh-CN" altLang="en-US" sz="2400" b="1" dirty="0">
                <a:cs typeface="楷体" panose="02010609060101010101" charset="-122"/>
                <a:sym typeface="+mn-ea"/>
              </a:rPr>
              <a:t>上的</a:t>
            </a:r>
            <a:r>
              <a:rPr lang="en-US" altLang="zh-CN" sz="2400" b="1" dirty="0" err="1">
                <a:cs typeface="楷体" panose="02010609060101010101" charset="-122"/>
                <a:sym typeface="+mn-ea"/>
              </a:rPr>
              <a:t>主旨演讲</a:t>
            </a:r>
            <a:r>
              <a:rPr lang="en-US" altLang="zh-CN" sz="2400" b="1" dirty="0">
                <a:cs typeface="楷体" panose="02010609060101010101" charset="-122"/>
                <a:sym typeface="+mn-ea"/>
              </a:rPr>
              <a:t>》</a:t>
            </a:r>
          </a:p>
          <a:p>
            <a:pPr marL="0" indent="0" algn="r">
              <a:buNone/>
            </a:pPr>
            <a:r>
              <a:rPr lang="en-US" altLang="zh-CN" sz="2400" b="1" dirty="0">
                <a:cs typeface="楷体" panose="02010609060101010101" charset="-122"/>
                <a:sym typeface="+mn-ea"/>
              </a:rPr>
              <a:t>（2018年4月10日）</a:t>
            </a:r>
            <a:endParaRPr lang="en-US" altLang="zh-CN" sz="2400" b="1" dirty="0">
              <a:solidFill>
                <a:schemeClr val="tx1"/>
              </a:solidFill>
              <a:cs typeface="楷体" panose="02010609060101010101" charset="-122"/>
              <a:sym typeface="+mn-ea"/>
            </a:endParaRPr>
          </a:p>
          <a:p>
            <a:endParaRPr lang="zh-CN" altLang="en-US" b="1">
              <a:solidFill>
                <a:schemeClr val="tx1"/>
              </a:solidFill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232,&quot;width&quot;:478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683,&quot;width&quot;:1261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030,&quot;width&quot;:5090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955</Words>
  <Application>Microsoft Office PowerPoint</Application>
  <PresentationFormat>宽屏</PresentationFormat>
  <Paragraphs>168</Paragraphs>
  <Slides>31</Slides>
  <Notes>29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黑体</vt:lpstr>
      <vt:lpstr>华文楷体</vt:lpstr>
      <vt:lpstr>华文中宋</vt:lpstr>
      <vt:lpstr>微软雅黑</vt:lpstr>
      <vt:lpstr>Arial</vt:lpstr>
      <vt:lpstr>Calibri</vt:lpstr>
      <vt:lpstr>Office 主题</vt:lpstr>
      <vt:lpstr>Bitmap Image</vt:lpstr>
      <vt:lpstr>中国特色社会主义道路的开辟与发展</vt:lpstr>
      <vt:lpstr>中国特色社会主义道路的开辟与发展</vt:lpstr>
      <vt:lpstr>中国特色社会主义道路的开辟与发展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中国特色社会主义道路的开辟与发展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中国特色社会主义道路的开辟与发展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hai</cp:lastModifiedBy>
  <cp:revision>188</cp:revision>
  <dcterms:created xsi:type="dcterms:W3CDTF">2020-02-05T11:17:00Z</dcterms:created>
  <dcterms:modified xsi:type="dcterms:W3CDTF">2020-11-11T23:55:20Z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2052-11.1.0.9991</vt:lpwstr>
  </property>
</Properties>
</file>