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367" r:id="rId2"/>
    <p:sldId id="368" r:id="rId3"/>
    <p:sldId id="370" r:id="rId4"/>
    <p:sldId id="371" r:id="rId5"/>
    <p:sldId id="372" r:id="rId6"/>
    <p:sldId id="373" r:id="rId7"/>
    <p:sldId id="374" r:id="rId8"/>
    <p:sldId id="375" r:id="rId9"/>
    <p:sldId id="377" r:id="rId10"/>
    <p:sldId id="379" r:id="rId11"/>
    <p:sldId id="380" r:id="rId12"/>
    <p:sldId id="381" r:id="rId13"/>
    <p:sldId id="382" r:id="rId14"/>
    <p:sldId id="436" r:id="rId15"/>
    <p:sldId id="437" r:id="rId16"/>
    <p:sldId id="434" r:id="rId17"/>
    <p:sldId id="395" r:id="rId18"/>
    <p:sldId id="431" r:id="rId19"/>
    <p:sldId id="396" r:id="rId20"/>
    <p:sldId id="397" r:id="rId21"/>
    <p:sldId id="398" r:id="rId22"/>
    <p:sldId id="399" r:id="rId23"/>
    <p:sldId id="400" r:id="rId24"/>
    <p:sldId id="401" r:id="rId25"/>
    <p:sldId id="402" r:id="rId26"/>
    <p:sldId id="403" r:id="rId27"/>
    <p:sldId id="404" r:id="rId28"/>
    <p:sldId id="405" r:id="rId29"/>
    <p:sldId id="406" r:id="rId30"/>
    <p:sldId id="407" r:id="rId31"/>
    <p:sldId id="408" r:id="rId32"/>
    <p:sldId id="409" r:id="rId33"/>
    <p:sldId id="414" r:id="rId34"/>
    <p:sldId id="415" r:id="rId35"/>
    <p:sldId id="428" r:id="rId36"/>
    <p:sldId id="433" r:id="rId37"/>
  </p:sldIdLst>
  <p:sldSz cx="12192000" cy="6858000"/>
  <p:notesSz cx="6858000" cy="9947275"/>
  <p:custDataLst>
    <p:tags r:id="rId39"/>
  </p:custDataLst>
  <p:defaultTextStyle>
    <a:defPPr marL="0" marR="0" indent="0" algn="l" defTabSz="914400" rtl="0" fontAlgn="auto" latinLnBrk="1" hangingPunct="0">
      <a:lnSpc>
        <a:spcPct val="100000"/>
      </a:lnSpc>
      <a:spcBef>
        <a:spcPct val="0"/>
      </a:spcBef>
      <a:spcAft>
        <a:spcPct val="0"/>
      </a:spcAft>
      <a:buClrTx/>
      <a:buSzTx/>
      <a:buFontTx/>
      <a:buNone/>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3pPr>
    <a:lvl4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4pPr>
    <a:lvl5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5pPr>
    <a:lvl6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0" marR="0" indent="0" algn="ctr" defTabSz="825500" rtl="0" fontAlgn="auto" latinLnBrk="0" hangingPunct="0">
      <a:lnSpc>
        <a:spcPct val="100000"/>
      </a:lnSpc>
      <a:spcBef>
        <a:spcPct val="0"/>
      </a:spcBef>
      <a:spcAft>
        <a:spcPct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defaultTextStyle>
  <p:extLst>
    <p:ext uri="{EFAFB233-063F-42B5-8137-9DF3F51BA10A}">
      <p15:sldGuideLst xmlns:p15="http://schemas.microsoft.com/office/powerpoint/2012/main">
        <p15:guide id="1" orient="horz" pos="2198">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FFFFCC"/>
    <a:srgbClr val="252C40"/>
    <a:srgbClr val="EDED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377" autoAdjust="0"/>
    <p:restoredTop sz="91367" autoAdjust="0"/>
  </p:normalViewPr>
  <p:slideViewPr>
    <p:cSldViewPr snapToGrid="0" snapToObjects="1">
      <p:cViewPr varScale="1">
        <p:scale>
          <a:sx n="105" d="100"/>
          <a:sy n="105" d="100"/>
        </p:scale>
        <p:origin x="120" y="582"/>
      </p:cViewPr>
      <p:guideLst>
        <p:guide orient="horz" pos="2198"/>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5" Type="http://schemas.openxmlformats.org/officeDocument/2006/relationships/image" Target="../media/image9.emf"/><Relationship Id="rId4"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3.emf"/><Relationship Id="rId2" Type="http://schemas.openxmlformats.org/officeDocument/2006/relationships/image" Target="../media/image10.emf"/><Relationship Id="rId1" Type="http://schemas.openxmlformats.org/officeDocument/2006/relationships/image" Target="../media/image9.emf"/><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emf"/><Relationship Id="rId1" Type="http://schemas.openxmlformats.org/officeDocument/2006/relationships/image" Target="../media/image14.emf"/><Relationship Id="rId5" Type="http://schemas.openxmlformats.org/officeDocument/2006/relationships/image" Target="../media/image16.emf"/><Relationship Id="rId4"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114300" y="746125"/>
            <a:ext cx="6629400" cy="3730625"/>
          </a:xfrm>
          <a:prstGeom prst="rect">
            <a:avLst/>
          </a:prstGeom>
        </p:spPr>
      </p:sp>
      <p:sp>
        <p:nvSpPr>
          <p:cNvPr id="118" name="Shape 118"/>
          <p:cNvSpPr>
            <a:spLocks noGrp="1"/>
          </p:cNvSpPr>
          <p:nvPr>
            <p:ph type="body" sz="quarter" idx="1"/>
          </p:nvPr>
        </p:nvSpPr>
        <p:spPr>
          <a:xfrm>
            <a:off x="914400" y="4724956"/>
            <a:ext cx="5029200" cy="4476274"/>
          </a:xfrm>
          <a:prstGeom prst="rect">
            <a:avLst/>
          </a:prstGeom>
        </p:spPr>
        <p:txBody>
          <a:bodyPr/>
          <a:lstStyle/>
          <a:p>
            <a:endParaRPr/>
          </a:p>
        </p:txBody>
      </p:sp>
    </p:spTree>
    <p:extLst>
      <p:ext uri="{BB962C8B-B14F-4D97-AF65-F5344CB8AC3E}">
        <p14:creationId xmlns:p14="http://schemas.microsoft.com/office/powerpoint/2010/main" val="1213395407"/>
      </p:ext>
    </p:extLst>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Helvetica Neue"/>
      </a:defRPr>
    </a:lvl1pPr>
    <a:lvl2pPr indent="228600" defTabSz="457200" latinLnBrk="0">
      <a:lnSpc>
        <a:spcPct val="118000"/>
      </a:lnSpc>
      <a:defRPr sz="2200">
        <a:latin typeface="+mn-lt"/>
        <a:ea typeface="+mn-ea"/>
        <a:cs typeface="+mn-cs"/>
        <a:sym typeface="Helvetica Neue"/>
      </a:defRPr>
    </a:lvl2pPr>
    <a:lvl3pPr indent="457200" defTabSz="457200" latinLnBrk="0">
      <a:lnSpc>
        <a:spcPct val="118000"/>
      </a:lnSpc>
      <a:defRPr sz="2200">
        <a:latin typeface="+mn-lt"/>
        <a:ea typeface="+mn-ea"/>
        <a:cs typeface="+mn-cs"/>
        <a:sym typeface="Helvetica Neue"/>
      </a:defRPr>
    </a:lvl3pPr>
    <a:lvl4pPr indent="685800" defTabSz="457200" latinLnBrk="0">
      <a:lnSpc>
        <a:spcPct val="118000"/>
      </a:lnSpc>
      <a:defRPr sz="2200">
        <a:latin typeface="+mn-lt"/>
        <a:ea typeface="+mn-ea"/>
        <a:cs typeface="+mn-cs"/>
        <a:sym typeface="Helvetica Neue"/>
      </a:defRPr>
    </a:lvl4pPr>
    <a:lvl5pPr indent="914400" defTabSz="457200" latinLnBrk="0">
      <a:lnSpc>
        <a:spcPct val="118000"/>
      </a:lnSpc>
      <a:defRPr sz="2200">
        <a:latin typeface="+mn-lt"/>
        <a:ea typeface="+mn-ea"/>
        <a:cs typeface="+mn-cs"/>
        <a:sym typeface="Helvetica Neue"/>
      </a:defRPr>
    </a:lvl5pPr>
    <a:lvl6pPr indent="1143000" defTabSz="457200" latinLnBrk="0">
      <a:lnSpc>
        <a:spcPct val="118000"/>
      </a:lnSpc>
      <a:defRPr sz="2200">
        <a:latin typeface="+mn-lt"/>
        <a:ea typeface="+mn-ea"/>
        <a:cs typeface="+mn-cs"/>
        <a:sym typeface="Helvetica Neue"/>
      </a:defRPr>
    </a:lvl6pPr>
    <a:lvl7pPr indent="1371600" defTabSz="457200" latinLnBrk="0">
      <a:lnSpc>
        <a:spcPct val="118000"/>
      </a:lnSpc>
      <a:defRPr sz="2200">
        <a:latin typeface="+mn-lt"/>
        <a:ea typeface="+mn-ea"/>
        <a:cs typeface="+mn-cs"/>
        <a:sym typeface="Helvetica Neue"/>
      </a:defRPr>
    </a:lvl7pPr>
    <a:lvl8pPr indent="1600200" defTabSz="457200" latinLnBrk="0">
      <a:lnSpc>
        <a:spcPct val="118000"/>
      </a:lnSpc>
      <a:defRPr sz="2200">
        <a:latin typeface="+mn-lt"/>
        <a:ea typeface="+mn-ea"/>
        <a:cs typeface="+mn-cs"/>
        <a:sym typeface="Helvetica Neue"/>
      </a:defRPr>
    </a:lvl8pPr>
    <a:lvl9pPr indent="1828800" defTabSz="457200" latinLnBrk="0">
      <a:lnSpc>
        <a:spcPct val="118000"/>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baike.baidu.com/item/%E4%BA%BA%E5%B7%A5%E5%90%88%E6%88%90%E8%83%B0%E5%B2%9B%E7%B4%A0/10281980"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baike.baidu.com/item/%E4%BA%BA%E5%B7%A5%E5%90%88%E6%88%90%E7%89%9B%E8%83%B0%E5%B2%9B%E7%B4%A0/4988430"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18000"/>
              </a:lnSpc>
              <a:spcBef>
                <a:spcPts val="0"/>
              </a:spcBef>
              <a:spcAft>
                <a:spcPts val="0"/>
              </a:spcAft>
              <a:buClrTx/>
              <a:buSzTx/>
              <a:buFontTx/>
              <a:buNone/>
              <a:tabLst/>
              <a:defRPr/>
            </a:pPr>
            <a:r>
              <a:rPr lang="zh-CN" altLang="en-US" dirty="0" smtClean="0">
                <a:solidFill>
                  <a:srgbClr val="000000"/>
                </a:solidFill>
              </a:rPr>
              <a:t>同学们好！我是来自北京市第十中学的孙景芳老师。今天我们学习的课题是第三章第一节有机化合物的合成  第</a:t>
            </a:r>
            <a:r>
              <a:rPr lang="en-US" altLang="zh-CN" dirty="0" smtClean="0">
                <a:solidFill>
                  <a:srgbClr val="000000"/>
                </a:solidFill>
              </a:rPr>
              <a:t>2</a:t>
            </a:r>
            <a:r>
              <a:rPr lang="zh-CN" altLang="en-US" dirty="0" smtClean="0">
                <a:solidFill>
                  <a:srgbClr val="000000"/>
                </a:solidFill>
              </a:rPr>
              <a:t>课时。</a:t>
            </a:r>
          </a:p>
          <a:p>
            <a:endParaRPr lang="zh-CN" altLang="en-US" dirty="0" smtClean="0"/>
          </a:p>
          <a:p>
            <a:endParaRPr lang="zh-CN" altLang="en-US" dirty="0"/>
          </a:p>
        </p:txBody>
      </p:sp>
    </p:spTree>
    <p:extLst>
      <p:ext uri="{BB962C8B-B14F-4D97-AF65-F5344CB8AC3E}">
        <p14:creationId xmlns:p14="http://schemas.microsoft.com/office/powerpoint/2010/main" val="4249760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p:sp>
      <p:sp>
        <p:nvSpPr>
          <p:cNvPr id="10243" name="备注占位符 2"/>
          <p:cNvSpPr>
            <a:spLocks noGrp="1"/>
          </p:cNvSpPr>
          <p:nvPr>
            <p:ph type="body" idx="1"/>
          </p:nvPr>
        </p:nvSpPr>
        <p:spPr/>
        <p:txBody>
          <a:bodyPr/>
          <a:lstStyle/>
          <a:p>
            <a:r>
              <a:rPr lang="zh-CN" altLang="en-US" dirty="0"/>
              <a:t>在上一节</a:t>
            </a:r>
            <a:r>
              <a:rPr lang="zh-CN" altLang="en-US" dirty="0" smtClean="0"/>
              <a:t>课中我们</a:t>
            </a:r>
            <a:r>
              <a:rPr lang="zh-CN" altLang="en-US" dirty="0"/>
              <a:t>已经初步认识了有机合成，了解了有机合成的一般过程：</a:t>
            </a:r>
            <a:r>
              <a:rPr lang="zh-CN" altLang="zh-CN" dirty="0"/>
              <a:t>即像建筑师建造一座大厦一样，从基础原料开始通过各种有机反应，一步步进行分子骨架的构建和官能团的转化，</a:t>
            </a:r>
            <a:r>
              <a:rPr lang="zh-CN" altLang="en-US" dirty="0"/>
              <a:t>通过一个个中间体</a:t>
            </a:r>
            <a:r>
              <a:rPr lang="zh-CN" altLang="zh-CN" dirty="0"/>
              <a:t>最终获得目标产物。</a:t>
            </a:r>
          </a:p>
          <a:p>
            <a:endParaRPr lang="zh-CN" altLang="en-US" dirty="0"/>
          </a:p>
        </p:txBody>
      </p:sp>
    </p:spTree>
    <p:extLst>
      <p:ext uri="{BB962C8B-B14F-4D97-AF65-F5344CB8AC3E}">
        <p14:creationId xmlns:p14="http://schemas.microsoft.com/office/powerpoint/2010/main" val="3486032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p:sp>
      <p:sp>
        <p:nvSpPr>
          <p:cNvPr id="14339" name="备注占位符 2"/>
          <p:cNvSpPr>
            <a:spLocks noGrp="1"/>
          </p:cNvSpPr>
          <p:nvPr>
            <p:ph type="body" idx="1"/>
          </p:nvPr>
        </p:nvSpPr>
        <p:spPr/>
        <p:txBody>
          <a:bodyPr/>
          <a:lstStyle/>
          <a:p>
            <a:r>
              <a:rPr lang="zh-CN" altLang="en-US" dirty="0"/>
              <a:t>在设计有机合成的路线时，可以</a:t>
            </a:r>
            <a:r>
              <a:rPr lang="zh-CN" altLang="en-US" sz="2000" dirty="0">
                <a:latin typeface="宋体" panose="02010600030101010101" pitchFamily="2" charset="-122"/>
                <a:ea typeface="黑体" panose="02010609060101010101" pitchFamily="49" charset="-122"/>
              </a:rPr>
              <a:t>从确定的某种原料分子开始</a:t>
            </a:r>
            <a:r>
              <a:rPr lang="en-US" altLang="zh-CN" sz="2000" dirty="0">
                <a:latin typeface="宋体" panose="02010600030101010101" pitchFamily="2" charset="-122"/>
                <a:ea typeface="黑体" panose="02010609060101010101" pitchFamily="49" charset="-122"/>
              </a:rPr>
              <a:t>,</a:t>
            </a:r>
            <a:r>
              <a:rPr lang="zh-CN" altLang="en-US" sz="2000" dirty="0">
                <a:latin typeface="宋体" panose="02010600030101010101" pitchFamily="2" charset="-122"/>
                <a:ea typeface="黑体" panose="02010609060101010101" pitchFamily="49" charset="-122"/>
              </a:rPr>
              <a:t>逐步经过碳骨架的构建和官能团的引入和转化来完成。这种设计方法一般适用于结构相对比较简单的</a:t>
            </a:r>
            <a:r>
              <a:rPr lang="zh-CN" altLang="en-US" sz="2000" dirty="0" smtClean="0">
                <a:latin typeface="宋体" panose="02010600030101010101" pitchFamily="2" charset="-122"/>
                <a:ea typeface="黑体" panose="02010609060101010101" pitchFamily="49" charset="-122"/>
              </a:rPr>
              <a:t>有机化合物。</a:t>
            </a:r>
            <a:endParaRPr lang="zh-CN" altLang="en-US" sz="2000" dirty="0">
              <a:latin typeface="宋体" panose="02010600030101010101" pitchFamily="2" charset="-122"/>
              <a:ea typeface="黑体" panose="02010609060101010101" pitchFamily="49" charset="-122"/>
            </a:endParaRPr>
          </a:p>
          <a:p>
            <a:r>
              <a:rPr lang="zh-CN" altLang="en-US" sz="2000" dirty="0">
                <a:latin typeface="宋体" panose="02010600030101010101" pitchFamily="2" charset="-122"/>
                <a:ea typeface="黑体" panose="02010609060101010101" pitchFamily="49" charset="-122"/>
              </a:rPr>
              <a:t>在这样的有机合成路线设计中</a:t>
            </a:r>
            <a:r>
              <a:rPr lang="en-US" altLang="zh-CN" sz="2000" dirty="0">
                <a:latin typeface="宋体" panose="02010600030101010101" pitchFamily="2" charset="-122"/>
                <a:ea typeface="黑体" panose="02010609060101010101" pitchFamily="49" charset="-122"/>
              </a:rPr>
              <a:t>,</a:t>
            </a:r>
            <a:r>
              <a:rPr lang="zh-CN" altLang="en-US" sz="2000" dirty="0">
                <a:latin typeface="宋体" panose="02010600030101010101" pitchFamily="2" charset="-122"/>
                <a:ea typeface="黑体" panose="02010609060101010101" pitchFamily="49" charset="-122"/>
              </a:rPr>
              <a:t>首先要比较原料分子和目标化合物分子在结构上的异同</a:t>
            </a:r>
            <a:r>
              <a:rPr lang="en-US" altLang="zh-CN" sz="2000" dirty="0">
                <a:latin typeface="宋体" panose="02010600030101010101" pitchFamily="2" charset="-122"/>
                <a:ea typeface="黑体" panose="02010609060101010101" pitchFamily="49" charset="-122"/>
              </a:rPr>
              <a:t>,</a:t>
            </a:r>
            <a:r>
              <a:rPr lang="zh-CN" altLang="en-US" sz="2000" dirty="0">
                <a:latin typeface="宋体" panose="02010600030101010101" pitchFamily="2" charset="-122"/>
                <a:ea typeface="黑体" panose="02010609060101010101" pitchFamily="49" charset="-122"/>
              </a:rPr>
              <a:t>包括官能团和碳骨架两个方面的异同</a:t>
            </a:r>
            <a:r>
              <a:rPr lang="en-US" altLang="zh-CN" sz="2000" dirty="0">
                <a:latin typeface="宋体" panose="02010600030101010101" pitchFamily="2" charset="-122"/>
                <a:ea typeface="黑体" panose="02010609060101010101" pitchFamily="49" charset="-122"/>
              </a:rPr>
              <a:t>;</a:t>
            </a:r>
            <a:r>
              <a:rPr lang="zh-CN" altLang="en-US" sz="2000" dirty="0" smtClean="0">
                <a:latin typeface="宋体" panose="02010600030101010101" pitchFamily="2" charset="-122"/>
                <a:ea typeface="黑体" panose="02010609060101010101" pitchFamily="49" charset="-122"/>
              </a:rPr>
              <a:t>然后设计</a:t>
            </a:r>
            <a:r>
              <a:rPr lang="zh-CN" altLang="en-US" sz="2000" dirty="0">
                <a:latin typeface="宋体" panose="02010600030101010101" pitchFamily="2" charset="-122"/>
                <a:ea typeface="黑体" panose="02010609060101010101" pitchFamily="49" charset="-122"/>
              </a:rPr>
              <a:t>由原料分子转化为目标化合物分子的合成路线。    </a:t>
            </a:r>
          </a:p>
          <a:p>
            <a:endParaRPr lang="zh-CN" altLang="en-US" dirty="0"/>
          </a:p>
        </p:txBody>
      </p:sp>
    </p:spTree>
    <p:extLst>
      <p:ext uri="{BB962C8B-B14F-4D97-AF65-F5344CB8AC3E}">
        <p14:creationId xmlns:p14="http://schemas.microsoft.com/office/powerpoint/2010/main" val="2312403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p:sp>
      <p:sp>
        <p:nvSpPr>
          <p:cNvPr id="16387" name="备注占位符 2"/>
          <p:cNvSpPr>
            <a:spLocks noGrp="1"/>
          </p:cNvSpPr>
          <p:nvPr>
            <p:ph type="body" idx="1"/>
          </p:nvPr>
        </p:nvSpPr>
        <p:spPr/>
        <p:txBody>
          <a:bodyPr/>
          <a:lstStyle/>
          <a:p>
            <a:r>
              <a:rPr lang="zh-CN" altLang="en-US" dirty="0"/>
              <a:t>下面，我们通过一个实例来</a:t>
            </a:r>
            <a:r>
              <a:rPr lang="zh-CN" altLang="en-US" dirty="0" smtClean="0"/>
              <a:t>体会在</a:t>
            </a:r>
            <a:r>
              <a:rPr lang="zh-CN" altLang="en-US" dirty="0"/>
              <a:t>设计有机合成</a:t>
            </a:r>
            <a:r>
              <a:rPr lang="zh-CN" altLang="en-US" dirty="0" smtClean="0"/>
              <a:t>路线时碳</a:t>
            </a:r>
            <a:r>
              <a:rPr lang="zh-CN" altLang="en-US" dirty="0"/>
              <a:t>骨架是如何构建的？官能团是如何转化的？</a:t>
            </a:r>
          </a:p>
        </p:txBody>
      </p:sp>
    </p:spTree>
    <p:extLst>
      <p:ext uri="{BB962C8B-B14F-4D97-AF65-F5344CB8AC3E}">
        <p14:creationId xmlns:p14="http://schemas.microsoft.com/office/powerpoint/2010/main" val="3597958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p:sp>
      <p:sp>
        <p:nvSpPr>
          <p:cNvPr id="18435" name="备注占位符 2"/>
          <p:cNvSpPr>
            <a:spLocks noGrp="1"/>
          </p:cNvSpPr>
          <p:nvPr>
            <p:ph type="body" idx="1"/>
          </p:nvPr>
        </p:nvSpPr>
        <p:spPr/>
        <p:txBody>
          <a:bodyPr/>
          <a:lstStyle/>
          <a:p>
            <a:r>
              <a:rPr lang="zh-CN" altLang="en-US" dirty="0"/>
              <a:t>上述合成路线中，该同学从最简单的原料乙烯开始，经过了</a:t>
            </a:r>
            <a:r>
              <a:rPr lang="en-US" altLang="zh-CN" dirty="0"/>
              <a:t>8</a:t>
            </a:r>
            <a:r>
              <a:rPr lang="zh-CN" altLang="en-US" dirty="0"/>
              <a:t>步反应既有官能团的转化，又有碳骨架的构建，最终合成了目标化合物某医用胶的单体。那么，他在设计合成路线时都考虑了哪些问题呢？</a:t>
            </a:r>
          </a:p>
        </p:txBody>
      </p:sp>
    </p:spTree>
    <p:extLst>
      <p:ext uri="{BB962C8B-B14F-4D97-AF65-F5344CB8AC3E}">
        <p14:creationId xmlns:p14="http://schemas.microsoft.com/office/powerpoint/2010/main" val="4209604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p:sp>
      <p:sp>
        <p:nvSpPr>
          <p:cNvPr id="20483" name="备注占位符 2"/>
          <p:cNvSpPr>
            <a:spLocks noGrp="1"/>
          </p:cNvSpPr>
          <p:nvPr>
            <p:ph type="body" idx="1"/>
          </p:nvPr>
        </p:nvSpPr>
        <p:spPr/>
        <p:txBody>
          <a:bodyPr/>
          <a:lstStyle/>
          <a:p>
            <a:r>
              <a:rPr lang="zh-CN" altLang="en-US" dirty="0"/>
              <a:t>首先</a:t>
            </a:r>
            <a:r>
              <a:rPr lang="zh-CN" altLang="en-US" dirty="0" smtClean="0"/>
              <a:t>，比较原料</a:t>
            </a:r>
            <a:r>
              <a:rPr lang="zh-CN" altLang="en-US" dirty="0"/>
              <a:t>分子和目标化合物分子的差异：从碳骨架的变化来看，碳原子数从原料分子的</a:t>
            </a:r>
            <a:r>
              <a:rPr lang="en-US" altLang="zh-CN" dirty="0"/>
              <a:t>2</a:t>
            </a:r>
            <a:r>
              <a:rPr lang="zh-CN" altLang="en-US" dirty="0"/>
              <a:t>个增加到目标分子的</a:t>
            </a:r>
            <a:r>
              <a:rPr lang="en-US" altLang="zh-CN" dirty="0"/>
              <a:t>8</a:t>
            </a:r>
            <a:r>
              <a:rPr lang="zh-CN" altLang="en-US" dirty="0"/>
              <a:t>个，因此，需要考虑通过什么反应来增长碳链；其次，从官能团的变化来看，原料分子中只有碳碳双键一种官能团，而目标分子中有碳碳双键、酯基和氰基三种官能团，所以，还需要思考通过合适的方法引入和转化官能团。</a:t>
            </a:r>
          </a:p>
        </p:txBody>
      </p:sp>
    </p:spTree>
    <p:extLst>
      <p:ext uri="{BB962C8B-B14F-4D97-AF65-F5344CB8AC3E}">
        <p14:creationId xmlns:p14="http://schemas.microsoft.com/office/powerpoint/2010/main" val="683211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p:sp>
      <p:sp>
        <p:nvSpPr>
          <p:cNvPr id="22531" name="备注占位符 2"/>
          <p:cNvSpPr>
            <a:spLocks noGrp="1"/>
          </p:cNvSpPr>
          <p:nvPr>
            <p:ph type="body" idx="1"/>
          </p:nvPr>
        </p:nvSpPr>
        <p:spPr/>
        <p:txBody>
          <a:bodyPr/>
          <a:lstStyle/>
          <a:p>
            <a:r>
              <a:rPr lang="zh-CN" altLang="en-US" dirty="0"/>
              <a:t>最终确定，实现上述变化的措施为：首先通过官能团的变化引入羧基，然后在羧基的</a:t>
            </a:r>
            <a:r>
              <a:rPr lang="en-US" altLang="zh-CN" sz="2400" dirty="0">
                <a:solidFill>
                  <a:srgbClr val="FFFFFF"/>
                </a:solidFill>
              </a:rPr>
              <a:t>α</a:t>
            </a:r>
            <a:r>
              <a:rPr lang="zh-CN" altLang="en-US" sz="2400" dirty="0">
                <a:solidFill>
                  <a:srgbClr val="FFFFFF"/>
                </a:solidFill>
              </a:rPr>
              <a:t>碳上引入卤素原子；通过取代反应将羧基变为酯基，将卤素原子变为氰基；最后再引入羟基，通过消去反应得到碳碳双键。</a:t>
            </a:r>
          </a:p>
        </p:txBody>
      </p:sp>
    </p:spTree>
    <p:extLst>
      <p:ext uri="{BB962C8B-B14F-4D97-AF65-F5344CB8AC3E}">
        <p14:creationId xmlns:p14="http://schemas.microsoft.com/office/powerpoint/2010/main" val="3073588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p:sp>
      <p:sp>
        <p:nvSpPr>
          <p:cNvPr id="24579" name="备注占位符 2"/>
          <p:cNvSpPr>
            <a:spLocks noGrp="1"/>
          </p:cNvSpPr>
          <p:nvPr>
            <p:ph type="body" idx="1"/>
          </p:nvPr>
        </p:nvSpPr>
        <p:spPr/>
        <p:txBody>
          <a:bodyPr/>
          <a:lstStyle/>
          <a:p>
            <a:pPr marL="0" marR="0" indent="0" defTabSz="457200" eaLnBrk="1" fontAlgn="auto" latinLnBrk="0" hangingPunct="1">
              <a:lnSpc>
                <a:spcPct val="118000"/>
              </a:lnSpc>
              <a:spcBef>
                <a:spcPct val="0"/>
              </a:spcBef>
              <a:spcAft>
                <a:spcPts val="0"/>
              </a:spcAft>
              <a:buClrTx/>
              <a:buSzTx/>
              <a:buFontTx/>
              <a:buNone/>
              <a:tabLst/>
              <a:defRPr/>
            </a:pPr>
            <a:r>
              <a:rPr lang="zh-CN" altLang="en-US" dirty="0"/>
              <a:t>图中所示的结构复杂的物质是，结晶牛胰岛素。它是由</a:t>
            </a:r>
            <a:r>
              <a:rPr lang="zh-CN" altLang="en-US" sz="2200" b="0" i="0" dirty="0">
                <a:effectLst/>
                <a:latin typeface="+mn-lt"/>
                <a:ea typeface="+mn-ea"/>
                <a:cs typeface="+mn-cs"/>
                <a:sym typeface="Helvetica Neue"/>
              </a:rPr>
              <a:t>我国科研工作者在世界上首次人工合成的 具有生物活性的蛋白质，结晶牛胰岛素的合成可以说是糖尿病治疗史上的一个里程碑。</a:t>
            </a:r>
            <a:endParaRPr lang="en-US" altLang="zh-CN" sz="2200" b="0" i="0" u="none" strike="noStrike" dirty="0">
              <a:effectLst/>
              <a:latin typeface="+mn-lt"/>
              <a:ea typeface="+mn-ea"/>
              <a:cs typeface="+mn-cs"/>
              <a:sym typeface="Helvetica Neue"/>
              <a:hlinkClick r:id="rId3"/>
            </a:endParaRPr>
          </a:p>
          <a:p>
            <a:pPr eaLnBrk="1" hangingPunct="1">
              <a:spcBef>
                <a:spcPct val="0"/>
              </a:spcBef>
            </a:pPr>
            <a:r>
              <a:rPr lang="zh-CN" altLang="en-US" dirty="0"/>
              <a:t>如此复杂的物质，</a:t>
            </a:r>
            <a:r>
              <a:rPr lang="zh-CN" altLang="en-US" sz="2000" b="0" i="0" dirty="0">
                <a:effectLst/>
                <a:latin typeface="+mn-lt"/>
                <a:ea typeface="+mn-ea"/>
                <a:cs typeface="+mn-cs"/>
                <a:sym typeface="Helvetica Neue"/>
              </a:rPr>
              <a:t>中国科学</a:t>
            </a:r>
            <a:r>
              <a:rPr lang="zh-CN" altLang="en-US" sz="2000" b="0" i="0" dirty="0" smtClean="0">
                <a:effectLst/>
                <a:latin typeface="+mn-lt"/>
                <a:ea typeface="+mn-ea"/>
                <a:cs typeface="+mn-cs"/>
                <a:sym typeface="Helvetica Neue"/>
              </a:rPr>
              <a:t>工作者</a:t>
            </a:r>
            <a:r>
              <a:rPr lang="zh-CN" altLang="en-US" dirty="0" smtClean="0"/>
              <a:t>经过</a:t>
            </a:r>
            <a:r>
              <a:rPr lang="en-US" altLang="zh-CN" dirty="0" smtClean="0"/>
              <a:t>6</a:t>
            </a:r>
            <a:r>
              <a:rPr lang="zh-CN" altLang="en-US" dirty="0" smtClean="0"/>
              <a:t>年多时间 </a:t>
            </a:r>
            <a:r>
              <a:rPr lang="zh-CN" altLang="en-US" dirty="0"/>
              <a:t>于</a:t>
            </a:r>
            <a:r>
              <a:rPr lang="en-US" altLang="zh-CN" dirty="0"/>
              <a:t>1965</a:t>
            </a:r>
            <a:r>
              <a:rPr lang="zh-CN" altLang="en-US" dirty="0"/>
              <a:t>年</a:t>
            </a:r>
            <a:r>
              <a:rPr lang="zh-CN" altLang="en-US" dirty="0" smtClean="0"/>
              <a:t>攻克了难关。</a:t>
            </a:r>
            <a:r>
              <a:rPr lang="zh-CN" altLang="en-US" dirty="0"/>
              <a:t>对于结构复杂的有机化合物，我们已经难以从简单原料出发，正向分析出合成路线。那么如何更高效的设计复杂有机化合物的合成路线呢</a:t>
            </a:r>
            <a:r>
              <a:rPr lang="zh-CN" altLang="en-US" dirty="0" smtClean="0"/>
              <a:t>？</a:t>
            </a:r>
            <a:endParaRPr lang="en-US" altLang="zh-CN" dirty="0"/>
          </a:p>
          <a:p>
            <a:pPr eaLnBrk="1" hangingPunct="1">
              <a:spcBef>
                <a:spcPct val="0"/>
              </a:spcBef>
            </a:pPr>
            <a:endParaRPr lang="en-US" altLang="zh-CN" sz="2200" b="0" i="0" u="none" strike="noStrike" dirty="0">
              <a:effectLst/>
              <a:latin typeface="+mn-lt"/>
              <a:ea typeface="+mn-ea"/>
              <a:cs typeface="+mn-cs"/>
              <a:sym typeface="Helvetica Neue"/>
              <a:hlinkClick r:id="rId4"/>
            </a:endParaRPr>
          </a:p>
        </p:txBody>
      </p:sp>
    </p:spTree>
    <p:extLst>
      <p:ext uri="{BB962C8B-B14F-4D97-AF65-F5344CB8AC3E}">
        <p14:creationId xmlns:p14="http://schemas.microsoft.com/office/powerpoint/2010/main" val="3083973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p:sp>
      <p:sp>
        <p:nvSpPr>
          <p:cNvPr id="28675" name="备注占位符 2"/>
          <p:cNvSpPr>
            <a:spLocks noGrp="1"/>
          </p:cNvSpPr>
          <p:nvPr>
            <p:ph type="body" idx="1"/>
          </p:nvPr>
        </p:nvSpPr>
        <p:spPr/>
        <p:txBody>
          <a:bodyPr/>
          <a:lstStyle/>
          <a:p>
            <a:r>
              <a:rPr lang="zh-CN" altLang="zh-CN" sz="2200" dirty="0" smtClean="0">
                <a:effectLst/>
                <a:latin typeface="+mn-lt"/>
                <a:ea typeface="+mn-ea"/>
                <a:cs typeface="+mn-cs"/>
                <a:sym typeface="Helvetica Neue"/>
              </a:rPr>
              <a:t>现在给大家介绍一种新的分析思路——逆合成分析法。</a:t>
            </a:r>
            <a:r>
              <a:rPr lang="zh-CN" altLang="en-US" dirty="0" smtClean="0"/>
              <a:t>顾名思义，逆合成分析法就是采用</a:t>
            </a:r>
            <a:r>
              <a:rPr lang="zh-CN" altLang="en-US" dirty="0"/>
              <a:t>逆向思维的</a:t>
            </a:r>
            <a:r>
              <a:rPr lang="zh-CN" altLang="en-US" dirty="0" smtClean="0"/>
              <a:t>方法，从</a:t>
            </a:r>
            <a:r>
              <a:rPr lang="zh-CN" altLang="en-US" dirty="0"/>
              <a:t>目标化合物开始分析，将其</a:t>
            </a:r>
            <a:r>
              <a:rPr lang="zh-CN" altLang="en-US" dirty="0" smtClean="0"/>
              <a:t>倒退一</a:t>
            </a:r>
            <a:r>
              <a:rPr lang="zh-CN" altLang="en-US" dirty="0"/>
              <a:t>步寻找能生成它的上一步反应的中间体，再对拆分出的各中间体进行同样的逆向分析，把中间体细分为更小中间体，直至简单原料。</a:t>
            </a:r>
          </a:p>
        </p:txBody>
      </p:sp>
    </p:spTree>
    <p:extLst>
      <p:ext uri="{BB962C8B-B14F-4D97-AF65-F5344CB8AC3E}">
        <p14:creationId xmlns:p14="http://schemas.microsoft.com/office/powerpoint/2010/main" val="2704636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p:sp>
      <p:sp>
        <p:nvSpPr>
          <p:cNvPr id="3" name="备注占位符 2"/>
          <p:cNvSpPr>
            <a:spLocks noGrp="1"/>
          </p:cNvSpPr>
          <p:nvPr>
            <p:ph type="body" idx="1"/>
          </p:nvPr>
        </p:nvSpPr>
        <p:spPr/>
        <p:txBody>
          <a:bodyPr>
            <a:normAutofit/>
          </a:bodyPr>
          <a:lstStyle/>
          <a:p>
            <a:pPr algn="just" eaLnBrk="1" fontAlgn="auto" hangingPunct="1">
              <a:spcBef>
                <a:spcPct val="0"/>
              </a:spcBef>
              <a:defRPr/>
            </a:pPr>
            <a:r>
              <a:rPr lang="zh-CN" altLang="en-US" dirty="0"/>
              <a:t>下面我们通过一个具体的</a:t>
            </a:r>
            <a:r>
              <a:rPr lang="zh-CN" altLang="en-US" dirty="0" smtClean="0"/>
              <a:t>有机化合物</a:t>
            </a:r>
            <a:r>
              <a:rPr lang="zh-CN" altLang="en-US" dirty="0"/>
              <a:t>的合成来理解逆合成分析法。</a:t>
            </a:r>
            <a:endParaRPr lang="en-US" altLang="zh-CN" dirty="0"/>
          </a:p>
          <a:p>
            <a:pPr algn="just" eaLnBrk="1" fontAlgn="auto" hangingPunct="1">
              <a:spcBef>
                <a:spcPct val="0"/>
              </a:spcBef>
              <a:defRPr/>
            </a:pPr>
            <a:r>
              <a:rPr lang="zh-CN" altLang="en-US" sz="2400" kern="100" dirty="0">
                <a:solidFill>
                  <a:srgbClr val="FFFFFF"/>
                </a:solidFill>
                <a:latin typeface="+mj-ea"/>
                <a:cs typeface="Times New Roman" panose="02020603050405020304"/>
              </a:rPr>
              <a:t>苯甲酸苯甲</a:t>
            </a:r>
            <a:r>
              <a:rPr lang="zh-CN" altLang="en-US" sz="2400" kern="100" dirty="0" smtClean="0">
                <a:solidFill>
                  <a:srgbClr val="FFFFFF"/>
                </a:solidFill>
                <a:latin typeface="+mj-ea"/>
                <a:cs typeface="Times New Roman" panose="02020603050405020304"/>
              </a:rPr>
              <a:t>酯用途广泛，</a:t>
            </a:r>
            <a:r>
              <a:rPr lang="zh-CN" altLang="en-US" sz="2400" kern="100" dirty="0">
                <a:solidFill>
                  <a:srgbClr val="FFFFFF"/>
                </a:solidFill>
                <a:latin typeface="+mj-ea"/>
                <a:cs typeface="Times New Roman" panose="02020603050405020304"/>
              </a:rPr>
              <a:t>其结构如图所示</a:t>
            </a:r>
            <a:r>
              <a:rPr lang="zh-CN" altLang="en-US" sz="2400" kern="100" dirty="0" smtClean="0">
                <a:solidFill>
                  <a:srgbClr val="FFFFFF"/>
                </a:solidFill>
                <a:latin typeface="+mj-ea"/>
                <a:cs typeface="Times New Roman" panose="02020603050405020304"/>
              </a:rPr>
              <a:t>，我们来尝试</a:t>
            </a:r>
            <a:r>
              <a:rPr lang="zh-CN" altLang="en-US" sz="2400" kern="100" dirty="0">
                <a:solidFill>
                  <a:srgbClr val="FFFFFF"/>
                </a:solidFill>
                <a:latin typeface="+mj-ea"/>
                <a:cs typeface="Times New Roman" panose="02020603050405020304"/>
              </a:rPr>
              <a:t>用逆合成分析法分析其合成路线。</a:t>
            </a:r>
            <a:endParaRPr lang="zh-CN" altLang="zh-CN" sz="2400" kern="100" dirty="0">
              <a:solidFill>
                <a:srgbClr val="FFFFFF"/>
              </a:solidFill>
              <a:latin typeface="+mj-ea"/>
              <a:cs typeface="Courier New" panose="02070309020205020404"/>
            </a:endParaRPr>
          </a:p>
          <a:p>
            <a:pPr>
              <a:defRPr/>
            </a:pPr>
            <a:endParaRPr lang="zh-CN" altLang="en-US" dirty="0"/>
          </a:p>
        </p:txBody>
      </p:sp>
    </p:spTree>
    <p:extLst>
      <p:ext uri="{BB962C8B-B14F-4D97-AF65-F5344CB8AC3E}">
        <p14:creationId xmlns:p14="http://schemas.microsoft.com/office/powerpoint/2010/main" val="186169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p:sp>
      <p:sp>
        <p:nvSpPr>
          <p:cNvPr id="34819" name="备注占位符 2"/>
          <p:cNvSpPr>
            <a:spLocks noGrp="1"/>
          </p:cNvSpPr>
          <p:nvPr>
            <p:ph type="body" idx="1"/>
          </p:nvPr>
        </p:nvSpPr>
        <p:spPr/>
        <p:txBody>
          <a:bodyPr/>
          <a:lstStyle/>
          <a:p>
            <a:r>
              <a:rPr lang="zh-CN" altLang="en-US" dirty="0"/>
              <a:t>首先请同学们观察，苯甲酸苯甲酯的结构有什么特点？如果往前倒推一步，合成它的中间体可能是什么？</a:t>
            </a:r>
          </a:p>
        </p:txBody>
      </p:sp>
    </p:spTree>
    <p:extLst>
      <p:ext uri="{BB962C8B-B14F-4D97-AF65-F5344CB8AC3E}">
        <p14:creationId xmlns:p14="http://schemas.microsoft.com/office/powerpoint/2010/main" val="4084554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p:sp>
      <p:sp>
        <p:nvSpPr>
          <p:cNvPr id="36867" name="备注占位符 2"/>
          <p:cNvSpPr>
            <a:spLocks noGrp="1"/>
          </p:cNvSpPr>
          <p:nvPr>
            <p:ph type="body" idx="1"/>
          </p:nvPr>
        </p:nvSpPr>
        <p:spPr/>
        <p:txBody>
          <a:bodyPr/>
          <a:lstStyle/>
          <a:p>
            <a:pPr eaLnBrk="1" hangingPunct="1">
              <a:spcBef>
                <a:spcPct val="0"/>
              </a:spcBef>
            </a:pPr>
            <a:r>
              <a:rPr kumimoji="1" lang="zh-CN" altLang="en-US" dirty="0">
                <a:solidFill>
                  <a:srgbClr val="FFFF00"/>
                </a:solidFill>
                <a:latin typeface="黑体" panose="02010609060101010101" pitchFamily="49" charset="-122"/>
              </a:rPr>
              <a:t>经过观察，同学们发现苯甲酸苯甲酯分子中共有</a:t>
            </a:r>
            <a:r>
              <a:rPr kumimoji="1" lang="en-US" altLang="zh-CN" dirty="0">
                <a:solidFill>
                  <a:srgbClr val="FFFF00"/>
                </a:solidFill>
                <a:latin typeface="黑体" panose="02010609060101010101" pitchFamily="49" charset="-122"/>
              </a:rPr>
              <a:t>14</a:t>
            </a:r>
            <a:r>
              <a:rPr kumimoji="1" lang="zh-CN" altLang="en-US" dirty="0">
                <a:solidFill>
                  <a:srgbClr val="FFFF00"/>
                </a:solidFill>
                <a:latin typeface="黑体" panose="02010609060101010101" pitchFamily="49" charset="-122"/>
              </a:rPr>
              <a:t>个碳原子，含有一个酯基。</a:t>
            </a:r>
            <a:r>
              <a:rPr lang="zh-CN" altLang="en-US" dirty="0"/>
              <a:t>按照酯化反应的规律我们知道</a:t>
            </a:r>
            <a:r>
              <a:rPr lang="zh-CN" altLang="en-US" dirty="0" smtClean="0"/>
              <a:t>，羧酸</a:t>
            </a:r>
            <a:r>
              <a:rPr lang="zh-CN" altLang="en-US" dirty="0"/>
              <a:t>和醇可以合成酯。</a:t>
            </a:r>
          </a:p>
        </p:txBody>
      </p:sp>
    </p:spTree>
    <p:extLst>
      <p:ext uri="{BB962C8B-B14F-4D97-AF65-F5344CB8AC3E}">
        <p14:creationId xmlns:p14="http://schemas.microsoft.com/office/powerpoint/2010/main" val="2806566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p:sp>
      <p:sp>
        <p:nvSpPr>
          <p:cNvPr id="38915" name="备注占位符 2"/>
          <p:cNvSpPr>
            <a:spLocks noGrp="1"/>
          </p:cNvSpPr>
          <p:nvPr>
            <p:ph type="body" idx="1"/>
          </p:nvPr>
        </p:nvSpPr>
        <p:spPr/>
        <p:txBody>
          <a:bodyPr/>
          <a:lstStyle/>
          <a:p>
            <a:pPr eaLnBrk="1" hangingPunct="1">
              <a:spcBef>
                <a:spcPct val="0"/>
              </a:spcBef>
            </a:pPr>
            <a:r>
              <a:rPr lang="zh-CN" altLang="en-US" dirty="0"/>
              <a:t>因此可以将酯基断开，缩短分子</a:t>
            </a:r>
            <a:r>
              <a:rPr lang="zh-CN" altLang="en-US" dirty="0" smtClean="0"/>
              <a:t>骨架得到</a:t>
            </a:r>
            <a:r>
              <a:rPr lang="zh-CN" altLang="en-US" dirty="0"/>
              <a:t>苯甲酸和苯甲醇两个中间体。</a:t>
            </a:r>
            <a:endParaRPr lang="en-US" altLang="zh-CN" dirty="0"/>
          </a:p>
          <a:p>
            <a:endParaRPr lang="zh-CN" altLang="en-US" dirty="0"/>
          </a:p>
        </p:txBody>
      </p:sp>
    </p:spTree>
    <p:extLst>
      <p:ext uri="{BB962C8B-B14F-4D97-AF65-F5344CB8AC3E}">
        <p14:creationId xmlns:p14="http://schemas.microsoft.com/office/powerpoint/2010/main" val="2712296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p:sp>
      <p:sp>
        <p:nvSpPr>
          <p:cNvPr id="38915"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tabLst/>
              <a:defRPr/>
            </a:pPr>
            <a:r>
              <a:rPr lang="zh-CN" altLang="zh-CN" sz="2200" dirty="0" smtClean="0">
                <a:effectLst/>
                <a:latin typeface="+mn-lt"/>
                <a:ea typeface="+mn-ea"/>
                <a:cs typeface="+mn-cs"/>
                <a:sym typeface="Helvetica Neue"/>
              </a:rPr>
              <a:t>那么，苯甲酸该如何制备呢？回顾所学知识，我们可以利用甲苯直接氧化成苯甲酸，也可以将苯甲醇直接氧化生成苯甲酸。</a:t>
            </a:r>
          </a:p>
          <a:p>
            <a:r>
              <a:rPr lang="zh-CN" altLang="zh-CN" sz="2200" dirty="0" smtClean="0">
                <a:effectLst/>
                <a:latin typeface="+mn-lt"/>
                <a:ea typeface="+mn-ea"/>
                <a:cs typeface="+mn-cs"/>
                <a:sym typeface="Helvetica Neue"/>
              </a:rPr>
              <a:t>再</a:t>
            </a:r>
            <a:r>
              <a:rPr lang="zh-CN" altLang="en-US" sz="2200" dirty="0" smtClean="0">
                <a:effectLst/>
                <a:latin typeface="+mn-lt"/>
                <a:ea typeface="+mn-ea"/>
                <a:cs typeface="+mn-cs"/>
                <a:sym typeface="Helvetica Neue"/>
              </a:rPr>
              <a:t>回忆</a:t>
            </a:r>
            <a:r>
              <a:rPr lang="zh-CN" altLang="zh-CN" sz="2200" dirty="0" smtClean="0">
                <a:effectLst/>
                <a:latin typeface="+mn-lt"/>
                <a:ea typeface="+mn-ea"/>
                <a:cs typeface="+mn-cs"/>
                <a:sym typeface="Helvetica Neue"/>
              </a:rPr>
              <a:t>引入羟基的方法，羟基可以通过卤代烃的水解得到。由此可推知苯甲醇的前一步中间体可以是</a:t>
            </a:r>
            <a:r>
              <a:rPr lang="zh-CN" altLang="zh-CN" sz="2200" b="1" dirty="0" smtClean="0">
                <a:effectLst/>
                <a:latin typeface="+mn-lt"/>
                <a:ea typeface="+mn-ea"/>
                <a:cs typeface="+mn-cs"/>
                <a:sym typeface="Helvetica Neue"/>
              </a:rPr>
              <a:t>氯甲基苯</a:t>
            </a:r>
            <a:r>
              <a:rPr lang="zh-CN" altLang="zh-CN" sz="2200" dirty="0" smtClean="0">
                <a:effectLst/>
                <a:latin typeface="+mn-lt"/>
                <a:ea typeface="+mn-ea"/>
                <a:cs typeface="+mn-cs"/>
                <a:sym typeface="Helvetica Neue"/>
              </a:rPr>
              <a:t>。通过水解反应可以将氯原子转化为羟基。而要在甲苯的甲基碳原子上引入一个氯原子，可以通过氯气与甲苯</a:t>
            </a:r>
            <a:r>
              <a:rPr lang="zh-CN" altLang="en-US" sz="2200" dirty="0" smtClean="0">
                <a:effectLst/>
                <a:latin typeface="+mn-lt"/>
                <a:ea typeface="+mn-ea"/>
                <a:cs typeface="+mn-cs"/>
                <a:sym typeface="Helvetica Neue"/>
              </a:rPr>
              <a:t>发生</a:t>
            </a:r>
            <a:r>
              <a:rPr lang="zh-CN" altLang="zh-CN" sz="2200" dirty="0" smtClean="0">
                <a:effectLst/>
                <a:latin typeface="+mn-lt"/>
                <a:ea typeface="+mn-ea"/>
                <a:cs typeface="+mn-cs"/>
                <a:sym typeface="Helvetica Neue"/>
              </a:rPr>
              <a:t>取代反应</a:t>
            </a:r>
            <a:r>
              <a:rPr lang="zh-CN" altLang="en-US" sz="2200" dirty="0" smtClean="0">
                <a:effectLst/>
                <a:latin typeface="+mn-lt"/>
                <a:ea typeface="+mn-ea"/>
                <a:cs typeface="+mn-cs"/>
                <a:sym typeface="Helvetica Neue"/>
              </a:rPr>
              <a:t>实现</a:t>
            </a:r>
            <a:r>
              <a:rPr lang="zh-CN" altLang="zh-CN" sz="2200" dirty="0" smtClean="0">
                <a:effectLst/>
                <a:latin typeface="+mn-lt"/>
                <a:ea typeface="+mn-ea"/>
                <a:cs typeface="+mn-cs"/>
                <a:sym typeface="Helvetica Neue"/>
              </a:rPr>
              <a:t>，从而推出基本原料为甲苯。</a:t>
            </a:r>
            <a:endParaRPr lang="zh-CN" altLang="en-US" dirty="0"/>
          </a:p>
        </p:txBody>
      </p:sp>
    </p:spTree>
    <p:extLst>
      <p:ext uri="{BB962C8B-B14F-4D97-AF65-F5344CB8AC3E}">
        <p14:creationId xmlns:p14="http://schemas.microsoft.com/office/powerpoint/2010/main" val="3711363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基于以上分析，以甲苯为原料合成苯甲酸苯甲酯，我们设计了以下</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4</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条合成路线：</a:t>
            </a:r>
            <a:endPar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endParaRPr>
          </a:p>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路线</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1</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：首先用甲苯与氯气发生取代反应生成氯甲基苯，再通过水解反应生成中间体苯甲醇，然后用酸性高锰酸钾溶液氧化甲苯生成中间体苯甲酸，最后再利用酯化反应合成目标化合物分子苯甲酸苯甲酯；</a:t>
            </a:r>
            <a:endPar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endParaRPr>
          </a:p>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路线</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2</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：合成苯甲醇的思路与路线</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1</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相同，其不同之处是苯甲酸的制取是通过氧化由甲苯合成出来的苯甲醇而得到；</a:t>
            </a:r>
            <a:endPar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endParaRPr>
          </a:p>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路线</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3</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：先用酸性高锰酸钾溶液氧化甲苯制得苯甲酸，然后用还原剂</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LiAlH4</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将苯甲酸还原为苯甲醇，最后再酯化。</a:t>
            </a:r>
            <a:endPar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endParaRPr>
          </a:p>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路线</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4</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：利用了陌生信息先由甲苯合成苯甲醛，然后利用苯甲醛的性质，一部分氧化为苯甲酸，另一部分还原为苯甲醇，最后通过酯化反应合成苯甲酸苯甲酯。</a:t>
            </a:r>
            <a:endPar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endParaRPr>
          </a:p>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在这</a:t>
            </a:r>
            <a:r>
              <a:rPr kumimoji="0" lang="en-US" altLang="zh-CN"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4</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mn-ea"/>
              </a:rPr>
              <a:t>条合成路线中，路线</a:t>
            </a:r>
            <a:r>
              <a:rPr kumimoji="0" lang="zh-CN" altLang="en-US" sz="2400" b="0" kern="1200" cap="none" spc="0" normalizeH="0" baseline="0" noProof="1">
                <a:solidFill>
                  <a:srgbClr val="000000"/>
                </a:solidFill>
                <a:latin typeface="Arial" panose="020B0604020202020204" pitchFamily="34" charset="0"/>
                <a:ea typeface="宋体" panose="02010600030101010101" pitchFamily="2" charset="-122"/>
                <a:cs typeface="宋体" panose="02010600030101010101" pitchFamily="2" charset="-122"/>
              </a:rPr>
              <a:t>②和路线④制备苯甲酸的步骤多，成本较高，而且使用了较多的氯气，不利于环境保护。</a:t>
            </a:r>
          </a:p>
          <a:p>
            <a:pPr marR="0" defTabSz="914400" eaLnBrk="1" hangingPunct="1">
              <a:buClrTx/>
              <a:buSzTx/>
              <a:buFontTx/>
              <a:defRPr/>
            </a:pP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宋体" panose="02010600030101010101" pitchFamily="2" charset="-122"/>
              </a:rPr>
              <a:t>路线</a:t>
            </a:r>
            <a:r>
              <a:rPr kumimoji="0" lang="zh-CN" altLang="en-US" sz="2400" b="0" kern="1200" cap="none" spc="0" normalizeH="0" baseline="0" noProof="1">
                <a:solidFill>
                  <a:srgbClr val="000000"/>
                </a:solidFill>
                <a:latin typeface="Arial" panose="020B0604020202020204" pitchFamily="34" charset="0"/>
                <a:ea typeface="宋体" panose="02010600030101010101" pitchFamily="2" charset="-122"/>
                <a:cs typeface="宋体" panose="02010600030101010101" pitchFamily="2" charset="-122"/>
                <a:sym typeface="+mn-ea"/>
              </a:rPr>
              <a:t>③的步骤少，但所用还原剂</a:t>
            </a:r>
            <a:r>
              <a:rPr kumimoji="0" lang="en-US" altLang="zh-CN" sz="2400" b="0" kern="1200" cap="none" spc="0" normalizeH="0" baseline="0" noProof="1">
                <a:solidFill>
                  <a:srgbClr val="000000"/>
                </a:solidFill>
                <a:latin typeface="Times New Roman" panose="02020603050405020304" pitchFamily="18" charset="0"/>
                <a:ea typeface="楷体_GB2312" panose="02010609030101010101" pitchFamily="49" charset="-122"/>
                <a:cs typeface="+mn-ea"/>
                <a:sym typeface="宋体" panose="02010600030101010101" pitchFamily="2" charset="-122"/>
              </a:rPr>
              <a:t>LiAlH</a:t>
            </a:r>
            <a:r>
              <a:rPr kumimoji="0" lang="en-US" altLang="zh-CN" sz="2400" b="0" kern="1200" cap="none" spc="0" normalizeH="0" baseline="-25000" noProof="1">
                <a:solidFill>
                  <a:srgbClr val="000000"/>
                </a:solidFill>
                <a:latin typeface="Times New Roman" panose="02020603050405020304" pitchFamily="18" charset="0"/>
                <a:ea typeface="楷体_GB2312" panose="02010609030101010101" pitchFamily="49" charset="-122"/>
                <a:cs typeface="+mn-ea"/>
                <a:sym typeface="宋体" panose="02010600030101010101" pitchFamily="2" charset="-122"/>
              </a:rPr>
              <a:t>4</a:t>
            </a:r>
            <a:r>
              <a:rPr kumimoji="0" lang="zh-CN" altLang="en-US" sz="2400" b="0" kern="1200" cap="none" spc="0" normalizeH="0" baseline="0" noProof="1">
                <a:solidFill>
                  <a:srgbClr val="000000"/>
                </a:solidFill>
                <a:latin typeface="Times New Roman" panose="02020603050405020304" pitchFamily="18" charset="0"/>
                <a:ea typeface="楷体_GB2312" panose="02010609030101010101" pitchFamily="49" charset="-122"/>
                <a:cs typeface="+mn-ea"/>
                <a:sym typeface="宋体" panose="02010600030101010101" pitchFamily="2" charset="-122"/>
              </a:rPr>
              <a:t>价格昂贵，而且要求无水操作，成本高。</a:t>
            </a:r>
            <a:endParaRPr kumimoji="0" lang="zh-CN" altLang="en-US" sz="2400" b="0" kern="1200" cap="none" spc="0" normalizeH="0" baseline="0" noProof="1">
              <a:solidFill>
                <a:srgbClr val="000000"/>
              </a:solidFill>
              <a:latin typeface="Times New Roman" pitchFamily="18" charset="0"/>
              <a:ea typeface="楷体_GB2312" pitchFamily="49" charset="-122"/>
              <a:cs typeface="+mn-cs"/>
              <a:sym typeface="宋体" pitchFamily="2" charset="-122"/>
            </a:endParaRPr>
          </a:p>
          <a:p>
            <a:pPr marR="0" defTabSz="914400" eaLnBrk="1" hangingPunct="1">
              <a:buClrTx/>
              <a:buSzTx/>
              <a:buFontTx/>
              <a:defRPr/>
            </a:pPr>
            <a:r>
              <a:rPr kumimoji="0" lang="zh-CN" altLang="en-US" sz="2400" b="0" kern="1200" cap="none" spc="0" normalizeH="0" baseline="0" noProof="1" smtClean="0">
                <a:solidFill>
                  <a:srgbClr val="000000"/>
                </a:solidFill>
                <a:latin typeface="Times New Roman" panose="02020603050405020304" pitchFamily="18" charset="0"/>
                <a:ea typeface="楷体_GB2312" panose="02010609030101010101" pitchFamily="49" charset="-122"/>
                <a:cs typeface="+mn-ea"/>
                <a:sym typeface="宋体" panose="02010600030101010101" pitchFamily="2" charset="-122"/>
              </a:rPr>
              <a:t>路线</a:t>
            </a:r>
            <a:r>
              <a:rPr kumimoji="0" lang="zh-CN" altLang="en-US" sz="2400" b="0" kern="1200" cap="none" spc="0" normalizeH="0" baseline="0" noProof="1">
                <a:solidFill>
                  <a:srgbClr val="000000"/>
                </a:solidFill>
                <a:latin typeface="Arial" panose="020B0604020202020204" pitchFamily="34" charset="0"/>
                <a:ea typeface="宋体" panose="02010600030101010101" pitchFamily="2" charset="-122"/>
                <a:cs typeface="宋体" panose="02010600030101010101" pitchFamily="2" charset="-122"/>
                <a:sym typeface="+mn-ea"/>
              </a:rPr>
              <a:t>①由甲苯制备苯甲酸和苯甲醇，然后</a:t>
            </a:r>
            <a:r>
              <a:rPr kumimoji="0" lang="zh-CN" altLang="en-US" sz="2400" b="0" kern="1200" cap="none" spc="0" normalizeH="0" baseline="0" noProof="1" smtClean="0">
                <a:solidFill>
                  <a:srgbClr val="000000"/>
                </a:solidFill>
                <a:latin typeface="Arial" panose="020B0604020202020204" pitchFamily="34" charset="0"/>
                <a:ea typeface="宋体" panose="02010600030101010101" pitchFamily="2" charset="-122"/>
                <a:cs typeface="宋体" panose="02010600030101010101" pitchFamily="2" charset="-122"/>
                <a:sym typeface="+mn-ea"/>
              </a:rPr>
              <a:t>由它们</a:t>
            </a:r>
            <a:r>
              <a:rPr kumimoji="0" lang="zh-CN" altLang="en-US" sz="2400" b="0" kern="1200" cap="none" spc="0" normalizeH="0" baseline="0" noProof="1">
                <a:solidFill>
                  <a:srgbClr val="000000"/>
                </a:solidFill>
                <a:latin typeface="Arial" panose="020B0604020202020204" pitchFamily="34" charset="0"/>
                <a:ea typeface="宋体" panose="02010600030101010101" pitchFamily="2" charset="-122"/>
                <a:cs typeface="宋体" panose="02010600030101010101" pitchFamily="2" charset="-122"/>
                <a:sym typeface="+mn-ea"/>
              </a:rPr>
              <a:t>所发生的酯化反应制备苯甲酸苯甲酯是比较合理的实验室合成路线。</a:t>
            </a:r>
          </a:p>
          <a:p>
            <a:endParaRPr lang="en-US" altLang="zh-CN" dirty="0" smtClean="0"/>
          </a:p>
          <a:p>
            <a:r>
              <a:rPr lang="zh-CN" altLang="en-US" dirty="0" smtClean="0"/>
              <a:t>但是，在实验室合成路线</a:t>
            </a:r>
            <a:r>
              <a:rPr lang="en-US" altLang="zh-CN" dirty="0" smtClean="0">
                <a:latin typeface="等线" panose="02010600030101010101" pitchFamily="2" charset="-122"/>
                <a:ea typeface="等线" panose="02010600030101010101" pitchFamily="2" charset="-122"/>
              </a:rPr>
              <a:t>①</a:t>
            </a:r>
            <a:r>
              <a:rPr lang="zh-CN" altLang="en-US" dirty="0" smtClean="0">
                <a:latin typeface="等线" panose="02010600030101010101" pitchFamily="2" charset="-122"/>
                <a:ea typeface="等线" panose="02010600030101010101" pitchFamily="2" charset="-122"/>
              </a:rPr>
              <a:t>中，甲苯氧化制取苯甲酸需要使用大量的高锰酸钾，酯化反应需要使用大量的浓硫酸，成本高且易造成污染，故工业上一般不采用此合成路线。</a:t>
            </a:r>
            <a:endParaRPr lang="zh-CN" altLang="en-US" dirty="0"/>
          </a:p>
        </p:txBody>
      </p:sp>
    </p:spTree>
    <p:extLst>
      <p:ext uri="{BB962C8B-B14F-4D97-AF65-F5344CB8AC3E}">
        <p14:creationId xmlns:p14="http://schemas.microsoft.com/office/powerpoint/2010/main" val="2372232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p:sp>
      <p:sp>
        <p:nvSpPr>
          <p:cNvPr id="62467"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tabLst/>
              <a:defRPr/>
            </a:pPr>
            <a:r>
              <a:rPr lang="zh-CN" altLang="en-US" dirty="0" smtClean="0">
                <a:latin typeface="等线" panose="02010600030101010101" pitchFamily="2" charset="-122"/>
                <a:ea typeface="等线" panose="02010600030101010101" pitchFamily="2" charset="-122"/>
              </a:rPr>
              <a:t>工业上，苯甲酸苯甲酯多采用苯甲酸钠与氯甲基苯在催化剂作用下直接反应来制备。</a:t>
            </a:r>
            <a:r>
              <a:rPr lang="zh-CN" altLang="zh-CN" sz="2200" dirty="0" smtClean="0">
                <a:effectLst/>
                <a:latin typeface="+mn-lt"/>
                <a:ea typeface="+mn-ea"/>
                <a:cs typeface="+mn-cs"/>
                <a:sym typeface="Helvetica Neue"/>
              </a:rPr>
              <a:t>如图所示就是苯甲酸苯甲酯的工业合成路线。</a:t>
            </a:r>
            <a:r>
              <a:rPr lang="zh-CN" altLang="en-US" sz="2200" dirty="0" smtClean="0">
                <a:effectLst/>
                <a:latin typeface="+mn-lt"/>
                <a:ea typeface="+mn-ea"/>
                <a:cs typeface="+mn-cs"/>
                <a:sym typeface="Helvetica Neue"/>
              </a:rPr>
              <a:t>其中，</a:t>
            </a:r>
            <a:endParaRPr lang="zh-CN" altLang="zh-CN" sz="2200" dirty="0" smtClean="0">
              <a:effectLst/>
              <a:latin typeface="+mn-lt"/>
              <a:ea typeface="+mn-ea"/>
              <a:cs typeface="+mn-cs"/>
              <a:sym typeface="Helvetica Neue"/>
            </a:endParaRPr>
          </a:p>
          <a:p>
            <a:r>
              <a:rPr lang="zh-CN" altLang="en-US" dirty="0" smtClean="0">
                <a:latin typeface="等线" panose="02010600030101010101" pitchFamily="2" charset="-122"/>
                <a:ea typeface="等线" panose="02010600030101010101" pitchFamily="2" charset="-122"/>
              </a:rPr>
              <a:t>苯甲酸钠可用苯甲酸与碳酸氢钠制备，而苯甲酸的制备在工业上采用空气氧化法，氯甲基苯可用甲苯与氯气制备。</a:t>
            </a:r>
            <a:endParaRPr lang="zh-CN" altLang="en-US" dirty="0"/>
          </a:p>
        </p:txBody>
      </p:sp>
    </p:spTree>
    <p:extLst>
      <p:ext uri="{BB962C8B-B14F-4D97-AF65-F5344CB8AC3E}">
        <p14:creationId xmlns:p14="http://schemas.microsoft.com/office/powerpoint/2010/main" val="634021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p:sp>
      <p:sp>
        <p:nvSpPr>
          <p:cNvPr id="3" name="备注占位符 2"/>
          <p:cNvSpPr>
            <a:spLocks noGrp="1"/>
          </p:cNvSpPr>
          <p:nvPr>
            <p:ph type="body" idx="1"/>
          </p:nvPr>
        </p:nvSpPr>
        <p:spPr/>
        <p:txBody>
          <a:bodyPr>
            <a:normAutofit/>
          </a:bodyPr>
          <a:lstStyle/>
          <a:p>
            <a:pPr>
              <a:defRPr/>
            </a:pPr>
            <a:r>
              <a:rPr lang="zh-CN" altLang="en-US" dirty="0"/>
              <a:t>下面请同学们仿照刚才的分析方法，</a:t>
            </a:r>
            <a:r>
              <a:rPr lang="zh-CN" altLang="en-US" sz="2400" kern="1200" dirty="0">
                <a:solidFill>
                  <a:srgbClr val="FFFFFF"/>
                </a:solidFill>
                <a:effectLst>
                  <a:outerShdw blurRad="38100" dist="38100" dir="2700000" algn="tl">
                    <a:srgbClr val="000000">
                      <a:alpha val="43137"/>
                    </a:srgbClr>
                  </a:outerShdw>
                </a:effectLst>
                <a:latin typeface="黑体" pitchFamily="49" charset="-122"/>
                <a:ea typeface="黑体" pitchFamily="49" charset="-122"/>
              </a:rPr>
              <a:t>以乙烯为唯一的有机原料（无机试剂及催化剂可以任选），根据所给信息设计合成二丙酸乙二醇酯的路线。</a:t>
            </a:r>
            <a:r>
              <a:rPr lang="en-US" altLang="zh-CN" sz="2400" kern="100" dirty="0">
                <a:solidFill>
                  <a:srgbClr val="FFFFFF"/>
                </a:solidFill>
                <a:latin typeface="+mj-ea"/>
                <a:cs typeface="Times New Roman" panose="02020603050405020304"/>
              </a:rPr>
              <a:t> </a:t>
            </a:r>
            <a:endParaRPr lang="zh-CN" altLang="en-US" dirty="0"/>
          </a:p>
        </p:txBody>
      </p:sp>
    </p:spTree>
    <p:extLst>
      <p:ext uri="{BB962C8B-B14F-4D97-AF65-F5344CB8AC3E}">
        <p14:creationId xmlns:p14="http://schemas.microsoft.com/office/powerpoint/2010/main" val="2188638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p:sp>
      <p:sp>
        <p:nvSpPr>
          <p:cNvPr id="20483" name="备注占位符 2"/>
          <p:cNvSpPr>
            <a:spLocks noGrp="1"/>
          </p:cNvSpPr>
          <p:nvPr>
            <p:ph type="body" idx="1"/>
          </p:nvPr>
        </p:nvSpPr>
        <p:spPr/>
        <p:txBody>
          <a:bodyPr/>
          <a:lstStyle/>
          <a:p>
            <a:r>
              <a:rPr lang="zh-CN" altLang="en-US" baseline="0" dirty="0" smtClean="0"/>
              <a:t>首先，比较原料</a:t>
            </a:r>
            <a:r>
              <a:rPr lang="zh-CN" altLang="en-US" baseline="0" dirty="0"/>
              <a:t>分子和目标化合物分子的差异：从碳骨架的变化来看，碳原子数从原料分子的</a:t>
            </a:r>
            <a:r>
              <a:rPr lang="en-US" altLang="zh-CN" baseline="0" dirty="0"/>
              <a:t>2</a:t>
            </a:r>
            <a:r>
              <a:rPr lang="zh-CN" altLang="en-US" baseline="0" dirty="0"/>
              <a:t>个增加到目标分子的</a:t>
            </a:r>
            <a:r>
              <a:rPr lang="en-US" altLang="zh-CN" baseline="0" dirty="0"/>
              <a:t>8</a:t>
            </a:r>
            <a:r>
              <a:rPr lang="zh-CN" altLang="en-US" baseline="0" dirty="0"/>
              <a:t>个，因此，需要考虑通过什么反应来增长碳链；其次，从官能团的变化来看，原料分子</a:t>
            </a:r>
            <a:r>
              <a:rPr lang="zh-CN" altLang="en-US" baseline="0" dirty="0" smtClean="0"/>
              <a:t>中含有官能团碳</a:t>
            </a:r>
            <a:r>
              <a:rPr lang="zh-CN" altLang="en-US" baseline="0" dirty="0"/>
              <a:t>碳</a:t>
            </a:r>
            <a:r>
              <a:rPr lang="zh-CN" altLang="en-US" baseline="0" dirty="0" smtClean="0"/>
              <a:t>双键，</a:t>
            </a:r>
            <a:r>
              <a:rPr lang="zh-CN" altLang="en-US" baseline="0" dirty="0"/>
              <a:t>而目标分子</a:t>
            </a:r>
            <a:r>
              <a:rPr lang="zh-CN" altLang="en-US" baseline="0" dirty="0" smtClean="0"/>
              <a:t>中含有官能团酯基，</a:t>
            </a:r>
            <a:r>
              <a:rPr lang="zh-CN" altLang="en-US" baseline="0" dirty="0"/>
              <a:t>所以，还需要思考通过合适的方法引入和转化官能团</a:t>
            </a:r>
            <a:r>
              <a:rPr lang="zh-CN" altLang="en-US" baseline="0" dirty="0" smtClean="0"/>
              <a:t>。</a:t>
            </a:r>
            <a:endParaRPr lang="en-US" altLang="zh-CN" baseline="0" dirty="0" smtClean="0"/>
          </a:p>
        </p:txBody>
      </p:sp>
    </p:spTree>
    <p:extLst>
      <p:ext uri="{BB962C8B-B14F-4D97-AF65-F5344CB8AC3E}">
        <p14:creationId xmlns:p14="http://schemas.microsoft.com/office/powerpoint/2010/main" val="1578352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p:sp>
      <p:sp>
        <p:nvSpPr>
          <p:cNvPr id="3" name="备注占位符 2"/>
          <p:cNvSpPr>
            <a:spLocks noGrp="1"/>
          </p:cNvSpPr>
          <p:nvPr>
            <p:ph type="body" idx="1"/>
          </p:nvPr>
        </p:nvSpPr>
        <p:spPr/>
        <p:txBody>
          <a:bodyPr>
            <a:normAutofit/>
          </a:bodyPr>
          <a:lstStyle/>
          <a:p>
            <a:pPr marL="0" marR="0" indent="0" defTabSz="457200" eaLnBrk="1" fontAlgn="auto" latinLnBrk="0" hangingPunct="1">
              <a:lnSpc>
                <a:spcPct val="118000"/>
              </a:lnSpc>
              <a:spcBef>
                <a:spcPct val="0"/>
              </a:spcBef>
              <a:spcAft>
                <a:spcPts val="0"/>
              </a:spcAft>
              <a:buClrTx/>
              <a:buSzTx/>
              <a:buFontTx/>
              <a:buNone/>
              <a:tabLst/>
              <a:defRPr/>
            </a:pPr>
            <a:r>
              <a:rPr lang="zh-CN" altLang="zh-CN" sz="2200" dirty="0" smtClean="0">
                <a:effectLst/>
                <a:latin typeface="+mn-lt"/>
                <a:ea typeface="+mn-ea"/>
                <a:cs typeface="+mn-cs"/>
                <a:sym typeface="Helvetica Neue"/>
              </a:rPr>
              <a:t>下面，我们运用逆合成分析法设计其合成路线。</a:t>
            </a:r>
            <a:endParaRPr lang="en-US" altLang="zh-CN" baseline="0" dirty="0" smtClean="0"/>
          </a:p>
          <a:p>
            <a:pPr eaLnBrk="1" fontAlgn="auto" hangingPunct="1">
              <a:spcBef>
                <a:spcPct val="0"/>
              </a:spcBef>
              <a:defRPr/>
            </a:pPr>
            <a:r>
              <a:rPr lang="zh-CN" altLang="en-US" dirty="0" smtClean="0"/>
              <a:t>首先</a:t>
            </a:r>
            <a:r>
              <a:rPr lang="zh-CN" altLang="en-US" dirty="0"/>
              <a:t>，我们还是要观察目标分子的结构特点，重点关注分子骨架和官能团：</a:t>
            </a:r>
            <a:r>
              <a:rPr lang="zh-CN" altLang="en-US" sz="2400" kern="1200" dirty="0">
                <a:solidFill>
                  <a:srgbClr val="FFFF00"/>
                </a:solidFill>
                <a:latin typeface="黑体" pitchFamily="49" charset="-122"/>
                <a:ea typeface="黑体" pitchFamily="49" charset="-122"/>
              </a:rPr>
              <a:t>二丙酸乙二醇酯中共有</a:t>
            </a:r>
            <a:r>
              <a:rPr lang="en-US" altLang="zh-CN" sz="2400" kern="1200" dirty="0">
                <a:solidFill>
                  <a:srgbClr val="FFFF00"/>
                </a:solidFill>
                <a:latin typeface="黑体" pitchFamily="49" charset="-122"/>
                <a:ea typeface="黑体" pitchFamily="49" charset="-122"/>
              </a:rPr>
              <a:t>8</a:t>
            </a:r>
            <a:r>
              <a:rPr lang="zh-CN" altLang="en-US" sz="2400" kern="1200" dirty="0">
                <a:solidFill>
                  <a:srgbClr val="FFFF00"/>
                </a:solidFill>
                <a:latin typeface="黑体" pitchFamily="49" charset="-122"/>
                <a:ea typeface="黑体" pitchFamily="49" charset="-122"/>
              </a:rPr>
              <a:t>个碳原子，含有两个酯基</a:t>
            </a:r>
            <a:r>
              <a:rPr lang="zh-CN" altLang="en-US" sz="2400" kern="1200" dirty="0" smtClean="0">
                <a:solidFill>
                  <a:srgbClr val="FFFF00"/>
                </a:solidFill>
                <a:latin typeface="黑体" pitchFamily="49" charset="-122"/>
                <a:ea typeface="黑体" pitchFamily="49" charset="-122"/>
              </a:rPr>
              <a:t>。</a:t>
            </a:r>
            <a:endParaRPr lang="zh-CN" altLang="en-US" sz="2400" dirty="0">
              <a:solidFill>
                <a:srgbClr val="FFFF00"/>
              </a:solidFill>
            </a:endParaRPr>
          </a:p>
          <a:p>
            <a:pPr>
              <a:defRPr/>
            </a:pPr>
            <a:endParaRPr lang="zh-CN" altLang="en-US" dirty="0"/>
          </a:p>
        </p:txBody>
      </p:sp>
    </p:spTree>
    <p:extLst>
      <p:ext uri="{BB962C8B-B14F-4D97-AF65-F5344CB8AC3E}">
        <p14:creationId xmlns:p14="http://schemas.microsoft.com/office/powerpoint/2010/main" val="401359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p:sp>
      <p:sp>
        <p:nvSpPr>
          <p:cNvPr id="68611" name="备注占位符 2"/>
          <p:cNvSpPr>
            <a:spLocks noGrp="1"/>
          </p:cNvSpPr>
          <p:nvPr>
            <p:ph type="body" idx="1"/>
          </p:nvPr>
        </p:nvSpPr>
        <p:spPr/>
        <p:txBody>
          <a:bodyPr/>
          <a:lstStyle/>
          <a:p>
            <a:r>
              <a:rPr lang="zh-CN" altLang="zh-CN" dirty="0"/>
              <a:t>根据酯化反应，</a:t>
            </a:r>
            <a:r>
              <a:rPr lang="zh-CN" altLang="en-US" dirty="0"/>
              <a:t>我们进行逆向拆分，将酯基断开，</a:t>
            </a:r>
            <a:r>
              <a:rPr lang="zh-CN" altLang="zh-CN" dirty="0"/>
              <a:t>缩短分子的</a:t>
            </a:r>
            <a:r>
              <a:rPr lang="zh-CN" altLang="en-US" dirty="0"/>
              <a:t>骨架，得到丙酸和乙二醇两个中间体。</a:t>
            </a:r>
          </a:p>
        </p:txBody>
      </p:sp>
    </p:spTree>
    <p:extLst>
      <p:ext uri="{BB962C8B-B14F-4D97-AF65-F5344CB8AC3E}">
        <p14:creationId xmlns:p14="http://schemas.microsoft.com/office/powerpoint/2010/main" val="2317622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p:sp>
      <p:sp>
        <p:nvSpPr>
          <p:cNvPr id="70659" name="备注占位符 2"/>
          <p:cNvSpPr>
            <a:spLocks noGrp="1"/>
          </p:cNvSpPr>
          <p:nvPr>
            <p:ph type="body" idx="1"/>
          </p:nvPr>
        </p:nvSpPr>
        <p:spPr/>
        <p:txBody>
          <a:bodyPr/>
          <a:lstStyle/>
          <a:p>
            <a:r>
              <a:rPr lang="zh-CN" altLang="en-US" dirty="0" smtClean="0"/>
              <a:t>根据引入羟基的方法，可知乙二醇</a:t>
            </a:r>
            <a:r>
              <a:rPr lang="zh-CN" altLang="en-US" dirty="0"/>
              <a:t>的前一步</a:t>
            </a:r>
            <a:r>
              <a:rPr lang="zh-CN" altLang="en-US" dirty="0" smtClean="0"/>
              <a:t>中间体应该是</a:t>
            </a:r>
            <a:r>
              <a:rPr lang="en-US" altLang="zh-CN" dirty="0"/>
              <a:t>1</a:t>
            </a:r>
            <a:r>
              <a:rPr lang="zh-CN" altLang="en-US" dirty="0"/>
              <a:t>，</a:t>
            </a:r>
            <a:r>
              <a:rPr lang="en-US" altLang="zh-CN" dirty="0"/>
              <a:t>2-</a:t>
            </a:r>
            <a:r>
              <a:rPr lang="zh-CN" altLang="en-US" dirty="0"/>
              <a:t>二溴乙烷</a:t>
            </a:r>
            <a:r>
              <a:rPr lang="zh-CN" altLang="en-US" dirty="0" smtClean="0"/>
              <a:t>，而</a:t>
            </a:r>
            <a:r>
              <a:rPr lang="en-US" altLang="zh-CN" dirty="0" smtClean="0"/>
              <a:t>1</a:t>
            </a:r>
            <a:r>
              <a:rPr lang="zh-CN" altLang="en-US" dirty="0"/>
              <a:t>，</a:t>
            </a:r>
            <a:r>
              <a:rPr lang="en-US" altLang="zh-CN" dirty="0"/>
              <a:t>2-</a:t>
            </a:r>
            <a:r>
              <a:rPr lang="zh-CN" altLang="en-US" dirty="0"/>
              <a:t>二溴乙烷则可以通过乙烯的加成反应而</a:t>
            </a:r>
            <a:r>
              <a:rPr lang="zh-CN" altLang="en-US" dirty="0" smtClean="0"/>
              <a:t>得到。</a:t>
            </a:r>
            <a:endParaRPr lang="zh-CN" altLang="en-US" dirty="0"/>
          </a:p>
        </p:txBody>
      </p:sp>
    </p:spTree>
    <p:extLst>
      <p:ext uri="{BB962C8B-B14F-4D97-AF65-F5344CB8AC3E}">
        <p14:creationId xmlns:p14="http://schemas.microsoft.com/office/powerpoint/2010/main" val="3943561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p:sp>
      <p:sp>
        <p:nvSpPr>
          <p:cNvPr id="72707" name="备注占位符 2"/>
          <p:cNvSpPr>
            <a:spLocks noGrp="1"/>
          </p:cNvSpPr>
          <p:nvPr>
            <p:ph type="body" idx="1"/>
          </p:nvPr>
        </p:nvSpPr>
        <p:spPr/>
        <p:txBody>
          <a:bodyPr/>
          <a:lstStyle/>
          <a:p>
            <a:r>
              <a:rPr lang="zh-CN" altLang="en-US" dirty="0" smtClean="0"/>
              <a:t>中间体</a:t>
            </a:r>
            <a:r>
              <a:rPr lang="zh-CN" altLang="en-US" dirty="0"/>
              <a:t>丙酸，如何通过乙烯制备呢</a:t>
            </a:r>
            <a:r>
              <a:rPr lang="zh-CN" altLang="en-US" dirty="0" smtClean="0"/>
              <a:t>？</a:t>
            </a:r>
            <a:endParaRPr lang="zh-CN" altLang="en-US" dirty="0"/>
          </a:p>
        </p:txBody>
      </p:sp>
    </p:spTree>
    <p:extLst>
      <p:ext uri="{BB962C8B-B14F-4D97-AF65-F5344CB8AC3E}">
        <p14:creationId xmlns:p14="http://schemas.microsoft.com/office/powerpoint/2010/main" val="3726060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p:sp>
      <p:sp>
        <p:nvSpPr>
          <p:cNvPr id="74755" name="备注占位符 2"/>
          <p:cNvSpPr>
            <a:spLocks noGrp="1"/>
          </p:cNvSpPr>
          <p:nvPr>
            <p:ph type="body" idx="1"/>
          </p:nvPr>
        </p:nvSpPr>
        <p:spPr/>
        <p:txBody>
          <a:bodyPr/>
          <a:lstStyle/>
          <a:p>
            <a:r>
              <a:rPr lang="zh-CN" altLang="zh-CN" dirty="0"/>
              <a:t>我们将丙酸与原料乙烯</a:t>
            </a:r>
            <a:r>
              <a:rPr lang="zh-CN" altLang="en-US" dirty="0"/>
              <a:t>，从分子骨架，以及</a:t>
            </a:r>
            <a:r>
              <a:rPr lang="zh-CN" altLang="en-US" dirty="0" smtClean="0"/>
              <a:t>官能团两</a:t>
            </a:r>
            <a:r>
              <a:rPr lang="zh-CN" altLang="en-US" dirty="0"/>
              <a:t>个角度，进行</a:t>
            </a:r>
            <a:r>
              <a:rPr lang="zh-CN" altLang="zh-CN" dirty="0"/>
              <a:t>结构</a:t>
            </a:r>
            <a:r>
              <a:rPr lang="zh-CN" altLang="en-US" dirty="0"/>
              <a:t>的</a:t>
            </a:r>
            <a:r>
              <a:rPr lang="zh-CN" altLang="en-US" dirty="0" smtClean="0"/>
              <a:t>对比：</a:t>
            </a:r>
            <a:r>
              <a:rPr lang="zh-CN" altLang="en-US" dirty="0"/>
              <a:t>丙酸比原料乙烯碳链更长，需要</a:t>
            </a:r>
            <a:r>
              <a:rPr lang="zh-CN" altLang="zh-CN" dirty="0"/>
              <a:t>分子内</a:t>
            </a:r>
            <a:r>
              <a:rPr lang="zh-CN" altLang="en-US" dirty="0"/>
              <a:t>增加一个碳原子；还需要引入羧基官能团。我们目前所学的知识无法帮我们完成这个转化，需要查阅资料</a:t>
            </a:r>
            <a:r>
              <a:rPr lang="zh-CN" altLang="en-US" dirty="0" smtClean="0"/>
              <a:t>。</a:t>
            </a:r>
            <a:endParaRPr lang="zh-CN" altLang="en-US" dirty="0"/>
          </a:p>
        </p:txBody>
      </p:sp>
    </p:spTree>
    <p:extLst>
      <p:ext uri="{BB962C8B-B14F-4D97-AF65-F5344CB8AC3E}">
        <p14:creationId xmlns:p14="http://schemas.microsoft.com/office/powerpoint/2010/main" val="2594793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p:sp>
      <p:sp>
        <p:nvSpPr>
          <p:cNvPr id="76803" name="备注占位符 2"/>
          <p:cNvSpPr>
            <a:spLocks noGrp="1"/>
          </p:cNvSpPr>
          <p:nvPr>
            <p:ph type="body" idx="1"/>
          </p:nvPr>
        </p:nvSpPr>
        <p:spPr/>
        <p:txBody>
          <a:bodyPr/>
          <a:lstStyle/>
          <a:p>
            <a:r>
              <a:rPr lang="zh-CN" altLang="en-US" dirty="0"/>
              <a:t>由资料中反应</a:t>
            </a:r>
            <a:r>
              <a:rPr lang="en-US" altLang="zh-CN" dirty="0"/>
              <a:t>1</a:t>
            </a:r>
            <a:r>
              <a:rPr lang="zh-CN" altLang="en-US" dirty="0"/>
              <a:t>可知，卤代烃与氰化钠可以发生取代反应，将氯原子转化为氰基，</a:t>
            </a:r>
            <a:r>
              <a:rPr lang="zh-CN" altLang="zh-CN" dirty="0"/>
              <a:t>分子内增加一个碳原子</a:t>
            </a:r>
            <a:r>
              <a:rPr lang="zh-CN" altLang="en-US" dirty="0"/>
              <a:t>，从而增长碳链。由资料中的反应</a:t>
            </a:r>
            <a:r>
              <a:rPr lang="en-US" altLang="zh-CN" dirty="0"/>
              <a:t>2</a:t>
            </a:r>
            <a:r>
              <a:rPr lang="zh-CN" altLang="en-US" dirty="0"/>
              <a:t>可知，氰基可以与水，</a:t>
            </a:r>
            <a:r>
              <a:rPr lang="en-US" altLang="zh-CN" dirty="0"/>
              <a:t>HCl</a:t>
            </a:r>
            <a:r>
              <a:rPr lang="zh-CN" altLang="en-US" dirty="0"/>
              <a:t>反应，转化为羧基，碳数不变。请同学们结合资料进一步完成</a:t>
            </a:r>
            <a:r>
              <a:rPr lang="zh-CN" altLang="en-US" dirty="0" smtClean="0"/>
              <a:t>设计。</a:t>
            </a:r>
            <a:endParaRPr lang="zh-CN" altLang="en-US" dirty="0"/>
          </a:p>
        </p:txBody>
      </p:sp>
    </p:spTree>
    <p:extLst>
      <p:ext uri="{BB962C8B-B14F-4D97-AF65-F5344CB8AC3E}">
        <p14:creationId xmlns:p14="http://schemas.microsoft.com/office/powerpoint/2010/main" val="3464215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p:sp>
      <p:sp>
        <p:nvSpPr>
          <p:cNvPr id="78851" name="备注占位符 2"/>
          <p:cNvSpPr>
            <a:spLocks noGrp="1"/>
          </p:cNvSpPr>
          <p:nvPr>
            <p:ph type="body" idx="1"/>
          </p:nvPr>
        </p:nvSpPr>
        <p:spPr/>
        <p:txBody>
          <a:bodyPr/>
          <a:lstStyle/>
          <a:p>
            <a:r>
              <a:rPr lang="zh-CN" altLang="zh-CN" dirty="0"/>
              <a:t>我们应用资料中的第</a:t>
            </a:r>
            <a:r>
              <a:rPr lang="en-US" altLang="zh-CN" dirty="0"/>
              <a:t>2</a:t>
            </a:r>
            <a:r>
              <a:rPr lang="zh-CN" altLang="zh-CN" dirty="0" smtClean="0"/>
              <a:t>个反应</a:t>
            </a:r>
            <a:r>
              <a:rPr lang="zh-CN" altLang="zh-CN" dirty="0"/>
              <a:t>，羧基可以由氰基在一定条件下转化得到，由此从丙酸即可逆推出前一步中间体为丙腈。丙腈又可以如何制备呢</a:t>
            </a:r>
            <a:r>
              <a:rPr lang="zh-CN" altLang="zh-CN" dirty="0" smtClean="0"/>
              <a:t>？应用</a:t>
            </a:r>
            <a:r>
              <a:rPr lang="zh-CN" altLang="zh-CN" dirty="0"/>
              <a:t>资料中的第一</a:t>
            </a:r>
            <a:r>
              <a:rPr lang="zh-CN" altLang="zh-CN" dirty="0" smtClean="0"/>
              <a:t>个反应</a:t>
            </a:r>
            <a:r>
              <a:rPr lang="zh-CN" altLang="zh-CN" dirty="0"/>
              <a:t>，氰基可以通过氯原子在一定条件下转化生成，因此可将氰基替换为氯原子，即为前一步的中间体</a:t>
            </a:r>
            <a:r>
              <a:rPr lang="zh-CN" altLang="zh-CN" dirty="0" smtClean="0"/>
              <a:t>。</a:t>
            </a:r>
            <a:endParaRPr lang="zh-CN" altLang="zh-CN" dirty="0"/>
          </a:p>
        </p:txBody>
      </p:sp>
    </p:spTree>
    <p:extLst>
      <p:ext uri="{BB962C8B-B14F-4D97-AF65-F5344CB8AC3E}">
        <p14:creationId xmlns:p14="http://schemas.microsoft.com/office/powerpoint/2010/main" val="1661068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p:sp>
      <p:sp>
        <p:nvSpPr>
          <p:cNvPr id="80899" name="备注占位符 2"/>
          <p:cNvSpPr>
            <a:spLocks noGrp="1"/>
          </p:cNvSpPr>
          <p:nvPr>
            <p:ph type="body" idx="1"/>
          </p:nvPr>
        </p:nvSpPr>
        <p:spPr/>
        <p:txBody>
          <a:bodyPr/>
          <a:lstStyle/>
          <a:p>
            <a:r>
              <a:rPr lang="zh-CN" altLang="en-US" dirty="0"/>
              <a:t>由此可推知合成丙腈的前一步中间体为氯乙烷，氯乙烷可以通过乙烯与</a:t>
            </a:r>
            <a:r>
              <a:rPr lang="en-US" altLang="zh-CN" dirty="0"/>
              <a:t>HCl</a:t>
            </a:r>
            <a:r>
              <a:rPr lang="zh-CN" altLang="en-US" dirty="0"/>
              <a:t>发生加成反应得到</a:t>
            </a:r>
            <a:r>
              <a:rPr lang="zh-CN" altLang="en-US" dirty="0" smtClean="0"/>
              <a:t>。</a:t>
            </a:r>
            <a:endParaRPr lang="zh-CN" altLang="en-US" dirty="0"/>
          </a:p>
        </p:txBody>
      </p:sp>
    </p:spTree>
    <p:extLst>
      <p:ext uri="{BB962C8B-B14F-4D97-AF65-F5344CB8AC3E}">
        <p14:creationId xmlns:p14="http://schemas.microsoft.com/office/powerpoint/2010/main" val="3866936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p:sp>
      <p:sp>
        <p:nvSpPr>
          <p:cNvPr id="82947" name="备注占位符 2"/>
          <p:cNvSpPr>
            <a:spLocks noGrp="1"/>
          </p:cNvSpPr>
          <p:nvPr>
            <p:ph type="body" idx="1"/>
          </p:nvPr>
        </p:nvSpPr>
        <p:spPr/>
        <p:txBody>
          <a:bodyPr/>
          <a:lstStyle/>
          <a:p>
            <a:r>
              <a:rPr lang="zh-CN" altLang="zh-CN" dirty="0"/>
              <a:t>完成逆合成分析后，我们可以由原料出发写出合成路线</a:t>
            </a:r>
            <a:r>
              <a:rPr lang="zh-CN" altLang="zh-CN" dirty="0" smtClean="0"/>
              <a:t>。</a:t>
            </a:r>
            <a:endParaRPr lang="en-US" altLang="zh-CN" dirty="0" smtClean="0"/>
          </a:p>
          <a:p>
            <a:r>
              <a:rPr lang="zh-CN" altLang="zh-CN" dirty="0" smtClean="0"/>
              <a:t>通过</a:t>
            </a:r>
            <a:r>
              <a:rPr lang="zh-CN" altLang="en-US" dirty="0"/>
              <a:t>原料</a:t>
            </a:r>
            <a:r>
              <a:rPr lang="zh-CN" altLang="zh-CN" dirty="0"/>
              <a:t>乙烯与溴单质的加成</a:t>
            </a:r>
            <a:r>
              <a:rPr lang="zh-CN" altLang="en-US" dirty="0"/>
              <a:t>反应</a:t>
            </a:r>
            <a:r>
              <a:rPr lang="zh-CN" altLang="zh-CN" dirty="0"/>
              <a:t>生成</a:t>
            </a:r>
            <a:r>
              <a:rPr lang="en-US" altLang="zh-CN" dirty="0"/>
              <a:t>1</a:t>
            </a:r>
            <a:r>
              <a:rPr lang="zh-CN" altLang="zh-CN" dirty="0"/>
              <a:t>，</a:t>
            </a:r>
            <a:r>
              <a:rPr lang="en-US" altLang="zh-CN" dirty="0"/>
              <a:t>2-</a:t>
            </a:r>
            <a:r>
              <a:rPr lang="zh-CN" altLang="zh-CN" dirty="0"/>
              <a:t>二溴乙烷，进一步在氢氧化钠水溶液加热的条件下，将溴原子水解，分子中引入两个羟基制得乙二醇</a:t>
            </a:r>
            <a:r>
              <a:rPr lang="zh-CN" altLang="zh-CN" dirty="0" smtClean="0"/>
              <a:t>。</a:t>
            </a:r>
            <a:endParaRPr lang="en-US" altLang="zh-CN" dirty="0"/>
          </a:p>
        </p:txBody>
      </p:sp>
    </p:spTree>
    <p:extLst>
      <p:ext uri="{BB962C8B-B14F-4D97-AF65-F5344CB8AC3E}">
        <p14:creationId xmlns:p14="http://schemas.microsoft.com/office/powerpoint/2010/main" val="1209474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p:sp>
      <p:sp>
        <p:nvSpPr>
          <p:cNvPr id="84995" name="备注占位符 2"/>
          <p:cNvSpPr>
            <a:spLocks noGrp="1"/>
          </p:cNvSpPr>
          <p:nvPr>
            <p:ph type="body" idx="1"/>
          </p:nvPr>
        </p:nvSpPr>
        <p:spPr/>
        <p:txBody>
          <a:bodyPr/>
          <a:lstStyle/>
          <a:p>
            <a:pPr eaLnBrk="1" hangingPunct="1">
              <a:spcBef>
                <a:spcPct val="0"/>
              </a:spcBef>
            </a:pPr>
            <a:r>
              <a:rPr lang="zh-CN" altLang="zh-CN" dirty="0"/>
              <a:t>同时通过乙烯与</a:t>
            </a:r>
            <a:r>
              <a:rPr lang="en-US" altLang="zh-CN" dirty="0"/>
              <a:t>HCl</a:t>
            </a:r>
            <a:r>
              <a:rPr lang="zh-CN" altLang="zh-CN" dirty="0"/>
              <a:t>在催化剂的作用下发生加成反应，分子中引入一个氯原子，</a:t>
            </a:r>
            <a:r>
              <a:rPr lang="zh-CN" altLang="en-US" dirty="0"/>
              <a:t>应用资料中的反应</a:t>
            </a:r>
            <a:r>
              <a:rPr lang="en-US" altLang="zh-CN" dirty="0"/>
              <a:t>1</a:t>
            </a:r>
            <a:r>
              <a:rPr lang="zh-CN" altLang="en-US" dirty="0"/>
              <a:t>，</a:t>
            </a:r>
            <a:r>
              <a:rPr lang="zh-CN" altLang="zh-CN" dirty="0"/>
              <a:t>氯代烃与氰化钠发生取代反应生成丙腈，增长了碳链</a:t>
            </a:r>
            <a:r>
              <a:rPr lang="zh-CN" altLang="en-US" dirty="0"/>
              <a:t>。再应用资料中第二个反应，</a:t>
            </a:r>
            <a:r>
              <a:rPr lang="zh-CN" altLang="zh-CN" dirty="0"/>
              <a:t>将氰基水解引入羧基</a:t>
            </a:r>
            <a:r>
              <a:rPr lang="zh-CN" altLang="zh-CN" dirty="0" smtClean="0"/>
              <a:t>。</a:t>
            </a:r>
            <a:endParaRPr lang="zh-CN" altLang="zh-CN" dirty="0"/>
          </a:p>
        </p:txBody>
      </p:sp>
    </p:spTree>
    <p:extLst>
      <p:ext uri="{BB962C8B-B14F-4D97-AF65-F5344CB8AC3E}">
        <p14:creationId xmlns:p14="http://schemas.microsoft.com/office/powerpoint/2010/main" val="3621773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p:cNvSpPr>
            <a:spLocks noGrp="1" noRot="1" noChangeAspect="1" noTextEdit="1"/>
          </p:cNvSpPr>
          <p:nvPr>
            <p:ph type="sldImg"/>
          </p:nvPr>
        </p:nvSpPr>
        <p:spPr/>
      </p:sp>
      <p:sp>
        <p:nvSpPr>
          <p:cNvPr id="87043" name="备注占位符 2"/>
          <p:cNvSpPr>
            <a:spLocks noGrp="1"/>
          </p:cNvSpPr>
          <p:nvPr>
            <p:ph type="body" idx="1"/>
          </p:nvPr>
        </p:nvSpPr>
        <p:spPr/>
        <p:txBody>
          <a:bodyPr/>
          <a:lstStyle/>
          <a:p>
            <a:r>
              <a:rPr lang="zh-CN" altLang="en-US" dirty="0"/>
              <a:t>最后乙二醇与丙酸发生酯化反应得到最终产物二丙酸乙二醇酯，</a:t>
            </a:r>
            <a:r>
              <a:rPr lang="zh-CN" altLang="en-US" dirty="0" smtClean="0"/>
              <a:t>完成设计。</a:t>
            </a:r>
            <a:endParaRPr lang="zh-CN" altLang="en-US" dirty="0"/>
          </a:p>
        </p:txBody>
      </p:sp>
    </p:spTree>
    <p:extLst>
      <p:ext uri="{BB962C8B-B14F-4D97-AF65-F5344CB8AC3E}">
        <p14:creationId xmlns:p14="http://schemas.microsoft.com/office/powerpoint/2010/main" val="22918535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a:ln>
            <a:solidFill>
              <a:srgbClr val="000000"/>
            </a:solidFill>
            <a:miter lim="800000"/>
            <a:headEnd/>
            <a:tailEnd/>
          </a:ln>
        </p:spPr>
      </p:sp>
      <p:sp>
        <p:nvSpPr>
          <p:cNvPr id="3" name="备注占位符 2"/>
          <p:cNvSpPr>
            <a:spLocks noGrp="1"/>
          </p:cNvSpPr>
          <p:nvPr>
            <p:ph type="body" idx="1"/>
          </p:nvPr>
        </p:nvSpPr>
        <p:spPr/>
        <p:txBody>
          <a:bodyPr/>
          <a:lstStyle/>
          <a:p>
            <a:pPr eaLnBrk="1" fontAlgn="auto" hangingPunct="1">
              <a:spcBef>
                <a:spcPct val="0"/>
              </a:spcBef>
              <a:defRPr/>
            </a:pPr>
            <a:r>
              <a:rPr kumimoji="1" lang="zh-CN" altLang="en-US" sz="2200" b="1" kern="0" dirty="0" smtClean="0">
                <a:solidFill>
                  <a:schemeClr val="bg1"/>
                </a:solidFill>
                <a:effectLst>
                  <a:outerShdw blurRad="38100" dist="38100" dir="2700000" algn="tl">
                    <a:srgbClr val="000000">
                      <a:alpha val="43137"/>
                    </a:srgbClr>
                  </a:outerShdw>
                </a:effectLst>
                <a:latin typeface="黑体" pitchFamily="49" charset="-122"/>
                <a:ea typeface="黑体" pitchFamily="49" charset="-122"/>
              </a:rPr>
              <a:t>通过两例</a:t>
            </a:r>
            <a:r>
              <a:rPr lang="zh-CN" altLang="en-US" sz="2400" kern="1200" dirty="0" smtClean="0">
                <a:solidFill>
                  <a:srgbClr val="FFFF00"/>
                </a:solidFill>
                <a:latin typeface="黑体" pitchFamily="49" charset="-122"/>
                <a:ea typeface="黑体" pitchFamily="49" charset="-122"/>
              </a:rPr>
              <a:t>逆合成</a:t>
            </a:r>
            <a:r>
              <a:rPr lang="zh-CN" altLang="en-US" sz="2400" kern="1200" dirty="0">
                <a:solidFill>
                  <a:srgbClr val="FFFF00"/>
                </a:solidFill>
                <a:latin typeface="黑体" pitchFamily="49" charset="-122"/>
                <a:ea typeface="黑体" pitchFamily="49" charset="-122"/>
              </a:rPr>
              <a:t>分析</a:t>
            </a:r>
            <a:r>
              <a:rPr lang="zh-CN" altLang="en-US" sz="2400" kern="1200" dirty="0" smtClean="0">
                <a:solidFill>
                  <a:srgbClr val="FFFF00"/>
                </a:solidFill>
                <a:latin typeface="黑体" pitchFamily="49" charset="-122"/>
                <a:ea typeface="黑体" pitchFamily="49" charset="-122"/>
              </a:rPr>
              <a:t>的应用实践</a:t>
            </a:r>
            <a:r>
              <a:rPr kumimoji="1" lang="zh-CN" altLang="en-US" b="1" dirty="0" smtClean="0">
                <a:solidFill>
                  <a:schemeClr val="bg1"/>
                </a:solidFill>
                <a:effectLst>
                  <a:outerShdw blurRad="38100" dist="38100" dir="2700000" algn="tl">
                    <a:srgbClr val="000000">
                      <a:alpha val="43137"/>
                    </a:srgbClr>
                  </a:outerShdw>
                </a:effectLst>
                <a:latin typeface="黑体" pitchFamily="49" charset="-122"/>
                <a:ea typeface="黑体" pitchFamily="49" charset="-122"/>
              </a:rPr>
              <a:t>，</a:t>
            </a:r>
            <a:r>
              <a:rPr kumimoji="1" lang="zh-CN" altLang="en-US" dirty="0">
                <a:solidFill>
                  <a:schemeClr val="bg1"/>
                </a:solidFill>
                <a:latin typeface="黑体" pitchFamily="49" charset="-122"/>
                <a:ea typeface="黑体" pitchFamily="49" charset="-122"/>
              </a:rPr>
              <a:t>请同学们思考：用</a:t>
            </a:r>
            <a:r>
              <a:rPr kumimoji="1" lang="zh-CN" altLang="en-US" sz="2400" kern="1200" dirty="0">
                <a:solidFill>
                  <a:prstClr val="white"/>
                </a:solidFill>
                <a:latin typeface="黑体" pitchFamily="49" charset="-122"/>
                <a:ea typeface="黑体" pitchFamily="49" charset="-122"/>
              </a:rPr>
              <a:t>逆合成分析</a:t>
            </a:r>
            <a:r>
              <a:rPr kumimoji="1" lang="zh-CN" altLang="en-US" sz="2400" kern="1200" dirty="0" smtClean="0">
                <a:solidFill>
                  <a:prstClr val="white"/>
                </a:solidFill>
                <a:latin typeface="黑体" pitchFamily="49" charset="-122"/>
                <a:ea typeface="黑体" pitchFamily="49" charset="-122"/>
              </a:rPr>
              <a:t>法设计</a:t>
            </a:r>
            <a:r>
              <a:rPr kumimoji="1" lang="zh-CN" altLang="en-US" sz="2400" kern="1200" dirty="0">
                <a:solidFill>
                  <a:prstClr val="white"/>
                </a:solidFill>
                <a:latin typeface="黑体" pitchFamily="49" charset="-122"/>
                <a:ea typeface="黑体" pitchFamily="49" charset="-122"/>
              </a:rPr>
              <a:t>合成路线的基本步骤以及核心要素是什么？</a:t>
            </a:r>
            <a:endParaRPr lang="zh-CN" altLang="en-US" dirty="0"/>
          </a:p>
        </p:txBody>
      </p:sp>
      <p:sp>
        <p:nvSpPr>
          <p:cNvPr id="89092" name="灯片编号占位符 3"/>
          <p:cNvSpPr>
            <a:spLocks noGrp="1"/>
          </p:cNvSpPr>
          <p:nvPr>
            <p:ph type="sldNum" sz="quarter" idx="4294967295"/>
          </p:nvPr>
        </p:nvSpPr>
        <p:spPr bwMode="auto">
          <a:xfrm>
            <a:off x="3884613" y="9448185"/>
            <a:ext cx="2971800" cy="497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8000"/>
              </a:lnSpc>
              <a:spcBef>
                <a:spcPct val="30000"/>
              </a:spcBef>
              <a:defRPr sz="2200">
                <a:solidFill>
                  <a:schemeClr val="tx1"/>
                </a:solidFill>
                <a:latin typeface="Helvetica Neue"/>
                <a:ea typeface="Helvetica Neue"/>
                <a:cs typeface="Helvetica Neue"/>
                <a:sym typeface="Helvetica Neue"/>
              </a:defRPr>
            </a:lvl1pPr>
            <a:lvl2pPr marL="742950" indent="-285750">
              <a:lnSpc>
                <a:spcPct val="118000"/>
              </a:lnSpc>
              <a:spcBef>
                <a:spcPct val="30000"/>
              </a:spcBef>
              <a:defRPr sz="2200">
                <a:solidFill>
                  <a:schemeClr val="tx1"/>
                </a:solidFill>
                <a:latin typeface="Helvetica Neue"/>
                <a:ea typeface="Helvetica Neue"/>
                <a:cs typeface="Helvetica Neue"/>
                <a:sym typeface="Helvetica Neue"/>
              </a:defRPr>
            </a:lvl2pPr>
            <a:lvl3pPr marL="1143000" indent="-228600">
              <a:lnSpc>
                <a:spcPct val="118000"/>
              </a:lnSpc>
              <a:spcBef>
                <a:spcPct val="30000"/>
              </a:spcBef>
              <a:defRPr sz="2200">
                <a:solidFill>
                  <a:schemeClr val="tx1"/>
                </a:solidFill>
                <a:latin typeface="Helvetica Neue"/>
                <a:ea typeface="Helvetica Neue"/>
                <a:cs typeface="Helvetica Neue"/>
                <a:sym typeface="Helvetica Neue"/>
              </a:defRPr>
            </a:lvl3pPr>
            <a:lvl4pPr marL="1600200" indent="-228600">
              <a:lnSpc>
                <a:spcPct val="118000"/>
              </a:lnSpc>
              <a:spcBef>
                <a:spcPct val="30000"/>
              </a:spcBef>
              <a:defRPr sz="2200">
                <a:solidFill>
                  <a:schemeClr val="tx1"/>
                </a:solidFill>
                <a:latin typeface="Helvetica Neue"/>
                <a:ea typeface="Helvetica Neue"/>
                <a:cs typeface="Helvetica Neue"/>
                <a:sym typeface="Helvetica Neue"/>
              </a:defRPr>
            </a:lvl4pPr>
            <a:lvl5pPr marL="2057400" indent="-228600">
              <a:lnSpc>
                <a:spcPct val="118000"/>
              </a:lnSpc>
              <a:spcBef>
                <a:spcPct val="30000"/>
              </a:spcBef>
              <a:defRPr sz="2200">
                <a:solidFill>
                  <a:schemeClr val="tx1"/>
                </a:solidFill>
                <a:latin typeface="Helvetica Neue"/>
                <a:ea typeface="Helvetica Neue"/>
                <a:cs typeface="Helvetica Neue"/>
                <a:sym typeface="Helvetica Neue"/>
              </a:defRPr>
            </a:lvl5pPr>
            <a:lvl6pPr marL="2514600" indent="-228600" defTabSz="82550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6pPr>
            <a:lvl7pPr marL="2971800" indent="-228600" defTabSz="82550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7pPr>
            <a:lvl8pPr marL="3429000" indent="-228600" defTabSz="82550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8pPr>
            <a:lvl9pPr marL="3886200" indent="-228600" defTabSz="825500" eaLnBrk="0" fontAlgn="base" hangingPunct="0">
              <a:lnSpc>
                <a:spcPct val="118000"/>
              </a:lnSpc>
              <a:spcBef>
                <a:spcPct val="30000"/>
              </a:spcBef>
              <a:spcAft>
                <a:spcPct val="0"/>
              </a:spcAft>
              <a:defRPr sz="2200">
                <a:solidFill>
                  <a:schemeClr val="tx1"/>
                </a:solidFill>
                <a:latin typeface="Helvetica Neue"/>
                <a:ea typeface="Helvetica Neue"/>
                <a:cs typeface="Helvetica Neue"/>
                <a:sym typeface="Helvetica Neue"/>
              </a:defRPr>
            </a:lvl9pPr>
          </a:lstStyle>
          <a:p>
            <a:pPr eaLnBrk="1" hangingPunct="1">
              <a:lnSpc>
                <a:spcPct val="100000"/>
              </a:lnSpc>
              <a:spcBef>
                <a:spcPct val="0"/>
              </a:spcBef>
            </a:pPr>
            <a:fld id="{60315A55-E757-41F9-9ECE-A79579EC56D7}" type="slidenum">
              <a:rPr lang="zh-CN" altLang="en-US" sz="5600">
                <a:solidFill>
                  <a:srgbClr val="000000"/>
                </a:solidFill>
                <a:latin typeface="Hoefler Text"/>
                <a:ea typeface="Hoefler Text"/>
                <a:cs typeface="Hoefler Text"/>
                <a:sym typeface="Hoefler Text"/>
              </a:rPr>
              <a:pPr eaLnBrk="1" hangingPunct="1">
                <a:lnSpc>
                  <a:spcPct val="100000"/>
                </a:lnSpc>
                <a:spcBef>
                  <a:spcPct val="0"/>
                </a:spcBef>
              </a:pPr>
              <a:t>30</a:t>
            </a:fld>
            <a:endParaRPr lang="zh-CN" altLang="en-US" sz="5600">
              <a:solidFill>
                <a:srgbClr val="000000"/>
              </a:solidFill>
              <a:latin typeface="Hoefler Text"/>
              <a:ea typeface="Hoefler Text"/>
              <a:cs typeface="Hoefler Text"/>
              <a:sym typeface="Hoefler Text"/>
            </a:endParaRPr>
          </a:p>
        </p:txBody>
      </p:sp>
    </p:spTree>
    <p:extLst>
      <p:ext uri="{BB962C8B-B14F-4D97-AF65-F5344CB8AC3E}">
        <p14:creationId xmlns:p14="http://schemas.microsoft.com/office/powerpoint/2010/main" val="2348807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p:sp>
      <p:sp>
        <p:nvSpPr>
          <p:cNvPr id="91139" name="备注占位符 2"/>
          <p:cNvSpPr>
            <a:spLocks noGrp="1"/>
          </p:cNvSpPr>
          <p:nvPr>
            <p:ph type="body" idx="1"/>
          </p:nvPr>
        </p:nvSpPr>
        <p:spPr/>
        <p:txBody>
          <a:bodyPr/>
          <a:lstStyle/>
          <a:p>
            <a:r>
              <a:rPr lang="zh-CN" altLang="zh-CN" dirty="0"/>
              <a:t>首先要观察</a:t>
            </a:r>
            <a:r>
              <a:rPr lang="zh-CN" altLang="zh-CN" dirty="0" smtClean="0"/>
              <a:t>目标化合物</a:t>
            </a:r>
            <a:r>
              <a:rPr lang="zh-CN" altLang="zh-CN" dirty="0"/>
              <a:t>的结构特点：即分子骨架特征，官能团的种类，位置。结合反应规律寻找断键处，分析出中间体</a:t>
            </a:r>
            <a:r>
              <a:rPr lang="zh-CN" altLang="zh-CN" dirty="0" smtClean="0"/>
              <a:t>。</a:t>
            </a:r>
            <a:endParaRPr lang="en-US" altLang="zh-CN" dirty="0"/>
          </a:p>
          <a:p>
            <a:endParaRPr lang="en-US" altLang="zh-CN" dirty="0"/>
          </a:p>
        </p:txBody>
      </p:sp>
    </p:spTree>
    <p:extLst>
      <p:ext uri="{BB962C8B-B14F-4D97-AF65-F5344CB8AC3E}">
        <p14:creationId xmlns:p14="http://schemas.microsoft.com/office/powerpoint/2010/main" val="3730502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幻灯片图像占位符 1"/>
          <p:cNvSpPr>
            <a:spLocks noGrp="1" noRot="1" noChangeAspect="1" noTextEdit="1"/>
          </p:cNvSpPr>
          <p:nvPr>
            <p:ph type="sldImg"/>
          </p:nvPr>
        </p:nvSpPr>
        <p:spPr/>
      </p:sp>
      <p:sp>
        <p:nvSpPr>
          <p:cNvPr id="93187" name="备注占位符 2"/>
          <p:cNvSpPr>
            <a:spLocks noGrp="1"/>
          </p:cNvSpPr>
          <p:nvPr>
            <p:ph type="body" idx="1"/>
          </p:nvPr>
        </p:nvSpPr>
        <p:spPr/>
        <p:txBody>
          <a:bodyPr/>
          <a:lstStyle/>
          <a:p>
            <a:pPr eaLnBrk="1" hangingPunct="1">
              <a:spcBef>
                <a:spcPct val="0"/>
              </a:spcBef>
            </a:pPr>
            <a:r>
              <a:rPr lang="zh-CN" altLang="en-US" dirty="0"/>
              <a:t>然后，对目标化合物以及中间体进行层层切割拆分。在此过程中完成碳骨架的构建，以及官能团</a:t>
            </a:r>
            <a:r>
              <a:rPr lang="zh-CN" altLang="en-US" dirty="0" smtClean="0"/>
              <a:t>的引入和转化。</a:t>
            </a:r>
            <a:r>
              <a:rPr lang="zh-CN" altLang="en-US" dirty="0"/>
              <a:t>这个环节需要熟练应用</a:t>
            </a:r>
            <a:r>
              <a:rPr lang="zh-CN" altLang="en-US" dirty="0" smtClean="0"/>
              <a:t>有机化合物</a:t>
            </a:r>
            <a:r>
              <a:rPr lang="zh-CN" altLang="en-US" dirty="0"/>
              <a:t>间的转化关系，以及查阅相关信息资料。在合成路线设计过程中，我们可能设计出多种路径。此时就需要进行优选</a:t>
            </a:r>
            <a:r>
              <a:rPr lang="zh-CN" altLang="en-US" dirty="0" smtClean="0"/>
              <a:t>。比如，我们</a:t>
            </a:r>
            <a:r>
              <a:rPr lang="zh-CN" altLang="en-US" dirty="0"/>
              <a:t>往往会选择合成</a:t>
            </a:r>
            <a:r>
              <a:rPr lang="zh-CN" altLang="en-US" dirty="0" smtClean="0"/>
              <a:t>路线更加</a:t>
            </a:r>
            <a:r>
              <a:rPr lang="zh-CN" altLang="en-US" dirty="0"/>
              <a:t>简短高效的路径，以节约原料，降低成本，同时</a:t>
            </a:r>
            <a:r>
              <a:rPr lang="zh-CN" altLang="zh-CN" sz="2400" kern="1200" dirty="0"/>
              <a:t>保证较高的产率</a:t>
            </a:r>
            <a:r>
              <a:rPr lang="zh-CN" altLang="zh-CN" sz="2400" kern="1200" dirty="0" smtClean="0"/>
              <a:t>。</a:t>
            </a:r>
            <a:endParaRPr lang="zh-CN" altLang="en-US" dirty="0"/>
          </a:p>
          <a:p>
            <a:endParaRPr lang="zh-CN" altLang="en-US" dirty="0"/>
          </a:p>
        </p:txBody>
      </p:sp>
    </p:spTree>
    <p:extLst>
      <p:ext uri="{BB962C8B-B14F-4D97-AF65-F5344CB8AC3E}">
        <p14:creationId xmlns:p14="http://schemas.microsoft.com/office/powerpoint/2010/main" val="1564052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p:cNvSpPr>
            <a:spLocks noGrp="1" noRot="1" noChangeAspect="1" noTextEdit="1"/>
          </p:cNvSpPr>
          <p:nvPr>
            <p:ph type="sldImg"/>
          </p:nvPr>
        </p:nvSpPr>
        <p:spPr/>
      </p:sp>
      <p:sp>
        <p:nvSpPr>
          <p:cNvPr id="103427" name="备注占位符 2"/>
          <p:cNvSpPr>
            <a:spLocks noGrp="1"/>
          </p:cNvSpPr>
          <p:nvPr>
            <p:ph type="body" idx="1"/>
          </p:nvPr>
        </p:nvSpPr>
        <p:spPr/>
        <p:txBody>
          <a:bodyPr/>
          <a:lstStyle/>
          <a:p>
            <a:pPr eaLnBrk="1" hangingPunct="1">
              <a:spcBef>
                <a:spcPct val="0"/>
              </a:spcBef>
            </a:pPr>
            <a:r>
              <a:rPr lang="zh-CN" altLang="en-US" dirty="0"/>
              <a:t>因此合成路线方案设计后，还需要进行优化选择。优化的依据是“绿色化学”。什么是绿色化学的合成原则呢？</a:t>
            </a:r>
          </a:p>
          <a:p>
            <a:endParaRPr lang="zh-CN" altLang="en-US" dirty="0"/>
          </a:p>
        </p:txBody>
      </p:sp>
    </p:spTree>
    <p:extLst>
      <p:ext uri="{BB962C8B-B14F-4D97-AF65-F5344CB8AC3E}">
        <p14:creationId xmlns:p14="http://schemas.microsoft.com/office/powerpoint/2010/main" val="1309441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p:cNvSpPr>
            <a:spLocks noGrp="1" noRot="1" noChangeAspect="1" noTextEdit="1"/>
          </p:cNvSpPr>
          <p:nvPr>
            <p:ph type="sldImg"/>
          </p:nvPr>
        </p:nvSpPr>
        <p:spPr/>
      </p:sp>
      <p:sp>
        <p:nvSpPr>
          <p:cNvPr id="3" name="备注占位符 2"/>
          <p:cNvSpPr>
            <a:spLocks noGrp="1"/>
          </p:cNvSpPr>
          <p:nvPr>
            <p:ph type="body" idx="1"/>
          </p:nvPr>
        </p:nvSpPr>
        <p:spPr/>
        <p:txBody>
          <a:bodyPr/>
          <a:lstStyle/>
          <a:p>
            <a:pPr eaLnBrk="1" fontAlgn="auto" hangingPunct="1">
              <a:spcBef>
                <a:spcPct val="0"/>
              </a:spcBef>
              <a:defRPr/>
            </a:pPr>
            <a:r>
              <a:rPr lang="zh-CN" altLang="en-US" dirty="0"/>
              <a:t>从</a:t>
            </a:r>
            <a:r>
              <a:rPr lang="zh-CN" altLang="en-US" sz="2400" dirty="0">
                <a:solidFill>
                  <a:srgbClr val="FFFFFF">
                    <a:alpha val="80000"/>
                  </a:srgbClr>
                </a:solidFill>
                <a:latin typeface="黑体" pitchFamily="49" charset="-122"/>
                <a:ea typeface="黑体" pitchFamily="49" charset="-122"/>
              </a:rPr>
              <a:t>原料来说：易得廉价，低毒性，低污染；</a:t>
            </a:r>
            <a:r>
              <a:rPr lang="zh-CN" altLang="en-US" sz="2400" dirty="0" smtClean="0">
                <a:solidFill>
                  <a:srgbClr val="FFFFFF">
                    <a:alpha val="80000"/>
                  </a:srgbClr>
                </a:solidFill>
                <a:latin typeface="黑体" pitchFamily="49" charset="-122"/>
                <a:ea typeface="黑体" pitchFamily="49" charset="-122"/>
              </a:rPr>
              <a:t>从反应</a:t>
            </a:r>
            <a:r>
              <a:rPr lang="zh-CN" altLang="en-US" sz="2400" dirty="0">
                <a:solidFill>
                  <a:srgbClr val="FFFFFF">
                    <a:alpha val="80000"/>
                  </a:srgbClr>
                </a:solidFill>
                <a:latin typeface="黑体" pitchFamily="49" charset="-122"/>
                <a:ea typeface="黑体" pitchFamily="49" charset="-122"/>
              </a:rPr>
              <a:t>来说：条件温和，操作安全，产率高；从整体路线看：要科学高效，步骤少</a:t>
            </a:r>
            <a:r>
              <a:rPr lang="zh-CN" altLang="en-US" sz="2400" dirty="0" smtClean="0">
                <a:solidFill>
                  <a:srgbClr val="FFFFFF">
                    <a:alpha val="80000"/>
                  </a:srgbClr>
                </a:solidFill>
                <a:latin typeface="黑体" pitchFamily="49" charset="-122"/>
                <a:ea typeface="黑体" pitchFamily="49" charset="-122"/>
              </a:rPr>
              <a:t>。</a:t>
            </a:r>
            <a:endParaRPr lang="en-US" altLang="zh-CN" sz="2400" dirty="0">
              <a:solidFill>
                <a:srgbClr val="FFFFFF">
                  <a:alpha val="80000"/>
                </a:srgbClr>
              </a:solidFill>
              <a:latin typeface="黑体" pitchFamily="49" charset="-122"/>
              <a:ea typeface="黑体" pitchFamily="49" charset="-122"/>
            </a:endParaRPr>
          </a:p>
          <a:p>
            <a:pPr>
              <a:defRPr/>
            </a:pPr>
            <a:endParaRPr lang="zh-CN" altLang="en-US" dirty="0"/>
          </a:p>
        </p:txBody>
      </p:sp>
    </p:spTree>
    <p:extLst>
      <p:ext uri="{BB962C8B-B14F-4D97-AF65-F5344CB8AC3E}">
        <p14:creationId xmlns:p14="http://schemas.microsoft.com/office/powerpoint/2010/main" val="356261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1"/>
          <p:cNvSpPr>
            <a:spLocks noGrp="1" noRot="1" noChangeAspect="1" noTextEdit="1"/>
          </p:cNvSpPr>
          <p:nvPr>
            <p:ph type="sldImg"/>
          </p:nvPr>
        </p:nvSpPr>
        <p:spPr/>
      </p:sp>
      <p:sp>
        <p:nvSpPr>
          <p:cNvPr id="132099" name="备注占位符 2"/>
          <p:cNvSpPr>
            <a:spLocks noGrp="1"/>
          </p:cNvSpPr>
          <p:nvPr>
            <p:ph type="body" idx="1"/>
          </p:nvPr>
        </p:nvSpPr>
        <p:spPr/>
        <p:txBody>
          <a:bodyPr/>
          <a:lstStyle/>
          <a:p>
            <a:pPr eaLnBrk="1" hangingPunct="1">
              <a:spcBef>
                <a:spcPct val="0"/>
              </a:spcBef>
            </a:pPr>
            <a:r>
              <a:rPr lang="zh-CN" altLang="en-US" dirty="0"/>
              <a:t>最后让我们来一起</a:t>
            </a:r>
            <a:r>
              <a:rPr lang="zh-CN" altLang="en-US" dirty="0" smtClean="0"/>
              <a:t>回顾一下，应用逆合成分析法进行</a:t>
            </a:r>
            <a:r>
              <a:rPr lang="zh-CN" altLang="en-US" dirty="0"/>
              <a:t>有机合成路线设计的思路和要素；首先要观察目标化合物的分子结构，如果有指定的有机原料，需要将原料与目标化合物的分子结构进行对比。重点关注分子骨架特征以及官能团</a:t>
            </a:r>
            <a:r>
              <a:rPr lang="zh-CN" altLang="en-US"/>
              <a:t>的</a:t>
            </a:r>
            <a:r>
              <a:rPr lang="zh-CN" altLang="en-US" smtClean="0"/>
              <a:t>种类位置</a:t>
            </a:r>
            <a:r>
              <a:rPr lang="zh-CN" altLang="en-US" dirty="0"/>
              <a:t>，寻找断键处。</a:t>
            </a:r>
            <a:endParaRPr lang="en-US" altLang="zh-CN" dirty="0"/>
          </a:p>
          <a:p>
            <a:pPr eaLnBrk="1" hangingPunct="1">
              <a:spcBef>
                <a:spcPct val="0"/>
              </a:spcBef>
            </a:pPr>
            <a:r>
              <a:rPr lang="zh-CN" altLang="en-US" dirty="0"/>
              <a:t>然后依据有机反应规律逐步逆推上一步的中间体，直至简单原料。在此过程中的主要任务是完成分子骨架的构建和官能团的转化。需要同学们熟练掌握学习过的有机化合物的转化知识，学会分析资料所给新信息。最后需要对设计的合成路线进行优化选择，优选的依据就是绿色化学</a:t>
            </a:r>
            <a:r>
              <a:rPr lang="zh-CN" altLang="en-US" dirty="0" smtClean="0"/>
              <a:t>。</a:t>
            </a:r>
            <a:endParaRPr lang="en-US" altLang="zh-CN" dirty="0" smtClean="0"/>
          </a:p>
          <a:p>
            <a:pPr eaLnBrk="1" hangingPunct="1">
              <a:spcBef>
                <a:spcPct val="0"/>
              </a:spcBef>
            </a:pPr>
            <a:r>
              <a:rPr lang="zh-CN" altLang="en-US" sz="2000" dirty="0" smtClean="0"/>
              <a:t>希望同学们课下结合练习，进一步理解</a:t>
            </a:r>
            <a:r>
              <a:rPr lang="zh-CN" altLang="en-US" sz="2000" b="0" i="0" dirty="0" smtClean="0">
                <a:effectLst/>
                <a:latin typeface="+mn-lt"/>
                <a:ea typeface="+mn-ea"/>
                <a:cs typeface="+mn-cs"/>
                <a:sym typeface="Helvetica Neue"/>
              </a:rPr>
              <a:t>有机合成的思路和方法</a:t>
            </a:r>
            <a:r>
              <a:rPr lang="zh-CN" altLang="en-US" sz="2000" dirty="0" smtClean="0"/>
              <a:t>。</a:t>
            </a:r>
            <a:endParaRPr lang="zh-CN" altLang="en-US" dirty="0"/>
          </a:p>
        </p:txBody>
      </p:sp>
    </p:spTree>
    <p:extLst>
      <p:ext uri="{BB962C8B-B14F-4D97-AF65-F5344CB8AC3E}">
        <p14:creationId xmlns:p14="http://schemas.microsoft.com/office/powerpoint/2010/main" val="29865952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200" b="0" i="0" dirty="0">
                <a:effectLst/>
                <a:latin typeface="+mn-lt"/>
                <a:ea typeface="+mn-ea"/>
                <a:cs typeface="+mn-cs"/>
                <a:sym typeface="Helvetica Neue"/>
              </a:rPr>
              <a:t>有机合成是化学学科中最活跃、最具创造性的领域之一。迄今为止，人类已知的物质中</a:t>
            </a:r>
            <a:r>
              <a:rPr lang="en-US" altLang="zh-CN" sz="2200" b="0" i="0" dirty="0">
                <a:effectLst/>
                <a:latin typeface="+mn-lt"/>
                <a:ea typeface="+mn-ea"/>
                <a:cs typeface="+mn-cs"/>
                <a:sym typeface="Helvetica Neue"/>
              </a:rPr>
              <a:t>95%</a:t>
            </a:r>
            <a:r>
              <a:rPr lang="zh-CN" altLang="en-US" sz="2200" b="0" i="0" dirty="0">
                <a:effectLst/>
                <a:latin typeface="+mn-lt"/>
                <a:ea typeface="+mn-ea"/>
                <a:cs typeface="+mn-cs"/>
                <a:sym typeface="Helvetica Neue"/>
              </a:rPr>
              <a:t>以上为有机化合物，而这些有机化合物大多数是由人工合成的。通过有机合成制得的药物、材料等物质广泛地应用于农业、轻工业、重工业、国防工业等众多领域。如图所示上海世博会的石油馆“油立方”，其建筑外表皮首次使用一种自主研制的新型环保材料聚碳酸酯，该工程塑料美观保温、隔热、抗氧化能力强，在日常生活中有广泛的应用前景；在国防领域，科研工作者合成了比</a:t>
            </a:r>
            <a:r>
              <a:rPr lang="en-US" altLang="zh-CN" sz="2200" b="0" i="0" dirty="0">
                <a:effectLst/>
                <a:latin typeface="+mn-lt"/>
                <a:ea typeface="+mn-ea"/>
                <a:cs typeface="+mn-cs"/>
                <a:sym typeface="Helvetica Neue"/>
              </a:rPr>
              <a:t>TNT</a:t>
            </a:r>
            <a:r>
              <a:rPr lang="zh-CN" altLang="en-US" sz="2200" b="0" i="0" dirty="0">
                <a:effectLst/>
                <a:latin typeface="+mn-lt"/>
                <a:ea typeface="+mn-ea"/>
                <a:cs typeface="+mn-cs"/>
                <a:sym typeface="Helvetica Neue"/>
              </a:rPr>
              <a:t>爆炸威力大得多的超级炸药</a:t>
            </a:r>
            <a:r>
              <a:rPr lang="en-US" altLang="zh-CN" sz="2200" b="0" i="0" dirty="0">
                <a:effectLst/>
                <a:latin typeface="+mn-lt"/>
                <a:ea typeface="+mn-ea"/>
                <a:cs typeface="+mn-cs"/>
                <a:sym typeface="Helvetica Neue"/>
              </a:rPr>
              <a:t>——</a:t>
            </a:r>
            <a:r>
              <a:rPr lang="zh-CN" altLang="en-US" sz="2200" b="0" i="0" dirty="0">
                <a:effectLst/>
                <a:latin typeface="+mn-lt"/>
                <a:ea typeface="+mn-ea"/>
                <a:cs typeface="+mn-cs"/>
                <a:sym typeface="Helvetica Neue"/>
              </a:rPr>
              <a:t>八硝基立方烷。</a:t>
            </a:r>
            <a:endParaRPr lang="en-US" altLang="zh-CN" sz="2200" b="0" i="0" dirty="0">
              <a:effectLst/>
              <a:latin typeface="+mn-lt"/>
              <a:ea typeface="+mn-ea"/>
              <a:cs typeface="+mn-cs"/>
              <a:sym typeface="Helvetica Neue"/>
            </a:endParaRPr>
          </a:p>
          <a:p>
            <a:endParaRPr lang="en-US" altLang="zh-CN" sz="2200" b="0" i="0" dirty="0">
              <a:effectLst/>
              <a:latin typeface="+mn-lt"/>
              <a:ea typeface="+mn-ea"/>
              <a:cs typeface="+mn-cs"/>
              <a:sym typeface="Helvetica Neue"/>
            </a:endParaRPr>
          </a:p>
          <a:p>
            <a:r>
              <a:rPr lang="zh-CN" altLang="en-US" sz="2200" b="0" i="0" dirty="0">
                <a:effectLst/>
                <a:latin typeface="+mn-lt"/>
                <a:ea typeface="+mn-ea"/>
                <a:cs typeface="+mn-cs"/>
                <a:sym typeface="Helvetica Neue"/>
              </a:rPr>
              <a:t>有机合成赋予人类神奇的创造力，从人类的衣食住行离不开的日用化学品到高科技所依赖的新型功能高分子材料，都可以利用有机合成制造出来，有机合成极大地促进了社会发展和人类文明的进步</a:t>
            </a:r>
            <a:r>
              <a:rPr lang="zh-CN" altLang="en-US" sz="2200" b="0" i="0" dirty="0" smtClean="0">
                <a:effectLst/>
                <a:latin typeface="+mn-lt"/>
                <a:ea typeface="+mn-ea"/>
                <a:cs typeface="+mn-cs"/>
                <a:sym typeface="Helvetica Neue"/>
              </a:rPr>
              <a:t>！</a:t>
            </a:r>
            <a:endParaRPr lang="en-US" altLang="zh-CN" sz="2200" b="0" i="0" dirty="0" smtClean="0">
              <a:effectLst/>
              <a:latin typeface="+mn-lt"/>
              <a:ea typeface="+mn-ea"/>
              <a:cs typeface="+mn-cs"/>
              <a:sym typeface="Helvetica Neue"/>
            </a:endParaRPr>
          </a:p>
          <a:p>
            <a:endParaRPr lang="en-US" altLang="zh-CN" sz="2200" b="0" i="0" dirty="0" smtClean="0">
              <a:effectLst/>
              <a:latin typeface="+mn-lt"/>
              <a:ea typeface="+mn-ea"/>
              <a:cs typeface="+mn-cs"/>
              <a:sym typeface="Helvetica Neue"/>
            </a:endParaRPr>
          </a:p>
          <a:p>
            <a:pPr marL="0" marR="0" lvl="0" indent="0" algn="just" defTabSz="457200" eaLnBrk="1" fontAlgn="auto" latinLnBrk="0" hangingPunct="1">
              <a:lnSpc>
                <a:spcPct val="118000"/>
              </a:lnSpc>
              <a:spcBef>
                <a:spcPts val="0"/>
              </a:spcBef>
              <a:spcAft>
                <a:spcPts val="0"/>
              </a:spcAft>
              <a:buClrTx/>
              <a:buSzTx/>
              <a:buFontTx/>
              <a:buNone/>
              <a:tabLst/>
              <a:defRPr/>
            </a:pPr>
            <a:r>
              <a:rPr lang="zh-CN" altLang="en-US" sz="2400" dirty="0" smtClean="0"/>
              <a:t>今天的课就上到这里，同学们再见！</a:t>
            </a:r>
          </a:p>
          <a:p>
            <a:endParaRPr lang="en-US" altLang="zh-CN" sz="2200" b="0" i="0" dirty="0">
              <a:effectLst/>
              <a:latin typeface="+mn-lt"/>
              <a:ea typeface="+mn-ea"/>
              <a:cs typeface="+mn-cs"/>
              <a:sym typeface="Helvetica Neue"/>
            </a:endParaRPr>
          </a:p>
        </p:txBody>
      </p:sp>
    </p:spTree>
    <p:extLst>
      <p:ext uri="{BB962C8B-B14F-4D97-AF65-F5344CB8AC3E}">
        <p14:creationId xmlns:p14="http://schemas.microsoft.com/office/powerpoint/2010/main" val="2531615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标题与副标题">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a:xfrm>
            <a:off x="5997575" y="6616700"/>
            <a:ext cx="209551" cy="254001"/>
          </a:xfrm>
          <a:prstGeom prst="rect">
            <a:avLst/>
          </a:prstGeom>
        </p:spPr>
        <p:txBody>
          <a:bodyPr/>
          <a:lstStyle/>
          <a:p>
            <a:fld id="{86CB4B4D-7CA3-9044-876B-883B54F8677D}" type="slidenum">
              <a:rPr lang="en-US" altLang="zh-CN" smtClean="0"/>
              <a:t>‹#›</a:t>
            </a:fld>
            <a:endParaRPr lang="en-US" altLang="zh-CN"/>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与项目符号">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2944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9879515"/>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6"/>
          <a:stretch>
            <a:fillRect/>
          </a:stretch>
        </a:blip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Lst>
  <p:transition spd="med"/>
  <p:txStyles>
    <p:titleStyle>
      <a:lvl1pPr marL="0" marR="0" indent="0" algn="ctr" defTabSz="412750" rtl="0" latinLnBrk="0">
        <a:lnSpc>
          <a:spcPct val="100000"/>
        </a:lnSpc>
        <a:spcBef>
          <a:spcPct val="0"/>
        </a:spcBef>
        <a:spcAft>
          <a:spcPct val="0"/>
        </a:spcAft>
        <a:buClrTx/>
        <a:buSzTx/>
        <a:buFontTx/>
        <a:buNone/>
        <a:defRPr sz="4400" b="0" i="0" u="none" strike="noStrike" cap="none" spc="0" baseline="0">
          <a:solidFill>
            <a:srgbClr val="FFFF00"/>
          </a:solidFill>
          <a:effectLst/>
          <a:uFillTx/>
          <a:latin typeface="黑体" pitchFamily="49" charset="-122"/>
          <a:ea typeface="黑体" pitchFamily="49" charset="-122"/>
          <a:cs typeface="+mn-cs"/>
          <a:sym typeface="Helvetica Neue"/>
        </a:defRPr>
      </a:lvl1pPr>
      <a:lvl2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2pPr>
      <a:lvl3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3pPr>
      <a:lvl4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4pPr>
      <a:lvl5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5pPr>
      <a:lvl6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6pPr>
      <a:lvl7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7pPr>
      <a:lvl8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8pPr>
      <a:lvl9pPr marL="0" marR="0" indent="0" algn="ctr" defTabSz="825500" rtl="0" latinLnBrk="0">
        <a:lnSpc>
          <a:spcPct val="100000"/>
        </a:lnSpc>
        <a:spcBef>
          <a:spcPct val="0"/>
        </a:spcBef>
        <a:spcAft>
          <a:spcPct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a:defRPr>
      </a:lvl9pPr>
    </p:titleStyle>
    <p:bodyStyle>
      <a:lvl1pPr marL="336550" marR="0" indent="-336550" algn="l" defTabSz="412750" rtl="0" latinLnBrk="0">
        <a:lnSpc>
          <a:spcPct val="120000"/>
        </a:lnSpc>
        <a:spcBef>
          <a:spcPct val="450000"/>
        </a:spcBef>
        <a:spcAft>
          <a:spcPct val="0"/>
        </a:spcAft>
        <a:buClrTx/>
        <a:buSzPct val="50000"/>
        <a:buFontTx/>
        <a:buBlip>
          <a:blip r:embed="rId7"/>
        </a:buBlip>
        <a:defRPr sz="2900" b="0" i="0" u="none" strike="noStrike" cap="none" spc="0" baseline="0">
          <a:solidFill>
            <a:srgbClr val="FFFFF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673100" marR="0" indent="-336550" algn="l" defTabSz="412750" rtl="0" latinLnBrk="0">
        <a:lnSpc>
          <a:spcPct val="120000"/>
        </a:lnSpc>
        <a:spcBef>
          <a:spcPct val="450000"/>
        </a:spcBef>
        <a:spcAft>
          <a:spcPct val="0"/>
        </a:spcAft>
        <a:buClrTx/>
        <a:buSzPct val="50000"/>
        <a:buFontTx/>
        <a:buBlip>
          <a:blip r:embed="rId7"/>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1009650" marR="0" indent="-336550" algn="l" defTabSz="412750" rtl="0" latinLnBrk="0">
        <a:lnSpc>
          <a:spcPct val="150000"/>
        </a:lnSpc>
        <a:spcBef>
          <a:spcPct val="0"/>
        </a:spcBef>
        <a:spcAft>
          <a:spcPct val="0"/>
        </a:spcAft>
        <a:buClrTx/>
        <a:buSzPct val="50000"/>
        <a:buFontTx/>
        <a:buBlip>
          <a:blip r:embed="rId7"/>
        </a:buBlip>
        <a:defRPr sz="2900" b="0" i="0" u="none" strike="noStrike" cap="none" spc="0" baseline="0">
          <a:solidFill>
            <a:srgbClr val="FFFFFF">
              <a:alpha val="80000"/>
            </a:srgbClr>
          </a:solidFill>
          <a:effectLst/>
          <a:uFillTx/>
          <a:latin typeface="黑体" pitchFamily="49" charset="-122"/>
          <a:ea typeface="黑体" pitchFamily="49" charset="-122"/>
          <a:cs typeface="黑体" panose="02010609060101010101" pitchFamily="49" charset="-122"/>
          <a:sym typeface="Hoefler Text"/>
        </a:defRPr>
      </a:lvl3pPr>
      <a:lvl4pPr marL="1346200" marR="0" indent="-336550" algn="l" defTabSz="412750" rtl="0" latinLnBrk="0">
        <a:lnSpc>
          <a:spcPct val="150000"/>
        </a:lnSpc>
        <a:spcBef>
          <a:spcPct val="0"/>
        </a:spcBef>
        <a:spcAft>
          <a:spcPct val="0"/>
        </a:spcAft>
        <a:buClrTx/>
        <a:buSzPct val="50000"/>
        <a:buFontTx/>
        <a:buBlip>
          <a:blip r:embed="rId7"/>
        </a:buBlip>
        <a:defRPr sz="2900" b="0" i="0" u="none" strike="noStrike" cap="none" spc="0" baseline="0">
          <a:solidFill>
            <a:srgbClr val="FFFFFF">
              <a:alpha val="80000"/>
            </a:srgbClr>
          </a:solidFill>
          <a:effectLst/>
          <a:uFillTx/>
          <a:latin typeface="黑体" pitchFamily="49" charset="-122"/>
          <a:ea typeface="黑体" pitchFamily="49" charset="-122"/>
          <a:cs typeface="黑体" panose="02010609060101010101" pitchFamily="49" charset="-122"/>
          <a:sym typeface="Hoefler Text"/>
        </a:defRPr>
      </a:lvl4pPr>
      <a:lvl5pPr marL="1682750" marR="0" indent="-336550" algn="l" defTabSz="412750" rtl="0" latinLnBrk="0">
        <a:lnSpc>
          <a:spcPct val="150000"/>
        </a:lnSpc>
        <a:spcBef>
          <a:spcPct val="0"/>
        </a:spcBef>
        <a:spcAft>
          <a:spcPct val="0"/>
        </a:spcAft>
        <a:buClrTx/>
        <a:buSzPct val="50000"/>
        <a:buFontTx/>
        <a:buBlip>
          <a:blip r:embed="rId7"/>
        </a:buBlip>
        <a:defRPr sz="2900" b="0" i="0" u="none" strike="noStrike" cap="none" spc="0" baseline="0">
          <a:solidFill>
            <a:srgbClr val="FFFFFF">
              <a:alpha val="80000"/>
            </a:srgbClr>
          </a:solidFill>
          <a:effectLst/>
          <a:uFillTx/>
          <a:latin typeface="黑体" pitchFamily="49" charset="-122"/>
          <a:ea typeface="黑体" pitchFamily="49" charset="-122"/>
          <a:cs typeface="黑体" panose="02010609060101010101" pitchFamily="49" charset="-122"/>
          <a:sym typeface="Hoefler Text"/>
        </a:defRPr>
      </a:lvl5pPr>
      <a:lvl6pPr marL="2019300" marR="0" indent="-336550" algn="l" defTabSz="412750" rtl="0" latinLnBrk="0">
        <a:lnSpc>
          <a:spcPct val="120000"/>
        </a:lnSpc>
        <a:spcBef>
          <a:spcPct val="450000"/>
        </a:spcBef>
        <a:spcAft>
          <a:spcPct val="0"/>
        </a:spcAft>
        <a:buClrTx/>
        <a:buSzPct val="50000"/>
        <a:buFontTx/>
        <a:buBlip>
          <a:blip r:embed="rId7"/>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2355850" marR="0" indent="-336550" algn="l" defTabSz="412750" rtl="0" latinLnBrk="0">
        <a:lnSpc>
          <a:spcPct val="120000"/>
        </a:lnSpc>
        <a:spcBef>
          <a:spcPct val="450000"/>
        </a:spcBef>
        <a:spcAft>
          <a:spcPct val="0"/>
        </a:spcAft>
        <a:buClrTx/>
        <a:buSzPct val="50000"/>
        <a:buFontTx/>
        <a:buBlip>
          <a:blip r:embed="rId7"/>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2692400" marR="0" indent="-336550" algn="l" defTabSz="412750" rtl="0" latinLnBrk="0">
        <a:lnSpc>
          <a:spcPct val="120000"/>
        </a:lnSpc>
        <a:spcBef>
          <a:spcPct val="450000"/>
        </a:spcBef>
        <a:spcAft>
          <a:spcPct val="0"/>
        </a:spcAft>
        <a:buClrTx/>
        <a:buSzPct val="50000"/>
        <a:buFontTx/>
        <a:buBlip>
          <a:blip r:embed="rId7"/>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3028950" marR="0" indent="-336550" algn="l" defTabSz="412750" rtl="0" latinLnBrk="0">
        <a:lnSpc>
          <a:spcPct val="120000"/>
        </a:lnSpc>
        <a:spcBef>
          <a:spcPct val="450000"/>
        </a:spcBef>
        <a:spcAft>
          <a:spcPct val="0"/>
        </a:spcAft>
        <a:buClrTx/>
        <a:buSzPct val="50000"/>
        <a:buFontTx/>
        <a:buBlip>
          <a:blip r:embed="rId7"/>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bodyStyle>
    <p:otherStyle>
      <a:lvl1pPr marL="0" marR="0" indent="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ct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3.xml"/><Relationship Id="rId7" Type="http://schemas.openxmlformats.org/officeDocument/2006/relationships/image" Target="../media/image6.emf"/><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5.emf"/><Relationship Id="rId4" Type="http://schemas.openxmlformats.org/officeDocument/2006/relationships/oleObject" Target="../embeddings/oleObject4.bin"/><Relationship Id="rId9" Type="http://schemas.openxmlformats.org/officeDocument/2006/relationships/image" Target="../media/image7.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9.emf"/><Relationship Id="rId3" Type="http://schemas.openxmlformats.org/officeDocument/2006/relationships/notesSlide" Target="../notesSlides/notesSlide14.xml"/><Relationship Id="rId7" Type="http://schemas.openxmlformats.org/officeDocument/2006/relationships/image" Target="../media/image6.emf"/><Relationship Id="rId12" Type="http://schemas.openxmlformats.org/officeDocument/2006/relationships/oleObject" Target="../embeddings/oleObject11.bin"/><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oleObject" Target="../embeddings/oleObject8.bin"/><Relationship Id="rId11" Type="http://schemas.openxmlformats.org/officeDocument/2006/relationships/image" Target="../media/image8.emf"/><Relationship Id="rId5" Type="http://schemas.openxmlformats.org/officeDocument/2006/relationships/image" Target="../media/image5.e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7.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6.emf"/><Relationship Id="rId18" Type="http://schemas.openxmlformats.org/officeDocument/2006/relationships/oleObject" Target="../embeddings/oleObject21.bin"/><Relationship Id="rId26" Type="http://schemas.openxmlformats.org/officeDocument/2006/relationships/oleObject" Target="../embeddings/oleObject28.bin"/><Relationship Id="rId3" Type="http://schemas.openxmlformats.org/officeDocument/2006/relationships/notesSlide" Target="../notesSlides/notesSlide15.xml"/><Relationship Id="rId21" Type="http://schemas.openxmlformats.org/officeDocument/2006/relationships/oleObject" Target="../embeddings/oleObject24.bin"/><Relationship Id="rId7" Type="http://schemas.openxmlformats.org/officeDocument/2006/relationships/image" Target="../media/image10.emf"/><Relationship Id="rId12" Type="http://schemas.openxmlformats.org/officeDocument/2006/relationships/oleObject" Target="../embeddings/oleObject16.bin"/><Relationship Id="rId17" Type="http://schemas.openxmlformats.org/officeDocument/2006/relationships/oleObject" Target="../embeddings/oleObject20.bin"/><Relationship Id="rId25" Type="http://schemas.openxmlformats.org/officeDocument/2006/relationships/image" Target="../media/image12.emf"/><Relationship Id="rId2" Type="http://schemas.openxmlformats.org/officeDocument/2006/relationships/slideLayout" Target="../slideLayouts/slideLayout3.xml"/><Relationship Id="rId16" Type="http://schemas.openxmlformats.org/officeDocument/2006/relationships/oleObject" Target="../embeddings/oleObject19.bin"/><Relationship Id="rId20" Type="http://schemas.openxmlformats.org/officeDocument/2006/relationships/oleObject" Target="../embeddings/oleObject23.bin"/><Relationship Id="rId29" Type="http://schemas.openxmlformats.org/officeDocument/2006/relationships/oleObject" Target="../embeddings/oleObject31.bin"/><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4.emf"/><Relationship Id="rId24" Type="http://schemas.openxmlformats.org/officeDocument/2006/relationships/oleObject" Target="../embeddings/oleObject27.bin"/><Relationship Id="rId5" Type="http://schemas.openxmlformats.org/officeDocument/2006/relationships/image" Target="../media/image9.emf"/><Relationship Id="rId15" Type="http://schemas.openxmlformats.org/officeDocument/2006/relationships/oleObject" Target="../embeddings/oleObject18.bin"/><Relationship Id="rId23" Type="http://schemas.openxmlformats.org/officeDocument/2006/relationships/oleObject" Target="../embeddings/oleObject26.bin"/><Relationship Id="rId28" Type="http://schemas.openxmlformats.org/officeDocument/2006/relationships/oleObject" Target="../embeddings/oleObject30.bin"/><Relationship Id="rId10" Type="http://schemas.openxmlformats.org/officeDocument/2006/relationships/oleObject" Target="../embeddings/oleObject15.bin"/><Relationship Id="rId19" Type="http://schemas.openxmlformats.org/officeDocument/2006/relationships/oleObject" Target="../embeddings/oleObject22.bin"/><Relationship Id="rId4" Type="http://schemas.openxmlformats.org/officeDocument/2006/relationships/oleObject" Target="../embeddings/oleObject12.bin"/><Relationship Id="rId9" Type="http://schemas.openxmlformats.org/officeDocument/2006/relationships/image" Target="../media/image11.emf"/><Relationship Id="rId14" Type="http://schemas.openxmlformats.org/officeDocument/2006/relationships/oleObject" Target="../embeddings/oleObject17.bin"/><Relationship Id="rId22" Type="http://schemas.openxmlformats.org/officeDocument/2006/relationships/oleObject" Target="../embeddings/oleObject25.bin"/><Relationship Id="rId27" Type="http://schemas.openxmlformats.org/officeDocument/2006/relationships/oleObject" Target="../embeddings/oleObject29.bin"/><Relationship Id="rId30" Type="http://schemas.openxmlformats.org/officeDocument/2006/relationships/image" Target="../media/image13.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16.emf"/><Relationship Id="rId3" Type="http://schemas.openxmlformats.org/officeDocument/2006/relationships/notesSlide" Target="../notesSlides/notesSlide16.xml"/><Relationship Id="rId7" Type="http://schemas.openxmlformats.org/officeDocument/2006/relationships/image" Target="../media/image10.emf"/><Relationship Id="rId12" Type="http://schemas.openxmlformats.org/officeDocument/2006/relationships/oleObject" Target="../embeddings/oleObject36.bin"/><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oleObject" Target="../embeddings/oleObject33.bin"/><Relationship Id="rId11" Type="http://schemas.openxmlformats.org/officeDocument/2006/relationships/image" Target="../media/image15.emf"/><Relationship Id="rId5" Type="http://schemas.openxmlformats.org/officeDocument/2006/relationships/image" Target="../media/image14.emf"/><Relationship Id="rId10" Type="http://schemas.openxmlformats.org/officeDocument/2006/relationships/oleObject" Target="../embeddings/oleObject35.bin"/><Relationship Id="rId4" Type="http://schemas.openxmlformats.org/officeDocument/2006/relationships/oleObject" Target="../embeddings/oleObject32.bin"/><Relationship Id="rId9" Type="http://schemas.openxmlformats.org/officeDocument/2006/relationships/image" Target="../media/image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2"/>
          <p:cNvSpPr txBox="1"/>
          <p:nvPr/>
        </p:nvSpPr>
        <p:spPr>
          <a:xfrm>
            <a:off x="0" y="6381750"/>
            <a:ext cx="12192000" cy="476250"/>
          </a:xfrm>
          <a:prstGeom prst="rect">
            <a:avLst/>
          </a:prstGeom>
        </p:spPr>
        <p:txBody>
          <a:bodyPr lIns="121920" tIns="60960" rIns="121920" bIns="60960">
            <a:normAutofit/>
          </a:bodyPr>
          <a:lstStyle/>
          <a:p>
            <a:pPr algn="ctr" defTabSz="914400" fontAlgn="auto">
              <a:spcBef>
                <a:spcPct val="20000"/>
              </a:spcBef>
              <a:spcAft>
                <a:spcPts val="0"/>
              </a:spcAft>
              <a:buFont typeface="Arial" panose="020B0604020202020204" pitchFamily="34" charset="0"/>
              <a:buNone/>
              <a:defRPr/>
            </a:pPr>
            <a:endParaRPr lang="zh-CN" altLang="en-US" sz="1465" i="0" dirty="0">
              <a:solidFill>
                <a:schemeClr val="tx1">
                  <a:lumMod val="20000"/>
                  <a:lumOff val="80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endParaRPr>
          </a:p>
        </p:txBody>
      </p:sp>
      <p:sp>
        <p:nvSpPr>
          <p:cNvPr id="5" name="副标题 2"/>
          <p:cNvSpPr txBox="1"/>
          <p:nvPr/>
        </p:nvSpPr>
        <p:spPr>
          <a:xfrm>
            <a:off x="152400" y="6534150"/>
            <a:ext cx="12192000" cy="476250"/>
          </a:xfrm>
          <a:prstGeom prst="rect">
            <a:avLst/>
          </a:prstGeom>
        </p:spPr>
        <p:txBody>
          <a:bodyPr lIns="121920" tIns="60960" rIns="121920" bIns="60960">
            <a:normAutofit/>
          </a:bodyPr>
          <a:lstStyle/>
          <a:p>
            <a:pPr algn="ctr" defTabSz="914400" fontAlgn="auto">
              <a:spcBef>
                <a:spcPct val="20000"/>
              </a:spcBef>
              <a:spcAft>
                <a:spcPts val="0"/>
              </a:spcAft>
              <a:buFont typeface="Arial" panose="020B0604020202020204" pitchFamily="34" charset="0"/>
              <a:buNone/>
              <a:defRPr/>
            </a:pPr>
            <a:endParaRPr lang="zh-CN" altLang="en-US" sz="1465" i="0" dirty="0">
              <a:solidFill>
                <a:schemeClr val="tx1">
                  <a:lumMod val="20000"/>
                  <a:lumOff val="80000"/>
                </a:schemeClr>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endParaRPr>
          </a:p>
        </p:txBody>
      </p:sp>
      <p:sp>
        <p:nvSpPr>
          <p:cNvPr id="6" name="副标题 2"/>
          <p:cNvSpPr txBox="1"/>
          <p:nvPr/>
        </p:nvSpPr>
        <p:spPr>
          <a:xfrm>
            <a:off x="0" y="6381750"/>
            <a:ext cx="12192000" cy="476250"/>
          </a:xfrm>
          <a:prstGeom prst="rect">
            <a:avLst/>
          </a:prstGeom>
        </p:spPr>
        <p:txBody>
          <a:bodyPr lIns="121920" tIns="60960" rIns="121920" bIns="60960">
            <a:normAutofit/>
          </a:bodyPr>
          <a:lstStyle/>
          <a:p>
            <a:pPr algn="ctr" defTabSz="914400" fontAlgn="auto">
              <a:spcBef>
                <a:spcPct val="20000"/>
              </a:spcBef>
              <a:spcAft>
                <a:spcPts val="0"/>
              </a:spcAft>
              <a:buFont typeface="Arial" panose="020B0604020202090204" pitchFamily="34" charset="0"/>
              <a:buNone/>
              <a:defRPr/>
            </a:pPr>
            <a:endParaRPr lang="zh-CN" altLang="en-US" sz="1465" i="0" dirty="0">
              <a:solidFill>
                <a:schemeClr val="tx1">
                  <a:lumMod val="20000"/>
                  <a:lumOff val="80000"/>
                </a:schemeClr>
              </a:solidFill>
              <a:effectLst>
                <a:outerShdw blurRad="38100" dist="38100" dir="2700000" algn="tl">
                  <a:srgbClr val="000000">
                    <a:alpha val="43137"/>
                  </a:srgbClr>
                </a:outerShdw>
              </a:effectLst>
              <a:latin typeface="黑体" pitchFamily="49" charset="-122"/>
              <a:ea typeface="黑体" pitchFamily="49" charset="-122"/>
              <a:cs typeface="+mn-cs"/>
            </a:endParaRPr>
          </a:p>
        </p:txBody>
      </p:sp>
      <p:sp>
        <p:nvSpPr>
          <p:cNvPr id="7" name="副标题 2"/>
          <p:cNvSpPr txBox="1"/>
          <p:nvPr/>
        </p:nvSpPr>
        <p:spPr>
          <a:xfrm>
            <a:off x="152400" y="6534150"/>
            <a:ext cx="12192000" cy="476250"/>
          </a:xfrm>
          <a:prstGeom prst="rect">
            <a:avLst/>
          </a:prstGeom>
        </p:spPr>
        <p:txBody>
          <a:bodyPr lIns="121920" tIns="60960" rIns="121920" bIns="60960">
            <a:normAutofit/>
          </a:bodyPr>
          <a:lstStyle/>
          <a:p>
            <a:pPr algn="ctr" defTabSz="914400" fontAlgn="auto">
              <a:spcBef>
                <a:spcPct val="20000"/>
              </a:spcBef>
              <a:spcAft>
                <a:spcPts val="0"/>
              </a:spcAft>
              <a:buFont typeface="Arial" panose="020B0604020202090204" pitchFamily="34" charset="0"/>
              <a:buNone/>
              <a:defRPr/>
            </a:pPr>
            <a:endParaRPr lang="zh-CN" altLang="en-US" sz="1465" i="0" dirty="0">
              <a:solidFill>
                <a:schemeClr val="tx1">
                  <a:lumMod val="20000"/>
                  <a:lumOff val="80000"/>
                </a:schemeClr>
              </a:solidFill>
              <a:effectLst>
                <a:outerShdw blurRad="38100" dist="38100" dir="2700000" algn="tl">
                  <a:srgbClr val="000000">
                    <a:alpha val="43137"/>
                  </a:srgbClr>
                </a:outerShdw>
              </a:effectLst>
              <a:latin typeface="黑体" pitchFamily="49" charset="-122"/>
              <a:ea typeface="黑体" pitchFamily="49" charset="-122"/>
              <a:cs typeface="+mn-cs"/>
            </a:endParaRPr>
          </a:p>
        </p:txBody>
      </p:sp>
      <p:sp>
        <p:nvSpPr>
          <p:cNvPr id="8" name="矩形 9"/>
          <p:cNvSpPr>
            <a:spLocks noChangeArrowheads="1"/>
          </p:cNvSpPr>
          <p:nvPr/>
        </p:nvSpPr>
        <p:spPr bwMode="auto">
          <a:xfrm>
            <a:off x="4924861" y="4481513"/>
            <a:ext cx="2339102" cy="1200329"/>
          </a:xfrm>
          <a:prstGeom prst="rect">
            <a:avLst/>
          </a:prstGeom>
          <a:noFill/>
          <a:ln w="9525">
            <a:noFill/>
            <a:miter lim="800000"/>
            <a:headEnd/>
            <a:tailEnd/>
          </a:ln>
        </p:spPr>
        <p:txBody>
          <a:bodyPr wrap="none">
            <a:spAutoFit/>
          </a:bodyPr>
          <a:lstStyle/>
          <a:p>
            <a:pPr algn="ctr" hangingPunct="0">
              <a:lnSpc>
                <a:spcPct val="150000"/>
              </a:lnSpc>
            </a:pPr>
            <a:r>
              <a:rPr lang="zh-CN" altLang="en-US" sz="2400" i="0" dirty="0">
                <a:solidFill>
                  <a:srgbClr val="FFFFFF"/>
                </a:solidFill>
                <a:effectLst/>
                <a:latin typeface="黑体" pitchFamily="49" charset="-122"/>
                <a:ea typeface="黑体" pitchFamily="49" charset="-122"/>
              </a:rPr>
              <a:t>主讲人  孙景芳</a:t>
            </a:r>
            <a:endParaRPr lang="en-US" altLang="zh-CN" sz="2400" i="0" dirty="0">
              <a:solidFill>
                <a:srgbClr val="FFFFFF"/>
              </a:solidFill>
              <a:effectLst/>
              <a:latin typeface="黑体" pitchFamily="49" charset="-122"/>
              <a:ea typeface="黑体" pitchFamily="49" charset="-122"/>
            </a:endParaRPr>
          </a:p>
          <a:p>
            <a:pPr algn="ctr" hangingPunct="0">
              <a:lnSpc>
                <a:spcPct val="150000"/>
              </a:lnSpc>
            </a:pPr>
            <a:r>
              <a:rPr lang="zh-CN" altLang="en-US" sz="2400" i="0" dirty="0">
                <a:solidFill>
                  <a:srgbClr val="FFFFFF"/>
                </a:solidFill>
                <a:effectLst/>
                <a:latin typeface="黑体" pitchFamily="49" charset="-122"/>
                <a:ea typeface="黑体" pitchFamily="49" charset="-122"/>
              </a:rPr>
              <a:t>北京市第十中学</a:t>
            </a:r>
          </a:p>
        </p:txBody>
      </p:sp>
      <p:sp>
        <p:nvSpPr>
          <p:cNvPr id="9" name="矩形 10"/>
          <p:cNvSpPr>
            <a:spLocks noChangeArrowheads="1"/>
          </p:cNvSpPr>
          <p:nvPr/>
        </p:nvSpPr>
        <p:spPr bwMode="auto">
          <a:xfrm>
            <a:off x="4462463" y="1103313"/>
            <a:ext cx="3262312" cy="558800"/>
          </a:xfrm>
          <a:prstGeom prst="rect">
            <a:avLst/>
          </a:prstGeom>
          <a:noFill/>
          <a:ln w="9525">
            <a:noFill/>
            <a:miter lim="800000"/>
            <a:headEnd/>
            <a:tailEnd/>
          </a:ln>
        </p:spPr>
        <p:txBody>
          <a:bodyPr wrap="none">
            <a:spAutoFit/>
          </a:bodyPr>
          <a:lstStyle/>
          <a:p>
            <a:pPr algn="ctr" hangingPunct="0">
              <a:lnSpc>
                <a:spcPct val="150000"/>
              </a:lnSpc>
            </a:pPr>
            <a:r>
              <a:rPr lang="zh-CN" altLang="en-US" sz="2400" i="0" dirty="0">
                <a:solidFill>
                  <a:srgbClr val="FFFFFF"/>
                </a:solidFill>
                <a:effectLst/>
                <a:latin typeface="黑体" pitchFamily="49" charset="-122"/>
                <a:ea typeface="黑体" pitchFamily="49" charset="-122"/>
              </a:rPr>
              <a:t>北京市中小学空中课堂</a:t>
            </a:r>
          </a:p>
        </p:txBody>
      </p:sp>
      <p:sp>
        <p:nvSpPr>
          <p:cNvPr id="10" name="《我的母亲》"/>
          <p:cNvSpPr txBox="1">
            <a:spLocks noGrp="1"/>
          </p:cNvSpPr>
          <p:nvPr/>
        </p:nvSpPr>
        <p:spPr>
          <a:xfrm>
            <a:off x="2695904" y="1662113"/>
            <a:ext cx="7019596" cy="2613163"/>
          </a:xfrm>
          <a:prstGeom prst="rect">
            <a:avLst/>
          </a:prstGeom>
          <a:ln w="12700">
            <a:miter lim="400000"/>
          </a:ln>
        </p:spPr>
        <p:txBody>
          <a:bodyPr lIns="50800" tIns="50800" rIns="50800" bIns="50800" anchor="b">
            <a:noAutofit/>
          </a:bodyPr>
          <a:lstStyle>
            <a:lvl1pPr>
              <a:defRPr sz="14500"/>
            </a:lvl1pPr>
          </a:lstStyle>
          <a:p>
            <a:pPr algn="ctr">
              <a:lnSpc>
                <a:spcPts val="3500"/>
              </a:lnSpc>
              <a:spcAft>
                <a:spcPts val="3000"/>
              </a:spcAft>
            </a:pPr>
            <a:r>
              <a:rPr lang="zh-CN" altLang="en-US" sz="4800" i="0" dirty="0" smtClean="0">
                <a:solidFill>
                  <a:srgbClr val="FFFF00"/>
                </a:solidFill>
                <a:effectLst/>
                <a:latin typeface="SimHei" charset="0"/>
                <a:ea typeface="SimHei" charset="0"/>
                <a:cs typeface="SimHei" charset="0"/>
              </a:rPr>
              <a:t>有机化合物</a:t>
            </a:r>
            <a:r>
              <a:rPr lang="zh-CN" altLang="en-US" sz="4800" i="0" dirty="0">
                <a:solidFill>
                  <a:srgbClr val="FFFF00"/>
                </a:solidFill>
                <a:effectLst/>
                <a:latin typeface="SimHei" charset="0"/>
                <a:ea typeface="SimHei" charset="0"/>
                <a:cs typeface="SimHei" charset="0"/>
              </a:rPr>
              <a:t>的合成（</a:t>
            </a:r>
            <a:r>
              <a:rPr lang="en-US" altLang="zh-CN" sz="4800" i="0" dirty="0">
                <a:solidFill>
                  <a:srgbClr val="FFFF00"/>
                </a:solidFill>
                <a:effectLst/>
                <a:latin typeface="SimHei" charset="0"/>
                <a:ea typeface="SimHei" charset="0"/>
                <a:cs typeface="SimHei" charset="0"/>
              </a:rPr>
              <a:t>2</a:t>
            </a:r>
            <a:r>
              <a:rPr lang="zh-CN" altLang="en-US" sz="4800" i="0" dirty="0">
                <a:solidFill>
                  <a:srgbClr val="FFFF00"/>
                </a:solidFill>
                <a:effectLst/>
                <a:latin typeface="SimHei" charset="0"/>
                <a:ea typeface="SimHei" charset="0"/>
                <a:cs typeface="SimHei" charset="0"/>
              </a:rPr>
              <a:t>）</a:t>
            </a:r>
            <a:endParaRPr lang="en-US" altLang="zh-CN" sz="4800" i="0" dirty="0">
              <a:solidFill>
                <a:srgbClr val="FFFF00"/>
              </a:solidFill>
              <a:effectLst/>
              <a:latin typeface="SimHei" charset="0"/>
              <a:ea typeface="SimHei" charset="0"/>
              <a:cs typeface="SimHei" charset="0"/>
            </a:endParaRPr>
          </a:p>
          <a:p>
            <a:pPr algn="ctr">
              <a:lnSpc>
                <a:spcPct val="150000"/>
              </a:lnSpc>
              <a:spcAft>
                <a:spcPts val="3000"/>
              </a:spcAft>
            </a:pPr>
            <a:r>
              <a:rPr lang="zh-CN" altLang="en-US" sz="3200" i="0" dirty="0">
                <a:solidFill>
                  <a:srgbClr val="FFFF00"/>
                </a:solidFill>
                <a:effectLst/>
                <a:latin typeface="SimHei" charset="0"/>
                <a:ea typeface="SimHei" charset="0"/>
                <a:cs typeface="SimHei" charset="0"/>
              </a:rPr>
              <a:t>高二年级 化学</a:t>
            </a:r>
            <a:endParaRPr lang="zh-CN" altLang="en-US" sz="2400" i="0" dirty="0">
              <a:solidFill>
                <a:srgbClr val="FFFF00"/>
              </a:solidFill>
              <a:effectLst/>
              <a:latin typeface="SimHei" charset="0"/>
              <a:ea typeface="SimHei" charset="0"/>
              <a:cs typeface="SimHei"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txBox="1">
            <a:spLocks noGrp="1"/>
          </p:cNvSpPr>
          <p:nvPr>
            <p:ph type="title" idx="4294967295"/>
          </p:nvPr>
        </p:nvSpPr>
        <p:spPr>
          <a:xfrm>
            <a:off x="1104900" y="939800"/>
            <a:ext cx="8393113" cy="865188"/>
          </a:xfrm>
          <a:prstGeom prst="rect">
            <a:avLst/>
          </a:prstGeom>
        </p:spPr>
        <p:txBody>
          <a:bodyPr/>
          <a:lstStyle/>
          <a:p>
            <a:pPr algn="l"/>
            <a:r>
              <a:rPr lang="zh-CN" altLang="en-US" sz="3600" dirty="0"/>
              <a:t>有机合成过程</a:t>
            </a:r>
          </a:p>
        </p:txBody>
      </p:sp>
      <p:sp>
        <p:nvSpPr>
          <p:cNvPr id="9219" name="AutoShape 6"/>
          <p:cNvSpPr>
            <a:spLocks noChangeArrowheads="1"/>
          </p:cNvSpPr>
          <p:nvPr/>
        </p:nvSpPr>
        <p:spPr bwMode="auto">
          <a:xfrm>
            <a:off x="2282825" y="2901950"/>
            <a:ext cx="1447800" cy="5334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800" i="0" dirty="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基础原料</a:t>
            </a:r>
          </a:p>
        </p:txBody>
      </p:sp>
      <p:sp>
        <p:nvSpPr>
          <p:cNvPr id="9220" name="AutoShape 7"/>
          <p:cNvSpPr>
            <a:spLocks noChangeArrowheads="1"/>
          </p:cNvSpPr>
          <p:nvPr/>
        </p:nvSpPr>
        <p:spPr bwMode="auto">
          <a:xfrm>
            <a:off x="4492625" y="2901950"/>
            <a:ext cx="1447800" cy="5334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8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中间体</a:t>
            </a:r>
          </a:p>
        </p:txBody>
      </p:sp>
      <p:sp>
        <p:nvSpPr>
          <p:cNvPr id="9221" name="AutoShape 8"/>
          <p:cNvSpPr>
            <a:spLocks noChangeArrowheads="1"/>
          </p:cNvSpPr>
          <p:nvPr/>
        </p:nvSpPr>
        <p:spPr bwMode="auto">
          <a:xfrm>
            <a:off x="6778625" y="2901950"/>
            <a:ext cx="1447800" cy="533400"/>
          </a:xfrm>
          <a:prstGeom prst="roundRect">
            <a:avLst>
              <a:gd name="adj" fmla="val 16667"/>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8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中间体</a:t>
            </a:r>
          </a:p>
        </p:txBody>
      </p:sp>
      <p:sp>
        <p:nvSpPr>
          <p:cNvPr id="9222" name="AutoShape 9"/>
          <p:cNvSpPr>
            <a:spLocks noChangeArrowheads="1"/>
          </p:cNvSpPr>
          <p:nvPr/>
        </p:nvSpPr>
        <p:spPr bwMode="auto">
          <a:xfrm>
            <a:off x="9140825" y="2901950"/>
            <a:ext cx="1968500" cy="533400"/>
          </a:xfrm>
          <a:prstGeom prst="roundRect">
            <a:avLst>
              <a:gd name="adj" fmla="val 16667"/>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8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目标化合物</a:t>
            </a:r>
          </a:p>
        </p:txBody>
      </p:sp>
      <p:cxnSp>
        <p:nvCxnSpPr>
          <p:cNvPr id="11" name="直接箭头连接符 10"/>
          <p:cNvCxnSpPr/>
          <p:nvPr/>
        </p:nvCxnSpPr>
        <p:spPr>
          <a:xfrm>
            <a:off x="3794125" y="3168650"/>
            <a:ext cx="688975"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61" name="直接箭头连接符 60"/>
          <p:cNvCxnSpPr/>
          <p:nvPr/>
        </p:nvCxnSpPr>
        <p:spPr>
          <a:xfrm>
            <a:off x="6038850" y="3148013"/>
            <a:ext cx="690563"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7" name="直接箭头连接符 16"/>
          <p:cNvCxnSpPr/>
          <p:nvPr/>
        </p:nvCxnSpPr>
        <p:spPr>
          <a:xfrm>
            <a:off x="8320088" y="3148013"/>
            <a:ext cx="750887" cy="0"/>
          </a:xfrm>
          <a:prstGeom prst="straightConnector1">
            <a:avLst/>
          </a:prstGeom>
          <a:ln>
            <a:prstDash val="sysDash"/>
            <a:tailEnd type="arrow"/>
          </a:ln>
        </p:spPr>
        <p:style>
          <a:lnRef idx="3">
            <a:schemeClr val="accent1"/>
          </a:lnRef>
          <a:fillRef idx="0">
            <a:schemeClr val="accent1"/>
          </a:fillRef>
          <a:effectRef idx="2">
            <a:schemeClr val="accent1"/>
          </a:effectRef>
          <a:fontRef idx="minor">
            <a:schemeClr val="tx1"/>
          </a:fontRef>
        </p:style>
      </p:cxnSp>
      <p:cxnSp>
        <p:nvCxnSpPr>
          <p:cNvPr id="20" name="直接箭头连接符 19"/>
          <p:cNvCxnSpPr/>
          <p:nvPr/>
        </p:nvCxnSpPr>
        <p:spPr>
          <a:xfrm flipV="1">
            <a:off x="2951163" y="3513138"/>
            <a:ext cx="381000" cy="3524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227" name="AutoShape 7"/>
          <p:cNvSpPr>
            <a:spLocks noChangeArrowheads="1"/>
          </p:cNvSpPr>
          <p:nvPr/>
        </p:nvSpPr>
        <p:spPr bwMode="auto">
          <a:xfrm>
            <a:off x="2390775" y="3911600"/>
            <a:ext cx="1238250" cy="493713"/>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0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辅助原料</a:t>
            </a:r>
          </a:p>
        </p:txBody>
      </p:sp>
      <p:cxnSp>
        <p:nvCxnSpPr>
          <p:cNvPr id="63" name="直接箭头连接符 62"/>
          <p:cNvCxnSpPr/>
          <p:nvPr/>
        </p:nvCxnSpPr>
        <p:spPr>
          <a:xfrm flipV="1">
            <a:off x="5032375" y="3511550"/>
            <a:ext cx="379413" cy="3524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229" name="AutoShape 7"/>
          <p:cNvSpPr>
            <a:spLocks noChangeArrowheads="1"/>
          </p:cNvSpPr>
          <p:nvPr/>
        </p:nvSpPr>
        <p:spPr bwMode="auto">
          <a:xfrm>
            <a:off x="4470400" y="3910013"/>
            <a:ext cx="1238250" cy="4953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0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辅助原料</a:t>
            </a:r>
          </a:p>
        </p:txBody>
      </p:sp>
      <p:cxnSp>
        <p:nvCxnSpPr>
          <p:cNvPr id="65" name="直接箭头连接符 64"/>
          <p:cNvCxnSpPr/>
          <p:nvPr/>
        </p:nvCxnSpPr>
        <p:spPr>
          <a:xfrm flipV="1">
            <a:off x="7439025" y="3509963"/>
            <a:ext cx="379413" cy="3524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231" name="AutoShape 7"/>
          <p:cNvSpPr>
            <a:spLocks noChangeArrowheads="1"/>
          </p:cNvSpPr>
          <p:nvPr/>
        </p:nvSpPr>
        <p:spPr bwMode="auto">
          <a:xfrm>
            <a:off x="6877050" y="3908425"/>
            <a:ext cx="1238250" cy="4953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0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辅助原料</a:t>
            </a:r>
          </a:p>
        </p:txBody>
      </p:sp>
      <p:cxnSp>
        <p:nvCxnSpPr>
          <p:cNvPr id="67" name="直接箭头连接符 66"/>
          <p:cNvCxnSpPr/>
          <p:nvPr/>
        </p:nvCxnSpPr>
        <p:spPr>
          <a:xfrm flipV="1">
            <a:off x="4111625" y="2435225"/>
            <a:ext cx="514350" cy="4667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233" name="AutoShape 7"/>
          <p:cNvSpPr>
            <a:spLocks noChangeArrowheads="1"/>
          </p:cNvSpPr>
          <p:nvPr/>
        </p:nvSpPr>
        <p:spPr bwMode="auto">
          <a:xfrm>
            <a:off x="4537075" y="1905000"/>
            <a:ext cx="1238250" cy="493713"/>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0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副产物</a:t>
            </a:r>
          </a:p>
        </p:txBody>
      </p:sp>
      <p:cxnSp>
        <p:nvCxnSpPr>
          <p:cNvPr id="69" name="直接箭头连接符 68"/>
          <p:cNvCxnSpPr/>
          <p:nvPr/>
        </p:nvCxnSpPr>
        <p:spPr>
          <a:xfrm flipV="1">
            <a:off x="6481763" y="2460625"/>
            <a:ext cx="514350" cy="46672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235" name="AutoShape 7"/>
          <p:cNvSpPr>
            <a:spLocks noChangeArrowheads="1"/>
          </p:cNvSpPr>
          <p:nvPr/>
        </p:nvSpPr>
        <p:spPr bwMode="auto">
          <a:xfrm>
            <a:off x="6907213" y="1930400"/>
            <a:ext cx="1238250" cy="493713"/>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000" i="0">
                <a:solidFill>
                  <a:srgbClr val="FFFFFF"/>
                </a:solidFill>
                <a:effectLst/>
                <a:latin typeface="Times New Roman" panose="02020603050405020304" pitchFamily="18" charset="0"/>
                <a:ea typeface="黑体" panose="02010609060101010101" pitchFamily="49" charset="-122"/>
                <a:cs typeface="Times New Roman" panose="02020603050405020304" pitchFamily="18" charset="0"/>
              </a:rPr>
              <a:t>副产物</a:t>
            </a:r>
          </a:p>
        </p:txBody>
      </p:sp>
      <p:sp>
        <p:nvSpPr>
          <p:cNvPr id="3" name="TextBox 2"/>
          <p:cNvSpPr txBox="1"/>
          <p:nvPr/>
        </p:nvSpPr>
        <p:spPr>
          <a:xfrm>
            <a:off x="2565400" y="4964113"/>
            <a:ext cx="641985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Times New Roman" pitchFamily="18" charset="0"/>
                <a:ea typeface="黑体" pitchFamily="49" charset="-122"/>
                <a:cs typeface="Times New Roman" panose="02020603050405020304" pitchFamily="18" charset="0"/>
              </a:rPr>
              <a:t>实现</a:t>
            </a:r>
            <a:r>
              <a:rPr lang="zh-CN" altLang="en-US" sz="2800" i="0" dirty="0" smtClean="0">
                <a:solidFill>
                  <a:srgbClr val="FFFFFF"/>
                </a:solidFill>
                <a:effectLst/>
                <a:latin typeface="Times New Roman" pitchFamily="18" charset="0"/>
                <a:ea typeface="黑体" pitchFamily="49" charset="-122"/>
                <a:cs typeface="Times New Roman" panose="02020603050405020304" pitchFamily="18" charset="0"/>
              </a:rPr>
              <a:t>分子</a:t>
            </a:r>
            <a:r>
              <a:rPr lang="zh-CN" altLang="en-US" sz="2800" i="0" dirty="0">
                <a:solidFill>
                  <a:srgbClr val="FFFFFF"/>
                </a:solidFill>
                <a:effectLst/>
                <a:latin typeface="Times New Roman" pitchFamily="18" charset="0"/>
                <a:ea typeface="黑体" pitchFamily="49" charset="-122"/>
                <a:cs typeface="Times New Roman" panose="02020603050405020304" pitchFamily="18" charset="0"/>
              </a:rPr>
              <a:t>碳</a:t>
            </a:r>
            <a:r>
              <a:rPr lang="zh-CN" altLang="en-US" sz="2800" i="0" dirty="0" smtClean="0">
                <a:solidFill>
                  <a:srgbClr val="FFFFFF"/>
                </a:solidFill>
                <a:effectLst/>
                <a:latin typeface="Times New Roman" pitchFamily="18" charset="0"/>
                <a:ea typeface="黑体" pitchFamily="49" charset="-122"/>
                <a:cs typeface="Times New Roman" panose="02020603050405020304" pitchFamily="18" charset="0"/>
              </a:rPr>
              <a:t>骨架</a:t>
            </a:r>
            <a:r>
              <a:rPr lang="zh-CN" altLang="en-US" sz="2800" i="0" dirty="0">
                <a:solidFill>
                  <a:srgbClr val="FFFFFF"/>
                </a:solidFill>
                <a:effectLst/>
                <a:latin typeface="Times New Roman" pitchFamily="18" charset="0"/>
                <a:ea typeface="黑体" pitchFamily="49" charset="-122"/>
                <a:cs typeface="Times New Roman" panose="02020603050405020304" pitchFamily="18" charset="0"/>
              </a:rPr>
              <a:t>的构建和官能团的转化</a:t>
            </a:r>
          </a:p>
        </p:txBody>
      </p:sp>
    </p:spTree>
    <p:extLst>
      <p:ext uri="{BB962C8B-B14F-4D97-AF65-F5344CB8AC3E}">
        <p14:creationId xmlns:p14="http://schemas.microsoft.com/office/powerpoint/2010/main" val="2719266180"/>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1216025" y="1095375"/>
            <a:ext cx="5360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39763" indent="-246063">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246063">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187450" indent="-2095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462088" indent="-2095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19192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3764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28336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2908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lnSpc>
                <a:spcPct val="100000"/>
              </a:lnSpc>
              <a:spcBef>
                <a:spcPct val="50000"/>
              </a:spcBef>
              <a:buSzTx/>
              <a:buFontTx/>
              <a:buNone/>
            </a:pPr>
            <a:r>
              <a:rPr lang="zh-CN" altLang="en-US" sz="2800" i="0">
                <a:effectLst/>
                <a:latin typeface="宋体" panose="02010600030101010101" pitchFamily="2" charset="-122"/>
                <a:ea typeface="黑体" panose="02010609060101010101" pitchFamily="49" charset="-122"/>
              </a:rPr>
              <a:t>一、有机合成路线的设计</a:t>
            </a:r>
          </a:p>
        </p:txBody>
      </p:sp>
      <p:sp>
        <p:nvSpPr>
          <p:cNvPr id="13315" name="Rectangle 5"/>
          <p:cNvSpPr>
            <a:spLocks noChangeArrowheads="1"/>
          </p:cNvSpPr>
          <p:nvPr/>
        </p:nvSpPr>
        <p:spPr bwMode="auto">
          <a:xfrm>
            <a:off x="1216025" y="1773982"/>
            <a:ext cx="91360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39763" indent="-246063">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246063">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187450" indent="-2095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462088" indent="-2095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19192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3764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28336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2908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algn="l" eaLnBrk="1" hangingPunct="1">
              <a:lnSpc>
                <a:spcPct val="150000"/>
              </a:lnSpc>
              <a:spcBef>
                <a:spcPct val="0"/>
              </a:spcBef>
              <a:buSzTx/>
              <a:buFontTx/>
              <a:buNone/>
            </a:pPr>
            <a:r>
              <a:rPr lang="zh-CN" altLang="en-US" sz="2400" i="0" dirty="0">
                <a:effectLst/>
                <a:latin typeface="宋体" panose="02010600030101010101" pitchFamily="2" charset="-122"/>
                <a:ea typeface="黑体" panose="02010609060101010101" pitchFamily="49" charset="-122"/>
              </a:rPr>
              <a:t>    从确定的某种原料分子开始</a:t>
            </a:r>
            <a:r>
              <a:rPr lang="en-US" altLang="zh-CN" sz="2400" i="0" dirty="0">
                <a:effectLst/>
                <a:latin typeface="宋体" panose="02010600030101010101" pitchFamily="2" charset="-122"/>
                <a:ea typeface="黑体" panose="02010609060101010101" pitchFamily="49" charset="-122"/>
              </a:rPr>
              <a:t>,</a:t>
            </a:r>
            <a:r>
              <a:rPr lang="zh-CN" altLang="en-US" sz="2400" i="0" dirty="0">
                <a:effectLst/>
                <a:latin typeface="宋体" panose="02010600030101010101" pitchFamily="2" charset="-122"/>
                <a:ea typeface="黑体" panose="02010609060101010101" pitchFamily="49" charset="-122"/>
              </a:rPr>
              <a:t>逐步经过</a:t>
            </a:r>
            <a:r>
              <a:rPr lang="zh-CN" altLang="en-US" sz="2400" i="0" dirty="0" smtClean="0">
                <a:effectLst/>
                <a:latin typeface="宋体" panose="02010600030101010101" pitchFamily="2" charset="-122"/>
                <a:ea typeface="黑体" panose="02010609060101010101" pitchFamily="49" charset="-122"/>
              </a:rPr>
              <a:t>碳骨架的</a:t>
            </a:r>
            <a:r>
              <a:rPr lang="zh-CN" altLang="en-US" sz="2400" i="0" dirty="0">
                <a:effectLst/>
                <a:latin typeface="宋体" panose="02010600030101010101" pitchFamily="2" charset="-122"/>
                <a:ea typeface="黑体" panose="02010609060101010101" pitchFamily="49" charset="-122"/>
              </a:rPr>
              <a:t>构建和官能团的引入和转化来完成。</a:t>
            </a:r>
          </a:p>
        </p:txBody>
      </p:sp>
      <p:sp>
        <p:nvSpPr>
          <p:cNvPr id="6" name="Text Box 6"/>
          <p:cNvSpPr txBox="1">
            <a:spLocks noChangeArrowheads="1"/>
          </p:cNvSpPr>
          <p:nvPr/>
        </p:nvSpPr>
        <p:spPr bwMode="auto">
          <a:xfrm>
            <a:off x="1216025" y="2924203"/>
            <a:ext cx="955833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39763" indent="-246063">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246063">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187450" indent="-2095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462088" indent="-2095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19192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3764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28336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290888" indent="-209550" defTabSz="82550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algn="l" eaLnBrk="1" hangingPunct="1">
              <a:lnSpc>
                <a:spcPct val="150000"/>
              </a:lnSpc>
              <a:spcBef>
                <a:spcPct val="0"/>
              </a:spcBef>
              <a:buSzTx/>
              <a:buFontTx/>
              <a:buNone/>
            </a:pPr>
            <a:r>
              <a:rPr lang="zh-CN" altLang="en-US" sz="2400" i="0" dirty="0">
                <a:effectLst/>
                <a:latin typeface="宋体" panose="02010600030101010101" pitchFamily="2" charset="-122"/>
                <a:ea typeface="黑体" panose="02010609060101010101" pitchFamily="49" charset="-122"/>
              </a:rPr>
              <a:t>    在这样的有机合成路线设计中</a:t>
            </a:r>
            <a:r>
              <a:rPr lang="en-US" altLang="zh-CN" sz="2400" i="0" dirty="0">
                <a:effectLst/>
                <a:latin typeface="宋体" panose="02010600030101010101" pitchFamily="2" charset="-122"/>
                <a:ea typeface="黑体" panose="02010609060101010101" pitchFamily="49" charset="-122"/>
              </a:rPr>
              <a:t>,</a:t>
            </a:r>
            <a:r>
              <a:rPr lang="zh-CN" altLang="en-US" sz="2400" i="0" dirty="0">
                <a:effectLst/>
                <a:latin typeface="宋体" panose="02010600030101010101" pitchFamily="2" charset="-122"/>
                <a:ea typeface="黑体" panose="02010609060101010101" pitchFamily="49" charset="-122"/>
              </a:rPr>
              <a:t>首先要比较原料分子和目标分子在结构上的异同</a:t>
            </a:r>
            <a:r>
              <a:rPr lang="en-US" altLang="zh-CN" sz="2400" i="0" dirty="0">
                <a:effectLst/>
                <a:latin typeface="宋体" panose="02010600030101010101" pitchFamily="2" charset="-122"/>
                <a:ea typeface="黑体" panose="02010609060101010101" pitchFamily="49" charset="-122"/>
              </a:rPr>
              <a:t>,</a:t>
            </a:r>
            <a:r>
              <a:rPr lang="zh-CN" altLang="en-US" sz="2400" i="0" dirty="0">
                <a:effectLst/>
                <a:latin typeface="宋体" panose="02010600030101010101" pitchFamily="2" charset="-122"/>
                <a:ea typeface="黑体" panose="02010609060101010101" pitchFamily="49" charset="-122"/>
              </a:rPr>
              <a:t>包括</a:t>
            </a:r>
            <a:r>
              <a:rPr lang="zh-CN" altLang="en-US" sz="2400" i="0" dirty="0">
                <a:solidFill>
                  <a:srgbClr val="FFFF00"/>
                </a:solidFill>
                <a:effectLst/>
                <a:latin typeface="宋体" panose="02010600030101010101" pitchFamily="2" charset="-122"/>
                <a:ea typeface="黑体" panose="02010609060101010101" pitchFamily="49" charset="-122"/>
              </a:rPr>
              <a:t>官能团</a:t>
            </a:r>
            <a:r>
              <a:rPr lang="zh-CN" altLang="en-US" sz="2400" i="0" dirty="0">
                <a:effectLst/>
                <a:latin typeface="宋体" panose="02010600030101010101" pitchFamily="2" charset="-122"/>
                <a:ea typeface="黑体" panose="02010609060101010101" pitchFamily="49" charset="-122"/>
              </a:rPr>
              <a:t>和</a:t>
            </a:r>
            <a:r>
              <a:rPr lang="zh-CN" altLang="en-US" sz="2400" i="0" dirty="0">
                <a:solidFill>
                  <a:srgbClr val="FFFF00"/>
                </a:solidFill>
                <a:effectLst/>
                <a:latin typeface="宋体" panose="02010600030101010101" pitchFamily="2" charset="-122"/>
                <a:ea typeface="黑体" panose="02010609060101010101" pitchFamily="49" charset="-122"/>
              </a:rPr>
              <a:t>碳骨架</a:t>
            </a:r>
            <a:r>
              <a:rPr lang="zh-CN" altLang="en-US" sz="2400" i="0" dirty="0">
                <a:effectLst/>
                <a:latin typeface="宋体" panose="02010600030101010101" pitchFamily="2" charset="-122"/>
                <a:ea typeface="黑体" panose="02010609060101010101" pitchFamily="49" charset="-122"/>
              </a:rPr>
              <a:t>两个方面的</a:t>
            </a:r>
            <a:r>
              <a:rPr lang="zh-CN" altLang="en-US" sz="2400" i="0" dirty="0" smtClean="0">
                <a:effectLst/>
                <a:latin typeface="宋体" panose="02010600030101010101" pitchFamily="2" charset="-122"/>
                <a:ea typeface="黑体" panose="02010609060101010101" pitchFamily="49" charset="-122"/>
              </a:rPr>
              <a:t>异同；然后</a:t>
            </a:r>
            <a:r>
              <a:rPr lang="en-US" altLang="zh-CN" sz="2400" i="0" dirty="0">
                <a:effectLst/>
                <a:latin typeface="宋体" panose="02010600030101010101" pitchFamily="2" charset="-122"/>
                <a:ea typeface="黑体" panose="02010609060101010101" pitchFamily="49" charset="-122"/>
              </a:rPr>
              <a:t>,</a:t>
            </a:r>
            <a:r>
              <a:rPr lang="zh-CN" altLang="en-US" sz="2400" i="0" dirty="0">
                <a:effectLst/>
                <a:latin typeface="宋体" panose="02010600030101010101" pitchFamily="2" charset="-122"/>
                <a:ea typeface="黑体" panose="02010609060101010101" pitchFamily="49" charset="-122"/>
              </a:rPr>
              <a:t>设计由原料分子转向目标化合物分子的合成路线。    </a:t>
            </a:r>
          </a:p>
        </p:txBody>
      </p:sp>
      <p:sp>
        <p:nvSpPr>
          <p:cNvPr id="3" name="文本框 2"/>
          <p:cNvSpPr txBox="1"/>
          <p:nvPr/>
        </p:nvSpPr>
        <p:spPr>
          <a:xfrm>
            <a:off x="2235200" y="4884738"/>
            <a:ext cx="1333500" cy="473075"/>
          </a:xfrm>
          <a:prstGeom prst="rect">
            <a:avLst/>
          </a:prstGeom>
          <a:noFill/>
          <a:ln w="12700" cap="flat">
            <a:solidFill>
              <a:srgbClr val="FFFFFF"/>
            </a:solid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p>
            <a:pPr algn="ctr" fontAlgn="auto">
              <a:spcBef>
                <a:spcPts val="0"/>
              </a:spcBef>
              <a:spcAft>
                <a:spcPts val="0"/>
              </a:spcAft>
              <a:defRPr/>
            </a:pPr>
            <a:r>
              <a:rPr lang="zh-CN" altLang="en-US" sz="2400" i="0" dirty="0">
                <a:solidFill>
                  <a:srgbClr val="EDEDEE"/>
                </a:solidFill>
                <a:effectLst/>
                <a:latin typeface="黑体" panose="02010609060101010101" pitchFamily="49" charset="-122"/>
                <a:ea typeface="黑体" panose="02010609060101010101" pitchFamily="49" charset="-122"/>
              </a:rPr>
              <a:t>基础原料</a:t>
            </a:r>
          </a:p>
        </p:txBody>
      </p:sp>
      <p:sp>
        <p:nvSpPr>
          <p:cNvPr id="13" name="文本框 12"/>
          <p:cNvSpPr txBox="1"/>
          <p:nvPr/>
        </p:nvSpPr>
        <p:spPr>
          <a:xfrm>
            <a:off x="4700588" y="4902200"/>
            <a:ext cx="1025525" cy="471488"/>
          </a:xfrm>
          <a:prstGeom prst="rect">
            <a:avLst/>
          </a:prstGeom>
          <a:noFill/>
          <a:ln w="12700" cap="flat">
            <a:solidFill>
              <a:srgbClr val="FFFFFF"/>
            </a:solid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p>
            <a:pPr algn="ctr" fontAlgn="auto">
              <a:spcBef>
                <a:spcPts val="0"/>
              </a:spcBef>
              <a:spcAft>
                <a:spcPts val="0"/>
              </a:spcAft>
              <a:defRPr/>
            </a:pPr>
            <a:r>
              <a:rPr lang="zh-CN" altLang="en-US" sz="2400" i="0" dirty="0">
                <a:solidFill>
                  <a:srgbClr val="EDEDEE"/>
                </a:solidFill>
                <a:effectLst/>
                <a:latin typeface="黑体" panose="02010609060101010101" pitchFamily="49" charset="-122"/>
                <a:ea typeface="黑体" panose="02010609060101010101" pitchFamily="49" charset="-122"/>
              </a:rPr>
              <a:t>中间体</a:t>
            </a:r>
          </a:p>
        </p:txBody>
      </p:sp>
      <p:sp>
        <p:nvSpPr>
          <p:cNvPr id="15" name="文本框 14"/>
          <p:cNvSpPr txBox="1"/>
          <p:nvPr/>
        </p:nvSpPr>
        <p:spPr>
          <a:xfrm>
            <a:off x="6834188" y="4902200"/>
            <a:ext cx="1641475" cy="471488"/>
          </a:xfrm>
          <a:prstGeom prst="rect">
            <a:avLst/>
          </a:prstGeom>
          <a:noFill/>
          <a:ln w="12700" cap="flat">
            <a:solidFill>
              <a:srgbClr val="FFFFFF"/>
            </a:solid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p>
            <a:pPr algn="ctr" fontAlgn="auto">
              <a:spcBef>
                <a:spcPts val="0"/>
              </a:spcBef>
              <a:spcAft>
                <a:spcPts val="0"/>
              </a:spcAft>
              <a:defRPr/>
            </a:pPr>
            <a:r>
              <a:rPr lang="zh-CN" altLang="en-US" sz="2400" i="0" dirty="0">
                <a:solidFill>
                  <a:srgbClr val="EDEDEE"/>
                </a:solidFill>
                <a:effectLst/>
                <a:latin typeface="黑体" panose="02010609060101010101" pitchFamily="49" charset="-122"/>
                <a:ea typeface="黑体" panose="02010609060101010101" pitchFamily="49" charset="-122"/>
              </a:rPr>
              <a:t>目标化合物</a:t>
            </a:r>
          </a:p>
        </p:txBody>
      </p:sp>
      <p:cxnSp>
        <p:nvCxnSpPr>
          <p:cNvPr id="4" name="直接箭头连接符 3"/>
          <p:cNvCxnSpPr/>
          <p:nvPr/>
        </p:nvCxnSpPr>
        <p:spPr>
          <a:xfrm>
            <a:off x="3598680" y="5121276"/>
            <a:ext cx="1018290" cy="0"/>
          </a:xfrm>
          <a:prstGeom prst="straightConnector1">
            <a:avLst/>
          </a:prstGeom>
          <a:noFill/>
          <a:ln w="28575"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17" name="直接箭头连接符 16"/>
          <p:cNvCxnSpPr/>
          <p:nvPr/>
        </p:nvCxnSpPr>
        <p:spPr>
          <a:xfrm>
            <a:off x="5815898" y="5121276"/>
            <a:ext cx="1018290" cy="0"/>
          </a:xfrm>
          <a:prstGeom prst="straightConnector1">
            <a:avLst/>
          </a:prstGeom>
          <a:noFill/>
          <a:ln w="28575"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6811258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0241"/>
          <p:cNvSpPr>
            <a:spLocks noGrp="1"/>
          </p:cNvSpPr>
          <p:nvPr>
            <p:ph type="title" idx="4294967295"/>
          </p:nvPr>
        </p:nvSpPr>
        <p:spPr>
          <a:xfrm>
            <a:off x="1206500" y="1074738"/>
            <a:ext cx="2451100" cy="922337"/>
          </a:xfrm>
          <a:prstGeom prst="rect">
            <a:avLst/>
          </a:prstGeom>
          <a:noFill/>
          <a:ln>
            <a:noFill/>
            <a:miter/>
          </a:ln>
        </p:spPr>
        <p:style>
          <a:lnRef idx="2">
            <a:schemeClr val="dk1"/>
          </a:lnRef>
          <a:fillRef idx="1">
            <a:schemeClr val="lt1"/>
          </a:fillRef>
          <a:effectRef idx="0">
            <a:schemeClr val="dk1"/>
          </a:effectRef>
          <a:fontRef idx="minor">
            <a:schemeClr val="dk1"/>
          </a:fontRef>
        </p:style>
        <p:txBody>
          <a:bodyPr lIns="91440" tIns="45720" rIns="91440" bIns="45720"/>
          <a:lstStyle/>
          <a:p>
            <a:pPr algn="l" defTabSz="914400" eaLnBrk="1" hangingPunct="1">
              <a:defRPr/>
            </a:pPr>
            <a:r>
              <a:rPr lang="en-US" altLang="zh-CN" sz="3200" kern="1200" noProof="1">
                <a:solidFill>
                  <a:srgbClr val="FFFF00"/>
                </a:solidFill>
              </a:rPr>
              <a:t>  </a:t>
            </a:r>
            <a:r>
              <a:rPr lang="zh-CN" altLang="en-US" sz="3200" kern="1200" noProof="1">
                <a:solidFill>
                  <a:srgbClr val="FFFF00"/>
                </a:solidFill>
              </a:rPr>
              <a:t>交流</a:t>
            </a:r>
            <a:r>
              <a:rPr lang="en-US" altLang="zh-CN" sz="3200" kern="1200" noProof="1">
                <a:solidFill>
                  <a:srgbClr val="FFFF00"/>
                </a:solidFill>
              </a:rPr>
              <a:t>•</a:t>
            </a:r>
            <a:r>
              <a:rPr lang="zh-CN" altLang="en-US" sz="3200" kern="1200" noProof="1">
                <a:solidFill>
                  <a:srgbClr val="FFFF00"/>
                </a:solidFill>
              </a:rPr>
              <a:t>研讨</a:t>
            </a:r>
          </a:p>
        </p:txBody>
      </p:sp>
      <p:sp>
        <p:nvSpPr>
          <p:cNvPr id="5" name="文本占位符 10242"/>
          <p:cNvSpPr>
            <a:spLocks noGrp="1"/>
          </p:cNvSpPr>
          <p:nvPr>
            <p:ph idx="4294967295"/>
          </p:nvPr>
        </p:nvSpPr>
        <p:spPr>
          <a:xfrm>
            <a:off x="1981200" y="2484438"/>
            <a:ext cx="8229600" cy="2528887"/>
          </a:xfrm>
          <a:prstGeom prst="rect">
            <a:avLst/>
          </a:prstGeom>
        </p:spPr>
        <p:txBody>
          <a:bodyPr vert="horz" wrap="square" lIns="91440" tIns="45720" rIns="91440" bIns="45720" numCol="1" anchor="t" anchorCtr="0" compatLnSpc="1"/>
          <a:lstStyle/>
          <a:p>
            <a:pPr defTabSz="914400" eaLnBrk="1" hangingPunct="1">
              <a:lnSpc>
                <a:spcPct val="100000"/>
              </a:lnSpc>
              <a:spcBef>
                <a:spcPct val="20000"/>
              </a:spcBef>
              <a:buSzTx/>
              <a:buFontTx/>
              <a:buNone/>
              <a:defRPr/>
            </a:pPr>
            <a:r>
              <a:rPr lang="zh-CN" altLang="en-US" sz="2800" kern="1200" noProof="1">
                <a:solidFill>
                  <a:srgbClr val="FFFFFF"/>
                </a:solidFill>
                <a:effectLst/>
                <a:latin typeface="+mn-lt"/>
                <a:ea typeface="+mn-ea"/>
                <a:cs typeface="+mn-cs"/>
              </a:rPr>
              <a:t>某种医用胶</a:t>
            </a:r>
            <a:r>
              <a:rPr lang="zh-CN" altLang="en-US" sz="2800" kern="1200" noProof="1" smtClean="0">
                <a:solidFill>
                  <a:srgbClr val="FFFFFF"/>
                </a:solidFill>
                <a:effectLst/>
                <a:latin typeface="+mn-lt"/>
                <a:ea typeface="+mn-ea"/>
                <a:cs typeface="+mn-cs"/>
              </a:rPr>
              <a:t>的</a:t>
            </a:r>
            <a:r>
              <a:rPr lang="zh-CN" altLang="en-US" sz="2800" kern="1200" noProof="1" smtClean="0">
                <a:solidFill>
                  <a:srgbClr val="FFFFFF"/>
                </a:solidFill>
                <a:effectLst/>
                <a:latin typeface="+mn-lt"/>
                <a:ea typeface="+mn-ea"/>
                <a:cs typeface="+mn-cs"/>
              </a:rPr>
              <a:t>结构简式</a:t>
            </a:r>
            <a:r>
              <a:rPr lang="zh-CN" altLang="en-US" sz="2800" kern="1200" noProof="1" smtClean="0">
                <a:solidFill>
                  <a:srgbClr val="FFFFFF"/>
                </a:solidFill>
                <a:effectLst/>
                <a:latin typeface="+mn-lt"/>
                <a:ea typeface="+mn-ea"/>
                <a:cs typeface="+mn-cs"/>
              </a:rPr>
              <a:t>为</a:t>
            </a:r>
            <a:endParaRPr lang="zh-CN" altLang="en-US" sz="2800" kern="1200" noProof="1">
              <a:solidFill>
                <a:srgbClr val="FFFFFF"/>
              </a:solidFill>
              <a:effectLst/>
              <a:latin typeface="+mn-lt"/>
              <a:ea typeface="+mn-ea"/>
              <a:cs typeface="+mn-cs"/>
            </a:endParaRPr>
          </a:p>
          <a:p>
            <a:pPr marL="342900" indent="-342900" defTabSz="914400" eaLnBrk="1" hangingPunct="1">
              <a:lnSpc>
                <a:spcPct val="100000"/>
              </a:lnSpc>
              <a:spcBef>
                <a:spcPct val="20000"/>
              </a:spcBef>
              <a:buSzTx/>
              <a:buFontTx/>
              <a:buChar char="•"/>
              <a:defRPr/>
            </a:pPr>
            <a:endParaRPr lang="zh-CN" altLang="en-US" sz="2800" kern="1200" noProof="1">
              <a:solidFill>
                <a:srgbClr val="FFFFFF"/>
              </a:solidFill>
              <a:effectLst/>
              <a:latin typeface="+mn-lt"/>
              <a:ea typeface="+mn-ea"/>
              <a:cs typeface="+mn-cs"/>
            </a:endParaRPr>
          </a:p>
          <a:p>
            <a:pPr marL="342900" indent="-342900" defTabSz="914400" eaLnBrk="1" hangingPunct="1">
              <a:lnSpc>
                <a:spcPct val="100000"/>
              </a:lnSpc>
              <a:spcBef>
                <a:spcPct val="20000"/>
              </a:spcBef>
              <a:buSzTx/>
              <a:buFontTx/>
              <a:buChar char="•"/>
              <a:defRPr/>
            </a:pPr>
            <a:endParaRPr lang="zh-CN" altLang="en-US" sz="2800" kern="1200" noProof="1">
              <a:solidFill>
                <a:srgbClr val="FFFFFF"/>
              </a:solidFill>
              <a:effectLst/>
              <a:latin typeface="+mn-lt"/>
              <a:ea typeface="+mn-ea"/>
              <a:cs typeface="+mn-cs"/>
            </a:endParaRPr>
          </a:p>
          <a:p>
            <a:pPr marL="342900" indent="-342900" defTabSz="914400" eaLnBrk="1" hangingPunct="1">
              <a:lnSpc>
                <a:spcPct val="100000"/>
              </a:lnSpc>
              <a:spcBef>
                <a:spcPct val="20000"/>
              </a:spcBef>
              <a:buSzTx/>
              <a:buFontTx/>
              <a:buChar char="•"/>
              <a:defRPr/>
            </a:pPr>
            <a:endParaRPr lang="zh-CN" altLang="en-US" sz="2800" kern="1200" noProof="1">
              <a:solidFill>
                <a:srgbClr val="FFFFFF"/>
              </a:solidFill>
              <a:effectLst/>
              <a:latin typeface="+mn-lt"/>
              <a:ea typeface="+mn-ea"/>
              <a:cs typeface="+mn-cs"/>
            </a:endParaRPr>
          </a:p>
          <a:p>
            <a:pPr marL="342900" indent="-342900" defTabSz="914400" eaLnBrk="1" hangingPunct="1">
              <a:lnSpc>
                <a:spcPct val="100000"/>
              </a:lnSpc>
              <a:spcBef>
                <a:spcPct val="20000"/>
              </a:spcBef>
              <a:buSzTx/>
              <a:buFontTx/>
              <a:buChar char="•"/>
              <a:defRPr/>
            </a:pPr>
            <a:endParaRPr lang="zh-CN" altLang="en-US" sz="2800" kern="1200" noProof="1">
              <a:solidFill>
                <a:srgbClr val="FFFFFF"/>
              </a:solidFill>
              <a:effectLst/>
              <a:latin typeface="+mn-lt"/>
              <a:ea typeface="+mn-ea"/>
              <a:cs typeface="+mn-cs"/>
            </a:endParaRPr>
          </a:p>
          <a:p>
            <a:pPr marL="342900" indent="-342900" defTabSz="914400" eaLnBrk="1" hangingPunct="1">
              <a:lnSpc>
                <a:spcPct val="100000"/>
              </a:lnSpc>
              <a:spcBef>
                <a:spcPct val="20000"/>
              </a:spcBef>
              <a:buSzTx/>
              <a:buFontTx/>
              <a:buChar char="•"/>
              <a:defRPr/>
            </a:pPr>
            <a:endParaRPr lang="zh-CN" altLang="en-US" sz="2800" kern="1200" noProof="1">
              <a:solidFill>
                <a:srgbClr val="FFFFFF"/>
              </a:solidFill>
              <a:effectLst/>
              <a:latin typeface="+mn-lt"/>
              <a:ea typeface="+mn-ea"/>
              <a:cs typeface="+mn-cs"/>
            </a:endParaRPr>
          </a:p>
          <a:p>
            <a:pPr marL="342900" indent="-342900" defTabSz="914400" eaLnBrk="1" hangingPunct="1">
              <a:lnSpc>
                <a:spcPct val="100000"/>
              </a:lnSpc>
              <a:spcBef>
                <a:spcPct val="20000"/>
              </a:spcBef>
              <a:buSzTx/>
              <a:buFontTx/>
              <a:buChar char="•"/>
              <a:defRPr/>
            </a:pPr>
            <a:endParaRPr lang="zh-CN" altLang="en-US" sz="2800" kern="1200" noProof="1">
              <a:solidFill>
                <a:srgbClr val="FFFFFF"/>
              </a:solidFill>
              <a:effectLst/>
              <a:latin typeface="+mn-lt"/>
              <a:ea typeface="+mn-ea"/>
              <a:cs typeface="+mn-cs"/>
            </a:endParaRPr>
          </a:p>
        </p:txBody>
      </p:sp>
      <p:sp>
        <p:nvSpPr>
          <p:cNvPr id="14341" name="文本框 6"/>
          <p:cNvSpPr txBox="1">
            <a:spLocks noChangeArrowheads="1"/>
          </p:cNvSpPr>
          <p:nvPr/>
        </p:nvSpPr>
        <p:spPr bwMode="auto">
          <a:xfrm>
            <a:off x="1971675" y="34020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algn="l" eaLnBrk="1" hangingPunct="1">
              <a:defRPr/>
            </a:pPr>
            <a:r>
              <a:rPr lang="en-US" altLang="zh-CN" sz="2800" i="0" dirty="0">
                <a:solidFill>
                  <a:srgbClr val="FFFFFF"/>
                </a:solidFill>
                <a:effectLst/>
                <a:latin typeface="+mn-ea"/>
                <a:ea typeface="+mn-ea"/>
                <a:sym typeface="Arial" panose="020B0604020202020204" pitchFamily="34" charset="0"/>
              </a:rPr>
              <a:t>    </a:t>
            </a:r>
            <a:r>
              <a:rPr lang="zh-CN" altLang="en-US" sz="2800" i="0" dirty="0">
                <a:solidFill>
                  <a:srgbClr val="FFFFFF"/>
                </a:solidFill>
                <a:effectLst/>
                <a:latin typeface="+mn-ea"/>
                <a:ea typeface="+mn-ea"/>
                <a:sym typeface="Arial" panose="020B0604020202020204" pitchFamily="34" charset="0"/>
              </a:rPr>
              <a:t>某同学以乙烯为起始物，设计了这种化合物的合成路线。请欣赏</a:t>
            </a:r>
            <a:r>
              <a:rPr lang="en-US" altLang="zh-CN" sz="2800" i="0" dirty="0">
                <a:solidFill>
                  <a:srgbClr val="FFFFFF"/>
                </a:solidFill>
                <a:effectLst/>
                <a:latin typeface="+mn-ea"/>
                <a:ea typeface="+mn-ea"/>
                <a:sym typeface="Arial" panose="020B0604020202020204" pitchFamily="34" charset="0"/>
              </a:rPr>
              <a:t>......</a:t>
            </a:r>
          </a:p>
        </p:txBody>
      </p:sp>
      <p:sp>
        <p:nvSpPr>
          <p:cNvPr id="15365" name="文本框 7"/>
          <p:cNvSpPr txBox="1">
            <a:spLocks noChangeArrowheads="1"/>
          </p:cNvSpPr>
          <p:nvPr/>
        </p:nvSpPr>
        <p:spPr bwMode="auto">
          <a:xfrm>
            <a:off x="1336675" y="4702175"/>
            <a:ext cx="73342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00"/>
                </a:solidFill>
                <a:effectLst/>
                <a:latin typeface="黑体" panose="02010609060101010101" pitchFamily="49" charset="-122"/>
                <a:ea typeface="黑体" panose="02010609060101010101" pitchFamily="49" charset="-122"/>
                <a:sym typeface="Arial" panose="020B0604020202020204" pitchFamily="34" charset="0"/>
              </a:rPr>
              <a:t>思考：</a:t>
            </a:r>
            <a:r>
              <a:rPr lang="zh-CN" altLang="zh-CN" sz="2800" i="0" dirty="0">
                <a:solidFill>
                  <a:srgbClr val="FFFF00"/>
                </a:solidFill>
                <a:effectLst/>
                <a:latin typeface="黑体" panose="02010609060101010101" pitchFamily="49" charset="-122"/>
                <a:ea typeface="黑体" panose="02010609060101010101" pitchFamily="49" charset="-122"/>
                <a:sym typeface="Arial" panose="020B0604020202020204" pitchFamily="34" charset="0"/>
              </a:rPr>
              <a:t>在合成路线中，碳骨架是如何构建的？</a:t>
            </a:r>
            <a:r>
              <a:rPr lang="en-US" altLang="zh-CN" sz="2800" i="0" dirty="0">
                <a:solidFill>
                  <a:srgbClr val="FFFF00"/>
                </a:solidFill>
                <a:effectLst/>
                <a:latin typeface="黑体" panose="02010609060101010101" pitchFamily="49" charset="-122"/>
                <a:ea typeface="黑体" panose="02010609060101010101" pitchFamily="49" charset="-122"/>
                <a:sym typeface="Arial" panose="020B0604020202020204" pitchFamily="34" charset="0"/>
              </a:rPr>
              <a:t>   </a:t>
            </a:r>
          </a:p>
          <a:p>
            <a:pPr algn="l" eaLnBrk="1" hangingPunct="1"/>
            <a:r>
              <a:rPr lang="en-US" altLang="zh-CN" sz="2800" i="0" dirty="0">
                <a:solidFill>
                  <a:srgbClr val="FFFF00"/>
                </a:solidFill>
                <a:effectLst/>
                <a:latin typeface="黑体" panose="02010609060101010101" pitchFamily="49" charset="-122"/>
                <a:ea typeface="黑体" panose="02010609060101010101" pitchFamily="49" charset="-122"/>
                <a:sym typeface="Arial" panose="020B0604020202020204" pitchFamily="34" charset="0"/>
              </a:rPr>
              <a:t>      </a:t>
            </a:r>
            <a:r>
              <a:rPr lang="zh-CN" altLang="zh-CN" sz="2800" i="0" dirty="0">
                <a:solidFill>
                  <a:srgbClr val="FFFF00"/>
                </a:solidFill>
                <a:effectLst/>
                <a:latin typeface="黑体" panose="02010609060101010101" pitchFamily="49" charset="-122"/>
                <a:ea typeface="黑体" panose="02010609060101010101" pitchFamily="49" charset="-122"/>
                <a:sym typeface="Arial" panose="020B0604020202020204" pitchFamily="34" charset="0"/>
              </a:rPr>
              <a:t>官能团是如何转化的？</a:t>
            </a:r>
          </a:p>
        </p:txBody>
      </p:sp>
      <p:grpSp>
        <p:nvGrpSpPr>
          <p:cNvPr id="15366" name="组合 20"/>
          <p:cNvGrpSpPr>
            <a:grpSpLocks/>
          </p:cNvGrpSpPr>
          <p:nvPr/>
        </p:nvGrpSpPr>
        <p:grpSpPr bwMode="auto">
          <a:xfrm>
            <a:off x="5701146" y="2045118"/>
            <a:ext cx="5177343" cy="1200602"/>
            <a:chOff x="5325345" y="2044300"/>
            <a:chExt cx="4243395" cy="1201924"/>
          </a:xfrm>
        </p:grpSpPr>
        <p:grpSp>
          <p:nvGrpSpPr>
            <p:cNvPr id="15367" name="组合 10"/>
            <p:cNvGrpSpPr>
              <a:grpSpLocks/>
            </p:cNvGrpSpPr>
            <p:nvPr/>
          </p:nvGrpSpPr>
          <p:grpSpPr bwMode="auto">
            <a:xfrm>
              <a:off x="5325345" y="2044300"/>
              <a:ext cx="4243395" cy="1201924"/>
              <a:chOff x="5438159" y="131724"/>
              <a:chExt cx="4243395" cy="1201924"/>
            </a:xfrm>
          </p:grpSpPr>
          <p:grpSp>
            <p:nvGrpSpPr>
              <p:cNvPr id="15372" name="组合 11"/>
              <p:cNvGrpSpPr>
                <a:grpSpLocks/>
              </p:cNvGrpSpPr>
              <p:nvPr/>
            </p:nvGrpSpPr>
            <p:grpSpPr bwMode="auto">
              <a:xfrm>
                <a:off x="5516613" y="499054"/>
                <a:ext cx="1506596" cy="579497"/>
                <a:chOff x="28146" y="3242548"/>
                <a:chExt cx="1506596" cy="534783"/>
              </a:xfrm>
            </p:grpSpPr>
            <p:sp>
              <p:nvSpPr>
                <p:cNvPr id="15378" name="矩形 17"/>
                <p:cNvSpPr>
                  <a:spLocks noChangeArrowheads="1"/>
                </p:cNvSpPr>
                <p:nvPr/>
              </p:nvSpPr>
              <p:spPr bwMode="auto">
                <a:xfrm>
                  <a:off x="28146" y="3350818"/>
                  <a:ext cx="1506596" cy="42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        </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a:t>
                  </a:r>
                  <a:endParaRPr lang="zh-CN" altLang="en-US" sz="2400" dirty="0">
                    <a:effectLst/>
                    <a:latin typeface="+mn-lt"/>
                    <a:ea typeface="黑体" panose="02010609060101010101" pitchFamily="49" charset="-122"/>
                    <a:cs typeface="Times New Roman" panose="02020603050405020304" pitchFamily="18" charset="0"/>
                  </a:endParaRPr>
                </a:p>
              </p:txBody>
            </p:sp>
            <p:cxnSp>
              <p:nvCxnSpPr>
                <p:cNvPr id="16" name="直接连接符 15"/>
                <p:cNvCxnSpPr/>
                <p:nvPr/>
              </p:nvCxnSpPr>
              <p:spPr>
                <a:xfrm flipV="1">
                  <a:off x="1200357" y="3242548"/>
                  <a:ext cx="0" cy="166294"/>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grpSp>
          <p:sp>
            <p:nvSpPr>
              <p:cNvPr id="15373" name="矩形 12"/>
              <p:cNvSpPr>
                <a:spLocks noChangeArrowheads="1"/>
              </p:cNvSpPr>
              <p:nvPr/>
            </p:nvSpPr>
            <p:spPr bwMode="auto">
              <a:xfrm>
                <a:off x="6891559" y="624983"/>
                <a:ext cx="2789995" cy="70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COOCH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sp>
            <p:nvSpPr>
              <p:cNvPr id="15374" name="矩形 13"/>
              <p:cNvSpPr>
                <a:spLocks noChangeArrowheads="1"/>
              </p:cNvSpPr>
              <p:nvPr/>
            </p:nvSpPr>
            <p:spPr bwMode="auto">
              <a:xfrm>
                <a:off x="5438159" y="131724"/>
                <a:ext cx="26798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CN</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grpSp>
        <p:grpSp>
          <p:nvGrpSpPr>
            <p:cNvPr id="15368" name="组合 18"/>
            <p:cNvGrpSpPr>
              <a:grpSpLocks/>
            </p:cNvGrpSpPr>
            <p:nvPr/>
          </p:nvGrpSpPr>
          <p:grpSpPr bwMode="auto">
            <a:xfrm>
              <a:off x="6154717" y="2733614"/>
              <a:ext cx="309574" cy="82641"/>
              <a:chOff x="5227595" y="2050368"/>
              <a:chExt cx="309574" cy="82641"/>
            </a:xfrm>
          </p:grpSpPr>
          <p:cxnSp>
            <p:nvCxnSpPr>
              <p:cNvPr id="3" name="直接连接符 2"/>
              <p:cNvCxnSpPr/>
              <p:nvPr/>
            </p:nvCxnSpPr>
            <p:spPr>
              <a:xfrm>
                <a:off x="5227595" y="2050368"/>
                <a:ext cx="309574"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2" name="直接连接符 21"/>
              <p:cNvCxnSpPr/>
              <p:nvPr/>
            </p:nvCxnSpPr>
            <p:spPr>
              <a:xfrm flipV="1">
                <a:off x="5227595" y="2133008"/>
                <a:ext cx="309574" cy="1"/>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cxnSp>
          <p:nvCxnSpPr>
            <p:cNvPr id="25" name="直接连接符 24"/>
            <p:cNvCxnSpPr/>
            <p:nvPr/>
          </p:nvCxnSpPr>
          <p:spPr>
            <a:xfrm>
              <a:off x="6734177" y="2771756"/>
              <a:ext cx="309575"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149549674"/>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40014" y="958850"/>
            <a:ext cx="9569340" cy="4590631"/>
            <a:chOff x="1540014" y="958850"/>
            <a:chExt cx="9569340" cy="4590631"/>
          </a:xfrm>
        </p:grpSpPr>
        <p:sp>
          <p:nvSpPr>
            <p:cNvPr id="15372" name="文本框 65547"/>
            <p:cNvSpPr txBox="1">
              <a:spLocks noChangeArrowheads="1"/>
            </p:cNvSpPr>
            <p:nvPr/>
          </p:nvSpPr>
          <p:spPr bwMode="auto">
            <a:xfrm>
              <a:off x="3802063" y="958850"/>
              <a:ext cx="4800600" cy="461963"/>
            </a:xfrm>
            <a:prstGeom prst="rect">
              <a:avLst/>
            </a:prstGeom>
            <a:noFill/>
            <a:ln w="3810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algn="ctr" eaLnBrk="1" hangingPunct="1">
                <a:spcBef>
                  <a:spcPct val="50000"/>
                </a:spcBef>
                <a:defRPr/>
              </a:pPr>
              <a:r>
                <a:rPr lang="zh-CN" altLang="en-US" sz="2400" i="0" dirty="0">
                  <a:solidFill>
                    <a:srgbClr val="FFFFFF"/>
                  </a:solidFill>
                  <a:effectLst/>
                  <a:latin typeface="+mn-lt"/>
                  <a:ea typeface="+mn-ea"/>
                </a:rPr>
                <a:t>某医用</a:t>
              </a:r>
              <a:r>
                <a:rPr lang="zh-CN" altLang="en-US" sz="2400" i="0" dirty="0" smtClean="0">
                  <a:solidFill>
                    <a:srgbClr val="FFFFFF"/>
                  </a:solidFill>
                  <a:effectLst/>
                  <a:latin typeface="+mn-lt"/>
                  <a:ea typeface="+mn-ea"/>
                </a:rPr>
                <a:t>胶的</a:t>
              </a:r>
              <a:r>
                <a:rPr lang="zh-CN" altLang="en-US" sz="2400" i="0" dirty="0">
                  <a:solidFill>
                    <a:srgbClr val="FFFFFF"/>
                  </a:solidFill>
                  <a:effectLst/>
                  <a:latin typeface="+mn-lt"/>
                  <a:ea typeface="+mn-ea"/>
                </a:rPr>
                <a:t>合成路线</a:t>
              </a:r>
            </a:p>
          </p:txBody>
        </p:sp>
        <p:grpSp>
          <p:nvGrpSpPr>
            <p:cNvPr id="17411" name="组合 13"/>
            <p:cNvGrpSpPr>
              <a:grpSpLocks/>
            </p:cNvGrpSpPr>
            <p:nvPr/>
          </p:nvGrpSpPr>
          <p:grpSpPr bwMode="auto">
            <a:xfrm>
              <a:off x="1540014" y="1428750"/>
              <a:ext cx="9569340" cy="4120731"/>
              <a:chOff x="1540447" y="1428886"/>
              <a:chExt cx="9569110" cy="4120323"/>
            </a:xfrm>
          </p:grpSpPr>
          <p:sp>
            <p:nvSpPr>
              <p:cNvPr id="17412" name="直接连接符 65548"/>
              <p:cNvSpPr>
                <a:spLocks noChangeShapeType="1"/>
              </p:cNvSpPr>
              <p:nvPr/>
            </p:nvSpPr>
            <p:spPr bwMode="auto">
              <a:xfrm flipV="1">
                <a:off x="3368323" y="1977223"/>
                <a:ext cx="702800"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ndParaRPr>
              </a:p>
            </p:txBody>
          </p:sp>
          <p:sp>
            <p:nvSpPr>
              <p:cNvPr id="17413" name="文本框 65557"/>
              <p:cNvSpPr txBox="1">
                <a:spLocks noChangeArrowheads="1"/>
              </p:cNvSpPr>
              <p:nvPr/>
            </p:nvSpPr>
            <p:spPr bwMode="auto">
              <a:xfrm>
                <a:off x="5237627" y="2897673"/>
                <a:ext cx="6548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⑤</a:t>
                </a:r>
              </a:p>
            </p:txBody>
          </p:sp>
          <p:grpSp>
            <p:nvGrpSpPr>
              <p:cNvPr id="17454" name="组合 29"/>
              <p:cNvGrpSpPr>
                <a:grpSpLocks/>
              </p:cNvGrpSpPr>
              <p:nvPr/>
            </p:nvGrpSpPr>
            <p:grpSpPr bwMode="auto">
              <a:xfrm>
                <a:off x="6489658" y="4556283"/>
                <a:ext cx="4619899" cy="951061"/>
                <a:chOff x="5546692" y="616376"/>
                <a:chExt cx="4619899" cy="951061"/>
              </a:xfrm>
            </p:grpSpPr>
            <p:grpSp>
              <p:nvGrpSpPr>
                <p:cNvPr id="17462" name="组合 37"/>
                <p:cNvGrpSpPr>
                  <a:grpSpLocks/>
                </p:cNvGrpSpPr>
                <p:nvPr/>
              </p:nvGrpSpPr>
              <p:grpSpPr bwMode="auto">
                <a:xfrm>
                  <a:off x="5546692" y="616376"/>
                  <a:ext cx="1862437" cy="474288"/>
                  <a:chOff x="-1026553" y="1738690"/>
                  <a:chExt cx="2481456" cy="437692"/>
                </a:xfrm>
              </p:grpSpPr>
              <p:sp>
                <p:nvSpPr>
                  <p:cNvPr id="40" name="文本框 39"/>
                  <p:cNvSpPr txBox="1"/>
                  <p:nvPr/>
                </p:nvSpPr>
                <p:spPr>
                  <a:xfrm>
                    <a:off x="-338679" y="1739853"/>
                    <a:ext cx="1793582" cy="436529"/>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latin typeface="+mn-lt"/>
                        <a:ea typeface="黑体" pitchFamily="49" charset="-122"/>
                        <a:cs typeface="Times New Roman" panose="02020603050405020304" pitchFamily="18" charset="0"/>
                      </a:rPr>
                      <a:t>C</a:t>
                    </a:r>
                    <a:endParaRPr lang="en-US" altLang="zh-CN" sz="2400" i="0" baseline="-25000" dirty="0">
                      <a:solidFill>
                        <a:srgbClr val="EDEDEE"/>
                      </a:solidFill>
                      <a:latin typeface="+mn-lt"/>
                      <a:ea typeface="黑体" pitchFamily="49" charset="-122"/>
                      <a:cs typeface="Times New Roman" panose="02020603050405020304" pitchFamily="18" charset="0"/>
                    </a:endParaRPr>
                  </a:p>
                </p:txBody>
              </p:sp>
              <p:sp>
                <p:nvSpPr>
                  <p:cNvPr id="17465" name="矩形 40"/>
                  <p:cNvSpPr>
                    <a:spLocks noChangeArrowheads="1"/>
                  </p:cNvSpPr>
                  <p:nvPr/>
                </p:nvSpPr>
                <p:spPr bwMode="auto">
                  <a:xfrm>
                    <a:off x="-1026553" y="1738690"/>
                    <a:ext cx="1089683" cy="42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latin typeface="+mn-lt"/>
                        <a:ea typeface="黑体" panose="02010609060101010101" pitchFamily="49" charset="-122"/>
                        <a:cs typeface="Times New Roman" panose="02020603050405020304" pitchFamily="18" charset="0"/>
                      </a:rPr>
                      <a:t>2</a:t>
                    </a:r>
                    <a:endParaRPr lang="zh-CN" altLang="en-US" sz="2400" dirty="0">
                      <a:latin typeface="+mn-lt"/>
                      <a:ea typeface="黑体" panose="02010609060101010101" pitchFamily="49" charset="-122"/>
                      <a:cs typeface="Times New Roman" panose="02020603050405020304" pitchFamily="18" charset="0"/>
                    </a:endParaRPr>
                  </a:p>
                </p:txBody>
              </p:sp>
            </p:grpSp>
            <p:sp>
              <p:nvSpPr>
                <p:cNvPr id="17460" name="矩形 35"/>
                <p:cNvSpPr>
                  <a:spLocks noChangeArrowheads="1"/>
                </p:cNvSpPr>
                <p:nvPr/>
              </p:nvSpPr>
              <p:spPr bwMode="auto">
                <a:xfrm>
                  <a:off x="7048799" y="624983"/>
                  <a:ext cx="3117792"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COOCH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sp>
              <p:nvSpPr>
                <p:cNvPr id="17461" name="矩形 36"/>
                <p:cNvSpPr>
                  <a:spLocks noChangeArrowheads="1"/>
                </p:cNvSpPr>
                <p:nvPr/>
              </p:nvSpPr>
              <p:spPr bwMode="auto">
                <a:xfrm>
                  <a:off x="6437446" y="1105772"/>
                  <a:ext cx="84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latin typeface="+mn-lt"/>
                      <a:ea typeface="黑体" panose="02010609060101010101" pitchFamily="49" charset="-122"/>
                      <a:cs typeface="Times New Roman" panose="02020603050405020304" pitchFamily="18" charset="0"/>
                    </a:rPr>
                    <a:t>CN</a:t>
                  </a:r>
                  <a:endParaRPr lang="zh-CN" altLang="en-US" sz="2400" i="0" baseline="-25000" dirty="0">
                    <a:solidFill>
                      <a:srgbClr val="EDEDEE"/>
                    </a:solidFill>
                    <a:latin typeface="+mn-lt"/>
                    <a:ea typeface="黑体" panose="02010609060101010101" pitchFamily="49" charset="-122"/>
                    <a:cs typeface="Times New Roman" panose="02020603050405020304" pitchFamily="18" charset="0"/>
                  </a:endParaRPr>
                </a:p>
              </p:txBody>
            </p:sp>
          </p:grpSp>
          <p:grpSp>
            <p:nvGrpSpPr>
              <p:cNvPr id="17448" name="组合 42"/>
              <p:cNvGrpSpPr>
                <a:grpSpLocks/>
              </p:cNvGrpSpPr>
              <p:nvPr/>
            </p:nvGrpSpPr>
            <p:grpSpPr bwMode="auto">
              <a:xfrm>
                <a:off x="1540447" y="1732545"/>
                <a:ext cx="1852302" cy="470229"/>
                <a:chOff x="5461268" y="616373"/>
                <a:chExt cx="1852302" cy="470229"/>
              </a:xfrm>
            </p:grpSpPr>
            <p:sp>
              <p:nvSpPr>
                <p:cNvPr id="17452" name="矩形 53"/>
                <p:cNvSpPr>
                  <a:spLocks noChangeArrowheads="1"/>
                </p:cNvSpPr>
                <p:nvPr/>
              </p:nvSpPr>
              <p:spPr bwMode="auto">
                <a:xfrm>
                  <a:off x="5461268" y="616373"/>
                  <a:ext cx="989546"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17453" name="矩形 48"/>
                <p:cNvSpPr>
                  <a:spLocks noChangeArrowheads="1"/>
                </p:cNvSpPr>
                <p:nvPr/>
              </p:nvSpPr>
              <p:spPr bwMode="auto">
                <a:xfrm>
                  <a:off x="6515835" y="624983"/>
                  <a:ext cx="797735"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grpSp>
          <p:grpSp>
            <p:nvGrpSpPr>
              <p:cNvPr id="17416" name="组合 55"/>
              <p:cNvGrpSpPr>
                <a:grpSpLocks/>
              </p:cNvGrpSpPr>
              <p:nvPr/>
            </p:nvGrpSpPr>
            <p:grpSpPr bwMode="auto">
              <a:xfrm>
                <a:off x="3949751" y="1731910"/>
                <a:ext cx="1942121" cy="470275"/>
                <a:chOff x="5494249" y="616373"/>
                <a:chExt cx="1942121" cy="470275"/>
              </a:xfrm>
            </p:grpSpPr>
            <p:sp>
              <p:nvSpPr>
                <p:cNvPr id="17446" name="矩形 59"/>
                <p:cNvSpPr>
                  <a:spLocks noChangeArrowheads="1"/>
                </p:cNvSpPr>
                <p:nvPr/>
              </p:nvSpPr>
              <p:spPr bwMode="auto">
                <a:xfrm>
                  <a:off x="5494249" y="616373"/>
                  <a:ext cx="939312"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17447" name="矩形 60"/>
                <p:cNvSpPr>
                  <a:spLocks noChangeArrowheads="1"/>
                </p:cNvSpPr>
                <p:nvPr/>
              </p:nvSpPr>
              <p:spPr bwMode="auto">
                <a:xfrm>
                  <a:off x="6103921" y="624983"/>
                  <a:ext cx="1332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grpSp>
          <p:sp>
            <p:nvSpPr>
              <p:cNvPr id="17417" name="直接连接符 65548"/>
              <p:cNvSpPr>
                <a:spLocks noChangeShapeType="1"/>
              </p:cNvSpPr>
              <p:nvPr/>
            </p:nvSpPr>
            <p:spPr bwMode="auto">
              <a:xfrm flipV="1">
                <a:off x="5836144" y="1977223"/>
                <a:ext cx="702800"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ndParaRPr>
              </a:p>
            </p:txBody>
          </p:sp>
          <p:sp>
            <p:nvSpPr>
              <p:cNvPr id="17418" name="直接连接符 65548"/>
              <p:cNvSpPr>
                <a:spLocks noChangeShapeType="1"/>
              </p:cNvSpPr>
              <p:nvPr/>
            </p:nvSpPr>
            <p:spPr bwMode="auto">
              <a:xfrm flipV="1">
                <a:off x="7940322" y="1962742"/>
                <a:ext cx="702800"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ndParaRPr>
              </a:p>
            </p:txBody>
          </p:sp>
          <p:sp>
            <p:nvSpPr>
              <p:cNvPr id="17419" name="直接连接符 65548"/>
              <p:cNvSpPr>
                <a:spLocks noChangeShapeType="1"/>
              </p:cNvSpPr>
              <p:nvPr/>
            </p:nvSpPr>
            <p:spPr bwMode="auto">
              <a:xfrm flipV="1">
                <a:off x="1832665" y="2936822"/>
                <a:ext cx="702800"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ndParaRPr>
              </a:p>
            </p:txBody>
          </p:sp>
          <p:sp>
            <p:nvSpPr>
              <p:cNvPr id="17420" name="直接连接符 65548"/>
              <p:cNvSpPr>
                <a:spLocks noChangeShapeType="1"/>
              </p:cNvSpPr>
              <p:nvPr/>
            </p:nvSpPr>
            <p:spPr bwMode="auto">
              <a:xfrm flipV="1">
                <a:off x="5907625" y="4827416"/>
                <a:ext cx="702800"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ndParaRPr>
              </a:p>
            </p:txBody>
          </p:sp>
          <p:grpSp>
            <p:nvGrpSpPr>
              <p:cNvPr id="17421" name="组合 67"/>
              <p:cNvGrpSpPr>
                <a:grpSpLocks/>
              </p:cNvGrpSpPr>
              <p:nvPr/>
            </p:nvGrpSpPr>
            <p:grpSpPr bwMode="auto">
              <a:xfrm>
                <a:off x="6392316" y="1731910"/>
                <a:ext cx="1780331" cy="470275"/>
                <a:chOff x="5477405" y="616373"/>
                <a:chExt cx="1780331" cy="470275"/>
              </a:xfrm>
            </p:grpSpPr>
            <p:sp>
              <p:nvSpPr>
                <p:cNvPr id="17444" name="矩形 68"/>
                <p:cNvSpPr>
                  <a:spLocks noChangeArrowheads="1"/>
                </p:cNvSpPr>
                <p:nvPr/>
              </p:nvSpPr>
              <p:spPr bwMode="auto">
                <a:xfrm>
                  <a:off x="5477405" y="616373"/>
                  <a:ext cx="976150"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17445" name="矩形 69"/>
                <p:cNvSpPr>
                  <a:spLocks noChangeArrowheads="1"/>
                </p:cNvSpPr>
                <p:nvPr/>
              </p:nvSpPr>
              <p:spPr bwMode="auto">
                <a:xfrm>
                  <a:off x="5925288" y="624983"/>
                  <a:ext cx="1332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CHO</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grpSp>
          <p:grpSp>
            <p:nvGrpSpPr>
              <p:cNvPr id="17422" name="组合 70"/>
              <p:cNvGrpSpPr>
                <a:grpSpLocks/>
              </p:cNvGrpSpPr>
              <p:nvPr/>
            </p:nvGrpSpPr>
            <p:grpSpPr bwMode="auto">
              <a:xfrm>
                <a:off x="8438362" y="1731910"/>
                <a:ext cx="1984252" cy="470275"/>
                <a:chOff x="5406831" y="616373"/>
                <a:chExt cx="1984252" cy="470275"/>
              </a:xfrm>
            </p:grpSpPr>
            <p:sp>
              <p:nvSpPr>
                <p:cNvPr id="17442" name="矩形 71"/>
                <p:cNvSpPr>
                  <a:spLocks noChangeArrowheads="1"/>
                </p:cNvSpPr>
                <p:nvPr/>
              </p:nvSpPr>
              <p:spPr bwMode="auto">
                <a:xfrm>
                  <a:off x="5406831" y="616373"/>
                  <a:ext cx="1043983"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17443" name="矩形 72"/>
                <p:cNvSpPr>
                  <a:spLocks noChangeArrowheads="1"/>
                </p:cNvSpPr>
                <p:nvPr/>
              </p:nvSpPr>
              <p:spPr bwMode="auto">
                <a:xfrm>
                  <a:off x="6058635" y="624983"/>
                  <a:ext cx="1332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COOH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grpSp>
          <p:sp>
            <p:nvSpPr>
              <p:cNvPr id="17423" name="矩形 74"/>
              <p:cNvSpPr>
                <a:spLocks noChangeArrowheads="1"/>
              </p:cNvSpPr>
              <p:nvPr/>
            </p:nvSpPr>
            <p:spPr bwMode="auto">
              <a:xfrm>
                <a:off x="2457217" y="2708427"/>
                <a:ext cx="2194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ClCH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COOH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sp>
            <p:nvSpPr>
              <p:cNvPr id="17424" name="矩形 78"/>
              <p:cNvSpPr>
                <a:spLocks noChangeArrowheads="1"/>
              </p:cNvSpPr>
              <p:nvPr/>
            </p:nvSpPr>
            <p:spPr bwMode="auto">
              <a:xfrm>
                <a:off x="4308157" y="2472035"/>
                <a:ext cx="2835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cxnSp>
            <p:nvCxnSpPr>
              <p:cNvPr id="17425" name="直接箭头连接符 2"/>
              <p:cNvCxnSpPr>
                <a:cxnSpLocks noChangeShapeType="1"/>
              </p:cNvCxnSpPr>
              <p:nvPr/>
            </p:nvCxnSpPr>
            <p:spPr bwMode="auto">
              <a:xfrm flipV="1">
                <a:off x="4495059" y="2928132"/>
                <a:ext cx="2510461" cy="13139"/>
              </a:xfrm>
              <a:prstGeom prst="straightConnector1">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cxnSp>
          <p:sp>
            <p:nvSpPr>
              <p:cNvPr id="84" name="文本框 83"/>
              <p:cNvSpPr txBox="1"/>
              <p:nvPr/>
            </p:nvSpPr>
            <p:spPr>
              <a:xfrm>
                <a:off x="6971015" y="2692193"/>
                <a:ext cx="3879758" cy="471877"/>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defRPr/>
                </a:pPr>
                <a:r>
                  <a:rPr lang="en-US" altLang="zh-CN" sz="2400" i="0" dirty="0">
                    <a:solidFill>
                      <a:srgbClr val="EDEDEE"/>
                    </a:solidFill>
                    <a:effectLst/>
                    <a:latin typeface="+mn-lt"/>
                    <a:ea typeface="宋体" pitchFamily="2" charset="-122"/>
                    <a:cs typeface="Times New Roman" panose="02020603050405020304" pitchFamily="18" charset="0"/>
                  </a:rPr>
                  <a:t>ClCH</a:t>
                </a:r>
                <a:r>
                  <a:rPr lang="en-US" altLang="zh-CN" sz="2400" i="0" baseline="-25000" dirty="0">
                    <a:solidFill>
                      <a:srgbClr val="EDEDEE"/>
                    </a:solidFill>
                    <a:effectLst/>
                    <a:latin typeface="+mn-lt"/>
                    <a:ea typeface="宋体" pitchFamily="2"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COOCH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3</a:t>
                </a:r>
              </a:p>
            </p:txBody>
          </p:sp>
          <p:sp>
            <p:nvSpPr>
              <p:cNvPr id="17427" name="矩形 86"/>
              <p:cNvSpPr>
                <a:spLocks noChangeArrowheads="1"/>
              </p:cNvSpPr>
              <p:nvPr/>
            </p:nvSpPr>
            <p:spPr bwMode="auto">
              <a:xfrm>
                <a:off x="1777797" y="3467591"/>
                <a:ext cx="10569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NaCN</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cxnSp>
            <p:nvCxnSpPr>
              <p:cNvPr id="17428" name="直接箭头连接符 87"/>
              <p:cNvCxnSpPr>
                <a:cxnSpLocks noChangeShapeType="1"/>
              </p:cNvCxnSpPr>
              <p:nvPr/>
            </p:nvCxnSpPr>
            <p:spPr bwMode="auto">
              <a:xfrm flipV="1">
                <a:off x="1790497" y="3910035"/>
                <a:ext cx="1044259" cy="19222"/>
              </a:xfrm>
              <a:prstGeom prst="straightConnector1">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cxnSp>
          <p:sp>
            <p:nvSpPr>
              <p:cNvPr id="91" name="文本框 90"/>
              <p:cNvSpPr txBox="1"/>
              <p:nvPr/>
            </p:nvSpPr>
            <p:spPr>
              <a:xfrm>
                <a:off x="2848374" y="3670214"/>
                <a:ext cx="4289323" cy="47144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effectLst/>
                    <a:latin typeface="+mn-lt"/>
                    <a:ea typeface="宋体" pitchFamily="2" charset="-122"/>
                    <a:cs typeface="Times New Roman" panose="02020603050405020304" pitchFamily="18" charset="0"/>
                  </a:rPr>
                  <a:t>NC—CH</a:t>
                </a:r>
                <a:r>
                  <a:rPr lang="en-US" altLang="zh-CN" sz="2400" i="0" baseline="-25000" dirty="0">
                    <a:solidFill>
                      <a:srgbClr val="EDEDEE"/>
                    </a:solidFill>
                    <a:effectLst/>
                    <a:latin typeface="+mn-lt"/>
                    <a:ea typeface="宋体" pitchFamily="2"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COOCH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3</a:t>
                </a:r>
              </a:p>
            </p:txBody>
          </p:sp>
          <p:sp>
            <p:nvSpPr>
              <p:cNvPr id="17430" name="矩形 91"/>
              <p:cNvSpPr>
                <a:spLocks noChangeArrowheads="1"/>
              </p:cNvSpPr>
              <p:nvPr/>
            </p:nvSpPr>
            <p:spPr bwMode="auto">
              <a:xfrm>
                <a:off x="6700470" y="3475159"/>
                <a:ext cx="1678173"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HCHO</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cxnSp>
            <p:nvCxnSpPr>
              <p:cNvPr id="17431" name="直接箭头连接符 92"/>
              <p:cNvCxnSpPr>
                <a:cxnSpLocks noChangeShapeType="1"/>
              </p:cNvCxnSpPr>
              <p:nvPr/>
            </p:nvCxnSpPr>
            <p:spPr bwMode="auto">
              <a:xfrm>
                <a:off x="7080026" y="3910034"/>
                <a:ext cx="1056959" cy="7569"/>
              </a:xfrm>
              <a:prstGeom prst="straightConnector1">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cxnSp>
          <p:sp>
            <p:nvSpPr>
              <p:cNvPr id="94" name="文本框 93"/>
              <p:cNvSpPr txBox="1"/>
              <p:nvPr/>
            </p:nvSpPr>
            <p:spPr>
              <a:xfrm>
                <a:off x="1652476" y="4579762"/>
                <a:ext cx="4289323" cy="47144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effectLst/>
                    <a:latin typeface="+mn-lt"/>
                    <a:ea typeface="宋体" pitchFamily="2" charset="-122"/>
                    <a:cs typeface="Times New Roman" panose="02020603050405020304" pitchFamily="18" charset="0"/>
                  </a:rPr>
                  <a:t>HOCH</a:t>
                </a:r>
                <a:r>
                  <a:rPr lang="en-US" altLang="zh-CN" sz="2400" i="0" baseline="-25000" dirty="0">
                    <a:solidFill>
                      <a:srgbClr val="EDEDEE"/>
                    </a:solidFill>
                    <a:effectLst/>
                    <a:latin typeface="+mn-lt"/>
                    <a:ea typeface="宋体" pitchFamily="2" charset="-122"/>
                    <a:cs typeface="Times New Roman" panose="02020603050405020304" pitchFamily="18" charset="0"/>
                  </a:rPr>
                  <a:t>2</a:t>
                </a:r>
                <a:r>
                  <a:rPr lang="en-US" altLang="zh-CN" sz="2400" i="0" dirty="0">
                    <a:solidFill>
                      <a:srgbClr val="EDEDEE"/>
                    </a:solidFill>
                    <a:effectLst/>
                    <a:latin typeface="+mn-lt"/>
                    <a:ea typeface="宋体" pitchFamily="2" charset="-122"/>
                    <a:cs typeface="Times New Roman" panose="02020603050405020304" pitchFamily="18" charset="0"/>
                  </a:rPr>
                  <a:t>CH</a:t>
                </a:r>
                <a:r>
                  <a:rPr lang="en-US" altLang="zh-CN" sz="2400" i="0" dirty="0">
                    <a:solidFill>
                      <a:srgbClr val="EDEDEE"/>
                    </a:solidFill>
                    <a:effectLst/>
                    <a:latin typeface="+mn-lt"/>
                    <a:ea typeface="黑体" pitchFamily="49" charset="-122"/>
                    <a:cs typeface="Times New Roman" panose="02020603050405020304" pitchFamily="18" charset="0"/>
                  </a:rPr>
                  <a:t>COOCH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3</a:t>
                </a:r>
              </a:p>
            </p:txBody>
          </p:sp>
          <p:sp>
            <p:nvSpPr>
              <p:cNvPr id="17433" name="矩形 94"/>
              <p:cNvSpPr>
                <a:spLocks noChangeArrowheads="1"/>
              </p:cNvSpPr>
              <p:nvPr/>
            </p:nvSpPr>
            <p:spPr bwMode="auto">
              <a:xfrm>
                <a:off x="2576944" y="5087544"/>
                <a:ext cx="84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CN</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sp>
            <p:nvSpPr>
              <p:cNvPr id="17435" name="矩形 6"/>
              <p:cNvSpPr>
                <a:spLocks noChangeArrowheads="1"/>
              </p:cNvSpPr>
              <p:nvPr/>
            </p:nvSpPr>
            <p:spPr bwMode="auto">
              <a:xfrm>
                <a:off x="3431128" y="1429071"/>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800" i="0" dirty="0">
                    <a:solidFill>
                      <a:srgbClr val="FFFFFF"/>
                    </a:solidFill>
                    <a:effectLst/>
                    <a:latin typeface="+mn-lt"/>
                    <a:ea typeface="等线" panose="02010600030101010101" pitchFamily="2" charset="-122"/>
                  </a:rPr>
                  <a:t>①</a:t>
                </a:r>
                <a:endParaRPr lang="zh-CN" altLang="en-US" sz="2800" dirty="0">
                  <a:effectLst/>
                  <a:latin typeface="+mn-lt"/>
                </a:endParaRPr>
              </a:p>
            </p:txBody>
          </p:sp>
          <p:sp>
            <p:nvSpPr>
              <p:cNvPr id="17436" name="矩形 7"/>
              <p:cNvSpPr>
                <a:spLocks noChangeArrowheads="1"/>
              </p:cNvSpPr>
              <p:nvPr/>
            </p:nvSpPr>
            <p:spPr bwMode="auto">
              <a:xfrm>
                <a:off x="5852882" y="1458448"/>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800" i="0" dirty="0">
                    <a:solidFill>
                      <a:srgbClr val="FFFFFF"/>
                    </a:solidFill>
                    <a:effectLst/>
                    <a:latin typeface="+mn-lt"/>
                    <a:ea typeface="等线" panose="02010600030101010101" pitchFamily="2" charset="-122"/>
                  </a:rPr>
                  <a:t>②</a:t>
                </a:r>
                <a:endParaRPr lang="zh-CN" altLang="en-US" sz="2800" i="0" dirty="0">
                  <a:solidFill>
                    <a:srgbClr val="FFFFFF"/>
                  </a:solidFill>
                  <a:effectLst/>
                  <a:latin typeface="+mn-lt"/>
                  <a:ea typeface="等线" panose="02010600030101010101" pitchFamily="2" charset="-122"/>
                </a:endParaRPr>
              </a:p>
            </p:txBody>
          </p:sp>
          <p:sp>
            <p:nvSpPr>
              <p:cNvPr id="17437" name="矩形 8"/>
              <p:cNvSpPr>
                <a:spLocks noChangeArrowheads="1"/>
              </p:cNvSpPr>
              <p:nvPr/>
            </p:nvSpPr>
            <p:spPr bwMode="auto">
              <a:xfrm>
                <a:off x="7938670" y="1428886"/>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③</a:t>
                </a:r>
                <a:endParaRPr lang="zh-CN" altLang="en-US" sz="2800" i="0" dirty="0">
                  <a:solidFill>
                    <a:srgbClr val="FFFFFF"/>
                  </a:solidFill>
                  <a:effectLst/>
                  <a:latin typeface="+mn-lt"/>
                  <a:ea typeface="宋体" panose="02010600030101010101" pitchFamily="2" charset="-122"/>
                </a:endParaRPr>
              </a:p>
            </p:txBody>
          </p:sp>
          <p:sp>
            <p:nvSpPr>
              <p:cNvPr id="17438" name="矩形 9"/>
              <p:cNvSpPr>
                <a:spLocks noChangeArrowheads="1"/>
              </p:cNvSpPr>
              <p:nvPr/>
            </p:nvSpPr>
            <p:spPr bwMode="auto">
              <a:xfrm>
                <a:off x="1894941" y="2418047"/>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④</a:t>
                </a:r>
                <a:endParaRPr lang="zh-CN" altLang="en-US" sz="2800" i="0" dirty="0">
                  <a:solidFill>
                    <a:srgbClr val="FFFFFF"/>
                  </a:solidFill>
                  <a:effectLst/>
                  <a:latin typeface="+mn-lt"/>
                  <a:ea typeface="宋体" panose="02010600030101010101" pitchFamily="2" charset="-122"/>
                </a:endParaRPr>
              </a:p>
            </p:txBody>
          </p:sp>
          <p:sp>
            <p:nvSpPr>
              <p:cNvPr id="17439" name="矩形 10"/>
              <p:cNvSpPr>
                <a:spLocks noChangeArrowheads="1"/>
              </p:cNvSpPr>
              <p:nvPr/>
            </p:nvSpPr>
            <p:spPr bwMode="auto">
              <a:xfrm>
                <a:off x="2026684" y="3880299"/>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⑥</a:t>
                </a:r>
                <a:endParaRPr lang="zh-CN" altLang="en-US" sz="2800" i="0" dirty="0">
                  <a:solidFill>
                    <a:srgbClr val="FFFFFF"/>
                  </a:solidFill>
                  <a:effectLst/>
                  <a:latin typeface="+mn-lt"/>
                  <a:ea typeface="宋体" panose="02010600030101010101" pitchFamily="2" charset="-122"/>
                </a:endParaRPr>
              </a:p>
            </p:txBody>
          </p:sp>
          <p:sp>
            <p:nvSpPr>
              <p:cNvPr id="17440" name="矩形 11"/>
              <p:cNvSpPr>
                <a:spLocks noChangeArrowheads="1"/>
              </p:cNvSpPr>
              <p:nvPr/>
            </p:nvSpPr>
            <p:spPr bwMode="auto">
              <a:xfrm>
                <a:off x="7269620" y="3900795"/>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⑦</a:t>
                </a:r>
                <a:endParaRPr lang="zh-CN" altLang="en-US" sz="2800" i="0" dirty="0">
                  <a:solidFill>
                    <a:srgbClr val="FFFFFF"/>
                  </a:solidFill>
                  <a:effectLst/>
                  <a:latin typeface="+mn-lt"/>
                  <a:ea typeface="宋体" panose="02010600030101010101" pitchFamily="2" charset="-122"/>
                </a:endParaRPr>
              </a:p>
            </p:txBody>
          </p:sp>
          <p:sp>
            <p:nvSpPr>
              <p:cNvPr id="17441" name="矩形 12"/>
              <p:cNvSpPr>
                <a:spLocks noChangeArrowheads="1"/>
              </p:cNvSpPr>
              <p:nvPr/>
            </p:nvSpPr>
            <p:spPr bwMode="auto">
              <a:xfrm>
                <a:off x="5988484" y="4326843"/>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⑧</a:t>
                </a:r>
                <a:endParaRPr lang="zh-CN" altLang="en-US" sz="2800" i="0" dirty="0">
                  <a:solidFill>
                    <a:srgbClr val="FFFFFF"/>
                  </a:solidFill>
                  <a:effectLst/>
                  <a:latin typeface="+mn-lt"/>
                  <a:ea typeface="宋体" panose="02010600030101010101" pitchFamily="2" charset="-122"/>
                </a:endParaRPr>
              </a:p>
            </p:txBody>
          </p:sp>
        </p:grpSp>
        <p:cxnSp>
          <p:nvCxnSpPr>
            <p:cNvPr id="58" name="直接连接符 57"/>
            <p:cNvCxnSpPr/>
            <p:nvPr/>
          </p:nvCxnSpPr>
          <p:spPr bwMode="auto">
            <a:xfrm>
              <a:off x="7227683" y="4760921"/>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9" name="直接连接符 58"/>
            <p:cNvCxnSpPr/>
            <p:nvPr/>
          </p:nvCxnSpPr>
          <p:spPr bwMode="auto">
            <a:xfrm>
              <a:off x="7227683" y="484505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60" name="直接连接符 59"/>
            <p:cNvCxnSpPr/>
            <p:nvPr/>
          </p:nvCxnSpPr>
          <p:spPr bwMode="auto">
            <a:xfrm>
              <a:off x="7824375" y="4799021"/>
              <a:ext cx="309562"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61" name="直接连接符 60"/>
            <p:cNvCxnSpPr/>
            <p:nvPr/>
          </p:nvCxnSpPr>
          <p:spPr bwMode="auto">
            <a:xfrm>
              <a:off x="2363021" y="191629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62" name="直接连接符 61"/>
            <p:cNvCxnSpPr/>
            <p:nvPr/>
          </p:nvCxnSpPr>
          <p:spPr bwMode="auto">
            <a:xfrm>
              <a:off x="2363021" y="199884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63" name="直接连接符 62"/>
            <p:cNvCxnSpPr/>
            <p:nvPr/>
          </p:nvCxnSpPr>
          <p:spPr bwMode="auto">
            <a:xfrm flipV="1">
              <a:off x="2859306" y="4982413"/>
              <a:ext cx="0" cy="167478"/>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cxnSp>
          <p:nvCxnSpPr>
            <p:cNvPr id="64" name="直接连接符 63"/>
            <p:cNvCxnSpPr/>
            <p:nvPr/>
          </p:nvCxnSpPr>
          <p:spPr bwMode="auto">
            <a:xfrm flipV="1">
              <a:off x="7699588" y="4951921"/>
              <a:ext cx="0" cy="167478"/>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101457112"/>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24611"/>
          <p:cNvGraphicFramePr>
            <a:graphicFrameLocks noGrp="1"/>
          </p:cNvGraphicFramePr>
          <p:nvPr>
            <p:ph sz="half" idx="4294967295"/>
            <p:extLst>
              <p:ext uri="{D42A27DB-BD31-4B8C-83A1-F6EECF244321}">
                <p14:modId xmlns:p14="http://schemas.microsoft.com/office/powerpoint/2010/main" val="1363042850"/>
              </p:ext>
            </p:extLst>
          </p:nvPr>
        </p:nvGraphicFramePr>
        <p:xfrm>
          <a:off x="1147763" y="2081213"/>
          <a:ext cx="8168764" cy="3773320"/>
        </p:xfrm>
        <a:graphic>
          <a:graphicData uri="http://schemas.openxmlformats.org/drawingml/2006/table">
            <a:tbl>
              <a:tblPr/>
              <a:tblGrid>
                <a:gridCol w="1418658">
                  <a:extLst>
                    <a:ext uri="{9D8B030D-6E8A-4147-A177-3AD203B41FA5}">
                      <a16:colId xmlns:a16="http://schemas.microsoft.com/office/drawing/2014/main" val="20000"/>
                    </a:ext>
                  </a:extLst>
                </a:gridCol>
                <a:gridCol w="1768616">
                  <a:extLst>
                    <a:ext uri="{9D8B030D-6E8A-4147-A177-3AD203B41FA5}">
                      <a16:colId xmlns:a16="http://schemas.microsoft.com/office/drawing/2014/main" val="20001"/>
                    </a:ext>
                  </a:extLst>
                </a:gridCol>
                <a:gridCol w="4981490">
                  <a:extLst>
                    <a:ext uri="{9D8B030D-6E8A-4147-A177-3AD203B41FA5}">
                      <a16:colId xmlns:a16="http://schemas.microsoft.com/office/drawing/2014/main" val="20002"/>
                    </a:ext>
                  </a:extLst>
                </a:gridCol>
              </a:tblGrid>
              <a:tr h="469064">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a:solidFill>
                            <a:srgbClr val="FFFFFF"/>
                          </a:solidFill>
                          <a:effectLst/>
                          <a:latin typeface="+mn-ea"/>
                          <a:ea typeface="+mn-ea"/>
                        </a:rPr>
                        <a:t>对比</a:t>
                      </a:r>
                    </a:p>
                  </a:txBody>
                  <a:tcPr marL="91431" marR="91431" marT="45707" marB="45707">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r>
                        <a:rPr lang="zh-CN" altLang="en-US" sz="2600" b="0" dirty="0">
                          <a:solidFill>
                            <a:srgbClr val="FFFFFF"/>
                          </a:solidFill>
                          <a:effectLst/>
                          <a:latin typeface="+mn-ea"/>
                          <a:ea typeface="+mn-ea"/>
                        </a:rPr>
                        <a:t>原料分子</a:t>
                      </a: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a:solidFill>
                            <a:srgbClr val="FFFFFF"/>
                          </a:solidFill>
                          <a:effectLst/>
                          <a:latin typeface="+mn-ea"/>
                          <a:ea typeface="+mn-ea"/>
                        </a:rPr>
                        <a:t>目标分子</a:t>
                      </a: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26425">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smtClean="0">
                          <a:solidFill>
                            <a:srgbClr val="FFFFFF"/>
                          </a:solidFill>
                          <a:effectLst/>
                          <a:latin typeface="+mn-ea"/>
                          <a:ea typeface="+mn-ea"/>
                        </a:rPr>
                        <a:t>结构</a:t>
                      </a:r>
                      <a:endParaRPr lang="en-US" altLang="zh-CN" sz="2600" b="0" dirty="0" smtClean="0">
                        <a:solidFill>
                          <a:srgbClr val="FFFFFF"/>
                        </a:solidFill>
                        <a:effectLst/>
                        <a:latin typeface="+mn-ea"/>
                        <a:ea typeface="+mn-ea"/>
                      </a:endParaRPr>
                    </a:p>
                    <a:p>
                      <a:pPr marL="0" lvl="0" indent="0" algn="ctr">
                        <a:buNone/>
                      </a:pPr>
                      <a:r>
                        <a:rPr lang="zh-CN" altLang="en-US" sz="2600" b="0" dirty="0" smtClean="0">
                          <a:solidFill>
                            <a:srgbClr val="FFFFFF"/>
                          </a:solidFill>
                          <a:effectLst/>
                          <a:latin typeface="+mn-ea"/>
                          <a:ea typeface="+mn-ea"/>
                        </a:rPr>
                        <a:t>简式</a:t>
                      </a:r>
                      <a:endParaRPr lang="zh-CN" altLang="en-US" sz="2600" b="0" dirty="0">
                        <a:solidFill>
                          <a:srgbClr val="FFFFFF"/>
                        </a:solidFill>
                        <a:effectLst/>
                        <a:latin typeface="+mn-ea"/>
                        <a:ea typeface="+mn-ea"/>
                      </a:endParaRPr>
                    </a:p>
                  </a:txBody>
                  <a:tcPr marL="91431" marR="91431" marT="45707" marB="45707">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0198">
                <a:tc>
                  <a:txBody>
                    <a:bodyPr/>
                    <a:lstStyle/>
                    <a:p>
                      <a:pPr marL="0" lvl="0" indent="0">
                        <a:buNone/>
                      </a:pPr>
                      <a:r>
                        <a:rPr lang="zh-CN" altLang="en-US" sz="2600" b="0" dirty="0" smtClean="0">
                          <a:solidFill>
                            <a:srgbClr val="FFFFFF"/>
                          </a:solidFill>
                          <a:effectLst/>
                          <a:latin typeface="+mn-ea"/>
                          <a:ea typeface="+mn-ea"/>
                        </a:rPr>
                        <a:t>碳链</a:t>
                      </a:r>
                      <a:endParaRPr lang="en-US" altLang="zh-CN" sz="2600" b="0" dirty="0" smtClean="0">
                        <a:solidFill>
                          <a:srgbClr val="FFFFFF"/>
                        </a:solidFill>
                        <a:effectLst/>
                        <a:latin typeface="+mn-ea"/>
                        <a:ea typeface="+mn-ea"/>
                      </a:endParaRPr>
                    </a:p>
                    <a:p>
                      <a:pPr marL="0" lvl="0" indent="0">
                        <a:buNone/>
                      </a:pPr>
                      <a:r>
                        <a:rPr lang="zh-CN" altLang="en-US" sz="2600" b="0" dirty="0" smtClean="0">
                          <a:solidFill>
                            <a:srgbClr val="FFFFFF"/>
                          </a:solidFill>
                          <a:effectLst/>
                          <a:latin typeface="+mn-ea"/>
                          <a:ea typeface="+mn-ea"/>
                        </a:rPr>
                        <a:t>变化</a:t>
                      </a:r>
                      <a:endParaRPr lang="zh-CN" altLang="en-US" sz="2600" b="0" dirty="0">
                        <a:solidFill>
                          <a:srgbClr val="FFFFFF"/>
                        </a:solidFill>
                        <a:effectLst/>
                        <a:latin typeface="+mn-ea"/>
                        <a:ea typeface="+mn-ea"/>
                      </a:endParaRPr>
                    </a:p>
                  </a:txBody>
                  <a:tcPr marL="91431" marR="91431" marT="45707" marB="45707">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buNone/>
                      </a:pPr>
                      <a:endParaRPr sz="2600" b="0" dirty="0">
                        <a:solidFill>
                          <a:srgbClr val="FFFFFF"/>
                        </a:solidFill>
                        <a:effectLst/>
                        <a:latin typeface="+mn-ea"/>
                        <a:ea typeface="+mn-ea"/>
                      </a:endParaRPr>
                    </a:p>
                  </a:txBody>
                  <a:tcPr marL="91431" marR="91431"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buNone/>
                      </a:pPr>
                      <a:endParaRPr sz="2600" b="0" dirty="0">
                        <a:solidFill>
                          <a:srgbClr val="FFFFFF"/>
                        </a:solidFill>
                        <a:effectLst/>
                        <a:latin typeface="+mn-ea"/>
                        <a:ea typeface="+mn-ea"/>
                      </a:endParaRPr>
                    </a:p>
                  </a:txBody>
                  <a:tcPr marL="91431" marR="91431"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787659388"/>
                  </a:ext>
                </a:extLst>
              </a:tr>
              <a:tr h="1383787">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smtClean="0">
                          <a:solidFill>
                            <a:srgbClr val="FFFFFF"/>
                          </a:solidFill>
                          <a:effectLst/>
                          <a:latin typeface="+mn-ea"/>
                          <a:ea typeface="+mn-ea"/>
                        </a:rPr>
                        <a:t>官能团</a:t>
                      </a:r>
                      <a:endParaRPr lang="en-US" altLang="zh-CN" sz="2600" b="0" dirty="0" smtClean="0">
                        <a:solidFill>
                          <a:srgbClr val="FFFFFF"/>
                        </a:solidFill>
                        <a:effectLst/>
                        <a:latin typeface="+mn-ea"/>
                        <a:ea typeface="+mn-ea"/>
                      </a:endParaRPr>
                    </a:p>
                    <a:p>
                      <a:pPr marL="0" lvl="0" indent="0" algn="ctr">
                        <a:buNone/>
                      </a:pPr>
                      <a:r>
                        <a:rPr lang="zh-CN" altLang="en-US" sz="2600" b="0" dirty="0" smtClean="0">
                          <a:solidFill>
                            <a:srgbClr val="FFFFFF"/>
                          </a:solidFill>
                          <a:effectLst/>
                          <a:latin typeface="+mn-ea"/>
                          <a:ea typeface="+mn-ea"/>
                        </a:rPr>
                        <a:t>变化</a:t>
                      </a:r>
                      <a:endParaRPr lang="zh-CN" altLang="en-US" sz="2600" b="0" dirty="0">
                        <a:solidFill>
                          <a:srgbClr val="FFFFFF"/>
                        </a:solidFill>
                        <a:effectLst/>
                        <a:latin typeface="+mn-ea"/>
                        <a:ea typeface="+mn-ea"/>
                      </a:endParaRPr>
                    </a:p>
                    <a:p>
                      <a:pPr marL="0" lvl="0" indent="0">
                        <a:buNone/>
                      </a:pPr>
                      <a:endParaRPr lang="zh-CN" altLang="en-US" sz="2600" b="0" dirty="0">
                        <a:solidFill>
                          <a:srgbClr val="FFFFFF"/>
                        </a:solidFill>
                        <a:effectLst/>
                        <a:latin typeface="+mn-ea"/>
                        <a:ea typeface="+mn-ea"/>
                      </a:endParaRPr>
                    </a:p>
                  </a:txBody>
                  <a:tcPr marL="91431" marR="91431" marT="45707" marB="45707">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矩形 5"/>
          <p:cNvSpPr/>
          <p:nvPr/>
        </p:nvSpPr>
        <p:spPr>
          <a:xfrm>
            <a:off x="2882900" y="3762703"/>
            <a:ext cx="995363" cy="519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defTabSz="914400" eaLnBrk="1" hangingPunct="1">
              <a:spcBef>
                <a:spcPct val="20000"/>
              </a:spcBef>
              <a:defRPr/>
            </a:pPr>
            <a:r>
              <a:rPr lang="en-US" altLang="zh-CN" sz="2800" i="0" noProof="1">
                <a:solidFill>
                  <a:srgbClr val="FFFFFF"/>
                </a:solidFill>
                <a:effectLst/>
                <a:latin typeface="+mn-ea"/>
              </a:rPr>
              <a:t>2</a:t>
            </a:r>
            <a:r>
              <a:rPr lang="zh-CN" altLang="en-US" sz="2800" i="0" noProof="1">
                <a:solidFill>
                  <a:srgbClr val="FFFFFF"/>
                </a:solidFill>
                <a:effectLst/>
                <a:latin typeface="+mn-ea"/>
              </a:rPr>
              <a:t>个</a:t>
            </a:r>
            <a:r>
              <a:rPr lang="en-US" altLang="zh-CN" sz="2800" i="0" noProof="1">
                <a:solidFill>
                  <a:srgbClr val="FFFFFF"/>
                </a:solidFill>
                <a:effectLst/>
                <a:ea typeface="宋体" panose="02010600030101010101" pitchFamily="2" charset="-122"/>
                <a:cs typeface="Times New Roman" panose="02020603050405020304" pitchFamily="18" charset="0"/>
              </a:rPr>
              <a:t>C</a:t>
            </a:r>
          </a:p>
        </p:txBody>
      </p:sp>
      <p:sp>
        <p:nvSpPr>
          <p:cNvPr id="7" name="矩形 24603"/>
          <p:cNvSpPr/>
          <p:nvPr/>
        </p:nvSpPr>
        <p:spPr>
          <a:xfrm>
            <a:off x="5492750" y="3762703"/>
            <a:ext cx="995363" cy="519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defTabSz="914400" eaLnBrk="1" hangingPunct="1">
              <a:spcBef>
                <a:spcPct val="20000"/>
              </a:spcBef>
              <a:defRPr/>
            </a:pPr>
            <a:r>
              <a:rPr lang="en-US" altLang="zh-CN" sz="2800" i="0" noProof="1">
                <a:solidFill>
                  <a:srgbClr val="FFFFFF"/>
                </a:solidFill>
                <a:effectLst/>
                <a:latin typeface="+mn-ea"/>
              </a:rPr>
              <a:t>8</a:t>
            </a:r>
            <a:r>
              <a:rPr lang="zh-CN" altLang="en-US" sz="2800" i="0" noProof="1">
                <a:solidFill>
                  <a:srgbClr val="FFFFFF"/>
                </a:solidFill>
                <a:effectLst/>
                <a:latin typeface="+mn-ea"/>
              </a:rPr>
              <a:t>个</a:t>
            </a:r>
            <a:r>
              <a:rPr lang="en-US" altLang="zh-CN" sz="2800" i="0" noProof="1">
                <a:solidFill>
                  <a:srgbClr val="FFFFFF"/>
                </a:solidFill>
                <a:effectLst/>
                <a:ea typeface="宋体" panose="02010600030101010101" pitchFamily="2" charset="-122"/>
                <a:cs typeface="Times New Roman" panose="02020603050405020304" pitchFamily="18" charset="0"/>
              </a:rPr>
              <a:t>C</a:t>
            </a:r>
          </a:p>
        </p:txBody>
      </p:sp>
      <p:sp>
        <p:nvSpPr>
          <p:cNvPr id="10" name="矩形 24604"/>
          <p:cNvSpPr/>
          <p:nvPr/>
        </p:nvSpPr>
        <p:spPr bwMode="auto">
          <a:xfrm rot="21540000">
            <a:off x="7018221" y="5041269"/>
            <a:ext cx="1504950"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defTabSz="914400" eaLnBrk="1" hangingPunct="1">
              <a:spcBef>
                <a:spcPct val="20000"/>
              </a:spcBef>
              <a:defRPr/>
            </a:pPr>
            <a:r>
              <a:rPr lang="en-US" altLang="zh-CN" sz="2400" i="0" noProof="1">
                <a:solidFill>
                  <a:srgbClr val="FFFFFF"/>
                </a:solidFill>
                <a:effectLst/>
                <a:ea typeface="宋体" panose="02010600030101010101" pitchFamily="2" charset="-122"/>
                <a:cs typeface="Times New Roman" panose="02020603050405020304" pitchFamily="18" charset="0"/>
              </a:rPr>
              <a:t>-C≡N</a:t>
            </a:r>
          </a:p>
        </p:txBody>
      </p:sp>
      <p:sp>
        <p:nvSpPr>
          <p:cNvPr id="19497" name="文本框 1"/>
          <p:cNvSpPr txBox="1">
            <a:spLocks noChangeArrowheads="1"/>
          </p:cNvSpPr>
          <p:nvPr/>
        </p:nvSpPr>
        <p:spPr bwMode="auto">
          <a:xfrm>
            <a:off x="1071992" y="1170494"/>
            <a:ext cx="5747049" cy="58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200" i="0" dirty="0">
                <a:solidFill>
                  <a:srgbClr val="FFFFFF"/>
                </a:solidFill>
                <a:effectLst/>
                <a:latin typeface="黑体" panose="02010609060101010101" pitchFamily="49" charset="-122"/>
                <a:ea typeface="黑体" panose="02010609060101010101" pitchFamily="49" charset="-122"/>
                <a:cs typeface="楷体_GB2312"/>
                <a:sym typeface="Arial" panose="020B0604020202020204" pitchFamily="34" charset="0"/>
              </a:rPr>
              <a:t>原料分子跟目标分子的差异：</a:t>
            </a:r>
          </a:p>
        </p:txBody>
      </p:sp>
      <p:grpSp>
        <p:nvGrpSpPr>
          <p:cNvPr id="19485" name="组合 17"/>
          <p:cNvGrpSpPr>
            <a:grpSpLocks/>
          </p:cNvGrpSpPr>
          <p:nvPr/>
        </p:nvGrpSpPr>
        <p:grpSpPr bwMode="auto">
          <a:xfrm>
            <a:off x="5952049" y="4637085"/>
            <a:ext cx="1293813" cy="858837"/>
            <a:chOff x="1677819" y="3750541"/>
            <a:chExt cx="1293039" cy="858517"/>
          </a:xfrm>
        </p:grpSpPr>
        <p:sp>
          <p:nvSpPr>
            <p:cNvPr id="19" name="文本框 18"/>
            <p:cNvSpPr txBox="1"/>
            <p:nvPr/>
          </p:nvSpPr>
          <p:spPr>
            <a:xfrm>
              <a:off x="1677819" y="4137747"/>
              <a:ext cx="1293039" cy="4713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smtClean="0">
                  <a:solidFill>
                    <a:srgbClr val="EDEDEE"/>
                  </a:solidFill>
                  <a:effectLst/>
                  <a:latin typeface="+mn-lt"/>
                  <a:ea typeface="+mn-ea"/>
                  <a:cs typeface="Times New Roman" panose="02020603050405020304" pitchFamily="18" charset="0"/>
                </a:rPr>
                <a:t>-C-O-</a:t>
              </a:r>
              <a:endParaRPr lang="en-US" altLang="zh-CN" sz="2400" i="0" dirty="0">
                <a:solidFill>
                  <a:srgbClr val="EDEDEE"/>
                </a:solidFill>
                <a:effectLst/>
                <a:latin typeface="+mn-lt"/>
                <a:ea typeface="+mn-ea"/>
                <a:cs typeface="Times New Roman" panose="02020603050405020304" pitchFamily="18" charset="0"/>
              </a:endParaRPr>
            </a:p>
          </p:txBody>
        </p:sp>
        <p:sp>
          <p:nvSpPr>
            <p:cNvPr id="20" name="文本框 19"/>
            <p:cNvSpPr txBox="1"/>
            <p:nvPr/>
          </p:nvSpPr>
          <p:spPr>
            <a:xfrm>
              <a:off x="1945735" y="4033234"/>
              <a:ext cx="471642" cy="282024"/>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vert="eaVert" wrap="none" lIns="50800" tIns="50800" rIns="50800" bIns="50800" spcCol="38100" anchor="ctr">
              <a:spAutoFit/>
            </a:bodyPr>
            <a:lstStyle/>
            <a:p>
              <a:pPr algn="ctr" fontAlgn="auto">
                <a:defRPr/>
              </a:pPr>
              <a:r>
                <a:rPr lang="en-US" altLang="zh-CN" sz="2400" i="0" dirty="0">
                  <a:solidFill>
                    <a:srgbClr val="EDEDEE"/>
                  </a:solidFill>
                  <a:effectLst/>
                  <a:latin typeface="+mn-lt"/>
                  <a:ea typeface="黑体" pitchFamily="49" charset="-122"/>
                  <a:cs typeface="Times New Roman" panose="02020603050405020304" pitchFamily="18" charset="0"/>
                </a:rPr>
                <a:t>=</a:t>
              </a:r>
              <a:endParaRPr lang="zh-CN" altLang="en-US" sz="2400" i="0" dirty="0">
                <a:solidFill>
                  <a:srgbClr val="EDEDEE"/>
                </a:solidFill>
                <a:effectLst/>
                <a:latin typeface="+mn-lt"/>
                <a:ea typeface="黑体" pitchFamily="49" charset="-122"/>
                <a:cs typeface="Times New Roman" panose="02020603050405020304" pitchFamily="18" charset="0"/>
              </a:endParaRPr>
            </a:p>
          </p:txBody>
        </p:sp>
        <p:sp>
          <p:nvSpPr>
            <p:cNvPr id="19492" name="矩形 20"/>
            <p:cNvSpPr>
              <a:spLocks noChangeArrowheads="1"/>
            </p:cNvSpPr>
            <p:nvPr/>
          </p:nvSpPr>
          <p:spPr bwMode="auto">
            <a:xfrm>
              <a:off x="1969891" y="3750541"/>
              <a:ext cx="423261" cy="46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O</a:t>
              </a:r>
            </a:p>
          </p:txBody>
        </p:sp>
      </p:grpSp>
      <p:sp>
        <p:nvSpPr>
          <p:cNvPr id="21" name="矩形 53"/>
          <p:cNvSpPr>
            <a:spLocks noChangeArrowheads="1"/>
          </p:cNvSpPr>
          <p:nvPr/>
        </p:nvSpPr>
        <p:spPr bwMode="auto">
          <a:xfrm>
            <a:off x="2471664" y="2836619"/>
            <a:ext cx="98956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22" name="矩形 48"/>
          <p:cNvSpPr>
            <a:spLocks noChangeArrowheads="1"/>
          </p:cNvSpPr>
          <p:nvPr/>
        </p:nvSpPr>
        <p:spPr bwMode="auto">
          <a:xfrm>
            <a:off x="3560764" y="2845230"/>
            <a:ext cx="797754"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sp>
        <p:nvSpPr>
          <p:cNvPr id="33" name="文本框 32"/>
          <p:cNvSpPr txBox="1"/>
          <p:nvPr/>
        </p:nvSpPr>
        <p:spPr bwMode="auto">
          <a:xfrm>
            <a:off x="5021565" y="2642646"/>
            <a:ext cx="1346190" cy="47307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latin typeface="+mn-lt"/>
                <a:ea typeface="黑体" pitchFamily="49" charset="-122"/>
                <a:cs typeface="Times New Roman" panose="02020603050405020304" pitchFamily="18" charset="0"/>
              </a:rPr>
              <a:t>C</a:t>
            </a:r>
            <a:endParaRPr lang="en-US" altLang="zh-CN" sz="2400" i="0" baseline="-25000" dirty="0">
              <a:solidFill>
                <a:srgbClr val="EDEDEE"/>
              </a:solidFill>
              <a:latin typeface="+mn-lt"/>
              <a:ea typeface="黑体" pitchFamily="49" charset="-122"/>
              <a:cs typeface="Times New Roman" panose="02020603050405020304" pitchFamily="18" charset="0"/>
            </a:endParaRPr>
          </a:p>
        </p:txBody>
      </p:sp>
      <p:sp>
        <p:nvSpPr>
          <p:cNvPr id="34" name="矩形 40"/>
          <p:cNvSpPr>
            <a:spLocks noChangeArrowheads="1"/>
          </p:cNvSpPr>
          <p:nvPr/>
        </p:nvSpPr>
        <p:spPr bwMode="auto">
          <a:xfrm>
            <a:off x="4505274" y="2641386"/>
            <a:ext cx="8178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latin typeface="+mn-lt"/>
                <a:ea typeface="黑体" panose="02010609060101010101" pitchFamily="49" charset="-122"/>
                <a:cs typeface="Times New Roman" panose="02020603050405020304" pitchFamily="18" charset="0"/>
              </a:rPr>
              <a:t>2</a:t>
            </a:r>
            <a:endParaRPr lang="zh-CN" altLang="en-US" sz="2400" dirty="0">
              <a:latin typeface="+mn-lt"/>
              <a:ea typeface="黑体" panose="02010609060101010101" pitchFamily="49" charset="-122"/>
              <a:cs typeface="Times New Roman" panose="02020603050405020304" pitchFamily="18" charset="0"/>
            </a:endParaRPr>
          </a:p>
        </p:txBody>
      </p:sp>
      <p:sp>
        <p:nvSpPr>
          <p:cNvPr id="36" name="矩形 35"/>
          <p:cNvSpPr>
            <a:spLocks noChangeArrowheads="1"/>
          </p:cNvSpPr>
          <p:nvPr/>
        </p:nvSpPr>
        <p:spPr bwMode="auto">
          <a:xfrm>
            <a:off x="6007417" y="2649997"/>
            <a:ext cx="31178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COOCH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sp>
        <p:nvSpPr>
          <p:cNvPr id="37" name="矩形 36"/>
          <p:cNvSpPr>
            <a:spLocks noChangeArrowheads="1"/>
          </p:cNvSpPr>
          <p:nvPr/>
        </p:nvSpPr>
        <p:spPr bwMode="auto">
          <a:xfrm>
            <a:off x="5396049" y="3130829"/>
            <a:ext cx="846165" cy="46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latin typeface="+mn-lt"/>
                <a:ea typeface="黑体" panose="02010609060101010101" pitchFamily="49" charset="-122"/>
                <a:cs typeface="Times New Roman" panose="02020603050405020304" pitchFamily="18" charset="0"/>
              </a:rPr>
              <a:t>CN</a:t>
            </a:r>
            <a:endParaRPr lang="zh-CN" altLang="en-US" sz="2400" i="0" baseline="-25000" dirty="0">
              <a:solidFill>
                <a:srgbClr val="EDEDEE"/>
              </a:solidFill>
              <a:latin typeface="+mn-lt"/>
              <a:ea typeface="黑体" panose="02010609060101010101" pitchFamily="49" charset="-122"/>
              <a:cs typeface="Times New Roman" panose="02020603050405020304" pitchFamily="18" charset="0"/>
            </a:endParaRPr>
          </a:p>
        </p:txBody>
      </p:sp>
      <p:cxnSp>
        <p:nvCxnSpPr>
          <p:cNvPr id="41" name="直接连接符 40"/>
          <p:cNvCxnSpPr/>
          <p:nvPr/>
        </p:nvCxnSpPr>
        <p:spPr bwMode="auto">
          <a:xfrm>
            <a:off x="5846387" y="2865217"/>
            <a:ext cx="309562"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2" name="直接连接符 41"/>
          <p:cNvCxnSpPr/>
          <p:nvPr/>
        </p:nvCxnSpPr>
        <p:spPr bwMode="auto">
          <a:xfrm>
            <a:off x="3312487" y="302368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3" name="直接连接符 42"/>
          <p:cNvCxnSpPr/>
          <p:nvPr/>
        </p:nvCxnSpPr>
        <p:spPr bwMode="auto">
          <a:xfrm>
            <a:off x="3312487" y="310623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6" name="直接连接符 45"/>
          <p:cNvCxnSpPr/>
          <p:nvPr/>
        </p:nvCxnSpPr>
        <p:spPr bwMode="auto">
          <a:xfrm flipV="1">
            <a:off x="5684850" y="3035898"/>
            <a:ext cx="0" cy="167478"/>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cxnSp>
        <p:nvCxnSpPr>
          <p:cNvPr id="51" name="直接连接符 50"/>
          <p:cNvCxnSpPr/>
          <p:nvPr/>
        </p:nvCxnSpPr>
        <p:spPr bwMode="auto">
          <a:xfrm>
            <a:off x="5228266" y="2834884"/>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2" name="直接连接符 51"/>
          <p:cNvCxnSpPr/>
          <p:nvPr/>
        </p:nvCxnSpPr>
        <p:spPr bwMode="auto">
          <a:xfrm>
            <a:off x="5228266" y="2917434"/>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nvGrpSpPr>
          <p:cNvPr id="5" name="组合 4"/>
          <p:cNvGrpSpPr/>
          <p:nvPr/>
        </p:nvGrpSpPr>
        <p:grpSpPr>
          <a:xfrm>
            <a:off x="2752439" y="4962822"/>
            <a:ext cx="1175322" cy="526894"/>
            <a:chOff x="2752439" y="4962822"/>
            <a:chExt cx="1175322" cy="526894"/>
          </a:xfrm>
        </p:grpSpPr>
        <p:grpSp>
          <p:nvGrpSpPr>
            <p:cNvPr id="15" name="组合 14"/>
            <p:cNvGrpSpPr/>
            <p:nvPr/>
          </p:nvGrpSpPr>
          <p:grpSpPr>
            <a:xfrm>
              <a:off x="2752439" y="4962822"/>
              <a:ext cx="1175322" cy="526894"/>
              <a:chOff x="2752439" y="4962822"/>
              <a:chExt cx="1175322" cy="526894"/>
            </a:xfrm>
          </p:grpSpPr>
          <p:sp>
            <p:nvSpPr>
              <p:cNvPr id="19493" name="矩形 14"/>
              <p:cNvSpPr>
                <a:spLocks noChangeArrowheads="1"/>
              </p:cNvSpPr>
              <p:nvPr/>
            </p:nvSpPr>
            <p:spPr bwMode="auto">
              <a:xfrm>
                <a:off x="2752439" y="5028051"/>
                <a:ext cx="11753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宋体" panose="02010600030101010101" pitchFamily="2" charset="-122"/>
                    <a:cs typeface="Times New Roman" panose="02020603050405020304" pitchFamily="18" charset="0"/>
                  </a:rPr>
                  <a:t>-</a:t>
                </a:r>
                <a:r>
                  <a:rPr lang="en-US" altLang="zh-CN" sz="2400" i="0" dirty="0" smtClean="0">
                    <a:solidFill>
                      <a:srgbClr val="EDEDEE"/>
                    </a:solidFill>
                    <a:effectLst/>
                    <a:latin typeface="+mn-lt"/>
                    <a:ea typeface="黑体" panose="02010609060101010101" pitchFamily="49" charset="-122"/>
                    <a:cs typeface="Times New Roman" panose="02020603050405020304" pitchFamily="18" charset="0"/>
                  </a:rPr>
                  <a:t>C    C</a:t>
                </a:r>
                <a:r>
                  <a:rPr lang="en-US" altLang="zh-CN" sz="2400" i="0" dirty="0" smtClean="0">
                    <a:solidFill>
                      <a:srgbClr val="EDEDEE"/>
                    </a:solidFill>
                    <a:effectLst/>
                    <a:latin typeface="+mn-lt"/>
                    <a:ea typeface="宋体" panose="02010600030101010101" pitchFamily="2" charset="-122"/>
                    <a:cs typeface="Times New Roman" panose="02020603050405020304" pitchFamily="18" charset="0"/>
                  </a:rPr>
                  <a:t>-</a:t>
                </a:r>
                <a:endParaRPr lang="zh-CN" altLang="en-US" sz="2400" i="0" dirty="0">
                  <a:solidFill>
                    <a:srgbClr val="EDEDEE"/>
                  </a:solidFill>
                  <a:effectLst/>
                  <a:latin typeface="+mn-lt"/>
                  <a:ea typeface="宋体" panose="02010600030101010101" pitchFamily="2" charset="-122"/>
                  <a:cs typeface="Times New Roman" panose="02020603050405020304" pitchFamily="18" charset="0"/>
                </a:endParaRPr>
              </a:p>
            </p:txBody>
          </p:sp>
          <p:cxnSp>
            <p:nvCxnSpPr>
              <p:cNvPr id="17" name="直接连接符 16"/>
              <p:cNvCxnSpPr/>
              <p:nvPr/>
            </p:nvCxnSpPr>
            <p:spPr bwMode="auto">
              <a:xfrm flipH="1" flipV="1">
                <a:off x="3064923" y="4965699"/>
                <a:ext cx="0" cy="125413"/>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cxnSp>
            <p:nvCxnSpPr>
              <p:cNvPr id="44" name="直接连接符 43"/>
              <p:cNvCxnSpPr/>
              <p:nvPr/>
            </p:nvCxnSpPr>
            <p:spPr bwMode="auto">
              <a:xfrm flipH="1" flipV="1">
                <a:off x="3631391" y="4962822"/>
                <a:ext cx="0" cy="125413"/>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grpSp>
        <p:cxnSp>
          <p:nvCxnSpPr>
            <p:cNvPr id="31" name="直接连接符 30"/>
            <p:cNvCxnSpPr/>
            <p:nvPr/>
          </p:nvCxnSpPr>
          <p:spPr bwMode="auto">
            <a:xfrm>
              <a:off x="3188839" y="521190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2" name="直接连接符 31"/>
            <p:cNvCxnSpPr/>
            <p:nvPr/>
          </p:nvCxnSpPr>
          <p:spPr bwMode="auto">
            <a:xfrm>
              <a:off x="3188839" y="529445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grpSp>
        <p:nvGrpSpPr>
          <p:cNvPr id="45" name="组合 44"/>
          <p:cNvGrpSpPr/>
          <p:nvPr/>
        </p:nvGrpSpPr>
        <p:grpSpPr>
          <a:xfrm>
            <a:off x="4664623" y="4959945"/>
            <a:ext cx="1175322" cy="526894"/>
            <a:chOff x="2752439" y="4962822"/>
            <a:chExt cx="1175322" cy="526894"/>
          </a:xfrm>
        </p:grpSpPr>
        <p:grpSp>
          <p:nvGrpSpPr>
            <p:cNvPr id="53" name="组合 52"/>
            <p:cNvGrpSpPr/>
            <p:nvPr/>
          </p:nvGrpSpPr>
          <p:grpSpPr>
            <a:xfrm>
              <a:off x="2752439" y="4962822"/>
              <a:ext cx="1175322" cy="526894"/>
              <a:chOff x="2752439" y="4962822"/>
              <a:chExt cx="1175322" cy="526894"/>
            </a:xfrm>
          </p:grpSpPr>
          <p:sp>
            <p:nvSpPr>
              <p:cNvPr id="56" name="矩形 14"/>
              <p:cNvSpPr>
                <a:spLocks noChangeArrowheads="1"/>
              </p:cNvSpPr>
              <p:nvPr/>
            </p:nvSpPr>
            <p:spPr bwMode="auto">
              <a:xfrm>
                <a:off x="2752439" y="5028051"/>
                <a:ext cx="11753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宋体" panose="02010600030101010101" pitchFamily="2" charset="-122"/>
                    <a:cs typeface="Times New Roman" panose="02020603050405020304" pitchFamily="18" charset="0"/>
                  </a:rPr>
                  <a:t>-</a:t>
                </a:r>
                <a:r>
                  <a:rPr lang="en-US" altLang="zh-CN" sz="2400" i="0" dirty="0" smtClean="0">
                    <a:solidFill>
                      <a:srgbClr val="EDEDEE"/>
                    </a:solidFill>
                    <a:effectLst/>
                    <a:latin typeface="+mn-lt"/>
                    <a:ea typeface="黑体" panose="02010609060101010101" pitchFamily="49" charset="-122"/>
                    <a:cs typeface="Times New Roman" panose="02020603050405020304" pitchFamily="18" charset="0"/>
                  </a:rPr>
                  <a:t>C    C</a:t>
                </a:r>
                <a:r>
                  <a:rPr lang="en-US" altLang="zh-CN" sz="2400" i="0" dirty="0" smtClean="0">
                    <a:solidFill>
                      <a:srgbClr val="EDEDEE"/>
                    </a:solidFill>
                    <a:effectLst/>
                    <a:latin typeface="+mn-lt"/>
                    <a:ea typeface="宋体" panose="02010600030101010101" pitchFamily="2" charset="-122"/>
                    <a:cs typeface="Times New Roman" panose="02020603050405020304" pitchFamily="18" charset="0"/>
                  </a:rPr>
                  <a:t>-</a:t>
                </a:r>
                <a:endParaRPr lang="zh-CN" altLang="en-US" sz="2400" i="0" dirty="0">
                  <a:solidFill>
                    <a:srgbClr val="EDEDEE"/>
                  </a:solidFill>
                  <a:effectLst/>
                  <a:latin typeface="+mn-lt"/>
                  <a:ea typeface="宋体" panose="02010600030101010101" pitchFamily="2" charset="-122"/>
                  <a:cs typeface="Times New Roman" panose="02020603050405020304" pitchFamily="18" charset="0"/>
                </a:endParaRPr>
              </a:p>
            </p:txBody>
          </p:sp>
          <p:cxnSp>
            <p:nvCxnSpPr>
              <p:cNvPr id="57" name="直接连接符 56"/>
              <p:cNvCxnSpPr/>
              <p:nvPr/>
            </p:nvCxnSpPr>
            <p:spPr bwMode="auto">
              <a:xfrm flipH="1" flipV="1">
                <a:off x="3064923" y="4965699"/>
                <a:ext cx="0" cy="125413"/>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cxnSp>
            <p:nvCxnSpPr>
              <p:cNvPr id="58" name="直接连接符 57"/>
              <p:cNvCxnSpPr/>
              <p:nvPr/>
            </p:nvCxnSpPr>
            <p:spPr bwMode="auto">
              <a:xfrm flipH="1" flipV="1">
                <a:off x="3631391" y="4962822"/>
                <a:ext cx="0" cy="125413"/>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grpSp>
        <p:cxnSp>
          <p:nvCxnSpPr>
            <p:cNvPr id="54" name="直接连接符 53"/>
            <p:cNvCxnSpPr/>
            <p:nvPr/>
          </p:nvCxnSpPr>
          <p:spPr bwMode="auto">
            <a:xfrm>
              <a:off x="3188839" y="521190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5" name="直接连接符 54"/>
            <p:cNvCxnSpPr/>
            <p:nvPr/>
          </p:nvCxnSpPr>
          <p:spPr bwMode="auto">
            <a:xfrm>
              <a:off x="3188839" y="529445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6985398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78494" y="958850"/>
            <a:ext cx="9479107" cy="4556125"/>
            <a:chOff x="1578494" y="958850"/>
            <a:chExt cx="9479107" cy="4556125"/>
          </a:xfrm>
        </p:grpSpPr>
        <p:sp>
          <p:nvSpPr>
            <p:cNvPr id="58" name="文本框 65547"/>
            <p:cNvSpPr txBox="1">
              <a:spLocks noChangeArrowheads="1"/>
            </p:cNvSpPr>
            <p:nvPr/>
          </p:nvSpPr>
          <p:spPr bwMode="auto">
            <a:xfrm>
              <a:off x="3802063" y="958850"/>
              <a:ext cx="4800600" cy="461963"/>
            </a:xfrm>
            <a:prstGeom prst="rect">
              <a:avLst/>
            </a:prstGeom>
            <a:noFill/>
            <a:ln w="3810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algn="ctr" eaLnBrk="1" hangingPunct="1">
                <a:spcBef>
                  <a:spcPct val="50000"/>
                </a:spcBef>
                <a:defRPr/>
              </a:pPr>
              <a:r>
                <a:rPr lang="zh-CN" altLang="en-US" sz="2400" i="0" dirty="0">
                  <a:solidFill>
                    <a:srgbClr val="FFFFFF"/>
                  </a:solidFill>
                  <a:effectLst/>
                  <a:latin typeface="+mn-ea"/>
                  <a:ea typeface="+mn-ea"/>
                </a:rPr>
                <a:t>某医用</a:t>
              </a:r>
              <a:r>
                <a:rPr lang="zh-CN" altLang="en-US" sz="2400" i="0" dirty="0" smtClean="0">
                  <a:solidFill>
                    <a:srgbClr val="FFFFFF"/>
                  </a:solidFill>
                  <a:effectLst/>
                  <a:latin typeface="+mn-ea"/>
                  <a:ea typeface="+mn-ea"/>
                </a:rPr>
                <a:t>胶的</a:t>
              </a:r>
              <a:r>
                <a:rPr lang="zh-CN" altLang="en-US" sz="2400" i="0" dirty="0">
                  <a:solidFill>
                    <a:srgbClr val="FFFFFF"/>
                  </a:solidFill>
                  <a:effectLst/>
                  <a:latin typeface="+mn-ea"/>
                  <a:ea typeface="+mn-ea"/>
                </a:rPr>
                <a:t>合成路线</a:t>
              </a:r>
            </a:p>
          </p:txBody>
        </p:sp>
        <p:grpSp>
          <p:nvGrpSpPr>
            <p:cNvPr id="5" name="组合 4"/>
            <p:cNvGrpSpPr/>
            <p:nvPr/>
          </p:nvGrpSpPr>
          <p:grpSpPr>
            <a:xfrm>
              <a:off x="6411145" y="4556454"/>
              <a:ext cx="4646456" cy="951167"/>
              <a:chOff x="6411145" y="4556454"/>
              <a:chExt cx="4646456" cy="951167"/>
            </a:xfrm>
          </p:grpSpPr>
          <p:grpSp>
            <p:nvGrpSpPr>
              <p:cNvPr id="102" name="组合 29"/>
              <p:cNvGrpSpPr>
                <a:grpSpLocks/>
              </p:cNvGrpSpPr>
              <p:nvPr/>
            </p:nvGrpSpPr>
            <p:grpSpPr bwMode="auto">
              <a:xfrm>
                <a:off x="6411145" y="4556454"/>
                <a:ext cx="4646456" cy="951167"/>
                <a:chOff x="5468491" y="616367"/>
                <a:chExt cx="4646346" cy="951072"/>
              </a:xfrm>
            </p:grpSpPr>
            <p:grpSp>
              <p:nvGrpSpPr>
                <p:cNvPr id="110" name="组合 37"/>
                <p:cNvGrpSpPr>
                  <a:grpSpLocks/>
                </p:cNvGrpSpPr>
                <p:nvPr/>
              </p:nvGrpSpPr>
              <p:grpSpPr bwMode="auto">
                <a:xfrm>
                  <a:off x="5468491" y="616367"/>
                  <a:ext cx="1940639" cy="474286"/>
                  <a:chOff x="-1130747" y="1738690"/>
                  <a:chExt cx="2585652" cy="437691"/>
                </a:xfrm>
              </p:grpSpPr>
              <p:sp>
                <p:nvSpPr>
                  <p:cNvPr id="112" name="文本框 111"/>
                  <p:cNvSpPr txBox="1"/>
                  <p:nvPr/>
                </p:nvSpPr>
                <p:spPr>
                  <a:xfrm>
                    <a:off x="-338678" y="1739852"/>
                    <a:ext cx="1793583" cy="436529"/>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effectLst/>
                        <a:latin typeface="+mn-lt"/>
                        <a:ea typeface="黑体" pitchFamily="49" charset="-122"/>
                        <a:cs typeface="Times New Roman" panose="02020603050405020304" pitchFamily="18" charset="0"/>
                      </a:rPr>
                      <a:t>C</a:t>
                    </a:r>
                    <a:endParaRPr lang="en-US" altLang="zh-CN" sz="2400" i="0" baseline="-25000" dirty="0">
                      <a:solidFill>
                        <a:srgbClr val="EDEDEE"/>
                      </a:solidFill>
                      <a:effectLst/>
                      <a:latin typeface="+mn-lt"/>
                      <a:ea typeface="黑体" pitchFamily="49" charset="-122"/>
                      <a:cs typeface="Times New Roman" panose="02020603050405020304" pitchFamily="18" charset="0"/>
                    </a:endParaRPr>
                  </a:p>
                </p:txBody>
              </p:sp>
              <p:sp>
                <p:nvSpPr>
                  <p:cNvPr id="113" name="矩形 40"/>
                  <p:cNvSpPr>
                    <a:spLocks noChangeArrowheads="1"/>
                  </p:cNvSpPr>
                  <p:nvPr/>
                </p:nvSpPr>
                <p:spPr bwMode="auto">
                  <a:xfrm>
                    <a:off x="-1130747" y="1738690"/>
                    <a:ext cx="1193876" cy="42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a:solidFill>
                          <a:srgbClr val="EDEDEE"/>
                        </a:solidFill>
                        <a:effectLst/>
                        <a:latin typeface="+mn-lt"/>
                        <a:ea typeface="黑体" panose="02010609060101010101" pitchFamily="49" charset="-122"/>
                        <a:cs typeface="Times New Roman" panose="02020603050405020304" pitchFamily="18" charset="0"/>
                      </a:rPr>
                      <a:t>2</a:t>
                    </a:r>
                    <a:endParaRPr lang="zh-CN" altLang="en-US" sz="2400">
                      <a:effectLst/>
                      <a:latin typeface="+mn-lt"/>
                      <a:ea typeface="黑体" panose="02010609060101010101" pitchFamily="49" charset="-122"/>
                      <a:cs typeface="Times New Roman" panose="02020603050405020304" pitchFamily="18" charset="0"/>
                    </a:endParaRPr>
                  </a:p>
                </p:txBody>
              </p:sp>
            </p:grpSp>
            <p:sp>
              <p:nvSpPr>
                <p:cNvPr id="108" name="矩形 35"/>
                <p:cNvSpPr>
                  <a:spLocks noChangeArrowheads="1"/>
                </p:cNvSpPr>
                <p:nvPr/>
              </p:nvSpPr>
              <p:spPr bwMode="auto">
                <a:xfrm>
                  <a:off x="6997044" y="624983"/>
                  <a:ext cx="3117793"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COOCH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sp>
              <p:nvSpPr>
                <p:cNvPr id="109" name="矩形 36"/>
                <p:cNvSpPr>
                  <a:spLocks noChangeArrowheads="1"/>
                </p:cNvSpPr>
                <p:nvPr/>
              </p:nvSpPr>
              <p:spPr bwMode="auto">
                <a:xfrm>
                  <a:off x="6437446" y="1105774"/>
                  <a:ext cx="84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CN</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grpSp>
          <p:grpSp>
            <p:nvGrpSpPr>
              <p:cNvPr id="103" name="组合 30"/>
              <p:cNvGrpSpPr>
                <a:grpSpLocks/>
              </p:cNvGrpSpPr>
              <p:nvPr/>
            </p:nvGrpSpPr>
            <p:grpSpPr bwMode="auto">
              <a:xfrm>
                <a:off x="7209929" y="4760571"/>
                <a:ext cx="309843" cy="83841"/>
                <a:chOff x="5227320" y="2049793"/>
                <a:chExt cx="309836" cy="83833"/>
              </a:xfrm>
            </p:grpSpPr>
            <p:cxnSp>
              <p:nvCxnSpPr>
                <p:cNvPr id="105" name="直接连接符 104"/>
                <p:cNvCxnSpPr/>
                <p:nvPr/>
              </p:nvCxnSpPr>
              <p:spPr>
                <a:xfrm>
                  <a:off x="5227819" y="2050143"/>
                  <a:ext cx="309556"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106" name="直接连接符 105"/>
                <p:cNvCxnSpPr/>
                <p:nvPr/>
              </p:nvCxnSpPr>
              <p:spPr>
                <a:xfrm>
                  <a:off x="5227819" y="2134272"/>
                  <a:ext cx="309556"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cxnSp>
            <p:nvCxnSpPr>
              <p:cNvPr id="104" name="直接连接符 103"/>
              <p:cNvCxnSpPr/>
              <p:nvPr/>
            </p:nvCxnSpPr>
            <p:spPr bwMode="auto">
              <a:xfrm>
                <a:off x="7789867" y="4799021"/>
                <a:ext cx="309562"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60" name="直接连接符 65548"/>
            <p:cNvSpPr>
              <a:spLocks noChangeShapeType="1"/>
            </p:cNvSpPr>
            <p:nvPr/>
          </p:nvSpPr>
          <p:spPr bwMode="auto">
            <a:xfrm flipV="1">
              <a:off x="3367938" y="1977141"/>
              <a:ext cx="702817"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effectLst/>
                <a:latin typeface="+mn-lt"/>
              </a:endParaRPr>
            </a:p>
          </p:txBody>
        </p:sp>
        <p:sp>
          <p:nvSpPr>
            <p:cNvPr id="61" name="文本框 65557"/>
            <p:cNvSpPr txBox="1">
              <a:spLocks noChangeArrowheads="1"/>
            </p:cNvSpPr>
            <p:nvPr/>
          </p:nvSpPr>
          <p:spPr bwMode="auto">
            <a:xfrm>
              <a:off x="5237287" y="2897682"/>
              <a:ext cx="654875"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a:solidFill>
                    <a:srgbClr val="FFFFFF"/>
                  </a:solidFill>
                  <a:effectLst/>
                  <a:latin typeface="+mn-lt"/>
                  <a:ea typeface="宋体" panose="02010600030101010101" pitchFamily="2" charset="-122"/>
                </a:rPr>
                <a:t>⑤</a:t>
              </a:r>
            </a:p>
          </p:txBody>
        </p:sp>
        <p:grpSp>
          <p:nvGrpSpPr>
            <p:cNvPr id="63" name="组合 41"/>
            <p:cNvGrpSpPr>
              <a:grpSpLocks/>
            </p:cNvGrpSpPr>
            <p:nvPr/>
          </p:nvGrpSpPr>
          <p:grpSpPr bwMode="auto">
            <a:xfrm>
              <a:off x="1578494" y="1732439"/>
              <a:ext cx="1852251" cy="470275"/>
              <a:chOff x="5386928" y="2528949"/>
              <a:chExt cx="1852207" cy="470229"/>
            </a:xfrm>
          </p:grpSpPr>
          <p:grpSp>
            <p:nvGrpSpPr>
              <p:cNvPr id="96" name="组合 42"/>
              <p:cNvGrpSpPr>
                <a:grpSpLocks/>
              </p:cNvGrpSpPr>
              <p:nvPr/>
            </p:nvGrpSpPr>
            <p:grpSpPr bwMode="auto">
              <a:xfrm>
                <a:off x="5386928" y="2528949"/>
                <a:ext cx="1852207" cy="470229"/>
                <a:chOff x="5499742" y="616373"/>
                <a:chExt cx="1852207" cy="470229"/>
              </a:xfrm>
            </p:grpSpPr>
            <p:sp>
              <p:nvSpPr>
                <p:cNvPr id="100" name="矩形 53"/>
                <p:cNvSpPr>
                  <a:spLocks noChangeArrowheads="1"/>
                </p:cNvSpPr>
                <p:nvPr/>
              </p:nvSpPr>
              <p:spPr bwMode="auto">
                <a:xfrm>
                  <a:off x="5499742" y="616373"/>
                  <a:ext cx="864806"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101" name="矩形 48"/>
                <p:cNvSpPr>
                  <a:spLocks noChangeArrowheads="1"/>
                </p:cNvSpPr>
                <p:nvPr/>
              </p:nvSpPr>
              <p:spPr bwMode="auto">
                <a:xfrm>
                  <a:off x="6515835" y="624983"/>
                  <a:ext cx="836114"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grpSp>
          <p:grpSp>
            <p:nvGrpSpPr>
              <p:cNvPr id="97" name="组合 43"/>
              <p:cNvGrpSpPr>
                <a:grpSpLocks/>
              </p:cNvGrpSpPr>
              <p:nvPr/>
            </p:nvGrpSpPr>
            <p:grpSpPr bwMode="auto">
              <a:xfrm>
                <a:off x="6154442" y="2733039"/>
                <a:ext cx="309836" cy="83833"/>
                <a:chOff x="5227320" y="2049793"/>
                <a:chExt cx="309836" cy="83833"/>
              </a:xfrm>
            </p:grpSpPr>
            <p:cxnSp>
              <p:nvCxnSpPr>
                <p:cNvPr id="98" name="直接连接符 97"/>
                <p:cNvCxnSpPr/>
                <p:nvPr/>
              </p:nvCxnSpPr>
              <p:spPr>
                <a:xfrm>
                  <a:off x="5227621" y="2049994"/>
                  <a:ext cx="309556"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99" name="直接连接符 98"/>
                <p:cNvCxnSpPr/>
                <p:nvPr/>
              </p:nvCxnSpPr>
              <p:spPr>
                <a:xfrm>
                  <a:off x="5227621" y="2132536"/>
                  <a:ext cx="309556"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grpSp>
        <p:grpSp>
          <p:nvGrpSpPr>
            <p:cNvPr id="64" name="组合 55"/>
            <p:cNvGrpSpPr>
              <a:grpSpLocks/>
            </p:cNvGrpSpPr>
            <p:nvPr/>
          </p:nvGrpSpPr>
          <p:grpSpPr bwMode="auto">
            <a:xfrm>
              <a:off x="4012880" y="1731804"/>
              <a:ext cx="1895925" cy="470322"/>
              <a:chOff x="5557744" y="616373"/>
              <a:chExt cx="1895879" cy="470275"/>
            </a:xfrm>
          </p:grpSpPr>
          <p:sp>
            <p:nvSpPr>
              <p:cNvPr id="94" name="矩形 59"/>
              <p:cNvSpPr>
                <a:spLocks noChangeArrowheads="1"/>
              </p:cNvSpPr>
              <p:nvPr/>
            </p:nvSpPr>
            <p:spPr bwMode="auto">
              <a:xfrm>
                <a:off x="5557744" y="616373"/>
                <a:ext cx="806804"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95" name="矩形 60"/>
              <p:cNvSpPr>
                <a:spLocks noChangeArrowheads="1"/>
              </p:cNvSpPr>
              <p:nvPr/>
            </p:nvSpPr>
            <p:spPr bwMode="auto">
              <a:xfrm>
                <a:off x="6121175" y="624983"/>
                <a:ext cx="1332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grpSp>
        <p:sp>
          <p:nvSpPr>
            <p:cNvPr id="65" name="直接连接符 65548"/>
            <p:cNvSpPr>
              <a:spLocks noChangeShapeType="1"/>
            </p:cNvSpPr>
            <p:nvPr/>
          </p:nvSpPr>
          <p:spPr bwMode="auto">
            <a:xfrm flipV="1">
              <a:off x="5835818" y="1977141"/>
              <a:ext cx="702817"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effectLst/>
                <a:latin typeface="+mn-lt"/>
              </a:endParaRPr>
            </a:p>
          </p:txBody>
        </p:sp>
        <p:sp>
          <p:nvSpPr>
            <p:cNvPr id="66" name="直接连接符 65548"/>
            <p:cNvSpPr>
              <a:spLocks noChangeShapeType="1"/>
            </p:cNvSpPr>
            <p:nvPr/>
          </p:nvSpPr>
          <p:spPr bwMode="auto">
            <a:xfrm flipV="1">
              <a:off x="7940046" y="1962659"/>
              <a:ext cx="702817"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effectLst/>
                <a:latin typeface="+mn-lt"/>
              </a:endParaRPr>
            </a:p>
          </p:txBody>
        </p:sp>
        <p:sp>
          <p:nvSpPr>
            <p:cNvPr id="67" name="直接连接符 65548"/>
            <p:cNvSpPr>
              <a:spLocks noChangeShapeType="1"/>
            </p:cNvSpPr>
            <p:nvPr/>
          </p:nvSpPr>
          <p:spPr bwMode="auto">
            <a:xfrm flipV="1">
              <a:off x="1728726" y="2936835"/>
              <a:ext cx="702817"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effectLst/>
                <a:latin typeface="+mn-lt"/>
              </a:endParaRPr>
            </a:p>
          </p:txBody>
        </p:sp>
        <p:sp>
          <p:nvSpPr>
            <p:cNvPr id="68" name="直接连接符 65548"/>
            <p:cNvSpPr>
              <a:spLocks noChangeShapeType="1"/>
            </p:cNvSpPr>
            <p:nvPr/>
          </p:nvSpPr>
          <p:spPr bwMode="auto">
            <a:xfrm flipV="1">
              <a:off x="5872795" y="4827616"/>
              <a:ext cx="702817" cy="4445"/>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effectLst/>
                <a:latin typeface="+mn-lt"/>
              </a:endParaRPr>
            </a:p>
          </p:txBody>
        </p:sp>
        <p:grpSp>
          <p:nvGrpSpPr>
            <p:cNvPr id="69" name="组合 67"/>
            <p:cNvGrpSpPr>
              <a:grpSpLocks/>
            </p:cNvGrpSpPr>
            <p:nvPr/>
          </p:nvGrpSpPr>
          <p:grpSpPr bwMode="auto">
            <a:xfrm>
              <a:off x="6469427" y="1731804"/>
              <a:ext cx="1702949" cy="470322"/>
              <a:chOff x="5554827" y="616373"/>
              <a:chExt cx="1702909" cy="470275"/>
            </a:xfrm>
          </p:grpSpPr>
          <p:sp>
            <p:nvSpPr>
              <p:cNvPr id="92" name="矩形 68"/>
              <p:cNvSpPr>
                <a:spLocks noChangeArrowheads="1"/>
              </p:cNvSpPr>
              <p:nvPr/>
            </p:nvSpPr>
            <p:spPr bwMode="auto">
              <a:xfrm>
                <a:off x="5554827" y="616373"/>
                <a:ext cx="771621"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93" name="矩形 69"/>
              <p:cNvSpPr>
                <a:spLocks noChangeArrowheads="1"/>
              </p:cNvSpPr>
              <p:nvPr/>
            </p:nvSpPr>
            <p:spPr bwMode="auto">
              <a:xfrm>
                <a:off x="5925288" y="624983"/>
                <a:ext cx="1332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CHO</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grpSp>
        <p:grpSp>
          <p:nvGrpSpPr>
            <p:cNvPr id="70" name="组合 70"/>
            <p:cNvGrpSpPr>
              <a:grpSpLocks/>
            </p:cNvGrpSpPr>
            <p:nvPr/>
          </p:nvGrpSpPr>
          <p:grpSpPr bwMode="auto">
            <a:xfrm>
              <a:off x="8602663" y="1731804"/>
              <a:ext cx="1819734" cy="470322"/>
              <a:chOff x="5571392" y="616373"/>
              <a:chExt cx="1819691" cy="470275"/>
            </a:xfrm>
          </p:grpSpPr>
          <p:sp>
            <p:nvSpPr>
              <p:cNvPr id="90" name="矩形 71"/>
              <p:cNvSpPr>
                <a:spLocks noChangeArrowheads="1"/>
              </p:cNvSpPr>
              <p:nvPr/>
            </p:nvSpPr>
            <p:spPr bwMode="auto">
              <a:xfrm>
                <a:off x="5571392" y="616373"/>
                <a:ext cx="793156" cy="46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3</a:t>
                </a:r>
                <a:endParaRPr lang="zh-CN" altLang="en-US" sz="2400" dirty="0">
                  <a:effectLst/>
                  <a:latin typeface="+mn-lt"/>
                  <a:ea typeface="黑体" panose="02010609060101010101" pitchFamily="49" charset="-122"/>
                  <a:cs typeface="Times New Roman" panose="02020603050405020304" pitchFamily="18" charset="0"/>
                </a:endParaRPr>
              </a:p>
            </p:txBody>
          </p:sp>
          <p:sp>
            <p:nvSpPr>
              <p:cNvPr id="91" name="矩形 72"/>
              <p:cNvSpPr>
                <a:spLocks noChangeArrowheads="1"/>
              </p:cNvSpPr>
              <p:nvPr/>
            </p:nvSpPr>
            <p:spPr bwMode="auto">
              <a:xfrm>
                <a:off x="6058635" y="624983"/>
                <a:ext cx="1332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COOH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grpSp>
        <p:sp>
          <p:nvSpPr>
            <p:cNvPr id="71" name="矩形 74"/>
            <p:cNvSpPr>
              <a:spLocks noChangeArrowheads="1"/>
            </p:cNvSpPr>
            <p:nvPr/>
          </p:nvSpPr>
          <p:spPr bwMode="auto">
            <a:xfrm>
              <a:off x="2387799" y="2708418"/>
              <a:ext cx="2194944" cy="46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ClCH</a:t>
              </a:r>
              <a:r>
                <a:rPr lang="en-US" altLang="zh-CN" sz="2400" i="0" baseline="-25000" dirty="0">
                  <a:solidFill>
                    <a:srgbClr val="EDEDEE"/>
                  </a:solidFill>
                  <a:effectLst/>
                  <a:latin typeface="+mn-lt"/>
                  <a:ea typeface="黑体" panose="02010609060101010101" pitchFamily="49" charset="-122"/>
                  <a:cs typeface="Times New Roman" panose="02020603050405020304" pitchFamily="18" charset="0"/>
                </a:rPr>
                <a:t>2</a:t>
              </a:r>
              <a:r>
                <a:rPr lang="en-US" altLang="zh-CN" sz="2400" i="0" dirty="0">
                  <a:solidFill>
                    <a:srgbClr val="EDEDEE"/>
                  </a:solidFill>
                  <a:effectLst/>
                  <a:latin typeface="+mn-lt"/>
                  <a:ea typeface="黑体" panose="02010609060101010101" pitchFamily="49" charset="-122"/>
                  <a:cs typeface="Times New Roman" panose="02020603050405020304" pitchFamily="18" charset="0"/>
                </a:rPr>
                <a:t>COOH</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sp>
          <p:nvSpPr>
            <p:cNvPr id="72" name="矩形 78"/>
            <p:cNvSpPr>
              <a:spLocks noChangeArrowheads="1"/>
            </p:cNvSpPr>
            <p:nvPr/>
          </p:nvSpPr>
          <p:spPr bwMode="auto">
            <a:xfrm>
              <a:off x="4307795" y="2472002"/>
              <a:ext cx="2835342" cy="46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a:solidFill>
                    <a:srgbClr val="EDEDEE"/>
                  </a:solidFill>
                  <a:effectLst/>
                  <a:latin typeface="+mn-lt"/>
                  <a:ea typeface="黑体" panose="02010609060101010101" pitchFamily="49" charset="-122"/>
                  <a:cs typeface="Times New Roman" panose="02020603050405020304" pitchFamily="18" charset="0"/>
                </a:rPr>
                <a:t>3</a:t>
              </a:r>
              <a:r>
                <a:rPr lang="en-US" altLang="zh-CN" sz="2400" i="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a:solidFill>
                    <a:srgbClr val="EDEDEE"/>
                  </a:solidFill>
                  <a:effectLst/>
                  <a:latin typeface="+mn-lt"/>
                  <a:ea typeface="黑体" panose="02010609060101010101" pitchFamily="49" charset="-122"/>
                  <a:cs typeface="Times New Roman" panose="02020603050405020304" pitchFamily="18" charset="0"/>
                </a:rPr>
                <a:t>2</a:t>
              </a:r>
              <a:r>
                <a:rPr lang="en-US" altLang="zh-CN" sz="2400" i="0">
                  <a:solidFill>
                    <a:srgbClr val="EDEDEE"/>
                  </a:solidFill>
                  <a:effectLst/>
                  <a:latin typeface="+mn-lt"/>
                  <a:ea typeface="黑体" panose="02010609060101010101" pitchFamily="49" charset="-122"/>
                  <a:cs typeface="Times New Roman" panose="02020603050405020304" pitchFamily="18" charset="0"/>
                </a:rPr>
                <a:t>)</a:t>
              </a:r>
              <a:r>
                <a:rPr lang="en-US" altLang="zh-CN" sz="2400" i="0" baseline="-25000">
                  <a:solidFill>
                    <a:srgbClr val="EDEDEE"/>
                  </a:solidFill>
                  <a:effectLst/>
                  <a:latin typeface="+mn-lt"/>
                  <a:ea typeface="黑体" panose="02010609060101010101" pitchFamily="49" charset="-122"/>
                  <a:cs typeface="Times New Roman" panose="02020603050405020304" pitchFamily="18" charset="0"/>
                </a:rPr>
                <a:t>2</a:t>
              </a:r>
              <a:r>
                <a:rPr lang="en-US" altLang="zh-CN" sz="2400" i="0">
                  <a:solidFill>
                    <a:srgbClr val="EDEDEE"/>
                  </a:solidFill>
                  <a:effectLst/>
                  <a:latin typeface="+mn-lt"/>
                  <a:ea typeface="黑体" panose="02010609060101010101" pitchFamily="49" charset="-122"/>
                  <a:cs typeface="Times New Roman" panose="02020603050405020304" pitchFamily="18" charset="0"/>
                </a:rPr>
                <a:t>CH</a:t>
              </a:r>
              <a:r>
                <a:rPr lang="en-US" altLang="zh-CN" sz="2400" i="0" baseline="-25000">
                  <a:solidFill>
                    <a:srgbClr val="EDEDEE"/>
                  </a:solidFill>
                  <a:effectLst/>
                  <a:latin typeface="+mn-lt"/>
                  <a:ea typeface="黑体" panose="02010609060101010101" pitchFamily="49" charset="-122"/>
                  <a:cs typeface="Times New Roman" panose="02020603050405020304" pitchFamily="18" charset="0"/>
                </a:rPr>
                <a:t>2</a:t>
              </a:r>
              <a:r>
                <a:rPr lang="en-US" altLang="zh-CN" sz="2400" i="0">
                  <a:solidFill>
                    <a:srgbClr val="EDEDEE"/>
                  </a:solidFill>
                  <a:effectLst/>
                  <a:latin typeface="+mn-lt"/>
                  <a:ea typeface="黑体" panose="02010609060101010101" pitchFamily="49" charset="-122"/>
                  <a:cs typeface="Times New Roman" panose="02020603050405020304" pitchFamily="18" charset="0"/>
                </a:rPr>
                <a:t>OH</a:t>
              </a:r>
              <a:endParaRPr lang="zh-CN" altLang="en-US" sz="2400" i="0">
                <a:solidFill>
                  <a:srgbClr val="EDEDEE"/>
                </a:solidFill>
                <a:effectLst/>
                <a:latin typeface="+mn-lt"/>
                <a:ea typeface="黑体" panose="02010609060101010101" pitchFamily="49" charset="-122"/>
                <a:cs typeface="Times New Roman" panose="02020603050405020304" pitchFamily="18" charset="0"/>
              </a:endParaRPr>
            </a:p>
          </p:txBody>
        </p:sp>
        <p:cxnSp>
          <p:nvCxnSpPr>
            <p:cNvPr id="73" name="直接箭头连接符 2"/>
            <p:cNvCxnSpPr>
              <a:cxnSpLocks noChangeShapeType="1"/>
            </p:cNvCxnSpPr>
            <p:nvPr/>
          </p:nvCxnSpPr>
          <p:spPr bwMode="auto">
            <a:xfrm flipV="1">
              <a:off x="4460194" y="2914489"/>
              <a:ext cx="2513861" cy="26793"/>
            </a:xfrm>
            <a:prstGeom prst="straightConnector1">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cxnSp>
        <p:sp>
          <p:nvSpPr>
            <p:cNvPr id="74" name="文本框 73"/>
            <p:cNvSpPr txBox="1"/>
            <p:nvPr/>
          </p:nvSpPr>
          <p:spPr bwMode="auto">
            <a:xfrm>
              <a:off x="6970716" y="2692182"/>
              <a:ext cx="3708789"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defRPr/>
              </a:pPr>
              <a:r>
                <a:rPr lang="en-US" altLang="zh-CN" sz="2400" i="0" dirty="0">
                  <a:solidFill>
                    <a:srgbClr val="EDEDEE"/>
                  </a:solidFill>
                  <a:effectLst/>
                  <a:latin typeface="+mn-lt"/>
                  <a:ea typeface="宋体" pitchFamily="2" charset="-122"/>
                  <a:cs typeface="Times New Roman" panose="02020603050405020304" pitchFamily="18" charset="0"/>
                </a:rPr>
                <a:t>ClCH</a:t>
              </a:r>
              <a:r>
                <a:rPr lang="en-US" altLang="zh-CN" sz="2400" i="0" baseline="-25000" dirty="0">
                  <a:solidFill>
                    <a:srgbClr val="EDEDEE"/>
                  </a:solidFill>
                  <a:effectLst/>
                  <a:latin typeface="+mn-lt"/>
                  <a:ea typeface="宋体" pitchFamily="2"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COOCH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3</a:t>
              </a:r>
            </a:p>
          </p:txBody>
        </p:sp>
        <p:sp>
          <p:nvSpPr>
            <p:cNvPr id="75" name="矩形 86"/>
            <p:cNvSpPr>
              <a:spLocks noChangeArrowheads="1"/>
            </p:cNvSpPr>
            <p:nvPr/>
          </p:nvSpPr>
          <p:spPr bwMode="auto">
            <a:xfrm>
              <a:off x="1725616" y="3467657"/>
              <a:ext cx="1056983" cy="46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NaCN</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cxnSp>
          <p:nvCxnSpPr>
            <p:cNvPr id="76" name="直接箭头连接符 87"/>
            <p:cNvCxnSpPr>
              <a:cxnSpLocks noChangeShapeType="1"/>
            </p:cNvCxnSpPr>
            <p:nvPr/>
          </p:nvCxnSpPr>
          <p:spPr bwMode="auto">
            <a:xfrm flipV="1">
              <a:off x="1738316" y="3910144"/>
              <a:ext cx="1044284" cy="19224"/>
            </a:xfrm>
            <a:prstGeom prst="straightConnector1">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cxnSp>
        <p:sp>
          <p:nvSpPr>
            <p:cNvPr id="77" name="文本框 76"/>
            <p:cNvSpPr txBox="1"/>
            <p:nvPr/>
          </p:nvSpPr>
          <p:spPr bwMode="auto">
            <a:xfrm>
              <a:off x="2847977" y="3670300"/>
              <a:ext cx="4289425" cy="471488"/>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effectLst/>
                  <a:latin typeface="+mn-lt"/>
                  <a:ea typeface="宋体" pitchFamily="2" charset="-122"/>
                  <a:cs typeface="Times New Roman" panose="02020603050405020304" pitchFamily="18" charset="0"/>
                </a:rPr>
                <a:t>NC—CH</a:t>
              </a:r>
              <a:r>
                <a:rPr lang="en-US" altLang="zh-CN" sz="2400" i="0" baseline="-25000" dirty="0">
                  <a:solidFill>
                    <a:srgbClr val="EDEDEE"/>
                  </a:solidFill>
                  <a:effectLst/>
                  <a:latin typeface="+mn-lt"/>
                  <a:ea typeface="宋体" pitchFamily="2"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COOCH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3</a:t>
              </a:r>
            </a:p>
          </p:txBody>
        </p:sp>
        <p:sp>
          <p:nvSpPr>
            <p:cNvPr id="78" name="矩形 91"/>
            <p:cNvSpPr>
              <a:spLocks noChangeArrowheads="1"/>
            </p:cNvSpPr>
            <p:nvPr/>
          </p:nvSpPr>
          <p:spPr bwMode="auto">
            <a:xfrm>
              <a:off x="6924454" y="3475225"/>
              <a:ext cx="12479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HCHO</a:t>
              </a:r>
              <a:endParaRPr lang="zh-CN" altLang="en-US" sz="2400" i="0" dirty="0">
                <a:solidFill>
                  <a:srgbClr val="EDEDEE"/>
                </a:solidFill>
                <a:effectLst/>
                <a:latin typeface="+mn-lt"/>
                <a:ea typeface="黑体" panose="02010609060101010101" pitchFamily="49" charset="-122"/>
                <a:cs typeface="Times New Roman" panose="02020603050405020304" pitchFamily="18" charset="0"/>
              </a:endParaRPr>
            </a:p>
          </p:txBody>
        </p:sp>
        <p:cxnSp>
          <p:nvCxnSpPr>
            <p:cNvPr id="79" name="直接箭头连接符 92"/>
            <p:cNvCxnSpPr>
              <a:cxnSpLocks noChangeShapeType="1"/>
            </p:cNvCxnSpPr>
            <p:nvPr/>
          </p:nvCxnSpPr>
          <p:spPr bwMode="auto">
            <a:xfrm>
              <a:off x="7027971" y="3910143"/>
              <a:ext cx="1056984" cy="7570"/>
            </a:xfrm>
            <a:prstGeom prst="straightConnector1">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cxnSp>
        <p:sp>
          <p:nvSpPr>
            <p:cNvPr id="80" name="文本框 79"/>
            <p:cNvSpPr txBox="1"/>
            <p:nvPr/>
          </p:nvSpPr>
          <p:spPr bwMode="auto">
            <a:xfrm>
              <a:off x="1634795" y="4579938"/>
              <a:ext cx="4289425" cy="471487"/>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defRPr/>
              </a:pPr>
              <a:r>
                <a:rPr lang="en-US" altLang="zh-CN" sz="2400" i="0" dirty="0">
                  <a:solidFill>
                    <a:srgbClr val="EDEDEE"/>
                  </a:solidFill>
                  <a:effectLst/>
                  <a:latin typeface="+mn-lt"/>
                  <a:ea typeface="宋体" pitchFamily="2" charset="-122"/>
                  <a:cs typeface="Times New Roman" panose="02020603050405020304" pitchFamily="18" charset="0"/>
                </a:rPr>
                <a:t>HOCH</a:t>
              </a:r>
              <a:r>
                <a:rPr lang="en-US" altLang="zh-CN" sz="2400" i="0" baseline="-25000" dirty="0">
                  <a:solidFill>
                    <a:srgbClr val="EDEDEE"/>
                  </a:solidFill>
                  <a:effectLst/>
                  <a:latin typeface="+mn-lt"/>
                  <a:ea typeface="宋体" pitchFamily="2" charset="-122"/>
                  <a:cs typeface="Times New Roman" panose="02020603050405020304" pitchFamily="18" charset="0"/>
                </a:rPr>
                <a:t>2</a:t>
              </a:r>
              <a:r>
                <a:rPr lang="en-US" altLang="zh-CN" sz="2400" i="0" dirty="0">
                  <a:solidFill>
                    <a:srgbClr val="EDEDEE"/>
                  </a:solidFill>
                  <a:effectLst/>
                  <a:latin typeface="+mn-lt"/>
                  <a:ea typeface="宋体" pitchFamily="2" charset="-122"/>
                  <a:cs typeface="Times New Roman" panose="02020603050405020304" pitchFamily="18" charset="0"/>
                </a:rPr>
                <a:t>CH</a:t>
              </a:r>
              <a:r>
                <a:rPr lang="en-US" altLang="zh-CN" sz="2400" i="0" dirty="0">
                  <a:solidFill>
                    <a:srgbClr val="EDEDEE"/>
                  </a:solidFill>
                  <a:effectLst/>
                  <a:latin typeface="+mn-lt"/>
                  <a:ea typeface="黑体" pitchFamily="49" charset="-122"/>
                  <a:cs typeface="Times New Roman" panose="02020603050405020304" pitchFamily="18" charset="0"/>
                </a:rPr>
                <a:t>COOCH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a:t>
              </a:r>
              <a:r>
                <a:rPr lang="en-US" altLang="zh-CN" sz="2400" i="0" baseline="-25000" dirty="0">
                  <a:solidFill>
                    <a:srgbClr val="EDEDEE"/>
                  </a:solidFill>
                  <a:effectLst/>
                  <a:latin typeface="+mn-lt"/>
                  <a:ea typeface="黑体" pitchFamily="49" charset="-122"/>
                  <a:cs typeface="Times New Roman" panose="02020603050405020304" pitchFamily="18" charset="0"/>
                </a:rPr>
                <a:t>2</a:t>
              </a:r>
              <a:r>
                <a:rPr lang="en-US" altLang="zh-CN" sz="2400" i="0" dirty="0">
                  <a:solidFill>
                    <a:srgbClr val="EDEDEE"/>
                  </a:solidFill>
                  <a:effectLst/>
                  <a:latin typeface="+mn-lt"/>
                  <a:ea typeface="黑体" pitchFamily="49" charset="-122"/>
                  <a:cs typeface="Times New Roman" panose="02020603050405020304" pitchFamily="18" charset="0"/>
                </a:rPr>
                <a:t>CH</a:t>
              </a:r>
              <a:r>
                <a:rPr lang="en-US" altLang="zh-CN" sz="2400" i="0" baseline="-25000" dirty="0">
                  <a:solidFill>
                    <a:srgbClr val="EDEDEE"/>
                  </a:solidFill>
                  <a:effectLst/>
                  <a:latin typeface="+mn-lt"/>
                  <a:ea typeface="黑体" pitchFamily="49" charset="-122"/>
                  <a:cs typeface="Times New Roman" panose="02020603050405020304" pitchFamily="18" charset="0"/>
                </a:rPr>
                <a:t>3</a:t>
              </a:r>
            </a:p>
          </p:txBody>
        </p:sp>
        <p:sp>
          <p:nvSpPr>
            <p:cNvPr id="81" name="矩形 94"/>
            <p:cNvSpPr>
              <a:spLocks noChangeArrowheads="1"/>
            </p:cNvSpPr>
            <p:nvPr/>
          </p:nvSpPr>
          <p:spPr bwMode="auto">
            <a:xfrm>
              <a:off x="2524781" y="5053264"/>
              <a:ext cx="846165" cy="46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CN</a:t>
              </a:r>
              <a:endParaRPr lang="zh-CN" altLang="en-US" sz="2400" i="0" baseline="-25000" dirty="0">
                <a:solidFill>
                  <a:srgbClr val="EDEDEE"/>
                </a:solidFill>
                <a:effectLst/>
                <a:latin typeface="+mn-lt"/>
                <a:ea typeface="黑体" panose="02010609060101010101" pitchFamily="49" charset="-122"/>
                <a:cs typeface="Times New Roman" panose="02020603050405020304" pitchFamily="18" charset="0"/>
              </a:endParaRPr>
            </a:p>
          </p:txBody>
        </p:sp>
        <p:cxnSp>
          <p:nvCxnSpPr>
            <p:cNvPr id="82" name="直接连接符 81"/>
            <p:cNvCxnSpPr/>
            <p:nvPr/>
          </p:nvCxnSpPr>
          <p:spPr bwMode="auto">
            <a:xfrm flipV="1">
              <a:off x="2837163" y="4972051"/>
              <a:ext cx="0" cy="167478"/>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sp>
          <p:nvSpPr>
            <p:cNvPr id="83" name="矩形 6"/>
            <p:cNvSpPr>
              <a:spLocks noChangeArrowheads="1"/>
            </p:cNvSpPr>
            <p:nvPr/>
          </p:nvSpPr>
          <p:spPr bwMode="auto">
            <a:xfrm>
              <a:off x="3430745" y="1428935"/>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800" i="0" dirty="0">
                  <a:solidFill>
                    <a:srgbClr val="FFFFFF"/>
                  </a:solidFill>
                  <a:effectLst/>
                  <a:latin typeface="+mn-lt"/>
                  <a:ea typeface="等线" panose="02010600030101010101" pitchFamily="2" charset="-122"/>
                </a:rPr>
                <a:t>①</a:t>
              </a:r>
              <a:endParaRPr lang="zh-CN" altLang="en-US" sz="2800" dirty="0">
                <a:effectLst/>
                <a:latin typeface="+mn-lt"/>
              </a:endParaRPr>
            </a:p>
          </p:txBody>
        </p:sp>
        <p:sp>
          <p:nvSpPr>
            <p:cNvPr id="84" name="矩形 7"/>
            <p:cNvSpPr>
              <a:spLocks noChangeArrowheads="1"/>
            </p:cNvSpPr>
            <p:nvPr/>
          </p:nvSpPr>
          <p:spPr bwMode="auto">
            <a:xfrm>
              <a:off x="5852556" y="1458315"/>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800" i="0" dirty="0">
                  <a:solidFill>
                    <a:srgbClr val="FFFFFF"/>
                  </a:solidFill>
                  <a:effectLst/>
                  <a:latin typeface="+mn-lt"/>
                  <a:ea typeface="等线" panose="02010600030101010101" pitchFamily="2" charset="-122"/>
                </a:rPr>
                <a:t>②</a:t>
              </a:r>
              <a:endParaRPr lang="zh-CN" altLang="en-US" sz="2800" i="0" dirty="0">
                <a:solidFill>
                  <a:srgbClr val="FFFFFF"/>
                </a:solidFill>
                <a:effectLst/>
                <a:latin typeface="+mn-lt"/>
                <a:ea typeface="等线" panose="02010600030101010101" pitchFamily="2" charset="-122"/>
              </a:endParaRPr>
            </a:p>
          </p:txBody>
        </p:sp>
        <p:sp>
          <p:nvSpPr>
            <p:cNvPr id="85" name="矩形 8"/>
            <p:cNvSpPr>
              <a:spLocks noChangeArrowheads="1"/>
            </p:cNvSpPr>
            <p:nvPr/>
          </p:nvSpPr>
          <p:spPr bwMode="auto">
            <a:xfrm>
              <a:off x="7938394" y="1428750"/>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③</a:t>
              </a:r>
              <a:endParaRPr lang="zh-CN" altLang="en-US" sz="2800" i="0" dirty="0">
                <a:solidFill>
                  <a:srgbClr val="FFFFFF"/>
                </a:solidFill>
                <a:effectLst/>
                <a:latin typeface="+mn-lt"/>
                <a:ea typeface="宋体" panose="02010600030101010101" pitchFamily="2" charset="-122"/>
              </a:endParaRPr>
            </a:p>
          </p:txBody>
        </p:sp>
        <p:sp>
          <p:nvSpPr>
            <p:cNvPr id="86" name="矩形 9"/>
            <p:cNvSpPr>
              <a:spLocks noChangeArrowheads="1"/>
            </p:cNvSpPr>
            <p:nvPr/>
          </p:nvSpPr>
          <p:spPr bwMode="auto">
            <a:xfrm>
              <a:off x="1808257" y="2418009"/>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④</a:t>
              </a:r>
              <a:endParaRPr lang="zh-CN" altLang="en-US" sz="2800" i="0" dirty="0">
                <a:solidFill>
                  <a:srgbClr val="FFFFFF"/>
                </a:solidFill>
                <a:effectLst/>
                <a:latin typeface="+mn-lt"/>
                <a:ea typeface="宋体" panose="02010600030101010101" pitchFamily="2" charset="-122"/>
              </a:endParaRPr>
            </a:p>
          </p:txBody>
        </p:sp>
        <p:sp>
          <p:nvSpPr>
            <p:cNvPr id="87" name="矩形 10"/>
            <p:cNvSpPr>
              <a:spLocks noChangeArrowheads="1"/>
            </p:cNvSpPr>
            <p:nvPr/>
          </p:nvSpPr>
          <p:spPr bwMode="auto">
            <a:xfrm>
              <a:off x="1957256" y="3880405"/>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a:solidFill>
                    <a:srgbClr val="FFFFFF"/>
                  </a:solidFill>
                  <a:effectLst/>
                  <a:latin typeface="+mn-lt"/>
                  <a:ea typeface="宋体" panose="02010600030101010101" pitchFamily="2" charset="-122"/>
                </a:rPr>
                <a:t>⑥</a:t>
              </a:r>
              <a:endParaRPr lang="zh-CN" altLang="en-US" sz="2800" i="0">
                <a:solidFill>
                  <a:srgbClr val="FFFFFF"/>
                </a:solidFill>
                <a:effectLst/>
                <a:latin typeface="+mn-lt"/>
                <a:ea typeface="宋体" panose="02010600030101010101" pitchFamily="2" charset="-122"/>
              </a:endParaRPr>
            </a:p>
          </p:txBody>
        </p:sp>
        <p:sp>
          <p:nvSpPr>
            <p:cNvPr id="88" name="矩形 11"/>
            <p:cNvSpPr>
              <a:spLocks noChangeArrowheads="1"/>
            </p:cNvSpPr>
            <p:nvPr/>
          </p:nvSpPr>
          <p:spPr bwMode="auto">
            <a:xfrm>
              <a:off x="7234821" y="3900903"/>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⑦</a:t>
              </a:r>
              <a:endParaRPr lang="zh-CN" altLang="en-US" sz="2800" i="0" dirty="0">
                <a:solidFill>
                  <a:srgbClr val="FFFFFF"/>
                </a:solidFill>
                <a:effectLst/>
                <a:latin typeface="+mn-lt"/>
                <a:ea typeface="宋体" panose="02010600030101010101" pitchFamily="2" charset="-122"/>
              </a:endParaRPr>
            </a:p>
          </p:txBody>
        </p:sp>
        <p:sp>
          <p:nvSpPr>
            <p:cNvPr id="89" name="矩形 12"/>
            <p:cNvSpPr>
              <a:spLocks noChangeArrowheads="1"/>
            </p:cNvSpPr>
            <p:nvPr/>
          </p:nvSpPr>
          <p:spPr bwMode="auto">
            <a:xfrm>
              <a:off x="5919150" y="4326994"/>
              <a:ext cx="543752" cy="523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spcBef>
                  <a:spcPct val="50000"/>
                </a:spcBef>
              </a:pPr>
              <a:r>
                <a:rPr lang="en-US" altLang="zh-CN" sz="2800" i="0" dirty="0">
                  <a:solidFill>
                    <a:srgbClr val="FFFFFF"/>
                  </a:solidFill>
                  <a:effectLst/>
                  <a:latin typeface="+mn-lt"/>
                  <a:ea typeface="宋体" panose="02010600030101010101" pitchFamily="2" charset="-122"/>
                </a:rPr>
                <a:t>⑧</a:t>
              </a:r>
              <a:endParaRPr lang="zh-CN" altLang="en-US" sz="2800" i="0" dirty="0">
                <a:solidFill>
                  <a:srgbClr val="FFFFFF"/>
                </a:solidFill>
                <a:effectLst/>
                <a:latin typeface="+mn-lt"/>
                <a:ea typeface="宋体" panose="02010600030101010101" pitchFamily="2" charset="-122"/>
              </a:endParaRPr>
            </a:p>
          </p:txBody>
        </p:sp>
        <p:cxnSp>
          <p:nvCxnSpPr>
            <p:cNvPr id="114" name="直接连接符 113"/>
            <p:cNvCxnSpPr/>
            <p:nvPr/>
          </p:nvCxnSpPr>
          <p:spPr bwMode="auto">
            <a:xfrm flipV="1">
              <a:off x="7699586" y="4934668"/>
              <a:ext cx="0" cy="167478"/>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395627757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54563" y="4078288"/>
            <a:ext cx="2454275" cy="471487"/>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hangingPunct="1">
              <a:defRPr/>
            </a:pPr>
            <a:endParaRPr lang="zh-CN" altLang="en-US" sz="2400" i="0">
              <a:solidFill>
                <a:srgbClr val="FFFF00"/>
              </a:solidFill>
              <a:latin typeface="Times New Roman" pitchFamily="18" charset="0"/>
              <a:ea typeface="+mn-ea"/>
              <a:cs typeface="Times New Roman" panose="02020603050405020304" pitchFamily="18" charset="0"/>
            </a:endParaRPr>
          </a:p>
        </p:txBody>
      </p:sp>
      <p:sp>
        <p:nvSpPr>
          <p:cNvPr id="5" name="TextBox 4"/>
          <p:cNvSpPr txBox="1"/>
          <p:nvPr/>
        </p:nvSpPr>
        <p:spPr>
          <a:xfrm>
            <a:off x="7697587" y="1430417"/>
            <a:ext cx="3531296" cy="1395254"/>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fontAlgn="auto">
              <a:defRPr/>
            </a:pPr>
            <a:r>
              <a:rPr lang="zh-CN" altLang="en-US" sz="2800" i="0" dirty="0">
                <a:solidFill>
                  <a:srgbClr val="FFFFFF"/>
                </a:solidFill>
                <a:effectLst/>
                <a:latin typeface="Times New Roman" pitchFamily="18" charset="0"/>
                <a:ea typeface="黑体" pitchFamily="49" charset="-122"/>
                <a:cs typeface="Times New Roman" panose="02020603050405020304" pitchFamily="18" charset="0"/>
              </a:rPr>
              <a:t>对于复杂的有机化合物如何更高效的设计合成路线呢？</a:t>
            </a:r>
          </a:p>
        </p:txBody>
      </p:sp>
      <p:sp>
        <p:nvSpPr>
          <p:cNvPr id="6" name="TextBox 5"/>
          <p:cNvSpPr txBox="1"/>
          <p:nvPr/>
        </p:nvSpPr>
        <p:spPr>
          <a:xfrm>
            <a:off x="7840757" y="3411439"/>
            <a:ext cx="3388126" cy="1333698"/>
          </a:xfrm>
          <a:prstGeom prst="rect">
            <a:avLst/>
          </a:prstGeom>
          <a:noFill/>
          <a:ln w="3175" cap="flat">
            <a:solidFill>
              <a:srgbClr val="FFFFFF"/>
            </a:solid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zh-CN" altLang="en-US" sz="2400" i="0" dirty="0">
                <a:solidFill>
                  <a:srgbClr val="FFFF00"/>
                </a:solidFill>
                <a:effectLst/>
                <a:latin typeface="Times New Roman" pitchFamily="18" charset="0"/>
                <a:ea typeface="+mn-ea"/>
                <a:cs typeface="Times New Roman" panose="02020603050405020304" pitchFamily="18" charset="0"/>
              </a:rPr>
              <a:t>中国科学工作者</a:t>
            </a:r>
            <a:endParaRPr lang="en-US" altLang="zh-CN" sz="2400" i="0" dirty="0">
              <a:solidFill>
                <a:srgbClr val="FFFF00"/>
              </a:solidFill>
              <a:effectLst/>
              <a:latin typeface="Times New Roman" pitchFamily="18" charset="0"/>
              <a:ea typeface="+mn-ea"/>
              <a:cs typeface="Times New Roman" panose="02020603050405020304" pitchFamily="18" charset="0"/>
            </a:endParaRPr>
          </a:p>
          <a:p>
            <a:pPr eaLnBrk="1" hangingPunct="1">
              <a:defRPr/>
            </a:pPr>
            <a:r>
              <a:rPr lang="zh-CN" altLang="en-US" sz="2400" i="0" dirty="0">
                <a:solidFill>
                  <a:srgbClr val="FFFF00"/>
                </a:solidFill>
                <a:effectLst/>
                <a:latin typeface="Times New Roman" pitchFamily="18" charset="0"/>
                <a:ea typeface="+mn-ea"/>
                <a:cs typeface="Times New Roman" panose="02020603050405020304" pitchFamily="18" charset="0"/>
              </a:rPr>
              <a:t>世界首次合成</a:t>
            </a:r>
            <a:endParaRPr lang="en-US" altLang="zh-CN" sz="2400" i="0" dirty="0">
              <a:solidFill>
                <a:srgbClr val="FFFF00"/>
              </a:solidFill>
              <a:effectLst/>
              <a:latin typeface="Times New Roman" pitchFamily="18" charset="0"/>
              <a:ea typeface="+mn-ea"/>
              <a:cs typeface="Times New Roman" panose="02020603050405020304" pitchFamily="18" charset="0"/>
            </a:endParaRPr>
          </a:p>
          <a:p>
            <a:pPr eaLnBrk="1" hangingPunct="1">
              <a:defRPr/>
            </a:pPr>
            <a:r>
              <a:rPr lang="zh-CN" altLang="en-US" sz="2400" i="0" dirty="0">
                <a:solidFill>
                  <a:srgbClr val="FFFF00"/>
                </a:solidFill>
                <a:effectLst/>
                <a:latin typeface="Times New Roman" pitchFamily="18" charset="0"/>
                <a:ea typeface="+mn-ea"/>
                <a:cs typeface="Times New Roman" panose="02020603050405020304" pitchFamily="18" charset="0"/>
              </a:rPr>
              <a:t>结晶牛胰岛素</a:t>
            </a:r>
            <a:r>
              <a:rPr lang="en-US" altLang="zh-CN" sz="3200" i="0" dirty="0">
                <a:solidFill>
                  <a:srgbClr val="EDEDEE"/>
                </a:solidFill>
                <a:effectLst/>
                <a:latin typeface="Times New Roman" pitchFamily="18" charset="0"/>
                <a:ea typeface="+mn-ea"/>
                <a:cs typeface="Times New Roman" panose="02020603050405020304" pitchFamily="18" charset="0"/>
              </a:rPr>
              <a:t> </a:t>
            </a:r>
            <a:endParaRPr lang="zh-CN" altLang="en-US" sz="3200" i="0" dirty="0">
              <a:solidFill>
                <a:srgbClr val="EDEDEE"/>
              </a:solidFill>
              <a:effectLst/>
              <a:latin typeface="Times New Roman" pitchFamily="18" charset="0"/>
              <a:ea typeface="+mn-ea"/>
              <a:cs typeface="Times New Roman" panose="02020603050405020304" pitchFamily="18" charset="0"/>
            </a:endParaRPr>
          </a:p>
        </p:txBody>
      </p:sp>
      <p:pic>
        <p:nvPicPr>
          <p:cNvPr id="7" name="图片 6">
            <a:extLst>
              <a:ext uri="{FF2B5EF4-FFF2-40B4-BE49-F238E27FC236}">
                <a16:creationId xmlns:a16="http://schemas.microsoft.com/office/drawing/2014/main" id="{3DA8406D-B418-4774-AF85-7625FC6BE0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6728" y="963018"/>
            <a:ext cx="5848219" cy="4955361"/>
          </a:xfrm>
          <a:prstGeom prst="rect">
            <a:avLst/>
          </a:prstGeom>
        </p:spPr>
      </p:pic>
    </p:spTree>
    <p:custDataLst>
      <p:tags r:id="rId1"/>
    </p:custDataLst>
    <p:extLst>
      <p:ext uri="{BB962C8B-B14F-4D97-AF65-F5344CB8AC3E}">
        <p14:creationId xmlns:p14="http://schemas.microsoft.com/office/powerpoint/2010/main" val="357309510"/>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txBox="1">
            <a:spLocks noGrp="1"/>
          </p:cNvSpPr>
          <p:nvPr>
            <p:ph type="title" idx="4294967295"/>
          </p:nvPr>
        </p:nvSpPr>
        <p:spPr>
          <a:xfrm>
            <a:off x="1492250" y="931863"/>
            <a:ext cx="8393113" cy="866775"/>
          </a:xfrm>
          <a:prstGeom prst="rect">
            <a:avLst/>
          </a:prstGeom>
        </p:spPr>
        <p:txBody>
          <a:bodyPr/>
          <a:lstStyle/>
          <a:p>
            <a:pPr algn="l"/>
            <a:r>
              <a:rPr lang="zh-CN" altLang="en-US" sz="3600" dirty="0"/>
              <a:t>逆合成分析法基本思路</a:t>
            </a:r>
          </a:p>
        </p:txBody>
      </p:sp>
      <p:sp>
        <p:nvSpPr>
          <p:cNvPr id="27651" name="AutoShape 15"/>
          <p:cNvSpPr>
            <a:spLocks noChangeArrowheads="1"/>
          </p:cNvSpPr>
          <p:nvPr/>
        </p:nvSpPr>
        <p:spPr bwMode="auto">
          <a:xfrm>
            <a:off x="3401350" y="1849438"/>
            <a:ext cx="2025650" cy="536575"/>
          </a:xfrm>
          <a:prstGeom prst="roundRect">
            <a:avLst>
              <a:gd name="adj" fmla="val 16667"/>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dirty="0">
                <a:solidFill>
                  <a:srgbClr val="FFFF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目标化合物</a:t>
            </a:r>
          </a:p>
        </p:txBody>
      </p:sp>
      <p:sp>
        <p:nvSpPr>
          <p:cNvPr id="27652" name="AutoShape 7"/>
          <p:cNvSpPr>
            <a:spLocks noChangeArrowheads="1"/>
          </p:cNvSpPr>
          <p:nvPr/>
        </p:nvSpPr>
        <p:spPr bwMode="auto">
          <a:xfrm>
            <a:off x="2041525" y="3592614"/>
            <a:ext cx="1447800" cy="5334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dirty="0">
                <a:solidFill>
                  <a:srgbClr val="FFFF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中间体</a:t>
            </a:r>
            <a:r>
              <a:rPr kumimoji="1" lang="en-US" altLang="zh-CN" sz="2400" i="0" dirty="0">
                <a:solidFill>
                  <a:srgbClr val="FFFF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a:t>
            </a:r>
            <a:endParaRPr kumimoji="1" lang="zh-CN" altLang="en-US" sz="2400" i="0" dirty="0">
              <a:solidFill>
                <a:srgbClr val="FFFF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653" name="AutoShape 7"/>
          <p:cNvSpPr>
            <a:spLocks noChangeArrowheads="1"/>
          </p:cNvSpPr>
          <p:nvPr/>
        </p:nvSpPr>
        <p:spPr bwMode="auto">
          <a:xfrm>
            <a:off x="5475288" y="3603726"/>
            <a:ext cx="1447800" cy="5334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中间体</a:t>
            </a:r>
            <a:r>
              <a:rPr kumimoji="1" lang="en-US" altLang="zh-CN"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a:t>
            </a:r>
            <a:endPar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 name="左大括号 20"/>
          <p:cNvSpPr/>
          <p:nvPr/>
        </p:nvSpPr>
        <p:spPr>
          <a:xfrm rot="5400000">
            <a:off x="4197350" y="1439964"/>
            <a:ext cx="533400" cy="3752850"/>
          </a:xfrm>
          <a:prstGeom prst="leftBrace">
            <a:avLst>
              <a:gd name="adj1" fmla="val 36333"/>
              <a:gd name="adj2" fmla="val 50000"/>
            </a:avLst>
          </a:prstGeom>
          <a:ln>
            <a:solidFill>
              <a:schemeClr val="bg1">
                <a:lumMod val="40000"/>
                <a:lumOff val="60000"/>
              </a:schemeClr>
            </a:solidFill>
          </a:ln>
        </p:spPr>
        <p:style>
          <a:lnRef idx="3">
            <a:schemeClr val="accent1"/>
          </a:lnRef>
          <a:fillRef idx="0">
            <a:schemeClr val="accent1"/>
          </a:fillRef>
          <a:effectRef idx="2">
            <a:schemeClr val="accent1"/>
          </a:effectRef>
          <a:fontRef idx="minor">
            <a:schemeClr val="tx1"/>
          </a:fontRef>
        </p:style>
        <p:txBody>
          <a:bodyPr spcFirstLastPara="1" lIns="91439" tIns="45719" rIns="91439" bIns="45719" spcCol="38100"/>
          <a:lstStyle/>
          <a:p>
            <a:pPr defTabSz="914400" eaLnBrk="1" fontAlgn="auto" latinLnBrk="1">
              <a:defRPr/>
            </a:pPr>
            <a:endParaRPr lang="zh-CN" altLang="en-US" sz="1600" i="0">
              <a:solidFill>
                <a:srgbClr val="000000"/>
              </a:solidFill>
              <a:effectLst>
                <a:outerShdw blurRad="38100" dist="38100" dir="2700000" algn="tl" rotWithShape="0">
                  <a:srgbClr val="000000">
                    <a:alpha val="43137"/>
                  </a:srgbClr>
                </a:outerShdw>
              </a:effectLst>
            </a:endParaRPr>
          </a:p>
        </p:txBody>
      </p:sp>
      <p:sp>
        <p:nvSpPr>
          <p:cNvPr id="25" name="左大括号 24"/>
          <p:cNvSpPr/>
          <p:nvPr/>
        </p:nvSpPr>
        <p:spPr>
          <a:xfrm rot="5400000">
            <a:off x="2351087" y="4045052"/>
            <a:ext cx="473075" cy="2133600"/>
          </a:xfrm>
          <a:prstGeom prst="leftBrace">
            <a:avLst>
              <a:gd name="adj1" fmla="val 36333"/>
              <a:gd name="adj2" fmla="val 50000"/>
            </a:avLst>
          </a:prstGeom>
          <a:ln>
            <a:solidFill>
              <a:schemeClr val="bg1">
                <a:lumMod val="40000"/>
                <a:lumOff val="60000"/>
              </a:schemeClr>
            </a:solidFill>
          </a:ln>
        </p:spPr>
        <p:style>
          <a:lnRef idx="3">
            <a:schemeClr val="accent1"/>
          </a:lnRef>
          <a:fillRef idx="0">
            <a:schemeClr val="accent1"/>
          </a:fillRef>
          <a:effectRef idx="2">
            <a:schemeClr val="accent1"/>
          </a:effectRef>
          <a:fontRef idx="minor">
            <a:schemeClr val="tx1"/>
          </a:fontRef>
        </p:style>
        <p:txBody>
          <a:bodyPr spcFirstLastPara="1" lIns="91439" tIns="45719" rIns="91439" bIns="45719" spcCol="38100"/>
          <a:lstStyle/>
          <a:p>
            <a:pPr defTabSz="914400" eaLnBrk="1" fontAlgn="auto" latinLnBrk="1">
              <a:defRPr/>
            </a:pPr>
            <a:endParaRPr lang="zh-CN" altLang="en-US" sz="1600" i="0">
              <a:solidFill>
                <a:srgbClr val="000000"/>
              </a:solidFill>
              <a:effectLst>
                <a:outerShdw blurRad="38100" dist="38100" dir="2700000" algn="tl" rotWithShape="0">
                  <a:srgbClr val="000000">
                    <a:alpha val="43137"/>
                  </a:srgbClr>
                </a:outerShdw>
              </a:effectLst>
            </a:endParaRPr>
          </a:p>
        </p:txBody>
      </p:sp>
      <p:sp>
        <p:nvSpPr>
          <p:cNvPr id="27656" name="AutoShape 7"/>
          <p:cNvSpPr>
            <a:spLocks noChangeArrowheads="1"/>
          </p:cNvSpPr>
          <p:nvPr/>
        </p:nvSpPr>
        <p:spPr bwMode="auto">
          <a:xfrm>
            <a:off x="957263" y="5386489"/>
            <a:ext cx="1084262" cy="484187"/>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原料</a:t>
            </a:r>
            <a:r>
              <a:rPr kumimoji="1" lang="en-US" altLang="zh-CN"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a:t>
            </a:r>
            <a:endPar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657" name="AutoShape 7"/>
          <p:cNvSpPr>
            <a:spLocks noChangeArrowheads="1"/>
          </p:cNvSpPr>
          <p:nvPr/>
        </p:nvSpPr>
        <p:spPr bwMode="auto">
          <a:xfrm>
            <a:off x="2243138" y="5353151"/>
            <a:ext cx="1092200" cy="519113"/>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原料</a:t>
            </a:r>
            <a:r>
              <a:rPr kumimoji="1" lang="en-US" altLang="zh-CN"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a:t>
            </a:r>
            <a:endPar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左大括号 28"/>
          <p:cNvSpPr/>
          <p:nvPr/>
        </p:nvSpPr>
        <p:spPr>
          <a:xfrm rot="5400000">
            <a:off x="6037263" y="4168876"/>
            <a:ext cx="420687" cy="1833563"/>
          </a:xfrm>
          <a:prstGeom prst="leftBrace">
            <a:avLst>
              <a:gd name="adj1" fmla="val 36333"/>
              <a:gd name="adj2" fmla="val 50000"/>
            </a:avLst>
          </a:prstGeom>
          <a:ln>
            <a:solidFill>
              <a:schemeClr val="bg1">
                <a:lumMod val="40000"/>
                <a:lumOff val="60000"/>
              </a:schemeClr>
            </a:solidFill>
          </a:ln>
        </p:spPr>
        <p:style>
          <a:lnRef idx="3">
            <a:schemeClr val="accent1"/>
          </a:lnRef>
          <a:fillRef idx="0">
            <a:schemeClr val="accent1"/>
          </a:fillRef>
          <a:effectRef idx="2">
            <a:schemeClr val="accent1"/>
          </a:effectRef>
          <a:fontRef idx="minor">
            <a:schemeClr val="tx1"/>
          </a:fontRef>
        </p:style>
        <p:txBody>
          <a:bodyPr spcFirstLastPara="1" lIns="91439" tIns="45719" rIns="91439" bIns="45719" spcCol="38100"/>
          <a:lstStyle/>
          <a:p>
            <a:pPr defTabSz="914400" eaLnBrk="1" fontAlgn="auto" latinLnBrk="1">
              <a:defRPr/>
            </a:pPr>
            <a:endParaRPr lang="zh-CN" altLang="en-US" sz="1600" i="0">
              <a:solidFill>
                <a:srgbClr val="000000"/>
              </a:solidFill>
              <a:effectLst>
                <a:outerShdw blurRad="38100" dist="38100" dir="2700000" algn="tl" rotWithShape="0">
                  <a:srgbClr val="000000">
                    <a:alpha val="43137"/>
                  </a:srgbClr>
                </a:outerShdw>
              </a:effectLst>
            </a:endParaRPr>
          </a:p>
        </p:txBody>
      </p:sp>
      <p:sp>
        <p:nvSpPr>
          <p:cNvPr id="27659" name="AutoShape 7"/>
          <p:cNvSpPr>
            <a:spLocks noChangeArrowheads="1"/>
          </p:cNvSpPr>
          <p:nvPr/>
        </p:nvSpPr>
        <p:spPr bwMode="auto">
          <a:xfrm>
            <a:off x="4962525" y="5346801"/>
            <a:ext cx="1089025" cy="533400"/>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原料</a:t>
            </a:r>
            <a:r>
              <a:rPr kumimoji="1" lang="en-US" altLang="zh-CN"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4</a:t>
            </a:r>
            <a:endPar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 name="AutoShape 24"/>
          <p:cNvSpPr>
            <a:spLocks noChangeArrowheads="1"/>
          </p:cNvSpPr>
          <p:nvPr/>
        </p:nvSpPr>
        <p:spPr bwMode="auto">
          <a:xfrm rot="5400000">
            <a:off x="2353469" y="4239520"/>
            <a:ext cx="468312" cy="457200"/>
          </a:xfrm>
          <a:custGeom>
            <a:avLst/>
            <a:gdLst>
              <a:gd name="T0" fmla="*/ 1229029355 w 21600"/>
              <a:gd name="T1" fmla="*/ 0 h 21600"/>
              <a:gd name="T2" fmla="*/ 0 w 21600"/>
              <a:gd name="T3" fmla="*/ 102419155 h 21600"/>
              <a:gd name="T4" fmla="*/ 1229029355 w 21600"/>
              <a:gd name="T5" fmla="*/ 204838141 h 21600"/>
              <a:gd name="T6" fmla="*/ 1638705130 w 21600"/>
              <a:gd name="T7" fmla="*/ 102419155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p:spPr>
        <p:style>
          <a:lnRef idx="1">
            <a:schemeClr val="accent1"/>
          </a:lnRef>
          <a:fillRef idx="3">
            <a:schemeClr val="accent1"/>
          </a:fillRef>
          <a:effectRef idx="2">
            <a:schemeClr val="accent1"/>
          </a:effectRef>
          <a:fontRef idx="minor">
            <a:schemeClr val="lt1"/>
          </a:fontRef>
        </p:style>
        <p:txBody>
          <a:bodyPr wrap="none" anchor="ctr"/>
          <a:lstStyle/>
          <a:p>
            <a:pPr eaLnBrk="1" hangingPunct="1">
              <a:defRPr/>
            </a:pPr>
            <a:endParaRPr lang="zh-CN" altLang="en-US" sz="5400">
              <a:effectLst>
                <a:outerShdw blurRad="38100" dist="38100" dir="2700000" algn="tl" rotWithShape="0">
                  <a:srgbClr val="000000">
                    <a:alpha val="43137"/>
                  </a:srgbClr>
                </a:outerShdw>
              </a:effectLst>
              <a:latin typeface="Times New Roman" pitchFamily="18" charset="0"/>
              <a:cs typeface="Times New Roman" panose="02020603050405020304" pitchFamily="18" charset="0"/>
            </a:endParaRPr>
          </a:p>
        </p:txBody>
      </p:sp>
      <p:sp>
        <p:nvSpPr>
          <p:cNvPr id="33" name="AutoShape 24"/>
          <p:cNvSpPr>
            <a:spLocks noChangeArrowheads="1"/>
          </p:cNvSpPr>
          <p:nvPr/>
        </p:nvSpPr>
        <p:spPr bwMode="auto">
          <a:xfrm rot="5400000">
            <a:off x="5965031" y="4250633"/>
            <a:ext cx="468313" cy="457200"/>
          </a:xfrm>
          <a:custGeom>
            <a:avLst/>
            <a:gdLst>
              <a:gd name="T0" fmla="*/ 1229029355 w 21600"/>
              <a:gd name="T1" fmla="*/ 0 h 21600"/>
              <a:gd name="T2" fmla="*/ 0 w 21600"/>
              <a:gd name="T3" fmla="*/ 102419155 h 21600"/>
              <a:gd name="T4" fmla="*/ 1229029355 w 21600"/>
              <a:gd name="T5" fmla="*/ 204838141 h 21600"/>
              <a:gd name="T6" fmla="*/ 1638705130 w 21600"/>
              <a:gd name="T7" fmla="*/ 102419155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p:spPr>
        <p:style>
          <a:lnRef idx="1">
            <a:schemeClr val="accent1"/>
          </a:lnRef>
          <a:fillRef idx="3">
            <a:schemeClr val="accent1"/>
          </a:fillRef>
          <a:effectRef idx="2">
            <a:schemeClr val="accent1"/>
          </a:effectRef>
          <a:fontRef idx="minor">
            <a:schemeClr val="lt1"/>
          </a:fontRef>
        </p:style>
        <p:txBody>
          <a:bodyPr wrap="none" anchor="ctr"/>
          <a:lstStyle/>
          <a:p>
            <a:pPr eaLnBrk="1" hangingPunct="1">
              <a:defRPr/>
            </a:pPr>
            <a:endParaRPr lang="zh-CN" altLang="en-US" sz="5400">
              <a:effectLst>
                <a:outerShdw blurRad="38100" dist="38100" dir="2700000" algn="tl" rotWithShape="0">
                  <a:srgbClr val="000000">
                    <a:alpha val="43137"/>
                  </a:srgbClr>
                </a:outerShdw>
              </a:effectLst>
              <a:latin typeface="Times New Roman" pitchFamily="18" charset="0"/>
              <a:cs typeface="Times New Roman" panose="02020603050405020304" pitchFamily="18" charset="0"/>
            </a:endParaRPr>
          </a:p>
        </p:txBody>
      </p:sp>
      <p:sp>
        <p:nvSpPr>
          <p:cNvPr id="27662" name="AutoShape 7"/>
          <p:cNvSpPr>
            <a:spLocks noChangeArrowheads="1"/>
          </p:cNvSpPr>
          <p:nvPr/>
        </p:nvSpPr>
        <p:spPr bwMode="auto">
          <a:xfrm>
            <a:off x="6519863" y="5316639"/>
            <a:ext cx="1103312" cy="554037"/>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原料</a:t>
            </a:r>
            <a:r>
              <a:rPr kumimoji="1" lang="en-US" altLang="zh-CN"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5</a:t>
            </a:r>
            <a:endPar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663" name="AutoShape 7"/>
          <p:cNvSpPr>
            <a:spLocks noChangeArrowheads="1"/>
          </p:cNvSpPr>
          <p:nvPr/>
        </p:nvSpPr>
        <p:spPr bwMode="auto">
          <a:xfrm>
            <a:off x="3530600" y="5351564"/>
            <a:ext cx="1090613" cy="519112"/>
          </a:xfrm>
          <a:prstGeom prst="roundRect">
            <a:avLst>
              <a:gd name="adj" fmla="val 16667"/>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defTabSz="914400" eaLnBrk="1" hangingPunct="1"/>
            <a:r>
              <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原料</a:t>
            </a:r>
            <a:r>
              <a:rPr kumimoji="1" lang="en-US" altLang="zh-CN"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3</a:t>
            </a:r>
            <a:endParaRPr kumimoji="1" lang="zh-CN" altLang="en-US" sz="2400" i="0">
              <a:solidFill>
                <a:srgbClr val="FFFFFF"/>
              </a:solidFill>
              <a:effectLst>
                <a:outerShdw blurRad="38100" dist="38100" dir="2700000" algn="tl" rotWithShape="0">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6" name="TextBox 35"/>
          <p:cNvSpPr txBox="1"/>
          <p:nvPr/>
        </p:nvSpPr>
        <p:spPr>
          <a:xfrm>
            <a:off x="7729538" y="1448123"/>
            <a:ext cx="3679825" cy="372204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l" eaLnBrk="1" hangingPunct="1">
              <a:lnSpc>
                <a:spcPct val="120000"/>
              </a:lnSpc>
              <a:defRPr/>
            </a:pPr>
            <a:r>
              <a:rPr lang="zh-CN" altLang="en-US" sz="2800" i="0" dirty="0" smtClean="0">
                <a:solidFill>
                  <a:srgbClr val="FFFFFF"/>
                </a:solidFill>
                <a:effectLst/>
                <a:latin typeface="Times New Roman" pitchFamily="18" charset="0"/>
                <a:ea typeface="黑体" pitchFamily="49" charset="-122"/>
                <a:cs typeface="Times New Roman" panose="02020603050405020304" pitchFamily="18" charset="0"/>
              </a:rPr>
              <a:t>        在目标化合物的适当位置断开相应的化学键，得到中间体；继续断开中间体适当位置的化学键；依次倒推，确定最适宜的基础原料和合成路线。</a:t>
            </a:r>
            <a:endParaRPr lang="zh-CN" altLang="en-US" sz="2800" i="0" dirty="0">
              <a:solidFill>
                <a:srgbClr val="FFFFFF"/>
              </a:solidFill>
              <a:effectLst/>
              <a:latin typeface="Times New Roman" pitchFamily="18" charset="0"/>
              <a:ea typeface="黑体" pitchFamily="49" charset="-122"/>
              <a:cs typeface="Times New Roman" panose="02020603050405020304" pitchFamily="18" charset="0"/>
            </a:endParaRPr>
          </a:p>
        </p:txBody>
      </p:sp>
      <p:sp>
        <p:nvSpPr>
          <p:cNvPr id="17" name="AutoShape 24"/>
          <p:cNvSpPr>
            <a:spLocks noChangeArrowheads="1"/>
          </p:cNvSpPr>
          <p:nvPr/>
        </p:nvSpPr>
        <p:spPr bwMode="auto">
          <a:xfrm rot="5400000">
            <a:off x="4229894" y="2500725"/>
            <a:ext cx="468312" cy="457200"/>
          </a:xfrm>
          <a:custGeom>
            <a:avLst/>
            <a:gdLst>
              <a:gd name="T0" fmla="*/ 1229029355 w 21600"/>
              <a:gd name="T1" fmla="*/ 0 h 21600"/>
              <a:gd name="T2" fmla="*/ 0 w 21600"/>
              <a:gd name="T3" fmla="*/ 102419155 h 21600"/>
              <a:gd name="T4" fmla="*/ 1229029355 w 21600"/>
              <a:gd name="T5" fmla="*/ 204838141 h 21600"/>
              <a:gd name="T6" fmla="*/ 1638705130 w 21600"/>
              <a:gd name="T7" fmla="*/ 102419155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p:spPr>
        <p:style>
          <a:lnRef idx="1">
            <a:schemeClr val="accent1"/>
          </a:lnRef>
          <a:fillRef idx="3">
            <a:schemeClr val="accent1"/>
          </a:fillRef>
          <a:effectRef idx="2">
            <a:schemeClr val="accent1"/>
          </a:effectRef>
          <a:fontRef idx="minor">
            <a:schemeClr val="lt1"/>
          </a:fontRef>
        </p:style>
        <p:txBody>
          <a:bodyPr wrap="none" anchor="ctr"/>
          <a:lstStyle/>
          <a:p>
            <a:pPr eaLnBrk="1" hangingPunct="1">
              <a:defRPr/>
            </a:pPr>
            <a:endParaRPr lang="zh-CN" altLang="en-US" sz="5400">
              <a:effectLst>
                <a:outerShdw blurRad="38100" dist="38100" dir="2700000" algn="tl" rotWithShape="0">
                  <a:srgbClr val="000000">
                    <a:alpha val="43137"/>
                  </a:srgbClr>
                </a:outerShdw>
              </a:effectLst>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val="2278231604"/>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69988" y="1452563"/>
            <a:ext cx="9879012" cy="1157216"/>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2800" i="0" kern="100" dirty="0">
                <a:solidFill>
                  <a:srgbClr val="FFFFFF"/>
                </a:solidFill>
                <a:effectLst/>
                <a:latin typeface="+mj-ea"/>
                <a:ea typeface="+mj-ea"/>
                <a:cs typeface="Times New Roman" panose="02020603050405020304"/>
              </a:rPr>
              <a:t>苯甲酸苯甲酯用途广泛，尝试用逆合成分析</a:t>
            </a:r>
            <a:r>
              <a:rPr lang="zh-CN" altLang="en-US" sz="2800" i="0" kern="100" dirty="0" smtClean="0">
                <a:solidFill>
                  <a:srgbClr val="FFFFFF"/>
                </a:solidFill>
                <a:effectLst/>
                <a:latin typeface="+mj-ea"/>
                <a:ea typeface="+mj-ea"/>
                <a:cs typeface="Times New Roman" panose="02020603050405020304"/>
              </a:rPr>
              <a:t>法设计其</a:t>
            </a:r>
            <a:r>
              <a:rPr lang="zh-CN" altLang="en-US" sz="2800" i="0" kern="100" dirty="0">
                <a:solidFill>
                  <a:srgbClr val="FFFFFF"/>
                </a:solidFill>
                <a:effectLst/>
                <a:latin typeface="+mj-ea"/>
                <a:ea typeface="+mj-ea"/>
                <a:cs typeface="Times New Roman" panose="02020603050405020304"/>
              </a:rPr>
              <a:t>合成路线。</a:t>
            </a:r>
            <a:endParaRPr lang="zh-CN" altLang="zh-CN" sz="2800" i="0" kern="100" dirty="0">
              <a:solidFill>
                <a:srgbClr val="FFFFFF"/>
              </a:solidFill>
              <a:effectLst/>
              <a:latin typeface="+mj-ea"/>
              <a:ea typeface="+mj-ea"/>
              <a:cs typeface="Courier New" panose="02070309020205020404"/>
            </a:endParaRPr>
          </a:p>
          <a:p>
            <a:pPr algn="just" eaLnBrk="1" hangingPunct="1">
              <a:lnSpc>
                <a:spcPct val="120000"/>
              </a:lnSpc>
              <a:tabLst>
                <a:tab pos="2070735" algn="l"/>
              </a:tabLst>
              <a:defRPr/>
            </a:pPr>
            <a:r>
              <a:rPr lang="en-US" altLang="zh-CN" sz="2800" i="0" kern="100" dirty="0">
                <a:solidFill>
                  <a:srgbClr val="FFFFFF"/>
                </a:solidFill>
                <a:effectLst/>
                <a:latin typeface="+mj-ea"/>
                <a:ea typeface="+mj-ea"/>
                <a:cs typeface="Times New Roman" panose="02020603050405020304"/>
              </a:rPr>
              <a:t>    </a:t>
            </a:r>
          </a:p>
        </p:txBody>
      </p:sp>
      <p:sp>
        <p:nvSpPr>
          <p:cNvPr id="27" name="内容占位符 2"/>
          <p:cNvSpPr txBox="1"/>
          <p:nvPr/>
        </p:nvSpPr>
        <p:spPr bwMode="auto">
          <a:xfrm>
            <a:off x="1451943" y="3219667"/>
            <a:ext cx="29273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450000"/>
              </a:spcBef>
              <a:buSzPct val="50000"/>
              <a:buBlip>
                <a:blip r:embed="rId4"/>
              </a:buBlip>
              <a:defRPr sz="2900">
                <a:solidFill>
                  <a:srgbClr val="FFFFFF"/>
                </a:solidFill>
                <a:latin typeface="Hoefler Text"/>
                <a:ea typeface="Hoefler Text"/>
                <a:cs typeface="Hoefler Text"/>
                <a:sym typeface="Hoefler Text"/>
              </a:defRPr>
            </a:lvl1pPr>
            <a:lvl2pPr marL="742950" indent="-285750">
              <a:lnSpc>
                <a:spcPct val="120000"/>
              </a:lnSpc>
              <a:spcBef>
                <a:spcPct val="450000"/>
              </a:spcBef>
              <a:buSzPct val="50000"/>
              <a:buBlip>
                <a:blip r:embed="rId4"/>
              </a:buBlip>
              <a:defRPr sz="2900" i="1">
                <a:solidFill>
                  <a:srgbClr val="86837F"/>
                </a:solidFill>
                <a:latin typeface="Hoefler Text"/>
                <a:ea typeface="Hoefler Text"/>
                <a:cs typeface="Hoefler Text"/>
                <a:sym typeface="Hoefler Text"/>
              </a:defRPr>
            </a:lvl2pPr>
            <a:lvl3pPr marL="1143000" indent="-228600">
              <a:lnSpc>
                <a:spcPct val="150000"/>
              </a:lnSpc>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600200" indent="-228600">
              <a:lnSpc>
                <a:spcPct val="150000"/>
              </a:lnSpc>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2057400" indent="-228600">
              <a:lnSpc>
                <a:spcPct val="150000"/>
              </a:lnSpc>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514600" indent="-228600" eaLnBrk="0" fontAlgn="base" hangingPunct="0">
              <a:lnSpc>
                <a:spcPct val="150000"/>
              </a:lnSpc>
              <a:spcBef>
                <a:spcPct val="0"/>
              </a:spcBef>
              <a:spcAft>
                <a:spcPct val="0"/>
              </a:spcAft>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971800" indent="-228600" eaLnBrk="0" fontAlgn="base" hangingPunct="0">
              <a:lnSpc>
                <a:spcPct val="150000"/>
              </a:lnSpc>
              <a:spcBef>
                <a:spcPct val="0"/>
              </a:spcBef>
              <a:spcAft>
                <a:spcPct val="0"/>
              </a:spcAft>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429000" indent="-228600" eaLnBrk="0" fontAlgn="base" hangingPunct="0">
              <a:lnSpc>
                <a:spcPct val="150000"/>
              </a:lnSpc>
              <a:spcBef>
                <a:spcPct val="0"/>
              </a:spcBef>
              <a:spcAft>
                <a:spcPct val="0"/>
              </a:spcAft>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886200" indent="-228600" eaLnBrk="0" fontAlgn="base" hangingPunct="0">
              <a:lnSpc>
                <a:spcPct val="150000"/>
              </a:lnSpc>
              <a:spcBef>
                <a:spcPct val="0"/>
              </a:spcBef>
              <a:spcAft>
                <a:spcPct val="0"/>
              </a:spcAft>
              <a:buSzPct val="50000"/>
              <a:buBlip>
                <a:blip r:embed="rId4"/>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defTabSz="914400">
              <a:lnSpc>
                <a:spcPct val="100000"/>
              </a:lnSpc>
              <a:spcBef>
                <a:spcPct val="20000"/>
              </a:spcBef>
              <a:buSzTx/>
              <a:buFontTx/>
              <a:buNone/>
              <a:defRPr/>
            </a:pPr>
            <a:r>
              <a:rPr lang="zh-CN" altLang="en-US" sz="2800" i="0" dirty="0">
                <a:solidFill>
                  <a:srgbClr val="FFFF00"/>
                </a:solidFill>
                <a:effectLst/>
                <a:latin typeface="黑体" panose="02010609060101010101" pitchFamily="49" charset="-122"/>
                <a:ea typeface="黑体" panose="02010609060101010101" pitchFamily="49" charset="-122"/>
              </a:rPr>
              <a:t>苯甲酸苯甲酯的结构简式</a:t>
            </a:r>
            <a:endParaRPr lang="en-US" altLang="zh-CN" sz="2800" i="0" dirty="0">
              <a:solidFill>
                <a:srgbClr val="FFFF00"/>
              </a:solidFill>
              <a:effectLst/>
              <a:latin typeface="黑体" panose="02010609060101010101" pitchFamily="49" charset="-122"/>
              <a:ea typeface="黑体" panose="02010609060101010101" pitchFamily="49" charset="-122"/>
            </a:endParaRPr>
          </a:p>
          <a:p>
            <a:pPr defTabSz="914400">
              <a:lnSpc>
                <a:spcPct val="100000"/>
              </a:lnSpc>
              <a:spcBef>
                <a:spcPct val="20000"/>
              </a:spcBef>
              <a:buSzTx/>
              <a:buFontTx/>
              <a:buNone/>
              <a:defRPr/>
            </a:pPr>
            <a:endParaRPr lang="en-US" altLang="zh-CN" sz="2800" i="0" dirty="0">
              <a:solidFill>
                <a:srgbClr val="FFFF00"/>
              </a:solidFill>
              <a:effectLst/>
              <a:latin typeface="黑体" panose="02010609060101010101" pitchFamily="49" charset="-122"/>
              <a:ea typeface="黑体" panose="02010609060101010101" pitchFamily="49" charset="-122"/>
            </a:endParaRPr>
          </a:p>
        </p:txBody>
      </p:sp>
      <p:graphicFrame>
        <p:nvGraphicFramePr>
          <p:cNvPr id="51" name="对象 50"/>
          <p:cNvGraphicFramePr>
            <a:graphicFrameLocks noChangeAspect="1"/>
          </p:cNvGraphicFramePr>
          <p:nvPr>
            <p:extLst>
              <p:ext uri="{D42A27DB-BD31-4B8C-83A1-F6EECF244321}">
                <p14:modId xmlns:p14="http://schemas.microsoft.com/office/powerpoint/2010/main" val="1522825043"/>
              </p:ext>
            </p:extLst>
          </p:nvPr>
        </p:nvGraphicFramePr>
        <p:xfrm>
          <a:off x="4537495" y="2609779"/>
          <a:ext cx="4727275" cy="1632903"/>
        </p:xfrm>
        <a:graphic>
          <a:graphicData uri="http://schemas.openxmlformats.org/presentationml/2006/ole">
            <mc:AlternateContent xmlns:mc="http://schemas.openxmlformats.org/markup-compatibility/2006">
              <mc:Choice xmlns:v="urn:schemas-microsoft-com:vml" Requires="v">
                <p:oleObj spid="_x0000_s13418" name="CS ChemDraw Drawing" r:id="rId5" imgW="3505010" imgH="1214155" progId="ChemDraw.Document.6.0">
                  <p:embed/>
                </p:oleObj>
              </mc:Choice>
              <mc:Fallback>
                <p:oleObj name="CS ChemDraw Drawing" r:id="rId5" imgW="3505010" imgH="1214155" progId="ChemDraw.Document.6.0">
                  <p:embed/>
                  <p:pic>
                    <p:nvPicPr>
                      <p:cNvPr id="4" name="对象 3"/>
                      <p:cNvPicPr/>
                      <p:nvPr/>
                    </p:nvPicPr>
                    <p:blipFill>
                      <a:blip r:embed="rId6"/>
                      <a:stretch>
                        <a:fillRect/>
                      </a:stretch>
                    </p:blipFill>
                    <p:spPr>
                      <a:xfrm>
                        <a:off x="4537495" y="2609779"/>
                        <a:ext cx="4727275" cy="1632903"/>
                      </a:xfrm>
                      <a:prstGeom prst="rect">
                        <a:avLst/>
                      </a:prstGeom>
                    </p:spPr>
                  </p:pic>
                </p:oleObj>
              </mc:Fallback>
            </mc:AlternateContent>
          </a:graphicData>
        </a:graphic>
      </p:graphicFrame>
    </p:spTree>
    <p:extLst>
      <p:ext uri="{BB962C8B-B14F-4D97-AF65-F5344CB8AC3E}">
        <p14:creationId xmlns:p14="http://schemas.microsoft.com/office/powerpoint/2010/main" val="131855023"/>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27"/>
          <p:cNvSpPr>
            <a:spLocks noChangeArrowheads="1"/>
          </p:cNvSpPr>
          <p:nvPr/>
        </p:nvSpPr>
        <p:spPr bwMode="auto">
          <a:xfrm>
            <a:off x="2558502" y="4114800"/>
            <a:ext cx="2281237" cy="568325"/>
          </a:xfrm>
          <a:prstGeom prst="roundRect">
            <a:avLst>
              <a:gd name="adj" fmla="val 16667"/>
            </a:avLst>
          </a:prstGeom>
          <a:noFill/>
          <a:ln w="38100">
            <a:solidFill>
              <a:srgbClr val="FFFF00"/>
            </a:solidFill>
            <a:round/>
          </a:ln>
        </p:spPr>
        <p:txBody>
          <a:bodyPr anchor="ctr"/>
          <a:lstStyle/>
          <a:p>
            <a:pPr defTabSz="914400" eaLnBrk="1" hangingPunct="1">
              <a:defRPr/>
            </a:pPr>
            <a:r>
              <a:rPr lang="zh-CN" altLang="en-US" sz="2800" i="0" dirty="0">
                <a:solidFill>
                  <a:prstClr val="white"/>
                </a:solidFill>
                <a:effectLst/>
                <a:latin typeface="Calibri" pitchFamily="34" charset="0"/>
                <a:ea typeface="黑体" pitchFamily="49" charset="-122"/>
                <a:cs typeface="+mn-cs"/>
              </a:rPr>
              <a:t>目标化合物</a:t>
            </a:r>
          </a:p>
        </p:txBody>
      </p:sp>
      <p:sp>
        <p:nvSpPr>
          <p:cNvPr id="33795" name="矩形 25"/>
          <p:cNvSpPr>
            <a:spLocks noChangeArrowheads="1"/>
          </p:cNvSpPr>
          <p:nvPr/>
        </p:nvSpPr>
        <p:spPr bwMode="auto">
          <a:xfrm>
            <a:off x="4700588" y="877313"/>
            <a:ext cx="3427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smtClean="0">
                <a:solidFill>
                  <a:srgbClr val="FFFF00"/>
                </a:solidFill>
                <a:effectLst/>
                <a:latin typeface="黑体" panose="02010609060101010101" pitchFamily="49" charset="-122"/>
                <a:ea typeface="黑体" panose="02010609060101010101" pitchFamily="49" charset="-122"/>
              </a:rPr>
              <a:t>逆合成分析过程</a:t>
            </a:r>
            <a:endParaRPr lang="zh-CN" altLang="en-US" sz="3600" i="0" dirty="0">
              <a:solidFill>
                <a:srgbClr val="FFFF00"/>
              </a:solidFill>
              <a:effectLst/>
              <a:latin typeface="黑体" panose="02010609060101010101" pitchFamily="49" charset="-122"/>
              <a:ea typeface="黑体" panose="02010609060101010101" pitchFamily="49" charset="-122"/>
            </a:endParaRPr>
          </a:p>
        </p:txBody>
      </p:sp>
      <p:sp>
        <p:nvSpPr>
          <p:cNvPr id="27" name="Text Box 9"/>
          <p:cNvSpPr txBox="1">
            <a:spLocks noChangeArrowheads="1"/>
          </p:cNvSpPr>
          <p:nvPr/>
        </p:nvSpPr>
        <p:spPr bwMode="auto">
          <a:xfrm>
            <a:off x="6090249" y="2105025"/>
            <a:ext cx="5307247" cy="1816100"/>
          </a:xfrm>
          <a:prstGeom prst="rect">
            <a:avLst/>
          </a:prstGeom>
          <a:noFill/>
          <a:ln>
            <a:noFill/>
          </a:ln>
          <a:effectLst/>
        </p:spPr>
        <p:txBody>
          <a:bodyPr wrap="square">
            <a:spAutoFit/>
          </a:bodyPr>
          <a:lstStyle>
            <a:lvl1pPr eaLnBrk="0" hangingPunct="0">
              <a:defRPr sz="3200">
                <a:solidFill>
                  <a:schemeClr val="tx1"/>
                </a:solidFill>
                <a:latin typeface="Arial" pitchFamily="34" charset="0"/>
                <a:ea typeface="黑体" pitchFamily="49" charset="-122"/>
              </a:defRPr>
            </a:lvl1pPr>
            <a:lvl2pPr marL="742950" indent="-285750" eaLnBrk="0" hangingPunct="0">
              <a:defRPr sz="3200">
                <a:solidFill>
                  <a:schemeClr val="tx1"/>
                </a:solidFill>
                <a:latin typeface="Arial" pitchFamily="34" charset="0"/>
                <a:ea typeface="黑体" pitchFamily="49" charset="-122"/>
              </a:defRPr>
            </a:lvl2pPr>
            <a:lvl3pPr marL="1143000" indent="-228600" eaLnBrk="0" hangingPunct="0">
              <a:defRPr sz="3200">
                <a:solidFill>
                  <a:schemeClr val="tx1"/>
                </a:solidFill>
                <a:latin typeface="Arial" pitchFamily="34" charset="0"/>
                <a:ea typeface="黑体" pitchFamily="49" charset="-122"/>
              </a:defRPr>
            </a:lvl3pPr>
            <a:lvl4pPr marL="1600200" indent="-228600" eaLnBrk="0" hangingPunct="0">
              <a:defRPr sz="3200">
                <a:solidFill>
                  <a:schemeClr val="tx1"/>
                </a:solidFill>
                <a:latin typeface="Arial" pitchFamily="34" charset="0"/>
                <a:ea typeface="黑体" pitchFamily="49" charset="-122"/>
              </a:defRPr>
            </a:lvl4pPr>
            <a:lvl5pPr marL="2057400" indent="-228600" eaLnBrk="0" hangingPunct="0">
              <a:defRPr sz="3200">
                <a:solidFill>
                  <a:schemeClr val="tx1"/>
                </a:solidFill>
                <a:latin typeface="Arial" pitchFamily="34" charset="0"/>
                <a:ea typeface="黑体" pitchFamily="49" charset="-122"/>
              </a:defRPr>
            </a:lvl5pPr>
            <a:lvl6pPr marL="2514600" indent="-228600" algn="ctr" eaLnBrk="0" fontAlgn="base" hangingPunct="0">
              <a:spcBef>
                <a:spcPct val="50000"/>
              </a:spcBef>
              <a:spcAft>
                <a:spcPct val="0"/>
              </a:spcAft>
              <a:defRPr sz="3200">
                <a:solidFill>
                  <a:schemeClr val="tx1"/>
                </a:solidFill>
                <a:latin typeface="Arial" pitchFamily="34" charset="0"/>
                <a:ea typeface="黑体" pitchFamily="49" charset="-122"/>
              </a:defRPr>
            </a:lvl6pPr>
            <a:lvl7pPr marL="2971800" indent="-228600" algn="ctr" eaLnBrk="0" fontAlgn="base" hangingPunct="0">
              <a:spcBef>
                <a:spcPct val="50000"/>
              </a:spcBef>
              <a:spcAft>
                <a:spcPct val="0"/>
              </a:spcAft>
              <a:defRPr sz="3200">
                <a:solidFill>
                  <a:schemeClr val="tx1"/>
                </a:solidFill>
                <a:latin typeface="Arial" pitchFamily="34" charset="0"/>
                <a:ea typeface="黑体" pitchFamily="49" charset="-122"/>
              </a:defRPr>
            </a:lvl7pPr>
            <a:lvl8pPr marL="3429000" indent="-228600" algn="ctr" eaLnBrk="0" fontAlgn="base" hangingPunct="0">
              <a:spcBef>
                <a:spcPct val="50000"/>
              </a:spcBef>
              <a:spcAft>
                <a:spcPct val="0"/>
              </a:spcAft>
              <a:defRPr sz="3200">
                <a:solidFill>
                  <a:schemeClr val="tx1"/>
                </a:solidFill>
                <a:latin typeface="Arial" pitchFamily="34" charset="0"/>
                <a:ea typeface="黑体" pitchFamily="49" charset="-122"/>
              </a:defRPr>
            </a:lvl8pPr>
            <a:lvl9pPr marL="3886200" indent="-228600" algn="ctr" eaLnBrk="0" fontAlgn="base" hangingPunct="0">
              <a:spcBef>
                <a:spcPct val="50000"/>
              </a:spcBef>
              <a:spcAft>
                <a:spcPct val="0"/>
              </a:spcAft>
              <a:defRPr sz="3200">
                <a:solidFill>
                  <a:schemeClr val="tx1"/>
                </a:solidFill>
                <a:latin typeface="Arial" pitchFamily="34" charset="0"/>
                <a:ea typeface="黑体" pitchFamily="49" charset="-122"/>
              </a:defRPr>
            </a:lvl9pPr>
          </a:lstStyle>
          <a:p>
            <a:pPr algn="l" defTabSz="914400" eaLnBrk="1" hangingPunct="1">
              <a:defRPr/>
            </a:pPr>
            <a:r>
              <a:rPr lang="en-US" altLang="zh-CN" sz="2800" i="0" dirty="0">
                <a:solidFill>
                  <a:prstClr val="white"/>
                </a:solidFill>
                <a:cs typeface="+mn-cs"/>
              </a:rPr>
              <a:t>       </a:t>
            </a:r>
            <a:r>
              <a:rPr lang="zh-CN" altLang="en-US" sz="2800" i="0" dirty="0">
                <a:solidFill>
                  <a:prstClr val="white"/>
                </a:solidFill>
                <a:effectLst/>
                <a:cs typeface="+mn-cs"/>
              </a:rPr>
              <a:t>请你观察目标化合物的分子结构的特点。</a:t>
            </a:r>
            <a:endParaRPr lang="en-US" altLang="zh-CN" sz="2800" i="0" dirty="0">
              <a:solidFill>
                <a:prstClr val="white"/>
              </a:solidFill>
              <a:effectLst/>
              <a:cs typeface="+mn-cs"/>
            </a:endParaRPr>
          </a:p>
          <a:p>
            <a:pPr algn="l" defTabSz="914400" eaLnBrk="1" hangingPunct="1">
              <a:defRPr/>
            </a:pPr>
            <a:r>
              <a:rPr lang="zh-CN" altLang="en-US" sz="2800" i="0" dirty="0">
                <a:solidFill>
                  <a:prstClr val="white"/>
                </a:solidFill>
                <a:effectLst/>
                <a:cs typeface="+mn-cs"/>
              </a:rPr>
              <a:t>       往前倒推一步，合成它的中间体可能是</a:t>
            </a:r>
            <a:r>
              <a:rPr lang="zh-CN" altLang="en-US" sz="2800" i="0" dirty="0" smtClean="0">
                <a:solidFill>
                  <a:prstClr val="white"/>
                </a:solidFill>
                <a:effectLst/>
                <a:cs typeface="+mn-cs"/>
              </a:rPr>
              <a:t>什么？</a:t>
            </a:r>
            <a:endParaRPr lang="zh-CN" altLang="en-US" sz="2800" i="0" dirty="0">
              <a:solidFill>
                <a:prstClr val="white"/>
              </a:solidFill>
              <a:effectLst/>
              <a:cs typeface="+mn-cs"/>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1767846557"/>
              </p:ext>
            </p:extLst>
          </p:nvPr>
        </p:nvGraphicFramePr>
        <p:xfrm>
          <a:off x="1230738" y="2222894"/>
          <a:ext cx="4652968" cy="1607236"/>
        </p:xfrm>
        <a:graphic>
          <a:graphicData uri="http://schemas.openxmlformats.org/presentationml/2006/ole">
            <mc:AlternateContent xmlns:mc="http://schemas.openxmlformats.org/markup-compatibility/2006">
              <mc:Choice xmlns:v="urn:schemas-microsoft-com:vml" Requires="v">
                <p:oleObj spid="_x0000_s14440" name="CS ChemDraw Drawing" r:id="rId4" imgW="3505010" imgH="1214155" progId="ChemDraw.Document.6.0">
                  <p:embed/>
                </p:oleObj>
              </mc:Choice>
              <mc:Fallback>
                <p:oleObj name="CS ChemDraw Drawing" r:id="rId4" imgW="3505010" imgH="1214155" progId="ChemDraw.Document.6.0">
                  <p:embed/>
                  <p:pic>
                    <p:nvPicPr>
                      <p:cNvPr id="51" name="对象 50"/>
                      <p:cNvPicPr/>
                      <p:nvPr/>
                    </p:nvPicPr>
                    <p:blipFill>
                      <a:blip r:embed="rId5"/>
                      <a:stretch>
                        <a:fillRect/>
                      </a:stretch>
                    </p:blipFill>
                    <p:spPr>
                      <a:xfrm>
                        <a:off x="1230738" y="2222894"/>
                        <a:ext cx="4652968" cy="1607236"/>
                      </a:xfrm>
                      <a:prstGeom prst="rect">
                        <a:avLst/>
                      </a:prstGeom>
                    </p:spPr>
                  </p:pic>
                </p:oleObj>
              </mc:Fallback>
            </mc:AlternateContent>
          </a:graphicData>
        </a:graphic>
      </p:graphicFrame>
    </p:spTree>
    <p:extLst>
      <p:ext uri="{BB962C8B-B14F-4D97-AF65-F5344CB8AC3E}">
        <p14:creationId xmlns:p14="http://schemas.microsoft.com/office/powerpoint/2010/main" val="4095538284"/>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25"/>
          <p:cNvSpPr>
            <a:spLocks noChangeArrowheads="1"/>
          </p:cNvSpPr>
          <p:nvPr/>
        </p:nvSpPr>
        <p:spPr bwMode="auto">
          <a:xfrm>
            <a:off x="4700588" y="877313"/>
            <a:ext cx="3427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smtClean="0">
                <a:solidFill>
                  <a:srgbClr val="FFFF00"/>
                </a:solidFill>
                <a:effectLst/>
                <a:latin typeface="黑体" panose="02010609060101010101" pitchFamily="49" charset="-122"/>
                <a:ea typeface="黑体" panose="02010609060101010101" pitchFamily="49" charset="-122"/>
              </a:rPr>
              <a:t>逆合成分析过程</a:t>
            </a:r>
            <a:endParaRPr lang="zh-CN" altLang="en-US" sz="3600" i="0" dirty="0">
              <a:solidFill>
                <a:srgbClr val="FFFF00"/>
              </a:solidFill>
              <a:effectLst/>
              <a:latin typeface="黑体" panose="02010609060101010101" pitchFamily="49" charset="-122"/>
              <a:ea typeface="黑体" panose="02010609060101010101" pitchFamily="49" charset="-122"/>
            </a:endParaRPr>
          </a:p>
        </p:txBody>
      </p:sp>
      <p:sp>
        <p:nvSpPr>
          <p:cNvPr id="28" name="AutoShape 27"/>
          <p:cNvSpPr>
            <a:spLocks noChangeArrowheads="1"/>
          </p:cNvSpPr>
          <p:nvPr/>
        </p:nvSpPr>
        <p:spPr bwMode="auto">
          <a:xfrm>
            <a:off x="5068888" y="4886325"/>
            <a:ext cx="2279650" cy="568325"/>
          </a:xfrm>
          <a:prstGeom prst="roundRect">
            <a:avLst>
              <a:gd name="adj" fmla="val 16667"/>
            </a:avLst>
          </a:prstGeom>
          <a:noFill/>
          <a:ln w="38100">
            <a:solidFill>
              <a:srgbClr val="FFFF00"/>
            </a:solidFill>
            <a:round/>
          </a:ln>
        </p:spPr>
        <p:txBody>
          <a:bodyPr anchor="ctr"/>
          <a:lstStyle/>
          <a:p>
            <a:pPr defTabSz="914400" eaLnBrk="1" hangingPunct="1">
              <a:defRPr/>
            </a:pPr>
            <a:r>
              <a:rPr lang="zh-CN" altLang="en-US" sz="2800" i="0" dirty="0">
                <a:solidFill>
                  <a:prstClr val="white"/>
                </a:solidFill>
                <a:effectLst/>
                <a:latin typeface="Calibri" pitchFamily="34" charset="0"/>
                <a:ea typeface="黑体" pitchFamily="49" charset="-122"/>
                <a:cs typeface="+mn-cs"/>
              </a:rPr>
              <a:t>目标化合物</a:t>
            </a:r>
          </a:p>
        </p:txBody>
      </p:sp>
      <p:sp>
        <p:nvSpPr>
          <p:cNvPr id="29" name="AutoShape 27"/>
          <p:cNvSpPr>
            <a:spLocks noChangeArrowheads="1"/>
          </p:cNvSpPr>
          <p:nvPr/>
        </p:nvSpPr>
        <p:spPr bwMode="auto">
          <a:xfrm>
            <a:off x="5078413" y="2101850"/>
            <a:ext cx="989012" cy="568325"/>
          </a:xfrm>
          <a:prstGeom prst="roundRect">
            <a:avLst>
              <a:gd name="adj" fmla="val 16667"/>
            </a:avLst>
          </a:prstGeom>
          <a:noFill/>
          <a:ln w="38100">
            <a:solidFill>
              <a:srgbClr val="FFFF00"/>
            </a:solidFill>
            <a:round/>
          </a:ln>
        </p:spPr>
        <p:txBody>
          <a:bodyPr anchor="ctr"/>
          <a:lstStyle/>
          <a:p>
            <a:pPr defTabSz="914400" eaLnBrk="1" hangingPunct="1">
              <a:defRPr/>
            </a:pPr>
            <a:r>
              <a:rPr lang="zh-CN" altLang="en-US" sz="2800" i="0" dirty="0">
                <a:solidFill>
                  <a:prstClr val="white"/>
                </a:solidFill>
                <a:effectLst/>
                <a:latin typeface="Calibri" pitchFamily="34" charset="0"/>
                <a:ea typeface="黑体" pitchFamily="49" charset="-122"/>
                <a:cs typeface="+mn-cs"/>
              </a:rPr>
              <a:t>酯基</a:t>
            </a:r>
          </a:p>
        </p:txBody>
      </p:sp>
      <p:sp>
        <p:nvSpPr>
          <p:cNvPr id="14" name="矩形 13"/>
          <p:cNvSpPr/>
          <p:nvPr/>
        </p:nvSpPr>
        <p:spPr>
          <a:xfrm>
            <a:off x="4937125" y="2820988"/>
            <a:ext cx="1271588" cy="125412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i="0">
              <a:solidFill>
                <a:srgbClr val="FFC000"/>
              </a:solidFill>
            </a:endParaRPr>
          </a:p>
        </p:txBody>
      </p:sp>
      <p:graphicFrame>
        <p:nvGraphicFramePr>
          <p:cNvPr id="7" name="对象 6"/>
          <p:cNvGraphicFramePr>
            <a:graphicFrameLocks noChangeAspect="1"/>
          </p:cNvGraphicFramePr>
          <p:nvPr>
            <p:extLst>
              <p:ext uri="{D42A27DB-BD31-4B8C-83A1-F6EECF244321}">
                <p14:modId xmlns:p14="http://schemas.microsoft.com/office/powerpoint/2010/main" val="911410047"/>
              </p:ext>
            </p:extLst>
          </p:nvPr>
        </p:nvGraphicFramePr>
        <p:xfrm>
          <a:off x="3818666" y="2930265"/>
          <a:ext cx="4652968" cy="1607236"/>
        </p:xfrm>
        <a:graphic>
          <a:graphicData uri="http://schemas.openxmlformats.org/presentationml/2006/ole">
            <mc:AlternateContent xmlns:mc="http://schemas.openxmlformats.org/markup-compatibility/2006">
              <mc:Choice xmlns:v="urn:schemas-microsoft-com:vml" Requires="v">
                <p:oleObj spid="_x0000_s15466" name="CS ChemDraw Drawing" r:id="rId4" imgW="3505010" imgH="1214155" progId="ChemDraw.Document.6.0">
                  <p:embed/>
                </p:oleObj>
              </mc:Choice>
              <mc:Fallback>
                <p:oleObj name="CS ChemDraw Drawing" r:id="rId4" imgW="3505010" imgH="1214155" progId="ChemDraw.Document.6.0">
                  <p:embed/>
                  <p:pic>
                    <p:nvPicPr>
                      <p:cNvPr id="6" name="对象 5"/>
                      <p:cNvPicPr/>
                      <p:nvPr/>
                    </p:nvPicPr>
                    <p:blipFill>
                      <a:blip r:embed="rId5"/>
                      <a:stretch>
                        <a:fillRect/>
                      </a:stretch>
                    </p:blipFill>
                    <p:spPr>
                      <a:xfrm>
                        <a:off x="3818666" y="2930265"/>
                        <a:ext cx="4652968" cy="1607236"/>
                      </a:xfrm>
                      <a:prstGeom prst="rect">
                        <a:avLst/>
                      </a:prstGeom>
                    </p:spPr>
                  </p:pic>
                </p:oleObj>
              </mc:Fallback>
            </mc:AlternateContent>
          </a:graphicData>
        </a:graphic>
      </p:graphicFrame>
    </p:spTree>
    <p:extLst>
      <p:ext uri="{BB962C8B-B14F-4D97-AF65-F5344CB8AC3E}">
        <p14:creationId xmlns:p14="http://schemas.microsoft.com/office/powerpoint/2010/main" val="3896868809"/>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矩形 25"/>
          <p:cNvSpPr>
            <a:spLocks noChangeArrowheads="1"/>
          </p:cNvSpPr>
          <p:nvPr/>
        </p:nvSpPr>
        <p:spPr bwMode="auto">
          <a:xfrm>
            <a:off x="4700588" y="877313"/>
            <a:ext cx="3427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smtClean="0">
                <a:solidFill>
                  <a:srgbClr val="FFFF00"/>
                </a:solidFill>
                <a:effectLst/>
                <a:latin typeface="黑体" panose="02010609060101010101" pitchFamily="49" charset="-122"/>
                <a:ea typeface="黑体" panose="02010609060101010101" pitchFamily="49" charset="-122"/>
              </a:rPr>
              <a:t>逆合成分析过程</a:t>
            </a:r>
            <a:endParaRPr lang="zh-CN" altLang="en-US" sz="3600" i="0" dirty="0">
              <a:solidFill>
                <a:srgbClr val="FFFF00"/>
              </a:solidFill>
              <a:effectLst/>
              <a:latin typeface="黑体" panose="02010609060101010101" pitchFamily="49" charset="-122"/>
              <a:ea typeface="黑体" panose="02010609060101010101" pitchFamily="49" charset="-122"/>
            </a:endParaRPr>
          </a:p>
        </p:txBody>
      </p:sp>
      <p:sp>
        <p:nvSpPr>
          <p:cNvPr id="20" name="AutoShape 27">
            <a:extLst>
              <a:ext uri="{FF2B5EF4-FFF2-40B4-BE49-F238E27FC236}">
                <a16:creationId xmlns:a16="http://schemas.microsoft.com/office/drawing/2014/main" id="{BD9C04F0-F062-4280-8DD7-E42EDA3CE6CE}"/>
              </a:ext>
            </a:extLst>
          </p:cNvPr>
          <p:cNvSpPr>
            <a:spLocks noChangeArrowheads="1"/>
          </p:cNvSpPr>
          <p:nvPr/>
        </p:nvSpPr>
        <p:spPr bwMode="auto">
          <a:xfrm>
            <a:off x="1693334" y="2861362"/>
            <a:ext cx="764482" cy="1014153"/>
          </a:xfrm>
          <a:prstGeom prst="roundRect">
            <a:avLst>
              <a:gd name="adj" fmla="val 16667"/>
            </a:avLst>
          </a:prstGeom>
          <a:noFill/>
          <a:ln w="38100">
            <a:solidFill>
              <a:srgbClr val="FFC000"/>
            </a:solidFill>
            <a:round/>
          </a:ln>
        </p:spPr>
        <p:txBody>
          <a:bodyPr anchor="ctr"/>
          <a:lstStyle/>
          <a:p>
            <a:pPr defTabSz="914400" eaLnBrk="1" hangingPunct="1">
              <a:defRPr/>
            </a:pPr>
            <a:endParaRPr lang="zh-CN" altLang="en-US" sz="2800" i="0" dirty="0">
              <a:solidFill>
                <a:srgbClr val="FFC000"/>
              </a:solidFill>
              <a:latin typeface="Calibri" pitchFamily="34" charset="0"/>
              <a:ea typeface="黑体" pitchFamily="49" charset="-122"/>
              <a:cs typeface="+mn-cs"/>
            </a:endParaRPr>
          </a:p>
        </p:txBody>
      </p:sp>
      <p:cxnSp>
        <p:nvCxnSpPr>
          <p:cNvPr id="21" name="直接连接符 20">
            <a:extLst>
              <a:ext uri="{FF2B5EF4-FFF2-40B4-BE49-F238E27FC236}">
                <a16:creationId xmlns:a16="http://schemas.microsoft.com/office/drawing/2014/main" id="{DF68E729-433F-4298-88BC-EDFABAA6DAC3}"/>
              </a:ext>
            </a:extLst>
          </p:cNvPr>
          <p:cNvCxnSpPr>
            <a:cxnSpLocks/>
          </p:cNvCxnSpPr>
          <p:nvPr/>
        </p:nvCxnSpPr>
        <p:spPr>
          <a:xfrm flipH="1">
            <a:off x="1694590" y="3404020"/>
            <a:ext cx="412087" cy="0"/>
          </a:xfrm>
          <a:prstGeom prst="line">
            <a:avLst/>
          </a:prstGeom>
          <a:noFill/>
          <a:ln w="38100" cap="flat">
            <a:solidFill>
              <a:srgbClr val="FFC000"/>
            </a:solidFill>
            <a:prstDash val="sysDash"/>
            <a:miter lim="400000"/>
          </a:ln>
        </p:spPr>
        <p:style>
          <a:lnRef idx="0">
            <a:scrgbClr r="0" g="0" b="0"/>
          </a:lnRef>
          <a:fillRef idx="0">
            <a:scrgbClr r="0" g="0" b="0"/>
          </a:fillRef>
          <a:effectRef idx="0">
            <a:scrgbClr r="0" g="0" b="0"/>
          </a:effectRef>
          <a:fontRef idx="none"/>
        </p:style>
      </p:cxnSp>
      <p:sp>
        <p:nvSpPr>
          <p:cNvPr id="33" name="AutoShape 27"/>
          <p:cNvSpPr>
            <a:spLocks noChangeArrowheads="1"/>
          </p:cNvSpPr>
          <p:nvPr/>
        </p:nvSpPr>
        <p:spPr bwMode="auto">
          <a:xfrm>
            <a:off x="3879799" y="2787923"/>
            <a:ext cx="1503363" cy="493764"/>
          </a:xfrm>
          <a:prstGeom prst="roundRect">
            <a:avLst>
              <a:gd name="adj" fmla="val 16667"/>
            </a:avLst>
          </a:prstGeom>
          <a:noFill/>
          <a:ln w="38100">
            <a:solidFill>
              <a:srgbClr val="FFC000"/>
            </a:solidFill>
            <a:round/>
          </a:ln>
        </p:spPr>
        <p:txBody>
          <a:bodyPr anchor="ctr"/>
          <a:lstStyle/>
          <a:p>
            <a:pPr defTabSz="914400" eaLnBrk="1" hangingPunct="1">
              <a:defRPr/>
            </a:pPr>
            <a:r>
              <a:rPr lang="zh-CN" altLang="en-US" sz="2800" i="0" dirty="0">
                <a:solidFill>
                  <a:srgbClr val="FFC000"/>
                </a:solidFill>
                <a:effectLst/>
                <a:latin typeface="Calibri" pitchFamily="34" charset="0"/>
                <a:ea typeface="黑体" pitchFamily="49" charset="-122"/>
                <a:cs typeface="+mn-cs"/>
              </a:rPr>
              <a:t>中间体</a:t>
            </a:r>
            <a:r>
              <a:rPr lang="en-US" altLang="zh-CN" sz="2800" i="0" dirty="0">
                <a:solidFill>
                  <a:srgbClr val="FFC000"/>
                </a:solidFill>
                <a:effectLst/>
                <a:latin typeface="Calibri" pitchFamily="34" charset="0"/>
                <a:ea typeface="黑体" pitchFamily="49" charset="-122"/>
                <a:cs typeface="+mn-cs"/>
              </a:rPr>
              <a:t>1</a:t>
            </a:r>
            <a:endParaRPr lang="zh-CN" altLang="en-US" sz="2800" i="0" dirty="0">
              <a:solidFill>
                <a:srgbClr val="FFC000"/>
              </a:solidFill>
              <a:effectLst/>
              <a:latin typeface="Calibri" pitchFamily="34" charset="0"/>
              <a:ea typeface="黑体" pitchFamily="49" charset="-122"/>
              <a:cs typeface="+mn-cs"/>
            </a:endParaRPr>
          </a:p>
        </p:txBody>
      </p:sp>
      <p:sp>
        <p:nvSpPr>
          <p:cNvPr id="37" name="AutoShape 27"/>
          <p:cNvSpPr>
            <a:spLocks noChangeArrowheads="1"/>
          </p:cNvSpPr>
          <p:nvPr/>
        </p:nvSpPr>
        <p:spPr bwMode="auto">
          <a:xfrm>
            <a:off x="3879799" y="3989155"/>
            <a:ext cx="1503363" cy="493764"/>
          </a:xfrm>
          <a:prstGeom prst="roundRect">
            <a:avLst>
              <a:gd name="adj" fmla="val 16667"/>
            </a:avLst>
          </a:prstGeom>
          <a:noFill/>
          <a:ln w="38100">
            <a:solidFill>
              <a:srgbClr val="FFC000"/>
            </a:solidFill>
            <a:round/>
          </a:ln>
        </p:spPr>
        <p:txBody>
          <a:bodyPr anchor="ctr"/>
          <a:lstStyle/>
          <a:p>
            <a:pPr defTabSz="914400" eaLnBrk="1" hangingPunct="1">
              <a:defRPr/>
            </a:pPr>
            <a:r>
              <a:rPr lang="zh-CN" altLang="en-US" sz="2800" i="0" dirty="0">
                <a:solidFill>
                  <a:srgbClr val="FFC000"/>
                </a:solidFill>
                <a:effectLst/>
                <a:latin typeface="Calibri" pitchFamily="34" charset="0"/>
                <a:ea typeface="黑体" pitchFamily="49" charset="-122"/>
                <a:cs typeface="+mn-cs"/>
              </a:rPr>
              <a:t>中间体</a:t>
            </a:r>
            <a:r>
              <a:rPr lang="en-US" altLang="zh-CN" sz="2800" i="0" dirty="0">
                <a:solidFill>
                  <a:srgbClr val="FFC000"/>
                </a:solidFill>
                <a:effectLst/>
                <a:latin typeface="Calibri" pitchFamily="34" charset="0"/>
                <a:ea typeface="黑体" pitchFamily="49" charset="-122"/>
                <a:cs typeface="+mn-cs"/>
              </a:rPr>
              <a:t>2</a:t>
            </a:r>
            <a:endParaRPr lang="zh-CN" altLang="en-US" sz="2800" i="0" dirty="0">
              <a:solidFill>
                <a:srgbClr val="FFC000"/>
              </a:solidFill>
              <a:effectLst/>
              <a:latin typeface="Calibri" pitchFamily="34" charset="0"/>
              <a:ea typeface="黑体" pitchFamily="49" charset="-122"/>
              <a:cs typeface="+mn-cs"/>
            </a:endParaRPr>
          </a:p>
        </p:txBody>
      </p:sp>
      <p:sp>
        <p:nvSpPr>
          <p:cNvPr id="11" name="AutoShape 27"/>
          <p:cNvSpPr>
            <a:spLocks noChangeArrowheads="1"/>
          </p:cNvSpPr>
          <p:nvPr/>
        </p:nvSpPr>
        <p:spPr bwMode="auto">
          <a:xfrm>
            <a:off x="966157" y="2173881"/>
            <a:ext cx="465827" cy="2829443"/>
          </a:xfrm>
          <a:prstGeom prst="roundRect">
            <a:avLst>
              <a:gd name="adj" fmla="val 16667"/>
            </a:avLst>
          </a:prstGeom>
          <a:noFill/>
          <a:ln w="38100">
            <a:solidFill>
              <a:srgbClr val="FFFF00"/>
            </a:solidFill>
            <a:round/>
          </a:ln>
        </p:spPr>
        <p:txBody>
          <a:bodyPr anchor="ctr"/>
          <a:lstStyle/>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目</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标</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化</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合</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物</a:t>
            </a:r>
            <a:endParaRPr lang="zh-CN" altLang="en-US" sz="2800" i="0" dirty="0">
              <a:solidFill>
                <a:prstClr val="white"/>
              </a:solidFill>
              <a:effectLst/>
              <a:latin typeface="Calibri" pitchFamily="34" charset="0"/>
              <a:ea typeface="黑体" pitchFamily="49" charset="-122"/>
              <a:cs typeface="+mn-cs"/>
            </a:endParaRPr>
          </a:p>
        </p:txBody>
      </p:sp>
      <p:graphicFrame>
        <p:nvGraphicFramePr>
          <p:cNvPr id="4" name="对象 3"/>
          <p:cNvGraphicFramePr>
            <a:graphicFrameLocks noChangeAspect="1"/>
          </p:cNvGraphicFramePr>
          <p:nvPr>
            <p:extLst>
              <p:ext uri="{D42A27DB-BD31-4B8C-83A1-F6EECF244321}">
                <p14:modId xmlns:p14="http://schemas.microsoft.com/office/powerpoint/2010/main" val="3384783033"/>
              </p:ext>
            </p:extLst>
          </p:nvPr>
        </p:nvGraphicFramePr>
        <p:xfrm>
          <a:off x="1546500" y="1975092"/>
          <a:ext cx="954087" cy="3389313"/>
        </p:xfrm>
        <a:graphic>
          <a:graphicData uri="http://schemas.openxmlformats.org/presentationml/2006/ole">
            <mc:AlternateContent xmlns:mc="http://schemas.openxmlformats.org/markup-compatibility/2006">
              <mc:Choice xmlns:v="urn:schemas-microsoft-com:vml" Requires="v">
                <p:oleObj spid="_x0000_s16688" name="CS ChemDraw Drawing" r:id="rId4" imgW="953730" imgH="3388956" progId="ChemDraw.Document.6.0">
                  <p:embed/>
                </p:oleObj>
              </mc:Choice>
              <mc:Fallback>
                <p:oleObj name="CS ChemDraw Drawing" r:id="rId4" imgW="953730" imgH="3388956" progId="ChemDraw.Document.6.0">
                  <p:embed/>
                  <p:pic>
                    <p:nvPicPr>
                      <p:cNvPr id="0" name=""/>
                      <p:cNvPicPr/>
                      <p:nvPr/>
                    </p:nvPicPr>
                    <p:blipFill>
                      <a:blip r:embed="rId5"/>
                      <a:stretch>
                        <a:fillRect/>
                      </a:stretch>
                    </p:blipFill>
                    <p:spPr>
                      <a:xfrm>
                        <a:off x="1546500" y="1975092"/>
                        <a:ext cx="954087" cy="3389313"/>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918580738"/>
              </p:ext>
            </p:extLst>
          </p:nvPr>
        </p:nvGraphicFramePr>
        <p:xfrm>
          <a:off x="3224626" y="1646925"/>
          <a:ext cx="1903413" cy="1214437"/>
        </p:xfrm>
        <a:graphic>
          <a:graphicData uri="http://schemas.openxmlformats.org/presentationml/2006/ole">
            <mc:AlternateContent xmlns:mc="http://schemas.openxmlformats.org/markup-compatibility/2006">
              <mc:Choice xmlns:v="urn:schemas-microsoft-com:vml" Requires="v">
                <p:oleObj spid="_x0000_s16689" name="CS ChemDraw Drawing" r:id="rId6" imgW="1903249" imgH="1214155" progId="ChemDraw.Document.6.0">
                  <p:embed/>
                </p:oleObj>
              </mc:Choice>
              <mc:Fallback>
                <p:oleObj name="CS ChemDraw Drawing" r:id="rId6" imgW="1903249" imgH="1214155" progId="ChemDraw.Document.6.0">
                  <p:embed/>
                  <p:pic>
                    <p:nvPicPr>
                      <p:cNvPr id="0" name=""/>
                      <p:cNvPicPr/>
                      <p:nvPr/>
                    </p:nvPicPr>
                    <p:blipFill>
                      <a:blip r:embed="rId7"/>
                      <a:stretch>
                        <a:fillRect/>
                      </a:stretch>
                    </p:blipFill>
                    <p:spPr>
                      <a:xfrm>
                        <a:off x="3224626" y="1646925"/>
                        <a:ext cx="1903413" cy="1214437"/>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860123758"/>
              </p:ext>
            </p:extLst>
          </p:nvPr>
        </p:nvGraphicFramePr>
        <p:xfrm>
          <a:off x="3224626" y="4441079"/>
          <a:ext cx="2012950" cy="835025"/>
        </p:xfrm>
        <a:graphic>
          <a:graphicData uri="http://schemas.openxmlformats.org/presentationml/2006/ole">
            <mc:AlternateContent xmlns:mc="http://schemas.openxmlformats.org/markup-compatibility/2006">
              <mc:Choice xmlns:v="urn:schemas-microsoft-com:vml" Requires="v">
                <p:oleObj spid="_x0000_s16690" name="CS ChemDraw Drawing" r:id="rId8" imgW="2012728" imgH="834521" progId="ChemDraw.Document.6.0">
                  <p:embed/>
                </p:oleObj>
              </mc:Choice>
              <mc:Fallback>
                <p:oleObj name="CS ChemDraw Drawing" r:id="rId8" imgW="2012728" imgH="834521" progId="ChemDraw.Document.6.0">
                  <p:embed/>
                  <p:pic>
                    <p:nvPicPr>
                      <p:cNvPr id="0" name=""/>
                      <p:cNvPicPr/>
                      <p:nvPr/>
                    </p:nvPicPr>
                    <p:blipFill>
                      <a:blip r:embed="rId9"/>
                      <a:stretch>
                        <a:fillRect/>
                      </a:stretch>
                    </p:blipFill>
                    <p:spPr>
                      <a:xfrm>
                        <a:off x="3224626" y="4441079"/>
                        <a:ext cx="2012950" cy="835025"/>
                      </a:xfrm>
                      <a:prstGeom prst="rect">
                        <a:avLst/>
                      </a:prstGeom>
                    </p:spPr>
                  </p:pic>
                </p:oleObj>
              </mc:Fallback>
            </mc:AlternateContent>
          </a:graphicData>
        </a:graphic>
      </p:graphicFrame>
      <p:grpSp>
        <p:nvGrpSpPr>
          <p:cNvPr id="34" name="组合 33"/>
          <p:cNvGrpSpPr/>
          <p:nvPr/>
        </p:nvGrpSpPr>
        <p:grpSpPr>
          <a:xfrm>
            <a:off x="2331485" y="2406413"/>
            <a:ext cx="858635" cy="2486973"/>
            <a:chOff x="2331485" y="2406413"/>
            <a:chExt cx="858635" cy="2486973"/>
          </a:xfrm>
        </p:grpSpPr>
        <p:cxnSp>
          <p:nvCxnSpPr>
            <p:cNvPr id="35" name="直接箭头连接符 34"/>
            <p:cNvCxnSpPr/>
            <p:nvPr/>
          </p:nvCxnSpPr>
          <p:spPr>
            <a:xfrm>
              <a:off x="2603524" y="2406413"/>
              <a:ext cx="586596" cy="0"/>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36" name="直接箭头连接符 35"/>
            <p:cNvCxnSpPr/>
            <p:nvPr/>
          </p:nvCxnSpPr>
          <p:spPr>
            <a:xfrm>
              <a:off x="2583059" y="4893386"/>
              <a:ext cx="586596" cy="0"/>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38" name="直接连接符 37"/>
            <p:cNvCxnSpPr/>
            <p:nvPr/>
          </p:nvCxnSpPr>
          <p:spPr>
            <a:xfrm>
              <a:off x="2603524" y="2406413"/>
              <a:ext cx="0" cy="2486973"/>
            </a:xfrm>
            <a:prstGeom prst="line">
              <a:avLst/>
            </a:prstGeom>
            <a:noFill/>
            <a:ln w="5715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9" name="直接连接符 38"/>
            <p:cNvCxnSpPr/>
            <p:nvPr/>
          </p:nvCxnSpPr>
          <p:spPr>
            <a:xfrm flipH="1">
              <a:off x="2331485" y="3613480"/>
              <a:ext cx="251574" cy="0"/>
            </a:xfrm>
            <a:prstGeom prst="line">
              <a:avLst/>
            </a:prstGeom>
            <a:noFill/>
            <a:ln w="5715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18" name="矩形 17">
            <a:extLst>
              <a:ext uri="{FF2B5EF4-FFF2-40B4-BE49-F238E27FC236}">
                <a16:creationId xmlns:a16="http://schemas.microsoft.com/office/drawing/2014/main" id="{C3999DBD-A0E5-46C8-A9E6-CF0F0D333B02}"/>
              </a:ext>
            </a:extLst>
          </p:cNvPr>
          <p:cNvSpPr/>
          <p:nvPr/>
        </p:nvSpPr>
        <p:spPr>
          <a:xfrm>
            <a:off x="2693656" y="2737000"/>
            <a:ext cx="543739" cy="1815882"/>
          </a:xfrm>
          <a:prstGeom prst="rect">
            <a:avLst/>
          </a:prstGeom>
        </p:spPr>
        <p:txBody>
          <a:bodyPr wrap="none">
            <a:spAutoFit/>
          </a:bodyPr>
          <a:lstStyle/>
          <a:p>
            <a:pPr defTabSz="914400" eaLnBrk="1" hangingPunct="1">
              <a:defRPr/>
            </a:pPr>
            <a:r>
              <a:rPr lang="zh-CN" altLang="en-US" sz="2800" i="0" dirty="0">
                <a:solidFill>
                  <a:srgbClr val="FFC000"/>
                </a:solidFill>
                <a:effectLst/>
                <a:latin typeface="黑体" pitchFamily="49" charset="-122"/>
                <a:ea typeface="黑体" pitchFamily="49" charset="-122"/>
                <a:cs typeface="+mn-cs"/>
              </a:rPr>
              <a:t>骨</a:t>
            </a:r>
            <a:endParaRPr lang="en-US" altLang="zh-CN" sz="2800" i="0" dirty="0">
              <a:solidFill>
                <a:srgbClr val="FFC000"/>
              </a:solidFill>
              <a:effectLst/>
              <a:latin typeface="黑体" pitchFamily="49" charset="-122"/>
              <a:ea typeface="黑体" pitchFamily="49" charset="-122"/>
              <a:cs typeface="+mn-cs"/>
            </a:endParaRPr>
          </a:p>
          <a:p>
            <a:pPr defTabSz="914400" eaLnBrk="1" hangingPunct="1">
              <a:defRPr/>
            </a:pPr>
            <a:r>
              <a:rPr lang="zh-CN" altLang="en-US" sz="2800" i="0" dirty="0">
                <a:solidFill>
                  <a:srgbClr val="FFC000"/>
                </a:solidFill>
                <a:effectLst/>
                <a:latin typeface="黑体" pitchFamily="49" charset="-122"/>
                <a:ea typeface="黑体" pitchFamily="49" charset="-122"/>
                <a:cs typeface="+mn-cs"/>
              </a:rPr>
              <a:t>架</a:t>
            </a:r>
            <a:endParaRPr lang="en-US" altLang="zh-CN" sz="2800" i="0" dirty="0">
              <a:solidFill>
                <a:srgbClr val="FFC000"/>
              </a:solidFill>
              <a:effectLst/>
              <a:latin typeface="黑体" pitchFamily="49" charset="-122"/>
              <a:ea typeface="黑体" pitchFamily="49" charset="-122"/>
              <a:cs typeface="+mn-cs"/>
            </a:endParaRPr>
          </a:p>
          <a:p>
            <a:pPr defTabSz="914400" eaLnBrk="1" hangingPunct="1">
              <a:defRPr/>
            </a:pPr>
            <a:r>
              <a:rPr lang="zh-CN" altLang="en-US" sz="2800" i="0" dirty="0">
                <a:solidFill>
                  <a:srgbClr val="FFC000"/>
                </a:solidFill>
                <a:effectLst/>
                <a:latin typeface="黑体" pitchFamily="49" charset="-122"/>
                <a:ea typeface="黑体" pitchFamily="49" charset="-122"/>
              </a:rPr>
              <a:t>拆</a:t>
            </a:r>
            <a:endParaRPr lang="en-US" altLang="zh-CN" sz="2800" i="0" dirty="0">
              <a:solidFill>
                <a:srgbClr val="FFC000"/>
              </a:solidFill>
              <a:effectLst/>
              <a:latin typeface="黑体" pitchFamily="49" charset="-122"/>
              <a:ea typeface="黑体" pitchFamily="49" charset="-122"/>
            </a:endParaRPr>
          </a:p>
          <a:p>
            <a:pPr defTabSz="914400" eaLnBrk="1" hangingPunct="1">
              <a:defRPr/>
            </a:pPr>
            <a:r>
              <a:rPr lang="zh-CN" altLang="en-US" sz="2800" i="0" dirty="0">
                <a:solidFill>
                  <a:srgbClr val="FFC000"/>
                </a:solidFill>
                <a:effectLst/>
                <a:latin typeface="黑体" pitchFamily="49" charset="-122"/>
                <a:ea typeface="黑体" pitchFamily="49" charset="-122"/>
              </a:rPr>
              <a:t>分</a:t>
            </a:r>
          </a:p>
        </p:txBody>
      </p:sp>
    </p:spTree>
    <p:extLst>
      <p:ext uri="{BB962C8B-B14F-4D97-AF65-F5344CB8AC3E}">
        <p14:creationId xmlns:p14="http://schemas.microsoft.com/office/powerpoint/2010/main" val="3114683010"/>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331485" y="2406413"/>
            <a:ext cx="858635" cy="2486973"/>
            <a:chOff x="2331485" y="2406413"/>
            <a:chExt cx="858635" cy="2486973"/>
          </a:xfrm>
        </p:grpSpPr>
        <p:cxnSp>
          <p:nvCxnSpPr>
            <p:cNvPr id="17" name="直接箭头连接符 16"/>
            <p:cNvCxnSpPr/>
            <p:nvPr/>
          </p:nvCxnSpPr>
          <p:spPr>
            <a:xfrm>
              <a:off x="2603524" y="2406413"/>
              <a:ext cx="586596" cy="0"/>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27" name="直接箭头连接符 26"/>
            <p:cNvCxnSpPr/>
            <p:nvPr/>
          </p:nvCxnSpPr>
          <p:spPr>
            <a:xfrm>
              <a:off x="2583059" y="4893386"/>
              <a:ext cx="586596" cy="0"/>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25" name="直接连接符 24"/>
            <p:cNvCxnSpPr/>
            <p:nvPr/>
          </p:nvCxnSpPr>
          <p:spPr>
            <a:xfrm>
              <a:off x="2603524" y="2406413"/>
              <a:ext cx="0" cy="2486973"/>
            </a:xfrm>
            <a:prstGeom prst="line">
              <a:avLst/>
            </a:prstGeom>
            <a:noFill/>
            <a:ln w="5715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8" name="直接连接符 27"/>
            <p:cNvCxnSpPr/>
            <p:nvPr/>
          </p:nvCxnSpPr>
          <p:spPr>
            <a:xfrm flipH="1">
              <a:off x="2331485" y="3613480"/>
              <a:ext cx="251574" cy="0"/>
            </a:xfrm>
            <a:prstGeom prst="line">
              <a:avLst/>
            </a:prstGeom>
            <a:noFill/>
            <a:ln w="5715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37891" name="矩形 25"/>
          <p:cNvSpPr>
            <a:spLocks noChangeArrowheads="1"/>
          </p:cNvSpPr>
          <p:nvPr/>
        </p:nvSpPr>
        <p:spPr bwMode="auto">
          <a:xfrm>
            <a:off x="4700588" y="877313"/>
            <a:ext cx="3427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smtClean="0">
                <a:solidFill>
                  <a:srgbClr val="FFFF00"/>
                </a:solidFill>
                <a:effectLst/>
                <a:latin typeface="黑体" panose="02010609060101010101" pitchFamily="49" charset="-122"/>
                <a:ea typeface="黑体" panose="02010609060101010101" pitchFamily="49" charset="-122"/>
              </a:rPr>
              <a:t>逆合成分析过程</a:t>
            </a:r>
            <a:endParaRPr lang="zh-CN" altLang="en-US" sz="3600" i="0" dirty="0">
              <a:solidFill>
                <a:srgbClr val="FFFF00"/>
              </a:solidFill>
              <a:effectLst/>
              <a:latin typeface="黑体" panose="02010609060101010101" pitchFamily="49" charset="-122"/>
              <a:ea typeface="黑体" panose="02010609060101010101" pitchFamily="49" charset="-122"/>
            </a:endParaRPr>
          </a:p>
        </p:txBody>
      </p:sp>
      <p:sp>
        <p:nvSpPr>
          <p:cNvPr id="19" name="矩形 18">
            <a:extLst>
              <a:ext uri="{FF2B5EF4-FFF2-40B4-BE49-F238E27FC236}">
                <a16:creationId xmlns:a16="http://schemas.microsoft.com/office/drawing/2014/main" id="{C3999DBD-A0E5-46C8-A9E6-CF0F0D333B02}"/>
              </a:ext>
            </a:extLst>
          </p:cNvPr>
          <p:cNvSpPr/>
          <p:nvPr/>
        </p:nvSpPr>
        <p:spPr>
          <a:xfrm>
            <a:off x="2693656" y="2737000"/>
            <a:ext cx="543739" cy="1815882"/>
          </a:xfrm>
          <a:prstGeom prst="rect">
            <a:avLst/>
          </a:prstGeom>
        </p:spPr>
        <p:txBody>
          <a:bodyPr wrap="none">
            <a:spAutoFit/>
          </a:bodyPr>
          <a:lstStyle/>
          <a:p>
            <a:pPr defTabSz="914400" eaLnBrk="1" hangingPunct="1">
              <a:defRPr/>
            </a:pPr>
            <a:r>
              <a:rPr lang="zh-CN" altLang="en-US" sz="2800" i="0" dirty="0">
                <a:solidFill>
                  <a:srgbClr val="FFC000"/>
                </a:solidFill>
                <a:effectLst/>
                <a:latin typeface="黑体" pitchFamily="49" charset="-122"/>
                <a:ea typeface="黑体" pitchFamily="49" charset="-122"/>
                <a:cs typeface="+mn-cs"/>
              </a:rPr>
              <a:t>骨</a:t>
            </a:r>
            <a:endParaRPr lang="en-US" altLang="zh-CN" sz="2800" i="0" dirty="0">
              <a:solidFill>
                <a:srgbClr val="FFC000"/>
              </a:solidFill>
              <a:effectLst/>
              <a:latin typeface="黑体" pitchFamily="49" charset="-122"/>
              <a:ea typeface="黑体" pitchFamily="49" charset="-122"/>
              <a:cs typeface="+mn-cs"/>
            </a:endParaRPr>
          </a:p>
          <a:p>
            <a:pPr defTabSz="914400" eaLnBrk="1" hangingPunct="1">
              <a:defRPr/>
            </a:pPr>
            <a:r>
              <a:rPr lang="zh-CN" altLang="en-US" sz="2800" i="0" dirty="0">
                <a:solidFill>
                  <a:srgbClr val="FFC000"/>
                </a:solidFill>
                <a:effectLst/>
                <a:latin typeface="黑体" pitchFamily="49" charset="-122"/>
                <a:ea typeface="黑体" pitchFamily="49" charset="-122"/>
                <a:cs typeface="+mn-cs"/>
              </a:rPr>
              <a:t>架</a:t>
            </a:r>
            <a:endParaRPr lang="en-US" altLang="zh-CN" sz="2800" i="0" dirty="0">
              <a:solidFill>
                <a:srgbClr val="FFC000"/>
              </a:solidFill>
              <a:effectLst/>
              <a:latin typeface="黑体" pitchFamily="49" charset="-122"/>
              <a:ea typeface="黑体" pitchFamily="49" charset="-122"/>
              <a:cs typeface="+mn-cs"/>
            </a:endParaRPr>
          </a:p>
          <a:p>
            <a:pPr defTabSz="914400" eaLnBrk="1" hangingPunct="1">
              <a:defRPr/>
            </a:pPr>
            <a:r>
              <a:rPr lang="zh-CN" altLang="en-US" sz="2800" i="0" dirty="0">
                <a:solidFill>
                  <a:srgbClr val="FFC000"/>
                </a:solidFill>
                <a:effectLst/>
                <a:latin typeface="黑体" pitchFamily="49" charset="-122"/>
                <a:ea typeface="黑体" pitchFamily="49" charset="-122"/>
              </a:rPr>
              <a:t>拆</a:t>
            </a:r>
            <a:endParaRPr lang="en-US" altLang="zh-CN" sz="2800" i="0" dirty="0">
              <a:solidFill>
                <a:srgbClr val="FFC000"/>
              </a:solidFill>
              <a:effectLst/>
              <a:latin typeface="黑体" pitchFamily="49" charset="-122"/>
              <a:ea typeface="黑体" pitchFamily="49" charset="-122"/>
            </a:endParaRPr>
          </a:p>
          <a:p>
            <a:pPr defTabSz="914400" eaLnBrk="1" hangingPunct="1">
              <a:defRPr/>
            </a:pPr>
            <a:r>
              <a:rPr lang="zh-CN" altLang="en-US" sz="2800" i="0" dirty="0">
                <a:solidFill>
                  <a:srgbClr val="FFC000"/>
                </a:solidFill>
                <a:effectLst/>
                <a:latin typeface="黑体" pitchFamily="49" charset="-122"/>
                <a:ea typeface="黑体" pitchFamily="49" charset="-122"/>
              </a:rPr>
              <a:t>分</a:t>
            </a:r>
          </a:p>
        </p:txBody>
      </p:sp>
      <p:sp>
        <p:nvSpPr>
          <p:cNvPr id="20" name="AutoShape 27">
            <a:extLst>
              <a:ext uri="{FF2B5EF4-FFF2-40B4-BE49-F238E27FC236}">
                <a16:creationId xmlns:a16="http://schemas.microsoft.com/office/drawing/2014/main" id="{BD9C04F0-F062-4280-8DD7-E42EDA3CE6CE}"/>
              </a:ext>
            </a:extLst>
          </p:cNvPr>
          <p:cNvSpPr>
            <a:spLocks noChangeArrowheads="1"/>
          </p:cNvSpPr>
          <p:nvPr/>
        </p:nvSpPr>
        <p:spPr bwMode="auto">
          <a:xfrm>
            <a:off x="1693334" y="2861362"/>
            <a:ext cx="764482" cy="1014153"/>
          </a:xfrm>
          <a:prstGeom prst="roundRect">
            <a:avLst>
              <a:gd name="adj" fmla="val 16667"/>
            </a:avLst>
          </a:prstGeom>
          <a:noFill/>
          <a:ln w="38100">
            <a:solidFill>
              <a:srgbClr val="FFC000"/>
            </a:solidFill>
            <a:round/>
          </a:ln>
        </p:spPr>
        <p:txBody>
          <a:bodyPr anchor="ctr"/>
          <a:lstStyle/>
          <a:p>
            <a:pPr defTabSz="914400" eaLnBrk="1" hangingPunct="1">
              <a:defRPr/>
            </a:pPr>
            <a:endParaRPr lang="zh-CN" altLang="en-US" sz="2800" i="0" dirty="0">
              <a:solidFill>
                <a:srgbClr val="FFC000"/>
              </a:solidFill>
              <a:latin typeface="Calibri" pitchFamily="34" charset="0"/>
              <a:ea typeface="黑体" pitchFamily="49" charset="-122"/>
              <a:cs typeface="+mn-cs"/>
            </a:endParaRPr>
          </a:p>
        </p:txBody>
      </p:sp>
      <p:cxnSp>
        <p:nvCxnSpPr>
          <p:cNvPr id="21" name="直接连接符 20">
            <a:extLst>
              <a:ext uri="{FF2B5EF4-FFF2-40B4-BE49-F238E27FC236}">
                <a16:creationId xmlns:a16="http://schemas.microsoft.com/office/drawing/2014/main" id="{DF68E729-433F-4298-88BC-EDFABAA6DAC3}"/>
              </a:ext>
            </a:extLst>
          </p:cNvPr>
          <p:cNvCxnSpPr>
            <a:cxnSpLocks/>
          </p:cNvCxnSpPr>
          <p:nvPr/>
        </p:nvCxnSpPr>
        <p:spPr>
          <a:xfrm flipH="1">
            <a:off x="1694590" y="3404020"/>
            <a:ext cx="412087" cy="0"/>
          </a:xfrm>
          <a:prstGeom prst="line">
            <a:avLst/>
          </a:prstGeom>
          <a:noFill/>
          <a:ln w="38100" cap="flat">
            <a:solidFill>
              <a:srgbClr val="FFC000"/>
            </a:solidFill>
            <a:prstDash val="sysDash"/>
            <a:miter lim="400000"/>
          </a:ln>
        </p:spPr>
        <p:style>
          <a:lnRef idx="0">
            <a:scrgbClr r="0" g="0" b="0"/>
          </a:lnRef>
          <a:fillRef idx="0">
            <a:scrgbClr r="0" g="0" b="0"/>
          </a:fillRef>
          <a:effectRef idx="0">
            <a:scrgbClr r="0" g="0" b="0"/>
          </a:effectRef>
          <a:fontRef idx="none"/>
        </p:style>
      </p:cxnSp>
      <p:sp>
        <p:nvSpPr>
          <p:cNvPr id="11" name="AutoShape 27"/>
          <p:cNvSpPr>
            <a:spLocks noChangeArrowheads="1"/>
          </p:cNvSpPr>
          <p:nvPr/>
        </p:nvSpPr>
        <p:spPr bwMode="auto">
          <a:xfrm>
            <a:off x="966157" y="2173881"/>
            <a:ext cx="465827" cy="2829443"/>
          </a:xfrm>
          <a:prstGeom prst="roundRect">
            <a:avLst>
              <a:gd name="adj" fmla="val 16667"/>
            </a:avLst>
          </a:prstGeom>
          <a:noFill/>
          <a:ln w="38100">
            <a:solidFill>
              <a:srgbClr val="FFFF00"/>
            </a:solidFill>
            <a:round/>
          </a:ln>
        </p:spPr>
        <p:txBody>
          <a:bodyPr anchor="ctr"/>
          <a:lstStyle/>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目</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标</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化</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合</a:t>
            </a:r>
            <a:endParaRPr lang="en-US" altLang="zh-CN" sz="2800" i="0" dirty="0" smtClean="0">
              <a:solidFill>
                <a:prstClr val="white"/>
              </a:solidFill>
              <a:effectLst/>
              <a:latin typeface="Calibri" pitchFamily="34" charset="0"/>
              <a:ea typeface="黑体" pitchFamily="49" charset="-122"/>
              <a:cs typeface="+mn-cs"/>
            </a:endParaRPr>
          </a:p>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物</a:t>
            </a:r>
            <a:endParaRPr lang="zh-CN" altLang="en-US" sz="2800" i="0" dirty="0">
              <a:solidFill>
                <a:prstClr val="white"/>
              </a:solidFill>
              <a:effectLst/>
              <a:latin typeface="Calibri" pitchFamily="34" charset="0"/>
              <a:ea typeface="黑体" pitchFamily="49" charset="-122"/>
              <a:cs typeface="+mn-cs"/>
            </a:endParaRPr>
          </a:p>
        </p:txBody>
      </p:sp>
      <p:graphicFrame>
        <p:nvGraphicFramePr>
          <p:cNvPr id="4" name="对象 3"/>
          <p:cNvGraphicFramePr>
            <a:graphicFrameLocks noChangeAspect="1"/>
          </p:cNvGraphicFramePr>
          <p:nvPr/>
        </p:nvGraphicFramePr>
        <p:xfrm>
          <a:off x="1546500" y="1975092"/>
          <a:ext cx="954087" cy="3389313"/>
        </p:xfrm>
        <a:graphic>
          <a:graphicData uri="http://schemas.openxmlformats.org/presentationml/2006/ole">
            <mc:AlternateContent xmlns:mc="http://schemas.openxmlformats.org/markup-compatibility/2006">
              <mc:Choice xmlns:v="urn:schemas-microsoft-com:vml" Requires="v">
                <p:oleObj spid="_x0000_s17900" name="CS ChemDraw Drawing" r:id="rId4" imgW="953730" imgH="3388956" progId="ChemDraw.Document.6.0">
                  <p:embed/>
                </p:oleObj>
              </mc:Choice>
              <mc:Fallback>
                <p:oleObj name="CS ChemDraw Drawing" r:id="rId4" imgW="953730" imgH="3388956" progId="ChemDraw.Document.6.0">
                  <p:embed/>
                  <p:pic>
                    <p:nvPicPr>
                      <p:cNvPr id="4" name="对象 3"/>
                      <p:cNvPicPr/>
                      <p:nvPr/>
                    </p:nvPicPr>
                    <p:blipFill>
                      <a:blip r:embed="rId5"/>
                      <a:stretch>
                        <a:fillRect/>
                      </a:stretch>
                    </p:blipFill>
                    <p:spPr>
                      <a:xfrm>
                        <a:off x="1546500" y="1975092"/>
                        <a:ext cx="954087" cy="3389313"/>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3224626" y="1646925"/>
          <a:ext cx="1903413" cy="1214437"/>
        </p:xfrm>
        <a:graphic>
          <a:graphicData uri="http://schemas.openxmlformats.org/presentationml/2006/ole">
            <mc:AlternateContent xmlns:mc="http://schemas.openxmlformats.org/markup-compatibility/2006">
              <mc:Choice xmlns:v="urn:schemas-microsoft-com:vml" Requires="v">
                <p:oleObj spid="_x0000_s17901" name="CS ChemDraw Drawing" r:id="rId6" imgW="1903249" imgH="1214155" progId="ChemDraw.Document.6.0">
                  <p:embed/>
                </p:oleObj>
              </mc:Choice>
              <mc:Fallback>
                <p:oleObj name="CS ChemDraw Drawing" r:id="rId6" imgW="1903249" imgH="1214155" progId="ChemDraw.Document.6.0">
                  <p:embed/>
                  <p:pic>
                    <p:nvPicPr>
                      <p:cNvPr id="5" name="对象 4"/>
                      <p:cNvPicPr/>
                      <p:nvPr/>
                    </p:nvPicPr>
                    <p:blipFill>
                      <a:blip r:embed="rId7"/>
                      <a:stretch>
                        <a:fillRect/>
                      </a:stretch>
                    </p:blipFill>
                    <p:spPr>
                      <a:xfrm>
                        <a:off x="3224626" y="1646925"/>
                        <a:ext cx="1903413" cy="1214437"/>
                      </a:xfrm>
                      <a:prstGeom prst="rect">
                        <a:avLst/>
                      </a:prstGeom>
                    </p:spPr>
                  </p:pic>
                </p:oleObj>
              </mc:Fallback>
            </mc:AlternateContent>
          </a:graphicData>
        </a:graphic>
      </p:graphicFrame>
      <p:graphicFrame>
        <p:nvGraphicFramePr>
          <p:cNvPr id="6" name="对象 5"/>
          <p:cNvGraphicFramePr>
            <a:graphicFrameLocks noChangeAspect="1"/>
          </p:cNvGraphicFramePr>
          <p:nvPr/>
        </p:nvGraphicFramePr>
        <p:xfrm>
          <a:off x="3224626" y="4441079"/>
          <a:ext cx="2012950" cy="835025"/>
        </p:xfrm>
        <a:graphic>
          <a:graphicData uri="http://schemas.openxmlformats.org/presentationml/2006/ole">
            <mc:AlternateContent xmlns:mc="http://schemas.openxmlformats.org/markup-compatibility/2006">
              <mc:Choice xmlns:v="urn:schemas-microsoft-com:vml" Requires="v">
                <p:oleObj spid="_x0000_s17902" name="CS ChemDraw Drawing" r:id="rId8" imgW="2012728" imgH="834521" progId="ChemDraw.Document.6.0">
                  <p:embed/>
                </p:oleObj>
              </mc:Choice>
              <mc:Fallback>
                <p:oleObj name="CS ChemDraw Drawing" r:id="rId8" imgW="2012728" imgH="834521" progId="ChemDraw.Document.6.0">
                  <p:embed/>
                  <p:pic>
                    <p:nvPicPr>
                      <p:cNvPr id="6" name="对象 5"/>
                      <p:cNvPicPr/>
                      <p:nvPr/>
                    </p:nvPicPr>
                    <p:blipFill>
                      <a:blip r:embed="rId9"/>
                      <a:stretch>
                        <a:fillRect/>
                      </a:stretch>
                    </p:blipFill>
                    <p:spPr>
                      <a:xfrm>
                        <a:off x="3224626" y="4441079"/>
                        <a:ext cx="2012950" cy="835025"/>
                      </a:xfrm>
                      <a:prstGeom prst="rect">
                        <a:avLst/>
                      </a:prstGeom>
                    </p:spPr>
                  </p:pic>
                </p:oleObj>
              </mc:Fallback>
            </mc:AlternateContent>
          </a:graphicData>
        </a:graphic>
      </p:graphicFrame>
      <p:cxnSp>
        <p:nvCxnSpPr>
          <p:cNvPr id="8" name="直接箭头连接符 7"/>
          <p:cNvCxnSpPr/>
          <p:nvPr/>
        </p:nvCxnSpPr>
        <p:spPr>
          <a:xfrm>
            <a:off x="3607759" y="2964880"/>
            <a:ext cx="0" cy="1365584"/>
          </a:xfrm>
          <a:prstGeom prst="straightConnector1">
            <a:avLst/>
          </a:prstGeom>
          <a:noFill/>
          <a:ln w="57150" cap="flat">
            <a:solidFill>
              <a:srgbClr val="FFFFFF"/>
            </a:solidFill>
            <a:prstDash val="solid"/>
            <a:miter lim="400000"/>
            <a:headEnd type="triangle"/>
            <a:tailEnd type="none"/>
          </a:ln>
        </p:spPr>
        <p:style>
          <a:lnRef idx="0">
            <a:scrgbClr r="0" g="0" b="0"/>
          </a:lnRef>
          <a:fillRef idx="0">
            <a:scrgbClr r="0" g="0" b="0"/>
          </a:fillRef>
          <a:effectRef idx="0">
            <a:scrgbClr r="0" g="0" b="0"/>
          </a:effectRef>
          <a:fontRef idx="none"/>
        </p:style>
      </p:cxnSp>
      <p:graphicFrame>
        <p:nvGraphicFramePr>
          <p:cNvPr id="2" name="对象 1"/>
          <p:cNvGraphicFramePr>
            <a:graphicFrameLocks noChangeAspect="1"/>
          </p:cNvGraphicFramePr>
          <p:nvPr>
            <p:extLst>
              <p:ext uri="{D42A27DB-BD31-4B8C-83A1-F6EECF244321}">
                <p14:modId xmlns:p14="http://schemas.microsoft.com/office/powerpoint/2010/main" val="1630695352"/>
              </p:ext>
            </p:extLst>
          </p:nvPr>
        </p:nvGraphicFramePr>
        <p:xfrm>
          <a:off x="6116892" y="4475873"/>
          <a:ext cx="1843087" cy="835025"/>
        </p:xfrm>
        <a:graphic>
          <a:graphicData uri="http://schemas.openxmlformats.org/presentationml/2006/ole">
            <mc:AlternateContent xmlns:mc="http://schemas.openxmlformats.org/markup-compatibility/2006">
              <mc:Choice xmlns:v="urn:schemas-microsoft-com:vml" Requires="v">
                <p:oleObj spid="_x0000_s17903" name="CS ChemDraw Drawing" r:id="rId10" imgW="1843457" imgH="834521" progId="ChemDraw.Document.6.0">
                  <p:embed/>
                </p:oleObj>
              </mc:Choice>
              <mc:Fallback>
                <p:oleObj name="CS ChemDraw Drawing" r:id="rId10" imgW="1843457" imgH="834521" progId="ChemDraw.Document.6.0">
                  <p:embed/>
                  <p:pic>
                    <p:nvPicPr>
                      <p:cNvPr id="0" name=""/>
                      <p:cNvPicPr/>
                      <p:nvPr/>
                    </p:nvPicPr>
                    <p:blipFill>
                      <a:blip r:embed="rId11"/>
                      <a:stretch>
                        <a:fillRect/>
                      </a:stretch>
                    </p:blipFill>
                    <p:spPr>
                      <a:xfrm>
                        <a:off x="6116892" y="4475873"/>
                        <a:ext cx="1843087" cy="835025"/>
                      </a:xfrm>
                      <a:prstGeom prst="rect">
                        <a:avLst/>
                      </a:prstGeom>
                    </p:spPr>
                  </p:pic>
                </p:oleObj>
              </mc:Fallback>
            </mc:AlternateContent>
          </a:graphicData>
        </a:graphic>
      </p:graphicFrame>
      <p:sp>
        <p:nvSpPr>
          <p:cNvPr id="22" name="矩形 21"/>
          <p:cNvSpPr/>
          <p:nvPr/>
        </p:nvSpPr>
        <p:spPr>
          <a:xfrm>
            <a:off x="4194087" y="3979498"/>
            <a:ext cx="3095206" cy="523220"/>
          </a:xfrm>
          <a:prstGeom prst="rect">
            <a:avLst/>
          </a:prstGeom>
        </p:spPr>
        <p:txBody>
          <a:bodyPr wrap="square">
            <a:spAutoFit/>
          </a:bodyPr>
          <a:lstStyle/>
          <a:p>
            <a:pPr defTabSz="914400" eaLnBrk="1" hangingPunct="1">
              <a:defRPr/>
            </a:pPr>
            <a:r>
              <a:rPr lang="zh-CN" altLang="en-US" sz="2800" i="0" dirty="0">
                <a:solidFill>
                  <a:srgbClr val="FFC000"/>
                </a:solidFill>
                <a:effectLst/>
                <a:latin typeface="黑体" pitchFamily="49" charset="-122"/>
                <a:ea typeface="黑体" pitchFamily="49" charset="-122"/>
                <a:cs typeface="+mn-cs"/>
              </a:rPr>
              <a:t>官能团转化</a:t>
            </a:r>
          </a:p>
        </p:txBody>
      </p:sp>
      <p:graphicFrame>
        <p:nvGraphicFramePr>
          <p:cNvPr id="3" name="对象 2"/>
          <p:cNvGraphicFramePr>
            <a:graphicFrameLocks noChangeAspect="1"/>
          </p:cNvGraphicFramePr>
          <p:nvPr>
            <p:extLst>
              <p:ext uri="{D42A27DB-BD31-4B8C-83A1-F6EECF244321}">
                <p14:modId xmlns:p14="http://schemas.microsoft.com/office/powerpoint/2010/main" val="1644273864"/>
              </p:ext>
            </p:extLst>
          </p:nvPr>
        </p:nvGraphicFramePr>
        <p:xfrm>
          <a:off x="8248140" y="3252235"/>
          <a:ext cx="1555750" cy="835025"/>
        </p:xfrm>
        <a:graphic>
          <a:graphicData uri="http://schemas.openxmlformats.org/presentationml/2006/ole">
            <mc:AlternateContent xmlns:mc="http://schemas.openxmlformats.org/markup-compatibility/2006">
              <mc:Choice xmlns:v="urn:schemas-microsoft-com:vml" Requires="v">
                <p:oleObj spid="_x0000_s17904" name="CS ChemDraw Drawing" r:id="rId12" imgW="1555443" imgH="834521" progId="ChemDraw.Document.6.0">
                  <p:embed/>
                </p:oleObj>
              </mc:Choice>
              <mc:Fallback>
                <p:oleObj name="CS ChemDraw Drawing" r:id="rId12" imgW="1555443" imgH="834521" progId="ChemDraw.Document.6.0">
                  <p:embed/>
                  <p:pic>
                    <p:nvPicPr>
                      <p:cNvPr id="0" name=""/>
                      <p:cNvPicPr/>
                      <p:nvPr/>
                    </p:nvPicPr>
                    <p:blipFill>
                      <a:blip r:embed="rId13"/>
                      <a:stretch>
                        <a:fillRect/>
                      </a:stretch>
                    </p:blipFill>
                    <p:spPr>
                      <a:xfrm>
                        <a:off x="8248140" y="3252235"/>
                        <a:ext cx="1555750" cy="835025"/>
                      </a:xfrm>
                      <a:prstGeom prst="rect">
                        <a:avLst/>
                      </a:prstGeom>
                    </p:spPr>
                  </p:pic>
                </p:oleObj>
              </mc:Fallback>
            </mc:AlternateContent>
          </a:graphicData>
        </a:graphic>
      </p:graphicFrame>
      <p:sp>
        <p:nvSpPr>
          <p:cNvPr id="32" name="AutoShape 27"/>
          <p:cNvSpPr>
            <a:spLocks noChangeArrowheads="1"/>
          </p:cNvSpPr>
          <p:nvPr/>
        </p:nvSpPr>
        <p:spPr bwMode="auto">
          <a:xfrm>
            <a:off x="9848481" y="2188257"/>
            <a:ext cx="465827" cy="2829443"/>
          </a:xfrm>
          <a:prstGeom prst="roundRect">
            <a:avLst>
              <a:gd name="adj" fmla="val 16667"/>
            </a:avLst>
          </a:prstGeom>
          <a:noFill/>
          <a:ln w="38100">
            <a:solidFill>
              <a:srgbClr val="FFFF00"/>
            </a:solidFill>
            <a:round/>
          </a:ln>
        </p:spPr>
        <p:txBody>
          <a:bodyPr anchor="ctr"/>
          <a:lstStyle/>
          <a:p>
            <a:pPr defTabSz="914400" eaLnBrk="1" hangingPunct="1">
              <a:defRPr/>
            </a:pPr>
            <a:r>
              <a:rPr lang="zh-CN" altLang="en-US" sz="2800" i="0" dirty="0" smtClean="0">
                <a:solidFill>
                  <a:prstClr val="white"/>
                </a:solidFill>
                <a:effectLst/>
                <a:latin typeface="Calibri" pitchFamily="34" charset="0"/>
                <a:ea typeface="黑体" pitchFamily="49" charset="-122"/>
                <a:cs typeface="+mn-cs"/>
              </a:rPr>
              <a:t>原料分子</a:t>
            </a:r>
            <a:endParaRPr lang="zh-CN" altLang="en-US" sz="2800" i="0" dirty="0">
              <a:solidFill>
                <a:prstClr val="white"/>
              </a:solidFill>
              <a:effectLst/>
              <a:latin typeface="Calibri" pitchFamily="34" charset="0"/>
              <a:ea typeface="黑体" pitchFamily="49" charset="-122"/>
              <a:cs typeface="+mn-cs"/>
            </a:endParaRPr>
          </a:p>
        </p:txBody>
      </p:sp>
      <p:grpSp>
        <p:nvGrpSpPr>
          <p:cNvPr id="14" name="组合 13"/>
          <p:cNvGrpSpPr/>
          <p:nvPr/>
        </p:nvGrpSpPr>
        <p:grpSpPr>
          <a:xfrm>
            <a:off x="5237576" y="2406413"/>
            <a:ext cx="3423345" cy="558467"/>
            <a:chOff x="5237576" y="2406413"/>
            <a:chExt cx="3423345" cy="558467"/>
          </a:xfrm>
        </p:grpSpPr>
        <p:cxnSp>
          <p:nvCxnSpPr>
            <p:cNvPr id="9" name="直接连接符 8"/>
            <p:cNvCxnSpPr/>
            <p:nvPr/>
          </p:nvCxnSpPr>
          <p:spPr>
            <a:xfrm>
              <a:off x="5237576" y="2406413"/>
              <a:ext cx="3423345" cy="0"/>
            </a:xfrm>
            <a:prstGeom prst="line">
              <a:avLst/>
            </a:prstGeom>
            <a:noFill/>
            <a:ln w="5715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12" name="直接箭头连接符 11"/>
            <p:cNvCxnSpPr/>
            <p:nvPr/>
          </p:nvCxnSpPr>
          <p:spPr>
            <a:xfrm>
              <a:off x="8643669" y="2406413"/>
              <a:ext cx="0" cy="558467"/>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cxnSp>
        <p:nvCxnSpPr>
          <p:cNvPr id="34" name="直接箭头连接符 33"/>
          <p:cNvCxnSpPr/>
          <p:nvPr/>
        </p:nvCxnSpPr>
        <p:spPr>
          <a:xfrm>
            <a:off x="5237576" y="4893386"/>
            <a:ext cx="775798" cy="0"/>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nvGrpSpPr>
          <p:cNvPr id="35" name="组合 34"/>
          <p:cNvGrpSpPr/>
          <p:nvPr/>
        </p:nvGrpSpPr>
        <p:grpSpPr>
          <a:xfrm>
            <a:off x="7959979" y="4330464"/>
            <a:ext cx="683690" cy="589713"/>
            <a:chOff x="5237576" y="1816700"/>
            <a:chExt cx="683690" cy="589713"/>
          </a:xfrm>
        </p:grpSpPr>
        <p:cxnSp>
          <p:nvCxnSpPr>
            <p:cNvPr id="36" name="直接连接符 35"/>
            <p:cNvCxnSpPr/>
            <p:nvPr/>
          </p:nvCxnSpPr>
          <p:spPr>
            <a:xfrm>
              <a:off x="5237576" y="2406413"/>
              <a:ext cx="683690" cy="0"/>
            </a:xfrm>
            <a:prstGeom prst="line">
              <a:avLst/>
            </a:prstGeom>
            <a:noFill/>
            <a:ln w="5715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8" name="直接箭头连接符 37"/>
            <p:cNvCxnSpPr/>
            <p:nvPr/>
          </p:nvCxnSpPr>
          <p:spPr>
            <a:xfrm flipV="1">
              <a:off x="5917721" y="1816700"/>
              <a:ext cx="0" cy="589713"/>
            </a:xfrm>
            <a:prstGeom prst="straightConnector1">
              <a:avLst/>
            </a:prstGeom>
            <a:noFill/>
            <a:ln w="5715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269441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932490" y="771288"/>
            <a:ext cx="9651732" cy="1417454"/>
            <a:chOff x="932490" y="771288"/>
            <a:chExt cx="9651732" cy="1417454"/>
          </a:xfrm>
        </p:grpSpPr>
        <p:sp>
          <p:nvSpPr>
            <p:cNvPr id="4" name="文本框 3"/>
            <p:cNvSpPr txBox="1"/>
            <p:nvPr/>
          </p:nvSpPr>
          <p:spPr>
            <a:xfrm>
              <a:off x="932490" y="963744"/>
              <a:ext cx="410369" cy="548868"/>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600"/>
                </a:spcBef>
                <a:spcAft>
                  <a:spcPts val="0"/>
                </a:spcAft>
                <a:buClrTx/>
                <a:buSzTx/>
                <a:buFontTx/>
                <a:buNone/>
              </a:pPr>
              <a:r>
                <a:rPr kumimoji="0" lang="zh-CN" altLang="en-US"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rPr>
                <a:t>①</a:t>
              </a:r>
              <a:endParaRPr kumimoji="0" lang="en-US" altLang="zh-CN"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endParaRPr>
            </a:p>
          </p:txBody>
        </p:sp>
        <p:grpSp>
          <p:nvGrpSpPr>
            <p:cNvPr id="27" name="组合 26"/>
            <p:cNvGrpSpPr/>
            <p:nvPr/>
          </p:nvGrpSpPr>
          <p:grpSpPr>
            <a:xfrm>
              <a:off x="1519530" y="771288"/>
              <a:ext cx="9064692" cy="1417454"/>
              <a:chOff x="2019867" y="805794"/>
              <a:chExt cx="9064692" cy="1417454"/>
            </a:xfrm>
          </p:grpSpPr>
          <p:graphicFrame>
            <p:nvGraphicFramePr>
              <p:cNvPr id="3" name="对象 2"/>
              <p:cNvGraphicFramePr>
                <a:graphicFrameLocks noChangeAspect="1"/>
              </p:cNvGraphicFramePr>
              <p:nvPr>
                <p:extLst/>
              </p:nvPr>
            </p:nvGraphicFramePr>
            <p:xfrm>
              <a:off x="2019867" y="1013641"/>
              <a:ext cx="915963" cy="491629"/>
            </p:xfrm>
            <a:graphic>
              <a:graphicData uri="http://schemas.openxmlformats.org/presentationml/2006/ole">
                <mc:AlternateContent xmlns:mc="http://schemas.openxmlformats.org/markup-compatibility/2006">
                  <mc:Choice xmlns:v="urn:schemas-microsoft-com:vml" Requires="v">
                    <p:oleObj spid="_x0000_s23530" name="CS ChemDraw Drawing" r:id="rId4" imgW="1555443" imgH="834521" progId="ChemDraw.Document.6.0">
                      <p:embed/>
                    </p:oleObj>
                  </mc:Choice>
                  <mc:Fallback>
                    <p:oleObj name="CS ChemDraw Drawing" r:id="rId4" imgW="1555443" imgH="834521" progId="ChemDraw.Document.6.0">
                      <p:embed/>
                      <p:pic>
                        <p:nvPicPr>
                          <p:cNvPr id="3" name="对象 2"/>
                          <p:cNvPicPr/>
                          <p:nvPr/>
                        </p:nvPicPr>
                        <p:blipFill>
                          <a:blip r:embed="rId5"/>
                          <a:stretch>
                            <a:fillRect/>
                          </a:stretch>
                        </p:blipFill>
                        <p:spPr>
                          <a:xfrm>
                            <a:off x="2019867" y="1013641"/>
                            <a:ext cx="915963" cy="491629"/>
                          </a:xfrm>
                          <a:prstGeom prst="rect">
                            <a:avLst/>
                          </a:prstGeom>
                        </p:spPr>
                      </p:pic>
                    </p:oleObj>
                  </mc:Fallback>
                </mc:AlternateContent>
              </a:graphicData>
            </a:graphic>
          </p:graphicFrame>
          <p:graphicFrame>
            <p:nvGraphicFramePr>
              <p:cNvPr id="5" name="对象 4"/>
              <p:cNvGraphicFramePr>
                <a:graphicFrameLocks noChangeAspect="1"/>
              </p:cNvGraphicFramePr>
              <p:nvPr>
                <p:extLst/>
              </p:nvPr>
            </p:nvGraphicFramePr>
            <p:xfrm>
              <a:off x="3864634" y="1013641"/>
              <a:ext cx="1121434" cy="508512"/>
            </p:xfrm>
            <a:graphic>
              <a:graphicData uri="http://schemas.openxmlformats.org/presentationml/2006/ole">
                <mc:AlternateContent xmlns:mc="http://schemas.openxmlformats.org/markup-compatibility/2006">
                  <mc:Choice xmlns:v="urn:schemas-microsoft-com:vml" Requires="v">
                    <p:oleObj spid="_x0000_s23531" name="CS ChemDraw Drawing" r:id="rId6" imgW="1842194" imgH="834521" progId="ChemDraw.Document.6.0">
                      <p:embed/>
                    </p:oleObj>
                  </mc:Choice>
                  <mc:Fallback>
                    <p:oleObj name="CS ChemDraw Drawing" r:id="rId6" imgW="1842194" imgH="834521" progId="ChemDraw.Document.6.0">
                      <p:embed/>
                      <p:pic>
                        <p:nvPicPr>
                          <p:cNvPr id="5" name="对象 4"/>
                          <p:cNvPicPr/>
                          <p:nvPr/>
                        </p:nvPicPr>
                        <p:blipFill>
                          <a:blip r:embed="rId7"/>
                          <a:stretch>
                            <a:fillRect/>
                          </a:stretch>
                        </p:blipFill>
                        <p:spPr>
                          <a:xfrm>
                            <a:off x="3864634" y="1013641"/>
                            <a:ext cx="1121434" cy="508512"/>
                          </a:xfrm>
                          <a:prstGeom prst="rect">
                            <a:avLst/>
                          </a:prstGeom>
                        </p:spPr>
                      </p:pic>
                    </p:oleObj>
                  </mc:Fallback>
                </mc:AlternateContent>
              </a:graphicData>
            </a:graphic>
          </p:graphicFrame>
          <p:graphicFrame>
            <p:nvGraphicFramePr>
              <p:cNvPr id="6" name="对象 5"/>
              <p:cNvGraphicFramePr>
                <a:graphicFrameLocks noChangeAspect="1"/>
              </p:cNvGraphicFramePr>
              <p:nvPr>
                <p:extLst/>
              </p:nvPr>
            </p:nvGraphicFramePr>
            <p:xfrm>
              <a:off x="5914872" y="972845"/>
              <a:ext cx="1291711" cy="536259"/>
            </p:xfrm>
            <a:graphic>
              <a:graphicData uri="http://schemas.openxmlformats.org/presentationml/2006/ole">
                <mc:AlternateContent xmlns:mc="http://schemas.openxmlformats.org/markup-compatibility/2006">
                  <mc:Choice xmlns:v="urn:schemas-microsoft-com:vml" Requires="v">
                    <p:oleObj spid="_x0000_s23532" name="CS ChemDraw Drawing" r:id="rId8" imgW="2011044" imgH="834521" progId="ChemDraw.Document.6.0">
                      <p:embed/>
                    </p:oleObj>
                  </mc:Choice>
                  <mc:Fallback>
                    <p:oleObj name="CS ChemDraw Drawing" r:id="rId8" imgW="2011044" imgH="834521" progId="ChemDraw.Document.6.0">
                      <p:embed/>
                      <p:pic>
                        <p:nvPicPr>
                          <p:cNvPr id="6" name="对象 5"/>
                          <p:cNvPicPr/>
                          <p:nvPr/>
                        </p:nvPicPr>
                        <p:blipFill>
                          <a:blip r:embed="rId9"/>
                          <a:stretch>
                            <a:fillRect/>
                          </a:stretch>
                        </p:blipFill>
                        <p:spPr>
                          <a:xfrm>
                            <a:off x="5914872" y="972845"/>
                            <a:ext cx="1291711" cy="536259"/>
                          </a:xfrm>
                          <a:prstGeom prst="rect">
                            <a:avLst/>
                          </a:prstGeom>
                        </p:spPr>
                      </p:pic>
                    </p:oleObj>
                  </mc:Fallback>
                </mc:AlternateContent>
              </a:graphicData>
            </a:graphic>
          </p:graphicFrame>
          <p:graphicFrame>
            <p:nvGraphicFramePr>
              <p:cNvPr id="7" name="对象 6"/>
              <p:cNvGraphicFramePr>
                <a:graphicFrameLocks noChangeAspect="1"/>
              </p:cNvGraphicFramePr>
              <p:nvPr>
                <p:extLst/>
              </p:nvPr>
            </p:nvGraphicFramePr>
            <p:xfrm>
              <a:off x="8740465" y="1117302"/>
              <a:ext cx="2344094" cy="809701"/>
            </p:xfrm>
            <a:graphic>
              <a:graphicData uri="http://schemas.openxmlformats.org/presentationml/2006/ole">
                <mc:AlternateContent xmlns:mc="http://schemas.openxmlformats.org/markup-compatibility/2006">
                  <mc:Choice xmlns:v="urn:schemas-microsoft-com:vml" Requires="v">
                    <p:oleObj spid="_x0000_s23533" name="CS ChemDraw Drawing" r:id="rId10" imgW="3505010" imgH="1214155" progId="ChemDraw.Document.6.0">
                      <p:embed/>
                    </p:oleObj>
                  </mc:Choice>
                  <mc:Fallback>
                    <p:oleObj name="CS ChemDraw Drawing" r:id="rId10" imgW="3505010" imgH="1214155" progId="ChemDraw.Document.6.0">
                      <p:embed/>
                      <p:pic>
                        <p:nvPicPr>
                          <p:cNvPr id="7" name="对象 6"/>
                          <p:cNvPicPr/>
                          <p:nvPr/>
                        </p:nvPicPr>
                        <p:blipFill>
                          <a:blip r:embed="rId11"/>
                          <a:stretch>
                            <a:fillRect/>
                          </a:stretch>
                        </p:blipFill>
                        <p:spPr>
                          <a:xfrm>
                            <a:off x="8740465" y="1117302"/>
                            <a:ext cx="2344094" cy="809701"/>
                          </a:xfrm>
                          <a:prstGeom prst="rect">
                            <a:avLst/>
                          </a:prstGeom>
                        </p:spPr>
                      </p:pic>
                    </p:oleObj>
                  </mc:Fallback>
                </mc:AlternateContent>
              </a:graphicData>
            </a:graphic>
          </p:graphicFrame>
          <p:cxnSp>
            <p:nvCxnSpPr>
              <p:cNvPr id="9" name="直接箭头连接符 8"/>
              <p:cNvCxnSpPr/>
              <p:nvPr/>
            </p:nvCxnSpPr>
            <p:spPr>
              <a:xfrm>
                <a:off x="2935830" y="1267897"/>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10" name="文本框 9"/>
              <p:cNvSpPr txBox="1"/>
              <p:nvPr/>
            </p:nvSpPr>
            <p:spPr>
              <a:xfrm>
                <a:off x="3153273" y="808671"/>
                <a:ext cx="370293"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baseline="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Cl</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p>
              <a:p>
                <a:pPr marL="0" marR="0" indent="0" algn="ctr" defTabSz="825500" rtl="0" fontAlgn="auto" latinLnBrk="0" hangingPunct="0">
                  <a:lnSpc>
                    <a:spcPct val="150000"/>
                  </a:lnSpc>
                  <a:spcBef>
                    <a:spcPts val="0"/>
                  </a:spcBef>
                  <a:spcAft>
                    <a:spcPts val="0"/>
                  </a:spcAft>
                  <a:buClrTx/>
                  <a:buSzTx/>
                  <a:buFontTx/>
                  <a:buNone/>
                </a:pPr>
                <a:r>
                  <a:rPr lang="zh-CN" altLang="en-US" sz="1600" i="0" dirty="0">
                    <a:solidFill>
                      <a:srgbClr val="EDEDEE"/>
                    </a:solidFill>
                    <a:effectLst/>
                    <a:latin typeface="+mn-lt"/>
                    <a:ea typeface="黑体" panose="02010609060101010101" pitchFamily="49" charset="-122"/>
                    <a:cs typeface="Times New Roman" panose="02020603050405020304" pitchFamily="18" charset="0"/>
                  </a:rPr>
                  <a:t>光</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11" name="直接箭头连接符 10"/>
              <p:cNvCxnSpPr/>
              <p:nvPr/>
            </p:nvCxnSpPr>
            <p:spPr>
              <a:xfrm>
                <a:off x="4917028" y="1265020"/>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12" name="文本框 11"/>
              <p:cNvSpPr txBox="1"/>
              <p:nvPr/>
            </p:nvSpPr>
            <p:spPr>
              <a:xfrm>
                <a:off x="5001042" y="805794"/>
                <a:ext cx="671659"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NaOH</a:t>
                </a: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H</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r>
                  <a:rPr kumimoji="0" lang="en-US" altLang="zh-CN"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O</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13" name="直接箭头连接符 12"/>
              <p:cNvCxnSpPr/>
              <p:nvPr/>
            </p:nvCxnSpPr>
            <p:spPr>
              <a:xfrm>
                <a:off x="2367058" y="1516400"/>
                <a:ext cx="3475901" cy="410603"/>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aphicFrame>
            <p:nvGraphicFramePr>
              <p:cNvPr id="14" name="对象 13"/>
              <p:cNvGraphicFramePr>
                <a:graphicFrameLocks noChangeAspect="1"/>
              </p:cNvGraphicFramePr>
              <p:nvPr>
                <p:extLst/>
              </p:nvPr>
            </p:nvGraphicFramePr>
            <p:xfrm>
              <a:off x="5914871" y="1488003"/>
              <a:ext cx="1152365" cy="735245"/>
            </p:xfrm>
            <a:graphic>
              <a:graphicData uri="http://schemas.openxmlformats.org/presentationml/2006/ole">
                <mc:AlternateContent xmlns:mc="http://schemas.openxmlformats.org/markup-compatibility/2006">
                  <mc:Choice xmlns:v="urn:schemas-microsoft-com:vml" Requires="v">
                    <p:oleObj spid="_x0000_s23534" name="CS ChemDraw Drawing" r:id="rId12" imgW="1903249" imgH="1214155" progId="ChemDraw.Document.6.0">
                      <p:embed/>
                    </p:oleObj>
                  </mc:Choice>
                  <mc:Fallback>
                    <p:oleObj name="CS ChemDraw Drawing" r:id="rId12" imgW="1903249" imgH="1214155" progId="ChemDraw.Document.6.0">
                      <p:embed/>
                      <p:pic>
                        <p:nvPicPr>
                          <p:cNvPr id="14" name="对象 13"/>
                          <p:cNvPicPr/>
                          <p:nvPr/>
                        </p:nvPicPr>
                        <p:blipFill>
                          <a:blip r:embed="rId13"/>
                          <a:stretch>
                            <a:fillRect/>
                          </a:stretch>
                        </p:blipFill>
                        <p:spPr>
                          <a:xfrm>
                            <a:off x="5914871" y="1488003"/>
                            <a:ext cx="1152365" cy="735245"/>
                          </a:xfrm>
                          <a:prstGeom prst="rect">
                            <a:avLst/>
                          </a:prstGeom>
                        </p:spPr>
                      </p:pic>
                    </p:oleObj>
                  </mc:Fallback>
                </mc:AlternateContent>
              </a:graphicData>
            </a:graphic>
          </p:graphicFrame>
          <p:sp>
            <p:nvSpPr>
              <p:cNvPr id="17" name="文本框 16"/>
              <p:cNvSpPr txBox="1"/>
              <p:nvPr/>
            </p:nvSpPr>
            <p:spPr>
              <a:xfrm rot="429133">
                <a:off x="3365926" y="1640835"/>
                <a:ext cx="1581124"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KMnO</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4</a:t>
                </a: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/H</a:t>
                </a:r>
                <a:r>
                  <a:rPr lang="en-US" altLang="zh-CN" sz="1600" i="0" baseline="30000" dirty="0" smtClean="0">
                    <a:solidFill>
                      <a:srgbClr val="EDEDEE"/>
                    </a:solidFill>
                    <a:effectLst/>
                    <a:latin typeface="+mn-lt"/>
                    <a:ea typeface="黑体" panose="02010609060101010101" pitchFamily="49" charset="-122"/>
                    <a:cs typeface="Times New Roman" panose="02020603050405020304" pitchFamily="18" charset="0"/>
                  </a:rPr>
                  <a:t>+</a:t>
                </a:r>
              </a:p>
            </p:txBody>
          </p:sp>
          <p:cxnSp>
            <p:nvCxnSpPr>
              <p:cNvPr id="21" name="直接连接符 20"/>
              <p:cNvCxnSpPr/>
              <p:nvPr/>
            </p:nvCxnSpPr>
            <p:spPr>
              <a:xfrm>
                <a:off x="7241089" y="1129873"/>
                <a:ext cx="436420" cy="379153"/>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2" name="直接连接符 21"/>
              <p:cNvCxnSpPr/>
              <p:nvPr/>
            </p:nvCxnSpPr>
            <p:spPr>
              <a:xfrm flipV="1">
                <a:off x="7241089" y="1509026"/>
                <a:ext cx="436420" cy="463237"/>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4" name="直接箭头连接符 23"/>
              <p:cNvCxnSpPr/>
              <p:nvPr/>
            </p:nvCxnSpPr>
            <p:spPr>
              <a:xfrm>
                <a:off x="7677509" y="1509026"/>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25" name="文本框 24"/>
              <p:cNvSpPr txBox="1"/>
              <p:nvPr/>
            </p:nvSpPr>
            <p:spPr>
              <a:xfrm>
                <a:off x="7734407" y="1044882"/>
                <a:ext cx="718146"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smtClean="0">
                    <a:solidFill>
                      <a:srgbClr val="EDEDEE"/>
                    </a:solidFill>
                    <a:effectLst/>
                    <a:latin typeface="+mn-lt"/>
                    <a:ea typeface="黑体" panose="02010609060101010101" pitchFamily="49" charset="-122"/>
                    <a:cs typeface="Times New Roman" panose="02020603050405020304" pitchFamily="18" charset="0"/>
                  </a:rPr>
                  <a:t>浓硫酸</a:t>
                </a:r>
                <a:endParaRPr lang="en-US" altLang="zh-CN" sz="1600" i="0" dirty="0" smtClean="0">
                  <a:solidFill>
                    <a:srgbClr val="EDEDEE"/>
                  </a:solidFill>
                  <a:effectLst/>
                  <a:latin typeface="+mn-lt"/>
                  <a:ea typeface="黑体" panose="02010609060101010101" pitchFamily="49" charset="-122"/>
                  <a:cs typeface="Times New Roman" panose="02020603050405020304" pitchFamily="18" charset="0"/>
                </a:endParaRP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黑体" panose="02010609060101010101" pitchFamily="49" charset="-122"/>
                    <a:ea typeface="黑体" panose="02010609060101010101" pitchFamily="49" charset="-122"/>
                    <a:cs typeface="Times New Roman" panose="02020603050405020304" pitchFamily="18" charset="0"/>
                    <a:sym typeface="Hoefler Text"/>
                  </a:rPr>
                  <a:t>△</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grpSp>
      </p:grpSp>
      <p:grpSp>
        <p:nvGrpSpPr>
          <p:cNvPr id="46" name="组合 45"/>
          <p:cNvGrpSpPr/>
          <p:nvPr/>
        </p:nvGrpSpPr>
        <p:grpSpPr>
          <a:xfrm>
            <a:off x="932432" y="2079627"/>
            <a:ext cx="9648917" cy="1469213"/>
            <a:chOff x="932432" y="2079627"/>
            <a:chExt cx="9648917" cy="1469213"/>
          </a:xfrm>
        </p:grpSpPr>
        <p:sp>
          <p:nvSpPr>
            <p:cNvPr id="78" name="文本框 77"/>
            <p:cNvSpPr txBox="1"/>
            <p:nvPr/>
          </p:nvSpPr>
          <p:spPr>
            <a:xfrm>
              <a:off x="7231791" y="2370859"/>
              <a:ext cx="718146"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smtClean="0">
                  <a:solidFill>
                    <a:srgbClr val="EDEDEE"/>
                  </a:solidFill>
                  <a:effectLst/>
                  <a:latin typeface="+mn-lt"/>
                  <a:ea typeface="黑体" panose="02010609060101010101" pitchFamily="49" charset="-122"/>
                  <a:cs typeface="Times New Roman" panose="02020603050405020304" pitchFamily="18" charset="0"/>
                </a:rPr>
                <a:t>浓硫酸</a:t>
              </a:r>
              <a:endParaRPr lang="en-US" altLang="zh-CN" sz="1600" i="0" dirty="0" smtClean="0">
                <a:solidFill>
                  <a:srgbClr val="EDEDEE"/>
                </a:solidFill>
                <a:effectLst/>
                <a:latin typeface="+mn-lt"/>
                <a:ea typeface="黑体" panose="02010609060101010101" pitchFamily="49" charset="-122"/>
                <a:cs typeface="Times New Roman" panose="02020603050405020304" pitchFamily="18" charset="0"/>
              </a:endParaRP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黑体" panose="02010609060101010101" pitchFamily="49" charset="-122"/>
                  <a:ea typeface="黑体" panose="02010609060101010101" pitchFamily="49" charset="-122"/>
                  <a:cs typeface="Times New Roman" panose="02020603050405020304" pitchFamily="18" charset="0"/>
                  <a:sym typeface="Hoefler Text"/>
                </a:rPr>
                <a:t>△</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grpSp>
          <p:nvGrpSpPr>
            <p:cNvPr id="23" name="组合 22"/>
            <p:cNvGrpSpPr/>
            <p:nvPr/>
          </p:nvGrpSpPr>
          <p:grpSpPr>
            <a:xfrm>
              <a:off x="932432" y="2079627"/>
              <a:ext cx="9648917" cy="1469213"/>
              <a:chOff x="932432" y="2079627"/>
              <a:chExt cx="9648917" cy="1469213"/>
            </a:xfrm>
          </p:grpSpPr>
          <p:grpSp>
            <p:nvGrpSpPr>
              <p:cNvPr id="28" name="组合 27"/>
              <p:cNvGrpSpPr/>
              <p:nvPr/>
            </p:nvGrpSpPr>
            <p:grpSpPr>
              <a:xfrm>
                <a:off x="1516657" y="2079627"/>
                <a:ext cx="9064692" cy="1469213"/>
                <a:chOff x="2019867" y="805794"/>
                <a:chExt cx="9064692" cy="1469213"/>
              </a:xfrm>
            </p:grpSpPr>
            <p:graphicFrame>
              <p:nvGraphicFramePr>
                <p:cNvPr id="38" name="对象 37"/>
                <p:cNvGraphicFramePr>
                  <a:graphicFrameLocks noChangeAspect="1"/>
                </p:cNvGraphicFramePr>
                <p:nvPr>
                  <p:extLst/>
                </p:nvPr>
              </p:nvGraphicFramePr>
              <p:xfrm>
                <a:off x="5914871" y="1539762"/>
                <a:ext cx="1152365" cy="735245"/>
              </p:xfrm>
              <a:graphic>
                <a:graphicData uri="http://schemas.openxmlformats.org/presentationml/2006/ole">
                  <mc:AlternateContent xmlns:mc="http://schemas.openxmlformats.org/markup-compatibility/2006">
                    <mc:Choice xmlns:v="urn:schemas-microsoft-com:vml" Requires="v">
                      <p:oleObj spid="_x0000_s23535" name="CS ChemDraw Drawing" r:id="rId14" imgW="1903249" imgH="1214155" progId="ChemDraw.Document.6.0">
                        <p:embed/>
                      </p:oleObj>
                    </mc:Choice>
                    <mc:Fallback>
                      <p:oleObj name="CS ChemDraw Drawing" r:id="rId14" imgW="1903249" imgH="1214155" progId="ChemDraw.Document.6.0">
                        <p:embed/>
                        <p:pic>
                          <p:nvPicPr>
                            <p:cNvPr id="38" name="对象 37"/>
                            <p:cNvPicPr/>
                            <p:nvPr/>
                          </p:nvPicPr>
                          <p:blipFill>
                            <a:blip r:embed="rId13"/>
                            <a:stretch>
                              <a:fillRect/>
                            </a:stretch>
                          </p:blipFill>
                          <p:spPr>
                            <a:xfrm>
                              <a:off x="5914871" y="1539762"/>
                              <a:ext cx="1152365" cy="735245"/>
                            </a:xfrm>
                            <a:prstGeom prst="rect">
                              <a:avLst/>
                            </a:prstGeom>
                          </p:spPr>
                        </p:pic>
                      </p:oleObj>
                    </mc:Fallback>
                  </mc:AlternateContent>
                </a:graphicData>
              </a:graphic>
            </p:graphicFrame>
            <p:sp>
              <p:nvSpPr>
                <p:cNvPr id="39" name="文本框 38"/>
                <p:cNvSpPr txBox="1"/>
                <p:nvPr/>
              </p:nvSpPr>
              <p:spPr>
                <a:xfrm>
                  <a:off x="5501587" y="1364839"/>
                  <a:ext cx="1071737"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a:solidFill>
                        <a:srgbClr val="EDEDEE"/>
                      </a:solidFill>
                      <a:effectLst/>
                      <a:latin typeface="+mn-lt"/>
                      <a:ea typeface="黑体" panose="02010609060101010101" pitchFamily="49" charset="-122"/>
                      <a:cs typeface="Times New Roman" panose="02020603050405020304" pitchFamily="18" charset="0"/>
                    </a:rPr>
                    <a:t>氧化剂</a:t>
                  </a:r>
                  <a:endPar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endParaRPr>
                </a:p>
              </p:txBody>
            </p:sp>
            <p:graphicFrame>
              <p:nvGraphicFramePr>
                <p:cNvPr id="29" name="对象 28"/>
                <p:cNvGraphicFramePr>
                  <a:graphicFrameLocks noChangeAspect="1"/>
                </p:cNvGraphicFramePr>
                <p:nvPr>
                  <p:extLst/>
                </p:nvPr>
              </p:nvGraphicFramePr>
              <p:xfrm>
                <a:off x="2019867" y="1013641"/>
                <a:ext cx="915963" cy="491629"/>
              </p:xfrm>
              <a:graphic>
                <a:graphicData uri="http://schemas.openxmlformats.org/presentationml/2006/ole">
                  <mc:AlternateContent xmlns:mc="http://schemas.openxmlformats.org/markup-compatibility/2006">
                    <mc:Choice xmlns:v="urn:schemas-microsoft-com:vml" Requires="v">
                      <p:oleObj spid="_x0000_s23536" name="CS ChemDraw Drawing" r:id="rId15" imgW="1555443" imgH="834521" progId="ChemDraw.Document.6.0">
                        <p:embed/>
                      </p:oleObj>
                    </mc:Choice>
                    <mc:Fallback>
                      <p:oleObj name="CS ChemDraw Drawing" r:id="rId15" imgW="1555443" imgH="834521" progId="ChemDraw.Document.6.0">
                        <p:embed/>
                        <p:pic>
                          <p:nvPicPr>
                            <p:cNvPr id="29" name="对象 28"/>
                            <p:cNvPicPr/>
                            <p:nvPr/>
                          </p:nvPicPr>
                          <p:blipFill>
                            <a:blip r:embed="rId5"/>
                            <a:stretch>
                              <a:fillRect/>
                            </a:stretch>
                          </p:blipFill>
                          <p:spPr>
                            <a:xfrm>
                              <a:off x="2019867" y="1013641"/>
                              <a:ext cx="915963" cy="491629"/>
                            </a:xfrm>
                            <a:prstGeom prst="rect">
                              <a:avLst/>
                            </a:prstGeom>
                          </p:spPr>
                        </p:pic>
                      </p:oleObj>
                    </mc:Fallback>
                  </mc:AlternateContent>
                </a:graphicData>
              </a:graphic>
            </p:graphicFrame>
            <p:graphicFrame>
              <p:nvGraphicFramePr>
                <p:cNvPr id="30" name="对象 29"/>
                <p:cNvGraphicFramePr>
                  <a:graphicFrameLocks noChangeAspect="1"/>
                </p:cNvGraphicFramePr>
                <p:nvPr>
                  <p:extLst/>
                </p:nvPr>
              </p:nvGraphicFramePr>
              <p:xfrm>
                <a:off x="3864634" y="1013641"/>
                <a:ext cx="1121434" cy="508512"/>
              </p:xfrm>
              <a:graphic>
                <a:graphicData uri="http://schemas.openxmlformats.org/presentationml/2006/ole">
                  <mc:AlternateContent xmlns:mc="http://schemas.openxmlformats.org/markup-compatibility/2006">
                    <mc:Choice xmlns:v="urn:schemas-microsoft-com:vml" Requires="v">
                      <p:oleObj spid="_x0000_s23537" name="CS ChemDraw Drawing" r:id="rId16" imgW="1842194" imgH="834521" progId="ChemDraw.Document.6.0">
                        <p:embed/>
                      </p:oleObj>
                    </mc:Choice>
                    <mc:Fallback>
                      <p:oleObj name="CS ChemDraw Drawing" r:id="rId16" imgW="1842194" imgH="834521" progId="ChemDraw.Document.6.0">
                        <p:embed/>
                        <p:pic>
                          <p:nvPicPr>
                            <p:cNvPr id="30" name="对象 29"/>
                            <p:cNvPicPr/>
                            <p:nvPr/>
                          </p:nvPicPr>
                          <p:blipFill>
                            <a:blip r:embed="rId7"/>
                            <a:stretch>
                              <a:fillRect/>
                            </a:stretch>
                          </p:blipFill>
                          <p:spPr>
                            <a:xfrm>
                              <a:off x="3864634" y="1013641"/>
                              <a:ext cx="1121434" cy="508512"/>
                            </a:xfrm>
                            <a:prstGeom prst="rect">
                              <a:avLst/>
                            </a:prstGeom>
                          </p:spPr>
                        </p:pic>
                      </p:oleObj>
                    </mc:Fallback>
                  </mc:AlternateContent>
                </a:graphicData>
              </a:graphic>
            </p:graphicFrame>
            <p:graphicFrame>
              <p:nvGraphicFramePr>
                <p:cNvPr id="31" name="对象 30"/>
                <p:cNvGraphicFramePr>
                  <a:graphicFrameLocks noChangeAspect="1"/>
                </p:cNvGraphicFramePr>
                <p:nvPr>
                  <p:extLst/>
                </p:nvPr>
              </p:nvGraphicFramePr>
              <p:xfrm>
                <a:off x="5914872" y="972845"/>
                <a:ext cx="1291711" cy="536259"/>
              </p:xfrm>
              <a:graphic>
                <a:graphicData uri="http://schemas.openxmlformats.org/presentationml/2006/ole">
                  <mc:AlternateContent xmlns:mc="http://schemas.openxmlformats.org/markup-compatibility/2006">
                    <mc:Choice xmlns:v="urn:schemas-microsoft-com:vml" Requires="v">
                      <p:oleObj spid="_x0000_s23538" name="CS ChemDraw Drawing" r:id="rId17" imgW="2011044" imgH="834521" progId="ChemDraw.Document.6.0">
                        <p:embed/>
                      </p:oleObj>
                    </mc:Choice>
                    <mc:Fallback>
                      <p:oleObj name="CS ChemDraw Drawing" r:id="rId17" imgW="2011044" imgH="834521" progId="ChemDraw.Document.6.0">
                        <p:embed/>
                        <p:pic>
                          <p:nvPicPr>
                            <p:cNvPr id="31" name="对象 30"/>
                            <p:cNvPicPr/>
                            <p:nvPr/>
                          </p:nvPicPr>
                          <p:blipFill>
                            <a:blip r:embed="rId9"/>
                            <a:stretch>
                              <a:fillRect/>
                            </a:stretch>
                          </p:blipFill>
                          <p:spPr>
                            <a:xfrm>
                              <a:off x="5914872" y="972845"/>
                              <a:ext cx="1291711" cy="536259"/>
                            </a:xfrm>
                            <a:prstGeom prst="rect">
                              <a:avLst/>
                            </a:prstGeom>
                          </p:spPr>
                        </p:pic>
                      </p:oleObj>
                    </mc:Fallback>
                  </mc:AlternateContent>
                </a:graphicData>
              </a:graphic>
            </p:graphicFrame>
            <p:graphicFrame>
              <p:nvGraphicFramePr>
                <p:cNvPr id="32" name="对象 31"/>
                <p:cNvGraphicFramePr>
                  <a:graphicFrameLocks noChangeAspect="1"/>
                </p:cNvGraphicFramePr>
                <p:nvPr>
                  <p:extLst/>
                </p:nvPr>
              </p:nvGraphicFramePr>
              <p:xfrm>
                <a:off x="8740465" y="1117302"/>
                <a:ext cx="2344094" cy="809701"/>
              </p:xfrm>
              <a:graphic>
                <a:graphicData uri="http://schemas.openxmlformats.org/presentationml/2006/ole">
                  <mc:AlternateContent xmlns:mc="http://schemas.openxmlformats.org/markup-compatibility/2006">
                    <mc:Choice xmlns:v="urn:schemas-microsoft-com:vml" Requires="v">
                      <p:oleObj spid="_x0000_s23539" name="CS ChemDraw Drawing" r:id="rId18" imgW="3505010" imgH="1214155" progId="ChemDraw.Document.6.0">
                        <p:embed/>
                      </p:oleObj>
                    </mc:Choice>
                    <mc:Fallback>
                      <p:oleObj name="CS ChemDraw Drawing" r:id="rId18" imgW="3505010" imgH="1214155" progId="ChemDraw.Document.6.0">
                        <p:embed/>
                        <p:pic>
                          <p:nvPicPr>
                            <p:cNvPr id="32" name="对象 31"/>
                            <p:cNvPicPr/>
                            <p:nvPr/>
                          </p:nvPicPr>
                          <p:blipFill>
                            <a:blip r:embed="rId11"/>
                            <a:stretch>
                              <a:fillRect/>
                            </a:stretch>
                          </p:blipFill>
                          <p:spPr>
                            <a:xfrm>
                              <a:off x="8740465" y="1117302"/>
                              <a:ext cx="2344094" cy="809701"/>
                            </a:xfrm>
                            <a:prstGeom prst="rect">
                              <a:avLst/>
                            </a:prstGeom>
                          </p:spPr>
                        </p:pic>
                      </p:oleObj>
                    </mc:Fallback>
                  </mc:AlternateContent>
                </a:graphicData>
              </a:graphic>
            </p:graphicFrame>
            <p:cxnSp>
              <p:nvCxnSpPr>
                <p:cNvPr id="33" name="直接箭头连接符 32"/>
                <p:cNvCxnSpPr/>
                <p:nvPr/>
              </p:nvCxnSpPr>
              <p:spPr>
                <a:xfrm>
                  <a:off x="2935830" y="1267897"/>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34" name="文本框 33"/>
                <p:cNvSpPr txBox="1"/>
                <p:nvPr/>
              </p:nvSpPr>
              <p:spPr>
                <a:xfrm>
                  <a:off x="3153273" y="808671"/>
                  <a:ext cx="370293"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baseline="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Cl</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p>
                <a:p>
                  <a:pPr marL="0" marR="0" indent="0" algn="ctr" defTabSz="825500" rtl="0" fontAlgn="auto" latinLnBrk="0" hangingPunct="0">
                    <a:lnSpc>
                      <a:spcPct val="150000"/>
                    </a:lnSpc>
                    <a:spcBef>
                      <a:spcPts val="0"/>
                    </a:spcBef>
                    <a:spcAft>
                      <a:spcPts val="0"/>
                    </a:spcAft>
                    <a:buClrTx/>
                    <a:buSzTx/>
                    <a:buFontTx/>
                    <a:buNone/>
                  </a:pPr>
                  <a:r>
                    <a:rPr lang="zh-CN" altLang="en-US" sz="1600" i="0" dirty="0">
                      <a:solidFill>
                        <a:srgbClr val="EDEDEE"/>
                      </a:solidFill>
                      <a:effectLst/>
                      <a:latin typeface="+mn-lt"/>
                      <a:ea typeface="黑体" panose="02010609060101010101" pitchFamily="49" charset="-122"/>
                      <a:cs typeface="Times New Roman" panose="02020603050405020304" pitchFamily="18" charset="0"/>
                    </a:rPr>
                    <a:t>光</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35" name="直接箭头连接符 34"/>
                <p:cNvCxnSpPr/>
                <p:nvPr/>
              </p:nvCxnSpPr>
              <p:spPr>
                <a:xfrm>
                  <a:off x="4917028" y="1265020"/>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36" name="文本框 35"/>
                <p:cNvSpPr txBox="1"/>
                <p:nvPr/>
              </p:nvSpPr>
              <p:spPr>
                <a:xfrm>
                  <a:off x="5001042" y="805794"/>
                  <a:ext cx="671659"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NaOH</a:t>
                  </a: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H</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r>
                    <a:rPr kumimoji="0" lang="en-US" altLang="zh-CN"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O</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37" name="直接箭头连接符 36"/>
                <p:cNvCxnSpPr/>
                <p:nvPr/>
              </p:nvCxnSpPr>
              <p:spPr>
                <a:xfrm>
                  <a:off x="6382253" y="1470764"/>
                  <a:ext cx="2321" cy="349444"/>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40" name="直接连接符 39"/>
                <p:cNvCxnSpPr/>
                <p:nvPr/>
              </p:nvCxnSpPr>
              <p:spPr>
                <a:xfrm>
                  <a:off x="7241089" y="1129873"/>
                  <a:ext cx="436420" cy="379153"/>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1" name="直接连接符 40"/>
                <p:cNvCxnSpPr/>
                <p:nvPr/>
              </p:nvCxnSpPr>
              <p:spPr>
                <a:xfrm flipV="1">
                  <a:off x="7241089" y="1509026"/>
                  <a:ext cx="436420" cy="463237"/>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2" name="直接箭头连接符 41"/>
                <p:cNvCxnSpPr/>
                <p:nvPr/>
              </p:nvCxnSpPr>
              <p:spPr>
                <a:xfrm>
                  <a:off x="7677509" y="1509026"/>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sp>
            <p:nvSpPr>
              <p:cNvPr id="75" name="文本框 74"/>
              <p:cNvSpPr txBox="1"/>
              <p:nvPr/>
            </p:nvSpPr>
            <p:spPr>
              <a:xfrm>
                <a:off x="932432" y="2217280"/>
                <a:ext cx="410369" cy="548868"/>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600"/>
                  </a:spcBef>
                  <a:spcAft>
                    <a:spcPts val="0"/>
                  </a:spcAft>
                  <a:buClrTx/>
                  <a:buSzTx/>
                  <a:buFontTx/>
                  <a:buNone/>
                </a:pPr>
                <a:r>
                  <a:rPr kumimoji="0" lang="zh-CN" altLang="en-US"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rPr>
                  <a:t>②</a:t>
                </a:r>
                <a:endParaRPr kumimoji="0" lang="en-US" altLang="zh-CN"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endParaRPr>
              </a:p>
            </p:txBody>
          </p:sp>
        </p:grpSp>
      </p:grpSp>
      <p:grpSp>
        <p:nvGrpSpPr>
          <p:cNvPr id="50" name="组合 49"/>
          <p:cNvGrpSpPr/>
          <p:nvPr/>
        </p:nvGrpSpPr>
        <p:grpSpPr>
          <a:xfrm>
            <a:off x="908560" y="3258573"/>
            <a:ext cx="7656802" cy="1384739"/>
            <a:chOff x="908560" y="3258573"/>
            <a:chExt cx="7656802" cy="1384739"/>
          </a:xfrm>
        </p:grpSpPr>
        <p:sp>
          <p:nvSpPr>
            <p:cNvPr id="2" name="矩形 1"/>
            <p:cNvSpPr/>
            <p:nvPr/>
          </p:nvSpPr>
          <p:spPr>
            <a:xfrm>
              <a:off x="2681580" y="3638307"/>
              <a:ext cx="412292" cy="416011"/>
            </a:xfrm>
            <a:prstGeom prst="rect">
              <a:avLst/>
            </a:prstGeom>
          </p:spPr>
          <p:txBody>
            <a:bodyPr wrap="none">
              <a:spAutoFit/>
            </a:bodyPr>
            <a:lstStyle/>
            <a:p>
              <a:pPr>
                <a:lnSpc>
                  <a:spcPct val="150000"/>
                </a:lnSpc>
                <a:spcBef>
                  <a:spcPts val="0"/>
                </a:spcBef>
                <a:spcAft>
                  <a:spcPts val="0"/>
                </a:spcAft>
              </a:pPr>
              <a:r>
                <a:rPr lang="en-US" altLang="zh-CN" sz="1600" i="0" dirty="0">
                  <a:solidFill>
                    <a:srgbClr val="EDEDEE"/>
                  </a:solidFill>
                  <a:effectLst/>
                  <a:latin typeface="+mn-lt"/>
                  <a:ea typeface="黑体" panose="02010609060101010101" pitchFamily="49" charset="-122"/>
                  <a:cs typeface="Times New Roman" panose="02020603050405020304" pitchFamily="18" charset="0"/>
                </a:rPr>
                <a:t>H</a:t>
              </a:r>
              <a:r>
                <a:rPr lang="en-US" altLang="zh-CN" sz="1600" i="0" baseline="30000" dirty="0">
                  <a:solidFill>
                    <a:srgbClr val="EDEDEE"/>
                  </a:solidFill>
                  <a:effectLst/>
                  <a:latin typeface="+mn-lt"/>
                  <a:ea typeface="黑体" panose="02010609060101010101" pitchFamily="49" charset="-122"/>
                  <a:cs typeface="Times New Roman" panose="02020603050405020304" pitchFamily="18" charset="0"/>
                </a:rPr>
                <a:t>+</a:t>
              </a:r>
            </a:p>
          </p:txBody>
        </p:sp>
        <p:grpSp>
          <p:nvGrpSpPr>
            <p:cNvPr id="26" name="组合 25"/>
            <p:cNvGrpSpPr/>
            <p:nvPr/>
          </p:nvGrpSpPr>
          <p:grpSpPr>
            <a:xfrm>
              <a:off x="908560" y="3258573"/>
              <a:ext cx="7656802" cy="1384739"/>
              <a:chOff x="908560" y="3258573"/>
              <a:chExt cx="7656802" cy="1384739"/>
            </a:xfrm>
          </p:grpSpPr>
          <p:grpSp>
            <p:nvGrpSpPr>
              <p:cNvPr id="8" name="组合 7"/>
              <p:cNvGrpSpPr/>
              <p:nvPr/>
            </p:nvGrpSpPr>
            <p:grpSpPr>
              <a:xfrm>
                <a:off x="1513780" y="3258573"/>
                <a:ext cx="7051582" cy="1384739"/>
                <a:chOff x="1513780" y="3293079"/>
                <a:chExt cx="7051582" cy="1384739"/>
              </a:xfrm>
            </p:grpSpPr>
            <p:grpSp>
              <p:nvGrpSpPr>
                <p:cNvPr id="44" name="组合 43"/>
                <p:cNvGrpSpPr/>
                <p:nvPr/>
              </p:nvGrpSpPr>
              <p:grpSpPr>
                <a:xfrm>
                  <a:off x="1513780" y="3293079"/>
                  <a:ext cx="7051582" cy="1384739"/>
                  <a:chOff x="2019867" y="797169"/>
                  <a:chExt cx="7051582" cy="1384739"/>
                </a:xfrm>
              </p:grpSpPr>
              <p:graphicFrame>
                <p:nvGraphicFramePr>
                  <p:cNvPr id="45" name="对象 44"/>
                  <p:cNvGraphicFramePr>
                    <a:graphicFrameLocks noChangeAspect="1"/>
                  </p:cNvGraphicFramePr>
                  <p:nvPr>
                    <p:extLst/>
                  </p:nvPr>
                </p:nvGraphicFramePr>
                <p:xfrm>
                  <a:off x="2019867" y="1013641"/>
                  <a:ext cx="915963" cy="491629"/>
                </p:xfrm>
                <a:graphic>
                  <a:graphicData uri="http://schemas.openxmlformats.org/presentationml/2006/ole">
                    <mc:AlternateContent xmlns:mc="http://schemas.openxmlformats.org/markup-compatibility/2006">
                      <mc:Choice xmlns:v="urn:schemas-microsoft-com:vml" Requires="v">
                        <p:oleObj spid="_x0000_s23540" name="CS ChemDraw Drawing" r:id="rId19" imgW="1555443" imgH="834521" progId="ChemDraw.Document.6.0">
                          <p:embed/>
                        </p:oleObj>
                      </mc:Choice>
                      <mc:Fallback>
                        <p:oleObj name="CS ChemDraw Drawing" r:id="rId19" imgW="1555443" imgH="834521" progId="ChemDraw.Document.6.0">
                          <p:embed/>
                          <p:pic>
                            <p:nvPicPr>
                              <p:cNvPr id="45" name="对象 44"/>
                              <p:cNvPicPr/>
                              <p:nvPr/>
                            </p:nvPicPr>
                            <p:blipFill>
                              <a:blip r:embed="rId5"/>
                              <a:stretch>
                                <a:fillRect/>
                              </a:stretch>
                            </p:blipFill>
                            <p:spPr>
                              <a:xfrm>
                                <a:off x="2019867" y="1013641"/>
                                <a:ext cx="915963" cy="491629"/>
                              </a:xfrm>
                              <a:prstGeom prst="rect">
                                <a:avLst/>
                              </a:prstGeom>
                            </p:spPr>
                          </p:pic>
                        </p:oleObj>
                      </mc:Fallback>
                    </mc:AlternateContent>
                  </a:graphicData>
                </a:graphic>
              </p:graphicFrame>
              <p:graphicFrame>
                <p:nvGraphicFramePr>
                  <p:cNvPr id="47" name="对象 46"/>
                  <p:cNvGraphicFramePr>
                    <a:graphicFrameLocks noChangeAspect="1"/>
                  </p:cNvGraphicFramePr>
                  <p:nvPr>
                    <p:extLst/>
                  </p:nvPr>
                </p:nvGraphicFramePr>
                <p:xfrm>
                  <a:off x="3914247" y="1662021"/>
                  <a:ext cx="1252274" cy="519887"/>
                </p:xfrm>
                <a:graphic>
                  <a:graphicData uri="http://schemas.openxmlformats.org/presentationml/2006/ole">
                    <mc:AlternateContent xmlns:mc="http://schemas.openxmlformats.org/markup-compatibility/2006">
                      <mc:Choice xmlns:v="urn:schemas-microsoft-com:vml" Requires="v">
                        <p:oleObj spid="_x0000_s23541" name="CS ChemDraw Drawing" r:id="rId20" imgW="2011044" imgH="834521" progId="ChemDraw.Document.6.0">
                          <p:embed/>
                        </p:oleObj>
                      </mc:Choice>
                      <mc:Fallback>
                        <p:oleObj name="CS ChemDraw Drawing" r:id="rId20" imgW="2011044" imgH="834521" progId="ChemDraw.Document.6.0">
                          <p:embed/>
                          <p:pic>
                            <p:nvPicPr>
                              <p:cNvPr id="47" name="对象 46"/>
                              <p:cNvPicPr/>
                              <p:nvPr/>
                            </p:nvPicPr>
                            <p:blipFill>
                              <a:blip r:embed="rId9"/>
                              <a:stretch>
                                <a:fillRect/>
                              </a:stretch>
                            </p:blipFill>
                            <p:spPr>
                              <a:xfrm>
                                <a:off x="3914247" y="1662021"/>
                                <a:ext cx="1252274" cy="519887"/>
                              </a:xfrm>
                              <a:prstGeom prst="rect">
                                <a:avLst/>
                              </a:prstGeom>
                            </p:spPr>
                          </p:pic>
                        </p:oleObj>
                      </mc:Fallback>
                    </mc:AlternateContent>
                  </a:graphicData>
                </a:graphic>
              </p:graphicFrame>
              <p:graphicFrame>
                <p:nvGraphicFramePr>
                  <p:cNvPr id="48" name="对象 47"/>
                  <p:cNvGraphicFramePr>
                    <a:graphicFrameLocks noChangeAspect="1"/>
                  </p:cNvGraphicFramePr>
                  <p:nvPr>
                    <p:extLst/>
                  </p:nvPr>
                </p:nvGraphicFramePr>
                <p:xfrm>
                  <a:off x="6727355" y="1013641"/>
                  <a:ext cx="2344094" cy="809701"/>
                </p:xfrm>
                <a:graphic>
                  <a:graphicData uri="http://schemas.openxmlformats.org/presentationml/2006/ole">
                    <mc:AlternateContent xmlns:mc="http://schemas.openxmlformats.org/markup-compatibility/2006">
                      <mc:Choice xmlns:v="urn:schemas-microsoft-com:vml" Requires="v">
                        <p:oleObj spid="_x0000_s23542" name="CS ChemDraw Drawing" r:id="rId21" imgW="3505010" imgH="1214155" progId="ChemDraw.Document.6.0">
                          <p:embed/>
                        </p:oleObj>
                      </mc:Choice>
                      <mc:Fallback>
                        <p:oleObj name="CS ChemDraw Drawing" r:id="rId21" imgW="3505010" imgH="1214155" progId="ChemDraw.Document.6.0">
                          <p:embed/>
                          <p:pic>
                            <p:nvPicPr>
                              <p:cNvPr id="48" name="对象 47"/>
                              <p:cNvPicPr/>
                              <p:nvPr/>
                            </p:nvPicPr>
                            <p:blipFill>
                              <a:blip r:embed="rId11"/>
                              <a:stretch>
                                <a:fillRect/>
                              </a:stretch>
                            </p:blipFill>
                            <p:spPr>
                              <a:xfrm>
                                <a:off x="6727355" y="1013641"/>
                                <a:ext cx="2344094" cy="809701"/>
                              </a:xfrm>
                              <a:prstGeom prst="rect">
                                <a:avLst/>
                              </a:prstGeom>
                            </p:spPr>
                          </p:pic>
                        </p:oleObj>
                      </mc:Fallback>
                    </mc:AlternateContent>
                  </a:graphicData>
                </a:graphic>
              </p:graphicFrame>
              <p:cxnSp>
                <p:nvCxnSpPr>
                  <p:cNvPr id="49" name="直接箭头连接符 48"/>
                  <p:cNvCxnSpPr/>
                  <p:nvPr/>
                </p:nvCxnSpPr>
                <p:spPr>
                  <a:xfrm>
                    <a:off x="2935830" y="1267897"/>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aphicFrame>
                <p:nvGraphicFramePr>
                  <p:cNvPr id="54" name="对象 53"/>
                  <p:cNvGraphicFramePr>
                    <a:graphicFrameLocks noChangeAspect="1"/>
                  </p:cNvGraphicFramePr>
                  <p:nvPr>
                    <p:extLst/>
                  </p:nvPr>
                </p:nvGraphicFramePr>
                <p:xfrm>
                  <a:off x="3936094" y="797169"/>
                  <a:ext cx="1152365" cy="735245"/>
                </p:xfrm>
                <a:graphic>
                  <a:graphicData uri="http://schemas.openxmlformats.org/presentationml/2006/ole">
                    <mc:AlternateContent xmlns:mc="http://schemas.openxmlformats.org/markup-compatibility/2006">
                      <mc:Choice xmlns:v="urn:schemas-microsoft-com:vml" Requires="v">
                        <p:oleObj spid="_x0000_s23543" name="CS ChemDraw Drawing" r:id="rId22" imgW="1903249" imgH="1214155" progId="ChemDraw.Document.6.0">
                          <p:embed/>
                        </p:oleObj>
                      </mc:Choice>
                      <mc:Fallback>
                        <p:oleObj name="CS ChemDraw Drawing" r:id="rId22" imgW="1903249" imgH="1214155" progId="ChemDraw.Document.6.0">
                          <p:embed/>
                          <p:pic>
                            <p:nvPicPr>
                              <p:cNvPr id="54" name="对象 53"/>
                              <p:cNvPicPr/>
                              <p:nvPr/>
                            </p:nvPicPr>
                            <p:blipFill>
                              <a:blip r:embed="rId13"/>
                              <a:stretch>
                                <a:fillRect/>
                              </a:stretch>
                            </p:blipFill>
                            <p:spPr>
                              <a:xfrm>
                                <a:off x="3936094" y="797169"/>
                                <a:ext cx="1152365" cy="735245"/>
                              </a:xfrm>
                              <a:prstGeom prst="rect">
                                <a:avLst/>
                              </a:prstGeom>
                            </p:spPr>
                          </p:pic>
                        </p:oleObj>
                      </mc:Fallback>
                    </mc:AlternateContent>
                  </a:graphicData>
                </a:graphic>
              </p:graphicFrame>
              <p:sp>
                <p:nvSpPr>
                  <p:cNvPr id="55" name="文本框 54"/>
                  <p:cNvSpPr txBox="1"/>
                  <p:nvPr/>
                </p:nvSpPr>
                <p:spPr>
                  <a:xfrm>
                    <a:off x="2847104" y="830559"/>
                    <a:ext cx="1071737"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KMnO</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4</a:t>
                    </a:r>
                  </a:p>
                </p:txBody>
              </p:sp>
            </p:grpSp>
            <p:sp>
              <p:nvSpPr>
                <p:cNvPr id="79" name="文本框 78"/>
                <p:cNvSpPr txBox="1"/>
                <p:nvPr/>
              </p:nvSpPr>
              <p:spPr>
                <a:xfrm>
                  <a:off x="3769759" y="3756994"/>
                  <a:ext cx="1071737"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LiAlH</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4</a:t>
                  </a:r>
                </a:p>
              </p:txBody>
            </p:sp>
            <p:cxnSp>
              <p:nvCxnSpPr>
                <p:cNvPr id="80" name="直接箭头连接符 79"/>
                <p:cNvCxnSpPr/>
                <p:nvPr/>
              </p:nvCxnSpPr>
              <p:spPr>
                <a:xfrm>
                  <a:off x="3936518" y="3883409"/>
                  <a:ext cx="2321" cy="349444"/>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cxnSp>
              <p:nvCxnSpPr>
                <p:cNvPr id="81" name="直接连接符 80"/>
                <p:cNvCxnSpPr/>
                <p:nvPr/>
              </p:nvCxnSpPr>
              <p:spPr>
                <a:xfrm>
                  <a:off x="4733071" y="3676385"/>
                  <a:ext cx="436420" cy="379153"/>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82" name="直接连接符 81"/>
                <p:cNvCxnSpPr/>
                <p:nvPr/>
              </p:nvCxnSpPr>
              <p:spPr>
                <a:xfrm flipV="1">
                  <a:off x="4733071" y="4055538"/>
                  <a:ext cx="436420" cy="463237"/>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83" name="直接箭头连接符 82"/>
                <p:cNvCxnSpPr/>
                <p:nvPr/>
              </p:nvCxnSpPr>
              <p:spPr>
                <a:xfrm>
                  <a:off x="5169491" y="4055538"/>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84" name="文本框 83"/>
                <p:cNvSpPr txBox="1"/>
                <p:nvPr/>
              </p:nvSpPr>
              <p:spPr>
                <a:xfrm>
                  <a:off x="5184052" y="3624476"/>
                  <a:ext cx="718146"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smtClean="0">
                      <a:solidFill>
                        <a:srgbClr val="EDEDEE"/>
                      </a:solidFill>
                      <a:effectLst/>
                      <a:latin typeface="+mn-lt"/>
                      <a:ea typeface="黑体" panose="02010609060101010101" pitchFamily="49" charset="-122"/>
                      <a:cs typeface="Times New Roman" panose="02020603050405020304" pitchFamily="18" charset="0"/>
                    </a:rPr>
                    <a:t>浓硫酸</a:t>
                  </a:r>
                  <a:endParaRPr lang="en-US" altLang="zh-CN" sz="1600" i="0" dirty="0" smtClean="0">
                    <a:solidFill>
                      <a:srgbClr val="EDEDEE"/>
                    </a:solidFill>
                    <a:effectLst/>
                    <a:latin typeface="+mn-lt"/>
                    <a:ea typeface="黑体" panose="02010609060101010101" pitchFamily="49" charset="-122"/>
                    <a:cs typeface="Times New Roman" panose="02020603050405020304" pitchFamily="18" charset="0"/>
                  </a:endParaRP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黑体" panose="02010609060101010101" pitchFamily="49" charset="-122"/>
                      <a:ea typeface="黑体" panose="02010609060101010101" pitchFamily="49" charset="-122"/>
                      <a:cs typeface="Times New Roman" panose="02020603050405020304" pitchFamily="18" charset="0"/>
                      <a:sym typeface="Hoefler Text"/>
                    </a:rPr>
                    <a:t>△</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grpSp>
          <p:sp>
            <p:nvSpPr>
              <p:cNvPr id="86" name="文本框 85"/>
              <p:cNvSpPr txBox="1"/>
              <p:nvPr/>
            </p:nvSpPr>
            <p:spPr>
              <a:xfrm>
                <a:off x="908560" y="3437694"/>
                <a:ext cx="410369" cy="548868"/>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600"/>
                  </a:spcBef>
                  <a:spcAft>
                    <a:spcPts val="0"/>
                  </a:spcAft>
                  <a:buClrTx/>
                  <a:buSzTx/>
                  <a:buFontTx/>
                  <a:buNone/>
                </a:pPr>
                <a:r>
                  <a:rPr kumimoji="0" lang="zh-CN" altLang="en-US"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rPr>
                  <a:t>③</a:t>
                </a:r>
                <a:endParaRPr kumimoji="0" lang="en-US" altLang="zh-CN"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endParaRPr>
              </a:p>
            </p:txBody>
          </p:sp>
        </p:grpSp>
      </p:grpSp>
      <p:grpSp>
        <p:nvGrpSpPr>
          <p:cNvPr id="43" name="组合 42"/>
          <p:cNvGrpSpPr/>
          <p:nvPr/>
        </p:nvGrpSpPr>
        <p:grpSpPr>
          <a:xfrm>
            <a:off x="923525" y="4322430"/>
            <a:ext cx="9459811" cy="1527693"/>
            <a:chOff x="923525" y="4322430"/>
            <a:chExt cx="9459811" cy="1527693"/>
          </a:xfrm>
        </p:grpSpPr>
        <p:grpSp>
          <p:nvGrpSpPr>
            <p:cNvPr id="16" name="组合 15"/>
            <p:cNvGrpSpPr/>
            <p:nvPr/>
          </p:nvGrpSpPr>
          <p:grpSpPr>
            <a:xfrm>
              <a:off x="1513781" y="4322430"/>
              <a:ext cx="8869555" cy="1527693"/>
              <a:chOff x="1513781" y="4322430"/>
              <a:chExt cx="8869555" cy="1527693"/>
            </a:xfrm>
          </p:grpSpPr>
          <p:sp>
            <p:nvSpPr>
              <p:cNvPr id="85" name="文本框 84"/>
              <p:cNvSpPr txBox="1"/>
              <p:nvPr/>
            </p:nvSpPr>
            <p:spPr>
              <a:xfrm rot="19355810">
                <a:off x="5147057" y="4400909"/>
                <a:ext cx="1071737" cy="666849"/>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ts val="22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H</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2</a:t>
                </a:r>
              </a:p>
              <a:p>
                <a:pPr marL="0" marR="0" indent="0" algn="ctr" defTabSz="825500" rtl="0" fontAlgn="auto" latinLnBrk="0" hangingPunct="0">
                  <a:lnSpc>
                    <a:spcPts val="22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N</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i </a:t>
                </a:r>
              </a:p>
            </p:txBody>
          </p:sp>
          <p:grpSp>
            <p:nvGrpSpPr>
              <p:cNvPr id="15" name="组合 14"/>
              <p:cNvGrpSpPr/>
              <p:nvPr/>
            </p:nvGrpSpPr>
            <p:grpSpPr>
              <a:xfrm>
                <a:off x="1513781" y="4322430"/>
                <a:ext cx="8869555" cy="1527693"/>
                <a:chOff x="1513781" y="4322430"/>
                <a:chExt cx="8869555" cy="1527693"/>
              </a:xfrm>
            </p:grpSpPr>
            <p:sp>
              <p:nvSpPr>
                <p:cNvPr id="76" name="文本框 75"/>
                <p:cNvSpPr txBox="1"/>
                <p:nvPr/>
              </p:nvSpPr>
              <p:spPr>
                <a:xfrm>
                  <a:off x="7354713" y="4482014"/>
                  <a:ext cx="718146"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smtClean="0">
                      <a:solidFill>
                        <a:srgbClr val="EDEDEE"/>
                      </a:solidFill>
                      <a:effectLst/>
                      <a:latin typeface="+mn-lt"/>
                      <a:ea typeface="黑体" panose="02010609060101010101" pitchFamily="49" charset="-122"/>
                      <a:cs typeface="Times New Roman" panose="02020603050405020304" pitchFamily="18" charset="0"/>
                    </a:rPr>
                    <a:t>浓硫酸</a:t>
                  </a:r>
                  <a:endParaRPr lang="en-US" altLang="zh-CN" sz="1600" i="0" dirty="0" smtClean="0">
                    <a:solidFill>
                      <a:srgbClr val="EDEDEE"/>
                    </a:solidFill>
                    <a:effectLst/>
                    <a:latin typeface="+mn-lt"/>
                    <a:ea typeface="黑体" panose="02010609060101010101" pitchFamily="49" charset="-122"/>
                    <a:cs typeface="Times New Roman" panose="02020603050405020304" pitchFamily="18" charset="0"/>
                  </a:endParaRP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黑体" panose="02010609060101010101" pitchFamily="49" charset="-122"/>
                      <a:ea typeface="黑体" panose="02010609060101010101" pitchFamily="49" charset="-122"/>
                      <a:cs typeface="Times New Roman" panose="02020603050405020304" pitchFamily="18" charset="0"/>
                      <a:sym typeface="Hoefler Text"/>
                    </a:rPr>
                    <a:t>△</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grpSp>
              <p:nvGrpSpPr>
                <p:cNvPr id="88" name="组合 87"/>
                <p:cNvGrpSpPr/>
                <p:nvPr/>
              </p:nvGrpSpPr>
              <p:grpSpPr>
                <a:xfrm>
                  <a:off x="1513781" y="4322430"/>
                  <a:ext cx="8869555" cy="1527693"/>
                  <a:chOff x="1513781" y="4322430"/>
                  <a:chExt cx="8869555" cy="1527693"/>
                </a:xfrm>
              </p:grpSpPr>
              <p:grpSp>
                <p:nvGrpSpPr>
                  <p:cNvPr id="87" name="组合 86"/>
                  <p:cNvGrpSpPr/>
                  <p:nvPr/>
                </p:nvGrpSpPr>
                <p:grpSpPr>
                  <a:xfrm>
                    <a:off x="1513781" y="4322430"/>
                    <a:ext cx="8869555" cy="1527693"/>
                    <a:chOff x="1513781" y="4322430"/>
                    <a:chExt cx="8869555" cy="1527693"/>
                  </a:xfrm>
                </p:grpSpPr>
                <p:grpSp>
                  <p:nvGrpSpPr>
                    <p:cNvPr id="57" name="组合 56"/>
                    <p:cNvGrpSpPr/>
                    <p:nvPr/>
                  </p:nvGrpSpPr>
                  <p:grpSpPr>
                    <a:xfrm>
                      <a:off x="1513781" y="4322430"/>
                      <a:ext cx="8869555" cy="1527693"/>
                      <a:chOff x="1513781" y="4322430"/>
                      <a:chExt cx="8869555" cy="1527693"/>
                    </a:xfrm>
                  </p:grpSpPr>
                  <p:graphicFrame>
                    <p:nvGraphicFramePr>
                      <p:cNvPr id="61" name="对象 60"/>
                      <p:cNvGraphicFramePr>
                        <a:graphicFrameLocks noChangeAspect="1"/>
                      </p:cNvGraphicFramePr>
                      <p:nvPr>
                        <p:extLst/>
                      </p:nvPr>
                    </p:nvGraphicFramePr>
                    <p:xfrm>
                      <a:off x="1513781" y="4820770"/>
                      <a:ext cx="915963" cy="491629"/>
                    </p:xfrm>
                    <a:graphic>
                      <a:graphicData uri="http://schemas.openxmlformats.org/presentationml/2006/ole">
                        <mc:AlternateContent xmlns:mc="http://schemas.openxmlformats.org/markup-compatibility/2006">
                          <mc:Choice xmlns:v="urn:schemas-microsoft-com:vml" Requires="v">
                            <p:oleObj spid="_x0000_s23544" name="CS ChemDraw Drawing" r:id="rId23" imgW="1555443" imgH="834521" progId="ChemDraw.Document.6.0">
                              <p:embed/>
                            </p:oleObj>
                          </mc:Choice>
                          <mc:Fallback>
                            <p:oleObj name="CS ChemDraw Drawing" r:id="rId23" imgW="1555443" imgH="834521" progId="ChemDraw.Document.6.0">
                              <p:embed/>
                              <p:pic>
                                <p:nvPicPr>
                                  <p:cNvPr id="61" name="对象 60"/>
                                  <p:cNvPicPr/>
                                  <p:nvPr/>
                                </p:nvPicPr>
                                <p:blipFill>
                                  <a:blip r:embed="rId5"/>
                                  <a:stretch>
                                    <a:fillRect/>
                                  </a:stretch>
                                </p:blipFill>
                                <p:spPr>
                                  <a:xfrm>
                                    <a:off x="1513781" y="4820770"/>
                                    <a:ext cx="915963" cy="491629"/>
                                  </a:xfrm>
                                  <a:prstGeom prst="rect">
                                    <a:avLst/>
                                  </a:prstGeom>
                                </p:spPr>
                              </p:pic>
                            </p:oleObj>
                          </mc:Fallback>
                        </mc:AlternateContent>
                      </a:graphicData>
                    </a:graphic>
                  </p:graphicFrame>
                  <p:graphicFrame>
                    <p:nvGraphicFramePr>
                      <p:cNvPr id="62" name="对象 61"/>
                      <p:cNvGraphicFramePr>
                        <a:graphicFrameLocks noChangeAspect="1"/>
                      </p:cNvGraphicFramePr>
                      <p:nvPr>
                        <p:extLst/>
                      </p:nvPr>
                    </p:nvGraphicFramePr>
                    <p:xfrm>
                      <a:off x="2858217" y="4820279"/>
                      <a:ext cx="1119188" cy="509587"/>
                    </p:xfrm>
                    <a:graphic>
                      <a:graphicData uri="http://schemas.openxmlformats.org/presentationml/2006/ole">
                        <mc:AlternateContent xmlns:mc="http://schemas.openxmlformats.org/markup-compatibility/2006">
                          <mc:Choice xmlns:v="urn:schemas-microsoft-com:vml" Requires="v">
                            <p:oleObj spid="_x0000_s23545" name="CS ChemDraw Drawing" r:id="rId24" imgW="1842194" imgH="834521" progId="ChemDraw.Document.6.0">
                              <p:embed/>
                            </p:oleObj>
                          </mc:Choice>
                          <mc:Fallback>
                            <p:oleObj name="CS ChemDraw Drawing" r:id="rId24" imgW="1842194" imgH="834521" progId="ChemDraw.Document.6.0">
                              <p:embed/>
                              <p:pic>
                                <p:nvPicPr>
                                  <p:cNvPr id="62" name="对象 61"/>
                                  <p:cNvPicPr/>
                                  <p:nvPr/>
                                </p:nvPicPr>
                                <p:blipFill>
                                  <a:blip r:embed="rId25"/>
                                  <a:stretch>
                                    <a:fillRect/>
                                  </a:stretch>
                                </p:blipFill>
                                <p:spPr>
                                  <a:xfrm>
                                    <a:off x="2858217" y="4820279"/>
                                    <a:ext cx="1119188" cy="509587"/>
                                  </a:xfrm>
                                  <a:prstGeom prst="rect">
                                    <a:avLst/>
                                  </a:prstGeom>
                                </p:spPr>
                              </p:pic>
                            </p:oleObj>
                          </mc:Fallback>
                        </mc:AlternateContent>
                      </a:graphicData>
                    </a:graphic>
                  </p:graphicFrame>
                  <p:graphicFrame>
                    <p:nvGraphicFramePr>
                      <p:cNvPr id="63" name="对象 62"/>
                      <p:cNvGraphicFramePr>
                        <a:graphicFrameLocks noChangeAspect="1"/>
                      </p:cNvGraphicFramePr>
                      <p:nvPr>
                        <p:extLst/>
                      </p:nvPr>
                    </p:nvGraphicFramePr>
                    <p:xfrm>
                      <a:off x="5973253" y="4434419"/>
                      <a:ext cx="1291711" cy="536259"/>
                    </p:xfrm>
                    <a:graphic>
                      <a:graphicData uri="http://schemas.openxmlformats.org/presentationml/2006/ole">
                        <mc:AlternateContent xmlns:mc="http://schemas.openxmlformats.org/markup-compatibility/2006">
                          <mc:Choice xmlns:v="urn:schemas-microsoft-com:vml" Requires="v">
                            <p:oleObj spid="_x0000_s23546" name="CS ChemDraw Drawing" r:id="rId26" imgW="2011044" imgH="834521" progId="ChemDraw.Document.6.0">
                              <p:embed/>
                            </p:oleObj>
                          </mc:Choice>
                          <mc:Fallback>
                            <p:oleObj name="CS ChemDraw Drawing" r:id="rId26" imgW="2011044" imgH="834521" progId="ChemDraw.Document.6.0">
                              <p:embed/>
                              <p:pic>
                                <p:nvPicPr>
                                  <p:cNvPr id="63" name="对象 62"/>
                                  <p:cNvPicPr/>
                                  <p:nvPr/>
                                </p:nvPicPr>
                                <p:blipFill>
                                  <a:blip r:embed="rId9"/>
                                  <a:stretch>
                                    <a:fillRect/>
                                  </a:stretch>
                                </p:blipFill>
                                <p:spPr>
                                  <a:xfrm>
                                    <a:off x="5973253" y="4434419"/>
                                    <a:ext cx="1291711" cy="536259"/>
                                  </a:xfrm>
                                  <a:prstGeom prst="rect">
                                    <a:avLst/>
                                  </a:prstGeom>
                                </p:spPr>
                              </p:pic>
                            </p:oleObj>
                          </mc:Fallback>
                        </mc:AlternateContent>
                      </a:graphicData>
                    </a:graphic>
                  </p:graphicFrame>
                  <p:graphicFrame>
                    <p:nvGraphicFramePr>
                      <p:cNvPr id="64" name="对象 63"/>
                      <p:cNvGraphicFramePr>
                        <a:graphicFrameLocks noChangeAspect="1"/>
                      </p:cNvGraphicFramePr>
                      <p:nvPr>
                        <p:extLst/>
                      </p:nvPr>
                    </p:nvGraphicFramePr>
                    <p:xfrm>
                      <a:off x="8039242" y="4322430"/>
                      <a:ext cx="2344094" cy="809701"/>
                    </p:xfrm>
                    <a:graphic>
                      <a:graphicData uri="http://schemas.openxmlformats.org/presentationml/2006/ole">
                        <mc:AlternateContent xmlns:mc="http://schemas.openxmlformats.org/markup-compatibility/2006">
                          <mc:Choice xmlns:v="urn:schemas-microsoft-com:vml" Requires="v">
                            <p:oleObj spid="_x0000_s23547" name="CS ChemDraw Drawing" r:id="rId27" imgW="3505010" imgH="1214155" progId="ChemDraw.Document.6.0">
                              <p:embed/>
                            </p:oleObj>
                          </mc:Choice>
                          <mc:Fallback>
                            <p:oleObj name="CS ChemDraw Drawing" r:id="rId27" imgW="3505010" imgH="1214155" progId="ChemDraw.Document.6.0">
                              <p:embed/>
                              <p:pic>
                                <p:nvPicPr>
                                  <p:cNvPr id="64" name="对象 63"/>
                                  <p:cNvPicPr/>
                                  <p:nvPr/>
                                </p:nvPicPr>
                                <p:blipFill>
                                  <a:blip r:embed="rId11"/>
                                  <a:stretch>
                                    <a:fillRect/>
                                  </a:stretch>
                                </p:blipFill>
                                <p:spPr>
                                  <a:xfrm>
                                    <a:off x="8039242" y="4322430"/>
                                    <a:ext cx="2344094" cy="809701"/>
                                  </a:xfrm>
                                  <a:prstGeom prst="rect">
                                    <a:avLst/>
                                  </a:prstGeom>
                                </p:spPr>
                              </p:pic>
                            </p:oleObj>
                          </mc:Fallback>
                        </mc:AlternateContent>
                      </a:graphicData>
                    </a:graphic>
                  </p:graphicFrame>
                  <p:cxnSp>
                    <p:nvCxnSpPr>
                      <p:cNvPr id="65" name="直接箭头连接符 64"/>
                      <p:cNvCxnSpPr/>
                      <p:nvPr/>
                    </p:nvCxnSpPr>
                    <p:spPr>
                      <a:xfrm flipV="1">
                        <a:off x="2412491" y="5072149"/>
                        <a:ext cx="432000" cy="2878"/>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66" name="文本框 65"/>
                      <p:cNvSpPr txBox="1"/>
                      <p:nvPr/>
                    </p:nvSpPr>
                    <p:spPr>
                      <a:xfrm>
                        <a:off x="2422898" y="4615800"/>
                        <a:ext cx="370293"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baseline="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Cl</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p>
                      <a:p>
                        <a:pPr marL="0" marR="0" indent="0" algn="ctr" defTabSz="825500" rtl="0" fontAlgn="auto" latinLnBrk="0" hangingPunct="0">
                          <a:lnSpc>
                            <a:spcPct val="150000"/>
                          </a:lnSpc>
                          <a:spcBef>
                            <a:spcPts val="0"/>
                          </a:spcBef>
                          <a:spcAft>
                            <a:spcPts val="0"/>
                          </a:spcAft>
                          <a:buClrTx/>
                          <a:buSzTx/>
                          <a:buFontTx/>
                          <a:buNone/>
                        </a:pPr>
                        <a:r>
                          <a:rPr lang="zh-CN" altLang="en-US" sz="1600" i="0" dirty="0">
                            <a:solidFill>
                              <a:srgbClr val="EDEDEE"/>
                            </a:solidFill>
                            <a:effectLst/>
                            <a:latin typeface="+mn-lt"/>
                            <a:ea typeface="黑体" panose="02010609060101010101" pitchFamily="49" charset="-122"/>
                            <a:cs typeface="Times New Roman" panose="02020603050405020304" pitchFamily="18" charset="0"/>
                          </a:rPr>
                          <a:t>光</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67" name="直接箭头连接符 66"/>
                      <p:cNvCxnSpPr/>
                      <p:nvPr/>
                    </p:nvCxnSpPr>
                    <p:spPr>
                      <a:xfrm flipV="1">
                        <a:off x="3945289" y="5072149"/>
                        <a:ext cx="720000" cy="2878"/>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68" name="文本框 67"/>
                      <p:cNvSpPr txBox="1"/>
                      <p:nvPr/>
                    </p:nvSpPr>
                    <p:spPr>
                      <a:xfrm>
                        <a:off x="3960113" y="4612923"/>
                        <a:ext cx="671659"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NaOH</a:t>
                        </a:r>
                      </a:p>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H</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r>
                          <a:rPr kumimoji="0" lang="en-US" altLang="zh-CN"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O</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69" name="直接箭头连接符 68"/>
                      <p:cNvCxnSpPr/>
                      <p:nvPr/>
                    </p:nvCxnSpPr>
                    <p:spPr>
                      <a:xfrm>
                        <a:off x="5414594" y="5448002"/>
                        <a:ext cx="438653" cy="133026"/>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aphicFrame>
                    <p:nvGraphicFramePr>
                      <p:cNvPr id="70" name="对象 69"/>
                      <p:cNvGraphicFramePr>
                        <a:graphicFrameLocks noChangeAspect="1"/>
                      </p:cNvGraphicFramePr>
                      <p:nvPr>
                        <p:extLst/>
                      </p:nvPr>
                    </p:nvGraphicFramePr>
                    <p:xfrm>
                      <a:off x="6009236" y="5114878"/>
                      <a:ext cx="1152365" cy="735245"/>
                    </p:xfrm>
                    <a:graphic>
                      <a:graphicData uri="http://schemas.openxmlformats.org/presentationml/2006/ole">
                        <mc:AlternateContent xmlns:mc="http://schemas.openxmlformats.org/markup-compatibility/2006">
                          <mc:Choice xmlns:v="urn:schemas-microsoft-com:vml" Requires="v">
                            <p:oleObj spid="_x0000_s23548" name="CS ChemDraw Drawing" r:id="rId28" imgW="1903249" imgH="1214155" progId="ChemDraw.Document.6.0">
                              <p:embed/>
                            </p:oleObj>
                          </mc:Choice>
                          <mc:Fallback>
                            <p:oleObj name="CS ChemDraw Drawing" r:id="rId28" imgW="1903249" imgH="1214155" progId="ChemDraw.Document.6.0">
                              <p:embed/>
                              <p:pic>
                                <p:nvPicPr>
                                  <p:cNvPr id="70" name="对象 69"/>
                                  <p:cNvPicPr/>
                                  <p:nvPr/>
                                </p:nvPicPr>
                                <p:blipFill>
                                  <a:blip r:embed="rId13"/>
                                  <a:stretch>
                                    <a:fillRect/>
                                  </a:stretch>
                                </p:blipFill>
                                <p:spPr>
                                  <a:xfrm>
                                    <a:off x="6009236" y="5114878"/>
                                    <a:ext cx="1152365" cy="735245"/>
                                  </a:xfrm>
                                  <a:prstGeom prst="rect">
                                    <a:avLst/>
                                  </a:prstGeom>
                                </p:spPr>
                              </p:pic>
                            </p:oleObj>
                          </mc:Fallback>
                        </mc:AlternateContent>
                      </a:graphicData>
                    </a:graphic>
                  </p:graphicFrame>
                  <p:sp>
                    <p:nvSpPr>
                      <p:cNvPr id="71" name="文本框 70"/>
                      <p:cNvSpPr txBox="1"/>
                      <p:nvPr/>
                    </p:nvSpPr>
                    <p:spPr>
                      <a:xfrm rot="1100516">
                        <a:off x="5186247" y="5087216"/>
                        <a:ext cx="1071737"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a:solidFill>
                              <a:srgbClr val="EDEDEE"/>
                            </a:solidFill>
                            <a:effectLst/>
                            <a:latin typeface="+mn-lt"/>
                            <a:ea typeface="黑体" panose="02010609060101010101" pitchFamily="49" charset="-122"/>
                            <a:cs typeface="Times New Roman" panose="02020603050405020304" pitchFamily="18" charset="0"/>
                          </a:rPr>
                          <a:t>氧化剂</a:t>
                        </a:r>
                        <a:endPar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endParaRPr>
                      </a:p>
                    </p:txBody>
                  </p:sp>
                  <p:cxnSp>
                    <p:nvCxnSpPr>
                      <p:cNvPr id="72" name="直接连接符 71"/>
                      <p:cNvCxnSpPr/>
                      <p:nvPr/>
                    </p:nvCxnSpPr>
                    <p:spPr>
                      <a:xfrm>
                        <a:off x="7131808" y="4727280"/>
                        <a:ext cx="321742" cy="22390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73" name="直接连接符 72"/>
                      <p:cNvCxnSpPr/>
                      <p:nvPr/>
                    </p:nvCxnSpPr>
                    <p:spPr>
                      <a:xfrm flipV="1">
                        <a:off x="7131799" y="4919895"/>
                        <a:ext cx="304498" cy="427224"/>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74" name="直接箭头连接符 73"/>
                      <p:cNvCxnSpPr/>
                      <p:nvPr/>
                    </p:nvCxnSpPr>
                    <p:spPr>
                      <a:xfrm>
                        <a:off x="7445074" y="4937002"/>
                        <a:ext cx="532972" cy="1"/>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graphicFrame>
                  <p:nvGraphicFramePr>
                    <p:cNvPr id="19" name="对象 18"/>
                    <p:cNvGraphicFramePr>
                      <a:graphicFrameLocks noChangeAspect="1"/>
                    </p:cNvGraphicFramePr>
                    <p:nvPr>
                      <p:extLst/>
                    </p:nvPr>
                  </p:nvGraphicFramePr>
                  <p:xfrm>
                    <a:off x="4694060" y="4888527"/>
                    <a:ext cx="984318" cy="493098"/>
                  </p:xfrm>
                  <a:graphic>
                    <a:graphicData uri="http://schemas.openxmlformats.org/presentationml/2006/ole">
                      <mc:AlternateContent xmlns:mc="http://schemas.openxmlformats.org/markup-compatibility/2006">
                        <mc:Choice xmlns:v="urn:schemas-microsoft-com:vml" Requires="v">
                          <p:oleObj spid="_x0000_s23549" name="CS ChemDraw Drawing" r:id="rId29" imgW="1663659" imgH="833260" progId="ChemDraw.Document.6.0">
                            <p:embed/>
                          </p:oleObj>
                        </mc:Choice>
                        <mc:Fallback>
                          <p:oleObj name="CS ChemDraw Drawing" r:id="rId29" imgW="1663659" imgH="833260" progId="ChemDraw.Document.6.0">
                            <p:embed/>
                            <p:pic>
                              <p:nvPicPr>
                                <p:cNvPr id="19" name="对象 18"/>
                                <p:cNvPicPr/>
                                <p:nvPr/>
                              </p:nvPicPr>
                              <p:blipFill>
                                <a:blip r:embed="rId30"/>
                                <a:stretch>
                                  <a:fillRect/>
                                </a:stretch>
                              </p:blipFill>
                              <p:spPr>
                                <a:xfrm>
                                  <a:off x="4694060" y="4888527"/>
                                  <a:ext cx="984318" cy="493098"/>
                                </a:xfrm>
                                <a:prstGeom prst="rect">
                                  <a:avLst/>
                                </a:prstGeom>
                              </p:spPr>
                            </p:pic>
                          </p:oleObj>
                        </mc:Fallback>
                      </mc:AlternateContent>
                    </a:graphicData>
                  </a:graphic>
                </p:graphicFrame>
              </p:grpSp>
              <p:cxnSp>
                <p:nvCxnSpPr>
                  <p:cNvPr id="77" name="直接箭头连接符 76"/>
                  <p:cNvCxnSpPr/>
                  <p:nvPr/>
                </p:nvCxnSpPr>
                <p:spPr>
                  <a:xfrm flipV="1">
                    <a:off x="5535274" y="4605033"/>
                    <a:ext cx="369732" cy="23706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grpSp>
        </p:grpSp>
        <p:sp>
          <p:nvSpPr>
            <p:cNvPr id="89" name="文本框 88"/>
            <p:cNvSpPr txBox="1"/>
            <p:nvPr/>
          </p:nvSpPr>
          <p:spPr>
            <a:xfrm>
              <a:off x="923525" y="4651767"/>
              <a:ext cx="410369" cy="548868"/>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600"/>
                </a:spcBef>
                <a:spcAft>
                  <a:spcPts val="0"/>
                </a:spcAft>
                <a:buClrTx/>
                <a:buSzTx/>
                <a:buFontTx/>
                <a:buNone/>
              </a:pPr>
              <a:r>
                <a:rPr kumimoji="0" lang="zh-CN" altLang="en-US" sz="2400" b="0" i="0" u="none" strike="noStrike" cap="none" spc="0" normalizeH="0" baseline="0" dirty="0" smtClean="0">
                  <a:ln>
                    <a:noFill/>
                  </a:ln>
                  <a:solidFill>
                    <a:srgbClr val="EDEDEE"/>
                  </a:solidFill>
                  <a:effectLst/>
                  <a:uFillTx/>
                  <a:latin typeface="等线" panose="02010600030101010101" pitchFamily="2" charset="-122"/>
                  <a:ea typeface="等线" panose="02010600030101010101" pitchFamily="2" charset="-122"/>
                  <a:cs typeface="Times New Roman" panose="02020603050405020304" pitchFamily="18" charset="0"/>
                  <a:sym typeface="Hoefler Text"/>
                </a:rPr>
                <a:t>④</a:t>
              </a:r>
              <a:endParaRPr kumimoji="0" lang="zh-CN" altLang="en-US" sz="2400" b="0" i="0" u="none" strike="noStrike" cap="none" spc="0" normalizeH="0" baseline="0" dirty="0" smtClean="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endParaRPr>
            </a:p>
          </p:txBody>
        </p:sp>
      </p:grpSp>
    </p:spTree>
    <p:extLst>
      <p:ext uri="{BB962C8B-B14F-4D97-AF65-F5344CB8AC3E}">
        <p14:creationId xmlns:p14="http://schemas.microsoft.com/office/powerpoint/2010/main" val="34844531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8397" y="1227267"/>
            <a:ext cx="2339102" cy="523220"/>
          </a:xfrm>
          <a:prstGeom prst="rect">
            <a:avLst/>
          </a:prstGeom>
        </p:spPr>
        <p:txBody>
          <a:bodyPr wrap="none">
            <a:spAutoFit/>
          </a:bodyPr>
          <a:lstStyle/>
          <a:p>
            <a:r>
              <a:rPr lang="zh-CN" altLang="en-US" sz="2800" i="0" dirty="0">
                <a:solidFill>
                  <a:srgbClr val="FFFFFF">
                    <a:alpha val="80000"/>
                  </a:srgbClr>
                </a:solidFill>
                <a:effectLst/>
                <a:latin typeface="+mn-ea"/>
                <a:ea typeface="+mn-ea"/>
              </a:rPr>
              <a:t>工业合成路线</a:t>
            </a:r>
          </a:p>
        </p:txBody>
      </p:sp>
      <p:grpSp>
        <p:nvGrpSpPr>
          <p:cNvPr id="61450" name="组合 61449"/>
          <p:cNvGrpSpPr/>
          <p:nvPr/>
        </p:nvGrpSpPr>
        <p:grpSpPr>
          <a:xfrm>
            <a:off x="1248924" y="2090801"/>
            <a:ext cx="9958705" cy="1785626"/>
            <a:chOff x="1386946" y="3672639"/>
            <a:chExt cx="9958705" cy="1785626"/>
          </a:xfrm>
        </p:grpSpPr>
        <p:grpSp>
          <p:nvGrpSpPr>
            <p:cNvPr id="4" name="组合 3"/>
            <p:cNvGrpSpPr/>
            <p:nvPr/>
          </p:nvGrpSpPr>
          <p:grpSpPr>
            <a:xfrm>
              <a:off x="1386946" y="3672639"/>
              <a:ext cx="9958705" cy="1785626"/>
              <a:chOff x="1887283" y="808671"/>
              <a:chExt cx="9958705" cy="1785626"/>
            </a:xfrm>
          </p:grpSpPr>
          <p:graphicFrame>
            <p:nvGraphicFramePr>
              <p:cNvPr id="5" name="对象 4"/>
              <p:cNvGraphicFramePr>
                <a:graphicFrameLocks noChangeAspect="1"/>
              </p:cNvGraphicFramePr>
              <p:nvPr>
                <p:extLst>
                  <p:ext uri="{D42A27DB-BD31-4B8C-83A1-F6EECF244321}">
                    <p14:modId xmlns:p14="http://schemas.microsoft.com/office/powerpoint/2010/main" val="1561526367"/>
                  </p:ext>
                </p:extLst>
              </p:nvPr>
            </p:nvGraphicFramePr>
            <p:xfrm>
              <a:off x="1887283" y="1073032"/>
              <a:ext cx="706421" cy="1113382"/>
            </p:xfrm>
            <a:graphic>
              <a:graphicData uri="http://schemas.openxmlformats.org/presentationml/2006/ole">
                <mc:AlternateContent xmlns:mc="http://schemas.openxmlformats.org/markup-compatibility/2006">
                  <mc:Choice xmlns:v="urn:schemas-microsoft-com:vml" Requires="v">
                    <p:oleObj spid="_x0000_s21956" name="CS ChemDraw Drawing" r:id="rId4" imgW="845514" imgH="1337336" progId="ChemDraw.Document.6.0">
                      <p:embed/>
                    </p:oleObj>
                  </mc:Choice>
                  <mc:Fallback>
                    <p:oleObj name="CS ChemDraw Drawing" r:id="rId4" imgW="845514" imgH="1337336" progId="ChemDraw.Document.6.0">
                      <p:embed/>
                      <p:pic>
                        <p:nvPicPr>
                          <p:cNvPr id="3" name="对象 2"/>
                          <p:cNvPicPr/>
                          <p:nvPr/>
                        </p:nvPicPr>
                        <p:blipFill>
                          <a:blip r:embed="rId5"/>
                          <a:stretch>
                            <a:fillRect/>
                          </a:stretch>
                        </p:blipFill>
                        <p:spPr>
                          <a:xfrm>
                            <a:off x="1887283" y="1073032"/>
                            <a:ext cx="706421" cy="1113382"/>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944832945"/>
                  </p:ext>
                </p:extLst>
              </p:nvPr>
            </p:nvGraphicFramePr>
            <p:xfrm>
              <a:off x="3778403" y="911156"/>
              <a:ext cx="1573459" cy="713482"/>
            </p:xfrm>
            <a:graphic>
              <a:graphicData uri="http://schemas.openxmlformats.org/presentationml/2006/ole">
                <mc:AlternateContent xmlns:mc="http://schemas.openxmlformats.org/markup-compatibility/2006">
                  <mc:Choice xmlns:v="urn:schemas-microsoft-com:vml" Requires="v">
                    <p:oleObj spid="_x0000_s21957" name="CS ChemDraw Drawing" r:id="rId6" imgW="1842194" imgH="834521" progId="ChemDraw.Document.6.0">
                      <p:embed/>
                    </p:oleObj>
                  </mc:Choice>
                  <mc:Fallback>
                    <p:oleObj name="CS ChemDraw Drawing" r:id="rId6" imgW="1842194" imgH="834521" progId="ChemDraw.Document.6.0">
                      <p:embed/>
                      <p:pic>
                        <p:nvPicPr>
                          <p:cNvPr id="5" name="对象 4"/>
                          <p:cNvPicPr/>
                          <p:nvPr/>
                        </p:nvPicPr>
                        <p:blipFill>
                          <a:blip r:embed="rId7"/>
                          <a:stretch>
                            <a:fillRect/>
                          </a:stretch>
                        </p:blipFill>
                        <p:spPr>
                          <a:xfrm>
                            <a:off x="3778403" y="911156"/>
                            <a:ext cx="1573459" cy="713482"/>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431805511"/>
                  </p:ext>
                </p:extLst>
              </p:nvPr>
            </p:nvGraphicFramePr>
            <p:xfrm>
              <a:off x="8887964" y="897899"/>
              <a:ext cx="2958024" cy="1021766"/>
            </p:xfrm>
            <a:graphic>
              <a:graphicData uri="http://schemas.openxmlformats.org/presentationml/2006/ole">
                <mc:AlternateContent xmlns:mc="http://schemas.openxmlformats.org/markup-compatibility/2006">
                  <mc:Choice xmlns:v="urn:schemas-microsoft-com:vml" Requires="v">
                    <p:oleObj spid="_x0000_s21958" name="CS ChemDraw Drawing" r:id="rId8" imgW="3505010" imgH="1214155" progId="ChemDraw.Document.6.0">
                      <p:embed/>
                    </p:oleObj>
                  </mc:Choice>
                  <mc:Fallback>
                    <p:oleObj name="CS ChemDraw Drawing" r:id="rId8" imgW="3505010" imgH="1214155" progId="ChemDraw.Document.6.0">
                      <p:embed/>
                      <p:pic>
                        <p:nvPicPr>
                          <p:cNvPr id="7" name="对象 6"/>
                          <p:cNvPicPr/>
                          <p:nvPr/>
                        </p:nvPicPr>
                        <p:blipFill>
                          <a:blip r:embed="rId9"/>
                          <a:stretch>
                            <a:fillRect/>
                          </a:stretch>
                        </p:blipFill>
                        <p:spPr>
                          <a:xfrm>
                            <a:off x="8887964" y="897899"/>
                            <a:ext cx="2958024" cy="1021766"/>
                          </a:xfrm>
                          <a:prstGeom prst="rect">
                            <a:avLst/>
                          </a:prstGeom>
                        </p:spPr>
                      </p:pic>
                    </p:oleObj>
                  </mc:Fallback>
                </mc:AlternateContent>
              </a:graphicData>
            </a:graphic>
          </p:graphicFrame>
          <p:cxnSp>
            <p:nvCxnSpPr>
              <p:cNvPr id="9" name="直接箭头连接符 8"/>
              <p:cNvCxnSpPr/>
              <p:nvPr/>
            </p:nvCxnSpPr>
            <p:spPr>
              <a:xfrm flipV="1">
                <a:off x="2832312" y="1259458"/>
                <a:ext cx="911557" cy="8439"/>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10" name="文本框 9"/>
              <p:cNvSpPr txBox="1"/>
              <p:nvPr/>
            </p:nvSpPr>
            <p:spPr>
              <a:xfrm>
                <a:off x="2995674" y="808671"/>
                <a:ext cx="512962"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kumimoji="0" lang="en-US" altLang="zh-CN" sz="1600" b="0" i="0" u="none" strike="noStrike" cap="none" spc="0" normalizeH="0" baseline="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Cl</a:t>
                </a:r>
                <a:r>
                  <a:rPr kumimoji="0" lang="en-US" altLang="zh-CN" sz="1600" b="0" i="0" u="none" strike="noStrike" cap="none" spc="0" normalizeH="0" baseline="-2500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rPr>
                  <a:t>2</a:t>
                </a:r>
              </a:p>
              <a:p>
                <a:pPr marL="0" marR="0" indent="0" algn="ctr" defTabSz="825500" rtl="0" fontAlgn="auto" latinLnBrk="0" hangingPunct="0">
                  <a:lnSpc>
                    <a:spcPct val="150000"/>
                  </a:lnSpc>
                  <a:spcBef>
                    <a:spcPts val="0"/>
                  </a:spcBef>
                  <a:spcAft>
                    <a:spcPts val="0"/>
                  </a:spcAft>
                  <a:buClrTx/>
                  <a:buSzTx/>
                  <a:buFontTx/>
                  <a:buNone/>
                </a:pPr>
                <a:r>
                  <a:rPr lang="zh-CN" altLang="en-US" sz="1600" i="0" dirty="0" smtClean="0">
                    <a:solidFill>
                      <a:srgbClr val="EDEDEE"/>
                    </a:solidFill>
                    <a:effectLst/>
                    <a:latin typeface="+mn-lt"/>
                    <a:ea typeface="黑体" panose="02010609060101010101" pitchFamily="49" charset="-122"/>
                    <a:cs typeface="Times New Roman" panose="02020603050405020304" pitchFamily="18" charset="0"/>
                  </a:rPr>
                  <a:t>光</a:t>
                </a:r>
                <a:r>
                  <a:rPr lang="zh-CN" altLang="en-US" sz="1600" i="0" dirty="0">
                    <a:solidFill>
                      <a:srgbClr val="EDEDEE"/>
                    </a:solidFill>
                    <a:effectLst/>
                    <a:latin typeface="+mn-lt"/>
                    <a:ea typeface="黑体" panose="02010609060101010101" pitchFamily="49" charset="-122"/>
                    <a:cs typeface="Times New Roman" panose="02020603050405020304" pitchFamily="18" charset="0"/>
                  </a:rPr>
                  <a:t>照</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11" name="直接箭头连接符 10"/>
              <p:cNvCxnSpPr/>
              <p:nvPr/>
            </p:nvCxnSpPr>
            <p:spPr>
              <a:xfrm>
                <a:off x="5312418" y="2240467"/>
                <a:ext cx="928804"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12" name="文本框 11"/>
              <p:cNvSpPr txBox="1"/>
              <p:nvPr/>
            </p:nvSpPr>
            <p:spPr>
              <a:xfrm>
                <a:off x="5326091" y="1751232"/>
                <a:ext cx="894476"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NaHCO</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3</a:t>
                </a:r>
              </a:p>
            </p:txBody>
          </p:sp>
          <p:cxnSp>
            <p:nvCxnSpPr>
              <p:cNvPr id="13" name="直接箭头连接符 12"/>
              <p:cNvCxnSpPr/>
              <p:nvPr/>
            </p:nvCxnSpPr>
            <p:spPr>
              <a:xfrm>
                <a:off x="2837507" y="2220920"/>
                <a:ext cx="923609"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aphicFrame>
            <p:nvGraphicFramePr>
              <p:cNvPr id="14" name="对象 13"/>
              <p:cNvGraphicFramePr>
                <a:graphicFrameLocks noChangeAspect="1"/>
              </p:cNvGraphicFramePr>
              <p:nvPr>
                <p:extLst>
                  <p:ext uri="{D42A27DB-BD31-4B8C-83A1-F6EECF244321}">
                    <p14:modId xmlns:p14="http://schemas.microsoft.com/office/powerpoint/2010/main" val="2080150205"/>
                  </p:ext>
                </p:extLst>
              </p:nvPr>
            </p:nvGraphicFramePr>
            <p:xfrm>
              <a:off x="3792564" y="1586586"/>
              <a:ext cx="1579407" cy="1007711"/>
            </p:xfrm>
            <a:graphic>
              <a:graphicData uri="http://schemas.openxmlformats.org/presentationml/2006/ole">
                <mc:AlternateContent xmlns:mc="http://schemas.openxmlformats.org/markup-compatibility/2006">
                  <mc:Choice xmlns:v="urn:schemas-microsoft-com:vml" Requires="v">
                    <p:oleObj spid="_x0000_s21959" name="CS ChemDraw Drawing" r:id="rId10" imgW="1903249" imgH="1214155" progId="ChemDraw.Document.6.0">
                      <p:embed/>
                    </p:oleObj>
                  </mc:Choice>
                  <mc:Fallback>
                    <p:oleObj name="CS ChemDraw Drawing" r:id="rId10" imgW="1903249" imgH="1214155" progId="ChemDraw.Document.6.0">
                      <p:embed/>
                      <p:pic>
                        <p:nvPicPr>
                          <p:cNvPr id="14" name="对象 13"/>
                          <p:cNvPicPr/>
                          <p:nvPr/>
                        </p:nvPicPr>
                        <p:blipFill>
                          <a:blip r:embed="rId11"/>
                          <a:stretch>
                            <a:fillRect/>
                          </a:stretch>
                        </p:blipFill>
                        <p:spPr>
                          <a:xfrm>
                            <a:off x="3792564" y="1586586"/>
                            <a:ext cx="1579407" cy="1007711"/>
                          </a:xfrm>
                          <a:prstGeom prst="rect">
                            <a:avLst/>
                          </a:prstGeom>
                        </p:spPr>
                      </p:pic>
                    </p:oleObj>
                  </mc:Fallback>
                </mc:AlternateContent>
              </a:graphicData>
            </a:graphic>
          </p:graphicFrame>
          <p:sp>
            <p:nvSpPr>
              <p:cNvPr id="15" name="文本框 14"/>
              <p:cNvSpPr txBox="1"/>
              <p:nvPr/>
            </p:nvSpPr>
            <p:spPr>
              <a:xfrm>
                <a:off x="2714863" y="1753041"/>
                <a:ext cx="1071737" cy="841256"/>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en-US" altLang="zh-CN" sz="1600" i="0" dirty="0" smtClean="0">
                    <a:solidFill>
                      <a:srgbClr val="EDEDEE"/>
                    </a:solidFill>
                    <a:effectLst/>
                    <a:latin typeface="+mn-lt"/>
                    <a:ea typeface="黑体" panose="02010609060101010101" pitchFamily="49" charset="-122"/>
                    <a:cs typeface="Times New Roman" panose="02020603050405020304" pitchFamily="18" charset="0"/>
                  </a:rPr>
                  <a:t>O</a:t>
                </a:r>
                <a:r>
                  <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rPr>
                  <a:t>2</a:t>
                </a:r>
              </a:p>
              <a:p>
                <a:pPr marL="0" marR="0" indent="0" algn="ctr" defTabSz="825500" rtl="0" fontAlgn="auto" latinLnBrk="0" hangingPunct="0">
                  <a:lnSpc>
                    <a:spcPct val="150000"/>
                  </a:lnSpc>
                  <a:spcBef>
                    <a:spcPts val="0"/>
                  </a:spcBef>
                  <a:spcAft>
                    <a:spcPts val="0"/>
                  </a:spcAft>
                  <a:buClrTx/>
                  <a:buSzTx/>
                  <a:buFontTx/>
                  <a:buNone/>
                </a:pPr>
                <a:r>
                  <a:rPr lang="zh-CN" altLang="en-US" sz="1600" i="0" dirty="0" smtClean="0">
                    <a:solidFill>
                      <a:srgbClr val="EDEDEE"/>
                    </a:solidFill>
                    <a:effectLst/>
                    <a:latin typeface="+mn-lt"/>
                    <a:ea typeface="黑体" panose="02010609060101010101" pitchFamily="49" charset="-122"/>
                    <a:cs typeface="Times New Roman" panose="02020603050405020304" pitchFamily="18" charset="0"/>
                  </a:rPr>
                  <a:t>催化剂</a:t>
                </a:r>
                <a:endParaRPr lang="en-US" altLang="zh-CN" sz="1600" i="0" baseline="-25000" dirty="0" smtClean="0">
                  <a:solidFill>
                    <a:srgbClr val="EDEDEE"/>
                  </a:solidFill>
                  <a:effectLst/>
                  <a:latin typeface="+mn-lt"/>
                  <a:ea typeface="黑体" panose="02010609060101010101" pitchFamily="49" charset="-122"/>
                  <a:cs typeface="Times New Roman" panose="02020603050405020304" pitchFamily="18" charset="0"/>
                </a:endParaRPr>
              </a:p>
            </p:txBody>
          </p:sp>
          <p:cxnSp>
            <p:nvCxnSpPr>
              <p:cNvPr id="16" name="直接连接符 15"/>
              <p:cNvCxnSpPr/>
              <p:nvPr/>
            </p:nvCxnSpPr>
            <p:spPr>
              <a:xfrm>
                <a:off x="5381429" y="1198619"/>
                <a:ext cx="2772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18" name="直接箭头连接符 17"/>
              <p:cNvCxnSpPr/>
              <p:nvPr/>
            </p:nvCxnSpPr>
            <p:spPr>
              <a:xfrm>
                <a:off x="8143340" y="1509026"/>
                <a:ext cx="720000"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sp>
            <p:nvSpPr>
              <p:cNvPr id="19" name="文本框 18"/>
              <p:cNvSpPr txBox="1"/>
              <p:nvPr/>
            </p:nvSpPr>
            <p:spPr>
              <a:xfrm>
                <a:off x="8164214" y="1074273"/>
                <a:ext cx="718145"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50000"/>
                  </a:lnSpc>
                  <a:spcBef>
                    <a:spcPts val="0"/>
                  </a:spcBef>
                  <a:spcAft>
                    <a:spcPts val="0"/>
                  </a:spcAft>
                  <a:buClrTx/>
                  <a:buSzTx/>
                  <a:buFontTx/>
                  <a:buNone/>
                </a:pPr>
                <a:r>
                  <a:rPr lang="zh-CN" altLang="en-US" sz="1600" i="0" dirty="0">
                    <a:solidFill>
                      <a:srgbClr val="EDEDEE"/>
                    </a:solidFill>
                    <a:effectLst/>
                    <a:latin typeface="+mn-lt"/>
                    <a:ea typeface="黑体" panose="02010609060101010101" pitchFamily="49" charset="-122"/>
                    <a:cs typeface="Times New Roman" panose="02020603050405020304" pitchFamily="18" charset="0"/>
                  </a:rPr>
                  <a:t>催化剂</a:t>
                </a:r>
                <a:endParaRPr kumimoji="0" lang="zh-CN" altLang="en-US" sz="1600" b="0" i="0" u="none" strike="noStrike" cap="none" spc="0" normalizeH="0" dirty="0" smtClean="0">
                  <a:ln>
                    <a:noFill/>
                  </a:ln>
                  <a:solidFill>
                    <a:srgbClr val="EDEDEE"/>
                  </a:solidFill>
                  <a:effectLst/>
                  <a:uFillTx/>
                  <a:latin typeface="+mn-lt"/>
                  <a:ea typeface="黑体" panose="02010609060101010101" pitchFamily="49" charset="-122"/>
                  <a:cs typeface="Times New Roman" panose="02020603050405020304" pitchFamily="18" charset="0"/>
                  <a:sym typeface="Hoefler Text"/>
                </a:endParaRPr>
              </a:p>
            </p:txBody>
          </p:sp>
          <p:cxnSp>
            <p:nvCxnSpPr>
              <p:cNvPr id="17" name="直接连接符 16"/>
              <p:cNvCxnSpPr/>
              <p:nvPr/>
            </p:nvCxnSpPr>
            <p:spPr>
              <a:xfrm flipV="1">
                <a:off x="8160589" y="1198618"/>
                <a:ext cx="0" cy="108000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cxnSp>
          <p:nvCxnSpPr>
            <p:cNvPr id="21" name="直接连接符 20"/>
            <p:cNvCxnSpPr/>
            <p:nvPr/>
          </p:nvCxnSpPr>
          <p:spPr>
            <a:xfrm>
              <a:off x="2041608" y="4604612"/>
              <a:ext cx="287912" cy="2309"/>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3" name="直接连接符 22"/>
            <p:cNvCxnSpPr/>
            <p:nvPr/>
          </p:nvCxnSpPr>
          <p:spPr>
            <a:xfrm flipH="1" flipV="1">
              <a:off x="2311868" y="4131865"/>
              <a:ext cx="1" cy="97257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aphicFrame>
          <p:nvGraphicFramePr>
            <p:cNvPr id="39" name="对象 38"/>
            <p:cNvGraphicFramePr>
              <a:graphicFrameLocks noChangeAspect="1"/>
            </p:cNvGraphicFramePr>
            <p:nvPr>
              <p:extLst>
                <p:ext uri="{D42A27DB-BD31-4B8C-83A1-F6EECF244321}">
                  <p14:modId xmlns:p14="http://schemas.microsoft.com/office/powerpoint/2010/main" val="249652363"/>
                </p:ext>
              </p:extLst>
            </p:nvPr>
          </p:nvGraphicFramePr>
          <p:xfrm>
            <a:off x="5773669" y="4783633"/>
            <a:ext cx="1672037" cy="673760"/>
          </p:xfrm>
          <a:graphic>
            <a:graphicData uri="http://schemas.openxmlformats.org/presentationml/2006/ole">
              <mc:AlternateContent xmlns:mc="http://schemas.openxmlformats.org/markup-compatibility/2006">
                <mc:Choice xmlns:v="urn:schemas-microsoft-com:vml" Requires="v">
                  <p:oleObj spid="_x0000_s21960" name="CS ChemDraw Drawing" r:id="rId12" imgW="2070836" imgH="834521" progId="ChemDraw.Document.6.0">
                    <p:embed/>
                  </p:oleObj>
                </mc:Choice>
                <mc:Fallback>
                  <p:oleObj name="CS ChemDraw Drawing" r:id="rId12" imgW="2070836" imgH="834521" progId="ChemDraw.Document.6.0">
                    <p:embed/>
                    <p:pic>
                      <p:nvPicPr>
                        <p:cNvPr id="14" name="对象 13"/>
                        <p:cNvPicPr/>
                        <p:nvPr/>
                      </p:nvPicPr>
                      <p:blipFill>
                        <a:blip r:embed="rId13"/>
                        <a:stretch>
                          <a:fillRect/>
                        </a:stretch>
                      </p:blipFill>
                      <p:spPr>
                        <a:xfrm>
                          <a:off x="5773669" y="4783633"/>
                          <a:ext cx="1672037" cy="673760"/>
                        </a:xfrm>
                        <a:prstGeom prst="rect">
                          <a:avLst/>
                        </a:prstGeom>
                      </p:spPr>
                    </p:pic>
                  </p:oleObj>
                </mc:Fallback>
              </mc:AlternateContent>
            </a:graphicData>
          </a:graphic>
        </p:graphicFrame>
        <p:cxnSp>
          <p:nvCxnSpPr>
            <p:cNvPr id="43" name="直接连接符 42"/>
            <p:cNvCxnSpPr/>
            <p:nvPr/>
          </p:nvCxnSpPr>
          <p:spPr>
            <a:xfrm>
              <a:off x="7404362" y="5119323"/>
              <a:ext cx="252000" cy="2309"/>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937292731"/>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55712" y="1667724"/>
            <a:ext cx="10241743" cy="1157216"/>
          </a:xfrm>
          <a:prstGeom prst="rect">
            <a:avLst/>
          </a:prstGeom>
        </p:spPr>
        <p:txBody>
          <a:bodyPr wrap="square" lIns="121898" tIns="60948" rIns="121898" bIns="60948">
            <a:spAutoFit/>
          </a:bodyPr>
          <a:lstStyle/>
          <a:p>
            <a:pPr algn="just" eaLnBrk="1" hangingPunct="1">
              <a:lnSpc>
                <a:spcPct val="120000"/>
              </a:lnSpc>
              <a:tabLst>
                <a:tab pos="2070735" algn="l"/>
              </a:tabLst>
              <a:defRPr/>
            </a:pPr>
            <a:r>
              <a:rPr lang="zh-CN" altLang="en-US" sz="2800" i="0" dirty="0" smtClean="0">
                <a:solidFill>
                  <a:srgbClr val="FFFFFF"/>
                </a:solidFill>
                <a:effectLst/>
                <a:latin typeface="+mn-lt"/>
                <a:ea typeface="黑体" pitchFamily="49" charset="-122"/>
                <a:cs typeface="+mn-cs"/>
              </a:rPr>
              <a:t>       以</a:t>
            </a:r>
            <a:r>
              <a:rPr lang="zh-CN" altLang="en-US" sz="2800" i="0" dirty="0">
                <a:solidFill>
                  <a:srgbClr val="FFFFFF"/>
                </a:solidFill>
                <a:effectLst/>
                <a:latin typeface="+mn-lt"/>
                <a:ea typeface="黑体" pitchFamily="49" charset="-122"/>
                <a:cs typeface="+mn-cs"/>
              </a:rPr>
              <a:t>乙烯为唯一的有机原料（无机试剂及催化剂可以任选），根据以下信息设计合成二丙酸乙</a:t>
            </a:r>
            <a:r>
              <a:rPr lang="zh-CN" altLang="en-US" sz="2800" i="0" dirty="0" smtClean="0">
                <a:solidFill>
                  <a:srgbClr val="FFFFFF"/>
                </a:solidFill>
                <a:effectLst/>
                <a:latin typeface="+mn-lt"/>
                <a:ea typeface="黑体" pitchFamily="49" charset="-122"/>
                <a:cs typeface="+mn-cs"/>
              </a:rPr>
              <a:t>二酯</a:t>
            </a:r>
            <a:r>
              <a:rPr lang="zh-CN" altLang="en-US" sz="2800" i="0" dirty="0">
                <a:solidFill>
                  <a:srgbClr val="FFFFFF"/>
                </a:solidFill>
                <a:effectLst/>
                <a:latin typeface="+mn-lt"/>
                <a:ea typeface="黑体" pitchFamily="49" charset="-122"/>
                <a:cs typeface="+mn-cs"/>
              </a:rPr>
              <a:t>的路线。</a:t>
            </a:r>
            <a:r>
              <a:rPr lang="en-US" altLang="zh-CN" sz="2800" i="0" kern="100" dirty="0">
                <a:solidFill>
                  <a:srgbClr val="FFFFFF"/>
                </a:solidFill>
                <a:effectLst/>
                <a:latin typeface="+mn-lt"/>
                <a:ea typeface="+mj-ea"/>
                <a:cs typeface="Times New Roman" panose="02020603050405020304"/>
              </a:rPr>
              <a:t>    </a:t>
            </a:r>
          </a:p>
        </p:txBody>
      </p:sp>
      <p:sp>
        <p:nvSpPr>
          <p:cNvPr id="2" name="TextBox 1"/>
          <p:cNvSpPr txBox="1"/>
          <p:nvPr/>
        </p:nvSpPr>
        <p:spPr>
          <a:xfrm>
            <a:off x="773499" y="4425950"/>
            <a:ext cx="44704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EDEDEE"/>
                </a:solidFill>
                <a:effectLst/>
                <a:latin typeface="+mn-lt"/>
                <a:ea typeface="黑体" pitchFamily="49" charset="-122"/>
                <a:cs typeface="Times New Roman" panose="02020603050405020304" pitchFamily="18" charset="0"/>
              </a:rPr>
              <a:t>资料：</a:t>
            </a:r>
            <a:r>
              <a:rPr lang="en-US" altLang="zh-CN" sz="2800" i="0" dirty="0">
                <a:solidFill>
                  <a:srgbClr val="EDEDEE"/>
                </a:solidFill>
                <a:effectLst/>
                <a:latin typeface="+mn-lt"/>
                <a:ea typeface="黑体" pitchFamily="49" charset="-122"/>
                <a:cs typeface="Times New Roman" panose="02020603050405020304" pitchFamily="18" charset="0"/>
              </a:rPr>
              <a:t>R-Cl + NaCN</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17" name="TextBox 16"/>
          <p:cNvSpPr txBox="1"/>
          <p:nvPr/>
        </p:nvSpPr>
        <p:spPr>
          <a:xfrm>
            <a:off x="5259774" y="4418013"/>
            <a:ext cx="29083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R-CN + </a:t>
            </a:r>
            <a:r>
              <a:rPr lang="en-US" altLang="zh-CN" sz="2800" i="0" dirty="0" err="1">
                <a:solidFill>
                  <a:srgbClr val="EDEDEE"/>
                </a:solidFill>
                <a:effectLst/>
                <a:latin typeface="+mn-lt"/>
                <a:ea typeface="黑体" pitchFamily="49" charset="-122"/>
                <a:cs typeface="Times New Roman" panose="02020603050405020304" pitchFamily="18" charset="0"/>
              </a:rPr>
              <a:t>NaCl</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18" name="TextBox 17"/>
          <p:cNvSpPr txBox="1"/>
          <p:nvPr/>
        </p:nvSpPr>
        <p:spPr>
          <a:xfrm>
            <a:off x="1229740" y="5129213"/>
            <a:ext cx="4395788" cy="534987"/>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           R-CN + </a:t>
            </a:r>
            <a:r>
              <a:rPr lang="en-US" altLang="zh-CN" sz="2800" i="0" dirty="0" smtClean="0">
                <a:solidFill>
                  <a:srgbClr val="EDEDEE"/>
                </a:solidFill>
                <a:effectLst/>
                <a:latin typeface="+mn-lt"/>
                <a:ea typeface="黑体" pitchFamily="49" charset="-122"/>
                <a:cs typeface="Times New Roman" panose="02020603050405020304" pitchFamily="18" charset="0"/>
              </a:rPr>
              <a:t>2H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O </a:t>
            </a:r>
            <a:r>
              <a:rPr lang="en-US" altLang="zh-CN" sz="2800" i="0" dirty="0">
                <a:solidFill>
                  <a:srgbClr val="EDEDEE"/>
                </a:solidFill>
                <a:effectLst/>
                <a:latin typeface="+mn-lt"/>
                <a:ea typeface="黑体" pitchFamily="49" charset="-122"/>
                <a:cs typeface="Times New Roman" panose="02020603050405020304" pitchFamily="18" charset="0"/>
              </a:rPr>
              <a:t>+ HCl</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20" name="TextBox 19"/>
          <p:cNvSpPr txBox="1"/>
          <p:nvPr/>
        </p:nvSpPr>
        <p:spPr>
          <a:xfrm>
            <a:off x="6041332" y="5129213"/>
            <a:ext cx="3749675" cy="534987"/>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RCOOH + NH</a:t>
            </a:r>
            <a:r>
              <a:rPr lang="en-US" altLang="zh-CN" sz="2800" i="0" baseline="-25000" dirty="0">
                <a:solidFill>
                  <a:srgbClr val="EDEDEE"/>
                </a:solidFill>
                <a:effectLst/>
                <a:latin typeface="+mn-lt"/>
                <a:ea typeface="黑体" pitchFamily="49" charset="-122"/>
                <a:cs typeface="Times New Roman" panose="02020603050405020304" pitchFamily="18" charset="0"/>
              </a:rPr>
              <a:t>4</a:t>
            </a:r>
            <a:r>
              <a:rPr lang="en-US" altLang="zh-CN" sz="2800" i="0" dirty="0">
                <a:solidFill>
                  <a:srgbClr val="EDEDEE"/>
                </a:solidFill>
                <a:effectLst/>
                <a:latin typeface="+mn-lt"/>
                <a:ea typeface="黑体" pitchFamily="49" charset="-122"/>
                <a:cs typeface="Times New Roman" panose="02020603050405020304" pitchFamily="18" charset="0"/>
              </a:rPr>
              <a:t>Cl</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nvGrpSpPr>
          <p:cNvPr id="63496" name="组合 9"/>
          <p:cNvGrpSpPr>
            <a:grpSpLocks/>
          </p:cNvGrpSpPr>
          <p:nvPr/>
        </p:nvGrpSpPr>
        <p:grpSpPr bwMode="auto">
          <a:xfrm>
            <a:off x="1866900" y="2830518"/>
            <a:ext cx="7635875" cy="1902035"/>
            <a:chOff x="1866900" y="2659815"/>
            <a:chExt cx="7635357" cy="1901295"/>
          </a:xfrm>
        </p:grpSpPr>
        <p:cxnSp>
          <p:nvCxnSpPr>
            <p:cNvPr id="5" name="直接箭头连接符 4"/>
            <p:cNvCxnSpPr/>
            <p:nvPr/>
          </p:nvCxnSpPr>
          <p:spPr>
            <a:xfrm>
              <a:off x="4748404" y="4561110"/>
              <a:ext cx="774647"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2" name="Line 28"/>
            <p:cNvSpPr>
              <a:spLocks noChangeShapeType="1"/>
            </p:cNvSpPr>
            <p:nvPr/>
          </p:nvSpPr>
          <p:spPr bwMode="auto">
            <a:xfrm flipH="1">
              <a:off x="4265957"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23" name="Line 28"/>
            <p:cNvSpPr>
              <a:spLocks noChangeShapeType="1"/>
            </p:cNvSpPr>
            <p:nvPr/>
          </p:nvSpPr>
          <p:spPr bwMode="auto">
            <a:xfrm flipH="1">
              <a:off x="4342152"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24" name="Line 28"/>
            <p:cNvSpPr>
              <a:spLocks noChangeShapeType="1"/>
            </p:cNvSpPr>
            <p:nvPr/>
          </p:nvSpPr>
          <p:spPr bwMode="auto">
            <a:xfrm flipH="1">
              <a:off x="7542070"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25" name="Line 28"/>
            <p:cNvSpPr>
              <a:spLocks noChangeShapeType="1"/>
            </p:cNvSpPr>
            <p:nvPr/>
          </p:nvSpPr>
          <p:spPr bwMode="auto">
            <a:xfrm flipH="1">
              <a:off x="7616677"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grpSp>
          <p:nvGrpSpPr>
            <p:cNvPr id="63506" name="组合 8"/>
            <p:cNvGrpSpPr>
              <a:grpSpLocks/>
            </p:cNvGrpSpPr>
            <p:nvPr/>
          </p:nvGrpSpPr>
          <p:grpSpPr bwMode="auto">
            <a:xfrm>
              <a:off x="1866900" y="2659815"/>
              <a:ext cx="7635357" cy="1073599"/>
              <a:chOff x="1866900" y="2659815"/>
              <a:chExt cx="7635357" cy="1073599"/>
            </a:xfrm>
          </p:grpSpPr>
          <p:sp>
            <p:nvSpPr>
              <p:cNvPr id="21" name="TextBox 20"/>
              <p:cNvSpPr txBox="1"/>
              <p:nvPr/>
            </p:nvSpPr>
            <p:spPr>
              <a:xfrm>
                <a:off x="1866900" y="2659815"/>
                <a:ext cx="7635357"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800" i="0" dirty="0">
                    <a:solidFill>
                      <a:srgbClr val="EDEDEE"/>
                    </a:solidFill>
                    <a:effectLst/>
                    <a:latin typeface="+mn-lt"/>
                    <a:ea typeface="黑体" pitchFamily="49"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a:solidFill>
                      <a:prstClr val="white"/>
                    </a:solidFill>
                    <a:effectLst/>
                    <a:latin typeface="+mn-lt"/>
                    <a:ea typeface="宋体" pitchFamily="2" charset="-122"/>
                    <a:cs typeface="Times New Roman" panose="02020603050405020304" pitchFamily="18" charset="0"/>
                  </a:rPr>
                  <a:t> </a:t>
                </a:r>
                <a:r>
                  <a:rPr kumimoji="1" lang="en-US" altLang="zh-CN" sz="2800" b="1" i="0" dirty="0" smtClean="0">
                    <a:solidFill>
                      <a:prstClr val="white"/>
                    </a:solidFill>
                    <a:effectLst/>
                    <a:latin typeface="+mn-lt"/>
                    <a:ea typeface="宋体" pitchFamily="2"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800" i="0" baseline="-25000" dirty="0">
                  <a:solidFill>
                    <a:srgbClr val="EDEDEE"/>
                  </a:solidFill>
                  <a:effectLst/>
                  <a:latin typeface="+mn-lt"/>
                  <a:ea typeface="黑体" pitchFamily="49" charset="-122"/>
                  <a:cs typeface="Times New Roman" panose="02020603050405020304" pitchFamily="18" charset="0"/>
                </a:endParaRPr>
              </a:p>
            </p:txBody>
          </p:sp>
          <p:sp>
            <p:nvSpPr>
              <p:cNvPr id="6" name="TextBox 5"/>
              <p:cNvSpPr txBox="1"/>
              <p:nvPr/>
            </p:nvSpPr>
            <p:spPr>
              <a:xfrm>
                <a:off x="3942129" y="3189189"/>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38" name="TextBox 37"/>
              <p:cNvSpPr txBox="1"/>
              <p:nvPr/>
            </p:nvSpPr>
            <p:spPr>
              <a:xfrm>
                <a:off x="7208718" y="3200221"/>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grpSp>
      <p:sp>
        <p:nvSpPr>
          <p:cNvPr id="63497" name="矩形 6"/>
          <p:cNvSpPr>
            <a:spLocks noChangeArrowheads="1"/>
          </p:cNvSpPr>
          <p:nvPr/>
        </p:nvSpPr>
        <p:spPr bwMode="auto">
          <a:xfrm>
            <a:off x="4515287" y="3725863"/>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00"/>
                </a:solidFill>
                <a:effectLst/>
                <a:latin typeface="+mn-lt"/>
                <a:ea typeface="黑体" panose="02010609060101010101" pitchFamily="49" charset="-122"/>
              </a:rPr>
              <a:t>二丙酸乙</a:t>
            </a:r>
            <a:r>
              <a:rPr lang="zh-CN" altLang="en-US" sz="2800" i="0" dirty="0" smtClean="0">
                <a:solidFill>
                  <a:srgbClr val="FFFF00"/>
                </a:solidFill>
                <a:effectLst/>
                <a:latin typeface="+mn-lt"/>
                <a:ea typeface="黑体" panose="02010609060101010101" pitchFamily="49" charset="-122"/>
              </a:rPr>
              <a:t>二酯</a:t>
            </a:r>
            <a:endParaRPr lang="zh-CN" altLang="en-US" sz="2800" dirty="0">
              <a:solidFill>
                <a:srgbClr val="FFFF00"/>
              </a:solidFill>
              <a:effectLst/>
              <a:latin typeface="+mn-lt"/>
            </a:endParaRPr>
          </a:p>
        </p:txBody>
      </p:sp>
      <p:sp>
        <p:nvSpPr>
          <p:cNvPr id="3" name="矩形 2"/>
          <p:cNvSpPr/>
          <p:nvPr/>
        </p:nvSpPr>
        <p:spPr>
          <a:xfrm>
            <a:off x="1825625" y="2792328"/>
            <a:ext cx="7780338" cy="1456809"/>
          </a:xfrm>
          <a:prstGeom prst="rect">
            <a:avLst/>
          </a:prstGeom>
          <a:no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en-US" altLang="zh-CN" sz="4400" i="0" dirty="0" smtClean="0">
              <a:solidFill>
                <a:srgbClr val="F3F1DF"/>
              </a:solidFill>
              <a:effectLst/>
              <a:latin typeface="+mn-lt"/>
              <a:ea typeface="+mn-ea"/>
              <a:cs typeface="+mn-cs"/>
              <a:sym typeface="Helvetica Neue"/>
            </a:endParaRPr>
          </a:p>
          <a:p>
            <a:pPr algn="ctr" eaLnBrk="1" fontAlgn="auto">
              <a:defRPr/>
            </a:pPr>
            <a:endParaRPr lang="zh-CN" altLang="en-US" sz="4400" i="0" dirty="0">
              <a:solidFill>
                <a:srgbClr val="F3F1DF"/>
              </a:solidFill>
              <a:effectLst/>
              <a:latin typeface="+mn-lt"/>
              <a:ea typeface="+mn-ea"/>
              <a:cs typeface="+mn-cs"/>
              <a:sym typeface="Helvetica Neue"/>
            </a:endParaRPr>
          </a:p>
        </p:txBody>
      </p:sp>
      <p:sp>
        <p:nvSpPr>
          <p:cNvPr id="12" name="矩形 11"/>
          <p:cNvSpPr/>
          <p:nvPr/>
        </p:nvSpPr>
        <p:spPr>
          <a:xfrm>
            <a:off x="7727503" y="4436130"/>
            <a:ext cx="2359941" cy="523220"/>
          </a:xfrm>
          <a:prstGeom prst="rect">
            <a:avLst/>
          </a:prstGeom>
        </p:spPr>
        <p:txBody>
          <a:bodyPr wrap="none">
            <a:spAutoFit/>
          </a:bodyPr>
          <a:lstStyle/>
          <a:p>
            <a:pPr eaLnBrk="1" hangingPunct="1">
              <a:defRPr/>
            </a:pPr>
            <a:r>
              <a:rPr lang="zh-CN" altLang="en-US" sz="2800" i="0" dirty="0">
                <a:solidFill>
                  <a:srgbClr val="EDEDEE"/>
                </a:solidFill>
                <a:effectLst/>
                <a:latin typeface="+mn-lt"/>
                <a:ea typeface="黑体" pitchFamily="49" charset="-122"/>
                <a:cs typeface="Times New Roman" panose="02020603050405020304" pitchFamily="18" charset="0"/>
              </a:rPr>
              <a:t>（</a:t>
            </a:r>
            <a:r>
              <a:rPr lang="en-US" altLang="zh-CN" sz="2800" i="0" dirty="0">
                <a:solidFill>
                  <a:srgbClr val="EDEDEE"/>
                </a:solidFill>
                <a:effectLst/>
                <a:latin typeface="+mn-lt"/>
                <a:ea typeface="黑体" pitchFamily="49" charset="-122"/>
                <a:cs typeface="Times New Roman" panose="02020603050405020304" pitchFamily="18" charset="0"/>
              </a:rPr>
              <a:t>-CN </a:t>
            </a:r>
            <a:r>
              <a:rPr lang="zh-CN" altLang="en-US" sz="2800" i="0" dirty="0">
                <a:solidFill>
                  <a:srgbClr val="FFFFFF"/>
                </a:solidFill>
                <a:effectLst/>
                <a:latin typeface="+mn-lt"/>
                <a:ea typeface="黑体" pitchFamily="49" charset="-122"/>
                <a:cs typeface="+mn-cs"/>
              </a:rPr>
              <a:t>氰基）</a:t>
            </a:r>
          </a:p>
        </p:txBody>
      </p:sp>
      <p:sp>
        <p:nvSpPr>
          <p:cNvPr id="26" name="文本框 25"/>
          <p:cNvSpPr txBox="1"/>
          <p:nvPr/>
        </p:nvSpPr>
        <p:spPr>
          <a:xfrm>
            <a:off x="768733" y="1050886"/>
            <a:ext cx="3155567" cy="533479"/>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fontAlgn="auto">
              <a:defRPr/>
            </a:pPr>
            <a:r>
              <a:rPr lang="zh-CN" altLang="en-US" sz="2800" i="0" dirty="0">
                <a:solidFill>
                  <a:srgbClr val="FFC000"/>
                </a:solidFill>
                <a:effectLst/>
                <a:latin typeface="黑体" panose="02010609060101010101" pitchFamily="49" charset="-122"/>
                <a:ea typeface="黑体" panose="02010609060101010101" pitchFamily="49" charset="-122"/>
              </a:rPr>
              <a:t>应用</a:t>
            </a:r>
            <a:r>
              <a:rPr lang="en-US" altLang="zh-CN" sz="2800" i="0" dirty="0">
                <a:solidFill>
                  <a:srgbClr val="FFC000"/>
                </a:solidFill>
                <a:effectLst/>
                <a:latin typeface="Arial" panose="020B0604020202020204" pitchFamily="34" charset="0"/>
                <a:ea typeface="黑体" panose="02010609060101010101" pitchFamily="49" charset="-122"/>
                <a:cs typeface="Arial" panose="020B0604020202020204" pitchFamily="34" charset="0"/>
              </a:rPr>
              <a:t>•</a:t>
            </a:r>
            <a:r>
              <a:rPr lang="zh-CN" altLang="en-US" sz="2800" i="0" dirty="0" smtClean="0">
                <a:solidFill>
                  <a:srgbClr val="FFC000"/>
                </a:solidFill>
                <a:effectLst/>
                <a:latin typeface="黑体" panose="02010609060101010101" pitchFamily="49" charset="-122"/>
                <a:ea typeface="黑体" panose="02010609060101010101" pitchFamily="49" charset="-122"/>
              </a:rPr>
              <a:t>实践</a:t>
            </a:r>
            <a:r>
              <a:rPr lang="en-US" altLang="zh-CN" sz="2800" i="0" dirty="0" smtClean="0">
                <a:solidFill>
                  <a:srgbClr val="FFC000"/>
                </a:solidFill>
                <a:effectLst/>
                <a:latin typeface="黑体" panose="02010609060101010101" pitchFamily="49" charset="-122"/>
                <a:ea typeface="黑体" panose="02010609060101010101" pitchFamily="49" charset="-122"/>
              </a:rPr>
              <a:t>:</a:t>
            </a:r>
            <a:endParaRPr lang="zh-CN" altLang="en-US" sz="2800" i="0" dirty="0">
              <a:solidFill>
                <a:srgbClr val="FFC000"/>
              </a:solidFill>
              <a:effectLst/>
              <a:latin typeface="黑体" panose="02010609060101010101" pitchFamily="49" charset="-122"/>
              <a:ea typeface="黑体" panose="02010609060101010101" pitchFamily="49" charset="-122"/>
            </a:endParaRPr>
          </a:p>
        </p:txBody>
      </p:sp>
      <p:cxnSp>
        <p:nvCxnSpPr>
          <p:cNvPr id="8" name="直接连接符 7"/>
          <p:cNvCxnSpPr/>
          <p:nvPr/>
        </p:nvCxnSpPr>
        <p:spPr>
          <a:xfrm>
            <a:off x="3881884" y="3105507"/>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7" name="直接连接符 26"/>
          <p:cNvCxnSpPr/>
          <p:nvPr/>
        </p:nvCxnSpPr>
        <p:spPr>
          <a:xfrm>
            <a:off x="4413848" y="3119883"/>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8" name="直接连接符 27"/>
          <p:cNvCxnSpPr/>
          <p:nvPr/>
        </p:nvCxnSpPr>
        <p:spPr>
          <a:xfrm>
            <a:off x="5014826" y="3117006"/>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9" name="直接连接符 28"/>
          <p:cNvCxnSpPr/>
          <p:nvPr/>
        </p:nvCxnSpPr>
        <p:spPr>
          <a:xfrm>
            <a:off x="6581955" y="3131384"/>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0" name="直接连接符 29"/>
          <p:cNvCxnSpPr/>
          <p:nvPr/>
        </p:nvCxnSpPr>
        <p:spPr>
          <a:xfrm>
            <a:off x="7182926" y="3128511"/>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1" name="直接连接符 30"/>
          <p:cNvCxnSpPr/>
          <p:nvPr/>
        </p:nvCxnSpPr>
        <p:spPr>
          <a:xfrm>
            <a:off x="7727505" y="3097218"/>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2" name="直接箭头连接符 31"/>
          <p:cNvCxnSpPr/>
          <p:nvPr/>
        </p:nvCxnSpPr>
        <p:spPr bwMode="auto">
          <a:xfrm>
            <a:off x="5670479" y="5402538"/>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704231034"/>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24611"/>
          <p:cNvGraphicFramePr>
            <a:graphicFrameLocks noGrp="1"/>
          </p:cNvGraphicFramePr>
          <p:nvPr>
            <p:ph sz="half" idx="4294967295"/>
            <p:extLst>
              <p:ext uri="{D42A27DB-BD31-4B8C-83A1-F6EECF244321}">
                <p14:modId xmlns:p14="http://schemas.microsoft.com/office/powerpoint/2010/main" val="4272430075"/>
              </p:ext>
            </p:extLst>
          </p:nvPr>
        </p:nvGraphicFramePr>
        <p:xfrm>
          <a:off x="1147762" y="2081213"/>
          <a:ext cx="8188979" cy="3542561"/>
        </p:xfrm>
        <a:graphic>
          <a:graphicData uri="http://schemas.openxmlformats.org/drawingml/2006/table">
            <a:tbl>
              <a:tblPr/>
              <a:tblGrid>
                <a:gridCol w="1367219">
                  <a:extLst>
                    <a:ext uri="{9D8B030D-6E8A-4147-A177-3AD203B41FA5}">
                      <a16:colId xmlns:a16="http://schemas.microsoft.com/office/drawing/2014/main" val="20000"/>
                    </a:ext>
                  </a:extLst>
                </a:gridCol>
                <a:gridCol w="1704489">
                  <a:extLst>
                    <a:ext uri="{9D8B030D-6E8A-4147-A177-3AD203B41FA5}">
                      <a16:colId xmlns:a16="http://schemas.microsoft.com/office/drawing/2014/main" val="20001"/>
                    </a:ext>
                  </a:extLst>
                </a:gridCol>
                <a:gridCol w="5117271">
                  <a:extLst>
                    <a:ext uri="{9D8B030D-6E8A-4147-A177-3AD203B41FA5}">
                      <a16:colId xmlns:a16="http://schemas.microsoft.com/office/drawing/2014/main" val="20002"/>
                    </a:ext>
                  </a:extLst>
                </a:gridCol>
              </a:tblGrid>
              <a:tr h="451753">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a:solidFill>
                            <a:srgbClr val="FFFFFF"/>
                          </a:solidFill>
                          <a:effectLst/>
                          <a:latin typeface="+mn-ea"/>
                          <a:ea typeface="+mn-ea"/>
                        </a:rPr>
                        <a:t>对比</a:t>
                      </a:r>
                    </a:p>
                  </a:txBody>
                  <a:tcPr marL="91431" marR="91431" marT="45707" marB="45707">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a:solidFill>
                            <a:srgbClr val="FFFFFF"/>
                          </a:solidFill>
                          <a:effectLst/>
                          <a:latin typeface="+mn-ea"/>
                          <a:ea typeface="+mn-ea"/>
                        </a:rPr>
                        <a:t>原料分子</a:t>
                      </a: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a:solidFill>
                            <a:srgbClr val="FFFFFF"/>
                          </a:solidFill>
                          <a:effectLst/>
                          <a:latin typeface="+mn-ea"/>
                          <a:ea typeface="+mn-ea"/>
                        </a:rPr>
                        <a:t>目标分子</a:t>
                      </a: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92236">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smtClean="0">
                          <a:solidFill>
                            <a:srgbClr val="FFFFFF"/>
                          </a:solidFill>
                          <a:effectLst/>
                          <a:latin typeface="+mn-ea"/>
                          <a:ea typeface="+mn-ea"/>
                        </a:rPr>
                        <a:t>结构</a:t>
                      </a:r>
                      <a:endParaRPr lang="en-US" altLang="zh-CN" sz="2600" b="0" dirty="0" smtClean="0">
                        <a:solidFill>
                          <a:srgbClr val="FFFFFF"/>
                        </a:solidFill>
                        <a:effectLst/>
                        <a:latin typeface="+mn-ea"/>
                        <a:ea typeface="+mn-ea"/>
                      </a:endParaRPr>
                    </a:p>
                    <a:p>
                      <a:pPr marL="0" lvl="0" indent="0" algn="ctr">
                        <a:buNone/>
                      </a:pPr>
                      <a:r>
                        <a:rPr lang="zh-CN" altLang="en-US" sz="2600" b="0" dirty="0" smtClean="0">
                          <a:solidFill>
                            <a:srgbClr val="FFFFFF"/>
                          </a:solidFill>
                          <a:effectLst/>
                          <a:latin typeface="+mn-ea"/>
                          <a:ea typeface="+mn-ea"/>
                        </a:rPr>
                        <a:t>简式</a:t>
                      </a:r>
                      <a:endParaRPr lang="zh-CN" altLang="en-US" sz="2600" b="0" dirty="0">
                        <a:solidFill>
                          <a:srgbClr val="FFFFFF"/>
                        </a:solidFill>
                        <a:effectLst/>
                        <a:latin typeface="+mn-ea"/>
                        <a:ea typeface="+mn-ea"/>
                      </a:endParaRPr>
                    </a:p>
                  </a:txBody>
                  <a:tcPr marL="91431" marR="91431" marT="45707" marB="45707">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8822">
                <a:tc>
                  <a:txBody>
                    <a:bodyPr/>
                    <a:lstStyle/>
                    <a:p>
                      <a:pPr marL="0" lvl="0" indent="0">
                        <a:buNone/>
                      </a:pPr>
                      <a:r>
                        <a:rPr lang="zh-CN" altLang="en-US" sz="2600" b="0" dirty="0" smtClean="0">
                          <a:solidFill>
                            <a:srgbClr val="FFFFFF"/>
                          </a:solidFill>
                          <a:effectLst/>
                          <a:latin typeface="+mn-ea"/>
                          <a:ea typeface="+mn-ea"/>
                        </a:rPr>
                        <a:t>碳链</a:t>
                      </a:r>
                      <a:endParaRPr lang="en-US" altLang="zh-CN" sz="2600" b="0" dirty="0" smtClean="0">
                        <a:solidFill>
                          <a:srgbClr val="FFFFFF"/>
                        </a:solidFill>
                        <a:effectLst/>
                        <a:latin typeface="+mn-ea"/>
                        <a:ea typeface="+mn-ea"/>
                      </a:endParaRPr>
                    </a:p>
                    <a:p>
                      <a:pPr marL="0" lvl="0" indent="0">
                        <a:buNone/>
                      </a:pPr>
                      <a:r>
                        <a:rPr lang="zh-CN" altLang="en-US" sz="2600" b="0" dirty="0" smtClean="0">
                          <a:solidFill>
                            <a:srgbClr val="FFFFFF"/>
                          </a:solidFill>
                          <a:effectLst/>
                          <a:latin typeface="+mn-ea"/>
                          <a:ea typeface="+mn-ea"/>
                        </a:rPr>
                        <a:t>变化</a:t>
                      </a:r>
                      <a:endParaRPr lang="zh-CN" altLang="en-US" sz="2600" b="0" dirty="0">
                        <a:solidFill>
                          <a:srgbClr val="FFFFFF"/>
                        </a:solidFill>
                        <a:effectLst/>
                        <a:latin typeface="+mn-ea"/>
                        <a:ea typeface="+mn-ea"/>
                      </a:endParaRPr>
                    </a:p>
                  </a:txBody>
                  <a:tcPr marL="91431" marR="91431" marT="45707" marB="45707">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buNone/>
                      </a:pPr>
                      <a:endParaRPr sz="2600" b="0" dirty="0">
                        <a:solidFill>
                          <a:srgbClr val="FFFFFF"/>
                        </a:solidFill>
                        <a:effectLst/>
                        <a:latin typeface="+mn-ea"/>
                        <a:ea typeface="+mn-ea"/>
                      </a:endParaRPr>
                    </a:p>
                  </a:txBody>
                  <a:tcPr marL="91431" marR="91431"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marL="0" lvl="0" indent="0">
                        <a:buNone/>
                      </a:pPr>
                      <a:endParaRPr sz="2600" b="0" dirty="0">
                        <a:solidFill>
                          <a:srgbClr val="FFFFFF"/>
                        </a:solidFill>
                        <a:effectLst/>
                        <a:latin typeface="+mn-ea"/>
                        <a:ea typeface="+mn-ea"/>
                      </a:endParaRPr>
                    </a:p>
                  </a:txBody>
                  <a:tcPr marL="91431" marR="91431"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3085537153"/>
                  </a:ext>
                </a:extLst>
              </a:tr>
              <a:tr h="1207871">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lgn="ctr">
                        <a:buNone/>
                      </a:pPr>
                      <a:r>
                        <a:rPr lang="zh-CN" altLang="en-US" sz="2600" b="0" dirty="0" smtClean="0">
                          <a:solidFill>
                            <a:srgbClr val="FFFFFF"/>
                          </a:solidFill>
                          <a:effectLst/>
                          <a:latin typeface="+mn-ea"/>
                          <a:ea typeface="+mn-ea"/>
                        </a:rPr>
                        <a:t>官能团</a:t>
                      </a:r>
                      <a:endParaRPr lang="en-US" altLang="zh-CN" sz="2600" b="0" dirty="0" smtClean="0">
                        <a:solidFill>
                          <a:srgbClr val="FFFFFF"/>
                        </a:solidFill>
                        <a:effectLst/>
                        <a:latin typeface="+mn-ea"/>
                        <a:ea typeface="+mn-ea"/>
                      </a:endParaRPr>
                    </a:p>
                    <a:p>
                      <a:pPr marL="0" lvl="0" indent="0" algn="ctr">
                        <a:buNone/>
                      </a:pPr>
                      <a:r>
                        <a:rPr lang="zh-CN" altLang="en-US" sz="2600" b="0" dirty="0" smtClean="0">
                          <a:solidFill>
                            <a:srgbClr val="FFFFFF"/>
                          </a:solidFill>
                          <a:effectLst/>
                          <a:latin typeface="+mn-ea"/>
                          <a:ea typeface="+mn-ea"/>
                        </a:rPr>
                        <a:t>变化</a:t>
                      </a:r>
                      <a:endParaRPr lang="zh-CN" altLang="en-US" sz="2600" b="0" dirty="0">
                        <a:solidFill>
                          <a:srgbClr val="FFFFFF"/>
                        </a:solidFill>
                        <a:effectLst/>
                        <a:latin typeface="+mn-ea"/>
                        <a:ea typeface="+mn-ea"/>
                      </a:endParaRPr>
                    </a:p>
                  </a:txBody>
                  <a:tcPr marL="91431" marR="91431" marT="45707" marB="45707">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spcBef>
                          <a:spcPct val="20000"/>
                        </a:spcBef>
                        <a:spcAft>
                          <a:spcPct val="0"/>
                        </a:spcAft>
                        <a:buClr>
                          <a:schemeClr val="tx2"/>
                        </a:buClr>
                        <a:buSzPct val="70000"/>
                        <a:buFont typeface="Wingdings" panose="05000000000000000000" pitchFamily="2" charset="2"/>
                        <a:buChar char="l"/>
                        <a:defRPr sz="2600" b="0" i="0" u="none" kern="1200" baseline="0">
                          <a:solidFill>
                            <a:schemeClr val="tx1"/>
                          </a:solidFill>
                          <a:latin typeface="Arial" panose="020B0604020202020204" pitchFamily="34" charset="0"/>
                          <a:ea typeface="宋体" panose="02010600030101010101" pitchFamily="2" charset="-122"/>
                        </a:defRPr>
                      </a:lvl1pPr>
                      <a:lvl2pPr marL="692150" lvl="1" indent="-347345">
                        <a:buClr>
                          <a:schemeClr val="accent2"/>
                        </a:buClr>
                        <a:defRPr sz="2200" kern="1200"/>
                      </a:lvl2pPr>
                      <a:lvl3pPr marL="987425" lvl="2" indent="-293370">
                        <a:buClr>
                          <a:schemeClr val="accent1"/>
                        </a:buClr>
                        <a:defRPr sz="2100" kern="1200"/>
                      </a:lvl3pPr>
                      <a:lvl4pPr marL="1281430" lvl="3" indent="-292100">
                        <a:buClr>
                          <a:schemeClr val="tx2"/>
                        </a:buClr>
                        <a:defRPr sz="1800" kern="1200"/>
                      </a:lvl4pPr>
                      <a:lvl5pPr marL="1598930" lvl="4" indent="-316230">
                        <a:buClr>
                          <a:schemeClr val="folHlink"/>
                        </a:buClr>
                        <a:defRPr sz="1800" kern="1200"/>
                      </a:lvl5pPr>
                    </a:lstStyle>
                    <a:p>
                      <a:pPr marL="0" lvl="0" indent="0">
                        <a:buNone/>
                      </a:pPr>
                      <a:endParaRPr sz="2600" b="0" dirty="0">
                        <a:solidFill>
                          <a:srgbClr val="FFFFFF"/>
                        </a:solidFill>
                        <a:effectLst/>
                        <a:latin typeface="+mn-ea"/>
                        <a:ea typeface="+mn-ea"/>
                      </a:endParaRPr>
                    </a:p>
                  </a:txBody>
                  <a:tcPr marL="91431" marR="91431" marT="45707" marB="4570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矩形 5"/>
          <p:cNvSpPr/>
          <p:nvPr/>
        </p:nvSpPr>
        <p:spPr>
          <a:xfrm>
            <a:off x="2802743" y="3735973"/>
            <a:ext cx="995363" cy="519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defTabSz="914400" eaLnBrk="1" hangingPunct="1">
              <a:spcBef>
                <a:spcPct val="20000"/>
              </a:spcBef>
              <a:defRPr/>
            </a:pPr>
            <a:r>
              <a:rPr lang="en-US" altLang="zh-CN" sz="2800" i="0" noProof="1">
                <a:solidFill>
                  <a:srgbClr val="FFFFFF"/>
                </a:solidFill>
                <a:effectLst/>
                <a:latin typeface="+mj-ea"/>
                <a:ea typeface="+mj-ea"/>
              </a:rPr>
              <a:t>2</a:t>
            </a:r>
            <a:r>
              <a:rPr lang="zh-CN" altLang="en-US" sz="2800" i="0" noProof="1">
                <a:solidFill>
                  <a:srgbClr val="FFFFFF"/>
                </a:solidFill>
                <a:effectLst/>
                <a:latin typeface="+mj-ea"/>
                <a:ea typeface="+mj-ea"/>
              </a:rPr>
              <a:t>个</a:t>
            </a:r>
            <a:r>
              <a:rPr lang="en-US" altLang="zh-CN" sz="2800" i="0" noProof="1">
                <a:solidFill>
                  <a:srgbClr val="FFFFFF"/>
                </a:solidFill>
                <a:effectLst/>
                <a:ea typeface="+mj-ea"/>
                <a:cs typeface="Times New Roman" panose="02020603050405020304" pitchFamily="18" charset="0"/>
              </a:rPr>
              <a:t>C</a:t>
            </a:r>
          </a:p>
        </p:txBody>
      </p:sp>
      <p:sp>
        <p:nvSpPr>
          <p:cNvPr id="7" name="矩形 24603"/>
          <p:cNvSpPr/>
          <p:nvPr/>
        </p:nvSpPr>
        <p:spPr>
          <a:xfrm>
            <a:off x="5397500" y="3712744"/>
            <a:ext cx="995363" cy="519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defTabSz="914400" eaLnBrk="1" hangingPunct="1">
              <a:spcBef>
                <a:spcPct val="20000"/>
              </a:spcBef>
              <a:defRPr/>
            </a:pPr>
            <a:r>
              <a:rPr lang="en-US" altLang="zh-CN" sz="2800" i="0" noProof="1">
                <a:solidFill>
                  <a:srgbClr val="FFFFFF"/>
                </a:solidFill>
                <a:effectLst/>
                <a:latin typeface="+mj-ea"/>
                <a:ea typeface="+mj-ea"/>
              </a:rPr>
              <a:t>8</a:t>
            </a:r>
            <a:r>
              <a:rPr lang="zh-CN" altLang="en-US" sz="2800" i="0" noProof="1">
                <a:solidFill>
                  <a:srgbClr val="FFFFFF"/>
                </a:solidFill>
                <a:effectLst/>
                <a:latin typeface="+mj-ea"/>
                <a:ea typeface="+mj-ea"/>
              </a:rPr>
              <a:t>个</a:t>
            </a:r>
            <a:r>
              <a:rPr lang="en-US" altLang="zh-CN" sz="2800" i="0" noProof="1">
                <a:solidFill>
                  <a:srgbClr val="FFFFFF"/>
                </a:solidFill>
                <a:effectLst/>
                <a:ea typeface="宋体" panose="02010600030101010101" pitchFamily="2" charset="-122"/>
                <a:cs typeface="Times New Roman" panose="02020603050405020304" pitchFamily="18" charset="0"/>
              </a:rPr>
              <a:t>C</a:t>
            </a:r>
          </a:p>
        </p:txBody>
      </p:sp>
      <p:sp>
        <p:nvSpPr>
          <p:cNvPr id="19497" name="文本框 1"/>
          <p:cNvSpPr txBox="1">
            <a:spLocks noChangeArrowheads="1"/>
          </p:cNvSpPr>
          <p:nvPr/>
        </p:nvSpPr>
        <p:spPr bwMode="auto">
          <a:xfrm>
            <a:off x="1477664" y="1167323"/>
            <a:ext cx="5747049" cy="584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200" i="0" dirty="0">
                <a:solidFill>
                  <a:srgbClr val="FFFFFF"/>
                </a:solidFill>
                <a:effectLst/>
                <a:latin typeface="黑体" panose="02010609060101010101" pitchFamily="49" charset="-122"/>
                <a:ea typeface="黑体" panose="02010609060101010101" pitchFamily="49" charset="-122"/>
                <a:cs typeface="楷体_GB2312"/>
                <a:sym typeface="Arial" panose="020B0604020202020204" pitchFamily="34" charset="0"/>
              </a:rPr>
              <a:t>原料分子跟目标分子的差异：</a:t>
            </a:r>
          </a:p>
        </p:txBody>
      </p:sp>
      <p:grpSp>
        <p:nvGrpSpPr>
          <p:cNvPr id="27" name="组合 9"/>
          <p:cNvGrpSpPr>
            <a:grpSpLocks/>
          </p:cNvGrpSpPr>
          <p:nvPr/>
        </p:nvGrpSpPr>
        <p:grpSpPr bwMode="auto">
          <a:xfrm>
            <a:off x="4140678" y="2635103"/>
            <a:ext cx="5270679" cy="936215"/>
            <a:chOff x="2346356" y="2567957"/>
            <a:chExt cx="5270321" cy="935851"/>
          </a:xfrm>
        </p:grpSpPr>
        <p:sp>
          <p:nvSpPr>
            <p:cNvPr id="29" name="Line 28"/>
            <p:cNvSpPr>
              <a:spLocks noChangeShapeType="1"/>
            </p:cNvSpPr>
            <p:nvPr/>
          </p:nvSpPr>
          <p:spPr bwMode="auto">
            <a:xfrm flipH="1">
              <a:off x="3817409" y="2934644"/>
              <a:ext cx="0" cy="215816"/>
            </a:xfrm>
            <a:prstGeom prst="line">
              <a:avLst/>
            </a:prstGeom>
            <a:noFill/>
            <a:ln w="28575">
              <a:solidFill>
                <a:srgbClr val="FFFFFF"/>
              </a:solidFill>
              <a:round/>
            </a:ln>
          </p:spPr>
          <p:txBody>
            <a:bodyPr/>
            <a:lstStyle/>
            <a:p>
              <a:pPr defTabSz="914400" eaLnBrk="1" hangingPunct="1">
                <a:defRPr/>
              </a:pPr>
              <a:endParaRPr lang="zh-CN" altLang="en-US" sz="2400" i="0">
                <a:solidFill>
                  <a:prstClr val="white"/>
                </a:solidFill>
                <a:effectLst/>
                <a:latin typeface="+mn-lt"/>
                <a:ea typeface="黑体" pitchFamily="49" charset="-122"/>
                <a:cs typeface="+mn-cs"/>
              </a:endParaRPr>
            </a:p>
          </p:txBody>
        </p:sp>
        <p:sp>
          <p:nvSpPr>
            <p:cNvPr id="30" name="Line 28"/>
            <p:cNvSpPr>
              <a:spLocks noChangeShapeType="1"/>
            </p:cNvSpPr>
            <p:nvPr/>
          </p:nvSpPr>
          <p:spPr bwMode="auto">
            <a:xfrm flipH="1">
              <a:off x="3893604" y="2934644"/>
              <a:ext cx="0" cy="215816"/>
            </a:xfrm>
            <a:prstGeom prst="line">
              <a:avLst/>
            </a:prstGeom>
            <a:noFill/>
            <a:ln w="28575">
              <a:solidFill>
                <a:srgbClr val="FFFFFF"/>
              </a:solidFill>
              <a:round/>
            </a:ln>
          </p:spPr>
          <p:txBody>
            <a:bodyPr/>
            <a:lstStyle/>
            <a:p>
              <a:pPr defTabSz="914400" eaLnBrk="1" hangingPunct="1">
                <a:defRPr/>
              </a:pPr>
              <a:endParaRPr lang="zh-CN" altLang="en-US" sz="2400" i="0">
                <a:solidFill>
                  <a:prstClr val="white"/>
                </a:solidFill>
                <a:effectLst/>
                <a:latin typeface="+mn-lt"/>
                <a:ea typeface="黑体" pitchFamily="49" charset="-122"/>
                <a:cs typeface="+mn-cs"/>
              </a:endParaRPr>
            </a:p>
          </p:txBody>
        </p:sp>
        <p:sp>
          <p:nvSpPr>
            <p:cNvPr id="31" name="Line 28"/>
            <p:cNvSpPr>
              <a:spLocks noChangeShapeType="1"/>
            </p:cNvSpPr>
            <p:nvPr/>
          </p:nvSpPr>
          <p:spPr bwMode="auto">
            <a:xfrm flipH="1">
              <a:off x="6075680" y="2915811"/>
              <a:ext cx="0" cy="215816"/>
            </a:xfrm>
            <a:prstGeom prst="line">
              <a:avLst/>
            </a:prstGeom>
            <a:noFill/>
            <a:ln w="28575">
              <a:solidFill>
                <a:srgbClr val="FFFFFF"/>
              </a:solidFill>
              <a:round/>
            </a:ln>
          </p:spPr>
          <p:txBody>
            <a:bodyPr/>
            <a:lstStyle/>
            <a:p>
              <a:pPr defTabSz="914400" eaLnBrk="1" hangingPunct="1">
                <a:defRPr/>
              </a:pPr>
              <a:endParaRPr lang="zh-CN" altLang="en-US" sz="2400" i="0">
                <a:solidFill>
                  <a:prstClr val="white"/>
                </a:solidFill>
                <a:effectLst/>
                <a:latin typeface="+mn-lt"/>
                <a:ea typeface="黑体" pitchFamily="49" charset="-122"/>
                <a:cs typeface="+mn-cs"/>
              </a:endParaRPr>
            </a:p>
          </p:txBody>
        </p:sp>
        <p:sp>
          <p:nvSpPr>
            <p:cNvPr id="32" name="Line 28"/>
            <p:cNvSpPr>
              <a:spLocks noChangeShapeType="1"/>
            </p:cNvSpPr>
            <p:nvPr/>
          </p:nvSpPr>
          <p:spPr bwMode="auto">
            <a:xfrm flipH="1">
              <a:off x="6150287" y="2915811"/>
              <a:ext cx="0" cy="215816"/>
            </a:xfrm>
            <a:prstGeom prst="line">
              <a:avLst/>
            </a:prstGeom>
            <a:noFill/>
            <a:ln w="28575">
              <a:solidFill>
                <a:srgbClr val="FFFFFF"/>
              </a:solidFill>
              <a:round/>
            </a:ln>
          </p:spPr>
          <p:txBody>
            <a:bodyPr/>
            <a:lstStyle/>
            <a:p>
              <a:pPr defTabSz="914400" eaLnBrk="1" hangingPunct="1">
                <a:defRPr/>
              </a:pPr>
              <a:endParaRPr lang="zh-CN" altLang="en-US" sz="2400" i="0">
                <a:solidFill>
                  <a:prstClr val="white"/>
                </a:solidFill>
                <a:effectLst/>
                <a:latin typeface="+mn-lt"/>
                <a:ea typeface="黑体" pitchFamily="49" charset="-122"/>
                <a:cs typeface="+mn-cs"/>
              </a:endParaRPr>
            </a:p>
          </p:txBody>
        </p:sp>
        <p:grpSp>
          <p:nvGrpSpPr>
            <p:cNvPr id="33" name="组合 8"/>
            <p:cNvGrpSpPr>
              <a:grpSpLocks/>
            </p:cNvGrpSpPr>
            <p:nvPr/>
          </p:nvGrpSpPr>
          <p:grpSpPr bwMode="auto">
            <a:xfrm>
              <a:off x="2346356" y="2567957"/>
              <a:ext cx="5270321" cy="935851"/>
              <a:chOff x="2346356" y="2567957"/>
              <a:chExt cx="5270321" cy="935851"/>
            </a:xfrm>
          </p:grpSpPr>
          <p:sp>
            <p:nvSpPr>
              <p:cNvPr id="34" name="TextBox 20"/>
              <p:cNvSpPr txBox="1"/>
              <p:nvPr/>
            </p:nvSpPr>
            <p:spPr>
              <a:xfrm>
                <a:off x="2346356" y="2567957"/>
                <a:ext cx="5270321" cy="44097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200" i="0" dirty="0" smtClean="0">
                    <a:solidFill>
                      <a:srgbClr val="EDEDEE"/>
                    </a:solidFill>
                    <a:effectLst/>
                    <a:latin typeface="+mn-lt"/>
                    <a:ea typeface="黑体" pitchFamily="49" charset="-122"/>
                    <a:cs typeface="Times New Roman" panose="02020603050405020304" pitchFamily="18" charset="0"/>
                  </a:rPr>
                  <a:t>CH</a:t>
                </a:r>
                <a:r>
                  <a:rPr lang="en-US" altLang="zh-CN" sz="2200" i="0" baseline="-25000" dirty="0" smtClean="0">
                    <a:solidFill>
                      <a:srgbClr val="EDEDEE"/>
                    </a:solidFill>
                    <a:effectLst/>
                    <a:latin typeface="+mn-lt"/>
                    <a:ea typeface="黑体" pitchFamily="49" charset="-122"/>
                    <a:cs typeface="Times New Roman" panose="02020603050405020304" pitchFamily="18" charset="0"/>
                  </a:rPr>
                  <a:t>3</a:t>
                </a:r>
                <a:r>
                  <a:rPr lang="en-US" altLang="zh-CN" sz="2200" i="0" dirty="0" smtClean="0">
                    <a:solidFill>
                      <a:srgbClr val="EDEDEE"/>
                    </a:solidFill>
                    <a:effectLst/>
                    <a:latin typeface="+mn-lt"/>
                    <a:ea typeface="黑体" pitchFamily="49" charset="-122"/>
                    <a:cs typeface="Times New Roman" panose="02020603050405020304" pitchFamily="18" charset="0"/>
                  </a:rPr>
                  <a:t>CH</a:t>
                </a:r>
                <a:r>
                  <a:rPr lang="en-US" altLang="zh-CN" sz="22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200" b="1" i="0" dirty="0" smtClean="0">
                    <a:solidFill>
                      <a:prstClr val="white"/>
                    </a:solidFill>
                    <a:effectLst/>
                    <a:latin typeface="+mn-lt"/>
                    <a:ea typeface="宋体" pitchFamily="2" charset="-122"/>
                    <a:cs typeface="Times New Roman" panose="02020603050405020304" pitchFamily="18" charset="0"/>
                  </a:rPr>
                  <a:t>  </a:t>
                </a:r>
                <a:r>
                  <a:rPr lang="en-US" altLang="zh-CN" sz="2200" i="0" dirty="0" smtClean="0">
                    <a:solidFill>
                      <a:srgbClr val="EDEDEE"/>
                    </a:solidFill>
                    <a:effectLst/>
                    <a:latin typeface="+mn-lt"/>
                    <a:ea typeface="黑体" pitchFamily="49" charset="-122"/>
                    <a:cs typeface="Times New Roman" panose="02020603050405020304" pitchFamily="18" charset="0"/>
                  </a:rPr>
                  <a:t>C</a:t>
                </a:r>
                <a:r>
                  <a:rPr kumimoji="1" lang="en-US" altLang="zh-CN" sz="2200" b="1" i="0" dirty="0" smtClean="0">
                    <a:solidFill>
                      <a:prstClr val="white"/>
                    </a:solidFill>
                    <a:effectLst/>
                    <a:latin typeface="+mn-lt"/>
                    <a:ea typeface="宋体" pitchFamily="2" charset="-122"/>
                  </a:rPr>
                  <a:t>  </a:t>
                </a:r>
                <a:r>
                  <a:rPr lang="en-US" altLang="zh-CN" sz="2200" i="0" dirty="0" smtClean="0">
                    <a:solidFill>
                      <a:srgbClr val="EDEDEE"/>
                    </a:solidFill>
                    <a:effectLst/>
                    <a:latin typeface="+mn-lt"/>
                    <a:ea typeface="黑体" pitchFamily="49" charset="-122"/>
                    <a:cs typeface="Times New Roman" panose="02020603050405020304" pitchFamily="18" charset="0"/>
                  </a:rPr>
                  <a:t>O</a:t>
                </a:r>
                <a:r>
                  <a:rPr kumimoji="1" lang="en-US" altLang="zh-CN" sz="2200" b="1" i="0" dirty="0" smtClean="0">
                    <a:solidFill>
                      <a:prstClr val="white"/>
                    </a:solidFill>
                    <a:effectLst/>
                    <a:latin typeface="+mn-lt"/>
                    <a:ea typeface="宋体" pitchFamily="2" charset="-122"/>
                  </a:rPr>
                  <a:t>  </a:t>
                </a:r>
                <a:r>
                  <a:rPr lang="en-US" altLang="zh-CN" sz="2200" i="0" dirty="0" smtClean="0">
                    <a:solidFill>
                      <a:srgbClr val="EDEDEE"/>
                    </a:solidFill>
                    <a:effectLst/>
                    <a:latin typeface="+mn-lt"/>
                    <a:ea typeface="黑体" pitchFamily="49" charset="-122"/>
                    <a:cs typeface="Times New Roman" panose="02020603050405020304" pitchFamily="18" charset="0"/>
                  </a:rPr>
                  <a:t>CH</a:t>
                </a:r>
                <a:r>
                  <a:rPr lang="en-US" altLang="zh-CN" sz="2200" i="0" baseline="-25000" dirty="0" smtClean="0">
                    <a:solidFill>
                      <a:srgbClr val="EDEDEE"/>
                    </a:solidFill>
                    <a:effectLst/>
                    <a:latin typeface="+mn-lt"/>
                    <a:ea typeface="黑体" pitchFamily="49" charset="-122"/>
                    <a:cs typeface="Times New Roman" panose="02020603050405020304" pitchFamily="18" charset="0"/>
                  </a:rPr>
                  <a:t>2</a:t>
                </a:r>
                <a:r>
                  <a:rPr lang="en-US" altLang="zh-CN" sz="2200" i="0" dirty="0" smtClean="0">
                    <a:solidFill>
                      <a:srgbClr val="EDEDEE"/>
                    </a:solidFill>
                    <a:effectLst/>
                    <a:latin typeface="+mn-lt"/>
                    <a:ea typeface="黑体" pitchFamily="49" charset="-122"/>
                    <a:cs typeface="Times New Roman" panose="02020603050405020304" pitchFamily="18" charset="0"/>
                  </a:rPr>
                  <a:t>CH</a:t>
                </a:r>
                <a:r>
                  <a:rPr lang="en-US" altLang="zh-CN" sz="22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200" b="1" i="0" dirty="0" smtClean="0">
                    <a:solidFill>
                      <a:prstClr val="white"/>
                    </a:solidFill>
                    <a:effectLst/>
                    <a:latin typeface="+mn-lt"/>
                    <a:ea typeface="宋体" pitchFamily="2" charset="-122"/>
                  </a:rPr>
                  <a:t>  </a:t>
                </a:r>
                <a:r>
                  <a:rPr lang="en-US" altLang="zh-CN" sz="2200" i="0" dirty="0" smtClean="0">
                    <a:solidFill>
                      <a:srgbClr val="EDEDEE"/>
                    </a:solidFill>
                    <a:effectLst/>
                    <a:latin typeface="+mn-lt"/>
                    <a:ea typeface="黑体" pitchFamily="49" charset="-122"/>
                    <a:cs typeface="Times New Roman" panose="02020603050405020304" pitchFamily="18" charset="0"/>
                  </a:rPr>
                  <a:t>O</a:t>
                </a:r>
                <a:r>
                  <a:rPr kumimoji="1" lang="en-US" altLang="zh-CN" sz="2200" b="1" i="0" dirty="0" smtClean="0">
                    <a:solidFill>
                      <a:prstClr val="white"/>
                    </a:solidFill>
                    <a:effectLst/>
                    <a:latin typeface="+mn-lt"/>
                    <a:ea typeface="宋体" pitchFamily="2" charset="-122"/>
                  </a:rPr>
                  <a:t>  </a:t>
                </a:r>
                <a:r>
                  <a:rPr lang="en-US" altLang="zh-CN" sz="2200" i="0" dirty="0" smtClean="0">
                    <a:solidFill>
                      <a:srgbClr val="EDEDEE"/>
                    </a:solidFill>
                    <a:effectLst/>
                    <a:latin typeface="+mn-lt"/>
                    <a:ea typeface="黑体" pitchFamily="49" charset="-122"/>
                    <a:cs typeface="Times New Roman" panose="02020603050405020304" pitchFamily="18" charset="0"/>
                  </a:rPr>
                  <a:t>C</a:t>
                </a:r>
                <a:r>
                  <a:rPr kumimoji="1" lang="en-US" altLang="zh-CN" sz="2200" i="0" dirty="0" smtClean="0">
                    <a:solidFill>
                      <a:prstClr val="white"/>
                    </a:solidFill>
                    <a:effectLst/>
                    <a:latin typeface="+mn-lt"/>
                    <a:ea typeface="宋体" pitchFamily="2" charset="-122"/>
                  </a:rPr>
                  <a:t> </a:t>
                </a:r>
                <a:r>
                  <a:rPr kumimoji="1" lang="en-US" altLang="zh-CN" sz="2200" b="1" i="0" dirty="0" smtClean="0">
                    <a:solidFill>
                      <a:prstClr val="white"/>
                    </a:solidFill>
                    <a:effectLst/>
                    <a:latin typeface="+mn-lt"/>
                    <a:ea typeface="宋体" pitchFamily="2" charset="-122"/>
                  </a:rPr>
                  <a:t> </a:t>
                </a:r>
                <a:r>
                  <a:rPr lang="en-US" altLang="zh-CN" sz="2200" i="0" dirty="0" smtClean="0">
                    <a:solidFill>
                      <a:srgbClr val="EDEDEE"/>
                    </a:solidFill>
                    <a:effectLst/>
                    <a:latin typeface="+mn-lt"/>
                    <a:ea typeface="黑体" pitchFamily="49" charset="-122"/>
                    <a:cs typeface="Times New Roman" panose="02020603050405020304" pitchFamily="18" charset="0"/>
                  </a:rPr>
                  <a:t>CH</a:t>
                </a:r>
                <a:r>
                  <a:rPr lang="en-US" altLang="zh-CN" sz="2200" i="0" baseline="-25000" dirty="0" smtClean="0">
                    <a:solidFill>
                      <a:srgbClr val="EDEDEE"/>
                    </a:solidFill>
                    <a:effectLst/>
                    <a:latin typeface="+mn-lt"/>
                    <a:ea typeface="黑体" pitchFamily="49" charset="-122"/>
                    <a:cs typeface="Times New Roman" panose="02020603050405020304" pitchFamily="18" charset="0"/>
                  </a:rPr>
                  <a:t>2</a:t>
                </a:r>
                <a:r>
                  <a:rPr lang="en-US" altLang="zh-CN" sz="2200" i="0" dirty="0" smtClean="0">
                    <a:solidFill>
                      <a:srgbClr val="EDEDEE"/>
                    </a:solidFill>
                    <a:effectLst/>
                    <a:latin typeface="+mn-lt"/>
                    <a:ea typeface="黑体" pitchFamily="49" charset="-122"/>
                    <a:cs typeface="Times New Roman" panose="02020603050405020304" pitchFamily="18" charset="0"/>
                  </a:rPr>
                  <a:t>CH</a:t>
                </a:r>
                <a:r>
                  <a:rPr lang="en-US" altLang="zh-CN" sz="22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200" i="0" baseline="-25000" dirty="0">
                  <a:solidFill>
                    <a:srgbClr val="EDEDEE"/>
                  </a:solidFill>
                  <a:effectLst/>
                  <a:latin typeface="+mn-lt"/>
                  <a:ea typeface="黑体" pitchFamily="49" charset="-122"/>
                  <a:cs typeface="Times New Roman" panose="02020603050405020304" pitchFamily="18" charset="0"/>
                </a:endParaRPr>
              </a:p>
            </p:txBody>
          </p:sp>
          <p:sp>
            <p:nvSpPr>
              <p:cNvPr id="35" name="TextBox 5"/>
              <p:cNvSpPr txBox="1"/>
              <p:nvPr/>
            </p:nvSpPr>
            <p:spPr>
              <a:xfrm>
                <a:off x="3493581" y="3062835"/>
                <a:ext cx="736550" cy="44097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200" i="0" dirty="0">
                    <a:solidFill>
                      <a:srgbClr val="EDEDEE"/>
                    </a:solidFill>
                    <a:effectLst/>
                    <a:latin typeface="+mn-lt"/>
                    <a:ea typeface="黑体" pitchFamily="49" charset="-122"/>
                    <a:cs typeface="Times New Roman" panose="02020603050405020304" pitchFamily="18" charset="0"/>
                  </a:rPr>
                  <a:t>O</a:t>
                </a:r>
                <a:endParaRPr lang="zh-CN" altLang="en-US" sz="2200" i="0" dirty="0">
                  <a:solidFill>
                    <a:srgbClr val="EDEDEE"/>
                  </a:solidFill>
                  <a:effectLst/>
                  <a:latin typeface="+mn-lt"/>
                  <a:ea typeface="黑体" pitchFamily="49" charset="-122"/>
                  <a:cs typeface="Times New Roman" panose="02020603050405020304" pitchFamily="18" charset="0"/>
                </a:endParaRPr>
              </a:p>
            </p:txBody>
          </p:sp>
          <p:sp>
            <p:nvSpPr>
              <p:cNvPr id="36" name="TextBox 37"/>
              <p:cNvSpPr txBox="1"/>
              <p:nvPr/>
            </p:nvSpPr>
            <p:spPr>
              <a:xfrm>
                <a:off x="5742329" y="3022127"/>
                <a:ext cx="736550" cy="44097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200" i="0" dirty="0">
                    <a:solidFill>
                      <a:srgbClr val="EDEDEE"/>
                    </a:solidFill>
                    <a:effectLst/>
                    <a:latin typeface="+mn-lt"/>
                    <a:ea typeface="黑体" pitchFamily="49" charset="-122"/>
                    <a:cs typeface="Times New Roman" panose="02020603050405020304" pitchFamily="18" charset="0"/>
                  </a:rPr>
                  <a:t>O</a:t>
                </a:r>
                <a:endParaRPr lang="zh-CN" altLang="en-US" sz="2200" i="0" dirty="0">
                  <a:solidFill>
                    <a:srgbClr val="EDEDEE"/>
                  </a:solidFill>
                  <a:effectLst/>
                  <a:latin typeface="+mn-lt"/>
                  <a:ea typeface="黑体" pitchFamily="49" charset="-122"/>
                  <a:cs typeface="Times New Roman" panose="02020603050405020304" pitchFamily="18" charset="0"/>
                </a:endParaRPr>
              </a:p>
            </p:txBody>
          </p:sp>
        </p:grpSp>
      </p:grpSp>
      <p:cxnSp>
        <p:nvCxnSpPr>
          <p:cNvPr id="47" name="直接连接符 46"/>
          <p:cNvCxnSpPr/>
          <p:nvPr/>
        </p:nvCxnSpPr>
        <p:spPr>
          <a:xfrm>
            <a:off x="5360992" y="2852806"/>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8" name="直接连接符 47"/>
          <p:cNvCxnSpPr/>
          <p:nvPr/>
        </p:nvCxnSpPr>
        <p:spPr>
          <a:xfrm>
            <a:off x="5720425" y="2849929"/>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9" name="直接连接符 48"/>
          <p:cNvCxnSpPr/>
          <p:nvPr/>
        </p:nvCxnSpPr>
        <p:spPr>
          <a:xfrm>
            <a:off x="6114365" y="2847049"/>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0" name="直接连接符 49"/>
          <p:cNvCxnSpPr/>
          <p:nvPr/>
        </p:nvCxnSpPr>
        <p:spPr>
          <a:xfrm>
            <a:off x="7284684" y="2861435"/>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1" name="直接连接符 50"/>
          <p:cNvCxnSpPr/>
          <p:nvPr/>
        </p:nvCxnSpPr>
        <p:spPr>
          <a:xfrm>
            <a:off x="7661367" y="2841300"/>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2" name="直接连接符 51"/>
          <p:cNvCxnSpPr/>
          <p:nvPr/>
        </p:nvCxnSpPr>
        <p:spPr>
          <a:xfrm>
            <a:off x="8020797" y="2855681"/>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3" name="直接连接符 52"/>
          <p:cNvCxnSpPr/>
          <p:nvPr/>
        </p:nvCxnSpPr>
        <p:spPr>
          <a:xfrm>
            <a:off x="10726619" y="1179280"/>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nvGrpSpPr>
          <p:cNvPr id="2" name="组合 1"/>
          <p:cNvGrpSpPr/>
          <p:nvPr/>
        </p:nvGrpSpPr>
        <p:grpSpPr>
          <a:xfrm>
            <a:off x="5286375" y="4468154"/>
            <a:ext cx="1312790" cy="858837"/>
            <a:chOff x="5286375" y="4468154"/>
            <a:chExt cx="1312790" cy="858837"/>
          </a:xfrm>
        </p:grpSpPr>
        <p:grpSp>
          <p:nvGrpSpPr>
            <p:cNvPr id="19485" name="组合 17"/>
            <p:cNvGrpSpPr>
              <a:grpSpLocks/>
            </p:cNvGrpSpPr>
            <p:nvPr/>
          </p:nvGrpSpPr>
          <p:grpSpPr bwMode="auto">
            <a:xfrm>
              <a:off x="5286375" y="4468154"/>
              <a:ext cx="1293813" cy="858837"/>
              <a:chOff x="1677819" y="3750541"/>
              <a:chExt cx="1293039" cy="858517"/>
            </a:xfrm>
          </p:grpSpPr>
          <p:sp>
            <p:nvSpPr>
              <p:cNvPr id="19" name="文本框 18"/>
              <p:cNvSpPr txBox="1"/>
              <p:nvPr/>
            </p:nvSpPr>
            <p:spPr>
              <a:xfrm>
                <a:off x="1677819" y="4137747"/>
                <a:ext cx="1293039" cy="4713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defRPr/>
                </a:pPr>
                <a:r>
                  <a:rPr lang="en-US" altLang="zh-CN" sz="2400" i="0" dirty="0" smtClean="0">
                    <a:solidFill>
                      <a:srgbClr val="EDEDEE"/>
                    </a:solidFill>
                    <a:effectLst/>
                    <a:latin typeface="+mn-lt"/>
                    <a:ea typeface="+mn-ea"/>
                    <a:cs typeface="Times New Roman" panose="02020603050405020304" pitchFamily="18" charset="0"/>
                  </a:rPr>
                  <a:t>  C   O</a:t>
                </a:r>
                <a:endParaRPr lang="en-US" altLang="zh-CN" sz="2400" i="0" dirty="0">
                  <a:solidFill>
                    <a:srgbClr val="EDEDEE"/>
                  </a:solidFill>
                  <a:effectLst/>
                  <a:latin typeface="+mn-lt"/>
                  <a:ea typeface="+mn-ea"/>
                  <a:cs typeface="Times New Roman" panose="02020603050405020304" pitchFamily="18" charset="0"/>
                </a:endParaRPr>
              </a:p>
            </p:txBody>
          </p:sp>
          <p:sp>
            <p:nvSpPr>
              <p:cNvPr id="20" name="文本框 19"/>
              <p:cNvSpPr txBox="1"/>
              <p:nvPr/>
            </p:nvSpPr>
            <p:spPr>
              <a:xfrm>
                <a:off x="1945735" y="4033234"/>
                <a:ext cx="471642" cy="28202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vert="eaVert" wrap="none" lIns="50800" tIns="50800" rIns="50800" bIns="50800" spcCol="38100" anchor="ctr">
                <a:spAutoFit/>
              </a:bodyPr>
              <a:lstStyle/>
              <a:p>
                <a:pPr algn="ctr" fontAlgn="auto">
                  <a:defRPr/>
                </a:pPr>
                <a:r>
                  <a:rPr lang="en-US" altLang="zh-CN" sz="2400" i="0" dirty="0">
                    <a:solidFill>
                      <a:srgbClr val="EDEDEE"/>
                    </a:solidFill>
                    <a:latin typeface="+mn-lt"/>
                    <a:ea typeface="黑体" pitchFamily="49" charset="-122"/>
                    <a:cs typeface="Times New Roman" panose="02020603050405020304" pitchFamily="18" charset="0"/>
                  </a:rPr>
                  <a:t>=</a:t>
                </a:r>
                <a:endParaRPr lang="zh-CN" altLang="en-US" sz="2400" i="0" dirty="0">
                  <a:solidFill>
                    <a:srgbClr val="EDEDEE"/>
                  </a:solidFill>
                  <a:latin typeface="+mn-lt"/>
                  <a:ea typeface="黑体" pitchFamily="49" charset="-122"/>
                  <a:cs typeface="Times New Roman" panose="02020603050405020304" pitchFamily="18" charset="0"/>
                </a:endParaRPr>
              </a:p>
            </p:txBody>
          </p:sp>
          <p:sp>
            <p:nvSpPr>
              <p:cNvPr id="19492" name="矩形 20"/>
              <p:cNvSpPr>
                <a:spLocks noChangeArrowheads="1"/>
              </p:cNvSpPr>
              <p:nvPr/>
            </p:nvSpPr>
            <p:spPr bwMode="auto">
              <a:xfrm>
                <a:off x="1969891" y="3750541"/>
                <a:ext cx="423261" cy="461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a:solidFill>
                      <a:srgbClr val="EDEDEE"/>
                    </a:solidFill>
                    <a:effectLst/>
                    <a:latin typeface="+mn-lt"/>
                    <a:ea typeface="黑体" panose="02010609060101010101" pitchFamily="49" charset="-122"/>
                    <a:cs typeface="Times New Roman" panose="02020603050405020304" pitchFamily="18" charset="0"/>
                  </a:rPr>
                  <a:t>O</a:t>
                </a:r>
              </a:p>
            </p:txBody>
          </p:sp>
        </p:grpSp>
        <p:cxnSp>
          <p:nvCxnSpPr>
            <p:cNvPr id="37" name="直接连接符 36"/>
            <p:cNvCxnSpPr/>
            <p:nvPr/>
          </p:nvCxnSpPr>
          <p:spPr>
            <a:xfrm>
              <a:off x="5430004" y="5107611"/>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8" name="直接连接符 37"/>
            <p:cNvCxnSpPr/>
            <p:nvPr/>
          </p:nvCxnSpPr>
          <p:spPr>
            <a:xfrm>
              <a:off x="5904452" y="5087039"/>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9" name="直接连接符 38"/>
            <p:cNvCxnSpPr/>
            <p:nvPr/>
          </p:nvCxnSpPr>
          <p:spPr>
            <a:xfrm>
              <a:off x="6419165" y="5084162"/>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grpSp>
        <p:nvGrpSpPr>
          <p:cNvPr id="3" name="组合 2"/>
          <p:cNvGrpSpPr/>
          <p:nvPr/>
        </p:nvGrpSpPr>
        <p:grpSpPr>
          <a:xfrm>
            <a:off x="2323909" y="2827783"/>
            <a:ext cx="1933575" cy="430887"/>
            <a:chOff x="2323909" y="2827783"/>
            <a:chExt cx="1933575" cy="430887"/>
          </a:xfrm>
        </p:grpSpPr>
        <p:sp>
          <p:nvSpPr>
            <p:cNvPr id="45" name="Text Box 14"/>
            <p:cNvSpPr txBox="1">
              <a:spLocks noChangeArrowheads="1"/>
            </p:cNvSpPr>
            <p:nvPr/>
          </p:nvSpPr>
          <p:spPr bwMode="auto">
            <a:xfrm>
              <a:off x="2323909" y="2827783"/>
              <a:ext cx="1933575" cy="430887"/>
            </a:xfrm>
            <a:prstGeom prst="rect">
              <a:avLst/>
            </a:prstGeom>
            <a:noFill/>
            <a:ln>
              <a:noFill/>
            </a:ln>
          </p:spPr>
          <p:txBody>
            <a:bodyPr>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spcBef>
                  <a:spcPct val="50000"/>
                </a:spcBef>
                <a:defRPr/>
              </a:pPr>
              <a:r>
                <a:rPr lang="en-US" altLang="zh-CN" sz="2200" i="0" dirty="0" smtClean="0">
                  <a:solidFill>
                    <a:prstClr val="white"/>
                  </a:solidFill>
                  <a:effectLst/>
                  <a:latin typeface="+mn-lt"/>
                  <a:cs typeface="Times New Roman" panose="02020603050405020304" pitchFamily="18" charset="0"/>
                </a:rPr>
                <a:t>CH</a:t>
              </a:r>
              <a:r>
                <a:rPr lang="en-US" altLang="zh-CN" sz="2200" i="0" baseline="-25000" dirty="0" smtClean="0">
                  <a:solidFill>
                    <a:prstClr val="white"/>
                  </a:solidFill>
                  <a:effectLst/>
                  <a:latin typeface="+mn-lt"/>
                  <a:cs typeface="Times New Roman" panose="02020603050405020304" pitchFamily="18" charset="0"/>
                </a:rPr>
                <a:t>2</a:t>
              </a:r>
              <a:r>
                <a:rPr lang="en-US" altLang="zh-CN" sz="2200" i="0" dirty="0">
                  <a:solidFill>
                    <a:prstClr val="white"/>
                  </a:solidFill>
                  <a:effectLst/>
                  <a:latin typeface="+mn-lt"/>
                  <a:cs typeface="Times New Roman" panose="02020603050405020304" pitchFamily="18" charset="0"/>
                </a:rPr>
                <a:t> </a:t>
              </a:r>
              <a:r>
                <a:rPr lang="en-US" altLang="zh-CN" sz="2200" i="0" dirty="0" smtClean="0">
                  <a:solidFill>
                    <a:prstClr val="white"/>
                  </a:solidFill>
                  <a:effectLst/>
                  <a:latin typeface="+mn-lt"/>
                  <a:cs typeface="Times New Roman" panose="02020603050405020304" pitchFamily="18" charset="0"/>
                </a:rPr>
                <a:t>    CH</a:t>
              </a:r>
              <a:r>
                <a:rPr lang="en-US" altLang="zh-CN" sz="2200" i="0" baseline="-25000" dirty="0" smtClean="0">
                  <a:solidFill>
                    <a:prstClr val="white"/>
                  </a:solidFill>
                  <a:effectLst/>
                  <a:latin typeface="+mn-lt"/>
                  <a:cs typeface="Times New Roman" panose="02020603050405020304" pitchFamily="18" charset="0"/>
                </a:rPr>
                <a:t>2</a:t>
              </a:r>
              <a:endParaRPr lang="zh-CN" altLang="en-US" sz="2200" i="0" dirty="0">
                <a:solidFill>
                  <a:prstClr val="white"/>
                </a:solidFill>
                <a:effectLst/>
                <a:latin typeface="+mn-lt"/>
                <a:cs typeface="+mn-cs"/>
              </a:endParaRPr>
            </a:p>
          </p:txBody>
        </p:sp>
        <p:cxnSp>
          <p:nvCxnSpPr>
            <p:cNvPr id="55" name="直接连接符 54"/>
            <p:cNvCxnSpPr/>
            <p:nvPr/>
          </p:nvCxnSpPr>
          <p:spPr bwMode="auto">
            <a:xfrm>
              <a:off x="3134203" y="3017917"/>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6" name="直接连接符 55"/>
            <p:cNvCxnSpPr/>
            <p:nvPr/>
          </p:nvCxnSpPr>
          <p:spPr bwMode="auto">
            <a:xfrm>
              <a:off x="3134203" y="3100467"/>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grpSp>
        <p:nvGrpSpPr>
          <p:cNvPr id="9" name="组合 8"/>
          <p:cNvGrpSpPr/>
          <p:nvPr/>
        </p:nvGrpSpPr>
        <p:grpSpPr>
          <a:xfrm>
            <a:off x="2738565" y="4750952"/>
            <a:ext cx="1183536" cy="583487"/>
            <a:chOff x="2738565" y="4750952"/>
            <a:chExt cx="1183536" cy="583487"/>
          </a:xfrm>
        </p:grpSpPr>
        <p:grpSp>
          <p:nvGrpSpPr>
            <p:cNvPr id="40" name="组合 39"/>
            <p:cNvGrpSpPr/>
            <p:nvPr/>
          </p:nvGrpSpPr>
          <p:grpSpPr>
            <a:xfrm>
              <a:off x="2855031" y="4750952"/>
              <a:ext cx="970137" cy="583487"/>
              <a:chOff x="2855031" y="4906229"/>
              <a:chExt cx="970137" cy="583487"/>
            </a:xfrm>
          </p:grpSpPr>
          <p:grpSp>
            <p:nvGrpSpPr>
              <p:cNvPr id="41" name="组合 40"/>
              <p:cNvGrpSpPr/>
              <p:nvPr/>
            </p:nvGrpSpPr>
            <p:grpSpPr>
              <a:xfrm>
                <a:off x="2855031" y="4906229"/>
                <a:ext cx="970137" cy="583487"/>
                <a:chOff x="2855031" y="4906229"/>
                <a:chExt cx="970137" cy="583487"/>
              </a:xfrm>
            </p:grpSpPr>
            <p:sp>
              <p:nvSpPr>
                <p:cNvPr id="44" name="矩形 14"/>
                <p:cNvSpPr>
                  <a:spLocks noChangeArrowheads="1"/>
                </p:cNvSpPr>
                <p:nvPr/>
              </p:nvSpPr>
              <p:spPr bwMode="auto">
                <a:xfrm>
                  <a:off x="2855031" y="5028051"/>
                  <a:ext cx="970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r>
                    <a:rPr lang="en-US" altLang="zh-CN" sz="2400" i="0" dirty="0" smtClean="0">
                      <a:solidFill>
                        <a:srgbClr val="EDEDEE"/>
                      </a:solidFill>
                      <a:effectLst/>
                      <a:latin typeface="+mn-lt"/>
                      <a:ea typeface="黑体" panose="02010609060101010101" pitchFamily="49" charset="-122"/>
                      <a:cs typeface="Times New Roman" panose="02020603050405020304" pitchFamily="18" charset="0"/>
                    </a:rPr>
                    <a:t>C    </a:t>
                  </a:r>
                  <a:r>
                    <a:rPr lang="en-US" altLang="zh-CN" sz="2400" i="0" dirty="0" err="1" smtClean="0">
                      <a:solidFill>
                        <a:srgbClr val="EDEDEE"/>
                      </a:solidFill>
                      <a:effectLst/>
                      <a:latin typeface="+mn-lt"/>
                      <a:ea typeface="黑体" panose="02010609060101010101" pitchFamily="49" charset="-122"/>
                      <a:cs typeface="Times New Roman" panose="02020603050405020304" pitchFamily="18" charset="0"/>
                    </a:rPr>
                    <a:t>C</a:t>
                  </a:r>
                  <a:endParaRPr lang="zh-CN" altLang="en-US" sz="2400" i="0" dirty="0">
                    <a:solidFill>
                      <a:srgbClr val="EDEDEE"/>
                    </a:solidFill>
                    <a:effectLst/>
                    <a:latin typeface="+mn-lt"/>
                    <a:ea typeface="宋体" panose="02010600030101010101" pitchFamily="2" charset="-122"/>
                    <a:cs typeface="Times New Roman" panose="02020603050405020304" pitchFamily="18" charset="0"/>
                  </a:endParaRPr>
                </a:p>
              </p:txBody>
            </p:sp>
            <p:cxnSp>
              <p:nvCxnSpPr>
                <p:cNvPr id="46" name="直接连接符 45"/>
                <p:cNvCxnSpPr/>
                <p:nvPr/>
              </p:nvCxnSpPr>
              <p:spPr bwMode="auto">
                <a:xfrm flipV="1">
                  <a:off x="3064923" y="4906229"/>
                  <a:ext cx="0" cy="184884"/>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cxnSp>
              <p:nvCxnSpPr>
                <p:cNvPr id="54" name="直接连接符 53"/>
                <p:cNvCxnSpPr/>
                <p:nvPr/>
              </p:nvCxnSpPr>
              <p:spPr bwMode="auto">
                <a:xfrm flipV="1">
                  <a:off x="3631391" y="4906229"/>
                  <a:ext cx="0" cy="182007"/>
                </a:xfrm>
                <a:prstGeom prst="line">
                  <a:avLst/>
                </a:prstGeom>
                <a:ln w="28575">
                  <a:solidFill>
                    <a:srgbClr val="FFFFFF"/>
                  </a:solidFill>
                </a:ln>
              </p:spPr>
              <p:style>
                <a:lnRef idx="3">
                  <a:schemeClr val="accent1"/>
                </a:lnRef>
                <a:fillRef idx="0">
                  <a:schemeClr val="accent1"/>
                </a:fillRef>
                <a:effectRef idx="2">
                  <a:schemeClr val="accent1"/>
                </a:effectRef>
                <a:fontRef idx="minor">
                  <a:schemeClr val="tx1"/>
                </a:fontRef>
              </p:style>
            </p:cxnSp>
          </p:grpSp>
          <p:cxnSp>
            <p:nvCxnSpPr>
              <p:cNvPr id="42" name="直接连接符 41"/>
              <p:cNvCxnSpPr/>
              <p:nvPr/>
            </p:nvCxnSpPr>
            <p:spPr bwMode="auto">
              <a:xfrm>
                <a:off x="3188839" y="521190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3" name="直接连接符 42"/>
              <p:cNvCxnSpPr/>
              <p:nvPr/>
            </p:nvCxnSpPr>
            <p:spPr bwMode="auto">
              <a:xfrm>
                <a:off x="3188839" y="5294458"/>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cxnSp>
          <p:nvCxnSpPr>
            <p:cNvPr id="57" name="直接连接符 56"/>
            <p:cNvCxnSpPr/>
            <p:nvPr/>
          </p:nvCxnSpPr>
          <p:spPr>
            <a:xfrm>
              <a:off x="3742101" y="5098538"/>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8" name="直接连接符 57"/>
            <p:cNvCxnSpPr/>
            <p:nvPr/>
          </p:nvCxnSpPr>
          <p:spPr>
            <a:xfrm>
              <a:off x="2738565" y="5112914"/>
              <a:ext cx="180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21851702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28713" y="1147763"/>
            <a:ext cx="10239375" cy="787884"/>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3600" i="0" kern="100" dirty="0">
                <a:solidFill>
                  <a:srgbClr val="FFFF00"/>
                </a:solidFill>
                <a:effectLst/>
                <a:latin typeface="+mn-lt"/>
                <a:ea typeface="+mj-ea"/>
                <a:cs typeface="Times New Roman" panose="02020603050405020304"/>
              </a:rPr>
              <a:t>逆合成分析</a:t>
            </a:r>
            <a:endParaRPr lang="en-US" altLang="zh-CN" sz="3600" i="0" kern="100" dirty="0">
              <a:solidFill>
                <a:srgbClr val="FFFF00"/>
              </a:solidFill>
              <a:effectLst/>
              <a:latin typeface="+mn-lt"/>
              <a:ea typeface="+mj-ea"/>
              <a:cs typeface="Times New Roman" panose="02020603050405020304"/>
            </a:endParaRPr>
          </a:p>
        </p:txBody>
      </p:sp>
      <p:sp>
        <p:nvSpPr>
          <p:cNvPr id="7" name="矩形 6"/>
          <p:cNvSpPr/>
          <p:nvPr/>
        </p:nvSpPr>
        <p:spPr>
          <a:xfrm>
            <a:off x="1141413" y="2044700"/>
            <a:ext cx="2347912"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lt"/>
                <a:ea typeface="+mn-ea"/>
              </a:rPr>
              <a:t>观察目标分子</a:t>
            </a:r>
            <a:endParaRPr lang="en-US" altLang="zh-CN" sz="2800" i="0" dirty="0">
              <a:solidFill>
                <a:srgbClr val="FFFFFF"/>
              </a:solidFill>
              <a:effectLst/>
              <a:latin typeface="+mn-lt"/>
              <a:ea typeface="+mn-ea"/>
            </a:endParaRPr>
          </a:p>
        </p:txBody>
      </p:sp>
      <p:grpSp>
        <p:nvGrpSpPr>
          <p:cNvPr id="2" name="组合 1"/>
          <p:cNvGrpSpPr/>
          <p:nvPr/>
        </p:nvGrpSpPr>
        <p:grpSpPr>
          <a:xfrm>
            <a:off x="2988304" y="2036890"/>
            <a:ext cx="7635875" cy="1074017"/>
            <a:chOff x="2988304" y="2036890"/>
            <a:chExt cx="7635875" cy="1074017"/>
          </a:xfrm>
        </p:grpSpPr>
        <p:grpSp>
          <p:nvGrpSpPr>
            <p:cNvPr id="15" name="组合 9"/>
            <p:cNvGrpSpPr>
              <a:grpSpLocks/>
            </p:cNvGrpSpPr>
            <p:nvPr/>
          </p:nvGrpSpPr>
          <p:grpSpPr bwMode="auto">
            <a:xfrm>
              <a:off x="2988304" y="2036890"/>
              <a:ext cx="7635875" cy="1074017"/>
              <a:chOff x="1866900" y="2659815"/>
              <a:chExt cx="7635357" cy="1073599"/>
            </a:xfrm>
          </p:grpSpPr>
          <p:sp>
            <p:nvSpPr>
              <p:cNvPr id="17" name="Line 28"/>
              <p:cNvSpPr>
                <a:spLocks noChangeShapeType="1"/>
              </p:cNvSpPr>
              <p:nvPr/>
            </p:nvSpPr>
            <p:spPr bwMode="auto">
              <a:xfrm flipH="1">
                <a:off x="4265957"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18" name="Line 28"/>
              <p:cNvSpPr>
                <a:spLocks noChangeShapeType="1"/>
              </p:cNvSpPr>
              <p:nvPr/>
            </p:nvSpPr>
            <p:spPr bwMode="auto">
              <a:xfrm flipH="1">
                <a:off x="4342152"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19" name="Line 28"/>
              <p:cNvSpPr>
                <a:spLocks noChangeShapeType="1"/>
              </p:cNvSpPr>
              <p:nvPr/>
            </p:nvSpPr>
            <p:spPr bwMode="auto">
              <a:xfrm flipH="1">
                <a:off x="7542070"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21" name="Line 28"/>
              <p:cNvSpPr>
                <a:spLocks noChangeShapeType="1"/>
              </p:cNvSpPr>
              <p:nvPr/>
            </p:nvSpPr>
            <p:spPr bwMode="auto">
              <a:xfrm flipH="1">
                <a:off x="7616677"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grpSp>
            <p:nvGrpSpPr>
              <p:cNvPr id="22" name="组合 8"/>
              <p:cNvGrpSpPr>
                <a:grpSpLocks/>
              </p:cNvGrpSpPr>
              <p:nvPr/>
            </p:nvGrpSpPr>
            <p:grpSpPr bwMode="auto">
              <a:xfrm>
                <a:off x="1866900" y="2659815"/>
                <a:ext cx="7635357" cy="1073599"/>
                <a:chOff x="1866900" y="2659815"/>
                <a:chExt cx="7635357" cy="1073599"/>
              </a:xfrm>
            </p:grpSpPr>
            <p:sp>
              <p:nvSpPr>
                <p:cNvPr id="23" name="TextBox 20"/>
                <p:cNvSpPr txBox="1"/>
                <p:nvPr/>
              </p:nvSpPr>
              <p:spPr>
                <a:xfrm>
                  <a:off x="1866900" y="2659815"/>
                  <a:ext cx="7635357"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800" i="0" dirty="0">
                      <a:solidFill>
                        <a:srgbClr val="EDEDEE"/>
                      </a:solidFill>
                      <a:effectLst/>
                      <a:latin typeface="+mn-lt"/>
                      <a:ea typeface="黑体" pitchFamily="49"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a:solidFill>
                        <a:prstClr val="white"/>
                      </a:solidFill>
                      <a:effectLst/>
                      <a:latin typeface="+mn-lt"/>
                      <a:ea typeface="宋体" pitchFamily="2" charset="-122"/>
                      <a:cs typeface="Times New Roman" panose="02020603050405020304" pitchFamily="18" charset="0"/>
                    </a:rPr>
                    <a:t> </a:t>
                  </a:r>
                  <a:r>
                    <a:rPr kumimoji="1" lang="en-US" altLang="zh-CN" sz="2800" b="1" i="0" dirty="0" smtClean="0">
                      <a:solidFill>
                        <a:prstClr val="white"/>
                      </a:solidFill>
                      <a:effectLst/>
                      <a:latin typeface="+mn-lt"/>
                      <a:ea typeface="宋体" pitchFamily="2"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800" i="0" baseline="-25000" dirty="0">
                    <a:solidFill>
                      <a:srgbClr val="EDEDEE"/>
                    </a:solidFill>
                    <a:effectLst/>
                    <a:latin typeface="+mn-lt"/>
                    <a:ea typeface="黑体" pitchFamily="49" charset="-122"/>
                    <a:cs typeface="Times New Roman" panose="02020603050405020304" pitchFamily="18" charset="0"/>
                  </a:endParaRPr>
                </a:p>
              </p:txBody>
            </p:sp>
            <p:sp>
              <p:nvSpPr>
                <p:cNvPr id="24" name="TextBox 5"/>
                <p:cNvSpPr txBox="1"/>
                <p:nvPr/>
              </p:nvSpPr>
              <p:spPr>
                <a:xfrm>
                  <a:off x="3942129" y="3189189"/>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25" name="TextBox 37"/>
                <p:cNvSpPr txBox="1"/>
                <p:nvPr/>
              </p:nvSpPr>
              <p:spPr>
                <a:xfrm>
                  <a:off x="7208718" y="3200221"/>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grpSp>
        <p:cxnSp>
          <p:nvCxnSpPr>
            <p:cNvPr id="34" name="直接连接符 33"/>
            <p:cNvCxnSpPr/>
            <p:nvPr/>
          </p:nvCxnSpPr>
          <p:spPr>
            <a:xfrm>
              <a:off x="5003288" y="2311879"/>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5" name="直接连接符 34"/>
            <p:cNvCxnSpPr/>
            <p:nvPr/>
          </p:nvCxnSpPr>
          <p:spPr>
            <a:xfrm>
              <a:off x="5535252" y="2326255"/>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6" name="直接连接符 35"/>
            <p:cNvCxnSpPr/>
            <p:nvPr/>
          </p:nvCxnSpPr>
          <p:spPr>
            <a:xfrm>
              <a:off x="6136230" y="2323378"/>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7" name="直接连接符 36"/>
            <p:cNvCxnSpPr/>
            <p:nvPr/>
          </p:nvCxnSpPr>
          <p:spPr>
            <a:xfrm>
              <a:off x="7703359" y="2337756"/>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8" name="直接连接符 37"/>
            <p:cNvCxnSpPr/>
            <p:nvPr/>
          </p:nvCxnSpPr>
          <p:spPr>
            <a:xfrm>
              <a:off x="8304330" y="2334883"/>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9" name="直接连接符 38"/>
            <p:cNvCxnSpPr/>
            <p:nvPr/>
          </p:nvCxnSpPr>
          <p:spPr>
            <a:xfrm>
              <a:off x="8848909" y="2303590"/>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26" name="矩形 25"/>
          <p:cNvSpPr/>
          <p:nvPr/>
        </p:nvSpPr>
        <p:spPr>
          <a:xfrm>
            <a:off x="7944899" y="2071396"/>
            <a:ext cx="938548" cy="92612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i="0">
              <a:solidFill>
                <a:srgbClr val="FFC000"/>
              </a:solidFill>
            </a:endParaRPr>
          </a:p>
        </p:txBody>
      </p:sp>
      <p:sp>
        <p:nvSpPr>
          <p:cNvPr id="27" name="矩形 26"/>
          <p:cNvSpPr/>
          <p:nvPr/>
        </p:nvSpPr>
        <p:spPr>
          <a:xfrm>
            <a:off x="5251068" y="2059859"/>
            <a:ext cx="925512" cy="937664"/>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C000"/>
              </a:solidFill>
            </a:endParaRPr>
          </a:p>
        </p:txBody>
      </p:sp>
    </p:spTree>
    <p:extLst>
      <p:ext uri="{BB962C8B-B14F-4D97-AF65-F5344CB8AC3E}">
        <p14:creationId xmlns:p14="http://schemas.microsoft.com/office/powerpoint/2010/main" val="2106301140"/>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下箭头 12"/>
          <p:cNvSpPr/>
          <p:nvPr/>
        </p:nvSpPr>
        <p:spPr>
          <a:xfrm>
            <a:off x="7023100" y="2501278"/>
            <a:ext cx="287516" cy="471359"/>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16" name="左大括号 15"/>
          <p:cNvSpPr/>
          <p:nvPr/>
        </p:nvSpPr>
        <p:spPr>
          <a:xfrm rot="5400000">
            <a:off x="7003317" y="1310929"/>
            <a:ext cx="353892" cy="3752850"/>
          </a:xfrm>
          <a:prstGeom prst="leftBrace">
            <a:avLst>
              <a:gd name="adj1" fmla="val 36333"/>
              <a:gd name="adj2" fmla="val 50000"/>
            </a:avLst>
          </a:prstGeom>
          <a:ln>
            <a:solidFill>
              <a:schemeClr val="bg1">
                <a:lumMod val="40000"/>
                <a:lumOff val="60000"/>
              </a:schemeClr>
            </a:solidFill>
          </a:ln>
        </p:spPr>
        <p:style>
          <a:lnRef idx="3">
            <a:schemeClr val="accent1"/>
          </a:lnRef>
          <a:fillRef idx="0">
            <a:schemeClr val="accent1"/>
          </a:fillRef>
          <a:effectRef idx="2">
            <a:schemeClr val="accent1"/>
          </a:effectRef>
          <a:fontRef idx="minor">
            <a:schemeClr val="tx1"/>
          </a:fontRef>
        </p:style>
        <p:txBody>
          <a:bodyPr spcFirstLastPara="1" lIns="91439" tIns="45719" rIns="91439" bIns="45719" spcCol="38100"/>
          <a:lstStyle/>
          <a:p>
            <a:pPr defTabSz="914400" eaLnBrk="1" fontAlgn="auto" latinLnBrk="1">
              <a:defRPr/>
            </a:pPr>
            <a:endParaRPr lang="zh-CN" altLang="en-US" sz="1600" i="0">
              <a:solidFill>
                <a:srgbClr val="000000"/>
              </a:solidFill>
            </a:endParaRPr>
          </a:p>
        </p:txBody>
      </p:sp>
      <p:cxnSp>
        <p:nvCxnSpPr>
          <p:cNvPr id="17" name="直接连接符 16"/>
          <p:cNvCxnSpPr/>
          <p:nvPr/>
        </p:nvCxnSpPr>
        <p:spPr>
          <a:xfrm flipH="1">
            <a:off x="5713557" y="2008518"/>
            <a:ext cx="1588" cy="638175"/>
          </a:xfrm>
          <a:prstGeom prst="line">
            <a:avLst/>
          </a:prstGeom>
          <a:noFill/>
          <a:ln w="38100" cap="flat">
            <a:solidFill>
              <a:srgbClr val="FFFF00"/>
            </a:solidFill>
            <a:prstDash val="sysDash"/>
            <a:miter lim="400000"/>
          </a:ln>
        </p:spPr>
        <p:style>
          <a:lnRef idx="0">
            <a:scrgbClr r="0" g="0" b="0"/>
          </a:lnRef>
          <a:fillRef idx="0">
            <a:scrgbClr r="0" g="0" b="0"/>
          </a:fillRef>
          <a:effectRef idx="0">
            <a:scrgbClr r="0" g="0" b="0"/>
          </a:effectRef>
          <a:fontRef idx="none"/>
        </p:style>
      </p:cxnSp>
      <p:sp>
        <p:nvSpPr>
          <p:cNvPr id="19" name="矩形 18"/>
          <p:cNvSpPr/>
          <p:nvPr/>
        </p:nvSpPr>
        <p:spPr>
          <a:xfrm>
            <a:off x="1444625" y="3276600"/>
            <a:ext cx="1620838"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逆向分析</a:t>
            </a:r>
          </a:p>
        </p:txBody>
      </p:sp>
      <p:cxnSp>
        <p:nvCxnSpPr>
          <p:cNvPr id="49" name="直接连接符 48"/>
          <p:cNvCxnSpPr/>
          <p:nvPr/>
        </p:nvCxnSpPr>
        <p:spPr>
          <a:xfrm flipH="1">
            <a:off x="8395850" y="2014659"/>
            <a:ext cx="1588" cy="638175"/>
          </a:xfrm>
          <a:prstGeom prst="line">
            <a:avLst/>
          </a:prstGeom>
          <a:noFill/>
          <a:ln w="38100" cap="flat">
            <a:solidFill>
              <a:srgbClr val="FFFF00"/>
            </a:solidFill>
            <a:prstDash val="sysDash"/>
            <a:miter lim="400000"/>
          </a:ln>
        </p:spPr>
        <p:style>
          <a:lnRef idx="0">
            <a:scrgbClr r="0" g="0" b="0"/>
          </a:lnRef>
          <a:fillRef idx="0">
            <a:scrgbClr r="0" g="0" b="0"/>
          </a:fillRef>
          <a:effectRef idx="0">
            <a:scrgbClr r="0" g="0" b="0"/>
          </a:effectRef>
          <a:fontRef idx="none"/>
        </p:style>
      </p:cxnSp>
      <p:sp>
        <p:nvSpPr>
          <p:cNvPr id="79" name="矩形 78"/>
          <p:cNvSpPr/>
          <p:nvPr/>
        </p:nvSpPr>
        <p:spPr>
          <a:xfrm>
            <a:off x="1128713" y="1147763"/>
            <a:ext cx="10239375" cy="787884"/>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3600" i="0" kern="100" dirty="0">
                <a:solidFill>
                  <a:srgbClr val="FFFF00"/>
                </a:solidFill>
                <a:effectLst/>
                <a:latin typeface="+mn-lt"/>
                <a:ea typeface="+mj-ea"/>
                <a:cs typeface="Times New Roman" panose="02020603050405020304"/>
              </a:rPr>
              <a:t>逆合成分析</a:t>
            </a:r>
            <a:endParaRPr lang="en-US" altLang="zh-CN" sz="3600" i="0" kern="100" dirty="0">
              <a:solidFill>
                <a:srgbClr val="FFFF00"/>
              </a:solidFill>
              <a:effectLst/>
              <a:latin typeface="+mn-lt"/>
              <a:ea typeface="+mj-ea"/>
              <a:cs typeface="Times New Roman" panose="02020603050405020304"/>
            </a:endParaRPr>
          </a:p>
        </p:txBody>
      </p:sp>
      <p:sp>
        <p:nvSpPr>
          <p:cNvPr id="80" name="矩形 79"/>
          <p:cNvSpPr/>
          <p:nvPr/>
        </p:nvSpPr>
        <p:spPr>
          <a:xfrm>
            <a:off x="1141413" y="2044700"/>
            <a:ext cx="2347912"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lt"/>
                <a:ea typeface="+mn-ea"/>
              </a:rPr>
              <a:t>观察目标分子</a:t>
            </a:r>
            <a:endParaRPr lang="en-US" altLang="zh-CN" sz="2800" i="0" dirty="0">
              <a:solidFill>
                <a:srgbClr val="FFFFFF"/>
              </a:solidFill>
              <a:effectLst/>
              <a:latin typeface="+mn-lt"/>
              <a:ea typeface="+mn-ea"/>
            </a:endParaRPr>
          </a:p>
        </p:txBody>
      </p:sp>
      <p:sp>
        <p:nvSpPr>
          <p:cNvPr id="81" name="矩形 80"/>
          <p:cNvSpPr/>
          <p:nvPr/>
        </p:nvSpPr>
        <p:spPr>
          <a:xfrm>
            <a:off x="7944899" y="2071396"/>
            <a:ext cx="938548" cy="92612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i="0">
              <a:solidFill>
                <a:srgbClr val="FFC000"/>
              </a:solidFill>
            </a:endParaRPr>
          </a:p>
        </p:txBody>
      </p:sp>
      <p:sp>
        <p:nvSpPr>
          <p:cNvPr id="82" name="矩形 81"/>
          <p:cNvSpPr/>
          <p:nvPr/>
        </p:nvSpPr>
        <p:spPr>
          <a:xfrm>
            <a:off x="5251068" y="2059859"/>
            <a:ext cx="925512" cy="937664"/>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FFC000"/>
              </a:solidFill>
            </a:endParaRPr>
          </a:p>
        </p:txBody>
      </p:sp>
      <p:grpSp>
        <p:nvGrpSpPr>
          <p:cNvPr id="83" name="组合 82"/>
          <p:cNvGrpSpPr/>
          <p:nvPr/>
        </p:nvGrpSpPr>
        <p:grpSpPr>
          <a:xfrm>
            <a:off x="2988304" y="2036890"/>
            <a:ext cx="7635875" cy="1074017"/>
            <a:chOff x="2988304" y="2036890"/>
            <a:chExt cx="7635875" cy="1074017"/>
          </a:xfrm>
        </p:grpSpPr>
        <p:grpSp>
          <p:nvGrpSpPr>
            <p:cNvPr id="84" name="组合 9"/>
            <p:cNvGrpSpPr>
              <a:grpSpLocks/>
            </p:cNvGrpSpPr>
            <p:nvPr/>
          </p:nvGrpSpPr>
          <p:grpSpPr bwMode="auto">
            <a:xfrm>
              <a:off x="2988304" y="2036890"/>
              <a:ext cx="7635875" cy="1074017"/>
              <a:chOff x="1866900" y="2659815"/>
              <a:chExt cx="7635357" cy="1073599"/>
            </a:xfrm>
          </p:grpSpPr>
          <p:sp>
            <p:nvSpPr>
              <p:cNvPr id="91" name="Line 28"/>
              <p:cNvSpPr>
                <a:spLocks noChangeShapeType="1"/>
              </p:cNvSpPr>
              <p:nvPr/>
            </p:nvSpPr>
            <p:spPr bwMode="auto">
              <a:xfrm flipH="1">
                <a:off x="4265957"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92" name="Line 28"/>
              <p:cNvSpPr>
                <a:spLocks noChangeShapeType="1"/>
              </p:cNvSpPr>
              <p:nvPr/>
            </p:nvSpPr>
            <p:spPr bwMode="auto">
              <a:xfrm flipH="1">
                <a:off x="4342152"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93" name="Line 28"/>
              <p:cNvSpPr>
                <a:spLocks noChangeShapeType="1"/>
              </p:cNvSpPr>
              <p:nvPr/>
            </p:nvSpPr>
            <p:spPr bwMode="auto">
              <a:xfrm flipH="1">
                <a:off x="7542070"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94" name="Line 28"/>
              <p:cNvSpPr>
                <a:spLocks noChangeShapeType="1"/>
              </p:cNvSpPr>
              <p:nvPr/>
            </p:nvSpPr>
            <p:spPr bwMode="auto">
              <a:xfrm flipH="1">
                <a:off x="7616677"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grpSp>
            <p:nvGrpSpPr>
              <p:cNvPr id="95" name="组合 8"/>
              <p:cNvGrpSpPr>
                <a:grpSpLocks/>
              </p:cNvGrpSpPr>
              <p:nvPr/>
            </p:nvGrpSpPr>
            <p:grpSpPr bwMode="auto">
              <a:xfrm>
                <a:off x="1866900" y="2659815"/>
                <a:ext cx="7635357" cy="1073599"/>
                <a:chOff x="1866900" y="2659815"/>
                <a:chExt cx="7635357" cy="1073599"/>
              </a:xfrm>
            </p:grpSpPr>
            <p:sp>
              <p:nvSpPr>
                <p:cNvPr id="96" name="TextBox 20"/>
                <p:cNvSpPr txBox="1"/>
                <p:nvPr/>
              </p:nvSpPr>
              <p:spPr>
                <a:xfrm>
                  <a:off x="1866900" y="2659815"/>
                  <a:ext cx="7635357"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800" i="0" dirty="0">
                      <a:solidFill>
                        <a:srgbClr val="EDEDEE"/>
                      </a:solidFill>
                      <a:effectLst/>
                      <a:latin typeface="+mn-lt"/>
                      <a:ea typeface="黑体" pitchFamily="49"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a:solidFill>
                        <a:prstClr val="white"/>
                      </a:solidFill>
                      <a:effectLst/>
                      <a:latin typeface="+mn-lt"/>
                      <a:ea typeface="宋体" pitchFamily="2" charset="-122"/>
                      <a:cs typeface="Times New Roman" panose="02020603050405020304" pitchFamily="18" charset="0"/>
                    </a:rPr>
                    <a:t> </a:t>
                  </a:r>
                  <a:r>
                    <a:rPr kumimoji="1" lang="en-US" altLang="zh-CN" sz="2800" b="1" i="0" dirty="0" smtClean="0">
                      <a:solidFill>
                        <a:prstClr val="white"/>
                      </a:solidFill>
                      <a:effectLst/>
                      <a:latin typeface="+mn-lt"/>
                      <a:ea typeface="宋体" pitchFamily="2"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800" i="0" baseline="-25000" dirty="0">
                    <a:solidFill>
                      <a:srgbClr val="EDEDEE"/>
                    </a:solidFill>
                    <a:effectLst/>
                    <a:latin typeface="+mn-lt"/>
                    <a:ea typeface="黑体" pitchFamily="49" charset="-122"/>
                    <a:cs typeface="Times New Roman" panose="02020603050405020304" pitchFamily="18" charset="0"/>
                  </a:endParaRPr>
                </a:p>
              </p:txBody>
            </p:sp>
            <p:sp>
              <p:nvSpPr>
                <p:cNvPr id="97" name="TextBox 5"/>
                <p:cNvSpPr txBox="1"/>
                <p:nvPr/>
              </p:nvSpPr>
              <p:spPr>
                <a:xfrm>
                  <a:off x="3942129" y="3189189"/>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98" name="TextBox 37"/>
                <p:cNvSpPr txBox="1"/>
                <p:nvPr/>
              </p:nvSpPr>
              <p:spPr>
                <a:xfrm>
                  <a:off x="7208718" y="3200221"/>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grpSp>
        <p:cxnSp>
          <p:nvCxnSpPr>
            <p:cNvPr id="85" name="直接连接符 84"/>
            <p:cNvCxnSpPr/>
            <p:nvPr/>
          </p:nvCxnSpPr>
          <p:spPr>
            <a:xfrm>
              <a:off x="5003288" y="2311879"/>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86" name="直接连接符 85"/>
            <p:cNvCxnSpPr/>
            <p:nvPr/>
          </p:nvCxnSpPr>
          <p:spPr>
            <a:xfrm>
              <a:off x="5535252" y="2326255"/>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87" name="直接连接符 86"/>
            <p:cNvCxnSpPr/>
            <p:nvPr/>
          </p:nvCxnSpPr>
          <p:spPr>
            <a:xfrm>
              <a:off x="6136230" y="2323378"/>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88" name="直接连接符 87"/>
            <p:cNvCxnSpPr/>
            <p:nvPr/>
          </p:nvCxnSpPr>
          <p:spPr>
            <a:xfrm>
              <a:off x="7703359" y="2337756"/>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89" name="直接连接符 88"/>
            <p:cNvCxnSpPr/>
            <p:nvPr/>
          </p:nvCxnSpPr>
          <p:spPr>
            <a:xfrm>
              <a:off x="8304330" y="2334883"/>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90" name="直接连接符 89"/>
            <p:cNvCxnSpPr/>
            <p:nvPr/>
          </p:nvCxnSpPr>
          <p:spPr>
            <a:xfrm>
              <a:off x="8848909" y="2303590"/>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29"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sp>
        <p:nvSpPr>
          <p:cNvPr id="30" name="Rectangle 32"/>
          <p:cNvSpPr>
            <a:spLocks noChangeArrowheads="1"/>
          </p:cNvSpPr>
          <p:nvPr/>
        </p:nvSpPr>
        <p:spPr bwMode="auto">
          <a:xfrm>
            <a:off x="7123113" y="3160713"/>
            <a:ext cx="3327400" cy="585787"/>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   HOCH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rPr>
              <a:t>OH</a:t>
            </a:r>
            <a:endParaRPr kumimoji="1" lang="en-US" altLang="zh-CN" sz="3200" i="0" baseline="-25000" dirty="0">
              <a:solidFill>
                <a:prstClr val="white"/>
              </a:solidFill>
              <a:effectLst/>
              <a:latin typeface="+mn-lt"/>
              <a:ea typeface="黑体" pitchFamily="49" charset="-122"/>
              <a:cs typeface="+mn-cs"/>
            </a:endParaRPr>
          </a:p>
        </p:txBody>
      </p:sp>
    </p:spTree>
    <p:extLst>
      <p:ext uri="{BB962C8B-B14F-4D97-AF65-F5344CB8AC3E}">
        <p14:creationId xmlns:p14="http://schemas.microsoft.com/office/powerpoint/2010/main" val="1832944228"/>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89368" y="4241800"/>
            <a:ext cx="2338388" cy="954088"/>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对比</a:t>
            </a:r>
            <a:r>
              <a:rPr lang="zh-CN" altLang="en-US" sz="2800" i="0" dirty="0">
                <a:solidFill>
                  <a:srgbClr val="FFFFFF"/>
                </a:solidFill>
                <a:effectLst/>
                <a:latin typeface="黑体" pitchFamily="49" charset="-122"/>
                <a:ea typeface="黑体" pitchFamily="49" charset="-122"/>
              </a:rPr>
              <a:t>分子骨架</a:t>
            </a:r>
            <a:endParaRPr lang="en-US" altLang="zh-CN" sz="2800" i="0" dirty="0">
              <a:solidFill>
                <a:srgbClr val="FFFFFF"/>
              </a:solidFill>
              <a:effectLst/>
              <a:latin typeface="黑体" pitchFamily="49" charset="-122"/>
              <a:ea typeface="黑体" pitchFamily="49" charset="-122"/>
            </a:endParaRPr>
          </a:p>
          <a:p>
            <a:pPr eaLnBrk="1" hangingPunct="1">
              <a:defRPr/>
            </a:pPr>
            <a:r>
              <a:rPr lang="zh-CN" altLang="en-US" sz="2800" i="0" dirty="0">
                <a:solidFill>
                  <a:srgbClr val="FFFFFF"/>
                </a:solidFill>
                <a:effectLst/>
                <a:latin typeface="+mn-ea"/>
                <a:ea typeface="+mn-ea"/>
              </a:rPr>
              <a:t>官能团</a:t>
            </a:r>
          </a:p>
        </p:txBody>
      </p:sp>
      <p:sp>
        <p:nvSpPr>
          <p:cNvPr id="15"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sp>
        <p:nvSpPr>
          <p:cNvPr id="16" name="下箭头 15"/>
          <p:cNvSpPr/>
          <p:nvPr/>
        </p:nvSpPr>
        <p:spPr>
          <a:xfrm>
            <a:off x="8740775" y="3748088"/>
            <a:ext cx="319088" cy="538162"/>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17" name="Rectangle 32"/>
          <p:cNvSpPr>
            <a:spLocks noChangeArrowheads="1"/>
          </p:cNvSpPr>
          <p:nvPr/>
        </p:nvSpPr>
        <p:spPr bwMode="auto">
          <a:xfrm>
            <a:off x="6889838" y="4184650"/>
            <a:ext cx="4065587" cy="585788"/>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rPr>
              <a:t>Br</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 </a:t>
            </a:r>
            <a:r>
              <a:rPr kumimoji="1" lang="en-US" altLang="zh-CN" sz="3200" i="0" dirty="0">
                <a:solidFill>
                  <a:prstClr val="white"/>
                </a:solidFill>
                <a:effectLst/>
                <a:latin typeface="+mn-lt"/>
                <a:ea typeface="黑体" pitchFamily="49" charset="-122"/>
                <a:cs typeface="+mn-cs"/>
              </a:rPr>
              <a:t>   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Br</a:t>
            </a:r>
          </a:p>
        </p:txBody>
      </p:sp>
      <p:cxnSp>
        <p:nvCxnSpPr>
          <p:cNvPr id="3" name="直接连接符 2"/>
          <p:cNvCxnSpPr/>
          <p:nvPr/>
        </p:nvCxnSpPr>
        <p:spPr>
          <a:xfrm>
            <a:off x="8750388" y="4476750"/>
            <a:ext cx="28575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sp>
        <p:nvSpPr>
          <p:cNvPr id="20" name="Rectangle 32"/>
          <p:cNvSpPr>
            <a:spLocks noChangeArrowheads="1"/>
          </p:cNvSpPr>
          <p:nvPr/>
        </p:nvSpPr>
        <p:spPr bwMode="auto">
          <a:xfrm>
            <a:off x="7123113" y="3160713"/>
            <a:ext cx="3327400" cy="585787"/>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   HOCH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rPr>
              <a:t>OH</a:t>
            </a:r>
            <a:endParaRPr kumimoji="1" lang="en-US" altLang="zh-CN" sz="3200" i="0" baseline="-25000" dirty="0">
              <a:solidFill>
                <a:prstClr val="white"/>
              </a:solidFill>
              <a:effectLst/>
              <a:latin typeface="+mn-lt"/>
              <a:ea typeface="黑体" pitchFamily="49" charset="-122"/>
              <a:cs typeface="+mn-cs"/>
            </a:endParaRPr>
          </a:p>
        </p:txBody>
      </p:sp>
      <p:sp>
        <p:nvSpPr>
          <p:cNvPr id="29" name="矩形 28"/>
          <p:cNvSpPr/>
          <p:nvPr/>
        </p:nvSpPr>
        <p:spPr>
          <a:xfrm>
            <a:off x="1444625" y="3276600"/>
            <a:ext cx="1620838"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逆向分析</a:t>
            </a:r>
          </a:p>
        </p:txBody>
      </p:sp>
      <p:sp>
        <p:nvSpPr>
          <p:cNvPr id="30" name="矩形 29"/>
          <p:cNvSpPr/>
          <p:nvPr/>
        </p:nvSpPr>
        <p:spPr>
          <a:xfrm>
            <a:off x="1128713" y="1147763"/>
            <a:ext cx="10239375" cy="787884"/>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3600" i="0" kern="100" dirty="0">
                <a:solidFill>
                  <a:srgbClr val="FFFF00"/>
                </a:solidFill>
                <a:effectLst/>
                <a:latin typeface="+mn-lt"/>
                <a:ea typeface="+mj-ea"/>
                <a:cs typeface="Times New Roman" panose="02020603050405020304"/>
              </a:rPr>
              <a:t>逆合成分析</a:t>
            </a:r>
            <a:endParaRPr lang="en-US" altLang="zh-CN" sz="3600" i="0" kern="100" dirty="0">
              <a:solidFill>
                <a:srgbClr val="FFFF00"/>
              </a:solidFill>
              <a:effectLst/>
              <a:latin typeface="+mn-lt"/>
              <a:ea typeface="+mj-ea"/>
              <a:cs typeface="Times New Roman" panose="02020603050405020304"/>
            </a:endParaRPr>
          </a:p>
        </p:txBody>
      </p:sp>
      <p:sp>
        <p:nvSpPr>
          <p:cNvPr id="31" name="矩形 30"/>
          <p:cNvSpPr/>
          <p:nvPr/>
        </p:nvSpPr>
        <p:spPr>
          <a:xfrm>
            <a:off x="1141413" y="2044700"/>
            <a:ext cx="2347912"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lt"/>
                <a:ea typeface="+mn-ea"/>
              </a:rPr>
              <a:t>观察目标分子</a:t>
            </a:r>
            <a:endParaRPr lang="en-US" altLang="zh-CN" sz="2800" i="0" dirty="0">
              <a:solidFill>
                <a:srgbClr val="FFFFFF"/>
              </a:solidFill>
              <a:effectLst/>
              <a:latin typeface="+mn-lt"/>
              <a:ea typeface="+mn-ea"/>
            </a:endParaRPr>
          </a:p>
        </p:txBody>
      </p:sp>
      <p:grpSp>
        <p:nvGrpSpPr>
          <p:cNvPr id="32" name="组合 31"/>
          <p:cNvGrpSpPr/>
          <p:nvPr/>
        </p:nvGrpSpPr>
        <p:grpSpPr>
          <a:xfrm>
            <a:off x="2988304" y="2036890"/>
            <a:ext cx="7635875" cy="1074017"/>
            <a:chOff x="2988304" y="2036890"/>
            <a:chExt cx="7635875" cy="1074017"/>
          </a:xfrm>
        </p:grpSpPr>
        <p:grpSp>
          <p:nvGrpSpPr>
            <p:cNvPr id="34" name="组合 9"/>
            <p:cNvGrpSpPr>
              <a:grpSpLocks/>
            </p:cNvGrpSpPr>
            <p:nvPr/>
          </p:nvGrpSpPr>
          <p:grpSpPr bwMode="auto">
            <a:xfrm>
              <a:off x="2988304" y="2036890"/>
              <a:ext cx="7635875" cy="1074017"/>
              <a:chOff x="1866900" y="2659815"/>
              <a:chExt cx="7635357" cy="1073599"/>
            </a:xfrm>
          </p:grpSpPr>
          <p:sp>
            <p:nvSpPr>
              <p:cNvPr id="42" name="Line 28"/>
              <p:cNvSpPr>
                <a:spLocks noChangeShapeType="1"/>
              </p:cNvSpPr>
              <p:nvPr/>
            </p:nvSpPr>
            <p:spPr bwMode="auto">
              <a:xfrm flipH="1">
                <a:off x="4265957"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43" name="Line 28"/>
              <p:cNvSpPr>
                <a:spLocks noChangeShapeType="1"/>
              </p:cNvSpPr>
              <p:nvPr/>
            </p:nvSpPr>
            <p:spPr bwMode="auto">
              <a:xfrm flipH="1">
                <a:off x="4342152"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44" name="Line 28"/>
              <p:cNvSpPr>
                <a:spLocks noChangeShapeType="1"/>
              </p:cNvSpPr>
              <p:nvPr/>
            </p:nvSpPr>
            <p:spPr bwMode="auto">
              <a:xfrm flipH="1">
                <a:off x="7542070"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45" name="Line 28"/>
              <p:cNvSpPr>
                <a:spLocks noChangeShapeType="1"/>
              </p:cNvSpPr>
              <p:nvPr/>
            </p:nvSpPr>
            <p:spPr bwMode="auto">
              <a:xfrm flipH="1">
                <a:off x="7616677"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grpSp>
            <p:nvGrpSpPr>
              <p:cNvPr id="46" name="组合 8"/>
              <p:cNvGrpSpPr>
                <a:grpSpLocks/>
              </p:cNvGrpSpPr>
              <p:nvPr/>
            </p:nvGrpSpPr>
            <p:grpSpPr bwMode="auto">
              <a:xfrm>
                <a:off x="1866900" y="2659815"/>
                <a:ext cx="7635357" cy="1073599"/>
                <a:chOff x="1866900" y="2659815"/>
                <a:chExt cx="7635357" cy="1073599"/>
              </a:xfrm>
            </p:grpSpPr>
            <p:sp>
              <p:nvSpPr>
                <p:cNvPr id="47" name="TextBox 20"/>
                <p:cNvSpPr txBox="1"/>
                <p:nvPr/>
              </p:nvSpPr>
              <p:spPr>
                <a:xfrm>
                  <a:off x="1866900" y="2659815"/>
                  <a:ext cx="7635357"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800" i="0" dirty="0">
                      <a:solidFill>
                        <a:srgbClr val="EDEDEE"/>
                      </a:solidFill>
                      <a:effectLst/>
                      <a:latin typeface="+mn-lt"/>
                      <a:ea typeface="黑体" pitchFamily="49"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a:solidFill>
                        <a:prstClr val="white"/>
                      </a:solidFill>
                      <a:effectLst/>
                      <a:latin typeface="+mn-lt"/>
                      <a:ea typeface="宋体" pitchFamily="2" charset="-122"/>
                      <a:cs typeface="Times New Roman" panose="02020603050405020304" pitchFamily="18" charset="0"/>
                    </a:rPr>
                    <a:t> </a:t>
                  </a:r>
                  <a:r>
                    <a:rPr kumimoji="1" lang="en-US" altLang="zh-CN" sz="2800" b="1" i="0" dirty="0" smtClean="0">
                      <a:solidFill>
                        <a:prstClr val="white"/>
                      </a:solidFill>
                      <a:effectLst/>
                      <a:latin typeface="+mn-lt"/>
                      <a:ea typeface="宋体" pitchFamily="2"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800" i="0" baseline="-25000" dirty="0">
                    <a:solidFill>
                      <a:srgbClr val="EDEDEE"/>
                    </a:solidFill>
                    <a:effectLst/>
                    <a:latin typeface="+mn-lt"/>
                    <a:ea typeface="黑体" pitchFamily="49" charset="-122"/>
                    <a:cs typeface="Times New Roman" panose="02020603050405020304" pitchFamily="18" charset="0"/>
                  </a:endParaRPr>
                </a:p>
              </p:txBody>
            </p:sp>
            <p:sp>
              <p:nvSpPr>
                <p:cNvPr id="48" name="TextBox 5"/>
                <p:cNvSpPr txBox="1"/>
                <p:nvPr/>
              </p:nvSpPr>
              <p:spPr>
                <a:xfrm>
                  <a:off x="3942129" y="3189189"/>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49" name="TextBox 37"/>
                <p:cNvSpPr txBox="1"/>
                <p:nvPr/>
              </p:nvSpPr>
              <p:spPr>
                <a:xfrm>
                  <a:off x="7208718" y="3200221"/>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grpSp>
        <p:cxnSp>
          <p:nvCxnSpPr>
            <p:cNvPr id="35" name="直接连接符 34"/>
            <p:cNvCxnSpPr/>
            <p:nvPr/>
          </p:nvCxnSpPr>
          <p:spPr>
            <a:xfrm>
              <a:off x="5003288" y="2311879"/>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6" name="直接连接符 35"/>
            <p:cNvCxnSpPr/>
            <p:nvPr/>
          </p:nvCxnSpPr>
          <p:spPr>
            <a:xfrm>
              <a:off x="5535252" y="2326255"/>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8" name="直接连接符 37"/>
            <p:cNvCxnSpPr/>
            <p:nvPr/>
          </p:nvCxnSpPr>
          <p:spPr>
            <a:xfrm>
              <a:off x="6136230" y="2323378"/>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9" name="直接连接符 38"/>
            <p:cNvCxnSpPr/>
            <p:nvPr/>
          </p:nvCxnSpPr>
          <p:spPr>
            <a:xfrm>
              <a:off x="7703359" y="2337756"/>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0" name="直接连接符 39"/>
            <p:cNvCxnSpPr/>
            <p:nvPr/>
          </p:nvCxnSpPr>
          <p:spPr>
            <a:xfrm>
              <a:off x="8304330" y="2334883"/>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1" name="直接连接符 40"/>
            <p:cNvCxnSpPr/>
            <p:nvPr/>
          </p:nvCxnSpPr>
          <p:spPr>
            <a:xfrm>
              <a:off x="8848909" y="2303590"/>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28" name="下箭头 27"/>
          <p:cNvSpPr/>
          <p:nvPr/>
        </p:nvSpPr>
        <p:spPr>
          <a:xfrm>
            <a:off x="7023100" y="2501278"/>
            <a:ext cx="287516" cy="471359"/>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Tree>
    <p:extLst>
      <p:ext uri="{BB962C8B-B14F-4D97-AF65-F5344CB8AC3E}">
        <p14:creationId xmlns:p14="http://schemas.microsoft.com/office/powerpoint/2010/main" val="2829132105"/>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sp>
        <p:nvSpPr>
          <p:cNvPr id="16" name="下箭头 15"/>
          <p:cNvSpPr/>
          <p:nvPr/>
        </p:nvSpPr>
        <p:spPr>
          <a:xfrm>
            <a:off x="8740775" y="3748088"/>
            <a:ext cx="319088" cy="538162"/>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17" name="Rectangle 32"/>
          <p:cNvSpPr>
            <a:spLocks noChangeArrowheads="1"/>
          </p:cNvSpPr>
          <p:nvPr/>
        </p:nvSpPr>
        <p:spPr bwMode="auto">
          <a:xfrm>
            <a:off x="6889838" y="4184650"/>
            <a:ext cx="4065587" cy="585788"/>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rPr>
              <a:t>Br</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 </a:t>
            </a:r>
            <a:r>
              <a:rPr kumimoji="1" lang="en-US" altLang="zh-CN" sz="3200" i="0" dirty="0">
                <a:solidFill>
                  <a:prstClr val="white"/>
                </a:solidFill>
                <a:effectLst/>
                <a:latin typeface="+mn-lt"/>
                <a:ea typeface="黑体" pitchFamily="49" charset="-122"/>
                <a:cs typeface="+mn-cs"/>
              </a:rPr>
              <a:t>   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Br</a:t>
            </a:r>
          </a:p>
        </p:txBody>
      </p:sp>
      <p:cxnSp>
        <p:nvCxnSpPr>
          <p:cNvPr id="3" name="直接连接符 2"/>
          <p:cNvCxnSpPr/>
          <p:nvPr/>
        </p:nvCxnSpPr>
        <p:spPr>
          <a:xfrm>
            <a:off x="8752185" y="4476750"/>
            <a:ext cx="28575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sp>
        <p:nvSpPr>
          <p:cNvPr id="28" name="下箭头 27"/>
          <p:cNvSpPr/>
          <p:nvPr/>
        </p:nvSpPr>
        <p:spPr>
          <a:xfrm>
            <a:off x="8228222" y="4770438"/>
            <a:ext cx="317500" cy="536575"/>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29" name="Rectangle 32"/>
          <p:cNvSpPr>
            <a:spLocks noChangeArrowheads="1"/>
          </p:cNvSpPr>
          <p:nvPr/>
        </p:nvSpPr>
        <p:spPr bwMode="auto">
          <a:xfrm>
            <a:off x="7123113" y="3160713"/>
            <a:ext cx="3327400" cy="585787"/>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   HOCH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rPr>
              <a:t>OH</a:t>
            </a:r>
            <a:endParaRPr kumimoji="1" lang="en-US" altLang="zh-CN" sz="3200" i="0" baseline="-25000" dirty="0">
              <a:solidFill>
                <a:prstClr val="white"/>
              </a:solidFill>
              <a:effectLst/>
              <a:latin typeface="+mn-lt"/>
              <a:ea typeface="黑体" pitchFamily="49" charset="-122"/>
              <a:cs typeface="+mn-cs"/>
            </a:endParaRPr>
          </a:p>
        </p:txBody>
      </p:sp>
      <p:grpSp>
        <p:nvGrpSpPr>
          <p:cNvPr id="2" name="组合 1"/>
          <p:cNvGrpSpPr/>
          <p:nvPr/>
        </p:nvGrpSpPr>
        <p:grpSpPr>
          <a:xfrm>
            <a:off x="7080250" y="5259388"/>
            <a:ext cx="2290764" cy="584775"/>
            <a:chOff x="7080250" y="5259388"/>
            <a:chExt cx="2290764" cy="584775"/>
          </a:xfrm>
        </p:grpSpPr>
        <p:sp>
          <p:nvSpPr>
            <p:cNvPr id="27" name="Text Box 14"/>
            <p:cNvSpPr txBox="1">
              <a:spLocks noChangeArrowheads="1"/>
            </p:cNvSpPr>
            <p:nvPr/>
          </p:nvSpPr>
          <p:spPr bwMode="auto">
            <a:xfrm>
              <a:off x="7080250" y="5259388"/>
              <a:ext cx="2290764" cy="584775"/>
            </a:xfrm>
            <a:prstGeom prst="rect">
              <a:avLst/>
            </a:prstGeom>
            <a:noFill/>
            <a:ln>
              <a:noFill/>
            </a:ln>
          </p:spPr>
          <p:txBody>
            <a:bodyPr wrap="squar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spcBef>
                  <a:spcPct val="50000"/>
                </a:spcBef>
                <a:defRPr/>
              </a:pP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     </a:t>
              </a: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a:t>
              </a:r>
              <a:endParaRPr lang="zh-CN" altLang="en-US" sz="3200" i="0" dirty="0">
                <a:solidFill>
                  <a:prstClr val="white"/>
                </a:solidFill>
                <a:effectLst/>
                <a:latin typeface="+mn-lt"/>
                <a:cs typeface="+mn-cs"/>
              </a:endParaRPr>
            </a:p>
          </p:txBody>
        </p:sp>
        <p:cxnSp>
          <p:nvCxnSpPr>
            <p:cNvPr id="33" name="直接连接符 32"/>
            <p:cNvCxnSpPr/>
            <p:nvPr/>
          </p:nvCxnSpPr>
          <p:spPr bwMode="auto">
            <a:xfrm>
              <a:off x="8073440" y="552606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4" name="直接连接符 33"/>
            <p:cNvCxnSpPr/>
            <p:nvPr/>
          </p:nvCxnSpPr>
          <p:spPr bwMode="auto">
            <a:xfrm>
              <a:off x="8073440" y="560861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35" name="矩形 34"/>
          <p:cNvSpPr/>
          <p:nvPr/>
        </p:nvSpPr>
        <p:spPr>
          <a:xfrm>
            <a:off x="1189368" y="4241800"/>
            <a:ext cx="2338388" cy="954088"/>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对比</a:t>
            </a:r>
            <a:r>
              <a:rPr lang="zh-CN" altLang="en-US" sz="2800" i="0" dirty="0">
                <a:solidFill>
                  <a:srgbClr val="FFFFFF"/>
                </a:solidFill>
                <a:effectLst/>
                <a:latin typeface="黑体" pitchFamily="49" charset="-122"/>
                <a:ea typeface="黑体" pitchFamily="49" charset="-122"/>
              </a:rPr>
              <a:t>分子骨架</a:t>
            </a:r>
            <a:endParaRPr lang="en-US" altLang="zh-CN" sz="2800" i="0" dirty="0">
              <a:solidFill>
                <a:srgbClr val="FFFFFF"/>
              </a:solidFill>
              <a:effectLst/>
              <a:latin typeface="黑体" pitchFamily="49" charset="-122"/>
              <a:ea typeface="黑体" pitchFamily="49" charset="-122"/>
            </a:endParaRPr>
          </a:p>
          <a:p>
            <a:pPr eaLnBrk="1" hangingPunct="1">
              <a:defRPr/>
            </a:pPr>
            <a:r>
              <a:rPr lang="zh-CN" altLang="en-US" sz="2800" i="0" dirty="0">
                <a:solidFill>
                  <a:srgbClr val="FFFFFF"/>
                </a:solidFill>
                <a:effectLst/>
                <a:latin typeface="+mn-ea"/>
                <a:ea typeface="+mn-ea"/>
              </a:rPr>
              <a:t>官能团</a:t>
            </a:r>
          </a:p>
        </p:txBody>
      </p:sp>
      <p:sp>
        <p:nvSpPr>
          <p:cNvPr id="36" name="矩形 35"/>
          <p:cNvSpPr/>
          <p:nvPr/>
        </p:nvSpPr>
        <p:spPr>
          <a:xfrm>
            <a:off x="1444625" y="3276600"/>
            <a:ext cx="1620838"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逆向分析</a:t>
            </a:r>
          </a:p>
        </p:txBody>
      </p:sp>
      <p:sp>
        <p:nvSpPr>
          <p:cNvPr id="39" name="矩形 38"/>
          <p:cNvSpPr/>
          <p:nvPr/>
        </p:nvSpPr>
        <p:spPr>
          <a:xfrm>
            <a:off x="1128713" y="1147763"/>
            <a:ext cx="10239375" cy="787884"/>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3600" i="0" kern="100" dirty="0">
                <a:solidFill>
                  <a:srgbClr val="FFFF00"/>
                </a:solidFill>
                <a:effectLst/>
                <a:latin typeface="+mn-lt"/>
                <a:ea typeface="+mj-ea"/>
                <a:cs typeface="Times New Roman" panose="02020603050405020304"/>
              </a:rPr>
              <a:t>逆合成分析</a:t>
            </a:r>
            <a:endParaRPr lang="en-US" altLang="zh-CN" sz="3600" i="0" kern="100" dirty="0">
              <a:solidFill>
                <a:srgbClr val="FFFF00"/>
              </a:solidFill>
              <a:effectLst/>
              <a:latin typeface="+mn-lt"/>
              <a:ea typeface="+mj-ea"/>
              <a:cs typeface="Times New Roman" panose="02020603050405020304"/>
            </a:endParaRPr>
          </a:p>
        </p:txBody>
      </p:sp>
      <p:sp>
        <p:nvSpPr>
          <p:cNvPr id="40" name="矩形 39"/>
          <p:cNvSpPr/>
          <p:nvPr/>
        </p:nvSpPr>
        <p:spPr>
          <a:xfrm>
            <a:off x="1141413" y="2044700"/>
            <a:ext cx="2347912"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lt"/>
                <a:ea typeface="+mn-ea"/>
              </a:rPr>
              <a:t>观察目标分子</a:t>
            </a:r>
            <a:endParaRPr lang="en-US" altLang="zh-CN" sz="2800" i="0" dirty="0">
              <a:solidFill>
                <a:srgbClr val="FFFFFF"/>
              </a:solidFill>
              <a:effectLst/>
              <a:latin typeface="+mn-lt"/>
              <a:ea typeface="+mn-ea"/>
            </a:endParaRPr>
          </a:p>
        </p:txBody>
      </p:sp>
      <p:grpSp>
        <p:nvGrpSpPr>
          <p:cNvPr id="41" name="组合 40"/>
          <p:cNvGrpSpPr/>
          <p:nvPr/>
        </p:nvGrpSpPr>
        <p:grpSpPr>
          <a:xfrm>
            <a:off x="2988304" y="2036890"/>
            <a:ext cx="7635875" cy="1074017"/>
            <a:chOff x="2988304" y="2036890"/>
            <a:chExt cx="7635875" cy="1074017"/>
          </a:xfrm>
        </p:grpSpPr>
        <p:grpSp>
          <p:nvGrpSpPr>
            <p:cNvPr id="44" name="组合 9"/>
            <p:cNvGrpSpPr>
              <a:grpSpLocks/>
            </p:cNvGrpSpPr>
            <p:nvPr/>
          </p:nvGrpSpPr>
          <p:grpSpPr bwMode="auto">
            <a:xfrm>
              <a:off x="2988304" y="2036890"/>
              <a:ext cx="7635875" cy="1074017"/>
              <a:chOff x="1866900" y="2659815"/>
              <a:chExt cx="7635357" cy="1073599"/>
            </a:xfrm>
          </p:grpSpPr>
          <p:sp>
            <p:nvSpPr>
              <p:cNvPr id="51" name="Line 28"/>
              <p:cNvSpPr>
                <a:spLocks noChangeShapeType="1"/>
              </p:cNvSpPr>
              <p:nvPr/>
            </p:nvSpPr>
            <p:spPr bwMode="auto">
              <a:xfrm flipH="1">
                <a:off x="4265957"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52" name="Line 28"/>
              <p:cNvSpPr>
                <a:spLocks noChangeShapeType="1"/>
              </p:cNvSpPr>
              <p:nvPr/>
            </p:nvSpPr>
            <p:spPr bwMode="auto">
              <a:xfrm flipH="1">
                <a:off x="4342152"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53" name="Line 28"/>
              <p:cNvSpPr>
                <a:spLocks noChangeShapeType="1"/>
              </p:cNvSpPr>
              <p:nvPr/>
            </p:nvSpPr>
            <p:spPr bwMode="auto">
              <a:xfrm flipH="1">
                <a:off x="7542070"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54" name="Line 28"/>
              <p:cNvSpPr>
                <a:spLocks noChangeShapeType="1"/>
              </p:cNvSpPr>
              <p:nvPr/>
            </p:nvSpPr>
            <p:spPr bwMode="auto">
              <a:xfrm flipH="1">
                <a:off x="7616677"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grpSp>
            <p:nvGrpSpPr>
              <p:cNvPr id="55" name="组合 8"/>
              <p:cNvGrpSpPr>
                <a:grpSpLocks/>
              </p:cNvGrpSpPr>
              <p:nvPr/>
            </p:nvGrpSpPr>
            <p:grpSpPr bwMode="auto">
              <a:xfrm>
                <a:off x="1866900" y="2659815"/>
                <a:ext cx="7635357" cy="1073599"/>
                <a:chOff x="1866900" y="2659815"/>
                <a:chExt cx="7635357" cy="1073599"/>
              </a:xfrm>
            </p:grpSpPr>
            <p:sp>
              <p:nvSpPr>
                <p:cNvPr id="56" name="TextBox 20"/>
                <p:cNvSpPr txBox="1"/>
                <p:nvPr/>
              </p:nvSpPr>
              <p:spPr>
                <a:xfrm>
                  <a:off x="1866900" y="2659815"/>
                  <a:ext cx="7635357"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800" i="0" dirty="0">
                      <a:solidFill>
                        <a:srgbClr val="EDEDEE"/>
                      </a:solidFill>
                      <a:effectLst/>
                      <a:latin typeface="+mn-lt"/>
                      <a:ea typeface="黑体" pitchFamily="49"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a:solidFill>
                        <a:prstClr val="white"/>
                      </a:solidFill>
                      <a:effectLst/>
                      <a:latin typeface="+mn-lt"/>
                      <a:ea typeface="宋体" pitchFamily="2" charset="-122"/>
                      <a:cs typeface="Times New Roman" panose="02020603050405020304" pitchFamily="18" charset="0"/>
                    </a:rPr>
                    <a:t> </a:t>
                  </a:r>
                  <a:r>
                    <a:rPr kumimoji="1" lang="en-US" altLang="zh-CN" sz="2800" b="1" i="0" dirty="0" smtClean="0">
                      <a:solidFill>
                        <a:prstClr val="white"/>
                      </a:solidFill>
                      <a:effectLst/>
                      <a:latin typeface="+mn-lt"/>
                      <a:ea typeface="宋体" pitchFamily="2"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800" i="0" baseline="-25000" dirty="0">
                    <a:solidFill>
                      <a:srgbClr val="EDEDEE"/>
                    </a:solidFill>
                    <a:effectLst/>
                    <a:latin typeface="+mn-lt"/>
                    <a:ea typeface="黑体" pitchFamily="49" charset="-122"/>
                    <a:cs typeface="Times New Roman" panose="02020603050405020304" pitchFamily="18" charset="0"/>
                  </a:endParaRPr>
                </a:p>
              </p:txBody>
            </p:sp>
            <p:sp>
              <p:nvSpPr>
                <p:cNvPr id="57" name="TextBox 5"/>
                <p:cNvSpPr txBox="1"/>
                <p:nvPr/>
              </p:nvSpPr>
              <p:spPr>
                <a:xfrm>
                  <a:off x="3942129" y="3189189"/>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58" name="TextBox 37"/>
                <p:cNvSpPr txBox="1"/>
                <p:nvPr/>
              </p:nvSpPr>
              <p:spPr>
                <a:xfrm>
                  <a:off x="7208718" y="3200221"/>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grpSp>
        <p:cxnSp>
          <p:nvCxnSpPr>
            <p:cNvPr id="45" name="直接连接符 44"/>
            <p:cNvCxnSpPr/>
            <p:nvPr/>
          </p:nvCxnSpPr>
          <p:spPr>
            <a:xfrm>
              <a:off x="5003288" y="2311879"/>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6" name="直接连接符 45"/>
            <p:cNvCxnSpPr/>
            <p:nvPr/>
          </p:nvCxnSpPr>
          <p:spPr>
            <a:xfrm>
              <a:off x="5535252" y="2326255"/>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7" name="直接连接符 46"/>
            <p:cNvCxnSpPr/>
            <p:nvPr/>
          </p:nvCxnSpPr>
          <p:spPr>
            <a:xfrm>
              <a:off x="6136230" y="2323378"/>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8" name="直接连接符 47"/>
            <p:cNvCxnSpPr/>
            <p:nvPr/>
          </p:nvCxnSpPr>
          <p:spPr>
            <a:xfrm>
              <a:off x="7703359" y="2337756"/>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49" name="直接连接符 48"/>
            <p:cNvCxnSpPr/>
            <p:nvPr/>
          </p:nvCxnSpPr>
          <p:spPr>
            <a:xfrm>
              <a:off x="8304330" y="2334883"/>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0" name="直接连接符 49"/>
            <p:cNvCxnSpPr/>
            <p:nvPr/>
          </p:nvCxnSpPr>
          <p:spPr>
            <a:xfrm>
              <a:off x="8848909" y="2303590"/>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38" name="下箭头 37"/>
          <p:cNvSpPr/>
          <p:nvPr/>
        </p:nvSpPr>
        <p:spPr>
          <a:xfrm>
            <a:off x="7023100" y="2501278"/>
            <a:ext cx="287516" cy="471359"/>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Tree>
    <p:extLst>
      <p:ext uri="{BB962C8B-B14F-4D97-AF65-F5344CB8AC3E}">
        <p14:creationId xmlns:p14="http://schemas.microsoft.com/office/powerpoint/2010/main" val="2567121592"/>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sp>
        <p:nvSpPr>
          <p:cNvPr id="16" name="下箭头 15"/>
          <p:cNvSpPr/>
          <p:nvPr/>
        </p:nvSpPr>
        <p:spPr>
          <a:xfrm>
            <a:off x="8740775" y="3748088"/>
            <a:ext cx="319088" cy="538162"/>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17" name="Rectangle 32"/>
          <p:cNvSpPr>
            <a:spLocks noChangeArrowheads="1"/>
          </p:cNvSpPr>
          <p:nvPr/>
        </p:nvSpPr>
        <p:spPr bwMode="auto">
          <a:xfrm>
            <a:off x="6889838" y="4184650"/>
            <a:ext cx="4065587" cy="585788"/>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rPr>
              <a:t>Br</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 </a:t>
            </a:r>
            <a:r>
              <a:rPr kumimoji="1" lang="en-US" altLang="zh-CN" sz="3200" i="0" dirty="0">
                <a:solidFill>
                  <a:prstClr val="white"/>
                </a:solidFill>
                <a:effectLst/>
                <a:latin typeface="+mn-lt"/>
                <a:ea typeface="黑体" pitchFamily="49" charset="-122"/>
                <a:cs typeface="+mn-cs"/>
              </a:rPr>
              <a:t>   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Br</a:t>
            </a:r>
          </a:p>
        </p:txBody>
      </p:sp>
      <p:cxnSp>
        <p:nvCxnSpPr>
          <p:cNvPr id="3" name="直接连接符 2"/>
          <p:cNvCxnSpPr/>
          <p:nvPr/>
        </p:nvCxnSpPr>
        <p:spPr>
          <a:xfrm>
            <a:off x="8750388" y="4476750"/>
            <a:ext cx="28575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sp>
        <p:nvSpPr>
          <p:cNvPr id="28" name="下箭头 27"/>
          <p:cNvSpPr/>
          <p:nvPr/>
        </p:nvSpPr>
        <p:spPr>
          <a:xfrm>
            <a:off x="8228222" y="4770438"/>
            <a:ext cx="317500" cy="536575"/>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cxnSp>
        <p:nvCxnSpPr>
          <p:cNvPr id="5" name="肘形连接符 4"/>
          <p:cNvCxnSpPr/>
          <p:nvPr/>
        </p:nvCxnSpPr>
        <p:spPr>
          <a:xfrm>
            <a:off x="4773613" y="3800475"/>
            <a:ext cx="2625725" cy="1751013"/>
          </a:xfrm>
          <a:prstGeom prst="bentConnector3">
            <a:avLst>
              <a:gd name="adj1" fmla="val -969"/>
            </a:avLst>
          </a:prstGeom>
          <a:noFill/>
          <a:ln w="38100" cap="flat">
            <a:solidFill>
              <a:srgbClr val="FFFF00"/>
            </a:solidFill>
            <a:prstDash val="dash"/>
            <a:miter lim="400000"/>
            <a:headEnd type="triangle" w="med" len="med"/>
            <a:tailEnd type="none" w="med" len="med"/>
          </a:ln>
        </p:spPr>
        <p:style>
          <a:lnRef idx="0">
            <a:scrgbClr r="0" g="0" b="0"/>
          </a:lnRef>
          <a:fillRef idx="0">
            <a:scrgbClr r="0" g="0" b="0"/>
          </a:fillRef>
          <a:effectRef idx="0">
            <a:scrgbClr r="0" g="0" b="0"/>
          </a:effectRef>
          <a:fontRef idx="none"/>
        </p:style>
      </p:cxnSp>
      <p:sp>
        <p:nvSpPr>
          <p:cNvPr id="10" name="TextBox 9"/>
          <p:cNvSpPr txBox="1"/>
          <p:nvPr/>
        </p:nvSpPr>
        <p:spPr>
          <a:xfrm>
            <a:off x="4767263" y="4403725"/>
            <a:ext cx="2235200" cy="96361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C000"/>
                </a:solidFill>
                <a:effectLst/>
                <a:latin typeface="+mn-lt"/>
                <a:ea typeface="黑体" pitchFamily="49" charset="-122"/>
                <a:cs typeface="Times New Roman" panose="02020603050405020304" pitchFamily="18" charset="0"/>
              </a:rPr>
              <a:t>需增长碳</a:t>
            </a:r>
            <a:r>
              <a:rPr lang="zh-CN" altLang="en-US" sz="2800" i="0" dirty="0" smtClean="0">
                <a:solidFill>
                  <a:srgbClr val="FFC000"/>
                </a:solidFill>
                <a:effectLst/>
                <a:latin typeface="+mn-lt"/>
                <a:ea typeface="黑体" pitchFamily="49" charset="-122"/>
                <a:cs typeface="Times New Roman" panose="02020603050405020304" pitchFamily="18" charset="0"/>
              </a:rPr>
              <a:t>链</a:t>
            </a:r>
            <a:endParaRPr lang="en-US" altLang="zh-CN" sz="2800" i="0" dirty="0" smtClean="0">
              <a:solidFill>
                <a:srgbClr val="FFC000"/>
              </a:solidFill>
              <a:effectLst/>
              <a:latin typeface="+mn-lt"/>
              <a:ea typeface="黑体" pitchFamily="49" charset="-122"/>
              <a:cs typeface="Times New Roman" panose="02020603050405020304" pitchFamily="18" charset="0"/>
            </a:endParaRPr>
          </a:p>
          <a:p>
            <a:pPr algn="ctr" eaLnBrk="1" fontAlgn="auto">
              <a:defRPr/>
            </a:pPr>
            <a:r>
              <a:rPr lang="zh-CN" altLang="en-US" sz="2800" i="0" dirty="0" smtClean="0">
                <a:solidFill>
                  <a:srgbClr val="FFC000"/>
                </a:solidFill>
                <a:effectLst/>
                <a:latin typeface="+mn-lt"/>
                <a:ea typeface="黑体" pitchFamily="49" charset="-122"/>
                <a:cs typeface="Times New Roman" panose="02020603050405020304" pitchFamily="18" charset="0"/>
              </a:rPr>
              <a:t>转化</a:t>
            </a:r>
            <a:r>
              <a:rPr lang="zh-CN" altLang="en-US" sz="2800" i="0" dirty="0">
                <a:solidFill>
                  <a:srgbClr val="FFC000"/>
                </a:solidFill>
                <a:effectLst/>
                <a:latin typeface="+mn-lt"/>
                <a:ea typeface="黑体" pitchFamily="49" charset="-122"/>
                <a:cs typeface="Times New Roman" panose="02020603050405020304" pitchFamily="18" charset="0"/>
              </a:rPr>
              <a:t>官能团</a:t>
            </a:r>
          </a:p>
        </p:txBody>
      </p:sp>
      <p:sp>
        <p:nvSpPr>
          <p:cNvPr id="41" name="Rectangle 32"/>
          <p:cNvSpPr>
            <a:spLocks noChangeArrowheads="1"/>
          </p:cNvSpPr>
          <p:nvPr/>
        </p:nvSpPr>
        <p:spPr bwMode="auto">
          <a:xfrm>
            <a:off x="7123113" y="3160713"/>
            <a:ext cx="3327400" cy="585787"/>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   HOCH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rPr>
              <a:t>OH</a:t>
            </a:r>
            <a:endParaRPr kumimoji="1" lang="en-US" altLang="zh-CN" sz="3200" i="0" baseline="-25000" dirty="0">
              <a:solidFill>
                <a:prstClr val="white"/>
              </a:solidFill>
              <a:effectLst/>
              <a:latin typeface="+mn-lt"/>
              <a:ea typeface="黑体" pitchFamily="49" charset="-122"/>
              <a:cs typeface="+mn-cs"/>
            </a:endParaRPr>
          </a:p>
        </p:txBody>
      </p:sp>
      <p:grpSp>
        <p:nvGrpSpPr>
          <p:cNvPr id="32" name="组合 31"/>
          <p:cNvGrpSpPr/>
          <p:nvPr/>
        </p:nvGrpSpPr>
        <p:grpSpPr>
          <a:xfrm>
            <a:off x="7080250" y="5259388"/>
            <a:ext cx="2290764" cy="584775"/>
            <a:chOff x="7080250" y="5259388"/>
            <a:chExt cx="2290764" cy="584775"/>
          </a:xfrm>
        </p:grpSpPr>
        <p:sp>
          <p:nvSpPr>
            <p:cNvPr id="33" name="Text Box 14"/>
            <p:cNvSpPr txBox="1">
              <a:spLocks noChangeArrowheads="1"/>
            </p:cNvSpPr>
            <p:nvPr/>
          </p:nvSpPr>
          <p:spPr bwMode="auto">
            <a:xfrm>
              <a:off x="7080250" y="5259388"/>
              <a:ext cx="2290764" cy="584775"/>
            </a:xfrm>
            <a:prstGeom prst="rect">
              <a:avLst/>
            </a:prstGeom>
            <a:noFill/>
            <a:ln>
              <a:noFill/>
            </a:ln>
          </p:spPr>
          <p:txBody>
            <a:bodyPr wrap="squar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spcBef>
                  <a:spcPct val="50000"/>
                </a:spcBef>
                <a:defRPr/>
              </a:pP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     </a:t>
              </a: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a:t>
              </a:r>
              <a:endParaRPr lang="zh-CN" altLang="en-US" sz="3200" i="0" dirty="0">
                <a:solidFill>
                  <a:prstClr val="white"/>
                </a:solidFill>
                <a:effectLst/>
                <a:latin typeface="+mn-lt"/>
                <a:cs typeface="+mn-cs"/>
              </a:endParaRPr>
            </a:p>
          </p:txBody>
        </p:sp>
        <p:cxnSp>
          <p:nvCxnSpPr>
            <p:cNvPr id="34" name="直接连接符 33"/>
            <p:cNvCxnSpPr/>
            <p:nvPr/>
          </p:nvCxnSpPr>
          <p:spPr bwMode="auto">
            <a:xfrm>
              <a:off x="8073440" y="552606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5" name="直接连接符 34"/>
            <p:cNvCxnSpPr/>
            <p:nvPr/>
          </p:nvCxnSpPr>
          <p:spPr bwMode="auto">
            <a:xfrm>
              <a:off x="8073440" y="560861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37" name="矩形 36"/>
          <p:cNvSpPr/>
          <p:nvPr/>
        </p:nvSpPr>
        <p:spPr>
          <a:xfrm>
            <a:off x="1189368" y="4241800"/>
            <a:ext cx="2338388" cy="954088"/>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对比</a:t>
            </a:r>
            <a:r>
              <a:rPr lang="zh-CN" altLang="en-US" sz="2800" i="0" dirty="0">
                <a:solidFill>
                  <a:srgbClr val="FFFFFF"/>
                </a:solidFill>
                <a:effectLst/>
                <a:latin typeface="黑体" pitchFamily="49" charset="-122"/>
                <a:ea typeface="黑体" pitchFamily="49" charset="-122"/>
              </a:rPr>
              <a:t>分子骨架</a:t>
            </a:r>
            <a:endParaRPr lang="en-US" altLang="zh-CN" sz="2800" i="0" dirty="0">
              <a:solidFill>
                <a:srgbClr val="FFFFFF"/>
              </a:solidFill>
              <a:effectLst/>
              <a:latin typeface="黑体" pitchFamily="49" charset="-122"/>
              <a:ea typeface="黑体" pitchFamily="49" charset="-122"/>
            </a:endParaRPr>
          </a:p>
          <a:p>
            <a:pPr eaLnBrk="1" hangingPunct="1">
              <a:defRPr/>
            </a:pPr>
            <a:r>
              <a:rPr lang="zh-CN" altLang="en-US" sz="2800" i="0" dirty="0">
                <a:solidFill>
                  <a:srgbClr val="FFFFFF"/>
                </a:solidFill>
                <a:effectLst/>
                <a:latin typeface="+mn-ea"/>
                <a:ea typeface="+mn-ea"/>
              </a:rPr>
              <a:t>官能团</a:t>
            </a:r>
          </a:p>
        </p:txBody>
      </p:sp>
      <p:sp>
        <p:nvSpPr>
          <p:cNvPr id="39" name="矩形 38"/>
          <p:cNvSpPr/>
          <p:nvPr/>
        </p:nvSpPr>
        <p:spPr>
          <a:xfrm>
            <a:off x="1444625" y="3276600"/>
            <a:ext cx="1620838"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逆向分析</a:t>
            </a:r>
          </a:p>
        </p:txBody>
      </p:sp>
      <p:sp>
        <p:nvSpPr>
          <p:cNvPr id="40" name="矩形 39"/>
          <p:cNvSpPr/>
          <p:nvPr/>
        </p:nvSpPr>
        <p:spPr>
          <a:xfrm>
            <a:off x="1128713" y="1147763"/>
            <a:ext cx="10239375" cy="787884"/>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3600" i="0" kern="100" dirty="0">
                <a:solidFill>
                  <a:srgbClr val="FFFF00"/>
                </a:solidFill>
                <a:effectLst/>
                <a:latin typeface="+mn-lt"/>
                <a:ea typeface="+mj-ea"/>
                <a:cs typeface="Times New Roman" panose="02020603050405020304"/>
              </a:rPr>
              <a:t>逆合成分析</a:t>
            </a:r>
            <a:endParaRPr lang="en-US" altLang="zh-CN" sz="3600" i="0" kern="100" dirty="0">
              <a:solidFill>
                <a:srgbClr val="FFFF00"/>
              </a:solidFill>
              <a:effectLst/>
              <a:latin typeface="+mn-lt"/>
              <a:ea typeface="+mj-ea"/>
              <a:cs typeface="Times New Roman" panose="02020603050405020304"/>
            </a:endParaRPr>
          </a:p>
        </p:txBody>
      </p:sp>
      <p:sp>
        <p:nvSpPr>
          <p:cNvPr id="46" name="矩形 45"/>
          <p:cNvSpPr/>
          <p:nvPr/>
        </p:nvSpPr>
        <p:spPr>
          <a:xfrm>
            <a:off x="1141413" y="2044700"/>
            <a:ext cx="2347912" cy="523875"/>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lt"/>
                <a:ea typeface="+mn-ea"/>
              </a:rPr>
              <a:t>观察目标分子</a:t>
            </a:r>
            <a:endParaRPr lang="en-US" altLang="zh-CN" sz="2800" i="0" dirty="0">
              <a:solidFill>
                <a:srgbClr val="FFFFFF"/>
              </a:solidFill>
              <a:effectLst/>
              <a:latin typeface="+mn-lt"/>
              <a:ea typeface="+mn-ea"/>
            </a:endParaRPr>
          </a:p>
        </p:txBody>
      </p:sp>
      <p:grpSp>
        <p:nvGrpSpPr>
          <p:cNvPr id="47" name="组合 46"/>
          <p:cNvGrpSpPr/>
          <p:nvPr/>
        </p:nvGrpSpPr>
        <p:grpSpPr>
          <a:xfrm>
            <a:off x="2988304" y="2036890"/>
            <a:ext cx="7635875" cy="1074017"/>
            <a:chOff x="2988304" y="2036890"/>
            <a:chExt cx="7635875" cy="1074017"/>
          </a:xfrm>
        </p:grpSpPr>
        <p:grpSp>
          <p:nvGrpSpPr>
            <p:cNvPr id="48" name="组合 9"/>
            <p:cNvGrpSpPr>
              <a:grpSpLocks/>
            </p:cNvGrpSpPr>
            <p:nvPr/>
          </p:nvGrpSpPr>
          <p:grpSpPr bwMode="auto">
            <a:xfrm>
              <a:off x="2988304" y="2036890"/>
              <a:ext cx="7635875" cy="1074017"/>
              <a:chOff x="1866900" y="2659815"/>
              <a:chExt cx="7635357" cy="1073599"/>
            </a:xfrm>
          </p:grpSpPr>
          <p:sp>
            <p:nvSpPr>
              <p:cNvPr id="55" name="Line 28"/>
              <p:cNvSpPr>
                <a:spLocks noChangeShapeType="1"/>
              </p:cNvSpPr>
              <p:nvPr/>
            </p:nvSpPr>
            <p:spPr bwMode="auto">
              <a:xfrm flipH="1">
                <a:off x="4265957"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56" name="Line 28"/>
              <p:cNvSpPr>
                <a:spLocks noChangeShapeType="1"/>
              </p:cNvSpPr>
              <p:nvPr/>
            </p:nvSpPr>
            <p:spPr bwMode="auto">
              <a:xfrm flipH="1">
                <a:off x="4342152" y="3089860"/>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57" name="Line 28"/>
              <p:cNvSpPr>
                <a:spLocks noChangeShapeType="1"/>
              </p:cNvSpPr>
              <p:nvPr/>
            </p:nvSpPr>
            <p:spPr bwMode="auto">
              <a:xfrm flipH="1">
                <a:off x="7542070"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sp>
            <p:nvSpPr>
              <p:cNvPr id="58" name="Line 28"/>
              <p:cNvSpPr>
                <a:spLocks noChangeShapeType="1"/>
              </p:cNvSpPr>
              <p:nvPr/>
            </p:nvSpPr>
            <p:spPr bwMode="auto">
              <a:xfrm flipH="1">
                <a:off x="7616677" y="3088273"/>
                <a:ext cx="0" cy="215816"/>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effectLst/>
                  <a:latin typeface="+mn-lt"/>
                  <a:ea typeface="黑体" pitchFamily="49" charset="-122"/>
                  <a:cs typeface="+mn-cs"/>
                </a:endParaRPr>
              </a:p>
            </p:txBody>
          </p:sp>
          <p:grpSp>
            <p:nvGrpSpPr>
              <p:cNvPr id="59" name="组合 8"/>
              <p:cNvGrpSpPr>
                <a:grpSpLocks/>
              </p:cNvGrpSpPr>
              <p:nvPr/>
            </p:nvGrpSpPr>
            <p:grpSpPr bwMode="auto">
              <a:xfrm>
                <a:off x="1866900" y="2659815"/>
                <a:ext cx="7635357" cy="1073599"/>
                <a:chOff x="1866900" y="2659815"/>
                <a:chExt cx="7635357" cy="1073599"/>
              </a:xfrm>
            </p:grpSpPr>
            <p:sp>
              <p:nvSpPr>
                <p:cNvPr id="60" name="TextBox 20"/>
                <p:cNvSpPr txBox="1"/>
                <p:nvPr/>
              </p:nvSpPr>
              <p:spPr>
                <a:xfrm>
                  <a:off x="1866900" y="2659815"/>
                  <a:ext cx="7635357"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2800" i="0" dirty="0">
                      <a:solidFill>
                        <a:srgbClr val="EDEDEE"/>
                      </a:solidFill>
                      <a:effectLst/>
                      <a:latin typeface="+mn-lt"/>
                      <a:ea typeface="黑体" pitchFamily="49"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a:solidFill>
                        <a:prstClr val="white"/>
                      </a:solidFill>
                      <a:effectLst/>
                      <a:latin typeface="+mn-lt"/>
                      <a:ea typeface="宋体" pitchFamily="2" charset="-122"/>
                      <a:cs typeface="Times New Roman" panose="02020603050405020304" pitchFamily="18" charset="0"/>
                    </a:rPr>
                    <a:t> </a:t>
                  </a:r>
                  <a:r>
                    <a:rPr kumimoji="1" lang="en-US" altLang="zh-CN" sz="2800" b="1" i="0" dirty="0" smtClean="0">
                      <a:solidFill>
                        <a:prstClr val="white"/>
                      </a:solidFill>
                      <a:effectLst/>
                      <a:latin typeface="+mn-lt"/>
                      <a:ea typeface="宋体" pitchFamily="2" charset="-122"/>
                      <a:cs typeface="Times New Roman" panose="02020603050405020304" pitchFamily="18" charset="0"/>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O</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a:t>
                  </a:r>
                  <a:r>
                    <a:rPr kumimoji="1" lang="en-US" altLang="zh-CN" sz="2800" b="1" i="0" dirty="0" smtClean="0">
                      <a:solidFill>
                        <a:prstClr val="white"/>
                      </a:solidFill>
                      <a:effectLst/>
                      <a:latin typeface="+mn-lt"/>
                      <a:ea typeface="宋体" pitchFamily="2" charset="-122"/>
                    </a:rPr>
                    <a:t>   </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2</a:t>
                  </a:r>
                  <a:r>
                    <a:rPr lang="en-US" altLang="zh-CN" sz="2800" i="0" dirty="0" smtClean="0">
                      <a:solidFill>
                        <a:srgbClr val="EDEDEE"/>
                      </a:solidFill>
                      <a:effectLst/>
                      <a:latin typeface="+mn-lt"/>
                      <a:ea typeface="黑体" pitchFamily="49" charset="-122"/>
                      <a:cs typeface="Times New Roman" panose="02020603050405020304" pitchFamily="18" charset="0"/>
                    </a:rPr>
                    <a:t>CH</a:t>
                  </a:r>
                  <a:r>
                    <a:rPr lang="en-US" altLang="zh-CN" sz="2800" i="0" baseline="-25000" dirty="0" smtClean="0">
                      <a:solidFill>
                        <a:srgbClr val="EDEDEE"/>
                      </a:solidFill>
                      <a:effectLst/>
                      <a:latin typeface="+mn-lt"/>
                      <a:ea typeface="黑体" pitchFamily="49" charset="-122"/>
                      <a:cs typeface="Times New Roman" panose="02020603050405020304" pitchFamily="18" charset="0"/>
                    </a:rPr>
                    <a:t>3</a:t>
                  </a:r>
                  <a:endParaRPr lang="zh-CN" altLang="en-US" sz="2800" i="0" baseline="-25000" dirty="0">
                    <a:solidFill>
                      <a:srgbClr val="EDEDEE"/>
                    </a:solidFill>
                    <a:effectLst/>
                    <a:latin typeface="+mn-lt"/>
                    <a:ea typeface="黑体" pitchFamily="49" charset="-122"/>
                    <a:cs typeface="Times New Roman" panose="02020603050405020304" pitchFamily="18" charset="0"/>
                  </a:endParaRPr>
                </a:p>
              </p:txBody>
            </p:sp>
            <p:sp>
              <p:nvSpPr>
                <p:cNvPr id="61" name="TextBox 5"/>
                <p:cNvSpPr txBox="1"/>
                <p:nvPr/>
              </p:nvSpPr>
              <p:spPr>
                <a:xfrm>
                  <a:off x="3942129" y="3189189"/>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sp>
              <p:nvSpPr>
                <p:cNvPr id="62" name="TextBox 37"/>
                <p:cNvSpPr txBox="1"/>
                <p:nvPr/>
              </p:nvSpPr>
              <p:spPr>
                <a:xfrm>
                  <a:off x="7208718" y="3200221"/>
                  <a:ext cx="736550" cy="53319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EDEDEE"/>
                      </a:solidFill>
                      <a:effectLst/>
                      <a:latin typeface="+mn-lt"/>
                      <a:ea typeface="黑体" pitchFamily="49" charset="-122"/>
                      <a:cs typeface="Times New Roman" panose="02020603050405020304" pitchFamily="18" charset="0"/>
                    </a:rPr>
                    <a:t>O</a:t>
                  </a:r>
                  <a:endParaRPr lang="zh-CN" altLang="en-US" sz="2800" i="0" dirty="0">
                    <a:solidFill>
                      <a:srgbClr val="EDEDEE"/>
                    </a:solidFill>
                    <a:effectLst/>
                    <a:latin typeface="+mn-lt"/>
                    <a:ea typeface="黑体" pitchFamily="49" charset="-122"/>
                    <a:cs typeface="Times New Roman" panose="02020603050405020304" pitchFamily="18" charset="0"/>
                  </a:endParaRPr>
                </a:p>
              </p:txBody>
            </p:sp>
          </p:grpSp>
        </p:grpSp>
        <p:cxnSp>
          <p:nvCxnSpPr>
            <p:cNvPr id="49" name="直接连接符 48"/>
            <p:cNvCxnSpPr/>
            <p:nvPr/>
          </p:nvCxnSpPr>
          <p:spPr>
            <a:xfrm>
              <a:off x="5003288" y="2311879"/>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0" name="直接连接符 49"/>
            <p:cNvCxnSpPr/>
            <p:nvPr/>
          </p:nvCxnSpPr>
          <p:spPr>
            <a:xfrm>
              <a:off x="5535252" y="2326255"/>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1" name="直接连接符 50"/>
            <p:cNvCxnSpPr/>
            <p:nvPr/>
          </p:nvCxnSpPr>
          <p:spPr>
            <a:xfrm>
              <a:off x="6136230" y="2323378"/>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2" name="直接连接符 51"/>
            <p:cNvCxnSpPr/>
            <p:nvPr/>
          </p:nvCxnSpPr>
          <p:spPr>
            <a:xfrm>
              <a:off x="7703359" y="2337756"/>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3" name="直接连接符 52"/>
            <p:cNvCxnSpPr/>
            <p:nvPr/>
          </p:nvCxnSpPr>
          <p:spPr>
            <a:xfrm>
              <a:off x="8304330" y="2334883"/>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4" name="直接连接符 53"/>
            <p:cNvCxnSpPr/>
            <p:nvPr/>
          </p:nvCxnSpPr>
          <p:spPr>
            <a:xfrm>
              <a:off x="8848909" y="2303590"/>
              <a:ext cx="258793"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sp>
        <p:nvSpPr>
          <p:cNvPr id="38" name="下箭头 37"/>
          <p:cNvSpPr/>
          <p:nvPr/>
        </p:nvSpPr>
        <p:spPr>
          <a:xfrm>
            <a:off x="7023100" y="2501278"/>
            <a:ext cx="287516" cy="471359"/>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Tree>
    <p:extLst>
      <p:ext uri="{BB962C8B-B14F-4D97-AF65-F5344CB8AC3E}">
        <p14:creationId xmlns:p14="http://schemas.microsoft.com/office/powerpoint/2010/main" val="4236339314"/>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cxnSp>
        <p:nvCxnSpPr>
          <p:cNvPr id="5" name="肘形连接符 4"/>
          <p:cNvCxnSpPr/>
          <p:nvPr/>
        </p:nvCxnSpPr>
        <p:spPr>
          <a:xfrm>
            <a:off x="4773613" y="3800475"/>
            <a:ext cx="2625725" cy="1751013"/>
          </a:xfrm>
          <a:prstGeom prst="bentConnector3">
            <a:avLst>
              <a:gd name="adj1" fmla="val -969"/>
            </a:avLst>
          </a:prstGeom>
          <a:noFill/>
          <a:ln w="38100" cap="flat">
            <a:solidFill>
              <a:srgbClr val="FFFF00"/>
            </a:solidFill>
            <a:prstDash val="dash"/>
            <a:miter lim="400000"/>
            <a:headEnd type="triangle" w="med" len="med"/>
            <a:tailEnd type="none" w="med" len="med"/>
          </a:ln>
        </p:spPr>
        <p:style>
          <a:lnRef idx="0">
            <a:scrgbClr r="0" g="0" b="0"/>
          </a:lnRef>
          <a:fillRef idx="0">
            <a:scrgbClr r="0" g="0" b="0"/>
          </a:fillRef>
          <a:effectRef idx="0">
            <a:scrgbClr r="0" g="0" b="0"/>
          </a:effectRef>
          <a:fontRef idx="none"/>
        </p:style>
      </p:cxnSp>
      <p:sp>
        <p:nvSpPr>
          <p:cNvPr id="10" name="TextBox 9"/>
          <p:cNvSpPr txBox="1"/>
          <p:nvPr/>
        </p:nvSpPr>
        <p:spPr>
          <a:xfrm>
            <a:off x="4767263" y="4403725"/>
            <a:ext cx="2235200" cy="96361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hangingPunct="1">
              <a:defRPr/>
            </a:pPr>
            <a:r>
              <a:rPr lang="zh-CN" altLang="en-US" sz="2800" i="0" dirty="0">
                <a:solidFill>
                  <a:srgbClr val="FFC000"/>
                </a:solidFill>
                <a:effectLst/>
                <a:latin typeface="Times New Roman" pitchFamily="18" charset="0"/>
                <a:ea typeface="黑体" pitchFamily="49" charset="-122"/>
                <a:cs typeface="Times New Roman" panose="02020603050405020304" pitchFamily="18" charset="0"/>
              </a:rPr>
              <a:t>需增长碳</a:t>
            </a:r>
            <a:r>
              <a:rPr lang="zh-CN" altLang="en-US" sz="2800" i="0" dirty="0" smtClean="0">
                <a:solidFill>
                  <a:srgbClr val="FFC000"/>
                </a:solidFill>
                <a:effectLst/>
                <a:latin typeface="Times New Roman" pitchFamily="18" charset="0"/>
                <a:ea typeface="黑体" pitchFamily="49" charset="-122"/>
                <a:cs typeface="Times New Roman" panose="02020603050405020304" pitchFamily="18" charset="0"/>
              </a:rPr>
              <a:t>链</a:t>
            </a:r>
            <a:endParaRPr lang="en-US" altLang="zh-CN" sz="2800" i="0" dirty="0" smtClean="0">
              <a:solidFill>
                <a:srgbClr val="FFC000"/>
              </a:solidFill>
              <a:effectLst/>
              <a:latin typeface="Times New Roman" pitchFamily="18" charset="0"/>
              <a:ea typeface="黑体" pitchFamily="49" charset="-122"/>
              <a:cs typeface="Times New Roman" panose="02020603050405020304" pitchFamily="18" charset="0"/>
            </a:endParaRPr>
          </a:p>
          <a:p>
            <a:pPr eaLnBrk="1" hangingPunct="1">
              <a:defRPr/>
            </a:pPr>
            <a:r>
              <a:rPr lang="zh-CN" altLang="en-US" sz="2800" i="0" dirty="0" smtClean="0">
                <a:solidFill>
                  <a:srgbClr val="FFC000"/>
                </a:solidFill>
                <a:effectLst/>
                <a:latin typeface="Times New Roman" pitchFamily="18" charset="0"/>
                <a:ea typeface="黑体" pitchFamily="49" charset="-122"/>
                <a:cs typeface="Times New Roman" panose="02020603050405020304" pitchFamily="18" charset="0"/>
              </a:rPr>
              <a:t>转化</a:t>
            </a:r>
            <a:r>
              <a:rPr lang="zh-CN" altLang="en-US" sz="2800" i="0" dirty="0">
                <a:solidFill>
                  <a:srgbClr val="FFC000"/>
                </a:solidFill>
                <a:effectLst/>
                <a:latin typeface="Times New Roman" pitchFamily="18" charset="0"/>
                <a:ea typeface="黑体" pitchFamily="49" charset="-122"/>
                <a:cs typeface="Times New Roman" panose="02020603050405020304" pitchFamily="18" charset="0"/>
              </a:rPr>
              <a:t>官能团</a:t>
            </a:r>
          </a:p>
        </p:txBody>
      </p:sp>
      <p:sp>
        <p:nvSpPr>
          <p:cNvPr id="16" name="TextBox 15"/>
          <p:cNvSpPr txBox="1"/>
          <p:nvPr/>
        </p:nvSpPr>
        <p:spPr>
          <a:xfrm>
            <a:off x="1244600" y="1546225"/>
            <a:ext cx="22352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00"/>
                </a:solidFill>
                <a:effectLst/>
                <a:latin typeface="Times New Roman" pitchFamily="18" charset="0"/>
                <a:ea typeface="黑体" pitchFamily="49" charset="-122"/>
                <a:cs typeface="Times New Roman" panose="02020603050405020304" pitchFamily="18" charset="0"/>
              </a:rPr>
              <a:t>增长碳链</a:t>
            </a:r>
          </a:p>
        </p:txBody>
      </p:sp>
      <p:sp>
        <p:nvSpPr>
          <p:cNvPr id="17" name="TextBox 16"/>
          <p:cNvSpPr txBox="1"/>
          <p:nvPr/>
        </p:nvSpPr>
        <p:spPr>
          <a:xfrm>
            <a:off x="1284288" y="2366963"/>
            <a:ext cx="2233612"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00"/>
                </a:solidFill>
                <a:effectLst/>
                <a:latin typeface="Times New Roman" pitchFamily="18" charset="0"/>
                <a:ea typeface="黑体" pitchFamily="49" charset="-122"/>
                <a:cs typeface="Times New Roman" panose="02020603050405020304" pitchFamily="18" charset="0"/>
              </a:rPr>
              <a:t>引入羧基</a:t>
            </a:r>
          </a:p>
        </p:txBody>
      </p:sp>
      <p:sp>
        <p:nvSpPr>
          <p:cNvPr id="18" name="矩形 17"/>
          <p:cNvSpPr/>
          <p:nvPr/>
        </p:nvSpPr>
        <p:spPr>
          <a:xfrm>
            <a:off x="1189368" y="4241800"/>
            <a:ext cx="2338388" cy="954088"/>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对比</a:t>
            </a:r>
            <a:r>
              <a:rPr lang="zh-CN" altLang="en-US" sz="2800" i="0" dirty="0">
                <a:solidFill>
                  <a:srgbClr val="FFFFFF"/>
                </a:solidFill>
                <a:effectLst/>
                <a:latin typeface="黑体" pitchFamily="49" charset="-122"/>
                <a:ea typeface="黑体" pitchFamily="49" charset="-122"/>
              </a:rPr>
              <a:t>分子骨架</a:t>
            </a:r>
            <a:endParaRPr lang="en-US" altLang="zh-CN" sz="2800" i="0" dirty="0">
              <a:solidFill>
                <a:srgbClr val="FFFFFF"/>
              </a:solidFill>
              <a:effectLst/>
              <a:latin typeface="黑体" pitchFamily="49" charset="-122"/>
              <a:ea typeface="黑体" pitchFamily="49" charset="-122"/>
            </a:endParaRPr>
          </a:p>
          <a:p>
            <a:pPr eaLnBrk="1" hangingPunct="1">
              <a:defRPr/>
            </a:pPr>
            <a:r>
              <a:rPr lang="zh-CN" altLang="en-US" sz="2800" i="0" dirty="0">
                <a:solidFill>
                  <a:srgbClr val="FFFFFF"/>
                </a:solidFill>
                <a:effectLst/>
                <a:latin typeface="+mn-ea"/>
                <a:ea typeface="+mn-ea"/>
              </a:rPr>
              <a:t>官能团</a:t>
            </a:r>
          </a:p>
        </p:txBody>
      </p:sp>
      <p:sp>
        <p:nvSpPr>
          <p:cNvPr id="19" name="TextBox 28"/>
          <p:cNvSpPr txBox="1"/>
          <p:nvPr/>
        </p:nvSpPr>
        <p:spPr>
          <a:xfrm>
            <a:off x="2984887" y="1546225"/>
            <a:ext cx="4470400" cy="59531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3200" i="0" dirty="0">
                <a:solidFill>
                  <a:srgbClr val="EDEDEE"/>
                </a:solidFill>
                <a:effectLst/>
                <a:latin typeface="+mn-lt"/>
                <a:ea typeface="黑体" pitchFamily="49" charset="-122"/>
                <a:cs typeface="Times New Roman" panose="02020603050405020304" pitchFamily="18" charset="0"/>
              </a:rPr>
              <a:t>资料：</a:t>
            </a: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Cl + NaCN</a:t>
            </a:r>
            <a:endParaRPr lang="zh-CN" altLang="en-US" sz="3200" i="0" dirty="0">
              <a:solidFill>
                <a:srgbClr val="EDEDEE"/>
              </a:solidFill>
              <a:effectLst/>
              <a:latin typeface="+mn-lt"/>
              <a:ea typeface="黑体" pitchFamily="49" charset="-122"/>
              <a:cs typeface="Times New Roman" panose="02020603050405020304" pitchFamily="18" charset="0"/>
            </a:endParaRPr>
          </a:p>
        </p:txBody>
      </p:sp>
      <p:cxnSp>
        <p:nvCxnSpPr>
          <p:cNvPr id="20" name="直接箭头连接符 19"/>
          <p:cNvCxnSpPr/>
          <p:nvPr/>
        </p:nvCxnSpPr>
        <p:spPr>
          <a:xfrm>
            <a:off x="7112387" y="1844675"/>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1" name="TextBox 30"/>
          <p:cNvSpPr txBox="1"/>
          <p:nvPr/>
        </p:nvSpPr>
        <p:spPr>
          <a:xfrm>
            <a:off x="7963287" y="1527175"/>
            <a:ext cx="2908300" cy="59372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CN + </a:t>
            </a:r>
            <a:r>
              <a:rPr lang="en-US" altLang="zh-CN" sz="3200" i="0" dirty="0" err="1">
                <a:solidFill>
                  <a:srgbClr val="EDEDEE"/>
                </a:solidFill>
                <a:effectLst/>
                <a:latin typeface="+mn-lt"/>
                <a:ea typeface="黑体" pitchFamily="49" charset="-122"/>
                <a:cs typeface="Times New Roman" panose="02020603050405020304" pitchFamily="18" charset="0"/>
              </a:rPr>
              <a:t>NaCl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22" name="TextBox 31"/>
          <p:cNvSpPr txBox="1"/>
          <p:nvPr/>
        </p:nvSpPr>
        <p:spPr>
          <a:xfrm>
            <a:off x="3111061" y="2287727"/>
            <a:ext cx="4203700" cy="59503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CN + </a:t>
            </a:r>
            <a:r>
              <a:rPr lang="en-US" altLang="zh-CN" sz="3200" i="0" dirty="0" smtClean="0">
                <a:solidFill>
                  <a:srgbClr val="EDEDEE"/>
                </a:solidFill>
                <a:effectLst/>
                <a:latin typeface="+mn-lt"/>
                <a:ea typeface="黑体" pitchFamily="49" charset="-122"/>
                <a:cs typeface="Times New Roman" panose="02020603050405020304" pitchFamily="18" charset="0"/>
              </a:rPr>
              <a:t>2H</a:t>
            </a:r>
            <a:r>
              <a:rPr lang="en-US" altLang="zh-CN" sz="3200" i="0" baseline="-25000" dirty="0" smtClean="0">
                <a:solidFill>
                  <a:srgbClr val="EDEDEE"/>
                </a:solidFill>
                <a:effectLst/>
                <a:latin typeface="+mn-lt"/>
                <a:ea typeface="黑体" pitchFamily="49" charset="-122"/>
                <a:cs typeface="Times New Roman" panose="02020603050405020304" pitchFamily="18" charset="0"/>
              </a:rPr>
              <a:t>2</a:t>
            </a:r>
            <a:r>
              <a:rPr lang="en-US" altLang="zh-CN" sz="3200" i="0" dirty="0" smtClean="0">
                <a:solidFill>
                  <a:srgbClr val="EDEDEE"/>
                </a:solidFill>
                <a:effectLst/>
                <a:latin typeface="+mn-lt"/>
                <a:ea typeface="黑体" pitchFamily="49" charset="-122"/>
                <a:cs typeface="Times New Roman" panose="02020603050405020304" pitchFamily="18" charset="0"/>
              </a:rPr>
              <a:t>O </a:t>
            </a:r>
            <a:r>
              <a:rPr lang="en-US" altLang="zh-CN" sz="3200" i="0" dirty="0">
                <a:solidFill>
                  <a:srgbClr val="EDEDEE"/>
                </a:solidFill>
                <a:effectLst/>
                <a:latin typeface="+mn-lt"/>
                <a:ea typeface="黑体" pitchFamily="49" charset="-122"/>
                <a:cs typeface="Times New Roman" panose="02020603050405020304" pitchFamily="18" charset="0"/>
              </a:rPr>
              <a:t>+ </a:t>
            </a:r>
            <a:r>
              <a:rPr lang="en-US" altLang="zh-CN" sz="3200" i="0" dirty="0" err="1" smtClean="0">
                <a:solidFill>
                  <a:srgbClr val="EDEDEE"/>
                </a:solidFill>
                <a:effectLst/>
                <a:latin typeface="+mn-lt"/>
                <a:ea typeface="黑体" pitchFamily="49" charset="-122"/>
                <a:cs typeface="Times New Roman" panose="02020603050405020304" pitchFamily="18" charset="0"/>
              </a:rPr>
              <a:t>HCl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cxnSp>
        <p:nvCxnSpPr>
          <p:cNvPr id="23" name="直接箭头连接符 22"/>
          <p:cNvCxnSpPr/>
          <p:nvPr/>
        </p:nvCxnSpPr>
        <p:spPr>
          <a:xfrm>
            <a:off x="7106227" y="2586038"/>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4" name="TextBox 33"/>
          <p:cNvSpPr txBox="1"/>
          <p:nvPr/>
        </p:nvSpPr>
        <p:spPr>
          <a:xfrm>
            <a:off x="7634801" y="2287588"/>
            <a:ext cx="3749675" cy="595312"/>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3200" i="0" dirty="0">
                <a:solidFill>
                  <a:srgbClr val="EDEDEE"/>
                </a:solidFill>
                <a:effectLst/>
                <a:latin typeface="+mn-lt"/>
                <a:ea typeface="黑体" pitchFamily="49" charset="-122"/>
                <a:cs typeface="Times New Roman" panose="02020603050405020304" pitchFamily="18" charset="0"/>
              </a:rPr>
              <a:t>RCOOH + NH</a:t>
            </a:r>
            <a:r>
              <a:rPr lang="en-US" altLang="zh-CN" sz="3200" i="0" baseline="-25000" dirty="0">
                <a:solidFill>
                  <a:srgbClr val="EDEDEE"/>
                </a:solidFill>
                <a:effectLst/>
                <a:latin typeface="+mn-lt"/>
                <a:ea typeface="黑体" pitchFamily="49" charset="-122"/>
                <a:cs typeface="Times New Roman" panose="02020603050405020304" pitchFamily="18" charset="0"/>
              </a:rPr>
              <a:t>4</a:t>
            </a:r>
            <a:r>
              <a:rPr lang="en-US" altLang="zh-CN" sz="3200" i="0" dirty="0">
                <a:solidFill>
                  <a:srgbClr val="EDEDEE"/>
                </a:solidFill>
                <a:effectLst/>
                <a:latin typeface="+mn-lt"/>
                <a:ea typeface="黑体" pitchFamily="49" charset="-122"/>
                <a:cs typeface="Times New Roman" panose="02020603050405020304" pitchFamily="18" charset="0"/>
              </a:rPr>
              <a:t>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25" name="矩形 24"/>
          <p:cNvSpPr/>
          <p:nvPr/>
        </p:nvSpPr>
        <p:spPr>
          <a:xfrm>
            <a:off x="3257937" y="1505208"/>
            <a:ext cx="7883525" cy="1456809"/>
          </a:xfrm>
          <a:prstGeom prst="rect">
            <a:avLst/>
          </a:prstGeom>
          <a:noFill/>
          <a:ln w="127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en-US" altLang="zh-CN" sz="4400" i="0" dirty="0" smtClean="0">
              <a:solidFill>
                <a:srgbClr val="F3F1DF"/>
              </a:solidFill>
              <a:latin typeface="+mn-lt"/>
              <a:ea typeface="+mn-ea"/>
              <a:cs typeface="+mn-cs"/>
              <a:sym typeface="Helvetica Neue"/>
            </a:endParaRPr>
          </a:p>
          <a:p>
            <a:pPr algn="ctr" eaLnBrk="1" fontAlgn="auto">
              <a:defRPr/>
            </a:pPr>
            <a:endParaRPr lang="zh-CN" altLang="en-US" sz="4400" i="0" dirty="0">
              <a:solidFill>
                <a:srgbClr val="F3F1DF"/>
              </a:solidFill>
              <a:latin typeface="+mn-lt"/>
              <a:ea typeface="+mn-ea"/>
              <a:cs typeface="+mn-cs"/>
              <a:sym typeface="Helvetica Neue"/>
            </a:endParaRPr>
          </a:p>
        </p:txBody>
      </p:sp>
      <p:sp>
        <p:nvSpPr>
          <p:cNvPr id="26" name="矩形 25"/>
          <p:cNvSpPr/>
          <p:nvPr/>
        </p:nvSpPr>
        <p:spPr>
          <a:xfrm>
            <a:off x="7842637" y="1971675"/>
            <a:ext cx="2076450" cy="461963"/>
          </a:xfrm>
          <a:prstGeom prst="rect">
            <a:avLst/>
          </a:prstGeom>
        </p:spPr>
        <p:txBody>
          <a:bodyPr wrap="none">
            <a:spAutoFit/>
          </a:bodyPr>
          <a:lstStyle/>
          <a:p>
            <a:pPr eaLnBrk="1" hangingPunct="1">
              <a:defRPr/>
            </a:pPr>
            <a:r>
              <a:rPr lang="zh-CN" altLang="en-US" sz="2400" i="0" dirty="0">
                <a:solidFill>
                  <a:srgbClr val="EDEDEE"/>
                </a:solidFill>
                <a:effectLst/>
                <a:latin typeface="+mn-lt"/>
                <a:ea typeface="黑体" pitchFamily="49" charset="-122"/>
                <a:cs typeface="Times New Roman" panose="02020603050405020304" pitchFamily="18" charset="0"/>
              </a:rPr>
              <a:t>（</a:t>
            </a:r>
            <a:r>
              <a:rPr lang="en-US" altLang="zh-CN" sz="2400" b="1" i="0" dirty="0">
                <a:solidFill>
                  <a:srgbClr val="EDEDEE"/>
                </a:solidFill>
                <a:effectLst/>
                <a:latin typeface="+mn-lt"/>
                <a:ea typeface="宋体" pitchFamily="2" charset="-122"/>
                <a:cs typeface="Times New Roman" panose="02020603050405020304" pitchFamily="18" charset="0"/>
              </a:rPr>
              <a:t>-</a:t>
            </a:r>
            <a:r>
              <a:rPr lang="en-US" altLang="zh-CN" sz="2400" i="0" dirty="0">
                <a:solidFill>
                  <a:srgbClr val="EDEDEE"/>
                </a:solidFill>
                <a:effectLst/>
                <a:latin typeface="+mn-lt"/>
                <a:ea typeface="黑体" pitchFamily="49" charset="-122"/>
                <a:cs typeface="Times New Roman" panose="02020603050405020304" pitchFamily="18" charset="0"/>
              </a:rPr>
              <a:t>CN </a:t>
            </a:r>
            <a:r>
              <a:rPr lang="zh-CN" altLang="en-US" sz="2400" i="0" dirty="0">
                <a:solidFill>
                  <a:srgbClr val="FFFFFF"/>
                </a:solidFill>
                <a:effectLst/>
                <a:latin typeface="+mn-lt"/>
                <a:ea typeface="黑体" pitchFamily="49" charset="-122"/>
                <a:cs typeface="+mn-cs"/>
              </a:rPr>
              <a:t>氰基）</a:t>
            </a:r>
          </a:p>
        </p:txBody>
      </p:sp>
      <p:grpSp>
        <p:nvGrpSpPr>
          <p:cNvPr id="28" name="组合 27"/>
          <p:cNvGrpSpPr/>
          <p:nvPr/>
        </p:nvGrpSpPr>
        <p:grpSpPr>
          <a:xfrm>
            <a:off x="7080250" y="5259388"/>
            <a:ext cx="2290764" cy="584775"/>
            <a:chOff x="7080250" y="5259388"/>
            <a:chExt cx="2290764" cy="584775"/>
          </a:xfrm>
        </p:grpSpPr>
        <p:sp>
          <p:nvSpPr>
            <p:cNvPr id="29" name="Text Box 14"/>
            <p:cNvSpPr txBox="1">
              <a:spLocks noChangeArrowheads="1"/>
            </p:cNvSpPr>
            <p:nvPr/>
          </p:nvSpPr>
          <p:spPr bwMode="auto">
            <a:xfrm>
              <a:off x="7080250" y="5259388"/>
              <a:ext cx="2290764" cy="584775"/>
            </a:xfrm>
            <a:prstGeom prst="rect">
              <a:avLst/>
            </a:prstGeom>
            <a:noFill/>
            <a:ln>
              <a:noFill/>
            </a:ln>
          </p:spPr>
          <p:txBody>
            <a:bodyPr wrap="squar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spcBef>
                  <a:spcPct val="50000"/>
                </a:spcBef>
                <a:defRPr/>
              </a:pP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     </a:t>
              </a: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a:t>
              </a:r>
              <a:endParaRPr lang="zh-CN" altLang="en-US" sz="3200" i="0" dirty="0">
                <a:solidFill>
                  <a:prstClr val="white"/>
                </a:solidFill>
                <a:effectLst/>
                <a:latin typeface="+mn-lt"/>
                <a:cs typeface="+mn-cs"/>
              </a:endParaRPr>
            </a:p>
          </p:txBody>
        </p:sp>
        <p:cxnSp>
          <p:nvCxnSpPr>
            <p:cNvPr id="30" name="直接连接符 29"/>
            <p:cNvCxnSpPr/>
            <p:nvPr/>
          </p:nvCxnSpPr>
          <p:spPr bwMode="auto">
            <a:xfrm>
              <a:off x="8073440" y="552606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1" name="直接连接符 30"/>
            <p:cNvCxnSpPr/>
            <p:nvPr/>
          </p:nvCxnSpPr>
          <p:spPr bwMode="auto">
            <a:xfrm>
              <a:off x="8073440" y="560861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1441546001"/>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sp>
        <p:nvSpPr>
          <p:cNvPr id="35" name="TextBox 34"/>
          <p:cNvSpPr txBox="1"/>
          <p:nvPr/>
        </p:nvSpPr>
        <p:spPr>
          <a:xfrm>
            <a:off x="1244600" y="1546225"/>
            <a:ext cx="22352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00"/>
                </a:solidFill>
                <a:effectLst/>
                <a:latin typeface="Times New Roman" pitchFamily="18" charset="0"/>
                <a:ea typeface="黑体" pitchFamily="49" charset="-122"/>
                <a:cs typeface="Times New Roman" panose="02020603050405020304" pitchFamily="18" charset="0"/>
              </a:rPr>
              <a:t>增长碳链</a:t>
            </a:r>
          </a:p>
        </p:txBody>
      </p:sp>
      <p:sp>
        <p:nvSpPr>
          <p:cNvPr id="16" name="TextBox 15"/>
          <p:cNvSpPr txBox="1"/>
          <p:nvPr/>
        </p:nvSpPr>
        <p:spPr>
          <a:xfrm>
            <a:off x="1284288" y="2366963"/>
            <a:ext cx="2233612"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00"/>
                </a:solidFill>
                <a:effectLst/>
                <a:latin typeface="Times New Roman" pitchFamily="18" charset="0"/>
                <a:ea typeface="黑体" pitchFamily="49" charset="-122"/>
                <a:cs typeface="Times New Roman" panose="02020603050405020304" pitchFamily="18" charset="0"/>
              </a:rPr>
              <a:t>引入羧基</a:t>
            </a:r>
          </a:p>
        </p:txBody>
      </p:sp>
      <p:sp>
        <p:nvSpPr>
          <p:cNvPr id="17" name="下箭头 16"/>
          <p:cNvSpPr/>
          <p:nvPr/>
        </p:nvSpPr>
        <p:spPr>
          <a:xfrm>
            <a:off x="4673600" y="3824288"/>
            <a:ext cx="319088" cy="417512"/>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4" name="矩形 3"/>
          <p:cNvSpPr/>
          <p:nvPr/>
        </p:nvSpPr>
        <p:spPr>
          <a:xfrm>
            <a:off x="3858402" y="4217988"/>
            <a:ext cx="2268571" cy="584775"/>
          </a:xfrm>
          <a:prstGeom prst="rect">
            <a:avLst/>
          </a:prstGeom>
        </p:spPr>
        <p:txBody>
          <a:bodyPr wrap="none">
            <a:spAutoFit/>
          </a:bodyPr>
          <a:lstStyle/>
          <a:p>
            <a:pPr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CN</a:t>
            </a:r>
            <a:endParaRPr lang="zh-CN" altLang="en-US" dirty="0">
              <a:effectLst/>
              <a:latin typeface="+mn-lt"/>
            </a:endParaRPr>
          </a:p>
        </p:txBody>
      </p:sp>
      <p:sp>
        <p:nvSpPr>
          <p:cNvPr id="18" name="TextBox 17"/>
          <p:cNvSpPr txBox="1"/>
          <p:nvPr/>
        </p:nvSpPr>
        <p:spPr>
          <a:xfrm>
            <a:off x="5829300" y="4248150"/>
            <a:ext cx="22352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mn-lt"/>
                <a:ea typeface="黑体" pitchFamily="49" charset="-122"/>
                <a:cs typeface="Times New Roman" panose="02020603050405020304" pitchFamily="18" charset="0"/>
              </a:rPr>
              <a:t>丙腈</a:t>
            </a:r>
          </a:p>
        </p:txBody>
      </p:sp>
      <p:sp>
        <p:nvSpPr>
          <p:cNvPr id="19" name="矩形 18"/>
          <p:cNvSpPr/>
          <p:nvPr/>
        </p:nvSpPr>
        <p:spPr>
          <a:xfrm>
            <a:off x="1189368" y="4241800"/>
            <a:ext cx="2338388" cy="954088"/>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对比</a:t>
            </a:r>
            <a:r>
              <a:rPr lang="zh-CN" altLang="en-US" sz="2800" i="0" dirty="0">
                <a:solidFill>
                  <a:srgbClr val="FFFFFF"/>
                </a:solidFill>
                <a:effectLst/>
                <a:latin typeface="黑体" pitchFamily="49" charset="-122"/>
                <a:ea typeface="黑体" pitchFamily="49" charset="-122"/>
              </a:rPr>
              <a:t>分子骨架</a:t>
            </a:r>
            <a:endParaRPr lang="en-US" altLang="zh-CN" sz="2800" i="0" dirty="0">
              <a:solidFill>
                <a:srgbClr val="FFFFFF"/>
              </a:solidFill>
              <a:effectLst/>
              <a:latin typeface="黑体" pitchFamily="49" charset="-122"/>
              <a:ea typeface="黑体" pitchFamily="49" charset="-122"/>
            </a:endParaRPr>
          </a:p>
          <a:p>
            <a:pPr eaLnBrk="1" hangingPunct="1">
              <a:defRPr/>
            </a:pPr>
            <a:r>
              <a:rPr lang="zh-CN" altLang="en-US" sz="2800" i="0" dirty="0">
                <a:solidFill>
                  <a:srgbClr val="FFFFFF"/>
                </a:solidFill>
                <a:effectLst/>
                <a:latin typeface="+mn-ea"/>
                <a:ea typeface="+mn-ea"/>
              </a:rPr>
              <a:t>官能团</a:t>
            </a:r>
          </a:p>
        </p:txBody>
      </p:sp>
      <p:sp>
        <p:nvSpPr>
          <p:cNvPr id="21" name="TextBox 28"/>
          <p:cNvSpPr txBox="1"/>
          <p:nvPr/>
        </p:nvSpPr>
        <p:spPr>
          <a:xfrm>
            <a:off x="2984887" y="1546225"/>
            <a:ext cx="4470400" cy="59531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3200" i="0" dirty="0">
                <a:solidFill>
                  <a:srgbClr val="EDEDEE"/>
                </a:solidFill>
                <a:effectLst/>
                <a:latin typeface="+mn-lt"/>
                <a:ea typeface="黑体" pitchFamily="49" charset="-122"/>
                <a:cs typeface="Times New Roman" panose="02020603050405020304" pitchFamily="18" charset="0"/>
              </a:rPr>
              <a:t>资料：</a:t>
            </a: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Cl + NaCN</a:t>
            </a:r>
            <a:endParaRPr lang="zh-CN" altLang="en-US" sz="3200" i="0" dirty="0">
              <a:solidFill>
                <a:srgbClr val="EDEDEE"/>
              </a:solidFill>
              <a:effectLst/>
              <a:latin typeface="+mn-lt"/>
              <a:ea typeface="黑体" pitchFamily="49" charset="-122"/>
              <a:cs typeface="Times New Roman" panose="02020603050405020304" pitchFamily="18" charset="0"/>
            </a:endParaRPr>
          </a:p>
        </p:txBody>
      </p:sp>
      <p:cxnSp>
        <p:nvCxnSpPr>
          <p:cNvPr id="22" name="直接箭头连接符 21"/>
          <p:cNvCxnSpPr/>
          <p:nvPr/>
        </p:nvCxnSpPr>
        <p:spPr>
          <a:xfrm>
            <a:off x="7112387" y="1844675"/>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3" name="TextBox 30"/>
          <p:cNvSpPr txBox="1"/>
          <p:nvPr/>
        </p:nvSpPr>
        <p:spPr>
          <a:xfrm>
            <a:off x="7963287" y="1527175"/>
            <a:ext cx="2908300" cy="59372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CN + </a:t>
            </a:r>
            <a:r>
              <a:rPr lang="en-US" altLang="zh-CN" sz="3200" i="0" dirty="0" err="1">
                <a:solidFill>
                  <a:srgbClr val="EDEDEE"/>
                </a:solidFill>
                <a:effectLst/>
                <a:latin typeface="+mn-lt"/>
                <a:ea typeface="黑体" pitchFamily="49" charset="-122"/>
                <a:cs typeface="Times New Roman" panose="02020603050405020304" pitchFamily="18" charset="0"/>
              </a:rPr>
              <a:t>NaCl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24" name="TextBox 31"/>
          <p:cNvSpPr txBox="1"/>
          <p:nvPr/>
        </p:nvSpPr>
        <p:spPr>
          <a:xfrm>
            <a:off x="2978347" y="2277350"/>
            <a:ext cx="4584700" cy="59503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CN + </a:t>
            </a:r>
            <a:r>
              <a:rPr lang="en-US" altLang="zh-CN" sz="3200" i="0" dirty="0" smtClean="0">
                <a:solidFill>
                  <a:srgbClr val="EDEDEE"/>
                </a:solidFill>
                <a:effectLst/>
                <a:latin typeface="+mn-lt"/>
                <a:ea typeface="黑体" pitchFamily="49" charset="-122"/>
                <a:cs typeface="Times New Roman" panose="02020603050405020304" pitchFamily="18" charset="0"/>
              </a:rPr>
              <a:t>2H</a:t>
            </a:r>
            <a:r>
              <a:rPr lang="en-US" altLang="zh-CN" sz="3200" i="0" baseline="-25000" dirty="0" smtClean="0">
                <a:solidFill>
                  <a:srgbClr val="EDEDEE"/>
                </a:solidFill>
                <a:effectLst/>
                <a:latin typeface="+mn-lt"/>
                <a:ea typeface="黑体" pitchFamily="49" charset="-122"/>
                <a:cs typeface="Times New Roman" panose="02020603050405020304" pitchFamily="18" charset="0"/>
              </a:rPr>
              <a:t>2</a:t>
            </a:r>
            <a:r>
              <a:rPr lang="en-US" altLang="zh-CN" sz="3200" i="0" dirty="0" smtClean="0">
                <a:solidFill>
                  <a:srgbClr val="EDEDEE"/>
                </a:solidFill>
                <a:effectLst/>
                <a:latin typeface="+mn-lt"/>
                <a:ea typeface="黑体" pitchFamily="49" charset="-122"/>
                <a:cs typeface="Times New Roman" panose="02020603050405020304" pitchFamily="18" charset="0"/>
              </a:rPr>
              <a:t>O </a:t>
            </a:r>
            <a:r>
              <a:rPr lang="en-US" altLang="zh-CN" sz="3200" i="0" dirty="0">
                <a:solidFill>
                  <a:srgbClr val="EDEDEE"/>
                </a:solidFill>
                <a:effectLst/>
                <a:latin typeface="+mn-lt"/>
                <a:ea typeface="黑体" pitchFamily="49" charset="-122"/>
                <a:cs typeface="Times New Roman" panose="02020603050405020304" pitchFamily="18" charset="0"/>
              </a:rPr>
              <a:t>+ </a:t>
            </a:r>
            <a:r>
              <a:rPr lang="en-US" altLang="zh-CN" sz="3200" i="0" dirty="0" err="1" smtClean="0">
                <a:solidFill>
                  <a:srgbClr val="EDEDEE"/>
                </a:solidFill>
                <a:effectLst/>
                <a:latin typeface="+mn-lt"/>
                <a:ea typeface="黑体" pitchFamily="49" charset="-122"/>
                <a:cs typeface="Times New Roman" panose="02020603050405020304" pitchFamily="18" charset="0"/>
              </a:rPr>
              <a:t>HCl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cxnSp>
        <p:nvCxnSpPr>
          <p:cNvPr id="25" name="直接箭头连接符 24"/>
          <p:cNvCxnSpPr/>
          <p:nvPr/>
        </p:nvCxnSpPr>
        <p:spPr>
          <a:xfrm>
            <a:off x="7124515" y="2586038"/>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6" name="TextBox 33"/>
          <p:cNvSpPr txBox="1"/>
          <p:nvPr/>
        </p:nvSpPr>
        <p:spPr>
          <a:xfrm>
            <a:off x="7625657" y="2287588"/>
            <a:ext cx="3749675" cy="595312"/>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3200" i="0" dirty="0">
                <a:solidFill>
                  <a:srgbClr val="EDEDEE"/>
                </a:solidFill>
                <a:effectLst/>
                <a:latin typeface="+mn-lt"/>
                <a:ea typeface="黑体" pitchFamily="49" charset="-122"/>
                <a:cs typeface="Times New Roman" panose="02020603050405020304" pitchFamily="18" charset="0"/>
              </a:rPr>
              <a:t>RCOOH + NH</a:t>
            </a:r>
            <a:r>
              <a:rPr lang="en-US" altLang="zh-CN" sz="3200" i="0" baseline="-25000" dirty="0">
                <a:solidFill>
                  <a:srgbClr val="EDEDEE"/>
                </a:solidFill>
                <a:effectLst/>
                <a:latin typeface="+mn-lt"/>
                <a:ea typeface="黑体" pitchFamily="49" charset="-122"/>
                <a:cs typeface="Times New Roman" panose="02020603050405020304" pitchFamily="18" charset="0"/>
              </a:rPr>
              <a:t>4</a:t>
            </a:r>
            <a:r>
              <a:rPr lang="en-US" altLang="zh-CN" sz="3200" i="0" dirty="0">
                <a:solidFill>
                  <a:srgbClr val="EDEDEE"/>
                </a:solidFill>
                <a:effectLst/>
                <a:latin typeface="+mn-lt"/>
                <a:ea typeface="黑体" pitchFamily="49" charset="-122"/>
                <a:cs typeface="Times New Roman" panose="02020603050405020304" pitchFamily="18" charset="0"/>
              </a:rPr>
              <a:t>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28" name="矩形 27"/>
          <p:cNvSpPr/>
          <p:nvPr/>
        </p:nvSpPr>
        <p:spPr>
          <a:xfrm>
            <a:off x="3257937" y="1505208"/>
            <a:ext cx="7883525" cy="1456809"/>
          </a:xfrm>
          <a:prstGeom prst="rect">
            <a:avLst/>
          </a:prstGeom>
          <a:noFill/>
          <a:ln w="127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en-US" altLang="zh-CN" sz="4400" i="0" dirty="0" smtClean="0">
              <a:solidFill>
                <a:srgbClr val="F3F1DF"/>
              </a:solidFill>
              <a:latin typeface="+mn-lt"/>
              <a:ea typeface="+mn-ea"/>
              <a:cs typeface="+mn-cs"/>
              <a:sym typeface="Helvetica Neue"/>
            </a:endParaRPr>
          </a:p>
          <a:p>
            <a:pPr algn="ctr" eaLnBrk="1" fontAlgn="auto">
              <a:defRPr/>
            </a:pPr>
            <a:endParaRPr lang="zh-CN" altLang="en-US" sz="4400" i="0" dirty="0">
              <a:solidFill>
                <a:srgbClr val="F3F1DF"/>
              </a:solidFill>
              <a:latin typeface="+mn-lt"/>
              <a:ea typeface="+mn-ea"/>
              <a:cs typeface="+mn-cs"/>
              <a:sym typeface="Helvetica Neue"/>
            </a:endParaRPr>
          </a:p>
        </p:txBody>
      </p:sp>
      <p:sp>
        <p:nvSpPr>
          <p:cNvPr id="36" name="矩形 35"/>
          <p:cNvSpPr/>
          <p:nvPr/>
        </p:nvSpPr>
        <p:spPr>
          <a:xfrm>
            <a:off x="7842637" y="1971675"/>
            <a:ext cx="2076450" cy="461963"/>
          </a:xfrm>
          <a:prstGeom prst="rect">
            <a:avLst/>
          </a:prstGeom>
        </p:spPr>
        <p:txBody>
          <a:bodyPr wrap="none">
            <a:spAutoFit/>
          </a:bodyPr>
          <a:lstStyle/>
          <a:p>
            <a:pPr eaLnBrk="1" hangingPunct="1">
              <a:defRPr/>
            </a:pPr>
            <a:r>
              <a:rPr lang="zh-CN" altLang="en-US" sz="2400" i="0" dirty="0">
                <a:solidFill>
                  <a:srgbClr val="EDEDEE"/>
                </a:solidFill>
                <a:effectLst/>
                <a:latin typeface="+mn-lt"/>
                <a:ea typeface="黑体" pitchFamily="49" charset="-122"/>
                <a:cs typeface="Times New Roman" panose="02020603050405020304" pitchFamily="18" charset="0"/>
              </a:rPr>
              <a:t>（</a:t>
            </a:r>
            <a:r>
              <a:rPr lang="en-US" altLang="zh-CN" sz="2400" b="1" i="0" dirty="0">
                <a:solidFill>
                  <a:srgbClr val="EDEDEE"/>
                </a:solidFill>
                <a:effectLst/>
                <a:latin typeface="+mn-lt"/>
                <a:ea typeface="宋体" pitchFamily="2" charset="-122"/>
                <a:cs typeface="Times New Roman" panose="02020603050405020304" pitchFamily="18" charset="0"/>
              </a:rPr>
              <a:t>-</a:t>
            </a:r>
            <a:r>
              <a:rPr lang="en-US" altLang="zh-CN" sz="2400" i="0" dirty="0">
                <a:solidFill>
                  <a:srgbClr val="EDEDEE"/>
                </a:solidFill>
                <a:effectLst/>
                <a:latin typeface="+mn-lt"/>
                <a:ea typeface="黑体" pitchFamily="49" charset="-122"/>
                <a:cs typeface="Times New Roman" panose="02020603050405020304" pitchFamily="18" charset="0"/>
              </a:rPr>
              <a:t>CN </a:t>
            </a:r>
            <a:r>
              <a:rPr lang="zh-CN" altLang="en-US" sz="2400" i="0" dirty="0">
                <a:solidFill>
                  <a:srgbClr val="FFFFFF"/>
                </a:solidFill>
                <a:effectLst/>
                <a:latin typeface="+mn-lt"/>
                <a:ea typeface="黑体" pitchFamily="49" charset="-122"/>
                <a:cs typeface="+mn-cs"/>
              </a:rPr>
              <a:t>氰基）</a:t>
            </a:r>
          </a:p>
        </p:txBody>
      </p:sp>
      <p:grpSp>
        <p:nvGrpSpPr>
          <p:cNvPr id="20" name="组合 19"/>
          <p:cNvGrpSpPr/>
          <p:nvPr/>
        </p:nvGrpSpPr>
        <p:grpSpPr>
          <a:xfrm>
            <a:off x="7080250" y="5259388"/>
            <a:ext cx="2290764" cy="584775"/>
            <a:chOff x="7080250" y="5259388"/>
            <a:chExt cx="2290764" cy="584775"/>
          </a:xfrm>
        </p:grpSpPr>
        <p:sp>
          <p:nvSpPr>
            <p:cNvPr id="29" name="Text Box 14"/>
            <p:cNvSpPr txBox="1">
              <a:spLocks noChangeArrowheads="1"/>
            </p:cNvSpPr>
            <p:nvPr/>
          </p:nvSpPr>
          <p:spPr bwMode="auto">
            <a:xfrm>
              <a:off x="7080250" y="5259388"/>
              <a:ext cx="2290764" cy="584775"/>
            </a:xfrm>
            <a:prstGeom prst="rect">
              <a:avLst/>
            </a:prstGeom>
            <a:noFill/>
            <a:ln>
              <a:noFill/>
            </a:ln>
          </p:spPr>
          <p:txBody>
            <a:bodyPr wrap="squar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spcBef>
                  <a:spcPct val="50000"/>
                </a:spcBef>
                <a:defRPr/>
              </a:pP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     </a:t>
              </a: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a:t>
              </a:r>
              <a:endParaRPr lang="zh-CN" altLang="en-US" sz="3200" i="0" dirty="0">
                <a:solidFill>
                  <a:prstClr val="white"/>
                </a:solidFill>
                <a:effectLst/>
                <a:latin typeface="+mn-lt"/>
                <a:cs typeface="+mn-cs"/>
              </a:endParaRPr>
            </a:p>
          </p:txBody>
        </p:sp>
        <p:cxnSp>
          <p:nvCxnSpPr>
            <p:cNvPr id="30" name="直接连接符 29"/>
            <p:cNvCxnSpPr/>
            <p:nvPr/>
          </p:nvCxnSpPr>
          <p:spPr bwMode="auto">
            <a:xfrm>
              <a:off x="8073440" y="552606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31" name="直接连接符 30"/>
            <p:cNvCxnSpPr/>
            <p:nvPr/>
          </p:nvCxnSpPr>
          <p:spPr bwMode="auto">
            <a:xfrm>
              <a:off x="8073440" y="560861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2904467297"/>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2"/>
          <p:cNvSpPr>
            <a:spLocks noChangeArrowheads="1"/>
          </p:cNvSpPr>
          <p:nvPr/>
        </p:nvSpPr>
        <p:spPr bwMode="auto">
          <a:xfrm>
            <a:off x="3644900" y="3216275"/>
            <a:ext cx="3327400" cy="584200"/>
          </a:xfrm>
          <a:prstGeom prst="rect">
            <a:avLst/>
          </a:prstGeom>
          <a:noFill/>
          <a:ln>
            <a:noFill/>
          </a:ln>
        </p:spPr>
        <p:txBody>
          <a:bodyPr>
            <a:spAutoFit/>
          </a:bodyPr>
          <a:lstStyle/>
          <a:p>
            <a:pPr defTabSz="914400"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a:t>
            </a:r>
            <a:r>
              <a:rPr kumimoji="1" lang="en-US" altLang="zh-CN" sz="3200" i="0" dirty="0">
                <a:solidFill>
                  <a:prstClr val="white"/>
                </a:solidFill>
                <a:effectLst/>
                <a:latin typeface="+mn-lt"/>
                <a:ea typeface="黑体" pitchFamily="49" charset="-122"/>
              </a:rPr>
              <a:t>OOH</a:t>
            </a:r>
            <a:endParaRPr kumimoji="1" lang="en-US" altLang="zh-CN" sz="3200" i="0" baseline="-25000" dirty="0">
              <a:solidFill>
                <a:prstClr val="white"/>
              </a:solidFill>
              <a:effectLst/>
              <a:latin typeface="+mn-lt"/>
              <a:ea typeface="黑体" pitchFamily="49" charset="-122"/>
              <a:cs typeface="+mn-cs"/>
            </a:endParaRPr>
          </a:p>
        </p:txBody>
      </p:sp>
      <p:sp>
        <p:nvSpPr>
          <p:cNvPr id="29" name="TextBox 28"/>
          <p:cNvSpPr txBox="1"/>
          <p:nvPr/>
        </p:nvSpPr>
        <p:spPr>
          <a:xfrm>
            <a:off x="2984887" y="1546225"/>
            <a:ext cx="4470400" cy="59531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3200" i="0" dirty="0">
                <a:solidFill>
                  <a:srgbClr val="EDEDEE"/>
                </a:solidFill>
                <a:effectLst/>
                <a:latin typeface="+mn-lt"/>
                <a:ea typeface="黑体" pitchFamily="49" charset="-122"/>
                <a:cs typeface="Times New Roman" panose="02020603050405020304" pitchFamily="18" charset="0"/>
              </a:rPr>
              <a:t>资料：</a:t>
            </a: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Cl + NaCN</a:t>
            </a:r>
            <a:endParaRPr lang="zh-CN" altLang="en-US" sz="3200" i="0" dirty="0">
              <a:solidFill>
                <a:srgbClr val="EDEDEE"/>
              </a:solidFill>
              <a:effectLst/>
              <a:latin typeface="+mn-lt"/>
              <a:ea typeface="黑体" pitchFamily="49" charset="-122"/>
              <a:cs typeface="Times New Roman" panose="02020603050405020304" pitchFamily="18" charset="0"/>
            </a:endParaRPr>
          </a:p>
        </p:txBody>
      </p:sp>
      <p:cxnSp>
        <p:nvCxnSpPr>
          <p:cNvPr id="30" name="直接箭头连接符 29"/>
          <p:cNvCxnSpPr/>
          <p:nvPr/>
        </p:nvCxnSpPr>
        <p:spPr>
          <a:xfrm>
            <a:off x="7112387" y="1844675"/>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31" name="TextBox 30"/>
          <p:cNvSpPr txBox="1"/>
          <p:nvPr/>
        </p:nvSpPr>
        <p:spPr>
          <a:xfrm>
            <a:off x="7963287" y="1527175"/>
            <a:ext cx="2908300" cy="59372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CN + </a:t>
            </a:r>
            <a:r>
              <a:rPr lang="en-US" altLang="zh-CN" sz="3200" i="0" dirty="0" err="1">
                <a:solidFill>
                  <a:srgbClr val="EDEDEE"/>
                </a:solidFill>
                <a:effectLst/>
                <a:latin typeface="+mn-lt"/>
                <a:ea typeface="黑体" pitchFamily="49" charset="-122"/>
                <a:cs typeface="Times New Roman" panose="02020603050405020304" pitchFamily="18" charset="0"/>
              </a:rPr>
              <a:t>NaCl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32" name="TextBox 31"/>
          <p:cNvSpPr txBox="1"/>
          <p:nvPr/>
        </p:nvSpPr>
        <p:spPr>
          <a:xfrm>
            <a:off x="3037909" y="2287727"/>
            <a:ext cx="4214813" cy="595035"/>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R</a:t>
            </a:r>
            <a:r>
              <a:rPr lang="en-US" altLang="zh-CN" sz="3200" b="1" i="0" dirty="0">
                <a:solidFill>
                  <a:srgbClr val="EDEDEE"/>
                </a:solidFill>
                <a:effectLst/>
                <a:latin typeface="+mn-lt"/>
                <a:ea typeface="宋体" pitchFamily="2" charset="-122"/>
                <a:cs typeface="Times New Roman" panose="02020603050405020304" pitchFamily="18" charset="0"/>
              </a:rPr>
              <a:t>-</a:t>
            </a:r>
            <a:r>
              <a:rPr lang="en-US" altLang="zh-CN" sz="3200" i="0" dirty="0">
                <a:solidFill>
                  <a:srgbClr val="EDEDEE"/>
                </a:solidFill>
                <a:effectLst/>
                <a:latin typeface="+mn-lt"/>
                <a:ea typeface="黑体" pitchFamily="49" charset="-122"/>
                <a:cs typeface="Times New Roman" panose="02020603050405020304" pitchFamily="18" charset="0"/>
              </a:rPr>
              <a:t>CN + </a:t>
            </a:r>
            <a:r>
              <a:rPr lang="en-US" altLang="zh-CN" sz="3200" i="0" dirty="0" smtClean="0">
                <a:solidFill>
                  <a:srgbClr val="EDEDEE"/>
                </a:solidFill>
                <a:effectLst/>
                <a:latin typeface="+mn-lt"/>
                <a:ea typeface="黑体" pitchFamily="49" charset="-122"/>
                <a:cs typeface="Times New Roman" panose="02020603050405020304" pitchFamily="18" charset="0"/>
              </a:rPr>
              <a:t>2H</a:t>
            </a:r>
            <a:r>
              <a:rPr lang="en-US" altLang="zh-CN" sz="3200" i="0" baseline="-25000" dirty="0" smtClean="0">
                <a:solidFill>
                  <a:srgbClr val="EDEDEE"/>
                </a:solidFill>
                <a:effectLst/>
                <a:latin typeface="+mn-lt"/>
                <a:ea typeface="黑体" pitchFamily="49" charset="-122"/>
                <a:cs typeface="Times New Roman" panose="02020603050405020304" pitchFamily="18" charset="0"/>
              </a:rPr>
              <a:t>2</a:t>
            </a:r>
            <a:r>
              <a:rPr lang="en-US" altLang="zh-CN" sz="3200" i="0" dirty="0" smtClean="0">
                <a:solidFill>
                  <a:srgbClr val="EDEDEE"/>
                </a:solidFill>
                <a:effectLst/>
                <a:latin typeface="+mn-lt"/>
                <a:ea typeface="黑体" pitchFamily="49" charset="-122"/>
                <a:cs typeface="Times New Roman" panose="02020603050405020304" pitchFamily="18" charset="0"/>
              </a:rPr>
              <a:t>O </a:t>
            </a:r>
            <a:r>
              <a:rPr lang="en-US" altLang="zh-CN" sz="3200" i="0" dirty="0">
                <a:solidFill>
                  <a:srgbClr val="EDEDEE"/>
                </a:solidFill>
                <a:effectLst/>
                <a:latin typeface="+mn-lt"/>
                <a:ea typeface="黑体" pitchFamily="49" charset="-122"/>
                <a:cs typeface="Times New Roman" panose="02020603050405020304" pitchFamily="18" charset="0"/>
              </a:rPr>
              <a:t>+  HCl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cxnSp>
        <p:nvCxnSpPr>
          <p:cNvPr id="33" name="直接箭头连接符 32"/>
          <p:cNvCxnSpPr/>
          <p:nvPr/>
        </p:nvCxnSpPr>
        <p:spPr>
          <a:xfrm>
            <a:off x="7087939" y="2586038"/>
            <a:ext cx="774700" cy="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34" name="TextBox 33"/>
          <p:cNvSpPr txBox="1"/>
          <p:nvPr/>
        </p:nvSpPr>
        <p:spPr>
          <a:xfrm>
            <a:off x="7634801" y="2287588"/>
            <a:ext cx="3749675" cy="595312"/>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3200" i="0" dirty="0">
                <a:solidFill>
                  <a:srgbClr val="EDEDEE"/>
                </a:solidFill>
                <a:effectLst/>
                <a:latin typeface="+mn-lt"/>
                <a:ea typeface="黑体" pitchFamily="49" charset="-122"/>
                <a:cs typeface="Times New Roman" panose="02020603050405020304" pitchFamily="18" charset="0"/>
              </a:rPr>
              <a:t>RCOOH + NH</a:t>
            </a:r>
            <a:r>
              <a:rPr lang="en-US" altLang="zh-CN" sz="3200" i="0" baseline="-25000" dirty="0">
                <a:solidFill>
                  <a:srgbClr val="EDEDEE"/>
                </a:solidFill>
                <a:effectLst/>
                <a:latin typeface="+mn-lt"/>
                <a:ea typeface="黑体" pitchFamily="49" charset="-122"/>
                <a:cs typeface="Times New Roman" panose="02020603050405020304" pitchFamily="18" charset="0"/>
              </a:rPr>
              <a:t>4</a:t>
            </a:r>
            <a:r>
              <a:rPr lang="en-US" altLang="zh-CN" sz="3200" i="0" dirty="0">
                <a:solidFill>
                  <a:srgbClr val="EDEDEE"/>
                </a:solidFill>
                <a:effectLst/>
                <a:latin typeface="+mn-lt"/>
                <a:ea typeface="黑体" pitchFamily="49" charset="-122"/>
                <a:cs typeface="Times New Roman" panose="02020603050405020304" pitchFamily="18" charset="0"/>
              </a:rPr>
              <a:t>Cl</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2" name="矩形 1"/>
          <p:cNvSpPr/>
          <p:nvPr/>
        </p:nvSpPr>
        <p:spPr>
          <a:xfrm>
            <a:off x="3257937" y="1505208"/>
            <a:ext cx="7883525" cy="1456809"/>
          </a:xfrm>
          <a:prstGeom prst="rect">
            <a:avLst/>
          </a:prstGeom>
          <a:noFill/>
          <a:ln w="127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en-US" altLang="zh-CN" sz="4400" i="0" dirty="0" smtClean="0">
              <a:solidFill>
                <a:srgbClr val="F3F1DF"/>
              </a:solidFill>
              <a:latin typeface="+mn-lt"/>
              <a:ea typeface="+mn-ea"/>
              <a:cs typeface="+mn-cs"/>
              <a:sym typeface="Helvetica Neue"/>
            </a:endParaRPr>
          </a:p>
          <a:p>
            <a:pPr algn="ctr" eaLnBrk="1" fontAlgn="auto">
              <a:defRPr/>
            </a:pPr>
            <a:endParaRPr lang="zh-CN" altLang="en-US" sz="4400" i="0" dirty="0">
              <a:solidFill>
                <a:srgbClr val="F3F1DF"/>
              </a:solidFill>
              <a:latin typeface="+mn-lt"/>
              <a:ea typeface="+mn-ea"/>
              <a:cs typeface="+mn-cs"/>
              <a:sym typeface="Helvetica Neue"/>
            </a:endParaRPr>
          </a:p>
        </p:txBody>
      </p:sp>
      <p:sp>
        <p:nvSpPr>
          <p:cNvPr id="35" name="TextBox 34"/>
          <p:cNvSpPr txBox="1"/>
          <p:nvPr/>
        </p:nvSpPr>
        <p:spPr>
          <a:xfrm>
            <a:off x="1244600" y="1546225"/>
            <a:ext cx="22352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00"/>
                </a:solidFill>
                <a:effectLst/>
                <a:latin typeface="Times New Roman" pitchFamily="18" charset="0"/>
                <a:ea typeface="黑体" pitchFamily="49" charset="-122"/>
                <a:cs typeface="Times New Roman" panose="02020603050405020304" pitchFamily="18" charset="0"/>
              </a:rPr>
              <a:t>增长碳链</a:t>
            </a:r>
          </a:p>
        </p:txBody>
      </p:sp>
      <p:sp>
        <p:nvSpPr>
          <p:cNvPr id="16" name="TextBox 15"/>
          <p:cNvSpPr txBox="1"/>
          <p:nvPr/>
        </p:nvSpPr>
        <p:spPr>
          <a:xfrm>
            <a:off x="1284288" y="2366963"/>
            <a:ext cx="2233612"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00"/>
                </a:solidFill>
                <a:effectLst/>
                <a:latin typeface="Times New Roman" pitchFamily="18" charset="0"/>
                <a:ea typeface="黑体" pitchFamily="49" charset="-122"/>
                <a:cs typeface="Times New Roman" panose="02020603050405020304" pitchFamily="18" charset="0"/>
              </a:rPr>
              <a:t>引入羧基</a:t>
            </a:r>
          </a:p>
        </p:txBody>
      </p:sp>
      <p:sp>
        <p:nvSpPr>
          <p:cNvPr id="17" name="下箭头 16"/>
          <p:cNvSpPr/>
          <p:nvPr/>
        </p:nvSpPr>
        <p:spPr>
          <a:xfrm>
            <a:off x="4673600" y="3824288"/>
            <a:ext cx="319088" cy="417512"/>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4" name="矩形 3"/>
          <p:cNvSpPr/>
          <p:nvPr/>
        </p:nvSpPr>
        <p:spPr>
          <a:xfrm>
            <a:off x="3858402" y="4217988"/>
            <a:ext cx="2268571" cy="584775"/>
          </a:xfrm>
          <a:prstGeom prst="rect">
            <a:avLst/>
          </a:prstGeom>
        </p:spPr>
        <p:txBody>
          <a:bodyPr wrap="none">
            <a:spAutoFit/>
          </a:bodyPr>
          <a:lstStyle/>
          <a:p>
            <a:pPr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CN</a:t>
            </a:r>
            <a:endParaRPr lang="zh-CN" altLang="en-US" dirty="0">
              <a:effectLst/>
              <a:latin typeface="+mn-lt"/>
            </a:endParaRPr>
          </a:p>
        </p:txBody>
      </p:sp>
      <p:sp>
        <p:nvSpPr>
          <p:cNvPr id="19" name="下箭头 18"/>
          <p:cNvSpPr/>
          <p:nvPr/>
        </p:nvSpPr>
        <p:spPr>
          <a:xfrm>
            <a:off x="4716463" y="4905375"/>
            <a:ext cx="314325" cy="436563"/>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18" name="矩形 17"/>
          <p:cNvSpPr/>
          <p:nvPr/>
        </p:nvSpPr>
        <p:spPr>
          <a:xfrm>
            <a:off x="3916757" y="5259388"/>
            <a:ext cx="2063385" cy="584775"/>
          </a:xfrm>
          <a:prstGeom prst="rect">
            <a:avLst/>
          </a:prstGeom>
        </p:spPr>
        <p:txBody>
          <a:bodyPr wrap="none">
            <a:spAutoFit/>
          </a:bodyPr>
          <a:lstStyle/>
          <a:p>
            <a:pPr eaLnBrk="1" hangingPunct="1">
              <a:defRPr/>
            </a:pP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3</a:t>
            </a:r>
            <a:r>
              <a:rPr kumimoji="1" lang="en-US" altLang="zh-CN" sz="3200" i="0" dirty="0">
                <a:solidFill>
                  <a:prstClr val="white"/>
                </a:solidFill>
                <a:effectLst/>
                <a:latin typeface="+mn-lt"/>
                <a:ea typeface="黑体" pitchFamily="49" charset="-122"/>
                <a:cs typeface="+mn-cs"/>
              </a:rPr>
              <a:t>CH</a:t>
            </a:r>
            <a:r>
              <a:rPr kumimoji="1" lang="en-US" altLang="zh-CN" sz="3200" i="0" baseline="-25000" dirty="0">
                <a:solidFill>
                  <a:prstClr val="white"/>
                </a:solidFill>
                <a:effectLst/>
                <a:latin typeface="+mn-lt"/>
                <a:ea typeface="黑体" pitchFamily="49" charset="-122"/>
                <a:cs typeface="+mn-cs"/>
              </a:rPr>
              <a:t>2</a:t>
            </a:r>
            <a:r>
              <a:rPr kumimoji="1" lang="en-US" altLang="zh-CN" sz="3200" i="0" dirty="0">
                <a:solidFill>
                  <a:prstClr val="white"/>
                </a:solidFill>
                <a:effectLst/>
                <a:latin typeface="+mn-lt"/>
                <a:ea typeface="黑体" pitchFamily="49" charset="-122"/>
                <a:cs typeface="+mn-cs"/>
              </a:rPr>
              <a:t>Cl</a:t>
            </a:r>
            <a:endParaRPr lang="zh-CN" altLang="en-US" dirty="0">
              <a:effectLst/>
              <a:latin typeface="+mn-lt"/>
            </a:endParaRPr>
          </a:p>
        </p:txBody>
      </p:sp>
      <p:sp>
        <p:nvSpPr>
          <p:cNvPr id="3" name="右箭头 2"/>
          <p:cNvSpPr/>
          <p:nvPr/>
        </p:nvSpPr>
        <p:spPr>
          <a:xfrm>
            <a:off x="6354139" y="5408613"/>
            <a:ext cx="644525" cy="279400"/>
          </a:xfrm>
          <a:prstGeom prst="rightArrow">
            <a:avLst/>
          </a:prstGeom>
          <a:solidFill>
            <a:srgbClr val="FFFF00"/>
          </a:solidFill>
          <a:ln w="12700"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20" name="TextBox 19"/>
          <p:cNvSpPr txBox="1"/>
          <p:nvPr/>
        </p:nvSpPr>
        <p:spPr>
          <a:xfrm>
            <a:off x="5829300" y="4248150"/>
            <a:ext cx="22352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mn-lt"/>
                <a:ea typeface="黑体" pitchFamily="49" charset="-122"/>
                <a:cs typeface="Times New Roman" panose="02020603050405020304" pitchFamily="18" charset="0"/>
              </a:rPr>
              <a:t>丙腈</a:t>
            </a:r>
          </a:p>
        </p:txBody>
      </p:sp>
      <p:sp>
        <p:nvSpPr>
          <p:cNvPr id="21" name="矩形 20"/>
          <p:cNvSpPr/>
          <p:nvPr/>
        </p:nvSpPr>
        <p:spPr>
          <a:xfrm>
            <a:off x="1189368" y="4241800"/>
            <a:ext cx="2338388" cy="954088"/>
          </a:xfrm>
          <a:prstGeom prst="rect">
            <a:avLst/>
          </a:prstGeom>
          <a:ln w="38100">
            <a:solidFill>
              <a:srgbClr val="FFFF00"/>
            </a:solidFill>
          </a:ln>
        </p:spPr>
        <p:txBody>
          <a:bodyPr wrap="none">
            <a:spAutoFit/>
          </a:bodyPr>
          <a:lstStyle/>
          <a:p>
            <a:pPr eaLnBrk="1" hangingPunct="1">
              <a:defRPr/>
            </a:pPr>
            <a:r>
              <a:rPr lang="zh-CN" altLang="en-US" sz="2800" i="0" dirty="0">
                <a:solidFill>
                  <a:srgbClr val="FFFFFF"/>
                </a:solidFill>
                <a:effectLst/>
                <a:latin typeface="+mn-ea"/>
                <a:ea typeface="+mn-ea"/>
              </a:rPr>
              <a:t>对比</a:t>
            </a:r>
            <a:r>
              <a:rPr lang="zh-CN" altLang="en-US" sz="2800" i="0" dirty="0">
                <a:solidFill>
                  <a:srgbClr val="FFFFFF"/>
                </a:solidFill>
                <a:effectLst/>
                <a:latin typeface="黑体" pitchFamily="49" charset="-122"/>
                <a:ea typeface="黑体" pitchFamily="49" charset="-122"/>
              </a:rPr>
              <a:t>分子骨架</a:t>
            </a:r>
            <a:endParaRPr lang="en-US" altLang="zh-CN" sz="2800" i="0" dirty="0">
              <a:solidFill>
                <a:srgbClr val="FFFFFF"/>
              </a:solidFill>
              <a:effectLst/>
              <a:latin typeface="黑体" pitchFamily="49" charset="-122"/>
              <a:ea typeface="黑体" pitchFamily="49" charset="-122"/>
            </a:endParaRPr>
          </a:p>
          <a:p>
            <a:pPr eaLnBrk="1" hangingPunct="1">
              <a:defRPr/>
            </a:pPr>
            <a:r>
              <a:rPr lang="zh-CN" altLang="en-US" sz="2800" i="0" dirty="0">
                <a:solidFill>
                  <a:srgbClr val="FFFFFF"/>
                </a:solidFill>
                <a:effectLst/>
                <a:latin typeface="+mn-ea"/>
                <a:ea typeface="+mn-ea"/>
              </a:rPr>
              <a:t>官能团</a:t>
            </a:r>
          </a:p>
        </p:txBody>
      </p:sp>
      <p:sp>
        <p:nvSpPr>
          <p:cNvPr id="22" name="矩形 21"/>
          <p:cNvSpPr/>
          <p:nvPr/>
        </p:nvSpPr>
        <p:spPr>
          <a:xfrm>
            <a:off x="7842637" y="1971675"/>
            <a:ext cx="2076450" cy="461963"/>
          </a:xfrm>
          <a:prstGeom prst="rect">
            <a:avLst/>
          </a:prstGeom>
        </p:spPr>
        <p:txBody>
          <a:bodyPr wrap="none">
            <a:spAutoFit/>
          </a:bodyPr>
          <a:lstStyle/>
          <a:p>
            <a:pPr eaLnBrk="1" hangingPunct="1">
              <a:defRPr/>
            </a:pPr>
            <a:r>
              <a:rPr lang="zh-CN" altLang="en-US" sz="2400" i="0" dirty="0">
                <a:solidFill>
                  <a:srgbClr val="EDEDEE"/>
                </a:solidFill>
                <a:effectLst/>
                <a:latin typeface="+mn-lt"/>
                <a:ea typeface="黑体" pitchFamily="49" charset="-122"/>
                <a:cs typeface="Times New Roman" panose="02020603050405020304" pitchFamily="18" charset="0"/>
              </a:rPr>
              <a:t>（</a:t>
            </a:r>
            <a:r>
              <a:rPr lang="en-US" altLang="zh-CN" sz="2400" b="1" i="0" dirty="0">
                <a:solidFill>
                  <a:srgbClr val="EDEDEE"/>
                </a:solidFill>
                <a:effectLst/>
                <a:latin typeface="+mn-lt"/>
                <a:ea typeface="宋体" pitchFamily="2" charset="-122"/>
                <a:cs typeface="Times New Roman" panose="02020603050405020304" pitchFamily="18" charset="0"/>
              </a:rPr>
              <a:t>-</a:t>
            </a:r>
            <a:r>
              <a:rPr lang="en-US" altLang="zh-CN" sz="2400" i="0" dirty="0">
                <a:solidFill>
                  <a:srgbClr val="EDEDEE"/>
                </a:solidFill>
                <a:effectLst/>
                <a:latin typeface="+mn-lt"/>
                <a:ea typeface="黑体" pitchFamily="49" charset="-122"/>
                <a:cs typeface="Times New Roman" panose="02020603050405020304" pitchFamily="18" charset="0"/>
              </a:rPr>
              <a:t>CN </a:t>
            </a:r>
            <a:r>
              <a:rPr lang="zh-CN" altLang="en-US" sz="2400" i="0" dirty="0">
                <a:solidFill>
                  <a:srgbClr val="FFFFFF"/>
                </a:solidFill>
                <a:effectLst/>
                <a:latin typeface="+mn-lt"/>
                <a:ea typeface="黑体" pitchFamily="49" charset="-122"/>
                <a:cs typeface="+mn-cs"/>
              </a:rPr>
              <a:t>氰基）</a:t>
            </a:r>
          </a:p>
        </p:txBody>
      </p:sp>
      <p:grpSp>
        <p:nvGrpSpPr>
          <p:cNvPr id="23" name="组合 22"/>
          <p:cNvGrpSpPr/>
          <p:nvPr/>
        </p:nvGrpSpPr>
        <p:grpSpPr>
          <a:xfrm>
            <a:off x="7080250" y="5259388"/>
            <a:ext cx="2290764" cy="584775"/>
            <a:chOff x="7080250" y="5259388"/>
            <a:chExt cx="2290764" cy="584775"/>
          </a:xfrm>
        </p:grpSpPr>
        <p:sp>
          <p:nvSpPr>
            <p:cNvPr id="24" name="Text Box 14"/>
            <p:cNvSpPr txBox="1">
              <a:spLocks noChangeArrowheads="1"/>
            </p:cNvSpPr>
            <p:nvPr/>
          </p:nvSpPr>
          <p:spPr bwMode="auto">
            <a:xfrm>
              <a:off x="7080250" y="5259388"/>
              <a:ext cx="2290764" cy="584775"/>
            </a:xfrm>
            <a:prstGeom prst="rect">
              <a:avLst/>
            </a:prstGeom>
            <a:noFill/>
            <a:ln>
              <a:noFill/>
            </a:ln>
          </p:spPr>
          <p:txBody>
            <a:bodyPr wrap="squar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spcBef>
                  <a:spcPct val="50000"/>
                </a:spcBef>
                <a:defRPr/>
              </a:pP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     </a:t>
              </a:r>
              <a:r>
                <a:rPr lang="en-US" altLang="zh-CN" sz="3200" i="0" dirty="0" smtClean="0">
                  <a:solidFill>
                    <a:prstClr val="white"/>
                  </a:solidFill>
                  <a:effectLst/>
                  <a:latin typeface="+mn-lt"/>
                  <a:cs typeface="Times New Roman" panose="02020603050405020304" pitchFamily="18" charset="0"/>
                </a:rPr>
                <a:t>CH</a:t>
              </a:r>
              <a:r>
                <a:rPr lang="en-US" altLang="zh-CN" sz="3200" i="0" baseline="-25000" dirty="0" smtClean="0">
                  <a:solidFill>
                    <a:prstClr val="white"/>
                  </a:solidFill>
                  <a:effectLst/>
                  <a:latin typeface="+mn-lt"/>
                  <a:cs typeface="Times New Roman" panose="02020603050405020304" pitchFamily="18" charset="0"/>
                </a:rPr>
                <a:t>2</a:t>
              </a:r>
              <a:endParaRPr lang="zh-CN" altLang="en-US" sz="3200" i="0" dirty="0">
                <a:solidFill>
                  <a:prstClr val="white"/>
                </a:solidFill>
                <a:effectLst/>
                <a:latin typeface="+mn-lt"/>
                <a:cs typeface="+mn-cs"/>
              </a:endParaRPr>
            </a:p>
          </p:txBody>
        </p:sp>
        <p:cxnSp>
          <p:nvCxnSpPr>
            <p:cNvPr id="25" name="直接连接符 24"/>
            <p:cNvCxnSpPr/>
            <p:nvPr/>
          </p:nvCxnSpPr>
          <p:spPr bwMode="auto">
            <a:xfrm>
              <a:off x="8073440" y="552606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26" name="直接连接符 25"/>
            <p:cNvCxnSpPr/>
            <p:nvPr/>
          </p:nvCxnSpPr>
          <p:spPr bwMode="auto">
            <a:xfrm>
              <a:off x="8073440" y="5608610"/>
              <a:ext cx="309563" cy="0"/>
            </a:xfrm>
            <a:prstGeom prst="line">
              <a:avLst/>
            </a:prstGeom>
            <a:noFill/>
            <a:ln w="28575" cap="flat">
              <a:solidFill>
                <a:srgbClr val="FFFFFF"/>
              </a:solidFill>
              <a:prstDash val="solid"/>
              <a:miter lim="400000"/>
            </a:ln>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1732801250"/>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矩形 1"/>
          <p:cNvSpPr>
            <a:spLocks noChangeArrowheads="1"/>
          </p:cNvSpPr>
          <p:nvPr/>
        </p:nvSpPr>
        <p:spPr bwMode="auto">
          <a:xfrm>
            <a:off x="3783013" y="960438"/>
            <a:ext cx="5264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a:solidFill>
                  <a:srgbClr val="FFFF00"/>
                </a:solidFill>
                <a:effectLst/>
                <a:latin typeface="黑体" panose="02010609060101010101" pitchFamily="49" charset="-122"/>
                <a:ea typeface="黑体" panose="02010609060101010101" pitchFamily="49" charset="-122"/>
              </a:rPr>
              <a:t>正向梳理，写出合成路线</a:t>
            </a:r>
          </a:p>
        </p:txBody>
      </p:sp>
      <p:grpSp>
        <p:nvGrpSpPr>
          <p:cNvPr id="81923" name="组合 2"/>
          <p:cNvGrpSpPr>
            <a:grpSpLocks/>
          </p:cNvGrpSpPr>
          <p:nvPr/>
        </p:nvGrpSpPr>
        <p:grpSpPr bwMode="auto">
          <a:xfrm>
            <a:off x="6258258" y="2082801"/>
            <a:ext cx="1394747" cy="1172509"/>
            <a:chOff x="6777363" y="2996952"/>
            <a:chExt cx="1395190" cy="1172920"/>
          </a:xfrm>
        </p:grpSpPr>
        <p:sp>
          <p:nvSpPr>
            <p:cNvPr id="5" name="Text Box 39"/>
            <p:cNvSpPr txBox="1">
              <a:spLocks noChangeArrowheads="1"/>
            </p:cNvSpPr>
            <p:nvPr/>
          </p:nvSpPr>
          <p:spPr bwMode="auto">
            <a:xfrm>
              <a:off x="6777363" y="2996952"/>
              <a:ext cx="1376135" cy="523404"/>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r>
                <a:rPr kumimoji="1" lang="en-US" altLang="zh-CN" i="0" dirty="0">
                  <a:solidFill>
                    <a:prstClr val="white"/>
                  </a:solidFill>
                  <a:effectLst/>
                  <a:latin typeface="+mn-lt"/>
                  <a:cs typeface="+mn-cs"/>
                </a:rPr>
                <a:t>OH</a:t>
              </a:r>
            </a:p>
          </p:txBody>
        </p:sp>
        <p:sp>
          <p:nvSpPr>
            <p:cNvPr id="6" name="Text Box 40"/>
            <p:cNvSpPr txBox="1">
              <a:spLocks noChangeArrowheads="1"/>
            </p:cNvSpPr>
            <p:nvPr/>
          </p:nvSpPr>
          <p:spPr bwMode="auto">
            <a:xfrm>
              <a:off x="6796418" y="3646468"/>
              <a:ext cx="1376135" cy="523404"/>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r>
                <a:rPr kumimoji="1" lang="en-US" altLang="zh-CN" i="0" dirty="0">
                  <a:solidFill>
                    <a:prstClr val="white"/>
                  </a:solidFill>
                  <a:effectLst/>
                  <a:latin typeface="+mn-lt"/>
                  <a:cs typeface="+mn-cs"/>
                </a:rPr>
                <a:t>OH</a:t>
              </a:r>
            </a:p>
          </p:txBody>
        </p:sp>
        <p:sp>
          <p:nvSpPr>
            <p:cNvPr id="7" name="Line 41"/>
            <p:cNvSpPr>
              <a:spLocks noChangeShapeType="1"/>
            </p:cNvSpPr>
            <p:nvPr/>
          </p:nvSpPr>
          <p:spPr bwMode="auto">
            <a:xfrm flipH="1">
              <a:off x="7032699" y="3457489"/>
              <a:ext cx="0" cy="22868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latin typeface="+mn-lt"/>
                <a:ea typeface="黑体" pitchFamily="49" charset="-122"/>
                <a:cs typeface="+mn-cs"/>
              </a:endParaRPr>
            </a:p>
          </p:txBody>
        </p:sp>
      </p:grpSp>
      <p:sp>
        <p:nvSpPr>
          <p:cNvPr id="8" name="Text Box 44"/>
          <p:cNvSpPr txBox="1">
            <a:spLocks noChangeArrowheads="1"/>
          </p:cNvSpPr>
          <p:nvPr/>
        </p:nvSpPr>
        <p:spPr bwMode="auto">
          <a:xfrm>
            <a:off x="3224620" y="2057400"/>
            <a:ext cx="1196161"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r>
              <a:rPr kumimoji="1" lang="en-US" altLang="zh-CN" i="0" dirty="0">
                <a:solidFill>
                  <a:prstClr val="white"/>
                </a:solidFill>
                <a:effectLst/>
                <a:latin typeface="+mn-lt"/>
                <a:cs typeface="+mn-cs"/>
              </a:rPr>
              <a:t>Br</a:t>
            </a:r>
          </a:p>
        </p:txBody>
      </p:sp>
      <p:sp>
        <p:nvSpPr>
          <p:cNvPr id="9" name="Text Box 45"/>
          <p:cNvSpPr txBox="1">
            <a:spLocks noChangeArrowheads="1"/>
          </p:cNvSpPr>
          <p:nvPr/>
        </p:nvSpPr>
        <p:spPr bwMode="auto">
          <a:xfrm>
            <a:off x="3224620" y="2714625"/>
            <a:ext cx="1196161"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r>
              <a:rPr kumimoji="1" lang="en-US" altLang="zh-CN" i="0" dirty="0">
                <a:solidFill>
                  <a:prstClr val="white"/>
                </a:solidFill>
                <a:effectLst/>
                <a:latin typeface="+mn-lt"/>
                <a:cs typeface="+mn-cs"/>
              </a:rPr>
              <a:t>Br</a:t>
            </a:r>
          </a:p>
        </p:txBody>
      </p:sp>
      <p:sp>
        <p:nvSpPr>
          <p:cNvPr id="10" name="Line 46"/>
          <p:cNvSpPr>
            <a:spLocks noChangeShapeType="1"/>
          </p:cNvSpPr>
          <p:nvPr/>
        </p:nvSpPr>
        <p:spPr bwMode="auto">
          <a:xfrm flipH="1">
            <a:off x="3451225" y="25431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outerShdw blurRad="38100" dist="38100" dir="2700000" algn="tl">
                  <a:srgbClr val="000000">
                    <a:alpha val="43137"/>
                  </a:srgbClr>
                </a:outerShdw>
              </a:effectLst>
              <a:latin typeface="+mn-lt"/>
              <a:ea typeface="黑体" pitchFamily="49" charset="-122"/>
              <a:cs typeface="+mn-cs"/>
            </a:endParaRPr>
          </a:p>
        </p:txBody>
      </p:sp>
      <p:cxnSp>
        <p:nvCxnSpPr>
          <p:cNvPr id="15" name="直接箭头连接符 14"/>
          <p:cNvCxnSpPr/>
          <p:nvPr/>
        </p:nvCxnSpPr>
        <p:spPr>
          <a:xfrm flipV="1">
            <a:off x="2082800" y="2819400"/>
            <a:ext cx="1122363" cy="635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cxnSp>
        <p:nvCxnSpPr>
          <p:cNvPr id="16" name="直接箭头连接符 15"/>
          <p:cNvCxnSpPr/>
          <p:nvPr/>
        </p:nvCxnSpPr>
        <p:spPr>
          <a:xfrm>
            <a:off x="4488491" y="2671763"/>
            <a:ext cx="1744663"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20" name="TextBox 19"/>
          <p:cNvSpPr txBox="1"/>
          <p:nvPr/>
        </p:nvSpPr>
        <p:spPr>
          <a:xfrm>
            <a:off x="2149145" y="2157413"/>
            <a:ext cx="9525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FFFF00"/>
                </a:solidFill>
                <a:effectLst/>
                <a:latin typeface="+mn-lt"/>
                <a:ea typeface="黑体" pitchFamily="49" charset="-122"/>
                <a:cs typeface="Times New Roman" panose="02020603050405020304" pitchFamily="18" charset="0"/>
              </a:rPr>
              <a:t>Br</a:t>
            </a:r>
            <a:r>
              <a:rPr lang="en-US" altLang="zh-CN" sz="2800" i="0" baseline="-25000" dirty="0">
                <a:solidFill>
                  <a:srgbClr val="FFFF00"/>
                </a:solidFill>
                <a:effectLst/>
                <a:latin typeface="+mn-lt"/>
                <a:ea typeface="黑体" pitchFamily="49" charset="-122"/>
                <a:cs typeface="Times New Roman" panose="02020603050405020304" pitchFamily="18" charset="0"/>
              </a:rPr>
              <a:t>2</a:t>
            </a:r>
            <a:endParaRPr lang="zh-CN" altLang="en-US" sz="2800" i="0" baseline="-25000" dirty="0">
              <a:solidFill>
                <a:srgbClr val="FFFF00"/>
              </a:solidFill>
              <a:effectLst/>
              <a:latin typeface="+mn-lt"/>
              <a:ea typeface="黑体" pitchFamily="49" charset="-122"/>
              <a:cs typeface="Times New Roman" panose="02020603050405020304" pitchFamily="18" charset="0"/>
            </a:endParaRPr>
          </a:p>
        </p:txBody>
      </p:sp>
      <p:sp>
        <p:nvSpPr>
          <p:cNvPr id="23" name="矩形 22"/>
          <p:cNvSpPr/>
          <p:nvPr/>
        </p:nvSpPr>
        <p:spPr>
          <a:xfrm>
            <a:off x="4470400" y="2179638"/>
            <a:ext cx="1262063" cy="954087"/>
          </a:xfrm>
          <a:prstGeom prst="rect">
            <a:avLst/>
          </a:prstGeom>
        </p:spPr>
        <p:txBody>
          <a:bodyPr wrap="none">
            <a:spAutoFit/>
          </a:bodyPr>
          <a:lstStyle/>
          <a:p>
            <a:pPr defTabSz="914400" eaLnBrk="1" hangingPunct="1">
              <a:defRPr/>
            </a:pPr>
            <a:r>
              <a:rPr lang="en-US" altLang="zh-CN" sz="2800" i="0" dirty="0" err="1">
                <a:solidFill>
                  <a:srgbClr val="FFFF00"/>
                </a:solidFill>
                <a:effectLst/>
                <a:latin typeface="+mn-lt"/>
                <a:cs typeface="Times New Roman" panose="02020603050405020304" pitchFamily="18" charset="0"/>
              </a:rPr>
              <a:t>NaOH</a:t>
            </a:r>
            <a:endParaRPr lang="en-US" altLang="zh-CN" sz="2800" i="0" dirty="0">
              <a:solidFill>
                <a:srgbClr val="FFFF00"/>
              </a:solidFill>
              <a:effectLst/>
              <a:latin typeface="+mn-lt"/>
              <a:cs typeface="Times New Roman" panose="02020603050405020304" pitchFamily="18" charset="0"/>
            </a:endParaRPr>
          </a:p>
          <a:p>
            <a:pPr defTabSz="914400" eaLnBrk="1" hangingPunct="1">
              <a:defRPr/>
            </a:pPr>
            <a:r>
              <a:rPr lang="zh-CN" altLang="en-US" sz="2800" i="0" dirty="0">
                <a:solidFill>
                  <a:srgbClr val="FFFF00"/>
                </a:solidFill>
                <a:effectLst/>
                <a:latin typeface="+mn-lt"/>
                <a:ea typeface="+mj-ea"/>
                <a:cs typeface="Times New Roman" panose="02020603050405020304" pitchFamily="18" charset="0"/>
              </a:rPr>
              <a:t>水溶液</a:t>
            </a:r>
            <a:endParaRPr lang="zh-CN" altLang="en-US" sz="2800" i="0" baseline="-25000" dirty="0">
              <a:solidFill>
                <a:srgbClr val="FFFF00"/>
              </a:solidFill>
              <a:effectLst/>
              <a:latin typeface="+mn-lt"/>
              <a:ea typeface="+mj-ea"/>
              <a:cs typeface="Times New Roman" panose="02020603050405020304" pitchFamily="18" charset="0"/>
            </a:endParaRPr>
          </a:p>
        </p:txBody>
      </p:sp>
      <p:sp>
        <p:nvSpPr>
          <p:cNvPr id="24" name="等腰三角形 23"/>
          <p:cNvSpPr/>
          <p:nvPr/>
        </p:nvSpPr>
        <p:spPr>
          <a:xfrm>
            <a:off x="5886450" y="2755900"/>
            <a:ext cx="276225" cy="254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hangingPunct="1">
              <a:defRPr/>
            </a:pPr>
            <a:endParaRPr lang="zh-CN" altLang="en-US" sz="2800" i="0">
              <a:solidFill>
                <a:prstClr val="white"/>
              </a:solidFill>
              <a:cs typeface="Times New Roman" panose="02020603050405020304" pitchFamily="18" charset="0"/>
            </a:endParaRPr>
          </a:p>
        </p:txBody>
      </p:sp>
      <p:sp>
        <p:nvSpPr>
          <p:cNvPr id="57" name="矩形 56"/>
          <p:cNvSpPr/>
          <p:nvPr/>
        </p:nvSpPr>
        <p:spPr>
          <a:xfrm>
            <a:off x="2316163" y="4602163"/>
            <a:ext cx="6807200" cy="156210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81937" name="矩形 20"/>
          <p:cNvSpPr>
            <a:spLocks noChangeArrowheads="1"/>
          </p:cNvSpPr>
          <p:nvPr/>
        </p:nvSpPr>
        <p:spPr bwMode="auto">
          <a:xfrm>
            <a:off x="8915400" y="2430463"/>
            <a:ext cx="1979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C000"/>
                </a:solidFill>
                <a:effectLst/>
                <a:latin typeface="Times New Roman" panose="02020603050405020304" pitchFamily="18" charset="0"/>
                <a:ea typeface="黑体" panose="02010609060101010101" pitchFamily="49" charset="-122"/>
                <a:cs typeface="Times New Roman" panose="02020603050405020304" pitchFamily="18" charset="0"/>
              </a:rPr>
              <a:t>转化官能团</a:t>
            </a:r>
          </a:p>
        </p:txBody>
      </p:sp>
      <p:sp>
        <p:nvSpPr>
          <p:cNvPr id="21" name="Text Box 50"/>
          <p:cNvSpPr txBox="1">
            <a:spLocks noChangeArrowheads="1"/>
          </p:cNvSpPr>
          <p:nvPr/>
        </p:nvSpPr>
        <p:spPr bwMode="auto">
          <a:xfrm>
            <a:off x="1110218" y="2058988"/>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22" name="Text Box 51"/>
          <p:cNvSpPr txBox="1">
            <a:spLocks noChangeArrowheads="1"/>
          </p:cNvSpPr>
          <p:nvPr/>
        </p:nvSpPr>
        <p:spPr bwMode="auto">
          <a:xfrm>
            <a:off x="1148318" y="2709863"/>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25" name="Line 53"/>
          <p:cNvSpPr>
            <a:spLocks noChangeShapeType="1"/>
          </p:cNvSpPr>
          <p:nvPr/>
        </p:nvSpPr>
        <p:spPr bwMode="auto">
          <a:xfrm flipH="1">
            <a:off x="1298575" y="2547938"/>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26" name="Line 53"/>
          <p:cNvSpPr>
            <a:spLocks noChangeShapeType="1"/>
          </p:cNvSpPr>
          <p:nvPr/>
        </p:nvSpPr>
        <p:spPr bwMode="auto">
          <a:xfrm flipH="1">
            <a:off x="1400175" y="2547938"/>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Tree>
    <p:extLst>
      <p:ext uri="{BB962C8B-B14F-4D97-AF65-F5344CB8AC3E}">
        <p14:creationId xmlns:p14="http://schemas.microsoft.com/office/powerpoint/2010/main" val="4099468953"/>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矩形 1"/>
          <p:cNvSpPr>
            <a:spLocks noChangeArrowheads="1"/>
          </p:cNvSpPr>
          <p:nvPr/>
        </p:nvSpPr>
        <p:spPr bwMode="auto">
          <a:xfrm>
            <a:off x="3783013" y="960438"/>
            <a:ext cx="5264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a:solidFill>
                  <a:srgbClr val="FFFF00"/>
                </a:solidFill>
                <a:effectLst/>
                <a:latin typeface="黑体" panose="02010609060101010101" pitchFamily="49" charset="-122"/>
                <a:ea typeface="黑体" panose="02010609060101010101" pitchFamily="49" charset="-122"/>
              </a:rPr>
              <a:t>正向梳理，写出合成路线</a:t>
            </a:r>
          </a:p>
        </p:txBody>
      </p:sp>
      <p:grpSp>
        <p:nvGrpSpPr>
          <p:cNvPr id="83971" name="组合 2"/>
          <p:cNvGrpSpPr>
            <a:grpSpLocks/>
          </p:cNvGrpSpPr>
          <p:nvPr/>
        </p:nvGrpSpPr>
        <p:grpSpPr bwMode="auto">
          <a:xfrm>
            <a:off x="6258258" y="2082801"/>
            <a:ext cx="1394747" cy="1172509"/>
            <a:chOff x="6777363" y="2996952"/>
            <a:chExt cx="1395190" cy="1172920"/>
          </a:xfrm>
        </p:grpSpPr>
        <p:sp>
          <p:nvSpPr>
            <p:cNvPr id="5" name="Text Box 39"/>
            <p:cNvSpPr txBox="1">
              <a:spLocks noChangeArrowheads="1"/>
            </p:cNvSpPr>
            <p:nvPr/>
          </p:nvSpPr>
          <p:spPr bwMode="auto">
            <a:xfrm>
              <a:off x="6777363" y="2996952"/>
              <a:ext cx="1376135" cy="523404"/>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OH</a:t>
              </a:r>
            </a:p>
          </p:txBody>
        </p:sp>
        <p:sp>
          <p:nvSpPr>
            <p:cNvPr id="6" name="Text Box 40"/>
            <p:cNvSpPr txBox="1">
              <a:spLocks noChangeArrowheads="1"/>
            </p:cNvSpPr>
            <p:nvPr/>
          </p:nvSpPr>
          <p:spPr bwMode="auto">
            <a:xfrm>
              <a:off x="6796418" y="3646468"/>
              <a:ext cx="1376135" cy="523404"/>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OH</a:t>
              </a:r>
            </a:p>
          </p:txBody>
        </p:sp>
        <p:sp>
          <p:nvSpPr>
            <p:cNvPr id="7" name="Line 41"/>
            <p:cNvSpPr>
              <a:spLocks noChangeShapeType="1"/>
            </p:cNvSpPr>
            <p:nvPr/>
          </p:nvSpPr>
          <p:spPr bwMode="auto">
            <a:xfrm flipH="1">
              <a:off x="7032699" y="3457489"/>
              <a:ext cx="0" cy="22868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grpSp>
      <p:sp>
        <p:nvSpPr>
          <p:cNvPr id="8" name="Text Box 44"/>
          <p:cNvSpPr txBox="1">
            <a:spLocks noChangeArrowheads="1"/>
          </p:cNvSpPr>
          <p:nvPr/>
        </p:nvSpPr>
        <p:spPr bwMode="auto">
          <a:xfrm>
            <a:off x="3224620" y="2057400"/>
            <a:ext cx="1196161"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Br</a:t>
            </a:r>
          </a:p>
        </p:txBody>
      </p:sp>
      <p:sp>
        <p:nvSpPr>
          <p:cNvPr id="9" name="Text Box 45"/>
          <p:cNvSpPr txBox="1">
            <a:spLocks noChangeArrowheads="1"/>
          </p:cNvSpPr>
          <p:nvPr/>
        </p:nvSpPr>
        <p:spPr bwMode="auto">
          <a:xfrm>
            <a:off x="3224620" y="2714625"/>
            <a:ext cx="1196161"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Br</a:t>
            </a:r>
          </a:p>
        </p:txBody>
      </p:sp>
      <p:sp>
        <p:nvSpPr>
          <p:cNvPr id="10" name="Line 46"/>
          <p:cNvSpPr>
            <a:spLocks noChangeShapeType="1"/>
          </p:cNvSpPr>
          <p:nvPr/>
        </p:nvSpPr>
        <p:spPr bwMode="auto">
          <a:xfrm flipH="1">
            <a:off x="3451225" y="25431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11" name="Text Box 50"/>
          <p:cNvSpPr txBox="1">
            <a:spLocks noChangeArrowheads="1"/>
          </p:cNvSpPr>
          <p:nvPr/>
        </p:nvSpPr>
        <p:spPr bwMode="auto">
          <a:xfrm>
            <a:off x="1110218" y="2058988"/>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12" name="Text Box 51"/>
          <p:cNvSpPr txBox="1">
            <a:spLocks noChangeArrowheads="1"/>
          </p:cNvSpPr>
          <p:nvPr/>
        </p:nvSpPr>
        <p:spPr bwMode="auto">
          <a:xfrm>
            <a:off x="1148318" y="2709863"/>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13" name="Line 53"/>
          <p:cNvSpPr>
            <a:spLocks noChangeShapeType="1"/>
          </p:cNvSpPr>
          <p:nvPr/>
        </p:nvSpPr>
        <p:spPr bwMode="auto">
          <a:xfrm flipH="1">
            <a:off x="1298575" y="2547938"/>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14" name="Line 53"/>
          <p:cNvSpPr>
            <a:spLocks noChangeShapeType="1"/>
          </p:cNvSpPr>
          <p:nvPr/>
        </p:nvSpPr>
        <p:spPr bwMode="auto">
          <a:xfrm flipH="1">
            <a:off x="1400175" y="2547938"/>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cxnSp>
        <p:nvCxnSpPr>
          <p:cNvPr id="15" name="直接箭头连接符 14"/>
          <p:cNvCxnSpPr/>
          <p:nvPr/>
        </p:nvCxnSpPr>
        <p:spPr>
          <a:xfrm flipV="1">
            <a:off x="2082800" y="2819400"/>
            <a:ext cx="1122363" cy="635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20" name="TextBox 19"/>
          <p:cNvSpPr txBox="1"/>
          <p:nvPr/>
        </p:nvSpPr>
        <p:spPr>
          <a:xfrm>
            <a:off x="2149145" y="2157413"/>
            <a:ext cx="9525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FFFF00"/>
                </a:solidFill>
                <a:effectLst/>
                <a:latin typeface="+mn-lt"/>
                <a:ea typeface="黑体" pitchFamily="49" charset="-122"/>
                <a:cs typeface="Times New Roman" panose="02020603050405020304" pitchFamily="18" charset="0"/>
              </a:rPr>
              <a:t>Br</a:t>
            </a:r>
            <a:r>
              <a:rPr lang="en-US" altLang="zh-CN" sz="2800" i="0" baseline="-25000" dirty="0">
                <a:solidFill>
                  <a:srgbClr val="FFFF00"/>
                </a:solidFill>
                <a:effectLst/>
                <a:latin typeface="+mn-lt"/>
                <a:ea typeface="黑体" pitchFamily="49" charset="-122"/>
                <a:cs typeface="Times New Roman" panose="02020603050405020304" pitchFamily="18" charset="0"/>
              </a:rPr>
              <a:t>2</a:t>
            </a:r>
            <a:endParaRPr lang="zh-CN" altLang="en-US" sz="2800" i="0" baseline="-25000" dirty="0">
              <a:solidFill>
                <a:srgbClr val="FFFF00"/>
              </a:solidFill>
              <a:effectLst/>
              <a:latin typeface="+mn-lt"/>
              <a:ea typeface="黑体" pitchFamily="49" charset="-122"/>
              <a:cs typeface="Times New Roman" panose="02020603050405020304" pitchFamily="18" charset="0"/>
            </a:endParaRPr>
          </a:p>
        </p:txBody>
      </p:sp>
      <p:sp>
        <p:nvSpPr>
          <p:cNvPr id="83998" name="矩形 18"/>
          <p:cNvSpPr>
            <a:spLocks noChangeArrowheads="1"/>
          </p:cNvSpPr>
          <p:nvPr/>
        </p:nvSpPr>
        <p:spPr bwMode="auto">
          <a:xfrm>
            <a:off x="5492750" y="4584700"/>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C000"/>
                </a:solidFill>
                <a:effectLst/>
                <a:latin typeface="+mn-lt"/>
                <a:ea typeface="黑体" panose="02010609060101010101" pitchFamily="49" charset="-122"/>
                <a:cs typeface="Times New Roman" panose="02020603050405020304" pitchFamily="18" charset="0"/>
              </a:rPr>
              <a:t>增长碳链</a:t>
            </a:r>
            <a:endParaRPr lang="zh-CN" altLang="en-US" dirty="0">
              <a:effectLst/>
              <a:latin typeface="+mn-lt"/>
              <a:ea typeface="黑体" panose="02010609060101010101" pitchFamily="49" charset="-122"/>
              <a:cs typeface="Times New Roman" panose="02020603050405020304" pitchFamily="18" charset="0"/>
            </a:endParaRPr>
          </a:p>
        </p:txBody>
      </p:sp>
      <p:sp>
        <p:nvSpPr>
          <p:cNvPr id="83999" name="矩形 34"/>
          <p:cNvSpPr>
            <a:spLocks noChangeArrowheads="1"/>
          </p:cNvSpPr>
          <p:nvPr/>
        </p:nvSpPr>
        <p:spPr bwMode="auto">
          <a:xfrm>
            <a:off x="8905875" y="4486275"/>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C000"/>
                </a:solidFill>
                <a:effectLst/>
                <a:latin typeface="+mn-lt"/>
                <a:ea typeface="黑体" panose="02010609060101010101" pitchFamily="49" charset="-122"/>
                <a:cs typeface="Times New Roman" panose="02020603050405020304" pitchFamily="18" charset="0"/>
              </a:rPr>
              <a:t>转化官能团</a:t>
            </a:r>
          </a:p>
        </p:txBody>
      </p:sp>
      <p:sp>
        <p:nvSpPr>
          <p:cNvPr id="84000" name="矩形 35"/>
          <p:cNvSpPr>
            <a:spLocks noChangeArrowheads="1"/>
          </p:cNvSpPr>
          <p:nvPr/>
        </p:nvSpPr>
        <p:spPr bwMode="auto">
          <a:xfrm>
            <a:off x="8915400" y="2430463"/>
            <a:ext cx="1979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a:solidFill>
                  <a:srgbClr val="FFC000"/>
                </a:solidFill>
                <a:effectLst/>
                <a:latin typeface="+mn-lt"/>
                <a:ea typeface="黑体" panose="02010609060101010101" pitchFamily="49" charset="-122"/>
                <a:cs typeface="Times New Roman" panose="02020603050405020304" pitchFamily="18" charset="0"/>
              </a:rPr>
              <a:t>转化官能团</a:t>
            </a:r>
          </a:p>
        </p:txBody>
      </p:sp>
      <p:cxnSp>
        <p:nvCxnSpPr>
          <p:cNvPr id="40" name="直接箭头连接符 39"/>
          <p:cNvCxnSpPr/>
          <p:nvPr/>
        </p:nvCxnSpPr>
        <p:spPr>
          <a:xfrm>
            <a:off x="4488491" y="2671763"/>
            <a:ext cx="1744663"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41" name="矩形 40"/>
          <p:cNvSpPr/>
          <p:nvPr/>
        </p:nvSpPr>
        <p:spPr>
          <a:xfrm>
            <a:off x="4470400" y="2179638"/>
            <a:ext cx="1262063" cy="954087"/>
          </a:xfrm>
          <a:prstGeom prst="rect">
            <a:avLst/>
          </a:prstGeom>
        </p:spPr>
        <p:txBody>
          <a:bodyPr wrap="none">
            <a:spAutoFit/>
          </a:bodyPr>
          <a:lstStyle/>
          <a:p>
            <a:pPr defTabSz="914400" eaLnBrk="1" hangingPunct="1">
              <a:defRPr/>
            </a:pPr>
            <a:r>
              <a:rPr lang="en-US" altLang="zh-CN" sz="2800" i="0" dirty="0" err="1">
                <a:solidFill>
                  <a:srgbClr val="FFFF00"/>
                </a:solidFill>
                <a:effectLst/>
                <a:latin typeface="+mn-lt"/>
                <a:cs typeface="Times New Roman" panose="02020603050405020304" pitchFamily="18" charset="0"/>
              </a:rPr>
              <a:t>NaOH</a:t>
            </a:r>
            <a:endParaRPr lang="en-US" altLang="zh-CN" sz="2800" i="0" dirty="0">
              <a:solidFill>
                <a:srgbClr val="FFFF00"/>
              </a:solidFill>
              <a:effectLst/>
              <a:latin typeface="+mn-lt"/>
              <a:cs typeface="Times New Roman" panose="02020603050405020304" pitchFamily="18" charset="0"/>
            </a:endParaRPr>
          </a:p>
          <a:p>
            <a:pPr defTabSz="914400" eaLnBrk="1" hangingPunct="1">
              <a:defRPr/>
            </a:pPr>
            <a:r>
              <a:rPr lang="zh-CN" altLang="en-US" sz="2800" i="0" dirty="0">
                <a:solidFill>
                  <a:srgbClr val="FFFF00"/>
                </a:solidFill>
                <a:effectLst/>
                <a:latin typeface="+mn-lt"/>
                <a:ea typeface="+mj-ea"/>
                <a:cs typeface="Times New Roman" panose="02020603050405020304" pitchFamily="18" charset="0"/>
              </a:rPr>
              <a:t>水溶液</a:t>
            </a:r>
            <a:endParaRPr lang="zh-CN" altLang="en-US" sz="2800" i="0" baseline="-25000" dirty="0">
              <a:solidFill>
                <a:srgbClr val="FFFF00"/>
              </a:solidFill>
              <a:effectLst/>
              <a:latin typeface="+mn-lt"/>
              <a:ea typeface="+mj-ea"/>
              <a:cs typeface="Times New Roman" panose="02020603050405020304" pitchFamily="18" charset="0"/>
            </a:endParaRPr>
          </a:p>
        </p:txBody>
      </p:sp>
      <p:sp>
        <p:nvSpPr>
          <p:cNvPr id="42" name="等腰三角形 41"/>
          <p:cNvSpPr/>
          <p:nvPr/>
        </p:nvSpPr>
        <p:spPr>
          <a:xfrm>
            <a:off x="5886450" y="2755900"/>
            <a:ext cx="276225" cy="254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hangingPunct="1">
              <a:defRPr/>
            </a:pPr>
            <a:endParaRPr lang="zh-CN" altLang="en-US" sz="2800" i="0">
              <a:solidFill>
                <a:prstClr val="white"/>
              </a:solidFill>
              <a:cs typeface="Times New Roman" panose="02020603050405020304" pitchFamily="18" charset="0"/>
            </a:endParaRPr>
          </a:p>
        </p:txBody>
      </p:sp>
      <p:cxnSp>
        <p:nvCxnSpPr>
          <p:cNvPr id="43" name="直接箭头连接符 42"/>
          <p:cNvCxnSpPr/>
          <p:nvPr/>
        </p:nvCxnSpPr>
        <p:spPr>
          <a:xfrm>
            <a:off x="2012950" y="4143375"/>
            <a:ext cx="806450"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46" name="矩形 45"/>
          <p:cNvSpPr/>
          <p:nvPr/>
        </p:nvSpPr>
        <p:spPr>
          <a:xfrm>
            <a:off x="5677346" y="3878263"/>
            <a:ext cx="2008883" cy="523220"/>
          </a:xfrm>
          <a:prstGeom prst="rect">
            <a:avLst/>
          </a:prstGeom>
        </p:spPr>
        <p:txBody>
          <a:bodyPr wrap="none">
            <a:spAutoFit/>
          </a:bodyPr>
          <a:lstStyle/>
          <a:p>
            <a:pPr eaLnBrk="1" hangingPunct="1">
              <a:defRPr/>
            </a:pP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3</a:t>
            </a: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2</a:t>
            </a:r>
            <a:r>
              <a:rPr kumimoji="1" lang="en-US" altLang="zh-CN" sz="2800" i="0" dirty="0">
                <a:solidFill>
                  <a:prstClr val="white"/>
                </a:solidFill>
                <a:effectLst/>
                <a:latin typeface="+mn-lt"/>
                <a:ea typeface="黑体" pitchFamily="49" charset="-122"/>
                <a:cs typeface="+mn-cs"/>
              </a:rPr>
              <a:t>CN</a:t>
            </a:r>
            <a:endParaRPr lang="zh-CN" altLang="en-US" sz="2800" dirty="0">
              <a:effectLst/>
              <a:latin typeface="+mn-lt"/>
            </a:endParaRPr>
          </a:p>
        </p:txBody>
      </p:sp>
      <p:sp>
        <p:nvSpPr>
          <p:cNvPr id="47" name="矩形 46"/>
          <p:cNvSpPr/>
          <p:nvPr/>
        </p:nvSpPr>
        <p:spPr>
          <a:xfrm>
            <a:off x="2943746" y="3811588"/>
            <a:ext cx="1829347" cy="523220"/>
          </a:xfrm>
          <a:prstGeom prst="rect">
            <a:avLst/>
          </a:prstGeom>
        </p:spPr>
        <p:txBody>
          <a:bodyPr wrap="none">
            <a:spAutoFit/>
          </a:bodyPr>
          <a:lstStyle/>
          <a:p>
            <a:pPr eaLnBrk="1" hangingPunct="1">
              <a:defRPr/>
            </a:pPr>
            <a:r>
              <a:rPr kumimoji="1" lang="en-US" altLang="zh-CN" sz="2800" i="0">
                <a:solidFill>
                  <a:prstClr val="white"/>
                </a:solidFill>
                <a:effectLst/>
                <a:latin typeface="+mn-lt"/>
                <a:ea typeface="黑体" pitchFamily="49" charset="-122"/>
                <a:cs typeface="+mn-cs"/>
              </a:rPr>
              <a:t>CH</a:t>
            </a:r>
            <a:r>
              <a:rPr kumimoji="1" lang="en-US" altLang="zh-CN" sz="2800" i="0" baseline="-25000">
                <a:solidFill>
                  <a:prstClr val="white"/>
                </a:solidFill>
                <a:effectLst/>
                <a:latin typeface="+mn-lt"/>
                <a:ea typeface="黑体" pitchFamily="49" charset="-122"/>
                <a:cs typeface="+mn-cs"/>
              </a:rPr>
              <a:t>3</a:t>
            </a:r>
            <a:r>
              <a:rPr kumimoji="1" lang="en-US" altLang="zh-CN" sz="2800" i="0">
                <a:solidFill>
                  <a:prstClr val="white"/>
                </a:solidFill>
                <a:effectLst/>
                <a:latin typeface="+mn-lt"/>
                <a:ea typeface="黑体" pitchFamily="49" charset="-122"/>
                <a:cs typeface="+mn-cs"/>
              </a:rPr>
              <a:t>CH</a:t>
            </a:r>
            <a:r>
              <a:rPr kumimoji="1" lang="en-US" altLang="zh-CN" sz="2800" i="0" baseline="-25000">
                <a:solidFill>
                  <a:prstClr val="white"/>
                </a:solidFill>
                <a:effectLst/>
                <a:latin typeface="+mn-lt"/>
                <a:ea typeface="黑体" pitchFamily="49" charset="-122"/>
                <a:cs typeface="+mn-cs"/>
              </a:rPr>
              <a:t>2</a:t>
            </a:r>
            <a:r>
              <a:rPr kumimoji="1" lang="en-US" altLang="zh-CN" sz="2800" i="0">
                <a:solidFill>
                  <a:prstClr val="white"/>
                </a:solidFill>
                <a:effectLst/>
                <a:latin typeface="+mn-lt"/>
                <a:ea typeface="黑体" pitchFamily="49" charset="-122"/>
                <a:cs typeface="+mn-cs"/>
              </a:rPr>
              <a:t>Cl</a:t>
            </a:r>
            <a:endParaRPr lang="zh-CN" altLang="en-US" sz="2800">
              <a:effectLst/>
              <a:latin typeface="+mn-lt"/>
            </a:endParaRPr>
          </a:p>
        </p:txBody>
      </p:sp>
      <p:cxnSp>
        <p:nvCxnSpPr>
          <p:cNvPr id="48" name="直接箭头连接符 47"/>
          <p:cNvCxnSpPr/>
          <p:nvPr/>
        </p:nvCxnSpPr>
        <p:spPr>
          <a:xfrm>
            <a:off x="4884738" y="4211638"/>
            <a:ext cx="808037"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49" name="Text Box 50"/>
          <p:cNvSpPr txBox="1">
            <a:spLocks noChangeArrowheads="1"/>
          </p:cNvSpPr>
          <p:nvPr/>
        </p:nvSpPr>
        <p:spPr bwMode="auto">
          <a:xfrm>
            <a:off x="1103868" y="3635375"/>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50" name="Text Box 51"/>
          <p:cNvSpPr txBox="1">
            <a:spLocks noChangeArrowheads="1"/>
          </p:cNvSpPr>
          <p:nvPr/>
        </p:nvSpPr>
        <p:spPr bwMode="auto">
          <a:xfrm>
            <a:off x="1122918" y="4267200"/>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p>
        </p:txBody>
      </p:sp>
      <p:sp>
        <p:nvSpPr>
          <p:cNvPr id="51" name="Line 53"/>
          <p:cNvSpPr>
            <a:spLocks noChangeShapeType="1"/>
          </p:cNvSpPr>
          <p:nvPr/>
        </p:nvSpPr>
        <p:spPr bwMode="auto">
          <a:xfrm flipH="1">
            <a:off x="1273175" y="41052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52" name="Line 53"/>
          <p:cNvSpPr>
            <a:spLocks noChangeShapeType="1"/>
          </p:cNvSpPr>
          <p:nvPr/>
        </p:nvSpPr>
        <p:spPr bwMode="auto">
          <a:xfrm flipH="1">
            <a:off x="1374775" y="41052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53" name="矩形 52"/>
          <p:cNvSpPr/>
          <p:nvPr/>
        </p:nvSpPr>
        <p:spPr>
          <a:xfrm>
            <a:off x="1908175" y="3644900"/>
            <a:ext cx="1260475" cy="954088"/>
          </a:xfrm>
          <a:prstGeom prst="rect">
            <a:avLst/>
          </a:prstGeom>
        </p:spPr>
        <p:txBody>
          <a:bodyPr wrap="none">
            <a:spAutoFit/>
          </a:bodyPr>
          <a:lstStyle/>
          <a:p>
            <a:pPr defTabSz="914400" eaLnBrk="1" hangingPunct="1">
              <a:defRPr/>
            </a:pPr>
            <a:r>
              <a:rPr lang="en-US" altLang="zh-CN" sz="2800" i="0" dirty="0">
                <a:solidFill>
                  <a:srgbClr val="FFFF00"/>
                </a:solidFill>
                <a:effectLst/>
                <a:latin typeface="+mn-lt"/>
                <a:cs typeface="Times New Roman" panose="02020603050405020304" pitchFamily="18" charset="0"/>
              </a:rPr>
              <a:t>HCl</a:t>
            </a:r>
          </a:p>
          <a:p>
            <a:pPr defTabSz="914400" eaLnBrk="1" hangingPunct="1">
              <a:defRPr/>
            </a:pPr>
            <a:r>
              <a:rPr lang="zh-CN" altLang="en-US" sz="2800" i="0" dirty="0">
                <a:solidFill>
                  <a:srgbClr val="FFFF00"/>
                </a:solidFill>
                <a:effectLst/>
                <a:latin typeface="+mn-lt"/>
                <a:ea typeface="+mj-ea"/>
                <a:cs typeface="Times New Roman" panose="02020603050405020304" pitchFamily="18" charset="0"/>
              </a:rPr>
              <a:t>催化剂</a:t>
            </a:r>
            <a:endParaRPr lang="zh-CN" altLang="en-US" sz="2800" i="0" baseline="-25000" dirty="0">
              <a:solidFill>
                <a:srgbClr val="FFFF00"/>
              </a:solidFill>
              <a:effectLst/>
              <a:latin typeface="+mn-lt"/>
              <a:ea typeface="+mj-ea"/>
              <a:cs typeface="Times New Roman" panose="02020603050405020304" pitchFamily="18" charset="0"/>
            </a:endParaRPr>
          </a:p>
        </p:txBody>
      </p:sp>
      <p:sp>
        <p:nvSpPr>
          <p:cNvPr id="54" name="矩形 39"/>
          <p:cNvSpPr>
            <a:spLocks noChangeArrowheads="1"/>
          </p:cNvSpPr>
          <p:nvPr/>
        </p:nvSpPr>
        <p:spPr bwMode="auto">
          <a:xfrm>
            <a:off x="4707500" y="3714750"/>
            <a:ext cx="116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en-US" altLang="zh-CN" sz="2800" i="0" dirty="0">
                <a:solidFill>
                  <a:srgbClr val="FFFF00"/>
                </a:solidFill>
                <a:effectLst/>
                <a:latin typeface="+mn-lt"/>
                <a:ea typeface="黑体" panose="02010609060101010101" pitchFamily="49" charset="-122"/>
                <a:cs typeface="Times New Roman" panose="02020603050405020304" pitchFamily="18" charset="0"/>
              </a:rPr>
              <a:t>NaCN</a:t>
            </a:r>
            <a:endParaRPr lang="zh-CN" altLang="en-US" sz="2800" i="0" dirty="0">
              <a:solidFill>
                <a:srgbClr val="FFFF00"/>
              </a:solidFill>
              <a:effectLst/>
              <a:latin typeface="+mn-lt"/>
              <a:ea typeface="黑体" panose="02010609060101010101" pitchFamily="49" charset="-122"/>
              <a:cs typeface="Times New Roman" panose="02020603050405020304" pitchFamily="18" charset="0"/>
            </a:endParaRPr>
          </a:p>
        </p:txBody>
      </p:sp>
      <p:cxnSp>
        <p:nvCxnSpPr>
          <p:cNvPr id="35" name="直接箭头连接符 34"/>
          <p:cNvCxnSpPr/>
          <p:nvPr/>
        </p:nvCxnSpPr>
        <p:spPr>
          <a:xfrm flipV="1">
            <a:off x="7664869" y="4135438"/>
            <a:ext cx="973138" cy="4762"/>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36" name="Rectangle 32"/>
          <p:cNvSpPr>
            <a:spLocks noChangeArrowheads="1"/>
          </p:cNvSpPr>
          <p:nvPr/>
        </p:nvSpPr>
        <p:spPr bwMode="auto">
          <a:xfrm>
            <a:off x="8533772" y="3873500"/>
            <a:ext cx="2571750" cy="522288"/>
          </a:xfrm>
          <a:prstGeom prst="rect">
            <a:avLst/>
          </a:prstGeom>
          <a:noFill/>
          <a:ln>
            <a:noFill/>
          </a:ln>
        </p:spPr>
        <p:txBody>
          <a:bodyPr wrap="square">
            <a:spAutoFit/>
          </a:bodyPr>
          <a:lstStyle/>
          <a:p>
            <a:pPr defTabSz="914400" eaLnBrk="1" hangingPunct="1">
              <a:defRPr/>
            </a:pP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3</a:t>
            </a: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2</a:t>
            </a:r>
            <a:r>
              <a:rPr kumimoji="1" lang="en-US" altLang="zh-CN" sz="2800" i="0" dirty="0">
                <a:solidFill>
                  <a:prstClr val="white"/>
                </a:solidFill>
                <a:effectLst/>
                <a:latin typeface="+mn-lt"/>
                <a:ea typeface="黑体" pitchFamily="49" charset="-122"/>
                <a:cs typeface="+mn-cs"/>
              </a:rPr>
              <a:t>C</a:t>
            </a:r>
            <a:r>
              <a:rPr kumimoji="1" lang="en-US" altLang="zh-CN" sz="2800" i="0" dirty="0">
                <a:solidFill>
                  <a:prstClr val="white"/>
                </a:solidFill>
                <a:effectLst/>
                <a:latin typeface="+mn-lt"/>
                <a:ea typeface="黑体" pitchFamily="49" charset="-122"/>
              </a:rPr>
              <a:t>OOH</a:t>
            </a:r>
            <a:endParaRPr kumimoji="1" lang="en-US" altLang="zh-CN" sz="2800" i="0" baseline="-25000" dirty="0">
              <a:solidFill>
                <a:prstClr val="white"/>
              </a:solidFill>
              <a:effectLst/>
              <a:latin typeface="+mn-lt"/>
              <a:ea typeface="黑体" pitchFamily="49" charset="-122"/>
              <a:cs typeface="+mn-cs"/>
            </a:endParaRPr>
          </a:p>
        </p:txBody>
      </p:sp>
      <p:sp>
        <p:nvSpPr>
          <p:cNvPr id="37" name="矩形 41"/>
          <p:cNvSpPr>
            <a:spLocks noChangeArrowheads="1"/>
          </p:cNvSpPr>
          <p:nvPr/>
        </p:nvSpPr>
        <p:spPr bwMode="auto">
          <a:xfrm>
            <a:off x="7431531" y="3643313"/>
            <a:ext cx="114169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en-US" altLang="zh-CN" sz="2800" i="0" dirty="0">
                <a:solidFill>
                  <a:srgbClr val="FFFF00"/>
                </a:solidFill>
                <a:effectLst/>
                <a:latin typeface="+mn-lt"/>
                <a:ea typeface="黑体" panose="02010609060101010101" pitchFamily="49" charset="-122"/>
                <a:cs typeface="Times New Roman" panose="02020603050405020304" pitchFamily="18" charset="0"/>
              </a:rPr>
              <a:t>  H</a:t>
            </a:r>
            <a:r>
              <a:rPr lang="en-US" altLang="zh-CN" sz="2800" i="0" baseline="-25000" dirty="0">
                <a:solidFill>
                  <a:srgbClr val="FFFF00"/>
                </a:solidFill>
                <a:effectLst/>
                <a:latin typeface="+mn-lt"/>
                <a:ea typeface="黑体" panose="02010609060101010101" pitchFamily="49" charset="-122"/>
                <a:cs typeface="Times New Roman" panose="02020603050405020304" pitchFamily="18" charset="0"/>
              </a:rPr>
              <a:t>2</a:t>
            </a:r>
            <a:r>
              <a:rPr lang="en-US" altLang="zh-CN" sz="2800" i="0" dirty="0">
                <a:solidFill>
                  <a:srgbClr val="FFFF00"/>
                </a:solidFill>
                <a:effectLst/>
                <a:latin typeface="+mn-lt"/>
                <a:ea typeface="黑体" panose="02010609060101010101" pitchFamily="49" charset="-122"/>
                <a:cs typeface="Times New Roman" panose="02020603050405020304" pitchFamily="18" charset="0"/>
              </a:rPr>
              <a:t>O </a:t>
            </a:r>
          </a:p>
          <a:p>
            <a:pPr eaLnBrk="1" hangingPunct="1"/>
            <a:r>
              <a:rPr lang="en-US" altLang="zh-CN" sz="2800" i="0" dirty="0">
                <a:solidFill>
                  <a:srgbClr val="FFFF00"/>
                </a:solidFill>
                <a:effectLst/>
                <a:latin typeface="+mn-lt"/>
                <a:ea typeface="黑体" panose="02010609060101010101" pitchFamily="49" charset="-122"/>
                <a:cs typeface="Times New Roman" panose="02020603050405020304" pitchFamily="18" charset="0"/>
              </a:rPr>
              <a:t> HCl</a:t>
            </a:r>
            <a:endParaRPr lang="zh-CN" altLang="en-US" sz="5400" dirty="0">
              <a:solidFill>
                <a:srgbClr val="FFFF00"/>
              </a:solidFill>
              <a:effectLst/>
              <a:latin typeface="+mn-lt"/>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007692788"/>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矩形 1"/>
          <p:cNvSpPr>
            <a:spLocks noChangeArrowheads="1"/>
          </p:cNvSpPr>
          <p:nvPr/>
        </p:nvSpPr>
        <p:spPr bwMode="auto">
          <a:xfrm>
            <a:off x="3783013" y="960438"/>
            <a:ext cx="5264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3600" i="0" dirty="0">
                <a:solidFill>
                  <a:srgbClr val="FFFF00"/>
                </a:solidFill>
                <a:effectLst/>
                <a:latin typeface="黑体" panose="02010609060101010101" pitchFamily="49" charset="-122"/>
                <a:ea typeface="黑体" panose="02010609060101010101" pitchFamily="49" charset="-122"/>
              </a:rPr>
              <a:t>正向梳理，写出合成路线</a:t>
            </a:r>
          </a:p>
        </p:txBody>
      </p:sp>
      <p:grpSp>
        <p:nvGrpSpPr>
          <p:cNvPr id="86019" name="组合 2"/>
          <p:cNvGrpSpPr>
            <a:grpSpLocks/>
          </p:cNvGrpSpPr>
          <p:nvPr/>
        </p:nvGrpSpPr>
        <p:grpSpPr bwMode="auto">
          <a:xfrm>
            <a:off x="6258258" y="2082801"/>
            <a:ext cx="1394747" cy="1172509"/>
            <a:chOff x="6777363" y="2996952"/>
            <a:chExt cx="1395190" cy="1172920"/>
          </a:xfrm>
        </p:grpSpPr>
        <p:sp>
          <p:nvSpPr>
            <p:cNvPr id="5" name="Text Box 39"/>
            <p:cNvSpPr txBox="1">
              <a:spLocks noChangeArrowheads="1"/>
            </p:cNvSpPr>
            <p:nvPr/>
          </p:nvSpPr>
          <p:spPr bwMode="auto">
            <a:xfrm>
              <a:off x="6777363" y="2996952"/>
              <a:ext cx="1376135" cy="523404"/>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OH</a:t>
              </a:r>
            </a:p>
          </p:txBody>
        </p:sp>
        <p:sp>
          <p:nvSpPr>
            <p:cNvPr id="6" name="Text Box 40"/>
            <p:cNvSpPr txBox="1">
              <a:spLocks noChangeArrowheads="1"/>
            </p:cNvSpPr>
            <p:nvPr/>
          </p:nvSpPr>
          <p:spPr bwMode="auto">
            <a:xfrm>
              <a:off x="6796418" y="3646468"/>
              <a:ext cx="1376135" cy="523404"/>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OH</a:t>
              </a:r>
            </a:p>
          </p:txBody>
        </p:sp>
        <p:sp>
          <p:nvSpPr>
            <p:cNvPr id="7" name="Line 41"/>
            <p:cNvSpPr>
              <a:spLocks noChangeShapeType="1"/>
            </p:cNvSpPr>
            <p:nvPr/>
          </p:nvSpPr>
          <p:spPr bwMode="auto">
            <a:xfrm flipH="1">
              <a:off x="7032699" y="3457489"/>
              <a:ext cx="0" cy="22868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grpSp>
      <p:sp>
        <p:nvSpPr>
          <p:cNvPr id="8" name="Text Box 44"/>
          <p:cNvSpPr txBox="1">
            <a:spLocks noChangeArrowheads="1"/>
          </p:cNvSpPr>
          <p:nvPr/>
        </p:nvSpPr>
        <p:spPr bwMode="auto">
          <a:xfrm>
            <a:off x="3224620" y="2057400"/>
            <a:ext cx="1196161"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Br</a:t>
            </a:r>
          </a:p>
        </p:txBody>
      </p:sp>
      <p:sp>
        <p:nvSpPr>
          <p:cNvPr id="9" name="Text Box 45"/>
          <p:cNvSpPr txBox="1">
            <a:spLocks noChangeArrowheads="1"/>
          </p:cNvSpPr>
          <p:nvPr/>
        </p:nvSpPr>
        <p:spPr bwMode="auto">
          <a:xfrm>
            <a:off x="3224620" y="2714625"/>
            <a:ext cx="1196161"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r>
              <a:rPr kumimoji="1" lang="en-US" altLang="zh-CN" i="0">
                <a:solidFill>
                  <a:prstClr val="white"/>
                </a:solidFill>
                <a:effectLst/>
                <a:latin typeface="+mn-lt"/>
                <a:cs typeface="+mn-cs"/>
              </a:rPr>
              <a:t>Br</a:t>
            </a:r>
          </a:p>
        </p:txBody>
      </p:sp>
      <p:sp>
        <p:nvSpPr>
          <p:cNvPr id="10" name="Line 46"/>
          <p:cNvSpPr>
            <a:spLocks noChangeShapeType="1"/>
          </p:cNvSpPr>
          <p:nvPr/>
        </p:nvSpPr>
        <p:spPr bwMode="auto">
          <a:xfrm flipH="1">
            <a:off x="3451225" y="25431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cxnSp>
        <p:nvCxnSpPr>
          <p:cNvPr id="17" name="直接箭头连接符 16"/>
          <p:cNvCxnSpPr/>
          <p:nvPr/>
        </p:nvCxnSpPr>
        <p:spPr>
          <a:xfrm>
            <a:off x="2012950" y="4143375"/>
            <a:ext cx="806450"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cxnSp>
        <p:nvCxnSpPr>
          <p:cNvPr id="18" name="直接箭头连接符 17"/>
          <p:cNvCxnSpPr/>
          <p:nvPr/>
        </p:nvCxnSpPr>
        <p:spPr>
          <a:xfrm flipV="1">
            <a:off x="7664869" y="4135438"/>
            <a:ext cx="973138" cy="4762"/>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25" name="Rectangle 32"/>
          <p:cNvSpPr>
            <a:spLocks noChangeArrowheads="1"/>
          </p:cNvSpPr>
          <p:nvPr/>
        </p:nvSpPr>
        <p:spPr bwMode="auto">
          <a:xfrm>
            <a:off x="8533772" y="3873500"/>
            <a:ext cx="2571750" cy="522288"/>
          </a:xfrm>
          <a:prstGeom prst="rect">
            <a:avLst/>
          </a:prstGeom>
          <a:noFill/>
          <a:ln>
            <a:noFill/>
          </a:ln>
        </p:spPr>
        <p:txBody>
          <a:bodyPr wrap="square">
            <a:spAutoFit/>
          </a:bodyPr>
          <a:lstStyle/>
          <a:p>
            <a:pPr defTabSz="914400" eaLnBrk="1" hangingPunct="1">
              <a:defRPr/>
            </a:pP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3</a:t>
            </a: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2</a:t>
            </a:r>
            <a:r>
              <a:rPr kumimoji="1" lang="en-US" altLang="zh-CN" sz="2800" i="0" dirty="0">
                <a:solidFill>
                  <a:prstClr val="white"/>
                </a:solidFill>
                <a:effectLst/>
                <a:latin typeface="+mn-lt"/>
                <a:ea typeface="黑体" pitchFamily="49" charset="-122"/>
                <a:cs typeface="+mn-cs"/>
              </a:rPr>
              <a:t>C</a:t>
            </a:r>
            <a:r>
              <a:rPr kumimoji="1" lang="en-US" altLang="zh-CN" sz="2800" i="0" dirty="0">
                <a:solidFill>
                  <a:prstClr val="white"/>
                </a:solidFill>
                <a:effectLst/>
                <a:latin typeface="+mn-lt"/>
                <a:ea typeface="黑体" pitchFamily="49" charset="-122"/>
              </a:rPr>
              <a:t>OOH</a:t>
            </a:r>
            <a:endParaRPr kumimoji="1" lang="en-US" altLang="zh-CN" sz="2800" i="0" baseline="-25000" dirty="0">
              <a:solidFill>
                <a:prstClr val="white"/>
              </a:solidFill>
              <a:effectLst/>
              <a:latin typeface="+mn-lt"/>
              <a:ea typeface="黑体" pitchFamily="49" charset="-122"/>
              <a:cs typeface="+mn-cs"/>
            </a:endParaRPr>
          </a:p>
        </p:txBody>
      </p:sp>
      <p:sp>
        <p:nvSpPr>
          <p:cNvPr id="27" name="矩形 26"/>
          <p:cNvSpPr/>
          <p:nvPr/>
        </p:nvSpPr>
        <p:spPr>
          <a:xfrm>
            <a:off x="5677346" y="3878263"/>
            <a:ext cx="2008883" cy="523220"/>
          </a:xfrm>
          <a:prstGeom prst="rect">
            <a:avLst/>
          </a:prstGeom>
        </p:spPr>
        <p:txBody>
          <a:bodyPr wrap="none">
            <a:spAutoFit/>
          </a:bodyPr>
          <a:lstStyle/>
          <a:p>
            <a:pPr eaLnBrk="1" hangingPunct="1">
              <a:defRPr/>
            </a:pP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3</a:t>
            </a:r>
            <a:r>
              <a:rPr kumimoji="1" lang="en-US" altLang="zh-CN" sz="2800" i="0" dirty="0">
                <a:solidFill>
                  <a:prstClr val="white"/>
                </a:solidFill>
                <a:effectLst/>
                <a:latin typeface="+mn-lt"/>
                <a:ea typeface="黑体" pitchFamily="49" charset="-122"/>
                <a:cs typeface="+mn-cs"/>
              </a:rPr>
              <a:t>CH</a:t>
            </a:r>
            <a:r>
              <a:rPr kumimoji="1" lang="en-US" altLang="zh-CN" sz="2800" i="0" baseline="-25000" dirty="0">
                <a:solidFill>
                  <a:prstClr val="white"/>
                </a:solidFill>
                <a:effectLst/>
                <a:latin typeface="+mn-lt"/>
                <a:ea typeface="黑体" pitchFamily="49" charset="-122"/>
                <a:cs typeface="+mn-cs"/>
              </a:rPr>
              <a:t>2</a:t>
            </a:r>
            <a:r>
              <a:rPr kumimoji="1" lang="en-US" altLang="zh-CN" sz="2800" i="0" dirty="0">
                <a:solidFill>
                  <a:prstClr val="white"/>
                </a:solidFill>
                <a:effectLst/>
                <a:latin typeface="+mn-lt"/>
                <a:ea typeface="黑体" pitchFamily="49" charset="-122"/>
                <a:cs typeface="+mn-cs"/>
              </a:rPr>
              <a:t>CN</a:t>
            </a:r>
            <a:endParaRPr lang="zh-CN" altLang="en-US" sz="2800" dirty="0">
              <a:effectLst/>
              <a:latin typeface="+mn-lt"/>
            </a:endParaRPr>
          </a:p>
        </p:txBody>
      </p:sp>
      <p:sp>
        <p:nvSpPr>
          <p:cNvPr id="28" name="矩形 27"/>
          <p:cNvSpPr/>
          <p:nvPr/>
        </p:nvSpPr>
        <p:spPr>
          <a:xfrm>
            <a:off x="2943746" y="3811588"/>
            <a:ext cx="1829347" cy="523220"/>
          </a:xfrm>
          <a:prstGeom prst="rect">
            <a:avLst/>
          </a:prstGeom>
        </p:spPr>
        <p:txBody>
          <a:bodyPr wrap="none">
            <a:spAutoFit/>
          </a:bodyPr>
          <a:lstStyle/>
          <a:p>
            <a:pPr eaLnBrk="1" hangingPunct="1">
              <a:defRPr/>
            </a:pPr>
            <a:r>
              <a:rPr kumimoji="1" lang="en-US" altLang="zh-CN" sz="2800" i="0">
                <a:solidFill>
                  <a:prstClr val="white"/>
                </a:solidFill>
                <a:effectLst/>
                <a:latin typeface="+mn-lt"/>
                <a:ea typeface="黑体" pitchFamily="49" charset="-122"/>
                <a:cs typeface="+mn-cs"/>
              </a:rPr>
              <a:t>CH</a:t>
            </a:r>
            <a:r>
              <a:rPr kumimoji="1" lang="en-US" altLang="zh-CN" sz="2800" i="0" baseline="-25000">
                <a:solidFill>
                  <a:prstClr val="white"/>
                </a:solidFill>
                <a:effectLst/>
                <a:latin typeface="+mn-lt"/>
                <a:ea typeface="黑体" pitchFamily="49" charset="-122"/>
                <a:cs typeface="+mn-cs"/>
              </a:rPr>
              <a:t>3</a:t>
            </a:r>
            <a:r>
              <a:rPr kumimoji="1" lang="en-US" altLang="zh-CN" sz="2800" i="0">
                <a:solidFill>
                  <a:prstClr val="white"/>
                </a:solidFill>
                <a:effectLst/>
                <a:latin typeface="+mn-lt"/>
                <a:ea typeface="黑体" pitchFamily="49" charset="-122"/>
                <a:cs typeface="+mn-cs"/>
              </a:rPr>
              <a:t>CH</a:t>
            </a:r>
            <a:r>
              <a:rPr kumimoji="1" lang="en-US" altLang="zh-CN" sz="2800" i="0" baseline="-25000">
                <a:solidFill>
                  <a:prstClr val="white"/>
                </a:solidFill>
                <a:effectLst/>
                <a:latin typeface="+mn-lt"/>
                <a:ea typeface="黑体" pitchFamily="49" charset="-122"/>
                <a:cs typeface="+mn-cs"/>
              </a:rPr>
              <a:t>2</a:t>
            </a:r>
            <a:r>
              <a:rPr kumimoji="1" lang="en-US" altLang="zh-CN" sz="2800" i="0">
                <a:solidFill>
                  <a:prstClr val="white"/>
                </a:solidFill>
                <a:effectLst/>
                <a:latin typeface="+mn-lt"/>
                <a:ea typeface="黑体" pitchFamily="49" charset="-122"/>
                <a:cs typeface="+mn-cs"/>
              </a:rPr>
              <a:t>Cl</a:t>
            </a:r>
            <a:endParaRPr lang="zh-CN" altLang="en-US" sz="2800">
              <a:effectLst/>
              <a:latin typeface="+mn-lt"/>
            </a:endParaRPr>
          </a:p>
        </p:txBody>
      </p:sp>
      <p:cxnSp>
        <p:nvCxnSpPr>
          <p:cNvPr id="30" name="直接箭头连接符 29"/>
          <p:cNvCxnSpPr/>
          <p:nvPr/>
        </p:nvCxnSpPr>
        <p:spPr>
          <a:xfrm>
            <a:off x="4884738" y="4211638"/>
            <a:ext cx="808037"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31" name="Text Box 50"/>
          <p:cNvSpPr txBox="1">
            <a:spLocks noChangeArrowheads="1"/>
          </p:cNvSpPr>
          <p:nvPr/>
        </p:nvSpPr>
        <p:spPr bwMode="auto">
          <a:xfrm>
            <a:off x="1103868" y="3635375"/>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32" name="Text Box 51"/>
          <p:cNvSpPr txBox="1">
            <a:spLocks noChangeArrowheads="1"/>
          </p:cNvSpPr>
          <p:nvPr/>
        </p:nvSpPr>
        <p:spPr bwMode="auto">
          <a:xfrm>
            <a:off x="1122918" y="4267200"/>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a:solidFill>
                  <a:prstClr val="white"/>
                </a:solidFill>
                <a:effectLst/>
                <a:latin typeface="+mn-lt"/>
                <a:cs typeface="+mn-cs"/>
              </a:rPr>
              <a:t>CH</a:t>
            </a:r>
            <a:r>
              <a:rPr kumimoji="1" lang="en-US" altLang="zh-CN" i="0" baseline="-25000">
                <a:solidFill>
                  <a:prstClr val="white"/>
                </a:solidFill>
                <a:effectLst/>
                <a:latin typeface="+mn-lt"/>
                <a:cs typeface="+mn-cs"/>
              </a:rPr>
              <a:t>2</a:t>
            </a:r>
          </a:p>
        </p:txBody>
      </p:sp>
      <p:sp>
        <p:nvSpPr>
          <p:cNvPr id="33" name="Line 53"/>
          <p:cNvSpPr>
            <a:spLocks noChangeShapeType="1"/>
          </p:cNvSpPr>
          <p:nvPr/>
        </p:nvSpPr>
        <p:spPr bwMode="auto">
          <a:xfrm flipH="1">
            <a:off x="1273175" y="41052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34" name="Line 53"/>
          <p:cNvSpPr>
            <a:spLocks noChangeShapeType="1"/>
          </p:cNvSpPr>
          <p:nvPr/>
        </p:nvSpPr>
        <p:spPr bwMode="auto">
          <a:xfrm flipH="1">
            <a:off x="1374775" y="4105275"/>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39" name="矩形 38"/>
          <p:cNvSpPr/>
          <p:nvPr/>
        </p:nvSpPr>
        <p:spPr>
          <a:xfrm>
            <a:off x="1908175" y="3644900"/>
            <a:ext cx="1260475" cy="954088"/>
          </a:xfrm>
          <a:prstGeom prst="rect">
            <a:avLst/>
          </a:prstGeom>
        </p:spPr>
        <p:txBody>
          <a:bodyPr wrap="none">
            <a:spAutoFit/>
          </a:bodyPr>
          <a:lstStyle/>
          <a:p>
            <a:pPr defTabSz="914400" eaLnBrk="1" hangingPunct="1">
              <a:defRPr/>
            </a:pPr>
            <a:r>
              <a:rPr lang="en-US" altLang="zh-CN" sz="2800" i="0" dirty="0">
                <a:solidFill>
                  <a:srgbClr val="FFFF00"/>
                </a:solidFill>
                <a:effectLst/>
                <a:latin typeface="+mn-lt"/>
                <a:cs typeface="Times New Roman" panose="02020603050405020304" pitchFamily="18" charset="0"/>
              </a:rPr>
              <a:t>HCl</a:t>
            </a:r>
          </a:p>
          <a:p>
            <a:pPr defTabSz="914400" eaLnBrk="1" hangingPunct="1">
              <a:defRPr/>
            </a:pPr>
            <a:r>
              <a:rPr lang="zh-CN" altLang="en-US" sz="2800" i="0" dirty="0">
                <a:solidFill>
                  <a:srgbClr val="FFFF00"/>
                </a:solidFill>
                <a:effectLst/>
                <a:latin typeface="+mn-lt"/>
                <a:ea typeface="+mj-ea"/>
                <a:cs typeface="Times New Roman" panose="02020603050405020304" pitchFamily="18" charset="0"/>
              </a:rPr>
              <a:t>催化剂</a:t>
            </a:r>
            <a:endParaRPr lang="zh-CN" altLang="en-US" sz="2800" i="0" baseline="-25000" dirty="0">
              <a:solidFill>
                <a:srgbClr val="FFFF00"/>
              </a:solidFill>
              <a:effectLst/>
              <a:latin typeface="+mn-lt"/>
              <a:ea typeface="+mj-ea"/>
              <a:cs typeface="Times New Roman" panose="02020603050405020304" pitchFamily="18" charset="0"/>
            </a:endParaRPr>
          </a:p>
        </p:txBody>
      </p:sp>
      <p:sp>
        <p:nvSpPr>
          <p:cNvPr id="86043" name="矩形 39"/>
          <p:cNvSpPr>
            <a:spLocks noChangeArrowheads="1"/>
          </p:cNvSpPr>
          <p:nvPr/>
        </p:nvSpPr>
        <p:spPr bwMode="auto">
          <a:xfrm>
            <a:off x="4707500" y="3714750"/>
            <a:ext cx="116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en-US" altLang="zh-CN" sz="2800" i="0" dirty="0">
                <a:solidFill>
                  <a:srgbClr val="FFFF00"/>
                </a:solidFill>
                <a:effectLst/>
                <a:latin typeface="+mn-lt"/>
                <a:ea typeface="黑体" panose="02010609060101010101" pitchFamily="49" charset="-122"/>
                <a:cs typeface="Times New Roman" panose="02020603050405020304" pitchFamily="18" charset="0"/>
              </a:rPr>
              <a:t>NaCN</a:t>
            </a:r>
            <a:endParaRPr lang="zh-CN" altLang="en-US" sz="2800" i="0" dirty="0">
              <a:solidFill>
                <a:srgbClr val="FFFF00"/>
              </a:solidFill>
              <a:effectLst/>
              <a:latin typeface="+mn-lt"/>
              <a:ea typeface="黑体" panose="02010609060101010101" pitchFamily="49" charset="-122"/>
              <a:cs typeface="Times New Roman" panose="02020603050405020304" pitchFamily="18" charset="0"/>
            </a:endParaRPr>
          </a:p>
        </p:txBody>
      </p:sp>
      <p:sp>
        <p:nvSpPr>
          <p:cNvPr id="86044" name="矩形 41"/>
          <p:cNvSpPr>
            <a:spLocks noChangeArrowheads="1"/>
          </p:cNvSpPr>
          <p:nvPr/>
        </p:nvSpPr>
        <p:spPr bwMode="auto">
          <a:xfrm>
            <a:off x="7431531" y="3643313"/>
            <a:ext cx="114169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en-US" altLang="zh-CN" sz="2800" i="0" dirty="0">
                <a:solidFill>
                  <a:srgbClr val="FFFF00"/>
                </a:solidFill>
                <a:effectLst/>
                <a:latin typeface="+mn-lt"/>
                <a:ea typeface="黑体" panose="02010609060101010101" pitchFamily="49" charset="-122"/>
                <a:cs typeface="Times New Roman" panose="02020603050405020304" pitchFamily="18" charset="0"/>
              </a:rPr>
              <a:t>  H</a:t>
            </a:r>
            <a:r>
              <a:rPr lang="en-US" altLang="zh-CN" sz="2800" i="0" baseline="-25000" dirty="0">
                <a:solidFill>
                  <a:srgbClr val="FFFF00"/>
                </a:solidFill>
                <a:effectLst/>
                <a:latin typeface="+mn-lt"/>
                <a:ea typeface="黑体" panose="02010609060101010101" pitchFamily="49" charset="-122"/>
                <a:cs typeface="Times New Roman" panose="02020603050405020304" pitchFamily="18" charset="0"/>
              </a:rPr>
              <a:t>2</a:t>
            </a:r>
            <a:r>
              <a:rPr lang="en-US" altLang="zh-CN" sz="2800" i="0" dirty="0">
                <a:solidFill>
                  <a:srgbClr val="FFFF00"/>
                </a:solidFill>
                <a:effectLst/>
                <a:latin typeface="+mn-lt"/>
                <a:ea typeface="黑体" panose="02010609060101010101" pitchFamily="49" charset="-122"/>
                <a:cs typeface="Times New Roman" panose="02020603050405020304" pitchFamily="18" charset="0"/>
              </a:rPr>
              <a:t>O </a:t>
            </a:r>
          </a:p>
          <a:p>
            <a:pPr eaLnBrk="1" hangingPunct="1"/>
            <a:r>
              <a:rPr lang="en-US" altLang="zh-CN" sz="2800" i="0" dirty="0">
                <a:solidFill>
                  <a:srgbClr val="FFFF00"/>
                </a:solidFill>
                <a:effectLst/>
                <a:latin typeface="+mn-lt"/>
                <a:ea typeface="黑体" panose="02010609060101010101" pitchFamily="49" charset="-122"/>
                <a:cs typeface="Times New Roman" panose="02020603050405020304" pitchFamily="18" charset="0"/>
              </a:rPr>
              <a:t> HCl</a:t>
            </a:r>
            <a:endParaRPr lang="zh-CN" altLang="en-US" sz="5400" dirty="0">
              <a:solidFill>
                <a:srgbClr val="FFFF00"/>
              </a:solidFill>
              <a:effectLst/>
              <a:latin typeface="+mn-lt"/>
              <a:ea typeface="黑体" panose="02010609060101010101" pitchFamily="49" charset="-122"/>
              <a:cs typeface="Times New Roman" panose="02020603050405020304" pitchFamily="18" charset="0"/>
            </a:endParaRPr>
          </a:p>
        </p:txBody>
      </p:sp>
      <p:cxnSp>
        <p:nvCxnSpPr>
          <p:cNvPr id="47" name="直接箭头连接符 46"/>
          <p:cNvCxnSpPr/>
          <p:nvPr/>
        </p:nvCxnSpPr>
        <p:spPr>
          <a:xfrm>
            <a:off x="9248931" y="3160713"/>
            <a:ext cx="2304894"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86047" name="矩形 47"/>
          <p:cNvSpPr>
            <a:spLocks noChangeArrowheads="1"/>
          </p:cNvSpPr>
          <p:nvPr/>
        </p:nvSpPr>
        <p:spPr bwMode="auto">
          <a:xfrm>
            <a:off x="10215563" y="2662238"/>
            <a:ext cx="1260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a:solidFill>
                  <a:srgbClr val="FFFF00"/>
                </a:solidFill>
                <a:effectLst/>
                <a:latin typeface="+mn-lt"/>
                <a:ea typeface="黑体" panose="02010609060101010101" pitchFamily="49" charset="-122"/>
                <a:cs typeface="Times New Roman" panose="02020603050405020304" pitchFamily="18" charset="0"/>
              </a:rPr>
              <a:t>浓硫酸</a:t>
            </a:r>
            <a:endParaRPr lang="zh-CN" altLang="en-US" sz="5400">
              <a:solidFill>
                <a:srgbClr val="FFFF00"/>
              </a:solidFill>
              <a:effectLst/>
              <a:latin typeface="+mn-lt"/>
              <a:ea typeface="黑体" panose="02010609060101010101" pitchFamily="49" charset="-122"/>
              <a:cs typeface="Times New Roman" panose="02020603050405020304" pitchFamily="18" charset="0"/>
            </a:endParaRPr>
          </a:p>
        </p:txBody>
      </p:sp>
      <p:sp>
        <p:nvSpPr>
          <p:cNvPr id="44" name="等腰三角形 43"/>
          <p:cNvSpPr/>
          <p:nvPr/>
        </p:nvSpPr>
        <p:spPr>
          <a:xfrm>
            <a:off x="10775950" y="3228975"/>
            <a:ext cx="276225" cy="252413"/>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hangingPunct="1">
              <a:defRPr/>
            </a:pPr>
            <a:endParaRPr lang="zh-CN" altLang="en-US" sz="2800" i="0">
              <a:solidFill>
                <a:prstClr val="white"/>
              </a:solidFill>
              <a:effectLst/>
              <a:cs typeface="Times New Roman" panose="02020603050405020304" pitchFamily="18" charset="0"/>
            </a:endParaRPr>
          </a:p>
        </p:txBody>
      </p:sp>
      <p:grpSp>
        <p:nvGrpSpPr>
          <p:cNvPr id="46" name="组合 31"/>
          <p:cNvGrpSpPr>
            <a:grpSpLocks/>
          </p:cNvGrpSpPr>
          <p:nvPr/>
        </p:nvGrpSpPr>
        <p:grpSpPr bwMode="auto">
          <a:xfrm>
            <a:off x="1413216" y="4831680"/>
            <a:ext cx="7634288" cy="1120775"/>
            <a:chOff x="1770636" y="2628898"/>
            <a:chExt cx="7635357" cy="1119844"/>
          </a:xfrm>
        </p:grpSpPr>
        <p:sp>
          <p:nvSpPr>
            <p:cNvPr id="48" name="Line 28"/>
            <p:cNvSpPr>
              <a:spLocks noChangeShapeType="1"/>
            </p:cNvSpPr>
            <p:nvPr/>
          </p:nvSpPr>
          <p:spPr bwMode="auto">
            <a:xfrm flipH="1">
              <a:off x="4000799" y="3088891"/>
              <a:ext cx="0" cy="217307"/>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latin typeface="+mn-lt"/>
                <a:ea typeface="黑体" pitchFamily="49" charset="-122"/>
                <a:cs typeface="+mn-cs"/>
              </a:endParaRPr>
            </a:p>
          </p:txBody>
        </p:sp>
        <p:sp>
          <p:nvSpPr>
            <p:cNvPr id="49" name="Line 28"/>
            <p:cNvSpPr>
              <a:spLocks noChangeShapeType="1"/>
            </p:cNvSpPr>
            <p:nvPr/>
          </p:nvSpPr>
          <p:spPr bwMode="auto">
            <a:xfrm flipH="1">
              <a:off x="4096062" y="3088891"/>
              <a:ext cx="0" cy="217307"/>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latin typeface="+mn-lt"/>
                <a:ea typeface="黑体" pitchFamily="49" charset="-122"/>
                <a:cs typeface="+mn-cs"/>
              </a:endParaRPr>
            </a:p>
          </p:txBody>
        </p:sp>
        <p:sp>
          <p:nvSpPr>
            <p:cNvPr id="50" name="Line 28"/>
            <p:cNvSpPr>
              <a:spLocks noChangeShapeType="1"/>
            </p:cNvSpPr>
            <p:nvPr/>
          </p:nvSpPr>
          <p:spPr bwMode="auto">
            <a:xfrm flipH="1">
              <a:off x="7173152" y="3087305"/>
              <a:ext cx="0" cy="215721"/>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latin typeface="+mn-lt"/>
                <a:ea typeface="黑体" pitchFamily="49" charset="-122"/>
                <a:cs typeface="+mn-cs"/>
              </a:endParaRPr>
            </a:p>
          </p:txBody>
        </p:sp>
        <p:sp>
          <p:nvSpPr>
            <p:cNvPr id="51" name="Line 28"/>
            <p:cNvSpPr>
              <a:spLocks noChangeShapeType="1"/>
            </p:cNvSpPr>
            <p:nvPr/>
          </p:nvSpPr>
          <p:spPr bwMode="auto">
            <a:xfrm flipH="1">
              <a:off x="7079311" y="3087305"/>
              <a:ext cx="0" cy="215721"/>
            </a:xfrm>
            <a:prstGeom prst="line">
              <a:avLst/>
            </a:prstGeom>
            <a:noFill/>
            <a:ln w="28575">
              <a:solidFill>
                <a:srgbClr val="FFFFFF"/>
              </a:solidFill>
              <a:round/>
            </a:ln>
          </p:spPr>
          <p:txBody>
            <a:bodyPr/>
            <a:lstStyle/>
            <a:p>
              <a:pPr defTabSz="914400" eaLnBrk="1" hangingPunct="1">
                <a:defRPr/>
              </a:pPr>
              <a:endParaRPr lang="zh-CN" altLang="en-US" sz="2800" i="0">
                <a:solidFill>
                  <a:prstClr val="white"/>
                </a:solidFill>
                <a:latin typeface="+mn-lt"/>
                <a:ea typeface="黑体" pitchFamily="49" charset="-122"/>
                <a:cs typeface="+mn-cs"/>
              </a:endParaRPr>
            </a:p>
          </p:txBody>
        </p:sp>
        <p:grpSp>
          <p:nvGrpSpPr>
            <p:cNvPr id="52" name="组合 36"/>
            <p:cNvGrpSpPr>
              <a:grpSpLocks/>
            </p:cNvGrpSpPr>
            <p:nvPr/>
          </p:nvGrpSpPr>
          <p:grpSpPr bwMode="auto">
            <a:xfrm>
              <a:off x="1770636" y="2628898"/>
              <a:ext cx="7635357" cy="1119844"/>
              <a:chOff x="1770636" y="2628898"/>
              <a:chExt cx="7635357" cy="1119844"/>
            </a:xfrm>
          </p:grpSpPr>
          <p:sp>
            <p:nvSpPr>
              <p:cNvPr id="53" name="TextBox 40"/>
              <p:cNvSpPr txBox="1"/>
              <p:nvPr/>
            </p:nvSpPr>
            <p:spPr>
              <a:xfrm>
                <a:off x="6756167" y="3153925"/>
                <a:ext cx="736703" cy="594817"/>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3200" i="0" dirty="0">
                    <a:solidFill>
                      <a:srgbClr val="EDEDEE"/>
                    </a:solidFill>
                    <a:effectLst/>
                    <a:latin typeface="+mn-lt"/>
                    <a:ea typeface="黑体" pitchFamily="49" charset="-122"/>
                    <a:cs typeface="Times New Roman" panose="02020603050405020304" pitchFamily="18" charset="0"/>
                  </a:rPr>
                  <a:t>O</a:t>
                </a:r>
                <a:endParaRPr lang="zh-CN" altLang="en-US" sz="3200" i="0" dirty="0">
                  <a:solidFill>
                    <a:srgbClr val="EDEDEE"/>
                  </a:solidFill>
                  <a:effectLst/>
                  <a:latin typeface="+mn-lt"/>
                  <a:ea typeface="黑体" pitchFamily="49" charset="-122"/>
                  <a:cs typeface="Times New Roman" panose="02020603050405020304" pitchFamily="18" charset="0"/>
                </a:endParaRPr>
              </a:p>
            </p:txBody>
          </p:sp>
          <p:sp>
            <p:nvSpPr>
              <p:cNvPr id="54" name="TextBox 38"/>
              <p:cNvSpPr txBox="1"/>
              <p:nvPr/>
            </p:nvSpPr>
            <p:spPr>
              <a:xfrm>
                <a:off x="1770636" y="2628898"/>
                <a:ext cx="7635357" cy="594818"/>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eaLnBrk="1" hangingPunct="1">
                  <a:defRPr/>
                </a:pPr>
                <a:r>
                  <a:rPr lang="en-US" altLang="zh-CN" sz="3200" i="0" dirty="0">
                    <a:solidFill>
                      <a:srgbClr val="EDEDEE"/>
                    </a:solidFill>
                    <a:effectLst/>
                    <a:latin typeface="+mn-lt"/>
                    <a:ea typeface="黑体" pitchFamily="49" charset="-122"/>
                    <a:cs typeface="Times New Roman" panose="02020603050405020304" pitchFamily="18" charset="0"/>
                  </a:rPr>
                  <a:t>CH</a:t>
                </a:r>
                <a:r>
                  <a:rPr lang="en-US" altLang="zh-CN" sz="3200" i="0" baseline="-25000" dirty="0">
                    <a:solidFill>
                      <a:srgbClr val="EDEDEE"/>
                    </a:solidFill>
                    <a:effectLst/>
                    <a:latin typeface="+mn-lt"/>
                    <a:ea typeface="黑体" pitchFamily="49" charset="-122"/>
                    <a:cs typeface="Times New Roman" panose="02020603050405020304" pitchFamily="18" charset="0"/>
                  </a:rPr>
                  <a:t>3</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CH</a:t>
                </a:r>
                <a:r>
                  <a:rPr lang="en-US" altLang="zh-CN" sz="3200" i="0" baseline="-25000" dirty="0">
                    <a:solidFill>
                      <a:srgbClr val="EDEDEE"/>
                    </a:solidFill>
                    <a:effectLst/>
                    <a:latin typeface="+mn-lt"/>
                    <a:ea typeface="黑体" pitchFamily="49" charset="-122"/>
                    <a:cs typeface="Times New Roman" panose="02020603050405020304" pitchFamily="18" charset="0"/>
                  </a:rPr>
                  <a:t>2</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O</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CH</a:t>
                </a:r>
                <a:r>
                  <a:rPr lang="en-US" altLang="zh-CN" sz="3200" i="0" baseline="-25000" dirty="0">
                    <a:solidFill>
                      <a:srgbClr val="EDEDEE"/>
                    </a:solidFill>
                    <a:effectLst/>
                    <a:latin typeface="+mn-lt"/>
                    <a:ea typeface="黑体" pitchFamily="49" charset="-122"/>
                    <a:cs typeface="Times New Roman" panose="02020603050405020304" pitchFamily="18" charset="0"/>
                  </a:rPr>
                  <a:t>2</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CH</a:t>
                </a:r>
                <a:r>
                  <a:rPr lang="en-US" altLang="zh-CN" sz="3200" i="0" baseline="-25000" dirty="0">
                    <a:solidFill>
                      <a:srgbClr val="EDEDEE"/>
                    </a:solidFill>
                    <a:effectLst/>
                    <a:latin typeface="+mn-lt"/>
                    <a:ea typeface="黑体" pitchFamily="49" charset="-122"/>
                    <a:cs typeface="Times New Roman" panose="02020603050405020304" pitchFamily="18" charset="0"/>
                  </a:rPr>
                  <a:t>2</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O</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CH</a:t>
                </a:r>
                <a:r>
                  <a:rPr lang="en-US" altLang="zh-CN" sz="3200" i="0" baseline="-25000" dirty="0">
                    <a:solidFill>
                      <a:srgbClr val="EDEDEE"/>
                    </a:solidFill>
                    <a:effectLst/>
                    <a:latin typeface="+mn-lt"/>
                    <a:ea typeface="黑体" pitchFamily="49" charset="-122"/>
                    <a:cs typeface="Times New Roman" panose="02020603050405020304" pitchFamily="18" charset="0"/>
                  </a:rPr>
                  <a:t>2</a:t>
                </a:r>
                <a:r>
                  <a:rPr kumimoji="1" lang="en-US" altLang="zh-CN" sz="3200" b="1" i="0" dirty="0">
                    <a:solidFill>
                      <a:prstClr val="white"/>
                    </a:solidFill>
                    <a:effectLst/>
                    <a:latin typeface="+mn-lt"/>
                    <a:ea typeface="宋体" pitchFamily="2" charset="-122"/>
                  </a:rPr>
                  <a:t>-</a:t>
                </a:r>
                <a:r>
                  <a:rPr lang="en-US" altLang="zh-CN" sz="3200" i="0" dirty="0">
                    <a:solidFill>
                      <a:srgbClr val="EDEDEE"/>
                    </a:solidFill>
                    <a:effectLst/>
                    <a:latin typeface="+mn-lt"/>
                    <a:ea typeface="黑体" pitchFamily="49" charset="-122"/>
                    <a:cs typeface="Times New Roman" panose="02020603050405020304" pitchFamily="18" charset="0"/>
                  </a:rPr>
                  <a:t>CH</a:t>
                </a:r>
                <a:r>
                  <a:rPr lang="en-US" altLang="zh-CN" sz="3200" i="0" baseline="-25000" dirty="0">
                    <a:solidFill>
                      <a:srgbClr val="EDEDEE"/>
                    </a:solidFill>
                    <a:effectLst/>
                    <a:latin typeface="+mn-lt"/>
                    <a:ea typeface="黑体" pitchFamily="49" charset="-122"/>
                    <a:cs typeface="Times New Roman" panose="02020603050405020304" pitchFamily="18" charset="0"/>
                  </a:rPr>
                  <a:t>3</a:t>
                </a:r>
                <a:endParaRPr lang="zh-CN" altLang="en-US" sz="3200" i="0" baseline="-25000" dirty="0">
                  <a:solidFill>
                    <a:srgbClr val="EDEDEE"/>
                  </a:solidFill>
                  <a:effectLst/>
                  <a:latin typeface="+mn-lt"/>
                  <a:ea typeface="黑体" pitchFamily="49" charset="-122"/>
                  <a:cs typeface="Times New Roman" panose="02020603050405020304" pitchFamily="18" charset="0"/>
                </a:endParaRPr>
              </a:p>
            </p:txBody>
          </p:sp>
          <p:sp>
            <p:nvSpPr>
              <p:cNvPr id="55" name="TextBox 39"/>
              <p:cNvSpPr txBox="1"/>
              <p:nvPr/>
            </p:nvSpPr>
            <p:spPr>
              <a:xfrm>
                <a:off x="3695956" y="3152338"/>
                <a:ext cx="736703" cy="594818"/>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3200" i="0" dirty="0">
                    <a:solidFill>
                      <a:srgbClr val="EDEDEE"/>
                    </a:solidFill>
                    <a:effectLst/>
                    <a:latin typeface="+mn-lt"/>
                    <a:ea typeface="黑体" pitchFamily="49" charset="-122"/>
                    <a:cs typeface="Times New Roman" panose="02020603050405020304" pitchFamily="18" charset="0"/>
                  </a:rPr>
                  <a:t>O</a:t>
                </a:r>
                <a:endParaRPr lang="zh-CN" altLang="en-US" sz="3200" i="0" dirty="0">
                  <a:solidFill>
                    <a:srgbClr val="EDEDEE"/>
                  </a:solidFill>
                  <a:effectLst/>
                  <a:latin typeface="+mn-lt"/>
                  <a:ea typeface="黑体" pitchFamily="49" charset="-122"/>
                  <a:cs typeface="Times New Roman" panose="02020603050405020304" pitchFamily="18" charset="0"/>
                </a:endParaRPr>
              </a:p>
            </p:txBody>
          </p:sp>
        </p:grpSp>
      </p:grpSp>
      <p:cxnSp>
        <p:nvCxnSpPr>
          <p:cNvPr id="3" name="直接连接符 2"/>
          <p:cNvCxnSpPr/>
          <p:nvPr/>
        </p:nvCxnSpPr>
        <p:spPr>
          <a:xfrm>
            <a:off x="7699375" y="2606022"/>
            <a:ext cx="1549556" cy="0"/>
          </a:xfrm>
          <a:prstGeom prst="lin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cxnSp>
      <p:cxnSp>
        <p:nvCxnSpPr>
          <p:cNvPr id="19" name="直接连接符 18"/>
          <p:cNvCxnSpPr/>
          <p:nvPr/>
        </p:nvCxnSpPr>
        <p:spPr>
          <a:xfrm>
            <a:off x="9248931" y="2606022"/>
            <a:ext cx="0" cy="1205566"/>
          </a:xfrm>
          <a:prstGeom prst="lin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cxnSp>
      <p:sp>
        <p:nvSpPr>
          <p:cNvPr id="56" name="Text Box 50"/>
          <p:cNvSpPr txBox="1">
            <a:spLocks noChangeArrowheads="1"/>
          </p:cNvSpPr>
          <p:nvPr/>
        </p:nvSpPr>
        <p:spPr bwMode="auto">
          <a:xfrm>
            <a:off x="1110218" y="2058988"/>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57" name="Text Box 51"/>
          <p:cNvSpPr txBox="1">
            <a:spLocks noChangeArrowheads="1"/>
          </p:cNvSpPr>
          <p:nvPr/>
        </p:nvSpPr>
        <p:spPr bwMode="auto">
          <a:xfrm>
            <a:off x="1148318" y="2709863"/>
            <a:ext cx="837089" cy="523220"/>
          </a:xfrm>
          <a:prstGeom prst="rect">
            <a:avLst/>
          </a:prstGeom>
          <a:noFill/>
          <a:ln>
            <a:noFill/>
          </a:ln>
        </p:spPr>
        <p:txBody>
          <a:bodyPr wrap="none">
            <a:spAutoFit/>
          </a:bodyPr>
          <a:lstStyle>
            <a:lvl1pPr eaLnBrk="0" hangingPunct="0">
              <a:defRPr sz="2800">
                <a:solidFill>
                  <a:schemeClr val="tx1"/>
                </a:solidFill>
                <a:latin typeface="Calibri" pitchFamily="34" charset="0"/>
                <a:ea typeface="黑体" pitchFamily="49" charset="-122"/>
              </a:defRPr>
            </a:lvl1pPr>
            <a:lvl2pPr marL="742950" indent="-285750" eaLnBrk="0" hangingPunct="0">
              <a:defRPr sz="2800">
                <a:solidFill>
                  <a:schemeClr val="tx1"/>
                </a:solidFill>
                <a:latin typeface="Calibri" pitchFamily="34" charset="0"/>
                <a:ea typeface="黑体" pitchFamily="49" charset="-122"/>
              </a:defRPr>
            </a:lvl2pPr>
            <a:lvl3pPr marL="1143000" indent="-228600" eaLnBrk="0" hangingPunct="0">
              <a:defRPr sz="2800">
                <a:solidFill>
                  <a:schemeClr val="tx1"/>
                </a:solidFill>
                <a:latin typeface="Calibri" pitchFamily="34" charset="0"/>
                <a:ea typeface="黑体" pitchFamily="49" charset="-122"/>
              </a:defRPr>
            </a:lvl3pPr>
            <a:lvl4pPr marL="1600200" indent="-228600" eaLnBrk="0" hangingPunct="0">
              <a:defRPr sz="2800">
                <a:solidFill>
                  <a:schemeClr val="tx1"/>
                </a:solidFill>
                <a:latin typeface="Calibri" pitchFamily="34" charset="0"/>
                <a:ea typeface="黑体" pitchFamily="49" charset="-122"/>
              </a:defRPr>
            </a:lvl4pPr>
            <a:lvl5pPr marL="2057400" indent="-228600" eaLnBrk="0" hangingPunct="0">
              <a:defRPr sz="2800">
                <a:solidFill>
                  <a:schemeClr val="tx1"/>
                </a:solidFill>
                <a:latin typeface="Calibri" pitchFamily="34" charset="0"/>
                <a:ea typeface="黑体" pitchFamily="49" charset="-122"/>
              </a:defRPr>
            </a:lvl5pPr>
            <a:lvl6pPr marL="2514600" indent="-228600" eaLnBrk="0" fontAlgn="base" hangingPunct="0">
              <a:spcBef>
                <a:spcPct val="0"/>
              </a:spcBef>
              <a:spcAft>
                <a:spcPct val="0"/>
              </a:spcAft>
              <a:defRPr sz="2800">
                <a:solidFill>
                  <a:schemeClr val="tx1"/>
                </a:solidFill>
                <a:latin typeface="Calibri" pitchFamily="34" charset="0"/>
                <a:ea typeface="黑体" pitchFamily="49" charset="-122"/>
              </a:defRPr>
            </a:lvl6pPr>
            <a:lvl7pPr marL="2971800" indent="-228600" eaLnBrk="0" fontAlgn="base" hangingPunct="0">
              <a:spcBef>
                <a:spcPct val="0"/>
              </a:spcBef>
              <a:spcAft>
                <a:spcPct val="0"/>
              </a:spcAft>
              <a:defRPr sz="2800">
                <a:solidFill>
                  <a:schemeClr val="tx1"/>
                </a:solidFill>
                <a:latin typeface="Calibri" pitchFamily="34" charset="0"/>
                <a:ea typeface="黑体" pitchFamily="49" charset="-122"/>
              </a:defRPr>
            </a:lvl7pPr>
            <a:lvl8pPr marL="3429000" indent="-228600" eaLnBrk="0" fontAlgn="base" hangingPunct="0">
              <a:spcBef>
                <a:spcPct val="0"/>
              </a:spcBef>
              <a:spcAft>
                <a:spcPct val="0"/>
              </a:spcAft>
              <a:defRPr sz="2800">
                <a:solidFill>
                  <a:schemeClr val="tx1"/>
                </a:solidFill>
                <a:latin typeface="Calibri" pitchFamily="34" charset="0"/>
                <a:ea typeface="黑体" pitchFamily="49" charset="-122"/>
              </a:defRPr>
            </a:lvl8pPr>
            <a:lvl9pPr marL="3886200" indent="-228600" eaLnBrk="0" fontAlgn="base" hangingPunct="0">
              <a:spcBef>
                <a:spcPct val="0"/>
              </a:spcBef>
              <a:spcAft>
                <a:spcPct val="0"/>
              </a:spcAft>
              <a:defRPr sz="2800">
                <a:solidFill>
                  <a:schemeClr val="tx1"/>
                </a:solidFill>
                <a:latin typeface="Calibri" pitchFamily="34" charset="0"/>
                <a:ea typeface="黑体" pitchFamily="49" charset="-122"/>
              </a:defRPr>
            </a:lvl9pPr>
          </a:lstStyle>
          <a:p>
            <a:pPr defTabSz="914400" eaLnBrk="1" hangingPunct="1">
              <a:defRPr/>
            </a:pPr>
            <a:r>
              <a:rPr kumimoji="1" lang="en-US" altLang="zh-CN" i="0" dirty="0">
                <a:solidFill>
                  <a:prstClr val="white"/>
                </a:solidFill>
                <a:effectLst/>
                <a:latin typeface="+mn-lt"/>
                <a:cs typeface="+mn-cs"/>
              </a:rPr>
              <a:t>CH</a:t>
            </a:r>
            <a:r>
              <a:rPr kumimoji="1" lang="en-US" altLang="zh-CN" i="0" baseline="-25000" dirty="0">
                <a:solidFill>
                  <a:prstClr val="white"/>
                </a:solidFill>
                <a:effectLst/>
                <a:latin typeface="+mn-lt"/>
                <a:cs typeface="+mn-cs"/>
              </a:rPr>
              <a:t>2</a:t>
            </a:r>
          </a:p>
        </p:txBody>
      </p:sp>
      <p:sp>
        <p:nvSpPr>
          <p:cNvPr id="58" name="Line 53"/>
          <p:cNvSpPr>
            <a:spLocks noChangeShapeType="1"/>
          </p:cNvSpPr>
          <p:nvPr/>
        </p:nvSpPr>
        <p:spPr bwMode="auto">
          <a:xfrm flipH="1">
            <a:off x="1298575" y="2547938"/>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sp>
        <p:nvSpPr>
          <p:cNvPr id="59" name="Line 53"/>
          <p:cNvSpPr>
            <a:spLocks noChangeShapeType="1"/>
          </p:cNvSpPr>
          <p:nvPr/>
        </p:nvSpPr>
        <p:spPr bwMode="auto">
          <a:xfrm flipH="1">
            <a:off x="1400175" y="2547938"/>
            <a:ext cx="0" cy="228600"/>
          </a:xfrm>
          <a:prstGeom prst="line">
            <a:avLst/>
          </a:prstGeom>
          <a:noFill/>
          <a:ln w="28575">
            <a:solidFill>
              <a:sysClr val="window" lastClr="FFFFFF"/>
            </a:solidFill>
            <a:round/>
          </a:ln>
        </p:spPr>
        <p:txBody>
          <a:bodyPr/>
          <a:lstStyle/>
          <a:p>
            <a:pPr defTabSz="914400" eaLnBrk="1" hangingPunct="1">
              <a:defRPr/>
            </a:pPr>
            <a:endParaRPr lang="zh-CN" altLang="en-US" sz="2800" i="0">
              <a:solidFill>
                <a:prstClr val="black"/>
              </a:solidFill>
              <a:effectLst/>
              <a:latin typeface="+mn-lt"/>
              <a:ea typeface="黑体" pitchFamily="49" charset="-122"/>
              <a:cs typeface="+mn-cs"/>
            </a:endParaRPr>
          </a:p>
        </p:txBody>
      </p:sp>
      <p:cxnSp>
        <p:nvCxnSpPr>
          <p:cNvPr id="60" name="直接箭头连接符 59"/>
          <p:cNvCxnSpPr/>
          <p:nvPr/>
        </p:nvCxnSpPr>
        <p:spPr>
          <a:xfrm flipV="1">
            <a:off x="2082800" y="2819400"/>
            <a:ext cx="1122363" cy="635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61" name="TextBox 19"/>
          <p:cNvSpPr txBox="1"/>
          <p:nvPr/>
        </p:nvSpPr>
        <p:spPr>
          <a:xfrm>
            <a:off x="2149145" y="2157413"/>
            <a:ext cx="952500"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en-US" altLang="zh-CN" sz="2800" i="0" dirty="0">
                <a:solidFill>
                  <a:srgbClr val="FFFF00"/>
                </a:solidFill>
                <a:effectLst/>
                <a:latin typeface="+mn-lt"/>
                <a:ea typeface="黑体" pitchFamily="49" charset="-122"/>
                <a:cs typeface="Times New Roman" panose="02020603050405020304" pitchFamily="18" charset="0"/>
              </a:rPr>
              <a:t>Br</a:t>
            </a:r>
            <a:r>
              <a:rPr lang="en-US" altLang="zh-CN" sz="2800" i="0" baseline="-25000" dirty="0">
                <a:solidFill>
                  <a:srgbClr val="FFFF00"/>
                </a:solidFill>
                <a:effectLst/>
                <a:latin typeface="+mn-lt"/>
                <a:ea typeface="黑体" pitchFamily="49" charset="-122"/>
                <a:cs typeface="Times New Roman" panose="02020603050405020304" pitchFamily="18" charset="0"/>
              </a:rPr>
              <a:t>2</a:t>
            </a:r>
            <a:endParaRPr lang="zh-CN" altLang="en-US" sz="2800" i="0" baseline="-25000" dirty="0">
              <a:solidFill>
                <a:srgbClr val="FFFF00"/>
              </a:solidFill>
              <a:effectLst/>
              <a:latin typeface="+mn-lt"/>
              <a:ea typeface="黑体" pitchFamily="49" charset="-122"/>
              <a:cs typeface="Times New Roman" panose="02020603050405020304" pitchFamily="18" charset="0"/>
            </a:endParaRPr>
          </a:p>
        </p:txBody>
      </p:sp>
      <p:cxnSp>
        <p:nvCxnSpPr>
          <p:cNvPr id="62" name="直接箭头连接符 61"/>
          <p:cNvCxnSpPr/>
          <p:nvPr/>
        </p:nvCxnSpPr>
        <p:spPr>
          <a:xfrm>
            <a:off x="4488491" y="2671763"/>
            <a:ext cx="1744663" cy="0"/>
          </a:xfrm>
          <a:prstGeom prst="straightConnector1">
            <a:avLst/>
          </a:prstGeom>
          <a:noFill/>
          <a:ln w="38100" cap="flat">
            <a:solidFill>
              <a:srgbClr val="FFFF00"/>
            </a:solidFill>
            <a:prstDash val="solid"/>
            <a:miter lim="400000"/>
            <a:tailEnd type="arrow"/>
          </a:ln>
        </p:spPr>
        <p:style>
          <a:lnRef idx="0">
            <a:scrgbClr r="0" g="0" b="0"/>
          </a:lnRef>
          <a:fillRef idx="0">
            <a:scrgbClr r="0" g="0" b="0"/>
          </a:fillRef>
          <a:effectRef idx="0">
            <a:scrgbClr r="0" g="0" b="0"/>
          </a:effectRef>
          <a:fontRef idx="none"/>
        </p:style>
      </p:cxnSp>
      <p:sp>
        <p:nvSpPr>
          <p:cNvPr id="63" name="矩形 62"/>
          <p:cNvSpPr/>
          <p:nvPr/>
        </p:nvSpPr>
        <p:spPr>
          <a:xfrm>
            <a:off x="4470400" y="2179638"/>
            <a:ext cx="1262063" cy="954087"/>
          </a:xfrm>
          <a:prstGeom prst="rect">
            <a:avLst/>
          </a:prstGeom>
        </p:spPr>
        <p:txBody>
          <a:bodyPr wrap="none">
            <a:spAutoFit/>
          </a:bodyPr>
          <a:lstStyle/>
          <a:p>
            <a:pPr defTabSz="914400" eaLnBrk="1" hangingPunct="1">
              <a:defRPr/>
            </a:pPr>
            <a:r>
              <a:rPr lang="en-US" altLang="zh-CN" sz="2800" i="0" dirty="0" err="1">
                <a:solidFill>
                  <a:srgbClr val="FFFF00"/>
                </a:solidFill>
                <a:effectLst/>
                <a:latin typeface="+mn-lt"/>
                <a:cs typeface="Times New Roman" panose="02020603050405020304" pitchFamily="18" charset="0"/>
              </a:rPr>
              <a:t>NaOH</a:t>
            </a:r>
            <a:endParaRPr lang="en-US" altLang="zh-CN" sz="2800" i="0" dirty="0">
              <a:solidFill>
                <a:srgbClr val="FFFF00"/>
              </a:solidFill>
              <a:effectLst/>
              <a:latin typeface="+mn-lt"/>
              <a:cs typeface="Times New Roman" panose="02020603050405020304" pitchFamily="18" charset="0"/>
            </a:endParaRPr>
          </a:p>
          <a:p>
            <a:pPr defTabSz="914400" eaLnBrk="1" hangingPunct="1">
              <a:defRPr/>
            </a:pPr>
            <a:r>
              <a:rPr lang="zh-CN" altLang="en-US" sz="2800" i="0" dirty="0">
                <a:solidFill>
                  <a:srgbClr val="FFFF00"/>
                </a:solidFill>
                <a:effectLst/>
                <a:latin typeface="+mn-lt"/>
                <a:ea typeface="+mj-ea"/>
                <a:cs typeface="Times New Roman" panose="02020603050405020304" pitchFamily="18" charset="0"/>
              </a:rPr>
              <a:t>水溶液</a:t>
            </a:r>
            <a:endParaRPr lang="zh-CN" altLang="en-US" sz="2800" i="0" baseline="-25000" dirty="0">
              <a:solidFill>
                <a:srgbClr val="FFFF00"/>
              </a:solidFill>
              <a:effectLst/>
              <a:latin typeface="+mn-lt"/>
              <a:ea typeface="+mj-ea"/>
              <a:cs typeface="Times New Roman" panose="02020603050405020304" pitchFamily="18" charset="0"/>
            </a:endParaRPr>
          </a:p>
        </p:txBody>
      </p:sp>
      <p:sp>
        <p:nvSpPr>
          <p:cNvPr id="64" name="等腰三角形 63"/>
          <p:cNvSpPr/>
          <p:nvPr/>
        </p:nvSpPr>
        <p:spPr>
          <a:xfrm>
            <a:off x="5886450" y="2755900"/>
            <a:ext cx="276225" cy="254000"/>
          </a:xfrm>
          <a:prstGeom prst="triangl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hangingPunct="1">
              <a:defRPr/>
            </a:pPr>
            <a:endParaRPr lang="zh-CN" altLang="en-US" sz="2800" i="0">
              <a:solidFill>
                <a:prstClr val="white"/>
              </a:solidFill>
              <a:cs typeface="Times New Roman" panose="02020603050405020304" pitchFamily="18" charset="0"/>
            </a:endParaRPr>
          </a:p>
        </p:txBody>
      </p:sp>
    </p:spTree>
    <p:extLst>
      <p:ext uri="{BB962C8B-B14F-4D97-AF65-F5344CB8AC3E}">
        <p14:creationId xmlns:p14="http://schemas.microsoft.com/office/powerpoint/2010/main" val="136056878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62051" y="2133600"/>
            <a:ext cx="9334500" cy="2270814"/>
          </a:xfrm>
          <a:prstGeom prst="rect">
            <a:avLst/>
          </a:prstGeom>
        </p:spPr>
        <p:txBody>
          <a:bodyPr wrap="square">
            <a:spAutoFit/>
          </a:bodyPr>
          <a:lstStyle/>
          <a:p>
            <a:pPr algn="l" defTabSz="914400" eaLnBrk="1" hangingPunct="1">
              <a:lnSpc>
                <a:spcPct val="150000"/>
              </a:lnSpc>
              <a:defRPr/>
            </a:pPr>
            <a:r>
              <a:rPr kumimoji="1" lang="zh-CN" altLang="en-US" sz="3200" i="0" dirty="0">
                <a:solidFill>
                  <a:prstClr val="white"/>
                </a:solidFill>
                <a:effectLst/>
                <a:latin typeface="黑体" pitchFamily="49" charset="-122"/>
                <a:ea typeface="黑体" pitchFamily="49" charset="-122"/>
                <a:cs typeface="+mn-cs"/>
              </a:rPr>
              <a:t>    请同学们思考用逆合成分析法设计合成路线的基本步骤以及要素。</a:t>
            </a:r>
            <a:endParaRPr lang="zh-CN" altLang="en-US" sz="3200" i="0" dirty="0">
              <a:solidFill>
                <a:prstClr val="white"/>
              </a:solidFill>
              <a:effectLst/>
              <a:latin typeface="黑体" pitchFamily="49" charset="-122"/>
              <a:ea typeface="黑体" pitchFamily="49" charset="-122"/>
              <a:cs typeface="+mn-cs"/>
            </a:endParaRPr>
          </a:p>
          <a:p>
            <a:pPr algn="l" defTabSz="914400" eaLnBrk="1" hangingPunct="1">
              <a:lnSpc>
                <a:spcPct val="150000"/>
              </a:lnSpc>
              <a:defRPr/>
            </a:pPr>
            <a:endParaRPr kumimoji="1" lang="zh-CN" altLang="en-US" sz="3600" b="1" i="0" dirty="0">
              <a:solidFill>
                <a:prstClr val="white"/>
              </a:solidFill>
              <a:effectLst/>
              <a:latin typeface="黑体" pitchFamily="49" charset="-122"/>
              <a:ea typeface="黑体" pitchFamily="49" charset="-122"/>
              <a:cs typeface="+mn-cs"/>
            </a:endParaRPr>
          </a:p>
        </p:txBody>
      </p:sp>
      <p:sp>
        <p:nvSpPr>
          <p:cNvPr id="88067" name="标题 1"/>
          <p:cNvSpPr txBox="1">
            <a:spLocks noChangeArrowheads="1"/>
          </p:cNvSpPr>
          <p:nvPr/>
        </p:nvSpPr>
        <p:spPr bwMode="auto">
          <a:xfrm>
            <a:off x="1300163" y="931863"/>
            <a:ext cx="9827912"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73100" indent="-3365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34620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6827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1399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5971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0543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5115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lnSpc>
                <a:spcPct val="100000"/>
              </a:lnSpc>
              <a:spcBef>
                <a:spcPct val="0"/>
              </a:spcBef>
              <a:buSzTx/>
              <a:buFontTx/>
              <a:buNone/>
            </a:pPr>
            <a:r>
              <a:rPr lang="zh-CN" altLang="en-US" sz="3600" i="0" dirty="0" smtClean="0">
                <a:solidFill>
                  <a:srgbClr val="FFFF00"/>
                </a:solidFill>
                <a:effectLst/>
                <a:latin typeface="黑体" panose="02010609060101010101" pitchFamily="49" charset="-122"/>
                <a:ea typeface="黑体" panose="02010609060101010101" pitchFamily="49" charset="-122"/>
                <a:sym typeface="Helvetica Neue"/>
              </a:rPr>
              <a:t>逆合成</a:t>
            </a:r>
            <a:r>
              <a:rPr lang="zh-CN" altLang="en-US" sz="3600" i="0" dirty="0">
                <a:solidFill>
                  <a:srgbClr val="FFFF00"/>
                </a:solidFill>
                <a:effectLst/>
                <a:latin typeface="黑体" panose="02010609060101010101" pitchFamily="49" charset="-122"/>
                <a:ea typeface="黑体" panose="02010609060101010101" pitchFamily="49" charset="-122"/>
                <a:sym typeface="Helvetica Neue"/>
              </a:rPr>
              <a:t>分析法思路小结</a:t>
            </a:r>
          </a:p>
        </p:txBody>
      </p:sp>
    </p:spTree>
    <p:extLst>
      <p:ext uri="{BB962C8B-B14F-4D97-AF65-F5344CB8AC3E}">
        <p14:creationId xmlns:p14="http://schemas.microsoft.com/office/powerpoint/2010/main" val="513558641"/>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箭头连接符 14"/>
          <p:cNvCxnSpPr/>
          <p:nvPr/>
        </p:nvCxnSpPr>
        <p:spPr>
          <a:xfrm>
            <a:off x="3940175" y="2219325"/>
            <a:ext cx="1095375" cy="4763"/>
          </a:xfrm>
          <a:prstGeom prst="straightConnector1">
            <a:avLst/>
          </a:prstGeom>
          <a:noFill/>
          <a:ln w="38100" cap="flat">
            <a:solidFill>
              <a:srgbClr val="FFFFFF"/>
            </a:solidFill>
            <a:prstDash val="solid"/>
            <a:miter lim="400000"/>
            <a:headEnd type="none" w="med" len="med"/>
            <a:tailEnd type="none" w="med" len="med"/>
          </a:ln>
        </p:spPr>
        <p:style>
          <a:lnRef idx="0">
            <a:scrgbClr r="0" g="0" b="0"/>
          </a:lnRef>
          <a:fillRef idx="0">
            <a:scrgbClr r="0" g="0" b="0"/>
          </a:fillRef>
          <a:effectRef idx="0">
            <a:scrgbClr r="0" g="0" b="0"/>
          </a:effectRef>
          <a:fontRef idx="none"/>
        </p:style>
      </p:cxnSp>
      <p:cxnSp>
        <p:nvCxnSpPr>
          <p:cNvPr id="17" name="直接箭头连接符 16"/>
          <p:cNvCxnSpPr/>
          <p:nvPr/>
        </p:nvCxnSpPr>
        <p:spPr>
          <a:xfrm>
            <a:off x="8242300" y="2224088"/>
            <a:ext cx="917575" cy="635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7" name="圆角矩形 26"/>
          <p:cNvSpPr/>
          <p:nvPr/>
        </p:nvSpPr>
        <p:spPr>
          <a:xfrm>
            <a:off x="1484313" y="1793875"/>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28" name="TextBox 27"/>
          <p:cNvSpPr txBox="1"/>
          <p:nvPr/>
        </p:nvSpPr>
        <p:spPr>
          <a:xfrm>
            <a:off x="1516063" y="1719263"/>
            <a:ext cx="2360612" cy="9652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a:solidFill>
                  <a:srgbClr val="FFFFFF"/>
                </a:solidFill>
                <a:effectLst/>
                <a:latin typeface="黑体" pitchFamily="49" charset="-122"/>
                <a:ea typeface="黑体" pitchFamily="49" charset="-122"/>
                <a:cs typeface="Times New Roman" panose="02020603050405020304" pitchFamily="18" charset="0"/>
              </a:rPr>
              <a:t>观察目标化合物的分子结构</a:t>
            </a:r>
          </a:p>
        </p:txBody>
      </p:sp>
      <p:sp>
        <p:nvSpPr>
          <p:cNvPr id="12" name="圆角矩形 11"/>
          <p:cNvSpPr/>
          <p:nvPr/>
        </p:nvSpPr>
        <p:spPr>
          <a:xfrm>
            <a:off x="5056188" y="1787525"/>
            <a:ext cx="3116262" cy="863600"/>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14" name="TextBox 29"/>
          <p:cNvSpPr txBox="1"/>
          <p:nvPr/>
        </p:nvSpPr>
        <p:spPr>
          <a:xfrm>
            <a:off x="5035550" y="1734582"/>
            <a:ext cx="3114675" cy="9028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  碳骨架</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特征，</a:t>
            </a:r>
            <a:endParaRPr lang="en-US" altLang="zh-CN" sz="26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600" i="0" dirty="0">
                <a:solidFill>
                  <a:srgbClr val="FFFFFF"/>
                </a:solidFill>
                <a:effectLst/>
                <a:latin typeface="黑体" pitchFamily="49" charset="-122"/>
                <a:ea typeface="黑体" pitchFamily="49" charset="-122"/>
                <a:cs typeface="Times New Roman" panose="02020603050405020304" pitchFamily="18" charset="0"/>
              </a:rPr>
              <a:t>官能团种类</a:t>
            </a:r>
            <a:r>
              <a:rPr lang="zh-CN" altLang="en-US" sz="2600" i="0" dirty="0">
                <a:solidFill>
                  <a:srgbClr val="FFFFFF"/>
                </a:solidFill>
                <a:effectLst/>
                <a:latin typeface="宋体" pitchFamily="2" charset="-122"/>
                <a:ea typeface="宋体" pitchFamily="2" charset="-122"/>
                <a:cs typeface="Times New Roman" panose="02020603050405020304" pitchFamily="18" charset="0"/>
              </a:rPr>
              <a:t>、</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位置</a:t>
            </a:r>
          </a:p>
        </p:txBody>
      </p:sp>
      <p:sp>
        <p:nvSpPr>
          <p:cNvPr id="10" name="标题 1"/>
          <p:cNvSpPr txBox="1">
            <a:spLocks noChangeArrowheads="1"/>
          </p:cNvSpPr>
          <p:nvPr/>
        </p:nvSpPr>
        <p:spPr bwMode="auto">
          <a:xfrm>
            <a:off x="1300163" y="931863"/>
            <a:ext cx="9827912"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73100" indent="-3365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34620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6827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1399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5971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0543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5115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lnSpc>
                <a:spcPct val="100000"/>
              </a:lnSpc>
              <a:spcBef>
                <a:spcPct val="0"/>
              </a:spcBef>
              <a:buSzTx/>
              <a:buFontTx/>
              <a:buNone/>
            </a:pPr>
            <a:r>
              <a:rPr lang="zh-CN" altLang="en-US" sz="3600" i="0" dirty="0" smtClean="0">
                <a:solidFill>
                  <a:srgbClr val="FFFF00"/>
                </a:solidFill>
                <a:effectLst/>
                <a:latin typeface="黑体" panose="02010609060101010101" pitchFamily="49" charset="-122"/>
                <a:ea typeface="黑体" panose="02010609060101010101" pitchFamily="49" charset="-122"/>
                <a:sym typeface="Helvetica Neue"/>
              </a:rPr>
              <a:t>逆合成</a:t>
            </a:r>
            <a:r>
              <a:rPr lang="zh-CN" altLang="en-US" sz="3600" i="0" dirty="0">
                <a:solidFill>
                  <a:srgbClr val="FFFF00"/>
                </a:solidFill>
                <a:effectLst/>
                <a:latin typeface="黑体" panose="02010609060101010101" pitchFamily="49" charset="-122"/>
                <a:ea typeface="黑体" panose="02010609060101010101" pitchFamily="49" charset="-122"/>
                <a:sym typeface="Helvetica Neue"/>
              </a:rPr>
              <a:t>分析法思路小结</a:t>
            </a:r>
          </a:p>
        </p:txBody>
      </p:sp>
      <p:sp>
        <p:nvSpPr>
          <p:cNvPr id="11" name="矩形 36"/>
          <p:cNvSpPr>
            <a:spLocks noChangeArrowheads="1"/>
          </p:cNvSpPr>
          <p:nvPr/>
        </p:nvSpPr>
        <p:spPr bwMode="auto">
          <a:xfrm>
            <a:off x="8890000" y="1979613"/>
            <a:ext cx="2297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寻断键处</a:t>
            </a:r>
          </a:p>
        </p:txBody>
      </p:sp>
    </p:spTree>
    <p:extLst>
      <p:ext uri="{BB962C8B-B14F-4D97-AF65-F5344CB8AC3E}">
        <p14:creationId xmlns:p14="http://schemas.microsoft.com/office/powerpoint/2010/main" val="1790037388"/>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573213" y="3295650"/>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21" name="TextBox 20"/>
          <p:cNvSpPr txBox="1"/>
          <p:nvPr/>
        </p:nvSpPr>
        <p:spPr>
          <a:xfrm>
            <a:off x="1604963" y="3427413"/>
            <a:ext cx="2360612"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逆</a:t>
            </a:r>
            <a:r>
              <a:rPr lang="zh-CN" altLang="en-US" sz="2800" i="0" dirty="0" smtClean="0">
                <a:solidFill>
                  <a:srgbClr val="FFFFFF"/>
                </a:solidFill>
                <a:effectLst/>
                <a:latin typeface="黑体" pitchFamily="49" charset="-122"/>
                <a:ea typeface="黑体" pitchFamily="49" charset="-122"/>
                <a:cs typeface="Times New Roman" panose="02020603050405020304" pitchFamily="18" charset="0"/>
              </a:rPr>
              <a:t>推原料分子</a:t>
            </a:r>
            <a:endParaRPr lang="zh-CN" altLang="en-US" sz="2800" i="0" dirty="0">
              <a:solidFill>
                <a:srgbClr val="FFFFFF"/>
              </a:solidFill>
              <a:effectLst/>
              <a:latin typeface="黑体" pitchFamily="49" charset="-122"/>
              <a:ea typeface="黑体" pitchFamily="49" charset="-122"/>
              <a:cs typeface="Times New Roman" panose="02020603050405020304" pitchFamily="18" charset="0"/>
            </a:endParaRPr>
          </a:p>
        </p:txBody>
      </p:sp>
      <p:cxnSp>
        <p:nvCxnSpPr>
          <p:cNvPr id="22" name="直接箭头连接符 21"/>
          <p:cNvCxnSpPr/>
          <p:nvPr/>
        </p:nvCxnSpPr>
        <p:spPr>
          <a:xfrm>
            <a:off x="3997325" y="3725863"/>
            <a:ext cx="1093788" cy="6350"/>
          </a:xfrm>
          <a:prstGeom prst="straightConnector1">
            <a:avLst/>
          </a:prstGeom>
          <a:noFill/>
          <a:ln w="38100" cap="flat">
            <a:solidFill>
              <a:srgbClr val="FFFFFF"/>
            </a:solidFill>
            <a:prstDash val="solid"/>
            <a:miter lim="400000"/>
            <a:headEnd type="none" w="med" len="med"/>
            <a:tailEnd type="none" w="med" len="med"/>
          </a:ln>
        </p:spPr>
        <p:style>
          <a:lnRef idx="0">
            <a:scrgbClr r="0" g="0" b="0"/>
          </a:lnRef>
          <a:fillRef idx="0">
            <a:scrgbClr r="0" g="0" b="0"/>
          </a:fillRef>
          <a:effectRef idx="0">
            <a:scrgbClr r="0" g="0" b="0"/>
          </a:effectRef>
          <a:fontRef idx="none"/>
        </p:style>
      </p:cxnSp>
      <p:sp>
        <p:nvSpPr>
          <p:cNvPr id="23" name="圆角矩形 22"/>
          <p:cNvSpPr/>
          <p:nvPr/>
        </p:nvSpPr>
        <p:spPr>
          <a:xfrm>
            <a:off x="5102225" y="3236913"/>
            <a:ext cx="3048000" cy="862012"/>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24" name="TextBox 23"/>
          <p:cNvSpPr txBox="1"/>
          <p:nvPr/>
        </p:nvSpPr>
        <p:spPr>
          <a:xfrm>
            <a:off x="5081588" y="3183176"/>
            <a:ext cx="3068637" cy="9028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碳骨架</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的</a:t>
            </a: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构建</a:t>
            </a:r>
            <a:endParaRPr lang="en-US" altLang="zh-CN" sz="26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官能团引入、转化</a:t>
            </a:r>
            <a:endParaRPr lang="zh-CN" altLang="en-US" sz="2600" i="0" dirty="0">
              <a:solidFill>
                <a:srgbClr val="FFFFFF"/>
              </a:solidFill>
              <a:effectLst/>
              <a:latin typeface="黑体" pitchFamily="49" charset="-122"/>
              <a:ea typeface="黑体" pitchFamily="49" charset="-122"/>
              <a:cs typeface="Times New Roman" panose="02020603050405020304" pitchFamily="18" charset="0"/>
            </a:endParaRPr>
          </a:p>
        </p:txBody>
      </p:sp>
      <p:cxnSp>
        <p:nvCxnSpPr>
          <p:cNvPr id="25" name="直接箭头连接符 24"/>
          <p:cNvCxnSpPr/>
          <p:nvPr/>
        </p:nvCxnSpPr>
        <p:spPr>
          <a:xfrm>
            <a:off x="8274050" y="3662363"/>
            <a:ext cx="833438" cy="4762"/>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92169" name="矩形 25"/>
          <p:cNvSpPr>
            <a:spLocks noChangeArrowheads="1"/>
          </p:cNvSpPr>
          <p:nvPr/>
        </p:nvSpPr>
        <p:spPr bwMode="auto">
          <a:xfrm>
            <a:off x="9107488" y="2909888"/>
            <a:ext cx="2265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应用有机化合物的转化及新信息</a:t>
            </a:r>
          </a:p>
        </p:txBody>
      </p:sp>
      <p:sp>
        <p:nvSpPr>
          <p:cNvPr id="29" name="圆角矩形 28"/>
          <p:cNvSpPr/>
          <p:nvPr/>
        </p:nvSpPr>
        <p:spPr>
          <a:xfrm>
            <a:off x="5056188" y="1787525"/>
            <a:ext cx="3116262" cy="863600"/>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0" name="TextBox 29"/>
          <p:cNvSpPr txBox="1"/>
          <p:nvPr/>
        </p:nvSpPr>
        <p:spPr>
          <a:xfrm>
            <a:off x="5035550" y="1734582"/>
            <a:ext cx="3114675" cy="9028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  碳骨架</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特征，</a:t>
            </a:r>
            <a:endParaRPr lang="en-US" altLang="zh-CN" sz="26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600" i="0" dirty="0">
                <a:solidFill>
                  <a:srgbClr val="FFFFFF"/>
                </a:solidFill>
                <a:effectLst/>
                <a:latin typeface="黑体" pitchFamily="49" charset="-122"/>
                <a:ea typeface="黑体" pitchFamily="49" charset="-122"/>
                <a:cs typeface="Times New Roman" panose="02020603050405020304" pitchFamily="18" charset="0"/>
              </a:rPr>
              <a:t>官能团种类</a:t>
            </a:r>
            <a:r>
              <a:rPr lang="zh-CN" altLang="en-US" sz="2600" i="0" dirty="0">
                <a:solidFill>
                  <a:srgbClr val="FFFFFF"/>
                </a:solidFill>
                <a:effectLst/>
                <a:latin typeface="宋体" pitchFamily="2" charset="-122"/>
                <a:ea typeface="宋体" pitchFamily="2" charset="-122"/>
                <a:cs typeface="Times New Roman" panose="02020603050405020304" pitchFamily="18" charset="0"/>
              </a:rPr>
              <a:t>、</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位置</a:t>
            </a:r>
          </a:p>
        </p:txBody>
      </p:sp>
      <p:cxnSp>
        <p:nvCxnSpPr>
          <p:cNvPr id="32" name="直接箭头连接符 31"/>
          <p:cNvCxnSpPr/>
          <p:nvPr/>
        </p:nvCxnSpPr>
        <p:spPr>
          <a:xfrm>
            <a:off x="3940175" y="2219325"/>
            <a:ext cx="1095375" cy="4763"/>
          </a:xfrm>
          <a:prstGeom prst="straightConnector1">
            <a:avLst/>
          </a:prstGeom>
          <a:noFill/>
          <a:ln w="38100" cap="flat">
            <a:solidFill>
              <a:srgbClr val="FFFFFF"/>
            </a:solidFill>
            <a:prstDash val="solid"/>
            <a:miter lim="400000"/>
            <a:headEnd type="none" w="med" len="med"/>
            <a:tailEnd type="none" w="med" len="med"/>
          </a:ln>
        </p:spPr>
        <p:style>
          <a:lnRef idx="0">
            <a:scrgbClr r="0" g="0" b="0"/>
          </a:lnRef>
          <a:fillRef idx="0">
            <a:scrgbClr r="0" g="0" b="0"/>
          </a:fillRef>
          <a:effectRef idx="0">
            <a:scrgbClr r="0" g="0" b="0"/>
          </a:effectRef>
          <a:fontRef idx="none"/>
        </p:style>
      </p:cxnSp>
      <p:cxnSp>
        <p:nvCxnSpPr>
          <p:cNvPr id="33" name="直接箭头连接符 32"/>
          <p:cNvCxnSpPr/>
          <p:nvPr/>
        </p:nvCxnSpPr>
        <p:spPr>
          <a:xfrm>
            <a:off x="8242300" y="2224088"/>
            <a:ext cx="917575" cy="635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35" name="圆角矩形 34"/>
          <p:cNvSpPr/>
          <p:nvPr/>
        </p:nvSpPr>
        <p:spPr>
          <a:xfrm>
            <a:off x="1484313" y="1793875"/>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6" name="TextBox 35"/>
          <p:cNvSpPr txBox="1"/>
          <p:nvPr/>
        </p:nvSpPr>
        <p:spPr>
          <a:xfrm>
            <a:off x="1516063" y="1719263"/>
            <a:ext cx="2360612" cy="9652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观察目标化合物的分子结构</a:t>
            </a:r>
          </a:p>
        </p:txBody>
      </p:sp>
      <p:sp>
        <p:nvSpPr>
          <p:cNvPr id="92177" name="矩形 36"/>
          <p:cNvSpPr>
            <a:spLocks noChangeArrowheads="1"/>
          </p:cNvSpPr>
          <p:nvPr/>
        </p:nvSpPr>
        <p:spPr bwMode="auto">
          <a:xfrm>
            <a:off x="8890000" y="1979613"/>
            <a:ext cx="2297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寻断键处</a:t>
            </a:r>
          </a:p>
        </p:txBody>
      </p:sp>
      <p:sp>
        <p:nvSpPr>
          <p:cNvPr id="18" name="下箭头 1">
            <a:extLst>
              <a:ext uri="{FF2B5EF4-FFF2-40B4-BE49-F238E27FC236}">
                <a16:creationId xmlns:a16="http://schemas.microsoft.com/office/drawing/2014/main" id="{F212186F-C07E-4968-9C8D-2E0F18643920}"/>
              </a:ext>
            </a:extLst>
          </p:cNvPr>
          <p:cNvSpPr/>
          <p:nvPr/>
        </p:nvSpPr>
        <p:spPr>
          <a:xfrm>
            <a:off x="2470150" y="2721151"/>
            <a:ext cx="452437" cy="523875"/>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19" name="标题 1"/>
          <p:cNvSpPr txBox="1">
            <a:spLocks noChangeArrowheads="1"/>
          </p:cNvSpPr>
          <p:nvPr/>
        </p:nvSpPr>
        <p:spPr bwMode="auto">
          <a:xfrm>
            <a:off x="1300163" y="931863"/>
            <a:ext cx="9827912"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73100" indent="-3365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34620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6827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1399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5971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0543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5115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lnSpc>
                <a:spcPct val="100000"/>
              </a:lnSpc>
              <a:spcBef>
                <a:spcPct val="0"/>
              </a:spcBef>
              <a:buSzTx/>
              <a:buFontTx/>
              <a:buNone/>
            </a:pPr>
            <a:r>
              <a:rPr lang="zh-CN" altLang="en-US" sz="3600" i="0" dirty="0" smtClean="0">
                <a:solidFill>
                  <a:srgbClr val="FFFF00"/>
                </a:solidFill>
                <a:effectLst/>
                <a:latin typeface="黑体" panose="02010609060101010101" pitchFamily="49" charset="-122"/>
                <a:ea typeface="黑体" panose="02010609060101010101" pitchFamily="49" charset="-122"/>
                <a:sym typeface="Helvetica Neue"/>
              </a:rPr>
              <a:t>逆合成</a:t>
            </a:r>
            <a:r>
              <a:rPr lang="zh-CN" altLang="en-US" sz="3600" i="0" dirty="0">
                <a:solidFill>
                  <a:srgbClr val="FFFF00"/>
                </a:solidFill>
                <a:effectLst/>
                <a:latin typeface="黑体" panose="02010609060101010101" pitchFamily="49" charset="-122"/>
                <a:ea typeface="黑体" panose="02010609060101010101" pitchFamily="49" charset="-122"/>
                <a:sym typeface="Helvetica Neue"/>
              </a:rPr>
              <a:t>分析法思路小结</a:t>
            </a:r>
          </a:p>
        </p:txBody>
      </p:sp>
    </p:spTree>
    <p:extLst>
      <p:ext uri="{BB962C8B-B14F-4D97-AF65-F5344CB8AC3E}">
        <p14:creationId xmlns:p14="http://schemas.microsoft.com/office/powerpoint/2010/main" val="3158267303"/>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1539875" y="4794250"/>
            <a:ext cx="2392363"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4" name="TextBox 33"/>
          <p:cNvSpPr txBox="1"/>
          <p:nvPr/>
        </p:nvSpPr>
        <p:spPr>
          <a:xfrm>
            <a:off x="1573213" y="4926013"/>
            <a:ext cx="2359025"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优化合成路线</a:t>
            </a:r>
          </a:p>
        </p:txBody>
      </p:sp>
      <p:cxnSp>
        <p:nvCxnSpPr>
          <p:cNvPr id="38" name="直接箭头连接符 37"/>
          <p:cNvCxnSpPr/>
          <p:nvPr/>
        </p:nvCxnSpPr>
        <p:spPr>
          <a:xfrm>
            <a:off x="3978275" y="5235575"/>
            <a:ext cx="1095375" cy="4763"/>
          </a:xfrm>
          <a:prstGeom prst="straightConnector1">
            <a:avLst/>
          </a:prstGeom>
          <a:noFill/>
          <a:ln w="38100" cap="flat">
            <a:solidFill>
              <a:srgbClr val="FFFFFF"/>
            </a:solidFill>
            <a:prstDash val="solid"/>
            <a:miter lim="400000"/>
            <a:headEnd type="none" w="med" len="med"/>
            <a:tailEnd type="none" w="med" len="med"/>
          </a:ln>
        </p:spPr>
        <p:style>
          <a:lnRef idx="0">
            <a:scrgbClr r="0" g="0" b="0"/>
          </a:lnRef>
          <a:fillRef idx="0">
            <a:scrgbClr r="0" g="0" b="0"/>
          </a:fillRef>
          <a:effectRef idx="0">
            <a:scrgbClr r="0" g="0" b="0"/>
          </a:effectRef>
          <a:fontRef idx="none"/>
        </p:style>
      </p:cxnSp>
      <p:sp>
        <p:nvSpPr>
          <p:cNvPr id="39" name="圆角矩形 38"/>
          <p:cNvSpPr/>
          <p:nvPr/>
        </p:nvSpPr>
        <p:spPr>
          <a:xfrm>
            <a:off x="5124450" y="4768850"/>
            <a:ext cx="3048000"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1" name="下箭头 1">
            <a:extLst>
              <a:ext uri="{FF2B5EF4-FFF2-40B4-BE49-F238E27FC236}">
                <a16:creationId xmlns:a16="http://schemas.microsoft.com/office/drawing/2014/main" id="{E5471E21-2BD4-4DD7-A1D5-C829066E6D66}"/>
              </a:ext>
            </a:extLst>
          </p:cNvPr>
          <p:cNvSpPr/>
          <p:nvPr/>
        </p:nvSpPr>
        <p:spPr>
          <a:xfrm>
            <a:off x="2509837" y="4232853"/>
            <a:ext cx="452437" cy="523875"/>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27" name="圆角矩形 26"/>
          <p:cNvSpPr/>
          <p:nvPr/>
        </p:nvSpPr>
        <p:spPr>
          <a:xfrm>
            <a:off x="1573213" y="3295650"/>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7" name="TextBox 20"/>
          <p:cNvSpPr txBox="1"/>
          <p:nvPr/>
        </p:nvSpPr>
        <p:spPr>
          <a:xfrm>
            <a:off x="1604963" y="3427413"/>
            <a:ext cx="2360612"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逆</a:t>
            </a:r>
            <a:r>
              <a:rPr lang="zh-CN" altLang="en-US" sz="2800" i="0" dirty="0" smtClean="0">
                <a:solidFill>
                  <a:srgbClr val="FFFFFF"/>
                </a:solidFill>
                <a:effectLst/>
                <a:latin typeface="黑体" pitchFamily="49" charset="-122"/>
                <a:ea typeface="黑体" pitchFamily="49" charset="-122"/>
                <a:cs typeface="Times New Roman" panose="02020603050405020304" pitchFamily="18" charset="0"/>
              </a:rPr>
              <a:t>推原料分子</a:t>
            </a:r>
            <a:endParaRPr lang="zh-CN" altLang="en-US" sz="2800" i="0" dirty="0">
              <a:solidFill>
                <a:srgbClr val="FFFFFF"/>
              </a:solidFill>
              <a:effectLst/>
              <a:latin typeface="黑体" pitchFamily="49" charset="-122"/>
              <a:ea typeface="黑体" pitchFamily="49" charset="-122"/>
              <a:cs typeface="Times New Roman" panose="02020603050405020304" pitchFamily="18" charset="0"/>
            </a:endParaRPr>
          </a:p>
        </p:txBody>
      </p:sp>
      <p:cxnSp>
        <p:nvCxnSpPr>
          <p:cNvPr id="41" name="直接箭头连接符 40"/>
          <p:cNvCxnSpPr/>
          <p:nvPr/>
        </p:nvCxnSpPr>
        <p:spPr>
          <a:xfrm>
            <a:off x="3997325" y="3725863"/>
            <a:ext cx="1093788" cy="6350"/>
          </a:xfrm>
          <a:prstGeom prst="straightConnector1">
            <a:avLst/>
          </a:prstGeom>
          <a:noFill/>
          <a:ln w="38100" cap="flat">
            <a:solidFill>
              <a:srgbClr val="FFFFFF"/>
            </a:solidFill>
            <a:prstDash val="solid"/>
            <a:miter lim="400000"/>
            <a:headEnd type="none" w="med" len="med"/>
            <a:tailEnd type="none" w="med" len="med"/>
          </a:ln>
        </p:spPr>
        <p:style>
          <a:lnRef idx="0">
            <a:scrgbClr r="0" g="0" b="0"/>
          </a:lnRef>
          <a:fillRef idx="0">
            <a:scrgbClr r="0" g="0" b="0"/>
          </a:fillRef>
          <a:effectRef idx="0">
            <a:scrgbClr r="0" g="0" b="0"/>
          </a:effectRef>
          <a:fontRef idx="none"/>
        </p:style>
      </p:cxnSp>
      <p:sp>
        <p:nvSpPr>
          <p:cNvPr id="42" name="圆角矩形 41"/>
          <p:cNvSpPr/>
          <p:nvPr/>
        </p:nvSpPr>
        <p:spPr>
          <a:xfrm>
            <a:off x="5102225" y="3236913"/>
            <a:ext cx="3048000" cy="862012"/>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43" name="TextBox 23"/>
          <p:cNvSpPr txBox="1"/>
          <p:nvPr/>
        </p:nvSpPr>
        <p:spPr>
          <a:xfrm>
            <a:off x="5081588" y="3183176"/>
            <a:ext cx="3068637" cy="9028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碳骨架</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的</a:t>
            </a: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构建</a:t>
            </a:r>
            <a:endParaRPr lang="en-US" altLang="zh-CN" sz="26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官能团引入、转化</a:t>
            </a:r>
            <a:endParaRPr lang="zh-CN" altLang="en-US" sz="2600" i="0" dirty="0">
              <a:solidFill>
                <a:srgbClr val="FFFFFF"/>
              </a:solidFill>
              <a:effectLst/>
              <a:latin typeface="黑体" pitchFamily="49" charset="-122"/>
              <a:ea typeface="黑体" pitchFamily="49" charset="-122"/>
              <a:cs typeface="Times New Roman" panose="02020603050405020304" pitchFamily="18" charset="0"/>
            </a:endParaRPr>
          </a:p>
        </p:txBody>
      </p:sp>
      <p:cxnSp>
        <p:nvCxnSpPr>
          <p:cNvPr id="44" name="直接箭头连接符 43"/>
          <p:cNvCxnSpPr/>
          <p:nvPr/>
        </p:nvCxnSpPr>
        <p:spPr>
          <a:xfrm>
            <a:off x="8274050" y="3662363"/>
            <a:ext cx="833438" cy="4762"/>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45" name="矩形 25"/>
          <p:cNvSpPr>
            <a:spLocks noChangeArrowheads="1"/>
          </p:cNvSpPr>
          <p:nvPr/>
        </p:nvSpPr>
        <p:spPr bwMode="auto">
          <a:xfrm>
            <a:off x="9107488" y="2909888"/>
            <a:ext cx="2265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应用有机化合物的转化及新信息</a:t>
            </a:r>
          </a:p>
        </p:txBody>
      </p:sp>
      <p:sp>
        <p:nvSpPr>
          <p:cNvPr id="46" name="圆角矩形 45"/>
          <p:cNvSpPr/>
          <p:nvPr/>
        </p:nvSpPr>
        <p:spPr>
          <a:xfrm>
            <a:off x="5056188" y="1787525"/>
            <a:ext cx="3116262" cy="863600"/>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47" name="TextBox 29"/>
          <p:cNvSpPr txBox="1"/>
          <p:nvPr/>
        </p:nvSpPr>
        <p:spPr>
          <a:xfrm>
            <a:off x="5035550" y="1734582"/>
            <a:ext cx="3114675" cy="902811"/>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600" i="0" dirty="0" smtClean="0">
                <a:solidFill>
                  <a:srgbClr val="FFFFFF"/>
                </a:solidFill>
                <a:effectLst/>
                <a:latin typeface="黑体" pitchFamily="49" charset="-122"/>
                <a:ea typeface="黑体" pitchFamily="49" charset="-122"/>
                <a:cs typeface="Times New Roman" panose="02020603050405020304" pitchFamily="18" charset="0"/>
              </a:rPr>
              <a:t>  碳骨架</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特征，</a:t>
            </a:r>
            <a:endParaRPr lang="en-US" altLang="zh-CN" sz="26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600" i="0" dirty="0">
                <a:solidFill>
                  <a:srgbClr val="FFFFFF"/>
                </a:solidFill>
                <a:effectLst/>
                <a:latin typeface="黑体" pitchFamily="49" charset="-122"/>
                <a:ea typeface="黑体" pitchFamily="49" charset="-122"/>
                <a:cs typeface="Times New Roman" panose="02020603050405020304" pitchFamily="18" charset="0"/>
              </a:rPr>
              <a:t>官能团种类</a:t>
            </a:r>
            <a:r>
              <a:rPr lang="zh-CN" altLang="en-US" sz="2600" i="0" dirty="0">
                <a:solidFill>
                  <a:srgbClr val="FFFFFF"/>
                </a:solidFill>
                <a:effectLst/>
                <a:latin typeface="宋体" pitchFamily="2" charset="-122"/>
                <a:ea typeface="宋体" pitchFamily="2" charset="-122"/>
                <a:cs typeface="Times New Roman" panose="02020603050405020304" pitchFamily="18" charset="0"/>
              </a:rPr>
              <a:t>、</a:t>
            </a:r>
            <a:r>
              <a:rPr lang="zh-CN" altLang="en-US" sz="2600" i="0" dirty="0">
                <a:solidFill>
                  <a:srgbClr val="FFFFFF"/>
                </a:solidFill>
                <a:effectLst/>
                <a:latin typeface="黑体" pitchFamily="49" charset="-122"/>
                <a:ea typeface="黑体" pitchFamily="49" charset="-122"/>
                <a:cs typeface="Times New Roman" panose="02020603050405020304" pitchFamily="18" charset="0"/>
              </a:rPr>
              <a:t>位置</a:t>
            </a:r>
          </a:p>
        </p:txBody>
      </p:sp>
      <p:cxnSp>
        <p:nvCxnSpPr>
          <p:cNvPr id="48" name="直接箭头连接符 47"/>
          <p:cNvCxnSpPr/>
          <p:nvPr/>
        </p:nvCxnSpPr>
        <p:spPr>
          <a:xfrm>
            <a:off x="3940175" y="2219325"/>
            <a:ext cx="1095375" cy="4763"/>
          </a:xfrm>
          <a:prstGeom prst="straightConnector1">
            <a:avLst/>
          </a:prstGeom>
          <a:noFill/>
          <a:ln w="38100" cap="flat">
            <a:solidFill>
              <a:srgbClr val="FFFFFF"/>
            </a:solidFill>
            <a:prstDash val="solid"/>
            <a:miter lim="400000"/>
            <a:headEnd type="none" w="med" len="med"/>
            <a:tailEnd type="none" w="med" len="med"/>
          </a:ln>
        </p:spPr>
        <p:style>
          <a:lnRef idx="0">
            <a:scrgbClr r="0" g="0" b="0"/>
          </a:lnRef>
          <a:fillRef idx="0">
            <a:scrgbClr r="0" g="0" b="0"/>
          </a:fillRef>
          <a:effectRef idx="0">
            <a:scrgbClr r="0" g="0" b="0"/>
          </a:effectRef>
          <a:fontRef idx="none"/>
        </p:style>
      </p:cxnSp>
      <p:cxnSp>
        <p:nvCxnSpPr>
          <p:cNvPr id="49" name="直接箭头连接符 48"/>
          <p:cNvCxnSpPr/>
          <p:nvPr/>
        </p:nvCxnSpPr>
        <p:spPr>
          <a:xfrm>
            <a:off x="8242300" y="2224088"/>
            <a:ext cx="917575" cy="635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50" name="圆角矩形 49"/>
          <p:cNvSpPr/>
          <p:nvPr/>
        </p:nvSpPr>
        <p:spPr>
          <a:xfrm>
            <a:off x="1484313" y="1793875"/>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51" name="TextBox 35"/>
          <p:cNvSpPr txBox="1"/>
          <p:nvPr/>
        </p:nvSpPr>
        <p:spPr>
          <a:xfrm>
            <a:off x="1516063" y="1719263"/>
            <a:ext cx="2360612" cy="9652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观察目标化合物的分子结构</a:t>
            </a:r>
          </a:p>
        </p:txBody>
      </p:sp>
      <p:sp>
        <p:nvSpPr>
          <p:cNvPr id="52" name="矩形 36"/>
          <p:cNvSpPr>
            <a:spLocks noChangeArrowheads="1"/>
          </p:cNvSpPr>
          <p:nvPr/>
        </p:nvSpPr>
        <p:spPr bwMode="auto">
          <a:xfrm>
            <a:off x="8890000" y="1979613"/>
            <a:ext cx="2297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寻断键处</a:t>
            </a:r>
          </a:p>
        </p:txBody>
      </p:sp>
      <p:sp>
        <p:nvSpPr>
          <p:cNvPr id="53" name="下箭头 1">
            <a:extLst>
              <a:ext uri="{FF2B5EF4-FFF2-40B4-BE49-F238E27FC236}">
                <a16:creationId xmlns:a16="http://schemas.microsoft.com/office/drawing/2014/main" id="{F212186F-C07E-4968-9C8D-2E0F18643920}"/>
              </a:ext>
            </a:extLst>
          </p:cNvPr>
          <p:cNvSpPr/>
          <p:nvPr/>
        </p:nvSpPr>
        <p:spPr>
          <a:xfrm>
            <a:off x="2470150" y="2721151"/>
            <a:ext cx="452437" cy="523875"/>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24" name="标题 1"/>
          <p:cNvSpPr txBox="1">
            <a:spLocks noChangeArrowheads="1"/>
          </p:cNvSpPr>
          <p:nvPr/>
        </p:nvSpPr>
        <p:spPr bwMode="auto">
          <a:xfrm>
            <a:off x="1300163" y="931863"/>
            <a:ext cx="9827912"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73100" indent="-3365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34620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6827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1399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5971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0543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5115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lnSpc>
                <a:spcPct val="100000"/>
              </a:lnSpc>
              <a:spcBef>
                <a:spcPct val="0"/>
              </a:spcBef>
              <a:buSzTx/>
              <a:buFontTx/>
              <a:buNone/>
            </a:pPr>
            <a:r>
              <a:rPr lang="zh-CN" altLang="en-US" sz="3600" i="0" dirty="0" smtClean="0">
                <a:solidFill>
                  <a:srgbClr val="FFFF00"/>
                </a:solidFill>
                <a:effectLst/>
                <a:latin typeface="黑体" panose="02010609060101010101" pitchFamily="49" charset="-122"/>
                <a:ea typeface="黑体" panose="02010609060101010101" pitchFamily="49" charset="-122"/>
                <a:sym typeface="Helvetica Neue"/>
              </a:rPr>
              <a:t>逆合成</a:t>
            </a:r>
            <a:r>
              <a:rPr lang="zh-CN" altLang="en-US" sz="3600" i="0" dirty="0">
                <a:solidFill>
                  <a:srgbClr val="FFFF00"/>
                </a:solidFill>
                <a:effectLst/>
                <a:latin typeface="黑体" panose="02010609060101010101" pitchFamily="49" charset="-122"/>
                <a:ea typeface="黑体" panose="02010609060101010101" pitchFamily="49" charset="-122"/>
                <a:sym typeface="Helvetica Neue"/>
              </a:rPr>
              <a:t>分析法思路小结</a:t>
            </a:r>
          </a:p>
        </p:txBody>
      </p:sp>
      <p:sp>
        <p:nvSpPr>
          <p:cNvPr id="25" name="TextBox 39"/>
          <p:cNvSpPr txBox="1"/>
          <p:nvPr/>
        </p:nvSpPr>
        <p:spPr>
          <a:xfrm>
            <a:off x="5102225" y="4899025"/>
            <a:ext cx="3070225"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smtClean="0">
                <a:solidFill>
                  <a:srgbClr val="FFFFFF"/>
                </a:solidFill>
                <a:effectLst/>
                <a:latin typeface="黑体" pitchFamily="49" charset="-122"/>
                <a:ea typeface="黑体" pitchFamily="49" charset="-122"/>
                <a:cs typeface="Times New Roman" panose="02020603050405020304" pitchFamily="18" charset="0"/>
              </a:rPr>
              <a:t>“绿色化学”</a:t>
            </a:r>
            <a:endParaRPr lang="zh-CN" altLang="en-US" sz="2800" i="0" dirty="0">
              <a:solidFill>
                <a:srgbClr val="FFFFFF"/>
              </a:solidFill>
              <a:effectLst/>
              <a:latin typeface="黑体" pitchFamily="49" charset="-122"/>
              <a:ea typeface="黑体" pitchFamily="49" charset="-122"/>
              <a:cs typeface="Times New Roman" panose="02020603050405020304" pitchFamily="18" charset="0"/>
            </a:endParaRPr>
          </a:p>
        </p:txBody>
      </p:sp>
    </p:spTree>
    <p:extLst>
      <p:ext uri="{BB962C8B-B14F-4D97-AF65-F5344CB8AC3E}">
        <p14:creationId xmlns:p14="http://schemas.microsoft.com/office/powerpoint/2010/main" val="1157946129"/>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标题 1"/>
          <p:cNvSpPr txBox="1">
            <a:spLocks noGrp="1"/>
          </p:cNvSpPr>
          <p:nvPr>
            <p:ph type="title" idx="4294967295"/>
          </p:nvPr>
        </p:nvSpPr>
        <p:spPr>
          <a:xfrm>
            <a:off x="1800614" y="1059673"/>
            <a:ext cx="8393921" cy="866075"/>
          </a:xfrm>
          <a:prstGeom prst="rect">
            <a:avLst/>
          </a:prstGeom>
        </p:spPr>
        <p:txBody>
          <a:bodyPr/>
          <a:lstStyle/>
          <a:p>
            <a:r>
              <a:rPr lang="zh-CN" altLang="en-US" sz="3600" dirty="0">
                <a:cs typeface="Times New Roman" panose="02020603050405020304" pitchFamily="18" charset="0"/>
                <a:sym typeface="Hoefler Text"/>
              </a:rPr>
              <a:t>“绿色化学”合成原则</a:t>
            </a:r>
            <a:endParaRPr lang="zh-CN" altLang="en-US" sz="3600" dirty="0"/>
          </a:p>
        </p:txBody>
      </p:sp>
      <p:sp>
        <p:nvSpPr>
          <p:cNvPr id="104451" name="矩形 4"/>
          <p:cNvSpPr>
            <a:spLocks noChangeArrowheads="1"/>
          </p:cNvSpPr>
          <p:nvPr/>
        </p:nvSpPr>
        <p:spPr bwMode="auto">
          <a:xfrm>
            <a:off x="1684338" y="2287588"/>
            <a:ext cx="57626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742950" indent="-2857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1430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6002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20574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5146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9718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4290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8862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buFontTx/>
              <a:buNone/>
            </a:pPr>
            <a:r>
              <a:rPr lang="zh-CN" altLang="en-US" i="0" dirty="0">
                <a:effectLst/>
                <a:latin typeface="黑体" panose="02010609060101010101" pitchFamily="49" charset="-122"/>
                <a:ea typeface="黑体" panose="02010609060101010101" pitchFamily="49" charset="-122"/>
              </a:rPr>
              <a:t>原料：易得廉价，低毒性，低污染</a:t>
            </a:r>
            <a:endParaRPr lang="en-US" altLang="zh-CN" i="0" dirty="0">
              <a:effectLst/>
              <a:latin typeface="黑体" panose="02010609060101010101" pitchFamily="49" charset="-122"/>
              <a:ea typeface="黑体" panose="02010609060101010101" pitchFamily="49" charset="-122"/>
            </a:endParaRPr>
          </a:p>
        </p:txBody>
      </p:sp>
      <p:sp>
        <p:nvSpPr>
          <p:cNvPr id="104452" name="矩形 5"/>
          <p:cNvSpPr>
            <a:spLocks noChangeArrowheads="1"/>
          </p:cNvSpPr>
          <p:nvPr/>
        </p:nvSpPr>
        <p:spPr bwMode="auto">
          <a:xfrm>
            <a:off x="1673225" y="3141663"/>
            <a:ext cx="61341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742950" indent="-2857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1430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6002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20574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5146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9718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4290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8862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buFontTx/>
              <a:buNone/>
            </a:pPr>
            <a:r>
              <a:rPr lang="zh-CN" altLang="en-US" i="0" dirty="0">
                <a:effectLst/>
                <a:latin typeface="黑体" panose="02010609060101010101" pitchFamily="49" charset="-122"/>
                <a:ea typeface="黑体" panose="02010609060101010101" pitchFamily="49" charset="-122"/>
              </a:rPr>
              <a:t>反应：条件温和，操作安全，产率高</a:t>
            </a:r>
            <a:endParaRPr lang="en-US" altLang="zh-CN" i="0" dirty="0">
              <a:effectLst/>
              <a:latin typeface="黑体" panose="02010609060101010101" pitchFamily="49" charset="-122"/>
              <a:ea typeface="黑体" panose="02010609060101010101" pitchFamily="49" charset="-122"/>
            </a:endParaRPr>
          </a:p>
        </p:txBody>
      </p:sp>
      <p:sp>
        <p:nvSpPr>
          <p:cNvPr id="104453" name="矩形 6"/>
          <p:cNvSpPr>
            <a:spLocks noChangeArrowheads="1"/>
          </p:cNvSpPr>
          <p:nvPr/>
        </p:nvSpPr>
        <p:spPr bwMode="auto">
          <a:xfrm>
            <a:off x="1682750" y="3995738"/>
            <a:ext cx="4275138"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742950" indent="-2857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1430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6002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2057400" indent="-22860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5146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9718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4290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886200" indent="-22860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buFontTx/>
              <a:buNone/>
            </a:pPr>
            <a:r>
              <a:rPr lang="zh-CN" altLang="en-US" i="0" dirty="0">
                <a:effectLst/>
                <a:latin typeface="黑体" panose="02010609060101010101" pitchFamily="49" charset="-122"/>
                <a:ea typeface="黑体" panose="02010609060101010101" pitchFamily="49" charset="-122"/>
              </a:rPr>
              <a:t>路线：科学高效，步骤少</a:t>
            </a:r>
            <a:endParaRPr lang="en-US" altLang="zh-CN" i="0" dirty="0">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993348779"/>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下箭头 18"/>
          <p:cNvSpPr/>
          <p:nvPr/>
        </p:nvSpPr>
        <p:spPr>
          <a:xfrm>
            <a:off x="2405063" y="2740025"/>
            <a:ext cx="363537" cy="493713"/>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20" name="圆角矩形 19"/>
          <p:cNvSpPr/>
          <p:nvPr/>
        </p:nvSpPr>
        <p:spPr>
          <a:xfrm>
            <a:off x="1573213" y="3295650"/>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21" name="TextBox 20"/>
          <p:cNvSpPr txBox="1"/>
          <p:nvPr/>
        </p:nvSpPr>
        <p:spPr>
          <a:xfrm>
            <a:off x="1604963" y="3427413"/>
            <a:ext cx="2360612"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逆推至原料</a:t>
            </a:r>
          </a:p>
        </p:txBody>
      </p:sp>
      <p:cxnSp>
        <p:nvCxnSpPr>
          <p:cNvPr id="22" name="直接箭头连接符 21"/>
          <p:cNvCxnSpPr/>
          <p:nvPr/>
        </p:nvCxnSpPr>
        <p:spPr>
          <a:xfrm>
            <a:off x="3997325" y="3725863"/>
            <a:ext cx="1093788" cy="635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23" name="圆角矩形 22"/>
          <p:cNvSpPr/>
          <p:nvPr/>
        </p:nvSpPr>
        <p:spPr>
          <a:xfrm>
            <a:off x="5102225" y="3236913"/>
            <a:ext cx="3048000" cy="862012"/>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24" name="TextBox 23"/>
          <p:cNvSpPr txBox="1"/>
          <p:nvPr/>
        </p:nvSpPr>
        <p:spPr>
          <a:xfrm>
            <a:off x="5081588" y="3152775"/>
            <a:ext cx="3068637" cy="963613"/>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分子骨架的构建和</a:t>
            </a:r>
            <a:endParaRPr lang="en-US" altLang="zh-CN" sz="28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官能团的转化</a:t>
            </a:r>
          </a:p>
        </p:txBody>
      </p:sp>
      <p:cxnSp>
        <p:nvCxnSpPr>
          <p:cNvPr id="25" name="直接箭头连接符 24"/>
          <p:cNvCxnSpPr/>
          <p:nvPr/>
        </p:nvCxnSpPr>
        <p:spPr>
          <a:xfrm>
            <a:off x="8274050" y="3662363"/>
            <a:ext cx="833438" cy="4762"/>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131081" name="矩形 25"/>
          <p:cNvSpPr>
            <a:spLocks noChangeArrowheads="1"/>
          </p:cNvSpPr>
          <p:nvPr/>
        </p:nvSpPr>
        <p:spPr bwMode="auto">
          <a:xfrm>
            <a:off x="9107488" y="2909888"/>
            <a:ext cx="2265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应用有机化合物的转化及新信息</a:t>
            </a:r>
          </a:p>
        </p:txBody>
      </p:sp>
      <p:sp>
        <p:nvSpPr>
          <p:cNvPr id="131082" name="标题 1"/>
          <p:cNvSpPr txBox="1">
            <a:spLocks noChangeArrowheads="1"/>
          </p:cNvSpPr>
          <p:nvPr/>
        </p:nvSpPr>
        <p:spPr bwMode="auto">
          <a:xfrm>
            <a:off x="989609" y="897357"/>
            <a:ext cx="83947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412750">
              <a:lnSpc>
                <a:spcPct val="120000"/>
              </a:lnSpc>
              <a:spcBef>
                <a:spcPct val="450000"/>
              </a:spcBef>
              <a:buSzPct val="50000"/>
              <a:buBlip>
                <a:blip r:embed="rId3"/>
              </a:buBlip>
              <a:defRPr sz="2900">
                <a:solidFill>
                  <a:srgbClr val="FFFFFF"/>
                </a:solidFill>
                <a:latin typeface="Hoefler Text"/>
                <a:ea typeface="Hoefler Text"/>
                <a:cs typeface="Hoefler Text"/>
                <a:sym typeface="Hoefler Text"/>
              </a:defRPr>
            </a:lvl1pPr>
            <a:lvl2pPr marL="673100" indent="-336550" defTabSz="412750">
              <a:lnSpc>
                <a:spcPct val="120000"/>
              </a:lnSpc>
              <a:spcBef>
                <a:spcPct val="450000"/>
              </a:spcBef>
              <a:buSzPct val="50000"/>
              <a:buBlip>
                <a:blip r:embed="rId3"/>
              </a:buBlip>
              <a:defRPr sz="2900" i="1">
                <a:solidFill>
                  <a:srgbClr val="86837F"/>
                </a:solidFill>
                <a:latin typeface="Hoefler Text"/>
                <a:ea typeface="Hoefler Text"/>
                <a:cs typeface="Hoefler Text"/>
                <a:sym typeface="Hoefler Text"/>
              </a:defRPr>
            </a:lvl2pPr>
            <a:lvl3pPr marL="10096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3pPr>
            <a:lvl4pPr marL="134620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4pPr>
            <a:lvl5pPr marL="1682750" indent="-336550" defTabSz="412750">
              <a:lnSpc>
                <a:spcPct val="150000"/>
              </a:lnSpc>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5pPr>
            <a:lvl6pPr marL="21399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6pPr>
            <a:lvl7pPr marL="25971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7pPr>
            <a:lvl8pPr marL="30543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8pPr>
            <a:lvl9pPr marL="3511550" indent="-336550" defTabSz="412750" eaLnBrk="0" fontAlgn="base" hangingPunct="0">
              <a:lnSpc>
                <a:spcPct val="150000"/>
              </a:lnSpc>
              <a:spcBef>
                <a:spcPct val="0"/>
              </a:spcBef>
              <a:spcAft>
                <a:spcPct val="0"/>
              </a:spcAft>
              <a:buSzPct val="50000"/>
              <a:buBlip>
                <a:blip r:embed="rId3"/>
              </a:buBlip>
              <a:defRPr sz="2900">
                <a:solidFill>
                  <a:srgbClr val="FFFFFF"/>
                </a:solidFill>
                <a:latin typeface="黑体" panose="02010609060101010101" pitchFamily="49" charset="-122"/>
                <a:ea typeface="黑体" panose="02010609060101010101" pitchFamily="49" charset="-122"/>
                <a:cs typeface="Hoefler Text"/>
                <a:sym typeface="Hoefler Text"/>
              </a:defRPr>
            </a:lvl9pPr>
          </a:lstStyle>
          <a:p>
            <a:pPr eaLnBrk="1" hangingPunct="1">
              <a:lnSpc>
                <a:spcPct val="100000"/>
              </a:lnSpc>
              <a:spcBef>
                <a:spcPct val="0"/>
              </a:spcBef>
              <a:buSzTx/>
              <a:buFontTx/>
              <a:buNone/>
            </a:pPr>
            <a:r>
              <a:rPr lang="zh-CN" altLang="en-US" sz="3600" i="0" dirty="0">
                <a:solidFill>
                  <a:srgbClr val="FFFF00"/>
                </a:solidFill>
                <a:effectLst/>
                <a:latin typeface="黑体" panose="02010609060101010101" pitchFamily="49" charset="-122"/>
                <a:ea typeface="黑体" panose="02010609060101010101" pitchFamily="49" charset="-122"/>
                <a:sym typeface="Helvetica Neue"/>
              </a:rPr>
              <a:t>           逆合成分析法思路小结</a:t>
            </a:r>
          </a:p>
        </p:txBody>
      </p:sp>
      <p:sp>
        <p:nvSpPr>
          <p:cNvPr id="29" name="圆角矩形 28"/>
          <p:cNvSpPr/>
          <p:nvPr/>
        </p:nvSpPr>
        <p:spPr>
          <a:xfrm>
            <a:off x="5056188" y="1787525"/>
            <a:ext cx="3116262" cy="863600"/>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0" name="TextBox 29"/>
          <p:cNvSpPr txBox="1"/>
          <p:nvPr/>
        </p:nvSpPr>
        <p:spPr>
          <a:xfrm>
            <a:off x="5035550" y="1703388"/>
            <a:ext cx="3114675" cy="9652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分子骨架特征，</a:t>
            </a:r>
            <a:endParaRPr lang="en-US" altLang="zh-CN" sz="2800" i="0" dirty="0">
              <a:solidFill>
                <a:srgbClr val="FFFFFF"/>
              </a:solidFill>
              <a:effectLst/>
              <a:latin typeface="黑体" pitchFamily="49" charset="-122"/>
              <a:ea typeface="黑体" pitchFamily="49" charset="-122"/>
              <a:cs typeface="Times New Roman" panose="02020603050405020304" pitchFamily="18" charset="0"/>
            </a:endParaRPr>
          </a:p>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官能团种类</a:t>
            </a:r>
            <a:r>
              <a:rPr lang="zh-CN" altLang="en-US" sz="2800" i="0" dirty="0">
                <a:solidFill>
                  <a:srgbClr val="FFFFFF"/>
                </a:solidFill>
                <a:effectLst/>
                <a:latin typeface="宋体" pitchFamily="2" charset="-122"/>
                <a:ea typeface="宋体" pitchFamily="2" charset="-122"/>
                <a:cs typeface="Times New Roman" panose="02020603050405020304" pitchFamily="18" charset="0"/>
              </a:rPr>
              <a:t>、</a:t>
            </a:r>
            <a:r>
              <a:rPr lang="zh-CN" altLang="en-US" sz="2800" i="0" dirty="0">
                <a:solidFill>
                  <a:srgbClr val="FFFFFF"/>
                </a:solidFill>
                <a:effectLst/>
                <a:latin typeface="黑体" pitchFamily="49" charset="-122"/>
                <a:ea typeface="黑体" pitchFamily="49" charset="-122"/>
                <a:cs typeface="Times New Roman" panose="02020603050405020304" pitchFamily="18" charset="0"/>
              </a:rPr>
              <a:t>位置</a:t>
            </a:r>
          </a:p>
        </p:txBody>
      </p:sp>
      <p:cxnSp>
        <p:nvCxnSpPr>
          <p:cNvPr id="32" name="直接箭头连接符 31"/>
          <p:cNvCxnSpPr/>
          <p:nvPr/>
        </p:nvCxnSpPr>
        <p:spPr>
          <a:xfrm>
            <a:off x="3940175" y="2219325"/>
            <a:ext cx="1095375" cy="4763"/>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cxnSp>
        <p:nvCxnSpPr>
          <p:cNvPr id="33" name="直接箭头连接符 32"/>
          <p:cNvCxnSpPr/>
          <p:nvPr/>
        </p:nvCxnSpPr>
        <p:spPr>
          <a:xfrm>
            <a:off x="8242300" y="2224088"/>
            <a:ext cx="917575" cy="6350"/>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35" name="圆角矩形 34"/>
          <p:cNvSpPr/>
          <p:nvPr/>
        </p:nvSpPr>
        <p:spPr>
          <a:xfrm>
            <a:off x="1484313" y="1793875"/>
            <a:ext cx="2392362"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6" name="TextBox 35"/>
          <p:cNvSpPr txBox="1"/>
          <p:nvPr/>
        </p:nvSpPr>
        <p:spPr>
          <a:xfrm>
            <a:off x="1516063" y="1719263"/>
            <a:ext cx="2360612" cy="9652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观察目标化合物的分子结构</a:t>
            </a:r>
          </a:p>
        </p:txBody>
      </p:sp>
      <p:sp>
        <p:nvSpPr>
          <p:cNvPr id="131089" name="矩形 36"/>
          <p:cNvSpPr>
            <a:spLocks noChangeArrowheads="1"/>
          </p:cNvSpPr>
          <p:nvPr/>
        </p:nvSpPr>
        <p:spPr bwMode="auto">
          <a:xfrm>
            <a:off x="8948155" y="1903413"/>
            <a:ext cx="2297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eaLnBrk="1" hangingPunct="1"/>
            <a:r>
              <a:rPr lang="zh-CN" altLang="en-US" sz="2800" i="0" dirty="0">
                <a:solidFill>
                  <a:srgbClr val="FFFFFF"/>
                </a:solidFill>
                <a:effectLst/>
                <a:latin typeface="黑体" panose="02010609060101010101" pitchFamily="49" charset="-122"/>
                <a:ea typeface="黑体" panose="02010609060101010101" pitchFamily="49" charset="-122"/>
                <a:cs typeface="Times New Roman" panose="02020603050405020304" pitchFamily="18" charset="0"/>
              </a:rPr>
              <a:t>寻断键处</a:t>
            </a:r>
          </a:p>
        </p:txBody>
      </p:sp>
      <p:sp>
        <p:nvSpPr>
          <p:cNvPr id="27" name="下箭头 26"/>
          <p:cNvSpPr/>
          <p:nvPr/>
        </p:nvSpPr>
        <p:spPr>
          <a:xfrm>
            <a:off x="2427288" y="4216400"/>
            <a:ext cx="363537" cy="4953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latin typeface="+mn-lt"/>
              <a:ea typeface="+mn-ea"/>
              <a:cs typeface="+mn-cs"/>
              <a:sym typeface="Helvetica Neue"/>
            </a:endParaRPr>
          </a:p>
        </p:txBody>
      </p:sp>
      <p:sp>
        <p:nvSpPr>
          <p:cNvPr id="28" name="圆角矩形 27"/>
          <p:cNvSpPr/>
          <p:nvPr/>
        </p:nvSpPr>
        <p:spPr>
          <a:xfrm>
            <a:off x="1539875" y="4794250"/>
            <a:ext cx="2392363"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34" name="TextBox 33"/>
          <p:cNvSpPr txBox="1"/>
          <p:nvPr/>
        </p:nvSpPr>
        <p:spPr>
          <a:xfrm>
            <a:off x="1573213" y="4926013"/>
            <a:ext cx="2359025"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a:solidFill>
                  <a:srgbClr val="FFFFFF"/>
                </a:solidFill>
                <a:effectLst/>
                <a:latin typeface="黑体" pitchFamily="49" charset="-122"/>
                <a:ea typeface="黑体" pitchFamily="49" charset="-122"/>
                <a:cs typeface="Times New Roman" panose="02020603050405020304" pitchFamily="18" charset="0"/>
              </a:rPr>
              <a:t>优化合成路线</a:t>
            </a:r>
          </a:p>
        </p:txBody>
      </p:sp>
      <p:cxnSp>
        <p:nvCxnSpPr>
          <p:cNvPr id="38" name="直接箭头连接符 37"/>
          <p:cNvCxnSpPr/>
          <p:nvPr/>
        </p:nvCxnSpPr>
        <p:spPr>
          <a:xfrm>
            <a:off x="3978275" y="5235575"/>
            <a:ext cx="1095375" cy="4763"/>
          </a:xfrm>
          <a:prstGeom prst="straightConnector1">
            <a:avLst/>
          </a:prstGeom>
          <a:noFill/>
          <a:ln w="38100" cap="flat">
            <a:solidFill>
              <a:srgbClr val="FFFFFF"/>
            </a:solidFill>
            <a:prstDash val="solid"/>
            <a:miter lim="400000"/>
            <a:tailEnd type="arrow"/>
          </a:ln>
        </p:spPr>
        <p:style>
          <a:lnRef idx="0">
            <a:scrgbClr r="0" g="0" b="0"/>
          </a:lnRef>
          <a:fillRef idx="0">
            <a:scrgbClr r="0" g="0" b="0"/>
          </a:fillRef>
          <a:effectRef idx="0">
            <a:scrgbClr r="0" g="0" b="0"/>
          </a:effectRef>
          <a:fontRef idx="none"/>
        </p:style>
      </p:cxnSp>
      <p:sp>
        <p:nvSpPr>
          <p:cNvPr id="39" name="圆角矩形 38"/>
          <p:cNvSpPr/>
          <p:nvPr/>
        </p:nvSpPr>
        <p:spPr>
          <a:xfrm>
            <a:off x="5124450" y="4768850"/>
            <a:ext cx="3048000" cy="862013"/>
          </a:xfrm>
          <a:prstGeom prst="roundRect">
            <a:avLst/>
          </a:prstGeom>
          <a:noFill/>
          <a:ln w="38100" cap="flat">
            <a:solidFill>
              <a:srgbClr val="FFC000"/>
            </a:solid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endParaRPr lang="zh-CN" altLang="en-US" sz="4400" i="0">
              <a:solidFill>
                <a:srgbClr val="F3F1DF"/>
              </a:solidFill>
              <a:effectLst/>
              <a:latin typeface="+mn-lt"/>
              <a:ea typeface="+mn-ea"/>
              <a:cs typeface="+mn-cs"/>
              <a:sym typeface="Helvetica Neue"/>
            </a:endParaRPr>
          </a:p>
        </p:txBody>
      </p:sp>
      <p:sp>
        <p:nvSpPr>
          <p:cNvPr id="40" name="TextBox 39"/>
          <p:cNvSpPr txBox="1"/>
          <p:nvPr/>
        </p:nvSpPr>
        <p:spPr>
          <a:xfrm>
            <a:off x="5102225" y="4899025"/>
            <a:ext cx="3070225" cy="533400"/>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lIns="50800" tIns="50800" rIns="50800" bIns="50800" spcCol="38100" anchor="ctr">
            <a:spAutoFit/>
          </a:bodyPr>
          <a:lstStyle/>
          <a:p>
            <a:pPr algn="ctr" eaLnBrk="1" fontAlgn="auto">
              <a:defRPr/>
            </a:pPr>
            <a:r>
              <a:rPr lang="zh-CN" altLang="en-US" sz="2800" i="0" dirty="0" smtClean="0">
                <a:solidFill>
                  <a:srgbClr val="FFFFFF"/>
                </a:solidFill>
                <a:effectLst/>
                <a:latin typeface="黑体" pitchFamily="49" charset="-122"/>
                <a:ea typeface="黑体" pitchFamily="49" charset="-122"/>
                <a:cs typeface="Times New Roman" panose="02020603050405020304" pitchFamily="18" charset="0"/>
              </a:rPr>
              <a:t>“绿色化学”</a:t>
            </a:r>
            <a:endParaRPr lang="zh-CN" altLang="en-US" sz="2800" i="0" dirty="0">
              <a:solidFill>
                <a:srgbClr val="FFFFFF"/>
              </a:solidFill>
              <a:effectLst/>
              <a:latin typeface="黑体" pitchFamily="49" charset="-122"/>
              <a:ea typeface="黑体" pitchFamily="49" charset="-122"/>
              <a:cs typeface="Times New Roman" panose="02020603050405020304" pitchFamily="18" charset="0"/>
            </a:endParaRPr>
          </a:p>
        </p:txBody>
      </p:sp>
    </p:spTree>
    <p:extLst>
      <p:ext uri="{BB962C8B-B14F-4D97-AF65-F5344CB8AC3E}">
        <p14:creationId xmlns:p14="http://schemas.microsoft.com/office/powerpoint/2010/main" val="3069381833"/>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28713" y="1014413"/>
            <a:ext cx="10239375" cy="787884"/>
          </a:xfrm>
          <a:prstGeom prst="rect">
            <a:avLst/>
          </a:prstGeom>
        </p:spPr>
        <p:txBody>
          <a:bodyPr lIns="121898" tIns="60948" rIns="121898" bIns="60948">
            <a:spAutoFit/>
          </a:bodyPr>
          <a:lstStyle/>
          <a:p>
            <a:pPr algn="just" eaLnBrk="1" hangingPunct="1">
              <a:lnSpc>
                <a:spcPct val="120000"/>
              </a:lnSpc>
              <a:tabLst>
                <a:tab pos="2070735" algn="l"/>
              </a:tabLst>
              <a:defRPr/>
            </a:pPr>
            <a:r>
              <a:rPr lang="zh-CN" altLang="en-US" sz="3600" i="0" kern="100" dirty="0" smtClean="0">
                <a:solidFill>
                  <a:srgbClr val="FFFF00"/>
                </a:solidFill>
                <a:effectLst/>
                <a:latin typeface="+mj-ea"/>
                <a:ea typeface="+mj-ea"/>
                <a:cs typeface="Times New Roman" panose="02020603050405020304"/>
              </a:rPr>
              <a:t>有机合成</a:t>
            </a:r>
            <a:r>
              <a:rPr lang="zh-CN" altLang="en-US" sz="3600" i="0" kern="100" dirty="0">
                <a:solidFill>
                  <a:srgbClr val="FFFF00"/>
                </a:solidFill>
                <a:effectLst/>
                <a:latin typeface="+mj-ea"/>
                <a:ea typeface="+mj-ea"/>
                <a:cs typeface="Times New Roman" panose="02020603050405020304"/>
              </a:rPr>
              <a:t>的应用</a:t>
            </a:r>
            <a:endParaRPr lang="en-US" altLang="zh-CN" sz="3600" i="0" kern="100" dirty="0">
              <a:solidFill>
                <a:srgbClr val="FFFF00"/>
              </a:solidFill>
              <a:effectLst/>
              <a:latin typeface="+mj-ea"/>
              <a:ea typeface="+mj-ea"/>
              <a:cs typeface="Times New Roman" panose="02020603050405020304"/>
            </a:endParaRPr>
          </a:p>
        </p:txBody>
      </p:sp>
      <p:pic>
        <p:nvPicPr>
          <p:cNvPr id="5" name="图片 4"/>
          <p:cNvPicPr>
            <a:picLocks noChangeAspect="1"/>
          </p:cNvPicPr>
          <p:nvPr/>
        </p:nvPicPr>
        <p:blipFill rotWithShape="1">
          <a:blip r:embed="rId3"/>
          <a:srcRect l="3951" t="3545" r="4199" b="5012"/>
          <a:stretch/>
        </p:blipFill>
        <p:spPr>
          <a:xfrm>
            <a:off x="7772399" y="1205973"/>
            <a:ext cx="3238500" cy="3128336"/>
          </a:xfrm>
          <a:prstGeom prst="rect">
            <a:avLst/>
          </a:prstGeom>
        </p:spPr>
      </p:pic>
      <p:sp>
        <p:nvSpPr>
          <p:cNvPr id="6" name="TextBox 5"/>
          <p:cNvSpPr txBox="1"/>
          <p:nvPr/>
        </p:nvSpPr>
        <p:spPr>
          <a:xfrm>
            <a:off x="7248525" y="4491952"/>
            <a:ext cx="4286249"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zh-CN" altLang="en-US" sz="2400" i="0" dirty="0">
                <a:solidFill>
                  <a:srgbClr val="EDEDEE"/>
                </a:solidFill>
                <a:effectLst/>
                <a:latin typeface="Times New Roman" pitchFamily="18" charset="0"/>
                <a:ea typeface="+mn-ea"/>
                <a:cs typeface="Times New Roman" panose="02020603050405020304" pitchFamily="18" charset="0"/>
              </a:rPr>
              <a:t>超级炸药</a:t>
            </a:r>
            <a:r>
              <a:rPr lang="en-US" altLang="zh-CN" sz="2400" i="0" dirty="0">
                <a:solidFill>
                  <a:srgbClr val="EDEDEE"/>
                </a:solidFill>
                <a:effectLst/>
                <a:latin typeface="Times New Roman" pitchFamily="18" charset="0"/>
                <a:ea typeface="+mn-ea"/>
                <a:cs typeface="Times New Roman" panose="02020603050405020304" pitchFamily="18" charset="0"/>
              </a:rPr>
              <a:t>——</a:t>
            </a:r>
            <a:r>
              <a:rPr lang="zh-CN" altLang="en-US" sz="2400" i="0" dirty="0">
                <a:solidFill>
                  <a:srgbClr val="EDEDEE"/>
                </a:solidFill>
                <a:effectLst/>
                <a:latin typeface="Times New Roman" pitchFamily="18" charset="0"/>
                <a:ea typeface="+mn-ea"/>
                <a:cs typeface="Times New Roman" panose="02020603050405020304" pitchFamily="18" charset="0"/>
              </a:rPr>
              <a:t>八硝基立方烷</a:t>
            </a:r>
          </a:p>
        </p:txBody>
      </p:sp>
      <p:sp>
        <p:nvSpPr>
          <p:cNvPr id="7" name="TextBox 5"/>
          <p:cNvSpPr txBox="1"/>
          <p:nvPr/>
        </p:nvSpPr>
        <p:spPr>
          <a:xfrm>
            <a:off x="1783556" y="5338040"/>
            <a:ext cx="4286249" cy="471924"/>
          </a:xfrm>
          <a:prstGeom prst="rect">
            <a:avLst/>
          </a:prstGeom>
          <a:noFill/>
          <a:ln w="3175"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eaLnBrk="1" hangingPunct="1">
              <a:defRPr/>
            </a:pPr>
            <a:r>
              <a:rPr lang="zh-CN" altLang="en-US" sz="2400" i="0" dirty="0">
                <a:solidFill>
                  <a:srgbClr val="EDEDEE"/>
                </a:solidFill>
                <a:effectLst/>
                <a:latin typeface="Times New Roman" pitchFamily="18" charset="0"/>
                <a:ea typeface="+mn-ea"/>
                <a:cs typeface="Times New Roman" panose="02020603050405020304" pitchFamily="18" charset="0"/>
              </a:rPr>
              <a:t>工程塑料</a:t>
            </a:r>
            <a:r>
              <a:rPr lang="en-US" altLang="zh-CN" sz="2400" i="0" dirty="0">
                <a:solidFill>
                  <a:srgbClr val="EDEDEE"/>
                </a:solidFill>
                <a:effectLst/>
                <a:latin typeface="Times New Roman" pitchFamily="18" charset="0"/>
                <a:ea typeface="+mn-ea"/>
                <a:cs typeface="Times New Roman" panose="02020603050405020304" pitchFamily="18" charset="0"/>
              </a:rPr>
              <a:t>——</a:t>
            </a:r>
            <a:r>
              <a:rPr lang="zh-CN" altLang="en-US" sz="2400" i="0" dirty="0">
                <a:solidFill>
                  <a:srgbClr val="EDEDEE"/>
                </a:solidFill>
                <a:effectLst/>
                <a:latin typeface="Times New Roman" pitchFamily="18" charset="0"/>
                <a:ea typeface="+mn-ea"/>
                <a:cs typeface="Times New Roman" panose="02020603050405020304" pitchFamily="18" charset="0"/>
              </a:rPr>
              <a:t>聚碳酸酯</a:t>
            </a:r>
          </a:p>
        </p:txBody>
      </p:sp>
      <p:pic>
        <p:nvPicPr>
          <p:cNvPr id="14338" name="Picture 2" descr="https://timgsa.baidu.com/timg?image&amp;quality=80&amp;size=b9999_10000&amp;sec=1601195993891&amp;di=9f129af072f43315aadbb07cb88683e0&amp;imgtype=0&amp;src=http%3A%2F%2Fs1.lvjs.com.cn%2Fuploads%2Fpc%2Fplace2%2F2016-09-02%2F51aea13d-769b-4ab7-89b8-2f02924edf4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411" t="9348" r="11911" b="20554"/>
          <a:stretch/>
        </p:blipFill>
        <p:spPr bwMode="auto">
          <a:xfrm>
            <a:off x="1526381" y="2047853"/>
            <a:ext cx="4800601" cy="3128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6030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8.10.10"/>
  <p:tag name="AS_TITLE" val="Aspose.Slides for .NET 4.0 Client Profile"/>
  <p:tag name="AS_VERSION" val="18.10"/>
</p:tagLst>
</file>

<file path=ppt/tags/tag2.xml><?xml version="1.0" encoding="utf-8"?>
<p:tagLst xmlns:a="http://schemas.openxmlformats.org/drawingml/2006/main" xmlns:r="http://schemas.openxmlformats.org/officeDocument/2006/relationships" xmlns:p="http://schemas.openxmlformats.org/presentationml/2006/main">
  <p:tag name="TIMING" val="|57"/>
</p:tagLst>
</file>

<file path=ppt/theme/theme1.xml><?xml version="1.0" encoding="utf-8"?>
<a:theme xmlns:a="http://schemas.openxmlformats.org/drawingml/2006/main" name="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92"/>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solidFill>
            <a:schemeClr val="tx1"/>
          </a:solid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dirty="0" smtClean="0">
            <a:ln>
              <a:noFill/>
            </a:ln>
            <a:solidFill>
              <a:srgbClr val="EDEDEE"/>
            </a:solidFill>
            <a:effectLst/>
            <a:uFillTx/>
            <a:latin typeface="Times New Roman" panose="02020603050405020304" pitchFamily="18" charset="0"/>
            <a:ea typeface="黑体" panose="02010609060101010101" pitchFamily="49" charset="-122"/>
            <a:cs typeface="Times New Roman" panose="02020603050405020304" pitchFamily="18" charset="0"/>
            <a:sym typeface="Hoefler Tex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roccan">
  <a:themeElements>
    <a:clrScheme name="Moroccan">
      <a:dk1>
        <a:srgbClr val="000000"/>
      </a:dk1>
      <a:lt1>
        <a:srgbClr val="FFFFFF"/>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elvetica Neue"/>
        <a:ea typeface="Helvetica Neue"/>
        <a:cs typeface="Helvetica Neue"/>
      </a:majorFont>
      <a:minorFont>
        <a:latin typeface="Helvetica Neue"/>
        <a:ea typeface="Helvetica Neue"/>
        <a:cs typeface="Helvetica Neue"/>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92"/>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2859</TotalTime>
  <Words>3568</Words>
  <Application>Microsoft Office PowerPoint</Application>
  <PresentationFormat>宽屏</PresentationFormat>
  <Paragraphs>486</Paragraphs>
  <Slides>36</Slides>
  <Notes>36</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36</vt:i4>
      </vt:variant>
    </vt:vector>
  </HeadingPairs>
  <TitlesOfParts>
    <vt:vector size="50" baseType="lpstr">
      <vt:lpstr>Helvetica Neue</vt:lpstr>
      <vt:lpstr>Hoefler Text</vt:lpstr>
      <vt:lpstr>等线</vt:lpstr>
      <vt:lpstr>SimHei</vt:lpstr>
      <vt:lpstr>SimHei</vt:lpstr>
      <vt:lpstr>楷体_GB2312</vt:lpstr>
      <vt:lpstr>宋体</vt:lpstr>
      <vt:lpstr>Arial</vt:lpstr>
      <vt:lpstr>Calibri</vt:lpstr>
      <vt:lpstr>Courier New</vt:lpstr>
      <vt:lpstr>Times New Roman</vt:lpstr>
      <vt:lpstr>Wingdings</vt:lpstr>
      <vt:lpstr>Moroccan</vt:lpstr>
      <vt:lpstr>CS ChemDraw Drawing</vt:lpstr>
      <vt:lpstr>PowerPoint 演示文稿</vt:lpstr>
      <vt:lpstr>有机合成过程</vt:lpstr>
      <vt:lpstr>PowerPoint 演示文稿</vt:lpstr>
      <vt:lpstr>  交流•研讨</vt:lpstr>
      <vt:lpstr>PowerPoint 演示文稿</vt:lpstr>
      <vt:lpstr>PowerPoint 演示文稿</vt:lpstr>
      <vt:lpstr>PowerPoint 演示文稿</vt:lpstr>
      <vt:lpstr>PowerPoint 演示文稿</vt:lpstr>
      <vt:lpstr>逆合成分析法基本思路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“绿色化学”合成原则</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Windows 用户</cp:lastModifiedBy>
  <cp:revision>1250</cp:revision>
  <cp:lastPrinted>2020-09-28T02:44:19Z</cp:lastPrinted>
  <dcterms:created xsi:type="dcterms:W3CDTF">2020-02-27T05:48:00Z</dcterms:created>
  <dcterms:modified xsi:type="dcterms:W3CDTF">2020-10-19T06:41:46Z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2052-10.1.0.7698</vt:lpwstr>
  </property>
</Properties>
</file>