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3" r:id="rId3"/>
  </p:sldMasterIdLst>
  <p:notesMasterIdLst>
    <p:notesMasterId r:id="rId5"/>
  </p:notesMasterIdLst>
  <p:sldIdLst>
    <p:sldId id="367" r:id="rId4"/>
    <p:sldId id="408" r:id="rId6"/>
    <p:sldId id="378" r:id="rId7"/>
    <p:sldId id="396" r:id="rId8"/>
    <p:sldId id="379" r:id="rId9"/>
    <p:sldId id="397" r:id="rId10"/>
    <p:sldId id="380" r:id="rId11"/>
    <p:sldId id="409" r:id="rId12"/>
    <p:sldId id="381" r:id="rId13"/>
    <p:sldId id="410" r:id="rId14"/>
    <p:sldId id="411" r:id="rId15"/>
    <p:sldId id="412" r:id="rId16"/>
    <p:sldId id="382" r:id="rId17"/>
    <p:sldId id="383" r:id="rId18"/>
    <p:sldId id="398" r:id="rId19"/>
    <p:sldId id="399" r:id="rId20"/>
    <p:sldId id="384" r:id="rId21"/>
    <p:sldId id="413" r:id="rId22"/>
    <p:sldId id="385" r:id="rId23"/>
    <p:sldId id="386" r:id="rId24"/>
    <p:sldId id="387" r:id="rId25"/>
    <p:sldId id="388" r:id="rId26"/>
    <p:sldId id="389" r:id="rId27"/>
    <p:sldId id="390" r:id="rId28"/>
    <p:sldId id="400" r:id="rId29"/>
    <p:sldId id="414" r:id="rId30"/>
    <p:sldId id="401" r:id="rId31"/>
    <p:sldId id="403" r:id="rId32"/>
    <p:sldId id="377" r:id="rId33"/>
    <p:sldId id="415" r:id="rId34"/>
    <p:sldId id="391" r:id="rId35"/>
    <p:sldId id="404" r:id="rId36"/>
    <p:sldId id="395" r:id="rId37"/>
    <p:sldId id="405" r:id="rId38"/>
    <p:sldId id="407" r:id="rId39"/>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3pPr>
    <a:lvl4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4pPr>
    <a:lvl5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5pPr>
    <a:lvl6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EDED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843"/>
    <p:restoredTop sz="74409" autoAdjust="0"/>
  </p:normalViewPr>
  <p:slideViewPr>
    <p:cSldViewPr snapToGrid="0" snapToObjects="1">
      <p:cViewPr varScale="1">
        <p:scale>
          <a:sx n="51" d="100"/>
          <a:sy n="51" d="100"/>
        </p:scale>
        <p:origin x="1264" y="40"/>
      </p:cViewPr>
      <p:guideLst>
        <p:guide orient="horz" pos="3151"/>
        <p:guide pos="3794"/>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7" name="Shape 117"/>
          <p:cNvSpPr>
            <a:spLocks noGrp="1" noRot="1" noChangeAspect="1"/>
          </p:cNvSpPr>
          <p:nvPr>
            <p:ph type="sldImg"/>
          </p:nvPr>
        </p:nvSpPr>
        <p:spPr>
          <a:xfrm>
            <a:off x="381000" y="685800"/>
            <a:ext cx="6096000" cy="3429000"/>
          </a:xfrm>
          <a:prstGeom prst="rect">
            <a:avLst/>
          </a:prstGeom>
        </p:spPr>
        <p:txBody>
          <a:bodyPr/>
          <a:lstStyle/>
          <a:p/>
        </p:txBody>
      </p:sp>
      <p:sp>
        <p:nvSpPr>
          <p:cNvPr id="118" name="Shape 118"/>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panose="02000503000000020004"/>
      </a:defRPr>
    </a:lvl1pPr>
    <a:lvl2pPr indent="228600" defTabSz="457200" latinLnBrk="0">
      <a:lnSpc>
        <a:spcPct val="118000"/>
      </a:lnSpc>
      <a:defRPr sz="2200">
        <a:latin typeface="+mn-lt"/>
        <a:ea typeface="+mn-ea"/>
        <a:cs typeface="+mn-cs"/>
        <a:sym typeface="Helvetica Neue" panose="02000503000000020004"/>
      </a:defRPr>
    </a:lvl2pPr>
    <a:lvl3pPr indent="457200" defTabSz="457200" latinLnBrk="0">
      <a:lnSpc>
        <a:spcPct val="118000"/>
      </a:lnSpc>
      <a:defRPr sz="2200">
        <a:latin typeface="+mn-lt"/>
        <a:ea typeface="+mn-ea"/>
        <a:cs typeface="+mn-cs"/>
        <a:sym typeface="Helvetica Neue" panose="02000503000000020004"/>
      </a:defRPr>
    </a:lvl3pPr>
    <a:lvl4pPr indent="685800" defTabSz="457200" latinLnBrk="0">
      <a:lnSpc>
        <a:spcPct val="118000"/>
      </a:lnSpc>
      <a:defRPr sz="2200">
        <a:latin typeface="+mn-lt"/>
        <a:ea typeface="+mn-ea"/>
        <a:cs typeface="+mn-cs"/>
        <a:sym typeface="Helvetica Neue" panose="02000503000000020004"/>
      </a:defRPr>
    </a:lvl4pPr>
    <a:lvl5pPr indent="914400" defTabSz="457200" latinLnBrk="0">
      <a:lnSpc>
        <a:spcPct val="118000"/>
      </a:lnSpc>
      <a:defRPr sz="2200">
        <a:latin typeface="+mn-lt"/>
        <a:ea typeface="+mn-ea"/>
        <a:cs typeface="+mn-cs"/>
        <a:sym typeface="Helvetica Neue" panose="02000503000000020004"/>
      </a:defRPr>
    </a:lvl5pPr>
    <a:lvl6pPr indent="1143000" defTabSz="457200" latinLnBrk="0">
      <a:lnSpc>
        <a:spcPct val="118000"/>
      </a:lnSpc>
      <a:defRPr sz="2200">
        <a:latin typeface="+mn-lt"/>
        <a:ea typeface="+mn-ea"/>
        <a:cs typeface="+mn-cs"/>
        <a:sym typeface="Helvetica Neue" panose="02000503000000020004"/>
      </a:defRPr>
    </a:lvl6pPr>
    <a:lvl7pPr indent="1371600" defTabSz="457200" latinLnBrk="0">
      <a:lnSpc>
        <a:spcPct val="118000"/>
      </a:lnSpc>
      <a:defRPr sz="2200">
        <a:latin typeface="+mn-lt"/>
        <a:ea typeface="+mn-ea"/>
        <a:cs typeface="+mn-cs"/>
        <a:sym typeface="Helvetica Neue" panose="02000503000000020004"/>
      </a:defRPr>
    </a:lvl7pPr>
    <a:lvl8pPr indent="1600200" defTabSz="457200" latinLnBrk="0">
      <a:lnSpc>
        <a:spcPct val="118000"/>
      </a:lnSpc>
      <a:defRPr sz="2200">
        <a:latin typeface="+mn-lt"/>
        <a:ea typeface="+mn-ea"/>
        <a:cs typeface="+mn-cs"/>
        <a:sym typeface="Helvetica Neue" panose="02000503000000020004"/>
      </a:defRPr>
    </a:lvl8pPr>
    <a:lvl9pPr indent="1828800" defTabSz="457200" latinLnBrk="0">
      <a:lnSpc>
        <a:spcPct val="118000"/>
      </a:lnSpc>
      <a:defRPr sz="2200">
        <a:latin typeface="+mn-lt"/>
        <a:ea typeface="+mn-ea"/>
        <a:cs typeface="+mn-cs"/>
        <a:sym typeface="Helvetica Neue" panose="02000503000000020004"/>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各位同学，大家好。我是来自首都师范大学附属丽泽中学的王媛老师，今天我们来学习选择性必修三有机化学基础第二章第四节羧酸、氨基酸和蛋白质第三课时。 </a:t>
            </a:r>
            <a:endParaRPr lang="zh-CN" altLang="en-US" dirty="0" smtClean="0"/>
          </a:p>
          <a:p>
            <a:endParaRPr lang="zh-CN"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gn="l">
              <a:lnSpc>
                <a:spcPct val="120000"/>
              </a:lnSpc>
            </a:pPr>
            <a:r>
              <a:rPr kumimoji="0" lang="zh-CN" altLang="en-US" sz="20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蛋白质是生命的物质基础，是生命活动的主要承担者。在机体中发挥着多种生理功能，能够供给机体营养、提供保护机能、输送氧气、防御病菌侵袭、控制代谢过程等</a:t>
            </a:r>
            <a:r>
              <a:rPr lang="zh-CN" altLang="en-US" sz="2000" i="0" dirty="0" smtClean="0">
                <a:solidFill>
                  <a:srgbClr val="FFFFFF"/>
                </a:solidFill>
                <a:effectLst/>
                <a:latin typeface="黑体" panose="02010609060101010101" pitchFamily="49" charset="-122"/>
                <a:ea typeface="黑体" panose="02010609060101010101" pitchFamily="49" charset="-122"/>
              </a:rPr>
              <a:t>。氨基酸是蛋白质的基本单位，它与蛋白质有什么关系呢？</a:t>
            </a:r>
            <a:endParaRPr lang="zh-CN"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接下来我们来认识一下氨基酸，从结构上看，氨基酸是氨基取代了羧酸分子中烃基上的氢原子形成的取代羧酸，分子中氨基和羧基都连在同一个碳原子上的氨基酸为</a:t>
            </a:r>
            <a:r>
              <a:rPr lang="zh-CN" altLang="en-US"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400" i="0" dirty="0" smtClean="0">
                <a:solidFill>
                  <a:srgbClr val="FFFFFF"/>
                </a:solidFill>
                <a:effectLst/>
                <a:latin typeface="+mn-ea"/>
                <a:sym typeface="Symbol" panose="05050102010706020507"/>
              </a:rPr>
              <a:t>氨基酸</a:t>
            </a:r>
            <a:r>
              <a:rPr lang="zh-CN" altLang="en-US" sz="2400" i="0" dirty="0" smtClean="0">
                <a:solidFill>
                  <a:srgbClr val="FFFFFF"/>
                </a:solidFill>
                <a:effectLst/>
                <a:latin typeface="+mn-ea"/>
                <a:sym typeface="Helvetica Neue" panose="02000503000000020004"/>
              </a:rPr>
              <a:t>，其结构表示为如图，</a:t>
            </a:r>
            <a:r>
              <a:rPr lang="zh-CN" altLang="en-US" dirty="0" smtClean="0"/>
              <a:t>蛋白质水解后可以得到氨基酸且得到的均为</a:t>
            </a:r>
            <a:r>
              <a:rPr lang="zh-CN" altLang="en-US"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000" i="0" dirty="0" smtClean="0">
                <a:solidFill>
                  <a:srgbClr val="FFFFFF"/>
                </a:solidFill>
                <a:effectLst/>
                <a:latin typeface="+mn-ea"/>
                <a:sym typeface="Symbol" panose="05050102010706020507"/>
              </a:rPr>
              <a:t>氨基酸</a:t>
            </a:r>
            <a:r>
              <a:rPr lang="en-US" altLang="zh-CN" sz="2000" i="0" dirty="0" smtClean="0">
                <a:solidFill>
                  <a:srgbClr val="FFFFFF"/>
                </a:solidFill>
                <a:effectLst/>
                <a:latin typeface="+mn-ea"/>
                <a:sym typeface="Symbol" panose="05050102010706020507"/>
              </a:rPr>
              <a:t>,R</a:t>
            </a:r>
            <a:r>
              <a:rPr lang="zh-CN" altLang="en-US" sz="2000" i="0" dirty="0" smtClean="0">
                <a:solidFill>
                  <a:srgbClr val="FFFFFF"/>
                </a:solidFill>
                <a:effectLst/>
                <a:latin typeface="+mn-ea"/>
                <a:sym typeface="Symbol" panose="05050102010706020507"/>
              </a:rPr>
              <a:t>基团不同，氨基酸的功能和用途也会有所不同。</a:t>
            </a:r>
            <a:endParaRPr lang="zh-CN" alt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sz="2400" i="0" dirty="0" smtClean="0">
                <a:solidFill>
                  <a:srgbClr val="FFFFFF"/>
                </a:solidFill>
                <a:effectLst/>
                <a:latin typeface="+mn-ea"/>
                <a:sym typeface="Symbol" panose="05050102010706020507"/>
              </a:rPr>
              <a:t>常见的</a:t>
            </a:r>
            <a:r>
              <a:rPr lang="zh-CN" altLang="en-US"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400" i="0" dirty="0" smtClean="0">
                <a:solidFill>
                  <a:srgbClr val="FFFFFF"/>
                </a:solidFill>
                <a:effectLst/>
                <a:latin typeface="+mn-ea"/>
                <a:sym typeface="Symbol" panose="05050102010706020507"/>
              </a:rPr>
              <a:t>氨基酸有许多种，如甘氨酸、缬氨酸和苯丙氨酸</a:t>
            </a:r>
            <a:r>
              <a:rPr lang="zh-CN" altLang="en-US" sz="2400" i="0" dirty="0" smtClean="0">
                <a:solidFill>
                  <a:srgbClr val="FFFFFF"/>
                </a:solidFill>
                <a:effectLst/>
                <a:latin typeface="+mn-ea"/>
                <a:sym typeface="Helvetica Neue" panose="02000503000000020004"/>
              </a:rPr>
              <a:t>，甘氨酸可作胃液的抑制剂，苯丙氨酸可作食品工业中的甜味剂。</a:t>
            </a:r>
            <a:endParaRPr lang="zh-CN" altLang="en-US" dirty="0" smtClean="0"/>
          </a:p>
          <a:p>
            <a:pPr marL="0" marR="0" indent="0" defTabSz="457200" eaLnBrk="1" fontAlgn="auto" latinLnBrk="0" hangingPunct="1">
              <a:lnSpc>
                <a:spcPct val="118000"/>
              </a:lnSpc>
              <a:spcBef>
                <a:spcPts val="0"/>
              </a:spcBef>
              <a:spcAft>
                <a:spcPts val="0"/>
              </a:spcAft>
              <a:buClrTx/>
              <a:buSzTx/>
              <a:buFontTx/>
              <a:buNone/>
              <a:defRPr/>
            </a:pPr>
            <a:endParaRPr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eaLnBrk="1" fontAlgn="auto" latinLnBrk="0" hangingPunct="1">
              <a:lnSpc>
                <a:spcPct val="118000"/>
              </a:lnSpc>
              <a:spcBef>
                <a:spcPts val="0"/>
              </a:spcBef>
              <a:spcAft>
                <a:spcPts val="0"/>
              </a:spcAft>
              <a:buClrTx/>
              <a:buSzTx/>
              <a:buFontTx/>
              <a:buNone/>
              <a:defRPr/>
            </a:pPr>
            <a:r>
              <a:rPr lang="zh-CN" altLang="en-US" dirty="0" smtClean="0"/>
              <a:t>人体内组成蛋白质的常见氨基酸有</a:t>
            </a:r>
            <a:r>
              <a:rPr lang="en-US" altLang="zh-CN" dirty="0" smtClean="0"/>
              <a:t>20</a:t>
            </a:r>
            <a:r>
              <a:rPr lang="zh-CN" altLang="en-US" dirty="0" smtClean="0"/>
              <a:t>种，其中有</a:t>
            </a:r>
            <a:r>
              <a:rPr lang="en-US" altLang="zh-CN" dirty="0" smtClean="0"/>
              <a:t>8</a:t>
            </a:r>
            <a:r>
              <a:rPr lang="zh-CN" altLang="en-US" dirty="0" smtClean="0"/>
              <a:t>种是人体不能合成的，需要从食物中获取，它们分别为</a:t>
            </a:r>
            <a:r>
              <a:rPr lang="zh-CN" altLang="en-US" sz="2400" i="0" kern="1200" dirty="0" smtClean="0">
                <a:solidFill>
                  <a:srgbClr val="FFFF00"/>
                </a:solidFill>
                <a:effectLst/>
                <a:latin typeface="+mn-ea"/>
                <a:ea typeface="+mn-ea"/>
                <a:cs typeface="Arial" panose="020B0604020202020204"/>
              </a:rPr>
              <a:t>甲硫</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缬</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赖</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异亮</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苯丙</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亮</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色</a:t>
            </a:r>
            <a:r>
              <a:rPr lang="zh-CN" altLang="en-US" sz="2400" i="0" kern="1200" dirty="0" smtClean="0">
                <a:solidFill>
                  <a:srgbClr val="FFFFFF"/>
                </a:solidFill>
                <a:effectLst/>
                <a:latin typeface="+mn-ea"/>
                <a:ea typeface="+mn-ea"/>
                <a:cs typeface="Arial" panose="020B0604020202020204"/>
              </a:rPr>
              <a:t>氨酸，</a:t>
            </a:r>
            <a:r>
              <a:rPr lang="zh-CN" altLang="en-US" sz="2400" i="0" kern="1200" dirty="0" smtClean="0">
                <a:solidFill>
                  <a:srgbClr val="FFFF00"/>
                </a:solidFill>
                <a:effectLst/>
                <a:latin typeface="+mn-ea"/>
                <a:ea typeface="+mn-ea"/>
                <a:cs typeface="Arial" panose="020B0604020202020204"/>
              </a:rPr>
              <a:t>苏</a:t>
            </a:r>
            <a:r>
              <a:rPr lang="zh-CN" altLang="en-US" sz="2400" i="0" kern="1200" dirty="0" smtClean="0">
                <a:solidFill>
                  <a:srgbClr val="FFFFFF"/>
                </a:solidFill>
                <a:effectLst/>
                <a:latin typeface="+mn-ea"/>
                <a:ea typeface="+mn-ea"/>
                <a:cs typeface="Arial" panose="020B0604020202020204"/>
              </a:rPr>
              <a:t>氨酸。肉、蛋、鱼、奶、豆类食物是人体必需氨基酸的主要来源。</a:t>
            </a:r>
            <a:endParaRPr lang="zh-CN" altLang="en-US" sz="2400" i="0" kern="1200" dirty="0" smtClean="0">
              <a:solidFill>
                <a:srgbClr val="FFFFFF"/>
              </a:solidFill>
              <a:effectLst/>
              <a:latin typeface="+mn-ea"/>
              <a:ea typeface="+mn-ea"/>
              <a:cs typeface="Arial" panose="020B0604020202020204"/>
            </a:endParaRPr>
          </a:p>
          <a:p>
            <a:endParaRPr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观察氨基酸的结构，请大家预测氨基酸的化学性质</a:t>
            </a:r>
            <a:endParaRPr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根据结构可知，氨基酸分子中既有氨基又有羧基，在前面的学习中我们知道，羧基有酸性可以和碱反应生成羧酸盐，羧基还可与醇发生酯化反应生成酯；</a:t>
            </a:r>
            <a:endParaRPr lang="en-US" altLang="zh-CN" dirty="0" smtClean="0"/>
          </a:p>
          <a:p>
            <a:r>
              <a:rPr lang="zh-CN" altLang="en-US" dirty="0" smtClean="0"/>
              <a:t>（点）氨基在结构上可以看作是一个氨气分子中断开一个氮氢键。</a:t>
            </a:r>
            <a:endParaRPr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所以氨基与氨气性质类似，有碱性可以和酸反应生成铵盐，有还原性可以被氧化为硝基。</a:t>
            </a:r>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结合氨基酸的结构，我们知道氨基酸是一种两性化合物，通常以两性离子形式存在，溶液的</a:t>
            </a:r>
            <a:r>
              <a:rPr lang="en-US" altLang="zh-CN" dirty="0" smtClean="0"/>
              <a:t>pH</a:t>
            </a:r>
            <a:r>
              <a:rPr lang="zh-CN" altLang="en-US" dirty="0" smtClean="0"/>
              <a:t>不同，氨基酸的两性离子可以发生不同的变化。</a:t>
            </a:r>
            <a:endParaRPr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当溶液呈酸性时，氨基酸的两性离子会转化为铵盐阳离子形式，此时，调整溶液</a:t>
            </a:r>
            <a:r>
              <a:rPr lang="en-US" altLang="zh-CN" dirty="0" smtClean="0"/>
              <a:t>pH</a:t>
            </a:r>
            <a:r>
              <a:rPr lang="zh-CN" altLang="en-US" dirty="0" smtClean="0"/>
              <a:t>为碱性，铵盐阳离子会再次转化为两性离子。</a:t>
            </a:r>
            <a:endParaRPr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同理，当溶液呈碱性时，氨基酸的两性离子会转化为羧酸盐阴离子形式，此时，调整溶液</a:t>
            </a:r>
            <a:r>
              <a:rPr lang="en-US" altLang="zh-CN" dirty="0" smtClean="0"/>
              <a:t>pH</a:t>
            </a:r>
            <a:r>
              <a:rPr lang="zh-CN" altLang="en-US" dirty="0" smtClean="0"/>
              <a:t>为酸性，羧酸阴离子会再次转化为两性离子。</a:t>
            </a:r>
            <a:endParaRPr lang="zh-CN" altLang="en-US" dirty="0" smtClean="0"/>
          </a:p>
          <a:p>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人们利用氨基酸在不同</a:t>
            </a:r>
            <a:r>
              <a:rPr lang="en-US" altLang="zh-CN" dirty="0" smtClean="0"/>
              <a:t>pH</a:t>
            </a:r>
            <a:r>
              <a:rPr lang="zh-CN" altLang="en-US" dirty="0" smtClean="0"/>
              <a:t>下存在形式不同的性质对氨基酸进行分离。</a:t>
            </a:r>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氨基酸分子间可以发生脱水缩合反应，一个</a:t>
            </a:r>
            <a:r>
              <a:rPr lang="zh-CN" altLang="en-US"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000" i="0" dirty="0" smtClean="0">
                <a:solidFill>
                  <a:srgbClr val="FFFFFF"/>
                </a:solidFill>
                <a:effectLst/>
                <a:latin typeface="+mn-ea"/>
                <a:sym typeface="Symbol" panose="05050102010706020507"/>
              </a:rPr>
              <a:t>氨基酸</a:t>
            </a:r>
            <a:r>
              <a:rPr lang="zh-CN" altLang="en-US" sz="2200" i="0" dirty="0" smtClean="0">
                <a:solidFill>
                  <a:sysClr val="windowText" lastClr="000000"/>
                </a:solidFill>
                <a:effectLst/>
                <a:latin typeface="+mn-lt"/>
                <a:sym typeface="Helvetica Neue" panose="02000503000000020004"/>
              </a:rPr>
              <a:t>分子的羧基与另一个</a:t>
            </a:r>
            <a:r>
              <a:rPr lang="zh-CN" altLang="en-US"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0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000" i="0" dirty="0" smtClean="0">
                <a:solidFill>
                  <a:srgbClr val="FFFFFF"/>
                </a:solidFill>
                <a:effectLst/>
                <a:latin typeface="+mn-ea"/>
                <a:sym typeface="Symbol" panose="05050102010706020507"/>
              </a:rPr>
              <a:t>氨基酸</a:t>
            </a:r>
            <a:r>
              <a:rPr lang="zh-CN" altLang="en-US" sz="2000" i="0" dirty="0" smtClean="0">
                <a:solidFill>
                  <a:srgbClr val="FFFFFF"/>
                </a:solidFill>
                <a:effectLst/>
                <a:latin typeface="+mn-ea"/>
                <a:sym typeface="Helvetica Neue" panose="02000503000000020004"/>
              </a:rPr>
              <a:t>分子的氨基脱去一分子水生成的化合物称为肽。由两个氨基酸分子脱水缩合形成的是二肽，由三个氨基酸分子脱水缩合形成的是三肽，以此类推。</a:t>
            </a:r>
            <a:endParaRPr lang="en-US" altLang="zh-CN" sz="2000" i="0" dirty="0" smtClean="0">
              <a:solidFill>
                <a:srgbClr val="FFFFFF"/>
              </a:solidFill>
              <a:effectLst/>
              <a:latin typeface="+mn-ea"/>
              <a:sym typeface="Helvetica Neue" panose="02000503000000020004"/>
            </a:endParaRPr>
          </a:p>
          <a:p>
            <a:pPr marL="0" marR="0" indent="0"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mn-ea"/>
                <a:sym typeface="Helvetica Neue" panose="02000503000000020004"/>
              </a:rPr>
              <a:t>（点）二肽及以上均可称为多肽，我们把多肽中的酰胺键称为肽键。</a:t>
            </a:r>
            <a:endParaRPr lang="zh-CN" altLang="en-US" sz="2000" i="0" dirty="0" smtClean="0">
              <a:solidFill>
                <a:srgbClr val="FFFFFF"/>
              </a:solidFill>
              <a:effectLst/>
              <a:latin typeface="+mn-ea"/>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黑体" panose="02010609060101010101" pitchFamily="49" charset="-122"/>
                <a:ea typeface="黑体" panose="02010609060101010101" pitchFamily="49" charset="-122"/>
              </a:rPr>
              <a:t>请大家写出甘氨酸分子和丙氨酸分子结合生成二肽的化学方程式？</a:t>
            </a:r>
            <a:r>
              <a:rPr lang="zh-CN" altLang="en-US" sz="2200" i="0" dirty="0" smtClean="0">
                <a:solidFill>
                  <a:sysClr val="windowText" lastClr="000000"/>
                </a:solidFill>
                <a:effectLst/>
                <a:latin typeface="+mn-lt"/>
                <a:ea typeface="+mn-ea"/>
              </a:rPr>
              <a:t>二者的结构简式如图所示。</a:t>
            </a:r>
            <a:endParaRPr lang="zh-CN" altLang="en-US" sz="2000" i="0" dirty="0" smtClean="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黑体" panose="02010609060101010101" pitchFamily="49" charset="-122"/>
                <a:ea typeface="黑体" panose="02010609060101010101" pitchFamily="49" charset="-122"/>
              </a:rPr>
              <a:t>经过书写，我们发现甘氨酸与谷氨酸脱水缩合形成的二肽有两种，甘氨酸分子的羧基与丙氨酸分子的氨基脱去一分子水生成的二肽称为甘</a:t>
            </a:r>
            <a:r>
              <a:rPr lang="en-US" altLang="zh-CN" sz="2000" i="0" dirty="0" smtClean="0">
                <a:solidFill>
                  <a:srgbClr val="FFFFFF"/>
                </a:solidFill>
                <a:effectLst/>
                <a:latin typeface="黑体" panose="02010609060101010101" pitchFamily="49" charset="-122"/>
                <a:ea typeface="黑体" panose="02010609060101010101" pitchFamily="49" charset="-122"/>
              </a:rPr>
              <a:t>-</a:t>
            </a:r>
            <a:r>
              <a:rPr lang="zh-CN" altLang="en-US" sz="2000" i="0" dirty="0" smtClean="0">
                <a:solidFill>
                  <a:srgbClr val="FFFFFF"/>
                </a:solidFill>
                <a:effectLst/>
                <a:latin typeface="黑体" panose="02010609060101010101" pitchFamily="49" charset="-122"/>
                <a:ea typeface="黑体" panose="02010609060101010101" pitchFamily="49" charset="-122"/>
              </a:rPr>
              <a:t>丙二肽。</a:t>
            </a:r>
            <a:endParaRPr lang="zh-CN" altLang="en-US" sz="2000" i="0" dirty="0" smtClean="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黑体" panose="02010609060101010101" pitchFamily="49" charset="-122"/>
                <a:ea typeface="黑体" panose="02010609060101010101" pitchFamily="49" charset="-122"/>
              </a:rPr>
              <a:t>另外，丙氨酸分子的羧基与甘氨酸分子的氨基脱去一分子水生成丙</a:t>
            </a:r>
            <a:r>
              <a:rPr lang="en-US" altLang="zh-CN" sz="2000" i="0" dirty="0" smtClean="0">
                <a:solidFill>
                  <a:srgbClr val="FFFFFF"/>
                </a:solidFill>
                <a:effectLst/>
                <a:latin typeface="黑体" panose="02010609060101010101" pitchFamily="49" charset="-122"/>
                <a:ea typeface="黑体" panose="02010609060101010101" pitchFamily="49" charset="-122"/>
              </a:rPr>
              <a:t>-</a:t>
            </a:r>
            <a:r>
              <a:rPr lang="zh-CN" altLang="en-US" sz="2000" i="0" dirty="0" smtClean="0">
                <a:solidFill>
                  <a:srgbClr val="FFFFFF"/>
                </a:solidFill>
                <a:effectLst/>
                <a:latin typeface="黑体" panose="02010609060101010101" pitchFamily="49" charset="-122"/>
                <a:ea typeface="黑体" panose="02010609060101010101" pitchFamily="49" charset="-122"/>
              </a:rPr>
              <a:t>甘二肽和水。</a:t>
            </a:r>
            <a:endParaRPr lang="en-US" altLang="zh-CN" sz="2000" i="0" dirty="0" smtClean="0">
              <a:solidFill>
                <a:srgbClr val="FFFFFF"/>
              </a:solidFill>
              <a:effectLst/>
              <a:latin typeface="黑体" panose="02010609060101010101" pitchFamily="49" charset="-122"/>
              <a:ea typeface="黑体" panose="02010609060101010101" pitchFamily="49" charset="-122"/>
            </a:endParaRPr>
          </a:p>
          <a:p>
            <a:pPr marL="0" marR="0" indent="0"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黑体" panose="02010609060101010101" pitchFamily="49" charset="-122"/>
                <a:ea typeface="黑体" panose="02010609060101010101" pitchFamily="49" charset="-122"/>
              </a:rPr>
              <a:t>（点）事实上，不仅氨基酸分子的种类会影响多肽的类型，还有氨基酸分子的数目及排列顺序不同，脱水缩合后生成的多肽也不同。</a:t>
            </a:r>
            <a:endParaRPr lang="zh-CN" altLang="en-US" sz="2000" i="0" dirty="0" smtClean="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2000" i="0" dirty="0" smtClean="0">
                <a:solidFill>
                  <a:srgbClr val="FFFFFF"/>
                </a:solidFill>
                <a:effectLst/>
                <a:latin typeface="黑体" panose="02010609060101010101" pitchFamily="49" charset="-122"/>
                <a:ea typeface="黑体" panose="02010609060101010101" pitchFamily="49" charset="-122"/>
              </a:rPr>
              <a:t>多肽也是一种在生命过程中有着重要作用的物质。</a:t>
            </a:r>
            <a:r>
              <a:rPr lang="zh-CN" altLang="en-US" dirty="0" smtClean="0"/>
              <a:t>生物体中存在着一些具有特殊功能的多肽。例如，谷胱甘三肽是由谷氨酸、半胱氨酸和甘氨酸脱水缩合形成的，它参与人体细胞内的氧化还原作用，结构中的巯基有抗氧化作用，保护红细胞膜上蛋白质的处于还原状态，防止溶血，临床上将谷胱甘三肽作为解毒药。谷胱氨三肽还可以防止皮肤老化，减少黑色素的形成，因此也可作为面膜的有效成分。</a:t>
            </a:r>
            <a:endParaRPr lang="zh-CN"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indent="0" algn="l">
              <a:lnSpc>
                <a:spcPct val="120000"/>
              </a:lnSpc>
            </a:pPr>
            <a:r>
              <a:rPr kumimoji="0" lang="zh-CN" altLang="en-US" sz="20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蛋白质是生命物质的基础，多肽也是一种在生命过程中有着重要作用的物质。</a:t>
            </a:r>
            <a:r>
              <a:rPr lang="zh-CN" altLang="en-US" sz="2000" i="0" dirty="0" smtClean="0">
                <a:solidFill>
                  <a:srgbClr val="FFFFFF"/>
                </a:solidFill>
                <a:effectLst/>
                <a:latin typeface="黑体" panose="02010609060101010101" pitchFamily="49" charset="-122"/>
                <a:ea typeface="黑体" panose="02010609060101010101" pitchFamily="49" charset="-122"/>
              </a:rPr>
              <a:t>蛋白质和多肽都由氨基酸组成。蛋白质和多肽有什么区别呢？究竟是什么样的结构决定着蛋白质具有丰富的生理功能呢？</a:t>
            </a:r>
            <a:endParaRPr kumimoji="0" lang="en-US" altLang="zh-CN" sz="20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a:p>
            <a:endParaRPr lang="zh-CN"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just" defTabSz="457200" eaLnBrk="1" fontAlgn="auto" latinLnBrk="0" hangingPunct="1">
              <a:lnSpc>
                <a:spcPct val="118000"/>
              </a:lnSpc>
              <a:spcBef>
                <a:spcPts val="0"/>
              </a:spcBef>
              <a:spcAft>
                <a:spcPts val="0"/>
              </a:spcAft>
              <a:buClrTx/>
              <a:buSzTx/>
              <a:buFontTx/>
              <a:buNone/>
              <a:defRPr/>
            </a:pPr>
            <a:r>
              <a:rPr lang="zh-CN" altLang="en-US" sz="2400" i="0" dirty="0" smtClean="0">
                <a:solidFill>
                  <a:srgbClr val="FFFFFF"/>
                </a:solidFill>
                <a:effectLst/>
                <a:latin typeface="+mn-ea"/>
                <a:ea typeface="+mn-ea"/>
              </a:rPr>
              <a:t>接下来我们一起认识蛋白质，我们将蛋白质定义为由</a:t>
            </a:r>
            <a:r>
              <a:rPr lang="zh-CN" altLang="en-US" sz="2400" i="0" dirty="0" smtClean="0">
                <a:solidFill>
                  <a:srgbClr val="FFFFFF"/>
                </a:solidFill>
                <a:effectLst/>
                <a:latin typeface="+mn-ea"/>
                <a:ea typeface="+mn-ea"/>
                <a:sym typeface="Symbol" panose="05050102010706020507"/>
              </a:rPr>
              <a:t></a:t>
            </a:r>
            <a:r>
              <a:rPr lang="en-US" altLang="zh-CN" sz="2400" i="0" dirty="0" smtClean="0">
                <a:solidFill>
                  <a:srgbClr val="FFFFFF"/>
                </a:solidFill>
                <a:effectLst/>
                <a:latin typeface="+mn-ea"/>
                <a:ea typeface="+mn-ea"/>
                <a:sym typeface="Symbol" panose="05050102010706020507"/>
              </a:rPr>
              <a:t>-</a:t>
            </a:r>
            <a:r>
              <a:rPr lang="zh-CN" altLang="en-US" sz="2400" i="0" dirty="0" smtClean="0">
                <a:solidFill>
                  <a:srgbClr val="FFFFFF"/>
                </a:solidFill>
                <a:effectLst/>
                <a:latin typeface="+mn-ea"/>
                <a:ea typeface="+mn-ea"/>
                <a:sym typeface="Symbol" panose="05050102010706020507"/>
              </a:rPr>
              <a:t>氨基酸分子按一定的顺序以肽键连接起来的</a:t>
            </a:r>
            <a:r>
              <a:rPr lang="zh-CN" altLang="en-US" sz="2400" i="0" dirty="0" smtClean="0">
                <a:solidFill>
                  <a:srgbClr val="FFFF00"/>
                </a:solidFill>
                <a:effectLst/>
                <a:latin typeface="+mn-ea"/>
                <a:ea typeface="+mn-ea"/>
                <a:sym typeface="Symbol" panose="05050102010706020507"/>
              </a:rPr>
              <a:t>生物大分子</a:t>
            </a:r>
            <a:r>
              <a:rPr lang="zh-CN" altLang="en-US" sz="2400" i="0" dirty="0" smtClean="0">
                <a:solidFill>
                  <a:srgbClr val="FFFFFF"/>
                </a:solidFill>
                <a:effectLst/>
                <a:latin typeface="+mn-ea"/>
                <a:ea typeface="+mn-ea"/>
                <a:sym typeface="Symbol" panose="05050102010706020507"/>
              </a:rPr>
              <a:t>。蛋白质分子通常含有</a:t>
            </a:r>
            <a:r>
              <a:rPr lang="en-US" altLang="zh-CN" sz="2400" i="0" dirty="0" smtClean="0">
                <a:solidFill>
                  <a:srgbClr val="FFFFFF"/>
                </a:solidFill>
                <a:effectLst/>
                <a:latin typeface="+mn-ea"/>
                <a:ea typeface="+mn-ea"/>
                <a:sym typeface="Symbol" panose="05050102010706020507"/>
              </a:rPr>
              <a:t>50</a:t>
            </a:r>
            <a:r>
              <a:rPr lang="zh-CN" altLang="en-US" sz="2400" i="0" dirty="0" smtClean="0">
                <a:solidFill>
                  <a:srgbClr val="FFFFFF"/>
                </a:solidFill>
                <a:effectLst/>
                <a:latin typeface="+mn-ea"/>
                <a:ea typeface="+mn-ea"/>
                <a:sym typeface="Symbol" panose="05050102010706020507"/>
              </a:rPr>
              <a:t>个以上的肽键，相对分子质量一般在</a:t>
            </a:r>
            <a:r>
              <a:rPr lang="en-US" altLang="zh-CN" sz="2400" i="0" dirty="0" smtClean="0">
                <a:solidFill>
                  <a:srgbClr val="FFFFFF"/>
                </a:solidFill>
                <a:effectLst/>
                <a:latin typeface="+mn-lt"/>
                <a:ea typeface="+mn-ea"/>
                <a:sym typeface="Symbol" panose="05050102010706020507"/>
              </a:rPr>
              <a:t>10000</a:t>
            </a:r>
            <a:r>
              <a:rPr lang="zh-CN" altLang="en-US" sz="2400" i="0" dirty="0" smtClean="0">
                <a:solidFill>
                  <a:srgbClr val="FFFFFF"/>
                </a:solidFill>
                <a:effectLst/>
                <a:latin typeface="+mn-ea"/>
                <a:ea typeface="+mn-ea"/>
                <a:sym typeface="Symbol" panose="05050102010706020507"/>
              </a:rPr>
              <a:t>以上，有的高达数千万。</a:t>
            </a:r>
            <a:r>
              <a:rPr lang="zh-CN" altLang="en-US" sz="2400" i="0" dirty="0" smtClean="0">
                <a:solidFill>
                  <a:srgbClr val="FFFFFF"/>
                </a:solidFill>
                <a:effectLst/>
                <a:latin typeface="+mn-ea"/>
                <a:ea typeface="+mn-ea"/>
              </a:rPr>
              <a:t>蛋白质由碳、氢、氧、氮、硫等元素组成。</a:t>
            </a:r>
            <a:endParaRPr lang="zh-CN" altLang="en-US" sz="2400" i="0" dirty="0" smtClean="0">
              <a:solidFill>
                <a:srgbClr val="FFFFFF"/>
              </a:solidFill>
              <a:effectLst/>
              <a:latin typeface="+mn-ea"/>
              <a:ea typeface="+mn-ea"/>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sz="2400" i="0" dirty="0" smtClean="0">
                <a:solidFill>
                  <a:srgbClr val="FFFFFF"/>
                </a:solidFill>
                <a:effectLst/>
                <a:latin typeface="+mn-ea"/>
                <a:ea typeface="+mn-ea"/>
              </a:rPr>
              <a:t>蛋白质与多肽有什么区别呢？</a:t>
            </a:r>
            <a:r>
              <a:rPr lang="zh-CN" altLang="en-US" dirty="0" smtClean="0"/>
              <a:t>蛋白质的结构不仅取决于多肽链的氨基酸种类、数目、排列顺序，还与其特定的空间结构有关。</a:t>
            </a:r>
            <a:r>
              <a:rPr lang="zh-CN" altLang="en-US" sz="2400" i="0" dirty="0" smtClean="0">
                <a:solidFill>
                  <a:srgbClr val="FFFFFF"/>
                </a:solidFill>
                <a:effectLst/>
                <a:latin typeface="+mn-ea"/>
                <a:ea typeface="+mn-ea"/>
                <a:sym typeface="Symbol" panose="05050102010706020507"/>
              </a:rPr>
              <a:t></a:t>
            </a:r>
            <a:r>
              <a:rPr lang="en-US" altLang="zh-CN" sz="2400" i="0" dirty="0" smtClean="0">
                <a:solidFill>
                  <a:srgbClr val="FFFFFF"/>
                </a:solidFill>
                <a:effectLst/>
                <a:latin typeface="+mn-ea"/>
                <a:ea typeface="+mn-ea"/>
                <a:sym typeface="Symbol" panose="05050102010706020507"/>
              </a:rPr>
              <a:t>-</a:t>
            </a:r>
            <a:r>
              <a:rPr lang="zh-CN" altLang="en-US" sz="2400" i="0" dirty="0" smtClean="0">
                <a:solidFill>
                  <a:srgbClr val="FFFFFF"/>
                </a:solidFill>
                <a:effectLst/>
                <a:latin typeface="+mn-ea"/>
                <a:ea typeface="+mn-ea"/>
                <a:sym typeface="Symbol" panose="05050102010706020507"/>
              </a:rPr>
              <a:t>氨基酸是构成蛋白质的结构单元，其分子的排列顺序决定了蛋白质的功能。</a:t>
            </a:r>
            <a:r>
              <a:rPr lang="zh-CN" altLang="en-US" sz="2000" i="0" dirty="0" smtClean="0">
                <a:solidFill>
                  <a:srgbClr val="FFFFFF"/>
                </a:solidFill>
                <a:effectLst/>
                <a:latin typeface="+mn-ea"/>
                <a:ea typeface="+mn-ea"/>
                <a:sym typeface="Symbol" panose="05050102010706020507"/>
              </a:rPr>
              <a:t></a:t>
            </a:r>
            <a:r>
              <a:rPr lang="en-US" altLang="zh-CN" sz="2000" i="0" dirty="0" smtClean="0">
                <a:solidFill>
                  <a:srgbClr val="FFFFFF"/>
                </a:solidFill>
                <a:effectLst/>
                <a:latin typeface="+mn-ea"/>
                <a:ea typeface="+mn-ea"/>
                <a:sym typeface="Symbol" panose="05050102010706020507"/>
              </a:rPr>
              <a:t>-</a:t>
            </a:r>
            <a:r>
              <a:rPr lang="zh-CN" altLang="en-US" sz="2000" i="0" dirty="0" smtClean="0">
                <a:solidFill>
                  <a:srgbClr val="FFFFFF"/>
                </a:solidFill>
                <a:effectLst/>
                <a:latin typeface="+mn-ea"/>
                <a:ea typeface="+mn-ea"/>
                <a:sym typeface="Symbol" panose="05050102010706020507"/>
              </a:rPr>
              <a:t>氨基酸分子脱水缩合形成的多肽是按一定顺序排列的链状结构，这种顺序就是蛋白质的基本结构，也称蛋白质的一级结构。</a:t>
            </a:r>
            <a:endParaRPr lang="zh-CN" altLang="en-US" dirty="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在一条多肽链中，不相邻的碳氧双键和氮氢单键之间可以形成氢键，使多肽链具有规则的结构，这就构成了蛋白质的二级结构，主要有</a:t>
            </a:r>
            <a:r>
              <a:rPr lang="zh-CN" altLang="en-US" dirty="0" smtClean="0">
                <a:sym typeface="Symbol" panose="05050102010706020507" pitchFamily="18" charset="2"/>
              </a:rPr>
              <a:t></a:t>
            </a:r>
            <a:r>
              <a:rPr lang="en-US" altLang="zh-CN" dirty="0" smtClean="0">
                <a:sym typeface="Symbol" panose="05050102010706020507" pitchFamily="18" charset="2"/>
              </a:rPr>
              <a:t>-</a:t>
            </a:r>
            <a:r>
              <a:rPr lang="zh-CN" altLang="en-US" dirty="0" smtClean="0"/>
              <a:t>螺旋和</a:t>
            </a:r>
            <a:r>
              <a:rPr lang="zh-CN" altLang="en-US" dirty="0" smtClean="0">
                <a:sym typeface="Symbol" panose="05050102010706020507" pitchFamily="18" charset="2"/>
              </a:rPr>
              <a:t></a:t>
            </a:r>
            <a:r>
              <a:rPr lang="en-US" altLang="zh-CN" dirty="0" smtClean="0">
                <a:sym typeface="Symbol" panose="05050102010706020507" pitchFamily="18" charset="2"/>
              </a:rPr>
              <a:t>-</a:t>
            </a:r>
            <a:r>
              <a:rPr lang="zh-CN" altLang="en-US" dirty="0" smtClean="0"/>
              <a:t>折叠两种形式。</a:t>
            </a:r>
            <a:endParaRPr lang="zh-CN"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在二级结构的基础上，同一条多肽链中的氨基酸残基之间可以形成氢键、二硫键等，使二级结构再按照一定的形状卷曲，这就是蛋白质的三级结构，它是一种三维的空间结构状态。</a:t>
            </a:r>
            <a:endParaRPr lang="zh-CN"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由几条相同的多肽链组成的空间结构状态称为蛋白质的均一四级结构，由几条不同的多肽链组成的空间结构状态称为蛋白质的非均一四级结构。它们是蛋白质分子具有一定生物学功能的高级结构。结构决定功能，氨基酸分子种类、数目、排列顺序以及蛋白质结构多样导致其种类繁多，不同蛋白质的功能也各不相同。</a:t>
            </a:r>
            <a:endParaRPr lang="zh-CN" altLang="en-US"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蛋白质结构中个别氨基酸发生改变时，很可能会改变蛋白质的生物活性。例如，在非洲流行的镰刀型细胞贫血症的病因是患者的血红蛋白分子中原本应该是谷氨酸的位置换成了缬氨酸，导致</a:t>
            </a:r>
            <a:r>
              <a:rPr lang="zh-CN" altLang="en-US" sz="2000" i="0" dirty="0" smtClean="0">
                <a:solidFill>
                  <a:srgbClr val="FFFFFF"/>
                </a:solidFill>
                <a:effectLst/>
                <a:latin typeface="+mn-ea"/>
              </a:rPr>
              <a:t>血红蛋白运输氧的能力会大为削弱，</a:t>
            </a:r>
            <a:r>
              <a:rPr lang="zh-CN" altLang="en-US" dirty="0" smtClean="0"/>
              <a:t>由此可见，蛋白质的结构与功能具有高度统一性。</a:t>
            </a:r>
            <a:endParaRPr lang="zh-CN"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蛋白质有哪些化学性质呢？</a:t>
            </a:r>
            <a:endParaRPr lang="en-US" altLang="zh-CN" dirty="0" smtClean="0"/>
          </a:p>
          <a:p>
            <a:pPr marL="0" marR="0" indent="0" defTabSz="457200" eaLnBrk="1" fontAlgn="auto" latinLnBrk="0" hangingPunct="1">
              <a:lnSpc>
                <a:spcPct val="118000"/>
              </a:lnSpc>
              <a:spcBef>
                <a:spcPts val="0"/>
              </a:spcBef>
              <a:spcAft>
                <a:spcPts val="0"/>
              </a:spcAft>
              <a:buClrTx/>
              <a:buSzTx/>
              <a:buFontTx/>
              <a:buNone/>
              <a:defRPr/>
            </a:pPr>
            <a:r>
              <a:rPr lang="zh-CN" altLang="en-US" dirty="0" smtClean="0"/>
              <a:t>（点）人体从食物中摄取的蛋白质在胃、肠、等消化器官中受蛋白酶的作用水解生成各种氨基酸，氨基酸进一步代谢，为机体提供能量；蛋白质也可以在强酸或强碱条件下发生化学水解。</a:t>
            </a:r>
            <a:endParaRPr lang="zh-CN"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蛋白质还有哪些性质呢？接下来，我们以鸡蛋清为蛋白质的代表物，通过实验探究蛋白质的性质。</a:t>
            </a:r>
            <a:endParaRPr lang="en-US" altLang="zh-CN" dirty="0" smtClean="0"/>
          </a:p>
          <a:p>
            <a:pPr marL="0" marR="0" indent="0" defTabSz="457200" eaLnBrk="1" fontAlgn="auto" latinLnBrk="0" hangingPunct="1">
              <a:lnSpc>
                <a:spcPct val="118000"/>
              </a:lnSpc>
              <a:spcBef>
                <a:spcPts val="0"/>
              </a:spcBef>
              <a:spcAft>
                <a:spcPts val="0"/>
              </a:spcAft>
              <a:buClrTx/>
              <a:buSzTx/>
              <a:buFontTx/>
              <a:buNone/>
              <a:defRPr/>
            </a:pPr>
            <a:r>
              <a:rPr lang="en-US" altLang="zh-CN" dirty="0" smtClean="0"/>
              <a:t>【</a:t>
            </a:r>
            <a:r>
              <a:rPr lang="zh-CN" altLang="en-US" dirty="0" smtClean="0"/>
              <a:t>实验一</a:t>
            </a:r>
            <a:r>
              <a:rPr lang="en-US" altLang="zh-CN" dirty="0" smtClean="0"/>
              <a:t>】</a:t>
            </a:r>
            <a:r>
              <a:rPr lang="zh-CN" altLang="en-US" dirty="0" smtClean="0"/>
              <a:t>向盛有一毫升饱和硫酸铵溶液的试管中缓慢加入几滴鸡蛋清溶液，观察到有沉淀析出，然后向试管中加入蒸馏水，观察到沉淀重新溶解。</a:t>
            </a:r>
            <a:endParaRPr lang="en-US" altLang="zh-CN" dirty="0" smtClean="0"/>
          </a:p>
          <a:p>
            <a:pPr marL="0" marR="0" indent="0" defTabSz="457200" eaLnBrk="1" fontAlgn="auto" latinLnBrk="0" hangingPunct="1">
              <a:lnSpc>
                <a:spcPct val="118000"/>
              </a:lnSpc>
              <a:spcBef>
                <a:spcPts val="0"/>
              </a:spcBef>
              <a:spcAft>
                <a:spcPts val="0"/>
              </a:spcAft>
              <a:buClrTx/>
              <a:buSzTx/>
              <a:buFontTx/>
              <a:buNone/>
              <a:defRPr/>
            </a:pPr>
            <a:r>
              <a:rPr lang="zh-CN" altLang="en-US" dirty="0" smtClean="0"/>
              <a:t>（点）我们把实验中蛋白质的变化过程称为蛋白质的盐析，向蛋白质溶液中加入某些轻金属盐的浓溶液，如硫酸铵、氯化钠，会使蛋白质的溶解度降低而使其从溶液中析出，这样析出的蛋白质在继续加水时仍能溶解，并不影响原来蛋白质的生理活性，盐析是可逆的，这个方法可以用来分离、提纯蛋白质。</a:t>
            </a:r>
            <a:endParaRPr lang="zh-CN" altLang="en-US" dirty="0"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en-US" altLang="zh-CN" dirty="0" smtClean="0"/>
              <a:t>【</a:t>
            </a:r>
            <a:r>
              <a:rPr lang="zh-CN" altLang="en-US" dirty="0" smtClean="0"/>
              <a:t>实验二</a:t>
            </a:r>
            <a:r>
              <a:rPr lang="en-US" altLang="zh-CN" dirty="0" smtClean="0"/>
              <a:t>】</a:t>
            </a:r>
            <a:r>
              <a:rPr lang="zh-CN" altLang="en-US" dirty="0" smtClean="0"/>
              <a:t>向三支试管中分别加入等量的鸡蛋清溶液，加热第一支试管，一段时间后，鸡蛋清凝成絮状沉淀；向第二支试管中加入硫酸铜溶液，观察到鸡蛋清凝结成白色沉淀析出；向第三支试管中加入乙醇溶液，观察到鸡蛋清凝结成白色沉淀析出；然后向三支试管中分别加入蒸馏水，与实验一进行对比，发现</a:t>
            </a:r>
            <a:r>
              <a:rPr lang="en-US" altLang="zh-CN" dirty="0" smtClean="0"/>
              <a:t>3</a:t>
            </a:r>
            <a:r>
              <a:rPr lang="zh-CN" altLang="en-US" dirty="0" smtClean="0"/>
              <a:t>支试管中凝结的蛋白都不能溶解。</a:t>
            </a:r>
            <a:endParaRPr lang="en-US" altLang="zh-CN" dirty="0" smtClean="0"/>
          </a:p>
          <a:p>
            <a:pPr marL="0" marR="0" indent="0" defTabSz="457200" eaLnBrk="1" fontAlgn="auto" latinLnBrk="0" hangingPunct="1">
              <a:lnSpc>
                <a:spcPct val="118000"/>
              </a:lnSpc>
              <a:spcBef>
                <a:spcPts val="0"/>
              </a:spcBef>
              <a:spcAft>
                <a:spcPts val="0"/>
              </a:spcAft>
              <a:buClrTx/>
              <a:buSzTx/>
              <a:buFontTx/>
              <a:buNone/>
              <a:defRPr/>
            </a:pPr>
            <a:r>
              <a:rPr lang="zh-CN" altLang="en-US" dirty="0" smtClean="0"/>
              <a:t>（点）我们把实验中鸡蛋清的变化称为蛋白质的变性，蛋白质的变性过程不可逆，导致蛋白质变性的物理因素有紫外线照射、加热，化学因素有加入某些有机化合物，如乙醇、甲醛等，以及酸、碱、重金属盐，如铜盐、铅盐、汞盐等，与盐析不同，蛋白质变性后会失去生理活性。高温消毒灭菌就是用加热的方法使蛋白质凝固并变性，从而导致细菌死亡。进入人体的重金属盐能使蛋白质变性，所以会使人中毒。</a:t>
            </a:r>
            <a:endParaRPr lang="zh-CN"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蛋白质可以与许多试剂发生显色反应，如分子中含有苯环的蛋白质与浓硝酸作用时呈黄色，称为“黄蛋白反应”；生活中我们用灼烧的方法区别合成纤维和纯毛，这是因为纯毛主要成分是蛋白质，</a:t>
            </a:r>
            <a:r>
              <a:rPr lang="zh-CN" altLang="en-US" sz="2000" i="0" dirty="0" smtClean="0">
                <a:solidFill>
                  <a:srgbClr val="FFFFFF"/>
                </a:solidFill>
                <a:effectLst/>
                <a:latin typeface="黑体" panose="02010609060101010101" pitchFamily="49" charset="-122"/>
                <a:ea typeface="黑体" panose="02010609060101010101" pitchFamily="49" charset="-122"/>
              </a:rPr>
              <a:t>蛋白质在灼烧时会产生</a:t>
            </a:r>
            <a:r>
              <a:rPr lang="zh-CN" altLang="en-US" sz="2000" i="0" dirty="0" smtClean="0">
                <a:solidFill>
                  <a:srgbClr val="FFFF00"/>
                </a:solidFill>
                <a:effectLst/>
                <a:latin typeface="黑体" panose="02010609060101010101" pitchFamily="49" charset="-122"/>
                <a:ea typeface="黑体" panose="02010609060101010101" pitchFamily="49" charset="-122"/>
              </a:rPr>
              <a:t>烧焦羽毛气味，蛋白质的显色反应和灼烧可以用来鉴别蛋白质。</a:t>
            </a:r>
            <a:endParaRPr lang="zh-CN" altLang="en-US" sz="2000" i="0" dirty="0" smtClean="0">
              <a:solidFill>
                <a:srgbClr val="FFFF00"/>
              </a:solidFill>
              <a:effectLst/>
              <a:latin typeface="黑体" panose="02010609060101010101" pitchFamily="49" charset="-122"/>
              <a:ea typeface="黑体" panose="02010609060101010101" pitchFamily="49" charset="-122"/>
            </a:endParaRPr>
          </a:p>
          <a:p>
            <a:pPr marL="0" marR="0" indent="0" defTabSz="457200" eaLnBrk="1" fontAlgn="auto" latinLnBrk="0" hangingPunct="1">
              <a:lnSpc>
                <a:spcPct val="118000"/>
              </a:lnSpc>
              <a:spcBef>
                <a:spcPts val="0"/>
              </a:spcBef>
              <a:spcAft>
                <a:spcPts val="0"/>
              </a:spcAft>
              <a:buClrTx/>
              <a:buSzTx/>
              <a:buFontTx/>
              <a:buNone/>
              <a:defRPr/>
            </a:pPr>
            <a:endParaRPr lang="zh-CN"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defTabSz="457200" eaLnBrk="1" fontAlgn="auto" latinLnBrk="0" hangingPunct="1">
              <a:lnSpc>
                <a:spcPct val="118000"/>
              </a:lnSpc>
              <a:spcBef>
                <a:spcPts val="0"/>
              </a:spcBef>
              <a:spcAft>
                <a:spcPts val="0"/>
              </a:spcAft>
              <a:buClrTx/>
              <a:buSzTx/>
              <a:buFontTx/>
              <a:buNone/>
              <a:defRPr/>
            </a:pPr>
            <a:r>
              <a:rPr lang="zh-CN" altLang="en-US" dirty="0" smtClean="0"/>
              <a:t>人体内蛋白质的功能主要有以下</a:t>
            </a:r>
            <a:r>
              <a:rPr lang="en-US" altLang="zh-CN" dirty="0" smtClean="0"/>
              <a:t>5</a:t>
            </a:r>
            <a:r>
              <a:rPr lang="zh-CN" altLang="en-US" dirty="0" smtClean="0"/>
              <a:t>方面：结构蛋白是构成细胞和生物体的重要</a:t>
            </a:r>
            <a:r>
              <a:rPr lang="zh-CN" altLang="en-US" sz="2400" b="0" dirty="0" smtClean="0">
                <a:solidFill>
                  <a:srgbClr val="000000"/>
                </a:solidFill>
                <a:latin typeface="黑体" panose="02010609060101010101" pitchFamily="49" charset="-122"/>
                <a:ea typeface="黑体" panose="02010609060101010101" pitchFamily="49" charset="-122"/>
              </a:rPr>
              <a:t>是构成细胞和生物体的重要物质，如</a:t>
            </a:r>
            <a:r>
              <a:rPr lang="zh-CN" altLang="en-US" sz="2400" b="0" dirty="0" smtClean="0">
                <a:solidFill>
                  <a:srgbClr val="0000FF"/>
                </a:solidFill>
                <a:latin typeface="黑体" panose="02010609060101010101" pitchFamily="49" charset="-122"/>
                <a:ea typeface="黑体" panose="02010609060101010101" pitchFamily="49" charset="-122"/>
              </a:rPr>
              <a:t>肌球蛋白</a:t>
            </a:r>
            <a:r>
              <a:rPr lang="zh-CN" altLang="en-US" sz="2400" b="0" dirty="0" smtClean="0">
                <a:latin typeface="黑体" panose="02010609060101010101" pitchFamily="49" charset="-122"/>
                <a:ea typeface="黑体" panose="02010609060101010101" pitchFamily="49" charset="-122"/>
              </a:rPr>
              <a:t>、</a:t>
            </a:r>
            <a:r>
              <a:rPr lang="zh-CN" altLang="en-US" sz="2400" b="0" dirty="0" smtClean="0">
                <a:solidFill>
                  <a:srgbClr val="0000FF"/>
                </a:solidFill>
                <a:latin typeface="黑体" panose="02010609060101010101" pitchFamily="49" charset="-122"/>
                <a:ea typeface="黑体" panose="02010609060101010101" pitchFamily="49" charset="-122"/>
              </a:rPr>
              <a:t>肌动蛋白</a:t>
            </a:r>
            <a:r>
              <a:rPr lang="zh-CN" altLang="en-US" sz="2400" b="0" dirty="0" smtClean="0">
                <a:solidFill>
                  <a:srgbClr val="000000"/>
                </a:solidFill>
                <a:latin typeface="黑体" panose="02010609060101010101" pitchFamily="49" charset="-122"/>
                <a:ea typeface="黑体" panose="02010609060101010101" pitchFamily="49" charset="-122"/>
              </a:rPr>
              <a:t>等；</a:t>
            </a:r>
            <a:r>
              <a:rPr lang="zh-CN" altLang="en-US" sz="2400" b="0" dirty="0" smtClean="0">
                <a:solidFill>
                  <a:srgbClr val="FF0000"/>
                </a:solidFill>
                <a:latin typeface="黑体" panose="02010609060101010101" pitchFamily="49" charset="-122"/>
                <a:ea typeface="黑体" panose="02010609060101010101" pitchFamily="49" charset="-122"/>
              </a:rPr>
              <a:t>运输蛋白</a:t>
            </a:r>
            <a:r>
              <a:rPr lang="zh-CN" altLang="en-US" sz="2200" b="0" i="0" u="none" strike="noStrike" dirty="0" smtClean="0">
                <a:effectLst/>
                <a:latin typeface="+mn-lt"/>
                <a:ea typeface="+mn-ea"/>
                <a:cs typeface="+mn-cs"/>
                <a:sym typeface="Helvetica Neue" panose="02000503000000020004"/>
              </a:rPr>
              <a:t>能选择性地使非自由扩散的小分子物质透过质膜</a:t>
            </a:r>
            <a:r>
              <a:rPr lang="zh-CN" altLang="en-US" sz="2400" b="0" dirty="0" smtClean="0">
                <a:solidFill>
                  <a:srgbClr val="000000"/>
                </a:solidFill>
                <a:latin typeface="黑体" panose="02010609060101010101" pitchFamily="49" charset="-122"/>
                <a:ea typeface="黑体" panose="02010609060101010101" pitchFamily="49" charset="-122"/>
              </a:rPr>
              <a:t>，如</a:t>
            </a:r>
            <a:r>
              <a:rPr lang="zh-CN" altLang="en-US" sz="2400" b="0" dirty="0" smtClean="0">
                <a:solidFill>
                  <a:srgbClr val="0000FF"/>
                </a:solidFill>
                <a:latin typeface="黑体" panose="02010609060101010101" pitchFamily="49" charset="-122"/>
                <a:ea typeface="黑体" panose="02010609060101010101" pitchFamily="49" charset="-122"/>
              </a:rPr>
              <a:t>血红蛋白</a:t>
            </a:r>
            <a:r>
              <a:rPr lang="zh-CN" altLang="en-US" sz="2400" b="0" dirty="0" smtClean="0">
                <a:solidFill>
                  <a:srgbClr val="000000"/>
                </a:solidFill>
                <a:latin typeface="黑体" panose="02010609060101010101" pitchFamily="49" charset="-122"/>
                <a:ea typeface="黑体" panose="02010609060101010101" pitchFamily="49" charset="-122"/>
              </a:rPr>
              <a:t>、细胞膜上的</a:t>
            </a:r>
            <a:r>
              <a:rPr lang="zh-CN" altLang="en-US" sz="2400" b="0" dirty="0" smtClean="0">
                <a:solidFill>
                  <a:srgbClr val="0000FF"/>
                </a:solidFill>
                <a:latin typeface="黑体" panose="02010609060101010101" pitchFamily="49" charset="-122"/>
                <a:ea typeface="黑体" panose="02010609060101010101" pitchFamily="49" charset="-122"/>
              </a:rPr>
              <a:t>载体；</a:t>
            </a:r>
            <a:r>
              <a:rPr lang="zh-CN" altLang="en-US" sz="2400" b="0" dirty="0" smtClean="0">
                <a:solidFill>
                  <a:srgbClr val="FF0000"/>
                </a:solidFill>
                <a:latin typeface="黑体" panose="02010609060101010101" pitchFamily="49" charset="-122"/>
                <a:ea typeface="黑体" panose="02010609060101010101" pitchFamily="49" charset="-122"/>
              </a:rPr>
              <a:t>调节蛋白</a:t>
            </a:r>
            <a:r>
              <a:rPr lang="zh-CN" altLang="en-US" sz="2400" b="0" dirty="0" smtClean="0">
                <a:solidFill>
                  <a:srgbClr val="000000"/>
                </a:solidFill>
                <a:latin typeface="黑体" panose="02010609060101010101" pitchFamily="49" charset="-122"/>
                <a:ea typeface="黑体" panose="02010609060101010101" pitchFamily="49" charset="-122"/>
              </a:rPr>
              <a:t>能调节机体生命活动，如</a:t>
            </a:r>
            <a:r>
              <a:rPr lang="zh-CN" altLang="en-US" sz="2400" b="0" dirty="0" smtClean="0">
                <a:solidFill>
                  <a:srgbClr val="0000FF"/>
                </a:solidFill>
                <a:latin typeface="黑体" panose="02010609060101010101" pitchFamily="49" charset="-122"/>
                <a:ea typeface="黑体" panose="02010609060101010101" pitchFamily="49" charset="-122"/>
              </a:rPr>
              <a:t>胰岛素</a:t>
            </a:r>
            <a:r>
              <a:rPr lang="zh-CN" altLang="en-US" sz="2400" b="0" dirty="0" smtClean="0">
                <a:solidFill>
                  <a:srgbClr val="000000"/>
                </a:solidFill>
                <a:latin typeface="黑体" panose="02010609060101010101" pitchFamily="49" charset="-122"/>
                <a:ea typeface="黑体" panose="02010609060101010101" pitchFamily="49" charset="-122"/>
              </a:rPr>
              <a:t>和</a:t>
            </a:r>
            <a:r>
              <a:rPr lang="zh-CN" altLang="en-US" sz="2400" b="0" dirty="0" smtClean="0">
                <a:solidFill>
                  <a:srgbClr val="0000FF"/>
                </a:solidFill>
                <a:latin typeface="黑体" panose="02010609060101010101" pitchFamily="49" charset="-122"/>
                <a:ea typeface="黑体" panose="02010609060101010101" pitchFamily="49" charset="-122"/>
              </a:rPr>
              <a:t>生长激素</a:t>
            </a:r>
            <a:r>
              <a:rPr lang="zh-CN" altLang="en-US" sz="2400" b="0" dirty="0" smtClean="0">
                <a:solidFill>
                  <a:srgbClr val="000000"/>
                </a:solidFill>
                <a:latin typeface="黑体" panose="02010609060101010101" pitchFamily="49" charset="-122"/>
                <a:ea typeface="黑体" panose="02010609060101010101" pitchFamily="49" charset="-122"/>
              </a:rPr>
              <a:t>等；</a:t>
            </a:r>
            <a:r>
              <a:rPr lang="zh-CN" altLang="en-US" sz="2400" b="0" dirty="0" smtClean="0">
                <a:solidFill>
                  <a:srgbClr val="FF0000"/>
                </a:solidFill>
                <a:latin typeface="黑体" panose="02010609060101010101" pitchFamily="49" charset="-122"/>
                <a:ea typeface="黑体" panose="02010609060101010101" pitchFamily="49" charset="-122"/>
              </a:rPr>
              <a:t>免疫蛋白</a:t>
            </a:r>
            <a:r>
              <a:rPr lang="zh-CN" altLang="en-US" sz="2400" b="0" dirty="0" smtClean="0">
                <a:solidFill>
                  <a:srgbClr val="000000"/>
                </a:solidFill>
                <a:latin typeface="黑体" panose="02010609060101010101" pitchFamily="49" charset="-122"/>
                <a:ea typeface="黑体" panose="02010609060101010101" pitchFamily="49" charset="-122"/>
              </a:rPr>
              <a:t>能抵御抗原侵害，如免疫过程中产生的</a:t>
            </a:r>
            <a:r>
              <a:rPr lang="zh-CN" altLang="en-US" sz="2400" b="0" dirty="0" smtClean="0">
                <a:solidFill>
                  <a:srgbClr val="0000FF"/>
                </a:solidFill>
                <a:latin typeface="黑体" panose="02010609060101010101" pitchFamily="49" charset="-122"/>
                <a:ea typeface="黑体" panose="02010609060101010101" pitchFamily="49" charset="-122"/>
              </a:rPr>
              <a:t>抗体</a:t>
            </a:r>
            <a:r>
              <a:rPr lang="en-US" altLang="zh-CN" sz="2400" b="0" dirty="0" smtClean="0">
                <a:solidFill>
                  <a:srgbClr val="0000FF"/>
                </a:solidFill>
                <a:latin typeface="黑体" panose="02010609060101010101" pitchFamily="49" charset="-122"/>
                <a:ea typeface="黑体" panose="02010609060101010101" pitchFamily="49" charset="-122"/>
              </a:rPr>
              <a:t>;</a:t>
            </a:r>
            <a:r>
              <a:rPr lang="zh-CN" altLang="en-US" sz="2400" b="0" dirty="0" smtClean="0">
                <a:solidFill>
                  <a:srgbClr val="FF0000"/>
                </a:solidFill>
                <a:latin typeface="黑体" panose="02010609060101010101" pitchFamily="49" charset="-122"/>
                <a:ea typeface="黑体" panose="02010609060101010101" pitchFamily="49" charset="-122"/>
              </a:rPr>
              <a:t>催化蛋白</a:t>
            </a:r>
            <a:r>
              <a:rPr lang="zh-CN" altLang="en-US" sz="2400" b="0" dirty="0" smtClean="0">
                <a:solidFill>
                  <a:srgbClr val="000000"/>
                </a:solidFill>
                <a:latin typeface="黑体" panose="02010609060101010101" pitchFamily="49" charset="-122"/>
                <a:ea typeface="黑体" panose="02010609060101010101" pitchFamily="49" charset="-122"/>
              </a:rPr>
              <a:t>起生物催化作用，如绝大多数</a:t>
            </a:r>
            <a:r>
              <a:rPr lang="zh-CN" altLang="en-US" sz="2400" b="0" dirty="0" smtClean="0">
                <a:solidFill>
                  <a:srgbClr val="0000FF"/>
                </a:solidFill>
                <a:latin typeface="黑体" panose="02010609060101010101" pitchFamily="49" charset="-122"/>
                <a:ea typeface="黑体" panose="02010609060101010101" pitchFamily="49" charset="-122"/>
              </a:rPr>
              <a:t>酶。</a:t>
            </a:r>
            <a:endParaRPr lang="zh-CN" altLang="en-US" sz="2400" b="0" dirty="0" smtClean="0">
              <a:solidFill>
                <a:srgbClr val="000000"/>
              </a:solidFill>
              <a:latin typeface="黑体" panose="02010609060101010101" pitchFamily="49" charset="-122"/>
              <a:ea typeface="黑体" panose="02010609060101010101" pitchFamily="49" charset="-122"/>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酶是一种高效的生物催化剂，生物体新陈代谢过程中的许多化学反应都是在酶的催化作用下进行的。大多数酶属于蛋白质。酶催化过程有什么特点呢？</a:t>
            </a:r>
            <a:endParaRPr lang="zh-CN" altLang="en-US" dirty="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与普通催化剂不同，酶催化过程有以下</a:t>
            </a:r>
            <a:r>
              <a:rPr lang="en-US" altLang="zh-CN" dirty="0" smtClean="0"/>
              <a:t>3</a:t>
            </a:r>
            <a:r>
              <a:rPr lang="zh-CN" altLang="en-US" dirty="0" smtClean="0"/>
              <a:t>个主要特点：一、酶的催化过程需要比较温和的条件，当人体体温和血液</a:t>
            </a:r>
            <a:r>
              <a:rPr lang="en-US" altLang="zh-CN" dirty="0" smtClean="0"/>
              <a:t>pH</a:t>
            </a:r>
            <a:r>
              <a:rPr lang="zh-CN" altLang="en-US" dirty="0" smtClean="0"/>
              <a:t>处于正常值（体温约为</a:t>
            </a:r>
            <a:r>
              <a:rPr lang="en-US" altLang="zh-CN" dirty="0" smtClean="0"/>
              <a:t>37</a:t>
            </a:r>
            <a:r>
              <a:rPr lang="zh-CN" altLang="en-US" dirty="0" smtClean="0"/>
              <a:t>℃，血液</a:t>
            </a:r>
            <a:r>
              <a:rPr lang="en-US" altLang="zh-CN" dirty="0" smtClean="0"/>
              <a:t>pH</a:t>
            </a:r>
            <a:r>
              <a:rPr lang="zh-CN" altLang="en-US" dirty="0" smtClean="0"/>
              <a:t>约为</a:t>
            </a:r>
            <a:r>
              <a:rPr lang="en-US" altLang="zh-CN" dirty="0" smtClean="0"/>
              <a:t>7</a:t>
            </a:r>
            <a:r>
              <a:rPr lang="zh-CN" altLang="en-US" dirty="0" smtClean="0"/>
              <a:t>）时，酶才能够发挥好的催化作用。二、酶具有高度的专一性。某一种酶仅对某种物质的特定反应起催化作用并生成一定的产物，就像“一把钥匙开一把锁”一样。三、酶的催化效率非常高。酶在复杂的生物合成中的催化效率是目前任何化学工业使用的化学催化剂都无法比拟的。酶的催化效率是普通催化剂的</a:t>
            </a:r>
            <a:r>
              <a:rPr lang="en-US" altLang="zh-CN" dirty="0" smtClean="0"/>
              <a:t>10</a:t>
            </a:r>
            <a:r>
              <a:rPr lang="en-US" altLang="zh-CN" baseline="30000" dirty="0" smtClean="0"/>
              <a:t>7</a:t>
            </a:r>
            <a:r>
              <a:rPr lang="en-US" altLang="zh-CN" dirty="0" smtClean="0"/>
              <a:t>——10</a:t>
            </a:r>
            <a:r>
              <a:rPr lang="en-US" altLang="zh-CN" baseline="30000" dirty="0" smtClean="0"/>
              <a:t>13</a:t>
            </a:r>
            <a:r>
              <a:rPr lang="zh-CN" altLang="en-US" dirty="0" smtClean="0"/>
              <a:t>倍。</a:t>
            </a:r>
            <a:endParaRPr lang="zh-CN"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just"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mn-ea"/>
                <a:ea typeface="+mn-ea"/>
              </a:rPr>
              <a:t>探索生命的奥秘自古以来就是人类的梦想，蛋白质作为生命存在的形式，一直是生命科学研究的焦点，我国科学家在此研究领域中做出了巨大贡献。</a:t>
            </a:r>
            <a:endParaRPr lang="zh-CN" altLang="en-US" sz="2000" i="0" dirty="0" smtClean="0">
              <a:solidFill>
                <a:srgbClr val="FFFFFF"/>
              </a:solidFill>
              <a:effectLst/>
              <a:latin typeface="+mn-ea"/>
              <a:ea typeface="+mn-ea"/>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1965</a:t>
            </a:r>
            <a:r>
              <a:rPr lang="zh-CN" altLang="en-US" dirty="0" smtClean="0"/>
              <a:t>年我国科学家汪猷、邢其毅、钮经义等首次由氨基酸合成了结晶牛胰岛素，这是第一个全人工合成的、与天然产物性质完全相同的、有生物活性的蛋白质。这一举世瞩目的成就博得了国际科学界的高度评价。</a:t>
            </a:r>
            <a:endParaRPr lang="zh-CN" altLang="en-US" dirty="0"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just" defTabSz="457200" eaLnBrk="1" fontAlgn="auto" latinLnBrk="0" hangingPunct="1">
              <a:lnSpc>
                <a:spcPct val="118000"/>
              </a:lnSpc>
              <a:spcBef>
                <a:spcPts val="0"/>
              </a:spcBef>
              <a:spcAft>
                <a:spcPts val="0"/>
              </a:spcAft>
              <a:buClrTx/>
              <a:buSzTx/>
              <a:buFontTx/>
              <a:buNone/>
              <a:defRPr/>
            </a:pPr>
            <a:r>
              <a:rPr lang="en-US" altLang="zh-CN" sz="2000" i="0" dirty="0" smtClean="0">
                <a:solidFill>
                  <a:srgbClr val="FFFFFF"/>
                </a:solidFill>
                <a:effectLst/>
                <a:latin typeface="+mn-ea"/>
                <a:ea typeface="+mn-ea"/>
              </a:rPr>
              <a:t>20</a:t>
            </a:r>
            <a:r>
              <a:rPr lang="zh-CN" altLang="en-US" sz="2000" i="0" dirty="0" smtClean="0">
                <a:solidFill>
                  <a:srgbClr val="FFFFFF"/>
                </a:solidFill>
                <a:effectLst/>
                <a:latin typeface="+mn-ea"/>
                <a:ea typeface="+mn-ea"/>
              </a:rPr>
              <a:t>世纪</a:t>
            </a:r>
            <a:r>
              <a:rPr lang="en-US" altLang="zh-CN" sz="2000" i="0" dirty="0" smtClean="0">
                <a:solidFill>
                  <a:srgbClr val="FFFFFF"/>
                </a:solidFill>
                <a:effectLst/>
                <a:latin typeface="+mn-ea"/>
                <a:ea typeface="+mn-ea"/>
              </a:rPr>
              <a:t>90</a:t>
            </a:r>
            <a:r>
              <a:rPr lang="zh-CN" altLang="en-US" sz="2000" i="0" dirty="0" smtClean="0">
                <a:solidFill>
                  <a:srgbClr val="FFFFFF"/>
                </a:solidFill>
                <a:effectLst/>
                <a:latin typeface="+mn-ea"/>
                <a:ea typeface="+mn-ea"/>
              </a:rPr>
              <a:t>年代，我国科学家参加了人类基因组计划。我国科学家承担了约</a:t>
            </a:r>
            <a:r>
              <a:rPr lang="en-US" altLang="zh-CN" sz="2000" i="0" dirty="0" smtClean="0">
                <a:solidFill>
                  <a:srgbClr val="FFFFFF"/>
                </a:solidFill>
                <a:effectLst/>
                <a:latin typeface="+mn-ea"/>
                <a:ea typeface="+mn-ea"/>
              </a:rPr>
              <a:t>3000</a:t>
            </a:r>
            <a:r>
              <a:rPr lang="zh-CN" altLang="en-US" sz="2000" i="0" dirty="0" smtClean="0">
                <a:solidFill>
                  <a:srgbClr val="FFFFFF"/>
                </a:solidFill>
                <a:effectLst/>
                <a:latin typeface="+mn-ea"/>
                <a:ea typeface="+mn-ea"/>
              </a:rPr>
              <a:t>万个碱基对的测试任务。这一任务的完成，表明我国在基因组学研究领域已经达到了国际先进水平。</a:t>
            </a:r>
            <a:r>
              <a:rPr lang="en-US" altLang="zh-CN" sz="2000" i="0" dirty="0" smtClean="0">
                <a:solidFill>
                  <a:srgbClr val="FFFFFF"/>
                </a:solidFill>
                <a:effectLst/>
                <a:latin typeface="+mn-lt"/>
                <a:ea typeface="+mn-ea"/>
                <a:cs typeface="+mn-cs"/>
                <a:sym typeface="Helvetica Neue" panose="02000503000000020004"/>
              </a:rPr>
              <a:t>2002</a:t>
            </a:r>
            <a:r>
              <a:rPr lang="zh-CN" altLang="en-US" sz="2000" i="0" dirty="0" smtClean="0">
                <a:solidFill>
                  <a:srgbClr val="FFFFFF"/>
                </a:solidFill>
                <a:effectLst/>
                <a:latin typeface="+mn-ea"/>
                <a:ea typeface="+mn-ea"/>
              </a:rPr>
              <a:t>年，由我国科学家领导的</a:t>
            </a:r>
            <a:r>
              <a:rPr lang="zh-CN" altLang="en-US" sz="2000" i="0" dirty="0" smtClean="0">
                <a:solidFill>
                  <a:srgbClr val="FFFF00"/>
                </a:solidFill>
                <a:effectLst/>
                <a:latin typeface="+mn-ea"/>
                <a:ea typeface="+mn-ea"/>
              </a:rPr>
              <a:t>人类肝脏蛋白质组</a:t>
            </a:r>
            <a:r>
              <a:rPr lang="zh-CN" altLang="en-US" sz="2000" i="0" dirty="0" smtClean="0">
                <a:solidFill>
                  <a:srgbClr val="FFFFFF"/>
                </a:solidFill>
                <a:effectLst/>
                <a:latin typeface="+mn-ea"/>
                <a:ea typeface="+mn-ea"/>
              </a:rPr>
              <a:t>计划正式启动。人类肝脏蛋白质组计划的启动，说明我国科学家已站在了生命科学研究领域的最前沿。</a:t>
            </a:r>
            <a:endParaRPr lang="zh-CN" altLang="en-US" sz="2000" i="0" dirty="0" smtClean="0">
              <a:solidFill>
                <a:srgbClr val="FFFFFF"/>
              </a:solidFill>
              <a:effectLst/>
              <a:latin typeface="+mn-ea"/>
              <a:ea typeface="+mn-ea"/>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indent="0" algn="just" defTabSz="457200" eaLnBrk="1" fontAlgn="auto" latinLnBrk="0" hangingPunct="1">
              <a:lnSpc>
                <a:spcPct val="118000"/>
              </a:lnSpc>
              <a:spcBef>
                <a:spcPts val="0"/>
              </a:spcBef>
              <a:spcAft>
                <a:spcPts val="0"/>
              </a:spcAft>
              <a:buClrTx/>
              <a:buSzTx/>
              <a:buFontTx/>
              <a:buNone/>
              <a:defRPr/>
            </a:pPr>
            <a:r>
              <a:rPr lang="zh-CN" altLang="en-US" sz="2000" i="0" dirty="0" smtClean="0">
                <a:solidFill>
                  <a:srgbClr val="FFFFFF"/>
                </a:solidFill>
                <a:effectLst/>
                <a:latin typeface="+mn-ea"/>
                <a:ea typeface="+mn-ea"/>
              </a:rPr>
              <a:t>通过本节课的学习我们知道氨基酸是多肽和蛋白质的结构单元，一定种类、一定数目的氨基酸分子按照一定顺序脱水缩合形成多肽，链状多肽是蛋白质的一级结构，一级结构经过</a:t>
            </a:r>
            <a:r>
              <a:rPr lang="zh-CN" altLang="en-US" sz="2000" dirty="0" smtClean="0">
                <a:sym typeface="Symbol" panose="05050102010706020507" pitchFamily="18" charset="2"/>
              </a:rPr>
              <a:t></a:t>
            </a:r>
            <a:r>
              <a:rPr lang="en-US" altLang="zh-CN" sz="2000" dirty="0" smtClean="0">
                <a:sym typeface="Symbol" panose="05050102010706020507" pitchFamily="18" charset="2"/>
              </a:rPr>
              <a:t>-</a:t>
            </a:r>
            <a:r>
              <a:rPr lang="zh-CN" altLang="en-US" sz="2000" dirty="0" smtClean="0"/>
              <a:t>螺旋或</a:t>
            </a:r>
            <a:r>
              <a:rPr lang="zh-CN" altLang="en-US" sz="2000" dirty="0" smtClean="0">
                <a:sym typeface="Symbol" panose="05050102010706020507" pitchFamily="18" charset="2"/>
              </a:rPr>
              <a:t></a:t>
            </a:r>
            <a:r>
              <a:rPr lang="en-US" altLang="zh-CN" sz="2000" dirty="0" smtClean="0">
                <a:sym typeface="Symbol" panose="05050102010706020507" pitchFamily="18" charset="2"/>
              </a:rPr>
              <a:t>-</a:t>
            </a:r>
            <a:r>
              <a:rPr lang="zh-CN" altLang="en-US" sz="2000" dirty="0" smtClean="0"/>
              <a:t>折叠形成蛋白质的二级结构，二级结构进一步卷曲形成蛋白质的三级结构，几条多肽链形成具有一定生物功能的高级结构是蛋白质的四级结构。空间结构不同蛋白质的功能也不同，酶是一种具有高效催化作用的蛋白质，可以参与生物体的代谢，让蛋白质水解为氨基酸，氨基酸在一定条件下重新结合成蛋白质，完成生命活动。我国生命科学家在人工合成结晶牛胰岛素、人类基因组计划、人类肝脏蛋白质组计划中发挥重要作用并取得突破性成就，希望同学们像榜样学习，未来为生命科学研究做贡献。</a:t>
            </a:r>
            <a:endParaRPr lang="en-US" altLang="zh-CN" sz="2000" dirty="0" smtClean="0"/>
          </a:p>
          <a:p>
            <a:pPr marL="0" marR="0" indent="0" algn="just" defTabSz="457200" eaLnBrk="1" fontAlgn="auto" latinLnBrk="0" hangingPunct="1">
              <a:lnSpc>
                <a:spcPct val="118000"/>
              </a:lnSpc>
              <a:spcBef>
                <a:spcPts val="0"/>
              </a:spcBef>
              <a:spcAft>
                <a:spcPts val="0"/>
              </a:spcAft>
              <a:buClrTx/>
              <a:buSzTx/>
              <a:buFontTx/>
              <a:buNone/>
              <a:defRPr/>
            </a:pPr>
            <a:r>
              <a:rPr lang="zh-CN" altLang="en-US" sz="2000" i="0" smtClean="0">
                <a:solidFill>
                  <a:srgbClr val="FFFFFF"/>
                </a:solidFill>
                <a:effectLst/>
                <a:latin typeface="+mn-ea"/>
                <a:ea typeface="+mn-ea"/>
              </a:rPr>
              <a:t>这节课就上到这里，同学们再见！</a:t>
            </a:r>
            <a:endParaRPr lang="zh-CN" altLang="en-US" sz="2000" i="0" dirty="0" smtClean="0">
              <a:solidFill>
                <a:srgbClr val="FFFFFF"/>
              </a:solidFill>
              <a:effectLst/>
              <a:latin typeface="+mn-ea"/>
              <a:ea typeface="+mn-ea"/>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标题与项目符号">
    <p:spTree>
      <p:nvGrpSpPr>
        <p:cNvPr id="1" name=""/>
        <p:cNvGrpSpPr/>
        <p:nvPr/>
      </p:nvGrpSpPr>
      <p:grpSpPr>
        <a:xfrm>
          <a:off x="0" y="0"/>
          <a:ext cx="0" cy="0"/>
          <a:chOff x="0" y="0"/>
          <a:chExt cx="0" cy="0"/>
        </a:xfrm>
      </p:grpSpPr>
      <p:sp>
        <p:nvSpPr>
          <p:cNvPr id="57" name="标题文本"/>
          <p:cNvSpPr txBox="1">
            <a:spLocks noGrp="1"/>
          </p:cNvSpPr>
          <p:nvPr>
            <p:ph type="title" hasCustomPrompt="1"/>
          </p:nvPr>
        </p:nvSpPr>
        <p:spPr>
          <a:prstGeom prst="rect">
            <a:avLst/>
          </a:prstGeom>
        </p:spPr>
        <p:txBody>
          <a:bodyPr/>
          <a:lstStyle/>
          <a:p>
            <a:r>
              <a:t>标题文本</a:t>
            </a:r>
          </a:p>
        </p:txBody>
      </p:sp>
      <p:sp>
        <p:nvSpPr>
          <p:cNvPr id="59"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
        <p:nvSpPr>
          <p:cNvPr id="5" name="正文级别 1…"/>
          <p:cNvSpPr txBox="1">
            <a:spLocks noGrp="1"/>
          </p:cNvSpPr>
          <p:nvPr>
            <p:ph idx="1" hasCustomPrompt="1"/>
          </p:nvPr>
        </p:nvSpPr>
        <p:spPr>
          <a:xfrm>
            <a:off x="1551929" y="2053198"/>
            <a:ext cx="7614369" cy="3541273"/>
          </a:xfrm>
          <a:prstGeom prst="rect">
            <a:avLst/>
          </a:prstGeom>
          <a:ln w="12700">
            <a:miter lim="400000"/>
          </a:ln>
        </p:spPr>
        <p:txBody>
          <a:bodyPr lIns="50800" tIns="50800" rIns="50800" bIns="50800" anchor="ctr">
            <a:normAutofit/>
          </a:bodyPr>
          <a:lstStyle>
            <a:lvl1pPr marL="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1pPr>
            <a:lvl2pPr>
              <a:buBlip>
                <a:blip r:embed="rId2"/>
              </a:buBlip>
            </a:lvl2pPr>
            <a:lvl3pPr marL="67310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3pPr>
            <a:lvl4pPr marL="100965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4pPr>
            <a:lvl5pPr marL="134620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5pPr>
          </a:lstStyle>
          <a:p>
            <a:r>
              <a:rPr dirty="0" err="1"/>
              <a:t>正文级别</a:t>
            </a:r>
            <a:r>
              <a:rPr dirty="0"/>
              <a:t> 1</a:t>
            </a:r>
            <a:endParaRPr dirty="0"/>
          </a:p>
          <a:p>
            <a:pPr lvl="2"/>
            <a:r>
              <a:rPr dirty="0" err="1"/>
              <a:t>正文级别</a:t>
            </a:r>
            <a:r>
              <a:rPr dirty="0"/>
              <a:t> 3</a:t>
            </a:r>
            <a:endParaRPr dirty="0"/>
          </a:p>
          <a:p>
            <a:pPr lvl="3"/>
            <a:r>
              <a:rPr dirty="0" err="1"/>
              <a:t>正文级别</a:t>
            </a:r>
            <a:r>
              <a:rPr dirty="0"/>
              <a:t> 4</a:t>
            </a:r>
            <a:endParaRPr dirty="0"/>
          </a:p>
          <a:p>
            <a:pPr lvl="4"/>
            <a:r>
              <a:rPr dirty="0" err="1"/>
              <a:t>正文级别</a:t>
            </a:r>
            <a:r>
              <a:rPr dirty="0"/>
              <a:t> 5</a:t>
            </a:r>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fld id="{86CB4B4D-7CA3-9044-876B-883B54F8677D}" type="slidenum">
              <a:rPr lang="en-US" altLang="zh-CN" smtClean="0"/>
            </a:fld>
            <a:endParaRPr lang="en-US" altLang="zh-CN"/>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2" name="标题文本"/>
          <p:cNvSpPr txBox="1">
            <a:spLocks noGrp="1"/>
          </p:cNvSpPr>
          <p:nvPr>
            <p:ph type="title" hasCustomPrompt="1"/>
          </p:nvPr>
        </p:nvSpPr>
        <p:spPr>
          <a:xfrm>
            <a:off x="1727200" y="1600200"/>
            <a:ext cx="8737600" cy="1981200"/>
          </a:xfrm>
          <a:prstGeom prst="rect">
            <a:avLst/>
          </a:prstGeom>
        </p:spPr>
        <p:txBody>
          <a:bodyPr anchor="b"/>
          <a:lstStyle>
            <a:lvl1pPr>
              <a:defRPr sz="5300">
                <a:solidFill>
                  <a:srgbClr val="F4D799"/>
                </a:solidFill>
                <a:effectLst>
                  <a:outerShdw blurRad="25400" dist="25400" dir="16200000" rotWithShape="0">
                    <a:srgbClr val="000000">
                      <a:alpha val="34000"/>
                    </a:srgbClr>
                  </a:outerShdw>
                </a:effectLst>
              </a:defRPr>
            </a:lvl1pPr>
          </a:lstStyle>
          <a:p>
            <a:r>
              <a:t>标题文本</a:t>
            </a:r>
          </a:p>
        </p:txBody>
      </p:sp>
      <p:sp>
        <p:nvSpPr>
          <p:cNvPr id="13" name="正文级别 1…"/>
          <p:cNvSpPr txBox="1">
            <a:spLocks noGrp="1"/>
          </p:cNvSpPr>
          <p:nvPr>
            <p:ph type="body" sz="quarter" idx="1" hasCustomPrompt="1"/>
          </p:nvPr>
        </p:nvSpPr>
        <p:spPr>
          <a:xfrm>
            <a:off x="1727200" y="4152900"/>
            <a:ext cx="8737600" cy="990600"/>
          </a:xfrm>
          <a:prstGeom prst="rect">
            <a:avLst/>
          </a:prstGeom>
        </p:spPr>
        <p:txBody>
          <a:bodyPr anchor="t"/>
          <a:lstStyle>
            <a:lvl1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1pPr>
            <a:lvl2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2pPr>
            <a:lvl3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3pPr>
            <a:lvl4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4pPr>
            <a:lvl5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5pPr>
          </a:lstStyle>
          <a:p>
            <a:r>
              <a:t>正文级别 1</a:t>
            </a:r>
          </a:p>
          <a:p>
            <a:pPr lvl="1"/>
            <a:r>
              <a:t>正文级别 2</a:t>
            </a:r>
          </a:p>
          <a:p>
            <a:pPr lvl="2"/>
            <a:r>
              <a:t>正文级别 3</a:t>
            </a:r>
          </a:p>
          <a:p>
            <a:pPr lvl="3"/>
            <a:r>
              <a:t>正文级别 4</a:t>
            </a:r>
          </a:p>
          <a:p>
            <a:pPr lvl="4"/>
            <a:r>
              <a:t>正文级别 5</a:t>
            </a:r>
          </a:p>
        </p:txBody>
      </p:sp>
      <p:sp>
        <p:nvSpPr>
          <p:cNvPr id="14" name="幻灯片编号"/>
          <p:cNvSpPr txBox="1">
            <a:spLocks noGrp="1"/>
          </p:cNvSpPr>
          <p:nvPr>
            <p:ph type="sldNum" sz="quarter" idx="2"/>
          </p:nvPr>
        </p:nvSpPr>
        <p:spPr>
          <a:xfrm>
            <a:off x="5997575" y="6613525"/>
            <a:ext cx="209551" cy="254001"/>
          </a:xfrm>
          <a:prstGeom prst="rect">
            <a:avLst/>
          </a:prstGeom>
        </p:spPr>
        <p:txBody>
          <a:bodyPr/>
          <a:lstStyle>
            <a:lvl1pPr>
              <a:defRPr i="1">
                <a:solidFill>
                  <a:srgbClr val="F4E1B9"/>
                </a:solidFill>
              </a:defRPr>
            </a:lvl1pPr>
          </a:lstStyle>
          <a:p>
            <a:fld id="{86CB4B4D-7CA3-9044-876B-883B54F8677D}" type="slidenum">
              <a:rPr/>
            </a:fld>
            <a:endParaRPr/>
          </a:p>
        </p:txBody>
      </p:sp>
    </p:spTree>
  </p:cSld>
  <p:clrMapOvr>
    <a:masterClrMapping/>
  </p:clrMapOvr>
  <p:transition spd="med"/>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fld id="{82F288E0-7875-42C4-84C8-98DBBD3BF4D2}" type="datetimeFigureOut">
              <a:rPr lang="zh-CN" altLang="en-US" smtClean="0"/>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p:txBody>
          <a:bodyPr/>
          <a:lstStyle/>
          <a:p>
            <a:fld id="{86CB4B4D-7CA3-9044-876B-883B54F8677D}" type="slidenum">
              <a:rPr/>
            </a:fld>
            <a:endParaRPr/>
          </a:p>
        </p:txBody>
      </p:sp>
    </p:spTree>
  </p:cSld>
  <p:clrMapOvr>
    <a:masterClrMapping/>
  </p:clrMapOvr>
  <p:transition spd="med"/>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标题与项目符号">
    <p:spTree>
      <p:nvGrpSpPr>
        <p:cNvPr id="1" name=""/>
        <p:cNvGrpSpPr/>
        <p:nvPr/>
      </p:nvGrpSpPr>
      <p:grpSpPr>
        <a:xfrm>
          <a:off x="0" y="0"/>
          <a:ext cx="0" cy="0"/>
          <a:chOff x="0" y="0"/>
          <a:chExt cx="0" cy="0"/>
        </a:xfrm>
      </p:grpSpPr>
      <p:sp>
        <p:nvSpPr>
          <p:cNvPr id="57" name="标题文本"/>
          <p:cNvSpPr txBox="1">
            <a:spLocks noGrp="1"/>
          </p:cNvSpPr>
          <p:nvPr>
            <p:ph type="title" hasCustomPrompt="1"/>
          </p:nvPr>
        </p:nvSpPr>
        <p:spPr>
          <a:prstGeom prst="rect">
            <a:avLst/>
          </a:prstGeom>
        </p:spPr>
        <p:txBody>
          <a:bodyPr/>
          <a:lstStyle/>
          <a:p>
            <a:r>
              <a:t>标题文本</a:t>
            </a:r>
          </a:p>
        </p:txBody>
      </p:sp>
      <p:sp>
        <p:nvSpPr>
          <p:cNvPr id="59" name="幻灯片编号"/>
          <p:cNvSpPr txBox="1">
            <a:spLocks noGrp="1"/>
          </p:cNvSpPr>
          <p:nvPr>
            <p:ph type="sldNum" sz="quarter" idx="2"/>
          </p:nvPr>
        </p:nvSpPr>
        <p:spPr>
          <a:prstGeom prst="rect">
            <a:avLst/>
          </a:prstGeom>
        </p:spPr>
        <p:txBody>
          <a:bodyPr/>
          <a:lstStyle/>
          <a:p>
            <a:pPr marL="0" marR="0" lvl="0" indent="0" algn="ctr" defTabSz="825500" rtl="0" eaLnBrk="1" fontAlgn="auto" latinLnBrk="0" hangingPunct="0">
              <a:lnSpc>
                <a:spcPct val="100000"/>
              </a:lnSpc>
              <a:spcBef>
                <a:spcPts val="0"/>
              </a:spcBef>
              <a:spcAft>
                <a:spcPts val="0"/>
              </a:spcAft>
              <a:buClrTx/>
              <a:buSzTx/>
              <a:buFontTx/>
              <a:buNone/>
              <a:defRPr/>
            </a:pPr>
            <a:fld id="{86CB4B4D-7CA3-9044-876B-883B54F8677D}" type="slidenum">
              <a:rPr kumimoji="0" sz="1200" b="1" i="0" u="none" strike="noStrike" kern="0" cap="none" spc="0" normalizeH="0" baseline="0" noProof="0">
                <a:ln>
                  <a:noFill/>
                </a:ln>
                <a:solidFill>
                  <a:srgbClr val="F3F1DF"/>
                </a:solidFill>
                <a:effectLst>
                  <a:outerShdw blurRad="25400" dist="12700" dir="16200000" rotWithShape="0">
                    <a:srgbClr val="000000">
                      <a:alpha val="80000"/>
                    </a:srgbClr>
                  </a:outerShdw>
                </a:effectLst>
                <a:uLnTx/>
                <a:uFillTx/>
                <a:latin typeface="Palatino"/>
                <a:sym typeface="Palatino"/>
              </a:rPr>
            </a:fld>
            <a:endParaRPr kumimoji="0" sz="1200" b="1" i="0" u="none" strike="noStrike" kern="0" cap="none" spc="0" normalizeH="0" baseline="0" noProof="0">
              <a:ln>
                <a:noFill/>
              </a:ln>
              <a:solidFill>
                <a:srgbClr val="F3F1DF"/>
              </a:solidFill>
              <a:effectLst>
                <a:outerShdw blurRad="25400" dist="12700" dir="16200000" rotWithShape="0">
                  <a:srgbClr val="000000">
                    <a:alpha val="80000"/>
                  </a:srgbClr>
                </a:outerShdw>
              </a:effectLst>
              <a:uLnTx/>
              <a:uFillTx/>
              <a:latin typeface="Palatino"/>
              <a:sym typeface="Palatino"/>
            </a:endParaRPr>
          </a:p>
        </p:txBody>
      </p:sp>
      <p:sp>
        <p:nvSpPr>
          <p:cNvPr id="5" name="正文级别 1…"/>
          <p:cNvSpPr txBox="1">
            <a:spLocks noGrp="1"/>
          </p:cNvSpPr>
          <p:nvPr>
            <p:ph idx="1" hasCustomPrompt="1"/>
          </p:nvPr>
        </p:nvSpPr>
        <p:spPr>
          <a:xfrm>
            <a:off x="1551929" y="2053198"/>
            <a:ext cx="7614369" cy="3541273"/>
          </a:xfrm>
          <a:prstGeom prst="rect">
            <a:avLst/>
          </a:prstGeom>
          <a:ln w="12700">
            <a:miter lim="400000"/>
          </a:ln>
        </p:spPr>
        <p:txBody>
          <a:bodyPr lIns="50800" tIns="50800" rIns="50800" bIns="50800" anchor="ctr">
            <a:normAutofit/>
          </a:bodyPr>
          <a:lstStyle>
            <a:lvl1pPr marL="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1pPr>
            <a:lvl2pPr>
              <a:buBlip>
                <a:blip r:embed="rId2"/>
              </a:buBlip>
            </a:lvl2pPr>
            <a:lvl3pPr marL="67310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3pPr>
            <a:lvl4pPr marL="100965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4pPr>
            <a:lvl5pPr marL="1346200" indent="0">
              <a:buFont typeface="Arial" panose="020B0604020202020204" pitchFamily="34" charset="0"/>
              <a:buNone/>
              <a:defRPr b="0">
                <a:solidFill>
                  <a:srgbClr val="FFFFFF">
                    <a:alpha val="80000"/>
                  </a:srgbClr>
                </a:solidFill>
                <a:latin typeface="黑体" panose="02010609060101010101" pitchFamily="49" charset="-122"/>
                <a:ea typeface="黑体" panose="02010609060101010101" pitchFamily="49" charset="-122"/>
              </a:defRPr>
            </a:lvl5pPr>
          </a:lstStyle>
          <a:p>
            <a:r>
              <a:rPr dirty="0" err="1"/>
              <a:t>正文级别</a:t>
            </a:r>
            <a:r>
              <a:rPr dirty="0"/>
              <a:t> 1</a:t>
            </a:r>
            <a:endParaRPr dirty="0"/>
          </a:p>
          <a:p>
            <a:pPr lvl="2"/>
            <a:r>
              <a:rPr dirty="0" err="1"/>
              <a:t>正文级别</a:t>
            </a:r>
            <a:r>
              <a:rPr dirty="0"/>
              <a:t> 3</a:t>
            </a:r>
            <a:endParaRPr dirty="0"/>
          </a:p>
          <a:p>
            <a:pPr lvl="3"/>
            <a:r>
              <a:rPr dirty="0" err="1"/>
              <a:t>正文级别</a:t>
            </a:r>
            <a:r>
              <a:rPr dirty="0"/>
              <a:t> 4</a:t>
            </a:r>
            <a:endParaRPr dirty="0"/>
          </a:p>
          <a:p>
            <a:pPr lvl="4"/>
            <a:r>
              <a:rPr dirty="0" err="1"/>
              <a:t>正文级别</a:t>
            </a:r>
            <a:r>
              <a:rPr dirty="0"/>
              <a:t> 5</a:t>
            </a:r>
            <a:endParaRPr dirty="0"/>
          </a:p>
        </p:txBody>
      </p:sp>
    </p:spTree>
  </p:cSld>
  <p:clrMapOvr>
    <a:masterClrMapping/>
  </p:clrMapOvr>
  <p:transition spd="med"/>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3" name="灯片编号占位符 2"/>
          <p:cNvSpPr>
            <a:spLocks noGrp="1"/>
          </p:cNvSpPr>
          <p:nvPr>
            <p:ph type="sldNum" sz="quarter" idx="10"/>
          </p:nvPr>
        </p:nvSpPr>
        <p:spPr/>
        <p:txBody>
          <a:bodyPr/>
          <a:lstStyle/>
          <a:p>
            <a:pPr marL="0" marR="0" lvl="0" indent="0" algn="ctr" defTabSz="825500" rtl="0" eaLnBrk="1" fontAlgn="auto" latinLnBrk="0" hangingPunct="0">
              <a:lnSpc>
                <a:spcPct val="100000"/>
              </a:lnSpc>
              <a:spcBef>
                <a:spcPts val="0"/>
              </a:spcBef>
              <a:spcAft>
                <a:spcPts val="0"/>
              </a:spcAft>
              <a:buClrTx/>
              <a:buSzTx/>
              <a:buFontTx/>
              <a:buNone/>
              <a:defRPr/>
            </a:pPr>
            <a:fld id="{86CB4B4D-7CA3-9044-876B-883B54F8677D}" type="slidenum">
              <a:rPr kumimoji="0" lang="en-US" altLang="zh-CN" sz="1200" b="1" i="0" u="none" strike="noStrike" kern="0" cap="none" spc="0" normalizeH="0" baseline="0" noProof="0" smtClean="0">
                <a:ln>
                  <a:noFill/>
                </a:ln>
                <a:solidFill>
                  <a:srgbClr val="F3F1DF"/>
                </a:solidFill>
                <a:effectLst>
                  <a:outerShdw blurRad="25400" dist="12700" dir="16200000" rotWithShape="0">
                    <a:srgbClr val="000000">
                      <a:alpha val="80000"/>
                    </a:srgbClr>
                  </a:outerShdw>
                </a:effectLst>
                <a:uLnTx/>
                <a:uFillTx/>
                <a:latin typeface="Palatino"/>
                <a:sym typeface="Palatino"/>
              </a:rPr>
            </a:fld>
            <a:endParaRPr kumimoji="0" lang="en-US" altLang="zh-CN" sz="1200" b="1" i="0" u="none" strike="noStrike" kern="0" cap="none" spc="0" normalizeH="0" baseline="0" noProof="0">
              <a:ln>
                <a:noFill/>
              </a:ln>
              <a:solidFill>
                <a:srgbClr val="F3F1DF"/>
              </a:solidFill>
              <a:effectLst>
                <a:outerShdw blurRad="25400" dist="12700" dir="16200000" rotWithShape="0">
                  <a:srgbClr val="000000">
                    <a:alpha val="80000"/>
                  </a:srgbClr>
                </a:outerShdw>
              </a:effectLst>
              <a:uLnTx/>
              <a:uFillTx/>
              <a:latin typeface="Palatino"/>
              <a:sym typeface="Palatino"/>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cSld name="标题与副标题">
    <p:spTree>
      <p:nvGrpSpPr>
        <p:cNvPr id="1" name=""/>
        <p:cNvGrpSpPr/>
        <p:nvPr/>
      </p:nvGrpSpPr>
      <p:grpSpPr>
        <a:xfrm>
          <a:off x="0" y="0"/>
          <a:ext cx="0" cy="0"/>
          <a:chOff x="0" y="0"/>
          <a:chExt cx="0" cy="0"/>
        </a:xfrm>
      </p:grpSpPr>
      <p:sp>
        <p:nvSpPr>
          <p:cNvPr id="12" name="标题文本"/>
          <p:cNvSpPr txBox="1">
            <a:spLocks noGrp="1"/>
          </p:cNvSpPr>
          <p:nvPr>
            <p:ph type="title" hasCustomPrompt="1"/>
          </p:nvPr>
        </p:nvSpPr>
        <p:spPr>
          <a:xfrm>
            <a:off x="1727200" y="1600200"/>
            <a:ext cx="8737600" cy="1981200"/>
          </a:xfrm>
          <a:prstGeom prst="rect">
            <a:avLst/>
          </a:prstGeom>
        </p:spPr>
        <p:txBody>
          <a:bodyPr anchor="b"/>
          <a:lstStyle>
            <a:lvl1pPr>
              <a:defRPr sz="5300">
                <a:solidFill>
                  <a:srgbClr val="F4D799"/>
                </a:solidFill>
                <a:effectLst>
                  <a:outerShdw blurRad="25400" dist="25400" dir="16200000" rotWithShape="0">
                    <a:srgbClr val="000000">
                      <a:alpha val="34000"/>
                    </a:srgbClr>
                  </a:outerShdw>
                </a:effectLst>
              </a:defRPr>
            </a:lvl1pPr>
          </a:lstStyle>
          <a:p>
            <a:r>
              <a:t>标题文本</a:t>
            </a:r>
          </a:p>
        </p:txBody>
      </p:sp>
      <p:sp>
        <p:nvSpPr>
          <p:cNvPr id="13" name="正文级别 1…"/>
          <p:cNvSpPr txBox="1">
            <a:spLocks noGrp="1"/>
          </p:cNvSpPr>
          <p:nvPr>
            <p:ph type="body" sz="quarter" idx="1" hasCustomPrompt="1"/>
          </p:nvPr>
        </p:nvSpPr>
        <p:spPr>
          <a:xfrm>
            <a:off x="1727200" y="4152900"/>
            <a:ext cx="8737600" cy="990600"/>
          </a:xfrm>
          <a:prstGeom prst="rect">
            <a:avLst/>
          </a:prstGeom>
        </p:spPr>
        <p:txBody>
          <a:bodyPr anchor="t"/>
          <a:lstStyle>
            <a:lvl1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1pPr>
            <a:lvl2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2pPr>
            <a:lvl3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3pPr>
            <a:lvl4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4pPr>
            <a:lvl5pPr marL="0" indent="0" algn="ctr">
              <a:spcBef>
                <a:spcPct val="0"/>
              </a:spcBef>
              <a:buSzTx/>
              <a:buNone/>
              <a:defRPr sz="2300">
                <a:solidFill>
                  <a:srgbClr val="C8AF7B"/>
                </a:solidFill>
                <a:effectLst>
                  <a:outerShdw blurRad="25400" dist="12700" dir="16200000" rotWithShape="0">
                    <a:srgbClr val="000000">
                      <a:alpha val="48000"/>
                    </a:srgbClr>
                  </a:outerShdw>
                </a:effectLst>
                <a:latin typeface="+mn-lt"/>
                <a:ea typeface="+mn-ea"/>
                <a:cs typeface="+mn-cs"/>
                <a:sym typeface="Helvetica Neue" panose="02000503000000020004"/>
              </a:defRPr>
            </a:lvl5pPr>
          </a:lstStyle>
          <a:p>
            <a:r>
              <a:t>正文级别 1</a:t>
            </a:r>
          </a:p>
          <a:p>
            <a:pPr lvl="1"/>
            <a:r>
              <a:t>正文级别 2</a:t>
            </a:r>
          </a:p>
          <a:p>
            <a:pPr lvl="2"/>
            <a:r>
              <a:t>正文级别 3</a:t>
            </a:r>
          </a:p>
          <a:p>
            <a:pPr lvl="3"/>
            <a:r>
              <a:t>正文级别 4</a:t>
            </a:r>
          </a:p>
          <a:p>
            <a:pPr lvl="4"/>
            <a:r>
              <a:t>正文级别 5</a:t>
            </a:r>
          </a:p>
        </p:txBody>
      </p:sp>
      <p:sp>
        <p:nvSpPr>
          <p:cNvPr id="14" name="幻灯片编号"/>
          <p:cNvSpPr txBox="1">
            <a:spLocks noGrp="1"/>
          </p:cNvSpPr>
          <p:nvPr>
            <p:ph type="sldNum" sz="quarter" idx="2"/>
          </p:nvPr>
        </p:nvSpPr>
        <p:spPr>
          <a:xfrm>
            <a:off x="5997575" y="6613525"/>
            <a:ext cx="209551" cy="254001"/>
          </a:xfrm>
          <a:prstGeom prst="rect">
            <a:avLst/>
          </a:prstGeom>
        </p:spPr>
        <p:txBody>
          <a:bodyPr/>
          <a:lstStyle>
            <a:lvl1pPr>
              <a:defRPr i="1">
                <a:solidFill>
                  <a:srgbClr val="F4E1B9"/>
                </a:solidFill>
              </a:defRPr>
            </a:lvl1pPr>
          </a:lstStyle>
          <a:p>
            <a:pPr marL="0" marR="0" lvl="0" indent="0" algn="ctr" defTabSz="825500" rtl="0" eaLnBrk="1" fontAlgn="auto" latinLnBrk="0" hangingPunct="0">
              <a:lnSpc>
                <a:spcPct val="100000"/>
              </a:lnSpc>
              <a:spcBef>
                <a:spcPts val="0"/>
              </a:spcBef>
              <a:spcAft>
                <a:spcPts val="0"/>
              </a:spcAft>
              <a:buClrTx/>
              <a:buSzTx/>
              <a:buFontTx/>
              <a:buNone/>
              <a:defRPr/>
            </a:pPr>
            <a:fld id="{86CB4B4D-7CA3-9044-876B-883B54F8677D}" type="slidenum">
              <a:rPr kumimoji="0" sz="1200" b="1" i="1" u="none" strike="noStrike" kern="0" cap="none" spc="0" normalizeH="0" baseline="0" noProof="0">
                <a:ln>
                  <a:noFill/>
                </a:ln>
                <a:solidFill>
                  <a:srgbClr val="F4E1B9"/>
                </a:solidFill>
                <a:effectLst>
                  <a:outerShdw blurRad="25400" dist="12700" dir="16200000" rotWithShape="0">
                    <a:srgbClr val="000000">
                      <a:alpha val="80000"/>
                    </a:srgbClr>
                  </a:outerShdw>
                </a:effectLst>
                <a:uLnTx/>
                <a:uFillTx/>
                <a:latin typeface="Palatino"/>
                <a:sym typeface="Palatino"/>
              </a:rPr>
            </a:fld>
            <a:endParaRPr kumimoji="0" sz="1200" b="1" i="1" u="none" strike="noStrike" kern="0" cap="none" spc="0" normalizeH="0" baseline="0" noProof="0">
              <a:ln>
                <a:noFill/>
              </a:ln>
              <a:solidFill>
                <a:srgbClr val="F4E1B9"/>
              </a:solidFill>
              <a:effectLst>
                <a:outerShdw blurRad="25400" dist="12700" dir="16200000" rotWithShape="0">
                  <a:srgbClr val="000000">
                    <a:alpha val="80000"/>
                  </a:srgbClr>
                </a:outerShdw>
              </a:effectLst>
              <a:uLnTx/>
              <a:uFillTx/>
              <a:latin typeface="Palatino"/>
              <a:sym typeface="Palatino"/>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7" Type="http://schemas.openxmlformats.org/officeDocument/2006/relationships/theme" Target="../theme/theme1.xml"/><Relationship Id="rId6" Type="http://schemas.openxmlformats.org/officeDocument/2006/relationships/image" Target="../media/image1.png"/><Relationship Id="rId5" Type="http://schemas.openxmlformats.org/officeDocument/2006/relationships/image" Target="../media/image2.jpe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6" Type="http://schemas.openxmlformats.org/officeDocument/2006/relationships/theme" Target="../theme/theme2.xml"/><Relationship Id="rId5" Type="http://schemas.openxmlformats.org/officeDocument/2006/relationships/image" Target="../media/image1.png"/><Relationship Id="rId4" Type="http://schemas.openxmlformats.org/officeDocument/2006/relationships/image" Target="../media/image2.jpeg"/><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5"/>
          <a:srcRect/>
          <a:stretch>
            <a:fillRect/>
          </a:stretch>
        </a:blipFill>
        <a:effectLst/>
      </p:bgPr>
    </p:bg>
    <p:spTree>
      <p:nvGrpSpPr>
        <p:cNvPr id="1" name=""/>
        <p:cNvGrpSpPr/>
        <p:nvPr/>
      </p:nvGrpSpPr>
      <p:grpSpPr>
        <a:xfrm>
          <a:off x="0" y="0"/>
          <a:ext cx="0" cy="0"/>
          <a:chOff x="0" y="0"/>
          <a:chExt cx="0" cy="0"/>
        </a:xfrm>
      </p:grpSpPr>
      <p:sp>
        <p:nvSpPr>
          <p:cNvPr id="2" name="正文级别 1…"/>
          <p:cNvSpPr txBox="1">
            <a:spLocks noGrp="1"/>
          </p:cNvSpPr>
          <p:nvPr>
            <p:ph type="body" idx="1"/>
          </p:nvPr>
        </p:nvSpPr>
        <p:spPr>
          <a:xfrm>
            <a:off x="1551929" y="2053198"/>
            <a:ext cx="7614369" cy="3541273"/>
          </a:xfrm>
          <a:prstGeom prst="rect">
            <a:avLst/>
          </a:prstGeom>
          <a:ln w="12700">
            <a:miter lim="400000"/>
          </a:ln>
        </p:spPr>
        <p:txBody>
          <a:bodyPr lIns="50800" tIns="50800" rIns="50800" bIns="50800" anchor="ctr">
            <a:normAutofit/>
          </a:bodyPr>
          <a:lstStyle>
            <a:lvl1pPr>
              <a:buBlip>
                <a:blip r:embed="rId6"/>
              </a:buBlip>
            </a:lvl1pPr>
            <a:lvl2pPr>
              <a:buBlip>
                <a:blip r:embed="rId6"/>
              </a:buBlip>
            </a:lvl2pPr>
            <a:lvl3pPr>
              <a:buBlip>
                <a:blip r:embed="rId6"/>
              </a:buBlip>
            </a:lvl3pPr>
            <a:lvl4pPr>
              <a:buBlip>
                <a:blip r:embed="rId6"/>
              </a:buBlip>
            </a:lvl4pPr>
            <a:lvl5pPr>
              <a:buBlip>
                <a:blip r:embed="rId6"/>
              </a:buBlip>
            </a:lvl5pPr>
          </a:lstStyle>
          <a:p>
            <a:r>
              <a:rPr dirty="0" err="1"/>
              <a:t>正文级别</a:t>
            </a:r>
            <a:r>
              <a:rPr dirty="0"/>
              <a:t> 1文级别 2</a:t>
            </a:r>
            <a:endParaRPr dirty="0"/>
          </a:p>
          <a:p>
            <a:pPr lvl="2"/>
            <a:r>
              <a:rPr dirty="0" err="1"/>
              <a:t>正文级别</a:t>
            </a:r>
            <a:r>
              <a:rPr dirty="0"/>
              <a:t> 3</a:t>
            </a:r>
            <a:endParaRPr dirty="0"/>
          </a:p>
          <a:p>
            <a:pPr lvl="3"/>
            <a:r>
              <a:rPr dirty="0" err="1"/>
              <a:t>正文级别</a:t>
            </a:r>
            <a:r>
              <a:rPr dirty="0"/>
              <a:t> 4</a:t>
            </a:r>
            <a:endParaRPr dirty="0"/>
          </a:p>
          <a:p>
            <a:pPr lvl="4"/>
            <a:r>
              <a:rPr dirty="0" err="1"/>
              <a:t>正文级别</a:t>
            </a:r>
            <a:r>
              <a:rPr dirty="0"/>
              <a:t> 5</a:t>
            </a:r>
            <a:endParaRPr dirty="0"/>
          </a:p>
        </p:txBody>
      </p:sp>
      <p:sp>
        <p:nvSpPr>
          <p:cNvPr id="3" name="标题文本"/>
          <p:cNvSpPr txBox="1">
            <a:spLocks noGrp="1"/>
          </p:cNvSpPr>
          <p:nvPr>
            <p:ph type="title"/>
          </p:nvPr>
        </p:nvSpPr>
        <p:spPr>
          <a:xfrm>
            <a:off x="1800614" y="1059673"/>
            <a:ext cx="8393921" cy="866075"/>
          </a:xfrm>
          <a:prstGeom prst="rect">
            <a:avLst/>
          </a:prstGeom>
          <a:ln w="12700">
            <a:miter lim="400000"/>
          </a:ln>
        </p:spPr>
        <p:txBody>
          <a:bodyPr lIns="50800" tIns="50800" rIns="50800" bIns="50800" anchor="ctr">
            <a:normAutofit/>
          </a:bodyPr>
          <a:lstStyle/>
          <a:p>
            <a:r>
              <a:rPr dirty="0" err="1"/>
              <a:t>标题文本</a:t>
            </a:r>
            <a:endParaRPr dirty="0"/>
          </a:p>
        </p:txBody>
      </p:sp>
      <p:sp>
        <p:nvSpPr>
          <p:cNvPr id="4" name="幻灯片编号"/>
          <p:cNvSpPr txBox="1">
            <a:spLocks noGrp="1"/>
          </p:cNvSpPr>
          <p:nvPr>
            <p:ph type="sldNum" sz="quarter" idx="2"/>
          </p:nvPr>
        </p:nvSpPr>
        <p:spPr>
          <a:xfrm>
            <a:off x="5997575" y="6616700"/>
            <a:ext cx="209551" cy="254001"/>
          </a:xfrm>
          <a:prstGeom prst="rect">
            <a:avLst/>
          </a:prstGeom>
          <a:ln w="12700">
            <a:miter lim="400000"/>
          </a:ln>
        </p:spPr>
        <p:txBody>
          <a:bodyPr wrap="none" lIns="50800" tIns="50800" rIns="50800" bIns="50800" anchor="ctr">
            <a:spAutoFit/>
          </a:bodyPr>
          <a:lstStyle>
            <a:lvl1pPr>
              <a:defRPr sz="1200" b="1" i="0">
                <a:solidFill>
                  <a:srgbClr val="F3F1DF"/>
                </a:solidFill>
                <a:effectLst>
                  <a:outerShdw blurRad="25400" dist="12700" dir="16200000" rotWithShape="0">
                    <a:srgbClr val="000000">
                      <a:alpha val="80000"/>
                    </a:srgbClr>
                  </a:outerShdw>
                </a:effectLst>
                <a:latin typeface="Palatino"/>
                <a:ea typeface="Palatino"/>
                <a:cs typeface="Palatino"/>
                <a:sym typeface="Palatino"/>
              </a:defRPr>
            </a:lvl1pPr>
          </a:lstStyle>
          <a:p>
            <a:fld id="{86CB4B4D-7CA3-9044-876B-883B54F8677D}" type="slidenum">
              <a:rPr/>
            </a:fld>
            <a:endParaRP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ransition spd="med"/>
  <p:timing>
    <p:tnLst>
      <p:par>
        <p:cTn id="1" dur="indefinite" restart="never" nodeType="tmRoot"/>
      </p:par>
    </p:tnLst>
  </p:timing>
  <p:txStyles>
    <p:titleStyle>
      <a:lvl1pPr marL="0" marR="0" indent="0" algn="ctr" defTabSz="412750" rtl="0" latinLnBrk="0">
        <a:lnSpc>
          <a:spcPct val="100000"/>
        </a:lnSpc>
        <a:spcBef>
          <a:spcPct val="0"/>
        </a:spcBef>
        <a:spcAft>
          <a:spcPts val="0"/>
        </a:spcAft>
        <a:buClrTx/>
        <a:buSzTx/>
        <a:buFontTx/>
        <a:buNone/>
        <a:defRPr sz="4400" b="0" i="0" u="none" strike="noStrike" cap="none" spc="0" baseline="0">
          <a:solidFill>
            <a:srgbClr val="FFFF00"/>
          </a:solidFill>
          <a:effectLst/>
          <a:uFillTx/>
          <a:latin typeface="黑体" panose="02010609060101010101" pitchFamily="49" charset="-122"/>
          <a:ea typeface="黑体" panose="02010609060101010101" pitchFamily="49" charset="-122"/>
          <a:cs typeface="+mn-cs"/>
          <a:sym typeface="Helvetica Neue" panose="02000503000000020004"/>
        </a:defRPr>
      </a:lvl1pPr>
      <a:lvl2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2pPr>
      <a:lvl3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3pPr>
      <a:lvl4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4pPr>
      <a:lvl5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5pPr>
      <a:lvl6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6pPr>
      <a:lvl7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7pPr>
      <a:lvl8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8pPr>
      <a:lvl9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9pPr>
    </p:titleStyle>
    <p:bodyStyle>
      <a:lvl1pPr marL="336550" marR="0" indent="-336550" algn="l" defTabSz="412750" rtl="0" latinLnBrk="0">
        <a:lnSpc>
          <a:spcPct val="120000"/>
        </a:lnSpc>
        <a:spcBef>
          <a:spcPct val="450000"/>
        </a:spcBef>
        <a:spcAft>
          <a:spcPts val="0"/>
        </a:spcAft>
        <a:buClrTx/>
        <a:buSzPct val="50000"/>
        <a:buFontTx/>
        <a:buBlip>
          <a:blip r:embed="rId6"/>
        </a:buBlip>
        <a:defRPr sz="2900" b="0" i="0" u="none" strike="noStrike" cap="none" spc="0" baseline="0">
          <a:solidFill>
            <a:srgbClr val="FFFFF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673100" marR="0" indent="-336550" algn="l" defTabSz="412750" rtl="0" latinLnBrk="0">
        <a:lnSpc>
          <a:spcPct val="120000"/>
        </a:lnSpc>
        <a:spcBef>
          <a:spcPct val="450000"/>
        </a:spcBef>
        <a:spcAft>
          <a:spcPts val="0"/>
        </a:spcAft>
        <a:buClrTx/>
        <a:buSzPct val="50000"/>
        <a:buFontTx/>
        <a:buBlip>
          <a:blip r:embed="rId6"/>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1009650" marR="0" indent="-336550" algn="l" defTabSz="412750" rtl="0" latinLnBrk="0">
        <a:lnSpc>
          <a:spcPct val="150000"/>
        </a:lnSpc>
        <a:spcBef>
          <a:spcPts val="0"/>
        </a:spcBef>
        <a:spcAft>
          <a:spcPts val="0"/>
        </a:spcAft>
        <a:buClrTx/>
        <a:buSzPct val="50000"/>
        <a:buFontTx/>
        <a:buBlip>
          <a:blip r:embed="rId6"/>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3pPr>
      <a:lvl4pPr marL="1346200" marR="0" indent="-336550" algn="l" defTabSz="412750" rtl="0" latinLnBrk="0">
        <a:lnSpc>
          <a:spcPct val="150000"/>
        </a:lnSpc>
        <a:spcBef>
          <a:spcPts val="0"/>
        </a:spcBef>
        <a:spcAft>
          <a:spcPts val="0"/>
        </a:spcAft>
        <a:buClrTx/>
        <a:buSzPct val="50000"/>
        <a:buFontTx/>
        <a:buBlip>
          <a:blip r:embed="rId6"/>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4pPr>
      <a:lvl5pPr marL="1682750" marR="0" indent="-336550" algn="l" defTabSz="412750" rtl="0" latinLnBrk="0">
        <a:lnSpc>
          <a:spcPct val="150000"/>
        </a:lnSpc>
        <a:spcBef>
          <a:spcPts val="0"/>
        </a:spcBef>
        <a:spcAft>
          <a:spcPts val="0"/>
        </a:spcAft>
        <a:buClrTx/>
        <a:buSzPct val="50000"/>
        <a:buFontTx/>
        <a:buBlip>
          <a:blip r:embed="rId6"/>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5pPr>
      <a:lvl6pPr marL="2019300" marR="0" indent="-336550" algn="l" defTabSz="412750" rtl="0" latinLnBrk="0">
        <a:lnSpc>
          <a:spcPct val="120000"/>
        </a:lnSpc>
        <a:spcBef>
          <a:spcPct val="450000"/>
        </a:spcBef>
        <a:spcAft>
          <a:spcPts val="0"/>
        </a:spcAft>
        <a:buClrTx/>
        <a:buSzPct val="50000"/>
        <a:buFontTx/>
        <a:buBlip>
          <a:blip r:embed="rId6"/>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2355850" marR="0" indent="-336550" algn="l" defTabSz="412750" rtl="0" latinLnBrk="0">
        <a:lnSpc>
          <a:spcPct val="120000"/>
        </a:lnSpc>
        <a:spcBef>
          <a:spcPct val="450000"/>
        </a:spcBef>
        <a:spcAft>
          <a:spcPts val="0"/>
        </a:spcAft>
        <a:buClrTx/>
        <a:buSzPct val="50000"/>
        <a:buFontTx/>
        <a:buBlip>
          <a:blip r:embed="rId6"/>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2692400" marR="0" indent="-336550" algn="l" defTabSz="412750" rtl="0" latinLnBrk="0">
        <a:lnSpc>
          <a:spcPct val="120000"/>
        </a:lnSpc>
        <a:spcBef>
          <a:spcPct val="450000"/>
        </a:spcBef>
        <a:spcAft>
          <a:spcPts val="0"/>
        </a:spcAft>
        <a:buClrTx/>
        <a:buSzPct val="50000"/>
        <a:buFontTx/>
        <a:buBlip>
          <a:blip r:embed="rId6"/>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3028950" marR="0" indent="-336550" algn="l" defTabSz="412750" rtl="0" latinLnBrk="0">
        <a:lnSpc>
          <a:spcPct val="120000"/>
        </a:lnSpc>
        <a:spcBef>
          <a:spcPct val="450000"/>
        </a:spcBef>
        <a:spcAft>
          <a:spcPts val="0"/>
        </a:spcAft>
        <a:buClrTx/>
        <a:buSzPct val="50000"/>
        <a:buFontTx/>
        <a:buBlip>
          <a:blip r:embed="rId6"/>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bodyStyle>
    <p:other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rotWithShape="0">
          <a:blip r:embed="rId4"/>
          <a:srcRect/>
          <a:stretch>
            <a:fillRect/>
          </a:stretch>
        </a:blipFill>
        <a:effectLst/>
      </p:bgPr>
    </p:bg>
    <p:spTree>
      <p:nvGrpSpPr>
        <p:cNvPr id="1" name=""/>
        <p:cNvGrpSpPr/>
        <p:nvPr/>
      </p:nvGrpSpPr>
      <p:grpSpPr>
        <a:xfrm>
          <a:off x="0" y="0"/>
          <a:ext cx="0" cy="0"/>
          <a:chOff x="0" y="0"/>
          <a:chExt cx="0" cy="0"/>
        </a:xfrm>
      </p:grpSpPr>
      <p:sp>
        <p:nvSpPr>
          <p:cNvPr id="2" name="正文级别 1…"/>
          <p:cNvSpPr txBox="1">
            <a:spLocks noGrp="1"/>
          </p:cNvSpPr>
          <p:nvPr>
            <p:ph type="body" idx="1"/>
          </p:nvPr>
        </p:nvSpPr>
        <p:spPr>
          <a:xfrm>
            <a:off x="1551929" y="2053198"/>
            <a:ext cx="7614369" cy="3541273"/>
          </a:xfrm>
          <a:prstGeom prst="rect">
            <a:avLst/>
          </a:prstGeom>
          <a:ln w="12700">
            <a:miter lim="400000"/>
          </a:ln>
        </p:spPr>
        <p:txBody>
          <a:bodyPr lIns="50800" tIns="50800" rIns="50800" bIns="50800" anchor="ctr">
            <a:normAutofit/>
          </a:bodyPr>
          <a:lstStyle>
            <a:lvl1pPr>
              <a:buBlip>
                <a:blip r:embed="rId5"/>
              </a:buBlip>
            </a:lvl1pPr>
            <a:lvl2pPr>
              <a:buBlip>
                <a:blip r:embed="rId5"/>
              </a:buBlip>
            </a:lvl2pPr>
            <a:lvl3pPr>
              <a:buBlip>
                <a:blip r:embed="rId5"/>
              </a:buBlip>
            </a:lvl3pPr>
            <a:lvl4pPr>
              <a:buBlip>
                <a:blip r:embed="rId5"/>
              </a:buBlip>
            </a:lvl4pPr>
            <a:lvl5pPr>
              <a:buBlip>
                <a:blip r:embed="rId5"/>
              </a:buBlip>
            </a:lvl5pPr>
          </a:lstStyle>
          <a:p>
            <a:r>
              <a:rPr dirty="0" err="1"/>
              <a:t>正文级别</a:t>
            </a:r>
            <a:r>
              <a:rPr dirty="0"/>
              <a:t> 1文级别 2</a:t>
            </a:r>
            <a:endParaRPr dirty="0"/>
          </a:p>
          <a:p>
            <a:pPr lvl="2"/>
            <a:r>
              <a:rPr dirty="0" err="1"/>
              <a:t>正文级别</a:t>
            </a:r>
            <a:r>
              <a:rPr dirty="0"/>
              <a:t> 3</a:t>
            </a:r>
            <a:endParaRPr dirty="0"/>
          </a:p>
          <a:p>
            <a:pPr lvl="3"/>
            <a:r>
              <a:rPr dirty="0" err="1"/>
              <a:t>正文级别</a:t>
            </a:r>
            <a:r>
              <a:rPr dirty="0"/>
              <a:t> 4</a:t>
            </a:r>
            <a:endParaRPr dirty="0"/>
          </a:p>
          <a:p>
            <a:pPr lvl="4"/>
            <a:r>
              <a:rPr dirty="0" err="1"/>
              <a:t>正文级别</a:t>
            </a:r>
            <a:r>
              <a:rPr dirty="0"/>
              <a:t> 5</a:t>
            </a:r>
            <a:endParaRPr dirty="0"/>
          </a:p>
        </p:txBody>
      </p:sp>
      <p:sp>
        <p:nvSpPr>
          <p:cNvPr id="3" name="标题文本"/>
          <p:cNvSpPr txBox="1">
            <a:spLocks noGrp="1"/>
          </p:cNvSpPr>
          <p:nvPr>
            <p:ph type="title"/>
          </p:nvPr>
        </p:nvSpPr>
        <p:spPr>
          <a:xfrm>
            <a:off x="1800614" y="1059673"/>
            <a:ext cx="8393921" cy="866075"/>
          </a:xfrm>
          <a:prstGeom prst="rect">
            <a:avLst/>
          </a:prstGeom>
          <a:ln w="12700">
            <a:miter lim="400000"/>
          </a:ln>
        </p:spPr>
        <p:txBody>
          <a:bodyPr lIns="50800" tIns="50800" rIns="50800" bIns="50800" anchor="ctr">
            <a:normAutofit/>
          </a:bodyPr>
          <a:lstStyle/>
          <a:p>
            <a:r>
              <a:rPr dirty="0" err="1"/>
              <a:t>标题文本</a:t>
            </a:r>
            <a:endParaRPr dirty="0"/>
          </a:p>
        </p:txBody>
      </p:sp>
      <p:sp>
        <p:nvSpPr>
          <p:cNvPr id="4" name="幻灯片编号"/>
          <p:cNvSpPr txBox="1">
            <a:spLocks noGrp="1"/>
          </p:cNvSpPr>
          <p:nvPr>
            <p:ph type="sldNum" sz="quarter" idx="2"/>
          </p:nvPr>
        </p:nvSpPr>
        <p:spPr>
          <a:xfrm>
            <a:off x="5997575" y="6616700"/>
            <a:ext cx="209551" cy="254001"/>
          </a:xfrm>
          <a:prstGeom prst="rect">
            <a:avLst/>
          </a:prstGeom>
          <a:ln w="12700">
            <a:miter lim="400000"/>
          </a:ln>
        </p:spPr>
        <p:txBody>
          <a:bodyPr wrap="none" lIns="50800" tIns="50800" rIns="50800" bIns="50800" anchor="ctr">
            <a:spAutoFit/>
          </a:bodyPr>
          <a:lstStyle>
            <a:lvl1pPr>
              <a:defRPr sz="1200" b="1" i="0">
                <a:solidFill>
                  <a:srgbClr val="F3F1DF"/>
                </a:solidFill>
                <a:effectLst>
                  <a:outerShdw blurRad="25400" dist="12700" dir="16200000" rotWithShape="0">
                    <a:srgbClr val="000000">
                      <a:alpha val="80000"/>
                    </a:srgbClr>
                  </a:outerShdw>
                </a:effectLst>
                <a:latin typeface="Palatino"/>
                <a:ea typeface="Palatino"/>
                <a:cs typeface="Palatino"/>
                <a:sym typeface="Palatino"/>
              </a:defRPr>
            </a:lvl1pPr>
          </a:lstStyle>
          <a:p>
            <a:pPr marL="0" marR="0" lvl="0" indent="0" algn="ctr" defTabSz="825500" rtl="0" eaLnBrk="1" fontAlgn="auto" latinLnBrk="0" hangingPunct="0">
              <a:lnSpc>
                <a:spcPct val="100000"/>
              </a:lnSpc>
              <a:spcBef>
                <a:spcPts val="0"/>
              </a:spcBef>
              <a:spcAft>
                <a:spcPts val="0"/>
              </a:spcAft>
              <a:buClrTx/>
              <a:buSzTx/>
              <a:buFontTx/>
              <a:buNone/>
              <a:defRPr/>
            </a:pPr>
            <a:fld id="{86CB4B4D-7CA3-9044-876B-883B54F8677D}" type="slidenum">
              <a:rPr kumimoji="0" sz="1200" b="1" i="0" u="none" strike="noStrike" kern="0" cap="none" spc="0" normalizeH="0" baseline="0" noProof="0">
                <a:ln>
                  <a:noFill/>
                </a:ln>
                <a:solidFill>
                  <a:srgbClr val="F3F1DF"/>
                </a:solidFill>
                <a:effectLst>
                  <a:outerShdw blurRad="25400" dist="12700" dir="16200000" rotWithShape="0">
                    <a:srgbClr val="000000">
                      <a:alpha val="80000"/>
                    </a:srgbClr>
                  </a:outerShdw>
                </a:effectLst>
                <a:uLnTx/>
                <a:uFillTx/>
                <a:latin typeface="Palatino"/>
                <a:sym typeface="Palatino"/>
              </a:rPr>
            </a:fld>
            <a:endParaRPr kumimoji="0" sz="1200" b="1" i="0" u="none" strike="noStrike" kern="0" cap="none" spc="0" normalizeH="0" baseline="0" noProof="0">
              <a:ln>
                <a:noFill/>
              </a:ln>
              <a:solidFill>
                <a:srgbClr val="F3F1DF"/>
              </a:solidFill>
              <a:effectLst>
                <a:outerShdw blurRad="25400" dist="12700" dir="16200000" rotWithShape="0">
                  <a:srgbClr val="000000">
                    <a:alpha val="80000"/>
                  </a:srgbClr>
                </a:outerShdw>
              </a:effectLst>
              <a:uLnTx/>
              <a:uFillTx/>
              <a:latin typeface="Palatino"/>
              <a:sym typeface="Palatino"/>
            </a:endParaRPr>
          </a:p>
        </p:txBody>
      </p:sp>
    </p:spTree>
  </p:cSld>
  <p:clrMap bg1="dk1" tx1="lt1" bg2="dk2" tx2="lt2" accent1="accent1" accent2="accent2" accent3="accent3" accent4="accent4" accent5="accent5" accent6="accent6" hlink="hlink" folHlink="folHlink"/>
  <p:sldLayoutIdLst>
    <p:sldLayoutId id="2147483654" r:id="rId1"/>
    <p:sldLayoutId id="2147483655" r:id="rId2"/>
    <p:sldLayoutId id="2147483656" r:id="rId3"/>
  </p:sldLayoutIdLst>
  <p:transition spd="med"/>
  <p:timing>
    <p:tnLst>
      <p:par>
        <p:cTn id="1" dur="indefinite" restart="never" nodeType="tmRoot"/>
      </p:par>
    </p:tnLst>
  </p:timing>
  <p:txStyles>
    <p:titleStyle>
      <a:lvl1pPr marL="0" marR="0" indent="0" algn="ctr" defTabSz="412750" rtl="0" latinLnBrk="0">
        <a:lnSpc>
          <a:spcPct val="100000"/>
        </a:lnSpc>
        <a:spcBef>
          <a:spcPct val="0"/>
        </a:spcBef>
        <a:spcAft>
          <a:spcPts val="0"/>
        </a:spcAft>
        <a:buClrTx/>
        <a:buSzTx/>
        <a:buFontTx/>
        <a:buNone/>
        <a:defRPr sz="4400" b="0" i="0" u="none" strike="noStrike" cap="none" spc="0" baseline="0">
          <a:solidFill>
            <a:srgbClr val="FFFF00"/>
          </a:solidFill>
          <a:effectLst/>
          <a:uFillTx/>
          <a:latin typeface="黑体" panose="02010609060101010101" pitchFamily="49" charset="-122"/>
          <a:ea typeface="黑体" panose="02010609060101010101" pitchFamily="49" charset="-122"/>
          <a:cs typeface="+mn-cs"/>
          <a:sym typeface="Helvetica Neue" panose="02000503000000020004"/>
        </a:defRPr>
      </a:lvl1pPr>
      <a:lvl2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2pPr>
      <a:lvl3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3pPr>
      <a:lvl4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4pPr>
      <a:lvl5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5pPr>
      <a:lvl6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6pPr>
      <a:lvl7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7pPr>
      <a:lvl8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8pPr>
      <a:lvl9pPr marL="0" marR="0" indent="0" algn="ctr" defTabSz="825500" rtl="0" latinLnBrk="0">
        <a:lnSpc>
          <a:spcPct val="100000"/>
        </a:lnSpc>
        <a:spcBef>
          <a:spcPts val="0"/>
        </a:spcBef>
        <a:spcAft>
          <a:spcPts val="0"/>
        </a:spcAft>
        <a:buClrTx/>
        <a:buSzTx/>
        <a:buFontTx/>
        <a:buNone/>
        <a:defRPr sz="9400" b="0" i="0" u="none" strike="noStrike" cap="none" spc="0" baseline="0">
          <a:solidFill>
            <a:srgbClr val="BCB08F"/>
          </a:solidFill>
          <a:effectLst>
            <a:outerShdw blurRad="12700" dist="12700" dir="16200000" rotWithShape="0">
              <a:srgbClr val="000000">
                <a:alpha val="50000"/>
              </a:srgbClr>
            </a:outerShdw>
          </a:effectLst>
          <a:uFillTx/>
          <a:latin typeface="+mn-lt"/>
          <a:ea typeface="+mn-ea"/>
          <a:cs typeface="+mn-cs"/>
          <a:sym typeface="Helvetica Neue" panose="02000503000000020004"/>
        </a:defRPr>
      </a:lvl9pPr>
    </p:titleStyle>
    <p:bodyStyle>
      <a:lvl1pPr marL="336550" marR="0" indent="-336550" algn="l" defTabSz="412750" rtl="0" latinLnBrk="0">
        <a:lnSpc>
          <a:spcPct val="120000"/>
        </a:lnSpc>
        <a:spcBef>
          <a:spcPct val="450000"/>
        </a:spcBef>
        <a:spcAft>
          <a:spcPts val="0"/>
        </a:spcAft>
        <a:buClrTx/>
        <a:buSzPct val="50000"/>
        <a:buFontTx/>
        <a:buBlip>
          <a:blip r:embed="rId5"/>
        </a:buBlip>
        <a:defRPr sz="2900" b="0" i="0" u="none" strike="noStrike" cap="none" spc="0" baseline="0">
          <a:solidFill>
            <a:srgbClr val="FFFFFF">
              <a:alpha val="80000"/>
            </a:srgbClr>
          </a:solidFill>
          <a:effectLst>
            <a:outerShdw blurRad="25400" dist="12700" dir="5400000" rotWithShape="0">
              <a:srgbClr val="FFFFFF"/>
            </a:outerShdw>
          </a:effectLst>
          <a:uFillTx/>
          <a:latin typeface="Hoefler Text"/>
          <a:ea typeface="Hoefler Text"/>
          <a:cs typeface="Hoefler Text"/>
          <a:sym typeface="Hoefler Text"/>
        </a:defRPr>
      </a:lvl1pPr>
      <a:lvl2pPr marL="6731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2pPr>
      <a:lvl3pPr marL="100965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3pPr>
      <a:lvl4pPr marL="134620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4pPr>
      <a:lvl5pPr marL="1682750" marR="0" indent="-336550" algn="l" defTabSz="412750" rtl="0" latinLnBrk="0">
        <a:lnSpc>
          <a:spcPct val="150000"/>
        </a:lnSpc>
        <a:spcBef>
          <a:spcPts val="0"/>
        </a:spcBef>
        <a:spcAft>
          <a:spcPts val="0"/>
        </a:spcAft>
        <a:buClrTx/>
        <a:buSzPct val="50000"/>
        <a:buFontTx/>
        <a:buBlip>
          <a:blip r:embed="rId5"/>
        </a:buBlip>
        <a:defRPr sz="2900" b="0" i="0" u="none" strike="noStrike" cap="none" spc="0" baseline="0">
          <a:solidFill>
            <a:srgbClr val="FFFFFF">
              <a:alpha val="80000"/>
            </a:srgbClr>
          </a:solidFill>
          <a:effectLst/>
          <a:uFillTx/>
          <a:latin typeface="黑体" panose="02010609060101010101" pitchFamily="49" charset="-122"/>
          <a:ea typeface="黑体" panose="02010609060101010101" pitchFamily="49" charset="-122"/>
          <a:cs typeface="黑体" panose="02010609060101010101" pitchFamily="49" charset="-122"/>
          <a:sym typeface="Hoefler Text"/>
        </a:defRPr>
      </a:lvl5pPr>
      <a:lvl6pPr marL="20193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6pPr>
      <a:lvl7pPr marL="235585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7pPr>
      <a:lvl8pPr marL="269240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8pPr>
      <a:lvl9pPr marL="3028950" marR="0" indent="-336550" algn="l" defTabSz="412750" rtl="0" latinLnBrk="0">
        <a:lnSpc>
          <a:spcPct val="120000"/>
        </a:lnSpc>
        <a:spcBef>
          <a:spcPct val="450000"/>
        </a:spcBef>
        <a:spcAft>
          <a:spcPts val="0"/>
        </a:spcAft>
        <a:buClrTx/>
        <a:buSzPct val="50000"/>
        <a:buFontTx/>
        <a:buBlip>
          <a:blip r:embed="rId5"/>
        </a:buBlip>
        <a:defRPr sz="2900" b="0" i="1" u="none" strike="noStrike" cap="none" spc="0" baseline="0">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lvl9pPr>
    </p:bodyStyle>
    <p:other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image" Target="../media/image5.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image" Target="../media/image5.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1.xml"/><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image" Target="../media/image1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xml"/><Relationship Id="rId1"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image" Target="../media/image14.png"/></Relationships>
</file>

<file path=ppt/slides/_rels/slide24.xml.rels><?xml version="1.0" encoding="UTF-8" standalone="yes"?>
<Relationships xmlns="http://schemas.openxmlformats.org/package/2006/relationships"><Relationship Id="rId4" Type="http://schemas.openxmlformats.org/officeDocument/2006/relationships/notesSlide" Target="../notesSlides/notesSlide24.xml"/><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image" Target="../media/image15.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image" Target="../media/image19.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xml"/><Relationship Id="rId1" Type="http://schemas.openxmlformats.org/officeDocument/2006/relationships/image" Target="../media/image20.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image" Target="../media/image21.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30.xml"/><Relationship Id="rId3" Type="http://schemas.openxmlformats.org/officeDocument/2006/relationships/slideLayout" Target="../slideLayouts/slideLayout1.xml"/><Relationship Id="rId2" Type="http://schemas.openxmlformats.org/officeDocument/2006/relationships/image" Target="../media/image23.png"/><Relationship Id="rId1" Type="http://schemas.openxmlformats.org/officeDocument/2006/relationships/image" Target="../media/image22.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image" Target="../media/image24.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35.xml"/><Relationship Id="rId3" Type="http://schemas.openxmlformats.org/officeDocument/2006/relationships/slideLayout" Target="../slideLayouts/slideLayout1.xml"/><Relationship Id="rId2" Type="http://schemas.openxmlformats.org/officeDocument/2006/relationships/image" Target="../media/image24.png"/><Relationship Id="rId1" Type="http://schemas.openxmlformats.org/officeDocument/2006/relationships/image" Target="../media/image2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副标题 2"/>
          <p:cNvSpPr txBox="1"/>
          <p:nvPr/>
        </p:nvSpPr>
        <p:spPr>
          <a:xfrm>
            <a:off x="0" y="63817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13" name="副标题 2"/>
          <p:cNvSpPr txBox="1"/>
          <p:nvPr/>
        </p:nvSpPr>
        <p:spPr>
          <a:xfrm>
            <a:off x="152400" y="65341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7" name="副标题 2"/>
          <p:cNvSpPr txBox="1"/>
          <p:nvPr/>
        </p:nvSpPr>
        <p:spPr>
          <a:xfrm>
            <a:off x="0" y="63817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8" name="《我的母亲》"/>
          <p:cNvSpPr txBox="1">
            <a:spLocks noGrp="1"/>
          </p:cNvSpPr>
          <p:nvPr/>
        </p:nvSpPr>
        <p:spPr>
          <a:xfrm>
            <a:off x="899379" y="1289283"/>
            <a:ext cx="10388722" cy="2613163"/>
          </a:xfrm>
          <a:prstGeom prst="rect">
            <a:avLst/>
          </a:prstGeom>
          <a:ln w="12700">
            <a:miter lim="400000"/>
          </a:ln>
        </p:spPr>
        <p:txBody>
          <a:bodyPr lIns="50800" tIns="50800" rIns="50800" bIns="50800" anchor="b">
            <a:noAutofit/>
          </a:bodyPr>
          <a:lstStyle>
            <a:lvl1pPr>
              <a:defRPr sz="14500"/>
            </a:lvl1pPr>
          </a:lstStyle>
          <a:p>
            <a:pPr>
              <a:lnSpc>
                <a:spcPct val="150000"/>
              </a:lnSpc>
              <a:spcAft>
                <a:spcPts val="3000"/>
              </a:spcAft>
            </a:pPr>
            <a:r>
              <a:rPr lang="zh-CN" altLang="en-US" sz="4800" i="0" dirty="0" smtClean="0">
                <a:solidFill>
                  <a:srgbClr val="FFFF00"/>
                </a:solidFill>
                <a:effectLst/>
                <a:latin typeface="黑体" panose="02010609060101010101" pitchFamily="49" charset="-122"/>
                <a:ea typeface="黑体" panose="02010609060101010101" pitchFamily="49" charset="-122"/>
                <a:cs typeface="黑体" panose="02010609060101010101" pitchFamily="49" charset="-122"/>
              </a:rPr>
              <a:t>羧酸 氨基酸和蛋白质（</a:t>
            </a:r>
            <a:r>
              <a:rPr lang="en-US" altLang="zh-CN" sz="4800" i="0" dirty="0" smtClean="0">
                <a:solidFill>
                  <a:srgbClr val="FFFF00"/>
                </a:solidFill>
                <a:effectLst/>
                <a:latin typeface="黑体" panose="02010609060101010101" pitchFamily="49" charset="-122"/>
                <a:ea typeface="黑体" panose="02010609060101010101" pitchFamily="49" charset="-122"/>
                <a:cs typeface="黑体" panose="02010609060101010101" pitchFamily="49" charset="-122"/>
              </a:rPr>
              <a:t>3</a:t>
            </a:r>
            <a:r>
              <a:rPr lang="zh-CN" altLang="en-US" sz="4800" i="0" dirty="0" smtClean="0">
                <a:solidFill>
                  <a:srgbClr val="FFFF00"/>
                </a:solidFill>
                <a:effectLst/>
                <a:latin typeface="黑体" panose="02010609060101010101" pitchFamily="49" charset="-122"/>
                <a:ea typeface="黑体" panose="02010609060101010101" pitchFamily="49" charset="-122"/>
                <a:cs typeface="黑体" panose="02010609060101010101" pitchFamily="49" charset="-122"/>
              </a:rPr>
              <a:t>）</a:t>
            </a:r>
            <a:br>
              <a:rPr lang="zh-CN" altLang="en-US" sz="4800" i="0" dirty="0">
                <a:solidFill>
                  <a:srgbClr val="FFFF00"/>
                </a:solidFill>
                <a:effectLst/>
                <a:latin typeface="黑体" panose="02010609060101010101" pitchFamily="49" charset="-122"/>
                <a:ea typeface="黑体" panose="02010609060101010101" pitchFamily="49" charset="-122"/>
                <a:cs typeface="黑体" panose="02010609060101010101" pitchFamily="49" charset="-122"/>
              </a:rPr>
            </a:br>
            <a:r>
              <a:rPr lang="zh-CN" altLang="en-US" sz="3200" i="0" dirty="0" smtClean="0">
                <a:solidFill>
                  <a:srgbClr val="FFFF00"/>
                </a:solidFill>
                <a:effectLst/>
                <a:latin typeface="黑体" panose="02010609060101010101" pitchFamily="49" charset="-122"/>
                <a:ea typeface="黑体" panose="02010609060101010101" pitchFamily="49" charset="-122"/>
                <a:cs typeface="黑体" panose="02010609060101010101" pitchFamily="49" charset="-122"/>
              </a:rPr>
              <a:t>高二年级 化学</a:t>
            </a:r>
            <a:endParaRPr lang="zh-CN" altLang="en-US" sz="3200" i="0" dirty="0">
              <a:solidFill>
                <a:srgbClr val="FFFF00"/>
              </a:solidFill>
              <a:effectLst/>
              <a:latin typeface="黑体" panose="02010609060101010101" pitchFamily="49" charset="-122"/>
              <a:ea typeface="黑体" panose="02010609060101010101" pitchFamily="49" charset="-122"/>
              <a:cs typeface="黑体" panose="02010609060101010101" pitchFamily="49" charset="-122"/>
            </a:endParaRPr>
          </a:p>
        </p:txBody>
      </p:sp>
      <p:sp>
        <p:nvSpPr>
          <p:cNvPr id="9" name="副标题 2"/>
          <p:cNvSpPr txBox="1"/>
          <p:nvPr/>
        </p:nvSpPr>
        <p:spPr>
          <a:xfrm>
            <a:off x="152400" y="6534171"/>
            <a:ext cx="12192000" cy="476229"/>
          </a:xfrm>
          <a:prstGeom prst="rect">
            <a:avLst/>
          </a:prstGeom>
        </p:spPr>
        <p:txBody>
          <a:bodyPr vert="horz" lIns="121920" tIns="60960" rIns="121920" bIns="6096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1465" b="0" i="0" u="none" strike="noStrike" kern="1200" cap="none" spc="0" normalizeH="0" baseline="0" noProof="0" dirty="0">
              <a:ln>
                <a:noFill/>
              </a:ln>
              <a:solidFill>
                <a:schemeClr val="tx1">
                  <a:lumMod val="20000"/>
                  <a:lumOff val="80000"/>
                </a:schemeClr>
              </a:solidFill>
              <a:effectLst>
                <a:outerShdw blurRad="38100" dist="38100" dir="2700000" algn="tl">
                  <a:srgbClr val="000000">
                    <a:alpha val="43137"/>
                  </a:srgbClr>
                </a:outerShdw>
              </a:effectLst>
              <a:uLnTx/>
              <a:uFillTx/>
              <a:latin typeface="黑体" panose="02010609060101010101" pitchFamily="49" charset="-122"/>
              <a:ea typeface="黑体" panose="02010609060101010101" pitchFamily="49" charset="-122"/>
              <a:cs typeface="+mn-cs"/>
            </a:endParaRPr>
          </a:p>
        </p:txBody>
      </p:sp>
      <p:sp>
        <p:nvSpPr>
          <p:cNvPr id="10" name="矩形 9"/>
          <p:cNvSpPr/>
          <p:nvPr/>
        </p:nvSpPr>
        <p:spPr>
          <a:xfrm>
            <a:off x="4154748" y="4481766"/>
            <a:ext cx="3877986" cy="1200329"/>
          </a:xfrm>
          <a:prstGeom prst="rect">
            <a:avLst/>
          </a:prstGeom>
        </p:spPr>
        <p:txBody>
          <a:bodyPr wrap="none">
            <a:spAutoFit/>
          </a:bodyPr>
          <a:lstStyle/>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主讲人  </a:t>
            </a:r>
            <a:r>
              <a:rPr lang="zh-CN" altLang="en-US" sz="2400" i="0" dirty="0" smtClean="0">
                <a:solidFill>
                  <a:srgbClr val="FFFFFF"/>
                </a:solidFill>
                <a:effectLst/>
                <a:latin typeface="黑体" panose="02010609060101010101" pitchFamily="49" charset="-122"/>
                <a:ea typeface="黑体" panose="02010609060101010101" pitchFamily="49" charset="-122"/>
              </a:rPr>
              <a:t>王媛</a:t>
            </a:r>
            <a:endParaRPr lang="zh-CN" altLang="en-US" sz="2400" i="0" dirty="0">
              <a:solidFill>
                <a:srgbClr val="FFFFFF"/>
              </a:solidFill>
              <a:effectLst/>
              <a:latin typeface="黑体" panose="02010609060101010101" pitchFamily="49" charset="-122"/>
              <a:ea typeface="黑体" panose="02010609060101010101" pitchFamily="49" charset="-122"/>
            </a:endParaRPr>
          </a:p>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首都师范大学附属丽泽中学</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11" name="矩形 10"/>
          <p:cNvSpPr/>
          <p:nvPr/>
        </p:nvSpPr>
        <p:spPr>
          <a:xfrm>
            <a:off x="4462524" y="1103029"/>
            <a:ext cx="3262432" cy="559769"/>
          </a:xfrm>
          <a:prstGeom prst="rect">
            <a:avLst/>
          </a:prstGeom>
        </p:spPr>
        <p:txBody>
          <a:bodyPr wrap="none">
            <a:spAutoFit/>
          </a:bodyPr>
          <a:lstStyle/>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rPr>
              <a:t>北京市中小学空中课堂</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23767" y="1085512"/>
            <a:ext cx="2359620"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联想 </a:t>
            </a:r>
            <a:r>
              <a:rPr kumimoji="0" lang="en-US" altLang="zh-CN" sz="3200" b="0" i="0" u="none" strike="noStrike" cap="none" spc="0" normalizeH="0" baseline="0" dirty="0" smtClean="0">
                <a:ln>
                  <a:noFill/>
                </a:ln>
                <a:solidFill>
                  <a:srgbClr val="FFFF00"/>
                </a:solidFill>
                <a:effectLst/>
                <a:uFillTx/>
                <a:latin typeface="MS Mincho"/>
                <a:ea typeface="黑体" panose="02010609060101010101" pitchFamily="49" charset="-122"/>
                <a:sym typeface="Hoefler Text"/>
              </a:rPr>
              <a:t>• </a:t>
            </a:r>
            <a:r>
              <a:rPr lang="zh-CN" altLang="en-US" sz="3200" i="0" dirty="0">
                <a:solidFill>
                  <a:srgbClr val="FFFF00"/>
                </a:solidFill>
                <a:effectLst/>
                <a:latin typeface="MS Mincho"/>
                <a:ea typeface="黑体" panose="02010609060101010101" pitchFamily="49" charset="-122"/>
              </a:rPr>
              <a:t>质疑</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6" name="文本框 5"/>
          <p:cNvSpPr txBox="1"/>
          <p:nvPr/>
        </p:nvSpPr>
        <p:spPr>
          <a:xfrm>
            <a:off x="1329579" y="2241060"/>
            <a:ext cx="9848495" cy="2170851"/>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indent="720090" algn="l">
              <a:lnSpc>
                <a:spcPct val="120000"/>
              </a:lnSpc>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蛋白质是生命的物质基础，是生命活动的主要承担者。</a:t>
            </a:r>
            <a:endPar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a:p>
            <a:pPr indent="720090" algn="l">
              <a:lnSpc>
                <a:spcPct val="120000"/>
              </a:lnSpc>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在机体中发挥着多种生理功能，能够供给机体营养、提供保护机能、输送氧气、防御病菌侵袭、控制代谢过程等</a:t>
            </a:r>
            <a:r>
              <a:rPr lang="zh-CN" altLang="en-US" sz="2800" i="0" dirty="0" smtClean="0">
                <a:solidFill>
                  <a:srgbClr val="FFFFFF"/>
                </a:solidFill>
                <a:effectLst/>
                <a:latin typeface="黑体" panose="02010609060101010101" pitchFamily="49" charset="-122"/>
                <a:ea typeface="黑体" panose="02010609060101010101" pitchFamily="49" charset="-122"/>
              </a:rPr>
              <a:t>。</a:t>
            </a:r>
            <a:endParaRPr lang="en-US" altLang="zh-CN" sz="2800" i="0" dirty="0" smtClean="0">
              <a:solidFill>
                <a:srgbClr val="FFFFFF"/>
              </a:solidFill>
              <a:effectLst/>
              <a:latin typeface="黑体" panose="02010609060101010101" pitchFamily="49" charset="-122"/>
              <a:ea typeface="黑体" panose="02010609060101010101" pitchFamily="49" charset="-122"/>
            </a:endParaRPr>
          </a:p>
          <a:p>
            <a:pPr indent="720090" algn="l">
              <a:lnSpc>
                <a:spcPct val="120000"/>
              </a:lnSpc>
            </a:pPr>
            <a:r>
              <a:rPr lang="zh-CN" altLang="en-US" sz="2800" i="0" dirty="0" smtClean="0">
                <a:solidFill>
                  <a:srgbClr val="FFFFFF"/>
                </a:solidFill>
                <a:effectLst/>
                <a:latin typeface="黑体" panose="02010609060101010101" pitchFamily="49" charset="-122"/>
                <a:ea typeface="黑体" panose="02010609060101010101" pitchFamily="49" charset="-122"/>
              </a:rPr>
              <a:t>氨基酸</a:t>
            </a:r>
            <a:r>
              <a:rPr lang="zh-CN" altLang="en-US" sz="2800" i="0" dirty="0">
                <a:solidFill>
                  <a:srgbClr val="FFFFFF"/>
                </a:solidFill>
                <a:effectLst/>
                <a:latin typeface="黑体" panose="02010609060101010101" pitchFamily="49" charset="-122"/>
                <a:ea typeface="黑体" panose="02010609060101010101" pitchFamily="49" charset="-122"/>
              </a:rPr>
              <a:t>是蛋白质的基本单位</a:t>
            </a:r>
            <a:r>
              <a:rPr lang="zh-CN" altLang="en-US" sz="2800" i="0" dirty="0" smtClean="0">
                <a:solidFill>
                  <a:srgbClr val="FFFFFF"/>
                </a:solidFill>
                <a:effectLst/>
                <a:latin typeface="黑体" panose="02010609060101010101" pitchFamily="49" charset="-122"/>
                <a:ea typeface="黑体" panose="02010609060101010101" pitchFamily="49" charset="-122"/>
              </a:rPr>
              <a:t>，它与蛋白质有</a:t>
            </a:r>
            <a:r>
              <a:rPr lang="zh-CN" altLang="en-US" sz="2800" i="0" dirty="0">
                <a:solidFill>
                  <a:srgbClr val="FFFFFF"/>
                </a:solidFill>
                <a:effectLst/>
                <a:latin typeface="黑体" panose="02010609060101010101" pitchFamily="49" charset="-122"/>
                <a:ea typeface="黑体" panose="02010609060101010101" pitchFamily="49" charset="-122"/>
              </a:rPr>
              <a:t>什么</a:t>
            </a:r>
            <a:r>
              <a:rPr lang="zh-CN" altLang="en-US" sz="2800" i="0" dirty="0" smtClean="0">
                <a:solidFill>
                  <a:srgbClr val="FFFFFF"/>
                </a:solidFill>
                <a:effectLst/>
                <a:latin typeface="黑体" panose="02010609060101010101" pitchFamily="49" charset="-122"/>
                <a:ea typeface="黑体" panose="02010609060101010101" pitchFamily="49" charset="-122"/>
              </a:rPr>
              <a:t>关系呢？</a:t>
            </a:r>
            <a:endPar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grpSp>
        <p:nvGrpSpPr>
          <p:cNvPr id="3" name="组合 2"/>
          <p:cNvGrpSpPr/>
          <p:nvPr/>
        </p:nvGrpSpPr>
        <p:grpSpPr>
          <a:xfrm>
            <a:off x="7034530" y="2216150"/>
            <a:ext cx="2855595" cy="2096770"/>
            <a:chOff x="11078" y="3490"/>
            <a:chExt cx="4497" cy="3302"/>
          </a:xfrm>
        </p:grpSpPr>
        <p:sp>
          <p:nvSpPr>
            <p:cNvPr id="14" name="矩形 13"/>
            <p:cNvSpPr/>
            <p:nvPr/>
          </p:nvSpPr>
          <p:spPr>
            <a:xfrm>
              <a:off x="12055" y="4495"/>
              <a:ext cx="1294" cy="907"/>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j-lt"/>
                <a:ea typeface="+mn-ea"/>
                <a:cs typeface="+mn-cs"/>
                <a:sym typeface="Helvetica Neue" panose="02000503000000020004"/>
              </a:endParaRPr>
            </a:p>
          </p:txBody>
        </p:sp>
        <p:sp>
          <p:nvSpPr>
            <p:cNvPr id="15" name="下箭头 14"/>
            <p:cNvSpPr/>
            <p:nvPr/>
          </p:nvSpPr>
          <p:spPr>
            <a:xfrm rot="16200000">
              <a:off x="13641" y="4569"/>
              <a:ext cx="463" cy="624"/>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j-lt"/>
                <a:ea typeface="+mn-ea"/>
                <a:cs typeface="+mn-cs"/>
                <a:sym typeface="Helvetica Neue" panose="02000503000000020004"/>
              </a:endParaRPr>
            </a:p>
          </p:txBody>
        </p:sp>
        <p:sp>
          <p:nvSpPr>
            <p:cNvPr id="4" name="文本框 28"/>
            <p:cNvSpPr txBox="1"/>
            <p:nvPr/>
          </p:nvSpPr>
          <p:spPr>
            <a:xfrm>
              <a:off x="11078" y="3490"/>
              <a:ext cx="570" cy="8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5" name="直接连接符 4"/>
            <p:cNvCxnSpPr/>
            <p:nvPr/>
          </p:nvCxnSpPr>
          <p:spPr>
            <a:xfrm>
              <a:off x="11601" y="3932"/>
              <a:ext cx="567"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6" name="文本框 30"/>
            <p:cNvSpPr txBox="1"/>
            <p:nvPr/>
          </p:nvSpPr>
          <p:spPr>
            <a:xfrm>
              <a:off x="12114" y="3517"/>
              <a:ext cx="979" cy="8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7" name="直接连接符 6"/>
            <p:cNvCxnSpPr/>
            <p:nvPr/>
          </p:nvCxnSpPr>
          <p:spPr>
            <a:xfrm>
              <a:off x="12996" y="3932"/>
              <a:ext cx="56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8" name="文本框 32"/>
            <p:cNvSpPr txBox="1"/>
            <p:nvPr/>
          </p:nvSpPr>
          <p:spPr>
            <a:xfrm>
              <a:off x="13513" y="3517"/>
              <a:ext cx="1858" cy="8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5" name="直接连接符 24"/>
            <p:cNvCxnSpPr/>
            <p:nvPr/>
          </p:nvCxnSpPr>
          <p:spPr>
            <a:xfrm>
              <a:off x="12397" y="4206"/>
              <a:ext cx="0" cy="483"/>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6" name="文本框 30"/>
            <p:cNvSpPr txBox="1"/>
            <p:nvPr/>
          </p:nvSpPr>
          <p:spPr>
            <a:xfrm>
              <a:off x="12110" y="4600"/>
              <a:ext cx="1189" cy="84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28" name="矩形 27"/>
            <p:cNvSpPr/>
            <p:nvPr/>
          </p:nvSpPr>
          <p:spPr>
            <a:xfrm>
              <a:off x="14153" y="4445"/>
              <a:ext cx="1422" cy="824"/>
            </a:xfrm>
            <a:prstGeom prst="rect">
              <a:avLst/>
            </a:prstGeom>
          </p:spPr>
          <p:txBody>
            <a:bodyPr wrap="none">
              <a:spAutoFit/>
            </a:bodyPr>
            <a:lstStyle/>
            <a:p>
              <a:r>
                <a:rPr lang="zh-CN" altLang="en-US" sz="2800" i="0" dirty="0" smtClean="0">
                  <a:solidFill>
                    <a:srgbClr val="FFFF00"/>
                  </a:solidFill>
                  <a:effectLst/>
                  <a:latin typeface="+mj-lt"/>
                  <a:ea typeface="黑体" panose="02010609060101010101" pitchFamily="49" charset="-122"/>
                </a:rPr>
                <a:t>氨基</a:t>
              </a:r>
              <a:endParaRPr lang="zh-CN" altLang="en-US" dirty="0">
                <a:latin typeface="+mj-lt"/>
              </a:endParaRPr>
            </a:p>
          </p:txBody>
        </p:sp>
        <p:sp>
          <p:nvSpPr>
            <p:cNvPr id="29" name="TextBox 21"/>
            <p:cNvSpPr txBox="1"/>
            <p:nvPr/>
          </p:nvSpPr>
          <p:spPr>
            <a:xfrm>
              <a:off x="11699" y="5774"/>
              <a:ext cx="2594" cy="1018"/>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mj-lt"/>
                  <a:ea typeface="楷体" panose="02010609060101010101" pitchFamily="49" charset="-122"/>
                  <a:sym typeface="Symbol" panose="05050102010706020507"/>
                </a:rPr>
                <a:t></a:t>
              </a:r>
              <a:r>
                <a:rPr lang="en-US" altLang="zh-CN" sz="2400" i="0" dirty="0" smtClean="0">
                  <a:solidFill>
                    <a:srgbClr val="FFFFFF"/>
                  </a:solidFill>
                  <a:effectLst/>
                  <a:latin typeface="+mj-lt"/>
                  <a:ea typeface="楷体" panose="02010609060101010101" pitchFamily="49" charset="-122"/>
                  <a:sym typeface="Symbol" panose="05050102010706020507"/>
                </a:rPr>
                <a:t>-</a:t>
              </a:r>
              <a:r>
                <a:rPr lang="zh-CN" altLang="en-US" sz="2400" i="0" dirty="0" smtClean="0">
                  <a:solidFill>
                    <a:srgbClr val="FFFFFF"/>
                  </a:solidFill>
                  <a:effectLst/>
                  <a:latin typeface="+mj-lt"/>
                  <a:sym typeface="Symbol" panose="05050102010706020507"/>
                </a:rPr>
                <a:t>氨基酸</a:t>
              </a:r>
              <a:endParaRPr lang="zh-CN" altLang="en-US" sz="2400" i="0" dirty="0">
                <a:solidFill>
                  <a:srgbClr val="FFFFFF"/>
                </a:solidFill>
                <a:effectLst/>
                <a:latin typeface="+mj-lt"/>
              </a:endParaRPr>
            </a:p>
          </p:txBody>
        </p:sp>
      </p:grpSp>
      <p:sp>
        <p:nvSpPr>
          <p:cNvPr id="12" name="矩形 11"/>
          <p:cNvSpPr/>
          <p:nvPr/>
        </p:nvSpPr>
        <p:spPr>
          <a:xfrm>
            <a:off x="1548102" y="2748461"/>
            <a:ext cx="5435661" cy="1126462"/>
          </a:xfrm>
          <a:prstGeom prst="rect">
            <a:avLst/>
          </a:prstGeom>
        </p:spPr>
        <p:txBody>
          <a:bodyPr wrap="square">
            <a:spAutoFit/>
          </a:bodyPr>
          <a:lstStyle/>
          <a:p>
            <a:pPr indent="720090" algn="l">
              <a:lnSpc>
                <a:spcPct val="120000"/>
              </a:lnSpc>
            </a:pPr>
            <a:r>
              <a:rPr lang="zh-CN" altLang="en-US" sz="2800" i="0" dirty="0" smtClean="0">
                <a:solidFill>
                  <a:srgbClr val="FFFFFF"/>
                </a:solidFill>
                <a:effectLst/>
                <a:latin typeface="+mn-ea"/>
                <a:ea typeface="+mn-ea"/>
              </a:rPr>
              <a:t>氨基取代了羧酸分子中烃基</a:t>
            </a:r>
            <a:r>
              <a:rPr lang="zh-CN" altLang="en-US" sz="2800" i="0" dirty="0">
                <a:solidFill>
                  <a:srgbClr val="FFFFFF"/>
                </a:solidFill>
                <a:effectLst/>
                <a:latin typeface="+mn-ea"/>
                <a:ea typeface="+mn-ea"/>
              </a:rPr>
              <a:t>上的</a:t>
            </a:r>
            <a:r>
              <a:rPr lang="zh-CN" altLang="en-US" sz="2800" i="0" dirty="0" smtClean="0">
                <a:solidFill>
                  <a:srgbClr val="FFFFFF"/>
                </a:solidFill>
                <a:effectLst/>
                <a:latin typeface="+mn-ea"/>
                <a:ea typeface="+mn-ea"/>
              </a:rPr>
              <a:t>氢原子形成的取代羧酸。</a:t>
            </a:r>
            <a:endParaRPr lang="zh-CN" altLang="en-US" sz="2800" i="0" dirty="0">
              <a:solidFill>
                <a:srgbClr val="FFFFFF"/>
              </a:solidFill>
              <a:effectLst/>
              <a:latin typeface="+mn-ea"/>
              <a:ea typeface="+mn-ea"/>
            </a:endParaRPr>
          </a:p>
        </p:txBody>
      </p:sp>
    </p:spTree>
  </p:cSld>
  <p:clrMapOvr>
    <a:masterClrMapping/>
  </p:clrMapOvr>
  <p:transition spd="med"/>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16" name="TextBox 21"/>
          <p:cNvSpPr txBox="1"/>
          <p:nvPr/>
        </p:nvSpPr>
        <p:spPr>
          <a:xfrm>
            <a:off x="1338870" y="2060638"/>
            <a:ext cx="1176433"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甘氨酸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grpSp>
        <p:nvGrpSpPr>
          <p:cNvPr id="17" name="组合 16"/>
          <p:cNvGrpSpPr/>
          <p:nvPr/>
        </p:nvGrpSpPr>
        <p:grpSpPr>
          <a:xfrm>
            <a:off x="2631402" y="2085778"/>
            <a:ext cx="2257402" cy="1245677"/>
            <a:chOff x="4282778" y="2936282"/>
            <a:chExt cx="2257402" cy="1245677"/>
          </a:xfrm>
        </p:grpSpPr>
        <p:sp>
          <p:nvSpPr>
            <p:cNvPr id="20" name="文本框 30"/>
            <p:cNvSpPr txBox="1"/>
            <p:nvPr/>
          </p:nvSpPr>
          <p:spPr>
            <a:xfrm>
              <a:off x="4282778" y="2936282"/>
              <a:ext cx="87248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1" name="直接连接符 20"/>
            <p:cNvCxnSpPr/>
            <p:nvPr/>
          </p:nvCxnSpPr>
          <p:spPr>
            <a:xfrm>
              <a:off x="5050422"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2" name="文本框 32"/>
            <p:cNvSpPr txBox="1"/>
            <p:nvPr/>
          </p:nvSpPr>
          <p:spPr>
            <a:xfrm>
              <a:off x="5360369"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3" name="直接连接符 22"/>
            <p:cNvCxnSpPr/>
            <p:nvPr/>
          </p:nvCxnSpPr>
          <p:spPr>
            <a:xfrm>
              <a:off x="4539644" y="3408778"/>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4" name="文本框 30"/>
            <p:cNvSpPr txBox="1"/>
            <p:nvPr/>
          </p:nvSpPr>
          <p:spPr>
            <a:xfrm>
              <a:off x="4377474" y="364848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grpSp>
        <p:nvGrpSpPr>
          <p:cNvPr id="3" name="组合 2"/>
          <p:cNvGrpSpPr/>
          <p:nvPr/>
        </p:nvGrpSpPr>
        <p:grpSpPr>
          <a:xfrm>
            <a:off x="6432724" y="2041781"/>
            <a:ext cx="4032522" cy="1217785"/>
            <a:chOff x="5463185" y="3051919"/>
            <a:chExt cx="4032522" cy="1217785"/>
          </a:xfrm>
        </p:grpSpPr>
        <p:cxnSp>
          <p:nvCxnSpPr>
            <p:cNvPr id="32" name="直接连接符 31"/>
            <p:cNvCxnSpPr/>
            <p:nvPr/>
          </p:nvCxnSpPr>
          <p:spPr>
            <a:xfrm>
              <a:off x="7101449" y="3314955"/>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3" name="文本框 30"/>
            <p:cNvSpPr txBox="1"/>
            <p:nvPr/>
          </p:nvSpPr>
          <p:spPr>
            <a:xfrm>
              <a:off x="7427688" y="3051919"/>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4" name="直接连接符 33"/>
            <p:cNvCxnSpPr/>
            <p:nvPr/>
          </p:nvCxnSpPr>
          <p:spPr>
            <a:xfrm>
              <a:off x="7987288" y="3314955"/>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5" name="文本框 32"/>
            <p:cNvSpPr txBox="1"/>
            <p:nvPr/>
          </p:nvSpPr>
          <p:spPr>
            <a:xfrm>
              <a:off x="8315896" y="3051919"/>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6" name="直接连接符 35"/>
            <p:cNvCxnSpPr/>
            <p:nvPr/>
          </p:nvCxnSpPr>
          <p:spPr>
            <a:xfrm>
              <a:off x="7607137" y="3491075"/>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7" name="文本框 30"/>
            <p:cNvSpPr txBox="1"/>
            <p:nvPr/>
          </p:nvSpPr>
          <p:spPr>
            <a:xfrm>
              <a:off x="7444967" y="3736225"/>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38" name="文本框 30"/>
            <p:cNvSpPr txBox="1"/>
            <p:nvPr/>
          </p:nvSpPr>
          <p:spPr>
            <a:xfrm>
              <a:off x="6520244" y="3051919"/>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9" name="直接连接符 38"/>
            <p:cNvCxnSpPr/>
            <p:nvPr/>
          </p:nvCxnSpPr>
          <p:spPr>
            <a:xfrm>
              <a:off x="6170301" y="3334637"/>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41" name="文本框 30"/>
            <p:cNvSpPr txBox="1"/>
            <p:nvPr/>
          </p:nvSpPr>
          <p:spPr>
            <a:xfrm>
              <a:off x="6523714" y="3736225"/>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42" name="文本框 30"/>
            <p:cNvSpPr txBox="1"/>
            <p:nvPr/>
          </p:nvSpPr>
          <p:spPr>
            <a:xfrm>
              <a:off x="5463185" y="3051919"/>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43" name="直接连接符 42"/>
            <p:cNvCxnSpPr/>
            <p:nvPr/>
          </p:nvCxnSpPr>
          <p:spPr>
            <a:xfrm>
              <a:off x="6719407" y="3482359"/>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grpSp>
      <p:sp>
        <p:nvSpPr>
          <p:cNvPr id="44" name="TextBox 21"/>
          <p:cNvSpPr txBox="1"/>
          <p:nvPr/>
        </p:nvSpPr>
        <p:spPr>
          <a:xfrm>
            <a:off x="5272659" y="2024932"/>
            <a:ext cx="1176433"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缬氨酸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54" name="TextBox 21"/>
          <p:cNvSpPr txBox="1"/>
          <p:nvPr/>
        </p:nvSpPr>
        <p:spPr>
          <a:xfrm>
            <a:off x="1338870" y="3725435"/>
            <a:ext cx="1803335"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苯丙氨酸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grpSp>
        <p:nvGrpSpPr>
          <p:cNvPr id="4" name="组合 3"/>
          <p:cNvGrpSpPr/>
          <p:nvPr/>
        </p:nvGrpSpPr>
        <p:grpSpPr>
          <a:xfrm>
            <a:off x="2910307" y="3699011"/>
            <a:ext cx="4137467" cy="1416281"/>
            <a:chOff x="2910307" y="3699011"/>
            <a:chExt cx="4137467" cy="1416281"/>
          </a:xfrm>
        </p:grpSpPr>
        <p:grpSp>
          <p:nvGrpSpPr>
            <p:cNvPr id="10" name="组合 9"/>
            <p:cNvGrpSpPr/>
            <p:nvPr/>
          </p:nvGrpSpPr>
          <p:grpSpPr>
            <a:xfrm>
              <a:off x="4006150" y="3904605"/>
              <a:ext cx="3041624" cy="1210687"/>
              <a:chOff x="6091210" y="4351706"/>
              <a:chExt cx="3041624" cy="1210687"/>
            </a:xfrm>
          </p:grpSpPr>
          <p:sp>
            <p:nvSpPr>
              <p:cNvPr id="46" name="文本框 30"/>
              <p:cNvSpPr txBox="1"/>
              <p:nvPr/>
            </p:nvSpPr>
            <p:spPr>
              <a:xfrm>
                <a:off x="7064815" y="4351706"/>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47" name="直接连接符 46"/>
              <p:cNvCxnSpPr/>
              <p:nvPr/>
            </p:nvCxnSpPr>
            <p:spPr>
              <a:xfrm>
                <a:off x="7631503" y="4614742"/>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48" name="文本框 32"/>
              <p:cNvSpPr txBox="1"/>
              <p:nvPr/>
            </p:nvSpPr>
            <p:spPr>
              <a:xfrm>
                <a:off x="7953023" y="4351706"/>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49" name="直接连接符 48"/>
              <p:cNvCxnSpPr/>
              <p:nvPr/>
            </p:nvCxnSpPr>
            <p:spPr>
              <a:xfrm>
                <a:off x="7244264" y="4764160"/>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50" name="文本框 30"/>
              <p:cNvSpPr txBox="1"/>
              <p:nvPr/>
            </p:nvSpPr>
            <p:spPr>
              <a:xfrm>
                <a:off x="7082094" y="5028914"/>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51" name="文本框 30"/>
              <p:cNvSpPr txBox="1"/>
              <p:nvPr/>
            </p:nvSpPr>
            <p:spPr>
              <a:xfrm>
                <a:off x="6431182" y="4357005"/>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53" name="直接连接符 52"/>
              <p:cNvCxnSpPr/>
              <p:nvPr/>
            </p:nvCxnSpPr>
            <p:spPr>
              <a:xfrm>
                <a:off x="6091210" y="4603312"/>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grpSp>
        <p:grpSp>
          <p:nvGrpSpPr>
            <p:cNvPr id="40" name="组合 39"/>
            <p:cNvGrpSpPr/>
            <p:nvPr/>
          </p:nvGrpSpPr>
          <p:grpSpPr>
            <a:xfrm flipH="1">
              <a:off x="2910307" y="3699011"/>
              <a:ext cx="1060704" cy="914400"/>
              <a:chOff x="5861195" y="2686050"/>
              <a:chExt cx="1060704" cy="914400"/>
            </a:xfrm>
          </p:grpSpPr>
          <p:sp>
            <p:nvSpPr>
              <p:cNvPr id="45" name="六边形 44"/>
              <p:cNvSpPr/>
              <p:nvPr/>
            </p:nvSpPr>
            <p:spPr>
              <a:xfrm>
                <a:off x="5861195" y="2686050"/>
                <a:ext cx="1060704" cy="914400"/>
              </a:xfrm>
              <a:prstGeom prst="hexagon">
                <a:avLst/>
              </a:prstGeom>
              <a:noFill/>
              <a:ln w="28575" cap="flat">
                <a:solidFill>
                  <a:srgbClr val="FFFFFF"/>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cxnSp>
            <p:nvCxnSpPr>
              <p:cNvPr id="52" name="直接连接符 51"/>
              <p:cNvCxnSpPr/>
              <p:nvPr/>
            </p:nvCxnSpPr>
            <p:spPr>
              <a:xfrm>
                <a:off x="6606540" y="2788262"/>
                <a:ext cx="180000" cy="36000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5" name="直接连接符 54"/>
              <p:cNvCxnSpPr/>
              <p:nvPr/>
            </p:nvCxnSpPr>
            <p:spPr>
              <a:xfrm flipV="1">
                <a:off x="5994495" y="2802572"/>
                <a:ext cx="180000" cy="36000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cxnSp>
            <p:nvCxnSpPr>
              <p:cNvPr id="56" name="直接连接符 55"/>
              <p:cNvCxnSpPr/>
              <p:nvPr/>
            </p:nvCxnSpPr>
            <p:spPr>
              <a:xfrm>
                <a:off x="6172929" y="3496832"/>
                <a:ext cx="432000" cy="0"/>
              </a:xfrm>
              <a:prstGeom prst="line">
                <a:avLst/>
              </a:prstGeom>
              <a:noFill/>
              <a:ln w="38100" cap="flat">
                <a:solidFill>
                  <a:srgbClr val="FFFFFF"/>
                </a:solidFill>
                <a:prstDash val="solid"/>
                <a:miter lim="400000"/>
              </a:ln>
            </p:spPr>
            <p:style>
              <a:lnRef idx="0">
                <a:scrgbClr r="0" g="0" b="0"/>
              </a:lnRef>
              <a:fillRef idx="0">
                <a:scrgbClr r="0" g="0" b="0"/>
              </a:fillRef>
              <a:effectRef idx="0">
                <a:scrgbClr r="0" g="0" b="0"/>
              </a:effectRef>
              <a:fontRef idx="none"/>
            </p:style>
          </p:cxnSp>
        </p:grpSp>
      </p:grpSp>
    </p:spTree>
  </p:cSld>
  <p:clrMapOvr>
    <a:masterClrMapping/>
  </p:clrMapOvr>
  <p:transition spd="med"/>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20150" y="2140044"/>
            <a:ext cx="5143490" cy="22736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6355080" y="2176042"/>
            <a:ext cx="5024923" cy="2160591"/>
          </a:xfrm>
          <a:prstGeom prst="rect">
            <a:avLst/>
          </a:prstGeom>
        </p:spPr>
        <p:txBody>
          <a:bodyPr wrap="square">
            <a:spAutoFit/>
          </a:bodyPr>
          <a:lstStyle/>
          <a:p>
            <a:pPr lvl="0" algn="l" defTabSz="914400" hangingPunct="1">
              <a:lnSpc>
                <a:spcPct val="120000"/>
              </a:lnSpc>
            </a:pPr>
            <a:r>
              <a:rPr lang="en-US" altLang="zh-CN" sz="2800" i="0" kern="1200" dirty="0" smtClean="0">
                <a:solidFill>
                  <a:srgbClr val="FFFFFF"/>
                </a:solidFill>
                <a:effectLst/>
                <a:latin typeface="+mn-ea"/>
                <a:ea typeface="+mn-ea"/>
                <a:cs typeface="Arial" panose="020B0604020202020204"/>
              </a:rPr>
              <a:t>8</a:t>
            </a:r>
            <a:r>
              <a:rPr lang="zh-CN" altLang="en-US" sz="2800" i="0" kern="1200" dirty="0" smtClean="0">
                <a:solidFill>
                  <a:srgbClr val="FFFFFF"/>
                </a:solidFill>
                <a:effectLst/>
                <a:latin typeface="+mn-ea"/>
                <a:ea typeface="+mn-ea"/>
                <a:cs typeface="Arial" panose="020B0604020202020204"/>
              </a:rPr>
              <a:t>种必需氨基酸：</a:t>
            </a:r>
            <a:endParaRPr lang="en-US" altLang="zh-CN" sz="2800" i="0" kern="1200" dirty="0" smtClean="0">
              <a:solidFill>
                <a:srgbClr val="FFFFFF"/>
              </a:solidFill>
              <a:effectLst/>
              <a:latin typeface="+mn-ea"/>
              <a:ea typeface="+mn-ea"/>
              <a:cs typeface="Arial" panose="020B0604020202020204"/>
            </a:endParaRPr>
          </a:p>
          <a:p>
            <a:pPr lvl="0" algn="l" defTabSz="914400" hangingPunct="1">
              <a:lnSpc>
                <a:spcPct val="120000"/>
              </a:lnSpc>
            </a:pPr>
            <a:r>
              <a:rPr lang="zh-CN" altLang="en-US" sz="2800" i="0" kern="1200" dirty="0" smtClean="0">
                <a:solidFill>
                  <a:srgbClr val="FFFF00"/>
                </a:solidFill>
                <a:effectLst/>
                <a:latin typeface="+mn-ea"/>
                <a:ea typeface="+mn-ea"/>
                <a:cs typeface="Arial" panose="020B0604020202020204"/>
              </a:rPr>
              <a:t>    甲硫</a:t>
            </a:r>
            <a:r>
              <a:rPr lang="zh-CN" altLang="en-US" sz="2800" i="0" kern="1200" dirty="0" smtClean="0">
                <a:solidFill>
                  <a:srgbClr val="FFFFFF"/>
                </a:solidFill>
                <a:effectLst/>
                <a:latin typeface="+mn-ea"/>
                <a:ea typeface="+mn-ea"/>
                <a:cs typeface="Arial" panose="020B0604020202020204"/>
              </a:rPr>
              <a:t>氨酸</a:t>
            </a:r>
            <a:r>
              <a:rPr lang="zh-CN" altLang="en-US" sz="2800" i="0" kern="1200" dirty="0">
                <a:solidFill>
                  <a:srgbClr val="FFFFFF"/>
                </a:solidFill>
                <a:effectLst/>
                <a:latin typeface="+mn-ea"/>
                <a:ea typeface="+mn-ea"/>
                <a:cs typeface="Arial" panose="020B0604020202020204"/>
              </a:rPr>
              <a:t>，</a:t>
            </a:r>
            <a:r>
              <a:rPr lang="zh-CN" altLang="en-US" sz="2800" i="0" kern="1200" dirty="0">
                <a:solidFill>
                  <a:srgbClr val="FFFF00"/>
                </a:solidFill>
                <a:effectLst/>
                <a:latin typeface="+mn-ea"/>
                <a:ea typeface="+mn-ea"/>
                <a:cs typeface="Arial" panose="020B0604020202020204"/>
              </a:rPr>
              <a:t>缬</a:t>
            </a:r>
            <a:r>
              <a:rPr lang="zh-CN" altLang="en-US" sz="2800" i="0" kern="1200" dirty="0">
                <a:solidFill>
                  <a:srgbClr val="FFFFFF"/>
                </a:solidFill>
                <a:effectLst/>
                <a:latin typeface="+mn-ea"/>
                <a:ea typeface="+mn-ea"/>
                <a:cs typeface="Arial" panose="020B0604020202020204"/>
              </a:rPr>
              <a:t>氨酸，</a:t>
            </a:r>
            <a:r>
              <a:rPr lang="zh-CN" altLang="en-US" sz="2800" i="0" kern="1200" dirty="0">
                <a:solidFill>
                  <a:srgbClr val="FFFF00"/>
                </a:solidFill>
                <a:effectLst/>
                <a:latin typeface="+mn-ea"/>
                <a:ea typeface="+mn-ea"/>
                <a:cs typeface="Arial" panose="020B0604020202020204"/>
              </a:rPr>
              <a:t>赖</a:t>
            </a:r>
            <a:r>
              <a:rPr lang="zh-CN" altLang="en-US" sz="2800" i="0" kern="1200" dirty="0">
                <a:solidFill>
                  <a:srgbClr val="FFFFFF"/>
                </a:solidFill>
                <a:effectLst/>
                <a:latin typeface="+mn-ea"/>
                <a:ea typeface="+mn-ea"/>
                <a:cs typeface="Arial" panose="020B0604020202020204"/>
              </a:rPr>
              <a:t>氨酸，</a:t>
            </a:r>
            <a:r>
              <a:rPr lang="zh-CN" altLang="en-US" sz="2800" i="0" kern="1200" dirty="0">
                <a:solidFill>
                  <a:srgbClr val="FFFF00"/>
                </a:solidFill>
                <a:effectLst/>
                <a:latin typeface="+mn-ea"/>
                <a:ea typeface="+mn-ea"/>
                <a:cs typeface="Arial" panose="020B0604020202020204"/>
              </a:rPr>
              <a:t>异亮</a:t>
            </a:r>
            <a:r>
              <a:rPr lang="zh-CN" altLang="en-US" sz="2800" i="0" kern="1200" dirty="0">
                <a:solidFill>
                  <a:srgbClr val="FFFFFF"/>
                </a:solidFill>
                <a:effectLst/>
                <a:latin typeface="+mn-ea"/>
                <a:ea typeface="+mn-ea"/>
                <a:cs typeface="Arial" panose="020B0604020202020204"/>
              </a:rPr>
              <a:t>氨酸</a:t>
            </a:r>
            <a:r>
              <a:rPr lang="zh-CN" altLang="en-US" sz="2800" i="0" kern="1200" dirty="0" smtClean="0">
                <a:solidFill>
                  <a:srgbClr val="FFFFFF"/>
                </a:solidFill>
                <a:effectLst/>
                <a:latin typeface="+mn-ea"/>
                <a:ea typeface="+mn-ea"/>
                <a:cs typeface="Arial" panose="020B0604020202020204"/>
              </a:rPr>
              <a:t>，</a:t>
            </a:r>
            <a:r>
              <a:rPr lang="zh-CN" altLang="en-US" sz="2800" i="0" kern="1200" dirty="0" smtClean="0">
                <a:solidFill>
                  <a:srgbClr val="FFFF00"/>
                </a:solidFill>
                <a:effectLst/>
                <a:latin typeface="+mn-ea"/>
                <a:ea typeface="+mn-ea"/>
                <a:cs typeface="Arial" panose="020B0604020202020204"/>
              </a:rPr>
              <a:t>苯丙</a:t>
            </a:r>
            <a:r>
              <a:rPr lang="zh-CN" altLang="en-US" sz="2800" i="0" kern="1200" dirty="0" smtClean="0">
                <a:solidFill>
                  <a:srgbClr val="FFFFFF"/>
                </a:solidFill>
                <a:effectLst/>
                <a:latin typeface="+mn-ea"/>
                <a:ea typeface="+mn-ea"/>
                <a:cs typeface="Arial" panose="020B0604020202020204"/>
              </a:rPr>
              <a:t>氨酸</a:t>
            </a:r>
            <a:r>
              <a:rPr lang="zh-CN" altLang="en-US" sz="2800" i="0" kern="1200" dirty="0">
                <a:solidFill>
                  <a:srgbClr val="FFFFFF"/>
                </a:solidFill>
                <a:effectLst/>
                <a:latin typeface="+mn-ea"/>
                <a:ea typeface="+mn-ea"/>
                <a:cs typeface="Arial" panose="020B0604020202020204"/>
              </a:rPr>
              <a:t>，</a:t>
            </a:r>
            <a:r>
              <a:rPr lang="zh-CN" altLang="en-US" sz="2800" i="0" kern="1200" dirty="0">
                <a:solidFill>
                  <a:srgbClr val="FFFF00"/>
                </a:solidFill>
                <a:effectLst/>
                <a:latin typeface="+mn-ea"/>
                <a:ea typeface="+mn-ea"/>
                <a:cs typeface="Arial" panose="020B0604020202020204"/>
              </a:rPr>
              <a:t>亮</a:t>
            </a:r>
            <a:r>
              <a:rPr lang="zh-CN" altLang="en-US" sz="2800" i="0" kern="1200" dirty="0">
                <a:solidFill>
                  <a:srgbClr val="FFFFFF"/>
                </a:solidFill>
                <a:effectLst/>
                <a:latin typeface="+mn-ea"/>
                <a:ea typeface="+mn-ea"/>
                <a:cs typeface="Arial" panose="020B0604020202020204"/>
              </a:rPr>
              <a:t>氨酸，</a:t>
            </a:r>
            <a:r>
              <a:rPr lang="zh-CN" altLang="en-US" sz="2800" i="0" kern="1200" dirty="0">
                <a:solidFill>
                  <a:srgbClr val="FFFF00"/>
                </a:solidFill>
                <a:effectLst/>
                <a:latin typeface="+mn-ea"/>
                <a:ea typeface="+mn-ea"/>
                <a:cs typeface="Arial" panose="020B0604020202020204"/>
              </a:rPr>
              <a:t>色</a:t>
            </a:r>
            <a:r>
              <a:rPr lang="zh-CN" altLang="en-US" sz="2800" i="0" kern="1200" dirty="0">
                <a:solidFill>
                  <a:srgbClr val="FFFFFF"/>
                </a:solidFill>
                <a:effectLst/>
                <a:latin typeface="+mn-ea"/>
                <a:ea typeface="+mn-ea"/>
                <a:cs typeface="Arial" panose="020B0604020202020204"/>
              </a:rPr>
              <a:t>氨酸，</a:t>
            </a:r>
            <a:r>
              <a:rPr lang="zh-CN" altLang="en-US" sz="2800" i="0" kern="1200" dirty="0">
                <a:solidFill>
                  <a:srgbClr val="FFFF00"/>
                </a:solidFill>
                <a:effectLst/>
                <a:latin typeface="+mn-ea"/>
                <a:ea typeface="+mn-ea"/>
                <a:cs typeface="Arial" panose="020B0604020202020204"/>
              </a:rPr>
              <a:t>苏</a:t>
            </a:r>
            <a:r>
              <a:rPr lang="zh-CN" altLang="en-US" sz="2800" i="0" kern="1200" dirty="0">
                <a:solidFill>
                  <a:srgbClr val="FFFFFF"/>
                </a:solidFill>
                <a:effectLst/>
                <a:latin typeface="+mn-ea"/>
                <a:ea typeface="+mn-ea"/>
                <a:cs typeface="Arial" panose="020B0604020202020204"/>
              </a:rPr>
              <a:t>氨酸。</a:t>
            </a:r>
            <a:endParaRPr lang="zh-CN" altLang="en-US" sz="2800" i="0" kern="1200" dirty="0">
              <a:solidFill>
                <a:srgbClr val="FFFFFF"/>
              </a:solidFill>
              <a:effectLst/>
              <a:latin typeface="+mn-ea"/>
              <a:ea typeface="+mn-ea"/>
              <a:cs typeface="Arial" panose="020B0604020202020204"/>
            </a:endParaRPr>
          </a:p>
        </p:txBody>
      </p:sp>
    </p:spTree>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grpSp>
        <p:nvGrpSpPr>
          <p:cNvPr id="18" name="组合 17"/>
          <p:cNvGrpSpPr/>
          <p:nvPr/>
        </p:nvGrpSpPr>
        <p:grpSpPr>
          <a:xfrm>
            <a:off x="4154242" y="2916269"/>
            <a:ext cx="2726210" cy="1146869"/>
            <a:chOff x="3702004" y="2953810"/>
            <a:chExt cx="2726210" cy="1146869"/>
          </a:xfrm>
        </p:grpSpPr>
        <p:sp>
          <p:nvSpPr>
            <p:cNvPr id="19"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0" name="直接连接符 19"/>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1"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2" name="直接连接符 21"/>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3" name="文本框 32"/>
            <p:cNvSpPr txBox="1"/>
            <p:nvPr/>
          </p:nvSpPr>
          <p:spPr>
            <a:xfrm>
              <a:off x="5248403"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4" name="直接连接符 23"/>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5" name="文本框 30"/>
            <p:cNvSpPr txBox="1"/>
            <p:nvPr/>
          </p:nvSpPr>
          <p:spPr>
            <a:xfrm>
              <a:off x="4377474" y="35672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26" name="TextBox 21"/>
          <p:cNvSpPr txBox="1"/>
          <p:nvPr/>
        </p:nvSpPr>
        <p:spPr>
          <a:xfrm>
            <a:off x="4548479" y="4366494"/>
            <a:ext cx="1647107" cy="571567"/>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400" i="0" dirty="0" smtClean="0">
                <a:solidFill>
                  <a:srgbClr val="FFFFFF"/>
                </a:solidFill>
                <a:effectLst/>
                <a:latin typeface="+mn-ea"/>
                <a:sym typeface="Symbol" panose="05050102010706020507"/>
              </a:rPr>
              <a:t>氨基酸</a:t>
            </a:r>
            <a:endParaRPr lang="zh-CN" altLang="en-US" sz="2400" i="0" dirty="0">
              <a:solidFill>
                <a:srgbClr val="FFFFFF"/>
              </a:solidFill>
              <a:effectLst/>
              <a:latin typeface="+mn-ea"/>
            </a:endParaRPr>
          </a:p>
        </p:txBody>
      </p:sp>
      <p:sp>
        <p:nvSpPr>
          <p:cNvPr id="27" name="文本框 26"/>
          <p:cNvSpPr txBox="1"/>
          <p:nvPr/>
        </p:nvSpPr>
        <p:spPr>
          <a:xfrm>
            <a:off x="1328669" y="1854246"/>
            <a:ext cx="841256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观察氨基酸的结构，请大家预测氨基酸的</a:t>
            </a:r>
            <a:r>
              <a:rPr lang="zh-CN" altLang="en-US" sz="2400" i="0" dirty="0" smtClean="0">
                <a:solidFill>
                  <a:srgbClr val="FFFFFF"/>
                </a:solidFill>
                <a:effectLst/>
                <a:latin typeface="黑体" panose="02010609060101010101" pitchFamily="49" charset="-122"/>
                <a:ea typeface="黑体" panose="02010609060101010101" pitchFamily="49" charset="-122"/>
              </a:rPr>
              <a:t>化学性质。</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4785084" y="3488696"/>
            <a:ext cx="821697" cy="585872"/>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6" name="下箭头 5"/>
          <p:cNvSpPr/>
          <p:nvPr/>
        </p:nvSpPr>
        <p:spPr>
          <a:xfrm rot="16200000" flipH="1" flipV="1">
            <a:off x="4333242" y="3579011"/>
            <a:ext cx="330275" cy="4281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10" name="文本框 28"/>
          <p:cNvSpPr txBox="1"/>
          <p:nvPr/>
        </p:nvSpPr>
        <p:spPr>
          <a:xfrm>
            <a:off x="4154242" y="2916269"/>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1" name="直接连接符 10"/>
          <p:cNvCxnSpPr/>
          <p:nvPr/>
        </p:nvCxnSpPr>
        <p:spPr>
          <a:xfrm>
            <a:off x="4486194" y="3196767"/>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2" name="文本框 30"/>
          <p:cNvSpPr txBox="1"/>
          <p:nvPr/>
        </p:nvSpPr>
        <p:spPr>
          <a:xfrm>
            <a:off x="4812433" y="2933731"/>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3" name="直接连接符 12"/>
          <p:cNvCxnSpPr/>
          <p:nvPr/>
        </p:nvCxnSpPr>
        <p:spPr>
          <a:xfrm>
            <a:off x="5372033" y="3196767"/>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4" name="文本框 32"/>
          <p:cNvSpPr txBox="1"/>
          <p:nvPr/>
        </p:nvSpPr>
        <p:spPr>
          <a:xfrm>
            <a:off x="5700641" y="2933731"/>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5" name="直接连接符 14"/>
          <p:cNvCxnSpPr/>
          <p:nvPr/>
        </p:nvCxnSpPr>
        <p:spPr>
          <a:xfrm>
            <a:off x="4991882" y="3346185"/>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6" name="文本框 30"/>
          <p:cNvSpPr txBox="1"/>
          <p:nvPr/>
        </p:nvSpPr>
        <p:spPr>
          <a:xfrm>
            <a:off x="4829712" y="3529659"/>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8" name="矩形 7"/>
          <p:cNvSpPr/>
          <p:nvPr/>
        </p:nvSpPr>
        <p:spPr>
          <a:xfrm>
            <a:off x="3391027" y="3397256"/>
            <a:ext cx="902811" cy="637675"/>
          </a:xfrm>
          <a:prstGeom prst="rect">
            <a:avLst/>
          </a:prstGeom>
        </p:spPr>
        <p:txBody>
          <a:bodyPr wrap="none">
            <a:spAutoFit/>
          </a:bodyPr>
          <a:lstStyle/>
          <a:p>
            <a:pPr algn="r">
              <a:lnSpc>
                <a:spcPct val="150000"/>
              </a:lnSpc>
            </a:pPr>
            <a:r>
              <a:rPr lang="zh-CN" altLang="en-US" sz="2800" i="0" dirty="0" smtClean="0">
                <a:solidFill>
                  <a:srgbClr val="FFFF00"/>
                </a:solidFill>
                <a:effectLst/>
                <a:latin typeface="黑体" panose="02010609060101010101" pitchFamily="49" charset="-122"/>
                <a:ea typeface="黑体" panose="02010609060101010101" pitchFamily="49" charset="-122"/>
              </a:rPr>
              <a:t>氨基</a:t>
            </a:r>
            <a:endParaRPr lang="en-US" altLang="zh-CN" sz="2800" i="0" kern="1200" dirty="0" smtClean="0">
              <a:solidFill>
                <a:srgbClr val="FFFF00"/>
              </a:solidFill>
              <a:effectLst/>
              <a:latin typeface="黑体" panose="02010609060101010101" pitchFamily="49" charset="-122"/>
              <a:ea typeface="黑体" panose="02010609060101010101" pitchFamily="49" charset="-122"/>
              <a:cs typeface="+mn-cs"/>
            </a:endParaRPr>
          </a:p>
        </p:txBody>
      </p:sp>
      <p:sp>
        <p:nvSpPr>
          <p:cNvPr id="9" name="TextBox 21"/>
          <p:cNvSpPr txBox="1"/>
          <p:nvPr/>
        </p:nvSpPr>
        <p:spPr>
          <a:xfrm>
            <a:off x="4548479" y="4366494"/>
            <a:ext cx="1647107" cy="571567"/>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400" i="0" dirty="0" smtClean="0">
                <a:solidFill>
                  <a:srgbClr val="FFFFFF"/>
                </a:solidFill>
                <a:effectLst/>
                <a:latin typeface="+mn-ea"/>
                <a:sym typeface="Symbol" panose="05050102010706020507"/>
              </a:rPr>
              <a:t>氨基酸</a:t>
            </a:r>
            <a:endParaRPr lang="zh-CN" altLang="en-US" sz="2400" i="0" dirty="0">
              <a:solidFill>
                <a:srgbClr val="FFFFFF"/>
              </a:solidFill>
              <a:effectLst/>
              <a:latin typeface="+mn-ea"/>
            </a:endParaRPr>
          </a:p>
        </p:txBody>
      </p:sp>
      <p:sp>
        <p:nvSpPr>
          <p:cNvPr id="17" name="文本框 16"/>
          <p:cNvSpPr txBox="1"/>
          <p:nvPr/>
        </p:nvSpPr>
        <p:spPr>
          <a:xfrm>
            <a:off x="1328669" y="1854246"/>
            <a:ext cx="841256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观察氨基酸的结构，请大家预测氨基酸的</a:t>
            </a:r>
            <a:r>
              <a:rPr lang="zh-CN" altLang="en-US" sz="2400" i="0" dirty="0" smtClean="0">
                <a:solidFill>
                  <a:srgbClr val="FFFFFF"/>
                </a:solidFill>
                <a:effectLst/>
                <a:latin typeface="黑体" panose="02010609060101010101" pitchFamily="49" charset="-122"/>
                <a:ea typeface="黑体" panose="02010609060101010101" pitchFamily="49" charset="-122"/>
              </a:rPr>
              <a:t>化学性质？</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18" name="矩形 17"/>
          <p:cNvSpPr/>
          <p:nvPr/>
        </p:nvSpPr>
        <p:spPr>
          <a:xfrm>
            <a:off x="5566191" y="2940204"/>
            <a:ext cx="1398338" cy="474817"/>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19" name="下箭头 18"/>
          <p:cNvSpPr/>
          <p:nvPr/>
        </p:nvSpPr>
        <p:spPr>
          <a:xfrm rot="16200000">
            <a:off x="7104128" y="2941969"/>
            <a:ext cx="330275" cy="4281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20" name="矩形 19"/>
          <p:cNvSpPr/>
          <p:nvPr/>
        </p:nvSpPr>
        <p:spPr>
          <a:xfrm>
            <a:off x="7459500" y="2891869"/>
            <a:ext cx="902811" cy="523220"/>
          </a:xfrm>
          <a:prstGeom prst="rect">
            <a:avLst/>
          </a:prstGeom>
        </p:spPr>
        <p:txBody>
          <a:bodyPr wrap="non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rPr>
              <a:t>羧基</a:t>
            </a:r>
            <a:endParaRPr lang="zh-CN" altLang="en-US" dirty="0"/>
          </a:p>
        </p:txBody>
      </p:sp>
      <p:sp>
        <p:nvSpPr>
          <p:cNvPr id="33" name="矩形 32"/>
          <p:cNvSpPr/>
          <p:nvPr/>
        </p:nvSpPr>
        <p:spPr>
          <a:xfrm>
            <a:off x="8474423" y="2456765"/>
            <a:ext cx="902811" cy="523220"/>
          </a:xfrm>
          <a:prstGeom prst="rect">
            <a:avLst/>
          </a:prstGeom>
        </p:spPr>
        <p:txBody>
          <a:bodyPr wrap="none">
            <a:spAutoFit/>
          </a:bodyPr>
          <a:lstStyle/>
          <a:p>
            <a:r>
              <a:rPr lang="zh-CN" altLang="en-US" sz="2800" i="0" dirty="0">
                <a:solidFill>
                  <a:srgbClr val="FFFF00"/>
                </a:solidFill>
                <a:effectLst/>
                <a:latin typeface="黑体" panose="02010609060101010101" pitchFamily="49" charset="-122"/>
                <a:ea typeface="黑体" panose="02010609060101010101" pitchFamily="49" charset="-122"/>
              </a:rPr>
              <a:t>酸性</a:t>
            </a:r>
            <a:endParaRPr lang="zh-CN" altLang="en-US" dirty="0"/>
          </a:p>
        </p:txBody>
      </p:sp>
      <p:sp>
        <p:nvSpPr>
          <p:cNvPr id="34" name="矩形 33"/>
          <p:cNvSpPr/>
          <p:nvPr/>
        </p:nvSpPr>
        <p:spPr>
          <a:xfrm>
            <a:off x="8510379" y="3469183"/>
            <a:ext cx="902811" cy="523220"/>
          </a:xfrm>
          <a:prstGeom prst="rect">
            <a:avLst/>
          </a:prstGeom>
        </p:spPr>
        <p:txBody>
          <a:bodyPr wrap="none">
            <a:spAutoFit/>
          </a:bodyPr>
          <a:lstStyle/>
          <a:p>
            <a:pPr lvl="0"/>
            <a:r>
              <a:rPr lang="zh-CN" altLang="en-US" sz="2800" i="0" dirty="0">
                <a:solidFill>
                  <a:srgbClr val="FFFF00"/>
                </a:solidFill>
                <a:effectLst/>
                <a:latin typeface="黑体" panose="02010609060101010101" pitchFamily="49" charset="-122"/>
                <a:ea typeface="黑体" panose="02010609060101010101" pitchFamily="49" charset="-122"/>
              </a:rPr>
              <a:t>酯化</a:t>
            </a:r>
            <a:endParaRPr lang="zh-CN" altLang="en-US" dirty="0"/>
          </a:p>
        </p:txBody>
      </p:sp>
      <p:sp>
        <p:nvSpPr>
          <p:cNvPr id="35" name="右大括号 34"/>
          <p:cNvSpPr/>
          <p:nvPr/>
        </p:nvSpPr>
        <p:spPr>
          <a:xfrm flipH="1">
            <a:off x="8360690" y="2710190"/>
            <a:ext cx="155448" cy="1044000"/>
          </a:xfrm>
          <a:prstGeom prst="rightBrac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endParaRPr>
          </a:p>
        </p:txBody>
      </p:sp>
      <p:grpSp>
        <p:nvGrpSpPr>
          <p:cNvPr id="38" name="组合 37"/>
          <p:cNvGrpSpPr/>
          <p:nvPr/>
        </p:nvGrpSpPr>
        <p:grpSpPr>
          <a:xfrm>
            <a:off x="2567213" y="2874325"/>
            <a:ext cx="801176" cy="1174046"/>
            <a:chOff x="2567213" y="2874325"/>
            <a:chExt cx="801176" cy="1174046"/>
          </a:xfrm>
        </p:grpSpPr>
        <p:sp>
          <p:nvSpPr>
            <p:cNvPr id="51" name="文本框 30"/>
            <p:cNvSpPr txBox="1"/>
            <p:nvPr/>
          </p:nvSpPr>
          <p:spPr>
            <a:xfrm>
              <a:off x="2613374" y="3514892"/>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52" name="直接连接符 51"/>
            <p:cNvCxnSpPr/>
            <p:nvPr/>
          </p:nvCxnSpPr>
          <p:spPr>
            <a:xfrm>
              <a:off x="2789389" y="3319170"/>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4" name="矩形 3"/>
            <p:cNvSpPr/>
            <p:nvPr/>
          </p:nvSpPr>
          <p:spPr>
            <a:xfrm>
              <a:off x="2567213" y="2874325"/>
              <a:ext cx="444352" cy="523220"/>
            </a:xfrm>
            <a:prstGeom prst="rect">
              <a:avLst/>
            </a:prstGeom>
          </p:spPr>
          <p:txBody>
            <a:bodyPr wrap="none">
              <a:spAutoFit/>
            </a:bodyPr>
            <a:lstStyle/>
            <a:p>
              <a:r>
                <a:rPr lang="en-US" altLang="zh-CN" sz="2800" i="0" kern="1200" dirty="0">
                  <a:solidFill>
                    <a:srgbClr val="FFFFFF"/>
                  </a:solidFill>
                  <a:effectLst/>
                  <a:latin typeface="Arial" panose="020B0604020202020204"/>
                  <a:ea typeface="黑体" panose="02010609060101010101" pitchFamily="49" charset="-122"/>
                  <a:cs typeface="Times New Roman" panose="02020603050405020304" pitchFamily="18" charset="0"/>
                </a:rPr>
                <a:t>H</a:t>
              </a:r>
              <a:endParaRPr lang="zh-CN" altLang="en-US" dirty="0"/>
            </a:p>
          </p:txBody>
        </p:sp>
      </p:grpSp>
      <p:cxnSp>
        <p:nvCxnSpPr>
          <p:cNvPr id="25" name="直接连接符 24"/>
          <p:cNvCxnSpPr/>
          <p:nvPr/>
        </p:nvCxnSpPr>
        <p:spPr>
          <a:xfrm rot="5400000">
            <a:off x="2812063" y="3109745"/>
            <a:ext cx="0" cy="684000"/>
          </a:xfrm>
          <a:prstGeom prst="line">
            <a:avLst/>
          </a:prstGeom>
          <a:noFill/>
          <a:ln w="38100" cap="flat">
            <a:solidFill>
              <a:srgbClr val="FFFF00"/>
            </a:solidFill>
            <a:prstDash val="sysDash"/>
            <a:miter lim="400000"/>
          </a:ln>
        </p:spPr>
        <p:style>
          <a:lnRef idx="0">
            <a:scrgbClr r="0" g="0" b="0"/>
          </a:lnRef>
          <a:fillRef idx="0">
            <a:scrgbClr r="0" g="0" b="0"/>
          </a:fillRef>
          <a:effectRef idx="0">
            <a:scrgbClr r="0" g="0" b="0"/>
          </a:effectRef>
          <a:fontRef idx="none"/>
        </p:style>
      </p:cxn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4785084" y="3488696"/>
            <a:ext cx="821697" cy="585872"/>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6" name="下箭头 5"/>
          <p:cNvSpPr/>
          <p:nvPr/>
        </p:nvSpPr>
        <p:spPr>
          <a:xfrm rot="16200000" flipH="1" flipV="1">
            <a:off x="4333242" y="3579011"/>
            <a:ext cx="330275" cy="4281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grpSp>
        <p:nvGrpSpPr>
          <p:cNvPr id="7" name="组合 6"/>
          <p:cNvGrpSpPr/>
          <p:nvPr/>
        </p:nvGrpSpPr>
        <p:grpSpPr>
          <a:xfrm>
            <a:off x="4154242" y="2916269"/>
            <a:ext cx="2726210" cy="1146869"/>
            <a:chOff x="3702004" y="2953810"/>
            <a:chExt cx="2726210" cy="1146869"/>
          </a:xfrm>
        </p:grpSpPr>
        <p:sp>
          <p:nvSpPr>
            <p:cNvPr id="10"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1" name="直接连接符 10"/>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2"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3" name="直接连接符 12"/>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4" name="文本框 32"/>
            <p:cNvSpPr txBox="1"/>
            <p:nvPr/>
          </p:nvSpPr>
          <p:spPr>
            <a:xfrm>
              <a:off x="5248403"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5" name="直接连接符 14"/>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6" name="文本框 30"/>
            <p:cNvSpPr txBox="1"/>
            <p:nvPr/>
          </p:nvSpPr>
          <p:spPr>
            <a:xfrm>
              <a:off x="4377474" y="35672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8" name="矩形 7"/>
          <p:cNvSpPr/>
          <p:nvPr/>
        </p:nvSpPr>
        <p:spPr>
          <a:xfrm>
            <a:off x="3391027" y="3397256"/>
            <a:ext cx="902811" cy="637675"/>
          </a:xfrm>
          <a:prstGeom prst="rect">
            <a:avLst/>
          </a:prstGeom>
        </p:spPr>
        <p:txBody>
          <a:bodyPr wrap="none">
            <a:spAutoFit/>
          </a:bodyPr>
          <a:lstStyle/>
          <a:p>
            <a:pPr algn="r">
              <a:lnSpc>
                <a:spcPct val="150000"/>
              </a:lnSpc>
            </a:pPr>
            <a:r>
              <a:rPr lang="zh-CN" altLang="en-US" sz="2800" i="0" dirty="0" smtClean="0">
                <a:solidFill>
                  <a:srgbClr val="FFFF00"/>
                </a:solidFill>
                <a:effectLst/>
                <a:latin typeface="黑体" panose="02010609060101010101" pitchFamily="49" charset="-122"/>
                <a:ea typeface="黑体" panose="02010609060101010101" pitchFamily="49" charset="-122"/>
              </a:rPr>
              <a:t>氨基</a:t>
            </a:r>
            <a:endParaRPr lang="en-US" altLang="zh-CN" sz="2800" i="0" kern="1200" dirty="0" smtClean="0">
              <a:solidFill>
                <a:srgbClr val="FFFF00"/>
              </a:solidFill>
              <a:effectLst/>
              <a:latin typeface="黑体" panose="02010609060101010101" pitchFamily="49" charset="-122"/>
              <a:ea typeface="黑体" panose="02010609060101010101" pitchFamily="49" charset="-122"/>
              <a:cs typeface="+mn-cs"/>
            </a:endParaRPr>
          </a:p>
        </p:txBody>
      </p:sp>
      <p:sp>
        <p:nvSpPr>
          <p:cNvPr id="9" name="TextBox 21"/>
          <p:cNvSpPr txBox="1"/>
          <p:nvPr/>
        </p:nvSpPr>
        <p:spPr>
          <a:xfrm>
            <a:off x="4548479" y="4366494"/>
            <a:ext cx="1647107" cy="571567"/>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en-US" altLang="zh-CN" sz="2400" i="0" dirty="0" smtClean="0">
                <a:solidFill>
                  <a:srgbClr val="FFFFFF"/>
                </a:solidFill>
                <a:effectLst/>
                <a:latin typeface="楷体" panose="02010609060101010101" pitchFamily="49" charset="-122"/>
                <a:ea typeface="楷体" panose="02010609060101010101" pitchFamily="49" charset="-122"/>
                <a:sym typeface="Symbol" panose="05050102010706020507"/>
              </a:rPr>
              <a:t>-</a:t>
            </a:r>
            <a:r>
              <a:rPr lang="zh-CN" altLang="en-US" sz="2400" i="0" dirty="0" smtClean="0">
                <a:solidFill>
                  <a:srgbClr val="FFFFFF"/>
                </a:solidFill>
                <a:effectLst/>
                <a:latin typeface="+mn-ea"/>
                <a:sym typeface="Symbol" panose="05050102010706020507"/>
              </a:rPr>
              <a:t>氨基酸</a:t>
            </a:r>
            <a:endParaRPr lang="zh-CN" altLang="en-US" sz="2400" i="0" dirty="0">
              <a:solidFill>
                <a:srgbClr val="FFFFFF"/>
              </a:solidFill>
              <a:effectLst/>
              <a:latin typeface="+mn-ea"/>
            </a:endParaRPr>
          </a:p>
        </p:txBody>
      </p:sp>
      <p:sp>
        <p:nvSpPr>
          <p:cNvPr id="17" name="文本框 16"/>
          <p:cNvSpPr txBox="1"/>
          <p:nvPr/>
        </p:nvSpPr>
        <p:spPr>
          <a:xfrm>
            <a:off x="1328669" y="1854246"/>
            <a:ext cx="841256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观察氨基酸的结构，请大家预测氨基酸的</a:t>
            </a:r>
            <a:r>
              <a:rPr lang="zh-CN" altLang="en-US" sz="2400" i="0" dirty="0" smtClean="0">
                <a:solidFill>
                  <a:srgbClr val="FFFFFF"/>
                </a:solidFill>
                <a:effectLst/>
                <a:latin typeface="黑体" panose="02010609060101010101" pitchFamily="49" charset="-122"/>
                <a:ea typeface="黑体" panose="02010609060101010101" pitchFamily="49" charset="-122"/>
              </a:rPr>
              <a:t>化学性质？</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18" name="矩形 17"/>
          <p:cNvSpPr/>
          <p:nvPr/>
        </p:nvSpPr>
        <p:spPr>
          <a:xfrm>
            <a:off x="5566191" y="2940204"/>
            <a:ext cx="1398338" cy="474817"/>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19" name="下箭头 18"/>
          <p:cNvSpPr/>
          <p:nvPr/>
        </p:nvSpPr>
        <p:spPr>
          <a:xfrm rot="16200000">
            <a:off x="7104128" y="2941969"/>
            <a:ext cx="330275" cy="4281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20" name="矩形 19"/>
          <p:cNvSpPr/>
          <p:nvPr/>
        </p:nvSpPr>
        <p:spPr>
          <a:xfrm>
            <a:off x="7459500" y="2891869"/>
            <a:ext cx="902811" cy="523220"/>
          </a:xfrm>
          <a:prstGeom prst="rect">
            <a:avLst/>
          </a:prstGeom>
        </p:spPr>
        <p:txBody>
          <a:bodyPr wrap="non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rPr>
              <a:t>羧基</a:t>
            </a:r>
            <a:endParaRPr lang="zh-CN" altLang="en-US" dirty="0"/>
          </a:p>
        </p:txBody>
      </p:sp>
      <p:sp>
        <p:nvSpPr>
          <p:cNvPr id="26" name="矩形 25"/>
          <p:cNvSpPr/>
          <p:nvPr/>
        </p:nvSpPr>
        <p:spPr>
          <a:xfrm>
            <a:off x="2369966" y="3031835"/>
            <a:ext cx="902811" cy="738664"/>
          </a:xfrm>
          <a:prstGeom prst="rect">
            <a:avLst/>
          </a:prstGeom>
        </p:spPr>
        <p:txBody>
          <a:bodyPr wrap="none">
            <a:spAutoFit/>
          </a:bodyPr>
          <a:lstStyle/>
          <a:p>
            <a:pPr lvl="0" algn="r">
              <a:lnSpc>
                <a:spcPct val="150000"/>
              </a:lnSpc>
            </a:pPr>
            <a:r>
              <a:rPr lang="zh-CN" altLang="en-US" sz="2800" i="0" kern="1200" dirty="0">
                <a:solidFill>
                  <a:srgbClr val="FFFF00"/>
                </a:solidFill>
                <a:effectLst/>
                <a:latin typeface="黑体" panose="02010609060101010101" pitchFamily="49" charset="-122"/>
                <a:ea typeface="黑体" panose="02010609060101010101" pitchFamily="49" charset="-122"/>
                <a:cs typeface="+mn-cs"/>
              </a:rPr>
              <a:t>碱性</a:t>
            </a:r>
            <a:endParaRPr lang="en-US" altLang="zh-CN" sz="2800" i="0" kern="1200" dirty="0">
              <a:solidFill>
                <a:srgbClr val="FFFF00"/>
              </a:solidFill>
              <a:effectLst/>
              <a:latin typeface="黑体" panose="02010609060101010101" pitchFamily="49" charset="-122"/>
              <a:ea typeface="黑体" panose="02010609060101010101" pitchFamily="49" charset="-122"/>
              <a:cs typeface="+mn-cs"/>
            </a:endParaRPr>
          </a:p>
        </p:txBody>
      </p:sp>
      <p:sp>
        <p:nvSpPr>
          <p:cNvPr id="27" name="矩形 26"/>
          <p:cNvSpPr/>
          <p:nvPr/>
        </p:nvSpPr>
        <p:spPr>
          <a:xfrm>
            <a:off x="2052873" y="3770499"/>
            <a:ext cx="1261884" cy="738664"/>
          </a:xfrm>
          <a:prstGeom prst="rect">
            <a:avLst/>
          </a:prstGeom>
        </p:spPr>
        <p:txBody>
          <a:bodyPr wrap="none">
            <a:spAutoFit/>
          </a:bodyPr>
          <a:lstStyle/>
          <a:p>
            <a:pPr lvl="0" algn="r">
              <a:lnSpc>
                <a:spcPct val="150000"/>
              </a:lnSpc>
            </a:pPr>
            <a:r>
              <a:rPr lang="zh-CN" altLang="en-US" sz="2800" i="0" kern="1200" dirty="0">
                <a:solidFill>
                  <a:srgbClr val="FFFF00"/>
                </a:solidFill>
                <a:effectLst/>
                <a:latin typeface="黑体" panose="02010609060101010101" pitchFamily="49" charset="-122"/>
                <a:ea typeface="黑体" panose="02010609060101010101" pitchFamily="49" charset="-122"/>
                <a:cs typeface="+mn-cs"/>
              </a:rPr>
              <a:t>还原性</a:t>
            </a:r>
            <a:endParaRPr lang="zh-CN" altLang="en-US" sz="2800" dirty="0">
              <a:solidFill>
                <a:srgbClr val="FFFF00"/>
              </a:solidFill>
              <a:latin typeface="黑体" panose="02010609060101010101" pitchFamily="49" charset="-122"/>
              <a:ea typeface="黑体" panose="02010609060101010101" pitchFamily="49" charset="-122"/>
            </a:endParaRPr>
          </a:p>
        </p:txBody>
      </p:sp>
      <p:sp>
        <p:nvSpPr>
          <p:cNvPr id="32" name="右大括号 31"/>
          <p:cNvSpPr/>
          <p:nvPr/>
        </p:nvSpPr>
        <p:spPr>
          <a:xfrm>
            <a:off x="3288157" y="3346878"/>
            <a:ext cx="155448" cy="914400"/>
          </a:xfrm>
          <a:prstGeom prst="rightBrac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endParaRPr>
          </a:p>
        </p:txBody>
      </p:sp>
      <p:sp>
        <p:nvSpPr>
          <p:cNvPr id="33" name="矩形 32"/>
          <p:cNvSpPr/>
          <p:nvPr/>
        </p:nvSpPr>
        <p:spPr>
          <a:xfrm>
            <a:off x="8474423" y="2456765"/>
            <a:ext cx="902811" cy="523220"/>
          </a:xfrm>
          <a:prstGeom prst="rect">
            <a:avLst/>
          </a:prstGeom>
        </p:spPr>
        <p:txBody>
          <a:bodyPr wrap="none">
            <a:spAutoFit/>
          </a:bodyPr>
          <a:lstStyle/>
          <a:p>
            <a:r>
              <a:rPr lang="zh-CN" altLang="en-US" sz="2800" i="0" dirty="0">
                <a:solidFill>
                  <a:srgbClr val="FFFF00"/>
                </a:solidFill>
                <a:effectLst/>
                <a:latin typeface="黑体" panose="02010609060101010101" pitchFamily="49" charset="-122"/>
                <a:ea typeface="黑体" panose="02010609060101010101" pitchFamily="49" charset="-122"/>
              </a:rPr>
              <a:t>酸性</a:t>
            </a:r>
            <a:endParaRPr lang="zh-CN" altLang="en-US" dirty="0"/>
          </a:p>
        </p:txBody>
      </p:sp>
      <p:sp>
        <p:nvSpPr>
          <p:cNvPr id="34" name="矩形 33"/>
          <p:cNvSpPr/>
          <p:nvPr/>
        </p:nvSpPr>
        <p:spPr>
          <a:xfrm>
            <a:off x="8510379" y="3469183"/>
            <a:ext cx="902811" cy="523220"/>
          </a:xfrm>
          <a:prstGeom prst="rect">
            <a:avLst/>
          </a:prstGeom>
        </p:spPr>
        <p:txBody>
          <a:bodyPr wrap="none">
            <a:spAutoFit/>
          </a:bodyPr>
          <a:lstStyle/>
          <a:p>
            <a:pPr lvl="0"/>
            <a:r>
              <a:rPr lang="zh-CN" altLang="en-US" sz="2800" i="0" dirty="0">
                <a:solidFill>
                  <a:srgbClr val="FFFF00"/>
                </a:solidFill>
                <a:effectLst/>
                <a:latin typeface="黑体" panose="02010609060101010101" pitchFamily="49" charset="-122"/>
                <a:ea typeface="黑体" panose="02010609060101010101" pitchFamily="49" charset="-122"/>
              </a:rPr>
              <a:t>酯化</a:t>
            </a:r>
            <a:endParaRPr lang="zh-CN" altLang="en-US" dirty="0"/>
          </a:p>
        </p:txBody>
      </p:sp>
      <p:sp>
        <p:nvSpPr>
          <p:cNvPr id="35" name="右大括号 34"/>
          <p:cNvSpPr/>
          <p:nvPr/>
        </p:nvSpPr>
        <p:spPr>
          <a:xfrm flipH="1">
            <a:off x="8360690" y="2710190"/>
            <a:ext cx="155448" cy="1044000"/>
          </a:xfrm>
          <a:prstGeom prst="rightBrac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91439" tIns="45719" rIns="91439" bIns="45719" numCol="1" spcCol="38100" rtlCol="0" anchor="t">
            <a:noAutofit/>
          </a:bodyPr>
          <a:lstStyle/>
          <a:p>
            <a:pPr marL="0" marR="0" indent="0" algn="l" defTabSz="914400" rtl="0" fontAlgn="auto" latinLnBrk="1" hangingPunct="0">
              <a:lnSpc>
                <a:spcPct val="100000"/>
              </a:lnSpc>
              <a:spcBef>
                <a:spcPts val="0"/>
              </a:spcBef>
              <a:spcAft>
                <a:spcPts val="0"/>
              </a:spcAft>
              <a:buClrTx/>
              <a:buSzTx/>
              <a:buFontTx/>
              <a:buNone/>
            </a:pPr>
            <a:endParaRPr kumimoji="0" lang="zh-CN" altLang="en-US" sz="1800" b="0" i="0" u="none" strike="noStrike" cap="none" spc="0" normalizeH="0" baseline="0">
              <a:ln>
                <a:noFill/>
              </a:ln>
              <a:solidFill>
                <a:srgbClr val="000000"/>
              </a:solidFill>
              <a:effectLst/>
              <a:uFillTx/>
            </a:endParaRPr>
          </a:p>
        </p:txBody>
      </p:sp>
    </p:spTree>
  </p:cSld>
  <p:clrMapOvr>
    <a:masterClrMapping/>
  </p:clrMapOvr>
  <p:transition spd="med"/>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grpSp>
        <p:nvGrpSpPr>
          <p:cNvPr id="18" name="组合 17"/>
          <p:cNvGrpSpPr/>
          <p:nvPr/>
        </p:nvGrpSpPr>
        <p:grpSpPr>
          <a:xfrm>
            <a:off x="4949382" y="2258766"/>
            <a:ext cx="2666096" cy="1189397"/>
            <a:chOff x="1763827" y="2795610"/>
            <a:chExt cx="2666096" cy="1189397"/>
          </a:xfrm>
        </p:grpSpPr>
        <p:grpSp>
          <p:nvGrpSpPr>
            <p:cNvPr id="19" name="组合 18"/>
            <p:cNvGrpSpPr/>
            <p:nvPr/>
          </p:nvGrpSpPr>
          <p:grpSpPr>
            <a:xfrm>
              <a:off x="1763827" y="2795610"/>
              <a:ext cx="2666096" cy="1189397"/>
              <a:chOff x="3702004" y="2953810"/>
              <a:chExt cx="2666096" cy="1189397"/>
            </a:xfrm>
          </p:grpSpPr>
          <p:sp>
            <p:nvSpPr>
              <p:cNvPr id="21"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2" name="直接连接符 21"/>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3"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4" name="直接连接符 23"/>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5"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6" name="直接连接符 25"/>
              <p:cNvCxnSpPr/>
              <p:nvPr/>
            </p:nvCxnSpPr>
            <p:spPr>
              <a:xfrm>
                <a:off x="4539644" y="3412078"/>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7" name="文本框 30"/>
              <p:cNvSpPr txBox="1"/>
              <p:nvPr/>
            </p:nvSpPr>
            <p:spPr>
              <a:xfrm>
                <a:off x="4377474" y="3609728"/>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20" name="文本框 19"/>
            <p:cNvSpPr txBox="1"/>
            <p:nvPr/>
          </p:nvSpPr>
          <p:spPr>
            <a:xfrm>
              <a:off x="2249226" y="3358593"/>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endParaRPr kumimoji="0" lang="zh-CN" altLang="en-US"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endParaRPr>
            </a:p>
          </p:txBody>
        </p:sp>
      </p:grpSp>
      <p:sp>
        <p:nvSpPr>
          <p:cNvPr id="28" name="TextBox 21"/>
          <p:cNvSpPr txBox="1"/>
          <p:nvPr/>
        </p:nvSpPr>
        <p:spPr>
          <a:xfrm>
            <a:off x="5460253" y="3581902"/>
            <a:ext cx="1455916"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a:solidFill>
                  <a:srgbClr val="FFFFFF"/>
                </a:solidFill>
                <a:effectLst/>
                <a:latin typeface="+mj-ea"/>
                <a:ea typeface="+mj-ea"/>
                <a:sym typeface="Symbol" panose="05050102010706020507"/>
              </a:rPr>
              <a:t>两性</a:t>
            </a:r>
            <a:r>
              <a:rPr lang="zh-CN" altLang="en-US" sz="2400" i="0" dirty="0" smtClean="0">
                <a:solidFill>
                  <a:srgbClr val="FFFFFF"/>
                </a:solidFill>
                <a:effectLst/>
                <a:latin typeface="+mj-ea"/>
                <a:ea typeface="+mj-ea"/>
                <a:sym typeface="Symbol" panose="05050102010706020507"/>
              </a:rPr>
              <a:t>离子</a:t>
            </a:r>
            <a:endParaRPr lang="zh-CN" altLang="en-US" sz="2400" i="0" dirty="0">
              <a:solidFill>
                <a:srgbClr val="FFFFFF"/>
              </a:solidFill>
              <a:effectLst/>
              <a:latin typeface="+mj-ea"/>
              <a:ea typeface="+mj-ea"/>
            </a:endParaRPr>
          </a:p>
        </p:txBody>
      </p:sp>
    </p:spTree>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grpSp>
        <p:nvGrpSpPr>
          <p:cNvPr id="17" name="组合 16"/>
          <p:cNvGrpSpPr/>
          <p:nvPr/>
        </p:nvGrpSpPr>
        <p:grpSpPr>
          <a:xfrm>
            <a:off x="1205541" y="2258766"/>
            <a:ext cx="2726210" cy="1168133"/>
            <a:chOff x="1763827" y="2795610"/>
            <a:chExt cx="2726210" cy="1168133"/>
          </a:xfrm>
        </p:grpSpPr>
        <p:grpSp>
          <p:nvGrpSpPr>
            <p:cNvPr id="4" name="组合 3"/>
            <p:cNvGrpSpPr/>
            <p:nvPr/>
          </p:nvGrpSpPr>
          <p:grpSpPr>
            <a:xfrm>
              <a:off x="1763827" y="2795610"/>
              <a:ext cx="2726210" cy="1168133"/>
              <a:chOff x="3702004" y="2953810"/>
              <a:chExt cx="2726210" cy="1168133"/>
            </a:xfrm>
          </p:grpSpPr>
          <p:sp>
            <p:nvSpPr>
              <p:cNvPr id="5"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6" name="直接连接符 5"/>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7"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8" name="直接连接符 7"/>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9" name="文本框 32"/>
              <p:cNvSpPr txBox="1"/>
              <p:nvPr/>
            </p:nvSpPr>
            <p:spPr>
              <a:xfrm>
                <a:off x="5248403"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0" name="直接连接符 9"/>
              <p:cNvCxnSpPr/>
              <p:nvPr/>
            </p:nvCxnSpPr>
            <p:spPr>
              <a:xfrm>
                <a:off x="4539644" y="3404990"/>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1" name="文本框 30"/>
              <p:cNvSpPr txBox="1"/>
              <p:nvPr/>
            </p:nvSpPr>
            <p:spPr>
              <a:xfrm>
                <a:off x="4377474" y="3588464"/>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12" name="文本框 11"/>
            <p:cNvSpPr txBox="1"/>
            <p:nvPr/>
          </p:nvSpPr>
          <p:spPr>
            <a:xfrm>
              <a:off x="2249226" y="3351505"/>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endParaRPr kumimoji="0" lang="zh-CN" altLang="en-US"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endParaRPr>
            </a:p>
          </p:txBody>
        </p:sp>
      </p:grpSp>
      <p:sp>
        <p:nvSpPr>
          <p:cNvPr id="13" name="TextBox 21"/>
          <p:cNvSpPr txBox="1"/>
          <p:nvPr/>
        </p:nvSpPr>
        <p:spPr>
          <a:xfrm>
            <a:off x="1713478" y="3581902"/>
            <a:ext cx="1200811"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mj-ea"/>
                <a:ea typeface="+mj-ea"/>
                <a:sym typeface="Symbol" panose="05050102010706020507"/>
              </a:rPr>
              <a:t>阳离子</a:t>
            </a:r>
            <a:endParaRPr lang="zh-CN" altLang="en-US" sz="2400" i="0" dirty="0">
              <a:solidFill>
                <a:srgbClr val="FFFFFF"/>
              </a:solidFill>
              <a:effectLst/>
              <a:latin typeface="+mj-ea"/>
              <a:ea typeface="+mj-ea"/>
            </a:endParaRPr>
          </a:p>
        </p:txBody>
      </p:sp>
      <p:grpSp>
        <p:nvGrpSpPr>
          <p:cNvPr id="18" name="组合 17"/>
          <p:cNvGrpSpPr/>
          <p:nvPr/>
        </p:nvGrpSpPr>
        <p:grpSpPr>
          <a:xfrm>
            <a:off x="4949382" y="2258766"/>
            <a:ext cx="2666096" cy="1168133"/>
            <a:chOff x="1763827" y="2795610"/>
            <a:chExt cx="2666096" cy="1168133"/>
          </a:xfrm>
        </p:grpSpPr>
        <p:grpSp>
          <p:nvGrpSpPr>
            <p:cNvPr id="19" name="组合 18"/>
            <p:cNvGrpSpPr/>
            <p:nvPr/>
          </p:nvGrpSpPr>
          <p:grpSpPr>
            <a:xfrm>
              <a:off x="1763827" y="2795610"/>
              <a:ext cx="2666096" cy="1168133"/>
              <a:chOff x="3702004" y="2953810"/>
              <a:chExt cx="2666096" cy="1168133"/>
            </a:xfrm>
          </p:grpSpPr>
          <p:sp>
            <p:nvSpPr>
              <p:cNvPr id="21"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2" name="直接连接符 21"/>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3"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4" name="直接连接符 23"/>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5"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6" name="直接连接符 25"/>
              <p:cNvCxnSpPr/>
              <p:nvPr/>
            </p:nvCxnSpPr>
            <p:spPr>
              <a:xfrm>
                <a:off x="4539644" y="3404990"/>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7" name="文本框 30"/>
              <p:cNvSpPr txBox="1"/>
              <p:nvPr/>
            </p:nvSpPr>
            <p:spPr>
              <a:xfrm>
                <a:off x="4377474" y="3588464"/>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20" name="文本框 19"/>
            <p:cNvSpPr txBox="1"/>
            <p:nvPr/>
          </p:nvSpPr>
          <p:spPr>
            <a:xfrm>
              <a:off x="2249226" y="3351505"/>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endParaRPr kumimoji="0" lang="zh-CN" altLang="en-US"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endParaRPr>
            </a:p>
          </p:txBody>
        </p:sp>
      </p:grpSp>
      <p:sp>
        <p:nvSpPr>
          <p:cNvPr id="28" name="TextBox 21"/>
          <p:cNvSpPr txBox="1"/>
          <p:nvPr/>
        </p:nvSpPr>
        <p:spPr>
          <a:xfrm>
            <a:off x="5460253" y="3581902"/>
            <a:ext cx="1455916"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a:solidFill>
                  <a:srgbClr val="FFFFFF"/>
                </a:solidFill>
                <a:effectLst/>
                <a:latin typeface="+mj-ea"/>
                <a:ea typeface="+mj-ea"/>
                <a:sym typeface="Symbol" panose="05050102010706020507"/>
              </a:rPr>
              <a:t>两性</a:t>
            </a:r>
            <a:r>
              <a:rPr lang="zh-CN" altLang="en-US" sz="2400" i="0" dirty="0" smtClean="0">
                <a:solidFill>
                  <a:srgbClr val="FFFFFF"/>
                </a:solidFill>
                <a:effectLst/>
                <a:latin typeface="+mj-ea"/>
                <a:ea typeface="+mj-ea"/>
                <a:sym typeface="Symbol" panose="05050102010706020507"/>
              </a:rPr>
              <a:t>离子</a:t>
            </a:r>
            <a:endParaRPr lang="zh-CN" altLang="en-US" sz="2400" i="0" dirty="0">
              <a:solidFill>
                <a:srgbClr val="FFFFFF"/>
              </a:solidFill>
              <a:effectLst/>
              <a:latin typeface="+mj-ea"/>
              <a:ea typeface="+mj-ea"/>
            </a:endParaRPr>
          </a:p>
        </p:txBody>
      </p:sp>
      <p:sp>
        <p:nvSpPr>
          <p:cNvPr id="45" name="TextBox 21"/>
          <p:cNvSpPr txBox="1"/>
          <p:nvPr/>
        </p:nvSpPr>
        <p:spPr>
          <a:xfrm>
            <a:off x="4640390" y="4617036"/>
            <a:ext cx="2766250"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00"/>
                </a:solidFill>
                <a:effectLst/>
                <a:latin typeface="+mj-ea"/>
                <a:ea typeface="+mj-ea"/>
                <a:sym typeface="Symbol" panose="05050102010706020507"/>
              </a:rPr>
              <a:t>氨基酸解离示意图</a:t>
            </a:r>
            <a:endParaRPr lang="zh-CN" altLang="en-US" sz="2400" i="0" dirty="0">
              <a:solidFill>
                <a:srgbClr val="FFFF00"/>
              </a:solidFill>
              <a:effectLst/>
              <a:latin typeface="+mj-ea"/>
              <a:ea typeface="+mj-ea"/>
            </a:endParaRPr>
          </a:p>
        </p:txBody>
      </p:sp>
      <p:grpSp>
        <p:nvGrpSpPr>
          <p:cNvPr id="46" name="组合 45"/>
          <p:cNvGrpSpPr/>
          <p:nvPr/>
        </p:nvGrpSpPr>
        <p:grpSpPr>
          <a:xfrm>
            <a:off x="4084970" y="1892751"/>
            <a:ext cx="780663" cy="1244998"/>
            <a:chOff x="4607944" y="2441391"/>
            <a:chExt cx="780663" cy="1244998"/>
          </a:xfrm>
        </p:grpSpPr>
        <p:sp>
          <p:nvSpPr>
            <p:cNvPr id="48" name="文本框 78"/>
            <p:cNvSpPr txBox="1"/>
            <p:nvPr/>
          </p:nvSpPr>
          <p:spPr bwMode="auto">
            <a:xfrm>
              <a:off x="4607944" y="2441391"/>
              <a:ext cx="78066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defTabSz="825500">
                <a:spcBef>
                  <a:spcPts val="0"/>
                </a:spcBef>
                <a:defRPr/>
              </a:pPr>
              <a:r>
                <a:rPr lang="en-US" altLang="zh-CN" sz="2800" b="0" kern="1200" dirty="0">
                  <a:solidFill>
                    <a:srgbClr val="EDEDEE"/>
                  </a:solidFill>
                  <a:effectLst/>
                  <a:cs typeface="Times New Roman" panose="02020603050405020304" pitchFamily="18" charset="0"/>
                  <a:sym typeface="Hoefler Text"/>
                </a:rPr>
                <a:t>OH</a:t>
              </a:r>
              <a:r>
                <a:rPr lang="en-US" altLang="zh-CN" sz="2800" b="0" kern="1200" baseline="30000" dirty="0" smtClean="0">
                  <a:solidFill>
                    <a:srgbClr val="EDEDEE"/>
                  </a:solidFill>
                  <a:effectLst/>
                  <a:cs typeface="Times New Roman" panose="02020603050405020304" pitchFamily="18" charset="0"/>
                  <a:sym typeface="Hoefler Text"/>
                </a:rPr>
                <a:t>−</a:t>
              </a:r>
              <a:endParaRPr lang="zh-CN" altLang="en-US" sz="2800" b="0" kern="1200" baseline="30000" dirty="0">
                <a:solidFill>
                  <a:srgbClr val="EDEDEE"/>
                </a:solidFill>
                <a:effectLst/>
                <a:cs typeface="Times New Roman" panose="02020603050405020304" pitchFamily="18" charset="0"/>
                <a:sym typeface="Hoefler Text"/>
              </a:endParaRPr>
            </a:p>
          </p:txBody>
        </p:sp>
        <p:sp>
          <p:nvSpPr>
            <p:cNvPr id="49" name="文本框 78"/>
            <p:cNvSpPr txBox="1"/>
            <p:nvPr/>
          </p:nvSpPr>
          <p:spPr bwMode="auto">
            <a:xfrm>
              <a:off x="4763017" y="3152910"/>
              <a:ext cx="5017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lvl="0" defTabSz="825500">
                <a:spcBef>
                  <a:spcPts val="0"/>
                </a:spcBef>
                <a:defRPr/>
              </a:pPr>
              <a:r>
                <a:rPr lang="en-US" altLang="zh-CN" sz="2800" b="0" kern="1200" dirty="0">
                  <a:solidFill>
                    <a:srgbClr val="EDEDEE"/>
                  </a:solidFill>
                  <a:effectLst/>
                  <a:cs typeface="Times New Roman" panose="02020603050405020304" pitchFamily="18" charset="0"/>
                  <a:sym typeface="Hoefler Text"/>
                </a:rPr>
                <a:t>H</a:t>
              </a:r>
              <a:r>
                <a:rPr lang="en-US" altLang="zh-CN" sz="2800" b="0" kern="1200" baseline="30000" dirty="0">
                  <a:solidFill>
                    <a:srgbClr val="EDEDEE"/>
                  </a:solidFill>
                  <a:effectLst/>
                  <a:cs typeface="Times New Roman" panose="02020603050405020304" pitchFamily="18" charset="0"/>
                  <a:sym typeface="Hoefler Text"/>
                </a:rPr>
                <a:t>+</a:t>
              </a:r>
              <a:endParaRPr lang="zh-CN" altLang="en-US" sz="2800" b="0" kern="1200" baseline="30000" dirty="0">
                <a:solidFill>
                  <a:srgbClr val="EDEDEE"/>
                </a:solidFill>
                <a:effectLst/>
                <a:cs typeface="Times New Roman" panose="02020603050405020304" pitchFamily="18" charset="0"/>
                <a:sym typeface="Hoefler Text"/>
              </a:endParaRPr>
            </a:p>
          </p:txBody>
        </p:sp>
      </p:grpSp>
      <p:pic>
        <p:nvPicPr>
          <p:cNvPr id="30" name="图片 29"/>
          <p:cNvPicPr>
            <a:picLocks noChangeAspect="1"/>
          </p:cNvPicPr>
          <p:nvPr/>
        </p:nvPicPr>
        <p:blipFill>
          <a:blip r:embed="rId1"/>
          <a:stretch>
            <a:fillRect/>
          </a:stretch>
        </p:blipFill>
        <p:spPr>
          <a:xfrm>
            <a:off x="4050247" y="2354477"/>
            <a:ext cx="850107" cy="342055"/>
          </a:xfrm>
          <a:prstGeom prst="rect">
            <a:avLst/>
          </a:prstGeom>
        </p:spPr>
      </p:pic>
    </p:spTree>
  </p:cSld>
  <p:clrMapOvr>
    <a:masterClrMapping/>
  </p:clrMapOvr>
  <p:transition spd="med"/>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1.</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grpSp>
        <p:nvGrpSpPr>
          <p:cNvPr id="18" name="组合 17"/>
          <p:cNvGrpSpPr/>
          <p:nvPr/>
        </p:nvGrpSpPr>
        <p:grpSpPr>
          <a:xfrm>
            <a:off x="4949382" y="2258766"/>
            <a:ext cx="2666096" cy="1175221"/>
            <a:chOff x="1763827" y="2795610"/>
            <a:chExt cx="2666096" cy="1175221"/>
          </a:xfrm>
        </p:grpSpPr>
        <p:grpSp>
          <p:nvGrpSpPr>
            <p:cNvPr id="19" name="组合 18"/>
            <p:cNvGrpSpPr/>
            <p:nvPr/>
          </p:nvGrpSpPr>
          <p:grpSpPr>
            <a:xfrm>
              <a:off x="1763827" y="2795610"/>
              <a:ext cx="2666096" cy="1175221"/>
              <a:chOff x="3702004" y="2953810"/>
              <a:chExt cx="2666096" cy="1175221"/>
            </a:xfrm>
          </p:grpSpPr>
          <p:sp>
            <p:nvSpPr>
              <p:cNvPr id="21"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2" name="直接连接符 21"/>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3"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4" name="直接连接符 23"/>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5"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26" name="直接连接符 25"/>
              <p:cNvCxnSpPr/>
              <p:nvPr/>
            </p:nvCxnSpPr>
            <p:spPr>
              <a:xfrm>
                <a:off x="4539644" y="3412078"/>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7" name="文本框 30"/>
              <p:cNvSpPr txBox="1"/>
              <p:nvPr/>
            </p:nvSpPr>
            <p:spPr>
              <a:xfrm>
                <a:off x="4377474" y="3595552"/>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20" name="文本框 19"/>
            <p:cNvSpPr txBox="1"/>
            <p:nvPr/>
          </p:nvSpPr>
          <p:spPr>
            <a:xfrm>
              <a:off x="2249226" y="3358593"/>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endParaRPr kumimoji="0" lang="zh-CN" altLang="en-US" sz="2400" b="0" i="0" u="none" strike="noStrike" cap="none" spc="0" normalizeH="0" baseline="0" dirty="0" smtClean="0">
                <a:ln>
                  <a:noFill/>
                </a:ln>
                <a:solidFill>
                  <a:srgbClr val="FFFFFF"/>
                </a:solidFill>
                <a:effectLst/>
                <a:uFillTx/>
                <a:latin typeface="+mj-lt"/>
                <a:ea typeface="黑体" panose="02010609060101010101" pitchFamily="49" charset="-122"/>
                <a:sym typeface="Hoefler Text"/>
              </a:endParaRPr>
            </a:p>
          </p:txBody>
        </p:sp>
      </p:grpSp>
      <p:sp>
        <p:nvSpPr>
          <p:cNvPr id="28" name="TextBox 21"/>
          <p:cNvSpPr txBox="1"/>
          <p:nvPr/>
        </p:nvSpPr>
        <p:spPr>
          <a:xfrm>
            <a:off x="5460253" y="3581902"/>
            <a:ext cx="1455916"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a:solidFill>
                  <a:srgbClr val="FFFFFF"/>
                </a:solidFill>
                <a:effectLst/>
                <a:latin typeface="+mj-ea"/>
                <a:ea typeface="+mj-ea"/>
                <a:sym typeface="Symbol" panose="05050102010706020507"/>
              </a:rPr>
              <a:t>两性</a:t>
            </a:r>
            <a:r>
              <a:rPr lang="zh-CN" altLang="en-US" sz="2400" i="0" dirty="0" smtClean="0">
                <a:solidFill>
                  <a:srgbClr val="FFFFFF"/>
                </a:solidFill>
                <a:effectLst/>
                <a:latin typeface="+mj-ea"/>
                <a:ea typeface="+mj-ea"/>
                <a:sym typeface="Symbol" panose="05050102010706020507"/>
              </a:rPr>
              <a:t>离子</a:t>
            </a:r>
            <a:endParaRPr lang="zh-CN" altLang="en-US" sz="2400" i="0" dirty="0">
              <a:solidFill>
                <a:srgbClr val="FFFFFF"/>
              </a:solidFill>
              <a:effectLst/>
              <a:latin typeface="+mj-ea"/>
              <a:ea typeface="+mj-ea"/>
            </a:endParaRPr>
          </a:p>
        </p:txBody>
      </p:sp>
      <p:grpSp>
        <p:nvGrpSpPr>
          <p:cNvPr id="30" name="组合 29"/>
          <p:cNvGrpSpPr/>
          <p:nvPr/>
        </p:nvGrpSpPr>
        <p:grpSpPr>
          <a:xfrm>
            <a:off x="8757519" y="2258766"/>
            <a:ext cx="2666096" cy="1175221"/>
            <a:chOff x="3702004" y="2953810"/>
            <a:chExt cx="2666096" cy="1175221"/>
          </a:xfrm>
        </p:grpSpPr>
        <p:sp>
          <p:nvSpPr>
            <p:cNvPr id="32"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3" name="直接连接符 32"/>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4"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5" name="直接连接符 34"/>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6"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37" name="直接连接符 36"/>
            <p:cNvCxnSpPr/>
            <p:nvPr/>
          </p:nvCxnSpPr>
          <p:spPr>
            <a:xfrm>
              <a:off x="4539644" y="3412078"/>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8" name="文本框 30"/>
            <p:cNvSpPr txBox="1"/>
            <p:nvPr/>
          </p:nvSpPr>
          <p:spPr>
            <a:xfrm>
              <a:off x="4377474" y="3595552"/>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39" name="TextBox 21"/>
          <p:cNvSpPr txBox="1"/>
          <p:nvPr/>
        </p:nvSpPr>
        <p:spPr>
          <a:xfrm>
            <a:off x="9102828" y="3581902"/>
            <a:ext cx="1455916"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mj-ea"/>
                <a:ea typeface="+mj-ea"/>
                <a:sym typeface="Symbol" panose="05050102010706020507"/>
              </a:rPr>
              <a:t>阴离子</a:t>
            </a:r>
            <a:endParaRPr lang="zh-CN" altLang="en-US" sz="2400" i="0" dirty="0">
              <a:solidFill>
                <a:srgbClr val="FFFFFF"/>
              </a:solidFill>
              <a:effectLst/>
              <a:latin typeface="+mj-ea"/>
              <a:ea typeface="+mj-ea"/>
            </a:endParaRPr>
          </a:p>
        </p:txBody>
      </p:sp>
      <p:grpSp>
        <p:nvGrpSpPr>
          <p:cNvPr id="41" name="组合 40"/>
          <p:cNvGrpSpPr/>
          <p:nvPr/>
        </p:nvGrpSpPr>
        <p:grpSpPr>
          <a:xfrm>
            <a:off x="7784740" y="1892751"/>
            <a:ext cx="780663" cy="1244998"/>
            <a:chOff x="4607944" y="2441391"/>
            <a:chExt cx="780663" cy="1244998"/>
          </a:xfrm>
        </p:grpSpPr>
        <p:sp>
          <p:nvSpPr>
            <p:cNvPr id="43" name="文本框 78"/>
            <p:cNvSpPr txBox="1"/>
            <p:nvPr/>
          </p:nvSpPr>
          <p:spPr bwMode="auto">
            <a:xfrm>
              <a:off x="4607944" y="2441391"/>
              <a:ext cx="78066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defTabSz="825500">
                <a:spcBef>
                  <a:spcPts val="0"/>
                </a:spcBef>
                <a:defRPr/>
              </a:pPr>
              <a:r>
                <a:rPr lang="en-US" altLang="zh-CN" sz="2800" b="0" kern="1200" dirty="0">
                  <a:solidFill>
                    <a:srgbClr val="EDEDEE"/>
                  </a:solidFill>
                  <a:effectLst/>
                  <a:cs typeface="Times New Roman" panose="02020603050405020304" pitchFamily="18" charset="0"/>
                  <a:sym typeface="Hoefler Text"/>
                </a:rPr>
                <a:t>OH</a:t>
              </a:r>
              <a:r>
                <a:rPr lang="en-US" altLang="zh-CN" sz="2800" b="0" kern="1200" baseline="30000" dirty="0" smtClean="0">
                  <a:solidFill>
                    <a:srgbClr val="EDEDEE"/>
                  </a:solidFill>
                  <a:effectLst/>
                  <a:cs typeface="Times New Roman" panose="02020603050405020304" pitchFamily="18" charset="0"/>
                  <a:sym typeface="Hoefler Text"/>
                </a:rPr>
                <a:t>−</a:t>
              </a:r>
              <a:endParaRPr lang="zh-CN" altLang="en-US" sz="2800" b="0" kern="1200" baseline="30000" dirty="0">
                <a:solidFill>
                  <a:srgbClr val="EDEDEE"/>
                </a:solidFill>
                <a:effectLst/>
                <a:cs typeface="Times New Roman" panose="02020603050405020304" pitchFamily="18" charset="0"/>
                <a:sym typeface="Hoefler Text"/>
              </a:endParaRPr>
            </a:p>
          </p:txBody>
        </p:sp>
        <p:sp>
          <p:nvSpPr>
            <p:cNvPr id="44" name="文本框 78"/>
            <p:cNvSpPr txBox="1"/>
            <p:nvPr/>
          </p:nvSpPr>
          <p:spPr bwMode="auto">
            <a:xfrm>
              <a:off x="4763017" y="3152910"/>
              <a:ext cx="5017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lvl="0" defTabSz="825500">
                <a:spcBef>
                  <a:spcPts val="0"/>
                </a:spcBef>
                <a:defRPr/>
              </a:pPr>
              <a:r>
                <a:rPr lang="en-US" altLang="zh-CN" sz="2800" b="0" kern="1200" dirty="0">
                  <a:solidFill>
                    <a:srgbClr val="EDEDEE"/>
                  </a:solidFill>
                  <a:effectLst/>
                  <a:cs typeface="Times New Roman" panose="02020603050405020304" pitchFamily="18" charset="0"/>
                  <a:sym typeface="Hoefler Text"/>
                </a:rPr>
                <a:t>H</a:t>
              </a:r>
              <a:r>
                <a:rPr lang="en-US" altLang="zh-CN" sz="2800" b="0" kern="1200" baseline="30000" dirty="0">
                  <a:solidFill>
                    <a:srgbClr val="EDEDEE"/>
                  </a:solidFill>
                  <a:effectLst/>
                  <a:cs typeface="Times New Roman" panose="02020603050405020304" pitchFamily="18" charset="0"/>
                  <a:sym typeface="Hoefler Text"/>
                </a:rPr>
                <a:t>+</a:t>
              </a:r>
              <a:endParaRPr lang="zh-CN" altLang="en-US" sz="2800" b="0" kern="1200" baseline="30000" dirty="0">
                <a:solidFill>
                  <a:srgbClr val="EDEDEE"/>
                </a:solidFill>
                <a:effectLst/>
                <a:cs typeface="Times New Roman" panose="02020603050405020304" pitchFamily="18" charset="0"/>
                <a:sym typeface="Hoefler Text"/>
              </a:endParaRPr>
            </a:p>
          </p:txBody>
        </p:sp>
      </p:grpSp>
      <p:sp>
        <p:nvSpPr>
          <p:cNvPr id="45" name="TextBox 21"/>
          <p:cNvSpPr txBox="1"/>
          <p:nvPr/>
        </p:nvSpPr>
        <p:spPr>
          <a:xfrm>
            <a:off x="4640390" y="4617036"/>
            <a:ext cx="2766250"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00"/>
                </a:solidFill>
                <a:effectLst/>
                <a:latin typeface="+mj-ea"/>
                <a:ea typeface="+mj-ea"/>
                <a:sym typeface="Symbol" panose="05050102010706020507"/>
              </a:rPr>
              <a:t>氨基酸解离示意图</a:t>
            </a:r>
            <a:endParaRPr lang="zh-CN" altLang="en-US" sz="2400" i="0" dirty="0">
              <a:solidFill>
                <a:srgbClr val="FFFF00"/>
              </a:solidFill>
              <a:effectLst/>
              <a:latin typeface="+mj-ea"/>
              <a:ea typeface="+mj-ea"/>
            </a:endParaRPr>
          </a:p>
        </p:txBody>
      </p:sp>
      <p:pic>
        <p:nvPicPr>
          <p:cNvPr id="29" name="图片 28"/>
          <p:cNvPicPr>
            <a:picLocks noChangeAspect="1"/>
          </p:cNvPicPr>
          <p:nvPr/>
        </p:nvPicPr>
        <p:blipFill>
          <a:blip r:embed="rId1"/>
          <a:stretch>
            <a:fillRect/>
          </a:stretch>
        </p:blipFill>
        <p:spPr>
          <a:xfrm>
            <a:off x="7733226" y="2344223"/>
            <a:ext cx="850107" cy="342055"/>
          </a:xfrm>
          <a:prstGeom prst="rect">
            <a:avLst/>
          </a:prstGeom>
        </p:spPr>
      </p:pic>
    </p:spTree>
  </p:cSld>
  <p:clrMapOvr>
    <a:masterClrMapping/>
  </p:clrMapOvr>
  <p:transition spd="med"/>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77"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3200" b="0"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sym typeface="Hoefler Text"/>
              </a:rPr>
              <a:t>1.</a:t>
            </a:r>
            <a:r>
              <a:rPr kumimoji="0" lang="zh-CN" altLang="en-US" sz="3200" b="0"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sym typeface="Hoefler Text"/>
              </a:rPr>
              <a:t>氨基酸</a:t>
            </a:r>
            <a:endParaRPr kumimoji="0" lang="zh-CN" altLang="en-US" sz="3200" b="0" i="0" u="none" strike="noStrike" kern="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sym typeface="Hoefler Text"/>
            </a:endParaRPr>
          </a:p>
        </p:txBody>
      </p:sp>
      <p:grpSp>
        <p:nvGrpSpPr>
          <p:cNvPr id="17" name="组合 16"/>
          <p:cNvGrpSpPr/>
          <p:nvPr/>
        </p:nvGrpSpPr>
        <p:grpSpPr>
          <a:xfrm>
            <a:off x="1205541" y="2258766"/>
            <a:ext cx="2726210" cy="1146869"/>
            <a:chOff x="1763827" y="2795610"/>
            <a:chExt cx="2726210" cy="1146869"/>
          </a:xfrm>
        </p:grpSpPr>
        <p:grpSp>
          <p:nvGrpSpPr>
            <p:cNvPr id="4" name="组合 3"/>
            <p:cNvGrpSpPr/>
            <p:nvPr/>
          </p:nvGrpSpPr>
          <p:grpSpPr>
            <a:xfrm>
              <a:off x="1763827" y="2795610"/>
              <a:ext cx="2726210" cy="1146869"/>
              <a:chOff x="3702004" y="2953810"/>
              <a:chExt cx="2726210" cy="1146869"/>
            </a:xfrm>
          </p:grpSpPr>
          <p:sp>
            <p:nvSpPr>
              <p:cNvPr id="5"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6" name="直接连接符 5"/>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7"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8" name="直接连接符 7"/>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9" name="文本框 32"/>
              <p:cNvSpPr txBox="1"/>
              <p:nvPr/>
            </p:nvSpPr>
            <p:spPr>
              <a:xfrm>
                <a:off x="5248403"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10" name="直接连接符 9"/>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1" name="文本框 30"/>
              <p:cNvSpPr txBox="1"/>
              <p:nvPr/>
            </p:nvSpPr>
            <p:spPr>
              <a:xfrm>
                <a:off x="4377474" y="35672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NH</a:t>
                </a:r>
                <a:r>
                  <a:rPr kumimoji="0" lang="en-US" altLang="zh-CN" sz="2800" b="0" i="0" u="none" strike="noStrike" kern="1200" cap="none" spc="0" normalizeH="0" baseline="-2500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grpSp>
        <p:sp>
          <p:nvSpPr>
            <p:cNvPr id="12" name="文本框 11"/>
            <p:cNvSpPr txBox="1"/>
            <p:nvPr/>
          </p:nvSpPr>
          <p:spPr>
            <a:xfrm>
              <a:off x="2249226" y="3330241"/>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rgbClr val="FFFFFF"/>
                  </a:solidFill>
                  <a:effectLst/>
                  <a:uLnTx/>
                  <a:uFillTx/>
                  <a:latin typeface="Arial" panose="020B0604020202020204"/>
                  <a:ea typeface="黑体" panose="02010609060101010101" pitchFamily="49" charset="-122"/>
                  <a:sym typeface="Hoefler Text"/>
                </a:rPr>
                <a:t>+</a:t>
              </a:r>
              <a:endParaRPr kumimoji="0" lang="zh-CN" altLang="en-US" sz="2400" b="0" i="0" u="none" strike="noStrike" kern="0" cap="none" spc="0" normalizeH="0" baseline="0" noProof="0" dirty="0" smtClean="0">
                <a:ln>
                  <a:noFill/>
                </a:ln>
                <a:solidFill>
                  <a:srgbClr val="FFFFFF"/>
                </a:solidFill>
                <a:effectLst/>
                <a:uLnTx/>
                <a:uFillTx/>
                <a:latin typeface="Arial" panose="020B0604020202020204"/>
                <a:ea typeface="黑体" panose="02010609060101010101" pitchFamily="49" charset="-122"/>
                <a:sym typeface="Hoefler Text"/>
              </a:endParaRPr>
            </a:p>
          </p:txBody>
        </p:sp>
      </p:grpSp>
      <p:sp>
        <p:nvSpPr>
          <p:cNvPr id="13" name="TextBox 21"/>
          <p:cNvSpPr txBox="1"/>
          <p:nvPr/>
        </p:nvSpPr>
        <p:spPr>
          <a:xfrm>
            <a:off x="1713478" y="3581902"/>
            <a:ext cx="1200811"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825500" rtl="0" eaLnBrk="1" fontAlgn="auto" latinLnBrk="0" hangingPunct="1">
              <a:lnSpc>
                <a:spcPct val="15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mn-cs"/>
                <a:sym typeface="Symbol" panose="05050102010706020507"/>
              </a:rPr>
              <a:t>阳离子</a:t>
            </a:r>
            <a:endParaRPr kumimoji="0" lang="zh-CN" altLang="en-US" sz="2400" b="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mn-cs"/>
              <a:sym typeface="Hoefler Text"/>
            </a:endParaRPr>
          </a:p>
        </p:txBody>
      </p:sp>
      <p:grpSp>
        <p:nvGrpSpPr>
          <p:cNvPr id="18" name="组合 17"/>
          <p:cNvGrpSpPr/>
          <p:nvPr/>
        </p:nvGrpSpPr>
        <p:grpSpPr>
          <a:xfrm>
            <a:off x="4949382" y="2258766"/>
            <a:ext cx="2666096" cy="1146869"/>
            <a:chOff x="1763827" y="2795610"/>
            <a:chExt cx="2666096" cy="1146869"/>
          </a:xfrm>
        </p:grpSpPr>
        <p:grpSp>
          <p:nvGrpSpPr>
            <p:cNvPr id="19" name="组合 18"/>
            <p:cNvGrpSpPr/>
            <p:nvPr/>
          </p:nvGrpSpPr>
          <p:grpSpPr>
            <a:xfrm>
              <a:off x="1763827" y="2795610"/>
              <a:ext cx="2666096" cy="1146869"/>
              <a:chOff x="3702004" y="2953810"/>
              <a:chExt cx="2666096" cy="1146869"/>
            </a:xfrm>
          </p:grpSpPr>
          <p:sp>
            <p:nvSpPr>
              <p:cNvPr id="21"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22" name="直接连接符 21"/>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3"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24" name="直接连接符 23"/>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5"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26" name="直接连接符 25"/>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27" name="文本框 30"/>
              <p:cNvSpPr txBox="1"/>
              <p:nvPr/>
            </p:nvSpPr>
            <p:spPr>
              <a:xfrm>
                <a:off x="4377474" y="35672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NH</a:t>
                </a:r>
                <a:r>
                  <a:rPr kumimoji="0" lang="en-US" altLang="zh-CN" sz="2800" b="0" i="0" u="none" strike="noStrike" kern="1200" cap="none" spc="0" normalizeH="0" baseline="-2500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grpSp>
        <p:sp>
          <p:nvSpPr>
            <p:cNvPr id="20" name="文本框 19"/>
            <p:cNvSpPr txBox="1"/>
            <p:nvPr/>
          </p:nvSpPr>
          <p:spPr>
            <a:xfrm>
              <a:off x="2249226" y="3330241"/>
              <a:ext cx="28213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400" b="0" i="0" u="none" strike="noStrike" kern="0" cap="none" spc="0" normalizeH="0" baseline="0" noProof="0" dirty="0" smtClean="0">
                  <a:ln>
                    <a:noFill/>
                  </a:ln>
                  <a:solidFill>
                    <a:srgbClr val="FFFFFF"/>
                  </a:solidFill>
                  <a:effectLst/>
                  <a:uLnTx/>
                  <a:uFillTx/>
                  <a:latin typeface="Arial" panose="020B0604020202020204"/>
                  <a:ea typeface="黑体" panose="02010609060101010101" pitchFamily="49" charset="-122"/>
                  <a:sym typeface="Hoefler Text"/>
                </a:rPr>
                <a:t>+</a:t>
              </a:r>
              <a:endParaRPr kumimoji="0" lang="zh-CN" altLang="en-US" sz="2400" b="0" i="0" u="none" strike="noStrike" kern="0" cap="none" spc="0" normalizeH="0" baseline="0" noProof="0" dirty="0" smtClean="0">
                <a:ln>
                  <a:noFill/>
                </a:ln>
                <a:solidFill>
                  <a:srgbClr val="FFFFFF"/>
                </a:solidFill>
                <a:effectLst/>
                <a:uLnTx/>
                <a:uFillTx/>
                <a:latin typeface="Arial" panose="020B0604020202020204"/>
                <a:ea typeface="黑体" panose="02010609060101010101" pitchFamily="49" charset="-122"/>
                <a:sym typeface="Hoefler Text"/>
              </a:endParaRPr>
            </a:p>
          </p:txBody>
        </p:sp>
      </p:grpSp>
      <p:sp>
        <p:nvSpPr>
          <p:cNvPr id="28" name="TextBox 21"/>
          <p:cNvSpPr txBox="1"/>
          <p:nvPr/>
        </p:nvSpPr>
        <p:spPr>
          <a:xfrm>
            <a:off x="5460253" y="3581902"/>
            <a:ext cx="1455916"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825500" rtl="0" eaLnBrk="1" fontAlgn="auto" latinLnBrk="0" hangingPunct="1">
              <a:lnSpc>
                <a:spcPct val="150000"/>
              </a:lnSpc>
              <a:spcBef>
                <a:spcPts val="0"/>
              </a:spcBef>
              <a:spcAft>
                <a:spcPts val="0"/>
              </a:spcAft>
              <a:buClrTx/>
              <a:buSzTx/>
              <a:buFontTx/>
              <a:buNone/>
              <a:defRPr/>
            </a:pPr>
            <a:r>
              <a:rPr kumimoji="0" lang="zh-CN" altLang="en-US" sz="2400" b="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mn-cs"/>
                <a:sym typeface="Symbol" panose="05050102010706020507"/>
              </a:rPr>
              <a:t>两性</a:t>
            </a:r>
            <a:r>
              <a:rPr kumimoji="0" lang="zh-CN" altLang="en-US" sz="2400" b="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mn-cs"/>
                <a:sym typeface="Symbol" panose="05050102010706020507"/>
              </a:rPr>
              <a:t>离子</a:t>
            </a:r>
            <a:endParaRPr kumimoji="0" lang="zh-CN" altLang="en-US" sz="2400" b="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mn-cs"/>
              <a:sym typeface="Hoefler Text"/>
            </a:endParaRPr>
          </a:p>
        </p:txBody>
      </p:sp>
      <p:grpSp>
        <p:nvGrpSpPr>
          <p:cNvPr id="30" name="组合 29"/>
          <p:cNvGrpSpPr/>
          <p:nvPr/>
        </p:nvGrpSpPr>
        <p:grpSpPr>
          <a:xfrm>
            <a:off x="8757519" y="2258766"/>
            <a:ext cx="2666096" cy="1146869"/>
            <a:chOff x="3702004" y="2953810"/>
            <a:chExt cx="2666096" cy="1146869"/>
          </a:xfrm>
        </p:grpSpPr>
        <p:sp>
          <p:nvSpPr>
            <p:cNvPr id="32"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33" name="直接连接符 32"/>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4"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35" name="直接连接符 34"/>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6" name="文本框 32"/>
            <p:cNvSpPr txBox="1"/>
            <p:nvPr/>
          </p:nvSpPr>
          <p:spPr>
            <a:xfrm>
              <a:off x="5308516" y="2971272"/>
              <a:ext cx="1059584"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COO</a:t>
              </a:r>
              <a:r>
                <a:rPr kumimoji="0" lang="en-US" altLang="zh-CN" sz="2800" b="0" i="0" u="none" strike="noStrike" kern="1200" cap="none" spc="0" normalizeH="0" baseline="3000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cxnSp>
          <p:nvCxnSpPr>
            <p:cNvPr id="37" name="直接连接符 36"/>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38" name="文本框 30"/>
            <p:cNvSpPr txBox="1"/>
            <p:nvPr/>
          </p:nvSpPr>
          <p:spPr>
            <a:xfrm>
              <a:off x="4377474" y="35672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NH</a:t>
              </a:r>
              <a:r>
                <a:rPr kumimoji="0" lang="en-US" altLang="zh-CN" sz="2800" b="0" i="0" u="none" strike="noStrike" kern="1200" cap="none" spc="0" normalizeH="0" baseline="-25000" noProof="0" dirty="0" smtClean="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grpSp>
      <p:sp>
        <p:nvSpPr>
          <p:cNvPr id="39" name="TextBox 21"/>
          <p:cNvSpPr txBox="1"/>
          <p:nvPr/>
        </p:nvSpPr>
        <p:spPr>
          <a:xfrm>
            <a:off x="9102828" y="3581902"/>
            <a:ext cx="1455916"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825500" rtl="0" eaLnBrk="1" fontAlgn="auto" latinLnBrk="0" hangingPunct="1">
              <a:lnSpc>
                <a:spcPct val="15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mn-cs"/>
                <a:sym typeface="Symbol" panose="05050102010706020507"/>
              </a:rPr>
              <a:t>阴离子</a:t>
            </a:r>
            <a:endParaRPr kumimoji="0" lang="zh-CN" altLang="en-US" sz="2400" b="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mn-cs"/>
              <a:sym typeface="Hoefler Text"/>
            </a:endParaRPr>
          </a:p>
        </p:txBody>
      </p:sp>
      <p:grpSp>
        <p:nvGrpSpPr>
          <p:cNvPr id="41" name="组合 40"/>
          <p:cNvGrpSpPr/>
          <p:nvPr/>
        </p:nvGrpSpPr>
        <p:grpSpPr>
          <a:xfrm>
            <a:off x="7784740" y="1892751"/>
            <a:ext cx="780663" cy="1244998"/>
            <a:chOff x="4607944" y="2441391"/>
            <a:chExt cx="780663" cy="1244998"/>
          </a:xfrm>
        </p:grpSpPr>
        <p:sp>
          <p:nvSpPr>
            <p:cNvPr id="43" name="文本框 78"/>
            <p:cNvSpPr txBox="1"/>
            <p:nvPr/>
          </p:nvSpPr>
          <p:spPr bwMode="auto">
            <a:xfrm>
              <a:off x="4607944" y="2441391"/>
              <a:ext cx="78066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OH</a:t>
              </a:r>
              <a:r>
                <a:rPr kumimoji="0" lang="en-US" altLang="zh-CN" sz="2800" b="0" i="0" u="none" strike="noStrike" kern="1200" cap="none" spc="0" normalizeH="0" baseline="30000" noProof="0" dirty="0" smtClean="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sp>
          <p:nvSpPr>
            <p:cNvPr id="44" name="文本框 78"/>
            <p:cNvSpPr txBox="1"/>
            <p:nvPr/>
          </p:nvSpPr>
          <p:spPr bwMode="auto">
            <a:xfrm>
              <a:off x="4763017" y="3152910"/>
              <a:ext cx="5017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grpSp>
      <p:sp>
        <p:nvSpPr>
          <p:cNvPr id="45" name="TextBox 21"/>
          <p:cNvSpPr txBox="1"/>
          <p:nvPr/>
        </p:nvSpPr>
        <p:spPr>
          <a:xfrm>
            <a:off x="4640390" y="4617036"/>
            <a:ext cx="2766250"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825500" rtl="0" eaLnBrk="1" fontAlgn="auto" latinLnBrk="0" hangingPunct="1">
              <a:lnSpc>
                <a:spcPct val="15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cs typeface="+mn-cs"/>
                <a:sym typeface="Symbol" panose="05050102010706020507"/>
              </a:rPr>
              <a:t>氨基酸解离示意图</a:t>
            </a:r>
            <a:endParaRPr kumimoji="0" lang="zh-CN" altLang="en-US" sz="2400" b="0" i="0" u="none" strike="noStrike" kern="1200" cap="none" spc="0" normalizeH="0" baseline="0" noProof="0" dirty="0">
              <a:ln>
                <a:noFill/>
              </a:ln>
              <a:solidFill>
                <a:srgbClr val="FFFF00"/>
              </a:solidFill>
              <a:effectLst/>
              <a:uLnTx/>
              <a:uFillTx/>
              <a:latin typeface="黑体" panose="02010609060101010101" pitchFamily="49" charset="-122"/>
              <a:ea typeface="黑体" panose="02010609060101010101" pitchFamily="49" charset="-122"/>
              <a:cs typeface="+mn-cs"/>
              <a:sym typeface="Hoefler Text"/>
            </a:endParaRPr>
          </a:p>
        </p:txBody>
      </p:sp>
      <p:grpSp>
        <p:nvGrpSpPr>
          <p:cNvPr id="46" name="组合 45"/>
          <p:cNvGrpSpPr/>
          <p:nvPr/>
        </p:nvGrpSpPr>
        <p:grpSpPr>
          <a:xfrm>
            <a:off x="4084970" y="1892751"/>
            <a:ext cx="780663" cy="1244998"/>
            <a:chOff x="4607944" y="2441391"/>
            <a:chExt cx="780663" cy="1244998"/>
          </a:xfrm>
        </p:grpSpPr>
        <p:sp>
          <p:nvSpPr>
            <p:cNvPr id="48" name="文本框 78"/>
            <p:cNvSpPr txBox="1"/>
            <p:nvPr/>
          </p:nvSpPr>
          <p:spPr bwMode="auto">
            <a:xfrm>
              <a:off x="4607944" y="2441391"/>
              <a:ext cx="78066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OH</a:t>
              </a:r>
              <a:r>
                <a:rPr kumimoji="0" lang="en-US" altLang="zh-CN" sz="2800" b="0" i="0" u="none" strike="noStrike" kern="1200" cap="none" spc="0" normalizeH="0" baseline="30000" noProof="0" dirty="0" smtClean="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sp>
          <p:nvSpPr>
            <p:cNvPr id="49" name="文本框 78"/>
            <p:cNvSpPr txBox="1"/>
            <p:nvPr/>
          </p:nvSpPr>
          <p:spPr bwMode="auto">
            <a:xfrm>
              <a:off x="4763017" y="3152910"/>
              <a:ext cx="5017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rPr>
                <a:t>+</a:t>
              </a:r>
              <a:endParaRPr kumimoji="0" lang="zh-CN" altLang="en-US" sz="2800" b="0" i="0" u="none" strike="noStrike" kern="1200" cap="none" spc="0" normalizeH="0" baseline="30000" noProof="0" dirty="0">
                <a:ln>
                  <a:noFill/>
                </a:ln>
                <a:solidFill>
                  <a:srgbClr val="EDEDEE"/>
                </a:solidFill>
                <a:effectLst/>
                <a:uLnTx/>
                <a:uFillTx/>
                <a:latin typeface="Arial" panose="020B0604020202020204"/>
                <a:ea typeface="黑体" panose="02010609060101010101" pitchFamily="49" charset="-122"/>
                <a:cs typeface="Times New Roman" panose="02020603050405020304" pitchFamily="18" charset="0"/>
                <a:sym typeface="Hoefler Text"/>
              </a:endParaRPr>
            </a:p>
          </p:txBody>
        </p:sp>
      </p:grpSp>
      <p:pic>
        <p:nvPicPr>
          <p:cNvPr id="51" name="图片 50"/>
          <p:cNvPicPr>
            <a:picLocks noChangeAspect="1"/>
          </p:cNvPicPr>
          <p:nvPr/>
        </p:nvPicPr>
        <p:blipFill>
          <a:blip r:embed="rId1"/>
          <a:stretch>
            <a:fillRect/>
          </a:stretch>
        </p:blipFill>
        <p:spPr>
          <a:xfrm>
            <a:off x="4050247" y="2354477"/>
            <a:ext cx="850107" cy="342055"/>
          </a:xfrm>
          <a:prstGeom prst="rect">
            <a:avLst/>
          </a:prstGeom>
        </p:spPr>
      </p:pic>
      <p:pic>
        <p:nvPicPr>
          <p:cNvPr id="52" name="图片 51"/>
          <p:cNvPicPr>
            <a:picLocks noChangeAspect="1"/>
          </p:cNvPicPr>
          <p:nvPr/>
        </p:nvPicPr>
        <p:blipFill>
          <a:blip r:embed="rId1"/>
          <a:stretch>
            <a:fillRect/>
          </a:stretch>
        </p:blipFill>
        <p:spPr>
          <a:xfrm>
            <a:off x="7733226" y="2344223"/>
            <a:ext cx="850107" cy="342055"/>
          </a:xfrm>
          <a:prstGeom prst="rect">
            <a:avLst/>
          </a:prstGeom>
        </p:spPr>
      </p:pic>
    </p:spTree>
  </p:cSld>
  <p:clrMapOvr>
    <a:masterClrMapping/>
  </p:clrMapOvr>
  <p:transition spd="med"/>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7236992" y="2500351"/>
            <a:ext cx="4180651" cy="1529895"/>
          </a:xfrm>
          <a:prstGeom prst="rect">
            <a:avLst/>
          </a:prstGeom>
        </p:spPr>
      </p:pic>
      <p:sp>
        <p:nvSpPr>
          <p:cNvPr id="2" name="文本框 1"/>
          <p:cNvSpPr txBox="1"/>
          <p:nvPr/>
        </p:nvSpPr>
        <p:spPr>
          <a:xfrm>
            <a:off x="1390563" y="1085512"/>
            <a:ext cx="1333698"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2</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96" name="TextBox 34"/>
          <p:cNvSpPr txBox="1"/>
          <p:nvPr/>
        </p:nvSpPr>
        <p:spPr>
          <a:xfrm>
            <a:off x="8812836" y="4478618"/>
            <a:ext cx="792480" cy="46037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00"/>
                </a:solidFill>
                <a:effectLst/>
                <a:latin typeface="黑体" panose="02010609060101010101" pitchFamily="49" charset="-122"/>
                <a:ea typeface="黑体" panose="02010609060101010101" pitchFamily="49" charset="-122"/>
              </a:rPr>
              <a:t>二肽</a:t>
            </a:r>
            <a:endParaRPr lang="zh-CN" altLang="en-US" sz="2400" i="0" dirty="0" smtClean="0">
              <a:solidFill>
                <a:srgbClr val="FFFF00"/>
              </a:solidFill>
              <a:effectLst/>
              <a:latin typeface="黑体" panose="02010609060101010101" pitchFamily="49" charset="-122"/>
              <a:ea typeface="黑体" panose="02010609060101010101" pitchFamily="49" charset="-122"/>
            </a:endParaRPr>
          </a:p>
        </p:txBody>
      </p:sp>
      <p:sp>
        <p:nvSpPr>
          <p:cNvPr id="64" name="矩形 63"/>
          <p:cNvSpPr/>
          <p:nvPr/>
        </p:nvSpPr>
        <p:spPr>
          <a:xfrm>
            <a:off x="8498686" y="2498689"/>
            <a:ext cx="1044000" cy="1440000"/>
          </a:xfrm>
          <a:prstGeom prst="rect">
            <a:avLst/>
          </a:prstGeom>
          <a:noFill/>
          <a:ln w="28575" cap="flat">
            <a:solidFill>
              <a:srgbClr val="FFFF00"/>
            </a:solidFill>
            <a:miter lim="400000"/>
          </a:ln>
        </p:spPr>
        <p:style>
          <a:lnRef idx="0">
            <a:scrgbClr r="0" g="0" b="0"/>
          </a:lnRef>
          <a:fillRef idx="0">
            <a:scrgbClr r="0" g="0" b="0"/>
          </a:fillRef>
          <a:effectRef idx="0">
            <a:scrgbClr r="0" g="0" b="0"/>
          </a:effectRef>
          <a:fontRef idx="none"/>
        </p:style>
        <p:txBody>
          <a:bodyPr rot="0" spcFirstLastPara="1" vert="horz" wrap="square" lIns="50800" tIns="50800" rIns="50800" bIns="50800" numCol="1" spcCol="38100" rtlCol="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cxnSp>
        <p:nvCxnSpPr>
          <p:cNvPr id="72" name="直接箭头连接符 71"/>
          <p:cNvCxnSpPr/>
          <p:nvPr/>
        </p:nvCxnSpPr>
        <p:spPr>
          <a:xfrm flipV="1">
            <a:off x="9013116" y="2054924"/>
            <a:ext cx="0" cy="3960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79" name="TextBox 34"/>
          <p:cNvSpPr txBox="1"/>
          <p:nvPr/>
        </p:nvSpPr>
        <p:spPr>
          <a:xfrm>
            <a:off x="8644197" y="1585642"/>
            <a:ext cx="800219"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a:solidFill>
                  <a:srgbClr val="FFFF00"/>
                </a:solidFill>
                <a:effectLst/>
                <a:latin typeface="黑体" panose="02010609060101010101" pitchFamily="49" charset="-122"/>
                <a:ea typeface="黑体" panose="02010609060101010101" pitchFamily="49" charset="-122"/>
              </a:rPr>
              <a:t>肽键</a:t>
            </a:r>
            <a:endParaRPr lang="zh-CN" altLang="en-US" sz="2400" i="0" dirty="0">
              <a:solidFill>
                <a:srgbClr val="FFFF00"/>
              </a:solidFill>
              <a:effectLst/>
              <a:latin typeface="黑体" panose="02010609060101010101" pitchFamily="49" charset="-122"/>
              <a:ea typeface="黑体" panose="02010609060101010101" pitchFamily="49" charset="-122"/>
            </a:endParaRPr>
          </a:p>
        </p:txBody>
      </p:sp>
      <p:pic>
        <p:nvPicPr>
          <p:cNvPr id="7" name="图片 6"/>
          <p:cNvPicPr>
            <a:picLocks noChangeAspect="1"/>
          </p:cNvPicPr>
          <p:nvPr/>
        </p:nvPicPr>
        <p:blipFill>
          <a:blip r:embed="rId2"/>
          <a:stretch>
            <a:fillRect/>
          </a:stretch>
        </p:blipFill>
        <p:spPr>
          <a:xfrm>
            <a:off x="993615" y="2675290"/>
            <a:ext cx="6243378" cy="1716929"/>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4" grpId="0" animBg="1"/>
      <p:bldP spid="7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90563" y="1085512"/>
            <a:ext cx="1333698"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2</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文本框 3"/>
          <p:cNvSpPr txBox="1"/>
          <p:nvPr/>
        </p:nvSpPr>
        <p:spPr>
          <a:xfrm>
            <a:off x="1114019" y="1854246"/>
            <a:ext cx="10259219"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请</a:t>
            </a:r>
            <a:r>
              <a:rPr lang="zh-CN" altLang="en-US" sz="2400" i="0" dirty="0" smtClean="0">
                <a:solidFill>
                  <a:srgbClr val="FFFFFF"/>
                </a:solidFill>
                <a:effectLst/>
                <a:latin typeface="黑体" panose="02010609060101010101" pitchFamily="49" charset="-122"/>
                <a:ea typeface="黑体" panose="02010609060101010101" pitchFamily="49" charset="-122"/>
              </a:rPr>
              <a:t>大家写出甘氨酸分子和丙氨酸分子结合生成二肽的化学方程式</a:t>
            </a:r>
            <a:r>
              <a:rPr lang="zh-CN" altLang="en-US" sz="2400" i="0" dirty="0">
                <a:solidFill>
                  <a:srgbClr val="FFFFFF"/>
                </a:solidFill>
                <a:effectLst/>
                <a:latin typeface="黑体" panose="02010609060101010101" pitchFamily="49" charset="-122"/>
                <a:ea typeface="黑体" panose="02010609060101010101" pitchFamily="49" charset="-122"/>
              </a:rPr>
              <a:t>。</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5" name="文本框 4"/>
          <p:cNvSpPr txBox="1"/>
          <p:nvPr/>
        </p:nvSpPr>
        <p:spPr>
          <a:xfrm>
            <a:off x="3409685" y="2807930"/>
            <a:ext cx="24846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a:t>
            </a:r>
            <a:r>
              <a:rPr lang="en-US" altLang="zh-CN" sz="2800" i="0" baseline="-25000" dirty="0">
                <a:solidFill>
                  <a:srgbClr val="EDEDEE"/>
                </a:solidFill>
                <a:effectLst/>
                <a:latin typeface="+mj-lt"/>
                <a:ea typeface="黑体" panose="02010609060101010101" pitchFamily="49" charset="-122"/>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sp>
        <p:nvSpPr>
          <p:cNvPr id="6" name="TextBox 21"/>
          <p:cNvSpPr txBox="1"/>
          <p:nvPr/>
        </p:nvSpPr>
        <p:spPr>
          <a:xfrm>
            <a:off x="3839819" y="4051769"/>
            <a:ext cx="1257961"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甘氨酸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7" name="文本框 6"/>
          <p:cNvSpPr txBox="1"/>
          <p:nvPr/>
        </p:nvSpPr>
        <p:spPr>
          <a:xfrm>
            <a:off x="6303230" y="2807930"/>
            <a:ext cx="235160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cxnSp>
        <p:nvCxnSpPr>
          <p:cNvPr id="8" name="直接连接符 7"/>
          <p:cNvCxnSpPr/>
          <p:nvPr/>
        </p:nvCxnSpPr>
        <p:spPr>
          <a:xfrm>
            <a:off x="7129292" y="3245169"/>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9" name="文本框 30"/>
          <p:cNvSpPr txBox="1"/>
          <p:nvPr/>
        </p:nvSpPr>
        <p:spPr>
          <a:xfrm>
            <a:off x="6967122" y="3493997"/>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noProof="0" dirty="0">
                <a:solidFill>
                  <a:srgbClr val="FFFFFF"/>
                </a:solidFill>
                <a:effectLst/>
                <a:latin typeface="+mj-lt"/>
                <a:ea typeface="黑体" panose="02010609060101010101" pitchFamily="49" charset="-122"/>
                <a:cs typeface="Times New Roman" panose="02020603050405020304" pitchFamily="18" charset="0"/>
                <a:sym typeface="Hoefler Text"/>
              </a:rPr>
              <a:t>C</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10" name="TextBox 21"/>
          <p:cNvSpPr txBox="1"/>
          <p:nvPr/>
        </p:nvSpPr>
        <p:spPr>
          <a:xfrm>
            <a:off x="6586829" y="4051769"/>
            <a:ext cx="1257961"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丙氨酸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90563" y="1085512"/>
            <a:ext cx="1333698"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2</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文本框 3"/>
          <p:cNvSpPr txBox="1"/>
          <p:nvPr/>
        </p:nvSpPr>
        <p:spPr>
          <a:xfrm>
            <a:off x="1114019" y="1854246"/>
            <a:ext cx="10259219"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请</a:t>
            </a:r>
            <a:r>
              <a:rPr lang="zh-CN" altLang="en-US" sz="2400" i="0" dirty="0" smtClean="0">
                <a:solidFill>
                  <a:srgbClr val="FFFFFF"/>
                </a:solidFill>
                <a:effectLst/>
                <a:latin typeface="黑体" panose="02010609060101010101" pitchFamily="49" charset="-122"/>
                <a:ea typeface="黑体" panose="02010609060101010101" pitchFamily="49" charset="-122"/>
              </a:rPr>
              <a:t>大家写出甘氨酸分子和丙氨酸分子结合生成二肽的化学方程式？</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5" name="文本框 4"/>
          <p:cNvSpPr txBox="1"/>
          <p:nvPr/>
        </p:nvSpPr>
        <p:spPr>
          <a:xfrm>
            <a:off x="1077965" y="2807930"/>
            <a:ext cx="24846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a:t>
            </a:r>
            <a:r>
              <a:rPr lang="en-US" altLang="zh-CN" sz="2800" i="0" baseline="-25000" dirty="0">
                <a:solidFill>
                  <a:srgbClr val="EDEDEE"/>
                </a:solidFill>
                <a:effectLst/>
                <a:latin typeface="+mj-lt"/>
                <a:ea typeface="黑体" panose="02010609060101010101" pitchFamily="49" charset="-122"/>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sp>
        <p:nvSpPr>
          <p:cNvPr id="6" name="TextBox 21"/>
          <p:cNvSpPr txBox="1"/>
          <p:nvPr/>
        </p:nvSpPr>
        <p:spPr>
          <a:xfrm>
            <a:off x="1508099" y="4023480"/>
            <a:ext cx="1257961"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甘氨酸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grpSp>
        <p:nvGrpSpPr>
          <p:cNvPr id="3" name="组合 2"/>
          <p:cNvGrpSpPr/>
          <p:nvPr/>
        </p:nvGrpSpPr>
        <p:grpSpPr>
          <a:xfrm>
            <a:off x="3971510" y="2807930"/>
            <a:ext cx="2351605" cy="1191263"/>
            <a:chOff x="3971510" y="2807930"/>
            <a:chExt cx="2351605" cy="1191263"/>
          </a:xfrm>
        </p:grpSpPr>
        <p:sp>
          <p:nvSpPr>
            <p:cNvPr id="7" name="文本框 6"/>
            <p:cNvSpPr txBox="1"/>
            <p:nvPr/>
          </p:nvSpPr>
          <p:spPr>
            <a:xfrm>
              <a:off x="3971510" y="2807930"/>
              <a:ext cx="235160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cxnSp>
          <p:nvCxnSpPr>
            <p:cNvPr id="8" name="直接连接符 7"/>
            <p:cNvCxnSpPr/>
            <p:nvPr/>
          </p:nvCxnSpPr>
          <p:spPr>
            <a:xfrm>
              <a:off x="4797572" y="3245169"/>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9" name="文本框 30"/>
            <p:cNvSpPr txBox="1"/>
            <p:nvPr/>
          </p:nvSpPr>
          <p:spPr>
            <a:xfrm>
              <a:off x="4635402" y="3465714"/>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noProof="0" dirty="0">
                  <a:solidFill>
                    <a:srgbClr val="FFFFFF"/>
                  </a:solidFill>
                  <a:effectLst/>
                  <a:latin typeface="+mj-lt"/>
                  <a:ea typeface="黑体" panose="02010609060101010101" pitchFamily="49" charset="-122"/>
                  <a:cs typeface="Times New Roman" panose="02020603050405020304" pitchFamily="18" charset="0"/>
                  <a:sym typeface="Hoefler Text"/>
                </a:rPr>
                <a:t>C</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10" name="TextBox 21"/>
          <p:cNvSpPr txBox="1"/>
          <p:nvPr/>
        </p:nvSpPr>
        <p:spPr>
          <a:xfrm>
            <a:off x="4255109" y="4023480"/>
            <a:ext cx="1242721" cy="64596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丙氨酸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11" name="矩形 10"/>
          <p:cNvSpPr>
            <a:spLocks noChangeArrowheads="1"/>
          </p:cNvSpPr>
          <p:nvPr/>
        </p:nvSpPr>
        <p:spPr bwMode="auto">
          <a:xfrm>
            <a:off x="3583659" y="2778357"/>
            <a:ext cx="4251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marL="0" marR="0" lvl="0" indent="0" algn="l" defTabSz="8255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smtClean="0">
                <a:ln>
                  <a:noFill/>
                </a:ln>
                <a:solidFill>
                  <a:srgbClr val="FFFFFF"/>
                </a:solidFill>
                <a:effectLst/>
                <a:uLnTx/>
                <a:uFillTx/>
                <a:latin typeface="+mj-lt"/>
                <a:ea typeface="+mn-ea"/>
                <a:cs typeface="Hoefler Text"/>
                <a:sym typeface="Hoefler Text"/>
              </a:rPr>
              <a:t>+</a:t>
            </a:r>
            <a:endParaRPr kumimoji="0" lang="zh-CN" altLang="en-US" sz="3200" b="0" i="0" u="none" strike="noStrike" kern="1200" cap="none" spc="0" normalizeH="0" baseline="0" noProof="0" dirty="0">
              <a:ln>
                <a:noFill/>
              </a:ln>
              <a:solidFill>
                <a:srgbClr val="FFFFFF"/>
              </a:solidFill>
              <a:effectLst/>
              <a:uLnTx/>
              <a:uFillTx/>
              <a:latin typeface="+mj-lt"/>
              <a:ea typeface="+mn-ea"/>
              <a:cs typeface="Hoefler Text"/>
              <a:sym typeface="Hoefler Text"/>
            </a:endParaRPr>
          </a:p>
        </p:txBody>
      </p:sp>
      <p:cxnSp>
        <p:nvCxnSpPr>
          <p:cNvPr id="12" name="直接箭头连接符 11"/>
          <p:cNvCxnSpPr/>
          <p:nvPr/>
        </p:nvCxnSpPr>
        <p:spPr>
          <a:xfrm>
            <a:off x="6290794" y="3037661"/>
            <a:ext cx="998538"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nvGrpSpPr>
          <p:cNvPr id="22" name="组合 21"/>
          <p:cNvGrpSpPr/>
          <p:nvPr/>
        </p:nvGrpSpPr>
        <p:grpSpPr>
          <a:xfrm>
            <a:off x="6130311" y="2440470"/>
            <a:ext cx="1168538" cy="584775"/>
            <a:chOff x="8686382" y="3987767"/>
            <a:chExt cx="1168538" cy="584775"/>
          </a:xfrm>
        </p:grpSpPr>
        <p:sp>
          <p:nvSpPr>
            <p:cNvPr id="13" name="文本框 78"/>
            <p:cNvSpPr txBox="1"/>
            <p:nvPr/>
          </p:nvSpPr>
          <p:spPr bwMode="auto">
            <a:xfrm>
              <a:off x="9080669" y="4030094"/>
              <a:ext cx="77425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defTabSz="825500">
                <a:spcBef>
                  <a:spcPts val="0"/>
                </a:spcBef>
                <a:defRPr/>
              </a:pPr>
              <a:r>
                <a:rPr lang="en-US" altLang="zh-CN" sz="2800" b="0" kern="1200" dirty="0" smtClean="0">
                  <a:solidFill>
                    <a:srgbClr val="FFFF00"/>
                  </a:solidFill>
                  <a:effectLst/>
                  <a:cs typeface="Times New Roman" panose="02020603050405020304" pitchFamily="18" charset="0"/>
                  <a:sym typeface="Hoefler Text"/>
                </a:rPr>
                <a:t>H</a:t>
              </a:r>
              <a:r>
                <a:rPr lang="en-US" altLang="zh-CN" sz="2800" b="0" kern="1200" baseline="-25000" dirty="0" smtClean="0">
                  <a:solidFill>
                    <a:srgbClr val="FFFF00"/>
                  </a:solidFill>
                  <a:effectLst/>
                  <a:cs typeface="Times New Roman" panose="02020603050405020304" pitchFamily="18" charset="0"/>
                  <a:sym typeface="Hoefler Text"/>
                </a:rPr>
                <a:t>2</a:t>
              </a:r>
              <a:r>
                <a:rPr lang="en-US" altLang="zh-CN" sz="2800" b="0" kern="1200" dirty="0" smtClean="0">
                  <a:solidFill>
                    <a:srgbClr val="FFFF00"/>
                  </a:solidFill>
                  <a:effectLst/>
                  <a:cs typeface="Times New Roman" panose="02020603050405020304" pitchFamily="18" charset="0"/>
                  <a:sym typeface="Hoefler Text"/>
                </a:rPr>
                <a:t>O</a:t>
              </a:r>
              <a:endParaRPr lang="zh-CN" altLang="en-US" sz="2800" b="0" kern="1200" baseline="30000" dirty="0">
                <a:solidFill>
                  <a:srgbClr val="FFFF00"/>
                </a:solidFill>
                <a:effectLst/>
                <a:cs typeface="Times New Roman" panose="02020603050405020304" pitchFamily="18" charset="0"/>
                <a:sym typeface="Hoefler Text"/>
              </a:endParaRPr>
            </a:p>
          </p:txBody>
        </p:sp>
        <p:sp>
          <p:nvSpPr>
            <p:cNvPr id="14" name="矩形 13"/>
            <p:cNvSpPr>
              <a:spLocks noChangeArrowheads="1"/>
            </p:cNvSpPr>
            <p:nvPr/>
          </p:nvSpPr>
          <p:spPr bwMode="auto">
            <a:xfrm>
              <a:off x="8686382" y="3987767"/>
              <a:ext cx="4251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marL="0" marR="0" lvl="0" indent="0" algn="l" defTabSz="825500" rtl="0" eaLnBrk="0" fontAlgn="base" latinLnBrk="0" hangingPunct="0">
                <a:lnSpc>
                  <a:spcPct val="100000"/>
                </a:lnSpc>
                <a:spcBef>
                  <a:spcPct val="0"/>
                </a:spcBef>
                <a:spcAft>
                  <a:spcPct val="0"/>
                </a:spcAft>
                <a:buClrTx/>
                <a:buSzTx/>
                <a:buFontTx/>
                <a:buNone/>
                <a:defRPr/>
              </a:pPr>
              <a:r>
                <a:rPr lang="en-US" altLang="zh-CN" sz="3200" i="0" kern="1200" dirty="0">
                  <a:solidFill>
                    <a:srgbClr val="FFFF00"/>
                  </a:solidFill>
                  <a:effectLst/>
                  <a:latin typeface="+mj-lt"/>
                  <a:ea typeface="+mn-ea"/>
                </a:rPr>
                <a:t>−</a:t>
              </a:r>
              <a:endParaRPr kumimoji="0" lang="zh-CN" altLang="en-US" sz="3200" b="0" i="0" u="none" strike="noStrike" kern="1200" cap="none" spc="0" normalizeH="0" baseline="0" noProof="0" dirty="0">
                <a:ln>
                  <a:noFill/>
                </a:ln>
                <a:solidFill>
                  <a:srgbClr val="FFFF00"/>
                </a:solidFill>
                <a:effectLst/>
                <a:uLnTx/>
                <a:uFillTx/>
                <a:latin typeface="+mj-lt"/>
                <a:ea typeface="+mn-ea"/>
                <a:cs typeface="Hoefler Text"/>
                <a:sym typeface="Hoefler Text"/>
              </a:endParaRPr>
            </a:p>
          </p:txBody>
        </p:sp>
      </p:grpSp>
      <p:grpSp>
        <p:nvGrpSpPr>
          <p:cNvPr id="20" name="组合 19"/>
          <p:cNvGrpSpPr/>
          <p:nvPr/>
        </p:nvGrpSpPr>
        <p:grpSpPr>
          <a:xfrm>
            <a:off x="7261271" y="2778357"/>
            <a:ext cx="4054817" cy="1203620"/>
            <a:chOff x="6316309" y="4011537"/>
            <a:chExt cx="4054817" cy="1203620"/>
          </a:xfrm>
        </p:grpSpPr>
        <p:grpSp>
          <p:nvGrpSpPr>
            <p:cNvPr id="15" name="组合 14"/>
            <p:cNvGrpSpPr/>
            <p:nvPr/>
          </p:nvGrpSpPr>
          <p:grpSpPr>
            <a:xfrm>
              <a:off x="8152570" y="4011537"/>
              <a:ext cx="2218556" cy="1203620"/>
              <a:chOff x="4038034" y="2807930"/>
              <a:chExt cx="2218556" cy="1203620"/>
            </a:xfrm>
          </p:grpSpPr>
          <p:sp>
            <p:nvSpPr>
              <p:cNvPr id="16" name="文本框 15"/>
              <p:cNvSpPr txBox="1"/>
              <p:nvPr/>
            </p:nvSpPr>
            <p:spPr>
              <a:xfrm>
                <a:off x="4038034" y="2807930"/>
                <a:ext cx="22185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NHCHCOOH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cxnSp>
            <p:nvCxnSpPr>
              <p:cNvPr id="17" name="直接连接符 16"/>
              <p:cNvCxnSpPr/>
              <p:nvPr/>
            </p:nvCxnSpPr>
            <p:spPr>
              <a:xfrm>
                <a:off x="4748144" y="32575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8" name="文本框 30"/>
              <p:cNvSpPr txBox="1"/>
              <p:nvPr/>
            </p:nvSpPr>
            <p:spPr>
              <a:xfrm>
                <a:off x="4585974" y="3478071"/>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noProof="0" dirty="0">
                    <a:solidFill>
                      <a:srgbClr val="FFFFFF"/>
                    </a:solidFill>
                    <a:effectLst/>
                    <a:latin typeface="+mj-lt"/>
                    <a:ea typeface="黑体" panose="02010609060101010101" pitchFamily="49" charset="-122"/>
                    <a:cs typeface="Times New Roman" panose="02020603050405020304" pitchFamily="18" charset="0"/>
                    <a:sym typeface="Hoefler Text"/>
                  </a:rPr>
                  <a:t>C</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19" name="文本框 18"/>
            <p:cNvSpPr txBox="1"/>
            <p:nvPr/>
          </p:nvSpPr>
          <p:spPr>
            <a:xfrm>
              <a:off x="6316309" y="4012451"/>
              <a:ext cx="194604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a:t>
              </a:r>
              <a:r>
                <a:rPr lang="en-US" altLang="zh-CN" sz="2800" i="0" baseline="-25000" dirty="0" smtClean="0">
                  <a:solidFill>
                    <a:srgbClr val="EDEDEE"/>
                  </a:solidFill>
                  <a:effectLst/>
                  <a:latin typeface="+mj-lt"/>
                  <a:ea typeface="黑体" panose="02010609060101010101" pitchFamily="49" charset="-122"/>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CO</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grpSp>
      <p:sp>
        <p:nvSpPr>
          <p:cNvPr id="21" name="TextBox 21"/>
          <p:cNvSpPr txBox="1"/>
          <p:nvPr/>
        </p:nvSpPr>
        <p:spPr>
          <a:xfrm>
            <a:off x="7944965" y="4023480"/>
            <a:ext cx="2648912"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甘 </a:t>
            </a:r>
            <a:r>
              <a:rPr lang="en-US" altLang="zh-CN" sz="2400" i="0" dirty="0" smtClean="0">
                <a:solidFill>
                  <a:srgbClr val="FFFFFF"/>
                </a:solidFill>
                <a:effectLst/>
                <a:latin typeface="黑体" panose="02010609060101010101" pitchFamily="49" charset="-122"/>
                <a:ea typeface="黑体" panose="02010609060101010101" pitchFamily="49" charset="-122"/>
                <a:sym typeface="Symbol" panose="05050102010706020507"/>
              </a:rPr>
              <a:t>- </a:t>
            </a: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丙二肽</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90563" y="1085512"/>
            <a:ext cx="1333698"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2</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文本框 3"/>
          <p:cNvSpPr txBox="1"/>
          <p:nvPr/>
        </p:nvSpPr>
        <p:spPr>
          <a:xfrm>
            <a:off x="1114019" y="1854246"/>
            <a:ext cx="10259219"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400" i="0" dirty="0">
                <a:solidFill>
                  <a:srgbClr val="FFFFFF"/>
                </a:solidFill>
                <a:effectLst/>
                <a:latin typeface="黑体" panose="02010609060101010101" pitchFamily="49" charset="-122"/>
                <a:ea typeface="黑体" panose="02010609060101010101" pitchFamily="49" charset="-122"/>
              </a:rPr>
              <a:t>请</a:t>
            </a:r>
            <a:r>
              <a:rPr lang="zh-CN" altLang="en-US" sz="2400" i="0" dirty="0" smtClean="0">
                <a:solidFill>
                  <a:srgbClr val="FFFFFF"/>
                </a:solidFill>
                <a:effectLst/>
                <a:latin typeface="黑体" panose="02010609060101010101" pitchFamily="49" charset="-122"/>
                <a:ea typeface="黑体" panose="02010609060101010101" pitchFamily="49" charset="-122"/>
              </a:rPr>
              <a:t>大家写出甘氨酸分子和丙氨酸分子结合生成二肽的化学方程式？</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5" name="文本框 4"/>
          <p:cNvSpPr txBox="1"/>
          <p:nvPr/>
        </p:nvSpPr>
        <p:spPr>
          <a:xfrm>
            <a:off x="3859277" y="2807930"/>
            <a:ext cx="24846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a:t>
            </a:r>
            <a:r>
              <a:rPr lang="en-US" altLang="zh-CN" sz="2800" i="0" baseline="-25000" dirty="0">
                <a:solidFill>
                  <a:srgbClr val="EDEDEE"/>
                </a:solidFill>
                <a:effectLst/>
                <a:latin typeface="+mj-lt"/>
                <a:ea typeface="黑体" panose="02010609060101010101" pitchFamily="49" charset="-122"/>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sp>
        <p:nvSpPr>
          <p:cNvPr id="6" name="TextBox 21"/>
          <p:cNvSpPr txBox="1"/>
          <p:nvPr/>
        </p:nvSpPr>
        <p:spPr>
          <a:xfrm>
            <a:off x="4289411" y="4023480"/>
            <a:ext cx="1257961" cy="559769"/>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甘氨酸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grpSp>
        <p:nvGrpSpPr>
          <p:cNvPr id="3" name="组合 2"/>
          <p:cNvGrpSpPr/>
          <p:nvPr/>
        </p:nvGrpSpPr>
        <p:grpSpPr>
          <a:xfrm>
            <a:off x="1219232" y="2818641"/>
            <a:ext cx="2351605" cy="1217349"/>
            <a:chOff x="3971510" y="2807930"/>
            <a:chExt cx="2351605" cy="1217349"/>
          </a:xfrm>
        </p:grpSpPr>
        <p:sp>
          <p:nvSpPr>
            <p:cNvPr id="7" name="文本框 6"/>
            <p:cNvSpPr txBox="1"/>
            <p:nvPr/>
          </p:nvSpPr>
          <p:spPr>
            <a:xfrm>
              <a:off x="3971510" y="2807930"/>
              <a:ext cx="235160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cxnSp>
          <p:nvCxnSpPr>
            <p:cNvPr id="8" name="直接连接符 7"/>
            <p:cNvCxnSpPr/>
            <p:nvPr/>
          </p:nvCxnSpPr>
          <p:spPr>
            <a:xfrm>
              <a:off x="4797572" y="3245169"/>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9" name="文本框 30"/>
            <p:cNvSpPr txBox="1"/>
            <p:nvPr/>
          </p:nvSpPr>
          <p:spPr>
            <a:xfrm>
              <a:off x="4635402" y="349180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noProof="0" dirty="0">
                  <a:solidFill>
                    <a:srgbClr val="FFFFFF"/>
                  </a:solidFill>
                  <a:effectLst/>
                  <a:latin typeface="+mj-lt"/>
                  <a:ea typeface="黑体" panose="02010609060101010101" pitchFamily="49" charset="-122"/>
                  <a:cs typeface="Times New Roman" panose="02020603050405020304" pitchFamily="18" charset="0"/>
                  <a:sym typeface="Hoefler Text"/>
                </a:rPr>
                <a:t>C</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10" name="TextBox 21"/>
          <p:cNvSpPr txBox="1"/>
          <p:nvPr/>
        </p:nvSpPr>
        <p:spPr>
          <a:xfrm>
            <a:off x="1502831" y="4034191"/>
            <a:ext cx="1242721" cy="64596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a:solidFill>
                  <a:srgbClr val="FFFFFF"/>
                </a:solidFill>
                <a:effectLst/>
                <a:latin typeface="黑体" panose="02010609060101010101" pitchFamily="49" charset="-122"/>
                <a:ea typeface="黑体" panose="02010609060101010101" pitchFamily="49" charset="-122"/>
                <a:sym typeface="Symbol" panose="05050102010706020507"/>
              </a:rPr>
              <a:t>丙氨酸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11" name="矩形 10"/>
          <p:cNvSpPr>
            <a:spLocks noChangeArrowheads="1"/>
          </p:cNvSpPr>
          <p:nvPr/>
        </p:nvSpPr>
        <p:spPr bwMode="auto">
          <a:xfrm>
            <a:off x="3537939" y="2778357"/>
            <a:ext cx="42511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5600" i="1">
                <a:solidFill>
                  <a:srgbClr val="86837F"/>
                </a:solidFill>
                <a:latin typeface="Hoefler Text"/>
                <a:ea typeface="Hoefler Text"/>
                <a:cs typeface="Hoefler Text"/>
                <a:sym typeface="Hoefler Text"/>
              </a:defRPr>
            </a:lvl1pPr>
            <a:lvl2pPr marL="742950" indent="-285750">
              <a:defRPr sz="5600" i="1">
                <a:solidFill>
                  <a:srgbClr val="86837F"/>
                </a:solidFill>
                <a:latin typeface="Hoefler Text"/>
                <a:ea typeface="Hoefler Text"/>
                <a:cs typeface="Hoefler Text"/>
                <a:sym typeface="Hoefler Text"/>
              </a:defRPr>
            </a:lvl2pPr>
            <a:lvl3pPr marL="1143000" indent="-228600">
              <a:defRPr sz="5600" i="1">
                <a:solidFill>
                  <a:srgbClr val="86837F"/>
                </a:solidFill>
                <a:latin typeface="Hoefler Text"/>
                <a:ea typeface="Hoefler Text"/>
                <a:cs typeface="Hoefler Text"/>
                <a:sym typeface="Hoefler Text"/>
              </a:defRPr>
            </a:lvl3pPr>
            <a:lvl4pPr marL="1600200" indent="-228600">
              <a:defRPr sz="5600" i="1">
                <a:solidFill>
                  <a:srgbClr val="86837F"/>
                </a:solidFill>
                <a:latin typeface="Hoefler Text"/>
                <a:ea typeface="Hoefler Text"/>
                <a:cs typeface="Hoefler Text"/>
                <a:sym typeface="Hoefler Text"/>
              </a:defRPr>
            </a:lvl4pPr>
            <a:lvl5pPr marL="2057400" indent="-228600">
              <a:defRPr sz="5600" i="1">
                <a:solidFill>
                  <a:srgbClr val="86837F"/>
                </a:solidFill>
                <a:latin typeface="Hoefler Text"/>
                <a:ea typeface="Hoefler Text"/>
                <a:cs typeface="Hoefler Text"/>
                <a:sym typeface="Hoefler Text"/>
              </a:defRPr>
            </a:lvl5pPr>
            <a:lvl6pPr marL="25146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6pPr>
            <a:lvl7pPr marL="29718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7pPr>
            <a:lvl8pPr marL="34290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8pPr>
            <a:lvl9pPr marL="3886200" indent="-228600" defTabSz="825500" eaLnBrk="0" fontAlgn="base" hangingPunct="0">
              <a:spcBef>
                <a:spcPct val="0"/>
              </a:spcBef>
              <a:spcAft>
                <a:spcPct val="0"/>
              </a:spcAft>
              <a:defRPr sz="5600" i="1">
                <a:solidFill>
                  <a:srgbClr val="86837F"/>
                </a:solidFill>
                <a:latin typeface="Hoefler Text"/>
                <a:ea typeface="Hoefler Text"/>
                <a:cs typeface="Hoefler Text"/>
                <a:sym typeface="Hoefler Text"/>
              </a:defRPr>
            </a:lvl9pPr>
          </a:lstStyle>
          <a:p>
            <a:pPr marL="0" marR="0" lvl="0" indent="0" algn="l" defTabSz="825500" rtl="0" eaLnBrk="0" fontAlgn="base" latinLnBrk="0" hangingPunct="0">
              <a:lnSpc>
                <a:spcPct val="100000"/>
              </a:lnSpc>
              <a:spcBef>
                <a:spcPct val="0"/>
              </a:spcBef>
              <a:spcAft>
                <a:spcPct val="0"/>
              </a:spcAft>
              <a:buClrTx/>
              <a:buSzTx/>
              <a:buFontTx/>
              <a:buNone/>
              <a:defRPr/>
            </a:pPr>
            <a:r>
              <a:rPr kumimoji="0" lang="en-US" altLang="zh-CN" sz="3200" b="0" i="0" u="none" strike="noStrike" kern="1200" cap="none" spc="0" normalizeH="0" baseline="0" noProof="0" dirty="0" smtClean="0">
                <a:ln>
                  <a:noFill/>
                </a:ln>
                <a:solidFill>
                  <a:srgbClr val="FFFFFF"/>
                </a:solidFill>
                <a:effectLst/>
                <a:uLnTx/>
                <a:uFillTx/>
                <a:latin typeface="+mj-lt"/>
                <a:ea typeface="+mn-ea"/>
                <a:cs typeface="Hoefler Text"/>
                <a:sym typeface="Hoefler Text"/>
              </a:rPr>
              <a:t>+</a:t>
            </a:r>
            <a:endParaRPr kumimoji="0" lang="zh-CN" altLang="en-US" sz="3200" b="0" i="0" u="none" strike="noStrike" kern="1200" cap="none" spc="0" normalizeH="0" baseline="0" noProof="0" dirty="0">
              <a:ln>
                <a:noFill/>
              </a:ln>
              <a:solidFill>
                <a:srgbClr val="FFFFFF"/>
              </a:solidFill>
              <a:effectLst/>
              <a:uLnTx/>
              <a:uFillTx/>
              <a:latin typeface="+mj-lt"/>
              <a:ea typeface="+mn-ea"/>
              <a:cs typeface="Hoefler Text"/>
              <a:sym typeface="Hoefler Text"/>
            </a:endParaRPr>
          </a:p>
        </p:txBody>
      </p:sp>
      <p:cxnSp>
        <p:nvCxnSpPr>
          <p:cNvPr id="12" name="直接箭头连接符 11"/>
          <p:cNvCxnSpPr/>
          <p:nvPr/>
        </p:nvCxnSpPr>
        <p:spPr>
          <a:xfrm>
            <a:off x="6290794" y="3037661"/>
            <a:ext cx="998538" cy="0"/>
          </a:xfrm>
          <a:prstGeom prst="straightConnector1">
            <a:avLst/>
          </a:prstGeom>
          <a:noFill/>
          <a:ln w="38100" cap="flat">
            <a:solidFill>
              <a:srgbClr val="FFFFFF"/>
            </a:solidFill>
            <a:prstDash val="solid"/>
            <a:miter lim="400000"/>
            <a:tailEnd type="triangle"/>
          </a:ln>
        </p:spPr>
        <p:style>
          <a:lnRef idx="0">
            <a:scrgbClr r="0" g="0" b="0"/>
          </a:lnRef>
          <a:fillRef idx="0">
            <a:scrgbClr r="0" g="0" b="0"/>
          </a:fillRef>
          <a:effectRef idx="0">
            <a:scrgbClr r="0" g="0" b="0"/>
          </a:effectRef>
          <a:fontRef idx="none"/>
        </p:style>
      </p:cxnSp>
      <p:grpSp>
        <p:nvGrpSpPr>
          <p:cNvPr id="23" name="组合 22"/>
          <p:cNvGrpSpPr/>
          <p:nvPr/>
        </p:nvGrpSpPr>
        <p:grpSpPr>
          <a:xfrm>
            <a:off x="7215435" y="2776670"/>
            <a:ext cx="4107971" cy="1219546"/>
            <a:chOff x="4900643" y="3680780"/>
            <a:chExt cx="4107971" cy="1219546"/>
          </a:xfrm>
        </p:grpSpPr>
        <p:grpSp>
          <p:nvGrpSpPr>
            <p:cNvPr id="15" name="组合 14"/>
            <p:cNvGrpSpPr/>
            <p:nvPr/>
          </p:nvGrpSpPr>
          <p:grpSpPr>
            <a:xfrm>
              <a:off x="4900643" y="3680780"/>
              <a:ext cx="1880323" cy="1219546"/>
              <a:chOff x="3955690" y="2807930"/>
              <a:chExt cx="1880323" cy="1219546"/>
            </a:xfrm>
          </p:grpSpPr>
          <p:sp>
            <p:nvSpPr>
              <p:cNvPr id="16" name="文本框 15"/>
              <p:cNvSpPr txBox="1"/>
              <p:nvPr/>
            </p:nvSpPr>
            <p:spPr>
              <a:xfrm>
                <a:off x="3955690" y="2807930"/>
                <a:ext cx="188032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a:t>
                </a:r>
                <a:r>
                  <a:rPr kumimoji="0" lang="en-US" altLang="zh-CN" sz="2800" b="0" i="0" u="none" strike="noStrike" cap="none" spc="0" normalizeH="0" baseline="-25000" dirty="0" smtClean="0">
                    <a:ln>
                      <a:noFill/>
                    </a:ln>
                    <a:solidFill>
                      <a:srgbClr val="EDEDEE"/>
                    </a:solidFill>
                    <a:effectLst/>
                    <a:uFillTx/>
                    <a:latin typeface="+mj-lt"/>
                    <a:ea typeface="黑体" panose="02010609060101010101" pitchFamily="49" charset="-122"/>
                    <a:sym typeface="Hoefler Text"/>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CHCO</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cxnSp>
            <p:nvCxnSpPr>
              <p:cNvPr id="17" name="直接连接符 16"/>
              <p:cNvCxnSpPr/>
              <p:nvPr/>
            </p:nvCxnSpPr>
            <p:spPr>
              <a:xfrm>
                <a:off x="4797572" y="3245169"/>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8" name="文本框 30"/>
              <p:cNvSpPr txBox="1"/>
              <p:nvPr/>
            </p:nvSpPr>
            <p:spPr>
              <a:xfrm>
                <a:off x="4635402" y="3493997"/>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noProof="0" dirty="0">
                    <a:solidFill>
                      <a:srgbClr val="FFFFFF"/>
                    </a:solidFill>
                    <a:effectLst/>
                    <a:latin typeface="+mj-lt"/>
                    <a:ea typeface="黑体" panose="02010609060101010101" pitchFamily="49" charset="-122"/>
                    <a:cs typeface="Times New Roman" panose="02020603050405020304" pitchFamily="18" charset="0"/>
                    <a:sym typeface="Hoefler Text"/>
                  </a:rPr>
                  <a:t>C</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3</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sp>
          <p:nvSpPr>
            <p:cNvPr id="19" name="文本框 18"/>
            <p:cNvSpPr txBox="1"/>
            <p:nvPr/>
          </p:nvSpPr>
          <p:spPr>
            <a:xfrm>
              <a:off x="6657008" y="3681379"/>
              <a:ext cx="235160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NHCH</a:t>
              </a:r>
              <a:r>
                <a:rPr lang="en-US" altLang="zh-CN" sz="2800" i="0" baseline="-25000" dirty="0" smtClean="0">
                  <a:solidFill>
                    <a:srgbClr val="EDEDEE"/>
                  </a:solidFill>
                  <a:effectLst/>
                  <a:latin typeface="+mj-lt"/>
                  <a:ea typeface="黑体" panose="02010609060101010101" pitchFamily="49" charset="-122"/>
                </a:rPr>
                <a:t>2</a:t>
              </a:r>
              <a:r>
                <a:rPr kumimoji="0" lang="en-US" altLang="zh-CN"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rPr>
                <a:t>COOH</a:t>
              </a:r>
              <a:endParaRPr kumimoji="0" lang="zh-CN" altLang="en-US" sz="2800" b="0" i="0" u="none" strike="noStrike" cap="none" spc="0" normalizeH="0" baseline="0" dirty="0" smtClean="0">
                <a:ln>
                  <a:noFill/>
                </a:ln>
                <a:solidFill>
                  <a:srgbClr val="EDEDEE"/>
                </a:solidFill>
                <a:effectLst/>
                <a:uFillTx/>
                <a:latin typeface="+mj-lt"/>
                <a:ea typeface="黑体" panose="02010609060101010101" pitchFamily="49" charset="-122"/>
                <a:sym typeface="Hoefler Text"/>
              </a:endParaRPr>
            </a:p>
          </p:txBody>
        </p:sp>
      </p:grpSp>
      <p:sp>
        <p:nvSpPr>
          <p:cNvPr id="21" name="TextBox 21"/>
          <p:cNvSpPr txBox="1"/>
          <p:nvPr/>
        </p:nvSpPr>
        <p:spPr>
          <a:xfrm>
            <a:off x="7944965" y="4023480"/>
            <a:ext cx="2648912" cy="646331"/>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gn="ctr">
              <a:lnSpc>
                <a:spcPct val="150000"/>
              </a:lnSpc>
            </a:pP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丙</a:t>
            </a:r>
            <a:r>
              <a:rPr lang="en-US" altLang="zh-CN" sz="2400" i="0" dirty="0" smtClean="0">
                <a:solidFill>
                  <a:srgbClr val="FFFFFF"/>
                </a:solidFill>
                <a:effectLst/>
                <a:latin typeface="黑体" panose="02010609060101010101" pitchFamily="49" charset="-122"/>
                <a:ea typeface="黑体" panose="02010609060101010101" pitchFamily="49" charset="-122"/>
                <a:sym typeface="Symbol" panose="05050102010706020507"/>
              </a:rPr>
              <a:t>–</a:t>
            </a:r>
            <a:r>
              <a:rPr lang="zh-CN" altLang="en-US" sz="2400" i="0" dirty="0" smtClean="0">
                <a:solidFill>
                  <a:srgbClr val="FFFFFF"/>
                </a:solidFill>
                <a:effectLst/>
                <a:latin typeface="黑体" panose="02010609060101010101" pitchFamily="49" charset="-122"/>
                <a:ea typeface="黑体" panose="02010609060101010101" pitchFamily="49" charset="-122"/>
                <a:sym typeface="Symbol" panose="05050102010706020507"/>
              </a:rPr>
              <a:t>甘二肽</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25" name="文本框 78"/>
          <p:cNvSpPr txBox="1"/>
          <p:nvPr/>
        </p:nvSpPr>
        <p:spPr bwMode="auto">
          <a:xfrm>
            <a:off x="6195263" y="2482797"/>
            <a:ext cx="11827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lvl="0" defTabSz="825500">
              <a:spcBef>
                <a:spcPts val="0"/>
              </a:spcBef>
              <a:defRPr/>
            </a:pPr>
            <a:r>
              <a:rPr lang="en-US" altLang="zh-CN" sz="2800" kern="1200" dirty="0" smtClean="0">
                <a:solidFill>
                  <a:srgbClr val="FFFF00"/>
                </a:solidFill>
                <a:effectLst/>
              </a:rPr>
              <a:t>− </a:t>
            </a:r>
            <a:r>
              <a:rPr lang="en-US" altLang="zh-CN" sz="2800" b="0" kern="1200" dirty="0" smtClean="0">
                <a:solidFill>
                  <a:srgbClr val="FFFF00"/>
                </a:solidFill>
                <a:effectLst/>
                <a:cs typeface="Times New Roman" panose="02020603050405020304" pitchFamily="18" charset="0"/>
                <a:sym typeface="Hoefler Text"/>
              </a:rPr>
              <a:t>H</a:t>
            </a:r>
            <a:r>
              <a:rPr lang="en-US" altLang="zh-CN" sz="2800" b="0" kern="1200" baseline="-25000" dirty="0" smtClean="0">
                <a:solidFill>
                  <a:srgbClr val="FFFF00"/>
                </a:solidFill>
                <a:effectLst/>
                <a:cs typeface="Times New Roman" panose="02020603050405020304" pitchFamily="18" charset="0"/>
                <a:sym typeface="Hoefler Text"/>
              </a:rPr>
              <a:t>2</a:t>
            </a:r>
            <a:r>
              <a:rPr lang="en-US" altLang="zh-CN" sz="2800" b="0" kern="1200" dirty="0" smtClean="0">
                <a:solidFill>
                  <a:srgbClr val="FFFF00"/>
                </a:solidFill>
                <a:effectLst/>
                <a:cs typeface="Times New Roman" panose="02020603050405020304" pitchFamily="18" charset="0"/>
                <a:sym typeface="Hoefler Text"/>
              </a:rPr>
              <a:t>O</a:t>
            </a:r>
            <a:endParaRPr lang="zh-CN" altLang="en-US" sz="2800" b="0" kern="1200" baseline="30000" dirty="0">
              <a:solidFill>
                <a:srgbClr val="FFFF00"/>
              </a:solidFill>
              <a:effectLst/>
              <a:cs typeface="Times New Roman" panose="02020603050405020304" pitchFamily="18" charset="0"/>
              <a:sym typeface="Hoefler Text"/>
            </a:endParaRPr>
          </a:p>
        </p:txBody>
      </p:sp>
      <p:sp>
        <p:nvSpPr>
          <p:cNvPr id="27" name="文本框 26"/>
          <p:cNvSpPr txBox="1"/>
          <p:nvPr/>
        </p:nvSpPr>
        <p:spPr>
          <a:xfrm>
            <a:off x="2045294" y="5146581"/>
            <a:ext cx="6258123"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zh-CN" altLang="en-US" sz="24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多肽类型：氨基酸分子种类、数目、排列顺序</a:t>
            </a:r>
            <a:endParaRPr lang="zh-CN" altLang="en-US" sz="2400" i="0" dirty="0">
              <a:solidFill>
                <a:srgbClr val="FFFF00"/>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90563" y="1085512"/>
            <a:ext cx="1333698"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2</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多肽</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pic>
        <p:nvPicPr>
          <p:cNvPr id="4" name="图片 3"/>
          <p:cNvPicPr>
            <a:picLocks noChangeAspect="1"/>
          </p:cNvPicPr>
          <p:nvPr/>
        </p:nvPicPr>
        <p:blipFill>
          <a:blip r:embed="rId1"/>
          <a:stretch>
            <a:fillRect/>
          </a:stretch>
        </p:blipFill>
        <p:spPr>
          <a:xfrm>
            <a:off x="1836268" y="2137410"/>
            <a:ext cx="3909364" cy="2423160"/>
          </a:xfrm>
          <a:prstGeom prst="rect">
            <a:avLst/>
          </a:prstGeom>
        </p:spPr>
      </p:pic>
      <p:sp>
        <p:nvSpPr>
          <p:cNvPr id="6" name="矩形 5"/>
          <p:cNvSpPr/>
          <p:nvPr/>
        </p:nvSpPr>
        <p:spPr>
          <a:xfrm>
            <a:off x="3813810" y="4183380"/>
            <a:ext cx="483870" cy="320040"/>
          </a:xfrm>
          <a:prstGeom prst="rect">
            <a:avLst/>
          </a:prstGeom>
          <a:noFill/>
          <a:ln w="28575" cap="flat">
            <a:solidFill>
              <a:srgbClr val="FF0000"/>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7" name="文本框 6"/>
          <p:cNvSpPr txBox="1"/>
          <p:nvPr/>
        </p:nvSpPr>
        <p:spPr>
          <a:xfrm>
            <a:off x="3698578" y="4770715"/>
            <a:ext cx="718145"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4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巯基</a:t>
            </a:r>
            <a:endParaRPr kumimoji="0" lang="zh-CN" altLang="en-US" sz="24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8" name="下箭头 7"/>
          <p:cNvSpPr/>
          <p:nvPr/>
        </p:nvSpPr>
        <p:spPr>
          <a:xfrm>
            <a:off x="3901440" y="4616410"/>
            <a:ext cx="308610" cy="21717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grpSp>
        <p:nvGrpSpPr>
          <p:cNvPr id="14" name="组合 13"/>
          <p:cNvGrpSpPr/>
          <p:nvPr/>
        </p:nvGrpSpPr>
        <p:grpSpPr>
          <a:xfrm>
            <a:off x="6464192" y="2034539"/>
            <a:ext cx="4405738" cy="2599015"/>
            <a:chOff x="6464192" y="2034539"/>
            <a:chExt cx="4405738" cy="2599015"/>
          </a:xfrm>
        </p:grpSpPr>
        <p:pic>
          <p:nvPicPr>
            <p:cNvPr id="9" name="图片 8"/>
            <p:cNvPicPr>
              <a:picLocks noChangeAspect="1"/>
            </p:cNvPicPr>
            <p:nvPr/>
          </p:nvPicPr>
          <p:blipFill rotWithShape="1">
            <a:blip r:embed="rId2"/>
            <a:srcRect t="9046" r="4533"/>
            <a:stretch>
              <a:fillRect/>
            </a:stretch>
          </p:blipFill>
          <p:spPr>
            <a:xfrm>
              <a:off x="8141970" y="2034539"/>
              <a:ext cx="2727960" cy="2599015"/>
            </a:xfrm>
            <a:prstGeom prst="rect">
              <a:avLst/>
            </a:prstGeom>
          </p:spPr>
        </p:pic>
        <p:pic>
          <p:nvPicPr>
            <p:cNvPr id="10" name="图片 9"/>
            <p:cNvPicPr>
              <a:picLocks noChangeAspect="1"/>
            </p:cNvPicPr>
            <p:nvPr/>
          </p:nvPicPr>
          <p:blipFill rotWithShape="1">
            <a:blip r:embed="rId3"/>
            <a:srcRect l="24000" t="4399" r="23680" b="12321"/>
            <a:stretch>
              <a:fillRect/>
            </a:stretch>
          </p:blipFill>
          <p:spPr>
            <a:xfrm>
              <a:off x="6464192" y="2034539"/>
              <a:ext cx="1632811" cy="2599015"/>
            </a:xfrm>
            <a:prstGeom prst="rect">
              <a:avLst/>
            </a:prstGeom>
          </p:spPr>
        </p:pic>
        <p:sp>
          <p:nvSpPr>
            <p:cNvPr id="11" name="矩形 10"/>
            <p:cNvSpPr/>
            <p:nvPr/>
          </p:nvSpPr>
          <p:spPr>
            <a:xfrm>
              <a:off x="6869430" y="2537460"/>
              <a:ext cx="811530" cy="194310"/>
            </a:xfrm>
            <a:prstGeom prst="rect">
              <a:avLst/>
            </a:prstGeom>
            <a:solidFill>
              <a:schemeClr val="accent3">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12" name="矩形 11"/>
            <p:cNvSpPr/>
            <p:nvPr/>
          </p:nvSpPr>
          <p:spPr>
            <a:xfrm>
              <a:off x="8999220" y="2787015"/>
              <a:ext cx="811530" cy="194310"/>
            </a:xfrm>
            <a:prstGeom prst="rect">
              <a:avLst/>
            </a:prstGeom>
            <a:solidFill>
              <a:schemeClr val="accent3">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13" name="矩形 12"/>
            <p:cNvSpPr/>
            <p:nvPr/>
          </p:nvSpPr>
          <p:spPr>
            <a:xfrm>
              <a:off x="9906000" y="2842260"/>
              <a:ext cx="445145" cy="392430"/>
            </a:xfrm>
            <a:prstGeom prst="rect">
              <a:avLst/>
            </a:prstGeom>
            <a:solidFill>
              <a:schemeClr val="accent3">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grpSp>
    </p:spTree>
  </p:cSld>
  <p:clrMapOvr>
    <a:masterClrMapping/>
  </p:clrMapOvr>
  <p:transition spd="med"/>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4523767" y="1085512"/>
            <a:ext cx="2359620"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联想 </a:t>
            </a:r>
            <a:r>
              <a:rPr kumimoji="0" lang="en-US" altLang="zh-CN" sz="3200" b="0" i="0" u="none" strike="noStrike" cap="none" spc="0" normalizeH="0" baseline="0" dirty="0" smtClean="0">
                <a:ln>
                  <a:noFill/>
                </a:ln>
                <a:solidFill>
                  <a:srgbClr val="FFFF00"/>
                </a:solidFill>
                <a:effectLst/>
                <a:uFillTx/>
                <a:latin typeface="MS Mincho"/>
                <a:ea typeface="黑体" panose="02010609060101010101" pitchFamily="49" charset="-122"/>
                <a:sym typeface="Hoefler Text"/>
              </a:rPr>
              <a:t>• </a:t>
            </a:r>
            <a:r>
              <a:rPr lang="zh-CN" altLang="en-US" sz="3200" i="0" dirty="0">
                <a:solidFill>
                  <a:srgbClr val="FFFF00"/>
                </a:solidFill>
                <a:effectLst/>
                <a:latin typeface="MS Mincho"/>
                <a:ea typeface="黑体" panose="02010609060101010101" pitchFamily="49" charset="-122"/>
              </a:rPr>
              <a:t>质疑</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6" name="文本框 5"/>
          <p:cNvSpPr txBox="1"/>
          <p:nvPr/>
        </p:nvSpPr>
        <p:spPr>
          <a:xfrm>
            <a:off x="1590836" y="1982528"/>
            <a:ext cx="9275087" cy="268791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indent="720090" algn="l">
              <a:lnSpc>
                <a:spcPct val="120000"/>
              </a:lnSpc>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蛋白质是生命物质的基础，多肽也是一种在生命过程中有着重要作用的物质。</a:t>
            </a:r>
            <a:endPar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a:p>
            <a:pPr indent="720090" algn="l">
              <a:lnSpc>
                <a:spcPct val="120000"/>
              </a:lnSpc>
            </a:pPr>
            <a:r>
              <a:rPr lang="zh-CN" altLang="en-US" sz="2800" i="0" dirty="0" smtClean="0">
                <a:solidFill>
                  <a:srgbClr val="FFFFFF"/>
                </a:solidFill>
                <a:effectLst/>
                <a:latin typeface="黑体" panose="02010609060101010101" pitchFamily="49" charset="-122"/>
                <a:ea typeface="黑体" panose="02010609060101010101" pitchFamily="49" charset="-122"/>
              </a:rPr>
              <a:t>蛋白质和多肽都由氨基酸组成。</a:t>
            </a:r>
            <a:endParaRPr lang="en-US" altLang="zh-CN" sz="2800" i="0" dirty="0" smtClean="0">
              <a:solidFill>
                <a:srgbClr val="FFFFFF"/>
              </a:solidFill>
              <a:effectLst/>
              <a:latin typeface="黑体" panose="02010609060101010101" pitchFamily="49" charset="-122"/>
              <a:ea typeface="黑体" panose="02010609060101010101" pitchFamily="49" charset="-122"/>
            </a:endParaRPr>
          </a:p>
          <a:p>
            <a:pPr indent="720090" algn="l">
              <a:lnSpc>
                <a:spcPct val="120000"/>
              </a:lnSpc>
            </a:pPr>
            <a:r>
              <a:rPr lang="zh-CN" altLang="en-US" sz="2800" i="0" dirty="0" smtClean="0">
                <a:solidFill>
                  <a:srgbClr val="FFFFFF"/>
                </a:solidFill>
                <a:effectLst/>
                <a:latin typeface="黑体" panose="02010609060101010101" pitchFamily="49" charset="-122"/>
                <a:ea typeface="黑体" panose="02010609060101010101" pitchFamily="49" charset="-122"/>
              </a:rPr>
              <a:t>蛋白质和多肽有什么区别呢？究竟</a:t>
            </a:r>
            <a:r>
              <a:rPr lang="zh-CN" altLang="en-US" sz="2800" i="0" dirty="0">
                <a:solidFill>
                  <a:srgbClr val="FFFFFF"/>
                </a:solidFill>
                <a:effectLst/>
                <a:latin typeface="黑体" panose="02010609060101010101" pitchFamily="49" charset="-122"/>
                <a:ea typeface="黑体" panose="02010609060101010101" pitchFamily="49" charset="-122"/>
              </a:rPr>
              <a:t>是什么样的结构决定着蛋白质具有丰富的生理</a:t>
            </a:r>
            <a:r>
              <a:rPr lang="zh-CN" altLang="en-US" sz="2800" i="0" dirty="0" smtClean="0">
                <a:solidFill>
                  <a:srgbClr val="FFFFFF"/>
                </a:solidFill>
                <a:effectLst/>
                <a:latin typeface="黑体" panose="02010609060101010101" pitchFamily="49" charset="-122"/>
                <a:ea typeface="黑体" panose="02010609060101010101" pitchFamily="49" charset="-122"/>
              </a:rPr>
              <a:t>功能呢？</a:t>
            </a:r>
            <a:endPar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3" name="文本框 2"/>
          <p:cNvSpPr txBox="1"/>
          <p:nvPr/>
        </p:nvSpPr>
        <p:spPr>
          <a:xfrm>
            <a:off x="1836893" y="2112026"/>
            <a:ext cx="8495828" cy="165378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indent="720090" algn="just">
              <a:lnSpc>
                <a:spcPct val="120000"/>
              </a:lnSpc>
            </a:pPr>
            <a:r>
              <a:rPr lang="zh-CN" altLang="en-US" sz="2800" i="0" dirty="0" smtClean="0">
                <a:solidFill>
                  <a:srgbClr val="FFFFFF"/>
                </a:solidFill>
                <a:effectLst/>
                <a:latin typeface="+mn-ea"/>
                <a:ea typeface="+mn-ea"/>
              </a:rPr>
              <a:t>由</a:t>
            </a:r>
            <a:r>
              <a:rPr lang="zh-CN" altLang="en-US" sz="2800" i="0" dirty="0">
                <a:solidFill>
                  <a:srgbClr val="FFFFFF"/>
                </a:solidFill>
                <a:effectLst/>
                <a:latin typeface="+mn-ea"/>
                <a:ea typeface="+mn-ea"/>
                <a:sym typeface="Symbol" panose="05050102010706020507"/>
              </a:rPr>
              <a:t></a:t>
            </a:r>
            <a:r>
              <a:rPr lang="en-US" altLang="zh-CN" sz="2800" i="0" dirty="0">
                <a:solidFill>
                  <a:srgbClr val="FFFFFF"/>
                </a:solidFill>
                <a:effectLst/>
                <a:latin typeface="+mn-ea"/>
                <a:ea typeface="+mn-ea"/>
                <a:sym typeface="Symbol" panose="05050102010706020507"/>
              </a:rPr>
              <a:t>-</a:t>
            </a:r>
            <a:r>
              <a:rPr lang="zh-CN" altLang="en-US" sz="2800" i="0" dirty="0" smtClean="0">
                <a:solidFill>
                  <a:srgbClr val="FFFFFF"/>
                </a:solidFill>
                <a:effectLst/>
                <a:latin typeface="+mn-ea"/>
                <a:ea typeface="+mn-ea"/>
                <a:sym typeface="Symbol" panose="05050102010706020507"/>
              </a:rPr>
              <a:t>氨基酸分子按一定的顺序以肽键连接起来的</a:t>
            </a:r>
            <a:r>
              <a:rPr lang="zh-CN" altLang="en-US" sz="2800" i="0" dirty="0" smtClean="0">
                <a:solidFill>
                  <a:srgbClr val="FFFF00"/>
                </a:solidFill>
                <a:effectLst/>
                <a:latin typeface="+mn-ea"/>
                <a:ea typeface="+mn-ea"/>
                <a:sym typeface="Symbol" panose="05050102010706020507"/>
              </a:rPr>
              <a:t>生物大分子</a:t>
            </a:r>
            <a:r>
              <a:rPr lang="zh-CN" altLang="en-US" sz="2800" i="0" dirty="0" smtClean="0">
                <a:solidFill>
                  <a:srgbClr val="FFFFFF"/>
                </a:solidFill>
                <a:effectLst/>
                <a:latin typeface="+mn-ea"/>
                <a:ea typeface="+mn-ea"/>
                <a:sym typeface="Symbol" panose="05050102010706020507"/>
              </a:rPr>
              <a:t>。蛋白质分子通常含有</a:t>
            </a:r>
            <a:r>
              <a:rPr lang="en-US" altLang="zh-CN" sz="2800" i="0" dirty="0" smtClean="0">
                <a:solidFill>
                  <a:srgbClr val="FFFFFF"/>
                </a:solidFill>
                <a:effectLst/>
                <a:latin typeface="+mn-ea"/>
                <a:ea typeface="+mn-ea"/>
                <a:sym typeface="Symbol" panose="05050102010706020507"/>
              </a:rPr>
              <a:t>50</a:t>
            </a:r>
            <a:r>
              <a:rPr lang="zh-CN" altLang="en-US" sz="2800" i="0" dirty="0" smtClean="0">
                <a:solidFill>
                  <a:srgbClr val="FFFFFF"/>
                </a:solidFill>
                <a:effectLst/>
                <a:latin typeface="+mn-ea"/>
                <a:ea typeface="+mn-ea"/>
                <a:sym typeface="Symbol" panose="05050102010706020507"/>
              </a:rPr>
              <a:t>个以上的肽键，相对分子质量一般在</a:t>
            </a:r>
            <a:r>
              <a:rPr lang="en-US" altLang="zh-CN" sz="2800" i="0" dirty="0" smtClean="0">
                <a:solidFill>
                  <a:srgbClr val="FFFFFF"/>
                </a:solidFill>
                <a:effectLst/>
                <a:latin typeface="+mn-ea"/>
                <a:ea typeface="+mn-ea"/>
                <a:sym typeface="Symbol" panose="05050102010706020507"/>
              </a:rPr>
              <a:t>10000</a:t>
            </a:r>
            <a:r>
              <a:rPr lang="zh-CN" altLang="en-US" sz="2800" i="0" dirty="0" smtClean="0">
                <a:solidFill>
                  <a:srgbClr val="FFFFFF"/>
                </a:solidFill>
                <a:effectLst/>
                <a:latin typeface="+mn-ea"/>
                <a:ea typeface="+mn-ea"/>
                <a:sym typeface="Symbol" panose="05050102010706020507"/>
              </a:rPr>
              <a:t>以上，有的高达数千万。</a:t>
            </a:r>
            <a:endParaRPr lang="zh-CN" altLang="en-US" sz="2800" i="0" dirty="0">
              <a:solidFill>
                <a:srgbClr val="FFFFFF"/>
              </a:solidFill>
              <a:effectLst/>
              <a:latin typeface="+mn-ea"/>
              <a:ea typeface="+mn-ea"/>
            </a:endParaRPr>
          </a:p>
        </p:txBody>
      </p:sp>
      <p:sp>
        <p:nvSpPr>
          <p:cNvPr id="4" name="文本框 3"/>
          <p:cNvSpPr txBox="1"/>
          <p:nvPr/>
        </p:nvSpPr>
        <p:spPr>
          <a:xfrm>
            <a:off x="2430656" y="3930551"/>
            <a:ext cx="508953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组成元素：</a:t>
            </a:r>
            <a:r>
              <a:rPr kumimoji="0" lang="en-US" altLang="zh-CN"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C</a:t>
            </a:r>
            <a:r>
              <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r>
              <a:rPr kumimoji="0" lang="en-US" altLang="zh-CN"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H</a:t>
            </a:r>
            <a:r>
              <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r>
              <a:rPr kumimoji="0" lang="en-US" altLang="zh-CN"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O</a:t>
            </a:r>
            <a:r>
              <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r>
              <a:rPr kumimoji="0" lang="en-US" altLang="zh-CN"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N</a:t>
            </a:r>
            <a:r>
              <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a:t>
            </a:r>
            <a:r>
              <a:rPr kumimoji="0" lang="en-US" altLang="zh-CN"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S </a:t>
            </a:r>
            <a:r>
              <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rPr>
              <a:t>等</a:t>
            </a:r>
            <a:endParaRPr kumimoji="0" lang="zh-CN" altLang="en-US" sz="2800" b="0" i="0" u="none" strike="noStrike" cap="none" spc="0" normalizeH="0" baseline="0" dirty="0" smtClean="0">
              <a:ln>
                <a:noFill/>
              </a:ln>
              <a:solidFill>
                <a:srgbClr val="FFFFFF"/>
              </a:solidFill>
              <a:effectLst/>
              <a:uFillTx/>
              <a:latin typeface="+mj-lt"/>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矩形 3"/>
          <p:cNvSpPr/>
          <p:nvPr/>
        </p:nvSpPr>
        <p:spPr>
          <a:xfrm>
            <a:off x="1848815" y="4735126"/>
            <a:ext cx="1667443" cy="523220"/>
          </a:xfrm>
          <a:prstGeom prst="rect">
            <a:avLst/>
          </a:prstGeom>
        </p:spPr>
        <p:txBody>
          <a:bodyPr wrap="square">
            <a:spAutoFit/>
          </a:bodyPr>
          <a:lstStyle/>
          <a:p>
            <a:r>
              <a:rPr lang="zh-CN" altLang="en-US" sz="2800" i="0" dirty="0">
                <a:solidFill>
                  <a:srgbClr val="FFFF00"/>
                </a:solidFill>
                <a:effectLst/>
                <a:latin typeface="黑体" panose="02010609060101010101" pitchFamily="49" charset="-122"/>
                <a:ea typeface="黑体" panose="02010609060101010101" pitchFamily="49" charset="-122"/>
                <a:sym typeface="Symbol" panose="05050102010706020507"/>
              </a:rPr>
              <a:t></a:t>
            </a:r>
            <a:r>
              <a:rPr lang="en-US" altLang="zh-CN" sz="2800" i="0" dirty="0">
                <a:solidFill>
                  <a:srgbClr val="FFFF00"/>
                </a:solidFill>
                <a:effectLst/>
                <a:latin typeface="黑体" panose="02010609060101010101" pitchFamily="49" charset="-122"/>
                <a:ea typeface="黑体" panose="02010609060101010101" pitchFamily="49" charset="-122"/>
                <a:sym typeface="Symbol" panose="05050102010706020507"/>
              </a:rPr>
              <a:t>-</a:t>
            </a:r>
            <a:r>
              <a:rPr lang="zh-CN" altLang="en-US" sz="2800" i="0" dirty="0">
                <a:solidFill>
                  <a:srgbClr val="FFFF00"/>
                </a:solidFill>
                <a:effectLst/>
                <a:latin typeface="黑体" panose="02010609060101010101" pitchFamily="49" charset="-122"/>
                <a:ea typeface="黑体" panose="02010609060101010101" pitchFamily="49" charset="-122"/>
                <a:sym typeface="Symbol" panose="05050102010706020507"/>
              </a:rPr>
              <a:t>氨基酸</a:t>
            </a:r>
            <a:endParaRPr lang="zh-CN" altLang="en-US" dirty="0">
              <a:solidFill>
                <a:srgbClr val="FFFF00"/>
              </a:solidFill>
            </a:endParaRPr>
          </a:p>
        </p:txBody>
      </p:sp>
      <p:sp>
        <p:nvSpPr>
          <p:cNvPr id="5" name="矩形 4"/>
          <p:cNvSpPr/>
          <p:nvPr/>
        </p:nvSpPr>
        <p:spPr>
          <a:xfrm>
            <a:off x="6282021" y="4780846"/>
            <a:ext cx="3159159" cy="523220"/>
          </a:xfrm>
          <a:prstGeom prst="rect">
            <a:avLst/>
          </a:prstGeom>
        </p:spPr>
        <p:txBody>
          <a:bodyPr wrap="squar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一级结构（链状）</a:t>
            </a:r>
            <a:endParaRPr lang="zh-CN" altLang="en-US" sz="2800" dirty="0">
              <a:solidFill>
                <a:srgbClr val="FFFF00"/>
              </a:solidFill>
            </a:endParaRPr>
          </a:p>
        </p:txBody>
      </p:sp>
      <p:grpSp>
        <p:nvGrpSpPr>
          <p:cNvPr id="9" name="组合 8"/>
          <p:cNvGrpSpPr/>
          <p:nvPr/>
        </p:nvGrpSpPr>
        <p:grpSpPr>
          <a:xfrm>
            <a:off x="1570791" y="2911064"/>
            <a:ext cx="2726210" cy="1207829"/>
            <a:chOff x="3702004" y="2953810"/>
            <a:chExt cx="2726210" cy="1207829"/>
          </a:xfrm>
        </p:grpSpPr>
        <p:sp>
          <p:nvSpPr>
            <p:cNvPr id="12" name="文本框 28"/>
            <p:cNvSpPr txBox="1"/>
            <p:nvPr/>
          </p:nvSpPr>
          <p:spPr>
            <a:xfrm>
              <a:off x="3702004" y="2953810"/>
              <a:ext cx="36228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3" name="直接连接符 12"/>
            <p:cNvCxnSpPr/>
            <p:nvPr/>
          </p:nvCxnSpPr>
          <p:spPr>
            <a:xfrm>
              <a:off x="4033956" y="3234308"/>
              <a:ext cx="360362"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4" name="文本框 30"/>
            <p:cNvSpPr txBox="1"/>
            <p:nvPr/>
          </p:nvSpPr>
          <p:spPr>
            <a:xfrm>
              <a:off x="4360195" y="2971272"/>
              <a:ext cx="62196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5" name="直接连接符 14"/>
            <p:cNvCxnSpPr/>
            <p:nvPr/>
          </p:nvCxnSpPr>
          <p:spPr>
            <a:xfrm>
              <a:off x="4919795" y="3234308"/>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6" name="文本框 32"/>
            <p:cNvSpPr txBox="1"/>
            <p:nvPr/>
          </p:nvSpPr>
          <p:spPr>
            <a:xfrm>
              <a:off x="5248403" y="2971272"/>
              <a:ext cx="1179811"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7" name="直接连接符 16"/>
            <p:cNvCxnSpPr/>
            <p:nvPr/>
          </p:nvCxnSpPr>
          <p:spPr>
            <a:xfrm>
              <a:off x="4539644" y="3383726"/>
              <a:ext cx="0" cy="306387"/>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8" name="文本框 30"/>
            <p:cNvSpPr txBox="1"/>
            <p:nvPr/>
          </p:nvSpPr>
          <p:spPr>
            <a:xfrm>
              <a:off x="4377474" y="3628160"/>
              <a:ext cx="755015"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grpSp>
      <p:pic>
        <p:nvPicPr>
          <p:cNvPr id="22" name="图片 21"/>
          <p:cNvPicPr>
            <a:picLocks noChangeAspect="1"/>
          </p:cNvPicPr>
          <p:nvPr/>
        </p:nvPicPr>
        <p:blipFill>
          <a:blip r:embed="rId1"/>
          <a:stretch>
            <a:fillRect/>
          </a:stretch>
        </p:blipFill>
        <p:spPr>
          <a:xfrm>
            <a:off x="5239239" y="1311188"/>
            <a:ext cx="4967751" cy="3237952"/>
          </a:xfrm>
          <a:prstGeom prst="rect">
            <a:avLst/>
          </a:prstGeom>
        </p:spPr>
      </p:pic>
    </p:spTree>
  </p:cSld>
  <p:clrMapOvr>
    <a:masterClrMapping/>
  </p:clrMapOvr>
  <p:transition spd="med"/>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矩形 3"/>
          <p:cNvSpPr/>
          <p:nvPr/>
        </p:nvSpPr>
        <p:spPr>
          <a:xfrm>
            <a:off x="2594611" y="5180896"/>
            <a:ext cx="6035040" cy="523220"/>
          </a:xfrm>
          <a:prstGeom prst="rect">
            <a:avLst/>
          </a:prstGeom>
        </p:spPr>
        <p:txBody>
          <a:bodyPr wrap="squar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二级结构（</a:t>
            </a:r>
            <a:r>
              <a:rPr lang="zh-CN" altLang="en-US" sz="2800" i="0" dirty="0">
                <a:solidFill>
                  <a:srgbClr val="FFFF00"/>
                </a:solidFill>
                <a:effectLst/>
                <a:latin typeface="+mn-ea"/>
                <a:ea typeface="+mn-ea"/>
                <a:sym typeface="Symbol" panose="05050102010706020507" pitchFamily="18" charset="2"/>
              </a:rPr>
              <a:t></a:t>
            </a:r>
            <a:r>
              <a:rPr lang="en-US" altLang="zh-CN" sz="2800" i="0" dirty="0">
                <a:solidFill>
                  <a:srgbClr val="FFFF00"/>
                </a:solidFill>
                <a:effectLst/>
                <a:latin typeface="+mn-ea"/>
                <a:ea typeface="+mn-ea"/>
                <a:sym typeface="Symbol" panose="05050102010706020507" pitchFamily="18" charset="2"/>
              </a:rPr>
              <a:t>-</a:t>
            </a:r>
            <a:r>
              <a:rPr lang="zh-CN" altLang="en-US" sz="2800" i="0" dirty="0">
                <a:solidFill>
                  <a:srgbClr val="FFFF00"/>
                </a:solidFill>
                <a:effectLst/>
                <a:latin typeface="+mn-ea"/>
                <a:ea typeface="+mn-ea"/>
              </a:rPr>
              <a:t>螺旋和</a:t>
            </a:r>
            <a:r>
              <a:rPr lang="zh-CN" altLang="en-US" sz="2800" i="0" dirty="0">
                <a:solidFill>
                  <a:srgbClr val="FFFF00"/>
                </a:solidFill>
                <a:effectLst/>
                <a:latin typeface="+mn-ea"/>
                <a:ea typeface="+mn-ea"/>
                <a:sym typeface="Symbol" panose="05050102010706020507" pitchFamily="18" charset="2"/>
              </a:rPr>
              <a:t></a:t>
            </a:r>
            <a:r>
              <a:rPr lang="en-US" altLang="zh-CN" sz="2800" i="0" dirty="0">
                <a:solidFill>
                  <a:srgbClr val="FFFF00"/>
                </a:solidFill>
                <a:effectLst/>
                <a:latin typeface="+mn-ea"/>
                <a:ea typeface="+mn-ea"/>
                <a:sym typeface="Symbol" panose="05050102010706020507" pitchFamily="18" charset="2"/>
              </a:rPr>
              <a:t>-</a:t>
            </a:r>
            <a:r>
              <a:rPr lang="zh-CN" altLang="en-US" sz="2800" i="0" dirty="0">
                <a:solidFill>
                  <a:srgbClr val="FFFF00"/>
                </a:solidFill>
                <a:effectLst/>
                <a:latin typeface="+mn-ea"/>
                <a:ea typeface="+mn-ea"/>
              </a:rPr>
              <a:t>折叠</a:t>
            </a:r>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a:t>
            </a:r>
            <a:endParaRPr lang="zh-CN" altLang="en-US" sz="2800" dirty="0">
              <a:solidFill>
                <a:srgbClr val="FFFF00"/>
              </a:solidFill>
            </a:endParaRPr>
          </a:p>
        </p:txBody>
      </p:sp>
      <p:pic>
        <p:nvPicPr>
          <p:cNvPr id="7"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146635" y="1626474"/>
            <a:ext cx="4654414" cy="350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矩形 9"/>
          <p:cNvSpPr/>
          <p:nvPr/>
        </p:nvSpPr>
        <p:spPr>
          <a:xfrm>
            <a:off x="6703632" y="2021485"/>
            <a:ext cx="832423" cy="294865"/>
          </a:xfrm>
          <a:prstGeom prst="rect">
            <a:avLst/>
          </a:prstGeom>
          <a:noFill/>
          <a:ln w="28575" cap="flat" cmpd="sng" algn="ctr">
            <a:solidFill>
              <a:srgbClr val="FF0000"/>
            </a:solidFill>
            <a:prstDash val="solid"/>
          </a:ln>
          <a:effectLst/>
        </p:spPr>
        <p:txBody>
          <a:bodyPr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Georgia" panose="02040502050405020303"/>
              <a:ea typeface="方正舒体" panose="02010601030101010101" pitchFamily="2" charset="-122"/>
              <a:cs typeface="+mn-cs"/>
            </a:endParaRPr>
          </a:p>
        </p:txBody>
      </p:sp>
      <p:sp>
        <p:nvSpPr>
          <p:cNvPr id="11" name="TextBox 2"/>
          <p:cNvSpPr txBox="1"/>
          <p:nvPr/>
        </p:nvSpPr>
        <p:spPr>
          <a:xfrm>
            <a:off x="8217929" y="1895877"/>
            <a:ext cx="894080" cy="521970"/>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rPr>
              <a:t>氢键</a:t>
            </a:r>
            <a:endParaRPr kumimoji="0" lang="zh-CN" altLang="en-US" sz="2800" i="0" u="none" strike="noStrike" kern="120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endParaRPr>
          </a:p>
        </p:txBody>
      </p:sp>
      <p:cxnSp>
        <p:nvCxnSpPr>
          <p:cNvPr id="12" name="直接箭头连接符 11"/>
          <p:cNvCxnSpPr/>
          <p:nvPr/>
        </p:nvCxnSpPr>
        <p:spPr>
          <a:xfrm rot="5400000" flipV="1">
            <a:off x="7893929" y="1844917"/>
            <a:ext cx="0" cy="648000"/>
          </a:xfrm>
          <a:prstGeom prst="straightConnector1">
            <a:avLst/>
          </a:prstGeom>
          <a:noFill/>
          <a:ln w="28575" cap="flat" cmpd="sng" algn="ctr">
            <a:solidFill>
              <a:srgbClr val="FFFF00"/>
            </a:solidFill>
            <a:prstDash val="solid"/>
            <a:tailEnd type="arrow"/>
          </a:ln>
          <a:effectLst/>
        </p:spPr>
      </p:cxnSp>
      <p:sp>
        <p:nvSpPr>
          <p:cNvPr id="13" name="矩形 12"/>
          <p:cNvSpPr/>
          <p:nvPr/>
        </p:nvSpPr>
        <p:spPr>
          <a:xfrm>
            <a:off x="4239345" y="2475150"/>
            <a:ext cx="322008" cy="845950"/>
          </a:xfrm>
          <a:prstGeom prst="rect">
            <a:avLst/>
          </a:prstGeom>
          <a:noFill/>
          <a:ln w="28575" cap="flat" cmpd="sng" algn="ctr">
            <a:solidFill>
              <a:srgbClr val="FFFF00"/>
            </a:solidFill>
            <a:prstDash val="solid"/>
          </a:ln>
          <a:effectLst/>
        </p:spPr>
        <p:txBody>
          <a:bodyPr rtlCol="0" anchor="ctr"/>
          <a:lstStyle>
            <a:lvl1pPr marL="0" algn="l" rtl="0" eaLnBrk="1" latinLnBrk="0" hangingPunct="1">
              <a:defRPr kumimoji="0" kern="1200">
                <a:solidFill>
                  <a:schemeClr val="lt1"/>
                </a:solidFill>
                <a:latin typeface="+mn-lt"/>
                <a:ea typeface="+mn-ea"/>
                <a:cs typeface="+mn-cs"/>
              </a:defRPr>
            </a:lvl1pPr>
            <a:lvl2pPr marL="457200" algn="l" rtl="0" eaLnBrk="1" latinLnBrk="0" hangingPunct="1">
              <a:defRPr kumimoji="0" kern="1200">
                <a:solidFill>
                  <a:schemeClr val="lt1"/>
                </a:solidFill>
                <a:latin typeface="+mn-lt"/>
                <a:ea typeface="+mn-ea"/>
                <a:cs typeface="+mn-cs"/>
              </a:defRPr>
            </a:lvl2pPr>
            <a:lvl3pPr marL="914400" algn="l" rtl="0" eaLnBrk="1" latinLnBrk="0" hangingPunct="1">
              <a:defRPr kumimoji="0" kern="1200">
                <a:solidFill>
                  <a:schemeClr val="lt1"/>
                </a:solidFill>
                <a:latin typeface="+mn-lt"/>
                <a:ea typeface="+mn-ea"/>
                <a:cs typeface="+mn-cs"/>
              </a:defRPr>
            </a:lvl3pPr>
            <a:lvl4pPr marL="1371600" algn="l" rtl="0" eaLnBrk="1" latinLnBrk="0" hangingPunct="1">
              <a:defRPr kumimoji="0" kern="1200">
                <a:solidFill>
                  <a:schemeClr val="lt1"/>
                </a:solidFill>
                <a:latin typeface="+mn-lt"/>
                <a:ea typeface="+mn-ea"/>
                <a:cs typeface="+mn-cs"/>
              </a:defRPr>
            </a:lvl4pPr>
            <a:lvl5pPr marL="1828800" algn="l" rtl="0" eaLnBrk="1" latinLnBrk="0" hangingPunct="1">
              <a:defRPr kumimoji="0" kern="1200">
                <a:solidFill>
                  <a:schemeClr val="lt1"/>
                </a:solidFill>
                <a:latin typeface="+mn-lt"/>
                <a:ea typeface="+mn-ea"/>
                <a:cs typeface="+mn-cs"/>
              </a:defRPr>
            </a:lvl5pPr>
            <a:lvl6pPr marL="2286000" algn="l" rtl="0" eaLnBrk="1" latinLnBrk="0" hangingPunct="1">
              <a:defRPr kumimoji="0" kern="1200">
                <a:solidFill>
                  <a:schemeClr val="lt1"/>
                </a:solidFill>
                <a:latin typeface="+mn-lt"/>
                <a:ea typeface="+mn-ea"/>
                <a:cs typeface="+mn-cs"/>
              </a:defRPr>
            </a:lvl6pPr>
            <a:lvl7pPr marL="2743200" algn="l" rtl="0" eaLnBrk="1" latinLnBrk="0" hangingPunct="1">
              <a:defRPr kumimoji="0" kern="1200">
                <a:solidFill>
                  <a:schemeClr val="lt1"/>
                </a:solidFill>
                <a:latin typeface="+mn-lt"/>
                <a:ea typeface="+mn-ea"/>
                <a:cs typeface="+mn-cs"/>
              </a:defRPr>
            </a:lvl7pPr>
            <a:lvl8pPr marL="3200400" algn="l" rtl="0" eaLnBrk="1" latinLnBrk="0" hangingPunct="1">
              <a:defRPr kumimoji="0" kern="1200">
                <a:solidFill>
                  <a:schemeClr val="lt1"/>
                </a:solidFill>
                <a:latin typeface="+mn-lt"/>
                <a:ea typeface="+mn-ea"/>
                <a:cs typeface="+mn-cs"/>
              </a:defRPr>
            </a:lvl8pPr>
            <a:lvl9pPr marL="3657600" algn="l" rtl="0" eaLnBrk="1" latinLnBrk="0" hangingPunct="1">
              <a:defRPr kumimoji="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ysClr val="window" lastClr="FFFFFF"/>
              </a:solidFill>
              <a:effectLst/>
              <a:uLnTx/>
              <a:uFillTx/>
              <a:latin typeface="Georgia" panose="02040502050405020303"/>
              <a:ea typeface="方正舒体" panose="02010601030101010101" pitchFamily="2" charset="-122"/>
              <a:cs typeface="+mn-cs"/>
            </a:endParaRPr>
          </a:p>
        </p:txBody>
      </p:sp>
      <p:cxnSp>
        <p:nvCxnSpPr>
          <p:cNvPr id="14" name="直接箭头连接符 13"/>
          <p:cNvCxnSpPr/>
          <p:nvPr/>
        </p:nvCxnSpPr>
        <p:spPr>
          <a:xfrm rot="16200000" flipH="1" flipV="1">
            <a:off x="3485411" y="1906112"/>
            <a:ext cx="0" cy="1440000"/>
          </a:xfrm>
          <a:prstGeom prst="straightConnector1">
            <a:avLst/>
          </a:prstGeom>
          <a:noFill/>
          <a:ln w="28575" cap="flat" cmpd="sng" algn="ctr">
            <a:solidFill>
              <a:srgbClr val="FFFF00"/>
            </a:solidFill>
            <a:prstDash val="solid"/>
            <a:tailEnd type="arrow"/>
          </a:ln>
          <a:effectLst/>
        </p:spPr>
      </p:cxnSp>
      <p:sp>
        <p:nvSpPr>
          <p:cNvPr id="15" name="TextBox 2"/>
          <p:cNvSpPr txBox="1"/>
          <p:nvPr/>
        </p:nvSpPr>
        <p:spPr>
          <a:xfrm>
            <a:off x="1931161" y="2351792"/>
            <a:ext cx="894080" cy="521970"/>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800" i="0" u="none" strike="noStrike" kern="120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rPr>
              <a:t>氢键</a:t>
            </a:r>
            <a:endParaRPr kumimoji="0" lang="zh-CN" altLang="en-US" sz="2800" i="0" u="none" strike="noStrike" kern="1200" cap="none" spc="0" normalizeH="0" baseline="0" noProof="0" dirty="0" smtClean="0">
              <a:ln>
                <a:noFill/>
              </a:ln>
              <a:solidFill>
                <a:srgbClr val="FFFF00"/>
              </a:solidFill>
              <a:effectLst/>
              <a:uLnTx/>
              <a:uFillTx/>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2594611" y="5180896"/>
            <a:ext cx="6035040" cy="523220"/>
          </a:xfrm>
          <a:prstGeom prst="rect">
            <a:avLst/>
          </a:prstGeom>
        </p:spPr>
        <p:txBody>
          <a:bodyPr wrap="squar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三级结构</a:t>
            </a:r>
            <a:endParaRPr lang="zh-CN" altLang="en-US" sz="2800" dirty="0">
              <a:solidFill>
                <a:srgbClr val="FFFF00"/>
              </a:solidFill>
            </a:endParaRPr>
          </a:p>
        </p:txBody>
      </p:sp>
      <p:pic>
        <p:nvPicPr>
          <p:cNvPr id="6" name="图片 5"/>
          <p:cNvPicPr>
            <a:picLocks noChangeAspect="1"/>
          </p:cNvPicPr>
          <p:nvPr/>
        </p:nvPicPr>
        <p:blipFill rotWithShape="1">
          <a:blip r:embed="rId1"/>
          <a:srcRect l="3345" r="3002" b="2772"/>
          <a:stretch>
            <a:fillRect/>
          </a:stretch>
        </p:blipFill>
        <p:spPr>
          <a:xfrm>
            <a:off x="3874314" y="1475016"/>
            <a:ext cx="3475633" cy="3657054"/>
          </a:xfrm>
          <a:prstGeom prst="rect">
            <a:avLst/>
          </a:prstGeom>
        </p:spPr>
      </p:pic>
      <p:sp>
        <p:nvSpPr>
          <p:cNvPr id="7" name="矩形 6"/>
          <p:cNvSpPr/>
          <p:nvPr/>
        </p:nvSpPr>
        <p:spPr>
          <a:xfrm>
            <a:off x="7456171" y="2297767"/>
            <a:ext cx="3470909" cy="1126462"/>
          </a:xfrm>
          <a:prstGeom prst="rect">
            <a:avLst/>
          </a:prstGeom>
        </p:spPr>
        <p:txBody>
          <a:bodyPr wrap="square">
            <a:spAutoFit/>
          </a:bodyPr>
          <a:lstStyle/>
          <a:p>
            <a:pPr algn="l">
              <a:lnSpc>
                <a:spcPct val="120000"/>
              </a:lnSpc>
            </a:pPr>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氨基酸残基之间形成氢键、二硫键</a:t>
            </a:r>
            <a:endParaRPr lang="zh-CN" altLang="en-US" sz="2800" dirty="0">
              <a:solidFill>
                <a:srgbClr val="FFFF00"/>
              </a:solidFill>
            </a:endParaRPr>
          </a:p>
        </p:txBody>
      </p:sp>
      <p:grpSp>
        <p:nvGrpSpPr>
          <p:cNvPr id="19" name="组合 18"/>
          <p:cNvGrpSpPr/>
          <p:nvPr/>
        </p:nvGrpSpPr>
        <p:grpSpPr>
          <a:xfrm>
            <a:off x="7947430" y="3762128"/>
            <a:ext cx="1752503" cy="533479"/>
            <a:chOff x="7947430" y="3144908"/>
            <a:chExt cx="1752503" cy="533479"/>
          </a:xfrm>
        </p:grpSpPr>
        <p:grpSp>
          <p:nvGrpSpPr>
            <p:cNvPr id="9" name="组合 8"/>
            <p:cNvGrpSpPr/>
            <p:nvPr/>
          </p:nvGrpSpPr>
          <p:grpSpPr>
            <a:xfrm>
              <a:off x="7947430" y="3144908"/>
              <a:ext cx="1392141" cy="533479"/>
              <a:chOff x="4033956" y="2971272"/>
              <a:chExt cx="1392141" cy="533479"/>
            </a:xfrm>
          </p:grpSpPr>
          <p:cxnSp>
            <p:nvCxnSpPr>
              <p:cNvPr id="12" name="直接连接符 11"/>
              <p:cNvCxnSpPr/>
              <p:nvPr/>
            </p:nvCxnSpPr>
            <p:spPr>
              <a:xfrm>
                <a:off x="4033956" y="3234308"/>
                <a:ext cx="360362" cy="0"/>
              </a:xfrm>
              <a:prstGeom prst="lin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cxnSp>
          <p:sp>
            <p:nvSpPr>
              <p:cNvPr id="13" name="文本框 30"/>
              <p:cNvSpPr txBox="1"/>
              <p:nvPr/>
            </p:nvSpPr>
            <p:spPr>
              <a:xfrm>
                <a:off x="4397588" y="2971272"/>
                <a:ext cx="3414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00"/>
                    </a:solidFill>
                    <a:effectLst/>
                    <a:uLnTx/>
                    <a:uFillTx/>
                    <a:latin typeface="+mj-lt"/>
                    <a:ea typeface="黑体" panose="02010609060101010101" pitchFamily="49" charset="-122"/>
                    <a:cs typeface="Times New Roman" panose="02020603050405020304" pitchFamily="18" charset="0"/>
                    <a:sym typeface="Hoefler Text"/>
                  </a:rPr>
                  <a:t>S</a:t>
                </a:r>
                <a:endParaRPr kumimoji="0" lang="zh-CN" altLang="en-US" sz="2800" b="0" i="0" u="none" strike="noStrike" kern="1200" cap="none" spc="0" normalizeH="0" baseline="-25000" noProof="0" dirty="0">
                  <a:ln>
                    <a:noFill/>
                  </a:ln>
                  <a:solidFill>
                    <a:srgbClr val="FFFF00"/>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4" name="直接连接符 13"/>
              <p:cNvCxnSpPr/>
              <p:nvPr/>
            </p:nvCxnSpPr>
            <p:spPr>
              <a:xfrm>
                <a:off x="4714055" y="3234308"/>
                <a:ext cx="358775" cy="0"/>
              </a:xfrm>
              <a:prstGeom prst="lin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cxnSp>
          <p:sp>
            <p:nvSpPr>
              <p:cNvPr id="15" name="文本框 32"/>
              <p:cNvSpPr txBox="1"/>
              <p:nvPr/>
            </p:nvSpPr>
            <p:spPr>
              <a:xfrm>
                <a:off x="5084658" y="2971272"/>
                <a:ext cx="341439"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non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00"/>
                    </a:solidFill>
                    <a:effectLst/>
                    <a:uLnTx/>
                    <a:uFillTx/>
                    <a:latin typeface="+mj-lt"/>
                    <a:ea typeface="黑体" panose="02010609060101010101" pitchFamily="49" charset="-122"/>
                    <a:cs typeface="Times New Roman" panose="02020603050405020304" pitchFamily="18" charset="0"/>
                    <a:sym typeface="Hoefler Text"/>
                  </a:rPr>
                  <a:t>S</a:t>
                </a:r>
                <a:endParaRPr kumimoji="0" lang="zh-CN" altLang="en-US" sz="2800" b="0" i="0" u="none" strike="noStrike" kern="1200" cap="none" spc="0" normalizeH="0" baseline="30000" noProof="0" dirty="0">
                  <a:ln>
                    <a:noFill/>
                  </a:ln>
                  <a:solidFill>
                    <a:srgbClr val="FFFF00"/>
                  </a:solidFill>
                  <a:effectLst/>
                  <a:uLnTx/>
                  <a:uFillTx/>
                  <a:latin typeface="+mj-lt"/>
                  <a:ea typeface="黑体" panose="02010609060101010101" pitchFamily="49" charset="-122"/>
                  <a:cs typeface="Times New Roman" panose="02020603050405020304" pitchFamily="18" charset="0"/>
                  <a:sym typeface="Hoefler Text"/>
                </a:endParaRPr>
              </a:p>
            </p:txBody>
          </p:sp>
        </p:grpSp>
        <p:cxnSp>
          <p:nvCxnSpPr>
            <p:cNvPr id="18" name="直接连接符 17"/>
            <p:cNvCxnSpPr/>
            <p:nvPr/>
          </p:nvCxnSpPr>
          <p:spPr>
            <a:xfrm>
              <a:off x="9339571" y="3407944"/>
              <a:ext cx="360362" cy="0"/>
            </a:xfrm>
            <a:prstGeom prst="line">
              <a:avLst/>
            </a:prstGeom>
            <a:noFill/>
            <a:ln w="38100" cap="flat">
              <a:solidFill>
                <a:srgbClr val="FFFF00"/>
              </a:solidFill>
              <a:prstDash val="solid"/>
              <a:miter lim="400000"/>
            </a:ln>
          </p:spPr>
          <p:style>
            <a:lnRef idx="0">
              <a:scrgbClr r="0" g="0" b="0"/>
            </a:lnRef>
            <a:fillRef idx="0">
              <a:scrgbClr r="0" g="0" b="0"/>
            </a:fillRef>
            <a:effectRef idx="0">
              <a:scrgbClr r="0" g="0" b="0"/>
            </a:effectRef>
            <a:fontRef idx="none"/>
          </p:style>
        </p:cxnSp>
      </p:grpSp>
    </p:spTree>
  </p:cSld>
  <p:clrMapOvr>
    <a:masterClrMapping/>
  </p:clrMapOvr>
  <p:transition spd="med"/>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矩形 3"/>
          <p:cNvSpPr/>
          <p:nvPr/>
        </p:nvSpPr>
        <p:spPr>
          <a:xfrm>
            <a:off x="1154591" y="5180896"/>
            <a:ext cx="6035040" cy="523220"/>
          </a:xfrm>
          <a:prstGeom prst="rect">
            <a:avLst/>
          </a:prstGeom>
        </p:spPr>
        <p:txBody>
          <a:bodyPr wrap="square">
            <a:spAutoFit/>
          </a:bodyPr>
          <a:lstStyle/>
          <a:p>
            <a:r>
              <a:rPr lang="zh-CN" altLang="en-US" sz="2800" i="0" dirty="0" smtClean="0">
                <a:solidFill>
                  <a:srgbClr val="FFFF00"/>
                </a:solidFill>
                <a:effectLst/>
                <a:latin typeface="黑体" panose="02010609060101010101" pitchFamily="49" charset="-122"/>
                <a:ea typeface="黑体" panose="02010609060101010101" pitchFamily="49" charset="-122"/>
                <a:sym typeface="Symbol" panose="05050102010706020507"/>
              </a:rPr>
              <a:t>四级结构（均一或非均一）</a:t>
            </a:r>
            <a:endParaRPr lang="zh-CN" altLang="en-US" sz="2800" dirty="0">
              <a:solidFill>
                <a:srgbClr val="FFFF00"/>
              </a:solidFill>
            </a:endParaRPr>
          </a:p>
        </p:txBody>
      </p:sp>
      <p:pic>
        <p:nvPicPr>
          <p:cNvPr id="7" name="Picture 5"/>
          <p:cNvPicPr>
            <a:picLocks noChangeAspect="1" noChangeArrowheads="1"/>
          </p:cNvPicPr>
          <p:nvPr/>
        </p:nvPicPr>
        <p:blipFill rotWithShape="1">
          <a:blip r:embed="rId1">
            <a:extLst>
              <a:ext uri="{28A0092B-C50C-407E-A947-70E740481C1C}">
                <a14:useLocalDpi xmlns:a14="http://schemas.microsoft.com/office/drawing/2010/main" val="0"/>
              </a:ext>
            </a:extLst>
          </a:blip>
          <a:srcRect b="6871"/>
          <a:stretch>
            <a:fillRect/>
          </a:stretch>
        </p:blipFill>
        <p:spPr bwMode="auto">
          <a:xfrm>
            <a:off x="1881696" y="1884698"/>
            <a:ext cx="4208295" cy="31929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文本框 22"/>
          <p:cNvSpPr txBox="1"/>
          <p:nvPr/>
        </p:nvSpPr>
        <p:spPr>
          <a:xfrm>
            <a:off x="7085786" y="1675125"/>
            <a:ext cx="3180358" cy="1432187"/>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20000"/>
              </a:lnSpc>
              <a:spcBef>
                <a:spcPts val="0"/>
              </a:spcBef>
              <a:spcAft>
                <a:spcPts val="0"/>
              </a:spcAft>
              <a:buClrTx/>
              <a:buSzTx/>
              <a:buFontTx/>
              <a:buNone/>
            </a:pPr>
            <a:r>
              <a:rPr lang="zh-CN" altLang="en-US" sz="2400" i="0" dirty="0" smtClean="0">
                <a:solidFill>
                  <a:srgbClr val="FFFFFF"/>
                </a:solidFill>
                <a:effectLst/>
                <a:latin typeface="黑体" panose="02010609060101010101" pitchFamily="49" charset="-122"/>
                <a:ea typeface="黑体" panose="02010609060101010101" pitchFamily="49" charset="-122"/>
              </a:rPr>
              <a:t>氨基酸分子</a:t>
            </a:r>
            <a:endParaRPr lang="en-US" altLang="zh-CN" sz="2400" i="0" dirty="0" smtClean="0">
              <a:solidFill>
                <a:srgbClr val="FFFFFF"/>
              </a:solidFill>
              <a:effectLst/>
              <a:latin typeface="黑体" panose="02010609060101010101" pitchFamily="49" charset="-122"/>
              <a:ea typeface="黑体" panose="02010609060101010101" pitchFamily="49" charset="-122"/>
            </a:endParaRPr>
          </a:p>
          <a:p>
            <a:pPr marL="0" marR="0" indent="0" algn="ctr" defTabSz="825500" rtl="0" fontAlgn="auto" latinLnBrk="0" hangingPunct="0">
              <a:lnSpc>
                <a:spcPct val="120000"/>
              </a:lnSpc>
              <a:spcBef>
                <a:spcPts val="0"/>
              </a:spcBef>
              <a:spcAft>
                <a:spcPts val="0"/>
              </a:spcAft>
              <a:buClrTx/>
              <a:buSzTx/>
              <a:buFontTx/>
              <a:buNone/>
            </a:pPr>
            <a:r>
              <a:rPr lang="zh-CN" altLang="en-US" sz="2400" i="0" dirty="0" smtClean="0">
                <a:solidFill>
                  <a:srgbClr val="FFFFFF"/>
                </a:solidFill>
                <a:effectLst/>
                <a:latin typeface="黑体" panose="02010609060101010101" pitchFamily="49" charset="-122"/>
                <a:ea typeface="黑体" panose="02010609060101010101" pitchFamily="49" charset="-122"/>
              </a:rPr>
              <a:t>种类、数目、排列顺序</a:t>
            </a:r>
            <a:endParaRPr lang="en-US" altLang="zh-CN" sz="2400" i="0" dirty="0" smtClean="0">
              <a:solidFill>
                <a:srgbClr val="FFFFFF"/>
              </a:solidFill>
              <a:effectLst/>
              <a:latin typeface="黑体" panose="02010609060101010101" pitchFamily="49" charset="-122"/>
              <a:ea typeface="黑体" panose="02010609060101010101" pitchFamily="49" charset="-122"/>
            </a:endParaRPr>
          </a:p>
          <a:p>
            <a:pPr marL="0" marR="0" indent="0" algn="ctr" defTabSz="825500" rtl="0" fontAlgn="auto" latinLnBrk="0" hangingPunct="0">
              <a:lnSpc>
                <a:spcPct val="120000"/>
              </a:lnSpc>
              <a:spcBef>
                <a:spcPts val="0"/>
              </a:spcBef>
              <a:spcAft>
                <a:spcPts val="0"/>
              </a:spcAft>
              <a:buClrTx/>
              <a:buSzTx/>
              <a:buFontTx/>
              <a:buNone/>
            </a:pP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结构多样</a:t>
            </a:r>
            <a:endPar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24" name="文本框 23"/>
          <p:cNvSpPr txBox="1"/>
          <p:nvPr/>
        </p:nvSpPr>
        <p:spPr>
          <a:xfrm>
            <a:off x="7906516" y="3478816"/>
            <a:ext cx="153888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种类繁多</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25" name="文本框 24"/>
          <p:cNvSpPr txBox="1"/>
          <p:nvPr/>
        </p:nvSpPr>
        <p:spPr>
          <a:xfrm>
            <a:off x="7906520" y="4459291"/>
            <a:ext cx="1538883"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功能多样</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27" name="下箭头 26"/>
          <p:cNvSpPr/>
          <p:nvPr/>
        </p:nvSpPr>
        <p:spPr>
          <a:xfrm>
            <a:off x="8521647" y="3115195"/>
            <a:ext cx="308610" cy="3960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28" name="下箭头 27"/>
          <p:cNvSpPr/>
          <p:nvPr/>
        </p:nvSpPr>
        <p:spPr>
          <a:xfrm>
            <a:off x="8543600" y="4078975"/>
            <a:ext cx="308610" cy="396000"/>
          </a:xfrm>
          <a:prstGeom prst="downArrow">
            <a:avLst/>
          </a:prstGeom>
          <a:solidFill>
            <a:srgbClr val="FFFF00"/>
          </a:solidFill>
          <a:ln w="12700" cap="flat">
            <a:solidFill>
              <a:srgbClr val="FFFF00"/>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Tree>
  </p:cSld>
  <p:clrMapOvr>
    <a:masterClrMapping/>
  </p:clrMapOvr>
  <p:transition spd="med"/>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矩形 3"/>
          <p:cNvSpPr/>
          <p:nvPr/>
        </p:nvSpPr>
        <p:spPr>
          <a:xfrm>
            <a:off x="1971869" y="3991599"/>
            <a:ext cx="3091621" cy="919867"/>
          </a:xfrm>
          <a:prstGeom prst="rect">
            <a:avLst/>
          </a:prstGeom>
          <a:noFill/>
          <a:ln w="6350" cap="flat" cmpd="sng" algn="ctr">
            <a:noFill/>
            <a:prstDash val="solid"/>
            <a:miter lim="800000"/>
          </a:ln>
          <a:effectLst/>
        </p:spPr>
        <p:txBody>
          <a:bodyPr wrap="square">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algn="just" defTabSz="914400" rtl="0" eaLnBrk="1" fontAlgn="auto" latinLnBrk="0" hangingPunct="1">
              <a:lnSpc>
                <a:spcPct val="120000"/>
              </a:lnSpc>
              <a:spcBef>
                <a:spcPts val="0"/>
              </a:spcBef>
              <a:spcAft>
                <a:spcPts val="0"/>
              </a:spcAft>
              <a:buClrTx/>
              <a:buSzTx/>
              <a:buFontTx/>
              <a:buNone/>
              <a:defRPr/>
            </a:pPr>
            <a:r>
              <a:rPr kumimoji="0" lang="zh-CN" altLang="en-US" sz="240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Arial" panose="020B0604020202020204"/>
              </a:rPr>
              <a:t>    正常红细胞</a:t>
            </a:r>
            <a:r>
              <a:rPr lang="zh-CN" altLang="en-US" sz="2400" i="0" dirty="0" smtClean="0">
                <a:solidFill>
                  <a:srgbClr val="FFFFFF"/>
                </a:solidFill>
                <a:effectLst/>
                <a:latin typeface="黑体" panose="02010609060101010101" pitchFamily="49" charset="-122"/>
                <a:ea typeface="黑体" panose="02010609060101010101" pitchFamily="49" charset="-122"/>
                <a:cs typeface="Arial" panose="020B0604020202020204"/>
              </a:rPr>
              <a:t>是</a:t>
            </a:r>
            <a:r>
              <a:rPr kumimoji="0" lang="zh-CN" altLang="en-US" sz="240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Arial" panose="020B0604020202020204"/>
              </a:rPr>
              <a:t>两面凹的圆盘状。</a:t>
            </a:r>
            <a:endParaRPr kumimoji="0" lang="zh-CN" altLang="en-US" sz="240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Arial" panose="020B0604020202020204"/>
            </a:endParaRPr>
          </a:p>
        </p:txBody>
      </p:sp>
      <p:sp>
        <p:nvSpPr>
          <p:cNvPr id="5" name="矩形 4"/>
          <p:cNvSpPr/>
          <p:nvPr/>
        </p:nvSpPr>
        <p:spPr>
          <a:xfrm>
            <a:off x="5989002" y="3913340"/>
            <a:ext cx="4469448" cy="919867"/>
          </a:xfrm>
          <a:prstGeom prst="rect">
            <a:avLst/>
          </a:prstGeom>
          <a:noFill/>
          <a:ln w="6350" cap="flat" cmpd="sng" algn="ctr">
            <a:noFill/>
            <a:prstDash val="solid"/>
            <a:miter lim="800000"/>
          </a:ln>
          <a:effectLst/>
        </p:spPr>
        <p:txBody>
          <a:bodyPr wrap="square">
            <a:spAutoFit/>
          </a:bodyPr>
          <a:lstStyle>
            <a:defPPr>
              <a:defRPr lang="zh-CN">
                <a:solidFill>
                  <a:schemeClr val="dk1"/>
                </a:solidFill>
              </a:defRPr>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algn="just" defTabSz="914400" rtl="0" eaLnBrk="1" fontAlgn="auto" latinLnBrk="0" hangingPunct="1">
              <a:lnSpc>
                <a:spcPct val="120000"/>
              </a:lnSpc>
              <a:spcBef>
                <a:spcPts val="0"/>
              </a:spcBef>
              <a:spcAft>
                <a:spcPts val="0"/>
              </a:spcAft>
              <a:buClrTx/>
              <a:buSzTx/>
              <a:buFontTx/>
              <a:buNone/>
              <a:defRPr/>
            </a:pPr>
            <a:r>
              <a:rPr kumimoji="0" lang="zh-CN" altLang="en-US" sz="2400" i="0" u="none" strike="noStrike" kern="1200" cap="none" spc="0" normalizeH="0" baseline="0" noProof="0" dirty="0" smtClean="0">
                <a:ln>
                  <a:noFill/>
                </a:ln>
                <a:solidFill>
                  <a:srgbClr val="FFFFFF"/>
                </a:solidFill>
                <a:effectLst/>
                <a:uLnTx/>
                <a:uFillTx/>
                <a:latin typeface="黑体" panose="02010609060101010101" pitchFamily="49" charset="-122"/>
                <a:ea typeface="黑体" panose="02010609060101010101" pitchFamily="49" charset="-122"/>
                <a:cs typeface="Arial" panose="020B0604020202020204"/>
              </a:rPr>
              <a:t>    由纤维状连接的血红蛋白组成的红细胞就会扭曲成镰刀状。</a:t>
            </a:r>
            <a:endParaRPr kumimoji="0" lang="zh-CN" altLang="en-US" sz="2400" i="0" u="none" strike="noStrike" kern="1200" cap="none" spc="0" normalizeH="0" baseline="0" noProof="0" dirty="0">
              <a:ln>
                <a:noFill/>
              </a:ln>
              <a:solidFill>
                <a:srgbClr val="FFFFFF"/>
              </a:solidFill>
              <a:effectLst/>
              <a:uLnTx/>
              <a:uFillTx/>
              <a:latin typeface="黑体" panose="02010609060101010101" pitchFamily="49" charset="-122"/>
              <a:ea typeface="黑体" panose="02010609060101010101" pitchFamily="49" charset="-122"/>
              <a:cs typeface="Arial" panose="020B0604020202020204"/>
            </a:endParaRPr>
          </a:p>
        </p:txBody>
      </p:sp>
      <p:pic>
        <p:nvPicPr>
          <p:cNvPr id="6" name="Picture 3"/>
          <p:cNvPicPr>
            <a:picLocks noChangeAspect="1" noChangeArrowheads="1"/>
          </p:cNvPicPr>
          <p:nvPr/>
        </p:nvPicPr>
        <p:blipFill>
          <a:blip r:embed="rId1"/>
          <a:stretch>
            <a:fillRect/>
          </a:stretch>
        </p:blipFill>
        <p:spPr bwMode="auto">
          <a:xfrm>
            <a:off x="1853360" y="1960760"/>
            <a:ext cx="2661490" cy="1738662"/>
          </a:xfrm>
          <a:prstGeom prst="rect">
            <a:avLst/>
          </a:prstGeom>
          <a:noFill/>
          <a:ln w="9525">
            <a:noFill/>
            <a:miter lim="800000"/>
            <a:headEnd/>
            <a:tailEnd/>
          </a:ln>
          <a:effectLst/>
        </p:spPr>
      </p:pic>
      <p:pic>
        <p:nvPicPr>
          <p:cNvPr id="7" name="Picture 4"/>
          <p:cNvPicPr>
            <a:picLocks noChangeAspect="1" noChangeArrowheads="1"/>
          </p:cNvPicPr>
          <p:nvPr/>
        </p:nvPicPr>
        <p:blipFill>
          <a:blip r:embed="rId2"/>
          <a:stretch>
            <a:fillRect/>
          </a:stretch>
        </p:blipFill>
        <p:spPr bwMode="auto">
          <a:xfrm>
            <a:off x="6547372" y="1960760"/>
            <a:ext cx="2931722" cy="1738662"/>
          </a:xfrm>
          <a:prstGeom prst="rect">
            <a:avLst/>
          </a:prstGeom>
          <a:noFill/>
          <a:ln w="9525">
            <a:noFill/>
            <a:miter lim="800000"/>
            <a:headEnd/>
            <a:tailEnd/>
          </a:ln>
          <a:effectLst/>
        </p:spPr>
      </p:pic>
      <p:sp>
        <p:nvSpPr>
          <p:cNvPr id="8" name="矩形 7"/>
          <p:cNvSpPr/>
          <p:nvPr/>
        </p:nvSpPr>
        <p:spPr>
          <a:xfrm>
            <a:off x="1373505" y="5148244"/>
            <a:ext cx="7770495" cy="460375"/>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i="0" dirty="0" smtClean="0">
                <a:solidFill>
                  <a:srgbClr val="FFFF00"/>
                </a:solidFill>
                <a:effectLst/>
                <a:latin typeface="+mn-ea"/>
              </a:rPr>
              <a:t>镰状细胞贫血患者的血红蛋白运输氧的能力会大为削弱</a:t>
            </a:r>
            <a:endParaRPr lang="zh-CN" altLang="en-US" sz="2400" i="0" dirty="0">
              <a:solidFill>
                <a:srgbClr val="FFFF00"/>
              </a:solidFill>
              <a:effectLst/>
              <a:latin typeface="+mn-ea"/>
            </a:endParaRPr>
          </a:p>
        </p:txBody>
      </p:sp>
    </p:spTree>
  </p:cSld>
  <p:clrMapOvr>
    <a:masterClrMapping/>
  </p:clrMapOvr>
  <p:transition spd="med"/>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9" name="文本框 8"/>
          <p:cNvSpPr txBox="1"/>
          <p:nvPr/>
        </p:nvSpPr>
        <p:spPr>
          <a:xfrm>
            <a:off x="1007452" y="1823469"/>
            <a:ext cx="58477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800" i="0" dirty="0" smtClean="0">
                <a:solidFill>
                  <a:srgbClr val="FFFFFF"/>
                </a:solidFill>
                <a:effectLst/>
                <a:latin typeface="黑体" panose="02010609060101010101" pitchFamily="49" charset="-122"/>
                <a:ea typeface="黑体" panose="02010609060101010101" pitchFamily="49" charset="-122"/>
              </a:rPr>
              <a:t>蛋白质有哪些化学性质呢？</a:t>
            </a:r>
            <a:endParaRPr lang="zh-CN" altLang="en-US" sz="2800" i="0" dirty="0">
              <a:solidFill>
                <a:srgbClr val="FFFFFF"/>
              </a:solidFill>
              <a:effectLst/>
              <a:latin typeface="黑体" panose="02010609060101010101" pitchFamily="49" charset="-122"/>
              <a:ea typeface="黑体" panose="02010609060101010101" pitchFamily="49" charset="-122"/>
            </a:endParaRPr>
          </a:p>
        </p:txBody>
      </p:sp>
      <p:sp>
        <p:nvSpPr>
          <p:cNvPr id="4" name="文本框 3"/>
          <p:cNvSpPr txBox="1"/>
          <p:nvPr/>
        </p:nvSpPr>
        <p:spPr>
          <a:xfrm>
            <a:off x="1566759" y="3021022"/>
            <a:ext cx="134011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14350" marR="0" indent="-514350" algn="ctr" defTabSz="825500" rtl="0" fontAlgn="auto" latinLnBrk="0" hangingPunct="0">
              <a:lnSpc>
                <a:spcPct val="100000"/>
              </a:lnSpc>
              <a:spcBef>
                <a:spcPts val="0"/>
              </a:spcBef>
              <a:spcAft>
                <a:spcPts val="0"/>
              </a:spcAft>
              <a:buClrTx/>
              <a:buSzTx/>
              <a:buFont typeface="+mj-ea"/>
              <a:buAutoNum type="circleNumDbPlain"/>
            </a:pPr>
            <a:r>
              <a:rPr lang="zh-CN" altLang="en-US" sz="2800" i="0" dirty="0" smtClean="0">
                <a:solidFill>
                  <a:srgbClr val="FFFFFF"/>
                </a:solidFill>
                <a:effectLst/>
                <a:latin typeface="黑体" panose="02010609060101010101" pitchFamily="49" charset="-122"/>
                <a:ea typeface="黑体" panose="02010609060101010101" pitchFamily="49" charset="-122"/>
              </a:rPr>
              <a:t>水解</a:t>
            </a:r>
            <a:endParaRPr lang="en-US" altLang="zh-CN" sz="2800" i="0" dirty="0" smtClean="0">
              <a:solidFill>
                <a:srgbClr val="FFFFFF"/>
              </a:solidFill>
              <a:effectLst/>
              <a:latin typeface="黑体" panose="02010609060101010101" pitchFamily="49" charset="-122"/>
              <a:ea typeface="黑体" panose="02010609060101010101" pitchFamily="49" charset="-122"/>
            </a:endParaRPr>
          </a:p>
        </p:txBody>
      </p:sp>
      <p:sp>
        <p:nvSpPr>
          <p:cNvPr id="5" name="TextBox 4"/>
          <p:cNvSpPr txBox="1"/>
          <p:nvPr/>
        </p:nvSpPr>
        <p:spPr>
          <a:xfrm>
            <a:off x="2576553" y="3742220"/>
            <a:ext cx="1107996"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FF"/>
                </a:solidFill>
                <a:effectLst/>
                <a:latin typeface="黑体" panose="02010609060101010101" pitchFamily="49" charset="-122"/>
                <a:ea typeface="黑体" panose="02010609060101010101" pitchFamily="49" charset="-122"/>
              </a:rPr>
              <a:t>蛋白质</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6" name="TextBox 5"/>
          <p:cNvSpPr txBox="1"/>
          <p:nvPr/>
        </p:nvSpPr>
        <p:spPr>
          <a:xfrm>
            <a:off x="5181159" y="3742220"/>
            <a:ext cx="800219"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FF"/>
                </a:solidFill>
                <a:effectLst/>
                <a:latin typeface="黑体" panose="02010609060101010101" pitchFamily="49" charset="-122"/>
                <a:ea typeface="黑体" panose="02010609060101010101" pitchFamily="49" charset="-122"/>
              </a:rPr>
              <a:t>多肽</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sp>
        <p:nvSpPr>
          <p:cNvPr id="7" name="TextBox 6"/>
          <p:cNvSpPr txBox="1"/>
          <p:nvPr/>
        </p:nvSpPr>
        <p:spPr>
          <a:xfrm>
            <a:off x="7459593" y="3742220"/>
            <a:ext cx="1107996"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FF"/>
                </a:solidFill>
                <a:effectLst/>
                <a:latin typeface="黑体" panose="02010609060101010101" pitchFamily="49" charset="-122"/>
                <a:ea typeface="黑体" panose="02010609060101010101" pitchFamily="49" charset="-122"/>
              </a:rPr>
              <a:t>氨基酸</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cxnSp>
        <p:nvCxnSpPr>
          <p:cNvPr id="8" name="直接箭头连接符 7"/>
          <p:cNvCxnSpPr/>
          <p:nvPr/>
        </p:nvCxnSpPr>
        <p:spPr>
          <a:xfrm rot="16200000">
            <a:off x="4381398" y="3333105"/>
            <a:ext cx="0" cy="1296000"/>
          </a:xfrm>
          <a:prstGeom prst="straightConnector1">
            <a:avLst/>
          </a:prstGeom>
          <a:noFill/>
          <a:ln w="28575" cap="flat" cmpd="sng" algn="ctr">
            <a:solidFill>
              <a:srgbClr val="FFFF00"/>
            </a:solidFill>
            <a:prstDash val="solid"/>
            <a:tailEnd type="arrow"/>
          </a:ln>
          <a:effectLst/>
        </p:spPr>
      </p:cxnSp>
      <p:sp>
        <p:nvSpPr>
          <p:cNvPr id="10" name="TextBox 9"/>
          <p:cNvSpPr txBox="1"/>
          <p:nvPr/>
        </p:nvSpPr>
        <p:spPr>
          <a:xfrm>
            <a:off x="3936434" y="3437508"/>
            <a:ext cx="800219"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FFFF00"/>
                </a:solidFill>
                <a:effectLst/>
                <a:uLnTx/>
                <a:uFillTx/>
                <a:latin typeface="+mj-ea"/>
                <a:ea typeface="+mj-ea"/>
                <a:cs typeface="+mn-cs"/>
              </a:rPr>
              <a:t>水解</a:t>
            </a:r>
            <a:endParaRPr kumimoji="0" lang="zh-CN" altLang="en-US" sz="2400" b="0" i="0" u="none" strike="noStrike" kern="1200" cap="none" spc="0" normalizeH="0" baseline="30000" noProof="0" dirty="0">
              <a:ln>
                <a:noFill/>
              </a:ln>
              <a:solidFill>
                <a:srgbClr val="FFFF00"/>
              </a:solidFill>
              <a:effectLst/>
              <a:uLnTx/>
              <a:uFillTx/>
              <a:latin typeface="+mj-ea"/>
              <a:ea typeface="+mj-ea"/>
              <a:cs typeface="+mn-cs"/>
            </a:endParaRPr>
          </a:p>
        </p:txBody>
      </p:sp>
      <p:cxnSp>
        <p:nvCxnSpPr>
          <p:cNvPr id="11" name="直接箭头连接符 10"/>
          <p:cNvCxnSpPr/>
          <p:nvPr/>
        </p:nvCxnSpPr>
        <p:spPr>
          <a:xfrm rot="16200000">
            <a:off x="6706098" y="3325052"/>
            <a:ext cx="0" cy="1296000"/>
          </a:xfrm>
          <a:prstGeom prst="straightConnector1">
            <a:avLst/>
          </a:prstGeom>
          <a:noFill/>
          <a:ln w="28575" cap="flat" cmpd="sng" algn="ctr">
            <a:solidFill>
              <a:srgbClr val="FFFF00"/>
            </a:solidFill>
            <a:prstDash val="solid"/>
            <a:tailEnd type="arrow"/>
          </a:ln>
          <a:effectLst/>
        </p:spPr>
      </p:cxnSp>
      <p:sp>
        <p:nvSpPr>
          <p:cNvPr id="12" name="TextBox 9"/>
          <p:cNvSpPr txBox="1"/>
          <p:nvPr/>
        </p:nvSpPr>
        <p:spPr>
          <a:xfrm>
            <a:off x="6203299" y="3437413"/>
            <a:ext cx="810878" cy="461665"/>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0" i="0" u="none" strike="noStrike" kern="1200" cap="none" spc="0" normalizeH="0" baseline="0" noProof="0" dirty="0" smtClean="0">
                <a:ln>
                  <a:noFill/>
                </a:ln>
                <a:solidFill>
                  <a:srgbClr val="FFFF00"/>
                </a:solidFill>
                <a:effectLst/>
                <a:uLnTx/>
                <a:uFillTx/>
                <a:latin typeface="+mj-ea"/>
                <a:ea typeface="+mj-ea"/>
                <a:cs typeface="+mn-cs"/>
              </a:rPr>
              <a:t>水解</a:t>
            </a:r>
            <a:endParaRPr kumimoji="0" lang="zh-CN" altLang="en-US" sz="2400" b="0" i="0" u="none" strike="noStrike" kern="1200" cap="none" spc="0" normalizeH="0" baseline="30000" noProof="0" dirty="0">
              <a:ln>
                <a:noFill/>
              </a:ln>
              <a:solidFill>
                <a:srgbClr val="FFFF00"/>
              </a:solidFill>
              <a:effectLst/>
              <a:uLnTx/>
              <a:uFillTx/>
              <a:latin typeface="+mj-ea"/>
              <a:ea typeface="+mj-ea"/>
              <a:cs typeface="+mn-cs"/>
            </a:endParaRPr>
          </a:p>
        </p:txBody>
      </p:sp>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911485" y="1278787"/>
            <a:ext cx="3427978" cy="2132202"/>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0"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9" name="文本框 8"/>
          <p:cNvSpPr txBox="1"/>
          <p:nvPr/>
        </p:nvSpPr>
        <p:spPr>
          <a:xfrm>
            <a:off x="1007452" y="1823469"/>
            <a:ext cx="58477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800" i="0" dirty="0" smtClean="0">
                <a:solidFill>
                  <a:srgbClr val="FFFFFF"/>
                </a:solidFill>
                <a:effectLst/>
                <a:latin typeface="黑体" panose="02010609060101010101" pitchFamily="49" charset="-122"/>
                <a:ea typeface="黑体" panose="02010609060101010101" pitchFamily="49" charset="-122"/>
              </a:rPr>
              <a:t>蛋白质有哪些化学性质呢？</a:t>
            </a:r>
            <a:endParaRPr lang="zh-CN" altLang="en-US" sz="2800" i="0" dirty="0">
              <a:solidFill>
                <a:srgbClr val="FFFFFF"/>
              </a:solidFill>
              <a:effectLst/>
              <a:latin typeface="黑体" panose="02010609060101010101" pitchFamily="49" charset="-122"/>
              <a:ea typeface="黑体" panose="02010609060101010101" pitchFamily="49" charset="-122"/>
            </a:endParaRPr>
          </a:p>
        </p:txBody>
      </p:sp>
      <p:sp>
        <p:nvSpPr>
          <p:cNvPr id="14" name="文本框 13"/>
          <p:cNvSpPr txBox="1"/>
          <p:nvPr/>
        </p:nvSpPr>
        <p:spPr>
          <a:xfrm>
            <a:off x="7144530" y="2991899"/>
            <a:ext cx="1237518"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14350" marR="0" indent="-514350" algn="ctr" defTabSz="825500" rtl="0" fontAlgn="auto" latinLnBrk="0" hangingPunct="0">
              <a:lnSpc>
                <a:spcPct val="100000"/>
              </a:lnSpc>
              <a:spcBef>
                <a:spcPts val="0"/>
              </a:spcBef>
              <a:spcAft>
                <a:spcPts val="0"/>
              </a:spcAft>
              <a:buClrTx/>
              <a:buSzTx/>
              <a:buFont typeface="+mj-ea"/>
              <a:buAutoNum type="circleNumDbPlain" startAt="2"/>
            </a:pPr>
            <a:r>
              <a:rPr lang="zh-CN" altLang="en-US" sz="2400" i="0" dirty="0">
                <a:solidFill>
                  <a:srgbClr val="FFFFFF"/>
                </a:solidFill>
                <a:effectLst/>
                <a:latin typeface="黑体" panose="02010609060101010101" pitchFamily="49" charset="-122"/>
                <a:ea typeface="黑体" panose="02010609060101010101" pitchFamily="49" charset="-122"/>
              </a:rPr>
              <a:t>盐析</a:t>
            </a:r>
            <a:endPar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15" name="TextBox 4"/>
          <p:cNvSpPr txBox="1"/>
          <p:nvPr/>
        </p:nvSpPr>
        <p:spPr>
          <a:xfrm>
            <a:off x="8503136" y="2997028"/>
            <a:ext cx="800219"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00"/>
                </a:solidFill>
                <a:effectLst/>
                <a:latin typeface="黑体" panose="02010609060101010101" pitchFamily="49" charset="-122"/>
                <a:ea typeface="黑体" panose="02010609060101010101" pitchFamily="49" charset="-122"/>
              </a:rPr>
              <a:t>可逆</a:t>
            </a:r>
            <a:endParaRPr lang="zh-CN" altLang="en-US" sz="2400" i="0" dirty="0">
              <a:solidFill>
                <a:srgbClr val="FFFF00"/>
              </a:solidFill>
              <a:effectLst/>
              <a:latin typeface="黑体" panose="02010609060101010101" pitchFamily="49" charset="-122"/>
              <a:ea typeface="黑体" panose="02010609060101010101" pitchFamily="49" charset="-122"/>
            </a:endParaRPr>
          </a:p>
        </p:txBody>
      </p:sp>
      <p:sp>
        <p:nvSpPr>
          <p:cNvPr id="16" name="矩形 15"/>
          <p:cNvSpPr/>
          <p:nvPr/>
        </p:nvSpPr>
        <p:spPr>
          <a:xfrm>
            <a:off x="6958402" y="3755210"/>
            <a:ext cx="3375567" cy="978729"/>
          </a:xfrm>
          <a:prstGeom prst="rect">
            <a:avLst/>
          </a:prstGeom>
        </p:spPr>
        <p:txBody>
          <a:bodyPr wrap="square">
            <a:spAutoFit/>
          </a:bodyPr>
          <a:lstStyle/>
          <a:p>
            <a:pPr>
              <a:lnSpc>
                <a:spcPct val="120000"/>
              </a:lnSpc>
            </a:pPr>
            <a:r>
              <a:rPr lang="zh-CN" altLang="en-US" sz="2400" i="0" dirty="0">
                <a:solidFill>
                  <a:srgbClr val="FFFFFF"/>
                </a:solidFill>
                <a:effectLst/>
                <a:latin typeface="+mj-ea"/>
                <a:ea typeface="+mj-ea"/>
              </a:rPr>
              <a:t>轻金属盐的浓</a:t>
            </a:r>
            <a:r>
              <a:rPr lang="zh-CN" altLang="en-US" sz="2400" i="0" dirty="0" smtClean="0">
                <a:solidFill>
                  <a:srgbClr val="FFFFFF"/>
                </a:solidFill>
                <a:effectLst/>
                <a:latin typeface="+mj-ea"/>
                <a:ea typeface="+mj-ea"/>
              </a:rPr>
              <a:t>溶液</a:t>
            </a:r>
            <a:endParaRPr lang="en-US" altLang="zh-CN" sz="2400" i="0" dirty="0" smtClean="0">
              <a:solidFill>
                <a:srgbClr val="FFFFFF"/>
              </a:solidFill>
              <a:effectLst/>
              <a:latin typeface="+mj-ea"/>
              <a:ea typeface="+mj-ea"/>
            </a:endParaRPr>
          </a:p>
          <a:p>
            <a:pPr>
              <a:lnSpc>
                <a:spcPct val="120000"/>
              </a:lnSpc>
            </a:pPr>
            <a:r>
              <a:rPr lang="zh-CN" altLang="en-US" sz="2400" i="0" dirty="0" smtClean="0">
                <a:solidFill>
                  <a:srgbClr val="FFFFFF"/>
                </a:solidFill>
                <a:effectLst/>
                <a:latin typeface="+mj-ea"/>
                <a:ea typeface="+mj-ea"/>
              </a:rPr>
              <a:t>（</a:t>
            </a:r>
            <a:r>
              <a:rPr lang="zh-CN" altLang="en-US" sz="2400" i="0" dirty="0">
                <a:solidFill>
                  <a:srgbClr val="FFFFFF"/>
                </a:solidFill>
                <a:effectLst/>
                <a:latin typeface="+mj-ea"/>
                <a:ea typeface="+mj-ea"/>
              </a:rPr>
              <a:t>如硫酸铵、氯化钠</a:t>
            </a:r>
            <a:r>
              <a:rPr lang="zh-CN" altLang="en-US" sz="2400" i="0" dirty="0" smtClean="0">
                <a:solidFill>
                  <a:srgbClr val="FFFFFF"/>
                </a:solidFill>
                <a:effectLst/>
                <a:latin typeface="+mj-ea"/>
                <a:ea typeface="+mj-ea"/>
              </a:rPr>
              <a:t>）</a:t>
            </a:r>
            <a:endParaRPr lang="zh-CN" altLang="en-US" sz="2400" i="0" dirty="0">
              <a:solidFill>
                <a:srgbClr val="FFFFFF"/>
              </a:solidFill>
              <a:effectLst/>
              <a:latin typeface="+mj-ea"/>
              <a:ea typeface="+mj-ea"/>
            </a:endParaRPr>
          </a:p>
        </p:txBody>
      </p:sp>
      <p:pic>
        <p:nvPicPr>
          <p:cNvPr id="3" name="图片 2"/>
          <p:cNvPicPr>
            <a:picLocks noChangeAspect="1"/>
          </p:cNvPicPr>
          <p:nvPr/>
        </p:nvPicPr>
        <p:blipFill>
          <a:blip r:embed="rId1"/>
          <a:stretch>
            <a:fillRect/>
          </a:stretch>
        </p:blipFill>
        <p:spPr>
          <a:xfrm>
            <a:off x="1794369" y="2549974"/>
            <a:ext cx="4800014" cy="2930157"/>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5" grpId="0"/>
      <p:bldP spid="15" grpId="1"/>
      <p:bldP spid="16" grpId="0"/>
      <p:bldP spid="16"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7" name="文本框 6"/>
          <p:cNvSpPr txBox="1"/>
          <p:nvPr/>
        </p:nvSpPr>
        <p:spPr>
          <a:xfrm>
            <a:off x="1007452" y="1823469"/>
            <a:ext cx="58477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800" i="0" dirty="0" smtClean="0">
                <a:solidFill>
                  <a:srgbClr val="FFFFFF"/>
                </a:solidFill>
                <a:effectLst/>
                <a:latin typeface="黑体" panose="02010609060101010101" pitchFamily="49" charset="-122"/>
                <a:ea typeface="黑体" panose="02010609060101010101" pitchFamily="49" charset="-122"/>
              </a:rPr>
              <a:t>蛋白质有哪些化学性质呢？</a:t>
            </a:r>
            <a:endParaRPr lang="zh-CN" altLang="en-US" sz="2800" i="0" dirty="0">
              <a:solidFill>
                <a:srgbClr val="FFFFFF"/>
              </a:solidFill>
              <a:effectLst/>
              <a:latin typeface="黑体" panose="02010609060101010101" pitchFamily="49" charset="-122"/>
              <a:ea typeface="黑体" panose="02010609060101010101" pitchFamily="49" charset="-122"/>
            </a:endParaRPr>
          </a:p>
        </p:txBody>
      </p:sp>
      <p:sp>
        <p:nvSpPr>
          <p:cNvPr id="9" name="文本框 8"/>
          <p:cNvSpPr txBox="1"/>
          <p:nvPr/>
        </p:nvSpPr>
        <p:spPr>
          <a:xfrm>
            <a:off x="6745006" y="2438026"/>
            <a:ext cx="117981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457200" marR="0" indent="-457200" algn="ctr" defTabSz="825500" rtl="0" fontAlgn="auto" latinLnBrk="0" hangingPunct="0">
              <a:lnSpc>
                <a:spcPct val="100000"/>
              </a:lnSpc>
              <a:spcBef>
                <a:spcPts val="0"/>
              </a:spcBef>
              <a:spcAft>
                <a:spcPts val="0"/>
              </a:spcAft>
              <a:buClrTx/>
              <a:buSzTx/>
              <a:buFont typeface="+mj-ea"/>
              <a:buAutoNum type="circleNumDbPlain" startAt="3"/>
            </a:pPr>
            <a:r>
              <a:rPr lang="zh-CN" altLang="en-US" sz="2400" i="0" dirty="0" smtClean="0">
                <a:solidFill>
                  <a:srgbClr val="FFFFFF"/>
                </a:solidFill>
                <a:effectLst/>
                <a:latin typeface="黑体" panose="02010609060101010101" pitchFamily="49" charset="-122"/>
                <a:ea typeface="黑体" panose="02010609060101010101" pitchFamily="49" charset="-122"/>
              </a:rPr>
              <a:t>变性</a:t>
            </a:r>
            <a:endParaRPr lang="en-US" altLang="zh-CN" sz="2400" i="0" dirty="0" smtClean="0">
              <a:solidFill>
                <a:srgbClr val="FFFFFF"/>
              </a:solidFill>
              <a:effectLst/>
              <a:latin typeface="黑体" panose="02010609060101010101" pitchFamily="49" charset="-122"/>
              <a:ea typeface="黑体" panose="02010609060101010101" pitchFamily="49" charset="-122"/>
            </a:endParaRPr>
          </a:p>
        </p:txBody>
      </p:sp>
      <p:sp>
        <p:nvSpPr>
          <p:cNvPr id="10" name="TextBox 4"/>
          <p:cNvSpPr txBox="1"/>
          <p:nvPr/>
        </p:nvSpPr>
        <p:spPr>
          <a:xfrm>
            <a:off x="8228644" y="2448285"/>
            <a:ext cx="1107996"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00"/>
                </a:solidFill>
                <a:effectLst/>
                <a:latin typeface="黑体" panose="02010609060101010101" pitchFamily="49" charset="-122"/>
                <a:ea typeface="黑体" panose="02010609060101010101" pitchFamily="49" charset="-122"/>
              </a:rPr>
              <a:t>不可逆</a:t>
            </a:r>
            <a:endParaRPr lang="zh-CN" altLang="en-US" sz="2400" i="0" dirty="0">
              <a:solidFill>
                <a:srgbClr val="FFFF00"/>
              </a:solidFill>
              <a:effectLst/>
              <a:latin typeface="黑体" panose="02010609060101010101" pitchFamily="49" charset="-122"/>
              <a:ea typeface="黑体" panose="02010609060101010101" pitchFamily="49" charset="-122"/>
            </a:endParaRPr>
          </a:p>
        </p:txBody>
      </p:sp>
      <p:sp>
        <p:nvSpPr>
          <p:cNvPr id="13" name="矩形 12"/>
          <p:cNvSpPr/>
          <p:nvPr/>
        </p:nvSpPr>
        <p:spPr>
          <a:xfrm>
            <a:off x="7125106" y="2926507"/>
            <a:ext cx="3877985" cy="2308324"/>
          </a:xfrm>
          <a:prstGeom prst="rect">
            <a:avLst/>
          </a:prstGeom>
        </p:spPr>
        <p:txBody>
          <a:bodyPr wrap="none">
            <a:spAutoFit/>
          </a:bodyPr>
          <a:lstStyle/>
          <a:p>
            <a:pPr lvl="0" algn="l" defTabSz="412750" hangingPunct="1">
              <a:lnSpc>
                <a:spcPct val="120000"/>
              </a:lnSpc>
              <a:spcBef>
                <a:spcPct val="0"/>
              </a:spcBef>
            </a:pPr>
            <a:r>
              <a:rPr lang="zh-CN" altLang="en-US" sz="2400" i="0" dirty="0">
                <a:solidFill>
                  <a:srgbClr val="FFFF00"/>
                </a:solidFill>
                <a:effectLst/>
                <a:latin typeface="黑体" panose="02010609060101010101" pitchFamily="49" charset="-122"/>
                <a:ea typeface="黑体" panose="02010609060101010101" pitchFamily="49" charset="-122"/>
                <a:cs typeface="+mn-cs"/>
                <a:sym typeface="Palatino"/>
              </a:rPr>
              <a:t>物理</a:t>
            </a:r>
            <a:r>
              <a:rPr lang="zh-CN" altLang="en-US" sz="2400" i="0" dirty="0" smtClean="0">
                <a:solidFill>
                  <a:srgbClr val="FFFF00"/>
                </a:solidFill>
                <a:effectLst/>
                <a:latin typeface="黑体" panose="02010609060101010101" pitchFamily="49" charset="-122"/>
                <a:ea typeface="黑体" panose="02010609060101010101" pitchFamily="49" charset="-122"/>
                <a:cs typeface="+mn-cs"/>
                <a:sym typeface="Palatino"/>
              </a:rPr>
              <a:t>因素：</a:t>
            </a:r>
            <a:endParaRPr lang="en-US" altLang="zh-CN" sz="2400" i="0" dirty="0" smtClean="0">
              <a:solidFill>
                <a:srgbClr val="FFFF00"/>
              </a:solidFill>
              <a:effectLst/>
              <a:latin typeface="黑体" panose="02010609060101010101" pitchFamily="49" charset="-122"/>
              <a:ea typeface="黑体" panose="02010609060101010101" pitchFamily="49" charset="-122"/>
              <a:cs typeface="+mn-cs"/>
              <a:sym typeface="Palatino"/>
            </a:endParaRPr>
          </a:p>
          <a:p>
            <a:pPr lvl="0" algn="l" defTabSz="914400" hangingPunct="1">
              <a:lnSpc>
                <a:spcPct val="120000"/>
              </a:lnSpc>
              <a:defRPr/>
            </a:pPr>
            <a:r>
              <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rPr>
              <a:t>紫外线照射、</a:t>
            </a:r>
            <a:r>
              <a:rPr lang="zh-CN" altLang="en-US" sz="2400" i="0" dirty="0" smtClean="0">
                <a:solidFill>
                  <a:srgbClr val="FFFFFF"/>
                </a:solidFill>
                <a:effectLst/>
                <a:latin typeface="黑体" panose="02010609060101010101" pitchFamily="49" charset="-122"/>
                <a:ea typeface="黑体" panose="02010609060101010101" pitchFamily="49" charset="-122"/>
                <a:cs typeface="+mn-cs"/>
                <a:sym typeface="Palatino"/>
              </a:rPr>
              <a:t>加热</a:t>
            </a:r>
            <a:r>
              <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rPr>
              <a:t>等</a:t>
            </a:r>
            <a:endPar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endParaRPr>
          </a:p>
          <a:p>
            <a:pPr lvl="0" algn="l" defTabSz="914400" hangingPunct="1">
              <a:lnSpc>
                <a:spcPct val="120000"/>
              </a:lnSpc>
              <a:defRPr/>
            </a:pPr>
            <a:r>
              <a:rPr lang="zh-CN" altLang="en-US" sz="2400" i="0" dirty="0">
                <a:solidFill>
                  <a:srgbClr val="FFFF00"/>
                </a:solidFill>
                <a:effectLst/>
                <a:latin typeface="黑体" panose="02010609060101010101" pitchFamily="49" charset="-122"/>
                <a:ea typeface="黑体" panose="02010609060101010101" pitchFamily="49" charset="-122"/>
                <a:cs typeface="+mn-cs"/>
                <a:sym typeface="Palatino"/>
              </a:rPr>
              <a:t>化学</a:t>
            </a:r>
            <a:r>
              <a:rPr lang="zh-CN" altLang="en-US" sz="2400" i="0" dirty="0" smtClean="0">
                <a:solidFill>
                  <a:srgbClr val="FFFF00"/>
                </a:solidFill>
                <a:effectLst/>
                <a:latin typeface="黑体" panose="02010609060101010101" pitchFamily="49" charset="-122"/>
                <a:ea typeface="黑体" panose="02010609060101010101" pitchFamily="49" charset="-122"/>
                <a:cs typeface="+mn-cs"/>
                <a:sym typeface="Palatino"/>
              </a:rPr>
              <a:t>因素：</a:t>
            </a:r>
            <a:endParaRPr lang="zh-CN" altLang="en-US" sz="2400" i="0" dirty="0">
              <a:solidFill>
                <a:srgbClr val="FFFF00"/>
              </a:solidFill>
              <a:effectLst/>
              <a:latin typeface="黑体" panose="02010609060101010101" pitchFamily="49" charset="-122"/>
              <a:ea typeface="黑体" panose="02010609060101010101" pitchFamily="49" charset="-122"/>
              <a:cs typeface="+mn-cs"/>
              <a:sym typeface="Palatino"/>
            </a:endParaRPr>
          </a:p>
          <a:p>
            <a:pPr lvl="0" algn="l" defTabSz="412750" hangingPunct="1">
              <a:lnSpc>
                <a:spcPct val="120000"/>
              </a:lnSpc>
              <a:spcBef>
                <a:spcPct val="0"/>
              </a:spcBef>
              <a:defRPr/>
            </a:pPr>
            <a:r>
              <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rPr>
              <a:t>乙醇、</a:t>
            </a:r>
            <a:r>
              <a:rPr lang="zh-CN" altLang="en-US" sz="2400" i="0" dirty="0" smtClean="0">
                <a:solidFill>
                  <a:srgbClr val="FFFFFF"/>
                </a:solidFill>
                <a:effectLst/>
                <a:latin typeface="黑体" panose="02010609060101010101" pitchFamily="49" charset="-122"/>
                <a:ea typeface="黑体" panose="02010609060101010101" pitchFamily="49" charset="-122"/>
                <a:cs typeface="+mn-cs"/>
                <a:sym typeface="Palatino"/>
              </a:rPr>
              <a:t>甲醛、</a:t>
            </a:r>
            <a:r>
              <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rPr>
              <a:t>强酸、强碱、</a:t>
            </a:r>
            <a:endParaRPr lang="en-US" altLang="zh-CN" sz="2400" i="0" dirty="0">
              <a:solidFill>
                <a:srgbClr val="FFFFFF"/>
              </a:solidFill>
              <a:effectLst/>
              <a:latin typeface="黑体" panose="02010609060101010101" pitchFamily="49" charset="-122"/>
              <a:ea typeface="黑体" panose="02010609060101010101" pitchFamily="49" charset="-122"/>
              <a:cs typeface="+mn-cs"/>
              <a:sym typeface="Palatino"/>
            </a:endParaRPr>
          </a:p>
          <a:p>
            <a:pPr lvl="0" algn="l" defTabSz="412750" hangingPunct="1">
              <a:lnSpc>
                <a:spcPct val="120000"/>
              </a:lnSpc>
              <a:spcBef>
                <a:spcPct val="0"/>
              </a:spcBef>
              <a:defRPr/>
            </a:pPr>
            <a:r>
              <a:rPr lang="zh-CN" altLang="en-US" sz="2400" i="0" dirty="0">
                <a:solidFill>
                  <a:srgbClr val="FFFFFF"/>
                </a:solidFill>
                <a:effectLst/>
                <a:latin typeface="黑体" panose="02010609060101010101" pitchFamily="49" charset="-122"/>
                <a:ea typeface="黑体" panose="02010609060101010101" pitchFamily="49" charset="-122"/>
                <a:cs typeface="+mn-cs"/>
                <a:sym typeface="Palatino"/>
              </a:rPr>
              <a:t>重金属</a:t>
            </a:r>
            <a:r>
              <a:rPr lang="zh-CN" altLang="en-US" sz="2400" i="0" dirty="0" smtClean="0">
                <a:solidFill>
                  <a:srgbClr val="FFFFFF"/>
                </a:solidFill>
                <a:effectLst/>
                <a:latin typeface="黑体" panose="02010609060101010101" pitchFamily="49" charset="-122"/>
                <a:ea typeface="黑体" panose="02010609060101010101" pitchFamily="49" charset="-122"/>
                <a:cs typeface="+mn-cs"/>
                <a:sym typeface="Palatino"/>
              </a:rPr>
              <a:t>盐等</a:t>
            </a:r>
            <a:endParaRPr lang="en-US" altLang="zh-CN" sz="2400" i="0" dirty="0">
              <a:solidFill>
                <a:srgbClr val="FFFFFF"/>
              </a:solidFill>
              <a:effectLst/>
              <a:latin typeface="黑体" panose="02010609060101010101" pitchFamily="49" charset="-122"/>
              <a:ea typeface="黑体" panose="02010609060101010101" pitchFamily="49" charset="-122"/>
              <a:cs typeface="+mn-cs"/>
              <a:sym typeface="Palatino"/>
            </a:endParaRPr>
          </a:p>
        </p:txBody>
      </p:sp>
      <p:pic>
        <p:nvPicPr>
          <p:cNvPr id="3" name="图片 2"/>
          <p:cNvPicPr>
            <a:picLocks noChangeAspect="1"/>
          </p:cNvPicPr>
          <p:nvPr/>
        </p:nvPicPr>
        <p:blipFill>
          <a:blip r:embed="rId1"/>
          <a:stretch>
            <a:fillRect/>
          </a:stretch>
        </p:blipFill>
        <p:spPr>
          <a:xfrm>
            <a:off x="1721179" y="2499870"/>
            <a:ext cx="4817407" cy="2966274"/>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2"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3</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4" name="文本框 3"/>
          <p:cNvSpPr txBox="1"/>
          <p:nvPr/>
        </p:nvSpPr>
        <p:spPr>
          <a:xfrm>
            <a:off x="1662938" y="2538233"/>
            <a:ext cx="1795363"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457200" marR="0" indent="-457200" algn="ctr" defTabSz="825500" rtl="0" fontAlgn="auto" latinLnBrk="0" hangingPunct="0">
              <a:lnSpc>
                <a:spcPct val="100000"/>
              </a:lnSpc>
              <a:spcBef>
                <a:spcPts val="0"/>
              </a:spcBef>
              <a:spcAft>
                <a:spcPts val="0"/>
              </a:spcAft>
              <a:buClrTx/>
              <a:buSzTx/>
              <a:buFont typeface="+mj-ea"/>
              <a:buAutoNum type="circleNumDbPlain" startAt="4"/>
            </a:pPr>
            <a:r>
              <a:rPr lang="zh-CN" altLang="en-US" sz="2400" i="0" dirty="0">
                <a:solidFill>
                  <a:srgbClr val="FFFFFF"/>
                </a:solidFill>
                <a:effectLst/>
                <a:latin typeface="黑体" panose="02010609060101010101" pitchFamily="49" charset="-122"/>
                <a:ea typeface="黑体" panose="02010609060101010101" pitchFamily="49" charset="-122"/>
              </a:rPr>
              <a:t>显色反应</a:t>
            </a:r>
            <a:endParaRPr lang="en-US" altLang="zh-CN" sz="2400" i="0" dirty="0" smtClean="0">
              <a:solidFill>
                <a:srgbClr val="FFFFFF"/>
              </a:solidFill>
              <a:effectLst/>
              <a:latin typeface="黑体" panose="02010609060101010101" pitchFamily="49" charset="-122"/>
              <a:ea typeface="黑体" panose="02010609060101010101" pitchFamily="49" charset="-122"/>
            </a:endParaRPr>
          </a:p>
        </p:txBody>
      </p:sp>
      <p:sp>
        <p:nvSpPr>
          <p:cNvPr id="5" name="TextBox 3"/>
          <p:cNvSpPr txBox="1"/>
          <p:nvPr/>
        </p:nvSpPr>
        <p:spPr>
          <a:xfrm>
            <a:off x="2057415" y="3198614"/>
            <a:ext cx="6647974"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FF"/>
                </a:solidFill>
                <a:effectLst/>
                <a:latin typeface="黑体" panose="02010609060101010101" pitchFamily="49" charset="-122"/>
                <a:ea typeface="黑体" panose="02010609060101010101" pitchFamily="49" charset="-122"/>
              </a:rPr>
              <a:t>分子中含有</a:t>
            </a:r>
            <a:r>
              <a:rPr lang="zh-CN" altLang="en-US" sz="2400" i="0" dirty="0" smtClean="0">
                <a:solidFill>
                  <a:srgbClr val="FFFF00"/>
                </a:solidFill>
                <a:effectLst/>
                <a:latin typeface="黑体" panose="02010609060101010101" pitchFamily="49" charset="-122"/>
                <a:ea typeface="黑体" panose="02010609060101010101" pitchFamily="49" charset="-122"/>
              </a:rPr>
              <a:t>苯基</a:t>
            </a:r>
            <a:r>
              <a:rPr lang="zh-CN" altLang="en-US" sz="2400" i="0" dirty="0" smtClean="0">
                <a:solidFill>
                  <a:srgbClr val="FFFFFF"/>
                </a:solidFill>
                <a:effectLst/>
                <a:latin typeface="黑体" panose="02010609060101010101" pitchFamily="49" charset="-122"/>
                <a:ea typeface="黑体" panose="02010609060101010101" pitchFamily="49" charset="-122"/>
              </a:rPr>
              <a:t>的蛋白质与浓硝酸作用时呈黄色</a:t>
            </a:r>
            <a:endParaRPr lang="zh-CN" altLang="en-US" sz="2400" i="0" dirty="0">
              <a:solidFill>
                <a:srgbClr val="FFFFFF"/>
              </a:solidFill>
              <a:effectLst/>
              <a:latin typeface="黑体" panose="02010609060101010101" pitchFamily="49" charset="-122"/>
              <a:ea typeface="黑体" panose="02010609060101010101" pitchFamily="49" charset="-122"/>
            </a:endParaRPr>
          </a:p>
        </p:txBody>
      </p:sp>
      <p:pic>
        <p:nvPicPr>
          <p:cNvPr id="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991022" y="2037651"/>
            <a:ext cx="1616596" cy="1622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文本框 6"/>
          <p:cNvSpPr txBox="1"/>
          <p:nvPr/>
        </p:nvSpPr>
        <p:spPr>
          <a:xfrm>
            <a:off x="1662938" y="3880815"/>
            <a:ext cx="1179810"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457200" marR="0" indent="-457200" algn="ctr" defTabSz="825500" rtl="0" fontAlgn="auto" latinLnBrk="0" hangingPunct="0">
              <a:lnSpc>
                <a:spcPct val="100000"/>
              </a:lnSpc>
              <a:spcBef>
                <a:spcPts val="0"/>
              </a:spcBef>
              <a:spcAft>
                <a:spcPts val="0"/>
              </a:spcAft>
              <a:buClrTx/>
              <a:buSzTx/>
              <a:buFont typeface="+mj-ea"/>
              <a:buAutoNum type="circleNumDbPlain" startAt="5"/>
            </a:pPr>
            <a:r>
              <a:rPr lang="zh-CN" altLang="en-US" sz="2400" i="0" dirty="0" smtClean="0">
                <a:solidFill>
                  <a:srgbClr val="FFFFFF"/>
                </a:solidFill>
                <a:effectLst/>
                <a:latin typeface="黑体" panose="02010609060101010101" pitchFamily="49" charset="-122"/>
                <a:ea typeface="黑体" panose="02010609060101010101" pitchFamily="49" charset="-122"/>
              </a:rPr>
              <a:t>灼烧</a:t>
            </a:r>
            <a:endParaRPr lang="en-US" altLang="zh-CN" sz="2400" i="0" dirty="0" smtClean="0">
              <a:solidFill>
                <a:srgbClr val="FFFFFF"/>
              </a:solidFill>
              <a:effectLst/>
              <a:latin typeface="黑体" panose="02010609060101010101" pitchFamily="49" charset="-122"/>
              <a:ea typeface="黑体" panose="02010609060101010101" pitchFamily="49" charset="-122"/>
            </a:endParaRPr>
          </a:p>
        </p:txBody>
      </p:sp>
      <p:sp>
        <p:nvSpPr>
          <p:cNvPr id="8" name="TextBox 7"/>
          <p:cNvSpPr txBox="1"/>
          <p:nvPr/>
        </p:nvSpPr>
        <p:spPr>
          <a:xfrm>
            <a:off x="2127024" y="4573275"/>
            <a:ext cx="4801314" cy="461665"/>
          </a:xfrm>
          <a:prstGeom prst="rect">
            <a:avLst/>
          </a:prstGeom>
          <a:noFill/>
        </p:spPr>
        <p:txBody>
          <a:bodyPr wrap="non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r>
              <a:rPr lang="zh-CN" altLang="en-US" sz="2400" i="0" dirty="0" smtClean="0">
                <a:solidFill>
                  <a:srgbClr val="FFFFFF"/>
                </a:solidFill>
                <a:effectLst/>
                <a:latin typeface="黑体" panose="02010609060101010101" pitchFamily="49" charset="-122"/>
                <a:ea typeface="黑体" panose="02010609060101010101" pitchFamily="49" charset="-122"/>
              </a:rPr>
              <a:t>蛋白质在灼烧时产生</a:t>
            </a:r>
            <a:r>
              <a:rPr lang="zh-CN" altLang="en-US" sz="2400" i="0" dirty="0" smtClean="0">
                <a:solidFill>
                  <a:srgbClr val="FFFF00"/>
                </a:solidFill>
                <a:effectLst/>
                <a:latin typeface="黑体" panose="02010609060101010101" pitchFamily="49" charset="-122"/>
                <a:ea typeface="黑体" panose="02010609060101010101" pitchFamily="49" charset="-122"/>
              </a:rPr>
              <a:t>烧焦羽毛气味</a:t>
            </a:r>
            <a:endParaRPr lang="zh-CN" altLang="en-US" sz="2400" i="0" dirty="0">
              <a:solidFill>
                <a:srgbClr val="FFFF00"/>
              </a:solidFill>
              <a:effectLst/>
              <a:latin typeface="黑体" panose="02010609060101010101" pitchFamily="49" charset="-122"/>
              <a:ea typeface="黑体" panose="02010609060101010101" pitchFamily="49" charset="-122"/>
            </a:endParaRPr>
          </a:p>
        </p:txBody>
      </p:sp>
      <p:sp>
        <p:nvSpPr>
          <p:cNvPr id="10" name="文本框 9"/>
          <p:cNvSpPr txBox="1"/>
          <p:nvPr/>
        </p:nvSpPr>
        <p:spPr>
          <a:xfrm>
            <a:off x="1007452" y="1823469"/>
            <a:ext cx="584775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思考</a:t>
            </a:r>
            <a:r>
              <a:rPr kumimoji="0" lang="en-US" altLang="zh-CN"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a:t>
            </a:r>
            <a:r>
              <a:rPr lang="zh-CN" altLang="en-US" sz="2800" i="0" dirty="0" smtClean="0">
                <a:solidFill>
                  <a:srgbClr val="FFFFFF"/>
                </a:solidFill>
                <a:effectLst/>
                <a:latin typeface="黑体" panose="02010609060101010101" pitchFamily="49" charset="-122"/>
                <a:ea typeface="黑体" panose="02010609060101010101" pitchFamily="49" charset="-122"/>
              </a:rPr>
              <a:t>蛋白质有哪些化学性质呢？</a:t>
            </a:r>
            <a:endParaRPr lang="zh-CN" altLang="en-US" sz="2800" i="0" dirty="0">
              <a:solidFill>
                <a:srgbClr val="FFFFFF"/>
              </a:solidFill>
              <a:effectLst/>
              <a:latin typeface="黑体" panose="02010609060101010101" pitchFamily="49" charset="-122"/>
              <a:ea typeface="黑体" panose="02010609060101010101" pitchFamily="49" charset="-122"/>
            </a:endParaRPr>
          </a:p>
        </p:txBody>
      </p:sp>
    </p:spTree>
  </p:cSld>
  <p:clrMapOvr>
    <a:masterClrMapping/>
  </p:clrMapOvr>
  <p:transition spd="med"/>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372981" y="1085512"/>
            <a:ext cx="3385542"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3200" i="0" dirty="0">
                <a:solidFill>
                  <a:srgbClr val="FFFF00"/>
                </a:solidFill>
                <a:effectLst/>
                <a:latin typeface="黑体" panose="02010609060101010101" pitchFamily="49" charset="-122"/>
                <a:ea typeface="黑体" panose="02010609060101010101" pitchFamily="49" charset="-122"/>
              </a:rPr>
              <a:t>不同</a:t>
            </a:r>
            <a:r>
              <a:rPr lang="zh-CN" altLang="en-US" sz="3200" i="0" dirty="0" smtClean="0">
                <a:solidFill>
                  <a:srgbClr val="FFFF00"/>
                </a:solidFill>
                <a:effectLst/>
                <a:latin typeface="黑体" panose="02010609060101010101" pitchFamily="49" charset="-122"/>
                <a:ea typeface="黑体" panose="02010609060101010101" pitchFamily="49" charset="-122"/>
              </a:rPr>
              <a:t>功能的蛋白质</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pic>
        <p:nvPicPr>
          <p:cNvPr id="7" name="图片 6"/>
          <p:cNvPicPr>
            <a:picLocks noChangeAspect="1" noChangeArrowheads="1"/>
          </p:cNvPicPr>
          <p:nvPr/>
        </p:nvPicPr>
        <p:blipFill>
          <a:blip r:embed="rId1"/>
          <a:stretch>
            <a:fillRect/>
          </a:stretch>
        </p:blipFill>
        <p:spPr bwMode="auto">
          <a:xfrm>
            <a:off x="1175036" y="1915870"/>
            <a:ext cx="6395889" cy="3721814"/>
          </a:xfrm>
          <a:prstGeom prst="rect">
            <a:avLst/>
          </a:prstGeom>
          <a:noFill/>
          <a:ln w="9525">
            <a:noFill/>
            <a:miter lim="800000"/>
            <a:headEnd/>
            <a:tailEnd/>
          </a:ln>
        </p:spPr>
      </p:pic>
      <p:sp>
        <p:nvSpPr>
          <p:cNvPr id="3" name="矩形 2"/>
          <p:cNvSpPr/>
          <p:nvPr/>
        </p:nvSpPr>
        <p:spPr>
          <a:xfrm>
            <a:off x="7825287" y="2229020"/>
            <a:ext cx="3383280" cy="2306320"/>
          </a:xfrm>
          <a:prstGeom prst="rect">
            <a:avLst/>
          </a:prstGeom>
        </p:spPr>
        <p:txBody>
          <a:bodyPr wrap="none">
            <a:spAutoFit/>
          </a:bodyPr>
          <a:lstStyle/>
          <a:p>
            <a:pPr marL="457200" indent="-457200" algn="l">
              <a:lnSpc>
                <a:spcPct val="120000"/>
              </a:lnSpc>
              <a:buFont typeface="+mj-ea"/>
              <a:buAutoNum type="circleNumDbPlain"/>
            </a:pPr>
            <a:r>
              <a:rPr lang="zh-CN" altLang="en-US"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rPr>
              <a:t>结构蛋白：肌球蛋白</a:t>
            </a:r>
            <a:endParaRPr lang="en-US" altLang="zh-CN"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endParaRPr>
          </a:p>
          <a:p>
            <a:pPr marL="457200" indent="-457200" algn="l">
              <a:lnSpc>
                <a:spcPct val="120000"/>
              </a:lnSpc>
              <a:buFont typeface="+mj-ea"/>
              <a:buAutoNum type="circleNumDbPlain"/>
            </a:pPr>
            <a:r>
              <a:rPr lang="zh-CN" altLang="en-US"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rPr>
              <a:t>运输蛋白：血红蛋白</a:t>
            </a:r>
            <a:endParaRPr lang="en-US" altLang="zh-CN"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endParaRPr>
          </a:p>
          <a:p>
            <a:pPr marL="457200" indent="-457200" algn="l">
              <a:lnSpc>
                <a:spcPct val="120000"/>
              </a:lnSpc>
              <a:buFont typeface="+mj-ea"/>
              <a:buAutoNum type="circleNumDbPlain"/>
            </a:pPr>
            <a:r>
              <a:rPr lang="zh-CN" altLang="en-US" sz="2400" i="0" kern="1200" dirty="0">
                <a:solidFill>
                  <a:srgbClr val="FFFFFF"/>
                </a:solidFill>
                <a:effectLst/>
                <a:latin typeface="黑体" panose="02010609060101010101" pitchFamily="49" charset="-122"/>
                <a:ea typeface="黑体" panose="02010609060101010101" pitchFamily="49" charset="-122"/>
                <a:cs typeface="Arial" panose="020B0604020202020204"/>
              </a:rPr>
              <a:t>调节</a:t>
            </a:r>
            <a:r>
              <a:rPr lang="zh-CN" altLang="en-US"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rPr>
              <a:t>蛋白：胰岛素</a:t>
            </a:r>
            <a:endParaRPr lang="en-US" altLang="zh-CN" sz="2400" i="0" dirty="0" smtClean="0">
              <a:solidFill>
                <a:srgbClr val="FFFFFF"/>
              </a:solidFill>
              <a:ea typeface="黑体" panose="02010609060101010101" pitchFamily="49" charset="-122"/>
              <a:cs typeface="Arial" panose="020B0604020202020204"/>
            </a:endParaRPr>
          </a:p>
          <a:p>
            <a:pPr marL="457200" indent="-457200" algn="l">
              <a:lnSpc>
                <a:spcPct val="120000"/>
              </a:lnSpc>
              <a:buFont typeface="+mj-ea"/>
              <a:buAutoNum type="circleNumDbPlain"/>
            </a:pPr>
            <a:r>
              <a:rPr lang="zh-CN" altLang="en-US" sz="2400" i="0" kern="1200" dirty="0">
                <a:solidFill>
                  <a:srgbClr val="FFFFFF"/>
                </a:solidFill>
                <a:effectLst/>
                <a:latin typeface="黑体" panose="02010609060101010101" pitchFamily="49" charset="-122"/>
                <a:ea typeface="黑体" panose="02010609060101010101" pitchFamily="49" charset="-122"/>
                <a:cs typeface="Arial" panose="020B0604020202020204"/>
              </a:rPr>
              <a:t>免疫</a:t>
            </a:r>
            <a:r>
              <a:rPr lang="zh-CN" altLang="en-US"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rPr>
              <a:t>蛋白：抗体</a:t>
            </a:r>
            <a:endParaRPr lang="en-US" altLang="zh-CN" sz="2400" i="0" kern="1200" dirty="0" smtClean="0">
              <a:solidFill>
                <a:srgbClr val="FFFFFF"/>
              </a:solidFill>
              <a:effectLst/>
              <a:latin typeface="黑体" panose="02010609060101010101" pitchFamily="49" charset="-122"/>
              <a:ea typeface="黑体" panose="02010609060101010101" pitchFamily="49" charset="-122"/>
              <a:cs typeface="Arial" panose="020B0604020202020204"/>
            </a:endParaRPr>
          </a:p>
          <a:p>
            <a:pPr marL="457200" indent="-457200" algn="l">
              <a:lnSpc>
                <a:spcPct val="120000"/>
              </a:lnSpc>
              <a:buFont typeface="+mj-ea"/>
              <a:buAutoNum type="circleNumDbPlain"/>
            </a:pPr>
            <a:r>
              <a:rPr lang="zh-CN" altLang="en-US" sz="2400" i="0" kern="1200" dirty="0" smtClean="0">
                <a:solidFill>
                  <a:srgbClr val="FFFF00"/>
                </a:solidFill>
                <a:effectLst/>
                <a:latin typeface="黑体" panose="02010609060101010101" pitchFamily="49" charset="-122"/>
                <a:ea typeface="黑体" panose="02010609060101010101" pitchFamily="49" charset="-122"/>
                <a:cs typeface="Arial" panose="020B0604020202020204"/>
              </a:rPr>
              <a:t>催化蛋白：酶</a:t>
            </a:r>
            <a:endParaRPr lang="en-US" altLang="zh-CN" sz="2400" i="0" kern="1200" dirty="0" smtClean="0">
              <a:solidFill>
                <a:srgbClr val="FFFF00"/>
              </a:solidFill>
              <a:effectLst/>
              <a:latin typeface="黑体" panose="02010609060101010101" pitchFamily="49" charset="-122"/>
              <a:ea typeface="黑体" panose="02010609060101010101" pitchFamily="49" charset="-122"/>
              <a:cs typeface="Arial" panose="020B0604020202020204"/>
            </a:endParaRPr>
          </a:p>
        </p:txBody>
      </p:sp>
      <p:sp>
        <p:nvSpPr>
          <p:cNvPr id="2" name="矩形 1"/>
          <p:cNvSpPr/>
          <p:nvPr/>
        </p:nvSpPr>
        <p:spPr>
          <a:xfrm>
            <a:off x="1175037" y="2090909"/>
            <a:ext cx="1369690" cy="1044000"/>
          </a:xfrm>
          <a:prstGeom prst="rect">
            <a:avLst/>
          </a:prstGeom>
          <a:solidFill>
            <a:schemeClr val="tx2">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en-US" altLang="zh-CN"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lang="en-US" altLang="zh-CN" sz="2400" i="0" dirty="0">
              <a:solidFill>
                <a:srgbClr val="000000"/>
              </a:solidFill>
              <a:effectLst/>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kumimoji="0" lang="zh-CN" altLang="en-US"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p:txBody>
      </p:sp>
      <p:sp>
        <p:nvSpPr>
          <p:cNvPr id="4" name="文本框 3"/>
          <p:cNvSpPr txBox="1"/>
          <p:nvPr/>
        </p:nvSpPr>
        <p:spPr>
          <a:xfrm>
            <a:off x="1217563" y="2164298"/>
            <a:ext cx="1333698"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4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rPr>
              <a:t>结构蛋白</a:t>
            </a:r>
            <a:endParaRPr kumimoji="0" lang="zh-CN" altLang="en-US" sz="24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endParaRPr>
          </a:p>
        </p:txBody>
      </p:sp>
      <p:sp>
        <p:nvSpPr>
          <p:cNvPr id="8" name="矩形 7"/>
          <p:cNvSpPr/>
          <p:nvPr/>
        </p:nvSpPr>
        <p:spPr>
          <a:xfrm>
            <a:off x="1214033" y="4376906"/>
            <a:ext cx="1369690" cy="1044000"/>
          </a:xfrm>
          <a:prstGeom prst="rect">
            <a:avLst/>
          </a:prstGeom>
          <a:solidFill>
            <a:schemeClr val="tx2">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en-US" altLang="zh-CN"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lang="en-US" altLang="zh-CN" sz="2400" i="0" dirty="0">
              <a:solidFill>
                <a:srgbClr val="000000"/>
              </a:solidFill>
              <a:effectLst/>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kumimoji="0" lang="zh-CN" altLang="en-US"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p:txBody>
      </p:sp>
      <p:sp>
        <p:nvSpPr>
          <p:cNvPr id="9" name="文本框 8"/>
          <p:cNvSpPr txBox="1"/>
          <p:nvPr/>
        </p:nvSpPr>
        <p:spPr>
          <a:xfrm>
            <a:off x="1256561" y="4450295"/>
            <a:ext cx="1333698" cy="471924"/>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2400" i="0" dirty="0">
                <a:solidFill>
                  <a:srgbClr val="000000"/>
                </a:solidFill>
                <a:effectLst/>
                <a:latin typeface="黑体" panose="02010609060101010101" pitchFamily="49" charset="-122"/>
                <a:ea typeface="黑体" panose="02010609060101010101" pitchFamily="49" charset="-122"/>
              </a:rPr>
              <a:t>调节</a:t>
            </a:r>
            <a:r>
              <a:rPr kumimoji="0" lang="zh-CN" altLang="en-US" sz="24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rPr>
              <a:t>蛋白</a:t>
            </a:r>
            <a:endParaRPr kumimoji="0" lang="zh-CN" altLang="en-US" sz="24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endParaRPr>
          </a:p>
        </p:txBody>
      </p:sp>
      <p:sp>
        <p:nvSpPr>
          <p:cNvPr id="10" name="矩形 9"/>
          <p:cNvSpPr/>
          <p:nvPr/>
        </p:nvSpPr>
        <p:spPr>
          <a:xfrm>
            <a:off x="6317661" y="2089136"/>
            <a:ext cx="1253264" cy="3384000"/>
          </a:xfrm>
          <a:prstGeom prst="rect">
            <a:avLst/>
          </a:prstGeom>
          <a:solidFill>
            <a:schemeClr val="tx2">
              <a:lumMod val="20000"/>
              <a:lumOff val="80000"/>
            </a:schemeClr>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en-US" altLang="zh-CN"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lang="en-US" altLang="zh-CN" sz="2400" i="0" dirty="0">
              <a:solidFill>
                <a:srgbClr val="000000"/>
              </a:solidFill>
              <a:effectLst/>
              <a:latin typeface="+mn-lt"/>
              <a:ea typeface="+mn-ea"/>
              <a:cs typeface="+mn-cs"/>
              <a:sym typeface="Helvetica Neue" panose="02000503000000020004"/>
            </a:endParaRPr>
          </a:p>
          <a:p>
            <a:pPr marL="0" marR="0" indent="0" algn="ctr" defTabSz="825500" rtl="0" fontAlgn="auto" latinLnBrk="0" hangingPunct="0">
              <a:lnSpc>
                <a:spcPct val="100000"/>
              </a:lnSpc>
              <a:spcBef>
                <a:spcPts val="0"/>
              </a:spcBef>
              <a:spcAft>
                <a:spcPts val="0"/>
              </a:spcAft>
              <a:buClrTx/>
              <a:buSzTx/>
              <a:buFontTx/>
              <a:buNone/>
            </a:pPr>
            <a:endParaRPr kumimoji="0" lang="zh-CN" altLang="en-US" sz="2400" b="0" i="0" u="none" strike="noStrike" cap="none" spc="0" normalizeH="0" baseline="0" dirty="0" smtClean="0">
              <a:ln>
                <a:noFill/>
              </a:ln>
              <a:solidFill>
                <a:srgbClr val="000000"/>
              </a:solidFill>
              <a:effectLst/>
              <a:uFillTx/>
              <a:latin typeface="+mn-lt"/>
              <a:ea typeface="+mn-ea"/>
              <a:cs typeface="+mn-cs"/>
              <a:sym typeface="Helvetica Neue" panose="02000503000000020004"/>
            </a:endParaRPr>
          </a:p>
        </p:txBody>
      </p:sp>
      <p:sp>
        <p:nvSpPr>
          <p:cNvPr id="11" name="文本框 10"/>
          <p:cNvSpPr txBox="1"/>
          <p:nvPr/>
        </p:nvSpPr>
        <p:spPr>
          <a:xfrm>
            <a:off x="6276806" y="2176148"/>
            <a:ext cx="1231106" cy="44114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rPr>
              <a:t>催化蛋白</a:t>
            </a:r>
            <a:endPar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endParaRPr>
          </a:p>
        </p:txBody>
      </p:sp>
      <p:sp>
        <p:nvSpPr>
          <p:cNvPr id="12" name="文本框 11"/>
          <p:cNvSpPr txBox="1"/>
          <p:nvPr/>
        </p:nvSpPr>
        <p:spPr>
          <a:xfrm>
            <a:off x="6317662" y="4376906"/>
            <a:ext cx="1231106" cy="44114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2200" i="0" dirty="0">
                <a:solidFill>
                  <a:srgbClr val="000000"/>
                </a:solidFill>
                <a:effectLst/>
                <a:latin typeface="黑体" panose="02010609060101010101" pitchFamily="49" charset="-122"/>
                <a:ea typeface="黑体" panose="02010609060101010101" pitchFamily="49" charset="-122"/>
              </a:rPr>
              <a:t>免疫</a:t>
            </a:r>
            <a:r>
              <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rPr>
              <a:t>蛋白</a:t>
            </a:r>
            <a:endPar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endParaRPr>
          </a:p>
        </p:txBody>
      </p:sp>
      <p:sp>
        <p:nvSpPr>
          <p:cNvPr id="13" name="文本框 12"/>
          <p:cNvSpPr txBox="1"/>
          <p:nvPr/>
        </p:nvSpPr>
        <p:spPr>
          <a:xfrm>
            <a:off x="6317663" y="3337316"/>
            <a:ext cx="1231106" cy="44114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2200" i="0" dirty="0">
                <a:solidFill>
                  <a:srgbClr val="000000"/>
                </a:solidFill>
                <a:effectLst/>
                <a:latin typeface="黑体" panose="02010609060101010101" pitchFamily="49" charset="-122"/>
                <a:ea typeface="黑体" panose="02010609060101010101" pitchFamily="49" charset="-122"/>
              </a:rPr>
              <a:t>运输</a:t>
            </a:r>
            <a:r>
              <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rPr>
              <a:t>蛋白</a:t>
            </a:r>
            <a:endParaRPr kumimoji="0" lang="zh-CN" altLang="en-US" sz="2200" b="0" i="0" u="none" strike="noStrike" cap="none" spc="0" normalizeH="0" baseline="0" dirty="0" smtClean="0">
              <a:ln>
                <a:noFill/>
              </a:ln>
              <a:solidFill>
                <a:srgbClr val="000000"/>
              </a:solidFill>
              <a:effectLst/>
              <a:uFillTx/>
              <a:latin typeface="黑体" panose="02010609060101010101" pitchFamily="49" charset="-122"/>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95751" y="1085512"/>
            <a:ext cx="923330"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4</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酶</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1257300" y="2029251"/>
            <a:ext cx="9898380" cy="978729"/>
          </a:xfrm>
          <a:prstGeom prst="rect">
            <a:avLst/>
          </a:prstGeom>
        </p:spPr>
        <p:txBody>
          <a:bodyPr wrap="square">
            <a:spAutoFit/>
          </a:bodyPr>
          <a:lstStyle/>
          <a:p>
            <a:pPr lvl="0" algn="just" defTabSz="457200" hangingPunct="1">
              <a:lnSpc>
                <a:spcPct val="120000"/>
              </a:lnSpc>
            </a:pPr>
            <a:r>
              <a:rPr lang="zh-CN" altLang="en-US" sz="2400" i="0" dirty="0" smtClean="0">
                <a:solidFill>
                  <a:srgbClr val="FFFFFF"/>
                </a:solidFill>
                <a:effectLst/>
                <a:latin typeface="+mn-ea"/>
                <a:ea typeface="+mn-ea"/>
                <a:sym typeface="Helvetica Neue" panose="02000503000000020004"/>
              </a:rPr>
              <a:t>    酶</a:t>
            </a:r>
            <a:r>
              <a:rPr lang="zh-CN" altLang="en-US" sz="2400" i="0" dirty="0">
                <a:solidFill>
                  <a:srgbClr val="FFFFFF"/>
                </a:solidFill>
                <a:effectLst/>
                <a:latin typeface="+mn-ea"/>
                <a:ea typeface="+mn-ea"/>
                <a:sym typeface="Helvetica Neue" panose="02000503000000020004"/>
              </a:rPr>
              <a:t>是一种高效的生物催化剂，生物体新陈代谢过程中的许多化学反应都是在酶的催化作用下进行的。大多数酶属于蛋白质。</a:t>
            </a:r>
            <a:endParaRPr lang="zh-CN" altLang="en-US" sz="2400" i="0" dirty="0">
              <a:solidFill>
                <a:srgbClr val="FFFFFF"/>
              </a:solidFill>
              <a:effectLst/>
              <a:latin typeface="+mn-ea"/>
              <a:ea typeface="+mn-ea"/>
              <a:sym typeface="Helvetica Neue" panose="02000503000000020004"/>
            </a:endParaRPr>
          </a:p>
        </p:txBody>
      </p:sp>
      <p:pic>
        <p:nvPicPr>
          <p:cNvPr id="10" name="图片 9"/>
          <p:cNvPicPr>
            <a:picLocks noChangeAspect="1"/>
          </p:cNvPicPr>
          <p:nvPr/>
        </p:nvPicPr>
        <p:blipFill rotWithShape="1">
          <a:blip r:embed="rId1"/>
          <a:srcRect t="4183" b="17817"/>
          <a:stretch>
            <a:fillRect/>
          </a:stretch>
        </p:blipFill>
        <p:spPr>
          <a:xfrm>
            <a:off x="1604212" y="3178010"/>
            <a:ext cx="4824433" cy="1970187"/>
          </a:xfrm>
          <a:prstGeom prst="rect">
            <a:avLst/>
          </a:prstGeom>
        </p:spPr>
      </p:pic>
      <p:pic>
        <p:nvPicPr>
          <p:cNvPr id="11" name="图片 10"/>
          <p:cNvPicPr>
            <a:picLocks noChangeAspect="1"/>
          </p:cNvPicPr>
          <p:nvPr/>
        </p:nvPicPr>
        <p:blipFill>
          <a:blip r:embed="rId2"/>
          <a:stretch>
            <a:fillRect/>
          </a:stretch>
        </p:blipFill>
        <p:spPr>
          <a:xfrm>
            <a:off x="6428645" y="3178011"/>
            <a:ext cx="2759364" cy="1970186"/>
          </a:xfrm>
          <a:prstGeom prst="rect">
            <a:avLst/>
          </a:prstGeom>
        </p:spPr>
      </p:pic>
    </p:spTree>
  </p:cSld>
  <p:clrMapOvr>
    <a:masterClrMapping/>
  </p:clrMapOvr>
  <p:transition spd="med"/>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95751" y="1085512"/>
            <a:ext cx="923330"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en-US" altLang="zh-CN" sz="3200" i="0" dirty="0" smtClean="0">
                <a:solidFill>
                  <a:srgbClr val="FFFF00"/>
                </a:solidFill>
                <a:effectLst/>
                <a:latin typeface="黑体" panose="02010609060101010101" pitchFamily="49" charset="-122"/>
                <a:ea typeface="黑体" panose="02010609060101010101" pitchFamily="49" charset="-122"/>
              </a:rPr>
              <a:t>4</a:t>
            </a:r>
            <a:r>
              <a:rPr kumimoji="0" lang="en-US" altLang="zh-CN"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a:t>
            </a:r>
            <a:r>
              <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rPr>
              <a:t>酶</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3" name="文本框 2"/>
          <p:cNvSpPr txBox="1"/>
          <p:nvPr/>
        </p:nvSpPr>
        <p:spPr>
          <a:xfrm>
            <a:off x="1595751" y="1871273"/>
            <a:ext cx="3334246"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2800" i="0" dirty="0" smtClean="0">
                <a:solidFill>
                  <a:srgbClr val="FFFFFF"/>
                </a:solidFill>
                <a:effectLst/>
                <a:latin typeface="黑体" panose="02010609060101010101" pitchFamily="49" charset="-122"/>
                <a:ea typeface="黑体" panose="02010609060101010101" pitchFamily="49" charset="-122"/>
              </a:rPr>
              <a:t>酶催化的主要特点：</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4" name="文本框 3"/>
          <p:cNvSpPr txBox="1"/>
          <p:nvPr/>
        </p:nvSpPr>
        <p:spPr>
          <a:xfrm>
            <a:off x="1904482" y="2506494"/>
            <a:ext cx="7994176" cy="1764586"/>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514350" indent="-514350" algn="l">
              <a:lnSpc>
                <a:spcPct val="150000"/>
              </a:lnSpc>
              <a:buFont typeface="+mj-ea"/>
              <a:buAutoNum type="circleNumDbPlain"/>
            </a:pPr>
            <a:r>
              <a:rPr lang="zh-CN" altLang="en-US" sz="2400" i="0" dirty="0" smtClean="0">
                <a:solidFill>
                  <a:srgbClr val="FFFFFF"/>
                </a:solidFill>
                <a:effectLst/>
                <a:latin typeface="黑体" panose="02010609060101010101" pitchFamily="49" charset="-122"/>
                <a:ea typeface="黑体" panose="02010609060101010101" pitchFamily="49" charset="-122"/>
              </a:rPr>
              <a:t>需要比较温和的条件</a:t>
            </a:r>
            <a:r>
              <a:rPr lang="zh-CN" altLang="en-US" sz="2400" i="0" dirty="0">
                <a:solidFill>
                  <a:srgbClr val="FFFFFF"/>
                </a:solidFill>
                <a:latin typeface="+mn-ea"/>
                <a:ea typeface="+mn-ea"/>
              </a:rPr>
              <a:t>（</a:t>
            </a:r>
            <a:r>
              <a:rPr lang="zh-CN" altLang="en-US" sz="2400" i="0" dirty="0">
                <a:solidFill>
                  <a:srgbClr val="FFFFFF"/>
                </a:solidFill>
                <a:effectLst/>
                <a:latin typeface="黑体" panose="02010609060101010101" pitchFamily="49" charset="-122"/>
                <a:ea typeface="黑体" panose="02010609060101010101" pitchFamily="49" charset="-122"/>
              </a:rPr>
              <a:t>体温约为</a:t>
            </a:r>
            <a:r>
              <a:rPr lang="en-US" altLang="zh-CN" sz="2400" i="0" dirty="0">
                <a:solidFill>
                  <a:srgbClr val="FFFFFF"/>
                </a:solidFill>
                <a:effectLst/>
                <a:latin typeface="+mj-lt"/>
                <a:ea typeface="黑体" panose="02010609060101010101" pitchFamily="49" charset="-122"/>
              </a:rPr>
              <a:t>37</a:t>
            </a:r>
            <a:r>
              <a:rPr lang="zh-CN" altLang="en-US" sz="2400" i="0" dirty="0">
                <a:solidFill>
                  <a:srgbClr val="FFFFFF"/>
                </a:solidFill>
                <a:effectLst/>
                <a:latin typeface="+mj-lt"/>
                <a:ea typeface="黑体" panose="02010609060101010101" pitchFamily="49" charset="-122"/>
              </a:rPr>
              <a:t>℃</a:t>
            </a:r>
            <a:r>
              <a:rPr lang="zh-CN" altLang="en-US" sz="2400" i="0" dirty="0">
                <a:solidFill>
                  <a:srgbClr val="FFFFFF"/>
                </a:solidFill>
                <a:effectLst/>
                <a:latin typeface="黑体" panose="02010609060101010101" pitchFamily="49" charset="-122"/>
                <a:ea typeface="黑体" panose="02010609060101010101" pitchFamily="49" charset="-122"/>
              </a:rPr>
              <a:t>，血液</a:t>
            </a:r>
            <a:r>
              <a:rPr lang="en-US" altLang="zh-CN" sz="2400" i="0" dirty="0">
                <a:solidFill>
                  <a:srgbClr val="FFFFFF"/>
                </a:solidFill>
                <a:effectLst/>
                <a:latin typeface="+mj-lt"/>
                <a:ea typeface="黑体" panose="02010609060101010101" pitchFamily="49" charset="-122"/>
              </a:rPr>
              <a:t>pH</a:t>
            </a:r>
            <a:r>
              <a:rPr lang="zh-CN" altLang="en-US" sz="2400" i="0" dirty="0">
                <a:solidFill>
                  <a:srgbClr val="FFFFFF"/>
                </a:solidFill>
                <a:effectLst/>
                <a:latin typeface="黑体" panose="02010609060101010101" pitchFamily="49" charset="-122"/>
                <a:ea typeface="黑体" panose="02010609060101010101" pitchFamily="49" charset="-122"/>
              </a:rPr>
              <a:t>约为</a:t>
            </a:r>
            <a:r>
              <a:rPr lang="en-US" altLang="zh-CN" sz="2400" i="0" dirty="0">
                <a:solidFill>
                  <a:srgbClr val="FFFFFF"/>
                </a:solidFill>
                <a:effectLst/>
                <a:latin typeface="+mj-lt"/>
                <a:ea typeface="黑体" panose="02010609060101010101" pitchFamily="49" charset="-122"/>
              </a:rPr>
              <a:t>7</a:t>
            </a:r>
            <a:r>
              <a:rPr lang="zh-CN" altLang="en-US" sz="2400" i="0" dirty="0">
                <a:solidFill>
                  <a:srgbClr val="FFFFFF"/>
                </a:solidFill>
                <a:latin typeface="+mn-ea"/>
                <a:ea typeface="+mn-ea"/>
              </a:rPr>
              <a:t>）</a:t>
            </a:r>
            <a:endParaRPr lang="en-US" altLang="zh-CN" sz="2400" i="0" dirty="0" smtClean="0">
              <a:solidFill>
                <a:srgbClr val="FFFFFF"/>
              </a:solidFill>
              <a:effectLst/>
              <a:latin typeface="+mn-ea"/>
              <a:ea typeface="+mn-ea"/>
            </a:endParaRPr>
          </a:p>
          <a:p>
            <a:pPr marL="514350" marR="0" indent="-514350" algn="l" defTabSz="825500" rtl="0" fontAlgn="auto" latinLnBrk="0" hangingPunct="0">
              <a:lnSpc>
                <a:spcPct val="150000"/>
              </a:lnSpc>
              <a:spcBef>
                <a:spcPts val="0"/>
              </a:spcBef>
              <a:spcAft>
                <a:spcPts val="0"/>
              </a:spcAft>
              <a:buClrTx/>
              <a:buSzTx/>
              <a:buFont typeface="+mj-ea"/>
              <a:buAutoNum type="circleNumDbPlain"/>
            </a:pPr>
            <a:r>
              <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具有高度的专一性</a:t>
            </a:r>
            <a:endParaRPr kumimoji="0" lang="en-US" altLang="zh-CN"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a:p>
            <a:pPr marL="514350" marR="0" indent="-514350" algn="l" defTabSz="825500" rtl="0" fontAlgn="auto" latinLnBrk="0" hangingPunct="0">
              <a:lnSpc>
                <a:spcPct val="150000"/>
              </a:lnSpc>
              <a:spcBef>
                <a:spcPts val="0"/>
              </a:spcBef>
              <a:spcAft>
                <a:spcPts val="0"/>
              </a:spcAft>
              <a:buClrTx/>
              <a:buSzTx/>
              <a:buFont typeface="+mj-ea"/>
              <a:buAutoNum type="circleNumDbPlain"/>
            </a:pPr>
            <a:r>
              <a:rPr lang="zh-CN" altLang="en-US" sz="2400" i="0" dirty="0">
                <a:solidFill>
                  <a:srgbClr val="FFFFFF"/>
                </a:solidFill>
                <a:effectLst/>
                <a:latin typeface="黑体" panose="02010609060101010101" pitchFamily="49" charset="-122"/>
                <a:ea typeface="黑体" panose="02010609060101010101" pitchFamily="49" charset="-122"/>
              </a:rPr>
              <a:t>效率非常高</a:t>
            </a:r>
            <a:endParaRPr kumimoji="0" lang="zh-CN" altLang="en-US" sz="24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5"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3200" i="0" dirty="0" smtClean="0">
                <a:solidFill>
                  <a:srgbClr val="FFFF00"/>
                </a:solidFill>
                <a:effectLst/>
                <a:latin typeface="黑体" panose="02010609060101010101" pitchFamily="49" charset="-122"/>
                <a:ea typeface="黑体" panose="02010609060101010101" pitchFamily="49" charset="-122"/>
              </a:rPr>
              <a:t>资料在线</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3" name="文本框 2"/>
          <p:cNvSpPr txBox="1"/>
          <p:nvPr/>
        </p:nvSpPr>
        <p:spPr>
          <a:xfrm>
            <a:off x="2810976" y="1815150"/>
            <a:ext cx="656590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我国科学家在生命科学研究领域中的贡献</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1415441" y="2616306"/>
            <a:ext cx="9645041" cy="1421928"/>
          </a:xfrm>
          <a:prstGeom prst="rect">
            <a:avLst/>
          </a:prstGeom>
        </p:spPr>
        <p:txBody>
          <a:bodyPr wrap="square">
            <a:spAutoFit/>
          </a:bodyPr>
          <a:lstStyle/>
          <a:p>
            <a:pPr algn="just">
              <a:lnSpc>
                <a:spcPct val="120000"/>
              </a:lnSpc>
            </a:pPr>
            <a:r>
              <a:rPr lang="zh-CN" altLang="en-US" sz="2400" i="0" dirty="0" smtClean="0">
                <a:solidFill>
                  <a:srgbClr val="FFFFFF"/>
                </a:solidFill>
                <a:effectLst/>
                <a:latin typeface="+mn-ea"/>
                <a:ea typeface="+mn-ea"/>
              </a:rPr>
              <a:t>    探索</a:t>
            </a:r>
            <a:r>
              <a:rPr lang="zh-CN" altLang="en-US" sz="2400" i="0" dirty="0">
                <a:solidFill>
                  <a:srgbClr val="FFFFFF"/>
                </a:solidFill>
                <a:effectLst/>
                <a:latin typeface="+mn-ea"/>
                <a:ea typeface="+mn-ea"/>
              </a:rPr>
              <a:t>生命的奥秘自古以来就是人类的梦想，蛋白质作为生命存在的形式，一直是生命科学研究的焦点，我国科学家在此研究领域中做出了巨大</a:t>
            </a:r>
            <a:r>
              <a:rPr lang="zh-CN" altLang="en-US" sz="2400" i="0" dirty="0" smtClean="0">
                <a:solidFill>
                  <a:srgbClr val="FFFFFF"/>
                </a:solidFill>
                <a:effectLst/>
                <a:latin typeface="+mn-ea"/>
                <a:ea typeface="+mn-ea"/>
              </a:rPr>
              <a:t>贡献</a:t>
            </a:r>
            <a:r>
              <a:rPr lang="zh-CN" altLang="en-US" sz="2400" i="0" dirty="0">
                <a:solidFill>
                  <a:srgbClr val="FFFFFF"/>
                </a:solidFill>
                <a:effectLst/>
                <a:latin typeface="+mn-ea"/>
                <a:ea typeface="+mn-ea"/>
              </a:rPr>
              <a:t>。</a:t>
            </a:r>
            <a:endParaRPr lang="zh-CN" altLang="en-US" sz="2400" i="0" dirty="0">
              <a:solidFill>
                <a:srgbClr val="FFFFFF"/>
              </a:solidFill>
              <a:effectLst/>
              <a:latin typeface="+mn-ea"/>
              <a:ea typeface="+mn-ea"/>
            </a:endParaRPr>
          </a:p>
        </p:txBody>
      </p:sp>
    </p:spTree>
  </p:cSld>
  <p:clrMapOvr>
    <a:masterClrMapping/>
  </p:clrMapOvr>
  <p:transition spd="med"/>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5"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3200" i="0" dirty="0" smtClean="0">
                <a:solidFill>
                  <a:srgbClr val="FFFF00"/>
                </a:solidFill>
                <a:effectLst/>
                <a:latin typeface="黑体" panose="02010609060101010101" pitchFamily="49" charset="-122"/>
                <a:ea typeface="黑体" panose="02010609060101010101" pitchFamily="49" charset="-122"/>
              </a:rPr>
              <a:t>资料在线</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3" name="文本框 2"/>
          <p:cNvSpPr txBox="1"/>
          <p:nvPr/>
        </p:nvSpPr>
        <p:spPr>
          <a:xfrm>
            <a:off x="2810976" y="1815150"/>
            <a:ext cx="656590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我国科学家在生命科学研究领域中的贡献</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4471793" y="2807885"/>
            <a:ext cx="6626266" cy="2249462"/>
          </a:xfrm>
          <a:prstGeom prst="rect">
            <a:avLst/>
          </a:prstGeom>
        </p:spPr>
        <p:txBody>
          <a:bodyPr wrap="square">
            <a:spAutoFit/>
          </a:bodyPr>
          <a:lstStyle/>
          <a:p>
            <a:pPr algn="just">
              <a:lnSpc>
                <a:spcPct val="120000"/>
              </a:lnSpc>
            </a:pPr>
            <a:r>
              <a:rPr lang="en-US" altLang="zh-CN" sz="2400" i="0" dirty="0" smtClean="0">
                <a:solidFill>
                  <a:srgbClr val="FFFFFF"/>
                </a:solidFill>
                <a:effectLst/>
                <a:latin typeface="+mn-ea"/>
                <a:ea typeface="+mn-ea"/>
              </a:rPr>
              <a:t>    1965</a:t>
            </a:r>
            <a:r>
              <a:rPr lang="zh-CN" altLang="en-US" sz="2400" i="0" dirty="0" smtClean="0">
                <a:solidFill>
                  <a:srgbClr val="FFFFFF"/>
                </a:solidFill>
                <a:effectLst/>
                <a:latin typeface="+mn-ea"/>
                <a:ea typeface="+mn-ea"/>
              </a:rPr>
              <a:t>年</a:t>
            </a:r>
            <a:r>
              <a:rPr lang="zh-CN" altLang="en-US" sz="2400" i="0" dirty="0">
                <a:solidFill>
                  <a:srgbClr val="FFFFFF"/>
                </a:solidFill>
                <a:effectLst/>
                <a:latin typeface="+mn-ea"/>
                <a:ea typeface="+mn-ea"/>
              </a:rPr>
              <a:t>我国</a:t>
            </a:r>
            <a:r>
              <a:rPr lang="zh-CN" altLang="en-US" sz="2400" i="0" dirty="0" smtClean="0">
                <a:solidFill>
                  <a:srgbClr val="FFFFFF"/>
                </a:solidFill>
                <a:effectLst/>
                <a:latin typeface="+mn-ea"/>
                <a:ea typeface="+mn-ea"/>
              </a:rPr>
              <a:t>科学家汪猷、邢其毅、钮经义等</a:t>
            </a:r>
            <a:r>
              <a:rPr lang="zh-CN" altLang="en-US" sz="2400" i="0" dirty="0">
                <a:solidFill>
                  <a:srgbClr val="FFFFFF"/>
                </a:solidFill>
                <a:effectLst/>
                <a:latin typeface="+mn-ea"/>
                <a:ea typeface="+mn-ea"/>
              </a:rPr>
              <a:t>首次由氨基酸合成了</a:t>
            </a:r>
            <a:r>
              <a:rPr lang="zh-CN" altLang="en-US" sz="2400" i="0" dirty="0">
                <a:solidFill>
                  <a:srgbClr val="FFFF00"/>
                </a:solidFill>
                <a:effectLst/>
                <a:latin typeface="+mn-ea"/>
                <a:ea typeface="+mn-ea"/>
              </a:rPr>
              <a:t>结晶牛</a:t>
            </a:r>
            <a:r>
              <a:rPr lang="zh-CN" altLang="en-US" sz="2400" i="0" dirty="0" smtClean="0">
                <a:solidFill>
                  <a:srgbClr val="FFFF00"/>
                </a:solidFill>
                <a:effectLst/>
                <a:latin typeface="+mn-ea"/>
                <a:ea typeface="+mn-ea"/>
              </a:rPr>
              <a:t>胰岛素</a:t>
            </a:r>
            <a:r>
              <a:rPr lang="zh-CN" altLang="en-US" sz="2400" i="0" dirty="0" smtClean="0">
                <a:solidFill>
                  <a:srgbClr val="FFFFFF"/>
                </a:solidFill>
                <a:effectLst/>
                <a:latin typeface="+mn-ea"/>
                <a:ea typeface="+mn-ea"/>
              </a:rPr>
              <a:t>，这</a:t>
            </a:r>
            <a:r>
              <a:rPr lang="zh-CN" altLang="en-US" sz="2400" i="0" dirty="0">
                <a:solidFill>
                  <a:srgbClr val="FFFFFF"/>
                </a:solidFill>
                <a:effectLst/>
                <a:latin typeface="+mn-ea"/>
                <a:ea typeface="+mn-ea"/>
              </a:rPr>
              <a:t>是第一个全人工合成</a:t>
            </a:r>
            <a:r>
              <a:rPr lang="zh-CN" altLang="en-US" sz="2400" i="0" dirty="0" smtClean="0">
                <a:solidFill>
                  <a:srgbClr val="FFFFFF"/>
                </a:solidFill>
                <a:effectLst/>
                <a:latin typeface="+mn-ea"/>
                <a:ea typeface="+mn-ea"/>
              </a:rPr>
              <a:t>的、与</a:t>
            </a:r>
            <a:r>
              <a:rPr lang="zh-CN" altLang="en-US" sz="2400" i="0" dirty="0">
                <a:solidFill>
                  <a:srgbClr val="FFFFFF"/>
                </a:solidFill>
                <a:effectLst/>
                <a:latin typeface="+mn-ea"/>
                <a:ea typeface="+mn-ea"/>
              </a:rPr>
              <a:t>天然产物性质完全相同</a:t>
            </a:r>
            <a:r>
              <a:rPr lang="zh-CN" altLang="en-US" sz="2400" i="0" dirty="0" smtClean="0">
                <a:solidFill>
                  <a:srgbClr val="FFFFFF"/>
                </a:solidFill>
                <a:effectLst/>
                <a:latin typeface="+mn-ea"/>
                <a:ea typeface="+mn-ea"/>
              </a:rPr>
              <a:t>的、有</a:t>
            </a:r>
            <a:r>
              <a:rPr lang="zh-CN" altLang="en-US" sz="2400" i="0" dirty="0">
                <a:solidFill>
                  <a:srgbClr val="FFFFFF"/>
                </a:solidFill>
                <a:effectLst/>
                <a:latin typeface="+mn-ea"/>
                <a:ea typeface="+mn-ea"/>
              </a:rPr>
              <a:t>生物活性的</a:t>
            </a:r>
            <a:r>
              <a:rPr lang="zh-CN" altLang="en-US" sz="2400" i="0" dirty="0" smtClean="0">
                <a:solidFill>
                  <a:srgbClr val="FFFFFF"/>
                </a:solidFill>
                <a:effectLst/>
                <a:latin typeface="+mn-ea"/>
                <a:ea typeface="+mn-ea"/>
              </a:rPr>
              <a:t>蛋白质。这</a:t>
            </a:r>
            <a:r>
              <a:rPr lang="zh-CN" altLang="en-US" sz="2400" i="0" dirty="0">
                <a:solidFill>
                  <a:srgbClr val="FFFFFF"/>
                </a:solidFill>
                <a:effectLst/>
                <a:latin typeface="+mn-ea"/>
                <a:ea typeface="+mn-ea"/>
              </a:rPr>
              <a:t>一</a:t>
            </a:r>
            <a:r>
              <a:rPr lang="zh-CN" altLang="en-US" sz="2400" i="0" dirty="0" smtClean="0">
                <a:solidFill>
                  <a:srgbClr val="FFFFFF"/>
                </a:solidFill>
                <a:effectLst/>
                <a:latin typeface="+mn-ea"/>
                <a:ea typeface="+mn-ea"/>
              </a:rPr>
              <a:t>举世瞩目的成就</a:t>
            </a:r>
            <a:r>
              <a:rPr lang="zh-CN" altLang="en-US" sz="2400" i="0" dirty="0">
                <a:solidFill>
                  <a:srgbClr val="FFFFFF"/>
                </a:solidFill>
                <a:effectLst/>
                <a:latin typeface="+mn-ea"/>
                <a:ea typeface="+mn-ea"/>
              </a:rPr>
              <a:t>博得了国际科学界的高度</a:t>
            </a:r>
            <a:r>
              <a:rPr lang="zh-CN" altLang="en-US" sz="2400" i="0" dirty="0" smtClean="0">
                <a:solidFill>
                  <a:srgbClr val="FFFFFF"/>
                </a:solidFill>
                <a:effectLst/>
                <a:latin typeface="+mn-ea"/>
                <a:ea typeface="+mn-ea"/>
              </a:rPr>
              <a:t>评价。</a:t>
            </a:r>
            <a:endParaRPr lang="zh-CN" altLang="en-US" sz="2400" i="0" dirty="0">
              <a:solidFill>
                <a:srgbClr val="FFFFFF"/>
              </a:solidFill>
              <a:effectLst/>
              <a:latin typeface="+mn-ea"/>
              <a:ea typeface="+mn-ea"/>
            </a:endParaRPr>
          </a:p>
        </p:txBody>
      </p:sp>
      <p:pic>
        <p:nvPicPr>
          <p:cNvPr id="8" name="图片 7"/>
          <p:cNvPicPr>
            <a:picLocks noChangeAspect="1"/>
          </p:cNvPicPr>
          <p:nvPr/>
        </p:nvPicPr>
        <p:blipFill>
          <a:blip r:embed="rId1"/>
          <a:stretch>
            <a:fillRect/>
          </a:stretch>
        </p:blipFill>
        <p:spPr>
          <a:xfrm>
            <a:off x="1831950" y="2413666"/>
            <a:ext cx="2565192" cy="3398411"/>
          </a:xfrm>
          <a:prstGeom prst="rect">
            <a:avLst/>
          </a:prstGeom>
        </p:spPr>
      </p:pic>
    </p:spTree>
  </p:cSld>
  <p:clrMapOvr>
    <a:masterClrMapping/>
  </p:clrMapOvr>
  <p:transition spd="med"/>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185385" y="1085512"/>
            <a:ext cx="1744067"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3200" i="0" dirty="0" smtClean="0">
                <a:solidFill>
                  <a:srgbClr val="FFFF00"/>
                </a:solidFill>
                <a:effectLst/>
                <a:latin typeface="黑体" panose="02010609060101010101" pitchFamily="49" charset="-122"/>
                <a:ea typeface="黑体" panose="02010609060101010101" pitchFamily="49" charset="-122"/>
              </a:rPr>
              <a:t>资料在线</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3" name="文本框 2"/>
          <p:cNvSpPr txBox="1"/>
          <p:nvPr/>
        </p:nvSpPr>
        <p:spPr>
          <a:xfrm>
            <a:off x="2810976" y="1815150"/>
            <a:ext cx="6565900" cy="533479"/>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rPr>
              <a:t>我国科学家在生命科学研究领域中的贡献</a:t>
            </a:r>
            <a:endParaRPr kumimoji="0" lang="zh-CN" altLang="en-US" sz="2800" b="0" i="0" u="none" strike="noStrike" cap="none" spc="0" normalizeH="0" baseline="0" dirty="0" smtClean="0">
              <a:ln>
                <a:noFill/>
              </a:ln>
              <a:solidFill>
                <a:srgbClr val="FFFFFF"/>
              </a:solidFill>
              <a:effectLst/>
              <a:uFillTx/>
              <a:latin typeface="黑体" panose="02010609060101010101" pitchFamily="49" charset="-122"/>
              <a:ea typeface="黑体" panose="02010609060101010101" pitchFamily="49" charset="-122"/>
              <a:sym typeface="Hoefler Text"/>
            </a:endParaRPr>
          </a:p>
        </p:txBody>
      </p:sp>
      <p:sp>
        <p:nvSpPr>
          <p:cNvPr id="5" name="矩形 4"/>
          <p:cNvSpPr/>
          <p:nvPr/>
        </p:nvSpPr>
        <p:spPr>
          <a:xfrm>
            <a:off x="989557" y="2545863"/>
            <a:ext cx="10384076" cy="2751522"/>
          </a:xfrm>
          <a:prstGeom prst="rect">
            <a:avLst/>
          </a:prstGeom>
        </p:spPr>
        <p:txBody>
          <a:bodyPr wrap="square">
            <a:spAutoFit/>
          </a:bodyPr>
          <a:lstStyle/>
          <a:p>
            <a:pPr algn="just">
              <a:lnSpc>
                <a:spcPct val="120000"/>
              </a:lnSpc>
            </a:pPr>
            <a:r>
              <a:rPr lang="en-US" altLang="zh-CN" sz="2400" i="0" dirty="0" smtClean="0">
                <a:solidFill>
                  <a:srgbClr val="FFFFFF"/>
                </a:solidFill>
                <a:effectLst/>
                <a:latin typeface="+mn-ea"/>
                <a:ea typeface="+mn-ea"/>
              </a:rPr>
              <a:t>    20</a:t>
            </a:r>
            <a:r>
              <a:rPr lang="zh-CN" altLang="en-US" sz="2400" i="0" dirty="0" smtClean="0">
                <a:solidFill>
                  <a:srgbClr val="FFFFFF"/>
                </a:solidFill>
                <a:effectLst/>
                <a:latin typeface="+mn-ea"/>
                <a:ea typeface="+mn-ea"/>
              </a:rPr>
              <a:t>世纪</a:t>
            </a:r>
            <a:r>
              <a:rPr lang="en-US" altLang="zh-CN" sz="2400" i="0" dirty="0" smtClean="0">
                <a:solidFill>
                  <a:srgbClr val="FFFFFF"/>
                </a:solidFill>
                <a:effectLst/>
                <a:latin typeface="+mn-ea"/>
                <a:ea typeface="+mn-ea"/>
              </a:rPr>
              <a:t>90</a:t>
            </a:r>
            <a:r>
              <a:rPr lang="zh-CN" altLang="en-US" sz="2400" i="0" dirty="0" smtClean="0">
                <a:solidFill>
                  <a:srgbClr val="FFFFFF"/>
                </a:solidFill>
                <a:effectLst/>
                <a:latin typeface="+mn-ea"/>
                <a:ea typeface="+mn-ea"/>
              </a:rPr>
              <a:t>年代</a:t>
            </a:r>
            <a:r>
              <a:rPr lang="zh-CN" altLang="en-US" sz="2400" i="0" dirty="0">
                <a:solidFill>
                  <a:srgbClr val="FFFFFF"/>
                </a:solidFill>
                <a:effectLst/>
                <a:latin typeface="+mn-ea"/>
                <a:ea typeface="+mn-ea"/>
              </a:rPr>
              <a:t>，</a:t>
            </a:r>
            <a:r>
              <a:rPr lang="zh-CN" altLang="en-US" sz="2400" i="0" dirty="0" smtClean="0">
                <a:solidFill>
                  <a:srgbClr val="FFFFFF"/>
                </a:solidFill>
                <a:effectLst/>
                <a:latin typeface="+mn-ea"/>
                <a:ea typeface="+mn-ea"/>
              </a:rPr>
              <a:t>我国</a:t>
            </a:r>
            <a:r>
              <a:rPr lang="zh-CN" altLang="en-US" sz="2400" i="0" dirty="0">
                <a:solidFill>
                  <a:srgbClr val="FFFFFF"/>
                </a:solidFill>
                <a:effectLst/>
                <a:latin typeface="+mn-ea"/>
                <a:ea typeface="+mn-ea"/>
              </a:rPr>
              <a:t>科学家参加了</a:t>
            </a:r>
            <a:r>
              <a:rPr lang="zh-CN" altLang="en-US" sz="2400" i="0" dirty="0">
                <a:solidFill>
                  <a:srgbClr val="FFFF00"/>
                </a:solidFill>
                <a:effectLst/>
                <a:latin typeface="+mn-ea"/>
                <a:ea typeface="+mn-ea"/>
              </a:rPr>
              <a:t>人类基因组</a:t>
            </a:r>
            <a:r>
              <a:rPr lang="zh-CN" altLang="en-US" sz="2400" i="0" dirty="0" smtClean="0">
                <a:solidFill>
                  <a:srgbClr val="FFFF00"/>
                </a:solidFill>
                <a:effectLst/>
                <a:latin typeface="+mn-ea"/>
                <a:ea typeface="+mn-ea"/>
              </a:rPr>
              <a:t>计划</a:t>
            </a:r>
            <a:r>
              <a:rPr lang="zh-CN" altLang="en-US" sz="2400" i="0" dirty="0" smtClean="0">
                <a:solidFill>
                  <a:srgbClr val="FFFFFF"/>
                </a:solidFill>
                <a:effectLst/>
                <a:latin typeface="+mn-ea"/>
                <a:ea typeface="+mn-ea"/>
              </a:rPr>
              <a:t>。我国</a:t>
            </a:r>
            <a:r>
              <a:rPr lang="zh-CN" altLang="en-US" sz="2400" i="0" dirty="0">
                <a:solidFill>
                  <a:srgbClr val="FFFFFF"/>
                </a:solidFill>
                <a:effectLst/>
                <a:latin typeface="+mn-ea"/>
                <a:ea typeface="+mn-ea"/>
              </a:rPr>
              <a:t>科学家</a:t>
            </a:r>
            <a:r>
              <a:rPr lang="zh-CN" altLang="en-US" sz="2400" i="0" dirty="0" smtClean="0">
                <a:solidFill>
                  <a:srgbClr val="FFFFFF"/>
                </a:solidFill>
                <a:effectLst/>
                <a:latin typeface="+mn-ea"/>
                <a:ea typeface="+mn-ea"/>
              </a:rPr>
              <a:t>承担了约</a:t>
            </a:r>
            <a:r>
              <a:rPr lang="en-US" altLang="zh-CN" sz="2400" i="0" dirty="0" smtClean="0">
                <a:solidFill>
                  <a:srgbClr val="FFFFFF"/>
                </a:solidFill>
                <a:effectLst/>
                <a:latin typeface="+mn-ea"/>
                <a:ea typeface="+mn-ea"/>
              </a:rPr>
              <a:t>3000</a:t>
            </a:r>
            <a:r>
              <a:rPr lang="zh-CN" altLang="en-US" sz="2400" i="0" dirty="0" smtClean="0">
                <a:solidFill>
                  <a:srgbClr val="FFFFFF"/>
                </a:solidFill>
                <a:effectLst/>
                <a:latin typeface="+mn-ea"/>
                <a:ea typeface="+mn-ea"/>
              </a:rPr>
              <a:t>万个碱基对的测试任务。这一任务的完成，表明我国在基因组学研究领域已经达到了国际先进水平。</a:t>
            </a:r>
            <a:endParaRPr lang="en-US" altLang="zh-CN" sz="2400" i="0" dirty="0" smtClean="0">
              <a:solidFill>
                <a:srgbClr val="FFFFFF"/>
              </a:solidFill>
              <a:effectLst/>
              <a:latin typeface="+mn-ea"/>
              <a:ea typeface="+mn-ea"/>
            </a:endParaRPr>
          </a:p>
          <a:p>
            <a:pPr algn="just">
              <a:lnSpc>
                <a:spcPct val="120000"/>
              </a:lnSpc>
            </a:pPr>
            <a:r>
              <a:rPr lang="en-US" altLang="zh-CN" sz="2400" i="0" dirty="0">
                <a:solidFill>
                  <a:srgbClr val="FFFFFF"/>
                </a:solidFill>
                <a:effectLst/>
                <a:latin typeface="+mn-ea"/>
                <a:ea typeface="+mn-ea"/>
              </a:rPr>
              <a:t> </a:t>
            </a:r>
            <a:r>
              <a:rPr lang="en-US" altLang="zh-CN" sz="2400" i="0" dirty="0" smtClean="0">
                <a:solidFill>
                  <a:srgbClr val="FFFFFF"/>
                </a:solidFill>
                <a:effectLst/>
                <a:latin typeface="+mn-ea"/>
                <a:ea typeface="+mn-ea"/>
              </a:rPr>
              <a:t>   </a:t>
            </a:r>
            <a:r>
              <a:rPr lang="en-US" altLang="zh-CN" sz="2400" i="0" dirty="0" smtClean="0">
                <a:solidFill>
                  <a:srgbClr val="FFFFFF"/>
                </a:solidFill>
                <a:effectLst/>
                <a:latin typeface="Arial" panose="020B0604020202020204"/>
                <a:ea typeface="黑体" panose="02010609060101010101" pitchFamily="49" charset="-122"/>
              </a:rPr>
              <a:t>2002</a:t>
            </a:r>
            <a:r>
              <a:rPr lang="zh-CN" altLang="en-US" sz="2400" i="0" dirty="0">
                <a:solidFill>
                  <a:srgbClr val="FFFFFF"/>
                </a:solidFill>
                <a:effectLst/>
                <a:latin typeface="黑体" panose="02010609060101010101" pitchFamily="49" charset="-122"/>
                <a:ea typeface="黑体" panose="02010609060101010101" pitchFamily="49" charset="-122"/>
              </a:rPr>
              <a:t>年，由我国科学家领导的</a:t>
            </a:r>
            <a:r>
              <a:rPr lang="zh-CN" altLang="en-US" sz="2400" i="0" dirty="0">
                <a:solidFill>
                  <a:srgbClr val="FFFF00"/>
                </a:solidFill>
                <a:effectLst/>
                <a:latin typeface="黑体" panose="02010609060101010101" pitchFamily="49" charset="-122"/>
                <a:ea typeface="黑体" panose="02010609060101010101" pitchFamily="49" charset="-122"/>
              </a:rPr>
              <a:t>人类肝脏蛋白质组</a:t>
            </a:r>
            <a:r>
              <a:rPr lang="zh-CN" altLang="en-US" sz="2400" i="0" dirty="0">
                <a:solidFill>
                  <a:srgbClr val="FFFFFF"/>
                </a:solidFill>
                <a:effectLst/>
                <a:latin typeface="黑体" panose="02010609060101010101" pitchFamily="49" charset="-122"/>
                <a:ea typeface="黑体" panose="02010609060101010101" pitchFamily="49" charset="-122"/>
              </a:rPr>
              <a:t>计划正式启动。人类肝脏蛋白质组计划的启动，说明我国科学家已站在了生命科学研究领域的最前沿</a:t>
            </a:r>
            <a:r>
              <a:rPr lang="zh-CN" altLang="en-US" sz="2400" i="0" dirty="0" smtClean="0">
                <a:solidFill>
                  <a:srgbClr val="FFFFFF"/>
                </a:solidFill>
                <a:effectLst/>
                <a:latin typeface="黑体" panose="02010609060101010101" pitchFamily="49" charset="-122"/>
                <a:ea typeface="黑体" panose="02010609060101010101" pitchFamily="49" charset="-122"/>
              </a:rPr>
              <a:t>。</a:t>
            </a:r>
            <a:endParaRPr lang="en-US" altLang="zh-CN" sz="2400" i="0" dirty="0" smtClean="0">
              <a:solidFill>
                <a:srgbClr val="FFFFFF"/>
              </a:solidFill>
              <a:effectLst/>
              <a:latin typeface="+mn-ea"/>
              <a:ea typeface="+mn-ea"/>
            </a:endParaRPr>
          </a:p>
        </p:txBody>
      </p:sp>
    </p:spTree>
  </p:cSld>
  <p:clrMapOvr>
    <a:masterClrMapping/>
  </p:clrMapOvr>
  <p:transition spd="med"/>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35632" y="1248350"/>
            <a:ext cx="2359620" cy="595035"/>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lang="zh-CN" altLang="en-US" sz="3200" i="0" dirty="0" smtClean="0">
                <a:solidFill>
                  <a:srgbClr val="FFFF00"/>
                </a:solidFill>
                <a:effectLst/>
                <a:latin typeface="黑体" panose="02010609060101010101" pitchFamily="49" charset="-122"/>
                <a:ea typeface="黑体" panose="02010609060101010101" pitchFamily="49" charset="-122"/>
              </a:rPr>
              <a:t>概括 </a:t>
            </a:r>
            <a:r>
              <a:rPr lang="en-US" altLang="zh-CN" sz="3200" i="0" dirty="0" smtClean="0">
                <a:solidFill>
                  <a:srgbClr val="FFFF00"/>
                </a:solidFill>
                <a:effectLst/>
                <a:latin typeface="MS Mincho"/>
                <a:ea typeface="黑体" panose="02010609060101010101" pitchFamily="49" charset="-122"/>
              </a:rPr>
              <a:t>• </a:t>
            </a:r>
            <a:r>
              <a:rPr lang="zh-CN" altLang="en-US" sz="3200" i="0" dirty="0" smtClean="0">
                <a:solidFill>
                  <a:srgbClr val="FFFF00"/>
                </a:solidFill>
                <a:effectLst/>
                <a:latin typeface="MS Mincho"/>
                <a:ea typeface="黑体" panose="02010609060101010101" pitchFamily="49" charset="-122"/>
              </a:rPr>
              <a:t>总结</a:t>
            </a:r>
            <a:endParaRPr kumimoji="0" lang="zh-CN" altLang="en-US" sz="3200" b="0" i="0" u="none" strike="noStrike" cap="none" spc="0" normalizeH="0" baseline="0" dirty="0" smtClean="0">
              <a:ln>
                <a:noFill/>
              </a:ln>
              <a:solidFill>
                <a:srgbClr val="FFFF00"/>
              </a:solidFill>
              <a:effectLst/>
              <a:uFillTx/>
              <a:latin typeface="黑体" panose="02010609060101010101" pitchFamily="49" charset="-122"/>
              <a:ea typeface="黑体" panose="02010609060101010101" pitchFamily="49" charset="-122"/>
              <a:sym typeface="Hoefler Text"/>
            </a:endParaRPr>
          </a:p>
        </p:txBody>
      </p:sp>
      <p:sp>
        <p:nvSpPr>
          <p:cNvPr id="12" name="文本框 28"/>
          <p:cNvSpPr txBox="1"/>
          <p:nvPr/>
        </p:nvSpPr>
        <p:spPr>
          <a:xfrm>
            <a:off x="4124325" y="2388235"/>
            <a:ext cx="360680" cy="5321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R</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3" name="直接连接符 12"/>
          <p:cNvCxnSpPr/>
          <p:nvPr/>
        </p:nvCxnSpPr>
        <p:spPr>
          <a:xfrm>
            <a:off x="4455160" y="2617470"/>
            <a:ext cx="35877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4" name="文本框 30"/>
          <p:cNvSpPr txBox="1"/>
          <p:nvPr/>
        </p:nvSpPr>
        <p:spPr>
          <a:xfrm>
            <a:off x="4780280" y="2405380"/>
            <a:ext cx="619760" cy="5321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5" name="直接连接符 14"/>
          <p:cNvCxnSpPr/>
          <p:nvPr/>
        </p:nvCxnSpPr>
        <p:spPr>
          <a:xfrm>
            <a:off x="5375910" y="2617470"/>
            <a:ext cx="357505" cy="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6" name="文本框 32"/>
          <p:cNvSpPr txBox="1"/>
          <p:nvPr/>
        </p:nvSpPr>
        <p:spPr>
          <a:xfrm>
            <a:off x="5728335" y="2405380"/>
            <a:ext cx="1175385" cy="5321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COOH</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cxnSp>
        <p:nvCxnSpPr>
          <p:cNvPr id="17" name="直接连接符 16"/>
          <p:cNvCxnSpPr/>
          <p:nvPr/>
        </p:nvCxnSpPr>
        <p:spPr>
          <a:xfrm>
            <a:off x="4958715" y="2854960"/>
            <a:ext cx="0" cy="306070"/>
          </a:xfrm>
          <a:prstGeom prst="line">
            <a:avLst/>
          </a:prstGeom>
          <a:noFill/>
          <a:ln w="38100" cap="flat">
            <a:solidFill>
              <a:schemeClr val="tx2">
                <a:lumMod val="20000"/>
                <a:lumOff val="80000"/>
              </a:schemeClr>
            </a:solidFill>
            <a:prstDash val="solid"/>
            <a:miter lim="400000"/>
          </a:ln>
        </p:spPr>
        <p:style>
          <a:lnRef idx="0">
            <a:scrgbClr r="0" g="0" b="0"/>
          </a:lnRef>
          <a:fillRef idx="0">
            <a:scrgbClr r="0" g="0" b="0"/>
          </a:fillRef>
          <a:effectRef idx="0">
            <a:scrgbClr r="0" g="0" b="0"/>
          </a:effectRef>
          <a:fontRef idx="none"/>
        </p:style>
      </p:cxnSp>
      <p:sp>
        <p:nvSpPr>
          <p:cNvPr id="18" name="文本框 30"/>
          <p:cNvSpPr txBox="1"/>
          <p:nvPr/>
        </p:nvSpPr>
        <p:spPr>
          <a:xfrm>
            <a:off x="4722495" y="3152140"/>
            <a:ext cx="867410" cy="532130"/>
          </a:xfrm>
          <a:prstGeom prst="rect">
            <a:avLst/>
          </a:prstGeom>
          <a:noFill/>
          <a:ln w="12700" cap="flat">
            <a:noFill/>
            <a:miter lim="400000"/>
          </a:ln>
        </p:spPr>
        <p:style>
          <a:lnRef idx="0">
            <a:scrgbClr r="0" g="0" b="0"/>
          </a:lnRef>
          <a:fillRef idx="0">
            <a:scrgbClr r="0" g="0" b="0"/>
          </a:fillRef>
          <a:effectRef idx="0">
            <a:scrgbClr r="0" g="0" b="0"/>
          </a:effectRef>
          <a:fontRef idx="none"/>
        </p:style>
        <p:txBody>
          <a:bodyPr spcFirstLastPara="1" wrap="square" lIns="50800" tIns="50800" rIns="50800" bIns="50800" spcCol="38100" anchor="ctr">
            <a:spAutoFit/>
          </a:bodyPr>
          <a:lstStyle>
            <a:lvl1pPr marL="0" marR="0" indent="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1pPr>
            <a:lvl2pPr marL="0" marR="0" indent="1143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2pPr>
            <a:lvl3pPr marL="0" marR="0" indent="2286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3pPr>
            <a:lvl4pPr marL="0" marR="0" indent="3429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4pPr>
            <a:lvl5pPr marL="0" marR="0" indent="4572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5pPr>
            <a:lvl6pPr marL="0" marR="0" indent="5715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6pPr>
            <a:lvl7pPr marL="0" marR="0" indent="6858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7pPr>
            <a:lvl8pPr marL="0" marR="0" indent="8001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8pPr>
            <a:lvl9pPr marL="0" marR="0" indent="914400" algn="ctr" defTabSz="412750" latinLnBrk="0">
              <a:lnSpc>
                <a:spcPct val="100000"/>
              </a:lnSpc>
              <a:spcBef>
                <a:spcPct val="0"/>
              </a:spcBef>
              <a:spcAft>
                <a:spcPts val="0"/>
              </a:spcAft>
              <a:buClrTx/>
              <a:buSzTx/>
              <a:buFontTx/>
              <a:buNone/>
              <a:defRPr sz="1200" b="1" i="0" u="none" strike="noStrike" cap="none" spc="0" baseline="0">
                <a:solidFill>
                  <a:schemeClr val="tx1"/>
                </a:solidFill>
                <a:effectLst>
                  <a:outerShdw blurRad="25400" dist="12700" dir="16200000" rotWithShape="0">
                    <a:srgbClr val="000000">
                      <a:alpha val="80000"/>
                    </a:srgbClr>
                  </a:outerShdw>
                </a:effectLst>
                <a:uFillTx/>
                <a:latin typeface="+mn-lt"/>
                <a:ea typeface="+mn-ea"/>
                <a:cs typeface="+mn-cs"/>
                <a:sym typeface="Palatino"/>
              </a:defRPr>
            </a:lvl9pPr>
          </a:lstStyle>
          <a:p>
            <a:pPr marL="0" marR="0" lvl="0" indent="0" algn="ctr" defTabSz="825500" rtl="0" eaLnBrk="1" fontAlgn="auto" latinLnBrk="0" hangingPunct="0">
              <a:lnSpc>
                <a:spcPct val="100000"/>
              </a:lnSpc>
              <a:spcBef>
                <a:spcPts val="0"/>
              </a:spcBef>
              <a:spcAft>
                <a:spcPts val="0"/>
              </a:spcAft>
              <a:buClrTx/>
              <a:buSzTx/>
              <a:buFontTx/>
              <a:buNone/>
              <a:defRPr/>
            </a:pPr>
            <a:r>
              <a:rPr lang="en-US" altLang="zh-CN" sz="2800" b="0" kern="1200" dirty="0" smtClean="0">
                <a:solidFill>
                  <a:srgbClr val="FFFFFF"/>
                </a:solidFill>
                <a:effectLst/>
                <a:latin typeface="+mj-lt"/>
                <a:ea typeface="黑体" panose="02010609060101010101" pitchFamily="49" charset="-122"/>
                <a:cs typeface="Times New Roman" panose="02020603050405020304" pitchFamily="18" charset="0"/>
                <a:sym typeface="Hoefler Text"/>
              </a:rPr>
              <a:t>N</a:t>
            </a:r>
            <a:r>
              <a:rPr kumimoji="0" lang="en-US" altLang="zh-CN" sz="2800" b="0" i="0" u="none" strike="noStrike" kern="1200" cap="none" spc="0" normalizeH="0" baseline="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H</a:t>
            </a:r>
            <a:r>
              <a:rPr kumimoji="0" lang="en-US" altLang="zh-CN" sz="2800" b="0" i="0" u="none" strike="noStrike" kern="1200" cap="none" spc="0" normalizeH="0" baseline="-25000" noProof="0" dirty="0" smtClean="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rPr>
              <a:t>2</a:t>
            </a:r>
            <a:endParaRPr kumimoji="0" lang="zh-CN" altLang="en-US" sz="2800" b="0" i="0" u="none" strike="noStrike" kern="1200" cap="none" spc="0" normalizeH="0" baseline="-25000" noProof="0" dirty="0">
              <a:ln>
                <a:noFill/>
              </a:ln>
              <a:solidFill>
                <a:srgbClr val="FFFFFF"/>
              </a:solidFill>
              <a:effectLst/>
              <a:uLnTx/>
              <a:uFillTx/>
              <a:latin typeface="+mj-lt"/>
              <a:ea typeface="黑体" panose="02010609060101010101" pitchFamily="49" charset="-122"/>
              <a:cs typeface="Times New Roman" panose="02020603050405020304" pitchFamily="18" charset="0"/>
              <a:sym typeface="Hoefler Text"/>
            </a:endParaRPr>
          </a:p>
        </p:txBody>
      </p:sp>
      <p:sp>
        <p:nvSpPr>
          <p:cNvPr id="11" name="TextBox 21"/>
          <p:cNvSpPr txBox="1"/>
          <p:nvPr/>
        </p:nvSpPr>
        <p:spPr>
          <a:xfrm>
            <a:off x="4516755" y="3837940"/>
            <a:ext cx="1640840" cy="645160"/>
          </a:xfrm>
          <a:prstGeom prst="rect">
            <a:avLst/>
          </a:prstGeom>
          <a:noFill/>
        </p:spPr>
        <p:txBody>
          <a:bodyPr wrap="square" rtlCol="0">
            <a:spAutoFit/>
          </a:bodyPr>
          <a:lst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lstStyle>
          <a:p>
            <a:pPr>
              <a:lnSpc>
                <a:spcPct val="150000"/>
              </a:lnSpc>
            </a:pPr>
            <a:r>
              <a:rPr lang="zh-CN" altLang="en-US" sz="2400" i="0" dirty="0" smtClean="0">
                <a:solidFill>
                  <a:srgbClr val="FFFFFF"/>
                </a:solidFill>
                <a:effectLst/>
                <a:latin typeface="+mj-lt"/>
                <a:ea typeface="楷体" panose="02010609060101010101" pitchFamily="49" charset="-122"/>
                <a:sym typeface="Symbol" panose="05050102010706020507"/>
              </a:rPr>
              <a:t></a:t>
            </a:r>
            <a:r>
              <a:rPr lang="en-US" altLang="zh-CN" sz="2400" i="0" dirty="0" smtClean="0">
                <a:solidFill>
                  <a:srgbClr val="FFFFFF"/>
                </a:solidFill>
                <a:effectLst/>
                <a:latin typeface="+mj-lt"/>
                <a:ea typeface="楷体" panose="02010609060101010101" pitchFamily="49" charset="-122"/>
                <a:sym typeface="Symbol" panose="05050102010706020507"/>
              </a:rPr>
              <a:t>-</a:t>
            </a:r>
            <a:r>
              <a:rPr lang="zh-CN" altLang="en-US" sz="2400" i="0" dirty="0" smtClean="0">
                <a:solidFill>
                  <a:srgbClr val="FFFFFF"/>
                </a:solidFill>
                <a:effectLst/>
                <a:latin typeface="+mj-lt"/>
                <a:sym typeface="Symbol" panose="05050102010706020507"/>
              </a:rPr>
              <a:t>氨基酸</a:t>
            </a:r>
            <a:endParaRPr lang="zh-CN" altLang="en-US" sz="2400" i="0" dirty="0">
              <a:solidFill>
                <a:srgbClr val="FFFFFF"/>
              </a:solidFill>
              <a:effectLst/>
              <a:latin typeface="+mj-lt"/>
            </a:endParaRPr>
          </a:p>
        </p:txBody>
      </p:sp>
      <p:grpSp>
        <p:nvGrpSpPr>
          <p:cNvPr id="3" name="组合 2"/>
          <p:cNvGrpSpPr/>
          <p:nvPr/>
        </p:nvGrpSpPr>
        <p:grpSpPr>
          <a:xfrm>
            <a:off x="7137400" y="1999615"/>
            <a:ext cx="3970124" cy="2981338"/>
            <a:chOff x="9647" y="3229"/>
            <a:chExt cx="6252" cy="4695"/>
          </a:xfrm>
        </p:grpSpPr>
        <p:pic>
          <p:nvPicPr>
            <p:cNvPr id="4" name="图片 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9647" y="3229"/>
              <a:ext cx="6252" cy="4695"/>
            </a:xfrm>
            <a:prstGeom prst="rect">
              <a:avLst/>
            </a:prstGeom>
          </p:spPr>
        </p:pic>
        <p:sp>
          <p:nvSpPr>
            <p:cNvPr id="20" name="矩形 19"/>
            <p:cNvSpPr/>
            <p:nvPr/>
          </p:nvSpPr>
          <p:spPr>
            <a:xfrm>
              <a:off x="9745" y="5247"/>
              <a:ext cx="1045" cy="533"/>
            </a:xfrm>
            <a:prstGeom prst="rect">
              <a:avLst/>
            </a:prstGeom>
            <a:noFill/>
            <a:ln w="28575" cap="flat">
              <a:solidFill>
                <a:srgbClr val="FF0000"/>
              </a:solid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endParaRPr kumimoji="0" lang="zh-CN" altLang="en-US" sz="4400" b="0" i="0" u="none" strike="noStrike" cap="none" spc="0" normalizeH="0" baseline="0">
                <a:ln>
                  <a:noFill/>
                </a:ln>
                <a:solidFill>
                  <a:srgbClr val="F3F1DF"/>
                </a:solidFill>
                <a:effectLst/>
                <a:uFillTx/>
                <a:latin typeface="+mn-lt"/>
                <a:ea typeface="+mn-ea"/>
                <a:cs typeface="+mn-cs"/>
                <a:sym typeface="Helvetica Neue" panose="02000503000000020004"/>
              </a:endParaRPr>
            </a:p>
          </p:txBody>
        </p:sp>
        <p:sp>
          <p:nvSpPr>
            <p:cNvPr id="21" name="文本框 20"/>
            <p:cNvSpPr txBox="1"/>
            <p:nvPr/>
          </p:nvSpPr>
          <p:spPr>
            <a:xfrm>
              <a:off x="9702" y="5828"/>
              <a:ext cx="1131" cy="743"/>
            </a:xfrm>
            <a:prstGeom prst="rect">
              <a:avLst/>
            </a:prstGeom>
            <a:no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400" b="0" i="0" u="none" strike="noStrike" cap="none" spc="0" normalizeH="0" baseline="0" dirty="0" smtClean="0">
                  <a:ln>
                    <a:noFill/>
                  </a:ln>
                  <a:solidFill>
                    <a:srgbClr val="FF0000"/>
                  </a:solidFill>
                  <a:effectLst/>
                  <a:uFillTx/>
                  <a:latin typeface="黑体" panose="02010609060101010101" pitchFamily="49" charset="-122"/>
                  <a:ea typeface="黑体" panose="02010609060101010101" pitchFamily="49" charset="-122"/>
                  <a:sym typeface="Hoefler Text"/>
                </a:rPr>
                <a:t>多肽</a:t>
              </a:r>
              <a:endParaRPr kumimoji="0" lang="zh-CN" altLang="en-US" sz="2400" b="0" i="0" u="none" strike="noStrike" cap="none" spc="0" normalizeH="0" baseline="0" dirty="0" smtClean="0">
                <a:ln>
                  <a:noFill/>
                </a:ln>
                <a:solidFill>
                  <a:srgbClr val="FF0000"/>
                </a:solidFill>
                <a:effectLst/>
                <a:uFillTx/>
                <a:latin typeface="黑体" panose="02010609060101010101" pitchFamily="49" charset="-122"/>
                <a:ea typeface="黑体" panose="02010609060101010101" pitchFamily="49" charset="-122"/>
                <a:sym typeface="Hoefler Text"/>
              </a:endParaRPr>
            </a:p>
          </p:txBody>
        </p:sp>
      </p:grpSp>
      <p:pic>
        <p:nvPicPr>
          <p:cNvPr id="5" name="图片 4"/>
          <p:cNvPicPr>
            <a:picLocks noChangeAspect="1"/>
          </p:cNvPicPr>
          <p:nvPr/>
        </p:nvPicPr>
        <p:blipFill>
          <a:blip r:embed="rId2"/>
          <a:stretch>
            <a:fillRect/>
          </a:stretch>
        </p:blipFill>
        <p:spPr>
          <a:xfrm>
            <a:off x="1374115" y="1999615"/>
            <a:ext cx="2565192" cy="3398411"/>
          </a:xfrm>
          <a:prstGeom prst="rect">
            <a:avLst/>
          </a:prstGeom>
        </p:spPr>
      </p:pic>
      <p:sp>
        <p:nvSpPr>
          <p:cNvPr id="19" name="文本框 18"/>
          <p:cNvSpPr txBox="1"/>
          <p:nvPr/>
        </p:nvSpPr>
        <p:spPr>
          <a:xfrm>
            <a:off x="7149926" y="4483100"/>
            <a:ext cx="2564805" cy="471924"/>
          </a:xfrm>
          <a:prstGeom prst="rect">
            <a:avLst/>
          </a:prstGeom>
          <a:solidFill>
            <a:srgbClr val="FFFFFF"/>
          </a:solidFill>
          <a:ln w="12700" cap="flat">
            <a:noFill/>
            <a:miter lim="400000"/>
          </a:ln>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825500" rtl="0" fontAlgn="auto" latinLnBrk="0" hangingPunct="0">
              <a:lnSpc>
                <a:spcPct val="100000"/>
              </a:lnSpc>
              <a:spcBef>
                <a:spcPts val="0"/>
              </a:spcBef>
              <a:spcAft>
                <a:spcPts val="0"/>
              </a:spcAft>
              <a:buClrTx/>
              <a:buSzTx/>
              <a:buFontTx/>
              <a:buNone/>
            </a:pPr>
            <a:r>
              <a:rPr kumimoji="0" lang="zh-CN" altLang="en-US" sz="2400" b="0" i="0" u="none" strike="noStrike" cap="none" spc="0" normalizeH="0" baseline="0" dirty="0" smtClean="0">
                <a:ln>
                  <a:noFill/>
                </a:ln>
                <a:solidFill>
                  <a:srgbClr val="FF0000"/>
                </a:solidFill>
                <a:effectLst/>
                <a:uFillTx/>
                <a:latin typeface="黑体" panose="02010609060101010101" pitchFamily="49" charset="-122"/>
                <a:ea typeface="黑体" panose="02010609060101010101" pitchFamily="49" charset="-122"/>
                <a:sym typeface="Hoefler Text"/>
              </a:rPr>
              <a:t>蛋白质的分子结构</a:t>
            </a:r>
            <a:endParaRPr kumimoji="0" lang="zh-CN" altLang="en-US" sz="2400" b="0" i="0" u="none" strike="noStrike" cap="none" spc="0" normalizeH="0" baseline="0" dirty="0" smtClean="0">
              <a:ln>
                <a:noFill/>
              </a:ln>
              <a:solidFill>
                <a:srgbClr val="FF0000"/>
              </a:solidFill>
              <a:effectLst/>
              <a:uFillTx/>
              <a:latin typeface="黑体" panose="02010609060101010101" pitchFamily="49" charset="-122"/>
              <a:ea typeface="黑体" panose="02010609060101010101" pitchFamily="49" charset="-122"/>
              <a:sym typeface="Hoefler Text"/>
            </a:endParaRPr>
          </a:p>
        </p:txBody>
      </p:sp>
    </p:spTree>
  </p:cSld>
  <p:clrMapOvr>
    <a:masterClrMapping/>
  </p:clrMapOvr>
  <p:transition spd="med"/>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3.png"/></Relationships>
</file>

<file path=ppt/theme/_rels/theme2.xml.rels><?xml version="1.0" encoding="UTF-8" standalone="yes"?>
<Relationships xmlns="http://schemas.openxmlformats.org/package/2006/relationships"><Relationship Id="rId1" Type="http://schemas.openxmlformats.org/officeDocument/2006/relationships/image" Target="../media/image3.png"/></Relationships>
</file>

<file path=ppt/theme/_rels/theme3.xml.rels><?xml version="1.0" encoding="UTF-8" standalone="yes"?>
<Relationships xmlns="http://schemas.openxmlformats.org/package/2006/relationships"><Relationship Id="rId1" Type="http://schemas.openxmlformats.org/officeDocument/2006/relationships/image" Target="../media/image3.png"/></Relationships>
</file>

<file path=ppt/theme/theme1.xml><?xml version="1.0" encoding="utf-8"?>
<a:theme xmlns:a="http://schemas.openxmlformats.org/drawingml/2006/main" name="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86"/>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non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dirty="0" smtClean="0">
            <a:ln>
              <a:noFill/>
            </a:ln>
            <a:solidFill>
              <a:srgbClr val="EDEDEE"/>
            </a:solidFill>
            <a:effectLst/>
            <a:uFillTx/>
            <a:latin typeface="黑体" panose="02010609060101010101" pitchFamily="49" charset="-122"/>
            <a:ea typeface="黑体" panose="02010609060101010101" pitchFamily="49" charset="-122"/>
            <a:sym typeface="Hoefler Text"/>
          </a:defRPr>
        </a:def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Moroccan">
  <a:themeElements>
    <a:clrScheme name="Moroccan">
      <a:dk1>
        <a:srgbClr val="073E86"/>
      </a:dk1>
      <a:lt1>
        <a:srgbClr val="86837F">
          <a:alpha val="80000"/>
        </a:srgbClr>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85"/>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non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dirty="0" smtClean="0">
            <a:ln>
              <a:noFill/>
            </a:ln>
            <a:solidFill>
              <a:srgbClr val="EDEDEE"/>
            </a:solidFill>
            <a:effectLst/>
            <a:uFillTx/>
            <a:latin typeface="黑体" panose="02010609060101010101" pitchFamily="49" charset="-122"/>
            <a:ea typeface="黑体" panose="02010609060101010101" pitchFamily="49" charset="-122"/>
            <a:sym typeface="Hoefler Text"/>
          </a:defRPr>
        </a:def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Moroccan">
  <a:themeElements>
    <a:clrScheme name="Moroccan">
      <a:dk1>
        <a:srgbClr val="000000"/>
      </a:dk1>
      <a:lt1>
        <a:srgbClr val="FFFFFF"/>
      </a:lt1>
      <a:dk2>
        <a:srgbClr val="586770"/>
      </a:dk2>
      <a:lt2>
        <a:srgbClr val="C4CBD0"/>
      </a:lt2>
      <a:accent1>
        <a:srgbClr val="61A4C7"/>
      </a:accent1>
      <a:accent2>
        <a:srgbClr val="3C9B4C"/>
      </a:accent2>
      <a:accent3>
        <a:srgbClr val="E0BF64"/>
      </a:accent3>
      <a:accent4>
        <a:srgbClr val="DE9A51"/>
      </a:accent4>
      <a:accent5>
        <a:srgbClr val="C86464"/>
      </a:accent5>
      <a:accent6>
        <a:srgbClr val="896D9B"/>
      </a:accent6>
      <a:hlink>
        <a:srgbClr val="0000FF"/>
      </a:hlink>
      <a:folHlink>
        <a:srgbClr val="FF00FF"/>
      </a:folHlink>
    </a:clrScheme>
    <a:fontScheme name="Moroccan">
      <a:majorFont>
        <a:latin typeface="Helvetica Neue"/>
        <a:ea typeface="Helvetica Neue"/>
        <a:cs typeface="Helvetica Neue"/>
      </a:majorFont>
      <a:minorFont>
        <a:latin typeface="Helvetica Neue"/>
        <a:ea typeface="Helvetica Neue"/>
        <a:cs typeface="Helvetica Neue"/>
      </a:minorFont>
    </a:fontScheme>
    <a:fmtScheme name="Moroccan">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4400" b="0" i="0" u="none" strike="noStrike" cap="none" spc="0" normalizeH="0" baseline="0">
            <a:ln>
              <a:noFill/>
            </a:ln>
            <a:solidFill>
              <a:srgbClr val="F3F1DF"/>
            </a:solidFill>
            <a:effectLst/>
            <a:uFillTx/>
            <a:latin typeface="+mn-lt"/>
            <a:ea typeface="+mn-ea"/>
            <a:cs typeface="+mn-cs"/>
            <a:sym typeface="Helvetica Neue" panose="02000503000000020004"/>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38100" cap="flat">
          <a:solidFill>
            <a:schemeClr val="accent1">
              <a:satOff val="-16986"/>
              <a:lumOff val="14363"/>
            </a:schemeClr>
          </a:solidFill>
          <a:prstDash val="solid"/>
          <a:miter lim="4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defRPr kumimoji="0" sz="5600" b="0" i="1" u="none" strike="noStrike" cap="none" spc="0" normalizeH="0" baseline="0">
            <a:ln>
              <a:noFill/>
            </a:ln>
            <a:solidFill>
              <a:srgbClr val="86837F">
                <a:alpha val="80000"/>
              </a:srgbClr>
            </a:solidFill>
            <a:effectLst>
              <a:outerShdw blurRad="25400" dist="12700" dir="5400000" rotWithShape="0">
                <a:srgbClr val="FFFFFF"/>
              </a:outerShdw>
            </a:effectLst>
            <a:uFillTx/>
            <a:latin typeface="Hoefler Text"/>
            <a:ea typeface="Hoefler Text"/>
            <a:cs typeface="Hoefler Text"/>
            <a:sym typeface="Hoefler Text"/>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2137</Words>
  <Application>WPS 演示</Application>
  <PresentationFormat>宽屏</PresentationFormat>
  <Paragraphs>527</Paragraphs>
  <Slides>35</Slides>
  <Notes>42</Notes>
  <HiddenSlides>0</HiddenSlides>
  <MMClips>0</MMClips>
  <ScaleCrop>false</ScaleCrop>
  <HeadingPairs>
    <vt:vector size="6" baseType="variant">
      <vt:variant>
        <vt:lpstr>已用的字体</vt:lpstr>
      </vt:variant>
      <vt:variant>
        <vt:i4>19</vt:i4>
      </vt:variant>
      <vt:variant>
        <vt:lpstr>主题</vt:lpstr>
      </vt:variant>
      <vt:variant>
        <vt:i4>2</vt:i4>
      </vt:variant>
      <vt:variant>
        <vt:lpstr>幻灯片标题</vt:lpstr>
      </vt:variant>
      <vt:variant>
        <vt:i4>35</vt:i4>
      </vt:variant>
    </vt:vector>
  </HeadingPairs>
  <TitlesOfParts>
    <vt:vector size="56" baseType="lpstr">
      <vt:lpstr>Arial</vt:lpstr>
      <vt:lpstr>宋体</vt:lpstr>
      <vt:lpstr>Wingdings</vt:lpstr>
      <vt:lpstr>Hoefler Text</vt:lpstr>
      <vt:lpstr>Segoe Print</vt:lpstr>
      <vt:lpstr>Helvetica Neue</vt:lpstr>
      <vt:lpstr>黑体</vt:lpstr>
      <vt:lpstr>Palatino</vt:lpstr>
      <vt:lpstr>Palatino Linotype</vt:lpstr>
      <vt:lpstr>MS Mincho</vt:lpstr>
      <vt:lpstr>Times New Roman</vt:lpstr>
      <vt:lpstr>楷体</vt:lpstr>
      <vt:lpstr>Symbol</vt:lpstr>
      <vt:lpstr>Arial</vt:lpstr>
      <vt:lpstr>微软雅黑</vt:lpstr>
      <vt:lpstr>Arial Unicode MS</vt:lpstr>
      <vt:lpstr>Symbol</vt:lpstr>
      <vt:lpstr>Georgia</vt:lpstr>
      <vt:lpstr>方正舒体</vt:lpstr>
      <vt:lpstr>Moroccan</vt:lpstr>
      <vt:lpstr>1_Moroccan</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《我的母亲》</dc:title>
  <dc:creator>WIN</dc:creator>
  <cp:lastModifiedBy>胡萝卜</cp:lastModifiedBy>
  <cp:revision>373</cp:revision>
  <dcterms:created xsi:type="dcterms:W3CDTF">2020-02-27T05:48:00Z</dcterms:created>
  <dcterms:modified xsi:type="dcterms:W3CDTF">2020-10-20T10:25:38Z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2052-11.1.0.10072</vt:lpwstr>
  </property>
</Properties>
</file>