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5149850"/>
  <p:notesSz cx="9144000" cy="5149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02995" y="1751380"/>
            <a:ext cx="6938009" cy="634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42060" y="2647187"/>
            <a:ext cx="6382512" cy="582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474085" y="2287396"/>
            <a:ext cx="1795145" cy="1303020"/>
          </a:xfrm>
          <a:custGeom>
            <a:avLst/>
            <a:gdLst/>
            <a:ahLst/>
            <a:cxnLst/>
            <a:rect l="l" t="t" r="r" b="b"/>
            <a:pathLst>
              <a:path w="1795145" h="1303020">
                <a:moveTo>
                  <a:pt x="1781797" y="934783"/>
                </a:moveTo>
                <a:lnTo>
                  <a:pt x="1781416" y="932522"/>
                </a:lnTo>
                <a:lnTo>
                  <a:pt x="1780514" y="930414"/>
                </a:lnTo>
                <a:lnTo>
                  <a:pt x="1738858" y="859015"/>
                </a:lnTo>
                <a:lnTo>
                  <a:pt x="1727835" y="840105"/>
                </a:lnTo>
                <a:lnTo>
                  <a:pt x="1675155" y="930414"/>
                </a:lnTo>
                <a:lnTo>
                  <a:pt x="1674253" y="932522"/>
                </a:lnTo>
                <a:lnTo>
                  <a:pt x="1673872" y="934783"/>
                </a:lnTo>
                <a:lnTo>
                  <a:pt x="1674037" y="937082"/>
                </a:lnTo>
                <a:lnTo>
                  <a:pt x="1684108" y="944714"/>
                </a:lnTo>
                <a:lnTo>
                  <a:pt x="1686356" y="944257"/>
                </a:lnTo>
                <a:lnTo>
                  <a:pt x="1688439" y="943292"/>
                </a:lnTo>
                <a:lnTo>
                  <a:pt x="1690230" y="941844"/>
                </a:lnTo>
                <a:lnTo>
                  <a:pt x="1691614" y="940015"/>
                </a:lnTo>
                <a:lnTo>
                  <a:pt x="1718310" y="894257"/>
                </a:lnTo>
                <a:lnTo>
                  <a:pt x="1718310" y="1283970"/>
                </a:lnTo>
                <a:lnTo>
                  <a:pt x="19050" y="1283970"/>
                </a:lnTo>
                <a:lnTo>
                  <a:pt x="19050" y="788670"/>
                </a:lnTo>
                <a:lnTo>
                  <a:pt x="0" y="788670"/>
                </a:lnTo>
                <a:lnTo>
                  <a:pt x="0" y="1293495"/>
                </a:lnTo>
                <a:lnTo>
                  <a:pt x="9525" y="1293495"/>
                </a:lnTo>
                <a:lnTo>
                  <a:pt x="9525" y="1303020"/>
                </a:lnTo>
                <a:lnTo>
                  <a:pt x="1727835" y="1303020"/>
                </a:lnTo>
                <a:lnTo>
                  <a:pt x="1727835" y="1293495"/>
                </a:lnTo>
                <a:lnTo>
                  <a:pt x="1737360" y="1293495"/>
                </a:lnTo>
                <a:lnTo>
                  <a:pt x="1737347" y="894257"/>
                </a:lnTo>
                <a:lnTo>
                  <a:pt x="1764055" y="940015"/>
                </a:lnTo>
                <a:lnTo>
                  <a:pt x="1765439" y="941844"/>
                </a:lnTo>
                <a:lnTo>
                  <a:pt x="1767230" y="943292"/>
                </a:lnTo>
                <a:lnTo>
                  <a:pt x="1769313" y="944257"/>
                </a:lnTo>
                <a:lnTo>
                  <a:pt x="1771561" y="944714"/>
                </a:lnTo>
                <a:lnTo>
                  <a:pt x="1773859" y="944613"/>
                </a:lnTo>
                <a:lnTo>
                  <a:pt x="1781619" y="937082"/>
                </a:lnTo>
                <a:lnTo>
                  <a:pt x="1781797" y="934783"/>
                </a:lnTo>
                <a:close/>
              </a:path>
              <a:path w="1795145" h="1303020">
                <a:moveTo>
                  <a:pt x="1795132" y="281559"/>
                </a:moveTo>
                <a:lnTo>
                  <a:pt x="1784896" y="271627"/>
                </a:lnTo>
                <a:lnTo>
                  <a:pt x="1782648" y="272084"/>
                </a:lnTo>
                <a:lnTo>
                  <a:pt x="1780565" y="273062"/>
                </a:lnTo>
                <a:lnTo>
                  <a:pt x="1778774" y="274497"/>
                </a:lnTo>
                <a:lnTo>
                  <a:pt x="1777390" y="276326"/>
                </a:lnTo>
                <a:lnTo>
                  <a:pt x="1750695" y="322097"/>
                </a:lnTo>
                <a:lnTo>
                  <a:pt x="1750695" y="9525"/>
                </a:lnTo>
                <a:lnTo>
                  <a:pt x="1741170" y="9525"/>
                </a:lnTo>
                <a:lnTo>
                  <a:pt x="1741170" y="0"/>
                </a:lnTo>
                <a:lnTo>
                  <a:pt x="22860" y="0"/>
                </a:lnTo>
                <a:lnTo>
                  <a:pt x="22860" y="9525"/>
                </a:lnTo>
                <a:lnTo>
                  <a:pt x="13335" y="9525"/>
                </a:lnTo>
                <a:lnTo>
                  <a:pt x="13335" y="417830"/>
                </a:lnTo>
                <a:lnTo>
                  <a:pt x="32385" y="417830"/>
                </a:lnTo>
                <a:lnTo>
                  <a:pt x="32385" y="19050"/>
                </a:lnTo>
                <a:lnTo>
                  <a:pt x="1731645" y="19050"/>
                </a:lnTo>
                <a:lnTo>
                  <a:pt x="1731645" y="322097"/>
                </a:lnTo>
                <a:lnTo>
                  <a:pt x="1704949" y="276326"/>
                </a:lnTo>
                <a:lnTo>
                  <a:pt x="1703565" y="274497"/>
                </a:lnTo>
                <a:lnTo>
                  <a:pt x="1701774" y="273062"/>
                </a:lnTo>
                <a:lnTo>
                  <a:pt x="1699691" y="272084"/>
                </a:lnTo>
                <a:lnTo>
                  <a:pt x="1697443" y="271627"/>
                </a:lnTo>
                <a:lnTo>
                  <a:pt x="1695145" y="271741"/>
                </a:lnTo>
                <a:lnTo>
                  <a:pt x="1687207" y="281559"/>
                </a:lnTo>
                <a:lnTo>
                  <a:pt x="1687588" y="283819"/>
                </a:lnTo>
                <a:lnTo>
                  <a:pt x="1688490" y="285927"/>
                </a:lnTo>
                <a:lnTo>
                  <a:pt x="1741170" y="376237"/>
                </a:lnTo>
                <a:lnTo>
                  <a:pt x="1752193" y="357327"/>
                </a:lnTo>
                <a:lnTo>
                  <a:pt x="1793849" y="285927"/>
                </a:lnTo>
                <a:lnTo>
                  <a:pt x="1794751" y="283819"/>
                </a:lnTo>
                <a:lnTo>
                  <a:pt x="1795132" y="2815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279648" y="3948683"/>
            <a:ext cx="1874520" cy="506095"/>
          </a:xfrm>
          <a:custGeom>
            <a:avLst/>
            <a:gdLst/>
            <a:ahLst/>
            <a:cxnLst/>
            <a:rect l="l" t="t" r="r" b="b"/>
            <a:pathLst>
              <a:path w="1874520" h="506095">
                <a:moveTo>
                  <a:pt x="1874519" y="505967"/>
                </a:moveTo>
                <a:lnTo>
                  <a:pt x="0" y="505967"/>
                </a:lnTo>
                <a:lnTo>
                  <a:pt x="0" y="176783"/>
                </a:lnTo>
                <a:lnTo>
                  <a:pt x="874776" y="176783"/>
                </a:lnTo>
                <a:lnTo>
                  <a:pt x="874776" y="126491"/>
                </a:lnTo>
                <a:lnTo>
                  <a:pt x="835151" y="126491"/>
                </a:lnTo>
                <a:lnTo>
                  <a:pt x="937260" y="0"/>
                </a:lnTo>
                <a:lnTo>
                  <a:pt x="1039367" y="126491"/>
                </a:lnTo>
                <a:lnTo>
                  <a:pt x="999743" y="126491"/>
                </a:lnTo>
                <a:lnTo>
                  <a:pt x="999743" y="176783"/>
                </a:lnTo>
                <a:lnTo>
                  <a:pt x="1874519" y="176783"/>
                </a:lnTo>
                <a:lnTo>
                  <a:pt x="1874519" y="50596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273425" y="3939108"/>
            <a:ext cx="1887220" cy="521334"/>
          </a:xfrm>
          <a:custGeom>
            <a:avLst/>
            <a:gdLst/>
            <a:ahLst/>
            <a:cxnLst/>
            <a:rect l="l" t="t" r="r" b="b"/>
            <a:pathLst>
              <a:path w="1887220" h="521335">
                <a:moveTo>
                  <a:pt x="874153" y="142646"/>
                </a:moveTo>
                <a:lnTo>
                  <a:pt x="828065" y="142646"/>
                </a:lnTo>
                <a:lnTo>
                  <a:pt x="943610" y="0"/>
                </a:lnTo>
                <a:lnTo>
                  <a:pt x="955018" y="14084"/>
                </a:lnTo>
                <a:lnTo>
                  <a:pt x="938669" y="14084"/>
                </a:lnTo>
                <a:lnTo>
                  <a:pt x="943603" y="20175"/>
                </a:lnTo>
                <a:lnTo>
                  <a:pt x="854698" y="129946"/>
                </a:lnTo>
                <a:lnTo>
                  <a:pt x="841375" y="129946"/>
                </a:lnTo>
                <a:lnTo>
                  <a:pt x="846315" y="140296"/>
                </a:lnTo>
                <a:lnTo>
                  <a:pt x="874153" y="140296"/>
                </a:lnTo>
                <a:lnTo>
                  <a:pt x="874153" y="142646"/>
                </a:lnTo>
                <a:close/>
              </a:path>
              <a:path w="1887220" h="521335">
                <a:moveTo>
                  <a:pt x="943603" y="20175"/>
                </a:moveTo>
                <a:lnTo>
                  <a:pt x="938669" y="14084"/>
                </a:lnTo>
                <a:lnTo>
                  <a:pt x="948537" y="14084"/>
                </a:lnTo>
                <a:lnTo>
                  <a:pt x="943603" y="20175"/>
                </a:lnTo>
                <a:close/>
              </a:path>
              <a:path w="1887220" h="521335">
                <a:moveTo>
                  <a:pt x="1040904" y="140296"/>
                </a:moveTo>
                <a:lnTo>
                  <a:pt x="943603" y="20175"/>
                </a:lnTo>
                <a:lnTo>
                  <a:pt x="948537" y="14084"/>
                </a:lnTo>
                <a:lnTo>
                  <a:pt x="955018" y="14084"/>
                </a:lnTo>
                <a:lnTo>
                  <a:pt x="1048867" y="129946"/>
                </a:lnTo>
                <a:lnTo>
                  <a:pt x="1045845" y="129946"/>
                </a:lnTo>
                <a:lnTo>
                  <a:pt x="1040904" y="140296"/>
                </a:lnTo>
                <a:close/>
              </a:path>
              <a:path w="1887220" h="521335">
                <a:moveTo>
                  <a:pt x="846315" y="140296"/>
                </a:moveTo>
                <a:lnTo>
                  <a:pt x="841375" y="129946"/>
                </a:lnTo>
                <a:lnTo>
                  <a:pt x="854698" y="129946"/>
                </a:lnTo>
                <a:lnTo>
                  <a:pt x="846315" y="140296"/>
                </a:lnTo>
                <a:close/>
              </a:path>
              <a:path w="1887220" h="521335">
                <a:moveTo>
                  <a:pt x="874153" y="140296"/>
                </a:moveTo>
                <a:lnTo>
                  <a:pt x="846315" y="140296"/>
                </a:lnTo>
                <a:lnTo>
                  <a:pt x="854698" y="129946"/>
                </a:lnTo>
                <a:lnTo>
                  <a:pt x="886853" y="129946"/>
                </a:lnTo>
                <a:lnTo>
                  <a:pt x="886853" y="136296"/>
                </a:lnTo>
                <a:lnTo>
                  <a:pt x="874153" y="136296"/>
                </a:lnTo>
                <a:lnTo>
                  <a:pt x="874153" y="140296"/>
                </a:lnTo>
                <a:close/>
              </a:path>
              <a:path w="1887220" h="521335">
                <a:moveTo>
                  <a:pt x="1874520" y="193243"/>
                </a:moveTo>
                <a:lnTo>
                  <a:pt x="1000366" y="193243"/>
                </a:lnTo>
                <a:lnTo>
                  <a:pt x="1000366" y="129946"/>
                </a:lnTo>
                <a:lnTo>
                  <a:pt x="1032520" y="129946"/>
                </a:lnTo>
                <a:lnTo>
                  <a:pt x="1037664" y="136296"/>
                </a:lnTo>
                <a:lnTo>
                  <a:pt x="1013066" y="136296"/>
                </a:lnTo>
                <a:lnTo>
                  <a:pt x="1006716" y="142646"/>
                </a:lnTo>
                <a:lnTo>
                  <a:pt x="1013066" y="142646"/>
                </a:lnTo>
                <a:lnTo>
                  <a:pt x="1013066" y="180543"/>
                </a:lnTo>
                <a:lnTo>
                  <a:pt x="1006716" y="180543"/>
                </a:lnTo>
                <a:lnTo>
                  <a:pt x="1013066" y="186893"/>
                </a:lnTo>
                <a:lnTo>
                  <a:pt x="1874520" y="186893"/>
                </a:lnTo>
                <a:lnTo>
                  <a:pt x="1874520" y="193243"/>
                </a:lnTo>
                <a:close/>
              </a:path>
              <a:path w="1887220" h="521335">
                <a:moveTo>
                  <a:pt x="1057251" y="140296"/>
                </a:moveTo>
                <a:lnTo>
                  <a:pt x="1040904" y="140296"/>
                </a:lnTo>
                <a:lnTo>
                  <a:pt x="1045845" y="129946"/>
                </a:lnTo>
                <a:lnTo>
                  <a:pt x="1048867" y="129946"/>
                </a:lnTo>
                <a:lnTo>
                  <a:pt x="1057251" y="140296"/>
                </a:lnTo>
                <a:close/>
              </a:path>
              <a:path w="1887220" h="521335">
                <a:moveTo>
                  <a:pt x="874153" y="186893"/>
                </a:moveTo>
                <a:lnTo>
                  <a:pt x="874153" y="136296"/>
                </a:lnTo>
                <a:lnTo>
                  <a:pt x="880503" y="142646"/>
                </a:lnTo>
                <a:lnTo>
                  <a:pt x="886853" y="142646"/>
                </a:lnTo>
                <a:lnTo>
                  <a:pt x="886853" y="180543"/>
                </a:lnTo>
                <a:lnTo>
                  <a:pt x="880503" y="180543"/>
                </a:lnTo>
                <a:lnTo>
                  <a:pt x="874153" y="186893"/>
                </a:lnTo>
                <a:close/>
              </a:path>
              <a:path w="1887220" h="521335">
                <a:moveTo>
                  <a:pt x="886853" y="142646"/>
                </a:moveTo>
                <a:lnTo>
                  <a:pt x="880503" y="142646"/>
                </a:lnTo>
                <a:lnTo>
                  <a:pt x="874153" y="136296"/>
                </a:lnTo>
                <a:lnTo>
                  <a:pt x="886853" y="136296"/>
                </a:lnTo>
                <a:lnTo>
                  <a:pt x="886853" y="142646"/>
                </a:lnTo>
                <a:close/>
              </a:path>
              <a:path w="1887220" h="521335">
                <a:moveTo>
                  <a:pt x="1013066" y="142646"/>
                </a:moveTo>
                <a:lnTo>
                  <a:pt x="1006716" y="142646"/>
                </a:lnTo>
                <a:lnTo>
                  <a:pt x="1013066" y="136296"/>
                </a:lnTo>
                <a:lnTo>
                  <a:pt x="1013066" y="142646"/>
                </a:lnTo>
                <a:close/>
              </a:path>
              <a:path w="1887220" h="521335">
                <a:moveTo>
                  <a:pt x="1059154" y="142646"/>
                </a:moveTo>
                <a:lnTo>
                  <a:pt x="1013066" y="142646"/>
                </a:lnTo>
                <a:lnTo>
                  <a:pt x="1013066" y="136296"/>
                </a:lnTo>
                <a:lnTo>
                  <a:pt x="1037664" y="136296"/>
                </a:lnTo>
                <a:lnTo>
                  <a:pt x="1040904" y="140296"/>
                </a:lnTo>
                <a:lnTo>
                  <a:pt x="1057251" y="140296"/>
                </a:lnTo>
                <a:lnTo>
                  <a:pt x="1059154" y="142646"/>
                </a:lnTo>
                <a:close/>
              </a:path>
              <a:path w="1887220" h="521335">
                <a:moveTo>
                  <a:pt x="1887220" y="521258"/>
                </a:moveTo>
                <a:lnTo>
                  <a:pt x="0" y="521258"/>
                </a:lnTo>
                <a:lnTo>
                  <a:pt x="0" y="180543"/>
                </a:lnTo>
                <a:lnTo>
                  <a:pt x="874153" y="180543"/>
                </a:lnTo>
                <a:lnTo>
                  <a:pt x="874153" y="186893"/>
                </a:lnTo>
                <a:lnTo>
                  <a:pt x="12700" y="186893"/>
                </a:lnTo>
                <a:lnTo>
                  <a:pt x="6350" y="193243"/>
                </a:lnTo>
                <a:lnTo>
                  <a:pt x="12700" y="193243"/>
                </a:lnTo>
                <a:lnTo>
                  <a:pt x="12700" y="508558"/>
                </a:lnTo>
                <a:lnTo>
                  <a:pt x="6350" y="508558"/>
                </a:lnTo>
                <a:lnTo>
                  <a:pt x="12700" y="514908"/>
                </a:lnTo>
                <a:lnTo>
                  <a:pt x="1887220" y="514908"/>
                </a:lnTo>
                <a:lnTo>
                  <a:pt x="1887220" y="521258"/>
                </a:lnTo>
                <a:close/>
              </a:path>
              <a:path w="1887220" h="521335">
                <a:moveTo>
                  <a:pt x="886853" y="193243"/>
                </a:moveTo>
                <a:lnTo>
                  <a:pt x="12700" y="193243"/>
                </a:lnTo>
                <a:lnTo>
                  <a:pt x="12700" y="186893"/>
                </a:lnTo>
                <a:lnTo>
                  <a:pt x="874153" y="186893"/>
                </a:lnTo>
                <a:lnTo>
                  <a:pt x="880503" y="180543"/>
                </a:lnTo>
                <a:lnTo>
                  <a:pt x="886853" y="180543"/>
                </a:lnTo>
                <a:lnTo>
                  <a:pt x="886853" y="193243"/>
                </a:lnTo>
                <a:close/>
              </a:path>
              <a:path w="1887220" h="521335">
                <a:moveTo>
                  <a:pt x="1013066" y="186893"/>
                </a:moveTo>
                <a:lnTo>
                  <a:pt x="1006716" y="180543"/>
                </a:lnTo>
                <a:lnTo>
                  <a:pt x="1013066" y="180543"/>
                </a:lnTo>
                <a:lnTo>
                  <a:pt x="1013066" y="186893"/>
                </a:lnTo>
                <a:close/>
              </a:path>
              <a:path w="1887220" h="521335">
                <a:moveTo>
                  <a:pt x="1887220" y="193243"/>
                </a:moveTo>
                <a:lnTo>
                  <a:pt x="1880870" y="193243"/>
                </a:lnTo>
                <a:lnTo>
                  <a:pt x="1874520" y="186893"/>
                </a:lnTo>
                <a:lnTo>
                  <a:pt x="1013066" y="186893"/>
                </a:lnTo>
                <a:lnTo>
                  <a:pt x="1013066" y="180543"/>
                </a:lnTo>
                <a:lnTo>
                  <a:pt x="1887220" y="180543"/>
                </a:lnTo>
                <a:lnTo>
                  <a:pt x="1887220" y="193243"/>
                </a:lnTo>
                <a:close/>
              </a:path>
              <a:path w="1887220" h="521335">
                <a:moveTo>
                  <a:pt x="12700" y="193243"/>
                </a:moveTo>
                <a:lnTo>
                  <a:pt x="6350" y="193243"/>
                </a:lnTo>
                <a:lnTo>
                  <a:pt x="12700" y="186893"/>
                </a:lnTo>
                <a:lnTo>
                  <a:pt x="12700" y="193243"/>
                </a:lnTo>
                <a:close/>
              </a:path>
              <a:path w="1887220" h="521335">
                <a:moveTo>
                  <a:pt x="1874520" y="514908"/>
                </a:moveTo>
                <a:lnTo>
                  <a:pt x="1874520" y="186893"/>
                </a:lnTo>
                <a:lnTo>
                  <a:pt x="1880870" y="193243"/>
                </a:lnTo>
                <a:lnTo>
                  <a:pt x="1887220" y="193243"/>
                </a:lnTo>
                <a:lnTo>
                  <a:pt x="1887220" y="508558"/>
                </a:lnTo>
                <a:lnTo>
                  <a:pt x="1880870" y="508558"/>
                </a:lnTo>
                <a:lnTo>
                  <a:pt x="1874520" y="514908"/>
                </a:lnTo>
                <a:close/>
              </a:path>
              <a:path w="1887220" h="521335">
                <a:moveTo>
                  <a:pt x="12700" y="514908"/>
                </a:moveTo>
                <a:lnTo>
                  <a:pt x="6350" y="508558"/>
                </a:lnTo>
                <a:lnTo>
                  <a:pt x="12700" y="508558"/>
                </a:lnTo>
                <a:lnTo>
                  <a:pt x="12700" y="514908"/>
                </a:lnTo>
                <a:close/>
              </a:path>
              <a:path w="1887220" h="521335">
                <a:moveTo>
                  <a:pt x="1874520" y="514908"/>
                </a:moveTo>
                <a:lnTo>
                  <a:pt x="12700" y="514908"/>
                </a:lnTo>
                <a:lnTo>
                  <a:pt x="12700" y="508558"/>
                </a:lnTo>
                <a:lnTo>
                  <a:pt x="1874520" y="508558"/>
                </a:lnTo>
                <a:lnTo>
                  <a:pt x="1874520" y="514908"/>
                </a:lnTo>
                <a:close/>
              </a:path>
              <a:path w="1887220" h="521335">
                <a:moveTo>
                  <a:pt x="1887220" y="514908"/>
                </a:moveTo>
                <a:lnTo>
                  <a:pt x="1874520" y="514908"/>
                </a:lnTo>
                <a:lnTo>
                  <a:pt x="1880870" y="508558"/>
                </a:lnTo>
                <a:lnTo>
                  <a:pt x="1887220" y="508558"/>
                </a:lnTo>
                <a:lnTo>
                  <a:pt x="1887220" y="514908"/>
                </a:lnTo>
                <a:close/>
              </a:path>
            </a:pathLst>
          </a:custGeom>
          <a:solidFill>
            <a:srgbClr val="2E52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48354" y="715771"/>
            <a:ext cx="24676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5985" y="2005329"/>
            <a:ext cx="4923155" cy="1130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22450">
              <a:lnSpc>
                <a:spcPct val="100000"/>
              </a:lnSpc>
              <a:spcBef>
                <a:spcPts val="95"/>
              </a:spcBef>
            </a:pPr>
            <a:r>
              <a:rPr dirty="0"/>
              <a:t>化学与环境保护（一</a:t>
            </a:r>
            <a:r>
              <a:rPr dirty="0" spc="-25"/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11994" y="2508135"/>
            <a:ext cx="5537835" cy="692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500"/>
              </a:lnSpc>
              <a:spcBef>
                <a:spcPts val="100"/>
              </a:spcBef>
              <a:tabLst>
                <a:tab pos="472440" algn="l"/>
                <a:tab pos="2766695" algn="l"/>
                <a:tab pos="3227070" algn="l"/>
              </a:tabLst>
            </a:pPr>
            <a:r>
              <a:rPr dirty="0" sz="1800" b="1">
                <a:solidFill>
                  <a:srgbClr val="FFFFFF"/>
                </a:solidFill>
                <a:latin typeface="华文楷体"/>
                <a:cs typeface="华文楷体"/>
              </a:rPr>
              <a:t>主讲人：靳天</a:t>
            </a:r>
            <a:r>
              <a:rPr dirty="0" sz="1800" spc="-5" b="1">
                <a:solidFill>
                  <a:srgbClr val="FFFFFF"/>
                </a:solidFill>
                <a:latin typeface="华文楷体"/>
                <a:cs typeface="华文楷体"/>
              </a:rPr>
              <a:t>苑</a:t>
            </a:r>
            <a:r>
              <a:rPr dirty="0" sz="18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1800" spc="-415" b="1">
                <a:solidFill>
                  <a:srgbClr val="FFFFFF"/>
                </a:solidFill>
                <a:latin typeface="华文楷体"/>
                <a:cs typeface="华文楷体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华文楷体"/>
                <a:cs typeface="华文楷体"/>
              </a:rPr>
              <a:t>学</a:t>
            </a:r>
            <a:r>
              <a:rPr dirty="0" sz="18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1800" spc="-415" b="1">
                <a:solidFill>
                  <a:srgbClr val="FFFFFF"/>
                </a:solidFill>
                <a:latin typeface="华文楷体"/>
                <a:cs typeface="华文楷体"/>
              </a:rPr>
              <a:t> </a:t>
            </a:r>
            <a:r>
              <a:rPr dirty="0" sz="1800" b="1">
                <a:solidFill>
                  <a:srgbClr val="FFFFFF"/>
                </a:solidFill>
                <a:latin typeface="华文楷体"/>
                <a:cs typeface="华文楷体"/>
              </a:rPr>
              <a:t>校：北京市第八十中</a:t>
            </a:r>
            <a:r>
              <a:rPr dirty="0" sz="1800" spc="-5" b="1">
                <a:solidFill>
                  <a:srgbClr val="FFFFFF"/>
                </a:solidFill>
                <a:latin typeface="华文楷体"/>
                <a:cs typeface="华文楷体"/>
              </a:rPr>
              <a:t>学 </a:t>
            </a:r>
            <a:r>
              <a:rPr dirty="0" sz="1800" spc="-5" b="1">
                <a:solidFill>
                  <a:srgbClr val="FFFFFF"/>
                </a:solidFill>
                <a:latin typeface="华文楷体"/>
                <a:cs typeface="华文楷体"/>
              </a:rPr>
              <a:t>学	</a:t>
            </a:r>
            <a:r>
              <a:rPr dirty="0" sz="1800" b="1">
                <a:solidFill>
                  <a:srgbClr val="FFFFFF"/>
                </a:solidFill>
                <a:latin typeface="华文楷体"/>
                <a:cs typeface="华文楷体"/>
              </a:rPr>
              <a:t>科：化学（人教版</a:t>
            </a:r>
            <a:r>
              <a:rPr dirty="0" sz="1800" spc="-5" b="1">
                <a:solidFill>
                  <a:srgbClr val="FFFFFF"/>
                </a:solidFill>
                <a:latin typeface="华文楷体"/>
                <a:cs typeface="华文楷体"/>
              </a:rPr>
              <a:t>）	年	</a:t>
            </a:r>
            <a:r>
              <a:rPr dirty="0" sz="1800" b="1">
                <a:solidFill>
                  <a:srgbClr val="FFFFFF"/>
                </a:solidFill>
                <a:latin typeface="华文楷体"/>
                <a:cs typeface="华文楷体"/>
              </a:rPr>
              <a:t>级：高一下学</a:t>
            </a:r>
            <a:r>
              <a:rPr dirty="0" sz="1800" spc="-5" b="1">
                <a:solidFill>
                  <a:srgbClr val="FFFFFF"/>
                </a:solidFill>
                <a:latin typeface="华文楷体"/>
                <a:cs typeface="华文楷体"/>
              </a:rPr>
              <a:t>期</a:t>
            </a:r>
            <a:endParaRPr sz="1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1381759"/>
            <a:ext cx="833120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81000">
              <a:lnSpc>
                <a:spcPct val="15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通过几个练习题的分析，了解目前全球性的环境问题，知道 工业三废对环境的危害，并能从化学角度分析其成因以及主要 治理方法，认识化学在环境保护中所起的作用，初步形成正确 合理使用化学物质的意识，确立绿色化学观念，树立保护环境 与自然和谐相处的意识。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2734" y="852169"/>
            <a:ext cx="1805305" cy="45148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学习目标</a:t>
            </a:r>
            <a:r>
              <a:rPr dirty="0" sz="2800" spc="-10"/>
              <a:t>：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9590" y="1018666"/>
            <a:ext cx="825500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b="0">
                <a:latin typeface="华文楷体"/>
                <a:cs typeface="华文楷体"/>
              </a:rPr>
              <a:t>随着人类科技的发展，环境污染日益严重，它直接影响人类的 生活，健康和生产。因此，环境问题越来越受到人们的关注。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034" y="2169286"/>
            <a:ext cx="8586470" cy="2018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549400" marR="5080" indent="-1536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环境问题：由于人类不合理地开发和利用自然资源而造成的生</a:t>
            </a:r>
            <a:r>
              <a:rPr dirty="0" sz="2400" spc="-5" b="1">
                <a:latin typeface="华文楷体"/>
                <a:cs typeface="华文楷体"/>
              </a:rPr>
              <a:t>态 </a:t>
            </a:r>
            <a:r>
              <a:rPr dirty="0" sz="2400" b="1">
                <a:latin typeface="华文楷体"/>
                <a:cs typeface="华文楷体"/>
              </a:rPr>
              <a:t>环境的破坏，以及工农业生产和人类生活所造成的</a:t>
            </a:r>
            <a:r>
              <a:rPr dirty="0" sz="2400" spc="-5" b="1">
                <a:latin typeface="华文楷体"/>
                <a:cs typeface="华文楷体"/>
              </a:rPr>
              <a:t>环 </a:t>
            </a:r>
            <a:r>
              <a:rPr dirty="0" sz="2400" b="1">
                <a:latin typeface="华文楷体"/>
                <a:cs typeface="华文楷体"/>
              </a:rPr>
              <a:t>境污染</a:t>
            </a:r>
            <a:r>
              <a:rPr dirty="0" sz="2400" spc="-5" b="1">
                <a:latin typeface="华文楷体"/>
                <a:cs typeface="华文楷体"/>
              </a:rPr>
              <a:t>。</a:t>
            </a:r>
            <a:endParaRPr sz="24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</a:pPr>
            <a:endParaRPr sz="2250">
              <a:latin typeface="华文楷体"/>
              <a:cs typeface="华文楷体"/>
            </a:endParaRPr>
          </a:p>
          <a:p>
            <a:pPr marL="807085">
              <a:lnSpc>
                <a:spcPct val="100000"/>
              </a:lnSpc>
              <a:tabLst>
                <a:tab pos="2882265" algn="l"/>
                <a:tab pos="5478145" algn="l"/>
                <a:tab pos="7590790" algn="l"/>
              </a:tabLst>
            </a:pPr>
            <a:r>
              <a:rPr dirty="0" sz="2800">
                <a:latin typeface="华文楷体"/>
                <a:cs typeface="华文楷体"/>
              </a:rPr>
              <a:t>全球变</a:t>
            </a:r>
            <a:r>
              <a:rPr dirty="0" sz="2800" spc="-5">
                <a:latin typeface="华文楷体"/>
                <a:cs typeface="华文楷体"/>
              </a:rPr>
              <a:t>暖	</a:t>
            </a:r>
            <a:r>
              <a:rPr dirty="0" sz="2800">
                <a:latin typeface="华文楷体"/>
                <a:cs typeface="华文楷体"/>
              </a:rPr>
              <a:t>臭氧层破</a:t>
            </a:r>
            <a:r>
              <a:rPr dirty="0" sz="2800" spc="-5">
                <a:latin typeface="华文楷体"/>
                <a:cs typeface="华文楷体"/>
              </a:rPr>
              <a:t>坏	</a:t>
            </a:r>
            <a:r>
              <a:rPr dirty="0" sz="2800">
                <a:latin typeface="华文楷体"/>
                <a:cs typeface="华文楷体"/>
              </a:rPr>
              <a:t>酸</a:t>
            </a:r>
            <a:r>
              <a:rPr dirty="0" sz="2800" spc="-5">
                <a:latin typeface="华文楷体"/>
                <a:cs typeface="华文楷体"/>
              </a:rPr>
              <a:t>雨	</a:t>
            </a:r>
            <a:r>
              <a:rPr dirty="0" sz="2800">
                <a:latin typeface="华文楷体"/>
                <a:cs typeface="华文楷体"/>
              </a:rPr>
              <a:t>赤</a:t>
            </a:r>
            <a:r>
              <a:rPr dirty="0" sz="2800" spc="-5">
                <a:latin typeface="华文楷体"/>
                <a:cs typeface="华文楷体"/>
              </a:rPr>
              <a:t>潮</a:t>
            </a:r>
            <a:endParaRPr sz="2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63595" y="810386"/>
            <a:ext cx="1653539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全球变暖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459" y="1256156"/>
            <a:ext cx="109283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危害</a:t>
            </a:r>
            <a:r>
              <a:rPr dirty="0" sz="2800" spc="-20" b="1">
                <a:latin typeface="宋体"/>
                <a:cs typeface="宋体"/>
              </a:rPr>
              <a:t>：</a:t>
            </a:r>
            <a:endParaRPr sz="2800">
              <a:latin typeface="宋体"/>
              <a:cs typeface="宋体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45564" y="2151506"/>
            <a:ext cx="2608580" cy="1092200"/>
            <a:chOff x="1345564" y="2151506"/>
            <a:chExt cx="2608580" cy="1092200"/>
          </a:xfrm>
        </p:grpSpPr>
        <p:sp>
          <p:nvSpPr>
            <p:cNvPr id="6" name="object 6"/>
            <p:cNvSpPr/>
            <p:nvPr/>
          </p:nvSpPr>
          <p:spPr>
            <a:xfrm>
              <a:off x="1351787" y="2157983"/>
              <a:ext cx="2595880" cy="1079500"/>
            </a:xfrm>
            <a:custGeom>
              <a:avLst/>
              <a:gdLst/>
              <a:ahLst/>
              <a:cxnLst/>
              <a:rect l="l" t="t" r="r" b="b"/>
              <a:pathLst>
                <a:path w="2595879" h="1079500">
                  <a:moveTo>
                    <a:pt x="2415540" y="1078992"/>
                  </a:moveTo>
                  <a:lnTo>
                    <a:pt x="179831" y="1078992"/>
                  </a:lnTo>
                  <a:lnTo>
                    <a:pt x="132093" y="1072724"/>
                  </a:lnTo>
                  <a:lnTo>
                    <a:pt x="89170" y="1054687"/>
                  </a:lnTo>
                  <a:lnTo>
                    <a:pt x="52782" y="1026594"/>
                  </a:lnTo>
                  <a:lnTo>
                    <a:pt x="24646" y="990165"/>
                  </a:lnTo>
                  <a:lnTo>
                    <a:pt x="6479" y="947114"/>
                  </a:lnTo>
                  <a:lnTo>
                    <a:pt x="0" y="899160"/>
                  </a:lnTo>
                  <a:lnTo>
                    <a:pt x="0" y="179832"/>
                  </a:lnTo>
                  <a:lnTo>
                    <a:pt x="6479" y="131987"/>
                  </a:lnTo>
                  <a:lnTo>
                    <a:pt x="24646" y="89001"/>
                  </a:lnTo>
                  <a:lnTo>
                    <a:pt x="52782" y="52592"/>
                  </a:lnTo>
                  <a:lnTo>
                    <a:pt x="89170" y="24477"/>
                  </a:lnTo>
                  <a:lnTo>
                    <a:pt x="132093" y="6373"/>
                  </a:lnTo>
                  <a:lnTo>
                    <a:pt x="179831" y="0"/>
                  </a:lnTo>
                  <a:lnTo>
                    <a:pt x="2415540" y="0"/>
                  </a:lnTo>
                  <a:lnTo>
                    <a:pt x="2463596" y="6373"/>
                  </a:lnTo>
                  <a:lnTo>
                    <a:pt x="2506709" y="24477"/>
                  </a:lnTo>
                  <a:lnTo>
                    <a:pt x="2543160" y="52592"/>
                  </a:lnTo>
                  <a:lnTo>
                    <a:pt x="2571233" y="89001"/>
                  </a:lnTo>
                  <a:lnTo>
                    <a:pt x="2589209" y="131987"/>
                  </a:lnTo>
                  <a:lnTo>
                    <a:pt x="2595372" y="179832"/>
                  </a:lnTo>
                  <a:lnTo>
                    <a:pt x="2595372" y="899160"/>
                  </a:lnTo>
                  <a:lnTo>
                    <a:pt x="2589209" y="947114"/>
                  </a:lnTo>
                  <a:lnTo>
                    <a:pt x="2571233" y="990165"/>
                  </a:lnTo>
                  <a:lnTo>
                    <a:pt x="2543160" y="1026594"/>
                  </a:lnTo>
                  <a:lnTo>
                    <a:pt x="2506709" y="1054687"/>
                  </a:lnTo>
                  <a:lnTo>
                    <a:pt x="2463596" y="1072724"/>
                  </a:lnTo>
                  <a:lnTo>
                    <a:pt x="2415540" y="107899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345564" y="2151506"/>
              <a:ext cx="2608580" cy="1092200"/>
            </a:xfrm>
            <a:custGeom>
              <a:avLst/>
              <a:gdLst/>
              <a:ahLst/>
              <a:cxnLst/>
              <a:rect l="l" t="t" r="r" b="b"/>
              <a:pathLst>
                <a:path w="2608579" h="1092200">
                  <a:moveTo>
                    <a:pt x="2441346" y="1090930"/>
                  </a:moveTo>
                  <a:lnTo>
                    <a:pt x="167233" y="1090930"/>
                  </a:lnTo>
                  <a:lnTo>
                    <a:pt x="148729" y="1088390"/>
                  </a:lnTo>
                  <a:lnTo>
                    <a:pt x="105511" y="1073150"/>
                  </a:lnTo>
                  <a:lnTo>
                    <a:pt x="67779" y="1049020"/>
                  </a:lnTo>
                  <a:lnTo>
                    <a:pt x="61023" y="1042669"/>
                  </a:lnTo>
                  <a:lnTo>
                    <a:pt x="54559" y="1037590"/>
                  </a:lnTo>
                  <a:lnTo>
                    <a:pt x="48387" y="1029969"/>
                  </a:lnTo>
                  <a:lnTo>
                    <a:pt x="42532" y="1023619"/>
                  </a:lnTo>
                  <a:lnTo>
                    <a:pt x="37007" y="1017269"/>
                  </a:lnTo>
                  <a:lnTo>
                    <a:pt x="31813" y="1009650"/>
                  </a:lnTo>
                  <a:lnTo>
                    <a:pt x="26974" y="1002030"/>
                  </a:lnTo>
                  <a:lnTo>
                    <a:pt x="22478" y="994409"/>
                  </a:lnTo>
                  <a:lnTo>
                    <a:pt x="18364" y="985519"/>
                  </a:lnTo>
                  <a:lnTo>
                    <a:pt x="14643" y="977900"/>
                  </a:lnTo>
                  <a:lnTo>
                    <a:pt x="2146" y="933450"/>
                  </a:lnTo>
                  <a:lnTo>
                    <a:pt x="0" y="905509"/>
                  </a:lnTo>
                  <a:lnTo>
                    <a:pt x="0" y="185419"/>
                  </a:lnTo>
                  <a:lnTo>
                    <a:pt x="5867" y="139700"/>
                  </a:lnTo>
                  <a:lnTo>
                    <a:pt x="18364" y="105410"/>
                  </a:lnTo>
                  <a:lnTo>
                    <a:pt x="22478" y="96519"/>
                  </a:lnTo>
                  <a:lnTo>
                    <a:pt x="48387" y="60960"/>
                  </a:lnTo>
                  <a:lnTo>
                    <a:pt x="54559" y="53339"/>
                  </a:lnTo>
                  <a:lnTo>
                    <a:pt x="61023" y="48260"/>
                  </a:lnTo>
                  <a:lnTo>
                    <a:pt x="67779" y="41910"/>
                  </a:lnTo>
                  <a:lnTo>
                    <a:pt x="74815" y="36830"/>
                  </a:lnTo>
                  <a:lnTo>
                    <a:pt x="113766" y="13969"/>
                  </a:lnTo>
                  <a:lnTo>
                    <a:pt x="167233" y="0"/>
                  </a:lnTo>
                  <a:lnTo>
                    <a:pt x="2441346" y="0"/>
                  </a:lnTo>
                  <a:lnTo>
                    <a:pt x="2459850" y="2539"/>
                  </a:lnTo>
                  <a:lnTo>
                    <a:pt x="2486355" y="10160"/>
                  </a:lnTo>
                  <a:lnTo>
                    <a:pt x="2491994" y="12700"/>
                  </a:lnTo>
                  <a:lnTo>
                    <a:pt x="168668" y="12700"/>
                  </a:lnTo>
                  <a:lnTo>
                    <a:pt x="159664" y="13969"/>
                  </a:lnTo>
                  <a:lnTo>
                    <a:pt x="159981" y="13969"/>
                  </a:lnTo>
                  <a:lnTo>
                    <a:pt x="151117" y="15239"/>
                  </a:lnTo>
                  <a:lnTo>
                    <a:pt x="151434" y="15239"/>
                  </a:lnTo>
                  <a:lnTo>
                    <a:pt x="142735" y="17780"/>
                  </a:lnTo>
                  <a:lnTo>
                    <a:pt x="143040" y="17780"/>
                  </a:lnTo>
                  <a:lnTo>
                    <a:pt x="134505" y="20319"/>
                  </a:lnTo>
                  <a:lnTo>
                    <a:pt x="134797" y="20319"/>
                  </a:lnTo>
                  <a:lnTo>
                    <a:pt x="126441" y="22860"/>
                  </a:lnTo>
                  <a:lnTo>
                    <a:pt x="126733" y="22860"/>
                  </a:lnTo>
                  <a:lnTo>
                    <a:pt x="118567" y="25400"/>
                  </a:lnTo>
                  <a:lnTo>
                    <a:pt x="118846" y="25400"/>
                  </a:lnTo>
                  <a:lnTo>
                    <a:pt x="110883" y="29210"/>
                  </a:lnTo>
                  <a:lnTo>
                    <a:pt x="111163" y="29210"/>
                  </a:lnTo>
                  <a:lnTo>
                    <a:pt x="103403" y="33019"/>
                  </a:lnTo>
                  <a:lnTo>
                    <a:pt x="103670" y="33019"/>
                  </a:lnTo>
                  <a:lnTo>
                    <a:pt x="96138" y="36830"/>
                  </a:lnTo>
                  <a:lnTo>
                    <a:pt x="96405" y="36830"/>
                  </a:lnTo>
                  <a:lnTo>
                    <a:pt x="89103" y="41910"/>
                  </a:lnTo>
                  <a:lnTo>
                    <a:pt x="89357" y="41910"/>
                  </a:lnTo>
                  <a:lnTo>
                    <a:pt x="82296" y="46989"/>
                  </a:lnTo>
                  <a:lnTo>
                    <a:pt x="82537" y="46989"/>
                  </a:lnTo>
                  <a:lnTo>
                    <a:pt x="75742" y="52069"/>
                  </a:lnTo>
                  <a:lnTo>
                    <a:pt x="75984" y="52069"/>
                  </a:lnTo>
                  <a:lnTo>
                    <a:pt x="69456" y="57150"/>
                  </a:lnTo>
                  <a:lnTo>
                    <a:pt x="69672" y="57150"/>
                  </a:lnTo>
                  <a:lnTo>
                    <a:pt x="64673" y="62230"/>
                  </a:lnTo>
                  <a:lnTo>
                    <a:pt x="63639" y="62230"/>
                  </a:lnTo>
                  <a:lnTo>
                    <a:pt x="57683" y="68580"/>
                  </a:lnTo>
                  <a:lnTo>
                    <a:pt x="57886" y="68580"/>
                  </a:lnTo>
                  <a:lnTo>
                    <a:pt x="52235" y="74930"/>
                  </a:lnTo>
                  <a:lnTo>
                    <a:pt x="52425" y="74930"/>
                  </a:lnTo>
                  <a:lnTo>
                    <a:pt x="47980" y="81280"/>
                  </a:lnTo>
                  <a:lnTo>
                    <a:pt x="47269" y="81280"/>
                  </a:lnTo>
                  <a:lnTo>
                    <a:pt x="42252" y="88900"/>
                  </a:lnTo>
                  <a:lnTo>
                    <a:pt x="42418" y="88900"/>
                  </a:lnTo>
                  <a:lnTo>
                    <a:pt x="37744" y="95250"/>
                  </a:lnTo>
                  <a:lnTo>
                    <a:pt x="37896" y="95250"/>
                  </a:lnTo>
                  <a:lnTo>
                    <a:pt x="33566" y="102869"/>
                  </a:lnTo>
                  <a:lnTo>
                    <a:pt x="33718" y="102869"/>
                  </a:lnTo>
                  <a:lnTo>
                    <a:pt x="29743" y="110489"/>
                  </a:lnTo>
                  <a:lnTo>
                    <a:pt x="29883" y="110489"/>
                  </a:lnTo>
                  <a:lnTo>
                    <a:pt x="26276" y="118110"/>
                  </a:lnTo>
                  <a:lnTo>
                    <a:pt x="23177" y="125730"/>
                  </a:lnTo>
                  <a:lnTo>
                    <a:pt x="20862" y="133350"/>
                  </a:lnTo>
                  <a:lnTo>
                    <a:pt x="20548" y="133350"/>
                  </a:lnTo>
                  <a:lnTo>
                    <a:pt x="18122" y="142239"/>
                  </a:lnTo>
                  <a:lnTo>
                    <a:pt x="16192" y="151130"/>
                  </a:lnTo>
                  <a:lnTo>
                    <a:pt x="14668" y="158750"/>
                  </a:lnTo>
                  <a:lnTo>
                    <a:pt x="13576" y="167639"/>
                  </a:lnTo>
                  <a:lnTo>
                    <a:pt x="12915" y="176530"/>
                  </a:lnTo>
                  <a:lnTo>
                    <a:pt x="12700" y="185419"/>
                  </a:lnTo>
                  <a:lnTo>
                    <a:pt x="12700" y="905509"/>
                  </a:lnTo>
                  <a:lnTo>
                    <a:pt x="12928" y="914400"/>
                  </a:lnTo>
                  <a:lnTo>
                    <a:pt x="13614" y="923290"/>
                  </a:lnTo>
                  <a:lnTo>
                    <a:pt x="14719" y="932180"/>
                  </a:lnTo>
                  <a:lnTo>
                    <a:pt x="16256" y="941069"/>
                  </a:lnTo>
                  <a:lnTo>
                    <a:pt x="16479" y="941069"/>
                  </a:lnTo>
                  <a:lnTo>
                    <a:pt x="18199" y="948690"/>
                  </a:lnTo>
                  <a:lnTo>
                    <a:pt x="20548" y="957580"/>
                  </a:lnTo>
                  <a:lnTo>
                    <a:pt x="20862" y="957580"/>
                  </a:lnTo>
                  <a:lnTo>
                    <a:pt x="23279" y="965200"/>
                  </a:lnTo>
                  <a:lnTo>
                    <a:pt x="26390" y="972819"/>
                  </a:lnTo>
                  <a:lnTo>
                    <a:pt x="29883" y="980440"/>
                  </a:lnTo>
                  <a:lnTo>
                    <a:pt x="29743" y="980440"/>
                  </a:lnTo>
                  <a:lnTo>
                    <a:pt x="33718" y="988059"/>
                  </a:lnTo>
                  <a:lnTo>
                    <a:pt x="33566" y="988059"/>
                  </a:lnTo>
                  <a:lnTo>
                    <a:pt x="37896" y="995680"/>
                  </a:lnTo>
                  <a:lnTo>
                    <a:pt x="37744" y="995680"/>
                  </a:lnTo>
                  <a:lnTo>
                    <a:pt x="42418" y="1002030"/>
                  </a:lnTo>
                  <a:lnTo>
                    <a:pt x="42252" y="1002030"/>
                  </a:lnTo>
                  <a:lnTo>
                    <a:pt x="47269" y="1009650"/>
                  </a:lnTo>
                  <a:lnTo>
                    <a:pt x="47091" y="1009650"/>
                  </a:lnTo>
                  <a:lnTo>
                    <a:pt x="52425" y="1016000"/>
                  </a:lnTo>
                  <a:lnTo>
                    <a:pt x="52235" y="1016000"/>
                  </a:lnTo>
                  <a:lnTo>
                    <a:pt x="57886" y="1022350"/>
                  </a:lnTo>
                  <a:lnTo>
                    <a:pt x="57683" y="1022350"/>
                  </a:lnTo>
                  <a:lnTo>
                    <a:pt x="63639" y="1028700"/>
                  </a:lnTo>
                  <a:lnTo>
                    <a:pt x="64673" y="1028700"/>
                  </a:lnTo>
                  <a:lnTo>
                    <a:pt x="69672" y="1033780"/>
                  </a:lnTo>
                  <a:lnTo>
                    <a:pt x="69456" y="1033780"/>
                  </a:lnTo>
                  <a:lnTo>
                    <a:pt x="75984" y="1038859"/>
                  </a:lnTo>
                  <a:lnTo>
                    <a:pt x="75742" y="1038859"/>
                  </a:lnTo>
                  <a:lnTo>
                    <a:pt x="82537" y="1043940"/>
                  </a:lnTo>
                  <a:lnTo>
                    <a:pt x="82296" y="1043940"/>
                  </a:lnTo>
                  <a:lnTo>
                    <a:pt x="89357" y="1049020"/>
                  </a:lnTo>
                  <a:lnTo>
                    <a:pt x="89103" y="1049020"/>
                  </a:lnTo>
                  <a:lnTo>
                    <a:pt x="96405" y="1054100"/>
                  </a:lnTo>
                  <a:lnTo>
                    <a:pt x="96138" y="1054100"/>
                  </a:lnTo>
                  <a:lnTo>
                    <a:pt x="103670" y="1057909"/>
                  </a:lnTo>
                  <a:lnTo>
                    <a:pt x="103403" y="1057909"/>
                  </a:lnTo>
                  <a:lnTo>
                    <a:pt x="111163" y="1061720"/>
                  </a:lnTo>
                  <a:lnTo>
                    <a:pt x="110883" y="1061720"/>
                  </a:lnTo>
                  <a:lnTo>
                    <a:pt x="118846" y="1065530"/>
                  </a:lnTo>
                  <a:lnTo>
                    <a:pt x="118567" y="1065530"/>
                  </a:lnTo>
                  <a:lnTo>
                    <a:pt x="126733" y="1068070"/>
                  </a:lnTo>
                  <a:lnTo>
                    <a:pt x="126441" y="1068070"/>
                  </a:lnTo>
                  <a:lnTo>
                    <a:pt x="134797" y="1070609"/>
                  </a:lnTo>
                  <a:lnTo>
                    <a:pt x="134505" y="1070609"/>
                  </a:lnTo>
                  <a:lnTo>
                    <a:pt x="143040" y="1073150"/>
                  </a:lnTo>
                  <a:lnTo>
                    <a:pt x="142735" y="1073150"/>
                  </a:lnTo>
                  <a:lnTo>
                    <a:pt x="151434" y="1075690"/>
                  </a:lnTo>
                  <a:lnTo>
                    <a:pt x="151117" y="1075690"/>
                  </a:lnTo>
                  <a:lnTo>
                    <a:pt x="159981" y="1076959"/>
                  </a:lnTo>
                  <a:lnTo>
                    <a:pt x="159664" y="1076959"/>
                  </a:lnTo>
                  <a:lnTo>
                    <a:pt x="168668" y="1078230"/>
                  </a:lnTo>
                  <a:lnTo>
                    <a:pt x="177165" y="1078230"/>
                  </a:lnTo>
                  <a:lnTo>
                    <a:pt x="186423" y="1079500"/>
                  </a:lnTo>
                  <a:lnTo>
                    <a:pt x="2489174" y="1079500"/>
                  </a:lnTo>
                  <a:lnTo>
                    <a:pt x="2486355" y="1080770"/>
                  </a:lnTo>
                  <a:lnTo>
                    <a:pt x="2459850" y="1088390"/>
                  </a:lnTo>
                  <a:lnTo>
                    <a:pt x="2441346" y="1090930"/>
                  </a:lnTo>
                  <a:close/>
                </a:path>
                <a:path w="2608579" h="1092200">
                  <a:moveTo>
                    <a:pt x="2545156" y="63500"/>
                  </a:moveTo>
                  <a:lnTo>
                    <a:pt x="2538907" y="57150"/>
                  </a:lnTo>
                  <a:lnTo>
                    <a:pt x="2539123" y="57150"/>
                  </a:lnTo>
                  <a:lnTo>
                    <a:pt x="2532595" y="52069"/>
                  </a:lnTo>
                  <a:lnTo>
                    <a:pt x="2532837" y="52069"/>
                  </a:lnTo>
                  <a:lnTo>
                    <a:pt x="2526042" y="46989"/>
                  </a:lnTo>
                  <a:lnTo>
                    <a:pt x="2526284" y="46989"/>
                  </a:lnTo>
                  <a:lnTo>
                    <a:pt x="2519222" y="41910"/>
                  </a:lnTo>
                  <a:lnTo>
                    <a:pt x="2519476" y="41910"/>
                  </a:lnTo>
                  <a:lnTo>
                    <a:pt x="2512174" y="36830"/>
                  </a:lnTo>
                  <a:lnTo>
                    <a:pt x="2512441" y="36830"/>
                  </a:lnTo>
                  <a:lnTo>
                    <a:pt x="2504909" y="33019"/>
                  </a:lnTo>
                  <a:lnTo>
                    <a:pt x="2505176" y="33019"/>
                  </a:lnTo>
                  <a:lnTo>
                    <a:pt x="2497416" y="29210"/>
                  </a:lnTo>
                  <a:lnTo>
                    <a:pt x="2497696" y="29210"/>
                  </a:lnTo>
                  <a:lnTo>
                    <a:pt x="2489733" y="25400"/>
                  </a:lnTo>
                  <a:lnTo>
                    <a:pt x="2490012" y="25400"/>
                  </a:lnTo>
                  <a:lnTo>
                    <a:pt x="2481846" y="22860"/>
                  </a:lnTo>
                  <a:lnTo>
                    <a:pt x="2482138" y="22860"/>
                  </a:lnTo>
                  <a:lnTo>
                    <a:pt x="2473782" y="20319"/>
                  </a:lnTo>
                  <a:lnTo>
                    <a:pt x="2474074" y="20319"/>
                  </a:lnTo>
                  <a:lnTo>
                    <a:pt x="2465539" y="17780"/>
                  </a:lnTo>
                  <a:lnTo>
                    <a:pt x="2465844" y="17780"/>
                  </a:lnTo>
                  <a:lnTo>
                    <a:pt x="2457145" y="15239"/>
                  </a:lnTo>
                  <a:lnTo>
                    <a:pt x="2457462" y="15239"/>
                  </a:lnTo>
                  <a:lnTo>
                    <a:pt x="2448598" y="13969"/>
                  </a:lnTo>
                  <a:lnTo>
                    <a:pt x="2448915" y="13969"/>
                  </a:lnTo>
                  <a:lnTo>
                    <a:pt x="2439911" y="12700"/>
                  </a:lnTo>
                  <a:lnTo>
                    <a:pt x="2491994" y="12700"/>
                  </a:lnTo>
                  <a:lnTo>
                    <a:pt x="2494813" y="13969"/>
                  </a:lnTo>
                  <a:lnTo>
                    <a:pt x="2533764" y="36830"/>
                  </a:lnTo>
                  <a:lnTo>
                    <a:pt x="2547556" y="48260"/>
                  </a:lnTo>
                  <a:lnTo>
                    <a:pt x="2554020" y="53339"/>
                  </a:lnTo>
                  <a:lnTo>
                    <a:pt x="2560193" y="60960"/>
                  </a:lnTo>
                  <a:lnTo>
                    <a:pt x="2561363" y="62230"/>
                  </a:lnTo>
                  <a:lnTo>
                    <a:pt x="2544940" y="62230"/>
                  </a:lnTo>
                  <a:lnTo>
                    <a:pt x="2545156" y="63500"/>
                  </a:lnTo>
                  <a:close/>
                </a:path>
                <a:path w="2608579" h="1092200">
                  <a:moveTo>
                    <a:pt x="63423" y="63500"/>
                  </a:moveTo>
                  <a:lnTo>
                    <a:pt x="63639" y="62230"/>
                  </a:lnTo>
                  <a:lnTo>
                    <a:pt x="64673" y="62230"/>
                  </a:lnTo>
                  <a:lnTo>
                    <a:pt x="63423" y="63500"/>
                  </a:lnTo>
                  <a:close/>
                </a:path>
                <a:path w="2608579" h="1092200">
                  <a:moveTo>
                    <a:pt x="2561488" y="82550"/>
                  </a:moveTo>
                  <a:lnTo>
                    <a:pt x="2556154" y="74930"/>
                  </a:lnTo>
                  <a:lnTo>
                    <a:pt x="2556344" y="74930"/>
                  </a:lnTo>
                  <a:lnTo>
                    <a:pt x="2550693" y="68580"/>
                  </a:lnTo>
                  <a:lnTo>
                    <a:pt x="2550896" y="68580"/>
                  </a:lnTo>
                  <a:lnTo>
                    <a:pt x="2544940" y="62230"/>
                  </a:lnTo>
                  <a:lnTo>
                    <a:pt x="2561363" y="62230"/>
                  </a:lnTo>
                  <a:lnTo>
                    <a:pt x="2566047" y="67310"/>
                  </a:lnTo>
                  <a:lnTo>
                    <a:pt x="2571572" y="73660"/>
                  </a:lnTo>
                  <a:lnTo>
                    <a:pt x="2576766" y="81280"/>
                  </a:lnTo>
                  <a:lnTo>
                    <a:pt x="2561310" y="81280"/>
                  </a:lnTo>
                  <a:lnTo>
                    <a:pt x="2561488" y="82550"/>
                  </a:lnTo>
                  <a:close/>
                </a:path>
                <a:path w="2608579" h="1092200">
                  <a:moveTo>
                    <a:pt x="47091" y="82550"/>
                  </a:moveTo>
                  <a:lnTo>
                    <a:pt x="47269" y="81280"/>
                  </a:lnTo>
                  <a:lnTo>
                    <a:pt x="47980" y="81280"/>
                  </a:lnTo>
                  <a:lnTo>
                    <a:pt x="47091" y="82550"/>
                  </a:lnTo>
                  <a:close/>
                </a:path>
                <a:path w="2608579" h="1092200">
                  <a:moveTo>
                    <a:pt x="2588120" y="134619"/>
                  </a:moveTo>
                  <a:lnTo>
                    <a:pt x="2585300" y="125730"/>
                  </a:lnTo>
                  <a:lnTo>
                    <a:pt x="2582189" y="118110"/>
                  </a:lnTo>
                  <a:lnTo>
                    <a:pt x="2578696" y="110489"/>
                  </a:lnTo>
                  <a:lnTo>
                    <a:pt x="2578836" y="110489"/>
                  </a:lnTo>
                  <a:lnTo>
                    <a:pt x="2574861" y="102869"/>
                  </a:lnTo>
                  <a:lnTo>
                    <a:pt x="2575013" y="102869"/>
                  </a:lnTo>
                  <a:lnTo>
                    <a:pt x="2570683" y="95250"/>
                  </a:lnTo>
                  <a:lnTo>
                    <a:pt x="2570835" y="95250"/>
                  </a:lnTo>
                  <a:lnTo>
                    <a:pt x="2566162" y="88900"/>
                  </a:lnTo>
                  <a:lnTo>
                    <a:pt x="2566327" y="88900"/>
                  </a:lnTo>
                  <a:lnTo>
                    <a:pt x="2561310" y="81280"/>
                  </a:lnTo>
                  <a:lnTo>
                    <a:pt x="2576766" y="81280"/>
                  </a:lnTo>
                  <a:lnTo>
                    <a:pt x="2581605" y="88900"/>
                  </a:lnTo>
                  <a:lnTo>
                    <a:pt x="2586101" y="96519"/>
                  </a:lnTo>
                  <a:lnTo>
                    <a:pt x="2590215" y="105410"/>
                  </a:lnTo>
                  <a:lnTo>
                    <a:pt x="2593936" y="113030"/>
                  </a:lnTo>
                  <a:lnTo>
                    <a:pt x="2597277" y="121919"/>
                  </a:lnTo>
                  <a:lnTo>
                    <a:pt x="2600210" y="130810"/>
                  </a:lnTo>
                  <a:lnTo>
                    <a:pt x="2600925" y="133350"/>
                  </a:lnTo>
                  <a:lnTo>
                    <a:pt x="2588031" y="133350"/>
                  </a:lnTo>
                  <a:lnTo>
                    <a:pt x="2588120" y="134619"/>
                  </a:lnTo>
                  <a:close/>
                </a:path>
                <a:path w="2608579" h="1092200">
                  <a:moveTo>
                    <a:pt x="20459" y="134619"/>
                  </a:moveTo>
                  <a:lnTo>
                    <a:pt x="20548" y="133350"/>
                  </a:lnTo>
                  <a:lnTo>
                    <a:pt x="20862" y="133350"/>
                  </a:lnTo>
                  <a:lnTo>
                    <a:pt x="20459" y="134619"/>
                  </a:lnTo>
                  <a:close/>
                </a:path>
                <a:path w="2608579" h="1092200">
                  <a:moveTo>
                    <a:pt x="2605029" y="941069"/>
                  </a:moveTo>
                  <a:lnTo>
                    <a:pt x="2592324" y="941069"/>
                  </a:lnTo>
                  <a:lnTo>
                    <a:pt x="2593911" y="932180"/>
                  </a:lnTo>
                  <a:lnTo>
                    <a:pt x="2595003" y="923290"/>
                  </a:lnTo>
                  <a:lnTo>
                    <a:pt x="2595664" y="914400"/>
                  </a:lnTo>
                  <a:lnTo>
                    <a:pt x="2595880" y="905509"/>
                  </a:lnTo>
                  <a:lnTo>
                    <a:pt x="2595880" y="185419"/>
                  </a:lnTo>
                  <a:lnTo>
                    <a:pt x="2595651" y="176530"/>
                  </a:lnTo>
                  <a:lnTo>
                    <a:pt x="2594965" y="167639"/>
                  </a:lnTo>
                  <a:lnTo>
                    <a:pt x="2593860" y="158750"/>
                  </a:lnTo>
                  <a:lnTo>
                    <a:pt x="2592324" y="151130"/>
                  </a:lnTo>
                  <a:lnTo>
                    <a:pt x="2590380" y="142239"/>
                  </a:lnTo>
                  <a:lnTo>
                    <a:pt x="2588031" y="133350"/>
                  </a:lnTo>
                  <a:lnTo>
                    <a:pt x="2600925" y="133350"/>
                  </a:lnTo>
                  <a:lnTo>
                    <a:pt x="2608338" y="176530"/>
                  </a:lnTo>
                  <a:lnTo>
                    <a:pt x="2608580" y="185419"/>
                  </a:lnTo>
                  <a:lnTo>
                    <a:pt x="2608580" y="905509"/>
                  </a:lnTo>
                  <a:lnTo>
                    <a:pt x="2608338" y="914400"/>
                  </a:lnTo>
                  <a:lnTo>
                    <a:pt x="2607614" y="924559"/>
                  </a:lnTo>
                  <a:lnTo>
                    <a:pt x="2606433" y="933450"/>
                  </a:lnTo>
                  <a:lnTo>
                    <a:pt x="2605029" y="941069"/>
                  </a:lnTo>
                  <a:close/>
                </a:path>
                <a:path w="2608579" h="1092200">
                  <a:moveTo>
                    <a:pt x="16479" y="941069"/>
                  </a:moveTo>
                  <a:lnTo>
                    <a:pt x="16256" y="941069"/>
                  </a:lnTo>
                  <a:lnTo>
                    <a:pt x="16192" y="939800"/>
                  </a:lnTo>
                  <a:lnTo>
                    <a:pt x="16479" y="941069"/>
                  </a:lnTo>
                  <a:close/>
                </a:path>
                <a:path w="2608579" h="1092200">
                  <a:moveTo>
                    <a:pt x="2600925" y="957580"/>
                  </a:moveTo>
                  <a:lnTo>
                    <a:pt x="2588031" y="957580"/>
                  </a:lnTo>
                  <a:lnTo>
                    <a:pt x="2590457" y="948690"/>
                  </a:lnTo>
                  <a:lnTo>
                    <a:pt x="2592387" y="939800"/>
                  </a:lnTo>
                  <a:lnTo>
                    <a:pt x="2592324" y="941069"/>
                  </a:lnTo>
                  <a:lnTo>
                    <a:pt x="2605029" y="941069"/>
                  </a:lnTo>
                  <a:lnTo>
                    <a:pt x="2604795" y="942340"/>
                  </a:lnTo>
                  <a:lnTo>
                    <a:pt x="2602712" y="951230"/>
                  </a:lnTo>
                  <a:lnTo>
                    <a:pt x="2600925" y="957580"/>
                  </a:lnTo>
                  <a:close/>
                </a:path>
                <a:path w="2608579" h="1092200">
                  <a:moveTo>
                    <a:pt x="20862" y="957580"/>
                  </a:moveTo>
                  <a:lnTo>
                    <a:pt x="20548" y="957580"/>
                  </a:lnTo>
                  <a:lnTo>
                    <a:pt x="20459" y="956309"/>
                  </a:lnTo>
                  <a:lnTo>
                    <a:pt x="20862" y="957580"/>
                  </a:lnTo>
                  <a:close/>
                </a:path>
                <a:path w="2608579" h="1092200">
                  <a:moveTo>
                    <a:pt x="2561363" y="1028700"/>
                  </a:moveTo>
                  <a:lnTo>
                    <a:pt x="2544940" y="1028700"/>
                  </a:lnTo>
                  <a:lnTo>
                    <a:pt x="2550896" y="1022350"/>
                  </a:lnTo>
                  <a:lnTo>
                    <a:pt x="2550693" y="1022350"/>
                  </a:lnTo>
                  <a:lnTo>
                    <a:pt x="2556344" y="1016000"/>
                  </a:lnTo>
                  <a:lnTo>
                    <a:pt x="2556154" y="1016000"/>
                  </a:lnTo>
                  <a:lnTo>
                    <a:pt x="2561488" y="1009650"/>
                  </a:lnTo>
                  <a:lnTo>
                    <a:pt x="2561310" y="1009650"/>
                  </a:lnTo>
                  <a:lnTo>
                    <a:pt x="2566327" y="1002030"/>
                  </a:lnTo>
                  <a:lnTo>
                    <a:pt x="2566162" y="1002030"/>
                  </a:lnTo>
                  <a:lnTo>
                    <a:pt x="2570835" y="995680"/>
                  </a:lnTo>
                  <a:lnTo>
                    <a:pt x="2570683" y="995680"/>
                  </a:lnTo>
                  <a:lnTo>
                    <a:pt x="2575013" y="988059"/>
                  </a:lnTo>
                  <a:lnTo>
                    <a:pt x="2574861" y="988059"/>
                  </a:lnTo>
                  <a:lnTo>
                    <a:pt x="2578836" y="980440"/>
                  </a:lnTo>
                  <a:lnTo>
                    <a:pt x="2578696" y="980440"/>
                  </a:lnTo>
                  <a:lnTo>
                    <a:pt x="2582303" y="972819"/>
                  </a:lnTo>
                  <a:lnTo>
                    <a:pt x="2585402" y="965200"/>
                  </a:lnTo>
                  <a:lnTo>
                    <a:pt x="2588120" y="956309"/>
                  </a:lnTo>
                  <a:lnTo>
                    <a:pt x="2588031" y="957580"/>
                  </a:lnTo>
                  <a:lnTo>
                    <a:pt x="2600925" y="957580"/>
                  </a:lnTo>
                  <a:lnTo>
                    <a:pt x="2600210" y="960119"/>
                  </a:lnTo>
                  <a:lnTo>
                    <a:pt x="2597277" y="969009"/>
                  </a:lnTo>
                  <a:lnTo>
                    <a:pt x="2593936" y="977900"/>
                  </a:lnTo>
                  <a:lnTo>
                    <a:pt x="2590215" y="985519"/>
                  </a:lnTo>
                  <a:lnTo>
                    <a:pt x="2586101" y="994409"/>
                  </a:lnTo>
                  <a:lnTo>
                    <a:pt x="2581605" y="1002030"/>
                  </a:lnTo>
                  <a:lnTo>
                    <a:pt x="2576766" y="1009650"/>
                  </a:lnTo>
                  <a:lnTo>
                    <a:pt x="2571572" y="1017269"/>
                  </a:lnTo>
                  <a:lnTo>
                    <a:pt x="2566047" y="1023619"/>
                  </a:lnTo>
                  <a:lnTo>
                    <a:pt x="2561363" y="1028700"/>
                  </a:lnTo>
                  <a:close/>
                </a:path>
                <a:path w="2608579" h="1092200">
                  <a:moveTo>
                    <a:pt x="64673" y="1028700"/>
                  </a:moveTo>
                  <a:lnTo>
                    <a:pt x="63639" y="1028700"/>
                  </a:lnTo>
                  <a:lnTo>
                    <a:pt x="63423" y="1027430"/>
                  </a:lnTo>
                  <a:lnTo>
                    <a:pt x="64673" y="1028700"/>
                  </a:lnTo>
                  <a:close/>
                </a:path>
                <a:path w="2608579" h="1092200">
                  <a:moveTo>
                    <a:pt x="2489174" y="1079500"/>
                  </a:moveTo>
                  <a:lnTo>
                    <a:pt x="2422156" y="1079500"/>
                  </a:lnTo>
                  <a:lnTo>
                    <a:pt x="2431415" y="1078230"/>
                  </a:lnTo>
                  <a:lnTo>
                    <a:pt x="2439911" y="1078230"/>
                  </a:lnTo>
                  <a:lnTo>
                    <a:pt x="2448915" y="1076959"/>
                  </a:lnTo>
                  <a:lnTo>
                    <a:pt x="2448598" y="1076959"/>
                  </a:lnTo>
                  <a:lnTo>
                    <a:pt x="2457462" y="1075690"/>
                  </a:lnTo>
                  <a:lnTo>
                    <a:pt x="2457145" y="1075690"/>
                  </a:lnTo>
                  <a:lnTo>
                    <a:pt x="2465844" y="1073150"/>
                  </a:lnTo>
                  <a:lnTo>
                    <a:pt x="2465539" y="1073150"/>
                  </a:lnTo>
                  <a:lnTo>
                    <a:pt x="2474074" y="1070609"/>
                  </a:lnTo>
                  <a:lnTo>
                    <a:pt x="2473782" y="1070609"/>
                  </a:lnTo>
                  <a:lnTo>
                    <a:pt x="2482138" y="1068070"/>
                  </a:lnTo>
                  <a:lnTo>
                    <a:pt x="2481846" y="1068070"/>
                  </a:lnTo>
                  <a:lnTo>
                    <a:pt x="2490012" y="1065530"/>
                  </a:lnTo>
                  <a:lnTo>
                    <a:pt x="2489733" y="1065530"/>
                  </a:lnTo>
                  <a:lnTo>
                    <a:pt x="2497696" y="1061720"/>
                  </a:lnTo>
                  <a:lnTo>
                    <a:pt x="2497416" y="1061720"/>
                  </a:lnTo>
                  <a:lnTo>
                    <a:pt x="2505176" y="1057909"/>
                  </a:lnTo>
                  <a:lnTo>
                    <a:pt x="2504909" y="1057909"/>
                  </a:lnTo>
                  <a:lnTo>
                    <a:pt x="2512441" y="1054100"/>
                  </a:lnTo>
                  <a:lnTo>
                    <a:pt x="2512174" y="1054100"/>
                  </a:lnTo>
                  <a:lnTo>
                    <a:pt x="2519476" y="1049020"/>
                  </a:lnTo>
                  <a:lnTo>
                    <a:pt x="2519222" y="1049020"/>
                  </a:lnTo>
                  <a:lnTo>
                    <a:pt x="2526284" y="1043940"/>
                  </a:lnTo>
                  <a:lnTo>
                    <a:pt x="2526042" y="1043940"/>
                  </a:lnTo>
                  <a:lnTo>
                    <a:pt x="2532837" y="1038859"/>
                  </a:lnTo>
                  <a:lnTo>
                    <a:pt x="2532595" y="1038859"/>
                  </a:lnTo>
                  <a:lnTo>
                    <a:pt x="2539123" y="1033780"/>
                  </a:lnTo>
                  <a:lnTo>
                    <a:pt x="2538907" y="1033780"/>
                  </a:lnTo>
                  <a:lnTo>
                    <a:pt x="2545156" y="1027430"/>
                  </a:lnTo>
                  <a:lnTo>
                    <a:pt x="2544940" y="1028700"/>
                  </a:lnTo>
                  <a:lnTo>
                    <a:pt x="2561363" y="1028700"/>
                  </a:lnTo>
                  <a:lnTo>
                    <a:pt x="2560193" y="1029969"/>
                  </a:lnTo>
                  <a:lnTo>
                    <a:pt x="2554020" y="1037590"/>
                  </a:lnTo>
                  <a:lnTo>
                    <a:pt x="2547556" y="1042669"/>
                  </a:lnTo>
                  <a:lnTo>
                    <a:pt x="2511107" y="1069340"/>
                  </a:lnTo>
                  <a:lnTo>
                    <a:pt x="2494813" y="1076959"/>
                  </a:lnTo>
                  <a:lnTo>
                    <a:pt x="2489174" y="1079500"/>
                  </a:lnTo>
                  <a:close/>
                </a:path>
                <a:path w="2608579" h="1092200">
                  <a:moveTo>
                    <a:pt x="2422398" y="1092200"/>
                  </a:moveTo>
                  <a:lnTo>
                    <a:pt x="186181" y="1092200"/>
                  </a:lnTo>
                  <a:lnTo>
                    <a:pt x="176682" y="1090930"/>
                  </a:lnTo>
                  <a:lnTo>
                    <a:pt x="2431897" y="1090930"/>
                  </a:lnTo>
                  <a:lnTo>
                    <a:pt x="2422398" y="1092200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722742" y="2100706"/>
            <a:ext cx="18542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华文楷体"/>
                <a:cs typeface="华文楷体"/>
              </a:rPr>
              <a:t>两极冰川融化 海平面升高 陆地减少</a:t>
            </a:r>
            <a:endParaRPr sz="2400">
              <a:latin typeface="华文楷体"/>
              <a:cs typeface="华文楷体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7847" y="3236975"/>
            <a:ext cx="4349750" cy="1609725"/>
            <a:chOff x="307847" y="3236975"/>
            <a:chExt cx="4349750" cy="1609725"/>
          </a:xfrm>
        </p:grpSpPr>
        <p:sp>
          <p:nvSpPr>
            <p:cNvPr id="10" name="object 10"/>
            <p:cNvSpPr/>
            <p:nvPr/>
          </p:nvSpPr>
          <p:spPr>
            <a:xfrm>
              <a:off x="2641092" y="3236975"/>
              <a:ext cx="2016252" cy="1609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07847" y="3236975"/>
              <a:ext cx="2333244" cy="15438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4911852" y="2151506"/>
            <a:ext cx="3857625" cy="2629535"/>
            <a:chOff x="4911852" y="2151506"/>
            <a:chExt cx="3857625" cy="2629535"/>
          </a:xfrm>
        </p:grpSpPr>
        <p:sp>
          <p:nvSpPr>
            <p:cNvPr id="13" name="object 13"/>
            <p:cNvSpPr/>
            <p:nvPr/>
          </p:nvSpPr>
          <p:spPr>
            <a:xfrm>
              <a:off x="4911852" y="3236975"/>
              <a:ext cx="3857244" cy="15438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961888" y="2157983"/>
              <a:ext cx="2216150" cy="1079500"/>
            </a:xfrm>
            <a:custGeom>
              <a:avLst/>
              <a:gdLst/>
              <a:ahLst/>
              <a:cxnLst/>
              <a:rect l="l" t="t" r="r" b="b"/>
              <a:pathLst>
                <a:path w="2216150" h="1079500">
                  <a:moveTo>
                    <a:pt x="2036064" y="1078992"/>
                  </a:moveTo>
                  <a:lnTo>
                    <a:pt x="179832" y="1078992"/>
                  </a:lnTo>
                  <a:lnTo>
                    <a:pt x="131828" y="1072724"/>
                  </a:lnTo>
                  <a:lnTo>
                    <a:pt x="88747" y="1054687"/>
                  </a:lnTo>
                  <a:lnTo>
                    <a:pt x="52306" y="1026594"/>
                  </a:lnTo>
                  <a:lnTo>
                    <a:pt x="24223" y="990165"/>
                  </a:lnTo>
                  <a:lnTo>
                    <a:pt x="6215" y="947114"/>
                  </a:lnTo>
                  <a:lnTo>
                    <a:pt x="0" y="899160"/>
                  </a:lnTo>
                  <a:lnTo>
                    <a:pt x="0" y="179832"/>
                  </a:lnTo>
                  <a:lnTo>
                    <a:pt x="6215" y="131987"/>
                  </a:lnTo>
                  <a:lnTo>
                    <a:pt x="24223" y="89001"/>
                  </a:lnTo>
                  <a:lnTo>
                    <a:pt x="52306" y="52592"/>
                  </a:lnTo>
                  <a:lnTo>
                    <a:pt x="88747" y="24477"/>
                  </a:lnTo>
                  <a:lnTo>
                    <a:pt x="131828" y="6373"/>
                  </a:lnTo>
                  <a:lnTo>
                    <a:pt x="179832" y="0"/>
                  </a:lnTo>
                  <a:lnTo>
                    <a:pt x="2036064" y="0"/>
                  </a:lnTo>
                  <a:lnTo>
                    <a:pt x="2084014" y="6373"/>
                  </a:lnTo>
                  <a:lnTo>
                    <a:pt x="2127063" y="24477"/>
                  </a:lnTo>
                  <a:lnTo>
                    <a:pt x="2163494" y="52592"/>
                  </a:lnTo>
                  <a:lnTo>
                    <a:pt x="2191588" y="89001"/>
                  </a:lnTo>
                  <a:lnTo>
                    <a:pt x="2209628" y="131987"/>
                  </a:lnTo>
                  <a:lnTo>
                    <a:pt x="2215895" y="179832"/>
                  </a:lnTo>
                  <a:lnTo>
                    <a:pt x="2215895" y="899160"/>
                  </a:lnTo>
                  <a:lnTo>
                    <a:pt x="2209628" y="947114"/>
                  </a:lnTo>
                  <a:lnTo>
                    <a:pt x="2191588" y="990165"/>
                  </a:lnTo>
                  <a:lnTo>
                    <a:pt x="2163494" y="1026594"/>
                  </a:lnTo>
                  <a:lnTo>
                    <a:pt x="2127063" y="1054687"/>
                  </a:lnTo>
                  <a:lnTo>
                    <a:pt x="2084014" y="1072724"/>
                  </a:lnTo>
                  <a:lnTo>
                    <a:pt x="2036064" y="107899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955030" y="2151506"/>
              <a:ext cx="2229485" cy="1092200"/>
            </a:xfrm>
            <a:custGeom>
              <a:avLst/>
              <a:gdLst/>
              <a:ahLst/>
              <a:cxnLst/>
              <a:rect l="l" t="t" r="r" b="b"/>
              <a:pathLst>
                <a:path w="2229484" h="1092200">
                  <a:moveTo>
                    <a:pt x="2062251" y="1090930"/>
                  </a:moveTo>
                  <a:lnTo>
                    <a:pt x="167233" y="1090930"/>
                  </a:lnTo>
                  <a:lnTo>
                    <a:pt x="148729" y="1088390"/>
                  </a:lnTo>
                  <a:lnTo>
                    <a:pt x="105511" y="1073150"/>
                  </a:lnTo>
                  <a:lnTo>
                    <a:pt x="67779" y="1049020"/>
                  </a:lnTo>
                  <a:lnTo>
                    <a:pt x="61023" y="1042669"/>
                  </a:lnTo>
                  <a:lnTo>
                    <a:pt x="54559" y="1037590"/>
                  </a:lnTo>
                  <a:lnTo>
                    <a:pt x="48387" y="1029969"/>
                  </a:lnTo>
                  <a:lnTo>
                    <a:pt x="42532" y="1023619"/>
                  </a:lnTo>
                  <a:lnTo>
                    <a:pt x="37007" y="1017269"/>
                  </a:lnTo>
                  <a:lnTo>
                    <a:pt x="31813" y="1009650"/>
                  </a:lnTo>
                  <a:lnTo>
                    <a:pt x="26962" y="1002030"/>
                  </a:lnTo>
                  <a:lnTo>
                    <a:pt x="22479" y="994409"/>
                  </a:lnTo>
                  <a:lnTo>
                    <a:pt x="18364" y="985519"/>
                  </a:lnTo>
                  <a:lnTo>
                    <a:pt x="14643" y="977900"/>
                  </a:lnTo>
                  <a:lnTo>
                    <a:pt x="2146" y="933450"/>
                  </a:lnTo>
                  <a:lnTo>
                    <a:pt x="0" y="905509"/>
                  </a:lnTo>
                  <a:lnTo>
                    <a:pt x="0" y="185419"/>
                  </a:lnTo>
                  <a:lnTo>
                    <a:pt x="5867" y="139700"/>
                  </a:lnTo>
                  <a:lnTo>
                    <a:pt x="18364" y="105410"/>
                  </a:lnTo>
                  <a:lnTo>
                    <a:pt x="22479" y="96519"/>
                  </a:lnTo>
                  <a:lnTo>
                    <a:pt x="48387" y="60960"/>
                  </a:lnTo>
                  <a:lnTo>
                    <a:pt x="54559" y="53339"/>
                  </a:lnTo>
                  <a:lnTo>
                    <a:pt x="61023" y="48260"/>
                  </a:lnTo>
                  <a:lnTo>
                    <a:pt x="67779" y="41910"/>
                  </a:lnTo>
                  <a:lnTo>
                    <a:pt x="74815" y="36830"/>
                  </a:lnTo>
                  <a:lnTo>
                    <a:pt x="113766" y="13969"/>
                  </a:lnTo>
                  <a:lnTo>
                    <a:pt x="167233" y="0"/>
                  </a:lnTo>
                  <a:lnTo>
                    <a:pt x="2062251" y="0"/>
                  </a:lnTo>
                  <a:lnTo>
                    <a:pt x="2080755" y="2539"/>
                  </a:lnTo>
                  <a:lnTo>
                    <a:pt x="2107260" y="10160"/>
                  </a:lnTo>
                  <a:lnTo>
                    <a:pt x="2112899" y="12700"/>
                  </a:lnTo>
                  <a:lnTo>
                    <a:pt x="168668" y="12700"/>
                  </a:lnTo>
                  <a:lnTo>
                    <a:pt x="159664" y="13969"/>
                  </a:lnTo>
                  <a:lnTo>
                    <a:pt x="159981" y="13969"/>
                  </a:lnTo>
                  <a:lnTo>
                    <a:pt x="151117" y="15239"/>
                  </a:lnTo>
                  <a:lnTo>
                    <a:pt x="151434" y="15239"/>
                  </a:lnTo>
                  <a:lnTo>
                    <a:pt x="142735" y="17780"/>
                  </a:lnTo>
                  <a:lnTo>
                    <a:pt x="143040" y="17780"/>
                  </a:lnTo>
                  <a:lnTo>
                    <a:pt x="134505" y="20319"/>
                  </a:lnTo>
                  <a:lnTo>
                    <a:pt x="134797" y="20319"/>
                  </a:lnTo>
                  <a:lnTo>
                    <a:pt x="126441" y="22860"/>
                  </a:lnTo>
                  <a:lnTo>
                    <a:pt x="126733" y="22860"/>
                  </a:lnTo>
                  <a:lnTo>
                    <a:pt x="118567" y="25400"/>
                  </a:lnTo>
                  <a:lnTo>
                    <a:pt x="118846" y="25400"/>
                  </a:lnTo>
                  <a:lnTo>
                    <a:pt x="110883" y="29210"/>
                  </a:lnTo>
                  <a:lnTo>
                    <a:pt x="111163" y="29210"/>
                  </a:lnTo>
                  <a:lnTo>
                    <a:pt x="103403" y="33019"/>
                  </a:lnTo>
                  <a:lnTo>
                    <a:pt x="103670" y="33019"/>
                  </a:lnTo>
                  <a:lnTo>
                    <a:pt x="96139" y="36830"/>
                  </a:lnTo>
                  <a:lnTo>
                    <a:pt x="96405" y="36830"/>
                  </a:lnTo>
                  <a:lnTo>
                    <a:pt x="89103" y="41910"/>
                  </a:lnTo>
                  <a:lnTo>
                    <a:pt x="89357" y="41910"/>
                  </a:lnTo>
                  <a:lnTo>
                    <a:pt x="82296" y="46989"/>
                  </a:lnTo>
                  <a:lnTo>
                    <a:pt x="82537" y="46989"/>
                  </a:lnTo>
                  <a:lnTo>
                    <a:pt x="75742" y="52069"/>
                  </a:lnTo>
                  <a:lnTo>
                    <a:pt x="75984" y="52069"/>
                  </a:lnTo>
                  <a:lnTo>
                    <a:pt x="69456" y="57150"/>
                  </a:lnTo>
                  <a:lnTo>
                    <a:pt x="69672" y="57150"/>
                  </a:lnTo>
                  <a:lnTo>
                    <a:pt x="64673" y="62230"/>
                  </a:lnTo>
                  <a:lnTo>
                    <a:pt x="63639" y="62230"/>
                  </a:lnTo>
                  <a:lnTo>
                    <a:pt x="57683" y="68580"/>
                  </a:lnTo>
                  <a:lnTo>
                    <a:pt x="57886" y="68580"/>
                  </a:lnTo>
                  <a:lnTo>
                    <a:pt x="52235" y="74930"/>
                  </a:lnTo>
                  <a:lnTo>
                    <a:pt x="52425" y="74930"/>
                  </a:lnTo>
                  <a:lnTo>
                    <a:pt x="47980" y="81280"/>
                  </a:lnTo>
                  <a:lnTo>
                    <a:pt x="47269" y="81280"/>
                  </a:lnTo>
                  <a:lnTo>
                    <a:pt x="42252" y="88900"/>
                  </a:lnTo>
                  <a:lnTo>
                    <a:pt x="42418" y="88900"/>
                  </a:lnTo>
                  <a:lnTo>
                    <a:pt x="37744" y="95250"/>
                  </a:lnTo>
                  <a:lnTo>
                    <a:pt x="37896" y="95250"/>
                  </a:lnTo>
                  <a:lnTo>
                    <a:pt x="33566" y="102869"/>
                  </a:lnTo>
                  <a:lnTo>
                    <a:pt x="33718" y="102869"/>
                  </a:lnTo>
                  <a:lnTo>
                    <a:pt x="29743" y="110489"/>
                  </a:lnTo>
                  <a:lnTo>
                    <a:pt x="29883" y="110489"/>
                  </a:lnTo>
                  <a:lnTo>
                    <a:pt x="26276" y="118110"/>
                  </a:lnTo>
                  <a:lnTo>
                    <a:pt x="23177" y="125730"/>
                  </a:lnTo>
                  <a:lnTo>
                    <a:pt x="20862" y="133350"/>
                  </a:lnTo>
                  <a:lnTo>
                    <a:pt x="20548" y="133350"/>
                  </a:lnTo>
                  <a:lnTo>
                    <a:pt x="18122" y="142239"/>
                  </a:lnTo>
                  <a:lnTo>
                    <a:pt x="16192" y="151130"/>
                  </a:lnTo>
                  <a:lnTo>
                    <a:pt x="14668" y="158750"/>
                  </a:lnTo>
                  <a:lnTo>
                    <a:pt x="13576" y="167639"/>
                  </a:lnTo>
                  <a:lnTo>
                    <a:pt x="12915" y="176530"/>
                  </a:lnTo>
                  <a:lnTo>
                    <a:pt x="12700" y="185419"/>
                  </a:lnTo>
                  <a:lnTo>
                    <a:pt x="12700" y="905509"/>
                  </a:lnTo>
                  <a:lnTo>
                    <a:pt x="12928" y="914400"/>
                  </a:lnTo>
                  <a:lnTo>
                    <a:pt x="13614" y="923290"/>
                  </a:lnTo>
                  <a:lnTo>
                    <a:pt x="14719" y="932180"/>
                  </a:lnTo>
                  <a:lnTo>
                    <a:pt x="16256" y="941069"/>
                  </a:lnTo>
                  <a:lnTo>
                    <a:pt x="16479" y="941069"/>
                  </a:lnTo>
                  <a:lnTo>
                    <a:pt x="18199" y="948690"/>
                  </a:lnTo>
                  <a:lnTo>
                    <a:pt x="20548" y="957580"/>
                  </a:lnTo>
                  <a:lnTo>
                    <a:pt x="20862" y="957580"/>
                  </a:lnTo>
                  <a:lnTo>
                    <a:pt x="23279" y="965200"/>
                  </a:lnTo>
                  <a:lnTo>
                    <a:pt x="26390" y="972819"/>
                  </a:lnTo>
                  <a:lnTo>
                    <a:pt x="29883" y="980440"/>
                  </a:lnTo>
                  <a:lnTo>
                    <a:pt x="29743" y="980440"/>
                  </a:lnTo>
                  <a:lnTo>
                    <a:pt x="33718" y="988059"/>
                  </a:lnTo>
                  <a:lnTo>
                    <a:pt x="33566" y="988059"/>
                  </a:lnTo>
                  <a:lnTo>
                    <a:pt x="37896" y="995680"/>
                  </a:lnTo>
                  <a:lnTo>
                    <a:pt x="37744" y="995680"/>
                  </a:lnTo>
                  <a:lnTo>
                    <a:pt x="42418" y="1002030"/>
                  </a:lnTo>
                  <a:lnTo>
                    <a:pt x="42252" y="1002030"/>
                  </a:lnTo>
                  <a:lnTo>
                    <a:pt x="47269" y="1009650"/>
                  </a:lnTo>
                  <a:lnTo>
                    <a:pt x="47091" y="1009650"/>
                  </a:lnTo>
                  <a:lnTo>
                    <a:pt x="52425" y="1016000"/>
                  </a:lnTo>
                  <a:lnTo>
                    <a:pt x="52235" y="1016000"/>
                  </a:lnTo>
                  <a:lnTo>
                    <a:pt x="57886" y="1022350"/>
                  </a:lnTo>
                  <a:lnTo>
                    <a:pt x="57683" y="1022350"/>
                  </a:lnTo>
                  <a:lnTo>
                    <a:pt x="63639" y="1028700"/>
                  </a:lnTo>
                  <a:lnTo>
                    <a:pt x="64673" y="1028700"/>
                  </a:lnTo>
                  <a:lnTo>
                    <a:pt x="69672" y="1033780"/>
                  </a:lnTo>
                  <a:lnTo>
                    <a:pt x="69456" y="1033780"/>
                  </a:lnTo>
                  <a:lnTo>
                    <a:pt x="75984" y="1038859"/>
                  </a:lnTo>
                  <a:lnTo>
                    <a:pt x="75742" y="1038859"/>
                  </a:lnTo>
                  <a:lnTo>
                    <a:pt x="82537" y="1043940"/>
                  </a:lnTo>
                  <a:lnTo>
                    <a:pt x="82296" y="1043940"/>
                  </a:lnTo>
                  <a:lnTo>
                    <a:pt x="89357" y="1049020"/>
                  </a:lnTo>
                  <a:lnTo>
                    <a:pt x="89103" y="1049020"/>
                  </a:lnTo>
                  <a:lnTo>
                    <a:pt x="96405" y="1054100"/>
                  </a:lnTo>
                  <a:lnTo>
                    <a:pt x="96139" y="1054100"/>
                  </a:lnTo>
                  <a:lnTo>
                    <a:pt x="103670" y="1057909"/>
                  </a:lnTo>
                  <a:lnTo>
                    <a:pt x="103403" y="1057909"/>
                  </a:lnTo>
                  <a:lnTo>
                    <a:pt x="111163" y="1061720"/>
                  </a:lnTo>
                  <a:lnTo>
                    <a:pt x="110883" y="1061720"/>
                  </a:lnTo>
                  <a:lnTo>
                    <a:pt x="118846" y="1065530"/>
                  </a:lnTo>
                  <a:lnTo>
                    <a:pt x="118567" y="1065530"/>
                  </a:lnTo>
                  <a:lnTo>
                    <a:pt x="126733" y="1068070"/>
                  </a:lnTo>
                  <a:lnTo>
                    <a:pt x="126441" y="1068070"/>
                  </a:lnTo>
                  <a:lnTo>
                    <a:pt x="134797" y="1070609"/>
                  </a:lnTo>
                  <a:lnTo>
                    <a:pt x="134505" y="1070609"/>
                  </a:lnTo>
                  <a:lnTo>
                    <a:pt x="143040" y="1073150"/>
                  </a:lnTo>
                  <a:lnTo>
                    <a:pt x="142735" y="1073150"/>
                  </a:lnTo>
                  <a:lnTo>
                    <a:pt x="151434" y="1075690"/>
                  </a:lnTo>
                  <a:lnTo>
                    <a:pt x="151117" y="1075690"/>
                  </a:lnTo>
                  <a:lnTo>
                    <a:pt x="159981" y="1076959"/>
                  </a:lnTo>
                  <a:lnTo>
                    <a:pt x="159664" y="1076959"/>
                  </a:lnTo>
                  <a:lnTo>
                    <a:pt x="168668" y="1078230"/>
                  </a:lnTo>
                  <a:lnTo>
                    <a:pt x="177165" y="1078230"/>
                  </a:lnTo>
                  <a:lnTo>
                    <a:pt x="186423" y="1079500"/>
                  </a:lnTo>
                  <a:lnTo>
                    <a:pt x="2110079" y="1079500"/>
                  </a:lnTo>
                  <a:lnTo>
                    <a:pt x="2107260" y="1080770"/>
                  </a:lnTo>
                  <a:lnTo>
                    <a:pt x="2080755" y="1088390"/>
                  </a:lnTo>
                  <a:lnTo>
                    <a:pt x="2062251" y="1090930"/>
                  </a:lnTo>
                  <a:close/>
                </a:path>
                <a:path w="2229484" h="1092200">
                  <a:moveTo>
                    <a:pt x="2166061" y="63500"/>
                  </a:moveTo>
                  <a:lnTo>
                    <a:pt x="2159812" y="57150"/>
                  </a:lnTo>
                  <a:lnTo>
                    <a:pt x="2160028" y="57150"/>
                  </a:lnTo>
                  <a:lnTo>
                    <a:pt x="2153500" y="52069"/>
                  </a:lnTo>
                  <a:lnTo>
                    <a:pt x="2153742" y="52069"/>
                  </a:lnTo>
                  <a:lnTo>
                    <a:pt x="2146947" y="46989"/>
                  </a:lnTo>
                  <a:lnTo>
                    <a:pt x="2147189" y="46989"/>
                  </a:lnTo>
                  <a:lnTo>
                    <a:pt x="2140127" y="41910"/>
                  </a:lnTo>
                  <a:lnTo>
                    <a:pt x="2140381" y="41910"/>
                  </a:lnTo>
                  <a:lnTo>
                    <a:pt x="2133079" y="36830"/>
                  </a:lnTo>
                  <a:lnTo>
                    <a:pt x="2133346" y="36830"/>
                  </a:lnTo>
                  <a:lnTo>
                    <a:pt x="2125814" y="33019"/>
                  </a:lnTo>
                  <a:lnTo>
                    <a:pt x="2126081" y="33019"/>
                  </a:lnTo>
                  <a:lnTo>
                    <a:pt x="2118321" y="29210"/>
                  </a:lnTo>
                  <a:lnTo>
                    <a:pt x="2118601" y="29210"/>
                  </a:lnTo>
                  <a:lnTo>
                    <a:pt x="2110638" y="25400"/>
                  </a:lnTo>
                  <a:lnTo>
                    <a:pt x="2110917" y="25400"/>
                  </a:lnTo>
                  <a:lnTo>
                    <a:pt x="2102751" y="22860"/>
                  </a:lnTo>
                  <a:lnTo>
                    <a:pt x="2103043" y="22860"/>
                  </a:lnTo>
                  <a:lnTo>
                    <a:pt x="2094687" y="20319"/>
                  </a:lnTo>
                  <a:lnTo>
                    <a:pt x="2094979" y="20319"/>
                  </a:lnTo>
                  <a:lnTo>
                    <a:pt x="2086444" y="17780"/>
                  </a:lnTo>
                  <a:lnTo>
                    <a:pt x="2086749" y="17780"/>
                  </a:lnTo>
                  <a:lnTo>
                    <a:pt x="2078050" y="15239"/>
                  </a:lnTo>
                  <a:lnTo>
                    <a:pt x="2078354" y="15239"/>
                  </a:lnTo>
                  <a:lnTo>
                    <a:pt x="2069503" y="13969"/>
                  </a:lnTo>
                  <a:lnTo>
                    <a:pt x="2069820" y="13969"/>
                  </a:lnTo>
                  <a:lnTo>
                    <a:pt x="2060816" y="12700"/>
                  </a:lnTo>
                  <a:lnTo>
                    <a:pt x="2112899" y="12700"/>
                  </a:lnTo>
                  <a:lnTo>
                    <a:pt x="2115718" y="13969"/>
                  </a:lnTo>
                  <a:lnTo>
                    <a:pt x="2154669" y="36830"/>
                  </a:lnTo>
                  <a:lnTo>
                    <a:pt x="2168461" y="48260"/>
                  </a:lnTo>
                  <a:lnTo>
                    <a:pt x="2174925" y="53339"/>
                  </a:lnTo>
                  <a:lnTo>
                    <a:pt x="2181098" y="60960"/>
                  </a:lnTo>
                  <a:lnTo>
                    <a:pt x="2182268" y="62230"/>
                  </a:lnTo>
                  <a:lnTo>
                    <a:pt x="2165845" y="62230"/>
                  </a:lnTo>
                  <a:lnTo>
                    <a:pt x="2166061" y="63500"/>
                  </a:lnTo>
                  <a:close/>
                </a:path>
                <a:path w="2229484" h="1092200">
                  <a:moveTo>
                    <a:pt x="63423" y="63500"/>
                  </a:moveTo>
                  <a:lnTo>
                    <a:pt x="63639" y="62230"/>
                  </a:lnTo>
                  <a:lnTo>
                    <a:pt x="64673" y="62230"/>
                  </a:lnTo>
                  <a:lnTo>
                    <a:pt x="63423" y="63500"/>
                  </a:lnTo>
                  <a:close/>
                </a:path>
                <a:path w="2229484" h="1092200">
                  <a:moveTo>
                    <a:pt x="2182393" y="82550"/>
                  </a:moveTo>
                  <a:lnTo>
                    <a:pt x="2177059" y="74930"/>
                  </a:lnTo>
                  <a:lnTo>
                    <a:pt x="2177249" y="74930"/>
                  </a:lnTo>
                  <a:lnTo>
                    <a:pt x="2171598" y="68580"/>
                  </a:lnTo>
                  <a:lnTo>
                    <a:pt x="2171801" y="68580"/>
                  </a:lnTo>
                  <a:lnTo>
                    <a:pt x="2165845" y="62230"/>
                  </a:lnTo>
                  <a:lnTo>
                    <a:pt x="2182268" y="62230"/>
                  </a:lnTo>
                  <a:lnTo>
                    <a:pt x="2186952" y="67310"/>
                  </a:lnTo>
                  <a:lnTo>
                    <a:pt x="2192477" y="73660"/>
                  </a:lnTo>
                  <a:lnTo>
                    <a:pt x="2197671" y="81280"/>
                  </a:lnTo>
                  <a:lnTo>
                    <a:pt x="2182215" y="81280"/>
                  </a:lnTo>
                  <a:lnTo>
                    <a:pt x="2182393" y="82550"/>
                  </a:lnTo>
                  <a:close/>
                </a:path>
                <a:path w="2229484" h="1092200">
                  <a:moveTo>
                    <a:pt x="47091" y="82550"/>
                  </a:moveTo>
                  <a:lnTo>
                    <a:pt x="47269" y="81280"/>
                  </a:lnTo>
                  <a:lnTo>
                    <a:pt x="47980" y="81280"/>
                  </a:lnTo>
                  <a:lnTo>
                    <a:pt x="47091" y="82550"/>
                  </a:lnTo>
                  <a:close/>
                </a:path>
                <a:path w="2229484" h="1092200">
                  <a:moveTo>
                    <a:pt x="2209025" y="134619"/>
                  </a:moveTo>
                  <a:lnTo>
                    <a:pt x="2206205" y="125730"/>
                  </a:lnTo>
                  <a:lnTo>
                    <a:pt x="2203094" y="118110"/>
                  </a:lnTo>
                  <a:lnTo>
                    <a:pt x="2199601" y="110489"/>
                  </a:lnTo>
                  <a:lnTo>
                    <a:pt x="2199741" y="110489"/>
                  </a:lnTo>
                  <a:lnTo>
                    <a:pt x="2195766" y="102869"/>
                  </a:lnTo>
                  <a:lnTo>
                    <a:pt x="2195918" y="102869"/>
                  </a:lnTo>
                  <a:lnTo>
                    <a:pt x="2191588" y="95250"/>
                  </a:lnTo>
                  <a:lnTo>
                    <a:pt x="2191740" y="95250"/>
                  </a:lnTo>
                  <a:lnTo>
                    <a:pt x="2187067" y="88900"/>
                  </a:lnTo>
                  <a:lnTo>
                    <a:pt x="2187232" y="88900"/>
                  </a:lnTo>
                  <a:lnTo>
                    <a:pt x="2182215" y="81280"/>
                  </a:lnTo>
                  <a:lnTo>
                    <a:pt x="2197671" y="81280"/>
                  </a:lnTo>
                  <a:lnTo>
                    <a:pt x="2202510" y="88900"/>
                  </a:lnTo>
                  <a:lnTo>
                    <a:pt x="2207005" y="96519"/>
                  </a:lnTo>
                  <a:lnTo>
                    <a:pt x="2211120" y="105410"/>
                  </a:lnTo>
                  <a:lnTo>
                    <a:pt x="2214841" y="113030"/>
                  </a:lnTo>
                  <a:lnTo>
                    <a:pt x="2218181" y="121919"/>
                  </a:lnTo>
                  <a:lnTo>
                    <a:pt x="2221115" y="130810"/>
                  </a:lnTo>
                  <a:lnTo>
                    <a:pt x="2221830" y="133350"/>
                  </a:lnTo>
                  <a:lnTo>
                    <a:pt x="2208936" y="133350"/>
                  </a:lnTo>
                  <a:lnTo>
                    <a:pt x="2209025" y="134619"/>
                  </a:lnTo>
                  <a:close/>
                </a:path>
                <a:path w="2229484" h="1092200">
                  <a:moveTo>
                    <a:pt x="20459" y="134619"/>
                  </a:moveTo>
                  <a:lnTo>
                    <a:pt x="20548" y="133350"/>
                  </a:lnTo>
                  <a:lnTo>
                    <a:pt x="20862" y="133350"/>
                  </a:lnTo>
                  <a:lnTo>
                    <a:pt x="20459" y="134619"/>
                  </a:lnTo>
                  <a:close/>
                </a:path>
                <a:path w="2229484" h="1092200">
                  <a:moveTo>
                    <a:pt x="2225934" y="941069"/>
                  </a:moveTo>
                  <a:lnTo>
                    <a:pt x="2213229" y="941069"/>
                  </a:lnTo>
                  <a:lnTo>
                    <a:pt x="2214816" y="932180"/>
                  </a:lnTo>
                  <a:lnTo>
                    <a:pt x="2215908" y="923290"/>
                  </a:lnTo>
                  <a:lnTo>
                    <a:pt x="2216569" y="914400"/>
                  </a:lnTo>
                  <a:lnTo>
                    <a:pt x="2216785" y="905509"/>
                  </a:lnTo>
                  <a:lnTo>
                    <a:pt x="2216785" y="185419"/>
                  </a:lnTo>
                  <a:lnTo>
                    <a:pt x="2216556" y="176530"/>
                  </a:lnTo>
                  <a:lnTo>
                    <a:pt x="2215870" y="167639"/>
                  </a:lnTo>
                  <a:lnTo>
                    <a:pt x="2214765" y="158750"/>
                  </a:lnTo>
                  <a:lnTo>
                    <a:pt x="2213229" y="151130"/>
                  </a:lnTo>
                  <a:lnTo>
                    <a:pt x="2211285" y="142239"/>
                  </a:lnTo>
                  <a:lnTo>
                    <a:pt x="2208936" y="133350"/>
                  </a:lnTo>
                  <a:lnTo>
                    <a:pt x="2221830" y="133350"/>
                  </a:lnTo>
                  <a:lnTo>
                    <a:pt x="2229243" y="176530"/>
                  </a:lnTo>
                  <a:lnTo>
                    <a:pt x="2229485" y="185419"/>
                  </a:lnTo>
                  <a:lnTo>
                    <a:pt x="2229485" y="905509"/>
                  </a:lnTo>
                  <a:lnTo>
                    <a:pt x="2229243" y="914400"/>
                  </a:lnTo>
                  <a:lnTo>
                    <a:pt x="2228519" y="924559"/>
                  </a:lnTo>
                  <a:lnTo>
                    <a:pt x="2227338" y="933450"/>
                  </a:lnTo>
                  <a:lnTo>
                    <a:pt x="2225934" y="941069"/>
                  </a:lnTo>
                  <a:close/>
                </a:path>
                <a:path w="2229484" h="1092200">
                  <a:moveTo>
                    <a:pt x="16479" y="941069"/>
                  </a:moveTo>
                  <a:lnTo>
                    <a:pt x="16256" y="941069"/>
                  </a:lnTo>
                  <a:lnTo>
                    <a:pt x="16192" y="939800"/>
                  </a:lnTo>
                  <a:lnTo>
                    <a:pt x="16479" y="941069"/>
                  </a:lnTo>
                  <a:close/>
                </a:path>
                <a:path w="2229484" h="1092200">
                  <a:moveTo>
                    <a:pt x="2221830" y="957580"/>
                  </a:moveTo>
                  <a:lnTo>
                    <a:pt x="2208936" y="957580"/>
                  </a:lnTo>
                  <a:lnTo>
                    <a:pt x="2211362" y="948690"/>
                  </a:lnTo>
                  <a:lnTo>
                    <a:pt x="2213292" y="939800"/>
                  </a:lnTo>
                  <a:lnTo>
                    <a:pt x="2213229" y="941069"/>
                  </a:lnTo>
                  <a:lnTo>
                    <a:pt x="2225934" y="941069"/>
                  </a:lnTo>
                  <a:lnTo>
                    <a:pt x="2225700" y="942340"/>
                  </a:lnTo>
                  <a:lnTo>
                    <a:pt x="2223617" y="951230"/>
                  </a:lnTo>
                  <a:lnTo>
                    <a:pt x="2221830" y="957580"/>
                  </a:lnTo>
                  <a:close/>
                </a:path>
                <a:path w="2229484" h="1092200">
                  <a:moveTo>
                    <a:pt x="20862" y="957580"/>
                  </a:moveTo>
                  <a:lnTo>
                    <a:pt x="20548" y="957580"/>
                  </a:lnTo>
                  <a:lnTo>
                    <a:pt x="20459" y="956309"/>
                  </a:lnTo>
                  <a:lnTo>
                    <a:pt x="20862" y="957580"/>
                  </a:lnTo>
                  <a:close/>
                </a:path>
                <a:path w="2229484" h="1092200">
                  <a:moveTo>
                    <a:pt x="2182268" y="1028700"/>
                  </a:moveTo>
                  <a:lnTo>
                    <a:pt x="2165845" y="1028700"/>
                  </a:lnTo>
                  <a:lnTo>
                    <a:pt x="2171801" y="1022350"/>
                  </a:lnTo>
                  <a:lnTo>
                    <a:pt x="2171598" y="1022350"/>
                  </a:lnTo>
                  <a:lnTo>
                    <a:pt x="2177249" y="1016000"/>
                  </a:lnTo>
                  <a:lnTo>
                    <a:pt x="2177059" y="1016000"/>
                  </a:lnTo>
                  <a:lnTo>
                    <a:pt x="2182393" y="1009650"/>
                  </a:lnTo>
                  <a:lnTo>
                    <a:pt x="2182215" y="1009650"/>
                  </a:lnTo>
                  <a:lnTo>
                    <a:pt x="2187232" y="1002030"/>
                  </a:lnTo>
                  <a:lnTo>
                    <a:pt x="2187067" y="1002030"/>
                  </a:lnTo>
                  <a:lnTo>
                    <a:pt x="2191740" y="995680"/>
                  </a:lnTo>
                  <a:lnTo>
                    <a:pt x="2191588" y="995680"/>
                  </a:lnTo>
                  <a:lnTo>
                    <a:pt x="2195918" y="988059"/>
                  </a:lnTo>
                  <a:lnTo>
                    <a:pt x="2195766" y="988059"/>
                  </a:lnTo>
                  <a:lnTo>
                    <a:pt x="2199741" y="980440"/>
                  </a:lnTo>
                  <a:lnTo>
                    <a:pt x="2199601" y="980440"/>
                  </a:lnTo>
                  <a:lnTo>
                    <a:pt x="2203208" y="972819"/>
                  </a:lnTo>
                  <a:lnTo>
                    <a:pt x="2206307" y="965200"/>
                  </a:lnTo>
                  <a:lnTo>
                    <a:pt x="2209025" y="956309"/>
                  </a:lnTo>
                  <a:lnTo>
                    <a:pt x="2208936" y="957580"/>
                  </a:lnTo>
                  <a:lnTo>
                    <a:pt x="2221830" y="957580"/>
                  </a:lnTo>
                  <a:lnTo>
                    <a:pt x="2221115" y="960119"/>
                  </a:lnTo>
                  <a:lnTo>
                    <a:pt x="2218181" y="969009"/>
                  </a:lnTo>
                  <a:lnTo>
                    <a:pt x="2214841" y="977900"/>
                  </a:lnTo>
                  <a:lnTo>
                    <a:pt x="2211120" y="985519"/>
                  </a:lnTo>
                  <a:lnTo>
                    <a:pt x="2207005" y="994409"/>
                  </a:lnTo>
                  <a:lnTo>
                    <a:pt x="2202510" y="1002030"/>
                  </a:lnTo>
                  <a:lnTo>
                    <a:pt x="2197671" y="1009650"/>
                  </a:lnTo>
                  <a:lnTo>
                    <a:pt x="2192477" y="1017269"/>
                  </a:lnTo>
                  <a:lnTo>
                    <a:pt x="2186952" y="1023619"/>
                  </a:lnTo>
                  <a:lnTo>
                    <a:pt x="2182268" y="1028700"/>
                  </a:lnTo>
                  <a:close/>
                </a:path>
                <a:path w="2229484" h="1092200">
                  <a:moveTo>
                    <a:pt x="64673" y="1028700"/>
                  </a:moveTo>
                  <a:lnTo>
                    <a:pt x="63639" y="1028700"/>
                  </a:lnTo>
                  <a:lnTo>
                    <a:pt x="63423" y="1027430"/>
                  </a:lnTo>
                  <a:lnTo>
                    <a:pt x="64673" y="1028700"/>
                  </a:lnTo>
                  <a:close/>
                </a:path>
                <a:path w="2229484" h="1092200">
                  <a:moveTo>
                    <a:pt x="2110079" y="1079500"/>
                  </a:moveTo>
                  <a:lnTo>
                    <a:pt x="2043061" y="1079500"/>
                  </a:lnTo>
                  <a:lnTo>
                    <a:pt x="2052320" y="1078230"/>
                  </a:lnTo>
                  <a:lnTo>
                    <a:pt x="2060816" y="1078230"/>
                  </a:lnTo>
                  <a:lnTo>
                    <a:pt x="2069820" y="1076959"/>
                  </a:lnTo>
                  <a:lnTo>
                    <a:pt x="2069503" y="1076959"/>
                  </a:lnTo>
                  <a:lnTo>
                    <a:pt x="2078354" y="1075690"/>
                  </a:lnTo>
                  <a:lnTo>
                    <a:pt x="2078050" y="1075690"/>
                  </a:lnTo>
                  <a:lnTo>
                    <a:pt x="2086749" y="1073150"/>
                  </a:lnTo>
                  <a:lnTo>
                    <a:pt x="2086444" y="1073150"/>
                  </a:lnTo>
                  <a:lnTo>
                    <a:pt x="2094979" y="1070609"/>
                  </a:lnTo>
                  <a:lnTo>
                    <a:pt x="2094687" y="1070609"/>
                  </a:lnTo>
                  <a:lnTo>
                    <a:pt x="2103043" y="1068070"/>
                  </a:lnTo>
                  <a:lnTo>
                    <a:pt x="2102751" y="1068070"/>
                  </a:lnTo>
                  <a:lnTo>
                    <a:pt x="2110917" y="1065530"/>
                  </a:lnTo>
                  <a:lnTo>
                    <a:pt x="2110638" y="1065530"/>
                  </a:lnTo>
                  <a:lnTo>
                    <a:pt x="2118601" y="1061720"/>
                  </a:lnTo>
                  <a:lnTo>
                    <a:pt x="2118321" y="1061720"/>
                  </a:lnTo>
                  <a:lnTo>
                    <a:pt x="2126081" y="1057909"/>
                  </a:lnTo>
                  <a:lnTo>
                    <a:pt x="2125814" y="1057909"/>
                  </a:lnTo>
                  <a:lnTo>
                    <a:pt x="2133346" y="1054100"/>
                  </a:lnTo>
                  <a:lnTo>
                    <a:pt x="2133079" y="1054100"/>
                  </a:lnTo>
                  <a:lnTo>
                    <a:pt x="2140381" y="1049020"/>
                  </a:lnTo>
                  <a:lnTo>
                    <a:pt x="2140127" y="1049020"/>
                  </a:lnTo>
                  <a:lnTo>
                    <a:pt x="2147189" y="1043940"/>
                  </a:lnTo>
                  <a:lnTo>
                    <a:pt x="2146947" y="1043940"/>
                  </a:lnTo>
                  <a:lnTo>
                    <a:pt x="2153742" y="1038859"/>
                  </a:lnTo>
                  <a:lnTo>
                    <a:pt x="2153500" y="1038859"/>
                  </a:lnTo>
                  <a:lnTo>
                    <a:pt x="2160028" y="1033780"/>
                  </a:lnTo>
                  <a:lnTo>
                    <a:pt x="2159812" y="1033780"/>
                  </a:lnTo>
                  <a:lnTo>
                    <a:pt x="2166061" y="1027430"/>
                  </a:lnTo>
                  <a:lnTo>
                    <a:pt x="2165845" y="1028700"/>
                  </a:lnTo>
                  <a:lnTo>
                    <a:pt x="2182268" y="1028700"/>
                  </a:lnTo>
                  <a:lnTo>
                    <a:pt x="2181098" y="1029969"/>
                  </a:lnTo>
                  <a:lnTo>
                    <a:pt x="2174925" y="1037590"/>
                  </a:lnTo>
                  <a:lnTo>
                    <a:pt x="2168461" y="1042669"/>
                  </a:lnTo>
                  <a:lnTo>
                    <a:pt x="2132012" y="1069340"/>
                  </a:lnTo>
                  <a:lnTo>
                    <a:pt x="2115718" y="1076959"/>
                  </a:lnTo>
                  <a:lnTo>
                    <a:pt x="2110079" y="1079500"/>
                  </a:lnTo>
                  <a:close/>
                </a:path>
                <a:path w="2229484" h="1092200">
                  <a:moveTo>
                    <a:pt x="2043302" y="1092200"/>
                  </a:moveTo>
                  <a:lnTo>
                    <a:pt x="186182" y="1092200"/>
                  </a:lnTo>
                  <a:lnTo>
                    <a:pt x="176682" y="1090930"/>
                  </a:lnTo>
                  <a:lnTo>
                    <a:pt x="2052802" y="1090930"/>
                  </a:lnTo>
                  <a:lnTo>
                    <a:pt x="2043302" y="1092200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294742" y="2100706"/>
            <a:ext cx="15494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华文楷体"/>
                <a:cs typeface="华文楷体"/>
              </a:rPr>
              <a:t>气候干旱 土地沙漠化 农业减产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9154" y="668146"/>
            <a:ext cx="1653539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全球变暖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7564" y="1401572"/>
            <a:ext cx="568833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1984" sz="4200" b="1">
                <a:latin typeface="华文楷体"/>
                <a:cs typeface="华文楷体"/>
              </a:rPr>
              <a:t>成因</a:t>
            </a:r>
            <a:r>
              <a:rPr dirty="0" baseline="1984" sz="4200" spc="262" b="1">
                <a:latin typeface="华文楷体"/>
                <a:cs typeface="华文楷体"/>
              </a:rPr>
              <a:t>：</a:t>
            </a:r>
            <a:r>
              <a:rPr dirty="0" sz="2400">
                <a:latin typeface="华文楷体"/>
                <a:cs typeface="华文楷体"/>
              </a:rPr>
              <a:t>大量使用矿物燃料（煤、石油等）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0107" y="2254694"/>
            <a:ext cx="1279525" cy="839469"/>
          </a:xfrm>
          <a:custGeom>
            <a:avLst/>
            <a:gdLst/>
            <a:ahLst/>
            <a:cxnLst/>
            <a:rect l="l" t="t" r="r" b="b"/>
            <a:pathLst>
              <a:path w="1279525" h="839469">
                <a:moveTo>
                  <a:pt x="1274762" y="839469"/>
                </a:moveTo>
                <a:lnTo>
                  <a:pt x="4762" y="839469"/>
                </a:lnTo>
                <a:lnTo>
                  <a:pt x="3289" y="839241"/>
                </a:lnTo>
                <a:lnTo>
                  <a:pt x="1968" y="838568"/>
                </a:lnTo>
                <a:lnTo>
                  <a:pt x="914" y="837514"/>
                </a:lnTo>
                <a:lnTo>
                  <a:pt x="228" y="836180"/>
                </a:lnTo>
                <a:lnTo>
                  <a:pt x="0" y="834707"/>
                </a:lnTo>
                <a:lnTo>
                  <a:pt x="0" y="4762"/>
                </a:lnTo>
                <a:lnTo>
                  <a:pt x="4762" y="0"/>
                </a:lnTo>
                <a:lnTo>
                  <a:pt x="1274762" y="0"/>
                </a:lnTo>
                <a:lnTo>
                  <a:pt x="1279525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829944"/>
                </a:lnTo>
                <a:lnTo>
                  <a:pt x="4762" y="829944"/>
                </a:lnTo>
                <a:lnTo>
                  <a:pt x="9525" y="834707"/>
                </a:lnTo>
                <a:lnTo>
                  <a:pt x="1279525" y="834707"/>
                </a:lnTo>
                <a:lnTo>
                  <a:pt x="1279296" y="836180"/>
                </a:lnTo>
                <a:lnTo>
                  <a:pt x="1278610" y="837514"/>
                </a:lnTo>
                <a:lnTo>
                  <a:pt x="1277556" y="838568"/>
                </a:lnTo>
                <a:lnTo>
                  <a:pt x="1276235" y="839241"/>
                </a:lnTo>
                <a:lnTo>
                  <a:pt x="1274762" y="839469"/>
                </a:lnTo>
                <a:close/>
              </a:path>
              <a:path w="1279525" h="839469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1279525" h="839469">
                <a:moveTo>
                  <a:pt x="1270000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1270000" y="4762"/>
                </a:lnTo>
                <a:lnTo>
                  <a:pt x="1270000" y="9525"/>
                </a:lnTo>
                <a:close/>
              </a:path>
              <a:path w="1279525" h="839469">
                <a:moveTo>
                  <a:pt x="1270000" y="834707"/>
                </a:moveTo>
                <a:lnTo>
                  <a:pt x="1270000" y="4762"/>
                </a:lnTo>
                <a:lnTo>
                  <a:pt x="1274762" y="9525"/>
                </a:lnTo>
                <a:lnTo>
                  <a:pt x="1279525" y="9525"/>
                </a:lnTo>
                <a:lnTo>
                  <a:pt x="1279525" y="829944"/>
                </a:lnTo>
                <a:lnTo>
                  <a:pt x="1274762" y="829944"/>
                </a:lnTo>
                <a:lnTo>
                  <a:pt x="1270000" y="834707"/>
                </a:lnTo>
                <a:close/>
              </a:path>
              <a:path w="1279525" h="839469">
                <a:moveTo>
                  <a:pt x="1279525" y="9525"/>
                </a:moveTo>
                <a:lnTo>
                  <a:pt x="1274762" y="9525"/>
                </a:lnTo>
                <a:lnTo>
                  <a:pt x="1270000" y="4762"/>
                </a:lnTo>
                <a:lnTo>
                  <a:pt x="1279525" y="4762"/>
                </a:lnTo>
                <a:lnTo>
                  <a:pt x="1279525" y="9525"/>
                </a:lnTo>
                <a:close/>
              </a:path>
              <a:path w="1279525" h="839469">
                <a:moveTo>
                  <a:pt x="9525" y="834707"/>
                </a:moveTo>
                <a:lnTo>
                  <a:pt x="4762" y="829944"/>
                </a:lnTo>
                <a:lnTo>
                  <a:pt x="9525" y="829944"/>
                </a:lnTo>
                <a:lnTo>
                  <a:pt x="9525" y="834707"/>
                </a:lnTo>
                <a:close/>
              </a:path>
              <a:path w="1279525" h="839469">
                <a:moveTo>
                  <a:pt x="1270000" y="834707"/>
                </a:moveTo>
                <a:lnTo>
                  <a:pt x="9525" y="834707"/>
                </a:lnTo>
                <a:lnTo>
                  <a:pt x="9525" y="829944"/>
                </a:lnTo>
                <a:lnTo>
                  <a:pt x="1270000" y="829944"/>
                </a:lnTo>
                <a:lnTo>
                  <a:pt x="1270000" y="834707"/>
                </a:lnTo>
                <a:close/>
              </a:path>
              <a:path w="1279525" h="839469">
                <a:moveTo>
                  <a:pt x="1279525" y="834707"/>
                </a:moveTo>
                <a:lnTo>
                  <a:pt x="1270000" y="834707"/>
                </a:lnTo>
                <a:lnTo>
                  <a:pt x="1274762" y="829944"/>
                </a:lnTo>
                <a:lnTo>
                  <a:pt x="1279525" y="829944"/>
                </a:lnTo>
                <a:lnTo>
                  <a:pt x="1279525" y="834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43610" y="2256281"/>
            <a:ext cx="9398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矿物燃 料燃烧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2136" y="2623921"/>
            <a:ext cx="1062990" cy="107950"/>
          </a:xfrm>
          <a:custGeom>
            <a:avLst/>
            <a:gdLst/>
            <a:ahLst/>
            <a:cxnLst/>
            <a:rect l="l" t="t" r="r" b="b"/>
            <a:pathLst>
              <a:path w="1062989" h="107950">
                <a:moveTo>
                  <a:pt x="1046040" y="64033"/>
                </a:moveTo>
                <a:lnTo>
                  <a:pt x="1043444" y="64033"/>
                </a:lnTo>
                <a:lnTo>
                  <a:pt x="1043584" y="44983"/>
                </a:lnTo>
                <a:lnTo>
                  <a:pt x="1008352" y="44730"/>
                </a:lnTo>
                <a:lnTo>
                  <a:pt x="962774" y="17703"/>
                </a:lnTo>
                <a:lnTo>
                  <a:pt x="958138" y="10159"/>
                </a:lnTo>
                <a:lnTo>
                  <a:pt x="958253" y="7874"/>
                </a:lnTo>
                <a:lnTo>
                  <a:pt x="968133" y="0"/>
                </a:lnTo>
                <a:lnTo>
                  <a:pt x="970394" y="393"/>
                </a:lnTo>
                <a:lnTo>
                  <a:pt x="972489" y="1320"/>
                </a:lnTo>
                <a:lnTo>
                  <a:pt x="1062418" y="54635"/>
                </a:lnTo>
                <a:lnTo>
                  <a:pt x="1046040" y="64033"/>
                </a:lnTo>
                <a:close/>
              </a:path>
              <a:path w="1062989" h="107950">
                <a:moveTo>
                  <a:pt x="1008202" y="63780"/>
                </a:moveTo>
                <a:lnTo>
                  <a:pt x="0" y="56540"/>
                </a:lnTo>
                <a:lnTo>
                  <a:pt x="126" y="37490"/>
                </a:lnTo>
                <a:lnTo>
                  <a:pt x="1008352" y="44730"/>
                </a:lnTo>
                <a:lnTo>
                  <a:pt x="1024606" y="54368"/>
                </a:lnTo>
                <a:lnTo>
                  <a:pt x="1008202" y="63780"/>
                </a:lnTo>
                <a:close/>
              </a:path>
              <a:path w="1062989" h="107950">
                <a:moveTo>
                  <a:pt x="1024606" y="54368"/>
                </a:moveTo>
                <a:lnTo>
                  <a:pt x="1008352" y="44730"/>
                </a:lnTo>
                <a:lnTo>
                  <a:pt x="1043584" y="44983"/>
                </a:lnTo>
                <a:lnTo>
                  <a:pt x="1043575" y="46240"/>
                </a:lnTo>
                <a:lnTo>
                  <a:pt x="1038771" y="46240"/>
                </a:lnTo>
                <a:lnTo>
                  <a:pt x="1024606" y="54368"/>
                </a:lnTo>
                <a:close/>
              </a:path>
              <a:path w="1062989" h="107950">
                <a:moveTo>
                  <a:pt x="1038656" y="62699"/>
                </a:moveTo>
                <a:lnTo>
                  <a:pt x="1024606" y="54368"/>
                </a:lnTo>
                <a:lnTo>
                  <a:pt x="1038771" y="46240"/>
                </a:lnTo>
                <a:lnTo>
                  <a:pt x="1038656" y="62699"/>
                </a:lnTo>
                <a:close/>
              </a:path>
              <a:path w="1062989" h="107950">
                <a:moveTo>
                  <a:pt x="1043454" y="62699"/>
                </a:moveTo>
                <a:lnTo>
                  <a:pt x="1038656" y="62699"/>
                </a:lnTo>
                <a:lnTo>
                  <a:pt x="1038771" y="46240"/>
                </a:lnTo>
                <a:lnTo>
                  <a:pt x="1043575" y="46240"/>
                </a:lnTo>
                <a:lnTo>
                  <a:pt x="1043454" y="62699"/>
                </a:lnTo>
                <a:close/>
              </a:path>
              <a:path w="1062989" h="107950">
                <a:moveTo>
                  <a:pt x="1043444" y="64033"/>
                </a:moveTo>
                <a:lnTo>
                  <a:pt x="1008202" y="63780"/>
                </a:lnTo>
                <a:lnTo>
                  <a:pt x="1024606" y="54368"/>
                </a:lnTo>
                <a:lnTo>
                  <a:pt x="1038656" y="62699"/>
                </a:lnTo>
                <a:lnTo>
                  <a:pt x="1043454" y="62699"/>
                </a:lnTo>
                <a:lnTo>
                  <a:pt x="1043444" y="64033"/>
                </a:lnTo>
                <a:close/>
              </a:path>
              <a:path w="1062989" h="107950">
                <a:moveTo>
                  <a:pt x="967359" y="107924"/>
                </a:moveTo>
                <a:lnTo>
                  <a:pt x="957503" y="97612"/>
                </a:lnTo>
                <a:lnTo>
                  <a:pt x="957973" y="95364"/>
                </a:lnTo>
                <a:lnTo>
                  <a:pt x="958964" y="93294"/>
                </a:lnTo>
                <a:lnTo>
                  <a:pt x="960424" y="91516"/>
                </a:lnTo>
                <a:lnTo>
                  <a:pt x="962253" y="90144"/>
                </a:lnTo>
                <a:lnTo>
                  <a:pt x="1008202" y="63780"/>
                </a:lnTo>
                <a:lnTo>
                  <a:pt x="1046040" y="64033"/>
                </a:lnTo>
                <a:lnTo>
                  <a:pt x="971740" y="106667"/>
                </a:lnTo>
                <a:lnTo>
                  <a:pt x="969619" y="107568"/>
                </a:lnTo>
                <a:lnTo>
                  <a:pt x="967359" y="1079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07752" y="2254694"/>
            <a:ext cx="1550035" cy="901065"/>
          </a:xfrm>
          <a:custGeom>
            <a:avLst/>
            <a:gdLst/>
            <a:ahLst/>
            <a:cxnLst/>
            <a:rect l="l" t="t" r="r" b="b"/>
            <a:pathLst>
              <a:path w="1550035" h="901064">
                <a:moveTo>
                  <a:pt x="1545272" y="901065"/>
                </a:moveTo>
                <a:lnTo>
                  <a:pt x="4762" y="901065"/>
                </a:lnTo>
                <a:lnTo>
                  <a:pt x="3289" y="900836"/>
                </a:lnTo>
                <a:lnTo>
                  <a:pt x="1968" y="900163"/>
                </a:lnTo>
                <a:lnTo>
                  <a:pt x="914" y="899109"/>
                </a:lnTo>
                <a:lnTo>
                  <a:pt x="228" y="897775"/>
                </a:lnTo>
                <a:lnTo>
                  <a:pt x="0" y="896302"/>
                </a:lnTo>
                <a:lnTo>
                  <a:pt x="0" y="4762"/>
                </a:lnTo>
                <a:lnTo>
                  <a:pt x="4762" y="0"/>
                </a:lnTo>
                <a:lnTo>
                  <a:pt x="1545272" y="0"/>
                </a:lnTo>
                <a:lnTo>
                  <a:pt x="1550035" y="4762"/>
                </a:lnTo>
                <a:lnTo>
                  <a:pt x="9525" y="4762"/>
                </a:lnTo>
                <a:lnTo>
                  <a:pt x="4762" y="9524"/>
                </a:lnTo>
                <a:lnTo>
                  <a:pt x="9525" y="9524"/>
                </a:lnTo>
                <a:lnTo>
                  <a:pt x="9525" y="891540"/>
                </a:lnTo>
                <a:lnTo>
                  <a:pt x="4762" y="891540"/>
                </a:lnTo>
                <a:lnTo>
                  <a:pt x="9525" y="896302"/>
                </a:lnTo>
                <a:lnTo>
                  <a:pt x="1550035" y="896302"/>
                </a:lnTo>
                <a:lnTo>
                  <a:pt x="1549806" y="897775"/>
                </a:lnTo>
                <a:lnTo>
                  <a:pt x="1549120" y="899109"/>
                </a:lnTo>
                <a:lnTo>
                  <a:pt x="1548066" y="900163"/>
                </a:lnTo>
                <a:lnTo>
                  <a:pt x="1546745" y="900836"/>
                </a:lnTo>
                <a:lnTo>
                  <a:pt x="1545272" y="901065"/>
                </a:lnTo>
                <a:close/>
              </a:path>
              <a:path w="1550035" h="901064">
                <a:moveTo>
                  <a:pt x="9525" y="9524"/>
                </a:moveTo>
                <a:lnTo>
                  <a:pt x="4762" y="9524"/>
                </a:lnTo>
                <a:lnTo>
                  <a:pt x="9525" y="4762"/>
                </a:lnTo>
                <a:lnTo>
                  <a:pt x="9525" y="9524"/>
                </a:lnTo>
                <a:close/>
              </a:path>
              <a:path w="1550035" h="901064">
                <a:moveTo>
                  <a:pt x="1540510" y="9524"/>
                </a:moveTo>
                <a:lnTo>
                  <a:pt x="9525" y="9524"/>
                </a:lnTo>
                <a:lnTo>
                  <a:pt x="9525" y="4762"/>
                </a:lnTo>
                <a:lnTo>
                  <a:pt x="1540510" y="4762"/>
                </a:lnTo>
                <a:lnTo>
                  <a:pt x="1540510" y="9524"/>
                </a:lnTo>
                <a:close/>
              </a:path>
              <a:path w="1550035" h="901064">
                <a:moveTo>
                  <a:pt x="1540510" y="896302"/>
                </a:moveTo>
                <a:lnTo>
                  <a:pt x="1540510" y="4762"/>
                </a:lnTo>
                <a:lnTo>
                  <a:pt x="1545272" y="9524"/>
                </a:lnTo>
                <a:lnTo>
                  <a:pt x="1550035" y="9524"/>
                </a:lnTo>
                <a:lnTo>
                  <a:pt x="1550035" y="891540"/>
                </a:lnTo>
                <a:lnTo>
                  <a:pt x="1545272" y="891540"/>
                </a:lnTo>
                <a:lnTo>
                  <a:pt x="1540510" y="896302"/>
                </a:lnTo>
                <a:close/>
              </a:path>
              <a:path w="1550035" h="901064">
                <a:moveTo>
                  <a:pt x="1550035" y="9524"/>
                </a:moveTo>
                <a:lnTo>
                  <a:pt x="1545272" y="9524"/>
                </a:lnTo>
                <a:lnTo>
                  <a:pt x="1540510" y="4762"/>
                </a:lnTo>
                <a:lnTo>
                  <a:pt x="1550035" y="4762"/>
                </a:lnTo>
                <a:lnTo>
                  <a:pt x="1550035" y="9524"/>
                </a:lnTo>
                <a:close/>
              </a:path>
              <a:path w="1550035" h="901064">
                <a:moveTo>
                  <a:pt x="9525" y="896302"/>
                </a:moveTo>
                <a:lnTo>
                  <a:pt x="4762" y="891540"/>
                </a:lnTo>
                <a:lnTo>
                  <a:pt x="9525" y="891540"/>
                </a:lnTo>
                <a:lnTo>
                  <a:pt x="9525" y="896302"/>
                </a:lnTo>
                <a:close/>
              </a:path>
              <a:path w="1550035" h="901064">
                <a:moveTo>
                  <a:pt x="1540510" y="896302"/>
                </a:moveTo>
                <a:lnTo>
                  <a:pt x="9525" y="896302"/>
                </a:lnTo>
                <a:lnTo>
                  <a:pt x="9525" y="891540"/>
                </a:lnTo>
                <a:lnTo>
                  <a:pt x="1540510" y="891540"/>
                </a:lnTo>
                <a:lnTo>
                  <a:pt x="1540510" y="896302"/>
                </a:lnTo>
                <a:close/>
              </a:path>
              <a:path w="1550035" h="901064">
                <a:moveTo>
                  <a:pt x="1550035" y="896302"/>
                </a:moveTo>
                <a:lnTo>
                  <a:pt x="1540510" y="896302"/>
                </a:lnTo>
                <a:lnTo>
                  <a:pt x="1545272" y="891540"/>
                </a:lnTo>
                <a:lnTo>
                  <a:pt x="1550035" y="891540"/>
                </a:lnTo>
                <a:lnTo>
                  <a:pt x="1550035" y="8963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691254" y="2271521"/>
            <a:ext cx="51943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5284" y="2465196"/>
            <a:ext cx="14160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91254" y="2683001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碳粒粉尘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44439" y="2612974"/>
            <a:ext cx="949325" cy="107950"/>
          </a:xfrm>
          <a:custGeom>
            <a:avLst/>
            <a:gdLst/>
            <a:ahLst/>
            <a:cxnLst/>
            <a:rect l="l" t="t" r="r" b="b"/>
            <a:pathLst>
              <a:path w="949325" h="107950">
                <a:moveTo>
                  <a:pt x="894553" y="44246"/>
                </a:moveTo>
                <a:lnTo>
                  <a:pt x="848664" y="17767"/>
                </a:lnTo>
                <a:lnTo>
                  <a:pt x="843940" y="10287"/>
                </a:lnTo>
                <a:lnTo>
                  <a:pt x="844029" y="7988"/>
                </a:lnTo>
                <a:lnTo>
                  <a:pt x="853808" y="0"/>
                </a:lnTo>
                <a:lnTo>
                  <a:pt x="856081" y="368"/>
                </a:lnTo>
                <a:lnTo>
                  <a:pt x="858189" y="1269"/>
                </a:lnTo>
                <a:lnTo>
                  <a:pt x="932387" y="44081"/>
                </a:lnTo>
                <a:lnTo>
                  <a:pt x="894553" y="44246"/>
                </a:lnTo>
                <a:close/>
              </a:path>
              <a:path w="949325" h="107950">
                <a:moveTo>
                  <a:pt x="910933" y="53698"/>
                </a:moveTo>
                <a:lnTo>
                  <a:pt x="894553" y="44246"/>
                </a:lnTo>
                <a:lnTo>
                  <a:pt x="929792" y="44081"/>
                </a:lnTo>
                <a:lnTo>
                  <a:pt x="929798" y="45402"/>
                </a:lnTo>
                <a:lnTo>
                  <a:pt x="925004" y="45402"/>
                </a:lnTo>
                <a:lnTo>
                  <a:pt x="910933" y="53698"/>
                </a:lnTo>
                <a:close/>
              </a:path>
              <a:path w="949325" h="107950">
                <a:moveTo>
                  <a:pt x="854316" y="107937"/>
                </a:moveTo>
                <a:lnTo>
                  <a:pt x="844346" y="97739"/>
                </a:lnTo>
                <a:lnTo>
                  <a:pt x="844778" y="95478"/>
                </a:lnTo>
                <a:lnTo>
                  <a:pt x="894653" y="63296"/>
                </a:lnTo>
                <a:lnTo>
                  <a:pt x="929881" y="63131"/>
                </a:lnTo>
                <a:lnTo>
                  <a:pt x="929792" y="44081"/>
                </a:lnTo>
                <a:lnTo>
                  <a:pt x="932387" y="44081"/>
                </a:lnTo>
                <a:lnTo>
                  <a:pt x="948740" y="53517"/>
                </a:lnTo>
                <a:lnTo>
                  <a:pt x="858685" y="106616"/>
                </a:lnTo>
                <a:lnTo>
                  <a:pt x="856576" y="107543"/>
                </a:lnTo>
                <a:lnTo>
                  <a:pt x="854316" y="107937"/>
                </a:lnTo>
                <a:close/>
              </a:path>
              <a:path w="949325" h="107950">
                <a:moveTo>
                  <a:pt x="88" y="67487"/>
                </a:moveTo>
                <a:lnTo>
                  <a:pt x="0" y="48437"/>
                </a:lnTo>
                <a:lnTo>
                  <a:pt x="894553" y="44246"/>
                </a:lnTo>
                <a:lnTo>
                  <a:pt x="910933" y="53698"/>
                </a:lnTo>
                <a:lnTo>
                  <a:pt x="894653" y="63296"/>
                </a:lnTo>
                <a:lnTo>
                  <a:pt x="88" y="67487"/>
                </a:lnTo>
                <a:close/>
              </a:path>
              <a:path w="949325" h="107950">
                <a:moveTo>
                  <a:pt x="925080" y="61861"/>
                </a:moveTo>
                <a:lnTo>
                  <a:pt x="910933" y="53698"/>
                </a:lnTo>
                <a:lnTo>
                  <a:pt x="925004" y="45402"/>
                </a:lnTo>
                <a:lnTo>
                  <a:pt x="925080" y="61861"/>
                </a:lnTo>
                <a:close/>
              </a:path>
              <a:path w="949325" h="107950">
                <a:moveTo>
                  <a:pt x="929875" y="61861"/>
                </a:moveTo>
                <a:lnTo>
                  <a:pt x="925080" y="61861"/>
                </a:lnTo>
                <a:lnTo>
                  <a:pt x="925004" y="45402"/>
                </a:lnTo>
                <a:lnTo>
                  <a:pt x="929798" y="45402"/>
                </a:lnTo>
                <a:lnTo>
                  <a:pt x="929875" y="61861"/>
                </a:lnTo>
                <a:close/>
              </a:path>
              <a:path w="949325" h="107950">
                <a:moveTo>
                  <a:pt x="894653" y="63296"/>
                </a:moveTo>
                <a:lnTo>
                  <a:pt x="910933" y="53698"/>
                </a:lnTo>
                <a:lnTo>
                  <a:pt x="925080" y="61861"/>
                </a:lnTo>
                <a:lnTo>
                  <a:pt x="929875" y="61861"/>
                </a:lnTo>
                <a:lnTo>
                  <a:pt x="929881" y="63131"/>
                </a:lnTo>
                <a:lnTo>
                  <a:pt x="894653" y="63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553517" y="2008949"/>
            <a:ext cx="2440305" cy="1208405"/>
          </a:xfrm>
          <a:custGeom>
            <a:avLst/>
            <a:gdLst/>
            <a:ahLst/>
            <a:cxnLst/>
            <a:rect l="l" t="t" r="r" b="b"/>
            <a:pathLst>
              <a:path w="2440304" h="1208405">
                <a:moveTo>
                  <a:pt x="2435542" y="1208405"/>
                </a:moveTo>
                <a:lnTo>
                  <a:pt x="4762" y="1208405"/>
                </a:lnTo>
                <a:lnTo>
                  <a:pt x="3289" y="1208176"/>
                </a:lnTo>
                <a:lnTo>
                  <a:pt x="1968" y="1207503"/>
                </a:lnTo>
                <a:lnTo>
                  <a:pt x="914" y="1206449"/>
                </a:lnTo>
                <a:lnTo>
                  <a:pt x="228" y="1205115"/>
                </a:lnTo>
                <a:lnTo>
                  <a:pt x="0" y="1203642"/>
                </a:lnTo>
                <a:lnTo>
                  <a:pt x="0" y="4762"/>
                </a:lnTo>
                <a:lnTo>
                  <a:pt x="4762" y="0"/>
                </a:lnTo>
                <a:lnTo>
                  <a:pt x="2435542" y="0"/>
                </a:lnTo>
                <a:lnTo>
                  <a:pt x="2440304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1198879"/>
                </a:lnTo>
                <a:lnTo>
                  <a:pt x="4762" y="1198879"/>
                </a:lnTo>
                <a:lnTo>
                  <a:pt x="9525" y="1203642"/>
                </a:lnTo>
                <a:lnTo>
                  <a:pt x="2440304" y="1203642"/>
                </a:lnTo>
                <a:lnTo>
                  <a:pt x="2440076" y="1205115"/>
                </a:lnTo>
                <a:lnTo>
                  <a:pt x="2439390" y="1206449"/>
                </a:lnTo>
                <a:lnTo>
                  <a:pt x="2438336" y="1207503"/>
                </a:lnTo>
                <a:lnTo>
                  <a:pt x="2437015" y="1208176"/>
                </a:lnTo>
                <a:lnTo>
                  <a:pt x="2435542" y="1208405"/>
                </a:lnTo>
                <a:close/>
              </a:path>
              <a:path w="2440304" h="1208405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2440304" h="1208405">
                <a:moveTo>
                  <a:pt x="2430779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2430779" y="4762"/>
                </a:lnTo>
                <a:lnTo>
                  <a:pt x="2430779" y="9525"/>
                </a:lnTo>
                <a:close/>
              </a:path>
              <a:path w="2440304" h="1208405">
                <a:moveTo>
                  <a:pt x="2430779" y="1203642"/>
                </a:moveTo>
                <a:lnTo>
                  <a:pt x="2430779" y="4762"/>
                </a:lnTo>
                <a:lnTo>
                  <a:pt x="2435542" y="9525"/>
                </a:lnTo>
                <a:lnTo>
                  <a:pt x="2440304" y="9525"/>
                </a:lnTo>
                <a:lnTo>
                  <a:pt x="2440304" y="1198879"/>
                </a:lnTo>
                <a:lnTo>
                  <a:pt x="2435542" y="1198879"/>
                </a:lnTo>
                <a:lnTo>
                  <a:pt x="2430779" y="1203642"/>
                </a:lnTo>
                <a:close/>
              </a:path>
              <a:path w="2440304" h="1208405">
                <a:moveTo>
                  <a:pt x="2440304" y="9525"/>
                </a:moveTo>
                <a:lnTo>
                  <a:pt x="2435542" y="9525"/>
                </a:lnTo>
                <a:lnTo>
                  <a:pt x="2430779" y="4762"/>
                </a:lnTo>
                <a:lnTo>
                  <a:pt x="2440304" y="4762"/>
                </a:lnTo>
                <a:lnTo>
                  <a:pt x="2440304" y="9525"/>
                </a:lnTo>
                <a:close/>
              </a:path>
              <a:path w="2440304" h="1208405">
                <a:moveTo>
                  <a:pt x="9525" y="1203642"/>
                </a:moveTo>
                <a:lnTo>
                  <a:pt x="4762" y="1198879"/>
                </a:lnTo>
                <a:lnTo>
                  <a:pt x="9525" y="1198879"/>
                </a:lnTo>
                <a:lnTo>
                  <a:pt x="9525" y="1203642"/>
                </a:lnTo>
                <a:close/>
              </a:path>
              <a:path w="2440304" h="1208405">
                <a:moveTo>
                  <a:pt x="2430779" y="1203642"/>
                </a:moveTo>
                <a:lnTo>
                  <a:pt x="9525" y="1203642"/>
                </a:lnTo>
                <a:lnTo>
                  <a:pt x="9525" y="1198879"/>
                </a:lnTo>
                <a:lnTo>
                  <a:pt x="2430779" y="1198879"/>
                </a:lnTo>
                <a:lnTo>
                  <a:pt x="2430779" y="1203642"/>
                </a:lnTo>
                <a:close/>
              </a:path>
              <a:path w="2440304" h="1208405">
                <a:moveTo>
                  <a:pt x="2440304" y="1203642"/>
                </a:moveTo>
                <a:lnTo>
                  <a:pt x="2430779" y="1203642"/>
                </a:lnTo>
                <a:lnTo>
                  <a:pt x="2435542" y="1198879"/>
                </a:lnTo>
                <a:lnTo>
                  <a:pt x="2440304" y="1198879"/>
                </a:lnTo>
                <a:lnTo>
                  <a:pt x="2440304" y="1203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637019" y="2010536"/>
            <a:ext cx="21590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阻碍地表向外放 出的大量长波热 辐射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3610" y="3403726"/>
            <a:ext cx="109283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防治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40329" y="3314191"/>
            <a:ext cx="2768600" cy="1406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899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减少矿物燃料的使用 开发利用新能源</a:t>
            </a:r>
            <a:endParaRPr sz="2400">
              <a:latin typeface="华文楷体"/>
              <a:cs typeface="华文楷体"/>
            </a:endParaRPr>
          </a:p>
          <a:p>
            <a:pPr marL="30480">
              <a:lnSpc>
                <a:spcPct val="100000"/>
              </a:lnSpc>
              <a:spcBef>
                <a:spcPts val="745"/>
              </a:spcBef>
            </a:pPr>
            <a:r>
              <a:rPr dirty="0" sz="2400">
                <a:latin typeface="华文楷体"/>
                <a:cs typeface="华文楷体"/>
              </a:rPr>
              <a:t>大力植树造林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5345" y="2622041"/>
            <a:ext cx="5310505" cy="10394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危害</a:t>
            </a:r>
            <a:r>
              <a:rPr dirty="0" sz="2800" spc="-20" b="1">
                <a:latin typeface="宋体"/>
                <a:cs typeface="宋体"/>
              </a:rPr>
              <a:t>：</a:t>
            </a:r>
            <a:endParaRPr sz="2800">
              <a:latin typeface="宋体"/>
              <a:cs typeface="宋体"/>
            </a:endParaRPr>
          </a:p>
          <a:p>
            <a:pPr marL="420370">
              <a:lnSpc>
                <a:spcPct val="100000"/>
              </a:lnSpc>
              <a:spcBef>
                <a:spcPts val="1750"/>
              </a:spcBef>
            </a:pPr>
            <a:r>
              <a:rPr dirty="0" sz="2400">
                <a:latin typeface="华文楷体"/>
                <a:cs typeface="华文楷体"/>
              </a:rPr>
              <a:t>紫外线强度增加，人类皮肤发生癌变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5447" y="2485643"/>
            <a:ext cx="304800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0219" y="575941"/>
            <a:ext cx="8255000" cy="1710689"/>
          </a:xfrm>
          <a:prstGeom prst="rect"/>
        </p:spPr>
        <p:txBody>
          <a:bodyPr wrap="square" lIns="0" tIns="69850" rIns="0" bIns="0" rtlCol="0" vert="horz">
            <a:spAutoFit/>
          </a:bodyPr>
          <a:lstStyle/>
          <a:p>
            <a:pPr algn="ctr" marR="604520">
              <a:lnSpc>
                <a:spcPct val="100000"/>
              </a:lnSpc>
              <a:spcBef>
                <a:spcPts val="550"/>
              </a:spcBef>
            </a:pPr>
            <a:r>
              <a:rPr dirty="0"/>
              <a:t>臭氧层破坏</a:t>
            </a:r>
          </a:p>
          <a:p>
            <a:pPr algn="just" marL="12700" marR="5080">
              <a:lnSpc>
                <a:spcPct val="100000"/>
              </a:lnSpc>
              <a:spcBef>
                <a:spcPts val="335"/>
              </a:spcBef>
            </a:pPr>
            <a:r>
              <a:rPr dirty="0" sz="2400" b="0">
                <a:latin typeface="华文楷体"/>
                <a:cs typeface="华文楷体"/>
              </a:rPr>
              <a:t>大气中的臭氧含量仅一亿分之一，但在离地面</a:t>
            </a:r>
            <a:r>
              <a:rPr dirty="0" sz="2400" spc="-5" b="0">
                <a:latin typeface="华文楷体"/>
                <a:cs typeface="华文楷体"/>
              </a:rPr>
              <a:t>20</a:t>
            </a:r>
            <a:r>
              <a:rPr dirty="0" sz="2400" b="0">
                <a:latin typeface="华文楷体"/>
                <a:cs typeface="华文楷体"/>
              </a:rPr>
              <a:t>至</a:t>
            </a:r>
            <a:r>
              <a:rPr dirty="0" sz="2400" spc="-5" b="0">
                <a:latin typeface="华文楷体"/>
                <a:cs typeface="华文楷体"/>
              </a:rPr>
              <a:t>30</a:t>
            </a:r>
            <a:r>
              <a:rPr dirty="0" sz="2400" b="0">
                <a:latin typeface="华文楷体"/>
                <a:cs typeface="华文楷体"/>
              </a:rPr>
              <a:t>公里的平 流层中臭氧含量虽然极其微少，却具有非常强烈的吸收紫外线 的功能，可以吸收太阳光紫外线中对生物有害的部分</a:t>
            </a:r>
            <a:r>
              <a:rPr dirty="0" sz="2400" spc="-5" b="0">
                <a:latin typeface="华文楷体"/>
                <a:cs typeface="华文楷体"/>
              </a:rPr>
              <a:t>(UV-B)</a:t>
            </a:r>
            <a:r>
              <a:rPr dirty="0" sz="2400" b="0">
                <a:latin typeface="华文楷体"/>
                <a:cs typeface="华文楷体"/>
              </a:rPr>
              <a:t>。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865" y="1026286"/>
            <a:ext cx="8298815" cy="134302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061720" marR="17780" indent="-1036319">
              <a:lnSpc>
                <a:spcPts val="2880"/>
              </a:lnSpc>
              <a:spcBef>
                <a:spcPts val="590"/>
              </a:spcBef>
            </a:pPr>
            <a:r>
              <a:rPr dirty="0" baseline="26785" sz="4200" b="1">
                <a:latin typeface="华文楷体"/>
                <a:cs typeface="华文楷体"/>
              </a:rPr>
              <a:t>成因</a:t>
            </a:r>
            <a:r>
              <a:rPr dirty="0" baseline="26785" sz="4200" spc="-382" b="1">
                <a:latin typeface="华文楷体"/>
                <a:cs typeface="华文楷体"/>
              </a:rPr>
              <a:t>：</a:t>
            </a:r>
            <a:r>
              <a:rPr dirty="0" sz="2400">
                <a:latin typeface="华文楷体"/>
                <a:cs typeface="华文楷体"/>
              </a:rPr>
              <a:t>人类过多地使用氯氟烃类、溴氟烷烃类、</a:t>
            </a:r>
            <a:r>
              <a:rPr dirty="0" sz="2400" spc="-5">
                <a:latin typeface="华文楷体"/>
                <a:cs typeface="华文楷体"/>
              </a:rPr>
              <a:t>N</a:t>
            </a:r>
            <a:r>
              <a:rPr dirty="0" baseline="-17921" sz="2325" spc="-7">
                <a:latin typeface="华文楷体"/>
                <a:cs typeface="华文楷体"/>
              </a:rPr>
              <a:t>2</a:t>
            </a:r>
            <a:r>
              <a:rPr dirty="0" sz="2400">
                <a:latin typeface="华文楷体"/>
                <a:cs typeface="华文楷体"/>
              </a:rPr>
              <a:t>O、CCl</a:t>
            </a:r>
            <a:r>
              <a:rPr dirty="0" baseline="-17921" sz="2325" spc="-7">
                <a:latin typeface="华文楷体"/>
                <a:cs typeface="华文楷体"/>
              </a:rPr>
              <a:t>4</a:t>
            </a:r>
            <a:r>
              <a:rPr dirty="0" sz="2400">
                <a:latin typeface="华文楷体"/>
                <a:cs typeface="华文楷体"/>
              </a:rPr>
              <a:t>、  </a:t>
            </a:r>
            <a:r>
              <a:rPr dirty="0" sz="2400" spc="-5">
                <a:latin typeface="华文楷体"/>
                <a:cs typeface="华文楷体"/>
              </a:rPr>
              <a:t>CH</a:t>
            </a:r>
            <a:r>
              <a:rPr dirty="0" baseline="-17921" sz="2325" spc="-7">
                <a:latin typeface="华文楷体"/>
                <a:cs typeface="华文楷体"/>
              </a:rPr>
              <a:t>4</a:t>
            </a:r>
            <a:r>
              <a:rPr dirty="0" sz="2400">
                <a:latin typeface="华文楷体"/>
                <a:cs typeface="华文楷体"/>
              </a:rPr>
              <a:t>等是臭氧层被破坏的主要原因</a:t>
            </a:r>
            <a:endParaRPr sz="2400">
              <a:latin typeface="华文楷体"/>
              <a:cs typeface="华文楷体"/>
            </a:endParaRPr>
          </a:p>
          <a:p>
            <a:pPr marL="752475">
              <a:lnSpc>
                <a:spcPct val="100000"/>
              </a:lnSpc>
              <a:spcBef>
                <a:spcPts val="1245"/>
              </a:spcBef>
            </a:pPr>
            <a:r>
              <a:rPr dirty="0" sz="2400">
                <a:latin typeface="华文楷体"/>
                <a:cs typeface="华文楷体"/>
              </a:rPr>
              <a:t>氯氟烃大量用作气溶胶、制冷剂、发泡剂、化工溶剂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16200" y="2817634"/>
            <a:ext cx="1754505" cy="107950"/>
          </a:xfrm>
          <a:custGeom>
            <a:avLst/>
            <a:gdLst/>
            <a:ahLst/>
            <a:cxnLst/>
            <a:rect l="l" t="t" r="r" b="b"/>
            <a:pathLst>
              <a:path w="1754504" h="107950">
                <a:moveTo>
                  <a:pt x="1716709" y="53968"/>
                </a:moveTo>
                <a:lnTo>
                  <a:pt x="1654606" y="17741"/>
                </a:lnTo>
                <a:lnTo>
                  <a:pt x="1649907" y="10236"/>
                </a:lnTo>
                <a:lnTo>
                  <a:pt x="1650009" y="7950"/>
                </a:lnTo>
                <a:lnTo>
                  <a:pt x="1659826" y="0"/>
                </a:lnTo>
                <a:lnTo>
                  <a:pt x="1662087" y="381"/>
                </a:lnTo>
                <a:lnTo>
                  <a:pt x="1664195" y="1295"/>
                </a:lnTo>
                <a:lnTo>
                  <a:pt x="1738172" y="44437"/>
                </a:lnTo>
                <a:lnTo>
                  <a:pt x="1735594" y="44437"/>
                </a:lnTo>
                <a:lnTo>
                  <a:pt x="1735594" y="45745"/>
                </a:lnTo>
                <a:lnTo>
                  <a:pt x="1730806" y="45745"/>
                </a:lnTo>
                <a:lnTo>
                  <a:pt x="1716709" y="53968"/>
                </a:lnTo>
                <a:close/>
              </a:path>
              <a:path w="1754504" h="107950">
                <a:moveTo>
                  <a:pt x="1700392" y="63487"/>
                </a:moveTo>
                <a:lnTo>
                  <a:pt x="0" y="63487"/>
                </a:lnTo>
                <a:lnTo>
                  <a:pt x="0" y="44437"/>
                </a:lnTo>
                <a:lnTo>
                  <a:pt x="1700370" y="44437"/>
                </a:lnTo>
                <a:lnTo>
                  <a:pt x="1716709" y="53968"/>
                </a:lnTo>
                <a:lnTo>
                  <a:pt x="1700392" y="63487"/>
                </a:lnTo>
                <a:close/>
              </a:path>
              <a:path w="1754504" h="107950">
                <a:moveTo>
                  <a:pt x="1738176" y="63487"/>
                </a:moveTo>
                <a:lnTo>
                  <a:pt x="1735594" y="63487"/>
                </a:lnTo>
                <a:lnTo>
                  <a:pt x="1735594" y="44437"/>
                </a:lnTo>
                <a:lnTo>
                  <a:pt x="1738172" y="44437"/>
                </a:lnTo>
                <a:lnTo>
                  <a:pt x="1754504" y="53962"/>
                </a:lnTo>
                <a:lnTo>
                  <a:pt x="1738176" y="63487"/>
                </a:lnTo>
                <a:close/>
              </a:path>
              <a:path w="1754504" h="107950">
                <a:moveTo>
                  <a:pt x="1730806" y="62191"/>
                </a:moveTo>
                <a:lnTo>
                  <a:pt x="1716709" y="53968"/>
                </a:lnTo>
                <a:lnTo>
                  <a:pt x="1730806" y="45745"/>
                </a:lnTo>
                <a:lnTo>
                  <a:pt x="1730806" y="62191"/>
                </a:lnTo>
                <a:close/>
              </a:path>
              <a:path w="1754504" h="107950">
                <a:moveTo>
                  <a:pt x="1735594" y="62191"/>
                </a:moveTo>
                <a:lnTo>
                  <a:pt x="1730806" y="62191"/>
                </a:lnTo>
                <a:lnTo>
                  <a:pt x="1730806" y="45745"/>
                </a:lnTo>
                <a:lnTo>
                  <a:pt x="1735594" y="45745"/>
                </a:lnTo>
                <a:lnTo>
                  <a:pt x="1735594" y="62191"/>
                </a:lnTo>
                <a:close/>
              </a:path>
              <a:path w="1754504" h="107950">
                <a:moveTo>
                  <a:pt x="1659826" y="107937"/>
                </a:moveTo>
                <a:lnTo>
                  <a:pt x="1649907" y="97688"/>
                </a:lnTo>
                <a:lnTo>
                  <a:pt x="1650352" y="95440"/>
                </a:lnTo>
                <a:lnTo>
                  <a:pt x="1651330" y="93357"/>
                </a:lnTo>
                <a:lnTo>
                  <a:pt x="1652777" y="91579"/>
                </a:lnTo>
                <a:lnTo>
                  <a:pt x="1654606" y="90195"/>
                </a:lnTo>
                <a:lnTo>
                  <a:pt x="1716709" y="53968"/>
                </a:lnTo>
                <a:lnTo>
                  <a:pt x="1730806" y="62191"/>
                </a:lnTo>
                <a:lnTo>
                  <a:pt x="1735594" y="62191"/>
                </a:lnTo>
                <a:lnTo>
                  <a:pt x="1735594" y="63487"/>
                </a:lnTo>
                <a:lnTo>
                  <a:pt x="1738176" y="63487"/>
                </a:lnTo>
                <a:lnTo>
                  <a:pt x="1664195" y="106641"/>
                </a:lnTo>
                <a:lnTo>
                  <a:pt x="1662087" y="107556"/>
                </a:lnTo>
                <a:lnTo>
                  <a:pt x="1659826" y="10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51150" y="2475356"/>
            <a:ext cx="1296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华文楷体"/>
                <a:cs typeface="华文楷体"/>
              </a:rPr>
              <a:t>紫外线照</a:t>
            </a:r>
            <a:r>
              <a:rPr dirty="0" sz="2000" spc="5">
                <a:latin typeface="华文楷体"/>
                <a:cs typeface="华文楷体"/>
              </a:rPr>
              <a:t>射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0819" y="2653791"/>
            <a:ext cx="1079500" cy="1195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CCl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F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  <a:spcBef>
                <a:spcPts val="2495"/>
              </a:spcBef>
            </a:pPr>
            <a:r>
              <a:rPr dirty="0" sz="2800">
                <a:latin typeface="Times New Roman"/>
                <a:cs typeface="Times New Roman"/>
              </a:rPr>
              <a:t>2O</a:t>
            </a:r>
            <a:r>
              <a:rPr dirty="0" baseline="-16975" sz="2700">
                <a:latin typeface="Times New Roman"/>
                <a:cs typeface="Times New Roman"/>
              </a:rPr>
              <a:t>3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55520" y="3607574"/>
            <a:ext cx="1995170" cy="107950"/>
          </a:xfrm>
          <a:custGeom>
            <a:avLst/>
            <a:gdLst/>
            <a:ahLst/>
            <a:cxnLst/>
            <a:rect l="l" t="t" r="r" b="b"/>
            <a:pathLst>
              <a:path w="1995170" h="107950">
                <a:moveTo>
                  <a:pt x="1957374" y="53968"/>
                </a:moveTo>
                <a:lnTo>
                  <a:pt x="1895271" y="17741"/>
                </a:lnTo>
                <a:lnTo>
                  <a:pt x="1890572" y="10236"/>
                </a:lnTo>
                <a:lnTo>
                  <a:pt x="1890674" y="7950"/>
                </a:lnTo>
                <a:lnTo>
                  <a:pt x="1900491" y="0"/>
                </a:lnTo>
                <a:lnTo>
                  <a:pt x="1902752" y="381"/>
                </a:lnTo>
                <a:lnTo>
                  <a:pt x="1904860" y="1295"/>
                </a:lnTo>
                <a:lnTo>
                  <a:pt x="1978837" y="44437"/>
                </a:lnTo>
                <a:lnTo>
                  <a:pt x="1976259" y="44437"/>
                </a:lnTo>
                <a:lnTo>
                  <a:pt x="1976259" y="45745"/>
                </a:lnTo>
                <a:lnTo>
                  <a:pt x="1971471" y="45745"/>
                </a:lnTo>
                <a:lnTo>
                  <a:pt x="1957374" y="53968"/>
                </a:lnTo>
                <a:close/>
              </a:path>
              <a:path w="1995170" h="107950">
                <a:moveTo>
                  <a:pt x="1941057" y="63487"/>
                </a:moveTo>
                <a:lnTo>
                  <a:pt x="0" y="63487"/>
                </a:lnTo>
                <a:lnTo>
                  <a:pt x="0" y="44437"/>
                </a:lnTo>
                <a:lnTo>
                  <a:pt x="1941035" y="44437"/>
                </a:lnTo>
                <a:lnTo>
                  <a:pt x="1957374" y="53968"/>
                </a:lnTo>
                <a:lnTo>
                  <a:pt x="1941057" y="63487"/>
                </a:lnTo>
                <a:close/>
              </a:path>
              <a:path w="1995170" h="107950">
                <a:moveTo>
                  <a:pt x="1978841" y="63487"/>
                </a:moveTo>
                <a:lnTo>
                  <a:pt x="1976259" y="63487"/>
                </a:lnTo>
                <a:lnTo>
                  <a:pt x="1976259" y="44437"/>
                </a:lnTo>
                <a:lnTo>
                  <a:pt x="1978837" y="44437"/>
                </a:lnTo>
                <a:lnTo>
                  <a:pt x="1995170" y="53962"/>
                </a:lnTo>
                <a:lnTo>
                  <a:pt x="1978841" y="63487"/>
                </a:lnTo>
                <a:close/>
              </a:path>
              <a:path w="1995170" h="107950">
                <a:moveTo>
                  <a:pt x="1971471" y="62191"/>
                </a:moveTo>
                <a:lnTo>
                  <a:pt x="1957374" y="53968"/>
                </a:lnTo>
                <a:lnTo>
                  <a:pt x="1971471" y="45745"/>
                </a:lnTo>
                <a:lnTo>
                  <a:pt x="1971471" y="62191"/>
                </a:lnTo>
                <a:close/>
              </a:path>
              <a:path w="1995170" h="107950">
                <a:moveTo>
                  <a:pt x="1976259" y="62191"/>
                </a:moveTo>
                <a:lnTo>
                  <a:pt x="1971471" y="62191"/>
                </a:lnTo>
                <a:lnTo>
                  <a:pt x="1971471" y="45745"/>
                </a:lnTo>
                <a:lnTo>
                  <a:pt x="1976259" y="45745"/>
                </a:lnTo>
                <a:lnTo>
                  <a:pt x="1976259" y="62191"/>
                </a:lnTo>
                <a:close/>
              </a:path>
              <a:path w="1995170" h="107950">
                <a:moveTo>
                  <a:pt x="1900491" y="107937"/>
                </a:moveTo>
                <a:lnTo>
                  <a:pt x="1890572" y="97688"/>
                </a:lnTo>
                <a:lnTo>
                  <a:pt x="1891017" y="95440"/>
                </a:lnTo>
                <a:lnTo>
                  <a:pt x="1891995" y="93357"/>
                </a:lnTo>
                <a:lnTo>
                  <a:pt x="1893443" y="91579"/>
                </a:lnTo>
                <a:lnTo>
                  <a:pt x="1895271" y="90195"/>
                </a:lnTo>
                <a:lnTo>
                  <a:pt x="1957374" y="53968"/>
                </a:lnTo>
                <a:lnTo>
                  <a:pt x="1971471" y="62191"/>
                </a:lnTo>
                <a:lnTo>
                  <a:pt x="1976259" y="62191"/>
                </a:lnTo>
                <a:lnTo>
                  <a:pt x="1976259" y="63487"/>
                </a:lnTo>
                <a:lnTo>
                  <a:pt x="1978841" y="63487"/>
                </a:lnTo>
                <a:lnTo>
                  <a:pt x="1904860" y="106641"/>
                </a:lnTo>
                <a:lnTo>
                  <a:pt x="1902752" y="107556"/>
                </a:lnTo>
                <a:lnTo>
                  <a:pt x="1900491" y="10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940050" y="3144646"/>
            <a:ext cx="486409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7160" indent="-125095">
              <a:lnSpc>
                <a:spcPct val="100000"/>
              </a:lnSpc>
              <a:spcBef>
                <a:spcPts val="95"/>
              </a:spcBef>
              <a:buSzPct val="96428"/>
              <a:buChar char="•"/>
              <a:tabLst>
                <a:tab pos="137795" algn="l"/>
              </a:tabLst>
            </a:pP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65320" y="2622676"/>
            <a:ext cx="1927225" cy="1241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CF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Cl• 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 spc="-6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•Cl</a:t>
            </a:r>
            <a:endParaRPr sz="2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860"/>
              </a:spcBef>
            </a:pPr>
            <a:r>
              <a:rPr dirty="0" sz="2800">
                <a:latin typeface="Times New Roman"/>
                <a:cs typeface="Times New Roman"/>
              </a:rPr>
              <a:t>3O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8150" y="4267961"/>
            <a:ext cx="109283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防治</a:t>
            </a:r>
            <a:r>
              <a:rPr dirty="0" sz="2800" spc="-5">
                <a:latin typeface="宋体"/>
                <a:cs typeface="宋体"/>
              </a:rPr>
              <a:t>：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8154" y="4393056"/>
            <a:ext cx="4597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减少氟氯烃类等产品的生产和使用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052445" y="480186"/>
            <a:ext cx="206057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臭氧层破坏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19500" y="574166"/>
            <a:ext cx="9404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酸</a:t>
            </a:r>
            <a:r>
              <a:rPr dirty="0" sz="3600" spc="-5"/>
              <a:t>雨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29919" y="1306322"/>
            <a:ext cx="8202930" cy="80708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154430" marR="30480" indent="-1116330">
              <a:lnSpc>
                <a:spcPts val="2880"/>
              </a:lnSpc>
              <a:spcBef>
                <a:spcPts val="590"/>
              </a:spcBef>
            </a:pPr>
            <a:r>
              <a:rPr dirty="0" baseline="11904" sz="4200" b="1">
                <a:latin typeface="华文楷体"/>
                <a:cs typeface="华文楷体"/>
              </a:rPr>
              <a:t>危害</a:t>
            </a:r>
            <a:r>
              <a:rPr dirty="0" baseline="11904" sz="4200" spc="-15" b="1">
                <a:latin typeface="华文楷体"/>
                <a:cs typeface="华文楷体"/>
              </a:rPr>
              <a:t>：</a:t>
            </a:r>
            <a:r>
              <a:rPr dirty="0" baseline="11904" sz="4200" spc="-622" b="1">
                <a:latin typeface="华文楷体"/>
                <a:cs typeface="华文楷体"/>
              </a:rPr>
              <a:t> </a:t>
            </a:r>
            <a:r>
              <a:rPr dirty="0" sz="2400">
                <a:latin typeface="华文楷体"/>
                <a:cs typeface="华文楷体"/>
              </a:rPr>
              <a:t>湖泊酸化，鱼类死亡。农作物、森林、草原遭到破坏 建筑物加速腐蚀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0615" y="896111"/>
            <a:ext cx="28987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（pH小于</a:t>
            </a:r>
            <a:r>
              <a:rPr dirty="0" sz="2400" spc="-5">
                <a:latin typeface="华文楷体"/>
                <a:cs typeface="华文楷体"/>
              </a:rPr>
              <a:t>5.6</a:t>
            </a:r>
            <a:r>
              <a:rPr dirty="0" sz="2400">
                <a:latin typeface="华文楷体"/>
                <a:cs typeface="华文楷体"/>
              </a:rPr>
              <a:t>的雨水）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35224" y="3004413"/>
            <a:ext cx="553085" cy="107950"/>
          </a:xfrm>
          <a:custGeom>
            <a:avLst/>
            <a:gdLst/>
            <a:ahLst/>
            <a:cxnLst/>
            <a:rect l="l" t="t" r="r" b="b"/>
            <a:pathLst>
              <a:path w="553085" h="107950">
                <a:moveTo>
                  <a:pt x="536132" y="63931"/>
                </a:moveTo>
                <a:lnTo>
                  <a:pt x="533539" y="63931"/>
                </a:lnTo>
                <a:lnTo>
                  <a:pt x="533654" y="44881"/>
                </a:lnTo>
                <a:lnTo>
                  <a:pt x="498429" y="44678"/>
                </a:lnTo>
                <a:lnTo>
                  <a:pt x="452805" y="17716"/>
                </a:lnTo>
                <a:lnTo>
                  <a:pt x="448157" y="10185"/>
                </a:lnTo>
                <a:lnTo>
                  <a:pt x="448271" y="7899"/>
                </a:lnTo>
                <a:lnTo>
                  <a:pt x="458139" y="0"/>
                </a:lnTo>
                <a:lnTo>
                  <a:pt x="460400" y="393"/>
                </a:lnTo>
                <a:lnTo>
                  <a:pt x="462495" y="1320"/>
                </a:lnTo>
                <a:lnTo>
                  <a:pt x="552500" y="54508"/>
                </a:lnTo>
                <a:lnTo>
                  <a:pt x="536132" y="63931"/>
                </a:lnTo>
                <a:close/>
              </a:path>
              <a:path w="553085" h="107950">
                <a:moveTo>
                  <a:pt x="498302" y="63728"/>
                </a:moveTo>
                <a:lnTo>
                  <a:pt x="0" y="60858"/>
                </a:lnTo>
                <a:lnTo>
                  <a:pt x="101" y="41808"/>
                </a:lnTo>
                <a:lnTo>
                  <a:pt x="498429" y="44678"/>
                </a:lnTo>
                <a:lnTo>
                  <a:pt x="514697" y="54292"/>
                </a:lnTo>
                <a:lnTo>
                  <a:pt x="498302" y="63728"/>
                </a:lnTo>
                <a:close/>
              </a:path>
              <a:path w="553085" h="107950">
                <a:moveTo>
                  <a:pt x="514697" y="54292"/>
                </a:moveTo>
                <a:lnTo>
                  <a:pt x="498429" y="44678"/>
                </a:lnTo>
                <a:lnTo>
                  <a:pt x="533654" y="44881"/>
                </a:lnTo>
                <a:lnTo>
                  <a:pt x="533646" y="46151"/>
                </a:lnTo>
                <a:lnTo>
                  <a:pt x="528840" y="46151"/>
                </a:lnTo>
                <a:lnTo>
                  <a:pt x="514697" y="54292"/>
                </a:lnTo>
                <a:close/>
              </a:path>
              <a:path w="553085" h="107950">
                <a:moveTo>
                  <a:pt x="528751" y="62598"/>
                </a:moveTo>
                <a:lnTo>
                  <a:pt x="514697" y="54292"/>
                </a:lnTo>
                <a:lnTo>
                  <a:pt x="528840" y="46151"/>
                </a:lnTo>
                <a:lnTo>
                  <a:pt x="528751" y="62598"/>
                </a:lnTo>
                <a:close/>
              </a:path>
              <a:path w="553085" h="107950">
                <a:moveTo>
                  <a:pt x="533547" y="62598"/>
                </a:moveTo>
                <a:lnTo>
                  <a:pt x="528751" y="62598"/>
                </a:lnTo>
                <a:lnTo>
                  <a:pt x="528840" y="46151"/>
                </a:lnTo>
                <a:lnTo>
                  <a:pt x="533646" y="46151"/>
                </a:lnTo>
                <a:lnTo>
                  <a:pt x="533547" y="62598"/>
                </a:lnTo>
                <a:close/>
              </a:path>
              <a:path w="553085" h="107950">
                <a:moveTo>
                  <a:pt x="533539" y="63931"/>
                </a:moveTo>
                <a:lnTo>
                  <a:pt x="498302" y="63728"/>
                </a:lnTo>
                <a:lnTo>
                  <a:pt x="514697" y="54292"/>
                </a:lnTo>
                <a:lnTo>
                  <a:pt x="528751" y="62598"/>
                </a:lnTo>
                <a:lnTo>
                  <a:pt x="533547" y="62598"/>
                </a:lnTo>
                <a:lnTo>
                  <a:pt x="533539" y="63931"/>
                </a:lnTo>
                <a:close/>
              </a:path>
              <a:path w="553085" h="107950">
                <a:moveTo>
                  <a:pt x="457517" y="107937"/>
                </a:moveTo>
                <a:lnTo>
                  <a:pt x="447649" y="97637"/>
                </a:lnTo>
                <a:lnTo>
                  <a:pt x="448106" y="95389"/>
                </a:lnTo>
                <a:lnTo>
                  <a:pt x="449097" y="93319"/>
                </a:lnTo>
                <a:lnTo>
                  <a:pt x="450557" y="91541"/>
                </a:lnTo>
                <a:lnTo>
                  <a:pt x="452386" y="90157"/>
                </a:lnTo>
                <a:lnTo>
                  <a:pt x="498302" y="63728"/>
                </a:lnTo>
                <a:lnTo>
                  <a:pt x="536132" y="63931"/>
                </a:lnTo>
                <a:lnTo>
                  <a:pt x="461898" y="106667"/>
                </a:lnTo>
                <a:lnTo>
                  <a:pt x="459778" y="107568"/>
                </a:lnTo>
                <a:lnTo>
                  <a:pt x="457517" y="10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936239" y="2700781"/>
            <a:ext cx="316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12590" y="2565526"/>
            <a:ext cx="188125" cy="10661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28743" y="2615247"/>
            <a:ext cx="746125" cy="107950"/>
          </a:xfrm>
          <a:custGeom>
            <a:avLst/>
            <a:gdLst/>
            <a:ahLst/>
            <a:cxnLst/>
            <a:rect l="l" t="t" r="r" b="b"/>
            <a:pathLst>
              <a:path w="746125" h="107950">
                <a:moveTo>
                  <a:pt x="691353" y="44089"/>
                </a:moveTo>
                <a:lnTo>
                  <a:pt x="645363" y="17779"/>
                </a:lnTo>
                <a:lnTo>
                  <a:pt x="640600" y="10325"/>
                </a:lnTo>
                <a:lnTo>
                  <a:pt x="640676" y="8026"/>
                </a:lnTo>
                <a:lnTo>
                  <a:pt x="650430" y="0"/>
                </a:lnTo>
                <a:lnTo>
                  <a:pt x="652703" y="355"/>
                </a:lnTo>
                <a:lnTo>
                  <a:pt x="654812" y="1244"/>
                </a:lnTo>
                <a:lnTo>
                  <a:pt x="729200" y="43789"/>
                </a:lnTo>
                <a:lnTo>
                  <a:pt x="726579" y="43789"/>
                </a:lnTo>
                <a:lnTo>
                  <a:pt x="691353" y="44089"/>
                </a:lnTo>
                <a:close/>
              </a:path>
              <a:path w="746125" h="107950">
                <a:moveTo>
                  <a:pt x="707754" y="53472"/>
                </a:moveTo>
                <a:lnTo>
                  <a:pt x="691353" y="44089"/>
                </a:lnTo>
                <a:lnTo>
                  <a:pt x="726579" y="43789"/>
                </a:lnTo>
                <a:lnTo>
                  <a:pt x="726591" y="45123"/>
                </a:lnTo>
                <a:lnTo>
                  <a:pt x="721791" y="45123"/>
                </a:lnTo>
                <a:lnTo>
                  <a:pt x="707754" y="53472"/>
                </a:lnTo>
                <a:close/>
              </a:path>
              <a:path w="746125" h="107950">
                <a:moveTo>
                  <a:pt x="651357" y="107924"/>
                </a:moveTo>
                <a:lnTo>
                  <a:pt x="641337" y="97764"/>
                </a:lnTo>
                <a:lnTo>
                  <a:pt x="641769" y="95516"/>
                </a:lnTo>
                <a:lnTo>
                  <a:pt x="691502" y="63139"/>
                </a:lnTo>
                <a:lnTo>
                  <a:pt x="726744" y="62839"/>
                </a:lnTo>
                <a:lnTo>
                  <a:pt x="726579" y="43789"/>
                </a:lnTo>
                <a:lnTo>
                  <a:pt x="729200" y="43789"/>
                </a:lnTo>
                <a:lnTo>
                  <a:pt x="745566" y="53149"/>
                </a:lnTo>
                <a:lnTo>
                  <a:pt x="655713" y="106603"/>
                </a:lnTo>
                <a:lnTo>
                  <a:pt x="653618" y="107530"/>
                </a:lnTo>
                <a:lnTo>
                  <a:pt x="651357" y="107924"/>
                </a:lnTo>
                <a:close/>
              </a:path>
              <a:path w="746125" h="107950">
                <a:moveTo>
                  <a:pt x="152" y="69024"/>
                </a:moveTo>
                <a:lnTo>
                  <a:pt x="0" y="49974"/>
                </a:lnTo>
                <a:lnTo>
                  <a:pt x="691353" y="44089"/>
                </a:lnTo>
                <a:lnTo>
                  <a:pt x="707754" y="53472"/>
                </a:lnTo>
                <a:lnTo>
                  <a:pt x="691502" y="63139"/>
                </a:lnTo>
                <a:lnTo>
                  <a:pt x="152" y="69024"/>
                </a:lnTo>
                <a:close/>
              </a:path>
              <a:path w="746125" h="107950">
                <a:moveTo>
                  <a:pt x="721931" y="61582"/>
                </a:moveTo>
                <a:lnTo>
                  <a:pt x="707754" y="53472"/>
                </a:lnTo>
                <a:lnTo>
                  <a:pt x="721791" y="45123"/>
                </a:lnTo>
                <a:lnTo>
                  <a:pt x="721931" y="61582"/>
                </a:lnTo>
                <a:close/>
              </a:path>
              <a:path w="746125" h="107950">
                <a:moveTo>
                  <a:pt x="726733" y="61582"/>
                </a:moveTo>
                <a:lnTo>
                  <a:pt x="721931" y="61582"/>
                </a:lnTo>
                <a:lnTo>
                  <a:pt x="721791" y="45123"/>
                </a:lnTo>
                <a:lnTo>
                  <a:pt x="726591" y="45123"/>
                </a:lnTo>
                <a:lnTo>
                  <a:pt x="726733" y="61582"/>
                </a:lnTo>
                <a:close/>
              </a:path>
              <a:path w="746125" h="107950">
                <a:moveTo>
                  <a:pt x="691502" y="63139"/>
                </a:moveTo>
                <a:lnTo>
                  <a:pt x="707754" y="53472"/>
                </a:lnTo>
                <a:lnTo>
                  <a:pt x="721931" y="61582"/>
                </a:lnTo>
                <a:lnTo>
                  <a:pt x="726733" y="61582"/>
                </a:lnTo>
                <a:lnTo>
                  <a:pt x="726744" y="62839"/>
                </a:lnTo>
                <a:lnTo>
                  <a:pt x="691502" y="63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696459" y="2332481"/>
            <a:ext cx="316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3050" y="2452496"/>
            <a:ext cx="4152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SO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2940" y="2619501"/>
            <a:ext cx="12446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40884" y="3492639"/>
            <a:ext cx="697230" cy="107950"/>
          </a:xfrm>
          <a:custGeom>
            <a:avLst/>
            <a:gdLst/>
            <a:ahLst/>
            <a:cxnLst/>
            <a:rect l="l" t="t" r="r" b="b"/>
            <a:pathLst>
              <a:path w="697229" h="107950">
                <a:moveTo>
                  <a:pt x="659434" y="53968"/>
                </a:moveTo>
                <a:lnTo>
                  <a:pt x="597331" y="17741"/>
                </a:lnTo>
                <a:lnTo>
                  <a:pt x="592632" y="10236"/>
                </a:lnTo>
                <a:lnTo>
                  <a:pt x="592734" y="7950"/>
                </a:lnTo>
                <a:lnTo>
                  <a:pt x="602551" y="0"/>
                </a:lnTo>
                <a:lnTo>
                  <a:pt x="604812" y="380"/>
                </a:lnTo>
                <a:lnTo>
                  <a:pt x="606920" y="1295"/>
                </a:lnTo>
                <a:lnTo>
                  <a:pt x="680897" y="44437"/>
                </a:lnTo>
                <a:lnTo>
                  <a:pt x="678332" y="44437"/>
                </a:lnTo>
                <a:lnTo>
                  <a:pt x="678332" y="45745"/>
                </a:lnTo>
                <a:lnTo>
                  <a:pt x="673531" y="45745"/>
                </a:lnTo>
                <a:lnTo>
                  <a:pt x="659434" y="53968"/>
                </a:lnTo>
                <a:close/>
              </a:path>
              <a:path w="697229" h="107950">
                <a:moveTo>
                  <a:pt x="643117" y="63487"/>
                </a:moveTo>
                <a:lnTo>
                  <a:pt x="0" y="63487"/>
                </a:lnTo>
                <a:lnTo>
                  <a:pt x="0" y="44437"/>
                </a:lnTo>
                <a:lnTo>
                  <a:pt x="643095" y="44437"/>
                </a:lnTo>
                <a:lnTo>
                  <a:pt x="659434" y="53968"/>
                </a:lnTo>
                <a:lnTo>
                  <a:pt x="643117" y="63487"/>
                </a:lnTo>
                <a:close/>
              </a:path>
              <a:path w="697229" h="107950">
                <a:moveTo>
                  <a:pt x="680901" y="63487"/>
                </a:moveTo>
                <a:lnTo>
                  <a:pt x="678332" y="63487"/>
                </a:lnTo>
                <a:lnTo>
                  <a:pt x="678332" y="44437"/>
                </a:lnTo>
                <a:lnTo>
                  <a:pt x="680897" y="44437"/>
                </a:lnTo>
                <a:lnTo>
                  <a:pt x="697229" y="53962"/>
                </a:lnTo>
                <a:lnTo>
                  <a:pt x="680901" y="63487"/>
                </a:lnTo>
                <a:close/>
              </a:path>
              <a:path w="697229" h="107950">
                <a:moveTo>
                  <a:pt x="673531" y="62191"/>
                </a:moveTo>
                <a:lnTo>
                  <a:pt x="659434" y="53968"/>
                </a:lnTo>
                <a:lnTo>
                  <a:pt x="673531" y="45745"/>
                </a:lnTo>
                <a:lnTo>
                  <a:pt x="673531" y="62191"/>
                </a:lnTo>
                <a:close/>
              </a:path>
              <a:path w="697229" h="107950">
                <a:moveTo>
                  <a:pt x="678332" y="62191"/>
                </a:moveTo>
                <a:lnTo>
                  <a:pt x="673531" y="62191"/>
                </a:lnTo>
                <a:lnTo>
                  <a:pt x="673531" y="45745"/>
                </a:lnTo>
                <a:lnTo>
                  <a:pt x="678332" y="45745"/>
                </a:lnTo>
                <a:lnTo>
                  <a:pt x="678332" y="62191"/>
                </a:lnTo>
                <a:close/>
              </a:path>
              <a:path w="697229" h="107950">
                <a:moveTo>
                  <a:pt x="602551" y="107937"/>
                </a:moveTo>
                <a:lnTo>
                  <a:pt x="592632" y="97688"/>
                </a:lnTo>
                <a:lnTo>
                  <a:pt x="593077" y="95440"/>
                </a:lnTo>
                <a:lnTo>
                  <a:pt x="594055" y="93357"/>
                </a:lnTo>
                <a:lnTo>
                  <a:pt x="595502" y="91579"/>
                </a:lnTo>
                <a:lnTo>
                  <a:pt x="597331" y="90195"/>
                </a:lnTo>
                <a:lnTo>
                  <a:pt x="659434" y="53968"/>
                </a:lnTo>
                <a:lnTo>
                  <a:pt x="673531" y="62191"/>
                </a:lnTo>
                <a:lnTo>
                  <a:pt x="678332" y="62191"/>
                </a:lnTo>
                <a:lnTo>
                  <a:pt x="678332" y="63487"/>
                </a:lnTo>
                <a:lnTo>
                  <a:pt x="680901" y="63487"/>
                </a:lnTo>
                <a:lnTo>
                  <a:pt x="606920" y="106641"/>
                </a:lnTo>
                <a:lnTo>
                  <a:pt x="604812" y="107556"/>
                </a:lnTo>
                <a:lnTo>
                  <a:pt x="602551" y="10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696459" y="3197986"/>
            <a:ext cx="4806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H</a:t>
            </a:r>
            <a:r>
              <a:rPr dirty="0" baseline="-16908" sz="1725">
                <a:latin typeface="Times New Roman"/>
                <a:cs typeface="Times New Roman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00675" y="3332606"/>
            <a:ext cx="7346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H</a:t>
            </a:r>
            <a:r>
              <a:rPr dirty="0" sz="2400" spc="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21020" y="3499611"/>
            <a:ext cx="61341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01015" algn="l"/>
              </a:tabLst>
            </a:pPr>
            <a:r>
              <a:rPr dirty="0" sz="1550" spc="5">
                <a:latin typeface="Times New Roman"/>
                <a:cs typeface="Times New Roman"/>
              </a:rPr>
              <a:t>2</a:t>
            </a:r>
            <a:r>
              <a:rPr dirty="0" sz="1550" spc="5">
                <a:latin typeface="Times New Roman"/>
                <a:cs typeface="Times New Roman"/>
              </a:rPr>
              <a:t>	</a:t>
            </a:r>
            <a:r>
              <a:rPr dirty="0" sz="1550" spc="5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376161" y="3141243"/>
            <a:ext cx="1354455" cy="487045"/>
          </a:xfrm>
          <a:custGeom>
            <a:avLst/>
            <a:gdLst/>
            <a:ahLst/>
            <a:cxnLst/>
            <a:rect l="l" t="t" r="r" b="b"/>
            <a:pathLst>
              <a:path w="1354454" h="487045">
                <a:moveTo>
                  <a:pt x="1299983" y="29493"/>
                </a:moveTo>
                <a:lnTo>
                  <a:pt x="1248092" y="18846"/>
                </a:lnTo>
                <a:lnTo>
                  <a:pt x="1240510" y="8750"/>
                </a:lnTo>
                <a:lnTo>
                  <a:pt x="1240967" y="6489"/>
                </a:lnTo>
                <a:lnTo>
                  <a:pt x="1249629" y="0"/>
                </a:lnTo>
                <a:lnTo>
                  <a:pt x="1251915" y="190"/>
                </a:lnTo>
                <a:lnTo>
                  <a:pt x="1339830" y="18211"/>
                </a:lnTo>
                <a:lnTo>
                  <a:pt x="1333372" y="18211"/>
                </a:lnTo>
                <a:lnTo>
                  <a:pt x="1299983" y="29493"/>
                </a:lnTo>
                <a:close/>
              </a:path>
              <a:path w="1354454" h="487045">
                <a:moveTo>
                  <a:pt x="1318502" y="33293"/>
                </a:moveTo>
                <a:lnTo>
                  <a:pt x="1299983" y="29493"/>
                </a:lnTo>
                <a:lnTo>
                  <a:pt x="1333372" y="18211"/>
                </a:lnTo>
                <a:lnTo>
                  <a:pt x="1334308" y="20980"/>
                </a:lnTo>
                <a:lnTo>
                  <a:pt x="1329232" y="20980"/>
                </a:lnTo>
                <a:lnTo>
                  <a:pt x="1318502" y="33293"/>
                </a:lnTo>
                <a:close/>
              </a:path>
              <a:path w="1354454" h="487045">
                <a:moveTo>
                  <a:pt x="1277391" y="103212"/>
                </a:moveTo>
                <a:lnTo>
                  <a:pt x="1268933" y="93814"/>
                </a:lnTo>
                <a:lnTo>
                  <a:pt x="1269187" y="91541"/>
                </a:lnTo>
                <a:lnTo>
                  <a:pt x="1269987" y="89382"/>
                </a:lnTo>
                <a:lnTo>
                  <a:pt x="1271282" y="87477"/>
                </a:lnTo>
                <a:lnTo>
                  <a:pt x="1306089" y="47536"/>
                </a:lnTo>
                <a:lnTo>
                  <a:pt x="1339468" y="36258"/>
                </a:lnTo>
                <a:lnTo>
                  <a:pt x="1333372" y="18211"/>
                </a:lnTo>
                <a:lnTo>
                  <a:pt x="1339830" y="18211"/>
                </a:lnTo>
                <a:lnTo>
                  <a:pt x="1354328" y="21183"/>
                </a:lnTo>
                <a:lnTo>
                  <a:pt x="1285633" y="99999"/>
                </a:lnTo>
                <a:lnTo>
                  <a:pt x="1283931" y="101536"/>
                </a:lnTo>
                <a:lnTo>
                  <a:pt x="1281899" y="102615"/>
                </a:lnTo>
                <a:lnTo>
                  <a:pt x="1279677" y="103187"/>
                </a:lnTo>
                <a:lnTo>
                  <a:pt x="1277391" y="103212"/>
                </a:lnTo>
                <a:close/>
              </a:path>
              <a:path w="1354454" h="487045">
                <a:moveTo>
                  <a:pt x="1334503" y="36575"/>
                </a:moveTo>
                <a:lnTo>
                  <a:pt x="1318502" y="33293"/>
                </a:lnTo>
                <a:lnTo>
                  <a:pt x="1329232" y="20980"/>
                </a:lnTo>
                <a:lnTo>
                  <a:pt x="1334503" y="36575"/>
                </a:lnTo>
                <a:close/>
              </a:path>
              <a:path w="1354454" h="487045">
                <a:moveTo>
                  <a:pt x="1338529" y="36575"/>
                </a:moveTo>
                <a:lnTo>
                  <a:pt x="1334503" y="36575"/>
                </a:lnTo>
                <a:lnTo>
                  <a:pt x="1329232" y="20980"/>
                </a:lnTo>
                <a:lnTo>
                  <a:pt x="1334308" y="20980"/>
                </a:lnTo>
                <a:lnTo>
                  <a:pt x="1339468" y="36258"/>
                </a:lnTo>
                <a:lnTo>
                  <a:pt x="1338529" y="36575"/>
                </a:lnTo>
                <a:close/>
              </a:path>
              <a:path w="1354454" h="487045">
                <a:moveTo>
                  <a:pt x="6096" y="486778"/>
                </a:moveTo>
                <a:lnTo>
                  <a:pt x="0" y="468731"/>
                </a:lnTo>
                <a:lnTo>
                  <a:pt x="1299983" y="29493"/>
                </a:lnTo>
                <a:lnTo>
                  <a:pt x="1318502" y="33293"/>
                </a:lnTo>
                <a:lnTo>
                  <a:pt x="1306089" y="47536"/>
                </a:lnTo>
                <a:lnTo>
                  <a:pt x="6096" y="486778"/>
                </a:lnTo>
                <a:close/>
              </a:path>
              <a:path w="1354454" h="487045">
                <a:moveTo>
                  <a:pt x="1306089" y="47536"/>
                </a:moveTo>
                <a:lnTo>
                  <a:pt x="1318502" y="33293"/>
                </a:lnTo>
                <a:lnTo>
                  <a:pt x="1334503" y="36575"/>
                </a:lnTo>
                <a:lnTo>
                  <a:pt x="1338529" y="36575"/>
                </a:lnTo>
                <a:lnTo>
                  <a:pt x="1306089" y="4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622415" y="3109086"/>
            <a:ext cx="316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65177" y="2761246"/>
            <a:ext cx="1665605" cy="332105"/>
          </a:xfrm>
          <a:custGeom>
            <a:avLst/>
            <a:gdLst/>
            <a:ahLst/>
            <a:cxnLst/>
            <a:rect l="l" t="t" r="r" b="b"/>
            <a:pathLst>
              <a:path w="1665604" h="332105">
                <a:moveTo>
                  <a:pt x="1610357" y="294749"/>
                </a:moveTo>
                <a:lnTo>
                  <a:pt x="0" y="18783"/>
                </a:lnTo>
                <a:lnTo>
                  <a:pt x="3225" y="0"/>
                </a:lnTo>
                <a:lnTo>
                  <a:pt x="1613564" y="275975"/>
                </a:lnTo>
                <a:lnTo>
                  <a:pt x="1628050" y="288123"/>
                </a:lnTo>
                <a:lnTo>
                  <a:pt x="1610357" y="294749"/>
                </a:lnTo>
                <a:close/>
              </a:path>
              <a:path w="1665604" h="332105">
                <a:moveTo>
                  <a:pt x="1648769" y="300697"/>
                </a:moveTo>
                <a:lnTo>
                  <a:pt x="1645069" y="300697"/>
                </a:lnTo>
                <a:lnTo>
                  <a:pt x="1648294" y="281927"/>
                </a:lnTo>
                <a:lnTo>
                  <a:pt x="1613564" y="275975"/>
                </a:lnTo>
                <a:lnTo>
                  <a:pt x="1572958" y="241922"/>
                </a:lnTo>
                <a:lnTo>
                  <a:pt x="1569605" y="233743"/>
                </a:lnTo>
                <a:lnTo>
                  <a:pt x="1570088" y="231495"/>
                </a:lnTo>
                <a:lnTo>
                  <a:pt x="1578825" y="225107"/>
                </a:lnTo>
                <a:lnTo>
                  <a:pt x="1581111" y="225323"/>
                </a:lnTo>
                <a:lnTo>
                  <a:pt x="1583283" y="226072"/>
                </a:lnTo>
                <a:lnTo>
                  <a:pt x="1585201" y="227330"/>
                </a:lnTo>
                <a:lnTo>
                  <a:pt x="1665312" y="294500"/>
                </a:lnTo>
                <a:lnTo>
                  <a:pt x="1648769" y="300697"/>
                </a:lnTo>
                <a:close/>
              </a:path>
              <a:path w="1665604" h="332105">
                <a:moveTo>
                  <a:pt x="1628050" y="288123"/>
                </a:moveTo>
                <a:lnTo>
                  <a:pt x="1613564" y="275975"/>
                </a:lnTo>
                <a:lnTo>
                  <a:pt x="1648294" y="281927"/>
                </a:lnTo>
                <a:lnTo>
                  <a:pt x="1648214" y="282397"/>
                </a:lnTo>
                <a:lnTo>
                  <a:pt x="1643341" y="282397"/>
                </a:lnTo>
                <a:lnTo>
                  <a:pt x="1628050" y="288123"/>
                </a:lnTo>
                <a:close/>
              </a:path>
              <a:path w="1665604" h="332105">
                <a:moveTo>
                  <a:pt x="1640560" y="298615"/>
                </a:moveTo>
                <a:lnTo>
                  <a:pt x="1628050" y="288123"/>
                </a:lnTo>
                <a:lnTo>
                  <a:pt x="1643341" y="282397"/>
                </a:lnTo>
                <a:lnTo>
                  <a:pt x="1640560" y="298615"/>
                </a:lnTo>
                <a:close/>
              </a:path>
              <a:path w="1665604" h="332105">
                <a:moveTo>
                  <a:pt x="1645427" y="298615"/>
                </a:moveTo>
                <a:lnTo>
                  <a:pt x="1640560" y="298615"/>
                </a:lnTo>
                <a:lnTo>
                  <a:pt x="1643341" y="282397"/>
                </a:lnTo>
                <a:lnTo>
                  <a:pt x="1648214" y="282397"/>
                </a:lnTo>
                <a:lnTo>
                  <a:pt x="1645427" y="298615"/>
                </a:lnTo>
                <a:close/>
              </a:path>
              <a:path w="1665604" h="332105">
                <a:moveTo>
                  <a:pt x="1645069" y="300697"/>
                </a:moveTo>
                <a:lnTo>
                  <a:pt x="1610357" y="294749"/>
                </a:lnTo>
                <a:lnTo>
                  <a:pt x="1628050" y="288123"/>
                </a:lnTo>
                <a:lnTo>
                  <a:pt x="1640560" y="298615"/>
                </a:lnTo>
                <a:lnTo>
                  <a:pt x="1645427" y="298615"/>
                </a:lnTo>
                <a:lnTo>
                  <a:pt x="1645069" y="300697"/>
                </a:lnTo>
                <a:close/>
              </a:path>
              <a:path w="1665604" h="332105">
                <a:moveTo>
                  <a:pt x="1565173" y="331711"/>
                </a:moveTo>
                <a:lnTo>
                  <a:pt x="1554543" y="322211"/>
                </a:lnTo>
                <a:lnTo>
                  <a:pt x="1554822" y="319938"/>
                </a:lnTo>
                <a:lnTo>
                  <a:pt x="1610357" y="294749"/>
                </a:lnTo>
                <a:lnTo>
                  <a:pt x="1645069" y="300697"/>
                </a:lnTo>
                <a:lnTo>
                  <a:pt x="1648769" y="300697"/>
                </a:lnTo>
                <a:lnTo>
                  <a:pt x="1567408" y="331177"/>
                </a:lnTo>
                <a:lnTo>
                  <a:pt x="1565173" y="3317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623050" y="2674111"/>
            <a:ext cx="100330" cy="204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1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57950" y="2549651"/>
            <a:ext cx="429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H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83830" y="2839846"/>
            <a:ext cx="8845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H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4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5319" y="2215006"/>
            <a:ext cx="342900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4960" sz="4200" b="1">
                <a:latin typeface="华文楷体"/>
                <a:cs typeface="华文楷体"/>
              </a:rPr>
              <a:t>成因</a:t>
            </a:r>
            <a:r>
              <a:rPr dirty="0" baseline="4960" sz="4200" spc="-15" b="1">
                <a:latin typeface="华文楷体"/>
                <a:cs typeface="华文楷体"/>
              </a:rPr>
              <a:t>：</a:t>
            </a:r>
            <a:r>
              <a:rPr dirty="0" baseline="4960" sz="4200" spc="-585" b="1">
                <a:latin typeface="华文楷体"/>
                <a:cs typeface="华文楷体"/>
              </a:rPr>
              <a:t> </a:t>
            </a:r>
            <a:r>
              <a:rPr dirty="0" sz="2000">
                <a:latin typeface="华文楷体"/>
                <a:cs typeface="华文楷体"/>
              </a:rPr>
              <a:t>含硫量高的化石燃</a:t>
            </a:r>
            <a:r>
              <a:rPr dirty="0" sz="2000" spc="5">
                <a:latin typeface="华文楷体"/>
                <a:cs typeface="华文楷体"/>
              </a:rPr>
              <a:t>料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63064" y="2839846"/>
            <a:ext cx="2472690" cy="951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6775">
              <a:lnSpc>
                <a:spcPct val="100000"/>
              </a:lnSpc>
              <a:spcBef>
                <a:spcPts val="100"/>
              </a:spcBef>
              <a:tabLst>
                <a:tab pos="1932305" algn="l"/>
              </a:tabLst>
            </a:pPr>
            <a:r>
              <a:rPr dirty="0" sz="2400">
                <a:latin typeface="Times New Roman"/>
                <a:cs typeface="Times New Roman"/>
              </a:rPr>
              <a:t>S	SO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endParaRPr baseline="-17921" sz="232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010"/>
              </a:spcBef>
            </a:pPr>
            <a:r>
              <a:rPr dirty="0" sz="2000">
                <a:latin typeface="华文楷体"/>
                <a:cs typeface="华文楷体"/>
              </a:rPr>
              <a:t>汽车尾</a:t>
            </a:r>
            <a:r>
              <a:rPr dirty="0" sz="2000" spc="5">
                <a:latin typeface="华文楷体"/>
                <a:cs typeface="华文楷体"/>
              </a:rPr>
              <a:t>气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49854" y="3770756"/>
            <a:ext cx="6019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NO</a:t>
            </a:r>
            <a:r>
              <a:rPr dirty="0" sz="2400" i="1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436620" y="3966984"/>
            <a:ext cx="913130" cy="107950"/>
          </a:xfrm>
          <a:custGeom>
            <a:avLst/>
            <a:gdLst/>
            <a:ahLst/>
            <a:cxnLst/>
            <a:rect l="l" t="t" r="r" b="b"/>
            <a:pathLst>
              <a:path w="913129" h="107950">
                <a:moveTo>
                  <a:pt x="875334" y="53968"/>
                </a:moveTo>
                <a:lnTo>
                  <a:pt x="813231" y="17741"/>
                </a:lnTo>
                <a:lnTo>
                  <a:pt x="808532" y="10236"/>
                </a:lnTo>
                <a:lnTo>
                  <a:pt x="808634" y="7950"/>
                </a:lnTo>
                <a:lnTo>
                  <a:pt x="818451" y="0"/>
                </a:lnTo>
                <a:lnTo>
                  <a:pt x="820712" y="381"/>
                </a:lnTo>
                <a:lnTo>
                  <a:pt x="822820" y="1295"/>
                </a:lnTo>
                <a:lnTo>
                  <a:pt x="896797" y="44437"/>
                </a:lnTo>
                <a:lnTo>
                  <a:pt x="894232" y="44437"/>
                </a:lnTo>
                <a:lnTo>
                  <a:pt x="894232" y="45745"/>
                </a:lnTo>
                <a:lnTo>
                  <a:pt x="889431" y="45745"/>
                </a:lnTo>
                <a:lnTo>
                  <a:pt x="875334" y="53968"/>
                </a:lnTo>
                <a:close/>
              </a:path>
              <a:path w="913129" h="107950">
                <a:moveTo>
                  <a:pt x="859017" y="63487"/>
                </a:moveTo>
                <a:lnTo>
                  <a:pt x="0" y="63487"/>
                </a:lnTo>
                <a:lnTo>
                  <a:pt x="0" y="44437"/>
                </a:lnTo>
                <a:lnTo>
                  <a:pt x="858995" y="44437"/>
                </a:lnTo>
                <a:lnTo>
                  <a:pt x="875334" y="53968"/>
                </a:lnTo>
                <a:lnTo>
                  <a:pt x="859017" y="63487"/>
                </a:lnTo>
                <a:close/>
              </a:path>
              <a:path w="913129" h="107950">
                <a:moveTo>
                  <a:pt x="896801" y="63487"/>
                </a:moveTo>
                <a:lnTo>
                  <a:pt x="894232" y="63487"/>
                </a:lnTo>
                <a:lnTo>
                  <a:pt x="894232" y="44437"/>
                </a:lnTo>
                <a:lnTo>
                  <a:pt x="896797" y="44437"/>
                </a:lnTo>
                <a:lnTo>
                  <a:pt x="913129" y="53962"/>
                </a:lnTo>
                <a:lnTo>
                  <a:pt x="896801" y="63487"/>
                </a:lnTo>
                <a:close/>
              </a:path>
              <a:path w="913129" h="107950">
                <a:moveTo>
                  <a:pt x="889431" y="62191"/>
                </a:moveTo>
                <a:lnTo>
                  <a:pt x="875334" y="53968"/>
                </a:lnTo>
                <a:lnTo>
                  <a:pt x="889431" y="45745"/>
                </a:lnTo>
                <a:lnTo>
                  <a:pt x="889431" y="62191"/>
                </a:lnTo>
                <a:close/>
              </a:path>
              <a:path w="913129" h="107950">
                <a:moveTo>
                  <a:pt x="894232" y="62191"/>
                </a:moveTo>
                <a:lnTo>
                  <a:pt x="889431" y="62191"/>
                </a:lnTo>
                <a:lnTo>
                  <a:pt x="889431" y="45745"/>
                </a:lnTo>
                <a:lnTo>
                  <a:pt x="894232" y="45745"/>
                </a:lnTo>
                <a:lnTo>
                  <a:pt x="894232" y="62191"/>
                </a:lnTo>
                <a:close/>
              </a:path>
              <a:path w="913129" h="107950">
                <a:moveTo>
                  <a:pt x="818451" y="107937"/>
                </a:moveTo>
                <a:lnTo>
                  <a:pt x="808532" y="97688"/>
                </a:lnTo>
                <a:lnTo>
                  <a:pt x="808977" y="95440"/>
                </a:lnTo>
                <a:lnTo>
                  <a:pt x="809955" y="93357"/>
                </a:lnTo>
                <a:lnTo>
                  <a:pt x="811402" y="91579"/>
                </a:lnTo>
                <a:lnTo>
                  <a:pt x="813231" y="90195"/>
                </a:lnTo>
                <a:lnTo>
                  <a:pt x="875334" y="53968"/>
                </a:lnTo>
                <a:lnTo>
                  <a:pt x="889431" y="62191"/>
                </a:lnTo>
                <a:lnTo>
                  <a:pt x="894232" y="62191"/>
                </a:lnTo>
                <a:lnTo>
                  <a:pt x="894232" y="63487"/>
                </a:lnTo>
                <a:lnTo>
                  <a:pt x="896801" y="63487"/>
                </a:lnTo>
                <a:lnTo>
                  <a:pt x="822820" y="106641"/>
                </a:lnTo>
                <a:lnTo>
                  <a:pt x="820712" y="107556"/>
                </a:lnTo>
                <a:lnTo>
                  <a:pt x="818451" y="10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629659" y="3639311"/>
            <a:ext cx="2095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13175" y="3779646"/>
            <a:ext cx="107950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89959" y="4038091"/>
            <a:ext cx="52641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Times New Roman"/>
                <a:cs typeface="Times New Roman"/>
              </a:rPr>
              <a:t>H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64684" y="3805681"/>
            <a:ext cx="6864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HNO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25720" y="3972686"/>
            <a:ext cx="12446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7089" y="4375911"/>
            <a:ext cx="109283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防治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55189" y="4542154"/>
            <a:ext cx="52800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减少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华文楷体"/>
                <a:cs typeface="华文楷体"/>
              </a:rPr>
              <a:t>的排放，燃料脱硫,</a:t>
            </a:r>
            <a:r>
              <a:rPr dirty="0" sz="2400" spc="-70">
                <a:latin typeface="华文楷体"/>
                <a:cs typeface="华文楷体"/>
              </a:rPr>
              <a:t> </a:t>
            </a:r>
            <a:r>
              <a:rPr dirty="0" sz="2400">
                <a:latin typeface="华文楷体"/>
                <a:cs typeface="华文楷体"/>
              </a:rPr>
              <a:t>尾气处理等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 txBox="1"/>
          <p:nvPr/>
        </p:nvSpPr>
        <p:spPr>
          <a:xfrm>
            <a:off x="1156969" y="1136141"/>
            <a:ext cx="6809105" cy="197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赤潮：</a:t>
            </a:r>
            <a:r>
              <a:rPr dirty="0" sz="2400">
                <a:latin typeface="华文楷体"/>
                <a:cs typeface="华文楷体"/>
              </a:rPr>
              <a:t>含磷洗衣粉大量使用，废水的任意排放等。</a:t>
            </a:r>
            <a:endParaRPr sz="24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华文楷体"/>
              <a:cs typeface="华文楷体"/>
            </a:endParaRPr>
          </a:p>
          <a:p>
            <a:pPr marL="50800">
              <a:lnSpc>
                <a:spcPct val="100000"/>
              </a:lnSpc>
            </a:pPr>
            <a:r>
              <a:rPr dirty="0" sz="2400" b="1">
                <a:latin typeface="华文楷体"/>
                <a:cs typeface="华文楷体"/>
              </a:rPr>
              <a:t>光化学烟雾：</a:t>
            </a:r>
            <a:r>
              <a:rPr dirty="0" sz="2400">
                <a:latin typeface="华文楷体"/>
                <a:cs typeface="华文楷体"/>
              </a:rPr>
              <a:t>由</a:t>
            </a:r>
            <a:r>
              <a:rPr dirty="0" sz="2400">
                <a:latin typeface="Times New Roman"/>
                <a:cs typeface="Times New Roman"/>
              </a:rPr>
              <a:t>NO</a:t>
            </a:r>
            <a:r>
              <a:rPr dirty="0" baseline="-17921" sz="2325" i="1">
                <a:latin typeface="Times New Roman"/>
                <a:cs typeface="Times New Roman"/>
              </a:rPr>
              <a:t>x</a:t>
            </a:r>
            <a:r>
              <a:rPr dirty="0" baseline="-17921" sz="2325" spc="-7" i="1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, </a:t>
            </a:r>
            <a:r>
              <a:rPr dirty="0" sz="2400" spc="-5">
                <a:latin typeface="Times New Roman"/>
                <a:cs typeface="Times New Roman"/>
              </a:rPr>
              <a:t>C</a:t>
            </a:r>
            <a:r>
              <a:rPr dirty="0" baseline="-17921" sz="2325" spc="-7" i="1">
                <a:latin typeface="Times New Roman"/>
                <a:cs typeface="Times New Roman"/>
              </a:rPr>
              <a:t>x</a:t>
            </a:r>
            <a:r>
              <a:rPr dirty="0" sz="2400" spc="-5">
                <a:latin typeface="Times New Roman"/>
                <a:cs typeface="Times New Roman"/>
              </a:rPr>
              <a:t>H</a:t>
            </a:r>
            <a:r>
              <a:rPr dirty="0" baseline="-17921" sz="2325" spc="-7" i="1">
                <a:latin typeface="Times New Roman"/>
                <a:cs typeface="Times New Roman"/>
              </a:rPr>
              <a:t>y</a:t>
            </a:r>
            <a:r>
              <a:rPr dirty="0" baseline="-17921" sz="2325" i="1">
                <a:latin typeface="Times New Roman"/>
                <a:cs typeface="Times New Roman"/>
              </a:rPr>
              <a:t> </a:t>
            </a:r>
            <a:r>
              <a:rPr dirty="0" sz="2400">
                <a:latin typeface="华文楷体"/>
                <a:cs typeface="华文楷体"/>
              </a:rPr>
              <a:t>等造成。</a:t>
            </a:r>
            <a:endParaRPr sz="24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50">
              <a:latin typeface="华文楷体"/>
              <a:cs typeface="华文楷体"/>
            </a:endParaRPr>
          </a:p>
          <a:p>
            <a:pPr marL="171450">
              <a:lnSpc>
                <a:spcPct val="100000"/>
              </a:lnSpc>
            </a:pPr>
            <a:r>
              <a:rPr dirty="0" sz="2400" b="1">
                <a:latin typeface="华文楷体"/>
                <a:cs typeface="华文楷体"/>
              </a:rPr>
              <a:t>白色污染：</a:t>
            </a:r>
            <a:r>
              <a:rPr dirty="0" sz="2400">
                <a:latin typeface="华文楷体"/>
                <a:cs typeface="华文楷体"/>
              </a:rPr>
              <a:t>聚乙烯塑料的大量使用造成的。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1639" y="657351"/>
            <a:ext cx="2874010" cy="45148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工业生产“三废</a:t>
            </a:r>
            <a:r>
              <a:rPr dirty="0" sz="2800" spc="-10"/>
              <a:t>”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2894964" y="1180033"/>
            <a:ext cx="438784" cy="355600"/>
          </a:xfrm>
          <a:custGeom>
            <a:avLst/>
            <a:gdLst/>
            <a:ahLst/>
            <a:cxnLst/>
            <a:rect l="l" t="t" r="r" b="b"/>
            <a:pathLst>
              <a:path w="438785" h="355600">
                <a:moveTo>
                  <a:pt x="29453" y="331691"/>
                </a:moveTo>
                <a:lnTo>
                  <a:pt x="36198" y="314043"/>
                </a:lnTo>
                <a:lnTo>
                  <a:pt x="426465" y="0"/>
                </a:lnTo>
                <a:lnTo>
                  <a:pt x="438404" y="14833"/>
                </a:lnTo>
                <a:lnTo>
                  <a:pt x="48151" y="328874"/>
                </a:lnTo>
                <a:lnTo>
                  <a:pt x="29453" y="331691"/>
                </a:lnTo>
                <a:close/>
              </a:path>
              <a:path w="438785" h="355600">
                <a:moveTo>
                  <a:pt x="0" y="355396"/>
                </a:moveTo>
                <a:lnTo>
                  <a:pt x="37325" y="257746"/>
                </a:lnTo>
                <a:lnTo>
                  <a:pt x="46253" y="251625"/>
                </a:lnTo>
                <a:lnTo>
                  <a:pt x="48526" y="251904"/>
                </a:lnTo>
                <a:lnTo>
                  <a:pt x="55689" y="260019"/>
                </a:lnTo>
                <a:lnTo>
                  <a:pt x="55676" y="262318"/>
                </a:lnTo>
                <a:lnTo>
                  <a:pt x="55118" y="264541"/>
                </a:lnTo>
                <a:lnTo>
                  <a:pt x="36198" y="314043"/>
                </a:lnTo>
                <a:lnTo>
                  <a:pt x="8750" y="336130"/>
                </a:lnTo>
                <a:lnTo>
                  <a:pt x="20701" y="350964"/>
                </a:lnTo>
                <a:lnTo>
                  <a:pt x="29428" y="350964"/>
                </a:lnTo>
                <a:lnTo>
                  <a:pt x="0" y="355396"/>
                </a:lnTo>
                <a:close/>
              </a:path>
              <a:path w="438785" h="355600">
                <a:moveTo>
                  <a:pt x="20701" y="350964"/>
                </a:moveTo>
                <a:lnTo>
                  <a:pt x="8750" y="336130"/>
                </a:lnTo>
                <a:lnTo>
                  <a:pt x="36198" y="314043"/>
                </a:lnTo>
                <a:lnTo>
                  <a:pt x="29453" y="331691"/>
                </a:lnTo>
                <a:lnTo>
                  <a:pt x="13309" y="334124"/>
                </a:lnTo>
                <a:lnTo>
                  <a:pt x="23622" y="346951"/>
                </a:lnTo>
                <a:lnTo>
                  <a:pt x="25688" y="346951"/>
                </a:lnTo>
                <a:lnTo>
                  <a:pt x="20701" y="350964"/>
                </a:lnTo>
                <a:close/>
              </a:path>
              <a:path w="438785" h="355600">
                <a:moveTo>
                  <a:pt x="29428" y="350964"/>
                </a:moveTo>
                <a:lnTo>
                  <a:pt x="20701" y="350964"/>
                </a:lnTo>
                <a:lnTo>
                  <a:pt x="48151" y="328874"/>
                </a:lnTo>
                <a:lnTo>
                  <a:pt x="100545" y="320979"/>
                </a:lnTo>
                <a:lnTo>
                  <a:pt x="102831" y="320916"/>
                </a:lnTo>
                <a:lnTo>
                  <a:pt x="105079" y="321398"/>
                </a:lnTo>
                <a:lnTo>
                  <a:pt x="111480" y="330136"/>
                </a:lnTo>
                <a:lnTo>
                  <a:pt x="111264" y="332422"/>
                </a:lnTo>
                <a:lnTo>
                  <a:pt x="29428" y="350964"/>
                </a:lnTo>
                <a:close/>
              </a:path>
              <a:path w="438785" h="355600">
                <a:moveTo>
                  <a:pt x="25688" y="346951"/>
                </a:moveTo>
                <a:lnTo>
                  <a:pt x="23622" y="346951"/>
                </a:lnTo>
                <a:lnTo>
                  <a:pt x="29453" y="331691"/>
                </a:lnTo>
                <a:lnTo>
                  <a:pt x="48151" y="328874"/>
                </a:lnTo>
                <a:lnTo>
                  <a:pt x="25688" y="346951"/>
                </a:lnTo>
                <a:close/>
              </a:path>
              <a:path w="438785" h="355600">
                <a:moveTo>
                  <a:pt x="23622" y="346951"/>
                </a:moveTo>
                <a:lnTo>
                  <a:pt x="13309" y="334124"/>
                </a:lnTo>
                <a:lnTo>
                  <a:pt x="29453" y="331691"/>
                </a:lnTo>
                <a:lnTo>
                  <a:pt x="23622" y="346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17466" y="1199248"/>
            <a:ext cx="107950" cy="433070"/>
          </a:xfrm>
          <a:custGeom>
            <a:avLst/>
            <a:gdLst/>
            <a:ahLst/>
            <a:cxnLst/>
            <a:rect l="l" t="t" r="r" b="b"/>
            <a:pathLst>
              <a:path w="107950" h="433069">
                <a:moveTo>
                  <a:pt x="52361" y="394897"/>
                </a:moveTo>
                <a:lnTo>
                  <a:pt x="43298" y="378318"/>
                </a:lnTo>
                <a:lnTo>
                  <a:pt x="53848" y="0"/>
                </a:lnTo>
                <a:lnTo>
                  <a:pt x="72898" y="533"/>
                </a:lnTo>
                <a:lnTo>
                  <a:pt x="62337" y="378843"/>
                </a:lnTo>
                <a:lnTo>
                  <a:pt x="52361" y="394897"/>
                </a:lnTo>
                <a:close/>
              </a:path>
              <a:path w="107950" h="433069">
                <a:moveTo>
                  <a:pt x="51308" y="432701"/>
                </a:moveTo>
                <a:lnTo>
                  <a:pt x="1168" y="340969"/>
                </a:lnTo>
                <a:lnTo>
                  <a:pt x="317" y="338835"/>
                </a:lnTo>
                <a:lnTo>
                  <a:pt x="0" y="336549"/>
                </a:lnTo>
                <a:lnTo>
                  <a:pt x="241" y="334276"/>
                </a:lnTo>
                <a:lnTo>
                  <a:pt x="10515" y="326923"/>
                </a:lnTo>
                <a:lnTo>
                  <a:pt x="12750" y="327431"/>
                </a:lnTo>
                <a:lnTo>
                  <a:pt x="43298" y="378318"/>
                </a:lnTo>
                <a:lnTo>
                  <a:pt x="42316" y="413537"/>
                </a:lnTo>
                <a:lnTo>
                  <a:pt x="61353" y="414070"/>
                </a:lnTo>
                <a:lnTo>
                  <a:pt x="62885" y="414070"/>
                </a:lnTo>
                <a:lnTo>
                  <a:pt x="51308" y="432701"/>
                </a:lnTo>
                <a:close/>
              </a:path>
              <a:path w="107950" h="433069">
                <a:moveTo>
                  <a:pt x="62885" y="414070"/>
                </a:moveTo>
                <a:lnTo>
                  <a:pt x="61353" y="414070"/>
                </a:lnTo>
                <a:lnTo>
                  <a:pt x="62337" y="378843"/>
                </a:lnTo>
                <a:lnTo>
                  <a:pt x="90297" y="333844"/>
                </a:lnTo>
                <a:lnTo>
                  <a:pt x="97929" y="329361"/>
                </a:lnTo>
                <a:lnTo>
                  <a:pt x="100228" y="329526"/>
                </a:lnTo>
                <a:lnTo>
                  <a:pt x="107899" y="339559"/>
                </a:lnTo>
                <a:lnTo>
                  <a:pt x="107454" y="341820"/>
                </a:lnTo>
                <a:lnTo>
                  <a:pt x="106489" y="343903"/>
                </a:lnTo>
                <a:lnTo>
                  <a:pt x="62885" y="414070"/>
                </a:lnTo>
                <a:close/>
              </a:path>
              <a:path w="107950" h="433069">
                <a:moveTo>
                  <a:pt x="61353" y="414070"/>
                </a:moveTo>
                <a:lnTo>
                  <a:pt x="42316" y="413537"/>
                </a:lnTo>
                <a:lnTo>
                  <a:pt x="43298" y="378318"/>
                </a:lnTo>
                <a:lnTo>
                  <a:pt x="52361" y="394897"/>
                </a:lnTo>
                <a:lnTo>
                  <a:pt x="43738" y="408774"/>
                </a:lnTo>
                <a:lnTo>
                  <a:pt x="60198" y="409232"/>
                </a:lnTo>
                <a:lnTo>
                  <a:pt x="61488" y="409232"/>
                </a:lnTo>
                <a:lnTo>
                  <a:pt x="61353" y="414070"/>
                </a:lnTo>
                <a:close/>
              </a:path>
              <a:path w="107950" h="433069">
                <a:moveTo>
                  <a:pt x="61488" y="409232"/>
                </a:moveTo>
                <a:lnTo>
                  <a:pt x="60198" y="409232"/>
                </a:lnTo>
                <a:lnTo>
                  <a:pt x="52361" y="394897"/>
                </a:lnTo>
                <a:lnTo>
                  <a:pt x="62337" y="378843"/>
                </a:lnTo>
                <a:lnTo>
                  <a:pt x="61488" y="409232"/>
                </a:lnTo>
                <a:close/>
              </a:path>
              <a:path w="107950" h="433069">
                <a:moveTo>
                  <a:pt x="60198" y="409232"/>
                </a:moveTo>
                <a:lnTo>
                  <a:pt x="43738" y="408774"/>
                </a:lnTo>
                <a:lnTo>
                  <a:pt x="52361" y="394897"/>
                </a:lnTo>
                <a:lnTo>
                  <a:pt x="60198" y="4092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51831" y="1168577"/>
            <a:ext cx="426720" cy="342900"/>
          </a:xfrm>
          <a:custGeom>
            <a:avLst/>
            <a:gdLst/>
            <a:ahLst/>
            <a:cxnLst/>
            <a:rect l="l" t="t" r="r" b="b"/>
            <a:pathLst>
              <a:path w="426720" h="342900">
                <a:moveTo>
                  <a:pt x="396758" y="319150"/>
                </a:moveTo>
                <a:lnTo>
                  <a:pt x="378064" y="316417"/>
                </a:lnTo>
                <a:lnTo>
                  <a:pt x="0" y="14884"/>
                </a:lnTo>
                <a:lnTo>
                  <a:pt x="11887" y="0"/>
                </a:lnTo>
                <a:lnTo>
                  <a:pt x="389936" y="301529"/>
                </a:lnTo>
                <a:lnTo>
                  <a:pt x="396758" y="319150"/>
                </a:lnTo>
                <a:close/>
              </a:path>
              <a:path w="426720" h="342900">
                <a:moveTo>
                  <a:pt x="424631" y="338378"/>
                </a:moveTo>
                <a:lnTo>
                  <a:pt x="405599" y="338378"/>
                </a:lnTo>
                <a:lnTo>
                  <a:pt x="417474" y="323494"/>
                </a:lnTo>
                <a:lnTo>
                  <a:pt x="389936" y="301529"/>
                </a:lnTo>
                <a:lnTo>
                  <a:pt x="370801" y="252107"/>
                </a:lnTo>
                <a:lnTo>
                  <a:pt x="370230" y="249885"/>
                </a:lnTo>
                <a:lnTo>
                  <a:pt x="370217" y="247586"/>
                </a:lnTo>
                <a:lnTo>
                  <a:pt x="370751" y="245351"/>
                </a:lnTo>
                <a:lnTo>
                  <a:pt x="379615" y="239140"/>
                </a:lnTo>
                <a:lnTo>
                  <a:pt x="381888" y="239407"/>
                </a:lnTo>
                <a:lnTo>
                  <a:pt x="424631" y="338378"/>
                </a:lnTo>
                <a:close/>
              </a:path>
              <a:path w="426720" h="342900">
                <a:moveTo>
                  <a:pt x="408791" y="334378"/>
                </a:moveTo>
                <a:lnTo>
                  <a:pt x="402653" y="334378"/>
                </a:lnTo>
                <a:lnTo>
                  <a:pt x="412915" y="321513"/>
                </a:lnTo>
                <a:lnTo>
                  <a:pt x="396758" y="319150"/>
                </a:lnTo>
                <a:lnTo>
                  <a:pt x="389936" y="301529"/>
                </a:lnTo>
                <a:lnTo>
                  <a:pt x="417474" y="323494"/>
                </a:lnTo>
                <a:lnTo>
                  <a:pt x="408791" y="334378"/>
                </a:lnTo>
                <a:close/>
              </a:path>
              <a:path w="426720" h="342900">
                <a:moveTo>
                  <a:pt x="426313" y="342722"/>
                </a:moveTo>
                <a:lnTo>
                  <a:pt x="322872" y="327596"/>
                </a:lnTo>
                <a:lnTo>
                  <a:pt x="314718" y="317944"/>
                </a:lnTo>
                <a:lnTo>
                  <a:pt x="315061" y="315671"/>
                </a:lnTo>
                <a:lnTo>
                  <a:pt x="323329" y="308686"/>
                </a:lnTo>
                <a:lnTo>
                  <a:pt x="325628" y="308749"/>
                </a:lnTo>
                <a:lnTo>
                  <a:pt x="378064" y="316417"/>
                </a:lnTo>
                <a:lnTo>
                  <a:pt x="405599" y="338378"/>
                </a:lnTo>
                <a:lnTo>
                  <a:pt x="424631" y="338378"/>
                </a:lnTo>
                <a:lnTo>
                  <a:pt x="426313" y="342722"/>
                </a:lnTo>
                <a:close/>
              </a:path>
              <a:path w="426720" h="342900">
                <a:moveTo>
                  <a:pt x="405599" y="338378"/>
                </a:moveTo>
                <a:lnTo>
                  <a:pt x="378064" y="316417"/>
                </a:lnTo>
                <a:lnTo>
                  <a:pt x="396758" y="319150"/>
                </a:lnTo>
                <a:lnTo>
                  <a:pt x="402653" y="334378"/>
                </a:lnTo>
                <a:lnTo>
                  <a:pt x="408791" y="334378"/>
                </a:lnTo>
                <a:lnTo>
                  <a:pt x="405599" y="338378"/>
                </a:lnTo>
                <a:close/>
              </a:path>
              <a:path w="426720" h="342900">
                <a:moveTo>
                  <a:pt x="402653" y="334378"/>
                </a:moveTo>
                <a:lnTo>
                  <a:pt x="396758" y="319150"/>
                </a:lnTo>
                <a:lnTo>
                  <a:pt x="412915" y="321513"/>
                </a:lnTo>
                <a:lnTo>
                  <a:pt x="402653" y="334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08270" y="1532254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废渣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3709" y="2338831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大气污染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22120" y="2015629"/>
            <a:ext cx="151930" cy="1112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59927" y="1938464"/>
            <a:ext cx="2122170" cy="408305"/>
          </a:xfrm>
          <a:custGeom>
            <a:avLst/>
            <a:gdLst/>
            <a:ahLst/>
            <a:cxnLst/>
            <a:rect l="l" t="t" r="r" b="b"/>
            <a:pathLst>
              <a:path w="2122170" h="408305">
                <a:moveTo>
                  <a:pt x="2117407" y="408305"/>
                </a:moveTo>
                <a:lnTo>
                  <a:pt x="4762" y="408305"/>
                </a:lnTo>
                <a:lnTo>
                  <a:pt x="3289" y="408076"/>
                </a:lnTo>
                <a:lnTo>
                  <a:pt x="1968" y="407403"/>
                </a:lnTo>
                <a:lnTo>
                  <a:pt x="914" y="406349"/>
                </a:lnTo>
                <a:lnTo>
                  <a:pt x="228" y="405015"/>
                </a:lnTo>
                <a:lnTo>
                  <a:pt x="0" y="403542"/>
                </a:lnTo>
                <a:lnTo>
                  <a:pt x="0" y="4762"/>
                </a:lnTo>
                <a:lnTo>
                  <a:pt x="4762" y="0"/>
                </a:lnTo>
                <a:lnTo>
                  <a:pt x="2117407" y="0"/>
                </a:lnTo>
                <a:lnTo>
                  <a:pt x="2122170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398780"/>
                </a:lnTo>
                <a:lnTo>
                  <a:pt x="4762" y="398780"/>
                </a:lnTo>
                <a:lnTo>
                  <a:pt x="9525" y="403542"/>
                </a:lnTo>
                <a:lnTo>
                  <a:pt x="2122170" y="403542"/>
                </a:lnTo>
                <a:lnTo>
                  <a:pt x="2121941" y="405015"/>
                </a:lnTo>
                <a:lnTo>
                  <a:pt x="2121255" y="406349"/>
                </a:lnTo>
                <a:lnTo>
                  <a:pt x="2120201" y="407403"/>
                </a:lnTo>
                <a:lnTo>
                  <a:pt x="2118880" y="408076"/>
                </a:lnTo>
                <a:lnTo>
                  <a:pt x="2117407" y="408305"/>
                </a:lnTo>
                <a:close/>
              </a:path>
              <a:path w="2122170" h="408305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2122170" h="408305">
                <a:moveTo>
                  <a:pt x="2112645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2112645" y="4762"/>
                </a:lnTo>
                <a:lnTo>
                  <a:pt x="2112645" y="9525"/>
                </a:lnTo>
                <a:close/>
              </a:path>
              <a:path w="2122170" h="408305">
                <a:moveTo>
                  <a:pt x="2112645" y="403542"/>
                </a:moveTo>
                <a:lnTo>
                  <a:pt x="2112645" y="4762"/>
                </a:lnTo>
                <a:lnTo>
                  <a:pt x="2117407" y="9525"/>
                </a:lnTo>
                <a:lnTo>
                  <a:pt x="2122170" y="9525"/>
                </a:lnTo>
                <a:lnTo>
                  <a:pt x="2122170" y="398780"/>
                </a:lnTo>
                <a:lnTo>
                  <a:pt x="2117407" y="398780"/>
                </a:lnTo>
                <a:lnTo>
                  <a:pt x="2112645" y="403542"/>
                </a:lnTo>
                <a:close/>
              </a:path>
              <a:path w="2122170" h="408305">
                <a:moveTo>
                  <a:pt x="2122170" y="9525"/>
                </a:moveTo>
                <a:lnTo>
                  <a:pt x="2117407" y="9525"/>
                </a:lnTo>
                <a:lnTo>
                  <a:pt x="2112645" y="4762"/>
                </a:lnTo>
                <a:lnTo>
                  <a:pt x="2122170" y="4762"/>
                </a:lnTo>
                <a:lnTo>
                  <a:pt x="2122170" y="9525"/>
                </a:lnTo>
                <a:close/>
              </a:path>
              <a:path w="2122170" h="408305">
                <a:moveTo>
                  <a:pt x="9525" y="403542"/>
                </a:moveTo>
                <a:lnTo>
                  <a:pt x="4762" y="398780"/>
                </a:lnTo>
                <a:lnTo>
                  <a:pt x="9525" y="398780"/>
                </a:lnTo>
                <a:lnTo>
                  <a:pt x="9525" y="403542"/>
                </a:lnTo>
                <a:close/>
              </a:path>
              <a:path w="2122170" h="408305">
                <a:moveTo>
                  <a:pt x="2112645" y="403542"/>
                </a:moveTo>
                <a:lnTo>
                  <a:pt x="9525" y="403542"/>
                </a:lnTo>
                <a:lnTo>
                  <a:pt x="9525" y="398780"/>
                </a:lnTo>
                <a:lnTo>
                  <a:pt x="2112645" y="398780"/>
                </a:lnTo>
                <a:lnTo>
                  <a:pt x="2112645" y="403542"/>
                </a:lnTo>
                <a:close/>
              </a:path>
              <a:path w="2122170" h="408305">
                <a:moveTo>
                  <a:pt x="2122170" y="403542"/>
                </a:moveTo>
                <a:lnTo>
                  <a:pt x="2112645" y="403542"/>
                </a:lnTo>
                <a:lnTo>
                  <a:pt x="2117407" y="398780"/>
                </a:lnTo>
                <a:lnTo>
                  <a:pt x="2122170" y="398780"/>
                </a:lnTo>
                <a:lnTo>
                  <a:pt x="2122170" y="403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59927" y="2398839"/>
            <a:ext cx="2820670" cy="408305"/>
          </a:xfrm>
          <a:custGeom>
            <a:avLst/>
            <a:gdLst/>
            <a:ahLst/>
            <a:cxnLst/>
            <a:rect l="l" t="t" r="r" b="b"/>
            <a:pathLst>
              <a:path w="2820670" h="408305">
                <a:moveTo>
                  <a:pt x="2815907" y="408305"/>
                </a:moveTo>
                <a:lnTo>
                  <a:pt x="4762" y="408305"/>
                </a:lnTo>
                <a:lnTo>
                  <a:pt x="3289" y="408076"/>
                </a:lnTo>
                <a:lnTo>
                  <a:pt x="1968" y="407403"/>
                </a:lnTo>
                <a:lnTo>
                  <a:pt x="914" y="406349"/>
                </a:lnTo>
                <a:lnTo>
                  <a:pt x="228" y="405015"/>
                </a:lnTo>
                <a:lnTo>
                  <a:pt x="0" y="403542"/>
                </a:lnTo>
                <a:lnTo>
                  <a:pt x="0" y="4762"/>
                </a:lnTo>
                <a:lnTo>
                  <a:pt x="4762" y="0"/>
                </a:lnTo>
                <a:lnTo>
                  <a:pt x="2815907" y="0"/>
                </a:lnTo>
                <a:lnTo>
                  <a:pt x="2820670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398780"/>
                </a:lnTo>
                <a:lnTo>
                  <a:pt x="4762" y="398780"/>
                </a:lnTo>
                <a:lnTo>
                  <a:pt x="9525" y="403542"/>
                </a:lnTo>
                <a:lnTo>
                  <a:pt x="2820670" y="403542"/>
                </a:lnTo>
                <a:lnTo>
                  <a:pt x="2820441" y="405015"/>
                </a:lnTo>
                <a:lnTo>
                  <a:pt x="2819755" y="406349"/>
                </a:lnTo>
                <a:lnTo>
                  <a:pt x="2818701" y="407403"/>
                </a:lnTo>
                <a:lnTo>
                  <a:pt x="2817380" y="408076"/>
                </a:lnTo>
                <a:lnTo>
                  <a:pt x="2815907" y="408305"/>
                </a:lnTo>
                <a:close/>
              </a:path>
              <a:path w="2820670" h="408305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2820670" h="408305">
                <a:moveTo>
                  <a:pt x="2811145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2811145" y="4762"/>
                </a:lnTo>
                <a:lnTo>
                  <a:pt x="2811145" y="9525"/>
                </a:lnTo>
                <a:close/>
              </a:path>
              <a:path w="2820670" h="408305">
                <a:moveTo>
                  <a:pt x="2811145" y="403542"/>
                </a:moveTo>
                <a:lnTo>
                  <a:pt x="2811145" y="4762"/>
                </a:lnTo>
                <a:lnTo>
                  <a:pt x="2815907" y="9525"/>
                </a:lnTo>
                <a:lnTo>
                  <a:pt x="2820670" y="9525"/>
                </a:lnTo>
                <a:lnTo>
                  <a:pt x="2820670" y="398780"/>
                </a:lnTo>
                <a:lnTo>
                  <a:pt x="2815907" y="398780"/>
                </a:lnTo>
                <a:lnTo>
                  <a:pt x="2811145" y="403542"/>
                </a:lnTo>
                <a:close/>
              </a:path>
              <a:path w="2820670" h="408305">
                <a:moveTo>
                  <a:pt x="2820670" y="9525"/>
                </a:moveTo>
                <a:lnTo>
                  <a:pt x="2815907" y="9525"/>
                </a:lnTo>
                <a:lnTo>
                  <a:pt x="2811145" y="4762"/>
                </a:lnTo>
                <a:lnTo>
                  <a:pt x="2820670" y="4762"/>
                </a:lnTo>
                <a:lnTo>
                  <a:pt x="2820670" y="9525"/>
                </a:lnTo>
                <a:close/>
              </a:path>
              <a:path w="2820670" h="408305">
                <a:moveTo>
                  <a:pt x="9525" y="403542"/>
                </a:moveTo>
                <a:lnTo>
                  <a:pt x="4762" y="398780"/>
                </a:lnTo>
                <a:lnTo>
                  <a:pt x="9525" y="398780"/>
                </a:lnTo>
                <a:lnTo>
                  <a:pt x="9525" y="403542"/>
                </a:lnTo>
                <a:close/>
              </a:path>
              <a:path w="2820670" h="408305">
                <a:moveTo>
                  <a:pt x="2811145" y="403542"/>
                </a:moveTo>
                <a:lnTo>
                  <a:pt x="9525" y="403542"/>
                </a:lnTo>
                <a:lnTo>
                  <a:pt x="9525" y="398780"/>
                </a:lnTo>
                <a:lnTo>
                  <a:pt x="2811145" y="398780"/>
                </a:lnTo>
                <a:lnTo>
                  <a:pt x="2811145" y="403542"/>
                </a:lnTo>
                <a:close/>
              </a:path>
              <a:path w="2820670" h="408305">
                <a:moveTo>
                  <a:pt x="2820670" y="403542"/>
                </a:moveTo>
                <a:lnTo>
                  <a:pt x="2811145" y="403542"/>
                </a:lnTo>
                <a:lnTo>
                  <a:pt x="2815907" y="398780"/>
                </a:lnTo>
                <a:lnTo>
                  <a:pt x="2820670" y="398780"/>
                </a:lnTo>
                <a:lnTo>
                  <a:pt x="2820670" y="403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89772" y="2896044"/>
            <a:ext cx="2303780" cy="408305"/>
          </a:xfrm>
          <a:custGeom>
            <a:avLst/>
            <a:gdLst/>
            <a:ahLst/>
            <a:cxnLst/>
            <a:rect l="l" t="t" r="r" b="b"/>
            <a:pathLst>
              <a:path w="2303779" h="408304">
                <a:moveTo>
                  <a:pt x="2299017" y="408305"/>
                </a:moveTo>
                <a:lnTo>
                  <a:pt x="4762" y="408305"/>
                </a:lnTo>
                <a:lnTo>
                  <a:pt x="3289" y="408076"/>
                </a:lnTo>
                <a:lnTo>
                  <a:pt x="1968" y="407403"/>
                </a:lnTo>
                <a:lnTo>
                  <a:pt x="914" y="406349"/>
                </a:lnTo>
                <a:lnTo>
                  <a:pt x="228" y="405015"/>
                </a:lnTo>
                <a:lnTo>
                  <a:pt x="0" y="403542"/>
                </a:lnTo>
                <a:lnTo>
                  <a:pt x="0" y="4762"/>
                </a:lnTo>
                <a:lnTo>
                  <a:pt x="4762" y="0"/>
                </a:lnTo>
                <a:lnTo>
                  <a:pt x="2299017" y="0"/>
                </a:lnTo>
                <a:lnTo>
                  <a:pt x="2303779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398780"/>
                </a:lnTo>
                <a:lnTo>
                  <a:pt x="4762" y="398780"/>
                </a:lnTo>
                <a:lnTo>
                  <a:pt x="9525" y="403542"/>
                </a:lnTo>
                <a:lnTo>
                  <a:pt x="2303779" y="403542"/>
                </a:lnTo>
                <a:lnTo>
                  <a:pt x="2303551" y="405015"/>
                </a:lnTo>
                <a:lnTo>
                  <a:pt x="2302865" y="406349"/>
                </a:lnTo>
                <a:lnTo>
                  <a:pt x="2301811" y="407403"/>
                </a:lnTo>
                <a:lnTo>
                  <a:pt x="2300490" y="408076"/>
                </a:lnTo>
                <a:lnTo>
                  <a:pt x="2299017" y="408305"/>
                </a:lnTo>
                <a:close/>
              </a:path>
              <a:path w="2303779" h="408304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2303779" h="408304">
                <a:moveTo>
                  <a:pt x="2294254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2294254" y="4762"/>
                </a:lnTo>
                <a:lnTo>
                  <a:pt x="2294254" y="9525"/>
                </a:lnTo>
                <a:close/>
              </a:path>
              <a:path w="2303779" h="408304">
                <a:moveTo>
                  <a:pt x="2294254" y="403542"/>
                </a:moveTo>
                <a:lnTo>
                  <a:pt x="2294254" y="4762"/>
                </a:lnTo>
                <a:lnTo>
                  <a:pt x="2299017" y="9525"/>
                </a:lnTo>
                <a:lnTo>
                  <a:pt x="2303779" y="9525"/>
                </a:lnTo>
                <a:lnTo>
                  <a:pt x="2303779" y="398780"/>
                </a:lnTo>
                <a:lnTo>
                  <a:pt x="2299017" y="398780"/>
                </a:lnTo>
                <a:lnTo>
                  <a:pt x="2294254" y="403542"/>
                </a:lnTo>
                <a:close/>
              </a:path>
              <a:path w="2303779" h="408304">
                <a:moveTo>
                  <a:pt x="2303779" y="9525"/>
                </a:moveTo>
                <a:lnTo>
                  <a:pt x="2299017" y="9525"/>
                </a:lnTo>
                <a:lnTo>
                  <a:pt x="2294254" y="4762"/>
                </a:lnTo>
                <a:lnTo>
                  <a:pt x="2303779" y="4762"/>
                </a:lnTo>
                <a:lnTo>
                  <a:pt x="2303779" y="9525"/>
                </a:lnTo>
                <a:close/>
              </a:path>
              <a:path w="2303779" h="408304">
                <a:moveTo>
                  <a:pt x="9525" y="403542"/>
                </a:moveTo>
                <a:lnTo>
                  <a:pt x="4762" y="398780"/>
                </a:lnTo>
                <a:lnTo>
                  <a:pt x="9525" y="398780"/>
                </a:lnTo>
                <a:lnTo>
                  <a:pt x="9525" y="403542"/>
                </a:lnTo>
                <a:close/>
              </a:path>
              <a:path w="2303779" h="408304">
                <a:moveTo>
                  <a:pt x="2294254" y="403542"/>
                </a:moveTo>
                <a:lnTo>
                  <a:pt x="9525" y="403542"/>
                </a:lnTo>
                <a:lnTo>
                  <a:pt x="9525" y="398780"/>
                </a:lnTo>
                <a:lnTo>
                  <a:pt x="2294254" y="398780"/>
                </a:lnTo>
                <a:lnTo>
                  <a:pt x="2294254" y="403542"/>
                </a:lnTo>
                <a:close/>
              </a:path>
              <a:path w="2303779" h="408304">
                <a:moveTo>
                  <a:pt x="2303779" y="403542"/>
                </a:moveTo>
                <a:lnTo>
                  <a:pt x="2294254" y="403542"/>
                </a:lnTo>
                <a:lnTo>
                  <a:pt x="2299017" y="398780"/>
                </a:lnTo>
                <a:lnTo>
                  <a:pt x="2303779" y="398780"/>
                </a:lnTo>
                <a:lnTo>
                  <a:pt x="2303779" y="403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043429" y="1475095"/>
            <a:ext cx="2566035" cy="175958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438150">
              <a:lnSpc>
                <a:spcPct val="100000"/>
              </a:lnSpc>
              <a:spcBef>
                <a:spcPts val="550"/>
              </a:spcBef>
              <a:tabLst>
                <a:tab pos="1831339" algn="l"/>
              </a:tabLst>
            </a:pPr>
            <a:r>
              <a:rPr dirty="0" sz="2400">
                <a:latin typeface="华文楷体"/>
                <a:cs typeface="华文楷体"/>
              </a:rPr>
              <a:t>废气	废水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2000">
                <a:latin typeface="华文楷体"/>
                <a:cs typeface="华文楷体"/>
              </a:rPr>
              <a:t>化石燃料的燃</a:t>
            </a:r>
            <a:r>
              <a:rPr dirty="0" sz="2000" spc="5">
                <a:latin typeface="华文楷体"/>
                <a:cs typeface="华文楷体"/>
              </a:rPr>
              <a:t>烧</a:t>
            </a:r>
            <a:endParaRPr sz="2000">
              <a:latin typeface="华文楷体"/>
              <a:cs typeface="华文楷体"/>
            </a:endParaRPr>
          </a:p>
          <a:p>
            <a:pPr marL="41910" marR="5080" indent="-29845">
              <a:lnSpc>
                <a:spcPts val="3910"/>
              </a:lnSpc>
              <a:spcBef>
                <a:spcPts val="95"/>
              </a:spcBef>
            </a:pPr>
            <a:r>
              <a:rPr dirty="0" sz="2000">
                <a:latin typeface="华文楷体"/>
                <a:cs typeface="华文楷体"/>
              </a:rPr>
              <a:t>工业生产中产生的废</a:t>
            </a:r>
            <a:r>
              <a:rPr dirty="0" sz="2000">
                <a:latin typeface="华文楷体"/>
                <a:cs typeface="华文楷体"/>
              </a:rPr>
              <a:t>气 </a:t>
            </a:r>
            <a:r>
              <a:rPr dirty="0" sz="2000">
                <a:latin typeface="华文楷体"/>
                <a:cs typeface="华文楷体"/>
              </a:rPr>
              <a:t>废气携带的颗粒</a:t>
            </a:r>
            <a:r>
              <a:rPr dirty="0" sz="2000" spc="5">
                <a:latin typeface="华文楷体"/>
                <a:cs typeface="华文楷体"/>
              </a:rPr>
              <a:t>物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39172" y="3468052"/>
            <a:ext cx="2581275" cy="408305"/>
          </a:xfrm>
          <a:custGeom>
            <a:avLst/>
            <a:gdLst/>
            <a:ahLst/>
            <a:cxnLst/>
            <a:rect l="l" t="t" r="r" b="b"/>
            <a:pathLst>
              <a:path w="2581275" h="408304">
                <a:moveTo>
                  <a:pt x="2576512" y="408305"/>
                </a:moveTo>
                <a:lnTo>
                  <a:pt x="4762" y="408305"/>
                </a:lnTo>
                <a:lnTo>
                  <a:pt x="3289" y="408076"/>
                </a:lnTo>
                <a:lnTo>
                  <a:pt x="1968" y="407390"/>
                </a:lnTo>
                <a:lnTo>
                  <a:pt x="914" y="406336"/>
                </a:lnTo>
                <a:lnTo>
                  <a:pt x="228" y="405015"/>
                </a:lnTo>
                <a:lnTo>
                  <a:pt x="0" y="403542"/>
                </a:lnTo>
                <a:lnTo>
                  <a:pt x="0" y="4762"/>
                </a:lnTo>
                <a:lnTo>
                  <a:pt x="4762" y="0"/>
                </a:lnTo>
                <a:lnTo>
                  <a:pt x="2576512" y="0"/>
                </a:lnTo>
                <a:lnTo>
                  <a:pt x="2581275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398780"/>
                </a:lnTo>
                <a:lnTo>
                  <a:pt x="4762" y="398780"/>
                </a:lnTo>
                <a:lnTo>
                  <a:pt x="9525" y="403542"/>
                </a:lnTo>
                <a:lnTo>
                  <a:pt x="2581275" y="403542"/>
                </a:lnTo>
                <a:lnTo>
                  <a:pt x="2581046" y="405015"/>
                </a:lnTo>
                <a:lnTo>
                  <a:pt x="2580360" y="406336"/>
                </a:lnTo>
                <a:lnTo>
                  <a:pt x="2579306" y="407390"/>
                </a:lnTo>
                <a:lnTo>
                  <a:pt x="2577985" y="408076"/>
                </a:lnTo>
                <a:lnTo>
                  <a:pt x="2576512" y="408305"/>
                </a:lnTo>
                <a:close/>
              </a:path>
              <a:path w="2581275" h="408304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2581275" h="408304">
                <a:moveTo>
                  <a:pt x="2571750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2571750" y="4762"/>
                </a:lnTo>
                <a:lnTo>
                  <a:pt x="2571750" y="9525"/>
                </a:lnTo>
                <a:close/>
              </a:path>
              <a:path w="2581275" h="408304">
                <a:moveTo>
                  <a:pt x="2571750" y="403542"/>
                </a:moveTo>
                <a:lnTo>
                  <a:pt x="2571750" y="4762"/>
                </a:lnTo>
                <a:lnTo>
                  <a:pt x="2576512" y="9525"/>
                </a:lnTo>
                <a:lnTo>
                  <a:pt x="2581275" y="9525"/>
                </a:lnTo>
                <a:lnTo>
                  <a:pt x="2581275" y="398780"/>
                </a:lnTo>
                <a:lnTo>
                  <a:pt x="2576512" y="398780"/>
                </a:lnTo>
                <a:lnTo>
                  <a:pt x="2571750" y="403542"/>
                </a:lnTo>
                <a:close/>
              </a:path>
              <a:path w="2581275" h="408304">
                <a:moveTo>
                  <a:pt x="2581275" y="9525"/>
                </a:moveTo>
                <a:lnTo>
                  <a:pt x="2576512" y="9525"/>
                </a:lnTo>
                <a:lnTo>
                  <a:pt x="2571750" y="4762"/>
                </a:lnTo>
                <a:lnTo>
                  <a:pt x="2581275" y="4762"/>
                </a:lnTo>
                <a:lnTo>
                  <a:pt x="2581275" y="9525"/>
                </a:lnTo>
                <a:close/>
              </a:path>
              <a:path w="2581275" h="408304">
                <a:moveTo>
                  <a:pt x="9525" y="403542"/>
                </a:moveTo>
                <a:lnTo>
                  <a:pt x="4762" y="398780"/>
                </a:lnTo>
                <a:lnTo>
                  <a:pt x="9525" y="398780"/>
                </a:lnTo>
                <a:lnTo>
                  <a:pt x="9525" y="403542"/>
                </a:lnTo>
                <a:close/>
              </a:path>
              <a:path w="2581275" h="408304">
                <a:moveTo>
                  <a:pt x="2571750" y="403542"/>
                </a:moveTo>
                <a:lnTo>
                  <a:pt x="9525" y="403542"/>
                </a:lnTo>
                <a:lnTo>
                  <a:pt x="9525" y="398780"/>
                </a:lnTo>
                <a:lnTo>
                  <a:pt x="2571750" y="398780"/>
                </a:lnTo>
                <a:lnTo>
                  <a:pt x="2571750" y="403542"/>
                </a:lnTo>
                <a:close/>
              </a:path>
              <a:path w="2581275" h="408304">
                <a:moveTo>
                  <a:pt x="2581275" y="403542"/>
                </a:moveTo>
                <a:lnTo>
                  <a:pt x="2571750" y="403542"/>
                </a:lnTo>
                <a:lnTo>
                  <a:pt x="2576512" y="398780"/>
                </a:lnTo>
                <a:lnTo>
                  <a:pt x="2581275" y="398780"/>
                </a:lnTo>
                <a:lnTo>
                  <a:pt x="2581275" y="403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622675" y="3475354"/>
            <a:ext cx="180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华文楷体"/>
                <a:cs typeface="华文楷体"/>
              </a:rPr>
              <a:t>废水的任意排</a:t>
            </a:r>
            <a:r>
              <a:rPr dirty="0" sz="2000" spc="5">
                <a:latin typeface="华文楷体"/>
                <a:cs typeface="华文楷体"/>
              </a:rPr>
              <a:t>放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79064" y="3648722"/>
            <a:ext cx="648335" cy="107950"/>
          </a:xfrm>
          <a:custGeom>
            <a:avLst/>
            <a:gdLst/>
            <a:ahLst/>
            <a:cxnLst/>
            <a:rect l="l" t="t" r="r" b="b"/>
            <a:pathLst>
              <a:path w="648335" h="107950">
                <a:moveTo>
                  <a:pt x="94678" y="107924"/>
                </a:moveTo>
                <a:lnTo>
                  <a:pt x="92417" y="107543"/>
                </a:lnTo>
                <a:lnTo>
                  <a:pt x="90309" y="106641"/>
                </a:lnTo>
                <a:lnTo>
                  <a:pt x="0" y="53962"/>
                </a:lnTo>
                <a:lnTo>
                  <a:pt x="90309" y="1282"/>
                </a:lnTo>
                <a:lnTo>
                  <a:pt x="92417" y="381"/>
                </a:lnTo>
                <a:lnTo>
                  <a:pt x="94678" y="0"/>
                </a:lnTo>
                <a:lnTo>
                  <a:pt x="96964" y="165"/>
                </a:lnTo>
                <a:lnTo>
                  <a:pt x="104597" y="10236"/>
                </a:lnTo>
                <a:lnTo>
                  <a:pt x="104152" y="12484"/>
                </a:lnTo>
                <a:lnTo>
                  <a:pt x="54134" y="44437"/>
                </a:lnTo>
                <a:lnTo>
                  <a:pt x="18897" y="44437"/>
                </a:lnTo>
                <a:lnTo>
                  <a:pt x="18897" y="63487"/>
                </a:lnTo>
                <a:lnTo>
                  <a:pt x="54134" y="63487"/>
                </a:lnTo>
                <a:lnTo>
                  <a:pt x="99898" y="90182"/>
                </a:lnTo>
                <a:lnTo>
                  <a:pt x="101726" y="91567"/>
                </a:lnTo>
                <a:lnTo>
                  <a:pt x="103174" y="93357"/>
                </a:lnTo>
                <a:lnTo>
                  <a:pt x="104152" y="95440"/>
                </a:lnTo>
                <a:lnTo>
                  <a:pt x="104597" y="97688"/>
                </a:lnTo>
                <a:lnTo>
                  <a:pt x="104495" y="99987"/>
                </a:lnTo>
                <a:lnTo>
                  <a:pt x="96964" y="107746"/>
                </a:lnTo>
                <a:lnTo>
                  <a:pt x="94678" y="107924"/>
                </a:lnTo>
                <a:close/>
              </a:path>
              <a:path w="648335" h="107950">
                <a:moveTo>
                  <a:pt x="54134" y="63487"/>
                </a:moveTo>
                <a:lnTo>
                  <a:pt x="18897" y="63487"/>
                </a:lnTo>
                <a:lnTo>
                  <a:pt x="18897" y="44437"/>
                </a:lnTo>
                <a:lnTo>
                  <a:pt x="54134" y="44437"/>
                </a:lnTo>
                <a:lnTo>
                  <a:pt x="51913" y="45732"/>
                </a:lnTo>
                <a:lnTo>
                  <a:pt x="23698" y="45732"/>
                </a:lnTo>
                <a:lnTo>
                  <a:pt x="23698" y="62191"/>
                </a:lnTo>
                <a:lnTo>
                  <a:pt x="51913" y="62191"/>
                </a:lnTo>
                <a:lnTo>
                  <a:pt x="54134" y="63487"/>
                </a:lnTo>
                <a:close/>
              </a:path>
              <a:path w="648335" h="107950">
                <a:moveTo>
                  <a:pt x="648334" y="63487"/>
                </a:moveTo>
                <a:lnTo>
                  <a:pt x="54134" y="63487"/>
                </a:lnTo>
                <a:lnTo>
                  <a:pt x="37806" y="53962"/>
                </a:lnTo>
                <a:lnTo>
                  <a:pt x="54134" y="44437"/>
                </a:lnTo>
                <a:lnTo>
                  <a:pt x="648334" y="44437"/>
                </a:lnTo>
                <a:lnTo>
                  <a:pt x="648334" y="63487"/>
                </a:lnTo>
                <a:close/>
              </a:path>
              <a:path w="648335" h="107950">
                <a:moveTo>
                  <a:pt x="23698" y="62191"/>
                </a:moveTo>
                <a:lnTo>
                  <a:pt x="23698" y="45732"/>
                </a:lnTo>
                <a:lnTo>
                  <a:pt x="37806" y="53962"/>
                </a:lnTo>
                <a:lnTo>
                  <a:pt x="23698" y="62191"/>
                </a:lnTo>
                <a:close/>
              </a:path>
              <a:path w="648335" h="107950">
                <a:moveTo>
                  <a:pt x="37806" y="53962"/>
                </a:moveTo>
                <a:lnTo>
                  <a:pt x="23698" y="45732"/>
                </a:lnTo>
                <a:lnTo>
                  <a:pt x="51913" y="45732"/>
                </a:lnTo>
                <a:lnTo>
                  <a:pt x="37806" y="53962"/>
                </a:lnTo>
                <a:close/>
              </a:path>
              <a:path w="648335" h="107950">
                <a:moveTo>
                  <a:pt x="51913" y="62191"/>
                </a:moveTo>
                <a:lnTo>
                  <a:pt x="23698" y="62191"/>
                </a:lnTo>
                <a:lnTo>
                  <a:pt x="37806" y="53962"/>
                </a:lnTo>
                <a:lnTo>
                  <a:pt x="51913" y="6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98475" y="3469766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土壤水源污染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3709" y="4217796"/>
            <a:ext cx="3683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废渣以及固体废弃物的处理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97045" y="4119371"/>
            <a:ext cx="232486" cy="571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608195" y="3935857"/>
            <a:ext cx="1804035" cy="838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华文楷体"/>
                <a:cs typeface="华文楷体"/>
              </a:rPr>
              <a:t>减少环境污</a:t>
            </a:r>
            <a:r>
              <a:rPr dirty="0" sz="2000" spc="5">
                <a:latin typeface="华文楷体"/>
                <a:cs typeface="华文楷体"/>
              </a:rPr>
              <a:t>染</a:t>
            </a:r>
            <a:endParaRPr sz="20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dirty="0" sz="2000">
                <a:latin typeface="华文楷体"/>
                <a:cs typeface="华文楷体"/>
              </a:rPr>
              <a:t>资源回收再利</a:t>
            </a:r>
            <a:r>
              <a:rPr dirty="0" sz="2000" spc="5">
                <a:latin typeface="华文楷体"/>
                <a:cs typeface="华文楷体"/>
              </a:rPr>
              <a:t>用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3765" y="607186"/>
            <a:ext cx="246761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工业废水处理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2930" y="1347597"/>
            <a:ext cx="180530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常用方法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8275" y="1414271"/>
            <a:ext cx="3378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物理法、化学法、生物法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12" y="2240724"/>
            <a:ext cx="1464310" cy="469900"/>
          </a:xfrm>
          <a:custGeom>
            <a:avLst/>
            <a:gdLst/>
            <a:ahLst/>
            <a:cxnLst/>
            <a:rect l="l" t="t" r="r" b="b"/>
            <a:pathLst>
              <a:path w="1464310" h="469900">
                <a:moveTo>
                  <a:pt x="1459547" y="469900"/>
                </a:moveTo>
                <a:lnTo>
                  <a:pt x="4762" y="469900"/>
                </a:lnTo>
                <a:lnTo>
                  <a:pt x="3289" y="469671"/>
                </a:lnTo>
                <a:lnTo>
                  <a:pt x="1968" y="468998"/>
                </a:lnTo>
                <a:lnTo>
                  <a:pt x="914" y="467944"/>
                </a:lnTo>
                <a:lnTo>
                  <a:pt x="228" y="466610"/>
                </a:lnTo>
                <a:lnTo>
                  <a:pt x="0" y="465137"/>
                </a:lnTo>
                <a:lnTo>
                  <a:pt x="0" y="4762"/>
                </a:lnTo>
                <a:lnTo>
                  <a:pt x="4762" y="0"/>
                </a:lnTo>
                <a:lnTo>
                  <a:pt x="1459547" y="0"/>
                </a:lnTo>
                <a:lnTo>
                  <a:pt x="1464310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460375"/>
                </a:lnTo>
                <a:lnTo>
                  <a:pt x="4762" y="460375"/>
                </a:lnTo>
                <a:lnTo>
                  <a:pt x="9525" y="465137"/>
                </a:lnTo>
                <a:lnTo>
                  <a:pt x="1464310" y="465137"/>
                </a:lnTo>
                <a:lnTo>
                  <a:pt x="1464081" y="466610"/>
                </a:lnTo>
                <a:lnTo>
                  <a:pt x="1463395" y="467944"/>
                </a:lnTo>
                <a:lnTo>
                  <a:pt x="1462341" y="468998"/>
                </a:lnTo>
                <a:lnTo>
                  <a:pt x="1461020" y="469671"/>
                </a:lnTo>
                <a:lnTo>
                  <a:pt x="1459547" y="469900"/>
                </a:lnTo>
                <a:close/>
              </a:path>
              <a:path w="1464310" h="46990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1464310" h="469900">
                <a:moveTo>
                  <a:pt x="1454785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1454785" y="4762"/>
                </a:lnTo>
                <a:lnTo>
                  <a:pt x="1454785" y="9525"/>
                </a:lnTo>
                <a:close/>
              </a:path>
              <a:path w="1464310" h="469900">
                <a:moveTo>
                  <a:pt x="1454785" y="465137"/>
                </a:moveTo>
                <a:lnTo>
                  <a:pt x="1454785" y="4762"/>
                </a:lnTo>
                <a:lnTo>
                  <a:pt x="1459547" y="9525"/>
                </a:lnTo>
                <a:lnTo>
                  <a:pt x="1464310" y="9525"/>
                </a:lnTo>
                <a:lnTo>
                  <a:pt x="1464310" y="460375"/>
                </a:lnTo>
                <a:lnTo>
                  <a:pt x="1459547" y="460375"/>
                </a:lnTo>
                <a:lnTo>
                  <a:pt x="1454785" y="465137"/>
                </a:lnTo>
                <a:close/>
              </a:path>
              <a:path w="1464310" h="469900">
                <a:moveTo>
                  <a:pt x="1464310" y="9525"/>
                </a:moveTo>
                <a:lnTo>
                  <a:pt x="1459547" y="9525"/>
                </a:lnTo>
                <a:lnTo>
                  <a:pt x="1454785" y="4762"/>
                </a:lnTo>
                <a:lnTo>
                  <a:pt x="1464310" y="4762"/>
                </a:lnTo>
                <a:lnTo>
                  <a:pt x="1464310" y="9525"/>
                </a:lnTo>
                <a:close/>
              </a:path>
              <a:path w="1464310" h="469900">
                <a:moveTo>
                  <a:pt x="9525" y="465137"/>
                </a:moveTo>
                <a:lnTo>
                  <a:pt x="4762" y="460375"/>
                </a:lnTo>
                <a:lnTo>
                  <a:pt x="9525" y="460375"/>
                </a:lnTo>
                <a:lnTo>
                  <a:pt x="9525" y="465137"/>
                </a:lnTo>
                <a:close/>
              </a:path>
              <a:path w="1464310" h="469900">
                <a:moveTo>
                  <a:pt x="1454785" y="465137"/>
                </a:moveTo>
                <a:lnTo>
                  <a:pt x="9525" y="465137"/>
                </a:lnTo>
                <a:lnTo>
                  <a:pt x="9525" y="460375"/>
                </a:lnTo>
                <a:lnTo>
                  <a:pt x="1454785" y="460375"/>
                </a:lnTo>
                <a:lnTo>
                  <a:pt x="1454785" y="465137"/>
                </a:lnTo>
                <a:close/>
              </a:path>
              <a:path w="1464310" h="469900">
                <a:moveTo>
                  <a:pt x="1464310" y="465137"/>
                </a:moveTo>
                <a:lnTo>
                  <a:pt x="1454785" y="465137"/>
                </a:lnTo>
                <a:lnTo>
                  <a:pt x="1459547" y="460375"/>
                </a:lnTo>
                <a:lnTo>
                  <a:pt x="1464310" y="460375"/>
                </a:lnTo>
                <a:lnTo>
                  <a:pt x="1464310" y="465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20114" y="2242311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混凝剂法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3970" y="2242311"/>
            <a:ext cx="1549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0000"/>
                </a:solidFill>
                <a:latin typeface="华文楷体"/>
                <a:cs typeface="华文楷体"/>
              </a:rPr>
              <a:t>细小悬浮物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30331" y="2430602"/>
            <a:ext cx="2654300" cy="107950"/>
          </a:xfrm>
          <a:custGeom>
            <a:avLst/>
            <a:gdLst/>
            <a:ahLst/>
            <a:cxnLst/>
            <a:rect l="l" t="t" r="r" b="b"/>
            <a:pathLst>
              <a:path w="2654300" h="107950">
                <a:moveTo>
                  <a:pt x="2637358" y="63741"/>
                </a:moveTo>
                <a:lnTo>
                  <a:pt x="2634767" y="63741"/>
                </a:lnTo>
                <a:lnTo>
                  <a:pt x="2634830" y="44691"/>
                </a:lnTo>
                <a:lnTo>
                  <a:pt x="2599584" y="44573"/>
                </a:lnTo>
                <a:lnTo>
                  <a:pt x="2553919" y="17729"/>
                </a:lnTo>
                <a:lnTo>
                  <a:pt x="2549245" y="10210"/>
                </a:lnTo>
                <a:lnTo>
                  <a:pt x="2549359" y="7912"/>
                </a:lnTo>
                <a:lnTo>
                  <a:pt x="2559202" y="0"/>
                </a:lnTo>
                <a:lnTo>
                  <a:pt x="2561475" y="393"/>
                </a:lnTo>
                <a:lnTo>
                  <a:pt x="2563571" y="1308"/>
                </a:lnTo>
                <a:lnTo>
                  <a:pt x="2653703" y="54279"/>
                </a:lnTo>
                <a:lnTo>
                  <a:pt x="2637358" y="63741"/>
                </a:lnTo>
                <a:close/>
              </a:path>
              <a:path w="2654300" h="107950">
                <a:moveTo>
                  <a:pt x="2599539" y="63623"/>
                </a:moveTo>
                <a:lnTo>
                  <a:pt x="0" y="54914"/>
                </a:lnTo>
                <a:lnTo>
                  <a:pt x="63" y="35864"/>
                </a:lnTo>
                <a:lnTo>
                  <a:pt x="2599584" y="44573"/>
                </a:lnTo>
                <a:lnTo>
                  <a:pt x="2615890" y="54158"/>
                </a:lnTo>
                <a:lnTo>
                  <a:pt x="2599539" y="63623"/>
                </a:lnTo>
                <a:close/>
              </a:path>
              <a:path w="2654300" h="107950">
                <a:moveTo>
                  <a:pt x="2615890" y="54158"/>
                </a:moveTo>
                <a:lnTo>
                  <a:pt x="2599584" y="44573"/>
                </a:lnTo>
                <a:lnTo>
                  <a:pt x="2634830" y="44691"/>
                </a:lnTo>
                <a:lnTo>
                  <a:pt x="2634826" y="45974"/>
                </a:lnTo>
                <a:lnTo>
                  <a:pt x="2630030" y="45974"/>
                </a:lnTo>
                <a:lnTo>
                  <a:pt x="2615890" y="54158"/>
                </a:lnTo>
                <a:close/>
              </a:path>
              <a:path w="2654300" h="107950">
                <a:moveTo>
                  <a:pt x="2629966" y="62433"/>
                </a:moveTo>
                <a:lnTo>
                  <a:pt x="2615890" y="54158"/>
                </a:lnTo>
                <a:lnTo>
                  <a:pt x="2630030" y="45974"/>
                </a:lnTo>
                <a:lnTo>
                  <a:pt x="2629966" y="62433"/>
                </a:lnTo>
                <a:close/>
              </a:path>
              <a:path w="2654300" h="107950">
                <a:moveTo>
                  <a:pt x="2634771" y="62433"/>
                </a:moveTo>
                <a:lnTo>
                  <a:pt x="2629966" y="62433"/>
                </a:lnTo>
                <a:lnTo>
                  <a:pt x="2630030" y="45974"/>
                </a:lnTo>
                <a:lnTo>
                  <a:pt x="2634826" y="45974"/>
                </a:lnTo>
                <a:lnTo>
                  <a:pt x="2634771" y="62433"/>
                </a:lnTo>
                <a:close/>
              </a:path>
              <a:path w="2654300" h="107950">
                <a:moveTo>
                  <a:pt x="2634767" y="63741"/>
                </a:moveTo>
                <a:lnTo>
                  <a:pt x="2599539" y="63623"/>
                </a:lnTo>
                <a:lnTo>
                  <a:pt x="2615890" y="54158"/>
                </a:lnTo>
                <a:lnTo>
                  <a:pt x="2629966" y="62433"/>
                </a:lnTo>
                <a:lnTo>
                  <a:pt x="2634771" y="62433"/>
                </a:lnTo>
                <a:lnTo>
                  <a:pt x="2634767" y="63741"/>
                </a:lnTo>
                <a:close/>
              </a:path>
              <a:path w="2654300" h="107950">
                <a:moveTo>
                  <a:pt x="2558846" y="107937"/>
                </a:moveTo>
                <a:lnTo>
                  <a:pt x="2548953" y="97662"/>
                </a:lnTo>
                <a:lnTo>
                  <a:pt x="2549410" y="95415"/>
                </a:lnTo>
                <a:lnTo>
                  <a:pt x="2550388" y="93332"/>
                </a:lnTo>
                <a:lnTo>
                  <a:pt x="2551849" y="91554"/>
                </a:lnTo>
                <a:lnTo>
                  <a:pt x="2553677" y="90169"/>
                </a:lnTo>
                <a:lnTo>
                  <a:pt x="2599539" y="63623"/>
                </a:lnTo>
                <a:lnTo>
                  <a:pt x="2637358" y="63741"/>
                </a:lnTo>
                <a:lnTo>
                  <a:pt x="2563228" y="106654"/>
                </a:lnTo>
                <a:lnTo>
                  <a:pt x="2561107" y="107556"/>
                </a:lnTo>
                <a:lnTo>
                  <a:pt x="2558846" y="10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192009" y="2242311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较大颗粒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74209" y="1933828"/>
            <a:ext cx="1986280" cy="956310"/>
          </a:xfrm>
          <a:prstGeom prst="rect">
            <a:avLst/>
          </a:prstGeom>
        </p:spPr>
        <p:txBody>
          <a:bodyPr wrap="square" lIns="0" tIns="1727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60"/>
              </a:spcBef>
            </a:pPr>
            <a:r>
              <a:rPr dirty="0" sz="2000" spc="-5">
                <a:latin typeface="Times New Roman"/>
                <a:cs typeface="Times New Roman"/>
              </a:rPr>
              <a:t>FeSO</a:t>
            </a:r>
            <a:r>
              <a:rPr dirty="0" baseline="-17094" sz="1950" spc="-7">
                <a:latin typeface="Times New Roman"/>
                <a:cs typeface="Times New Roman"/>
              </a:rPr>
              <a:t>4</a:t>
            </a:r>
            <a:r>
              <a:rPr dirty="0" sz="2000">
                <a:latin typeface="宋体"/>
                <a:cs typeface="宋体"/>
              </a:rPr>
              <a:t>、</a:t>
            </a:r>
            <a:r>
              <a:rPr dirty="0" sz="2000" spc="-5">
                <a:latin typeface="Times New Roman"/>
                <a:cs typeface="Times New Roman"/>
              </a:rPr>
              <a:t>Al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(SO</a:t>
            </a:r>
            <a:r>
              <a:rPr dirty="0" baseline="-17094" sz="1950" spc="-7">
                <a:latin typeface="Times New Roman"/>
                <a:cs typeface="Times New Roman"/>
              </a:rPr>
              <a:t>4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r>
              <a:rPr dirty="0" baseline="-17094" sz="1950" spc="-7">
                <a:latin typeface="Times New Roman"/>
                <a:cs typeface="Times New Roman"/>
              </a:rPr>
              <a:t>3</a:t>
            </a:r>
            <a:endParaRPr baseline="-17094" sz="1950">
              <a:latin typeface="Times New Roman"/>
              <a:cs typeface="Times New Roman"/>
            </a:endParaRPr>
          </a:p>
          <a:p>
            <a:pPr marL="109855">
              <a:lnSpc>
                <a:spcPct val="100000"/>
              </a:lnSpc>
              <a:spcBef>
                <a:spcPts val="1265"/>
              </a:spcBef>
            </a:pPr>
            <a:r>
              <a:rPr dirty="0" sz="2000">
                <a:latin typeface="华文楷体"/>
                <a:cs typeface="华文楷体"/>
              </a:rPr>
              <a:t>聚合氯化</a:t>
            </a:r>
            <a:r>
              <a:rPr dirty="0" sz="2000" spc="5">
                <a:latin typeface="华文楷体"/>
                <a:cs typeface="华文楷体"/>
              </a:rPr>
              <a:t>铝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36612" y="3815524"/>
            <a:ext cx="1163320" cy="469900"/>
          </a:xfrm>
          <a:custGeom>
            <a:avLst/>
            <a:gdLst/>
            <a:ahLst/>
            <a:cxnLst/>
            <a:rect l="l" t="t" r="r" b="b"/>
            <a:pathLst>
              <a:path w="1163320" h="469900">
                <a:moveTo>
                  <a:pt x="1158557" y="469900"/>
                </a:moveTo>
                <a:lnTo>
                  <a:pt x="4762" y="469900"/>
                </a:lnTo>
                <a:lnTo>
                  <a:pt x="3289" y="469671"/>
                </a:lnTo>
                <a:lnTo>
                  <a:pt x="1968" y="468998"/>
                </a:lnTo>
                <a:lnTo>
                  <a:pt x="914" y="467944"/>
                </a:lnTo>
                <a:lnTo>
                  <a:pt x="228" y="466610"/>
                </a:lnTo>
                <a:lnTo>
                  <a:pt x="0" y="465137"/>
                </a:lnTo>
                <a:lnTo>
                  <a:pt x="0" y="4762"/>
                </a:lnTo>
                <a:lnTo>
                  <a:pt x="4762" y="0"/>
                </a:lnTo>
                <a:lnTo>
                  <a:pt x="1158557" y="0"/>
                </a:lnTo>
                <a:lnTo>
                  <a:pt x="1163320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460375"/>
                </a:lnTo>
                <a:lnTo>
                  <a:pt x="4762" y="460375"/>
                </a:lnTo>
                <a:lnTo>
                  <a:pt x="9525" y="465137"/>
                </a:lnTo>
                <a:lnTo>
                  <a:pt x="1163320" y="465137"/>
                </a:lnTo>
                <a:lnTo>
                  <a:pt x="1163091" y="466610"/>
                </a:lnTo>
                <a:lnTo>
                  <a:pt x="1162405" y="467944"/>
                </a:lnTo>
                <a:lnTo>
                  <a:pt x="1161351" y="468998"/>
                </a:lnTo>
                <a:lnTo>
                  <a:pt x="1160030" y="469671"/>
                </a:lnTo>
                <a:lnTo>
                  <a:pt x="1158557" y="469900"/>
                </a:lnTo>
                <a:close/>
              </a:path>
              <a:path w="1163320" h="46990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1163320" h="469900">
                <a:moveTo>
                  <a:pt x="1153795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1153795" y="4762"/>
                </a:lnTo>
                <a:lnTo>
                  <a:pt x="1153795" y="9525"/>
                </a:lnTo>
                <a:close/>
              </a:path>
              <a:path w="1163320" h="469900">
                <a:moveTo>
                  <a:pt x="1153795" y="465137"/>
                </a:moveTo>
                <a:lnTo>
                  <a:pt x="1153795" y="4762"/>
                </a:lnTo>
                <a:lnTo>
                  <a:pt x="1158557" y="9525"/>
                </a:lnTo>
                <a:lnTo>
                  <a:pt x="1163320" y="9525"/>
                </a:lnTo>
                <a:lnTo>
                  <a:pt x="1163320" y="460375"/>
                </a:lnTo>
                <a:lnTo>
                  <a:pt x="1158557" y="460375"/>
                </a:lnTo>
                <a:lnTo>
                  <a:pt x="1153795" y="465137"/>
                </a:lnTo>
                <a:close/>
              </a:path>
              <a:path w="1163320" h="469900">
                <a:moveTo>
                  <a:pt x="1163320" y="9525"/>
                </a:moveTo>
                <a:lnTo>
                  <a:pt x="1158557" y="9525"/>
                </a:lnTo>
                <a:lnTo>
                  <a:pt x="1153795" y="4762"/>
                </a:lnTo>
                <a:lnTo>
                  <a:pt x="1163320" y="4762"/>
                </a:lnTo>
                <a:lnTo>
                  <a:pt x="1163320" y="9525"/>
                </a:lnTo>
                <a:close/>
              </a:path>
              <a:path w="1163320" h="469900">
                <a:moveTo>
                  <a:pt x="9525" y="465137"/>
                </a:moveTo>
                <a:lnTo>
                  <a:pt x="4762" y="460375"/>
                </a:lnTo>
                <a:lnTo>
                  <a:pt x="9525" y="460375"/>
                </a:lnTo>
                <a:lnTo>
                  <a:pt x="9525" y="465137"/>
                </a:lnTo>
                <a:close/>
              </a:path>
              <a:path w="1163320" h="469900">
                <a:moveTo>
                  <a:pt x="1153795" y="465137"/>
                </a:moveTo>
                <a:lnTo>
                  <a:pt x="9525" y="465137"/>
                </a:lnTo>
                <a:lnTo>
                  <a:pt x="9525" y="460375"/>
                </a:lnTo>
                <a:lnTo>
                  <a:pt x="1153795" y="460375"/>
                </a:lnTo>
                <a:lnTo>
                  <a:pt x="1153795" y="465137"/>
                </a:lnTo>
                <a:close/>
              </a:path>
              <a:path w="1163320" h="469900">
                <a:moveTo>
                  <a:pt x="1163320" y="465137"/>
                </a:moveTo>
                <a:lnTo>
                  <a:pt x="1153795" y="465137"/>
                </a:lnTo>
                <a:lnTo>
                  <a:pt x="1158557" y="460375"/>
                </a:lnTo>
                <a:lnTo>
                  <a:pt x="1163320" y="460375"/>
                </a:lnTo>
                <a:lnTo>
                  <a:pt x="1163320" y="465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40727" y="3166554"/>
            <a:ext cx="1822450" cy="469900"/>
          </a:xfrm>
          <a:custGeom>
            <a:avLst/>
            <a:gdLst/>
            <a:ahLst/>
            <a:cxnLst/>
            <a:rect l="l" t="t" r="r" b="b"/>
            <a:pathLst>
              <a:path w="1822450" h="469900">
                <a:moveTo>
                  <a:pt x="1817687" y="469899"/>
                </a:moveTo>
                <a:lnTo>
                  <a:pt x="4762" y="469899"/>
                </a:lnTo>
                <a:lnTo>
                  <a:pt x="3289" y="469671"/>
                </a:lnTo>
                <a:lnTo>
                  <a:pt x="1968" y="468998"/>
                </a:lnTo>
                <a:lnTo>
                  <a:pt x="914" y="467944"/>
                </a:lnTo>
                <a:lnTo>
                  <a:pt x="228" y="466610"/>
                </a:lnTo>
                <a:lnTo>
                  <a:pt x="0" y="465137"/>
                </a:lnTo>
                <a:lnTo>
                  <a:pt x="0" y="4762"/>
                </a:lnTo>
                <a:lnTo>
                  <a:pt x="4762" y="0"/>
                </a:lnTo>
                <a:lnTo>
                  <a:pt x="1817687" y="0"/>
                </a:lnTo>
                <a:lnTo>
                  <a:pt x="1822450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460374"/>
                </a:lnTo>
                <a:lnTo>
                  <a:pt x="4762" y="460374"/>
                </a:lnTo>
                <a:lnTo>
                  <a:pt x="9525" y="465137"/>
                </a:lnTo>
                <a:lnTo>
                  <a:pt x="1822450" y="465137"/>
                </a:lnTo>
                <a:lnTo>
                  <a:pt x="1822221" y="466610"/>
                </a:lnTo>
                <a:lnTo>
                  <a:pt x="1821535" y="467944"/>
                </a:lnTo>
                <a:lnTo>
                  <a:pt x="1820481" y="468998"/>
                </a:lnTo>
                <a:lnTo>
                  <a:pt x="1819160" y="469671"/>
                </a:lnTo>
                <a:lnTo>
                  <a:pt x="1817687" y="469899"/>
                </a:lnTo>
                <a:close/>
              </a:path>
              <a:path w="1822450" h="46990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1822450" h="469900">
                <a:moveTo>
                  <a:pt x="1812925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1812925" y="4762"/>
                </a:lnTo>
                <a:lnTo>
                  <a:pt x="1812925" y="9525"/>
                </a:lnTo>
                <a:close/>
              </a:path>
              <a:path w="1822450" h="469900">
                <a:moveTo>
                  <a:pt x="1812925" y="465137"/>
                </a:moveTo>
                <a:lnTo>
                  <a:pt x="1812925" y="4762"/>
                </a:lnTo>
                <a:lnTo>
                  <a:pt x="1817687" y="9525"/>
                </a:lnTo>
                <a:lnTo>
                  <a:pt x="1822450" y="9525"/>
                </a:lnTo>
                <a:lnTo>
                  <a:pt x="1822450" y="460374"/>
                </a:lnTo>
                <a:lnTo>
                  <a:pt x="1817687" y="460374"/>
                </a:lnTo>
                <a:lnTo>
                  <a:pt x="1812925" y="465137"/>
                </a:lnTo>
                <a:close/>
              </a:path>
              <a:path w="1822450" h="469900">
                <a:moveTo>
                  <a:pt x="1822450" y="9525"/>
                </a:moveTo>
                <a:lnTo>
                  <a:pt x="1817687" y="9525"/>
                </a:lnTo>
                <a:lnTo>
                  <a:pt x="1812925" y="4762"/>
                </a:lnTo>
                <a:lnTo>
                  <a:pt x="1822450" y="4762"/>
                </a:lnTo>
                <a:lnTo>
                  <a:pt x="1822450" y="9525"/>
                </a:lnTo>
                <a:close/>
              </a:path>
              <a:path w="1822450" h="469900">
                <a:moveTo>
                  <a:pt x="9525" y="465137"/>
                </a:moveTo>
                <a:lnTo>
                  <a:pt x="4762" y="460374"/>
                </a:lnTo>
                <a:lnTo>
                  <a:pt x="9525" y="460374"/>
                </a:lnTo>
                <a:lnTo>
                  <a:pt x="9525" y="465137"/>
                </a:lnTo>
                <a:close/>
              </a:path>
              <a:path w="1822450" h="469900">
                <a:moveTo>
                  <a:pt x="1812925" y="465137"/>
                </a:moveTo>
                <a:lnTo>
                  <a:pt x="9525" y="465137"/>
                </a:lnTo>
                <a:lnTo>
                  <a:pt x="9525" y="460374"/>
                </a:lnTo>
                <a:lnTo>
                  <a:pt x="1812925" y="460374"/>
                </a:lnTo>
                <a:lnTo>
                  <a:pt x="1812925" y="465137"/>
                </a:lnTo>
                <a:close/>
              </a:path>
              <a:path w="1822450" h="469900">
                <a:moveTo>
                  <a:pt x="1822450" y="465137"/>
                </a:moveTo>
                <a:lnTo>
                  <a:pt x="1812925" y="465137"/>
                </a:lnTo>
                <a:lnTo>
                  <a:pt x="1817687" y="460374"/>
                </a:lnTo>
                <a:lnTo>
                  <a:pt x="1822450" y="460374"/>
                </a:lnTo>
                <a:lnTo>
                  <a:pt x="1822450" y="465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24230" y="3168141"/>
            <a:ext cx="1549400" cy="1040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氧化还原法</a:t>
            </a:r>
            <a:endParaRPr sz="2400">
              <a:latin typeface="华文楷体"/>
              <a:cs typeface="华文楷体"/>
            </a:endParaRPr>
          </a:p>
          <a:p>
            <a:pPr marL="107950">
              <a:lnSpc>
                <a:spcPct val="100000"/>
              </a:lnSpc>
              <a:spcBef>
                <a:spcPts val="2230"/>
              </a:spcBef>
            </a:pPr>
            <a:r>
              <a:rPr dirty="0" sz="2400">
                <a:latin typeface="华文楷体"/>
                <a:cs typeface="华文楷体"/>
              </a:rPr>
              <a:t>中和法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88614" y="3484371"/>
            <a:ext cx="2768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0000"/>
                </a:solidFill>
                <a:latin typeface="华文楷体"/>
                <a:cs typeface="华文楷体"/>
              </a:rPr>
              <a:t>溶解在水中的污染物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" y="0"/>
            <a:ext cx="8326120" cy="4455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35305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  <a:p>
            <a:pPr marL="101600">
              <a:lnSpc>
                <a:spcPct val="100000"/>
              </a:lnSpc>
              <a:spcBef>
                <a:spcPts val="2170"/>
              </a:spcBef>
            </a:pPr>
            <a:r>
              <a:rPr dirty="0" sz="2800" b="1">
                <a:latin typeface="华文楷体"/>
                <a:cs typeface="华文楷体"/>
              </a:rPr>
              <a:t>练习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  <a:p>
            <a:pPr marL="389890" marR="93980">
              <a:lnSpc>
                <a:spcPts val="2370"/>
              </a:lnSpc>
              <a:spcBef>
                <a:spcPts val="975"/>
              </a:spcBef>
            </a:pPr>
            <a:r>
              <a:rPr dirty="0" sz="2000" spc="-5">
                <a:latin typeface="华文楷体"/>
                <a:cs typeface="华文楷体"/>
              </a:rPr>
              <a:t>1．工业废水中含有的</a:t>
            </a:r>
            <a:r>
              <a:rPr dirty="0" sz="2000" spc="-5">
                <a:latin typeface="Times New Roman"/>
                <a:cs typeface="Times New Roman"/>
              </a:rPr>
              <a:t>Cr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O</a:t>
            </a:r>
            <a:r>
              <a:rPr dirty="0" baseline="-17094" sz="1950" spc="-7">
                <a:latin typeface="Times New Roman"/>
                <a:cs typeface="Times New Roman"/>
              </a:rPr>
              <a:t>7</a:t>
            </a:r>
            <a:r>
              <a:rPr dirty="0" baseline="21367" sz="1950" spc="-7">
                <a:latin typeface="Times New Roman"/>
                <a:cs typeface="Times New Roman"/>
              </a:rPr>
              <a:t>2</a:t>
            </a:r>
            <a:r>
              <a:rPr dirty="0" baseline="21367" sz="1950">
                <a:latin typeface="宋体"/>
                <a:cs typeface="宋体"/>
              </a:rPr>
              <a:t>－</a:t>
            </a:r>
            <a:r>
              <a:rPr dirty="0" sz="2000">
                <a:latin typeface="华文楷体"/>
                <a:cs typeface="华文楷体"/>
              </a:rPr>
              <a:t>和</a:t>
            </a:r>
            <a:r>
              <a:rPr dirty="0" sz="2000" spc="-5">
                <a:latin typeface="Times New Roman"/>
                <a:cs typeface="Times New Roman"/>
              </a:rPr>
              <a:t>CrO</a:t>
            </a:r>
            <a:r>
              <a:rPr dirty="0" baseline="-17094" sz="1950" spc="-7">
                <a:latin typeface="Times New Roman"/>
                <a:cs typeface="Times New Roman"/>
              </a:rPr>
              <a:t>4</a:t>
            </a:r>
            <a:r>
              <a:rPr dirty="0" baseline="21367" sz="1950" spc="-7">
                <a:latin typeface="Times New Roman"/>
                <a:cs typeface="Times New Roman"/>
              </a:rPr>
              <a:t>2</a:t>
            </a:r>
            <a:r>
              <a:rPr dirty="0" baseline="21367" sz="1950">
                <a:latin typeface="宋体"/>
                <a:cs typeface="宋体"/>
              </a:rPr>
              <a:t>－</a:t>
            </a:r>
            <a:r>
              <a:rPr dirty="0" sz="2000">
                <a:latin typeface="华文楷体"/>
                <a:cs typeface="华文楷体"/>
              </a:rPr>
              <a:t>会对水体产生很大的危害，因</a:t>
            </a:r>
            <a:r>
              <a:rPr dirty="0" sz="2000">
                <a:latin typeface="华文楷体"/>
                <a:cs typeface="华文楷体"/>
              </a:rPr>
              <a:t>此 </a:t>
            </a:r>
            <a:r>
              <a:rPr dirty="0" sz="2000">
                <a:latin typeface="华文楷体"/>
                <a:cs typeface="华文楷体"/>
              </a:rPr>
              <a:t>这种工业废水必须净化处理。一种处理含铬废水的工艺流程如下</a:t>
            </a:r>
            <a:r>
              <a:rPr dirty="0" sz="2000" spc="5">
                <a:latin typeface="华文楷体"/>
                <a:cs typeface="华文楷体"/>
              </a:rPr>
              <a:t>：</a:t>
            </a:r>
            <a:endParaRPr sz="2000">
              <a:latin typeface="华文楷体"/>
              <a:cs typeface="华文楷体"/>
            </a:endParaRPr>
          </a:p>
          <a:p>
            <a:pPr algn="ctr" marL="11430">
              <a:lnSpc>
                <a:spcPct val="100000"/>
              </a:lnSpc>
              <a:spcBef>
                <a:spcPts val="1430"/>
              </a:spcBef>
            </a:pP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  <a:p>
            <a:pPr algn="ctr" marR="2540">
              <a:lnSpc>
                <a:spcPts val="1980"/>
              </a:lnSpc>
              <a:spcBef>
                <a:spcPts val="600"/>
              </a:spcBef>
            </a:pPr>
            <a:r>
              <a:rPr dirty="0" sz="1800">
                <a:latin typeface="宋体"/>
                <a:cs typeface="宋体"/>
              </a:rPr>
              <a:t>⑤</a:t>
            </a:r>
            <a:endParaRPr sz="1800">
              <a:latin typeface="宋体"/>
              <a:cs typeface="宋体"/>
            </a:endParaRPr>
          </a:p>
          <a:p>
            <a:pPr algn="ctr" marR="2027555">
              <a:lnSpc>
                <a:spcPts val="1980"/>
              </a:lnSpc>
            </a:pPr>
            <a:r>
              <a:rPr dirty="0" sz="1800" spc="-5" b="1">
                <a:solidFill>
                  <a:srgbClr val="6FAC46"/>
                </a:solidFill>
                <a:latin typeface="Times New Roman"/>
                <a:cs typeface="Times New Roman"/>
              </a:rPr>
              <a:t>+6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algn="ctr" marL="140970">
              <a:lnSpc>
                <a:spcPct val="100000"/>
              </a:lnSpc>
              <a:spcBef>
                <a:spcPts val="1275"/>
              </a:spcBef>
            </a:pPr>
            <a:r>
              <a:rPr dirty="0" sz="1600" spc="-5">
                <a:latin typeface="Times New Roman"/>
                <a:cs typeface="Times New Roman"/>
              </a:rPr>
              <a:t>Na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S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O</a:t>
            </a:r>
            <a:r>
              <a:rPr dirty="0" baseline="-15873" sz="1575" spc="-7">
                <a:latin typeface="Times New Roman"/>
                <a:cs typeface="Times New Roman"/>
              </a:rPr>
              <a:t>3</a:t>
            </a:r>
            <a:r>
              <a:rPr dirty="0" sz="1600">
                <a:latin typeface="华文楷体"/>
                <a:cs typeface="华文楷体"/>
              </a:rPr>
              <a:t>溶</a:t>
            </a:r>
            <a:r>
              <a:rPr dirty="0" sz="1600" spc="-5">
                <a:latin typeface="华文楷体"/>
                <a:cs typeface="华文楷体"/>
              </a:rPr>
              <a:t>液</a:t>
            </a:r>
            <a:endParaRPr sz="1600">
              <a:latin typeface="华文楷体"/>
              <a:cs typeface="华文楷体"/>
            </a:endParaRPr>
          </a:p>
          <a:p>
            <a:pPr algn="ctr" marL="23495">
              <a:lnSpc>
                <a:spcPct val="100000"/>
              </a:lnSpc>
              <a:spcBef>
                <a:spcPts val="795"/>
              </a:spcBef>
            </a:pPr>
            <a:r>
              <a:rPr dirty="0" sz="1800">
                <a:latin typeface="宋体"/>
                <a:cs typeface="宋体"/>
              </a:rPr>
              <a:t>④</a:t>
            </a:r>
            <a:endParaRPr sz="1800">
              <a:latin typeface="宋体"/>
              <a:cs typeface="宋体"/>
            </a:endParaRPr>
          </a:p>
          <a:p>
            <a:pPr algn="ctr" marR="8255">
              <a:lnSpc>
                <a:spcPct val="100000"/>
              </a:lnSpc>
              <a:spcBef>
                <a:spcPts val="1440"/>
              </a:spcBef>
            </a:pP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氧化还原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法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grpSp>
        <p:nvGrpSpPr>
          <p:cNvPr id="3" name="object 3"/>
          <p:cNvGrpSpPr/>
          <p:nvPr/>
        </p:nvGrpSpPr>
        <p:grpSpPr>
          <a:xfrm>
            <a:off x="1027175" y="824229"/>
            <a:ext cx="6383020" cy="892175"/>
            <a:chOff x="1027175" y="824229"/>
            <a:chExt cx="6383020" cy="892175"/>
          </a:xfrm>
        </p:grpSpPr>
        <p:sp>
          <p:nvSpPr>
            <p:cNvPr id="4" name="object 4"/>
            <p:cNvSpPr/>
            <p:nvPr/>
          </p:nvSpPr>
          <p:spPr>
            <a:xfrm>
              <a:off x="1027175" y="1133855"/>
              <a:ext cx="6382512" cy="5821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10560" y="824229"/>
              <a:ext cx="1781810" cy="417830"/>
            </a:xfrm>
            <a:custGeom>
              <a:avLst/>
              <a:gdLst/>
              <a:ahLst/>
              <a:cxnLst/>
              <a:rect l="l" t="t" r="r" b="b"/>
              <a:pathLst>
                <a:path w="1781810" h="417830">
                  <a:moveTo>
                    <a:pt x="1781797" y="281546"/>
                  </a:moveTo>
                  <a:lnTo>
                    <a:pt x="1771561" y="271627"/>
                  </a:lnTo>
                  <a:lnTo>
                    <a:pt x="1769313" y="272072"/>
                  </a:lnTo>
                  <a:lnTo>
                    <a:pt x="1767230" y="273050"/>
                  </a:lnTo>
                  <a:lnTo>
                    <a:pt x="1765439" y="274497"/>
                  </a:lnTo>
                  <a:lnTo>
                    <a:pt x="1764055" y="276326"/>
                  </a:lnTo>
                  <a:lnTo>
                    <a:pt x="1737360" y="322097"/>
                  </a:lnTo>
                  <a:lnTo>
                    <a:pt x="1737360" y="9525"/>
                  </a:lnTo>
                  <a:lnTo>
                    <a:pt x="1727835" y="9525"/>
                  </a:lnTo>
                  <a:lnTo>
                    <a:pt x="1727835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417830"/>
                  </a:lnTo>
                  <a:lnTo>
                    <a:pt x="19050" y="417830"/>
                  </a:lnTo>
                  <a:lnTo>
                    <a:pt x="19050" y="19050"/>
                  </a:lnTo>
                  <a:lnTo>
                    <a:pt x="1718310" y="19050"/>
                  </a:lnTo>
                  <a:lnTo>
                    <a:pt x="1718310" y="322097"/>
                  </a:lnTo>
                  <a:lnTo>
                    <a:pt x="1718310" y="357327"/>
                  </a:lnTo>
                  <a:lnTo>
                    <a:pt x="1718297" y="322097"/>
                  </a:lnTo>
                  <a:lnTo>
                    <a:pt x="1691614" y="276326"/>
                  </a:lnTo>
                  <a:lnTo>
                    <a:pt x="1684108" y="271627"/>
                  </a:lnTo>
                  <a:lnTo>
                    <a:pt x="1681810" y="271729"/>
                  </a:lnTo>
                  <a:lnTo>
                    <a:pt x="1673872" y="281546"/>
                  </a:lnTo>
                  <a:lnTo>
                    <a:pt x="1674253" y="283819"/>
                  </a:lnTo>
                  <a:lnTo>
                    <a:pt x="1675155" y="285927"/>
                  </a:lnTo>
                  <a:lnTo>
                    <a:pt x="1727835" y="376224"/>
                  </a:lnTo>
                  <a:lnTo>
                    <a:pt x="1738858" y="357327"/>
                  </a:lnTo>
                  <a:lnTo>
                    <a:pt x="1780514" y="285927"/>
                  </a:lnTo>
                  <a:lnTo>
                    <a:pt x="1781416" y="283819"/>
                  </a:lnTo>
                  <a:lnTo>
                    <a:pt x="1781797" y="2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62679" y="408939"/>
            <a:ext cx="581025" cy="7264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700"/>
              </a:spcBef>
            </a:pP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spcBef>
                <a:spcPts val="600"/>
              </a:spcBef>
            </a:pPr>
            <a:r>
              <a:rPr dirty="0" sz="1800">
                <a:latin typeface="宋体"/>
                <a:cs typeface="宋体"/>
              </a:rPr>
              <a:t>⑤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10560" y="1625599"/>
            <a:ext cx="1781810" cy="514350"/>
          </a:xfrm>
          <a:custGeom>
            <a:avLst/>
            <a:gdLst/>
            <a:ahLst/>
            <a:cxnLst/>
            <a:rect l="l" t="t" r="r" b="b"/>
            <a:pathLst>
              <a:path w="1781810" h="514350">
                <a:moveTo>
                  <a:pt x="1781797" y="146113"/>
                </a:moveTo>
                <a:lnTo>
                  <a:pt x="1781416" y="143852"/>
                </a:lnTo>
                <a:lnTo>
                  <a:pt x="1780514" y="141744"/>
                </a:lnTo>
                <a:lnTo>
                  <a:pt x="1738845" y="70332"/>
                </a:lnTo>
                <a:lnTo>
                  <a:pt x="1727835" y="51435"/>
                </a:lnTo>
                <a:lnTo>
                  <a:pt x="1675155" y="141744"/>
                </a:lnTo>
                <a:lnTo>
                  <a:pt x="1674253" y="143852"/>
                </a:lnTo>
                <a:lnTo>
                  <a:pt x="1673872" y="146113"/>
                </a:lnTo>
                <a:lnTo>
                  <a:pt x="1674050" y="148399"/>
                </a:lnTo>
                <a:lnTo>
                  <a:pt x="1684108" y="156032"/>
                </a:lnTo>
                <a:lnTo>
                  <a:pt x="1686356" y="155587"/>
                </a:lnTo>
                <a:lnTo>
                  <a:pt x="1688439" y="154609"/>
                </a:lnTo>
                <a:lnTo>
                  <a:pt x="1690230" y="153162"/>
                </a:lnTo>
                <a:lnTo>
                  <a:pt x="1691614" y="151333"/>
                </a:lnTo>
                <a:lnTo>
                  <a:pt x="1718310" y="105575"/>
                </a:lnTo>
                <a:lnTo>
                  <a:pt x="1718310" y="495300"/>
                </a:lnTo>
                <a:lnTo>
                  <a:pt x="19050" y="495300"/>
                </a:lnTo>
                <a:lnTo>
                  <a:pt x="19050" y="0"/>
                </a:lnTo>
                <a:lnTo>
                  <a:pt x="0" y="0"/>
                </a:lnTo>
                <a:lnTo>
                  <a:pt x="0" y="504825"/>
                </a:lnTo>
                <a:lnTo>
                  <a:pt x="9525" y="504825"/>
                </a:lnTo>
                <a:lnTo>
                  <a:pt x="9525" y="514350"/>
                </a:lnTo>
                <a:lnTo>
                  <a:pt x="1727835" y="514350"/>
                </a:lnTo>
                <a:lnTo>
                  <a:pt x="1727835" y="504825"/>
                </a:lnTo>
                <a:lnTo>
                  <a:pt x="1737360" y="504825"/>
                </a:lnTo>
                <a:lnTo>
                  <a:pt x="1737347" y="105575"/>
                </a:lnTo>
                <a:lnTo>
                  <a:pt x="1764055" y="151333"/>
                </a:lnTo>
                <a:lnTo>
                  <a:pt x="1765439" y="153162"/>
                </a:lnTo>
                <a:lnTo>
                  <a:pt x="1767230" y="154609"/>
                </a:lnTo>
                <a:lnTo>
                  <a:pt x="1769313" y="155587"/>
                </a:lnTo>
                <a:lnTo>
                  <a:pt x="1771561" y="156032"/>
                </a:lnTo>
                <a:lnTo>
                  <a:pt x="1773859" y="155930"/>
                </a:lnTo>
                <a:lnTo>
                  <a:pt x="1781632" y="148399"/>
                </a:lnTo>
                <a:lnTo>
                  <a:pt x="1781797" y="1461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442970" y="1806574"/>
            <a:ext cx="117665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Na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S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O</a:t>
            </a:r>
            <a:r>
              <a:rPr dirty="0" baseline="-15873" sz="1575" spc="-7">
                <a:latin typeface="Times New Roman"/>
                <a:cs typeface="Times New Roman"/>
              </a:rPr>
              <a:t>3</a:t>
            </a:r>
            <a:r>
              <a:rPr dirty="0" sz="1600">
                <a:latin typeface="华文楷体"/>
                <a:cs typeface="华文楷体"/>
              </a:rPr>
              <a:t>溶</a:t>
            </a:r>
            <a:r>
              <a:rPr dirty="0" sz="1600" spc="-5">
                <a:latin typeface="华文楷体"/>
                <a:cs typeface="华文楷体"/>
              </a:rPr>
              <a:t>液</a:t>
            </a:r>
            <a:endParaRPr sz="16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3715" y="2097881"/>
            <a:ext cx="5895975" cy="789305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algn="ctr" marL="1021080">
              <a:lnSpc>
                <a:spcPct val="100000"/>
              </a:lnSpc>
              <a:spcBef>
                <a:spcPts val="515"/>
              </a:spcBef>
            </a:pPr>
            <a:r>
              <a:rPr dirty="0" sz="1800">
                <a:latin typeface="宋体"/>
                <a:cs typeface="宋体"/>
              </a:rPr>
              <a:t>④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2400" spc="-5">
                <a:latin typeface="华文楷体"/>
                <a:cs typeface="华文楷体"/>
              </a:rPr>
              <a:t>1)</a:t>
            </a:r>
            <a:r>
              <a:rPr dirty="0" sz="2400" spc="-25">
                <a:latin typeface="华文楷体"/>
                <a:cs typeface="华文楷体"/>
              </a:rPr>
              <a:t> </a:t>
            </a:r>
            <a:r>
              <a:rPr dirty="0" sz="2400">
                <a:latin typeface="华文楷体"/>
                <a:cs typeface="华文楷体"/>
              </a:rPr>
              <a:t>试写出过程</a:t>
            </a:r>
            <a:r>
              <a:rPr dirty="0" sz="2400" spc="-15">
                <a:latin typeface="华文楷体"/>
                <a:cs typeface="华文楷体"/>
              </a:rPr>
              <a:t> </a:t>
            </a:r>
            <a:r>
              <a:rPr dirty="0" sz="2400">
                <a:latin typeface="宋体"/>
                <a:cs typeface="宋体"/>
              </a:rPr>
              <a:t>④</a:t>
            </a:r>
            <a:r>
              <a:rPr dirty="0" sz="2400" spc="-30">
                <a:latin typeface="宋体"/>
                <a:cs typeface="宋体"/>
              </a:rPr>
              <a:t> </a:t>
            </a:r>
            <a:r>
              <a:rPr dirty="0" sz="2400">
                <a:latin typeface="宋体"/>
                <a:cs typeface="宋体"/>
              </a:rPr>
              <a:t>⑤</a:t>
            </a:r>
            <a:r>
              <a:rPr dirty="0" sz="2400" spc="-30">
                <a:latin typeface="宋体"/>
                <a:cs typeface="宋体"/>
              </a:rPr>
              <a:t> </a:t>
            </a:r>
            <a:r>
              <a:rPr dirty="0" sz="2400">
                <a:latin typeface="华文楷体"/>
                <a:cs typeface="华文楷体"/>
              </a:rPr>
              <a:t>中发生反应的方程式</a:t>
            </a:r>
            <a:r>
              <a:rPr dirty="0" sz="2400">
                <a:latin typeface="宋体"/>
                <a:cs typeface="宋体"/>
              </a:rPr>
              <a:t>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1214" y="3601796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 h="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7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676515" y="3246119"/>
            <a:ext cx="330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宋体"/>
                <a:cs typeface="宋体"/>
              </a:rPr>
              <a:t>，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83614" y="4333316"/>
            <a:ext cx="5334000" cy="0"/>
          </a:xfrm>
          <a:custGeom>
            <a:avLst/>
            <a:gdLst/>
            <a:ahLst/>
            <a:cxnLst/>
            <a:rect l="l" t="t" r="r" b="b"/>
            <a:pathLst>
              <a:path w="5334000" h="0">
                <a:moveTo>
                  <a:pt x="0" y="0"/>
                </a:moveTo>
                <a:lnTo>
                  <a:pt x="5334000" y="0"/>
                </a:lnTo>
              </a:path>
            </a:pathLst>
          </a:custGeom>
          <a:ln w="7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13715" y="3977639"/>
            <a:ext cx="6121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03265" algn="l"/>
              </a:tabLst>
            </a:pPr>
            <a:r>
              <a:rPr dirty="0" sz="2400">
                <a:latin typeface="宋体"/>
                <a:cs typeface="宋体"/>
              </a:rPr>
              <a:t>   	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315" y="3044189"/>
            <a:ext cx="6972300" cy="5930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19734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3S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21367" sz="1950" spc="-7" b="1">
                <a:solidFill>
                  <a:srgbClr val="FF0000"/>
                </a:solidFill>
                <a:latin typeface="宋体"/>
                <a:cs typeface="宋体"/>
              </a:rPr>
              <a:t>－</a:t>
            </a:r>
            <a:r>
              <a:rPr dirty="0" sz="2000" spc="-5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sz="2000" spc="-505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4Cr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21367" sz="1950" spc="-7" b="1">
                <a:solidFill>
                  <a:srgbClr val="FF0000"/>
                </a:solidFill>
                <a:latin typeface="宋体"/>
                <a:cs typeface="宋体"/>
              </a:rPr>
              <a:t>－</a:t>
            </a:r>
            <a:r>
              <a:rPr dirty="0" sz="2000" spc="-5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sz="2000" spc="-505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26H</a:t>
            </a:r>
            <a:r>
              <a:rPr dirty="0" baseline="21367" sz="1950" spc="-7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baseline="21367" sz="1950" spc="-480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5" b="1">
                <a:solidFill>
                  <a:srgbClr val="FF0000"/>
                </a:solidFill>
                <a:latin typeface="Times New Roman"/>
                <a:cs typeface="Times New Roman"/>
              </a:rPr>
              <a:t>→</a:t>
            </a:r>
            <a:r>
              <a:rPr dirty="0" sz="2000" spc="49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6SO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21367" sz="1950" spc="-7" b="1">
                <a:solidFill>
                  <a:srgbClr val="FF0000"/>
                </a:solidFill>
                <a:latin typeface="宋体"/>
                <a:cs typeface="宋体"/>
              </a:rPr>
              <a:t>－</a:t>
            </a:r>
            <a:r>
              <a:rPr dirty="0" baseline="21367" sz="1950" spc="-480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sz="2000" spc="-505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8Cr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21367" sz="1950" spc="-7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baseline="21367" sz="1950" spc="-480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sz="2000" spc="-505" b="1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13H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585"/>
              </a:spcBef>
            </a:pPr>
            <a:r>
              <a:rPr dirty="0" sz="2400">
                <a:latin typeface="宋体"/>
                <a:cs typeface="宋体"/>
              </a:rPr>
              <a:t>  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7240" y="3877436"/>
            <a:ext cx="540956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3H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Cr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2-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8H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=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7H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3O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↑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sz="2000" spc="3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2Cr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3+</a:t>
            </a:r>
            <a:endParaRPr baseline="21367" sz="1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/>
          <p:nvPr/>
        </p:nvSpPr>
        <p:spPr>
          <a:xfrm>
            <a:off x="4098925" y="3674821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 h="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7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8425" y="4055744"/>
            <a:ext cx="92157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872220" algn="l"/>
              </a:tabLst>
            </a:pPr>
            <a:r>
              <a:rPr dirty="0" sz="2400" spc="-5">
                <a:latin typeface="华文楷体"/>
                <a:cs typeface="华文楷体"/>
              </a:rPr>
              <a:t>3) </a:t>
            </a:r>
            <a:r>
              <a:rPr dirty="0" sz="2400">
                <a:latin typeface="华文楷体"/>
                <a:cs typeface="华文楷体"/>
              </a:rPr>
              <a:t>含</a:t>
            </a:r>
            <a:r>
              <a:rPr dirty="0" sz="2400">
                <a:latin typeface="Times New Roman"/>
                <a:cs typeface="Times New Roman"/>
              </a:rPr>
              <a:t>Cr</a:t>
            </a:r>
            <a:r>
              <a:rPr dirty="0" baseline="21505" sz="2325">
                <a:latin typeface="Times New Roman"/>
                <a:cs typeface="Times New Roman"/>
              </a:rPr>
              <a:t>3</a:t>
            </a:r>
            <a:r>
              <a:rPr dirty="0" baseline="21505" sz="2325">
                <a:latin typeface="华文楷体"/>
                <a:cs typeface="华文楷体"/>
              </a:rPr>
              <a:t>＋</a:t>
            </a:r>
            <a:r>
              <a:rPr dirty="0" sz="2400">
                <a:latin typeface="华文楷体"/>
                <a:cs typeface="华文楷体"/>
              </a:rPr>
              <a:t>废水可以加入熟石灰进一步处理，目的是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400">
                <a:latin typeface="华文楷体"/>
                <a:cs typeface="华文楷体"/>
              </a:rPr>
              <a:t>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925" y="3319144"/>
            <a:ext cx="58039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5460365" algn="l"/>
              </a:tabLst>
            </a:pPr>
            <a:r>
              <a:rPr dirty="0" sz="2400">
                <a:latin typeface="华文楷体"/>
                <a:cs typeface="华文楷体"/>
              </a:rPr>
              <a:t>③ 反应后的沉淀一定还含有   </a:t>
            </a:r>
            <a:r>
              <a:rPr dirty="0" sz="2400" spc="95">
                <a:latin typeface="华文楷体"/>
                <a:cs typeface="华文楷体"/>
              </a:rPr>
              <a:t> </a:t>
            </a:r>
            <a:r>
              <a:rPr dirty="0" baseline="5555" sz="3000" spc="-7" b="1">
                <a:solidFill>
                  <a:srgbClr val="FF0000"/>
                </a:solidFill>
                <a:latin typeface="Times New Roman"/>
                <a:cs typeface="Times New Roman"/>
              </a:rPr>
              <a:t>Fe(OH)</a:t>
            </a:r>
            <a:r>
              <a:rPr dirty="0" baseline="-854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3	</a:t>
            </a:r>
            <a:r>
              <a:rPr dirty="0" sz="240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825" y="2587624"/>
            <a:ext cx="90963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78240" algn="l"/>
              </a:tabLst>
            </a:pPr>
            <a:r>
              <a:rPr dirty="0" sz="2400" spc="-5">
                <a:latin typeface="华文楷体"/>
                <a:cs typeface="华文楷体"/>
              </a:rPr>
              <a:t>2</a:t>
            </a:r>
            <a:r>
              <a:rPr dirty="0" sz="2400">
                <a:latin typeface="华文楷体"/>
                <a:cs typeface="华文楷体"/>
              </a:rPr>
              <a:t>)</a:t>
            </a:r>
            <a:r>
              <a:rPr dirty="0" sz="2400" spc="-5">
                <a:latin typeface="华文楷体"/>
                <a:cs typeface="华文楷体"/>
              </a:rPr>
              <a:t> </a:t>
            </a:r>
            <a:r>
              <a:rPr dirty="0" sz="2400">
                <a:latin typeface="华文楷体"/>
                <a:cs typeface="华文楷体"/>
              </a:rPr>
              <a:t>写出反应过程 ② 中氧化剂和还原剂的物质的量之比为</a:t>
            </a:r>
            <a:r>
              <a:rPr dirty="0" sz="2400" spc="-75">
                <a:latin typeface="华文楷体"/>
                <a:cs typeface="华文楷体"/>
              </a:rPr>
              <a:t>_</a:t>
            </a:r>
            <a:r>
              <a:rPr dirty="0" baseline="4629" sz="3600" spc="-1687" b="1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dirty="0" sz="2400" spc="-75">
                <a:latin typeface="华文楷体"/>
                <a:cs typeface="华文楷体"/>
              </a:rPr>
              <a:t>_</a:t>
            </a:r>
            <a:r>
              <a:rPr dirty="0" baseline="4629" sz="3600" spc="-1087" b="1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r>
              <a:rPr dirty="0" sz="2400" spc="-475">
                <a:latin typeface="华文楷体"/>
                <a:cs typeface="华文楷体"/>
              </a:rPr>
              <a:t>_</a:t>
            </a:r>
            <a:r>
              <a:rPr dirty="0" baseline="4629" sz="3600" spc="-1087" b="1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2400">
                <a:latin typeface="华文楷体"/>
                <a:cs typeface="华文楷体"/>
              </a:rPr>
              <a:t>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1994" y="1766696"/>
            <a:ext cx="1445895" cy="7397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1035"/>
              </a:lnSpc>
              <a:spcBef>
                <a:spcPts val="105"/>
              </a:spcBef>
              <a:tabLst>
                <a:tab pos="854075" algn="l"/>
              </a:tabLst>
            </a:pP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Cr</a:t>
            </a:r>
            <a:r>
              <a:rPr dirty="0" baseline="-16908" sz="1725" b="1">
                <a:solidFill>
                  <a:srgbClr val="6F2F9F"/>
                </a:solidFill>
                <a:latin typeface="Times New Roman"/>
                <a:cs typeface="Times New Roman"/>
              </a:rPr>
              <a:t>2</a:t>
            </a:r>
            <a:r>
              <a:rPr dirty="0" sz="1800" b="1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dirty="0" baseline="-16908" sz="1725" b="1">
                <a:solidFill>
                  <a:srgbClr val="6F2F9F"/>
                </a:solidFill>
                <a:latin typeface="Times New Roman"/>
                <a:cs typeface="Times New Roman"/>
              </a:rPr>
              <a:t>7	</a:t>
            </a:r>
            <a:r>
              <a:rPr dirty="0" sz="2000" spc="80" b="1">
                <a:solidFill>
                  <a:srgbClr val="6F2F9F"/>
                </a:solidFill>
                <a:latin typeface="Sitka Text"/>
                <a:cs typeface="Sitka Text"/>
              </a:rPr>
              <a:t>~</a:t>
            </a:r>
            <a:r>
              <a:rPr dirty="0" sz="2000" spc="-120" b="1">
                <a:solidFill>
                  <a:srgbClr val="6F2F9F"/>
                </a:solidFill>
                <a:latin typeface="Sitka Text"/>
                <a:cs typeface="Sitka Text"/>
              </a:rPr>
              <a:t>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6e</a:t>
            </a:r>
            <a:endParaRPr sz="2000">
              <a:latin typeface="Times New Roman"/>
              <a:cs typeface="Times New Roman"/>
            </a:endParaRPr>
          </a:p>
          <a:p>
            <a:pPr marL="630555">
              <a:lnSpc>
                <a:spcPts val="780"/>
              </a:lnSpc>
              <a:tabLst>
                <a:tab pos="1339215" algn="l"/>
              </a:tabLst>
            </a:pPr>
            <a:r>
              <a:rPr dirty="0" sz="1150" spc="10" b="1">
                <a:solidFill>
                  <a:srgbClr val="6F2F9F"/>
                </a:solidFill>
                <a:latin typeface="Times New Roman"/>
                <a:cs typeface="Times New Roman"/>
              </a:rPr>
              <a:t>2</a:t>
            </a:r>
            <a:r>
              <a:rPr dirty="0" sz="1150" spc="10" b="1">
                <a:solidFill>
                  <a:srgbClr val="6F2F9F"/>
                </a:solidFill>
                <a:latin typeface="宋体"/>
                <a:cs typeface="宋体"/>
              </a:rPr>
              <a:t>－	</a:t>
            </a:r>
            <a:r>
              <a:rPr dirty="0" baseline="2136" sz="1950" spc="52" b="1">
                <a:solidFill>
                  <a:srgbClr val="6F2F9F"/>
                </a:solidFill>
                <a:latin typeface="Sitka Text"/>
                <a:cs typeface="Sitka Text"/>
              </a:rPr>
              <a:t>-</a:t>
            </a:r>
            <a:endParaRPr baseline="2136" sz="1950">
              <a:latin typeface="Sitka Text"/>
              <a:cs typeface="Sitka Text"/>
            </a:endParaRPr>
          </a:p>
          <a:p>
            <a:pPr marL="38100">
              <a:lnSpc>
                <a:spcPct val="100000"/>
              </a:lnSpc>
              <a:spcBef>
                <a:spcPts val="925"/>
              </a:spcBef>
            </a:pPr>
            <a:r>
              <a:rPr dirty="0" baseline="-5787" sz="3600" spc="-22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r>
              <a:rPr dirty="0" sz="2000" spc="-15" b="1">
                <a:solidFill>
                  <a:srgbClr val="6F2F9F"/>
                </a:solidFill>
                <a:latin typeface="Times New Roman"/>
                <a:cs typeface="Times New Roman"/>
              </a:rPr>
              <a:t>Fe</a:t>
            </a:r>
            <a:r>
              <a:rPr dirty="0" baseline="21367" sz="1950" spc="-22" b="1">
                <a:solidFill>
                  <a:srgbClr val="6F2F9F"/>
                </a:solidFill>
                <a:latin typeface="Times New Roman"/>
                <a:cs typeface="Times New Roman"/>
              </a:rPr>
              <a:t>2+</a:t>
            </a:r>
            <a:r>
              <a:rPr dirty="0" sz="2000" spc="-15" b="1">
                <a:solidFill>
                  <a:srgbClr val="6F2F9F"/>
                </a:solidFill>
                <a:latin typeface="Sitka Text"/>
                <a:cs typeface="Sitka Text"/>
              </a:rPr>
              <a:t>~</a:t>
            </a:r>
            <a:r>
              <a:rPr dirty="0" sz="2000" spc="-100" b="1">
                <a:solidFill>
                  <a:srgbClr val="6F2F9F"/>
                </a:solidFill>
                <a:latin typeface="Sitka Text"/>
                <a:cs typeface="Sitka Text"/>
              </a:rPr>
              <a:t> </a:t>
            </a:r>
            <a:r>
              <a:rPr dirty="0" sz="2000" spc="15" b="1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dirty="0" baseline="21367" sz="1950" spc="22" b="1">
                <a:solidFill>
                  <a:srgbClr val="6F2F9F"/>
                </a:solidFill>
                <a:latin typeface="Sitka Text"/>
                <a:cs typeface="Sitka Text"/>
              </a:rPr>
              <a:t>-</a:t>
            </a:r>
            <a:endParaRPr baseline="21367" sz="1950">
              <a:latin typeface="Sitka Text"/>
              <a:cs typeface="Sitka Tex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40855" y="3575050"/>
            <a:ext cx="16402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将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Cr</a:t>
            </a:r>
            <a:r>
              <a:rPr dirty="0" baseline="21367" sz="1950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21367" sz="1950" b="1">
                <a:solidFill>
                  <a:srgbClr val="FF0000"/>
                </a:solidFill>
                <a:latin typeface="宋体"/>
                <a:cs typeface="宋体"/>
              </a:rPr>
              <a:t>＋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转化为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40855" y="3879850"/>
            <a:ext cx="2037714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Cr(OH)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沉淀除去</a:t>
            </a:r>
            <a:endParaRPr sz="2000">
              <a:latin typeface="华文楷体"/>
              <a:cs typeface="华文楷体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76883" y="899794"/>
            <a:ext cx="6383020" cy="890905"/>
            <a:chOff x="976883" y="899794"/>
            <a:chExt cx="6383020" cy="890905"/>
          </a:xfrm>
        </p:grpSpPr>
        <p:sp>
          <p:nvSpPr>
            <p:cNvPr id="11" name="object 11"/>
            <p:cNvSpPr/>
            <p:nvPr/>
          </p:nvSpPr>
          <p:spPr>
            <a:xfrm>
              <a:off x="976883" y="1208531"/>
              <a:ext cx="6382512" cy="5821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60395" y="899794"/>
              <a:ext cx="1781810" cy="417830"/>
            </a:xfrm>
            <a:custGeom>
              <a:avLst/>
              <a:gdLst/>
              <a:ahLst/>
              <a:cxnLst/>
              <a:rect l="l" t="t" r="r" b="b"/>
              <a:pathLst>
                <a:path w="1781810" h="417830">
                  <a:moveTo>
                    <a:pt x="1781797" y="281546"/>
                  </a:moveTo>
                  <a:lnTo>
                    <a:pt x="1771561" y="271627"/>
                  </a:lnTo>
                  <a:lnTo>
                    <a:pt x="1769313" y="272072"/>
                  </a:lnTo>
                  <a:lnTo>
                    <a:pt x="1767230" y="273050"/>
                  </a:lnTo>
                  <a:lnTo>
                    <a:pt x="1765439" y="274497"/>
                  </a:lnTo>
                  <a:lnTo>
                    <a:pt x="1764055" y="276326"/>
                  </a:lnTo>
                  <a:lnTo>
                    <a:pt x="1737360" y="322097"/>
                  </a:lnTo>
                  <a:lnTo>
                    <a:pt x="1737360" y="9525"/>
                  </a:lnTo>
                  <a:lnTo>
                    <a:pt x="1727835" y="9525"/>
                  </a:lnTo>
                  <a:lnTo>
                    <a:pt x="1727835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417830"/>
                  </a:lnTo>
                  <a:lnTo>
                    <a:pt x="19050" y="417830"/>
                  </a:lnTo>
                  <a:lnTo>
                    <a:pt x="19050" y="19050"/>
                  </a:lnTo>
                  <a:lnTo>
                    <a:pt x="1718310" y="19050"/>
                  </a:lnTo>
                  <a:lnTo>
                    <a:pt x="1718310" y="322097"/>
                  </a:lnTo>
                  <a:lnTo>
                    <a:pt x="1691614" y="276326"/>
                  </a:lnTo>
                  <a:lnTo>
                    <a:pt x="1690230" y="274497"/>
                  </a:lnTo>
                  <a:lnTo>
                    <a:pt x="1688439" y="273050"/>
                  </a:lnTo>
                  <a:lnTo>
                    <a:pt x="1686356" y="272072"/>
                  </a:lnTo>
                  <a:lnTo>
                    <a:pt x="1684108" y="271627"/>
                  </a:lnTo>
                  <a:lnTo>
                    <a:pt x="1681810" y="271729"/>
                  </a:lnTo>
                  <a:lnTo>
                    <a:pt x="1673872" y="281546"/>
                  </a:lnTo>
                  <a:lnTo>
                    <a:pt x="1674253" y="283819"/>
                  </a:lnTo>
                  <a:lnTo>
                    <a:pt x="1675155" y="285927"/>
                  </a:lnTo>
                  <a:lnTo>
                    <a:pt x="1727835" y="376224"/>
                  </a:lnTo>
                  <a:lnTo>
                    <a:pt x="1738858" y="357327"/>
                  </a:lnTo>
                  <a:lnTo>
                    <a:pt x="1780514" y="285927"/>
                  </a:lnTo>
                  <a:lnTo>
                    <a:pt x="1781416" y="283819"/>
                  </a:lnTo>
                  <a:lnTo>
                    <a:pt x="1781797" y="2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612515" y="484504"/>
            <a:ext cx="581025" cy="7264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700"/>
              </a:spcBef>
            </a:pP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spcBef>
                <a:spcPts val="600"/>
              </a:spcBef>
            </a:pPr>
            <a:r>
              <a:rPr dirty="0" sz="1800">
                <a:latin typeface="宋体"/>
                <a:cs typeface="宋体"/>
              </a:rPr>
              <a:t>⑤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60395" y="1701164"/>
            <a:ext cx="1781810" cy="514350"/>
          </a:xfrm>
          <a:custGeom>
            <a:avLst/>
            <a:gdLst/>
            <a:ahLst/>
            <a:cxnLst/>
            <a:rect l="l" t="t" r="r" b="b"/>
            <a:pathLst>
              <a:path w="1781810" h="514350">
                <a:moveTo>
                  <a:pt x="1781797" y="146113"/>
                </a:moveTo>
                <a:lnTo>
                  <a:pt x="1781416" y="143852"/>
                </a:lnTo>
                <a:lnTo>
                  <a:pt x="1780514" y="141744"/>
                </a:lnTo>
                <a:lnTo>
                  <a:pt x="1738845" y="70332"/>
                </a:lnTo>
                <a:lnTo>
                  <a:pt x="1727835" y="51435"/>
                </a:lnTo>
                <a:lnTo>
                  <a:pt x="1675155" y="141744"/>
                </a:lnTo>
                <a:lnTo>
                  <a:pt x="1674253" y="143852"/>
                </a:lnTo>
                <a:lnTo>
                  <a:pt x="1673872" y="146113"/>
                </a:lnTo>
                <a:lnTo>
                  <a:pt x="1674037" y="148399"/>
                </a:lnTo>
                <a:lnTo>
                  <a:pt x="1684108" y="156032"/>
                </a:lnTo>
                <a:lnTo>
                  <a:pt x="1686356" y="155587"/>
                </a:lnTo>
                <a:lnTo>
                  <a:pt x="1688439" y="154609"/>
                </a:lnTo>
                <a:lnTo>
                  <a:pt x="1690230" y="153162"/>
                </a:lnTo>
                <a:lnTo>
                  <a:pt x="1691614" y="151333"/>
                </a:lnTo>
                <a:lnTo>
                  <a:pt x="1718310" y="105575"/>
                </a:lnTo>
                <a:lnTo>
                  <a:pt x="1718310" y="495300"/>
                </a:lnTo>
                <a:lnTo>
                  <a:pt x="19050" y="495300"/>
                </a:lnTo>
                <a:lnTo>
                  <a:pt x="19050" y="0"/>
                </a:lnTo>
                <a:lnTo>
                  <a:pt x="0" y="0"/>
                </a:lnTo>
                <a:lnTo>
                  <a:pt x="0" y="504825"/>
                </a:lnTo>
                <a:lnTo>
                  <a:pt x="9525" y="504825"/>
                </a:lnTo>
                <a:lnTo>
                  <a:pt x="9525" y="514350"/>
                </a:lnTo>
                <a:lnTo>
                  <a:pt x="1727835" y="514350"/>
                </a:lnTo>
                <a:lnTo>
                  <a:pt x="1727835" y="504825"/>
                </a:lnTo>
                <a:lnTo>
                  <a:pt x="1737360" y="504825"/>
                </a:lnTo>
                <a:lnTo>
                  <a:pt x="1737360" y="105575"/>
                </a:lnTo>
                <a:lnTo>
                  <a:pt x="1764055" y="151333"/>
                </a:lnTo>
                <a:lnTo>
                  <a:pt x="1765439" y="153162"/>
                </a:lnTo>
                <a:lnTo>
                  <a:pt x="1767230" y="154609"/>
                </a:lnTo>
                <a:lnTo>
                  <a:pt x="1769313" y="155587"/>
                </a:lnTo>
                <a:lnTo>
                  <a:pt x="1771561" y="156032"/>
                </a:lnTo>
                <a:lnTo>
                  <a:pt x="1773859" y="155930"/>
                </a:lnTo>
                <a:lnTo>
                  <a:pt x="1781619" y="148399"/>
                </a:lnTo>
                <a:lnTo>
                  <a:pt x="1781797" y="1461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392804" y="1882139"/>
            <a:ext cx="117665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Na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S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O</a:t>
            </a:r>
            <a:r>
              <a:rPr dirty="0" baseline="-15873" sz="1575" spc="-7">
                <a:latin typeface="Times New Roman"/>
                <a:cs typeface="Times New Roman"/>
              </a:rPr>
              <a:t>3</a:t>
            </a:r>
            <a:r>
              <a:rPr dirty="0" sz="1600">
                <a:latin typeface="华文楷体"/>
                <a:cs typeface="华文楷体"/>
              </a:rPr>
              <a:t>溶</a:t>
            </a:r>
            <a:r>
              <a:rPr dirty="0" sz="1600" spc="-5">
                <a:latin typeface="华文楷体"/>
                <a:cs typeface="华文楷体"/>
              </a:rPr>
              <a:t>液</a:t>
            </a:r>
            <a:endParaRPr sz="1600">
              <a:latin typeface="华文楷体"/>
              <a:cs typeface="华文楷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95395" y="2226309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宋体"/>
                <a:cs typeface="宋体"/>
              </a:rPr>
              <a:t>④</a:t>
            </a:r>
            <a:endParaRPr sz="18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工业废渣处理</a:t>
            </a:r>
          </a:p>
        </p:txBody>
      </p:sp>
      <p:sp>
        <p:nvSpPr>
          <p:cNvPr id="4" name="object 4"/>
          <p:cNvSpPr/>
          <p:nvPr/>
        </p:nvSpPr>
        <p:spPr>
          <a:xfrm>
            <a:off x="141731" y="2790443"/>
            <a:ext cx="2953512" cy="1964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79144" y="1109472"/>
            <a:ext cx="8268334" cy="3251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885" marR="14604" indent="-83185">
              <a:lnSpc>
                <a:spcPct val="1554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处理方法主要</a:t>
            </a:r>
            <a:r>
              <a:rPr dirty="0" sz="2400">
                <a:latin typeface="华文楷体"/>
                <a:cs typeface="华文楷体"/>
              </a:rPr>
              <a:t>：压实、破碎、分选、固化、焚烧、生物处理等 </a:t>
            </a:r>
            <a:r>
              <a:rPr dirty="0" sz="2400" b="1">
                <a:latin typeface="华文楷体"/>
                <a:cs typeface="华文楷体"/>
              </a:rPr>
              <a:t>存在问题：</a:t>
            </a:r>
            <a:r>
              <a:rPr dirty="0" sz="2400">
                <a:latin typeface="华文楷体"/>
                <a:cs typeface="华文楷体"/>
              </a:rPr>
              <a:t>成本高</a:t>
            </a:r>
            <a:r>
              <a:rPr dirty="0" sz="2400" spc="-5">
                <a:latin typeface="华文楷体"/>
                <a:cs typeface="华文楷体"/>
              </a:rPr>
              <a:t>,</a:t>
            </a:r>
            <a:r>
              <a:rPr dirty="0" sz="2400">
                <a:latin typeface="华文楷体"/>
                <a:cs typeface="华文楷体"/>
              </a:rPr>
              <a:t>还可能对环境造成二次污染等问题</a:t>
            </a:r>
            <a:endParaRPr sz="2400">
              <a:latin typeface="华文楷体"/>
              <a:cs typeface="华文楷体"/>
            </a:endParaRPr>
          </a:p>
          <a:p>
            <a:pPr marL="2407285">
              <a:lnSpc>
                <a:spcPct val="100000"/>
              </a:lnSpc>
              <a:spcBef>
                <a:spcPts val="2055"/>
              </a:spcBef>
            </a:pPr>
            <a:r>
              <a:rPr dirty="0" sz="2400" b="1">
                <a:latin typeface="华文楷体"/>
                <a:cs typeface="华文楷体"/>
              </a:rPr>
              <a:t>解决方向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2407285" marR="81280" indent="304800">
              <a:lnSpc>
                <a:spcPct val="100000"/>
              </a:lnSpc>
              <a:buAutoNum type="arabicPeriod"/>
              <a:tabLst>
                <a:tab pos="2997835" algn="l"/>
              </a:tabLst>
            </a:pPr>
            <a:r>
              <a:rPr dirty="0" sz="2400">
                <a:latin typeface="华文楷体"/>
                <a:cs typeface="华文楷体"/>
              </a:rPr>
              <a:t>开展使工业废渣资源化、无毒化的综合 研究</a:t>
            </a:r>
            <a:endParaRPr sz="2400">
              <a:latin typeface="华文楷体"/>
              <a:cs typeface="华文楷体"/>
            </a:endParaRPr>
          </a:p>
          <a:p>
            <a:pPr marL="2407285" marR="5080" indent="381000">
              <a:lnSpc>
                <a:spcPct val="100000"/>
              </a:lnSpc>
              <a:buAutoNum type="arabicPeriod"/>
              <a:tabLst>
                <a:tab pos="3074035" algn="l"/>
              </a:tabLst>
            </a:pPr>
            <a:r>
              <a:rPr dirty="0" sz="2400">
                <a:latin typeface="华文楷体"/>
                <a:cs typeface="华文楷体"/>
              </a:rPr>
              <a:t>改革冶炼过程的生产工艺，实现清洁生 产，固体废渣减量化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 txBox="1"/>
          <p:nvPr/>
        </p:nvSpPr>
        <p:spPr>
          <a:xfrm>
            <a:off x="247650" y="537036"/>
            <a:ext cx="8786495" cy="1622425"/>
          </a:xfrm>
          <a:prstGeom prst="rect">
            <a:avLst/>
          </a:prstGeom>
        </p:spPr>
        <p:txBody>
          <a:bodyPr wrap="square" lIns="0" tIns="160655" rIns="0" bIns="0" rtlCol="0" vert="horz">
            <a:spAutoFit/>
          </a:bodyPr>
          <a:lstStyle/>
          <a:p>
            <a:pPr marL="67945">
              <a:lnSpc>
                <a:spcPct val="100000"/>
              </a:lnSpc>
              <a:spcBef>
                <a:spcPts val="1265"/>
              </a:spcBef>
            </a:pPr>
            <a:r>
              <a:rPr dirty="0" sz="2800" b="1">
                <a:latin typeface="华文楷体"/>
                <a:cs typeface="华文楷体"/>
              </a:rPr>
              <a:t>练习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  <a:p>
            <a:pPr marL="12700" marR="5080" indent="119380">
              <a:lnSpc>
                <a:spcPct val="100000"/>
              </a:lnSpc>
              <a:spcBef>
                <a:spcPts val="844"/>
              </a:spcBef>
            </a:pPr>
            <a:r>
              <a:rPr dirty="0" sz="2000" spc="-5">
                <a:latin typeface="华文楷体"/>
                <a:cs typeface="华文楷体"/>
              </a:rPr>
              <a:t>2.</a:t>
            </a:r>
            <a:r>
              <a:rPr dirty="0" sz="2000" spc="5">
                <a:latin typeface="华文楷体"/>
                <a:cs typeface="华文楷体"/>
              </a:rPr>
              <a:t> </a:t>
            </a:r>
            <a:r>
              <a:rPr dirty="0" sz="2000" b="1">
                <a:latin typeface="华文楷体"/>
                <a:cs typeface="华文楷体"/>
              </a:rPr>
              <a:t>黄铁矿既是硫矿又是铁矿，因其呈黄色俗称“愚人金”，是重要的工业原料 黄铁矿一般不用于直接炼铁而用于制酸工业，如图是黄铁矿综合利用工艺流程 图。试回答下列问题</a:t>
            </a:r>
            <a:endParaRPr sz="2000">
              <a:latin typeface="华文楷体"/>
              <a:cs typeface="华文楷体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73351" y="2249423"/>
            <a:ext cx="6187440" cy="1760220"/>
            <a:chOff x="1673351" y="2249423"/>
            <a:chExt cx="6187440" cy="1760220"/>
          </a:xfrm>
        </p:grpSpPr>
        <p:sp>
          <p:nvSpPr>
            <p:cNvPr id="5" name="object 5"/>
            <p:cNvSpPr/>
            <p:nvPr/>
          </p:nvSpPr>
          <p:spPr>
            <a:xfrm>
              <a:off x="1673351" y="2249423"/>
              <a:ext cx="6187440" cy="16992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516124" y="3192779"/>
              <a:ext cx="3124200" cy="817244"/>
            </a:xfrm>
            <a:custGeom>
              <a:avLst/>
              <a:gdLst/>
              <a:ahLst/>
              <a:cxnLst/>
              <a:rect l="l" t="t" r="r" b="b"/>
              <a:pathLst>
                <a:path w="3124200" h="817245">
                  <a:moveTo>
                    <a:pt x="3124200" y="0"/>
                  </a:moveTo>
                  <a:lnTo>
                    <a:pt x="1626108" y="0"/>
                  </a:lnTo>
                  <a:lnTo>
                    <a:pt x="1626108" y="566928"/>
                  </a:lnTo>
                  <a:lnTo>
                    <a:pt x="0" y="566928"/>
                  </a:lnTo>
                  <a:lnTo>
                    <a:pt x="0" y="816864"/>
                  </a:lnTo>
                  <a:lnTo>
                    <a:pt x="1697736" y="816864"/>
                  </a:lnTo>
                  <a:lnTo>
                    <a:pt x="1697736" y="771144"/>
                  </a:lnTo>
                  <a:lnTo>
                    <a:pt x="3124200" y="771144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273994" y="2927248"/>
              <a:ext cx="1238885" cy="316865"/>
            </a:xfrm>
            <a:custGeom>
              <a:avLst/>
              <a:gdLst/>
              <a:ahLst/>
              <a:cxnLst/>
              <a:rect l="l" t="t" r="r" b="b"/>
              <a:pathLst>
                <a:path w="1238885" h="316864">
                  <a:moveTo>
                    <a:pt x="582485" y="95707"/>
                  </a:moveTo>
                  <a:lnTo>
                    <a:pt x="493242" y="41249"/>
                  </a:lnTo>
                  <a:lnTo>
                    <a:pt x="491147" y="40309"/>
                  </a:lnTo>
                  <a:lnTo>
                    <a:pt x="488899" y="39878"/>
                  </a:lnTo>
                  <a:lnTo>
                    <a:pt x="486600" y="40005"/>
                  </a:lnTo>
                  <a:lnTo>
                    <a:pt x="478764" y="49923"/>
                  </a:lnTo>
                  <a:lnTo>
                    <a:pt x="479171" y="52184"/>
                  </a:lnTo>
                  <a:lnTo>
                    <a:pt x="480110" y="54279"/>
                  </a:lnTo>
                  <a:lnTo>
                    <a:pt x="481520" y="56095"/>
                  </a:lnTo>
                  <a:lnTo>
                    <a:pt x="483323" y="57518"/>
                  </a:lnTo>
                  <a:lnTo>
                    <a:pt x="528548" y="85128"/>
                  </a:lnTo>
                  <a:lnTo>
                    <a:pt x="381" y="74663"/>
                  </a:lnTo>
                  <a:lnTo>
                    <a:pt x="0" y="93713"/>
                  </a:lnTo>
                  <a:lnTo>
                    <a:pt x="528154" y="104178"/>
                  </a:lnTo>
                  <a:lnTo>
                    <a:pt x="481888" y="129946"/>
                  </a:lnTo>
                  <a:lnTo>
                    <a:pt x="480034" y="131305"/>
                  </a:lnTo>
                  <a:lnTo>
                    <a:pt x="478548" y="133057"/>
                  </a:lnTo>
                  <a:lnTo>
                    <a:pt x="477532" y="135115"/>
                  </a:lnTo>
                  <a:lnTo>
                    <a:pt x="477037" y="137363"/>
                  </a:lnTo>
                  <a:lnTo>
                    <a:pt x="477100" y="139649"/>
                  </a:lnTo>
                  <a:lnTo>
                    <a:pt x="486752" y="147789"/>
                  </a:lnTo>
                  <a:lnTo>
                    <a:pt x="489026" y="147459"/>
                  </a:lnTo>
                  <a:lnTo>
                    <a:pt x="491159" y="146583"/>
                  </a:lnTo>
                  <a:lnTo>
                    <a:pt x="566039" y="104863"/>
                  </a:lnTo>
                  <a:lnTo>
                    <a:pt x="582485" y="95707"/>
                  </a:lnTo>
                  <a:close/>
                </a:path>
                <a:path w="1238885" h="316864">
                  <a:moveTo>
                    <a:pt x="1238758" y="4762"/>
                  </a:moveTo>
                  <a:lnTo>
                    <a:pt x="1233995" y="0"/>
                  </a:lnTo>
                  <a:lnTo>
                    <a:pt x="1229233" y="0"/>
                  </a:lnTo>
                  <a:lnTo>
                    <a:pt x="1229233" y="9525"/>
                  </a:lnTo>
                  <a:lnTo>
                    <a:pt x="1229233" y="306806"/>
                  </a:lnTo>
                  <a:lnTo>
                    <a:pt x="622808" y="306806"/>
                  </a:lnTo>
                  <a:lnTo>
                    <a:pt x="622808" y="9525"/>
                  </a:lnTo>
                  <a:lnTo>
                    <a:pt x="1229233" y="9525"/>
                  </a:lnTo>
                  <a:lnTo>
                    <a:pt x="1229233" y="0"/>
                  </a:lnTo>
                  <a:lnTo>
                    <a:pt x="618045" y="0"/>
                  </a:lnTo>
                  <a:lnTo>
                    <a:pt x="616572" y="228"/>
                  </a:lnTo>
                  <a:lnTo>
                    <a:pt x="615251" y="901"/>
                  </a:lnTo>
                  <a:lnTo>
                    <a:pt x="614197" y="1955"/>
                  </a:lnTo>
                  <a:lnTo>
                    <a:pt x="613511" y="3289"/>
                  </a:lnTo>
                  <a:lnTo>
                    <a:pt x="613283" y="4762"/>
                  </a:lnTo>
                  <a:lnTo>
                    <a:pt x="613283" y="311569"/>
                  </a:lnTo>
                  <a:lnTo>
                    <a:pt x="618045" y="316331"/>
                  </a:lnTo>
                  <a:lnTo>
                    <a:pt x="1233995" y="316331"/>
                  </a:lnTo>
                  <a:lnTo>
                    <a:pt x="1238758" y="311569"/>
                  </a:lnTo>
                  <a:lnTo>
                    <a:pt x="1238758" y="306806"/>
                  </a:lnTo>
                  <a:lnTo>
                    <a:pt x="1238758" y="9525"/>
                  </a:lnTo>
                  <a:lnTo>
                    <a:pt x="1238758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70779" y="2954870"/>
            <a:ext cx="3816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宋体"/>
                <a:cs typeface="宋体"/>
              </a:rPr>
              <a:t>炉</a:t>
            </a:r>
            <a:r>
              <a:rPr dirty="0" sz="1400" spc="5">
                <a:latin typeface="宋体"/>
                <a:cs typeface="宋体"/>
              </a:rPr>
              <a:t>渣</a:t>
            </a:r>
            <a:endParaRPr sz="1400">
              <a:latin typeface="宋体"/>
              <a:cs typeface="宋体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19500" y="3099815"/>
            <a:ext cx="1532255" cy="700405"/>
            <a:chOff x="3619500" y="3099815"/>
            <a:chExt cx="1532255" cy="700405"/>
          </a:xfrm>
        </p:grpSpPr>
        <p:sp>
          <p:nvSpPr>
            <p:cNvPr id="10" name="object 10"/>
            <p:cNvSpPr/>
            <p:nvPr/>
          </p:nvSpPr>
          <p:spPr>
            <a:xfrm>
              <a:off x="3619500" y="3099815"/>
              <a:ext cx="844550" cy="647700"/>
            </a:xfrm>
            <a:custGeom>
              <a:avLst/>
              <a:gdLst/>
              <a:ahLst/>
              <a:cxnLst/>
              <a:rect l="l" t="t" r="r" b="b"/>
              <a:pathLst>
                <a:path w="844550" h="647700">
                  <a:moveTo>
                    <a:pt x="844296" y="647700"/>
                  </a:moveTo>
                  <a:lnTo>
                    <a:pt x="0" y="647700"/>
                  </a:lnTo>
                  <a:lnTo>
                    <a:pt x="0" y="0"/>
                  </a:lnTo>
                  <a:lnTo>
                    <a:pt x="844296" y="0"/>
                  </a:lnTo>
                  <a:lnTo>
                    <a:pt x="844296" y="647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96690" y="3793045"/>
              <a:ext cx="1148715" cy="0"/>
            </a:xfrm>
            <a:custGeom>
              <a:avLst/>
              <a:gdLst/>
              <a:ahLst/>
              <a:cxnLst/>
              <a:rect l="l" t="t" r="r" b="b"/>
              <a:pathLst>
                <a:path w="1148714" h="0">
                  <a:moveTo>
                    <a:pt x="0" y="0"/>
                  </a:moveTo>
                  <a:lnTo>
                    <a:pt x="765492" y="0"/>
                  </a:lnTo>
                </a:path>
                <a:path w="1148714" h="0">
                  <a:moveTo>
                    <a:pt x="893445" y="0"/>
                  </a:moveTo>
                  <a:lnTo>
                    <a:pt x="1148397" y="0"/>
                  </a:lnTo>
                </a:path>
              </a:pathLst>
            </a:custGeom>
            <a:ln w="127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783579" y="3516511"/>
            <a:ext cx="382905" cy="331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375"/>
              </a:lnSpc>
            </a:pPr>
            <a:r>
              <a:rPr dirty="0" sz="2000" b="1">
                <a:latin typeface="华文楷体"/>
                <a:cs typeface="华文楷体"/>
              </a:rPr>
              <a:t>___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66484" y="3793045"/>
            <a:ext cx="2297430" cy="0"/>
          </a:xfrm>
          <a:custGeom>
            <a:avLst/>
            <a:gdLst/>
            <a:ahLst/>
            <a:cxnLst/>
            <a:rect l="l" t="t" r="r" b="b"/>
            <a:pathLst>
              <a:path w="2297429" h="0">
                <a:moveTo>
                  <a:pt x="0" y="0"/>
                </a:moveTo>
                <a:lnTo>
                  <a:pt x="229711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15619" y="3500246"/>
            <a:ext cx="581088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80720" indent="-629920">
              <a:lnSpc>
                <a:spcPct val="100000"/>
              </a:lnSpc>
              <a:spcBef>
                <a:spcPts val="105"/>
              </a:spcBef>
              <a:buSzPct val="95000"/>
              <a:buAutoNum type="arabicPlain"/>
              <a:tabLst>
                <a:tab pos="680720" algn="l"/>
                <a:tab pos="4235450" algn="l"/>
              </a:tabLst>
            </a:pPr>
            <a:r>
              <a:rPr dirty="0" sz="2000" b="1">
                <a:latin typeface="华文楷体"/>
                <a:cs typeface="华文楷体"/>
              </a:rPr>
              <a:t>写出反应①的化学方程式	</a:t>
            </a:r>
            <a:r>
              <a:rPr dirty="0" baseline="13888" sz="3000" spc="-644" b="1">
                <a:latin typeface="Times New Roman"/>
                <a:cs typeface="Times New Roman"/>
              </a:rPr>
              <a:t>2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13888" sz="3000" spc="-644" b="1">
                <a:latin typeface="Times New Roman"/>
                <a:cs typeface="Times New Roman"/>
              </a:rPr>
              <a:t>SO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4273" sz="1950" spc="-644" b="1">
                <a:latin typeface="Times New Roman"/>
                <a:cs typeface="Times New Roman"/>
              </a:rPr>
              <a:t>2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13888" sz="3000" spc="-644" b="1">
                <a:latin typeface="Times New Roman"/>
                <a:cs typeface="Times New Roman"/>
              </a:rPr>
              <a:t>+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13888" sz="3000" spc="-644" b="1">
                <a:latin typeface="Times New Roman"/>
                <a:cs typeface="Times New Roman"/>
              </a:rPr>
              <a:t>O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4273" sz="1950" spc="-644" b="1">
                <a:latin typeface="Times New Roman"/>
                <a:cs typeface="Times New Roman"/>
              </a:rPr>
              <a:t>2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endParaRPr sz="2000">
              <a:latin typeface="华文楷体"/>
              <a:cs typeface="华文楷体"/>
            </a:endParaRPr>
          </a:p>
          <a:p>
            <a:pPr marL="680720" indent="-629920">
              <a:lnSpc>
                <a:spcPct val="100000"/>
              </a:lnSpc>
              <a:spcBef>
                <a:spcPts val="2400"/>
              </a:spcBef>
              <a:buSzPct val="95000"/>
              <a:buAutoNum type="arabicPlain"/>
              <a:tabLst>
                <a:tab pos="680720" algn="l"/>
              </a:tabLst>
            </a:pPr>
            <a:r>
              <a:rPr dirty="0" sz="2000" b="1">
                <a:latin typeface="华文楷体"/>
                <a:cs typeface="华文楷体"/>
              </a:rPr>
              <a:t>写出黄铁矿在沸腾炉中发生反应的化学方程式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5550" y="3434841"/>
            <a:ext cx="6242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Times New Roman"/>
                <a:cs typeface="Times New Roman"/>
              </a:rPr>
              <a:t>2SO</a:t>
            </a:r>
            <a:r>
              <a:rPr dirty="0" baseline="-17094" sz="1950" spc="-7" b="1">
                <a:latin typeface="Times New Roman"/>
                <a:cs typeface="Times New Roman"/>
              </a:rPr>
              <a:t>3</a:t>
            </a:r>
            <a:endParaRPr baseline="-17094"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69864" y="3410711"/>
            <a:ext cx="477012" cy="3489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28319" y="4519929"/>
            <a:ext cx="3776979" cy="5308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72390">
              <a:lnSpc>
                <a:spcPts val="1985"/>
              </a:lnSpc>
              <a:spcBef>
                <a:spcPts val="105"/>
              </a:spcBef>
              <a:tabLst>
                <a:tab pos="1974214" algn="l"/>
              </a:tabLst>
            </a:pPr>
            <a:r>
              <a:rPr dirty="0" sz="2000" spc="-15" b="1">
                <a:latin typeface="Times New Roman"/>
                <a:cs typeface="Times New Roman"/>
              </a:rPr>
              <a:t>4FeS</a:t>
            </a:r>
            <a:r>
              <a:rPr dirty="0" baseline="-17094" sz="1950" spc="-22" b="1">
                <a:latin typeface="Times New Roman"/>
                <a:cs typeface="Times New Roman"/>
              </a:rPr>
              <a:t>2</a:t>
            </a:r>
            <a:r>
              <a:rPr dirty="0" sz="2000" spc="-15" b="1">
                <a:latin typeface="Times New Roman"/>
                <a:cs typeface="Times New Roman"/>
              </a:rPr>
              <a:t>+11O</a:t>
            </a:r>
            <a:r>
              <a:rPr dirty="0" baseline="-17094" sz="1950" spc="-22" b="1">
                <a:latin typeface="Times New Roman"/>
                <a:cs typeface="Times New Roman"/>
              </a:rPr>
              <a:t>2	</a:t>
            </a:r>
            <a:r>
              <a:rPr dirty="0" sz="2000" spc="-5" b="1">
                <a:latin typeface="Times New Roman"/>
                <a:cs typeface="Times New Roman"/>
              </a:rPr>
              <a:t>2Fe</a:t>
            </a:r>
            <a:r>
              <a:rPr dirty="0" baseline="-17094" sz="1950" spc="-7" b="1">
                <a:latin typeface="Times New Roman"/>
                <a:cs typeface="Times New Roman"/>
              </a:rPr>
              <a:t>2</a:t>
            </a:r>
            <a:r>
              <a:rPr dirty="0" sz="2000" spc="-5" b="1">
                <a:latin typeface="Times New Roman"/>
                <a:cs typeface="Times New Roman"/>
              </a:rPr>
              <a:t>O</a:t>
            </a:r>
            <a:r>
              <a:rPr dirty="0" baseline="-17094" sz="1950" spc="-7" b="1">
                <a:latin typeface="Times New Roman"/>
                <a:cs typeface="Times New Roman"/>
              </a:rPr>
              <a:t>3</a:t>
            </a:r>
            <a:r>
              <a:rPr dirty="0" sz="2000" spc="-5" b="1">
                <a:latin typeface="Times New Roman"/>
                <a:cs typeface="Times New Roman"/>
              </a:rPr>
              <a:t>+8SO</a:t>
            </a:r>
            <a:r>
              <a:rPr dirty="0" baseline="-17094" sz="1950" spc="-7" b="1">
                <a:latin typeface="Times New Roman"/>
                <a:cs typeface="Times New Roman"/>
              </a:rPr>
              <a:t>2</a:t>
            </a:r>
            <a:endParaRPr baseline="-17094" sz="1950">
              <a:latin typeface="Times New Roman"/>
              <a:cs typeface="Times New Roman"/>
            </a:endParaRPr>
          </a:p>
          <a:p>
            <a:pPr algn="ctr">
              <a:lnSpc>
                <a:spcPts val="1985"/>
              </a:lnSpc>
              <a:tabLst>
                <a:tab pos="3445510" algn="l"/>
              </a:tabLst>
            </a:pPr>
            <a:r>
              <a:rPr dirty="0" u="heavy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2000" b="1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30551" y="4553711"/>
            <a:ext cx="470915" cy="297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 txBox="1"/>
          <p:nvPr/>
        </p:nvSpPr>
        <p:spPr>
          <a:xfrm>
            <a:off x="600709" y="826896"/>
            <a:ext cx="7907020" cy="76073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0"/>
              </a:spcBef>
            </a:pPr>
            <a:r>
              <a:rPr dirty="0" sz="2000">
                <a:latin typeface="华文楷体"/>
                <a:cs typeface="华文楷体"/>
              </a:rPr>
              <a:t>炉渣成分主要含</a:t>
            </a:r>
            <a:r>
              <a:rPr dirty="0" sz="2000" b="1">
                <a:solidFill>
                  <a:srgbClr val="6F2F9F"/>
                </a:solidFill>
                <a:latin typeface="华文楷体"/>
                <a:cs typeface="华文楷体"/>
              </a:rPr>
              <a:t>铁的几种氧化物</a:t>
            </a:r>
            <a:r>
              <a:rPr dirty="0" sz="2000">
                <a:latin typeface="华文楷体"/>
                <a:cs typeface="华文楷体"/>
              </a:rPr>
              <a:t>和</a:t>
            </a:r>
            <a:r>
              <a:rPr dirty="0" sz="2000" b="1">
                <a:solidFill>
                  <a:srgbClr val="6F2F9F"/>
                </a:solidFill>
                <a:latin typeface="华文楷体"/>
                <a:cs typeface="华文楷体"/>
              </a:rPr>
              <a:t>二氧化硅</a:t>
            </a:r>
            <a:r>
              <a:rPr dirty="0" sz="2000">
                <a:latin typeface="华文楷体"/>
                <a:cs typeface="华文楷体"/>
              </a:rPr>
              <a:t>等，利用该炉渣可以制备</a:t>
            </a:r>
            <a:r>
              <a:rPr dirty="0" sz="2000">
                <a:latin typeface="华文楷体"/>
                <a:cs typeface="华文楷体"/>
              </a:rPr>
              <a:t>高 </a:t>
            </a:r>
            <a:r>
              <a:rPr dirty="0" sz="2000">
                <a:latin typeface="华文楷体"/>
                <a:cs typeface="华文楷体"/>
              </a:rPr>
              <a:t>效净水剂聚合硫酸铁，工艺流程如下</a:t>
            </a:r>
            <a:r>
              <a:rPr dirty="0" sz="2800" spc="-5">
                <a:latin typeface="宋体"/>
                <a:cs typeface="宋体"/>
              </a:rPr>
              <a:t>：</a:t>
            </a:r>
            <a:endParaRPr sz="2800">
              <a:latin typeface="宋体"/>
              <a:cs typeface="宋体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37627" y="2049779"/>
            <a:ext cx="6465570" cy="2052955"/>
            <a:chOff x="1337627" y="2049779"/>
            <a:chExt cx="6465570" cy="2052955"/>
          </a:xfrm>
        </p:grpSpPr>
        <p:sp>
          <p:nvSpPr>
            <p:cNvPr id="5" name="object 5"/>
            <p:cNvSpPr/>
            <p:nvPr/>
          </p:nvSpPr>
          <p:spPr>
            <a:xfrm>
              <a:off x="1342643" y="2049779"/>
              <a:ext cx="6460235" cy="2052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342643" y="2519171"/>
              <a:ext cx="853440" cy="771525"/>
            </a:xfrm>
            <a:custGeom>
              <a:avLst/>
              <a:gdLst/>
              <a:ahLst/>
              <a:cxnLst/>
              <a:rect l="l" t="t" r="r" b="b"/>
              <a:pathLst>
                <a:path w="853439" h="771525">
                  <a:moveTo>
                    <a:pt x="853440" y="771144"/>
                  </a:moveTo>
                  <a:lnTo>
                    <a:pt x="0" y="771144"/>
                  </a:lnTo>
                  <a:lnTo>
                    <a:pt x="0" y="0"/>
                  </a:lnTo>
                  <a:lnTo>
                    <a:pt x="853440" y="0"/>
                  </a:lnTo>
                  <a:lnTo>
                    <a:pt x="853440" y="771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337627" y="2699702"/>
              <a:ext cx="857250" cy="408305"/>
            </a:xfrm>
            <a:custGeom>
              <a:avLst/>
              <a:gdLst/>
              <a:ahLst/>
              <a:cxnLst/>
              <a:rect l="l" t="t" r="r" b="b"/>
              <a:pathLst>
                <a:path w="857250" h="408305">
                  <a:moveTo>
                    <a:pt x="852487" y="408305"/>
                  </a:moveTo>
                  <a:lnTo>
                    <a:pt x="4762" y="408305"/>
                  </a:lnTo>
                  <a:lnTo>
                    <a:pt x="3289" y="408076"/>
                  </a:lnTo>
                  <a:lnTo>
                    <a:pt x="1968" y="407390"/>
                  </a:lnTo>
                  <a:lnTo>
                    <a:pt x="914" y="406336"/>
                  </a:lnTo>
                  <a:lnTo>
                    <a:pt x="228" y="405015"/>
                  </a:lnTo>
                  <a:lnTo>
                    <a:pt x="0" y="40354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2487" y="0"/>
                  </a:lnTo>
                  <a:lnTo>
                    <a:pt x="857249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98780"/>
                  </a:lnTo>
                  <a:lnTo>
                    <a:pt x="4762" y="398780"/>
                  </a:lnTo>
                  <a:lnTo>
                    <a:pt x="9525" y="403542"/>
                  </a:lnTo>
                  <a:lnTo>
                    <a:pt x="857249" y="403542"/>
                  </a:lnTo>
                  <a:lnTo>
                    <a:pt x="857021" y="405015"/>
                  </a:lnTo>
                  <a:lnTo>
                    <a:pt x="856335" y="406336"/>
                  </a:lnTo>
                  <a:lnTo>
                    <a:pt x="855281" y="407390"/>
                  </a:lnTo>
                  <a:lnTo>
                    <a:pt x="853960" y="408076"/>
                  </a:lnTo>
                  <a:lnTo>
                    <a:pt x="852487" y="408305"/>
                  </a:lnTo>
                  <a:close/>
                </a:path>
                <a:path w="857250" h="40830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57250" h="408305">
                  <a:moveTo>
                    <a:pt x="847724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47724" y="4762"/>
                  </a:lnTo>
                  <a:lnTo>
                    <a:pt x="847724" y="9525"/>
                  </a:lnTo>
                  <a:close/>
                </a:path>
                <a:path w="857250" h="408305">
                  <a:moveTo>
                    <a:pt x="847724" y="403542"/>
                  </a:moveTo>
                  <a:lnTo>
                    <a:pt x="847724" y="4762"/>
                  </a:lnTo>
                  <a:lnTo>
                    <a:pt x="852487" y="9525"/>
                  </a:lnTo>
                  <a:lnTo>
                    <a:pt x="857249" y="9525"/>
                  </a:lnTo>
                  <a:lnTo>
                    <a:pt x="857249" y="398780"/>
                  </a:lnTo>
                  <a:lnTo>
                    <a:pt x="852487" y="398780"/>
                  </a:lnTo>
                  <a:lnTo>
                    <a:pt x="847724" y="403542"/>
                  </a:lnTo>
                  <a:close/>
                </a:path>
                <a:path w="857250" h="408305">
                  <a:moveTo>
                    <a:pt x="857249" y="9525"/>
                  </a:moveTo>
                  <a:lnTo>
                    <a:pt x="852487" y="9525"/>
                  </a:lnTo>
                  <a:lnTo>
                    <a:pt x="847724" y="4762"/>
                  </a:lnTo>
                  <a:lnTo>
                    <a:pt x="857249" y="4762"/>
                  </a:lnTo>
                  <a:lnTo>
                    <a:pt x="857249" y="9525"/>
                  </a:lnTo>
                  <a:close/>
                </a:path>
                <a:path w="857250" h="408305">
                  <a:moveTo>
                    <a:pt x="9525" y="403542"/>
                  </a:moveTo>
                  <a:lnTo>
                    <a:pt x="4762" y="398780"/>
                  </a:lnTo>
                  <a:lnTo>
                    <a:pt x="9525" y="398780"/>
                  </a:lnTo>
                  <a:lnTo>
                    <a:pt x="9525" y="403542"/>
                  </a:lnTo>
                  <a:close/>
                </a:path>
                <a:path w="857250" h="408305">
                  <a:moveTo>
                    <a:pt x="847724" y="403542"/>
                  </a:moveTo>
                  <a:lnTo>
                    <a:pt x="9525" y="403542"/>
                  </a:lnTo>
                  <a:lnTo>
                    <a:pt x="9525" y="398780"/>
                  </a:lnTo>
                  <a:lnTo>
                    <a:pt x="847724" y="398780"/>
                  </a:lnTo>
                  <a:lnTo>
                    <a:pt x="847724" y="403542"/>
                  </a:lnTo>
                  <a:close/>
                </a:path>
                <a:path w="857250" h="408305">
                  <a:moveTo>
                    <a:pt x="857249" y="403542"/>
                  </a:moveTo>
                  <a:lnTo>
                    <a:pt x="847724" y="403542"/>
                  </a:lnTo>
                  <a:lnTo>
                    <a:pt x="852487" y="398780"/>
                  </a:lnTo>
                  <a:lnTo>
                    <a:pt x="857249" y="398780"/>
                  </a:lnTo>
                  <a:lnTo>
                    <a:pt x="857249" y="403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342644" y="2519171"/>
            <a:ext cx="853440" cy="771525"/>
          </a:xfrm>
          <a:prstGeom prst="rect">
            <a:avLst/>
          </a:prstGeom>
        </p:spPr>
        <p:txBody>
          <a:bodyPr wrap="square" lIns="0" tIns="20066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580"/>
              </a:spcBef>
            </a:pPr>
            <a:r>
              <a:rPr dirty="0" sz="2000">
                <a:latin typeface="华文宋体"/>
                <a:cs typeface="华文宋体"/>
              </a:rPr>
              <a:t>炉</a:t>
            </a:r>
            <a:r>
              <a:rPr dirty="0" sz="2000" spc="5">
                <a:latin typeface="华文宋体"/>
                <a:cs typeface="华文宋体"/>
              </a:rPr>
              <a:t>渣</a:t>
            </a:r>
            <a:endParaRPr sz="2000">
              <a:latin typeface="华文宋体"/>
              <a:cs typeface="华文宋体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66644" y="3433571"/>
            <a:ext cx="3131820" cy="757555"/>
            <a:chOff x="2866644" y="3433571"/>
            <a:chExt cx="3131820" cy="757555"/>
          </a:xfrm>
        </p:grpSpPr>
        <p:sp>
          <p:nvSpPr>
            <p:cNvPr id="10" name="object 10"/>
            <p:cNvSpPr/>
            <p:nvPr/>
          </p:nvSpPr>
          <p:spPr>
            <a:xfrm>
              <a:off x="4556760" y="3575303"/>
              <a:ext cx="1437640" cy="525780"/>
            </a:xfrm>
            <a:custGeom>
              <a:avLst/>
              <a:gdLst/>
              <a:ahLst/>
              <a:cxnLst/>
              <a:rect l="l" t="t" r="r" b="b"/>
              <a:pathLst>
                <a:path w="1437639" h="525779">
                  <a:moveTo>
                    <a:pt x="1437132" y="525779"/>
                  </a:moveTo>
                  <a:lnTo>
                    <a:pt x="0" y="525779"/>
                  </a:lnTo>
                  <a:lnTo>
                    <a:pt x="0" y="0"/>
                  </a:lnTo>
                  <a:lnTo>
                    <a:pt x="1437132" y="0"/>
                  </a:lnTo>
                  <a:lnTo>
                    <a:pt x="1437132" y="5257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552632" y="3649027"/>
              <a:ext cx="1445260" cy="377825"/>
            </a:xfrm>
            <a:custGeom>
              <a:avLst/>
              <a:gdLst/>
              <a:ahLst/>
              <a:cxnLst/>
              <a:rect l="l" t="t" r="r" b="b"/>
              <a:pathLst>
                <a:path w="1445260" h="377825">
                  <a:moveTo>
                    <a:pt x="1440497" y="377825"/>
                  </a:moveTo>
                  <a:lnTo>
                    <a:pt x="4762" y="377825"/>
                  </a:lnTo>
                  <a:lnTo>
                    <a:pt x="3289" y="377596"/>
                  </a:lnTo>
                  <a:lnTo>
                    <a:pt x="1968" y="376910"/>
                  </a:lnTo>
                  <a:lnTo>
                    <a:pt x="914" y="375856"/>
                  </a:lnTo>
                  <a:lnTo>
                    <a:pt x="228" y="374535"/>
                  </a:lnTo>
                  <a:lnTo>
                    <a:pt x="0" y="37306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1440497" y="0"/>
                  </a:lnTo>
                  <a:lnTo>
                    <a:pt x="1445259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68300"/>
                  </a:lnTo>
                  <a:lnTo>
                    <a:pt x="4762" y="368300"/>
                  </a:lnTo>
                  <a:lnTo>
                    <a:pt x="9525" y="373062"/>
                  </a:lnTo>
                  <a:lnTo>
                    <a:pt x="1445259" y="373062"/>
                  </a:lnTo>
                  <a:lnTo>
                    <a:pt x="1445031" y="374535"/>
                  </a:lnTo>
                  <a:lnTo>
                    <a:pt x="1444345" y="375856"/>
                  </a:lnTo>
                  <a:lnTo>
                    <a:pt x="1443291" y="376910"/>
                  </a:lnTo>
                  <a:lnTo>
                    <a:pt x="1441970" y="377596"/>
                  </a:lnTo>
                  <a:lnTo>
                    <a:pt x="1440497" y="377825"/>
                  </a:lnTo>
                  <a:close/>
                </a:path>
                <a:path w="1445260" h="37782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1445260" h="377825">
                  <a:moveTo>
                    <a:pt x="1435734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1435734" y="4762"/>
                  </a:lnTo>
                  <a:lnTo>
                    <a:pt x="1435734" y="9525"/>
                  </a:lnTo>
                  <a:close/>
                </a:path>
                <a:path w="1445260" h="377825">
                  <a:moveTo>
                    <a:pt x="1435734" y="373062"/>
                  </a:moveTo>
                  <a:lnTo>
                    <a:pt x="1435734" y="4762"/>
                  </a:lnTo>
                  <a:lnTo>
                    <a:pt x="1440497" y="9525"/>
                  </a:lnTo>
                  <a:lnTo>
                    <a:pt x="1445259" y="9525"/>
                  </a:lnTo>
                  <a:lnTo>
                    <a:pt x="1445259" y="368300"/>
                  </a:lnTo>
                  <a:lnTo>
                    <a:pt x="1440497" y="368300"/>
                  </a:lnTo>
                  <a:lnTo>
                    <a:pt x="1435734" y="373062"/>
                  </a:lnTo>
                  <a:close/>
                </a:path>
                <a:path w="1445260" h="377825">
                  <a:moveTo>
                    <a:pt x="1445259" y="9525"/>
                  </a:moveTo>
                  <a:lnTo>
                    <a:pt x="1440497" y="9525"/>
                  </a:lnTo>
                  <a:lnTo>
                    <a:pt x="1435734" y="4762"/>
                  </a:lnTo>
                  <a:lnTo>
                    <a:pt x="1445259" y="4762"/>
                  </a:lnTo>
                  <a:lnTo>
                    <a:pt x="1445259" y="9525"/>
                  </a:lnTo>
                  <a:close/>
                </a:path>
                <a:path w="1445260" h="377825">
                  <a:moveTo>
                    <a:pt x="9525" y="373062"/>
                  </a:moveTo>
                  <a:lnTo>
                    <a:pt x="4762" y="368300"/>
                  </a:lnTo>
                  <a:lnTo>
                    <a:pt x="9525" y="368300"/>
                  </a:lnTo>
                  <a:lnTo>
                    <a:pt x="9525" y="373062"/>
                  </a:lnTo>
                  <a:close/>
                </a:path>
                <a:path w="1445260" h="377825">
                  <a:moveTo>
                    <a:pt x="1435734" y="373062"/>
                  </a:moveTo>
                  <a:lnTo>
                    <a:pt x="9525" y="373062"/>
                  </a:lnTo>
                  <a:lnTo>
                    <a:pt x="9525" y="368300"/>
                  </a:lnTo>
                  <a:lnTo>
                    <a:pt x="1435734" y="368300"/>
                  </a:lnTo>
                  <a:lnTo>
                    <a:pt x="1435734" y="373062"/>
                  </a:lnTo>
                  <a:close/>
                </a:path>
                <a:path w="1445260" h="377825">
                  <a:moveTo>
                    <a:pt x="1445259" y="373062"/>
                  </a:moveTo>
                  <a:lnTo>
                    <a:pt x="1435734" y="373062"/>
                  </a:lnTo>
                  <a:lnTo>
                    <a:pt x="1440497" y="368300"/>
                  </a:lnTo>
                  <a:lnTo>
                    <a:pt x="1445259" y="368300"/>
                  </a:lnTo>
                  <a:lnTo>
                    <a:pt x="1445259" y="3730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866644" y="3433571"/>
              <a:ext cx="1690370" cy="757555"/>
            </a:xfrm>
            <a:custGeom>
              <a:avLst/>
              <a:gdLst/>
              <a:ahLst/>
              <a:cxnLst/>
              <a:rect l="l" t="t" r="r" b="b"/>
              <a:pathLst>
                <a:path w="1690370" h="757554">
                  <a:moveTo>
                    <a:pt x="1613916" y="420624"/>
                  </a:moveTo>
                  <a:lnTo>
                    <a:pt x="74676" y="420624"/>
                  </a:lnTo>
                  <a:lnTo>
                    <a:pt x="74676" y="757428"/>
                  </a:lnTo>
                  <a:lnTo>
                    <a:pt x="1613916" y="757428"/>
                  </a:lnTo>
                  <a:lnTo>
                    <a:pt x="1613916" y="420624"/>
                  </a:lnTo>
                  <a:close/>
                </a:path>
                <a:path w="1690370" h="757554">
                  <a:moveTo>
                    <a:pt x="1690116" y="0"/>
                  </a:moveTo>
                  <a:lnTo>
                    <a:pt x="0" y="0"/>
                  </a:lnTo>
                  <a:lnTo>
                    <a:pt x="0" y="336804"/>
                  </a:lnTo>
                  <a:lnTo>
                    <a:pt x="1690116" y="336804"/>
                  </a:lnTo>
                  <a:lnTo>
                    <a:pt x="169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2890520" y="3455669"/>
            <a:ext cx="3011805" cy="6896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7310">
              <a:lnSpc>
                <a:spcPts val="1820"/>
              </a:lnSpc>
              <a:spcBef>
                <a:spcPts val="95"/>
              </a:spcBef>
            </a:pPr>
            <a:r>
              <a:rPr dirty="0" sz="1600">
                <a:latin typeface="宋体"/>
                <a:cs typeface="宋体"/>
              </a:rPr>
              <a:t>①稀</a:t>
            </a:r>
            <a:r>
              <a:rPr dirty="0" sz="1600" spc="-5">
                <a:latin typeface="Calibri"/>
                <a:cs typeface="Calibri"/>
              </a:rPr>
              <a:t>H</a:t>
            </a:r>
            <a:r>
              <a:rPr dirty="0" baseline="-15873" sz="1575" spc="-7">
                <a:latin typeface="Calibri"/>
                <a:cs typeface="Calibri"/>
              </a:rPr>
              <a:t>2</a:t>
            </a:r>
            <a:r>
              <a:rPr dirty="0" sz="1600" spc="-5">
                <a:latin typeface="Calibri"/>
                <a:cs typeface="Calibri"/>
              </a:rPr>
              <a:t>SO</a:t>
            </a:r>
            <a:r>
              <a:rPr dirty="0" baseline="-15873" sz="1575" spc="-7">
                <a:latin typeface="Calibri"/>
                <a:cs typeface="Calibri"/>
              </a:rPr>
              <a:t>4</a:t>
            </a:r>
            <a:endParaRPr baseline="-15873" sz="1575">
              <a:latin typeface="Calibri"/>
              <a:cs typeface="Calibri"/>
            </a:endParaRPr>
          </a:p>
          <a:p>
            <a:pPr marL="1758314">
              <a:lnSpc>
                <a:spcPts val="1780"/>
              </a:lnSpc>
            </a:pPr>
            <a:r>
              <a:rPr dirty="0" sz="1800">
                <a:latin typeface="Times New Roman"/>
                <a:cs typeface="Times New Roman"/>
              </a:rPr>
              <a:t>FeSO</a:t>
            </a:r>
            <a:r>
              <a:rPr dirty="0" baseline="-16908" sz="1725">
                <a:latin typeface="Times New Roman"/>
                <a:cs typeface="Times New Roman"/>
              </a:rPr>
              <a:t>4</a:t>
            </a:r>
            <a:r>
              <a:rPr dirty="0" sz="1800">
                <a:latin typeface="Times New Roman"/>
                <a:cs typeface="Times New Roman"/>
              </a:rPr>
              <a:t>·7H</a:t>
            </a:r>
            <a:r>
              <a:rPr dirty="0" baseline="-16908" sz="1725">
                <a:latin typeface="Times New Roman"/>
                <a:cs typeface="Times New Roman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  <a:p>
            <a:pPr marL="142875">
              <a:lnSpc>
                <a:spcPts val="1639"/>
              </a:lnSpc>
            </a:pPr>
            <a:r>
              <a:rPr dirty="0" sz="1600" spc="-5">
                <a:latin typeface="宋体"/>
                <a:cs typeface="宋体"/>
              </a:rPr>
              <a:t>②</a:t>
            </a:r>
            <a:r>
              <a:rPr dirty="0" sz="1600" spc="-5">
                <a:latin typeface="Calibri"/>
                <a:cs typeface="Calibri"/>
              </a:rPr>
              <a:t>H</a:t>
            </a:r>
            <a:r>
              <a:rPr dirty="0" baseline="-15873" sz="1575" spc="-7">
                <a:latin typeface="Calibri"/>
                <a:cs typeface="Calibri"/>
              </a:rPr>
              <a:t>2</a:t>
            </a:r>
            <a:r>
              <a:rPr dirty="0" sz="1600" spc="-5">
                <a:latin typeface="Calibri"/>
                <a:cs typeface="Calibri"/>
              </a:rPr>
              <a:t>O</a:t>
            </a:r>
            <a:r>
              <a:rPr dirty="0" baseline="-15873" sz="1575" spc="-7">
                <a:latin typeface="Calibri"/>
                <a:cs typeface="Calibri"/>
              </a:rPr>
              <a:t>2</a:t>
            </a:r>
            <a:endParaRPr baseline="-15873" sz="1575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/>
          <p:nvPr/>
        </p:nvSpPr>
        <p:spPr>
          <a:xfrm>
            <a:off x="5934075" y="3754183"/>
            <a:ext cx="255270" cy="0"/>
          </a:xfrm>
          <a:custGeom>
            <a:avLst/>
            <a:gdLst/>
            <a:ahLst/>
            <a:cxnLst/>
            <a:rect l="l" t="t" r="r" b="b"/>
            <a:pathLst>
              <a:path w="255270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0425" y="3754183"/>
            <a:ext cx="1021080" cy="0"/>
          </a:xfrm>
          <a:custGeom>
            <a:avLst/>
            <a:gdLst/>
            <a:ahLst/>
            <a:cxnLst/>
            <a:rect l="l" t="t" r="r" b="b"/>
            <a:pathLst>
              <a:path w="1021079" h="0">
                <a:moveTo>
                  <a:pt x="0" y="0"/>
                </a:moveTo>
                <a:lnTo>
                  <a:pt x="254952" y="0"/>
                </a:lnTo>
              </a:path>
              <a:path w="1021079" h="0">
                <a:moveTo>
                  <a:pt x="255269" y="0"/>
                </a:moveTo>
                <a:lnTo>
                  <a:pt x="102076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282940" y="3461384"/>
            <a:ext cx="280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8644" y="4718050"/>
            <a:ext cx="917575" cy="0"/>
          </a:xfrm>
          <a:custGeom>
            <a:avLst/>
            <a:gdLst/>
            <a:ahLst/>
            <a:cxnLst/>
            <a:rect l="l" t="t" r="r" b="b"/>
            <a:pathLst>
              <a:path w="917575" h="0">
                <a:moveTo>
                  <a:pt x="0" y="0"/>
                </a:moveTo>
                <a:lnTo>
                  <a:pt x="305435" y="0"/>
                </a:lnTo>
              </a:path>
              <a:path w="917575" h="0">
                <a:moveTo>
                  <a:pt x="306069" y="0"/>
                </a:moveTo>
                <a:lnTo>
                  <a:pt x="611505" y="0"/>
                </a:lnTo>
              </a:path>
              <a:path w="917575" h="0">
                <a:moveTo>
                  <a:pt x="612139" y="0"/>
                </a:moveTo>
                <a:lnTo>
                  <a:pt x="91757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59889" y="4718050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5" h="0">
                <a:moveTo>
                  <a:pt x="0" y="0"/>
                </a:moveTo>
                <a:lnTo>
                  <a:pt x="305435" y="0"/>
                </a:lnTo>
              </a:path>
              <a:path w="611505" h="0">
                <a:moveTo>
                  <a:pt x="306070" y="0"/>
                </a:moveTo>
                <a:lnTo>
                  <a:pt x="61150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25064" y="4718050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5" h="0">
                <a:moveTo>
                  <a:pt x="0" y="0"/>
                </a:moveTo>
                <a:lnTo>
                  <a:pt x="305435" y="0"/>
                </a:lnTo>
              </a:path>
              <a:path w="611505" h="0">
                <a:moveTo>
                  <a:pt x="306070" y="0"/>
                </a:moveTo>
                <a:lnTo>
                  <a:pt x="61150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90239" y="4718050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 h="0">
                <a:moveTo>
                  <a:pt x="0" y="0"/>
                </a:moveTo>
                <a:lnTo>
                  <a:pt x="305435" y="0"/>
                </a:lnTo>
              </a:path>
              <a:path w="611504" h="0">
                <a:moveTo>
                  <a:pt x="306070" y="0"/>
                </a:moveTo>
                <a:lnTo>
                  <a:pt x="61150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955415" y="4718050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 h="0">
                <a:moveTo>
                  <a:pt x="0" y="0"/>
                </a:moveTo>
                <a:lnTo>
                  <a:pt x="305435" y="0"/>
                </a:lnTo>
              </a:path>
              <a:path w="611504" h="0">
                <a:moveTo>
                  <a:pt x="306070" y="0"/>
                </a:moveTo>
                <a:lnTo>
                  <a:pt x="61150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720590" y="4718050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 h="0">
                <a:moveTo>
                  <a:pt x="0" y="0"/>
                </a:moveTo>
                <a:lnTo>
                  <a:pt x="305435" y="0"/>
                </a:lnTo>
              </a:path>
              <a:path w="611504" h="0">
                <a:moveTo>
                  <a:pt x="306070" y="0"/>
                </a:moveTo>
                <a:lnTo>
                  <a:pt x="61150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85765" y="4718050"/>
            <a:ext cx="1529715" cy="0"/>
          </a:xfrm>
          <a:custGeom>
            <a:avLst/>
            <a:gdLst/>
            <a:ahLst/>
            <a:cxnLst/>
            <a:rect l="l" t="t" r="r" b="b"/>
            <a:pathLst>
              <a:path w="1529715" h="0">
                <a:moveTo>
                  <a:pt x="0" y="0"/>
                </a:moveTo>
                <a:lnTo>
                  <a:pt x="305435" y="0"/>
                </a:lnTo>
              </a:path>
              <a:path w="1529715" h="0">
                <a:moveTo>
                  <a:pt x="306070" y="0"/>
                </a:moveTo>
                <a:lnTo>
                  <a:pt x="1529715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003415" y="4370069"/>
            <a:ext cx="330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华文楷体"/>
                <a:cs typeface="华文楷体"/>
              </a:rPr>
              <a:t>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204" y="3461384"/>
            <a:ext cx="7388859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562600" algn="l"/>
              </a:tabLst>
            </a:pPr>
            <a:r>
              <a:rPr dirty="0" sz="2000" b="1">
                <a:latin typeface="华文楷体"/>
                <a:cs typeface="华文楷体"/>
              </a:rPr>
              <a:t>（1）检验“酸溶”后的溶液中含有Fe</a:t>
            </a:r>
            <a:r>
              <a:rPr dirty="0" baseline="21367" sz="1950" b="1">
                <a:latin typeface="华文楷体"/>
                <a:cs typeface="华文楷体"/>
              </a:rPr>
              <a:t>2+</a:t>
            </a:r>
            <a:r>
              <a:rPr dirty="0" sz="2000" b="1">
                <a:latin typeface="华文楷体"/>
                <a:cs typeface="华文楷体"/>
              </a:rPr>
              <a:t>，试剂是	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dirty="0" baseline="28985" sz="1725" spc="-607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8985" sz="1725" spc="-607" b="1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r>
              <a:rPr dirty="0" baseline="29320" sz="2700" spc="-607" b="1">
                <a:solidFill>
                  <a:srgbClr val="FF0000"/>
                </a:solidFill>
                <a:latin typeface="Times New Roman"/>
                <a:cs typeface="Times New Roman"/>
              </a:rPr>
              <a:t>]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9320" sz="2700" b="1">
                <a:solidFill>
                  <a:srgbClr val="FF0000"/>
                </a:solidFill>
                <a:latin typeface="华文楷体"/>
                <a:cs typeface="华文楷体"/>
              </a:rPr>
              <a:t>溶</a:t>
            </a:r>
            <a:r>
              <a:rPr dirty="0" baseline="29320" sz="2700" spc="-7" b="1">
                <a:solidFill>
                  <a:srgbClr val="FF0000"/>
                </a:solidFill>
                <a:latin typeface="华文楷体"/>
                <a:cs typeface="华文楷体"/>
              </a:rPr>
              <a:t>液</a:t>
            </a:r>
            <a:endParaRPr baseline="29320" sz="2700">
              <a:latin typeface="华文楷体"/>
              <a:cs typeface="华文楷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204" y="3681943"/>
            <a:ext cx="5798185" cy="88201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65"/>
              </a:spcBef>
            </a:pPr>
            <a:r>
              <a:rPr dirty="0" sz="2000" b="1">
                <a:latin typeface="华文楷体"/>
                <a:cs typeface="华文楷体"/>
              </a:rPr>
              <a:t>（2）硫铁矿烧渣在“酸溶”前要粉碎的主要目的是</a:t>
            </a:r>
            <a:endParaRPr sz="2000">
              <a:latin typeface="华文楷体"/>
              <a:cs typeface="华文楷体"/>
            </a:endParaRPr>
          </a:p>
          <a:p>
            <a:pPr marL="619125">
              <a:lnSpc>
                <a:spcPct val="100000"/>
              </a:lnSpc>
              <a:spcBef>
                <a:spcPts val="79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增大</a:t>
            </a:r>
            <a:r>
              <a:rPr dirty="0" sz="2000" spc="-940" b="1">
                <a:solidFill>
                  <a:srgbClr val="FF0000"/>
                </a:solidFill>
                <a:latin typeface="华文楷体"/>
                <a:cs typeface="华文楷体"/>
              </a:rPr>
              <a:t>烧</a:t>
            </a:r>
            <a:r>
              <a:rPr dirty="0" baseline="-35879" sz="3600" spc="-397" b="1">
                <a:latin typeface="华文楷体"/>
                <a:cs typeface="华文楷体"/>
              </a:rPr>
              <a:t>_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渣与</a:t>
            </a:r>
            <a:r>
              <a:rPr dirty="0" sz="2000" spc="-930" b="1">
                <a:solidFill>
                  <a:srgbClr val="FF0000"/>
                </a:solidFill>
                <a:latin typeface="华文楷体"/>
                <a:cs typeface="华文楷体"/>
              </a:rPr>
              <a:t>硫</a:t>
            </a:r>
            <a:r>
              <a:rPr dirty="0" baseline="-35879" sz="3600" spc="-412" b="1">
                <a:latin typeface="华文楷体"/>
                <a:cs typeface="华文楷体"/>
              </a:rPr>
              <a:t>_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酸的</a:t>
            </a:r>
            <a:r>
              <a:rPr dirty="0" sz="2000" spc="-919" b="1">
                <a:solidFill>
                  <a:srgbClr val="FF0000"/>
                </a:solidFill>
                <a:latin typeface="华文楷体"/>
                <a:cs typeface="华文楷体"/>
              </a:rPr>
              <a:t>接</a:t>
            </a:r>
            <a:r>
              <a:rPr dirty="0" baseline="-35879" sz="3600" spc="-427" b="1">
                <a:latin typeface="华文楷体"/>
                <a:cs typeface="华文楷体"/>
              </a:rPr>
              <a:t>_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触面</a:t>
            </a:r>
            <a:r>
              <a:rPr dirty="0" sz="2000" spc="-910" b="1">
                <a:solidFill>
                  <a:srgbClr val="FF0000"/>
                </a:solidFill>
                <a:latin typeface="华文楷体"/>
                <a:cs typeface="华文楷体"/>
              </a:rPr>
              <a:t>积</a:t>
            </a:r>
            <a:r>
              <a:rPr dirty="0" baseline="-35879" sz="3600" spc="-217" b="1">
                <a:latin typeface="华文楷体"/>
                <a:cs typeface="华文楷体"/>
              </a:rPr>
              <a:t>_</a:t>
            </a:r>
            <a:r>
              <a:rPr dirty="0" sz="2000" spc="-145" b="1">
                <a:solidFill>
                  <a:srgbClr val="FF0000"/>
                </a:solidFill>
                <a:latin typeface="华文楷体"/>
                <a:cs typeface="华文楷体"/>
              </a:rPr>
              <a:t>，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加</a:t>
            </a:r>
            <a:r>
              <a:rPr dirty="0" sz="2000" spc="-900" b="1">
                <a:solidFill>
                  <a:srgbClr val="FF0000"/>
                </a:solidFill>
                <a:latin typeface="华文楷体"/>
                <a:cs typeface="华文楷体"/>
              </a:rPr>
              <a:t>快</a:t>
            </a:r>
            <a:r>
              <a:rPr dirty="0" baseline="-35879" sz="3600" spc="-457" b="1">
                <a:latin typeface="华文楷体"/>
                <a:cs typeface="华文楷体"/>
              </a:rPr>
              <a:t>_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烧渣</a:t>
            </a:r>
            <a:r>
              <a:rPr dirty="0" sz="2000" spc="-890" b="1">
                <a:solidFill>
                  <a:srgbClr val="FF0000"/>
                </a:solidFill>
                <a:latin typeface="华文楷体"/>
                <a:cs typeface="华文楷体"/>
              </a:rPr>
              <a:t>的</a:t>
            </a:r>
            <a:r>
              <a:rPr dirty="0" baseline="-35879" sz="3600" spc="-472" b="1">
                <a:latin typeface="华文楷体"/>
                <a:cs typeface="华文楷体"/>
              </a:rPr>
              <a:t>_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溶解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9465" y="1052829"/>
            <a:ext cx="11068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EC7C30"/>
                </a:solidFill>
                <a:latin typeface="Times New Roman"/>
                <a:cs typeface="Times New Roman"/>
              </a:rPr>
              <a:t>Fe</a:t>
            </a:r>
            <a:r>
              <a:rPr dirty="0" baseline="21739" sz="1725" b="1">
                <a:solidFill>
                  <a:srgbClr val="EC7C30"/>
                </a:solidFill>
                <a:latin typeface="Times New Roman"/>
                <a:cs typeface="Times New Roman"/>
              </a:rPr>
              <a:t>2+</a:t>
            </a:r>
            <a:r>
              <a:rPr dirty="0" sz="1800" b="1">
                <a:solidFill>
                  <a:srgbClr val="EC7C30"/>
                </a:solidFill>
                <a:latin typeface="宋体"/>
                <a:cs typeface="宋体"/>
              </a:rPr>
              <a:t>、</a:t>
            </a:r>
            <a:r>
              <a:rPr dirty="0" sz="1800" spc="5" b="1">
                <a:solidFill>
                  <a:srgbClr val="EC7C30"/>
                </a:solidFill>
                <a:latin typeface="Times New Roman"/>
                <a:cs typeface="Times New Roman"/>
              </a:rPr>
              <a:t>Fe</a:t>
            </a:r>
            <a:r>
              <a:rPr dirty="0" baseline="21739" sz="1725" spc="7" b="1">
                <a:solidFill>
                  <a:srgbClr val="EC7C30"/>
                </a:solidFill>
                <a:latin typeface="Times New Roman"/>
                <a:cs typeface="Times New Roman"/>
              </a:rPr>
              <a:t>3+</a:t>
            </a:r>
            <a:endParaRPr baseline="21739" sz="1725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58734" y="1838324"/>
            <a:ext cx="47688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3888" sz="2700" spc="7" b="1">
                <a:solidFill>
                  <a:srgbClr val="EC7C30"/>
                </a:solidFill>
                <a:latin typeface="Times New Roman"/>
                <a:cs typeface="Times New Roman"/>
              </a:rPr>
              <a:t>Fe</a:t>
            </a:r>
            <a:r>
              <a:rPr dirty="0" sz="1150" spc="5" b="1">
                <a:solidFill>
                  <a:srgbClr val="EC7C30"/>
                </a:solidFill>
                <a:latin typeface="Times New Roman"/>
                <a:cs typeface="Times New Roman"/>
              </a:rPr>
              <a:t>2+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6830" y="866139"/>
            <a:ext cx="1298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EC7C30"/>
                </a:solidFill>
                <a:latin typeface="华文楷体"/>
                <a:cs typeface="华文楷体"/>
              </a:rPr>
              <a:t>铁的氧化物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6830" y="1185544"/>
            <a:ext cx="4349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EC7C30"/>
                </a:solidFill>
                <a:latin typeface="Times New Roman"/>
                <a:cs typeface="Times New Roman"/>
              </a:rPr>
              <a:t>S</a:t>
            </a:r>
            <a:r>
              <a:rPr dirty="0" sz="2000" spc="-5" b="1">
                <a:solidFill>
                  <a:srgbClr val="EC7C30"/>
                </a:solidFill>
                <a:latin typeface="Times New Roman"/>
                <a:cs typeface="Times New Roman"/>
              </a:rPr>
              <a:t>i</a:t>
            </a:r>
            <a:r>
              <a:rPr dirty="0" sz="2000" b="1">
                <a:solidFill>
                  <a:srgbClr val="EC7C30"/>
                </a:solidFill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5770" y="1325879"/>
            <a:ext cx="107950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EC7C30"/>
                </a:solidFill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23327" y="1033271"/>
            <a:ext cx="6465570" cy="2052955"/>
            <a:chOff x="1223327" y="1033271"/>
            <a:chExt cx="6465570" cy="2052955"/>
          </a:xfrm>
        </p:grpSpPr>
        <p:sp>
          <p:nvSpPr>
            <p:cNvPr id="22" name="object 22"/>
            <p:cNvSpPr/>
            <p:nvPr/>
          </p:nvSpPr>
          <p:spPr>
            <a:xfrm>
              <a:off x="1228343" y="1033271"/>
              <a:ext cx="6460235" cy="2052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228343" y="1502663"/>
              <a:ext cx="853440" cy="771525"/>
            </a:xfrm>
            <a:custGeom>
              <a:avLst/>
              <a:gdLst/>
              <a:ahLst/>
              <a:cxnLst/>
              <a:rect l="l" t="t" r="r" b="b"/>
              <a:pathLst>
                <a:path w="853439" h="771525">
                  <a:moveTo>
                    <a:pt x="853440" y="771144"/>
                  </a:moveTo>
                  <a:lnTo>
                    <a:pt x="0" y="771144"/>
                  </a:lnTo>
                  <a:lnTo>
                    <a:pt x="0" y="0"/>
                  </a:lnTo>
                  <a:lnTo>
                    <a:pt x="853440" y="0"/>
                  </a:lnTo>
                  <a:lnTo>
                    <a:pt x="853440" y="771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223327" y="1683702"/>
              <a:ext cx="857250" cy="408305"/>
            </a:xfrm>
            <a:custGeom>
              <a:avLst/>
              <a:gdLst/>
              <a:ahLst/>
              <a:cxnLst/>
              <a:rect l="l" t="t" r="r" b="b"/>
              <a:pathLst>
                <a:path w="857250" h="408305">
                  <a:moveTo>
                    <a:pt x="852487" y="408305"/>
                  </a:moveTo>
                  <a:lnTo>
                    <a:pt x="4762" y="408305"/>
                  </a:lnTo>
                  <a:lnTo>
                    <a:pt x="3289" y="408076"/>
                  </a:lnTo>
                  <a:lnTo>
                    <a:pt x="1968" y="407390"/>
                  </a:lnTo>
                  <a:lnTo>
                    <a:pt x="914" y="406336"/>
                  </a:lnTo>
                  <a:lnTo>
                    <a:pt x="228" y="405015"/>
                  </a:lnTo>
                  <a:lnTo>
                    <a:pt x="0" y="40354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2487" y="0"/>
                  </a:lnTo>
                  <a:lnTo>
                    <a:pt x="857249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98780"/>
                  </a:lnTo>
                  <a:lnTo>
                    <a:pt x="4762" y="398780"/>
                  </a:lnTo>
                  <a:lnTo>
                    <a:pt x="9525" y="403542"/>
                  </a:lnTo>
                  <a:lnTo>
                    <a:pt x="857249" y="403542"/>
                  </a:lnTo>
                  <a:lnTo>
                    <a:pt x="857021" y="405015"/>
                  </a:lnTo>
                  <a:lnTo>
                    <a:pt x="856335" y="406336"/>
                  </a:lnTo>
                  <a:lnTo>
                    <a:pt x="855281" y="407390"/>
                  </a:lnTo>
                  <a:lnTo>
                    <a:pt x="853960" y="408076"/>
                  </a:lnTo>
                  <a:lnTo>
                    <a:pt x="852487" y="408305"/>
                  </a:lnTo>
                  <a:close/>
                </a:path>
                <a:path w="857250" h="40830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57250" h="408305">
                  <a:moveTo>
                    <a:pt x="847724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47724" y="4762"/>
                  </a:lnTo>
                  <a:lnTo>
                    <a:pt x="847724" y="9525"/>
                  </a:lnTo>
                  <a:close/>
                </a:path>
                <a:path w="857250" h="408305">
                  <a:moveTo>
                    <a:pt x="847724" y="403542"/>
                  </a:moveTo>
                  <a:lnTo>
                    <a:pt x="847724" y="4762"/>
                  </a:lnTo>
                  <a:lnTo>
                    <a:pt x="852487" y="9525"/>
                  </a:lnTo>
                  <a:lnTo>
                    <a:pt x="857249" y="9525"/>
                  </a:lnTo>
                  <a:lnTo>
                    <a:pt x="857249" y="398780"/>
                  </a:lnTo>
                  <a:lnTo>
                    <a:pt x="852487" y="398780"/>
                  </a:lnTo>
                  <a:lnTo>
                    <a:pt x="847724" y="403542"/>
                  </a:lnTo>
                  <a:close/>
                </a:path>
                <a:path w="857250" h="408305">
                  <a:moveTo>
                    <a:pt x="857249" y="9525"/>
                  </a:moveTo>
                  <a:lnTo>
                    <a:pt x="852487" y="9525"/>
                  </a:lnTo>
                  <a:lnTo>
                    <a:pt x="847724" y="4762"/>
                  </a:lnTo>
                  <a:lnTo>
                    <a:pt x="857249" y="4762"/>
                  </a:lnTo>
                  <a:lnTo>
                    <a:pt x="857249" y="9525"/>
                  </a:lnTo>
                  <a:close/>
                </a:path>
                <a:path w="857250" h="408305">
                  <a:moveTo>
                    <a:pt x="9525" y="403542"/>
                  </a:moveTo>
                  <a:lnTo>
                    <a:pt x="4762" y="398780"/>
                  </a:lnTo>
                  <a:lnTo>
                    <a:pt x="9525" y="398780"/>
                  </a:lnTo>
                  <a:lnTo>
                    <a:pt x="9525" y="403542"/>
                  </a:lnTo>
                  <a:close/>
                </a:path>
                <a:path w="857250" h="408305">
                  <a:moveTo>
                    <a:pt x="847724" y="403542"/>
                  </a:moveTo>
                  <a:lnTo>
                    <a:pt x="9525" y="403542"/>
                  </a:lnTo>
                  <a:lnTo>
                    <a:pt x="9525" y="398780"/>
                  </a:lnTo>
                  <a:lnTo>
                    <a:pt x="847724" y="398780"/>
                  </a:lnTo>
                  <a:lnTo>
                    <a:pt x="847724" y="403542"/>
                  </a:lnTo>
                  <a:close/>
                </a:path>
                <a:path w="857250" h="408305">
                  <a:moveTo>
                    <a:pt x="857249" y="403542"/>
                  </a:moveTo>
                  <a:lnTo>
                    <a:pt x="847724" y="403542"/>
                  </a:lnTo>
                  <a:lnTo>
                    <a:pt x="852487" y="398780"/>
                  </a:lnTo>
                  <a:lnTo>
                    <a:pt x="857249" y="398780"/>
                  </a:lnTo>
                  <a:lnTo>
                    <a:pt x="857249" y="403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228344" y="1502663"/>
            <a:ext cx="853440" cy="771525"/>
          </a:xfrm>
          <a:prstGeom prst="rect">
            <a:avLst/>
          </a:prstGeom>
        </p:spPr>
        <p:txBody>
          <a:bodyPr wrap="square" lIns="0" tIns="20129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585"/>
              </a:spcBef>
            </a:pPr>
            <a:r>
              <a:rPr dirty="0" sz="2000">
                <a:latin typeface="华文宋体"/>
                <a:cs typeface="华文宋体"/>
              </a:rPr>
              <a:t>炉</a:t>
            </a:r>
            <a:r>
              <a:rPr dirty="0" sz="2000" spc="5">
                <a:latin typeface="华文宋体"/>
                <a:cs typeface="华文宋体"/>
              </a:rPr>
              <a:t>渣</a:t>
            </a:r>
            <a:endParaRPr sz="2000">
              <a:latin typeface="华文宋体"/>
              <a:cs typeface="华文宋体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2344" y="2417063"/>
            <a:ext cx="3131820" cy="759460"/>
            <a:chOff x="2752344" y="2417063"/>
            <a:chExt cx="3131820" cy="759460"/>
          </a:xfrm>
        </p:grpSpPr>
        <p:sp>
          <p:nvSpPr>
            <p:cNvPr id="27" name="object 27"/>
            <p:cNvSpPr/>
            <p:nvPr/>
          </p:nvSpPr>
          <p:spPr>
            <a:xfrm>
              <a:off x="4442460" y="2560319"/>
              <a:ext cx="1437640" cy="524510"/>
            </a:xfrm>
            <a:custGeom>
              <a:avLst/>
              <a:gdLst/>
              <a:ahLst/>
              <a:cxnLst/>
              <a:rect l="l" t="t" r="r" b="b"/>
              <a:pathLst>
                <a:path w="1437639" h="524510">
                  <a:moveTo>
                    <a:pt x="1437132" y="524256"/>
                  </a:moveTo>
                  <a:lnTo>
                    <a:pt x="0" y="524256"/>
                  </a:lnTo>
                  <a:lnTo>
                    <a:pt x="0" y="0"/>
                  </a:lnTo>
                  <a:lnTo>
                    <a:pt x="1437132" y="0"/>
                  </a:lnTo>
                  <a:lnTo>
                    <a:pt x="1437132" y="524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438332" y="2633027"/>
              <a:ext cx="1445260" cy="377825"/>
            </a:xfrm>
            <a:custGeom>
              <a:avLst/>
              <a:gdLst/>
              <a:ahLst/>
              <a:cxnLst/>
              <a:rect l="l" t="t" r="r" b="b"/>
              <a:pathLst>
                <a:path w="1445260" h="377825">
                  <a:moveTo>
                    <a:pt x="1440497" y="377825"/>
                  </a:moveTo>
                  <a:lnTo>
                    <a:pt x="4762" y="377825"/>
                  </a:lnTo>
                  <a:lnTo>
                    <a:pt x="3289" y="377596"/>
                  </a:lnTo>
                  <a:lnTo>
                    <a:pt x="1968" y="376910"/>
                  </a:lnTo>
                  <a:lnTo>
                    <a:pt x="914" y="375856"/>
                  </a:lnTo>
                  <a:lnTo>
                    <a:pt x="228" y="374535"/>
                  </a:lnTo>
                  <a:lnTo>
                    <a:pt x="0" y="37306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1440497" y="0"/>
                  </a:lnTo>
                  <a:lnTo>
                    <a:pt x="1445259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68300"/>
                  </a:lnTo>
                  <a:lnTo>
                    <a:pt x="4762" y="368300"/>
                  </a:lnTo>
                  <a:lnTo>
                    <a:pt x="9525" y="373062"/>
                  </a:lnTo>
                  <a:lnTo>
                    <a:pt x="1445259" y="373062"/>
                  </a:lnTo>
                  <a:lnTo>
                    <a:pt x="1445031" y="374535"/>
                  </a:lnTo>
                  <a:lnTo>
                    <a:pt x="1444345" y="375856"/>
                  </a:lnTo>
                  <a:lnTo>
                    <a:pt x="1443291" y="376910"/>
                  </a:lnTo>
                  <a:lnTo>
                    <a:pt x="1441970" y="377596"/>
                  </a:lnTo>
                  <a:lnTo>
                    <a:pt x="1440497" y="377825"/>
                  </a:lnTo>
                  <a:close/>
                </a:path>
                <a:path w="1445260" h="37782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1445260" h="377825">
                  <a:moveTo>
                    <a:pt x="1435734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1435734" y="4762"/>
                  </a:lnTo>
                  <a:lnTo>
                    <a:pt x="1435734" y="9525"/>
                  </a:lnTo>
                  <a:close/>
                </a:path>
                <a:path w="1445260" h="377825">
                  <a:moveTo>
                    <a:pt x="1435734" y="373062"/>
                  </a:moveTo>
                  <a:lnTo>
                    <a:pt x="1435734" y="4762"/>
                  </a:lnTo>
                  <a:lnTo>
                    <a:pt x="1440497" y="9525"/>
                  </a:lnTo>
                  <a:lnTo>
                    <a:pt x="1445259" y="9525"/>
                  </a:lnTo>
                  <a:lnTo>
                    <a:pt x="1445259" y="368300"/>
                  </a:lnTo>
                  <a:lnTo>
                    <a:pt x="1440497" y="368300"/>
                  </a:lnTo>
                  <a:lnTo>
                    <a:pt x="1435734" y="373062"/>
                  </a:lnTo>
                  <a:close/>
                </a:path>
                <a:path w="1445260" h="377825">
                  <a:moveTo>
                    <a:pt x="1445259" y="9525"/>
                  </a:moveTo>
                  <a:lnTo>
                    <a:pt x="1440497" y="9525"/>
                  </a:lnTo>
                  <a:lnTo>
                    <a:pt x="1435734" y="4762"/>
                  </a:lnTo>
                  <a:lnTo>
                    <a:pt x="1445259" y="4762"/>
                  </a:lnTo>
                  <a:lnTo>
                    <a:pt x="1445259" y="9525"/>
                  </a:lnTo>
                  <a:close/>
                </a:path>
                <a:path w="1445260" h="377825">
                  <a:moveTo>
                    <a:pt x="9525" y="373062"/>
                  </a:moveTo>
                  <a:lnTo>
                    <a:pt x="4762" y="368300"/>
                  </a:lnTo>
                  <a:lnTo>
                    <a:pt x="9525" y="368300"/>
                  </a:lnTo>
                  <a:lnTo>
                    <a:pt x="9525" y="373062"/>
                  </a:lnTo>
                  <a:close/>
                </a:path>
                <a:path w="1445260" h="377825">
                  <a:moveTo>
                    <a:pt x="1435734" y="373062"/>
                  </a:moveTo>
                  <a:lnTo>
                    <a:pt x="9525" y="373062"/>
                  </a:lnTo>
                  <a:lnTo>
                    <a:pt x="9525" y="368300"/>
                  </a:lnTo>
                  <a:lnTo>
                    <a:pt x="1435734" y="368300"/>
                  </a:lnTo>
                  <a:lnTo>
                    <a:pt x="1435734" y="373062"/>
                  </a:lnTo>
                  <a:close/>
                </a:path>
                <a:path w="1445260" h="377825">
                  <a:moveTo>
                    <a:pt x="1445259" y="373062"/>
                  </a:moveTo>
                  <a:lnTo>
                    <a:pt x="1435734" y="373062"/>
                  </a:lnTo>
                  <a:lnTo>
                    <a:pt x="1440497" y="368300"/>
                  </a:lnTo>
                  <a:lnTo>
                    <a:pt x="1445259" y="368300"/>
                  </a:lnTo>
                  <a:lnTo>
                    <a:pt x="1445259" y="3730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752344" y="2417063"/>
              <a:ext cx="1690370" cy="759460"/>
            </a:xfrm>
            <a:custGeom>
              <a:avLst/>
              <a:gdLst/>
              <a:ahLst/>
              <a:cxnLst/>
              <a:rect l="l" t="t" r="r" b="b"/>
              <a:pathLst>
                <a:path w="1690370" h="759460">
                  <a:moveTo>
                    <a:pt x="1613916" y="422148"/>
                  </a:moveTo>
                  <a:lnTo>
                    <a:pt x="74676" y="422148"/>
                  </a:lnTo>
                  <a:lnTo>
                    <a:pt x="74676" y="758952"/>
                  </a:lnTo>
                  <a:lnTo>
                    <a:pt x="1613916" y="758952"/>
                  </a:lnTo>
                  <a:lnTo>
                    <a:pt x="1613916" y="422148"/>
                  </a:lnTo>
                  <a:close/>
                </a:path>
                <a:path w="1690370" h="759460">
                  <a:moveTo>
                    <a:pt x="1690116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1690116" y="338328"/>
                  </a:lnTo>
                  <a:lnTo>
                    <a:pt x="169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2763520" y="2439034"/>
            <a:ext cx="4738370" cy="9505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0010">
              <a:lnSpc>
                <a:spcPts val="1820"/>
              </a:lnSpc>
              <a:spcBef>
                <a:spcPts val="95"/>
              </a:spcBef>
            </a:pPr>
            <a:r>
              <a:rPr dirty="0" sz="1600">
                <a:latin typeface="宋体"/>
                <a:cs typeface="宋体"/>
              </a:rPr>
              <a:t>①稀</a:t>
            </a:r>
            <a:r>
              <a:rPr dirty="0" sz="1600" spc="-5">
                <a:latin typeface="Times New Roman"/>
                <a:cs typeface="Times New Roman"/>
              </a:rPr>
              <a:t>H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SO</a:t>
            </a:r>
            <a:r>
              <a:rPr dirty="0" baseline="-15873" sz="1575" spc="-7">
                <a:latin typeface="Times New Roman"/>
                <a:cs typeface="Times New Roman"/>
              </a:rPr>
              <a:t>4</a:t>
            </a:r>
            <a:endParaRPr baseline="-15873" sz="1575">
              <a:latin typeface="Times New Roman"/>
              <a:cs typeface="Times New Roman"/>
            </a:endParaRPr>
          </a:p>
          <a:p>
            <a:pPr marL="1771014">
              <a:lnSpc>
                <a:spcPts val="1780"/>
              </a:lnSpc>
            </a:pPr>
            <a:r>
              <a:rPr dirty="0" sz="1800">
                <a:latin typeface="Times New Roman"/>
                <a:cs typeface="Times New Roman"/>
              </a:rPr>
              <a:t>FeSO</a:t>
            </a:r>
            <a:r>
              <a:rPr dirty="0" baseline="-16908" sz="1725">
                <a:latin typeface="Times New Roman"/>
                <a:cs typeface="Times New Roman"/>
              </a:rPr>
              <a:t>4</a:t>
            </a:r>
            <a:r>
              <a:rPr dirty="0" sz="1800">
                <a:latin typeface="Times New Roman"/>
                <a:cs typeface="Times New Roman"/>
              </a:rPr>
              <a:t>·7H</a:t>
            </a:r>
            <a:r>
              <a:rPr dirty="0" baseline="-16908" sz="1725">
                <a:latin typeface="Times New Roman"/>
                <a:cs typeface="Times New Roman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  <a:p>
            <a:pPr marL="155575">
              <a:lnSpc>
                <a:spcPts val="1585"/>
              </a:lnSpc>
            </a:pPr>
            <a:r>
              <a:rPr dirty="0" sz="1600" spc="-5">
                <a:latin typeface="宋体"/>
                <a:cs typeface="宋体"/>
              </a:rPr>
              <a:t>②</a:t>
            </a:r>
            <a:r>
              <a:rPr dirty="0" sz="1600" spc="-5">
                <a:latin typeface="Times New Roman"/>
                <a:cs typeface="Times New Roman"/>
              </a:rPr>
              <a:t>H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O</a:t>
            </a:r>
            <a:r>
              <a:rPr dirty="0" baseline="-15873" sz="1575" spc="-7">
                <a:latin typeface="Times New Roman"/>
                <a:cs typeface="Times New Roman"/>
              </a:rPr>
              <a:t>2</a:t>
            </a:r>
            <a:endParaRPr baseline="-15873" sz="1575">
              <a:latin typeface="Times New Roman"/>
              <a:cs typeface="Times New Roman"/>
            </a:endParaRPr>
          </a:p>
          <a:p>
            <a:pPr algn="r" marR="43180">
              <a:lnSpc>
                <a:spcPts val="2105"/>
              </a:lnSpc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KMnO</a:t>
            </a:r>
            <a:r>
              <a:rPr dirty="0" baseline="-16908" sz="1725" spc="-7" b="1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dirty="0" sz="1800" b="1">
                <a:solidFill>
                  <a:srgbClr val="FF0000"/>
                </a:solidFill>
                <a:latin typeface="华文楷体"/>
                <a:cs typeface="华文楷体"/>
              </a:rPr>
              <a:t>溶</a:t>
            </a:r>
            <a:r>
              <a:rPr dirty="0" sz="1800" spc="-5" b="1">
                <a:solidFill>
                  <a:srgbClr val="FF0000"/>
                </a:solidFill>
                <a:latin typeface="华文楷体"/>
                <a:cs typeface="华文楷体"/>
              </a:rPr>
              <a:t>液</a:t>
            </a:r>
            <a:r>
              <a:rPr dirty="0" sz="1800" spc="-70" b="1">
                <a:solidFill>
                  <a:srgbClr val="FF0000"/>
                </a:solidFill>
                <a:latin typeface="华文楷体"/>
                <a:cs typeface="华文楷体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华文楷体"/>
                <a:cs typeface="华文楷体"/>
              </a:rPr>
              <a:t>或</a:t>
            </a:r>
            <a:endParaRPr sz="1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/>
          <p:nvPr/>
        </p:nvSpPr>
        <p:spPr>
          <a:xfrm>
            <a:off x="2035810" y="4868100"/>
            <a:ext cx="255270" cy="0"/>
          </a:xfrm>
          <a:custGeom>
            <a:avLst/>
            <a:gdLst/>
            <a:ahLst/>
            <a:cxnLst/>
            <a:rect l="l" t="t" r="r" b="b"/>
            <a:pathLst>
              <a:path w="255269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01620" y="4868100"/>
            <a:ext cx="255270" cy="0"/>
          </a:xfrm>
          <a:custGeom>
            <a:avLst/>
            <a:gdLst/>
            <a:ahLst/>
            <a:cxnLst/>
            <a:rect l="l" t="t" r="r" b="b"/>
            <a:pathLst>
              <a:path w="255269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312159" y="4868100"/>
            <a:ext cx="255270" cy="0"/>
          </a:xfrm>
          <a:custGeom>
            <a:avLst/>
            <a:gdLst/>
            <a:ahLst/>
            <a:cxnLst/>
            <a:rect l="l" t="t" r="r" b="b"/>
            <a:pathLst>
              <a:path w="255270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16145" y="4868100"/>
            <a:ext cx="255270" cy="0"/>
          </a:xfrm>
          <a:custGeom>
            <a:avLst/>
            <a:gdLst/>
            <a:ahLst/>
            <a:cxnLst/>
            <a:rect l="l" t="t" r="r" b="b"/>
            <a:pathLst>
              <a:path w="255270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113145" y="3245611"/>
            <a:ext cx="18078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洗去铁表面油污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3684" y="3356101"/>
            <a:ext cx="8734425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68020" indent="-629920">
              <a:lnSpc>
                <a:spcPct val="100000"/>
              </a:lnSpc>
              <a:spcBef>
                <a:spcPts val="105"/>
              </a:spcBef>
              <a:buSzPct val="95000"/>
              <a:buAutoNum type="arabicPlain" startAt="3"/>
              <a:tabLst>
                <a:tab pos="668020" algn="l"/>
                <a:tab pos="8441055" algn="l"/>
              </a:tabLst>
            </a:pPr>
            <a:r>
              <a:rPr dirty="0" sz="2000" b="1">
                <a:latin typeface="华文楷体"/>
                <a:cs typeface="华文楷体"/>
              </a:rPr>
              <a:t>废铁皮使用前要用纯碱溶液浸泡，目的是</a:t>
            </a:r>
            <a:r>
              <a:rPr dirty="0" u="heavy" sz="20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000" b="1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  <a:p>
            <a:pPr marL="358140" marR="3126105" indent="-320675">
              <a:lnSpc>
                <a:spcPct val="200000"/>
              </a:lnSpc>
              <a:buSzPct val="95000"/>
              <a:buAutoNum type="arabicPlain" startAt="3"/>
              <a:tabLst>
                <a:tab pos="668020" algn="l"/>
                <a:tab pos="1063625" algn="l"/>
              </a:tabLst>
            </a:pPr>
            <a:r>
              <a:rPr dirty="0" sz="2000" b="1">
                <a:latin typeface="华文楷体"/>
                <a:cs typeface="华文楷体"/>
              </a:rPr>
              <a:t>“酸溶”过程中</a:t>
            </a:r>
            <a:r>
              <a:rPr dirty="0" sz="2000" b="1">
                <a:latin typeface="华文楷体"/>
                <a:cs typeface="华文楷体"/>
              </a:rPr>
              <a:t>F</a:t>
            </a:r>
            <a:r>
              <a:rPr dirty="0" sz="2000" b="1">
                <a:latin typeface="华文楷体"/>
                <a:cs typeface="华文楷体"/>
              </a:rPr>
              <a:t>e</a:t>
            </a:r>
            <a:r>
              <a:rPr dirty="0" baseline="-17094" sz="1950" b="1">
                <a:latin typeface="华文楷体"/>
                <a:cs typeface="华文楷体"/>
              </a:rPr>
              <a:t>2</a:t>
            </a:r>
            <a:r>
              <a:rPr dirty="0" sz="2000" spc="-5" b="1">
                <a:latin typeface="华文楷体"/>
                <a:cs typeface="华文楷体"/>
              </a:rPr>
              <a:t>O</a:t>
            </a:r>
            <a:r>
              <a:rPr dirty="0" baseline="-17094" sz="1950" b="1">
                <a:latin typeface="华文楷体"/>
                <a:cs typeface="华文楷体"/>
              </a:rPr>
              <a:t>3</a:t>
            </a:r>
            <a:r>
              <a:rPr dirty="0" sz="2000" b="1">
                <a:latin typeface="华文楷体"/>
                <a:cs typeface="华文楷体"/>
              </a:rPr>
              <a:t>溶解的化学反应方程式 </a:t>
            </a:r>
            <a:r>
              <a:rPr dirty="0" sz="2000" b="1">
                <a:latin typeface="华文楷体"/>
                <a:cs typeface="华文楷体"/>
              </a:rPr>
              <a:t>为</a:t>
            </a:r>
            <a:r>
              <a:rPr dirty="0" u="heavy" baseline="20833" sz="30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	</a:t>
            </a:r>
            <a:r>
              <a:rPr dirty="0" u="heavy" baseline="20833" sz="3000" spc="-644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20833" sz="3000" spc="-644" b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14957" sz="1950" spc="-644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20833" sz="3000" spc="-644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14957" sz="1950" spc="-644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sz="2000" spc="-430" b="1">
                <a:latin typeface="华文楷体"/>
                <a:cs typeface="华文楷体"/>
              </a:rPr>
              <a:t>_</a:t>
            </a:r>
            <a:r>
              <a:rPr dirty="0" baseline="20833" sz="3000" spc="-644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baseline="20833" sz="3000" spc="-60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20833" sz="3000" spc="-607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0833" sz="3000" spc="-607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14957" sz="1950" spc="-60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0833" sz="3000" spc="-607" b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dirty="0" sz="2000" spc="-405" b="1">
                <a:latin typeface="华文楷体"/>
                <a:cs typeface="华文楷体"/>
              </a:rPr>
              <a:t>_</a:t>
            </a:r>
            <a:r>
              <a:rPr dirty="0" baseline="20833" sz="3000" spc="-607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14957" sz="1950" spc="-607" b="1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dirty="0" baseline="14957" sz="1950" spc="-359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20833" sz="3000" spc="-615" b="1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20833" sz="3000" spc="-615" b="1">
                <a:solidFill>
                  <a:srgbClr val="FF0000"/>
                </a:solidFill>
                <a:latin typeface="Times New Roman"/>
                <a:cs typeface="Times New Roman"/>
              </a:rPr>
              <a:t>Fe</a:t>
            </a:r>
            <a:r>
              <a:rPr dirty="0" baseline="14957" sz="1950" spc="-615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20833" sz="3000" spc="-615" b="1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20833" sz="3000" spc="-615" b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20833" sz="3000" spc="-61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14957" sz="1950" spc="-615" b="1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20833" sz="3000" spc="-615" b="1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dirty="0" sz="2000" spc="-409" b="1">
                <a:latin typeface="华文楷体"/>
                <a:cs typeface="华文楷体"/>
              </a:rPr>
              <a:t>_</a:t>
            </a:r>
            <a:r>
              <a:rPr dirty="0" baseline="14957" sz="1950" spc="-615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14957" sz="1950" spc="-3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390" b="1">
                <a:latin typeface="华文楷体"/>
                <a:cs typeface="华文楷体"/>
              </a:rPr>
              <a:t>_</a:t>
            </a:r>
            <a:r>
              <a:rPr dirty="0" baseline="20833" sz="3000" spc="-585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sz="2000" spc="-390" b="1">
                <a:latin typeface="华文楷体"/>
                <a:cs typeface="华文楷体"/>
              </a:rPr>
              <a:t>_</a:t>
            </a:r>
            <a:r>
              <a:rPr dirty="0" baseline="20833" sz="3000" spc="-585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sz="2000" spc="-390" b="1">
                <a:latin typeface="华文楷体"/>
                <a:cs typeface="华文楷体"/>
              </a:rPr>
              <a:t>_</a:t>
            </a:r>
            <a:r>
              <a:rPr dirty="0" baseline="20833" sz="3000" spc="-585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baseline="14957" sz="1950" spc="-585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390" b="1">
                <a:latin typeface="华文楷体"/>
                <a:cs typeface="华文楷体"/>
              </a:rPr>
              <a:t>_</a:t>
            </a:r>
            <a:r>
              <a:rPr dirty="0" baseline="20833" sz="3000" spc="-58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000" spc="-390" b="1">
                <a:latin typeface="华文楷体"/>
                <a:cs typeface="华文楷体"/>
              </a:rPr>
              <a:t>_ </a:t>
            </a:r>
            <a:r>
              <a:rPr dirty="0" sz="2000" b="1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8685" y="3110864"/>
            <a:ext cx="42722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6465" algn="l"/>
              </a:tabLst>
            </a:pPr>
            <a:r>
              <a:rPr dirty="0" sz="1800" b="1">
                <a:solidFill>
                  <a:srgbClr val="EC7C30"/>
                </a:solidFill>
                <a:latin typeface="华文楷体"/>
                <a:cs typeface="华文楷体"/>
              </a:rPr>
              <a:t>件下能够水</a:t>
            </a:r>
            <a:r>
              <a:rPr dirty="0" sz="1800" spc="-5" b="1">
                <a:solidFill>
                  <a:srgbClr val="EC7C30"/>
                </a:solidFill>
                <a:latin typeface="华文楷体"/>
                <a:cs typeface="华文楷体"/>
              </a:rPr>
              <a:t>解</a:t>
            </a:r>
            <a:r>
              <a:rPr dirty="0" sz="1800" b="1">
                <a:solidFill>
                  <a:srgbClr val="EC7C30"/>
                </a:solidFill>
                <a:latin typeface="华文楷体"/>
                <a:cs typeface="华文楷体"/>
              </a:rPr>
              <a:t>	</a:t>
            </a:r>
            <a:r>
              <a:rPr dirty="0" sz="1800" b="1">
                <a:solidFill>
                  <a:srgbClr val="EC7C30"/>
                </a:solidFill>
                <a:latin typeface="华文楷体"/>
                <a:cs typeface="华文楷体"/>
              </a:rPr>
              <a:t>高级脂肪酸盐和甘</a:t>
            </a:r>
            <a:r>
              <a:rPr dirty="0" sz="1800" spc="-5" b="1">
                <a:solidFill>
                  <a:srgbClr val="EC7C30"/>
                </a:solidFill>
                <a:latin typeface="华文楷体"/>
                <a:cs typeface="华文楷体"/>
              </a:rPr>
              <a:t>油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15845" y="3221367"/>
            <a:ext cx="675640" cy="107950"/>
          </a:xfrm>
          <a:custGeom>
            <a:avLst/>
            <a:gdLst/>
            <a:ahLst/>
            <a:cxnLst/>
            <a:rect l="l" t="t" r="r" b="b"/>
            <a:pathLst>
              <a:path w="675639" h="107950">
                <a:moveTo>
                  <a:pt x="637833" y="53962"/>
                </a:moveTo>
                <a:lnTo>
                  <a:pt x="575741" y="17741"/>
                </a:lnTo>
                <a:lnTo>
                  <a:pt x="571042" y="10236"/>
                </a:lnTo>
                <a:lnTo>
                  <a:pt x="571144" y="7937"/>
                </a:lnTo>
                <a:lnTo>
                  <a:pt x="580961" y="0"/>
                </a:lnTo>
                <a:lnTo>
                  <a:pt x="583222" y="381"/>
                </a:lnTo>
                <a:lnTo>
                  <a:pt x="585330" y="1282"/>
                </a:lnTo>
                <a:lnTo>
                  <a:pt x="659311" y="44437"/>
                </a:lnTo>
                <a:lnTo>
                  <a:pt x="656742" y="44437"/>
                </a:lnTo>
                <a:lnTo>
                  <a:pt x="656742" y="45732"/>
                </a:lnTo>
                <a:lnTo>
                  <a:pt x="651941" y="45732"/>
                </a:lnTo>
                <a:lnTo>
                  <a:pt x="637833" y="53962"/>
                </a:lnTo>
                <a:close/>
              </a:path>
              <a:path w="675639" h="107950">
                <a:moveTo>
                  <a:pt x="621505" y="63487"/>
                </a:moveTo>
                <a:lnTo>
                  <a:pt x="0" y="63487"/>
                </a:lnTo>
                <a:lnTo>
                  <a:pt x="0" y="44437"/>
                </a:lnTo>
                <a:lnTo>
                  <a:pt x="621505" y="44437"/>
                </a:lnTo>
                <a:lnTo>
                  <a:pt x="637833" y="53962"/>
                </a:lnTo>
                <a:lnTo>
                  <a:pt x="621505" y="63487"/>
                </a:lnTo>
                <a:close/>
              </a:path>
              <a:path w="675639" h="107950">
                <a:moveTo>
                  <a:pt x="659311" y="63487"/>
                </a:moveTo>
                <a:lnTo>
                  <a:pt x="656742" y="63487"/>
                </a:lnTo>
                <a:lnTo>
                  <a:pt x="656742" y="44437"/>
                </a:lnTo>
                <a:lnTo>
                  <a:pt x="659311" y="44437"/>
                </a:lnTo>
                <a:lnTo>
                  <a:pt x="675640" y="53962"/>
                </a:lnTo>
                <a:lnTo>
                  <a:pt x="659311" y="63487"/>
                </a:lnTo>
                <a:close/>
              </a:path>
              <a:path w="675639" h="107950">
                <a:moveTo>
                  <a:pt x="651941" y="62191"/>
                </a:moveTo>
                <a:lnTo>
                  <a:pt x="637833" y="53962"/>
                </a:lnTo>
                <a:lnTo>
                  <a:pt x="651941" y="45732"/>
                </a:lnTo>
                <a:lnTo>
                  <a:pt x="651941" y="62191"/>
                </a:lnTo>
                <a:close/>
              </a:path>
              <a:path w="675639" h="107950">
                <a:moveTo>
                  <a:pt x="656742" y="62191"/>
                </a:moveTo>
                <a:lnTo>
                  <a:pt x="651941" y="62191"/>
                </a:lnTo>
                <a:lnTo>
                  <a:pt x="651941" y="45732"/>
                </a:lnTo>
                <a:lnTo>
                  <a:pt x="656742" y="45732"/>
                </a:lnTo>
                <a:lnTo>
                  <a:pt x="656742" y="62191"/>
                </a:lnTo>
                <a:close/>
              </a:path>
              <a:path w="675639" h="107950">
                <a:moveTo>
                  <a:pt x="580961" y="107924"/>
                </a:moveTo>
                <a:lnTo>
                  <a:pt x="571042" y="97688"/>
                </a:lnTo>
                <a:lnTo>
                  <a:pt x="571487" y="95440"/>
                </a:lnTo>
                <a:lnTo>
                  <a:pt x="572465" y="93357"/>
                </a:lnTo>
                <a:lnTo>
                  <a:pt x="573913" y="91566"/>
                </a:lnTo>
                <a:lnTo>
                  <a:pt x="575741" y="90182"/>
                </a:lnTo>
                <a:lnTo>
                  <a:pt x="637833" y="53962"/>
                </a:lnTo>
                <a:lnTo>
                  <a:pt x="651941" y="62191"/>
                </a:lnTo>
                <a:lnTo>
                  <a:pt x="656742" y="62191"/>
                </a:lnTo>
                <a:lnTo>
                  <a:pt x="656742" y="63487"/>
                </a:lnTo>
                <a:lnTo>
                  <a:pt x="659311" y="63487"/>
                </a:lnTo>
                <a:lnTo>
                  <a:pt x="585330" y="106641"/>
                </a:lnTo>
                <a:lnTo>
                  <a:pt x="583222" y="107543"/>
                </a:lnTo>
                <a:lnTo>
                  <a:pt x="580961" y="107924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1241742" y="598931"/>
            <a:ext cx="6465570" cy="2052955"/>
            <a:chOff x="1241742" y="598931"/>
            <a:chExt cx="6465570" cy="2052955"/>
          </a:xfrm>
        </p:grpSpPr>
        <p:sp>
          <p:nvSpPr>
            <p:cNvPr id="12" name="object 12"/>
            <p:cNvSpPr/>
            <p:nvPr/>
          </p:nvSpPr>
          <p:spPr>
            <a:xfrm>
              <a:off x="1246632" y="598931"/>
              <a:ext cx="6460236" cy="2052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246632" y="1068323"/>
              <a:ext cx="853440" cy="771525"/>
            </a:xfrm>
            <a:custGeom>
              <a:avLst/>
              <a:gdLst/>
              <a:ahLst/>
              <a:cxnLst/>
              <a:rect l="l" t="t" r="r" b="b"/>
              <a:pathLst>
                <a:path w="853439" h="771525">
                  <a:moveTo>
                    <a:pt x="853440" y="771144"/>
                  </a:moveTo>
                  <a:lnTo>
                    <a:pt x="0" y="771144"/>
                  </a:lnTo>
                  <a:lnTo>
                    <a:pt x="0" y="0"/>
                  </a:lnTo>
                  <a:lnTo>
                    <a:pt x="853440" y="0"/>
                  </a:lnTo>
                  <a:lnTo>
                    <a:pt x="853440" y="771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41742" y="1249362"/>
              <a:ext cx="857250" cy="408305"/>
            </a:xfrm>
            <a:custGeom>
              <a:avLst/>
              <a:gdLst/>
              <a:ahLst/>
              <a:cxnLst/>
              <a:rect l="l" t="t" r="r" b="b"/>
              <a:pathLst>
                <a:path w="857250" h="408305">
                  <a:moveTo>
                    <a:pt x="852487" y="408305"/>
                  </a:moveTo>
                  <a:lnTo>
                    <a:pt x="4762" y="408305"/>
                  </a:lnTo>
                  <a:lnTo>
                    <a:pt x="3289" y="408076"/>
                  </a:lnTo>
                  <a:lnTo>
                    <a:pt x="1968" y="407390"/>
                  </a:lnTo>
                  <a:lnTo>
                    <a:pt x="914" y="406336"/>
                  </a:lnTo>
                  <a:lnTo>
                    <a:pt x="228" y="405015"/>
                  </a:lnTo>
                  <a:lnTo>
                    <a:pt x="0" y="40354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2487" y="0"/>
                  </a:lnTo>
                  <a:lnTo>
                    <a:pt x="857250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98780"/>
                  </a:lnTo>
                  <a:lnTo>
                    <a:pt x="4762" y="398780"/>
                  </a:lnTo>
                  <a:lnTo>
                    <a:pt x="9525" y="403542"/>
                  </a:lnTo>
                  <a:lnTo>
                    <a:pt x="857250" y="403542"/>
                  </a:lnTo>
                  <a:lnTo>
                    <a:pt x="857021" y="405015"/>
                  </a:lnTo>
                  <a:lnTo>
                    <a:pt x="856335" y="406336"/>
                  </a:lnTo>
                  <a:lnTo>
                    <a:pt x="855281" y="407390"/>
                  </a:lnTo>
                  <a:lnTo>
                    <a:pt x="853960" y="408076"/>
                  </a:lnTo>
                  <a:lnTo>
                    <a:pt x="852487" y="408305"/>
                  </a:lnTo>
                  <a:close/>
                </a:path>
                <a:path w="857250" h="40830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57250" h="408305">
                  <a:moveTo>
                    <a:pt x="847725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47725" y="4762"/>
                  </a:lnTo>
                  <a:lnTo>
                    <a:pt x="847725" y="9525"/>
                  </a:lnTo>
                  <a:close/>
                </a:path>
                <a:path w="857250" h="408305">
                  <a:moveTo>
                    <a:pt x="847725" y="403542"/>
                  </a:moveTo>
                  <a:lnTo>
                    <a:pt x="847725" y="4762"/>
                  </a:lnTo>
                  <a:lnTo>
                    <a:pt x="852487" y="9525"/>
                  </a:lnTo>
                  <a:lnTo>
                    <a:pt x="857250" y="9525"/>
                  </a:lnTo>
                  <a:lnTo>
                    <a:pt x="857250" y="398780"/>
                  </a:lnTo>
                  <a:lnTo>
                    <a:pt x="852487" y="398780"/>
                  </a:lnTo>
                  <a:lnTo>
                    <a:pt x="847725" y="403542"/>
                  </a:lnTo>
                  <a:close/>
                </a:path>
                <a:path w="857250" h="408305">
                  <a:moveTo>
                    <a:pt x="857250" y="9525"/>
                  </a:moveTo>
                  <a:lnTo>
                    <a:pt x="852487" y="9525"/>
                  </a:lnTo>
                  <a:lnTo>
                    <a:pt x="847725" y="4762"/>
                  </a:lnTo>
                  <a:lnTo>
                    <a:pt x="857250" y="4762"/>
                  </a:lnTo>
                  <a:lnTo>
                    <a:pt x="857250" y="9525"/>
                  </a:lnTo>
                  <a:close/>
                </a:path>
                <a:path w="857250" h="408305">
                  <a:moveTo>
                    <a:pt x="9525" y="403542"/>
                  </a:moveTo>
                  <a:lnTo>
                    <a:pt x="4762" y="398780"/>
                  </a:lnTo>
                  <a:lnTo>
                    <a:pt x="9525" y="398780"/>
                  </a:lnTo>
                  <a:lnTo>
                    <a:pt x="9525" y="403542"/>
                  </a:lnTo>
                  <a:close/>
                </a:path>
                <a:path w="857250" h="408305">
                  <a:moveTo>
                    <a:pt x="847725" y="403542"/>
                  </a:moveTo>
                  <a:lnTo>
                    <a:pt x="9525" y="403542"/>
                  </a:lnTo>
                  <a:lnTo>
                    <a:pt x="9525" y="398780"/>
                  </a:lnTo>
                  <a:lnTo>
                    <a:pt x="847725" y="398780"/>
                  </a:lnTo>
                  <a:lnTo>
                    <a:pt x="847725" y="403542"/>
                  </a:lnTo>
                  <a:close/>
                </a:path>
                <a:path w="857250" h="408305">
                  <a:moveTo>
                    <a:pt x="857250" y="403542"/>
                  </a:moveTo>
                  <a:lnTo>
                    <a:pt x="847725" y="403542"/>
                  </a:lnTo>
                  <a:lnTo>
                    <a:pt x="852487" y="398780"/>
                  </a:lnTo>
                  <a:lnTo>
                    <a:pt x="857250" y="398780"/>
                  </a:lnTo>
                  <a:lnTo>
                    <a:pt x="857250" y="403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246632" y="1068323"/>
            <a:ext cx="853440" cy="771525"/>
          </a:xfrm>
          <a:prstGeom prst="rect">
            <a:avLst/>
          </a:prstGeom>
        </p:spPr>
        <p:txBody>
          <a:bodyPr wrap="square" lIns="0" tIns="20129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585"/>
              </a:spcBef>
            </a:pPr>
            <a:r>
              <a:rPr dirty="0" sz="2000">
                <a:latin typeface="华文宋体"/>
                <a:cs typeface="华文宋体"/>
              </a:rPr>
              <a:t>炉</a:t>
            </a:r>
            <a:r>
              <a:rPr dirty="0" sz="2000" spc="5">
                <a:latin typeface="华文宋体"/>
                <a:cs typeface="华文宋体"/>
              </a:rPr>
              <a:t>渣</a:t>
            </a:r>
            <a:endParaRPr sz="2000">
              <a:latin typeface="华文宋体"/>
              <a:cs typeface="华文宋体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70632" y="1982723"/>
            <a:ext cx="3131820" cy="759460"/>
            <a:chOff x="2770632" y="1982723"/>
            <a:chExt cx="3131820" cy="759460"/>
          </a:xfrm>
        </p:grpSpPr>
        <p:sp>
          <p:nvSpPr>
            <p:cNvPr id="17" name="object 17"/>
            <p:cNvSpPr/>
            <p:nvPr/>
          </p:nvSpPr>
          <p:spPr>
            <a:xfrm>
              <a:off x="4460748" y="2125979"/>
              <a:ext cx="1437640" cy="524510"/>
            </a:xfrm>
            <a:custGeom>
              <a:avLst/>
              <a:gdLst/>
              <a:ahLst/>
              <a:cxnLst/>
              <a:rect l="l" t="t" r="r" b="b"/>
              <a:pathLst>
                <a:path w="1437639" h="524510">
                  <a:moveTo>
                    <a:pt x="1437131" y="524256"/>
                  </a:moveTo>
                  <a:lnTo>
                    <a:pt x="0" y="524256"/>
                  </a:lnTo>
                  <a:lnTo>
                    <a:pt x="0" y="0"/>
                  </a:lnTo>
                  <a:lnTo>
                    <a:pt x="1437131" y="0"/>
                  </a:lnTo>
                  <a:lnTo>
                    <a:pt x="1437131" y="524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456747" y="2198687"/>
              <a:ext cx="1445260" cy="377825"/>
            </a:xfrm>
            <a:custGeom>
              <a:avLst/>
              <a:gdLst/>
              <a:ahLst/>
              <a:cxnLst/>
              <a:rect l="l" t="t" r="r" b="b"/>
              <a:pathLst>
                <a:path w="1445260" h="377825">
                  <a:moveTo>
                    <a:pt x="1440497" y="377825"/>
                  </a:moveTo>
                  <a:lnTo>
                    <a:pt x="4762" y="377825"/>
                  </a:lnTo>
                  <a:lnTo>
                    <a:pt x="3289" y="377596"/>
                  </a:lnTo>
                  <a:lnTo>
                    <a:pt x="1968" y="376910"/>
                  </a:lnTo>
                  <a:lnTo>
                    <a:pt x="914" y="375856"/>
                  </a:lnTo>
                  <a:lnTo>
                    <a:pt x="228" y="374535"/>
                  </a:lnTo>
                  <a:lnTo>
                    <a:pt x="0" y="37306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1440497" y="0"/>
                  </a:lnTo>
                  <a:lnTo>
                    <a:pt x="1445260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68300"/>
                  </a:lnTo>
                  <a:lnTo>
                    <a:pt x="4762" y="368300"/>
                  </a:lnTo>
                  <a:lnTo>
                    <a:pt x="9525" y="373062"/>
                  </a:lnTo>
                  <a:lnTo>
                    <a:pt x="1445260" y="373062"/>
                  </a:lnTo>
                  <a:lnTo>
                    <a:pt x="1445031" y="374535"/>
                  </a:lnTo>
                  <a:lnTo>
                    <a:pt x="1444345" y="375856"/>
                  </a:lnTo>
                  <a:lnTo>
                    <a:pt x="1443291" y="376910"/>
                  </a:lnTo>
                  <a:lnTo>
                    <a:pt x="1441970" y="377596"/>
                  </a:lnTo>
                  <a:lnTo>
                    <a:pt x="1440497" y="377825"/>
                  </a:lnTo>
                  <a:close/>
                </a:path>
                <a:path w="1445260" h="37782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1445260" h="377825">
                  <a:moveTo>
                    <a:pt x="1435735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1435735" y="4762"/>
                  </a:lnTo>
                  <a:lnTo>
                    <a:pt x="1435735" y="9525"/>
                  </a:lnTo>
                  <a:close/>
                </a:path>
                <a:path w="1445260" h="377825">
                  <a:moveTo>
                    <a:pt x="1435735" y="373062"/>
                  </a:moveTo>
                  <a:lnTo>
                    <a:pt x="1435735" y="4762"/>
                  </a:lnTo>
                  <a:lnTo>
                    <a:pt x="1440497" y="9525"/>
                  </a:lnTo>
                  <a:lnTo>
                    <a:pt x="1445260" y="9525"/>
                  </a:lnTo>
                  <a:lnTo>
                    <a:pt x="1445260" y="368300"/>
                  </a:lnTo>
                  <a:lnTo>
                    <a:pt x="1440497" y="368300"/>
                  </a:lnTo>
                  <a:lnTo>
                    <a:pt x="1435735" y="373062"/>
                  </a:lnTo>
                  <a:close/>
                </a:path>
                <a:path w="1445260" h="377825">
                  <a:moveTo>
                    <a:pt x="1445260" y="9525"/>
                  </a:moveTo>
                  <a:lnTo>
                    <a:pt x="1440497" y="9525"/>
                  </a:lnTo>
                  <a:lnTo>
                    <a:pt x="1435735" y="4762"/>
                  </a:lnTo>
                  <a:lnTo>
                    <a:pt x="1445260" y="4762"/>
                  </a:lnTo>
                  <a:lnTo>
                    <a:pt x="1445260" y="9525"/>
                  </a:lnTo>
                  <a:close/>
                </a:path>
                <a:path w="1445260" h="377825">
                  <a:moveTo>
                    <a:pt x="9525" y="373062"/>
                  </a:moveTo>
                  <a:lnTo>
                    <a:pt x="4762" y="368300"/>
                  </a:lnTo>
                  <a:lnTo>
                    <a:pt x="9525" y="368300"/>
                  </a:lnTo>
                  <a:lnTo>
                    <a:pt x="9525" y="373062"/>
                  </a:lnTo>
                  <a:close/>
                </a:path>
                <a:path w="1445260" h="377825">
                  <a:moveTo>
                    <a:pt x="1435735" y="373062"/>
                  </a:moveTo>
                  <a:lnTo>
                    <a:pt x="9525" y="373062"/>
                  </a:lnTo>
                  <a:lnTo>
                    <a:pt x="9525" y="368300"/>
                  </a:lnTo>
                  <a:lnTo>
                    <a:pt x="1435735" y="368300"/>
                  </a:lnTo>
                  <a:lnTo>
                    <a:pt x="1435735" y="373062"/>
                  </a:lnTo>
                  <a:close/>
                </a:path>
                <a:path w="1445260" h="377825">
                  <a:moveTo>
                    <a:pt x="1445260" y="373062"/>
                  </a:moveTo>
                  <a:lnTo>
                    <a:pt x="1435735" y="373062"/>
                  </a:lnTo>
                  <a:lnTo>
                    <a:pt x="1440497" y="368300"/>
                  </a:lnTo>
                  <a:lnTo>
                    <a:pt x="1445260" y="368300"/>
                  </a:lnTo>
                  <a:lnTo>
                    <a:pt x="1445260" y="3730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770632" y="1982723"/>
              <a:ext cx="1690370" cy="759460"/>
            </a:xfrm>
            <a:custGeom>
              <a:avLst/>
              <a:gdLst/>
              <a:ahLst/>
              <a:cxnLst/>
              <a:rect l="l" t="t" r="r" b="b"/>
              <a:pathLst>
                <a:path w="1690370" h="759460">
                  <a:moveTo>
                    <a:pt x="1615440" y="422148"/>
                  </a:moveTo>
                  <a:lnTo>
                    <a:pt x="76200" y="422148"/>
                  </a:lnTo>
                  <a:lnTo>
                    <a:pt x="76200" y="758964"/>
                  </a:lnTo>
                  <a:lnTo>
                    <a:pt x="1615440" y="758964"/>
                  </a:lnTo>
                  <a:lnTo>
                    <a:pt x="1615440" y="422148"/>
                  </a:lnTo>
                  <a:close/>
                </a:path>
                <a:path w="1690370" h="759460">
                  <a:moveTo>
                    <a:pt x="1690116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1690116" y="338328"/>
                  </a:lnTo>
                  <a:lnTo>
                    <a:pt x="169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65960">
              <a:lnSpc>
                <a:spcPts val="1820"/>
              </a:lnSpc>
              <a:spcBef>
                <a:spcPts val="95"/>
              </a:spcBef>
            </a:pPr>
            <a:r>
              <a:rPr dirty="0">
                <a:latin typeface="宋体"/>
                <a:cs typeface="宋体"/>
              </a:rPr>
              <a:t>①稀</a:t>
            </a:r>
            <a:r>
              <a:rPr dirty="0" spc="-5"/>
              <a:t>H</a:t>
            </a:r>
            <a:r>
              <a:rPr dirty="0" baseline="-15873" sz="1575" spc="-7"/>
              <a:t>2</a:t>
            </a:r>
            <a:r>
              <a:rPr dirty="0" sz="1600" spc="-5"/>
              <a:t>SO</a:t>
            </a:r>
            <a:r>
              <a:rPr dirty="0" baseline="-15873" sz="1575" spc="-7"/>
              <a:t>4</a:t>
            </a:r>
            <a:endParaRPr baseline="-15873" sz="1575">
              <a:latin typeface="宋体"/>
              <a:cs typeface="宋体"/>
            </a:endParaRPr>
          </a:p>
          <a:p>
            <a:pPr algn="r" marR="68580">
              <a:lnSpc>
                <a:spcPts val="1775"/>
              </a:lnSpc>
            </a:pPr>
            <a:r>
              <a:rPr dirty="0" sz="1800" spc="-5">
                <a:latin typeface="Times New Roman"/>
                <a:cs typeface="Times New Roman"/>
              </a:rPr>
              <a:t>F</a:t>
            </a:r>
            <a:r>
              <a:rPr dirty="0" sz="1800">
                <a:latin typeface="Times New Roman"/>
                <a:cs typeface="Times New Roman"/>
              </a:rPr>
              <a:t>e</a:t>
            </a:r>
            <a:r>
              <a:rPr dirty="0" sz="1800" spc="-5">
                <a:latin typeface="Times New Roman"/>
                <a:cs typeface="Times New Roman"/>
              </a:rPr>
              <a:t>S</a:t>
            </a:r>
            <a:r>
              <a:rPr dirty="0" sz="1800">
                <a:latin typeface="Times New Roman"/>
                <a:cs typeface="Times New Roman"/>
              </a:rPr>
              <a:t>O</a:t>
            </a:r>
            <a:r>
              <a:rPr dirty="0" baseline="-16908" sz="1725" spc="7">
                <a:latin typeface="Times New Roman"/>
                <a:cs typeface="Times New Roman"/>
              </a:rPr>
              <a:t>4</a:t>
            </a:r>
            <a:r>
              <a:rPr dirty="0" sz="1800">
                <a:latin typeface="Times New Roman"/>
                <a:cs typeface="Times New Roman"/>
              </a:rPr>
              <a:t>·7H</a:t>
            </a:r>
            <a:r>
              <a:rPr dirty="0" baseline="-16908" sz="1725" spc="7">
                <a:latin typeface="Times New Roman"/>
                <a:cs typeface="Times New Roman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  <a:p>
            <a:pPr marL="2041525">
              <a:lnSpc>
                <a:spcPts val="1635"/>
              </a:lnSpc>
            </a:pPr>
            <a:r>
              <a:rPr dirty="0" spc="-5">
                <a:latin typeface="宋体"/>
                <a:cs typeface="宋体"/>
              </a:rPr>
              <a:t>②</a:t>
            </a:r>
            <a:r>
              <a:rPr dirty="0" spc="-5"/>
              <a:t>H</a:t>
            </a:r>
            <a:r>
              <a:rPr dirty="0" baseline="-15873" sz="1575" spc="-7"/>
              <a:t>2</a:t>
            </a:r>
            <a:r>
              <a:rPr dirty="0" sz="1600" spc="-5"/>
              <a:t>O</a:t>
            </a:r>
            <a:r>
              <a:rPr dirty="0" baseline="-15873" sz="1575" spc="-7"/>
              <a:t>2</a:t>
            </a:r>
            <a:endParaRPr baseline="-15873" sz="1575">
              <a:latin typeface="宋体"/>
              <a:cs typeface="宋体"/>
            </a:endParaRPr>
          </a:p>
          <a:p>
            <a:pPr marL="25400">
              <a:lnSpc>
                <a:spcPct val="100000"/>
              </a:lnSpc>
              <a:spcBef>
                <a:spcPts val="1315"/>
              </a:spcBef>
            </a:pPr>
            <a:r>
              <a:rPr dirty="0" sz="1800" b="1">
                <a:solidFill>
                  <a:srgbClr val="EC7C30"/>
                </a:solidFill>
                <a:latin typeface="华文楷体"/>
                <a:cs typeface="华文楷体"/>
              </a:rPr>
              <a:t>为了防锈，铁板表面会涂上油脂，油脂在碱性</a:t>
            </a:r>
            <a:r>
              <a:rPr dirty="0" sz="1800" spc="-5" b="1">
                <a:solidFill>
                  <a:srgbClr val="EC7C30"/>
                </a:solidFill>
                <a:latin typeface="华文楷体"/>
                <a:cs typeface="华文楷体"/>
              </a:rPr>
              <a:t>条</a:t>
            </a:r>
            <a:endParaRPr sz="1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/>
          <p:nvPr/>
        </p:nvSpPr>
        <p:spPr>
          <a:xfrm>
            <a:off x="5071745" y="3378390"/>
            <a:ext cx="765810" cy="0"/>
          </a:xfrm>
          <a:custGeom>
            <a:avLst/>
            <a:gdLst/>
            <a:ahLst/>
            <a:cxnLst/>
            <a:rect l="l" t="t" r="r" b="b"/>
            <a:pathLst>
              <a:path w="765810" h="0">
                <a:moveTo>
                  <a:pt x="0" y="0"/>
                </a:moveTo>
                <a:lnTo>
                  <a:pt x="254952" y="0"/>
                </a:lnTo>
              </a:path>
              <a:path w="765810" h="0">
                <a:moveTo>
                  <a:pt x="255270" y="0"/>
                </a:moveTo>
                <a:lnTo>
                  <a:pt x="510222" y="0"/>
                </a:lnTo>
              </a:path>
              <a:path w="765810" h="0">
                <a:moveTo>
                  <a:pt x="510540" y="0"/>
                </a:moveTo>
                <a:lnTo>
                  <a:pt x="76549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965190" y="3378390"/>
            <a:ext cx="1021080" cy="0"/>
          </a:xfrm>
          <a:custGeom>
            <a:avLst/>
            <a:gdLst/>
            <a:ahLst/>
            <a:cxnLst/>
            <a:rect l="l" t="t" r="r" b="b"/>
            <a:pathLst>
              <a:path w="1021079" h="0">
                <a:moveTo>
                  <a:pt x="0" y="0"/>
                </a:moveTo>
                <a:lnTo>
                  <a:pt x="254952" y="0"/>
                </a:lnTo>
              </a:path>
              <a:path w="1021079" h="0">
                <a:moveTo>
                  <a:pt x="255270" y="0"/>
                </a:moveTo>
                <a:lnTo>
                  <a:pt x="510222" y="0"/>
                </a:lnTo>
              </a:path>
              <a:path w="1021079" h="0">
                <a:moveTo>
                  <a:pt x="510540" y="0"/>
                </a:moveTo>
                <a:lnTo>
                  <a:pt x="765492" y="0"/>
                </a:lnTo>
              </a:path>
              <a:path w="1021079" h="0">
                <a:moveTo>
                  <a:pt x="765810" y="0"/>
                </a:moveTo>
                <a:lnTo>
                  <a:pt x="102076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96809" y="3378390"/>
            <a:ext cx="1403985" cy="0"/>
          </a:xfrm>
          <a:custGeom>
            <a:avLst/>
            <a:gdLst/>
            <a:ahLst/>
            <a:cxnLst/>
            <a:rect l="l" t="t" r="r" b="b"/>
            <a:pathLst>
              <a:path w="1403984" h="0">
                <a:moveTo>
                  <a:pt x="0" y="0"/>
                </a:moveTo>
                <a:lnTo>
                  <a:pt x="254952" y="0"/>
                </a:lnTo>
              </a:path>
              <a:path w="1403984" h="0">
                <a:moveTo>
                  <a:pt x="255269" y="0"/>
                </a:moveTo>
                <a:lnTo>
                  <a:pt x="510222" y="0"/>
                </a:lnTo>
              </a:path>
              <a:path w="1403984" h="0">
                <a:moveTo>
                  <a:pt x="510539" y="0"/>
                </a:moveTo>
                <a:lnTo>
                  <a:pt x="765492" y="0"/>
                </a:lnTo>
              </a:path>
              <a:path w="1403984" h="0">
                <a:moveTo>
                  <a:pt x="765809" y="0"/>
                </a:moveTo>
                <a:lnTo>
                  <a:pt x="1403667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77920" y="3987990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 h="0">
                <a:moveTo>
                  <a:pt x="0" y="0"/>
                </a:moveTo>
                <a:lnTo>
                  <a:pt x="254952" y="0"/>
                </a:lnTo>
              </a:path>
              <a:path w="510539" h="0">
                <a:moveTo>
                  <a:pt x="255270" y="0"/>
                </a:moveTo>
                <a:lnTo>
                  <a:pt x="51022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81965" y="4719446"/>
            <a:ext cx="53467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华文楷体"/>
                <a:cs typeface="华文楷体"/>
              </a:rPr>
              <a:t>式：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3935" y="5012245"/>
            <a:ext cx="1148715" cy="0"/>
          </a:xfrm>
          <a:custGeom>
            <a:avLst/>
            <a:gdLst/>
            <a:ahLst/>
            <a:cxnLst/>
            <a:rect l="l" t="t" r="r" b="b"/>
            <a:pathLst>
              <a:path w="1148714" h="0">
                <a:moveTo>
                  <a:pt x="0" y="0"/>
                </a:moveTo>
                <a:lnTo>
                  <a:pt x="254952" y="0"/>
                </a:lnTo>
              </a:path>
              <a:path w="1148714" h="0">
                <a:moveTo>
                  <a:pt x="255269" y="0"/>
                </a:moveTo>
                <a:lnTo>
                  <a:pt x="510222" y="0"/>
                </a:lnTo>
              </a:path>
              <a:path w="1148714" h="0">
                <a:moveTo>
                  <a:pt x="510539" y="0"/>
                </a:moveTo>
                <a:lnTo>
                  <a:pt x="893127" y="0"/>
                </a:lnTo>
              </a:path>
              <a:path w="1148714" h="0">
                <a:moveTo>
                  <a:pt x="893445" y="0"/>
                </a:moveTo>
                <a:lnTo>
                  <a:pt x="1148397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35554" y="5012245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 h="0">
                <a:moveTo>
                  <a:pt x="0" y="0"/>
                </a:moveTo>
                <a:lnTo>
                  <a:pt x="254952" y="0"/>
                </a:lnTo>
              </a:path>
              <a:path w="510539" h="0">
                <a:moveTo>
                  <a:pt x="255270" y="0"/>
                </a:moveTo>
                <a:lnTo>
                  <a:pt x="51022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01365" y="5012245"/>
            <a:ext cx="255270" cy="0"/>
          </a:xfrm>
          <a:custGeom>
            <a:avLst/>
            <a:gdLst/>
            <a:ahLst/>
            <a:cxnLst/>
            <a:rect l="l" t="t" r="r" b="b"/>
            <a:pathLst>
              <a:path w="255270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50079" y="5012245"/>
            <a:ext cx="255270" cy="0"/>
          </a:xfrm>
          <a:custGeom>
            <a:avLst/>
            <a:gdLst/>
            <a:ahLst/>
            <a:cxnLst/>
            <a:rect l="l" t="t" r="r" b="b"/>
            <a:pathLst>
              <a:path w="255270" h="0">
                <a:moveTo>
                  <a:pt x="0" y="0"/>
                </a:moveTo>
                <a:lnTo>
                  <a:pt x="254952" y="0"/>
                </a:lnTo>
              </a:path>
            </a:pathLst>
          </a:custGeom>
          <a:ln w="12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94435" y="4588636"/>
            <a:ext cx="412051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spc="-385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-6944" sz="3000" spc="-577" b="1">
                <a:latin typeface="华文楷体"/>
                <a:cs typeface="华文楷体"/>
              </a:rPr>
              <a:t>_</a:t>
            </a:r>
            <a:r>
              <a:rPr dirty="0" sz="2000" spc="-385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baseline="-6944" sz="3000" spc="-577" b="1">
                <a:latin typeface="华文楷体"/>
                <a:cs typeface="华文楷体"/>
              </a:rPr>
              <a:t>_</a:t>
            </a:r>
            <a:r>
              <a:rPr dirty="0" baseline="21367" sz="1950" spc="-577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baseline="-6944" sz="3000" spc="-577" b="1">
                <a:latin typeface="华文楷体"/>
                <a:cs typeface="华文楷体"/>
              </a:rPr>
              <a:t>_</a:t>
            </a:r>
            <a:r>
              <a:rPr dirty="0" sz="2000" spc="-385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spc="-245" b="1">
                <a:solidFill>
                  <a:srgbClr val="FF0000"/>
                </a:solidFill>
                <a:latin typeface="Times New Roman"/>
                <a:cs typeface="Times New Roman"/>
              </a:rPr>
              <a:t>Fe</a:t>
            </a:r>
            <a:r>
              <a:rPr dirty="0" baseline="21367" sz="1950" spc="-36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-6944" sz="3000" spc="-367" b="1">
                <a:latin typeface="华文楷体"/>
                <a:cs typeface="华文楷体"/>
              </a:rPr>
              <a:t>_</a:t>
            </a:r>
            <a:r>
              <a:rPr dirty="0" baseline="21367" sz="1950" spc="-367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baseline="-6944" sz="3000" spc="-367" b="1">
                <a:latin typeface="华文楷体"/>
                <a:cs typeface="华文楷体"/>
              </a:rPr>
              <a:t>_</a:t>
            </a:r>
            <a:r>
              <a:rPr dirty="0" sz="2000" spc="-245" b="1">
                <a:solidFill>
                  <a:srgbClr val="FF0000"/>
                </a:solidFill>
                <a:latin typeface="Times New Roman"/>
                <a:cs typeface="Times New Roman"/>
              </a:rPr>
              <a:t>= </a:t>
            </a:r>
            <a:r>
              <a:rPr dirty="0" sz="2000" spc="-450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-6944" sz="3000" spc="-675" b="1">
                <a:latin typeface="华文楷体"/>
                <a:cs typeface="华文楷体"/>
              </a:rPr>
              <a:t>_</a:t>
            </a:r>
            <a:r>
              <a:rPr dirty="0" sz="2000" spc="-450" b="1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baseline="-6944" sz="3000" spc="-675" b="1">
                <a:latin typeface="华文楷体"/>
                <a:cs typeface="华文楷体"/>
              </a:rPr>
              <a:t>_</a:t>
            </a:r>
            <a:r>
              <a:rPr dirty="0" sz="2000" spc="-450" b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baseline="-6944" sz="3000" spc="-675" b="1">
                <a:latin typeface="华文楷体"/>
                <a:cs typeface="华文楷体"/>
              </a:rPr>
              <a:t>_</a:t>
            </a:r>
            <a:r>
              <a:rPr dirty="0" baseline="21367" sz="1950" spc="-675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-6944" sz="3000" spc="-675" b="1">
                <a:latin typeface="华文楷体"/>
                <a:cs typeface="华文楷体"/>
              </a:rPr>
              <a:t>_</a:t>
            </a:r>
            <a:r>
              <a:rPr dirty="0" baseline="21367" sz="1950" spc="-675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baseline="21367" sz="1950" spc="-16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6944" sz="3000" spc="-652" b="1">
                <a:latin typeface="华文楷体"/>
                <a:cs typeface="华文楷体"/>
              </a:rPr>
              <a:t>_</a:t>
            </a:r>
            <a:r>
              <a:rPr dirty="0" sz="2000" spc="-434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baseline="-6944" sz="3000" spc="-652" b="1">
                <a:latin typeface="华文楷体"/>
                <a:cs typeface="华文楷体"/>
              </a:rPr>
              <a:t>_</a:t>
            </a:r>
            <a:r>
              <a:rPr dirty="0" sz="2000" spc="-434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-6944" sz="3000" spc="-652" b="1">
                <a:latin typeface="华文楷体"/>
                <a:cs typeface="华文楷体"/>
              </a:rPr>
              <a:t>_</a:t>
            </a:r>
            <a:r>
              <a:rPr dirty="0" sz="2000" spc="-434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baseline="-17094" sz="1950" spc="-652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434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baseline="-6944" sz="3000" spc="-652" b="1">
                <a:latin typeface="华文楷体"/>
                <a:cs typeface="华文楷体"/>
              </a:rPr>
              <a:t>_</a:t>
            </a:r>
            <a:r>
              <a:rPr dirty="0" baseline="-6944" sz="3000" spc="-592" b="1">
                <a:latin typeface="华文楷体"/>
                <a:cs typeface="华文楷体"/>
              </a:rPr>
              <a:t> </a:t>
            </a:r>
            <a:r>
              <a:rPr dirty="0" baseline="-4960" sz="4200" spc="-30" b="1">
                <a:latin typeface="宋体"/>
                <a:cs typeface="宋体"/>
              </a:rPr>
              <a:t>。</a:t>
            </a:r>
            <a:endParaRPr baseline="-4960" sz="4200">
              <a:latin typeface="宋体"/>
              <a:cs typeface="宋体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36332" y="623315"/>
            <a:ext cx="6465570" cy="2052955"/>
            <a:chOff x="1136332" y="623315"/>
            <a:chExt cx="6465570" cy="2052955"/>
          </a:xfrm>
        </p:grpSpPr>
        <p:sp>
          <p:nvSpPr>
            <p:cNvPr id="14" name="object 14"/>
            <p:cNvSpPr/>
            <p:nvPr/>
          </p:nvSpPr>
          <p:spPr>
            <a:xfrm>
              <a:off x="1141475" y="623315"/>
              <a:ext cx="6460235" cy="20528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141475" y="1092707"/>
              <a:ext cx="853440" cy="771525"/>
            </a:xfrm>
            <a:custGeom>
              <a:avLst/>
              <a:gdLst/>
              <a:ahLst/>
              <a:cxnLst/>
              <a:rect l="l" t="t" r="r" b="b"/>
              <a:pathLst>
                <a:path w="853439" h="771525">
                  <a:moveTo>
                    <a:pt x="853439" y="771143"/>
                  </a:moveTo>
                  <a:lnTo>
                    <a:pt x="0" y="771143"/>
                  </a:lnTo>
                  <a:lnTo>
                    <a:pt x="0" y="0"/>
                  </a:lnTo>
                  <a:lnTo>
                    <a:pt x="853439" y="0"/>
                  </a:lnTo>
                  <a:lnTo>
                    <a:pt x="853439" y="771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36332" y="1274127"/>
              <a:ext cx="857250" cy="408305"/>
            </a:xfrm>
            <a:custGeom>
              <a:avLst/>
              <a:gdLst/>
              <a:ahLst/>
              <a:cxnLst/>
              <a:rect l="l" t="t" r="r" b="b"/>
              <a:pathLst>
                <a:path w="857250" h="408305">
                  <a:moveTo>
                    <a:pt x="852487" y="408305"/>
                  </a:moveTo>
                  <a:lnTo>
                    <a:pt x="4762" y="408305"/>
                  </a:lnTo>
                  <a:lnTo>
                    <a:pt x="3289" y="408076"/>
                  </a:lnTo>
                  <a:lnTo>
                    <a:pt x="1968" y="407390"/>
                  </a:lnTo>
                  <a:lnTo>
                    <a:pt x="914" y="406336"/>
                  </a:lnTo>
                  <a:lnTo>
                    <a:pt x="228" y="405015"/>
                  </a:lnTo>
                  <a:lnTo>
                    <a:pt x="0" y="40354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2487" y="0"/>
                  </a:lnTo>
                  <a:lnTo>
                    <a:pt x="857250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98780"/>
                  </a:lnTo>
                  <a:lnTo>
                    <a:pt x="4762" y="398780"/>
                  </a:lnTo>
                  <a:lnTo>
                    <a:pt x="9525" y="403542"/>
                  </a:lnTo>
                  <a:lnTo>
                    <a:pt x="857250" y="403542"/>
                  </a:lnTo>
                  <a:lnTo>
                    <a:pt x="857021" y="405015"/>
                  </a:lnTo>
                  <a:lnTo>
                    <a:pt x="856335" y="406336"/>
                  </a:lnTo>
                  <a:lnTo>
                    <a:pt x="855281" y="407390"/>
                  </a:lnTo>
                  <a:lnTo>
                    <a:pt x="853960" y="408076"/>
                  </a:lnTo>
                  <a:lnTo>
                    <a:pt x="852487" y="408305"/>
                  </a:lnTo>
                  <a:close/>
                </a:path>
                <a:path w="857250" h="40830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57250" h="408305">
                  <a:moveTo>
                    <a:pt x="847725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47725" y="4762"/>
                  </a:lnTo>
                  <a:lnTo>
                    <a:pt x="847725" y="9525"/>
                  </a:lnTo>
                  <a:close/>
                </a:path>
                <a:path w="857250" h="408305">
                  <a:moveTo>
                    <a:pt x="847725" y="403542"/>
                  </a:moveTo>
                  <a:lnTo>
                    <a:pt x="847725" y="4762"/>
                  </a:lnTo>
                  <a:lnTo>
                    <a:pt x="852487" y="9525"/>
                  </a:lnTo>
                  <a:lnTo>
                    <a:pt x="857250" y="9525"/>
                  </a:lnTo>
                  <a:lnTo>
                    <a:pt x="857250" y="398780"/>
                  </a:lnTo>
                  <a:lnTo>
                    <a:pt x="852487" y="398780"/>
                  </a:lnTo>
                  <a:lnTo>
                    <a:pt x="847725" y="403542"/>
                  </a:lnTo>
                  <a:close/>
                </a:path>
                <a:path w="857250" h="408305">
                  <a:moveTo>
                    <a:pt x="857250" y="9525"/>
                  </a:moveTo>
                  <a:lnTo>
                    <a:pt x="852487" y="9525"/>
                  </a:lnTo>
                  <a:lnTo>
                    <a:pt x="847725" y="4762"/>
                  </a:lnTo>
                  <a:lnTo>
                    <a:pt x="857250" y="4762"/>
                  </a:lnTo>
                  <a:lnTo>
                    <a:pt x="857250" y="9525"/>
                  </a:lnTo>
                  <a:close/>
                </a:path>
                <a:path w="857250" h="408305">
                  <a:moveTo>
                    <a:pt x="9525" y="403542"/>
                  </a:moveTo>
                  <a:lnTo>
                    <a:pt x="4762" y="398780"/>
                  </a:lnTo>
                  <a:lnTo>
                    <a:pt x="9525" y="398780"/>
                  </a:lnTo>
                  <a:lnTo>
                    <a:pt x="9525" y="403542"/>
                  </a:lnTo>
                  <a:close/>
                </a:path>
                <a:path w="857250" h="408305">
                  <a:moveTo>
                    <a:pt x="847725" y="403542"/>
                  </a:moveTo>
                  <a:lnTo>
                    <a:pt x="9525" y="403542"/>
                  </a:lnTo>
                  <a:lnTo>
                    <a:pt x="9525" y="398780"/>
                  </a:lnTo>
                  <a:lnTo>
                    <a:pt x="847725" y="398780"/>
                  </a:lnTo>
                  <a:lnTo>
                    <a:pt x="847725" y="403542"/>
                  </a:lnTo>
                  <a:close/>
                </a:path>
                <a:path w="857250" h="408305">
                  <a:moveTo>
                    <a:pt x="857250" y="403542"/>
                  </a:moveTo>
                  <a:lnTo>
                    <a:pt x="847725" y="403542"/>
                  </a:lnTo>
                  <a:lnTo>
                    <a:pt x="852487" y="398780"/>
                  </a:lnTo>
                  <a:lnTo>
                    <a:pt x="857250" y="398780"/>
                  </a:lnTo>
                  <a:lnTo>
                    <a:pt x="857250" y="403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141475" y="1092707"/>
            <a:ext cx="853440" cy="771525"/>
          </a:xfrm>
          <a:prstGeom prst="rect">
            <a:avLst/>
          </a:prstGeom>
        </p:spPr>
        <p:txBody>
          <a:bodyPr wrap="square" lIns="0" tIns="20193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590"/>
              </a:spcBef>
            </a:pPr>
            <a:r>
              <a:rPr dirty="0" sz="2000">
                <a:latin typeface="华文宋体"/>
                <a:cs typeface="华文宋体"/>
              </a:rPr>
              <a:t>炉</a:t>
            </a:r>
            <a:r>
              <a:rPr dirty="0" sz="2000" spc="5">
                <a:latin typeface="华文宋体"/>
                <a:cs typeface="华文宋体"/>
              </a:rPr>
              <a:t>渣</a:t>
            </a:r>
            <a:endParaRPr sz="2000">
              <a:latin typeface="华文宋体"/>
              <a:cs typeface="华文宋体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665476" y="2008631"/>
            <a:ext cx="3131185" cy="757555"/>
            <a:chOff x="2665476" y="2008631"/>
            <a:chExt cx="3131185" cy="757555"/>
          </a:xfrm>
        </p:grpSpPr>
        <p:sp>
          <p:nvSpPr>
            <p:cNvPr id="19" name="object 19"/>
            <p:cNvSpPr/>
            <p:nvPr/>
          </p:nvSpPr>
          <p:spPr>
            <a:xfrm>
              <a:off x="4355592" y="2150363"/>
              <a:ext cx="1435735" cy="524510"/>
            </a:xfrm>
            <a:custGeom>
              <a:avLst/>
              <a:gdLst/>
              <a:ahLst/>
              <a:cxnLst/>
              <a:rect l="l" t="t" r="r" b="b"/>
              <a:pathLst>
                <a:path w="1435735" h="524510">
                  <a:moveTo>
                    <a:pt x="1435608" y="524256"/>
                  </a:moveTo>
                  <a:lnTo>
                    <a:pt x="0" y="524256"/>
                  </a:lnTo>
                  <a:lnTo>
                    <a:pt x="0" y="0"/>
                  </a:lnTo>
                  <a:lnTo>
                    <a:pt x="1435608" y="0"/>
                  </a:lnTo>
                  <a:lnTo>
                    <a:pt x="1435608" y="524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351337" y="2223452"/>
              <a:ext cx="1445260" cy="377825"/>
            </a:xfrm>
            <a:custGeom>
              <a:avLst/>
              <a:gdLst/>
              <a:ahLst/>
              <a:cxnLst/>
              <a:rect l="l" t="t" r="r" b="b"/>
              <a:pathLst>
                <a:path w="1445260" h="377825">
                  <a:moveTo>
                    <a:pt x="1440497" y="377825"/>
                  </a:moveTo>
                  <a:lnTo>
                    <a:pt x="4762" y="377825"/>
                  </a:lnTo>
                  <a:lnTo>
                    <a:pt x="3289" y="377596"/>
                  </a:lnTo>
                  <a:lnTo>
                    <a:pt x="1968" y="376910"/>
                  </a:lnTo>
                  <a:lnTo>
                    <a:pt x="914" y="375856"/>
                  </a:lnTo>
                  <a:lnTo>
                    <a:pt x="228" y="374535"/>
                  </a:lnTo>
                  <a:lnTo>
                    <a:pt x="0" y="373062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1440497" y="0"/>
                  </a:lnTo>
                  <a:lnTo>
                    <a:pt x="1445260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368300"/>
                  </a:lnTo>
                  <a:lnTo>
                    <a:pt x="4762" y="368300"/>
                  </a:lnTo>
                  <a:lnTo>
                    <a:pt x="9525" y="373062"/>
                  </a:lnTo>
                  <a:lnTo>
                    <a:pt x="1445260" y="373062"/>
                  </a:lnTo>
                  <a:lnTo>
                    <a:pt x="1445031" y="374535"/>
                  </a:lnTo>
                  <a:lnTo>
                    <a:pt x="1444345" y="375856"/>
                  </a:lnTo>
                  <a:lnTo>
                    <a:pt x="1443291" y="376910"/>
                  </a:lnTo>
                  <a:lnTo>
                    <a:pt x="1441970" y="377596"/>
                  </a:lnTo>
                  <a:lnTo>
                    <a:pt x="1440497" y="377825"/>
                  </a:lnTo>
                  <a:close/>
                </a:path>
                <a:path w="1445260" h="37782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1445260" h="377825">
                  <a:moveTo>
                    <a:pt x="1435735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1435735" y="4762"/>
                  </a:lnTo>
                  <a:lnTo>
                    <a:pt x="1435735" y="9525"/>
                  </a:lnTo>
                  <a:close/>
                </a:path>
                <a:path w="1445260" h="377825">
                  <a:moveTo>
                    <a:pt x="1435735" y="373062"/>
                  </a:moveTo>
                  <a:lnTo>
                    <a:pt x="1435735" y="4762"/>
                  </a:lnTo>
                  <a:lnTo>
                    <a:pt x="1440497" y="9525"/>
                  </a:lnTo>
                  <a:lnTo>
                    <a:pt x="1445260" y="9525"/>
                  </a:lnTo>
                  <a:lnTo>
                    <a:pt x="1445260" y="368300"/>
                  </a:lnTo>
                  <a:lnTo>
                    <a:pt x="1440497" y="368300"/>
                  </a:lnTo>
                  <a:lnTo>
                    <a:pt x="1435735" y="373062"/>
                  </a:lnTo>
                  <a:close/>
                </a:path>
                <a:path w="1445260" h="377825">
                  <a:moveTo>
                    <a:pt x="1445260" y="9525"/>
                  </a:moveTo>
                  <a:lnTo>
                    <a:pt x="1440497" y="9525"/>
                  </a:lnTo>
                  <a:lnTo>
                    <a:pt x="1435735" y="4762"/>
                  </a:lnTo>
                  <a:lnTo>
                    <a:pt x="1445260" y="4762"/>
                  </a:lnTo>
                  <a:lnTo>
                    <a:pt x="1445260" y="9525"/>
                  </a:lnTo>
                  <a:close/>
                </a:path>
                <a:path w="1445260" h="377825">
                  <a:moveTo>
                    <a:pt x="9525" y="373062"/>
                  </a:moveTo>
                  <a:lnTo>
                    <a:pt x="4762" y="368300"/>
                  </a:lnTo>
                  <a:lnTo>
                    <a:pt x="9525" y="368300"/>
                  </a:lnTo>
                  <a:lnTo>
                    <a:pt x="9525" y="373062"/>
                  </a:lnTo>
                  <a:close/>
                </a:path>
                <a:path w="1445260" h="377825">
                  <a:moveTo>
                    <a:pt x="1435735" y="373062"/>
                  </a:moveTo>
                  <a:lnTo>
                    <a:pt x="9525" y="373062"/>
                  </a:lnTo>
                  <a:lnTo>
                    <a:pt x="9525" y="368300"/>
                  </a:lnTo>
                  <a:lnTo>
                    <a:pt x="1435735" y="368300"/>
                  </a:lnTo>
                  <a:lnTo>
                    <a:pt x="1435735" y="373062"/>
                  </a:lnTo>
                  <a:close/>
                </a:path>
                <a:path w="1445260" h="377825">
                  <a:moveTo>
                    <a:pt x="1445260" y="373062"/>
                  </a:moveTo>
                  <a:lnTo>
                    <a:pt x="1435735" y="373062"/>
                  </a:lnTo>
                  <a:lnTo>
                    <a:pt x="1440497" y="368300"/>
                  </a:lnTo>
                  <a:lnTo>
                    <a:pt x="1445260" y="368300"/>
                  </a:lnTo>
                  <a:lnTo>
                    <a:pt x="1445260" y="3730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665476" y="2008631"/>
              <a:ext cx="1690370" cy="757555"/>
            </a:xfrm>
            <a:custGeom>
              <a:avLst/>
              <a:gdLst/>
              <a:ahLst/>
              <a:cxnLst/>
              <a:rect l="l" t="t" r="r" b="b"/>
              <a:pathLst>
                <a:path w="1690370" h="757555">
                  <a:moveTo>
                    <a:pt x="1613916" y="420624"/>
                  </a:moveTo>
                  <a:lnTo>
                    <a:pt x="74676" y="420624"/>
                  </a:lnTo>
                  <a:lnTo>
                    <a:pt x="74676" y="757428"/>
                  </a:lnTo>
                  <a:lnTo>
                    <a:pt x="1613916" y="757428"/>
                  </a:lnTo>
                  <a:lnTo>
                    <a:pt x="1613916" y="420624"/>
                  </a:lnTo>
                  <a:close/>
                </a:path>
                <a:path w="1690370" h="757555">
                  <a:moveTo>
                    <a:pt x="1690116" y="0"/>
                  </a:moveTo>
                  <a:lnTo>
                    <a:pt x="0" y="0"/>
                  </a:lnTo>
                  <a:lnTo>
                    <a:pt x="0" y="336804"/>
                  </a:lnTo>
                  <a:lnTo>
                    <a:pt x="1690116" y="336804"/>
                  </a:lnTo>
                  <a:lnTo>
                    <a:pt x="169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05765" y="2030094"/>
            <a:ext cx="8825865" cy="2606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50770">
              <a:lnSpc>
                <a:spcPts val="1820"/>
              </a:lnSpc>
              <a:spcBef>
                <a:spcPts val="95"/>
              </a:spcBef>
            </a:pPr>
            <a:r>
              <a:rPr dirty="0" sz="1600">
                <a:latin typeface="宋体"/>
                <a:cs typeface="宋体"/>
              </a:rPr>
              <a:t>①稀</a:t>
            </a:r>
            <a:r>
              <a:rPr dirty="0" sz="1600" spc="-5">
                <a:latin typeface="Calibri"/>
                <a:cs typeface="Calibri"/>
              </a:rPr>
              <a:t>H</a:t>
            </a:r>
            <a:r>
              <a:rPr dirty="0" baseline="-15873" sz="1575" spc="-7">
                <a:latin typeface="Calibri"/>
                <a:cs typeface="Calibri"/>
              </a:rPr>
              <a:t>2</a:t>
            </a:r>
            <a:r>
              <a:rPr dirty="0" sz="1600" spc="-5">
                <a:latin typeface="Calibri"/>
                <a:cs typeface="Calibri"/>
              </a:rPr>
              <a:t>SO</a:t>
            </a:r>
            <a:r>
              <a:rPr dirty="0" baseline="-15873" sz="1575" spc="-7">
                <a:latin typeface="Calibri"/>
                <a:cs typeface="Calibri"/>
              </a:rPr>
              <a:t>4</a:t>
            </a:r>
            <a:endParaRPr baseline="-15873" sz="1575">
              <a:latin typeface="Calibri"/>
              <a:cs typeface="Calibri"/>
            </a:endParaRPr>
          </a:p>
          <a:p>
            <a:pPr algn="ctr" marL="447040">
              <a:lnSpc>
                <a:spcPts val="1775"/>
              </a:lnSpc>
            </a:pPr>
            <a:r>
              <a:rPr dirty="0" sz="1800">
                <a:latin typeface="Times New Roman"/>
                <a:cs typeface="Times New Roman"/>
              </a:rPr>
              <a:t>FeSO</a:t>
            </a:r>
            <a:r>
              <a:rPr dirty="0" baseline="-16908" sz="1725">
                <a:latin typeface="Times New Roman"/>
                <a:cs typeface="Times New Roman"/>
              </a:rPr>
              <a:t>4</a:t>
            </a:r>
            <a:r>
              <a:rPr dirty="0" sz="1800">
                <a:latin typeface="Times New Roman"/>
                <a:cs typeface="Times New Roman"/>
              </a:rPr>
              <a:t>·7H</a:t>
            </a:r>
            <a:r>
              <a:rPr dirty="0" baseline="-16908" sz="1725">
                <a:latin typeface="Times New Roman"/>
                <a:cs typeface="Times New Roman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  <a:p>
            <a:pPr marL="2426335">
              <a:lnSpc>
                <a:spcPts val="1635"/>
              </a:lnSpc>
            </a:pPr>
            <a:r>
              <a:rPr dirty="0" sz="1600" spc="-5">
                <a:latin typeface="宋体"/>
                <a:cs typeface="宋体"/>
              </a:rPr>
              <a:t>②</a:t>
            </a:r>
            <a:r>
              <a:rPr dirty="0" sz="1600" spc="-5">
                <a:latin typeface="Calibri"/>
                <a:cs typeface="Calibri"/>
              </a:rPr>
              <a:t>H</a:t>
            </a:r>
            <a:r>
              <a:rPr dirty="0" baseline="-15873" sz="1575" spc="-7">
                <a:latin typeface="Calibri"/>
                <a:cs typeface="Calibri"/>
              </a:rPr>
              <a:t>2</a:t>
            </a:r>
            <a:r>
              <a:rPr dirty="0" sz="1600" spc="-5">
                <a:latin typeface="Calibri"/>
                <a:cs typeface="Calibri"/>
              </a:rPr>
              <a:t>O</a:t>
            </a:r>
            <a:r>
              <a:rPr dirty="0" baseline="-15873" sz="1575" spc="-7">
                <a:latin typeface="Calibri"/>
                <a:cs typeface="Calibri"/>
              </a:rPr>
              <a:t>2</a:t>
            </a:r>
            <a:endParaRPr baseline="-15873" sz="1575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Calibri"/>
              <a:cs typeface="Calibri"/>
            </a:endParaRPr>
          </a:p>
          <a:p>
            <a:pPr marL="718820" indent="-629920">
              <a:lnSpc>
                <a:spcPct val="100000"/>
              </a:lnSpc>
              <a:spcBef>
                <a:spcPts val="5"/>
              </a:spcBef>
              <a:buSzPct val="95000"/>
              <a:buAutoNum type="arabicPlain" startAt="5"/>
              <a:tabLst>
                <a:tab pos="718820" algn="l"/>
                <a:tab pos="6835775" algn="l"/>
                <a:tab pos="8494395" algn="l"/>
              </a:tabLst>
            </a:pPr>
            <a:r>
              <a:rPr dirty="0" sz="2000" b="1">
                <a:latin typeface="华文楷体"/>
                <a:cs typeface="华文楷体"/>
              </a:rPr>
              <a:t>“操作Ⅲ”系统操作名称依次为</a:t>
            </a:r>
            <a:r>
              <a:rPr dirty="0" u="heavy" baseline="20833" sz="30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</a:t>
            </a:r>
            <a:r>
              <a:rPr dirty="0" u="heavy" baseline="20833" sz="3000" spc="52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</a:t>
            </a:r>
            <a:r>
              <a:rPr dirty="0" u="heavy" baseline="20833" sz="3000" spc="-1507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蒸</a:t>
            </a:r>
            <a:r>
              <a:rPr dirty="0" sz="2000" b="1">
                <a:latin typeface="华文楷体"/>
                <a:cs typeface="华文楷体"/>
              </a:rPr>
              <a:t>_</a:t>
            </a:r>
            <a:r>
              <a:rPr dirty="0" baseline="20833" sz="3000" b="1">
                <a:solidFill>
                  <a:srgbClr val="FF0000"/>
                </a:solidFill>
                <a:latin typeface="华文楷体"/>
                <a:cs typeface="华文楷体"/>
              </a:rPr>
              <a:t>发浓缩</a:t>
            </a:r>
            <a:r>
              <a:rPr dirty="0" baseline="20833" sz="3000" spc="-757" b="1">
                <a:solidFill>
                  <a:srgbClr val="FF0000"/>
                </a:solidFill>
                <a:latin typeface="华文楷体"/>
                <a:cs typeface="华文楷体"/>
              </a:rPr>
              <a:t>(</a:t>
            </a:r>
            <a:r>
              <a:rPr dirty="0" sz="2000" spc="-505" b="1">
                <a:latin typeface="华文楷体"/>
                <a:cs typeface="华文楷体"/>
              </a:rPr>
              <a:t>_</a:t>
            </a:r>
            <a:r>
              <a:rPr dirty="0" baseline="20833" sz="3000" b="1">
                <a:solidFill>
                  <a:srgbClr val="FF0000"/>
                </a:solidFill>
                <a:latin typeface="华文楷体"/>
                <a:cs typeface="华文楷体"/>
              </a:rPr>
              <a:t>加热浓缩</a:t>
            </a:r>
            <a:r>
              <a:rPr dirty="0" baseline="20833" sz="3000" spc="-104" b="1">
                <a:solidFill>
                  <a:srgbClr val="FF0000"/>
                </a:solidFill>
                <a:latin typeface="华文楷体"/>
                <a:cs typeface="华文楷体"/>
              </a:rPr>
              <a:t>)</a:t>
            </a:r>
            <a:r>
              <a:rPr dirty="0" sz="2000" spc="-70" b="1">
                <a:latin typeface="华文楷体"/>
                <a:cs typeface="华文楷体"/>
              </a:rPr>
              <a:t>_	</a:t>
            </a:r>
            <a:r>
              <a:rPr dirty="0" sz="2000" spc="-715" b="1">
                <a:latin typeface="华文楷体"/>
                <a:cs typeface="华文楷体"/>
              </a:rPr>
              <a:t>、</a:t>
            </a:r>
            <a:r>
              <a:rPr dirty="0" baseline="20833" sz="3000" b="1">
                <a:solidFill>
                  <a:srgbClr val="FF0000"/>
                </a:solidFill>
                <a:latin typeface="华文楷体"/>
                <a:cs typeface="华文楷体"/>
              </a:rPr>
              <a:t>冷却结晶	</a:t>
            </a:r>
            <a:r>
              <a:rPr dirty="0" sz="2000" b="1">
                <a:latin typeface="华文楷体"/>
                <a:cs typeface="华文楷体"/>
              </a:rPr>
              <a:t>、</a:t>
            </a:r>
            <a:endParaRPr sz="2000">
              <a:latin typeface="华文楷体"/>
              <a:cs typeface="华文楷体"/>
            </a:endParaRPr>
          </a:p>
          <a:p>
            <a:pPr marL="3213735">
              <a:lnSpc>
                <a:spcPct val="100000"/>
              </a:lnSpc>
              <a:spcBef>
                <a:spcPts val="15"/>
              </a:spcBef>
            </a:pPr>
            <a:r>
              <a:rPr dirty="0" sz="1800" b="1">
                <a:solidFill>
                  <a:srgbClr val="FF0000"/>
                </a:solidFill>
                <a:latin typeface="华文楷体"/>
                <a:cs typeface="华文楷体"/>
              </a:rPr>
              <a:t>向漏斗里加入蒸馏水，使水没过沉淀物，等水</a:t>
            </a:r>
            <a:r>
              <a:rPr dirty="0" sz="1800" spc="-5" b="1">
                <a:solidFill>
                  <a:srgbClr val="FF0000"/>
                </a:solidFill>
                <a:latin typeface="华文楷体"/>
                <a:cs typeface="华文楷体"/>
              </a:rPr>
              <a:t>自</a:t>
            </a:r>
            <a:endParaRPr sz="1800">
              <a:latin typeface="华文楷体"/>
              <a:cs typeface="华文楷体"/>
            </a:endParaRPr>
          </a:p>
          <a:p>
            <a:pPr marL="88900">
              <a:lnSpc>
                <a:spcPct val="100000"/>
              </a:lnSpc>
              <a:spcBef>
                <a:spcPts val="225"/>
              </a:spcBef>
              <a:tabLst>
                <a:tab pos="8121650" algn="l"/>
              </a:tabLst>
            </a:pPr>
            <a:r>
              <a:rPr dirty="0" sz="2000" b="1">
                <a:latin typeface="华文楷体"/>
                <a:cs typeface="华文楷体"/>
              </a:rPr>
              <a:t>过滤和洗涤。洗涤的方法是</a:t>
            </a:r>
            <a:r>
              <a:rPr dirty="0" sz="2000" spc="-459" b="1">
                <a:latin typeface="华文楷体"/>
                <a:cs typeface="华文楷体"/>
              </a:rPr>
              <a:t>_</a:t>
            </a:r>
            <a:r>
              <a:rPr dirty="0" baseline="12345" sz="2700" b="1">
                <a:solidFill>
                  <a:srgbClr val="FF0000"/>
                </a:solidFill>
                <a:latin typeface="华文楷体"/>
                <a:cs typeface="华文楷体"/>
              </a:rPr>
              <a:t>然流</a:t>
            </a:r>
            <a:r>
              <a:rPr dirty="0" baseline="12345" sz="2700" spc="-1402" b="1">
                <a:solidFill>
                  <a:srgbClr val="FF0000"/>
                </a:solidFill>
                <a:latin typeface="华文楷体"/>
                <a:cs typeface="华文楷体"/>
              </a:rPr>
              <a:t>完</a:t>
            </a:r>
            <a:r>
              <a:rPr dirty="0" sz="2000" spc="-70" b="1">
                <a:latin typeface="华文楷体"/>
                <a:cs typeface="华文楷体"/>
              </a:rPr>
              <a:t>_</a:t>
            </a:r>
            <a:r>
              <a:rPr dirty="0" u="heavy" baseline="12345" sz="27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后，重复</a:t>
            </a:r>
            <a:r>
              <a:rPr dirty="0" u="heavy" baseline="12345" sz="2700" spc="-1372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操</a:t>
            </a:r>
            <a:r>
              <a:rPr dirty="0" sz="2000" spc="-90" b="1">
                <a:latin typeface="华文楷体"/>
                <a:cs typeface="华文楷体"/>
              </a:rPr>
              <a:t>_</a:t>
            </a:r>
            <a:r>
              <a:rPr dirty="0" u="heavy" baseline="12345" sz="27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作</a:t>
            </a:r>
            <a:r>
              <a:rPr dirty="0" u="heavy" baseline="12345" sz="2700" spc="-757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2</a:t>
            </a:r>
            <a:r>
              <a:rPr dirty="0" sz="2000" spc="-505" b="1">
                <a:latin typeface="华文楷体"/>
                <a:cs typeface="华文楷体"/>
              </a:rPr>
              <a:t>_</a:t>
            </a:r>
            <a:r>
              <a:rPr dirty="0" baseline="12345" sz="2700" spc="-757" b="1">
                <a:solidFill>
                  <a:srgbClr val="FF0000"/>
                </a:solidFill>
                <a:latin typeface="华文楷体"/>
                <a:cs typeface="华文楷体"/>
              </a:rPr>
              <a:t>~</a:t>
            </a:r>
            <a:r>
              <a:rPr dirty="0" sz="2000" spc="-505" b="1">
                <a:latin typeface="华文楷体"/>
                <a:cs typeface="华文楷体"/>
              </a:rPr>
              <a:t>_</a:t>
            </a:r>
            <a:r>
              <a:rPr dirty="0" baseline="12345" sz="2700" spc="-757" b="1">
                <a:solidFill>
                  <a:srgbClr val="FF0000"/>
                </a:solidFill>
                <a:latin typeface="华文楷体"/>
                <a:cs typeface="华文楷体"/>
              </a:rPr>
              <a:t>3</a:t>
            </a:r>
            <a:r>
              <a:rPr dirty="0" sz="2000" spc="-505" b="1">
                <a:latin typeface="华文楷体"/>
                <a:cs typeface="华文楷体"/>
              </a:rPr>
              <a:t>_</a:t>
            </a:r>
            <a:r>
              <a:rPr dirty="0" baseline="12345" sz="2700" spc="-2100" b="1">
                <a:solidFill>
                  <a:srgbClr val="FF0000"/>
                </a:solidFill>
                <a:latin typeface="华文楷体"/>
                <a:cs typeface="华文楷体"/>
              </a:rPr>
              <a:t>次</a:t>
            </a:r>
            <a:r>
              <a:rPr dirty="0" u="heavy" sz="1800" spc="-14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000" b="1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  <a:p>
            <a:pPr marL="718820" indent="-629920">
              <a:lnSpc>
                <a:spcPct val="100000"/>
              </a:lnSpc>
              <a:spcBef>
                <a:spcPts val="2400"/>
              </a:spcBef>
              <a:buSzPct val="95000"/>
              <a:buAutoNum type="arabicPlain" startAt="6"/>
              <a:tabLst>
                <a:tab pos="718820" algn="l"/>
              </a:tabLst>
            </a:pPr>
            <a:r>
              <a:rPr dirty="0" sz="2000" b="1">
                <a:latin typeface="华文楷体"/>
                <a:cs typeface="华文楷体"/>
              </a:rPr>
              <a:t>加入适量H</a:t>
            </a:r>
            <a:r>
              <a:rPr dirty="0" baseline="-17094" sz="1950" b="1">
                <a:latin typeface="华文楷体"/>
                <a:cs typeface="华文楷体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O</a:t>
            </a:r>
            <a:r>
              <a:rPr dirty="0" baseline="-17094" sz="1950" b="1">
                <a:latin typeface="华文楷体"/>
                <a:cs typeface="华文楷体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的目的是氧化Fe</a:t>
            </a:r>
            <a:r>
              <a:rPr dirty="0" baseline="21367" sz="1950" b="1">
                <a:latin typeface="华文楷体"/>
                <a:cs typeface="华文楷体"/>
              </a:rPr>
              <a:t>2+</a:t>
            </a:r>
            <a:r>
              <a:rPr dirty="0" sz="2000" b="1">
                <a:latin typeface="华文楷体"/>
                <a:cs typeface="华文楷体"/>
              </a:rPr>
              <a:t>，写出H</a:t>
            </a:r>
            <a:r>
              <a:rPr dirty="0" baseline="-17094" sz="1950" b="1">
                <a:latin typeface="华文楷体"/>
                <a:cs typeface="华文楷体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O</a:t>
            </a:r>
            <a:r>
              <a:rPr dirty="0" baseline="-17094" sz="1950" b="1">
                <a:latin typeface="华文楷体"/>
                <a:cs typeface="华文楷体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氧化Fe</a:t>
            </a:r>
            <a:r>
              <a:rPr dirty="0" baseline="21367" sz="1950" b="1">
                <a:latin typeface="华文楷体"/>
                <a:cs typeface="华文楷体"/>
              </a:rPr>
              <a:t>2+</a:t>
            </a:r>
            <a:r>
              <a:rPr dirty="0" sz="2000" b="1">
                <a:latin typeface="华文楷体"/>
                <a:cs typeface="华文楷体"/>
              </a:rPr>
              <a:t>为Fe</a:t>
            </a:r>
            <a:r>
              <a:rPr dirty="0" baseline="21367" sz="1950" b="1">
                <a:latin typeface="华文楷体"/>
                <a:cs typeface="华文楷体"/>
              </a:rPr>
              <a:t>3+</a:t>
            </a:r>
            <a:r>
              <a:rPr dirty="0" sz="2000" b="1">
                <a:latin typeface="华文楷体"/>
                <a:cs typeface="华文楷体"/>
              </a:rPr>
              <a:t>的离子方程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 txBox="1"/>
          <p:nvPr/>
        </p:nvSpPr>
        <p:spPr>
          <a:xfrm>
            <a:off x="414655" y="3651884"/>
            <a:ext cx="851344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0870" indent="-572770">
              <a:lnSpc>
                <a:spcPct val="100000"/>
              </a:lnSpc>
              <a:spcBef>
                <a:spcPts val="100"/>
              </a:spcBef>
              <a:buSzPct val="94444"/>
              <a:buFont typeface=""/>
              <a:buAutoNum type="arabicPlain"/>
              <a:tabLst>
                <a:tab pos="610870" algn="l"/>
                <a:tab pos="7106284" algn="l"/>
              </a:tabLst>
            </a:pPr>
            <a:r>
              <a:rPr dirty="0" sz="1800" spc="-5" b="1">
                <a:latin typeface="Times New Roman"/>
                <a:cs typeface="Times New Roman"/>
              </a:rPr>
              <a:t>Cu</a:t>
            </a:r>
            <a:r>
              <a:rPr dirty="0" baseline="-16908" sz="1725" spc="-7" b="1">
                <a:latin typeface="Times New Roman"/>
                <a:cs typeface="Times New Roman"/>
              </a:rPr>
              <a:t>2</a:t>
            </a:r>
            <a:r>
              <a:rPr dirty="0" sz="1800" spc="-5" b="1">
                <a:latin typeface="Times New Roman"/>
                <a:cs typeface="Times New Roman"/>
              </a:rPr>
              <a:t>O</a:t>
            </a:r>
            <a:r>
              <a:rPr dirty="0" sz="1800" b="1">
                <a:latin typeface="华文楷体"/>
                <a:cs typeface="华文楷体"/>
              </a:rPr>
              <a:t>与稀硝酸反应的离子方程式</a:t>
            </a:r>
            <a:r>
              <a:rPr dirty="0" sz="1800" spc="-5" b="1">
                <a:latin typeface="华文楷体"/>
                <a:cs typeface="华文楷体"/>
              </a:rPr>
              <a:t>为</a:t>
            </a: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1800" spc="-5" b="1"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  <a:p>
            <a:pPr marL="38100" marR="30480">
              <a:lnSpc>
                <a:spcPct val="100000"/>
              </a:lnSpc>
              <a:buSzPct val="94444"/>
              <a:buAutoNum type="arabicPlain"/>
              <a:tabLst>
                <a:tab pos="610870" algn="l"/>
                <a:tab pos="6123940" algn="l"/>
                <a:tab pos="6641465" algn="l"/>
              </a:tabLst>
            </a:pPr>
            <a:r>
              <a:rPr dirty="0" sz="1800" b="1">
                <a:latin typeface="华文楷体"/>
                <a:cs typeface="华文楷体"/>
              </a:rPr>
              <a:t>酸溶时，反应温度不宜超过</a:t>
            </a:r>
            <a:r>
              <a:rPr dirty="0" sz="1800" b="1">
                <a:latin typeface="Times New Roman"/>
                <a:cs typeface="Times New Roman"/>
              </a:rPr>
              <a:t>70</a:t>
            </a:r>
            <a:r>
              <a:rPr dirty="0" sz="1800" spc="-5" b="1">
                <a:latin typeface="Times New Roman"/>
                <a:cs typeface="Times New Roman"/>
              </a:rPr>
              <a:t>℃</a:t>
            </a:r>
            <a:r>
              <a:rPr dirty="0" sz="1800" b="1">
                <a:latin typeface="华文楷体"/>
                <a:cs typeface="华文楷体"/>
              </a:rPr>
              <a:t>，其主要原因</a:t>
            </a:r>
            <a:r>
              <a:rPr dirty="0" sz="1800" spc="-5" b="1">
                <a:latin typeface="华文楷体"/>
                <a:cs typeface="华文楷体"/>
              </a:rPr>
              <a:t>是</a:t>
            </a:r>
            <a:r>
              <a:rPr dirty="0" sz="1800" b="1">
                <a:latin typeface="华文楷体"/>
                <a:cs typeface="华文楷体"/>
              </a:rPr>
              <a:t> </a:t>
            </a:r>
            <a:r>
              <a:rPr dirty="0" u="heavy" sz="18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1800" b="1">
                <a:latin typeface="华文楷体"/>
                <a:cs typeface="华文楷体"/>
              </a:rPr>
              <a:t>，若保持反应温</a:t>
            </a:r>
            <a:r>
              <a:rPr dirty="0" sz="1800" spc="-5" b="1">
                <a:latin typeface="华文楷体"/>
                <a:cs typeface="华文楷体"/>
              </a:rPr>
              <a:t>度 </a:t>
            </a:r>
            <a:r>
              <a:rPr dirty="0" sz="1800" b="1">
                <a:latin typeface="华文楷体"/>
                <a:cs typeface="华文楷体"/>
              </a:rPr>
              <a:t>为</a:t>
            </a:r>
            <a:r>
              <a:rPr dirty="0" sz="1800" spc="-5" b="1">
                <a:latin typeface="Times New Roman"/>
                <a:cs typeface="Times New Roman"/>
              </a:rPr>
              <a:t>70℃</a:t>
            </a:r>
            <a:r>
              <a:rPr dirty="0" sz="1800" spc="-5" b="1">
                <a:latin typeface="华文楷体"/>
                <a:cs typeface="华文楷体"/>
              </a:rPr>
              <a:t>，</a:t>
            </a:r>
            <a:r>
              <a:rPr dirty="0" sz="1800" b="1">
                <a:latin typeface="华文楷体"/>
                <a:cs typeface="华文楷体"/>
              </a:rPr>
              <a:t>欲加快反应速率可采取的措施为</a:t>
            </a:r>
            <a:r>
              <a:rPr dirty="0" u="heavy" sz="18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1800" b="1">
                <a:latin typeface="华文楷体"/>
                <a:cs typeface="华文楷体"/>
              </a:rPr>
              <a:t>（写出一种即可）</a:t>
            </a:r>
            <a:r>
              <a:rPr dirty="0" sz="1800" spc="-5" b="1"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  <a:p>
            <a:pPr marL="610870" indent="-572770">
              <a:lnSpc>
                <a:spcPct val="100000"/>
              </a:lnSpc>
              <a:buSzPct val="94444"/>
              <a:buAutoNum type="arabicPlain"/>
              <a:tabLst>
                <a:tab pos="610870" algn="l"/>
                <a:tab pos="7821930" algn="l"/>
              </a:tabLst>
            </a:pPr>
            <a:r>
              <a:rPr dirty="0" sz="1800" b="1">
                <a:latin typeface="华文楷体"/>
                <a:cs typeface="华文楷体"/>
              </a:rPr>
              <a:t>过滤后所得废渣的主要成分的化学式为</a:t>
            </a:r>
            <a:r>
              <a:rPr dirty="0" u="heavy" sz="18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1800" spc="-5" b="1"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85672" y="2043683"/>
            <a:ext cx="5071872" cy="1504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2245" y="543703"/>
            <a:ext cx="8578215" cy="1119505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59"/>
              </a:spcBef>
            </a:pPr>
            <a:r>
              <a:rPr dirty="0" sz="2800" b="1">
                <a:latin typeface="华文楷体"/>
                <a:cs typeface="华文楷体"/>
              </a:rPr>
              <a:t>练习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  <a:p>
            <a:pPr marL="269875" marR="17780">
              <a:lnSpc>
                <a:spcPct val="100000"/>
              </a:lnSpc>
              <a:spcBef>
                <a:spcPts val="190"/>
              </a:spcBef>
            </a:pPr>
            <a:r>
              <a:rPr dirty="0" sz="1800">
                <a:latin typeface="Times New Roman"/>
                <a:cs typeface="Times New Roman"/>
              </a:rPr>
              <a:t>3.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2000" b="1">
                <a:latin typeface="华文楷体"/>
                <a:cs typeface="华文楷体"/>
              </a:rPr>
              <a:t>某工厂的固体废渣中主要含</a:t>
            </a:r>
            <a:r>
              <a:rPr dirty="0" sz="2000" spc="-5" b="1">
                <a:latin typeface="Times New Roman"/>
                <a:cs typeface="Times New Roman"/>
              </a:rPr>
              <a:t>Cu</a:t>
            </a:r>
            <a:r>
              <a:rPr dirty="0" sz="2000" b="1">
                <a:latin typeface="华文楷体"/>
                <a:cs typeface="华文楷体"/>
              </a:rPr>
              <a:t>和</a:t>
            </a:r>
            <a:r>
              <a:rPr dirty="0" sz="2000" spc="-5" b="1">
                <a:latin typeface="Times New Roman"/>
                <a:cs typeface="Times New Roman"/>
              </a:rPr>
              <a:t>CuO</a:t>
            </a:r>
            <a:r>
              <a:rPr dirty="0" sz="2000" spc="-5" b="1">
                <a:latin typeface="华文楷体"/>
                <a:cs typeface="华文楷体"/>
              </a:rPr>
              <a:t>，</a:t>
            </a:r>
            <a:r>
              <a:rPr dirty="0" sz="2000" b="1">
                <a:latin typeface="华文楷体"/>
                <a:cs typeface="华文楷体"/>
              </a:rPr>
              <a:t>还含有少量</a:t>
            </a:r>
            <a:r>
              <a:rPr dirty="0" sz="2000" spc="-5" b="1">
                <a:latin typeface="Times New Roman"/>
                <a:cs typeface="Times New Roman"/>
              </a:rPr>
              <a:t>Cu</a:t>
            </a:r>
            <a:r>
              <a:rPr dirty="0" baseline="-17094" sz="1950" spc="-7" b="1">
                <a:latin typeface="Times New Roman"/>
                <a:cs typeface="Times New Roman"/>
              </a:rPr>
              <a:t>2</a:t>
            </a:r>
            <a:r>
              <a:rPr dirty="0" sz="2000" spc="-5" b="1">
                <a:latin typeface="Times New Roman"/>
                <a:cs typeface="Times New Roman"/>
              </a:rPr>
              <a:t>O</a:t>
            </a:r>
            <a:r>
              <a:rPr dirty="0" sz="2000" b="1">
                <a:latin typeface="华文楷体"/>
                <a:cs typeface="华文楷体"/>
              </a:rPr>
              <a:t>和</a:t>
            </a:r>
            <a:r>
              <a:rPr dirty="0" sz="2000" spc="-5" b="1">
                <a:latin typeface="Times New Roman"/>
                <a:cs typeface="Times New Roman"/>
              </a:rPr>
              <a:t>SiO</a:t>
            </a:r>
            <a:r>
              <a:rPr dirty="0" baseline="-17094" sz="1950" spc="-7" b="1">
                <a:latin typeface="Times New Roman"/>
                <a:cs typeface="Times New Roman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等。利用 该固体废渣制取</a:t>
            </a:r>
            <a:r>
              <a:rPr dirty="0" sz="2000" b="1">
                <a:latin typeface="Times New Roman"/>
                <a:cs typeface="Times New Roman"/>
              </a:rPr>
              <a:t>Cu</a:t>
            </a:r>
            <a:r>
              <a:rPr dirty="0" sz="2000" spc="-15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(NO</a:t>
            </a:r>
            <a:r>
              <a:rPr dirty="0" baseline="-17094" sz="1950" spc="-7" b="1">
                <a:latin typeface="Times New Roman"/>
                <a:cs typeface="Times New Roman"/>
              </a:rPr>
              <a:t>3</a:t>
            </a:r>
            <a:r>
              <a:rPr dirty="0" sz="2000" spc="-5" b="1">
                <a:latin typeface="Times New Roman"/>
                <a:cs typeface="Times New Roman"/>
              </a:rPr>
              <a:t>)</a:t>
            </a:r>
            <a:r>
              <a:rPr dirty="0" baseline="-17094" sz="1950" spc="-7" b="1">
                <a:latin typeface="Times New Roman"/>
                <a:cs typeface="Times New Roman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的部分工艺流程如图所示：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565" y="0"/>
            <a:ext cx="1170940" cy="3695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>
                <a:solidFill>
                  <a:srgbClr val="F1F1F1"/>
                </a:solidFill>
              </a:rPr>
              <a:t>高中化学</a:t>
            </a:r>
            <a:endParaRPr sz="2250"/>
          </a:p>
        </p:txBody>
      </p:sp>
      <p:sp>
        <p:nvSpPr>
          <p:cNvPr id="3" name="object 3"/>
          <p:cNvSpPr/>
          <p:nvPr/>
        </p:nvSpPr>
        <p:spPr>
          <a:xfrm>
            <a:off x="1043939" y="3188960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4" h="0">
                <a:moveTo>
                  <a:pt x="0" y="0"/>
                </a:moveTo>
                <a:lnTo>
                  <a:pt x="254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24939" y="3188960"/>
            <a:ext cx="508634" cy="0"/>
          </a:xfrm>
          <a:custGeom>
            <a:avLst/>
            <a:gdLst/>
            <a:ahLst/>
            <a:cxnLst/>
            <a:rect l="l" t="t" r="r" b="b"/>
            <a:pathLst>
              <a:path w="508635" h="0">
                <a:moveTo>
                  <a:pt x="0" y="0"/>
                </a:moveTo>
                <a:lnTo>
                  <a:pt x="254317" y="0"/>
                </a:lnTo>
              </a:path>
              <a:path w="508635" h="0">
                <a:moveTo>
                  <a:pt x="253999" y="0"/>
                </a:moveTo>
                <a:lnTo>
                  <a:pt x="508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86939" y="3188960"/>
            <a:ext cx="381635" cy="0"/>
          </a:xfrm>
          <a:custGeom>
            <a:avLst/>
            <a:gdLst/>
            <a:ahLst/>
            <a:cxnLst/>
            <a:rect l="l" t="t" r="r" b="b"/>
            <a:pathLst>
              <a:path w="381635" h="0">
                <a:moveTo>
                  <a:pt x="0" y="0"/>
                </a:moveTo>
                <a:lnTo>
                  <a:pt x="381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948939" y="3188960"/>
            <a:ext cx="508634" cy="0"/>
          </a:xfrm>
          <a:custGeom>
            <a:avLst/>
            <a:gdLst/>
            <a:ahLst/>
            <a:cxnLst/>
            <a:rect l="l" t="t" r="r" b="b"/>
            <a:pathLst>
              <a:path w="508635" h="0">
                <a:moveTo>
                  <a:pt x="0" y="0"/>
                </a:moveTo>
                <a:lnTo>
                  <a:pt x="254317" y="0"/>
                </a:lnTo>
              </a:path>
              <a:path w="508635" h="0">
                <a:moveTo>
                  <a:pt x="254000" y="0"/>
                </a:moveTo>
                <a:lnTo>
                  <a:pt x="508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91940" y="3188960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 h="0">
                <a:moveTo>
                  <a:pt x="0" y="0"/>
                </a:moveTo>
                <a:lnTo>
                  <a:pt x="254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72940" y="3188960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 h="0">
                <a:moveTo>
                  <a:pt x="0" y="0"/>
                </a:moveTo>
                <a:lnTo>
                  <a:pt x="254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42940" y="3188960"/>
            <a:ext cx="508634" cy="0"/>
          </a:xfrm>
          <a:custGeom>
            <a:avLst/>
            <a:gdLst/>
            <a:ahLst/>
            <a:cxnLst/>
            <a:rect l="l" t="t" r="r" b="b"/>
            <a:pathLst>
              <a:path w="508635" h="0">
                <a:moveTo>
                  <a:pt x="0" y="0"/>
                </a:moveTo>
                <a:lnTo>
                  <a:pt x="254317" y="0"/>
                </a:lnTo>
              </a:path>
              <a:path w="508635" h="0">
                <a:moveTo>
                  <a:pt x="254000" y="0"/>
                </a:moveTo>
                <a:lnTo>
                  <a:pt x="508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254750" y="3524875"/>
            <a:ext cx="2794635" cy="0"/>
          </a:xfrm>
          <a:custGeom>
            <a:avLst/>
            <a:gdLst/>
            <a:ahLst/>
            <a:cxnLst/>
            <a:rect l="l" t="t" r="r" b="b"/>
            <a:pathLst>
              <a:path w="2794634" h="0">
                <a:moveTo>
                  <a:pt x="0" y="0"/>
                </a:moveTo>
                <a:lnTo>
                  <a:pt x="2794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8459" y="4439275"/>
            <a:ext cx="508634" cy="0"/>
          </a:xfrm>
          <a:custGeom>
            <a:avLst/>
            <a:gdLst/>
            <a:ahLst/>
            <a:cxnLst/>
            <a:rect l="l" t="t" r="r" b="b"/>
            <a:pathLst>
              <a:path w="508634" h="0">
                <a:moveTo>
                  <a:pt x="0" y="0"/>
                </a:moveTo>
                <a:lnTo>
                  <a:pt x="254317" y="0"/>
                </a:lnTo>
              </a:path>
              <a:path w="508634" h="0">
                <a:moveTo>
                  <a:pt x="253999" y="0"/>
                </a:moveTo>
                <a:lnTo>
                  <a:pt x="508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13460" y="4439275"/>
            <a:ext cx="5080635" cy="0"/>
          </a:xfrm>
          <a:custGeom>
            <a:avLst/>
            <a:gdLst/>
            <a:ahLst/>
            <a:cxnLst/>
            <a:rect l="l" t="t" r="r" b="b"/>
            <a:pathLst>
              <a:path w="5080635" h="0">
                <a:moveTo>
                  <a:pt x="0" y="0"/>
                </a:moveTo>
                <a:lnTo>
                  <a:pt x="254317" y="0"/>
                </a:lnTo>
              </a:path>
              <a:path w="5080635" h="0">
                <a:moveTo>
                  <a:pt x="254000" y="0"/>
                </a:moveTo>
                <a:lnTo>
                  <a:pt x="508317" y="0"/>
                </a:lnTo>
              </a:path>
              <a:path w="5080635" h="0">
                <a:moveTo>
                  <a:pt x="508000" y="0"/>
                </a:moveTo>
                <a:lnTo>
                  <a:pt x="762317" y="0"/>
                </a:lnTo>
              </a:path>
              <a:path w="5080635" h="0">
                <a:moveTo>
                  <a:pt x="762000" y="0"/>
                </a:moveTo>
                <a:lnTo>
                  <a:pt x="1016317" y="0"/>
                </a:lnTo>
              </a:path>
              <a:path w="5080635" h="0">
                <a:moveTo>
                  <a:pt x="1016000" y="0"/>
                </a:moveTo>
                <a:lnTo>
                  <a:pt x="1270317" y="0"/>
                </a:lnTo>
              </a:path>
              <a:path w="5080635" h="0">
                <a:moveTo>
                  <a:pt x="1270000" y="0"/>
                </a:moveTo>
                <a:lnTo>
                  <a:pt x="1524317" y="0"/>
                </a:lnTo>
              </a:path>
              <a:path w="5080635" h="0">
                <a:moveTo>
                  <a:pt x="1524000" y="0"/>
                </a:moveTo>
                <a:lnTo>
                  <a:pt x="1778317" y="0"/>
                </a:lnTo>
              </a:path>
              <a:path w="5080635" h="0">
                <a:moveTo>
                  <a:pt x="1778000" y="0"/>
                </a:moveTo>
                <a:lnTo>
                  <a:pt x="2032317" y="0"/>
                </a:lnTo>
              </a:path>
              <a:path w="5080635" h="0">
                <a:moveTo>
                  <a:pt x="2032000" y="0"/>
                </a:moveTo>
                <a:lnTo>
                  <a:pt x="2286317" y="0"/>
                </a:lnTo>
              </a:path>
              <a:path w="5080635" h="0">
                <a:moveTo>
                  <a:pt x="2286000" y="0"/>
                </a:moveTo>
                <a:lnTo>
                  <a:pt x="2540317" y="0"/>
                </a:lnTo>
              </a:path>
              <a:path w="5080635" h="0">
                <a:moveTo>
                  <a:pt x="2540000" y="0"/>
                </a:moveTo>
                <a:lnTo>
                  <a:pt x="2794317" y="0"/>
                </a:lnTo>
              </a:path>
              <a:path w="5080635" h="0">
                <a:moveTo>
                  <a:pt x="2794000" y="0"/>
                </a:moveTo>
                <a:lnTo>
                  <a:pt x="3048317" y="0"/>
                </a:lnTo>
              </a:path>
              <a:path w="5080635" h="0">
                <a:moveTo>
                  <a:pt x="3048000" y="0"/>
                </a:moveTo>
                <a:lnTo>
                  <a:pt x="3302317" y="0"/>
                </a:lnTo>
              </a:path>
              <a:path w="5080635" h="0">
                <a:moveTo>
                  <a:pt x="3302000" y="0"/>
                </a:moveTo>
                <a:lnTo>
                  <a:pt x="3556317" y="0"/>
                </a:lnTo>
              </a:path>
              <a:path w="5080635" h="0">
                <a:moveTo>
                  <a:pt x="3556000" y="0"/>
                </a:moveTo>
                <a:lnTo>
                  <a:pt x="3810317" y="0"/>
                </a:lnTo>
              </a:path>
              <a:path w="5080635" h="0">
                <a:moveTo>
                  <a:pt x="3810000" y="0"/>
                </a:moveTo>
                <a:lnTo>
                  <a:pt x="4064317" y="0"/>
                </a:lnTo>
              </a:path>
              <a:path w="5080635" h="0">
                <a:moveTo>
                  <a:pt x="4064000" y="0"/>
                </a:moveTo>
                <a:lnTo>
                  <a:pt x="4318317" y="0"/>
                </a:lnTo>
              </a:path>
              <a:path w="5080635" h="0">
                <a:moveTo>
                  <a:pt x="4318000" y="0"/>
                </a:moveTo>
                <a:lnTo>
                  <a:pt x="5080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1293875" y="550163"/>
            <a:ext cx="6078220" cy="1803400"/>
            <a:chOff x="1293875" y="550163"/>
            <a:chExt cx="6078220" cy="1803400"/>
          </a:xfrm>
        </p:grpSpPr>
        <p:sp>
          <p:nvSpPr>
            <p:cNvPr id="14" name="object 14"/>
            <p:cNvSpPr/>
            <p:nvPr/>
          </p:nvSpPr>
          <p:spPr>
            <a:xfrm>
              <a:off x="1293875" y="550163"/>
              <a:ext cx="6077712" cy="18028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75687" y="853439"/>
              <a:ext cx="1134110" cy="367665"/>
            </a:xfrm>
            <a:custGeom>
              <a:avLst/>
              <a:gdLst/>
              <a:ahLst/>
              <a:cxnLst/>
              <a:rect l="l" t="t" r="r" b="b"/>
              <a:pathLst>
                <a:path w="1134110" h="367665">
                  <a:moveTo>
                    <a:pt x="1133856" y="367284"/>
                  </a:moveTo>
                  <a:lnTo>
                    <a:pt x="0" y="367284"/>
                  </a:lnTo>
                  <a:lnTo>
                    <a:pt x="0" y="0"/>
                  </a:lnTo>
                  <a:lnTo>
                    <a:pt x="1133856" y="0"/>
                  </a:lnTo>
                  <a:lnTo>
                    <a:pt x="1133856" y="3672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080759" y="4124959"/>
            <a:ext cx="231711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华文楷体"/>
                <a:cs typeface="华文楷体"/>
              </a:rPr>
              <a:t>（写出一种即可）。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940" y="2569844"/>
            <a:ext cx="8982710" cy="142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3500">
              <a:lnSpc>
                <a:spcPts val="2345"/>
              </a:lnSpc>
              <a:spcBef>
                <a:spcPts val="105"/>
              </a:spcBef>
            </a:pPr>
            <a:r>
              <a:rPr dirty="0" sz="2000" spc="-5" b="1">
                <a:latin typeface="华文楷体"/>
                <a:cs typeface="华文楷体"/>
              </a:rPr>
              <a:t>（</a:t>
            </a:r>
            <a:r>
              <a:rPr dirty="0" sz="2000" spc="-5" b="1">
                <a:latin typeface="Times New Roman"/>
                <a:cs typeface="Times New Roman"/>
              </a:rPr>
              <a:t>1</a:t>
            </a:r>
            <a:r>
              <a:rPr dirty="0" sz="2000" spc="-5" b="1">
                <a:latin typeface="华文楷体"/>
                <a:cs typeface="华文楷体"/>
              </a:rPr>
              <a:t>）</a:t>
            </a:r>
            <a:r>
              <a:rPr dirty="0" sz="2000" spc="-5" b="1">
                <a:latin typeface="Times New Roman"/>
                <a:cs typeface="Times New Roman"/>
              </a:rPr>
              <a:t>Cu</a:t>
            </a:r>
            <a:r>
              <a:rPr dirty="0" baseline="-17094" sz="1950" spc="-7" b="1">
                <a:latin typeface="Times New Roman"/>
                <a:cs typeface="Times New Roman"/>
              </a:rPr>
              <a:t>2</a:t>
            </a:r>
            <a:r>
              <a:rPr dirty="0" sz="2000" spc="-5" b="1">
                <a:latin typeface="Times New Roman"/>
                <a:cs typeface="Times New Roman"/>
              </a:rPr>
              <a:t>O</a:t>
            </a:r>
            <a:r>
              <a:rPr dirty="0" sz="2000" b="1">
                <a:latin typeface="华文楷体"/>
                <a:cs typeface="华文楷体"/>
              </a:rPr>
              <a:t>与稀硝酸反应的离子方程式为</a:t>
            </a:r>
            <a:endParaRPr sz="2000">
              <a:latin typeface="华文楷体"/>
              <a:cs typeface="华文楷体"/>
            </a:endParaRPr>
          </a:p>
          <a:p>
            <a:pPr marL="762000">
              <a:lnSpc>
                <a:spcPts val="2345"/>
              </a:lnSpc>
              <a:tabLst>
                <a:tab pos="6285865" algn="l"/>
              </a:tabLst>
            </a:pPr>
            <a:r>
              <a:rPr dirty="0" baseline="-2777" sz="3000" spc="-457" b="1">
                <a:latin typeface="Times New Roman"/>
                <a:cs typeface="Times New Roman"/>
              </a:rPr>
              <a:t>_</a:t>
            </a:r>
            <a:r>
              <a:rPr dirty="0" sz="2000" spc="-305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-2777" sz="3000" spc="-457" b="1">
                <a:latin typeface="Times New Roman"/>
                <a:cs typeface="Times New Roman"/>
              </a:rPr>
              <a:t>_</a:t>
            </a:r>
            <a:r>
              <a:rPr dirty="0" sz="2000" spc="-305" b="1">
                <a:solidFill>
                  <a:srgbClr val="FF0000"/>
                </a:solidFill>
                <a:latin typeface="Times New Roman"/>
                <a:cs typeface="Times New Roman"/>
              </a:rPr>
              <a:t>Cu</a:t>
            </a:r>
            <a:r>
              <a:rPr dirty="0" baseline="-2777" sz="3000" spc="-457" b="1">
                <a:latin typeface="Times New Roman"/>
                <a:cs typeface="Times New Roman"/>
              </a:rPr>
              <a:t>_</a:t>
            </a:r>
            <a:r>
              <a:rPr dirty="0" baseline="-17094" sz="1950" spc="-45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305" b="1">
                <a:solidFill>
                  <a:srgbClr val="FF0000"/>
                </a:solidFill>
                <a:latin typeface="Times New Roman"/>
                <a:cs typeface="Times New Roman"/>
              </a:rPr>
              <a:t>O  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000" spc="-305" b="1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dirty="0" baseline="-2777" sz="3000" spc="-457" b="1">
                <a:latin typeface="Times New Roman"/>
                <a:cs typeface="Times New Roman"/>
              </a:rPr>
              <a:t>_</a:t>
            </a:r>
            <a:r>
              <a:rPr dirty="0" sz="2000" spc="-305" b="1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dirty="0" baseline="-2777" sz="3000" spc="-457" b="1">
                <a:latin typeface="Times New Roman"/>
                <a:cs typeface="Times New Roman"/>
              </a:rPr>
              <a:t>_</a:t>
            </a:r>
            <a:r>
              <a:rPr dirty="0" sz="2000" spc="-305" b="1">
                <a:solidFill>
                  <a:srgbClr val="FF0000"/>
                </a:solidFill>
                <a:latin typeface="Times New Roman"/>
                <a:cs typeface="Times New Roman"/>
              </a:rPr>
              <a:t>H   </a:t>
            </a:r>
            <a:r>
              <a:rPr dirty="0" baseline="2136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baseline="-2777" sz="3000" spc="-442" b="1">
                <a:latin typeface="Times New Roman"/>
                <a:cs typeface="Times New Roman"/>
              </a:rPr>
              <a:t>_</a:t>
            </a:r>
            <a:r>
              <a:rPr dirty="0" sz="2000" spc="-295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baseline="-2777" sz="3000" spc="-442" b="1">
                <a:latin typeface="Times New Roman"/>
                <a:cs typeface="Times New Roman"/>
              </a:rPr>
              <a:t>_</a:t>
            </a:r>
            <a:r>
              <a:rPr dirty="0" sz="2000" spc="-295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-2777" sz="3000" spc="-442" b="1">
                <a:latin typeface="Times New Roman"/>
                <a:cs typeface="Times New Roman"/>
              </a:rPr>
              <a:t>_</a:t>
            </a:r>
            <a:r>
              <a:rPr dirty="0" sz="2000" spc="-295" b="1">
                <a:solidFill>
                  <a:srgbClr val="FF0000"/>
                </a:solidFill>
                <a:latin typeface="Times New Roman"/>
                <a:cs typeface="Times New Roman"/>
              </a:rPr>
              <a:t>NO</a:t>
            </a:r>
            <a:r>
              <a:rPr dirty="0" baseline="-17094" sz="1950" spc="-442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21367" sz="1950" spc="-442" b="1">
                <a:solidFill>
                  <a:srgbClr val="FF0000"/>
                </a:solidFill>
                <a:latin typeface="宋体"/>
                <a:cs typeface="宋体"/>
              </a:rPr>
              <a:t>－</a:t>
            </a:r>
            <a:r>
              <a:rPr dirty="0" baseline="-2777" sz="3000" spc="-442" b="1">
                <a:latin typeface="Times New Roman"/>
                <a:cs typeface="Times New Roman"/>
              </a:rPr>
              <a:t>_</a:t>
            </a:r>
            <a:r>
              <a:rPr dirty="0" u="heavy" sz="2000" spc="-295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=</a:t>
            </a:r>
            <a:r>
              <a:rPr dirty="0" sz="2000" spc="-295" b="1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dirty="0" u="heavy" sz="2000" spc="-3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</a:t>
            </a:r>
            <a:r>
              <a:rPr dirty="0" baseline="-2777" sz="3000" spc="-450" b="1">
                <a:latin typeface="Times New Roman"/>
                <a:cs typeface="Times New Roman"/>
              </a:rPr>
              <a:t>_</a:t>
            </a:r>
            <a:r>
              <a:rPr dirty="0" sz="2000" spc="-300" b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baseline="-2777" sz="3000" spc="-450" b="1">
                <a:latin typeface="Times New Roman"/>
                <a:cs typeface="Times New Roman"/>
              </a:rPr>
              <a:t>_</a:t>
            </a:r>
            <a:r>
              <a:rPr dirty="0" sz="2000" spc="-300" b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dirty="0" baseline="21367" sz="1950" spc="-450" b="1">
                <a:solidFill>
                  <a:srgbClr val="FF0000"/>
                </a:solidFill>
                <a:latin typeface="Times New Roman"/>
                <a:cs typeface="Times New Roman"/>
              </a:rPr>
              <a:t>2+</a:t>
            </a:r>
            <a:r>
              <a:rPr dirty="0" baseline="-2777" sz="3000" spc="-450" b="1">
                <a:latin typeface="Times New Roman"/>
                <a:cs typeface="Times New Roman"/>
              </a:rPr>
              <a:t>_</a:t>
            </a:r>
            <a:r>
              <a:rPr dirty="0" sz="2000" spc="-300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sz="2000" spc="-16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315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baseline="-2777" sz="3000" spc="-472" b="1">
                <a:latin typeface="Times New Roman"/>
                <a:cs typeface="Times New Roman"/>
              </a:rPr>
              <a:t>_</a:t>
            </a:r>
            <a:r>
              <a:rPr dirty="0" sz="2000" spc="-315" b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baseline="-2777" sz="3000" spc="-472" b="1">
                <a:latin typeface="Times New Roman"/>
                <a:cs typeface="Times New Roman"/>
              </a:rPr>
              <a:t>_</a:t>
            </a:r>
            <a:r>
              <a:rPr dirty="0" u="heavy" sz="2000" spc="-315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O↑</a:t>
            </a:r>
            <a:r>
              <a:rPr dirty="0" baseline="-2777" sz="3000" spc="-472" b="1">
                <a:latin typeface="Times New Roman"/>
                <a:cs typeface="Times New Roman"/>
              </a:rPr>
              <a:t>_</a:t>
            </a:r>
            <a:r>
              <a:rPr dirty="0" u="heavy" sz="2000" spc="-315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sz="2000" spc="-31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8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heavy" sz="2000" spc="-204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baseline="-2777" sz="3000" spc="-307" b="1">
                <a:latin typeface="Times New Roman"/>
                <a:cs typeface="Times New Roman"/>
              </a:rPr>
              <a:t>_</a:t>
            </a:r>
            <a:r>
              <a:rPr dirty="0" sz="2000" spc="-204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baseline="-17094" sz="1950" spc="-30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dirty="0" sz="2000" spc="-204" b="1">
                <a:solidFill>
                  <a:srgbClr val="FF0000"/>
                </a:solidFill>
                <a:latin typeface="Times New Roman"/>
                <a:cs typeface="Times New Roman"/>
              </a:rPr>
              <a:t>O	</a:t>
            </a:r>
            <a:r>
              <a:rPr dirty="0" baseline="-2777" sz="3000" b="1">
                <a:latin typeface="华文楷体"/>
                <a:cs typeface="华文楷体"/>
              </a:rPr>
              <a:t>。</a:t>
            </a:r>
            <a:endParaRPr baseline="-2777" sz="3000">
              <a:latin typeface="华文楷体"/>
              <a:cs typeface="华文楷体"/>
            </a:endParaRPr>
          </a:p>
          <a:p>
            <a:pPr marL="160020">
              <a:lnSpc>
                <a:spcPct val="100000"/>
              </a:lnSpc>
              <a:spcBef>
                <a:spcPts val="355"/>
              </a:spcBef>
            </a:pPr>
            <a:r>
              <a:rPr dirty="0" sz="2000" b="1">
                <a:latin typeface="华文楷体"/>
                <a:cs typeface="华文楷体"/>
              </a:rPr>
              <a:t>（</a:t>
            </a:r>
            <a:r>
              <a:rPr dirty="0" sz="2000" b="1">
                <a:latin typeface="Times New Roman"/>
                <a:cs typeface="Times New Roman"/>
              </a:rPr>
              <a:t>2</a:t>
            </a:r>
            <a:r>
              <a:rPr dirty="0" sz="2000" b="1">
                <a:latin typeface="华文楷体"/>
                <a:cs typeface="华文楷体"/>
              </a:rPr>
              <a:t>）酸溶时，反应温度不宜超过</a:t>
            </a:r>
            <a:r>
              <a:rPr dirty="0" sz="2000" spc="-5" b="1">
                <a:latin typeface="Times New Roman"/>
                <a:cs typeface="Times New Roman"/>
              </a:rPr>
              <a:t>70℃</a:t>
            </a:r>
            <a:r>
              <a:rPr dirty="0" sz="2000" spc="-5" b="1">
                <a:latin typeface="华文楷体"/>
                <a:cs typeface="华文楷体"/>
              </a:rPr>
              <a:t>，</a:t>
            </a:r>
            <a:r>
              <a:rPr dirty="0" sz="2000" b="1">
                <a:latin typeface="华文楷体"/>
                <a:cs typeface="华文楷体"/>
              </a:rPr>
              <a:t>其主要原因是</a:t>
            </a:r>
            <a:r>
              <a:rPr dirty="0" sz="2000" spc="-45" b="1">
                <a:latin typeface="华文楷体"/>
                <a:cs typeface="华文楷体"/>
              </a:rPr>
              <a:t> </a:t>
            </a:r>
            <a:r>
              <a:rPr dirty="0" baseline="4166" sz="3000" b="1">
                <a:solidFill>
                  <a:srgbClr val="FF0000"/>
                </a:solidFill>
                <a:latin typeface="华文楷体"/>
                <a:cs typeface="华文楷体"/>
              </a:rPr>
              <a:t>防止温度过高</a:t>
            </a:r>
            <a:r>
              <a:rPr dirty="0" baseline="4166" sz="3000" spc="-7" b="1">
                <a:solidFill>
                  <a:srgbClr val="FF0000"/>
                </a:solidFill>
                <a:latin typeface="Times New Roman"/>
                <a:cs typeface="Times New Roman"/>
              </a:rPr>
              <a:t>HNO</a:t>
            </a:r>
            <a:r>
              <a:rPr dirty="0" baseline="-8547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dirty="0" baseline="4166" sz="3000" b="1">
                <a:solidFill>
                  <a:srgbClr val="FF0000"/>
                </a:solidFill>
                <a:latin typeface="华文楷体"/>
                <a:cs typeface="华文楷体"/>
              </a:rPr>
              <a:t>分解</a:t>
            </a:r>
            <a:endParaRPr baseline="4166" sz="3000">
              <a:latin typeface="华文楷体"/>
              <a:cs typeface="华文楷体"/>
            </a:endParaRPr>
          </a:p>
          <a:p>
            <a:pPr marL="160020">
              <a:lnSpc>
                <a:spcPct val="100000"/>
              </a:lnSpc>
              <a:spcBef>
                <a:spcPts val="1200"/>
              </a:spcBef>
            </a:pPr>
            <a:r>
              <a:rPr dirty="0" sz="2000" b="1">
                <a:latin typeface="华文楷体"/>
                <a:cs typeface="华文楷体"/>
              </a:rPr>
              <a:t>若保持反应温度为</a:t>
            </a:r>
            <a:r>
              <a:rPr dirty="0" sz="2000" spc="-5" b="1">
                <a:latin typeface="Times New Roman"/>
                <a:cs typeface="Times New Roman"/>
              </a:rPr>
              <a:t>70℃</a:t>
            </a:r>
            <a:r>
              <a:rPr dirty="0" sz="2000" spc="-5" b="1">
                <a:latin typeface="华文楷体"/>
                <a:cs typeface="华文楷体"/>
              </a:rPr>
              <a:t>，</a:t>
            </a:r>
            <a:r>
              <a:rPr dirty="0" sz="2000" b="1">
                <a:latin typeface="华文楷体"/>
                <a:cs typeface="华文楷体"/>
              </a:rPr>
              <a:t>欲加快反应速率可采取的措施为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1465" y="4042409"/>
            <a:ext cx="506412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搅拌</a:t>
            </a:r>
            <a:r>
              <a:rPr dirty="0" sz="2000" spc="-505" b="1">
                <a:solidFill>
                  <a:srgbClr val="FF0000"/>
                </a:solidFill>
                <a:latin typeface="华文楷体"/>
                <a:cs typeface="华文楷体"/>
              </a:rPr>
              <a:t>(</a:t>
            </a:r>
            <a:r>
              <a:rPr dirty="0" baseline="-18055" sz="3000" spc="-757" b="1">
                <a:latin typeface="Times New Roman"/>
                <a:cs typeface="Times New Roman"/>
              </a:rPr>
              <a:t>_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将固体废渣粉碎、适当提高硝酸的浓度</a:t>
            </a:r>
            <a:r>
              <a:rPr dirty="0" sz="2000" spc="-5" b="1">
                <a:solidFill>
                  <a:srgbClr val="FF0000"/>
                </a:solidFill>
                <a:latin typeface="华文楷体"/>
                <a:cs typeface="华文楷体"/>
              </a:rPr>
              <a:t>)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435" y="4559934"/>
            <a:ext cx="499046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华文楷体"/>
                <a:cs typeface="华文楷体"/>
              </a:rPr>
              <a:t>（</a:t>
            </a:r>
            <a:r>
              <a:rPr dirty="0" sz="2000" b="1">
                <a:latin typeface="Times New Roman"/>
                <a:cs typeface="Times New Roman"/>
              </a:rPr>
              <a:t>3</a:t>
            </a:r>
            <a:r>
              <a:rPr dirty="0" sz="2000" b="1">
                <a:latin typeface="华文楷体"/>
                <a:cs typeface="华文楷体"/>
              </a:rPr>
              <a:t>）过滤后所得废渣的主要成分的化学式为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29200" y="4874250"/>
            <a:ext cx="3683635" cy="0"/>
          </a:xfrm>
          <a:custGeom>
            <a:avLst/>
            <a:gdLst/>
            <a:ahLst/>
            <a:cxnLst/>
            <a:rect l="l" t="t" r="r" b="b"/>
            <a:pathLst>
              <a:path w="3683634" h="0">
                <a:moveTo>
                  <a:pt x="0" y="0"/>
                </a:moveTo>
                <a:lnTo>
                  <a:pt x="3683317" y="0"/>
                </a:lnTo>
              </a:path>
            </a:pathLst>
          </a:custGeom>
          <a:ln w="1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8699500" y="4559934"/>
            <a:ext cx="280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96865" y="4455794"/>
            <a:ext cx="56769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SiO</a:t>
            </a:r>
            <a:r>
              <a:rPr dirty="0" baseline="-17094" sz="1950" spc="-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baseline="-17094" sz="19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5294" y="872489"/>
            <a:ext cx="62103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EC7C30"/>
                </a:solidFill>
                <a:latin typeface="Times New Roman"/>
                <a:cs typeface="Times New Roman"/>
              </a:rPr>
              <a:t>Cu  </a:t>
            </a:r>
            <a:r>
              <a:rPr dirty="0" sz="1800" spc="-5" b="1">
                <a:solidFill>
                  <a:srgbClr val="EC7C30"/>
                </a:solidFill>
                <a:latin typeface="Times New Roman"/>
                <a:cs typeface="Times New Roman"/>
              </a:rPr>
              <a:t>CuO  </a:t>
            </a:r>
            <a:r>
              <a:rPr dirty="0" sz="1800" b="1">
                <a:solidFill>
                  <a:srgbClr val="EC7C30"/>
                </a:solidFill>
                <a:latin typeface="Times New Roman"/>
                <a:cs typeface="Times New Roman"/>
              </a:rPr>
              <a:t>C</a:t>
            </a:r>
            <a:r>
              <a:rPr dirty="0" sz="1800" spc="-5" b="1">
                <a:solidFill>
                  <a:srgbClr val="EC7C30"/>
                </a:solidFill>
                <a:latin typeface="Times New Roman"/>
                <a:cs typeface="Times New Roman"/>
              </a:rPr>
              <a:t>u</a:t>
            </a:r>
            <a:r>
              <a:rPr dirty="0" baseline="-16908" sz="1725" spc="7" b="1">
                <a:solidFill>
                  <a:srgbClr val="EC7C30"/>
                </a:solidFill>
                <a:latin typeface="Times New Roman"/>
                <a:cs typeface="Times New Roman"/>
              </a:rPr>
              <a:t>2</a:t>
            </a:r>
            <a:r>
              <a:rPr dirty="0" sz="1800" b="1">
                <a:solidFill>
                  <a:srgbClr val="EC7C30"/>
                </a:solidFill>
                <a:latin typeface="Times New Roman"/>
                <a:cs typeface="Times New Roman"/>
              </a:rPr>
              <a:t>O  </a:t>
            </a:r>
            <a:r>
              <a:rPr dirty="0" sz="1800" spc="-5" b="1">
                <a:solidFill>
                  <a:srgbClr val="EC7C30"/>
                </a:solidFill>
                <a:latin typeface="Times New Roman"/>
                <a:cs typeface="Times New Roman"/>
              </a:rPr>
              <a:t>SiO</a:t>
            </a:r>
            <a:r>
              <a:rPr dirty="0" baseline="-16908" sz="1725" spc="-7" b="1">
                <a:solidFill>
                  <a:srgbClr val="EC7C30"/>
                </a:solidFill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28520" y="872489"/>
            <a:ext cx="10128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EC7C30"/>
                </a:solidFill>
                <a:latin typeface="Times New Roman"/>
                <a:cs typeface="Times New Roman"/>
              </a:rPr>
              <a:t>Cu(NO</a:t>
            </a:r>
            <a:r>
              <a:rPr dirty="0" baseline="-16908" sz="1725" b="1">
                <a:solidFill>
                  <a:srgbClr val="EC7C30"/>
                </a:solidFill>
                <a:latin typeface="Times New Roman"/>
                <a:cs typeface="Times New Roman"/>
              </a:rPr>
              <a:t>3</a:t>
            </a:r>
            <a:r>
              <a:rPr dirty="0" sz="1800" b="1">
                <a:solidFill>
                  <a:srgbClr val="EC7C30"/>
                </a:solidFill>
                <a:latin typeface="Times New Roman"/>
                <a:cs typeface="Times New Roman"/>
              </a:rPr>
              <a:t>)</a:t>
            </a:r>
            <a:r>
              <a:rPr dirty="0" baseline="-16908" sz="1725" b="1">
                <a:solidFill>
                  <a:srgbClr val="EC7C30"/>
                </a:solidFill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96865" y="1703069"/>
            <a:ext cx="5194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EC7C30"/>
                </a:solidFill>
                <a:latin typeface="Times New Roman"/>
                <a:cs typeface="Times New Roman"/>
              </a:rPr>
              <a:t>SiO</a:t>
            </a:r>
            <a:r>
              <a:rPr dirty="0" baseline="-16908" sz="1725" spc="-7" b="1">
                <a:solidFill>
                  <a:srgbClr val="EC7C30"/>
                </a:solidFill>
                <a:latin typeface="Times New Roman"/>
                <a:cs typeface="Times New Roman"/>
              </a:rPr>
              <a:t>2</a:t>
            </a:r>
            <a:endParaRPr baseline="-16908" sz="1725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047282" y="807630"/>
            <a:ext cx="689610" cy="420370"/>
            <a:chOff x="3047282" y="807630"/>
            <a:chExt cx="689610" cy="420370"/>
          </a:xfrm>
        </p:grpSpPr>
        <p:sp>
          <p:nvSpPr>
            <p:cNvPr id="27" name="object 27"/>
            <p:cNvSpPr/>
            <p:nvPr/>
          </p:nvSpPr>
          <p:spPr>
            <a:xfrm>
              <a:off x="3055619" y="822959"/>
              <a:ext cx="675640" cy="398145"/>
            </a:xfrm>
            <a:custGeom>
              <a:avLst/>
              <a:gdLst/>
              <a:ahLst/>
              <a:cxnLst/>
              <a:rect l="l" t="t" r="r" b="b"/>
              <a:pathLst>
                <a:path w="675639" h="398144">
                  <a:moveTo>
                    <a:pt x="675132" y="397763"/>
                  </a:moveTo>
                  <a:lnTo>
                    <a:pt x="574547" y="397763"/>
                  </a:lnTo>
                  <a:lnTo>
                    <a:pt x="574547" y="149351"/>
                  </a:lnTo>
                  <a:lnTo>
                    <a:pt x="100584" y="149351"/>
                  </a:lnTo>
                  <a:lnTo>
                    <a:pt x="100584" y="199643"/>
                  </a:lnTo>
                  <a:lnTo>
                    <a:pt x="0" y="99059"/>
                  </a:lnTo>
                  <a:lnTo>
                    <a:pt x="100584" y="0"/>
                  </a:lnTo>
                  <a:lnTo>
                    <a:pt x="100584" y="50291"/>
                  </a:lnTo>
                  <a:lnTo>
                    <a:pt x="675132" y="50291"/>
                  </a:lnTo>
                  <a:lnTo>
                    <a:pt x="675132" y="397763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047282" y="807630"/>
              <a:ext cx="689610" cy="420370"/>
            </a:xfrm>
            <a:custGeom>
              <a:avLst/>
              <a:gdLst/>
              <a:ahLst/>
              <a:cxnLst/>
              <a:rect l="l" t="t" r="r" b="b"/>
              <a:pathLst>
                <a:path w="689610" h="420369">
                  <a:moveTo>
                    <a:pt x="114852" y="229730"/>
                  </a:moveTo>
                  <a:lnTo>
                    <a:pt x="0" y="114865"/>
                  </a:lnTo>
                  <a:lnTo>
                    <a:pt x="114852" y="0"/>
                  </a:lnTo>
                  <a:lnTo>
                    <a:pt x="114852" y="15328"/>
                  </a:lnTo>
                  <a:lnTo>
                    <a:pt x="102152" y="15328"/>
                  </a:lnTo>
                  <a:lnTo>
                    <a:pt x="102152" y="30670"/>
                  </a:lnTo>
                  <a:lnTo>
                    <a:pt x="22447" y="110375"/>
                  </a:lnTo>
                  <a:lnTo>
                    <a:pt x="13468" y="110375"/>
                  </a:lnTo>
                  <a:lnTo>
                    <a:pt x="13468" y="119354"/>
                  </a:lnTo>
                  <a:lnTo>
                    <a:pt x="22447" y="119354"/>
                  </a:lnTo>
                  <a:lnTo>
                    <a:pt x="102152" y="199059"/>
                  </a:lnTo>
                  <a:lnTo>
                    <a:pt x="102152" y="214401"/>
                  </a:lnTo>
                  <a:lnTo>
                    <a:pt x="114852" y="214401"/>
                  </a:lnTo>
                  <a:lnTo>
                    <a:pt x="114852" y="229730"/>
                  </a:lnTo>
                  <a:close/>
                </a:path>
                <a:path w="689610" h="420369">
                  <a:moveTo>
                    <a:pt x="102152" y="30670"/>
                  </a:moveTo>
                  <a:lnTo>
                    <a:pt x="102152" y="15328"/>
                  </a:lnTo>
                  <a:lnTo>
                    <a:pt x="112998" y="19824"/>
                  </a:lnTo>
                  <a:lnTo>
                    <a:pt x="102152" y="30670"/>
                  </a:lnTo>
                  <a:close/>
                </a:path>
                <a:path w="689610" h="420369">
                  <a:moveTo>
                    <a:pt x="676357" y="71450"/>
                  </a:moveTo>
                  <a:lnTo>
                    <a:pt x="102152" y="71450"/>
                  </a:lnTo>
                  <a:lnTo>
                    <a:pt x="102152" y="30670"/>
                  </a:lnTo>
                  <a:lnTo>
                    <a:pt x="112998" y="19824"/>
                  </a:lnTo>
                  <a:lnTo>
                    <a:pt x="102152" y="15328"/>
                  </a:lnTo>
                  <a:lnTo>
                    <a:pt x="114852" y="15328"/>
                  </a:lnTo>
                  <a:lnTo>
                    <a:pt x="114852" y="58750"/>
                  </a:lnTo>
                  <a:lnTo>
                    <a:pt x="108502" y="58750"/>
                  </a:lnTo>
                  <a:lnTo>
                    <a:pt x="114852" y="65100"/>
                  </a:lnTo>
                  <a:lnTo>
                    <a:pt x="676357" y="65100"/>
                  </a:lnTo>
                  <a:lnTo>
                    <a:pt x="676357" y="71450"/>
                  </a:lnTo>
                  <a:close/>
                </a:path>
                <a:path w="689610" h="420369">
                  <a:moveTo>
                    <a:pt x="114852" y="65100"/>
                  </a:moveTo>
                  <a:lnTo>
                    <a:pt x="108502" y="58750"/>
                  </a:lnTo>
                  <a:lnTo>
                    <a:pt x="114852" y="58750"/>
                  </a:lnTo>
                  <a:lnTo>
                    <a:pt x="114852" y="65100"/>
                  </a:lnTo>
                  <a:close/>
                </a:path>
                <a:path w="689610" h="420369">
                  <a:moveTo>
                    <a:pt x="689057" y="71450"/>
                  </a:moveTo>
                  <a:lnTo>
                    <a:pt x="682707" y="71450"/>
                  </a:lnTo>
                  <a:lnTo>
                    <a:pt x="676357" y="65100"/>
                  </a:lnTo>
                  <a:lnTo>
                    <a:pt x="114852" y="65100"/>
                  </a:lnTo>
                  <a:lnTo>
                    <a:pt x="114852" y="58750"/>
                  </a:lnTo>
                  <a:lnTo>
                    <a:pt x="689057" y="58750"/>
                  </a:lnTo>
                  <a:lnTo>
                    <a:pt x="689057" y="71450"/>
                  </a:lnTo>
                  <a:close/>
                </a:path>
                <a:path w="689610" h="420369">
                  <a:moveTo>
                    <a:pt x="676357" y="413473"/>
                  </a:moveTo>
                  <a:lnTo>
                    <a:pt x="676357" y="65100"/>
                  </a:lnTo>
                  <a:lnTo>
                    <a:pt x="682707" y="71450"/>
                  </a:lnTo>
                  <a:lnTo>
                    <a:pt x="689057" y="71450"/>
                  </a:lnTo>
                  <a:lnTo>
                    <a:pt x="689057" y="407123"/>
                  </a:lnTo>
                  <a:lnTo>
                    <a:pt x="682707" y="407123"/>
                  </a:lnTo>
                  <a:lnTo>
                    <a:pt x="676357" y="413473"/>
                  </a:lnTo>
                  <a:close/>
                </a:path>
                <a:path w="689610" h="420369">
                  <a:moveTo>
                    <a:pt x="13468" y="119354"/>
                  </a:moveTo>
                  <a:lnTo>
                    <a:pt x="13468" y="110375"/>
                  </a:lnTo>
                  <a:lnTo>
                    <a:pt x="17951" y="114871"/>
                  </a:lnTo>
                  <a:lnTo>
                    <a:pt x="13468" y="119354"/>
                  </a:lnTo>
                  <a:close/>
                </a:path>
                <a:path w="689610" h="420369">
                  <a:moveTo>
                    <a:pt x="17957" y="114865"/>
                  </a:moveTo>
                  <a:lnTo>
                    <a:pt x="13468" y="110375"/>
                  </a:lnTo>
                  <a:lnTo>
                    <a:pt x="22447" y="110375"/>
                  </a:lnTo>
                  <a:lnTo>
                    <a:pt x="17957" y="114865"/>
                  </a:lnTo>
                  <a:close/>
                </a:path>
                <a:path w="689610" h="420369">
                  <a:moveTo>
                    <a:pt x="22447" y="119354"/>
                  </a:moveTo>
                  <a:lnTo>
                    <a:pt x="13468" y="119354"/>
                  </a:lnTo>
                  <a:lnTo>
                    <a:pt x="17964" y="114871"/>
                  </a:lnTo>
                  <a:lnTo>
                    <a:pt x="22447" y="119354"/>
                  </a:lnTo>
                  <a:close/>
                </a:path>
                <a:path w="689610" h="420369">
                  <a:moveTo>
                    <a:pt x="114852" y="214401"/>
                  </a:moveTo>
                  <a:lnTo>
                    <a:pt x="102152" y="214401"/>
                  </a:lnTo>
                  <a:lnTo>
                    <a:pt x="112998" y="209905"/>
                  </a:lnTo>
                  <a:lnTo>
                    <a:pt x="102152" y="199059"/>
                  </a:lnTo>
                  <a:lnTo>
                    <a:pt x="102152" y="158280"/>
                  </a:lnTo>
                  <a:lnTo>
                    <a:pt x="589514" y="158280"/>
                  </a:lnTo>
                  <a:lnTo>
                    <a:pt x="589514" y="164630"/>
                  </a:lnTo>
                  <a:lnTo>
                    <a:pt x="114852" y="164630"/>
                  </a:lnTo>
                  <a:lnTo>
                    <a:pt x="108502" y="170980"/>
                  </a:lnTo>
                  <a:lnTo>
                    <a:pt x="114852" y="170980"/>
                  </a:lnTo>
                  <a:lnTo>
                    <a:pt x="114852" y="214401"/>
                  </a:lnTo>
                  <a:close/>
                </a:path>
                <a:path w="689610" h="420369">
                  <a:moveTo>
                    <a:pt x="114852" y="170980"/>
                  </a:moveTo>
                  <a:lnTo>
                    <a:pt x="108502" y="170980"/>
                  </a:lnTo>
                  <a:lnTo>
                    <a:pt x="114852" y="164630"/>
                  </a:lnTo>
                  <a:lnTo>
                    <a:pt x="114852" y="170980"/>
                  </a:lnTo>
                  <a:close/>
                </a:path>
                <a:path w="689610" h="420369">
                  <a:moveTo>
                    <a:pt x="576814" y="170980"/>
                  </a:moveTo>
                  <a:lnTo>
                    <a:pt x="114852" y="170980"/>
                  </a:lnTo>
                  <a:lnTo>
                    <a:pt x="114852" y="164630"/>
                  </a:lnTo>
                  <a:lnTo>
                    <a:pt x="576814" y="164630"/>
                  </a:lnTo>
                  <a:lnTo>
                    <a:pt x="576814" y="170980"/>
                  </a:lnTo>
                  <a:close/>
                </a:path>
                <a:path w="689610" h="420369">
                  <a:moveTo>
                    <a:pt x="689057" y="419823"/>
                  </a:moveTo>
                  <a:lnTo>
                    <a:pt x="576814" y="419823"/>
                  </a:lnTo>
                  <a:lnTo>
                    <a:pt x="576814" y="164630"/>
                  </a:lnTo>
                  <a:lnTo>
                    <a:pt x="583164" y="170980"/>
                  </a:lnTo>
                  <a:lnTo>
                    <a:pt x="589514" y="170980"/>
                  </a:lnTo>
                  <a:lnTo>
                    <a:pt x="589514" y="407123"/>
                  </a:lnTo>
                  <a:lnTo>
                    <a:pt x="583164" y="407123"/>
                  </a:lnTo>
                  <a:lnTo>
                    <a:pt x="589514" y="413473"/>
                  </a:lnTo>
                  <a:lnTo>
                    <a:pt x="689057" y="413473"/>
                  </a:lnTo>
                  <a:lnTo>
                    <a:pt x="689057" y="419823"/>
                  </a:lnTo>
                  <a:close/>
                </a:path>
                <a:path w="689610" h="420369">
                  <a:moveTo>
                    <a:pt x="589514" y="170980"/>
                  </a:moveTo>
                  <a:lnTo>
                    <a:pt x="583164" y="170980"/>
                  </a:lnTo>
                  <a:lnTo>
                    <a:pt x="576814" y="164630"/>
                  </a:lnTo>
                  <a:lnTo>
                    <a:pt x="589514" y="164630"/>
                  </a:lnTo>
                  <a:lnTo>
                    <a:pt x="589514" y="170980"/>
                  </a:lnTo>
                  <a:close/>
                </a:path>
                <a:path w="689610" h="420369">
                  <a:moveTo>
                    <a:pt x="102152" y="214401"/>
                  </a:moveTo>
                  <a:lnTo>
                    <a:pt x="102152" y="199059"/>
                  </a:lnTo>
                  <a:lnTo>
                    <a:pt x="112998" y="209905"/>
                  </a:lnTo>
                  <a:lnTo>
                    <a:pt x="102152" y="214401"/>
                  </a:lnTo>
                  <a:close/>
                </a:path>
                <a:path w="689610" h="420369">
                  <a:moveTo>
                    <a:pt x="589514" y="413473"/>
                  </a:moveTo>
                  <a:lnTo>
                    <a:pt x="583164" y="407123"/>
                  </a:lnTo>
                  <a:lnTo>
                    <a:pt x="589514" y="407123"/>
                  </a:lnTo>
                  <a:lnTo>
                    <a:pt x="589514" y="413473"/>
                  </a:lnTo>
                  <a:close/>
                </a:path>
                <a:path w="689610" h="420369">
                  <a:moveTo>
                    <a:pt x="676357" y="413473"/>
                  </a:moveTo>
                  <a:lnTo>
                    <a:pt x="589514" y="413473"/>
                  </a:lnTo>
                  <a:lnTo>
                    <a:pt x="589514" y="407123"/>
                  </a:lnTo>
                  <a:lnTo>
                    <a:pt x="676357" y="407123"/>
                  </a:lnTo>
                  <a:lnTo>
                    <a:pt x="676357" y="413473"/>
                  </a:lnTo>
                  <a:close/>
                </a:path>
                <a:path w="689610" h="420369">
                  <a:moveTo>
                    <a:pt x="689057" y="413473"/>
                  </a:moveTo>
                  <a:lnTo>
                    <a:pt x="676357" y="413473"/>
                  </a:lnTo>
                  <a:lnTo>
                    <a:pt x="682707" y="407123"/>
                  </a:lnTo>
                  <a:lnTo>
                    <a:pt x="689057" y="407123"/>
                  </a:lnTo>
                  <a:lnTo>
                    <a:pt x="689057" y="413473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3565" y="0"/>
            <a:ext cx="117094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b="1">
                <a:solidFill>
                  <a:srgbClr val="F1F1F1"/>
                </a:solidFill>
                <a:latin typeface="华文楷体"/>
                <a:cs typeface="华文楷体"/>
              </a:rPr>
              <a:t>高中化学</a:t>
            </a:r>
            <a:endParaRPr sz="225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6896" y="1574558"/>
            <a:ext cx="4145279" cy="1261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050" b="1">
                <a:solidFill>
                  <a:srgbClr val="2E5496"/>
                </a:solidFill>
                <a:latin typeface="华文楷体"/>
                <a:cs typeface="华文楷体"/>
              </a:rPr>
              <a:t>感谢同学们的收看 祝同学们学业进步</a:t>
            </a:r>
            <a:endParaRPr sz="405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2023-11-21T17:40:51Z</dcterms:created>
  <dcterms:modified xsi:type="dcterms:W3CDTF">2023-11-21T17:40:51Z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2023-10-17T00:00:00Z</vt:filetime>
  </property>
  <property fmtid="{D5CDD505-2E9C-101B-9397-08002B2CF9AE}" pid="3" name="Creator">
    <vt:lpwstr>WPS 演示</vt:lpwstr>
  </property>
  <property fmtid="{D5CDD505-2E9C-101B-9397-08002B2CF9AE}" pid="4" name="LastSaved">
    <vt:filetime>2023-11-21T00:00:00Z</vt:filetime>
  </property>
</Properties>
</file>