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1209" y="2483485"/>
            <a:ext cx="8069580" cy="634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538235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1840" y="-16827"/>
            <a:ext cx="1551305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1684" y="2959100"/>
            <a:ext cx="9858375" cy="218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538235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61514">
              <a:lnSpc>
                <a:spcPct val="100000"/>
              </a:lnSpc>
              <a:spcBef>
                <a:spcPts val="95"/>
              </a:spcBef>
            </a:pPr>
            <a:r>
              <a:rPr dirty="0"/>
              <a:t>金属矿物的开发利用（二</a:t>
            </a:r>
            <a:r>
              <a:rPr dirty="0" spc="-5"/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20234" y="3385184"/>
            <a:ext cx="7366634" cy="83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624840" algn="l"/>
                <a:tab pos="3681095" algn="l"/>
                <a:tab pos="4293870" algn="l"/>
              </a:tabLst>
            </a:pP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主讲人：靳天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苑</a:t>
            </a: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2400" spc="-56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学</a:t>
            </a: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2400" spc="-56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校：北京市第八十中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学 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学	</a:t>
            </a: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科：化学（人教版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）	年	</a:t>
            </a:r>
            <a:r>
              <a:rPr dirty="0" sz="2400" b="1">
                <a:solidFill>
                  <a:srgbClr val="FFFFFF"/>
                </a:solidFill>
                <a:latin typeface="华文楷体"/>
                <a:cs typeface="华文楷体"/>
              </a:rPr>
              <a:t>级：高一下学</a:t>
            </a:r>
            <a:r>
              <a:rPr dirty="0" sz="2400" spc="-5" b="1">
                <a:solidFill>
                  <a:srgbClr val="FFFFFF"/>
                </a:solidFill>
                <a:latin typeface="华文楷体"/>
                <a:cs typeface="华文楷体"/>
              </a:rPr>
              <a:t>期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840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45" y="1364614"/>
            <a:ext cx="2567305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000000"/>
                </a:solidFill>
              </a:rPr>
              <a:t>学习目标</a:t>
            </a:r>
            <a:r>
              <a:rPr dirty="0" sz="4000" spc="-10">
                <a:solidFill>
                  <a:srgbClr val="000000"/>
                </a:solidFill>
              </a:rPr>
              <a:t>：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347345" y="2042921"/>
            <a:ext cx="11400155" cy="449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6515" indent="255270">
              <a:lnSpc>
                <a:spcPct val="158700"/>
              </a:lnSpc>
              <a:spcBef>
                <a:spcPts val="100"/>
              </a:spcBef>
              <a:buAutoNum type="arabicPeriod"/>
              <a:tabLst>
                <a:tab pos="752475" algn="l"/>
                <a:tab pos="753110" algn="l"/>
              </a:tabLst>
            </a:pPr>
            <a:r>
              <a:rPr dirty="0" sz="3200" b="1">
                <a:latin typeface="华文楷体"/>
                <a:cs typeface="华文楷体"/>
              </a:rPr>
              <a:t>能够选择适当的还原剂，用热还原法冶炼金属，写出相应的 </a:t>
            </a:r>
            <a:r>
              <a:rPr dirty="0" sz="3200" b="1">
                <a:latin typeface="华文楷体"/>
                <a:cs typeface="华文楷体"/>
              </a:rPr>
              <a:t>方程式。并能分析几种还原剂在实际生产中的优劣。</a:t>
            </a:r>
            <a:endParaRPr sz="3200">
              <a:latin typeface="华文楷体"/>
              <a:cs typeface="华文楷体"/>
            </a:endParaRPr>
          </a:p>
          <a:p>
            <a:pPr marL="12700" marR="5080" indent="306705">
              <a:lnSpc>
                <a:spcPct val="150000"/>
              </a:lnSpc>
              <a:buAutoNum type="arabicPeriod"/>
              <a:tabLst>
                <a:tab pos="803910" algn="l"/>
                <a:tab pos="804545" algn="l"/>
              </a:tabLst>
            </a:pPr>
            <a:r>
              <a:rPr dirty="0" sz="3200" b="1">
                <a:latin typeface="华文楷体"/>
                <a:cs typeface="华文楷体"/>
              </a:rPr>
              <a:t>通过对铝热反应的学习，掌握铝热反应的实验过程、现象、 </a:t>
            </a:r>
            <a:r>
              <a:rPr dirty="0" sz="3200" b="1">
                <a:latin typeface="华文楷体"/>
                <a:cs typeface="华文楷体"/>
              </a:rPr>
              <a:t>原理及应用。</a:t>
            </a:r>
            <a:endParaRPr sz="3200">
              <a:latin typeface="华文楷体"/>
              <a:cs typeface="华文楷体"/>
            </a:endParaRPr>
          </a:p>
          <a:p>
            <a:pPr marL="12700" marR="5080" indent="306705">
              <a:lnSpc>
                <a:spcPct val="150000"/>
              </a:lnSpc>
              <a:buAutoNum type="arabicPeriod"/>
              <a:tabLst>
                <a:tab pos="803910" algn="l"/>
                <a:tab pos="804545" algn="l"/>
              </a:tabLst>
            </a:pPr>
            <a:r>
              <a:rPr dirty="0" sz="3200" b="1">
                <a:latin typeface="华文楷体"/>
                <a:cs typeface="华文楷体"/>
              </a:rPr>
              <a:t>通过对书中材料的思考讨论养成珍惜自然资源，节约资源， </a:t>
            </a:r>
            <a:r>
              <a:rPr dirty="0" sz="3200" b="1">
                <a:latin typeface="华文楷体"/>
                <a:cs typeface="华文楷体"/>
              </a:rPr>
              <a:t>爱护环境，保护环境的意识。</a:t>
            </a:r>
            <a:endParaRPr sz="32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23337" y="1465262"/>
            <a:ext cx="91440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6725" algn="l"/>
              </a:tabLst>
            </a:pPr>
            <a:r>
              <a:rPr dirty="0" sz="2800" spc="-5">
                <a:latin typeface="Times New Roman"/>
                <a:cs typeface="Times New Roman"/>
              </a:rPr>
              <a:t>Pt</a:t>
            </a:r>
            <a:r>
              <a:rPr dirty="0" sz="2800" spc="-5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Au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85402" y="1432877"/>
            <a:ext cx="3305175" cy="601980"/>
          </a:xfrm>
          <a:custGeom>
            <a:avLst/>
            <a:gdLst/>
            <a:ahLst/>
            <a:cxnLst/>
            <a:rect l="l" t="t" r="r" b="b"/>
            <a:pathLst>
              <a:path w="3305175" h="601980">
                <a:moveTo>
                  <a:pt x="3208156" y="1270"/>
                </a:moveTo>
                <a:lnTo>
                  <a:pt x="96808" y="1270"/>
                </a:lnTo>
                <a:lnTo>
                  <a:pt x="102536" y="0"/>
                </a:lnTo>
                <a:lnTo>
                  <a:pt x="3202428" y="0"/>
                </a:lnTo>
                <a:lnTo>
                  <a:pt x="3208156" y="1270"/>
                </a:lnTo>
                <a:close/>
              </a:path>
              <a:path w="3305175" h="601980">
                <a:moveTo>
                  <a:pt x="3213782" y="600710"/>
                </a:moveTo>
                <a:lnTo>
                  <a:pt x="91182" y="600710"/>
                </a:lnTo>
                <a:lnTo>
                  <a:pt x="85645" y="599440"/>
                </a:lnTo>
                <a:lnTo>
                  <a:pt x="80210" y="596900"/>
                </a:lnTo>
                <a:lnTo>
                  <a:pt x="74888" y="595630"/>
                </a:lnTo>
                <a:lnTo>
                  <a:pt x="69694" y="593090"/>
                </a:lnTo>
                <a:lnTo>
                  <a:pt x="64627" y="591820"/>
                </a:lnTo>
                <a:lnTo>
                  <a:pt x="59699" y="589280"/>
                </a:lnTo>
                <a:lnTo>
                  <a:pt x="54911" y="585470"/>
                </a:lnTo>
                <a:lnTo>
                  <a:pt x="50276" y="582930"/>
                </a:lnTo>
                <a:lnTo>
                  <a:pt x="45793" y="580390"/>
                </a:lnTo>
                <a:lnTo>
                  <a:pt x="22602" y="556260"/>
                </a:lnTo>
                <a:lnTo>
                  <a:pt x="19427" y="552450"/>
                </a:lnTo>
                <a:lnTo>
                  <a:pt x="16456" y="547370"/>
                </a:lnTo>
                <a:lnTo>
                  <a:pt x="13700" y="542290"/>
                </a:lnTo>
                <a:lnTo>
                  <a:pt x="11172" y="538480"/>
                </a:lnTo>
                <a:lnTo>
                  <a:pt x="8874" y="533400"/>
                </a:lnTo>
                <a:lnTo>
                  <a:pt x="6829" y="527050"/>
                </a:lnTo>
                <a:lnTo>
                  <a:pt x="5026" y="521970"/>
                </a:lnTo>
                <a:lnTo>
                  <a:pt x="0" y="109220"/>
                </a:lnTo>
                <a:lnTo>
                  <a:pt x="123" y="106680"/>
                </a:lnTo>
                <a:lnTo>
                  <a:pt x="6829" y="74930"/>
                </a:lnTo>
                <a:lnTo>
                  <a:pt x="8874" y="68580"/>
                </a:lnTo>
                <a:lnTo>
                  <a:pt x="11172" y="63500"/>
                </a:lnTo>
                <a:lnTo>
                  <a:pt x="13700" y="59690"/>
                </a:lnTo>
                <a:lnTo>
                  <a:pt x="16456" y="54610"/>
                </a:lnTo>
                <a:lnTo>
                  <a:pt x="19427" y="49530"/>
                </a:lnTo>
                <a:lnTo>
                  <a:pt x="22602" y="45720"/>
                </a:lnTo>
                <a:lnTo>
                  <a:pt x="25993" y="40640"/>
                </a:lnTo>
                <a:lnTo>
                  <a:pt x="54911" y="16510"/>
                </a:lnTo>
                <a:lnTo>
                  <a:pt x="59699" y="12700"/>
                </a:lnTo>
                <a:lnTo>
                  <a:pt x="64627" y="10160"/>
                </a:lnTo>
                <a:lnTo>
                  <a:pt x="69694" y="8890"/>
                </a:lnTo>
                <a:lnTo>
                  <a:pt x="74888" y="6350"/>
                </a:lnTo>
                <a:lnTo>
                  <a:pt x="80210" y="5080"/>
                </a:lnTo>
                <a:lnTo>
                  <a:pt x="85645" y="2540"/>
                </a:lnTo>
                <a:lnTo>
                  <a:pt x="91182" y="1270"/>
                </a:lnTo>
                <a:lnTo>
                  <a:pt x="3213782" y="1270"/>
                </a:lnTo>
                <a:lnTo>
                  <a:pt x="3219319" y="2540"/>
                </a:lnTo>
                <a:lnTo>
                  <a:pt x="3224755" y="5080"/>
                </a:lnTo>
                <a:lnTo>
                  <a:pt x="3230076" y="6350"/>
                </a:lnTo>
                <a:lnTo>
                  <a:pt x="3235271" y="8890"/>
                </a:lnTo>
                <a:lnTo>
                  <a:pt x="3240338" y="10160"/>
                </a:lnTo>
                <a:lnTo>
                  <a:pt x="3245265" y="12700"/>
                </a:lnTo>
                <a:lnTo>
                  <a:pt x="3250053" y="16510"/>
                </a:lnTo>
                <a:lnTo>
                  <a:pt x="3254689" y="19050"/>
                </a:lnTo>
                <a:lnTo>
                  <a:pt x="3259172" y="21590"/>
                </a:lnTo>
                <a:lnTo>
                  <a:pt x="3278971" y="40640"/>
                </a:lnTo>
                <a:lnTo>
                  <a:pt x="107222" y="40640"/>
                </a:lnTo>
                <a:lnTo>
                  <a:pt x="102536" y="41910"/>
                </a:lnTo>
                <a:lnTo>
                  <a:pt x="99958" y="41910"/>
                </a:lnTo>
                <a:lnTo>
                  <a:pt x="95424" y="43180"/>
                </a:lnTo>
                <a:lnTo>
                  <a:pt x="92960" y="43180"/>
                </a:lnTo>
                <a:lnTo>
                  <a:pt x="90782" y="44450"/>
                </a:lnTo>
                <a:lnTo>
                  <a:pt x="89557" y="44450"/>
                </a:lnTo>
                <a:lnTo>
                  <a:pt x="87429" y="45720"/>
                </a:lnTo>
                <a:lnTo>
                  <a:pt x="86242" y="45720"/>
                </a:lnTo>
                <a:lnTo>
                  <a:pt x="84166" y="46990"/>
                </a:lnTo>
                <a:lnTo>
                  <a:pt x="82991" y="46990"/>
                </a:lnTo>
                <a:lnTo>
                  <a:pt x="78952" y="49530"/>
                </a:lnTo>
                <a:lnTo>
                  <a:pt x="79841" y="49530"/>
                </a:lnTo>
                <a:lnTo>
                  <a:pt x="77879" y="50800"/>
                </a:lnTo>
                <a:lnTo>
                  <a:pt x="76768" y="50800"/>
                </a:lnTo>
                <a:lnTo>
                  <a:pt x="72971" y="53340"/>
                </a:lnTo>
                <a:lnTo>
                  <a:pt x="73783" y="53340"/>
                </a:lnTo>
                <a:lnTo>
                  <a:pt x="71948" y="54610"/>
                </a:lnTo>
                <a:lnTo>
                  <a:pt x="70900" y="54610"/>
                </a:lnTo>
                <a:lnTo>
                  <a:pt x="67370" y="57150"/>
                </a:lnTo>
                <a:lnTo>
                  <a:pt x="68132" y="57150"/>
                </a:lnTo>
                <a:lnTo>
                  <a:pt x="64728" y="59690"/>
                </a:lnTo>
                <a:lnTo>
                  <a:pt x="65465" y="59690"/>
                </a:lnTo>
                <a:lnTo>
                  <a:pt x="62201" y="62230"/>
                </a:lnTo>
                <a:lnTo>
                  <a:pt x="62899" y="62230"/>
                </a:lnTo>
                <a:lnTo>
                  <a:pt x="59801" y="64770"/>
                </a:lnTo>
                <a:lnTo>
                  <a:pt x="60461" y="64770"/>
                </a:lnTo>
                <a:lnTo>
                  <a:pt x="57515" y="67310"/>
                </a:lnTo>
                <a:lnTo>
                  <a:pt x="58150" y="67310"/>
                </a:lnTo>
                <a:lnTo>
                  <a:pt x="55368" y="69850"/>
                </a:lnTo>
                <a:lnTo>
                  <a:pt x="55953" y="69850"/>
                </a:lnTo>
                <a:lnTo>
                  <a:pt x="54217" y="72390"/>
                </a:lnTo>
                <a:lnTo>
                  <a:pt x="53908" y="72390"/>
                </a:lnTo>
                <a:lnTo>
                  <a:pt x="52282" y="74930"/>
                </a:lnTo>
                <a:lnTo>
                  <a:pt x="51977" y="74930"/>
                </a:lnTo>
                <a:lnTo>
                  <a:pt x="49730" y="78740"/>
                </a:lnTo>
                <a:lnTo>
                  <a:pt x="50199" y="78740"/>
                </a:lnTo>
                <a:lnTo>
                  <a:pt x="48828" y="81280"/>
                </a:lnTo>
                <a:lnTo>
                  <a:pt x="48574" y="81280"/>
                </a:lnTo>
                <a:lnTo>
                  <a:pt x="46694" y="85090"/>
                </a:lnTo>
                <a:lnTo>
                  <a:pt x="47088" y="85090"/>
                </a:lnTo>
                <a:lnTo>
                  <a:pt x="45970" y="87630"/>
                </a:lnTo>
                <a:lnTo>
                  <a:pt x="45767" y="87630"/>
                </a:lnTo>
                <a:lnTo>
                  <a:pt x="44662" y="91440"/>
                </a:lnTo>
                <a:lnTo>
                  <a:pt x="43646" y="95250"/>
                </a:lnTo>
                <a:lnTo>
                  <a:pt x="42893" y="97790"/>
                </a:lnTo>
                <a:lnTo>
                  <a:pt x="42745" y="97790"/>
                </a:lnTo>
                <a:lnTo>
                  <a:pt x="42135" y="101600"/>
                </a:lnTo>
                <a:lnTo>
                  <a:pt x="41636" y="105410"/>
                </a:lnTo>
                <a:lnTo>
                  <a:pt x="41411" y="107950"/>
                </a:lnTo>
                <a:lnTo>
                  <a:pt x="41284" y="109220"/>
                </a:lnTo>
                <a:lnTo>
                  <a:pt x="41170" y="114300"/>
                </a:lnTo>
                <a:lnTo>
                  <a:pt x="41157" y="487680"/>
                </a:lnTo>
                <a:lnTo>
                  <a:pt x="41233" y="491490"/>
                </a:lnTo>
                <a:lnTo>
                  <a:pt x="41589" y="496570"/>
                </a:lnTo>
                <a:lnTo>
                  <a:pt x="41935" y="499110"/>
                </a:lnTo>
                <a:lnTo>
                  <a:pt x="42084" y="500380"/>
                </a:lnTo>
                <a:lnTo>
                  <a:pt x="42745" y="504190"/>
                </a:lnTo>
                <a:lnTo>
                  <a:pt x="42893" y="504190"/>
                </a:lnTo>
                <a:lnTo>
                  <a:pt x="43595" y="506730"/>
                </a:lnTo>
                <a:lnTo>
                  <a:pt x="44599" y="510540"/>
                </a:lnTo>
                <a:lnTo>
                  <a:pt x="45767" y="514350"/>
                </a:lnTo>
                <a:lnTo>
                  <a:pt x="45970" y="514350"/>
                </a:lnTo>
                <a:lnTo>
                  <a:pt x="47088" y="516890"/>
                </a:lnTo>
                <a:lnTo>
                  <a:pt x="46694" y="516890"/>
                </a:lnTo>
                <a:lnTo>
                  <a:pt x="48574" y="520700"/>
                </a:lnTo>
                <a:lnTo>
                  <a:pt x="48828" y="520700"/>
                </a:lnTo>
                <a:lnTo>
                  <a:pt x="50199" y="523240"/>
                </a:lnTo>
                <a:lnTo>
                  <a:pt x="49730" y="523240"/>
                </a:lnTo>
                <a:lnTo>
                  <a:pt x="51977" y="527050"/>
                </a:lnTo>
                <a:lnTo>
                  <a:pt x="52282" y="527050"/>
                </a:lnTo>
                <a:lnTo>
                  <a:pt x="53908" y="529590"/>
                </a:lnTo>
                <a:lnTo>
                  <a:pt x="54217" y="529590"/>
                </a:lnTo>
                <a:lnTo>
                  <a:pt x="55953" y="532130"/>
                </a:lnTo>
                <a:lnTo>
                  <a:pt x="55368" y="532130"/>
                </a:lnTo>
                <a:lnTo>
                  <a:pt x="58150" y="534670"/>
                </a:lnTo>
                <a:lnTo>
                  <a:pt x="57515" y="534670"/>
                </a:lnTo>
                <a:lnTo>
                  <a:pt x="60461" y="537210"/>
                </a:lnTo>
                <a:lnTo>
                  <a:pt x="59801" y="537210"/>
                </a:lnTo>
                <a:lnTo>
                  <a:pt x="62899" y="539750"/>
                </a:lnTo>
                <a:lnTo>
                  <a:pt x="62201" y="539750"/>
                </a:lnTo>
                <a:lnTo>
                  <a:pt x="65465" y="542290"/>
                </a:lnTo>
                <a:lnTo>
                  <a:pt x="64728" y="542290"/>
                </a:lnTo>
                <a:lnTo>
                  <a:pt x="68132" y="544830"/>
                </a:lnTo>
                <a:lnTo>
                  <a:pt x="67370" y="544830"/>
                </a:lnTo>
                <a:lnTo>
                  <a:pt x="70900" y="547370"/>
                </a:lnTo>
                <a:lnTo>
                  <a:pt x="71948" y="547370"/>
                </a:lnTo>
                <a:lnTo>
                  <a:pt x="73783" y="548640"/>
                </a:lnTo>
                <a:lnTo>
                  <a:pt x="72971" y="548640"/>
                </a:lnTo>
                <a:lnTo>
                  <a:pt x="76768" y="551180"/>
                </a:lnTo>
                <a:lnTo>
                  <a:pt x="77879" y="551180"/>
                </a:lnTo>
                <a:lnTo>
                  <a:pt x="79841" y="552450"/>
                </a:lnTo>
                <a:lnTo>
                  <a:pt x="78952" y="552450"/>
                </a:lnTo>
                <a:lnTo>
                  <a:pt x="82991" y="554990"/>
                </a:lnTo>
                <a:lnTo>
                  <a:pt x="84166" y="554990"/>
                </a:lnTo>
                <a:lnTo>
                  <a:pt x="86242" y="556260"/>
                </a:lnTo>
                <a:lnTo>
                  <a:pt x="87429" y="556260"/>
                </a:lnTo>
                <a:lnTo>
                  <a:pt x="89557" y="557530"/>
                </a:lnTo>
                <a:lnTo>
                  <a:pt x="90782" y="557530"/>
                </a:lnTo>
                <a:lnTo>
                  <a:pt x="92960" y="558800"/>
                </a:lnTo>
                <a:lnTo>
                  <a:pt x="95424" y="558800"/>
                </a:lnTo>
                <a:lnTo>
                  <a:pt x="99958" y="560070"/>
                </a:lnTo>
                <a:lnTo>
                  <a:pt x="102536" y="560070"/>
                </a:lnTo>
                <a:lnTo>
                  <a:pt x="107222" y="561340"/>
                </a:lnTo>
                <a:lnTo>
                  <a:pt x="3278971" y="561340"/>
                </a:lnTo>
                <a:lnTo>
                  <a:pt x="3250053" y="585470"/>
                </a:lnTo>
                <a:lnTo>
                  <a:pt x="3245265" y="589280"/>
                </a:lnTo>
                <a:lnTo>
                  <a:pt x="3240338" y="591820"/>
                </a:lnTo>
                <a:lnTo>
                  <a:pt x="3235271" y="593090"/>
                </a:lnTo>
                <a:lnTo>
                  <a:pt x="3230076" y="595630"/>
                </a:lnTo>
                <a:lnTo>
                  <a:pt x="3224755" y="596900"/>
                </a:lnTo>
                <a:lnTo>
                  <a:pt x="3219319" y="599440"/>
                </a:lnTo>
                <a:lnTo>
                  <a:pt x="3213782" y="600710"/>
                </a:lnTo>
                <a:close/>
              </a:path>
              <a:path w="3305175" h="601980">
                <a:moveTo>
                  <a:pt x="3216360" y="45720"/>
                </a:moveTo>
                <a:lnTo>
                  <a:pt x="3212004" y="43180"/>
                </a:lnTo>
                <a:lnTo>
                  <a:pt x="3209540" y="43180"/>
                </a:lnTo>
                <a:lnTo>
                  <a:pt x="3205006" y="41910"/>
                </a:lnTo>
                <a:lnTo>
                  <a:pt x="3202428" y="41910"/>
                </a:lnTo>
                <a:lnTo>
                  <a:pt x="3197742" y="40640"/>
                </a:lnTo>
                <a:lnTo>
                  <a:pt x="3278971" y="40640"/>
                </a:lnTo>
                <a:lnTo>
                  <a:pt x="3281514" y="44450"/>
                </a:lnTo>
                <a:lnTo>
                  <a:pt x="3215408" y="44450"/>
                </a:lnTo>
                <a:lnTo>
                  <a:pt x="3216360" y="45720"/>
                </a:lnTo>
                <a:close/>
              </a:path>
              <a:path w="3305175" h="601980">
                <a:moveTo>
                  <a:pt x="91982" y="44450"/>
                </a:moveTo>
                <a:lnTo>
                  <a:pt x="92960" y="43180"/>
                </a:lnTo>
                <a:lnTo>
                  <a:pt x="96427" y="43180"/>
                </a:lnTo>
                <a:lnTo>
                  <a:pt x="91982" y="44450"/>
                </a:lnTo>
                <a:close/>
              </a:path>
              <a:path w="3305175" h="601980">
                <a:moveTo>
                  <a:pt x="3212982" y="44450"/>
                </a:moveTo>
                <a:lnTo>
                  <a:pt x="3208537" y="43180"/>
                </a:lnTo>
                <a:lnTo>
                  <a:pt x="3212004" y="43180"/>
                </a:lnTo>
                <a:lnTo>
                  <a:pt x="3212982" y="44450"/>
                </a:lnTo>
                <a:close/>
              </a:path>
              <a:path w="3305175" h="601980">
                <a:moveTo>
                  <a:pt x="88604" y="45720"/>
                </a:moveTo>
                <a:lnTo>
                  <a:pt x="89557" y="44450"/>
                </a:lnTo>
                <a:lnTo>
                  <a:pt x="90782" y="44450"/>
                </a:lnTo>
                <a:lnTo>
                  <a:pt x="88604" y="45720"/>
                </a:lnTo>
                <a:close/>
              </a:path>
              <a:path w="3305175" h="601980">
                <a:moveTo>
                  <a:pt x="3219662" y="46990"/>
                </a:moveTo>
                <a:lnTo>
                  <a:pt x="3215408" y="44450"/>
                </a:lnTo>
                <a:lnTo>
                  <a:pt x="3281514" y="44450"/>
                </a:lnTo>
                <a:lnTo>
                  <a:pt x="3282362" y="45720"/>
                </a:lnTo>
                <a:lnTo>
                  <a:pt x="3218722" y="45720"/>
                </a:lnTo>
                <a:lnTo>
                  <a:pt x="3219662" y="46990"/>
                </a:lnTo>
                <a:close/>
              </a:path>
              <a:path w="3305175" h="601980">
                <a:moveTo>
                  <a:pt x="85302" y="46990"/>
                </a:moveTo>
                <a:lnTo>
                  <a:pt x="86242" y="45720"/>
                </a:lnTo>
                <a:lnTo>
                  <a:pt x="87429" y="45720"/>
                </a:lnTo>
                <a:lnTo>
                  <a:pt x="85302" y="46990"/>
                </a:lnTo>
                <a:close/>
              </a:path>
              <a:path w="3305175" h="601980">
                <a:moveTo>
                  <a:pt x="3222875" y="48260"/>
                </a:moveTo>
                <a:lnTo>
                  <a:pt x="3218722" y="45720"/>
                </a:lnTo>
                <a:lnTo>
                  <a:pt x="3282362" y="45720"/>
                </a:lnTo>
                <a:lnTo>
                  <a:pt x="3283420" y="46990"/>
                </a:lnTo>
                <a:lnTo>
                  <a:pt x="3221974" y="46990"/>
                </a:lnTo>
                <a:lnTo>
                  <a:pt x="3222875" y="48260"/>
                </a:lnTo>
                <a:close/>
              </a:path>
              <a:path w="3305175" h="601980">
                <a:moveTo>
                  <a:pt x="82089" y="48260"/>
                </a:moveTo>
                <a:lnTo>
                  <a:pt x="82991" y="46990"/>
                </a:lnTo>
                <a:lnTo>
                  <a:pt x="84166" y="46990"/>
                </a:lnTo>
                <a:lnTo>
                  <a:pt x="82089" y="48260"/>
                </a:lnTo>
                <a:close/>
              </a:path>
              <a:path w="3305175" h="601980">
                <a:moveTo>
                  <a:pt x="3229048" y="52070"/>
                </a:moveTo>
                <a:lnTo>
                  <a:pt x="3225123" y="49530"/>
                </a:lnTo>
                <a:lnTo>
                  <a:pt x="3226012" y="49530"/>
                </a:lnTo>
                <a:lnTo>
                  <a:pt x="3221974" y="46990"/>
                </a:lnTo>
                <a:lnTo>
                  <a:pt x="3283420" y="46990"/>
                </a:lnTo>
                <a:lnTo>
                  <a:pt x="3285537" y="49530"/>
                </a:lnTo>
                <a:lnTo>
                  <a:pt x="3286280" y="50800"/>
                </a:lnTo>
                <a:lnTo>
                  <a:pt x="3228197" y="50800"/>
                </a:lnTo>
                <a:lnTo>
                  <a:pt x="3229048" y="52070"/>
                </a:lnTo>
                <a:close/>
              </a:path>
              <a:path w="3305175" h="601980">
                <a:moveTo>
                  <a:pt x="75917" y="52070"/>
                </a:moveTo>
                <a:lnTo>
                  <a:pt x="76768" y="50800"/>
                </a:lnTo>
                <a:lnTo>
                  <a:pt x="77879" y="50800"/>
                </a:lnTo>
                <a:lnTo>
                  <a:pt x="75917" y="52070"/>
                </a:lnTo>
                <a:close/>
              </a:path>
              <a:path w="3305175" h="601980">
                <a:moveTo>
                  <a:pt x="3234851" y="55880"/>
                </a:moveTo>
                <a:lnTo>
                  <a:pt x="3231181" y="53340"/>
                </a:lnTo>
                <a:lnTo>
                  <a:pt x="3231994" y="53340"/>
                </a:lnTo>
                <a:lnTo>
                  <a:pt x="3228197" y="50800"/>
                </a:lnTo>
                <a:lnTo>
                  <a:pt x="3286280" y="50800"/>
                </a:lnTo>
                <a:lnTo>
                  <a:pt x="3288509" y="54610"/>
                </a:lnTo>
                <a:lnTo>
                  <a:pt x="3234051" y="54610"/>
                </a:lnTo>
                <a:lnTo>
                  <a:pt x="3234851" y="55880"/>
                </a:lnTo>
                <a:close/>
              </a:path>
              <a:path w="3305175" h="601980">
                <a:moveTo>
                  <a:pt x="70113" y="55880"/>
                </a:moveTo>
                <a:lnTo>
                  <a:pt x="70900" y="54610"/>
                </a:lnTo>
                <a:lnTo>
                  <a:pt x="71948" y="54610"/>
                </a:lnTo>
                <a:lnTo>
                  <a:pt x="70113" y="55880"/>
                </a:lnTo>
                <a:close/>
              </a:path>
              <a:path w="3305175" h="601980">
                <a:moveTo>
                  <a:pt x="3251615" y="73660"/>
                </a:moveTo>
                <a:lnTo>
                  <a:pt x="3248999" y="69850"/>
                </a:lnTo>
                <a:lnTo>
                  <a:pt x="3249596" y="69850"/>
                </a:lnTo>
                <a:lnTo>
                  <a:pt x="3246815" y="67310"/>
                </a:lnTo>
                <a:lnTo>
                  <a:pt x="3247450" y="67310"/>
                </a:lnTo>
                <a:lnTo>
                  <a:pt x="3244503" y="64770"/>
                </a:lnTo>
                <a:lnTo>
                  <a:pt x="3245164" y="64770"/>
                </a:lnTo>
                <a:lnTo>
                  <a:pt x="3242065" y="62230"/>
                </a:lnTo>
                <a:lnTo>
                  <a:pt x="3242764" y="62230"/>
                </a:lnTo>
                <a:lnTo>
                  <a:pt x="3239500" y="59690"/>
                </a:lnTo>
                <a:lnTo>
                  <a:pt x="3240236" y="59690"/>
                </a:lnTo>
                <a:lnTo>
                  <a:pt x="3236833" y="57150"/>
                </a:lnTo>
                <a:lnTo>
                  <a:pt x="3237595" y="57150"/>
                </a:lnTo>
                <a:lnTo>
                  <a:pt x="3234051" y="54610"/>
                </a:lnTo>
                <a:lnTo>
                  <a:pt x="3288509" y="54610"/>
                </a:lnTo>
                <a:lnTo>
                  <a:pt x="3291265" y="59690"/>
                </a:lnTo>
                <a:lnTo>
                  <a:pt x="3293792" y="63500"/>
                </a:lnTo>
                <a:lnTo>
                  <a:pt x="3296091" y="68580"/>
                </a:lnTo>
                <a:lnTo>
                  <a:pt x="3297318" y="72390"/>
                </a:lnTo>
                <a:lnTo>
                  <a:pt x="3251057" y="72390"/>
                </a:lnTo>
                <a:lnTo>
                  <a:pt x="3251615" y="73660"/>
                </a:lnTo>
                <a:close/>
              </a:path>
              <a:path w="3305175" h="601980">
                <a:moveTo>
                  <a:pt x="53349" y="73660"/>
                </a:moveTo>
                <a:lnTo>
                  <a:pt x="53908" y="72390"/>
                </a:lnTo>
                <a:lnTo>
                  <a:pt x="54217" y="72390"/>
                </a:lnTo>
                <a:lnTo>
                  <a:pt x="53349" y="73660"/>
                </a:lnTo>
                <a:close/>
              </a:path>
              <a:path w="3305175" h="601980">
                <a:moveTo>
                  <a:pt x="3253495" y="76200"/>
                </a:moveTo>
                <a:lnTo>
                  <a:pt x="3251057" y="72390"/>
                </a:lnTo>
                <a:lnTo>
                  <a:pt x="3297318" y="72390"/>
                </a:lnTo>
                <a:lnTo>
                  <a:pt x="3298136" y="74930"/>
                </a:lnTo>
                <a:lnTo>
                  <a:pt x="3252987" y="74930"/>
                </a:lnTo>
                <a:lnTo>
                  <a:pt x="3253495" y="76200"/>
                </a:lnTo>
                <a:close/>
              </a:path>
              <a:path w="3305175" h="601980">
                <a:moveTo>
                  <a:pt x="51469" y="76200"/>
                </a:moveTo>
                <a:lnTo>
                  <a:pt x="51977" y="74930"/>
                </a:lnTo>
                <a:lnTo>
                  <a:pt x="52282" y="74930"/>
                </a:lnTo>
                <a:lnTo>
                  <a:pt x="51469" y="76200"/>
                </a:lnTo>
                <a:close/>
              </a:path>
              <a:path w="3305175" h="601980">
                <a:moveTo>
                  <a:pt x="3256822" y="82550"/>
                </a:moveTo>
                <a:lnTo>
                  <a:pt x="3254765" y="78740"/>
                </a:lnTo>
                <a:lnTo>
                  <a:pt x="3255235" y="78740"/>
                </a:lnTo>
                <a:lnTo>
                  <a:pt x="3252987" y="74930"/>
                </a:lnTo>
                <a:lnTo>
                  <a:pt x="3298136" y="74930"/>
                </a:lnTo>
                <a:lnTo>
                  <a:pt x="3299939" y="80010"/>
                </a:lnTo>
                <a:lnTo>
                  <a:pt x="3300323" y="81280"/>
                </a:lnTo>
                <a:lnTo>
                  <a:pt x="3256391" y="81280"/>
                </a:lnTo>
                <a:lnTo>
                  <a:pt x="3256822" y="82550"/>
                </a:lnTo>
                <a:close/>
              </a:path>
              <a:path w="3305175" h="601980">
                <a:moveTo>
                  <a:pt x="48142" y="82550"/>
                </a:moveTo>
                <a:lnTo>
                  <a:pt x="48574" y="81280"/>
                </a:lnTo>
                <a:lnTo>
                  <a:pt x="48828" y="81280"/>
                </a:lnTo>
                <a:lnTo>
                  <a:pt x="48142" y="82550"/>
                </a:lnTo>
                <a:close/>
              </a:path>
              <a:path w="3305175" h="601980">
                <a:moveTo>
                  <a:pt x="3259553" y="88900"/>
                </a:moveTo>
                <a:lnTo>
                  <a:pt x="3257877" y="85090"/>
                </a:lnTo>
                <a:lnTo>
                  <a:pt x="3258270" y="85090"/>
                </a:lnTo>
                <a:lnTo>
                  <a:pt x="3256391" y="81280"/>
                </a:lnTo>
                <a:lnTo>
                  <a:pt x="3300323" y="81280"/>
                </a:lnTo>
                <a:lnTo>
                  <a:pt x="3301476" y="85090"/>
                </a:lnTo>
                <a:lnTo>
                  <a:pt x="3302117" y="87630"/>
                </a:lnTo>
                <a:lnTo>
                  <a:pt x="3259197" y="87630"/>
                </a:lnTo>
                <a:lnTo>
                  <a:pt x="3259553" y="88900"/>
                </a:lnTo>
                <a:close/>
              </a:path>
              <a:path w="3305175" h="601980">
                <a:moveTo>
                  <a:pt x="45412" y="88900"/>
                </a:moveTo>
                <a:lnTo>
                  <a:pt x="45767" y="87630"/>
                </a:lnTo>
                <a:lnTo>
                  <a:pt x="45970" y="87630"/>
                </a:lnTo>
                <a:lnTo>
                  <a:pt x="45412" y="88900"/>
                </a:lnTo>
                <a:close/>
              </a:path>
              <a:path w="3305175" h="601980">
                <a:moveTo>
                  <a:pt x="3262400" y="98976"/>
                </a:moveTo>
                <a:lnTo>
                  <a:pt x="3261369" y="95250"/>
                </a:lnTo>
                <a:lnTo>
                  <a:pt x="3260366" y="91440"/>
                </a:lnTo>
                <a:lnTo>
                  <a:pt x="3259197" y="87630"/>
                </a:lnTo>
                <a:lnTo>
                  <a:pt x="3302117" y="87630"/>
                </a:lnTo>
                <a:lnTo>
                  <a:pt x="3302758" y="90170"/>
                </a:lnTo>
                <a:lnTo>
                  <a:pt x="3303762" y="96520"/>
                </a:lnTo>
                <a:lnTo>
                  <a:pt x="3303943" y="97790"/>
                </a:lnTo>
                <a:lnTo>
                  <a:pt x="3262207" y="97790"/>
                </a:lnTo>
                <a:lnTo>
                  <a:pt x="3262400" y="98976"/>
                </a:lnTo>
                <a:close/>
              </a:path>
              <a:path w="3305175" h="601980">
                <a:moveTo>
                  <a:pt x="44294" y="92710"/>
                </a:moveTo>
                <a:lnTo>
                  <a:pt x="44599" y="91440"/>
                </a:lnTo>
                <a:lnTo>
                  <a:pt x="44294" y="92710"/>
                </a:lnTo>
                <a:close/>
              </a:path>
              <a:path w="3305175" h="601980">
                <a:moveTo>
                  <a:pt x="3260671" y="92710"/>
                </a:moveTo>
                <a:lnTo>
                  <a:pt x="3260302" y="91440"/>
                </a:lnTo>
                <a:lnTo>
                  <a:pt x="3260671" y="92710"/>
                </a:lnTo>
                <a:close/>
              </a:path>
              <a:path w="3305175" h="601980">
                <a:moveTo>
                  <a:pt x="43329" y="96520"/>
                </a:moveTo>
                <a:lnTo>
                  <a:pt x="43595" y="95250"/>
                </a:lnTo>
                <a:lnTo>
                  <a:pt x="43329" y="96520"/>
                </a:lnTo>
                <a:close/>
              </a:path>
              <a:path w="3305175" h="601980">
                <a:moveTo>
                  <a:pt x="3261636" y="96520"/>
                </a:moveTo>
                <a:lnTo>
                  <a:pt x="3261318" y="95250"/>
                </a:lnTo>
                <a:lnTo>
                  <a:pt x="3261636" y="96520"/>
                </a:lnTo>
                <a:close/>
              </a:path>
              <a:path w="3305175" h="601980">
                <a:moveTo>
                  <a:pt x="42541" y="99059"/>
                </a:moveTo>
                <a:lnTo>
                  <a:pt x="42745" y="97790"/>
                </a:lnTo>
                <a:lnTo>
                  <a:pt x="42893" y="97790"/>
                </a:lnTo>
                <a:lnTo>
                  <a:pt x="42541" y="99059"/>
                </a:lnTo>
                <a:close/>
              </a:path>
              <a:path w="3305175" h="601980">
                <a:moveTo>
                  <a:pt x="3304124" y="99059"/>
                </a:moveTo>
                <a:lnTo>
                  <a:pt x="3262423" y="99059"/>
                </a:lnTo>
                <a:lnTo>
                  <a:pt x="3262207" y="97790"/>
                </a:lnTo>
                <a:lnTo>
                  <a:pt x="3303943" y="97790"/>
                </a:lnTo>
                <a:lnTo>
                  <a:pt x="3304124" y="99059"/>
                </a:lnTo>
                <a:close/>
              </a:path>
              <a:path w="3305175" h="601980">
                <a:moveTo>
                  <a:pt x="3304574" y="102870"/>
                </a:moveTo>
                <a:lnTo>
                  <a:pt x="3263033" y="102870"/>
                </a:lnTo>
                <a:lnTo>
                  <a:pt x="3262880" y="101600"/>
                </a:lnTo>
                <a:lnTo>
                  <a:pt x="3262400" y="98976"/>
                </a:lnTo>
                <a:lnTo>
                  <a:pt x="3304124" y="99059"/>
                </a:lnTo>
                <a:lnTo>
                  <a:pt x="3304486" y="101600"/>
                </a:lnTo>
                <a:lnTo>
                  <a:pt x="3304574" y="102870"/>
                </a:lnTo>
                <a:close/>
              </a:path>
              <a:path w="3305175" h="601980">
                <a:moveTo>
                  <a:pt x="41944" y="102795"/>
                </a:moveTo>
                <a:lnTo>
                  <a:pt x="42084" y="101600"/>
                </a:lnTo>
                <a:lnTo>
                  <a:pt x="41944" y="102795"/>
                </a:lnTo>
                <a:close/>
              </a:path>
              <a:path w="3305175" h="601980">
                <a:moveTo>
                  <a:pt x="3263021" y="102799"/>
                </a:moveTo>
                <a:lnTo>
                  <a:pt x="3262826" y="101600"/>
                </a:lnTo>
                <a:lnTo>
                  <a:pt x="3263021" y="102799"/>
                </a:lnTo>
                <a:close/>
              </a:path>
              <a:path w="3305175" h="601980">
                <a:moveTo>
                  <a:pt x="41935" y="102870"/>
                </a:moveTo>
                <a:close/>
              </a:path>
              <a:path w="3305175" h="601980">
                <a:moveTo>
                  <a:pt x="3304841" y="106680"/>
                </a:moveTo>
                <a:lnTo>
                  <a:pt x="3263477" y="106680"/>
                </a:lnTo>
                <a:lnTo>
                  <a:pt x="3263376" y="105410"/>
                </a:lnTo>
                <a:lnTo>
                  <a:pt x="3263021" y="102799"/>
                </a:lnTo>
                <a:lnTo>
                  <a:pt x="3304574" y="102870"/>
                </a:lnTo>
                <a:lnTo>
                  <a:pt x="3304841" y="106680"/>
                </a:lnTo>
                <a:close/>
              </a:path>
              <a:path w="3305175" h="601980">
                <a:moveTo>
                  <a:pt x="41519" y="106412"/>
                </a:moveTo>
                <a:lnTo>
                  <a:pt x="41589" y="105410"/>
                </a:lnTo>
                <a:lnTo>
                  <a:pt x="41519" y="106412"/>
                </a:lnTo>
                <a:close/>
              </a:path>
              <a:path w="3305175" h="601980">
                <a:moveTo>
                  <a:pt x="3263446" y="106412"/>
                </a:moveTo>
                <a:lnTo>
                  <a:pt x="3263328" y="105410"/>
                </a:lnTo>
                <a:lnTo>
                  <a:pt x="3263446" y="106412"/>
                </a:lnTo>
                <a:close/>
              </a:path>
              <a:path w="3305175" h="601980">
                <a:moveTo>
                  <a:pt x="41500" y="106680"/>
                </a:moveTo>
                <a:lnTo>
                  <a:pt x="41519" y="106412"/>
                </a:lnTo>
                <a:lnTo>
                  <a:pt x="41500" y="106680"/>
                </a:lnTo>
                <a:close/>
              </a:path>
              <a:path w="3305175" h="601980">
                <a:moveTo>
                  <a:pt x="3305000" y="110490"/>
                </a:moveTo>
                <a:lnTo>
                  <a:pt x="3263731" y="110490"/>
                </a:lnTo>
                <a:lnTo>
                  <a:pt x="3263680" y="109220"/>
                </a:lnTo>
                <a:lnTo>
                  <a:pt x="3263553" y="107950"/>
                </a:lnTo>
                <a:lnTo>
                  <a:pt x="3263446" y="106412"/>
                </a:lnTo>
                <a:lnTo>
                  <a:pt x="3263477" y="106680"/>
                </a:lnTo>
                <a:lnTo>
                  <a:pt x="3304841" y="106680"/>
                </a:lnTo>
                <a:lnTo>
                  <a:pt x="3304965" y="109220"/>
                </a:lnTo>
                <a:lnTo>
                  <a:pt x="3305000" y="110490"/>
                </a:lnTo>
                <a:close/>
              </a:path>
              <a:path w="3305175" h="601980">
                <a:moveTo>
                  <a:pt x="41263" y="110066"/>
                </a:moveTo>
                <a:lnTo>
                  <a:pt x="41284" y="109220"/>
                </a:lnTo>
                <a:lnTo>
                  <a:pt x="41263" y="110066"/>
                </a:lnTo>
                <a:close/>
              </a:path>
              <a:path w="3305175" h="601980">
                <a:moveTo>
                  <a:pt x="3263698" y="110022"/>
                </a:moveTo>
                <a:lnTo>
                  <a:pt x="3263642" y="109220"/>
                </a:lnTo>
                <a:lnTo>
                  <a:pt x="3263698" y="110022"/>
                </a:lnTo>
                <a:close/>
              </a:path>
              <a:path w="3305175" h="601980">
                <a:moveTo>
                  <a:pt x="3304965" y="492760"/>
                </a:moveTo>
                <a:lnTo>
                  <a:pt x="3263680" y="492760"/>
                </a:lnTo>
                <a:lnTo>
                  <a:pt x="3263731" y="491490"/>
                </a:lnTo>
                <a:lnTo>
                  <a:pt x="3263698" y="110022"/>
                </a:lnTo>
                <a:lnTo>
                  <a:pt x="3263731" y="110490"/>
                </a:lnTo>
                <a:lnTo>
                  <a:pt x="3305000" y="110490"/>
                </a:lnTo>
                <a:lnTo>
                  <a:pt x="3304965" y="492760"/>
                </a:lnTo>
                <a:close/>
              </a:path>
              <a:path w="3305175" h="601980">
                <a:moveTo>
                  <a:pt x="41252" y="110490"/>
                </a:moveTo>
                <a:lnTo>
                  <a:pt x="41263" y="110066"/>
                </a:lnTo>
                <a:lnTo>
                  <a:pt x="41252" y="110490"/>
                </a:lnTo>
                <a:close/>
              </a:path>
              <a:path w="3305175" h="601980">
                <a:moveTo>
                  <a:pt x="41263" y="491913"/>
                </a:moveTo>
                <a:lnTo>
                  <a:pt x="41233" y="491490"/>
                </a:lnTo>
                <a:lnTo>
                  <a:pt x="41263" y="491913"/>
                </a:lnTo>
                <a:close/>
              </a:path>
              <a:path w="3305175" h="601980">
                <a:moveTo>
                  <a:pt x="3263698" y="491957"/>
                </a:moveTo>
                <a:lnTo>
                  <a:pt x="3263709" y="491490"/>
                </a:lnTo>
                <a:lnTo>
                  <a:pt x="3263698" y="491957"/>
                </a:lnTo>
                <a:close/>
              </a:path>
              <a:path w="3305175" h="601980">
                <a:moveTo>
                  <a:pt x="41322" y="492760"/>
                </a:moveTo>
                <a:lnTo>
                  <a:pt x="41263" y="491913"/>
                </a:lnTo>
                <a:lnTo>
                  <a:pt x="41322" y="492760"/>
                </a:lnTo>
                <a:close/>
              </a:path>
              <a:path w="3305175" h="601980">
                <a:moveTo>
                  <a:pt x="3304752" y="496570"/>
                </a:moveTo>
                <a:lnTo>
                  <a:pt x="3263376" y="496570"/>
                </a:lnTo>
                <a:lnTo>
                  <a:pt x="3263698" y="491957"/>
                </a:lnTo>
                <a:lnTo>
                  <a:pt x="3263680" y="492760"/>
                </a:lnTo>
                <a:lnTo>
                  <a:pt x="3304965" y="492760"/>
                </a:lnTo>
                <a:lnTo>
                  <a:pt x="3304841" y="495300"/>
                </a:lnTo>
                <a:lnTo>
                  <a:pt x="3304752" y="496570"/>
                </a:lnTo>
                <a:close/>
              </a:path>
              <a:path w="3305175" h="601980">
                <a:moveTo>
                  <a:pt x="3263446" y="495567"/>
                </a:moveTo>
                <a:lnTo>
                  <a:pt x="3263465" y="495300"/>
                </a:lnTo>
                <a:lnTo>
                  <a:pt x="3263446" y="495567"/>
                </a:lnTo>
                <a:close/>
              </a:path>
              <a:path w="3305175" h="601980">
                <a:moveTo>
                  <a:pt x="41636" y="496570"/>
                </a:moveTo>
                <a:lnTo>
                  <a:pt x="41519" y="495567"/>
                </a:lnTo>
                <a:lnTo>
                  <a:pt x="41636" y="496570"/>
                </a:lnTo>
                <a:close/>
              </a:path>
              <a:path w="3305175" h="601980">
                <a:moveTo>
                  <a:pt x="3304486" y="500380"/>
                </a:moveTo>
                <a:lnTo>
                  <a:pt x="3262880" y="500380"/>
                </a:lnTo>
                <a:lnTo>
                  <a:pt x="3263033" y="499110"/>
                </a:lnTo>
                <a:lnTo>
                  <a:pt x="3263446" y="495567"/>
                </a:lnTo>
                <a:lnTo>
                  <a:pt x="3263376" y="496570"/>
                </a:lnTo>
                <a:lnTo>
                  <a:pt x="3304752" y="496570"/>
                </a:lnTo>
                <a:lnTo>
                  <a:pt x="3304486" y="500380"/>
                </a:lnTo>
                <a:close/>
              </a:path>
              <a:path w="3305175" h="601980">
                <a:moveTo>
                  <a:pt x="3263021" y="499180"/>
                </a:moveTo>
                <a:close/>
              </a:path>
              <a:path w="3305175" h="601980">
                <a:moveTo>
                  <a:pt x="3303943" y="504190"/>
                </a:moveTo>
                <a:lnTo>
                  <a:pt x="3262207" y="504190"/>
                </a:lnTo>
                <a:lnTo>
                  <a:pt x="3262423" y="502919"/>
                </a:lnTo>
                <a:lnTo>
                  <a:pt x="3263021" y="499180"/>
                </a:lnTo>
                <a:lnTo>
                  <a:pt x="3262880" y="500380"/>
                </a:lnTo>
                <a:lnTo>
                  <a:pt x="3304486" y="500380"/>
                </a:lnTo>
                <a:lnTo>
                  <a:pt x="3303943" y="504190"/>
                </a:lnTo>
                <a:close/>
              </a:path>
              <a:path w="3305175" h="601980">
                <a:moveTo>
                  <a:pt x="42135" y="500380"/>
                </a:moveTo>
                <a:lnTo>
                  <a:pt x="41944" y="499184"/>
                </a:lnTo>
                <a:lnTo>
                  <a:pt x="42135" y="500380"/>
                </a:lnTo>
                <a:close/>
              </a:path>
              <a:path w="3305175" h="601980">
                <a:moveTo>
                  <a:pt x="42893" y="504190"/>
                </a:moveTo>
                <a:lnTo>
                  <a:pt x="42745" y="504190"/>
                </a:lnTo>
                <a:lnTo>
                  <a:pt x="42541" y="502919"/>
                </a:lnTo>
                <a:lnTo>
                  <a:pt x="42893" y="504190"/>
                </a:lnTo>
                <a:close/>
              </a:path>
              <a:path w="3305175" h="601980">
                <a:moveTo>
                  <a:pt x="3262400" y="503003"/>
                </a:moveTo>
                <a:close/>
              </a:path>
              <a:path w="3305175" h="601980">
                <a:moveTo>
                  <a:pt x="3303561" y="506730"/>
                </a:moveTo>
                <a:lnTo>
                  <a:pt x="3261369" y="506730"/>
                </a:lnTo>
                <a:lnTo>
                  <a:pt x="3262400" y="503003"/>
                </a:lnTo>
                <a:lnTo>
                  <a:pt x="3262207" y="504190"/>
                </a:lnTo>
                <a:lnTo>
                  <a:pt x="3303943" y="504190"/>
                </a:lnTo>
                <a:lnTo>
                  <a:pt x="3303561" y="506730"/>
                </a:lnTo>
                <a:close/>
              </a:path>
              <a:path w="3305175" h="601980">
                <a:moveTo>
                  <a:pt x="43646" y="506730"/>
                </a:moveTo>
                <a:lnTo>
                  <a:pt x="43329" y="505460"/>
                </a:lnTo>
                <a:lnTo>
                  <a:pt x="43646" y="506730"/>
                </a:lnTo>
                <a:close/>
              </a:path>
              <a:path w="3305175" h="601980">
                <a:moveTo>
                  <a:pt x="3302959" y="510540"/>
                </a:moveTo>
                <a:lnTo>
                  <a:pt x="3260366" y="510540"/>
                </a:lnTo>
                <a:lnTo>
                  <a:pt x="3261636" y="505460"/>
                </a:lnTo>
                <a:lnTo>
                  <a:pt x="3261369" y="506730"/>
                </a:lnTo>
                <a:lnTo>
                  <a:pt x="3303561" y="506730"/>
                </a:lnTo>
                <a:lnTo>
                  <a:pt x="3302959" y="510540"/>
                </a:lnTo>
                <a:close/>
              </a:path>
              <a:path w="3305175" h="601980">
                <a:moveTo>
                  <a:pt x="44662" y="510540"/>
                </a:moveTo>
                <a:lnTo>
                  <a:pt x="44294" y="509270"/>
                </a:lnTo>
                <a:lnTo>
                  <a:pt x="44662" y="510540"/>
                </a:lnTo>
                <a:close/>
              </a:path>
              <a:path w="3305175" h="601980">
                <a:moveTo>
                  <a:pt x="3302117" y="514350"/>
                </a:moveTo>
                <a:lnTo>
                  <a:pt x="3259197" y="514350"/>
                </a:lnTo>
                <a:lnTo>
                  <a:pt x="3260671" y="509270"/>
                </a:lnTo>
                <a:lnTo>
                  <a:pt x="3260366" y="510540"/>
                </a:lnTo>
                <a:lnTo>
                  <a:pt x="3302959" y="510540"/>
                </a:lnTo>
                <a:lnTo>
                  <a:pt x="3302758" y="511810"/>
                </a:lnTo>
                <a:lnTo>
                  <a:pt x="3302117" y="514350"/>
                </a:lnTo>
                <a:close/>
              </a:path>
              <a:path w="3305175" h="601980">
                <a:moveTo>
                  <a:pt x="45970" y="514350"/>
                </a:moveTo>
                <a:lnTo>
                  <a:pt x="45767" y="514350"/>
                </a:lnTo>
                <a:lnTo>
                  <a:pt x="45412" y="513080"/>
                </a:lnTo>
                <a:lnTo>
                  <a:pt x="45970" y="514350"/>
                </a:lnTo>
                <a:close/>
              </a:path>
              <a:path w="3305175" h="601980">
                <a:moveTo>
                  <a:pt x="3300323" y="520700"/>
                </a:moveTo>
                <a:lnTo>
                  <a:pt x="3256391" y="520700"/>
                </a:lnTo>
                <a:lnTo>
                  <a:pt x="3258270" y="516890"/>
                </a:lnTo>
                <a:lnTo>
                  <a:pt x="3257877" y="516890"/>
                </a:lnTo>
                <a:lnTo>
                  <a:pt x="3259553" y="513080"/>
                </a:lnTo>
                <a:lnTo>
                  <a:pt x="3259197" y="514350"/>
                </a:lnTo>
                <a:lnTo>
                  <a:pt x="3302117" y="514350"/>
                </a:lnTo>
                <a:lnTo>
                  <a:pt x="3301476" y="516890"/>
                </a:lnTo>
                <a:lnTo>
                  <a:pt x="3300323" y="520700"/>
                </a:lnTo>
                <a:close/>
              </a:path>
              <a:path w="3305175" h="601980">
                <a:moveTo>
                  <a:pt x="48828" y="520700"/>
                </a:moveTo>
                <a:lnTo>
                  <a:pt x="48574" y="520700"/>
                </a:lnTo>
                <a:lnTo>
                  <a:pt x="48142" y="519430"/>
                </a:lnTo>
                <a:lnTo>
                  <a:pt x="48828" y="520700"/>
                </a:lnTo>
                <a:close/>
              </a:path>
              <a:path w="3305175" h="601980">
                <a:moveTo>
                  <a:pt x="3298136" y="527050"/>
                </a:moveTo>
                <a:lnTo>
                  <a:pt x="3252987" y="527050"/>
                </a:lnTo>
                <a:lnTo>
                  <a:pt x="3255235" y="523240"/>
                </a:lnTo>
                <a:lnTo>
                  <a:pt x="3254765" y="523240"/>
                </a:lnTo>
                <a:lnTo>
                  <a:pt x="3256822" y="519430"/>
                </a:lnTo>
                <a:lnTo>
                  <a:pt x="3256391" y="520700"/>
                </a:lnTo>
                <a:lnTo>
                  <a:pt x="3300323" y="520700"/>
                </a:lnTo>
                <a:lnTo>
                  <a:pt x="3299939" y="521970"/>
                </a:lnTo>
                <a:lnTo>
                  <a:pt x="3298136" y="527050"/>
                </a:lnTo>
                <a:close/>
              </a:path>
              <a:path w="3305175" h="601980">
                <a:moveTo>
                  <a:pt x="52282" y="527050"/>
                </a:moveTo>
                <a:lnTo>
                  <a:pt x="51977" y="527050"/>
                </a:lnTo>
                <a:lnTo>
                  <a:pt x="51469" y="525780"/>
                </a:lnTo>
                <a:lnTo>
                  <a:pt x="52282" y="527050"/>
                </a:lnTo>
                <a:close/>
              </a:path>
              <a:path w="3305175" h="601980">
                <a:moveTo>
                  <a:pt x="3297318" y="529590"/>
                </a:moveTo>
                <a:lnTo>
                  <a:pt x="3251057" y="529590"/>
                </a:lnTo>
                <a:lnTo>
                  <a:pt x="3253495" y="525780"/>
                </a:lnTo>
                <a:lnTo>
                  <a:pt x="3252987" y="527050"/>
                </a:lnTo>
                <a:lnTo>
                  <a:pt x="3298136" y="527050"/>
                </a:lnTo>
                <a:lnTo>
                  <a:pt x="3297318" y="529590"/>
                </a:lnTo>
                <a:close/>
              </a:path>
              <a:path w="3305175" h="601980">
                <a:moveTo>
                  <a:pt x="54217" y="529590"/>
                </a:moveTo>
                <a:lnTo>
                  <a:pt x="53908" y="529590"/>
                </a:lnTo>
                <a:lnTo>
                  <a:pt x="53349" y="528320"/>
                </a:lnTo>
                <a:lnTo>
                  <a:pt x="54217" y="529590"/>
                </a:lnTo>
                <a:close/>
              </a:path>
              <a:path w="3305175" h="601980">
                <a:moveTo>
                  <a:pt x="3288509" y="547370"/>
                </a:moveTo>
                <a:lnTo>
                  <a:pt x="3234051" y="547370"/>
                </a:lnTo>
                <a:lnTo>
                  <a:pt x="3237595" y="544830"/>
                </a:lnTo>
                <a:lnTo>
                  <a:pt x="3236833" y="544830"/>
                </a:lnTo>
                <a:lnTo>
                  <a:pt x="3240236" y="542290"/>
                </a:lnTo>
                <a:lnTo>
                  <a:pt x="3239500" y="542290"/>
                </a:lnTo>
                <a:lnTo>
                  <a:pt x="3242764" y="539750"/>
                </a:lnTo>
                <a:lnTo>
                  <a:pt x="3242065" y="539750"/>
                </a:lnTo>
                <a:lnTo>
                  <a:pt x="3245164" y="537210"/>
                </a:lnTo>
                <a:lnTo>
                  <a:pt x="3244503" y="537210"/>
                </a:lnTo>
                <a:lnTo>
                  <a:pt x="3247450" y="534670"/>
                </a:lnTo>
                <a:lnTo>
                  <a:pt x="3246815" y="534670"/>
                </a:lnTo>
                <a:lnTo>
                  <a:pt x="3249596" y="532130"/>
                </a:lnTo>
                <a:lnTo>
                  <a:pt x="3248999" y="532130"/>
                </a:lnTo>
                <a:lnTo>
                  <a:pt x="3251615" y="528320"/>
                </a:lnTo>
                <a:lnTo>
                  <a:pt x="3251057" y="529590"/>
                </a:lnTo>
                <a:lnTo>
                  <a:pt x="3297318" y="529590"/>
                </a:lnTo>
                <a:lnTo>
                  <a:pt x="3296091" y="533400"/>
                </a:lnTo>
                <a:lnTo>
                  <a:pt x="3293792" y="538480"/>
                </a:lnTo>
                <a:lnTo>
                  <a:pt x="3291265" y="542290"/>
                </a:lnTo>
                <a:lnTo>
                  <a:pt x="3288509" y="547370"/>
                </a:lnTo>
                <a:close/>
              </a:path>
              <a:path w="3305175" h="601980">
                <a:moveTo>
                  <a:pt x="71948" y="547370"/>
                </a:moveTo>
                <a:lnTo>
                  <a:pt x="70900" y="547370"/>
                </a:lnTo>
                <a:lnTo>
                  <a:pt x="70113" y="546100"/>
                </a:lnTo>
                <a:lnTo>
                  <a:pt x="71948" y="547370"/>
                </a:lnTo>
                <a:close/>
              </a:path>
              <a:path w="3305175" h="601980">
                <a:moveTo>
                  <a:pt x="3286280" y="551180"/>
                </a:moveTo>
                <a:lnTo>
                  <a:pt x="3228197" y="551180"/>
                </a:lnTo>
                <a:lnTo>
                  <a:pt x="3231994" y="548640"/>
                </a:lnTo>
                <a:lnTo>
                  <a:pt x="3231181" y="548640"/>
                </a:lnTo>
                <a:lnTo>
                  <a:pt x="3234851" y="546100"/>
                </a:lnTo>
                <a:lnTo>
                  <a:pt x="3234051" y="547370"/>
                </a:lnTo>
                <a:lnTo>
                  <a:pt x="3288509" y="547370"/>
                </a:lnTo>
                <a:lnTo>
                  <a:pt x="3286280" y="551180"/>
                </a:lnTo>
                <a:close/>
              </a:path>
              <a:path w="3305175" h="601980">
                <a:moveTo>
                  <a:pt x="77879" y="551180"/>
                </a:moveTo>
                <a:lnTo>
                  <a:pt x="76768" y="551180"/>
                </a:lnTo>
                <a:lnTo>
                  <a:pt x="75917" y="549910"/>
                </a:lnTo>
                <a:lnTo>
                  <a:pt x="77879" y="551180"/>
                </a:lnTo>
                <a:close/>
              </a:path>
              <a:path w="3305175" h="601980">
                <a:moveTo>
                  <a:pt x="3283420" y="554990"/>
                </a:moveTo>
                <a:lnTo>
                  <a:pt x="3221974" y="554990"/>
                </a:lnTo>
                <a:lnTo>
                  <a:pt x="3226012" y="552450"/>
                </a:lnTo>
                <a:lnTo>
                  <a:pt x="3225123" y="552450"/>
                </a:lnTo>
                <a:lnTo>
                  <a:pt x="3229048" y="549910"/>
                </a:lnTo>
                <a:lnTo>
                  <a:pt x="3228197" y="551180"/>
                </a:lnTo>
                <a:lnTo>
                  <a:pt x="3286280" y="551180"/>
                </a:lnTo>
                <a:lnTo>
                  <a:pt x="3285537" y="552450"/>
                </a:lnTo>
                <a:lnTo>
                  <a:pt x="3283420" y="554990"/>
                </a:lnTo>
                <a:close/>
              </a:path>
              <a:path w="3305175" h="601980">
                <a:moveTo>
                  <a:pt x="84166" y="554990"/>
                </a:moveTo>
                <a:lnTo>
                  <a:pt x="82991" y="554990"/>
                </a:lnTo>
                <a:lnTo>
                  <a:pt x="82089" y="553720"/>
                </a:lnTo>
                <a:lnTo>
                  <a:pt x="84166" y="554990"/>
                </a:lnTo>
                <a:close/>
              </a:path>
              <a:path w="3305175" h="601980">
                <a:moveTo>
                  <a:pt x="3282362" y="556260"/>
                </a:moveTo>
                <a:lnTo>
                  <a:pt x="3218722" y="556260"/>
                </a:lnTo>
                <a:lnTo>
                  <a:pt x="3222875" y="553720"/>
                </a:lnTo>
                <a:lnTo>
                  <a:pt x="3221974" y="554990"/>
                </a:lnTo>
                <a:lnTo>
                  <a:pt x="3283420" y="554990"/>
                </a:lnTo>
                <a:lnTo>
                  <a:pt x="3282362" y="556260"/>
                </a:lnTo>
                <a:close/>
              </a:path>
              <a:path w="3305175" h="601980">
                <a:moveTo>
                  <a:pt x="87429" y="556260"/>
                </a:moveTo>
                <a:lnTo>
                  <a:pt x="86242" y="556260"/>
                </a:lnTo>
                <a:lnTo>
                  <a:pt x="85302" y="554990"/>
                </a:lnTo>
                <a:lnTo>
                  <a:pt x="87429" y="556260"/>
                </a:lnTo>
                <a:close/>
              </a:path>
              <a:path w="3305175" h="601980">
                <a:moveTo>
                  <a:pt x="3281514" y="557530"/>
                </a:moveTo>
                <a:lnTo>
                  <a:pt x="3215408" y="557530"/>
                </a:lnTo>
                <a:lnTo>
                  <a:pt x="3219662" y="554990"/>
                </a:lnTo>
                <a:lnTo>
                  <a:pt x="3218722" y="556260"/>
                </a:lnTo>
                <a:lnTo>
                  <a:pt x="3282362" y="556260"/>
                </a:lnTo>
                <a:lnTo>
                  <a:pt x="3281514" y="557530"/>
                </a:lnTo>
                <a:close/>
              </a:path>
              <a:path w="3305175" h="601980">
                <a:moveTo>
                  <a:pt x="90782" y="557530"/>
                </a:moveTo>
                <a:lnTo>
                  <a:pt x="89557" y="557530"/>
                </a:lnTo>
                <a:lnTo>
                  <a:pt x="88604" y="556260"/>
                </a:lnTo>
                <a:lnTo>
                  <a:pt x="90782" y="557530"/>
                </a:lnTo>
                <a:close/>
              </a:path>
              <a:path w="3305175" h="601980">
                <a:moveTo>
                  <a:pt x="3278971" y="561340"/>
                </a:moveTo>
                <a:lnTo>
                  <a:pt x="3197742" y="561340"/>
                </a:lnTo>
                <a:lnTo>
                  <a:pt x="3202428" y="560070"/>
                </a:lnTo>
                <a:lnTo>
                  <a:pt x="3205006" y="560070"/>
                </a:lnTo>
                <a:lnTo>
                  <a:pt x="3209540" y="558800"/>
                </a:lnTo>
                <a:lnTo>
                  <a:pt x="3212004" y="558800"/>
                </a:lnTo>
                <a:lnTo>
                  <a:pt x="3216360" y="556260"/>
                </a:lnTo>
                <a:lnTo>
                  <a:pt x="3215408" y="557530"/>
                </a:lnTo>
                <a:lnTo>
                  <a:pt x="3281514" y="557530"/>
                </a:lnTo>
                <a:lnTo>
                  <a:pt x="3278971" y="561340"/>
                </a:lnTo>
                <a:close/>
              </a:path>
              <a:path w="3305175" h="601980">
                <a:moveTo>
                  <a:pt x="96427" y="558800"/>
                </a:moveTo>
                <a:lnTo>
                  <a:pt x="92960" y="558800"/>
                </a:lnTo>
                <a:lnTo>
                  <a:pt x="91982" y="557530"/>
                </a:lnTo>
                <a:lnTo>
                  <a:pt x="96427" y="558800"/>
                </a:lnTo>
                <a:close/>
              </a:path>
              <a:path w="3305175" h="601980">
                <a:moveTo>
                  <a:pt x="3212004" y="558800"/>
                </a:moveTo>
                <a:lnTo>
                  <a:pt x="3208537" y="558800"/>
                </a:lnTo>
                <a:lnTo>
                  <a:pt x="3212982" y="557530"/>
                </a:lnTo>
                <a:lnTo>
                  <a:pt x="3212004" y="558800"/>
                </a:lnTo>
                <a:close/>
              </a:path>
              <a:path w="3305175" h="601980">
                <a:moveTo>
                  <a:pt x="3202428" y="601980"/>
                </a:moveTo>
                <a:lnTo>
                  <a:pt x="102536" y="601980"/>
                </a:lnTo>
                <a:lnTo>
                  <a:pt x="96808" y="600710"/>
                </a:lnTo>
                <a:lnTo>
                  <a:pt x="3208156" y="600710"/>
                </a:lnTo>
                <a:lnTo>
                  <a:pt x="3202428" y="60198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63950" y="2319019"/>
            <a:ext cx="464693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538235"/>
                </a:solidFill>
                <a:latin typeface="华文楷体"/>
                <a:cs typeface="华文楷体"/>
              </a:rPr>
              <a:t>常见的还原剂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：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C</a:t>
            </a:r>
            <a:r>
              <a:rPr dirty="0" sz="2800" spc="-30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、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CO</a:t>
            </a:r>
            <a:r>
              <a:rPr dirty="0" sz="2800" spc="-25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、</a:t>
            </a:r>
            <a:r>
              <a:rPr dirty="0" sz="2800" spc="5" b="1">
                <a:solidFill>
                  <a:srgbClr val="538235"/>
                </a:solidFill>
                <a:latin typeface="Times New Roman"/>
                <a:cs typeface="Times New Roman"/>
              </a:rPr>
              <a:t>H</a:t>
            </a:r>
            <a:r>
              <a:rPr dirty="0" baseline="-16975" sz="2700" spc="7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82109" y="3336925"/>
            <a:ext cx="144907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高炉炼</a:t>
            </a:r>
            <a:r>
              <a:rPr dirty="0" sz="2800" spc="-10" b="1">
                <a:latin typeface="华文楷体"/>
                <a:cs typeface="华文楷体"/>
              </a:rPr>
              <a:t>铁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45907" y="619506"/>
            <a:ext cx="7136130" cy="1297305"/>
          </a:xfrm>
          <a:prstGeom prst="rect">
            <a:avLst/>
          </a:prstGeom>
        </p:spPr>
        <p:txBody>
          <a:bodyPr wrap="square" lIns="0" tIns="179705" rIns="0" bIns="0" rtlCol="0" vert="horz">
            <a:spAutoFit/>
          </a:bodyPr>
          <a:lstStyle/>
          <a:p>
            <a:pPr marL="2648585">
              <a:lnSpc>
                <a:spcPct val="100000"/>
              </a:lnSpc>
              <a:spcBef>
                <a:spcPts val="1415"/>
              </a:spcBef>
            </a:pPr>
            <a:r>
              <a:rPr dirty="0" sz="3600" b="1">
                <a:latin typeface="华文楷体"/>
                <a:cs typeface="华文楷体"/>
              </a:rPr>
              <a:t>金属冶炼的方</a:t>
            </a:r>
            <a:r>
              <a:rPr dirty="0" sz="3600" spc="-5" b="1">
                <a:latin typeface="华文楷体"/>
                <a:cs typeface="华文楷体"/>
              </a:rPr>
              <a:t>法</a:t>
            </a:r>
            <a:endParaRPr sz="36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  <a:tabLst>
                <a:tab pos="446405" algn="l"/>
                <a:tab pos="1019810" algn="l"/>
                <a:tab pos="1612265" algn="l"/>
                <a:tab pos="2264410" algn="l"/>
                <a:tab pos="2797810" algn="l"/>
                <a:tab pos="3370579" algn="l"/>
                <a:tab pos="3903979" algn="l"/>
                <a:tab pos="4457065" algn="l"/>
                <a:tab pos="6096000" algn="l"/>
                <a:tab pos="6688455" algn="l"/>
              </a:tabLst>
            </a:pPr>
            <a:r>
              <a:rPr dirty="0" sz="2800" spc="-5">
                <a:latin typeface="Times New Roman"/>
                <a:cs typeface="Times New Roman"/>
              </a:rPr>
              <a:t>K</a:t>
            </a:r>
            <a:r>
              <a:rPr dirty="0" sz="2800" spc="-5">
                <a:latin typeface="Times New Roman"/>
                <a:cs typeface="Times New Roman"/>
              </a:rPr>
              <a:t>	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Na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Mg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Al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Zn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Fe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Sn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Pb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(</a:t>
            </a:r>
            <a:r>
              <a:rPr dirty="0" sz="2800" spc="-5">
                <a:latin typeface="Times New Roman"/>
                <a:cs typeface="Times New Roman"/>
              </a:rPr>
              <a:t>H)</a:t>
            </a:r>
            <a:r>
              <a:rPr dirty="0" sz="2800" spc="-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u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Hg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Ag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9095" y="2177415"/>
            <a:ext cx="22872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华文楷体"/>
                <a:cs typeface="华文楷体"/>
              </a:rPr>
              <a:t>3.</a:t>
            </a:r>
            <a:r>
              <a:rPr dirty="0" sz="3600" spc="-75" b="1">
                <a:latin typeface="华文楷体"/>
                <a:cs typeface="华文楷体"/>
              </a:rPr>
              <a:t> </a:t>
            </a:r>
            <a:r>
              <a:rPr dirty="0" sz="3600" b="1">
                <a:latin typeface="华文楷体"/>
                <a:cs typeface="华文楷体"/>
              </a:rPr>
              <a:t>热还原</a:t>
            </a:r>
            <a:r>
              <a:rPr dirty="0" sz="3600" spc="-5" b="1">
                <a:latin typeface="华文楷体"/>
                <a:cs typeface="华文楷体"/>
              </a:rPr>
              <a:t>法</a:t>
            </a:r>
            <a:endParaRPr sz="36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1454" y="4446904"/>
            <a:ext cx="197040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imes New Roman"/>
                <a:cs typeface="Times New Roman"/>
              </a:rPr>
              <a:t>3CO +</a:t>
            </a:r>
            <a:r>
              <a:rPr dirty="0" sz="2800" spc="-6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Fe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O</a:t>
            </a:r>
            <a:r>
              <a:rPr dirty="0" baseline="-16975" sz="2700">
                <a:latin typeface="Times New Roman"/>
                <a:cs typeface="Times New Roman"/>
              </a:rPr>
              <a:t>3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5125" y="4446904"/>
            <a:ext cx="177609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imes New Roman"/>
                <a:cs typeface="Times New Roman"/>
              </a:rPr>
              <a:t>2Fe +</a:t>
            </a:r>
            <a:r>
              <a:rPr dirty="0" sz="2800" spc="-6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3CO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61969" y="4580712"/>
            <a:ext cx="107950" cy="283845"/>
          </a:xfrm>
          <a:custGeom>
            <a:avLst/>
            <a:gdLst/>
            <a:ahLst/>
            <a:cxnLst/>
            <a:rect l="l" t="t" r="r" b="b"/>
            <a:pathLst>
              <a:path w="107950" h="283845">
                <a:moveTo>
                  <a:pt x="10566" y="106032"/>
                </a:moveTo>
                <a:lnTo>
                  <a:pt x="0" y="96456"/>
                </a:lnTo>
                <a:lnTo>
                  <a:pt x="292" y="94183"/>
                </a:lnTo>
                <a:lnTo>
                  <a:pt x="1130" y="92049"/>
                </a:lnTo>
                <a:lnTo>
                  <a:pt x="50711" y="0"/>
                </a:lnTo>
                <a:lnTo>
                  <a:pt x="62406" y="18567"/>
                </a:lnTo>
                <a:lnTo>
                  <a:pt x="60871" y="18567"/>
                </a:lnTo>
                <a:lnTo>
                  <a:pt x="41833" y="19215"/>
                </a:lnTo>
                <a:lnTo>
                  <a:pt x="17906" y="101079"/>
                </a:lnTo>
                <a:lnTo>
                  <a:pt x="12801" y="105498"/>
                </a:lnTo>
                <a:lnTo>
                  <a:pt x="10566" y="106032"/>
                </a:lnTo>
                <a:close/>
              </a:path>
              <a:path w="107950" h="283845">
                <a:moveTo>
                  <a:pt x="43032" y="54429"/>
                </a:moveTo>
                <a:lnTo>
                  <a:pt x="41833" y="19215"/>
                </a:lnTo>
                <a:lnTo>
                  <a:pt x="60871" y="18567"/>
                </a:lnTo>
                <a:lnTo>
                  <a:pt x="61035" y="23406"/>
                </a:lnTo>
                <a:lnTo>
                  <a:pt x="59740" y="23406"/>
                </a:lnTo>
                <a:lnTo>
                  <a:pt x="43294" y="23964"/>
                </a:lnTo>
                <a:lnTo>
                  <a:pt x="51997" y="37783"/>
                </a:lnTo>
                <a:lnTo>
                  <a:pt x="43032" y="54429"/>
                </a:lnTo>
                <a:close/>
              </a:path>
              <a:path w="107950" h="283845">
                <a:moveTo>
                  <a:pt x="97967" y="103047"/>
                </a:moveTo>
                <a:lnTo>
                  <a:pt x="62069" y="53775"/>
                </a:lnTo>
                <a:lnTo>
                  <a:pt x="60871" y="18567"/>
                </a:lnTo>
                <a:lnTo>
                  <a:pt x="62406" y="18567"/>
                </a:lnTo>
                <a:lnTo>
                  <a:pt x="106425" y="88455"/>
                </a:lnTo>
                <a:lnTo>
                  <a:pt x="107403" y="90538"/>
                </a:lnTo>
                <a:lnTo>
                  <a:pt x="107861" y="92786"/>
                </a:lnTo>
                <a:lnTo>
                  <a:pt x="107759" y="95084"/>
                </a:lnTo>
                <a:lnTo>
                  <a:pt x="97967" y="103047"/>
                </a:lnTo>
                <a:close/>
              </a:path>
              <a:path w="107950" h="283845">
                <a:moveTo>
                  <a:pt x="51997" y="37783"/>
                </a:moveTo>
                <a:lnTo>
                  <a:pt x="43294" y="23964"/>
                </a:lnTo>
                <a:lnTo>
                  <a:pt x="59740" y="23406"/>
                </a:lnTo>
                <a:lnTo>
                  <a:pt x="51997" y="37783"/>
                </a:lnTo>
                <a:close/>
              </a:path>
              <a:path w="107950" h="283845">
                <a:moveTo>
                  <a:pt x="62069" y="53775"/>
                </a:moveTo>
                <a:lnTo>
                  <a:pt x="51997" y="37783"/>
                </a:lnTo>
                <a:lnTo>
                  <a:pt x="59740" y="23406"/>
                </a:lnTo>
                <a:lnTo>
                  <a:pt x="61035" y="23406"/>
                </a:lnTo>
                <a:lnTo>
                  <a:pt x="62069" y="53775"/>
                </a:lnTo>
                <a:close/>
              </a:path>
              <a:path w="107950" h="283845">
                <a:moveTo>
                  <a:pt x="50838" y="283819"/>
                </a:moveTo>
                <a:lnTo>
                  <a:pt x="43032" y="54429"/>
                </a:lnTo>
                <a:lnTo>
                  <a:pt x="51997" y="37783"/>
                </a:lnTo>
                <a:lnTo>
                  <a:pt x="62069" y="53775"/>
                </a:lnTo>
                <a:lnTo>
                  <a:pt x="69875" y="283171"/>
                </a:lnTo>
                <a:lnTo>
                  <a:pt x="50838" y="2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04531" y="4434840"/>
            <a:ext cx="662940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2251" y="3681984"/>
            <a:ext cx="2837688" cy="296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541381" y="1420494"/>
            <a:ext cx="1320043" cy="622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89123" y="1375410"/>
            <a:ext cx="2941576" cy="624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840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8675" y="1631314"/>
            <a:ext cx="124650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华文楷体"/>
                <a:cs typeface="华文楷体"/>
              </a:rPr>
              <a:t>炼铜</a:t>
            </a:r>
            <a:r>
              <a:rPr dirty="0" sz="3200" spc="5">
                <a:latin typeface="宋体"/>
                <a:cs typeface="宋体"/>
              </a:rPr>
              <a:t>：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400" y="5780087"/>
            <a:ext cx="144907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湿法炼</a:t>
            </a:r>
            <a:r>
              <a:rPr dirty="0" sz="2800" spc="-10" b="1">
                <a:latin typeface="华文楷体"/>
                <a:cs typeface="华文楷体"/>
              </a:rPr>
              <a:t>铜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81195" y="1024890"/>
            <a:ext cx="32296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00000"/>
                </a:solidFill>
              </a:rPr>
              <a:t>金属的冶炼方</a:t>
            </a:r>
            <a:r>
              <a:rPr dirty="0" sz="3600" spc="-5">
                <a:solidFill>
                  <a:srgbClr val="000000"/>
                </a:solidFill>
              </a:rPr>
              <a:t>法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970280" y="2222182"/>
            <a:ext cx="3586479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古代用火烧孔雀石炼</a:t>
            </a:r>
            <a:r>
              <a:rPr dirty="0" sz="2800" spc="-10" b="1">
                <a:latin typeface="华文楷体"/>
                <a:cs typeface="华文楷体"/>
              </a:rPr>
              <a:t>铜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784" y="2371089"/>
            <a:ext cx="2082164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Cu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(OH)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CO</a:t>
            </a:r>
            <a:r>
              <a:rPr dirty="0" baseline="-16975" sz="2700">
                <a:latin typeface="Times New Roman"/>
                <a:cs typeface="Times New Roman"/>
              </a:rPr>
              <a:t>3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2394" y="2371089"/>
            <a:ext cx="274320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imes New Roman"/>
                <a:cs typeface="Times New Roman"/>
              </a:rPr>
              <a:t>2CuO+CO</a:t>
            </a:r>
            <a:r>
              <a:rPr dirty="0" baseline="-16975" sz="2700" spc="-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↑+H</a:t>
            </a:r>
            <a:r>
              <a:rPr dirty="0" baseline="-16975" sz="2700" spc="-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0184" y="3224530"/>
            <a:ext cx="131318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+2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uO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63765" y="3224530"/>
            <a:ext cx="165735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imes New Roman"/>
                <a:cs typeface="Times New Roman"/>
              </a:rPr>
              <a:t>2Cu+CO</a:t>
            </a:r>
            <a:r>
              <a:rPr dirty="0" baseline="-16975" sz="2700" spc="-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↑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36535" y="2374392"/>
            <a:ext cx="396240" cy="377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769607" y="3247644"/>
            <a:ext cx="382524" cy="364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805554" y="4110989"/>
            <a:ext cx="226695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2CuFeS</a:t>
            </a:r>
            <a:r>
              <a:rPr dirty="0" baseline="-16975" sz="2700">
                <a:latin typeface="Times New Roman"/>
                <a:cs typeface="Times New Roman"/>
              </a:rPr>
              <a:t>2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-28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4O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2469" y="4110989"/>
            <a:ext cx="309880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imes New Roman"/>
                <a:cs typeface="Times New Roman"/>
              </a:rPr>
              <a:t>Cu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S </a:t>
            </a:r>
            <a:r>
              <a:rPr dirty="0" sz="2800" spc="-5">
                <a:latin typeface="Times New Roman"/>
                <a:cs typeface="Times New Roman"/>
              </a:rPr>
              <a:t>+ </a:t>
            </a:r>
            <a:r>
              <a:rPr dirty="0" sz="2800">
                <a:latin typeface="Times New Roman"/>
                <a:cs typeface="Times New Roman"/>
              </a:rPr>
              <a:t>3SO</a:t>
            </a:r>
            <a:r>
              <a:rPr dirty="0" baseline="-16975" sz="2700">
                <a:latin typeface="Times New Roman"/>
                <a:cs typeface="Times New Roman"/>
              </a:rPr>
              <a:t>2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-27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2FeO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51447" y="4099559"/>
            <a:ext cx="662940" cy="41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999865" y="4989195"/>
            <a:ext cx="4072254" cy="12630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  <a:tabLst>
                <a:tab pos="2466340" algn="l"/>
              </a:tabLst>
            </a:pPr>
            <a:r>
              <a:rPr dirty="0" sz="2800">
                <a:latin typeface="Times New Roman"/>
                <a:cs typeface="Times New Roman"/>
              </a:rPr>
              <a:t>Cu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S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O</a:t>
            </a:r>
            <a:r>
              <a:rPr dirty="0" baseline="-16975" sz="2700">
                <a:latin typeface="Times New Roman"/>
                <a:cs typeface="Times New Roman"/>
              </a:rPr>
              <a:t>2	</a:t>
            </a:r>
            <a:r>
              <a:rPr dirty="0" sz="2800" spc="-5">
                <a:latin typeface="Times New Roman"/>
                <a:cs typeface="Times New Roman"/>
              </a:rPr>
              <a:t>2Cu +</a:t>
            </a:r>
            <a:r>
              <a:rPr dirty="0" sz="2800" spc="-5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SO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3025"/>
              </a:spcBef>
            </a:pPr>
            <a:r>
              <a:rPr dirty="0" sz="2800" spc="-5">
                <a:latin typeface="Times New Roman"/>
                <a:cs typeface="Times New Roman"/>
              </a:rPr>
              <a:t>Fe + </a:t>
            </a:r>
            <a:r>
              <a:rPr dirty="0" sz="2800">
                <a:latin typeface="Times New Roman"/>
                <a:cs typeface="Times New Roman"/>
              </a:rPr>
              <a:t>CuSO</a:t>
            </a:r>
            <a:r>
              <a:rPr dirty="0" baseline="-16975" sz="2700">
                <a:latin typeface="Times New Roman"/>
                <a:cs typeface="Times New Roman"/>
              </a:rPr>
              <a:t>4 </a:t>
            </a:r>
            <a:r>
              <a:rPr dirty="0" sz="2800" spc="-5">
                <a:latin typeface="Times New Roman"/>
                <a:cs typeface="Times New Roman"/>
              </a:rPr>
              <a:t>= </a:t>
            </a:r>
            <a:r>
              <a:rPr dirty="0" sz="2800">
                <a:latin typeface="Times New Roman"/>
                <a:cs typeface="Times New Roman"/>
              </a:rPr>
              <a:t>FeSO</a:t>
            </a:r>
            <a:r>
              <a:rPr dirty="0" baseline="-16975" sz="2700">
                <a:latin typeface="Times New Roman"/>
                <a:cs typeface="Times New Roman"/>
              </a:rPr>
              <a:t>4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-24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Cu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18550" y="4977129"/>
            <a:ext cx="107950" cy="407034"/>
          </a:xfrm>
          <a:custGeom>
            <a:avLst/>
            <a:gdLst/>
            <a:ahLst/>
            <a:cxnLst/>
            <a:rect l="l" t="t" r="r" b="b"/>
            <a:pathLst>
              <a:path w="107950" h="407035">
                <a:moveTo>
                  <a:pt x="10553" y="105981"/>
                </a:moveTo>
                <a:lnTo>
                  <a:pt x="0" y="96393"/>
                </a:lnTo>
                <a:lnTo>
                  <a:pt x="304" y="94119"/>
                </a:lnTo>
                <a:lnTo>
                  <a:pt x="1143" y="91986"/>
                </a:lnTo>
                <a:lnTo>
                  <a:pt x="50825" y="0"/>
                </a:lnTo>
                <a:lnTo>
                  <a:pt x="62496" y="18580"/>
                </a:lnTo>
                <a:lnTo>
                  <a:pt x="60972" y="18580"/>
                </a:lnTo>
                <a:lnTo>
                  <a:pt x="41935" y="19202"/>
                </a:lnTo>
                <a:lnTo>
                  <a:pt x="17907" y="101041"/>
                </a:lnTo>
                <a:lnTo>
                  <a:pt x="12788" y="105460"/>
                </a:lnTo>
                <a:lnTo>
                  <a:pt x="10553" y="105981"/>
                </a:lnTo>
                <a:close/>
              </a:path>
              <a:path w="107950" h="407035">
                <a:moveTo>
                  <a:pt x="43090" y="54411"/>
                </a:moveTo>
                <a:lnTo>
                  <a:pt x="41935" y="19202"/>
                </a:lnTo>
                <a:lnTo>
                  <a:pt x="60972" y="18580"/>
                </a:lnTo>
                <a:lnTo>
                  <a:pt x="61131" y="23418"/>
                </a:lnTo>
                <a:lnTo>
                  <a:pt x="59829" y="23418"/>
                </a:lnTo>
                <a:lnTo>
                  <a:pt x="43383" y="23964"/>
                </a:lnTo>
                <a:lnTo>
                  <a:pt x="52067" y="37790"/>
                </a:lnTo>
                <a:lnTo>
                  <a:pt x="43090" y="54411"/>
                </a:lnTo>
                <a:close/>
              </a:path>
              <a:path w="107950" h="407035">
                <a:moveTo>
                  <a:pt x="97967" y="103111"/>
                </a:moveTo>
                <a:lnTo>
                  <a:pt x="62128" y="53805"/>
                </a:lnTo>
                <a:lnTo>
                  <a:pt x="60972" y="18580"/>
                </a:lnTo>
                <a:lnTo>
                  <a:pt x="62496" y="18580"/>
                </a:lnTo>
                <a:lnTo>
                  <a:pt x="106438" y="88531"/>
                </a:lnTo>
                <a:lnTo>
                  <a:pt x="107416" y="90601"/>
                </a:lnTo>
                <a:lnTo>
                  <a:pt x="107873" y="92862"/>
                </a:lnTo>
                <a:lnTo>
                  <a:pt x="107772" y="95148"/>
                </a:lnTo>
                <a:lnTo>
                  <a:pt x="97967" y="103111"/>
                </a:lnTo>
                <a:close/>
              </a:path>
              <a:path w="107950" h="407035">
                <a:moveTo>
                  <a:pt x="52067" y="37790"/>
                </a:moveTo>
                <a:lnTo>
                  <a:pt x="43383" y="23964"/>
                </a:lnTo>
                <a:lnTo>
                  <a:pt x="59829" y="23418"/>
                </a:lnTo>
                <a:lnTo>
                  <a:pt x="52067" y="37790"/>
                </a:lnTo>
                <a:close/>
              </a:path>
              <a:path w="107950" h="407035">
                <a:moveTo>
                  <a:pt x="62128" y="53805"/>
                </a:moveTo>
                <a:lnTo>
                  <a:pt x="52067" y="37790"/>
                </a:lnTo>
                <a:lnTo>
                  <a:pt x="59829" y="23418"/>
                </a:lnTo>
                <a:lnTo>
                  <a:pt x="61131" y="23418"/>
                </a:lnTo>
                <a:lnTo>
                  <a:pt x="62128" y="53805"/>
                </a:lnTo>
                <a:close/>
              </a:path>
              <a:path w="107950" h="407035">
                <a:moveTo>
                  <a:pt x="54648" y="406577"/>
                </a:moveTo>
                <a:lnTo>
                  <a:pt x="43090" y="54411"/>
                </a:lnTo>
                <a:lnTo>
                  <a:pt x="52067" y="37790"/>
                </a:lnTo>
                <a:lnTo>
                  <a:pt x="62128" y="53805"/>
                </a:lnTo>
                <a:lnTo>
                  <a:pt x="73685" y="405942"/>
                </a:lnTo>
                <a:lnTo>
                  <a:pt x="54648" y="4065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76900" y="4927091"/>
            <a:ext cx="662939" cy="41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75689" y="3975427"/>
            <a:ext cx="2773680" cy="103695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marL="127635">
              <a:lnSpc>
                <a:spcPct val="100000"/>
              </a:lnSpc>
              <a:spcBef>
                <a:spcPts val="1025"/>
              </a:spcBef>
            </a:pPr>
            <a:r>
              <a:rPr dirty="0" sz="2800" b="1">
                <a:latin typeface="华文楷体"/>
                <a:cs typeface="华文楷体"/>
              </a:rPr>
              <a:t>火法炼</a:t>
            </a:r>
            <a:r>
              <a:rPr dirty="0" sz="2800" spc="-10" b="1">
                <a:latin typeface="华文楷体"/>
                <a:cs typeface="华文楷体"/>
              </a:rPr>
              <a:t>铜</a:t>
            </a:r>
            <a:endParaRPr sz="28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2400" b="1">
                <a:latin typeface="华文楷体"/>
                <a:cs typeface="华文楷体"/>
              </a:rPr>
              <a:t>（高温冶炼黄铜矿</a:t>
            </a:r>
            <a:r>
              <a:rPr dirty="0" sz="2400" spc="-5" b="1">
                <a:latin typeface="华文楷体"/>
                <a:cs typeface="华文楷体"/>
              </a:rPr>
              <a:t>）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60742" y="1701164"/>
            <a:ext cx="1644650" cy="619760"/>
            <a:chOff x="860742" y="1701164"/>
            <a:chExt cx="1644650" cy="619760"/>
          </a:xfrm>
        </p:grpSpPr>
        <p:sp>
          <p:nvSpPr>
            <p:cNvPr id="4" name="object 4"/>
            <p:cNvSpPr/>
            <p:nvPr/>
          </p:nvSpPr>
          <p:spPr>
            <a:xfrm>
              <a:off x="864108" y="1705355"/>
              <a:ext cx="1636776" cy="6126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60742" y="1701164"/>
              <a:ext cx="1644650" cy="619760"/>
            </a:xfrm>
            <a:custGeom>
              <a:avLst/>
              <a:gdLst/>
              <a:ahLst/>
              <a:cxnLst/>
              <a:rect l="l" t="t" r="r" b="b"/>
              <a:pathLst>
                <a:path w="1644650" h="619760">
                  <a:moveTo>
                    <a:pt x="1549222" y="619760"/>
                  </a:moveTo>
                  <a:lnTo>
                    <a:pt x="95110" y="619760"/>
                  </a:lnTo>
                  <a:lnTo>
                    <a:pt x="84594" y="617219"/>
                  </a:lnTo>
                  <a:lnTo>
                    <a:pt x="69519" y="613410"/>
                  </a:lnTo>
                  <a:lnTo>
                    <a:pt x="64706" y="610869"/>
                  </a:lnTo>
                  <a:lnTo>
                    <a:pt x="60007" y="609600"/>
                  </a:lnTo>
                  <a:lnTo>
                    <a:pt x="55435" y="607060"/>
                  </a:lnTo>
                  <a:lnTo>
                    <a:pt x="51003" y="604519"/>
                  </a:lnTo>
                  <a:lnTo>
                    <a:pt x="46710" y="601980"/>
                  </a:lnTo>
                  <a:lnTo>
                    <a:pt x="42557" y="598169"/>
                  </a:lnTo>
                  <a:lnTo>
                    <a:pt x="38544" y="595630"/>
                  </a:lnTo>
                  <a:lnTo>
                    <a:pt x="34709" y="591819"/>
                  </a:lnTo>
                  <a:lnTo>
                    <a:pt x="31026" y="589280"/>
                  </a:lnTo>
                  <a:lnTo>
                    <a:pt x="27520" y="585469"/>
                  </a:lnTo>
                  <a:lnTo>
                    <a:pt x="24193" y="581660"/>
                  </a:lnTo>
                  <a:lnTo>
                    <a:pt x="21043" y="576580"/>
                  </a:lnTo>
                  <a:lnTo>
                    <a:pt x="18097" y="572769"/>
                  </a:lnTo>
                  <a:lnTo>
                    <a:pt x="15341" y="568960"/>
                  </a:lnTo>
                  <a:lnTo>
                    <a:pt x="12788" y="563880"/>
                  </a:lnTo>
                  <a:lnTo>
                    <a:pt x="10452" y="560069"/>
                  </a:lnTo>
                  <a:lnTo>
                    <a:pt x="139" y="519430"/>
                  </a:lnTo>
                  <a:lnTo>
                    <a:pt x="0" y="105410"/>
                  </a:lnTo>
                  <a:lnTo>
                    <a:pt x="139" y="100330"/>
                  </a:lnTo>
                  <a:lnTo>
                    <a:pt x="10452" y="59689"/>
                  </a:lnTo>
                  <a:lnTo>
                    <a:pt x="12788" y="54610"/>
                  </a:lnTo>
                  <a:lnTo>
                    <a:pt x="15341" y="50800"/>
                  </a:lnTo>
                  <a:lnTo>
                    <a:pt x="18097" y="45719"/>
                  </a:lnTo>
                  <a:lnTo>
                    <a:pt x="21043" y="41910"/>
                  </a:lnTo>
                  <a:lnTo>
                    <a:pt x="38544" y="24130"/>
                  </a:lnTo>
                  <a:lnTo>
                    <a:pt x="42557" y="20319"/>
                  </a:lnTo>
                  <a:lnTo>
                    <a:pt x="69519" y="6350"/>
                  </a:lnTo>
                  <a:lnTo>
                    <a:pt x="74434" y="3810"/>
                  </a:lnTo>
                  <a:lnTo>
                    <a:pt x="89814" y="0"/>
                  </a:lnTo>
                  <a:lnTo>
                    <a:pt x="1554518" y="0"/>
                  </a:lnTo>
                  <a:lnTo>
                    <a:pt x="1569897" y="3810"/>
                  </a:lnTo>
                  <a:lnTo>
                    <a:pt x="1574825" y="6350"/>
                  </a:lnTo>
                  <a:lnTo>
                    <a:pt x="1579626" y="7619"/>
                  </a:lnTo>
                  <a:lnTo>
                    <a:pt x="91058" y="7619"/>
                  </a:lnTo>
                  <a:lnTo>
                    <a:pt x="86029" y="8889"/>
                  </a:lnTo>
                  <a:lnTo>
                    <a:pt x="86207" y="8889"/>
                  </a:lnTo>
                  <a:lnTo>
                    <a:pt x="81267" y="10160"/>
                  </a:lnTo>
                  <a:lnTo>
                    <a:pt x="81457" y="10160"/>
                  </a:lnTo>
                  <a:lnTo>
                    <a:pt x="76606" y="11430"/>
                  </a:lnTo>
                  <a:lnTo>
                    <a:pt x="76796" y="11430"/>
                  </a:lnTo>
                  <a:lnTo>
                    <a:pt x="72047" y="12700"/>
                  </a:lnTo>
                  <a:lnTo>
                    <a:pt x="72224" y="12700"/>
                  </a:lnTo>
                  <a:lnTo>
                    <a:pt x="67589" y="15239"/>
                  </a:lnTo>
                  <a:lnTo>
                    <a:pt x="67754" y="15239"/>
                  </a:lnTo>
                  <a:lnTo>
                    <a:pt x="63233" y="16510"/>
                  </a:lnTo>
                  <a:lnTo>
                    <a:pt x="63398" y="16510"/>
                  </a:lnTo>
                  <a:lnTo>
                    <a:pt x="58991" y="19050"/>
                  </a:lnTo>
                  <a:lnTo>
                    <a:pt x="59156" y="19050"/>
                  </a:lnTo>
                  <a:lnTo>
                    <a:pt x="54876" y="21589"/>
                  </a:lnTo>
                  <a:lnTo>
                    <a:pt x="55041" y="21589"/>
                  </a:lnTo>
                  <a:lnTo>
                    <a:pt x="50888" y="24130"/>
                  </a:lnTo>
                  <a:lnTo>
                    <a:pt x="51041" y="24130"/>
                  </a:lnTo>
                  <a:lnTo>
                    <a:pt x="47040" y="26669"/>
                  </a:lnTo>
                  <a:lnTo>
                    <a:pt x="47193" y="26669"/>
                  </a:lnTo>
                  <a:lnTo>
                    <a:pt x="43332" y="29210"/>
                  </a:lnTo>
                  <a:lnTo>
                    <a:pt x="43472" y="29210"/>
                  </a:lnTo>
                  <a:lnTo>
                    <a:pt x="39763" y="33019"/>
                  </a:lnTo>
                  <a:lnTo>
                    <a:pt x="39903" y="33019"/>
                  </a:lnTo>
                  <a:lnTo>
                    <a:pt x="36347" y="35560"/>
                  </a:lnTo>
                  <a:lnTo>
                    <a:pt x="36487" y="35560"/>
                  </a:lnTo>
                  <a:lnTo>
                    <a:pt x="33096" y="39369"/>
                  </a:lnTo>
                  <a:lnTo>
                    <a:pt x="33223" y="39369"/>
                  </a:lnTo>
                  <a:lnTo>
                    <a:pt x="30010" y="43180"/>
                  </a:lnTo>
                  <a:lnTo>
                    <a:pt x="27101" y="46989"/>
                  </a:lnTo>
                  <a:lnTo>
                    <a:pt x="24358" y="50800"/>
                  </a:lnTo>
                  <a:lnTo>
                    <a:pt x="21805" y="54610"/>
                  </a:lnTo>
                  <a:lnTo>
                    <a:pt x="19443" y="58419"/>
                  </a:lnTo>
                  <a:lnTo>
                    <a:pt x="17271" y="62230"/>
                  </a:lnTo>
                  <a:lnTo>
                    <a:pt x="15303" y="67310"/>
                  </a:lnTo>
                  <a:lnTo>
                    <a:pt x="13550" y="71119"/>
                  </a:lnTo>
                  <a:lnTo>
                    <a:pt x="12014" y="76200"/>
                  </a:lnTo>
                  <a:lnTo>
                    <a:pt x="11036" y="80010"/>
                  </a:lnTo>
                  <a:lnTo>
                    <a:pt x="10744" y="80010"/>
                  </a:lnTo>
                  <a:lnTo>
                    <a:pt x="9601" y="85089"/>
                  </a:lnTo>
                  <a:lnTo>
                    <a:pt x="8737" y="90169"/>
                  </a:lnTo>
                  <a:lnTo>
                    <a:pt x="8115" y="95250"/>
                  </a:lnTo>
                  <a:lnTo>
                    <a:pt x="7746" y="100330"/>
                  </a:lnTo>
                  <a:lnTo>
                    <a:pt x="7619" y="105410"/>
                  </a:lnTo>
                  <a:lnTo>
                    <a:pt x="7715" y="518160"/>
                  </a:lnTo>
                  <a:lnTo>
                    <a:pt x="7825" y="519430"/>
                  </a:lnTo>
                  <a:lnTo>
                    <a:pt x="8140" y="524510"/>
                  </a:lnTo>
                  <a:lnTo>
                    <a:pt x="8277" y="524510"/>
                  </a:lnTo>
                  <a:lnTo>
                    <a:pt x="8762" y="528319"/>
                  </a:lnTo>
                  <a:lnTo>
                    <a:pt x="9639" y="533400"/>
                  </a:lnTo>
                  <a:lnTo>
                    <a:pt x="10744" y="538480"/>
                  </a:lnTo>
                  <a:lnTo>
                    <a:pt x="12064" y="543560"/>
                  </a:lnTo>
                  <a:lnTo>
                    <a:pt x="13614" y="547369"/>
                  </a:lnTo>
                  <a:lnTo>
                    <a:pt x="15379" y="552450"/>
                  </a:lnTo>
                  <a:lnTo>
                    <a:pt x="17348" y="556260"/>
                  </a:lnTo>
                  <a:lnTo>
                    <a:pt x="19532" y="561339"/>
                  </a:lnTo>
                  <a:lnTo>
                    <a:pt x="20056" y="561339"/>
                  </a:lnTo>
                  <a:lnTo>
                    <a:pt x="21894" y="565150"/>
                  </a:lnTo>
                  <a:lnTo>
                    <a:pt x="24460" y="568960"/>
                  </a:lnTo>
                  <a:lnTo>
                    <a:pt x="27203" y="572769"/>
                  </a:lnTo>
                  <a:lnTo>
                    <a:pt x="30124" y="576580"/>
                  </a:lnTo>
                  <a:lnTo>
                    <a:pt x="33223" y="580389"/>
                  </a:lnTo>
                  <a:lnTo>
                    <a:pt x="33096" y="580389"/>
                  </a:lnTo>
                  <a:lnTo>
                    <a:pt x="36487" y="582930"/>
                  </a:lnTo>
                  <a:lnTo>
                    <a:pt x="36347" y="582930"/>
                  </a:lnTo>
                  <a:lnTo>
                    <a:pt x="39903" y="586739"/>
                  </a:lnTo>
                  <a:lnTo>
                    <a:pt x="39763" y="586739"/>
                  </a:lnTo>
                  <a:lnTo>
                    <a:pt x="43472" y="589280"/>
                  </a:lnTo>
                  <a:lnTo>
                    <a:pt x="43332" y="589280"/>
                  </a:lnTo>
                  <a:lnTo>
                    <a:pt x="47193" y="593089"/>
                  </a:lnTo>
                  <a:lnTo>
                    <a:pt x="47040" y="593089"/>
                  </a:lnTo>
                  <a:lnTo>
                    <a:pt x="51041" y="595630"/>
                  </a:lnTo>
                  <a:lnTo>
                    <a:pt x="50888" y="595630"/>
                  </a:lnTo>
                  <a:lnTo>
                    <a:pt x="55041" y="598169"/>
                  </a:lnTo>
                  <a:lnTo>
                    <a:pt x="54876" y="598169"/>
                  </a:lnTo>
                  <a:lnTo>
                    <a:pt x="59156" y="600710"/>
                  </a:lnTo>
                  <a:lnTo>
                    <a:pt x="58991" y="600710"/>
                  </a:lnTo>
                  <a:lnTo>
                    <a:pt x="63398" y="601980"/>
                  </a:lnTo>
                  <a:lnTo>
                    <a:pt x="63233" y="601980"/>
                  </a:lnTo>
                  <a:lnTo>
                    <a:pt x="67754" y="604519"/>
                  </a:lnTo>
                  <a:lnTo>
                    <a:pt x="67589" y="604519"/>
                  </a:lnTo>
                  <a:lnTo>
                    <a:pt x="72224" y="605789"/>
                  </a:lnTo>
                  <a:lnTo>
                    <a:pt x="72047" y="605789"/>
                  </a:lnTo>
                  <a:lnTo>
                    <a:pt x="76796" y="608330"/>
                  </a:lnTo>
                  <a:lnTo>
                    <a:pt x="76606" y="608330"/>
                  </a:lnTo>
                  <a:lnTo>
                    <a:pt x="81457" y="609600"/>
                  </a:lnTo>
                  <a:lnTo>
                    <a:pt x="86029" y="609600"/>
                  </a:lnTo>
                  <a:lnTo>
                    <a:pt x="91058" y="610869"/>
                  </a:lnTo>
                  <a:lnTo>
                    <a:pt x="90868" y="610869"/>
                  </a:lnTo>
                  <a:lnTo>
                    <a:pt x="95973" y="612139"/>
                  </a:lnTo>
                  <a:lnTo>
                    <a:pt x="1577225" y="612139"/>
                  </a:lnTo>
                  <a:lnTo>
                    <a:pt x="1574825" y="613410"/>
                  </a:lnTo>
                  <a:lnTo>
                    <a:pt x="1554518" y="618489"/>
                  </a:lnTo>
                  <a:lnTo>
                    <a:pt x="1549222" y="619760"/>
                  </a:lnTo>
                  <a:close/>
                </a:path>
                <a:path w="1644650" h="619760">
                  <a:moveTo>
                    <a:pt x="1633639" y="81280"/>
                  </a:moveTo>
                  <a:lnTo>
                    <a:pt x="1632267" y="76200"/>
                  </a:lnTo>
                  <a:lnTo>
                    <a:pt x="1630718" y="71119"/>
                  </a:lnTo>
                  <a:lnTo>
                    <a:pt x="1628952" y="67310"/>
                  </a:lnTo>
                  <a:lnTo>
                    <a:pt x="1626984" y="62230"/>
                  </a:lnTo>
                  <a:lnTo>
                    <a:pt x="1624799" y="58419"/>
                  </a:lnTo>
                  <a:lnTo>
                    <a:pt x="1622437" y="54610"/>
                  </a:lnTo>
                  <a:lnTo>
                    <a:pt x="1619872" y="50800"/>
                  </a:lnTo>
                  <a:lnTo>
                    <a:pt x="1617129" y="46989"/>
                  </a:lnTo>
                  <a:lnTo>
                    <a:pt x="1614208" y="43180"/>
                  </a:lnTo>
                  <a:lnTo>
                    <a:pt x="1611109" y="39369"/>
                  </a:lnTo>
                  <a:lnTo>
                    <a:pt x="1611236" y="39369"/>
                  </a:lnTo>
                  <a:lnTo>
                    <a:pt x="1607858" y="35560"/>
                  </a:lnTo>
                  <a:lnTo>
                    <a:pt x="1607985" y="35560"/>
                  </a:lnTo>
                  <a:lnTo>
                    <a:pt x="1604429" y="33019"/>
                  </a:lnTo>
                  <a:lnTo>
                    <a:pt x="1604568" y="33019"/>
                  </a:lnTo>
                  <a:lnTo>
                    <a:pt x="1600860" y="29210"/>
                  </a:lnTo>
                  <a:lnTo>
                    <a:pt x="1601000" y="29210"/>
                  </a:lnTo>
                  <a:lnTo>
                    <a:pt x="1597139" y="26669"/>
                  </a:lnTo>
                  <a:lnTo>
                    <a:pt x="1597291" y="26669"/>
                  </a:lnTo>
                  <a:lnTo>
                    <a:pt x="1593291" y="24130"/>
                  </a:lnTo>
                  <a:lnTo>
                    <a:pt x="1593443" y="24130"/>
                  </a:lnTo>
                  <a:lnTo>
                    <a:pt x="1589290" y="21589"/>
                  </a:lnTo>
                  <a:lnTo>
                    <a:pt x="1589455" y="21589"/>
                  </a:lnTo>
                  <a:lnTo>
                    <a:pt x="1585175" y="19050"/>
                  </a:lnTo>
                  <a:lnTo>
                    <a:pt x="1585340" y="19050"/>
                  </a:lnTo>
                  <a:lnTo>
                    <a:pt x="1580934" y="16510"/>
                  </a:lnTo>
                  <a:lnTo>
                    <a:pt x="1581099" y="16510"/>
                  </a:lnTo>
                  <a:lnTo>
                    <a:pt x="1576577" y="15239"/>
                  </a:lnTo>
                  <a:lnTo>
                    <a:pt x="1576755" y="15239"/>
                  </a:lnTo>
                  <a:lnTo>
                    <a:pt x="1572107" y="12700"/>
                  </a:lnTo>
                  <a:lnTo>
                    <a:pt x="1572285" y="12700"/>
                  </a:lnTo>
                  <a:lnTo>
                    <a:pt x="1567548" y="11430"/>
                  </a:lnTo>
                  <a:lnTo>
                    <a:pt x="1567726" y="11430"/>
                  </a:lnTo>
                  <a:lnTo>
                    <a:pt x="1562874" y="10160"/>
                  </a:lnTo>
                  <a:lnTo>
                    <a:pt x="1563065" y="10160"/>
                  </a:lnTo>
                  <a:lnTo>
                    <a:pt x="1558124" y="8889"/>
                  </a:lnTo>
                  <a:lnTo>
                    <a:pt x="1558302" y="8889"/>
                  </a:lnTo>
                  <a:lnTo>
                    <a:pt x="1553273" y="7619"/>
                  </a:lnTo>
                  <a:lnTo>
                    <a:pt x="1579626" y="7619"/>
                  </a:lnTo>
                  <a:lnTo>
                    <a:pt x="1605788" y="24130"/>
                  </a:lnTo>
                  <a:lnTo>
                    <a:pt x="1609623" y="26669"/>
                  </a:lnTo>
                  <a:lnTo>
                    <a:pt x="1628990" y="50800"/>
                  </a:lnTo>
                  <a:lnTo>
                    <a:pt x="1631543" y="54610"/>
                  </a:lnTo>
                  <a:lnTo>
                    <a:pt x="1633880" y="59689"/>
                  </a:lnTo>
                  <a:lnTo>
                    <a:pt x="1636014" y="63500"/>
                  </a:lnTo>
                  <a:lnTo>
                    <a:pt x="1637906" y="68580"/>
                  </a:lnTo>
                  <a:lnTo>
                    <a:pt x="1639570" y="73660"/>
                  </a:lnTo>
                  <a:lnTo>
                    <a:pt x="1641005" y="78739"/>
                  </a:lnTo>
                  <a:lnTo>
                    <a:pt x="1641300" y="80010"/>
                  </a:lnTo>
                  <a:lnTo>
                    <a:pt x="1633601" y="80010"/>
                  </a:lnTo>
                  <a:lnTo>
                    <a:pt x="1633639" y="81280"/>
                  </a:lnTo>
                  <a:close/>
                </a:path>
                <a:path w="1644650" h="619760">
                  <a:moveTo>
                    <a:pt x="10693" y="81280"/>
                  </a:moveTo>
                  <a:lnTo>
                    <a:pt x="10744" y="80010"/>
                  </a:lnTo>
                  <a:lnTo>
                    <a:pt x="11036" y="80010"/>
                  </a:lnTo>
                  <a:lnTo>
                    <a:pt x="10693" y="81280"/>
                  </a:lnTo>
                  <a:close/>
                </a:path>
                <a:path w="1644650" h="619760">
                  <a:moveTo>
                    <a:pt x="1644192" y="519430"/>
                  </a:moveTo>
                  <a:lnTo>
                    <a:pt x="1636585" y="519430"/>
                  </a:lnTo>
                  <a:lnTo>
                    <a:pt x="1636617" y="518160"/>
                  </a:lnTo>
                  <a:lnTo>
                    <a:pt x="1636712" y="105410"/>
                  </a:lnTo>
                  <a:lnTo>
                    <a:pt x="1636585" y="100330"/>
                  </a:lnTo>
                  <a:lnTo>
                    <a:pt x="1636191" y="95250"/>
                  </a:lnTo>
                  <a:lnTo>
                    <a:pt x="1635569" y="90169"/>
                  </a:lnTo>
                  <a:lnTo>
                    <a:pt x="1634693" y="85089"/>
                  </a:lnTo>
                  <a:lnTo>
                    <a:pt x="1633601" y="80010"/>
                  </a:lnTo>
                  <a:lnTo>
                    <a:pt x="1641300" y="80010"/>
                  </a:lnTo>
                  <a:lnTo>
                    <a:pt x="1644332" y="105410"/>
                  </a:lnTo>
                  <a:lnTo>
                    <a:pt x="1644227" y="518160"/>
                  </a:lnTo>
                  <a:lnTo>
                    <a:pt x="1644192" y="519430"/>
                  </a:lnTo>
                  <a:close/>
                </a:path>
                <a:path w="1644650" h="619760">
                  <a:moveTo>
                    <a:pt x="7825" y="519430"/>
                  </a:moveTo>
                  <a:lnTo>
                    <a:pt x="7746" y="518160"/>
                  </a:lnTo>
                  <a:lnTo>
                    <a:pt x="7825" y="519430"/>
                  </a:lnTo>
                  <a:close/>
                </a:path>
                <a:path w="1644650" h="619760">
                  <a:moveTo>
                    <a:pt x="1643786" y="524510"/>
                  </a:moveTo>
                  <a:lnTo>
                    <a:pt x="1636191" y="524510"/>
                  </a:lnTo>
                  <a:lnTo>
                    <a:pt x="1636585" y="518160"/>
                  </a:lnTo>
                  <a:lnTo>
                    <a:pt x="1636585" y="519430"/>
                  </a:lnTo>
                  <a:lnTo>
                    <a:pt x="1644192" y="519430"/>
                  </a:lnTo>
                  <a:lnTo>
                    <a:pt x="1643786" y="524510"/>
                  </a:lnTo>
                  <a:close/>
                </a:path>
                <a:path w="1644650" h="619760">
                  <a:moveTo>
                    <a:pt x="8277" y="524510"/>
                  </a:moveTo>
                  <a:lnTo>
                    <a:pt x="8140" y="524510"/>
                  </a:lnTo>
                  <a:lnTo>
                    <a:pt x="8115" y="523239"/>
                  </a:lnTo>
                  <a:lnTo>
                    <a:pt x="8277" y="524510"/>
                  </a:lnTo>
                  <a:close/>
                </a:path>
                <a:path w="1644650" h="619760">
                  <a:moveTo>
                    <a:pt x="1633101" y="561339"/>
                  </a:moveTo>
                  <a:lnTo>
                    <a:pt x="1624799" y="561339"/>
                  </a:lnTo>
                  <a:lnTo>
                    <a:pt x="1627060" y="556260"/>
                  </a:lnTo>
                  <a:lnTo>
                    <a:pt x="1629028" y="552450"/>
                  </a:lnTo>
                  <a:lnTo>
                    <a:pt x="1630781" y="547369"/>
                  </a:lnTo>
                  <a:lnTo>
                    <a:pt x="1632318" y="543560"/>
                  </a:lnTo>
                  <a:lnTo>
                    <a:pt x="1633639" y="538480"/>
                  </a:lnTo>
                  <a:lnTo>
                    <a:pt x="1634731" y="533400"/>
                  </a:lnTo>
                  <a:lnTo>
                    <a:pt x="1635594" y="528319"/>
                  </a:lnTo>
                  <a:lnTo>
                    <a:pt x="1636217" y="523239"/>
                  </a:lnTo>
                  <a:lnTo>
                    <a:pt x="1636191" y="524510"/>
                  </a:lnTo>
                  <a:lnTo>
                    <a:pt x="1643786" y="524510"/>
                  </a:lnTo>
                  <a:lnTo>
                    <a:pt x="1633880" y="560069"/>
                  </a:lnTo>
                  <a:lnTo>
                    <a:pt x="1633101" y="561339"/>
                  </a:lnTo>
                  <a:close/>
                </a:path>
                <a:path w="1644650" h="619760">
                  <a:moveTo>
                    <a:pt x="20056" y="561339"/>
                  </a:moveTo>
                  <a:lnTo>
                    <a:pt x="19532" y="561339"/>
                  </a:lnTo>
                  <a:lnTo>
                    <a:pt x="19443" y="560069"/>
                  </a:lnTo>
                  <a:lnTo>
                    <a:pt x="20056" y="561339"/>
                  </a:lnTo>
                  <a:close/>
                </a:path>
                <a:path w="1644650" h="619760">
                  <a:moveTo>
                    <a:pt x="1577225" y="612139"/>
                  </a:moveTo>
                  <a:lnTo>
                    <a:pt x="1548358" y="612139"/>
                  </a:lnTo>
                  <a:lnTo>
                    <a:pt x="1553464" y="610869"/>
                  </a:lnTo>
                  <a:lnTo>
                    <a:pt x="1553273" y="610869"/>
                  </a:lnTo>
                  <a:lnTo>
                    <a:pt x="1558302" y="609600"/>
                  </a:lnTo>
                  <a:lnTo>
                    <a:pt x="1562874" y="609600"/>
                  </a:lnTo>
                  <a:lnTo>
                    <a:pt x="1567726" y="608330"/>
                  </a:lnTo>
                  <a:lnTo>
                    <a:pt x="1567548" y="608330"/>
                  </a:lnTo>
                  <a:lnTo>
                    <a:pt x="1572285" y="605789"/>
                  </a:lnTo>
                  <a:lnTo>
                    <a:pt x="1572107" y="605789"/>
                  </a:lnTo>
                  <a:lnTo>
                    <a:pt x="1576755" y="604519"/>
                  </a:lnTo>
                  <a:lnTo>
                    <a:pt x="1576577" y="604519"/>
                  </a:lnTo>
                  <a:lnTo>
                    <a:pt x="1581099" y="601980"/>
                  </a:lnTo>
                  <a:lnTo>
                    <a:pt x="1580934" y="601980"/>
                  </a:lnTo>
                  <a:lnTo>
                    <a:pt x="1585340" y="600710"/>
                  </a:lnTo>
                  <a:lnTo>
                    <a:pt x="1585175" y="600710"/>
                  </a:lnTo>
                  <a:lnTo>
                    <a:pt x="1589455" y="598169"/>
                  </a:lnTo>
                  <a:lnTo>
                    <a:pt x="1589290" y="598169"/>
                  </a:lnTo>
                  <a:lnTo>
                    <a:pt x="1593443" y="595630"/>
                  </a:lnTo>
                  <a:lnTo>
                    <a:pt x="1593291" y="595630"/>
                  </a:lnTo>
                  <a:lnTo>
                    <a:pt x="1597291" y="593089"/>
                  </a:lnTo>
                  <a:lnTo>
                    <a:pt x="1597139" y="593089"/>
                  </a:lnTo>
                  <a:lnTo>
                    <a:pt x="1601000" y="589280"/>
                  </a:lnTo>
                  <a:lnTo>
                    <a:pt x="1600860" y="589280"/>
                  </a:lnTo>
                  <a:lnTo>
                    <a:pt x="1604568" y="586739"/>
                  </a:lnTo>
                  <a:lnTo>
                    <a:pt x="1604429" y="586739"/>
                  </a:lnTo>
                  <a:lnTo>
                    <a:pt x="1607985" y="582930"/>
                  </a:lnTo>
                  <a:lnTo>
                    <a:pt x="1607858" y="582930"/>
                  </a:lnTo>
                  <a:lnTo>
                    <a:pt x="1611236" y="580389"/>
                  </a:lnTo>
                  <a:lnTo>
                    <a:pt x="1611109" y="580389"/>
                  </a:lnTo>
                  <a:lnTo>
                    <a:pt x="1614322" y="576580"/>
                  </a:lnTo>
                  <a:lnTo>
                    <a:pt x="1617243" y="572769"/>
                  </a:lnTo>
                  <a:lnTo>
                    <a:pt x="1619973" y="568960"/>
                  </a:lnTo>
                  <a:lnTo>
                    <a:pt x="1622526" y="565150"/>
                  </a:lnTo>
                  <a:lnTo>
                    <a:pt x="1624888" y="560069"/>
                  </a:lnTo>
                  <a:lnTo>
                    <a:pt x="1624799" y="561339"/>
                  </a:lnTo>
                  <a:lnTo>
                    <a:pt x="1633101" y="561339"/>
                  </a:lnTo>
                  <a:lnTo>
                    <a:pt x="1631543" y="563880"/>
                  </a:lnTo>
                  <a:lnTo>
                    <a:pt x="1628990" y="568960"/>
                  </a:lnTo>
                  <a:lnTo>
                    <a:pt x="1626234" y="572769"/>
                  </a:lnTo>
                  <a:lnTo>
                    <a:pt x="1623288" y="576580"/>
                  </a:lnTo>
                  <a:lnTo>
                    <a:pt x="1620139" y="581660"/>
                  </a:lnTo>
                  <a:lnTo>
                    <a:pt x="1616811" y="585469"/>
                  </a:lnTo>
                  <a:lnTo>
                    <a:pt x="1613306" y="589280"/>
                  </a:lnTo>
                  <a:lnTo>
                    <a:pt x="1609623" y="591819"/>
                  </a:lnTo>
                  <a:lnTo>
                    <a:pt x="1605788" y="595630"/>
                  </a:lnTo>
                  <a:lnTo>
                    <a:pt x="1601787" y="598169"/>
                  </a:lnTo>
                  <a:lnTo>
                    <a:pt x="1597634" y="601980"/>
                  </a:lnTo>
                  <a:lnTo>
                    <a:pt x="1593329" y="604519"/>
                  </a:lnTo>
                  <a:lnTo>
                    <a:pt x="1588896" y="607060"/>
                  </a:lnTo>
                  <a:lnTo>
                    <a:pt x="1584325" y="609600"/>
                  </a:lnTo>
                  <a:lnTo>
                    <a:pt x="1579626" y="610869"/>
                  </a:lnTo>
                  <a:lnTo>
                    <a:pt x="1577225" y="612139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36396" y="1743773"/>
            <a:ext cx="10915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FFFF"/>
                </a:solidFill>
                <a:latin typeface="华文楷体"/>
                <a:cs typeface="华文楷体"/>
              </a:rPr>
              <a:t>铝热</a:t>
            </a:r>
            <a:r>
              <a:rPr dirty="0" sz="2800" spc="-5">
                <a:solidFill>
                  <a:srgbClr val="FFFFFF"/>
                </a:solidFill>
                <a:latin typeface="华文楷体"/>
                <a:cs typeface="华文楷体"/>
              </a:rPr>
              <a:t>法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33384" y="3968115"/>
            <a:ext cx="33845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4471C4"/>
                </a:solidFill>
                <a:latin typeface="华文楷体"/>
                <a:cs typeface="华文楷体"/>
              </a:rPr>
              <a:t>发强光，放大热，出铁</a:t>
            </a:r>
            <a:r>
              <a:rPr dirty="0" sz="2400" spc="-5" b="1">
                <a:solidFill>
                  <a:srgbClr val="4471C4"/>
                </a:solidFill>
                <a:latin typeface="华文楷体"/>
                <a:cs typeface="华文楷体"/>
              </a:rPr>
              <a:t>水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68425" y="4234688"/>
            <a:ext cx="9892665" cy="2277110"/>
          </a:xfrm>
          <a:prstGeom prst="rect">
            <a:avLst/>
          </a:prstGeom>
        </p:spPr>
        <p:txBody>
          <a:bodyPr wrap="square" lIns="0" tIns="200660" rIns="0" bIns="0" rtlCol="0" vert="horz">
            <a:spAutoFit/>
          </a:bodyPr>
          <a:lstStyle/>
          <a:p>
            <a:pPr marL="1508125">
              <a:lnSpc>
                <a:spcPct val="100000"/>
              </a:lnSpc>
              <a:spcBef>
                <a:spcPts val="1580"/>
              </a:spcBef>
            </a:pPr>
            <a:r>
              <a:rPr dirty="0" sz="2800">
                <a:latin typeface="华文楷体"/>
                <a:cs typeface="华文楷体"/>
              </a:rPr>
              <a:t>应用：</a:t>
            </a:r>
            <a:r>
              <a:rPr dirty="0" u="heavy" sz="28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华文楷体"/>
                <a:cs typeface="华文楷体"/>
              </a:rPr>
              <a:t>焊接钢</a:t>
            </a:r>
            <a:r>
              <a:rPr dirty="0" u="heavy" sz="28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华文楷体"/>
                <a:cs typeface="华文楷体"/>
              </a:rPr>
              <a:t>轨</a:t>
            </a:r>
            <a:endParaRPr sz="28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dirty="0" sz="2800">
                <a:latin typeface="楷体"/>
                <a:cs typeface="楷体"/>
              </a:rPr>
              <a:t>说明</a:t>
            </a:r>
            <a:r>
              <a:rPr dirty="0" sz="2800" spc="-5">
                <a:latin typeface="楷体"/>
                <a:cs typeface="楷体"/>
              </a:rPr>
              <a:t>：</a:t>
            </a:r>
            <a:endParaRPr sz="2800">
              <a:latin typeface="楷体"/>
              <a:cs typeface="楷体"/>
            </a:endParaRPr>
          </a:p>
          <a:p>
            <a:pPr marL="190500">
              <a:lnSpc>
                <a:spcPct val="100000"/>
              </a:lnSpc>
              <a:spcBef>
                <a:spcPts val="540"/>
              </a:spcBef>
            </a:pPr>
            <a:r>
              <a:rPr dirty="0" sz="2800">
                <a:latin typeface="楷体"/>
                <a:cs typeface="楷体"/>
              </a:rPr>
              <a:t>点燃镁条用来提供引发反应的热能</a:t>
            </a:r>
            <a:r>
              <a:rPr dirty="0" sz="2800" spc="-5">
                <a:latin typeface="Times New Roman"/>
                <a:cs typeface="Times New Roman"/>
              </a:rPr>
              <a:t>,</a:t>
            </a:r>
            <a:r>
              <a:rPr dirty="0" sz="2800">
                <a:latin typeface="华文楷体"/>
                <a:cs typeface="华文楷体"/>
              </a:rPr>
              <a:t>引燃</a:t>
            </a:r>
            <a:r>
              <a:rPr dirty="0" sz="2800" spc="-5">
                <a:latin typeface="华文楷体"/>
                <a:cs typeface="华文楷体"/>
              </a:rPr>
              <a:t>剂</a:t>
            </a:r>
            <a:endParaRPr sz="2800">
              <a:latin typeface="华文楷体"/>
              <a:cs typeface="华文楷体"/>
            </a:endParaRPr>
          </a:p>
          <a:p>
            <a:pPr marL="190500">
              <a:lnSpc>
                <a:spcPct val="100000"/>
              </a:lnSpc>
              <a:spcBef>
                <a:spcPts val="790"/>
              </a:spcBef>
            </a:pPr>
            <a:r>
              <a:rPr dirty="0" sz="2800">
                <a:latin typeface="楷体"/>
                <a:cs typeface="楷体"/>
              </a:rPr>
              <a:t>氯酸钾的作用是分解提供氧气</a:t>
            </a:r>
            <a:r>
              <a:rPr dirty="0" sz="2800" spc="-5">
                <a:latin typeface="Times New Roman"/>
                <a:cs typeface="Times New Roman"/>
              </a:rPr>
              <a:t>,</a:t>
            </a:r>
            <a:r>
              <a:rPr dirty="0" sz="2800">
                <a:latin typeface="楷体"/>
                <a:cs typeface="楷体"/>
              </a:rPr>
              <a:t>使镁条快速充分燃烧，助燃剂</a:t>
            </a:r>
            <a:r>
              <a:rPr dirty="0" sz="2800" spc="-5">
                <a:latin typeface="楷体"/>
                <a:cs typeface="楷体"/>
              </a:rPr>
              <a:t>。</a:t>
            </a:r>
            <a:endParaRPr sz="2800">
              <a:latin typeface="楷体"/>
              <a:cs typeface="楷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551919" y="3031489"/>
            <a:ext cx="392430" cy="313690"/>
            <a:chOff x="11551919" y="3031489"/>
            <a:chExt cx="392430" cy="313690"/>
          </a:xfrm>
        </p:grpSpPr>
        <p:sp>
          <p:nvSpPr>
            <p:cNvPr id="10" name="object 10"/>
            <p:cNvSpPr/>
            <p:nvPr/>
          </p:nvSpPr>
          <p:spPr>
            <a:xfrm>
              <a:off x="11558015" y="3037331"/>
              <a:ext cx="379730" cy="302260"/>
            </a:xfrm>
            <a:custGeom>
              <a:avLst/>
              <a:gdLst/>
              <a:ahLst/>
              <a:cxnLst/>
              <a:rect l="l" t="t" r="r" b="b"/>
              <a:pathLst>
                <a:path w="379729" h="302260">
                  <a:moveTo>
                    <a:pt x="379475" y="301752"/>
                  </a:moveTo>
                  <a:lnTo>
                    <a:pt x="0" y="301752"/>
                  </a:lnTo>
                  <a:lnTo>
                    <a:pt x="0" y="0"/>
                  </a:lnTo>
                  <a:lnTo>
                    <a:pt x="379475" y="0"/>
                  </a:lnTo>
                  <a:lnTo>
                    <a:pt x="379475" y="38100"/>
                  </a:lnTo>
                  <a:lnTo>
                    <a:pt x="190500" y="38100"/>
                  </a:lnTo>
                  <a:lnTo>
                    <a:pt x="146346" y="46986"/>
                  </a:lnTo>
                  <a:lnTo>
                    <a:pt x="110353" y="71186"/>
                  </a:lnTo>
                  <a:lnTo>
                    <a:pt x="86119" y="107069"/>
                  </a:lnTo>
                  <a:lnTo>
                    <a:pt x="77241" y="151003"/>
                  </a:lnTo>
                  <a:lnTo>
                    <a:pt x="86113" y="194936"/>
                  </a:lnTo>
                  <a:lnTo>
                    <a:pt x="110305" y="230816"/>
                  </a:lnTo>
                  <a:lnTo>
                    <a:pt x="146185" y="255008"/>
                  </a:lnTo>
                  <a:lnTo>
                    <a:pt x="190118" y="263880"/>
                  </a:lnTo>
                  <a:lnTo>
                    <a:pt x="379475" y="263880"/>
                  </a:lnTo>
                  <a:lnTo>
                    <a:pt x="379475" y="301752"/>
                  </a:lnTo>
                  <a:close/>
                </a:path>
                <a:path w="379729" h="302260">
                  <a:moveTo>
                    <a:pt x="379475" y="263880"/>
                  </a:moveTo>
                  <a:lnTo>
                    <a:pt x="190118" y="263880"/>
                  </a:lnTo>
                  <a:lnTo>
                    <a:pt x="234052" y="255008"/>
                  </a:lnTo>
                  <a:lnTo>
                    <a:pt x="269932" y="230816"/>
                  </a:lnTo>
                  <a:lnTo>
                    <a:pt x="294124" y="194936"/>
                  </a:lnTo>
                  <a:lnTo>
                    <a:pt x="302996" y="151003"/>
                  </a:lnTo>
                  <a:lnTo>
                    <a:pt x="294130" y="107069"/>
                  </a:lnTo>
                  <a:lnTo>
                    <a:pt x="269979" y="71186"/>
                  </a:lnTo>
                  <a:lnTo>
                    <a:pt x="234213" y="46986"/>
                  </a:lnTo>
                  <a:lnTo>
                    <a:pt x="190500" y="38100"/>
                  </a:lnTo>
                  <a:lnTo>
                    <a:pt x="379475" y="38100"/>
                  </a:lnTo>
                  <a:lnTo>
                    <a:pt x="379475" y="263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632691" y="3072383"/>
              <a:ext cx="231648" cy="2316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702795" y="3080003"/>
              <a:ext cx="91440" cy="1965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551919" y="3031489"/>
              <a:ext cx="392429" cy="31368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082925" y="942340"/>
            <a:ext cx="8254365" cy="2753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52245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华文楷体"/>
                <a:cs typeface="华文楷体"/>
              </a:rPr>
              <a:t>金属的冶炼方</a:t>
            </a:r>
            <a:r>
              <a:rPr dirty="0" sz="3600" spc="-5" b="1">
                <a:latin typeface="华文楷体"/>
                <a:cs typeface="华文楷体"/>
              </a:rPr>
              <a:t>法</a:t>
            </a:r>
            <a:endParaRPr sz="3600">
              <a:latin typeface="华文楷体"/>
              <a:cs typeface="华文楷体"/>
            </a:endParaRPr>
          </a:p>
          <a:p>
            <a:pPr marL="38100">
              <a:lnSpc>
                <a:spcPct val="100000"/>
              </a:lnSpc>
              <a:spcBef>
                <a:spcPts val="3450"/>
              </a:spcBef>
            </a:pPr>
            <a:r>
              <a:rPr dirty="0" sz="2800">
                <a:latin typeface="华文楷体"/>
                <a:cs typeface="华文楷体"/>
              </a:rPr>
              <a:t>用金属铝做还原剂冶炼活泼性不如铝且高熔点的金</a:t>
            </a:r>
            <a:r>
              <a:rPr dirty="0" sz="2800" spc="-5">
                <a:latin typeface="华文楷体"/>
                <a:cs typeface="华文楷体"/>
              </a:rPr>
              <a:t>属</a:t>
            </a:r>
            <a:endParaRPr sz="2800">
              <a:latin typeface="华文楷体"/>
              <a:cs typeface="华文楷体"/>
            </a:endParaRPr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dirty="0" sz="2800" spc="-5">
                <a:latin typeface="宋体"/>
                <a:cs typeface="宋体"/>
              </a:rPr>
              <a:t>（</a:t>
            </a:r>
            <a:r>
              <a:rPr dirty="0" sz="2800" spc="-700">
                <a:latin typeface="宋体"/>
                <a:cs typeface="宋体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Fe</a:t>
            </a:r>
            <a:r>
              <a:rPr dirty="0" sz="2800" spc="-5">
                <a:latin typeface="宋体"/>
                <a:cs typeface="宋体"/>
              </a:rPr>
              <a:t>、</a:t>
            </a:r>
            <a:r>
              <a:rPr dirty="0" sz="2800" spc="-695">
                <a:latin typeface="宋体"/>
                <a:cs typeface="宋体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Mn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宋体"/>
                <a:cs typeface="宋体"/>
              </a:rPr>
              <a:t>、</a:t>
            </a:r>
            <a:r>
              <a:rPr dirty="0" sz="2800" spc="-755">
                <a:latin typeface="宋体"/>
                <a:cs typeface="宋体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V</a:t>
            </a:r>
            <a:r>
              <a:rPr dirty="0" sz="2800" spc="-55">
                <a:latin typeface="Times New Roman"/>
                <a:cs typeface="Times New Roman"/>
              </a:rPr>
              <a:t> </a:t>
            </a:r>
            <a:r>
              <a:rPr dirty="0" sz="2800">
                <a:latin typeface="宋体"/>
                <a:cs typeface="宋体"/>
              </a:rPr>
              <a:t>、</a:t>
            </a:r>
            <a:r>
              <a:rPr dirty="0" sz="2800" spc="-5">
                <a:latin typeface="Times New Roman"/>
                <a:cs typeface="Times New Roman"/>
              </a:rPr>
              <a:t>Cr</a:t>
            </a:r>
            <a:r>
              <a:rPr dirty="0" sz="2800">
                <a:latin typeface="华文楷体"/>
                <a:cs typeface="华文楷体"/>
              </a:rPr>
              <a:t>等</a:t>
            </a:r>
            <a:r>
              <a:rPr dirty="0" sz="2800" spc="-5"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宋体"/>
              <a:cs typeface="宋体"/>
            </a:endParaRPr>
          </a:p>
          <a:p>
            <a:pPr marL="287020">
              <a:lnSpc>
                <a:spcPct val="100000"/>
              </a:lnSpc>
              <a:tabLst>
                <a:tab pos="2752725" algn="l"/>
              </a:tabLst>
            </a:pPr>
            <a:r>
              <a:rPr dirty="0" sz="2800" spc="-5">
                <a:latin typeface="Times New Roman"/>
                <a:cs typeface="Times New Roman"/>
              </a:rPr>
              <a:t>2Al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Fe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O</a:t>
            </a:r>
            <a:r>
              <a:rPr dirty="0" baseline="-16975" sz="2700">
                <a:latin typeface="Times New Roman"/>
                <a:cs typeface="Times New Roman"/>
              </a:rPr>
              <a:t>3	</a:t>
            </a:r>
            <a:r>
              <a:rPr dirty="0" sz="2800" spc="-5">
                <a:latin typeface="Times New Roman"/>
                <a:cs typeface="Times New Roman"/>
              </a:rPr>
              <a:t>2Fe +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Al</a:t>
            </a:r>
            <a:r>
              <a:rPr dirty="0" baseline="-16975" sz="2700">
                <a:latin typeface="Times New Roman"/>
                <a:cs typeface="Times New Roman"/>
              </a:rPr>
              <a:t>2</a:t>
            </a:r>
            <a:r>
              <a:rPr dirty="0" sz="2800">
                <a:latin typeface="Times New Roman"/>
                <a:cs typeface="Times New Roman"/>
              </a:rPr>
              <a:t>O</a:t>
            </a:r>
            <a:r>
              <a:rPr dirty="0" baseline="-16975" sz="2700">
                <a:latin typeface="Times New Roman"/>
                <a:cs typeface="Times New Roman"/>
              </a:rPr>
              <a:t>3</a:t>
            </a:r>
            <a:endParaRPr baseline="-16975" sz="2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96840" y="3220211"/>
            <a:ext cx="662939" cy="419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980" y="591102"/>
            <a:ext cx="11647805" cy="5293360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algn="ctr" marL="470534">
              <a:lnSpc>
                <a:spcPct val="100000"/>
              </a:lnSpc>
              <a:spcBef>
                <a:spcPts val="1265"/>
              </a:spcBef>
            </a:pPr>
            <a:r>
              <a:rPr dirty="0" sz="3600" b="1">
                <a:latin typeface="华文楷体"/>
                <a:cs typeface="华文楷体"/>
              </a:rPr>
              <a:t>金属的冶炼方</a:t>
            </a:r>
            <a:r>
              <a:rPr dirty="0" sz="3600" spc="-5" b="1">
                <a:latin typeface="华文楷体"/>
                <a:cs typeface="华文楷体"/>
              </a:rPr>
              <a:t>法</a:t>
            </a:r>
            <a:endParaRPr sz="3600">
              <a:latin typeface="华文楷体"/>
              <a:cs typeface="华文楷体"/>
            </a:endParaRPr>
          </a:p>
          <a:p>
            <a:pPr marL="38100">
              <a:lnSpc>
                <a:spcPct val="100000"/>
              </a:lnSpc>
              <a:spcBef>
                <a:spcPts val="900"/>
              </a:spcBef>
            </a:pPr>
            <a:r>
              <a:rPr dirty="0" sz="2800" b="1">
                <a:solidFill>
                  <a:srgbClr val="538235"/>
                </a:solidFill>
                <a:latin typeface="华文楷体"/>
                <a:cs typeface="华文楷体"/>
              </a:rPr>
              <a:t>热还原法常用的还原剂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：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C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、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CO</a:t>
            </a:r>
            <a:r>
              <a:rPr dirty="0" sz="2800" spc="5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、</a:t>
            </a:r>
            <a:r>
              <a:rPr dirty="0" sz="2800" spc="5" b="1">
                <a:solidFill>
                  <a:srgbClr val="538235"/>
                </a:solidFill>
                <a:latin typeface="Times New Roman"/>
                <a:cs typeface="Times New Roman"/>
              </a:rPr>
              <a:t>H</a:t>
            </a:r>
            <a:r>
              <a:rPr dirty="0" baseline="-16975" sz="2700" spc="7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宋体"/>
                <a:cs typeface="宋体"/>
              </a:rPr>
              <a:t>、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Al</a:t>
            </a:r>
            <a:endParaRPr sz="2800">
              <a:latin typeface="Times New Roman"/>
              <a:cs typeface="Times New Roman"/>
            </a:endParaRPr>
          </a:p>
          <a:p>
            <a:pPr marL="1063625" marR="352425" indent="-177800">
              <a:lnSpc>
                <a:spcPct val="118700"/>
              </a:lnSpc>
              <a:spcBef>
                <a:spcPts val="2655"/>
              </a:spcBef>
              <a:buAutoNum type="arabicPeriod"/>
              <a:tabLst>
                <a:tab pos="1219835" algn="l"/>
              </a:tabLst>
            </a:pPr>
            <a:r>
              <a:rPr dirty="0" sz="2800">
                <a:latin typeface="华文楷体"/>
                <a:cs typeface="华文楷体"/>
              </a:rPr>
              <a:t>用</a:t>
            </a:r>
            <a:r>
              <a:rPr dirty="0" sz="2800" spc="-5">
                <a:latin typeface="Times New Roman"/>
                <a:cs typeface="Times New Roman"/>
              </a:rPr>
              <a:t>H</a:t>
            </a:r>
            <a:r>
              <a:rPr dirty="0" baseline="-16975" sz="2700" spc="7">
                <a:latin typeface="Times New Roman"/>
                <a:cs typeface="Times New Roman"/>
              </a:rPr>
              <a:t>2</a:t>
            </a:r>
            <a:r>
              <a:rPr dirty="0" sz="2800">
                <a:latin typeface="华文楷体"/>
                <a:cs typeface="华文楷体"/>
              </a:rPr>
              <a:t>作还原剂时</a:t>
            </a:r>
            <a:r>
              <a:rPr dirty="0" sz="2800" spc="-5">
                <a:latin typeface="宋体"/>
                <a:cs typeface="宋体"/>
              </a:rPr>
              <a:t>,</a:t>
            </a:r>
            <a:r>
              <a:rPr dirty="0" sz="2800">
                <a:latin typeface="华文楷体"/>
                <a:cs typeface="华文楷体"/>
              </a:rPr>
              <a:t>生成的产物</a:t>
            </a:r>
            <a:r>
              <a:rPr dirty="0" sz="2800" spc="-5">
                <a:latin typeface="Times New Roman"/>
                <a:cs typeface="Times New Roman"/>
              </a:rPr>
              <a:t>H</a:t>
            </a:r>
            <a:r>
              <a:rPr dirty="0" baseline="-16975" sz="2700" spc="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r>
              <a:rPr dirty="0" sz="2800">
                <a:latin typeface="华文楷体"/>
                <a:cs typeface="华文楷体"/>
              </a:rPr>
              <a:t>在高温下以水蒸气的形式蒸发</a:t>
            </a:r>
            <a:r>
              <a:rPr dirty="0" sz="2800" spc="-5">
                <a:latin typeface="华文楷体"/>
                <a:cs typeface="华文楷体"/>
              </a:rPr>
              <a:t>出 </a:t>
            </a:r>
            <a:r>
              <a:rPr dirty="0" sz="2800">
                <a:latin typeface="华文楷体"/>
                <a:cs typeface="华文楷体"/>
              </a:rPr>
              <a:t>去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>
                <a:latin typeface="华文楷体"/>
                <a:cs typeface="华文楷体"/>
              </a:rPr>
              <a:t>使制得的金属纯度较高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>
                <a:latin typeface="华文楷体"/>
                <a:cs typeface="华文楷体"/>
              </a:rPr>
              <a:t>但成本也较高</a:t>
            </a:r>
            <a:r>
              <a:rPr dirty="0" sz="2800" spc="-5">
                <a:latin typeface="华文楷体"/>
                <a:cs typeface="华文楷体"/>
              </a:rPr>
              <a:t>。</a:t>
            </a:r>
            <a:endParaRPr sz="2800">
              <a:latin typeface="华文楷体"/>
              <a:cs typeface="华文楷体"/>
            </a:endParaRPr>
          </a:p>
          <a:p>
            <a:pPr marL="1152525" marR="607695" indent="-292100">
              <a:lnSpc>
                <a:spcPct val="99400"/>
              </a:lnSpc>
              <a:spcBef>
                <a:spcPts val="2315"/>
              </a:spcBef>
              <a:buFont typeface=""/>
              <a:buAutoNum type="arabicPeriod"/>
              <a:tabLst>
                <a:tab pos="1194435" algn="l"/>
              </a:tabLst>
            </a:pPr>
            <a:r>
              <a:rPr dirty="0"/>
              <a:t>	</a:t>
            </a:r>
            <a:r>
              <a:rPr dirty="0" sz="2800">
                <a:latin typeface="华文楷体"/>
                <a:cs typeface="华文楷体"/>
              </a:rPr>
              <a:t>用</a:t>
            </a:r>
            <a:r>
              <a:rPr dirty="0" sz="2800" spc="-5">
                <a:latin typeface="Times New Roman"/>
                <a:cs typeface="Times New Roman"/>
              </a:rPr>
              <a:t>CO,C</a:t>
            </a:r>
            <a:r>
              <a:rPr dirty="0" sz="2800">
                <a:latin typeface="华文楷体"/>
                <a:cs typeface="华文楷体"/>
              </a:rPr>
              <a:t>作还原剂冶炼金属时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 spc="-5">
                <a:latin typeface="Times New Roman"/>
                <a:cs typeface="Times New Roman"/>
              </a:rPr>
              <a:t>CO</a:t>
            </a:r>
            <a:r>
              <a:rPr dirty="0" sz="2800">
                <a:latin typeface="华文楷体"/>
                <a:cs typeface="华文楷体"/>
              </a:rPr>
              <a:t>一般在冶炼炉中通过下列反</a:t>
            </a:r>
            <a:r>
              <a:rPr dirty="0" sz="2800" spc="-5">
                <a:latin typeface="华文楷体"/>
                <a:cs typeface="华文楷体"/>
              </a:rPr>
              <a:t>应 </a:t>
            </a:r>
            <a:r>
              <a:rPr dirty="0" sz="2800">
                <a:latin typeface="华文楷体"/>
                <a:cs typeface="华文楷体"/>
              </a:rPr>
              <a:t>生成</a:t>
            </a:r>
            <a:r>
              <a:rPr dirty="0" sz="2800" spc="-5">
                <a:latin typeface="华文楷体"/>
                <a:cs typeface="华文楷体"/>
              </a:rPr>
              <a:t>: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+O</a:t>
            </a:r>
            <a:r>
              <a:rPr dirty="0" baseline="-16975" sz="2700" spc="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=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r>
              <a:rPr dirty="0" baseline="-16975" sz="2700" spc="7">
                <a:latin typeface="Times New Roman"/>
                <a:cs typeface="Times New Roman"/>
              </a:rPr>
              <a:t>2</a:t>
            </a:r>
            <a:r>
              <a:rPr dirty="0" sz="2800">
                <a:latin typeface="华文楷体"/>
                <a:cs typeface="华文楷体"/>
              </a:rPr>
              <a:t>、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r>
              <a:rPr dirty="0" baseline="-16975" sz="2700" spc="7">
                <a:latin typeface="Times New Roman"/>
                <a:cs typeface="Times New Roman"/>
              </a:rPr>
              <a:t>2</a:t>
            </a:r>
            <a:r>
              <a:rPr dirty="0" sz="2800" spc="-5">
                <a:latin typeface="Times New Roman"/>
                <a:cs typeface="Times New Roman"/>
              </a:rPr>
              <a:t>+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=2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>
                <a:latin typeface="华文楷体"/>
                <a:cs typeface="华文楷体"/>
              </a:rPr>
              <a:t>所以用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5">
                <a:latin typeface="Times New Roman"/>
                <a:cs typeface="Times New Roman"/>
              </a:rPr>
              <a:t>O</a:t>
            </a:r>
            <a:r>
              <a:rPr dirty="0" sz="2800">
                <a:latin typeface="华文楷体"/>
                <a:cs typeface="华文楷体"/>
              </a:rPr>
              <a:t>还原法冶炼得到的金</a:t>
            </a:r>
            <a:r>
              <a:rPr dirty="0" sz="2800" spc="-5">
                <a:latin typeface="华文楷体"/>
                <a:cs typeface="华文楷体"/>
              </a:rPr>
              <a:t>属 </a:t>
            </a:r>
            <a:r>
              <a:rPr dirty="0" sz="2800">
                <a:latin typeface="华文楷体"/>
                <a:cs typeface="华文楷体"/>
              </a:rPr>
              <a:t>中混有杂质C,纯度不</a:t>
            </a:r>
            <a:r>
              <a:rPr dirty="0" sz="2800" spc="-5">
                <a:latin typeface="华文楷体"/>
                <a:cs typeface="华文楷体"/>
              </a:rPr>
              <a:t>高</a:t>
            </a:r>
            <a:endParaRPr sz="2800">
              <a:latin typeface="华文楷体"/>
              <a:cs typeface="华文楷体"/>
            </a:endParaRPr>
          </a:p>
          <a:p>
            <a:pPr marL="1241425" marR="30480" indent="-355600">
              <a:lnSpc>
                <a:spcPct val="119900"/>
              </a:lnSpc>
              <a:spcBef>
                <a:spcPts val="705"/>
              </a:spcBef>
              <a:buAutoNum type="arabicPeriod"/>
              <a:tabLst>
                <a:tab pos="1219835" algn="l"/>
              </a:tabLst>
            </a:pPr>
            <a:r>
              <a:rPr dirty="0" sz="2800">
                <a:latin typeface="华文楷体"/>
                <a:cs typeface="华文楷体"/>
              </a:rPr>
              <a:t>用铝热反应冶炼金属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>
                <a:latin typeface="华文楷体"/>
                <a:cs typeface="华文楷体"/>
              </a:rPr>
              <a:t>虽克服了被冶炼金属及其氧化物熔点高、难</a:t>
            </a:r>
            <a:r>
              <a:rPr dirty="0" sz="2800" spc="-5">
                <a:latin typeface="华文楷体"/>
                <a:cs typeface="华文楷体"/>
              </a:rPr>
              <a:t>冶 </a:t>
            </a:r>
            <a:r>
              <a:rPr dirty="0" sz="2800">
                <a:latin typeface="华文楷体"/>
                <a:cs typeface="华文楷体"/>
              </a:rPr>
              <a:t>炼的问题</a:t>
            </a:r>
            <a:r>
              <a:rPr dirty="0" sz="2800" spc="-5">
                <a:latin typeface="华文楷体"/>
                <a:cs typeface="华文楷体"/>
              </a:rPr>
              <a:t>,</a:t>
            </a:r>
            <a:r>
              <a:rPr dirty="0" sz="2800">
                <a:latin typeface="华文楷体"/>
                <a:cs typeface="华文楷体"/>
              </a:rPr>
              <a:t>但是成本较高</a:t>
            </a:r>
            <a:r>
              <a:rPr dirty="0" sz="2800" spc="-5">
                <a:latin typeface="华文楷体"/>
                <a:cs typeface="华文楷体"/>
              </a:rPr>
              <a:t>。</a:t>
            </a:r>
            <a:endParaRPr sz="2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840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15550" y="3079114"/>
            <a:ext cx="114363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3095" algn="l"/>
              </a:tabLst>
            </a:pPr>
            <a:r>
              <a:rPr dirty="0" sz="3200" spc="-5">
                <a:latin typeface="Times New Roman"/>
                <a:cs typeface="Times New Roman"/>
              </a:rPr>
              <a:t>P</a:t>
            </a:r>
            <a:r>
              <a:rPr dirty="0" sz="3200">
                <a:latin typeface="Times New Roman"/>
                <a:cs typeface="Times New Roman"/>
              </a:rPr>
              <a:t>t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A</a:t>
            </a:r>
            <a:r>
              <a:rPr dirty="0" sz="3200"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6690" y="325785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98010" y="337214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37" y="0"/>
                </a:lnTo>
                <a:lnTo>
                  <a:pt x="57797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99319" y="348644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797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05910" y="405790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47" y="57797"/>
                </a:moveTo>
                <a:lnTo>
                  <a:pt x="0" y="660"/>
                </a:lnTo>
                <a:lnTo>
                  <a:pt x="57137" y="0"/>
                </a:lnTo>
                <a:lnTo>
                  <a:pt x="57797" y="57150"/>
                </a:lnTo>
                <a:lnTo>
                  <a:pt x="647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07218" y="417219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08539" y="428649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797"/>
                </a:moveTo>
                <a:lnTo>
                  <a:pt x="0" y="660"/>
                </a:lnTo>
                <a:lnTo>
                  <a:pt x="57150" y="0"/>
                </a:lnTo>
                <a:lnTo>
                  <a:pt x="57797" y="57137"/>
                </a:lnTo>
                <a:lnTo>
                  <a:pt x="660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09847" y="440077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11167" y="451507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797"/>
                </a:moveTo>
                <a:lnTo>
                  <a:pt x="0" y="647"/>
                </a:lnTo>
                <a:lnTo>
                  <a:pt x="57150" y="0"/>
                </a:lnTo>
                <a:lnTo>
                  <a:pt x="57810" y="57137"/>
                </a:lnTo>
                <a:lnTo>
                  <a:pt x="660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12488" y="4629365"/>
            <a:ext cx="57785" cy="8255"/>
          </a:xfrm>
          <a:custGeom>
            <a:avLst/>
            <a:gdLst/>
            <a:ahLst/>
            <a:cxnLst/>
            <a:rect l="l" t="t" r="r" b="b"/>
            <a:pathLst>
              <a:path w="57785" h="8254">
                <a:moveTo>
                  <a:pt x="76" y="7734"/>
                </a:moveTo>
                <a:lnTo>
                  <a:pt x="0" y="660"/>
                </a:lnTo>
                <a:lnTo>
                  <a:pt x="57137" y="0"/>
                </a:lnTo>
                <a:lnTo>
                  <a:pt x="57226" y="7073"/>
                </a:lnTo>
                <a:lnTo>
                  <a:pt x="76" y="7734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302895" y="3585489"/>
            <a:ext cx="11590020" cy="1118870"/>
            <a:chOff x="302895" y="3585489"/>
            <a:chExt cx="11590020" cy="1118870"/>
          </a:xfrm>
        </p:grpSpPr>
        <p:sp>
          <p:nvSpPr>
            <p:cNvPr id="14" name="object 14"/>
            <p:cNvSpPr/>
            <p:nvPr/>
          </p:nvSpPr>
          <p:spPr>
            <a:xfrm>
              <a:off x="309372" y="3654551"/>
              <a:ext cx="11574780" cy="237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02895" y="3585489"/>
              <a:ext cx="11590020" cy="514984"/>
            </a:xfrm>
            <a:custGeom>
              <a:avLst/>
              <a:gdLst/>
              <a:ahLst/>
              <a:cxnLst/>
              <a:rect l="l" t="t" r="r" b="b"/>
              <a:pathLst>
                <a:path w="11590020" h="514985">
                  <a:moveTo>
                    <a:pt x="3755555" y="72390"/>
                  </a:moveTo>
                  <a:lnTo>
                    <a:pt x="3754894" y="15240"/>
                  </a:lnTo>
                  <a:lnTo>
                    <a:pt x="3697744" y="15900"/>
                  </a:lnTo>
                  <a:lnTo>
                    <a:pt x="3698405" y="73050"/>
                  </a:lnTo>
                  <a:lnTo>
                    <a:pt x="3755555" y="72390"/>
                  </a:lnTo>
                  <a:close/>
                </a:path>
                <a:path w="11590020" h="514985">
                  <a:moveTo>
                    <a:pt x="3759492" y="415264"/>
                  </a:moveTo>
                  <a:lnTo>
                    <a:pt x="3758844" y="358127"/>
                  </a:lnTo>
                  <a:lnTo>
                    <a:pt x="3701694" y="358775"/>
                  </a:lnTo>
                  <a:lnTo>
                    <a:pt x="3702354" y="415925"/>
                  </a:lnTo>
                  <a:lnTo>
                    <a:pt x="3759492" y="415264"/>
                  </a:lnTo>
                  <a:close/>
                </a:path>
                <a:path w="11590020" h="514985">
                  <a:moveTo>
                    <a:pt x="7898295" y="57150"/>
                  </a:moveTo>
                  <a:lnTo>
                    <a:pt x="7897635" y="0"/>
                  </a:lnTo>
                  <a:lnTo>
                    <a:pt x="7840485" y="660"/>
                  </a:lnTo>
                  <a:lnTo>
                    <a:pt x="7841145" y="57810"/>
                  </a:lnTo>
                  <a:lnTo>
                    <a:pt x="7898295" y="57150"/>
                  </a:lnTo>
                  <a:close/>
                </a:path>
                <a:path w="11590020" h="514985">
                  <a:moveTo>
                    <a:pt x="7902232" y="400024"/>
                  </a:moveTo>
                  <a:lnTo>
                    <a:pt x="7901584" y="342887"/>
                  </a:lnTo>
                  <a:lnTo>
                    <a:pt x="7844434" y="343535"/>
                  </a:lnTo>
                  <a:lnTo>
                    <a:pt x="7845095" y="400685"/>
                  </a:lnTo>
                  <a:lnTo>
                    <a:pt x="7902232" y="400024"/>
                  </a:lnTo>
                  <a:close/>
                </a:path>
                <a:path w="11590020" h="514985">
                  <a:moveTo>
                    <a:pt x="7903553" y="514324"/>
                  </a:moveTo>
                  <a:lnTo>
                    <a:pt x="7902892" y="457174"/>
                  </a:lnTo>
                  <a:lnTo>
                    <a:pt x="7845755" y="457835"/>
                  </a:lnTo>
                  <a:lnTo>
                    <a:pt x="7846403" y="514972"/>
                  </a:lnTo>
                  <a:lnTo>
                    <a:pt x="7903553" y="514324"/>
                  </a:lnTo>
                  <a:close/>
                </a:path>
                <a:path w="11590020" h="514985">
                  <a:moveTo>
                    <a:pt x="9854730" y="57150"/>
                  </a:moveTo>
                  <a:lnTo>
                    <a:pt x="9854070" y="0"/>
                  </a:lnTo>
                  <a:lnTo>
                    <a:pt x="9796920" y="660"/>
                  </a:lnTo>
                  <a:lnTo>
                    <a:pt x="9797580" y="57810"/>
                  </a:lnTo>
                  <a:lnTo>
                    <a:pt x="9854730" y="57150"/>
                  </a:lnTo>
                  <a:close/>
                </a:path>
                <a:path w="11590020" h="514985">
                  <a:moveTo>
                    <a:pt x="9858667" y="400024"/>
                  </a:moveTo>
                  <a:lnTo>
                    <a:pt x="9858019" y="342887"/>
                  </a:lnTo>
                  <a:lnTo>
                    <a:pt x="9800869" y="343535"/>
                  </a:lnTo>
                  <a:lnTo>
                    <a:pt x="9801530" y="400685"/>
                  </a:lnTo>
                  <a:lnTo>
                    <a:pt x="9858667" y="400024"/>
                  </a:lnTo>
                  <a:close/>
                </a:path>
                <a:path w="11590020" h="514985">
                  <a:moveTo>
                    <a:pt x="9859988" y="514324"/>
                  </a:moveTo>
                  <a:lnTo>
                    <a:pt x="9859327" y="457174"/>
                  </a:lnTo>
                  <a:lnTo>
                    <a:pt x="9802190" y="457835"/>
                  </a:lnTo>
                  <a:lnTo>
                    <a:pt x="9802838" y="514972"/>
                  </a:lnTo>
                  <a:lnTo>
                    <a:pt x="9859988" y="514324"/>
                  </a:lnTo>
                  <a:close/>
                </a:path>
                <a:path w="11590020" h="514985">
                  <a:moveTo>
                    <a:pt x="11589474" y="188315"/>
                  </a:moveTo>
                  <a:lnTo>
                    <a:pt x="11584978" y="183819"/>
                  </a:lnTo>
                  <a:lnTo>
                    <a:pt x="11571503" y="170345"/>
                  </a:lnTo>
                  <a:lnTo>
                    <a:pt x="11571503" y="188315"/>
                  </a:lnTo>
                  <a:lnTo>
                    <a:pt x="11468100" y="291719"/>
                  </a:lnTo>
                  <a:lnTo>
                    <a:pt x="11468100" y="254038"/>
                  </a:lnTo>
                  <a:lnTo>
                    <a:pt x="11468100" y="241338"/>
                  </a:lnTo>
                  <a:lnTo>
                    <a:pt x="9856838" y="241338"/>
                  </a:lnTo>
                  <a:lnTo>
                    <a:pt x="9856699" y="228587"/>
                  </a:lnTo>
                  <a:lnTo>
                    <a:pt x="9799549" y="229247"/>
                  </a:lnTo>
                  <a:lnTo>
                    <a:pt x="9799688" y="241338"/>
                  </a:lnTo>
                  <a:lnTo>
                    <a:pt x="7900403" y="241338"/>
                  </a:lnTo>
                  <a:lnTo>
                    <a:pt x="7900263" y="228587"/>
                  </a:lnTo>
                  <a:lnTo>
                    <a:pt x="7843113" y="229247"/>
                  </a:lnTo>
                  <a:lnTo>
                    <a:pt x="7843253" y="241338"/>
                  </a:lnTo>
                  <a:lnTo>
                    <a:pt x="12700" y="241338"/>
                  </a:lnTo>
                  <a:lnTo>
                    <a:pt x="12700" y="135293"/>
                  </a:lnTo>
                  <a:lnTo>
                    <a:pt x="3699116" y="135293"/>
                  </a:lnTo>
                  <a:lnTo>
                    <a:pt x="3699713" y="187337"/>
                  </a:lnTo>
                  <a:lnTo>
                    <a:pt x="3756863" y="186677"/>
                  </a:lnTo>
                  <a:lnTo>
                    <a:pt x="3756266" y="135293"/>
                  </a:lnTo>
                  <a:lnTo>
                    <a:pt x="7842034" y="135293"/>
                  </a:lnTo>
                  <a:lnTo>
                    <a:pt x="7842466" y="172097"/>
                  </a:lnTo>
                  <a:lnTo>
                    <a:pt x="7899603" y="171437"/>
                  </a:lnTo>
                  <a:lnTo>
                    <a:pt x="7899184" y="135293"/>
                  </a:lnTo>
                  <a:lnTo>
                    <a:pt x="9798469" y="135293"/>
                  </a:lnTo>
                  <a:lnTo>
                    <a:pt x="9798901" y="172097"/>
                  </a:lnTo>
                  <a:lnTo>
                    <a:pt x="9856038" y="171437"/>
                  </a:lnTo>
                  <a:lnTo>
                    <a:pt x="9855619" y="135293"/>
                  </a:lnTo>
                  <a:lnTo>
                    <a:pt x="11468100" y="135293"/>
                  </a:lnTo>
                  <a:lnTo>
                    <a:pt x="11468100" y="122593"/>
                  </a:lnTo>
                  <a:lnTo>
                    <a:pt x="11468100" y="84924"/>
                  </a:lnTo>
                  <a:lnTo>
                    <a:pt x="11571503" y="188315"/>
                  </a:lnTo>
                  <a:lnTo>
                    <a:pt x="11571503" y="170345"/>
                  </a:lnTo>
                  <a:lnTo>
                    <a:pt x="11470729" y="69570"/>
                  </a:lnTo>
                  <a:lnTo>
                    <a:pt x="11455400" y="54241"/>
                  </a:lnTo>
                  <a:lnTo>
                    <a:pt x="11455400" y="122593"/>
                  </a:lnTo>
                  <a:lnTo>
                    <a:pt x="9855467" y="122593"/>
                  </a:lnTo>
                  <a:lnTo>
                    <a:pt x="9855378" y="114300"/>
                  </a:lnTo>
                  <a:lnTo>
                    <a:pt x="9798240" y="114960"/>
                  </a:lnTo>
                  <a:lnTo>
                    <a:pt x="9798317" y="122593"/>
                  </a:lnTo>
                  <a:lnTo>
                    <a:pt x="7899032" y="122593"/>
                  </a:lnTo>
                  <a:lnTo>
                    <a:pt x="7898943" y="114300"/>
                  </a:lnTo>
                  <a:lnTo>
                    <a:pt x="7841805" y="114960"/>
                  </a:lnTo>
                  <a:lnTo>
                    <a:pt x="7841882" y="122593"/>
                  </a:lnTo>
                  <a:lnTo>
                    <a:pt x="0" y="122593"/>
                  </a:lnTo>
                  <a:lnTo>
                    <a:pt x="0" y="254038"/>
                  </a:lnTo>
                  <a:lnTo>
                    <a:pt x="3700475" y="254038"/>
                  </a:lnTo>
                  <a:lnTo>
                    <a:pt x="3701034" y="301637"/>
                  </a:lnTo>
                  <a:lnTo>
                    <a:pt x="3758184" y="300977"/>
                  </a:lnTo>
                  <a:lnTo>
                    <a:pt x="3757638" y="254038"/>
                  </a:lnTo>
                  <a:lnTo>
                    <a:pt x="7843393" y="254038"/>
                  </a:lnTo>
                  <a:lnTo>
                    <a:pt x="7843774" y="286397"/>
                  </a:lnTo>
                  <a:lnTo>
                    <a:pt x="7900924" y="285737"/>
                  </a:lnTo>
                  <a:lnTo>
                    <a:pt x="7900556" y="254038"/>
                  </a:lnTo>
                  <a:lnTo>
                    <a:pt x="9799828" y="254038"/>
                  </a:lnTo>
                  <a:lnTo>
                    <a:pt x="9800209" y="286397"/>
                  </a:lnTo>
                  <a:lnTo>
                    <a:pt x="9857359" y="285737"/>
                  </a:lnTo>
                  <a:lnTo>
                    <a:pt x="9856991" y="254038"/>
                  </a:lnTo>
                  <a:lnTo>
                    <a:pt x="11455400" y="254038"/>
                  </a:lnTo>
                  <a:lnTo>
                    <a:pt x="11455400" y="322389"/>
                  </a:lnTo>
                  <a:lnTo>
                    <a:pt x="11470729" y="307060"/>
                  </a:lnTo>
                  <a:lnTo>
                    <a:pt x="11584978" y="192811"/>
                  </a:lnTo>
                  <a:lnTo>
                    <a:pt x="11589474" y="188315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54163" y="4038676"/>
              <a:ext cx="2612859" cy="6653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016589" y="4032656"/>
              <a:ext cx="2659849" cy="6145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149958" y="4156951"/>
              <a:ext cx="2018664" cy="400685"/>
            </a:xfrm>
            <a:custGeom>
              <a:avLst/>
              <a:gdLst/>
              <a:ahLst/>
              <a:cxnLst/>
              <a:rect l="l" t="t" r="r" b="b"/>
              <a:pathLst>
                <a:path w="2018665" h="400685">
                  <a:moveTo>
                    <a:pt x="57810" y="57150"/>
                  </a:moveTo>
                  <a:lnTo>
                    <a:pt x="57150" y="0"/>
                  </a:lnTo>
                  <a:lnTo>
                    <a:pt x="0" y="660"/>
                  </a:lnTo>
                  <a:lnTo>
                    <a:pt x="660" y="57810"/>
                  </a:lnTo>
                  <a:lnTo>
                    <a:pt x="57810" y="57150"/>
                  </a:lnTo>
                  <a:close/>
                </a:path>
                <a:path w="2018665" h="400685">
                  <a:moveTo>
                    <a:pt x="59118" y="171437"/>
                  </a:moveTo>
                  <a:lnTo>
                    <a:pt x="58470" y="114300"/>
                  </a:lnTo>
                  <a:lnTo>
                    <a:pt x="1320" y="114960"/>
                  </a:lnTo>
                  <a:lnTo>
                    <a:pt x="1981" y="172097"/>
                  </a:lnTo>
                  <a:lnTo>
                    <a:pt x="59118" y="171437"/>
                  </a:lnTo>
                  <a:close/>
                </a:path>
                <a:path w="2018665" h="400685">
                  <a:moveTo>
                    <a:pt x="60439" y="285737"/>
                  </a:moveTo>
                  <a:lnTo>
                    <a:pt x="59778" y="228587"/>
                  </a:lnTo>
                  <a:lnTo>
                    <a:pt x="2641" y="229247"/>
                  </a:lnTo>
                  <a:lnTo>
                    <a:pt x="3289" y="286397"/>
                  </a:lnTo>
                  <a:lnTo>
                    <a:pt x="60439" y="285737"/>
                  </a:lnTo>
                  <a:close/>
                </a:path>
                <a:path w="2018665" h="400685">
                  <a:moveTo>
                    <a:pt x="61760" y="400024"/>
                  </a:moveTo>
                  <a:lnTo>
                    <a:pt x="61099" y="342887"/>
                  </a:lnTo>
                  <a:lnTo>
                    <a:pt x="3949" y="343535"/>
                  </a:lnTo>
                  <a:lnTo>
                    <a:pt x="4610" y="400685"/>
                  </a:lnTo>
                  <a:lnTo>
                    <a:pt x="61760" y="400024"/>
                  </a:lnTo>
                  <a:close/>
                </a:path>
                <a:path w="2018665" h="400685">
                  <a:moveTo>
                    <a:pt x="2014245" y="57150"/>
                  </a:moveTo>
                  <a:lnTo>
                    <a:pt x="2013585" y="0"/>
                  </a:lnTo>
                  <a:lnTo>
                    <a:pt x="1956435" y="660"/>
                  </a:lnTo>
                  <a:lnTo>
                    <a:pt x="1957095" y="57810"/>
                  </a:lnTo>
                  <a:lnTo>
                    <a:pt x="2014245" y="57150"/>
                  </a:lnTo>
                  <a:close/>
                </a:path>
                <a:path w="2018665" h="400685">
                  <a:moveTo>
                    <a:pt x="2015553" y="171437"/>
                  </a:moveTo>
                  <a:lnTo>
                    <a:pt x="2014905" y="114300"/>
                  </a:lnTo>
                  <a:lnTo>
                    <a:pt x="1957755" y="114960"/>
                  </a:lnTo>
                  <a:lnTo>
                    <a:pt x="1958416" y="172097"/>
                  </a:lnTo>
                  <a:lnTo>
                    <a:pt x="2015553" y="171437"/>
                  </a:lnTo>
                  <a:close/>
                </a:path>
                <a:path w="2018665" h="400685">
                  <a:moveTo>
                    <a:pt x="2016874" y="285737"/>
                  </a:moveTo>
                  <a:lnTo>
                    <a:pt x="2016213" y="228587"/>
                  </a:lnTo>
                  <a:lnTo>
                    <a:pt x="1959076" y="229247"/>
                  </a:lnTo>
                  <a:lnTo>
                    <a:pt x="1959724" y="286397"/>
                  </a:lnTo>
                  <a:lnTo>
                    <a:pt x="2016874" y="285737"/>
                  </a:lnTo>
                  <a:close/>
                </a:path>
                <a:path w="2018665" h="400685">
                  <a:moveTo>
                    <a:pt x="2018195" y="400024"/>
                  </a:moveTo>
                  <a:lnTo>
                    <a:pt x="2017534" y="342887"/>
                  </a:lnTo>
                  <a:lnTo>
                    <a:pt x="1960384" y="343535"/>
                  </a:lnTo>
                  <a:lnTo>
                    <a:pt x="1961045" y="400685"/>
                  </a:lnTo>
                  <a:lnTo>
                    <a:pt x="2018195" y="400024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104004" y="1167129"/>
            <a:ext cx="32296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00000"/>
                </a:solidFill>
              </a:rPr>
              <a:t>金属的冶炼方</a:t>
            </a:r>
            <a:r>
              <a:rPr dirty="0" sz="3600" spc="-5">
                <a:solidFill>
                  <a:srgbClr val="000000"/>
                </a:solidFill>
              </a:rPr>
              <a:t>法</a:t>
            </a:r>
            <a:endParaRPr sz="3600"/>
          </a:p>
        </p:txBody>
      </p:sp>
      <p:sp>
        <p:nvSpPr>
          <p:cNvPr id="20" name="object 20"/>
          <p:cNvSpPr/>
          <p:nvPr/>
        </p:nvSpPr>
        <p:spPr>
          <a:xfrm>
            <a:off x="8139430" y="324261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140751" y="335690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37" y="0"/>
                </a:lnTo>
                <a:lnTo>
                  <a:pt x="57797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142058" y="347120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797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155228" y="4614125"/>
            <a:ext cx="57785" cy="8255"/>
          </a:xfrm>
          <a:custGeom>
            <a:avLst/>
            <a:gdLst/>
            <a:ahLst/>
            <a:cxnLst/>
            <a:rect l="l" t="t" r="r" b="b"/>
            <a:pathLst>
              <a:path w="57784" h="8254">
                <a:moveTo>
                  <a:pt x="76" y="7734"/>
                </a:moveTo>
                <a:lnTo>
                  <a:pt x="0" y="660"/>
                </a:lnTo>
                <a:lnTo>
                  <a:pt x="57137" y="0"/>
                </a:lnTo>
                <a:lnTo>
                  <a:pt x="57226" y="7073"/>
                </a:lnTo>
                <a:lnTo>
                  <a:pt x="76" y="7734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095865" y="324261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097186" y="335690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810"/>
                </a:moveTo>
                <a:lnTo>
                  <a:pt x="0" y="660"/>
                </a:lnTo>
                <a:lnTo>
                  <a:pt x="57137" y="0"/>
                </a:lnTo>
                <a:lnTo>
                  <a:pt x="57797" y="57150"/>
                </a:lnTo>
                <a:lnTo>
                  <a:pt x="660" y="57810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098493" y="347120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660" y="57797"/>
                </a:moveTo>
                <a:lnTo>
                  <a:pt x="0" y="660"/>
                </a:lnTo>
                <a:lnTo>
                  <a:pt x="57150" y="0"/>
                </a:lnTo>
                <a:lnTo>
                  <a:pt x="57810" y="57150"/>
                </a:lnTo>
                <a:lnTo>
                  <a:pt x="660" y="57797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111663" y="4614125"/>
            <a:ext cx="57785" cy="8255"/>
          </a:xfrm>
          <a:custGeom>
            <a:avLst/>
            <a:gdLst/>
            <a:ahLst/>
            <a:cxnLst/>
            <a:rect l="l" t="t" r="r" b="b"/>
            <a:pathLst>
              <a:path w="57784" h="8254">
                <a:moveTo>
                  <a:pt x="76" y="7734"/>
                </a:moveTo>
                <a:lnTo>
                  <a:pt x="0" y="660"/>
                </a:lnTo>
                <a:lnTo>
                  <a:pt x="57137" y="0"/>
                </a:lnTo>
                <a:lnTo>
                  <a:pt x="57226" y="7073"/>
                </a:lnTo>
                <a:lnTo>
                  <a:pt x="76" y="7734"/>
                </a:lnTo>
                <a:close/>
              </a:path>
            </a:pathLst>
          </a:custGeom>
          <a:solidFill>
            <a:srgbClr val="4170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464819" y="3079114"/>
            <a:ext cx="7690484" cy="1450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597535" algn="l"/>
                <a:tab pos="1353820" algn="l"/>
                <a:tab pos="2132330" algn="l"/>
                <a:tab pos="2978785" algn="l"/>
                <a:tab pos="3689985" algn="l"/>
                <a:tab pos="4446270" algn="l"/>
                <a:tab pos="5157470" algn="l"/>
                <a:tab pos="5891530" algn="l"/>
                <a:tab pos="7189470" algn="l"/>
              </a:tabLst>
            </a:pPr>
            <a:r>
              <a:rPr dirty="0" sz="3200">
                <a:latin typeface="Times New Roman"/>
                <a:cs typeface="Times New Roman"/>
              </a:rPr>
              <a:t>K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C</a:t>
            </a:r>
            <a:r>
              <a:rPr dirty="0" sz="3200">
                <a:latin typeface="Times New Roman"/>
                <a:cs typeface="Times New Roman"/>
              </a:rPr>
              <a:t>a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N</a:t>
            </a:r>
            <a:r>
              <a:rPr dirty="0" sz="3200">
                <a:latin typeface="Times New Roman"/>
                <a:cs typeface="Times New Roman"/>
              </a:rPr>
              <a:t>a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M</a:t>
            </a:r>
            <a:r>
              <a:rPr dirty="0" sz="3200">
                <a:latin typeface="Times New Roman"/>
                <a:cs typeface="Times New Roman"/>
              </a:rPr>
              <a:t>g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A</a:t>
            </a:r>
            <a:r>
              <a:rPr dirty="0" sz="3200">
                <a:latin typeface="Times New Roman"/>
                <a:cs typeface="Times New Roman"/>
              </a:rPr>
              <a:t>l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Z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F</a:t>
            </a:r>
            <a:r>
              <a:rPr dirty="0" sz="3200">
                <a:latin typeface="Times New Roman"/>
                <a:cs typeface="Times New Roman"/>
              </a:rPr>
              <a:t>e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S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P</a:t>
            </a:r>
            <a:r>
              <a:rPr dirty="0" sz="3200">
                <a:latin typeface="Times New Roman"/>
                <a:cs typeface="Times New Roman"/>
              </a:rPr>
              <a:t>b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(H</a:t>
            </a:r>
            <a:r>
              <a:rPr dirty="0" sz="3200">
                <a:latin typeface="Times New Roman"/>
                <a:cs typeface="Times New Roman"/>
              </a:rPr>
              <a:t>)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latin typeface="Times New Roman"/>
                <a:cs typeface="Times New Roman"/>
              </a:rPr>
              <a:t>C</a:t>
            </a:r>
            <a:r>
              <a:rPr dirty="0" sz="3200"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Times New Roman"/>
              <a:cs typeface="Times New Roman"/>
            </a:endParaRPr>
          </a:p>
          <a:p>
            <a:pPr algn="ctr" marL="89535">
              <a:lnSpc>
                <a:spcPct val="100000"/>
              </a:lnSpc>
              <a:tabLst>
                <a:tab pos="4071620" algn="l"/>
              </a:tabLst>
            </a:pPr>
            <a:r>
              <a:rPr dirty="0" baseline="-4340" sz="4800" b="1">
                <a:solidFill>
                  <a:srgbClr val="FFFFFF"/>
                </a:solidFill>
                <a:latin typeface="华文楷体"/>
                <a:cs typeface="华文楷体"/>
              </a:rPr>
              <a:t>电解法	</a:t>
            </a:r>
            <a:r>
              <a:rPr dirty="0" sz="3200" b="1">
                <a:solidFill>
                  <a:srgbClr val="FFFFFF"/>
                </a:solidFill>
                <a:latin typeface="华文楷体"/>
                <a:cs typeface="华文楷体"/>
              </a:rPr>
              <a:t>热还原法</a:t>
            </a:r>
            <a:endParaRPr sz="3200">
              <a:latin typeface="华文楷体"/>
              <a:cs typeface="华文楷体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177644" y="4076700"/>
            <a:ext cx="1969135" cy="486409"/>
            <a:chOff x="8177644" y="4076700"/>
            <a:chExt cx="1969135" cy="486409"/>
          </a:xfrm>
        </p:grpSpPr>
        <p:sp>
          <p:nvSpPr>
            <p:cNvPr id="30" name="object 30"/>
            <p:cNvSpPr/>
            <p:nvPr/>
          </p:nvSpPr>
          <p:spPr>
            <a:xfrm>
              <a:off x="8183879" y="4082795"/>
              <a:ext cx="1957070" cy="474345"/>
            </a:xfrm>
            <a:custGeom>
              <a:avLst/>
              <a:gdLst/>
              <a:ahLst/>
              <a:cxnLst/>
              <a:rect l="l" t="t" r="r" b="b"/>
              <a:pathLst>
                <a:path w="1957070" h="474345">
                  <a:moveTo>
                    <a:pt x="1877568" y="473963"/>
                  </a:moveTo>
                  <a:lnTo>
                    <a:pt x="79248" y="473963"/>
                  </a:lnTo>
                  <a:lnTo>
                    <a:pt x="48364" y="468129"/>
                  </a:lnTo>
                  <a:lnTo>
                    <a:pt x="23179" y="451451"/>
                  </a:lnTo>
                  <a:lnTo>
                    <a:pt x="6215" y="426599"/>
                  </a:lnTo>
                  <a:lnTo>
                    <a:pt x="0" y="396239"/>
                  </a:lnTo>
                  <a:lnTo>
                    <a:pt x="0" y="79248"/>
                  </a:lnTo>
                  <a:lnTo>
                    <a:pt x="6215" y="48507"/>
                  </a:lnTo>
                  <a:lnTo>
                    <a:pt x="23179" y="23369"/>
                  </a:lnTo>
                  <a:lnTo>
                    <a:pt x="48364" y="6358"/>
                  </a:lnTo>
                  <a:lnTo>
                    <a:pt x="79248" y="0"/>
                  </a:lnTo>
                  <a:lnTo>
                    <a:pt x="1877568" y="0"/>
                  </a:lnTo>
                  <a:lnTo>
                    <a:pt x="1908236" y="6358"/>
                  </a:lnTo>
                  <a:lnTo>
                    <a:pt x="1933351" y="23369"/>
                  </a:lnTo>
                  <a:lnTo>
                    <a:pt x="1950386" y="48507"/>
                  </a:lnTo>
                  <a:lnTo>
                    <a:pt x="1956816" y="79248"/>
                  </a:lnTo>
                  <a:lnTo>
                    <a:pt x="1956816" y="396239"/>
                  </a:lnTo>
                  <a:lnTo>
                    <a:pt x="1950386" y="426599"/>
                  </a:lnTo>
                  <a:lnTo>
                    <a:pt x="1933351" y="451451"/>
                  </a:lnTo>
                  <a:lnTo>
                    <a:pt x="1908236" y="468129"/>
                  </a:lnTo>
                  <a:lnTo>
                    <a:pt x="1877568" y="473963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77644" y="4076700"/>
              <a:ext cx="1969135" cy="486409"/>
            </a:xfrm>
            <a:custGeom>
              <a:avLst/>
              <a:gdLst/>
              <a:ahLst/>
              <a:cxnLst/>
              <a:rect l="l" t="t" r="r" b="b"/>
              <a:pathLst>
                <a:path w="1969134" h="486410">
                  <a:moveTo>
                    <a:pt x="1900821" y="485139"/>
                  </a:moveTo>
                  <a:lnTo>
                    <a:pt x="68084" y="485139"/>
                  </a:lnTo>
                  <a:lnTo>
                    <a:pt x="59893" y="482600"/>
                  </a:lnTo>
                  <a:lnTo>
                    <a:pt x="52044" y="480060"/>
                  </a:lnTo>
                  <a:lnTo>
                    <a:pt x="48259" y="477520"/>
                  </a:lnTo>
                  <a:lnTo>
                    <a:pt x="44576" y="476250"/>
                  </a:lnTo>
                  <a:lnTo>
                    <a:pt x="40995" y="473710"/>
                  </a:lnTo>
                  <a:lnTo>
                    <a:pt x="37541" y="472439"/>
                  </a:lnTo>
                  <a:lnTo>
                    <a:pt x="34188" y="469900"/>
                  </a:lnTo>
                  <a:lnTo>
                    <a:pt x="30962" y="467360"/>
                  </a:lnTo>
                  <a:lnTo>
                    <a:pt x="27863" y="464820"/>
                  </a:lnTo>
                  <a:lnTo>
                    <a:pt x="24904" y="461010"/>
                  </a:lnTo>
                  <a:lnTo>
                    <a:pt x="22072" y="458470"/>
                  </a:lnTo>
                  <a:lnTo>
                    <a:pt x="19392" y="455929"/>
                  </a:lnTo>
                  <a:lnTo>
                    <a:pt x="16852" y="452120"/>
                  </a:lnTo>
                  <a:lnTo>
                    <a:pt x="14477" y="448310"/>
                  </a:lnTo>
                  <a:lnTo>
                    <a:pt x="12255" y="445770"/>
                  </a:lnTo>
                  <a:lnTo>
                    <a:pt x="1612" y="417829"/>
                  </a:lnTo>
                  <a:lnTo>
                    <a:pt x="863" y="414020"/>
                  </a:lnTo>
                  <a:lnTo>
                    <a:pt x="330" y="410210"/>
                  </a:lnTo>
                  <a:lnTo>
                    <a:pt x="0" y="405129"/>
                  </a:lnTo>
                  <a:lnTo>
                    <a:pt x="0" y="80010"/>
                  </a:lnTo>
                  <a:lnTo>
                    <a:pt x="12255" y="40639"/>
                  </a:lnTo>
                  <a:lnTo>
                    <a:pt x="16852" y="34289"/>
                  </a:lnTo>
                  <a:lnTo>
                    <a:pt x="19392" y="30479"/>
                  </a:lnTo>
                  <a:lnTo>
                    <a:pt x="22072" y="27939"/>
                  </a:lnTo>
                  <a:lnTo>
                    <a:pt x="24904" y="24129"/>
                  </a:lnTo>
                  <a:lnTo>
                    <a:pt x="27863" y="21589"/>
                  </a:lnTo>
                  <a:lnTo>
                    <a:pt x="44576" y="10160"/>
                  </a:lnTo>
                  <a:lnTo>
                    <a:pt x="48259" y="7620"/>
                  </a:lnTo>
                  <a:lnTo>
                    <a:pt x="52044" y="6350"/>
                  </a:lnTo>
                  <a:lnTo>
                    <a:pt x="59893" y="3810"/>
                  </a:lnTo>
                  <a:lnTo>
                    <a:pt x="72288" y="0"/>
                  </a:lnTo>
                  <a:lnTo>
                    <a:pt x="1896605" y="0"/>
                  </a:lnTo>
                  <a:lnTo>
                    <a:pt x="1909013" y="3810"/>
                  </a:lnTo>
                  <a:lnTo>
                    <a:pt x="1916861" y="6350"/>
                  </a:lnTo>
                  <a:lnTo>
                    <a:pt x="1920646" y="7620"/>
                  </a:lnTo>
                  <a:lnTo>
                    <a:pt x="1924329" y="10160"/>
                  </a:lnTo>
                  <a:lnTo>
                    <a:pt x="1927910" y="11429"/>
                  </a:lnTo>
                  <a:lnTo>
                    <a:pt x="1929637" y="12700"/>
                  </a:lnTo>
                  <a:lnTo>
                    <a:pt x="74371" y="12700"/>
                  </a:lnTo>
                  <a:lnTo>
                    <a:pt x="70472" y="13970"/>
                  </a:lnTo>
                  <a:lnTo>
                    <a:pt x="67271" y="13970"/>
                  </a:lnTo>
                  <a:lnTo>
                    <a:pt x="63512" y="15239"/>
                  </a:lnTo>
                  <a:lnTo>
                    <a:pt x="63817" y="15239"/>
                  </a:lnTo>
                  <a:lnTo>
                    <a:pt x="60147" y="16510"/>
                  </a:lnTo>
                  <a:lnTo>
                    <a:pt x="60439" y="16510"/>
                  </a:lnTo>
                  <a:lnTo>
                    <a:pt x="56845" y="17779"/>
                  </a:lnTo>
                  <a:lnTo>
                    <a:pt x="57137" y="17779"/>
                  </a:lnTo>
                  <a:lnTo>
                    <a:pt x="53632" y="19050"/>
                  </a:lnTo>
                  <a:lnTo>
                    <a:pt x="53911" y="19050"/>
                  </a:lnTo>
                  <a:lnTo>
                    <a:pt x="50507" y="20320"/>
                  </a:lnTo>
                  <a:lnTo>
                    <a:pt x="50774" y="20320"/>
                  </a:lnTo>
                  <a:lnTo>
                    <a:pt x="47459" y="22860"/>
                  </a:lnTo>
                  <a:lnTo>
                    <a:pt x="47726" y="22860"/>
                  </a:lnTo>
                  <a:lnTo>
                    <a:pt x="44513" y="24129"/>
                  </a:lnTo>
                  <a:lnTo>
                    <a:pt x="44767" y="24129"/>
                  </a:lnTo>
                  <a:lnTo>
                    <a:pt x="41668" y="26670"/>
                  </a:lnTo>
                  <a:lnTo>
                    <a:pt x="41909" y="26670"/>
                  </a:lnTo>
                  <a:lnTo>
                    <a:pt x="40417" y="27939"/>
                  </a:lnTo>
                  <a:lnTo>
                    <a:pt x="39166" y="27939"/>
                  </a:lnTo>
                  <a:lnTo>
                    <a:pt x="36296" y="30479"/>
                  </a:lnTo>
                  <a:lnTo>
                    <a:pt x="36512" y="30479"/>
                  </a:lnTo>
                  <a:lnTo>
                    <a:pt x="33769" y="33020"/>
                  </a:lnTo>
                  <a:lnTo>
                    <a:pt x="33985" y="33020"/>
                  </a:lnTo>
                  <a:lnTo>
                    <a:pt x="31369" y="35560"/>
                  </a:lnTo>
                  <a:lnTo>
                    <a:pt x="31572" y="35560"/>
                  </a:lnTo>
                  <a:lnTo>
                    <a:pt x="29082" y="38100"/>
                  </a:lnTo>
                  <a:lnTo>
                    <a:pt x="29286" y="38100"/>
                  </a:lnTo>
                  <a:lnTo>
                    <a:pt x="27719" y="40639"/>
                  </a:lnTo>
                  <a:lnTo>
                    <a:pt x="27114" y="40639"/>
                  </a:lnTo>
                  <a:lnTo>
                    <a:pt x="24917" y="44450"/>
                  </a:lnTo>
                  <a:lnTo>
                    <a:pt x="25082" y="44450"/>
                  </a:lnTo>
                  <a:lnTo>
                    <a:pt x="23025" y="46989"/>
                  </a:lnTo>
                  <a:lnTo>
                    <a:pt x="23190" y="46989"/>
                  </a:lnTo>
                  <a:lnTo>
                    <a:pt x="21920" y="49529"/>
                  </a:lnTo>
                  <a:lnTo>
                    <a:pt x="21424" y="49529"/>
                  </a:lnTo>
                  <a:lnTo>
                    <a:pt x="19684" y="53339"/>
                  </a:lnTo>
                  <a:lnTo>
                    <a:pt x="19812" y="53339"/>
                  </a:lnTo>
                  <a:lnTo>
                    <a:pt x="18762" y="55879"/>
                  </a:lnTo>
                  <a:lnTo>
                    <a:pt x="18351" y="55879"/>
                  </a:lnTo>
                  <a:lnTo>
                    <a:pt x="16941" y="59689"/>
                  </a:lnTo>
                  <a:lnTo>
                    <a:pt x="15798" y="63500"/>
                  </a:lnTo>
                  <a:lnTo>
                    <a:pt x="15189" y="66039"/>
                  </a:lnTo>
                  <a:lnTo>
                    <a:pt x="14909" y="66039"/>
                  </a:lnTo>
                  <a:lnTo>
                    <a:pt x="14033" y="69850"/>
                  </a:lnTo>
                  <a:lnTo>
                    <a:pt x="13398" y="73660"/>
                  </a:lnTo>
                  <a:lnTo>
                    <a:pt x="12941" y="77470"/>
                  </a:lnTo>
                  <a:lnTo>
                    <a:pt x="12687" y="81279"/>
                  </a:lnTo>
                  <a:lnTo>
                    <a:pt x="12674" y="405129"/>
                  </a:lnTo>
                  <a:lnTo>
                    <a:pt x="12979" y="408939"/>
                  </a:lnTo>
                  <a:lnTo>
                    <a:pt x="13449" y="412750"/>
                  </a:lnTo>
                  <a:lnTo>
                    <a:pt x="13631" y="412750"/>
                  </a:lnTo>
                  <a:lnTo>
                    <a:pt x="14097" y="415289"/>
                  </a:lnTo>
                  <a:lnTo>
                    <a:pt x="14909" y="419100"/>
                  </a:lnTo>
                  <a:lnTo>
                    <a:pt x="15900" y="422910"/>
                  </a:lnTo>
                  <a:lnTo>
                    <a:pt x="17043" y="426720"/>
                  </a:lnTo>
                  <a:lnTo>
                    <a:pt x="17411" y="426720"/>
                  </a:lnTo>
                  <a:lnTo>
                    <a:pt x="18351" y="429260"/>
                  </a:lnTo>
                  <a:lnTo>
                    <a:pt x="19812" y="433070"/>
                  </a:lnTo>
                  <a:lnTo>
                    <a:pt x="20264" y="433070"/>
                  </a:lnTo>
                  <a:lnTo>
                    <a:pt x="21424" y="435610"/>
                  </a:lnTo>
                  <a:lnTo>
                    <a:pt x="21285" y="435610"/>
                  </a:lnTo>
                  <a:lnTo>
                    <a:pt x="23190" y="439420"/>
                  </a:lnTo>
                  <a:lnTo>
                    <a:pt x="23710" y="439420"/>
                  </a:lnTo>
                  <a:lnTo>
                    <a:pt x="25082" y="441960"/>
                  </a:lnTo>
                  <a:lnTo>
                    <a:pt x="24917" y="441960"/>
                  </a:lnTo>
                  <a:lnTo>
                    <a:pt x="27114" y="444500"/>
                  </a:lnTo>
                  <a:lnTo>
                    <a:pt x="26936" y="444500"/>
                  </a:lnTo>
                  <a:lnTo>
                    <a:pt x="29286" y="447039"/>
                  </a:lnTo>
                  <a:lnTo>
                    <a:pt x="29082" y="447039"/>
                  </a:lnTo>
                  <a:lnTo>
                    <a:pt x="31572" y="449579"/>
                  </a:lnTo>
                  <a:lnTo>
                    <a:pt x="31369" y="449579"/>
                  </a:lnTo>
                  <a:lnTo>
                    <a:pt x="33985" y="452120"/>
                  </a:lnTo>
                  <a:lnTo>
                    <a:pt x="33769" y="452120"/>
                  </a:lnTo>
                  <a:lnTo>
                    <a:pt x="36512" y="454660"/>
                  </a:lnTo>
                  <a:lnTo>
                    <a:pt x="36296" y="454660"/>
                  </a:lnTo>
                  <a:lnTo>
                    <a:pt x="39166" y="457200"/>
                  </a:lnTo>
                  <a:lnTo>
                    <a:pt x="38925" y="457200"/>
                  </a:lnTo>
                  <a:lnTo>
                    <a:pt x="41909" y="459739"/>
                  </a:lnTo>
                  <a:lnTo>
                    <a:pt x="41668" y="459739"/>
                  </a:lnTo>
                  <a:lnTo>
                    <a:pt x="44767" y="461010"/>
                  </a:lnTo>
                  <a:lnTo>
                    <a:pt x="44513" y="461010"/>
                  </a:lnTo>
                  <a:lnTo>
                    <a:pt x="47726" y="463550"/>
                  </a:lnTo>
                  <a:lnTo>
                    <a:pt x="47459" y="463550"/>
                  </a:lnTo>
                  <a:lnTo>
                    <a:pt x="50774" y="464820"/>
                  </a:lnTo>
                  <a:lnTo>
                    <a:pt x="50507" y="464820"/>
                  </a:lnTo>
                  <a:lnTo>
                    <a:pt x="53911" y="466089"/>
                  </a:lnTo>
                  <a:lnTo>
                    <a:pt x="53632" y="466089"/>
                  </a:lnTo>
                  <a:lnTo>
                    <a:pt x="57137" y="468629"/>
                  </a:lnTo>
                  <a:lnTo>
                    <a:pt x="58642" y="468629"/>
                  </a:lnTo>
                  <a:lnTo>
                    <a:pt x="60439" y="469900"/>
                  </a:lnTo>
                  <a:lnTo>
                    <a:pt x="63512" y="469900"/>
                  </a:lnTo>
                  <a:lnTo>
                    <a:pt x="67271" y="471170"/>
                  </a:lnTo>
                  <a:lnTo>
                    <a:pt x="66967" y="471170"/>
                  </a:lnTo>
                  <a:lnTo>
                    <a:pt x="70789" y="472439"/>
                  </a:lnTo>
                  <a:lnTo>
                    <a:pt x="74053" y="472439"/>
                  </a:lnTo>
                  <a:lnTo>
                    <a:pt x="78016" y="473710"/>
                  </a:lnTo>
                  <a:lnTo>
                    <a:pt x="1927910" y="473710"/>
                  </a:lnTo>
                  <a:lnTo>
                    <a:pt x="1924329" y="476250"/>
                  </a:lnTo>
                  <a:lnTo>
                    <a:pt x="1920646" y="477520"/>
                  </a:lnTo>
                  <a:lnTo>
                    <a:pt x="1916861" y="480060"/>
                  </a:lnTo>
                  <a:lnTo>
                    <a:pt x="1909013" y="482600"/>
                  </a:lnTo>
                  <a:lnTo>
                    <a:pt x="1900821" y="485139"/>
                  </a:lnTo>
                  <a:close/>
                </a:path>
                <a:path w="1969134" h="486410">
                  <a:moveTo>
                    <a:pt x="1929980" y="29210"/>
                  </a:moveTo>
                  <a:lnTo>
                    <a:pt x="1926996" y="26670"/>
                  </a:lnTo>
                  <a:lnTo>
                    <a:pt x="1927237" y="26670"/>
                  </a:lnTo>
                  <a:lnTo>
                    <a:pt x="1924138" y="24129"/>
                  </a:lnTo>
                  <a:lnTo>
                    <a:pt x="1924392" y="24129"/>
                  </a:lnTo>
                  <a:lnTo>
                    <a:pt x="1921179" y="22860"/>
                  </a:lnTo>
                  <a:lnTo>
                    <a:pt x="1921446" y="22860"/>
                  </a:lnTo>
                  <a:lnTo>
                    <a:pt x="1918131" y="20320"/>
                  </a:lnTo>
                  <a:lnTo>
                    <a:pt x="1918398" y="20320"/>
                  </a:lnTo>
                  <a:lnTo>
                    <a:pt x="1914994" y="19050"/>
                  </a:lnTo>
                  <a:lnTo>
                    <a:pt x="1915274" y="19050"/>
                  </a:lnTo>
                  <a:lnTo>
                    <a:pt x="1911769" y="17779"/>
                  </a:lnTo>
                  <a:lnTo>
                    <a:pt x="1912061" y="17779"/>
                  </a:lnTo>
                  <a:lnTo>
                    <a:pt x="1908467" y="16510"/>
                  </a:lnTo>
                  <a:lnTo>
                    <a:pt x="1908759" y="16510"/>
                  </a:lnTo>
                  <a:lnTo>
                    <a:pt x="1905088" y="15239"/>
                  </a:lnTo>
                  <a:lnTo>
                    <a:pt x="1905393" y="15239"/>
                  </a:lnTo>
                  <a:lnTo>
                    <a:pt x="1901634" y="13970"/>
                  </a:lnTo>
                  <a:lnTo>
                    <a:pt x="1898434" y="13970"/>
                  </a:lnTo>
                  <a:lnTo>
                    <a:pt x="1894535" y="12700"/>
                  </a:lnTo>
                  <a:lnTo>
                    <a:pt x="1929637" y="12700"/>
                  </a:lnTo>
                  <a:lnTo>
                    <a:pt x="1931365" y="13970"/>
                  </a:lnTo>
                  <a:lnTo>
                    <a:pt x="1946833" y="27939"/>
                  </a:lnTo>
                  <a:lnTo>
                    <a:pt x="1929739" y="27939"/>
                  </a:lnTo>
                  <a:lnTo>
                    <a:pt x="1929980" y="29210"/>
                  </a:lnTo>
                  <a:close/>
                </a:path>
                <a:path w="1969134" h="486410">
                  <a:moveTo>
                    <a:pt x="38925" y="29210"/>
                  </a:moveTo>
                  <a:lnTo>
                    <a:pt x="39166" y="27939"/>
                  </a:lnTo>
                  <a:lnTo>
                    <a:pt x="40417" y="27939"/>
                  </a:lnTo>
                  <a:lnTo>
                    <a:pt x="38925" y="29210"/>
                  </a:lnTo>
                  <a:close/>
                </a:path>
                <a:path w="1969134" h="486410">
                  <a:moveTo>
                    <a:pt x="1941969" y="41910"/>
                  </a:moveTo>
                  <a:lnTo>
                    <a:pt x="1939620" y="38100"/>
                  </a:lnTo>
                  <a:lnTo>
                    <a:pt x="1939823" y="38100"/>
                  </a:lnTo>
                  <a:lnTo>
                    <a:pt x="1937334" y="35560"/>
                  </a:lnTo>
                  <a:lnTo>
                    <a:pt x="1937537" y="35560"/>
                  </a:lnTo>
                  <a:lnTo>
                    <a:pt x="1934921" y="33020"/>
                  </a:lnTo>
                  <a:lnTo>
                    <a:pt x="1935137" y="33020"/>
                  </a:lnTo>
                  <a:lnTo>
                    <a:pt x="1932381" y="30479"/>
                  </a:lnTo>
                  <a:lnTo>
                    <a:pt x="1932609" y="30479"/>
                  </a:lnTo>
                  <a:lnTo>
                    <a:pt x="1929739" y="27939"/>
                  </a:lnTo>
                  <a:lnTo>
                    <a:pt x="1946833" y="27939"/>
                  </a:lnTo>
                  <a:lnTo>
                    <a:pt x="1949513" y="30479"/>
                  </a:lnTo>
                  <a:lnTo>
                    <a:pt x="1952053" y="34289"/>
                  </a:lnTo>
                  <a:lnTo>
                    <a:pt x="1954428" y="36829"/>
                  </a:lnTo>
                  <a:lnTo>
                    <a:pt x="1956650" y="40639"/>
                  </a:lnTo>
                  <a:lnTo>
                    <a:pt x="1941791" y="40639"/>
                  </a:lnTo>
                  <a:lnTo>
                    <a:pt x="1941969" y="41910"/>
                  </a:lnTo>
                  <a:close/>
                </a:path>
                <a:path w="1969134" h="486410">
                  <a:moveTo>
                    <a:pt x="26936" y="41910"/>
                  </a:moveTo>
                  <a:lnTo>
                    <a:pt x="27114" y="40639"/>
                  </a:lnTo>
                  <a:lnTo>
                    <a:pt x="27719" y="40639"/>
                  </a:lnTo>
                  <a:lnTo>
                    <a:pt x="26936" y="41910"/>
                  </a:lnTo>
                  <a:close/>
                </a:path>
                <a:path w="1969134" h="486410">
                  <a:moveTo>
                    <a:pt x="1947621" y="50800"/>
                  </a:moveTo>
                  <a:lnTo>
                    <a:pt x="1945716" y="46989"/>
                  </a:lnTo>
                  <a:lnTo>
                    <a:pt x="1945881" y="46989"/>
                  </a:lnTo>
                  <a:lnTo>
                    <a:pt x="1943823" y="44450"/>
                  </a:lnTo>
                  <a:lnTo>
                    <a:pt x="1943989" y="44450"/>
                  </a:lnTo>
                  <a:lnTo>
                    <a:pt x="1941791" y="40639"/>
                  </a:lnTo>
                  <a:lnTo>
                    <a:pt x="1956650" y="40639"/>
                  </a:lnTo>
                  <a:lnTo>
                    <a:pt x="1958708" y="44450"/>
                  </a:lnTo>
                  <a:lnTo>
                    <a:pt x="1960600" y="48260"/>
                  </a:lnTo>
                  <a:lnTo>
                    <a:pt x="1961167" y="49529"/>
                  </a:lnTo>
                  <a:lnTo>
                    <a:pt x="1947481" y="49529"/>
                  </a:lnTo>
                  <a:lnTo>
                    <a:pt x="1947621" y="50800"/>
                  </a:lnTo>
                  <a:close/>
                </a:path>
                <a:path w="1969134" h="486410">
                  <a:moveTo>
                    <a:pt x="21285" y="50800"/>
                  </a:moveTo>
                  <a:lnTo>
                    <a:pt x="21424" y="49529"/>
                  </a:lnTo>
                  <a:lnTo>
                    <a:pt x="21920" y="49529"/>
                  </a:lnTo>
                  <a:lnTo>
                    <a:pt x="21285" y="50800"/>
                  </a:lnTo>
                  <a:close/>
                </a:path>
                <a:path w="1969134" h="486410">
                  <a:moveTo>
                    <a:pt x="1950669" y="57150"/>
                  </a:moveTo>
                  <a:lnTo>
                    <a:pt x="1949081" y="53339"/>
                  </a:lnTo>
                  <a:lnTo>
                    <a:pt x="1949221" y="53339"/>
                  </a:lnTo>
                  <a:lnTo>
                    <a:pt x="1947481" y="49529"/>
                  </a:lnTo>
                  <a:lnTo>
                    <a:pt x="1961167" y="49529"/>
                  </a:lnTo>
                  <a:lnTo>
                    <a:pt x="1962302" y="52070"/>
                  </a:lnTo>
                  <a:lnTo>
                    <a:pt x="1963839" y="55879"/>
                  </a:lnTo>
                  <a:lnTo>
                    <a:pt x="1950554" y="55879"/>
                  </a:lnTo>
                  <a:lnTo>
                    <a:pt x="1950669" y="57150"/>
                  </a:lnTo>
                  <a:close/>
                </a:path>
                <a:path w="1969134" h="486410">
                  <a:moveTo>
                    <a:pt x="18237" y="57150"/>
                  </a:moveTo>
                  <a:lnTo>
                    <a:pt x="18351" y="55879"/>
                  </a:lnTo>
                  <a:lnTo>
                    <a:pt x="18762" y="55879"/>
                  </a:lnTo>
                  <a:lnTo>
                    <a:pt x="18237" y="57150"/>
                  </a:lnTo>
                  <a:close/>
                </a:path>
                <a:path w="1969134" h="486410">
                  <a:moveTo>
                    <a:pt x="1954072" y="67310"/>
                  </a:moveTo>
                  <a:lnTo>
                    <a:pt x="1953005" y="63500"/>
                  </a:lnTo>
                  <a:lnTo>
                    <a:pt x="1951863" y="59689"/>
                  </a:lnTo>
                  <a:lnTo>
                    <a:pt x="1950554" y="55879"/>
                  </a:lnTo>
                  <a:lnTo>
                    <a:pt x="1963839" y="55879"/>
                  </a:lnTo>
                  <a:lnTo>
                    <a:pt x="1965185" y="59689"/>
                  </a:lnTo>
                  <a:lnTo>
                    <a:pt x="1966328" y="63500"/>
                  </a:lnTo>
                  <a:lnTo>
                    <a:pt x="1966963" y="66039"/>
                  </a:lnTo>
                  <a:lnTo>
                    <a:pt x="1953996" y="66039"/>
                  </a:lnTo>
                  <a:lnTo>
                    <a:pt x="1954072" y="67310"/>
                  </a:lnTo>
                  <a:close/>
                </a:path>
                <a:path w="1969134" h="486410">
                  <a:moveTo>
                    <a:pt x="14833" y="67310"/>
                  </a:moveTo>
                  <a:lnTo>
                    <a:pt x="14909" y="66039"/>
                  </a:lnTo>
                  <a:lnTo>
                    <a:pt x="15189" y="66039"/>
                  </a:lnTo>
                  <a:lnTo>
                    <a:pt x="14833" y="67310"/>
                  </a:lnTo>
                  <a:close/>
                </a:path>
                <a:path w="1969134" h="486410">
                  <a:moveTo>
                    <a:pt x="1968658" y="408939"/>
                  </a:moveTo>
                  <a:lnTo>
                    <a:pt x="1955927" y="408939"/>
                  </a:lnTo>
                  <a:lnTo>
                    <a:pt x="1956231" y="405129"/>
                  </a:lnTo>
                  <a:lnTo>
                    <a:pt x="1956219" y="81279"/>
                  </a:lnTo>
                  <a:lnTo>
                    <a:pt x="1955927" y="77470"/>
                  </a:lnTo>
                  <a:lnTo>
                    <a:pt x="1955457" y="73660"/>
                  </a:lnTo>
                  <a:lnTo>
                    <a:pt x="1954809" y="69850"/>
                  </a:lnTo>
                  <a:lnTo>
                    <a:pt x="1953996" y="66039"/>
                  </a:lnTo>
                  <a:lnTo>
                    <a:pt x="1966963" y="66039"/>
                  </a:lnTo>
                  <a:lnTo>
                    <a:pt x="1967280" y="67310"/>
                  </a:lnTo>
                  <a:lnTo>
                    <a:pt x="1968042" y="72389"/>
                  </a:lnTo>
                  <a:lnTo>
                    <a:pt x="1968576" y="76200"/>
                  </a:lnTo>
                  <a:lnTo>
                    <a:pt x="1968906" y="80010"/>
                  </a:lnTo>
                  <a:lnTo>
                    <a:pt x="1968906" y="405129"/>
                  </a:lnTo>
                  <a:lnTo>
                    <a:pt x="1968658" y="408939"/>
                  </a:lnTo>
                  <a:close/>
                </a:path>
                <a:path w="1969134" h="486410">
                  <a:moveTo>
                    <a:pt x="13068" y="408939"/>
                  </a:moveTo>
                  <a:lnTo>
                    <a:pt x="12941" y="407670"/>
                  </a:lnTo>
                  <a:lnTo>
                    <a:pt x="13068" y="408939"/>
                  </a:lnTo>
                  <a:close/>
                </a:path>
                <a:path w="1969134" h="486410">
                  <a:moveTo>
                    <a:pt x="1968220" y="412750"/>
                  </a:moveTo>
                  <a:lnTo>
                    <a:pt x="1955457" y="412750"/>
                  </a:lnTo>
                  <a:lnTo>
                    <a:pt x="1955965" y="407670"/>
                  </a:lnTo>
                  <a:lnTo>
                    <a:pt x="1955927" y="408939"/>
                  </a:lnTo>
                  <a:lnTo>
                    <a:pt x="1968658" y="408939"/>
                  </a:lnTo>
                  <a:lnTo>
                    <a:pt x="1968576" y="410210"/>
                  </a:lnTo>
                  <a:lnTo>
                    <a:pt x="1968220" y="412750"/>
                  </a:lnTo>
                  <a:close/>
                </a:path>
                <a:path w="1969134" h="486410">
                  <a:moveTo>
                    <a:pt x="13631" y="412750"/>
                  </a:moveTo>
                  <a:lnTo>
                    <a:pt x="13449" y="412750"/>
                  </a:lnTo>
                  <a:lnTo>
                    <a:pt x="13398" y="411479"/>
                  </a:lnTo>
                  <a:lnTo>
                    <a:pt x="13631" y="412750"/>
                  </a:lnTo>
                  <a:close/>
                </a:path>
                <a:path w="1969134" h="486410">
                  <a:moveTo>
                    <a:pt x="1965185" y="426720"/>
                  </a:moveTo>
                  <a:lnTo>
                    <a:pt x="1951863" y="426720"/>
                  </a:lnTo>
                  <a:lnTo>
                    <a:pt x="1953094" y="422910"/>
                  </a:lnTo>
                  <a:lnTo>
                    <a:pt x="1954072" y="419100"/>
                  </a:lnTo>
                  <a:lnTo>
                    <a:pt x="1954872" y="415289"/>
                  </a:lnTo>
                  <a:lnTo>
                    <a:pt x="1955507" y="411479"/>
                  </a:lnTo>
                  <a:lnTo>
                    <a:pt x="1955457" y="412750"/>
                  </a:lnTo>
                  <a:lnTo>
                    <a:pt x="1968220" y="412750"/>
                  </a:lnTo>
                  <a:lnTo>
                    <a:pt x="1968042" y="414020"/>
                  </a:lnTo>
                  <a:lnTo>
                    <a:pt x="1967280" y="417829"/>
                  </a:lnTo>
                  <a:lnTo>
                    <a:pt x="1966328" y="422910"/>
                  </a:lnTo>
                  <a:lnTo>
                    <a:pt x="1965185" y="426720"/>
                  </a:lnTo>
                  <a:close/>
                </a:path>
                <a:path w="1969134" h="486410">
                  <a:moveTo>
                    <a:pt x="17411" y="426720"/>
                  </a:moveTo>
                  <a:lnTo>
                    <a:pt x="17043" y="426720"/>
                  </a:lnTo>
                  <a:lnTo>
                    <a:pt x="16941" y="425450"/>
                  </a:lnTo>
                  <a:lnTo>
                    <a:pt x="17411" y="426720"/>
                  </a:lnTo>
                  <a:close/>
                </a:path>
                <a:path w="1969134" h="486410">
                  <a:moveTo>
                    <a:pt x="1962814" y="433070"/>
                  </a:moveTo>
                  <a:lnTo>
                    <a:pt x="1949081" y="433070"/>
                  </a:lnTo>
                  <a:lnTo>
                    <a:pt x="1950669" y="429260"/>
                  </a:lnTo>
                  <a:lnTo>
                    <a:pt x="1951964" y="425450"/>
                  </a:lnTo>
                  <a:lnTo>
                    <a:pt x="1951863" y="426720"/>
                  </a:lnTo>
                  <a:lnTo>
                    <a:pt x="1965185" y="426720"/>
                  </a:lnTo>
                  <a:lnTo>
                    <a:pt x="1963839" y="430529"/>
                  </a:lnTo>
                  <a:lnTo>
                    <a:pt x="1962814" y="433070"/>
                  </a:lnTo>
                  <a:close/>
                </a:path>
                <a:path w="1969134" h="486410">
                  <a:moveTo>
                    <a:pt x="20264" y="433070"/>
                  </a:moveTo>
                  <a:lnTo>
                    <a:pt x="19812" y="433070"/>
                  </a:lnTo>
                  <a:lnTo>
                    <a:pt x="19684" y="431800"/>
                  </a:lnTo>
                  <a:lnTo>
                    <a:pt x="20264" y="433070"/>
                  </a:lnTo>
                  <a:close/>
                </a:path>
                <a:path w="1969134" h="486410">
                  <a:moveTo>
                    <a:pt x="1959969" y="439420"/>
                  </a:moveTo>
                  <a:lnTo>
                    <a:pt x="1945716" y="439420"/>
                  </a:lnTo>
                  <a:lnTo>
                    <a:pt x="1947621" y="435610"/>
                  </a:lnTo>
                  <a:lnTo>
                    <a:pt x="1947481" y="435610"/>
                  </a:lnTo>
                  <a:lnTo>
                    <a:pt x="1949221" y="431800"/>
                  </a:lnTo>
                  <a:lnTo>
                    <a:pt x="1949081" y="433070"/>
                  </a:lnTo>
                  <a:lnTo>
                    <a:pt x="1962814" y="433070"/>
                  </a:lnTo>
                  <a:lnTo>
                    <a:pt x="1962302" y="434339"/>
                  </a:lnTo>
                  <a:lnTo>
                    <a:pt x="1960600" y="438150"/>
                  </a:lnTo>
                  <a:lnTo>
                    <a:pt x="1959969" y="439420"/>
                  </a:lnTo>
                  <a:close/>
                </a:path>
                <a:path w="1969134" h="486410">
                  <a:moveTo>
                    <a:pt x="23710" y="439420"/>
                  </a:moveTo>
                  <a:lnTo>
                    <a:pt x="23190" y="439420"/>
                  </a:lnTo>
                  <a:lnTo>
                    <a:pt x="23025" y="438150"/>
                  </a:lnTo>
                  <a:lnTo>
                    <a:pt x="23710" y="439420"/>
                  </a:lnTo>
                  <a:close/>
                </a:path>
                <a:path w="1969134" h="486410">
                  <a:moveTo>
                    <a:pt x="1936330" y="468629"/>
                  </a:moveTo>
                  <a:lnTo>
                    <a:pt x="1911769" y="468629"/>
                  </a:lnTo>
                  <a:lnTo>
                    <a:pt x="1915274" y="466089"/>
                  </a:lnTo>
                  <a:lnTo>
                    <a:pt x="1914994" y="466089"/>
                  </a:lnTo>
                  <a:lnTo>
                    <a:pt x="1918398" y="464820"/>
                  </a:lnTo>
                  <a:lnTo>
                    <a:pt x="1918131" y="464820"/>
                  </a:lnTo>
                  <a:lnTo>
                    <a:pt x="1921446" y="463550"/>
                  </a:lnTo>
                  <a:lnTo>
                    <a:pt x="1921179" y="463550"/>
                  </a:lnTo>
                  <a:lnTo>
                    <a:pt x="1924392" y="461010"/>
                  </a:lnTo>
                  <a:lnTo>
                    <a:pt x="1924138" y="461010"/>
                  </a:lnTo>
                  <a:lnTo>
                    <a:pt x="1927237" y="459739"/>
                  </a:lnTo>
                  <a:lnTo>
                    <a:pt x="1926996" y="459739"/>
                  </a:lnTo>
                  <a:lnTo>
                    <a:pt x="1929980" y="457200"/>
                  </a:lnTo>
                  <a:lnTo>
                    <a:pt x="1929739" y="457200"/>
                  </a:lnTo>
                  <a:lnTo>
                    <a:pt x="1932609" y="454660"/>
                  </a:lnTo>
                  <a:lnTo>
                    <a:pt x="1932381" y="454660"/>
                  </a:lnTo>
                  <a:lnTo>
                    <a:pt x="1935137" y="452120"/>
                  </a:lnTo>
                  <a:lnTo>
                    <a:pt x="1934921" y="452120"/>
                  </a:lnTo>
                  <a:lnTo>
                    <a:pt x="1937537" y="449579"/>
                  </a:lnTo>
                  <a:lnTo>
                    <a:pt x="1937334" y="449579"/>
                  </a:lnTo>
                  <a:lnTo>
                    <a:pt x="1939823" y="447039"/>
                  </a:lnTo>
                  <a:lnTo>
                    <a:pt x="1939620" y="447039"/>
                  </a:lnTo>
                  <a:lnTo>
                    <a:pt x="1941969" y="444500"/>
                  </a:lnTo>
                  <a:lnTo>
                    <a:pt x="1941791" y="444500"/>
                  </a:lnTo>
                  <a:lnTo>
                    <a:pt x="1943989" y="441960"/>
                  </a:lnTo>
                  <a:lnTo>
                    <a:pt x="1943823" y="441960"/>
                  </a:lnTo>
                  <a:lnTo>
                    <a:pt x="1945881" y="438150"/>
                  </a:lnTo>
                  <a:lnTo>
                    <a:pt x="1945716" y="439420"/>
                  </a:lnTo>
                  <a:lnTo>
                    <a:pt x="1959969" y="439420"/>
                  </a:lnTo>
                  <a:lnTo>
                    <a:pt x="1958708" y="441960"/>
                  </a:lnTo>
                  <a:lnTo>
                    <a:pt x="1956650" y="445770"/>
                  </a:lnTo>
                  <a:lnTo>
                    <a:pt x="1954428" y="448310"/>
                  </a:lnTo>
                  <a:lnTo>
                    <a:pt x="1952053" y="452120"/>
                  </a:lnTo>
                  <a:lnTo>
                    <a:pt x="1949513" y="455929"/>
                  </a:lnTo>
                  <a:lnTo>
                    <a:pt x="1946833" y="458470"/>
                  </a:lnTo>
                  <a:lnTo>
                    <a:pt x="1944001" y="461010"/>
                  </a:lnTo>
                  <a:lnTo>
                    <a:pt x="1941042" y="464820"/>
                  </a:lnTo>
                  <a:lnTo>
                    <a:pt x="1937943" y="467360"/>
                  </a:lnTo>
                  <a:lnTo>
                    <a:pt x="1936330" y="468629"/>
                  </a:lnTo>
                  <a:close/>
                </a:path>
                <a:path w="1969134" h="486410">
                  <a:moveTo>
                    <a:pt x="58642" y="468629"/>
                  </a:moveTo>
                  <a:lnTo>
                    <a:pt x="57137" y="468629"/>
                  </a:lnTo>
                  <a:lnTo>
                    <a:pt x="56845" y="467360"/>
                  </a:lnTo>
                  <a:lnTo>
                    <a:pt x="58642" y="468629"/>
                  </a:lnTo>
                  <a:close/>
                </a:path>
                <a:path w="1969134" h="486410">
                  <a:moveTo>
                    <a:pt x="1927910" y="473710"/>
                  </a:moveTo>
                  <a:lnTo>
                    <a:pt x="1890890" y="473710"/>
                  </a:lnTo>
                  <a:lnTo>
                    <a:pt x="1894852" y="472439"/>
                  </a:lnTo>
                  <a:lnTo>
                    <a:pt x="1898116" y="472439"/>
                  </a:lnTo>
                  <a:lnTo>
                    <a:pt x="1901939" y="471170"/>
                  </a:lnTo>
                  <a:lnTo>
                    <a:pt x="1901634" y="471170"/>
                  </a:lnTo>
                  <a:lnTo>
                    <a:pt x="1905393" y="469900"/>
                  </a:lnTo>
                  <a:lnTo>
                    <a:pt x="1908467" y="469900"/>
                  </a:lnTo>
                  <a:lnTo>
                    <a:pt x="1912061" y="467360"/>
                  </a:lnTo>
                  <a:lnTo>
                    <a:pt x="1911769" y="468629"/>
                  </a:lnTo>
                  <a:lnTo>
                    <a:pt x="1936330" y="468629"/>
                  </a:lnTo>
                  <a:lnTo>
                    <a:pt x="1934718" y="469900"/>
                  </a:lnTo>
                  <a:lnTo>
                    <a:pt x="1931365" y="472439"/>
                  </a:lnTo>
                  <a:lnTo>
                    <a:pt x="1927910" y="473710"/>
                  </a:lnTo>
                  <a:close/>
                </a:path>
                <a:path w="1969134" h="486410">
                  <a:moveTo>
                    <a:pt x="63817" y="469900"/>
                  </a:moveTo>
                  <a:lnTo>
                    <a:pt x="60439" y="469900"/>
                  </a:lnTo>
                  <a:lnTo>
                    <a:pt x="60147" y="468629"/>
                  </a:lnTo>
                  <a:lnTo>
                    <a:pt x="63817" y="469900"/>
                  </a:lnTo>
                  <a:close/>
                </a:path>
                <a:path w="1969134" h="486410">
                  <a:moveTo>
                    <a:pt x="1908467" y="469900"/>
                  </a:moveTo>
                  <a:lnTo>
                    <a:pt x="1905088" y="469900"/>
                  </a:lnTo>
                  <a:lnTo>
                    <a:pt x="1908759" y="468629"/>
                  </a:lnTo>
                  <a:lnTo>
                    <a:pt x="1908467" y="469900"/>
                  </a:lnTo>
                  <a:close/>
                </a:path>
                <a:path w="1969134" h="486410">
                  <a:moveTo>
                    <a:pt x="1892338" y="486410"/>
                  </a:moveTo>
                  <a:lnTo>
                    <a:pt x="76568" y="486410"/>
                  </a:lnTo>
                  <a:lnTo>
                    <a:pt x="72288" y="485139"/>
                  </a:lnTo>
                  <a:lnTo>
                    <a:pt x="1896605" y="485139"/>
                  </a:lnTo>
                  <a:lnTo>
                    <a:pt x="1892338" y="486410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335302" y="3079114"/>
            <a:ext cx="1653539" cy="1450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1125">
              <a:lnSpc>
                <a:spcPct val="100000"/>
              </a:lnSpc>
              <a:spcBef>
                <a:spcPts val="105"/>
              </a:spcBef>
              <a:tabLst>
                <a:tab pos="889635" algn="l"/>
              </a:tabLst>
            </a:pPr>
            <a:r>
              <a:rPr dirty="0" sz="3200">
                <a:latin typeface="Times New Roman"/>
                <a:cs typeface="Times New Roman"/>
              </a:rPr>
              <a:t>Hg	Ag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FF"/>
                </a:solidFill>
                <a:latin typeface="华文楷体"/>
                <a:cs typeface="华文楷体"/>
              </a:rPr>
              <a:t>热分解法</a:t>
            </a:r>
            <a:endParaRPr sz="3200">
              <a:latin typeface="华文楷体"/>
              <a:cs typeface="华文楷体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0405224" y="4044950"/>
            <a:ext cx="1786889" cy="518159"/>
            <a:chOff x="10405224" y="4044950"/>
            <a:chExt cx="1786889" cy="518159"/>
          </a:xfrm>
        </p:grpSpPr>
        <p:sp>
          <p:nvSpPr>
            <p:cNvPr id="34" name="object 34"/>
            <p:cNvSpPr/>
            <p:nvPr/>
          </p:nvSpPr>
          <p:spPr>
            <a:xfrm>
              <a:off x="10411968" y="4050792"/>
              <a:ext cx="1780539" cy="506095"/>
            </a:xfrm>
            <a:custGeom>
              <a:avLst/>
              <a:gdLst/>
              <a:ahLst/>
              <a:cxnLst/>
              <a:rect l="l" t="t" r="r" b="b"/>
              <a:pathLst>
                <a:path w="1780540" h="506095">
                  <a:moveTo>
                    <a:pt x="1696211" y="505968"/>
                  </a:moveTo>
                  <a:lnTo>
                    <a:pt x="83820" y="505968"/>
                  </a:lnTo>
                  <a:lnTo>
                    <a:pt x="51009" y="499704"/>
                  </a:lnTo>
                  <a:lnTo>
                    <a:pt x="24260" y="481803"/>
                  </a:lnTo>
                  <a:lnTo>
                    <a:pt x="6335" y="455029"/>
                  </a:lnTo>
                  <a:lnTo>
                    <a:pt x="0" y="422148"/>
                  </a:lnTo>
                  <a:lnTo>
                    <a:pt x="0" y="85344"/>
                  </a:lnTo>
                  <a:lnTo>
                    <a:pt x="6335" y="52224"/>
                  </a:lnTo>
                  <a:lnTo>
                    <a:pt x="24260" y="25212"/>
                  </a:lnTo>
                  <a:lnTo>
                    <a:pt x="51009" y="6930"/>
                  </a:lnTo>
                  <a:lnTo>
                    <a:pt x="83820" y="0"/>
                  </a:lnTo>
                  <a:lnTo>
                    <a:pt x="1696211" y="0"/>
                  </a:lnTo>
                  <a:lnTo>
                    <a:pt x="1728736" y="6930"/>
                  </a:lnTo>
                  <a:lnTo>
                    <a:pt x="1755390" y="25212"/>
                  </a:lnTo>
                  <a:lnTo>
                    <a:pt x="1773410" y="52224"/>
                  </a:lnTo>
                  <a:lnTo>
                    <a:pt x="1780031" y="85344"/>
                  </a:lnTo>
                  <a:lnTo>
                    <a:pt x="1780031" y="422148"/>
                  </a:lnTo>
                  <a:lnTo>
                    <a:pt x="1773410" y="455029"/>
                  </a:lnTo>
                  <a:lnTo>
                    <a:pt x="1755390" y="481803"/>
                  </a:lnTo>
                  <a:lnTo>
                    <a:pt x="1728736" y="499704"/>
                  </a:lnTo>
                  <a:lnTo>
                    <a:pt x="1696211" y="505968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405224" y="4044950"/>
              <a:ext cx="1786889" cy="518159"/>
            </a:xfrm>
            <a:custGeom>
              <a:avLst/>
              <a:gdLst/>
              <a:ahLst/>
              <a:cxnLst/>
              <a:rect l="l" t="t" r="r" b="b"/>
              <a:pathLst>
                <a:path w="1786890" h="518160">
                  <a:moveTo>
                    <a:pt x="1720697" y="516889"/>
                  </a:moveTo>
                  <a:lnTo>
                    <a:pt x="72313" y="516889"/>
                  </a:lnTo>
                  <a:lnTo>
                    <a:pt x="59397" y="513079"/>
                  </a:lnTo>
                  <a:lnTo>
                    <a:pt x="55283" y="510539"/>
                  </a:lnTo>
                  <a:lnTo>
                    <a:pt x="51257" y="509270"/>
                  </a:lnTo>
                  <a:lnTo>
                    <a:pt x="47345" y="506729"/>
                  </a:lnTo>
                  <a:lnTo>
                    <a:pt x="43548" y="505460"/>
                  </a:lnTo>
                  <a:lnTo>
                    <a:pt x="39865" y="502920"/>
                  </a:lnTo>
                  <a:lnTo>
                    <a:pt x="36309" y="500379"/>
                  </a:lnTo>
                  <a:lnTo>
                    <a:pt x="32893" y="497839"/>
                  </a:lnTo>
                  <a:lnTo>
                    <a:pt x="29603" y="494029"/>
                  </a:lnTo>
                  <a:lnTo>
                    <a:pt x="26454" y="491489"/>
                  </a:lnTo>
                  <a:lnTo>
                    <a:pt x="23444" y="488950"/>
                  </a:lnTo>
                  <a:lnTo>
                    <a:pt x="20599" y="485139"/>
                  </a:lnTo>
                  <a:lnTo>
                    <a:pt x="17907" y="481329"/>
                  </a:lnTo>
                  <a:lnTo>
                    <a:pt x="15379" y="478789"/>
                  </a:lnTo>
                  <a:lnTo>
                    <a:pt x="13017" y="474979"/>
                  </a:lnTo>
                  <a:lnTo>
                    <a:pt x="10833" y="471170"/>
                  </a:lnTo>
                  <a:lnTo>
                    <a:pt x="8826" y="467360"/>
                  </a:lnTo>
                  <a:lnTo>
                    <a:pt x="7010" y="462279"/>
                  </a:lnTo>
                  <a:lnTo>
                    <a:pt x="5384" y="458470"/>
                  </a:lnTo>
                  <a:lnTo>
                    <a:pt x="3962" y="454660"/>
                  </a:lnTo>
                  <a:lnTo>
                    <a:pt x="2743" y="449579"/>
                  </a:lnTo>
                  <a:lnTo>
                    <a:pt x="1727" y="445770"/>
                  </a:lnTo>
                  <a:lnTo>
                    <a:pt x="927" y="440689"/>
                  </a:lnTo>
                  <a:lnTo>
                    <a:pt x="355" y="436879"/>
                  </a:lnTo>
                  <a:lnTo>
                    <a:pt x="0" y="431800"/>
                  </a:lnTo>
                  <a:lnTo>
                    <a:pt x="0" y="85089"/>
                  </a:lnTo>
                  <a:lnTo>
                    <a:pt x="355" y="81279"/>
                  </a:lnTo>
                  <a:lnTo>
                    <a:pt x="927" y="76200"/>
                  </a:lnTo>
                  <a:lnTo>
                    <a:pt x="1727" y="72389"/>
                  </a:lnTo>
                  <a:lnTo>
                    <a:pt x="2743" y="67310"/>
                  </a:lnTo>
                  <a:lnTo>
                    <a:pt x="3962" y="63500"/>
                  </a:lnTo>
                  <a:lnTo>
                    <a:pt x="5384" y="58420"/>
                  </a:lnTo>
                  <a:lnTo>
                    <a:pt x="7010" y="54610"/>
                  </a:lnTo>
                  <a:lnTo>
                    <a:pt x="23444" y="29210"/>
                  </a:lnTo>
                  <a:lnTo>
                    <a:pt x="26454" y="25400"/>
                  </a:lnTo>
                  <a:lnTo>
                    <a:pt x="51257" y="8889"/>
                  </a:lnTo>
                  <a:lnTo>
                    <a:pt x="55283" y="6350"/>
                  </a:lnTo>
                  <a:lnTo>
                    <a:pt x="59397" y="5079"/>
                  </a:lnTo>
                  <a:lnTo>
                    <a:pt x="67919" y="2539"/>
                  </a:lnTo>
                  <a:lnTo>
                    <a:pt x="76784" y="0"/>
                  </a:lnTo>
                  <a:lnTo>
                    <a:pt x="1716227" y="0"/>
                  </a:lnTo>
                  <a:lnTo>
                    <a:pt x="1725091" y="2539"/>
                  </a:lnTo>
                  <a:lnTo>
                    <a:pt x="1733613" y="5079"/>
                  </a:lnTo>
                  <a:lnTo>
                    <a:pt x="1737728" y="6350"/>
                  </a:lnTo>
                  <a:lnTo>
                    <a:pt x="1741754" y="8889"/>
                  </a:lnTo>
                  <a:lnTo>
                    <a:pt x="1745665" y="10160"/>
                  </a:lnTo>
                  <a:lnTo>
                    <a:pt x="1749463" y="12700"/>
                  </a:lnTo>
                  <a:lnTo>
                    <a:pt x="78854" y="12700"/>
                  </a:lnTo>
                  <a:lnTo>
                    <a:pt x="74701" y="13970"/>
                  </a:lnTo>
                  <a:lnTo>
                    <a:pt x="71234" y="13970"/>
                  </a:lnTo>
                  <a:lnTo>
                    <a:pt x="67233" y="15239"/>
                  </a:lnTo>
                  <a:lnTo>
                    <a:pt x="67538" y="15239"/>
                  </a:lnTo>
                  <a:lnTo>
                    <a:pt x="63614" y="16510"/>
                  </a:lnTo>
                  <a:lnTo>
                    <a:pt x="63906" y="16510"/>
                  </a:lnTo>
                  <a:lnTo>
                    <a:pt x="60083" y="17779"/>
                  </a:lnTo>
                  <a:lnTo>
                    <a:pt x="60363" y="17779"/>
                  </a:lnTo>
                  <a:lnTo>
                    <a:pt x="56629" y="20320"/>
                  </a:lnTo>
                  <a:lnTo>
                    <a:pt x="56908" y="20320"/>
                  </a:lnTo>
                  <a:lnTo>
                    <a:pt x="53276" y="21589"/>
                  </a:lnTo>
                  <a:lnTo>
                    <a:pt x="53543" y="21589"/>
                  </a:lnTo>
                  <a:lnTo>
                    <a:pt x="50012" y="22860"/>
                  </a:lnTo>
                  <a:lnTo>
                    <a:pt x="50279" y="22860"/>
                  </a:lnTo>
                  <a:lnTo>
                    <a:pt x="46850" y="25400"/>
                  </a:lnTo>
                  <a:lnTo>
                    <a:pt x="47104" y="25400"/>
                  </a:lnTo>
                  <a:lnTo>
                    <a:pt x="43802" y="27939"/>
                  </a:lnTo>
                  <a:lnTo>
                    <a:pt x="44043" y="27939"/>
                  </a:lnTo>
                  <a:lnTo>
                    <a:pt x="42449" y="29210"/>
                  </a:lnTo>
                  <a:lnTo>
                    <a:pt x="41084" y="29210"/>
                  </a:lnTo>
                  <a:lnTo>
                    <a:pt x="39044" y="31750"/>
                  </a:lnTo>
                  <a:lnTo>
                    <a:pt x="38252" y="31750"/>
                  </a:lnTo>
                  <a:lnTo>
                    <a:pt x="36296" y="34289"/>
                  </a:lnTo>
                  <a:lnTo>
                    <a:pt x="35534" y="34289"/>
                  </a:lnTo>
                  <a:lnTo>
                    <a:pt x="32740" y="38100"/>
                  </a:lnTo>
                  <a:lnTo>
                    <a:pt x="32943" y="38100"/>
                  </a:lnTo>
                  <a:lnTo>
                    <a:pt x="30302" y="40639"/>
                  </a:lnTo>
                  <a:lnTo>
                    <a:pt x="30492" y="40639"/>
                  </a:lnTo>
                  <a:lnTo>
                    <a:pt x="27990" y="43179"/>
                  </a:lnTo>
                  <a:lnTo>
                    <a:pt x="28168" y="43179"/>
                  </a:lnTo>
                  <a:lnTo>
                    <a:pt x="26602" y="45720"/>
                  </a:lnTo>
                  <a:lnTo>
                    <a:pt x="25984" y="45720"/>
                  </a:lnTo>
                  <a:lnTo>
                    <a:pt x="23787" y="49529"/>
                  </a:lnTo>
                  <a:lnTo>
                    <a:pt x="23952" y="49529"/>
                  </a:lnTo>
                  <a:lnTo>
                    <a:pt x="21920" y="53339"/>
                  </a:lnTo>
                  <a:lnTo>
                    <a:pt x="22072" y="53339"/>
                  </a:lnTo>
                  <a:lnTo>
                    <a:pt x="20205" y="55879"/>
                  </a:lnTo>
                  <a:lnTo>
                    <a:pt x="20345" y="55879"/>
                  </a:lnTo>
                  <a:lnTo>
                    <a:pt x="18656" y="59689"/>
                  </a:lnTo>
                  <a:lnTo>
                    <a:pt x="17259" y="63500"/>
                  </a:lnTo>
                  <a:lnTo>
                    <a:pt x="16040" y="67310"/>
                  </a:lnTo>
                  <a:lnTo>
                    <a:pt x="15379" y="69850"/>
                  </a:lnTo>
                  <a:lnTo>
                    <a:pt x="15074" y="69850"/>
                  </a:lnTo>
                  <a:lnTo>
                    <a:pt x="14370" y="73660"/>
                  </a:lnTo>
                  <a:lnTo>
                    <a:pt x="14198" y="73660"/>
                  </a:lnTo>
                  <a:lnTo>
                    <a:pt x="13646" y="77470"/>
                  </a:lnTo>
                  <a:lnTo>
                    <a:pt x="13500" y="77470"/>
                  </a:lnTo>
                  <a:lnTo>
                    <a:pt x="12966" y="82550"/>
                  </a:lnTo>
                  <a:lnTo>
                    <a:pt x="12687" y="86360"/>
                  </a:lnTo>
                  <a:lnTo>
                    <a:pt x="12611" y="427989"/>
                  </a:lnTo>
                  <a:lnTo>
                    <a:pt x="12674" y="431800"/>
                  </a:lnTo>
                  <a:lnTo>
                    <a:pt x="13004" y="435610"/>
                  </a:lnTo>
                  <a:lnTo>
                    <a:pt x="13500" y="439420"/>
                  </a:lnTo>
                  <a:lnTo>
                    <a:pt x="14198" y="443229"/>
                  </a:lnTo>
                  <a:lnTo>
                    <a:pt x="15074" y="447039"/>
                  </a:lnTo>
                  <a:lnTo>
                    <a:pt x="16141" y="450850"/>
                  </a:lnTo>
                  <a:lnTo>
                    <a:pt x="17373" y="454660"/>
                  </a:lnTo>
                  <a:lnTo>
                    <a:pt x="18770" y="458470"/>
                  </a:lnTo>
                  <a:lnTo>
                    <a:pt x="19219" y="458470"/>
                  </a:lnTo>
                  <a:lnTo>
                    <a:pt x="20345" y="461010"/>
                  </a:lnTo>
                  <a:lnTo>
                    <a:pt x="20205" y="461010"/>
                  </a:lnTo>
                  <a:lnTo>
                    <a:pt x="22072" y="464820"/>
                  </a:lnTo>
                  <a:lnTo>
                    <a:pt x="21920" y="464820"/>
                  </a:lnTo>
                  <a:lnTo>
                    <a:pt x="23952" y="468629"/>
                  </a:lnTo>
                  <a:lnTo>
                    <a:pt x="24519" y="468629"/>
                  </a:lnTo>
                  <a:lnTo>
                    <a:pt x="25984" y="471170"/>
                  </a:lnTo>
                  <a:lnTo>
                    <a:pt x="25819" y="471170"/>
                  </a:lnTo>
                  <a:lnTo>
                    <a:pt x="28168" y="473710"/>
                  </a:lnTo>
                  <a:lnTo>
                    <a:pt x="27990" y="473710"/>
                  </a:lnTo>
                  <a:lnTo>
                    <a:pt x="30492" y="477520"/>
                  </a:lnTo>
                  <a:lnTo>
                    <a:pt x="30302" y="477520"/>
                  </a:lnTo>
                  <a:lnTo>
                    <a:pt x="32943" y="480060"/>
                  </a:lnTo>
                  <a:lnTo>
                    <a:pt x="32740" y="480060"/>
                  </a:lnTo>
                  <a:lnTo>
                    <a:pt x="35534" y="482600"/>
                  </a:lnTo>
                  <a:lnTo>
                    <a:pt x="35318" y="482600"/>
                  </a:lnTo>
                  <a:lnTo>
                    <a:pt x="38252" y="485139"/>
                  </a:lnTo>
                  <a:lnTo>
                    <a:pt x="38023" y="485139"/>
                  </a:lnTo>
                  <a:lnTo>
                    <a:pt x="41084" y="487679"/>
                  </a:lnTo>
                  <a:lnTo>
                    <a:pt x="40855" y="487679"/>
                  </a:lnTo>
                  <a:lnTo>
                    <a:pt x="44043" y="490220"/>
                  </a:lnTo>
                  <a:lnTo>
                    <a:pt x="43802" y="490220"/>
                  </a:lnTo>
                  <a:lnTo>
                    <a:pt x="47104" y="492760"/>
                  </a:lnTo>
                  <a:lnTo>
                    <a:pt x="48564" y="492760"/>
                  </a:lnTo>
                  <a:lnTo>
                    <a:pt x="50279" y="494029"/>
                  </a:lnTo>
                  <a:lnTo>
                    <a:pt x="50012" y="494029"/>
                  </a:lnTo>
                  <a:lnTo>
                    <a:pt x="53543" y="496570"/>
                  </a:lnTo>
                  <a:lnTo>
                    <a:pt x="53276" y="496570"/>
                  </a:lnTo>
                  <a:lnTo>
                    <a:pt x="56908" y="497839"/>
                  </a:lnTo>
                  <a:lnTo>
                    <a:pt x="56629" y="497839"/>
                  </a:lnTo>
                  <a:lnTo>
                    <a:pt x="60363" y="499110"/>
                  </a:lnTo>
                  <a:lnTo>
                    <a:pt x="60083" y="499110"/>
                  </a:lnTo>
                  <a:lnTo>
                    <a:pt x="63906" y="500379"/>
                  </a:lnTo>
                  <a:lnTo>
                    <a:pt x="63614" y="500379"/>
                  </a:lnTo>
                  <a:lnTo>
                    <a:pt x="67538" y="501650"/>
                  </a:lnTo>
                  <a:lnTo>
                    <a:pt x="67233" y="501650"/>
                  </a:lnTo>
                  <a:lnTo>
                    <a:pt x="71234" y="502920"/>
                  </a:lnTo>
                  <a:lnTo>
                    <a:pt x="70929" y="502920"/>
                  </a:lnTo>
                  <a:lnTo>
                    <a:pt x="75018" y="504189"/>
                  </a:lnTo>
                  <a:lnTo>
                    <a:pt x="78536" y="504189"/>
                  </a:lnTo>
                  <a:lnTo>
                    <a:pt x="82765" y="505460"/>
                  </a:lnTo>
                  <a:lnTo>
                    <a:pt x="1749463" y="505460"/>
                  </a:lnTo>
                  <a:lnTo>
                    <a:pt x="1745665" y="506729"/>
                  </a:lnTo>
                  <a:lnTo>
                    <a:pt x="1741754" y="509270"/>
                  </a:lnTo>
                  <a:lnTo>
                    <a:pt x="1737728" y="510539"/>
                  </a:lnTo>
                  <a:lnTo>
                    <a:pt x="1733613" y="513079"/>
                  </a:lnTo>
                  <a:lnTo>
                    <a:pt x="1720697" y="516889"/>
                  </a:lnTo>
                  <a:close/>
                </a:path>
                <a:path w="1786890" h="518160">
                  <a:moveTo>
                    <a:pt x="1752155" y="30479"/>
                  </a:moveTo>
                  <a:lnTo>
                    <a:pt x="1748967" y="27939"/>
                  </a:lnTo>
                  <a:lnTo>
                    <a:pt x="1749209" y="27939"/>
                  </a:lnTo>
                  <a:lnTo>
                    <a:pt x="1745907" y="25400"/>
                  </a:lnTo>
                  <a:lnTo>
                    <a:pt x="1746161" y="25400"/>
                  </a:lnTo>
                  <a:lnTo>
                    <a:pt x="1742732" y="22860"/>
                  </a:lnTo>
                  <a:lnTo>
                    <a:pt x="1742998" y="22860"/>
                  </a:lnTo>
                  <a:lnTo>
                    <a:pt x="1739468" y="21589"/>
                  </a:lnTo>
                  <a:lnTo>
                    <a:pt x="1739734" y="21589"/>
                  </a:lnTo>
                  <a:lnTo>
                    <a:pt x="1736102" y="20320"/>
                  </a:lnTo>
                  <a:lnTo>
                    <a:pt x="1736382" y="20320"/>
                  </a:lnTo>
                  <a:lnTo>
                    <a:pt x="1732648" y="17779"/>
                  </a:lnTo>
                  <a:lnTo>
                    <a:pt x="1732927" y="17779"/>
                  </a:lnTo>
                  <a:lnTo>
                    <a:pt x="1729104" y="16510"/>
                  </a:lnTo>
                  <a:lnTo>
                    <a:pt x="1729397" y="16510"/>
                  </a:lnTo>
                  <a:lnTo>
                    <a:pt x="1725472" y="15239"/>
                  </a:lnTo>
                  <a:lnTo>
                    <a:pt x="1725777" y="15239"/>
                  </a:lnTo>
                  <a:lnTo>
                    <a:pt x="1721777" y="13970"/>
                  </a:lnTo>
                  <a:lnTo>
                    <a:pt x="1718310" y="13970"/>
                  </a:lnTo>
                  <a:lnTo>
                    <a:pt x="1714157" y="12700"/>
                  </a:lnTo>
                  <a:lnTo>
                    <a:pt x="1749463" y="12700"/>
                  </a:lnTo>
                  <a:lnTo>
                    <a:pt x="1753146" y="15239"/>
                  </a:lnTo>
                  <a:lnTo>
                    <a:pt x="1769567" y="29210"/>
                  </a:lnTo>
                  <a:lnTo>
                    <a:pt x="1751926" y="29210"/>
                  </a:lnTo>
                  <a:lnTo>
                    <a:pt x="1752155" y="30479"/>
                  </a:lnTo>
                  <a:close/>
                </a:path>
                <a:path w="1786890" h="518160">
                  <a:moveTo>
                    <a:pt x="40855" y="30479"/>
                  </a:moveTo>
                  <a:lnTo>
                    <a:pt x="41084" y="29210"/>
                  </a:lnTo>
                  <a:lnTo>
                    <a:pt x="42449" y="29210"/>
                  </a:lnTo>
                  <a:lnTo>
                    <a:pt x="40855" y="30479"/>
                  </a:lnTo>
                  <a:close/>
                </a:path>
                <a:path w="1786890" h="518160">
                  <a:moveTo>
                    <a:pt x="1754987" y="33020"/>
                  </a:moveTo>
                  <a:lnTo>
                    <a:pt x="1751926" y="29210"/>
                  </a:lnTo>
                  <a:lnTo>
                    <a:pt x="1769567" y="29210"/>
                  </a:lnTo>
                  <a:lnTo>
                    <a:pt x="1772412" y="31750"/>
                  </a:lnTo>
                  <a:lnTo>
                    <a:pt x="1754759" y="31750"/>
                  </a:lnTo>
                  <a:lnTo>
                    <a:pt x="1754987" y="33020"/>
                  </a:lnTo>
                  <a:close/>
                </a:path>
                <a:path w="1786890" h="518160">
                  <a:moveTo>
                    <a:pt x="38023" y="33020"/>
                  </a:moveTo>
                  <a:lnTo>
                    <a:pt x="38252" y="31750"/>
                  </a:lnTo>
                  <a:lnTo>
                    <a:pt x="39044" y="31750"/>
                  </a:lnTo>
                  <a:lnTo>
                    <a:pt x="38023" y="33020"/>
                  </a:lnTo>
                  <a:close/>
                </a:path>
                <a:path w="1786890" h="518160">
                  <a:moveTo>
                    <a:pt x="1757692" y="35560"/>
                  </a:moveTo>
                  <a:lnTo>
                    <a:pt x="1754759" y="31750"/>
                  </a:lnTo>
                  <a:lnTo>
                    <a:pt x="1772412" y="31750"/>
                  </a:lnTo>
                  <a:lnTo>
                    <a:pt x="1774206" y="34289"/>
                  </a:lnTo>
                  <a:lnTo>
                    <a:pt x="1757476" y="34289"/>
                  </a:lnTo>
                  <a:lnTo>
                    <a:pt x="1757692" y="35560"/>
                  </a:lnTo>
                  <a:close/>
                </a:path>
                <a:path w="1786890" h="518160">
                  <a:moveTo>
                    <a:pt x="35318" y="35560"/>
                  </a:moveTo>
                  <a:lnTo>
                    <a:pt x="35534" y="34289"/>
                  </a:lnTo>
                  <a:lnTo>
                    <a:pt x="36296" y="34289"/>
                  </a:lnTo>
                  <a:lnTo>
                    <a:pt x="35318" y="35560"/>
                  </a:lnTo>
                  <a:close/>
                </a:path>
                <a:path w="1786890" h="518160">
                  <a:moveTo>
                    <a:pt x="1767192" y="46989"/>
                  </a:moveTo>
                  <a:lnTo>
                    <a:pt x="1764842" y="43179"/>
                  </a:lnTo>
                  <a:lnTo>
                    <a:pt x="1765020" y="43179"/>
                  </a:lnTo>
                  <a:lnTo>
                    <a:pt x="1762518" y="40639"/>
                  </a:lnTo>
                  <a:lnTo>
                    <a:pt x="1762709" y="40639"/>
                  </a:lnTo>
                  <a:lnTo>
                    <a:pt x="1760067" y="38100"/>
                  </a:lnTo>
                  <a:lnTo>
                    <a:pt x="1760270" y="38100"/>
                  </a:lnTo>
                  <a:lnTo>
                    <a:pt x="1757476" y="34289"/>
                  </a:lnTo>
                  <a:lnTo>
                    <a:pt x="1774206" y="34289"/>
                  </a:lnTo>
                  <a:lnTo>
                    <a:pt x="1775104" y="35560"/>
                  </a:lnTo>
                  <a:lnTo>
                    <a:pt x="1777631" y="39370"/>
                  </a:lnTo>
                  <a:lnTo>
                    <a:pt x="1779993" y="43179"/>
                  </a:lnTo>
                  <a:lnTo>
                    <a:pt x="1781450" y="45720"/>
                  </a:lnTo>
                  <a:lnTo>
                    <a:pt x="1767027" y="45720"/>
                  </a:lnTo>
                  <a:lnTo>
                    <a:pt x="1767192" y="46989"/>
                  </a:lnTo>
                  <a:close/>
                </a:path>
                <a:path w="1786890" h="518160">
                  <a:moveTo>
                    <a:pt x="25819" y="46989"/>
                  </a:moveTo>
                  <a:lnTo>
                    <a:pt x="25984" y="45720"/>
                  </a:lnTo>
                  <a:lnTo>
                    <a:pt x="26602" y="45720"/>
                  </a:lnTo>
                  <a:lnTo>
                    <a:pt x="25819" y="46989"/>
                  </a:lnTo>
                  <a:close/>
                </a:path>
                <a:path w="1786890" h="518160">
                  <a:moveTo>
                    <a:pt x="1778012" y="71120"/>
                  </a:moveTo>
                  <a:lnTo>
                    <a:pt x="1776869" y="67310"/>
                  </a:lnTo>
                  <a:lnTo>
                    <a:pt x="1775637" y="63500"/>
                  </a:lnTo>
                  <a:lnTo>
                    <a:pt x="1774240" y="59689"/>
                  </a:lnTo>
                  <a:lnTo>
                    <a:pt x="1772666" y="55879"/>
                  </a:lnTo>
                  <a:lnTo>
                    <a:pt x="1772805" y="55879"/>
                  </a:lnTo>
                  <a:lnTo>
                    <a:pt x="1770938" y="53339"/>
                  </a:lnTo>
                  <a:lnTo>
                    <a:pt x="1771091" y="53339"/>
                  </a:lnTo>
                  <a:lnTo>
                    <a:pt x="1769059" y="49529"/>
                  </a:lnTo>
                  <a:lnTo>
                    <a:pt x="1769224" y="49529"/>
                  </a:lnTo>
                  <a:lnTo>
                    <a:pt x="1767027" y="45720"/>
                  </a:lnTo>
                  <a:lnTo>
                    <a:pt x="1781450" y="45720"/>
                  </a:lnTo>
                  <a:lnTo>
                    <a:pt x="1782178" y="46989"/>
                  </a:lnTo>
                  <a:lnTo>
                    <a:pt x="1784184" y="50800"/>
                  </a:lnTo>
                  <a:lnTo>
                    <a:pt x="1786001" y="54610"/>
                  </a:lnTo>
                  <a:lnTo>
                    <a:pt x="1786775" y="57150"/>
                  </a:lnTo>
                  <a:lnTo>
                    <a:pt x="1786775" y="69850"/>
                  </a:lnTo>
                  <a:lnTo>
                    <a:pt x="1777936" y="69850"/>
                  </a:lnTo>
                  <a:lnTo>
                    <a:pt x="1778012" y="71120"/>
                  </a:lnTo>
                  <a:close/>
                </a:path>
                <a:path w="1786890" h="518160">
                  <a:moveTo>
                    <a:pt x="14998" y="71120"/>
                  </a:moveTo>
                  <a:lnTo>
                    <a:pt x="15074" y="69850"/>
                  </a:lnTo>
                  <a:lnTo>
                    <a:pt x="15379" y="69850"/>
                  </a:lnTo>
                  <a:lnTo>
                    <a:pt x="14998" y="71120"/>
                  </a:lnTo>
                  <a:close/>
                </a:path>
                <a:path w="1786890" h="518160">
                  <a:moveTo>
                    <a:pt x="1778876" y="74929"/>
                  </a:moveTo>
                  <a:lnTo>
                    <a:pt x="1777936" y="69850"/>
                  </a:lnTo>
                  <a:lnTo>
                    <a:pt x="1786775" y="69850"/>
                  </a:lnTo>
                  <a:lnTo>
                    <a:pt x="1786775" y="73660"/>
                  </a:lnTo>
                  <a:lnTo>
                    <a:pt x="1778812" y="73660"/>
                  </a:lnTo>
                  <a:lnTo>
                    <a:pt x="1778876" y="74929"/>
                  </a:lnTo>
                  <a:close/>
                </a:path>
                <a:path w="1786890" h="518160">
                  <a:moveTo>
                    <a:pt x="14135" y="74929"/>
                  </a:moveTo>
                  <a:lnTo>
                    <a:pt x="14198" y="73660"/>
                  </a:lnTo>
                  <a:lnTo>
                    <a:pt x="14370" y="73660"/>
                  </a:lnTo>
                  <a:lnTo>
                    <a:pt x="14135" y="74929"/>
                  </a:lnTo>
                  <a:close/>
                </a:path>
                <a:path w="1786890" h="518160">
                  <a:moveTo>
                    <a:pt x="1779549" y="78739"/>
                  </a:moveTo>
                  <a:lnTo>
                    <a:pt x="1778812" y="73660"/>
                  </a:lnTo>
                  <a:lnTo>
                    <a:pt x="1786775" y="73660"/>
                  </a:lnTo>
                  <a:lnTo>
                    <a:pt x="1786775" y="77470"/>
                  </a:lnTo>
                  <a:lnTo>
                    <a:pt x="1779498" y="77470"/>
                  </a:lnTo>
                  <a:lnTo>
                    <a:pt x="1779549" y="78739"/>
                  </a:lnTo>
                  <a:close/>
                </a:path>
                <a:path w="1786890" h="518160">
                  <a:moveTo>
                    <a:pt x="13462" y="78739"/>
                  </a:moveTo>
                  <a:lnTo>
                    <a:pt x="13500" y="77470"/>
                  </a:lnTo>
                  <a:lnTo>
                    <a:pt x="13646" y="77470"/>
                  </a:lnTo>
                  <a:lnTo>
                    <a:pt x="13462" y="78739"/>
                  </a:lnTo>
                  <a:close/>
                </a:path>
                <a:path w="1786890" h="518160">
                  <a:moveTo>
                    <a:pt x="1786775" y="427989"/>
                  </a:moveTo>
                  <a:lnTo>
                    <a:pt x="1780425" y="427989"/>
                  </a:lnTo>
                  <a:lnTo>
                    <a:pt x="1780324" y="86360"/>
                  </a:lnTo>
                  <a:lnTo>
                    <a:pt x="1780006" y="82550"/>
                  </a:lnTo>
                  <a:lnTo>
                    <a:pt x="1779498" y="77470"/>
                  </a:lnTo>
                  <a:lnTo>
                    <a:pt x="1786775" y="77470"/>
                  </a:lnTo>
                  <a:lnTo>
                    <a:pt x="1786775" y="427989"/>
                  </a:lnTo>
                  <a:close/>
                </a:path>
                <a:path w="1786890" h="518160">
                  <a:moveTo>
                    <a:pt x="12611" y="427989"/>
                  </a:moveTo>
                  <a:lnTo>
                    <a:pt x="12585" y="426720"/>
                  </a:lnTo>
                  <a:lnTo>
                    <a:pt x="12611" y="427989"/>
                  </a:lnTo>
                  <a:close/>
                </a:path>
                <a:path w="1786890" h="518160">
                  <a:moveTo>
                    <a:pt x="1786775" y="458470"/>
                  </a:moveTo>
                  <a:lnTo>
                    <a:pt x="1774240" y="458470"/>
                  </a:lnTo>
                  <a:lnTo>
                    <a:pt x="1775752" y="454660"/>
                  </a:lnTo>
                  <a:lnTo>
                    <a:pt x="1776971" y="450850"/>
                  </a:lnTo>
                  <a:lnTo>
                    <a:pt x="1778012" y="447039"/>
                  </a:lnTo>
                  <a:lnTo>
                    <a:pt x="1778876" y="443229"/>
                  </a:lnTo>
                  <a:lnTo>
                    <a:pt x="1779549" y="439420"/>
                  </a:lnTo>
                  <a:lnTo>
                    <a:pt x="1780044" y="435610"/>
                  </a:lnTo>
                  <a:lnTo>
                    <a:pt x="1780336" y="431800"/>
                  </a:lnTo>
                  <a:lnTo>
                    <a:pt x="1780425" y="426720"/>
                  </a:lnTo>
                  <a:lnTo>
                    <a:pt x="1780425" y="427989"/>
                  </a:lnTo>
                  <a:lnTo>
                    <a:pt x="1786775" y="427989"/>
                  </a:lnTo>
                  <a:lnTo>
                    <a:pt x="1786775" y="458470"/>
                  </a:lnTo>
                  <a:close/>
                </a:path>
                <a:path w="1786890" h="518160">
                  <a:moveTo>
                    <a:pt x="19219" y="458470"/>
                  </a:moveTo>
                  <a:lnTo>
                    <a:pt x="18770" y="458470"/>
                  </a:lnTo>
                  <a:lnTo>
                    <a:pt x="18656" y="457200"/>
                  </a:lnTo>
                  <a:lnTo>
                    <a:pt x="19219" y="458470"/>
                  </a:lnTo>
                  <a:close/>
                </a:path>
                <a:path w="1786890" h="518160">
                  <a:moveTo>
                    <a:pt x="1783516" y="468629"/>
                  </a:moveTo>
                  <a:lnTo>
                    <a:pt x="1769059" y="468629"/>
                  </a:lnTo>
                  <a:lnTo>
                    <a:pt x="1771091" y="464820"/>
                  </a:lnTo>
                  <a:lnTo>
                    <a:pt x="1770938" y="464820"/>
                  </a:lnTo>
                  <a:lnTo>
                    <a:pt x="1772805" y="461010"/>
                  </a:lnTo>
                  <a:lnTo>
                    <a:pt x="1772666" y="461010"/>
                  </a:lnTo>
                  <a:lnTo>
                    <a:pt x="1774355" y="457200"/>
                  </a:lnTo>
                  <a:lnTo>
                    <a:pt x="1774240" y="458470"/>
                  </a:lnTo>
                  <a:lnTo>
                    <a:pt x="1786775" y="458470"/>
                  </a:lnTo>
                  <a:lnTo>
                    <a:pt x="1786775" y="461010"/>
                  </a:lnTo>
                  <a:lnTo>
                    <a:pt x="1786001" y="462279"/>
                  </a:lnTo>
                  <a:lnTo>
                    <a:pt x="1784184" y="467360"/>
                  </a:lnTo>
                  <a:lnTo>
                    <a:pt x="1783516" y="468629"/>
                  </a:lnTo>
                  <a:close/>
                </a:path>
                <a:path w="1786890" h="518160">
                  <a:moveTo>
                    <a:pt x="24519" y="468629"/>
                  </a:moveTo>
                  <a:lnTo>
                    <a:pt x="23952" y="468629"/>
                  </a:lnTo>
                  <a:lnTo>
                    <a:pt x="23787" y="467360"/>
                  </a:lnTo>
                  <a:lnTo>
                    <a:pt x="24519" y="468629"/>
                  </a:lnTo>
                  <a:close/>
                </a:path>
                <a:path w="1786890" h="518160">
                  <a:moveTo>
                    <a:pt x="1764982" y="492760"/>
                  </a:moveTo>
                  <a:lnTo>
                    <a:pt x="1745907" y="492760"/>
                  </a:lnTo>
                  <a:lnTo>
                    <a:pt x="1749209" y="490220"/>
                  </a:lnTo>
                  <a:lnTo>
                    <a:pt x="1748967" y="490220"/>
                  </a:lnTo>
                  <a:lnTo>
                    <a:pt x="1752155" y="487679"/>
                  </a:lnTo>
                  <a:lnTo>
                    <a:pt x="1751926" y="487679"/>
                  </a:lnTo>
                  <a:lnTo>
                    <a:pt x="1754987" y="485139"/>
                  </a:lnTo>
                  <a:lnTo>
                    <a:pt x="1754759" y="485139"/>
                  </a:lnTo>
                  <a:lnTo>
                    <a:pt x="1757692" y="482600"/>
                  </a:lnTo>
                  <a:lnTo>
                    <a:pt x="1757476" y="482600"/>
                  </a:lnTo>
                  <a:lnTo>
                    <a:pt x="1760270" y="480060"/>
                  </a:lnTo>
                  <a:lnTo>
                    <a:pt x="1760067" y="480060"/>
                  </a:lnTo>
                  <a:lnTo>
                    <a:pt x="1762709" y="477520"/>
                  </a:lnTo>
                  <a:lnTo>
                    <a:pt x="1762518" y="477520"/>
                  </a:lnTo>
                  <a:lnTo>
                    <a:pt x="1765020" y="473710"/>
                  </a:lnTo>
                  <a:lnTo>
                    <a:pt x="1764842" y="473710"/>
                  </a:lnTo>
                  <a:lnTo>
                    <a:pt x="1767192" y="471170"/>
                  </a:lnTo>
                  <a:lnTo>
                    <a:pt x="1767027" y="471170"/>
                  </a:lnTo>
                  <a:lnTo>
                    <a:pt x="1769224" y="467360"/>
                  </a:lnTo>
                  <a:lnTo>
                    <a:pt x="1769059" y="468629"/>
                  </a:lnTo>
                  <a:lnTo>
                    <a:pt x="1783516" y="468629"/>
                  </a:lnTo>
                  <a:lnTo>
                    <a:pt x="1782178" y="471170"/>
                  </a:lnTo>
                  <a:lnTo>
                    <a:pt x="1779993" y="474979"/>
                  </a:lnTo>
                  <a:lnTo>
                    <a:pt x="1777631" y="478789"/>
                  </a:lnTo>
                  <a:lnTo>
                    <a:pt x="1775104" y="481329"/>
                  </a:lnTo>
                  <a:lnTo>
                    <a:pt x="1772412" y="485139"/>
                  </a:lnTo>
                  <a:lnTo>
                    <a:pt x="1769567" y="488950"/>
                  </a:lnTo>
                  <a:lnTo>
                    <a:pt x="1766557" y="491489"/>
                  </a:lnTo>
                  <a:lnTo>
                    <a:pt x="1764982" y="492760"/>
                  </a:lnTo>
                  <a:close/>
                </a:path>
                <a:path w="1786890" h="518160">
                  <a:moveTo>
                    <a:pt x="48564" y="492760"/>
                  </a:moveTo>
                  <a:lnTo>
                    <a:pt x="47104" y="492760"/>
                  </a:lnTo>
                  <a:lnTo>
                    <a:pt x="46850" y="491489"/>
                  </a:lnTo>
                  <a:lnTo>
                    <a:pt x="48564" y="492760"/>
                  </a:lnTo>
                  <a:close/>
                </a:path>
                <a:path w="1786890" h="518160">
                  <a:moveTo>
                    <a:pt x="1749463" y="505460"/>
                  </a:moveTo>
                  <a:lnTo>
                    <a:pt x="1710245" y="505460"/>
                  </a:lnTo>
                  <a:lnTo>
                    <a:pt x="1714474" y="504189"/>
                  </a:lnTo>
                  <a:lnTo>
                    <a:pt x="1717992" y="504189"/>
                  </a:lnTo>
                  <a:lnTo>
                    <a:pt x="1722081" y="502920"/>
                  </a:lnTo>
                  <a:lnTo>
                    <a:pt x="1721777" y="502920"/>
                  </a:lnTo>
                  <a:lnTo>
                    <a:pt x="1725777" y="501650"/>
                  </a:lnTo>
                  <a:lnTo>
                    <a:pt x="1725472" y="501650"/>
                  </a:lnTo>
                  <a:lnTo>
                    <a:pt x="1729397" y="500379"/>
                  </a:lnTo>
                  <a:lnTo>
                    <a:pt x="1729104" y="500379"/>
                  </a:lnTo>
                  <a:lnTo>
                    <a:pt x="1732927" y="499110"/>
                  </a:lnTo>
                  <a:lnTo>
                    <a:pt x="1732648" y="499110"/>
                  </a:lnTo>
                  <a:lnTo>
                    <a:pt x="1736382" y="497839"/>
                  </a:lnTo>
                  <a:lnTo>
                    <a:pt x="1736102" y="497839"/>
                  </a:lnTo>
                  <a:lnTo>
                    <a:pt x="1739734" y="496570"/>
                  </a:lnTo>
                  <a:lnTo>
                    <a:pt x="1739468" y="496570"/>
                  </a:lnTo>
                  <a:lnTo>
                    <a:pt x="1742998" y="494029"/>
                  </a:lnTo>
                  <a:lnTo>
                    <a:pt x="1742732" y="494029"/>
                  </a:lnTo>
                  <a:lnTo>
                    <a:pt x="1746161" y="491489"/>
                  </a:lnTo>
                  <a:lnTo>
                    <a:pt x="1745907" y="492760"/>
                  </a:lnTo>
                  <a:lnTo>
                    <a:pt x="1764982" y="492760"/>
                  </a:lnTo>
                  <a:lnTo>
                    <a:pt x="1763407" y="494029"/>
                  </a:lnTo>
                  <a:lnTo>
                    <a:pt x="1760118" y="497839"/>
                  </a:lnTo>
                  <a:lnTo>
                    <a:pt x="1756702" y="500379"/>
                  </a:lnTo>
                  <a:lnTo>
                    <a:pt x="1753146" y="502920"/>
                  </a:lnTo>
                  <a:lnTo>
                    <a:pt x="1749463" y="505460"/>
                  </a:lnTo>
                  <a:close/>
                </a:path>
                <a:path w="1786890" h="518160">
                  <a:moveTo>
                    <a:pt x="1711693" y="518160"/>
                  </a:moveTo>
                  <a:lnTo>
                    <a:pt x="81318" y="518160"/>
                  </a:lnTo>
                  <a:lnTo>
                    <a:pt x="76784" y="516889"/>
                  </a:lnTo>
                  <a:lnTo>
                    <a:pt x="1716227" y="516889"/>
                  </a:lnTo>
                  <a:lnTo>
                    <a:pt x="1711693" y="518160"/>
                  </a:lnTo>
                  <a:close/>
                </a:path>
              </a:pathLst>
            </a:custGeom>
            <a:solidFill>
              <a:srgbClr val="507D3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0678096" y="3999166"/>
            <a:ext cx="124650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FFFFFF"/>
                </a:solidFill>
                <a:latin typeface="华文楷体"/>
                <a:cs typeface="华文楷体"/>
              </a:rPr>
              <a:t>物理法</a:t>
            </a:r>
            <a:endParaRPr sz="32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840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694432"/>
            <a:ext cx="4931664" cy="36316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830823" y="2610611"/>
            <a:ext cx="5343144" cy="3800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60375" y="924560"/>
            <a:ext cx="392176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教材</a:t>
            </a:r>
            <a:r>
              <a:rPr dirty="0" sz="2800" spc="-5" b="1">
                <a:latin typeface="华文楷体"/>
                <a:cs typeface="华文楷体"/>
              </a:rPr>
              <a:t>99</a:t>
            </a:r>
            <a:r>
              <a:rPr dirty="0" sz="2800" b="1">
                <a:latin typeface="华文楷体"/>
                <a:cs typeface="华文楷体"/>
              </a:rPr>
              <a:t>页，思考与讨论</a:t>
            </a:r>
            <a:r>
              <a:rPr dirty="0" sz="2800" spc="-10" b="1">
                <a:latin typeface="华文楷体"/>
                <a:cs typeface="华文楷体"/>
              </a:rPr>
              <a:t>：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0200" y="1328927"/>
            <a:ext cx="8846820" cy="1124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94510" y="1057910"/>
            <a:ext cx="9073515" cy="4933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149350" marR="805180" indent="-10668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华文楷体"/>
                <a:cs typeface="华文楷体"/>
              </a:rPr>
              <a:t>启示</a:t>
            </a:r>
            <a:r>
              <a:rPr dirty="0" sz="2800" spc="-5">
                <a:latin typeface="华文楷体"/>
                <a:cs typeface="华文楷体"/>
              </a:rPr>
              <a:t>1.</a:t>
            </a:r>
            <a:r>
              <a:rPr dirty="0" sz="2800" spc="-75">
                <a:latin typeface="华文楷体"/>
                <a:cs typeface="华文楷体"/>
              </a:rPr>
              <a:t> </a:t>
            </a:r>
            <a:r>
              <a:rPr dirty="0" sz="2800">
                <a:latin typeface="华文楷体"/>
                <a:cs typeface="华文楷体"/>
              </a:rPr>
              <a:t>从铝土矿中制铝消耗的能量要远远高于回收</a:t>
            </a:r>
            <a:r>
              <a:rPr dirty="0" sz="2800" spc="-5">
                <a:latin typeface="华文楷体"/>
                <a:cs typeface="华文楷体"/>
              </a:rPr>
              <a:t>后 </a:t>
            </a:r>
            <a:r>
              <a:rPr dirty="0" sz="2800">
                <a:latin typeface="华文楷体"/>
                <a:cs typeface="华文楷体"/>
              </a:rPr>
              <a:t>制铝消耗的能量，因而，在实际生产过程中</a:t>
            </a:r>
            <a:r>
              <a:rPr dirty="0" sz="2800" spc="-5">
                <a:latin typeface="华文楷体"/>
                <a:cs typeface="华文楷体"/>
              </a:rPr>
              <a:t>必 </a:t>
            </a:r>
            <a:r>
              <a:rPr dirty="0" sz="2800">
                <a:latin typeface="华文楷体"/>
                <a:cs typeface="华文楷体"/>
              </a:rPr>
              <a:t>须要考虑成本</a:t>
            </a:r>
            <a:r>
              <a:rPr dirty="0" sz="2800" spc="-5">
                <a:latin typeface="华文楷体"/>
                <a:cs typeface="华文楷体"/>
              </a:rPr>
              <a:t>。</a:t>
            </a:r>
            <a:endParaRPr sz="2800">
              <a:latin typeface="华文楷体"/>
              <a:cs typeface="华文楷体"/>
            </a:endParaRPr>
          </a:p>
          <a:p>
            <a:pPr marL="1148080" marR="806450" indent="-1066800">
              <a:lnSpc>
                <a:spcPct val="100000"/>
              </a:lnSpc>
              <a:spcBef>
                <a:spcPts val="815"/>
              </a:spcBef>
              <a:tabLst>
                <a:tab pos="1215390" algn="l"/>
              </a:tabLst>
            </a:pPr>
            <a:r>
              <a:rPr dirty="0" sz="2800">
                <a:latin typeface="华文楷体"/>
                <a:cs typeface="华文楷体"/>
              </a:rPr>
              <a:t>启示</a:t>
            </a:r>
            <a:r>
              <a:rPr dirty="0" sz="2800" spc="-5">
                <a:latin typeface="华文楷体"/>
                <a:cs typeface="华文楷体"/>
              </a:rPr>
              <a:t>2.		</a:t>
            </a:r>
            <a:r>
              <a:rPr dirty="0" sz="2800">
                <a:latin typeface="华文楷体"/>
                <a:cs typeface="华文楷体"/>
              </a:rPr>
              <a:t>加强废旧金属的回收再利用是合理开发和</a:t>
            </a:r>
            <a:r>
              <a:rPr dirty="0" sz="2800" spc="-5">
                <a:latin typeface="华文楷体"/>
                <a:cs typeface="华文楷体"/>
              </a:rPr>
              <a:t>利 </a:t>
            </a:r>
            <a:r>
              <a:rPr dirty="0" sz="2800">
                <a:latin typeface="华文楷体"/>
                <a:cs typeface="华文楷体"/>
              </a:rPr>
              <a:t>用金属资源的重要途径，树立金属垃圾也</a:t>
            </a:r>
            <a:r>
              <a:rPr dirty="0" sz="2800" spc="-5">
                <a:latin typeface="华文楷体"/>
                <a:cs typeface="华文楷体"/>
              </a:rPr>
              <a:t>是 </a:t>
            </a:r>
            <a:r>
              <a:rPr dirty="0" sz="2800">
                <a:latin typeface="华文楷体"/>
                <a:cs typeface="华文楷体"/>
              </a:rPr>
              <a:t>一种重要资源的理念。在日常生活当中大</a:t>
            </a:r>
            <a:r>
              <a:rPr dirty="0" sz="2800" spc="-5">
                <a:latin typeface="华文楷体"/>
                <a:cs typeface="华文楷体"/>
              </a:rPr>
              <a:t>力 </a:t>
            </a:r>
            <a:r>
              <a:rPr dirty="0" sz="2800">
                <a:latin typeface="华文楷体"/>
                <a:cs typeface="华文楷体"/>
              </a:rPr>
              <a:t>提倡垃圾分类回收再利用，养成珍惜自然</a:t>
            </a:r>
            <a:r>
              <a:rPr dirty="0" sz="2800" spc="-5">
                <a:latin typeface="华文楷体"/>
                <a:cs typeface="华文楷体"/>
              </a:rPr>
              <a:t>资 </a:t>
            </a:r>
            <a:r>
              <a:rPr dirty="0" sz="2800">
                <a:latin typeface="华文楷体"/>
                <a:cs typeface="华文楷体"/>
              </a:rPr>
              <a:t>源，节约资源，爱护环境，保护环境的意识</a:t>
            </a:r>
            <a:r>
              <a:rPr dirty="0" sz="2800" spc="-5">
                <a:latin typeface="华文楷体"/>
                <a:cs typeface="华文楷体"/>
              </a:rPr>
              <a:t>。</a:t>
            </a:r>
            <a:endParaRPr sz="28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  <a:tabLst>
                <a:tab pos="1146175" algn="l"/>
              </a:tabLst>
            </a:pPr>
            <a:r>
              <a:rPr dirty="0" sz="2800">
                <a:latin typeface="华文楷体"/>
                <a:cs typeface="华文楷体"/>
              </a:rPr>
              <a:t>启示</a:t>
            </a:r>
            <a:r>
              <a:rPr dirty="0" sz="2800" spc="-5">
                <a:latin typeface="华文楷体"/>
                <a:cs typeface="华文楷体"/>
              </a:rPr>
              <a:t>3.	</a:t>
            </a:r>
            <a:r>
              <a:rPr dirty="0" sz="2800">
                <a:latin typeface="华文楷体"/>
                <a:cs typeface="华文楷体"/>
              </a:rPr>
              <a:t>实际生产过程中，金属的冶炼过程是个复</a:t>
            </a:r>
            <a:r>
              <a:rPr dirty="0" sz="2800" spc="-5">
                <a:latin typeface="华文楷体"/>
                <a:cs typeface="华文楷体"/>
              </a:rPr>
              <a:t>杂</a:t>
            </a:r>
            <a:endParaRPr sz="2800">
              <a:latin typeface="华文楷体"/>
              <a:cs typeface="华文楷体"/>
            </a:endParaRPr>
          </a:p>
          <a:p>
            <a:pPr marL="1238250" marR="5080" indent="-69850">
              <a:lnSpc>
                <a:spcPct val="100000"/>
              </a:lnSpc>
            </a:pPr>
            <a:r>
              <a:rPr dirty="0" sz="2800">
                <a:latin typeface="华文楷体"/>
                <a:cs typeface="华文楷体"/>
              </a:rPr>
              <a:t>过程，在得到所需产品的同时也会产生废弃物</a:t>
            </a:r>
            <a:r>
              <a:rPr dirty="0" sz="2800" spc="-5">
                <a:latin typeface="华文楷体"/>
                <a:cs typeface="华文楷体"/>
              </a:rPr>
              <a:t>。 </a:t>
            </a:r>
            <a:r>
              <a:rPr dirty="0" sz="2800">
                <a:latin typeface="华文楷体"/>
                <a:cs typeface="华文楷体"/>
              </a:rPr>
              <a:t>必须考虑废弃物的处理和生产过程对环境的影响</a:t>
            </a:r>
            <a:r>
              <a:rPr dirty="0" sz="2800" spc="-5">
                <a:latin typeface="华文楷体"/>
                <a:cs typeface="华文楷体"/>
              </a:rPr>
              <a:t>。</a:t>
            </a:r>
            <a:endParaRPr sz="2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61602" y="1573212"/>
            <a:ext cx="165353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华文楷体"/>
                <a:cs typeface="华文楷体"/>
              </a:rPr>
              <a:t>资源有限</a:t>
            </a:r>
            <a:endParaRPr sz="32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17164" y="2638424"/>
            <a:ext cx="165353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华文楷体"/>
                <a:cs typeface="华文楷体"/>
              </a:rPr>
              <a:t>消耗能量</a:t>
            </a:r>
            <a:endParaRPr sz="32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72727" y="3648075"/>
            <a:ext cx="165353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华文楷体"/>
                <a:cs typeface="华文楷体"/>
              </a:rPr>
              <a:t>污染环境</a:t>
            </a:r>
            <a:endParaRPr sz="3200">
              <a:latin typeface="华文楷体"/>
              <a:cs typeface="华文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11598" y="1835150"/>
            <a:ext cx="508634" cy="2032000"/>
          </a:xfrm>
          <a:custGeom>
            <a:avLst/>
            <a:gdLst/>
            <a:ahLst/>
            <a:cxnLst/>
            <a:rect l="l" t="t" r="r" b="b"/>
            <a:pathLst>
              <a:path w="508635" h="2032000">
                <a:moveTo>
                  <a:pt x="168567" y="12700"/>
                </a:moveTo>
                <a:lnTo>
                  <a:pt x="0" y="12700"/>
                </a:lnTo>
                <a:lnTo>
                  <a:pt x="152" y="0"/>
                </a:lnTo>
                <a:lnTo>
                  <a:pt x="154317" y="0"/>
                </a:lnTo>
                <a:lnTo>
                  <a:pt x="168567" y="12700"/>
                </a:lnTo>
                <a:close/>
              </a:path>
              <a:path w="508635" h="2032000">
                <a:moveTo>
                  <a:pt x="210794" y="25400"/>
                </a:moveTo>
                <a:lnTo>
                  <a:pt x="136232" y="25400"/>
                </a:lnTo>
                <a:lnTo>
                  <a:pt x="119608" y="12700"/>
                </a:lnTo>
                <a:lnTo>
                  <a:pt x="206832" y="12700"/>
                </a:lnTo>
                <a:lnTo>
                  <a:pt x="210794" y="25400"/>
                </a:lnTo>
                <a:close/>
              </a:path>
              <a:path w="508635" h="2032000">
                <a:moveTo>
                  <a:pt x="224764" y="38100"/>
                </a:moveTo>
                <a:lnTo>
                  <a:pt x="191744" y="38100"/>
                </a:lnTo>
                <a:lnTo>
                  <a:pt x="186969" y="25400"/>
                </a:lnTo>
                <a:lnTo>
                  <a:pt x="223088" y="25400"/>
                </a:lnTo>
                <a:lnTo>
                  <a:pt x="224764" y="38100"/>
                </a:lnTo>
                <a:close/>
              </a:path>
              <a:path w="508635" h="2032000">
                <a:moveTo>
                  <a:pt x="225501" y="977900"/>
                </a:moveTo>
                <a:lnTo>
                  <a:pt x="206451" y="977900"/>
                </a:lnTo>
                <a:lnTo>
                  <a:pt x="206451" y="38100"/>
                </a:lnTo>
                <a:lnTo>
                  <a:pt x="225501" y="38100"/>
                </a:lnTo>
                <a:lnTo>
                  <a:pt x="225501" y="977900"/>
                </a:lnTo>
                <a:close/>
              </a:path>
              <a:path w="508635" h="2032000">
                <a:moveTo>
                  <a:pt x="249885" y="990600"/>
                </a:moveTo>
                <a:lnTo>
                  <a:pt x="211378" y="990600"/>
                </a:lnTo>
                <a:lnTo>
                  <a:pt x="208864" y="977900"/>
                </a:lnTo>
                <a:lnTo>
                  <a:pt x="244690" y="977900"/>
                </a:lnTo>
                <a:lnTo>
                  <a:pt x="249885" y="990600"/>
                </a:lnTo>
                <a:close/>
              </a:path>
              <a:path w="508635" h="2032000">
                <a:moveTo>
                  <a:pt x="329920" y="1003300"/>
                </a:moveTo>
                <a:lnTo>
                  <a:pt x="229438" y="1003300"/>
                </a:lnTo>
                <a:lnTo>
                  <a:pt x="225120" y="990600"/>
                </a:lnTo>
                <a:lnTo>
                  <a:pt x="312127" y="990600"/>
                </a:lnTo>
                <a:lnTo>
                  <a:pt x="329920" y="1003300"/>
                </a:lnTo>
                <a:close/>
              </a:path>
              <a:path w="508635" h="2032000">
                <a:moveTo>
                  <a:pt x="293242" y="1016000"/>
                </a:moveTo>
                <a:lnTo>
                  <a:pt x="277634" y="1016000"/>
                </a:lnTo>
                <a:lnTo>
                  <a:pt x="263385" y="1003300"/>
                </a:lnTo>
                <a:lnTo>
                  <a:pt x="310095" y="1003300"/>
                </a:lnTo>
                <a:lnTo>
                  <a:pt x="293242" y="1016000"/>
                </a:lnTo>
                <a:close/>
              </a:path>
              <a:path w="508635" h="2032000">
                <a:moveTo>
                  <a:pt x="431800" y="1016000"/>
                </a:moveTo>
                <a:lnTo>
                  <a:pt x="293242" y="1016000"/>
                </a:lnTo>
                <a:lnTo>
                  <a:pt x="310095" y="1003300"/>
                </a:lnTo>
                <a:lnTo>
                  <a:pt x="431800" y="1003300"/>
                </a:lnTo>
                <a:lnTo>
                  <a:pt x="431800" y="1016000"/>
                </a:lnTo>
                <a:close/>
              </a:path>
              <a:path w="508635" h="2032000">
                <a:moveTo>
                  <a:pt x="508076" y="1016000"/>
                </a:moveTo>
                <a:lnTo>
                  <a:pt x="431800" y="1016000"/>
                </a:lnTo>
                <a:lnTo>
                  <a:pt x="431800" y="1003300"/>
                </a:lnTo>
                <a:lnTo>
                  <a:pt x="508076" y="1003300"/>
                </a:lnTo>
                <a:lnTo>
                  <a:pt x="508076" y="1016000"/>
                </a:lnTo>
                <a:close/>
              </a:path>
              <a:path w="508635" h="2032000">
                <a:moveTo>
                  <a:pt x="368084" y="1028700"/>
                </a:moveTo>
                <a:lnTo>
                  <a:pt x="234149" y="1028700"/>
                </a:lnTo>
                <a:lnTo>
                  <a:pt x="239229" y="1016000"/>
                </a:lnTo>
                <a:lnTo>
                  <a:pt x="388772" y="1016000"/>
                </a:lnTo>
                <a:lnTo>
                  <a:pt x="368084" y="1028700"/>
                </a:lnTo>
                <a:close/>
              </a:path>
              <a:path w="508635" h="2032000">
                <a:moveTo>
                  <a:pt x="254914" y="1041400"/>
                </a:moveTo>
                <a:lnTo>
                  <a:pt x="211378" y="1041400"/>
                </a:lnTo>
                <a:lnTo>
                  <a:pt x="214299" y="1028700"/>
                </a:lnTo>
                <a:lnTo>
                  <a:pt x="267347" y="1028700"/>
                </a:lnTo>
                <a:lnTo>
                  <a:pt x="254914" y="1041400"/>
                </a:lnTo>
                <a:close/>
              </a:path>
              <a:path w="508635" h="2032000">
                <a:moveTo>
                  <a:pt x="225501" y="1981200"/>
                </a:moveTo>
                <a:lnTo>
                  <a:pt x="206451" y="1981200"/>
                </a:lnTo>
                <a:lnTo>
                  <a:pt x="206451" y="1041400"/>
                </a:lnTo>
                <a:lnTo>
                  <a:pt x="225501" y="1041400"/>
                </a:lnTo>
                <a:lnTo>
                  <a:pt x="225388" y="1044484"/>
                </a:lnTo>
                <a:lnTo>
                  <a:pt x="225275" y="1046783"/>
                </a:lnTo>
                <a:lnTo>
                  <a:pt x="224662" y="1054100"/>
                </a:lnTo>
                <a:lnTo>
                  <a:pt x="225501" y="1054100"/>
                </a:lnTo>
                <a:lnTo>
                  <a:pt x="225501" y="1981200"/>
                </a:lnTo>
                <a:close/>
              </a:path>
              <a:path w="508635" h="2032000">
                <a:moveTo>
                  <a:pt x="225501" y="1042177"/>
                </a:moveTo>
                <a:lnTo>
                  <a:pt x="225501" y="1041400"/>
                </a:lnTo>
                <a:lnTo>
                  <a:pt x="225501" y="1042177"/>
                </a:lnTo>
                <a:close/>
              </a:path>
              <a:path w="508635" h="2032000">
                <a:moveTo>
                  <a:pt x="225525" y="1044065"/>
                </a:moveTo>
                <a:lnTo>
                  <a:pt x="225539" y="1041400"/>
                </a:lnTo>
                <a:lnTo>
                  <a:pt x="225755" y="1041400"/>
                </a:lnTo>
                <a:lnTo>
                  <a:pt x="225525" y="1044065"/>
                </a:lnTo>
                <a:close/>
              </a:path>
              <a:path w="508635" h="2032000">
                <a:moveTo>
                  <a:pt x="225521" y="1044939"/>
                </a:moveTo>
                <a:lnTo>
                  <a:pt x="225550" y="1043781"/>
                </a:lnTo>
                <a:lnTo>
                  <a:pt x="225755" y="1041400"/>
                </a:lnTo>
                <a:lnTo>
                  <a:pt x="225521" y="1044939"/>
                </a:lnTo>
                <a:close/>
              </a:path>
              <a:path w="508635" h="2032000">
                <a:moveTo>
                  <a:pt x="225515" y="1046208"/>
                </a:moveTo>
                <a:lnTo>
                  <a:pt x="225575" y="1044121"/>
                </a:lnTo>
                <a:lnTo>
                  <a:pt x="225755" y="1041400"/>
                </a:lnTo>
                <a:lnTo>
                  <a:pt x="226034" y="1041400"/>
                </a:lnTo>
                <a:lnTo>
                  <a:pt x="225515" y="1046208"/>
                </a:lnTo>
                <a:close/>
              </a:path>
              <a:path w="508635" h="2032000">
                <a:moveTo>
                  <a:pt x="225501" y="1050520"/>
                </a:moveTo>
                <a:lnTo>
                  <a:pt x="225611" y="1046432"/>
                </a:lnTo>
                <a:lnTo>
                  <a:pt x="226034" y="1041400"/>
                </a:lnTo>
                <a:lnTo>
                  <a:pt x="226860" y="1041400"/>
                </a:lnTo>
                <a:lnTo>
                  <a:pt x="225501" y="1050520"/>
                </a:lnTo>
                <a:close/>
              </a:path>
              <a:path w="508635" h="2032000">
                <a:moveTo>
                  <a:pt x="225253" y="1047235"/>
                </a:moveTo>
                <a:lnTo>
                  <a:pt x="225499" y="1042210"/>
                </a:lnTo>
                <a:lnTo>
                  <a:pt x="225383" y="1045717"/>
                </a:lnTo>
                <a:lnTo>
                  <a:pt x="225253" y="1047235"/>
                </a:lnTo>
                <a:close/>
              </a:path>
              <a:path w="508635" h="2032000">
                <a:moveTo>
                  <a:pt x="225127" y="1049794"/>
                </a:moveTo>
                <a:lnTo>
                  <a:pt x="225292" y="1046783"/>
                </a:lnTo>
                <a:lnTo>
                  <a:pt x="225489" y="1044484"/>
                </a:lnTo>
                <a:lnTo>
                  <a:pt x="225370" y="1047235"/>
                </a:lnTo>
                <a:lnTo>
                  <a:pt x="225247" y="1048683"/>
                </a:lnTo>
                <a:lnTo>
                  <a:pt x="225127" y="1049794"/>
                </a:lnTo>
                <a:close/>
              </a:path>
              <a:path w="508635" h="2032000">
                <a:moveTo>
                  <a:pt x="224967" y="1054100"/>
                </a:moveTo>
                <a:lnTo>
                  <a:pt x="225332" y="1047904"/>
                </a:lnTo>
                <a:lnTo>
                  <a:pt x="225453" y="1046783"/>
                </a:lnTo>
                <a:lnTo>
                  <a:pt x="225329" y="1049794"/>
                </a:lnTo>
                <a:lnTo>
                  <a:pt x="224967" y="1054100"/>
                </a:lnTo>
                <a:close/>
              </a:path>
              <a:path w="508635" h="2032000">
                <a:moveTo>
                  <a:pt x="224662" y="1054100"/>
                </a:moveTo>
                <a:lnTo>
                  <a:pt x="225253" y="1047235"/>
                </a:lnTo>
                <a:lnTo>
                  <a:pt x="225127" y="1049794"/>
                </a:lnTo>
                <a:lnTo>
                  <a:pt x="224662" y="1054100"/>
                </a:lnTo>
                <a:close/>
              </a:path>
              <a:path w="508635" h="2032000">
                <a:moveTo>
                  <a:pt x="224916" y="1054100"/>
                </a:moveTo>
                <a:lnTo>
                  <a:pt x="225086" y="1050644"/>
                </a:lnTo>
                <a:lnTo>
                  <a:pt x="225211" y="1049019"/>
                </a:lnTo>
                <a:lnTo>
                  <a:pt x="225316" y="1048052"/>
                </a:lnTo>
                <a:lnTo>
                  <a:pt x="224916" y="1054100"/>
                </a:lnTo>
                <a:close/>
              </a:path>
              <a:path w="508635" h="2032000">
                <a:moveTo>
                  <a:pt x="224967" y="1054100"/>
                </a:moveTo>
                <a:lnTo>
                  <a:pt x="225422" y="1048683"/>
                </a:lnTo>
                <a:lnTo>
                  <a:pt x="225380" y="1051330"/>
                </a:lnTo>
                <a:lnTo>
                  <a:pt x="224967" y="1054100"/>
                </a:lnTo>
                <a:close/>
              </a:path>
              <a:path w="508635" h="2032000">
                <a:moveTo>
                  <a:pt x="224916" y="1054100"/>
                </a:moveTo>
                <a:lnTo>
                  <a:pt x="224662" y="1054100"/>
                </a:lnTo>
                <a:lnTo>
                  <a:pt x="225127" y="1049794"/>
                </a:lnTo>
                <a:lnTo>
                  <a:pt x="224916" y="1054100"/>
                </a:lnTo>
                <a:close/>
              </a:path>
              <a:path w="508635" h="2032000">
                <a:moveTo>
                  <a:pt x="225501" y="1054100"/>
                </a:moveTo>
                <a:lnTo>
                  <a:pt x="225501" y="1050520"/>
                </a:lnTo>
                <a:lnTo>
                  <a:pt x="225501" y="1054100"/>
                </a:lnTo>
                <a:close/>
              </a:path>
              <a:path w="508635" h="2032000">
                <a:moveTo>
                  <a:pt x="225475" y="1054100"/>
                </a:moveTo>
                <a:lnTo>
                  <a:pt x="225336" y="1054100"/>
                </a:lnTo>
                <a:lnTo>
                  <a:pt x="225380" y="1051330"/>
                </a:lnTo>
                <a:lnTo>
                  <a:pt x="225482" y="1050644"/>
                </a:lnTo>
                <a:lnTo>
                  <a:pt x="225475" y="1054100"/>
                </a:lnTo>
                <a:close/>
              </a:path>
              <a:path w="508635" h="2032000">
                <a:moveTo>
                  <a:pt x="225336" y="1054100"/>
                </a:moveTo>
                <a:lnTo>
                  <a:pt x="224967" y="1054100"/>
                </a:lnTo>
                <a:lnTo>
                  <a:pt x="225380" y="1051330"/>
                </a:lnTo>
                <a:lnTo>
                  <a:pt x="225336" y="1054100"/>
                </a:lnTo>
                <a:close/>
              </a:path>
              <a:path w="508635" h="2032000">
                <a:moveTo>
                  <a:pt x="224764" y="1993900"/>
                </a:moveTo>
                <a:lnTo>
                  <a:pt x="195300" y="1993900"/>
                </a:lnTo>
                <a:lnTo>
                  <a:pt x="199161" y="1981200"/>
                </a:lnTo>
                <a:lnTo>
                  <a:pt x="225348" y="1981200"/>
                </a:lnTo>
                <a:lnTo>
                  <a:pt x="224764" y="1993900"/>
                </a:lnTo>
                <a:close/>
              </a:path>
              <a:path w="508635" h="2032000">
                <a:moveTo>
                  <a:pt x="214388" y="2006600"/>
                </a:moveTo>
                <a:lnTo>
                  <a:pt x="135978" y="2006600"/>
                </a:lnTo>
                <a:lnTo>
                  <a:pt x="151307" y="1993900"/>
                </a:lnTo>
                <a:lnTo>
                  <a:pt x="217652" y="1993900"/>
                </a:lnTo>
                <a:lnTo>
                  <a:pt x="214388" y="2006600"/>
                </a:lnTo>
                <a:close/>
              </a:path>
              <a:path w="508635" h="2032000">
                <a:moveTo>
                  <a:pt x="84785" y="2032000"/>
                </a:moveTo>
                <a:lnTo>
                  <a:pt x="152" y="2032000"/>
                </a:lnTo>
                <a:lnTo>
                  <a:pt x="0" y="2006600"/>
                </a:lnTo>
                <a:lnTo>
                  <a:pt x="181343" y="2006600"/>
                </a:lnTo>
                <a:lnTo>
                  <a:pt x="168567" y="2019300"/>
                </a:lnTo>
                <a:lnTo>
                  <a:pt x="103847" y="2019300"/>
                </a:lnTo>
                <a:lnTo>
                  <a:pt x="84785" y="2032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317490" y="2555874"/>
            <a:ext cx="490982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华文楷体"/>
                <a:cs typeface="华文楷体"/>
              </a:rPr>
              <a:t>合理开发利用，有效地使用</a:t>
            </a:r>
            <a:endParaRPr sz="3200">
              <a:latin typeface="华文楷体"/>
              <a:cs typeface="华文楷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73825" y="3227387"/>
            <a:ext cx="2322830" cy="435609"/>
          </a:xfrm>
          <a:custGeom>
            <a:avLst/>
            <a:gdLst/>
            <a:ahLst/>
            <a:cxnLst/>
            <a:rect l="l" t="t" r="r" b="b"/>
            <a:pathLst>
              <a:path w="2322829" h="435610">
                <a:moveTo>
                  <a:pt x="1170788" y="76200"/>
                </a:moveTo>
                <a:lnTo>
                  <a:pt x="1151723" y="76200"/>
                </a:lnTo>
                <a:lnTo>
                  <a:pt x="1152372" y="0"/>
                </a:lnTo>
                <a:lnTo>
                  <a:pt x="1170139" y="0"/>
                </a:lnTo>
                <a:lnTo>
                  <a:pt x="1170788" y="76200"/>
                </a:lnTo>
                <a:close/>
              </a:path>
              <a:path w="2322829" h="435610">
                <a:moveTo>
                  <a:pt x="1155296" y="161289"/>
                </a:moveTo>
                <a:lnTo>
                  <a:pt x="1148130" y="161289"/>
                </a:lnTo>
                <a:lnTo>
                  <a:pt x="1149400" y="144779"/>
                </a:lnTo>
                <a:lnTo>
                  <a:pt x="1150404" y="128270"/>
                </a:lnTo>
                <a:lnTo>
                  <a:pt x="1151127" y="111760"/>
                </a:lnTo>
                <a:lnTo>
                  <a:pt x="1151585" y="93979"/>
                </a:lnTo>
                <a:lnTo>
                  <a:pt x="1151723" y="76200"/>
                </a:lnTo>
                <a:lnTo>
                  <a:pt x="1151890" y="93979"/>
                </a:lnTo>
                <a:lnTo>
                  <a:pt x="1152347" y="111760"/>
                </a:lnTo>
                <a:lnTo>
                  <a:pt x="1153096" y="129539"/>
                </a:lnTo>
                <a:lnTo>
                  <a:pt x="1154112" y="146050"/>
                </a:lnTo>
                <a:lnTo>
                  <a:pt x="1155296" y="161289"/>
                </a:lnTo>
                <a:close/>
              </a:path>
              <a:path w="2322829" h="435610">
                <a:moveTo>
                  <a:pt x="1161256" y="207608"/>
                </a:moveTo>
                <a:lnTo>
                  <a:pt x="1155395" y="162560"/>
                </a:lnTo>
                <a:lnTo>
                  <a:pt x="1152347" y="111760"/>
                </a:lnTo>
                <a:lnTo>
                  <a:pt x="1151737" y="76200"/>
                </a:lnTo>
                <a:lnTo>
                  <a:pt x="1170774" y="76200"/>
                </a:lnTo>
                <a:lnTo>
                  <a:pt x="1169416" y="129539"/>
                </a:lnTo>
                <a:lnTo>
                  <a:pt x="1165593" y="177800"/>
                </a:lnTo>
                <a:lnTo>
                  <a:pt x="1161256" y="207608"/>
                </a:lnTo>
                <a:close/>
              </a:path>
              <a:path w="2322829" h="435610">
                <a:moveTo>
                  <a:pt x="2281758" y="265429"/>
                </a:moveTo>
                <a:lnTo>
                  <a:pt x="1190561" y="265429"/>
                </a:lnTo>
                <a:lnTo>
                  <a:pt x="1186992" y="264160"/>
                </a:lnTo>
                <a:lnTo>
                  <a:pt x="1183284" y="262889"/>
                </a:lnTo>
                <a:lnTo>
                  <a:pt x="1167841" y="236220"/>
                </a:lnTo>
                <a:lnTo>
                  <a:pt x="1165250" y="227329"/>
                </a:lnTo>
                <a:lnTo>
                  <a:pt x="1162850" y="215900"/>
                </a:lnTo>
                <a:lnTo>
                  <a:pt x="1161256" y="207608"/>
                </a:lnTo>
                <a:lnTo>
                  <a:pt x="1161859" y="204470"/>
                </a:lnTo>
                <a:lnTo>
                  <a:pt x="1163840" y="191770"/>
                </a:lnTo>
                <a:lnTo>
                  <a:pt x="1168400" y="146050"/>
                </a:lnTo>
                <a:lnTo>
                  <a:pt x="1170622" y="93979"/>
                </a:lnTo>
                <a:lnTo>
                  <a:pt x="1170774" y="76200"/>
                </a:lnTo>
                <a:lnTo>
                  <a:pt x="1170940" y="93979"/>
                </a:lnTo>
                <a:lnTo>
                  <a:pt x="1171384" y="111760"/>
                </a:lnTo>
                <a:lnTo>
                  <a:pt x="1172121" y="128270"/>
                </a:lnTo>
                <a:lnTo>
                  <a:pt x="1173124" y="144779"/>
                </a:lnTo>
                <a:lnTo>
                  <a:pt x="1174369" y="161289"/>
                </a:lnTo>
                <a:lnTo>
                  <a:pt x="1175854" y="175260"/>
                </a:lnTo>
                <a:lnTo>
                  <a:pt x="1177569" y="189229"/>
                </a:lnTo>
                <a:lnTo>
                  <a:pt x="1179474" y="201929"/>
                </a:lnTo>
                <a:lnTo>
                  <a:pt x="1179636" y="201929"/>
                </a:lnTo>
                <a:lnTo>
                  <a:pt x="1181557" y="213360"/>
                </a:lnTo>
                <a:lnTo>
                  <a:pt x="1181737" y="213360"/>
                </a:lnTo>
                <a:lnTo>
                  <a:pt x="1183792" y="223520"/>
                </a:lnTo>
                <a:lnTo>
                  <a:pt x="1184031" y="223520"/>
                </a:lnTo>
                <a:lnTo>
                  <a:pt x="1186154" y="231139"/>
                </a:lnTo>
                <a:lnTo>
                  <a:pt x="1187323" y="234950"/>
                </a:lnTo>
                <a:lnTo>
                  <a:pt x="1188529" y="238760"/>
                </a:lnTo>
                <a:lnTo>
                  <a:pt x="1188821" y="238760"/>
                </a:lnTo>
                <a:lnTo>
                  <a:pt x="1189735" y="241300"/>
                </a:lnTo>
                <a:lnTo>
                  <a:pt x="1189973" y="241300"/>
                </a:lnTo>
                <a:lnTo>
                  <a:pt x="1190904" y="243839"/>
                </a:lnTo>
                <a:lnTo>
                  <a:pt x="1191285" y="243839"/>
                </a:lnTo>
                <a:lnTo>
                  <a:pt x="1191996" y="245110"/>
                </a:lnTo>
                <a:lnTo>
                  <a:pt x="1191501" y="245110"/>
                </a:lnTo>
                <a:lnTo>
                  <a:pt x="1192936" y="246379"/>
                </a:lnTo>
                <a:lnTo>
                  <a:pt x="1192174" y="246379"/>
                </a:lnTo>
                <a:lnTo>
                  <a:pt x="1193082" y="247015"/>
                </a:lnTo>
                <a:lnTo>
                  <a:pt x="1193673" y="247650"/>
                </a:lnTo>
                <a:lnTo>
                  <a:pt x="2289098" y="247650"/>
                </a:lnTo>
                <a:lnTo>
                  <a:pt x="2290953" y="248920"/>
                </a:lnTo>
                <a:lnTo>
                  <a:pt x="2293950" y="250189"/>
                </a:lnTo>
                <a:lnTo>
                  <a:pt x="2296388" y="252729"/>
                </a:lnTo>
                <a:lnTo>
                  <a:pt x="2298446" y="256539"/>
                </a:lnTo>
                <a:lnTo>
                  <a:pt x="2300274" y="259079"/>
                </a:lnTo>
                <a:lnTo>
                  <a:pt x="2301951" y="262889"/>
                </a:lnTo>
                <a:lnTo>
                  <a:pt x="2302471" y="264160"/>
                </a:lnTo>
                <a:lnTo>
                  <a:pt x="2280246" y="264160"/>
                </a:lnTo>
                <a:lnTo>
                  <a:pt x="2281758" y="265429"/>
                </a:lnTo>
                <a:close/>
              </a:path>
              <a:path w="2322829" h="435610">
                <a:moveTo>
                  <a:pt x="1160256" y="201929"/>
                </a:moveTo>
                <a:lnTo>
                  <a:pt x="1143038" y="201929"/>
                </a:lnTo>
                <a:lnTo>
                  <a:pt x="1144981" y="189229"/>
                </a:lnTo>
                <a:lnTo>
                  <a:pt x="1146670" y="175260"/>
                </a:lnTo>
                <a:lnTo>
                  <a:pt x="1148156" y="160020"/>
                </a:lnTo>
                <a:lnTo>
                  <a:pt x="1148130" y="161289"/>
                </a:lnTo>
                <a:lnTo>
                  <a:pt x="1155296" y="161289"/>
                </a:lnTo>
                <a:lnTo>
                  <a:pt x="1155395" y="162560"/>
                </a:lnTo>
                <a:lnTo>
                  <a:pt x="1156919" y="177800"/>
                </a:lnTo>
                <a:lnTo>
                  <a:pt x="1158671" y="191770"/>
                </a:lnTo>
                <a:lnTo>
                  <a:pt x="1160256" y="201929"/>
                </a:lnTo>
                <a:close/>
              </a:path>
              <a:path w="2322829" h="435610">
                <a:moveTo>
                  <a:pt x="1174481" y="161289"/>
                </a:moveTo>
                <a:lnTo>
                  <a:pt x="1174356" y="160020"/>
                </a:lnTo>
                <a:lnTo>
                  <a:pt x="1174481" y="161289"/>
                </a:lnTo>
                <a:close/>
              </a:path>
              <a:path w="2322829" h="435610">
                <a:moveTo>
                  <a:pt x="1160150" y="213360"/>
                </a:moveTo>
                <a:lnTo>
                  <a:pt x="1140955" y="213360"/>
                </a:lnTo>
                <a:lnTo>
                  <a:pt x="1143088" y="200660"/>
                </a:lnTo>
                <a:lnTo>
                  <a:pt x="1143038" y="201929"/>
                </a:lnTo>
                <a:lnTo>
                  <a:pt x="1160256" y="201929"/>
                </a:lnTo>
                <a:lnTo>
                  <a:pt x="1160652" y="204470"/>
                </a:lnTo>
                <a:lnTo>
                  <a:pt x="1161256" y="207608"/>
                </a:lnTo>
                <a:lnTo>
                  <a:pt x="1160150" y="213360"/>
                </a:lnTo>
                <a:close/>
              </a:path>
              <a:path w="2322829" h="435610">
                <a:moveTo>
                  <a:pt x="1179636" y="201929"/>
                </a:moveTo>
                <a:lnTo>
                  <a:pt x="1179474" y="201929"/>
                </a:lnTo>
                <a:lnTo>
                  <a:pt x="1179423" y="200660"/>
                </a:lnTo>
                <a:lnTo>
                  <a:pt x="1179636" y="201929"/>
                </a:lnTo>
                <a:close/>
              </a:path>
              <a:path w="2322829" h="435610">
                <a:moveTo>
                  <a:pt x="1158062" y="223520"/>
                </a:moveTo>
                <a:lnTo>
                  <a:pt x="1138720" y="223520"/>
                </a:lnTo>
                <a:lnTo>
                  <a:pt x="1141031" y="212089"/>
                </a:lnTo>
                <a:lnTo>
                  <a:pt x="1140955" y="213360"/>
                </a:lnTo>
                <a:lnTo>
                  <a:pt x="1160150" y="213360"/>
                </a:lnTo>
                <a:lnTo>
                  <a:pt x="1159662" y="215900"/>
                </a:lnTo>
                <a:lnTo>
                  <a:pt x="1158062" y="223520"/>
                </a:lnTo>
                <a:close/>
              </a:path>
              <a:path w="2322829" h="435610">
                <a:moveTo>
                  <a:pt x="1181737" y="213360"/>
                </a:moveTo>
                <a:lnTo>
                  <a:pt x="1181557" y="213360"/>
                </a:lnTo>
                <a:lnTo>
                  <a:pt x="1181480" y="212089"/>
                </a:lnTo>
                <a:lnTo>
                  <a:pt x="1181737" y="213360"/>
                </a:lnTo>
                <a:close/>
              </a:path>
              <a:path w="2322829" h="435610">
                <a:moveTo>
                  <a:pt x="1153960" y="238760"/>
                </a:moveTo>
                <a:lnTo>
                  <a:pt x="1133982" y="238760"/>
                </a:lnTo>
                <a:lnTo>
                  <a:pt x="1135303" y="234950"/>
                </a:lnTo>
                <a:lnTo>
                  <a:pt x="1136484" y="231139"/>
                </a:lnTo>
                <a:lnTo>
                  <a:pt x="1138834" y="222250"/>
                </a:lnTo>
                <a:lnTo>
                  <a:pt x="1138720" y="223520"/>
                </a:lnTo>
                <a:lnTo>
                  <a:pt x="1158062" y="223520"/>
                </a:lnTo>
                <a:lnTo>
                  <a:pt x="1157262" y="227329"/>
                </a:lnTo>
                <a:lnTo>
                  <a:pt x="1154671" y="236220"/>
                </a:lnTo>
                <a:lnTo>
                  <a:pt x="1153960" y="238760"/>
                </a:lnTo>
                <a:close/>
              </a:path>
              <a:path w="2322829" h="435610">
                <a:moveTo>
                  <a:pt x="1184031" y="223520"/>
                </a:moveTo>
                <a:lnTo>
                  <a:pt x="1183792" y="223520"/>
                </a:lnTo>
                <a:lnTo>
                  <a:pt x="1183678" y="222250"/>
                </a:lnTo>
                <a:lnTo>
                  <a:pt x="1184031" y="223520"/>
                </a:lnTo>
                <a:close/>
              </a:path>
              <a:path w="2322829" h="435610">
                <a:moveTo>
                  <a:pt x="1153248" y="241300"/>
                </a:moveTo>
                <a:lnTo>
                  <a:pt x="1132776" y="241300"/>
                </a:lnTo>
                <a:lnTo>
                  <a:pt x="1134148" y="237489"/>
                </a:lnTo>
                <a:lnTo>
                  <a:pt x="1133982" y="238760"/>
                </a:lnTo>
                <a:lnTo>
                  <a:pt x="1153960" y="238760"/>
                </a:lnTo>
                <a:lnTo>
                  <a:pt x="1153248" y="241300"/>
                </a:lnTo>
                <a:close/>
              </a:path>
              <a:path w="2322829" h="435610">
                <a:moveTo>
                  <a:pt x="1188821" y="238760"/>
                </a:moveTo>
                <a:lnTo>
                  <a:pt x="1188529" y="238760"/>
                </a:lnTo>
                <a:lnTo>
                  <a:pt x="1188364" y="237489"/>
                </a:lnTo>
                <a:lnTo>
                  <a:pt x="1188821" y="238760"/>
                </a:lnTo>
                <a:close/>
              </a:path>
              <a:path w="2322829" h="435610">
                <a:moveTo>
                  <a:pt x="1152266" y="243839"/>
                </a:moveTo>
                <a:lnTo>
                  <a:pt x="1131608" y="243839"/>
                </a:lnTo>
                <a:lnTo>
                  <a:pt x="1133005" y="240029"/>
                </a:lnTo>
                <a:lnTo>
                  <a:pt x="1132776" y="241300"/>
                </a:lnTo>
                <a:lnTo>
                  <a:pt x="1153248" y="241300"/>
                </a:lnTo>
                <a:lnTo>
                  <a:pt x="1152266" y="243839"/>
                </a:lnTo>
                <a:close/>
              </a:path>
              <a:path w="2322829" h="435610">
                <a:moveTo>
                  <a:pt x="1189973" y="241300"/>
                </a:moveTo>
                <a:lnTo>
                  <a:pt x="1189735" y="241300"/>
                </a:lnTo>
                <a:lnTo>
                  <a:pt x="1189507" y="240029"/>
                </a:lnTo>
                <a:lnTo>
                  <a:pt x="1189973" y="241300"/>
                </a:lnTo>
                <a:close/>
              </a:path>
              <a:path w="2322829" h="435610">
                <a:moveTo>
                  <a:pt x="1129146" y="247120"/>
                </a:moveTo>
                <a:lnTo>
                  <a:pt x="1129601" y="246335"/>
                </a:lnTo>
                <a:lnTo>
                  <a:pt x="1131011" y="245110"/>
                </a:lnTo>
                <a:lnTo>
                  <a:pt x="1130515" y="245110"/>
                </a:lnTo>
                <a:lnTo>
                  <a:pt x="1131938" y="242570"/>
                </a:lnTo>
                <a:lnTo>
                  <a:pt x="1131608" y="243839"/>
                </a:lnTo>
                <a:lnTo>
                  <a:pt x="1152266" y="243839"/>
                </a:lnTo>
                <a:lnTo>
                  <a:pt x="1151775" y="245110"/>
                </a:lnTo>
                <a:lnTo>
                  <a:pt x="1151254" y="246379"/>
                </a:lnTo>
                <a:lnTo>
                  <a:pt x="1130020" y="246379"/>
                </a:lnTo>
                <a:lnTo>
                  <a:pt x="1129146" y="247120"/>
                </a:lnTo>
                <a:close/>
              </a:path>
              <a:path w="2322829" h="435610">
                <a:moveTo>
                  <a:pt x="1191285" y="243839"/>
                </a:moveTo>
                <a:lnTo>
                  <a:pt x="1190904" y="243839"/>
                </a:lnTo>
                <a:lnTo>
                  <a:pt x="1190574" y="242570"/>
                </a:lnTo>
                <a:lnTo>
                  <a:pt x="1191285" y="243839"/>
                </a:lnTo>
                <a:close/>
              </a:path>
              <a:path w="2322829" h="435610">
                <a:moveTo>
                  <a:pt x="1129550" y="246379"/>
                </a:moveTo>
                <a:lnTo>
                  <a:pt x="1130312" y="245110"/>
                </a:lnTo>
                <a:lnTo>
                  <a:pt x="1129601" y="246335"/>
                </a:lnTo>
                <a:close/>
              </a:path>
              <a:path w="2322829" h="435610">
                <a:moveTo>
                  <a:pt x="19050" y="435610"/>
                </a:moveTo>
                <a:lnTo>
                  <a:pt x="0" y="435610"/>
                </a:lnTo>
                <a:lnTo>
                  <a:pt x="152" y="417829"/>
                </a:lnTo>
                <a:lnTo>
                  <a:pt x="2387" y="365760"/>
                </a:lnTo>
                <a:lnTo>
                  <a:pt x="6946" y="320039"/>
                </a:lnTo>
                <a:lnTo>
                  <a:pt x="16116" y="274320"/>
                </a:lnTo>
                <a:lnTo>
                  <a:pt x="24066" y="256539"/>
                </a:lnTo>
                <a:lnTo>
                  <a:pt x="26123" y="252729"/>
                </a:lnTo>
                <a:lnTo>
                  <a:pt x="28562" y="250189"/>
                </a:lnTo>
                <a:lnTo>
                  <a:pt x="31559" y="248920"/>
                </a:lnTo>
                <a:lnTo>
                  <a:pt x="35267" y="246379"/>
                </a:lnTo>
                <a:lnTo>
                  <a:pt x="1129576" y="246379"/>
                </a:lnTo>
                <a:lnTo>
                  <a:pt x="1129146" y="247120"/>
                </a:lnTo>
                <a:lnTo>
                  <a:pt x="1128522" y="247650"/>
                </a:lnTo>
                <a:lnTo>
                  <a:pt x="1150734" y="247650"/>
                </a:lnTo>
                <a:lnTo>
                  <a:pt x="1135519" y="264160"/>
                </a:lnTo>
                <a:lnTo>
                  <a:pt x="41948" y="264160"/>
                </a:lnTo>
                <a:lnTo>
                  <a:pt x="39433" y="265429"/>
                </a:lnTo>
                <a:lnTo>
                  <a:pt x="41224" y="265429"/>
                </a:lnTo>
                <a:lnTo>
                  <a:pt x="39776" y="266700"/>
                </a:lnTo>
                <a:lnTo>
                  <a:pt x="40258" y="266700"/>
                </a:lnTo>
                <a:lnTo>
                  <a:pt x="39547" y="267970"/>
                </a:lnTo>
                <a:lnTo>
                  <a:pt x="39166" y="267970"/>
                </a:lnTo>
                <a:lnTo>
                  <a:pt x="37769" y="270510"/>
                </a:lnTo>
                <a:lnTo>
                  <a:pt x="37998" y="270510"/>
                </a:lnTo>
                <a:lnTo>
                  <a:pt x="36639" y="273050"/>
                </a:lnTo>
                <a:lnTo>
                  <a:pt x="36804" y="273050"/>
                </a:lnTo>
                <a:lnTo>
                  <a:pt x="35471" y="276860"/>
                </a:lnTo>
                <a:lnTo>
                  <a:pt x="34734" y="279400"/>
                </a:lnTo>
                <a:lnTo>
                  <a:pt x="34429" y="279400"/>
                </a:lnTo>
                <a:lnTo>
                  <a:pt x="32262" y="288289"/>
                </a:lnTo>
                <a:lnTo>
                  <a:pt x="32054" y="288289"/>
                </a:lnTo>
                <a:lnTo>
                  <a:pt x="29743" y="298450"/>
                </a:lnTo>
                <a:lnTo>
                  <a:pt x="27686" y="309879"/>
                </a:lnTo>
                <a:lnTo>
                  <a:pt x="25793" y="322579"/>
                </a:lnTo>
                <a:lnTo>
                  <a:pt x="24104" y="336550"/>
                </a:lnTo>
                <a:lnTo>
                  <a:pt x="22631" y="350520"/>
                </a:lnTo>
                <a:lnTo>
                  <a:pt x="21471" y="365760"/>
                </a:lnTo>
                <a:lnTo>
                  <a:pt x="20455" y="382270"/>
                </a:lnTo>
                <a:lnTo>
                  <a:pt x="19659" y="400050"/>
                </a:lnTo>
                <a:lnTo>
                  <a:pt x="19202" y="417829"/>
                </a:lnTo>
                <a:lnTo>
                  <a:pt x="19050" y="435610"/>
                </a:lnTo>
                <a:close/>
              </a:path>
              <a:path w="2322829" h="435610">
                <a:moveTo>
                  <a:pt x="1129056" y="247276"/>
                </a:moveTo>
                <a:lnTo>
                  <a:pt x="1129146" y="247120"/>
                </a:lnTo>
                <a:lnTo>
                  <a:pt x="1130020" y="246379"/>
                </a:lnTo>
                <a:lnTo>
                  <a:pt x="1129430" y="247015"/>
                </a:lnTo>
                <a:lnTo>
                  <a:pt x="1129056" y="247276"/>
                </a:lnTo>
                <a:close/>
              </a:path>
              <a:path w="2322829" h="435610">
                <a:moveTo>
                  <a:pt x="1129430" y="247015"/>
                </a:moveTo>
                <a:lnTo>
                  <a:pt x="1130020" y="246379"/>
                </a:lnTo>
                <a:lnTo>
                  <a:pt x="1130338" y="246379"/>
                </a:lnTo>
                <a:lnTo>
                  <a:pt x="1129430" y="247015"/>
                </a:lnTo>
                <a:close/>
              </a:path>
              <a:path w="2322829" h="435610">
                <a:moveTo>
                  <a:pt x="1150734" y="247650"/>
                </a:moveTo>
                <a:lnTo>
                  <a:pt x="1128839" y="247650"/>
                </a:lnTo>
                <a:lnTo>
                  <a:pt x="1129430" y="247015"/>
                </a:lnTo>
                <a:lnTo>
                  <a:pt x="1130338" y="246379"/>
                </a:lnTo>
                <a:lnTo>
                  <a:pt x="1151254" y="246379"/>
                </a:lnTo>
                <a:lnTo>
                  <a:pt x="1150734" y="247650"/>
                </a:lnTo>
                <a:close/>
              </a:path>
              <a:path w="2322829" h="435610">
                <a:moveTo>
                  <a:pt x="1193082" y="247015"/>
                </a:moveTo>
                <a:lnTo>
                  <a:pt x="1192174" y="246379"/>
                </a:lnTo>
                <a:lnTo>
                  <a:pt x="1192491" y="246379"/>
                </a:lnTo>
                <a:lnTo>
                  <a:pt x="1193082" y="247015"/>
                </a:lnTo>
                <a:close/>
              </a:path>
              <a:path w="2322829" h="435610">
                <a:moveTo>
                  <a:pt x="1193456" y="247276"/>
                </a:moveTo>
                <a:lnTo>
                  <a:pt x="1193082" y="247015"/>
                </a:lnTo>
                <a:lnTo>
                  <a:pt x="1192491" y="246379"/>
                </a:lnTo>
                <a:lnTo>
                  <a:pt x="1193366" y="247120"/>
                </a:lnTo>
                <a:lnTo>
                  <a:pt x="1193456" y="247276"/>
                </a:lnTo>
                <a:close/>
              </a:path>
              <a:path w="2322829" h="435610">
                <a:moveTo>
                  <a:pt x="1193366" y="247120"/>
                </a:moveTo>
                <a:lnTo>
                  <a:pt x="1192491" y="246379"/>
                </a:lnTo>
                <a:lnTo>
                  <a:pt x="1192936" y="246379"/>
                </a:lnTo>
                <a:lnTo>
                  <a:pt x="1193366" y="247120"/>
                </a:lnTo>
                <a:close/>
              </a:path>
              <a:path w="2322829" h="435610">
                <a:moveTo>
                  <a:pt x="2289098" y="247650"/>
                </a:moveTo>
                <a:lnTo>
                  <a:pt x="1193990" y="247650"/>
                </a:lnTo>
                <a:lnTo>
                  <a:pt x="1193366" y="247120"/>
                </a:lnTo>
                <a:lnTo>
                  <a:pt x="1192936" y="246379"/>
                </a:lnTo>
                <a:lnTo>
                  <a:pt x="2287244" y="246379"/>
                </a:lnTo>
                <a:lnTo>
                  <a:pt x="2289098" y="247650"/>
                </a:lnTo>
                <a:close/>
              </a:path>
              <a:path w="2322829" h="435610">
                <a:moveTo>
                  <a:pt x="1128839" y="247650"/>
                </a:moveTo>
                <a:lnTo>
                  <a:pt x="1129056" y="247276"/>
                </a:lnTo>
                <a:lnTo>
                  <a:pt x="1129430" y="247015"/>
                </a:lnTo>
                <a:lnTo>
                  <a:pt x="1128839" y="247650"/>
                </a:lnTo>
                <a:close/>
              </a:path>
              <a:path w="2322829" h="435610">
                <a:moveTo>
                  <a:pt x="1193673" y="247650"/>
                </a:moveTo>
                <a:lnTo>
                  <a:pt x="1193082" y="247015"/>
                </a:lnTo>
                <a:lnTo>
                  <a:pt x="1193456" y="247276"/>
                </a:lnTo>
                <a:lnTo>
                  <a:pt x="1193673" y="247650"/>
                </a:lnTo>
                <a:close/>
              </a:path>
              <a:path w="2322829" h="435610">
                <a:moveTo>
                  <a:pt x="1128522" y="247650"/>
                </a:moveTo>
                <a:lnTo>
                  <a:pt x="1129146" y="247120"/>
                </a:lnTo>
                <a:lnTo>
                  <a:pt x="1129056" y="247276"/>
                </a:lnTo>
                <a:lnTo>
                  <a:pt x="1128522" y="247650"/>
                </a:lnTo>
                <a:close/>
              </a:path>
              <a:path w="2322829" h="435610">
                <a:moveTo>
                  <a:pt x="1193990" y="247650"/>
                </a:moveTo>
                <a:lnTo>
                  <a:pt x="1193456" y="247276"/>
                </a:lnTo>
                <a:lnTo>
                  <a:pt x="1193366" y="247120"/>
                </a:lnTo>
                <a:lnTo>
                  <a:pt x="1193990" y="247650"/>
                </a:lnTo>
                <a:close/>
              </a:path>
              <a:path w="2322829" h="435610">
                <a:moveTo>
                  <a:pt x="1128839" y="247650"/>
                </a:moveTo>
                <a:lnTo>
                  <a:pt x="1128522" y="247650"/>
                </a:lnTo>
                <a:lnTo>
                  <a:pt x="1129056" y="247276"/>
                </a:lnTo>
                <a:lnTo>
                  <a:pt x="1128839" y="247650"/>
                </a:lnTo>
                <a:close/>
              </a:path>
              <a:path w="2322829" h="435610">
                <a:moveTo>
                  <a:pt x="1193990" y="247650"/>
                </a:moveTo>
                <a:lnTo>
                  <a:pt x="1193673" y="247650"/>
                </a:lnTo>
                <a:lnTo>
                  <a:pt x="1193456" y="247276"/>
                </a:lnTo>
                <a:lnTo>
                  <a:pt x="1193990" y="247650"/>
                </a:lnTo>
                <a:close/>
              </a:path>
              <a:path w="2322829" h="435610">
                <a:moveTo>
                  <a:pt x="41936" y="264172"/>
                </a:moveTo>
                <a:close/>
              </a:path>
              <a:path w="2322829" h="435610">
                <a:moveTo>
                  <a:pt x="41363" y="264782"/>
                </a:moveTo>
                <a:lnTo>
                  <a:pt x="41960" y="264160"/>
                </a:lnTo>
                <a:lnTo>
                  <a:pt x="42252" y="264160"/>
                </a:lnTo>
                <a:lnTo>
                  <a:pt x="41363" y="264782"/>
                </a:lnTo>
                <a:close/>
              </a:path>
              <a:path w="2322829" h="435610">
                <a:moveTo>
                  <a:pt x="40754" y="265429"/>
                </a:moveTo>
                <a:lnTo>
                  <a:pt x="41363" y="264782"/>
                </a:lnTo>
                <a:lnTo>
                  <a:pt x="42252" y="264160"/>
                </a:lnTo>
                <a:lnTo>
                  <a:pt x="40754" y="265429"/>
                </a:lnTo>
                <a:close/>
              </a:path>
              <a:path w="2322829" h="435610">
                <a:moveTo>
                  <a:pt x="1131951" y="265429"/>
                </a:moveTo>
                <a:lnTo>
                  <a:pt x="40754" y="265429"/>
                </a:lnTo>
                <a:lnTo>
                  <a:pt x="42252" y="264160"/>
                </a:lnTo>
                <a:lnTo>
                  <a:pt x="1135519" y="264160"/>
                </a:lnTo>
                <a:lnTo>
                  <a:pt x="1131951" y="265429"/>
                </a:lnTo>
                <a:close/>
              </a:path>
              <a:path w="2322829" h="435610">
                <a:moveTo>
                  <a:pt x="2281758" y="265429"/>
                </a:moveTo>
                <a:lnTo>
                  <a:pt x="2280246" y="264160"/>
                </a:lnTo>
                <a:lnTo>
                  <a:pt x="2281161" y="264795"/>
                </a:lnTo>
                <a:lnTo>
                  <a:pt x="2281758" y="265429"/>
                </a:lnTo>
                <a:close/>
              </a:path>
              <a:path w="2322829" h="435610">
                <a:moveTo>
                  <a:pt x="2281161" y="264795"/>
                </a:moveTo>
                <a:lnTo>
                  <a:pt x="2280246" y="264160"/>
                </a:lnTo>
                <a:lnTo>
                  <a:pt x="2280551" y="264160"/>
                </a:lnTo>
                <a:lnTo>
                  <a:pt x="2281161" y="264795"/>
                </a:lnTo>
                <a:close/>
              </a:path>
              <a:path w="2322829" h="435610">
                <a:moveTo>
                  <a:pt x="2283675" y="269239"/>
                </a:moveTo>
                <a:lnTo>
                  <a:pt x="2282253" y="266700"/>
                </a:lnTo>
                <a:lnTo>
                  <a:pt x="2282736" y="266700"/>
                </a:lnTo>
                <a:lnTo>
                  <a:pt x="2281288" y="265429"/>
                </a:lnTo>
                <a:lnTo>
                  <a:pt x="2283079" y="265429"/>
                </a:lnTo>
                <a:lnTo>
                  <a:pt x="2280564" y="264160"/>
                </a:lnTo>
                <a:lnTo>
                  <a:pt x="2302471" y="264160"/>
                </a:lnTo>
                <a:lnTo>
                  <a:pt x="2303513" y="266700"/>
                </a:lnTo>
                <a:lnTo>
                  <a:pt x="2304000" y="267970"/>
                </a:lnTo>
                <a:lnTo>
                  <a:pt x="2283345" y="267970"/>
                </a:lnTo>
                <a:lnTo>
                  <a:pt x="2283675" y="269239"/>
                </a:lnTo>
                <a:close/>
              </a:path>
              <a:path w="2322829" h="435610">
                <a:moveTo>
                  <a:pt x="40436" y="265429"/>
                </a:moveTo>
                <a:lnTo>
                  <a:pt x="39433" y="265429"/>
                </a:lnTo>
                <a:lnTo>
                  <a:pt x="41929" y="264175"/>
                </a:lnTo>
                <a:lnTo>
                  <a:pt x="40436" y="265429"/>
                </a:lnTo>
                <a:close/>
              </a:path>
              <a:path w="2322829" h="435610">
                <a:moveTo>
                  <a:pt x="2283079" y="265429"/>
                </a:moveTo>
                <a:lnTo>
                  <a:pt x="2282075" y="265429"/>
                </a:lnTo>
                <a:lnTo>
                  <a:pt x="2280582" y="264175"/>
                </a:lnTo>
                <a:lnTo>
                  <a:pt x="2283079" y="265429"/>
                </a:lnTo>
                <a:close/>
              </a:path>
              <a:path w="2322829" h="435610">
                <a:moveTo>
                  <a:pt x="40436" y="265429"/>
                </a:moveTo>
                <a:lnTo>
                  <a:pt x="41452" y="264583"/>
                </a:lnTo>
                <a:lnTo>
                  <a:pt x="40571" y="265335"/>
                </a:lnTo>
                <a:lnTo>
                  <a:pt x="40436" y="265429"/>
                </a:lnTo>
                <a:close/>
              </a:path>
              <a:path w="2322829" h="435610">
                <a:moveTo>
                  <a:pt x="2282075" y="265429"/>
                </a:moveTo>
                <a:lnTo>
                  <a:pt x="2281935" y="265332"/>
                </a:lnTo>
                <a:lnTo>
                  <a:pt x="2281059" y="264583"/>
                </a:lnTo>
                <a:lnTo>
                  <a:pt x="2282075" y="265429"/>
                </a:lnTo>
                <a:close/>
              </a:path>
              <a:path w="2322829" h="435610">
                <a:moveTo>
                  <a:pt x="40754" y="265429"/>
                </a:moveTo>
                <a:lnTo>
                  <a:pt x="40462" y="265429"/>
                </a:lnTo>
                <a:lnTo>
                  <a:pt x="41363" y="264782"/>
                </a:lnTo>
                <a:lnTo>
                  <a:pt x="40754" y="265429"/>
                </a:lnTo>
                <a:close/>
              </a:path>
              <a:path w="2322829" h="435610">
                <a:moveTo>
                  <a:pt x="2282050" y="265429"/>
                </a:moveTo>
                <a:lnTo>
                  <a:pt x="2281758" y="265429"/>
                </a:lnTo>
                <a:lnTo>
                  <a:pt x="2281161" y="264795"/>
                </a:lnTo>
                <a:lnTo>
                  <a:pt x="2282050" y="265429"/>
                </a:lnTo>
                <a:close/>
              </a:path>
              <a:path w="2322829" h="435610">
                <a:moveTo>
                  <a:pt x="40462" y="265429"/>
                </a:moveTo>
                <a:close/>
              </a:path>
              <a:path w="2322829" h="435610">
                <a:moveTo>
                  <a:pt x="2282075" y="265429"/>
                </a:moveTo>
                <a:lnTo>
                  <a:pt x="2281940" y="265335"/>
                </a:lnTo>
                <a:lnTo>
                  <a:pt x="2282075" y="265429"/>
                </a:lnTo>
                <a:close/>
              </a:path>
              <a:path w="2322829" h="435610">
                <a:moveTo>
                  <a:pt x="38836" y="269239"/>
                </a:moveTo>
                <a:lnTo>
                  <a:pt x="39166" y="267970"/>
                </a:lnTo>
                <a:lnTo>
                  <a:pt x="39547" y="267970"/>
                </a:lnTo>
                <a:lnTo>
                  <a:pt x="38836" y="269239"/>
                </a:lnTo>
                <a:close/>
              </a:path>
              <a:path w="2322829" h="435610">
                <a:moveTo>
                  <a:pt x="2288209" y="280670"/>
                </a:moveTo>
                <a:lnTo>
                  <a:pt x="2286914" y="276860"/>
                </a:lnTo>
                <a:lnTo>
                  <a:pt x="2285707" y="273050"/>
                </a:lnTo>
                <a:lnTo>
                  <a:pt x="2285873" y="273050"/>
                </a:lnTo>
                <a:lnTo>
                  <a:pt x="2284514" y="270510"/>
                </a:lnTo>
                <a:lnTo>
                  <a:pt x="2284742" y="270510"/>
                </a:lnTo>
                <a:lnTo>
                  <a:pt x="2283345" y="267970"/>
                </a:lnTo>
                <a:lnTo>
                  <a:pt x="2304000" y="267970"/>
                </a:lnTo>
                <a:lnTo>
                  <a:pt x="2304973" y="270510"/>
                </a:lnTo>
                <a:lnTo>
                  <a:pt x="2306396" y="274320"/>
                </a:lnTo>
                <a:lnTo>
                  <a:pt x="2307697" y="279400"/>
                </a:lnTo>
                <a:lnTo>
                  <a:pt x="2288082" y="279400"/>
                </a:lnTo>
                <a:lnTo>
                  <a:pt x="2288209" y="280670"/>
                </a:lnTo>
                <a:close/>
              </a:path>
              <a:path w="2322829" h="435610">
                <a:moveTo>
                  <a:pt x="34302" y="280670"/>
                </a:moveTo>
                <a:lnTo>
                  <a:pt x="34429" y="279400"/>
                </a:lnTo>
                <a:lnTo>
                  <a:pt x="34734" y="279400"/>
                </a:lnTo>
                <a:lnTo>
                  <a:pt x="34302" y="280670"/>
                </a:lnTo>
                <a:close/>
              </a:path>
              <a:path w="2322829" h="435610">
                <a:moveTo>
                  <a:pt x="2290559" y="289560"/>
                </a:moveTo>
                <a:lnTo>
                  <a:pt x="2288082" y="279400"/>
                </a:lnTo>
                <a:lnTo>
                  <a:pt x="2307697" y="279400"/>
                </a:lnTo>
                <a:lnTo>
                  <a:pt x="2308999" y="284479"/>
                </a:lnTo>
                <a:lnTo>
                  <a:pt x="2309899" y="288289"/>
                </a:lnTo>
                <a:lnTo>
                  <a:pt x="2290445" y="288289"/>
                </a:lnTo>
                <a:lnTo>
                  <a:pt x="2290559" y="289560"/>
                </a:lnTo>
                <a:close/>
              </a:path>
              <a:path w="2322829" h="435610">
                <a:moveTo>
                  <a:pt x="31953" y="289560"/>
                </a:moveTo>
                <a:lnTo>
                  <a:pt x="32054" y="288289"/>
                </a:lnTo>
                <a:lnTo>
                  <a:pt x="32262" y="288289"/>
                </a:lnTo>
                <a:lnTo>
                  <a:pt x="31953" y="289560"/>
                </a:lnTo>
                <a:close/>
              </a:path>
              <a:path w="2322829" h="435610">
                <a:moveTo>
                  <a:pt x="2322512" y="435610"/>
                </a:moveTo>
                <a:lnTo>
                  <a:pt x="2303462" y="435610"/>
                </a:lnTo>
                <a:lnTo>
                  <a:pt x="2303310" y="417829"/>
                </a:lnTo>
                <a:lnTo>
                  <a:pt x="2302812" y="398779"/>
                </a:lnTo>
                <a:lnTo>
                  <a:pt x="2302116" y="382270"/>
                </a:lnTo>
                <a:lnTo>
                  <a:pt x="2301125" y="365760"/>
                </a:lnTo>
                <a:lnTo>
                  <a:pt x="2299868" y="350520"/>
                </a:lnTo>
                <a:lnTo>
                  <a:pt x="2298382" y="336550"/>
                </a:lnTo>
                <a:lnTo>
                  <a:pt x="2296680" y="322579"/>
                </a:lnTo>
                <a:lnTo>
                  <a:pt x="2294775" y="309879"/>
                </a:lnTo>
                <a:lnTo>
                  <a:pt x="2292692" y="298450"/>
                </a:lnTo>
                <a:lnTo>
                  <a:pt x="2290445" y="288289"/>
                </a:lnTo>
                <a:lnTo>
                  <a:pt x="2309899" y="288289"/>
                </a:lnTo>
                <a:lnTo>
                  <a:pt x="2317318" y="334010"/>
                </a:lnTo>
                <a:lnTo>
                  <a:pt x="2321153" y="382270"/>
                </a:lnTo>
                <a:lnTo>
                  <a:pt x="2322360" y="417829"/>
                </a:lnTo>
                <a:lnTo>
                  <a:pt x="2322512" y="435610"/>
                </a:lnTo>
                <a:close/>
              </a:path>
              <a:path w="2322829" h="435610">
                <a:moveTo>
                  <a:pt x="21374" y="367029"/>
                </a:moveTo>
                <a:lnTo>
                  <a:pt x="21386" y="365760"/>
                </a:lnTo>
                <a:lnTo>
                  <a:pt x="21374" y="367029"/>
                </a:lnTo>
                <a:close/>
              </a:path>
              <a:path w="2322829" h="435610">
                <a:moveTo>
                  <a:pt x="2301138" y="367029"/>
                </a:moveTo>
                <a:lnTo>
                  <a:pt x="2301040" y="365760"/>
                </a:lnTo>
                <a:lnTo>
                  <a:pt x="2301138" y="367029"/>
                </a:lnTo>
                <a:close/>
              </a:path>
              <a:path w="2322829" h="435610">
                <a:moveTo>
                  <a:pt x="20383" y="383539"/>
                </a:moveTo>
                <a:lnTo>
                  <a:pt x="20396" y="382270"/>
                </a:lnTo>
                <a:lnTo>
                  <a:pt x="20383" y="383539"/>
                </a:lnTo>
                <a:close/>
              </a:path>
              <a:path w="2322829" h="435610">
                <a:moveTo>
                  <a:pt x="2302129" y="383539"/>
                </a:moveTo>
                <a:lnTo>
                  <a:pt x="2302057" y="382270"/>
                </a:lnTo>
                <a:lnTo>
                  <a:pt x="2302129" y="383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6059487" y="3835400"/>
            <a:ext cx="627380" cy="1828800"/>
            <a:chOff x="6059487" y="3835400"/>
            <a:chExt cx="627380" cy="1828800"/>
          </a:xfrm>
        </p:grpSpPr>
        <p:sp>
          <p:nvSpPr>
            <p:cNvPr id="10" name="object 10"/>
            <p:cNvSpPr/>
            <p:nvPr/>
          </p:nvSpPr>
          <p:spPr>
            <a:xfrm>
              <a:off x="6085332" y="3860292"/>
              <a:ext cx="576580" cy="1803400"/>
            </a:xfrm>
            <a:custGeom>
              <a:avLst/>
              <a:gdLst/>
              <a:ahLst/>
              <a:cxnLst/>
              <a:rect l="l" t="t" r="r" b="b"/>
              <a:pathLst>
                <a:path w="576579" h="1803400">
                  <a:moveTo>
                    <a:pt x="480060" y="1802892"/>
                  </a:moveTo>
                  <a:lnTo>
                    <a:pt x="96012" y="1802892"/>
                  </a:lnTo>
                  <a:lnTo>
                    <a:pt x="58396" y="1795023"/>
                  </a:lnTo>
                  <a:lnTo>
                    <a:pt x="27793" y="1774336"/>
                  </a:lnTo>
                  <a:lnTo>
                    <a:pt x="7297" y="1743923"/>
                  </a:lnTo>
                  <a:lnTo>
                    <a:pt x="0" y="1706880"/>
                  </a:lnTo>
                  <a:lnTo>
                    <a:pt x="0" y="96012"/>
                  </a:lnTo>
                  <a:lnTo>
                    <a:pt x="7297" y="58932"/>
                  </a:lnTo>
                  <a:lnTo>
                    <a:pt x="27793" y="28508"/>
                  </a:lnTo>
                  <a:lnTo>
                    <a:pt x="58396" y="7833"/>
                  </a:lnTo>
                  <a:lnTo>
                    <a:pt x="96012" y="0"/>
                  </a:lnTo>
                  <a:lnTo>
                    <a:pt x="480060" y="0"/>
                  </a:lnTo>
                  <a:lnTo>
                    <a:pt x="517282" y="7833"/>
                  </a:lnTo>
                  <a:lnTo>
                    <a:pt x="547754" y="28508"/>
                  </a:lnTo>
                  <a:lnTo>
                    <a:pt x="568381" y="58932"/>
                  </a:lnTo>
                  <a:lnTo>
                    <a:pt x="576071" y="96012"/>
                  </a:lnTo>
                  <a:lnTo>
                    <a:pt x="576071" y="1706880"/>
                  </a:lnTo>
                  <a:lnTo>
                    <a:pt x="568381" y="1743923"/>
                  </a:lnTo>
                  <a:lnTo>
                    <a:pt x="547754" y="1774336"/>
                  </a:lnTo>
                  <a:lnTo>
                    <a:pt x="517282" y="1795023"/>
                  </a:lnTo>
                  <a:lnTo>
                    <a:pt x="480060" y="18028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59487" y="3835399"/>
              <a:ext cx="627380" cy="1828800"/>
            </a:xfrm>
            <a:custGeom>
              <a:avLst/>
              <a:gdLst/>
              <a:ahLst/>
              <a:cxnLst/>
              <a:rect l="l" t="t" r="r" b="b"/>
              <a:pathLst>
                <a:path w="627379" h="1828800">
                  <a:moveTo>
                    <a:pt x="578281" y="1816100"/>
                  </a:moveTo>
                  <a:lnTo>
                    <a:pt x="48768" y="1816100"/>
                  </a:lnTo>
                  <a:lnTo>
                    <a:pt x="53517" y="1828800"/>
                  </a:lnTo>
                  <a:lnTo>
                    <a:pt x="573532" y="1828800"/>
                  </a:lnTo>
                  <a:lnTo>
                    <a:pt x="578281" y="1816100"/>
                  </a:lnTo>
                  <a:close/>
                </a:path>
                <a:path w="627379" h="1828800">
                  <a:moveTo>
                    <a:pt x="627062" y="114300"/>
                  </a:moveTo>
                  <a:lnTo>
                    <a:pt x="626910" y="114300"/>
                  </a:lnTo>
                  <a:lnTo>
                    <a:pt x="626440" y="101600"/>
                  </a:lnTo>
                  <a:lnTo>
                    <a:pt x="625678" y="101600"/>
                  </a:lnTo>
                  <a:lnTo>
                    <a:pt x="624598" y="88900"/>
                  </a:lnTo>
                  <a:lnTo>
                    <a:pt x="623252" y="88900"/>
                  </a:lnTo>
                  <a:lnTo>
                    <a:pt x="621601" y="76200"/>
                  </a:lnTo>
                  <a:lnTo>
                    <a:pt x="619696" y="76200"/>
                  </a:lnTo>
                  <a:lnTo>
                    <a:pt x="617512" y="63500"/>
                  </a:lnTo>
                  <a:lnTo>
                    <a:pt x="612394" y="63500"/>
                  </a:lnTo>
                  <a:lnTo>
                    <a:pt x="609473" y="50800"/>
                  </a:lnTo>
                  <a:lnTo>
                    <a:pt x="606310" y="50800"/>
                  </a:lnTo>
                  <a:lnTo>
                    <a:pt x="602932" y="38100"/>
                  </a:lnTo>
                  <a:lnTo>
                    <a:pt x="595503" y="38100"/>
                  </a:lnTo>
                  <a:lnTo>
                    <a:pt x="591502" y="25400"/>
                  </a:lnTo>
                  <a:lnTo>
                    <a:pt x="582866" y="25400"/>
                  </a:lnTo>
                  <a:lnTo>
                    <a:pt x="578281" y="12700"/>
                  </a:lnTo>
                  <a:lnTo>
                    <a:pt x="563511" y="12700"/>
                  </a:lnTo>
                  <a:lnTo>
                    <a:pt x="558292" y="0"/>
                  </a:lnTo>
                  <a:lnTo>
                    <a:pt x="68783" y="0"/>
                  </a:lnTo>
                  <a:lnTo>
                    <a:pt x="63538" y="12700"/>
                  </a:lnTo>
                  <a:lnTo>
                    <a:pt x="48768" y="12700"/>
                  </a:lnTo>
                  <a:lnTo>
                    <a:pt x="44183" y="25400"/>
                  </a:lnTo>
                  <a:lnTo>
                    <a:pt x="35560" y="25400"/>
                  </a:lnTo>
                  <a:lnTo>
                    <a:pt x="31546" y="38100"/>
                  </a:lnTo>
                  <a:lnTo>
                    <a:pt x="24130" y="38100"/>
                  </a:lnTo>
                  <a:lnTo>
                    <a:pt x="20751" y="50800"/>
                  </a:lnTo>
                  <a:lnTo>
                    <a:pt x="17589" y="50800"/>
                  </a:lnTo>
                  <a:lnTo>
                    <a:pt x="14668" y="63500"/>
                  </a:lnTo>
                  <a:lnTo>
                    <a:pt x="9550" y="63500"/>
                  </a:lnTo>
                  <a:lnTo>
                    <a:pt x="7366" y="76200"/>
                  </a:lnTo>
                  <a:lnTo>
                    <a:pt x="5461" y="76200"/>
                  </a:lnTo>
                  <a:lnTo>
                    <a:pt x="3822" y="88900"/>
                  </a:lnTo>
                  <a:lnTo>
                    <a:pt x="2463" y="88900"/>
                  </a:lnTo>
                  <a:lnTo>
                    <a:pt x="1384" y="101600"/>
                  </a:lnTo>
                  <a:lnTo>
                    <a:pt x="622" y="101600"/>
                  </a:lnTo>
                  <a:lnTo>
                    <a:pt x="152" y="114300"/>
                  </a:lnTo>
                  <a:lnTo>
                    <a:pt x="0" y="114300"/>
                  </a:lnTo>
                  <a:lnTo>
                    <a:pt x="0" y="1727200"/>
                  </a:lnTo>
                  <a:lnTo>
                    <a:pt x="152" y="1727200"/>
                  </a:lnTo>
                  <a:lnTo>
                    <a:pt x="622" y="1739900"/>
                  </a:lnTo>
                  <a:lnTo>
                    <a:pt x="1384" y="1739900"/>
                  </a:lnTo>
                  <a:lnTo>
                    <a:pt x="2463" y="1752600"/>
                  </a:lnTo>
                  <a:lnTo>
                    <a:pt x="3822" y="1752600"/>
                  </a:lnTo>
                  <a:lnTo>
                    <a:pt x="5461" y="1765300"/>
                  </a:lnTo>
                  <a:lnTo>
                    <a:pt x="7366" y="1765300"/>
                  </a:lnTo>
                  <a:lnTo>
                    <a:pt x="9550" y="1778000"/>
                  </a:lnTo>
                  <a:lnTo>
                    <a:pt x="14668" y="1778000"/>
                  </a:lnTo>
                  <a:lnTo>
                    <a:pt x="17589" y="1790700"/>
                  </a:lnTo>
                  <a:lnTo>
                    <a:pt x="85356" y="1790700"/>
                  </a:lnTo>
                  <a:lnTo>
                    <a:pt x="81457" y="1778000"/>
                  </a:lnTo>
                  <a:lnTo>
                    <a:pt x="69545" y="1778000"/>
                  </a:lnTo>
                  <a:lnTo>
                    <a:pt x="66535" y="1765300"/>
                  </a:lnTo>
                  <a:lnTo>
                    <a:pt x="61328" y="1765300"/>
                  </a:lnTo>
                  <a:lnTo>
                    <a:pt x="59016" y="1752600"/>
                  </a:lnTo>
                  <a:lnTo>
                    <a:pt x="59601" y="1765300"/>
                  </a:lnTo>
                  <a:lnTo>
                    <a:pt x="57480" y="1752600"/>
                  </a:lnTo>
                  <a:lnTo>
                    <a:pt x="55283" y="1752600"/>
                  </a:lnTo>
                  <a:lnTo>
                    <a:pt x="53784" y="1739900"/>
                  </a:lnTo>
                  <a:lnTo>
                    <a:pt x="54152" y="1752600"/>
                  </a:lnTo>
                  <a:lnTo>
                    <a:pt x="52857" y="1739900"/>
                  </a:lnTo>
                  <a:lnTo>
                    <a:pt x="51701" y="1739900"/>
                  </a:lnTo>
                  <a:lnTo>
                    <a:pt x="51092" y="1727200"/>
                  </a:lnTo>
                  <a:lnTo>
                    <a:pt x="50800" y="1727200"/>
                  </a:lnTo>
                  <a:lnTo>
                    <a:pt x="50800" y="114300"/>
                  </a:lnTo>
                  <a:lnTo>
                    <a:pt x="51219" y="101600"/>
                  </a:lnTo>
                  <a:lnTo>
                    <a:pt x="51092" y="114300"/>
                  </a:lnTo>
                  <a:lnTo>
                    <a:pt x="51701" y="101600"/>
                  </a:lnTo>
                  <a:lnTo>
                    <a:pt x="52857" y="101600"/>
                  </a:lnTo>
                  <a:lnTo>
                    <a:pt x="54152" y="88900"/>
                  </a:lnTo>
                  <a:lnTo>
                    <a:pt x="57480" y="88900"/>
                  </a:lnTo>
                  <a:lnTo>
                    <a:pt x="59601" y="76200"/>
                  </a:lnTo>
                  <a:lnTo>
                    <a:pt x="64452" y="76200"/>
                  </a:lnTo>
                  <a:lnTo>
                    <a:pt x="67297" y="63500"/>
                  </a:lnTo>
                  <a:lnTo>
                    <a:pt x="66535" y="76200"/>
                  </a:lnTo>
                  <a:lnTo>
                    <a:pt x="69545" y="63500"/>
                  </a:lnTo>
                  <a:lnTo>
                    <a:pt x="78701" y="63500"/>
                  </a:lnTo>
                  <a:lnTo>
                    <a:pt x="82461" y="50800"/>
                  </a:lnTo>
                  <a:lnTo>
                    <a:pt x="117144" y="50800"/>
                  </a:lnTo>
                  <a:lnTo>
                    <a:pt x="122085" y="38100"/>
                  </a:lnTo>
                  <a:lnTo>
                    <a:pt x="121450" y="50800"/>
                  </a:lnTo>
                  <a:lnTo>
                    <a:pt x="505625" y="50800"/>
                  </a:lnTo>
                  <a:lnTo>
                    <a:pt x="504964" y="38100"/>
                  </a:lnTo>
                  <a:lnTo>
                    <a:pt x="509905" y="50800"/>
                  </a:lnTo>
                  <a:lnTo>
                    <a:pt x="544588" y="50800"/>
                  </a:lnTo>
                  <a:lnTo>
                    <a:pt x="548360" y="63500"/>
                  </a:lnTo>
                  <a:lnTo>
                    <a:pt x="557517" y="63500"/>
                  </a:lnTo>
                  <a:lnTo>
                    <a:pt x="560514" y="76200"/>
                  </a:lnTo>
                  <a:lnTo>
                    <a:pt x="559765" y="63500"/>
                  </a:lnTo>
                  <a:lnTo>
                    <a:pt x="562597" y="76200"/>
                  </a:lnTo>
                  <a:lnTo>
                    <a:pt x="567461" y="76200"/>
                  </a:lnTo>
                  <a:lnTo>
                    <a:pt x="569582" y="88900"/>
                  </a:lnTo>
                  <a:lnTo>
                    <a:pt x="572909" y="88900"/>
                  </a:lnTo>
                  <a:lnTo>
                    <a:pt x="574192" y="101600"/>
                  </a:lnTo>
                  <a:lnTo>
                    <a:pt x="575360" y="101600"/>
                  </a:lnTo>
                  <a:lnTo>
                    <a:pt x="575970" y="114300"/>
                  </a:lnTo>
                  <a:lnTo>
                    <a:pt x="575843" y="101600"/>
                  </a:lnTo>
                  <a:lnTo>
                    <a:pt x="576211" y="114300"/>
                  </a:lnTo>
                  <a:lnTo>
                    <a:pt x="576262" y="1727200"/>
                  </a:lnTo>
                  <a:lnTo>
                    <a:pt x="575970" y="1727200"/>
                  </a:lnTo>
                  <a:lnTo>
                    <a:pt x="575360" y="1739900"/>
                  </a:lnTo>
                  <a:lnTo>
                    <a:pt x="574192" y="1739900"/>
                  </a:lnTo>
                  <a:lnTo>
                    <a:pt x="572909" y="1752600"/>
                  </a:lnTo>
                  <a:lnTo>
                    <a:pt x="573278" y="1739900"/>
                  </a:lnTo>
                  <a:lnTo>
                    <a:pt x="571779" y="1752600"/>
                  </a:lnTo>
                  <a:lnTo>
                    <a:pt x="569582" y="1752600"/>
                  </a:lnTo>
                  <a:lnTo>
                    <a:pt x="567461" y="1765300"/>
                  </a:lnTo>
                  <a:lnTo>
                    <a:pt x="568058" y="1752600"/>
                  </a:lnTo>
                  <a:lnTo>
                    <a:pt x="565734" y="1765300"/>
                  </a:lnTo>
                  <a:lnTo>
                    <a:pt x="560514" y="1765300"/>
                  </a:lnTo>
                  <a:lnTo>
                    <a:pt x="557517" y="1778000"/>
                  </a:lnTo>
                  <a:lnTo>
                    <a:pt x="545604" y="1778000"/>
                  </a:lnTo>
                  <a:lnTo>
                    <a:pt x="541718" y="1790700"/>
                  </a:lnTo>
                  <a:lnTo>
                    <a:pt x="609473" y="1790700"/>
                  </a:lnTo>
                  <a:lnTo>
                    <a:pt x="612394" y="1778000"/>
                  </a:lnTo>
                  <a:lnTo>
                    <a:pt x="617512" y="1778000"/>
                  </a:lnTo>
                  <a:lnTo>
                    <a:pt x="619696" y="1765300"/>
                  </a:lnTo>
                  <a:lnTo>
                    <a:pt x="621601" y="1765300"/>
                  </a:lnTo>
                  <a:lnTo>
                    <a:pt x="623252" y="1752600"/>
                  </a:lnTo>
                  <a:lnTo>
                    <a:pt x="624598" y="1752600"/>
                  </a:lnTo>
                  <a:lnTo>
                    <a:pt x="625678" y="1739900"/>
                  </a:lnTo>
                  <a:lnTo>
                    <a:pt x="626440" y="1739900"/>
                  </a:lnTo>
                  <a:lnTo>
                    <a:pt x="626910" y="1727200"/>
                  </a:lnTo>
                  <a:lnTo>
                    <a:pt x="627062" y="1727200"/>
                  </a:lnTo>
                  <a:lnTo>
                    <a:pt x="627062" y="11430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6892925" y="3835400"/>
            <a:ext cx="627380" cy="1826260"/>
            <a:chOff x="6892925" y="3835400"/>
            <a:chExt cx="627380" cy="1826260"/>
          </a:xfrm>
        </p:grpSpPr>
        <p:sp>
          <p:nvSpPr>
            <p:cNvPr id="13" name="object 13"/>
            <p:cNvSpPr/>
            <p:nvPr/>
          </p:nvSpPr>
          <p:spPr>
            <a:xfrm>
              <a:off x="6918959" y="3860292"/>
              <a:ext cx="576580" cy="1801495"/>
            </a:xfrm>
            <a:custGeom>
              <a:avLst/>
              <a:gdLst/>
              <a:ahLst/>
              <a:cxnLst/>
              <a:rect l="l" t="t" r="r" b="b"/>
              <a:pathLst>
                <a:path w="576579" h="1801495">
                  <a:moveTo>
                    <a:pt x="480060" y="1801368"/>
                  </a:moveTo>
                  <a:lnTo>
                    <a:pt x="96012" y="1801368"/>
                  </a:lnTo>
                  <a:lnTo>
                    <a:pt x="58289" y="1793463"/>
                  </a:lnTo>
                  <a:lnTo>
                    <a:pt x="27651" y="1772764"/>
                  </a:lnTo>
                  <a:lnTo>
                    <a:pt x="7190" y="1742364"/>
                  </a:lnTo>
                  <a:lnTo>
                    <a:pt x="0" y="1705356"/>
                  </a:lnTo>
                  <a:lnTo>
                    <a:pt x="0" y="96012"/>
                  </a:lnTo>
                  <a:lnTo>
                    <a:pt x="7190" y="58932"/>
                  </a:lnTo>
                  <a:lnTo>
                    <a:pt x="27651" y="28508"/>
                  </a:lnTo>
                  <a:lnTo>
                    <a:pt x="58289" y="7833"/>
                  </a:lnTo>
                  <a:lnTo>
                    <a:pt x="96012" y="0"/>
                  </a:lnTo>
                  <a:lnTo>
                    <a:pt x="480060" y="0"/>
                  </a:lnTo>
                  <a:lnTo>
                    <a:pt x="517175" y="7833"/>
                  </a:lnTo>
                  <a:lnTo>
                    <a:pt x="547611" y="28508"/>
                  </a:lnTo>
                  <a:lnTo>
                    <a:pt x="568274" y="58932"/>
                  </a:lnTo>
                  <a:lnTo>
                    <a:pt x="576072" y="96012"/>
                  </a:lnTo>
                  <a:lnTo>
                    <a:pt x="576072" y="1705356"/>
                  </a:lnTo>
                  <a:lnTo>
                    <a:pt x="568274" y="1742364"/>
                  </a:lnTo>
                  <a:lnTo>
                    <a:pt x="547611" y="1772764"/>
                  </a:lnTo>
                  <a:lnTo>
                    <a:pt x="517175" y="1793463"/>
                  </a:lnTo>
                  <a:lnTo>
                    <a:pt x="480060" y="18013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92925" y="3835399"/>
              <a:ext cx="627380" cy="1803400"/>
            </a:xfrm>
            <a:custGeom>
              <a:avLst/>
              <a:gdLst/>
              <a:ahLst/>
              <a:cxnLst/>
              <a:rect l="l" t="t" r="r" b="b"/>
              <a:pathLst>
                <a:path w="627379" h="1803400">
                  <a:moveTo>
                    <a:pt x="627062" y="114300"/>
                  </a:moveTo>
                  <a:lnTo>
                    <a:pt x="626910" y="114300"/>
                  </a:lnTo>
                  <a:lnTo>
                    <a:pt x="626440" y="101600"/>
                  </a:lnTo>
                  <a:lnTo>
                    <a:pt x="625678" y="101600"/>
                  </a:lnTo>
                  <a:lnTo>
                    <a:pt x="624598" y="88900"/>
                  </a:lnTo>
                  <a:lnTo>
                    <a:pt x="623252" y="88900"/>
                  </a:lnTo>
                  <a:lnTo>
                    <a:pt x="621601" y="76200"/>
                  </a:lnTo>
                  <a:lnTo>
                    <a:pt x="619696" y="76200"/>
                  </a:lnTo>
                  <a:lnTo>
                    <a:pt x="617512" y="63500"/>
                  </a:lnTo>
                  <a:lnTo>
                    <a:pt x="612394" y="63500"/>
                  </a:lnTo>
                  <a:lnTo>
                    <a:pt x="609473" y="50800"/>
                  </a:lnTo>
                  <a:lnTo>
                    <a:pt x="606310" y="50800"/>
                  </a:lnTo>
                  <a:lnTo>
                    <a:pt x="602932" y="38100"/>
                  </a:lnTo>
                  <a:lnTo>
                    <a:pt x="595515" y="38100"/>
                  </a:lnTo>
                  <a:lnTo>
                    <a:pt x="591502" y="25400"/>
                  </a:lnTo>
                  <a:lnTo>
                    <a:pt x="582879" y="25400"/>
                  </a:lnTo>
                  <a:lnTo>
                    <a:pt x="578294" y="12700"/>
                  </a:lnTo>
                  <a:lnTo>
                    <a:pt x="576262" y="12700"/>
                  </a:lnTo>
                  <a:lnTo>
                    <a:pt x="576262" y="114300"/>
                  </a:lnTo>
                  <a:lnTo>
                    <a:pt x="576262" y="1727200"/>
                  </a:lnTo>
                  <a:lnTo>
                    <a:pt x="575970" y="1727200"/>
                  </a:lnTo>
                  <a:lnTo>
                    <a:pt x="575360" y="1739900"/>
                  </a:lnTo>
                  <a:lnTo>
                    <a:pt x="575551" y="1727200"/>
                  </a:lnTo>
                  <a:lnTo>
                    <a:pt x="574713" y="1739900"/>
                  </a:lnTo>
                  <a:lnTo>
                    <a:pt x="573290" y="1739900"/>
                  </a:lnTo>
                  <a:lnTo>
                    <a:pt x="571779" y="1752600"/>
                  </a:lnTo>
                  <a:lnTo>
                    <a:pt x="568045" y="1752600"/>
                  </a:lnTo>
                  <a:lnTo>
                    <a:pt x="565734" y="1765300"/>
                  </a:lnTo>
                  <a:lnTo>
                    <a:pt x="558330" y="1765300"/>
                  </a:lnTo>
                  <a:lnTo>
                    <a:pt x="555155" y="1778000"/>
                  </a:lnTo>
                  <a:lnTo>
                    <a:pt x="542759" y="1778000"/>
                  </a:lnTo>
                  <a:lnTo>
                    <a:pt x="538734" y="1790700"/>
                  </a:lnTo>
                  <a:lnTo>
                    <a:pt x="88328" y="1790700"/>
                  </a:lnTo>
                  <a:lnTo>
                    <a:pt x="84302" y="1778000"/>
                  </a:lnTo>
                  <a:lnTo>
                    <a:pt x="71920" y="1778000"/>
                  </a:lnTo>
                  <a:lnTo>
                    <a:pt x="68732" y="1765300"/>
                  </a:lnTo>
                  <a:lnTo>
                    <a:pt x="61328" y="1765300"/>
                  </a:lnTo>
                  <a:lnTo>
                    <a:pt x="59016" y="1752600"/>
                  </a:lnTo>
                  <a:lnTo>
                    <a:pt x="55283" y="1752600"/>
                  </a:lnTo>
                  <a:lnTo>
                    <a:pt x="53771" y="1739900"/>
                  </a:lnTo>
                  <a:lnTo>
                    <a:pt x="52349" y="1739900"/>
                  </a:lnTo>
                  <a:lnTo>
                    <a:pt x="51511" y="1727200"/>
                  </a:lnTo>
                  <a:lnTo>
                    <a:pt x="51701" y="1739900"/>
                  </a:lnTo>
                  <a:lnTo>
                    <a:pt x="51092" y="1727200"/>
                  </a:lnTo>
                  <a:lnTo>
                    <a:pt x="50800" y="1727200"/>
                  </a:lnTo>
                  <a:lnTo>
                    <a:pt x="50800" y="114300"/>
                  </a:lnTo>
                  <a:lnTo>
                    <a:pt x="51219" y="101600"/>
                  </a:lnTo>
                  <a:lnTo>
                    <a:pt x="51092" y="114300"/>
                  </a:lnTo>
                  <a:lnTo>
                    <a:pt x="51701" y="101600"/>
                  </a:lnTo>
                  <a:lnTo>
                    <a:pt x="52857" y="101600"/>
                  </a:lnTo>
                  <a:lnTo>
                    <a:pt x="54152" y="88900"/>
                  </a:lnTo>
                  <a:lnTo>
                    <a:pt x="57480" y="88900"/>
                  </a:lnTo>
                  <a:lnTo>
                    <a:pt x="59601" y="76200"/>
                  </a:lnTo>
                  <a:lnTo>
                    <a:pt x="64452" y="76200"/>
                  </a:lnTo>
                  <a:lnTo>
                    <a:pt x="67297" y="63500"/>
                  </a:lnTo>
                  <a:lnTo>
                    <a:pt x="66535" y="76200"/>
                  </a:lnTo>
                  <a:lnTo>
                    <a:pt x="69545" y="63500"/>
                  </a:lnTo>
                  <a:lnTo>
                    <a:pt x="78701" y="63500"/>
                  </a:lnTo>
                  <a:lnTo>
                    <a:pt x="82461" y="50800"/>
                  </a:lnTo>
                  <a:lnTo>
                    <a:pt x="117144" y="50800"/>
                  </a:lnTo>
                  <a:lnTo>
                    <a:pt x="122085" y="38100"/>
                  </a:lnTo>
                  <a:lnTo>
                    <a:pt x="121437" y="50800"/>
                  </a:lnTo>
                  <a:lnTo>
                    <a:pt x="505612" y="50800"/>
                  </a:lnTo>
                  <a:lnTo>
                    <a:pt x="504977" y="38100"/>
                  </a:lnTo>
                  <a:lnTo>
                    <a:pt x="509917" y="50800"/>
                  </a:lnTo>
                  <a:lnTo>
                    <a:pt x="544601" y="50800"/>
                  </a:lnTo>
                  <a:lnTo>
                    <a:pt x="548360" y="63500"/>
                  </a:lnTo>
                  <a:lnTo>
                    <a:pt x="557517" y="63500"/>
                  </a:lnTo>
                  <a:lnTo>
                    <a:pt x="560527" y="76200"/>
                  </a:lnTo>
                  <a:lnTo>
                    <a:pt x="559765" y="63500"/>
                  </a:lnTo>
                  <a:lnTo>
                    <a:pt x="562610" y="76200"/>
                  </a:lnTo>
                  <a:lnTo>
                    <a:pt x="567461" y="76200"/>
                  </a:lnTo>
                  <a:lnTo>
                    <a:pt x="569582" y="88900"/>
                  </a:lnTo>
                  <a:lnTo>
                    <a:pt x="572909" y="88900"/>
                  </a:lnTo>
                  <a:lnTo>
                    <a:pt x="574205" y="101600"/>
                  </a:lnTo>
                  <a:lnTo>
                    <a:pt x="575360" y="101600"/>
                  </a:lnTo>
                  <a:lnTo>
                    <a:pt x="575970" y="114300"/>
                  </a:lnTo>
                  <a:lnTo>
                    <a:pt x="575843" y="101600"/>
                  </a:lnTo>
                  <a:lnTo>
                    <a:pt x="576211" y="114300"/>
                  </a:lnTo>
                  <a:lnTo>
                    <a:pt x="576262" y="12700"/>
                  </a:lnTo>
                  <a:lnTo>
                    <a:pt x="563524" y="12700"/>
                  </a:lnTo>
                  <a:lnTo>
                    <a:pt x="558292" y="0"/>
                  </a:lnTo>
                  <a:lnTo>
                    <a:pt x="68783" y="0"/>
                  </a:lnTo>
                  <a:lnTo>
                    <a:pt x="63538" y="12700"/>
                  </a:lnTo>
                  <a:lnTo>
                    <a:pt x="48768" y="12700"/>
                  </a:lnTo>
                  <a:lnTo>
                    <a:pt x="44183" y="25400"/>
                  </a:lnTo>
                  <a:lnTo>
                    <a:pt x="35560" y="25400"/>
                  </a:lnTo>
                  <a:lnTo>
                    <a:pt x="31546" y="38100"/>
                  </a:lnTo>
                  <a:lnTo>
                    <a:pt x="24130" y="38100"/>
                  </a:lnTo>
                  <a:lnTo>
                    <a:pt x="20751" y="50800"/>
                  </a:lnTo>
                  <a:lnTo>
                    <a:pt x="17589" y="50800"/>
                  </a:lnTo>
                  <a:lnTo>
                    <a:pt x="14668" y="63500"/>
                  </a:lnTo>
                  <a:lnTo>
                    <a:pt x="9550" y="63500"/>
                  </a:lnTo>
                  <a:lnTo>
                    <a:pt x="7366" y="76200"/>
                  </a:lnTo>
                  <a:lnTo>
                    <a:pt x="5461" y="76200"/>
                  </a:lnTo>
                  <a:lnTo>
                    <a:pt x="3822" y="88900"/>
                  </a:lnTo>
                  <a:lnTo>
                    <a:pt x="2463" y="88900"/>
                  </a:lnTo>
                  <a:lnTo>
                    <a:pt x="1384" y="101600"/>
                  </a:lnTo>
                  <a:lnTo>
                    <a:pt x="622" y="101600"/>
                  </a:lnTo>
                  <a:lnTo>
                    <a:pt x="152" y="114300"/>
                  </a:lnTo>
                  <a:lnTo>
                    <a:pt x="0" y="114300"/>
                  </a:lnTo>
                  <a:lnTo>
                    <a:pt x="0" y="1727200"/>
                  </a:lnTo>
                  <a:lnTo>
                    <a:pt x="152" y="1727200"/>
                  </a:lnTo>
                  <a:lnTo>
                    <a:pt x="622" y="1739900"/>
                  </a:lnTo>
                  <a:lnTo>
                    <a:pt x="1384" y="1739900"/>
                  </a:lnTo>
                  <a:lnTo>
                    <a:pt x="2463" y="1752600"/>
                  </a:lnTo>
                  <a:lnTo>
                    <a:pt x="3822" y="1752600"/>
                  </a:lnTo>
                  <a:lnTo>
                    <a:pt x="5461" y="1765300"/>
                  </a:lnTo>
                  <a:lnTo>
                    <a:pt x="9550" y="1765300"/>
                  </a:lnTo>
                  <a:lnTo>
                    <a:pt x="11976" y="1778000"/>
                  </a:lnTo>
                  <a:lnTo>
                    <a:pt x="14668" y="1778000"/>
                  </a:lnTo>
                  <a:lnTo>
                    <a:pt x="17589" y="1790700"/>
                  </a:lnTo>
                  <a:lnTo>
                    <a:pt x="24130" y="1790700"/>
                  </a:lnTo>
                  <a:lnTo>
                    <a:pt x="27736" y="1803400"/>
                  </a:lnTo>
                  <a:lnTo>
                    <a:pt x="599325" y="1803400"/>
                  </a:lnTo>
                  <a:lnTo>
                    <a:pt x="602932" y="1790700"/>
                  </a:lnTo>
                  <a:lnTo>
                    <a:pt x="609473" y="1790700"/>
                  </a:lnTo>
                  <a:lnTo>
                    <a:pt x="612394" y="1778000"/>
                  </a:lnTo>
                  <a:lnTo>
                    <a:pt x="615086" y="1778000"/>
                  </a:lnTo>
                  <a:lnTo>
                    <a:pt x="617512" y="1765300"/>
                  </a:lnTo>
                  <a:lnTo>
                    <a:pt x="621601" y="1765300"/>
                  </a:lnTo>
                  <a:lnTo>
                    <a:pt x="623252" y="1752600"/>
                  </a:lnTo>
                  <a:lnTo>
                    <a:pt x="624598" y="1752600"/>
                  </a:lnTo>
                  <a:lnTo>
                    <a:pt x="625678" y="1739900"/>
                  </a:lnTo>
                  <a:lnTo>
                    <a:pt x="626440" y="1739900"/>
                  </a:lnTo>
                  <a:lnTo>
                    <a:pt x="626910" y="1727200"/>
                  </a:lnTo>
                  <a:lnTo>
                    <a:pt x="627062" y="1727200"/>
                  </a:lnTo>
                  <a:lnTo>
                    <a:pt x="627062" y="11430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206997" y="3798760"/>
            <a:ext cx="116395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5819" algn="l"/>
              </a:tabLst>
            </a:pPr>
            <a:r>
              <a:rPr dirty="0" sz="2400" spc="-5" b="1">
                <a:latin typeface="华文楷体"/>
                <a:cs typeface="华文楷体"/>
              </a:rPr>
              <a:t>提</a:t>
            </a:r>
            <a:r>
              <a:rPr dirty="0" sz="2400" spc="-5" b="1">
                <a:latin typeface="华文楷体"/>
                <a:cs typeface="华文楷体"/>
              </a:rPr>
              <a:t>	</a:t>
            </a:r>
            <a:r>
              <a:rPr dirty="0" sz="2400" spc="-5" b="1">
                <a:latin typeface="华文楷体"/>
                <a:cs typeface="华文楷体"/>
              </a:rPr>
              <a:t>减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tabLst>
                <a:tab pos="845819" algn="l"/>
              </a:tabLst>
            </a:pPr>
            <a:r>
              <a:rPr dirty="0" sz="2400" spc="-5" b="1">
                <a:latin typeface="华文楷体"/>
                <a:cs typeface="华文楷体"/>
              </a:rPr>
              <a:t>高</a:t>
            </a:r>
            <a:r>
              <a:rPr dirty="0" sz="2400" spc="-5" b="1">
                <a:latin typeface="华文楷体"/>
                <a:cs typeface="华文楷体"/>
              </a:rPr>
              <a:t>	</a:t>
            </a:r>
            <a:r>
              <a:rPr dirty="0" sz="2400" spc="-5" b="1">
                <a:latin typeface="华文楷体"/>
                <a:cs typeface="华文楷体"/>
              </a:rPr>
              <a:t>少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tabLst>
                <a:tab pos="845819" algn="l"/>
              </a:tabLst>
            </a:pPr>
            <a:r>
              <a:rPr dirty="0" sz="2400" spc="-5" b="1">
                <a:latin typeface="华文楷体"/>
                <a:cs typeface="华文楷体"/>
              </a:rPr>
              <a:t>利</a:t>
            </a:r>
            <a:r>
              <a:rPr dirty="0" sz="2400" spc="-5" b="1">
                <a:latin typeface="华文楷体"/>
                <a:cs typeface="华文楷体"/>
              </a:rPr>
              <a:t>	</a:t>
            </a:r>
            <a:r>
              <a:rPr dirty="0" sz="2400" spc="-5" b="1">
                <a:latin typeface="华文楷体"/>
                <a:cs typeface="华文楷体"/>
              </a:rPr>
              <a:t>使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06997" y="4896040"/>
            <a:ext cx="11639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5819" algn="l"/>
              </a:tabLst>
            </a:pPr>
            <a:r>
              <a:rPr dirty="0" sz="2400" spc="-5" b="1">
                <a:latin typeface="华文楷体"/>
                <a:cs typeface="华文楷体"/>
              </a:rPr>
              <a:t>用</a:t>
            </a:r>
            <a:r>
              <a:rPr dirty="0" sz="2400" spc="-5" b="1">
                <a:latin typeface="华文楷体"/>
                <a:cs typeface="华文楷体"/>
              </a:rPr>
              <a:t>	</a:t>
            </a:r>
            <a:r>
              <a:rPr dirty="0" sz="2400" spc="-5" b="1">
                <a:latin typeface="华文楷体"/>
                <a:cs typeface="华文楷体"/>
              </a:rPr>
              <a:t>用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67539" y="5261800"/>
            <a:ext cx="13036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0425" algn="l"/>
              </a:tabLst>
            </a:pPr>
            <a:r>
              <a:rPr dirty="0" u="dbl" sz="2400" b="1">
                <a:uFill>
                  <a:solidFill>
                    <a:srgbClr val="6FAC4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dbl" sz="2400" spc="-105" b="1">
                <a:uFill>
                  <a:solidFill>
                    <a:srgbClr val="6FAC4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dbl" sz="2400" spc="-5" b="1">
                <a:uFill>
                  <a:solidFill>
                    <a:srgbClr val="6FAC46"/>
                  </a:solidFill>
                </a:uFill>
                <a:latin typeface="华文楷体"/>
                <a:cs typeface="华文楷体"/>
              </a:rPr>
              <a:t>率</a:t>
            </a:r>
            <a:r>
              <a:rPr dirty="0" sz="2400" b="1">
                <a:latin typeface="华文楷体"/>
                <a:cs typeface="华文楷体"/>
              </a:rPr>
              <a:t>	</a:t>
            </a:r>
            <a:r>
              <a:rPr dirty="0" u="dbl" sz="2400" b="1">
                <a:uFill>
                  <a:solidFill>
                    <a:srgbClr val="6FAC4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dbl" sz="2400" spc="-220" b="1">
                <a:uFill>
                  <a:solidFill>
                    <a:srgbClr val="6FAC4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dbl" sz="2400" spc="-5" b="1">
                <a:uFill>
                  <a:solidFill>
                    <a:srgbClr val="6FAC46"/>
                  </a:solidFill>
                </a:uFill>
                <a:latin typeface="华文楷体"/>
                <a:cs typeface="华文楷体"/>
              </a:rPr>
              <a:t>量</a:t>
            </a:r>
            <a:endParaRPr sz="2400">
              <a:latin typeface="华文楷体"/>
              <a:cs typeface="华文楷体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767637" y="3835400"/>
            <a:ext cx="627380" cy="2679700"/>
            <a:chOff x="7767637" y="3835400"/>
            <a:chExt cx="627380" cy="2679700"/>
          </a:xfrm>
        </p:grpSpPr>
        <p:sp>
          <p:nvSpPr>
            <p:cNvPr id="19" name="object 19"/>
            <p:cNvSpPr/>
            <p:nvPr/>
          </p:nvSpPr>
          <p:spPr>
            <a:xfrm>
              <a:off x="7793736" y="3860292"/>
              <a:ext cx="576580" cy="2628900"/>
            </a:xfrm>
            <a:custGeom>
              <a:avLst/>
              <a:gdLst/>
              <a:ahLst/>
              <a:cxnLst/>
              <a:rect l="l" t="t" r="r" b="b"/>
              <a:pathLst>
                <a:path w="576579" h="2628900">
                  <a:moveTo>
                    <a:pt x="480060" y="2628900"/>
                  </a:moveTo>
                  <a:lnTo>
                    <a:pt x="96012" y="2628900"/>
                  </a:lnTo>
                  <a:lnTo>
                    <a:pt x="58253" y="2621638"/>
                  </a:lnTo>
                  <a:lnTo>
                    <a:pt x="27603" y="2601153"/>
                  </a:lnTo>
                  <a:lnTo>
                    <a:pt x="7154" y="2570539"/>
                  </a:lnTo>
                  <a:lnTo>
                    <a:pt x="0" y="2532888"/>
                  </a:lnTo>
                  <a:lnTo>
                    <a:pt x="0" y="96012"/>
                  </a:lnTo>
                  <a:lnTo>
                    <a:pt x="7154" y="58932"/>
                  </a:lnTo>
                  <a:lnTo>
                    <a:pt x="27603" y="28508"/>
                  </a:lnTo>
                  <a:lnTo>
                    <a:pt x="58253" y="7833"/>
                  </a:lnTo>
                  <a:lnTo>
                    <a:pt x="96012" y="0"/>
                  </a:lnTo>
                  <a:lnTo>
                    <a:pt x="480060" y="0"/>
                  </a:lnTo>
                  <a:lnTo>
                    <a:pt x="517139" y="7833"/>
                  </a:lnTo>
                  <a:lnTo>
                    <a:pt x="547563" y="28508"/>
                  </a:lnTo>
                  <a:lnTo>
                    <a:pt x="568238" y="58932"/>
                  </a:lnTo>
                  <a:lnTo>
                    <a:pt x="576072" y="96012"/>
                  </a:lnTo>
                  <a:lnTo>
                    <a:pt x="576072" y="2532888"/>
                  </a:lnTo>
                  <a:lnTo>
                    <a:pt x="568238" y="2570539"/>
                  </a:lnTo>
                  <a:lnTo>
                    <a:pt x="547563" y="2601153"/>
                  </a:lnTo>
                  <a:lnTo>
                    <a:pt x="517139" y="2621638"/>
                  </a:lnTo>
                  <a:lnTo>
                    <a:pt x="480060" y="2628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767637" y="3835399"/>
              <a:ext cx="627380" cy="2679700"/>
            </a:xfrm>
            <a:custGeom>
              <a:avLst/>
              <a:gdLst/>
              <a:ahLst/>
              <a:cxnLst/>
              <a:rect l="l" t="t" r="r" b="b"/>
              <a:pathLst>
                <a:path w="627379" h="2679700">
                  <a:moveTo>
                    <a:pt x="627062" y="114300"/>
                  </a:moveTo>
                  <a:lnTo>
                    <a:pt x="626910" y="114300"/>
                  </a:lnTo>
                  <a:lnTo>
                    <a:pt x="626440" y="101600"/>
                  </a:lnTo>
                  <a:lnTo>
                    <a:pt x="625678" y="101600"/>
                  </a:lnTo>
                  <a:lnTo>
                    <a:pt x="624598" y="88900"/>
                  </a:lnTo>
                  <a:lnTo>
                    <a:pt x="623252" y="88900"/>
                  </a:lnTo>
                  <a:lnTo>
                    <a:pt x="621601" y="76200"/>
                  </a:lnTo>
                  <a:lnTo>
                    <a:pt x="619696" y="76200"/>
                  </a:lnTo>
                  <a:lnTo>
                    <a:pt x="617512" y="63500"/>
                  </a:lnTo>
                  <a:lnTo>
                    <a:pt x="612394" y="63500"/>
                  </a:lnTo>
                  <a:lnTo>
                    <a:pt x="609473" y="50800"/>
                  </a:lnTo>
                  <a:lnTo>
                    <a:pt x="606310" y="50800"/>
                  </a:lnTo>
                  <a:lnTo>
                    <a:pt x="602932" y="38100"/>
                  </a:lnTo>
                  <a:lnTo>
                    <a:pt x="595515" y="38100"/>
                  </a:lnTo>
                  <a:lnTo>
                    <a:pt x="591502" y="25400"/>
                  </a:lnTo>
                  <a:lnTo>
                    <a:pt x="582879" y="25400"/>
                  </a:lnTo>
                  <a:lnTo>
                    <a:pt x="578294" y="12700"/>
                  </a:lnTo>
                  <a:lnTo>
                    <a:pt x="576262" y="12700"/>
                  </a:lnTo>
                  <a:lnTo>
                    <a:pt x="576262" y="114300"/>
                  </a:lnTo>
                  <a:lnTo>
                    <a:pt x="576262" y="2552700"/>
                  </a:lnTo>
                  <a:lnTo>
                    <a:pt x="575843" y="2565400"/>
                  </a:lnTo>
                  <a:lnTo>
                    <a:pt x="575970" y="2552700"/>
                  </a:lnTo>
                  <a:lnTo>
                    <a:pt x="575360" y="2565400"/>
                  </a:lnTo>
                  <a:lnTo>
                    <a:pt x="574205" y="2565400"/>
                  </a:lnTo>
                  <a:lnTo>
                    <a:pt x="572909" y="2578100"/>
                  </a:lnTo>
                  <a:lnTo>
                    <a:pt x="569582" y="2578100"/>
                  </a:lnTo>
                  <a:lnTo>
                    <a:pt x="567461" y="2590800"/>
                  </a:lnTo>
                  <a:lnTo>
                    <a:pt x="562610" y="2590800"/>
                  </a:lnTo>
                  <a:lnTo>
                    <a:pt x="559765" y="2603500"/>
                  </a:lnTo>
                  <a:lnTo>
                    <a:pt x="560527" y="2590800"/>
                  </a:lnTo>
                  <a:lnTo>
                    <a:pt x="557517" y="2603500"/>
                  </a:lnTo>
                  <a:lnTo>
                    <a:pt x="548360" y="2603500"/>
                  </a:lnTo>
                  <a:lnTo>
                    <a:pt x="544601" y="2616200"/>
                  </a:lnTo>
                  <a:lnTo>
                    <a:pt x="509917" y="2616200"/>
                  </a:lnTo>
                  <a:lnTo>
                    <a:pt x="504977" y="2628900"/>
                  </a:lnTo>
                  <a:lnTo>
                    <a:pt x="122085" y="2628900"/>
                  </a:lnTo>
                  <a:lnTo>
                    <a:pt x="117144" y="2616200"/>
                  </a:lnTo>
                  <a:lnTo>
                    <a:pt x="82461" y="2616200"/>
                  </a:lnTo>
                  <a:lnTo>
                    <a:pt x="78701" y="2603500"/>
                  </a:lnTo>
                  <a:lnTo>
                    <a:pt x="69545" y="2603500"/>
                  </a:lnTo>
                  <a:lnTo>
                    <a:pt x="66535" y="2590800"/>
                  </a:lnTo>
                  <a:lnTo>
                    <a:pt x="67297" y="2603500"/>
                  </a:lnTo>
                  <a:lnTo>
                    <a:pt x="64452" y="2590800"/>
                  </a:lnTo>
                  <a:lnTo>
                    <a:pt x="59601" y="2590800"/>
                  </a:lnTo>
                  <a:lnTo>
                    <a:pt x="57480" y="2578100"/>
                  </a:lnTo>
                  <a:lnTo>
                    <a:pt x="54152" y="2578100"/>
                  </a:lnTo>
                  <a:lnTo>
                    <a:pt x="52857" y="2565400"/>
                  </a:lnTo>
                  <a:lnTo>
                    <a:pt x="51701" y="2565400"/>
                  </a:lnTo>
                  <a:lnTo>
                    <a:pt x="51092" y="2552700"/>
                  </a:lnTo>
                  <a:lnTo>
                    <a:pt x="51219" y="2565400"/>
                  </a:lnTo>
                  <a:lnTo>
                    <a:pt x="50850" y="2552700"/>
                  </a:lnTo>
                  <a:lnTo>
                    <a:pt x="50800" y="114300"/>
                  </a:lnTo>
                  <a:lnTo>
                    <a:pt x="51219" y="101600"/>
                  </a:lnTo>
                  <a:lnTo>
                    <a:pt x="51092" y="114300"/>
                  </a:lnTo>
                  <a:lnTo>
                    <a:pt x="51701" y="101600"/>
                  </a:lnTo>
                  <a:lnTo>
                    <a:pt x="52857" y="101600"/>
                  </a:lnTo>
                  <a:lnTo>
                    <a:pt x="54152" y="88900"/>
                  </a:lnTo>
                  <a:lnTo>
                    <a:pt x="57480" y="88900"/>
                  </a:lnTo>
                  <a:lnTo>
                    <a:pt x="59601" y="76200"/>
                  </a:lnTo>
                  <a:lnTo>
                    <a:pt x="64452" y="76200"/>
                  </a:lnTo>
                  <a:lnTo>
                    <a:pt x="67297" y="63500"/>
                  </a:lnTo>
                  <a:lnTo>
                    <a:pt x="66535" y="76200"/>
                  </a:lnTo>
                  <a:lnTo>
                    <a:pt x="69545" y="63500"/>
                  </a:lnTo>
                  <a:lnTo>
                    <a:pt x="78701" y="63500"/>
                  </a:lnTo>
                  <a:lnTo>
                    <a:pt x="82461" y="50800"/>
                  </a:lnTo>
                  <a:lnTo>
                    <a:pt x="117144" y="50800"/>
                  </a:lnTo>
                  <a:lnTo>
                    <a:pt x="122085" y="38100"/>
                  </a:lnTo>
                  <a:lnTo>
                    <a:pt x="121450" y="50800"/>
                  </a:lnTo>
                  <a:lnTo>
                    <a:pt x="505625" y="50800"/>
                  </a:lnTo>
                  <a:lnTo>
                    <a:pt x="504977" y="38100"/>
                  </a:lnTo>
                  <a:lnTo>
                    <a:pt x="509917" y="50800"/>
                  </a:lnTo>
                  <a:lnTo>
                    <a:pt x="544601" y="50800"/>
                  </a:lnTo>
                  <a:lnTo>
                    <a:pt x="548360" y="63500"/>
                  </a:lnTo>
                  <a:lnTo>
                    <a:pt x="557517" y="63500"/>
                  </a:lnTo>
                  <a:lnTo>
                    <a:pt x="560527" y="76200"/>
                  </a:lnTo>
                  <a:lnTo>
                    <a:pt x="559765" y="63500"/>
                  </a:lnTo>
                  <a:lnTo>
                    <a:pt x="562610" y="76200"/>
                  </a:lnTo>
                  <a:lnTo>
                    <a:pt x="567461" y="76200"/>
                  </a:lnTo>
                  <a:lnTo>
                    <a:pt x="569582" y="88900"/>
                  </a:lnTo>
                  <a:lnTo>
                    <a:pt x="572909" y="88900"/>
                  </a:lnTo>
                  <a:lnTo>
                    <a:pt x="574205" y="101600"/>
                  </a:lnTo>
                  <a:lnTo>
                    <a:pt x="575360" y="101600"/>
                  </a:lnTo>
                  <a:lnTo>
                    <a:pt x="575970" y="114300"/>
                  </a:lnTo>
                  <a:lnTo>
                    <a:pt x="575843" y="101600"/>
                  </a:lnTo>
                  <a:lnTo>
                    <a:pt x="576211" y="114300"/>
                  </a:lnTo>
                  <a:lnTo>
                    <a:pt x="576262" y="12700"/>
                  </a:lnTo>
                  <a:lnTo>
                    <a:pt x="563524" y="12700"/>
                  </a:lnTo>
                  <a:lnTo>
                    <a:pt x="558292" y="0"/>
                  </a:lnTo>
                  <a:lnTo>
                    <a:pt x="68783" y="0"/>
                  </a:lnTo>
                  <a:lnTo>
                    <a:pt x="63538" y="12700"/>
                  </a:lnTo>
                  <a:lnTo>
                    <a:pt x="48768" y="12700"/>
                  </a:lnTo>
                  <a:lnTo>
                    <a:pt x="44183" y="25400"/>
                  </a:lnTo>
                  <a:lnTo>
                    <a:pt x="35560" y="25400"/>
                  </a:lnTo>
                  <a:lnTo>
                    <a:pt x="31546" y="38100"/>
                  </a:lnTo>
                  <a:lnTo>
                    <a:pt x="24130" y="38100"/>
                  </a:lnTo>
                  <a:lnTo>
                    <a:pt x="20751" y="50800"/>
                  </a:lnTo>
                  <a:lnTo>
                    <a:pt x="17589" y="50800"/>
                  </a:lnTo>
                  <a:lnTo>
                    <a:pt x="14668" y="63500"/>
                  </a:lnTo>
                  <a:lnTo>
                    <a:pt x="9550" y="63500"/>
                  </a:lnTo>
                  <a:lnTo>
                    <a:pt x="7366" y="76200"/>
                  </a:lnTo>
                  <a:lnTo>
                    <a:pt x="5461" y="76200"/>
                  </a:lnTo>
                  <a:lnTo>
                    <a:pt x="3822" y="88900"/>
                  </a:lnTo>
                  <a:lnTo>
                    <a:pt x="2463" y="88900"/>
                  </a:lnTo>
                  <a:lnTo>
                    <a:pt x="1384" y="101600"/>
                  </a:lnTo>
                  <a:lnTo>
                    <a:pt x="622" y="101600"/>
                  </a:lnTo>
                  <a:lnTo>
                    <a:pt x="152" y="114300"/>
                  </a:lnTo>
                  <a:lnTo>
                    <a:pt x="0" y="114300"/>
                  </a:lnTo>
                  <a:lnTo>
                    <a:pt x="0" y="2552700"/>
                  </a:lnTo>
                  <a:lnTo>
                    <a:pt x="152" y="2552700"/>
                  </a:lnTo>
                  <a:lnTo>
                    <a:pt x="622" y="2565400"/>
                  </a:lnTo>
                  <a:lnTo>
                    <a:pt x="1384" y="2565400"/>
                  </a:lnTo>
                  <a:lnTo>
                    <a:pt x="2463" y="2578100"/>
                  </a:lnTo>
                  <a:lnTo>
                    <a:pt x="3822" y="2578100"/>
                  </a:lnTo>
                  <a:lnTo>
                    <a:pt x="5461" y="2590800"/>
                  </a:lnTo>
                  <a:lnTo>
                    <a:pt x="7366" y="2590800"/>
                  </a:lnTo>
                  <a:lnTo>
                    <a:pt x="9550" y="2603500"/>
                  </a:lnTo>
                  <a:lnTo>
                    <a:pt x="14668" y="2603500"/>
                  </a:lnTo>
                  <a:lnTo>
                    <a:pt x="17589" y="2616200"/>
                  </a:lnTo>
                  <a:lnTo>
                    <a:pt x="20751" y="2616200"/>
                  </a:lnTo>
                  <a:lnTo>
                    <a:pt x="24130" y="2628900"/>
                  </a:lnTo>
                  <a:lnTo>
                    <a:pt x="31546" y="2628900"/>
                  </a:lnTo>
                  <a:lnTo>
                    <a:pt x="35560" y="2641600"/>
                  </a:lnTo>
                  <a:lnTo>
                    <a:pt x="44183" y="2641600"/>
                  </a:lnTo>
                  <a:lnTo>
                    <a:pt x="48768" y="2654300"/>
                  </a:lnTo>
                  <a:lnTo>
                    <a:pt x="63538" y="2654300"/>
                  </a:lnTo>
                  <a:lnTo>
                    <a:pt x="68783" y="2667000"/>
                  </a:lnTo>
                  <a:lnTo>
                    <a:pt x="115214" y="2667000"/>
                  </a:lnTo>
                  <a:lnTo>
                    <a:pt x="121119" y="2679700"/>
                  </a:lnTo>
                  <a:lnTo>
                    <a:pt x="505942" y="2679700"/>
                  </a:lnTo>
                  <a:lnTo>
                    <a:pt x="511848" y="2667000"/>
                  </a:lnTo>
                  <a:lnTo>
                    <a:pt x="558292" y="2667000"/>
                  </a:lnTo>
                  <a:lnTo>
                    <a:pt x="563524" y="2654300"/>
                  </a:lnTo>
                  <a:lnTo>
                    <a:pt x="578294" y="2654300"/>
                  </a:lnTo>
                  <a:lnTo>
                    <a:pt x="582879" y="2641600"/>
                  </a:lnTo>
                  <a:lnTo>
                    <a:pt x="591502" y="2641600"/>
                  </a:lnTo>
                  <a:lnTo>
                    <a:pt x="595515" y="2628900"/>
                  </a:lnTo>
                  <a:lnTo>
                    <a:pt x="602932" y="2628900"/>
                  </a:lnTo>
                  <a:lnTo>
                    <a:pt x="606310" y="2616200"/>
                  </a:lnTo>
                  <a:lnTo>
                    <a:pt x="609473" y="2616200"/>
                  </a:lnTo>
                  <a:lnTo>
                    <a:pt x="612394" y="2603500"/>
                  </a:lnTo>
                  <a:lnTo>
                    <a:pt x="617512" y="2603500"/>
                  </a:lnTo>
                  <a:lnTo>
                    <a:pt x="619696" y="2590800"/>
                  </a:lnTo>
                  <a:lnTo>
                    <a:pt x="621601" y="2590800"/>
                  </a:lnTo>
                  <a:lnTo>
                    <a:pt x="623252" y="2578100"/>
                  </a:lnTo>
                  <a:lnTo>
                    <a:pt x="624598" y="2578100"/>
                  </a:lnTo>
                  <a:lnTo>
                    <a:pt x="625678" y="2565400"/>
                  </a:lnTo>
                  <a:lnTo>
                    <a:pt x="626440" y="2565400"/>
                  </a:lnTo>
                  <a:lnTo>
                    <a:pt x="626910" y="2552700"/>
                  </a:lnTo>
                  <a:lnTo>
                    <a:pt x="627062" y="2552700"/>
                  </a:lnTo>
                  <a:lnTo>
                    <a:pt x="627062" y="11430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915147" y="3846385"/>
            <a:ext cx="330200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华文楷体"/>
                <a:cs typeface="华文楷体"/>
              </a:rPr>
              <a:t>加 强 回 收 再 利 用</a:t>
            </a:r>
            <a:endParaRPr sz="2400">
              <a:latin typeface="华文楷体"/>
              <a:cs typeface="华文楷体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99487" y="3835400"/>
            <a:ext cx="627380" cy="2463800"/>
            <a:chOff x="8599487" y="3835400"/>
            <a:chExt cx="627380" cy="2463800"/>
          </a:xfrm>
        </p:grpSpPr>
        <p:sp>
          <p:nvSpPr>
            <p:cNvPr id="23" name="object 23"/>
            <p:cNvSpPr/>
            <p:nvPr/>
          </p:nvSpPr>
          <p:spPr>
            <a:xfrm>
              <a:off x="8624316" y="3860292"/>
              <a:ext cx="577850" cy="2425065"/>
            </a:xfrm>
            <a:custGeom>
              <a:avLst/>
              <a:gdLst/>
              <a:ahLst/>
              <a:cxnLst/>
              <a:rect l="l" t="t" r="r" b="b"/>
              <a:pathLst>
                <a:path w="577850" h="2425065">
                  <a:moveTo>
                    <a:pt x="480059" y="2424684"/>
                  </a:moveTo>
                  <a:lnTo>
                    <a:pt x="96011" y="2424684"/>
                  </a:lnTo>
                  <a:lnTo>
                    <a:pt x="58968" y="2417100"/>
                  </a:lnTo>
                  <a:lnTo>
                    <a:pt x="28555" y="2396509"/>
                  </a:lnTo>
                  <a:lnTo>
                    <a:pt x="7868" y="2366001"/>
                  </a:lnTo>
                  <a:lnTo>
                    <a:pt x="0" y="2328672"/>
                  </a:lnTo>
                  <a:lnTo>
                    <a:pt x="0" y="96012"/>
                  </a:lnTo>
                  <a:lnTo>
                    <a:pt x="7868" y="58932"/>
                  </a:lnTo>
                  <a:lnTo>
                    <a:pt x="28555" y="28508"/>
                  </a:lnTo>
                  <a:lnTo>
                    <a:pt x="58968" y="7833"/>
                  </a:lnTo>
                  <a:lnTo>
                    <a:pt x="96011" y="0"/>
                  </a:lnTo>
                  <a:lnTo>
                    <a:pt x="480059" y="0"/>
                  </a:lnTo>
                  <a:lnTo>
                    <a:pt x="517877" y="7833"/>
                  </a:lnTo>
                  <a:lnTo>
                    <a:pt x="548706" y="28508"/>
                  </a:lnTo>
                  <a:lnTo>
                    <a:pt x="569596" y="58932"/>
                  </a:lnTo>
                  <a:lnTo>
                    <a:pt x="577595" y="96012"/>
                  </a:lnTo>
                  <a:lnTo>
                    <a:pt x="577595" y="2328672"/>
                  </a:lnTo>
                  <a:lnTo>
                    <a:pt x="569596" y="2366001"/>
                  </a:lnTo>
                  <a:lnTo>
                    <a:pt x="548706" y="2396509"/>
                  </a:lnTo>
                  <a:lnTo>
                    <a:pt x="517877" y="2417100"/>
                  </a:lnTo>
                  <a:lnTo>
                    <a:pt x="480059" y="24246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599487" y="3835399"/>
              <a:ext cx="627380" cy="2463800"/>
            </a:xfrm>
            <a:custGeom>
              <a:avLst/>
              <a:gdLst/>
              <a:ahLst/>
              <a:cxnLst/>
              <a:rect l="l" t="t" r="r" b="b"/>
              <a:pathLst>
                <a:path w="627379" h="2463800">
                  <a:moveTo>
                    <a:pt x="627062" y="114300"/>
                  </a:moveTo>
                  <a:lnTo>
                    <a:pt x="626910" y="114300"/>
                  </a:lnTo>
                  <a:lnTo>
                    <a:pt x="626440" y="101600"/>
                  </a:lnTo>
                  <a:lnTo>
                    <a:pt x="625678" y="101600"/>
                  </a:lnTo>
                  <a:lnTo>
                    <a:pt x="624611" y="88900"/>
                  </a:lnTo>
                  <a:lnTo>
                    <a:pt x="623252" y="88900"/>
                  </a:lnTo>
                  <a:lnTo>
                    <a:pt x="621601" y="76200"/>
                  </a:lnTo>
                  <a:lnTo>
                    <a:pt x="619696" y="76200"/>
                  </a:lnTo>
                  <a:lnTo>
                    <a:pt x="617512" y="63500"/>
                  </a:lnTo>
                  <a:lnTo>
                    <a:pt x="612394" y="63500"/>
                  </a:lnTo>
                  <a:lnTo>
                    <a:pt x="609473" y="50800"/>
                  </a:lnTo>
                  <a:lnTo>
                    <a:pt x="606310" y="50800"/>
                  </a:lnTo>
                  <a:lnTo>
                    <a:pt x="602932" y="38100"/>
                  </a:lnTo>
                  <a:lnTo>
                    <a:pt x="595515" y="38100"/>
                  </a:lnTo>
                  <a:lnTo>
                    <a:pt x="591502" y="25400"/>
                  </a:lnTo>
                  <a:lnTo>
                    <a:pt x="582879" y="25400"/>
                  </a:lnTo>
                  <a:lnTo>
                    <a:pt x="578294" y="12700"/>
                  </a:lnTo>
                  <a:lnTo>
                    <a:pt x="576262" y="12700"/>
                  </a:lnTo>
                  <a:lnTo>
                    <a:pt x="576262" y="114300"/>
                  </a:lnTo>
                  <a:lnTo>
                    <a:pt x="576262" y="2349500"/>
                  </a:lnTo>
                  <a:lnTo>
                    <a:pt x="575970" y="2349500"/>
                  </a:lnTo>
                  <a:lnTo>
                    <a:pt x="575360" y="2362200"/>
                  </a:lnTo>
                  <a:lnTo>
                    <a:pt x="574205" y="2362200"/>
                  </a:lnTo>
                  <a:lnTo>
                    <a:pt x="572909" y="2374900"/>
                  </a:lnTo>
                  <a:lnTo>
                    <a:pt x="573290" y="2362200"/>
                  </a:lnTo>
                  <a:lnTo>
                    <a:pt x="571779" y="2374900"/>
                  </a:lnTo>
                  <a:lnTo>
                    <a:pt x="569582" y="2374900"/>
                  </a:lnTo>
                  <a:lnTo>
                    <a:pt x="567461" y="2387600"/>
                  </a:lnTo>
                  <a:lnTo>
                    <a:pt x="568058" y="2374900"/>
                  </a:lnTo>
                  <a:lnTo>
                    <a:pt x="565734" y="2387600"/>
                  </a:lnTo>
                  <a:lnTo>
                    <a:pt x="560527" y="2387600"/>
                  </a:lnTo>
                  <a:lnTo>
                    <a:pt x="557517" y="2400300"/>
                  </a:lnTo>
                  <a:lnTo>
                    <a:pt x="545604" y="2400300"/>
                  </a:lnTo>
                  <a:lnTo>
                    <a:pt x="541718" y="2413000"/>
                  </a:lnTo>
                  <a:lnTo>
                    <a:pt x="85356" y="2413000"/>
                  </a:lnTo>
                  <a:lnTo>
                    <a:pt x="81457" y="2400300"/>
                  </a:lnTo>
                  <a:lnTo>
                    <a:pt x="69545" y="2400300"/>
                  </a:lnTo>
                  <a:lnTo>
                    <a:pt x="66535" y="2387600"/>
                  </a:lnTo>
                  <a:lnTo>
                    <a:pt x="61328" y="2387600"/>
                  </a:lnTo>
                  <a:lnTo>
                    <a:pt x="59016" y="2374900"/>
                  </a:lnTo>
                  <a:lnTo>
                    <a:pt x="59601" y="2387600"/>
                  </a:lnTo>
                  <a:lnTo>
                    <a:pt x="57480" y="2374900"/>
                  </a:lnTo>
                  <a:lnTo>
                    <a:pt x="55283" y="2374900"/>
                  </a:lnTo>
                  <a:lnTo>
                    <a:pt x="53784" y="2362200"/>
                  </a:lnTo>
                  <a:lnTo>
                    <a:pt x="54152" y="2374900"/>
                  </a:lnTo>
                  <a:lnTo>
                    <a:pt x="52857" y="2362200"/>
                  </a:lnTo>
                  <a:lnTo>
                    <a:pt x="51701" y="2362200"/>
                  </a:lnTo>
                  <a:lnTo>
                    <a:pt x="51092" y="2349500"/>
                  </a:lnTo>
                  <a:lnTo>
                    <a:pt x="50800" y="2349500"/>
                  </a:lnTo>
                  <a:lnTo>
                    <a:pt x="50800" y="114300"/>
                  </a:lnTo>
                  <a:lnTo>
                    <a:pt x="51219" y="101600"/>
                  </a:lnTo>
                  <a:lnTo>
                    <a:pt x="51092" y="114300"/>
                  </a:lnTo>
                  <a:lnTo>
                    <a:pt x="51701" y="101600"/>
                  </a:lnTo>
                  <a:lnTo>
                    <a:pt x="52857" y="101600"/>
                  </a:lnTo>
                  <a:lnTo>
                    <a:pt x="54152" y="88900"/>
                  </a:lnTo>
                  <a:lnTo>
                    <a:pt x="57480" y="88900"/>
                  </a:lnTo>
                  <a:lnTo>
                    <a:pt x="59601" y="76200"/>
                  </a:lnTo>
                  <a:lnTo>
                    <a:pt x="64452" y="76200"/>
                  </a:lnTo>
                  <a:lnTo>
                    <a:pt x="67297" y="63500"/>
                  </a:lnTo>
                  <a:lnTo>
                    <a:pt x="66535" y="76200"/>
                  </a:lnTo>
                  <a:lnTo>
                    <a:pt x="69545" y="63500"/>
                  </a:lnTo>
                  <a:lnTo>
                    <a:pt x="78701" y="63500"/>
                  </a:lnTo>
                  <a:lnTo>
                    <a:pt x="82461" y="50800"/>
                  </a:lnTo>
                  <a:lnTo>
                    <a:pt x="117144" y="50800"/>
                  </a:lnTo>
                  <a:lnTo>
                    <a:pt x="122085" y="38100"/>
                  </a:lnTo>
                  <a:lnTo>
                    <a:pt x="121450" y="50800"/>
                  </a:lnTo>
                  <a:lnTo>
                    <a:pt x="505625" y="50800"/>
                  </a:lnTo>
                  <a:lnTo>
                    <a:pt x="504977" y="38100"/>
                  </a:lnTo>
                  <a:lnTo>
                    <a:pt x="509917" y="50800"/>
                  </a:lnTo>
                  <a:lnTo>
                    <a:pt x="544601" y="50800"/>
                  </a:lnTo>
                  <a:lnTo>
                    <a:pt x="548360" y="63500"/>
                  </a:lnTo>
                  <a:lnTo>
                    <a:pt x="557517" y="63500"/>
                  </a:lnTo>
                  <a:lnTo>
                    <a:pt x="560527" y="76200"/>
                  </a:lnTo>
                  <a:lnTo>
                    <a:pt x="559765" y="63500"/>
                  </a:lnTo>
                  <a:lnTo>
                    <a:pt x="562610" y="76200"/>
                  </a:lnTo>
                  <a:lnTo>
                    <a:pt x="567461" y="76200"/>
                  </a:lnTo>
                  <a:lnTo>
                    <a:pt x="569582" y="88900"/>
                  </a:lnTo>
                  <a:lnTo>
                    <a:pt x="572909" y="88900"/>
                  </a:lnTo>
                  <a:lnTo>
                    <a:pt x="574205" y="101600"/>
                  </a:lnTo>
                  <a:lnTo>
                    <a:pt x="575360" y="101600"/>
                  </a:lnTo>
                  <a:lnTo>
                    <a:pt x="575970" y="114300"/>
                  </a:lnTo>
                  <a:lnTo>
                    <a:pt x="575843" y="101600"/>
                  </a:lnTo>
                  <a:lnTo>
                    <a:pt x="576211" y="114300"/>
                  </a:lnTo>
                  <a:lnTo>
                    <a:pt x="576262" y="12700"/>
                  </a:lnTo>
                  <a:lnTo>
                    <a:pt x="563524" y="12700"/>
                  </a:lnTo>
                  <a:lnTo>
                    <a:pt x="558292" y="0"/>
                  </a:lnTo>
                  <a:lnTo>
                    <a:pt x="68783" y="0"/>
                  </a:lnTo>
                  <a:lnTo>
                    <a:pt x="63538" y="12700"/>
                  </a:lnTo>
                  <a:lnTo>
                    <a:pt x="48768" y="12700"/>
                  </a:lnTo>
                  <a:lnTo>
                    <a:pt x="44183" y="25400"/>
                  </a:lnTo>
                  <a:lnTo>
                    <a:pt x="35560" y="25400"/>
                  </a:lnTo>
                  <a:lnTo>
                    <a:pt x="31546" y="38100"/>
                  </a:lnTo>
                  <a:lnTo>
                    <a:pt x="24130" y="38100"/>
                  </a:lnTo>
                  <a:lnTo>
                    <a:pt x="20751" y="50800"/>
                  </a:lnTo>
                  <a:lnTo>
                    <a:pt x="17589" y="50800"/>
                  </a:lnTo>
                  <a:lnTo>
                    <a:pt x="14668" y="63500"/>
                  </a:lnTo>
                  <a:lnTo>
                    <a:pt x="9550" y="63500"/>
                  </a:lnTo>
                  <a:lnTo>
                    <a:pt x="7366" y="76200"/>
                  </a:lnTo>
                  <a:lnTo>
                    <a:pt x="5461" y="76200"/>
                  </a:lnTo>
                  <a:lnTo>
                    <a:pt x="3822" y="88900"/>
                  </a:lnTo>
                  <a:lnTo>
                    <a:pt x="2463" y="88900"/>
                  </a:lnTo>
                  <a:lnTo>
                    <a:pt x="1384" y="101600"/>
                  </a:lnTo>
                  <a:lnTo>
                    <a:pt x="622" y="101600"/>
                  </a:lnTo>
                  <a:lnTo>
                    <a:pt x="152" y="114300"/>
                  </a:lnTo>
                  <a:lnTo>
                    <a:pt x="0" y="114300"/>
                  </a:lnTo>
                  <a:lnTo>
                    <a:pt x="0" y="2349500"/>
                  </a:lnTo>
                  <a:lnTo>
                    <a:pt x="152" y="2349500"/>
                  </a:lnTo>
                  <a:lnTo>
                    <a:pt x="622" y="2362200"/>
                  </a:lnTo>
                  <a:lnTo>
                    <a:pt x="1384" y="2362200"/>
                  </a:lnTo>
                  <a:lnTo>
                    <a:pt x="2463" y="2374900"/>
                  </a:lnTo>
                  <a:lnTo>
                    <a:pt x="3822" y="2374900"/>
                  </a:lnTo>
                  <a:lnTo>
                    <a:pt x="5461" y="2387600"/>
                  </a:lnTo>
                  <a:lnTo>
                    <a:pt x="7366" y="2387600"/>
                  </a:lnTo>
                  <a:lnTo>
                    <a:pt x="9550" y="2400300"/>
                  </a:lnTo>
                  <a:lnTo>
                    <a:pt x="14668" y="2400300"/>
                  </a:lnTo>
                  <a:lnTo>
                    <a:pt x="17589" y="2413000"/>
                  </a:lnTo>
                  <a:lnTo>
                    <a:pt x="20751" y="2413000"/>
                  </a:lnTo>
                  <a:lnTo>
                    <a:pt x="24130" y="2425700"/>
                  </a:lnTo>
                  <a:lnTo>
                    <a:pt x="31546" y="2425700"/>
                  </a:lnTo>
                  <a:lnTo>
                    <a:pt x="35560" y="2438400"/>
                  </a:lnTo>
                  <a:lnTo>
                    <a:pt x="48768" y="2438400"/>
                  </a:lnTo>
                  <a:lnTo>
                    <a:pt x="53517" y="2451100"/>
                  </a:lnTo>
                  <a:lnTo>
                    <a:pt x="68783" y="2451100"/>
                  </a:lnTo>
                  <a:lnTo>
                    <a:pt x="74168" y="2463800"/>
                  </a:lnTo>
                  <a:lnTo>
                    <a:pt x="552894" y="2463800"/>
                  </a:lnTo>
                  <a:lnTo>
                    <a:pt x="558292" y="2451100"/>
                  </a:lnTo>
                  <a:lnTo>
                    <a:pt x="573544" y="2451100"/>
                  </a:lnTo>
                  <a:lnTo>
                    <a:pt x="578294" y="2438400"/>
                  </a:lnTo>
                  <a:lnTo>
                    <a:pt x="591502" y="2438400"/>
                  </a:lnTo>
                  <a:lnTo>
                    <a:pt x="595515" y="2425700"/>
                  </a:lnTo>
                  <a:lnTo>
                    <a:pt x="602932" y="2425700"/>
                  </a:lnTo>
                  <a:lnTo>
                    <a:pt x="606310" y="2413000"/>
                  </a:lnTo>
                  <a:lnTo>
                    <a:pt x="609473" y="2413000"/>
                  </a:lnTo>
                  <a:lnTo>
                    <a:pt x="612394" y="2400300"/>
                  </a:lnTo>
                  <a:lnTo>
                    <a:pt x="617512" y="2400300"/>
                  </a:lnTo>
                  <a:lnTo>
                    <a:pt x="619696" y="2387600"/>
                  </a:lnTo>
                  <a:lnTo>
                    <a:pt x="621601" y="2387600"/>
                  </a:lnTo>
                  <a:lnTo>
                    <a:pt x="623252" y="2374900"/>
                  </a:lnTo>
                  <a:lnTo>
                    <a:pt x="624611" y="2374900"/>
                  </a:lnTo>
                  <a:lnTo>
                    <a:pt x="625678" y="2362200"/>
                  </a:lnTo>
                  <a:lnTo>
                    <a:pt x="626440" y="2362200"/>
                  </a:lnTo>
                  <a:lnTo>
                    <a:pt x="626910" y="2349500"/>
                  </a:lnTo>
                  <a:lnTo>
                    <a:pt x="627062" y="2349500"/>
                  </a:lnTo>
                  <a:lnTo>
                    <a:pt x="627062" y="11430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8746997" y="3926395"/>
            <a:ext cx="33020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华文楷体"/>
                <a:cs typeface="华文楷体"/>
              </a:rPr>
              <a:t>使 用 其 他 材 料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3225" y="3499484"/>
            <a:ext cx="11380470" cy="2660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回答下列问题</a:t>
            </a:r>
            <a:r>
              <a:rPr dirty="0" sz="2400" spc="-5" b="1">
                <a:latin typeface="华文楷体"/>
                <a:cs typeface="华文楷体"/>
              </a:rPr>
              <a:t>:</a:t>
            </a:r>
            <a:endParaRPr sz="2400">
              <a:latin typeface="华文楷体"/>
              <a:cs typeface="华文楷体"/>
            </a:endParaRPr>
          </a:p>
          <a:p>
            <a:pPr marL="767080" indent="-754380">
              <a:lnSpc>
                <a:spcPct val="100000"/>
              </a:lnSpc>
              <a:buSzPct val="95833"/>
              <a:buAutoNum type="arabicPlain"/>
              <a:tabLst>
                <a:tab pos="767080" algn="l"/>
                <a:tab pos="5198110" algn="l"/>
                <a:tab pos="11367135" algn="l"/>
              </a:tabLst>
            </a:pPr>
            <a:r>
              <a:rPr dirty="0" sz="2400" b="1">
                <a:latin typeface="华文楷体"/>
                <a:cs typeface="华文楷体"/>
              </a:rPr>
              <a:t>将孔雀石粉碎的目的是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2400" spc="-5" b="1">
                <a:latin typeface="华文楷体"/>
                <a:cs typeface="华文楷体"/>
              </a:rPr>
              <a:t>,</a:t>
            </a:r>
            <a:r>
              <a:rPr dirty="0" sz="2400" b="1">
                <a:latin typeface="华文楷体"/>
                <a:cs typeface="华文楷体"/>
              </a:rPr>
              <a:t>加入过量稀硫酸</a:t>
            </a:r>
            <a:r>
              <a:rPr dirty="0" sz="2400" spc="-5" b="1">
                <a:latin typeface="华文楷体"/>
                <a:cs typeface="华文楷体"/>
              </a:rPr>
              <a:t>,</a:t>
            </a:r>
            <a:r>
              <a:rPr dirty="0" sz="2400" b="1">
                <a:latin typeface="华文楷体"/>
                <a:cs typeface="华文楷体"/>
              </a:rPr>
              <a:t>可观察到的现象是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400">
              <a:latin typeface="Times New Roman"/>
              <a:cs typeface="Times New Roman"/>
            </a:endParaRPr>
          </a:p>
          <a:p>
            <a:pPr marL="767080" indent="-754380">
              <a:lnSpc>
                <a:spcPct val="100000"/>
              </a:lnSpc>
              <a:spcBef>
                <a:spcPts val="270"/>
              </a:spcBef>
              <a:buSzPct val="95833"/>
              <a:buAutoNum type="arabicPlain"/>
              <a:tabLst>
                <a:tab pos="767080" algn="l"/>
                <a:tab pos="3947795" algn="l"/>
                <a:tab pos="9973310" algn="l"/>
              </a:tabLst>
            </a:pPr>
            <a:r>
              <a:rPr dirty="0" sz="2400" b="1">
                <a:latin typeface="华文楷体"/>
                <a:cs typeface="华文楷体"/>
              </a:rPr>
              <a:t>操作a的名称是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 spc="-5" b="1">
                <a:latin typeface="华文楷体"/>
                <a:cs typeface="华文楷体"/>
              </a:rPr>
              <a:t>,</a:t>
            </a:r>
            <a:r>
              <a:rPr dirty="0" sz="2400" b="1">
                <a:latin typeface="华文楷体"/>
                <a:cs typeface="华文楷体"/>
              </a:rPr>
              <a:t>在滤液中加入过量铁粉发生的反应有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 b="1">
                <a:latin typeface="思源黑体 CN"/>
                <a:cs typeface="思源黑体 CN"/>
              </a:rPr>
              <a:t>､</a:t>
            </a:r>
            <a:endParaRPr sz="2400">
              <a:latin typeface="思源黑体 CN"/>
              <a:cs typeface="思源黑体 CN"/>
            </a:endParaRPr>
          </a:p>
          <a:p>
            <a:pPr marL="12700">
              <a:lnSpc>
                <a:spcPct val="100000"/>
              </a:lnSpc>
              <a:tabLst>
                <a:tab pos="1236345" algn="l"/>
              </a:tabLst>
            </a:pPr>
            <a:r>
              <a:rPr dirty="0" u="heavy" sz="2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2400" spc="-5" b="1">
                <a:latin typeface="华文楷体"/>
                <a:cs typeface="华文楷体"/>
              </a:rPr>
              <a:t>(</a:t>
            </a:r>
            <a:r>
              <a:rPr dirty="0" sz="2400" b="1">
                <a:latin typeface="华文楷体"/>
                <a:cs typeface="华文楷体"/>
              </a:rPr>
              <a:t>用离子方程式表示</a:t>
            </a:r>
            <a:r>
              <a:rPr dirty="0" sz="2400" spc="-5" b="1">
                <a:latin typeface="华文楷体"/>
                <a:cs typeface="华文楷体"/>
              </a:rPr>
              <a:t>)</a:t>
            </a:r>
            <a:r>
              <a:rPr dirty="0" sz="2400" spc="-5" b="1">
                <a:latin typeface="思源黑体 CN"/>
                <a:cs typeface="思源黑体 CN"/>
              </a:rPr>
              <a:t>｡</a:t>
            </a:r>
            <a:endParaRPr sz="2400">
              <a:latin typeface="思源黑体 CN"/>
              <a:cs typeface="思源黑体 CN"/>
            </a:endParaRPr>
          </a:p>
          <a:p>
            <a:pPr marL="767080" indent="-754380">
              <a:lnSpc>
                <a:spcPts val="2745"/>
              </a:lnSpc>
              <a:buSzPct val="95833"/>
              <a:buAutoNum type="arabicPlain" startAt="3"/>
              <a:tabLst>
                <a:tab pos="767080" algn="l"/>
                <a:tab pos="3877945" algn="l"/>
                <a:tab pos="9195435" algn="l"/>
              </a:tabLst>
            </a:pPr>
            <a:r>
              <a:rPr dirty="0" sz="2400" b="1">
                <a:latin typeface="华文楷体"/>
                <a:cs typeface="华文楷体"/>
              </a:rPr>
              <a:t>A的化学式为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 spc="-5" b="1">
                <a:latin typeface="华文楷体"/>
                <a:cs typeface="华文楷体"/>
              </a:rPr>
              <a:t>,</a:t>
            </a:r>
            <a:r>
              <a:rPr dirty="0" sz="2400" b="1">
                <a:latin typeface="华文楷体"/>
                <a:cs typeface="华文楷体"/>
              </a:rPr>
              <a:t>在悬浊液中加入A的目的是</a:t>
            </a:r>
            <a:r>
              <a:rPr dirty="0" u="heavy" sz="24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 b="1">
                <a:latin typeface="思源黑体 CN"/>
                <a:cs typeface="思源黑体 CN"/>
              </a:rPr>
              <a:t>｡</a:t>
            </a:r>
            <a:endParaRPr sz="2400">
              <a:latin typeface="思源黑体 CN"/>
              <a:cs typeface="思源黑体 CN"/>
            </a:endParaRPr>
          </a:p>
          <a:p>
            <a:pPr marL="767080" indent="-754380">
              <a:lnSpc>
                <a:spcPts val="2745"/>
              </a:lnSpc>
              <a:buSzPct val="95833"/>
              <a:buAutoNum type="arabicPlain" startAt="3"/>
              <a:tabLst>
                <a:tab pos="767080" algn="l"/>
              </a:tabLst>
            </a:pPr>
            <a:r>
              <a:rPr dirty="0" sz="2400" b="1">
                <a:latin typeface="华文楷体"/>
                <a:cs typeface="华文楷体"/>
              </a:rPr>
              <a:t>请你根据提供的试剂</a:t>
            </a:r>
            <a:r>
              <a:rPr dirty="0" sz="2400" spc="-5" b="1">
                <a:latin typeface="华文楷体"/>
                <a:cs typeface="华文楷体"/>
              </a:rPr>
              <a:t>,</a:t>
            </a:r>
            <a:r>
              <a:rPr dirty="0" sz="2400" b="1">
                <a:latin typeface="华文楷体"/>
                <a:cs typeface="华文楷体"/>
              </a:rPr>
              <a:t>设计由孔雀石冶炼铜的另外一种方案</a:t>
            </a:r>
            <a:r>
              <a:rPr dirty="0" sz="2400" spc="-5" b="1">
                <a:latin typeface="华文楷体"/>
                <a:cs typeface="华文楷体"/>
              </a:rPr>
              <a:t>(</a:t>
            </a:r>
            <a:r>
              <a:rPr dirty="0" sz="2400" b="1">
                <a:latin typeface="华文楷体"/>
                <a:cs typeface="华文楷体"/>
              </a:rPr>
              <a:t>请用简洁的文字</a:t>
            </a:r>
            <a:r>
              <a:rPr dirty="0" sz="2400" spc="-5" b="1">
                <a:latin typeface="华文楷体"/>
                <a:cs typeface="华文楷体"/>
              </a:rPr>
              <a:t>说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937385" algn="l"/>
              </a:tabLst>
            </a:pPr>
            <a:r>
              <a:rPr dirty="0" sz="2400" b="1">
                <a:latin typeface="华文楷体"/>
                <a:cs typeface="华文楷体"/>
              </a:rPr>
              <a:t>明</a:t>
            </a:r>
            <a:r>
              <a:rPr dirty="0" sz="2400" spc="-5" b="1">
                <a:latin typeface="华文楷体"/>
                <a:cs typeface="华文楷体"/>
              </a:rPr>
              <a:t>)</a:t>
            </a:r>
            <a:r>
              <a:rPr dirty="0" u="heavy" sz="2400" spc="-5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400" spc="-5" b="1">
                <a:latin typeface="思源黑体 CN"/>
                <a:cs typeface="思源黑体 CN"/>
              </a:rPr>
              <a:t>｡</a:t>
            </a:r>
            <a:r>
              <a:rPr dirty="0" sz="2400" spc="-5" b="1">
                <a:latin typeface="华文楷体"/>
                <a:cs typeface="华文楷体"/>
              </a:rPr>
              <a:t>(</a:t>
            </a:r>
            <a:r>
              <a:rPr dirty="0" sz="2400" b="1">
                <a:latin typeface="华文楷体"/>
                <a:cs typeface="华文楷体"/>
              </a:rPr>
              <a:t>可供选择试剂</a:t>
            </a:r>
            <a:r>
              <a:rPr dirty="0" sz="2400" spc="-5" b="1">
                <a:latin typeface="华文楷体"/>
                <a:cs typeface="华文楷体"/>
              </a:rPr>
              <a:t>:</a:t>
            </a:r>
            <a:r>
              <a:rPr dirty="0" sz="2400" b="1">
                <a:latin typeface="华文楷体"/>
                <a:cs typeface="华文楷体"/>
              </a:rPr>
              <a:t>铁粉</a:t>
            </a:r>
            <a:r>
              <a:rPr dirty="0" sz="2400" b="1">
                <a:latin typeface="思源黑体 CN"/>
                <a:cs typeface="思源黑体 CN"/>
              </a:rPr>
              <a:t>､</a:t>
            </a:r>
            <a:r>
              <a:rPr dirty="0" sz="2400" b="1">
                <a:latin typeface="华文楷体"/>
                <a:cs typeface="华文楷体"/>
              </a:rPr>
              <a:t>稀硫酸</a:t>
            </a:r>
            <a:r>
              <a:rPr dirty="0" sz="2800" spc="-5" b="1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4711" y="1911095"/>
            <a:ext cx="7591044" cy="1438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9395" y="419099"/>
            <a:ext cx="10881995" cy="1311275"/>
          </a:xfrm>
          <a:prstGeom prst="rect">
            <a:avLst/>
          </a:prstGeom>
        </p:spPr>
        <p:txBody>
          <a:bodyPr wrap="square" lIns="0" tIns="23558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855"/>
              </a:spcBef>
            </a:pPr>
            <a:r>
              <a:rPr dirty="0" sz="3600" b="1">
                <a:latin typeface="华文楷体"/>
                <a:cs typeface="华文楷体"/>
              </a:rPr>
              <a:t>练习</a:t>
            </a:r>
            <a:r>
              <a:rPr dirty="0" sz="3600" spc="-5" b="1">
                <a:latin typeface="华文楷体"/>
                <a:cs typeface="华文楷体"/>
              </a:rPr>
              <a:t>：</a:t>
            </a:r>
            <a:endParaRPr sz="3600">
              <a:latin typeface="华文楷体"/>
              <a:cs typeface="华文楷体"/>
            </a:endParaRPr>
          </a:p>
          <a:p>
            <a:pPr marL="175895">
              <a:lnSpc>
                <a:spcPct val="100000"/>
              </a:lnSpc>
              <a:spcBef>
                <a:spcPts val="1170"/>
              </a:spcBef>
            </a:pPr>
            <a:r>
              <a:rPr dirty="0" sz="2400" b="1">
                <a:latin typeface="华文楷体"/>
                <a:cs typeface="华文楷体"/>
              </a:rPr>
              <a:t>孔雀石的主要成分为</a:t>
            </a:r>
            <a:r>
              <a:rPr dirty="0" sz="2400" spc="-5" b="1">
                <a:latin typeface="Times New Roman"/>
                <a:cs typeface="Times New Roman"/>
              </a:rPr>
              <a:t>CuCO</a:t>
            </a:r>
            <a:r>
              <a:rPr dirty="0" baseline="-17921" sz="2325" spc="-7" b="1">
                <a:latin typeface="Times New Roman"/>
                <a:cs typeface="Times New Roman"/>
              </a:rPr>
              <a:t>3</a:t>
            </a:r>
            <a:r>
              <a:rPr dirty="0" sz="2400" spc="-5" b="1">
                <a:latin typeface="Times New Roman"/>
                <a:cs typeface="Times New Roman"/>
              </a:rPr>
              <a:t>·Cu(OH)</a:t>
            </a:r>
            <a:r>
              <a:rPr dirty="0" baseline="-17921" sz="2325" spc="-7" b="1">
                <a:latin typeface="Times New Roman"/>
                <a:cs typeface="Times New Roman"/>
              </a:rPr>
              <a:t>2</a:t>
            </a:r>
            <a:r>
              <a:rPr dirty="0" sz="2400" spc="-5" b="1">
                <a:latin typeface="思源黑体 CN"/>
                <a:cs typeface="思源黑体 CN"/>
              </a:rPr>
              <a:t>｡</a:t>
            </a:r>
            <a:r>
              <a:rPr dirty="0" sz="2400" b="1">
                <a:latin typeface="华文楷体"/>
                <a:cs typeface="华文楷体"/>
              </a:rPr>
              <a:t>某同学设计从孔雀石中冶炼铜的方案如下</a:t>
            </a:r>
            <a:r>
              <a:rPr dirty="0" sz="2400" spc="-5" b="1">
                <a:latin typeface="华文楷体"/>
                <a:cs typeface="华文楷体"/>
              </a:rPr>
              <a:t>: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1313688" y="891539"/>
            <a:ext cx="8904731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70559" y="2567940"/>
            <a:ext cx="22898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CuCO</a:t>
            </a:r>
            <a:r>
              <a:rPr dirty="0" baseline="-17921" sz="2325" spc="-7" b="1">
                <a:solidFill>
                  <a:srgbClr val="538235"/>
                </a:solidFill>
                <a:latin typeface="Times New Roman"/>
                <a:cs typeface="Times New Roman"/>
              </a:rPr>
              <a:t>3</a:t>
            </a: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·Cu(OH)</a:t>
            </a:r>
            <a:r>
              <a:rPr dirty="0" baseline="-17921" sz="2325" spc="-7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1484" y="2593340"/>
            <a:ext cx="9715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38235"/>
                </a:solidFill>
                <a:latin typeface="Times New Roman"/>
                <a:cs typeface="Times New Roman"/>
              </a:rPr>
              <a:t>CuSO</a:t>
            </a:r>
            <a:r>
              <a:rPr dirty="0" baseline="-17921" sz="2325" b="1">
                <a:solidFill>
                  <a:srgbClr val="538235"/>
                </a:solidFill>
                <a:latin typeface="Times New Roman"/>
                <a:cs typeface="Times New Roman"/>
              </a:rPr>
              <a:t>4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82934" y="3409950"/>
            <a:ext cx="10350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1">
                <a:latin typeface="华文楷体"/>
                <a:cs typeface="华文楷体"/>
              </a:rPr>
              <a:t>,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20484" y="5093271"/>
            <a:ext cx="4281805" cy="0"/>
          </a:xfrm>
          <a:custGeom>
            <a:avLst/>
            <a:gdLst/>
            <a:ahLst/>
            <a:cxnLst/>
            <a:rect l="l" t="t" r="r" b="b"/>
            <a:pathLst>
              <a:path w="4281805" h="0">
                <a:moveTo>
                  <a:pt x="0" y="0"/>
                </a:moveTo>
                <a:lnTo>
                  <a:pt x="355917" y="0"/>
                </a:lnTo>
              </a:path>
              <a:path w="4281805" h="0">
                <a:moveTo>
                  <a:pt x="356869" y="0"/>
                </a:moveTo>
                <a:lnTo>
                  <a:pt x="712787" y="0"/>
                </a:lnTo>
              </a:path>
              <a:path w="4281805" h="0">
                <a:moveTo>
                  <a:pt x="713739" y="0"/>
                </a:moveTo>
                <a:lnTo>
                  <a:pt x="1069657" y="0"/>
                </a:lnTo>
              </a:path>
              <a:path w="4281805" h="0">
                <a:moveTo>
                  <a:pt x="1070609" y="0"/>
                </a:moveTo>
                <a:lnTo>
                  <a:pt x="1426527" y="0"/>
                </a:lnTo>
              </a:path>
              <a:path w="4281805" h="0">
                <a:moveTo>
                  <a:pt x="1427479" y="0"/>
                </a:moveTo>
                <a:lnTo>
                  <a:pt x="1783397" y="0"/>
                </a:lnTo>
              </a:path>
              <a:path w="4281805" h="0">
                <a:moveTo>
                  <a:pt x="1784349" y="0"/>
                </a:moveTo>
                <a:lnTo>
                  <a:pt x="2140267" y="0"/>
                </a:lnTo>
              </a:path>
              <a:path w="4281805" h="0">
                <a:moveTo>
                  <a:pt x="2141219" y="0"/>
                </a:moveTo>
                <a:lnTo>
                  <a:pt x="2497137" y="0"/>
                </a:lnTo>
              </a:path>
              <a:path w="4281805" h="0">
                <a:moveTo>
                  <a:pt x="2498089" y="0"/>
                </a:moveTo>
                <a:lnTo>
                  <a:pt x="2854007" y="0"/>
                </a:lnTo>
              </a:path>
              <a:path w="4281805" h="0">
                <a:moveTo>
                  <a:pt x="2854959" y="0"/>
                </a:moveTo>
                <a:lnTo>
                  <a:pt x="428148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558165">
              <a:lnSpc>
                <a:spcPts val="2840"/>
              </a:lnSpc>
              <a:spcBef>
                <a:spcPts val="100"/>
              </a:spcBef>
            </a:pPr>
            <a:r>
              <a:rPr dirty="0"/>
              <a:t>H</a:t>
            </a:r>
            <a:r>
              <a:rPr dirty="0" baseline="-17921" sz="2325"/>
              <a:t>2</a:t>
            </a:r>
            <a:r>
              <a:rPr dirty="0" sz="2400"/>
              <a:t>SO</a:t>
            </a:r>
            <a:r>
              <a:rPr dirty="0" baseline="-17921" sz="2325"/>
              <a:t>4</a:t>
            </a:r>
            <a:endParaRPr baseline="-17921" sz="2325"/>
          </a:p>
          <a:p>
            <a:pPr marL="38100">
              <a:lnSpc>
                <a:spcPts val="3320"/>
              </a:lnSpc>
              <a:tabLst>
                <a:tab pos="4658995" algn="l"/>
                <a:tab pos="4945380" algn="l"/>
              </a:tabLst>
            </a:pPr>
            <a:r>
              <a:rPr dirty="0" baseline="-14880" sz="4200">
                <a:solidFill>
                  <a:srgbClr val="000000"/>
                </a:solidFill>
                <a:latin typeface="华文楷体"/>
                <a:cs typeface="华文楷体"/>
              </a:rPr>
              <a:t>（1）将孔雀石粉碎的目的</a:t>
            </a:r>
            <a:r>
              <a:rPr dirty="0" baseline="-14880" sz="4200" spc="-15">
                <a:solidFill>
                  <a:srgbClr val="000000"/>
                </a:solidFill>
                <a:latin typeface="华文楷体"/>
                <a:cs typeface="华文楷体"/>
              </a:rPr>
              <a:t>是	</a:t>
            </a:r>
            <a:r>
              <a:rPr dirty="0" u="heavy" sz="2800" spc="-1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u="heavy" sz="280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增大接触面积，加快反应速</a:t>
            </a:r>
            <a:r>
              <a:rPr dirty="0" u="heavy" sz="2800" spc="-1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率</a:t>
            </a:r>
            <a:endParaRPr sz="2800">
              <a:latin typeface="华文楷体"/>
              <a:cs typeface="华文楷体"/>
            </a:endParaRPr>
          </a:p>
          <a:p>
            <a:pPr marL="38100" marR="30480" indent="5508625">
              <a:lnSpc>
                <a:spcPct val="139700"/>
              </a:lnSpc>
              <a:spcBef>
                <a:spcPts val="1435"/>
              </a:spcBef>
            </a:pPr>
            <a:r>
              <a:rPr dirty="0" sz="2800">
                <a:solidFill>
                  <a:srgbClr val="FF0000"/>
                </a:solidFill>
                <a:latin typeface="华文楷体"/>
                <a:cs typeface="华文楷体"/>
              </a:rPr>
              <a:t>固体溶解，生成蓝色溶液</a:t>
            </a:r>
            <a:r>
              <a:rPr dirty="0" sz="2800" spc="-5">
                <a:solidFill>
                  <a:srgbClr val="FF0000"/>
                </a:solidFill>
                <a:latin typeface="华文楷体"/>
                <a:cs typeface="华文楷体"/>
              </a:rPr>
              <a:t>， </a:t>
            </a:r>
            <a:r>
              <a:rPr dirty="0" sz="2800">
                <a:solidFill>
                  <a:srgbClr val="000000"/>
                </a:solidFill>
                <a:latin typeface="华文楷体"/>
                <a:cs typeface="华文楷体"/>
              </a:rPr>
              <a:t>加入过量稀硫酸,可观察到的现象是</a:t>
            </a:r>
            <a:r>
              <a:rPr dirty="0" sz="2800" spc="-730">
                <a:solidFill>
                  <a:srgbClr val="000000"/>
                </a:solidFill>
                <a:latin typeface="华文楷体"/>
                <a:cs typeface="华文楷体"/>
              </a:rPr>
              <a:t>_</a:t>
            </a:r>
            <a:r>
              <a:rPr dirty="0" baseline="26785" sz="4200">
                <a:solidFill>
                  <a:srgbClr val="FF0000"/>
                </a:solidFill>
                <a:latin typeface="华文楷体"/>
                <a:cs typeface="华文楷体"/>
              </a:rPr>
              <a:t>同时有无色气体放</a:t>
            </a:r>
            <a:r>
              <a:rPr dirty="0" baseline="26785" sz="4200" spc="-15">
                <a:solidFill>
                  <a:srgbClr val="FF0000"/>
                </a:solidFill>
                <a:latin typeface="华文楷体"/>
                <a:cs typeface="华文楷体"/>
              </a:rPr>
              <a:t>出</a:t>
            </a:r>
            <a:endParaRPr baseline="26785" sz="42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975" y="5694045"/>
            <a:ext cx="849185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114675" algn="l"/>
                <a:tab pos="4421505" algn="l"/>
                <a:tab pos="4801870" algn="l"/>
                <a:tab pos="6170295" algn="l"/>
                <a:tab pos="6550659" algn="l"/>
              </a:tabLst>
            </a:pP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CuCO</a:t>
            </a:r>
            <a:r>
              <a:rPr dirty="0" baseline="-16975" sz="2700" spc="-7" b="1">
                <a:solidFill>
                  <a:srgbClr val="538235"/>
                </a:solidFill>
                <a:latin typeface="Times New Roman"/>
                <a:cs typeface="Times New Roman"/>
              </a:rPr>
              <a:t>3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·Cu(OH)</a:t>
            </a:r>
            <a:r>
              <a:rPr dirty="0" baseline="-16975" sz="2700" spc="-7" b="1">
                <a:solidFill>
                  <a:srgbClr val="538235"/>
                </a:solidFill>
                <a:latin typeface="Times New Roman"/>
                <a:cs typeface="Times New Roman"/>
              </a:rPr>
              <a:t>2 </a:t>
            </a:r>
            <a:r>
              <a:rPr dirty="0" baseline="-16975" sz="2700" spc="44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+	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2H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SO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4	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=	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2CuSO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4	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+	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CO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2 </a:t>
            </a:r>
            <a:r>
              <a:rPr dirty="0" sz="2800" spc="-5" b="1">
                <a:solidFill>
                  <a:srgbClr val="538235"/>
                </a:solidFill>
                <a:latin typeface="Times New Roman"/>
                <a:cs typeface="Times New Roman"/>
              </a:rPr>
              <a:t>+</a:t>
            </a:r>
            <a:r>
              <a:rPr dirty="0" sz="2800" spc="-65" b="1">
                <a:solidFill>
                  <a:srgbClr val="538235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3H</a:t>
            </a:r>
            <a:r>
              <a:rPr dirty="0" baseline="-16975" sz="2700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r>
              <a:rPr dirty="0" sz="2800" b="1">
                <a:solidFill>
                  <a:srgbClr val="538235"/>
                </a:solidFill>
                <a:latin typeface="Times New Roman"/>
                <a:cs typeface="Times New Roman"/>
              </a:rPr>
              <a:t>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197862" y="5681979"/>
            <a:ext cx="107924" cy="247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3984625" y="3875976"/>
            <a:ext cx="1426845" cy="0"/>
          </a:xfrm>
          <a:custGeom>
            <a:avLst/>
            <a:gdLst/>
            <a:ahLst/>
            <a:cxnLst/>
            <a:rect l="l" t="t" r="r" b="b"/>
            <a:pathLst>
              <a:path w="1426845" h="0">
                <a:moveTo>
                  <a:pt x="0" y="0"/>
                </a:moveTo>
                <a:lnTo>
                  <a:pt x="355917" y="0"/>
                </a:lnTo>
              </a:path>
              <a:path w="1426845" h="0">
                <a:moveTo>
                  <a:pt x="356870" y="0"/>
                </a:moveTo>
                <a:lnTo>
                  <a:pt x="712787" y="0"/>
                </a:lnTo>
              </a:path>
              <a:path w="1426845" h="0">
                <a:moveTo>
                  <a:pt x="713740" y="0"/>
                </a:moveTo>
                <a:lnTo>
                  <a:pt x="142652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234439" y="991869"/>
            <a:ext cx="8905240" cy="2197735"/>
            <a:chOff x="1234439" y="991869"/>
            <a:chExt cx="8905240" cy="2197735"/>
          </a:xfrm>
        </p:grpSpPr>
        <p:sp>
          <p:nvSpPr>
            <p:cNvPr id="5" name="object 5"/>
            <p:cNvSpPr/>
            <p:nvPr/>
          </p:nvSpPr>
          <p:spPr>
            <a:xfrm>
              <a:off x="1234439" y="1106423"/>
              <a:ext cx="8904732" cy="16870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52572" y="991869"/>
              <a:ext cx="940307" cy="6083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62244" y="2110105"/>
              <a:ext cx="1301750" cy="1079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0090" y="3472814"/>
            <a:ext cx="487235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0915" algn="l"/>
              </a:tabLst>
            </a:pPr>
            <a:r>
              <a:rPr dirty="0" sz="2800" b="1">
                <a:latin typeface="华文楷体"/>
                <a:cs typeface="华文楷体"/>
              </a:rPr>
              <a:t>（</a:t>
            </a:r>
            <a:r>
              <a:rPr dirty="0" sz="2800" spc="-5" b="1">
                <a:latin typeface="华文楷体"/>
                <a:cs typeface="华文楷体"/>
              </a:rPr>
              <a:t>2</a:t>
            </a:r>
            <a:r>
              <a:rPr dirty="0" sz="2800" b="1">
                <a:latin typeface="华文楷体"/>
                <a:cs typeface="华文楷体"/>
              </a:rPr>
              <a:t>）操作</a:t>
            </a:r>
            <a:r>
              <a:rPr dirty="0" sz="2800" b="1">
                <a:latin typeface="华文楷体"/>
                <a:cs typeface="华文楷体"/>
              </a:rPr>
              <a:t>a</a:t>
            </a:r>
            <a:r>
              <a:rPr dirty="0" sz="2800" b="1">
                <a:latin typeface="华文楷体"/>
                <a:cs typeface="华文楷体"/>
              </a:rPr>
              <a:t>的名称</a:t>
            </a:r>
            <a:r>
              <a:rPr dirty="0" sz="2800" spc="-10" b="1">
                <a:latin typeface="华文楷体"/>
                <a:cs typeface="华文楷体"/>
              </a:rPr>
              <a:t>是</a:t>
            </a:r>
            <a:r>
              <a:rPr dirty="0" sz="2800" b="1">
                <a:latin typeface="华文楷体"/>
                <a:cs typeface="华文楷体"/>
              </a:rPr>
              <a:t>	</a:t>
            </a:r>
            <a:r>
              <a:rPr dirty="0" sz="2800" spc="-5" b="1">
                <a:latin typeface="华文楷体"/>
                <a:cs typeface="华文楷体"/>
              </a:rPr>
              <a:t>,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2790" y="5622861"/>
            <a:ext cx="3568065" cy="0"/>
          </a:xfrm>
          <a:custGeom>
            <a:avLst/>
            <a:gdLst/>
            <a:ahLst/>
            <a:cxnLst/>
            <a:rect l="l" t="t" r="r" b="b"/>
            <a:pathLst>
              <a:path w="3568065" h="0">
                <a:moveTo>
                  <a:pt x="0" y="0"/>
                </a:moveTo>
                <a:lnTo>
                  <a:pt x="356774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79290" y="5622861"/>
            <a:ext cx="3568065" cy="0"/>
          </a:xfrm>
          <a:custGeom>
            <a:avLst/>
            <a:gdLst/>
            <a:ahLst/>
            <a:cxnLst/>
            <a:rect l="l" t="t" r="r" b="b"/>
            <a:pathLst>
              <a:path w="3568065" h="0">
                <a:moveTo>
                  <a:pt x="0" y="0"/>
                </a:moveTo>
                <a:lnTo>
                  <a:pt x="356774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035290" y="5219700"/>
            <a:ext cx="3262629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华文楷体"/>
                <a:cs typeface="华文楷体"/>
              </a:rPr>
              <a:t>(用离子方程式表示</a:t>
            </a:r>
            <a:r>
              <a:rPr dirty="0" sz="2800" spc="-5" b="1">
                <a:latin typeface="华文楷体"/>
                <a:cs typeface="华文楷体"/>
              </a:rPr>
              <a:t>)</a:t>
            </a:r>
            <a:r>
              <a:rPr dirty="0" sz="2800" spc="-5" b="1">
                <a:latin typeface="思源黑体 CN"/>
                <a:cs typeface="思源黑体 CN"/>
              </a:rPr>
              <a:t>｡</a:t>
            </a:r>
            <a:endParaRPr sz="2800">
              <a:latin typeface="思源黑体 CN"/>
              <a:cs typeface="思源黑体 C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1809" y="3283584"/>
            <a:ext cx="73660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过</a:t>
            </a:r>
            <a:r>
              <a:rPr dirty="0" sz="2800" spc="-10" b="1">
                <a:solidFill>
                  <a:srgbClr val="FF0000"/>
                </a:solidFill>
                <a:latin typeface="华文楷体"/>
                <a:cs typeface="华文楷体"/>
              </a:rPr>
              <a:t>滤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9150" y="4096893"/>
            <a:ext cx="7089140" cy="1336040"/>
          </a:xfrm>
          <a:prstGeom prst="rect">
            <a:avLst/>
          </a:prstGeom>
        </p:spPr>
        <p:txBody>
          <a:bodyPr wrap="square" lIns="0" tIns="241300" rIns="0" bIns="0" rtlCol="0" vert="horz">
            <a:spAutoFit/>
          </a:bodyPr>
          <a:lstStyle/>
          <a:p>
            <a:pPr marL="450850">
              <a:lnSpc>
                <a:spcPct val="100000"/>
              </a:lnSpc>
              <a:spcBef>
                <a:spcPts val="1900"/>
              </a:spcBef>
            </a:pPr>
            <a:r>
              <a:rPr dirty="0" sz="2800" b="1">
                <a:latin typeface="华文楷体"/>
                <a:cs typeface="华文楷体"/>
              </a:rPr>
              <a:t>在滤液中加入过量铁粉发生的反应</a:t>
            </a:r>
            <a:r>
              <a:rPr dirty="0" sz="2800" spc="-10" b="1">
                <a:latin typeface="华文楷体"/>
                <a:cs typeface="华文楷体"/>
              </a:rPr>
              <a:t>有</a:t>
            </a:r>
            <a:endParaRPr sz="2800">
              <a:latin typeface="华文楷体"/>
              <a:cs typeface="华文楷体"/>
            </a:endParaRPr>
          </a:p>
          <a:p>
            <a:pPr marL="63500">
              <a:lnSpc>
                <a:spcPct val="100000"/>
              </a:lnSpc>
              <a:spcBef>
                <a:spcPts val="1800"/>
              </a:spcBef>
              <a:tabLst>
                <a:tab pos="3907154" algn="l"/>
              </a:tabLst>
            </a:pP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Fe + </a:t>
            </a:r>
            <a:r>
              <a:rPr dirty="0" sz="2800" b="1">
                <a:solidFill>
                  <a:srgbClr val="FF0000"/>
                </a:solidFill>
                <a:latin typeface="Times New Roman"/>
                <a:cs typeface="Times New Roman"/>
              </a:rPr>
              <a:t>Cu</a:t>
            </a:r>
            <a:r>
              <a:rPr dirty="0" baseline="21604" sz="2700" b="1">
                <a:solidFill>
                  <a:srgbClr val="FF0000"/>
                </a:solidFill>
                <a:latin typeface="Times New Roman"/>
                <a:cs typeface="Times New Roman"/>
              </a:rPr>
              <a:t>2+  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= </a:t>
            </a:r>
            <a:r>
              <a:rPr dirty="0" sz="2800" b="1">
                <a:solidFill>
                  <a:srgbClr val="FF0000"/>
                </a:solidFill>
                <a:latin typeface="Times New Roman"/>
                <a:cs typeface="Times New Roman"/>
              </a:rPr>
              <a:t>Fe</a:t>
            </a:r>
            <a:r>
              <a:rPr dirty="0" baseline="21604" sz="2700" b="1">
                <a:solidFill>
                  <a:srgbClr val="FF0000"/>
                </a:solidFill>
                <a:latin typeface="Times New Roman"/>
                <a:cs typeface="Times New Roman"/>
              </a:rPr>
              <a:t>2+  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sz="2800" spc="-37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Cu</a:t>
            </a:r>
            <a:r>
              <a:rPr dirty="0" sz="2800" spc="29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37698" sz="4200" spc="-7" b="1">
                <a:latin typeface="思源黑体 CN"/>
                <a:cs typeface="思源黑体 CN"/>
              </a:rPr>
              <a:t>､	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Fe + </a:t>
            </a:r>
            <a:r>
              <a:rPr dirty="0" sz="2800" b="1">
                <a:solidFill>
                  <a:srgbClr val="FF0000"/>
                </a:solidFill>
                <a:latin typeface="Times New Roman"/>
                <a:cs typeface="Times New Roman"/>
              </a:rPr>
              <a:t>2H</a:t>
            </a:r>
            <a:r>
              <a:rPr dirty="0" baseline="21604" sz="2700" b="1">
                <a:solidFill>
                  <a:srgbClr val="FF0000"/>
                </a:solidFill>
                <a:latin typeface="Times New Roman"/>
                <a:cs typeface="Times New Roman"/>
              </a:rPr>
              <a:t>+ 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= </a:t>
            </a:r>
            <a:r>
              <a:rPr dirty="0" sz="2800" b="1">
                <a:solidFill>
                  <a:srgbClr val="FF0000"/>
                </a:solidFill>
                <a:latin typeface="Times New Roman"/>
                <a:cs typeface="Times New Roman"/>
              </a:rPr>
              <a:t>Fe</a:t>
            </a:r>
            <a:r>
              <a:rPr dirty="0" baseline="21604" sz="2700" b="1">
                <a:solidFill>
                  <a:srgbClr val="FF0000"/>
                </a:solidFill>
                <a:latin typeface="Times New Roman"/>
                <a:cs typeface="Times New Roman"/>
              </a:rPr>
              <a:t>2+ </a:t>
            </a:r>
            <a:r>
              <a:rPr dirty="0" sz="2800" spc="-5" b="1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dirty="0" sz="2800" spc="-4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5" b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baseline="-16975" sz="2700" spc="7" b="1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baseline="-16975"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1234439" y="1106424"/>
            <a:ext cx="8904732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70559" y="2963545"/>
            <a:ext cx="22898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CuCO</a:t>
            </a:r>
            <a:r>
              <a:rPr dirty="0" baseline="-17921" sz="2325" spc="-7" b="1">
                <a:solidFill>
                  <a:srgbClr val="538235"/>
                </a:solidFill>
                <a:latin typeface="Times New Roman"/>
                <a:cs typeface="Times New Roman"/>
              </a:rPr>
              <a:t>3</a:t>
            </a: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·Cu(OH)</a:t>
            </a:r>
            <a:r>
              <a:rPr dirty="0" baseline="-17921" sz="2325" spc="-7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89245" y="2963545"/>
            <a:ext cx="9715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38235"/>
                </a:solidFill>
                <a:latin typeface="Times New Roman"/>
                <a:cs typeface="Times New Roman"/>
              </a:rPr>
              <a:t>CuS</a:t>
            </a: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O</a:t>
            </a:r>
            <a:r>
              <a:rPr dirty="0" baseline="-17921" sz="2325" b="1">
                <a:solidFill>
                  <a:srgbClr val="538235"/>
                </a:solidFill>
                <a:latin typeface="Times New Roman"/>
                <a:cs typeface="Times New Roman"/>
              </a:rPr>
              <a:t>4  </a:t>
            </a:r>
            <a:r>
              <a:rPr dirty="0" sz="2400" b="1">
                <a:solidFill>
                  <a:srgbClr val="538235"/>
                </a:solidFill>
                <a:latin typeface="Times New Roman"/>
                <a:cs typeface="Times New Roman"/>
              </a:rPr>
              <a:t>H</a:t>
            </a:r>
            <a:r>
              <a:rPr dirty="0" baseline="-17921" sz="2325" b="1">
                <a:solidFill>
                  <a:srgbClr val="538235"/>
                </a:solidFill>
                <a:latin typeface="Times New Roman"/>
                <a:cs typeface="Times New Roman"/>
              </a:rPr>
              <a:t>2</a:t>
            </a:r>
            <a:r>
              <a:rPr dirty="0" sz="2400" b="1">
                <a:solidFill>
                  <a:srgbClr val="538235"/>
                </a:solidFill>
                <a:latin typeface="Times New Roman"/>
                <a:cs typeface="Times New Roman"/>
              </a:rPr>
              <a:t>SO</a:t>
            </a:r>
            <a:r>
              <a:rPr dirty="0" baseline="-17921" sz="2325" b="1">
                <a:solidFill>
                  <a:srgbClr val="538235"/>
                </a:solidFill>
                <a:latin typeface="Times New Roman"/>
                <a:cs typeface="Times New Roman"/>
              </a:rPr>
              <a:t>4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2925" y="2894329"/>
            <a:ext cx="902969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467359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38235"/>
                </a:solidFill>
                <a:latin typeface="Times New Roman"/>
                <a:cs typeface="Times New Roman"/>
              </a:rPr>
              <a:t>Cu  </a:t>
            </a: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Fe</a:t>
            </a:r>
            <a:endParaRPr sz="2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2400" spc="-5" b="1">
                <a:solidFill>
                  <a:srgbClr val="538235"/>
                </a:solidFill>
                <a:latin typeface="Times New Roman"/>
                <a:cs typeface="Times New Roman"/>
              </a:rPr>
              <a:t>FeSO</a:t>
            </a:r>
            <a:r>
              <a:rPr dirty="0" baseline="-17921" sz="2325" spc="-7" b="1">
                <a:solidFill>
                  <a:srgbClr val="538235"/>
                </a:solidFill>
                <a:latin typeface="Times New Roman"/>
                <a:cs typeface="Times New Roman"/>
              </a:rPr>
              <a:t>4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70712" y="3601732"/>
            <a:ext cx="571500" cy="60325"/>
          </a:xfrm>
          <a:custGeom>
            <a:avLst/>
            <a:gdLst/>
            <a:ahLst/>
            <a:cxnLst/>
            <a:rect l="l" t="t" r="r" b="b"/>
            <a:pathLst>
              <a:path w="571500" h="60325">
                <a:moveTo>
                  <a:pt x="1244" y="60299"/>
                </a:moveTo>
                <a:lnTo>
                  <a:pt x="0" y="15875"/>
                </a:lnTo>
                <a:lnTo>
                  <a:pt x="570229" y="0"/>
                </a:lnTo>
                <a:lnTo>
                  <a:pt x="571474" y="44424"/>
                </a:lnTo>
                <a:lnTo>
                  <a:pt x="1244" y="602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79215" y="5064061"/>
            <a:ext cx="1426845" cy="0"/>
          </a:xfrm>
          <a:custGeom>
            <a:avLst/>
            <a:gdLst/>
            <a:ahLst/>
            <a:cxnLst/>
            <a:rect l="l" t="t" r="r" b="b"/>
            <a:pathLst>
              <a:path w="1426845" h="0">
                <a:moveTo>
                  <a:pt x="0" y="0"/>
                </a:moveTo>
                <a:lnTo>
                  <a:pt x="355917" y="0"/>
                </a:lnTo>
              </a:path>
              <a:path w="1426845" h="0">
                <a:moveTo>
                  <a:pt x="356870" y="0"/>
                </a:moveTo>
                <a:lnTo>
                  <a:pt x="712787" y="0"/>
                </a:lnTo>
              </a:path>
              <a:path w="1426845" h="0">
                <a:moveTo>
                  <a:pt x="713740" y="0"/>
                </a:moveTo>
                <a:lnTo>
                  <a:pt x="142652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63259" y="5957506"/>
            <a:ext cx="1783714" cy="0"/>
          </a:xfrm>
          <a:custGeom>
            <a:avLst/>
            <a:gdLst/>
            <a:ahLst/>
            <a:cxnLst/>
            <a:rect l="l" t="t" r="r" b="b"/>
            <a:pathLst>
              <a:path w="1783715" h="0">
                <a:moveTo>
                  <a:pt x="0" y="0"/>
                </a:moveTo>
                <a:lnTo>
                  <a:pt x="355917" y="0"/>
                </a:lnTo>
              </a:path>
              <a:path w="1783715" h="0">
                <a:moveTo>
                  <a:pt x="356870" y="0"/>
                </a:moveTo>
                <a:lnTo>
                  <a:pt x="712787" y="0"/>
                </a:lnTo>
              </a:path>
              <a:path w="1783715" h="0">
                <a:moveTo>
                  <a:pt x="713740" y="0"/>
                </a:moveTo>
                <a:lnTo>
                  <a:pt x="1069657" y="0"/>
                </a:lnTo>
              </a:path>
              <a:path w="1783715" h="0">
                <a:moveTo>
                  <a:pt x="1070610" y="0"/>
                </a:moveTo>
                <a:lnTo>
                  <a:pt x="1426527" y="0"/>
                </a:lnTo>
              </a:path>
              <a:path w="1783715" h="0">
                <a:moveTo>
                  <a:pt x="1427479" y="0"/>
                </a:moveTo>
                <a:lnTo>
                  <a:pt x="1783397" y="0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805419" y="1461769"/>
            <a:ext cx="109283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稀硫</a:t>
            </a:r>
            <a:r>
              <a:rPr dirty="0" sz="2800" spc="-10" b="1">
                <a:solidFill>
                  <a:srgbClr val="FF0000"/>
                </a:solidFill>
                <a:latin typeface="华文楷体"/>
                <a:cs typeface="华文楷体"/>
              </a:rPr>
              <a:t>酸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159" y="4660900"/>
            <a:ext cx="7131050" cy="1344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  <a:tabLst>
                <a:tab pos="4750435" algn="l"/>
              </a:tabLst>
            </a:pPr>
            <a:r>
              <a:rPr dirty="0" sz="2800" b="1">
                <a:latin typeface="华文楷体"/>
                <a:cs typeface="华文楷体"/>
              </a:rPr>
              <a:t>（3）A的化学式</a:t>
            </a:r>
            <a:r>
              <a:rPr dirty="0" sz="2800" spc="-10" b="1">
                <a:latin typeface="华文楷体"/>
                <a:cs typeface="华文楷体"/>
              </a:rPr>
              <a:t>为</a:t>
            </a:r>
            <a:r>
              <a:rPr dirty="0" sz="2800" spc="10" b="1">
                <a:latin typeface="华文楷体"/>
                <a:cs typeface="华文楷体"/>
              </a:rPr>
              <a:t> </a:t>
            </a:r>
            <a:r>
              <a:rPr dirty="0" sz="2800" spc="-400" b="1">
                <a:latin typeface="华文楷体"/>
                <a:cs typeface="华文楷体"/>
              </a:rPr>
              <a:t>_</a:t>
            </a:r>
            <a:r>
              <a:rPr dirty="0" baseline="31746" sz="4200" b="1">
                <a:solidFill>
                  <a:srgbClr val="FF0000"/>
                </a:solidFill>
                <a:latin typeface="华文楷体"/>
                <a:cs typeface="华文楷体"/>
              </a:rPr>
              <a:t>稀硫</a:t>
            </a:r>
            <a:r>
              <a:rPr dirty="0" baseline="31746" sz="4200" spc="-15" b="1">
                <a:solidFill>
                  <a:srgbClr val="FF0000"/>
                </a:solidFill>
                <a:latin typeface="华文楷体"/>
                <a:cs typeface="华文楷体"/>
              </a:rPr>
              <a:t>酸	</a:t>
            </a:r>
            <a:r>
              <a:rPr dirty="0" sz="2800" spc="-5" b="1">
                <a:latin typeface="华文楷体"/>
                <a:cs typeface="华文楷体"/>
              </a:rPr>
              <a:t>,</a:t>
            </a:r>
            <a:endParaRPr sz="2800">
              <a:latin typeface="华文楷体"/>
              <a:cs typeface="华文楷体"/>
            </a:endParaRPr>
          </a:p>
          <a:p>
            <a:pPr marL="779780">
              <a:lnSpc>
                <a:spcPct val="100000"/>
              </a:lnSpc>
              <a:spcBef>
                <a:spcPts val="3675"/>
              </a:spcBef>
            </a:pPr>
            <a:r>
              <a:rPr dirty="0" sz="2800" b="1">
                <a:latin typeface="华文楷体"/>
                <a:cs typeface="华文楷体"/>
              </a:rPr>
              <a:t>在悬浊液中加入</a:t>
            </a:r>
            <a:r>
              <a:rPr dirty="0" sz="2800" spc="-5" b="1">
                <a:latin typeface="华文楷体"/>
                <a:cs typeface="华文楷体"/>
              </a:rPr>
              <a:t>A</a:t>
            </a:r>
            <a:r>
              <a:rPr dirty="0" sz="2800" b="1">
                <a:latin typeface="华文楷体"/>
                <a:cs typeface="华文楷体"/>
              </a:rPr>
              <a:t>的目的是</a:t>
            </a:r>
            <a:r>
              <a:rPr dirty="0" sz="2800" spc="-535" b="1">
                <a:latin typeface="华文楷体"/>
                <a:cs typeface="华文楷体"/>
              </a:rPr>
              <a:t>_</a:t>
            </a:r>
            <a:r>
              <a:rPr dirty="0" baseline="35714" sz="4200" b="1">
                <a:solidFill>
                  <a:srgbClr val="FF0000"/>
                </a:solidFill>
                <a:latin typeface="华文楷体"/>
                <a:cs typeface="华文楷体"/>
              </a:rPr>
              <a:t>除去过量铁</a:t>
            </a:r>
            <a:r>
              <a:rPr dirty="0" baseline="35714" sz="4200" spc="-3375" b="1">
                <a:solidFill>
                  <a:srgbClr val="FF0000"/>
                </a:solidFill>
                <a:latin typeface="华文楷体"/>
                <a:cs typeface="华文楷体"/>
              </a:rPr>
              <a:t>粉</a:t>
            </a:r>
            <a:r>
              <a:rPr dirty="0" sz="2800" spc="-5" b="1">
                <a:latin typeface="思源黑体 CN"/>
                <a:cs typeface="思源黑体 CN"/>
              </a:rPr>
              <a:t>｡</a:t>
            </a:r>
            <a:endParaRPr sz="2800">
              <a:latin typeface="思源黑体 CN"/>
              <a:cs typeface="思源黑体 C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1313688" y="1176527"/>
            <a:ext cx="8904731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9609" y="3400933"/>
            <a:ext cx="9965055" cy="2665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>
              <a:lnSpc>
                <a:spcPct val="109400"/>
              </a:lnSpc>
              <a:spcBef>
                <a:spcPts val="100"/>
              </a:spcBef>
            </a:pPr>
            <a:r>
              <a:rPr dirty="0" sz="2800" b="1">
                <a:latin typeface="华文楷体"/>
                <a:cs typeface="华文楷体"/>
              </a:rPr>
              <a:t>（</a:t>
            </a:r>
            <a:r>
              <a:rPr dirty="0" sz="2800" spc="-5" b="1">
                <a:latin typeface="华文楷体"/>
                <a:cs typeface="华文楷体"/>
              </a:rPr>
              <a:t>4</a:t>
            </a:r>
            <a:r>
              <a:rPr dirty="0" sz="2800" b="1">
                <a:latin typeface="华文楷体"/>
                <a:cs typeface="华文楷体"/>
              </a:rPr>
              <a:t>）请你根据提供的试剂</a:t>
            </a:r>
            <a:r>
              <a:rPr dirty="0" sz="2800" b="1">
                <a:latin typeface="华文楷体"/>
                <a:cs typeface="华文楷体"/>
              </a:rPr>
              <a:t>,</a:t>
            </a:r>
            <a:r>
              <a:rPr dirty="0" sz="2800" b="1">
                <a:latin typeface="华文楷体"/>
                <a:cs typeface="华文楷体"/>
              </a:rPr>
              <a:t>设计由孔雀石冶炼铜的另外一种方</a:t>
            </a:r>
            <a:r>
              <a:rPr dirty="0" sz="2800" spc="-5" b="1">
                <a:latin typeface="华文楷体"/>
                <a:cs typeface="华文楷体"/>
              </a:rPr>
              <a:t>案  </a:t>
            </a:r>
            <a:r>
              <a:rPr dirty="0" sz="2800" b="1">
                <a:latin typeface="华文楷体"/>
                <a:cs typeface="华文楷体"/>
              </a:rPr>
              <a:t>(可供选择试剂:铁粉</a:t>
            </a:r>
            <a:r>
              <a:rPr dirty="0" sz="2800" spc="-5" b="1">
                <a:latin typeface="思源黑体 CN"/>
                <a:cs typeface="思源黑体 CN"/>
              </a:rPr>
              <a:t>､</a:t>
            </a:r>
            <a:r>
              <a:rPr dirty="0" sz="2800" b="1">
                <a:latin typeface="华文楷体"/>
                <a:cs typeface="华文楷体"/>
              </a:rPr>
              <a:t>稀硫酸</a:t>
            </a:r>
            <a:r>
              <a:rPr dirty="0" sz="2800" spc="-5" b="1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3628390" marR="1652905">
              <a:lnSpc>
                <a:spcPct val="100000"/>
              </a:lnSpc>
              <a:spcBef>
                <a:spcPts val="695"/>
              </a:spcBef>
            </a:pP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先将孔雀石加热分解得到</a:t>
            </a: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C</a:t>
            </a:r>
            <a:r>
              <a:rPr dirty="0" sz="2800" spc="-5" b="1">
                <a:solidFill>
                  <a:srgbClr val="FF0000"/>
                </a:solidFill>
                <a:latin typeface="华文楷体"/>
                <a:cs typeface="华文楷体"/>
              </a:rPr>
              <a:t>u</a:t>
            </a:r>
            <a:r>
              <a:rPr dirty="0" sz="2800" spc="-5" b="1">
                <a:solidFill>
                  <a:srgbClr val="FF0000"/>
                </a:solidFill>
                <a:latin typeface="华文楷体"/>
                <a:cs typeface="华文楷体"/>
              </a:rPr>
              <a:t>O</a:t>
            </a:r>
            <a:r>
              <a:rPr dirty="0" sz="2800" spc="-5" b="1">
                <a:solidFill>
                  <a:srgbClr val="FF0000"/>
                </a:solidFill>
                <a:latin typeface="华文楷体"/>
                <a:cs typeface="华文楷体"/>
              </a:rPr>
              <a:t>, </a:t>
            </a: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铁屑和稀硫酸制得</a:t>
            </a:r>
            <a:r>
              <a:rPr dirty="0" sz="2800" spc="5" b="1">
                <a:solidFill>
                  <a:srgbClr val="FF0000"/>
                </a:solidFill>
                <a:latin typeface="华文楷体"/>
                <a:cs typeface="华文楷体"/>
              </a:rPr>
              <a:t>H</a:t>
            </a:r>
            <a:r>
              <a:rPr dirty="0" baseline="-16975" sz="2700" spc="7" b="1">
                <a:solidFill>
                  <a:srgbClr val="FF0000"/>
                </a:solidFill>
                <a:latin typeface="华文楷体"/>
                <a:cs typeface="华文楷体"/>
              </a:rPr>
              <a:t>2</a:t>
            </a:r>
            <a:endParaRPr baseline="-16975" sz="2700">
              <a:latin typeface="华文楷体"/>
              <a:cs typeface="华文楷体"/>
            </a:endParaRPr>
          </a:p>
          <a:p>
            <a:pPr marL="3628390">
              <a:lnSpc>
                <a:spcPts val="3010"/>
              </a:lnSpc>
            </a:pP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用</a:t>
            </a:r>
            <a:r>
              <a:rPr dirty="0" sz="2800" spc="5" b="1">
                <a:solidFill>
                  <a:srgbClr val="FF0000"/>
                </a:solidFill>
                <a:latin typeface="华文楷体"/>
                <a:cs typeface="华文楷体"/>
              </a:rPr>
              <a:t>H</a:t>
            </a:r>
            <a:r>
              <a:rPr dirty="0" baseline="-16975" sz="2700" spc="7" b="1">
                <a:solidFill>
                  <a:srgbClr val="FF0000"/>
                </a:solidFill>
                <a:latin typeface="华文楷体"/>
                <a:cs typeface="华文楷体"/>
              </a:rPr>
              <a:t>2</a:t>
            </a: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还原CuO，得到</a:t>
            </a:r>
            <a:r>
              <a:rPr dirty="0" sz="2800" spc="-5" b="1">
                <a:solidFill>
                  <a:srgbClr val="FF0000"/>
                </a:solidFill>
                <a:latin typeface="华文楷体"/>
                <a:cs typeface="华文楷体"/>
              </a:rPr>
              <a:t>Cu</a:t>
            </a:r>
            <a:endParaRPr sz="2800">
              <a:latin typeface="华文楷体"/>
              <a:cs typeface="华文楷体"/>
            </a:endParaRPr>
          </a:p>
          <a:p>
            <a:pPr marL="50800">
              <a:lnSpc>
                <a:spcPts val="3015"/>
              </a:lnSpc>
              <a:tabLst>
                <a:tab pos="8818880" algn="l"/>
              </a:tabLst>
            </a:pPr>
            <a:r>
              <a:rPr dirty="0" sz="2800" b="1">
                <a:latin typeface="华文楷体"/>
                <a:cs typeface="华文楷体"/>
              </a:rPr>
              <a:t>(请用简洁的文字说明)</a:t>
            </a:r>
            <a:r>
              <a:rPr dirty="0" u="heavy" sz="2800" b="1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 	</a:t>
            </a:r>
            <a:r>
              <a:rPr dirty="0" sz="2800" spc="-5" b="1">
                <a:latin typeface="思源黑体 CN"/>
                <a:cs typeface="思源黑体 CN"/>
              </a:rPr>
              <a:t>｡</a:t>
            </a:r>
            <a:endParaRPr sz="2800">
              <a:latin typeface="思源黑体 CN"/>
              <a:cs typeface="思源黑体 C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840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952" y="2087879"/>
            <a:ext cx="552069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5400" b="1">
                <a:solidFill>
                  <a:srgbClr val="2E5496"/>
                </a:solidFill>
                <a:latin typeface="华文楷体"/>
                <a:cs typeface="华文楷体"/>
              </a:rPr>
              <a:t>感谢同学们的收</a:t>
            </a:r>
            <a:r>
              <a:rPr dirty="0" sz="5400" spc="-5" b="1">
                <a:solidFill>
                  <a:srgbClr val="2E5496"/>
                </a:solidFill>
                <a:latin typeface="华文楷体"/>
                <a:cs typeface="华文楷体"/>
              </a:rPr>
              <a:t>看 </a:t>
            </a:r>
            <a:r>
              <a:rPr dirty="0" sz="5400" b="1">
                <a:solidFill>
                  <a:srgbClr val="2E5496"/>
                </a:solidFill>
                <a:latin typeface="华文楷体"/>
                <a:cs typeface="华文楷体"/>
              </a:rPr>
              <a:t>祝同学们学业进</a:t>
            </a:r>
            <a:r>
              <a:rPr dirty="0" sz="5400" spc="-10" b="1">
                <a:solidFill>
                  <a:srgbClr val="2E5496"/>
                </a:solidFill>
                <a:latin typeface="华文楷体"/>
                <a:cs typeface="华文楷体"/>
              </a:rPr>
              <a:t>步</a:t>
            </a:r>
            <a:endParaRPr sz="5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2023-11-21T17:37:04Z</dcterms:created>
  <dcterms:modified xsi:type="dcterms:W3CDTF">2023-11-21T17:37:04Z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2023-10-17T00:00:00Z</vt:filetime>
  </property>
  <property fmtid="{D5CDD505-2E9C-101B-9397-08002B2CF9AE}" pid="3" name="Creator">
    <vt:lpwstr>WPS 演示</vt:lpwstr>
  </property>
  <property fmtid="{D5CDD505-2E9C-101B-9397-08002B2CF9AE}" pid="4" name="LastSaved">
    <vt:filetime>2023-11-21T00:00:00Z</vt:filetime>
  </property>
</Properties>
</file>