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3"/>
  </p:handoutMasterIdLst>
  <p:sldIdLst>
    <p:sldId id="259" r:id="rId3"/>
    <p:sldId id="301" r:id="rId5"/>
    <p:sldId id="276" r:id="rId6"/>
    <p:sldId id="331" r:id="rId7"/>
    <p:sldId id="326" r:id="rId8"/>
    <p:sldId id="325" r:id="rId9"/>
    <p:sldId id="324" r:id="rId10"/>
    <p:sldId id="285" r:id="rId11"/>
    <p:sldId id="286" r:id="rId12"/>
    <p:sldId id="280" r:id="rId13"/>
    <p:sldId id="323" r:id="rId14"/>
    <p:sldId id="307" r:id="rId15"/>
    <p:sldId id="322" r:id="rId16"/>
    <p:sldId id="298" r:id="rId17"/>
    <p:sldId id="281" r:id="rId18"/>
    <p:sldId id="320" r:id="rId19"/>
    <p:sldId id="321" r:id="rId20"/>
    <p:sldId id="332" r:id="rId21"/>
    <p:sldId id="333" r:id="rId22"/>
    <p:sldId id="334" r:id="rId23"/>
    <p:sldId id="319" r:id="rId24"/>
    <p:sldId id="318" r:id="rId25"/>
    <p:sldId id="317" r:id="rId26"/>
    <p:sldId id="314" r:id="rId27"/>
    <p:sldId id="328" r:id="rId28"/>
    <p:sldId id="329" r:id="rId29"/>
    <p:sldId id="330" r:id="rId30"/>
    <p:sldId id="270" r:id="rId31"/>
    <p:sldId id="291"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陆锡钦" initials="陆锡钦" lastIdx="3" clrIdx="0"/>
  <p:cmAuthor id="2" name="hp"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E0203"/>
    <a:srgbClr val="711000"/>
    <a:srgbClr val="AF0000"/>
    <a:srgbClr val="1784AD"/>
    <a:srgbClr val="014E6A"/>
    <a:srgbClr val="01431D"/>
    <a:srgbClr val="01621F"/>
    <a:srgbClr val="DCE797"/>
    <a:srgbClr val="637067"/>
    <a:srgbClr val="89D7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1" autoAdjust="0"/>
    <p:restoredTop sz="86854" autoAdjust="0"/>
  </p:normalViewPr>
  <p:slideViewPr>
    <p:cSldViewPr snapToGrid="0">
      <p:cViewPr varScale="1">
        <p:scale>
          <a:sx n="95" d="100"/>
          <a:sy n="95" d="100"/>
        </p:scale>
        <p:origin x="1104" y="176"/>
      </p:cViewPr>
      <p:guideLst>
        <p:guide orient="horz" pos="3748"/>
        <p:guide pos="688"/>
        <p:guide pos="7015"/>
        <p:guide orient="horz" pos="550"/>
      </p:guideLst>
    </p:cSldViewPr>
  </p:slideViewPr>
  <p:notesTextViewPr>
    <p:cViewPr>
      <p:scale>
        <a:sx n="1" d="1"/>
        <a:sy n="1" d="1"/>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commentAuthors" Target="commentAuthors.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8-15T20:20:59.402" idx="1">
    <p:pos x="10" y="10"/>
    <p:text>subject in the ing form</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75FAC0-4E78-4B4A-9ADA-EE7413CBA2A2}"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38E8FE-40DA-41DC-AE77-8790382988AD}"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GB" altLang="zh-CN"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A540E3B-F9C0-48B6-A129-4D327DD3065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hasCustomPrompt="1"/>
          </p:nvPr>
        </p:nvSpPr>
        <p:spPr>
          <a:xfrm>
            <a:off x="3787727" y="3619499"/>
            <a:ext cx="7273974" cy="1056835"/>
          </a:xfrm>
        </p:spPr>
        <p:txBody>
          <a:bodyPr/>
          <a:lstStyle>
            <a:lvl1pPr marL="0" indent="0" algn="l">
              <a:buNone/>
              <a:defRPr sz="2400" b="1">
                <a:solidFill>
                  <a:schemeClr val="bg1"/>
                </a:solidFill>
                <a:latin typeface="华文楷体" panose="02010600040101010101" pitchFamily="2" charset="-122"/>
                <a:ea typeface="华文楷体" panose="02010600040101010101" pitchFamily="2"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主讲人：</a:t>
            </a:r>
            <a:endParaRPr lang="zh-CN" altLang="en-US" dirty="0"/>
          </a:p>
        </p:txBody>
      </p:sp>
      <p:sp>
        <p:nvSpPr>
          <p:cNvPr id="4" name="日期占位符 3"/>
          <p:cNvSpPr>
            <a:spLocks noGrp="1"/>
          </p:cNvSpPr>
          <p:nvPr>
            <p:ph type="dt" sz="half" idx="10"/>
          </p:nvPr>
        </p:nvSpPr>
        <p:spPr/>
        <p:txBody>
          <a:bodyPr/>
          <a:lstStyle/>
          <a:p>
            <a:fld id="{A685A6CA-0CF8-4C0F-A4EF-5C6C0D45FA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fld>
            <a:endParaRPr lang="zh-CN" altLang="en-US" dirty="0"/>
          </a:p>
        </p:txBody>
      </p:sp>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标题 1"/>
          <p:cNvSpPr txBox="1"/>
          <p:nvPr userDrawn="1"/>
        </p:nvSpPr>
        <p:spPr>
          <a:xfrm>
            <a:off x="1762653"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600" dirty="0">
                <a:solidFill>
                  <a:schemeClr val="bg1"/>
                </a:solidFill>
              </a:rPr>
              <a:t>国家中小学课程资源</a:t>
            </a:r>
            <a:endParaRPr lang="zh-CN" altLang="en-US" sz="3600" dirty="0">
              <a:solidFill>
                <a:schemeClr val="bg1"/>
              </a:solidFill>
            </a:endParaRPr>
          </a:p>
        </p:txBody>
      </p:sp>
      <p:pic>
        <p:nvPicPr>
          <p:cNvPr id="7" name="图片 6"/>
          <p:cNvPicPr>
            <a:picLocks noChangeAspect="1"/>
          </p:cNvPicPr>
          <p:nvPr userDrawn="1"/>
        </p:nvPicPr>
        <p:blipFill>
          <a:blip r:embed="rId4"/>
          <a:stretch>
            <a:fillRect/>
          </a:stretch>
        </p:blipFill>
        <p:spPr>
          <a:xfrm>
            <a:off x="1353079" y="2830103"/>
            <a:ext cx="409575" cy="4667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a:latin typeface="华文楷体" panose="02010600040101010101" pitchFamily="2" charset="-122"/>
                <a:ea typeface="华文楷体" panose="02010600040101010101" pitchFamily="2" charset="-122"/>
              </a:defRPr>
            </a:lvl1pPr>
            <a:lvl2pPr>
              <a:defRPr>
                <a:latin typeface="华文楷体" panose="02010600040101010101" pitchFamily="2" charset="-122"/>
                <a:ea typeface="华文楷体" panose="02010600040101010101" pitchFamily="2" charset="-122"/>
              </a:defRPr>
            </a:lvl2pPr>
            <a:lvl3pPr>
              <a:defRPr>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A685A6CA-0CF8-4C0F-A4EF-5C6C0D45FA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fld>
            <a:endParaRPr lang="zh-CN" altLang="en-US"/>
          </a:p>
        </p:txBody>
      </p:sp>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标题 1"/>
          <p:cNvSpPr txBox="1"/>
          <p:nvPr userDrawn="1"/>
        </p:nvSpPr>
        <p:spPr>
          <a:xfrm>
            <a:off x="110294" y="6210036"/>
            <a:ext cx="2641371" cy="3968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pPr algn="l"/>
            <a:r>
              <a:rPr lang="zh-CN" altLang="en-US" sz="2000" b="0" dirty="0">
                <a:latin typeface="微软雅黑" panose="020B0503020204020204" pitchFamily="34" charset="-122"/>
                <a:ea typeface="微软雅黑" panose="020B0503020204020204" pitchFamily="34" charset="-122"/>
              </a:rPr>
              <a:t>高中英语</a:t>
            </a:r>
            <a:endParaRPr lang="zh-CN" altLang="en-US" sz="2000" b="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46666" y="573617"/>
            <a:ext cx="10515600" cy="1325563"/>
          </a:xfrm>
        </p:spPr>
        <p:txBody>
          <a:bodyPr/>
          <a:lstStyle/>
          <a:p>
            <a:r>
              <a:rPr lang="zh-CN" altLang="en-US" dirty="0"/>
              <a:t>单击此处编辑母版标题样式</a:t>
            </a:r>
            <a:endParaRPr lang="zh-CN" altLang="en-US" dirty="0"/>
          </a:p>
        </p:txBody>
      </p:sp>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标题 1"/>
          <p:cNvSpPr txBox="1"/>
          <p:nvPr userDrawn="1"/>
        </p:nvSpPr>
        <p:spPr>
          <a:xfrm>
            <a:off x="110294" y="6210036"/>
            <a:ext cx="2641371" cy="3968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pPr algn="l"/>
            <a:r>
              <a:rPr lang="zh-CN" altLang="en-US" sz="2000" b="0" dirty="0">
                <a:latin typeface="微软雅黑" panose="020B0503020204020204" pitchFamily="34" charset="-122"/>
                <a:ea typeface="微软雅黑" panose="020B0503020204020204" pitchFamily="34" charset="-122"/>
              </a:rPr>
              <a:t>高中英语</a:t>
            </a:r>
            <a:endParaRPr lang="zh-CN" altLang="en-US" sz="2000" b="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2.jpeg"/><Relationship Id="rId4" Type="http://schemas.openxmlformats.org/officeDocument/2006/relationships/image" Target="../media/image6.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438150"/>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fld>
            <a:endParaRPr lang="zh-CN" altLang="en-US"/>
          </a:p>
        </p:txBody>
      </p:sp>
      <p:pic>
        <p:nvPicPr>
          <p:cNvPr id="11" name="图片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055688" y="2044237"/>
            <a:ext cx="10080625" cy="1006475"/>
          </a:xfrm>
        </p:spPr>
        <p:txBody>
          <a:bodyPr>
            <a:normAutofit fontScale="90000"/>
          </a:bodyPr>
          <a:lstStyle/>
          <a:p>
            <a:r>
              <a:rPr lang="en-US" altLang="zh-CN" sz="36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Unit 3 Fascinating</a:t>
            </a:r>
            <a:r>
              <a:rPr lang="zh-CN" altLang="en-US" sz="36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6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Parks</a:t>
            </a:r>
            <a:br>
              <a:rPr lang="en-US" altLang="zh-CN" sz="36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3100" b="1" dirty="0">
                <a:solidFill>
                  <a:schemeClr val="bg1"/>
                </a:solidFill>
                <a:latin typeface="Arial" panose="020B0604020202020204" pitchFamily="34" charset="0"/>
                <a:ea typeface="微软雅黑" panose="020B0503020204020204" pitchFamily="34" charset="-122"/>
                <a:cs typeface="Arial" panose="020B0604020202020204" pitchFamily="34" charset="0"/>
              </a:rPr>
              <a:t>Discover</a:t>
            </a:r>
            <a:r>
              <a:rPr lang="zh-CN" altLang="en-US" sz="3100" b="1"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3100" b="1" dirty="0">
                <a:solidFill>
                  <a:schemeClr val="bg1"/>
                </a:solidFill>
                <a:latin typeface="Arial" panose="020B0604020202020204" pitchFamily="34" charset="0"/>
                <a:ea typeface="微软雅黑" panose="020B0503020204020204" pitchFamily="34" charset="-122"/>
                <a:cs typeface="Arial" panose="020B0604020202020204" pitchFamily="34" charset="0"/>
              </a:rPr>
              <a:t>Useful</a:t>
            </a:r>
            <a:r>
              <a:rPr lang="zh-CN" altLang="en-US" sz="3100" b="1"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3100" b="1" dirty="0">
                <a:solidFill>
                  <a:schemeClr val="bg1"/>
                </a:solidFill>
                <a:latin typeface="Arial" panose="020B0604020202020204" pitchFamily="34" charset="0"/>
                <a:ea typeface="微软雅黑" panose="020B0503020204020204" pitchFamily="34" charset="-122"/>
                <a:cs typeface="Arial" panose="020B0604020202020204" pitchFamily="34" charset="0"/>
              </a:rPr>
              <a:t>Structures</a:t>
            </a:r>
            <a:endParaRPr lang="zh-CN" altLang="en-US" sz="3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副标题 2"/>
          <p:cNvSpPr txBox="1"/>
          <p:nvPr/>
        </p:nvSpPr>
        <p:spPr>
          <a:xfrm>
            <a:off x="1775012" y="3595816"/>
            <a:ext cx="9105808" cy="9943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2800" dirty="0"/>
              <a:t>年    级：高二                      学    科：英语（人教版）</a:t>
            </a:r>
            <a:endParaRPr lang="zh-CN" altLang="en-US" sz="2800" dirty="0"/>
          </a:p>
          <a:p>
            <a:r>
              <a:rPr lang="zh-CN" altLang="en-US" sz="2800" dirty="0"/>
              <a:t>主讲人：刘梦然                  学    校：北京景山学校</a:t>
            </a:r>
            <a:endParaRPr lang="en-US" altLang="zh-CN"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27"/>
          <p:cNvSpPr>
            <a:spLocks noGrp="1"/>
          </p:cNvSpPr>
          <p:nvPr>
            <p:ph type="title"/>
          </p:nvPr>
        </p:nvSpPr>
        <p:spPr>
          <a:xfrm>
            <a:off x="2036983" y="1081965"/>
            <a:ext cx="8208963" cy="574368"/>
          </a:xfrm>
        </p:spPr>
        <p:txBody>
          <a:bodyPr>
            <a:normAutofit/>
          </a:bodyPr>
          <a:lstStyle/>
          <a:p>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Learning</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o</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bjectives</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内容占位符 2"/>
          <p:cNvSpPr txBox="1"/>
          <p:nvPr/>
        </p:nvSpPr>
        <p:spPr>
          <a:xfrm>
            <a:off x="2036983" y="1934599"/>
            <a:ext cx="8208963"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kumimoji="1" lang="en-US" altLang="zh-CN" dirty="0">
                <a:latin typeface="Times New Roman" panose="02020603050405020304" pitchFamily="18" charset="0"/>
                <a:cs typeface="Times New Roman" panose="02020603050405020304" pitchFamily="18" charset="0"/>
              </a:rPr>
              <a:t>In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this</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class,</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you</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will</a:t>
            </a:r>
            <a:endParaRPr kumimoji="1" lang="en-US" altLang="zh-CN" dirty="0">
              <a:latin typeface="Times New Roman" panose="02020603050405020304" pitchFamily="18" charset="0"/>
              <a:cs typeface="Times New Roman" panose="02020603050405020304" pitchFamily="18" charset="0"/>
            </a:endParaRPr>
          </a:p>
          <a:p>
            <a:pPr marL="514350" indent="-514350">
              <a:lnSpc>
                <a:spcPct val="140000"/>
              </a:lnSpc>
              <a:buFont typeface="+mj-lt"/>
              <a:buAutoNum type="arabicPeriod"/>
            </a:pPr>
            <a:r>
              <a:rPr kumimoji="1" lang="en-US" altLang="zh-CN" dirty="0">
                <a:latin typeface="Times New Roman" panose="02020603050405020304" pitchFamily="18" charset="0"/>
                <a:cs typeface="Times New Roman" panose="02020603050405020304" pitchFamily="18" charset="0"/>
              </a:rPr>
              <a:t>recognize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and</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summarize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function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and</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meaning</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of</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i="1" dirty="0">
                <a:latin typeface="Times New Roman" panose="02020603050405020304" pitchFamily="18" charset="0"/>
                <a:cs typeface="Times New Roman" panose="02020603050405020304" pitchFamily="18" charset="0"/>
              </a:rPr>
              <a:t>–</a:t>
            </a:r>
            <a:r>
              <a:rPr kumimoji="1" lang="en-US" altLang="zh-CN" i="1" dirty="0" err="1">
                <a:latin typeface="Times New Roman" panose="02020603050405020304" pitchFamily="18" charset="0"/>
                <a:cs typeface="Times New Roman" panose="02020603050405020304" pitchFamily="18" charset="0"/>
              </a:rPr>
              <a:t>ing</a:t>
            </a:r>
            <a:r>
              <a:rPr kumimoji="1" lang="zh-CN" altLang="en-US" i="1"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form</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as</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subject;</a:t>
            </a:r>
            <a:endParaRPr kumimoji="1" lang="en-US" altLang="zh-CN" dirty="0">
              <a:latin typeface="Times New Roman" panose="02020603050405020304" pitchFamily="18" charset="0"/>
              <a:cs typeface="Times New Roman" panose="02020603050405020304" pitchFamily="18" charset="0"/>
            </a:endParaRPr>
          </a:p>
          <a:p>
            <a:pPr marL="514350" indent="-514350">
              <a:lnSpc>
                <a:spcPct val="140000"/>
              </a:lnSpc>
              <a:buFont typeface="+mj-lt"/>
              <a:buAutoNum type="arabicPeriod"/>
            </a:pPr>
            <a:r>
              <a:rPr kumimoji="1" lang="en-US" altLang="zh-CN" dirty="0">
                <a:latin typeface="Times New Roman" panose="02020603050405020304" pitchFamily="18" charset="0"/>
                <a:cs typeface="Times New Roman" panose="02020603050405020304" pitchFamily="18" charset="0"/>
              </a:rPr>
              <a:t>use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i="1" dirty="0">
                <a:latin typeface="Times New Roman" panose="02020603050405020304" pitchFamily="18" charset="0"/>
                <a:cs typeface="Times New Roman" panose="02020603050405020304" pitchFamily="18" charset="0"/>
              </a:rPr>
              <a:t>–</a:t>
            </a:r>
            <a:r>
              <a:rPr kumimoji="1" lang="en-US" altLang="zh-CN" i="1" dirty="0" err="1">
                <a:latin typeface="Times New Roman" panose="02020603050405020304" pitchFamily="18" charset="0"/>
                <a:cs typeface="Times New Roman" panose="02020603050405020304" pitchFamily="18" charset="0"/>
              </a:rPr>
              <a:t>ing</a:t>
            </a:r>
            <a:r>
              <a:rPr kumimoji="1" lang="zh-CN" altLang="en-US" i="1"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form</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as</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subject</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to</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describe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place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in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writing.</a:t>
            </a:r>
            <a:endParaRPr kumimoji="1" lang="en-US" altLang="zh-CN" dirty="0">
              <a:latin typeface="Times New Roman" panose="02020603050405020304" pitchFamily="18" charset="0"/>
              <a:cs typeface="Times New Roman" panose="02020603050405020304" pitchFamily="18" charset="0"/>
            </a:endParaRPr>
          </a:p>
          <a:p>
            <a:pPr marL="514350" indent="-514350">
              <a:lnSpc>
                <a:spcPct val="140000"/>
              </a:lnSpc>
              <a:buFont typeface="+mj-lt"/>
              <a:buAutoNum type="arabicPeriod"/>
            </a:pPr>
            <a:endParaRPr kumimoji="1" lang="en-US"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p:cNvSpPr txBox="1"/>
          <p:nvPr/>
        </p:nvSpPr>
        <p:spPr>
          <a:xfrm>
            <a:off x="2055154" y="2546055"/>
            <a:ext cx="8081689"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kumimoji="1" lang="en-US" altLang="zh-CN" sz="2400" dirty="0">
                <a:latin typeface="Times New Roman" panose="02020603050405020304" pitchFamily="18" charset="0"/>
                <a:cs typeface="Times New Roman" panose="02020603050405020304" pitchFamily="18" charset="0"/>
              </a:rPr>
              <a:t>Getting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here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quite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difficult.</a:t>
            </a:r>
            <a:endParaRPr kumimoji="1" lang="en-US" altLang="zh-CN" sz="2400"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kumimoji="1" lang="en-US" altLang="zh-CN" sz="2400"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kumimoji="1" lang="en-US" altLang="zh-CN"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kumimoji="1" lang="en-US" altLang="zh-CN" sz="2400" dirty="0">
                <a:latin typeface="Times New Roman" panose="02020603050405020304" pitchFamily="18" charset="0"/>
                <a:cs typeface="Times New Roman" panose="02020603050405020304" pitchFamily="18" charset="0"/>
              </a:rPr>
              <a:t>Being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such</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beautiful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wild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place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makes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feel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blessed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be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alive.</a:t>
            </a:r>
            <a:endParaRPr kumimoji="1" lang="en-US" altLang="zh-CN" sz="2400"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kumimoji="1" lang="en-US" altLang="zh-CN" sz="2400" dirty="0">
              <a:latin typeface="Times New Roman" panose="02020603050405020304" pitchFamily="18" charset="0"/>
              <a:cs typeface="Times New Roman" panose="02020603050405020304" pitchFamily="18" charset="0"/>
            </a:endParaRPr>
          </a:p>
        </p:txBody>
      </p:sp>
      <p:cxnSp>
        <p:nvCxnSpPr>
          <p:cNvPr id="12" name="直线连接符 11"/>
          <p:cNvCxnSpPr/>
          <p:nvPr/>
        </p:nvCxnSpPr>
        <p:spPr>
          <a:xfrm>
            <a:off x="2578520" y="3011746"/>
            <a:ext cx="1550195" cy="0"/>
          </a:xfrm>
          <a:prstGeom prst="line">
            <a:avLst/>
          </a:prstGeom>
          <a:ln w="38100"/>
        </p:spPr>
        <p:style>
          <a:lnRef idx="3">
            <a:schemeClr val="accent4"/>
          </a:lnRef>
          <a:fillRef idx="0">
            <a:schemeClr val="accent4"/>
          </a:fillRef>
          <a:effectRef idx="2">
            <a:schemeClr val="accent4"/>
          </a:effectRef>
          <a:fontRef idx="minor">
            <a:schemeClr val="tx1"/>
          </a:fontRef>
        </p:style>
      </p:cxnSp>
      <p:cxnSp>
        <p:nvCxnSpPr>
          <p:cNvPr id="13" name="直线连接符 12"/>
          <p:cNvCxnSpPr/>
          <p:nvPr/>
        </p:nvCxnSpPr>
        <p:spPr>
          <a:xfrm>
            <a:off x="2523523" y="4289008"/>
            <a:ext cx="4939904" cy="0"/>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14" name="文本框 13"/>
          <p:cNvSpPr txBox="1"/>
          <p:nvPr/>
        </p:nvSpPr>
        <p:spPr>
          <a:xfrm>
            <a:off x="2437539" y="3131011"/>
            <a:ext cx="3193017"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en-US" altLang="zh-CN" sz="2400" dirty="0">
                <a:latin typeface="Times New Roman" panose="02020603050405020304" pitchFamily="18" charset="0"/>
                <a:cs typeface="Times New Roman" panose="02020603050405020304" pitchFamily="18" charset="0"/>
              </a:rPr>
              <a:t>subject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i="1" dirty="0">
                <a:latin typeface="Times New Roman" panose="02020603050405020304" pitchFamily="18" charset="0"/>
                <a:cs typeface="Times New Roman" panose="02020603050405020304" pitchFamily="18" charset="0"/>
              </a:rPr>
              <a:t>–</a:t>
            </a:r>
            <a:r>
              <a:rPr kumimoji="1" lang="en-US" altLang="zh-CN" sz="2400" i="1" dirty="0" err="1">
                <a:latin typeface="Times New Roman" panose="02020603050405020304" pitchFamily="18" charset="0"/>
                <a:cs typeface="Times New Roman" panose="02020603050405020304" pitchFamily="18" charset="0"/>
              </a:rPr>
              <a:t>ing</a:t>
            </a:r>
            <a:r>
              <a:rPr kumimoji="1" lang="zh-CN" altLang="en-US" sz="2400" i="1"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form</a:t>
            </a:r>
            <a:endParaRPr kumimoji="1" lang="zh-CN" altLang="en-US" sz="2400" dirty="0">
              <a:latin typeface="Times New Roman" panose="02020603050405020304" pitchFamily="18" charset="0"/>
              <a:cs typeface="Times New Roman" panose="02020603050405020304" pitchFamily="18" charset="0"/>
            </a:endParaRPr>
          </a:p>
        </p:txBody>
      </p:sp>
      <p:sp>
        <p:nvSpPr>
          <p:cNvPr id="16" name="矩形 15"/>
          <p:cNvSpPr/>
          <p:nvPr/>
        </p:nvSpPr>
        <p:spPr>
          <a:xfrm>
            <a:off x="4128715" y="2557779"/>
            <a:ext cx="303905" cy="453967"/>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sz="2400"/>
          </a:p>
        </p:txBody>
      </p:sp>
      <p:sp>
        <p:nvSpPr>
          <p:cNvPr id="17" name="矩形 16"/>
          <p:cNvSpPr/>
          <p:nvPr/>
        </p:nvSpPr>
        <p:spPr>
          <a:xfrm>
            <a:off x="7505170" y="3903900"/>
            <a:ext cx="863310" cy="421287"/>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sz="2400"/>
          </a:p>
        </p:txBody>
      </p:sp>
      <p:sp>
        <p:nvSpPr>
          <p:cNvPr id="20" name="文本框 19"/>
          <p:cNvSpPr txBox="1"/>
          <p:nvPr/>
        </p:nvSpPr>
        <p:spPr>
          <a:xfrm>
            <a:off x="2615388" y="1487451"/>
            <a:ext cx="7044654" cy="584775"/>
          </a:xfrm>
          <a:prstGeom prst="rect">
            <a:avLst/>
          </a:prstGeom>
          <a:noFill/>
        </p:spPr>
        <p:txBody>
          <a:bodyPr wrap="square" rtlCol="0">
            <a:spAutoFit/>
          </a:bodyPr>
          <a:lstStyle/>
          <a:p>
            <a:pPr algn="ct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Observe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sentences.</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 name="文本框 14"/>
          <p:cNvSpPr txBox="1"/>
          <p:nvPr/>
        </p:nvSpPr>
        <p:spPr>
          <a:xfrm>
            <a:off x="5739740" y="3122063"/>
            <a:ext cx="1141548"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verb</a:t>
            </a:r>
            <a:endParaRPr kumimoji="1" lang="zh-CN"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2188296" y="1859340"/>
            <a:ext cx="7815408"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Find</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sentences with the </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 as the subject from the </a:t>
            </a:r>
            <a:r>
              <a:rPr lang="en-US" altLang="zh-CN" sz="3200" b="1">
                <a:solidFill>
                  <a:prstClr val="black"/>
                </a:solidFill>
                <a:latin typeface="Times New Roman" panose="02020603050405020304" pitchFamily="18" charset="0"/>
                <a:ea typeface="黑体" panose="02010609060101010101" pitchFamily="49" charset="-122"/>
                <a:cs typeface="Times New Roman" panose="02020603050405020304" pitchFamily="18" charset="0"/>
              </a:rPr>
              <a:t>text</a:t>
            </a:r>
            <a:r>
              <a:rPr lang="en-GB" altLang="zh-CN" sz="3200" b="1">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615388" y="1068287"/>
            <a:ext cx="7044654" cy="1077218"/>
          </a:xfrm>
          <a:prstGeom prst="rect">
            <a:avLst/>
          </a:prstGeom>
          <a:noFill/>
        </p:spPr>
        <p:txBody>
          <a:bodyPr wrap="square" rtlCol="0">
            <a:spAutoFit/>
          </a:bodyPr>
          <a:lstStyle/>
          <a:p>
            <a:pPr algn="ctr"/>
            <a:r>
              <a:rPr lang="en-GB" altLang="zh-CN" sz="3200"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Sarek</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National Par</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k</a:t>
            </a:r>
            <a:endPar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Europe</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t>
            </a:r>
            <a:r>
              <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Hidden Natural Treasure</a:t>
            </a:r>
            <a:endPar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内容占位符 2"/>
          <p:cNvSpPr txBox="1"/>
          <p:nvPr/>
        </p:nvSpPr>
        <p:spPr>
          <a:xfrm>
            <a:off x="2177715" y="2427780"/>
            <a:ext cx="7920000" cy="480218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CN" b="1" dirty="0">
                <a:latin typeface="Times New Roman" panose="02020603050405020304" pitchFamily="18" charset="0"/>
                <a:cs typeface="Times New Roman" panose="02020603050405020304" pitchFamily="18" charset="0"/>
              </a:rPr>
              <a:t>A Summer</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Where</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the</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Sun</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Never</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Sleeps</a:t>
            </a:r>
            <a:endParaRPr lang="zh-CN" altLang="zh-CN" dirty="0">
              <a:latin typeface="Times New Roman" panose="02020603050405020304" pitchFamily="18" charset="0"/>
              <a:cs typeface="Times New Roman" panose="02020603050405020304" pitchFamily="18" charset="0"/>
            </a:endParaRPr>
          </a:p>
          <a:p>
            <a:pPr marL="0" indent="0">
              <a:lnSpc>
                <a:spcPct val="110000"/>
              </a:lnSpc>
              <a:buNone/>
            </a:pPr>
            <a:r>
              <a:rPr lang="en-US" altLang="zh-CN" dirty="0">
                <a:latin typeface="Times New Roman" panose="02020603050405020304" pitchFamily="18" charset="0"/>
                <a:cs typeface="Times New Roman" panose="02020603050405020304" pitchFamily="18" charset="0"/>
              </a:rPr>
              <a:t>I wake up to the sound of the wind buffeting the cloth of my tent. Even though the sun is brightly shining, telling whether it is morning or night is impossible. I’m above the Arctic Circle, where in summer the sun never sets. Checking my watch, I see that it is 7:30 a.m.…</a:t>
            </a:r>
            <a:endParaRPr lang="zh-CN" altLang="zh-CN" dirty="0">
              <a:latin typeface="Times New Roman" panose="02020603050405020304" pitchFamily="18" charset="0"/>
              <a:cs typeface="Times New Roman" panose="02020603050405020304" pitchFamily="18" charset="0"/>
            </a:endParaRPr>
          </a:p>
        </p:txBody>
      </p:sp>
      <p:cxnSp>
        <p:nvCxnSpPr>
          <p:cNvPr id="4" name="直线连接符 3"/>
          <p:cNvCxnSpPr/>
          <p:nvPr/>
        </p:nvCxnSpPr>
        <p:spPr>
          <a:xfrm>
            <a:off x="2177715" y="4488873"/>
            <a:ext cx="544228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3848100" y="3586596"/>
            <a:ext cx="5811942" cy="406965"/>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2177714" y="4037735"/>
            <a:ext cx="7482327" cy="406964"/>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615388" y="1068287"/>
            <a:ext cx="7044654" cy="1077218"/>
          </a:xfrm>
          <a:prstGeom prst="rect">
            <a:avLst/>
          </a:prstGeom>
          <a:noFill/>
        </p:spPr>
        <p:txBody>
          <a:bodyPr wrap="square" rtlCol="0">
            <a:spAutoFit/>
          </a:bodyPr>
          <a:lstStyle/>
          <a:p>
            <a:pPr algn="ctr"/>
            <a:r>
              <a:rPr lang="en-GB" altLang="zh-CN" sz="3200"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Sarek</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National Par</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k</a:t>
            </a:r>
            <a:endPar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Europe</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t>
            </a:r>
            <a:r>
              <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Hidden Natural Treasure</a:t>
            </a:r>
            <a:endPar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内容占位符 2"/>
          <p:cNvSpPr txBox="1"/>
          <p:nvPr/>
        </p:nvSpPr>
        <p:spPr>
          <a:xfrm>
            <a:off x="2177715" y="2427780"/>
            <a:ext cx="7920000" cy="480218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CN" b="1" dirty="0">
                <a:latin typeface="Times New Roman" panose="02020603050405020304" pitchFamily="18" charset="0"/>
                <a:cs typeface="Times New Roman" panose="02020603050405020304" pitchFamily="18" charset="0"/>
              </a:rPr>
              <a:t>A Land of Mountains and Ice</a:t>
            </a:r>
            <a:endParaRPr lang="zh-CN" altLang="zh-CN" dirty="0">
              <a:latin typeface="Times New Roman" panose="02020603050405020304" pitchFamily="18" charset="0"/>
              <a:cs typeface="Times New Roman" panose="02020603050405020304" pitchFamily="18" charset="0"/>
            </a:endParaRPr>
          </a:p>
          <a:p>
            <a:pPr marL="0" indent="0">
              <a:lnSpc>
                <a:spcPct val="110000"/>
              </a:lnSpc>
              <a:buNone/>
            </a:pPr>
            <a:r>
              <a:rPr lang="en-US" altLang="zh-CN" dirty="0">
                <a:latin typeface="Times New Roman" panose="02020603050405020304" pitchFamily="18" charset="0"/>
                <a:cs typeface="Times New Roman" panose="02020603050405020304" pitchFamily="18" charset="0"/>
              </a:rPr>
              <a:t>Getting here is quite difficult, so apart from the Sami very few people have ever seen </a:t>
            </a:r>
            <a:r>
              <a:rPr lang="en-US" altLang="zh-CN" dirty="0" err="1">
                <a:latin typeface="Times New Roman" panose="02020603050405020304" pitchFamily="18" charset="0"/>
                <a:cs typeface="Times New Roman" panose="02020603050405020304" pitchFamily="18" charset="0"/>
              </a:rPr>
              <a:t>Sarek</a:t>
            </a:r>
            <a:r>
              <a:rPr lang="en-US" altLang="zh-CN" dirty="0">
                <a:latin typeface="Times New Roman" panose="02020603050405020304" pitchFamily="18" charset="0"/>
                <a:cs typeface="Times New Roman" panose="02020603050405020304" pitchFamily="18" charset="0"/>
              </a:rPr>
              <a:t>. </a:t>
            </a:r>
            <a:endParaRPr lang="zh-CN" altLang="zh-CN" dirty="0">
              <a:latin typeface="Times New Roman" panose="02020603050405020304" pitchFamily="18" charset="0"/>
              <a:cs typeface="Times New Roman" panose="02020603050405020304" pitchFamily="18" charset="0"/>
            </a:endParaRPr>
          </a:p>
        </p:txBody>
      </p:sp>
      <p:cxnSp>
        <p:nvCxnSpPr>
          <p:cNvPr id="4" name="直线连接符 3"/>
          <p:cNvCxnSpPr/>
          <p:nvPr/>
        </p:nvCxnSpPr>
        <p:spPr>
          <a:xfrm>
            <a:off x="2196765" y="3536373"/>
            <a:ext cx="191803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615388" y="1068287"/>
            <a:ext cx="7044654" cy="1077218"/>
          </a:xfrm>
          <a:prstGeom prst="rect">
            <a:avLst/>
          </a:prstGeom>
          <a:noFill/>
        </p:spPr>
        <p:txBody>
          <a:bodyPr wrap="square" rtlCol="0">
            <a:spAutoFit/>
          </a:bodyPr>
          <a:lstStyle/>
          <a:p>
            <a:pPr algn="ctr"/>
            <a:r>
              <a:rPr lang="en-GB" altLang="zh-CN" sz="3200"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Sarek</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National Par</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k</a:t>
            </a:r>
            <a:endPar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Europe</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t>
            </a:r>
            <a:r>
              <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Hidden Natural Treasure</a:t>
            </a:r>
            <a:endPar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内容占位符 2"/>
          <p:cNvSpPr txBox="1"/>
          <p:nvPr/>
        </p:nvSpPr>
        <p:spPr>
          <a:xfrm>
            <a:off x="2177715" y="2427780"/>
            <a:ext cx="7920000" cy="480218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CN" b="1" dirty="0">
                <a:latin typeface="Times New Roman" panose="02020603050405020304" pitchFamily="18" charset="0"/>
                <a:cs typeface="Times New Roman" panose="02020603050405020304" pitchFamily="18" charset="0"/>
              </a:rPr>
              <a:t>Man at Peace with Nature</a:t>
            </a:r>
            <a:endParaRPr lang="zh-CN" altLang="zh-CN" dirty="0">
              <a:latin typeface="Times New Roman" panose="02020603050405020304" pitchFamily="18" charset="0"/>
              <a:cs typeface="Times New Roman" panose="02020603050405020304" pitchFamily="18" charset="0"/>
            </a:endParaRPr>
          </a:p>
          <a:p>
            <a:pPr marL="0" indent="0">
              <a:lnSpc>
                <a:spcPct val="110000"/>
              </a:lnSpc>
              <a:buNone/>
            </a:pPr>
            <a:r>
              <a:rPr lang="en-US" altLang="zh-CN" dirty="0">
                <a:latin typeface="Times New Roman" panose="02020603050405020304" pitchFamily="18" charset="0"/>
                <a:cs typeface="Times New Roman" panose="02020603050405020304" pitchFamily="18" charset="0"/>
              </a:rPr>
              <a:t>For hundreds of years, looking after reindeer was a way of life for the Sami. </a:t>
            </a:r>
            <a:endParaRPr lang="zh-CN" altLang="zh-CN" dirty="0">
              <a:latin typeface="Times New Roman" panose="02020603050405020304" pitchFamily="18" charset="0"/>
              <a:cs typeface="Times New Roman" panose="02020603050405020304" pitchFamily="18" charset="0"/>
            </a:endParaRPr>
          </a:p>
        </p:txBody>
      </p:sp>
      <p:cxnSp>
        <p:nvCxnSpPr>
          <p:cNvPr id="4" name="直线连接符 3"/>
          <p:cNvCxnSpPr/>
          <p:nvPr/>
        </p:nvCxnSpPr>
        <p:spPr>
          <a:xfrm>
            <a:off x="5511464" y="3543300"/>
            <a:ext cx="321343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615388" y="1068287"/>
            <a:ext cx="7044654" cy="1077218"/>
          </a:xfrm>
          <a:prstGeom prst="rect">
            <a:avLst/>
          </a:prstGeom>
          <a:noFill/>
        </p:spPr>
        <p:txBody>
          <a:bodyPr wrap="square" rtlCol="0">
            <a:spAutoFit/>
          </a:bodyPr>
          <a:lstStyle/>
          <a:p>
            <a:pPr algn="ctr"/>
            <a:r>
              <a:rPr lang="en-GB" altLang="zh-CN" sz="3200"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Sarek</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National Par</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k</a:t>
            </a:r>
            <a:endPar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Europe</a:t>
            </a:r>
            <a:r>
              <a:rPr lang="en-US"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a:t>
            </a:r>
            <a:r>
              <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Hidden Natural Treasure</a:t>
            </a:r>
            <a:endPar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内容占位符 2"/>
          <p:cNvSpPr txBox="1"/>
          <p:nvPr/>
        </p:nvSpPr>
        <p:spPr>
          <a:xfrm>
            <a:off x="2177715" y="2427780"/>
            <a:ext cx="7920000" cy="480218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CN" b="1" dirty="0">
                <a:latin typeface="Times New Roman" panose="02020603050405020304" pitchFamily="18" charset="0"/>
                <a:cs typeface="Times New Roman" panose="02020603050405020304" pitchFamily="18" charset="0"/>
              </a:rPr>
              <a:t>A Land of Adventure</a:t>
            </a:r>
            <a:endParaRPr lang="zh-CN" altLang="zh-CN" dirty="0">
              <a:latin typeface="Times New Roman" panose="02020603050405020304" pitchFamily="18" charset="0"/>
              <a:cs typeface="Times New Roman" panose="02020603050405020304" pitchFamily="18" charset="0"/>
            </a:endParaRPr>
          </a:p>
          <a:p>
            <a:pPr marL="0" indent="0">
              <a:lnSpc>
                <a:spcPct val="110000"/>
              </a:lnSpc>
              <a:buNone/>
            </a:pPr>
            <a:r>
              <a:rPr lang="en-US" altLang="zh-CN" dirty="0">
                <a:latin typeface="Times New Roman" panose="02020603050405020304" pitchFamily="18" charset="0"/>
                <a:cs typeface="Times New Roman" panose="02020603050405020304" pitchFamily="18" charset="0"/>
              </a:rPr>
              <a:t>Being in such a beautiful and wild place makes me feel blessed to be alive. </a:t>
            </a:r>
            <a:endParaRPr lang="zh-CN" altLang="zh-CN" dirty="0">
              <a:latin typeface="Times New Roman" panose="02020603050405020304" pitchFamily="18" charset="0"/>
              <a:cs typeface="Times New Roman" panose="02020603050405020304" pitchFamily="18" charset="0"/>
            </a:endParaRPr>
          </a:p>
        </p:txBody>
      </p:sp>
      <p:cxnSp>
        <p:nvCxnSpPr>
          <p:cNvPr id="4" name="直线连接符 3"/>
          <p:cNvCxnSpPr/>
          <p:nvPr/>
        </p:nvCxnSpPr>
        <p:spPr>
          <a:xfrm>
            <a:off x="2177715" y="3479223"/>
            <a:ext cx="580423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359346" y="2060503"/>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96635" y="1801906"/>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2573673" y="1519506"/>
            <a:ext cx="7044654" cy="584775"/>
          </a:xfrm>
          <a:prstGeom prst="rect">
            <a:avLst/>
          </a:prstGeom>
          <a:noFill/>
        </p:spPr>
        <p:txBody>
          <a:bodyPr wrap="square" rtlCol="0">
            <a:spAutoFit/>
          </a:bodyPr>
          <a:lstStyle/>
          <a:p>
            <a:pPr algn="ct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Summary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 name="内容占位符 2"/>
          <p:cNvSpPr txBox="1"/>
          <p:nvPr/>
        </p:nvSpPr>
        <p:spPr>
          <a:xfrm>
            <a:off x="2136000" y="2375051"/>
            <a:ext cx="79200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kumimoji="1" lang="zh-CN" altLang="en-US" dirty="0">
                <a:latin typeface="Times New Roman" panose="02020603050405020304" pitchFamily="18" charset="0"/>
                <a:cs typeface="Times New Roman" panose="02020603050405020304" pitchFamily="18" charset="0"/>
              </a:rPr>
              <a:t>动词</a:t>
            </a:r>
            <a:r>
              <a:rPr kumimoji="1" lang="en-US" altLang="zh-CN" dirty="0" err="1">
                <a:latin typeface="Times New Roman" panose="02020603050405020304" pitchFamily="18" charset="0"/>
                <a:cs typeface="Times New Roman" panose="02020603050405020304" pitchFamily="18" charset="0"/>
              </a:rPr>
              <a:t>ing</a:t>
            </a:r>
            <a:r>
              <a:rPr kumimoji="1" lang="zh-CN" altLang="en-US" dirty="0">
                <a:latin typeface="Times New Roman" panose="02020603050405020304" pitchFamily="18" charset="0"/>
                <a:cs typeface="Times New Roman" panose="02020603050405020304" pitchFamily="18" charset="0"/>
              </a:rPr>
              <a:t>形式作主语一般直接放在句首，谓语动词用单数。</a:t>
            </a:r>
            <a:endParaRPr kumimoji="1" lang="en-US" altLang="zh-CN" dirty="0">
              <a:latin typeface="Times New Roman" panose="02020603050405020304" pitchFamily="18" charset="0"/>
              <a:cs typeface="Times New Roman" panose="02020603050405020304" pitchFamily="18" charset="0"/>
            </a:endParaRPr>
          </a:p>
          <a:p>
            <a:pPr lvl="1">
              <a:lnSpc>
                <a:spcPct val="140000"/>
              </a:lnSpc>
            </a:pPr>
            <a:r>
              <a:rPr lang="en-US" altLang="zh-CN" dirty="0">
                <a:latin typeface="Times New Roman" panose="02020603050405020304" pitchFamily="18" charset="0"/>
                <a:cs typeface="Times New Roman" panose="02020603050405020304" pitchFamily="18" charset="0"/>
              </a:rPr>
              <a:t>Telling whether</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it is morning or night </a:t>
            </a:r>
            <a:r>
              <a:rPr lang="en-US" altLang="zh-CN" b="1" dirty="0">
                <a:latin typeface="Times New Roman" panose="02020603050405020304" pitchFamily="18" charset="0"/>
                <a:cs typeface="Times New Roman" panose="02020603050405020304" pitchFamily="18" charset="0"/>
              </a:rPr>
              <a:t>is</a:t>
            </a:r>
            <a:r>
              <a:rPr lang="en-US" altLang="zh-CN" dirty="0">
                <a:latin typeface="Times New Roman" panose="02020603050405020304" pitchFamily="18" charset="0"/>
                <a:cs typeface="Times New Roman" panose="02020603050405020304" pitchFamily="18" charset="0"/>
              </a:rPr>
              <a:t> impossible. </a:t>
            </a:r>
            <a:endParaRPr kumimoji="1" lang="en-US" altLang="zh-CN" dirty="0">
              <a:latin typeface="Times New Roman" panose="02020603050405020304" pitchFamily="18" charset="0"/>
              <a:cs typeface="Times New Roman" panose="02020603050405020304" pitchFamily="18" charset="0"/>
            </a:endParaRPr>
          </a:p>
          <a:p>
            <a:pPr lvl="1">
              <a:lnSpc>
                <a:spcPct val="140000"/>
              </a:lnSpc>
            </a:pPr>
            <a:r>
              <a:rPr lang="en-US" altLang="zh-CN" dirty="0">
                <a:latin typeface="Times New Roman" panose="02020603050405020304" pitchFamily="18" charset="0"/>
                <a:cs typeface="Times New Roman" panose="02020603050405020304" pitchFamily="18" charset="0"/>
              </a:rPr>
              <a:t>For hundreds of years, looking after reindeer </a:t>
            </a:r>
            <a:r>
              <a:rPr lang="en-US" altLang="zh-CN" b="1" dirty="0">
                <a:latin typeface="Times New Roman" panose="02020603050405020304" pitchFamily="18" charset="0"/>
                <a:cs typeface="Times New Roman" panose="02020603050405020304" pitchFamily="18" charset="0"/>
              </a:rPr>
              <a:t>was</a:t>
            </a:r>
            <a:r>
              <a:rPr lang="en-US" altLang="zh-CN" dirty="0">
                <a:latin typeface="Times New Roman" panose="02020603050405020304" pitchFamily="18" charset="0"/>
                <a:cs typeface="Times New Roman" panose="02020603050405020304" pitchFamily="18" charset="0"/>
              </a:rPr>
              <a:t> a way of life for the Sami. </a:t>
            </a:r>
            <a:endParaRPr kumimoji="1" lang="en-US" altLang="zh-CN" dirty="0">
              <a:latin typeface="Times New Roman" panose="02020603050405020304" pitchFamily="18" charset="0"/>
              <a:cs typeface="Times New Roman" panose="02020603050405020304" pitchFamily="18" charset="0"/>
            </a:endParaRPr>
          </a:p>
        </p:txBody>
      </p:sp>
      <p:cxnSp>
        <p:nvCxnSpPr>
          <p:cNvPr id="9" name="直线连接符 8"/>
          <p:cNvCxnSpPr/>
          <p:nvPr/>
        </p:nvCxnSpPr>
        <p:spPr>
          <a:xfrm>
            <a:off x="2938783" y="4159577"/>
            <a:ext cx="458596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5624833" y="4731077"/>
            <a:ext cx="283336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477292" y="1533949"/>
            <a:ext cx="7320845" cy="584775"/>
          </a:xfrm>
          <a:prstGeom prst="rect">
            <a:avLst/>
          </a:prstGeom>
          <a:noFill/>
        </p:spPr>
        <p:txBody>
          <a:bodyPr wrap="square" rtlCol="0">
            <a:spAutoFit/>
          </a:bodyPr>
          <a:lstStyle/>
          <a:p>
            <a:pPr algn="ct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Rewrite the sentences</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内容占位符 2"/>
          <p:cNvSpPr txBox="1"/>
          <p:nvPr/>
        </p:nvSpPr>
        <p:spPr>
          <a:xfrm>
            <a:off x="2477292" y="2433278"/>
            <a:ext cx="79200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b="1" dirty="0">
                <a:latin typeface="Times New Roman" panose="02020603050405020304" pitchFamily="18" charset="0"/>
                <a:cs typeface="Times New Roman" panose="02020603050405020304" pitchFamily="18" charset="0"/>
              </a:rPr>
              <a:t>Example</a:t>
            </a:r>
            <a:endParaRPr lang="zh-CN" altLang="zh-CN" sz="2400" b="1" dirty="0">
              <a:latin typeface="Times New Roman" panose="02020603050405020304" pitchFamily="18" charset="0"/>
              <a:cs typeface="Times New Roman" panose="02020603050405020304" pitchFamily="18" charset="0"/>
            </a:endParaRPr>
          </a:p>
          <a:p>
            <a:r>
              <a:rPr lang="en-US" altLang="zh-CN" sz="2400" dirty="0">
                <a:latin typeface="Times New Roman" panose="02020603050405020304" pitchFamily="18" charset="0"/>
                <a:cs typeface="Times New Roman" panose="02020603050405020304" pitchFamily="18" charset="0"/>
              </a:rPr>
              <a:t>It is challenging yet fascinating to hike through the mountains in the pathless </a:t>
            </a:r>
            <a:r>
              <a:rPr lang="en-US" altLang="zh-CN" sz="2400" dirty="0" err="1">
                <a:latin typeface="Times New Roman" panose="02020603050405020304" pitchFamily="18" charset="0"/>
                <a:cs typeface="Times New Roman" panose="02020603050405020304" pitchFamily="18" charset="0"/>
              </a:rPr>
              <a:t>Sarek</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r>
              <a:rPr lang="en-US" altLang="zh-CN" sz="2400" b="1" dirty="0">
                <a:latin typeface="Times New Roman" panose="02020603050405020304" pitchFamily="18" charset="0"/>
                <a:cs typeface="Times New Roman" panose="02020603050405020304" pitchFamily="18" charset="0"/>
              </a:rPr>
              <a:t>To</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hike</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through</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the</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mountains</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in</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the</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pathless</a:t>
            </a:r>
            <a:r>
              <a:rPr lang="zh-CN" altLang="en-US" sz="2400" b="1" dirty="0">
                <a:latin typeface="Times New Roman" panose="02020603050405020304" pitchFamily="18" charset="0"/>
                <a:cs typeface="Times New Roman" panose="02020603050405020304" pitchFamily="18" charset="0"/>
              </a:rPr>
              <a:t> </a:t>
            </a:r>
            <a:r>
              <a:rPr lang="en-US" altLang="zh-CN" sz="2400" b="1" dirty="0" err="1">
                <a:latin typeface="Times New Roman" panose="02020603050405020304" pitchFamily="18" charset="0"/>
                <a:cs typeface="Times New Roman" panose="02020603050405020304" pitchFamily="18" charset="0"/>
              </a:rPr>
              <a:t>Sarek</a:t>
            </a:r>
            <a:r>
              <a:rPr lang="zh-CN" altLang="en-US" sz="2400" b="1"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is</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challenging</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yet</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really</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fascinating. →</a:t>
            </a:r>
            <a:endParaRPr lang="zh-CN" altLang="zh-CN" sz="2400" dirty="0">
              <a:latin typeface="Times New Roman" panose="02020603050405020304" pitchFamily="18" charset="0"/>
              <a:cs typeface="Times New Roman" panose="02020603050405020304" pitchFamily="18" charset="0"/>
            </a:endParaRPr>
          </a:p>
          <a:p>
            <a:r>
              <a:rPr lang="en-US" altLang="zh-CN" sz="2400" b="1" dirty="0">
                <a:latin typeface="Times New Roman" panose="02020603050405020304" pitchFamily="18" charset="0"/>
                <a:cs typeface="Times New Roman" panose="02020603050405020304" pitchFamily="18" charset="0"/>
              </a:rPr>
              <a:t>Hiking through the mountains in the pathless </a:t>
            </a:r>
            <a:r>
              <a:rPr lang="en-US" altLang="zh-CN" sz="2400" b="1" dirty="0" err="1">
                <a:latin typeface="Times New Roman" panose="02020603050405020304" pitchFamily="18" charset="0"/>
                <a:cs typeface="Times New Roman" panose="02020603050405020304" pitchFamily="18" charset="0"/>
              </a:rPr>
              <a:t>Sarek</a:t>
            </a:r>
            <a:r>
              <a:rPr lang="zh-CN" altLang="en-US" sz="2400" dirty="0">
                <a:latin typeface="Times New Roman" panose="02020603050405020304" pitchFamily="18" charset="0"/>
                <a:cs typeface="Times New Roman" panose="02020603050405020304" pitchFamily="18" charset="0"/>
              </a:rPr>
              <a:t> </a:t>
            </a:r>
            <a:r>
              <a:rPr lang="en-GB" altLang="zh-CN" sz="2400" dirty="0">
                <a:latin typeface="Times New Roman" panose="02020603050405020304" pitchFamily="18" charset="0"/>
                <a:cs typeface="Times New Roman" panose="02020603050405020304" pitchFamily="18" charset="0"/>
              </a:rPr>
              <a:t>is challenging yet really fascinating.</a:t>
            </a:r>
            <a:endParaRPr lang="en-GB" altLang="zh-CN" sz="2400" dirty="0">
              <a:latin typeface="Times New Roman" panose="02020603050405020304" pitchFamily="18" charset="0"/>
              <a:cs typeface="Times New Roman" panose="02020603050405020304" pitchFamily="18" charset="0"/>
            </a:endParaRPr>
          </a:p>
          <a:p>
            <a:endParaRPr kumimoji="1" lang="zh-CN" altLang="en-US" sz="2400" dirty="0">
              <a:latin typeface="Times New Roman" panose="02020603050405020304" pitchFamily="18" charset="0"/>
              <a:cs typeface="Times New Roman" panose="02020603050405020304" pitchFamily="18" charset="0"/>
            </a:endParaRPr>
          </a:p>
        </p:txBody>
      </p:sp>
      <p:cxnSp>
        <p:nvCxnSpPr>
          <p:cNvPr id="19" name="直线连接符 18"/>
          <p:cNvCxnSpPr/>
          <p:nvPr/>
        </p:nvCxnSpPr>
        <p:spPr>
          <a:xfrm>
            <a:off x="6629400" y="3302327"/>
            <a:ext cx="249555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a:off x="2741512" y="3664277"/>
            <a:ext cx="3887888"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22462" y="2870412"/>
            <a:ext cx="311571" cy="412865"/>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zh-CN"/>
            </a:defPPr>
            <a:lvl1pPr marL="0" algn="l" defTabSz="914400" rtl="0" eaLnBrk="1" latinLnBrk="0" hangingPunct="1">
              <a:defRPr sz="1800" kern="1200">
                <a:solidFill>
                  <a:schemeClr val="accent4"/>
                </a:solidFill>
                <a:latin typeface="+mn-lt"/>
                <a:ea typeface="+mn-ea"/>
                <a:cs typeface="+mn-cs"/>
              </a:defRPr>
            </a:lvl1pPr>
            <a:lvl2pPr marL="457200" algn="l" defTabSz="914400" rtl="0" eaLnBrk="1" latinLnBrk="0" hangingPunct="1">
              <a:defRPr sz="1800" kern="1200">
                <a:solidFill>
                  <a:schemeClr val="accent4"/>
                </a:solidFill>
                <a:latin typeface="+mn-lt"/>
                <a:ea typeface="+mn-ea"/>
                <a:cs typeface="+mn-cs"/>
              </a:defRPr>
            </a:lvl2pPr>
            <a:lvl3pPr marL="914400" algn="l" defTabSz="914400" rtl="0" eaLnBrk="1" latinLnBrk="0" hangingPunct="1">
              <a:defRPr sz="1800" kern="1200">
                <a:solidFill>
                  <a:schemeClr val="accent4"/>
                </a:solidFill>
                <a:latin typeface="+mn-lt"/>
                <a:ea typeface="+mn-ea"/>
                <a:cs typeface="+mn-cs"/>
              </a:defRPr>
            </a:lvl3pPr>
            <a:lvl4pPr marL="1371600" algn="l" defTabSz="914400" rtl="0" eaLnBrk="1" latinLnBrk="0" hangingPunct="1">
              <a:defRPr sz="1800" kern="1200">
                <a:solidFill>
                  <a:schemeClr val="accent4"/>
                </a:solidFill>
                <a:latin typeface="+mn-lt"/>
                <a:ea typeface="+mn-ea"/>
                <a:cs typeface="+mn-cs"/>
              </a:defRPr>
            </a:lvl4pPr>
            <a:lvl5pPr marL="1828800" algn="l" defTabSz="914400" rtl="0" eaLnBrk="1" latinLnBrk="0" hangingPunct="1">
              <a:defRPr sz="1800" kern="1200">
                <a:solidFill>
                  <a:schemeClr val="accent4"/>
                </a:solidFill>
                <a:latin typeface="+mn-lt"/>
                <a:ea typeface="+mn-ea"/>
                <a:cs typeface="+mn-cs"/>
              </a:defRPr>
            </a:lvl5pPr>
            <a:lvl6pPr marL="2286000" algn="l" defTabSz="914400" rtl="0" eaLnBrk="1" latinLnBrk="0" hangingPunct="1">
              <a:defRPr sz="1800" kern="1200">
                <a:solidFill>
                  <a:schemeClr val="accent4"/>
                </a:solidFill>
                <a:latin typeface="+mn-lt"/>
                <a:ea typeface="+mn-ea"/>
                <a:cs typeface="+mn-cs"/>
              </a:defRPr>
            </a:lvl6pPr>
            <a:lvl7pPr marL="2743200" algn="l" defTabSz="914400" rtl="0" eaLnBrk="1" latinLnBrk="0" hangingPunct="1">
              <a:defRPr sz="1800" kern="1200">
                <a:solidFill>
                  <a:schemeClr val="accent4"/>
                </a:solidFill>
                <a:latin typeface="+mn-lt"/>
                <a:ea typeface="+mn-ea"/>
                <a:cs typeface="+mn-cs"/>
              </a:defRPr>
            </a:lvl7pPr>
            <a:lvl8pPr marL="3200400" algn="l" defTabSz="914400" rtl="0" eaLnBrk="1" latinLnBrk="0" hangingPunct="1">
              <a:defRPr sz="1800" kern="1200">
                <a:solidFill>
                  <a:schemeClr val="accent4"/>
                </a:solidFill>
                <a:latin typeface="+mn-lt"/>
                <a:ea typeface="+mn-ea"/>
                <a:cs typeface="+mn-cs"/>
              </a:defRPr>
            </a:lvl8pPr>
            <a:lvl9pPr marL="3657600" algn="l" defTabSz="914400" rtl="0" eaLnBrk="1" latinLnBrk="0" hangingPunct="1">
              <a:defRPr sz="1800" kern="1200">
                <a:solidFill>
                  <a:schemeClr val="accent4"/>
                </a:solidFill>
                <a:latin typeface="+mn-lt"/>
                <a:ea typeface="+mn-ea"/>
                <a:cs typeface="+mn-cs"/>
              </a:defRPr>
            </a:lvl9pPr>
          </a:lstStyle>
          <a:p>
            <a:pPr algn="ctr"/>
            <a:endParaRPr kumimoji="1" lang="zh-CN" altLang="en-US">
              <a:latin typeface="Times New Roman" panose="02020603050405020304" pitchFamily="18" charset="0"/>
              <a:cs typeface="Times New Roman" panose="02020603050405020304" pitchFamily="18" charset="0"/>
            </a:endParaRPr>
          </a:p>
        </p:txBody>
      </p:sp>
      <p:sp>
        <p:nvSpPr>
          <p:cNvPr id="7" name="文本框 6"/>
          <p:cNvSpPr txBox="1"/>
          <p:nvPr/>
        </p:nvSpPr>
        <p:spPr>
          <a:xfrm>
            <a:off x="7256416" y="2408747"/>
            <a:ext cx="2541721" cy="461665"/>
          </a:xfrm>
          <a:prstGeom prst="rect">
            <a:avLst/>
          </a:prstGeom>
          <a:noFill/>
          <a:ln>
            <a:solidFill>
              <a:schemeClr val="accent4"/>
            </a:solidFill>
          </a:ln>
        </p:spPr>
        <p:txBody>
          <a:bodyPr wrap="none" rtlCol="0">
            <a:spAutoFit/>
          </a:bodyPr>
          <a:lstStyle/>
          <a:p>
            <a:r>
              <a:rPr kumimoji="1" lang="en-US" altLang="zh-CN" sz="2400" dirty="0">
                <a:latin typeface="Times New Roman" panose="02020603050405020304" pitchFamily="18" charset="0"/>
                <a:cs typeface="Times New Roman" panose="02020603050405020304" pitchFamily="18" charset="0"/>
              </a:rPr>
              <a:t>Page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29,</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Activity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2</a:t>
            </a:r>
            <a:endParaRPr kumimoji="1" lang="zh-CN"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477292" y="1533949"/>
            <a:ext cx="7320845" cy="584775"/>
          </a:xfrm>
          <a:prstGeom prst="rect">
            <a:avLst/>
          </a:prstGeom>
          <a:noFill/>
        </p:spPr>
        <p:txBody>
          <a:bodyPr wrap="square" rtlCol="0">
            <a:spAutoFit/>
          </a:bodyPr>
          <a:lstStyle/>
          <a:p>
            <a:pPr algn="ct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Rewrite the sentences</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内容占位符 2"/>
          <p:cNvSpPr txBox="1"/>
          <p:nvPr/>
        </p:nvSpPr>
        <p:spPr>
          <a:xfrm>
            <a:off x="2186154" y="2319747"/>
            <a:ext cx="79200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altLang="zh-CN" sz="2400" dirty="0">
                <a:latin typeface="Times New Roman" panose="02020603050405020304" pitchFamily="18" charset="0"/>
                <a:cs typeface="Times New Roman" panose="02020603050405020304" pitchFamily="18" charset="0"/>
              </a:rPr>
              <a:t>It is both challenging and rewarding to study abroad.→</a:t>
            </a:r>
            <a:endParaRPr lang="en-US"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altLang="zh-CN" sz="2400" dirty="0">
                <a:latin typeface="Times New Roman" panose="02020603050405020304" pitchFamily="18" charset="0"/>
                <a:cs typeface="Times New Roman" panose="02020603050405020304" pitchFamily="18" charset="0"/>
              </a:rPr>
              <a:t>It would hardly be possible to go on a hiking tour in </a:t>
            </a:r>
            <a:r>
              <a:rPr lang="en-US" altLang="zh-CN" sz="2400" dirty="0" err="1">
                <a:latin typeface="Times New Roman" panose="02020603050405020304" pitchFamily="18" charset="0"/>
                <a:cs typeface="Times New Roman" panose="02020603050405020304" pitchFamily="18" charset="0"/>
              </a:rPr>
              <a:t>Sarek</a:t>
            </a:r>
            <a:r>
              <a:rPr lang="en-US" altLang="zh-CN" sz="2400" dirty="0">
                <a:latin typeface="Times New Roman" panose="02020603050405020304" pitchFamily="18" charset="0"/>
                <a:cs typeface="Times New Roman" panose="02020603050405020304" pitchFamily="18" charset="0"/>
              </a:rPr>
              <a:t> in winter due to the extreme cold. →</a:t>
            </a:r>
            <a:endParaRPr lang="zh-CN"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kumimoji="1" lang="zh-CN" altLang="en-US" sz="2400" dirty="0">
              <a:latin typeface="Times New Roman" panose="02020603050405020304" pitchFamily="18" charset="0"/>
              <a:cs typeface="Times New Roman" panose="02020603050405020304" pitchFamily="18" charset="0"/>
            </a:endParaRPr>
          </a:p>
        </p:txBody>
      </p:sp>
      <p:sp>
        <p:nvSpPr>
          <p:cNvPr id="21" name="矩形 20"/>
          <p:cNvSpPr/>
          <p:nvPr/>
        </p:nvSpPr>
        <p:spPr>
          <a:xfrm>
            <a:off x="2730714" y="2307374"/>
            <a:ext cx="302036" cy="422282"/>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zh-CN"/>
            </a:defPPr>
            <a:lvl1pPr marL="0" algn="l" defTabSz="914400" rtl="0" eaLnBrk="1" latinLnBrk="0" hangingPunct="1">
              <a:defRPr sz="1800" kern="1200">
                <a:solidFill>
                  <a:schemeClr val="accent4"/>
                </a:solidFill>
                <a:latin typeface="+mn-lt"/>
                <a:ea typeface="+mn-ea"/>
                <a:cs typeface="+mn-cs"/>
              </a:defRPr>
            </a:lvl1pPr>
            <a:lvl2pPr marL="457200" algn="l" defTabSz="914400" rtl="0" eaLnBrk="1" latinLnBrk="0" hangingPunct="1">
              <a:defRPr sz="1800" kern="1200">
                <a:solidFill>
                  <a:schemeClr val="accent4"/>
                </a:solidFill>
                <a:latin typeface="+mn-lt"/>
                <a:ea typeface="+mn-ea"/>
                <a:cs typeface="+mn-cs"/>
              </a:defRPr>
            </a:lvl2pPr>
            <a:lvl3pPr marL="914400" algn="l" defTabSz="914400" rtl="0" eaLnBrk="1" latinLnBrk="0" hangingPunct="1">
              <a:defRPr sz="1800" kern="1200">
                <a:solidFill>
                  <a:schemeClr val="accent4"/>
                </a:solidFill>
                <a:latin typeface="+mn-lt"/>
                <a:ea typeface="+mn-ea"/>
                <a:cs typeface="+mn-cs"/>
              </a:defRPr>
            </a:lvl3pPr>
            <a:lvl4pPr marL="1371600" algn="l" defTabSz="914400" rtl="0" eaLnBrk="1" latinLnBrk="0" hangingPunct="1">
              <a:defRPr sz="1800" kern="1200">
                <a:solidFill>
                  <a:schemeClr val="accent4"/>
                </a:solidFill>
                <a:latin typeface="+mn-lt"/>
                <a:ea typeface="+mn-ea"/>
                <a:cs typeface="+mn-cs"/>
              </a:defRPr>
            </a:lvl4pPr>
            <a:lvl5pPr marL="1828800" algn="l" defTabSz="914400" rtl="0" eaLnBrk="1" latinLnBrk="0" hangingPunct="1">
              <a:defRPr sz="1800" kern="1200">
                <a:solidFill>
                  <a:schemeClr val="accent4"/>
                </a:solidFill>
                <a:latin typeface="+mn-lt"/>
                <a:ea typeface="+mn-ea"/>
                <a:cs typeface="+mn-cs"/>
              </a:defRPr>
            </a:lvl5pPr>
            <a:lvl6pPr marL="2286000" algn="l" defTabSz="914400" rtl="0" eaLnBrk="1" latinLnBrk="0" hangingPunct="1">
              <a:defRPr sz="1800" kern="1200">
                <a:solidFill>
                  <a:schemeClr val="accent4"/>
                </a:solidFill>
                <a:latin typeface="+mn-lt"/>
                <a:ea typeface="+mn-ea"/>
                <a:cs typeface="+mn-cs"/>
              </a:defRPr>
            </a:lvl6pPr>
            <a:lvl7pPr marL="2743200" algn="l" defTabSz="914400" rtl="0" eaLnBrk="1" latinLnBrk="0" hangingPunct="1">
              <a:defRPr sz="1800" kern="1200">
                <a:solidFill>
                  <a:schemeClr val="accent4"/>
                </a:solidFill>
                <a:latin typeface="+mn-lt"/>
                <a:ea typeface="+mn-ea"/>
                <a:cs typeface="+mn-cs"/>
              </a:defRPr>
            </a:lvl7pPr>
            <a:lvl8pPr marL="3200400" algn="l" defTabSz="914400" rtl="0" eaLnBrk="1" latinLnBrk="0" hangingPunct="1">
              <a:defRPr sz="1800" kern="1200">
                <a:solidFill>
                  <a:schemeClr val="accent4"/>
                </a:solidFill>
                <a:latin typeface="+mn-lt"/>
                <a:ea typeface="+mn-ea"/>
                <a:cs typeface="+mn-cs"/>
              </a:defRPr>
            </a:lvl8pPr>
            <a:lvl9pPr marL="3657600" algn="l" defTabSz="914400" rtl="0" eaLnBrk="1" latinLnBrk="0" hangingPunct="1">
              <a:defRPr sz="1800" kern="1200">
                <a:solidFill>
                  <a:schemeClr val="accent4"/>
                </a:solidFill>
                <a:latin typeface="+mn-lt"/>
                <a:ea typeface="+mn-ea"/>
                <a:cs typeface="+mn-cs"/>
              </a:defRPr>
            </a:lvl9pPr>
          </a:lstStyle>
          <a:p>
            <a:pPr algn="ctr"/>
            <a:endParaRPr kumimoji="1" lang="zh-CN" altLang="en-US">
              <a:latin typeface="Times New Roman" panose="02020603050405020304" pitchFamily="18" charset="0"/>
              <a:cs typeface="Times New Roman" panose="02020603050405020304" pitchFamily="18" charset="0"/>
            </a:endParaRPr>
          </a:p>
        </p:txBody>
      </p:sp>
      <p:sp>
        <p:nvSpPr>
          <p:cNvPr id="23" name="矩形 22"/>
          <p:cNvSpPr/>
          <p:nvPr/>
        </p:nvSpPr>
        <p:spPr>
          <a:xfrm>
            <a:off x="2716937" y="3667236"/>
            <a:ext cx="302036" cy="422282"/>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zh-CN"/>
            </a:defPPr>
            <a:lvl1pPr marL="0" algn="l" defTabSz="914400" rtl="0" eaLnBrk="1" latinLnBrk="0" hangingPunct="1">
              <a:defRPr sz="1800" kern="1200">
                <a:solidFill>
                  <a:schemeClr val="accent4"/>
                </a:solidFill>
                <a:latin typeface="+mn-lt"/>
                <a:ea typeface="+mn-ea"/>
                <a:cs typeface="+mn-cs"/>
              </a:defRPr>
            </a:lvl1pPr>
            <a:lvl2pPr marL="457200" algn="l" defTabSz="914400" rtl="0" eaLnBrk="1" latinLnBrk="0" hangingPunct="1">
              <a:defRPr sz="1800" kern="1200">
                <a:solidFill>
                  <a:schemeClr val="accent4"/>
                </a:solidFill>
                <a:latin typeface="+mn-lt"/>
                <a:ea typeface="+mn-ea"/>
                <a:cs typeface="+mn-cs"/>
              </a:defRPr>
            </a:lvl2pPr>
            <a:lvl3pPr marL="914400" algn="l" defTabSz="914400" rtl="0" eaLnBrk="1" latinLnBrk="0" hangingPunct="1">
              <a:defRPr sz="1800" kern="1200">
                <a:solidFill>
                  <a:schemeClr val="accent4"/>
                </a:solidFill>
                <a:latin typeface="+mn-lt"/>
                <a:ea typeface="+mn-ea"/>
                <a:cs typeface="+mn-cs"/>
              </a:defRPr>
            </a:lvl3pPr>
            <a:lvl4pPr marL="1371600" algn="l" defTabSz="914400" rtl="0" eaLnBrk="1" latinLnBrk="0" hangingPunct="1">
              <a:defRPr sz="1800" kern="1200">
                <a:solidFill>
                  <a:schemeClr val="accent4"/>
                </a:solidFill>
                <a:latin typeface="+mn-lt"/>
                <a:ea typeface="+mn-ea"/>
                <a:cs typeface="+mn-cs"/>
              </a:defRPr>
            </a:lvl4pPr>
            <a:lvl5pPr marL="1828800" algn="l" defTabSz="914400" rtl="0" eaLnBrk="1" latinLnBrk="0" hangingPunct="1">
              <a:defRPr sz="1800" kern="1200">
                <a:solidFill>
                  <a:schemeClr val="accent4"/>
                </a:solidFill>
                <a:latin typeface="+mn-lt"/>
                <a:ea typeface="+mn-ea"/>
                <a:cs typeface="+mn-cs"/>
              </a:defRPr>
            </a:lvl5pPr>
            <a:lvl6pPr marL="2286000" algn="l" defTabSz="914400" rtl="0" eaLnBrk="1" latinLnBrk="0" hangingPunct="1">
              <a:defRPr sz="1800" kern="1200">
                <a:solidFill>
                  <a:schemeClr val="accent4"/>
                </a:solidFill>
                <a:latin typeface="+mn-lt"/>
                <a:ea typeface="+mn-ea"/>
                <a:cs typeface="+mn-cs"/>
              </a:defRPr>
            </a:lvl6pPr>
            <a:lvl7pPr marL="2743200" algn="l" defTabSz="914400" rtl="0" eaLnBrk="1" latinLnBrk="0" hangingPunct="1">
              <a:defRPr sz="1800" kern="1200">
                <a:solidFill>
                  <a:schemeClr val="accent4"/>
                </a:solidFill>
                <a:latin typeface="+mn-lt"/>
                <a:ea typeface="+mn-ea"/>
                <a:cs typeface="+mn-cs"/>
              </a:defRPr>
            </a:lvl7pPr>
            <a:lvl8pPr marL="3200400" algn="l" defTabSz="914400" rtl="0" eaLnBrk="1" latinLnBrk="0" hangingPunct="1">
              <a:defRPr sz="1800" kern="1200">
                <a:solidFill>
                  <a:schemeClr val="accent4"/>
                </a:solidFill>
                <a:latin typeface="+mn-lt"/>
                <a:ea typeface="+mn-ea"/>
                <a:cs typeface="+mn-cs"/>
              </a:defRPr>
            </a:lvl8pPr>
            <a:lvl9pPr marL="3657600" algn="l" defTabSz="914400" rtl="0" eaLnBrk="1" latinLnBrk="0" hangingPunct="1">
              <a:defRPr sz="1800" kern="1200">
                <a:solidFill>
                  <a:schemeClr val="accent4"/>
                </a:solidFill>
                <a:latin typeface="+mn-lt"/>
                <a:ea typeface="+mn-ea"/>
                <a:cs typeface="+mn-cs"/>
              </a:defRPr>
            </a:lvl9pPr>
          </a:lstStyle>
          <a:p>
            <a:pPr algn="ctr"/>
            <a:endParaRPr kumimoji="1" lang="zh-CN" altLang="en-US">
              <a:latin typeface="Times New Roman" panose="02020603050405020304" pitchFamily="18" charset="0"/>
              <a:cs typeface="Times New Roman" panose="02020603050405020304" pitchFamily="18" charset="0"/>
            </a:endParaRPr>
          </a:p>
        </p:txBody>
      </p:sp>
      <p:sp>
        <p:nvSpPr>
          <p:cNvPr id="27" name="矩形 26"/>
          <p:cNvSpPr/>
          <p:nvPr/>
        </p:nvSpPr>
        <p:spPr>
          <a:xfrm>
            <a:off x="2697886" y="4657957"/>
            <a:ext cx="7408268" cy="830997"/>
          </a:xfrm>
          <a:prstGeom prst="rect">
            <a:avLst/>
          </a:prstGeom>
        </p:spPr>
        <p:txBody>
          <a:bodyPr wrap="square">
            <a:spAutoFit/>
          </a:bodyPr>
          <a:lstStyle/>
          <a:p>
            <a:r>
              <a:rPr lang="en-US" altLang="zh-CN" sz="2400" b="1" dirty="0">
                <a:latin typeface="Times New Roman" panose="02020603050405020304" pitchFamily="18" charset="0"/>
                <a:cs typeface="Times New Roman" panose="02020603050405020304" pitchFamily="18" charset="0"/>
              </a:rPr>
              <a:t>Going</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on</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hiking</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tour</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in</a:t>
            </a:r>
            <a:r>
              <a:rPr lang="zh-CN" altLang="en-US" sz="2400" b="1" dirty="0">
                <a:latin typeface="Times New Roman" panose="02020603050405020304" pitchFamily="18" charset="0"/>
                <a:cs typeface="Times New Roman" panose="02020603050405020304" pitchFamily="18" charset="0"/>
              </a:rPr>
              <a:t> </a:t>
            </a:r>
            <a:r>
              <a:rPr lang="en-US" altLang="zh-CN" sz="2400" b="1" dirty="0" err="1">
                <a:latin typeface="Times New Roman" panose="02020603050405020304" pitchFamily="18" charset="0"/>
                <a:cs typeface="Times New Roman" panose="02020603050405020304" pitchFamily="18" charset="0"/>
              </a:rPr>
              <a:t>Sarek</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in</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winter</a:t>
            </a:r>
            <a:r>
              <a:rPr lang="zh-CN" altLang="en-US" sz="2400" b="1"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would</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hardly</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be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possible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due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to</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the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extreme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cold.</a:t>
            </a:r>
            <a:endParaRPr lang="zh-CN" altLang="en-US" sz="2400" dirty="0">
              <a:latin typeface="Times New Roman" panose="02020603050405020304" pitchFamily="18" charset="0"/>
              <a:cs typeface="Times New Roman" panose="02020603050405020304" pitchFamily="18" charset="0"/>
            </a:endParaRPr>
          </a:p>
        </p:txBody>
      </p:sp>
      <p:sp>
        <p:nvSpPr>
          <p:cNvPr id="25" name="矩形 24"/>
          <p:cNvSpPr/>
          <p:nvPr/>
        </p:nvSpPr>
        <p:spPr>
          <a:xfrm>
            <a:off x="2697886" y="2861070"/>
            <a:ext cx="2378408" cy="461665"/>
          </a:xfrm>
          <a:prstGeom prst="rect">
            <a:avLst/>
          </a:prstGeom>
        </p:spPr>
        <p:txBody>
          <a:bodyPr wrap="none">
            <a:spAutoFit/>
          </a:bodyPr>
          <a:lstStyle/>
          <a:p>
            <a:r>
              <a:rPr lang="en-US" altLang="zh-CN" sz="2400" b="1" dirty="0">
                <a:latin typeface="Times New Roman" panose="02020603050405020304" pitchFamily="18" charset="0"/>
                <a:cs typeface="Times New Roman" panose="02020603050405020304" pitchFamily="18" charset="0"/>
              </a:rPr>
              <a:t>Studying</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abroad</a:t>
            </a:r>
            <a:endParaRPr lang="zh-CN" altLang="en-US" sz="2400" dirty="0">
              <a:latin typeface="Times New Roman" panose="02020603050405020304" pitchFamily="18" charset="0"/>
              <a:cs typeface="Times New Roman" panose="02020603050405020304" pitchFamily="18" charset="0"/>
            </a:endParaRPr>
          </a:p>
        </p:txBody>
      </p:sp>
      <p:sp>
        <p:nvSpPr>
          <p:cNvPr id="26" name="矩形 25"/>
          <p:cNvSpPr/>
          <p:nvPr/>
        </p:nvSpPr>
        <p:spPr>
          <a:xfrm>
            <a:off x="4988008" y="2884113"/>
            <a:ext cx="4445448" cy="461665"/>
          </a:xfrm>
          <a:prstGeom prst="rect">
            <a:avLst/>
          </a:prstGeom>
        </p:spPr>
        <p:txBody>
          <a:bodyPr wrap="none">
            <a:spAutoFit/>
          </a:bodyPr>
          <a:lstStyle/>
          <a:p>
            <a:r>
              <a:rPr lang="en-US" altLang="zh-CN" sz="2400" dirty="0">
                <a:latin typeface="Times New Roman" panose="02020603050405020304" pitchFamily="18" charset="0"/>
                <a:cs typeface="Times New Roman" panose="02020603050405020304" pitchFamily="18" charset="0"/>
              </a:rPr>
              <a:t>is</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both</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challenging</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and</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rewarding.</a:t>
            </a:r>
            <a:endParaRPr lang="zh-CN" altLang="en-US" sz="2400" dirty="0"/>
          </a:p>
        </p:txBody>
      </p:sp>
      <p:cxnSp>
        <p:nvCxnSpPr>
          <p:cNvPr id="18" name="直线连接符 17"/>
          <p:cNvCxnSpPr/>
          <p:nvPr/>
        </p:nvCxnSpPr>
        <p:spPr>
          <a:xfrm>
            <a:off x="7302587" y="2736333"/>
            <a:ext cx="1860463"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p:nvPr/>
        </p:nvCxnSpPr>
        <p:spPr>
          <a:xfrm>
            <a:off x="6096000" y="4070468"/>
            <a:ext cx="370213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直线连接符 27"/>
          <p:cNvCxnSpPr/>
          <p:nvPr/>
        </p:nvCxnSpPr>
        <p:spPr>
          <a:xfrm>
            <a:off x="2711664" y="4413368"/>
            <a:ext cx="125073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checkerboard(across)">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477292" y="1533949"/>
            <a:ext cx="7320845" cy="584775"/>
          </a:xfrm>
          <a:prstGeom prst="rect">
            <a:avLst/>
          </a:prstGeom>
          <a:noFill/>
        </p:spPr>
        <p:txBody>
          <a:bodyPr wrap="square" rtlCol="0">
            <a:spAutoFit/>
          </a:bodyPr>
          <a:lstStyle/>
          <a:p>
            <a:pPr algn="ct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Rewrite the sentences</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内容占位符 2"/>
          <p:cNvSpPr txBox="1"/>
          <p:nvPr/>
        </p:nvSpPr>
        <p:spPr>
          <a:xfrm>
            <a:off x="2186154" y="2319747"/>
            <a:ext cx="79200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3"/>
            </a:pPr>
            <a:r>
              <a:rPr lang="en-US" altLang="zh-CN" sz="2400" dirty="0">
                <a:latin typeface="Times New Roman" panose="02020603050405020304" pitchFamily="18" charset="0"/>
                <a:cs typeface="Times New Roman" panose="02020603050405020304" pitchFamily="18" charset="0"/>
              </a:rPr>
              <a:t>Honestly, it can be both exciting and terrifying to explore a vast unknown land. →</a:t>
            </a:r>
            <a:endParaRPr lang="en-US"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startAt="3"/>
            </a:pPr>
            <a:endParaRPr lang="en-US"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startAt="3"/>
            </a:pPr>
            <a:endParaRPr lang="en-US"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startAt="3"/>
            </a:pPr>
            <a:r>
              <a:rPr lang="en-US" altLang="zh-CN" sz="2400" dirty="0">
                <a:latin typeface="Times New Roman" panose="02020603050405020304" pitchFamily="18" charset="0"/>
                <a:cs typeface="Times New Roman" panose="02020603050405020304" pitchFamily="18" charset="0"/>
              </a:rPr>
              <a:t>It is good to adopt a positive attitude, even when things are difficult. →</a:t>
            </a:r>
            <a:endParaRPr lang="zh-CN" altLang="zh-CN" sz="2400" dirty="0">
              <a:latin typeface="Times New Roman" panose="02020603050405020304" pitchFamily="18" charset="0"/>
              <a:cs typeface="Times New Roman" panose="02020603050405020304" pitchFamily="18" charset="0"/>
            </a:endParaRPr>
          </a:p>
          <a:p>
            <a:pPr marL="514350" indent="-514350">
              <a:buFont typeface="+mj-lt"/>
              <a:buAutoNum type="arabicPeriod" startAt="3"/>
            </a:pPr>
            <a:endParaRPr kumimoji="1" lang="zh-CN" altLang="en-US" sz="2400" dirty="0">
              <a:latin typeface="Times New Roman" panose="02020603050405020304" pitchFamily="18" charset="0"/>
              <a:cs typeface="Times New Roman" panose="02020603050405020304" pitchFamily="18" charset="0"/>
            </a:endParaRPr>
          </a:p>
        </p:txBody>
      </p:sp>
      <p:sp>
        <p:nvSpPr>
          <p:cNvPr id="21" name="矩形 20"/>
          <p:cNvSpPr/>
          <p:nvPr/>
        </p:nvSpPr>
        <p:spPr>
          <a:xfrm>
            <a:off x="3939586" y="2308934"/>
            <a:ext cx="302036" cy="422282"/>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zh-CN"/>
            </a:defPPr>
            <a:lvl1pPr marL="0" algn="l" defTabSz="914400" rtl="0" eaLnBrk="1" latinLnBrk="0" hangingPunct="1">
              <a:defRPr sz="1800" kern="1200">
                <a:solidFill>
                  <a:schemeClr val="accent4"/>
                </a:solidFill>
                <a:latin typeface="+mn-lt"/>
                <a:ea typeface="+mn-ea"/>
                <a:cs typeface="+mn-cs"/>
              </a:defRPr>
            </a:lvl1pPr>
            <a:lvl2pPr marL="457200" algn="l" defTabSz="914400" rtl="0" eaLnBrk="1" latinLnBrk="0" hangingPunct="1">
              <a:defRPr sz="1800" kern="1200">
                <a:solidFill>
                  <a:schemeClr val="accent4"/>
                </a:solidFill>
                <a:latin typeface="+mn-lt"/>
                <a:ea typeface="+mn-ea"/>
                <a:cs typeface="+mn-cs"/>
              </a:defRPr>
            </a:lvl2pPr>
            <a:lvl3pPr marL="914400" algn="l" defTabSz="914400" rtl="0" eaLnBrk="1" latinLnBrk="0" hangingPunct="1">
              <a:defRPr sz="1800" kern="1200">
                <a:solidFill>
                  <a:schemeClr val="accent4"/>
                </a:solidFill>
                <a:latin typeface="+mn-lt"/>
                <a:ea typeface="+mn-ea"/>
                <a:cs typeface="+mn-cs"/>
              </a:defRPr>
            </a:lvl3pPr>
            <a:lvl4pPr marL="1371600" algn="l" defTabSz="914400" rtl="0" eaLnBrk="1" latinLnBrk="0" hangingPunct="1">
              <a:defRPr sz="1800" kern="1200">
                <a:solidFill>
                  <a:schemeClr val="accent4"/>
                </a:solidFill>
                <a:latin typeface="+mn-lt"/>
                <a:ea typeface="+mn-ea"/>
                <a:cs typeface="+mn-cs"/>
              </a:defRPr>
            </a:lvl4pPr>
            <a:lvl5pPr marL="1828800" algn="l" defTabSz="914400" rtl="0" eaLnBrk="1" latinLnBrk="0" hangingPunct="1">
              <a:defRPr sz="1800" kern="1200">
                <a:solidFill>
                  <a:schemeClr val="accent4"/>
                </a:solidFill>
                <a:latin typeface="+mn-lt"/>
                <a:ea typeface="+mn-ea"/>
                <a:cs typeface="+mn-cs"/>
              </a:defRPr>
            </a:lvl5pPr>
            <a:lvl6pPr marL="2286000" algn="l" defTabSz="914400" rtl="0" eaLnBrk="1" latinLnBrk="0" hangingPunct="1">
              <a:defRPr sz="1800" kern="1200">
                <a:solidFill>
                  <a:schemeClr val="accent4"/>
                </a:solidFill>
                <a:latin typeface="+mn-lt"/>
                <a:ea typeface="+mn-ea"/>
                <a:cs typeface="+mn-cs"/>
              </a:defRPr>
            </a:lvl6pPr>
            <a:lvl7pPr marL="2743200" algn="l" defTabSz="914400" rtl="0" eaLnBrk="1" latinLnBrk="0" hangingPunct="1">
              <a:defRPr sz="1800" kern="1200">
                <a:solidFill>
                  <a:schemeClr val="accent4"/>
                </a:solidFill>
                <a:latin typeface="+mn-lt"/>
                <a:ea typeface="+mn-ea"/>
                <a:cs typeface="+mn-cs"/>
              </a:defRPr>
            </a:lvl7pPr>
            <a:lvl8pPr marL="3200400" algn="l" defTabSz="914400" rtl="0" eaLnBrk="1" latinLnBrk="0" hangingPunct="1">
              <a:defRPr sz="1800" kern="1200">
                <a:solidFill>
                  <a:schemeClr val="accent4"/>
                </a:solidFill>
                <a:latin typeface="+mn-lt"/>
                <a:ea typeface="+mn-ea"/>
                <a:cs typeface="+mn-cs"/>
              </a:defRPr>
            </a:lvl8pPr>
            <a:lvl9pPr marL="3657600" algn="l" defTabSz="914400" rtl="0" eaLnBrk="1" latinLnBrk="0" hangingPunct="1">
              <a:defRPr sz="1800" kern="1200">
                <a:solidFill>
                  <a:schemeClr val="accent4"/>
                </a:solidFill>
                <a:latin typeface="+mn-lt"/>
                <a:ea typeface="+mn-ea"/>
                <a:cs typeface="+mn-cs"/>
              </a:defRPr>
            </a:lvl9pPr>
          </a:lstStyle>
          <a:p>
            <a:pPr algn="ctr"/>
            <a:endParaRPr kumimoji="1" lang="zh-CN" altLang="en-US">
              <a:latin typeface="Times New Roman" panose="02020603050405020304" pitchFamily="18" charset="0"/>
              <a:cs typeface="Times New Roman" panose="02020603050405020304" pitchFamily="18" charset="0"/>
            </a:endParaRPr>
          </a:p>
        </p:txBody>
      </p:sp>
      <p:sp>
        <p:nvSpPr>
          <p:cNvPr id="23" name="矩形 22"/>
          <p:cNvSpPr/>
          <p:nvPr/>
        </p:nvSpPr>
        <p:spPr>
          <a:xfrm>
            <a:off x="2722860" y="3994373"/>
            <a:ext cx="302036" cy="422282"/>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zh-CN"/>
            </a:defPPr>
            <a:lvl1pPr marL="0" algn="l" defTabSz="914400" rtl="0" eaLnBrk="1" latinLnBrk="0" hangingPunct="1">
              <a:defRPr sz="1800" kern="1200">
                <a:solidFill>
                  <a:schemeClr val="accent4"/>
                </a:solidFill>
                <a:latin typeface="+mn-lt"/>
                <a:ea typeface="+mn-ea"/>
                <a:cs typeface="+mn-cs"/>
              </a:defRPr>
            </a:lvl1pPr>
            <a:lvl2pPr marL="457200" algn="l" defTabSz="914400" rtl="0" eaLnBrk="1" latinLnBrk="0" hangingPunct="1">
              <a:defRPr sz="1800" kern="1200">
                <a:solidFill>
                  <a:schemeClr val="accent4"/>
                </a:solidFill>
                <a:latin typeface="+mn-lt"/>
                <a:ea typeface="+mn-ea"/>
                <a:cs typeface="+mn-cs"/>
              </a:defRPr>
            </a:lvl2pPr>
            <a:lvl3pPr marL="914400" algn="l" defTabSz="914400" rtl="0" eaLnBrk="1" latinLnBrk="0" hangingPunct="1">
              <a:defRPr sz="1800" kern="1200">
                <a:solidFill>
                  <a:schemeClr val="accent4"/>
                </a:solidFill>
                <a:latin typeface="+mn-lt"/>
                <a:ea typeface="+mn-ea"/>
                <a:cs typeface="+mn-cs"/>
              </a:defRPr>
            </a:lvl3pPr>
            <a:lvl4pPr marL="1371600" algn="l" defTabSz="914400" rtl="0" eaLnBrk="1" latinLnBrk="0" hangingPunct="1">
              <a:defRPr sz="1800" kern="1200">
                <a:solidFill>
                  <a:schemeClr val="accent4"/>
                </a:solidFill>
                <a:latin typeface="+mn-lt"/>
                <a:ea typeface="+mn-ea"/>
                <a:cs typeface="+mn-cs"/>
              </a:defRPr>
            </a:lvl4pPr>
            <a:lvl5pPr marL="1828800" algn="l" defTabSz="914400" rtl="0" eaLnBrk="1" latinLnBrk="0" hangingPunct="1">
              <a:defRPr sz="1800" kern="1200">
                <a:solidFill>
                  <a:schemeClr val="accent4"/>
                </a:solidFill>
                <a:latin typeface="+mn-lt"/>
                <a:ea typeface="+mn-ea"/>
                <a:cs typeface="+mn-cs"/>
              </a:defRPr>
            </a:lvl5pPr>
            <a:lvl6pPr marL="2286000" algn="l" defTabSz="914400" rtl="0" eaLnBrk="1" latinLnBrk="0" hangingPunct="1">
              <a:defRPr sz="1800" kern="1200">
                <a:solidFill>
                  <a:schemeClr val="accent4"/>
                </a:solidFill>
                <a:latin typeface="+mn-lt"/>
                <a:ea typeface="+mn-ea"/>
                <a:cs typeface="+mn-cs"/>
              </a:defRPr>
            </a:lvl6pPr>
            <a:lvl7pPr marL="2743200" algn="l" defTabSz="914400" rtl="0" eaLnBrk="1" latinLnBrk="0" hangingPunct="1">
              <a:defRPr sz="1800" kern="1200">
                <a:solidFill>
                  <a:schemeClr val="accent4"/>
                </a:solidFill>
                <a:latin typeface="+mn-lt"/>
                <a:ea typeface="+mn-ea"/>
                <a:cs typeface="+mn-cs"/>
              </a:defRPr>
            </a:lvl7pPr>
            <a:lvl8pPr marL="3200400" algn="l" defTabSz="914400" rtl="0" eaLnBrk="1" latinLnBrk="0" hangingPunct="1">
              <a:defRPr sz="1800" kern="1200">
                <a:solidFill>
                  <a:schemeClr val="accent4"/>
                </a:solidFill>
                <a:latin typeface="+mn-lt"/>
                <a:ea typeface="+mn-ea"/>
                <a:cs typeface="+mn-cs"/>
              </a:defRPr>
            </a:lvl8pPr>
            <a:lvl9pPr marL="3657600" algn="l" defTabSz="914400" rtl="0" eaLnBrk="1" latinLnBrk="0" hangingPunct="1">
              <a:defRPr sz="1800" kern="1200">
                <a:solidFill>
                  <a:schemeClr val="accent4"/>
                </a:solidFill>
                <a:latin typeface="+mn-lt"/>
                <a:ea typeface="+mn-ea"/>
                <a:cs typeface="+mn-cs"/>
              </a:defRPr>
            </a:lvl9pPr>
          </a:lstStyle>
          <a:p>
            <a:pPr algn="ctr"/>
            <a:endParaRPr kumimoji="1" lang="zh-CN" altLang="en-US">
              <a:latin typeface="Times New Roman" panose="02020603050405020304" pitchFamily="18" charset="0"/>
              <a:cs typeface="Times New Roman" panose="02020603050405020304" pitchFamily="18" charset="0"/>
            </a:endParaRPr>
          </a:p>
        </p:txBody>
      </p:sp>
      <p:sp>
        <p:nvSpPr>
          <p:cNvPr id="19" name="矩形 18"/>
          <p:cNvSpPr/>
          <p:nvPr/>
        </p:nvSpPr>
        <p:spPr>
          <a:xfrm>
            <a:off x="2711664" y="3159686"/>
            <a:ext cx="7394490" cy="830997"/>
          </a:xfrm>
          <a:prstGeom prst="rect">
            <a:avLst/>
          </a:prstGeom>
        </p:spPr>
        <p:txBody>
          <a:bodyPr wrap="square">
            <a:spAutoFit/>
          </a:bodyPr>
          <a:lstStyle/>
          <a:p>
            <a:r>
              <a:rPr lang="en-US" altLang="zh-CN" sz="2400" dirty="0">
                <a:latin typeface="Times New Roman" panose="02020603050405020304" pitchFamily="18" charset="0"/>
                <a:cs typeface="Times New Roman" panose="02020603050405020304" pitchFamily="18" charset="0"/>
              </a:rPr>
              <a:t>Honestly,</a:t>
            </a:r>
            <a:r>
              <a:rPr lang="zh-CN" altLang="en-US" sz="2400"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exploring</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vast</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unknown</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land</a:t>
            </a:r>
            <a:r>
              <a:rPr lang="zh-CN" altLang="en-US" sz="2400" b="1"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can</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be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both</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exciting</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and</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terrifying.</a:t>
            </a:r>
            <a:endParaRPr lang="zh-CN" altLang="en-US" sz="2400" dirty="0">
              <a:latin typeface="Times New Roman" panose="02020603050405020304" pitchFamily="18" charset="0"/>
              <a:cs typeface="Times New Roman" panose="02020603050405020304" pitchFamily="18" charset="0"/>
            </a:endParaRPr>
          </a:p>
        </p:txBody>
      </p:sp>
      <p:sp>
        <p:nvSpPr>
          <p:cNvPr id="27" name="矩形 26"/>
          <p:cNvSpPr/>
          <p:nvPr/>
        </p:nvSpPr>
        <p:spPr>
          <a:xfrm>
            <a:off x="2697887" y="4778672"/>
            <a:ext cx="7408267" cy="830997"/>
          </a:xfrm>
          <a:prstGeom prst="rect">
            <a:avLst/>
          </a:prstGeom>
        </p:spPr>
        <p:txBody>
          <a:bodyPr wrap="square">
            <a:spAutoFit/>
          </a:bodyPr>
          <a:lstStyle/>
          <a:p>
            <a:r>
              <a:rPr lang="en-US" altLang="zh-CN" sz="2400" b="1" dirty="0">
                <a:latin typeface="Times New Roman" panose="02020603050405020304" pitchFamily="18" charset="0"/>
                <a:cs typeface="Times New Roman" panose="02020603050405020304" pitchFamily="18" charset="0"/>
              </a:rPr>
              <a:t>Adopting</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positive</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attitude</a:t>
            </a:r>
            <a:r>
              <a:rPr lang="zh-CN" altLang="en-US" sz="2400" b="1"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is</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good,</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even</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when</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things</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are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difficult.</a:t>
            </a:r>
            <a:endParaRPr lang="zh-CN" altLang="en-US" sz="2400" dirty="0">
              <a:latin typeface="Times New Roman" panose="02020603050405020304" pitchFamily="18" charset="0"/>
              <a:cs typeface="Times New Roman" panose="02020603050405020304" pitchFamily="18" charset="0"/>
            </a:endParaRPr>
          </a:p>
        </p:txBody>
      </p:sp>
      <p:cxnSp>
        <p:nvCxnSpPr>
          <p:cNvPr id="20" name="直线连接符 19"/>
          <p:cNvCxnSpPr/>
          <p:nvPr/>
        </p:nvCxnSpPr>
        <p:spPr>
          <a:xfrm>
            <a:off x="8496300" y="2731216"/>
            <a:ext cx="160985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a:off x="2796635" y="3055066"/>
            <a:ext cx="238496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989117" y="4454755"/>
            <a:ext cx="3287983"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heckerboard(across)">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checkerboard(across)">
                                      <p:cBhvr>
                                        <p:cTn id="3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19"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477292" y="1533949"/>
            <a:ext cx="7320845" cy="584775"/>
          </a:xfrm>
          <a:prstGeom prst="rect">
            <a:avLst/>
          </a:prstGeom>
          <a:noFill/>
        </p:spPr>
        <p:txBody>
          <a:bodyPr wrap="square" rtlCol="0">
            <a:spAutoFit/>
          </a:bodyPr>
          <a:lstStyle/>
          <a:p>
            <a:pPr algn="ct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Rewrite the sentences</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内容占位符 2"/>
          <p:cNvSpPr txBox="1"/>
          <p:nvPr/>
        </p:nvSpPr>
        <p:spPr>
          <a:xfrm>
            <a:off x="2186154" y="2319747"/>
            <a:ext cx="79200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5"/>
            </a:pPr>
            <a:r>
              <a:rPr lang="en-US" altLang="zh-CN" sz="2400" dirty="0">
                <a:latin typeface="Times New Roman" panose="02020603050405020304" pitchFamily="18" charset="0"/>
                <a:cs typeface="Times New Roman" panose="02020603050405020304" pitchFamily="18" charset="0"/>
              </a:rPr>
              <a:t>It is strongly advised to hire local guides, because they can offer accurate knowledge of </a:t>
            </a:r>
            <a:r>
              <a:rPr lang="en-US" altLang="zh-CN" sz="2400" dirty="0" err="1">
                <a:latin typeface="Times New Roman" panose="02020603050405020304" pitchFamily="18" charset="0"/>
                <a:cs typeface="Times New Roman" panose="02020603050405020304" pitchFamily="18" charset="0"/>
              </a:rPr>
              <a:t>Sarek</a:t>
            </a:r>
            <a:r>
              <a:rPr lang="en-US" altLang="zh-CN" sz="2400" dirty="0">
                <a:latin typeface="Times New Roman" panose="02020603050405020304" pitchFamily="18" charset="0"/>
                <a:cs typeface="Times New Roman" panose="02020603050405020304" pitchFamily="18" charset="0"/>
              </a:rPr>
              <a:t> culture and history. →</a:t>
            </a:r>
            <a:endParaRPr lang="zh-CN" altLang="zh-CN" sz="2400" dirty="0">
              <a:latin typeface="Times New Roman" panose="02020603050405020304" pitchFamily="18" charset="0"/>
              <a:cs typeface="Times New Roman" panose="02020603050405020304" pitchFamily="18" charset="0"/>
            </a:endParaRPr>
          </a:p>
        </p:txBody>
      </p:sp>
      <p:sp>
        <p:nvSpPr>
          <p:cNvPr id="21" name="矩形 20"/>
          <p:cNvSpPr/>
          <p:nvPr/>
        </p:nvSpPr>
        <p:spPr>
          <a:xfrm>
            <a:off x="2727643" y="2306424"/>
            <a:ext cx="302036" cy="422282"/>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zh-CN"/>
            </a:defPPr>
            <a:lvl1pPr marL="0" algn="l" defTabSz="914400" rtl="0" eaLnBrk="1" latinLnBrk="0" hangingPunct="1">
              <a:defRPr sz="1800" kern="1200">
                <a:solidFill>
                  <a:schemeClr val="accent4"/>
                </a:solidFill>
                <a:latin typeface="+mn-lt"/>
                <a:ea typeface="+mn-ea"/>
                <a:cs typeface="+mn-cs"/>
              </a:defRPr>
            </a:lvl1pPr>
            <a:lvl2pPr marL="457200" algn="l" defTabSz="914400" rtl="0" eaLnBrk="1" latinLnBrk="0" hangingPunct="1">
              <a:defRPr sz="1800" kern="1200">
                <a:solidFill>
                  <a:schemeClr val="accent4"/>
                </a:solidFill>
                <a:latin typeface="+mn-lt"/>
                <a:ea typeface="+mn-ea"/>
                <a:cs typeface="+mn-cs"/>
              </a:defRPr>
            </a:lvl2pPr>
            <a:lvl3pPr marL="914400" algn="l" defTabSz="914400" rtl="0" eaLnBrk="1" latinLnBrk="0" hangingPunct="1">
              <a:defRPr sz="1800" kern="1200">
                <a:solidFill>
                  <a:schemeClr val="accent4"/>
                </a:solidFill>
                <a:latin typeface="+mn-lt"/>
                <a:ea typeface="+mn-ea"/>
                <a:cs typeface="+mn-cs"/>
              </a:defRPr>
            </a:lvl3pPr>
            <a:lvl4pPr marL="1371600" algn="l" defTabSz="914400" rtl="0" eaLnBrk="1" latinLnBrk="0" hangingPunct="1">
              <a:defRPr sz="1800" kern="1200">
                <a:solidFill>
                  <a:schemeClr val="accent4"/>
                </a:solidFill>
                <a:latin typeface="+mn-lt"/>
                <a:ea typeface="+mn-ea"/>
                <a:cs typeface="+mn-cs"/>
              </a:defRPr>
            </a:lvl4pPr>
            <a:lvl5pPr marL="1828800" algn="l" defTabSz="914400" rtl="0" eaLnBrk="1" latinLnBrk="0" hangingPunct="1">
              <a:defRPr sz="1800" kern="1200">
                <a:solidFill>
                  <a:schemeClr val="accent4"/>
                </a:solidFill>
                <a:latin typeface="+mn-lt"/>
                <a:ea typeface="+mn-ea"/>
                <a:cs typeface="+mn-cs"/>
              </a:defRPr>
            </a:lvl5pPr>
            <a:lvl6pPr marL="2286000" algn="l" defTabSz="914400" rtl="0" eaLnBrk="1" latinLnBrk="0" hangingPunct="1">
              <a:defRPr sz="1800" kern="1200">
                <a:solidFill>
                  <a:schemeClr val="accent4"/>
                </a:solidFill>
                <a:latin typeface="+mn-lt"/>
                <a:ea typeface="+mn-ea"/>
                <a:cs typeface="+mn-cs"/>
              </a:defRPr>
            </a:lvl6pPr>
            <a:lvl7pPr marL="2743200" algn="l" defTabSz="914400" rtl="0" eaLnBrk="1" latinLnBrk="0" hangingPunct="1">
              <a:defRPr sz="1800" kern="1200">
                <a:solidFill>
                  <a:schemeClr val="accent4"/>
                </a:solidFill>
                <a:latin typeface="+mn-lt"/>
                <a:ea typeface="+mn-ea"/>
                <a:cs typeface="+mn-cs"/>
              </a:defRPr>
            </a:lvl7pPr>
            <a:lvl8pPr marL="3200400" algn="l" defTabSz="914400" rtl="0" eaLnBrk="1" latinLnBrk="0" hangingPunct="1">
              <a:defRPr sz="1800" kern="1200">
                <a:solidFill>
                  <a:schemeClr val="accent4"/>
                </a:solidFill>
                <a:latin typeface="+mn-lt"/>
                <a:ea typeface="+mn-ea"/>
                <a:cs typeface="+mn-cs"/>
              </a:defRPr>
            </a:lvl8pPr>
            <a:lvl9pPr marL="3657600" algn="l" defTabSz="914400" rtl="0" eaLnBrk="1" latinLnBrk="0" hangingPunct="1">
              <a:defRPr sz="1800" kern="1200">
                <a:solidFill>
                  <a:schemeClr val="accent4"/>
                </a:solidFill>
                <a:latin typeface="+mn-lt"/>
                <a:ea typeface="+mn-ea"/>
                <a:cs typeface="+mn-cs"/>
              </a:defRPr>
            </a:lvl9pPr>
          </a:lstStyle>
          <a:p>
            <a:pPr algn="ctr"/>
            <a:endParaRPr kumimoji="1" lang="zh-CN" altLang="en-US">
              <a:latin typeface="Times New Roman" panose="02020603050405020304" pitchFamily="18" charset="0"/>
              <a:cs typeface="Times New Roman" panose="02020603050405020304" pitchFamily="18" charset="0"/>
            </a:endParaRPr>
          </a:p>
        </p:txBody>
      </p:sp>
      <p:sp>
        <p:nvSpPr>
          <p:cNvPr id="19" name="矩形 18"/>
          <p:cNvSpPr/>
          <p:nvPr/>
        </p:nvSpPr>
        <p:spPr>
          <a:xfrm>
            <a:off x="2711664" y="3301745"/>
            <a:ext cx="7394490" cy="830997"/>
          </a:xfrm>
          <a:prstGeom prst="rect">
            <a:avLst/>
          </a:prstGeom>
        </p:spPr>
        <p:txBody>
          <a:bodyPr wrap="square">
            <a:spAutoFit/>
          </a:bodyPr>
          <a:lstStyle/>
          <a:p>
            <a:r>
              <a:rPr lang="en-US" altLang="zh-CN" sz="2400" b="1" dirty="0">
                <a:latin typeface="Times New Roman" panose="02020603050405020304" pitchFamily="18" charset="0"/>
                <a:cs typeface="Times New Roman" panose="02020603050405020304" pitchFamily="18" charset="0"/>
              </a:rPr>
              <a:t>Hiring</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local</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guides</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is</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strongly</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advised,</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because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they</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can</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offer</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accurate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knowledge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of</a:t>
            </a:r>
            <a:r>
              <a:rPr lang="zh-CN" altLang="en-US"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Sarek</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culture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and</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history.</a:t>
            </a:r>
            <a:r>
              <a:rPr lang="zh-CN" altLang="en-US" sz="2400" dirty="0">
                <a:latin typeface="Times New Roman" panose="02020603050405020304" pitchFamily="18" charset="0"/>
                <a:cs typeface="Times New Roman" panose="02020603050405020304" pitchFamily="18" charset="0"/>
              </a:rPr>
              <a:t> </a:t>
            </a:r>
            <a:endParaRPr lang="zh-CN" altLang="en-US" sz="2400" dirty="0">
              <a:latin typeface="Times New Roman" panose="02020603050405020304" pitchFamily="18" charset="0"/>
              <a:cs typeface="Times New Roman" panose="02020603050405020304" pitchFamily="18" charset="0"/>
            </a:endParaRPr>
          </a:p>
        </p:txBody>
      </p:sp>
      <p:cxnSp>
        <p:nvCxnSpPr>
          <p:cNvPr id="11" name="直线连接符 10"/>
          <p:cNvCxnSpPr/>
          <p:nvPr/>
        </p:nvCxnSpPr>
        <p:spPr>
          <a:xfrm>
            <a:off x="5387435" y="2709656"/>
            <a:ext cx="238496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heckerboard(across)">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359347" y="1507777"/>
            <a:ext cx="5556738" cy="584775"/>
          </a:xfrm>
          <a:prstGeom prst="rect">
            <a:avLst/>
          </a:prstGeom>
          <a:noFill/>
        </p:spPr>
        <p:txBody>
          <a:bodyPr wrap="square" rtlCol="0">
            <a:spAutoFit/>
          </a:bodyPr>
          <a:lstStyle/>
          <a:p>
            <a:pPr algn="ct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Summary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2</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8" name="组合 17"/>
          <p:cNvGrpSpPr/>
          <p:nvPr/>
        </p:nvGrpSpPr>
        <p:grpSpPr>
          <a:xfrm>
            <a:off x="2796635" y="1801906"/>
            <a:ext cx="445481" cy="469613"/>
            <a:chOff x="2121873" y="1511588"/>
            <a:chExt cx="445481" cy="469613"/>
          </a:xfrm>
        </p:grpSpPr>
        <p:sp>
          <p:nvSpPr>
            <p:cNvPr id="19" name="矩形 18"/>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矩形 19"/>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22" name="直接连接符 11"/>
          <p:cNvCxnSpPr/>
          <p:nvPr/>
        </p:nvCxnSpPr>
        <p:spPr>
          <a:xfrm flipV="1">
            <a:off x="3359346" y="2060503"/>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sp>
        <p:nvSpPr>
          <p:cNvPr id="11" name="内容占位符 2"/>
          <p:cNvSpPr txBox="1"/>
          <p:nvPr/>
        </p:nvSpPr>
        <p:spPr>
          <a:xfrm>
            <a:off x="2136000" y="2315982"/>
            <a:ext cx="79200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kumimoji="1" lang="en-US" altLang="zh-CN" dirty="0">
                <a:latin typeface="Times New Roman" panose="02020603050405020304" pitchFamily="18" charset="0"/>
                <a:cs typeface="Times New Roman" panose="02020603050405020304" pitchFamily="18" charset="0"/>
              </a:rPr>
              <a:t>it</a:t>
            </a:r>
            <a:r>
              <a:rPr kumimoji="1" lang="zh-CN" altLang="en-US" dirty="0">
                <a:latin typeface="Times New Roman" panose="02020603050405020304" pitchFamily="18" charset="0"/>
                <a:cs typeface="Times New Roman" panose="02020603050405020304" pitchFamily="18" charset="0"/>
              </a:rPr>
              <a:t>作形式主语与动词</a:t>
            </a:r>
            <a:r>
              <a:rPr kumimoji="1" lang="en-US" altLang="zh-CN" dirty="0" err="1">
                <a:latin typeface="Times New Roman" panose="02020603050405020304" pitchFamily="18" charset="0"/>
                <a:cs typeface="Times New Roman" panose="02020603050405020304" pitchFamily="18" charset="0"/>
              </a:rPr>
              <a:t>ing</a:t>
            </a:r>
            <a:r>
              <a:rPr kumimoji="1" lang="zh-CN" altLang="en-US" dirty="0">
                <a:latin typeface="Times New Roman" panose="02020603050405020304" pitchFamily="18" charset="0"/>
                <a:cs typeface="Times New Roman" panose="02020603050405020304" pitchFamily="18" charset="0"/>
              </a:rPr>
              <a:t>形式作主语的区别：</a:t>
            </a:r>
            <a:endParaRPr kumimoji="1" lang="en-US" altLang="zh-CN" dirty="0">
              <a:latin typeface="Times New Roman" panose="02020603050405020304" pitchFamily="18" charset="0"/>
              <a:cs typeface="Times New Roman" panose="02020603050405020304" pitchFamily="18" charset="0"/>
            </a:endParaRPr>
          </a:p>
          <a:p>
            <a:pPr lvl="1">
              <a:lnSpc>
                <a:spcPct val="140000"/>
              </a:lnSpc>
            </a:pPr>
            <a:r>
              <a:rPr lang="en-US" altLang="zh-CN" b="1" dirty="0">
                <a:latin typeface="Times New Roman" panose="02020603050405020304" pitchFamily="18" charset="0"/>
                <a:cs typeface="Times New Roman" panose="02020603050405020304" pitchFamily="18" charset="0"/>
              </a:rPr>
              <a:t>It</a:t>
            </a:r>
            <a:r>
              <a:rPr lang="en-US" altLang="zh-CN" dirty="0">
                <a:latin typeface="Times New Roman" panose="02020603050405020304" pitchFamily="18" charset="0"/>
                <a:cs typeface="Times New Roman" panose="02020603050405020304" pitchFamily="18" charset="0"/>
              </a:rPr>
              <a:t> is both challenging and rewarding </a:t>
            </a:r>
            <a:r>
              <a:rPr lang="en-US" altLang="zh-CN" b="1" dirty="0">
                <a:latin typeface="Times New Roman" panose="02020603050405020304" pitchFamily="18" charset="0"/>
                <a:cs typeface="Times New Roman" panose="02020603050405020304" pitchFamily="18" charset="0"/>
              </a:rPr>
              <a:t>to study abroad</a:t>
            </a:r>
            <a:r>
              <a:rPr lang="en-US" altLang="zh-CN" dirty="0">
                <a:latin typeface="Times New Roman" panose="02020603050405020304" pitchFamily="18" charset="0"/>
                <a:cs typeface="Times New Roman" panose="02020603050405020304" pitchFamily="18" charset="0"/>
              </a:rPr>
              <a:t>.</a:t>
            </a:r>
            <a:endParaRPr kumimoji="1"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lvl="1">
              <a:lnSpc>
                <a:spcPct val="140000"/>
              </a:lnSpc>
            </a:pPr>
            <a:r>
              <a:rPr kumimoji="1" lang="en-US" altLang="zh-CN" dirty="0">
                <a:latin typeface="Times New Roman" panose="02020603050405020304" pitchFamily="18" charset="0"/>
                <a:ea typeface="宋体" panose="02010600030101010101" pitchFamily="2" charset="-122"/>
                <a:cs typeface="Times New Roman" panose="02020603050405020304" pitchFamily="18" charset="0"/>
              </a:rPr>
              <a:t>it</a:t>
            </a:r>
            <a:r>
              <a:rPr kumimoji="1" lang="zh-CN" altLang="en-US" dirty="0">
                <a:latin typeface="宋体" panose="02010600030101010101" pitchFamily="2" charset="-122"/>
                <a:ea typeface="宋体" panose="02010600030101010101" pitchFamily="2" charset="-122"/>
                <a:cs typeface="Times New Roman" panose="02020603050405020304" pitchFamily="18" charset="0"/>
              </a:rPr>
              <a:t>作形式主语、不定式作主语后置</a:t>
            </a:r>
            <a:r>
              <a:rPr kumimoji="1" lang="zh-CN" altLang="en-US" dirty="0">
                <a:latin typeface="Times New Roman" panose="02020603050405020304" pitchFamily="18" charset="0"/>
                <a:ea typeface="宋体" panose="02010600030101010101" pitchFamily="2" charset="-122"/>
                <a:cs typeface="Times New Roman" panose="02020603050405020304" pitchFamily="18" charset="0"/>
              </a:rPr>
              <a:t>时，句子侧重表语部分，</a:t>
            </a:r>
            <a:r>
              <a:rPr kumimoji="1" lang="zh-CN" altLang="en-US" b="1" dirty="0">
                <a:latin typeface="Times New Roman" panose="02020603050405020304" pitchFamily="18" charset="0"/>
                <a:ea typeface="宋体" panose="02010600030101010101" pitchFamily="2" charset="-122"/>
                <a:cs typeface="Times New Roman" panose="02020603050405020304" pitchFamily="18" charset="0"/>
              </a:rPr>
              <a:t>强调行为的特征、状态和给人的感受</a:t>
            </a:r>
            <a:r>
              <a:rPr kumimoji="1" lang="zh-CN" altLang="en-US" dirty="0">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lvl="1">
              <a:lnSpc>
                <a:spcPct val="140000"/>
              </a:lnSpc>
            </a:pPr>
            <a:r>
              <a:rPr lang="en-US" altLang="zh-CN" b="1" dirty="0">
                <a:latin typeface="Times New Roman" panose="02020603050405020304" pitchFamily="18" charset="0"/>
                <a:cs typeface="Times New Roman" panose="02020603050405020304" pitchFamily="18" charset="0"/>
              </a:rPr>
              <a:t>Studying</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abroad</a:t>
            </a:r>
            <a:r>
              <a:rPr lang="zh-CN" altLang="en-US" b="1"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is</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both</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challenging</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and</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rewarding.</a:t>
            </a:r>
            <a:endParaRPr lang="zh-CN" altLang="en-US" dirty="0">
              <a:latin typeface="Times New Roman" panose="02020603050405020304" pitchFamily="18" charset="0"/>
              <a:cs typeface="Times New Roman" panose="02020603050405020304" pitchFamily="18" charset="0"/>
            </a:endParaRPr>
          </a:p>
          <a:p>
            <a:pPr lvl="1">
              <a:lnSpc>
                <a:spcPct val="140000"/>
              </a:lnSpc>
            </a:pPr>
            <a:r>
              <a:rPr kumimoji="1" lang="zh-CN" altLang="en-US" dirty="0">
                <a:latin typeface="Times New Roman" panose="02020603050405020304" pitchFamily="18" charset="0"/>
                <a:ea typeface="宋体" panose="02010600030101010101" pitchFamily="2" charset="-122"/>
                <a:cs typeface="Times New Roman" panose="02020603050405020304" pitchFamily="18" charset="0"/>
              </a:rPr>
              <a:t>动词</a:t>
            </a:r>
            <a:r>
              <a:rPr kumimoji="1" lang="en-US" altLang="zh-CN" dirty="0">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dirty="0" err="1">
                <a:latin typeface="Times New Roman" panose="02020603050405020304" pitchFamily="18" charset="0"/>
                <a:ea typeface="宋体" panose="02010600030101010101" pitchFamily="2" charset="-122"/>
                <a:cs typeface="Times New Roman" panose="02020603050405020304" pitchFamily="18" charset="0"/>
              </a:rPr>
              <a:t>ing</a:t>
            </a:r>
            <a:r>
              <a:rPr kumimoji="1" lang="zh-CN" altLang="en-US" dirty="0">
                <a:latin typeface="Times New Roman" panose="02020603050405020304" pitchFamily="18" charset="0"/>
                <a:ea typeface="宋体" panose="02010600030101010101" pitchFamily="2" charset="-122"/>
                <a:cs typeface="Times New Roman" panose="02020603050405020304" pitchFamily="18" charset="0"/>
              </a:rPr>
              <a:t>形式作主语时句子侧重于主语，</a:t>
            </a:r>
            <a:r>
              <a:rPr kumimoji="1" lang="zh-CN" altLang="en-US" b="1" dirty="0">
                <a:latin typeface="Times New Roman" panose="02020603050405020304" pitchFamily="18" charset="0"/>
                <a:ea typeface="宋体" panose="02010600030101010101" pitchFamily="2" charset="-122"/>
                <a:cs typeface="Times New Roman" panose="02020603050405020304" pitchFamily="18" charset="0"/>
              </a:rPr>
              <a:t>强调行为本身的具体内容</a:t>
            </a:r>
            <a:r>
              <a:rPr kumimoji="1" lang="zh-CN" altLang="en-US" dirty="0">
                <a:latin typeface="Times New Roman" panose="02020603050405020304" pitchFamily="18" charset="0"/>
                <a:ea typeface="宋体" panose="02010600030101010101" pitchFamily="2" charset="-122"/>
                <a:cs typeface="Times New Roman" panose="02020603050405020304" pitchFamily="18" charset="0"/>
              </a:rPr>
              <a:t>，使句子更加生动。</a:t>
            </a:r>
            <a:endParaRPr kumimoji="1"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514350" indent="-514350">
              <a:buFont typeface="+mj-lt"/>
              <a:buAutoNum type="arabicPeriod"/>
            </a:pPr>
            <a:endParaRPr kumimoji="1" lang="zh-CN" altLang="en-US" dirty="0">
              <a:latin typeface="Times New Roman" panose="02020603050405020304" pitchFamily="18" charset="0"/>
              <a:cs typeface="Times New Roman" panose="02020603050405020304" pitchFamily="18" charset="0"/>
            </a:endParaRPr>
          </a:p>
        </p:txBody>
      </p:sp>
      <p:cxnSp>
        <p:nvCxnSpPr>
          <p:cNvPr id="12" name="直线连接符 11"/>
          <p:cNvCxnSpPr/>
          <p:nvPr/>
        </p:nvCxnSpPr>
        <p:spPr>
          <a:xfrm>
            <a:off x="2841731" y="4063946"/>
            <a:ext cx="1844569" cy="0"/>
          </a:xfrm>
          <a:prstGeom prst="line">
            <a:avLst/>
          </a:prstGeom>
          <a:ln w="38100"/>
        </p:spPr>
        <p:style>
          <a:lnRef idx="3">
            <a:schemeClr val="accent4"/>
          </a:lnRef>
          <a:fillRef idx="0">
            <a:schemeClr val="accent4"/>
          </a:fillRef>
          <a:effectRef idx="2">
            <a:schemeClr val="accent4"/>
          </a:effectRef>
          <a:fontRef idx="minor">
            <a:schemeClr val="tx1"/>
          </a:fontRef>
        </p:style>
      </p:cxnSp>
      <p:cxnSp>
        <p:nvCxnSpPr>
          <p:cNvPr id="13" name="直线连接符 12"/>
          <p:cNvCxnSpPr/>
          <p:nvPr/>
        </p:nvCxnSpPr>
        <p:spPr>
          <a:xfrm>
            <a:off x="2860781" y="5721296"/>
            <a:ext cx="2663719" cy="0"/>
          </a:xfrm>
          <a:prstGeom prst="line">
            <a:avLst/>
          </a:prstGeom>
          <a:ln w="38100"/>
        </p:spPr>
        <p:style>
          <a:lnRef idx="3">
            <a:schemeClr val="accent4"/>
          </a:lnRef>
          <a:fillRef idx="0">
            <a:schemeClr val="accent4"/>
          </a:fillRef>
          <a:effectRef idx="2">
            <a:schemeClr val="accent4"/>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516327" y="1062890"/>
            <a:ext cx="6844152" cy="1569660"/>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4:</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Fill in each blank using the </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endPar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a:endPar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内容占位符 2"/>
          <p:cNvSpPr txBox="1"/>
          <p:nvPr/>
        </p:nvSpPr>
        <p:spPr>
          <a:xfrm>
            <a:off x="2154000" y="3162397"/>
            <a:ext cx="78840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sz="2400" dirty="0">
                <a:latin typeface="Times New Roman" panose="02020603050405020304" pitchFamily="18" charset="0"/>
                <a:cs typeface="Times New Roman" panose="02020603050405020304" pitchFamily="18" charset="0"/>
              </a:rPr>
              <a:t>Xixi National Wetland Park, __________ 10 square kilometres in western Hangzhou, is the first national wetland park in China. __________ city life, nature, and wetlands makes the park a popular destination both for tourists and local residents. </a:t>
            </a:r>
            <a:endParaRPr lang="zh-CN" altLang="zh-CN" sz="2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a:off x="5938403" y="3111052"/>
            <a:ext cx="2023672"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covering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17" name="文本框 16"/>
          <p:cNvSpPr txBox="1"/>
          <p:nvPr/>
        </p:nvSpPr>
        <p:spPr>
          <a:xfrm>
            <a:off x="3043247" y="3850633"/>
            <a:ext cx="2290997"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Combining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2" name="矩形 21"/>
          <p:cNvSpPr/>
          <p:nvPr/>
        </p:nvSpPr>
        <p:spPr>
          <a:xfrm>
            <a:off x="2497655" y="2401718"/>
            <a:ext cx="6500497" cy="461665"/>
          </a:xfrm>
          <a:prstGeom prst="rect">
            <a:avLst/>
          </a:prstGeom>
          <a:noFill/>
          <a:ln w="9525" cap="flat" cmpd="sng" algn="ctr">
            <a:solidFill>
              <a:srgbClr val="711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none">
            <a:spAutoFit/>
          </a:bodyPr>
          <a:lstStyle/>
          <a:p>
            <a:pPr algn="just"/>
            <a:r>
              <a:rPr lang="en-US" altLang="zh-CN" sz="2400" kern="100" dirty="0">
                <a:latin typeface="Times New Roman" panose="02020603050405020304" pitchFamily="18" charset="0"/>
                <a:ea typeface="DengXian" panose="02010600030101010101" pitchFamily="2" charset="-122"/>
                <a:cs typeface="Times New Roman" panose="02020603050405020304" pitchFamily="18" charset="0"/>
              </a:rPr>
              <a:t>combine  cover  grow  take  limit  walk  experience</a:t>
            </a:r>
            <a:endParaRPr lang="zh-CN" altLang="zh-CN" sz="2400" kern="100" dirty="0">
              <a:latin typeface="Times New Roman" panose="02020603050405020304" pitchFamily="18" charset="0"/>
              <a:ea typeface="DengXian" panose="02010600030101010101" pitchFamily="2" charset="-122"/>
              <a:cs typeface="Times New Roman" panose="02020603050405020304" pitchFamily="18" charset="0"/>
            </a:endParaRPr>
          </a:p>
        </p:txBody>
      </p:sp>
      <p:sp>
        <p:nvSpPr>
          <p:cNvPr id="7" name="文本框 6"/>
          <p:cNvSpPr txBox="1"/>
          <p:nvPr/>
        </p:nvSpPr>
        <p:spPr>
          <a:xfrm>
            <a:off x="7496279" y="1616887"/>
            <a:ext cx="2541721" cy="461665"/>
          </a:xfrm>
          <a:prstGeom prst="rect">
            <a:avLst/>
          </a:prstGeom>
          <a:noFill/>
          <a:ln>
            <a:solidFill>
              <a:schemeClr val="accent4"/>
            </a:solidFill>
          </a:ln>
        </p:spPr>
        <p:txBody>
          <a:bodyPr wrap="none" rtlCol="0">
            <a:spAutoFit/>
          </a:bodyPr>
          <a:lstStyle/>
          <a:p>
            <a:r>
              <a:rPr kumimoji="1" lang="en-US" altLang="zh-CN" sz="2400" dirty="0">
                <a:latin typeface="Times New Roman" panose="02020603050405020304" pitchFamily="18" charset="0"/>
                <a:cs typeface="Times New Roman" panose="02020603050405020304" pitchFamily="18" charset="0"/>
              </a:rPr>
              <a:t>Page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29,</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Activity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3</a:t>
            </a:r>
            <a:endParaRPr kumimoji="1" lang="zh-CN"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p:nvPr/>
        </p:nvSpPr>
        <p:spPr>
          <a:xfrm>
            <a:off x="2154000" y="3162397"/>
            <a:ext cx="78840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sz="2400" dirty="0">
                <a:latin typeface="Times New Roman" panose="02020603050405020304" pitchFamily="18" charset="0"/>
                <a:cs typeface="Times New Roman" panose="02020603050405020304" pitchFamily="18" charset="0"/>
              </a:rPr>
              <a:t>At Xixi, ________ a boat tour, _________ along paths, and _____________ local customs and traditions of the villages in this park are at the top of the list of favourite activities. With trees, bushes, and colourful flowers __________ along the riversides, the park shows different sides of beauty in different seasons.</a:t>
            </a:r>
            <a:endParaRPr lang="zh-CN" altLang="zh-CN" sz="2400" dirty="0">
              <a:latin typeface="Times New Roman" panose="02020603050405020304" pitchFamily="18" charset="0"/>
              <a:cs typeface="Times New Roman" panose="02020603050405020304" pitchFamily="18" charset="0"/>
            </a:endParaRPr>
          </a:p>
        </p:txBody>
      </p:sp>
      <p:sp>
        <p:nvSpPr>
          <p:cNvPr id="22" name="矩形 21"/>
          <p:cNvSpPr/>
          <p:nvPr/>
        </p:nvSpPr>
        <p:spPr>
          <a:xfrm>
            <a:off x="2497655" y="2401718"/>
            <a:ext cx="6500497" cy="461665"/>
          </a:xfrm>
          <a:prstGeom prst="rect">
            <a:avLst/>
          </a:prstGeom>
          <a:noFill/>
          <a:ln w="9525" cap="flat" cmpd="sng" algn="ctr">
            <a:solidFill>
              <a:srgbClr val="711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none">
            <a:spAutoFit/>
          </a:bodyPr>
          <a:lstStyle/>
          <a:p>
            <a:pPr algn="just"/>
            <a:r>
              <a:rPr lang="en-US" altLang="zh-CN" sz="2400" kern="100" dirty="0">
                <a:latin typeface="Times New Roman" panose="02020603050405020304" pitchFamily="18" charset="0"/>
                <a:ea typeface="DengXian" panose="02010600030101010101" pitchFamily="2" charset="-122"/>
                <a:cs typeface="Times New Roman" panose="02020603050405020304" pitchFamily="18" charset="0"/>
              </a:rPr>
              <a:t>combine  cover  grow  take  limit  walk  experience</a:t>
            </a:r>
            <a:endParaRPr lang="zh-CN" altLang="zh-CN" sz="2400" kern="100" dirty="0">
              <a:latin typeface="Times New Roman" panose="02020603050405020304" pitchFamily="18" charset="0"/>
              <a:ea typeface="DengXian" panose="02010600030101010101" pitchFamily="2" charset="-122"/>
              <a:cs typeface="Times New Roman" panose="02020603050405020304" pitchFamily="18" charset="0"/>
            </a:endParaRPr>
          </a:p>
        </p:txBody>
      </p:sp>
      <p:sp>
        <p:nvSpPr>
          <p:cNvPr id="18" name="文本框 17"/>
          <p:cNvSpPr txBox="1"/>
          <p:nvPr/>
        </p:nvSpPr>
        <p:spPr>
          <a:xfrm>
            <a:off x="3441414" y="3106573"/>
            <a:ext cx="1275737"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taking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19" name="文本框 18"/>
          <p:cNvSpPr txBox="1"/>
          <p:nvPr/>
        </p:nvSpPr>
        <p:spPr>
          <a:xfrm>
            <a:off x="6137715" y="3123542"/>
            <a:ext cx="1667659"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walking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0" name="文本框 19"/>
          <p:cNvSpPr txBox="1"/>
          <p:nvPr/>
        </p:nvSpPr>
        <p:spPr>
          <a:xfrm>
            <a:off x="2264573" y="3473499"/>
            <a:ext cx="2532091"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experiencing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1" name="文本框 20"/>
          <p:cNvSpPr txBox="1"/>
          <p:nvPr/>
        </p:nvSpPr>
        <p:spPr>
          <a:xfrm>
            <a:off x="6828388" y="4202211"/>
            <a:ext cx="2532091"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growing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17" name="文本框 16"/>
          <p:cNvSpPr txBox="1"/>
          <p:nvPr/>
        </p:nvSpPr>
        <p:spPr>
          <a:xfrm>
            <a:off x="2516327" y="1062890"/>
            <a:ext cx="6844152" cy="1569660"/>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4:</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Fill in each blank using the </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endPar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a:endPar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p:nvPr/>
        </p:nvSpPr>
        <p:spPr>
          <a:xfrm>
            <a:off x="2154000" y="3162397"/>
            <a:ext cx="78840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sz="2400" dirty="0">
                <a:latin typeface="Times New Roman" panose="02020603050405020304" pitchFamily="18" charset="0"/>
                <a:cs typeface="Times New Roman" panose="02020603050405020304" pitchFamily="18" charset="0"/>
              </a:rPr>
              <a:t>In order to better develop as well as preserve this place, __________ human impact on Xixi Wetland was considered by the park designers. All the new buildings were designed in a traditional way to fit into the natural environment. This green, watery world is home to many birds and fishes. With trees __________ in the shallows, the wetland is a natural system for providing clean water and producing oxygen, which makes it the “green lungs of Hangzhou”.</a:t>
            </a:r>
            <a:endParaRPr lang="zh-CN" altLang="zh-CN" sz="2400" dirty="0">
              <a:latin typeface="Times New Roman" panose="02020603050405020304" pitchFamily="18" charset="0"/>
              <a:cs typeface="Times New Roman" panose="02020603050405020304" pitchFamily="18" charset="0"/>
            </a:endParaRPr>
          </a:p>
        </p:txBody>
      </p:sp>
      <p:sp>
        <p:nvSpPr>
          <p:cNvPr id="22" name="矩形 21"/>
          <p:cNvSpPr/>
          <p:nvPr/>
        </p:nvSpPr>
        <p:spPr>
          <a:xfrm>
            <a:off x="2497655" y="2401718"/>
            <a:ext cx="6500497" cy="461665"/>
          </a:xfrm>
          <a:prstGeom prst="rect">
            <a:avLst/>
          </a:prstGeom>
          <a:noFill/>
          <a:ln w="9525" cap="flat" cmpd="sng" algn="ctr">
            <a:solidFill>
              <a:srgbClr val="711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none">
            <a:spAutoFit/>
          </a:bodyPr>
          <a:lstStyle/>
          <a:p>
            <a:pPr algn="just"/>
            <a:r>
              <a:rPr lang="en-US" altLang="zh-CN" sz="2400" kern="100" dirty="0">
                <a:latin typeface="Times New Roman" panose="02020603050405020304" pitchFamily="18" charset="0"/>
                <a:ea typeface="DengXian" panose="02010600030101010101" pitchFamily="2" charset="-122"/>
                <a:cs typeface="Times New Roman" panose="02020603050405020304" pitchFamily="18" charset="0"/>
              </a:rPr>
              <a:t>combine  cover  grow  take  limit  walk  experience</a:t>
            </a:r>
            <a:endParaRPr lang="zh-CN" altLang="zh-CN" sz="2400" kern="100" dirty="0">
              <a:latin typeface="Times New Roman" panose="02020603050405020304" pitchFamily="18" charset="0"/>
              <a:ea typeface="DengXian" panose="02010600030101010101" pitchFamily="2" charset="-122"/>
              <a:cs typeface="Times New Roman" panose="02020603050405020304" pitchFamily="18" charset="0"/>
            </a:endParaRPr>
          </a:p>
        </p:txBody>
      </p:sp>
      <p:sp>
        <p:nvSpPr>
          <p:cNvPr id="17" name="文本框 16"/>
          <p:cNvSpPr txBox="1"/>
          <p:nvPr/>
        </p:nvSpPr>
        <p:spPr>
          <a:xfrm>
            <a:off x="2497652" y="4916157"/>
            <a:ext cx="2532091"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growing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3" name="文本框 22"/>
          <p:cNvSpPr txBox="1"/>
          <p:nvPr/>
        </p:nvSpPr>
        <p:spPr>
          <a:xfrm>
            <a:off x="2497653" y="3476622"/>
            <a:ext cx="2532091"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limiting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11" name="文本框 10"/>
          <p:cNvSpPr txBox="1"/>
          <p:nvPr/>
        </p:nvSpPr>
        <p:spPr>
          <a:xfrm>
            <a:off x="2516327" y="1062890"/>
            <a:ext cx="6844152" cy="1569660"/>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4:</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Fill in each blank using the </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GB"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en-GB"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endPar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a:endParaRPr lang="zh-CN" altLang="en-US" sz="32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2"/>
          <p:cNvSpPr txBox="1"/>
          <p:nvPr/>
        </p:nvSpPr>
        <p:spPr>
          <a:xfrm>
            <a:off x="2154000" y="2286097"/>
            <a:ext cx="7884000" cy="24317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lang="en-US" altLang="zh-CN" sz="2400" dirty="0">
                <a:latin typeface="Times New Roman" panose="02020603050405020304" pitchFamily="18" charset="0"/>
                <a:cs typeface="Times New Roman" panose="02020603050405020304" pitchFamily="18" charset="0"/>
              </a:rPr>
              <a:t>Xixi National Wetland Park, covering 10 square kilometres in western Hangzhou, is the first national wetland park in China. Combining city life, nature, and wetlands makes the park a popular destination both for tourists and local residents.</a:t>
            </a:r>
            <a:endParaRPr lang="en-US" altLang="zh-CN" sz="2400" dirty="0">
              <a:latin typeface="Times New Roman" panose="02020603050405020304" pitchFamily="18" charset="0"/>
              <a:cs typeface="Times New Roman" panose="02020603050405020304" pitchFamily="18" charset="0"/>
            </a:endParaRPr>
          </a:p>
          <a:p>
            <a:pPr marL="0" indent="0">
              <a:lnSpc>
                <a:spcPct val="140000"/>
              </a:lnSpc>
              <a:buNone/>
            </a:pPr>
            <a:r>
              <a:rPr lang="en-US" altLang="zh-CN" sz="2400" dirty="0">
                <a:latin typeface="Times New Roman" panose="02020603050405020304" pitchFamily="18" charset="0"/>
                <a:cs typeface="Times New Roman" panose="02020603050405020304" pitchFamily="18" charset="0"/>
              </a:rPr>
              <a:t> </a:t>
            </a:r>
            <a:endParaRPr lang="zh-CN" altLang="zh-CN" sz="2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2516326" y="1062890"/>
            <a:ext cx="7142023"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5:</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Find</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sentences</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with</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zh-CN" altLang="en-US"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as</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subject.</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27" name="直线连接符 26"/>
          <p:cNvCxnSpPr/>
          <p:nvPr/>
        </p:nvCxnSpPr>
        <p:spPr>
          <a:xfrm>
            <a:off x="2154000" y="3915311"/>
            <a:ext cx="5237400" cy="0"/>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28" name="矩形 27"/>
          <p:cNvSpPr/>
          <p:nvPr/>
        </p:nvSpPr>
        <p:spPr>
          <a:xfrm>
            <a:off x="2154000" y="3429000"/>
            <a:ext cx="7637700" cy="467216"/>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2154000" y="3989008"/>
            <a:ext cx="7047150" cy="467197"/>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2"/>
          <p:cNvSpPr txBox="1"/>
          <p:nvPr/>
        </p:nvSpPr>
        <p:spPr>
          <a:xfrm>
            <a:off x="2154000" y="2286097"/>
            <a:ext cx="7884000" cy="24317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lang="en-US" altLang="zh-CN" sz="2400" dirty="0">
                <a:latin typeface="Times New Roman" panose="02020603050405020304" pitchFamily="18" charset="0"/>
                <a:cs typeface="Times New Roman" panose="02020603050405020304" pitchFamily="18" charset="0"/>
              </a:rPr>
              <a:t>At Xixi, taking a boat tour, walking along paths, and experiencing local customs and traditions of the villages in this park are at the top of the list of favourite activities. With trees, bushes, and colourful flowers growing along the riversides, the park shows different sides of beauty in different seasons.</a:t>
            </a:r>
            <a:endParaRPr lang="zh-CN" altLang="zh-CN" sz="2400" dirty="0">
              <a:latin typeface="Times New Roman" panose="02020603050405020304" pitchFamily="18" charset="0"/>
              <a:cs typeface="Times New Roman" panose="02020603050405020304" pitchFamily="18" charset="0"/>
            </a:endParaRPr>
          </a:p>
          <a:p>
            <a:pPr marL="0" indent="0">
              <a:lnSpc>
                <a:spcPct val="140000"/>
              </a:lnSpc>
              <a:buNone/>
            </a:pPr>
            <a:endParaRPr lang="zh-CN" altLang="zh-CN" sz="2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2516326" y="1062890"/>
            <a:ext cx="7142023"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5:</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Find</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sentences</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with</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zh-CN" altLang="en-US"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as</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subject.</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矩形 27"/>
          <p:cNvSpPr/>
          <p:nvPr/>
        </p:nvSpPr>
        <p:spPr>
          <a:xfrm>
            <a:off x="2154000" y="2348598"/>
            <a:ext cx="6723300" cy="467216"/>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7" name="直线连接符 26"/>
          <p:cNvCxnSpPr/>
          <p:nvPr/>
        </p:nvCxnSpPr>
        <p:spPr>
          <a:xfrm flipV="1">
            <a:off x="3258900" y="2844925"/>
            <a:ext cx="5408850" cy="1"/>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29" name="矩形 28"/>
          <p:cNvSpPr/>
          <p:nvPr/>
        </p:nvSpPr>
        <p:spPr>
          <a:xfrm>
            <a:off x="2154000" y="2923703"/>
            <a:ext cx="7884000" cy="467197"/>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54000" y="3486195"/>
            <a:ext cx="6323250" cy="467216"/>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1" name="直线连接符 10"/>
          <p:cNvCxnSpPr/>
          <p:nvPr/>
        </p:nvCxnSpPr>
        <p:spPr>
          <a:xfrm flipV="1">
            <a:off x="2138700" y="3429000"/>
            <a:ext cx="7899300" cy="0"/>
          </a:xfrm>
          <a:prstGeom prst="line">
            <a:avLst/>
          </a:prstGeom>
          <a:ln w="38100"/>
        </p:spPr>
        <p:style>
          <a:lnRef idx="3">
            <a:schemeClr val="accent4"/>
          </a:lnRef>
          <a:fillRef idx="0">
            <a:schemeClr val="accent4"/>
          </a:fillRef>
          <a:effectRef idx="2">
            <a:schemeClr val="accent4"/>
          </a:effectRef>
          <a:fontRef idx="minor">
            <a:schemeClr val="tx1"/>
          </a:fontRef>
        </p:style>
      </p:cxnSp>
      <p:cxnSp>
        <p:nvCxnSpPr>
          <p:cNvPr id="13" name="直线连接符 12"/>
          <p:cNvCxnSpPr/>
          <p:nvPr/>
        </p:nvCxnSpPr>
        <p:spPr>
          <a:xfrm flipV="1">
            <a:off x="2115900" y="4004086"/>
            <a:ext cx="741600" cy="2"/>
          </a:xfrm>
          <a:prstGeom prst="line">
            <a:avLst/>
          </a:prstGeom>
          <a:ln w="38100"/>
        </p:spPr>
        <p:style>
          <a:lnRef idx="3">
            <a:schemeClr val="accent4"/>
          </a:lnRef>
          <a:fillRef idx="0">
            <a:schemeClr val="accent4"/>
          </a:fillRef>
          <a:effectRef idx="2">
            <a:schemeClr val="accent4"/>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2"/>
          <p:cNvSpPr txBox="1"/>
          <p:nvPr/>
        </p:nvSpPr>
        <p:spPr>
          <a:xfrm>
            <a:off x="2154000" y="2286097"/>
            <a:ext cx="7884000" cy="24317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lang="en-GB" altLang="zh-CN" sz="2400" dirty="0">
                <a:latin typeface="Times New Roman" panose="02020603050405020304" pitchFamily="18" charset="0"/>
                <a:cs typeface="Times New Roman" panose="02020603050405020304" pitchFamily="18" charset="0"/>
              </a:rPr>
              <a:t>In order to better develop as well as preserve this place, </a:t>
            </a:r>
            <a:r>
              <a:rPr lang="en-US" altLang="zh-CN" sz="2400" dirty="0">
                <a:latin typeface="Times New Roman" panose="02020603050405020304" pitchFamily="18" charset="0"/>
                <a:cs typeface="Times New Roman" panose="02020603050405020304" pitchFamily="18" charset="0"/>
              </a:rPr>
              <a:t>limiting</a:t>
            </a:r>
            <a:r>
              <a:rPr lang="zh-CN" altLang="en-US" sz="2400" dirty="0">
                <a:latin typeface="Times New Roman" panose="02020603050405020304" pitchFamily="18" charset="0"/>
                <a:cs typeface="Times New Roman" panose="02020603050405020304" pitchFamily="18" charset="0"/>
              </a:rPr>
              <a:t> </a:t>
            </a:r>
            <a:r>
              <a:rPr lang="en-GB" altLang="zh-CN" sz="2400" dirty="0">
                <a:latin typeface="Times New Roman" panose="02020603050405020304" pitchFamily="18" charset="0"/>
                <a:cs typeface="Times New Roman" panose="02020603050405020304" pitchFamily="18" charset="0"/>
              </a:rPr>
              <a:t>human impact on Xixi Wetland was considered by the park designers…. With trees </a:t>
            </a:r>
            <a:r>
              <a:rPr lang="en-US" altLang="zh-CN" sz="2400" dirty="0">
                <a:latin typeface="Times New Roman" panose="02020603050405020304" pitchFamily="18" charset="0"/>
                <a:cs typeface="Times New Roman" panose="02020603050405020304" pitchFamily="18" charset="0"/>
              </a:rPr>
              <a:t>growing</a:t>
            </a:r>
            <a:r>
              <a:rPr lang="en-GB" altLang="zh-CN" sz="2400" dirty="0">
                <a:latin typeface="Times New Roman" panose="02020603050405020304" pitchFamily="18" charset="0"/>
                <a:cs typeface="Times New Roman" panose="02020603050405020304" pitchFamily="18" charset="0"/>
              </a:rPr>
              <a:t> in the shallows, the wetland is a natural system for providing clean water and producing oxygen, which makes it the “green lungs of Hangzhou”.</a:t>
            </a:r>
            <a:endParaRPr lang="en-GB" altLang="zh-CN" sz="2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2516326" y="1062890"/>
            <a:ext cx="7142023"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5:</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Find</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sentences</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with</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zh-CN" altLang="en-US"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as</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subject.</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en-GB"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矩形 27"/>
          <p:cNvSpPr/>
          <p:nvPr/>
        </p:nvSpPr>
        <p:spPr>
          <a:xfrm>
            <a:off x="2154000" y="2348598"/>
            <a:ext cx="6913800" cy="467216"/>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2192100" y="2907859"/>
            <a:ext cx="7884000" cy="467197"/>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154000" y="3500298"/>
            <a:ext cx="1960800" cy="467216"/>
          </a:xfrm>
          <a:prstGeom prst="rect">
            <a:avLst/>
          </a:prstGeom>
          <a:solidFill>
            <a:schemeClr val="accent6">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1" name="直线连接符 10"/>
          <p:cNvCxnSpPr/>
          <p:nvPr/>
        </p:nvCxnSpPr>
        <p:spPr>
          <a:xfrm>
            <a:off x="2138700" y="3429000"/>
            <a:ext cx="5119350" cy="0"/>
          </a:xfrm>
          <a:prstGeom prst="line">
            <a:avLst/>
          </a:prstGeom>
          <a:ln w="38100"/>
        </p:spPr>
        <p:style>
          <a:lnRef idx="3">
            <a:schemeClr val="accent4"/>
          </a:lnRef>
          <a:fillRef idx="0">
            <a:schemeClr val="accent4"/>
          </a:fillRef>
          <a:effectRef idx="2">
            <a:schemeClr val="accent4"/>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516327" y="1062890"/>
            <a:ext cx="6844152"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6:</a:t>
            </a:r>
            <a:r>
              <a:rPr kumimoji="1" lang="en-US" altLang="zh-CN" sz="3200" b="1" dirty="0">
                <a:latin typeface="Times New Roman" panose="02020603050405020304" pitchFamily="18" charset="0"/>
                <a:cs typeface="Times New Roman" panose="02020603050405020304" pitchFamily="18" charset="0"/>
              </a:rPr>
              <a:t> Answer</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questions</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using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i="1" dirty="0">
                <a:latin typeface="Times New Roman" panose="02020603050405020304" pitchFamily="18" charset="0"/>
                <a:cs typeface="Times New Roman" panose="02020603050405020304" pitchFamily="18" charset="0"/>
              </a:rPr>
              <a:t>–</a:t>
            </a:r>
            <a:r>
              <a:rPr kumimoji="1" lang="en-US" altLang="zh-CN" sz="3200" b="1" i="1" dirty="0" err="1">
                <a:latin typeface="Times New Roman" panose="02020603050405020304" pitchFamily="18" charset="0"/>
                <a:cs typeface="Times New Roman" panose="02020603050405020304" pitchFamily="18" charset="0"/>
              </a:rPr>
              <a:t>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文本框 1"/>
          <p:cNvSpPr txBox="1"/>
          <p:nvPr/>
        </p:nvSpPr>
        <p:spPr>
          <a:xfrm>
            <a:off x="1961296" y="2303691"/>
            <a:ext cx="7884000" cy="2062103"/>
          </a:xfrm>
          <a:prstGeom prst="rect">
            <a:avLst/>
          </a:prstGeom>
          <a:noFill/>
        </p:spPr>
        <p:txBody>
          <a:bodyPr wrap="square" rtlCol="0">
            <a:spAutoFit/>
          </a:bodyPr>
          <a:lstStyle/>
          <a:p>
            <a:pPr marL="514350" indent="-514350">
              <a:buAutoNum type="arabicPeriod"/>
            </a:pPr>
            <a:r>
              <a:rPr kumimoji="1" lang="en-US" altLang="zh-CN" sz="2400" dirty="0">
                <a:latin typeface="Times New Roman" panose="02020603050405020304" pitchFamily="18" charset="0"/>
                <a:cs typeface="Times New Roman" panose="02020603050405020304" pitchFamily="18" charset="0"/>
              </a:rPr>
              <a:t>What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impressed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you</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most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when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visiting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err="1">
                <a:latin typeface="Times New Roman" panose="02020603050405020304" pitchFamily="18" charset="0"/>
                <a:cs typeface="Times New Roman" panose="02020603050405020304" pitchFamily="18" charset="0"/>
              </a:rPr>
              <a:t>Zhangye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Danxia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Geopark?</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(see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colourful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mountains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rocky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landscape)</a:t>
            </a:r>
            <a:endParaRPr kumimoji="1" lang="en-US" altLang="zh-CN" sz="2400" dirty="0">
              <a:latin typeface="Times New Roman" panose="02020603050405020304" pitchFamily="18" charset="0"/>
              <a:cs typeface="Times New Roman" panose="02020603050405020304" pitchFamily="18" charset="0"/>
            </a:endParaRPr>
          </a:p>
          <a:p>
            <a:pPr marL="514350" indent="-514350">
              <a:buAutoNum type="arabicPeriod" startAt="4"/>
            </a:pPr>
            <a:endParaRPr kumimoji="1" lang="en-US" altLang="zh-CN" sz="2800" dirty="0">
              <a:latin typeface="Times New Roman" panose="02020603050405020304" pitchFamily="18" charset="0"/>
              <a:cs typeface="Times New Roman" panose="02020603050405020304" pitchFamily="18" charset="0"/>
            </a:endParaRPr>
          </a:p>
          <a:p>
            <a:endParaRPr kumimoji="1" lang="zh-CN" altLang="en-US" sz="2800" dirty="0"/>
          </a:p>
        </p:txBody>
      </p:sp>
      <p:sp>
        <p:nvSpPr>
          <p:cNvPr id="3" name="文本框 2"/>
          <p:cNvSpPr txBox="1"/>
          <p:nvPr/>
        </p:nvSpPr>
        <p:spPr>
          <a:xfrm>
            <a:off x="2452792" y="3566969"/>
            <a:ext cx="7436130" cy="830997"/>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Seeing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colourful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mountains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rocky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landscape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impressed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most.</a:t>
            </a:r>
            <a:r>
              <a:rPr kumimoji="1" lang="zh-CN" altLang="en-US" sz="2400" dirty="0">
                <a:latin typeface="Times New Roman" panose="02020603050405020304" pitchFamily="18" charset="0"/>
                <a:cs typeface="Times New Roman" panose="02020603050405020304" pitchFamily="18" charset="0"/>
              </a:rPr>
              <a:t> </a:t>
            </a:r>
            <a:endParaRPr kumimoji="1" lang="zh-CN" altLang="en-US" sz="2400" dirty="0">
              <a:latin typeface="Times New Roman" panose="02020603050405020304" pitchFamily="18" charset="0"/>
              <a:cs typeface="Times New Roman" panose="02020603050405020304" pitchFamily="18" charset="0"/>
            </a:endParaRPr>
          </a:p>
        </p:txBody>
      </p:sp>
      <p:cxnSp>
        <p:nvCxnSpPr>
          <p:cNvPr id="9" name="直线连接符 8"/>
          <p:cNvCxnSpPr/>
          <p:nvPr/>
        </p:nvCxnSpPr>
        <p:spPr>
          <a:xfrm>
            <a:off x="2452792" y="3991511"/>
            <a:ext cx="6653108" cy="0"/>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7" name="文本框 16"/>
          <p:cNvSpPr txBox="1"/>
          <p:nvPr/>
        </p:nvSpPr>
        <p:spPr>
          <a:xfrm>
            <a:off x="7133952" y="1694529"/>
            <a:ext cx="2541721" cy="461665"/>
          </a:xfrm>
          <a:prstGeom prst="rect">
            <a:avLst/>
          </a:prstGeom>
          <a:noFill/>
          <a:ln>
            <a:solidFill>
              <a:schemeClr val="accent4"/>
            </a:solidFill>
          </a:ln>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2400" dirty="0">
                <a:latin typeface="Times New Roman" panose="02020603050405020304" pitchFamily="18" charset="0"/>
                <a:cs typeface="Times New Roman" panose="02020603050405020304" pitchFamily="18" charset="0"/>
              </a:rPr>
              <a:t>Page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34,</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Activity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2</a:t>
            </a:r>
            <a:endParaRPr kumimoji="1" lang="zh-CN"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61296" y="2303691"/>
            <a:ext cx="7884000" cy="2431435"/>
          </a:xfrm>
          <a:prstGeom prst="rect">
            <a:avLst/>
          </a:prstGeom>
          <a:noFill/>
        </p:spPr>
        <p:txBody>
          <a:bodyPr wrap="square" rtlCol="0">
            <a:spAutoFit/>
          </a:bodyPr>
          <a:lstStyle/>
          <a:p>
            <a:pPr marL="514350" indent="-514350">
              <a:buFont typeface="+mj-lt"/>
              <a:buAutoNum type="arabicPeriod" startAt="2"/>
            </a:pPr>
            <a:r>
              <a:rPr kumimoji="1" lang="en-US" altLang="zh-CN" sz="2400" dirty="0">
                <a:latin typeface="Times New Roman" panose="02020603050405020304" pitchFamily="18" charset="0"/>
                <a:cs typeface="Times New Roman" panose="02020603050405020304" pitchFamily="18" charset="0"/>
              </a:rPr>
              <a:t>What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tops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list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of</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tourists’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favourite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activities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Zhangjiajie?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(admire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magnificent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peaks/landscape,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take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raft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ride,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experience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local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customs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of</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Tujia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people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Miao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people)</a:t>
            </a:r>
            <a:endParaRPr kumimoji="1" lang="en-US" altLang="zh-CN" sz="2400" dirty="0">
              <a:latin typeface="Times New Roman" panose="02020603050405020304" pitchFamily="18" charset="0"/>
              <a:cs typeface="Times New Roman" panose="02020603050405020304" pitchFamily="18" charset="0"/>
            </a:endParaRPr>
          </a:p>
          <a:p>
            <a:pPr marL="514350" indent="-514350">
              <a:buAutoNum type="arabicPeriod" startAt="4"/>
            </a:pPr>
            <a:endParaRPr kumimoji="1" lang="en-US" altLang="zh-CN" sz="2800" dirty="0">
              <a:latin typeface="Times New Roman" panose="02020603050405020304" pitchFamily="18" charset="0"/>
              <a:cs typeface="Times New Roman" panose="02020603050405020304" pitchFamily="18" charset="0"/>
            </a:endParaRPr>
          </a:p>
          <a:p>
            <a:endParaRPr kumimoji="1" lang="zh-CN" altLang="en-US" sz="2800" dirty="0"/>
          </a:p>
        </p:txBody>
      </p:sp>
      <p:sp>
        <p:nvSpPr>
          <p:cNvPr id="3" name="文本框 2"/>
          <p:cNvSpPr txBox="1"/>
          <p:nvPr/>
        </p:nvSpPr>
        <p:spPr>
          <a:xfrm>
            <a:off x="2419650" y="4042499"/>
            <a:ext cx="7436130" cy="1569660"/>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Admiring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magnificent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peaks/landscape,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taking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raft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ride,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experiencing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local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customs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of</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Tujia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people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Miao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people</a:t>
            </a:r>
            <a:r>
              <a:rPr kumimoji="1" lang="zh-CN" altLang="en-US" sz="2400" b="1"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top</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list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of</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tourists’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favourite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activities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Zhangjiajie.</a:t>
            </a:r>
            <a:r>
              <a:rPr kumimoji="1" lang="zh-CN" altLang="en-US" sz="2400" dirty="0">
                <a:latin typeface="Times New Roman" panose="02020603050405020304" pitchFamily="18" charset="0"/>
                <a:cs typeface="Times New Roman" panose="02020603050405020304" pitchFamily="18" charset="0"/>
              </a:rPr>
              <a:t> </a:t>
            </a:r>
            <a:endParaRPr kumimoji="1" lang="zh-CN" altLang="en-US" sz="2400" dirty="0">
              <a:latin typeface="Times New Roman" panose="02020603050405020304" pitchFamily="18" charset="0"/>
              <a:cs typeface="Times New Roman" panose="02020603050405020304" pitchFamily="18" charset="0"/>
            </a:endParaRPr>
          </a:p>
        </p:txBody>
      </p:sp>
      <p:cxnSp>
        <p:nvCxnSpPr>
          <p:cNvPr id="9" name="直线连接符 8"/>
          <p:cNvCxnSpPr/>
          <p:nvPr/>
        </p:nvCxnSpPr>
        <p:spPr>
          <a:xfrm>
            <a:off x="2412880" y="4467761"/>
            <a:ext cx="7020584" cy="0"/>
          </a:xfrm>
          <a:prstGeom prst="line">
            <a:avLst/>
          </a:prstGeom>
          <a:ln w="38100"/>
        </p:spPr>
        <p:style>
          <a:lnRef idx="3">
            <a:schemeClr val="accent4"/>
          </a:lnRef>
          <a:fillRef idx="0">
            <a:schemeClr val="accent4"/>
          </a:fillRef>
          <a:effectRef idx="2">
            <a:schemeClr val="accent4"/>
          </a:effectRef>
          <a:fontRef idx="minor">
            <a:schemeClr val="tx1"/>
          </a:fontRef>
        </p:style>
      </p:cxnSp>
      <p:cxnSp>
        <p:nvCxnSpPr>
          <p:cNvPr id="10" name="直线连接符 9"/>
          <p:cNvCxnSpPr/>
          <p:nvPr/>
        </p:nvCxnSpPr>
        <p:spPr>
          <a:xfrm>
            <a:off x="2399356" y="4810661"/>
            <a:ext cx="6653108" cy="0"/>
          </a:xfrm>
          <a:prstGeom prst="line">
            <a:avLst/>
          </a:prstGeom>
          <a:ln w="38100"/>
        </p:spPr>
        <p:style>
          <a:lnRef idx="3">
            <a:schemeClr val="accent4"/>
          </a:lnRef>
          <a:fillRef idx="0">
            <a:schemeClr val="accent4"/>
          </a:fillRef>
          <a:effectRef idx="2">
            <a:schemeClr val="accent4"/>
          </a:effectRef>
          <a:fontRef idx="minor">
            <a:schemeClr val="tx1"/>
          </a:fontRef>
        </p:style>
      </p:cxnSp>
      <p:cxnSp>
        <p:nvCxnSpPr>
          <p:cNvPr id="11" name="直线连接符 10"/>
          <p:cNvCxnSpPr/>
          <p:nvPr/>
        </p:nvCxnSpPr>
        <p:spPr>
          <a:xfrm>
            <a:off x="2380306" y="5191661"/>
            <a:ext cx="3605108" cy="0"/>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17" name="文本框 16"/>
          <p:cNvSpPr txBox="1"/>
          <p:nvPr/>
        </p:nvSpPr>
        <p:spPr>
          <a:xfrm>
            <a:off x="2516327" y="1062890"/>
            <a:ext cx="6844152"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6:</a:t>
            </a:r>
            <a:r>
              <a:rPr kumimoji="1" lang="en-US" altLang="zh-CN" sz="3200" b="1" dirty="0">
                <a:latin typeface="Times New Roman" panose="02020603050405020304" pitchFamily="18" charset="0"/>
                <a:cs typeface="Times New Roman" panose="02020603050405020304" pitchFamily="18" charset="0"/>
              </a:rPr>
              <a:t> Answer</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questions</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using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i="1" dirty="0">
                <a:latin typeface="Times New Roman" panose="02020603050405020304" pitchFamily="18" charset="0"/>
                <a:cs typeface="Times New Roman" panose="02020603050405020304" pitchFamily="18" charset="0"/>
              </a:rPr>
              <a:t>–</a:t>
            </a:r>
            <a:r>
              <a:rPr kumimoji="1" lang="en-US" altLang="zh-CN" sz="3200" b="1" i="1" dirty="0" err="1">
                <a:latin typeface="Times New Roman" panose="02020603050405020304" pitchFamily="18" charset="0"/>
                <a:cs typeface="Times New Roman" panose="02020603050405020304" pitchFamily="18" charset="0"/>
              </a:rPr>
              <a:t>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61296" y="2303691"/>
            <a:ext cx="7884000" cy="1692771"/>
          </a:xfrm>
          <a:prstGeom prst="rect">
            <a:avLst/>
          </a:prstGeom>
          <a:noFill/>
        </p:spPr>
        <p:txBody>
          <a:bodyPr wrap="square" rtlCol="0">
            <a:spAutoFit/>
          </a:bodyPr>
          <a:lstStyle/>
          <a:p>
            <a:pPr marL="514350" indent="-514350">
              <a:buFont typeface="+mj-lt"/>
              <a:buAutoNum type="arabicPeriod" startAt="3"/>
            </a:pPr>
            <a:r>
              <a:rPr kumimoji="1" lang="en-US" altLang="zh-CN" sz="2400" dirty="0">
                <a:latin typeface="Times New Roman" panose="02020603050405020304" pitchFamily="18" charset="0"/>
                <a:cs typeface="Times New Roman" panose="02020603050405020304" pitchFamily="18" charset="0"/>
              </a:rPr>
              <a:t>What do tourists like to do at Guilin’s Li River? (take a boat tour, admire the karst landscape)</a:t>
            </a:r>
            <a:endParaRPr kumimoji="1" lang="en-US" altLang="zh-CN" sz="2400" dirty="0">
              <a:latin typeface="Times New Roman" panose="02020603050405020304" pitchFamily="18" charset="0"/>
              <a:cs typeface="Times New Roman" panose="02020603050405020304" pitchFamily="18" charset="0"/>
            </a:endParaRPr>
          </a:p>
          <a:p>
            <a:pPr marL="514350" indent="-514350">
              <a:buAutoNum type="arabicPeriod" startAt="4"/>
            </a:pPr>
            <a:endParaRPr kumimoji="1" lang="en-US" altLang="zh-CN" sz="2800" dirty="0">
              <a:latin typeface="Times New Roman" panose="02020603050405020304" pitchFamily="18" charset="0"/>
              <a:cs typeface="Times New Roman" panose="02020603050405020304" pitchFamily="18" charset="0"/>
            </a:endParaRPr>
          </a:p>
          <a:p>
            <a:endParaRPr kumimoji="1" lang="zh-CN" altLang="en-US" sz="2800" dirty="0"/>
          </a:p>
        </p:txBody>
      </p:sp>
      <p:sp>
        <p:nvSpPr>
          <p:cNvPr id="3" name="文本框 2"/>
          <p:cNvSpPr txBox="1"/>
          <p:nvPr/>
        </p:nvSpPr>
        <p:spPr>
          <a:xfrm>
            <a:off x="2419650" y="3385206"/>
            <a:ext cx="7436130" cy="830997"/>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Taking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boat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tour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admiring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karst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landscape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are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things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tourists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like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Guilin’s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River.</a:t>
            </a:r>
            <a:r>
              <a:rPr kumimoji="1" lang="zh-CN" altLang="en-US" sz="2400" dirty="0">
                <a:latin typeface="Times New Roman" panose="02020603050405020304" pitchFamily="18" charset="0"/>
                <a:cs typeface="Times New Roman" panose="02020603050405020304" pitchFamily="18" charset="0"/>
              </a:rPr>
              <a:t> </a:t>
            </a:r>
            <a:endParaRPr kumimoji="1" lang="zh-CN" altLang="en-US" sz="2400" dirty="0">
              <a:latin typeface="Times New Roman" panose="02020603050405020304" pitchFamily="18" charset="0"/>
              <a:cs typeface="Times New Roman" panose="02020603050405020304" pitchFamily="18" charset="0"/>
            </a:endParaRPr>
          </a:p>
        </p:txBody>
      </p:sp>
      <p:cxnSp>
        <p:nvCxnSpPr>
          <p:cNvPr id="9" name="直线连接符 8"/>
          <p:cNvCxnSpPr/>
          <p:nvPr/>
        </p:nvCxnSpPr>
        <p:spPr>
          <a:xfrm>
            <a:off x="2508635" y="3801011"/>
            <a:ext cx="6328315" cy="0"/>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11" name="文本框 10"/>
          <p:cNvSpPr txBox="1"/>
          <p:nvPr/>
        </p:nvSpPr>
        <p:spPr>
          <a:xfrm>
            <a:off x="2516327" y="1062890"/>
            <a:ext cx="6844152"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6:</a:t>
            </a:r>
            <a:r>
              <a:rPr kumimoji="1" lang="en-US" altLang="zh-CN" sz="3200" b="1" dirty="0">
                <a:latin typeface="Times New Roman" panose="02020603050405020304" pitchFamily="18" charset="0"/>
                <a:cs typeface="Times New Roman" panose="02020603050405020304" pitchFamily="18" charset="0"/>
              </a:rPr>
              <a:t> Answer</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questions</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using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i="1" dirty="0">
                <a:latin typeface="Times New Roman" panose="02020603050405020304" pitchFamily="18" charset="0"/>
                <a:cs typeface="Times New Roman" panose="02020603050405020304" pitchFamily="18" charset="0"/>
              </a:rPr>
              <a:t>–</a:t>
            </a:r>
            <a:r>
              <a:rPr kumimoji="1" lang="en-US" altLang="zh-CN" sz="3200" b="1" i="1" dirty="0" err="1">
                <a:latin typeface="Times New Roman" panose="02020603050405020304" pitchFamily="18" charset="0"/>
                <a:cs typeface="Times New Roman" panose="02020603050405020304" pitchFamily="18" charset="0"/>
              </a:rPr>
              <a:t>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61296" y="2303691"/>
            <a:ext cx="7884000" cy="2431435"/>
          </a:xfrm>
          <a:prstGeom prst="rect">
            <a:avLst/>
          </a:prstGeom>
          <a:noFill/>
        </p:spPr>
        <p:txBody>
          <a:bodyPr wrap="square" rtlCol="0">
            <a:spAutoFit/>
          </a:bodyPr>
          <a:lstStyle/>
          <a:p>
            <a:pPr marL="514350" indent="-514350">
              <a:buFont typeface="+mj-lt"/>
              <a:buAutoNum type="arabicPeriod" startAt="4"/>
            </a:pPr>
            <a:r>
              <a:rPr kumimoji="1" lang="en-US" altLang="zh-CN" sz="2400" dirty="0">
                <a:latin typeface="Times New Roman" panose="02020603050405020304" pitchFamily="18" charset="0"/>
                <a:cs typeface="Times New Roman" panose="02020603050405020304" pitchFamily="18" charset="0"/>
              </a:rPr>
              <a:t>What activities would appeal to adventurous tourists in Lijiang, Yunnan Province? (view glaciers at Yulong Snow Mountain, listen to the sound of rushing water at Tiger Leaping Gorge)</a:t>
            </a:r>
            <a:endParaRPr kumimoji="1" lang="en-US" altLang="zh-CN" sz="2400" dirty="0">
              <a:latin typeface="Times New Roman" panose="02020603050405020304" pitchFamily="18" charset="0"/>
              <a:cs typeface="Times New Roman" panose="02020603050405020304" pitchFamily="18" charset="0"/>
            </a:endParaRPr>
          </a:p>
          <a:p>
            <a:pPr marL="514350" indent="-514350">
              <a:buAutoNum type="arabicPeriod" startAt="4"/>
            </a:pPr>
            <a:endParaRPr kumimoji="1" lang="en-US" altLang="zh-CN" sz="2800" dirty="0">
              <a:latin typeface="Times New Roman" panose="02020603050405020304" pitchFamily="18" charset="0"/>
              <a:cs typeface="Times New Roman" panose="02020603050405020304" pitchFamily="18" charset="0"/>
            </a:endParaRPr>
          </a:p>
          <a:p>
            <a:endParaRPr kumimoji="1" lang="zh-CN" altLang="en-US" sz="2800" dirty="0"/>
          </a:p>
        </p:txBody>
      </p:sp>
      <p:sp>
        <p:nvSpPr>
          <p:cNvPr id="3" name="文本框 2"/>
          <p:cNvSpPr txBox="1"/>
          <p:nvPr/>
        </p:nvSpPr>
        <p:spPr>
          <a:xfrm>
            <a:off x="2419650" y="3903999"/>
            <a:ext cx="7436130" cy="1200329"/>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Viewing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glaciers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Yulong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Snow</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Mountain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listening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sound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of</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rushing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water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Tiger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Leaping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Gorge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appeal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adventurous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tourists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Lijiang,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Yunnan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Province.</a:t>
            </a:r>
            <a:endParaRPr kumimoji="1" lang="zh-CN" altLang="en-US" sz="2400" dirty="0">
              <a:latin typeface="Times New Roman" panose="02020603050405020304" pitchFamily="18" charset="0"/>
              <a:cs typeface="Times New Roman" panose="02020603050405020304" pitchFamily="18" charset="0"/>
            </a:endParaRPr>
          </a:p>
        </p:txBody>
      </p:sp>
      <p:cxnSp>
        <p:nvCxnSpPr>
          <p:cNvPr id="9" name="直线连接符 8"/>
          <p:cNvCxnSpPr/>
          <p:nvPr/>
        </p:nvCxnSpPr>
        <p:spPr>
          <a:xfrm>
            <a:off x="2457750" y="4335076"/>
            <a:ext cx="7039634" cy="0"/>
          </a:xfrm>
          <a:prstGeom prst="line">
            <a:avLst/>
          </a:prstGeom>
          <a:ln w="38100"/>
        </p:spPr>
        <p:style>
          <a:lnRef idx="3">
            <a:schemeClr val="accent4"/>
          </a:lnRef>
          <a:fillRef idx="0">
            <a:schemeClr val="accent4"/>
          </a:fillRef>
          <a:effectRef idx="2">
            <a:schemeClr val="accent4"/>
          </a:effectRef>
          <a:fontRef idx="minor">
            <a:schemeClr val="tx1"/>
          </a:fontRef>
        </p:style>
      </p:cxnSp>
      <p:cxnSp>
        <p:nvCxnSpPr>
          <p:cNvPr id="10" name="直线连接符 9"/>
          <p:cNvCxnSpPr/>
          <p:nvPr/>
        </p:nvCxnSpPr>
        <p:spPr>
          <a:xfrm>
            <a:off x="2457750" y="4697026"/>
            <a:ext cx="6563384" cy="0"/>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11" name="文本框 10"/>
          <p:cNvSpPr txBox="1"/>
          <p:nvPr/>
        </p:nvSpPr>
        <p:spPr>
          <a:xfrm>
            <a:off x="2516327" y="1062890"/>
            <a:ext cx="6844152"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6:</a:t>
            </a:r>
            <a:r>
              <a:rPr kumimoji="1" lang="en-US" altLang="zh-CN" sz="3200" b="1" dirty="0">
                <a:latin typeface="Times New Roman" panose="02020603050405020304" pitchFamily="18" charset="0"/>
                <a:cs typeface="Times New Roman" panose="02020603050405020304" pitchFamily="18" charset="0"/>
              </a:rPr>
              <a:t> Answer</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questions</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using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the</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i="1" dirty="0">
                <a:latin typeface="Times New Roman" panose="02020603050405020304" pitchFamily="18" charset="0"/>
                <a:cs typeface="Times New Roman" panose="02020603050405020304" pitchFamily="18" charset="0"/>
              </a:rPr>
              <a:t>–</a:t>
            </a:r>
            <a:r>
              <a:rPr kumimoji="1" lang="en-US" altLang="zh-CN" sz="3200" b="1" i="1" dirty="0" err="1">
                <a:latin typeface="Times New Roman" panose="02020603050405020304" pitchFamily="18" charset="0"/>
                <a:cs typeface="Times New Roman" panose="02020603050405020304" pitchFamily="18" charset="0"/>
              </a:rPr>
              <a:t>ing</a:t>
            </a:r>
            <a:r>
              <a:rPr kumimoji="1" lang="zh-CN" altLang="en-US" sz="3200" b="1" dirty="0">
                <a:latin typeface="Times New Roman" panose="02020603050405020304" pitchFamily="18" charset="0"/>
                <a:cs typeface="Times New Roman" panose="02020603050405020304" pitchFamily="18" charset="0"/>
              </a:rPr>
              <a:t> </a:t>
            </a:r>
            <a:r>
              <a:rPr kumimoji="1" lang="en-US" altLang="zh-CN" sz="3200" b="1" dirty="0">
                <a:latin typeface="Times New Roman" panose="02020603050405020304" pitchFamily="18" charset="0"/>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154000" y="1028609"/>
            <a:ext cx="8171100"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7:</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Translate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Chinese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to</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complete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passage.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Use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zh-CN" altLang="en-US"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where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possible.</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文本框 21"/>
          <p:cNvSpPr txBox="1"/>
          <p:nvPr/>
        </p:nvSpPr>
        <p:spPr>
          <a:xfrm>
            <a:off x="2154000" y="2645278"/>
            <a:ext cx="7884000" cy="2671565"/>
          </a:xfrm>
          <a:prstGeom prst="rect">
            <a:avLst/>
          </a:prstGeom>
          <a:noFill/>
        </p:spPr>
        <p:txBody>
          <a:bodyPr wrap="square" rtlCol="0">
            <a:spAutoFit/>
          </a:bodyPr>
          <a:lstStyle/>
          <a:p>
            <a:pPr>
              <a:lnSpc>
                <a:spcPts val="3380"/>
              </a:lnSpc>
            </a:pPr>
            <a:r>
              <a:rPr kumimoji="1" lang="en-US" altLang="zh-CN" sz="2400" u="sng" dirty="0">
                <a:latin typeface="Times New Roman" panose="02020603050405020304" pitchFamily="18" charset="0"/>
                <a:cs typeface="Times New Roman" panose="02020603050405020304" pitchFamily="18" charset="0"/>
              </a:rPr>
              <a:t>Travelling</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to</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cold,</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dark,</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and</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remote</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Arctic</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Norway</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in</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u="sng" dirty="0">
                <a:latin typeface="Times New Roman" panose="02020603050405020304" pitchFamily="18" charset="0"/>
                <a:cs typeface="Times New Roman" panose="02020603050405020304" pitchFamily="18" charset="0"/>
              </a:rPr>
              <a:t>mid-winter</a:t>
            </a:r>
            <a:r>
              <a:rPr kumimoji="1" lang="zh-CN" altLang="en-US" sz="2400" u="sng"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在隆冬季节去寒冷、黑暗而偏远的北极圈内的挪威旅游</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can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be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激动人心的</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especially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for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those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__________________________________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寻求完全不一样的体验</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意识到</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lack</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of</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daylight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difficulties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transport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extremely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important.</a:t>
            </a:r>
            <a:r>
              <a:rPr kumimoji="1" lang="zh-CN" altLang="en-US" sz="2400" dirty="0">
                <a:latin typeface="Times New Roman" panose="02020603050405020304" pitchFamily="18" charset="0"/>
                <a:cs typeface="Times New Roman" panose="02020603050405020304" pitchFamily="18" charset="0"/>
              </a:rPr>
              <a:t> </a:t>
            </a:r>
            <a:endParaRPr kumimoji="1" lang="zh-CN" altLang="en-US" sz="2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a:off x="4002605" y="3486150"/>
            <a:ext cx="2532091"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fascinating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0" name="文本框 19"/>
          <p:cNvSpPr txBox="1"/>
          <p:nvPr/>
        </p:nvSpPr>
        <p:spPr>
          <a:xfrm>
            <a:off x="2916421" y="3927690"/>
            <a:ext cx="5352937"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looking</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for</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totally</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different</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experiences</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1" name="文本框 20"/>
          <p:cNvSpPr txBox="1"/>
          <p:nvPr/>
        </p:nvSpPr>
        <p:spPr>
          <a:xfrm>
            <a:off x="4307405" y="4366476"/>
            <a:ext cx="2532091"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Realising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8" name="文本框 7"/>
          <p:cNvSpPr txBox="1"/>
          <p:nvPr/>
        </p:nvSpPr>
        <p:spPr>
          <a:xfrm>
            <a:off x="2154000" y="2144720"/>
            <a:ext cx="3981475" cy="461665"/>
          </a:xfrm>
          <a:prstGeom prst="rect">
            <a:avLst/>
          </a:prstGeom>
          <a:noFill/>
          <a:ln>
            <a:solidFill>
              <a:schemeClr val="accent4"/>
            </a:solidFill>
          </a:ln>
        </p:spPr>
        <p:txBody>
          <a:bodyPr wrap="none" rtlCol="0">
            <a:spAutoFit/>
          </a:bodyPr>
          <a:lstStyle/>
          <a:p>
            <a:r>
              <a:rPr kumimoji="1" lang="en-US" altLang="zh-CN" sz="2400" dirty="0">
                <a:latin typeface="Times New Roman" panose="02020603050405020304" pitchFamily="18" charset="0"/>
                <a:cs typeface="Times New Roman" panose="02020603050405020304" pitchFamily="18" charset="0"/>
              </a:rPr>
              <a:t>Page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76,</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Activity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3,</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Workbook</a:t>
            </a:r>
            <a:endParaRPr kumimoji="1" lang="zh-CN"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2154000" y="2645278"/>
            <a:ext cx="7884000" cy="1363515"/>
          </a:xfrm>
          <a:prstGeom prst="rect">
            <a:avLst/>
          </a:prstGeom>
          <a:noFill/>
        </p:spPr>
        <p:txBody>
          <a:bodyPr wrap="square" rtlCol="0">
            <a:spAutoFit/>
          </a:bodyPr>
          <a:lstStyle/>
          <a:p>
            <a:pPr>
              <a:lnSpc>
                <a:spcPts val="3380"/>
              </a:lnSpc>
            </a:pPr>
            <a:r>
              <a:rPr kumimoji="1" lang="en-US" altLang="zh-CN" sz="2400" dirty="0">
                <a:latin typeface="Times New Roman" panose="02020603050405020304" pitchFamily="18" charset="0"/>
                <a:cs typeface="Times New Roman" panose="02020603050405020304" pitchFamily="18" charset="0"/>
              </a:rPr>
              <a:t>Last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January,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found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few</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mountain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passes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were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closed,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so</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走动</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was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not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easy,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but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欣赏</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northern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lights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was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incredible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experience.</a:t>
            </a:r>
            <a:endParaRPr kumimoji="1" lang="zh-CN" altLang="en-US" sz="2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a:off x="2270405" y="3059480"/>
            <a:ext cx="2532091"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moving</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around</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0" name="文本框 19"/>
          <p:cNvSpPr txBox="1"/>
          <p:nvPr/>
        </p:nvSpPr>
        <p:spPr>
          <a:xfrm>
            <a:off x="7548883" y="3063506"/>
            <a:ext cx="2147567"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appreciating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17" name="文本框 16"/>
          <p:cNvSpPr txBox="1"/>
          <p:nvPr/>
        </p:nvSpPr>
        <p:spPr>
          <a:xfrm>
            <a:off x="2154000" y="1028609"/>
            <a:ext cx="8171100"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7:</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Translate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Chinese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to</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complete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passage.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Use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zh-CN" altLang="en-US"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where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possible.</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2154000" y="2645278"/>
            <a:ext cx="7884000" cy="2231829"/>
          </a:xfrm>
          <a:prstGeom prst="rect">
            <a:avLst/>
          </a:prstGeom>
          <a:noFill/>
        </p:spPr>
        <p:txBody>
          <a:bodyPr wrap="square" rtlCol="0">
            <a:spAutoFit/>
          </a:bodyPr>
          <a:lstStyle/>
          <a:p>
            <a:pPr>
              <a:lnSpc>
                <a:spcPts val="3380"/>
              </a:lnSpc>
            </a:pPr>
            <a:r>
              <a:rPr kumimoji="1" lang="en-US" altLang="zh-CN" sz="2400" dirty="0">
                <a:latin typeface="Times New Roman" panose="02020603050405020304" pitchFamily="18" charset="0"/>
                <a:cs typeface="Times New Roman" panose="02020603050405020304" pitchFamily="18" charset="0"/>
              </a:rPr>
              <a:t>___________________________________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在线订交通和宾馆</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did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help</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lot.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____________________________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想出如何拍照</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low</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light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actually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took</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us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quite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some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time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during</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our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筹划</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stage.</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Finally,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_____________________</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ea typeface="华文楷体" panose="02010600040101010101" pitchFamily="2" charset="-122"/>
                <a:cs typeface="Times New Roman" panose="02020603050405020304" pitchFamily="18" charset="0"/>
              </a:rPr>
              <a:t>雇一位当地导游</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was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necessary</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helpful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for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this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trip.</a:t>
            </a:r>
            <a:endParaRPr kumimoji="1" lang="zh-CN" altLang="en-US" sz="2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a:off x="2094367" y="2609970"/>
            <a:ext cx="5751750"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Booking</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transportations</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and</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hotels</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online</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0" name="文本框 19"/>
          <p:cNvSpPr txBox="1"/>
          <p:nvPr/>
        </p:nvSpPr>
        <p:spPr>
          <a:xfrm>
            <a:off x="4348409" y="3067085"/>
            <a:ext cx="4729272"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Figuring</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out</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how</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to</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take</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pictures</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21" name="文本框 20"/>
          <p:cNvSpPr txBox="1"/>
          <p:nvPr/>
        </p:nvSpPr>
        <p:spPr>
          <a:xfrm>
            <a:off x="2710392" y="3933928"/>
            <a:ext cx="1346219"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planning</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17" name="文本框 16"/>
          <p:cNvSpPr txBox="1"/>
          <p:nvPr/>
        </p:nvSpPr>
        <p:spPr>
          <a:xfrm>
            <a:off x="6646699" y="3931507"/>
            <a:ext cx="4757417" cy="461665"/>
          </a:xfrm>
          <a:prstGeom prst="rect">
            <a:avLst/>
          </a:prstGeom>
          <a:noFill/>
        </p:spPr>
        <p:txBody>
          <a:bodyPr wrap="square" rtlCol="0">
            <a:spAutoFit/>
          </a:bodyPr>
          <a:lstStyle/>
          <a:p>
            <a:r>
              <a:rPr kumimoji="1" lang="en-US" altLang="zh-CN" sz="2400" b="1" dirty="0">
                <a:solidFill>
                  <a:schemeClr val="accent2"/>
                </a:solidFill>
                <a:latin typeface="Times New Roman" panose="02020603050405020304" pitchFamily="18" charset="0"/>
                <a:cs typeface="Times New Roman" panose="02020603050405020304" pitchFamily="18" charset="0"/>
              </a:rPr>
              <a:t>hiring</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a</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local</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tour</a:t>
            </a:r>
            <a:r>
              <a:rPr kumimoji="1" lang="zh-CN" altLang="en-US" sz="2400" b="1" dirty="0">
                <a:solidFill>
                  <a:schemeClr val="accent2"/>
                </a:solidFill>
                <a:latin typeface="Times New Roman" panose="02020603050405020304" pitchFamily="18" charset="0"/>
                <a:cs typeface="Times New Roman" panose="02020603050405020304" pitchFamily="18" charset="0"/>
              </a:rPr>
              <a:t> </a:t>
            </a:r>
            <a:r>
              <a:rPr kumimoji="1" lang="en-US" altLang="zh-CN" sz="2400" b="1" dirty="0">
                <a:solidFill>
                  <a:schemeClr val="accent2"/>
                </a:solidFill>
                <a:latin typeface="Times New Roman" panose="02020603050405020304" pitchFamily="18" charset="0"/>
                <a:cs typeface="Times New Roman" panose="02020603050405020304" pitchFamily="18" charset="0"/>
              </a:rPr>
              <a:t>guide</a:t>
            </a:r>
            <a:endParaRPr kumimoji="1" lang="zh-CN" altLang="en-US" sz="2400" b="1" dirty="0">
              <a:solidFill>
                <a:schemeClr val="accent2"/>
              </a:solidFill>
              <a:latin typeface="Times New Roman" panose="02020603050405020304" pitchFamily="18" charset="0"/>
              <a:cs typeface="Times New Roman" panose="02020603050405020304" pitchFamily="18" charset="0"/>
            </a:endParaRPr>
          </a:p>
        </p:txBody>
      </p:sp>
      <p:sp>
        <p:nvSpPr>
          <p:cNvPr id="18" name="文本框 17"/>
          <p:cNvSpPr txBox="1"/>
          <p:nvPr/>
        </p:nvSpPr>
        <p:spPr>
          <a:xfrm>
            <a:off x="2154000" y="1028609"/>
            <a:ext cx="8171100" cy="1077218"/>
          </a:xfrm>
          <a:prstGeom prst="rect">
            <a:avLst/>
          </a:prstGeom>
          <a:noFill/>
        </p:spPr>
        <p:txBody>
          <a:bodyPr wrap="square" rtlCol="0">
            <a:spAutoFit/>
          </a:bodyPr>
          <a:lstStyle/>
          <a:p>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Activity</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7:</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Translate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Chinese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to</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complete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passage.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Use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dirty="0" err="1">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ing</a:t>
            </a:r>
            <a:r>
              <a:rPr lang="zh-CN" altLang="en-US" sz="3200" b="1" i="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form</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where</a:t>
            </a:r>
            <a:r>
              <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possible.</a:t>
            </a:r>
            <a:endParaRPr lang="zh-CN" altLang="en-US" sz="3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P spid="21"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1181099"/>
            <a:ext cx="10515600" cy="1325563"/>
          </a:xfrm>
        </p:spPr>
        <p:txBody>
          <a:bodyPr>
            <a:normAutofit/>
          </a:bodyPr>
          <a:lstStyle/>
          <a:p>
            <a:r>
              <a:rPr kumimoji="1" lang="en-US" altLang="zh-CN" sz="3200" b="1" dirty="0">
                <a:latin typeface="Times New Roman" panose="02020603050405020304" pitchFamily="18" charset="0"/>
                <a:cs typeface="Times New Roman" panose="02020603050405020304" pitchFamily="18" charset="0"/>
              </a:rPr>
              <a:t>Homework</a:t>
            </a:r>
            <a:endParaRPr kumimoji="1" lang="zh-CN" altLang="en-US" sz="3200" b="1" dirty="0">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2123400" y="2175670"/>
            <a:ext cx="7945200" cy="4351338"/>
          </a:xfrm>
        </p:spPr>
        <p:txBody>
          <a:bodyPr>
            <a:normAutofit/>
          </a:bodyPr>
          <a:lstStyle/>
          <a:p>
            <a:pPr marL="0" indent="0">
              <a:lnSpc>
                <a:spcPct val="150000"/>
              </a:lnSpc>
              <a:buNone/>
            </a:pPr>
            <a:r>
              <a:rPr kumimoji="1" lang="en-US" altLang="zh-CN" dirty="0">
                <a:latin typeface="Times New Roman" panose="02020603050405020304" pitchFamily="18" charset="0"/>
                <a:cs typeface="Times New Roman" panose="02020603050405020304" pitchFamily="18" charset="0"/>
              </a:rPr>
              <a:t>Choose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place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in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your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city</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or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town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as</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destination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for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school</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trip.</a:t>
            </a:r>
            <a:r>
              <a:rPr kumimoji="1" lang="zh-CN" altLang="en-US" dirty="0">
                <a:latin typeface="Times New Roman" panose="02020603050405020304" pitchFamily="18" charset="0"/>
                <a:cs typeface="Times New Roman" panose="02020603050405020304" pitchFamily="18" charset="0"/>
              </a:rPr>
              <a:t> </a:t>
            </a:r>
            <a:endParaRPr kumimoji="1" lang="en-US" altLang="zh-CN" dirty="0">
              <a:latin typeface="Times New Roman" panose="02020603050405020304" pitchFamily="18" charset="0"/>
              <a:cs typeface="Times New Roman" panose="02020603050405020304" pitchFamily="18" charset="0"/>
            </a:endParaRPr>
          </a:p>
          <a:p>
            <a:pPr lvl="1">
              <a:lnSpc>
                <a:spcPct val="150000"/>
              </a:lnSpc>
            </a:pPr>
            <a:r>
              <a:rPr kumimoji="1" lang="en-US" altLang="zh-CN" dirty="0">
                <a:latin typeface="Times New Roman" panose="02020603050405020304" pitchFamily="18" charset="0"/>
                <a:cs typeface="Times New Roman" panose="02020603050405020304" pitchFamily="18" charset="0"/>
              </a:rPr>
              <a:t>Use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passage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in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Activity</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3</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on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page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29</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as</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example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and</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write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about</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your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choice.</a:t>
            </a:r>
            <a:endParaRPr kumimoji="1" lang="en-US" altLang="zh-CN" dirty="0">
              <a:latin typeface="Times New Roman" panose="02020603050405020304" pitchFamily="18" charset="0"/>
              <a:cs typeface="Times New Roman" panose="02020603050405020304" pitchFamily="18" charset="0"/>
            </a:endParaRPr>
          </a:p>
          <a:p>
            <a:pPr lvl="1">
              <a:lnSpc>
                <a:spcPct val="150000"/>
              </a:lnSpc>
            </a:pPr>
            <a:r>
              <a:rPr kumimoji="1" lang="en-US" altLang="zh-CN" dirty="0">
                <a:latin typeface="Times New Roman" panose="02020603050405020304" pitchFamily="18" charset="0"/>
                <a:cs typeface="Times New Roman" panose="02020603050405020304" pitchFamily="18" charset="0"/>
              </a:rPr>
              <a:t>Use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i="1" dirty="0">
                <a:latin typeface="Times New Roman" panose="02020603050405020304" pitchFamily="18" charset="0"/>
                <a:cs typeface="Times New Roman" panose="02020603050405020304" pitchFamily="18" charset="0"/>
              </a:rPr>
              <a:t>–</a:t>
            </a:r>
            <a:r>
              <a:rPr kumimoji="1" lang="en-US" altLang="zh-CN" i="1" dirty="0" err="1">
                <a:latin typeface="Times New Roman" panose="02020603050405020304" pitchFamily="18" charset="0"/>
                <a:cs typeface="Times New Roman" panose="02020603050405020304" pitchFamily="18" charset="0"/>
              </a:rPr>
              <a:t>ing</a:t>
            </a:r>
            <a:r>
              <a:rPr kumimoji="1" lang="zh-CN" altLang="en-US" i="1"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form</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as</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the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subject</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in</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your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passage</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properly.</a:t>
            </a:r>
            <a:endParaRPr kumimoji="1" lang="zh-CN"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2253805"/>
            <a:ext cx="10515600" cy="1325563"/>
          </a:xfrm>
        </p:spPr>
        <p:txBody>
          <a:bodyPr>
            <a:normAutofit/>
          </a:bodyPr>
          <a:lstStyle/>
          <a:p>
            <a:r>
              <a:rPr kumimoji="1" lang="en-US" altLang="zh-CN" sz="3200" dirty="0">
                <a:latin typeface="Times New Roman" panose="02020603050405020304" pitchFamily="18" charset="0"/>
                <a:cs typeface="Times New Roman" panose="02020603050405020304" pitchFamily="18" charset="0"/>
              </a:rPr>
              <a:t>Thank</a:t>
            </a:r>
            <a:r>
              <a:rPr kumimoji="1" lang="zh-CN" altLang="en-US" sz="3200" dirty="0">
                <a:latin typeface="Times New Roman" panose="02020603050405020304" pitchFamily="18" charset="0"/>
                <a:cs typeface="Times New Roman" panose="02020603050405020304" pitchFamily="18" charset="0"/>
              </a:rPr>
              <a:t> </a:t>
            </a:r>
            <a:r>
              <a:rPr kumimoji="1" lang="en-US" altLang="zh-CN" sz="3200" dirty="0">
                <a:latin typeface="Times New Roman" panose="02020603050405020304" pitchFamily="18" charset="0"/>
                <a:cs typeface="Times New Roman" panose="02020603050405020304" pitchFamily="18" charset="0"/>
              </a:rPr>
              <a:t>you!</a:t>
            </a:r>
            <a:endParaRPr kumimoji="1" lang="zh-CN" altLang="en-US" sz="32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8299</Words>
  <Application>WPS 演示</Application>
  <PresentationFormat>宽屏</PresentationFormat>
  <Paragraphs>234</Paragraphs>
  <Slides>29</Slides>
  <Notes>29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29</vt:i4>
      </vt:variant>
    </vt:vector>
  </HeadingPairs>
  <TitlesOfParts>
    <vt:vector size="40" baseType="lpstr">
      <vt:lpstr>Arial</vt:lpstr>
      <vt:lpstr>宋体</vt:lpstr>
      <vt:lpstr>Wingdings</vt:lpstr>
      <vt:lpstr>黑体</vt:lpstr>
      <vt:lpstr>华文楷体</vt:lpstr>
      <vt:lpstr>微软雅黑</vt:lpstr>
      <vt:lpstr>Times New Roman</vt:lpstr>
      <vt:lpstr>Arial Unicode MS</vt:lpstr>
      <vt:lpstr>Calibri</vt:lpstr>
      <vt:lpstr>DengXian</vt:lpstr>
      <vt:lpstr>Office 主题</vt:lpstr>
      <vt:lpstr>Unit 3 Fascinating Parks Discover Useful Structures</vt:lpstr>
      <vt:lpstr>Learning Objectives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Homework</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Administrator</cp:lastModifiedBy>
  <cp:revision>269</cp:revision>
  <dcterms:created xsi:type="dcterms:W3CDTF">2020-02-05T11:17:00Z</dcterms:created>
  <dcterms:modified xsi:type="dcterms:W3CDTF">2020-08-17T04:02:27Z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