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67" r:id="rId2"/>
    <p:sldId id="369" r:id="rId3"/>
    <p:sldId id="371" r:id="rId4"/>
    <p:sldId id="370" r:id="rId5"/>
    <p:sldId id="373" r:id="rId6"/>
    <p:sldId id="374" r:id="rId7"/>
    <p:sldId id="375" r:id="rId8"/>
    <p:sldId id="376" r:id="rId9"/>
    <p:sldId id="377" r:id="rId10"/>
    <p:sldId id="378" r:id="rId11"/>
    <p:sldId id="379" r:id="rId12"/>
    <p:sldId id="398" r:id="rId13"/>
    <p:sldId id="399" r:id="rId14"/>
    <p:sldId id="400" r:id="rId15"/>
    <p:sldId id="397" r:id="rId16"/>
    <p:sldId id="380" r:id="rId17"/>
    <p:sldId id="381" r:id="rId18"/>
    <p:sldId id="382" r:id="rId19"/>
    <p:sldId id="384" r:id="rId20"/>
    <p:sldId id="383" r:id="rId21"/>
    <p:sldId id="385" r:id="rId22"/>
    <p:sldId id="388" r:id="rId23"/>
    <p:sldId id="387" r:id="rId24"/>
    <p:sldId id="389" r:id="rId25"/>
    <p:sldId id="390" r:id="rId26"/>
    <p:sldId id="401" r:id="rId27"/>
    <p:sldId id="391" r:id="rId28"/>
    <p:sldId id="392" r:id="rId29"/>
    <p:sldId id="403" r:id="rId30"/>
    <p:sldId id="402" r:id="rId31"/>
    <p:sldId id="393" r:id="rId32"/>
    <p:sldId id="404" r:id="rId33"/>
    <p:sldId id="405" r:id="rId34"/>
    <p:sldId id="409" r:id="rId35"/>
    <p:sldId id="407" r:id="rId36"/>
    <p:sldId id="408" r:id="rId37"/>
    <p:sldId id="394" r:id="rId38"/>
    <p:sldId id="410" r:id="rId39"/>
    <p:sldId id="411" r:id="rId40"/>
    <p:sldId id="412" r:id="rId41"/>
    <p:sldId id="414" r:id="rId42"/>
    <p:sldId id="395" r:id="rId43"/>
    <p:sldId id="396" r:id="rId44"/>
    <p:sldId id="406" r:id="rId4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1pPr>
    <a:lvl2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2pPr>
    <a:lvl3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3pPr>
    <a:lvl4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4pPr>
    <a:lvl5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5pPr>
    <a:lvl6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6pPr>
    <a:lvl7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7pPr>
    <a:lvl8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8pPr>
    <a:lvl9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9pPr>
  </p:defaultTextStyle>
  <p:extLst>
    <p:ext uri="{EFAFB233-063F-42B5-8137-9DF3F51BA10A}">
      <p15:sldGuideLst xmlns:p15="http://schemas.microsoft.com/office/powerpoint/2012/main">
        <p15:guide id="1" orient="horz" pos="2198">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o" initials="L" lastIdx="1" clrIdx="0">
    <p:extLst>
      <p:ext uri="{19B8F6BF-5375-455C-9EA6-DF929625EA0E}">
        <p15:presenceInfo xmlns:p15="http://schemas.microsoft.com/office/powerpoint/2012/main" userId="b8e5f06e82299e6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DED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43"/>
    <p:restoredTop sz="81712" autoAdjust="0"/>
  </p:normalViewPr>
  <p:slideViewPr>
    <p:cSldViewPr snapToGrid="0" snapToObjects="1">
      <p:cViewPr varScale="1">
        <p:scale>
          <a:sx n="76" d="100"/>
          <a:sy n="76" d="100"/>
        </p:scale>
        <p:origin x="537" y="27"/>
      </p:cViewPr>
      <p:guideLst>
        <p:guide orient="horz" pos="2198"/>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 Id="rId5" Type="http://schemas.openxmlformats.org/officeDocument/2006/relationships/image" Target="../media/image10.wmf"/><Relationship Id="rId4"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6" Type="http://schemas.openxmlformats.org/officeDocument/2006/relationships/image" Target="../media/image23.wmf"/><Relationship Id="rId5" Type="http://schemas.openxmlformats.org/officeDocument/2006/relationships/image" Target="../media/image22.wmf"/><Relationship Id="rId4"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17.wmf"/><Relationship Id="rId4" Type="http://schemas.openxmlformats.org/officeDocument/2006/relationships/image" Target="../media/image2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27.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7.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 Id="rId6" Type="http://schemas.openxmlformats.org/officeDocument/2006/relationships/image" Target="../media/image44.wmf"/><Relationship Id="rId5" Type="http://schemas.openxmlformats.org/officeDocument/2006/relationships/image" Target="../media/image43.wmf"/><Relationship Id="rId4" Type="http://schemas.openxmlformats.org/officeDocument/2006/relationships/image" Target="../media/image42.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4.wmf"/><Relationship Id="rId1" Type="http://schemas.openxmlformats.org/officeDocument/2006/relationships/image" Target="../media/image33.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2.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7" name="Shape 117"/>
          <p:cNvSpPr>
            <a:spLocks noGrp="1" noRot="1" noChangeAspect="1"/>
          </p:cNvSpPr>
          <p:nvPr>
            <p:ph type="sldImg"/>
          </p:nvPr>
        </p:nvSpPr>
        <p:spPr>
          <a:xfrm>
            <a:off x="381000" y="685800"/>
            <a:ext cx="6096000" cy="3429000"/>
          </a:xfrm>
          <a:prstGeom prst="rect">
            <a:avLst/>
          </a:prstGeom>
        </p:spPr>
        <p:txBody>
          <a:bodyPr/>
          <a:lstStyle/>
          <a:p>
            <a:endParaRPr/>
          </a:p>
        </p:txBody>
      </p:sp>
      <p:sp>
        <p:nvSpPr>
          <p:cNvPr id="118" name="Shape 11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313964237"/>
      </p:ext>
    </p:extLst>
  </p:cSld>
  <p:clrMap bg1="lt1" tx1="dk1" bg2="lt2" tx2="dk2" accent1="accent1" accent2="accent2" accent3="accent3" accent4="accent4" accent5="accent5" accent6="accent6" hlink="hlink" folHlink="folHlink"/>
  <p:notesStyle>
    <a:lvl1pPr defTabSz="457200" latinLnBrk="0">
      <a:lnSpc>
        <a:spcPct val="118000"/>
      </a:lnSpc>
      <a:defRPr sz="2200">
        <a:latin typeface="+mn-lt"/>
        <a:ea typeface="+mn-ea"/>
        <a:cs typeface="+mn-cs"/>
        <a:sym typeface="Helvetica Neue" panose="02000503000000020004"/>
      </a:defRPr>
    </a:lvl1pPr>
    <a:lvl2pPr indent="228600" defTabSz="457200" latinLnBrk="0">
      <a:lnSpc>
        <a:spcPct val="118000"/>
      </a:lnSpc>
      <a:defRPr sz="2200">
        <a:latin typeface="+mn-lt"/>
        <a:ea typeface="+mn-ea"/>
        <a:cs typeface="+mn-cs"/>
        <a:sym typeface="Helvetica Neue" panose="02000503000000020004"/>
      </a:defRPr>
    </a:lvl2pPr>
    <a:lvl3pPr indent="457200" defTabSz="457200" latinLnBrk="0">
      <a:lnSpc>
        <a:spcPct val="118000"/>
      </a:lnSpc>
      <a:defRPr sz="2200">
        <a:latin typeface="+mn-lt"/>
        <a:ea typeface="+mn-ea"/>
        <a:cs typeface="+mn-cs"/>
        <a:sym typeface="Helvetica Neue" panose="02000503000000020004"/>
      </a:defRPr>
    </a:lvl3pPr>
    <a:lvl4pPr indent="685800" defTabSz="457200" latinLnBrk="0">
      <a:lnSpc>
        <a:spcPct val="118000"/>
      </a:lnSpc>
      <a:defRPr sz="2200">
        <a:latin typeface="+mn-lt"/>
        <a:ea typeface="+mn-ea"/>
        <a:cs typeface="+mn-cs"/>
        <a:sym typeface="Helvetica Neue" panose="02000503000000020004"/>
      </a:defRPr>
    </a:lvl4pPr>
    <a:lvl5pPr indent="914400" defTabSz="457200" latinLnBrk="0">
      <a:lnSpc>
        <a:spcPct val="118000"/>
      </a:lnSpc>
      <a:defRPr sz="2200">
        <a:latin typeface="+mn-lt"/>
        <a:ea typeface="+mn-ea"/>
        <a:cs typeface="+mn-cs"/>
        <a:sym typeface="Helvetica Neue" panose="02000503000000020004"/>
      </a:defRPr>
    </a:lvl5pPr>
    <a:lvl6pPr indent="1143000" defTabSz="457200" latinLnBrk="0">
      <a:lnSpc>
        <a:spcPct val="118000"/>
      </a:lnSpc>
      <a:defRPr sz="2200">
        <a:latin typeface="+mn-lt"/>
        <a:ea typeface="+mn-ea"/>
        <a:cs typeface="+mn-cs"/>
        <a:sym typeface="Helvetica Neue" panose="02000503000000020004"/>
      </a:defRPr>
    </a:lvl6pPr>
    <a:lvl7pPr indent="1371600" defTabSz="457200" latinLnBrk="0">
      <a:lnSpc>
        <a:spcPct val="118000"/>
      </a:lnSpc>
      <a:defRPr sz="2200">
        <a:latin typeface="+mn-lt"/>
        <a:ea typeface="+mn-ea"/>
        <a:cs typeface="+mn-cs"/>
        <a:sym typeface="Helvetica Neue" panose="02000503000000020004"/>
      </a:defRPr>
    </a:lvl7pPr>
    <a:lvl8pPr indent="1600200" defTabSz="457200" latinLnBrk="0">
      <a:lnSpc>
        <a:spcPct val="118000"/>
      </a:lnSpc>
      <a:defRPr sz="2200">
        <a:latin typeface="+mn-lt"/>
        <a:ea typeface="+mn-ea"/>
        <a:cs typeface="+mn-cs"/>
        <a:sym typeface="Helvetica Neue" panose="02000503000000020004"/>
      </a:defRPr>
    </a:lvl8pPr>
    <a:lvl9pPr indent="1828800" defTabSz="457200" latinLnBrk="0">
      <a:lnSpc>
        <a:spcPct val="118000"/>
      </a:lnSpc>
      <a:defRPr sz="2200">
        <a:latin typeface="+mn-lt"/>
        <a:ea typeface="+mn-ea"/>
        <a:cs typeface="+mn-cs"/>
        <a:sym typeface="Helvetica Neue" panose="020005030000000200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1702974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2009012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CF0F473F-9143-4AA9-A852-F173185BD293}"/>
              </a:ext>
            </a:extLst>
          </p:cNvPr>
          <p:cNvSpPr>
            <a:spLocks noGrp="1"/>
          </p:cNvSpPr>
          <p:nvPr>
            <p:ph type="sldNum" sz="quarter" idx="10"/>
          </p:nvPr>
        </p:nvSpPr>
        <p:spPr/>
        <p:txBody>
          <a:bodyPr/>
          <a:lstStyle/>
          <a:p>
            <a:fld id="{86CB4B4D-7CA3-9044-876B-883B54F8677D}" type="slidenum">
              <a:rPr lang="en-US" altLang="zh-CN" smtClean="0"/>
              <a:t>‹#›</a:t>
            </a:fld>
            <a:endParaRPr lang="en-US" altLang="zh-CN"/>
          </a:p>
        </p:txBody>
      </p:sp>
    </p:spTree>
    <p:extLst>
      <p:ext uri="{BB962C8B-B14F-4D97-AF65-F5344CB8AC3E}">
        <p14:creationId xmlns:p14="http://schemas.microsoft.com/office/powerpoint/2010/main" val="3933982176"/>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与副标题">
    <p:spTree>
      <p:nvGrpSpPr>
        <p:cNvPr id="1" name=""/>
        <p:cNvGrpSpPr/>
        <p:nvPr/>
      </p:nvGrpSpPr>
      <p:grpSpPr>
        <a:xfrm>
          <a:off x="0" y="0"/>
          <a:ext cx="0" cy="0"/>
          <a:chOff x="0" y="0"/>
          <a:chExt cx="0" cy="0"/>
        </a:xfrm>
      </p:grpSpPr>
      <p:sp>
        <p:nvSpPr>
          <p:cNvPr id="12" name="标题文本"/>
          <p:cNvSpPr txBox="1">
            <a:spLocks noGrp="1"/>
          </p:cNvSpPr>
          <p:nvPr>
            <p:ph type="title" hasCustomPrompt="1"/>
          </p:nvPr>
        </p:nvSpPr>
        <p:spPr>
          <a:xfrm>
            <a:off x="1727200" y="1600200"/>
            <a:ext cx="8737600" cy="1981200"/>
          </a:xfrm>
          <a:prstGeom prst="rect">
            <a:avLst/>
          </a:prstGeom>
        </p:spPr>
        <p:txBody>
          <a:bodyPr anchor="b"/>
          <a:lstStyle>
            <a:lvl1pPr>
              <a:defRPr sz="5300">
                <a:solidFill>
                  <a:srgbClr val="F4D799"/>
                </a:solidFill>
                <a:effectLst>
                  <a:outerShdw blurRad="25400" dist="25400" dir="16200000" rotWithShape="0">
                    <a:srgbClr val="000000">
                      <a:alpha val="34000"/>
                    </a:srgbClr>
                  </a:outerShdw>
                </a:effectLst>
              </a:defRPr>
            </a:lvl1pPr>
          </a:lstStyle>
          <a:p>
            <a:r>
              <a:t>标题文本</a:t>
            </a:r>
          </a:p>
        </p:txBody>
      </p:sp>
      <p:sp>
        <p:nvSpPr>
          <p:cNvPr id="13" name="正文级别 1…"/>
          <p:cNvSpPr txBox="1">
            <a:spLocks noGrp="1"/>
          </p:cNvSpPr>
          <p:nvPr>
            <p:ph type="body" sz="quarter" idx="1" hasCustomPrompt="1"/>
          </p:nvPr>
        </p:nvSpPr>
        <p:spPr>
          <a:xfrm>
            <a:off x="1727200" y="4152900"/>
            <a:ext cx="8737600" cy="990600"/>
          </a:xfrm>
          <a:prstGeom prst="rect">
            <a:avLst/>
          </a:prstGeom>
        </p:spPr>
        <p:txBody>
          <a:bodyPr anchor="t"/>
          <a:lstStyle>
            <a:lvl1pPr marL="0" indent="0" algn="ctr">
              <a:spcBef>
                <a:spcPct val="0"/>
              </a:spcBef>
              <a:buSzTx/>
              <a:buNone/>
              <a:defRPr sz="2300">
                <a:solidFill>
                  <a:srgbClr val="C8AF7B"/>
                </a:solidFill>
                <a:effectLst>
                  <a:outerShdw blurRad="25400" dist="12700" dir="16200000" rotWithShape="0">
                    <a:srgbClr val="000000">
                      <a:alpha val="48000"/>
                    </a:srgbClr>
                  </a:outerShdw>
                </a:effectLst>
                <a:latin typeface="+mn-lt"/>
                <a:ea typeface="+mn-ea"/>
                <a:cs typeface="+mn-cs"/>
                <a:sym typeface="Helvetica Neue" panose="02000503000000020004"/>
              </a:defRPr>
            </a:lvl1pPr>
            <a:lvl2pPr marL="0" indent="0" algn="ctr">
              <a:spcBef>
                <a:spcPct val="0"/>
              </a:spcBef>
              <a:buSzTx/>
              <a:buNone/>
              <a:defRPr sz="2300">
                <a:solidFill>
                  <a:srgbClr val="C8AF7B"/>
                </a:solidFill>
                <a:effectLst>
                  <a:outerShdw blurRad="25400" dist="12700" dir="16200000" rotWithShape="0">
                    <a:srgbClr val="000000">
                      <a:alpha val="48000"/>
                    </a:srgbClr>
                  </a:outerShdw>
                </a:effectLst>
                <a:latin typeface="+mn-lt"/>
                <a:ea typeface="+mn-ea"/>
                <a:cs typeface="+mn-cs"/>
                <a:sym typeface="Helvetica Neue" panose="02000503000000020004"/>
              </a:defRPr>
            </a:lvl2pPr>
            <a:lvl3pPr marL="0" indent="0" algn="ctr">
              <a:spcBef>
                <a:spcPct val="0"/>
              </a:spcBef>
              <a:buSzTx/>
              <a:buNone/>
              <a:defRPr sz="2300">
                <a:solidFill>
                  <a:srgbClr val="C8AF7B"/>
                </a:solidFill>
                <a:effectLst>
                  <a:outerShdw blurRad="25400" dist="12700" dir="16200000" rotWithShape="0">
                    <a:srgbClr val="000000">
                      <a:alpha val="48000"/>
                    </a:srgbClr>
                  </a:outerShdw>
                </a:effectLst>
                <a:latin typeface="+mn-lt"/>
                <a:ea typeface="+mn-ea"/>
                <a:cs typeface="+mn-cs"/>
                <a:sym typeface="Helvetica Neue" panose="02000503000000020004"/>
              </a:defRPr>
            </a:lvl3pPr>
            <a:lvl4pPr marL="0" indent="0" algn="ctr">
              <a:spcBef>
                <a:spcPct val="0"/>
              </a:spcBef>
              <a:buSzTx/>
              <a:buNone/>
              <a:defRPr sz="2300">
                <a:solidFill>
                  <a:srgbClr val="C8AF7B"/>
                </a:solidFill>
                <a:effectLst>
                  <a:outerShdw blurRad="25400" dist="12700" dir="16200000" rotWithShape="0">
                    <a:srgbClr val="000000">
                      <a:alpha val="48000"/>
                    </a:srgbClr>
                  </a:outerShdw>
                </a:effectLst>
                <a:latin typeface="+mn-lt"/>
                <a:ea typeface="+mn-ea"/>
                <a:cs typeface="+mn-cs"/>
                <a:sym typeface="Helvetica Neue" panose="02000503000000020004"/>
              </a:defRPr>
            </a:lvl4pPr>
            <a:lvl5pPr marL="0" indent="0" algn="ctr">
              <a:spcBef>
                <a:spcPct val="0"/>
              </a:spcBef>
              <a:buSzTx/>
              <a:buNone/>
              <a:defRPr sz="2300">
                <a:solidFill>
                  <a:srgbClr val="C8AF7B"/>
                </a:solidFill>
                <a:effectLst>
                  <a:outerShdw blurRad="25400" dist="12700" dir="16200000" rotWithShape="0">
                    <a:srgbClr val="000000">
                      <a:alpha val="48000"/>
                    </a:srgbClr>
                  </a:outerShdw>
                </a:effectLst>
                <a:latin typeface="+mn-lt"/>
                <a:ea typeface="+mn-ea"/>
                <a:cs typeface="+mn-cs"/>
                <a:sym typeface="Helvetica Neue" panose="02000503000000020004"/>
              </a:defRPr>
            </a:lvl5pPr>
          </a:lstStyle>
          <a:p>
            <a:r>
              <a:t>正文级别 1</a:t>
            </a:r>
          </a:p>
          <a:p>
            <a:pPr lvl="1"/>
            <a:r>
              <a:t>正文级别 2</a:t>
            </a:r>
          </a:p>
          <a:p>
            <a:pPr lvl="2"/>
            <a:r>
              <a:t>正文级别 3</a:t>
            </a:r>
          </a:p>
          <a:p>
            <a:pPr lvl="3"/>
            <a:r>
              <a:t>正文级别 4</a:t>
            </a:r>
          </a:p>
          <a:p>
            <a:pPr lvl="4"/>
            <a:r>
              <a:t>正文级别 5</a:t>
            </a:r>
          </a:p>
        </p:txBody>
      </p:sp>
      <p:sp>
        <p:nvSpPr>
          <p:cNvPr id="14" name="幻灯片编号"/>
          <p:cNvSpPr txBox="1">
            <a:spLocks noGrp="1"/>
          </p:cNvSpPr>
          <p:nvPr>
            <p:ph type="sldNum" sz="quarter" idx="2"/>
          </p:nvPr>
        </p:nvSpPr>
        <p:spPr>
          <a:xfrm>
            <a:off x="5997575" y="6613525"/>
            <a:ext cx="209551" cy="254001"/>
          </a:xfrm>
          <a:prstGeom prst="rect">
            <a:avLst/>
          </a:prstGeom>
        </p:spPr>
        <p:txBody>
          <a:bodyPr/>
          <a:lstStyle>
            <a:lvl1pPr>
              <a:defRPr i="1">
                <a:solidFill>
                  <a:srgbClr val="F4E1B9"/>
                </a:solidFill>
              </a:defRPr>
            </a:lvl1pPr>
          </a:lstStyle>
          <a:p>
            <a:fld id="{86CB4B4D-7CA3-9044-876B-883B54F8677D}" type="slidenum">
              <a:rPr/>
              <a:t>‹#›</a:t>
            </a:fld>
            <a:endParaRPr/>
          </a:p>
        </p:txBody>
      </p:sp>
    </p:spTree>
    <p:extLst>
      <p:ext uri="{BB962C8B-B14F-4D97-AF65-F5344CB8AC3E}">
        <p14:creationId xmlns:p14="http://schemas.microsoft.com/office/powerpoint/2010/main" val="3901804361"/>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4"/>
          <a:srcRect/>
          <a:stretch>
            <a:fillRect/>
          </a:stretch>
        </a:blipFill>
        <a:effectLst/>
      </p:bgPr>
    </p:bg>
    <p:spTree>
      <p:nvGrpSpPr>
        <p:cNvPr id="1" name=""/>
        <p:cNvGrpSpPr/>
        <p:nvPr/>
      </p:nvGrpSpPr>
      <p:grpSpPr>
        <a:xfrm>
          <a:off x="0" y="0"/>
          <a:ext cx="0" cy="0"/>
          <a:chOff x="0" y="0"/>
          <a:chExt cx="0" cy="0"/>
        </a:xfrm>
      </p:grpSpPr>
      <p:sp>
        <p:nvSpPr>
          <p:cNvPr id="2" name="正文级别 1…"/>
          <p:cNvSpPr txBox="1">
            <a:spLocks noGrp="1"/>
          </p:cNvSpPr>
          <p:nvPr>
            <p:ph type="body" idx="1"/>
          </p:nvPr>
        </p:nvSpPr>
        <p:spPr>
          <a:xfrm>
            <a:off x="1551929" y="2053198"/>
            <a:ext cx="7614369" cy="3541273"/>
          </a:xfrm>
          <a:prstGeom prst="rect">
            <a:avLst/>
          </a:prstGeom>
          <a:ln w="12700">
            <a:miter lim="400000"/>
          </a:ln>
        </p:spPr>
        <p:txBody>
          <a:bodyPr lIns="50800" tIns="50800" rIns="50800" bIns="50800" anchor="ctr">
            <a:normAutofit/>
          </a:bodyPr>
          <a:lstStyle>
            <a:lvl1pPr>
              <a:buBlip>
                <a:blip r:embed="rId5"/>
              </a:buBlip>
            </a:lvl1pPr>
            <a:lvl2pPr>
              <a:buBlip>
                <a:blip r:embed="rId5"/>
              </a:buBlip>
            </a:lvl2pPr>
            <a:lvl3pPr>
              <a:buBlip>
                <a:blip r:embed="rId5"/>
              </a:buBlip>
            </a:lvl3pPr>
            <a:lvl4pPr>
              <a:buBlip>
                <a:blip r:embed="rId5"/>
              </a:buBlip>
            </a:lvl4pPr>
            <a:lvl5pPr>
              <a:buBlip>
                <a:blip r:embed="rId5"/>
              </a:buBlip>
            </a:lvl5pPr>
          </a:lstStyle>
          <a:p>
            <a:r>
              <a:rPr dirty="0" err="1"/>
              <a:t>正文级别</a:t>
            </a:r>
            <a:r>
              <a:rPr dirty="0"/>
              <a:t> 1文级别 2</a:t>
            </a:r>
          </a:p>
          <a:p>
            <a:pPr lvl="2"/>
            <a:r>
              <a:rPr dirty="0" err="1"/>
              <a:t>正文级别</a:t>
            </a:r>
            <a:r>
              <a:rPr dirty="0"/>
              <a:t> 3</a:t>
            </a:r>
          </a:p>
          <a:p>
            <a:pPr lvl="3"/>
            <a:r>
              <a:rPr dirty="0" err="1"/>
              <a:t>正文级别</a:t>
            </a:r>
            <a:r>
              <a:rPr dirty="0"/>
              <a:t> 4</a:t>
            </a:r>
          </a:p>
          <a:p>
            <a:pPr lvl="4"/>
            <a:r>
              <a:rPr dirty="0" err="1"/>
              <a:t>正文级别</a:t>
            </a:r>
            <a:r>
              <a:rPr dirty="0"/>
              <a:t> 5</a:t>
            </a:r>
          </a:p>
        </p:txBody>
      </p:sp>
      <p:sp>
        <p:nvSpPr>
          <p:cNvPr id="3" name="标题文本"/>
          <p:cNvSpPr txBox="1">
            <a:spLocks noGrp="1"/>
          </p:cNvSpPr>
          <p:nvPr>
            <p:ph type="title"/>
          </p:nvPr>
        </p:nvSpPr>
        <p:spPr>
          <a:xfrm>
            <a:off x="1800614" y="1059673"/>
            <a:ext cx="8393921" cy="866075"/>
          </a:xfrm>
          <a:prstGeom prst="rect">
            <a:avLst/>
          </a:prstGeom>
          <a:ln w="12700">
            <a:miter lim="400000"/>
          </a:ln>
        </p:spPr>
        <p:txBody>
          <a:bodyPr lIns="50800" tIns="50800" rIns="50800" bIns="50800" anchor="ctr">
            <a:normAutofit/>
          </a:bodyPr>
          <a:lstStyle/>
          <a:p>
            <a:r>
              <a:rPr dirty="0" err="1"/>
              <a:t>标题文本</a:t>
            </a:r>
            <a:endParaRPr dirty="0"/>
          </a:p>
        </p:txBody>
      </p:sp>
      <p:sp>
        <p:nvSpPr>
          <p:cNvPr id="4" name="幻灯片编号"/>
          <p:cNvSpPr txBox="1">
            <a:spLocks noGrp="1"/>
          </p:cNvSpPr>
          <p:nvPr>
            <p:ph type="sldNum" sz="quarter" idx="2"/>
          </p:nvPr>
        </p:nvSpPr>
        <p:spPr>
          <a:xfrm>
            <a:off x="5997575" y="6616700"/>
            <a:ext cx="209551" cy="254001"/>
          </a:xfrm>
          <a:prstGeom prst="rect">
            <a:avLst/>
          </a:prstGeom>
          <a:ln w="12700">
            <a:miter lim="400000"/>
          </a:ln>
        </p:spPr>
        <p:txBody>
          <a:bodyPr wrap="none" lIns="50800" tIns="50800" rIns="50800" bIns="50800" anchor="ctr">
            <a:spAutoFit/>
          </a:bodyPr>
          <a:lstStyle>
            <a:lvl1pPr>
              <a:defRPr sz="1200" b="1" i="0">
                <a:solidFill>
                  <a:srgbClr val="F3F1DF"/>
                </a:solidFill>
                <a:effectLst>
                  <a:outerShdw blurRad="25400" dist="12700" dir="16200000" rotWithShape="0">
                    <a:srgbClr val="000000">
                      <a:alpha val="80000"/>
                    </a:srgbClr>
                  </a:outerShdw>
                </a:effectLst>
                <a:latin typeface="Palatino"/>
                <a:ea typeface="Palatino"/>
                <a:cs typeface="Palatino"/>
                <a:sym typeface="Palatino"/>
              </a:defRPr>
            </a:lvl1pPr>
          </a:lstStyle>
          <a:p>
            <a:fld id="{86CB4B4D-7CA3-9044-876B-883B54F8677D}" type="slidenum">
              <a:rPr/>
              <a:t>‹#›</a:t>
            </a:fld>
            <a:endParaRPr/>
          </a:p>
        </p:txBody>
      </p:sp>
    </p:spTree>
  </p:cSld>
  <p:clrMap bg1="dk1" tx1="lt1" bg2="dk2" tx2="lt2" accent1="accent1" accent2="accent2" accent3="accent3" accent4="accent4" accent5="accent5" accent6="accent6" hlink="hlink" folHlink="folHlink"/>
  <p:sldLayoutIdLst>
    <p:sldLayoutId id="2147483655" r:id="rId1"/>
    <p:sldLayoutId id="2147483656" r:id="rId2"/>
  </p:sldLayoutIdLst>
  <p:transition spd="med"/>
  <p:txStyles>
    <p:titleStyle>
      <a:lvl1pPr marL="0" marR="0" indent="0" algn="ctr" defTabSz="412750" rtl="0" latinLnBrk="0">
        <a:lnSpc>
          <a:spcPct val="100000"/>
        </a:lnSpc>
        <a:spcBef>
          <a:spcPct val="0"/>
        </a:spcBef>
        <a:spcAft>
          <a:spcPts val="0"/>
        </a:spcAft>
        <a:buClrTx/>
        <a:buSzTx/>
        <a:buFontTx/>
        <a:buNone/>
        <a:defRPr sz="4400" b="0" i="0" u="none" strike="noStrike" cap="none" spc="0" baseline="0">
          <a:solidFill>
            <a:srgbClr val="FFFF00"/>
          </a:solidFill>
          <a:effectLst/>
          <a:uFillTx/>
          <a:latin typeface="黑体" panose="02010609060101010101" pitchFamily="49" charset="-122"/>
          <a:ea typeface="黑体" panose="02010609060101010101" pitchFamily="49" charset="-122"/>
          <a:cs typeface="+mn-cs"/>
          <a:sym typeface="Helvetica Neue" panose="02000503000000020004"/>
        </a:defRPr>
      </a:lvl1pPr>
      <a:lvl2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2pPr>
      <a:lvl3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3pPr>
      <a:lvl4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4pPr>
      <a:lvl5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5pPr>
      <a:lvl6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6pPr>
      <a:lvl7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7pPr>
      <a:lvl8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8pPr>
      <a:lvl9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9pPr>
    </p:titleStyle>
    <p:bodyStyle>
      <a:lvl1pPr marL="336550" marR="0" indent="-336550" algn="l" defTabSz="412750" rtl="0" latinLnBrk="0">
        <a:lnSpc>
          <a:spcPct val="120000"/>
        </a:lnSpc>
        <a:spcBef>
          <a:spcPct val="450000"/>
        </a:spcBef>
        <a:spcAft>
          <a:spcPts val="0"/>
        </a:spcAft>
        <a:buClrTx/>
        <a:buSzPct val="50000"/>
        <a:buFontTx/>
        <a:buBlip>
          <a:blip r:embed="rId5"/>
        </a:buBlip>
        <a:defRPr sz="2900" b="0" i="0" u="none" strike="noStrike" cap="none" spc="0" baseline="0">
          <a:solidFill>
            <a:srgbClr val="FFFFFF">
              <a:alpha val="80000"/>
            </a:srgbClr>
          </a:solidFill>
          <a:effectLst>
            <a:outerShdw blurRad="25400" dist="12700" dir="5400000" rotWithShape="0">
              <a:srgbClr val="FFFFFF"/>
            </a:outerShdw>
          </a:effectLst>
          <a:uFillTx/>
          <a:latin typeface="Hoefler Text"/>
          <a:ea typeface="Hoefler Text"/>
          <a:cs typeface="Hoefler Text"/>
          <a:sym typeface="Hoefler Text"/>
        </a:defRPr>
      </a:lvl1pPr>
      <a:lvl2pPr marL="673100" marR="0" indent="-336550" algn="l" defTabSz="412750" rtl="0" latinLnBrk="0">
        <a:lnSpc>
          <a:spcPct val="120000"/>
        </a:lnSpc>
        <a:spcBef>
          <a:spcPct val="450000"/>
        </a:spcBef>
        <a:spcAft>
          <a:spcPts val="0"/>
        </a:spcAft>
        <a:buClrTx/>
        <a:buSzPct val="50000"/>
        <a:buFontTx/>
        <a:buBlip>
          <a:blip r:embed="rId5"/>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2pPr>
      <a:lvl3pPr marL="1009650" marR="0" indent="-336550" algn="l" defTabSz="412750" rtl="0" latinLnBrk="0">
        <a:lnSpc>
          <a:spcPct val="150000"/>
        </a:lnSpc>
        <a:spcBef>
          <a:spcPts val="0"/>
        </a:spcBef>
        <a:spcAft>
          <a:spcPts val="0"/>
        </a:spcAft>
        <a:buClrTx/>
        <a:buSzPct val="50000"/>
        <a:buFontTx/>
        <a:buBlip>
          <a:blip r:embed="rId5"/>
        </a:buBlip>
        <a:defRPr sz="2900" b="0" i="0" u="none" strike="noStrike" cap="none" spc="0" baseline="0">
          <a:solidFill>
            <a:srgbClr val="FFFFFF">
              <a:alpha val="80000"/>
            </a:srgbClr>
          </a:solidFill>
          <a:effectLst/>
          <a:uFillTx/>
          <a:latin typeface="黑体" panose="02010609060101010101" pitchFamily="49" charset="-122"/>
          <a:ea typeface="黑体" panose="02010609060101010101" pitchFamily="49" charset="-122"/>
          <a:cs typeface="黑体" panose="02010609060101010101" pitchFamily="49" charset="-122"/>
          <a:sym typeface="Hoefler Text"/>
        </a:defRPr>
      </a:lvl3pPr>
      <a:lvl4pPr marL="1346200" marR="0" indent="-336550" algn="l" defTabSz="412750" rtl="0" latinLnBrk="0">
        <a:lnSpc>
          <a:spcPct val="150000"/>
        </a:lnSpc>
        <a:spcBef>
          <a:spcPts val="0"/>
        </a:spcBef>
        <a:spcAft>
          <a:spcPts val="0"/>
        </a:spcAft>
        <a:buClrTx/>
        <a:buSzPct val="50000"/>
        <a:buFontTx/>
        <a:buBlip>
          <a:blip r:embed="rId5"/>
        </a:buBlip>
        <a:defRPr sz="2900" b="0" i="0" u="none" strike="noStrike" cap="none" spc="0" baseline="0">
          <a:solidFill>
            <a:srgbClr val="FFFFFF">
              <a:alpha val="80000"/>
            </a:srgbClr>
          </a:solidFill>
          <a:effectLst/>
          <a:uFillTx/>
          <a:latin typeface="黑体" panose="02010609060101010101" pitchFamily="49" charset="-122"/>
          <a:ea typeface="黑体" panose="02010609060101010101" pitchFamily="49" charset="-122"/>
          <a:cs typeface="黑体" panose="02010609060101010101" pitchFamily="49" charset="-122"/>
          <a:sym typeface="Hoefler Text"/>
        </a:defRPr>
      </a:lvl4pPr>
      <a:lvl5pPr marL="1682750" marR="0" indent="-336550" algn="l" defTabSz="412750" rtl="0" latinLnBrk="0">
        <a:lnSpc>
          <a:spcPct val="150000"/>
        </a:lnSpc>
        <a:spcBef>
          <a:spcPts val="0"/>
        </a:spcBef>
        <a:spcAft>
          <a:spcPts val="0"/>
        </a:spcAft>
        <a:buClrTx/>
        <a:buSzPct val="50000"/>
        <a:buFontTx/>
        <a:buBlip>
          <a:blip r:embed="rId5"/>
        </a:buBlip>
        <a:defRPr sz="2900" b="0" i="0" u="none" strike="noStrike" cap="none" spc="0" baseline="0">
          <a:solidFill>
            <a:srgbClr val="FFFFFF">
              <a:alpha val="80000"/>
            </a:srgbClr>
          </a:solidFill>
          <a:effectLst/>
          <a:uFillTx/>
          <a:latin typeface="黑体" panose="02010609060101010101" pitchFamily="49" charset="-122"/>
          <a:ea typeface="黑体" panose="02010609060101010101" pitchFamily="49" charset="-122"/>
          <a:cs typeface="黑体" panose="02010609060101010101" pitchFamily="49" charset="-122"/>
          <a:sym typeface="Hoefler Text"/>
        </a:defRPr>
      </a:lvl5pPr>
      <a:lvl6pPr marL="2019300" marR="0" indent="-336550" algn="l" defTabSz="412750" rtl="0" latinLnBrk="0">
        <a:lnSpc>
          <a:spcPct val="120000"/>
        </a:lnSpc>
        <a:spcBef>
          <a:spcPct val="450000"/>
        </a:spcBef>
        <a:spcAft>
          <a:spcPts val="0"/>
        </a:spcAft>
        <a:buClrTx/>
        <a:buSzPct val="50000"/>
        <a:buFontTx/>
        <a:buBlip>
          <a:blip r:embed="rId5"/>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6pPr>
      <a:lvl7pPr marL="2355850" marR="0" indent="-336550" algn="l" defTabSz="412750" rtl="0" latinLnBrk="0">
        <a:lnSpc>
          <a:spcPct val="120000"/>
        </a:lnSpc>
        <a:spcBef>
          <a:spcPct val="450000"/>
        </a:spcBef>
        <a:spcAft>
          <a:spcPts val="0"/>
        </a:spcAft>
        <a:buClrTx/>
        <a:buSzPct val="50000"/>
        <a:buFontTx/>
        <a:buBlip>
          <a:blip r:embed="rId5"/>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7pPr>
      <a:lvl8pPr marL="2692400" marR="0" indent="-336550" algn="l" defTabSz="412750" rtl="0" latinLnBrk="0">
        <a:lnSpc>
          <a:spcPct val="120000"/>
        </a:lnSpc>
        <a:spcBef>
          <a:spcPct val="450000"/>
        </a:spcBef>
        <a:spcAft>
          <a:spcPts val="0"/>
        </a:spcAft>
        <a:buClrTx/>
        <a:buSzPct val="50000"/>
        <a:buFontTx/>
        <a:buBlip>
          <a:blip r:embed="rId5"/>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8pPr>
      <a:lvl9pPr marL="3028950" marR="0" indent="-336550" algn="l" defTabSz="412750" rtl="0" latinLnBrk="0">
        <a:lnSpc>
          <a:spcPct val="120000"/>
        </a:lnSpc>
        <a:spcBef>
          <a:spcPct val="450000"/>
        </a:spcBef>
        <a:spcAft>
          <a:spcPts val="0"/>
        </a:spcAft>
        <a:buClrTx/>
        <a:buSzPct val="50000"/>
        <a:buFontTx/>
        <a:buBlip>
          <a:blip r:embed="rId5"/>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9pPr>
    </p:bodyStyle>
    <p:other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10.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7.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9.wmf"/><Relationship Id="rId4" Type="http://schemas.openxmlformats.org/officeDocument/2006/relationships/image" Target="../media/image6.wmf"/><Relationship Id="rId9"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13.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7.bin"/><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15.wmf"/><Relationship Id="rId5" Type="http://schemas.openxmlformats.org/officeDocument/2006/relationships/oleObject" Target="../embeddings/oleObject8.bin"/><Relationship Id="rId4" Type="http://schemas.openxmlformats.org/officeDocument/2006/relationships/image" Target="../media/image14.wmf"/></Relationships>
</file>

<file path=ppt/slides/_rels/slide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3.xml"/><Relationship Id="rId7" Type="http://schemas.openxmlformats.org/officeDocument/2006/relationships/image" Target="../media/image17.w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image" Target="../media/image16.wmf"/><Relationship Id="rId4" Type="http://schemas.openxmlformats.org/officeDocument/2006/relationships/oleObject" Target="../embeddings/oleObject9.bin"/></Relationships>
</file>

<file path=ppt/slides/_rels/slide18.xml.rels><?xml version="1.0" encoding="UTF-8" standalone="yes"?>
<Relationships xmlns="http://schemas.openxmlformats.org/package/2006/relationships"><Relationship Id="rId8" Type="http://schemas.openxmlformats.org/officeDocument/2006/relationships/image" Target="../media/image20.wmf"/><Relationship Id="rId13" Type="http://schemas.openxmlformats.org/officeDocument/2006/relationships/oleObject" Target="../embeddings/oleObject16.bin"/><Relationship Id="rId3" Type="http://schemas.openxmlformats.org/officeDocument/2006/relationships/oleObject" Target="../embeddings/oleObject11.bin"/><Relationship Id="rId7" Type="http://schemas.openxmlformats.org/officeDocument/2006/relationships/oleObject" Target="../embeddings/oleObject13.bin"/><Relationship Id="rId12" Type="http://schemas.openxmlformats.org/officeDocument/2006/relationships/image" Target="../media/image22.wmf"/><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19.wmf"/><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21.wmf"/><Relationship Id="rId4" Type="http://schemas.openxmlformats.org/officeDocument/2006/relationships/image" Target="../media/image18.wmf"/><Relationship Id="rId9" Type="http://schemas.openxmlformats.org/officeDocument/2006/relationships/oleObject" Target="../embeddings/oleObject14.bin"/><Relationship Id="rId14" Type="http://schemas.openxmlformats.org/officeDocument/2006/relationships/image" Target="../media/image23.wmf"/></Relationships>
</file>

<file path=ppt/slides/_rels/slide19.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24.wmf"/><Relationship Id="rId5" Type="http://schemas.openxmlformats.org/officeDocument/2006/relationships/oleObject" Target="../embeddings/oleObject18.bin"/><Relationship Id="rId10" Type="http://schemas.openxmlformats.org/officeDocument/2006/relationships/image" Target="../media/image26.wmf"/><Relationship Id="rId4" Type="http://schemas.openxmlformats.org/officeDocument/2006/relationships/image" Target="../media/image17.wmf"/><Relationship Id="rId9" Type="http://schemas.openxmlformats.org/officeDocument/2006/relationships/oleObject" Target="../embeddings/oleObject20.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29.wmf"/><Relationship Id="rId3" Type="http://schemas.openxmlformats.org/officeDocument/2006/relationships/oleObject" Target="../embeddings/oleObject21.bin"/><Relationship Id="rId7" Type="http://schemas.openxmlformats.org/officeDocument/2006/relationships/oleObject" Target="../embeddings/oleObject23.bin"/><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image" Target="../media/image28.wmf"/><Relationship Id="rId5" Type="http://schemas.openxmlformats.org/officeDocument/2006/relationships/oleObject" Target="../embeddings/oleObject22.bin"/><Relationship Id="rId4" Type="http://schemas.openxmlformats.org/officeDocument/2006/relationships/image" Target="../media/image27.wmf"/></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31.wmf"/><Relationship Id="rId5" Type="http://schemas.openxmlformats.org/officeDocument/2006/relationships/oleObject" Target="../embeddings/oleObject25.bin"/><Relationship Id="rId4" Type="http://schemas.openxmlformats.org/officeDocument/2006/relationships/image" Target="../media/image27.wmf"/></Relationships>
</file>

<file path=ppt/slides/_rels/slide24.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oleObject" Target="../embeddings/oleObject26.bin"/><Relationship Id="rId7" Type="http://schemas.openxmlformats.org/officeDocument/2006/relationships/oleObject" Target="../embeddings/oleObject28.bin"/><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image" Target="../media/image33.wmf"/><Relationship Id="rId5" Type="http://schemas.openxmlformats.org/officeDocument/2006/relationships/oleObject" Target="../embeddings/oleObject27.bin"/><Relationship Id="rId4" Type="http://schemas.openxmlformats.org/officeDocument/2006/relationships/image" Target="../media/image32.wmf"/></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9.bin"/><Relationship Id="rId7" Type="http://schemas.openxmlformats.org/officeDocument/2006/relationships/image" Target="../media/image36.png"/><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image" Target="../media/image32.wmf"/><Relationship Id="rId5" Type="http://schemas.openxmlformats.org/officeDocument/2006/relationships/oleObject" Target="../embeddings/oleObject30.bin"/><Relationship Id="rId4" Type="http://schemas.openxmlformats.org/officeDocument/2006/relationships/image" Target="../media/image37.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image" Target="../media/image41.wmf"/><Relationship Id="rId13" Type="http://schemas.openxmlformats.org/officeDocument/2006/relationships/oleObject" Target="../embeddings/oleObject36.bin"/><Relationship Id="rId3" Type="http://schemas.openxmlformats.org/officeDocument/2006/relationships/oleObject" Target="../embeddings/oleObject31.bin"/><Relationship Id="rId7" Type="http://schemas.openxmlformats.org/officeDocument/2006/relationships/oleObject" Target="../embeddings/oleObject33.bin"/><Relationship Id="rId12" Type="http://schemas.openxmlformats.org/officeDocument/2006/relationships/image" Target="../media/image43.wmf"/><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image" Target="../media/image40.wmf"/><Relationship Id="rId11" Type="http://schemas.openxmlformats.org/officeDocument/2006/relationships/oleObject" Target="../embeddings/oleObject35.bin"/><Relationship Id="rId5" Type="http://schemas.openxmlformats.org/officeDocument/2006/relationships/oleObject" Target="../embeddings/oleObject32.bin"/><Relationship Id="rId10" Type="http://schemas.openxmlformats.org/officeDocument/2006/relationships/image" Target="../media/image42.wmf"/><Relationship Id="rId4" Type="http://schemas.openxmlformats.org/officeDocument/2006/relationships/image" Target="../media/image39.wmf"/><Relationship Id="rId9" Type="http://schemas.openxmlformats.org/officeDocument/2006/relationships/oleObject" Target="../embeddings/oleObject34.bin"/><Relationship Id="rId14" Type="http://schemas.openxmlformats.org/officeDocument/2006/relationships/image" Target="../media/image44.wmf"/></Relationships>
</file>

<file path=ppt/slides/_rels/slide33.x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oleObject" Target="../embeddings/oleObject27.bin"/><Relationship Id="rId7" Type="http://schemas.openxmlformats.org/officeDocument/2006/relationships/oleObject" Target="../embeddings/oleObject37.bin"/><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image" Target="../media/image34.wmf"/><Relationship Id="rId5" Type="http://schemas.openxmlformats.org/officeDocument/2006/relationships/oleObject" Target="../embeddings/oleObject28.bin"/><Relationship Id="rId4" Type="http://schemas.openxmlformats.org/officeDocument/2006/relationships/image" Target="../media/image33.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1.xml"/><Relationship Id="rId1" Type="http://schemas.openxmlformats.org/officeDocument/2006/relationships/vmlDrawing" Target="../drawings/vmlDrawing13.vml"/><Relationship Id="rId6" Type="http://schemas.openxmlformats.org/officeDocument/2006/relationships/image" Target="../media/image34.wmf"/><Relationship Id="rId5" Type="http://schemas.openxmlformats.org/officeDocument/2006/relationships/oleObject" Target="../embeddings/oleObject28.bin"/><Relationship Id="rId4" Type="http://schemas.openxmlformats.org/officeDocument/2006/relationships/image" Target="../media/image33.wmf"/></Relationships>
</file>

<file path=ppt/slides/_rels/slide35.x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oleObject" Target="../embeddings/oleObject38.bin"/><Relationship Id="rId7" Type="http://schemas.openxmlformats.org/officeDocument/2006/relationships/oleObject" Target="../embeddings/oleObject40.bin"/><Relationship Id="rId2" Type="http://schemas.openxmlformats.org/officeDocument/2006/relationships/slideLayout" Target="../slideLayouts/slideLayout1.xml"/><Relationship Id="rId1" Type="http://schemas.openxmlformats.org/officeDocument/2006/relationships/vmlDrawing" Target="../drawings/vmlDrawing14.vml"/><Relationship Id="rId6" Type="http://schemas.openxmlformats.org/officeDocument/2006/relationships/image" Target="../media/image45.wmf"/><Relationship Id="rId5" Type="http://schemas.openxmlformats.org/officeDocument/2006/relationships/oleObject" Target="../embeddings/oleObject39.bin"/><Relationship Id="rId4" Type="http://schemas.openxmlformats.org/officeDocument/2006/relationships/image" Target="../media/image42.w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1.xml"/><Relationship Id="rId1" Type="http://schemas.openxmlformats.org/officeDocument/2006/relationships/vmlDrawing" Target="../drawings/vmlDrawing15.vml"/><Relationship Id="rId4" Type="http://schemas.openxmlformats.org/officeDocument/2006/relationships/image" Target="../media/image42.w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1.xml"/><Relationship Id="rId1" Type="http://schemas.openxmlformats.org/officeDocument/2006/relationships/vmlDrawing" Target="../drawings/vmlDrawing16.vml"/><Relationship Id="rId4" Type="http://schemas.openxmlformats.org/officeDocument/2006/relationships/image" Target="../media/image47.wmf"/></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1.xml"/><Relationship Id="rId1" Type="http://schemas.openxmlformats.org/officeDocument/2006/relationships/vmlDrawing" Target="../drawings/vmlDrawing17.vml"/><Relationship Id="rId5" Type="http://schemas.openxmlformats.org/officeDocument/2006/relationships/image" Target="../media/image51.wmf"/><Relationship Id="rId4" Type="http://schemas.openxmlformats.org/officeDocument/2006/relationships/oleObject" Target="../embeddings/oleObject43.bin"/></Relationships>
</file>

<file path=ppt/slides/_rels/slide41.xml.rels><?xml version="1.0" encoding="UTF-8" standalone="yes"?>
<Relationships xmlns="http://schemas.openxmlformats.org/package/2006/relationships"><Relationship Id="rId8" Type="http://schemas.openxmlformats.org/officeDocument/2006/relationships/image" Target="../media/image55.wmf"/><Relationship Id="rId3" Type="http://schemas.openxmlformats.org/officeDocument/2006/relationships/oleObject" Target="../embeddings/oleObject44.bin"/><Relationship Id="rId7" Type="http://schemas.openxmlformats.org/officeDocument/2006/relationships/oleObject" Target="../embeddings/oleObject46.bin"/><Relationship Id="rId2" Type="http://schemas.openxmlformats.org/officeDocument/2006/relationships/slideLayout" Target="../slideLayouts/slideLayout1.xml"/><Relationship Id="rId1" Type="http://schemas.openxmlformats.org/officeDocument/2006/relationships/vmlDrawing" Target="../drawings/vmlDrawing18.vml"/><Relationship Id="rId6" Type="http://schemas.openxmlformats.org/officeDocument/2006/relationships/image" Target="../media/image54.wmf"/><Relationship Id="rId5" Type="http://schemas.openxmlformats.org/officeDocument/2006/relationships/oleObject" Target="../embeddings/oleObject45.bin"/><Relationship Id="rId4" Type="http://schemas.openxmlformats.org/officeDocument/2006/relationships/image" Target="../media/image53.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0" y="6381771"/>
            <a:ext cx="12192000" cy="476229"/>
          </a:xfrm>
          <a:prstGeom prst="rect">
            <a:avLst/>
          </a:prstGeom>
        </p:spPr>
        <p:txBody>
          <a:bodyPr vert="horz" lIns="121920" tIns="60960" rIns="121920" bIns="6096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1465" b="0" i="0" u="none" strike="noStrike" kern="1200" cap="none" spc="0" normalizeH="0" baseline="0" noProof="0" dirty="0">
              <a:ln>
                <a:noFill/>
              </a:ln>
              <a:solidFill>
                <a:schemeClr val="tx1">
                  <a:lumMod val="20000"/>
                  <a:lumOff val="80000"/>
                </a:schemeClr>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sp>
        <p:nvSpPr>
          <p:cNvPr id="13" name="副标题 2"/>
          <p:cNvSpPr txBox="1"/>
          <p:nvPr/>
        </p:nvSpPr>
        <p:spPr>
          <a:xfrm>
            <a:off x="152400" y="6534171"/>
            <a:ext cx="12192000" cy="476229"/>
          </a:xfrm>
          <a:prstGeom prst="rect">
            <a:avLst/>
          </a:prstGeom>
        </p:spPr>
        <p:txBody>
          <a:bodyPr vert="horz" lIns="121920" tIns="60960" rIns="121920" bIns="6096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1465" b="0" i="0" u="none" strike="noStrike" kern="1200" cap="none" spc="0" normalizeH="0" baseline="0" noProof="0" dirty="0">
              <a:ln>
                <a:noFill/>
              </a:ln>
              <a:solidFill>
                <a:schemeClr val="tx1">
                  <a:lumMod val="20000"/>
                  <a:lumOff val="80000"/>
                </a:schemeClr>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sp>
        <p:nvSpPr>
          <p:cNvPr id="7" name="副标题 2"/>
          <p:cNvSpPr txBox="1"/>
          <p:nvPr/>
        </p:nvSpPr>
        <p:spPr>
          <a:xfrm>
            <a:off x="0" y="6381771"/>
            <a:ext cx="12192000" cy="476229"/>
          </a:xfrm>
          <a:prstGeom prst="rect">
            <a:avLst/>
          </a:prstGeom>
        </p:spPr>
        <p:txBody>
          <a:bodyPr vert="horz" lIns="121920" tIns="60960" rIns="121920" bIns="6096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90204" pitchFamily="34" charset="0"/>
              <a:buNone/>
              <a:defRPr/>
            </a:pPr>
            <a:endParaRPr kumimoji="0" lang="zh-CN" altLang="en-US" sz="1465" b="0" i="0" u="none" strike="noStrike" kern="1200" cap="none" spc="0" normalizeH="0" baseline="0" noProof="0" dirty="0">
              <a:ln>
                <a:noFill/>
              </a:ln>
              <a:solidFill>
                <a:schemeClr val="tx1">
                  <a:lumMod val="20000"/>
                  <a:lumOff val="80000"/>
                </a:schemeClr>
              </a:solidFill>
              <a:effectLst>
                <a:outerShdw blurRad="38100" dist="38100" dir="2700000" algn="tl">
                  <a:srgbClr val="000000">
                    <a:alpha val="43137"/>
                  </a:srgbClr>
                </a:outerShdw>
              </a:effectLst>
              <a:uLnTx/>
              <a:uFillTx/>
              <a:latin typeface="黑体" pitchFamily="49" charset="-122"/>
              <a:ea typeface="黑体" pitchFamily="49" charset="-122"/>
              <a:cs typeface="+mn-cs"/>
            </a:endParaRPr>
          </a:p>
        </p:txBody>
      </p:sp>
      <p:sp>
        <p:nvSpPr>
          <p:cNvPr id="8" name="《我的母亲》"/>
          <p:cNvSpPr txBox="1">
            <a:spLocks noGrp="1"/>
          </p:cNvSpPr>
          <p:nvPr/>
        </p:nvSpPr>
        <p:spPr>
          <a:xfrm>
            <a:off x="899379" y="1289283"/>
            <a:ext cx="10388722" cy="2613163"/>
          </a:xfrm>
          <a:prstGeom prst="rect">
            <a:avLst/>
          </a:prstGeom>
          <a:ln w="12700">
            <a:miter lim="400000"/>
          </a:ln>
        </p:spPr>
        <p:txBody>
          <a:bodyPr lIns="50800" tIns="50800" rIns="50800" bIns="50800" anchor="b">
            <a:noAutofit/>
          </a:bodyPr>
          <a:lstStyle>
            <a:lvl1pPr>
              <a:defRPr sz="14500"/>
            </a:lvl1pPr>
          </a:lstStyle>
          <a:p>
            <a:pPr>
              <a:lnSpc>
                <a:spcPct val="150000"/>
              </a:lnSpc>
              <a:spcAft>
                <a:spcPts val="3000"/>
              </a:spcAft>
            </a:pPr>
            <a:r>
              <a:rPr lang="zh-CN" altLang="en-US" sz="4000" i="0" dirty="0">
                <a:solidFill>
                  <a:srgbClr val="FFFF00"/>
                </a:solidFill>
                <a:effectLst/>
                <a:latin typeface="Times New Roman" panose="02020603050405020304" pitchFamily="18" charset="0"/>
                <a:ea typeface="SimHei" charset="0"/>
                <a:cs typeface="Times New Roman" panose="02020603050405020304" pitchFamily="18" charset="0"/>
              </a:rPr>
              <a:t>   数学建模活动（</a:t>
            </a:r>
            <a:r>
              <a:rPr lang="en-US" altLang="zh-CN" sz="4000" i="0" dirty="0">
                <a:solidFill>
                  <a:srgbClr val="FFFF00"/>
                </a:solidFill>
                <a:effectLst/>
                <a:latin typeface="Times New Roman" panose="02020603050405020304" pitchFamily="18" charset="0"/>
                <a:ea typeface="SimHei" charset="0"/>
                <a:cs typeface="Times New Roman" panose="02020603050405020304" pitchFamily="18" charset="0"/>
              </a:rPr>
              <a:t>3</a:t>
            </a:r>
            <a:r>
              <a:rPr lang="zh-CN" altLang="en-US" sz="4000" i="0" dirty="0">
                <a:solidFill>
                  <a:srgbClr val="FFFF00"/>
                </a:solidFill>
                <a:effectLst/>
                <a:latin typeface="Times New Roman" panose="02020603050405020304" pitchFamily="18" charset="0"/>
                <a:ea typeface="SimHei" charset="0"/>
                <a:cs typeface="Times New Roman" panose="02020603050405020304" pitchFamily="18" charset="0"/>
              </a:rPr>
              <a:t>）</a:t>
            </a:r>
            <a:br>
              <a:rPr lang="zh-CN" altLang="en-US" sz="4800" i="0" dirty="0">
                <a:solidFill>
                  <a:srgbClr val="FFFF00"/>
                </a:solidFill>
                <a:effectLst/>
                <a:latin typeface="Times New Roman" panose="02020603050405020304" pitchFamily="18" charset="0"/>
                <a:ea typeface="SimHei" charset="0"/>
                <a:cs typeface="Times New Roman" panose="02020603050405020304" pitchFamily="18" charset="0"/>
              </a:rPr>
            </a:br>
            <a:r>
              <a:rPr lang="zh-CN" altLang="en-US" sz="3200" i="0" dirty="0">
                <a:solidFill>
                  <a:srgbClr val="FFFF00"/>
                </a:solidFill>
                <a:effectLst/>
                <a:latin typeface="Times New Roman" panose="02020603050405020304" pitchFamily="18" charset="0"/>
                <a:ea typeface="SimHei" charset="0"/>
                <a:cs typeface="Times New Roman" panose="02020603050405020304" pitchFamily="18" charset="0"/>
              </a:rPr>
              <a:t>高一年级 数学</a:t>
            </a:r>
          </a:p>
        </p:txBody>
      </p:sp>
      <p:sp>
        <p:nvSpPr>
          <p:cNvPr id="9" name="副标题 2"/>
          <p:cNvSpPr txBox="1"/>
          <p:nvPr/>
        </p:nvSpPr>
        <p:spPr>
          <a:xfrm>
            <a:off x="152400" y="6534171"/>
            <a:ext cx="12192000" cy="476229"/>
          </a:xfrm>
          <a:prstGeom prst="rect">
            <a:avLst/>
          </a:prstGeom>
        </p:spPr>
        <p:txBody>
          <a:bodyPr vert="horz" lIns="121920" tIns="60960" rIns="121920" bIns="6096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90204" pitchFamily="34" charset="0"/>
              <a:buNone/>
              <a:defRPr/>
            </a:pPr>
            <a:endParaRPr kumimoji="0" lang="zh-CN" altLang="en-US" sz="1465" b="0" i="0" u="none" strike="noStrike" kern="1200" cap="none" spc="0" normalizeH="0" baseline="0" noProof="0" dirty="0">
              <a:ln>
                <a:noFill/>
              </a:ln>
              <a:solidFill>
                <a:schemeClr val="tx1">
                  <a:lumMod val="20000"/>
                  <a:lumOff val="80000"/>
                </a:schemeClr>
              </a:solidFill>
              <a:effectLst>
                <a:outerShdw blurRad="38100" dist="38100" dir="2700000" algn="tl">
                  <a:srgbClr val="000000">
                    <a:alpha val="43137"/>
                  </a:srgbClr>
                </a:outerShdw>
              </a:effectLst>
              <a:uLnTx/>
              <a:uFillTx/>
              <a:latin typeface="黑体" pitchFamily="49" charset="-122"/>
              <a:ea typeface="黑体" pitchFamily="49" charset="-122"/>
              <a:cs typeface="+mn-cs"/>
            </a:endParaRPr>
          </a:p>
        </p:txBody>
      </p:sp>
      <p:sp>
        <p:nvSpPr>
          <p:cNvPr id="10" name="矩形 9"/>
          <p:cNvSpPr/>
          <p:nvPr/>
        </p:nvSpPr>
        <p:spPr>
          <a:xfrm>
            <a:off x="4462525" y="4481766"/>
            <a:ext cx="3262432" cy="1113766"/>
          </a:xfrm>
          <a:prstGeom prst="rect">
            <a:avLst/>
          </a:prstGeom>
        </p:spPr>
        <p:txBody>
          <a:bodyPr wrap="none">
            <a:spAutoFit/>
          </a:bodyPr>
          <a:lstStyle/>
          <a:p>
            <a:pPr>
              <a:lnSpc>
                <a:spcPct val="150000"/>
              </a:lnSpc>
            </a:pPr>
            <a:r>
              <a:rPr lang="zh-CN" altLang="en-US" sz="2400" i="0" dirty="0">
                <a:solidFill>
                  <a:srgbClr val="FFFFFF"/>
                </a:solidFill>
                <a:effectLst/>
                <a:latin typeface="黑体" panose="02010609060101010101" pitchFamily="49" charset="-122"/>
                <a:ea typeface="黑体" panose="02010609060101010101" pitchFamily="49" charset="-122"/>
              </a:rPr>
              <a:t>主讲人  罗德建</a:t>
            </a:r>
          </a:p>
          <a:p>
            <a:pPr>
              <a:lnSpc>
                <a:spcPct val="150000"/>
              </a:lnSpc>
            </a:pPr>
            <a:r>
              <a:rPr lang="zh-CN" altLang="en-US" sz="2400" i="0" dirty="0">
                <a:solidFill>
                  <a:srgbClr val="FFFFFF"/>
                </a:solidFill>
                <a:effectLst/>
                <a:latin typeface="黑体" panose="02010609060101010101" pitchFamily="49" charset="-122"/>
                <a:ea typeface="黑体" panose="02010609060101010101" pitchFamily="49" charset="-122"/>
              </a:rPr>
              <a:t>北京师范大学附属中学</a:t>
            </a:r>
          </a:p>
        </p:txBody>
      </p:sp>
      <p:sp>
        <p:nvSpPr>
          <p:cNvPr id="11" name="矩形 10"/>
          <p:cNvSpPr/>
          <p:nvPr/>
        </p:nvSpPr>
        <p:spPr>
          <a:xfrm>
            <a:off x="4462524" y="1103029"/>
            <a:ext cx="3262432" cy="559769"/>
          </a:xfrm>
          <a:prstGeom prst="rect">
            <a:avLst/>
          </a:prstGeom>
        </p:spPr>
        <p:txBody>
          <a:bodyPr wrap="none">
            <a:spAutoFit/>
          </a:bodyPr>
          <a:lstStyle/>
          <a:p>
            <a:pPr>
              <a:lnSpc>
                <a:spcPct val="150000"/>
              </a:lnSpc>
            </a:pPr>
            <a:r>
              <a:rPr lang="zh-CN" altLang="en-US" sz="2400" i="0" dirty="0">
                <a:solidFill>
                  <a:srgbClr val="FFFFFF"/>
                </a:solidFill>
                <a:effectLst/>
                <a:latin typeface="黑体" panose="02010609060101010101" pitchFamily="49" charset="-122"/>
                <a:ea typeface="黑体" panose="02010609060101010101" pitchFamily="49" charset="-122"/>
              </a:rPr>
              <a:t>北京市中小学空中课堂</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DDA65179-7E38-433F-B6E6-A5428D78C960}"/>
              </a:ext>
            </a:extLst>
          </p:cNvPr>
          <p:cNvSpPr txBox="1"/>
          <p:nvPr/>
        </p:nvSpPr>
        <p:spPr>
          <a:xfrm>
            <a:off x="1287519" y="1674183"/>
            <a:ext cx="9805101" cy="1087477"/>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pPr>
            <a:r>
              <a:rPr kumimoji="0" lang="zh-CN" altLang="en-US" sz="32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    思考：什么是数学建模？数学建模的过程包含哪些步骤？</a:t>
            </a:r>
          </a:p>
        </p:txBody>
      </p:sp>
      <p:sp>
        <p:nvSpPr>
          <p:cNvPr id="4" name="文本框 3">
            <a:extLst>
              <a:ext uri="{FF2B5EF4-FFF2-40B4-BE49-F238E27FC236}">
                <a16:creationId xmlns:a16="http://schemas.microsoft.com/office/drawing/2014/main" id="{6DA24695-750F-42AE-9041-13B20BACDCA9}"/>
              </a:ext>
            </a:extLst>
          </p:cNvPr>
          <p:cNvSpPr txBox="1"/>
          <p:nvPr/>
        </p:nvSpPr>
        <p:spPr>
          <a:xfrm>
            <a:off x="1189772" y="2911098"/>
            <a:ext cx="10000593" cy="107721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marL="0" marR="0" indent="0" algn="l" defTabSz="825500" rtl="0" fontAlgn="auto" latinLnBrk="0" hangingPunct="0">
              <a:lnSpc>
                <a:spcPct val="100000"/>
              </a:lnSpc>
              <a:spcBef>
                <a:spcPts val="0"/>
              </a:spcBef>
              <a:spcAft>
                <a:spcPts val="0"/>
              </a:spcAft>
              <a:buClrTx/>
              <a:buSzTx/>
              <a:buFontTx/>
              <a:buNone/>
            </a:pPr>
            <a:r>
              <a:rPr kumimoji="0" lang="zh-CN" altLang="en-US" sz="32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    数学建模：对现实问题进行数学抽象，用数学语言表达问题，用数学方法构建模型解决问题的过程</a:t>
            </a:r>
            <a:r>
              <a:rPr kumimoji="0" lang="en-US" altLang="zh-CN" sz="32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a:t>
            </a:r>
            <a:endParaRPr kumimoji="0" lang="zh-CN" altLang="en-US" sz="32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endParaRPr>
          </a:p>
        </p:txBody>
      </p:sp>
    </p:spTree>
    <p:extLst>
      <p:ext uri="{BB962C8B-B14F-4D97-AF65-F5344CB8AC3E}">
        <p14:creationId xmlns:p14="http://schemas.microsoft.com/office/powerpoint/2010/main" val="243532759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63048F29-C6FA-4515-8691-8027CC80590F}"/>
              </a:ext>
            </a:extLst>
          </p:cNvPr>
          <p:cNvSpPr txBox="1"/>
          <p:nvPr/>
        </p:nvSpPr>
        <p:spPr>
          <a:xfrm>
            <a:off x="1557635" y="1414622"/>
            <a:ext cx="4836861"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32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数学建模的主要步骤：</a:t>
            </a:r>
          </a:p>
        </p:txBody>
      </p:sp>
      <p:sp>
        <p:nvSpPr>
          <p:cNvPr id="4" name="文本框 3">
            <a:extLst>
              <a:ext uri="{FF2B5EF4-FFF2-40B4-BE49-F238E27FC236}">
                <a16:creationId xmlns:a16="http://schemas.microsoft.com/office/drawing/2014/main" id="{3C21FC0B-1F04-4A59-A457-AEC2641EF833}"/>
              </a:ext>
            </a:extLst>
          </p:cNvPr>
          <p:cNvSpPr txBox="1"/>
          <p:nvPr/>
        </p:nvSpPr>
        <p:spPr>
          <a:xfrm>
            <a:off x="1851922" y="2408972"/>
            <a:ext cx="2064233" cy="1210588"/>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2400" b="0" i="0" u="none" strike="noStrike" cap="none" spc="0" normalizeH="0" baseline="0" dirty="0">
                <a:ln>
                  <a:noFill/>
                </a:ln>
                <a:solidFill>
                  <a:srgbClr val="FFFF00"/>
                </a:solidFill>
                <a:effectLst/>
                <a:uFillTx/>
                <a:latin typeface="黑体" panose="02010609060101010101" pitchFamily="49" charset="-122"/>
                <a:ea typeface="黑体" panose="02010609060101010101" pitchFamily="49" charset="-122"/>
                <a:sym typeface="Hoefler Text"/>
              </a:rPr>
              <a:t>从实际情境发现和提出问题（数学抽象）</a:t>
            </a:r>
          </a:p>
        </p:txBody>
      </p:sp>
      <p:sp>
        <p:nvSpPr>
          <p:cNvPr id="6" name="文本框 5">
            <a:extLst>
              <a:ext uri="{FF2B5EF4-FFF2-40B4-BE49-F238E27FC236}">
                <a16:creationId xmlns:a16="http://schemas.microsoft.com/office/drawing/2014/main" id="{60A6B2FC-A427-408A-8FAB-E3DDC99FFBBB}"/>
              </a:ext>
            </a:extLst>
          </p:cNvPr>
          <p:cNvSpPr txBox="1"/>
          <p:nvPr/>
        </p:nvSpPr>
        <p:spPr>
          <a:xfrm>
            <a:off x="4449554" y="2429861"/>
            <a:ext cx="2270234" cy="1210588"/>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分析问题、</a:t>
            </a:r>
            <a:endParaRPr lang="en-US" altLang="zh-CN" sz="2400" dirty="0"/>
          </a:p>
          <a:p>
            <a:r>
              <a:rPr lang="zh-CN" altLang="en-US" sz="2400" dirty="0"/>
              <a:t>建立模型</a:t>
            </a:r>
            <a:endParaRPr lang="en-US" altLang="zh-CN" sz="2400" dirty="0"/>
          </a:p>
          <a:p>
            <a:r>
              <a:rPr lang="zh-CN" altLang="en-US" sz="2400" dirty="0"/>
              <a:t>（逻辑推理）</a:t>
            </a:r>
          </a:p>
        </p:txBody>
      </p:sp>
      <p:sp>
        <p:nvSpPr>
          <p:cNvPr id="8" name="文本框 7">
            <a:extLst>
              <a:ext uri="{FF2B5EF4-FFF2-40B4-BE49-F238E27FC236}">
                <a16:creationId xmlns:a16="http://schemas.microsoft.com/office/drawing/2014/main" id="{78B2DDC0-F2AB-4FAF-8140-9FC770B94107}"/>
              </a:ext>
            </a:extLst>
          </p:cNvPr>
          <p:cNvSpPr txBox="1"/>
          <p:nvPr/>
        </p:nvSpPr>
        <p:spPr>
          <a:xfrm>
            <a:off x="6945763" y="2429861"/>
            <a:ext cx="2449173" cy="1210588"/>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确定参数、</a:t>
            </a:r>
            <a:endParaRPr lang="en-US" altLang="zh-CN" sz="2400" dirty="0"/>
          </a:p>
          <a:p>
            <a:r>
              <a:rPr lang="zh-CN" altLang="en-US" sz="2400" dirty="0"/>
              <a:t>计算求解</a:t>
            </a:r>
            <a:endParaRPr lang="en-US" altLang="zh-CN" sz="2400" dirty="0"/>
          </a:p>
          <a:p>
            <a:r>
              <a:rPr lang="zh-CN" altLang="en-US" sz="2400" dirty="0"/>
              <a:t>（数学运算）</a:t>
            </a:r>
          </a:p>
        </p:txBody>
      </p:sp>
      <p:sp>
        <p:nvSpPr>
          <p:cNvPr id="10" name="文本框 9">
            <a:extLst>
              <a:ext uri="{FF2B5EF4-FFF2-40B4-BE49-F238E27FC236}">
                <a16:creationId xmlns:a16="http://schemas.microsoft.com/office/drawing/2014/main" id="{9E330612-4AAF-455D-8B38-A5529B275D63}"/>
              </a:ext>
            </a:extLst>
          </p:cNvPr>
          <p:cNvSpPr txBox="1"/>
          <p:nvPr/>
        </p:nvSpPr>
        <p:spPr>
          <a:xfrm>
            <a:off x="7003845" y="4342516"/>
            <a:ext cx="2397671" cy="1210588"/>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验证结果、</a:t>
            </a:r>
            <a:endParaRPr lang="en-US" altLang="zh-CN" sz="2400" dirty="0"/>
          </a:p>
          <a:p>
            <a:r>
              <a:rPr lang="zh-CN" altLang="en-US" sz="2400" dirty="0"/>
              <a:t>改进模型</a:t>
            </a:r>
            <a:endParaRPr lang="en-US" altLang="zh-CN" sz="2400" dirty="0"/>
          </a:p>
          <a:p>
            <a:r>
              <a:rPr lang="zh-CN" altLang="en-US" sz="2400" dirty="0"/>
              <a:t>（模型检验）</a:t>
            </a:r>
          </a:p>
        </p:txBody>
      </p:sp>
      <p:sp>
        <p:nvSpPr>
          <p:cNvPr id="12" name="文本框 11">
            <a:extLst>
              <a:ext uri="{FF2B5EF4-FFF2-40B4-BE49-F238E27FC236}">
                <a16:creationId xmlns:a16="http://schemas.microsoft.com/office/drawing/2014/main" id="{A24DF437-1936-4082-B4C4-3CE3056D7FD7}"/>
              </a:ext>
            </a:extLst>
          </p:cNvPr>
          <p:cNvSpPr txBox="1"/>
          <p:nvPr/>
        </p:nvSpPr>
        <p:spPr>
          <a:xfrm>
            <a:off x="4717567" y="4563021"/>
            <a:ext cx="1734208" cy="841256"/>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实施模型，解决问题</a:t>
            </a:r>
          </a:p>
        </p:txBody>
      </p:sp>
      <p:cxnSp>
        <p:nvCxnSpPr>
          <p:cNvPr id="14" name="直接箭头连接符 13">
            <a:extLst>
              <a:ext uri="{FF2B5EF4-FFF2-40B4-BE49-F238E27FC236}">
                <a16:creationId xmlns:a16="http://schemas.microsoft.com/office/drawing/2014/main" id="{240BAA6D-44BA-4975-B0DD-6E98DD0E28C9}"/>
              </a:ext>
            </a:extLst>
          </p:cNvPr>
          <p:cNvCxnSpPr>
            <a:stCxn id="4" idx="3"/>
          </p:cNvCxnSpPr>
          <p:nvPr/>
        </p:nvCxnSpPr>
        <p:spPr>
          <a:xfrm>
            <a:off x="3916155" y="3014266"/>
            <a:ext cx="801412" cy="0"/>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15" name="直接箭头连接符 14">
            <a:extLst>
              <a:ext uri="{FF2B5EF4-FFF2-40B4-BE49-F238E27FC236}">
                <a16:creationId xmlns:a16="http://schemas.microsoft.com/office/drawing/2014/main" id="{E9208721-3A1F-42C3-8B9C-D66AA7162514}"/>
              </a:ext>
            </a:extLst>
          </p:cNvPr>
          <p:cNvCxnSpPr/>
          <p:nvPr/>
        </p:nvCxnSpPr>
        <p:spPr>
          <a:xfrm>
            <a:off x="6502747" y="3040546"/>
            <a:ext cx="801412" cy="0"/>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16" name="直接箭头连接符 15">
            <a:extLst>
              <a:ext uri="{FF2B5EF4-FFF2-40B4-BE49-F238E27FC236}">
                <a16:creationId xmlns:a16="http://schemas.microsoft.com/office/drawing/2014/main" id="{35FE07D6-1767-4998-94C9-9020669B2688}"/>
              </a:ext>
            </a:extLst>
          </p:cNvPr>
          <p:cNvCxnSpPr>
            <a:cxnSpLocks/>
          </p:cNvCxnSpPr>
          <p:nvPr/>
        </p:nvCxnSpPr>
        <p:spPr>
          <a:xfrm flipH="1">
            <a:off x="6382402" y="5064835"/>
            <a:ext cx="877615" cy="0"/>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18" name="直接箭头连接符 17">
            <a:extLst>
              <a:ext uri="{FF2B5EF4-FFF2-40B4-BE49-F238E27FC236}">
                <a16:creationId xmlns:a16="http://schemas.microsoft.com/office/drawing/2014/main" id="{6412BAFE-94A9-4BBB-8448-DAB75A4C1226}"/>
              </a:ext>
            </a:extLst>
          </p:cNvPr>
          <p:cNvCxnSpPr>
            <a:cxnSpLocks/>
          </p:cNvCxnSpPr>
          <p:nvPr/>
        </p:nvCxnSpPr>
        <p:spPr>
          <a:xfrm>
            <a:off x="8079302" y="3709000"/>
            <a:ext cx="0" cy="705345"/>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36399116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BAF462D8-065C-4706-AE32-B88DFA2C457D}"/>
              </a:ext>
            </a:extLst>
          </p:cNvPr>
          <p:cNvSpPr txBox="1"/>
          <p:nvPr/>
        </p:nvSpPr>
        <p:spPr>
          <a:xfrm>
            <a:off x="1634886" y="1236919"/>
            <a:ext cx="9016299" cy="138499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marL="0" marR="0" indent="0" algn="l" defTabSz="825500" rtl="0" fontAlgn="auto" latinLnBrk="0" hangingPunct="0">
              <a:lnSpc>
                <a:spcPct val="100000"/>
              </a:lnSpc>
              <a:spcBef>
                <a:spcPts val="0"/>
              </a:spcBef>
              <a:spcAft>
                <a:spcPts val="0"/>
              </a:spcAft>
              <a:buClrTx/>
              <a:buSzTx/>
              <a:buFontTx/>
              <a:buNone/>
            </a:pPr>
            <a:r>
              <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    在前面的学习中，我们接触到了指数函数、对数函数、幂函数这三类具体函数的定义、性质与图像，比较了这三类函数的增长速度</a:t>
            </a:r>
            <a:r>
              <a:rPr kumimoji="0" lang="en-US" altLang="zh-CN"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 </a:t>
            </a:r>
            <a:endPar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endParaRPr>
          </a:p>
        </p:txBody>
      </p:sp>
      <p:sp>
        <p:nvSpPr>
          <p:cNvPr id="4" name="文本框 3">
            <a:extLst>
              <a:ext uri="{FF2B5EF4-FFF2-40B4-BE49-F238E27FC236}">
                <a16:creationId xmlns:a16="http://schemas.microsoft.com/office/drawing/2014/main" id="{A5A829C7-95A6-4968-AAEF-FD532CF65429}"/>
              </a:ext>
            </a:extLst>
          </p:cNvPr>
          <p:cNvSpPr txBox="1"/>
          <p:nvPr/>
        </p:nvSpPr>
        <p:spPr>
          <a:xfrm>
            <a:off x="1634886" y="2678564"/>
            <a:ext cx="8600089" cy="138499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3200" i="0">
                <a:solidFill>
                  <a:srgbClr val="EDEDEE"/>
                </a:solidFill>
                <a:effectLst/>
                <a:latin typeface="黑体" panose="02010609060101010101" pitchFamily="49" charset="-122"/>
                <a:ea typeface="黑体" panose="02010609060101010101" pitchFamily="49" charset="-122"/>
              </a:defRPr>
            </a:lvl1pPr>
          </a:lstStyle>
          <a:p>
            <a:r>
              <a:rPr lang="zh-CN" altLang="en-US" sz="2800" dirty="0"/>
              <a:t>    有了这些工具，我们可以解决生活中更多的实际问题，这节课我们将借助函数模型来描述自然界中生物的生长规律问题</a:t>
            </a:r>
            <a:r>
              <a:rPr lang="en-US" altLang="zh-CN" sz="2800" dirty="0"/>
              <a:t>.</a:t>
            </a:r>
            <a:endParaRPr lang="zh-CN" altLang="en-US" sz="2800" dirty="0"/>
          </a:p>
        </p:txBody>
      </p:sp>
      <p:sp>
        <p:nvSpPr>
          <p:cNvPr id="5" name="文本框 4">
            <a:extLst>
              <a:ext uri="{FF2B5EF4-FFF2-40B4-BE49-F238E27FC236}">
                <a16:creationId xmlns:a16="http://schemas.microsoft.com/office/drawing/2014/main" id="{D8B45FE7-3B91-4F25-8262-23DFADB540D4}"/>
              </a:ext>
            </a:extLst>
          </p:cNvPr>
          <p:cNvSpPr txBox="1"/>
          <p:nvPr/>
        </p:nvSpPr>
        <p:spPr>
          <a:xfrm>
            <a:off x="1634886" y="4215959"/>
            <a:ext cx="8600089" cy="95410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3200" i="0">
                <a:solidFill>
                  <a:srgbClr val="EDEDEE"/>
                </a:solidFill>
                <a:effectLst/>
                <a:latin typeface="黑体" panose="02010609060101010101" pitchFamily="49" charset="-122"/>
                <a:ea typeface="黑体" panose="02010609060101010101" pitchFamily="49" charset="-122"/>
              </a:defRPr>
            </a:lvl1pPr>
          </a:lstStyle>
          <a:p>
            <a:r>
              <a:rPr lang="zh-CN" altLang="en-US" sz="2800" dirty="0"/>
              <a:t>    生物的生长是一个怎样的变化过程？你能结合你自己的生长发育过程说说你的看法吗？</a:t>
            </a:r>
          </a:p>
        </p:txBody>
      </p:sp>
    </p:spTree>
    <p:extLst>
      <p:ext uri="{BB962C8B-B14F-4D97-AF65-F5344CB8AC3E}">
        <p14:creationId xmlns:p14="http://schemas.microsoft.com/office/powerpoint/2010/main" val="294491587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FCB4A4DB-25A9-4CA2-BA3D-C2FBE69C7F95}"/>
              </a:ext>
            </a:extLst>
          </p:cNvPr>
          <p:cNvSpPr txBox="1"/>
          <p:nvPr/>
        </p:nvSpPr>
        <p:spPr>
          <a:xfrm>
            <a:off x="1704256" y="1434925"/>
            <a:ext cx="8745132" cy="107721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algn="l"/>
            <a:r>
              <a:rPr lang="zh-CN" altLang="en-US" sz="3200" i="0" dirty="0">
                <a:solidFill>
                  <a:srgbClr val="FFFFFF">
                    <a:alpha val="80000"/>
                  </a:srgbClr>
                </a:solidFill>
                <a:effectLst/>
                <a:latin typeface="+mn-ea"/>
                <a:ea typeface="+mn-ea"/>
              </a:rPr>
              <a:t>    生物的生长发育是一个连续的过程，但不同的时间段可能有不同的增长速度</a:t>
            </a:r>
            <a:r>
              <a:rPr lang="en-US" altLang="zh-CN" sz="3200" i="0" dirty="0">
                <a:solidFill>
                  <a:srgbClr val="FFFFFF">
                    <a:alpha val="80000"/>
                  </a:srgbClr>
                </a:solidFill>
                <a:effectLst/>
                <a:latin typeface="+mn-ea"/>
                <a:ea typeface="+mn-ea"/>
              </a:rPr>
              <a:t>.</a:t>
            </a:r>
            <a:endParaRPr lang="zh-CN" altLang="en-US" sz="3200" i="0" dirty="0">
              <a:solidFill>
                <a:srgbClr val="FFFFFF">
                  <a:alpha val="80000"/>
                </a:srgbClr>
              </a:solidFill>
              <a:effectLst/>
              <a:latin typeface="+mn-ea"/>
              <a:ea typeface="+mn-ea"/>
            </a:endParaRPr>
          </a:p>
        </p:txBody>
      </p:sp>
      <p:sp>
        <p:nvSpPr>
          <p:cNvPr id="9" name="文本框 8">
            <a:extLst>
              <a:ext uri="{FF2B5EF4-FFF2-40B4-BE49-F238E27FC236}">
                <a16:creationId xmlns:a16="http://schemas.microsoft.com/office/drawing/2014/main" id="{3FA8CC4D-4DFD-4E3E-AB5D-CBB686296448}"/>
              </a:ext>
            </a:extLst>
          </p:cNvPr>
          <p:cNvSpPr txBox="1"/>
          <p:nvPr/>
        </p:nvSpPr>
        <p:spPr>
          <a:xfrm>
            <a:off x="1710561" y="2688313"/>
            <a:ext cx="9009993" cy="156966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3200" i="0">
                <a:solidFill>
                  <a:srgbClr val="FFFFFF">
                    <a:alpha val="80000"/>
                  </a:srgbClr>
                </a:solidFill>
                <a:effectLst/>
                <a:latin typeface="+mn-ea"/>
                <a:ea typeface="+mn-ea"/>
              </a:defRPr>
            </a:lvl1pPr>
          </a:lstStyle>
          <a:p>
            <a:r>
              <a:rPr lang="zh-CN" altLang="en-US" dirty="0">
                <a:latin typeface="Times New Roman" panose="02020603050405020304" pitchFamily="18" charset="0"/>
                <a:cs typeface="Times New Roman" panose="02020603050405020304" pitchFamily="18" charset="0"/>
              </a:rPr>
              <a:t>        例 </a:t>
            </a:r>
            <a:r>
              <a:rPr lang="zh-CN" altLang="zh-CN" dirty="0">
                <a:latin typeface="Times New Roman" panose="02020603050405020304" pitchFamily="18" charset="0"/>
                <a:cs typeface="Times New Roman" panose="02020603050405020304" pitchFamily="18" charset="0"/>
              </a:rPr>
              <a:t>卫生部</a:t>
            </a:r>
            <a:r>
              <a:rPr lang="en-US" altLang="zh-CN" dirty="0">
                <a:latin typeface="Times New Roman" panose="02020603050405020304" pitchFamily="18" charset="0"/>
                <a:cs typeface="Times New Roman" panose="02020603050405020304" pitchFamily="18" charset="0"/>
              </a:rPr>
              <a:t>2009</a:t>
            </a:r>
            <a:r>
              <a:rPr lang="zh-CN" altLang="zh-CN" dirty="0">
                <a:latin typeface="Times New Roman" panose="02020603050405020304" pitchFamily="18" charset="0"/>
                <a:cs typeface="Times New Roman" panose="02020603050405020304" pitchFamily="18" charset="0"/>
              </a:rPr>
              <a:t>年发布的《中国</a:t>
            </a:r>
            <a:r>
              <a:rPr lang="en-US" altLang="zh-CN" dirty="0">
                <a:latin typeface="Times New Roman" panose="02020603050405020304" pitchFamily="18" charset="0"/>
                <a:cs typeface="Times New Roman" panose="02020603050405020304" pitchFamily="18" charset="0"/>
              </a:rPr>
              <a:t>7</a:t>
            </a:r>
            <a:r>
              <a:rPr lang="zh-CN" altLang="zh-CN" dirty="0">
                <a:latin typeface="Times New Roman" panose="02020603050405020304" pitchFamily="18" charset="0"/>
                <a:cs typeface="Times New Roman" panose="02020603050405020304" pitchFamily="18" charset="0"/>
              </a:rPr>
              <a:t>岁以下儿童生长发育参照标准》指出，我国</a:t>
            </a:r>
            <a:r>
              <a:rPr lang="en-US" altLang="zh-CN" dirty="0">
                <a:latin typeface="Times New Roman" panose="02020603050405020304" pitchFamily="18" charset="0"/>
                <a:cs typeface="Times New Roman" panose="02020603050405020304" pitchFamily="18" charset="0"/>
              </a:rPr>
              <a:t>7</a:t>
            </a:r>
            <a:r>
              <a:rPr lang="zh-CN" altLang="zh-CN" dirty="0">
                <a:latin typeface="Times New Roman" panose="02020603050405020304" pitchFamily="18" charset="0"/>
                <a:cs typeface="Times New Roman" panose="02020603050405020304" pitchFamily="18" charset="0"/>
              </a:rPr>
              <a:t>岁以下女童身高（长）的中位数如下表所示（</a:t>
            </a:r>
            <a:r>
              <a:rPr lang="en-US" altLang="zh-CN" dirty="0">
                <a:latin typeface="Times New Roman" panose="02020603050405020304" pitchFamily="18" charset="0"/>
                <a:cs typeface="Times New Roman" panose="02020603050405020304" pitchFamily="18" charset="0"/>
              </a:rPr>
              <a:t>0</a:t>
            </a:r>
            <a:r>
              <a:rPr lang="zh-CN" altLang="zh-CN" dirty="0">
                <a:latin typeface="Times New Roman" panose="02020603050405020304" pitchFamily="18" charset="0"/>
                <a:cs typeface="Times New Roman" panose="02020603050405020304" pitchFamily="18" charset="0"/>
              </a:rPr>
              <a:t>岁指刚出生）：</a:t>
            </a:r>
          </a:p>
        </p:txBody>
      </p:sp>
    </p:spTree>
    <p:extLst>
      <p:ext uri="{BB962C8B-B14F-4D97-AF65-F5344CB8AC3E}">
        <p14:creationId xmlns:p14="http://schemas.microsoft.com/office/powerpoint/2010/main" val="394394180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B9BDC429-E073-4206-A603-0FA698977EC6}"/>
              </a:ext>
            </a:extLst>
          </p:cNvPr>
          <p:cNvGraphicFramePr>
            <a:graphicFrameLocks noGrp="1"/>
          </p:cNvGraphicFramePr>
          <p:nvPr>
            <p:extLst>
              <p:ext uri="{D42A27DB-BD31-4B8C-83A1-F6EECF244321}">
                <p14:modId xmlns:p14="http://schemas.microsoft.com/office/powerpoint/2010/main" val="3657918103"/>
              </p:ext>
            </p:extLst>
          </p:nvPr>
        </p:nvGraphicFramePr>
        <p:xfrm>
          <a:off x="870252" y="1875605"/>
          <a:ext cx="10171912" cy="2874584"/>
        </p:xfrm>
        <a:graphic>
          <a:graphicData uri="http://schemas.openxmlformats.org/drawingml/2006/table">
            <a:tbl>
              <a:tblPr firstRow="1" firstCol="1" bandRow="1">
                <a:tableStyleId>{5C22544A-7EE6-4342-B048-85BDC9FD1C3A}</a:tableStyleId>
              </a:tblPr>
              <a:tblGrid>
                <a:gridCol w="1936820">
                  <a:extLst>
                    <a:ext uri="{9D8B030D-6E8A-4147-A177-3AD203B41FA5}">
                      <a16:colId xmlns:a16="http://schemas.microsoft.com/office/drawing/2014/main" val="3933771661"/>
                    </a:ext>
                  </a:extLst>
                </a:gridCol>
                <a:gridCol w="1186631">
                  <a:extLst>
                    <a:ext uri="{9D8B030D-6E8A-4147-A177-3AD203B41FA5}">
                      <a16:colId xmlns:a16="http://schemas.microsoft.com/office/drawing/2014/main" val="3086659380"/>
                    </a:ext>
                  </a:extLst>
                </a:gridCol>
                <a:gridCol w="1206084">
                  <a:extLst>
                    <a:ext uri="{9D8B030D-6E8A-4147-A177-3AD203B41FA5}">
                      <a16:colId xmlns:a16="http://schemas.microsoft.com/office/drawing/2014/main" val="3899450033"/>
                    </a:ext>
                  </a:extLst>
                </a:gridCol>
                <a:gridCol w="1154210">
                  <a:extLst>
                    <a:ext uri="{9D8B030D-6E8A-4147-A177-3AD203B41FA5}">
                      <a16:colId xmlns:a16="http://schemas.microsoft.com/office/drawing/2014/main" val="3536697482"/>
                    </a:ext>
                  </a:extLst>
                </a:gridCol>
                <a:gridCol w="1121789">
                  <a:extLst>
                    <a:ext uri="{9D8B030D-6E8A-4147-A177-3AD203B41FA5}">
                      <a16:colId xmlns:a16="http://schemas.microsoft.com/office/drawing/2014/main" val="2690273492"/>
                    </a:ext>
                  </a:extLst>
                </a:gridCol>
                <a:gridCol w="1147725">
                  <a:extLst>
                    <a:ext uri="{9D8B030D-6E8A-4147-A177-3AD203B41FA5}">
                      <a16:colId xmlns:a16="http://schemas.microsoft.com/office/drawing/2014/main" val="2662651509"/>
                    </a:ext>
                  </a:extLst>
                </a:gridCol>
                <a:gridCol w="1193115">
                  <a:extLst>
                    <a:ext uri="{9D8B030D-6E8A-4147-A177-3AD203B41FA5}">
                      <a16:colId xmlns:a16="http://schemas.microsoft.com/office/drawing/2014/main" val="3860205904"/>
                    </a:ext>
                  </a:extLst>
                </a:gridCol>
                <a:gridCol w="1225538">
                  <a:extLst>
                    <a:ext uri="{9D8B030D-6E8A-4147-A177-3AD203B41FA5}">
                      <a16:colId xmlns:a16="http://schemas.microsoft.com/office/drawing/2014/main" val="3422734345"/>
                    </a:ext>
                  </a:extLst>
                </a:gridCol>
              </a:tblGrid>
              <a:tr h="718646">
                <a:tc>
                  <a:txBody>
                    <a:bodyPr/>
                    <a:lstStyle/>
                    <a:p>
                      <a:pPr indent="304800" algn="ctr">
                        <a:lnSpc>
                          <a:spcPct val="150000"/>
                        </a:lnSpc>
                      </a:pPr>
                      <a:r>
                        <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rPr>
                        <a:t>年龄</a:t>
                      </a: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a:t>
                      </a:r>
                      <a:r>
                        <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rPr>
                        <a:t>岁</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0</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0.5</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1</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1.5</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2</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2.5</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3</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2390071"/>
                  </a:ext>
                </a:extLst>
              </a:tr>
              <a:tr h="718646">
                <a:tc>
                  <a:txBody>
                    <a:bodyPr/>
                    <a:lstStyle/>
                    <a:p>
                      <a:pPr indent="304800" algn="ctr">
                        <a:lnSpc>
                          <a:spcPct val="150000"/>
                        </a:lnSpc>
                      </a:pPr>
                      <a:r>
                        <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rPr>
                        <a:t>身高</a:t>
                      </a: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/cm</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49.7</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a:ln>
                            <a:noFill/>
                          </a:ln>
                          <a:solidFill>
                            <a:srgbClr val="FFFFFF"/>
                          </a:solidFill>
                          <a:effectLst/>
                          <a:latin typeface="Times New Roman" panose="02020603050405020304" pitchFamily="18" charset="0"/>
                          <a:ea typeface="+mn-ea"/>
                          <a:cs typeface="Times New Roman" panose="02020603050405020304" pitchFamily="18" charset="0"/>
                        </a:rPr>
                        <a:t>66.8</a:t>
                      </a:r>
                      <a:endParaRPr lang="zh-CN" sz="2800" b="0" kern="10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75</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81.5</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87.2</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92.1</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96.3</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2529726"/>
                  </a:ext>
                </a:extLst>
              </a:tr>
              <a:tr h="718646">
                <a:tc>
                  <a:txBody>
                    <a:bodyPr/>
                    <a:lstStyle/>
                    <a:p>
                      <a:pPr indent="304800" algn="ctr">
                        <a:lnSpc>
                          <a:spcPct val="150000"/>
                        </a:lnSpc>
                      </a:pPr>
                      <a:r>
                        <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rPr>
                        <a:t>年龄</a:t>
                      </a: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a:t>
                      </a:r>
                      <a:r>
                        <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rPr>
                        <a:t>岁</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3.5</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a:ln>
                            <a:noFill/>
                          </a:ln>
                          <a:solidFill>
                            <a:srgbClr val="FFFFFF"/>
                          </a:solidFill>
                          <a:effectLst/>
                          <a:latin typeface="Times New Roman" panose="02020603050405020304" pitchFamily="18" charset="0"/>
                          <a:ea typeface="+mn-ea"/>
                          <a:cs typeface="Times New Roman" panose="02020603050405020304" pitchFamily="18" charset="0"/>
                        </a:rPr>
                        <a:t>4</a:t>
                      </a:r>
                      <a:endParaRPr lang="zh-CN" sz="2800" b="0" kern="10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a:ln>
                            <a:noFill/>
                          </a:ln>
                          <a:solidFill>
                            <a:srgbClr val="FFFFFF"/>
                          </a:solidFill>
                          <a:effectLst/>
                          <a:latin typeface="Times New Roman" panose="02020603050405020304" pitchFamily="18" charset="0"/>
                          <a:ea typeface="+mn-ea"/>
                          <a:cs typeface="Times New Roman" panose="02020603050405020304" pitchFamily="18" charset="0"/>
                        </a:rPr>
                        <a:t>4.5</a:t>
                      </a:r>
                      <a:endParaRPr lang="zh-CN" sz="2800" b="0" kern="10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a:ln>
                            <a:noFill/>
                          </a:ln>
                          <a:solidFill>
                            <a:srgbClr val="FFFFFF"/>
                          </a:solidFill>
                          <a:effectLst/>
                          <a:latin typeface="Times New Roman" panose="02020603050405020304" pitchFamily="18" charset="0"/>
                          <a:ea typeface="+mn-ea"/>
                          <a:cs typeface="Times New Roman" panose="02020603050405020304" pitchFamily="18" charset="0"/>
                        </a:rPr>
                        <a:t>5</a:t>
                      </a:r>
                      <a:endParaRPr lang="zh-CN" sz="2800" b="0" kern="10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5.5</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6</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6.5</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83833992"/>
                  </a:ext>
                </a:extLst>
              </a:tr>
              <a:tr h="718646">
                <a:tc>
                  <a:txBody>
                    <a:bodyPr/>
                    <a:lstStyle/>
                    <a:p>
                      <a:pPr indent="304800" algn="ctr">
                        <a:lnSpc>
                          <a:spcPct val="150000"/>
                        </a:lnSpc>
                      </a:pPr>
                      <a:r>
                        <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rPr>
                        <a:t>身高</a:t>
                      </a: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/cm</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99.4</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103.1</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106.7</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110.2</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113.5</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116.6</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304800" algn="ctr">
                        <a:lnSpc>
                          <a:spcPct val="150000"/>
                        </a:lnSpc>
                      </a:pPr>
                      <a:r>
                        <a:rPr lang="en-US" sz="2800" b="0" kern="100" dirty="0">
                          <a:ln>
                            <a:noFill/>
                          </a:ln>
                          <a:solidFill>
                            <a:srgbClr val="FFFFFF"/>
                          </a:solidFill>
                          <a:effectLst/>
                          <a:latin typeface="Times New Roman" panose="02020603050405020304" pitchFamily="18" charset="0"/>
                          <a:ea typeface="+mn-ea"/>
                          <a:cs typeface="Times New Roman" panose="02020603050405020304" pitchFamily="18" charset="0"/>
                        </a:rPr>
                        <a:t>119.4</a:t>
                      </a:r>
                      <a:endParaRPr lang="zh-CN" sz="2800" b="0" kern="100" dirty="0">
                        <a:ln>
                          <a:noFill/>
                        </a:ln>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6360011"/>
                  </a:ext>
                </a:extLst>
              </a:tr>
            </a:tbl>
          </a:graphicData>
        </a:graphic>
      </p:graphicFrame>
      <p:sp>
        <p:nvSpPr>
          <p:cNvPr id="6" name="文本框 5">
            <a:extLst>
              <a:ext uri="{FF2B5EF4-FFF2-40B4-BE49-F238E27FC236}">
                <a16:creationId xmlns:a16="http://schemas.microsoft.com/office/drawing/2014/main" id="{12178864-653A-47C5-815C-46F6F35F55B8}"/>
              </a:ext>
            </a:extLst>
          </p:cNvPr>
          <p:cNvSpPr txBox="1"/>
          <p:nvPr/>
        </p:nvSpPr>
        <p:spPr>
          <a:xfrm>
            <a:off x="2334873" y="1139251"/>
            <a:ext cx="8391984" cy="5847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3200" i="0">
                <a:solidFill>
                  <a:srgbClr val="FFFFFF">
                    <a:alpha val="80000"/>
                  </a:srgbClr>
                </a:solidFill>
                <a:effectLst/>
                <a:latin typeface="+mn-ea"/>
                <a:ea typeface="+mn-ea"/>
              </a:defRPr>
            </a:lvl1pPr>
          </a:lstStyle>
          <a:p>
            <a:r>
              <a:rPr lang="zh-CN" altLang="zh-CN" dirty="0">
                <a:latin typeface="Times New Roman" panose="02020603050405020304" pitchFamily="18" charset="0"/>
                <a:cs typeface="Times New Roman" panose="02020603050405020304" pitchFamily="18" charset="0"/>
              </a:rPr>
              <a:t>我国</a:t>
            </a:r>
            <a:r>
              <a:rPr lang="en-US" altLang="zh-CN" dirty="0">
                <a:latin typeface="Times New Roman" panose="02020603050405020304" pitchFamily="18" charset="0"/>
                <a:cs typeface="Times New Roman" panose="02020603050405020304" pitchFamily="18" charset="0"/>
              </a:rPr>
              <a:t>7</a:t>
            </a:r>
            <a:r>
              <a:rPr lang="zh-CN" altLang="zh-CN" dirty="0">
                <a:latin typeface="Times New Roman" panose="02020603050405020304" pitchFamily="18" charset="0"/>
                <a:cs typeface="Times New Roman" panose="02020603050405020304" pitchFamily="18" charset="0"/>
              </a:rPr>
              <a:t>岁以下女童身高（长）中位数</a:t>
            </a:r>
            <a:r>
              <a:rPr lang="zh-CN" altLang="en-US" dirty="0">
                <a:latin typeface="Times New Roman" panose="02020603050405020304" pitchFamily="18" charset="0"/>
                <a:cs typeface="Times New Roman" panose="02020603050405020304" pitchFamily="18" charset="0"/>
              </a:rPr>
              <a:t>表</a:t>
            </a:r>
          </a:p>
        </p:txBody>
      </p:sp>
      <p:sp>
        <p:nvSpPr>
          <p:cNvPr id="7" name="文本框 6">
            <a:extLst>
              <a:ext uri="{FF2B5EF4-FFF2-40B4-BE49-F238E27FC236}">
                <a16:creationId xmlns:a16="http://schemas.microsoft.com/office/drawing/2014/main" id="{DD0C84A2-D579-402B-BE41-A492B52EA374}"/>
              </a:ext>
            </a:extLst>
          </p:cNvPr>
          <p:cNvSpPr txBox="1"/>
          <p:nvPr/>
        </p:nvSpPr>
        <p:spPr>
          <a:xfrm>
            <a:off x="990075" y="4994260"/>
            <a:ext cx="8418786"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3200" b="0" i="0" u="none" strike="noStrike" cap="none" spc="0" normalizeH="0" baseline="0" dirty="0">
                <a:ln>
                  <a:noFill/>
                </a:ln>
                <a:solidFill>
                  <a:srgbClr val="EDEDEE"/>
                </a:solidFill>
                <a:effectLst/>
                <a:uFillTx/>
                <a:latin typeface="Times New Roman" panose="02020603050405020304" pitchFamily="18" charset="0"/>
                <a:ea typeface="黑体" panose="02010609060101010101" pitchFamily="49" charset="-122"/>
                <a:cs typeface="Times New Roman" panose="02020603050405020304" pitchFamily="18" charset="0"/>
                <a:sym typeface="Hoefler Text"/>
              </a:rPr>
              <a:t>你能看出</a:t>
            </a:r>
            <a:r>
              <a:rPr kumimoji="0" lang="en-US" altLang="zh-CN" sz="3200" b="0" i="0" u="none" strike="noStrike" cap="none" spc="0" normalizeH="0" baseline="0" dirty="0">
                <a:ln>
                  <a:noFill/>
                </a:ln>
                <a:solidFill>
                  <a:srgbClr val="EDEDEE"/>
                </a:solidFill>
                <a:effectLst/>
                <a:uFillTx/>
                <a:latin typeface="Times New Roman" panose="02020603050405020304" pitchFamily="18" charset="0"/>
                <a:ea typeface="黑体" panose="02010609060101010101" pitchFamily="49" charset="-122"/>
                <a:cs typeface="Times New Roman" panose="02020603050405020304" pitchFamily="18" charset="0"/>
                <a:sym typeface="Hoefler Text"/>
              </a:rPr>
              <a:t>7</a:t>
            </a:r>
            <a:r>
              <a:rPr kumimoji="0" lang="zh-CN" altLang="en-US" sz="3200" b="0" i="0" u="none" strike="noStrike" cap="none" spc="0" normalizeH="0" baseline="0" dirty="0">
                <a:ln>
                  <a:noFill/>
                </a:ln>
                <a:solidFill>
                  <a:srgbClr val="EDEDEE"/>
                </a:solidFill>
                <a:effectLst/>
                <a:uFillTx/>
                <a:latin typeface="Times New Roman" panose="02020603050405020304" pitchFamily="18" charset="0"/>
                <a:ea typeface="黑体" panose="02010609060101010101" pitchFamily="49" charset="-122"/>
                <a:cs typeface="Times New Roman" panose="02020603050405020304" pitchFamily="18" charset="0"/>
                <a:sym typeface="Hoefler Text"/>
              </a:rPr>
              <a:t>岁以下女童身高的哪些生长规律？</a:t>
            </a:r>
          </a:p>
        </p:txBody>
      </p:sp>
    </p:spTree>
    <p:extLst>
      <p:ext uri="{BB962C8B-B14F-4D97-AF65-F5344CB8AC3E}">
        <p14:creationId xmlns:p14="http://schemas.microsoft.com/office/powerpoint/2010/main" val="383134812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8C9969AB-5A1A-4FD7-BFF9-F63324D4DD48}"/>
              </a:ext>
            </a:extLst>
          </p:cNvPr>
          <p:cNvSpPr txBox="1"/>
          <p:nvPr/>
        </p:nvSpPr>
        <p:spPr>
          <a:xfrm>
            <a:off x="1559209" y="1055804"/>
            <a:ext cx="9224405" cy="964367"/>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3200" i="0">
                <a:solidFill>
                  <a:srgbClr val="EDEDEE"/>
                </a:solidFill>
                <a:effectLst/>
                <a:latin typeface="黑体" panose="02010609060101010101" pitchFamily="49" charset="-122"/>
                <a:ea typeface="黑体" panose="02010609060101010101" pitchFamily="49" charset="-122"/>
              </a:defRPr>
            </a:lvl1pPr>
          </a:lstStyle>
          <a:p>
            <a:pPr algn="l"/>
            <a:r>
              <a:rPr lang="en-US" altLang="zh-CN" sz="2800" dirty="0"/>
              <a:t>    </a:t>
            </a:r>
            <a:r>
              <a:rPr lang="zh-CN" altLang="zh-CN" sz="2800" dirty="0"/>
              <a:t>为了更直观的观察女童的生长规律，我们可以在平面直角坐标系中描出散点，并用线段连接</a:t>
            </a:r>
            <a:r>
              <a:rPr lang="en-US" altLang="zh-CN" sz="2800" dirty="0"/>
              <a:t>.</a:t>
            </a:r>
            <a:endParaRPr lang="zh-CN" altLang="en-US" sz="2800" dirty="0"/>
          </a:p>
        </p:txBody>
      </p:sp>
      <p:grpSp>
        <p:nvGrpSpPr>
          <p:cNvPr id="13" name="组合 12">
            <a:extLst>
              <a:ext uri="{FF2B5EF4-FFF2-40B4-BE49-F238E27FC236}">
                <a16:creationId xmlns:a16="http://schemas.microsoft.com/office/drawing/2014/main" id="{B2C97921-2DA7-4C77-BEE7-2598ED0D777E}"/>
              </a:ext>
            </a:extLst>
          </p:cNvPr>
          <p:cNvGrpSpPr/>
          <p:nvPr/>
        </p:nvGrpSpPr>
        <p:grpSpPr>
          <a:xfrm>
            <a:off x="1676116" y="2196027"/>
            <a:ext cx="6212950" cy="3429056"/>
            <a:chOff x="2445472" y="2265449"/>
            <a:chExt cx="6212950" cy="3429056"/>
          </a:xfrm>
        </p:grpSpPr>
        <p:pic>
          <p:nvPicPr>
            <p:cNvPr id="6" name="图片 5">
              <a:extLst>
                <a:ext uri="{FF2B5EF4-FFF2-40B4-BE49-F238E27FC236}">
                  <a16:creationId xmlns:a16="http://schemas.microsoft.com/office/drawing/2014/main" id="{CDAFD8E7-AB76-49E8-8053-D1B2050F1B71}"/>
                </a:ext>
              </a:extLst>
            </p:cNvPr>
            <p:cNvPicPr/>
            <p:nvPr/>
          </p:nvPicPr>
          <p:blipFill>
            <a:blip r:embed="rId2"/>
            <a:stretch>
              <a:fillRect/>
            </a:stretch>
          </p:blipFill>
          <p:spPr>
            <a:xfrm>
              <a:off x="2445472" y="2265449"/>
              <a:ext cx="6212950" cy="3429056"/>
            </a:xfrm>
            <a:prstGeom prst="rect">
              <a:avLst/>
            </a:prstGeom>
          </p:spPr>
        </p:pic>
        <p:grpSp>
          <p:nvGrpSpPr>
            <p:cNvPr id="12" name="组合 11">
              <a:extLst>
                <a:ext uri="{FF2B5EF4-FFF2-40B4-BE49-F238E27FC236}">
                  <a16:creationId xmlns:a16="http://schemas.microsoft.com/office/drawing/2014/main" id="{38B87896-3AB4-4D87-88D9-45C459CC4115}"/>
                </a:ext>
              </a:extLst>
            </p:cNvPr>
            <p:cNvGrpSpPr/>
            <p:nvPr/>
          </p:nvGrpSpPr>
          <p:grpSpPr>
            <a:xfrm>
              <a:off x="2818883" y="2284367"/>
              <a:ext cx="5839539" cy="3178856"/>
              <a:chOff x="2818883" y="2284367"/>
              <a:chExt cx="5839539" cy="3178856"/>
            </a:xfrm>
          </p:grpSpPr>
          <p:cxnSp>
            <p:nvCxnSpPr>
              <p:cNvPr id="7" name="直接箭头连接符 6">
                <a:extLst>
                  <a:ext uri="{FF2B5EF4-FFF2-40B4-BE49-F238E27FC236}">
                    <a16:creationId xmlns:a16="http://schemas.microsoft.com/office/drawing/2014/main" id="{3E4C44EE-C46E-420D-9DB4-E3E7AE6EC0F4}"/>
                  </a:ext>
                </a:extLst>
              </p:cNvPr>
              <p:cNvCxnSpPr>
                <a:cxnSpLocks/>
              </p:cNvCxnSpPr>
              <p:nvPr/>
            </p:nvCxnSpPr>
            <p:spPr>
              <a:xfrm>
                <a:off x="2818883" y="5444305"/>
                <a:ext cx="5839539" cy="0"/>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8" name="直接箭头连接符 7">
                <a:extLst>
                  <a:ext uri="{FF2B5EF4-FFF2-40B4-BE49-F238E27FC236}">
                    <a16:creationId xmlns:a16="http://schemas.microsoft.com/office/drawing/2014/main" id="{978D3942-78D0-4AC2-A633-8F53EB809361}"/>
                  </a:ext>
                </a:extLst>
              </p:cNvPr>
              <p:cNvCxnSpPr>
                <a:cxnSpLocks/>
              </p:cNvCxnSpPr>
              <p:nvPr/>
            </p:nvCxnSpPr>
            <p:spPr>
              <a:xfrm flipV="1">
                <a:off x="2818883" y="2284367"/>
                <a:ext cx="0" cy="3178856"/>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pSp>
      </p:grpSp>
      <p:sp>
        <p:nvSpPr>
          <p:cNvPr id="15" name="文本框 14">
            <a:extLst>
              <a:ext uri="{FF2B5EF4-FFF2-40B4-BE49-F238E27FC236}">
                <a16:creationId xmlns:a16="http://schemas.microsoft.com/office/drawing/2014/main" id="{379C1221-2D62-45D7-A6D4-595FCBF90009}"/>
              </a:ext>
            </a:extLst>
          </p:cNvPr>
          <p:cNvSpPr txBox="1"/>
          <p:nvPr/>
        </p:nvSpPr>
        <p:spPr>
          <a:xfrm>
            <a:off x="8103475" y="2603672"/>
            <a:ext cx="3184636" cy="139525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pPr>
            <a:r>
              <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    身高随年龄的增加而增加，增长速度越来越慢</a:t>
            </a:r>
            <a:r>
              <a:rPr kumimoji="0" lang="en-US" altLang="zh-CN"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a:t>
            </a:r>
            <a:endPar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endParaRPr>
          </a:p>
        </p:txBody>
      </p:sp>
    </p:spTree>
    <p:extLst>
      <p:ext uri="{BB962C8B-B14F-4D97-AF65-F5344CB8AC3E}">
        <p14:creationId xmlns:p14="http://schemas.microsoft.com/office/powerpoint/2010/main" val="6884654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D07B0292-64FE-4BAC-A932-3FCDA7C7FFD9}"/>
              </a:ext>
            </a:extLst>
          </p:cNvPr>
          <p:cNvSpPr txBox="1"/>
          <p:nvPr/>
        </p:nvSpPr>
        <p:spPr>
          <a:xfrm>
            <a:off x="1779928" y="1327022"/>
            <a:ext cx="8259554" cy="107721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3200" i="0">
                <a:solidFill>
                  <a:srgbClr val="FFFFFF">
                    <a:alpha val="80000"/>
                  </a:srgbClr>
                </a:solidFill>
                <a:effectLst/>
                <a:latin typeface="+mn-ea"/>
                <a:ea typeface="+mn-ea"/>
              </a:defRPr>
            </a:lvl1pPr>
          </a:lstStyle>
          <a:p>
            <a:r>
              <a:rPr lang="en-US" altLang="zh-CN" dirty="0"/>
              <a:t>    </a:t>
            </a:r>
            <a:r>
              <a:rPr lang="zh-CN" altLang="zh-CN" dirty="0"/>
              <a:t>例</a:t>
            </a:r>
            <a:r>
              <a:rPr lang="en-US" altLang="zh-CN" dirty="0"/>
              <a:t> </a:t>
            </a:r>
            <a:r>
              <a:rPr lang="zh-CN" altLang="zh-CN" dirty="0"/>
              <a:t>农业专家在研究某地区玉米在不同生长阶段的植株高度时，得到了以下数据：</a:t>
            </a:r>
            <a:endParaRPr lang="zh-CN" altLang="en-US" dirty="0"/>
          </a:p>
        </p:txBody>
      </p:sp>
      <p:graphicFrame>
        <p:nvGraphicFramePr>
          <p:cNvPr id="5" name="表格 4">
            <a:extLst>
              <a:ext uri="{FF2B5EF4-FFF2-40B4-BE49-F238E27FC236}">
                <a16:creationId xmlns:a16="http://schemas.microsoft.com/office/drawing/2014/main" id="{E7089889-4180-499C-ABE4-F7D7D93A73B6}"/>
              </a:ext>
            </a:extLst>
          </p:cNvPr>
          <p:cNvGraphicFramePr>
            <a:graphicFrameLocks noGrp="1"/>
          </p:cNvGraphicFramePr>
          <p:nvPr>
            <p:extLst>
              <p:ext uri="{D42A27DB-BD31-4B8C-83A1-F6EECF244321}">
                <p14:modId xmlns:p14="http://schemas.microsoft.com/office/powerpoint/2010/main" val="3985276516"/>
              </p:ext>
            </p:extLst>
          </p:nvPr>
        </p:nvGraphicFramePr>
        <p:xfrm>
          <a:off x="1374753" y="2626503"/>
          <a:ext cx="9454893" cy="2253488"/>
        </p:xfrm>
        <a:graphic>
          <a:graphicData uri="http://schemas.openxmlformats.org/drawingml/2006/table">
            <a:tbl>
              <a:tblPr firstRow="1" firstCol="1" bandRow="1">
                <a:tableStyleId>{5C22544A-7EE6-4342-B048-85BDC9FD1C3A}</a:tableStyleId>
              </a:tblPr>
              <a:tblGrid>
                <a:gridCol w="2307281">
                  <a:extLst>
                    <a:ext uri="{9D8B030D-6E8A-4147-A177-3AD203B41FA5}">
                      <a16:colId xmlns:a16="http://schemas.microsoft.com/office/drawing/2014/main" val="489045723"/>
                    </a:ext>
                  </a:extLst>
                </a:gridCol>
                <a:gridCol w="1173488">
                  <a:extLst>
                    <a:ext uri="{9D8B030D-6E8A-4147-A177-3AD203B41FA5}">
                      <a16:colId xmlns:a16="http://schemas.microsoft.com/office/drawing/2014/main" val="1687461821"/>
                    </a:ext>
                  </a:extLst>
                </a:gridCol>
                <a:gridCol w="1140151">
                  <a:extLst>
                    <a:ext uri="{9D8B030D-6E8A-4147-A177-3AD203B41FA5}">
                      <a16:colId xmlns:a16="http://schemas.microsoft.com/office/drawing/2014/main" val="3576913092"/>
                    </a:ext>
                  </a:extLst>
                </a:gridCol>
                <a:gridCol w="1206826">
                  <a:extLst>
                    <a:ext uri="{9D8B030D-6E8A-4147-A177-3AD203B41FA5}">
                      <a16:colId xmlns:a16="http://schemas.microsoft.com/office/drawing/2014/main" val="4091020313"/>
                    </a:ext>
                  </a:extLst>
                </a:gridCol>
                <a:gridCol w="1146818">
                  <a:extLst>
                    <a:ext uri="{9D8B030D-6E8A-4147-A177-3AD203B41FA5}">
                      <a16:colId xmlns:a16="http://schemas.microsoft.com/office/drawing/2014/main" val="1533381014"/>
                    </a:ext>
                  </a:extLst>
                </a:gridCol>
                <a:gridCol w="1333510">
                  <a:extLst>
                    <a:ext uri="{9D8B030D-6E8A-4147-A177-3AD203B41FA5}">
                      <a16:colId xmlns:a16="http://schemas.microsoft.com/office/drawing/2014/main" val="3214083737"/>
                    </a:ext>
                  </a:extLst>
                </a:gridCol>
                <a:gridCol w="1146819">
                  <a:extLst>
                    <a:ext uri="{9D8B030D-6E8A-4147-A177-3AD203B41FA5}">
                      <a16:colId xmlns:a16="http://schemas.microsoft.com/office/drawing/2014/main" val="3735286871"/>
                    </a:ext>
                  </a:extLst>
                </a:gridCol>
              </a:tblGrid>
              <a:tr h="0">
                <a:tc>
                  <a:txBody>
                    <a:bodyPr/>
                    <a:lstStyle/>
                    <a:p>
                      <a:pPr indent="304800" algn="just">
                        <a:lnSpc>
                          <a:spcPct val="150000"/>
                        </a:lnSpc>
                      </a:pPr>
                      <a:r>
                        <a:rPr lang="zh-CN" sz="2800" b="0" kern="100" dirty="0">
                          <a:solidFill>
                            <a:srgbClr val="FFFFFF"/>
                          </a:solidFill>
                          <a:effectLst/>
                          <a:latin typeface="Times New Roman" panose="02020603050405020304" pitchFamily="18" charset="0"/>
                          <a:cs typeface="Times New Roman" panose="02020603050405020304" pitchFamily="18" charset="0"/>
                        </a:rPr>
                        <a:t>生长阶段</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1</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2</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3</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4</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a:solidFill>
                            <a:srgbClr val="FFFFFF"/>
                          </a:solidFill>
                          <a:effectLst/>
                          <a:latin typeface="Times New Roman" panose="02020603050405020304" pitchFamily="18" charset="0"/>
                          <a:cs typeface="Times New Roman" panose="02020603050405020304" pitchFamily="18" charset="0"/>
                        </a:rPr>
                        <a:t>5</a:t>
                      </a:r>
                      <a:endParaRPr lang="zh-CN" sz="2800" b="0" kern="10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a:solidFill>
                            <a:srgbClr val="FFFFFF"/>
                          </a:solidFill>
                          <a:effectLst/>
                          <a:latin typeface="Times New Roman" panose="02020603050405020304" pitchFamily="18" charset="0"/>
                          <a:cs typeface="Times New Roman" panose="02020603050405020304" pitchFamily="18" charset="0"/>
                        </a:rPr>
                        <a:t>6</a:t>
                      </a:r>
                      <a:endParaRPr lang="zh-CN" sz="2800" b="0" kern="10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extLst>
                  <a:ext uri="{0D108BD9-81ED-4DB2-BD59-A6C34878D82A}">
                    <a16:rowId xmlns:a16="http://schemas.microsoft.com/office/drawing/2014/main" val="1809938380"/>
                  </a:ext>
                </a:extLst>
              </a:tr>
              <a:tr h="0">
                <a:tc>
                  <a:txBody>
                    <a:bodyPr/>
                    <a:lstStyle/>
                    <a:p>
                      <a:pPr indent="304800" algn="just">
                        <a:lnSpc>
                          <a:spcPct val="150000"/>
                        </a:lnSpc>
                      </a:pPr>
                      <a:r>
                        <a:rPr lang="zh-CN" sz="2800" b="0" kern="100" dirty="0">
                          <a:solidFill>
                            <a:srgbClr val="FFFFFF"/>
                          </a:solidFill>
                          <a:effectLst/>
                          <a:latin typeface="Times New Roman" panose="02020603050405020304" pitchFamily="18" charset="0"/>
                          <a:cs typeface="Times New Roman" panose="02020603050405020304" pitchFamily="18" charset="0"/>
                        </a:rPr>
                        <a:t>植株高度</a:t>
                      </a:r>
                      <a:r>
                        <a:rPr lang="en-US" sz="2800" b="0" kern="100" dirty="0">
                          <a:solidFill>
                            <a:srgbClr val="FFFFFF"/>
                          </a:solidFill>
                          <a:effectLst/>
                          <a:latin typeface="Times New Roman" panose="02020603050405020304" pitchFamily="18" charset="0"/>
                          <a:cs typeface="Times New Roman" panose="02020603050405020304" pitchFamily="18" charset="0"/>
                        </a:rPr>
                        <a:t>/cm</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0.67</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1.75</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3.69</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7.73</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16.55</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32.55</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extLst>
                  <a:ext uri="{0D108BD9-81ED-4DB2-BD59-A6C34878D82A}">
                    <a16:rowId xmlns:a16="http://schemas.microsoft.com/office/drawing/2014/main" val="237754421"/>
                  </a:ext>
                </a:extLst>
              </a:tr>
              <a:tr h="0">
                <a:tc>
                  <a:txBody>
                    <a:bodyPr/>
                    <a:lstStyle/>
                    <a:p>
                      <a:pPr indent="304800" algn="just">
                        <a:lnSpc>
                          <a:spcPct val="150000"/>
                        </a:lnSpc>
                      </a:pPr>
                      <a:r>
                        <a:rPr lang="zh-CN" sz="2800" b="0" kern="100" dirty="0">
                          <a:solidFill>
                            <a:srgbClr val="FFFFFF"/>
                          </a:solidFill>
                          <a:effectLst/>
                          <a:latin typeface="Times New Roman" panose="02020603050405020304" pitchFamily="18" charset="0"/>
                          <a:cs typeface="Times New Roman" panose="02020603050405020304" pitchFamily="18" charset="0"/>
                        </a:rPr>
                        <a:t>生长阶段</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7</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8</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9</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10</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11</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extLst>
                  <a:ext uri="{0D108BD9-81ED-4DB2-BD59-A6C34878D82A}">
                    <a16:rowId xmlns:a16="http://schemas.microsoft.com/office/drawing/2014/main" val="988082754"/>
                  </a:ext>
                </a:extLst>
              </a:tr>
              <a:tr h="0">
                <a:tc>
                  <a:txBody>
                    <a:bodyPr/>
                    <a:lstStyle/>
                    <a:p>
                      <a:pPr indent="304800" algn="just">
                        <a:lnSpc>
                          <a:spcPct val="150000"/>
                        </a:lnSpc>
                      </a:pPr>
                      <a:r>
                        <a:rPr lang="zh-CN" sz="2800" b="0" kern="100" dirty="0">
                          <a:solidFill>
                            <a:srgbClr val="FFFFFF"/>
                          </a:solidFill>
                          <a:effectLst/>
                          <a:latin typeface="Times New Roman" panose="02020603050405020304" pitchFamily="18" charset="0"/>
                          <a:cs typeface="Times New Roman" panose="02020603050405020304" pitchFamily="18" charset="0"/>
                        </a:rPr>
                        <a:t>植株高度</a:t>
                      </a:r>
                      <a:r>
                        <a:rPr lang="en-US" sz="2800" b="0" kern="100" dirty="0">
                          <a:solidFill>
                            <a:srgbClr val="FFFFFF"/>
                          </a:solidFill>
                          <a:effectLst/>
                          <a:latin typeface="Times New Roman" panose="02020603050405020304" pitchFamily="18" charset="0"/>
                          <a:cs typeface="Times New Roman" panose="02020603050405020304" pitchFamily="18" charset="0"/>
                        </a:rPr>
                        <a:t>/cm</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53.38</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97.46</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153.6</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174.9</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r>
                        <a:rPr lang="en-US" sz="2800" b="0" kern="100" dirty="0">
                          <a:solidFill>
                            <a:srgbClr val="FFFFFF"/>
                          </a:solidFill>
                          <a:effectLst/>
                          <a:latin typeface="Times New Roman" panose="02020603050405020304" pitchFamily="18" charset="0"/>
                          <a:cs typeface="Times New Roman" panose="02020603050405020304" pitchFamily="18" charset="0"/>
                        </a:rPr>
                        <a:t>180.79</a:t>
                      </a: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tc>
                  <a:txBody>
                    <a:bodyPr/>
                    <a:lstStyle/>
                    <a:p>
                      <a:pPr indent="304800" algn="just">
                        <a:lnSpc>
                          <a:spcPct val="150000"/>
                        </a:lnSpc>
                      </a:pPr>
                      <a:endParaRPr lang="zh-CN" sz="2800" b="0" kern="100" dirty="0">
                        <a:solidFill>
                          <a:srgbClr val="FFFF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1">
                    <a:noFill/>
                  </a:tcPr>
                </a:tc>
                <a:extLst>
                  <a:ext uri="{0D108BD9-81ED-4DB2-BD59-A6C34878D82A}">
                    <a16:rowId xmlns:a16="http://schemas.microsoft.com/office/drawing/2014/main" val="937869931"/>
                  </a:ext>
                </a:extLst>
              </a:tr>
            </a:tbl>
          </a:graphicData>
        </a:graphic>
      </p:graphicFrame>
    </p:spTree>
    <p:extLst>
      <p:ext uri="{BB962C8B-B14F-4D97-AF65-F5344CB8AC3E}">
        <p14:creationId xmlns:p14="http://schemas.microsoft.com/office/powerpoint/2010/main" val="139438560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5EF3EB06-DC3A-4456-9CFD-13510C3BC9EA}"/>
              </a:ext>
            </a:extLst>
          </p:cNvPr>
          <p:cNvSpPr txBox="1"/>
          <p:nvPr/>
        </p:nvSpPr>
        <p:spPr>
          <a:xfrm>
            <a:off x="2523726" y="1136777"/>
            <a:ext cx="6094948" cy="5847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3200" i="0">
                <a:solidFill>
                  <a:srgbClr val="FFFFFF">
                    <a:alpha val="80000"/>
                  </a:srgbClr>
                </a:solidFill>
                <a:effectLst/>
                <a:latin typeface="+mn-ea"/>
                <a:ea typeface="+mn-ea"/>
              </a:defRPr>
            </a:lvl1pPr>
          </a:lstStyle>
          <a:p>
            <a:r>
              <a:rPr lang="zh-CN" altLang="zh-CN" dirty="0"/>
              <a:t>这些数据可用下图直观表示：</a:t>
            </a:r>
            <a:endParaRPr lang="zh-CN" altLang="en-US" dirty="0"/>
          </a:p>
        </p:txBody>
      </p:sp>
      <p:grpSp>
        <p:nvGrpSpPr>
          <p:cNvPr id="11" name="组合 10">
            <a:extLst>
              <a:ext uri="{FF2B5EF4-FFF2-40B4-BE49-F238E27FC236}">
                <a16:creationId xmlns:a16="http://schemas.microsoft.com/office/drawing/2014/main" id="{0C1966B3-43BF-400C-8547-82F4273FA01B}"/>
              </a:ext>
            </a:extLst>
          </p:cNvPr>
          <p:cNvGrpSpPr/>
          <p:nvPr/>
        </p:nvGrpSpPr>
        <p:grpSpPr>
          <a:xfrm>
            <a:off x="1896438" y="1885644"/>
            <a:ext cx="6989007" cy="3739494"/>
            <a:chOff x="1896438" y="1828887"/>
            <a:chExt cx="6989007" cy="3739494"/>
          </a:xfrm>
        </p:grpSpPr>
        <p:pic>
          <p:nvPicPr>
            <p:cNvPr id="6" name="图片 5">
              <a:extLst>
                <a:ext uri="{FF2B5EF4-FFF2-40B4-BE49-F238E27FC236}">
                  <a16:creationId xmlns:a16="http://schemas.microsoft.com/office/drawing/2014/main" id="{2CB21836-38F6-4FEA-9C97-53ED48CD655A}"/>
                </a:ext>
              </a:extLst>
            </p:cNvPr>
            <p:cNvPicPr/>
            <p:nvPr/>
          </p:nvPicPr>
          <p:blipFill>
            <a:blip r:embed="rId2"/>
            <a:stretch>
              <a:fillRect/>
            </a:stretch>
          </p:blipFill>
          <p:spPr>
            <a:xfrm>
              <a:off x="1896438" y="1828887"/>
              <a:ext cx="6989007" cy="3739494"/>
            </a:xfrm>
            <a:prstGeom prst="rect">
              <a:avLst/>
            </a:prstGeom>
          </p:spPr>
        </p:pic>
        <p:cxnSp>
          <p:nvCxnSpPr>
            <p:cNvPr id="7" name="直接箭头连接符 6">
              <a:extLst>
                <a:ext uri="{FF2B5EF4-FFF2-40B4-BE49-F238E27FC236}">
                  <a16:creationId xmlns:a16="http://schemas.microsoft.com/office/drawing/2014/main" id="{803E93C2-C651-4B4C-8DA9-9E82F22F7129}"/>
                </a:ext>
              </a:extLst>
            </p:cNvPr>
            <p:cNvCxnSpPr>
              <a:cxnSpLocks/>
            </p:cNvCxnSpPr>
            <p:nvPr/>
          </p:nvCxnSpPr>
          <p:spPr>
            <a:xfrm flipV="1">
              <a:off x="2402673" y="1874410"/>
              <a:ext cx="0" cy="3315598"/>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9" name="直接箭头连接符 8">
              <a:extLst>
                <a:ext uri="{FF2B5EF4-FFF2-40B4-BE49-F238E27FC236}">
                  <a16:creationId xmlns:a16="http://schemas.microsoft.com/office/drawing/2014/main" id="{5E920C34-9AA3-477D-9C6E-19588A5DC83B}"/>
                </a:ext>
              </a:extLst>
            </p:cNvPr>
            <p:cNvCxnSpPr>
              <a:cxnSpLocks/>
            </p:cNvCxnSpPr>
            <p:nvPr/>
          </p:nvCxnSpPr>
          <p:spPr>
            <a:xfrm>
              <a:off x="2383755" y="5204617"/>
              <a:ext cx="6501690" cy="0"/>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57150348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48DF783-2833-4343-829E-490C91F36013}"/>
              </a:ext>
            </a:extLst>
          </p:cNvPr>
          <p:cNvSpPr txBox="1"/>
          <p:nvPr/>
        </p:nvSpPr>
        <p:spPr>
          <a:xfrm>
            <a:off x="1199756" y="1808468"/>
            <a:ext cx="4808221" cy="310854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i="0">
                <a:solidFill>
                  <a:srgbClr val="FFFFFF">
                    <a:alpha val="80000"/>
                  </a:srgbClr>
                </a:solidFill>
                <a:effectLst/>
                <a:latin typeface="+mn-ea"/>
                <a:ea typeface="+mn-ea"/>
              </a:defRPr>
            </a:lvl1pPr>
          </a:lstStyle>
          <a:p>
            <a:r>
              <a:rPr lang="en-US" altLang="zh-CN" dirty="0"/>
              <a:t>    </a:t>
            </a:r>
            <a:r>
              <a:rPr lang="zh-CN" altLang="zh-CN" dirty="0"/>
              <a:t>高度随着生长阶段不断增加，增长速度先慢后快，然后又变慢</a:t>
            </a:r>
            <a:r>
              <a:rPr lang="en-US" altLang="zh-CN" dirty="0"/>
              <a:t>. </a:t>
            </a:r>
            <a:r>
              <a:rPr lang="zh-CN" altLang="zh-CN" dirty="0"/>
              <a:t>从图象特征上看，高度整体呈上升趋势，但刚开始平缓上升，后来快速上升，再转为平缓上升</a:t>
            </a:r>
            <a:r>
              <a:rPr lang="en-US" altLang="zh-CN" dirty="0"/>
              <a:t>. </a:t>
            </a:r>
            <a:endParaRPr lang="zh-CN" altLang="zh-CN" dirty="0"/>
          </a:p>
          <a:p>
            <a:r>
              <a:rPr lang="en-US" altLang="zh-CN" dirty="0"/>
              <a:t>    </a:t>
            </a:r>
            <a:endParaRPr lang="zh-CN" altLang="zh-CN" dirty="0"/>
          </a:p>
        </p:txBody>
      </p:sp>
      <p:sp>
        <p:nvSpPr>
          <p:cNvPr id="5" name="文本框 4">
            <a:extLst>
              <a:ext uri="{FF2B5EF4-FFF2-40B4-BE49-F238E27FC236}">
                <a16:creationId xmlns:a16="http://schemas.microsoft.com/office/drawing/2014/main" id="{75081CC6-E545-4C12-82BE-677BE211AE3E}"/>
              </a:ext>
            </a:extLst>
          </p:cNvPr>
          <p:cNvSpPr txBox="1"/>
          <p:nvPr/>
        </p:nvSpPr>
        <p:spPr>
          <a:xfrm>
            <a:off x="1899745" y="1220347"/>
            <a:ext cx="8568558" cy="5232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3200" i="0">
                <a:solidFill>
                  <a:srgbClr val="FFFFFF">
                    <a:alpha val="80000"/>
                  </a:srgbClr>
                </a:solidFill>
                <a:effectLst/>
                <a:latin typeface="+mn-ea"/>
                <a:ea typeface="+mn-ea"/>
              </a:defRPr>
            </a:lvl1pPr>
          </a:lstStyle>
          <a:p>
            <a:r>
              <a:rPr lang="zh-CN" altLang="en-US" sz="2800" dirty="0"/>
              <a:t>你</a:t>
            </a:r>
            <a:r>
              <a:rPr lang="zh-CN" altLang="zh-CN" sz="2800" dirty="0"/>
              <a:t>能观察出玉米植株高度变化的哪些规律？</a:t>
            </a:r>
            <a:endParaRPr lang="zh-CN" altLang="en-US" sz="2800" dirty="0"/>
          </a:p>
        </p:txBody>
      </p:sp>
      <p:sp>
        <p:nvSpPr>
          <p:cNvPr id="7" name="文本框 6">
            <a:extLst>
              <a:ext uri="{FF2B5EF4-FFF2-40B4-BE49-F238E27FC236}">
                <a16:creationId xmlns:a16="http://schemas.microsoft.com/office/drawing/2014/main" id="{C1C683C9-246D-4E9E-9EC8-F0FD748F73DA}"/>
              </a:ext>
            </a:extLst>
          </p:cNvPr>
          <p:cNvSpPr txBox="1"/>
          <p:nvPr/>
        </p:nvSpPr>
        <p:spPr>
          <a:xfrm>
            <a:off x="1899745" y="4514234"/>
            <a:ext cx="8057756" cy="5232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i="0">
                <a:solidFill>
                  <a:srgbClr val="FFFFFF">
                    <a:alpha val="80000"/>
                  </a:srgbClr>
                </a:solidFill>
                <a:effectLst/>
                <a:latin typeface="+mn-ea"/>
                <a:ea typeface="+mn-ea"/>
              </a:defRPr>
            </a:lvl1pPr>
          </a:lstStyle>
          <a:p>
            <a:r>
              <a:rPr lang="zh-CN" altLang="zh-CN" dirty="0"/>
              <a:t>能否用数学语言来描述类似的生长规律呢？</a:t>
            </a:r>
            <a:endParaRPr lang="zh-CN" altLang="en-US" dirty="0"/>
          </a:p>
        </p:txBody>
      </p:sp>
      <p:grpSp>
        <p:nvGrpSpPr>
          <p:cNvPr id="10" name="组合 9">
            <a:extLst>
              <a:ext uri="{FF2B5EF4-FFF2-40B4-BE49-F238E27FC236}">
                <a16:creationId xmlns:a16="http://schemas.microsoft.com/office/drawing/2014/main" id="{E31F26C7-386C-4A05-84BE-E2BAF4EABCF3}"/>
              </a:ext>
            </a:extLst>
          </p:cNvPr>
          <p:cNvGrpSpPr/>
          <p:nvPr/>
        </p:nvGrpSpPr>
        <p:grpSpPr>
          <a:xfrm>
            <a:off x="6184024" y="1983889"/>
            <a:ext cx="5008859" cy="2459333"/>
            <a:chOff x="1896438" y="1828887"/>
            <a:chExt cx="6989007" cy="3739494"/>
          </a:xfrm>
        </p:grpSpPr>
        <p:pic>
          <p:nvPicPr>
            <p:cNvPr id="11" name="图片 10">
              <a:extLst>
                <a:ext uri="{FF2B5EF4-FFF2-40B4-BE49-F238E27FC236}">
                  <a16:creationId xmlns:a16="http://schemas.microsoft.com/office/drawing/2014/main" id="{AF6E1C8F-9492-4CDA-BC51-BD17AA7DB363}"/>
                </a:ext>
              </a:extLst>
            </p:cNvPr>
            <p:cNvPicPr/>
            <p:nvPr/>
          </p:nvPicPr>
          <p:blipFill>
            <a:blip r:embed="rId2"/>
            <a:stretch>
              <a:fillRect/>
            </a:stretch>
          </p:blipFill>
          <p:spPr>
            <a:xfrm>
              <a:off x="1896438" y="1828887"/>
              <a:ext cx="6989007" cy="3739494"/>
            </a:xfrm>
            <a:prstGeom prst="rect">
              <a:avLst/>
            </a:prstGeom>
          </p:spPr>
        </p:pic>
        <p:cxnSp>
          <p:nvCxnSpPr>
            <p:cNvPr id="12" name="直接箭头连接符 11">
              <a:extLst>
                <a:ext uri="{FF2B5EF4-FFF2-40B4-BE49-F238E27FC236}">
                  <a16:creationId xmlns:a16="http://schemas.microsoft.com/office/drawing/2014/main" id="{0E1D2F22-B158-4613-AAC9-F9AF3B01A1F6}"/>
                </a:ext>
              </a:extLst>
            </p:cNvPr>
            <p:cNvCxnSpPr>
              <a:cxnSpLocks/>
            </p:cNvCxnSpPr>
            <p:nvPr/>
          </p:nvCxnSpPr>
          <p:spPr>
            <a:xfrm flipV="1">
              <a:off x="2402673" y="1874410"/>
              <a:ext cx="0" cy="3315598"/>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13" name="直接箭头连接符 12">
              <a:extLst>
                <a:ext uri="{FF2B5EF4-FFF2-40B4-BE49-F238E27FC236}">
                  <a16:creationId xmlns:a16="http://schemas.microsoft.com/office/drawing/2014/main" id="{04352B1D-2677-496B-A23F-49BFD19A590E}"/>
                </a:ext>
              </a:extLst>
            </p:cNvPr>
            <p:cNvCxnSpPr>
              <a:cxnSpLocks/>
            </p:cNvCxnSpPr>
            <p:nvPr/>
          </p:nvCxnSpPr>
          <p:spPr>
            <a:xfrm>
              <a:off x="2383755" y="5204617"/>
              <a:ext cx="6501690" cy="0"/>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pSp>
      <p:sp>
        <p:nvSpPr>
          <p:cNvPr id="2" name="文本框 1">
            <a:extLst>
              <a:ext uri="{FF2B5EF4-FFF2-40B4-BE49-F238E27FC236}">
                <a16:creationId xmlns:a16="http://schemas.microsoft.com/office/drawing/2014/main" id="{D5B25380-EC59-4BC9-A369-A0AED4E259B5}"/>
              </a:ext>
            </a:extLst>
          </p:cNvPr>
          <p:cNvSpPr txBox="1"/>
          <p:nvPr/>
        </p:nvSpPr>
        <p:spPr>
          <a:xfrm>
            <a:off x="8387256" y="4539882"/>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提出问题</a:t>
            </a:r>
          </a:p>
        </p:txBody>
      </p:sp>
    </p:spTree>
    <p:extLst>
      <p:ext uri="{BB962C8B-B14F-4D97-AF65-F5344CB8AC3E}">
        <p14:creationId xmlns:p14="http://schemas.microsoft.com/office/powerpoint/2010/main" val="47410775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2AE14B47-151A-4732-B34C-25F3FA06F725}"/>
              </a:ext>
            </a:extLst>
          </p:cNvPr>
          <p:cNvGrpSpPr/>
          <p:nvPr/>
        </p:nvGrpSpPr>
        <p:grpSpPr>
          <a:xfrm>
            <a:off x="1535148" y="1262974"/>
            <a:ext cx="9121704" cy="1835251"/>
            <a:chOff x="1535148" y="1262974"/>
            <a:chExt cx="9121704" cy="1835251"/>
          </a:xfrm>
        </p:grpSpPr>
        <p:sp>
          <p:nvSpPr>
            <p:cNvPr id="2" name="Rectangle 2">
              <a:extLst>
                <a:ext uri="{FF2B5EF4-FFF2-40B4-BE49-F238E27FC236}">
                  <a16:creationId xmlns:a16="http://schemas.microsoft.com/office/drawing/2014/main" id="{47CE2218-FBF9-4FAD-A9FB-8DE824B4C3B0}"/>
                </a:ext>
              </a:extLst>
            </p:cNvPr>
            <p:cNvSpPr>
              <a:spLocks noChangeArrowheads="1"/>
            </p:cNvSpPr>
            <p:nvPr/>
          </p:nvSpPr>
          <p:spPr bwMode="auto">
            <a:xfrm>
              <a:off x="1535148" y="1262974"/>
              <a:ext cx="9121704" cy="181588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algn="l"/>
              <a:r>
                <a:rPr lang="zh-CN" altLang="en-US" sz="2800" i="0" dirty="0">
                  <a:solidFill>
                    <a:srgbClr val="FFFFFF">
                      <a:alpha val="80000"/>
                    </a:srgbClr>
                  </a:solidFill>
                  <a:effectLst/>
                  <a:latin typeface="+mn-ea"/>
                  <a:ea typeface="+mn-ea"/>
                </a:rPr>
                <a:t>    上面两个例子中的生长规律都是一个量（女童身高或植株高度，记为  ）随着另一个量（生长阶段，记为  ）的变化而变化，且符合函数的定义，因此，我们可以借助函数</a:t>
              </a:r>
            </a:p>
          </p:txBody>
        </p:sp>
        <p:graphicFrame>
          <p:nvGraphicFramePr>
            <p:cNvPr id="3" name="对象 2">
              <a:extLst>
                <a:ext uri="{FF2B5EF4-FFF2-40B4-BE49-F238E27FC236}">
                  <a16:creationId xmlns:a16="http://schemas.microsoft.com/office/drawing/2014/main" id="{818070B5-0A55-4236-AB01-93FA11F87674}"/>
                </a:ext>
              </a:extLst>
            </p:cNvPr>
            <p:cNvGraphicFramePr>
              <a:graphicFrameLocks noChangeAspect="1"/>
            </p:cNvGraphicFramePr>
            <p:nvPr>
              <p:extLst>
                <p:ext uri="{D42A27DB-BD31-4B8C-83A1-F6EECF244321}">
                  <p14:modId xmlns:p14="http://schemas.microsoft.com/office/powerpoint/2010/main" val="2399901920"/>
                </p:ext>
              </p:extLst>
            </p:nvPr>
          </p:nvGraphicFramePr>
          <p:xfrm>
            <a:off x="2378550" y="2677532"/>
            <a:ext cx="1203375" cy="420693"/>
          </p:xfrm>
          <a:graphic>
            <a:graphicData uri="http://schemas.openxmlformats.org/presentationml/2006/ole">
              <mc:AlternateContent xmlns:mc="http://schemas.openxmlformats.org/markup-compatibility/2006">
                <mc:Choice xmlns:v="urn:schemas-microsoft-com:vml" Requires="v">
                  <p:oleObj spid="_x0000_s4460" name="Equation" r:id="rId3" imgW="583947" imgH="203112" progId="Equation.DSMT4">
                    <p:embed/>
                  </p:oleObj>
                </mc:Choice>
                <mc:Fallback>
                  <p:oleObj name="Equation" r:id="rId3" imgW="583947" imgH="203112"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8550" y="2677532"/>
                          <a:ext cx="1203375" cy="420693"/>
                        </a:xfrm>
                        <a:prstGeom prst="rect">
                          <a:avLst/>
                        </a:prstGeom>
                        <a:noFill/>
                      </p:spPr>
                    </p:pic>
                  </p:oleObj>
                </mc:Fallback>
              </mc:AlternateContent>
            </a:graphicData>
          </a:graphic>
        </p:graphicFrame>
        <p:sp>
          <p:nvSpPr>
            <p:cNvPr id="4" name="Rectangle 3">
              <a:extLst>
                <a:ext uri="{FF2B5EF4-FFF2-40B4-BE49-F238E27FC236}">
                  <a16:creationId xmlns:a16="http://schemas.microsoft.com/office/drawing/2014/main" id="{8D2B2329-A070-44D8-8C7A-A4D6233018EB}"/>
                </a:ext>
              </a:extLst>
            </p:cNvPr>
            <p:cNvSpPr>
              <a:spLocks noChangeArrowheads="1"/>
            </p:cNvSpPr>
            <p:nvPr/>
          </p:nvSpPr>
          <p:spPr bwMode="auto">
            <a:xfrm>
              <a:off x="3521585" y="2575005"/>
              <a:ext cx="3081013" cy="5232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algn="l"/>
              <a:r>
                <a:rPr lang="zh-CN" altLang="en-US" sz="2800" i="0" dirty="0">
                  <a:solidFill>
                    <a:srgbClr val="FFFFFF">
                      <a:alpha val="80000"/>
                    </a:srgbClr>
                  </a:solidFill>
                  <a:effectLst/>
                  <a:latin typeface="+mn-ea"/>
                  <a:ea typeface="+mn-ea"/>
                </a:rPr>
                <a:t>来描述生长规律</a:t>
              </a:r>
              <a:r>
                <a:rPr lang="en-US" altLang="zh-CN" sz="2800" i="0" dirty="0">
                  <a:solidFill>
                    <a:srgbClr val="FFFFFF">
                      <a:alpha val="80000"/>
                    </a:srgbClr>
                  </a:solidFill>
                  <a:effectLst/>
                  <a:latin typeface="+mn-ea"/>
                  <a:ea typeface="+mn-ea"/>
                </a:rPr>
                <a:t>. </a:t>
              </a:r>
            </a:p>
          </p:txBody>
        </p:sp>
        <p:graphicFrame>
          <p:nvGraphicFramePr>
            <p:cNvPr id="6" name="对象 5">
              <a:extLst>
                <a:ext uri="{FF2B5EF4-FFF2-40B4-BE49-F238E27FC236}">
                  <a16:creationId xmlns:a16="http://schemas.microsoft.com/office/drawing/2014/main" id="{FC2DB0DA-07E4-43C5-A519-4BB180D53DF4}"/>
                </a:ext>
              </a:extLst>
            </p:cNvPr>
            <p:cNvGraphicFramePr>
              <a:graphicFrameLocks noChangeAspect="1"/>
            </p:cNvGraphicFramePr>
            <p:nvPr>
              <p:extLst>
                <p:ext uri="{D42A27DB-BD31-4B8C-83A1-F6EECF244321}">
                  <p14:modId xmlns:p14="http://schemas.microsoft.com/office/powerpoint/2010/main" val="3761533597"/>
                </p:ext>
              </p:extLst>
            </p:nvPr>
          </p:nvGraphicFramePr>
          <p:xfrm>
            <a:off x="4148335" y="1860739"/>
            <a:ext cx="287337" cy="341313"/>
          </p:xfrm>
          <a:graphic>
            <a:graphicData uri="http://schemas.openxmlformats.org/presentationml/2006/ole">
              <mc:AlternateContent xmlns:mc="http://schemas.openxmlformats.org/markup-compatibility/2006">
                <mc:Choice xmlns:v="urn:schemas-microsoft-com:vml" Requires="v">
                  <p:oleObj spid="_x0000_s4461" name="Equation" r:id="rId5" imgW="139680" imgH="164880" progId="Equation.DSMT4">
                    <p:embed/>
                  </p:oleObj>
                </mc:Choice>
                <mc:Fallback>
                  <p:oleObj name="Equation" r:id="rId5" imgW="139680" imgH="164880" progId="Equation.DSMT4">
                    <p:embed/>
                    <p:pic>
                      <p:nvPicPr>
                        <p:cNvPr id="3" name="对象 2">
                          <a:extLst>
                            <a:ext uri="{FF2B5EF4-FFF2-40B4-BE49-F238E27FC236}">
                              <a16:creationId xmlns:a16="http://schemas.microsoft.com/office/drawing/2014/main" id="{818070B5-0A55-4236-AB01-93FA11F87674}"/>
                            </a:ext>
                          </a:extLst>
                        </p:cNvPr>
                        <p:cNvPicPr>
                          <a:picLocks noChangeAspect="1" noChangeArrowheads="1"/>
                        </p:cNvPicPr>
                        <p:nvPr/>
                      </p:nvPicPr>
                      <p:blipFill>
                        <a:blip r:embed="rId6"/>
                        <a:srcRect/>
                        <a:stretch>
                          <a:fillRect/>
                        </a:stretch>
                      </p:blipFill>
                      <p:spPr bwMode="auto">
                        <a:xfrm>
                          <a:off x="4148335" y="1860739"/>
                          <a:ext cx="287337" cy="341313"/>
                        </a:xfrm>
                        <a:prstGeom prst="rect">
                          <a:avLst/>
                        </a:prstGeom>
                        <a:noFill/>
                      </p:spPr>
                    </p:pic>
                  </p:oleObj>
                </mc:Fallback>
              </mc:AlternateContent>
            </a:graphicData>
          </a:graphic>
        </p:graphicFrame>
        <p:graphicFrame>
          <p:nvGraphicFramePr>
            <p:cNvPr id="8" name="对象 7">
              <a:extLst>
                <a:ext uri="{FF2B5EF4-FFF2-40B4-BE49-F238E27FC236}">
                  <a16:creationId xmlns:a16="http://schemas.microsoft.com/office/drawing/2014/main" id="{F12049B0-92A5-4518-94AA-84A0B2EEE385}"/>
                </a:ext>
              </a:extLst>
            </p:cNvPr>
            <p:cNvGraphicFramePr>
              <a:graphicFrameLocks noChangeAspect="1"/>
            </p:cNvGraphicFramePr>
            <p:nvPr>
              <p:extLst>
                <p:ext uri="{D42A27DB-BD31-4B8C-83A1-F6EECF244321}">
                  <p14:modId xmlns:p14="http://schemas.microsoft.com/office/powerpoint/2010/main" val="772752509"/>
                </p:ext>
              </p:extLst>
            </p:nvPr>
          </p:nvGraphicFramePr>
          <p:xfrm>
            <a:off x="9819047" y="1860739"/>
            <a:ext cx="260350" cy="288925"/>
          </p:xfrm>
          <a:graphic>
            <a:graphicData uri="http://schemas.openxmlformats.org/presentationml/2006/ole">
              <mc:AlternateContent xmlns:mc="http://schemas.openxmlformats.org/markup-compatibility/2006">
                <mc:Choice xmlns:v="urn:schemas-microsoft-com:vml" Requires="v">
                  <p:oleObj spid="_x0000_s4462" name="Equation" r:id="rId7" imgW="126720" imgH="139680" progId="Equation.DSMT4">
                    <p:embed/>
                  </p:oleObj>
                </mc:Choice>
                <mc:Fallback>
                  <p:oleObj name="Equation" r:id="rId7" imgW="126720" imgH="139680" progId="Equation.DSMT4">
                    <p:embed/>
                    <p:pic>
                      <p:nvPicPr>
                        <p:cNvPr id="3" name="对象 2">
                          <a:extLst>
                            <a:ext uri="{FF2B5EF4-FFF2-40B4-BE49-F238E27FC236}">
                              <a16:creationId xmlns:a16="http://schemas.microsoft.com/office/drawing/2014/main" id="{818070B5-0A55-4236-AB01-93FA11F87674}"/>
                            </a:ext>
                          </a:extLst>
                        </p:cNvPr>
                        <p:cNvPicPr>
                          <a:picLocks noChangeAspect="1" noChangeArrowheads="1"/>
                        </p:cNvPicPr>
                        <p:nvPr/>
                      </p:nvPicPr>
                      <p:blipFill>
                        <a:blip r:embed="rId8"/>
                        <a:srcRect/>
                        <a:stretch>
                          <a:fillRect/>
                        </a:stretch>
                      </p:blipFill>
                      <p:spPr bwMode="auto">
                        <a:xfrm>
                          <a:off x="9819047" y="1860739"/>
                          <a:ext cx="260350" cy="288925"/>
                        </a:xfrm>
                        <a:prstGeom prst="rect">
                          <a:avLst/>
                        </a:prstGeom>
                        <a:noFill/>
                      </p:spPr>
                    </p:pic>
                  </p:oleObj>
                </mc:Fallback>
              </mc:AlternateContent>
            </a:graphicData>
          </a:graphic>
        </p:graphicFrame>
      </p:grpSp>
      <p:grpSp>
        <p:nvGrpSpPr>
          <p:cNvPr id="7" name="组合 6">
            <a:extLst>
              <a:ext uri="{FF2B5EF4-FFF2-40B4-BE49-F238E27FC236}">
                <a16:creationId xmlns:a16="http://schemas.microsoft.com/office/drawing/2014/main" id="{40CCA9C1-8E30-4615-828D-55A2B86E2A6D}"/>
              </a:ext>
            </a:extLst>
          </p:cNvPr>
          <p:cNvGrpSpPr/>
          <p:nvPr/>
        </p:nvGrpSpPr>
        <p:grpSpPr>
          <a:xfrm>
            <a:off x="1535149" y="3282722"/>
            <a:ext cx="9324140" cy="1384995"/>
            <a:chOff x="1535149" y="3282722"/>
            <a:chExt cx="9324140" cy="1384995"/>
          </a:xfrm>
        </p:grpSpPr>
        <p:sp>
          <p:nvSpPr>
            <p:cNvPr id="10" name="文本框 9">
              <a:extLst>
                <a:ext uri="{FF2B5EF4-FFF2-40B4-BE49-F238E27FC236}">
                  <a16:creationId xmlns:a16="http://schemas.microsoft.com/office/drawing/2014/main" id="{3770281A-59BF-4120-974F-EE41F0CF7A0D}"/>
                </a:ext>
              </a:extLst>
            </p:cNvPr>
            <p:cNvSpPr txBox="1"/>
            <p:nvPr/>
          </p:nvSpPr>
          <p:spPr>
            <a:xfrm>
              <a:off x="1535149" y="3282722"/>
              <a:ext cx="9324140" cy="138499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i="0">
                  <a:solidFill>
                    <a:srgbClr val="FFFFFF">
                      <a:alpha val="80000"/>
                    </a:srgbClr>
                  </a:solidFill>
                  <a:effectLst/>
                  <a:latin typeface="+mn-ea"/>
                  <a:ea typeface="+mn-ea"/>
                </a:defRPr>
              </a:lvl1pPr>
            </a:lstStyle>
            <a:p>
              <a:r>
                <a:rPr lang="en-US" altLang="zh-CN" dirty="0"/>
                <a:t>    </a:t>
              </a:r>
              <a:r>
                <a:rPr lang="zh-CN" altLang="zh-CN" dirty="0"/>
                <a:t>根据实际情况，可以假设变量</a:t>
              </a:r>
              <a:r>
                <a:rPr lang="en-US" altLang="zh-CN" dirty="0"/>
                <a:t>    </a:t>
              </a:r>
              <a:r>
                <a:rPr lang="zh-CN" altLang="zh-CN" dirty="0"/>
                <a:t>都是连续变化的，从上面两个</a:t>
              </a:r>
              <a:r>
                <a:rPr lang="zh-CN" altLang="en-US" dirty="0"/>
                <a:t>例子的</a:t>
              </a:r>
              <a:r>
                <a:rPr lang="zh-CN" altLang="zh-CN" dirty="0"/>
                <a:t>图象</a:t>
              </a:r>
              <a:r>
                <a:rPr lang="zh-CN" altLang="en-US" dirty="0"/>
                <a:t>的特征</a:t>
              </a:r>
              <a:r>
                <a:rPr lang="zh-CN" altLang="zh-CN" dirty="0"/>
                <a:t>可以看出</a:t>
              </a:r>
              <a:r>
                <a:rPr lang="en-US" altLang="zh-CN" dirty="0"/>
                <a:t>    </a:t>
              </a:r>
              <a:r>
                <a:rPr lang="zh-CN" altLang="en-US" dirty="0"/>
                <a:t>应</a:t>
              </a:r>
              <a:r>
                <a:rPr lang="zh-CN" altLang="zh-CN" dirty="0"/>
                <a:t>具有什么性质？</a:t>
              </a:r>
              <a:endParaRPr lang="zh-CN" altLang="en-US" dirty="0"/>
            </a:p>
          </p:txBody>
        </p:sp>
        <p:graphicFrame>
          <p:nvGraphicFramePr>
            <p:cNvPr id="12" name="对象 11">
              <a:extLst>
                <a:ext uri="{FF2B5EF4-FFF2-40B4-BE49-F238E27FC236}">
                  <a16:creationId xmlns:a16="http://schemas.microsoft.com/office/drawing/2014/main" id="{CA5B564F-25E2-4499-9EFB-2102CC6CA3A8}"/>
                </a:ext>
              </a:extLst>
            </p:cNvPr>
            <p:cNvGraphicFramePr>
              <a:graphicFrameLocks noChangeAspect="1"/>
            </p:cNvGraphicFramePr>
            <p:nvPr>
              <p:extLst>
                <p:ext uri="{D42A27DB-BD31-4B8C-83A1-F6EECF244321}">
                  <p14:modId xmlns:p14="http://schemas.microsoft.com/office/powerpoint/2010/main" val="3561421088"/>
                </p:ext>
              </p:extLst>
            </p:nvPr>
          </p:nvGraphicFramePr>
          <p:xfrm>
            <a:off x="7085022" y="3438896"/>
            <a:ext cx="547687" cy="341313"/>
          </p:xfrm>
          <a:graphic>
            <a:graphicData uri="http://schemas.openxmlformats.org/presentationml/2006/ole">
              <mc:AlternateContent xmlns:mc="http://schemas.openxmlformats.org/markup-compatibility/2006">
                <mc:Choice xmlns:v="urn:schemas-microsoft-com:vml" Requires="v">
                  <p:oleObj spid="_x0000_s4463" name="Equation" r:id="rId9" imgW="266400" imgH="164880" progId="Equation.DSMT4">
                    <p:embed/>
                  </p:oleObj>
                </mc:Choice>
                <mc:Fallback>
                  <p:oleObj name="Equation" r:id="rId9" imgW="266400" imgH="164880" progId="Equation.DSMT4">
                    <p:embed/>
                    <p:pic>
                      <p:nvPicPr>
                        <p:cNvPr id="8" name="对象 7">
                          <a:extLst>
                            <a:ext uri="{FF2B5EF4-FFF2-40B4-BE49-F238E27FC236}">
                              <a16:creationId xmlns:a16="http://schemas.microsoft.com/office/drawing/2014/main" id="{F12049B0-92A5-4518-94AA-84A0B2EEE385}"/>
                            </a:ext>
                          </a:extLst>
                        </p:cNvPr>
                        <p:cNvPicPr>
                          <a:picLocks noChangeAspect="1" noChangeArrowheads="1"/>
                        </p:cNvPicPr>
                        <p:nvPr/>
                      </p:nvPicPr>
                      <p:blipFill>
                        <a:blip r:embed="rId10"/>
                        <a:srcRect/>
                        <a:stretch>
                          <a:fillRect/>
                        </a:stretch>
                      </p:blipFill>
                      <p:spPr bwMode="auto">
                        <a:xfrm>
                          <a:off x="7085022" y="3438896"/>
                          <a:ext cx="547687" cy="341313"/>
                        </a:xfrm>
                        <a:prstGeom prst="rect">
                          <a:avLst/>
                        </a:prstGeom>
                        <a:noFill/>
                      </p:spPr>
                    </p:pic>
                  </p:oleObj>
                </mc:Fallback>
              </mc:AlternateContent>
            </a:graphicData>
          </a:graphic>
        </p:graphicFrame>
        <p:graphicFrame>
          <p:nvGraphicFramePr>
            <p:cNvPr id="14" name="对象 13">
              <a:extLst>
                <a:ext uri="{FF2B5EF4-FFF2-40B4-BE49-F238E27FC236}">
                  <a16:creationId xmlns:a16="http://schemas.microsoft.com/office/drawing/2014/main" id="{9471926B-B9CC-4499-9DFD-2AA574190175}"/>
                </a:ext>
              </a:extLst>
            </p:cNvPr>
            <p:cNvGraphicFramePr>
              <a:graphicFrameLocks noChangeAspect="1"/>
            </p:cNvGraphicFramePr>
            <p:nvPr>
              <p:extLst>
                <p:ext uri="{D42A27DB-BD31-4B8C-83A1-F6EECF244321}">
                  <p14:modId xmlns:p14="http://schemas.microsoft.com/office/powerpoint/2010/main" val="3808221846"/>
                </p:ext>
              </p:extLst>
            </p:nvPr>
          </p:nvGraphicFramePr>
          <p:xfrm>
            <a:off x="7625722" y="3798756"/>
            <a:ext cx="706437" cy="420687"/>
          </p:xfrm>
          <a:graphic>
            <a:graphicData uri="http://schemas.openxmlformats.org/presentationml/2006/ole">
              <mc:AlternateContent xmlns:mc="http://schemas.openxmlformats.org/markup-compatibility/2006">
                <mc:Choice xmlns:v="urn:schemas-microsoft-com:vml" Requires="v">
                  <p:oleObj spid="_x0000_s4464" name="Equation" r:id="rId11" imgW="342720" imgH="203040" progId="Equation.DSMT4">
                    <p:embed/>
                  </p:oleObj>
                </mc:Choice>
                <mc:Fallback>
                  <p:oleObj name="Equation" r:id="rId11" imgW="342720" imgH="203040" progId="Equation.DSMT4">
                    <p:embed/>
                    <p:pic>
                      <p:nvPicPr>
                        <p:cNvPr id="3" name="对象 2">
                          <a:extLst>
                            <a:ext uri="{FF2B5EF4-FFF2-40B4-BE49-F238E27FC236}">
                              <a16:creationId xmlns:a16="http://schemas.microsoft.com/office/drawing/2014/main" id="{818070B5-0A55-4236-AB01-93FA11F87674}"/>
                            </a:ext>
                          </a:extLst>
                        </p:cNvPr>
                        <p:cNvPicPr>
                          <a:picLocks noChangeAspect="1" noChangeArrowheads="1"/>
                        </p:cNvPicPr>
                        <p:nvPr/>
                      </p:nvPicPr>
                      <p:blipFill>
                        <a:blip r:embed="rId12"/>
                        <a:srcRect/>
                        <a:stretch>
                          <a:fillRect/>
                        </a:stretch>
                      </p:blipFill>
                      <p:spPr bwMode="auto">
                        <a:xfrm>
                          <a:off x="7625722" y="3798756"/>
                          <a:ext cx="706437" cy="420687"/>
                        </a:xfrm>
                        <a:prstGeom prst="rect">
                          <a:avLst/>
                        </a:prstGeom>
                        <a:noFill/>
                      </p:spPr>
                    </p:pic>
                  </p:oleObj>
                </mc:Fallback>
              </mc:AlternateContent>
            </a:graphicData>
          </a:graphic>
        </p:graphicFrame>
      </p:grpSp>
    </p:spTree>
    <p:extLst>
      <p:ext uri="{BB962C8B-B14F-4D97-AF65-F5344CB8AC3E}">
        <p14:creationId xmlns:p14="http://schemas.microsoft.com/office/powerpoint/2010/main" val="53073299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0F734D0E-4B8A-42DE-BFB8-32E8BECE3C4C}"/>
              </a:ext>
            </a:extLst>
          </p:cNvPr>
          <p:cNvSpPr txBox="1"/>
          <p:nvPr/>
        </p:nvSpPr>
        <p:spPr>
          <a:xfrm>
            <a:off x="1420473" y="1501043"/>
            <a:ext cx="8789275" cy="95410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i="0">
                <a:solidFill>
                  <a:srgbClr val="FFFFFF">
                    <a:alpha val="80000"/>
                  </a:srgbClr>
                </a:solidFill>
                <a:effectLst/>
                <a:latin typeface="+mn-ea"/>
                <a:ea typeface="+mn-ea"/>
              </a:defRPr>
            </a:lvl1pPr>
          </a:lstStyle>
          <a:p>
            <a:r>
              <a:rPr lang="zh-CN" altLang="en-US" dirty="0">
                <a:latin typeface="Times New Roman" panose="02020603050405020304" pitchFamily="18" charset="0"/>
                <a:cs typeface="Times New Roman" panose="02020603050405020304" pitchFamily="18" charset="0"/>
              </a:rPr>
              <a:t>        对于</a:t>
            </a:r>
            <a:r>
              <a:rPr lang="en-US" altLang="zh-CN" dirty="0">
                <a:latin typeface="Times New Roman" panose="02020603050405020304" pitchFamily="18" charset="0"/>
                <a:cs typeface="Times New Roman" panose="02020603050405020304" pitchFamily="18" charset="0"/>
              </a:rPr>
              <a:t>7</a:t>
            </a:r>
            <a:r>
              <a:rPr lang="zh-CN" altLang="en-US" dirty="0">
                <a:latin typeface="Times New Roman" panose="02020603050405020304" pitchFamily="18" charset="0"/>
                <a:cs typeface="Times New Roman" panose="02020603050405020304" pitchFamily="18" charset="0"/>
              </a:rPr>
              <a:t>岁女童身高，我们可以取长度为</a:t>
            </a:r>
            <a:r>
              <a:rPr lang="en-US" altLang="zh-CN" dirty="0">
                <a:latin typeface="Times New Roman" panose="02020603050405020304" pitchFamily="18" charset="0"/>
                <a:cs typeface="Times New Roman" panose="02020603050405020304" pitchFamily="18" charset="0"/>
              </a:rPr>
              <a:t>0.5</a:t>
            </a:r>
            <a:r>
              <a:rPr lang="zh-CN" altLang="en-US" dirty="0">
                <a:latin typeface="Times New Roman" panose="02020603050405020304" pitchFamily="18" charset="0"/>
                <a:cs typeface="Times New Roman" panose="02020603050405020304" pitchFamily="18" charset="0"/>
              </a:rPr>
              <a:t>的区间，计算函数在相应区间上的平均变化率，如下表：</a:t>
            </a:r>
          </a:p>
        </p:txBody>
      </p:sp>
      <p:pic>
        <p:nvPicPr>
          <p:cNvPr id="3" name="图片 2">
            <a:extLst>
              <a:ext uri="{FF2B5EF4-FFF2-40B4-BE49-F238E27FC236}">
                <a16:creationId xmlns:a16="http://schemas.microsoft.com/office/drawing/2014/main" id="{486A5302-1187-4AB6-B871-803436FCBD03}"/>
              </a:ext>
            </a:extLst>
          </p:cNvPr>
          <p:cNvPicPr>
            <a:picLocks noChangeAspect="1"/>
          </p:cNvPicPr>
          <p:nvPr/>
        </p:nvPicPr>
        <p:blipFill>
          <a:blip r:embed="rId2"/>
          <a:stretch>
            <a:fillRect/>
          </a:stretch>
        </p:blipFill>
        <p:spPr>
          <a:xfrm>
            <a:off x="832419" y="2730281"/>
            <a:ext cx="10792022" cy="1863625"/>
          </a:xfrm>
          <a:prstGeom prst="rect">
            <a:avLst/>
          </a:prstGeom>
        </p:spPr>
      </p:pic>
    </p:spTree>
    <p:extLst>
      <p:ext uri="{BB962C8B-B14F-4D97-AF65-F5344CB8AC3E}">
        <p14:creationId xmlns:p14="http://schemas.microsoft.com/office/powerpoint/2010/main" val="347604003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126FEDFB-1CED-4B58-974F-6ECB095A553F}"/>
              </a:ext>
            </a:extLst>
          </p:cNvPr>
          <p:cNvSpPr txBox="1"/>
          <p:nvPr/>
        </p:nvSpPr>
        <p:spPr>
          <a:xfrm>
            <a:off x="1579178" y="3511340"/>
            <a:ext cx="9192873" cy="138499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i="0">
                <a:solidFill>
                  <a:srgbClr val="FFFFFF">
                    <a:alpha val="80000"/>
                  </a:srgbClr>
                </a:solidFill>
                <a:effectLst/>
                <a:latin typeface="+mn-ea"/>
                <a:ea typeface="+mn-ea"/>
              </a:defRPr>
            </a:lvl1pPr>
          </a:lstStyle>
          <a:p>
            <a:r>
              <a:rPr lang="en-US" altLang="zh-CN" dirty="0"/>
              <a:t>    </a:t>
            </a:r>
            <a:r>
              <a:rPr lang="zh-CN" altLang="zh-CN" dirty="0"/>
              <a:t>从</a:t>
            </a:r>
            <a:r>
              <a:rPr lang="zh-CN" altLang="en-US" dirty="0"/>
              <a:t>上</a:t>
            </a:r>
            <a:r>
              <a:rPr lang="zh-CN" altLang="zh-CN" dirty="0"/>
              <a:t>表可以看出</a:t>
            </a:r>
            <a:r>
              <a:rPr lang="zh-CN" altLang="en-US" dirty="0"/>
              <a:t>女童身高对应的</a:t>
            </a:r>
            <a:r>
              <a:rPr lang="zh-CN" altLang="zh-CN" dirty="0"/>
              <a:t>函数在相应区间上的平均变化率都是正数，说明这应该是一个增函数，但增长速度不是大致不变的，而是越来越慢</a:t>
            </a:r>
            <a:r>
              <a:rPr lang="en-US" altLang="zh-CN" dirty="0"/>
              <a:t>.</a:t>
            </a:r>
            <a:endParaRPr lang="zh-CN" altLang="en-US" dirty="0"/>
          </a:p>
        </p:txBody>
      </p:sp>
      <p:pic>
        <p:nvPicPr>
          <p:cNvPr id="2" name="图片 1">
            <a:extLst>
              <a:ext uri="{FF2B5EF4-FFF2-40B4-BE49-F238E27FC236}">
                <a16:creationId xmlns:a16="http://schemas.microsoft.com/office/drawing/2014/main" id="{EAC5F9BC-0280-4852-BF45-0F85CE77C1D1}"/>
              </a:ext>
            </a:extLst>
          </p:cNvPr>
          <p:cNvPicPr>
            <a:picLocks noChangeAspect="1"/>
          </p:cNvPicPr>
          <p:nvPr/>
        </p:nvPicPr>
        <p:blipFill>
          <a:blip r:embed="rId2"/>
          <a:stretch>
            <a:fillRect/>
          </a:stretch>
        </p:blipFill>
        <p:spPr>
          <a:xfrm>
            <a:off x="832419" y="1424896"/>
            <a:ext cx="10792022" cy="1863625"/>
          </a:xfrm>
          <a:prstGeom prst="rect">
            <a:avLst/>
          </a:prstGeom>
        </p:spPr>
      </p:pic>
    </p:spTree>
    <p:extLst>
      <p:ext uri="{BB962C8B-B14F-4D97-AF65-F5344CB8AC3E}">
        <p14:creationId xmlns:p14="http://schemas.microsoft.com/office/powerpoint/2010/main" val="257422268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74920DF0-D111-426C-94B6-C48D3833C4AD}"/>
              </a:ext>
            </a:extLst>
          </p:cNvPr>
          <p:cNvSpPr txBox="1"/>
          <p:nvPr/>
        </p:nvSpPr>
        <p:spPr>
          <a:xfrm>
            <a:off x="1729477" y="1263392"/>
            <a:ext cx="9199179" cy="95410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i="0">
                <a:solidFill>
                  <a:srgbClr val="FFFFFF">
                    <a:alpha val="80000"/>
                  </a:srgbClr>
                </a:solidFill>
                <a:effectLst/>
                <a:latin typeface="+mn-ea"/>
                <a:ea typeface="+mn-ea"/>
              </a:defRPr>
            </a:lvl1pPr>
          </a:lstStyle>
          <a:p>
            <a:r>
              <a:rPr lang="zh-CN" altLang="en-US" dirty="0"/>
              <a:t>    同样的，</a:t>
            </a:r>
            <a:r>
              <a:rPr lang="zh-CN" altLang="zh-CN" dirty="0"/>
              <a:t>我们也可以计算出植株高度在相应区间上的平均变化率，</a:t>
            </a:r>
            <a:r>
              <a:rPr lang="zh-CN" altLang="en-US" dirty="0"/>
              <a:t>如下表：</a:t>
            </a:r>
            <a:endParaRPr lang="zh-CN" altLang="zh-CN" dirty="0"/>
          </a:p>
        </p:txBody>
      </p:sp>
      <p:sp>
        <p:nvSpPr>
          <p:cNvPr id="11" name="文本框 10">
            <a:extLst>
              <a:ext uri="{FF2B5EF4-FFF2-40B4-BE49-F238E27FC236}">
                <a16:creationId xmlns:a16="http://schemas.microsoft.com/office/drawing/2014/main" id="{2B3EB5E6-B1F0-4F5D-9539-EF7C44DE906A}"/>
              </a:ext>
            </a:extLst>
          </p:cNvPr>
          <p:cNvSpPr txBox="1"/>
          <p:nvPr/>
        </p:nvSpPr>
        <p:spPr>
          <a:xfrm>
            <a:off x="1672720" y="3572080"/>
            <a:ext cx="9312691" cy="95410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i="0">
                <a:solidFill>
                  <a:srgbClr val="FFFFFF">
                    <a:alpha val="80000"/>
                  </a:srgbClr>
                </a:solidFill>
                <a:effectLst/>
                <a:latin typeface="+mn-ea"/>
                <a:ea typeface="+mn-ea"/>
              </a:defRPr>
            </a:lvl1pPr>
          </a:lstStyle>
          <a:p>
            <a:r>
              <a:rPr lang="en-US" altLang="zh-CN" dirty="0"/>
              <a:t>    </a:t>
            </a:r>
            <a:r>
              <a:rPr lang="zh-CN" altLang="zh-CN" dirty="0"/>
              <a:t>可以发现增长速度也不是大致不变的，</a:t>
            </a:r>
            <a:r>
              <a:rPr lang="zh-CN" altLang="en-US" dirty="0"/>
              <a:t>它</a:t>
            </a:r>
            <a:r>
              <a:rPr lang="zh-CN" altLang="zh-CN" dirty="0"/>
              <a:t>呈</a:t>
            </a:r>
            <a:r>
              <a:rPr lang="zh-CN" altLang="en-US" dirty="0"/>
              <a:t>现了</a:t>
            </a:r>
            <a:r>
              <a:rPr lang="zh-CN" altLang="zh-CN" dirty="0"/>
              <a:t>先慢后快，再变慢的趋势</a:t>
            </a:r>
            <a:r>
              <a:rPr lang="en-US" altLang="zh-CN" dirty="0"/>
              <a:t>.</a:t>
            </a:r>
            <a:endParaRPr lang="zh-CN" altLang="en-US" dirty="0"/>
          </a:p>
        </p:txBody>
      </p:sp>
      <p:pic>
        <p:nvPicPr>
          <p:cNvPr id="7" name="图片 6">
            <a:extLst>
              <a:ext uri="{FF2B5EF4-FFF2-40B4-BE49-F238E27FC236}">
                <a16:creationId xmlns:a16="http://schemas.microsoft.com/office/drawing/2014/main" id="{6F35D37D-5CDE-4953-952E-FA6D40EE0FEA}"/>
              </a:ext>
            </a:extLst>
          </p:cNvPr>
          <p:cNvPicPr>
            <a:picLocks noChangeAspect="1"/>
          </p:cNvPicPr>
          <p:nvPr/>
        </p:nvPicPr>
        <p:blipFill>
          <a:blip r:embed="rId2"/>
          <a:stretch>
            <a:fillRect/>
          </a:stretch>
        </p:blipFill>
        <p:spPr>
          <a:xfrm>
            <a:off x="826112" y="2495772"/>
            <a:ext cx="10804634" cy="798034"/>
          </a:xfrm>
          <a:prstGeom prst="rect">
            <a:avLst/>
          </a:prstGeom>
        </p:spPr>
      </p:pic>
    </p:spTree>
    <p:extLst>
      <p:ext uri="{BB962C8B-B14F-4D97-AF65-F5344CB8AC3E}">
        <p14:creationId xmlns:p14="http://schemas.microsoft.com/office/powerpoint/2010/main" val="413536359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A9967080-70DC-4FA1-8BCB-D88330142C36}"/>
              </a:ext>
            </a:extLst>
          </p:cNvPr>
          <p:cNvGrpSpPr/>
          <p:nvPr/>
        </p:nvGrpSpPr>
        <p:grpSpPr>
          <a:xfrm>
            <a:off x="1874527" y="2307103"/>
            <a:ext cx="9015656" cy="1384995"/>
            <a:chOff x="1874527" y="2307103"/>
            <a:chExt cx="9015656" cy="1384995"/>
          </a:xfrm>
        </p:grpSpPr>
        <p:sp>
          <p:nvSpPr>
            <p:cNvPr id="5" name="文本框 4">
              <a:extLst>
                <a:ext uri="{FF2B5EF4-FFF2-40B4-BE49-F238E27FC236}">
                  <a16:creationId xmlns:a16="http://schemas.microsoft.com/office/drawing/2014/main" id="{0FFF731A-BCC2-4324-86B0-06F6AF33A2F2}"/>
                </a:ext>
              </a:extLst>
            </p:cNvPr>
            <p:cNvSpPr txBox="1"/>
            <p:nvPr/>
          </p:nvSpPr>
          <p:spPr>
            <a:xfrm>
              <a:off x="1874527" y="2307103"/>
              <a:ext cx="9015656" cy="138499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i="0">
                  <a:solidFill>
                    <a:srgbClr val="FFFFFF">
                      <a:alpha val="80000"/>
                    </a:srgbClr>
                  </a:solidFill>
                  <a:effectLst/>
                  <a:latin typeface="+mn-ea"/>
                  <a:ea typeface="+mn-ea"/>
                </a:defRPr>
              </a:lvl1pPr>
            </a:lstStyle>
            <a:p>
              <a:r>
                <a:rPr lang="en-US" altLang="zh-CN" dirty="0"/>
                <a:t>    </a:t>
              </a:r>
              <a:r>
                <a:rPr lang="zh-CN" altLang="en-US" dirty="0"/>
                <a:t>因此，我们可以认为生长函数</a:t>
              </a:r>
              <a:r>
                <a:rPr lang="en-US" altLang="zh-CN" dirty="0"/>
                <a:t>    </a:t>
              </a:r>
              <a:r>
                <a:rPr lang="zh-CN" altLang="en-US" dirty="0"/>
                <a:t>在指定的范围内是</a:t>
              </a:r>
              <a:r>
                <a:rPr lang="zh-CN" altLang="zh-CN" dirty="0"/>
                <a:t>增函数，但不同的时间段对应不同增长速度，</a:t>
              </a:r>
              <a:r>
                <a:rPr lang="zh-CN" altLang="en-US" dirty="0"/>
                <a:t>所以</a:t>
              </a:r>
              <a:r>
                <a:rPr lang="zh-CN" altLang="zh-CN" dirty="0"/>
                <a:t>不</a:t>
              </a:r>
              <a:r>
                <a:rPr lang="zh-CN" altLang="en-US" dirty="0"/>
                <a:t>会是一次函数</a:t>
              </a:r>
              <a:r>
                <a:rPr lang="en-US" altLang="zh-CN" dirty="0"/>
                <a:t>.</a:t>
              </a:r>
              <a:endParaRPr lang="zh-CN" altLang="en-US" dirty="0"/>
            </a:p>
          </p:txBody>
        </p:sp>
        <p:graphicFrame>
          <p:nvGraphicFramePr>
            <p:cNvPr id="6" name="对象 5">
              <a:extLst>
                <a:ext uri="{FF2B5EF4-FFF2-40B4-BE49-F238E27FC236}">
                  <a16:creationId xmlns:a16="http://schemas.microsoft.com/office/drawing/2014/main" id="{12F80436-A513-45DB-91B9-F5ACD2D5FCB0}"/>
                </a:ext>
              </a:extLst>
            </p:cNvPr>
            <p:cNvGraphicFramePr>
              <a:graphicFrameLocks noChangeAspect="1"/>
            </p:cNvGraphicFramePr>
            <p:nvPr>
              <p:extLst>
                <p:ext uri="{D42A27DB-BD31-4B8C-83A1-F6EECF244321}">
                  <p14:modId xmlns:p14="http://schemas.microsoft.com/office/powerpoint/2010/main" val="3001396800"/>
                </p:ext>
              </p:extLst>
            </p:nvPr>
          </p:nvGraphicFramePr>
          <p:xfrm>
            <a:off x="7311534" y="2376081"/>
            <a:ext cx="706437" cy="420687"/>
          </p:xfrm>
          <a:graphic>
            <a:graphicData uri="http://schemas.openxmlformats.org/presentationml/2006/ole">
              <mc:AlternateContent xmlns:mc="http://schemas.openxmlformats.org/markup-compatibility/2006">
                <mc:Choice xmlns:v="urn:schemas-microsoft-com:vml" Requires="v">
                  <p:oleObj spid="_x0000_s21549" name="Equation" r:id="rId3" imgW="342720" imgH="203040" progId="Equation.DSMT4">
                    <p:embed/>
                  </p:oleObj>
                </mc:Choice>
                <mc:Fallback>
                  <p:oleObj name="Equation" r:id="rId3" imgW="342720" imgH="203040" progId="Equation.DSMT4">
                    <p:embed/>
                    <p:pic>
                      <p:nvPicPr>
                        <p:cNvPr id="18" name="对象 17">
                          <a:extLst>
                            <a:ext uri="{FF2B5EF4-FFF2-40B4-BE49-F238E27FC236}">
                              <a16:creationId xmlns:a16="http://schemas.microsoft.com/office/drawing/2014/main" id="{D88C434D-D419-4936-AA3C-F5C7EAA15B92}"/>
                            </a:ext>
                          </a:extLst>
                        </p:cNvPr>
                        <p:cNvPicPr>
                          <a:picLocks noChangeAspect="1" noChangeArrowheads="1"/>
                        </p:cNvPicPr>
                        <p:nvPr/>
                      </p:nvPicPr>
                      <p:blipFill>
                        <a:blip r:embed="rId4"/>
                        <a:srcRect/>
                        <a:stretch>
                          <a:fillRect/>
                        </a:stretch>
                      </p:blipFill>
                      <p:spPr bwMode="auto">
                        <a:xfrm>
                          <a:off x="7311534" y="2376081"/>
                          <a:ext cx="706437" cy="420687"/>
                        </a:xfrm>
                        <a:prstGeom prst="rect">
                          <a:avLst/>
                        </a:prstGeom>
                        <a:noFill/>
                      </p:spPr>
                    </p:pic>
                  </p:oleObj>
                </mc:Fallback>
              </mc:AlternateContent>
            </a:graphicData>
          </a:graphic>
        </p:graphicFrame>
      </p:grpSp>
    </p:spTree>
    <p:extLst>
      <p:ext uri="{BB962C8B-B14F-4D97-AF65-F5344CB8AC3E}">
        <p14:creationId xmlns:p14="http://schemas.microsoft.com/office/powerpoint/2010/main" val="279414894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FD10B618-8D0B-4310-863C-040791BB761F}"/>
              </a:ext>
            </a:extLst>
          </p:cNvPr>
          <p:cNvSpPr txBox="1"/>
          <p:nvPr/>
        </p:nvSpPr>
        <p:spPr>
          <a:xfrm>
            <a:off x="1327965" y="1306673"/>
            <a:ext cx="8891752"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选择什么函数类型来描述不同对象的生长规律？</a:t>
            </a:r>
          </a:p>
        </p:txBody>
      </p:sp>
      <p:grpSp>
        <p:nvGrpSpPr>
          <p:cNvPr id="13" name="组合 12">
            <a:extLst>
              <a:ext uri="{FF2B5EF4-FFF2-40B4-BE49-F238E27FC236}">
                <a16:creationId xmlns:a16="http://schemas.microsoft.com/office/drawing/2014/main" id="{1C154FED-85BB-4BBF-B6B5-F12BD215FAE2}"/>
              </a:ext>
            </a:extLst>
          </p:cNvPr>
          <p:cNvGrpSpPr/>
          <p:nvPr/>
        </p:nvGrpSpPr>
        <p:grpSpPr>
          <a:xfrm>
            <a:off x="1269972" y="1943493"/>
            <a:ext cx="5216968" cy="1826141"/>
            <a:chOff x="1269972" y="1943493"/>
            <a:chExt cx="5216968" cy="1826141"/>
          </a:xfrm>
        </p:grpSpPr>
        <p:sp>
          <p:nvSpPr>
            <p:cNvPr id="7" name="Rectangle 5">
              <a:extLst>
                <a:ext uri="{FF2B5EF4-FFF2-40B4-BE49-F238E27FC236}">
                  <a16:creationId xmlns:a16="http://schemas.microsoft.com/office/drawing/2014/main" id="{533C8AFF-C4AE-496C-A678-8906E158512B}"/>
                </a:ext>
              </a:extLst>
            </p:cNvPr>
            <p:cNvSpPr>
              <a:spLocks noChangeArrowheads="1"/>
            </p:cNvSpPr>
            <p:nvPr/>
          </p:nvSpPr>
          <p:spPr bwMode="auto">
            <a:xfrm>
              <a:off x="1269972" y="1943493"/>
              <a:ext cx="5216968" cy="1826141"/>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zh-CN" altLang="en-US" sz="2800" i="0" dirty="0">
                  <a:solidFill>
                    <a:srgbClr val="EDEDEE"/>
                  </a:solidFill>
                  <a:effectLst/>
                  <a:latin typeface="黑体" panose="02010609060101010101" pitchFamily="49" charset="-122"/>
                  <a:ea typeface="黑体" panose="02010609060101010101" pitchFamily="49" charset="-122"/>
                </a:rPr>
                <a:t>    女童身高的变化趋势（刚开始增长较快，后来慢慢变缓）与我们学习过的幂函数      的图象相似，可以考虑用函数</a:t>
              </a:r>
            </a:p>
          </p:txBody>
        </p:sp>
        <p:graphicFrame>
          <p:nvGraphicFramePr>
            <p:cNvPr id="3" name="对象 2">
              <a:extLst>
                <a:ext uri="{FF2B5EF4-FFF2-40B4-BE49-F238E27FC236}">
                  <a16:creationId xmlns:a16="http://schemas.microsoft.com/office/drawing/2014/main" id="{85A9A92A-9786-4688-9A22-4D4CC0890DD5}"/>
                </a:ext>
              </a:extLst>
            </p:cNvPr>
            <p:cNvGraphicFramePr>
              <a:graphicFrameLocks noChangeAspect="1"/>
            </p:cNvGraphicFramePr>
            <p:nvPr>
              <p:extLst>
                <p:ext uri="{D42A27DB-BD31-4B8C-83A1-F6EECF244321}">
                  <p14:modId xmlns:p14="http://schemas.microsoft.com/office/powerpoint/2010/main" val="2425685379"/>
                </p:ext>
              </p:extLst>
            </p:nvPr>
          </p:nvGraphicFramePr>
          <p:xfrm>
            <a:off x="4577640" y="2856563"/>
            <a:ext cx="953036" cy="481237"/>
          </p:xfrm>
          <a:graphic>
            <a:graphicData uri="http://schemas.openxmlformats.org/presentationml/2006/ole">
              <mc:AlternateContent xmlns:mc="http://schemas.openxmlformats.org/markup-compatibility/2006">
                <mc:Choice xmlns:v="urn:schemas-microsoft-com:vml" Requires="v">
                  <p:oleObj spid="_x0000_s7311" name="Equation" r:id="rId3" imgW="482391" imgH="241195" progId="Equation.DSMT4">
                    <p:embed/>
                  </p:oleObj>
                </mc:Choice>
                <mc:Fallback>
                  <p:oleObj name="Equation" r:id="rId3" imgW="482391" imgH="241195"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7640" y="2856563"/>
                          <a:ext cx="953036" cy="481237"/>
                        </a:xfrm>
                        <a:prstGeom prst="rect">
                          <a:avLst/>
                        </a:prstGeom>
                        <a:noFill/>
                      </p:spPr>
                    </p:pic>
                  </p:oleObj>
                </mc:Fallback>
              </mc:AlternateContent>
            </a:graphicData>
          </a:graphic>
        </p:graphicFrame>
      </p:grpSp>
      <p:graphicFrame>
        <p:nvGraphicFramePr>
          <p:cNvPr id="4" name="对象 3">
            <a:extLst>
              <a:ext uri="{FF2B5EF4-FFF2-40B4-BE49-F238E27FC236}">
                <a16:creationId xmlns:a16="http://schemas.microsoft.com/office/drawing/2014/main" id="{07FBA7DF-0515-4660-BB10-BD95806D4643}"/>
              </a:ext>
            </a:extLst>
          </p:cNvPr>
          <p:cNvGraphicFramePr>
            <a:graphicFrameLocks noChangeAspect="1"/>
          </p:cNvGraphicFramePr>
          <p:nvPr>
            <p:extLst>
              <p:ext uri="{D42A27DB-BD31-4B8C-83A1-F6EECF244321}">
                <p14:modId xmlns:p14="http://schemas.microsoft.com/office/powerpoint/2010/main" val="3477391705"/>
              </p:ext>
            </p:extLst>
          </p:nvPr>
        </p:nvGraphicFramePr>
        <p:xfrm>
          <a:off x="2013787" y="3803218"/>
          <a:ext cx="2144846" cy="538852"/>
        </p:xfrm>
        <a:graphic>
          <a:graphicData uri="http://schemas.openxmlformats.org/presentationml/2006/ole">
            <mc:AlternateContent xmlns:mc="http://schemas.openxmlformats.org/markup-compatibility/2006">
              <mc:Choice xmlns:v="urn:schemas-microsoft-com:vml" Requires="v">
                <p:oleObj spid="_x0000_s7312" name="Equation" r:id="rId5" imgW="965200" imgH="241300" progId="Equation.DSMT4">
                  <p:embed/>
                </p:oleObj>
              </mc:Choice>
              <mc:Fallback>
                <p:oleObj name="Equation" r:id="rId5" imgW="965200" imgH="2413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3787" y="3803218"/>
                        <a:ext cx="2144846" cy="538852"/>
                      </a:xfrm>
                      <a:prstGeom prst="rect">
                        <a:avLst/>
                      </a:prstGeom>
                      <a:noFill/>
                    </p:spPr>
                  </p:pic>
                </p:oleObj>
              </mc:Fallback>
            </mc:AlternateContent>
          </a:graphicData>
        </a:graphic>
      </p:graphicFrame>
      <p:sp>
        <p:nvSpPr>
          <p:cNvPr id="11" name="Rectangle 9">
            <a:extLst>
              <a:ext uri="{FF2B5EF4-FFF2-40B4-BE49-F238E27FC236}">
                <a16:creationId xmlns:a16="http://schemas.microsoft.com/office/drawing/2014/main" id="{F32666AB-E3EA-48EC-87D4-00C7EB35235B}"/>
              </a:ext>
            </a:extLst>
          </p:cNvPr>
          <p:cNvSpPr>
            <a:spLocks noChangeArrowheads="1"/>
          </p:cNvSpPr>
          <p:nvPr/>
        </p:nvSpPr>
        <p:spPr bwMode="auto">
          <a:xfrm>
            <a:off x="1288304" y="4342614"/>
            <a:ext cx="2173431"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zh-CN" altLang="en-US" sz="2800" i="0" dirty="0">
                <a:solidFill>
                  <a:srgbClr val="EDEDEE"/>
                </a:solidFill>
                <a:effectLst/>
                <a:latin typeface="黑体" panose="02010609060101010101" pitchFamily="49" charset="-122"/>
                <a:ea typeface="黑体" panose="02010609060101010101" pitchFamily="49" charset="-122"/>
              </a:rPr>
              <a:t>来描述</a:t>
            </a:r>
            <a:r>
              <a:rPr lang="en-US" altLang="zh-CN" sz="2800" i="0" dirty="0">
                <a:solidFill>
                  <a:srgbClr val="EDEDEE"/>
                </a:solidFill>
                <a:effectLst/>
                <a:latin typeface="黑体" panose="02010609060101010101" pitchFamily="49" charset="-122"/>
                <a:ea typeface="黑体" panose="02010609060101010101" pitchFamily="49" charset="-122"/>
              </a:rPr>
              <a:t>. </a:t>
            </a:r>
          </a:p>
        </p:txBody>
      </p:sp>
      <p:grpSp>
        <p:nvGrpSpPr>
          <p:cNvPr id="8" name="组合 7">
            <a:extLst>
              <a:ext uri="{FF2B5EF4-FFF2-40B4-BE49-F238E27FC236}">
                <a16:creationId xmlns:a16="http://schemas.microsoft.com/office/drawing/2014/main" id="{0C3AEE6C-3AFD-42FC-9F72-DC8FD8BDFE3E}"/>
              </a:ext>
            </a:extLst>
          </p:cNvPr>
          <p:cNvGrpSpPr/>
          <p:nvPr/>
        </p:nvGrpSpPr>
        <p:grpSpPr>
          <a:xfrm>
            <a:off x="6532014" y="1990530"/>
            <a:ext cx="4687852" cy="2667521"/>
            <a:chOff x="2445472" y="2265449"/>
            <a:chExt cx="6212950" cy="3429056"/>
          </a:xfrm>
        </p:grpSpPr>
        <p:pic>
          <p:nvPicPr>
            <p:cNvPr id="9" name="图片 8">
              <a:extLst>
                <a:ext uri="{FF2B5EF4-FFF2-40B4-BE49-F238E27FC236}">
                  <a16:creationId xmlns:a16="http://schemas.microsoft.com/office/drawing/2014/main" id="{205C3566-D6A2-4366-BA2C-4CCDC51504D6}"/>
                </a:ext>
              </a:extLst>
            </p:cNvPr>
            <p:cNvPicPr/>
            <p:nvPr/>
          </p:nvPicPr>
          <p:blipFill>
            <a:blip r:embed="rId7"/>
            <a:stretch>
              <a:fillRect/>
            </a:stretch>
          </p:blipFill>
          <p:spPr>
            <a:xfrm>
              <a:off x="2445472" y="2265449"/>
              <a:ext cx="6212950" cy="3429056"/>
            </a:xfrm>
            <a:prstGeom prst="rect">
              <a:avLst/>
            </a:prstGeom>
          </p:spPr>
        </p:pic>
        <p:grpSp>
          <p:nvGrpSpPr>
            <p:cNvPr id="10" name="组合 9">
              <a:extLst>
                <a:ext uri="{FF2B5EF4-FFF2-40B4-BE49-F238E27FC236}">
                  <a16:creationId xmlns:a16="http://schemas.microsoft.com/office/drawing/2014/main" id="{FA594A72-9559-49D3-83AC-442322F2DE1D}"/>
                </a:ext>
              </a:extLst>
            </p:cNvPr>
            <p:cNvGrpSpPr/>
            <p:nvPr/>
          </p:nvGrpSpPr>
          <p:grpSpPr>
            <a:xfrm>
              <a:off x="2818883" y="2284367"/>
              <a:ext cx="5839539" cy="3178856"/>
              <a:chOff x="2818883" y="2284367"/>
              <a:chExt cx="5839539" cy="3178856"/>
            </a:xfrm>
          </p:grpSpPr>
          <p:cxnSp>
            <p:nvCxnSpPr>
              <p:cNvPr id="12" name="直接箭头连接符 11">
                <a:extLst>
                  <a:ext uri="{FF2B5EF4-FFF2-40B4-BE49-F238E27FC236}">
                    <a16:creationId xmlns:a16="http://schemas.microsoft.com/office/drawing/2014/main" id="{EDCE9D46-6E72-45E2-91A5-411F6777C7C6}"/>
                  </a:ext>
                </a:extLst>
              </p:cNvPr>
              <p:cNvCxnSpPr>
                <a:cxnSpLocks/>
              </p:cNvCxnSpPr>
              <p:nvPr/>
            </p:nvCxnSpPr>
            <p:spPr>
              <a:xfrm>
                <a:off x="2818883" y="5444305"/>
                <a:ext cx="5839539" cy="0"/>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14" name="直接箭头连接符 13">
                <a:extLst>
                  <a:ext uri="{FF2B5EF4-FFF2-40B4-BE49-F238E27FC236}">
                    <a16:creationId xmlns:a16="http://schemas.microsoft.com/office/drawing/2014/main" id="{0B5BD75D-7B99-440A-B0EF-4E555A28A003}"/>
                  </a:ext>
                </a:extLst>
              </p:cNvPr>
              <p:cNvCxnSpPr>
                <a:cxnSpLocks/>
              </p:cNvCxnSpPr>
              <p:nvPr/>
            </p:nvCxnSpPr>
            <p:spPr>
              <a:xfrm flipV="1">
                <a:off x="2818883" y="2284367"/>
                <a:ext cx="0" cy="3178856"/>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pSp>
      </p:grpSp>
      <p:sp>
        <p:nvSpPr>
          <p:cNvPr id="5" name="文本框 4">
            <a:extLst>
              <a:ext uri="{FF2B5EF4-FFF2-40B4-BE49-F238E27FC236}">
                <a16:creationId xmlns:a16="http://schemas.microsoft.com/office/drawing/2014/main" id="{2987716B-C37A-4DF6-BF65-5833F85F7F72}"/>
              </a:ext>
            </a:extLst>
          </p:cNvPr>
          <p:cNvSpPr txBox="1"/>
          <p:nvPr/>
        </p:nvSpPr>
        <p:spPr>
          <a:xfrm>
            <a:off x="3981809" y="4863606"/>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建立模型</a:t>
            </a:r>
          </a:p>
        </p:txBody>
      </p:sp>
      <p:sp>
        <p:nvSpPr>
          <p:cNvPr id="6" name="文本框 5">
            <a:extLst>
              <a:ext uri="{FF2B5EF4-FFF2-40B4-BE49-F238E27FC236}">
                <a16:creationId xmlns:a16="http://schemas.microsoft.com/office/drawing/2014/main" id="{219168DA-A280-4E28-99C0-FA85671362CA}"/>
              </a:ext>
            </a:extLst>
          </p:cNvPr>
          <p:cNvSpPr txBox="1"/>
          <p:nvPr/>
        </p:nvSpPr>
        <p:spPr>
          <a:xfrm>
            <a:off x="1808378" y="4876093"/>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提出问题</a:t>
            </a:r>
          </a:p>
        </p:txBody>
      </p:sp>
      <p:cxnSp>
        <p:nvCxnSpPr>
          <p:cNvPr id="18" name="直接箭头连接符 17">
            <a:extLst>
              <a:ext uri="{FF2B5EF4-FFF2-40B4-BE49-F238E27FC236}">
                <a16:creationId xmlns:a16="http://schemas.microsoft.com/office/drawing/2014/main" id="{ACFD8CF2-B0CA-4285-9A21-616398EDCB33}"/>
              </a:ext>
            </a:extLst>
          </p:cNvPr>
          <p:cNvCxnSpPr/>
          <p:nvPr/>
        </p:nvCxnSpPr>
        <p:spPr>
          <a:xfrm>
            <a:off x="3650974" y="5112055"/>
            <a:ext cx="755374" cy="0"/>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3254448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9C4B1C0E-4D31-42C2-ADED-D1CC50B4B95D}"/>
              </a:ext>
            </a:extLst>
          </p:cNvPr>
          <p:cNvGrpSpPr/>
          <p:nvPr/>
        </p:nvGrpSpPr>
        <p:grpSpPr>
          <a:xfrm>
            <a:off x="1368461" y="1456696"/>
            <a:ext cx="4396747" cy="2257028"/>
            <a:chOff x="1368461" y="1456696"/>
            <a:chExt cx="4396747" cy="2257028"/>
          </a:xfrm>
        </p:grpSpPr>
        <p:sp>
          <p:nvSpPr>
            <p:cNvPr id="3" name="Rectangle 7">
              <a:extLst>
                <a:ext uri="{FF2B5EF4-FFF2-40B4-BE49-F238E27FC236}">
                  <a16:creationId xmlns:a16="http://schemas.microsoft.com/office/drawing/2014/main" id="{0BDB956F-C96A-4836-85C6-18286829EA8C}"/>
                </a:ext>
              </a:extLst>
            </p:cNvPr>
            <p:cNvSpPr>
              <a:spLocks noChangeArrowheads="1"/>
            </p:cNvSpPr>
            <p:nvPr/>
          </p:nvSpPr>
          <p:spPr bwMode="auto">
            <a:xfrm>
              <a:off x="1368461" y="1456696"/>
              <a:ext cx="4396747" cy="2257028"/>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zh-CN" altLang="en-US" sz="2800" i="0" dirty="0">
                  <a:solidFill>
                    <a:srgbClr val="EDEDEE"/>
                  </a:solidFill>
                  <a:effectLst/>
                  <a:latin typeface="黑体" panose="02010609060101010101" pitchFamily="49" charset="-122"/>
                  <a:ea typeface="黑体" panose="02010609060101010101" pitchFamily="49" charset="-122"/>
                </a:rPr>
                <a:t>    玉米植株高度的增长速度刚开始较慢，后来逐渐加快，可以联系我们学习过的指数函数           ，尝试用函数</a:t>
              </a:r>
            </a:p>
          </p:txBody>
        </p:sp>
        <p:graphicFrame>
          <p:nvGraphicFramePr>
            <p:cNvPr id="5" name="对象 4">
              <a:extLst>
                <a:ext uri="{FF2B5EF4-FFF2-40B4-BE49-F238E27FC236}">
                  <a16:creationId xmlns:a16="http://schemas.microsoft.com/office/drawing/2014/main" id="{22CFB05B-E324-48FA-832C-565620FE2CF5}"/>
                </a:ext>
              </a:extLst>
            </p:cNvPr>
            <p:cNvGraphicFramePr>
              <a:graphicFrameLocks noChangeAspect="1"/>
            </p:cNvGraphicFramePr>
            <p:nvPr>
              <p:extLst>
                <p:ext uri="{D42A27DB-BD31-4B8C-83A1-F6EECF244321}">
                  <p14:modId xmlns:p14="http://schemas.microsoft.com/office/powerpoint/2010/main" val="4208621579"/>
                </p:ext>
              </p:extLst>
            </p:nvPr>
          </p:nvGraphicFramePr>
          <p:xfrm>
            <a:off x="2876495" y="2784539"/>
            <a:ext cx="1835239" cy="509199"/>
          </p:xfrm>
          <a:graphic>
            <a:graphicData uri="http://schemas.openxmlformats.org/presentationml/2006/ole">
              <mc:AlternateContent xmlns:mc="http://schemas.openxmlformats.org/markup-compatibility/2006">
                <mc:Choice xmlns:v="urn:schemas-microsoft-com:vml" Requires="v">
                  <p:oleObj spid="_x0000_s8324" name="Equation" r:id="rId4" imgW="825500" imgH="228600" progId="Equation.DSMT4">
                    <p:embed/>
                  </p:oleObj>
                </mc:Choice>
                <mc:Fallback>
                  <p:oleObj name="Equation" r:id="rId4" imgW="825500" imgH="228600" progId="Equation.DSMT4">
                    <p:embed/>
                    <p:pic>
                      <p:nvPicPr>
                        <p:cNvPr id="5" name="对象 4">
                          <a:extLst>
                            <a:ext uri="{FF2B5EF4-FFF2-40B4-BE49-F238E27FC236}">
                              <a16:creationId xmlns:a16="http://schemas.microsoft.com/office/drawing/2014/main" id="{7711812D-11EA-49F9-B664-059FFC170E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6495" y="2784539"/>
                          <a:ext cx="1835239" cy="509199"/>
                        </a:xfrm>
                        <a:prstGeom prst="rect">
                          <a:avLst/>
                        </a:prstGeom>
                        <a:noFill/>
                      </p:spPr>
                    </p:pic>
                  </p:oleObj>
                </mc:Fallback>
              </mc:AlternateContent>
            </a:graphicData>
          </a:graphic>
        </p:graphicFrame>
      </p:grpSp>
      <p:graphicFrame>
        <p:nvGraphicFramePr>
          <p:cNvPr id="7" name="对象 6">
            <a:extLst>
              <a:ext uri="{FF2B5EF4-FFF2-40B4-BE49-F238E27FC236}">
                <a16:creationId xmlns:a16="http://schemas.microsoft.com/office/drawing/2014/main" id="{29905887-1137-470A-B882-8DC32DBC1E51}"/>
              </a:ext>
            </a:extLst>
          </p:cNvPr>
          <p:cNvGraphicFramePr>
            <a:graphicFrameLocks noChangeAspect="1"/>
          </p:cNvGraphicFramePr>
          <p:nvPr>
            <p:extLst>
              <p:ext uri="{D42A27DB-BD31-4B8C-83A1-F6EECF244321}">
                <p14:modId xmlns:p14="http://schemas.microsoft.com/office/powerpoint/2010/main" val="1444915484"/>
              </p:ext>
            </p:extLst>
          </p:nvPr>
        </p:nvGraphicFramePr>
        <p:xfrm>
          <a:off x="2752097" y="3713724"/>
          <a:ext cx="1598617" cy="521997"/>
        </p:xfrm>
        <a:graphic>
          <a:graphicData uri="http://schemas.openxmlformats.org/presentationml/2006/ole">
            <mc:AlternateContent xmlns:mc="http://schemas.openxmlformats.org/markup-compatibility/2006">
              <mc:Choice xmlns:v="urn:schemas-microsoft-com:vml" Requires="v">
                <p:oleObj spid="_x0000_s8325" name="Equation" r:id="rId6" imgW="698500" imgH="228600" progId="Equation.DSMT4">
                  <p:embed/>
                </p:oleObj>
              </mc:Choice>
              <mc:Fallback>
                <p:oleObj name="Equation" r:id="rId6" imgW="698500" imgH="228600" progId="Equation.DSMT4">
                  <p:embed/>
                  <p:pic>
                    <p:nvPicPr>
                      <p:cNvPr id="6" name="对象 5">
                        <a:extLst>
                          <a:ext uri="{FF2B5EF4-FFF2-40B4-BE49-F238E27FC236}">
                            <a16:creationId xmlns:a16="http://schemas.microsoft.com/office/drawing/2014/main" id="{ECAFCD4C-021A-4CBC-97FD-064C09697E1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52097" y="3713724"/>
                        <a:ext cx="1598617" cy="521997"/>
                      </a:xfrm>
                      <a:prstGeom prst="rect">
                        <a:avLst/>
                      </a:prstGeom>
                      <a:noFill/>
                    </p:spPr>
                  </p:pic>
                </p:oleObj>
              </mc:Fallback>
            </mc:AlternateContent>
          </a:graphicData>
        </a:graphic>
      </p:graphicFrame>
      <p:sp>
        <p:nvSpPr>
          <p:cNvPr id="9" name="Rectangle 9">
            <a:extLst>
              <a:ext uri="{FF2B5EF4-FFF2-40B4-BE49-F238E27FC236}">
                <a16:creationId xmlns:a16="http://schemas.microsoft.com/office/drawing/2014/main" id="{F2B1B9C2-3B0E-4921-A702-20FC23AF19BC}"/>
              </a:ext>
            </a:extLst>
          </p:cNvPr>
          <p:cNvSpPr>
            <a:spLocks noChangeArrowheads="1"/>
          </p:cNvSpPr>
          <p:nvPr/>
        </p:nvSpPr>
        <p:spPr bwMode="auto">
          <a:xfrm>
            <a:off x="1368461" y="4235721"/>
            <a:ext cx="2173431"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zh-CN" altLang="en-US" sz="2800" i="0" dirty="0">
                <a:solidFill>
                  <a:srgbClr val="EDEDEE"/>
                </a:solidFill>
                <a:effectLst/>
                <a:latin typeface="黑体" panose="02010609060101010101" pitchFamily="49" charset="-122"/>
                <a:ea typeface="黑体" panose="02010609060101010101" pitchFamily="49" charset="-122"/>
              </a:rPr>
              <a:t>来描述</a:t>
            </a:r>
            <a:r>
              <a:rPr lang="en-US" altLang="zh-CN" sz="2800" i="0" dirty="0">
                <a:solidFill>
                  <a:srgbClr val="EDEDEE"/>
                </a:solidFill>
                <a:effectLst/>
                <a:latin typeface="黑体" panose="02010609060101010101" pitchFamily="49" charset="-122"/>
                <a:ea typeface="黑体" panose="02010609060101010101" pitchFamily="49" charset="-122"/>
              </a:rPr>
              <a:t>. </a:t>
            </a:r>
          </a:p>
        </p:txBody>
      </p:sp>
      <p:grpSp>
        <p:nvGrpSpPr>
          <p:cNvPr id="6" name="组合 5">
            <a:extLst>
              <a:ext uri="{FF2B5EF4-FFF2-40B4-BE49-F238E27FC236}">
                <a16:creationId xmlns:a16="http://schemas.microsoft.com/office/drawing/2014/main" id="{EC91505E-A23B-4482-A060-A8C5509B12C7}"/>
              </a:ext>
            </a:extLst>
          </p:cNvPr>
          <p:cNvGrpSpPr/>
          <p:nvPr/>
        </p:nvGrpSpPr>
        <p:grpSpPr>
          <a:xfrm>
            <a:off x="6053697" y="1620123"/>
            <a:ext cx="5008859" cy="2459333"/>
            <a:chOff x="1896438" y="1828887"/>
            <a:chExt cx="6989007" cy="3739494"/>
          </a:xfrm>
        </p:grpSpPr>
        <p:pic>
          <p:nvPicPr>
            <p:cNvPr id="8" name="图片 7">
              <a:extLst>
                <a:ext uri="{FF2B5EF4-FFF2-40B4-BE49-F238E27FC236}">
                  <a16:creationId xmlns:a16="http://schemas.microsoft.com/office/drawing/2014/main" id="{123A7F3F-1EFE-4BA7-AED3-A4904C0A41F7}"/>
                </a:ext>
              </a:extLst>
            </p:cNvPr>
            <p:cNvPicPr/>
            <p:nvPr/>
          </p:nvPicPr>
          <p:blipFill>
            <a:blip r:embed="rId8"/>
            <a:stretch>
              <a:fillRect/>
            </a:stretch>
          </p:blipFill>
          <p:spPr>
            <a:xfrm>
              <a:off x="1896438" y="1828887"/>
              <a:ext cx="6989007" cy="3739494"/>
            </a:xfrm>
            <a:prstGeom prst="rect">
              <a:avLst/>
            </a:prstGeom>
          </p:spPr>
        </p:pic>
        <p:cxnSp>
          <p:nvCxnSpPr>
            <p:cNvPr id="10" name="直接箭头连接符 9">
              <a:extLst>
                <a:ext uri="{FF2B5EF4-FFF2-40B4-BE49-F238E27FC236}">
                  <a16:creationId xmlns:a16="http://schemas.microsoft.com/office/drawing/2014/main" id="{91491541-40D5-496B-9C41-A7423706C2B9}"/>
                </a:ext>
              </a:extLst>
            </p:cNvPr>
            <p:cNvCxnSpPr>
              <a:cxnSpLocks/>
            </p:cNvCxnSpPr>
            <p:nvPr/>
          </p:nvCxnSpPr>
          <p:spPr>
            <a:xfrm flipV="1">
              <a:off x="2402673" y="1874410"/>
              <a:ext cx="0" cy="3315598"/>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11" name="直接箭头连接符 10">
              <a:extLst>
                <a:ext uri="{FF2B5EF4-FFF2-40B4-BE49-F238E27FC236}">
                  <a16:creationId xmlns:a16="http://schemas.microsoft.com/office/drawing/2014/main" id="{C088B0B2-2A76-4A26-827D-4A32C8DEB782}"/>
                </a:ext>
              </a:extLst>
            </p:cNvPr>
            <p:cNvCxnSpPr>
              <a:cxnSpLocks/>
            </p:cNvCxnSpPr>
            <p:nvPr/>
          </p:nvCxnSpPr>
          <p:spPr>
            <a:xfrm>
              <a:off x="2383755" y="5204617"/>
              <a:ext cx="6501690" cy="0"/>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pSp>
      <p:sp>
        <p:nvSpPr>
          <p:cNvPr id="13" name="文本框 12">
            <a:extLst>
              <a:ext uri="{FF2B5EF4-FFF2-40B4-BE49-F238E27FC236}">
                <a16:creationId xmlns:a16="http://schemas.microsoft.com/office/drawing/2014/main" id="{9C257267-7C7E-4E2E-B9E8-E94AF1772EC5}"/>
              </a:ext>
            </a:extLst>
          </p:cNvPr>
          <p:cNvSpPr txBox="1"/>
          <p:nvPr/>
        </p:nvSpPr>
        <p:spPr>
          <a:xfrm>
            <a:off x="3981809" y="4863606"/>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建立模型</a:t>
            </a:r>
          </a:p>
        </p:txBody>
      </p:sp>
      <p:sp>
        <p:nvSpPr>
          <p:cNvPr id="14" name="文本框 13">
            <a:extLst>
              <a:ext uri="{FF2B5EF4-FFF2-40B4-BE49-F238E27FC236}">
                <a16:creationId xmlns:a16="http://schemas.microsoft.com/office/drawing/2014/main" id="{E01B02E8-183E-474C-898E-D7C31B267FAB}"/>
              </a:ext>
            </a:extLst>
          </p:cNvPr>
          <p:cNvSpPr txBox="1"/>
          <p:nvPr/>
        </p:nvSpPr>
        <p:spPr>
          <a:xfrm>
            <a:off x="1808378" y="4876093"/>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提出问题</a:t>
            </a:r>
          </a:p>
        </p:txBody>
      </p:sp>
      <p:cxnSp>
        <p:nvCxnSpPr>
          <p:cNvPr id="15" name="直接箭头连接符 14">
            <a:extLst>
              <a:ext uri="{FF2B5EF4-FFF2-40B4-BE49-F238E27FC236}">
                <a16:creationId xmlns:a16="http://schemas.microsoft.com/office/drawing/2014/main" id="{FA7FD4C8-A1EA-4F97-BA21-60081F9DB19D}"/>
              </a:ext>
            </a:extLst>
          </p:cNvPr>
          <p:cNvCxnSpPr/>
          <p:nvPr/>
        </p:nvCxnSpPr>
        <p:spPr>
          <a:xfrm>
            <a:off x="3650974" y="5112055"/>
            <a:ext cx="755374" cy="0"/>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85942143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32532879-2132-48FE-B120-0A48462DB8CE}"/>
              </a:ext>
            </a:extLst>
          </p:cNvPr>
          <p:cNvSpPr txBox="1"/>
          <p:nvPr/>
        </p:nvSpPr>
        <p:spPr>
          <a:xfrm>
            <a:off x="9021038" y="3385192"/>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参数求解</a:t>
            </a:r>
          </a:p>
        </p:txBody>
      </p:sp>
      <p:sp>
        <p:nvSpPr>
          <p:cNvPr id="5" name="文本框 4">
            <a:extLst>
              <a:ext uri="{FF2B5EF4-FFF2-40B4-BE49-F238E27FC236}">
                <a16:creationId xmlns:a16="http://schemas.microsoft.com/office/drawing/2014/main" id="{0ACB4C39-C261-4D4A-8912-823D8A2995C8}"/>
              </a:ext>
            </a:extLst>
          </p:cNvPr>
          <p:cNvSpPr txBox="1"/>
          <p:nvPr/>
        </p:nvSpPr>
        <p:spPr>
          <a:xfrm>
            <a:off x="9007785" y="2329230"/>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建立模型</a:t>
            </a:r>
          </a:p>
        </p:txBody>
      </p:sp>
      <p:sp>
        <p:nvSpPr>
          <p:cNvPr id="7" name="文本框 6">
            <a:extLst>
              <a:ext uri="{FF2B5EF4-FFF2-40B4-BE49-F238E27FC236}">
                <a16:creationId xmlns:a16="http://schemas.microsoft.com/office/drawing/2014/main" id="{06A83B05-FF00-42D9-971D-833E16145D5D}"/>
              </a:ext>
            </a:extLst>
          </p:cNvPr>
          <p:cNvSpPr txBox="1"/>
          <p:nvPr/>
        </p:nvSpPr>
        <p:spPr>
          <a:xfrm>
            <a:off x="9007785" y="132433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提出问题</a:t>
            </a:r>
          </a:p>
        </p:txBody>
      </p:sp>
      <p:cxnSp>
        <p:nvCxnSpPr>
          <p:cNvPr id="8" name="直接箭头连接符 7">
            <a:extLst>
              <a:ext uri="{FF2B5EF4-FFF2-40B4-BE49-F238E27FC236}">
                <a16:creationId xmlns:a16="http://schemas.microsoft.com/office/drawing/2014/main" id="{6E55EDFC-F2C4-41EC-BB69-7BA07BE43FF2}"/>
              </a:ext>
            </a:extLst>
          </p:cNvPr>
          <p:cNvCxnSpPr>
            <a:cxnSpLocks/>
          </p:cNvCxnSpPr>
          <p:nvPr/>
        </p:nvCxnSpPr>
        <p:spPr>
          <a:xfrm>
            <a:off x="10177670" y="1796258"/>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10" name="直接箭头连接符 9">
            <a:extLst>
              <a:ext uri="{FF2B5EF4-FFF2-40B4-BE49-F238E27FC236}">
                <a16:creationId xmlns:a16="http://schemas.microsoft.com/office/drawing/2014/main" id="{91FCDCE0-85BE-49B3-B17C-BE1FC3BF1301}"/>
              </a:ext>
            </a:extLst>
          </p:cNvPr>
          <p:cNvCxnSpPr>
            <a:cxnSpLocks/>
          </p:cNvCxnSpPr>
          <p:nvPr/>
        </p:nvCxnSpPr>
        <p:spPr>
          <a:xfrm>
            <a:off x="10177672" y="2829926"/>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grpSp>
        <p:nvGrpSpPr>
          <p:cNvPr id="4" name="组合 3">
            <a:extLst>
              <a:ext uri="{FF2B5EF4-FFF2-40B4-BE49-F238E27FC236}">
                <a16:creationId xmlns:a16="http://schemas.microsoft.com/office/drawing/2014/main" id="{11001897-C0CA-4CFA-90B8-F6A0DACC7DE7}"/>
              </a:ext>
            </a:extLst>
          </p:cNvPr>
          <p:cNvGrpSpPr/>
          <p:nvPr/>
        </p:nvGrpSpPr>
        <p:grpSpPr>
          <a:xfrm>
            <a:off x="1994291" y="2973923"/>
            <a:ext cx="6698723" cy="533479"/>
            <a:chOff x="1994291" y="2973923"/>
            <a:chExt cx="6698723" cy="533479"/>
          </a:xfrm>
        </p:grpSpPr>
        <p:sp>
          <p:nvSpPr>
            <p:cNvPr id="38" name="文本框 37">
              <a:extLst>
                <a:ext uri="{FF2B5EF4-FFF2-40B4-BE49-F238E27FC236}">
                  <a16:creationId xmlns:a16="http://schemas.microsoft.com/office/drawing/2014/main" id="{B873FACC-FB43-4106-93AE-FB6E8A21D588}"/>
                </a:ext>
              </a:extLst>
            </p:cNvPr>
            <p:cNvSpPr txBox="1"/>
            <p:nvPr/>
          </p:nvSpPr>
          <p:spPr>
            <a:xfrm>
              <a:off x="1994291" y="2973923"/>
              <a:ext cx="6698723"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i="0">
                  <a:solidFill>
                    <a:srgbClr val="EDEDEE"/>
                  </a:solidFill>
                  <a:effectLst/>
                  <a:latin typeface="黑体" panose="02010609060101010101" pitchFamily="49" charset="-122"/>
                  <a:ea typeface="黑体" panose="02010609060101010101" pitchFamily="49" charset="-122"/>
                </a:defRPr>
              </a:lvl1pPr>
            </a:lstStyle>
            <a:p>
              <a:r>
                <a:rPr lang="zh-CN" altLang="zh-CN" dirty="0"/>
                <a:t>若选择</a:t>
              </a:r>
              <a:r>
                <a:rPr lang="en-US" altLang="zh-CN" dirty="0"/>
                <a:t>                   </a:t>
              </a:r>
              <a:r>
                <a:rPr lang="zh-CN" altLang="zh-CN" dirty="0"/>
                <a:t>，则有</a:t>
              </a:r>
              <a:r>
                <a:rPr lang="en-US" altLang="zh-CN" dirty="0"/>
                <a:t>    </a:t>
              </a:r>
            </a:p>
          </p:txBody>
        </p:sp>
        <p:graphicFrame>
          <p:nvGraphicFramePr>
            <p:cNvPr id="23" name="对象 22">
              <a:extLst>
                <a:ext uri="{FF2B5EF4-FFF2-40B4-BE49-F238E27FC236}">
                  <a16:creationId xmlns:a16="http://schemas.microsoft.com/office/drawing/2014/main" id="{E55A19FB-0E45-4DD8-878A-91AF0C3AFCA2}"/>
                </a:ext>
              </a:extLst>
            </p:cNvPr>
            <p:cNvGraphicFramePr>
              <a:graphicFrameLocks noChangeAspect="1"/>
            </p:cNvGraphicFramePr>
            <p:nvPr>
              <p:extLst>
                <p:ext uri="{D42A27DB-BD31-4B8C-83A1-F6EECF244321}">
                  <p14:modId xmlns:p14="http://schemas.microsoft.com/office/powerpoint/2010/main" val="2781632016"/>
                </p:ext>
              </p:extLst>
            </p:nvPr>
          </p:nvGraphicFramePr>
          <p:xfrm>
            <a:off x="3142242" y="3041807"/>
            <a:ext cx="3313668" cy="438423"/>
          </p:xfrm>
          <a:graphic>
            <a:graphicData uri="http://schemas.openxmlformats.org/presentationml/2006/ole">
              <mc:AlternateContent xmlns:mc="http://schemas.openxmlformats.org/markup-compatibility/2006">
                <mc:Choice xmlns:v="urn:schemas-microsoft-com:vml" Requires="v">
                  <p:oleObj spid="_x0000_s9611" name="Equation" r:id="rId3" imgW="1548728" imgH="203112" progId="Equation.DSMT4">
                    <p:embed/>
                  </p:oleObj>
                </mc:Choice>
                <mc:Fallback>
                  <p:oleObj name="Equation" r:id="rId3" imgW="1548728" imgH="203112" progId="Equation.DSMT4">
                    <p:embed/>
                    <p:pic>
                      <p:nvPicPr>
                        <p:cNvPr id="0"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2242" y="3041807"/>
                          <a:ext cx="3313668" cy="438423"/>
                        </a:xfrm>
                        <a:prstGeom prst="rect">
                          <a:avLst/>
                        </a:prstGeom>
                        <a:noFill/>
                      </p:spPr>
                    </p:pic>
                  </p:oleObj>
                </mc:Fallback>
              </mc:AlternateContent>
            </a:graphicData>
          </a:graphic>
        </p:graphicFrame>
      </p:grpSp>
      <p:graphicFrame>
        <p:nvGraphicFramePr>
          <p:cNvPr id="24" name="对象 23">
            <a:extLst>
              <a:ext uri="{FF2B5EF4-FFF2-40B4-BE49-F238E27FC236}">
                <a16:creationId xmlns:a16="http://schemas.microsoft.com/office/drawing/2014/main" id="{499414EE-E303-4CC6-96CB-50CB438DA034}"/>
              </a:ext>
            </a:extLst>
          </p:cNvPr>
          <p:cNvGraphicFramePr>
            <a:graphicFrameLocks noChangeAspect="1"/>
          </p:cNvGraphicFramePr>
          <p:nvPr>
            <p:extLst>
              <p:ext uri="{D42A27DB-BD31-4B8C-83A1-F6EECF244321}">
                <p14:modId xmlns:p14="http://schemas.microsoft.com/office/powerpoint/2010/main" val="3255060141"/>
              </p:ext>
            </p:extLst>
          </p:nvPr>
        </p:nvGraphicFramePr>
        <p:xfrm>
          <a:off x="3679825" y="3560763"/>
          <a:ext cx="2446338" cy="1165225"/>
        </p:xfrm>
        <a:graphic>
          <a:graphicData uri="http://schemas.openxmlformats.org/presentationml/2006/ole">
            <mc:AlternateContent xmlns:mc="http://schemas.openxmlformats.org/markup-compatibility/2006">
              <mc:Choice xmlns:v="urn:schemas-microsoft-com:vml" Requires="v">
                <p:oleObj spid="_x0000_s9612" name="Equation" r:id="rId5" imgW="1117440" imgH="533160" progId="Equation.DSMT4">
                  <p:embed/>
                </p:oleObj>
              </mc:Choice>
              <mc:Fallback>
                <p:oleObj name="Equation" r:id="rId5" imgW="1117440" imgH="533160" progId="Equation.DSMT4">
                  <p:embed/>
                  <p:pic>
                    <p:nvPicPr>
                      <p:cNvPr id="0" name="Object 14"/>
                      <p:cNvPicPr>
                        <a:picLocks noChangeAspect="1" noChangeArrowheads="1"/>
                      </p:cNvPicPr>
                      <p:nvPr/>
                    </p:nvPicPr>
                    <p:blipFill>
                      <a:blip r:embed="rId6"/>
                      <a:srcRect/>
                      <a:stretch>
                        <a:fillRect/>
                      </a:stretch>
                    </p:blipFill>
                    <p:spPr bwMode="auto">
                      <a:xfrm>
                        <a:off x="3679825" y="3560763"/>
                        <a:ext cx="2446338" cy="1165225"/>
                      </a:xfrm>
                      <a:prstGeom prst="rect">
                        <a:avLst/>
                      </a:prstGeom>
                      <a:noFill/>
                    </p:spPr>
                  </p:pic>
                </p:oleObj>
              </mc:Fallback>
            </mc:AlternateContent>
          </a:graphicData>
        </a:graphic>
      </p:graphicFrame>
      <p:graphicFrame>
        <p:nvGraphicFramePr>
          <p:cNvPr id="25" name="对象 24">
            <a:extLst>
              <a:ext uri="{FF2B5EF4-FFF2-40B4-BE49-F238E27FC236}">
                <a16:creationId xmlns:a16="http://schemas.microsoft.com/office/drawing/2014/main" id="{775AEB28-6AC3-469E-9E97-6691F5B0CDB2}"/>
              </a:ext>
            </a:extLst>
          </p:cNvPr>
          <p:cNvGraphicFramePr>
            <a:graphicFrameLocks noChangeAspect="1"/>
          </p:cNvGraphicFramePr>
          <p:nvPr>
            <p:extLst>
              <p:ext uri="{D42A27DB-BD31-4B8C-83A1-F6EECF244321}">
                <p14:modId xmlns:p14="http://schemas.microsoft.com/office/powerpoint/2010/main" val="3680398780"/>
              </p:ext>
            </p:extLst>
          </p:nvPr>
        </p:nvGraphicFramePr>
        <p:xfrm>
          <a:off x="2900363" y="4797425"/>
          <a:ext cx="1501775" cy="1042988"/>
        </p:xfrm>
        <a:graphic>
          <a:graphicData uri="http://schemas.openxmlformats.org/presentationml/2006/ole">
            <mc:AlternateContent xmlns:mc="http://schemas.openxmlformats.org/markup-compatibility/2006">
              <mc:Choice xmlns:v="urn:schemas-microsoft-com:vml" Requires="v">
                <p:oleObj spid="_x0000_s9613" name="Equation" r:id="rId7" imgW="660240" imgH="457200" progId="Equation.DSMT4">
                  <p:embed/>
                </p:oleObj>
              </mc:Choice>
              <mc:Fallback>
                <p:oleObj name="Equation" r:id="rId7" imgW="660240" imgH="457200" progId="Equation.DSMT4">
                  <p:embed/>
                  <p:pic>
                    <p:nvPicPr>
                      <p:cNvPr id="0" name="Object 13"/>
                      <p:cNvPicPr>
                        <a:picLocks noChangeAspect="1" noChangeArrowheads="1"/>
                      </p:cNvPicPr>
                      <p:nvPr/>
                    </p:nvPicPr>
                    <p:blipFill>
                      <a:blip r:embed="rId8"/>
                      <a:srcRect/>
                      <a:stretch>
                        <a:fillRect/>
                      </a:stretch>
                    </p:blipFill>
                    <p:spPr bwMode="auto">
                      <a:xfrm>
                        <a:off x="2900363" y="4797425"/>
                        <a:ext cx="1501775" cy="1042988"/>
                      </a:xfrm>
                      <a:prstGeom prst="rect">
                        <a:avLst/>
                      </a:prstGeom>
                      <a:noFill/>
                    </p:spPr>
                  </p:pic>
                </p:oleObj>
              </mc:Fallback>
            </mc:AlternateContent>
          </a:graphicData>
        </a:graphic>
      </p:graphicFrame>
      <p:sp>
        <p:nvSpPr>
          <p:cNvPr id="34" name="文本框 33">
            <a:extLst>
              <a:ext uri="{FF2B5EF4-FFF2-40B4-BE49-F238E27FC236}">
                <a16:creationId xmlns:a16="http://schemas.microsoft.com/office/drawing/2014/main" id="{DC69D568-3478-4F94-A861-D259137A035C}"/>
              </a:ext>
            </a:extLst>
          </p:cNvPr>
          <p:cNvSpPr txBox="1"/>
          <p:nvPr/>
        </p:nvSpPr>
        <p:spPr>
          <a:xfrm>
            <a:off x="1999798" y="2188985"/>
            <a:ext cx="675467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i="0">
                <a:solidFill>
                  <a:srgbClr val="EDEDEE"/>
                </a:solidFill>
                <a:effectLst/>
                <a:latin typeface="黑体" panose="02010609060101010101" pitchFamily="49" charset="-122"/>
                <a:ea typeface="黑体" panose="02010609060101010101" pitchFamily="49" charset="-122"/>
              </a:defRPr>
            </a:lvl1pPr>
          </a:lstStyle>
          <a:p>
            <a:r>
              <a:rPr lang="zh-CN" altLang="zh-CN" dirty="0"/>
              <a:t>需通过两组数据建立两个方程进行求解</a:t>
            </a:r>
            <a:r>
              <a:rPr lang="en-US" altLang="zh-CN" dirty="0"/>
              <a:t>.</a:t>
            </a:r>
            <a:endParaRPr lang="zh-CN" altLang="en-US" dirty="0"/>
          </a:p>
        </p:txBody>
      </p:sp>
      <p:grpSp>
        <p:nvGrpSpPr>
          <p:cNvPr id="2" name="组合 1">
            <a:extLst>
              <a:ext uri="{FF2B5EF4-FFF2-40B4-BE49-F238E27FC236}">
                <a16:creationId xmlns:a16="http://schemas.microsoft.com/office/drawing/2014/main" id="{9E99F597-B687-4DB6-9E65-FD3CF7AD58FD}"/>
              </a:ext>
            </a:extLst>
          </p:cNvPr>
          <p:cNvGrpSpPr/>
          <p:nvPr/>
        </p:nvGrpSpPr>
        <p:grpSpPr>
          <a:xfrm>
            <a:off x="1223133" y="980314"/>
            <a:ext cx="7735337" cy="1025922"/>
            <a:chOff x="1223133" y="980314"/>
            <a:chExt cx="7735337" cy="1025922"/>
          </a:xfrm>
        </p:grpSpPr>
        <p:sp>
          <p:nvSpPr>
            <p:cNvPr id="35" name="文本框 34">
              <a:extLst>
                <a:ext uri="{FF2B5EF4-FFF2-40B4-BE49-F238E27FC236}">
                  <a16:creationId xmlns:a16="http://schemas.microsoft.com/office/drawing/2014/main" id="{F4029CDA-6FAC-417B-A2C8-A3C28810BCB7}"/>
                </a:ext>
              </a:extLst>
            </p:cNvPr>
            <p:cNvSpPr txBox="1"/>
            <p:nvPr/>
          </p:nvSpPr>
          <p:spPr>
            <a:xfrm>
              <a:off x="1223133" y="980314"/>
              <a:ext cx="7735337" cy="1025922"/>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pPr>
              <a:r>
                <a:rPr kumimoji="0" lang="zh-CN" altLang="en-US" sz="32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    </a:t>
              </a:r>
              <a:r>
                <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对于函数            ，如何求参数      </a:t>
              </a:r>
              <a:endParaRPr kumimoji="0" lang="en-US" altLang="zh-CN"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endParaRPr>
            </a:p>
            <a:p>
              <a:pPr marL="0" marR="0" indent="0" algn="l" defTabSz="825500" rtl="0" fontAlgn="auto" latinLnBrk="0" hangingPunct="0">
                <a:lnSpc>
                  <a:spcPct val="100000"/>
                </a:lnSpc>
                <a:spcBef>
                  <a:spcPts val="0"/>
                </a:spcBef>
                <a:spcAft>
                  <a:spcPts val="0"/>
                </a:spcAft>
                <a:buClrTx/>
                <a:buSzTx/>
                <a:buFontTx/>
                <a:buNone/>
              </a:pPr>
              <a:r>
                <a:rPr lang="en-US" altLang="zh-CN" sz="2800" i="0" dirty="0">
                  <a:solidFill>
                    <a:srgbClr val="EDEDEE"/>
                  </a:solidFill>
                  <a:effectLst/>
                  <a:latin typeface="黑体" panose="02010609060101010101" pitchFamily="49" charset="-122"/>
                  <a:ea typeface="黑体" panose="02010609060101010101" pitchFamily="49" charset="-122"/>
                </a:rPr>
                <a:t>    </a:t>
              </a:r>
              <a:r>
                <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的值？</a:t>
              </a:r>
            </a:p>
          </p:txBody>
        </p:sp>
        <p:graphicFrame>
          <p:nvGraphicFramePr>
            <p:cNvPr id="22" name="对象 21">
              <a:extLst>
                <a:ext uri="{FF2B5EF4-FFF2-40B4-BE49-F238E27FC236}">
                  <a16:creationId xmlns:a16="http://schemas.microsoft.com/office/drawing/2014/main" id="{E604A660-CC60-4A8A-A0AC-5FD9FCA72468}"/>
                </a:ext>
              </a:extLst>
            </p:cNvPr>
            <p:cNvGraphicFramePr>
              <a:graphicFrameLocks noChangeAspect="1"/>
            </p:cNvGraphicFramePr>
            <p:nvPr>
              <p:extLst>
                <p:ext uri="{D42A27DB-BD31-4B8C-83A1-F6EECF244321}">
                  <p14:modId xmlns:p14="http://schemas.microsoft.com/office/powerpoint/2010/main" val="1878854482"/>
                </p:ext>
              </p:extLst>
            </p:nvPr>
          </p:nvGraphicFramePr>
          <p:xfrm>
            <a:off x="3511660" y="1027333"/>
            <a:ext cx="2152573" cy="540795"/>
          </p:xfrm>
          <a:graphic>
            <a:graphicData uri="http://schemas.openxmlformats.org/presentationml/2006/ole">
              <mc:AlternateContent xmlns:mc="http://schemas.openxmlformats.org/markup-compatibility/2006">
                <mc:Choice xmlns:v="urn:schemas-microsoft-com:vml" Requires="v">
                  <p:oleObj spid="_x0000_s9614" name="Equation" r:id="rId9" imgW="965200" imgH="241300" progId="Equation.DSMT4">
                    <p:embed/>
                  </p:oleObj>
                </mc:Choice>
                <mc:Fallback>
                  <p:oleObj name="Equation" r:id="rId9" imgW="965200" imgH="241300" progId="Equation.DSMT4">
                    <p:embed/>
                    <p:pic>
                      <p:nvPicPr>
                        <p:cNvPr id="0"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11660" y="1027333"/>
                          <a:ext cx="2152573" cy="540795"/>
                        </a:xfrm>
                        <a:prstGeom prst="rect">
                          <a:avLst/>
                        </a:prstGeom>
                        <a:noFill/>
                      </p:spPr>
                    </p:pic>
                  </p:oleObj>
                </mc:Fallback>
              </mc:AlternateContent>
            </a:graphicData>
          </a:graphic>
        </p:graphicFrame>
        <p:graphicFrame>
          <p:nvGraphicFramePr>
            <p:cNvPr id="36" name="对象 35">
              <a:extLst>
                <a:ext uri="{FF2B5EF4-FFF2-40B4-BE49-F238E27FC236}">
                  <a16:creationId xmlns:a16="http://schemas.microsoft.com/office/drawing/2014/main" id="{2C71025C-C219-4A31-8D38-B41D24CEE61E}"/>
                </a:ext>
              </a:extLst>
            </p:cNvPr>
            <p:cNvGraphicFramePr>
              <a:graphicFrameLocks noChangeAspect="1"/>
            </p:cNvGraphicFramePr>
            <p:nvPr>
              <p:extLst>
                <p:ext uri="{D42A27DB-BD31-4B8C-83A1-F6EECF244321}">
                  <p14:modId xmlns:p14="http://schemas.microsoft.com/office/powerpoint/2010/main" val="1285036721"/>
                </p:ext>
              </p:extLst>
            </p:nvPr>
          </p:nvGraphicFramePr>
          <p:xfrm>
            <a:off x="1357554" y="1541834"/>
            <a:ext cx="580502" cy="464402"/>
          </p:xfrm>
          <a:graphic>
            <a:graphicData uri="http://schemas.openxmlformats.org/presentationml/2006/ole">
              <mc:AlternateContent xmlns:mc="http://schemas.openxmlformats.org/markup-compatibility/2006">
                <mc:Choice xmlns:v="urn:schemas-microsoft-com:vml" Requires="v">
                  <p:oleObj spid="_x0000_s9615" name="Equation" r:id="rId11" imgW="253800" imgH="203040" progId="Equation.DSMT4">
                    <p:embed/>
                  </p:oleObj>
                </mc:Choice>
                <mc:Fallback>
                  <p:oleObj name="Equation" r:id="rId11" imgW="253800" imgH="203040" progId="Equation.DSMT4">
                    <p:embed/>
                    <p:pic>
                      <p:nvPicPr>
                        <p:cNvPr id="0" name=""/>
                        <p:cNvPicPr/>
                        <p:nvPr/>
                      </p:nvPicPr>
                      <p:blipFill>
                        <a:blip r:embed="rId12"/>
                        <a:stretch>
                          <a:fillRect/>
                        </a:stretch>
                      </p:blipFill>
                      <p:spPr>
                        <a:xfrm>
                          <a:off x="1357554" y="1541834"/>
                          <a:ext cx="580502" cy="464402"/>
                        </a:xfrm>
                        <a:prstGeom prst="rect">
                          <a:avLst/>
                        </a:prstGeom>
                      </p:spPr>
                    </p:pic>
                  </p:oleObj>
                </mc:Fallback>
              </mc:AlternateContent>
            </a:graphicData>
          </a:graphic>
        </p:graphicFrame>
      </p:grpSp>
      <p:sp>
        <p:nvSpPr>
          <p:cNvPr id="40" name="文本框 39">
            <a:extLst>
              <a:ext uri="{FF2B5EF4-FFF2-40B4-BE49-F238E27FC236}">
                <a16:creationId xmlns:a16="http://schemas.microsoft.com/office/drawing/2014/main" id="{8040923C-2AA4-4BFF-904C-B95C59AD65C0}"/>
              </a:ext>
            </a:extLst>
          </p:cNvPr>
          <p:cNvSpPr txBox="1"/>
          <p:nvPr/>
        </p:nvSpPr>
        <p:spPr>
          <a:xfrm>
            <a:off x="2088879" y="4914656"/>
            <a:ext cx="303475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i="0">
                <a:solidFill>
                  <a:srgbClr val="EDEDEE"/>
                </a:solidFill>
                <a:effectLst/>
                <a:latin typeface="黑体" panose="02010609060101010101" pitchFamily="49" charset="-122"/>
                <a:ea typeface="黑体" panose="02010609060101010101" pitchFamily="49" charset="-122"/>
              </a:defRPr>
            </a:lvl1pPr>
          </a:lstStyle>
          <a:p>
            <a:r>
              <a:rPr lang="zh-CN" altLang="zh-CN" dirty="0"/>
              <a:t>解得</a:t>
            </a:r>
            <a:r>
              <a:rPr lang="en-US" altLang="zh-CN" dirty="0"/>
              <a:t>         </a:t>
            </a:r>
            <a:endParaRPr lang="zh-CN" altLang="en-US" dirty="0"/>
          </a:p>
        </p:txBody>
      </p:sp>
      <p:grpSp>
        <p:nvGrpSpPr>
          <p:cNvPr id="9" name="组合 8">
            <a:extLst>
              <a:ext uri="{FF2B5EF4-FFF2-40B4-BE49-F238E27FC236}">
                <a16:creationId xmlns:a16="http://schemas.microsoft.com/office/drawing/2014/main" id="{D1132295-9716-4E21-B569-16D224B750CA}"/>
              </a:ext>
            </a:extLst>
          </p:cNvPr>
          <p:cNvGrpSpPr/>
          <p:nvPr/>
        </p:nvGrpSpPr>
        <p:grpSpPr>
          <a:xfrm>
            <a:off x="4770255" y="4901027"/>
            <a:ext cx="3802661" cy="547108"/>
            <a:chOff x="4770255" y="4901027"/>
            <a:chExt cx="3802661" cy="547108"/>
          </a:xfrm>
        </p:grpSpPr>
        <p:graphicFrame>
          <p:nvGraphicFramePr>
            <p:cNvPr id="26" name="对象 25">
              <a:extLst>
                <a:ext uri="{FF2B5EF4-FFF2-40B4-BE49-F238E27FC236}">
                  <a16:creationId xmlns:a16="http://schemas.microsoft.com/office/drawing/2014/main" id="{1C0AC2D4-5AB5-4688-9331-0E61D1CC0597}"/>
                </a:ext>
              </a:extLst>
            </p:cNvPr>
            <p:cNvGraphicFramePr>
              <a:graphicFrameLocks noChangeAspect="1"/>
            </p:cNvGraphicFramePr>
            <p:nvPr>
              <p:extLst>
                <p:ext uri="{D42A27DB-BD31-4B8C-83A1-F6EECF244321}">
                  <p14:modId xmlns:p14="http://schemas.microsoft.com/office/powerpoint/2010/main" val="2021513767"/>
                </p:ext>
              </p:extLst>
            </p:nvPr>
          </p:nvGraphicFramePr>
          <p:xfrm>
            <a:off x="5529679" y="4901027"/>
            <a:ext cx="3043237" cy="533400"/>
          </p:xfrm>
          <a:graphic>
            <a:graphicData uri="http://schemas.openxmlformats.org/presentationml/2006/ole">
              <mc:AlternateContent xmlns:mc="http://schemas.openxmlformats.org/markup-compatibility/2006">
                <mc:Choice xmlns:v="urn:schemas-microsoft-com:vml" Requires="v">
                  <p:oleObj spid="_x0000_s9616" name="Equation" r:id="rId13" imgW="1384200" imgH="241200" progId="Equation.DSMT4">
                    <p:embed/>
                  </p:oleObj>
                </mc:Choice>
                <mc:Fallback>
                  <p:oleObj name="Equation" r:id="rId13" imgW="1384200" imgH="241200" progId="Equation.DSMT4">
                    <p:embed/>
                    <p:pic>
                      <p:nvPicPr>
                        <p:cNvPr id="0" name="Object 12"/>
                        <p:cNvPicPr>
                          <a:picLocks noChangeAspect="1" noChangeArrowheads="1"/>
                        </p:cNvPicPr>
                        <p:nvPr/>
                      </p:nvPicPr>
                      <p:blipFill>
                        <a:blip r:embed="rId14"/>
                        <a:srcRect/>
                        <a:stretch>
                          <a:fillRect/>
                        </a:stretch>
                      </p:blipFill>
                      <p:spPr bwMode="auto">
                        <a:xfrm>
                          <a:off x="5529679" y="4901027"/>
                          <a:ext cx="3043237" cy="533400"/>
                        </a:xfrm>
                        <a:prstGeom prst="rect">
                          <a:avLst/>
                        </a:prstGeom>
                        <a:noFill/>
                      </p:spPr>
                    </p:pic>
                  </p:oleObj>
                </mc:Fallback>
              </mc:AlternateContent>
            </a:graphicData>
          </a:graphic>
        </p:graphicFrame>
        <p:sp>
          <p:nvSpPr>
            <p:cNvPr id="20" name="文本框 19">
              <a:extLst>
                <a:ext uri="{FF2B5EF4-FFF2-40B4-BE49-F238E27FC236}">
                  <a16:creationId xmlns:a16="http://schemas.microsoft.com/office/drawing/2014/main" id="{A28E3BFC-14AC-4B84-AD36-720886D4FFF1}"/>
                </a:ext>
              </a:extLst>
            </p:cNvPr>
            <p:cNvSpPr txBox="1"/>
            <p:nvPr/>
          </p:nvSpPr>
          <p:spPr>
            <a:xfrm>
              <a:off x="4770255" y="4914656"/>
              <a:ext cx="132574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i="0">
                  <a:solidFill>
                    <a:srgbClr val="EDEDEE"/>
                  </a:solidFill>
                  <a:effectLst/>
                  <a:latin typeface="黑体" panose="02010609060101010101" pitchFamily="49" charset="-122"/>
                  <a:ea typeface="黑体" panose="02010609060101010101" pitchFamily="49" charset="-122"/>
                </a:defRPr>
              </a:lvl1pPr>
            </a:lstStyle>
            <a:p>
              <a:r>
                <a:rPr lang="zh-CN" altLang="zh-CN" dirty="0"/>
                <a:t>所以</a:t>
              </a:r>
              <a:endParaRPr lang="zh-CN" altLang="en-US" dirty="0"/>
            </a:p>
          </p:txBody>
        </p:sp>
      </p:grpSp>
    </p:spTree>
    <p:extLst>
      <p:ext uri="{BB962C8B-B14F-4D97-AF65-F5344CB8AC3E}">
        <p14:creationId xmlns:p14="http://schemas.microsoft.com/office/powerpoint/2010/main" val="6621887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4" grpId="0"/>
      <p:bldP spid="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32532879-2132-48FE-B120-0A48462DB8CE}"/>
              </a:ext>
            </a:extLst>
          </p:cNvPr>
          <p:cNvSpPr txBox="1"/>
          <p:nvPr/>
        </p:nvSpPr>
        <p:spPr>
          <a:xfrm>
            <a:off x="9021038" y="3385192"/>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参数求解</a:t>
            </a:r>
          </a:p>
        </p:txBody>
      </p:sp>
      <p:sp>
        <p:nvSpPr>
          <p:cNvPr id="5" name="文本框 4">
            <a:extLst>
              <a:ext uri="{FF2B5EF4-FFF2-40B4-BE49-F238E27FC236}">
                <a16:creationId xmlns:a16="http://schemas.microsoft.com/office/drawing/2014/main" id="{0ACB4C39-C261-4D4A-8912-823D8A2995C8}"/>
              </a:ext>
            </a:extLst>
          </p:cNvPr>
          <p:cNvSpPr txBox="1"/>
          <p:nvPr/>
        </p:nvSpPr>
        <p:spPr>
          <a:xfrm>
            <a:off x="9007785" y="2329230"/>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建立模型</a:t>
            </a:r>
          </a:p>
        </p:txBody>
      </p:sp>
      <p:sp>
        <p:nvSpPr>
          <p:cNvPr id="7" name="文本框 6">
            <a:extLst>
              <a:ext uri="{FF2B5EF4-FFF2-40B4-BE49-F238E27FC236}">
                <a16:creationId xmlns:a16="http://schemas.microsoft.com/office/drawing/2014/main" id="{06A83B05-FF00-42D9-971D-833E16145D5D}"/>
              </a:ext>
            </a:extLst>
          </p:cNvPr>
          <p:cNvSpPr txBox="1"/>
          <p:nvPr/>
        </p:nvSpPr>
        <p:spPr>
          <a:xfrm>
            <a:off x="9007785" y="132433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提出问题</a:t>
            </a:r>
          </a:p>
        </p:txBody>
      </p:sp>
      <p:cxnSp>
        <p:nvCxnSpPr>
          <p:cNvPr id="8" name="直接箭头连接符 7">
            <a:extLst>
              <a:ext uri="{FF2B5EF4-FFF2-40B4-BE49-F238E27FC236}">
                <a16:creationId xmlns:a16="http://schemas.microsoft.com/office/drawing/2014/main" id="{6E55EDFC-F2C4-41EC-BB69-7BA07BE43FF2}"/>
              </a:ext>
            </a:extLst>
          </p:cNvPr>
          <p:cNvCxnSpPr>
            <a:cxnSpLocks/>
          </p:cNvCxnSpPr>
          <p:nvPr/>
        </p:nvCxnSpPr>
        <p:spPr>
          <a:xfrm>
            <a:off x="10177670" y="1796258"/>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10" name="直接箭头连接符 9">
            <a:extLst>
              <a:ext uri="{FF2B5EF4-FFF2-40B4-BE49-F238E27FC236}">
                <a16:creationId xmlns:a16="http://schemas.microsoft.com/office/drawing/2014/main" id="{91FCDCE0-85BE-49B3-B17C-BE1FC3BF1301}"/>
              </a:ext>
            </a:extLst>
          </p:cNvPr>
          <p:cNvCxnSpPr>
            <a:cxnSpLocks/>
          </p:cNvCxnSpPr>
          <p:nvPr/>
        </p:nvCxnSpPr>
        <p:spPr>
          <a:xfrm>
            <a:off x="10177672" y="2829926"/>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grpSp>
        <p:nvGrpSpPr>
          <p:cNvPr id="16" name="组合 15">
            <a:extLst>
              <a:ext uri="{FF2B5EF4-FFF2-40B4-BE49-F238E27FC236}">
                <a16:creationId xmlns:a16="http://schemas.microsoft.com/office/drawing/2014/main" id="{0F8829ED-B69D-4E04-9BEF-F692093BC440}"/>
              </a:ext>
            </a:extLst>
          </p:cNvPr>
          <p:cNvGrpSpPr/>
          <p:nvPr/>
        </p:nvGrpSpPr>
        <p:grpSpPr>
          <a:xfrm>
            <a:off x="1438133" y="1787580"/>
            <a:ext cx="7735337" cy="964367"/>
            <a:chOff x="687505" y="1043772"/>
            <a:chExt cx="7735337" cy="964367"/>
          </a:xfrm>
        </p:grpSpPr>
        <p:sp>
          <p:nvSpPr>
            <p:cNvPr id="35" name="文本框 34">
              <a:extLst>
                <a:ext uri="{FF2B5EF4-FFF2-40B4-BE49-F238E27FC236}">
                  <a16:creationId xmlns:a16="http://schemas.microsoft.com/office/drawing/2014/main" id="{F4029CDA-6FAC-417B-A2C8-A3C28810BCB7}"/>
                </a:ext>
              </a:extLst>
            </p:cNvPr>
            <p:cNvSpPr txBox="1"/>
            <p:nvPr/>
          </p:nvSpPr>
          <p:spPr>
            <a:xfrm>
              <a:off x="687505" y="1043772"/>
              <a:ext cx="7735337" cy="964367"/>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pPr>
              <a:r>
                <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    类似的，对于函数         ，也可以选择两组数据对参数进行求解</a:t>
              </a:r>
              <a:r>
                <a:rPr kumimoji="0" lang="en-US" altLang="zh-CN"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a:t>
              </a:r>
              <a:endPar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endParaRPr>
            </a:p>
          </p:txBody>
        </p:sp>
        <p:graphicFrame>
          <p:nvGraphicFramePr>
            <p:cNvPr id="2" name="对象 1">
              <a:extLst>
                <a:ext uri="{FF2B5EF4-FFF2-40B4-BE49-F238E27FC236}">
                  <a16:creationId xmlns:a16="http://schemas.microsoft.com/office/drawing/2014/main" id="{68B6DD7C-F644-4E9C-A25C-C7DFFDF89F99}"/>
                </a:ext>
              </a:extLst>
            </p:cNvPr>
            <p:cNvGraphicFramePr>
              <a:graphicFrameLocks noChangeAspect="1"/>
            </p:cNvGraphicFramePr>
            <p:nvPr>
              <p:extLst>
                <p:ext uri="{D42A27DB-BD31-4B8C-83A1-F6EECF244321}">
                  <p14:modId xmlns:p14="http://schemas.microsoft.com/office/powerpoint/2010/main" val="1250534775"/>
                </p:ext>
              </p:extLst>
            </p:nvPr>
          </p:nvGraphicFramePr>
          <p:xfrm>
            <a:off x="4332436" y="1088644"/>
            <a:ext cx="1598617" cy="521997"/>
          </p:xfrm>
          <a:graphic>
            <a:graphicData uri="http://schemas.openxmlformats.org/presentationml/2006/ole">
              <mc:AlternateContent xmlns:mc="http://schemas.openxmlformats.org/markup-compatibility/2006">
                <mc:Choice xmlns:v="urn:schemas-microsoft-com:vml" Requires="v">
                  <p:oleObj spid="_x0000_s10510" name="Equation" r:id="rId3" imgW="698500" imgH="228600" progId="Equation.DSMT4">
                    <p:embed/>
                  </p:oleObj>
                </mc:Choice>
                <mc:Fallback>
                  <p:oleObj name="Equation" r:id="rId3" imgW="698500" imgH="228600" progId="Equation.DSMT4">
                    <p:embed/>
                    <p:pic>
                      <p:nvPicPr>
                        <p:cNvPr id="7" name="对象 6">
                          <a:extLst>
                            <a:ext uri="{FF2B5EF4-FFF2-40B4-BE49-F238E27FC236}">
                              <a16:creationId xmlns:a16="http://schemas.microsoft.com/office/drawing/2014/main" id="{29905887-1137-470A-B882-8DC32DBC1E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2436" y="1088644"/>
                          <a:ext cx="1598617" cy="521997"/>
                        </a:xfrm>
                        <a:prstGeom prst="rect">
                          <a:avLst/>
                        </a:prstGeom>
                        <a:noFill/>
                      </p:spPr>
                    </p:pic>
                  </p:oleObj>
                </mc:Fallback>
              </mc:AlternateContent>
            </a:graphicData>
          </a:graphic>
        </p:graphicFrame>
      </p:grpSp>
      <p:sp>
        <p:nvSpPr>
          <p:cNvPr id="9" name="Rectangle 4">
            <a:extLst>
              <a:ext uri="{FF2B5EF4-FFF2-40B4-BE49-F238E27FC236}">
                <a16:creationId xmlns:a16="http://schemas.microsoft.com/office/drawing/2014/main" id="{14410D03-5724-4CC7-B450-FE18FED3B5A8}"/>
              </a:ext>
            </a:extLst>
          </p:cNvPr>
          <p:cNvSpPr>
            <a:spLocks noChangeArrowheads="1"/>
          </p:cNvSpPr>
          <p:nvPr/>
        </p:nvSpPr>
        <p:spPr bwMode="auto">
          <a:xfrm>
            <a:off x="3214832" y="3105474"/>
            <a:ext cx="1375215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grpSp>
        <p:nvGrpSpPr>
          <p:cNvPr id="18" name="组合 17">
            <a:extLst>
              <a:ext uri="{FF2B5EF4-FFF2-40B4-BE49-F238E27FC236}">
                <a16:creationId xmlns:a16="http://schemas.microsoft.com/office/drawing/2014/main" id="{6DA351CA-A32C-4F2E-89BD-8A62C3B49851}"/>
              </a:ext>
            </a:extLst>
          </p:cNvPr>
          <p:cNvGrpSpPr/>
          <p:nvPr/>
        </p:nvGrpSpPr>
        <p:grpSpPr>
          <a:xfrm>
            <a:off x="2123947" y="2857916"/>
            <a:ext cx="6698723" cy="553627"/>
            <a:chOff x="1994291" y="2973923"/>
            <a:chExt cx="6698723" cy="553627"/>
          </a:xfrm>
        </p:grpSpPr>
        <p:sp>
          <p:nvSpPr>
            <p:cNvPr id="38" name="文本框 37">
              <a:extLst>
                <a:ext uri="{FF2B5EF4-FFF2-40B4-BE49-F238E27FC236}">
                  <a16:creationId xmlns:a16="http://schemas.microsoft.com/office/drawing/2014/main" id="{B873FACC-FB43-4106-93AE-FB6E8A21D588}"/>
                </a:ext>
              </a:extLst>
            </p:cNvPr>
            <p:cNvSpPr txBox="1"/>
            <p:nvPr/>
          </p:nvSpPr>
          <p:spPr>
            <a:xfrm>
              <a:off x="1994291" y="2973923"/>
              <a:ext cx="6698723"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i="0">
                  <a:solidFill>
                    <a:srgbClr val="EDEDEE"/>
                  </a:solidFill>
                  <a:effectLst/>
                  <a:latin typeface="黑体" panose="02010609060101010101" pitchFamily="49" charset="-122"/>
                  <a:ea typeface="黑体" panose="02010609060101010101" pitchFamily="49" charset="-122"/>
                </a:defRPr>
              </a:lvl1pPr>
            </a:lstStyle>
            <a:p>
              <a:r>
                <a:rPr lang="zh-CN" altLang="zh-CN" dirty="0"/>
                <a:t>若选择</a:t>
              </a:r>
              <a:r>
                <a:rPr lang="en-US" altLang="zh-CN" dirty="0"/>
                <a:t>                   </a:t>
              </a:r>
              <a:r>
                <a:rPr lang="zh-CN" altLang="zh-CN" dirty="0"/>
                <a:t>，</a:t>
              </a:r>
              <a:r>
                <a:rPr lang="zh-CN" altLang="en-US" dirty="0"/>
                <a:t>可解得</a:t>
              </a:r>
              <a:r>
                <a:rPr lang="en-US" altLang="zh-CN" dirty="0"/>
                <a:t>    </a:t>
              </a:r>
            </a:p>
          </p:txBody>
        </p:sp>
        <p:graphicFrame>
          <p:nvGraphicFramePr>
            <p:cNvPr id="11" name="对象 10">
              <a:extLst>
                <a:ext uri="{FF2B5EF4-FFF2-40B4-BE49-F238E27FC236}">
                  <a16:creationId xmlns:a16="http://schemas.microsoft.com/office/drawing/2014/main" id="{CC32B7BE-EC91-447B-A8DD-A9662DB6196B}"/>
                </a:ext>
              </a:extLst>
            </p:cNvPr>
            <p:cNvGraphicFramePr>
              <a:graphicFrameLocks noChangeAspect="1"/>
            </p:cNvGraphicFramePr>
            <p:nvPr>
              <p:extLst>
                <p:ext uri="{D42A27DB-BD31-4B8C-83A1-F6EECF244321}">
                  <p14:modId xmlns:p14="http://schemas.microsoft.com/office/powerpoint/2010/main" val="4230855771"/>
                </p:ext>
              </p:extLst>
            </p:nvPr>
          </p:nvGraphicFramePr>
          <p:xfrm>
            <a:off x="3170963" y="3073697"/>
            <a:ext cx="3345843" cy="453853"/>
          </p:xfrm>
          <a:graphic>
            <a:graphicData uri="http://schemas.openxmlformats.org/presentationml/2006/ole">
              <mc:AlternateContent xmlns:mc="http://schemas.openxmlformats.org/markup-compatibility/2006">
                <mc:Choice xmlns:v="urn:schemas-microsoft-com:vml" Requires="v">
                  <p:oleObj spid="_x0000_s10511" name="Equation" r:id="rId5" imgW="1511300" imgH="203200" progId="Equation.DSMT4">
                    <p:embed/>
                  </p:oleObj>
                </mc:Choice>
                <mc:Fallback>
                  <p:oleObj name="Equation" r:id="rId5" imgW="1511300" imgH="2032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70963" y="3073697"/>
                          <a:ext cx="3345843" cy="453853"/>
                        </a:xfrm>
                        <a:prstGeom prst="rect">
                          <a:avLst/>
                        </a:prstGeom>
                        <a:noFill/>
                      </p:spPr>
                    </p:pic>
                  </p:oleObj>
                </mc:Fallback>
              </mc:AlternateContent>
            </a:graphicData>
          </a:graphic>
        </p:graphicFrame>
      </p:grpSp>
      <p:sp>
        <p:nvSpPr>
          <p:cNvPr id="12" name="Rectangle 6">
            <a:extLst>
              <a:ext uri="{FF2B5EF4-FFF2-40B4-BE49-F238E27FC236}">
                <a16:creationId xmlns:a16="http://schemas.microsoft.com/office/drawing/2014/main" id="{B92B51EB-24FC-4877-9E05-A5828B612B32}"/>
              </a:ext>
            </a:extLst>
          </p:cNvPr>
          <p:cNvSpPr>
            <a:spLocks noChangeArrowheads="1"/>
          </p:cNvSpPr>
          <p:nvPr/>
        </p:nvSpPr>
        <p:spPr bwMode="auto">
          <a:xfrm>
            <a:off x="2797791" y="3697960"/>
            <a:ext cx="1512652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graphicFrame>
        <p:nvGraphicFramePr>
          <p:cNvPr id="13" name="对象 12">
            <a:extLst>
              <a:ext uri="{FF2B5EF4-FFF2-40B4-BE49-F238E27FC236}">
                <a16:creationId xmlns:a16="http://schemas.microsoft.com/office/drawing/2014/main" id="{9CEC58DB-C361-4CF1-B349-BD37E0CB688B}"/>
              </a:ext>
            </a:extLst>
          </p:cNvPr>
          <p:cNvGraphicFramePr>
            <a:graphicFrameLocks noChangeAspect="1"/>
          </p:cNvGraphicFramePr>
          <p:nvPr>
            <p:extLst>
              <p:ext uri="{D42A27DB-BD31-4B8C-83A1-F6EECF244321}">
                <p14:modId xmlns:p14="http://schemas.microsoft.com/office/powerpoint/2010/main" val="3384806567"/>
              </p:ext>
            </p:extLst>
          </p:nvPr>
        </p:nvGraphicFramePr>
        <p:xfrm>
          <a:off x="3494088" y="3586923"/>
          <a:ext cx="2893833" cy="466795"/>
        </p:xfrm>
        <a:graphic>
          <a:graphicData uri="http://schemas.openxmlformats.org/presentationml/2006/ole">
            <mc:AlternateContent xmlns:mc="http://schemas.openxmlformats.org/markup-compatibility/2006">
              <mc:Choice xmlns:v="urn:schemas-microsoft-com:vml" Requires="v">
                <p:oleObj spid="_x0000_s10512" name="Equation" r:id="rId7" imgW="1269720" imgH="203040" progId="Equation.DSMT4">
                  <p:embed/>
                </p:oleObj>
              </mc:Choice>
              <mc:Fallback>
                <p:oleObj name="Equation" r:id="rId7" imgW="1269720" imgH="203040" progId="Equation.DSMT4">
                  <p:embed/>
                  <p:pic>
                    <p:nvPicPr>
                      <p:cNvPr id="0" name="Object 5"/>
                      <p:cNvPicPr>
                        <a:picLocks noChangeAspect="1" noChangeArrowheads="1"/>
                      </p:cNvPicPr>
                      <p:nvPr/>
                    </p:nvPicPr>
                    <p:blipFill>
                      <a:blip r:embed="rId8"/>
                      <a:srcRect/>
                      <a:stretch>
                        <a:fillRect/>
                      </a:stretch>
                    </p:blipFill>
                    <p:spPr bwMode="auto">
                      <a:xfrm>
                        <a:off x="3494088" y="3586923"/>
                        <a:ext cx="2893833" cy="466795"/>
                      </a:xfrm>
                      <a:prstGeom prst="rect">
                        <a:avLst/>
                      </a:prstGeom>
                      <a:noFill/>
                    </p:spPr>
                  </p:pic>
                </p:oleObj>
              </mc:Fallback>
            </mc:AlternateContent>
          </a:graphicData>
        </a:graphic>
      </p:graphicFrame>
      <p:sp>
        <p:nvSpPr>
          <p:cNvPr id="14" name="Rectangle 8">
            <a:extLst>
              <a:ext uri="{FF2B5EF4-FFF2-40B4-BE49-F238E27FC236}">
                <a16:creationId xmlns:a16="http://schemas.microsoft.com/office/drawing/2014/main" id="{A48573C3-2D20-4FE7-9643-F3D844996178}"/>
              </a:ext>
            </a:extLst>
          </p:cNvPr>
          <p:cNvSpPr>
            <a:spLocks noChangeArrowheads="1"/>
          </p:cNvSpPr>
          <p:nvPr/>
        </p:nvSpPr>
        <p:spPr bwMode="auto">
          <a:xfrm>
            <a:off x="5644275" y="5055910"/>
            <a:ext cx="1643719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grpSp>
        <p:nvGrpSpPr>
          <p:cNvPr id="19" name="组合 18">
            <a:extLst>
              <a:ext uri="{FF2B5EF4-FFF2-40B4-BE49-F238E27FC236}">
                <a16:creationId xmlns:a16="http://schemas.microsoft.com/office/drawing/2014/main" id="{D6EE947D-6911-4FD2-BB50-3EE87C40A655}"/>
              </a:ext>
            </a:extLst>
          </p:cNvPr>
          <p:cNvGrpSpPr/>
          <p:nvPr/>
        </p:nvGrpSpPr>
        <p:grpSpPr>
          <a:xfrm>
            <a:off x="2088880" y="4169724"/>
            <a:ext cx="3427683" cy="550623"/>
            <a:chOff x="2088880" y="4845290"/>
            <a:chExt cx="3427683" cy="550623"/>
          </a:xfrm>
        </p:grpSpPr>
        <p:sp>
          <p:nvSpPr>
            <p:cNvPr id="40" name="文本框 39">
              <a:extLst>
                <a:ext uri="{FF2B5EF4-FFF2-40B4-BE49-F238E27FC236}">
                  <a16:creationId xmlns:a16="http://schemas.microsoft.com/office/drawing/2014/main" id="{8040923C-2AA4-4BFF-904C-B95C59AD65C0}"/>
                </a:ext>
              </a:extLst>
            </p:cNvPr>
            <p:cNvSpPr txBox="1"/>
            <p:nvPr/>
          </p:nvSpPr>
          <p:spPr>
            <a:xfrm>
              <a:off x="2088880" y="4845290"/>
              <a:ext cx="1125952"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i="0">
                  <a:solidFill>
                    <a:srgbClr val="EDEDEE"/>
                  </a:solidFill>
                  <a:effectLst/>
                  <a:latin typeface="黑体" panose="02010609060101010101" pitchFamily="49" charset="-122"/>
                  <a:ea typeface="黑体" panose="02010609060101010101" pitchFamily="49" charset="-122"/>
                </a:defRPr>
              </a:lvl1pPr>
            </a:lstStyle>
            <a:p>
              <a:r>
                <a:rPr lang="zh-CN" altLang="zh-CN" dirty="0"/>
                <a:t>所以</a:t>
              </a:r>
              <a:endParaRPr lang="zh-CN" altLang="en-US" dirty="0"/>
            </a:p>
          </p:txBody>
        </p:sp>
        <p:graphicFrame>
          <p:nvGraphicFramePr>
            <p:cNvPr id="15" name="对象 14">
              <a:extLst>
                <a:ext uri="{FF2B5EF4-FFF2-40B4-BE49-F238E27FC236}">
                  <a16:creationId xmlns:a16="http://schemas.microsoft.com/office/drawing/2014/main" id="{1A0F3D58-7B93-4304-A1C3-E8220B5DC121}"/>
                </a:ext>
              </a:extLst>
            </p:cNvPr>
            <p:cNvGraphicFramePr>
              <a:graphicFrameLocks noChangeAspect="1"/>
            </p:cNvGraphicFramePr>
            <p:nvPr>
              <p:extLst>
                <p:ext uri="{D42A27DB-BD31-4B8C-83A1-F6EECF244321}">
                  <p14:modId xmlns:p14="http://schemas.microsoft.com/office/powerpoint/2010/main" val="2220984685"/>
                </p:ext>
              </p:extLst>
            </p:nvPr>
          </p:nvGraphicFramePr>
          <p:xfrm>
            <a:off x="2870200" y="4878388"/>
            <a:ext cx="2646363" cy="517525"/>
          </p:xfrm>
          <a:graphic>
            <a:graphicData uri="http://schemas.openxmlformats.org/presentationml/2006/ole">
              <mc:AlternateContent xmlns:mc="http://schemas.openxmlformats.org/markup-compatibility/2006">
                <mc:Choice xmlns:v="urn:schemas-microsoft-com:vml" Requires="v">
                  <p:oleObj spid="_x0000_s10513" name="Equation" r:id="rId9" imgW="1168200" imgH="228600" progId="Equation.DSMT4">
                    <p:embed/>
                  </p:oleObj>
                </mc:Choice>
                <mc:Fallback>
                  <p:oleObj name="Equation" r:id="rId9" imgW="1168200" imgH="228600" progId="Equation.DSMT4">
                    <p:embed/>
                    <p:pic>
                      <p:nvPicPr>
                        <p:cNvPr id="0" name="Object 7"/>
                        <p:cNvPicPr>
                          <a:picLocks noChangeAspect="1" noChangeArrowheads="1"/>
                        </p:cNvPicPr>
                        <p:nvPr/>
                      </p:nvPicPr>
                      <p:blipFill>
                        <a:blip r:embed="rId10"/>
                        <a:srcRect/>
                        <a:stretch>
                          <a:fillRect/>
                        </a:stretch>
                      </p:blipFill>
                      <p:spPr bwMode="auto">
                        <a:xfrm>
                          <a:off x="2870200" y="4878388"/>
                          <a:ext cx="2646363" cy="517525"/>
                        </a:xfrm>
                        <a:prstGeom prst="rect">
                          <a:avLst/>
                        </a:prstGeom>
                        <a:noFill/>
                      </p:spPr>
                    </p:pic>
                  </p:oleObj>
                </mc:Fallback>
              </mc:AlternateContent>
            </a:graphicData>
          </a:graphic>
        </p:graphicFrame>
      </p:grpSp>
    </p:spTree>
    <p:extLst>
      <p:ext uri="{BB962C8B-B14F-4D97-AF65-F5344CB8AC3E}">
        <p14:creationId xmlns:p14="http://schemas.microsoft.com/office/powerpoint/2010/main" val="4895479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9CE2E7D-74BE-4FA9-9D2B-1110EA33D40A}"/>
              </a:ext>
            </a:extLst>
          </p:cNvPr>
          <p:cNvSpPr txBox="1"/>
          <p:nvPr/>
        </p:nvSpPr>
        <p:spPr>
          <a:xfrm>
            <a:off x="9021038" y="3279176"/>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参数求解</a:t>
            </a:r>
          </a:p>
        </p:txBody>
      </p:sp>
      <p:sp>
        <p:nvSpPr>
          <p:cNvPr id="3" name="文本框 2">
            <a:extLst>
              <a:ext uri="{FF2B5EF4-FFF2-40B4-BE49-F238E27FC236}">
                <a16:creationId xmlns:a16="http://schemas.microsoft.com/office/drawing/2014/main" id="{98E450E0-0C0C-4F6F-9BC9-59E2DEBFFCBC}"/>
              </a:ext>
            </a:extLst>
          </p:cNvPr>
          <p:cNvSpPr txBox="1"/>
          <p:nvPr/>
        </p:nvSpPr>
        <p:spPr>
          <a:xfrm>
            <a:off x="9007785" y="222321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建立模型</a:t>
            </a:r>
          </a:p>
        </p:txBody>
      </p:sp>
      <p:sp>
        <p:nvSpPr>
          <p:cNvPr id="4" name="文本框 3">
            <a:extLst>
              <a:ext uri="{FF2B5EF4-FFF2-40B4-BE49-F238E27FC236}">
                <a16:creationId xmlns:a16="http://schemas.microsoft.com/office/drawing/2014/main" id="{93EBC078-B200-4A74-A130-B117B962CD9C}"/>
              </a:ext>
            </a:extLst>
          </p:cNvPr>
          <p:cNvSpPr txBox="1"/>
          <p:nvPr/>
        </p:nvSpPr>
        <p:spPr>
          <a:xfrm>
            <a:off x="9007785" y="1218318"/>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提出问题</a:t>
            </a:r>
          </a:p>
        </p:txBody>
      </p:sp>
      <p:cxnSp>
        <p:nvCxnSpPr>
          <p:cNvPr id="5" name="直接箭头连接符 4">
            <a:extLst>
              <a:ext uri="{FF2B5EF4-FFF2-40B4-BE49-F238E27FC236}">
                <a16:creationId xmlns:a16="http://schemas.microsoft.com/office/drawing/2014/main" id="{5E0D2371-2C1E-4EC8-88F6-55398616A3F3}"/>
              </a:ext>
            </a:extLst>
          </p:cNvPr>
          <p:cNvCxnSpPr>
            <a:cxnSpLocks/>
          </p:cNvCxnSpPr>
          <p:nvPr/>
        </p:nvCxnSpPr>
        <p:spPr>
          <a:xfrm>
            <a:off x="10177670" y="1690242"/>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6" name="直接箭头连接符 5">
            <a:extLst>
              <a:ext uri="{FF2B5EF4-FFF2-40B4-BE49-F238E27FC236}">
                <a16:creationId xmlns:a16="http://schemas.microsoft.com/office/drawing/2014/main" id="{E3CA6200-C366-4798-AD43-F7677F95FE25}"/>
              </a:ext>
            </a:extLst>
          </p:cNvPr>
          <p:cNvCxnSpPr>
            <a:cxnSpLocks/>
          </p:cNvCxnSpPr>
          <p:nvPr/>
        </p:nvCxnSpPr>
        <p:spPr>
          <a:xfrm>
            <a:off x="10177672" y="2723910"/>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7" name="文本框 6">
            <a:extLst>
              <a:ext uri="{FF2B5EF4-FFF2-40B4-BE49-F238E27FC236}">
                <a16:creationId xmlns:a16="http://schemas.microsoft.com/office/drawing/2014/main" id="{FA76B38C-A80D-4AAA-A84F-BDAA191F5B56}"/>
              </a:ext>
            </a:extLst>
          </p:cNvPr>
          <p:cNvSpPr txBox="1"/>
          <p:nvPr/>
        </p:nvSpPr>
        <p:spPr>
          <a:xfrm>
            <a:off x="9034292" y="433272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模型检验</a:t>
            </a:r>
          </a:p>
        </p:txBody>
      </p:sp>
      <p:cxnSp>
        <p:nvCxnSpPr>
          <p:cNvPr id="8" name="直接箭头连接符 7">
            <a:extLst>
              <a:ext uri="{FF2B5EF4-FFF2-40B4-BE49-F238E27FC236}">
                <a16:creationId xmlns:a16="http://schemas.microsoft.com/office/drawing/2014/main" id="{BCA120CC-8FCB-47C1-A5E3-5EF4F16010E7}"/>
              </a:ext>
            </a:extLst>
          </p:cNvPr>
          <p:cNvCxnSpPr>
            <a:cxnSpLocks/>
          </p:cNvCxnSpPr>
          <p:nvPr/>
        </p:nvCxnSpPr>
        <p:spPr>
          <a:xfrm>
            <a:off x="10190926" y="3777458"/>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10" name="文本框 9">
            <a:extLst>
              <a:ext uri="{FF2B5EF4-FFF2-40B4-BE49-F238E27FC236}">
                <a16:creationId xmlns:a16="http://schemas.microsoft.com/office/drawing/2014/main" id="{0E31BDE6-4D56-4AFD-865A-9A62C5958B09}"/>
              </a:ext>
            </a:extLst>
          </p:cNvPr>
          <p:cNvSpPr txBox="1"/>
          <p:nvPr/>
        </p:nvSpPr>
        <p:spPr>
          <a:xfrm>
            <a:off x="1647638" y="2525276"/>
            <a:ext cx="7429689" cy="2257028"/>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i="0">
                <a:solidFill>
                  <a:srgbClr val="EDEDEE"/>
                </a:solidFill>
                <a:effectLst/>
                <a:latin typeface="黑体" panose="02010609060101010101" pitchFamily="49" charset="-122"/>
                <a:ea typeface="黑体" panose="02010609060101010101" pitchFamily="49" charset="-122"/>
              </a:defRPr>
            </a:lvl1pPr>
          </a:lstStyle>
          <a:p>
            <a:r>
              <a:rPr lang="en-US" altLang="zh-CN" dirty="0"/>
              <a:t>    </a:t>
            </a:r>
            <a:r>
              <a:rPr lang="zh-CN" altLang="zh-CN" dirty="0"/>
              <a:t>由于在进行参数求解时，只用到了部分数据，我们需要利用其他数据来检验所建立的模型的优劣</a:t>
            </a:r>
            <a:r>
              <a:rPr lang="en-US" altLang="zh-CN" dirty="0"/>
              <a:t>. </a:t>
            </a:r>
            <a:r>
              <a:rPr lang="zh-CN" altLang="zh-CN" dirty="0"/>
              <a:t>你能提供一个判断模型优劣的方法吗？</a:t>
            </a:r>
          </a:p>
          <a:p>
            <a:endParaRPr lang="zh-CN" altLang="en-US" dirty="0"/>
          </a:p>
        </p:txBody>
      </p:sp>
      <p:sp>
        <p:nvSpPr>
          <p:cNvPr id="11" name="文本框 10">
            <a:extLst>
              <a:ext uri="{FF2B5EF4-FFF2-40B4-BE49-F238E27FC236}">
                <a16:creationId xmlns:a16="http://schemas.microsoft.com/office/drawing/2014/main" id="{8F04F00E-7004-4399-A683-132912D6E223}"/>
              </a:ext>
            </a:extLst>
          </p:cNvPr>
          <p:cNvSpPr txBox="1"/>
          <p:nvPr/>
        </p:nvSpPr>
        <p:spPr>
          <a:xfrm>
            <a:off x="1952885" y="1884948"/>
            <a:ext cx="6626081"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我们建立的模型能否符合实际情况？</a:t>
            </a:r>
          </a:p>
        </p:txBody>
      </p:sp>
    </p:spTree>
    <p:extLst>
      <p:ext uri="{BB962C8B-B14F-4D97-AF65-F5344CB8AC3E}">
        <p14:creationId xmlns:p14="http://schemas.microsoft.com/office/powerpoint/2010/main" val="217861973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表格 20">
            <a:extLst>
              <a:ext uri="{FF2B5EF4-FFF2-40B4-BE49-F238E27FC236}">
                <a16:creationId xmlns:a16="http://schemas.microsoft.com/office/drawing/2014/main" id="{5CB48BF0-0B30-42A9-94CC-C9DE7268685B}"/>
              </a:ext>
            </a:extLst>
          </p:cNvPr>
          <p:cNvGraphicFramePr>
            <a:graphicFrameLocks noGrp="1"/>
          </p:cNvGraphicFramePr>
          <p:nvPr>
            <p:extLst>
              <p:ext uri="{D42A27DB-BD31-4B8C-83A1-F6EECF244321}">
                <p14:modId xmlns:p14="http://schemas.microsoft.com/office/powerpoint/2010/main" val="2054999609"/>
              </p:ext>
            </p:extLst>
          </p:nvPr>
        </p:nvGraphicFramePr>
        <p:xfrm>
          <a:off x="914396" y="2362821"/>
          <a:ext cx="8340089" cy="3176418"/>
        </p:xfrm>
        <a:graphic>
          <a:graphicData uri="http://schemas.openxmlformats.org/drawingml/2006/table">
            <a:tbl>
              <a:tblPr firstRow="1" firstCol="1" bandRow="1">
                <a:tableStyleId>{5C22544A-7EE6-4342-B048-85BDC9FD1C3A}</a:tableStyleId>
              </a:tblPr>
              <a:tblGrid>
                <a:gridCol w="1385462">
                  <a:extLst>
                    <a:ext uri="{9D8B030D-6E8A-4147-A177-3AD203B41FA5}">
                      <a16:colId xmlns:a16="http://schemas.microsoft.com/office/drawing/2014/main" val="8100444"/>
                    </a:ext>
                  </a:extLst>
                </a:gridCol>
                <a:gridCol w="838200">
                  <a:extLst>
                    <a:ext uri="{9D8B030D-6E8A-4147-A177-3AD203B41FA5}">
                      <a16:colId xmlns:a16="http://schemas.microsoft.com/office/drawing/2014/main" val="4183331031"/>
                    </a:ext>
                  </a:extLst>
                </a:gridCol>
                <a:gridCol w="997528">
                  <a:extLst>
                    <a:ext uri="{9D8B030D-6E8A-4147-A177-3AD203B41FA5}">
                      <a16:colId xmlns:a16="http://schemas.microsoft.com/office/drawing/2014/main" val="3037220948"/>
                    </a:ext>
                  </a:extLst>
                </a:gridCol>
                <a:gridCol w="1045090">
                  <a:extLst>
                    <a:ext uri="{9D8B030D-6E8A-4147-A177-3AD203B41FA5}">
                      <a16:colId xmlns:a16="http://schemas.microsoft.com/office/drawing/2014/main" val="1088848295"/>
                    </a:ext>
                  </a:extLst>
                </a:gridCol>
                <a:gridCol w="1059443">
                  <a:extLst>
                    <a:ext uri="{9D8B030D-6E8A-4147-A177-3AD203B41FA5}">
                      <a16:colId xmlns:a16="http://schemas.microsoft.com/office/drawing/2014/main" val="1473369937"/>
                    </a:ext>
                  </a:extLst>
                </a:gridCol>
                <a:gridCol w="1015299">
                  <a:extLst>
                    <a:ext uri="{9D8B030D-6E8A-4147-A177-3AD203B41FA5}">
                      <a16:colId xmlns:a16="http://schemas.microsoft.com/office/drawing/2014/main" val="3241325926"/>
                    </a:ext>
                  </a:extLst>
                </a:gridCol>
                <a:gridCol w="1008993">
                  <a:extLst>
                    <a:ext uri="{9D8B030D-6E8A-4147-A177-3AD203B41FA5}">
                      <a16:colId xmlns:a16="http://schemas.microsoft.com/office/drawing/2014/main" val="4130916740"/>
                    </a:ext>
                  </a:extLst>
                </a:gridCol>
                <a:gridCol w="990074">
                  <a:extLst>
                    <a:ext uri="{9D8B030D-6E8A-4147-A177-3AD203B41FA5}">
                      <a16:colId xmlns:a16="http://schemas.microsoft.com/office/drawing/2014/main" val="710456921"/>
                    </a:ext>
                  </a:extLst>
                </a:gridCol>
              </a:tblGrid>
              <a:tr h="529403">
                <a:tc>
                  <a:txBody>
                    <a:bodyPr/>
                    <a:lstStyle/>
                    <a:p>
                      <a:pPr indent="304800" algn="just">
                        <a:lnSpc>
                          <a:spcPct val="100000"/>
                        </a:lnSpc>
                      </a:pPr>
                      <a:r>
                        <a:rPr lang="zh-CN" sz="2400" b="0" kern="100" dirty="0">
                          <a:solidFill>
                            <a:srgbClr val="FFFFFF"/>
                          </a:solidFill>
                          <a:effectLst/>
                          <a:latin typeface="Times New Roman" panose="02020603050405020304" pitchFamily="18" charset="0"/>
                          <a:ea typeface="+mn-ea"/>
                          <a:cs typeface="Times New Roman" panose="02020603050405020304" pitchFamily="18" charset="0"/>
                        </a:rPr>
                        <a:t>年龄</a:t>
                      </a:r>
                      <a:r>
                        <a:rPr lang="en-US" sz="2400" b="0" kern="100" dirty="0">
                          <a:solidFill>
                            <a:srgbClr val="FFFFFF"/>
                          </a:solidFill>
                          <a:effectLst/>
                          <a:latin typeface="Times New Roman" panose="02020603050405020304" pitchFamily="18" charset="0"/>
                          <a:ea typeface="+mn-ea"/>
                          <a:cs typeface="Times New Roman" panose="02020603050405020304" pitchFamily="18" charset="0"/>
                        </a:rPr>
                        <a:t>/</a:t>
                      </a:r>
                      <a:r>
                        <a:rPr lang="zh-CN" sz="2400" b="0" kern="100" dirty="0">
                          <a:solidFill>
                            <a:srgbClr val="FFFFFF"/>
                          </a:solidFill>
                          <a:effectLst/>
                          <a:latin typeface="Times New Roman" panose="02020603050405020304" pitchFamily="18" charset="0"/>
                          <a:ea typeface="+mn-ea"/>
                          <a:cs typeface="Times New Roman" panose="02020603050405020304" pitchFamily="18" charset="0"/>
                        </a:rPr>
                        <a:t>岁</a:t>
                      </a: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0</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0.5</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1</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1.5</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2</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2.5</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mn-ea"/>
                          <a:cs typeface="Times New Roman" panose="02020603050405020304" pitchFamily="18" charset="0"/>
                        </a:rPr>
                        <a:t>3</a:t>
                      </a:r>
                      <a:endParaRPr lang="zh-CN" sz="2400" b="0" kern="10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4258510992"/>
                  </a:ext>
                </a:extLst>
              </a:tr>
              <a:tr h="529403">
                <a:tc>
                  <a:txBody>
                    <a:bodyPr/>
                    <a:lstStyle/>
                    <a:p>
                      <a:pPr indent="304800" algn="just">
                        <a:lnSpc>
                          <a:spcPct val="100000"/>
                        </a:lnSpc>
                      </a:pPr>
                      <a:r>
                        <a:rPr lang="zh-CN" sz="2400" b="0" kern="100" dirty="0">
                          <a:solidFill>
                            <a:srgbClr val="FFFFFF"/>
                          </a:solidFill>
                          <a:effectLst/>
                          <a:latin typeface="Times New Roman" panose="02020603050405020304" pitchFamily="18" charset="0"/>
                          <a:ea typeface="+mn-ea"/>
                          <a:cs typeface="Times New Roman" panose="02020603050405020304" pitchFamily="18" charset="0"/>
                        </a:rPr>
                        <a:t>身高</a:t>
                      </a:r>
                      <a:r>
                        <a:rPr lang="en-US" sz="2400" b="0" kern="100" dirty="0">
                          <a:solidFill>
                            <a:srgbClr val="FFFFFF"/>
                          </a:solidFill>
                          <a:effectLst/>
                          <a:latin typeface="Times New Roman" panose="02020603050405020304" pitchFamily="18" charset="0"/>
                          <a:ea typeface="+mn-ea"/>
                          <a:cs typeface="Times New Roman" panose="02020603050405020304" pitchFamily="18" charset="0"/>
                        </a:rPr>
                        <a:t>/cm</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49.7</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66.8</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75</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81.5</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87.2</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92.1</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96.3</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2055945761"/>
                  </a:ext>
                </a:extLst>
              </a:tr>
              <a:tr h="529403">
                <a:tc>
                  <a:txBody>
                    <a:bodyPr/>
                    <a:lstStyle/>
                    <a:p>
                      <a:pPr indent="304800" algn="just">
                        <a:lnSpc>
                          <a:spcPct val="100000"/>
                        </a:lnSpc>
                      </a:pPr>
                      <a:endParaRPr lang="en-US"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mn-ea"/>
                          <a:cs typeface="Times New Roman" panose="02020603050405020304" pitchFamily="18" charset="0"/>
                        </a:rPr>
                        <a:t>49.7</a:t>
                      </a:r>
                      <a:endParaRPr lang="zh-CN" sz="2400" b="0" kern="100" dirty="0">
                        <a:solidFill>
                          <a:srgbClr val="FFFF00"/>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00"/>
                          </a:solidFill>
                          <a:effectLst/>
                          <a:latin typeface="Times New Roman" panose="02020603050405020304" pitchFamily="18" charset="0"/>
                          <a:ea typeface="+mn-ea"/>
                          <a:cs typeface="Times New Roman" panose="02020603050405020304" pitchFamily="18" charset="0"/>
                        </a:rPr>
                        <a:t>68.6</a:t>
                      </a:r>
                      <a:endParaRPr lang="zh-CN" sz="2400" b="0" kern="100">
                        <a:solidFill>
                          <a:srgbClr val="FFFF00"/>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00"/>
                          </a:solidFill>
                          <a:effectLst/>
                          <a:latin typeface="Times New Roman" panose="02020603050405020304" pitchFamily="18" charset="0"/>
                          <a:ea typeface="+mn-ea"/>
                          <a:cs typeface="Times New Roman" panose="02020603050405020304" pitchFamily="18" charset="0"/>
                        </a:rPr>
                        <a:t>76.4</a:t>
                      </a:r>
                      <a:endParaRPr lang="zh-CN" sz="2400" b="0" kern="100">
                        <a:solidFill>
                          <a:srgbClr val="FFFF00"/>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mn-ea"/>
                          <a:cs typeface="Times New Roman" panose="02020603050405020304" pitchFamily="18" charset="0"/>
                        </a:rPr>
                        <a:t>82.4</a:t>
                      </a:r>
                      <a:endParaRPr lang="zh-CN" sz="2400" b="0" kern="100" dirty="0">
                        <a:solidFill>
                          <a:srgbClr val="FFFF00"/>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mn-ea"/>
                          <a:cs typeface="Times New Roman" panose="02020603050405020304" pitchFamily="18" charset="0"/>
                        </a:rPr>
                        <a:t>87.5</a:t>
                      </a:r>
                      <a:endParaRPr lang="zh-CN" sz="2400" b="0" kern="100" dirty="0">
                        <a:solidFill>
                          <a:srgbClr val="FFFF00"/>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mn-ea"/>
                          <a:cs typeface="Times New Roman" panose="02020603050405020304" pitchFamily="18" charset="0"/>
                        </a:rPr>
                        <a:t>91.9</a:t>
                      </a:r>
                      <a:endParaRPr lang="zh-CN" sz="2400" b="0" kern="100" dirty="0">
                        <a:solidFill>
                          <a:srgbClr val="FFFF00"/>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mn-ea"/>
                          <a:cs typeface="Times New Roman" panose="02020603050405020304" pitchFamily="18" charset="0"/>
                        </a:rPr>
                        <a:t>95.9</a:t>
                      </a:r>
                      <a:endParaRPr lang="zh-CN" sz="2400" b="0" kern="100" dirty="0">
                        <a:solidFill>
                          <a:srgbClr val="FFFF00"/>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1649625130"/>
                  </a:ext>
                </a:extLst>
              </a:tr>
              <a:tr h="529403">
                <a:tc>
                  <a:txBody>
                    <a:bodyPr/>
                    <a:lstStyle/>
                    <a:p>
                      <a:pPr indent="304800" algn="just">
                        <a:lnSpc>
                          <a:spcPct val="100000"/>
                        </a:lnSpc>
                      </a:pPr>
                      <a:r>
                        <a:rPr lang="zh-CN" sz="2400" b="0" kern="100" dirty="0">
                          <a:solidFill>
                            <a:srgbClr val="FFFFFF"/>
                          </a:solidFill>
                          <a:effectLst/>
                          <a:latin typeface="Times New Roman" panose="02020603050405020304" pitchFamily="18" charset="0"/>
                          <a:ea typeface="+mn-ea"/>
                          <a:cs typeface="Times New Roman" panose="02020603050405020304" pitchFamily="18" charset="0"/>
                        </a:rPr>
                        <a:t>年龄</a:t>
                      </a:r>
                      <a:r>
                        <a:rPr lang="en-US" sz="2400" b="0" kern="100" dirty="0">
                          <a:solidFill>
                            <a:srgbClr val="FFFFFF"/>
                          </a:solidFill>
                          <a:effectLst/>
                          <a:latin typeface="Times New Roman" panose="02020603050405020304" pitchFamily="18" charset="0"/>
                          <a:ea typeface="+mn-ea"/>
                          <a:cs typeface="Times New Roman" panose="02020603050405020304" pitchFamily="18" charset="0"/>
                        </a:rPr>
                        <a:t>/</a:t>
                      </a:r>
                      <a:r>
                        <a:rPr lang="zh-CN" sz="2400" b="0" kern="100" dirty="0">
                          <a:solidFill>
                            <a:srgbClr val="FFFFFF"/>
                          </a:solidFill>
                          <a:effectLst/>
                          <a:latin typeface="Times New Roman" panose="02020603050405020304" pitchFamily="18" charset="0"/>
                          <a:ea typeface="+mn-ea"/>
                          <a:cs typeface="Times New Roman" panose="02020603050405020304" pitchFamily="18" charset="0"/>
                        </a:rPr>
                        <a:t>岁</a:t>
                      </a: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mn-ea"/>
                          <a:cs typeface="Times New Roman" panose="02020603050405020304" pitchFamily="18" charset="0"/>
                        </a:rPr>
                        <a:t>3.5</a:t>
                      </a:r>
                      <a:endParaRPr lang="zh-CN" sz="2400" b="0" kern="10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mn-ea"/>
                          <a:cs typeface="Times New Roman" panose="02020603050405020304" pitchFamily="18" charset="0"/>
                        </a:rPr>
                        <a:t>4</a:t>
                      </a:r>
                      <a:endParaRPr lang="zh-CN" sz="2400" b="0" kern="10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mn-ea"/>
                          <a:cs typeface="Times New Roman" panose="02020603050405020304" pitchFamily="18" charset="0"/>
                        </a:rPr>
                        <a:t>4.5</a:t>
                      </a:r>
                      <a:endParaRPr lang="zh-CN" sz="2400" b="0" kern="10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mn-ea"/>
                          <a:cs typeface="Times New Roman" panose="02020603050405020304" pitchFamily="18" charset="0"/>
                        </a:rPr>
                        <a:t>5</a:t>
                      </a:r>
                      <a:endParaRPr lang="zh-CN" sz="2400" b="0" kern="10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5.5</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6</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6.5</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3660224447"/>
                  </a:ext>
                </a:extLst>
              </a:tr>
              <a:tr h="529403">
                <a:tc>
                  <a:txBody>
                    <a:bodyPr/>
                    <a:lstStyle/>
                    <a:p>
                      <a:pPr indent="304800" algn="just">
                        <a:lnSpc>
                          <a:spcPct val="100000"/>
                        </a:lnSpc>
                      </a:pPr>
                      <a:r>
                        <a:rPr lang="zh-CN" sz="2400" b="0" kern="100" dirty="0">
                          <a:solidFill>
                            <a:srgbClr val="FFFFFF"/>
                          </a:solidFill>
                          <a:effectLst/>
                          <a:latin typeface="Times New Roman" panose="02020603050405020304" pitchFamily="18" charset="0"/>
                          <a:ea typeface="+mn-ea"/>
                          <a:cs typeface="Times New Roman" panose="02020603050405020304" pitchFamily="18" charset="0"/>
                        </a:rPr>
                        <a:t>身高</a:t>
                      </a:r>
                      <a:r>
                        <a:rPr lang="en-US" sz="2400" b="0" kern="100" dirty="0">
                          <a:solidFill>
                            <a:srgbClr val="FFFFFF"/>
                          </a:solidFill>
                          <a:effectLst/>
                          <a:latin typeface="Times New Roman" panose="02020603050405020304" pitchFamily="18" charset="0"/>
                          <a:ea typeface="+mn-ea"/>
                          <a:cs typeface="Times New Roman" panose="02020603050405020304" pitchFamily="18" charset="0"/>
                        </a:rPr>
                        <a:t>/cm</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mn-ea"/>
                          <a:cs typeface="Times New Roman" panose="02020603050405020304" pitchFamily="18" charset="0"/>
                        </a:rPr>
                        <a:t>99.4</a:t>
                      </a:r>
                      <a:endParaRPr lang="zh-CN" sz="2400" b="0" kern="10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mn-ea"/>
                          <a:cs typeface="Times New Roman" panose="02020603050405020304" pitchFamily="18" charset="0"/>
                        </a:rPr>
                        <a:t>103.1</a:t>
                      </a:r>
                      <a:endParaRPr lang="zh-CN" sz="2400" b="0" kern="10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mn-ea"/>
                          <a:cs typeface="Times New Roman" panose="02020603050405020304" pitchFamily="18" charset="0"/>
                        </a:rPr>
                        <a:t>106.7</a:t>
                      </a:r>
                      <a:endParaRPr lang="zh-CN" sz="2400" b="0" kern="10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mn-ea"/>
                          <a:cs typeface="Times New Roman" panose="02020603050405020304" pitchFamily="18" charset="0"/>
                        </a:rPr>
                        <a:t>110.2</a:t>
                      </a:r>
                      <a:endParaRPr lang="zh-CN" sz="2400" b="0" kern="10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113.5</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116.6</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mn-ea"/>
                          <a:cs typeface="Times New Roman" panose="02020603050405020304" pitchFamily="18" charset="0"/>
                        </a:rPr>
                        <a:t>119.4</a:t>
                      </a:r>
                      <a:endParaRPr lang="zh-CN"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239757550"/>
                  </a:ext>
                </a:extLst>
              </a:tr>
              <a:tr h="529403">
                <a:tc>
                  <a:txBody>
                    <a:bodyPr/>
                    <a:lstStyle/>
                    <a:p>
                      <a:pPr indent="304800" algn="just">
                        <a:lnSpc>
                          <a:spcPct val="100000"/>
                        </a:lnSpc>
                      </a:pPr>
                      <a:endParaRPr lang="en-US" sz="2400" b="0" kern="100" dirty="0">
                        <a:solidFill>
                          <a:srgbClr val="FFFFFF"/>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mn-ea"/>
                          <a:cs typeface="Times New Roman" panose="02020603050405020304" pitchFamily="18" charset="0"/>
                        </a:rPr>
                        <a:t>99.7</a:t>
                      </a:r>
                      <a:endParaRPr lang="zh-CN" sz="2400" b="0" kern="100" dirty="0">
                        <a:solidFill>
                          <a:srgbClr val="FFFF00"/>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mn-ea"/>
                          <a:cs typeface="Times New Roman" panose="02020603050405020304" pitchFamily="18" charset="0"/>
                        </a:rPr>
                        <a:t>103.1</a:t>
                      </a:r>
                      <a:endParaRPr lang="zh-CN" sz="2400" b="0" kern="100" dirty="0">
                        <a:solidFill>
                          <a:srgbClr val="FFFF00"/>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mn-ea"/>
                          <a:cs typeface="Times New Roman" panose="02020603050405020304" pitchFamily="18" charset="0"/>
                        </a:rPr>
                        <a:t>106.3</a:t>
                      </a:r>
                      <a:endParaRPr lang="zh-CN" sz="2400" b="0" kern="100" dirty="0">
                        <a:solidFill>
                          <a:srgbClr val="FFFF00"/>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mn-ea"/>
                          <a:cs typeface="Times New Roman" panose="02020603050405020304" pitchFamily="18" charset="0"/>
                        </a:rPr>
                        <a:t>109.4</a:t>
                      </a:r>
                      <a:endParaRPr lang="zh-CN" sz="2400" b="0" kern="100" dirty="0">
                        <a:solidFill>
                          <a:srgbClr val="FFFF00"/>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mn-ea"/>
                          <a:cs typeface="Times New Roman" panose="02020603050405020304" pitchFamily="18" charset="0"/>
                        </a:rPr>
                        <a:t>112.3</a:t>
                      </a:r>
                      <a:endParaRPr lang="zh-CN" sz="2400" b="0" kern="100" dirty="0">
                        <a:solidFill>
                          <a:srgbClr val="FFFF00"/>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mn-ea"/>
                          <a:cs typeface="Times New Roman" panose="02020603050405020304" pitchFamily="18" charset="0"/>
                        </a:rPr>
                        <a:t>115.1</a:t>
                      </a:r>
                      <a:endParaRPr lang="zh-CN" sz="2400" b="0" kern="100" dirty="0">
                        <a:solidFill>
                          <a:srgbClr val="FFFF00"/>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mn-ea"/>
                          <a:cs typeface="Times New Roman" panose="02020603050405020304" pitchFamily="18" charset="0"/>
                        </a:rPr>
                        <a:t>117.8</a:t>
                      </a:r>
                      <a:endParaRPr lang="zh-CN" sz="2400" b="0" kern="100" dirty="0">
                        <a:solidFill>
                          <a:srgbClr val="FFFF00"/>
                        </a:solidFill>
                        <a:effectLst/>
                        <a:latin typeface="Times New Roman" panose="02020603050405020304" pitchFamily="18" charset="0"/>
                        <a:ea typeface="+mn-ea"/>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1766276606"/>
                  </a:ext>
                </a:extLst>
              </a:tr>
            </a:tbl>
          </a:graphicData>
        </a:graphic>
      </p:graphicFrame>
      <p:sp>
        <p:nvSpPr>
          <p:cNvPr id="2" name="文本框 1">
            <a:extLst>
              <a:ext uri="{FF2B5EF4-FFF2-40B4-BE49-F238E27FC236}">
                <a16:creationId xmlns:a16="http://schemas.microsoft.com/office/drawing/2014/main" id="{59CE2E7D-74BE-4FA9-9D2B-1110EA33D40A}"/>
              </a:ext>
            </a:extLst>
          </p:cNvPr>
          <p:cNvSpPr txBox="1"/>
          <p:nvPr/>
        </p:nvSpPr>
        <p:spPr>
          <a:xfrm>
            <a:off x="9021038" y="3279176"/>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参数求解</a:t>
            </a:r>
          </a:p>
        </p:txBody>
      </p:sp>
      <p:sp>
        <p:nvSpPr>
          <p:cNvPr id="3" name="文本框 2">
            <a:extLst>
              <a:ext uri="{FF2B5EF4-FFF2-40B4-BE49-F238E27FC236}">
                <a16:creationId xmlns:a16="http://schemas.microsoft.com/office/drawing/2014/main" id="{98E450E0-0C0C-4F6F-9BC9-59E2DEBFFCBC}"/>
              </a:ext>
            </a:extLst>
          </p:cNvPr>
          <p:cNvSpPr txBox="1"/>
          <p:nvPr/>
        </p:nvSpPr>
        <p:spPr>
          <a:xfrm>
            <a:off x="9007785" y="222321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建立模型</a:t>
            </a:r>
          </a:p>
        </p:txBody>
      </p:sp>
      <p:sp>
        <p:nvSpPr>
          <p:cNvPr id="4" name="文本框 3">
            <a:extLst>
              <a:ext uri="{FF2B5EF4-FFF2-40B4-BE49-F238E27FC236}">
                <a16:creationId xmlns:a16="http://schemas.microsoft.com/office/drawing/2014/main" id="{93EBC078-B200-4A74-A130-B117B962CD9C}"/>
              </a:ext>
            </a:extLst>
          </p:cNvPr>
          <p:cNvSpPr txBox="1"/>
          <p:nvPr/>
        </p:nvSpPr>
        <p:spPr>
          <a:xfrm>
            <a:off x="9007785" y="1218318"/>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提出问题</a:t>
            </a:r>
          </a:p>
        </p:txBody>
      </p:sp>
      <p:cxnSp>
        <p:nvCxnSpPr>
          <p:cNvPr id="5" name="直接箭头连接符 4">
            <a:extLst>
              <a:ext uri="{FF2B5EF4-FFF2-40B4-BE49-F238E27FC236}">
                <a16:creationId xmlns:a16="http://schemas.microsoft.com/office/drawing/2014/main" id="{5E0D2371-2C1E-4EC8-88F6-55398616A3F3}"/>
              </a:ext>
            </a:extLst>
          </p:cNvPr>
          <p:cNvCxnSpPr>
            <a:cxnSpLocks/>
          </p:cNvCxnSpPr>
          <p:nvPr/>
        </p:nvCxnSpPr>
        <p:spPr>
          <a:xfrm>
            <a:off x="10177670" y="1690242"/>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6" name="直接箭头连接符 5">
            <a:extLst>
              <a:ext uri="{FF2B5EF4-FFF2-40B4-BE49-F238E27FC236}">
                <a16:creationId xmlns:a16="http://schemas.microsoft.com/office/drawing/2014/main" id="{E3CA6200-C366-4798-AD43-F7677F95FE25}"/>
              </a:ext>
            </a:extLst>
          </p:cNvPr>
          <p:cNvCxnSpPr>
            <a:cxnSpLocks/>
          </p:cNvCxnSpPr>
          <p:nvPr/>
        </p:nvCxnSpPr>
        <p:spPr>
          <a:xfrm>
            <a:off x="10177672" y="2723910"/>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7" name="文本框 6">
            <a:extLst>
              <a:ext uri="{FF2B5EF4-FFF2-40B4-BE49-F238E27FC236}">
                <a16:creationId xmlns:a16="http://schemas.microsoft.com/office/drawing/2014/main" id="{FA76B38C-A80D-4AAA-A84F-BDAA191F5B56}"/>
              </a:ext>
            </a:extLst>
          </p:cNvPr>
          <p:cNvSpPr txBox="1"/>
          <p:nvPr/>
        </p:nvSpPr>
        <p:spPr>
          <a:xfrm>
            <a:off x="9034292" y="433272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模型检验</a:t>
            </a:r>
          </a:p>
        </p:txBody>
      </p:sp>
      <p:cxnSp>
        <p:nvCxnSpPr>
          <p:cNvPr id="8" name="直接箭头连接符 7">
            <a:extLst>
              <a:ext uri="{FF2B5EF4-FFF2-40B4-BE49-F238E27FC236}">
                <a16:creationId xmlns:a16="http://schemas.microsoft.com/office/drawing/2014/main" id="{BCA120CC-8FCB-47C1-A5E3-5EF4F16010E7}"/>
              </a:ext>
            </a:extLst>
          </p:cNvPr>
          <p:cNvCxnSpPr>
            <a:cxnSpLocks/>
          </p:cNvCxnSpPr>
          <p:nvPr/>
        </p:nvCxnSpPr>
        <p:spPr>
          <a:xfrm>
            <a:off x="10190926" y="3777458"/>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grpSp>
        <p:nvGrpSpPr>
          <p:cNvPr id="10" name="组合 9">
            <a:extLst>
              <a:ext uri="{FF2B5EF4-FFF2-40B4-BE49-F238E27FC236}">
                <a16:creationId xmlns:a16="http://schemas.microsoft.com/office/drawing/2014/main" id="{65F8AB4C-494D-4742-96FC-201F2F50F199}"/>
              </a:ext>
            </a:extLst>
          </p:cNvPr>
          <p:cNvGrpSpPr/>
          <p:nvPr/>
        </p:nvGrpSpPr>
        <p:grpSpPr>
          <a:xfrm>
            <a:off x="1431232" y="1075760"/>
            <a:ext cx="7752449" cy="1055511"/>
            <a:chOff x="1431232" y="1075760"/>
            <a:chExt cx="7752449" cy="1055511"/>
          </a:xfrm>
        </p:grpSpPr>
        <p:sp>
          <p:nvSpPr>
            <p:cNvPr id="9" name="Rectangle 2">
              <a:extLst>
                <a:ext uri="{FF2B5EF4-FFF2-40B4-BE49-F238E27FC236}">
                  <a16:creationId xmlns:a16="http://schemas.microsoft.com/office/drawing/2014/main" id="{6F19C6BA-5C86-44D3-A35D-0F31DB45C48C}"/>
                </a:ext>
              </a:extLst>
            </p:cNvPr>
            <p:cNvSpPr>
              <a:spLocks noChangeArrowheads="1"/>
            </p:cNvSpPr>
            <p:nvPr/>
          </p:nvSpPr>
          <p:spPr bwMode="auto">
            <a:xfrm>
              <a:off x="1853966" y="1075760"/>
              <a:ext cx="587853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zh-CN" altLang="zh-CN"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对于女童身高生长规律问题，利用</a:t>
              </a:r>
              <a:endParaRPr kumimoji="0" lang="zh-CN" altLang="zh-CN"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endParaRPr>
            </a:p>
          </p:txBody>
        </p:sp>
        <p:grpSp>
          <p:nvGrpSpPr>
            <p:cNvPr id="19" name="组合 18">
              <a:extLst>
                <a:ext uri="{FF2B5EF4-FFF2-40B4-BE49-F238E27FC236}">
                  <a16:creationId xmlns:a16="http://schemas.microsoft.com/office/drawing/2014/main" id="{F89DFFCA-EE24-408B-9099-2A5CA8632614}"/>
                </a:ext>
              </a:extLst>
            </p:cNvPr>
            <p:cNvGrpSpPr/>
            <p:nvPr/>
          </p:nvGrpSpPr>
          <p:grpSpPr>
            <a:xfrm>
              <a:off x="1431232" y="1588537"/>
              <a:ext cx="7752449" cy="542734"/>
              <a:chOff x="1431232" y="1899959"/>
              <a:chExt cx="7752449" cy="542734"/>
            </a:xfrm>
          </p:grpSpPr>
          <p:graphicFrame>
            <p:nvGraphicFramePr>
              <p:cNvPr id="12" name="对象 11">
                <a:extLst>
                  <a:ext uri="{FF2B5EF4-FFF2-40B4-BE49-F238E27FC236}">
                    <a16:creationId xmlns:a16="http://schemas.microsoft.com/office/drawing/2014/main" id="{2B89D440-C4B3-45A7-9B9A-D0CA077DD7F6}"/>
                  </a:ext>
                </a:extLst>
              </p:cNvPr>
              <p:cNvGraphicFramePr>
                <a:graphicFrameLocks noChangeAspect="1"/>
              </p:cNvGraphicFramePr>
              <p:nvPr>
                <p:extLst>
                  <p:ext uri="{D42A27DB-BD31-4B8C-83A1-F6EECF244321}">
                    <p14:modId xmlns:p14="http://schemas.microsoft.com/office/powerpoint/2010/main" val="460513887"/>
                  </p:ext>
                </p:extLst>
              </p:nvPr>
            </p:nvGraphicFramePr>
            <p:xfrm>
              <a:off x="1431232" y="1919474"/>
              <a:ext cx="2903348" cy="523219"/>
            </p:xfrm>
            <a:graphic>
              <a:graphicData uri="http://schemas.openxmlformats.org/presentationml/2006/ole">
                <mc:AlternateContent xmlns:mc="http://schemas.openxmlformats.org/markup-compatibility/2006">
                  <mc:Choice xmlns:v="urn:schemas-microsoft-com:vml" Requires="v">
                    <p:oleObj spid="_x0000_s13505" name="Equation" r:id="rId3" imgW="1346200" imgH="241300" progId="Equation.DSMT4">
                      <p:embed/>
                    </p:oleObj>
                  </mc:Choice>
                  <mc:Fallback>
                    <p:oleObj name="Equation" r:id="rId3" imgW="1346200" imgH="2413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1232" y="1919474"/>
                            <a:ext cx="2903348" cy="523219"/>
                          </a:xfrm>
                          <a:prstGeom prst="rect">
                            <a:avLst/>
                          </a:prstGeom>
                          <a:noFill/>
                        </p:spPr>
                      </p:pic>
                    </p:oleObj>
                  </mc:Fallback>
                </mc:AlternateContent>
              </a:graphicData>
            </a:graphic>
          </p:graphicFrame>
          <p:sp>
            <p:nvSpPr>
              <p:cNvPr id="13" name="Rectangle 3">
                <a:extLst>
                  <a:ext uri="{FF2B5EF4-FFF2-40B4-BE49-F238E27FC236}">
                    <a16:creationId xmlns:a16="http://schemas.microsoft.com/office/drawing/2014/main" id="{04DDF578-C5B8-464C-A8A3-19BC77B061CB}"/>
                  </a:ext>
                </a:extLst>
              </p:cNvPr>
              <p:cNvSpPr>
                <a:spLocks noChangeArrowheads="1"/>
              </p:cNvSpPr>
              <p:nvPr/>
            </p:nvSpPr>
            <p:spPr bwMode="auto">
              <a:xfrm>
                <a:off x="4023294" y="1899959"/>
                <a:ext cx="516038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zh-CN" altLang="zh-CN"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计算对应函数值，可得下表：</a:t>
                </a:r>
                <a:endParaRPr kumimoji="0" lang="zh-CN" altLang="zh-CN"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endParaRPr>
              </a:p>
            </p:txBody>
          </p:sp>
        </p:grpSp>
      </p:grpSp>
      <p:grpSp>
        <p:nvGrpSpPr>
          <p:cNvPr id="11" name="组合 10">
            <a:extLst>
              <a:ext uri="{FF2B5EF4-FFF2-40B4-BE49-F238E27FC236}">
                <a16:creationId xmlns:a16="http://schemas.microsoft.com/office/drawing/2014/main" id="{6F3F391A-94D9-4FB1-BC50-62948E9A6AEC}"/>
              </a:ext>
            </a:extLst>
          </p:cNvPr>
          <p:cNvGrpSpPr/>
          <p:nvPr/>
        </p:nvGrpSpPr>
        <p:grpSpPr>
          <a:xfrm>
            <a:off x="1346815" y="3426230"/>
            <a:ext cx="797262" cy="2039350"/>
            <a:chOff x="1630400" y="3426230"/>
            <a:chExt cx="797262" cy="2039350"/>
          </a:xfrm>
        </p:grpSpPr>
        <p:graphicFrame>
          <p:nvGraphicFramePr>
            <p:cNvPr id="18" name="对象 17">
              <a:extLst>
                <a:ext uri="{FF2B5EF4-FFF2-40B4-BE49-F238E27FC236}">
                  <a16:creationId xmlns:a16="http://schemas.microsoft.com/office/drawing/2014/main" id="{6FE5E34B-5896-464B-AE98-90A5029AE057}"/>
                </a:ext>
              </a:extLst>
            </p:cNvPr>
            <p:cNvGraphicFramePr>
              <a:graphicFrameLocks noChangeAspect="1"/>
            </p:cNvGraphicFramePr>
            <p:nvPr>
              <p:extLst>
                <p:ext uri="{D42A27DB-BD31-4B8C-83A1-F6EECF244321}">
                  <p14:modId xmlns:p14="http://schemas.microsoft.com/office/powerpoint/2010/main" val="824042729"/>
                </p:ext>
              </p:extLst>
            </p:nvPr>
          </p:nvGraphicFramePr>
          <p:xfrm>
            <a:off x="1630400" y="3426230"/>
            <a:ext cx="755075" cy="471924"/>
          </p:xfrm>
          <a:graphic>
            <a:graphicData uri="http://schemas.openxmlformats.org/presentationml/2006/ole">
              <mc:AlternateContent xmlns:mc="http://schemas.openxmlformats.org/markup-compatibility/2006">
                <mc:Choice xmlns:v="urn:schemas-microsoft-com:vml" Requires="v">
                  <p:oleObj spid="_x0000_s13506" name="Equation" r:id="rId5" imgW="330120" imgH="203040" progId="Equation.DSMT4">
                    <p:embed/>
                  </p:oleObj>
                </mc:Choice>
                <mc:Fallback>
                  <p:oleObj name="Equation" r:id="rId5" imgW="330120" imgH="203040" progId="Equation.DSMT4">
                    <p:embed/>
                    <p:pic>
                      <p:nvPicPr>
                        <p:cNvPr id="0" name="Object 4"/>
                        <p:cNvPicPr>
                          <a:picLocks noChangeAspect="1" noChangeArrowheads="1"/>
                        </p:cNvPicPr>
                        <p:nvPr/>
                      </p:nvPicPr>
                      <p:blipFill>
                        <a:blip r:embed="rId6"/>
                        <a:srcRect/>
                        <a:stretch>
                          <a:fillRect/>
                        </a:stretch>
                      </p:blipFill>
                      <p:spPr bwMode="auto">
                        <a:xfrm>
                          <a:off x="1630400" y="3426230"/>
                          <a:ext cx="755075" cy="471924"/>
                        </a:xfrm>
                        <a:prstGeom prst="rect">
                          <a:avLst/>
                        </a:prstGeom>
                        <a:noFill/>
                      </p:spPr>
                    </p:pic>
                  </p:oleObj>
                </mc:Fallback>
              </mc:AlternateContent>
            </a:graphicData>
          </a:graphic>
        </p:graphicFrame>
        <p:graphicFrame>
          <p:nvGraphicFramePr>
            <p:cNvPr id="23" name="对象 22">
              <a:extLst>
                <a:ext uri="{FF2B5EF4-FFF2-40B4-BE49-F238E27FC236}">
                  <a16:creationId xmlns:a16="http://schemas.microsoft.com/office/drawing/2014/main" id="{651FEE17-B15E-4EC0-AE2B-E1A731D6D4D1}"/>
                </a:ext>
              </a:extLst>
            </p:cNvPr>
            <p:cNvGraphicFramePr>
              <a:graphicFrameLocks noChangeAspect="1"/>
            </p:cNvGraphicFramePr>
            <p:nvPr>
              <p:extLst>
                <p:ext uri="{D42A27DB-BD31-4B8C-83A1-F6EECF244321}">
                  <p14:modId xmlns:p14="http://schemas.microsoft.com/office/powerpoint/2010/main" val="2711610742"/>
                </p:ext>
              </p:extLst>
            </p:nvPr>
          </p:nvGraphicFramePr>
          <p:xfrm>
            <a:off x="1672587" y="4993656"/>
            <a:ext cx="755075" cy="471924"/>
          </p:xfrm>
          <a:graphic>
            <a:graphicData uri="http://schemas.openxmlformats.org/presentationml/2006/ole">
              <mc:AlternateContent xmlns:mc="http://schemas.openxmlformats.org/markup-compatibility/2006">
                <mc:Choice xmlns:v="urn:schemas-microsoft-com:vml" Requires="v">
                  <p:oleObj spid="_x0000_s13507" name="Equation" r:id="rId7" imgW="330120" imgH="203040" progId="Equation.DSMT4">
                    <p:embed/>
                  </p:oleObj>
                </mc:Choice>
                <mc:Fallback>
                  <p:oleObj name="Equation" r:id="rId7" imgW="330120" imgH="203040" progId="Equation.DSMT4">
                    <p:embed/>
                    <p:pic>
                      <p:nvPicPr>
                        <p:cNvPr id="18" name="对象 17">
                          <a:extLst>
                            <a:ext uri="{FF2B5EF4-FFF2-40B4-BE49-F238E27FC236}">
                              <a16:creationId xmlns:a16="http://schemas.microsoft.com/office/drawing/2014/main" id="{6FE5E34B-5896-464B-AE98-90A5029AE057}"/>
                            </a:ext>
                          </a:extLst>
                        </p:cNvPr>
                        <p:cNvPicPr>
                          <a:picLocks noChangeAspect="1" noChangeArrowheads="1"/>
                        </p:cNvPicPr>
                        <p:nvPr/>
                      </p:nvPicPr>
                      <p:blipFill>
                        <a:blip r:embed="rId8"/>
                        <a:srcRect/>
                        <a:stretch>
                          <a:fillRect/>
                        </a:stretch>
                      </p:blipFill>
                      <p:spPr bwMode="auto">
                        <a:xfrm>
                          <a:off x="1672587" y="4993656"/>
                          <a:ext cx="755075" cy="471924"/>
                        </a:xfrm>
                        <a:prstGeom prst="rect">
                          <a:avLst/>
                        </a:prstGeom>
                        <a:noFill/>
                      </p:spPr>
                    </p:pic>
                  </p:oleObj>
                </mc:Fallback>
              </mc:AlternateContent>
            </a:graphicData>
          </a:graphic>
        </p:graphicFrame>
      </p:grpSp>
    </p:spTree>
    <p:extLst>
      <p:ext uri="{BB962C8B-B14F-4D97-AF65-F5344CB8AC3E}">
        <p14:creationId xmlns:p14="http://schemas.microsoft.com/office/powerpoint/2010/main" val="180104312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9CE2E7D-74BE-4FA9-9D2B-1110EA33D40A}"/>
              </a:ext>
            </a:extLst>
          </p:cNvPr>
          <p:cNvSpPr txBox="1"/>
          <p:nvPr/>
        </p:nvSpPr>
        <p:spPr>
          <a:xfrm>
            <a:off x="9021038" y="3279176"/>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参数求解</a:t>
            </a:r>
          </a:p>
        </p:txBody>
      </p:sp>
      <p:sp>
        <p:nvSpPr>
          <p:cNvPr id="3" name="文本框 2">
            <a:extLst>
              <a:ext uri="{FF2B5EF4-FFF2-40B4-BE49-F238E27FC236}">
                <a16:creationId xmlns:a16="http://schemas.microsoft.com/office/drawing/2014/main" id="{98E450E0-0C0C-4F6F-9BC9-59E2DEBFFCBC}"/>
              </a:ext>
            </a:extLst>
          </p:cNvPr>
          <p:cNvSpPr txBox="1"/>
          <p:nvPr/>
        </p:nvSpPr>
        <p:spPr>
          <a:xfrm>
            <a:off x="9007785" y="222321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建立模型</a:t>
            </a:r>
          </a:p>
        </p:txBody>
      </p:sp>
      <p:sp>
        <p:nvSpPr>
          <p:cNvPr id="4" name="文本框 3">
            <a:extLst>
              <a:ext uri="{FF2B5EF4-FFF2-40B4-BE49-F238E27FC236}">
                <a16:creationId xmlns:a16="http://schemas.microsoft.com/office/drawing/2014/main" id="{93EBC078-B200-4A74-A130-B117B962CD9C}"/>
              </a:ext>
            </a:extLst>
          </p:cNvPr>
          <p:cNvSpPr txBox="1"/>
          <p:nvPr/>
        </p:nvSpPr>
        <p:spPr>
          <a:xfrm>
            <a:off x="9007785" y="1218318"/>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提出问题</a:t>
            </a:r>
          </a:p>
        </p:txBody>
      </p:sp>
      <p:cxnSp>
        <p:nvCxnSpPr>
          <p:cNvPr id="5" name="直接箭头连接符 4">
            <a:extLst>
              <a:ext uri="{FF2B5EF4-FFF2-40B4-BE49-F238E27FC236}">
                <a16:creationId xmlns:a16="http://schemas.microsoft.com/office/drawing/2014/main" id="{5E0D2371-2C1E-4EC8-88F6-55398616A3F3}"/>
              </a:ext>
            </a:extLst>
          </p:cNvPr>
          <p:cNvCxnSpPr>
            <a:cxnSpLocks/>
          </p:cNvCxnSpPr>
          <p:nvPr/>
        </p:nvCxnSpPr>
        <p:spPr>
          <a:xfrm>
            <a:off x="10177670" y="1690242"/>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6" name="直接箭头连接符 5">
            <a:extLst>
              <a:ext uri="{FF2B5EF4-FFF2-40B4-BE49-F238E27FC236}">
                <a16:creationId xmlns:a16="http://schemas.microsoft.com/office/drawing/2014/main" id="{E3CA6200-C366-4798-AD43-F7677F95FE25}"/>
              </a:ext>
            </a:extLst>
          </p:cNvPr>
          <p:cNvCxnSpPr>
            <a:cxnSpLocks/>
          </p:cNvCxnSpPr>
          <p:nvPr/>
        </p:nvCxnSpPr>
        <p:spPr>
          <a:xfrm>
            <a:off x="10177672" y="2723910"/>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7" name="文本框 6">
            <a:extLst>
              <a:ext uri="{FF2B5EF4-FFF2-40B4-BE49-F238E27FC236}">
                <a16:creationId xmlns:a16="http://schemas.microsoft.com/office/drawing/2014/main" id="{FA76B38C-A80D-4AAA-A84F-BDAA191F5B56}"/>
              </a:ext>
            </a:extLst>
          </p:cNvPr>
          <p:cNvSpPr txBox="1"/>
          <p:nvPr/>
        </p:nvSpPr>
        <p:spPr>
          <a:xfrm>
            <a:off x="9034292" y="433272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模型检验</a:t>
            </a:r>
          </a:p>
        </p:txBody>
      </p:sp>
      <p:cxnSp>
        <p:nvCxnSpPr>
          <p:cNvPr id="8" name="直接箭头连接符 7">
            <a:extLst>
              <a:ext uri="{FF2B5EF4-FFF2-40B4-BE49-F238E27FC236}">
                <a16:creationId xmlns:a16="http://schemas.microsoft.com/office/drawing/2014/main" id="{BCA120CC-8FCB-47C1-A5E3-5EF4F16010E7}"/>
              </a:ext>
            </a:extLst>
          </p:cNvPr>
          <p:cNvCxnSpPr>
            <a:cxnSpLocks/>
          </p:cNvCxnSpPr>
          <p:nvPr/>
        </p:nvCxnSpPr>
        <p:spPr>
          <a:xfrm>
            <a:off x="10190926" y="3777458"/>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pic>
        <p:nvPicPr>
          <p:cNvPr id="10" name="图片 9">
            <a:extLst>
              <a:ext uri="{FF2B5EF4-FFF2-40B4-BE49-F238E27FC236}">
                <a16:creationId xmlns:a16="http://schemas.microsoft.com/office/drawing/2014/main" id="{8CDA02D6-BE1D-4B1E-BD3A-18C69D28DFE1}"/>
              </a:ext>
            </a:extLst>
          </p:cNvPr>
          <p:cNvPicPr/>
          <p:nvPr/>
        </p:nvPicPr>
        <p:blipFill>
          <a:blip r:embed="rId2"/>
          <a:stretch>
            <a:fillRect/>
          </a:stretch>
        </p:blipFill>
        <p:spPr>
          <a:xfrm>
            <a:off x="1536930" y="1294959"/>
            <a:ext cx="7634779" cy="4268082"/>
          </a:xfrm>
          <a:prstGeom prst="rect">
            <a:avLst/>
          </a:prstGeom>
        </p:spPr>
      </p:pic>
      <p:cxnSp>
        <p:nvCxnSpPr>
          <p:cNvPr id="15" name="直接箭头连接符 14">
            <a:extLst>
              <a:ext uri="{FF2B5EF4-FFF2-40B4-BE49-F238E27FC236}">
                <a16:creationId xmlns:a16="http://schemas.microsoft.com/office/drawing/2014/main" id="{3BAB22BA-9E1E-4BD2-A971-A0EC7717A61A}"/>
              </a:ext>
            </a:extLst>
          </p:cNvPr>
          <p:cNvCxnSpPr>
            <a:cxnSpLocks/>
          </p:cNvCxnSpPr>
          <p:nvPr/>
        </p:nvCxnSpPr>
        <p:spPr>
          <a:xfrm flipV="1">
            <a:off x="1855416" y="1294959"/>
            <a:ext cx="0" cy="3730132"/>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16" name="直接箭头连接符 15">
            <a:extLst>
              <a:ext uri="{FF2B5EF4-FFF2-40B4-BE49-F238E27FC236}">
                <a16:creationId xmlns:a16="http://schemas.microsoft.com/office/drawing/2014/main" id="{44AED8A0-8F01-4CB7-9BAF-F024AAE1D04B}"/>
              </a:ext>
            </a:extLst>
          </p:cNvPr>
          <p:cNvCxnSpPr>
            <a:cxnSpLocks/>
          </p:cNvCxnSpPr>
          <p:nvPr/>
        </p:nvCxnSpPr>
        <p:spPr>
          <a:xfrm>
            <a:off x="1836498" y="5039700"/>
            <a:ext cx="7335211" cy="0"/>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8013602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9CE2E7D-74BE-4FA9-9D2B-1110EA33D40A}"/>
              </a:ext>
            </a:extLst>
          </p:cNvPr>
          <p:cNvSpPr txBox="1"/>
          <p:nvPr/>
        </p:nvSpPr>
        <p:spPr>
          <a:xfrm>
            <a:off x="9021038" y="3279176"/>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参数求解</a:t>
            </a:r>
          </a:p>
        </p:txBody>
      </p:sp>
      <p:sp>
        <p:nvSpPr>
          <p:cNvPr id="3" name="文本框 2">
            <a:extLst>
              <a:ext uri="{FF2B5EF4-FFF2-40B4-BE49-F238E27FC236}">
                <a16:creationId xmlns:a16="http://schemas.microsoft.com/office/drawing/2014/main" id="{98E450E0-0C0C-4F6F-9BC9-59E2DEBFFCBC}"/>
              </a:ext>
            </a:extLst>
          </p:cNvPr>
          <p:cNvSpPr txBox="1"/>
          <p:nvPr/>
        </p:nvSpPr>
        <p:spPr>
          <a:xfrm>
            <a:off x="9007785" y="222321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建立模型</a:t>
            </a:r>
          </a:p>
        </p:txBody>
      </p:sp>
      <p:sp>
        <p:nvSpPr>
          <p:cNvPr id="4" name="文本框 3">
            <a:extLst>
              <a:ext uri="{FF2B5EF4-FFF2-40B4-BE49-F238E27FC236}">
                <a16:creationId xmlns:a16="http://schemas.microsoft.com/office/drawing/2014/main" id="{93EBC078-B200-4A74-A130-B117B962CD9C}"/>
              </a:ext>
            </a:extLst>
          </p:cNvPr>
          <p:cNvSpPr txBox="1"/>
          <p:nvPr/>
        </p:nvSpPr>
        <p:spPr>
          <a:xfrm>
            <a:off x="9007785" y="1218318"/>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提出问题</a:t>
            </a:r>
          </a:p>
        </p:txBody>
      </p:sp>
      <p:cxnSp>
        <p:nvCxnSpPr>
          <p:cNvPr id="5" name="直接箭头连接符 4">
            <a:extLst>
              <a:ext uri="{FF2B5EF4-FFF2-40B4-BE49-F238E27FC236}">
                <a16:creationId xmlns:a16="http://schemas.microsoft.com/office/drawing/2014/main" id="{5E0D2371-2C1E-4EC8-88F6-55398616A3F3}"/>
              </a:ext>
            </a:extLst>
          </p:cNvPr>
          <p:cNvCxnSpPr>
            <a:cxnSpLocks/>
          </p:cNvCxnSpPr>
          <p:nvPr/>
        </p:nvCxnSpPr>
        <p:spPr>
          <a:xfrm>
            <a:off x="10177670" y="1690242"/>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6" name="直接箭头连接符 5">
            <a:extLst>
              <a:ext uri="{FF2B5EF4-FFF2-40B4-BE49-F238E27FC236}">
                <a16:creationId xmlns:a16="http://schemas.microsoft.com/office/drawing/2014/main" id="{E3CA6200-C366-4798-AD43-F7677F95FE25}"/>
              </a:ext>
            </a:extLst>
          </p:cNvPr>
          <p:cNvCxnSpPr>
            <a:cxnSpLocks/>
          </p:cNvCxnSpPr>
          <p:nvPr/>
        </p:nvCxnSpPr>
        <p:spPr>
          <a:xfrm>
            <a:off x="10177672" y="2723910"/>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7" name="文本框 6">
            <a:extLst>
              <a:ext uri="{FF2B5EF4-FFF2-40B4-BE49-F238E27FC236}">
                <a16:creationId xmlns:a16="http://schemas.microsoft.com/office/drawing/2014/main" id="{FA76B38C-A80D-4AAA-A84F-BDAA191F5B56}"/>
              </a:ext>
            </a:extLst>
          </p:cNvPr>
          <p:cNvSpPr txBox="1"/>
          <p:nvPr/>
        </p:nvSpPr>
        <p:spPr>
          <a:xfrm>
            <a:off x="9034292" y="433272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模型检验</a:t>
            </a:r>
          </a:p>
        </p:txBody>
      </p:sp>
      <p:cxnSp>
        <p:nvCxnSpPr>
          <p:cNvPr id="8" name="直接箭头连接符 7">
            <a:extLst>
              <a:ext uri="{FF2B5EF4-FFF2-40B4-BE49-F238E27FC236}">
                <a16:creationId xmlns:a16="http://schemas.microsoft.com/office/drawing/2014/main" id="{BCA120CC-8FCB-47C1-A5E3-5EF4F16010E7}"/>
              </a:ext>
            </a:extLst>
          </p:cNvPr>
          <p:cNvCxnSpPr>
            <a:cxnSpLocks/>
          </p:cNvCxnSpPr>
          <p:nvPr/>
        </p:nvCxnSpPr>
        <p:spPr>
          <a:xfrm>
            <a:off x="10190926" y="3777458"/>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9" name="Rectangle 2">
            <a:extLst>
              <a:ext uri="{FF2B5EF4-FFF2-40B4-BE49-F238E27FC236}">
                <a16:creationId xmlns:a16="http://schemas.microsoft.com/office/drawing/2014/main" id="{2B324A33-0C9B-43EC-A711-4B5330E36D02}"/>
              </a:ext>
            </a:extLst>
          </p:cNvPr>
          <p:cNvSpPr>
            <a:spLocks noChangeArrowheads="1"/>
          </p:cNvSpPr>
          <p:nvPr/>
        </p:nvSpPr>
        <p:spPr bwMode="auto">
          <a:xfrm>
            <a:off x="1561824" y="1680688"/>
            <a:ext cx="72651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可以看到，误差都在</a:t>
            </a:r>
            <a:r>
              <a:rPr kumimoji="0" lang="en-US" altLang="zh-CN" sz="2800" b="0" i="0" u="none" strike="noStrike" cap="none" normalizeH="0" baseline="0" dirty="0">
                <a:ln>
                  <a:noFill/>
                </a:ln>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2cm</a:t>
            </a:r>
            <a:r>
              <a:rPr kumimoji="0" lang="zh-CN" altLang="en-US"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以内，所以可以认为</a:t>
            </a:r>
            <a:endParaRPr kumimoji="0" lang="zh-CN" altLang="en-US"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endParaRPr>
          </a:p>
        </p:txBody>
      </p:sp>
      <p:sp>
        <p:nvSpPr>
          <p:cNvPr id="11" name="Rectangle 3">
            <a:extLst>
              <a:ext uri="{FF2B5EF4-FFF2-40B4-BE49-F238E27FC236}">
                <a16:creationId xmlns:a16="http://schemas.microsoft.com/office/drawing/2014/main" id="{D0597B7C-A29E-4890-9A39-C195281BA066}"/>
              </a:ext>
            </a:extLst>
          </p:cNvPr>
          <p:cNvSpPr>
            <a:spLocks noChangeArrowheads="1"/>
          </p:cNvSpPr>
          <p:nvPr/>
        </p:nvSpPr>
        <p:spPr bwMode="auto">
          <a:xfrm>
            <a:off x="934063" y="3116967"/>
            <a:ext cx="790472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能较好的反映我国</a:t>
            </a:r>
            <a:r>
              <a:rPr kumimoji="0" lang="en-US" altLang="zh-CN" sz="2800" b="0" i="0" u="none" strike="noStrike" cap="none" normalizeH="0" baseline="0" dirty="0">
                <a:ln>
                  <a:noFill/>
                </a:ln>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7</a:t>
            </a:r>
            <a:r>
              <a:rPr kumimoji="0" lang="zh-CN" altLang="en-US"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岁以下女童身高的生长规律</a:t>
            </a:r>
            <a:r>
              <a:rPr kumimoji="0" lang="en-US" altLang="zh-CN"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zh-CN" altLang="en-US"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rPr>
              <a:t> </a:t>
            </a:r>
          </a:p>
        </p:txBody>
      </p:sp>
      <p:graphicFrame>
        <p:nvGraphicFramePr>
          <p:cNvPr id="13" name="对象 12">
            <a:extLst>
              <a:ext uri="{FF2B5EF4-FFF2-40B4-BE49-F238E27FC236}">
                <a16:creationId xmlns:a16="http://schemas.microsoft.com/office/drawing/2014/main" id="{9896B497-E5F7-4A32-8B4D-986D3519CFCF}"/>
              </a:ext>
            </a:extLst>
          </p:cNvPr>
          <p:cNvGraphicFramePr>
            <a:graphicFrameLocks noChangeAspect="1"/>
          </p:cNvGraphicFramePr>
          <p:nvPr>
            <p:extLst>
              <p:ext uri="{D42A27DB-BD31-4B8C-83A1-F6EECF244321}">
                <p14:modId xmlns:p14="http://schemas.microsoft.com/office/powerpoint/2010/main" val="3842055839"/>
              </p:ext>
            </p:extLst>
          </p:nvPr>
        </p:nvGraphicFramePr>
        <p:xfrm>
          <a:off x="3338102" y="2406840"/>
          <a:ext cx="2903348" cy="523219"/>
        </p:xfrm>
        <a:graphic>
          <a:graphicData uri="http://schemas.openxmlformats.org/presentationml/2006/ole">
            <mc:AlternateContent xmlns:mc="http://schemas.openxmlformats.org/markup-compatibility/2006">
              <mc:Choice xmlns:v="urn:schemas-microsoft-com:vml" Requires="v">
                <p:oleObj spid="_x0000_s11360" name="Equation" r:id="rId3" imgW="1346200" imgH="241300" progId="Equation.DSMT4">
                  <p:embed/>
                </p:oleObj>
              </mc:Choice>
              <mc:Fallback>
                <p:oleObj name="Equation" r:id="rId3" imgW="1346200" imgH="241300" progId="Equation.DSMT4">
                  <p:embed/>
                  <p:pic>
                    <p:nvPicPr>
                      <p:cNvPr id="12" name="对象 11">
                        <a:extLst>
                          <a:ext uri="{FF2B5EF4-FFF2-40B4-BE49-F238E27FC236}">
                            <a16:creationId xmlns:a16="http://schemas.microsoft.com/office/drawing/2014/main" id="{2B89D440-C4B3-45A7-9B9A-D0CA077DD7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8102" y="2406840"/>
                        <a:ext cx="2903348" cy="523219"/>
                      </a:xfrm>
                      <a:prstGeom prst="rect">
                        <a:avLst/>
                      </a:prstGeom>
                      <a:noFill/>
                    </p:spPr>
                  </p:pic>
                </p:oleObj>
              </mc:Fallback>
            </mc:AlternateContent>
          </a:graphicData>
        </a:graphic>
      </p:graphicFrame>
      <p:sp>
        <p:nvSpPr>
          <p:cNvPr id="10" name="Rectangle 34">
            <a:extLst>
              <a:ext uri="{FF2B5EF4-FFF2-40B4-BE49-F238E27FC236}">
                <a16:creationId xmlns:a16="http://schemas.microsoft.com/office/drawing/2014/main" id="{77F6DBF4-7249-4248-AEAC-D66206F55792}"/>
              </a:ext>
            </a:extLst>
          </p:cNvPr>
          <p:cNvSpPr>
            <a:spLocks noChangeArrowheads="1"/>
          </p:cNvSpPr>
          <p:nvPr/>
        </p:nvSpPr>
        <p:spPr bwMode="auto">
          <a:xfrm>
            <a:off x="674766" y="3843118"/>
            <a:ext cx="853859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266700" algn="l" defTabSz="914400" rtl="0" eaLnBrk="0" fontAlgn="base" latinLnBrk="0" hangingPunct="0">
              <a:lnSpc>
                <a:spcPct val="100000"/>
              </a:lnSpc>
              <a:spcBef>
                <a:spcPts val="600"/>
              </a:spcBef>
              <a:spcAft>
                <a:spcPts val="600"/>
              </a:spcAft>
              <a:buClrTx/>
              <a:buSzTx/>
              <a:buFontTx/>
              <a:buNone/>
              <a:tabLst/>
            </a:pPr>
            <a:r>
              <a:rPr kumimoji="0" lang="en-US" altLang="zh-CN" sz="2800" b="0" i="0" u="none" strike="noStrike" cap="none" normalizeH="0" baseline="0" dirty="0">
                <a:ln>
                  <a:noFill/>
                </a:ln>
                <a:solidFill>
                  <a:srgbClr val="FFFFFF"/>
                </a:solidFill>
                <a:effectLst/>
                <a:latin typeface="Times New Roman" panose="02020603050405020304" pitchFamily="18" charset="0"/>
                <a:ea typeface="+mn-ea"/>
                <a:cs typeface="Times New Roman" panose="02020603050405020304" pitchFamily="18" charset="0"/>
              </a:rPr>
              <a:t>        </a:t>
            </a:r>
            <a:r>
              <a:rPr kumimoji="0" lang="zh-CN" altLang="zh-CN" sz="2800" b="0" i="0" u="none" strike="noStrike" cap="none" normalizeH="0" baseline="0" dirty="0">
                <a:ln>
                  <a:noFill/>
                </a:ln>
                <a:solidFill>
                  <a:srgbClr val="FFFFFF"/>
                </a:solidFill>
                <a:effectLst/>
                <a:latin typeface="Times New Roman" panose="02020603050405020304" pitchFamily="18" charset="0"/>
                <a:ea typeface="+mn-ea"/>
                <a:cs typeface="Times New Roman" panose="02020603050405020304" pitchFamily="18" charset="0"/>
              </a:rPr>
              <a:t>我们可以利用这个模型进行预估，如</a:t>
            </a:r>
            <a:r>
              <a:rPr kumimoji="0" lang="en-US" altLang="zh-CN" sz="2800" b="0" i="0" u="none" strike="noStrike" cap="none" normalizeH="0" baseline="0" dirty="0">
                <a:ln>
                  <a:noFill/>
                </a:ln>
                <a:solidFill>
                  <a:srgbClr val="FFFFFF"/>
                </a:solidFill>
                <a:effectLst/>
                <a:latin typeface="Times New Roman" panose="02020603050405020304" pitchFamily="18" charset="0"/>
                <a:ea typeface="+mn-ea"/>
                <a:cs typeface="Times New Roman" panose="02020603050405020304" pitchFamily="18" charset="0"/>
              </a:rPr>
              <a:t>7</a:t>
            </a:r>
            <a:r>
              <a:rPr kumimoji="0" lang="zh-CN" altLang="en-US" sz="2800" b="0" i="0" u="none" strike="noStrike" cap="none" normalizeH="0" baseline="0" dirty="0">
                <a:ln>
                  <a:noFill/>
                </a:ln>
                <a:solidFill>
                  <a:srgbClr val="FFFFFF"/>
                </a:solidFill>
                <a:effectLst/>
                <a:latin typeface="Times New Roman" panose="02020603050405020304" pitchFamily="18" charset="0"/>
                <a:ea typeface="+mn-ea"/>
                <a:cs typeface="Times New Roman" panose="02020603050405020304" pitchFamily="18" charset="0"/>
              </a:rPr>
              <a:t>岁女童的</a:t>
            </a:r>
            <a:endParaRPr kumimoji="0" lang="en-US" altLang="zh-CN" sz="2800" b="0" i="0" u="none" strike="noStrike" cap="none" normalizeH="0" baseline="0" dirty="0">
              <a:ln>
                <a:noFill/>
              </a:ln>
              <a:solidFill>
                <a:srgbClr val="FFFFFF"/>
              </a:solidFill>
              <a:effectLst/>
              <a:latin typeface="Times New Roman" panose="02020603050405020304" pitchFamily="18" charset="0"/>
              <a:ea typeface="+mn-ea"/>
              <a:cs typeface="Times New Roman" panose="02020603050405020304" pitchFamily="18" charset="0"/>
            </a:endParaRPr>
          </a:p>
          <a:p>
            <a:pPr marL="0" marR="0" lvl="0" indent="266700" algn="l" defTabSz="914400" rtl="0" eaLnBrk="0" fontAlgn="base" latinLnBrk="0" hangingPunct="0">
              <a:lnSpc>
                <a:spcPct val="100000"/>
              </a:lnSpc>
              <a:spcBef>
                <a:spcPts val="600"/>
              </a:spcBef>
              <a:spcAft>
                <a:spcPts val="600"/>
              </a:spcAft>
              <a:buClrTx/>
              <a:buSzTx/>
              <a:buFontTx/>
              <a:buNone/>
              <a:tabLst/>
            </a:pPr>
            <a:r>
              <a:rPr kumimoji="0" lang="zh-CN" altLang="en-US" sz="2800" b="0" i="0" u="none" strike="noStrike" cap="none" normalizeH="0" baseline="0" dirty="0">
                <a:ln>
                  <a:noFill/>
                </a:ln>
                <a:solidFill>
                  <a:srgbClr val="FFFFFF"/>
                </a:solidFill>
                <a:effectLst/>
                <a:latin typeface="Times New Roman" panose="02020603050405020304" pitchFamily="18" charset="0"/>
                <a:ea typeface="+mn-ea"/>
                <a:cs typeface="Times New Roman" panose="02020603050405020304" pitchFamily="18" charset="0"/>
              </a:rPr>
              <a:t>身高的中位数约为</a:t>
            </a:r>
          </a:p>
        </p:txBody>
      </p:sp>
      <p:graphicFrame>
        <p:nvGraphicFramePr>
          <p:cNvPr id="12" name="对象 11">
            <a:extLst>
              <a:ext uri="{FF2B5EF4-FFF2-40B4-BE49-F238E27FC236}">
                <a16:creationId xmlns:a16="http://schemas.microsoft.com/office/drawing/2014/main" id="{2B00762D-435D-497F-89CC-F9D85B3BB34F}"/>
              </a:ext>
            </a:extLst>
          </p:cNvPr>
          <p:cNvGraphicFramePr>
            <a:graphicFrameLocks noChangeAspect="1"/>
          </p:cNvGraphicFramePr>
          <p:nvPr>
            <p:extLst>
              <p:ext uri="{D42A27DB-BD31-4B8C-83A1-F6EECF244321}">
                <p14:modId xmlns:p14="http://schemas.microsoft.com/office/powerpoint/2010/main" val="429822499"/>
              </p:ext>
            </p:extLst>
          </p:nvPr>
        </p:nvGraphicFramePr>
        <p:xfrm>
          <a:off x="3896397" y="4427895"/>
          <a:ext cx="4103670" cy="523219"/>
        </p:xfrm>
        <a:graphic>
          <a:graphicData uri="http://schemas.openxmlformats.org/presentationml/2006/ole">
            <mc:AlternateContent xmlns:mc="http://schemas.openxmlformats.org/markup-compatibility/2006">
              <mc:Choice xmlns:v="urn:schemas-microsoft-com:vml" Requires="v">
                <p:oleObj spid="_x0000_s11361" name="Equation" r:id="rId5" imgW="1904760" imgH="241200" progId="Equation.DSMT4">
                  <p:embed/>
                </p:oleObj>
              </mc:Choice>
              <mc:Fallback>
                <p:oleObj name="Equation" r:id="rId5" imgW="1904760" imgH="241200" progId="Equation.DSMT4">
                  <p:embed/>
                  <p:pic>
                    <p:nvPicPr>
                      <p:cNvPr id="0" name="Object 33"/>
                      <p:cNvPicPr>
                        <a:picLocks noChangeAspect="1" noChangeArrowheads="1"/>
                      </p:cNvPicPr>
                      <p:nvPr/>
                    </p:nvPicPr>
                    <p:blipFill>
                      <a:blip r:embed="rId6"/>
                      <a:srcRect/>
                      <a:stretch>
                        <a:fillRect/>
                      </a:stretch>
                    </p:blipFill>
                    <p:spPr bwMode="auto">
                      <a:xfrm>
                        <a:off x="3896397" y="4427895"/>
                        <a:ext cx="4103670" cy="523219"/>
                      </a:xfrm>
                      <a:prstGeom prst="rect">
                        <a:avLst/>
                      </a:prstGeom>
                      <a:noFill/>
                    </p:spPr>
                  </p:pic>
                </p:oleObj>
              </mc:Fallback>
            </mc:AlternateContent>
          </a:graphicData>
        </a:graphic>
      </p:graphicFrame>
      <p:sp>
        <p:nvSpPr>
          <p:cNvPr id="14" name="Rectangle 35">
            <a:extLst>
              <a:ext uri="{FF2B5EF4-FFF2-40B4-BE49-F238E27FC236}">
                <a16:creationId xmlns:a16="http://schemas.microsoft.com/office/drawing/2014/main" id="{FCB601A7-CE84-4D3B-8CAF-27C822F58231}"/>
              </a:ext>
            </a:extLst>
          </p:cNvPr>
          <p:cNvSpPr>
            <a:spLocks noChangeArrowheads="1"/>
          </p:cNvSpPr>
          <p:nvPr/>
        </p:nvSpPr>
        <p:spPr bwMode="auto">
          <a:xfrm>
            <a:off x="7687270" y="4427894"/>
            <a:ext cx="99578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66700" algn="l" defTabSz="914400" rtl="0" eaLnBrk="0" fontAlgn="base" latinLnBrk="0" hangingPunct="0">
              <a:lnSpc>
                <a:spcPct val="100000"/>
              </a:lnSpc>
              <a:spcBef>
                <a:spcPct val="0"/>
              </a:spcBef>
              <a:spcAft>
                <a:spcPct val="0"/>
              </a:spcAft>
              <a:buClrTx/>
              <a:buSzTx/>
              <a:buFontTx/>
              <a:buNone/>
              <a:tabLst/>
            </a:pPr>
            <a:r>
              <a:rPr kumimoji="0" lang="en-US" altLang="zh-CN" sz="2800" b="0" i="0" u="none" strike="noStrike" cap="none" normalizeH="0" baseline="0" dirty="0">
                <a:ln>
                  <a:noFill/>
                </a:ln>
                <a:solidFill>
                  <a:srgbClr val="FFFFFF"/>
                </a:solidFill>
                <a:effectLst/>
                <a:latin typeface="Times New Roman" panose="02020603050405020304" pitchFamily="18" charset="0"/>
                <a:ea typeface="+mn-ea"/>
                <a:cs typeface="Times New Roman" panose="02020603050405020304" pitchFamily="18" charset="0"/>
              </a:rPr>
              <a:t>cm.</a:t>
            </a:r>
          </a:p>
        </p:txBody>
      </p:sp>
    </p:spTree>
    <p:extLst>
      <p:ext uri="{BB962C8B-B14F-4D97-AF65-F5344CB8AC3E}">
        <p14:creationId xmlns:p14="http://schemas.microsoft.com/office/powerpoint/2010/main" val="273660135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0"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表格 15">
            <a:extLst>
              <a:ext uri="{FF2B5EF4-FFF2-40B4-BE49-F238E27FC236}">
                <a16:creationId xmlns:a16="http://schemas.microsoft.com/office/drawing/2014/main" id="{64D63814-D29F-4F2E-8FA8-C35A1611E014}"/>
              </a:ext>
            </a:extLst>
          </p:cNvPr>
          <p:cNvGraphicFramePr>
            <a:graphicFrameLocks noGrp="1"/>
          </p:cNvGraphicFramePr>
          <p:nvPr>
            <p:extLst>
              <p:ext uri="{D42A27DB-BD31-4B8C-83A1-F6EECF244321}">
                <p14:modId xmlns:p14="http://schemas.microsoft.com/office/powerpoint/2010/main" val="2915271287"/>
              </p:ext>
            </p:extLst>
          </p:nvPr>
        </p:nvGraphicFramePr>
        <p:xfrm>
          <a:off x="857645" y="2127100"/>
          <a:ext cx="8728761" cy="2898116"/>
        </p:xfrm>
        <a:graphic>
          <a:graphicData uri="http://schemas.openxmlformats.org/drawingml/2006/table">
            <a:tbl>
              <a:tblPr firstRow="1" firstCol="1" bandRow="1">
                <a:tableStyleId>{5C22544A-7EE6-4342-B048-85BDC9FD1C3A}</a:tableStyleId>
              </a:tblPr>
              <a:tblGrid>
                <a:gridCol w="2078327">
                  <a:extLst>
                    <a:ext uri="{9D8B030D-6E8A-4147-A177-3AD203B41FA5}">
                      <a16:colId xmlns:a16="http://schemas.microsoft.com/office/drawing/2014/main" val="2613951601"/>
                    </a:ext>
                  </a:extLst>
                </a:gridCol>
                <a:gridCol w="1046019">
                  <a:extLst>
                    <a:ext uri="{9D8B030D-6E8A-4147-A177-3AD203B41FA5}">
                      <a16:colId xmlns:a16="http://schemas.microsoft.com/office/drawing/2014/main" val="4155498209"/>
                    </a:ext>
                  </a:extLst>
                </a:gridCol>
                <a:gridCol w="1039091">
                  <a:extLst>
                    <a:ext uri="{9D8B030D-6E8A-4147-A177-3AD203B41FA5}">
                      <a16:colId xmlns:a16="http://schemas.microsoft.com/office/drawing/2014/main" val="6520950"/>
                    </a:ext>
                  </a:extLst>
                </a:gridCol>
                <a:gridCol w="1184563">
                  <a:extLst>
                    <a:ext uri="{9D8B030D-6E8A-4147-A177-3AD203B41FA5}">
                      <a16:colId xmlns:a16="http://schemas.microsoft.com/office/drawing/2014/main" val="1460235031"/>
                    </a:ext>
                  </a:extLst>
                </a:gridCol>
                <a:gridCol w="1149927">
                  <a:extLst>
                    <a:ext uri="{9D8B030D-6E8A-4147-A177-3AD203B41FA5}">
                      <a16:colId xmlns:a16="http://schemas.microsoft.com/office/drawing/2014/main" val="1928864817"/>
                    </a:ext>
                  </a:extLst>
                </a:gridCol>
                <a:gridCol w="1163782">
                  <a:extLst>
                    <a:ext uri="{9D8B030D-6E8A-4147-A177-3AD203B41FA5}">
                      <a16:colId xmlns:a16="http://schemas.microsoft.com/office/drawing/2014/main" val="230214115"/>
                    </a:ext>
                  </a:extLst>
                </a:gridCol>
                <a:gridCol w="1067052">
                  <a:extLst>
                    <a:ext uri="{9D8B030D-6E8A-4147-A177-3AD203B41FA5}">
                      <a16:colId xmlns:a16="http://schemas.microsoft.com/office/drawing/2014/main" val="3478427485"/>
                    </a:ext>
                  </a:extLst>
                </a:gridCol>
              </a:tblGrid>
              <a:tr h="270824">
                <a:tc>
                  <a:txBody>
                    <a:bodyPr/>
                    <a:lstStyle/>
                    <a:p>
                      <a:pPr indent="304800" algn="just">
                        <a:lnSpc>
                          <a:spcPct val="100000"/>
                        </a:lnSpc>
                      </a:pPr>
                      <a:r>
                        <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生长阶段</a:t>
                      </a: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a:t>
                      </a:r>
                      <a:endPar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2</a:t>
                      </a:r>
                      <a:endPar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3</a:t>
                      </a:r>
                      <a:endPar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4</a:t>
                      </a:r>
                      <a:endPar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5</a:t>
                      </a:r>
                      <a:endParaRPr lang="zh-CN"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6</a:t>
                      </a:r>
                      <a:endParaRPr lang="zh-CN"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2010521842"/>
                  </a:ext>
                </a:extLst>
              </a:tr>
              <a:tr h="541649">
                <a:tc>
                  <a:txBody>
                    <a:bodyPr/>
                    <a:lstStyle/>
                    <a:p>
                      <a:pPr indent="304800" algn="just">
                        <a:lnSpc>
                          <a:spcPct val="100000"/>
                        </a:lnSpc>
                      </a:pPr>
                      <a:r>
                        <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植株高度</a:t>
                      </a:r>
                      <a:r>
                        <a:rPr lang="en-US"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/cm</a:t>
                      </a:r>
                      <a:endPar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0.67</a:t>
                      </a:r>
                      <a:endParaRPr lang="zh-CN"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1.75</a:t>
                      </a:r>
                      <a:endPar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3.69</a:t>
                      </a:r>
                      <a:endPar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7.73</a:t>
                      </a:r>
                      <a:endPar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16.55</a:t>
                      </a:r>
                      <a:endPar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32.55</a:t>
                      </a:r>
                      <a:endParaRPr lang="zh-CN"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985014876"/>
                  </a:ext>
                </a:extLst>
              </a:tr>
              <a:tr h="541649">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0.90</a:t>
                      </a:r>
                      <a:endParaRPr lang="zh-CN"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1.75</a:t>
                      </a:r>
                      <a:endParaRPr lang="zh-CN" sz="2400" b="0" kern="10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3.42</a:t>
                      </a:r>
                      <a:endParaRPr lang="zh-CN" sz="2400" b="0" kern="10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6.68</a:t>
                      </a:r>
                      <a:endParaRPr lang="zh-CN"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13.05</a:t>
                      </a:r>
                      <a:endParaRPr lang="zh-CN"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25.51</a:t>
                      </a:r>
                      <a:endParaRPr lang="zh-CN"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3470960344"/>
                  </a:ext>
                </a:extLst>
              </a:tr>
              <a:tr h="282605">
                <a:tc>
                  <a:txBody>
                    <a:bodyPr/>
                    <a:lstStyle/>
                    <a:p>
                      <a:pPr indent="304800" algn="just">
                        <a:lnSpc>
                          <a:spcPct val="100000"/>
                        </a:lnSpc>
                      </a:pPr>
                      <a:r>
                        <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生长阶段</a:t>
                      </a: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7</a:t>
                      </a:r>
                      <a:endParaRPr lang="zh-CN"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8</a:t>
                      </a:r>
                      <a:endParaRPr lang="zh-CN"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9</a:t>
                      </a:r>
                      <a:endParaRPr lang="zh-CN"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10</a:t>
                      </a:r>
                      <a:endParaRPr lang="zh-CN"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11</a:t>
                      </a:r>
                      <a:endPar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1083326400"/>
                  </a:ext>
                </a:extLst>
              </a:tr>
              <a:tr h="541649">
                <a:tc>
                  <a:txBody>
                    <a:bodyPr/>
                    <a:lstStyle/>
                    <a:p>
                      <a:pPr indent="304800" algn="just">
                        <a:lnSpc>
                          <a:spcPct val="100000"/>
                        </a:lnSpc>
                      </a:pPr>
                      <a:r>
                        <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植株高度</a:t>
                      </a:r>
                      <a:r>
                        <a:rPr lang="en-US"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/cm</a:t>
                      </a:r>
                      <a:endPar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53.38</a:t>
                      </a:r>
                      <a:endParaRPr lang="zh-CN"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97.46</a:t>
                      </a:r>
                      <a:endParaRPr lang="zh-CN"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153.6</a:t>
                      </a:r>
                      <a:endParaRPr lang="zh-CN"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174.9</a:t>
                      </a:r>
                      <a:endParaRPr lang="zh-CN" sz="24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180.79</a:t>
                      </a:r>
                      <a:endPar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3931357403"/>
                  </a:ext>
                </a:extLst>
              </a:tr>
              <a:tr h="541649">
                <a:tc>
                  <a:txBody>
                    <a:bodyPr/>
                    <a:lstStyle/>
                    <a:p>
                      <a:pPr indent="304800" algn="just">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49.85</a:t>
                      </a:r>
                      <a:endParaRPr lang="zh-CN"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97.46</a:t>
                      </a:r>
                      <a:endParaRPr lang="zh-CN"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190.40</a:t>
                      </a:r>
                      <a:endParaRPr lang="zh-CN"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372.08</a:t>
                      </a:r>
                      <a:endParaRPr lang="zh-CN"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727.14</a:t>
                      </a:r>
                      <a:endParaRPr lang="zh-CN" sz="24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just">
                        <a:lnSpc>
                          <a:spcPct val="100000"/>
                        </a:lnSpc>
                      </a:pPr>
                      <a:r>
                        <a:rPr lang="en-US"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4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3355255899"/>
                  </a:ext>
                </a:extLst>
              </a:tr>
            </a:tbl>
          </a:graphicData>
        </a:graphic>
      </p:graphicFrame>
      <p:sp>
        <p:nvSpPr>
          <p:cNvPr id="2" name="文本框 1">
            <a:extLst>
              <a:ext uri="{FF2B5EF4-FFF2-40B4-BE49-F238E27FC236}">
                <a16:creationId xmlns:a16="http://schemas.microsoft.com/office/drawing/2014/main" id="{59CE2E7D-74BE-4FA9-9D2B-1110EA33D40A}"/>
              </a:ext>
            </a:extLst>
          </p:cNvPr>
          <p:cNvSpPr txBox="1"/>
          <p:nvPr/>
        </p:nvSpPr>
        <p:spPr>
          <a:xfrm>
            <a:off x="9353547" y="3279176"/>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参数求解</a:t>
            </a:r>
          </a:p>
        </p:txBody>
      </p:sp>
      <p:sp>
        <p:nvSpPr>
          <p:cNvPr id="3" name="文本框 2">
            <a:extLst>
              <a:ext uri="{FF2B5EF4-FFF2-40B4-BE49-F238E27FC236}">
                <a16:creationId xmlns:a16="http://schemas.microsoft.com/office/drawing/2014/main" id="{98E450E0-0C0C-4F6F-9BC9-59E2DEBFFCBC}"/>
              </a:ext>
            </a:extLst>
          </p:cNvPr>
          <p:cNvSpPr txBox="1"/>
          <p:nvPr/>
        </p:nvSpPr>
        <p:spPr>
          <a:xfrm>
            <a:off x="9340294" y="222321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建立模型</a:t>
            </a:r>
          </a:p>
        </p:txBody>
      </p:sp>
      <p:sp>
        <p:nvSpPr>
          <p:cNvPr id="4" name="文本框 3">
            <a:extLst>
              <a:ext uri="{FF2B5EF4-FFF2-40B4-BE49-F238E27FC236}">
                <a16:creationId xmlns:a16="http://schemas.microsoft.com/office/drawing/2014/main" id="{93EBC078-B200-4A74-A130-B117B962CD9C}"/>
              </a:ext>
            </a:extLst>
          </p:cNvPr>
          <p:cNvSpPr txBox="1"/>
          <p:nvPr/>
        </p:nvSpPr>
        <p:spPr>
          <a:xfrm>
            <a:off x="9340294" y="1218318"/>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提出问题</a:t>
            </a:r>
          </a:p>
        </p:txBody>
      </p:sp>
      <p:cxnSp>
        <p:nvCxnSpPr>
          <p:cNvPr id="5" name="直接箭头连接符 4">
            <a:extLst>
              <a:ext uri="{FF2B5EF4-FFF2-40B4-BE49-F238E27FC236}">
                <a16:creationId xmlns:a16="http://schemas.microsoft.com/office/drawing/2014/main" id="{5E0D2371-2C1E-4EC8-88F6-55398616A3F3}"/>
              </a:ext>
            </a:extLst>
          </p:cNvPr>
          <p:cNvCxnSpPr>
            <a:cxnSpLocks/>
          </p:cNvCxnSpPr>
          <p:nvPr/>
        </p:nvCxnSpPr>
        <p:spPr>
          <a:xfrm>
            <a:off x="10510179" y="1690242"/>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6" name="直接箭头连接符 5">
            <a:extLst>
              <a:ext uri="{FF2B5EF4-FFF2-40B4-BE49-F238E27FC236}">
                <a16:creationId xmlns:a16="http://schemas.microsoft.com/office/drawing/2014/main" id="{E3CA6200-C366-4798-AD43-F7677F95FE25}"/>
              </a:ext>
            </a:extLst>
          </p:cNvPr>
          <p:cNvCxnSpPr>
            <a:cxnSpLocks/>
          </p:cNvCxnSpPr>
          <p:nvPr/>
        </p:nvCxnSpPr>
        <p:spPr>
          <a:xfrm>
            <a:off x="10510181" y="2723910"/>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7" name="文本框 6">
            <a:extLst>
              <a:ext uri="{FF2B5EF4-FFF2-40B4-BE49-F238E27FC236}">
                <a16:creationId xmlns:a16="http://schemas.microsoft.com/office/drawing/2014/main" id="{FA76B38C-A80D-4AAA-A84F-BDAA191F5B56}"/>
              </a:ext>
            </a:extLst>
          </p:cNvPr>
          <p:cNvSpPr txBox="1"/>
          <p:nvPr/>
        </p:nvSpPr>
        <p:spPr>
          <a:xfrm>
            <a:off x="9366801" y="433272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模型检验</a:t>
            </a:r>
          </a:p>
        </p:txBody>
      </p:sp>
      <p:cxnSp>
        <p:nvCxnSpPr>
          <p:cNvPr id="8" name="直接箭头连接符 7">
            <a:extLst>
              <a:ext uri="{FF2B5EF4-FFF2-40B4-BE49-F238E27FC236}">
                <a16:creationId xmlns:a16="http://schemas.microsoft.com/office/drawing/2014/main" id="{BCA120CC-8FCB-47C1-A5E3-5EF4F16010E7}"/>
              </a:ext>
            </a:extLst>
          </p:cNvPr>
          <p:cNvCxnSpPr>
            <a:cxnSpLocks/>
          </p:cNvCxnSpPr>
          <p:nvPr/>
        </p:nvCxnSpPr>
        <p:spPr>
          <a:xfrm>
            <a:off x="10523435" y="3777458"/>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grpSp>
        <p:nvGrpSpPr>
          <p:cNvPr id="13" name="组合 12">
            <a:extLst>
              <a:ext uri="{FF2B5EF4-FFF2-40B4-BE49-F238E27FC236}">
                <a16:creationId xmlns:a16="http://schemas.microsoft.com/office/drawing/2014/main" id="{75D0809E-0CCF-4513-9744-257E574C53E6}"/>
              </a:ext>
            </a:extLst>
          </p:cNvPr>
          <p:cNvGrpSpPr/>
          <p:nvPr/>
        </p:nvGrpSpPr>
        <p:grpSpPr>
          <a:xfrm>
            <a:off x="1546082" y="1075361"/>
            <a:ext cx="7821922" cy="954383"/>
            <a:chOff x="957263" y="1098255"/>
            <a:chExt cx="7821922" cy="954383"/>
          </a:xfrm>
        </p:grpSpPr>
        <p:sp>
          <p:nvSpPr>
            <p:cNvPr id="10" name="文本框 9">
              <a:extLst>
                <a:ext uri="{FF2B5EF4-FFF2-40B4-BE49-F238E27FC236}">
                  <a16:creationId xmlns:a16="http://schemas.microsoft.com/office/drawing/2014/main" id="{33CEDE8C-3E2A-4DB7-B835-22CD6791208D}"/>
                </a:ext>
              </a:extLst>
            </p:cNvPr>
            <p:cNvSpPr txBox="1"/>
            <p:nvPr/>
          </p:nvSpPr>
          <p:spPr>
            <a:xfrm>
              <a:off x="1089914" y="1098255"/>
              <a:ext cx="768927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dirty="0"/>
                <a:t>    </a:t>
              </a:r>
              <a:r>
                <a:rPr lang="zh-CN" altLang="zh-CN" dirty="0"/>
                <a:t>对于玉米植株高度生长规律问题，计算</a:t>
              </a:r>
              <a:r>
                <a:rPr lang="en-US" altLang="zh-CN" dirty="0"/>
                <a:t>              </a:t>
              </a:r>
            </a:p>
            <a:p>
              <a:r>
                <a:rPr lang="en-US" altLang="zh-CN" dirty="0"/>
                <a:t>              </a:t>
              </a:r>
              <a:r>
                <a:rPr lang="zh-CN" altLang="zh-CN" dirty="0"/>
                <a:t>对应的函数值，可得下表：</a:t>
              </a:r>
            </a:p>
          </p:txBody>
        </p:sp>
        <p:graphicFrame>
          <p:nvGraphicFramePr>
            <p:cNvPr id="12" name="对象 11">
              <a:extLst>
                <a:ext uri="{FF2B5EF4-FFF2-40B4-BE49-F238E27FC236}">
                  <a16:creationId xmlns:a16="http://schemas.microsoft.com/office/drawing/2014/main" id="{38618FD5-502F-4FBD-8493-C922D3B9B08F}"/>
                </a:ext>
              </a:extLst>
            </p:cNvPr>
            <p:cNvGraphicFramePr>
              <a:graphicFrameLocks noChangeAspect="1"/>
            </p:cNvGraphicFramePr>
            <p:nvPr>
              <p:extLst>
                <p:ext uri="{D42A27DB-BD31-4B8C-83A1-F6EECF244321}">
                  <p14:modId xmlns:p14="http://schemas.microsoft.com/office/powerpoint/2010/main" val="818488501"/>
                </p:ext>
              </p:extLst>
            </p:nvPr>
          </p:nvGraphicFramePr>
          <p:xfrm>
            <a:off x="957263" y="1535113"/>
            <a:ext cx="2560637" cy="517525"/>
          </p:xfrm>
          <a:graphic>
            <a:graphicData uri="http://schemas.openxmlformats.org/presentationml/2006/ole">
              <mc:AlternateContent xmlns:mc="http://schemas.openxmlformats.org/markup-compatibility/2006">
                <mc:Choice xmlns:v="urn:schemas-microsoft-com:vml" Requires="v">
                  <p:oleObj spid="_x0000_s17596" name="Equation" r:id="rId3" imgW="1130040" imgH="228600" progId="Equation.DSMT4">
                    <p:embed/>
                  </p:oleObj>
                </mc:Choice>
                <mc:Fallback>
                  <p:oleObj name="Equation" r:id="rId3" imgW="1130040" imgH="228600" progId="Equation.DSMT4">
                    <p:embed/>
                    <p:pic>
                      <p:nvPicPr>
                        <p:cNvPr id="15" name="对象 14">
                          <a:extLst>
                            <a:ext uri="{FF2B5EF4-FFF2-40B4-BE49-F238E27FC236}">
                              <a16:creationId xmlns:a16="http://schemas.microsoft.com/office/drawing/2014/main" id="{1A0F3D58-7B93-4304-A1C3-E8220B5DC121}"/>
                            </a:ext>
                          </a:extLst>
                        </p:cNvPr>
                        <p:cNvPicPr>
                          <a:picLocks noChangeAspect="1" noChangeArrowheads="1"/>
                        </p:cNvPicPr>
                        <p:nvPr/>
                      </p:nvPicPr>
                      <p:blipFill>
                        <a:blip r:embed="rId4"/>
                        <a:srcRect/>
                        <a:stretch>
                          <a:fillRect/>
                        </a:stretch>
                      </p:blipFill>
                      <p:spPr bwMode="auto">
                        <a:xfrm>
                          <a:off x="957263" y="1535113"/>
                          <a:ext cx="2560637" cy="517525"/>
                        </a:xfrm>
                        <a:prstGeom prst="rect">
                          <a:avLst/>
                        </a:prstGeom>
                        <a:noFill/>
                      </p:spPr>
                    </p:pic>
                  </p:oleObj>
                </mc:Fallback>
              </mc:AlternateContent>
            </a:graphicData>
          </a:graphic>
        </p:graphicFrame>
      </p:grpSp>
      <p:grpSp>
        <p:nvGrpSpPr>
          <p:cNvPr id="9" name="组合 8">
            <a:extLst>
              <a:ext uri="{FF2B5EF4-FFF2-40B4-BE49-F238E27FC236}">
                <a16:creationId xmlns:a16="http://schemas.microsoft.com/office/drawing/2014/main" id="{1181B222-5A0C-4C80-B614-973E86B0CBEC}"/>
              </a:ext>
            </a:extLst>
          </p:cNvPr>
          <p:cNvGrpSpPr/>
          <p:nvPr/>
        </p:nvGrpSpPr>
        <p:grpSpPr>
          <a:xfrm>
            <a:off x="1546082" y="3074744"/>
            <a:ext cx="738139" cy="1916037"/>
            <a:chOff x="1795464" y="3351835"/>
            <a:chExt cx="738139" cy="1916037"/>
          </a:xfrm>
        </p:grpSpPr>
        <p:graphicFrame>
          <p:nvGraphicFramePr>
            <p:cNvPr id="15" name="对象 14">
              <a:extLst>
                <a:ext uri="{FF2B5EF4-FFF2-40B4-BE49-F238E27FC236}">
                  <a16:creationId xmlns:a16="http://schemas.microsoft.com/office/drawing/2014/main" id="{160FC76B-6D3B-4E8D-9973-3A744BA44C8B}"/>
                </a:ext>
              </a:extLst>
            </p:cNvPr>
            <p:cNvGraphicFramePr>
              <a:graphicFrameLocks noChangeAspect="1"/>
            </p:cNvGraphicFramePr>
            <p:nvPr>
              <p:extLst>
                <p:ext uri="{D42A27DB-BD31-4B8C-83A1-F6EECF244321}">
                  <p14:modId xmlns:p14="http://schemas.microsoft.com/office/powerpoint/2010/main" val="4067921230"/>
                </p:ext>
              </p:extLst>
            </p:nvPr>
          </p:nvGraphicFramePr>
          <p:xfrm>
            <a:off x="1795464" y="3351835"/>
            <a:ext cx="738139" cy="471924"/>
          </p:xfrm>
          <a:graphic>
            <a:graphicData uri="http://schemas.openxmlformats.org/presentationml/2006/ole">
              <mc:AlternateContent xmlns:mc="http://schemas.openxmlformats.org/markup-compatibility/2006">
                <mc:Choice xmlns:v="urn:schemas-microsoft-com:vml" Requires="v">
                  <p:oleObj spid="_x0000_s17597" name="Equation" r:id="rId5" imgW="317160" imgH="203040" progId="Equation.DSMT4">
                    <p:embed/>
                  </p:oleObj>
                </mc:Choice>
                <mc:Fallback>
                  <p:oleObj name="Equation" r:id="rId5" imgW="317160" imgH="203040" progId="Equation.DSMT4">
                    <p:embed/>
                    <p:pic>
                      <p:nvPicPr>
                        <p:cNvPr id="0" name="Object 1"/>
                        <p:cNvPicPr>
                          <a:picLocks noChangeAspect="1" noChangeArrowheads="1"/>
                        </p:cNvPicPr>
                        <p:nvPr/>
                      </p:nvPicPr>
                      <p:blipFill>
                        <a:blip r:embed="rId6"/>
                        <a:srcRect/>
                        <a:stretch>
                          <a:fillRect/>
                        </a:stretch>
                      </p:blipFill>
                      <p:spPr bwMode="auto">
                        <a:xfrm>
                          <a:off x="1795464" y="3351835"/>
                          <a:ext cx="738139" cy="471924"/>
                        </a:xfrm>
                        <a:prstGeom prst="rect">
                          <a:avLst/>
                        </a:prstGeom>
                        <a:noFill/>
                      </p:spPr>
                    </p:pic>
                  </p:oleObj>
                </mc:Fallback>
              </mc:AlternateContent>
            </a:graphicData>
          </a:graphic>
        </p:graphicFrame>
        <p:graphicFrame>
          <p:nvGraphicFramePr>
            <p:cNvPr id="18" name="对象 17">
              <a:extLst>
                <a:ext uri="{FF2B5EF4-FFF2-40B4-BE49-F238E27FC236}">
                  <a16:creationId xmlns:a16="http://schemas.microsoft.com/office/drawing/2014/main" id="{89E49D24-F9C1-4730-B032-3A9B7AE4EE8A}"/>
                </a:ext>
              </a:extLst>
            </p:cNvPr>
            <p:cNvGraphicFramePr>
              <a:graphicFrameLocks noChangeAspect="1"/>
            </p:cNvGraphicFramePr>
            <p:nvPr>
              <p:extLst>
                <p:ext uri="{D42A27DB-BD31-4B8C-83A1-F6EECF244321}">
                  <p14:modId xmlns:p14="http://schemas.microsoft.com/office/powerpoint/2010/main" val="1564149972"/>
                </p:ext>
              </p:extLst>
            </p:nvPr>
          </p:nvGraphicFramePr>
          <p:xfrm>
            <a:off x="1795464" y="4795947"/>
            <a:ext cx="738139" cy="471925"/>
          </p:xfrm>
          <a:graphic>
            <a:graphicData uri="http://schemas.openxmlformats.org/presentationml/2006/ole">
              <mc:AlternateContent xmlns:mc="http://schemas.openxmlformats.org/markup-compatibility/2006">
                <mc:Choice xmlns:v="urn:schemas-microsoft-com:vml" Requires="v">
                  <p:oleObj spid="_x0000_s17598" name="Equation" r:id="rId7" imgW="317160" imgH="203040" progId="Equation.DSMT4">
                    <p:embed/>
                  </p:oleObj>
                </mc:Choice>
                <mc:Fallback>
                  <p:oleObj name="Equation" r:id="rId7" imgW="317160" imgH="203040" progId="Equation.DSMT4">
                    <p:embed/>
                    <p:pic>
                      <p:nvPicPr>
                        <p:cNvPr id="15" name="对象 14">
                          <a:extLst>
                            <a:ext uri="{FF2B5EF4-FFF2-40B4-BE49-F238E27FC236}">
                              <a16:creationId xmlns:a16="http://schemas.microsoft.com/office/drawing/2014/main" id="{160FC76B-6D3B-4E8D-9973-3A744BA44C8B}"/>
                            </a:ext>
                          </a:extLst>
                        </p:cNvPr>
                        <p:cNvPicPr>
                          <a:picLocks noChangeAspect="1" noChangeArrowheads="1"/>
                        </p:cNvPicPr>
                        <p:nvPr/>
                      </p:nvPicPr>
                      <p:blipFill>
                        <a:blip r:embed="rId8"/>
                        <a:srcRect/>
                        <a:stretch>
                          <a:fillRect/>
                        </a:stretch>
                      </p:blipFill>
                      <p:spPr bwMode="auto">
                        <a:xfrm>
                          <a:off x="1795464" y="4795947"/>
                          <a:ext cx="738139" cy="471925"/>
                        </a:xfrm>
                        <a:prstGeom prst="rect">
                          <a:avLst/>
                        </a:prstGeom>
                        <a:noFill/>
                      </p:spPr>
                    </p:pic>
                  </p:oleObj>
                </mc:Fallback>
              </mc:AlternateContent>
            </a:graphicData>
          </a:graphic>
        </p:graphicFrame>
      </p:grpSp>
    </p:spTree>
    <p:extLst>
      <p:ext uri="{BB962C8B-B14F-4D97-AF65-F5344CB8AC3E}">
        <p14:creationId xmlns:p14="http://schemas.microsoft.com/office/powerpoint/2010/main" val="413398673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9CE2E7D-74BE-4FA9-9D2B-1110EA33D40A}"/>
              </a:ext>
            </a:extLst>
          </p:cNvPr>
          <p:cNvSpPr txBox="1"/>
          <p:nvPr/>
        </p:nvSpPr>
        <p:spPr>
          <a:xfrm>
            <a:off x="9021038" y="3279176"/>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参数求解</a:t>
            </a:r>
          </a:p>
        </p:txBody>
      </p:sp>
      <p:sp>
        <p:nvSpPr>
          <p:cNvPr id="3" name="文本框 2">
            <a:extLst>
              <a:ext uri="{FF2B5EF4-FFF2-40B4-BE49-F238E27FC236}">
                <a16:creationId xmlns:a16="http://schemas.microsoft.com/office/drawing/2014/main" id="{98E450E0-0C0C-4F6F-9BC9-59E2DEBFFCBC}"/>
              </a:ext>
            </a:extLst>
          </p:cNvPr>
          <p:cNvSpPr txBox="1"/>
          <p:nvPr/>
        </p:nvSpPr>
        <p:spPr>
          <a:xfrm>
            <a:off x="9007785" y="222321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建立模型</a:t>
            </a:r>
          </a:p>
        </p:txBody>
      </p:sp>
      <p:sp>
        <p:nvSpPr>
          <p:cNvPr id="4" name="文本框 3">
            <a:extLst>
              <a:ext uri="{FF2B5EF4-FFF2-40B4-BE49-F238E27FC236}">
                <a16:creationId xmlns:a16="http://schemas.microsoft.com/office/drawing/2014/main" id="{93EBC078-B200-4A74-A130-B117B962CD9C}"/>
              </a:ext>
            </a:extLst>
          </p:cNvPr>
          <p:cNvSpPr txBox="1"/>
          <p:nvPr/>
        </p:nvSpPr>
        <p:spPr>
          <a:xfrm>
            <a:off x="9007785" y="1218318"/>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提出问题</a:t>
            </a:r>
          </a:p>
        </p:txBody>
      </p:sp>
      <p:cxnSp>
        <p:nvCxnSpPr>
          <p:cNvPr id="5" name="直接箭头连接符 4">
            <a:extLst>
              <a:ext uri="{FF2B5EF4-FFF2-40B4-BE49-F238E27FC236}">
                <a16:creationId xmlns:a16="http://schemas.microsoft.com/office/drawing/2014/main" id="{5E0D2371-2C1E-4EC8-88F6-55398616A3F3}"/>
              </a:ext>
            </a:extLst>
          </p:cNvPr>
          <p:cNvCxnSpPr>
            <a:cxnSpLocks/>
          </p:cNvCxnSpPr>
          <p:nvPr/>
        </p:nvCxnSpPr>
        <p:spPr>
          <a:xfrm>
            <a:off x="10177670" y="1690242"/>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6" name="直接箭头连接符 5">
            <a:extLst>
              <a:ext uri="{FF2B5EF4-FFF2-40B4-BE49-F238E27FC236}">
                <a16:creationId xmlns:a16="http://schemas.microsoft.com/office/drawing/2014/main" id="{E3CA6200-C366-4798-AD43-F7677F95FE25}"/>
              </a:ext>
            </a:extLst>
          </p:cNvPr>
          <p:cNvCxnSpPr>
            <a:cxnSpLocks/>
          </p:cNvCxnSpPr>
          <p:nvPr/>
        </p:nvCxnSpPr>
        <p:spPr>
          <a:xfrm>
            <a:off x="10177672" y="2723910"/>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7" name="文本框 6">
            <a:extLst>
              <a:ext uri="{FF2B5EF4-FFF2-40B4-BE49-F238E27FC236}">
                <a16:creationId xmlns:a16="http://schemas.microsoft.com/office/drawing/2014/main" id="{FA76B38C-A80D-4AAA-A84F-BDAA191F5B56}"/>
              </a:ext>
            </a:extLst>
          </p:cNvPr>
          <p:cNvSpPr txBox="1"/>
          <p:nvPr/>
        </p:nvSpPr>
        <p:spPr>
          <a:xfrm>
            <a:off x="9034292" y="433272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模型检验</a:t>
            </a:r>
          </a:p>
        </p:txBody>
      </p:sp>
      <p:cxnSp>
        <p:nvCxnSpPr>
          <p:cNvPr id="8" name="直接箭头连接符 7">
            <a:extLst>
              <a:ext uri="{FF2B5EF4-FFF2-40B4-BE49-F238E27FC236}">
                <a16:creationId xmlns:a16="http://schemas.microsoft.com/office/drawing/2014/main" id="{BCA120CC-8FCB-47C1-A5E3-5EF4F16010E7}"/>
              </a:ext>
            </a:extLst>
          </p:cNvPr>
          <p:cNvCxnSpPr>
            <a:cxnSpLocks/>
          </p:cNvCxnSpPr>
          <p:nvPr/>
        </p:nvCxnSpPr>
        <p:spPr>
          <a:xfrm>
            <a:off x="10190926" y="3777458"/>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grpSp>
        <p:nvGrpSpPr>
          <p:cNvPr id="18" name="组合 17">
            <a:extLst>
              <a:ext uri="{FF2B5EF4-FFF2-40B4-BE49-F238E27FC236}">
                <a16:creationId xmlns:a16="http://schemas.microsoft.com/office/drawing/2014/main" id="{4FB2B00E-6252-42F4-A4E5-6539492099B7}"/>
              </a:ext>
            </a:extLst>
          </p:cNvPr>
          <p:cNvGrpSpPr/>
          <p:nvPr/>
        </p:nvGrpSpPr>
        <p:grpSpPr>
          <a:xfrm>
            <a:off x="1848940" y="1218318"/>
            <a:ext cx="6374030" cy="4559763"/>
            <a:chOff x="1848940" y="1218318"/>
            <a:chExt cx="6374030" cy="4559763"/>
          </a:xfrm>
        </p:grpSpPr>
        <p:pic>
          <p:nvPicPr>
            <p:cNvPr id="11" name="图片 10">
              <a:extLst>
                <a:ext uri="{FF2B5EF4-FFF2-40B4-BE49-F238E27FC236}">
                  <a16:creationId xmlns:a16="http://schemas.microsoft.com/office/drawing/2014/main" id="{507B916A-BDEB-487C-8F51-2A91B0F60695}"/>
                </a:ext>
              </a:extLst>
            </p:cNvPr>
            <p:cNvPicPr/>
            <p:nvPr/>
          </p:nvPicPr>
          <p:blipFill>
            <a:blip r:embed="rId2"/>
            <a:stretch>
              <a:fillRect/>
            </a:stretch>
          </p:blipFill>
          <p:spPr>
            <a:xfrm>
              <a:off x="1848940" y="1218318"/>
              <a:ext cx="6374030" cy="4559763"/>
            </a:xfrm>
            <a:prstGeom prst="rect">
              <a:avLst/>
            </a:prstGeom>
          </p:spPr>
        </p:pic>
        <p:cxnSp>
          <p:nvCxnSpPr>
            <p:cNvPr id="12" name="直接箭头连接符 11">
              <a:extLst>
                <a:ext uri="{FF2B5EF4-FFF2-40B4-BE49-F238E27FC236}">
                  <a16:creationId xmlns:a16="http://schemas.microsoft.com/office/drawing/2014/main" id="{87AC55BB-6320-4E59-ABA2-C954967B19CD}"/>
                </a:ext>
              </a:extLst>
            </p:cNvPr>
            <p:cNvCxnSpPr>
              <a:cxnSpLocks/>
            </p:cNvCxnSpPr>
            <p:nvPr/>
          </p:nvCxnSpPr>
          <p:spPr>
            <a:xfrm flipV="1">
              <a:off x="2166838" y="1218318"/>
              <a:ext cx="0" cy="4025432"/>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13" name="直接箭头连接符 12">
              <a:extLst>
                <a:ext uri="{FF2B5EF4-FFF2-40B4-BE49-F238E27FC236}">
                  <a16:creationId xmlns:a16="http://schemas.microsoft.com/office/drawing/2014/main" id="{6692FAA2-448A-4190-93C5-B2FEFAE3CEA3}"/>
                </a:ext>
              </a:extLst>
            </p:cNvPr>
            <p:cNvCxnSpPr>
              <a:cxnSpLocks/>
            </p:cNvCxnSpPr>
            <p:nvPr/>
          </p:nvCxnSpPr>
          <p:spPr>
            <a:xfrm>
              <a:off x="2147920" y="5258358"/>
              <a:ext cx="6022045" cy="0"/>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74124594"/>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03C5888-6746-4BED-BFD0-8E584D62D544}"/>
              </a:ext>
            </a:extLst>
          </p:cNvPr>
          <p:cNvSpPr>
            <a:spLocks noChangeArrowheads="1"/>
          </p:cNvSpPr>
          <p:nvPr/>
        </p:nvSpPr>
        <p:spPr bwMode="auto">
          <a:xfrm>
            <a:off x="1860330" y="1582857"/>
            <a:ext cx="1975029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grpSp>
        <p:nvGrpSpPr>
          <p:cNvPr id="15" name="组合 14">
            <a:extLst>
              <a:ext uri="{FF2B5EF4-FFF2-40B4-BE49-F238E27FC236}">
                <a16:creationId xmlns:a16="http://schemas.microsoft.com/office/drawing/2014/main" id="{2AD35759-6963-4E12-A78E-6E4265859DE5}"/>
              </a:ext>
            </a:extLst>
          </p:cNvPr>
          <p:cNvGrpSpPr/>
          <p:nvPr/>
        </p:nvGrpSpPr>
        <p:grpSpPr>
          <a:xfrm>
            <a:off x="1786944" y="930364"/>
            <a:ext cx="7162800" cy="5010150"/>
            <a:chOff x="1786944" y="923925"/>
            <a:chExt cx="7162800" cy="5010150"/>
          </a:xfrm>
        </p:grpSpPr>
        <p:pic>
          <p:nvPicPr>
            <p:cNvPr id="7" name="图片 6">
              <a:extLst>
                <a:ext uri="{FF2B5EF4-FFF2-40B4-BE49-F238E27FC236}">
                  <a16:creationId xmlns:a16="http://schemas.microsoft.com/office/drawing/2014/main" id="{057B2BD7-9C43-4C1C-BC28-E57935D19418}"/>
                </a:ext>
              </a:extLst>
            </p:cNvPr>
            <p:cNvPicPr>
              <a:picLocks noChangeAspect="1"/>
            </p:cNvPicPr>
            <p:nvPr/>
          </p:nvPicPr>
          <p:blipFill>
            <a:blip r:embed="rId2"/>
            <a:stretch>
              <a:fillRect/>
            </a:stretch>
          </p:blipFill>
          <p:spPr>
            <a:xfrm>
              <a:off x="1786944" y="923925"/>
              <a:ext cx="7162800" cy="5010150"/>
            </a:xfrm>
            <a:prstGeom prst="rect">
              <a:avLst/>
            </a:prstGeom>
          </p:spPr>
        </p:pic>
        <p:grpSp>
          <p:nvGrpSpPr>
            <p:cNvPr id="14" name="组合 13">
              <a:extLst>
                <a:ext uri="{FF2B5EF4-FFF2-40B4-BE49-F238E27FC236}">
                  <a16:creationId xmlns:a16="http://schemas.microsoft.com/office/drawing/2014/main" id="{EE16E206-2520-4BAC-8FDC-229F1A784DC3}"/>
                </a:ext>
              </a:extLst>
            </p:cNvPr>
            <p:cNvGrpSpPr/>
            <p:nvPr/>
          </p:nvGrpSpPr>
          <p:grpSpPr>
            <a:xfrm>
              <a:off x="2147920" y="1171977"/>
              <a:ext cx="6801824" cy="4182974"/>
              <a:chOff x="2147920" y="1171977"/>
              <a:chExt cx="6801824" cy="4182974"/>
            </a:xfrm>
          </p:grpSpPr>
          <p:cxnSp>
            <p:nvCxnSpPr>
              <p:cNvPr id="8" name="直接箭头连接符 7">
                <a:extLst>
                  <a:ext uri="{FF2B5EF4-FFF2-40B4-BE49-F238E27FC236}">
                    <a16:creationId xmlns:a16="http://schemas.microsoft.com/office/drawing/2014/main" id="{15239955-577C-4A91-897D-38B4034E00C2}"/>
                  </a:ext>
                </a:extLst>
              </p:cNvPr>
              <p:cNvCxnSpPr>
                <a:cxnSpLocks/>
              </p:cNvCxnSpPr>
              <p:nvPr/>
            </p:nvCxnSpPr>
            <p:spPr>
              <a:xfrm flipH="1" flipV="1">
                <a:off x="2147920" y="1171977"/>
                <a:ext cx="18918" cy="4174806"/>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9" name="直接箭头连接符 8">
                <a:extLst>
                  <a:ext uri="{FF2B5EF4-FFF2-40B4-BE49-F238E27FC236}">
                    <a16:creationId xmlns:a16="http://schemas.microsoft.com/office/drawing/2014/main" id="{1FAC2490-C58B-4114-99CC-91A0A622774B}"/>
                  </a:ext>
                </a:extLst>
              </p:cNvPr>
              <p:cNvCxnSpPr>
                <a:cxnSpLocks/>
              </p:cNvCxnSpPr>
              <p:nvPr/>
            </p:nvCxnSpPr>
            <p:spPr>
              <a:xfrm flipV="1">
                <a:off x="2147920" y="5340343"/>
                <a:ext cx="6801824" cy="14608"/>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pSp>
      </p:grpSp>
      <p:sp>
        <p:nvSpPr>
          <p:cNvPr id="16" name="文本框 15">
            <a:extLst>
              <a:ext uri="{FF2B5EF4-FFF2-40B4-BE49-F238E27FC236}">
                <a16:creationId xmlns:a16="http://schemas.microsoft.com/office/drawing/2014/main" id="{EEA2D9C2-E16F-4A09-B85A-7BD854CFDE0D}"/>
              </a:ext>
            </a:extLst>
          </p:cNvPr>
          <p:cNvSpPr txBox="1"/>
          <p:nvPr/>
        </p:nvSpPr>
        <p:spPr>
          <a:xfrm>
            <a:off x="9021038" y="3279176"/>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参数求解</a:t>
            </a:r>
          </a:p>
        </p:txBody>
      </p:sp>
      <p:sp>
        <p:nvSpPr>
          <p:cNvPr id="17" name="文本框 16">
            <a:extLst>
              <a:ext uri="{FF2B5EF4-FFF2-40B4-BE49-F238E27FC236}">
                <a16:creationId xmlns:a16="http://schemas.microsoft.com/office/drawing/2014/main" id="{81681611-E1F4-489B-A1F5-68690382B71E}"/>
              </a:ext>
            </a:extLst>
          </p:cNvPr>
          <p:cNvSpPr txBox="1"/>
          <p:nvPr/>
        </p:nvSpPr>
        <p:spPr>
          <a:xfrm>
            <a:off x="9007785" y="222321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建立模型</a:t>
            </a:r>
          </a:p>
        </p:txBody>
      </p:sp>
      <p:sp>
        <p:nvSpPr>
          <p:cNvPr id="18" name="文本框 17">
            <a:extLst>
              <a:ext uri="{FF2B5EF4-FFF2-40B4-BE49-F238E27FC236}">
                <a16:creationId xmlns:a16="http://schemas.microsoft.com/office/drawing/2014/main" id="{4AA8E5FE-90A7-4AF4-8406-FDCEEF4414D9}"/>
              </a:ext>
            </a:extLst>
          </p:cNvPr>
          <p:cNvSpPr txBox="1"/>
          <p:nvPr/>
        </p:nvSpPr>
        <p:spPr>
          <a:xfrm>
            <a:off x="9007785" y="1218318"/>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提出问题</a:t>
            </a:r>
          </a:p>
        </p:txBody>
      </p:sp>
      <p:cxnSp>
        <p:nvCxnSpPr>
          <p:cNvPr id="19" name="直接箭头连接符 18">
            <a:extLst>
              <a:ext uri="{FF2B5EF4-FFF2-40B4-BE49-F238E27FC236}">
                <a16:creationId xmlns:a16="http://schemas.microsoft.com/office/drawing/2014/main" id="{44F71D2A-B52C-4921-B21C-7A64113D9E76}"/>
              </a:ext>
            </a:extLst>
          </p:cNvPr>
          <p:cNvCxnSpPr>
            <a:cxnSpLocks/>
          </p:cNvCxnSpPr>
          <p:nvPr/>
        </p:nvCxnSpPr>
        <p:spPr>
          <a:xfrm>
            <a:off x="10177670" y="1690242"/>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20" name="直接箭头连接符 19">
            <a:extLst>
              <a:ext uri="{FF2B5EF4-FFF2-40B4-BE49-F238E27FC236}">
                <a16:creationId xmlns:a16="http://schemas.microsoft.com/office/drawing/2014/main" id="{C6A7AE53-8A78-4DD6-87FC-CE930D352DB2}"/>
              </a:ext>
            </a:extLst>
          </p:cNvPr>
          <p:cNvCxnSpPr>
            <a:cxnSpLocks/>
          </p:cNvCxnSpPr>
          <p:nvPr/>
        </p:nvCxnSpPr>
        <p:spPr>
          <a:xfrm>
            <a:off x="10177672" y="2723910"/>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21" name="文本框 20">
            <a:extLst>
              <a:ext uri="{FF2B5EF4-FFF2-40B4-BE49-F238E27FC236}">
                <a16:creationId xmlns:a16="http://schemas.microsoft.com/office/drawing/2014/main" id="{4633A6DB-1886-485F-B42B-0AC917B61412}"/>
              </a:ext>
            </a:extLst>
          </p:cNvPr>
          <p:cNvSpPr txBox="1"/>
          <p:nvPr/>
        </p:nvSpPr>
        <p:spPr>
          <a:xfrm>
            <a:off x="9034292" y="433272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模型检验</a:t>
            </a:r>
          </a:p>
        </p:txBody>
      </p:sp>
      <p:cxnSp>
        <p:nvCxnSpPr>
          <p:cNvPr id="22" name="直接箭头连接符 21">
            <a:extLst>
              <a:ext uri="{FF2B5EF4-FFF2-40B4-BE49-F238E27FC236}">
                <a16:creationId xmlns:a16="http://schemas.microsoft.com/office/drawing/2014/main" id="{6933B096-5428-4525-9324-6F3358080370}"/>
              </a:ext>
            </a:extLst>
          </p:cNvPr>
          <p:cNvCxnSpPr>
            <a:cxnSpLocks/>
          </p:cNvCxnSpPr>
          <p:nvPr/>
        </p:nvCxnSpPr>
        <p:spPr>
          <a:xfrm>
            <a:off x="10190926" y="3777458"/>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72515858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9CE2E7D-74BE-4FA9-9D2B-1110EA33D40A}"/>
              </a:ext>
            </a:extLst>
          </p:cNvPr>
          <p:cNvSpPr txBox="1"/>
          <p:nvPr/>
        </p:nvSpPr>
        <p:spPr>
          <a:xfrm>
            <a:off x="9021038" y="3279176"/>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参数求解</a:t>
            </a:r>
          </a:p>
        </p:txBody>
      </p:sp>
      <p:sp>
        <p:nvSpPr>
          <p:cNvPr id="3" name="文本框 2">
            <a:extLst>
              <a:ext uri="{FF2B5EF4-FFF2-40B4-BE49-F238E27FC236}">
                <a16:creationId xmlns:a16="http://schemas.microsoft.com/office/drawing/2014/main" id="{98E450E0-0C0C-4F6F-9BC9-59E2DEBFFCBC}"/>
              </a:ext>
            </a:extLst>
          </p:cNvPr>
          <p:cNvSpPr txBox="1"/>
          <p:nvPr/>
        </p:nvSpPr>
        <p:spPr>
          <a:xfrm>
            <a:off x="9007785" y="222321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建立模型</a:t>
            </a:r>
          </a:p>
        </p:txBody>
      </p:sp>
      <p:sp>
        <p:nvSpPr>
          <p:cNvPr id="4" name="文本框 3">
            <a:extLst>
              <a:ext uri="{FF2B5EF4-FFF2-40B4-BE49-F238E27FC236}">
                <a16:creationId xmlns:a16="http://schemas.microsoft.com/office/drawing/2014/main" id="{93EBC078-B200-4A74-A130-B117B962CD9C}"/>
              </a:ext>
            </a:extLst>
          </p:cNvPr>
          <p:cNvSpPr txBox="1"/>
          <p:nvPr/>
        </p:nvSpPr>
        <p:spPr>
          <a:xfrm>
            <a:off x="9007785" y="1218318"/>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提出问题</a:t>
            </a:r>
          </a:p>
        </p:txBody>
      </p:sp>
      <p:cxnSp>
        <p:nvCxnSpPr>
          <p:cNvPr id="5" name="直接箭头连接符 4">
            <a:extLst>
              <a:ext uri="{FF2B5EF4-FFF2-40B4-BE49-F238E27FC236}">
                <a16:creationId xmlns:a16="http://schemas.microsoft.com/office/drawing/2014/main" id="{5E0D2371-2C1E-4EC8-88F6-55398616A3F3}"/>
              </a:ext>
            </a:extLst>
          </p:cNvPr>
          <p:cNvCxnSpPr>
            <a:cxnSpLocks/>
          </p:cNvCxnSpPr>
          <p:nvPr/>
        </p:nvCxnSpPr>
        <p:spPr>
          <a:xfrm>
            <a:off x="10177670" y="1690242"/>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6" name="直接箭头连接符 5">
            <a:extLst>
              <a:ext uri="{FF2B5EF4-FFF2-40B4-BE49-F238E27FC236}">
                <a16:creationId xmlns:a16="http://schemas.microsoft.com/office/drawing/2014/main" id="{E3CA6200-C366-4798-AD43-F7677F95FE25}"/>
              </a:ext>
            </a:extLst>
          </p:cNvPr>
          <p:cNvCxnSpPr>
            <a:cxnSpLocks/>
          </p:cNvCxnSpPr>
          <p:nvPr/>
        </p:nvCxnSpPr>
        <p:spPr>
          <a:xfrm>
            <a:off x="10177672" y="2723910"/>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7" name="文本框 6">
            <a:extLst>
              <a:ext uri="{FF2B5EF4-FFF2-40B4-BE49-F238E27FC236}">
                <a16:creationId xmlns:a16="http://schemas.microsoft.com/office/drawing/2014/main" id="{FA76B38C-A80D-4AAA-A84F-BDAA191F5B56}"/>
              </a:ext>
            </a:extLst>
          </p:cNvPr>
          <p:cNvSpPr txBox="1"/>
          <p:nvPr/>
        </p:nvSpPr>
        <p:spPr>
          <a:xfrm>
            <a:off x="9034292" y="433272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模型检验</a:t>
            </a:r>
          </a:p>
        </p:txBody>
      </p:sp>
      <p:cxnSp>
        <p:nvCxnSpPr>
          <p:cNvPr id="8" name="直接箭头连接符 7">
            <a:extLst>
              <a:ext uri="{FF2B5EF4-FFF2-40B4-BE49-F238E27FC236}">
                <a16:creationId xmlns:a16="http://schemas.microsoft.com/office/drawing/2014/main" id="{BCA120CC-8FCB-47C1-A5E3-5EF4F16010E7}"/>
              </a:ext>
            </a:extLst>
          </p:cNvPr>
          <p:cNvCxnSpPr>
            <a:cxnSpLocks/>
          </p:cNvCxnSpPr>
          <p:nvPr/>
        </p:nvCxnSpPr>
        <p:spPr>
          <a:xfrm>
            <a:off x="10190926" y="3777458"/>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grpSp>
        <p:nvGrpSpPr>
          <p:cNvPr id="9" name="组合 8">
            <a:extLst>
              <a:ext uri="{FF2B5EF4-FFF2-40B4-BE49-F238E27FC236}">
                <a16:creationId xmlns:a16="http://schemas.microsoft.com/office/drawing/2014/main" id="{3600DF68-C106-43D2-86BB-EBC2ADF21DA1}"/>
              </a:ext>
            </a:extLst>
          </p:cNvPr>
          <p:cNvGrpSpPr/>
          <p:nvPr/>
        </p:nvGrpSpPr>
        <p:grpSpPr>
          <a:xfrm>
            <a:off x="1409210" y="4181511"/>
            <a:ext cx="7633243" cy="1815882"/>
            <a:chOff x="1554252" y="3569812"/>
            <a:chExt cx="7633243" cy="1815882"/>
          </a:xfrm>
        </p:grpSpPr>
        <p:sp>
          <p:nvSpPr>
            <p:cNvPr id="10" name="文本框 9">
              <a:extLst>
                <a:ext uri="{FF2B5EF4-FFF2-40B4-BE49-F238E27FC236}">
                  <a16:creationId xmlns:a16="http://schemas.microsoft.com/office/drawing/2014/main" id="{AE0000EE-B2EF-4AA0-91E4-79A2A15D0B89}"/>
                </a:ext>
              </a:extLst>
            </p:cNvPr>
            <p:cNvSpPr txBox="1"/>
            <p:nvPr/>
          </p:nvSpPr>
          <p:spPr>
            <a:xfrm>
              <a:off x="1554252" y="3569812"/>
              <a:ext cx="7633243"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dirty="0">
                  <a:latin typeface="Times New Roman" panose="02020603050405020304" pitchFamily="18" charset="0"/>
                </a:rPr>
                <a:t>        </a:t>
              </a:r>
              <a:r>
                <a:rPr lang="zh-CN" altLang="zh-CN" dirty="0">
                  <a:latin typeface="Times New Roman" panose="02020603050405020304" pitchFamily="18" charset="0"/>
                </a:rPr>
                <a:t>可以看到，在前</a:t>
              </a:r>
              <a:r>
                <a:rPr lang="en-US" altLang="zh-CN" dirty="0">
                  <a:latin typeface="Times New Roman" panose="02020603050405020304" pitchFamily="18" charset="0"/>
                </a:rPr>
                <a:t>8</a:t>
              </a:r>
              <a:r>
                <a:rPr lang="zh-CN" altLang="zh-CN" dirty="0">
                  <a:latin typeface="Times New Roman" panose="02020603050405020304" pitchFamily="18" charset="0"/>
                </a:rPr>
                <a:t>个阶段，</a:t>
              </a:r>
              <a:r>
                <a:rPr lang="en-US" altLang="zh-CN" dirty="0">
                  <a:latin typeface="Times New Roman" panose="02020603050405020304" pitchFamily="18" charset="0"/>
                </a:rPr>
                <a:t>     </a:t>
              </a:r>
              <a:r>
                <a:rPr lang="zh-CN" altLang="zh-CN" dirty="0">
                  <a:latin typeface="Times New Roman" panose="02020603050405020304" pitchFamily="18" charset="0"/>
                </a:rPr>
                <a:t>函数值与</a:t>
              </a:r>
              <a:r>
                <a:rPr lang="zh-CN" altLang="en-US" dirty="0">
                  <a:latin typeface="Times New Roman" panose="02020603050405020304" pitchFamily="18" charset="0"/>
                </a:rPr>
                <a:t>真实</a:t>
              </a:r>
              <a:r>
                <a:rPr lang="zh-CN" altLang="zh-CN" dirty="0">
                  <a:latin typeface="Times New Roman" panose="02020603050405020304" pitchFamily="18" charset="0"/>
                </a:rPr>
                <a:t>值之间的误差不大，但从第</a:t>
              </a:r>
              <a:r>
                <a:rPr lang="en-US" altLang="zh-CN" dirty="0">
                  <a:latin typeface="Times New Roman" panose="02020603050405020304" pitchFamily="18" charset="0"/>
                </a:rPr>
                <a:t>9</a:t>
              </a:r>
              <a:r>
                <a:rPr lang="zh-CN" altLang="zh-CN" dirty="0">
                  <a:latin typeface="Times New Roman" panose="02020603050405020304" pitchFamily="18" charset="0"/>
                </a:rPr>
                <a:t>阶段开始，误差非常大，所以</a:t>
              </a:r>
              <a:r>
                <a:rPr lang="en-US" altLang="zh-CN" dirty="0">
                  <a:latin typeface="Times New Roman" panose="02020603050405020304" pitchFamily="18" charset="0"/>
                </a:rPr>
                <a:t>                             </a:t>
              </a:r>
              <a:r>
                <a:rPr lang="zh-CN" altLang="zh-CN" dirty="0">
                  <a:latin typeface="Times New Roman" panose="02020603050405020304" pitchFamily="18" charset="0"/>
                </a:rPr>
                <a:t>不能反映出玉米植株高度的实际增长规律</a:t>
              </a:r>
              <a:r>
                <a:rPr lang="en-US" altLang="zh-CN" dirty="0">
                  <a:latin typeface="Times New Roman" panose="02020603050405020304" pitchFamily="18" charset="0"/>
                </a:rPr>
                <a:t>.</a:t>
              </a:r>
              <a:endParaRPr lang="zh-CN" altLang="en-US" dirty="0">
                <a:latin typeface="Times New Roman" panose="02020603050405020304" pitchFamily="18" charset="0"/>
              </a:endParaRPr>
            </a:p>
          </p:txBody>
        </p:sp>
        <p:graphicFrame>
          <p:nvGraphicFramePr>
            <p:cNvPr id="12" name="对象 11">
              <a:extLst>
                <a:ext uri="{FF2B5EF4-FFF2-40B4-BE49-F238E27FC236}">
                  <a16:creationId xmlns:a16="http://schemas.microsoft.com/office/drawing/2014/main" id="{5AEBC746-E981-40FE-899E-7AC9365B2324}"/>
                </a:ext>
              </a:extLst>
            </p:cNvPr>
            <p:cNvGraphicFramePr>
              <a:graphicFrameLocks noChangeAspect="1"/>
            </p:cNvGraphicFramePr>
            <p:nvPr>
              <p:extLst>
                <p:ext uri="{D42A27DB-BD31-4B8C-83A1-F6EECF244321}">
                  <p14:modId xmlns:p14="http://schemas.microsoft.com/office/powerpoint/2010/main" val="2237218380"/>
                </p:ext>
              </p:extLst>
            </p:nvPr>
          </p:nvGraphicFramePr>
          <p:xfrm>
            <a:off x="6249704" y="3621953"/>
            <a:ext cx="738137" cy="471923"/>
          </p:xfrm>
          <a:graphic>
            <a:graphicData uri="http://schemas.openxmlformats.org/presentationml/2006/ole">
              <mc:AlternateContent xmlns:mc="http://schemas.openxmlformats.org/markup-compatibility/2006">
                <mc:Choice xmlns:v="urn:schemas-microsoft-com:vml" Requires="v">
                  <p:oleObj spid="_x0000_s15479" name="Equation" r:id="rId3" imgW="317160" imgH="203040" progId="Equation.DSMT4">
                    <p:embed/>
                  </p:oleObj>
                </mc:Choice>
                <mc:Fallback>
                  <p:oleObj name="Equation" r:id="rId3" imgW="317160" imgH="203040" progId="Equation.DSMT4">
                    <p:embed/>
                    <p:pic>
                      <p:nvPicPr>
                        <p:cNvPr id="18" name="对象 17">
                          <a:extLst>
                            <a:ext uri="{FF2B5EF4-FFF2-40B4-BE49-F238E27FC236}">
                              <a16:creationId xmlns:a16="http://schemas.microsoft.com/office/drawing/2014/main" id="{89E49D24-F9C1-4730-B032-3A9B7AE4EE8A}"/>
                            </a:ext>
                          </a:extLst>
                        </p:cNvPr>
                        <p:cNvPicPr>
                          <a:picLocks noChangeAspect="1" noChangeArrowheads="1"/>
                        </p:cNvPicPr>
                        <p:nvPr/>
                      </p:nvPicPr>
                      <p:blipFill>
                        <a:blip r:embed="rId4"/>
                        <a:srcRect/>
                        <a:stretch>
                          <a:fillRect/>
                        </a:stretch>
                      </p:blipFill>
                      <p:spPr bwMode="auto">
                        <a:xfrm>
                          <a:off x="6249704" y="3621953"/>
                          <a:ext cx="738137" cy="471923"/>
                        </a:xfrm>
                        <a:prstGeom prst="rect">
                          <a:avLst/>
                        </a:prstGeom>
                        <a:noFill/>
                      </p:spPr>
                    </p:pic>
                  </p:oleObj>
                </mc:Fallback>
              </mc:AlternateContent>
            </a:graphicData>
          </a:graphic>
        </p:graphicFrame>
        <p:graphicFrame>
          <p:nvGraphicFramePr>
            <p:cNvPr id="14" name="对象 13">
              <a:extLst>
                <a:ext uri="{FF2B5EF4-FFF2-40B4-BE49-F238E27FC236}">
                  <a16:creationId xmlns:a16="http://schemas.microsoft.com/office/drawing/2014/main" id="{5FFCC5E1-1BEC-467F-9788-F7ED106373BE}"/>
                </a:ext>
              </a:extLst>
            </p:cNvPr>
            <p:cNvGraphicFramePr>
              <a:graphicFrameLocks noChangeAspect="1"/>
            </p:cNvGraphicFramePr>
            <p:nvPr>
              <p:extLst>
                <p:ext uri="{D42A27DB-BD31-4B8C-83A1-F6EECF244321}">
                  <p14:modId xmlns:p14="http://schemas.microsoft.com/office/powerpoint/2010/main" val="2551997056"/>
                </p:ext>
              </p:extLst>
            </p:nvPr>
          </p:nvGraphicFramePr>
          <p:xfrm>
            <a:off x="3424967" y="4465141"/>
            <a:ext cx="2560637" cy="517525"/>
          </p:xfrm>
          <a:graphic>
            <a:graphicData uri="http://schemas.openxmlformats.org/presentationml/2006/ole">
              <mc:AlternateContent xmlns:mc="http://schemas.openxmlformats.org/markup-compatibility/2006">
                <mc:Choice xmlns:v="urn:schemas-microsoft-com:vml" Requires="v">
                  <p:oleObj spid="_x0000_s15480" name="Equation" r:id="rId5" imgW="1130040" imgH="228600" progId="Equation.DSMT4">
                    <p:embed/>
                  </p:oleObj>
                </mc:Choice>
                <mc:Fallback>
                  <p:oleObj name="Equation" r:id="rId5" imgW="1130040" imgH="228600" progId="Equation.DSMT4">
                    <p:embed/>
                    <p:pic>
                      <p:nvPicPr>
                        <p:cNvPr id="12" name="对象 11">
                          <a:extLst>
                            <a:ext uri="{FF2B5EF4-FFF2-40B4-BE49-F238E27FC236}">
                              <a16:creationId xmlns:a16="http://schemas.microsoft.com/office/drawing/2014/main" id="{38618FD5-502F-4FBD-8493-C922D3B9B08F}"/>
                            </a:ext>
                          </a:extLst>
                        </p:cNvPr>
                        <p:cNvPicPr>
                          <a:picLocks noChangeAspect="1" noChangeArrowheads="1"/>
                        </p:cNvPicPr>
                        <p:nvPr/>
                      </p:nvPicPr>
                      <p:blipFill>
                        <a:blip r:embed="rId6"/>
                        <a:srcRect/>
                        <a:stretch>
                          <a:fillRect/>
                        </a:stretch>
                      </p:blipFill>
                      <p:spPr bwMode="auto">
                        <a:xfrm>
                          <a:off x="3424967" y="4465141"/>
                          <a:ext cx="2560637" cy="517525"/>
                        </a:xfrm>
                        <a:prstGeom prst="rect">
                          <a:avLst/>
                        </a:prstGeom>
                        <a:noFill/>
                      </p:spPr>
                    </p:pic>
                  </p:oleObj>
                </mc:Fallback>
              </mc:AlternateContent>
            </a:graphicData>
          </a:graphic>
        </p:graphicFrame>
      </p:grpSp>
      <p:grpSp>
        <p:nvGrpSpPr>
          <p:cNvPr id="13" name="组合 12">
            <a:extLst>
              <a:ext uri="{FF2B5EF4-FFF2-40B4-BE49-F238E27FC236}">
                <a16:creationId xmlns:a16="http://schemas.microsoft.com/office/drawing/2014/main" id="{4E551217-5231-4683-A964-8371146E9190}"/>
              </a:ext>
            </a:extLst>
          </p:cNvPr>
          <p:cNvGrpSpPr/>
          <p:nvPr/>
        </p:nvGrpSpPr>
        <p:grpSpPr>
          <a:xfrm>
            <a:off x="2314365" y="918882"/>
            <a:ext cx="5051277" cy="3211684"/>
            <a:chOff x="1786944" y="923925"/>
            <a:chExt cx="7162800" cy="5010150"/>
          </a:xfrm>
        </p:grpSpPr>
        <p:pic>
          <p:nvPicPr>
            <p:cNvPr id="15" name="图片 14">
              <a:extLst>
                <a:ext uri="{FF2B5EF4-FFF2-40B4-BE49-F238E27FC236}">
                  <a16:creationId xmlns:a16="http://schemas.microsoft.com/office/drawing/2014/main" id="{5BB17983-5298-44C1-B1E8-68662F44E731}"/>
                </a:ext>
              </a:extLst>
            </p:cNvPr>
            <p:cNvPicPr>
              <a:picLocks noChangeAspect="1"/>
            </p:cNvPicPr>
            <p:nvPr/>
          </p:nvPicPr>
          <p:blipFill>
            <a:blip r:embed="rId7"/>
            <a:stretch>
              <a:fillRect/>
            </a:stretch>
          </p:blipFill>
          <p:spPr>
            <a:xfrm>
              <a:off x="1786944" y="923925"/>
              <a:ext cx="7162800" cy="5010150"/>
            </a:xfrm>
            <a:prstGeom prst="rect">
              <a:avLst/>
            </a:prstGeom>
          </p:spPr>
        </p:pic>
        <p:grpSp>
          <p:nvGrpSpPr>
            <p:cNvPr id="16" name="组合 15">
              <a:extLst>
                <a:ext uri="{FF2B5EF4-FFF2-40B4-BE49-F238E27FC236}">
                  <a16:creationId xmlns:a16="http://schemas.microsoft.com/office/drawing/2014/main" id="{C860E61B-8B8B-4682-8AC9-0CC3768A3F97}"/>
                </a:ext>
              </a:extLst>
            </p:cNvPr>
            <p:cNvGrpSpPr/>
            <p:nvPr/>
          </p:nvGrpSpPr>
          <p:grpSpPr>
            <a:xfrm>
              <a:off x="2147920" y="1171977"/>
              <a:ext cx="6801824" cy="4182974"/>
              <a:chOff x="2147920" y="1171977"/>
              <a:chExt cx="6801824" cy="4182974"/>
            </a:xfrm>
          </p:grpSpPr>
          <p:cxnSp>
            <p:nvCxnSpPr>
              <p:cNvPr id="18" name="直接箭头连接符 17">
                <a:extLst>
                  <a:ext uri="{FF2B5EF4-FFF2-40B4-BE49-F238E27FC236}">
                    <a16:creationId xmlns:a16="http://schemas.microsoft.com/office/drawing/2014/main" id="{67F59CEF-B663-442C-AA22-7C23AE7CAA62}"/>
                  </a:ext>
                </a:extLst>
              </p:cNvPr>
              <p:cNvCxnSpPr>
                <a:cxnSpLocks/>
              </p:cNvCxnSpPr>
              <p:nvPr/>
            </p:nvCxnSpPr>
            <p:spPr>
              <a:xfrm flipH="1" flipV="1">
                <a:off x="2147920" y="1171977"/>
                <a:ext cx="18918" cy="4174806"/>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19" name="直接箭头连接符 18">
                <a:extLst>
                  <a:ext uri="{FF2B5EF4-FFF2-40B4-BE49-F238E27FC236}">
                    <a16:creationId xmlns:a16="http://schemas.microsoft.com/office/drawing/2014/main" id="{88BFA6DD-3C5F-42CA-A017-47925136B486}"/>
                  </a:ext>
                </a:extLst>
              </p:cNvPr>
              <p:cNvCxnSpPr>
                <a:cxnSpLocks/>
              </p:cNvCxnSpPr>
              <p:nvPr/>
            </p:nvCxnSpPr>
            <p:spPr>
              <a:xfrm flipV="1">
                <a:off x="2147920" y="5340343"/>
                <a:ext cx="6801824" cy="14608"/>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341692347"/>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9CE2E7D-74BE-4FA9-9D2B-1110EA33D40A}"/>
              </a:ext>
            </a:extLst>
          </p:cNvPr>
          <p:cNvSpPr txBox="1"/>
          <p:nvPr/>
        </p:nvSpPr>
        <p:spPr>
          <a:xfrm>
            <a:off x="9021038" y="3279176"/>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参数求解</a:t>
            </a:r>
          </a:p>
        </p:txBody>
      </p:sp>
      <p:sp>
        <p:nvSpPr>
          <p:cNvPr id="3" name="文本框 2">
            <a:extLst>
              <a:ext uri="{FF2B5EF4-FFF2-40B4-BE49-F238E27FC236}">
                <a16:creationId xmlns:a16="http://schemas.microsoft.com/office/drawing/2014/main" id="{98E450E0-0C0C-4F6F-9BC9-59E2DEBFFCBC}"/>
              </a:ext>
            </a:extLst>
          </p:cNvPr>
          <p:cNvSpPr txBox="1"/>
          <p:nvPr/>
        </p:nvSpPr>
        <p:spPr>
          <a:xfrm>
            <a:off x="9007785" y="222321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建立模型</a:t>
            </a:r>
          </a:p>
        </p:txBody>
      </p:sp>
      <p:sp>
        <p:nvSpPr>
          <p:cNvPr id="4" name="文本框 3">
            <a:extLst>
              <a:ext uri="{FF2B5EF4-FFF2-40B4-BE49-F238E27FC236}">
                <a16:creationId xmlns:a16="http://schemas.microsoft.com/office/drawing/2014/main" id="{93EBC078-B200-4A74-A130-B117B962CD9C}"/>
              </a:ext>
            </a:extLst>
          </p:cNvPr>
          <p:cNvSpPr txBox="1"/>
          <p:nvPr/>
        </p:nvSpPr>
        <p:spPr>
          <a:xfrm>
            <a:off x="9007785" y="1218318"/>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提出问题</a:t>
            </a:r>
          </a:p>
        </p:txBody>
      </p:sp>
      <p:cxnSp>
        <p:nvCxnSpPr>
          <p:cNvPr id="5" name="直接箭头连接符 4">
            <a:extLst>
              <a:ext uri="{FF2B5EF4-FFF2-40B4-BE49-F238E27FC236}">
                <a16:creationId xmlns:a16="http://schemas.microsoft.com/office/drawing/2014/main" id="{5E0D2371-2C1E-4EC8-88F6-55398616A3F3}"/>
              </a:ext>
            </a:extLst>
          </p:cNvPr>
          <p:cNvCxnSpPr>
            <a:cxnSpLocks/>
          </p:cNvCxnSpPr>
          <p:nvPr/>
        </p:nvCxnSpPr>
        <p:spPr>
          <a:xfrm>
            <a:off x="10177670" y="1690242"/>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6" name="直接箭头连接符 5">
            <a:extLst>
              <a:ext uri="{FF2B5EF4-FFF2-40B4-BE49-F238E27FC236}">
                <a16:creationId xmlns:a16="http://schemas.microsoft.com/office/drawing/2014/main" id="{E3CA6200-C366-4798-AD43-F7677F95FE25}"/>
              </a:ext>
            </a:extLst>
          </p:cNvPr>
          <p:cNvCxnSpPr>
            <a:cxnSpLocks/>
          </p:cNvCxnSpPr>
          <p:nvPr/>
        </p:nvCxnSpPr>
        <p:spPr>
          <a:xfrm>
            <a:off x="10177672" y="2723910"/>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7" name="文本框 6">
            <a:extLst>
              <a:ext uri="{FF2B5EF4-FFF2-40B4-BE49-F238E27FC236}">
                <a16:creationId xmlns:a16="http://schemas.microsoft.com/office/drawing/2014/main" id="{FA76B38C-A80D-4AAA-A84F-BDAA191F5B56}"/>
              </a:ext>
            </a:extLst>
          </p:cNvPr>
          <p:cNvSpPr txBox="1"/>
          <p:nvPr/>
        </p:nvSpPr>
        <p:spPr>
          <a:xfrm>
            <a:off x="9034292" y="433272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模型检验</a:t>
            </a:r>
          </a:p>
        </p:txBody>
      </p:sp>
      <p:cxnSp>
        <p:nvCxnSpPr>
          <p:cNvPr id="8" name="直接箭头连接符 7">
            <a:extLst>
              <a:ext uri="{FF2B5EF4-FFF2-40B4-BE49-F238E27FC236}">
                <a16:creationId xmlns:a16="http://schemas.microsoft.com/office/drawing/2014/main" id="{BCA120CC-8FCB-47C1-A5E3-5EF4F16010E7}"/>
              </a:ext>
            </a:extLst>
          </p:cNvPr>
          <p:cNvCxnSpPr>
            <a:cxnSpLocks/>
          </p:cNvCxnSpPr>
          <p:nvPr/>
        </p:nvCxnSpPr>
        <p:spPr>
          <a:xfrm>
            <a:off x="10190926" y="3777458"/>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13" name="文本框 12">
            <a:extLst>
              <a:ext uri="{FF2B5EF4-FFF2-40B4-BE49-F238E27FC236}">
                <a16:creationId xmlns:a16="http://schemas.microsoft.com/office/drawing/2014/main" id="{F273DC21-EAB9-4A2E-9A57-910493B47DBD}"/>
              </a:ext>
            </a:extLst>
          </p:cNvPr>
          <p:cNvSpPr txBox="1"/>
          <p:nvPr/>
        </p:nvSpPr>
        <p:spPr>
          <a:xfrm>
            <a:off x="1620796" y="2892313"/>
            <a:ext cx="756295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dirty="0"/>
              <a:t>    </a:t>
            </a:r>
            <a:r>
              <a:rPr lang="zh-CN" altLang="zh-CN" dirty="0"/>
              <a:t>指数函数的增长速度会越来越快，与植株高度增长速度先慢后快，再慢的规律并不一致</a:t>
            </a:r>
            <a:r>
              <a:rPr lang="en-US" altLang="zh-CN" dirty="0"/>
              <a:t>.</a:t>
            </a:r>
            <a:endParaRPr lang="zh-CN" altLang="en-US" dirty="0"/>
          </a:p>
        </p:txBody>
      </p:sp>
      <p:sp>
        <p:nvSpPr>
          <p:cNvPr id="16" name="文本框 15">
            <a:extLst>
              <a:ext uri="{FF2B5EF4-FFF2-40B4-BE49-F238E27FC236}">
                <a16:creationId xmlns:a16="http://schemas.microsoft.com/office/drawing/2014/main" id="{BE7B1B72-359C-496C-A09D-2AAE789706EA}"/>
              </a:ext>
            </a:extLst>
          </p:cNvPr>
          <p:cNvSpPr txBox="1"/>
          <p:nvPr/>
        </p:nvSpPr>
        <p:spPr>
          <a:xfrm>
            <a:off x="1680371" y="2216419"/>
            <a:ext cx="6785113"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你能分析造成这个结果的原因吗？</a:t>
            </a:r>
          </a:p>
        </p:txBody>
      </p:sp>
    </p:spTree>
    <p:extLst>
      <p:ext uri="{BB962C8B-B14F-4D97-AF65-F5344CB8AC3E}">
        <p14:creationId xmlns:p14="http://schemas.microsoft.com/office/powerpoint/2010/main" val="166804428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616807F1-3354-4910-9487-CC455BB475CC}"/>
              </a:ext>
            </a:extLst>
          </p:cNvPr>
          <p:cNvSpPr txBox="1"/>
          <p:nvPr/>
        </p:nvSpPr>
        <p:spPr>
          <a:xfrm>
            <a:off x="911829" y="1123039"/>
            <a:ext cx="1015971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dirty="0"/>
              <a:t>    </a:t>
            </a:r>
            <a:r>
              <a:rPr lang="zh-CN" altLang="zh-CN" dirty="0"/>
              <a:t>我们可以计算植株高度在每个阶段的增长率，如下表：</a:t>
            </a:r>
          </a:p>
        </p:txBody>
      </p:sp>
      <p:sp>
        <p:nvSpPr>
          <p:cNvPr id="14" name="文本框 13">
            <a:extLst>
              <a:ext uri="{FF2B5EF4-FFF2-40B4-BE49-F238E27FC236}">
                <a16:creationId xmlns:a16="http://schemas.microsoft.com/office/drawing/2014/main" id="{64EBCECE-93EF-4BC0-B05C-9FD4AC37F38F}"/>
              </a:ext>
            </a:extLst>
          </p:cNvPr>
          <p:cNvSpPr txBox="1"/>
          <p:nvPr/>
        </p:nvSpPr>
        <p:spPr>
          <a:xfrm>
            <a:off x="1136696" y="3261225"/>
            <a:ext cx="9934849"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dirty="0">
                <a:latin typeface="Times New Roman" panose="02020603050405020304" pitchFamily="18" charset="0"/>
              </a:rPr>
              <a:t>      </a:t>
            </a:r>
            <a:r>
              <a:rPr lang="zh-CN" altLang="zh-CN" dirty="0">
                <a:latin typeface="Times New Roman" panose="02020603050405020304" pitchFamily="18" charset="0"/>
              </a:rPr>
              <a:t>可以看出，前</a:t>
            </a:r>
            <a:r>
              <a:rPr lang="en-US" altLang="zh-CN" dirty="0">
                <a:latin typeface="Times New Roman" panose="02020603050405020304" pitchFamily="18" charset="0"/>
              </a:rPr>
              <a:t>8</a:t>
            </a:r>
            <a:r>
              <a:rPr lang="zh-CN" altLang="zh-CN" dirty="0">
                <a:latin typeface="Times New Roman" panose="02020603050405020304" pitchFamily="18" charset="0"/>
              </a:rPr>
              <a:t>个阶段的增长率大致都在</a:t>
            </a:r>
            <a:r>
              <a:rPr lang="en-US" altLang="zh-CN" dirty="0">
                <a:latin typeface="Times New Roman" panose="02020603050405020304" pitchFamily="18" charset="0"/>
              </a:rPr>
              <a:t>1</a:t>
            </a:r>
            <a:r>
              <a:rPr lang="zh-CN" altLang="zh-CN" dirty="0">
                <a:latin typeface="Times New Roman" panose="02020603050405020304" pitchFamily="18" charset="0"/>
              </a:rPr>
              <a:t>上下波动，但从第</a:t>
            </a:r>
            <a:r>
              <a:rPr lang="en-US" altLang="zh-CN" dirty="0">
                <a:latin typeface="Times New Roman" panose="02020603050405020304" pitchFamily="18" charset="0"/>
              </a:rPr>
              <a:t>9</a:t>
            </a:r>
            <a:r>
              <a:rPr lang="zh-CN" altLang="zh-CN" dirty="0">
                <a:latin typeface="Times New Roman" panose="02020603050405020304" pitchFamily="18" charset="0"/>
              </a:rPr>
              <a:t>阶段开始迅速减小</a:t>
            </a:r>
            <a:r>
              <a:rPr lang="en-US" altLang="zh-CN" dirty="0">
                <a:latin typeface="Times New Roman" panose="02020603050405020304" pitchFamily="18" charset="0"/>
              </a:rPr>
              <a:t>. </a:t>
            </a:r>
            <a:r>
              <a:rPr lang="zh-CN" altLang="zh-CN" dirty="0">
                <a:latin typeface="Times New Roman" panose="02020603050405020304" pitchFamily="18" charset="0"/>
              </a:rPr>
              <a:t>所以前期类似于指数增长，可以用指数模型去刻画，但后期已不符合</a:t>
            </a:r>
            <a:r>
              <a:rPr lang="zh-CN" altLang="en-US" dirty="0">
                <a:latin typeface="Times New Roman" panose="02020603050405020304" pitchFamily="18" charset="0"/>
              </a:rPr>
              <a:t>前期</a:t>
            </a:r>
            <a:r>
              <a:rPr lang="zh-CN" altLang="zh-CN" dirty="0">
                <a:latin typeface="Times New Roman" panose="02020603050405020304" pitchFamily="18" charset="0"/>
              </a:rPr>
              <a:t>指数增长的特征</a:t>
            </a:r>
            <a:r>
              <a:rPr lang="en-US" altLang="zh-CN" dirty="0">
                <a:latin typeface="Times New Roman" panose="02020603050405020304" pitchFamily="18" charset="0"/>
              </a:rPr>
              <a:t>.</a:t>
            </a:r>
            <a:endParaRPr lang="zh-CN" altLang="zh-CN" dirty="0">
              <a:latin typeface="Times New Roman" panose="02020603050405020304" pitchFamily="18" charset="0"/>
            </a:endParaRPr>
          </a:p>
        </p:txBody>
      </p:sp>
      <p:pic>
        <p:nvPicPr>
          <p:cNvPr id="4" name="图片 3">
            <a:extLst>
              <a:ext uri="{FF2B5EF4-FFF2-40B4-BE49-F238E27FC236}">
                <a16:creationId xmlns:a16="http://schemas.microsoft.com/office/drawing/2014/main" id="{67A75554-E290-49B7-9BFD-CC6E82DE88F0}"/>
              </a:ext>
            </a:extLst>
          </p:cNvPr>
          <p:cNvPicPr>
            <a:picLocks noChangeAspect="1"/>
          </p:cNvPicPr>
          <p:nvPr/>
        </p:nvPicPr>
        <p:blipFill>
          <a:blip r:embed="rId2"/>
          <a:stretch>
            <a:fillRect/>
          </a:stretch>
        </p:blipFill>
        <p:spPr>
          <a:xfrm>
            <a:off x="819808" y="1873860"/>
            <a:ext cx="10804634" cy="1065245"/>
          </a:xfrm>
          <a:prstGeom prst="rect">
            <a:avLst/>
          </a:prstGeom>
        </p:spPr>
      </p:pic>
    </p:spTree>
    <p:extLst>
      <p:ext uri="{BB962C8B-B14F-4D97-AF65-F5344CB8AC3E}">
        <p14:creationId xmlns:p14="http://schemas.microsoft.com/office/powerpoint/2010/main" val="77575914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9CE2E7D-74BE-4FA9-9D2B-1110EA33D40A}"/>
              </a:ext>
            </a:extLst>
          </p:cNvPr>
          <p:cNvSpPr txBox="1"/>
          <p:nvPr/>
        </p:nvSpPr>
        <p:spPr>
          <a:xfrm>
            <a:off x="9021038" y="3279176"/>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参数求解</a:t>
            </a:r>
          </a:p>
        </p:txBody>
      </p:sp>
      <p:sp>
        <p:nvSpPr>
          <p:cNvPr id="3" name="文本框 2">
            <a:extLst>
              <a:ext uri="{FF2B5EF4-FFF2-40B4-BE49-F238E27FC236}">
                <a16:creationId xmlns:a16="http://schemas.microsoft.com/office/drawing/2014/main" id="{98E450E0-0C0C-4F6F-9BC9-59E2DEBFFCBC}"/>
              </a:ext>
            </a:extLst>
          </p:cNvPr>
          <p:cNvSpPr txBox="1"/>
          <p:nvPr/>
        </p:nvSpPr>
        <p:spPr>
          <a:xfrm>
            <a:off x="9007785" y="222321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建立模型</a:t>
            </a:r>
          </a:p>
        </p:txBody>
      </p:sp>
      <p:sp>
        <p:nvSpPr>
          <p:cNvPr id="4" name="文本框 3">
            <a:extLst>
              <a:ext uri="{FF2B5EF4-FFF2-40B4-BE49-F238E27FC236}">
                <a16:creationId xmlns:a16="http://schemas.microsoft.com/office/drawing/2014/main" id="{93EBC078-B200-4A74-A130-B117B962CD9C}"/>
              </a:ext>
            </a:extLst>
          </p:cNvPr>
          <p:cNvSpPr txBox="1"/>
          <p:nvPr/>
        </p:nvSpPr>
        <p:spPr>
          <a:xfrm>
            <a:off x="9007785" y="1218318"/>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提出问题</a:t>
            </a:r>
          </a:p>
        </p:txBody>
      </p:sp>
      <p:cxnSp>
        <p:nvCxnSpPr>
          <p:cNvPr id="5" name="直接箭头连接符 4">
            <a:extLst>
              <a:ext uri="{FF2B5EF4-FFF2-40B4-BE49-F238E27FC236}">
                <a16:creationId xmlns:a16="http://schemas.microsoft.com/office/drawing/2014/main" id="{5E0D2371-2C1E-4EC8-88F6-55398616A3F3}"/>
              </a:ext>
            </a:extLst>
          </p:cNvPr>
          <p:cNvCxnSpPr>
            <a:cxnSpLocks/>
          </p:cNvCxnSpPr>
          <p:nvPr/>
        </p:nvCxnSpPr>
        <p:spPr>
          <a:xfrm>
            <a:off x="10177670" y="1690242"/>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6" name="直接箭头连接符 5">
            <a:extLst>
              <a:ext uri="{FF2B5EF4-FFF2-40B4-BE49-F238E27FC236}">
                <a16:creationId xmlns:a16="http://schemas.microsoft.com/office/drawing/2014/main" id="{E3CA6200-C366-4798-AD43-F7677F95FE25}"/>
              </a:ext>
            </a:extLst>
          </p:cNvPr>
          <p:cNvCxnSpPr>
            <a:cxnSpLocks/>
          </p:cNvCxnSpPr>
          <p:nvPr/>
        </p:nvCxnSpPr>
        <p:spPr>
          <a:xfrm>
            <a:off x="10177672" y="2723910"/>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7" name="文本框 6">
            <a:extLst>
              <a:ext uri="{FF2B5EF4-FFF2-40B4-BE49-F238E27FC236}">
                <a16:creationId xmlns:a16="http://schemas.microsoft.com/office/drawing/2014/main" id="{FA76B38C-A80D-4AAA-A84F-BDAA191F5B56}"/>
              </a:ext>
            </a:extLst>
          </p:cNvPr>
          <p:cNvSpPr txBox="1"/>
          <p:nvPr/>
        </p:nvSpPr>
        <p:spPr>
          <a:xfrm>
            <a:off x="9034292" y="4332724"/>
            <a:ext cx="2270234"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400" dirty="0"/>
              <a:t>模型检验</a:t>
            </a:r>
          </a:p>
        </p:txBody>
      </p:sp>
      <p:cxnSp>
        <p:nvCxnSpPr>
          <p:cNvPr id="8" name="直接箭头连接符 7">
            <a:extLst>
              <a:ext uri="{FF2B5EF4-FFF2-40B4-BE49-F238E27FC236}">
                <a16:creationId xmlns:a16="http://schemas.microsoft.com/office/drawing/2014/main" id="{BCA120CC-8FCB-47C1-A5E3-5EF4F16010E7}"/>
              </a:ext>
            </a:extLst>
          </p:cNvPr>
          <p:cNvCxnSpPr>
            <a:cxnSpLocks/>
          </p:cNvCxnSpPr>
          <p:nvPr/>
        </p:nvCxnSpPr>
        <p:spPr>
          <a:xfrm>
            <a:off x="10190926" y="3777458"/>
            <a:ext cx="0" cy="59575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15" name="文本框 14">
            <a:extLst>
              <a:ext uri="{FF2B5EF4-FFF2-40B4-BE49-F238E27FC236}">
                <a16:creationId xmlns:a16="http://schemas.microsoft.com/office/drawing/2014/main" id="{DA126755-6F31-463D-9816-C436C7CE6F44}"/>
              </a:ext>
            </a:extLst>
          </p:cNvPr>
          <p:cNvSpPr txBox="1"/>
          <p:nvPr/>
        </p:nvSpPr>
        <p:spPr>
          <a:xfrm>
            <a:off x="1245729" y="2578405"/>
            <a:ext cx="7657243"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dirty="0">
                <a:latin typeface="Times New Roman" panose="02020603050405020304" pitchFamily="18" charset="0"/>
              </a:rPr>
              <a:t>        </a:t>
            </a:r>
            <a:r>
              <a:rPr lang="zh-CN" altLang="zh-CN" dirty="0">
                <a:latin typeface="Times New Roman" panose="02020603050405020304" pitchFamily="18" charset="0"/>
              </a:rPr>
              <a:t>事实上，对于玉米及自然界诸多种群来说，在自然界有限资源的环境内种群的生长不可能无限增长，应该会存在一个饱和水平</a:t>
            </a:r>
            <a:r>
              <a:rPr lang="en-US" altLang="zh-CN" dirty="0">
                <a:latin typeface="Times New Roman" panose="02020603050405020304" pitchFamily="18" charset="0"/>
              </a:rPr>
              <a:t>. </a:t>
            </a:r>
            <a:r>
              <a:rPr lang="zh-CN" altLang="zh-CN" dirty="0">
                <a:latin typeface="Times New Roman" panose="02020603050405020304" pitchFamily="18" charset="0"/>
              </a:rPr>
              <a:t>当种群增长到接近于饱和水平时，增长速度会逐渐减慢趋近于</a:t>
            </a:r>
            <a:r>
              <a:rPr lang="en-US" altLang="zh-CN" dirty="0">
                <a:latin typeface="Times New Roman" panose="02020603050405020304" pitchFamily="18" charset="0"/>
              </a:rPr>
              <a:t>0</a:t>
            </a:r>
            <a:r>
              <a:rPr lang="zh-CN" altLang="zh-CN" dirty="0">
                <a:latin typeface="Times New Roman" panose="02020603050405020304" pitchFamily="18" charset="0"/>
              </a:rPr>
              <a:t>，所以玉米植株高度增长应类似于一个</a:t>
            </a:r>
            <a:r>
              <a:rPr lang="en-US" altLang="zh-CN" dirty="0">
                <a:latin typeface="Times New Roman" panose="02020603050405020304" pitchFamily="18" charset="0"/>
              </a:rPr>
              <a:t>S</a:t>
            </a:r>
            <a:r>
              <a:rPr lang="zh-CN" altLang="zh-CN" dirty="0">
                <a:latin typeface="Times New Roman" panose="02020603050405020304" pitchFamily="18" charset="0"/>
              </a:rPr>
              <a:t>型曲线，而并非呈指数增长</a:t>
            </a:r>
            <a:r>
              <a:rPr lang="en-US" altLang="zh-CN" dirty="0">
                <a:latin typeface="Times New Roman" panose="02020603050405020304" pitchFamily="18" charset="0"/>
              </a:rPr>
              <a:t>.</a:t>
            </a:r>
            <a:endParaRPr lang="zh-CN" altLang="en-US" dirty="0">
              <a:latin typeface="Times New Roman" panose="02020603050405020304" pitchFamily="18" charset="0"/>
            </a:endParaRPr>
          </a:p>
        </p:txBody>
      </p:sp>
      <p:sp>
        <p:nvSpPr>
          <p:cNvPr id="9" name="文本框 8">
            <a:extLst>
              <a:ext uri="{FF2B5EF4-FFF2-40B4-BE49-F238E27FC236}">
                <a16:creationId xmlns:a16="http://schemas.microsoft.com/office/drawing/2014/main" id="{54935B5F-C3D2-46AA-ABD6-09D58B964EE0}"/>
              </a:ext>
            </a:extLst>
          </p:cNvPr>
          <p:cNvSpPr txBox="1"/>
          <p:nvPr/>
        </p:nvSpPr>
        <p:spPr>
          <a:xfrm>
            <a:off x="1245729" y="1566224"/>
            <a:ext cx="7931324" cy="964367"/>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pPr>
            <a:r>
              <a:rPr lang="zh-CN" altLang="en-US" sz="2800" i="0" dirty="0">
                <a:solidFill>
                  <a:srgbClr val="EDEDEE"/>
                </a:solidFill>
                <a:effectLst/>
                <a:latin typeface="黑体" panose="02010609060101010101" pitchFamily="49" charset="-122"/>
                <a:ea typeface="黑体" panose="02010609060101010101" pitchFamily="49" charset="-122"/>
              </a:rPr>
              <a:t>    </a:t>
            </a:r>
            <a:r>
              <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为什么植株高度不可能一直按指数增长下去呢？你能从现实情境角度给出解释吗？</a:t>
            </a:r>
          </a:p>
        </p:txBody>
      </p:sp>
    </p:spTree>
    <p:extLst>
      <p:ext uri="{BB962C8B-B14F-4D97-AF65-F5344CB8AC3E}">
        <p14:creationId xmlns:p14="http://schemas.microsoft.com/office/powerpoint/2010/main" val="126520189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39AE9AC3-5C0C-48AE-B383-05F0BB081133}"/>
              </a:ext>
            </a:extLst>
          </p:cNvPr>
          <p:cNvSpPr>
            <a:spLocks noChangeArrowheads="1"/>
          </p:cNvSpPr>
          <p:nvPr/>
        </p:nvSpPr>
        <p:spPr bwMode="auto">
          <a:xfrm>
            <a:off x="1146314" y="524786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4" name="文本框 13">
            <a:extLst>
              <a:ext uri="{FF2B5EF4-FFF2-40B4-BE49-F238E27FC236}">
                <a16:creationId xmlns:a16="http://schemas.microsoft.com/office/drawing/2014/main" id="{3341F082-483D-41F9-BB25-F8E2973AA82C}"/>
              </a:ext>
            </a:extLst>
          </p:cNvPr>
          <p:cNvSpPr txBox="1"/>
          <p:nvPr/>
        </p:nvSpPr>
        <p:spPr>
          <a:xfrm>
            <a:off x="7615487" y="1568526"/>
            <a:ext cx="373060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dirty="0"/>
              <a:t>    </a:t>
            </a:r>
            <a:r>
              <a:rPr lang="zh-CN" altLang="zh-CN" dirty="0"/>
              <a:t>你能进一步改进这个模型吗？</a:t>
            </a:r>
            <a:endParaRPr lang="zh-CN" altLang="en-US" dirty="0"/>
          </a:p>
        </p:txBody>
      </p:sp>
      <p:sp>
        <p:nvSpPr>
          <p:cNvPr id="16" name="文本框 15">
            <a:extLst>
              <a:ext uri="{FF2B5EF4-FFF2-40B4-BE49-F238E27FC236}">
                <a16:creationId xmlns:a16="http://schemas.microsoft.com/office/drawing/2014/main" id="{D626CFD8-30EC-45B2-93DD-FBDDFB81B956}"/>
              </a:ext>
            </a:extLst>
          </p:cNvPr>
          <p:cNvSpPr txBox="1"/>
          <p:nvPr/>
        </p:nvSpPr>
        <p:spPr>
          <a:xfrm>
            <a:off x="7615487" y="2644190"/>
            <a:ext cx="3825536"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dirty="0">
                <a:latin typeface="Times New Roman" panose="02020603050405020304" pitchFamily="18" charset="0"/>
              </a:rPr>
              <a:t>       </a:t>
            </a:r>
            <a:r>
              <a:rPr lang="zh-CN" altLang="zh-CN" dirty="0">
                <a:latin typeface="Times New Roman" panose="02020603050405020304" pitchFamily="18" charset="0"/>
              </a:rPr>
              <a:t>可以以第</a:t>
            </a:r>
            <a:r>
              <a:rPr lang="en-US" altLang="zh-CN" dirty="0">
                <a:latin typeface="Times New Roman" panose="02020603050405020304" pitchFamily="18" charset="0"/>
              </a:rPr>
              <a:t>9</a:t>
            </a:r>
            <a:r>
              <a:rPr lang="zh-CN" altLang="zh-CN" dirty="0">
                <a:latin typeface="Times New Roman" panose="02020603050405020304" pitchFamily="18" charset="0"/>
              </a:rPr>
              <a:t>段为界分段描述或者更换函数模型</a:t>
            </a:r>
            <a:r>
              <a:rPr lang="en-US" altLang="zh-CN" dirty="0">
                <a:latin typeface="Times New Roman" panose="02020603050405020304" pitchFamily="18" charset="0"/>
              </a:rPr>
              <a:t>.</a:t>
            </a:r>
            <a:endParaRPr lang="zh-CN" altLang="en-US" dirty="0">
              <a:latin typeface="Times New Roman" panose="02020603050405020304" pitchFamily="18" charset="0"/>
            </a:endParaRPr>
          </a:p>
        </p:txBody>
      </p:sp>
      <p:grpSp>
        <p:nvGrpSpPr>
          <p:cNvPr id="17" name="组合 16">
            <a:extLst>
              <a:ext uri="{FF2B5EF4-FFF2-40B4-BE49-F238E27FC236}">
                <a16:creationId xmlns:a16="http://schemas.microsoft.com/office/drawing/2014/main" id="{E8FA81AE-FF70-47D3-BC0F-8724B34249BE}"/>
              </a:ext>
            </a:extLst>
          </p:cNvPr>
          <p:cNvGrpSpPr/>
          <p:nvPr/>
        </p:nvGrpSpPr>
        <p:grpSpPr>
          <a:xfrm>
            <a:off x="1245704" y="1194360"/>
            <a:ext cx="6241774" cy="4576949"/>
            <a:chOff x="1848940" y="1218318"/>
            <a:chExt cx="6374030" cy="4559763"/>
          </a:xfrm>
        </p:grpSpPr>
        <p:pic>
          <p:nvPicPr>
            <p:cNvPr id="18" name="图片 17">
              <a:extLst>
                <a:ext uri="{FF2B5EF4-FFF2-40B4-BE49-F238E27FC236}">
                  <a16:creationId xmlns:a16="http://schemas.microsoft.com/office/drawing/2014/main" id="{0A41601D-908C-4F9A-9518-6CC0E7104F2D}"/>
                </a:ext>
              </a:extLst>
            </p:cNvPr>
            <p:cNvPicPr/>
            <p:nvPr/>
          </p:nvPicPr>
          <p:blipFill>
            <a:blip r:embed="rId2"/>
            <a:stretch>
              <a:fillRect/>
            </a:stretch>
          </p:blipFill>
          <p:spPr>
            <a:xfrm>
              <a:off x="1848940" y="1218318"/>
              <a:ext cx="6374030" cy="4559763"/>
            </a:xfrm>
            <a:prstGeom prst="rect">
              <a:avLst/>
            </a:prstGeom>
          </p:spPr>
        </p:pic>
        <p:cxnSp>
          <p:nvCxnSpPr>
            <p:cNvPr id="19" name="直接箭头连接符 18">
              <a:extLst>
                <a:ext uri="{FF2B5EF4-FFF2-40B4-BE49-F238E27FC236}">
                  <a16:creationId xmlns:a16="http://schemas.microsoft.com/office/drawing/2014/main" id="{9B5B4713-D91C-435F-8962-687624D280D5}"/>
                </a:ext>
              </a:extLst>
            </p:cNvPr>
            <p:cNvCxnSpPr>
              <a:cxnSpLocks/>
            </p:cNvCxnSpPr>
            <p:nvPr/>
          </p:nvCxnSpPr>
          <p:spPr>
            <a:xfrm flipV="1">
              <a:off x="2166838" y="1218318"/>
              <a:ext cx="0" cy="4025432"/>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20" name="直接箭头连接符 19">
              <a:extLst>
                <a:ext uri="{FF2B5EF4-FFF2-40B4-BE49-F238E27FC236}">
                  <a16:creationId xmlns:a16="http://schemas.microsoft.com/office/drawing/2014/main" id="{8598E4C3-EF83-421E-8EFB-A80B3379A6B8}"/>
                </a:ext>
              </a:extLst>
            </p:cNvPr>
            <p:cNvCxnSpPr>
              <a:cxnSpLocks/>
            </p:cNvCxnSpPr>
            <p:nvPr/>
          </p:nvCxnSpPr>
          <p:spPr>
            <a:xfrm>
              <a:off x="2147920" y="5258358"/>
              <a:ext cx="6022045" cy="0"/>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93082014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4C400A54-4F77-48AA-9685-9AB2A13B8998}"/>
              </a:ext>
            </a:extLst>
          </p:cNvPr>
          <p:cNvSpPr txBox="1"/>
          <p:nvPr/>
        </p:nvSpPr>
        <p:spPr>
          <a:xfrm>
            <a:off x="2035370" y="1080022"/>
            <a:ext cx="609494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algn="l" defTabSz="914400" eaLnBrk="0" fontAlgn="base">
              <a:spcBef>
                <a:spcPct val="0"/>
              </a:spcBef>
              <a:spcAft>
                <a:spcPct val="0"/>
              </a:spcAft>
              <a:tabLst/>
              <a:defRPr sz="2800" i="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defRPr>
            </a:lvl1pPr>
          </a:lstStyle>
          <a:p>
            <a:r>
              <a:rPr lang="zh-CN" altLang="en-US" dirty="0"/>
              <a:t>若</a:t>
            </a:r>
            <a:r>
              <a:rPr lang="zh-CN" altLang="zh-CN" dirty="0"/>
              <a:t>以第</a:t>
            </a:r>
            <a:r>
              <a:rPr lang="en-US" altLang="zh-CN" dirty="0"/>
              <a:t>9</a:t>
            </a:r>
            <a:r>
              <a:rPr lang="zh-CN" altLang="zh-CN" dirty="0"/>
              <a:t>段为界分段描述</a:t>
            </a:r>
            <a:r>
              <a:rPr lang="zh-CN" altLang="en-US" dirty="0"/>
              <a:t>：</a:t>
            </a:r>
          </a:p>
        </p:txBody>
      </p:sp>
      <p:graphicFrame>
        <p:nvGraphicFramePr>
          <p:cNvPr id="10" name="对象 9">
            <a:extLst>
              <a:ext uri="{FF2B5EF4-FFF2-40B4-BE49-F238E27FC236}">
                <a16:creationId xmlns:a16="http://schemas.microsoft.com/office/drawing/2014/main" id="{4569244E-EDD0-49EC-A12C-A6196ACCDB74}"/>
              </a:ext>
            </a:extLst>
          </p:cNvPr>
          <p:cNvGraphicFramePr>
            <a:graphicFrameLocks noChangeAspect="1"/>
          </p:cNvGraphicFramePr>
          <p:nvPr>
            <p:extLst>
              <p:ext uri="{D42A27DB-BD31-4B8C-83A1-F6EECF244321}">
                <p14:modId xmlns:p14="http://schemas.microsoft.com/office/powerpoint/2010/main" val="3604671283"/>
              </p:ext>
            </p:extLst>
          </p:nvPr>
        </p:nvGraphicFramePr>
        <p:xfrm>
          <a:off x="4665663" y="2360613"/>
          <a:ext cx="2997200" cy="523875"/>
        </p:xfrm>
        <a:graphic>
          <a:graphicData uri="http://schemas.openxmlformats.org/presentationml/2006/ole">
            <mc:AlternateContent xmlns:mc="http://schemas.openxmlformats.org/markup-compatibility/2006">
              <mc:Choice xmlns:v="urn:schemas-microsoft-com:vml" Requires="v">
                <p:oleObj spid="_x0000_s25861" name="Equation" r:id="rId3" imgW="1307880" imgH="228600" progId="Equation.DSMT4">
                  <p:embed/>
                </p:oleObj>
              </mc:Choice>
              <mc:Fallback>
                <p:oleObj name="Equation" r:id="rId3" imgW="1307880" imgH="228600" progId="Equation.DSMT4">
                  <p:embed/>
                  <p:pic>
                    <p:nvPicPr>
                      <p:cNvPr id="0" name="Object 3"/>
                      <p:cNvPicPr>
                        <a:picLocks noChangeAspect="1" noChangeArrowheads="1"/>
                      </p:cNvPicPr>
                      <p:nvPr/>
                    </p:nvPicPr>
                    <p:blipFill>
                      <a:blip r:embed="rId4"/>
                      <a:srcRect/>
                      <a:stretch>
                        <a:fillRect/>
                      </a:stretch>
                    </p:blipFill>
                    <p:spPr bwMode="auto">
                      <a:xfrm>
                        <a:off x="4665663" y="2360613"/>
                        <a:ext cx="2997200" cy="523875"/>
                      </a:xfrm>
                      <a:prstGeom prst="rect">
                        <a:avLst/>
                      </a:prstGeom>
                      <a:noFill/>
                    </p:spPr>
                  </p:pic>
                </p:oleObj>
              </mc:Fallback>
            </mc:AlternateContent>
          </a:graphicData>
        </a:graphic>
      </p:graphicFrame>
      <p:grpSp>
        <p:nvGrpSpPr>
          <p:cNvPr id="15" name="组合 14">
            <a:extLst>
              <a:ext uri="{FF2B5EF4-FFF2-40B4-BE49-F238E27FC236}">
                <a16:creationId xmlns:a16="http://schemas.microsoft.com/office/drawing/2014/main" id="{FB12A384-65BC-4DC7-9E21-59F55AB5BE92}"/>
              </a:ext>
            </a:extLst>
          </p:cNvPr>
          <p:cNvGrpSpPr/>
          <p:nvPr/>
        </p:nvGrpSpPr>
        <p:grpSpPr>
          <a:xfrm>
            <a:off x="1731100" y="1688584"/>
            <a:ext cx="9237376" cy="556141"/>
            <a:chOff x="1809886" y="2148935"/>
            <a:chExt cx="9237376" cy="556141"/>
          </a:xfrm>
        </p:grpSpPr>
        <p:graphicFrame>
          <p:nvGraphicFramePr>
            <p:cNvPr id="8" name="对象 7">
              <a:extLst>
                <a:ext uri="{FF2B5EF4-FFF2-40B4-BE49-F238E27FC236}">
                  <a16:creationId xmlns:a16="http://schemas.microsoft.com/office/drawing/2014/main" id="{8E15E8E4-A4D3-448F-9C34-9D2D05C44957}"/>
                </a:ext>
              </a:extLst>
            </p:cNvPr>
            <p:cNvGraphicFramePr>
              <a:graphicFrameLocks noChangeAspect="1"/>
            </p:cNvGraphicFramePr>
            <p:nvPr>
              <p:extLst>
                <p:ext uri="{D42A27DB-BD31-4B8C-83A1-F6EECF244321}">
                  <p14:modId xmlns:p14="http://schemas.microsoft.com/office/powerpoint/2010/main" val="3459142561"/>
                </p:ext>
              </p:extLst>
            </p:nvPr>
          </p:nvGraphicFramePr>
          <p:xfrm>
            <a:off x="2555997" y="2255814"/>
            <a:ext cx="3933825" cy="442912"/>
          </p:xfrm>
          <a:graphic>
            <a:graphicData uri="http://schemas.openxmlformats.org/presentationml/2006/ole">
              <mc:AlternateContent xmlns:mc="http://schemas.openxmlformats.org/markup-compatibility/2006">
                <mc:Choice xmlns:v="urn:schemas-microsoft-com:vml" Requires="v">
                  <p:oleObj spid="_x0000_s25862" name="Equation" r:id="rId5" imgW="1815840" imgH="203040" progId="Equation.DSMT4">
                    <p:embed/>
                  </p:oleObj>
                </mc:Choice>
                <mc:Fallback>
                  <p:oleObj name="Equation" r:id="rId5" imgW="1815840" imgH="203040" progId="Equation.DSMT4">
                    <p:embed/>
                    <p:pic>
                      <p:nvPicPr>
                        <p:cNvPr id="0" name="Object 5"/>
                        <p:cNvPicPr>
                          <a:picLocks noChangeAspect="1" noChangeArrowheads="1"/>
                        </p:cNvPicPr>
                        <p:nvPr/>
                      </p:nvPicPr>
                      <p:blipFill>
                        <a:blip r:embed="rId6"/>
                        <a:srcRect/>
                        <a:stretch>
                          <a:fillRect/>
                        </a:stretch>
                      </p:blipFill>
                      <p:spPr bwMode="auto">
                        <a:xfrm>
                          <a:off x="2555997" y="2255814"/>
                          <a:ext cx="3933825" cy="442912"/>
                        </a:xfrm>
                        <a:prstGeom prst="rect">
                          <a:avLst/>
                        </a:prstGeom>
                        <a:noFill/>
                      </p:spPr>
                    </p:pic>
                  </p:oleObj>
                </mc:Fallback>
              </mc:AlternateContent>
            </a:graphicData>
          </a:graphic>
        </p:graphicFrame>
        <p:graphicFrame>
          <p:nvGraphicFramePr>
            <p:cNvPr id="9" name="对象 8">
              <a:extLst>
                <a:ext uri="{FF2B5EF4-FFF2-40B4-BE49-F238E27FC236}">
                  <a16:creationId xmlns:a16="http://schemas.microsoft.com/office/drawing/2014/main" id="{4493B271-CC5C-4331-B411-718553220739}"/>
                </a:ext>
              </a:extLst>
            </p:cNvPr>
            <p:cNvGraphicFramePr>
              <a:graphicFrameLocks noChangeAspect="1"/>
            </p:cNvGraphicFramePr>
            <p:nvPr>
              <p:extLst>
                <p:ext uri="{D42A27DB-BD31-4B8C-83A1-F6EECF244321}">
                  <p14:modId xmlns:p14="http://schemas.microsoft.com/office/powerpoint/2010/main" val="2419660642"/>
                </p:ext>
              </p:extLst>
            </p:nvPr>
          </p:nvGraphicFramePr>
          <p:xfrm>
            <a:off x="7280581" y="2181201"/>
            <a:ext cx="1836738" cy="523875"/>
          </p:xfrm>
          <a:graphic>
            <a:graphicData uri="http://schemas.openxmlformats.org/presentationml/2006/ole">
              <mc:AlternateContent xmlns:mc="http://schemas.openxmlformats.org/markup-compatibility/2006">
                <mc:Choice xmlns:v="urn:schemas-microsoft-com:vml" Requires="v">
                  <p:oleObj spid="_x0000_s25863" name="Equation" r:id="rId7" imgW="799920" imgH="228600" progId="Equation.DSMT4">
                    <p:embed/>
                  </p:oleObj>
                </mc:Choice>
                <mc:Fallback>
                  <p:oleObj name="Equation" r:id="rId7" imgW="799920" imgH="228600" progId="Equation.DSMT4">
                    <p:embed/>
                    <p:pic>
                      <p:nvPicPr>
                        <p:cNvPr id="0" name="Object 4"/>
                        <p:cNvPicPr>
                          <a:picLocks noChangeAspect="1" noChangeArrowheads="1"/>
                        </p:cNvPicPr>
                        <p:nvPr/>
                      </p:nvPicPr>
                      <p:blipFill>
                        <a:blip r:embed="rId8"/>
                        <a:srcRect/>
                        <a:stretch>
                          <a:fillRect/>
                        </a:stretch>
                      </p:blipFill>
                      <p:spPr bwMode="auto">
                        <a:xfrm>
                          <a:off x="7280581" y="2181201"/>
                          <a:ext cx="1836738" cy="523875"/>
                        </a:xfrm>
                        <a:prstGeom prst="rect">
                          <a:avLst/>
                        </a:prstGeom>
                        <a:noFill/>
                      </p:spPr>
                    </p:pic>
                  </p:oleObj>
                </mc:Fallback>
              </mc:AlternateContent>
            </a:graphicData>
          </a:graphic>
        </p:graphicFrame>
        <p:sp>
          <p:nvSpPr>
            <p:cNvPr id="11" name="Rectangle 6">
              <a:extLst>
                <a:ext uri="{FF2B5EF4-FFF2-40B4-BE49-F238E27FC236}">
                  <a16:creationId xmlns:a16="http://schemas.microsoft.com/office/drawing/2014/main" id="{4C75CEFB-F562-4F02-870C-3C988D36BFEC}"/>
                </a:ext>
              </a:extLst>
            </p:cNvPr>
            <p:cNvSpPr>
              <a:spLocks noChangeArrowheads="1"/>
            </p:cNvSpPr>
            <p:nvPr/>
          </p:nvSpPr>
          <p:spPr bwMode="auto">
            <a:xfrm>
              <a:off x="1809886" y="2148935"/>
              <a:ext cx="85151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zh-CN" altLang="zh-CN" sz="2800" b="0" i="0" u="none" strike="noStrike" cap="none" normalizeH="0" baseline="0" dirty="0">
                  <a:ln>
                    <a:noFill/>
                  </a:ln>
                  <a:solidFill>
                    <a:srgbClr val="FFFFFF"/>
                  </a:solidFill>
                  <a:effectLst/>
                  <a:latin typeface="+mn-ea"/>
                  <a:ea typeface="+mn-ea"/>
                  <a:cs typeface="Times New Roman" panose="02020603050405020304" pitchFamily="18" charset="0"/>
                </a:rPr>
                <a:t>将</a:t>
              </a:r>
              <a:endParaRPr kumimoji="0" lang="zh-CN" altLang="zh-CN" sz="2800" b="0" i="0" u="none" strike="noStrike" cap="none" normalizeH="0" baseline="0" dirty="0">
                <a:ln>
                  <a:noFill/>
                </a:ln>
                <a:solidFill>
                  <a:srgbClr val="FFFFFF"/>
                </a:solidFill>
                <a:effectLst/>
                <a:latin typeface="+mn-ea"/>
                <a:ea typeface="+mn-ea"/>
              </a:endParaRPr>
            </a:p>
          </p:txBody>
        </p:sp>
        <p:sp>
          <p:nvSpPr>
            <p:cNvPr id="12" name="Rectangle 7">
              <a:extLst>
                <a:ext uri="{FF2B5EF4-FFF2-40B4-BE49-F238E27FC236}">
                  <a16:creationId xmlns:a16="http://schemas.microsoft.com/office/drawing/2014/main" id="{2A231E11-2753-4A95-B123-77E12C797563}"/>
                </a:ext>
              </a:extLst>
            </p:cNvPr>
            <p:cNvSpPr>
              <a:spLocks noChangeArrowheads="1"/>
            </p:cNvSpPr>
            <p:nvPr/>
          </p:nvSpPr>
          <p:spPr bwMode="auto">
            <a:xfrm>
              <a:off x="5808016" y="2158729"/>
              <a:ext cx="15696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en-US" altLang="zh-CN" sz="2800" b="0" i="0" u="none" strike="noStrike" cap="none" normalizeH="0" baseline="0" dirty="0">
                  <a:ln>
                    <a:noFill/>
                  </a:ln>
                  <a:solidFill>
                    <a:srgbClr val="FFFFFF"/>
                  </a:solidFill>
                  <a:effectLst/>
                  <a:latin typeface="+mn-ea"/>
                  <a:ea typeface="+mn-ea"/>
                  <a:cs typeface="Times New Roman" panose="02020603050405020304" pitchFamily="18" charset="0"/>
                </a:rPr>
                <a:t>  </a:t>
              </a:r>
              <a:r>
                <a:rPr kumimoji="0" lang="zh-CN" altLang="zh-CN" sz="2800" b="0" i="0" u="none" strike="noStrike" cap="none" normalizeH="0" baseline="0" dirty="0">
                  <a:ln>
                    <a:noFill/>
                  </a:ln>
                  <a:solidFill>
                    <a:srgbClr val="FFFFFF"/>
                  </a:solidFill>
                  <a:effectLst/>
                  <a:latin typeface="+mn-ea"/>
                  <a:ea typeface="+mn-ea"/>
                  <a:cs typeface="Times New Roman" panose="02020603050405020304" pitchFamily="18" charset="0"/>
                </a:rPr>
                <a:t>代入</a:t>
              </a:r>
              <a:endParaRPr kumimoji="0" lang="zh-CN" altLang="zh-CN" sz="2800" b="0" i="0" u="none" strike="noStrike" cap="none" normalizeH="0" baseline="0" dirty="0">
                <a:ln>
                  <a:noFill/>
                </a:ln>
                <a:solidFill>
                  <a:srgbClr val="FFFFFF"/>
                </a:solidFill>
                <a:effectLst/>
                <a:latin typeface="+mn-ea"/>
                <a:ea typeface="+mn-ea"/>
              </a:endParaRPr>
            </a:p>
          </p:txBody>
        </p:sp>
        <p:sp>
          <p:nvSpPr>
            <p:cNvPr id="13" name="Rectangle 8">
              <a:extLst>
                <a:ext uri="{FF2B5EF4-FFF2-40B4-BE49-F238E27FC236}">
                  <a16:creationId xmlns:a16="http://schemas.microsoft.com/office/drawing/2014/main" id="{EC6F57EB-912C-4A15-B8B0-6F36283A9195}"/>
                </a:ext>
              </a:extLst>
            </p:cNvPr>
            <p:cNvSpPr>
              <a:spLocks noChangeArrowheads="1"/>
            </p:cNvSpPr>
            <p:nvPr/>
          </p:nvSpPr>
          <p:spPr bwMode="auto">
            <a:xfrm>
              <a:off x="8220847" y="2165441"/>
              <a:ext cx="282641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en-US" altLang="zh-CN" sz="2800" b="0" i="0" u="none" strike="noStrike" cap="none" normalizeH="0" baseline="0" dirty="0">
                  <a:ln>
                    <a:noFill/>
                  </a:ln>
                  <a:solidFill>
                    <a:srgbClr val="FFFFFF"/>
                  </a:solidFill>
                  <a:effectLst/>
                  <a:latin typeface="+mn-ea"/>
                  <a:ea typeface="+mn-ea"/>
                  <a:cs typeface="Times New Roman" panose="02020603050405020304" pitchFamily="18" charset="0"/>
                </a:rPr>
                <a:t>   </a:t>
              </a:r>
              <a:r>
                <a:rPr kumimoji="0" lang="zh-CN" altLang="zh-CN" sz="2800" b="0" i="0" u="none" strike="noStrike" cap="none" normalizeH="0" baseline="0" dirty="0">
                  <a:ln>
                    <a:noFill/>
                  </a:ln>
                  <a:solidFill>
                    <a:srgbClr val="FFFFFF"/>
                  </a:solidFill>
                  <a:effectLst/>
                  <a:latin typeface="+mn-ea"/>
                  <a:ea typeface="+mn-ea"/>
                  <a:cs typeface="Times New Roman" panose="02020603050405020304" pitchFamily="18" charset="0"/>
                </a:rPr>
                <a:t>，可解得：</a:t>
              </a:r>
              <a:endParaRPr kumimoji="0" lang="zh-CN" altLang="zh-CN" sz="2800" b="0" i="0" u="none" strike="noStrike" cap="none" normalizeH="0" baseline="0" dirty="0">
                <a:ln>
                  <a:noFill/>
                </a:ln>
                <a:solidFill>
                  <a:srgbClr val="FFFFFF"/>
                </a:solidFill>
                <a:effectLst/>
                <a:latin typeface="+mn-ea"/>
                <a:ea typeface="+mn-ea"/>
              </a:endParaRPr>
            </a:p>
          </p:txBody>
        </p:sp>
      </p:grpSp>
      <p:grpSp>
        <p:nvGrpSpPr>
          <p:cNvPr id="18" name="组合 17">
            <a:extLst>
              <a:ext uri="{FF2B5EF4-FFF2-40B4-BE49-F238E27FC236}">
                <a16:creationId xmlns:a16="http://schemas.microsoft.com/office/drawing/2014/main" id="{77165601-DF80-4081-8B98-BF81D78D7426}"/>
              </a:ext>
            </a:extLst>
          </p:cNvPr>
          <p:cNvGrpSpPr/>
          <p:nvPr/>
        </p:nvGrpSpPr>
        <p:grpSpPr>
          <a:xfrm>
            <a:off x="1802740" y="3105150"/>
            <a:ext cx="5722010" cy="1171575"/>
            <a:chOff x="1881526" y="3565501"/>
            <a:chExt cx="5722010" cy="1171575"/>
          </a:xfrm>
        </p:grpSpPr>
        <p:sp>
          <p:nvSpPr>
            <p:cNvPr id="14" name="Rectangle 9">
              <a:extLst>
                <a:ext uri="{FF2B5EF4-FFF2-40B4-BE49-F238E27FC236}">
                  <a16:creationId xmlns:a16="http://schemas.microsoft.com/office/drawing/2014/main" id="{AEF0C763-4BAF-4681-9C76-CFA28F0DABAB}"/>
                </a:ext>
              </a:extLst>
            </p:cNvPr>
            <p:cNvSpPr>
              <a:spLocks noChangeArrowheads="1"/>
            </p:cNvSpPr>
            <p:nvPr/>
          </p:nvSpPr>
          <p:spPr bwMode="auto">
            <a:xfrm>
              <a:off x="1881526" y="3815188"/>
              <a:ext cx="121058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zh-CN" altLang="zh-CN" sz="2800" b="0" i="0" u="none" strike="noStrike" cap="none" normalizeH="0" baseline="0" dirty="0">
                  <a:ln>
                    <a:noFill/>
                  </a:ln>
                  <a:solidFill>
                    <a:srgbClr val="FFFFFF"/>
                  </a:solidFill>
                  <a:effectLst/>
                  <a:latin typeface="+mn-ea"/>
                  <a:ea typeface="+mn-ea"/>
                  <a:cs typeface="Times New Roman" panose="02020603050405020304" pitchFamily="18" charset="0"/>
                </a:rPr>
                <a:t>所以</a:t>
              </a:r>
              <a:endParaRPr kumimoji="0" lang="zh-CN" altLang="zh-CN" sz="2800" b="0" i="0" u="none" strike="noStrike" cap="none" normalizeH="0" baseline="0" dirty="0">
                <a:ln>
                  <a:noFill/>
                </a:ln>
                <a:solidFill>
                  <a:srgbClr val="FFFFFF"/>
                </a:solidFill>
                <a:effectLst/>
                <a:latin typeface="+mn-ea"/>
                <a:ea typeface="+mn-ea"/>
              </a:endParaRPr>
            </a:p>
          </p:txBody>
        </p:sp>
        <p:graphicFrame>
          <p:nvGraphicFramePr>
            <p:cNvPr id="17" name="对象 16">
              <a:extLst>
                <a:ext uri="{FF2B5EF4-FFF2-40B4-BE49-F238E27FC236}">
                  <a16:creationId xmlns:a16="http://schemas.microsoft.com/office/drawing/2014/main" id="{52D18920-A604-4844-8202-D0C92C90CB32}"/>
                </a:ext>
              </a:extLst>
            </p:cNvPr>
            <p:cNvGraphicFramePr>
              <a:graphicFrameLocks noChangeAspect="1"/>
            </p:cNvGraphicFramePr>
            <p:nvPr>
              <p:extLst>
                <p:ext uri="{D42A27DB-BD31-4B8C-83A1-F6EECF244321}">
                  <p14:modId xmlns:p14="http://schemas.microsoft.com/office/powerpoint/2010/main" val="3391330690"/>
                </p:ext>
              </p:extLst>
            </p:nvPr>
          </p:nvGraphicFramePr>
          <p:xfrm>
            <a:off x="3077574" y="3565501"/>
            <a:ext cx="4525962" cy="1171575"/>
          </p:xfrm>
          <a:graphic>
            <a:graphicData uri="http://schemas.openxmlformats.org/presentationml/2006/ole">
              <mc:AlternateContent xmlns:mc="http://schemas.openxmlformats.org/markup-compatibility/2006">
                <mc:Choice xmlns:v="urn:schemas-microsoft-com:vml" Requires="v">
                  <p:oleObj spid="_x0000_s25864" name="Equation" r:id="rId9" imgW="1854000" imgH="482400" progId="Equation.DSMT4">
                    <p:embed/>
                  </p:oleObj>
                </mc:Choice>
                <mc:Fallback>
                  <p:oleObj name="Equation" r:id="rId9" imgW="1854000" imgH="482400" progId="Equation.DSMT4">
                    <p:embed/>
                    <p:pic>
                      <p:nvPicPr>
                        <p:cNvPr id="0" name="Object 10"/>
                        <p:cNvPicPr>
                          <a:picLocks noChangeAspect="1" noChangeArrowheads="1"/>
                        </p:cNvPicPr>
                        <p:nvPr/>
                      </p:nvPicPr>
                      <p:blipFill>
                        <a:blip r:embed="rId10"/>
                        <a:srcRect/>
                        <a:stretch>
                          <a:fillRect/>
                        </a:stretch>
                      </p:blipFill>
                      <p:spPr bwMode="auto">
                        <a:xfrm>
                          <a:off x="3077574" y="3565501"/>
                          <a:ext cx="4525962" cy="1171575"/>
                        </a:xfrm>
                        <a:prstGeom prst="rect">
                          <a:avLst/>
                        </a:prstGeom>
                        <a:noFill/>
                      </p:spPr>
                    </p:pic>
                  </p:oleObj>
                </mc:Fallback>
              </mc:AlternateContent>
            </a:graphicData>
          </a:graphic>
        </p:graphicFrame>
      </p:grpSp>
      <p:grpSp>
        <p:nvGrpSpPr>
          <p:cNvPr id="24" name="组合 23">
            <a:extLst>
              <a:ext uri="{FF2B5EF4-FFF2-40B4-BE49-F238E27FC236}">
                <a16:creationId xmlns:a16="http://schemas.microsoft.com/office/drawing/2014/main" id="{CCC15FA9-B0B7-4D08-B870-14997E06B7BA}"/>
              </a:ext>
            </a:extLst>
          </p:cNvPr>
          <p:cNvGrpSpPr/>
          <p:nvPr/>
        </p:nvGrpSpPr>
        <p:grpSpPr>
          <a:xfrm>
            <a:off x="1802740" y="4459889"/>
            <a:ext cx="6367771" cy="526449"/>
            <a:chOff x="1802740" y="4459889"/>
            <a:chExt cx="6367771" cy="526449"/>
          </a:xfrm>
        </p:grpSpPr>
        <p:graphicFrame>
          <p:nvGraphicFramePr>
            <p:cNvPr id="19" name="对象 18">
              <a:extLst>
                <a:ext uri="{FF2B5EF4-FFF2-40B4-BE49-F238E27FC236}">
                  <a16:creationId xmlns:a16="http://schemas.microsoft.com/office/drawing/2014/main" id="{7C165912-C2DD-4B7C-971D-9BA9242DB2F8}"/>
                </a:ext>
              </a:extLst>
            </p:cNvPr>
            <p:cNvGraphicFramePr>
              <a:graphicFrameLocks noChangeAspect="1"/>
            </p:cNvGraphicFramePr>
            <p:nvPr>
              <p:extLst>
                <p:ext uri="{D42A27DB-BD31-4B8C-83A1-F6EECF244321}">
                  <p14:modId xmlns:p14="http://schemas.microsoft.com/office/powerpoint/2010/main" val="102439440"/>
                </p:ext>
              </p:extLst>
            </p:nvPr>
          </p:nvGraphicFramePr>
          <p:xfrm>
            <a:off x="3606448" y="4464050"/>
            <a:ext cx="4564063" cy="522288"/>
          </p:xfrm>
          <a:graphic>
            <a:graphicData uri="http://schemas.openxmlformats.org/presentationml/2006/ole">
              <mc:AlternateContent xmlns:mc="http://schemas.openxmlformats.org/markup-compatibility/2006">
                <mc:Choice xmlns:v="urn:schemas-microsoft-com:vml" Requires="v">
                  <p:oleObj spid="_x0000_s25865" name="Equation" r:id="rId11" imgW="1993680" imgH="228600" progId="Equation.DSMT4">
                    <p:embed/>
                  </p:oleObj>
                </mc:Choice>
                <mc:Fallback>
                  <p:oleObj name="Equation" r:id="rId11" imgW="1993680" imgH="228600" progId="Equation.DSMT4">
                    <p:embed/>
                    <p:pic>
                      <p:nvPicPr>
                        <p:cNvPr id="0" name="Object 17"/>
                        <p:cNvPicPr>
                          <a:picLocks noChangeAspect="1" noChangeArrowheads="1"/>
                        </p:cNvPicPr>
                        <p:nvPr/>
                      </p:nvPicPr>
                      <p:blipFill>
                        <a:blip r:embed="rId12"/>
                        <a:srcRect/>
                        <a:stretch>
                          <a:fillRect/>
                        </a:stretch>
                      </p:blipFill>
                      <p:spPr bwMode="auto">
                        <a:xfrm>
                          <a:off x="3606448" y="4464050"/>
                          <a:ext cx="4564063" cy="522288"/>
                        </a:xfrm>
                        <a:prstGeom prst="rect">
                          <a:avLst/>
                        </a:prstGeom>
                        <a:noFill/>
                      </p:spPr>
                    </p:pic>
                  </p:oleObj>
                </mc:Fallback>
              </mc:AlternateContent>
            </a:graphicData>
          </a:graphic>
        </p:graphicFrame>
        <p:sp>
          <p:nvSpPr>
            <p:cNvPr id="21" name="Rectangle 18">
              <a:extLst>
                <a:ext uri="{FF2B5EF4-FFF2-40B4-BE49-F238E27FC236}">
                  <a16:creationId xmlns:a16="http://schemas.microsoft.com/office/drawing/2014/main" id="{D11594D2-937C-4EB9-AFF5-3F92D0FECC3C}"/>
                </a:ext>
              </a:extLst>
            </p:cNvPr>
            <p:cNvSpPr>
              <a:spLocks noChangeArrowheads="1"/>
            </p:cNvSpPr>
            <p:nvPr/>
          </p:nvSpPr>
          <p:spPr bwMode="auto">
            <a:xfrm>
              <a:off x="1802740" y="4459889"/>
              <a:ext cx="192873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zh-CN" altLang="zh-CN"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此时计算</a:t>
              </a:r>
              <a:endParaRPr kumimoji="0" lang="zh-CN" altLang="zh-CN" sz="2800" b="0" i="0" u="none" strike="noStrike" cap="none" normalizeH="0" baseline="0" dirty="0">
                <a:ln>
                  <a:noFill/>
                </a:ln>
                <a:solidFill>
                  <a:schemeClr val="tx1"/>
                </a:solidFill>
                <a:effectLst/>
                <a:latin typeface="Arial" panose="020B0604020202020204" pitchFamily="34" charset="0"/>
              </a:endParaRPr>
            </a:p>
          </p:txBody>
        </p:sp>
      </p:grpSp>
      <p:grpSp>
        <p:nvGrpSpPr>
          <p:cNvPr id="25" name="组合 24">
            <a:extLst>
              <a:ext uri="{FF2B5EF4-FFF2-40B4-BE49-F238E27FC236}">
                <a16:creationId xmlns:a16="http://schemas.microsoft.com/office/drawing/2014/main" id="{1C77E06C-35F3-4DE9-84F1-2EB4CADC3315}"/>
              </a:ext>
            </a:extLst>
          </p:cNvPr>
          <p:cNvGrpSpPr/>
          <p:nvPr/>
        </p:nvGrpSpPr>
        <p:grpSpPr>
          <a:xfrm>
            <a:off x="1082429" y="5107624"/>
            <a:ext cx="4416816" cy="954107"/>
            <a:chOff x="1082429" y="5107624"/>
            <a:chExt cx="4416816" cy="954107"/>
          </a:xfrm>
        </p:grpSpPr>
        <p:graphicFrame>
          <p:nvGraphicFramePr>
            <p:cNvPr id="20" name="对象 19">
              <a:extLst>
                <a:ext uri="{FF2B5EF4-FFF2-40B4-BE49-F238E27FC236}">
                  <a16:creationId xmlns:a16="http://schemas.microsoft.com/office/drawing/2014/main" id="{BB36FC92-BFB7-4A91-87AD-C0FF0BFD475D}"/>
                </a:ext>
              </a:extLst>
            </p:cNvPr>
            <p:cNvGraphicFramePr>
              <a:graphicFrameLocks noChangeAspect="1"/>
            </p:cNvGraphicFramePr>
            <p:nvPr>
              <p:extLst>
                <p:ext uri="{D42A27DB-BD31-4B8C-83A1-F6EECF244321}">
                  <p14:modId xmlns:p14="http://schemas.microsoft.com/office/powerpoint/2010/main" val="3910518604"/>
                </p:ext>
              </p:extLst>
            </p:nvPr>
          </p:nvGraphicFramePr>
          <p:xfrm>
            <a:off x="2981967" y="5192736"/>
            <a:ext cx="818018" cy="393074"/>
          </p:xfrm>
          <a:graphic>
            <a:graphicData uri="http://schemas.openxmlformats.org/presentationml/2006/ole">
              <mc:AlternateContent xmlns:mc="http://schemas.openxmlformats.org/markup-compatibility/2006">
                <mc:Choice xmlns:v="urn:schemas-microsoft-com:vml" Requires="v">
                  <p:oleObj spid="_x0000_s25866" name="Equation" r:id="rId13" imgW="368140" imgH="177723" progId="Equation.DSMT4">
                    <p:embed/>
                  </p:oleObj>
                </mc:Choice>
                <mc:Fallback>
                  <p:oleObj name="Equation" r:id="rId13" imgW="368140" imgH="177723" progId="Equation.DSMT4">
                    <p:embed/>
                    <p:pic>
                      <p:nvPicPr>
                        <p:cNvPr id="0" name="Object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81967" y="5192736"/>
                          <a:ext cx="818018" cy="393074"/>
                        </a:xfrm>
                        <a:prstGeom prst="rect">
                          <a:avLst/>
                        </a:prstGeom>
                        <a:noFill/>
                      </p:spPr>
                    </p:pic>
                  </p:oleObj>
                </mc:Fallback>
              </mc:AlternateContent>
            </a:graphicData>
          </a:graphic>
        </p:graphicFrame>
        <p:sp>
          <p:nvSpPr>
            <p:cNvPr id="22" name="Rectangle 19">
              <a:extLst>
                <a:ext uri="{FF2B5EF4-FFF2-40B4-BE49-F238E27FC236}">
                  <a16:creationId xmlns:a16="http://schemas.microsoft.com/office/drawing/2014/main" id="{7E0AE081-EE7E-4D64-8AC3-937408B26572}"/>
                </a:ext>
              </a:extLst>
            </p:cNvPr>
            <p:cNvSpPr>
              <a:spLocks noChangeArrowheads="1"/>
            </p:cNvSpPr>
            <p:nvPr/>
          </p:nvSpPr>
          <p:spPr bwMode="auto">
            <a:xfrm>
              <a:off x="1082429" y="5123031"/>
              <a:ext cx="192873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zh-CN" altLang="zh-CN"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与真实值</a:t>
              </a:r>
              <a:endParaRPr kumimoji="0" lang="zh-CN" altLang="zh-CN" sz="2800" b="0" i="0" u="none" strike="noStrike" cap="none" normalizeH="0" baseline="0" dirty="0">
                <a:ln>
                  <a:noFill/>
                </a:ln>
                <a:solidFill>
                  <a:schemeClr val="tx1"/>
                </a:solidFill>
                <a:effectLst/>
                <a:latin typeface="Arial" panose="020B0604020202020204" pitchFamily="34" charset="0"/>
              </a:endParaRPr>
            </a:p>
          </p:txBody>
        </p:sp>
        <p:sp>
          <p:nvSpPr>
            <p:cNvPr id="23" name="Rectangle 20">
              <a:extLst>
                <a:ext uri="{FF2B5EF4-FFF2-40B4-BE49-F238E27FC236}">
                  <a16:creationId xmlns:a16="http://schemas.microsoft.com/office/drawing/2014/main" id="{8D1C26BC-42C2-4428-9083-68F76549E34C}"/>
                </a:ext>
              </a:extLst>
            </p:cNvPr>
            <p:cNvSpPr>
              <a:spLocks noChangeArrowheads="1"/>
            </p:cNvSpPr>
            <p:nvPr/>
          </p:nvSpPr>
          <p:spPr bwMode="auto">
            <a:xfrm>
              <a:off x="3390976" y="5107624"/>
              <a:ext cx="210826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304800" algn="l" eaLnBrk="0" fontAlgn="base">
                <a:spcBef>
                  <a:spcPct val="0"/>
                </a:spcBef>
                <a:spcAft>
                  <a:spcPct val="0"/>
                </a:spcAft>
                <a:defRPr>
                  <a:solidFill>
                    <a:schemeClr val="tx1"/>
                  </a:solidFill>
                  <a:latin typeface="Arial" panose="020B0604020202020204" pitchFamily="34" charset="0"/>
                </a:defRPr>
              </a:lvl1pPr>
              <a:lvl2pPr marL="457200" algn="l" eaLnBrk="0" fontAlgn="base">
                <a:spcBef>
                  <a:spcPct val="0"/>
                </a:spcBef>
                <a:spcAft>
                  <a:spcPct val="0"/>
                </a:spcAft>
                <a:defRPr>
                  <a:solidFill>
                    <a:schemeClr val="tx1"/>
                  </a:solidFill>
                  <a:latin typeface="Arial" panose="020B0604020202020204" pitchFamily="34" charset="0"/>
                </a:defRPr>
              </a:lvl2pPr>
              <a:lvl3pPr marL="914400" algn="l" eaLnBrk="0" fontAlgn="base">
                <a:spcBef>
                  <a:spcPct val="0"/>
                </a:spcBef>
                <a:spcAft>
                  <a:spcPct val="0"/>
                </a:spcAft>
                <a:defRPr>
                  <a:solidFill>
                    <a:schemeClr val="tx1"/>
                  </a:solidFill>
                  <a:latin typeface="Arial" panose="020B0604020202020204" pitchFamily="34" charset="0"/>
                </a:defRPr>
              </a:lvl3pPr>
              <a:lvl4pPr marL="1371600" algn="l" eaLnBrk="0" fontAlgn="base">
                <a:spcBef>
                  <a:spcPct val="0"/>
                </a:spcBef>
                <a:spcAft>
                  <a:spcPct val="0"/>
                </a:spcAft>
                <a:defRPr>
                  <a:solidFill>
                    <a:schemeClr val="tx1"/>
                  </a:solidFill>
                  <a:latin typeface="Arial" panose="020B0604020202020204" pitchFamily="34" charset="0"/>
                </a:defRPr>
              </a:lvl4pPr>
              <a:lvl5pPr marL="1828800" algn="l" eaLnBrk="0" fontAlgn="base">
                <a:spcBef>
                  <a:spcPct val="0"/>
                </a:spcBef>
                <a:spcAft>
                  <a:spcPct val="0"/>
                </a:spcAft>
                <a:defRPr>
                  <a:solidFill>
                    <a:schemeClr val="tx1"/>
                  </a:solidFill>
                  <a:latin typeface="Arial" panose="020B0604020202020204" pitchFamily="34" charset="0"/>
                </a:defRPr>
              </a:lvl5pPr>
              <a:lvl6pPr marL="2286000" algn="l" eaLnBrk="0" fontAlgn="base">
                <a:spcBef>
                  <a:spcPct val="0"/>
                </a:spcBef>
                <a:spcAft>
                  <a:spcPct val="0"/>
                </a:spcAft>
                <a:defRPr>
                  <a:solidFill>
                    <a:schemeClr val="tx1"/>
                  </a:solidFill>
                  <a:latin typeface="Arial" panose="020B0604020202020204" pitchFamily="34" charset="0"/>
                </a:defRPr>
              </a:lvl6pPr>
              <a:lvl7pPr marL="2743200" algn="l" eaLnBrk="0" fontAlgn="base">
                <a:spcBef>
                  <a:spcPct val="0"/>
                </a:spcBef>
                <a:spcAft>
                  <a:spcPct val="0"/>
                </a:spcAft>
                <a:defRPr>
                  <a:solidFill>
                    <a:schemeClr val="tx1"/>
                  </a:solidFill>
                  <a:latin typeface="Arial" panose="020B0604020202020204" pitchFamily="34" charset="0"/>
                </a:defRPr>
              </a:lvl7pPr>
              <a:lvl8pPr marL="3200400" algn="l" eaLnBrk="0" fontAlgn="base">
                <a:spcBef>
                  <a:spcPct val="0"/>
                </a:spcBef>
                <a:spcAft>
                  <a:spcPct val="0"/>
                </a:spcAft>
                <a:defRPr>
                  <a:solidFill>
                    <a:schemeClr val="tx1"/>
                  </a:solidFill>
                  <a:latin typeface="Arial" panose="020B0604020202020204" pitchFamily="34" charset="0"/>
                </a:defRPr>
              </a:lvl8pPr>
              <a:lvl9pPr marL="3657600" algn="l" eaLnBrk="0" fontAlgn="base">
                <a:spcBef>
                  <a:spcPct val="0"/>
                </a:spcBef>
                <a:spcAft>
                  <a:spcPct val="0"/>
                </a:spcAft>
                <a:defRPr>
                  <a:solidFill>
                    <a:schemeClr val="tx1"/>
                  </a:solidFill>
                  <a:latin typeface="Arial" panose="020B0604020202020204" pitchFamily="34" charset="0"/>
                </a:defRPr>
              </a:lvl9p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zh-CN" altLang="zh-CN"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相差不大</a:t>
              </a:r>
              <a:r>
                <a:rPr lang="en-US" altLang="zh-CN" sz="2800" i="0" dirty="0">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a:t>
              </a:r>
              <a:endParaRPr kumimoji="0" lang="en-US" altLang="zh-CN"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cs typeface="Times New Roman" panose="02020603050405020304" pitchFamily="18" charset="0"/>
              </a:endParaRPr>
            </a:p>
            <a:p>
              <a:pPr marL="0" marR="0" lvl="0" indent="304800" algn="l" defTabSz="914400" rtl="0" eaLnBrk="0" fontAlgn="base" latinLnBrk="0" hangingPunct="0">
                <a:lnSpc>
                  <a:spcPct val="100000"/>
                </a:lnSpc>
                <a:spcBef>
                  <a:spcPct val="0"/>
                </a:spcBef>
                <a:spcAft>
                  <a:spcPct val="0"/>
                </a:spcAft>
                <a:buClrTx/>
                <a:buSzTx/>
                <a:buFontTx/>
                <a:buNone/>
                <a:tabLst/>
              </a:pPr>
              <a:endParaRPr kumimoji="0" lang="zh-CN" altLang="zh-CN" sz="2800" b="0" i="0" u="none" strike="noStrike" cap="none" normalizeH="0" baseline="0" dirty="0">
                <a:ln>
                  <a:noFill/>
                </a:ln>
                <a:solidFill>
                  <a:schemeClr val="tx1"/>
                </a:solidFill>
                <a:effectLst/>
              </a:endParaRPr>
            </a:p>
          </p:txBody>
        </p:sp>
      </p:grpSp>
    </p:spTree>
    <p:extLst>
      <p:ext uri="{BB962C8B-B14F-4D97-AF65-F5344CB8AC3E}">
        <p14:creationId xmlns:p14="http://schemas.microsoft.com/office/powerpoint/2010/main" val="16795897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5472F5C7-DAA4-4F41-9BDC-60CAF81DE8CE}"/>
              </a:ext>
            </a:extLst>
          </p:cNvPr>
          <p:cNvSpPr txBox="1"/>
          <p:nvPr/>
        </p:nvSpPr>
        <p:spPr>
          <a:xfrm>
            <a:off x="440072" y="968848"/>
            <a:ext cx="7873821" cy="5232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zh-CN" altLang="en-US"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  怎样描述总体的误差情况？</a:t>
            </a:r>
            <a:endParaRPr kumimoji="0" lang="zh-CN" altLang="zh-CN" sz="2800" b="0" i="0" u="none" strike="noStrike" cap="none" normalizeH="0" baseline="0" dirty="0">
              <a:ln>
                <a:noFill/>
              </a:ln>
              <a:solidFill>
                <a:schemeClr val="tx1"/>
              </a:solidFill>
              <a:effectLst/>
            </a:endParaRPr>
          </a:p>
        </p:txBody>
      </p:sp>
      <p:sp>
        <p:nvSpPr>
          <p:cNvPr id="3" name="文本框 2">
            <a:extLst>
              <a:ext uri="{FF2B5EF4-FFF2-40B4-BE49-F238E27FC236}">
                <a16:creationId xmlns:a16="http://schemas.microsoft.com/office/drawing/2014/main" id="{A873A608-FC6A-42C2-AB98-D38CFA449F7E}"/>
              </a:ext>
            </a:extLst>
          </p:cNvPr>
          <p:cNvSpPr txBox="1"/>
          <p:nvPr/>
        </p:nvSpPr>
        <p:spPr>
          <a:xfrm>
            <a:off x="441122" y="1478633"/>
            <a:ext cx="8969652" cy="5232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zh-CN" altLang="en-US"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  能否计算每组函数值与真实值的差，再进行求和？</a:t>
            </a:r>
            <a:endParaRPr kumimoji="0" lang="zh-CN" altLang="zh-CN" sz="2800" b="0" i="0" u="none" strike="noStrike" cap="none" normalizeH="0" baseline="0" dirty="0">
              <a:ln>
                <a:noFill/>
              </a:ln>
              <a:solidFill>
                <a:schemeClr val="tx1"/>
              </a:solidFill>
              <a:effectLst/>
            </a:endParaRPr>
          </a:p>
        </p:txBody>
      </p:sp>
      <p:graphicFrame>
        <p:nvGraphicFramePr>
          <p:cNvPr id="9" name="表格 8">
            <a:extLst>
              <a:ext uri="{FF2B5EF4-FFF2-40B4-BE49-F238E27FC236}">
                <a16:creationId xmlns:a16="http://schemas.microsoft.com/office/drawing/2014/main" id="{97855E5D-F329-4E89-94ED-D1059AB9FF2E}"/>
              </a:ext>
            </a:extLst>
          </p:cNvPr>
          <p:cNvGraphicFramePr>
            <a:graphicFrameLocks noGrp="1"/>
          </p:cNvGraphicFramePr>
          <p:nvPr>
            <p:extLst>
              <p:ext uri="{D42A27DB-BD31-4B8C-83A1-F6EECF244321}">
                <p14:modId xmlns:p14="http://schemas.microsoft.com/office/powerpoint/2010/main" val="1096577656"/>
              </p:ext>
            </p:extLst>
          </p:nvPr>
        </p:nvGraphicFramePr>
        <p:xfrm>
          <a:off x="1053730" y="2140646"/>
          <a:ext cx="8533617" cy="3718848"/>
        </p:xfrm>
        <a:graphic>
          <a:graphicData uri="http://schemas.openxmlformats.org/drawingml/2006/table">
            <a:tbl>
              <a:tblPr firstRow="1" firstCol="1" bandRow="1">
                <a:tableStyleId>{5C22544A-7EE6-4342-B048-85BDC9FD1C3A}</a:tableStyleId>
              </a:tblPr>
              <a:tblGrid>
                <a:gridCol w="1883183">
                  <a:extLst>
                    <a:ext uri="{9D8B030D-6E8A-4147-A177-3AD203B41FA5}">
                      <a16:colId xmlns:a16="http://schemas.microsoft.com/office/drawing/2014/main" val="2613951601"/>
                    </a:ext>
                  </a:extLst>
                </a:gridCol>
                <a:gridCol w="1046019">
                  <a:extLst>
                    <a:ext uri="{9D8B030D-6E8A-4147-A177-3AD203B41FA5}">
                      <a16:colId xmlns:a16="http://schemas.microsoft.com/office/drawing/2014/main" val="4155498209"/>
                    </a:ext>
                  </a:extLst>
                </a:gridCol>
                <a:gridCol w="1039091">
                  <a:extLst>
                    <a:ext uri="{9D8B030D-6E8A-4147-A177-3AD203B41FA5}">
                      <a16:colId xmlns:a16="http://schemas.microsoft.com/office/drawing/2014/main" val="6520950"/>
                    </a:ext>
                  </a:extLst>
                </a:gridCol>
                <a:gridCol w="1184563">
                  <a:extLst>
                    <a:ext uri="{9D8B030D-6E8A-4147-A177-3AD203B41FA5}">
                      <a16:colId xmlns:a16="http://schemas.microsoft.com/office/drawing/2014/main" val="1460235031"/>
                    </a:ext>
                  </a:extLst>
                </a:gridCol>
                <a:gridCol w="1149927">
                  <a:extLst>
                    <a:ext uri="{9D8B030D-6E8A-4147-A177-3AD203B41FA5}">
                      <a16:colId xmlns:a16="http://schemas.microsoft.com/office/drawing/2014/main" val="1928864817"/>
                    </a:ext>
                  </a:extLst>
                </a:gridCol>
                <a:gridCol w="1163782">
                  <a:extLst>
                    <a:ext uri="{9D8B030D-6E8A-4147-A177-3AD203B41FA5}">
                      <a16:colId xmlns:a16="http://schemas.microsoft.com/office/drawing/2014/main" val="230214115"/>
                    </a:ext>
                  </a:extLst>
                </a:gridCol>
                <a:gridCol w="1067052">
                  <a:extLst>
                    <a:ext uri="{9D8B030D-6E8A-4147-A177-3AD203B41FA5}">
                      <a16:colId xmlns:a16="http://schemas.microsoft.com/office/drawing/2014/main" val="3478427485"/>
                    </a:ext>
                  </a:extLst>
                </a:gridCol>
              </a:tblGrid>
              <a:tr h="270824">
                <a:tc>
                  <a:txBody>
                    <a:bodyPr/>
                    <a:lstStyle/>
                    <a:p>
                      <a:pPr indent="304800" algn="just">
                        <a:lnSpc>
                          <a:spcPct val="100000"/>
                        </a:lnSpc>
                      </a:pPr>
                      <a:r>
                        <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生长阶段</a:t>
                      </a: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2</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3</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4</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5</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6</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2010521842"/>
                  </a:ext>
                </a:extLst>
              </a:tr>
              <a:tr h="541649">
                <a:tc>
                  <a:txBody>
                    <a:bodyPr/>
                    <a:lstStyle/>
                    <a:p>
                      <a:pPr indent="304800" algn="just">
                        <a:lnSpc>
                          <a:spcPct val="100000"/>
                        </a:lnSpc>
                      </a:pPr>
                      <a:r>
                        <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植株高度</a:t>
                      </a: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/cm</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0.67</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1.75</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3.69</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7.73</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16.55</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32.55</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985014876"/>
                  </a:ext>
                </a:extLst>
              </a:tr>
              <a:tr h="541649">
                <a:tc>
                  <a:txBody>
                    <a:bodyPr/>
                    <a:lstStyle/>
                    <a:p>
                      <a:pPr indent="304800" algn="just">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0.90</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1.75</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3.42</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6.68</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13.05</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25.51</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3470960344"/>
                  </a:ext>
                </a:extLst>
              </a:tr>
              <a:tr h="282605">
                <a:tc>
                  <a:txBody>
                    <a:bodyPr/>
                    <a:lstStyle/>
                    <a:p>
                      <a:pPr indent="304800" algn="just">
                        <a:lnSpc>
                          <a:spcPct val="100000"/>
                        </a:lnSpc>
                      </a:pPr>
                      <a:r>
                        <a:rPr lang="zh-CN" alt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误差</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0.23</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-0.27</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-1.05</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-3.5</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-7.04</a:t>
                      </a:r>
                    </a:p>
                  </a:txBody>
                  <a:tcPr marL="4763" marR="4763" marT="4763" marB="0" anchor="b">
                    <a:noFill/>
                  </a:tcPr>
                </a:tc>
                <a:extLst>
                  <a:ext uri="{0D108BD9-81ED-4DB2-BD59-A6C34878D82A}">
                    <a16:rowId xmlns:a16="http://schemas.microsoft.com/office/drawing/2014/main" val="3989752638"/>
                  </a:ext>
                </a:extLst>
              </a:tr>
              <a:tr h="282605">
                <a:tc>
                  <a:txBody>
                    <a:bodyPr/>
                    <a:lstStyle/>
                    <a:p>
                      <a:pPr indent="304800" algn="just">
                        <a:lnSpc>
                          <a:spcPct val="100000"/>
                        </a:lnSpc>
                      </a:pPr>
                      <a:r>
                        <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生长阶段</a:t>
                      </a: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7</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8</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9</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10</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11</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1083326400"/>
                  </a:ext>
                </a:extLst>
              </a:tr>
              <a:tr h="541649">
                <a:tc>
                  <a:txBody>
                    <a:bodyPr/>
                    <a:lstStyle/>
                    <a:p>
                      <a:pPr indent="304800" algn="just">
                        <a:lnSpc>
                          <a:spcPct val="100000"/>
                        </a:lnSpc>
                      </a:pPr>
                      <a:r>
                        <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植株高度</a:t>
                      </a: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/cm</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53.38</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97.46</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153.6</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174.9</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180.79</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3931357403"/>
                  </a:ext>
                </a:extLst>
              </a:tr>
              <a:tr h="541649">
                <a:tc>
                  <a:txBody>
                    <a:bodyPr/>
                    <a:lstStyle/>
                    <a:p>
                      <a:pPr indent="304800" algn="just">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49.85</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97.46</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190.40</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372.08</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727.14</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3355255899"/>
                  </a:ext>
                </a:extLst>
              </a:tr>
              <a:tr h="541649">
                <a:tc>
                  <a:txBody>
                    <a:bodyPr/>
                    <a:lstStyle/>
                    <a:p>
                      <a:pPr indent="304800" algn="just">
                        <a:lnSpc>
                          <a:spcPct val="100000"/>
                        </a:lnSpc>
                      </a:pPr>
                      <a:r>
                        <a:rPr lang="zh-CN" alt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误差</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-3.53</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36.8</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197.18</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546.35</a:t>
                      </a:r>
                    </a:p>
                  </a:txBody>
                  <a:tcPr marL="4763" marR="4763" marT="4763" marB="0" anchor="b">
                    <a:noFill/>
                  </a:tcPr>
                </a:tc>
                <a:tc>
                  <a:txBody>
                    <a:bodyPr/>
                    <a:lstStyle/>
                    <a:p>
                      <a:pPr indent="304800" algn="ctr">
                        <a:lnSpc>
                          <a:spcPct val="100000"/>
                        </a:lnSpc>
                      </a:pP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1310678862"/>
                  </a:ext>
                </a:extLst>
              </a:tr>
            </a:tbl>
          </a:graphicData>
        </a:graphic>
      </p:graphicFrame>
      <p:grpSp>
        <p:nvGrpSpPr>
          <p:cNvPr id="13" name="组合 12">
            <a:extLst>
              <a:ext uri="{FF2B5EF4-FFF2-40B4-BE49-F238E27FC236}">
                <a16:creationId xmlns:a16="http://schemas.microsoft.com/office/drawing/2014/main" id="{28DE53AC-C752-4B48-AF7D-0069584DF122}"/>
              </a:ext>
            </a:extLst>
          </p:cNvPr>
          <p:cNvGrpSpPr/>
          <p:nvPr/>
        </p:nvGrpSpPr>
        <p:grpSpPr>
          <a:xfrm>
            <a:off x="1831894" y="3094983"/>
            <a:ext cx="652679" cy="2182471"/>
            <a:chOff x="1724686" y="3094983"/>
            <a:chExt cx="652679" cy="2182471"/>
          </a:xfrm>
        </p:grpSpPr>
        <p:graphicFrame>
          <p:nvGraphicFramePr>
            <p:cNvPr id="11" name="对象 10">
              <a:extLst>
                <a:ext uri="{FF2B5EF4-FFF2-40B4-BE49-F238E27FC236}">
                  <a16:creationId xmlns:a16="http://schemas.microsoft.com/office/drawing/2014/main" id="{23F2DABE-66B0-4EAE-96EC-3D1DAE6BFEE9}"/>
                </a:ext>
              </a:extLst>
            </p:cNvPr>
            <p:cNvGraphicFramePr>
              <a:graphicFrameLocks noChangeAspect="1"/>
            </p:cNvGraphicFramePr>
            <p:nvPr>
              <p:extLst>
                <p:ext uri="{D42A27DB-BD31-4B8C-83A1-F6EECF244321}">
                  <p14:modId xmlns:p14="http://schemas.microsoft.com/office/powerpoint/2010/main" val="1990313848"/>
                </p:ext>
              </p:extLst>
            </p:nvPr>
          </p:nvGraphicFramePr>
          <p:xfrm>
            <a:off x="1724686" y="3094983"/>
            <a:ext cx="652679" cy="417286"/>
          </p:xfrm>
          <a:graphic>
            <a:graphicData uri="http://schemas.openxmlformats.org/presentationml/2006/ole">
              <mc:AlternateContent xmlns:mc="http://schemas.openxmlformats.org/markup-compatibility/2006">
                <mc:Choice xmlns:v="urn:schemas-microsoft-com:vml" Requires="v">
                  <p:oleObj spid="_x0000_s26699" name="Equation" r:id="rId3" imgW="317160" imgH="203040" progId="Equation.DSMT4">
                    <p:embed/>
                  </p:oleObj>
                </mc:Choice>
                <mc:Fallback>
                  <p:oleObj name="Equation" r:id="rId3" imgW="317160" imgH="203040" progId="Equation.DSMT4">
                    <p:embed/>
                    <p:pic>
                      <p:nvPicPr>
                        <p:cNvPr id="15" name="对象 14">
                          <a:extLst>
                            <a:ext uri="{FF2B5EF4-FFF2-40B4-BE49-F238E27FC236}">
                              <a16:creationId xmlns:a16="http://schemas.microsoft.com/office/drawing/2014/main" id="{160FC76B-6D3B-4E8D-9973-3A744BA44C8B}"/>
                            </a:ext>
                          </a:extLst>
                        </p:cNvPr>
                        <p:cNvPicPr>
                          <a:picLocks noChangeAspect="1" noChangeArrowheads="1"/>
                        </p:cNvPicPr>
                        <p:nvPr/>
                      </p:nvPicPr>
                      <p:blipFill>
                        <a:blip r:embed="rId4"/>
                        <a:srcRect/>
                        <a:stretch>
                          <a:fillRect/>
                        </a:stretch>
                      </p:blipFill>
                      <p:spPr bwMode="auto">
                        <a:xfrm>
                          <a:off x="1724686" y="3094983"/>
                          <a:ext cx="652679" cy="417286"/>
                        </a:xfrm>
                        <a:prstGeom prst="rect">
                          <a:avLst/>
                        </a:prstGeom>
                        <a:noFill/>
                      </p:spPr>
                    </p:pic>
                  </p:oleObj>
                </mc:Fallback>
              </mc:AlternateContent>
            </a:graphicData>
          </a:graphic>
        </p:graphicFrame>
        <p:graphicFrame>
          <p:nvGraphicFramePr>
            <p:cNvPr id="12" name="对象 11">
              <a:extLst>
                <a:ext uri="{FF2B5EF4-FFF2-40B4-BE49-F238E27FC236}">
                  <a16:creationId xmlns:a16="http://schemas.microsoft.com/office/drawing/2014/main" id="{8F13283E-0A3B-4E94-9B8E-F70E71DF0608}"/>
                </a:ext>
              </a:extLst>
            </p:cNvPr>
            <p:cNvGraphicFramePr>
              <a:graphicFrameLocks noChangeAspect="1"/>
            </p:cNvGraphicFramePr>
            <p:nvPr>
              <p:extLst>
                <p:ext uri="{D42A27DB-BD31-4B8C-83A1-F6EECF244321}">
                  <p14:modId xmlns:p14="http://schemas.microsoft.com/office/powerpoint/2010/main" val="2774133371"/>
                </p:ext>
              </p:extLst>
            </p:nvPr>
          </p:nvGraphicFramePr>
          <p:xfrm>
            <a:off x="1738805" y="4873647"/>
            <a:ext cx="631596" cy="403807"/>
          </p:xfrm>
          <a:graphic>
            <a:graphicData uri="http://schemas.openxmlformats.org/presentationml/2006/ole">
              <mc:AlternateContent xmlns:mc="http://schemas.openxmlformats.org/markup-compatibility/2006">
                <mc:Choice xmlns:v="urn:schemas-microsoft-com:vml" Requires="v">
                  <p:oleObj spid="_x0000_s26700" name="Equation" r:id="rId5" imgW="317160" imgH="203040" progId="Equation.DSMT4">
                    <p:embed/>
                  </p:oleObj>
                </mc:Choice>
                <mc:Fallback>
                  <p:oleObj name="Equation" r:id="rId5" imgW="317160" imgH="203040" progId="Equation.DSMT4">
                    <p:embed/>
                    <p:pic>
                      <p:nvPicPr>
                        <p:cNvPr id="18" name="对象 17">
                          <a:extLst>
                            <a:ext uri="{FF2B5EF4-FFF2-40B4-BE49-F238E27FC236}">
                              <a16:creationId xmlns:a16="http://schemas.microsoft.com/office/drawing/2014/main" id="{89E49D24-F9C1-4730-B032-3A9B7AE4EE8A}"/>
                            </a:ext>
                          </a:extLst>
                        </p:cNvPr>
                        <p:cNvPicPr>
                          <a:picLocks noChangeAspect="1" noChangeArrowheads="1"/>
                        </p:cNvPicPr>
                        <p:nvPr/>
                      </p:nvPicPr>
                      <p:blipFill>
                        <a:blip r:embed="rId6"/>
                        <a:srcRect/>
                        <a:stretch>
                          <a:fillRect/>
                        </a:stretch>
                      </p:blipFill>
                      <p:spPr bwMode="auto">
                        <a:xfrm>
                          <a:off x="1738805" y="4873647"/>
                          <a:ext cx="631596" cy="403807"/>
                        </a:xfrm>
                        <a:prstGeom prst="rect">
                          <a:avLst/>
                        </a:prstGeom>
                        <a:noFill/>
                      </p:spPr>
                    </p:pic>
                  </p:oleObj>
                </mc:Fallback>
              </mc:AlternateContent>
            </a:graphicData>
          </a:graphic>
        </p:graphicFrame>
      </p:grpSp>
      <p:sp>
        <p:nvSpPr>
          <p:cNvPr id="15" name="文本框 14">
            <a:extLst>
              <a:ext uri="{FF2B5EF4-FFF2-40B4-BE49-F238E27FC236}">
                <a16:creationId xmlns:a16="http://schemas.microsoft.com/office/drawing/2014/main" id="{58B6ED63-D6BC-47F9-8662-9EE5E467A321}"/>
              </a:ext>
            </a:extLst>
          </p:cNvPr>
          <p:cNvSpPr txBox="1"/>
          <p:nvPr/>
        </p:nvSpPr>
        <p:spPr>
          <a:xfrm>
            <a:off x="9814769" y="2519686"/>
            <a:ext cx="1628372" cy="138499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zh-CN" altLang="en-US" sz="2800" b="0" i="0" u="none" strike="noStrike" cap="none" normalizeH="0" baseline="0" dirty="0">
                <a:ln>
                  <a:noFill/>
                </a:ln>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如何避免正负相消？</a:t>
            </a:r>
            <a:endParaRPr kumimoji="0" lang="zh-CN" altLang="zh-CN" sz="2800" b="0" i="0" u="none" strike="noStrike" cap="none" normalizeH="0" baseline="0" dirty="0">
              <a:ln>
                <a:noFill/>
              </a:ln>
              <a:solidFill>
                <a:schemeClr val="tx1"/>
              </a:solidFill>
              <a:effectLst/>
            </a:endParaRPr>
          </a:p>
        </p:txBody>
      </p:sp>
      <p:graphicFrame>
        <p:nvGraphicFramePr>
          <p:cNvPr id="17" name="对象 16">
            <a:extLst>
              <a:ext uri="{FF2B5EF4-FFF2-40B4-BE49-F238E27FC236}">
                <a16:creationId xmlns:a16="http://schemas.microsoft.com/office/drawing/2014/main" id="{A2BB3BFE-3F87-472E-A71C-8E996A720C2B}"/>
              </a:ext>
            </a:extLst>
          </p:cNvPr>
          <p:cNvGraphicFramePr>
            <a:graphicFrameLocks noChangeAspect="1"/>
          </p:cNvGraphicFramePr>
          <p:nvPr>
            <p:extLst>
              <p:ext uri="{D42A27DB-BD31-4B8C-83A1-F6EECF244321}">
                <p14:modId xmlns:p14="http://schemas.microsoft.com/office/powerpoint/2010/main" val="3677328508"/>
              </p:ext>
            </p:extLst>
          </p:nvPr>
        </p:nvGraphicFramePr>
        <p:xfrm>
          <a:off x="8955868" y="1484939"/>
          <a:ext cx="2560637" cy="517525"/>
        </p:xfrm>
        <a:graphic>
          <a:graphicData uri="http://schemas.openxmlformats.org/presentationml/2006/ole">
            <mc:AlternateContent xmlns:mc="http://schemas.openxmlformats.org/markup-compatibility/2006">
              <mc:Choice xmlns:v="urn:schemas-microsoft-com:vml" Requires="v">
                <p:oleObj spid="_x0000_s26701" name="Equation" r:id="rId7" imgW="1130040" imgH="228600" progId="Equation.DSMT4">
                  <p:embed/>
                </p:oleObj>
              </mc:Choice>
              <mc:Fallback>
                <p:oleObj name="Equation" r:id="rId7" imgW="1130040" imgH="228600" progId="Equation.DSMT4">
                  <p:embed/>
                  <p:pic>
                    <p:nvPicPr>
                      <p:cNvPr id="12" name="对象 11">
                        <a:extLst>
                          <a:ext uri="{FF2B5EF4-FFF2-40B4-BE49-F238E27FC236}">
                            <a16:creationId xmlns:a16="http://schemas.microsoft.com/office/drawing/2014/main" id="{38618FD5-502F-4FBD-8493-C922D3B9B08F}"/>
                          </a:ext>
                        </a:extLst>
                      </p:cNvPr>
                      <p:cNvPicPr>
                        <a:picLocks noChangeAspect="1" noChangeArrowheads="1"/>
                      </p:cNvPicPr>
                      <p:nvPr/>
                    </p:nvPicPr>
                    <p:blipFill>
                      <a:blip r:embed="rId8"/>
                      <a:srcRect/>
                      <a:stretch>
                        <a:fillRect/>
                      </a:stretch>
                    </p:blipFill>
                    <p:spPr bwMode="auto">
                      <a:xfrm>
                        <a:off x="8955868" y="1484939"/>
                        <a:ext cx="2560637" cy="517525"/>
                      </a:xfrm>
                      <a:prstGeom prst="rect">
                        <a:avLst/>
                      </a:prstGeom>
                      <a:noFill/>
                    </p:spPr>
                  </p:pic>
                </p:oleObj>
              </mc:Fallback>
            </mc:AlternateContent>
          </a:graphicData>
        </a:graphic>
      </p:graphicFrame>
    </p:spTree>
    <p:extLst>
      <p:ext uri="{BB962C8B-B14F-4D97-AF65-F5344CB8AC3E}">
        <p14:creationId xmlns:p14="http://schemas.microsoft.com/office/powerpoint/2010/main" val="37433771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a:extLst>
              <a:ext uri="{FF2B5EF4-FFF2-40B4-BE49-F238E27FC236}">
                <a16:creationId xmlns:a16="http://schemas.microsoft.com/office/drawing/2014/main" id="{97855E5D-F329-4E89-94ED-D1059AB9FF2E}"/>
              </a:ext>
            </a:extLst>
          </p:cNvPr>
          <p:cNvGraphicFramePr>
            <a:graphicFrameLocks noGrp="1"/>
          </p:cNvGraphicFramePr>
          <p:nvPr>
            <p:extLst>
              <p:ext uri="{D42A27DB-BD31-4B8C-83A1-F6EECF244321}">
                <p14:modId xmlns:p14="http://schemas.microsoft.com/office/powerpoint/2010/main" val="735751729"/>
              </p:ext>
            </p:extLst>
          </p:nvPr>
        </p:nvGraphicFramePr>
        <p:xfrm>
          <a:off x="952833" y="1629843"/>
          <a:ext cx="8533617" cy="3718848"/>
        </p:xfrm>
        <a:graphic>
          <a:graphicData uri="http://schemas.openxmlformats.org/drawingml/2006/table">
            <a:tbl>
              <a:tblPr firstRow="1" firstCol="1" bandRow="1">
                <a:tableStyleId>{5C22544A-7EE6-4342-B048-85BDC9FD1C3A}</a:tableStyleId>
              </a:tblPr>
              <a:tblGrid>
                <a:gridCol w="1883183">
                  <a:extLst>
                    <a:ext uri="{9D8B030D-6E8A-4147-A177-3AD203B41FA5}">
                      <a16:colId xmlns:a16="http://schemas.microsoft.com/office/drawing/2014/main" val="2613951601"/>
                    </a:ext>
                  </a:extLst>
                </a:gridCol>
                <a:gridCol w="1046019">
                  <a:extLst>
                    <a:ext uri="{9D8B030D-6E8A-4147-A177-3AD203B41FA5}">
                      <a16:colId xmlns:a16="http://schemas.microsoft.com/office/drawing/2014/main" val="4155498209"/>
                    </a:ext>
                  </a:extLst>
                </a:gridCol>
                <a:gridCol w="1039091">
                  <a:extLst>
                    <a:ext uri="{9D8B030D-6E8A-4147-A177-3AD203B41FA5}">
                      <a16:colId xmlns:a16="http://schemas.microsoft.com/office/drawing/2014/main" val="6520950"/>
                    </a:ext>
                  </a:extLst>
                </a:gridCol>
                <a:gridCol w="1184563">
                  <a:extLst>
                    <a:ext uri="{9D8B030D-6E8A-4147-A177-3AD203B41FA5}">
                      <a16:colId xmlns:a16="http://schemas.microsoft.com/office/drawing/2014/main" val="1460235031"/>
                    </a:ext>
                  </a:extLst>
                </a:gridCol>
                <a:gridCol w="1149927">
                  <a:extLst>
                    <a:ext uri="{9D8B030D-6E8A-4147-A177-3AD203B41FA5}">
                      <a16:colId xmlns:a16="http://schemas.microsoft.com/office/drawing/2014/main" val="1928864817"/>
                    </a:ext>
                  </a:extLst>
                </a:gridCol>
                <a:gridCol w="1163782">
                  <a:extLst>
                    <a:ext uri="{9D8B030D-6E8A-4147-A177-3AD203B41FA5}">
                      <a16:colId xmlns:a16="http://schemas.microsoft.com/office/drawing/2014/main" val="230214115"/>
                    </a:ext>
                  </a:extLst>
                </a:gridCol>
                <a:gridCol w="1067052">
                  <a:extLst>
                    <a:ext uri="{9D8B030D-6E8A-4147-A177-3AD203B41FA5}">
                      <a16:colId xmlns:a16="http://schemas.microsoft.com/office/drawing/2014/main" val="3478427485"/>
                    </a:ext>
                  </a:extLst>
                </a:gridCol>
              </a:tblGrid>
              <a:tr h="270824">
                <a:tc>
                  <a:txBody>
                    <a:bodyPr/>
                    <a:lstStyle/>
                    <a:p>
                      <a:pPr indent="304800" algn="just">
                        <a:lnSpc>
                          <a:spcPct val="100000"/>
                        </a:lnSpc>
                      </a:pPr>
                      <a:r>
                        <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生长阶段</a:t>
                      </a: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2</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3</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4</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5</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6</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2010521842"/>
                  </a:ext>
                </a:extLst>
              </a:tr>
              <a:tr h="541649">
                <a:tc>
                  <a:txBody>
                    <a:bodyPr/>
                    <a:lstStyle/>
                    <a:p>
                      <a:pPr indent="304800" algn="just">
                        <a:lnSpc>
                          <a:spcPct val="100000"/>
                        </a:lnSpc>
                      </a:pPr>
                      <a:r>
                        <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植株高度</a:t>
                      </a: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/cm</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0.67</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1.75</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3.69</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7.73</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16.55</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32.55</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985014876"/>
                  </a:ext>
                </a:extLst>
              </a:tr>
              <a:tr h="541649">
                <a:tc>
                  <a:txBody>
                    <a:bodyPr/>
                    <a:lstStyle/>
                    <a:p>
                      <a:pPr indent="304800" algn="just">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0.90</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1.75</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3.42</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6.68</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13.05</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25.51</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3470960344"/>
                  </a:ext>
                </a:extLst>
              </a:tr>
              <a:tr h="282605">
                <a:tc>
                  <a:txBody>
                    <a:bodyPr/>
                    <a:lstStyle/>
                    <a:p>
                      <a:pPr indent="304800" algn="just">
                        <a:lnSpc>
                          <a:spcPct val="100000"/>
                        </a:lnSpc>
                      </a:pPr>
                      <a:r>
                        <a:rPr lang="zh-CN" alt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误差</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0.23</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-0.27</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-1.05</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-3.5</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-7.04</a:t>
                      </a:r>
                    </a:p>
                  </a:txBody>
                  <a:tcPr marL="4763" marR="4763" marT="4763" marB="0" anchor="b">
                    <a:noFill/>
                  </a:tcPr>
                </a:tc>
                <a:extLst>
                  <a:ext uri="{0D108BD9-81ED-4DB2-BD59-A6C34878D82A}">
                    <a16:rowId xmlns:a16="http://schemas.microsoft.com/office/drawing/2014/main" val="3989752638"/>
                  </a:ext>
                </a:extLst>
              </a:tr>
              <a:tr h="282605">
                <a:tc>
                  <a:txBody>
                    <a:bodyPr/>
                    <a:lstStyle/>
                    <a:p>
                      <a:pPr indent="304800" algn="just">
                        <a:lnSpc>
                          <a:spcPct val="100000"/>
                        </a:lnSpc>
                      </a:pPr>
                      <a:r>
                        <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生长阶段</a:t>
                      </a: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7</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8</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9</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10</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11</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1083326400"/>
                  </a:ext>
                </a:extLst>
              </a:tr>
              <a:tr h="541649">
                <a:tc>
                  <a:txBody>
                    <a:bodyPr/>
                    <a:lstStyle/>
                    <a:p>
                      <a:pPr indent="304800" algn="just">
                        <a:lnSpc>
                          <a:spcPct val="100000"/>
                        </a:lnSpc>
                      </a:pPr>
                      <a:r>
                        <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植株高度</a:t>
                      </a: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/cm</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53.38</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97.46</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153.6</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174.9</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180.79</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3931357403"/>
                  </a:ext>
                </a:extLst>
              </a:tr>
              <a:tr h="541649">
                <a:tc>
                  <a:txBody>
                    <a:bodyPr/>
                    <a:lstStyle/>
                    <a:p>
                      <a:pPr indent="304800" algn="just">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49.85</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97.46</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190.40</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372.08</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727.14</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3355255899"/>
                  </a:ext>
                </a:extLst>
              </a:tr>
              <a:tr h="541649">
                <a:tc>
                  <a:txBody>
                    <a:bodyPr/>
                    <a:lstStyle/>
                    <a:p>
                      <a:pPr indent="304800" algn="just">
                        <a:lnSpc>
                          <a:spcPct val="100000"/>
                        </a:lnSpc>
                      </a:pPr>
                      <a:r>
                        <a:rPr lang="zh-CN" alt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误差</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-3.53</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36.8</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197.18</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546.35</a:t>
                      </a:r>
                    </a:p>
                  </a:txBody>
                  <a:tcPr marL="4763" marR="4763" marT="4763" marB="0" anchor="b">
                    <a:noFill/>
                  </a:tcPr>
                </a:tc>
                <a:tc>
                  <a:txBody>
                    <a:bodyPr/>
                    <a:lstStyle/>
                    <a:p>
                      <a:pPr indent="304800" algn="ctr">
                        <a:lnSpc>
                          <a:spcPct val="100000"/>
                        </a:lnSpc>
                      </a:pP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1310678862"/>
                  </a:ext>
                </a:extLst>
              </a:tr>
            </a:tbl>
          </a:graphicData>
        </a:graphic>
      </p:graphicFrame>
      <p:grpSp>
        <p:nvGrpSpPr>
          <p:cNvPr id="13" name="组合 12">
            <a:extLst>
              <a:ext uri="{FF2B5EF4-FFF2-40B4-BE49-F238E27FC236}">
                <a16:creationId xmlns:a16="http://schemas.microsoft.com/office/drawing/2014/main" id="{28DE53AC-C752-4B48-AF7D-0069584DF122}"/>
              </a:ext>
            </a:extLst>
          </p:cNvPr>
          <p:cNvGrpSpPr/>
          <p:nvPr/>
        </p:nvGrpSpPr>
        <p:grpSpPr>
          <a:xfrm>
            <a:off x="1726196" y="2584180"/>
            <a:ext cx="689008" cy="2176165"/>
            <a:chOff x="1688357" y="3094983"/>
            <a:chExt cx="689008" cy="2176165"/>
          </a:xfrm>
        </p:grpSpPr>
        <p:graphicFrame>
          <p:nvGraphicFramePr>
            <p:cNvPr id="11" name="对象 10">
              <a:extLst>
                <a:ext uri="{FF2B5EF4-FFF2-40B4-BE49-F238E27FC236}">
                  <a16:creationId xmlns:a16="http://schemas.microsoft.com/office/drawing/2014/main" id="{23F2DABE-66B0-4EAE-96EC-3D1DAE6BFEE9}"/>
                </a:ext>
              </a:extLst>
            </p:cNvPr>
            <p:cNvGraphicFramePr>
              <a:graphicFrameLocks noChangeAspect="1"/>
            </p:cNvGraphicFramePr>
            <p:nvPr/>
          </p:nvGraphicFramePr>
          <p:xfrm>
            <a:off x="1724686" y="3094983"/>
            <a:ext cx="652679" cy="417286"/>
          </p:xfrm>
          <a:graphic>
            <a:graphicData uri="http://schemas.openxmlformats.org/presentationml/2006/ole">
              <mc:AlternateContent xmlns:mc="http://schemas.openxmlformats.org/markup-compatibility/2006">
                <mc:Choice xmlns:v="urn:schemas-microsoft-com:vml" Requires="v">
                  <p:oleObj spid="_x0000_s27700" name="Equation" r:id="rId3" imgW="317160" imgH="203040" progId="Equation.DSMT4">
                    <p:embed/>
                  </p:oleObj>
                </mc:Choice>
                <mc:Fallback>
                  <p:oleObj name="Equation" r:id="rId3" imgW="317160" imgH="203040" progId="Equation.DSMT4">
                    <p:embed/>
                    <p:pic>
                      <p:nvPicPr>
                        <p:cNvPr id="11" name="对象 10">
                          <a:extLst>
                            <a:ext uri="{FF2B5EF4-FFF2-40B4-BE49-F238E27FC236}">
                              <a16:creationId xmlns:a16="http://schemas.microsoft.com/office/drawing/2014/main" id="{23F2DABE-66B0-4EAE-96EC-3D1DAE6BFEE9}"/>
                            </a:ext>
                          </a:extLst>
                        </p:cNvPr>
                        <p:cNvPicPr>
                          <a:picLocks noChangeAspect="1" noChangeArrowheads="1"/>
                        </p:cNvPicPr>
                        <p:nvPr/>
                      </p:nvPicPr>
                      <p:blipFill>
                        <a:blip r:embed="rId4"/>
                        <a:srcRect/>
                        <a:stretch>
                          <a:fillRect/>
                        </a:stretch>
                      </p:blipFill>
                      <p:spPr bwMode="auto">
                        <a:xfrm>
                          <a:off x="1724686" y="3094983"/>
                          <a:ext cx="652679" cy="417286"/>
                        </a:xfrm>
                        <a:prstGeom prst="rect">
                          <a:avLst/>
                        </a:prstGeom>
                        <a:noFill/>
                      </p:spPr>
                    </p:pic>
                  </p:oleObj>
                </mc:Fallback>
              </mc:AlternateContent>
            </a:graphicData>
          </a:graphic>
        </p:graphicFrame>
        <p:graphicFrame>
          <p:nvGraphicFramePr>
            <p:cNvPr id="12" name="对象 11">
              <a:extLst>
                <a:ext uri="{FF2B5EF4-FFF2-40B4-BE49-F238E27FC236}">
                  <a16:creationId xmlns:a16="http://schemas.microsoft.com/office/drawing/2014/main" id="{8F13283E-0A3B-4E94-9B8E-F70E71DF0608}"/>
                </a:ext>
              </a:extLst>
            </p:cNvPr>
            <p:cNvGraphicFramePr>
              <a:graphicFrameLocks noChangeAspect="1"/>
            </p:cNvGraphicFramePr>
            <p:nvPr/>
          </p:nvGraphicFramePr>
          <p:xfrm>
            <a:off x="1688357" y="4867341"/>
            <a:ext cx="631596" cy="403807"/>
          </p:xfrm>
          <a:graphic>
            <a:graphicData uri="http://schemas.openxmlformats.org/presentationml/2006/ole">
              <mc:AlternateContent xmlns:mc="http://schemas.openxmlformats.org/markup-compatibility/2006">
                <mc:Choice xmlns:v="urn:schemas-microsoft-com:vml" Requires="v">
                  <p:oleObj spid="_x0000_s27701" name="Equation" r:id="rId5" imgW="317160" imgH="203040" progId="Equation.DSMT4">
                    <p:embed/>
                  </p:oleObj>
                </mc:Choice>
                <mc:Fallback>
                  <p:oleObj name="Equation" r:id="rId5" imgW="317160" imgH="203040" progId="Equation.DSMT4">
                    <p:embed/>
                    <p:pic>
                      <p:nvPicPr>
                        <p:cNvPr id="12" name="对象 11">
                          <a:extLst>
                            <a:ext uri="{FF2B5EF4-FFF2-40B4-BE49-F238E27FC236}">
                              <a16:creationId xmlns:a16="http://schemas.microsoft.com/office/drawing/2014/main" id="{8F13283E-0A3B-4E94-9B8E-F70E71DF0608}"/>
                            </a:ext>
                          </a:extLst>
                        </p:cNvPr>
                        <p:cNvPicPr>
                          <a:picLocks noChangeAspect="1" noChangeArrowheads="1"/>
                        </p:cNvPicPr>
                        <p:nvPr/>
                      </p:nvPicPr>
                      <p:blipFill>
                        <a:blip r:embed="rId6"/>
                        <a:srcRect/>
                        <a:stretch>
                          <a:fillRect/>
                        </a:stretch>
                      </p:blipFill>
                      <p:spPr bwMode="auto">
                        <a:xfrm>
                          <a:off x="1688357" y="4867341"/>
                          <a:ext cx="631596" cy="403807"/>
                        </a:xfrm>
                        <a:prstGeom prst="rect">
                          <a:avLst/>
                        </a:prstGeom>
                        <a:noFill/>
                      </p:spPr>
                    </p:pic>
                  </p:oleObj>
                </mc:Fallback>
              </mc:AlternateContent>
            </a:graphicData>
          </a:graphic>
        </p:graphicFrame>
      </p:grpSp>
      <p:sp>
        <p:nvSpPr>
          <p:cNvPr id="2" name="文本框 1">
            <a:extLst>
              <a:ext uri="{FF2B5EF4-FFF2-40B4-BE49-F238E27FC236}">
                <a16:creationId xmlns:a16="http://schemas.microsoft.com/office/drawing/2014/main" id="{7320D0EC-3CC8-4950-8D2C-E08CF8658811}"/>
              </a:ext>
            </a:extLst>
          </p:cNvPr>
          <p:cNvSpPr txBox="1"/>
          <p:nvPr/>
        </p:nvSpPr>
        <p:spPr>
          <a:xfrm>
            <a:off x="906733" y="988500"/>
            <a:ext cx="8946930" cy="5232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indent="30480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t>  可以</a:t>
            </a:r>
            <a:r>
              <a:rPr lang="zh-CN" altLang="zh-CN" dirty="0"/>
              <a:t>计算误差的平方和</a:t>
            </a:r>
            <a:r>
              <a:rPr lang="zh-CN" altLang="en-US" dirty="0"/>
              <a:t>，来刻画总体的误差情况</a:t>
            </a:r>
            <a:r>
              <a:rPr lang="en-US" altLang="zh-CN" dirty="0"/>
              <a:t>.</a:t>
            </a:r>
            <a:endParaRPr lang="zh-CN" altLang="zh-CN" dirty="0"/>
          </a:p>
        </p:txBody>
      </p:sp>
      <p:sp>
        <p:nvSpPr>
          <p:cNvPr id="4" name="文本框 3">
            <a:extLst>
              <a:ext uri="{FF2B5EF4-FFF2-40B4-BE49-F238E27FC236}">
                <a16:creationId xmlns:a16="http://schemas.microsoft.com/office/drawing/2014/main" id="{98F3BC9C-FF47-408C-925C-BBC1BF1C2B40}"/>
              </a:ext>
            </a:extLst>
          </p:cNvPr>
          <p:cNvSpPr txBox="1"/>
          <p:nvPr/>
        </p:nvSpPr>
        <p:spPr>
          <a:xfrm>
            <a:off x="9509445" y="2244487"/>
            <a:ext cx="2164853" cy="22467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indent="30480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Times New Roman" panose="02020603050405020304" pitchFamily="18" charset="0"/>
              </a:rPr>
              <a:t>经计算，在</a:t>
            </a:r>
            <a:r>
              <a:rPr lang="en-US" altLang="zh-CN" i="1" dirty="0">
                <a:solidFill>
                  <a:srgbClr val="FFFF00"/>
                </a:solidFill>
                <a:latin typeface="Times New Roman" panose="02020603050405020304" pitchFamily="18" charset="0"/>
              </a:rPr>
              <a:t>h</a:t>
            </a:r>
            <a:r>
              <a:rPr lang="en-US" altLang="zh-CN" dirty="0">
                <a:solidFill>
                  <a:srgbClr val="FFFF00"/>
                </a:solidFill>
                <a:latin typeface="Times New Roman" panose="02020603050405020304" pitchFamily="18" charset="0"/>
              </a:rPr>
              <a:t>(</a:t>
            </a:r>
            <a:r>
              <a:rPr lang="en-US" altLang="zh-CN" i="1" dirty="0">
                <a:solidFill>
                  <a:srgbClr val="FFFF00"/>
                </a:solidFill>
                <a:latin typeface="Times New Roman" panose="02020603050405020304" pitchFamily="18" charset="0"/>
              </a:rPr>
              <a:t>x</a:t>
            </a:r>
            <a:r>
              <a:rPr lang="en-US" altLang="zh-CN" dirty="0">
                <a:solidFill>
                  <a:srgbClr val="FFFF00"/>
                </a:solidFill>
                <a:latin typeface="Times New Roman" panose="02020603050405020304" pitchFamily="18" charset="0"/>
              </a:rPr>
              <a:t>)</a:t>
            </a:r>
            <a:r>
              <a:rPr lang="zh-CN" altLang="en-US" dirty="0">
                <a:latin typeface="Times New Roman" panose="02020603050405020304" pitchFamily="18" charset="0"/>
              </a:rPr>
              <a:t>模型下，</a:t>
            </a:r>
            <a:r>
              <a:rPr lang="zh-CN" altLang="zh-CN" dirty="0">
                <a:latin typeface="Times New Roman" panose="02020603050405020304" pitchFamily="18" charset="0"/>
              </a:rPr>
              <a:t>误差的平方和</a:t>
            </a:r>
            <a:r>
              <a:rPr lang="zh-CN" altLang="en-US" dirty="0">
                <a:latin typeface="Times New Roman" panose="02020603050405020304" pitchFamily="18" charset="0"/>
              </a:rPr>
              <a:t>为</a:t>
            </a:r>
            <a:r>
              <a:rPr lang="en-US" altLang="zh-CN" dirty="0">
                <a:solidFill>
                  <a:srgbClr val="FFFF00"/>
                </a:solidFill>
                <a:latin typeface="Times New Roman" panose="02020603050405020304" pitchFamily="18" charset="0"/>
              </a:rPr>
              <a:t>338808</a:t>
            </a:r>
            <a:r>
              <a:rPr lang="en-US" altLang="zh-CN" dirty="0">
                <a:latin typeface="Times New Roman" panose="02020603050405020304" pitchFamily="18" charset="0"/>
              </a:rPr>
              <a:t>.</a:t>
            </a:r>
            <a:endParaRPr lang="zh-CN" altLang="zh-CN" dirty="0">
              <a:latin typeface="Times New Roman" panose="02020603050405020304" pitchFamily="18" charset="0"/>
            </a:endParaRPr>
          </a:p>
        </p:txBody>
      </p:sp>
    </p:spTree>
    <p:extLst>
      <p:ext uri="{BB962C8B-B14F-4D97-AF65-F5344CB8AC3E}">
        <p14:creationId xmlns:p14="http://schemas.microsoft.com/office/powerpoint/2010/main" val="14440903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9196B083-183F-443A-BDA8-052F2D5F4962}"/>
              </a:ext>
            </a:extLst>
          </p:cNvPr>
          <p:cNvGrpSpPr/>
          <p:nvPr/>
        </p:nvGrpSpPr>
        <p:grpSpPr>
          <a:xfrm>
            <a:off x="1518960" y="891672"/>
            <a:ext cx="5722010" cy="1171575"/>
            <a:chOff x="1881526" y="3565501"/>
            <a:chExt cx="5722010" cy="1171575"/>
          </a:xfrm>
        </p:grpSpPr>
        <p:sp>
          <p:nvSpPr>
            <p:cNvPr id="5" name="Rectangle 9">
              <a:extLst>
                <a:ext uri="{FF2B5EF4-FFF2-40B4-BE49-F238E27FC236}">
                  <a16:creationId xmlns:a16="http://schemas.microsoft.com/office/drawing/2014/main" id="{89D9FA71-9B9F-44D8-AB3D-B01EDEAFE90A}"/>
                </a:ext>
              </a:extLst>
            </p:cNvPr>
            <p:cNvSpPr>
              <a:spLocks noChangeArrowheads="1"/>
            </p:cNvSpPr>
            <p:nvPr/>
          </p:nvSpPr>
          <p:spPr bwMode="auto">
            <a:xfrm>
              <a:off x="1881526" y="3815188"/>
              <a:ext cx="121058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zh-CN" altLang="en-US" sz="2800" b="0" i="0" u="none" strike="noStrike" cap="none" normalizeH="0" baseline="0" dirty="0">
                  <a:ln>
                    <a:noFill/>
                  </a:ln>
                  <a:solidFill>
                    <a:srgbClr val="FFFFFF"/>
                  </a:solidFill>
                  <a:effectLst/>
                  <a:latin typeface="+mn-ea"/>
                  <a:ea typeface="+mn-ea"/>
                  <a:cs typeface="Times New Roman" panose="02020603050405020304" pitchFamily="18" charset="0"/>
                </a:rPr>
                <a:t>对于</a:t>
              </a:r>
              <a:endParaRPr kumimoji="0" lang="zh-CN" altLang="zh-CN" sz="2800" b="0" i="0" u="none" strike="noStrike" cap="none" normalizeH="0" baseline="0" dirty="0">
                <a:ln>
                  <a:noFill/>
                </a:ln>
                <a:solidFill>
                  <a:srgbClr val="FFFFFF"/>
                </a:solidFill>
                <a:effectLst/>
                <a:latin typeface="+mn-ea"/>
                <a:ea typeface="+mn-ea"/>
              </a:endParaRPr>
            </a:p>
          </p:txBody>
        </p:sp>
        <p:graphicFrame>
          <p:nvGraphicFramePr>
            <p:cNvPr id="6" name="对象 5">
              <a:extLst>
                <a:ext uri="{FF2B5EF4-FFF2-40B4-BE49-F238E27FC236}">
                  <a16:creationId xmlns:a16="http://schemas.microsoft.com/office/drawing/2014/main" id="{1A5B2DBF-3AFE-42B0-9684-6F9039C49AAE}"/>
                </a:ext>
              </a:extLst>
            </p:cNvPr>
            <p:cNvGraphicFramePr>
              <a:graphicFrameLocks noChangeAspect="1"/>
            </p:cNvGraphicFramePr>
            <p:nvPr>
              <p:extLst>
                <p:ext uri="{D42A27DB-BD31-4B8C-83A1-F6EECF244321}">
                  <p14:modId xmlns:p14="http://schemas.microsoft.com/office/powerpoint/2010/main" val="82721563"/>
                </p:ext>
              </p:extLst>
            </p:nvPr>
          </p:nvGraphicFramePr>
          <p:xfrm>
            <a:off x="3077574" y="3565501"/>
            <a:ext cx="4525962" cy="1171575"/>
          </p:xfrm>
          <a:graphic>
            <a:graphicData uri="http://schemas.openxmlformats.org/presentationml/2006/ole">
              <mc:AlternateContent xmlns:mc="http://schemas.openxmlformats.org/markup-compatibility/2006">
                <mc:Choice xmlns:v="urn:schemas-microsoft-com:vml" Requires="v">
                  <p:oleObj spid="_x0000_s28746" name="Equation" r:id="rId3" imgW="1854000" imgH="482400" progId="Equation.DSMT4">
                    <p:embed/>
                  </p:oleObj>
                </mc:Choice>
                <mc:Fallback>
                  <p:oleObj name="Equation" r:id="rId3" imgW="1854000" imgH="482400" progId="Equation.DSMT4">
                    <p:embed/>
                    <p:pic>
                      <p:nvPicPr>
                        <p:cNvPr id="17" name="对象 16">
                          <a:extLst>
                            <a:ext uri="{FF2B5EF4-FFF2-40B4-BE49-F238E27FC236}">
                              <a16:creationId xmlns:a16="http://schemas.microsoft.com/office/drawing/2014/main" id="{52D18920-A604-4844-8202-D0C92C90CB32}"/>
                            </a:ext>
                          </a:extLst>
                        </p:cNvPr>
                        <p:cNvPicPr>
                          <a:picLocks noChangeAspect="1" noChangeArrowheads="1"/>
                        </p:cNvPicPr>
                        <p:nvPr/>
                      </p:nvPicPr>
                      <p:blipFill>
                        <a:blip r:embed="rId4"/>
                        <a:srcRect/>
                        <a:stretch>
                          <a:fillRect/>
                        </a:stretch>
                      </p:blipFill>
                      <p:spPr bwMode="auto">
                        <a:xfrm>
                          <a:off x="3077574" y="3565501"/>
                          <a:ext cx="4525962" cy="1171575"/>
                        </a:xfrm>
                        <a:prstGeom prst="rect">
                          <a:avLst/>
                        </a:prstGeom>
                        <a:noFill/>
                      </p:spPr>
                    </p:pic>
                  </p:oleObj>
                </mc:Fallback>
              </mc:AlternateContent>
            </a:graphicData>
          </a:graphic>
        </p:graphicFrame>
      </p:grpSp>
      <p:graphicFrame>
        <p:nvGraphicFramePr>
          <p:cNvPr id="7" name="表格 6">
            <a:extLst>
              <a:ext uri="{FF2B5EF4-FFF2-40B4-BE49-F238E27FC236}">
                <a16:creationId xmlns:a16="http://schemas.microsoft.com/office/drawing/2014/main" id="{14DE5A20-5285-4B0A-B2F5-FBA49BC90289}"/>
              </a:ext>
            </a:extLst>
          </p:cNvPr>
          <p:cNvGraphicFramePr>
            <a:graphicFrameLocks noGrp="1"/>
          </p:cNvGraphicFramePr>
          <p:nvPr>
            <p:extLst>
              <p:ext uri="{D42A27DB-BD31-4B8C-83A1-F6EECF244321}">
                <p14:modId xmlns:p14="http://schemas.microsoft.com/office/powerpoint/2010/main" val="371063518"/>
              </p:ext>
            </p:extLst>
          </p:nvPr>
        </p:nvGraphicFramePr>
        <p:xfrm>
          <a:off x="952833" y="2096500"/>
          <a:ext cx="8533617" cy="3718848"/>
        </p:xfrm>
        <a:graphic>
          <a:graphicData uri="http://schemas.openxmlformats.org/drawingml/2006/table">
            <a:tbl>
              <a:tblPr firstRow="1" firstCol="1" bandRow="1">
                <a:tableStyleId>{5C22544A-7EE6-4342-B048-85BDC9FD1C3A}</a:tableStyleId>
              </a:tblPr>
              <a:tblGrid>
                <a:gridCol w="1883183">
                  <a:extLst>
                    <a:ext uri="{9D8B030D-6E8A-4147-A177-3AD203B41FA5}">
                      <a16:colId xmlns:a16="http://schemas.microsoft.com/office/drawing/2014/main" val="2613951601"/>
                    </a:ext>
                  </a:extLst>
                </a:gridCol>
                <a:gridCol w="1046019">
                  <a:extLst>
                    <a:ext uri="{9D8B030D-6E8A-4147-A177-3AD203B41FA5}">
                      <a16:colId xmlns:a16="http://schemas.microsoft.com/office/drawing/2014/main" val="4155498209"/>
                    </a:ext>
                  </a:extLst>
                </a:gridCol>
                <a:gridCol w="1039091">
                  <a:extLst>
                    <a:ext uri="{9D8B030D-6E8A-4147-A177-3AD203B41FA5}">
                      <a16:colId xmlns:a16="http://schemas.microsoft.com/office/drawing/2014/main" val="6520950"/>
                    </a:ext>
                  </a:extLst>
                </a:gridCol>
                <a:gridCol w="1184563">
                  <a:extLst>
                    <a:ext uri="{9D8B030D-6E8A-4147-A177-3AD203B41FA5}">
                      <a16:colId xmlns:a16="http://schemas.microsoft.com/office/drawing/2014/main" val="1460235031"/>
                    </a:ext>
                  </a:extLst>
                </a:gridCol>
                <a:gridCol w="1149927">
                  <a:extLst>
                    <a:ext uri="{9D8B030D-6E8A-4147-A177-3AD203B41FA5}">
                      <a16:colId xmlns:a16="http://schemas.microsoft.com/office/drawing/2014/main" val="1928864817"/>
                    </a:ext>
                  </a:extLst>
                </a:gridCol>
                <a:gridCol w="1163782">
                  <a:extLst>
                    <a:ext uri="{9D8B030D-6E8A-4147-A177-3AD203B41FA5}">
                      <a16:colId xmlns:a16="http://schemas.microsoft.com/office/drawing/2014/main" val="230214115"/>
                    </a:ext>
                  </a:extLst>
                </a:gridCol>
                <a:gridCol w="1067052">
                  <a:extLst>
                    <a:ext uri="{9D8B030D-6E8A-4147-A177-3AD203B41FA5}">
                      <a16:colId xmlns:a16="http://schemas.microsoft.com/office/drawing/2014/main" val="3478427485"/>
                    </a:ext>
                  </a:extLst>
                </a:gridCol>
              </a:tblGrid>
              <a:tr h="270824">
                <a:tc>
                  <a:txBody>
                    <a:bodyPr/>
                    <a:lstStyle/>
                    <a:p>
                      <a:pPr indent="304800" algn="just">
                        <a:lnSpc>
                          <a:spcPct val="100000"/>
                        </a:lnSpc>
                      </a:pPr>
                      <a:r>
                        <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生长阶段</a:t>
                      </a: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2</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3</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4</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5</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6</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2010521842"/>
                  </a:ext>
                </a:extLst>
              </a:tr>
              <a:tr h="541649">
                <a:tc>
                  <a:txBody>
                    <a:bodyPr/>
                    <a:lstStyle/>
                    <a:p>
                      <a:pPr indent="304800" algn="just">
                        <a:lnSpc>
                          <a:spcPct val="100000"/>
                        </a:lnSpc>
                      </a:pPr>
                      <a:r>
                        <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植株高度</a:t>
                      </a: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/cm</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0.67</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1.75</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3.69</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7.73</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16.55</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32.55</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985014876"/>
                  </a:ext>
                </a:extLst>
              </a:tr>
              <a:tr h="541649">
                <a:tc>
                  <a:txBody>
                    <a:bodyPr/>
                    <a:lstStyle/>
                    <a:p>
                      <a:pPr indent="304800" algn="just">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0.90</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1.75</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3.42</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6.68</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13.05</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25.51</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3470960344"/>
                  </a:ext>
                </a:extLst>
              </a:tr>
              <a:tr h="282605">
                <a:tc>
                  <a:txBody>
                    <a:bodyPr/>
                    <a:lstStyle/>
                    <a:p>
                      <a:pPr indent="304800" algn="just">
                        <a:lnSpc>
                          <a:spcPct val="100000"/>
                        </a:lnSpc>
                      </a:pPr>
                      <a:r>
                        <a:rPr lang="zh-CN" alt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误差</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0.23</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-0.27</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-1.05</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-3.5</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-7.04</a:t>
                      </a:r>
                    </a:p>
                  </a:txBody>
                  <a:tcPr marL="4763" marR="4763" marT="4763" marB="0" anchor="b">
                    <a:noFill/>
                  </a:tcPr>
                </a:tc>
                <a:extLst>
                  <a:ext uri="{0D108BD9-81ED-4DB2-BD59-A6C34878D82A}">
                    <a16:rowId xmlns:a16="http://schemas.microsoft.com/office/drawing/2014/main" val="3989752638"/>
                  </a:ext>
                </a:extLst>
              </a:tr>
              <a:tr h="282605">
                <a:tc>
                  <a:txBody>
                    <a:bodyPr/>
                    <a:lstStyle/>
                    <a:p>
                      <a:pPr indent="304800" algn="just">
                        <a:lnSpc>
                          <a:spcPct val="100000"/>
                        </a:lnSpc>
                      </a:pPr>
                      <a:r>
                        <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生长阶段</a:t>
                      </a: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7</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8</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9</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10</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11</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1083326400"/>
                  </a:ext>
                </a:extLst>
              </a:tr>
              <a:tr h="541649">
                <a:tc>
                  <a:txBody>
                    <a:bodyPr/>
                    <a:lstStyle/>
                    <a:p>
                      <a:pPr indent="304800" algn="just">
                        <a:lnSpc>
                          <a:spcPct val="100000"/>
                        </a:lnSpc>
                      </a:pPr>
                      <a:r>
                        <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植株高度</a:t>
                      </a: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/cm</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53.38</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97.46</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153.6</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174.9</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180.79</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3931357403"/>
                  </a:ext>
                </a:extLst>
              </a:tr>
              <a:tr h="541649">
                <a:tc>
                  <a:txBody>
                    <a:bodyPr/>
                    <a:lstStyle/>
                    <a:p>
                      <a:pPr indent="304800" algn="just">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49.85</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97.46</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-8.34</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a:t>
                      </a:r>
                    </a:p>
                  </a:txBody>
                  <a:tcPr marL="4763" marR="4763" marT="4763" marB="0" anchor="b">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3355255899"/>
                  </a:ext>
                </a:extLst>
              </a:tr>
              <a:tr h="541649">
                <a:tc>
                  <a:txBody>
                    <a:bodyPr/>
                    <a:lstStyle/>
                    <a:p>
                      <a:pPr indent="304800" algn="just">
                        <a:lnSpc>
                          <a:spcPct val="100000"/>
                        </a:lnSpc>
                      </a:pPr>
                      <a:r>
                        <a:rPr lang="zh-CN" alt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误差</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-3.53</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69.56</a:t>
                      </a:r>
                    </a:p>
                  </a:txBody>
                  <a:tcPr marL="4763" marR="4763" marT="4763" marB="0" anchor="b">
                    <a:noFill/>
                  </a:tcPr>
                </a:tc>
                <a:tc>
                  <a:txBody>
                    <a:bodyPr/>
                    <a:lstStyle/>
                    <a:p>
                      <a:pPr marL="0" marR="0" indent="304800" algn="ctr"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a:t>
                      </a:r>
                    </a:p>
                  </a:txBody>
                  <a:tcPr marL="4763" marR="4763" marT="4763" marB="0" anchor="b">
                    <a:noFill/>
                  </a:tcPr>
                </a:tc>
                <a:tc>
                  <a:txBody>
                    <a:bodyPr/>
                    <a:lstStyle/>
                    <a:p>
                      <a:pPr indent="304800" algn="ctr">
                        <a:lnSpc>
                          <a:spcPct val="100000"/>
                        </a:lnSpc>
                      </a:pP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1310678862"/>
                  </a:ext>
                </a:extLst>
              </a:tr>
            </a:tbl>
          </a:graphicData>
        </a:graphic>
      </p:graphicFrame>
      <p:grpSp>
        <p:nvGrpSpPr>
          <p:cNvPr id="8" name="组合 7">
            <a:extLst>
              <a:ext uri="{FF2B5EF4-FFF2-40B4-BE49-F238E27FC236}">
                <a16:creationId xmlns:a16="http://schemas.microsoft.com/office/drawing/2014/main" id="{04451EF7-697B-4395-91A3-0F9AD309AF55}"/>
              </a:ext>
            </a:extLst>
          </p:cNvPr>
          <p:cNvGrpSpPr/>
          <p:nvPr/>
        </p:nvGrpSpPr>
        <p:grpSpPr>
          <a:xfrm>
            <a:off x="1676136" y="3126051"/>
            <a:ext cx="792163" cy="2201687"/>
            <a:chOff x="1638300" y="3056685"/>
            <a:chExt cx="792163" cy="2201687"/>
          </a:xfrm>
        </p:grpSpPr>
        <p:graphicFrame>
          <p:nvGraphicFramePr>
            <p:cNvPr id="9" name="对象 8">
              <a:extLst>
                <a:ext uri="{FF2B5EF4-FFF2-40B4-BE49-F238E27FC236}">
                  <a16:creationId xmlns:a16="http://schemas.microsoft.com/office/drawing/2014/main" id="{EDFF9EE6-97AF-4D65-888E-8D95876E1003}"/>
                </a:ext>
              </a:extLst>
            </p:cNvPr>
            <p:cNvGraphicFramePr>
              <a:graphicFrameLocks noChangeAspect="1"/>
            </p:cNvGraphicFramePr>
            <p:nvPr>
              <p:extLst>
                <p:ext uri="{D42A27DB-BD31-4B8C-83A1-F6EECF244321}">
                  <p14:modId xmlns:p14="http://schemas.microsoft.com/office/powerpoint/2010/main" val="829920417"/>
                </p:ext>
              </p:extLst>
            </p:nvPr>
          </p:nvGraphicFramePr>
          <p:xfrm>
            <a:off x="1671638" y="3056685"/>
            <a:ext cx="758825" cy="417512"/>
          </p:xfrm>
          <a:graphic>
            <a:graphicData uri="http://schemas.openxmlformats.org/presentationml/2006/ole">
              <mc:AlternateContent xmlns:mc="http://schemas.openxmlformats.org/markup-compatibility/2006">
                <mc:Choice xmlns:v="urn:schemas-microsoft-com:vml" Requires="v">
                  <p:oleObj spid="_x0000_s28747" name="Equation" r:id="rId5" imgW="368280" imgH="203040" progId="Equation.DSMT4">
                    <p:embed/>
                  </p:oleObj>
                </mc:Choice>
                <mc:Fallback>
                  <p:oleObj name="Equation" r:id="rId5" imgW="368280" imgH="203040" progId="Equation.DSMT4">
                    <p:embed/>
                    <p:pic>
                      <p:nvPicPr>
                        <p:cNvPr id="11" name="对象 10">
                          <a:extLst>
                            <a:ext uri="{FF2B5EF4-FFF2-40B4-BE49-F238E27FC236}">
                              <a16:creationId xmlns:a16="http://schemas.microsoft.com/office/drawing/2014/main" id="{23F2DABE-66B0-4EAE-96EC-3D1DAE6BFEE9}"/>
                            </a:ext>
                          </a:extLst>
                        </p:cNvPr>
                        <p:cNvPicPr>
                          <a:picLocks noChangeAspect="1" noChangeArrowheads="1"/>
                        </p:cNvPicPr>
                        <p:nvPr/>
                      </p:nvPicPr>
                      <p:blipFill>
                        <a:blip r:embed="rId6"/>
                        <a:srcRect/>
                        <a:stretch>
                          <a:fillRect/>
                        </a:stretch>
                      </p:blipFill>
                      <p:spPr bwMode="auto">
                        <a:xfrm>
                          <a:off x="1671638" y="3056685"/>
                          <a:ext cx="758825" cy="417512"/>
                        </a:xfrm>
                        <a:prstGeom prst="rect">
                          <a:avLst/>
                        </a:prstGeom>
                        <a:noFill/>
                      </p:spPr>
                    </p:pic>
                  </p:oleObj>
                </mc:Fallback>
              </mc:AlternateContent>
            </a:graphicData>
          </a:graphic>
        </p:graphicFrame>
        <p:graphicFrame>
          <p:nvGraphicFramePr>
            <p:cNvPr id="10" name="对象 9">
              <a:extLst>
                <a:ext uri="{FF2B5EF4-FFF2-40B4-BE49-F238E27FC236}">
                  <a16:creationId xmlns:a16="http://schemas.microsoft.com/office/drawing/2014/main" id="{E1DF5F18-8500-4E6B-867F-FDDE8F837A64}"/>
                </a:ext>
              </a:extLst>
            </p:cNvPr>
            <p:cNvGraphicFramePr>
              <a:graphicFrameLocks noChangeAspect="1"/>
            </p:cNvGraphicFramePr>
            <p:nvPr>
              <p:extLst>
                <p:ext uri="{D42A27DB-BD31-4B8C-83A1-F6EECF244321}">
                  <p14:modId xmlns:p14="http://schemas.microsoft.com/office/powerpoint/2010/main" val="1314629422"/>
                </p:ext>
              </p:extLst>
            </p:nvPr>
          </p:nvGraphicFramePr>
          <p:xfrm>
            <a:off x="1638300" y="4855147"/>
            <a:ext cx="731838" cy="403225"/>
          </p:xfrm>
          <a:graphic>
            <a:graphicData uri="http://schemas.openxmlformats.org/presentationml/2006/ole">
              <mc:AlternateContent xmlns:mc="http://schemas.openxmlformats.org/markup-compatibility/2006">
                <mc:Choice xmlns:v="urn:schemas-microsoft-com:vml" Requires="v">
                  <p:oleObj spid="_x0000_s28748" name="Equation" r:id="rId7" imgW="368280" imgH="203040" progId="Equation.DSMT4">
                    <p:embed/>
                  </p:oleObj>
                </mc:Choice>
                <mc:Fallback>
                  <p:oleObj name="Equation" r:id="rId7" imgW="368280" imgH="203040" progId="Equation.DSMT4">
                    <p:embed/>
                    <p:pic>
                      <p:nvPicPr>
                        <p:cNvPr id="12" name="对象 11">
                          <a:extLst>
                            <a:ext uri="{FF2B5EF4-FFF2-40B4-BE49-F238E27FC236}">
                              <a16:creationId xmlns:a16="http://schemas.microsoft.com/office/drawing/2014/main" id="{8F13283E-0A3B-4E94-9B8E-F70E71DF0608}"/>
                            </a:ext>
                          </a:extLst>
                        </p:cNvPr>
                        <p:cNvPicPr>
                          <a:picLocks noChangeAspect="1" noChangeArrowheads="1"/>
                        </p:cNvPicPr>
                        <p:nvPr/>
                      </p:nvPicPr>
                      <p:blipFill>
                        <a:blip r:embed="rId8"/>
                        <a:srcRect/>
                        <a:stretch>
                          <a:fillRect/>
                        </a:stretch>
                      </p:blipFill>
                      <p:spPr bwMode="auto">
                        <a:xfrm>
                          <a:off x="1638300" y="4855147"/>
                          <a:ext cx="731838" cy="403225"/>
                        </a:xfrm>
                        <a:prstGeom prst="rect">
                          <a:avLst/>
                        </a:prstGeom>
                        <a:noFill/>
                      </p:spPr>
                    </p:pic>
                  </p:oleObj>
                </mc:Fallback>
              </mc:AlternateContent>
            </a:graphicData>
          </a:graphic>
        </p:graphicFrame>
      </p:grpSp>
      <p:sp>
        <p:nvSpPr>
          <p:cNvPr id="12" name="文本框 11">
            <a:extLst>
              <a:ext uri="{FF2B5EF4-FFF2-40B4-BE49-F238E27FC236}">
                <a16:creationId xmlns:a16="http://schemas.microsoft.com/office/drawing/2014/main" id="{0B3D3B50-D1A0-40BE-9388-238E7E7694B1}"/>
              </a:ext>
            </a:extLst>
          </p:cNvPr>
          <p:cNvSpPr txBox="1"/>
          <p:nvPr/>
        </p:nvSpPr>
        <p:spPr>
          <a:xfrm>
            <a:off x="9509445" y="2244487"/>
            <a:ext cx="2011995" cy="22467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indent="30480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Times New Roman" panose="02020603050405020304" pitchFamily="18" charset="0"/>
              </a:rPr>
              <a:t>经计算，在</a:t>
            </a:r>
            <a:r>
              <a:rPr lang="en-US" altLang="zh-CN" i="1" dirty="0">
                <a:solidFill>
                  <a:srgbClr val="FFFF00"/>
                </a:solidFill>
                <a:latin typeface="Times New Roman" panose="02020603050405020304" pitchFamily="18" charset="0"/>
              </a:rPr>
              <a:t>H</a:t>
            </a:r>
            <a:r>
              <a:rPr lang="en-US" altLang="zh-CN" dirty="0">
                <a:solidFill>
                  <a:srgbClr val="FFFF00"/>
                </a:solidFill>
                <a:latin typeface="Times New Roman" panose="02020603050405020304" pitchFamily="18" charset="0"/>
              </a:rPr>
              <a:t>(</a:t>
            </a:r>
            <a:r>
              <a:rPr lang="en-US" altLang="zh-CN" i="1" dirty="0">
                <a:solidFill>
                  <a:srgbClr val="FFFF00"/>
                </a:solidFill>
                <a:latin typeface="Times New Roman" panose="02020603050405020304" pitchFamily="18" charset="0"/>
              </a:rPr>
              <a:t>x</a:t>
            </a:r>
            <a:r>
              <a:rPr lang="en-US" altLang="zh-CN" dirty="0">
                <a:solidFill>
                  <a:srgbClr val="FFFF00"/>
                </a:solidFill>
                <a:latin typeface="Times New Roman" panose="02020603050405020304" pitchFamily="18" charset="0"/>
              </a:rPr>
              <a:t>)</a:t>
            </a:r>
            <a:r>
              <a:rPr lang="zh-CN" altLang="en-US" dirty="0">
                <a:latin typeface="Times New Roman" panose="02020603050405020304" pitchFamily="18" charset="0"/>
              </a:rPr>
              <a:t>模型下，</a:t>
            </a:r>
            <a:r>
              <a:rPr lang="zh-CN" altLang="zh-CN" dirty="0">
                <a:latin typeface="Times New Roman" panose="02020603050405020304" pitchFamily="18" charset="0"/>
              </a:rPr>
              <a:t>误差的平方和</a:t>
            </a:r>
            <a:r>
              <a:rPr lang="zh-CN" altLang="en-US" dirty="0">
                <a:latin typeface="Times New Roman" panose="02020603050405020304" pitchFamily="18" charset="0"/>
              </a:rPr>
              <a:t>约为</a:t>
            </a:r>
            <a:r>
              <a:rPr lang="en-US" altLang="zh-CN" dirty="0">
                <a:solidFill>
                  <a:srgbClr val="FFFF00"/>
                </a:solidFill>
                <a:latin typeface="Times New Roman" panose="02020603050405020304" pitchFamily="18" charset="0"/>
              </a:rPr>
              <a:t>145.06.</a:t>
            </a:r>
            <a:endParaRPr lang="zh-CN" altLang="zh-CN" dirty="0">
              <a:latin typeface="Times New Roman" panose="02020603050405020304" pitchFamily="18" charset="0"/>
            </a:endParaRPr>
          </a:p>
        </p:txBody>
      </p:sp>
    </p:spTree>
    <p:extLst>
      <p:ext uri="{BB962C8B-B14F-4D97-AF65-F5344CB8AC3E}">
        <p14:creationId xmlns:p14="http://schemas.microsoft.com/office/powerpoint/2010/main" val="8151389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EAA0DBA1-A970-4159-AEA4-432DE2870980}"/>
              </a:ext>
            </a:extLst>
          </p:cNvPr>
          <p:cNvSpPr txBox="1"/>
          <p:nvPr/>
        </p:nvSpPr>
        <p:spPr>
          <a:xfrm>
            <a:off x="1865274" y="1770470"/>
            <a:ext cx="8946930" cy="95410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indent="30480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t>  因此，我们可以通过</a:t>
            </a:r>
            <a:r>
              <a:rPr lang="zh-CN" altLang="zh-CN" dirty="0"/>
              <a:t>计算不同模型</a:t>
            </a:r>
            <a:r>
              <a:rPr lang="zh-CN" altLang="en-US" dirty="0"/>
              <a:t>下</a:t>
            </a:r>
            <a:r>
              <a:rPr lang="zh-CN" altLang="zh-CN" dirty="0"/>
              <a:t>误差的平方和来比较模型之间的优劣</a:t>
            </a:r>
            <a:r>
              <a:rPr lang="en-US" altLang="zh-CN" dirty="0"/>
              <a:t>. </a:t>
            </a:r>
            <a:r>
              <a:rPr lang="zh-CN" altLang="en-US" dirty="0"/>
              <a:t>在玉米植株生长规律问题中，</a:t>
            </a:r>
            <a:r>
              <a:rPr lang="en-US" altLang="zh-CN" i="1" dirty="0">
                <a:solidFill>
                  <a:srgbClr val="FFFF00"/>
                </a:solidFill>
                <a:latin typeface="Times New Roman" panose="02020603050405020304" pitchFamily="18" charset="0"/>
              </a:rPr>
              <a:t> </a:t>
            </a:r>
            <a:r>
              <a:rPr lang="en-US" altLang="zh-CN" dirty="0"/>
              <a:t> </a:t>
            </a:r>
            <a:endParaRPr lang="zh-CN" altLang="zh-CN" dirty="0"/>
          </a:p>
        </p:txBody>
      </p:sp>
      <p:sp>
        <p:nvSpPr>
          <p:cNvPr id="2" name="文本框 1">
            <a:extLst>
              <a:ext uri="{FF2B5EF4-FFF2-40B4-BE49-F238E27FC236}">
                <a16:creationId xmlns:a16="http://schemas.microsoft.com/office/drawing/2014/main" id="{C6CA0D81-EA62-4160-8F0A-894231CF60F8}"/>
              </a:ext>
            </a:extLst>
          </p:cNvPr>
          <p:cNvSpPr txBox="1"/>
          <p:nvPr/>
        </p:nvSpPr>
        <p:spPr>
          <a:xfrm>
            <a:off x="1603617" y="4218327"/>
            <a:ext cx="8946930" cy="5232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indent="30480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t>能更好的描述玉米植株高度的变化规律</a:t>
            </a:r>
            <a:r>
              <a:rPr lang="en-US" altLang="zh-CN" dirty="0"/>
              <a:t>.</a:t>
            </a:r>
            <a:endParaRPr lang="zh-CN" altLang="zh-CN" dirty="0"/>
          </a:p>
        </p:txBody>
      </p:sp>
      <p:graphicFrame>
        <p:nvGraphicFramePr>
          <p:cNvPr id="11" name="对象 10">
            <a:extLst>
              <a:ext uri="{FF2B5EF4-FFF2-40B4-BE49-F238E27FC236}">
                <a16:creationId xmlns:a16="http://schemas.microsoft.com/office/drawing/2014/main" id="{BC3943DF-E231-475A-A544-75A904FB1FD2}"/>
              </a:ext>
            </a:extLst>
          </p:cNvPr>
          <p:cNvGraphicFramePr>
            <a:graphicFrameLocks noChangeAspect="1"/>
          </p:cNvGraphicFramePr>
          <p:nvPr>
            <p:extLst>
              <p:ext uri="{D42A27DB-BD31-4B8C-83A1-F6EECF244321}">
                <p14:modId xmlns:p14="http://schemas.microsoft.com/office/powerpoint/2010/main" val="126460750"/>
              </p:ext>
            </p:extLst>
          </p:nvPr>
        </p:nvGraphicFramePr>
        <p:xfrm>
          <a:off x="2462760" y="2866572"/>
          <a:ext cx="4525962" cy="1171575"/>
        </p:xfrm>
        <a:graphic>
          <a:graphicData uri="http://schemas.openxmlformats.org/presentationml/2006/ole">
            <mc:AlternateContent xmlns:mc="http://schemas.openxmlformats.org/markup-compatibility/2006">
              <mc:Choice xmlns:v="urn:schemas-microsoft-com:vml" Requires="v">
                <p:oleObj spid="_x0000_s29720" name="Equation" r:id="rId3" imgW="1854000" imgH="482400" progId="Equation.DSMT4">
                  <p:embed/>
                </p:oleObj>
              </mc:Choice>
              <mc:Fallback>
                <p:oleObj name="Equation" r:id="rId3" imgW="1854000" imgH="482400" progId="Equation.DSMT4">
                  <p:embed/>
                  <p:pic>
                    <p:nvPicPr>
                      <p:cNvPr id="6" name="对象 5">
                        <a:extLst>
                          <a:ext uri="{FF2B5EF4-FFF2-40B4-BE49-F238E27FC236}">
                            <a16:creationId xmlns:a16="http://schemas.microsoft.com/office/drawing/2014/main" id="{1A5B2DBF-3AFE-42B0-9684-6F9039C49AAE}"/>
                          </a:ext>
                        </a:extLst>
                      </p:cNvPr>
                      <p:cNvPicPr>
                        <a:picLocks noChangeAspect="1" noChangeArrowheads="1"/>
                      </p:cNvPicPr>
                      <p:nvPr/>
                    </p:nvPicPr>
                    <p:blipFill>
                      <a:blip r:embed="rId4"/>
                      <a:srcRect/>
                      <a:stretch>
                        <a:fillRect/>
                      </a:stretch>
                    </p:blipFill>
                    <p:spPr bwMode="auto">
                      <a:xfrm>
                        <a:off x="2462760" y="2866572"/>
                        <a:ext cx="4525962" cy="1171575"/>
                      </a:xfrm>
                      <a:prstGeom prst="rect">
                        <a:avLst/>
                      </a:prstGeom>
                      <a:noFill/>
                    </p:spPr>
                  </p:pic>
                </p:oleObj>
              </mc:Fallback>
            </mc:AlternateContent>
          </a:graphicData>
        </a:graphic>
      </p:graphicFrame>
    </p:spTree>
    <p:extLst>
      <p:ext uri="{BB962C8B-B14F-4D97-AF65-F5344CB8AC3E}">
        <p14:creationId xmlns:p14="http://schemas.microsoft.com/office/powerpoint/2010/main" val="425168523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EE44B905-C5C6-456E-BF8B-594E4B279874}"/>
              </a:ext>
            </a:extLst>
          </p:cNvPr>
          <p:cNvSpPr txBox="1"/>
          <p:nvPr/>
        </p:nvSpPr>
        <p:spPr>
          <a:xfrm>
            <a:off x="1133063" y="1162814"/>
            <a:ext cx="8371673"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Times New Roman" panose="02020603050405020304" pitchFamily="18" charset="0"/>
              </a:rPr>
              <a:t>       </a:t>
            </a:r>
            <a:r>
              <a:rPr lang="zh-CN" altLang="zh-CN" dirty="0">
                <a:latin typeface="Times New Roman" panose="02020603050405020304" pitchFamily="18" charset="0"/>
              </a:rPr>
              <a:t>也可以考虑更换函数模型</a:t>
            </a:r>
            <a:r>
              <a:rPr lang="en-US" altLang="zh-CN" dirty="0">
                <a:latin typeface="Times New Roman" panose="02020603050405020304" pitchFamily="18" charset="0"/>
              </a:rPr>
              <a:t>. </a:t>
            </a:r>
            <a:r>
              <a:rPr lang="zh-CN" altLang="zh-CN" dirty="0">
                <a:latin typeface="Times New Roman" panose="02020603050405020304" pitchFamily="18" charset="0"/>
              </a:rPr>
              <a:t>人们一般用逻辑斯蒂（</a:t>
            </a:r>
            <a:r>
              <a:rPr lang="en-US" altLang="zh-CN" dirty="0">
                <a:latin typeface="Times New Roman" panose="02020603050405020304" pitchFamily="18" charset="0"/>
              </a:rPr>
              <a:t>logistic</a:t>
            </a:r>
            <a:r>
              <a:rPr lang="zh-CN" altLang="zh-CN" dirty="0">
                <a:latin typeface="Times New Roman" panose="02020603050405020304" pitchFamily="18" charset="0"/>
              </a:rPr>
              <a:t>）模型</a:t>
            </a:r>
            <a:endParaRPr lang="en-US" altLang="zh-CN" dirty="0">
              <a:latin typeface="Times New Roman" panose="02020603050405020304" pitchFamily="18" charset="0"/>
            </a:endParaRPr>
          </a:p>
          <a:p>
            <a:endParaRPr lang="en-US" altLang="zh-CN" dirty="0">
              <a:latin typeface="Times New Roman" panose="02020603050405020304" pitchFamily="18" charset="0"/>
            </a:endParaRPr>
          </a:p>
          <a:p>
            <a:endParaRPr lang="en-US" altLang="zh-CN" dirty="0">
              <a:latin typeface="Times New Roman" panose="02020603050405020304" pitchFamily="18" charset="0"/>
            </a:endParaRPr>
          </a:p>
          <a:p>
            <a:endParaRPr lang="en-US" altLang="zh-CN" dirty="0">
              <a:latin typeface="Times New Roman" panose="02020603050405020304" pitchFamily="18" charset="0"/>
            </a:endParaRPr>
          </a:p>
          <a:p>
            <a:r>
              <a:rPr lang="zh-CN" altLang="zh-CN" dirty="0"/>
              <a:t>来描述类似玉米植株高度的增长规律，这个模型的建立过程需要用到高等数学的知识，大家上大学以后可以对其进行推导</a:t>
            </a:r>
            <a:r>
              <a:rPr lang="en-US" altLang="zh-CN" dirty="0"/>
              <a:t>. </a:t>
            </a:r>
            <a:r>
              <a:rPr lang="zh-CN" altLang="zh-CN" dirty="0"/>
              <a:t>我们现在</a:t>
            </a:r>
            <a:r>
              <a:rPr lang="zh-CN" altLang="en-US" dirty="0"/>
              <a:t>可以</a:t>
            </a:r>
            <a:r>
              <a:rPr lang="zh-CN" altLang="zh-CN" dirty="0"/>
              <a:t>利用这个模型，选择合适数据，确定其中的三个参数，并将函数值与真实值进行比较，验证模型</a:t>
            </a:r>
            <a:r>
              <a:rPr lang="en-US" altLang="zh-CN" dirty="0"/>
              <a:t>. </a:t>
            </a:r>
            <a:r>
              <a:rPr lang="zh-CN" altLang="zh-CN" dirty="0"/>
              <a:t>请大家在课后完成</a:t>
            </a:r>
            <a:r>
              <a:rPr lang="en-US" altLang="zh-CN" dirty="0"/>
              <a:t>. </a:t>
            </a:r>
            <a:endParaRPr lang="zh-CN" altLang="zh-CN" dirty="0"/>
          </a:p>
        </p:txBody>
      </p:sp>
      <p:graphicFrame>
        <p:nvGraphicFramePr>
          <p:cNvPr id="12" name="对象 11">
            <a:extLst>
              <a:ext uri="{FF2B5EF4-FFF2-40B4-BE49-F238E27FC236}">
                <a16:creationId xmlns:a16="http://schemas.microsoft.com/office/drawing/2014/main" id="{0A97F082-2367-488C-8588-380AB5695C66}"/>
              </a:ext>
            </a:extLst>
          </p:cNvPr>
          <p:cNvGraphicFramePr>
            <a:graphicFrameLocks noChangeAspect="1"/>
          </p:cNvGraphicFramePr>
          <p:nvPr>
            <p:extLst>
              <p:ext uri="{D42A27DB-BD31-4B8C-83A1-F6EECF244321}">
                <p14:modId xmlns:p14="http://schemas.microsoft.com/office/powerpoint/2010/main" val="1172683259"/>
              </p:ext>
            </p:extLst>
          </p:nvPr>
        </p:nvGraphicFramePr>
        <p:xfrm>
          <a:off x="3677009" y="2177653"/>
          <a:ext cx="2341321" cy="934279"/>
        </p:xfrm>
        <a:graphic>
          <a:graphicData uri="http://schemas.openxmlformats.org/presentationml/2006/ole">
            <mc:AlternateContent xmlns:mc="http://schemas.openxmlformats.org/markup-compatibility/2006">
              <mc:Choice xmlns:v="urn:schemas-microsoft-com:vml" Requires="v">
                <p:oleObj spid="_x0000_s19514" name="Equation" r:id="rId3" imgW="990360" imgH="393480" progId="Equation.DSMT4">
                  <p:embed/>
                </p:oleObj>
              </mc:Choice>
              <mc:Fallback>
                <p:oleObj name="Equation" r:id="rId3" imgW="990360" imgH="393480" progId="Equation.DSMT4">
                  <p:embed/>
                  <p:pic>
                    <p:nvPicPr>
                      <p:cNvPr id="10" name="对象 9">
                        <a:extLst>
                          <a:ext uri="{FF2B5EF4-FFF2-40B4-BE49-F238E27FC236}">
                            <a16:creationId xmlns:a16="http://schemas.microsoft.com/office/drawing/2014/main" id="{96E8647E-2EE5-43E0-85E6-09E278C3F948}"/>
                          </a:ext>
                        </a:extLst>
                      </p:cNvPr>
                      <p:cNvPicPr>
                        <a:picLocks noChangeAspect="1" noChangeArrowheads="1"/>
                      </p:cNvPicPr>
                      <p:nvPr/>
                    </p:nvPicPr>
                    <p:blipFill>
                      <a:blip r:embed="rId4"/>
                      <a:srcRect/>
                      <a:stretch>
                        <a:fillRect/>
                      </a:stretch>
                    </p:blipFill>
                    <p:spPr bwMode="auto">
                      <a:xfrm>
                        <a:off x="3677009" y="2177653"/>
                        <a:ext cx="2341321" cy="934279"/>
                      </a:xfrm>
                      <a:prstGeom prst="rect">
                        <a:avLst/>
                      </a:prstGeom>
                      <a:noFill/>
                    </p:spPr>
                  </p:pic>
                </p:oleObj>
              </mc:Fallback>
            </mc:AlternateContent>
          </a:graphicData>
        </a:graphic>
      </p:graphicFrame>
      <p:sp>
        <p:nvSpPr>
          <p:cNvPr id="14" name="文本框 13">
            <a:extLst>
              <a:ext uri="{FF2B5EF4-FFF2-40B4-BE49-F238E27FC236}">
                <a16:creationId xmlns:a16="http://schemas.microsoft.com/office/drawing/2014/main" id="{5500B19B-937A-4218-9E45-A871DF2A2133}"/>
              </a:ext>
            </a:extLst>
          </p:cNvPr>
          <p:cNvSpPr txBox="1"/>
          <p:nvPr/>
        </p:nvSpPr>
        <p:spPr>
          <a:xfrm>
            <a:off x="9484855" y="4310653"/>
            <a:ext cx="2270234" cy="41036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000" dirty="0"/>
              <a:t>改进模型</a:t>
            </a:r>
          </a:p>
        </p:txBody>
      </p:sp>
      <p:sp>
        <p:nvSpPr>
          <p:cNvPr id="15" name="文本框 14">
            <a:extLst>
              <a:ext uri="{FF2B5EF4-FFF2-40B4-BE49-F238E27FC236}">
                <a16:creationId xmlns:a16="http://schemas.microsoft.com/office/drawing/2014/main" id="{BC6B2131-ABB9-48AA-989F-CC0C419F7CB5}"/>
              </a:ext>
            </a:extLst>
          </p:cNvPr>
          <p:cNvSpPr txBox="1"/>
          <p:nvPr/>
        </p:nvSpPr>
        <p:spPr>
          <a:xfrm>
            <a:off x="9504736" y="2813005"/>
            <a:ext cx="2270234" cy="41036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000" dirty="0"/>
              <a:t>参数求解</a:t>
            </a:r>
          </a:p>
        </p:txBody>
      </p:sp>
      <p:sp>
        <p:nvSpPr>
          <p:cNvPr id="16" name="文本框 15">
            <a:extLst>
              <a:ext uri="{FF2B5EF4-FFF2-40B4-BE49-F238E27FC236}">
                <a16:creationId xmlns:a16="http://schemas.microsoft.com/office/drawing/2014/main" id="{048F2382-23B5-4AC7-94BD-E5149239E1F3}"/>
              </a:ext>
            </a:extLst>
          </p:cNvPr>
          <p:cNvSpPr txBox="1"/>
          <p:nvPr/>
        </p:nvSpPr>
        <p:spPr>
          <a:xfrm>
            <a:off x="9491483" y="2088343"/>
            <a:ext cx="2270234" cy="41036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000" dirty="0"/>
              <a:t>建立模型</a:t>
            </a:r>
          </a:p>
        </p:txBody>
      </p:sp>
      <p:sp>
        <p:nvSpPr>
          <p:cNvPr id="17" name="文本框 16">
            <a:extLst>
              <a:ext uri="{FF2B5EF4-FFF2-40B4-BE49-F238E27FC236}">
                <a16:creationId xmlns:a16="http://schemas.microsoft.com/office/drawing/2014/main" id="{59D31177-018D-4487-BBC3-BFF1BB241C51}"/>
              </a:ext>
            </a:extLst>
          </p:cNvPr>
          <p:cNvSpPr txBox="1"/>
          <p:nvPr/>
        </p:nvSpPr>
        <p:spPr>
          <a:xfrm>
            <a:off x="9491483" y="1315357"/>
            <a:ext cx="2270234" cy="41036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000" dirty="0"/>
              <a:t>提出问题</a:t>
            </a:r>
          </a:p>
        </p:txBody>
      </p:sp>
      <p:cxnSp>
        <p:nvCxnSpPr>
          <p:cNvPr id="18" name="直接箭头连接符 17">
            <a:extLst>
              <a:ext uri="{FF2B5EF4-FFF2-40B4-BE49-F238E27FC236}">
                <a16:creationId xmlns:a16="http://schemas.microsoft.com/office/drawing/2014/main" id="{A075B4C6-356B-4254-B833-02B7094FDFEA}"/>
              </a:ext>
            </a:extLst>
          </p:cNvPr>
          <p:cNvCxnSpPr>
            <a:cxnSpLocks/>
          </p:cNvCxnSpPr>
          <p:nvPr/>
        </p:nvCxnSpPr>
        <p:spPr>
          <a:xfrm flipH="1">
            <a:off x="10626600" y="1776382"/>
            <a:ext cx="8262" cy="37046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20" name="文本框 19">
            <a:extLst>
              <a:ext uri="{FF2B5EF4-FFF2-40B4-BE49-F238E27FC236}">
                <a16:creationId xmlns:a16="http://schemas.microsoft.com/office/drawing/2014/main" id="{67CCC8DA-4CCB-4F85-A310-0C427045F303}"/>
              </a:ext>
            </a:extLst>
          </p:cNvPr>
          <p:cNvSpPr txBox="1"/>
          <p:nvPr/>
        </p:nvSpPr>
        <p:spPr>
          <a:xfrm>
            <a:off x="9484855" y="3594873"/>
            <a:ext cx="2270234" cy="41036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000" dirty="0"/>
              <a:t>模型检验</a:t>
            </a:r>
          </a:p>
        </p:txBody>
      </p:sp>
      <p:cxnSp>
        <p:nvCxnSpPr>
          <p:cNvPr id="27" name="直接箭头连接符 26">
            <a:extLst>
              <a:ext uri="{FF2B5EF4-FFF2-40B4-BE49-F238E27FC236}">
                <a16:creationId xmlns:a16="http://schemas.microsoft.com/office/drawing/2014/main" id="{D0F7C7BE-D17A-4C91-857F-686791B41CB0}"/>
              </a:ext>
            </a:extLst>
          </p:cNvPr>
          <p:cNvCxnSpPr>
            <a:cxnSpLocks/>
          </p:cNvCxnSpPr>
          <p:nvPr/>
        </p:nvCxnSpPr>
        <p:spPr>
          <a:xfrm flipH="1">
            <a:off x="10633228" y="2485372"/>
            <a:ext cx="8262" cy="37046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28" name="直接箭头连接符 27">
            <a:extLst>
              <a:ext uri="{FF2B5EF4-FFF2-40B4-BE49-F238E27FC236}">
                <a16:creationId xmlns:a16="http://schemas.microsoft.com/office/drawing/2014/main" id="{C0DDB348-7C17-444E-A35A-603F850A8962}"/>
              </a:ext>
            </a:extLst>
          </p:cNvPr>
          <p:cNvCxnSpPr>
            <a:cxnSpLocks/>
          </p:cNvCxnSpPr>
          <p:nvPr/>
        </p:nvCxnSpPr>
        <p:spPr>
          <a:xfrm flipH="1">
            <a:off x="10633228" y="3247367"/>
            <a:ext cx="8262" cy="37046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29" name="直接箭头连接符 28">
            <a:extLst>
              <a:ext uri="{FF2B5EF4-FFF2-40B4-BE49-F238E27FC236}">
                <a16:creationId xmlns:a16="http://schemas.microsoft.com/office/drawing/2014/main" id="{1982069A-C2DB-4AFD-A62F-4293BD5F51BD}"/>
              </a:ext>
            </a:extLst>
          </p:cNvPr>
          <p:cNvCxnSpPr>
            <a:cxnSpLocks/>
          </p:cNvCxnSpPr>
          <p:nvPr/>
        </p:nvCxnSpPr>
        <p:spPr>
          <a:xfrm flipH="1">
            <a:off x="10626602" y="4002742"/>
            <a:ext cx="8262" cy="37046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26338493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826D9BA3-487A-40CF-8934-FDD8D0114C07}"/>
              </a:ext>
            </a:extLst>
          </p:cNvPr>
          <p:cNvSpPr txBox="1"/>
          <p:nvPr/>
        </p:nvSpPr>
        <p:spPr>
          <a:xfrm>
            <a:off x="1300918" y="1091791"/>
            <a:ext cx="9760167" cy="95410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indent="30480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t>  我们还可以借助信息技术，如使用数学软件</a:t>
            </a:r>
            <a:r>
              <a:rPr lang="en-US" altLang="zh-CN" dirty="0"/>
              <a:t>GeoGebra</a:t>
            </a:r>
            <a:r>
              <a:rPr lang="zh-CN" altLang="en-US" dirty="0"/>
              <a:t>进行函数拟合</a:t>
            </a:r>
            <a:r>
              <a:rPr lang="en-US" altLang="zh-CN" dirty="0"/>
              <a:t>.</a:t>
            </a:r>
            <a:endParaRPr lang="zh-CN" altLang="zh-CN" dirty="0"/>
          </a:p>
        </p:txBody>
      </p:sp>
      <p:pic>
        <p:nvPicPr>
          <p:cNvPr id="6" name="图片 5">
            <a:extLst>
              <a:ext uri="{FF2B5EF4-FFF2-40B4-BE49-F238E27FC236}">
                <a16:creationId xmlns:a16="http://schemas.microsoft.com/office/drawing/2014/main" id="{A1B58A10-28B2-4ABF-A4B9-7AE9877CB9DB}"/>
              </a:ext>
            </a:extLst>
          </p:cNvPr>
          <p:cNvPicPr>
            <a:picLocks noChangeAspect="1"/>
          </p:cNvPicPr>
          <p:nvPr/>
        </p:nvPicPr>
        <p:blipFill>
          <a:blip r:embed="rId2"/>
          <a:stretch>
            <a:fillRect/>
          </a:stretch>
        </p:blipFill>
        <p:spPr>
          <a:xfrm>
            <a:off x="1141423" y="2663939"/>
            <a:ext cx="9593843" cy="2444329"/>
          </a:xfrm>
          <a:prstGeom prst="rect">
            <a:avLst/>
          </a:prstGeom>
        </p:spPr>
      </p:pic>
      <p:sp>
        <p:nvSpPr>
          <p:cNvPr id="7" name="文本框 6">
            <a:extLst>
              <a:ext uri="{FF2B5EF4-FFF2-40B4-BE49-F238E27FC236}">
                <a16:creationId xmlns:a16="http://schemas.microsoft.com/office/drawing/2014/main" id="{51E86BAD-E3FF-4111-B7C2-5FF56C096020}"/>
              </a:ext>
            </a:extLst>
          </p:cNvPr>
          <p:cNvSpPr txBox="1"/>
          <p:nvPr/>
        </p:nvSpPr>
        <p:spPr>
          <a:xfrm>
            <a:off x="1301971" y="2039254"/>
            <a:ext cx="9760167" cy="5232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indent="30480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t>  在</a:t>
            </a:r>
            <a:r>
              <a:rPr lang="en-US" altLang="zh-CN" dirty="0"/>
              <a:t>GeoGebra</a:t>
            </a:r>
            <a:r>
              <a:rPr lang="zh-CN" altLang="en-US" dirty="0"/>
              <a:t>的表格区中输入玉米植株高度的数据：</a:t>
            </a:r>
            <a:endParaRPr lang="zh-CN" altLang="zh-CN" dirty="0"/>
          </a:p>
        </p:txBody>
      </p:sp>
    </p:spTree>
    <p:extLst>
      <p:ext uri="{BB962C8B-B14F-4D97-AF65-F5344CB8AC3E}">
        <p14:creationId xmlns:p14="http://schemas.microsoft.com/office/powerpoint/2010/main" val="376155202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CE3A03FD-3377-4B08-A68E-B63D3690AFCD}"/>
              </a:ext>
            </a:extLst>
          </p:cNvPr>
          <p:cNvSpPr txBox="1"/>
          <p:nvPr/>
        </p:nvSpPr>
        <p:spPr>
          <a:xfrm>
            <a:off x="1291460" y="1253079"/>
            <a:ext cx="9760167" cy="5232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indent="30480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t>  点击“双变量回归分析”后，选择“逻辑拟合”：</a:t>
            </a:r>
            <a:endParaRPr lang="zh-CN" altLang="zh-CN" dirty="0"/>
          </a:p>
        </p:txBody>
      </p:sp>
      <p:pic>
        <p:nvPicPr>
          <p:cNvPr id="7" name="图片 6">
            <a:extLst>
              <a:ext uri="{FF2B5EF4-FFF2-40B4-BE49-F238E27FC236}">
                <a16:creationId xmlns:a16="http://schemas.microsoft.com/office/drawing/2014/main" id="{1FFB94F1-3945-4620-B4FB-8AC6D22BADBC}"/>
              </a:ext>
            </a:extLst>
          </p:cNvPr>
          <p:cNvPicPr>
            <a:picLocks noChangeAspect="1"/>
          </p:cNvPicPr>
          <p:nvPr/>
        </p:nvPicPr>
        <p:blipFill>
          <a:blip r:embed="rId2"/>
          <a:stretch>
            <a:fillRect/>
          </a:stretch>
        </p:blipFill>
        <p:spPr>
          <a:xfrm>
            <a:off x="1399976" y="2132437"/>
            <a:ext cx="3499971" cy="2914425"/>
          </a:xfrm>
          <a:prstGeom prst="rect">
            <a:avLst/>
          </a:prstGeom>
        </p:spPr>
      </p:pic>
      <p:pic>
        <p:nvPicPr>
          <p:cNvPr id="9" name="图片 8">
            <a:extLst>
              <a:ext uri="{FF2B5EF4-FFF2-40B4-BE49-F238E27FC236}">
                <a16:creationId xmlns:a16="http://schemas.microsoft.com/office/drawing/2014/main" id="{8D00F6CC-88FE-4778-8F01-DDEB571AA43E}"/>
              </a:ext>
            </a:extLst>
          </p:cNvPr>
          <p:cNvPicPr>
            <a:picLocks noChangeAspect="1"/>
          </p:cNvPicPr>
          <p:nvPr/>
        </p:nvPicPr>
        <p:blipFill>
          <a:blip r:embed="rId3"/>
          <a:stretch>
            <a:fillRect/>
          </a:stretch>
        </p:blipFill>
        <p:spPr>
          <a:xfrm>
            <a:off x="5476282" y="2132437"/>
            <a:ext cx="5392465" cy="2914425"/>
          </a:xfrm>
          <a:prstGeom prst="rect">
            <a:avLst/>
          </a:prstGeom>
        </p:spPr>
      </p:pic>
    </p:spTree>
    <p:extLst>
      <p:ext uri="{BB962C8B-B14F-4D97-AF65-F5344CB8AC3E}">
        <p14:creationId xmlns:p14="http://schemas.microsoft.com/office/powerpoint/2010/main" val="17894755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3180C143-13A0-4028-8423-5F5D086FE2B1}"/>
              </a:ext>
            </a:extLst>
          </p:cNvPr>
          <p:cNvSpPr txBox="1"/>
          <p:nvPr/>
        </p:nvSpPr>
        <p:spPr>
          <a:xfrm>
            <a:off x="1107527" y="949331"/>
            <a:ext cx="9760167" cy="95410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indent="30480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t>  可以得到利用</a:t>
            </a:r>
            <a:r>
              <a:rPr lang="zh-CN" altLang="zh-CN" dirty="0">
                <a:latin typeface="Times New Roman" panose="02020603050405020304" pitchFamily="18" charset="0"/>
              </a:rPr>
              <a:t>逻辑斯蒂</a:t>
            </a:r>
            <a:r>
              <a:rPr lang="zh-CN" altLang="en-US" dirty="0">
                <a:latin typeface="Times New Roman" panose="02020603050405020304" pitchFamily="18" charset="0"/>
              </a:rPr>
              <a:t>模型进行函数拟合的结果，同时还可以得到对应函数的解析式：</a:t>
            </a:r>
            <a:endParaRPr lang="zh-CN" altLang="zh-CN" dirty="0"/>
          </a:p>
        </p:txBody>
      </p:sp>
      <p:grpSp>
        <p:nvGrpSpPr>
          <p:cNvPr id="15" name="组合 14">
            <a:extLst>
              <a:ext uri="{FF2B5EF4-FFF2-40B4-BE49-F238E27FC236}">
                <a16:creationId xmlns:a16="http://schemas.microsoft.com/office/drawing/2014/main" id="{DEBA6213-EAF8-467D-929A-A133994DDE94}"/>
              </a:ext>
            </a:extLst>
          </p:cNvPr>
          <p:cNvGrpSpPr/>
          <p:nvPr/>
        </p:nvGrpSpPr>
        <p:grpSpPr>
          <a:xfrm>
            <a:off x="963668" y="1942312"/>
            <a:ext cx="8331682" cy="3890422"/>
            <a:chOff x="963668" y="1942312"/>
            <a:chExt cx="8331682" cy="3890422"/>
          </a:xfrm>
        </p:grpSpPr>
        <p:pic>
          <p:nvPicPr>
            <p:cNvPr id="6" name="图片 5">
              <a:extLst>
                <a:ext uri="{FF2B5EF4-FFF2-40B4-BE49-F238E27FC236}">
                  <a16:creationId xmlns:a16="http://schemas.microsoft.com/office/drawing/2014/main" id="{7B1E18C5-721B-405E-9930-CE15444AABCA}"/>
                </a:ext>
              </a:extLst>
            </p:cNvPr>
            <p:cNvPicPr>
              <a:picLocks noChangeAspect="1"/>
            </p:cNvPicPr>
            <p:nvPr/>
          </p:nvPicPr>
          <p:blipFill>
            <a:blip r:embed="rId3"/>
            <a:stretch>
              <a:fillRect/>
            </a:stretch>
          </p:blipFill>
          <p:spPr>
            <a:xfrm>
              <a:off x="963668" y="1957349"/>
              <a:ext cx="8331682" cy="3875385"/>
            </a:xfrm>
            <a:prstGeom prst="rect">
              <a:avLst/>
            </a:prstGeom>
          </p:spPr>
        </p:pic>
        <p:cxnSp>
          <p:nvCxnSpPr>
            <p:cNvPr id="7" name="直接箭头连接符 6">
              <a:extLst>
                <a:ext uri="{FF2B5EF4-FFF2-40B4-BE49-F238E27FC236}">
                  <a16:creationId xmlns:a16="http://schemas.microsoft.com/office/drawing/2014/main" id="{EB6A2FCD-3B30-4A6F-BFA2-C29C87D04D99}"/>
                </a:ext>
              </a:extLst>
            </p:cNvPr>
            <p:cNvCxnSpPr>
              <a:cxnSpLocks/>
            </p:cNvCxnSpPr>
            <p:nvPr/>
          </p:nvCxnSpPr>
          <p:spPr>
            <a:xfrm flipV="1">
              <a:off x="1203860" y="1942312"/>
              <a:ext cx="626" cy="3708863"/>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8" name="直接箭头连接符 7">
              <a:extLst>
                <a:ext uri="{FF2B5EF4-FFF2-40B4-BE49-F238E27FC236}">
                  <a16:creationId xmlns:a16="http://schemas.microsoft.com/office/drawing/2014/main" id="{6D52774A-7E2F-4821-B601-E51BAB74071A}"/>
                </a:ext>
              </a:extLst>
            </p:cNvPr>
            <p:cNvCxnSpPr>
              <a:cxnSpLocks/>
            </p:cNvCxnSpPr>
            <p:nvPr/>
          </p:nvCxnSpPr>
          <p:spPr>
            <a:xfrm flipV="1">
              <a:off x="1185334" y="5651175"/>
              <a:ext cx="8110016" cy="14664"/>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pSp>
      <p:graphicFrame>
        <p:nvGraphicFramePr>
          <p:cNvPr id="16" name="对象 15">
            <a:extLst>
              <a:ext uri="{FF2B5EF4-FFF2-40B4-BE49-F238E27FC236}">
                <a16:creationId xmlns:a16="http://schemas.microsoft.com/office/drawing/2014/main" id="{7E8952B7-60B9-4D60-A23C-B1C1DC45BFA1}"/>
              </a:ext>
            </a:extLst>
          </p:cNvPr>
          <p:cNvGraphicFramePr>
            <a:graphicFrameLocks noChangeAspect="1"/>
          </p:cNvGraphicFramePr>
          <p:nvPr>
            <p:extLst>
              <p:ext uri="{D42A27DB-BD31-4B8C-83A1-F6EECF244321}">
                <p14:modId xmlns:p14="http://schemas.microsoft.com/office/powerpoint/2010/main" val="3537764399"/>
              </p:ext>
            </p:extLst>
          </p:nvPr>
        </p:nvGraphicFramePr>
        <p:xfrm>
          <a:off x="1634029" y="2393579"/>
          <a:ext cx="4131599" cy="921435"/>
        </p:xfrm>
        <a:graphic>
          <a:graphicData uri="http://schemas.openxmlformats.org/presentationml/2006/ole">
            <mc:AlternateContent xmlns:mc="http://schemas.openxmlformats.org/markup-compatibility/2006">
              <mc:Choice xmlns:v="urn:schemas-microsoft-com:vml" Requires="v">
                <p:oleObj spid="_x0000_s30743" name="Equation" r:id="rId4" imgW="1765080" imgH="393480" progId="Equation.DSMT4">
                  <p:embed/>
                </p:oleObj>
              </mc:Choice>
              <mc:Fallback>
                <p:oleObj name="Equation" r:id="rId4" imgW="1765080" imgH="393480" progId="Equation.DSMT4">
                  <p:embed/>
                  <p:pic>
                    <p:nvPicPr>
                      <p:cNvPr id="0" name=""/>
                      <p:cNvPicPr/>
                      <p:nvPr/>
                    </p:nvPicPr>
                    <p:blipFill>
                      <a:blip r:embed="rId5"/>
                      <a:stretch>
                        <a:fillRect/>
                      </a:stretch>
                    </p:blipFill>
                    <p:spPr>
                      <a:xfrm>
                        <a:off x="1634029" y="2393579"/>
                        <a:ext cx="4131599" cy="921435"/>
                      </a:xfrm>
                      <a:prstGeom prst="rect">
                        <a:avLst/>
                      </a:prstGeom>
                    </p:spPr>
                  </p:pic>
                </p:oleObj>
              </mc:Fallback>
            </mc:AlternateContent>
          </a:graphicData>
        </a:graphic>
      </p:graphicFrame>
    </p:spTree>
    <p:extLst>
      <p:ext uri="{BB962C8B-B14F-4D97-AF65-F5344CB8AC3E}">
        <p14:creationId xmlns:p14="http://schemas.microsoft.com/office/powerpoint/2010/main" val="19041618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
            <a:extLst>
              <a:ext uri="{FF2B5EF4-FFF2-40B4-BE49-F238E27FC236}">
                <a16:creationId xmlns:a16="http://schemas.microsoft.com/office/drawing/2014/main" id="{89D9FA71-9B9F-44D8-AB3D-B01EDEAFE90A}"/>
              </a:ext>
            </a:extLst>
          </p:cNvPr>
          <p:cNvSpPr>
            <a:spLocks noChangeArrowheads="1"/>
          </p:cNvSpPr>
          <p:nvPr/>
        </p:nvSpPr>
        <p:spPr bwMode="auto">
          <a:xfrm>
            <a:off x="1518960" y="1286401"/>
            <a:ext cx="1018740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zh-CN" altLang="en-US" sz="2800" b="0" i="0" u="none" strike="noStrike" cap="none" normalizeH="0" baseline="0" dirty="0">
                <a:ln>
                  <a:noFill/>
                </a:ln>
                <a:solidFill>
                  <a:srgbClr val="FFFFFF"/>
                </a:solidFill>
                <a:effectLst/>
                <a:latin typeface="+mn-ea"/>
                <a:ea typeface="+mn-ea"/>
                <a:cs typeface="Times New Roman" panose="02020603050405020304" pitchFamily="18" charset="0"/>
              </a:rPr>
              <a:t>对于                       ，也可以计算相应的误差：   </a:t>
            </a:r>
            <a:endParaRPr kumimoji="0" lang="zh-CN" altLang="zh-CN" sz="2800" b="0" i="0" u="none" strike="noStrike" cap="none" normalizeH="0" baseline="0" dirty="0">
              <a:ln>
                <a:noFill/>
              </a:ln>
              <a:solidFill>
                <a:srgbClr val="FFFFFF"/>
              </a:solidFill>
              <a:effectLst/>
              <a:latin typeface="+mn-ea"/>
              <a:ea typeface="+mn-ea"/>
            </a:endParaRPr>
          </a:p>
        </p:txBody>
      </p:sp>
      <p:graphicFrame>
        <p:nvGraphicFramePr>
          <p:cNvPr id="7" name="表格 6">
            <a:extLst>
              <a:ext uri="{FF2B5EF4-FFF2-40B4-BE49-F238E27FC236}">
                <a16:creationId xmlns:a16="http://schemas.microsoft.com/office/drawing/2014/main" id="{14DE5A20-5285-4B0A-B2F5-FBA49BC90289}"/>
              </a:ext>
            </a:extLst>
          </p:cNvPr>
          <p:cNvGraphicFramePr>
            <a:graphicFrameLocks noGrp="1"/>
          </p:cNvGraphicFramePr>
          <p:nvPr>
            <p:extLst>
              <p:ext uri="{D42A27DB-BD31-4B8C-83A1-F6EECF244321}">
                <p14:modId xmlns:p14="http://schemas.microsoft.com/office/powerpoint/2010/main" val="690091467"/>
              </p:ext>
            </p:extLst>
          </p:nvPr>
        </p:nvGraphicFramePr>
        <p:xfrm>
          <a:off x="952833" y="2096500"/>
          <a:ext cx="8533617" cy="3718848"/>
        </p:xfrm>
        <a:graphic>
          <a:graphicData uri="http://schemas.openxmlformats.org/drawingml/2006/table">
            <a:tbl>
              <a:tblPr firstRow="1" firstCol="1" bandRow="1">
                <a:tableStyleId>{5C22544A-7EE6-4342-B048-85BDC9FD1C3A}</a:tableStyleId>
              </a:tblPr>
              <a:tblGrid>
                <a:gridCol w="1883183">
                  <a:extLst>
                    <a:ext uri="{9D8B030D-6E8A-4147-A177-3AD203B41FA5}">
                      <a16:colId xmlns:a16="http://schemas.microsoft.com/office/drawing/2014/main" val="2613951601"/>
                    </a:ext>
                  </a:extLst>
                </a:gridCol>
                <a:gridCol w="1046019">
                  <a:extLst>
                    <a:ext uri="{9D8B030D-6E8A-4147-A177-3AD203B41FA5}">
                      <a16:colId xmlns:a16="http://schemas.microsoft.com/office/drawing/2014/main" val="4155498209"/>
                    </a:ext>
                  </a:extLst>
                </a:gridCol>
                <a:gridCol w="1039091">
                  <a:extLst>
                    <a:ext uri="{9D8B030D-6E8A-4147-A177-3AD203B41FA5}">
                      <a16:colId xmlns:a16="http://schemas.microsoft.com/office/drawing/2014/main" val="6520950"/>
                    </a:ext>
                  </a:extLst>
                </a:gridCol>
                <a:gridCol w="1184563">
                  <a:extLst>
                    <a:ext uri="{9D8B030D-6E8A-4147-A177-3AD203B41FA5}">
                      <a16:colId xmlns:a16="http://schemas.microsoft.com/office/drawing/2014/main" val="1460235031"/>
                    </a:ext>
                  </a:extLst>
                </a:gridCol>
                <a:gridCol w="1149927">
                  <a:extLst>
                    <a:ext uri="{9D8B030D-6E8A-4147-A177-3AD203B41FA5}">
                      <a16:colId xmlns:a16="http://schemas.microsoft.com/office/drawing/2014/main" val="1928864817"/>
                    </a:ext>
                  </a:extLst>
                </a:gridCol>
                <a:gridCol w="1163782">
                  <a:extLst>
                    <a:ext uri="{9D8B030D-6E8A-4147-A177-3AD203B41FA5}">
                      <a16:colId xmlns:a16="http://schemas.microsoft.com/office/drawing/2014/main" val="230214115"/>
                    </a:ext>
                  </a:extLst>
                </a:gridCol>
                <a:gridCol w="1067052">
                  <a:extLst>
                    <a:ext uri="{9D8B030D-6E8A-4147-A177-3AD203B41FA5}">
                      <a16:colId xmlns:a16="http://schemas.microsoft.com/office/drawing/2014/main" val="3478427485"/>
                    </a:ext>
                  </a:extLst>
                </a:gridCol>
              </a:tblGrid>
              <a:tr h="270824">
                <a:tc>
                  <a:txBody>
                    <a:bodyPr/>
                    <a:lstStyle/>
                    <a:p>
                      <a:pPr indent="304800" algn="just">
                        <a:lnSpc>
                          <a:spcPct val="100000"/>
                        </a:lnSpc>
                      </a:pPr>
                      <a:r>
                        <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生长阶段</a:t>
                      </a: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2</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3</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4</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5</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6</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2010521842"/>
                  </a:ext>
                </a:extLst>
              </a:tr>
              <a:tr h="541649">
                <a:tc>
                  <a:txBody>
                    <a:bodyPr/>
                    <a:lstStyle/>
                    <a:p>
                      <a:pPr indent="304800" algn="just">
                        <a:lnSpc>
                          <a:spcPct val="100000"/>
                        </a:lnSpc>
                      </a:pPr>
                      <a:r>
                        <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植株高度</a:t>
                      </a: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/cm</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0.67</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1.75</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3.69</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7.73</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16.55</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32.55</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985014876"/>
                  </a:ext>
                </a:extLst>
              </a:tr>
              <a:tr h="541649">
                <a:tc>
                  <a:txBody>
                    <a:bodyPr/>
                    <a:lstStyle/>
                    <a:p>
                      <a:pPr indent="304800" algn="just">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0.26 </a:t>
                      </a:r>
                    </a:p>
                  </a:txBody>
                  <a:tcPr marL="4763" marR="4763" marT="4763" marB="0" anchor="ctr">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0.68 </a:t>
                      </a:r>
                    </a:p>
                  </a:txBody>
                  <a:tcPr marL="4763" marR="4763" marT="4763" marB="0" anchor="ctr">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1.76 </a:t>
                      </a:r>
                    </a:p>
                  </a:txBody>
                  <a:tcPr marL="4763" marR="4763" marT="4763" marB="0" anchor="ctr">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4.53 </a:t>
                      </a:r>
                    </a:p>
                  </a:txBody>
                  <a:tcPr marL="4763" marR="4763" marT="4763" marB="0" anchor="ctr">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11.41 </a:t>
                      </a:r>
                    </a:p>
                  </a:txBody>
                  <a:tcPr marL="4763" marR="4763" marT="4763" marB="0" anchor="ctr">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27.24 </a:t>
                      </a:r>
                    </a:p>
                  </a:txBody>
                  <a:tcPr marL="4763" marR="4763" marT="4763" marB="0" anchor="ctr">
                    <a:noFill/>
                  </a:tcPr>
                </a:tc>
                <a:extLst>
                  <a:ext uri="{0D108BD9-81ED-4DB2-BD59-A6C34878D82A}">
                    <a16:rowId xmlns:a16="http://schemas.microsoft.com/office/drawing/2014/main" val="3470960344"/>
                  </a:ext>
                </a:extLst>
              </a:tr>
              <a:tr h="282605">
                <a:tc>
                  <a:txBody>
                    <a:bodyPr/>
                    <a:lstStyle/>
                    <a:p>
                      <a:pPr indent="304800" algn="just">
                        <a:lnSpc>
                          <a:spcPct val="100000"/>
                        </a:lnSpc>
                      </a:pPr>
                      <a:r>
                        <a:rPr lang="zh-CN" alt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误差</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-0.41 </a:t>
                      </a:r>
                    </a:p>
                  </a:txBody>
                  <a:tcPr marL="4763" marR="4763" marT="4763" marB="0" anchor="b">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-1.07 </a:t>
                      </a:r>
                    </a:p>
                  </a:txBody>
                  <a:tcPr marL="4763" marR="4763" marT="4763" marB="0" anchor="b">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-1.93 </a:t>
                      </a:r>
                    </a:p>
                  </a:txBody>
                  <a:tcPr marL="4763" marR="4763" marT="4763" marB="0" anchor="b">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-3.20 </a:t>
                      </a:r>
                    </a:p>
                  </a:txBody>
                  <a:tcPr marL="4763" marR="4763" marT="4763" marB="0" anchor="b">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-5.14 </a:t>
                      </a:r>
                    </a:p>
                  </a:txBody>
                  <a:tcPr marL="4763" marR="4763" marT="4763" marB="0" anchor="b">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-5.31 </a:t>
                      </a:r>
                    </a:p>
                  </a:txBody>
                  <a:tcPr marL="4763" marR="4763" marT="4763" marB="0" anchor="b">
                    <a:noFill/>
                  </a:tcPr>
                </a:tc>
                <a:extLst>
                  <a:ext uri="{0D108BD9-81ED-4DB2-BD59-A6C34878D82A}">
                    <a16:rowId xmlns:a16="http://schemas.microsoft.com/office/drawing/2014/main" val="3989752638"/>
                  </a:ext>
                </a:extLst>
              </a:tr>
              <a:tr h="282605">
                <a:tc>
                  <a:txBody>
                    <a:bodyPr/>
                    <a:lstStyle/>
                    <a:p>
                      <a:pPr indent="304800" algn="just">
                        <a:lnSpc>
                          <a:spcPct val="100000"/>
                        </a:lnSpc>
                      </a:pPr>
                      <a:r>
                        <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生长阶段</a:t>
                      </a: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7</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8</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9</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10</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11</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1083326400"/>
                  </a:ext>
                </a:extLst>
              </a:tr>
              <a:tr h="541649">
                <a:tc>
                  <a:txBody>
                    <a:bodyPr/>
                    <a:lstStyle/>
                    <a:p>
                      <a:pPr indent="304800" algn="just">
                        <a:lnSpc>
                          <a:spcPct val="100000"/>
                        </a:lnSpc>
                      </a:pPr>
                      <a:r>
                        <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植株高度</a:t>
                      </a: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/cm</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53.38</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97.46</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153.6</a:t>
                      </a:r>
                      <a:endParaRPr lang="zh-CN" sz="2200" b="0" kern="10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174.9</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180.79</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3931357403"/>
                  </a:ext>
                </a:extLst>
              </a:tr>
              <a:tr h="541649">
                <a:tc>
                  <a:txBody>
                    <a:bodyPr/>
                    <a:lstStyle/>
                    <a:p>
                      <a:pPr indent="304800" algn="just">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58.08 </a:t>
                      </a:r>
                    </a:p>
                  </a:txBody>
                  <a:tcPr marL="4763" marR="4763" marT="4763" marB="0" anchor="ctr">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102.5 </a:t>
                      </a:r>
                    </a:p>
                  </a:txBody>
                  <a:tcPr marL="4763" marR="4763" marT="4763" marB="0" anchor="ctr">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144.88 </a:t>
                      </a:r>
                    </a:p>
                  </a:txBody>
                  <a:tcPr marL="4763" marR="4763" marT="4763" marB="0" anchor="ctr">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172.12 </a:t>
                      </a:r>
                    </a:p>
                  </a:txBody>
                  <a:tcPr marL="4763" marR="4763" marT="4763" marB="0" anchor="ctr">
                    <a:noFill/>
                  </a:tcPr>
                </a:tc>
                <a:tc>
                  <a:txBody>
                    <a:bodyPr/>
                    <a:lstStyle/>
                    <a:p>
                      <a:pPr marL="0" marR="0" indent="304800" algn="just" defTabSz="412750" fontAlgn="ctr" latinLnBrk="0">
                        <a:lnSpc>
                          <a:spcPct val="100000"/>
                        </a:lnSpc>
                        <a:spcBef>
                          <a:spcPct val="0"/>
                        </a:spcBef>
                        <a:spcAft>
                          <a:spcPts val="0"/>
                        </a:spcAft>
                        <a:buClrTx/>
                        <a:buSzTx/>
                        <a:buFontTx/>
                        <a:buNone/>
                      </a:pPr>
                      <a:r>
                        <a:rPr lang="en-US" altLang="zh-CN" sz="2200" b="0" i="0" u="none" strike="noStrike" kern="100" cap="none" spc="0" baseline="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185.47 </a:t>
                      </a:r>
                    </a:p>
                  </a:txBody>
                  <a:tcPr marL="4763" marR="4763" marT="4763" marB="0" anchor="ctr">
                    <a:noFill/>
                  </a:tcPr>
                </a:tc>
                <a:tc>
                  <a:txBody>
                    <a:bodyPr/>
                    <a:lstStyle/>
                    <a:p>
                      <a:pPr indent="304800" algn="ctr">
                        <a:lnSpc>
                          <a:spcPct val="100000"/>
                        </a:lnSpc>
                      </a:pPr>
                      <a:r>
                        <a:rPr lang="en-US"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3355255899"/>
                  </a:ext>
                </a:extLst>
              </a:tr>
              <a:tr h="541649">
                <a:tc>
                  <a:txBody>
                    <a:bodyPr/>
                    <a:lstStyle/>
                    <a:p>
                      <a:pPr indent="304800" algn="just">
                        <a:lnSpc>
                          <a:spcPct val="100000"/>
                        </a:lnSpc>
                      </a:pPr>
                      <a:r>
                        <a:rPr lang="zh-CN" altLang="en-US"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rPr>
                        <a:t>误差</a:t>
                      </a:r>
                      <a:endParaRPr lang="zh-CN" sz="2200" b="0" kern="100" dirty="0">
                        <a:solidFill>
                          <a:srgbClr val="FFFF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tc>
                  <a:txBody>
                    <a:bodyPr/>
                    <a:lstStyle/>
                    <a:p>
                      <a:pPr marL="0" marR="0" indent="304800" algn="just" defTabSz="412750" fontAlgn="b" latinLnBrk="0">
                        <a:lnSpc>
                          <a:spcPct val="100000"/>
                        </a:lnSpc>
                        <a:spcBef>
                          <a:spcPct val="0"/>
                        </a:spcBef>
                        <a:spcAft>
                          <a:spcPts val="0"/>
                        </a:spcAft>
                        <a:buClrTx/>
                        <a:buSzTx/>
                        <a:buFontTx/>
                        <a:buNone/>
                      </a:pPr>
                      <a:r>
                        <a:rPr lang="en-US" altLang="zh-CN" sz="2200" b="0" i="0" u="none" strike="noStrike" kern="100" cap="none" spc="0" baseline="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4.70 </a:t>
                      </a:r>
                    </a:p>
                  </a:txBody>
                  <a:tcPr marL="4763" marR="4763" marT="4763" marB="0" anchor="b">
                    <a:noFill/>
                  </a:tcPr>
                </a:tc>
                <a:tc>
                  <a:txBody>
                    <a:bodyPr/>
                    <a:lstStyle/>
                    <a:p>
                      <a:pPr marL="0" marR="0" indent="304800" algn="just"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5.04 </a:t>
                      </a:r>
                    </a:p>
                  </a:txBody>
                  <a:tcPr marL="4763" marR="4763" marT="4763" marB="0" anchor="b">
                    <a:noFill/>
                  </a:tcPr>
                </a:tc>
                <a:tc>
                  <a:txBody>
                    <a:bodyPr/>
                    <a:lstStyle/>
                    <a:p>
                      <a:pPr marL="0" marR="0" indent="304800" algn="just" defTabSz="412750" fontAlgn="b" latinLnBrk="0">
                        <a:lnSpc>
                          <a:spcPct val="100000"/>
                        </a:lnSpc>
                        <a:spcBef>
                          <a:spcPct val="0"/>
                        </a:spcBef>
                        <a:spcAft>
                          <a:spcPts val="0"/>
                        </a:spcAft>
                        <a:buClrTx/>
                        <a:buSzTx/>
                        <a:buFontTx/>
                        <a:buNone/>
                      </a:pPr>
                      <a:r>
                        <a:rPr lang="en-US" altLang="zh-CN" sz="2200" b="0" i="0" u="none" strike="noStrike" kern="100" cap="none" spc="0" baseline="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-8.72 </a:t>
                      </a:r>
                    </a:p>
                  </a:txBody>
                  <a:tcPr marL="4763" marR="4763" marT="4763" marB="0" anchor="b">
                    <a:noFill/>
                  </a:tcPr>
                </a:tc>
                <a:tc>
                  <a:txBody>
                    <a:bodyPr/>
                    <a:lstStyle/>
                    <a:p>
                      <a:pPr marL="0" marR="0" indent="304800" algn="just"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-2.78 </a:t>
                      </a:r>
                    </a:p>
                  </a:txBody>
                  <a:tcPr marL="4763" marR="4763" marT="4763" marB="0" anchor="b">
                    <a:noFill/>
                  </a:tcPr>
                </a:tc>
                <a:tc>
                  <a:txBody>
                    <a:bodyPr/>
                    <a:lstStyle/>
                    <a:p>
                      <a:pPr marL="0" marR="0" indent="304800" algn="just" defTabSz="412750" fontAlgn="b" latinLnBrk="0">
                        <a:lnSpc>
                          <a:spcPct val="100000"/>
                        </a:lnSpc>
                        <a:spcBef>
                          <a:spcPct val="0"/>
                        </a:spcBef>
                        <a:spcAft>
                          <a:spcPts val="0"/>
                        </a:spcAft>
                        <a:buClrTx/>
                        <a:buSzTx/>
                        <a:buFontTx/>
                        <a:buNone/>
                      </a:pPr>
                      <a:r>
                        <a:rPr lang="en-US" altLang="zh-CN" sz="2200" b="0" i="0" u="none" strike="noStrike" kern="100" cap="none" spc="0" baseline="0" dirty="0">
                          <a:solidFill>
                            <a:srgbClr val="FFFF00"/>
                          </a:solidFill>
                          <a:effectLst/>
                          <a:uFillTx/>
                          <a:latin typeface="Times New Roman" panose="02020603050405020304" pitchFamily="18" charset="0"/>
                          <a:ea typeface="黑体" panose="02010609060101010101" pitchFamily="49" charset="-122"/>
                          <a:cs typeface="Times New Roman" panose="02020603050405020304" pitchFamily="18" charset="0"/>
                          <a:sym typeface="Palatino"/>
                        </a:rPr>
                        <a:t>4.68 </a:t>
                      </a:r>
                    </a:p>
                  </a:txBody>
                  <a:tcPr marL="4763" marR="4763" marT="4763" marB="0" anchor="b">
                    <a:noFill/>
                  </a:tcPr>
                </a:tc>
                <a:tc>
                  <a:txBody>
                    <a:bodyPr/>
                    <a:lstStyle/>
                    <a:p>
                      <a:pPr indent="304800" algn="ctr">
                        <a:lnSpc>
                          <a:spcPct val="100000"/>
                        </a:lnSpc>
                      </a:pPr>
                      <a:endParaRPr lang="zh-CN" sz="2200" b="0" kern="10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0" marR="0" marT="0" marB="0" anchor="ctr" anchorCtr="1">
                    <a:noFill/>
                  </a:tcPr>
                </a:tc>
                <a:extLst>
                  <a:ext uri="{0D108BD9-81ED-4DB2-BD59-A6C34878D82A}">
                    <a16:rowId xmlns:a16="http://schemas.microsoft.com/office/drawing/2014/main" val="1310678862"/>
                  </a:ext>
                </a:extLst>
              </a:tr>
            </a:tbl>
          </a:graphicData>
        </a:graphic>
      </p:graphicFrame>
      <p:grpSp>
        <p:nvGrpSpPr>
          <p:cNvPr id="8" name="组合 7">
            <a:extLst>
              <a:ext uri="{FF2B5EF4-FFF2-40B4-BE49-F238E27FC236}">
                <a16:creationId xmlns:a16="http://schemas.microsoft.com/office/drawing/2014/main" id="{04451EF7-697B-4395-91A3-0F9AD309AF55}"/>
              </a:ext>
            </a:extLst>
          </p:cNvPr>
          <p:cNvGrpSpPr/>
          <p:nvPr/>
        </p:nvGrpSpPr>
        <p:grpSpPr>
          <a:xfrm>
            <a:off x="1726760" y="3125788"/>
            <a:ext cx="739775" cy="2201862"/>
            <a:chOff x="1663700" y="3056422"/>
            <a:chExt cx="739775" cy="2201862"/>
          </a:xfrm>
        </p:grpSpPr>
        <p:graphicFrame>
          <p:nvGraphicFramePr>
            <p:cNvPr id="9" name="对象 8">
              <a:extLst>
                <a:ext uri="{FF2B5EF4-FFF2-40B4-BE49-F238E27FC236}">
                  <a16:creationId xmlns:a16="http://schemas.microsoft.com/office/drawing/2014/main" id="{EDFF9EE6-97AF-4D65-888E-8D95876E1003}"/>
                </a:ext>
              </a:extLst>
            </p:cNvPr>
            <p:cNvGraphicFramePr>
              <a:graphicFrameLocks noChangeAspect="1"/>
            </p:cNvGraphicFramePr>
            <p:nvPr>
              <p:extLst>
                <p:ext uri="{D42A27DB-BD31-4B8C-83A1-F6EECF244321}">
                  <p14:modId xmlns:p14="http://schemas.microsoft.com/office/powerpoint/2010/main" val="954064600"/>
                </p:ext>
              </p:extLst>
            </p:nvPr>
          </p:nvGraphicFramePr>
          <p:xfrm>
            <a:off x="1697038" y="3056422"/>
            <a:ext cx="706437" cy="417512"/>
          </p:xfrm>
          <a:graphic>
            <a:graphicData uri="http://schemas.openxmlformats.org/presentationml/2006/ole">
              <mc:AlternateContent xmlns:mc="http://schemas.openxmlformats.org/markup-compatibility/2006">
                <mc:Choice xmlns:v="urn:schemas-microsoft-com:vml" Requires="v">
                  <p:oleObj spid="_x0000_s31806" name="Equation" r:id="rId3" imgW="342720" imgH="203040" progId="Equation.DSMT4">
                    <p:embed/>
                  </p:oleObj>
                </mc:Choice>
                <mc:Fallback>
                  <p:oleObj name="Equation" r:id="rId3" imgW="342720" imgH="203040" progId="Equation.DSMT4">
                    <p:embed/>
                    <p:pic>
                      <p:nvPicPr>
                        <p:cNvPr id="9" name="对象 8">
                          <a:extLst>
                            <a:ext uri="{FF2B5EF4-FFF2-40B4-BE49-F238E27FC236}">
                              <a16:creationId xmlns:a16="http://schemas.microsoft.com/office/drawing/2014/main" id="{EDFF9EE6-97AF-4D65-888E-8D95876E1003}"/>
                            </a:ext>
                          </a:extLst>
                        </p:cNvPr>
                        <p:cNvPicPr>
                          <a:picLocks noChangeAspect="1" noChangeArrowheads="1"/>
                        </p:cNvPicPr>
                        <p:nvPr/>
                      </p:nvPicPr>
                      <p:blipFill>
                        <a:blip r:embed="rId4"/>
                        <a:srcRect/>
                        <a:stretch>
                          <a:fillRect/>
                        </a:stretch>
                      </p:blipFill>
                      <p:spPr bwMode="auto">
                        <a:xfrm>
                          <a:off x="1697038" y="3056422"/>
                          <a:ext cx="706437" cy="417512"/>
                        </a:xfrm>
                        <a:prstGeom prst="rect">
                          <a:avLst/>
                        </a:prstGeom>
                        <a:noFill/>
                      </p:spPr>
                    </p:pic>
                  </p:oleObj>
                </mc:Fallback>
              </mc:AlternateContent>
            </a:graphicData>
          </a:graphic>
        </p:graphicFrame>
        <p:graphicFrame>
          <p:nvGraphicFramePr>
            <p:cNvPr id="10" name="对象 9">
              <a:extLst>
                <a:ext uri="{FF2B5EF4-FFF2-40B4-BE49-F238E27FC236}">
                  <a16:creationId xmlns:a16="http://schemas.microsoft.com/office/drawing/2014/main" id="{E1DF5F18-8500-4E6B-867F-FDDE8F837A64}"/>
                </a:ext>
              </a:extLst>
            </p:cNvPr>
            <p:cNvGraphicFramePr>
              <a:graphicFrameLocks noChangeAspect="1"/>
            </p:cNvGraphicFramePr>
            <p:nvPr>
              <p:extLst>
                <p:ext uri="{D42A27DB-BD31-4B8C-83A1-F6EECF244321}">
                  <p14:modId xmlns:p14="http://schemas.microsoft.com/office/powerpoint/2010/main" val="2776046663"/>
                </p:ext>
              </p:extLst>
            </p:nvPr>
          </p:nvGraphicFramePr>
          <p:xfrm>
            <a:off x="1663700" y="4855059"/>
            <a:ext cx="681038" cy="403225"/>
          </p:xfrm>
          <a:graphic>
            <a:graphicData uri="http://schemas.openxmlformats.org/presentationml/2006/ole">
              <mc:AlternateContent xmlns:mc="http://schemas.openxmlformats.org/markup-compatibility/2006">
                <mc:Choice xmlns:v="urn:schemas-microsoft-com:vml" Requires="v">
                  <p:oleObj spid="_x0000_s31807" name="Equation" r:id="rId5" imgW="342720" imgH="203040" progId="Equation.DSMT4">
                    <p:embed/>
                  </p:oleObj>
                </mc:Choice>
                <mc:Fallback>
                  <p:oleObj name="Equation" r:id="rId5" imgW="342720" imgH="203040" progId="Equation.DSMT4">
                    <p:embed/>
                    <p:pic>
                      <p:nvPicPr>
                        <p:cNvPr id="10" name="对象 9">
                          <a:extLst>
                            <a:ext uri="{FF2B5EF4-FFF2-40B4-BE49-F238E27FC236}">
                              <a16:creationId xmlns:a16="http://schemas.microsoft.com/office/drawing/2014/main" id="{E1DF5F18-8500-4E6B-867F-FDDE8F837A64}"/>
                            </a:ext>
                          </a:extLst>
                        </p:cNvPr>
                        <p:cNvPicPr>
                          <a:picLocks noChangeAspect="1" noChangeArrowheads="1"/>
                        </p:cNvPicPr>
                        <p:nvPr/>
                      </p:nvPicPr>
                      <p:blipFill>
                        <a:blip r:embed="rId6"/>
                        <a:srcRect/>
                        <a:stretch>
                          <a:fillRect/>
                        </a:stretch>
                      </p:blipFill>
                      <p:spPr bwMode="auto">
                        <a:xfrm>
                          <a:off x="1663700" y="4855059"/>
                          <a:ext cx="681038" cy="403225"/>
                        </a:xfrm>
                        <a:prstGeom prst="rect">
                          <a:avLst/>
                        </a:prstGeom>
                        <a:noFill/>
                      </p:spPr>
                    </p:pic>
                  </p:oleObj>
                </mc:Fallback>
              </mc:AlternateContent>
            </a:graphicData>
          </a:graphic>
        </p:graphicFrame>
      </p:grpSp>
      <p:sp>
        <p:nvSpPr>
          <p:cNvPr id="12" name="文本框 11">
            <a:extLst>
              <a:ext uri="{FF2B5EF4-FFF2-40B4-BE49-F238E27FC236}">
                <a16:creationId xmlns:a16="http://schemas.microsoft.com/office/drawing/2014/main" id="{0B3D3B50-D1A0-40BE-9388-238E7E7694B1}"/>
              </a:ext>
            </a:extLst>
          </p:cNvPr>
          <p:cNvSpPr txBox="1"/>
          <p:nvPr/>
        </p:nvSpPr>
        <p:spPr>
          <a:xfrm>
            <a:off x="9509445" y="2244487"/>
            <a:ext cx="2011995" cy="22467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lvl="0" indent="304800" algn="l" defTabSz="914400" eaLnBrk="0" fontAlgn="base">
              <a:spcBef>
                <a:spcPct val="0"/>
              </a:spcBef>
              <a:spcAft>
                <a:spcPct val="0"/>
              </a:spcAft>
              <a:tabLst/>
              <a:defRPr sz="2800" i="0">
                <a:solidFill>
                  <a:srgbClr val="FFFFFF"/>
                </a:solidFill>
                <a:effectLst/>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Times New Roman" panose="02020603050405020304" pitchFamily="18" charset="0"/>
              </a:rPr>
              <a:t>经计算，在</a:t>
            </a:r>
            <a:r>
              <a:rPr lang="en-US" altLang="zh-CN" i="1" dirty="0">
                <a:solidFill>
                  <a:srgbClr val="FFFF00"/>
                </a:solidFill>
                <a:latin typeface="Times New Roman" panose="02020603050405020304" pitchFamily="18" charset="0"/>
              </a:rPr>
              <a:t>F</a:t>
            </a:r>
            <a:r>
              <a:rPr lang="en-US" altLang="zh-CN" dirty="0">
                <a:solidFill>
                  <a:srgbClr val="FFFF00"/>
                </a:solidFill>
                <a:latin typeface="Times New Roman" panose="02020603050405020304" pitchFamily="18" charset="0"/>
              </a:rPr>
              <a:t>(</a:t>
            </a:r>
            <a:r>
              <a:rPr lang="en-US" altLang="zh-CN" i="1" dirty="0">
                <a:solidFill>
                  <a:srgbClr val="FFFF00"/>
                </a:solidFill>
                <a:latin typeface="Times New Roman" panose="02020603050405020304" pitchFamily="18" charset="0"/>
              </a:rPr>
              <a:t>x</a:t>
            </a:r>
            <a:r>
              <a:rPr lang="en-US" altLang="zh-CN" dirty="0">
                <a:solidFill>
                  <a:srgbClr val="FFFF00"/>
                </a:solidFill>
                <a:latin typeface="Times New Roman" panose="02020603050405020304" pitchFamily="18" charset="0"/>
              </a:rPr>
              <a:t>)</a:t>
            </a:r>
            <a:r>
              <a:rPr lang="zh-CN" altLang="en-US" dirty="0">
                <a:latin typeface="Times New Roman" panose="02020603050405020304" pitchFamily="18" charset="0"/>
              </a:rPr>
              <a:t>模型下，</a:t>
            </a:r>
            <a:r>
              <a:rPr lang="zh-CN" altLang="zh-CN" dirty="0">
                <a:latin typeface="Times New Roman" panose="02020603050405020304" pitchFamily="18" charset="0"/>
              </a:rPr>
              <a:t>误差的平方和</a:t>
            </a:r>
            <a:r>
              <a:rPr lang="zh-CN" altLang="en-US" dirty="0">
                <a:latin typeface="Times New Roman" panose="02020603050405020304" pitchFamily="18" charset="0"/>
              </a:rPr>
              <a:t>约为</a:t>
            </a:r>
            <a:r>
              <a:rPr lang="en-US" altLang="zh-CN" dirty="0">
                <a:solidFill>
                  <a:srgbClr val="FFFF00"/>
                </a:solidFill>
                <a:latin typeface="Times New Roman" panose="02020603050405020304" pitchFamily="18" charset="0"/>
              </a:rPr>
              <a:t>222.98.</a:t>
            </a:r>
            <a:endParaRPr lang="zh-CN" altLang="zh-CN" dirty="0">
              <a:latin typeface="Times New Roman" panose="02020603050405020304" pitchFamily="18" charset="0"/>
            </a:endParaRPr>
          </a:p>
        </p:txBody>
      </p:sp>
      <p:graphicFrame>
        <p:nvGraphicFramePr>
          <p:cNvPr id="11" name="对象 10">
            <a:extLst>
              <a:ext uri="{FF2B5EF4-FFF2-40B4-BE49-F238E27FC236}">
                <a16:creationId xmlns:a16="http://schemas.microsoft.com/office/drawing/2014/main" id="{D99651DF-34C2-43BB-A869-74A568F9A4BC}"/>
              </a:ext>
            </a:extLst>
          </p:cNvPr>
          <p:cNvGraphicFramePr>
            <a:graphicFrameLocks noChangeAspect="1"/>
          </p:cNvGraphicFramePr>
          <p:nvPr>
            <p:extLst>
              <p:ext uri="{D42A27DB-BD31-4B8C-83A1-F6EECF244321}">
                <p14:modId xmlns:p14="http://schemas.microsoft.com/office/powerpoint/2010/main" val="2899825754"/>
              </p:ext>
            </p:extLst>
          </p:nvPr>
        </p:nvGraphicFramePr>
        <p:xfrm>
          <a:off x="2598878" y="1127562"/>
          <a:ext cx="4131599" cy="921435"/>
        </p:xfrm>
        <a:graphic>
          <a:graphicData uri="http://schemas.openxmlformats.org/presentationml/2006/ole">
            <mc:AlternateContent xmlns:mc="http://schemas.openxmlformats.org/markup-compatibility/2006">
              <mc:Choice xmlns:v="urn:schemas-microsoft-com:vml" Requires="v">
                <p:oleObj spid="_x0000_s31808" name="Equation" r:id="rId7" imgW="1765080" imgH="393480" progId="Equation.DSMT4">
                  <p:embed/>
                </p:oleObj>
              </mc:Choice>
              <mc:Fallback>
                <p:oleObj name="Equation" r:id="rId7" imgW="1765080" imgH="393480" progId="Equation.DSMT4">
                  <p:embed/>
                  <p:pic>
                    <p:nvPicPr>
                      <p:cNvPr id="16" name="对象 15">
                        <a:extLst>
                          <a:ext uri="{FF2B5EF4-FFF2-40B4-BE49-F238E27FC236}">
                            <a16:creationId xmlns:a16="http://schemas.microsoft.com/office/drawing/2014/main" id="{7E8952B7-60B9-4D60-A23C-B1C1DC45BFA1}"/>
                          </a:ext>
                        </a:extLst>
                      </p:cNvPr>
                      <p:cNvPicPr/>
                      <p:nvPr/>
                    </p:nvPicPr>
                    <p:blipFill>
                      <a:blip r:embed="rId8"/>
                      <a:stretch>
                        <a:fillRect/>
                      </a:stretch>
                    </p:blipFill>
                    <p:spPr>
                      <a:xfrm>
                        <a:off x="2598878" y="1127562"/>
                        <a:ext cx="4131599" cy="921435"/>
                      </a:xfrm>
                      <a:prstGeom prst="rect">
                        <a:avLst/>
                      </a:prstGeom>
                    </p:spPr>
                  </p:pic>
                </p:oleObj>
              </mc:Fallback>
            </mc:AlternateContent>
          </a:graphicData>
        </a:graphic>
      </p:graphicFrame>
    </p:spTree>
    <p:extLst>
      <p:ext uri="{BB962C8B-B14F-4D97-AF65-F5344CB8AC3E}">
        <p14:creationId xmlns:p14="http://schemas.microsoft.com/office/powerpoint/2010/main" val="229468373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993FBB1-88A2-4328-8AAF-6A99D627ED8A}"/>
              </a:ext>
            </a:extLst>
          </p:cNvPr>
          <p:cNvSpPr txBox="1"/>
          <p:nvPr/>
        </p:nvSpPr>
        <p:spPr>
          <a:xfrm>
            <a:off x="3226905" y="1749306"/>
            <a:ext cx="7620000" cy="145680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pPr>
            <a:r>
              <a:rPr kumimoji="0" lang="zh-CN" altLang="en-US" sz="32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   </a:t>
            </a:r>
            <a:r>
              <a:rPr lang="zh-CN" altLang="en-US" sz="3200" i="0" dirty="0">
                <a:solidFill>
                  <a:srgbClr val="EDEDEE"/>
                </a:solidFill>
                <a:effectLst/>
                <a:latin typeface="黑体" panose="02010609060101010101" pitchFamily="49" charset="-122"/>
                <a:ea typeface="黑体" panose="02010609060101010101" pitchFamily="49" charset="-122"/>
              </a:rPr>
              <a:t> </a:t>
            </a:r>
            <a:r>
              <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抽象、推理和模型是数学的基本思想，学数学最终的目的是应用所学数学知识分析和解决问题</a:t>
            </a:r>
            <a:r>
              <a:rPr kumimoji="0" lang="en-US" altLang="zh-CN"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 </a:t>
            </a:r>
            <a:endPar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endParaRPr>
          </a:p>
        </p:txBody>
      </p:sp>
      <p:sp>
        <p:nvSpPr>
          <p:cNvPr id="5" name="文本框 4">
            <a:extLst>
              <a:ext uri="{FF2B5EF4-FFF2-40B4-BE49-F238E27FC236}">
                <a16:creationId xmlns:a16="http://schemas.microsoft.com/office/drawing/2014/main" id="{71CECD10-0C66-4134-A5C0-818157303D65}"/>
              </a:ext>
            </a:extLst>
          </p:cNvPr>
          <p:cNvSpPr txBox="1"/>
          <p:nvPr/>
        </p:nvSpPr>
        <p:spPr>
          <a:xfrm>
            <a:off x="1043211" y="4284149"/>
            <a:ext cx="2270234" cy="41036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000" dirty="0"/>
              <a:t>改进模型</a:t>
            </a:r>
          </a:p>
        </p:txBody>
      </p:sp>
      <p:sp>
        <p:nvSpPr>
          <p:cNvPr id="6" name="文本框 5">
            <a:extLst>
              <a:ext uri="{FF2B5EF4-FFF2-40B4-BE49-F238E27FC236}">
                <a16:creationId xmlns:a16="http://schemas.microsoft.com/office/drawing/2014/main" id="{50FE6FD4-3A60-48B8-A644-C53C44B84783}"/>
              </a:ext>
            </a:extLst>
          </p:cNvPr>
          <p:cNvSpPr txBox="1"/>
          <p:nvPr/>
        </p:nvSpPr>
        <p:spPr>
          <a:xfrm>
            <a:off x="1063092" y="2786501"/>
            <a:ext cx="2270234" cy="41036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000" dirty="0"/>
              <a:t>参数求解</a:t>
            </a:r>
          </a:p>
        </p:txBody>
      </p:sp>
      <p:sp>
        <p:nvSpPr>
          <p:cNvPr id="7" name="文本框 6">
            <a:extLst>
              <a:ext uri="{FF2B5EF4-FFF2-40B4-BE49-F238E27FC236}">
                <a16:creationId xmlns:a16="http://schemas.microsoft.com/office/drawing/2014/main" id="{011DB90B-AB33-41BC-A1BE-FB559D62D209}"/>
              </a:ext>
            </a:extLst>
          </p:cNvPr>
          <p:cNvSpPr txBox="1"/>
          <p:nvPr/>
        </p:nvSpPr>
        <p:spPr>
          <a:xfrm>
            <a:off x="1049839" y="2061839"/>
            <a:ext cx="2270234" cy="41036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000" dirty="0"/>
              <a:t>建立模型</a:t>
            </a:r>
          </a:p>
        </p:txBody>
      </p:sp>
      <p:sp>
        <p:nvSpPr>
          <p:cNvPr id="8" name="文本框 7">
            <a:extLst>
              <a:ext uri="{FF2B5EF4-FFF2-40B4-BE49-F238E27FC236}">
                <a16:creationId xmlns:a16="http://schemas.microsoft.com/office/drawing/2014/main" id="{3A711750-CF99-4D76-9A71-50FC27BFC1B6}"/>
              </a:ext>
            </a:extLst>
          </p:cNvPr>
          <p:cNvSpPr txBox="1"/>
          <p:nvPr/>
        </p:nvSpPr>
        <p:spPr>
          <a:xfrm>
            <a:off x="1049839" y="1288853"/>
            <a:ext cx="2270234" cy="41036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000" dirty="0"/>
              <a:t>提出问题</a:t>
            </a:r>
          </a:p>
        </p:txBody>
      </p:sp>
      <p:cxnSp>
        <p:nvCxnSpPr>
          <p:cNvPr id="9" name="直接箭头连接符 8">
            <a:extLst>
              <a:ext uri="{FF2B5EF4-FFF2-40B4-BE49-F238E27FC236}">
                <a16:creationId xmlns:a16="http://schemas.microsoft.com/office/drawing/2014/main" id="{C5BE24E0-8315-4C43-93CC-75D8D009ACDE}"/>
              </a:ext>
            </a:extLst>
          </p:cNvPr>
          <p:cNvCxnSpPr>
            <a:cxnSpLocks/>
          </p:cNvCxnSpPr>
          <p:nvPr/>
        </p:nvCxnSpPr>
        <p:spPr>
          <a:xfrm flipH="1">
            <a:off x="2184956" y="1749878"/>
            <a:ext cx="8262" cy="37046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10" name="文本框 9">
            <a:extLst>
              <a:ext uri="{FF2B5EF4-FFF2-40B4-BE49-F238E27FC236}">
                <a16:creationId xmlns:a16="http://schemas.microsoft.com/office/drawing/2014/main" id="{F79F84D5-1E6F-4291-BF00-876A74FDD1FA}"/>
              </a:ext>
            </a:extLst>
          </p:cNvPr>
          <p:cNvSpPr txBox="1"/>
          <p:nvPr/>
        </p:nvSpPr>
        <p:spPr>
          <a:xfrm>
            <a:off x="1043211" y="3568369"/>
            <a:ext cx="2270234" cy="41036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000" dirty="0"/>
              <a:t>模型检验</a:t>
            </a:r>
          </a:p>
        </p:txBody>
      </p:sp>
      <p:cxnSp>
        <p:nvCxnSpPr>
          <p:cNvPr id="11" name="直接箭头连接符 10">
            <a:extLst>
              <a:ext uri="{FF2B5EF4-FFF2-40B4-BE49-F238E27FC236}">
                <a16:creationId xmlns:a16="http://schemas.microsoft.com/office/drawing/2014/main" id="{31042F6A-44F2-4113-ACAA-186C479FA0E5}"/>
              </a:ext>
            </a:extLst>
          </p:cNvPr>
          <p:cNvCxnSpPr>
            <a:cxnSpLocks/>
          </p:cNvCxnSpPr>
          <p:nvPr/>
        </p:nvCxnSpPr>
        <p:spPr>
          <a:xfrm flipH="1">
            <a:off x="2191584" y="2458868"/>
            <a:ext cx="8262" cy="37046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12" name="直接箭头连接符 11">
            <a:extLst>
              <a:ext uri="{FF2B5EF4-FFF2-40B4-BE49-F238E27FC236}">
                <a16:creationId xmlns:a16="http://schemas.microsoft.com/office/drawing/2014/main" id="{C330D16F-C308-4C0C-99A7-384F3858F9B7}"/>
              </a:ext>
            </a:extLst>
          </p:cNvPr>
          <p:cNvCxnSpPr>
            <a:cxnSpLocks/>
          </p:cNvCxnSpPr>
          <p:nvPr/>
        </p:nvCxnSpPr>
        <p:spPr>
          <a:xfrm flipH="1">
            <a:off x="2191584" y="3220863"/>
            <a:ext cx="8262" cy="37046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13" name="直接箭头连接符 12">
            <a:extLst>
              <a:ext uri="{FF2B5EF4-FFF2-40B4-BE49-F238E27FC236}">
                <a16:creationId xmlns:a16="http://schemas.microsoft.com/office/drawing/2014/main" id="{97668D3D-2E55-43B7-8C8E-3F4030239AB8}"/>
              </a:ext>
            </a:extLst>
          </p:cNvPr>
          <p:cNvCxnSpPr>
            <a:cxnSpLocks/>
          </p:cNvCxnSpPr>
          <p:nvPr/>
        </p:nvCxnSpPr>
        <p:spPr>
          <a:xfrm flipH="1">
            <a:off x="2184958" y="3976238"/>
            <a:ext cx="8262" cy="37046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cxnSp>
        <p:nvCxnSpPr>
          <p:cNvPr id="14" name="直接箭头连接符 13">
            <a:extLst>
              <a:ext uri="{FF2B5EF4-FFF2-40B4-BE49-F238E27FC236}">
                <a16:creationId xmlns:a16="http://schemas.microsoft.com/office/drawing/2014/main" id="{06A82BA9-BD5E-445E-9B5E-41350AF50935}"/>
              </a:ext>
            </a:extLst>
          </p:cNvPr>
          <p:cNvCxnSpPr>
            <a:cxnSpLocks/>
          </p:cNvCxnSpPr>
          <p:nvPr/>
        </p:nvCxnSpPr>
        <p:spPr>
          <a:xfrm flipH="1">
            <a:off x="2198211" y="4698483"/>
            <a:ext cx="8262" cy="370469"/>
          </a:xfrm>
          <a:prstGeom prst="straightConnector1">
            <a:avLst/>
          </a:prstGeom>
          <a:noFill/>
          <a:ln w="76200" cap="flat">
            <a:solidFill>
              <a:srgbClr val="FFFF00"/>
            </a:solidFill>
            <a:prstDash val="solid"/>
            <a:miter lim="400000"/>
            <a:tailEnd type="triangle"/>
          </a:ln>
        </p:spPr>
        <p:style>
          <a:lnRef idx="0">
            <a:scrgbClr r="0" g="0" b="0"/>
          </a:lnRef>
          <a:fillRef idx="0">
            <a:scrgbClr r="0" g="0" b="0"/>
          </a:fillRef>
          <a:effectRef idx="0">
            <a:scrgbClr r="0" g="0" b="0"/>
          </a:effectRef>
          <a:fontRef idx="none"/>
        </p:style>
      </p:cxnSp>
      <p:sp>
        <p:nvSpPr>
          <p:cNvPr id="16" name="文本框 15">
            <a:extLst>
              <a:ext uri="{FF2B5EF4-FFF2-40B4-BE49-F238E27FC236}">
                <a16:creationId xmlns:a16="http://schemas.microsoft.com/office/drawing/2014/main" id="{2771129E-0255-4178-9DFA-0A9D399AB570}"/>
              </a:ext>
            </a:extLst>
          </p:cNvPr>
          <p:cNvSpPr txBox="1"/>
          <p:nvPr/>
        </p:nvSpPr>
        <p:spPr>
          <a:xfrm>
            <a:off x="1043213" y="5052774"/>
            <a:ext cx="2270234" cy="41036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800" i="0">
                <a:solidFill>
                  <a:srgbClr val="FFFF00"/>
                </a:solidFill>
                <a:effectLst/>
                <a:latin typeface="黑体" panose="02010609060101010101" pitchFamily="49" charset="-122"/>
                <a:ea typeface="黑体" panose="02010609060101010101" pitchFamily="49" charset="-122"/>
              </a:defRPr>
            </a:lvl1pPr>
          </a:lstStyle>
          <a:p>
            <a:r>
              <a:rPr lang="zh-CN" altLang="en-US" sz="2000" dirty="0"/>
              <a:t>实施模型</a:t>
            </a:r>
          </a:p>
        </p:txBody>
      </p:sp>
      <p:sp>
        <p:nvSpPr>
          <p:cNvPr id="15" name="文本框 14">
            <a:extLst>
              <a:ext uri="{FF2B5EF4-FFF2-40B4-BE49-F238E27FC236}">
                <a16:creationId xmlns:a16="http://schemas.microsoft.com/office/drawing/2014/main" id="{EB06E1F0-AB31-4085-86EB-F6AC23BFC825}"/>
              </a:ext>
            </a:extLst>
          </p:cNvPr>
          <p:cNvSpPr txBox="1"/>
          <p:nvPr/>
        </p:nvSpPr>
        <p:spPr>
          <a:xfrm>
            <a:off x="3354844" y="3206115"/>
            <a:ext cx="7892277" cy="2257028"/>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3200" i="0">
                <a:solidFill>
                  <a:srgbClr val="EDEDEE"/>
                </a:solidFill>
                <a:effectLst/>
                <a:latin typeface="黑体" panose="02010609060101010101" pitchFamily="49" charset="-122"/>
                <a:ea typeface="黑体" panose="02010609060101010101" pitchFamily="49" charset="-122"/>
              </a:defRPr>
            </a:lvl1pPr>
          </a:lstStyle>
          <a:p>
            <a:pPr algn="l"/>
            <a:r>
              <a:rPr lang="zh-CN" altLang="en-US" sz="2800" dirty="0"/>
              <a:t>    数学建模活动与之前我们做的文字应用题的区别在于其情境的真实性和条件与问题的开放性</a:t>
            </a:r>
            <a:r>
              <a:rPr lang="en-US" altLang="zh-CN" sz="2800" dirty="0"/>
              <a:t>. </a:t>
            </a:r>
            <a:r>
              <a:rPr lang="zh-CN" altLang="en-US" sz="2800" dirty="0"/>
              <a:t>我们需要了解数学建模的过程与步骤，可以通过数学抽象、数学建模和逻辑推理去解决更多的实际问题</a:t>
            </a:r>
            <a:r>
              <a:rPr lang="en-US" altLang="zh-CN" sz="2800" dirty="0"/>
              <a:t>.</a:t>
            </a:r>
            <a:endParaRPr lang="zh-CN" altLang="en-US" sz="2800" dirty="0"/>
          </a:p>
        </p:txBody>
      </p:sp>
      <p:sp>
        <p:nvSpPr>
          <p:cNvPr id="17" name="文本框 16">
            <a:extLst>
              <a:ext uri="{FF2B5EF4-FFF2-40B4-BE49-F238E27FC236}">
                <a16:creationId xmlns:a16="http://schemas.microsoft.com/office/drawing/2014/main" id="{F718FEF6-14B8-4597-9A4B-8A0E947B5A41}"/>
              </a:ext>
            </a:extLst>
          </p:cNvPr>
          <p:cNvSpPr txBox="1"/>
          <p:nvPr/>
        </p:nvSpPr>
        <p:spPr>
          <a:xfrm>
            <a:off x="4094304" y="1270520"/>
            <a:ext cx="6094948" cy="5847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kumimoji="0" lang="zh-CN" altLang="en-US" sz="3200" b="0" i="0" u="none" strike="noStrike" cap="none" spc="0" normalizeH="0" baseline="0" dirty="0">
                <a:ln>
                  <a:noFill/>
                </a:ln>
                <a:solidFill>
                  <a:srgbClr val="FFFF00"/>
                </a:solidFill>
                <a:effectLst/>
                <a:uFillTx/>
                <a:latin typeface="黑体" panose="02010609060101010101" pitchFamily="49" charset="-122"/>
                <a:ea typeface="黑体" panose="02010609060101010101" pitchFamily="49" charset="-122"/>
                <a:sym typeface="Hoefler Text"/>
              </a:rPr>
              <a:t>小结</a:t>
            </a:r>
            <a:endParaRPr lang="zh-CN" altLang="en-US" sz="3200" dirty="0"/>
          </a:p>
        </p:txBody>
      </p:sp>
    </p:spTree>
    <p:extLst>
      <p:ext uri="{BB962C8B-B14F-4D97-AF65-F5344CB8AC3E}">
        <p14:creationId xmlns:p14="http://schemas.microsoft.com/office/powerpoint/2010/main" val="327092028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10" grpId="0"/>
      <p:bldP spid="16" grpId="0"/>
      <p:bldP spid="1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993FBB1-88A2-4328-8AAF-6A99D627ED8A}"/>
              </a:ext>
            </a:extLst>
          </p:cNvPr>
          <p:cNvSpPr txBox="1"/>
          <p:nvPr/>
        </p:nvSpPr>
        <p:spPr>
          <a:xfrm>
            <a:off x="1437861" y="1315169"/>
            <a:ext cx="9316278" cy="4042132"/>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825500" rtl="0" fontAlgn="auto" latinLnBrk="0" hangingPunct="0">
              <a:lnSpc>
                <a:spcPct val="100000"/>
              </a:lnSpc>
              <a:spcBef>
                <a:spcPts val="0"/>
              </a:spcBef>
              <a:spcAft>
                <a:spcPts val="0"/>
              </a:spcAft>
              <a:buClrTx/>
              <a:buSzTx/>
              <a:buFontTx/>
              <a:buNone/>
            </a:pPr>
            <a:r>
              <a:rPr lang="zh-CN" altLang="en-US" sz="3200" i="0" dirty="0">
                <a:solidFill>
                  <a:srgbClr val="FFFF00"/>
                </a:solidFill>
                <a:effectLst/>
                <a:latin typeface="黑体" panose="02010609060101010101" pitchFamily="49" charset="-122"/>
                <a:ea typeface="黑体" panose="02010609060101010101" pitchFamily="49" charset="-122"/>
              </a:rPr>
              <a:t>作业</a:t>
            </a:r>
            <a:endParaRPr kumimoji="0" lang="en-US" altLang="zh-CN" sz="3200" b="0" i="0" u="none" strike="noStrike" cap="none" spc="0" normalizeH="0" baseline="0" dirty="0">
              <a:ln>
                <a:noFill/>
              </a:ln>
              <a:solidFill>
                <a:srgbClr val="FFFF00"/>
              </a:solidFill>
              <a:effectLst/>
              <a:uFillTx/>
              <a:latin typeface="黑体" panose="02010609060101010101" pitchFamily="49" charset="-122"/>
              <a:ea typeface="黑体" panose="02010609060101010101" pitchFamily="49" charset="-122"/>
              <a:sym typeface="Hoefler Text"/>
            </a:endParaRPr>
          </a:p>
          <a:p>
            <a:pPr marL="0" marR="0" indent="0" algn="l" defTabSz="825500" rtl="0" fontAlgn="auto" latinLnBrk="0" hangingPunct="0">
              <a:lnSpc>
                <a:spcPct val="100000"/>
              </a:lnSpc>
              <a:spcBef>
                <a:spcPts val="0"/>
              </a:spcBef>
              <a:spcAft>
                <a:spcPts val="0"/>
              </a:spcAft>
              <a:buClrTx/>
              <a:buSzTx/>
              <a:buFontTx/>
              <a:buNone/>
            </a:pPr>
            <a:r>
              <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    组建数学建模小组，在以下两个题目中，任选一个进行数学建模实践：</a:t>
            </a:r>
          </a:p>
          <a:p>
            <a:pPr marL="0" marR="0" indent="0" algn="l" defTabSz="825500" rtl="0" fontAlgn="auto" latinLnBrk="0" hangingPunct="0">
              <a:lnSpc>
                <a:spcPct val="100000"/>
              </a:lnSpc>
              <a:spcBef>
                <a:spcPts val="0"/>
              </a:spcBef>
              <a:spcAft>
                <a:spcPts val="0"/>
              </a:spcAft>
              <a:buClrTx/>
              <a:buSzTx/>
              <a:buFontTx/>
              <a:buNone/>
            </a:pPr>
            <a:r>
              <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    </a:t>
            </a:r>
            <a:r>
              <a:rPr kumimoji="0" lang="zh-CN" altLang="en-US" sz="2800" b="0" i="0" u="none" strike="noStrike" cap="none" spc="0" normalizeH="0" baseline="0" dirty="0">
                <a:ln>
                  <a:noFill/>
                </a:ln>
                <a:solidFill>
                  <a:srgbClr val="EDEDEE"/>
                </a:solidFill>
                <a:effectLst/>
                <a:uFillTx/>
                <a:latin typeface="Times New Roman" panose="02020603050405020304" pitchFamily="18" charset="0"/>
                <a:ea typeface="黑体" panose="02010609060101010101" pitchFamily="49" charset="-122"/>
                <a:cs typeface="Times New Roman" panose="02020603050405020304" pitchFamily="18" charset="0"/>
                <a:sym typeface="Hoefler Text"/>
              </a:rPr>
              <a:t>（</a:t>
            </a:r>
            <a:r>
              <a:rPr kumimoji="0" lang="en-US" altLang="zh-CN" sz="2800" b="0" i="0" u="none" strike="noStrike" cap="none" spc="0" normalizeH="0" baseline="0" dirty="0">
                <a:ln>
                  <a:noFill/>
                </a:ln>
                <a:solidFill>
                  <a:srgbClr val="EDEDEE"/>
                </a:solidFill>
                <a:effectLst/>
                <a:uFillTx/>
                <a:latin typeface="Times New Roman" panose="02020603050405020304" pitchFamily="18" charset="0"/>
                <a:ea typeface="黑体" panose="02010609060101010101" pitchFamily="49" charset="-122"/>
                <a:cs typeface="Times New Roman" panose="02020603050405020304" pitchFamily="18" charset="0"/>
                <a:sym typeface="Hoefler Text"/>
              </a:rPr>
              <a:t>1</a:t>
            </a:r>
            <a:r>
              <a:rPr kumimoji="0" lang="zh-CN" altLang="en-US" sz="2800" b="0" i="0" u="none" strike="noStrike" cap="none" spc="0" normalizeH="0" baseline="0" dirty="0">
                <a:ln>
                  <a:noFill/>
                </a:ln>
                <a:solidFill>
                  <a:srgbClr val="EDEDEE"/>
                </a:solidFill>
                <a:effectLst/>
                <a:uFillTx/>
                <a:latin typeface="Times New Roman" panose="02020603050405020304" pitchFamily="18" charset="0"/>
                <a:ea typeface="黑体" panose="02010609060101010101" pitchFamily="49" charset="-122"/>
                <a:cs typeface="Times New Roman" panose="02020603050405020304" pitchFamily="18" charset="0"/>
                <a:sym typeface="Hoefler Text"/>
              </a:rPr>
              <a:t>）</a:t>
            </a:r>
            <a:r>
              <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观察特定植物（如葱、水仙花）的生长情况，定期记录有关数据，探索生长规律，并按照类似本节的方法建立对应的生长模型</a:t>
            </a:r>
            <a:r>
              <a:rPr kumimoji="0" lang="en-US" altLang="zh-CN"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a:t>
            </a:r>
            <a:endPar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endParaRPr>
          </a:p>
          <a:p>
            <a:pPr marL="0" marR="0" indent="0" algn="l" defTabSz="825500" rtl="0" fontAlgn="auto" latinLnBrk="0" hangingPunct="0">
              <a:lnSpc>
                <a:spcPct val="100000"/>
              </a:lnSpc>
              <a:spcBef>
                <a:spcPts val="0"/>
              </a:spcBef>
              <a:spcAft>
                <a:spcPts val="0"/>
              </a:spcAft>
              <a:buClrTx/>
              <a:buSzTx/>
              <a:buFontTx/>
              <a:buNone/>
            </a:pPr>
            <a:r>
              <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    </a:t>
            </a:r>
            <a:r>
              <a:rPr kumimoji="0" lang="zh-CN" altLang="en-US" sz="2800" b="0" i="0" u="none" strike="noStrike" cap="none" spc="0" normalizeH="0" baseline="0" dirty="0">
                <a:ln>
                  <a:noFill/>
                </a:ln>
                <a:solidFill>
                  <a:srgbClr val="EDEDEE"/>
                </a:solidFill>
                <a:effectLst/>
                <a:uFillTx/>
                <a:latin typeface="Times New Roman" panose="02020603050405020304" pitchFamily="18" charset="0"/>
                <a:ea typeface="黑体" panose="02010609060101010101" pitchFamily="49" charset="-122"/>
                <a:cs typeface="Times New Roman" panose="02020603050405020304" pitchFamily="18" charset="0"/>
                <a:sym typeface="Hoefler Text"/>
              </a:rPr>
              <a:t>（</a:t>
            </a:r>
            <a:r>
              <a:rPr kumimoji="0" lang="en-US" altLang="zh-CN" sz="2800" b="0" i="0" u="none" strike="noStrike" cap="none" spc="0" normalizeH="0" baseline="0" dirty="0">
                <a:ln>
                  <a:noFill/>
                </a:ln>
                <a:solidFill>
                  <a:srgbClr val="EDEDEE"/>
                </a:solidFill>
                <a:effectLst/>
                <a:uFillTx/>
                <a:latin typeface="Times New Roman" panose="02020603050405020304" pitchFamily="18" charset="0"/>
                <a:ea typeface="黑体" panose="02010609060101010101" pitchFamily="49" charset="-122"/>
                <a:cs typeface="Times New Roman" panose="02020603050405020304" pitchFamily="18" charset="0"/>
                <a:sym typeface="Hoefler Text"/>
              </a:rPr>
              <a:t>2</a:t>
            </a:r>
            <a:r>
              <a:rPr kumimoji="0" lang="zh-CN" altLang="en-US" sz="2800" b="0" i="0" u="none" strike="noStrike" cap="none" spc="0" normalizeH="0" baseline="0" dirty="0">
                <a:ln>
                  <a:noFill/>
                </a:ln>
                <a:solidFill>
                  <a:srgbClr val="EDEDEE"/>
                </a:solidFill>
                <a:effectLst/>
                <a:uFillTx/>
                <a:latin typeface="Times New Roman" panose="02020603050405020304" pitchFamily="18" charset="0"/>
                <a:ea typeface="黑体" panose="02010609060101010101" pitchFamily="49" charset="-122"/>
                <a:cs typeface="Times New Roman" panose="02020603050405020304" pitchFamily="18" charset="0"/>
                <a:sym typeface="Hoefler Text"/>
              </a:rPr>
              <a:t>）</a:t>
            </a:r>
            <a:r>
              <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了解人口增长规律，查找某一地区或某一国家人口的历史数据，尝试建立相关的数学模型，并利用模型进行预测</a:t>
            </a:r>
            <a:r>
              <a:rPr kumimoji="0" lang="en-US" altLang="zh-CN"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rPr>
              <a:t>.</a:t>
            </a:r>
            <a:endParaRPr kumimoji="0" lang="zh-CN" altLang="en-US" sz="2800" b="0" i="0" u="none" strike="noStrike" cap="none" spc="0" normalizeH="0" baseline="0" dirty="0">
              <a:ln>
                <a:noFill/>
              </a:ln>
              <a:solidFill>
                <a:srgbClr val="EDEDEE"/>
              </a:solidFill>
              <a:effectLst/>
              <a:uFillTx/>
              <a:latin typeface="黑体" panose="02010609060101010101" pitchFamily="49" charset="-122"/>
              <a:ea typeface="黑体" panose="02010609060101010101" pitchFamily="49" charset="-122"/>
              <a:sym typeface="Hoefler Text"/>
            </a:endParaRPr>
          </a:p>
        </p:txBody>
      </p:sp>
    </p:spTree>
    <p:extLst>
      <p:ext uri="{BB962C8B-B14F-4D97-AF65-F5344CB8AC3E}">
        <p14:creationId xmlns:p14="http://schemas.microsoft.com/office/powerpoint/2010/main" val="2681251360"/>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FC8CFFC-3351-4C57-BFAD-6461EF855D8A}"/>
              </a:ext>
            </a:extLst>
          </p:cNvPr>
          <p:cNvSpPr txBox="1"/>
          <p:nvPr/>
        </p:nvSpPr>
        <p:spPr>
          <a:xfrm>
            <a:off x="4344976" y="2569644"/>
            <a:ext cx="3411658" cy="93358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5400" b="0" i="0" u="none" strike="noStrike" cap="none" spc="0" normalizeH="0" baseline="0" dirty="0">
                <a:ln>
                  <a:noFill/>
                </a:ln>
                <a:solidFill>
                  <a:srgbClr val="FFFF00"/>
                </a:solidFill>
                <a:effectLst/>
                <a:uFillTx/>
                <a:latin typeface="黑体" panose="02010609060101010101" pitchFamily="49" charset="-122"/>
                <a:ea typeface="黑体" panose="02010609060101010101" pitchFamily="49" charset="-122"/>
                <a:sym typeface="Hoefler Text"/>
              </a:rPr>
              <a:t>谢谢</a:t>
            </a:r>
          </a:p>
        </p:txBody>
      </p:sp>
    </p:spTree>
    <p:extLst>
      <p:ext uri="{BB962C8B-B14F-4D97-AF65-F5344CB8AC3E}">
        <p14:creationId xmlns:p14="http://schemas.microsoft.com/office/powerpoint/2010/main" val="791408983"/>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Moroccan">
  <a:themeElements>
    <a:clrScheme name="Moroccan">
      <a:dk1>
        <a:srgbClr val="073E86"/>
      </a:dk1>
      <a:lt1>
        <a:srgbClr val="86837F">
          <a:alpha val="80000"/>
        </a:srgbClr>
      </a:lt1>
      <a:dk2>
        <a:srgbClr val="586770"/>
      </a:dk2>
      <a:lt2>
        <a:srgbClr val="C4CBD0"/>
      </a:lt2>
      <a:accent1>
        <a:srgbClr val="61A4C7"/>
      </a:accent1>
      <a:accent2>
        <a:srgbClr val="3C9B4C"/>
      </a:accent2>
      <a:accent3>
        <a:srgbClr val="E0BF64"/>
      </a:accent3>
      <a:accent4>
        <a:srgbClr val="DE9A51"/>
      </a:accent4>
      <a:accent5>
        <a:srgbClr val="C86464"/>
      </a:accent5>
      <a:accent6>
        <a:srgbClr val="896D9B"/>
      </a:accent6>
      <a:hlink>
        <a:srgbClr val="0000FF"/>
      </a:hlink>
      <a:folHlink>
        <a:srgbClr val="FF00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rocc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4400" b="0" i="0" u="none" strike="noStrike" cap="none" spc="0" normalizeH="0" baseline="0">
            <a:ln>
              <a:noFill/>
            </a:ln>
            <a:solidFill>
              <a:srgbClr val="F3F1DF"/>
            </a:solidFill>
            <a:effectLst/>
            <a:uFillTx/>
            <a:latin typeface="+mn-lt"/>
            <a:ea typeface="+mn-ea"/>
            <a:cs typeface="+mn-cs"/>
            <a:sym typeface="Helvetica Neue" panose="020005030000000200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chemeClr val="accent1">
              <a:satOff val="-16993"/>
              <a:lumOff val="14363"/>
            </a:schemeClr>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non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3200" b="0" i="0" u="none" strike="noStrike" cap="none" spc="0" normalizeH="0" baseline="0" dirty="0" smtClean="0">
            <a:ln>
              <a:noFill/>
            </a:ln>
            <a:solidFill>
              <a:srgbClr val="EDEDEE"/>
            </a:solidFill>
            <a:effectLst/>
            <a:uFillTx/>
            <a:latin typeface="黑体" panose="02010609060101010101" pitchFamily="49" charset="-122"/>
            <a:ea typeface="黑体" panose="02010609060101010101" pitchFamily="49" charset="-122"/>
            <a:sym typeface="Hoefler Text"/>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roccan">
  <a:themeElements>
    <a:clrScheme name="Moroccan">
      <a:dk1>
        <a:srgbClr val="000000"/>
      </a:dk1>
      <a:lt1>
        <a:srgbClr val="FFFFFF"/>
      </a:lt1>
      <a:dk2>
        <a:srgbClr val="586770"/>
      </a:dk2>
      <a:lt2>
        <a:srgbClr val="C4CBD0"/>
      </a:lt2>
      <a:accent1>
        <a:srgbClr val="61A4C7"/>
      </a:accent1>
      <a:accent2>
        <a:srgbClr val="3C9B4C"/>
      </a:accent2>
      <a:accent3>
        <a:srgbClr val="E0BF64"/>
      </a:accent3>
      <a:accent4>
        <a:srgbClr val="DE9A51"/>
      </a:accent4>
      <a:accent5>
        <a:srgbClr val="C86464"/>
      </a:accent5>
      <a:accent6>
        <a:srgbClr val="896D9B"/>
      </a:accent6>
      <a:hlink>
        <a:srgbClr val="0000FF"/>
      </a:hlink>
      <a:folHlink>
        <a:srgbClr val="FF00FF"/>
      </a:folHlink>
    </a:clrScheme>
    <a:fontScheme name="Moroccan">
      <a:majorFont>
        <a:latin typeface="Helvetica Neue"/>
        <a:ea typeface="Helvetica Neue"/>
        <a:cs typeface="Helvetica Neue"/>
      </a:majorFont>
      <a:minorFont>
        <a:latin typeface="Helvetica Neue"/>
        <a:ea typeface="Helvetica Neue"/>
        <a:cs typeface="Helvetica Neue"/>
      </a:minorFont>
    </a:fontScheme>
    <a:fmtScheme name="Morocc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4400" b="0" i="0" u="none" strike="noStrike" cap="none" spc="0" normalizeH="0" baseline="0">
            <a:ln>
              <a:noFill/>
            </a:ln>
            <a:solidFill>
              <a:srgbClr val="F3F1DF"/>
            </a:solidFill>
            <a:effectLst/>
            <a:uFillTx/>
            <a:latin typeface="+mn-lt"/>
            <a:ea typeface="+mn-ea"/>
            <a:cs typeface="+mn-cs"/>
            <a:sym typeface="Helvetica Neue" panose="020005030000000200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chemeClr val="accent1">
              <a:satOff val="-16993"/>
              <a:lumOff val="14363"/>
            </a:schemeClr>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3306</TotalTime>
  <Words>2262</Words>
  <Application>Microsoft Office PowerPoint</Application>
  <PresentationFormat>宽屏</PresentationFormat>
  <Paragraphs>539</Paragraphs>
  <Slides>44</Slides>
  <Notes>3</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44</vt:i4>
      </vt:variant>
    </vt:vector>
  </HeadingPairs>
  <TitlesOfParts>
    <vt:vector size="52" baseType="lpstr">
      <vt:lpstr>Helvetica Neue</vt:lpstr>
      <vt:lpstr>Hoefler Text</vt:lpstr>
      <vt:lpstr>Palatino</vt:lpstr>
      <vt:lpstr>黑体</vt:lpstr>
      <vt:lpstr>Arial</vt:lpstr>
      <vt:lpstr>Times New Roman</vt:lpstr>
      <vt:lpstr>Moroccan</vt:lpstr>
      <vt:lpstr>Equation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《我的母亲》</dc:title>
  <dc:creator>WIN</dc:creator>
  <cp:lastModifiedBy>Luo</cp:lastModifiedBy>
  <cp:revision>338</cp:revision>
  <dcterms:created xsi:type="dcterms:W3CDTF">2020-02-27T05:48:29Z</dcterms:created>
  <dcterms:modified xsi:type="dcterms:W3CDTF">2020-09-23T00:06:07Z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2052-1.9.1.2994</vt:lpwstr>
  </property>
</Properties>
</file>