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478" r:id="rId2"/>
    <p:sldId id="407" r:id="rId3"/>
    <p:sldId id="425" r:id="rId4"/>
    <p:sldId id="426" r:id="rId5"/>
    <p:sldId id="427" r:id="rId6"/>
    <p:sldId id="428" r:id="rId7"/>
    <p:sldId id="430" r:id="rId8"/>
    <p:sldId id="431" r:id="rId9"/>
    <p:sldId id="429" r:id="rId10"/>
    <p:sldId id="485" r:id="rId11"/>
    <p:sldId id="432" r:id="rId12"/>
    <p:sldId id="433" r:id="rId13"/>
    <p:sldId id="480" r:id="rId14"/>
    <p:sldId id="481" r:id="rId15"/>
    <p:sldId id="434" r:id="rId16"/>
    <p:sldId id="435" r:id="rId17"/>
    <p:sldId id="436" r:id="rId18"/>
    <p:sldId id="437" r:id="rId19"/>
    <p:sldId id="438" r:id="rId20"/>
    <p:sldId id="483" r:id="rId21"/>
    <p:sldId id="439" r:id="rId22"/>
    <p:sldId id="440" r:id="rId23"/>
    <p:sldId id="441" r:id="rId24"/>
    <p:sldId id="443" r:id="rId25"/>
    <p:sldId id="450" r:id="rId26"/>
    <p:sldId id="449" r:id="rId27"/>
    <p:sldId id="474" r:id="rId28"/>
    <p:sldId id="475" r:id="rId29"/>
    <p:sldId id="482" r:id="rId30"/>
    <p:sldId id="444" r:id="rId31"/>
    <p:sldId id="445" r:id="rId32"/>
    <p:sldId id="442" r:id="rId33"/>
    <p:sldId id="446" r:id="rId34"/>
    <p:sldId id="447" r:id="rId35"/>
    <p:sldId id="460" r:id="rId36"/>
    <p:sldId id="377" r:id="rId37"/>
    <p:sldId id="462" r:id="rId38"/>
    <p:sldId id="463" r:id="rId39"/>
    <p:sldId id="464" r:id="rId40"/>
    <p:sldId id="465" r:id="rId41"/>
    <p:sldId id="469" r:id="rId42"/>
    <p:sldId id="468" r:id="rId43"/>
    <p:sldId id="466" r:id="rId44"/>
    <p:sldId id="470" r:id="rId45"/>
    <p:sldId id="471" r:id="rId46"/>
    <p:sldId id="467" r:id="rId47"/>
    <p:sldId id="473" r:id="rId48"/>
    <p:sldId id="476" r:id="rId49"/>
    <p:sldId id="477" r:id="rId50"/>
    <p:sldId id="479" r:id="rId5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6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Hoefler Text"/>
        <a:ea typeface="Hoefler Text"/>
        <a:cs typeface="Hoefler Text"/>
        <a:sym typeface="Hoefler Text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9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3"/>
    <p:restoredTop sz="93826" autoAdjust="0"/>
  </p:normalViewPr>
  <p:slideViewPr>
    <p:cSldViewPr snapToGrid="0" snapToObjects="1">
      <p:cViewPr varScale="1">
        <p:scale>
          <a:sx n="107" d="100"/>
          <a:sy n="107" d="100"/>
        </p:scale>
        <p:origin x="-726" y="-84"/>
      </p:cViewPr>
      <p:guideLst>
        <p:guide orient="horz" pos="21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4" Type="http://schemas.openxmlformats.org/officeDocument/2006/relationships/image" Target="../media/image1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4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4.wmf"/><Relationship Id="rId4" Type="http://schemas.openxmlformats.org/officeDocument/2006/relationships/image" Target="../media/image25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4.wmf"/><Relationship Id="rId4" Type="http://schemas.openxmlformats.org/officeDocument/2006/relationships/image" Target="../media/image2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4" Type="http://schemas.openxmlformats.org/officeDocument/2006/relationships/image" Target="../media/image28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4" Type="http://schemas.openxmlformats.org/officeDocument/2006/relationships/image" Target="../media/image33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15.wmf"/><Relationship Id="rId1" Type="http://schemas.openxmlformats.org/officeDocument/2006/relationships/image" Target="../media/image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4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.wmf"/><Relationship Id="rId4" Type="http://schemas.openxmlformats.org/officeDocument/2006/relationships/image" Target="../media/image45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.wmf"/><Relationship Id="rId4" Type="http://schemas.openxmlformats.org/officeDocument/2006/relationships/image" Target="../media/image45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4" Type="http://schemas.openxmlformats.org/officeDocument/2006/relationships/image" Target="../media/image51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5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6" Type="http://schemas.openxmlformats.org/officeDocument/2006/relationships/image" Target="../media/image57.wmf"/><Relationship Id="rId5" Type="http://schemas.openxmlformats.org/officeDocument/2006/relationships/image" Target="../media/image51.wmf"/><Relationship Id="rId4" Type="http://schemas.openxmlformats.org/officeDocument/2006/relationships/image" Target="../media/image56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49.wmf"/><Relationship Id="rId1" Type="http://schemas.openxmlformats.org/officeDocument/2006/relationships/image" Target="../media/image4.wmf"/><Relationship Id="rId6" Type="http://schemas.openxmlformats.org/officeDocument/2006/relationships/image" Target="../media/image57.wmf"/><Relationship Id="rId5" Type="http://schemas.openxmlformats.org/officeDocument/2006/relationships/image" Target="../media/image51.wmf"/><Relationship Id="rId4" Type="http://schemas.openxmlformats.org/officeDocument/2006/relationships/image" Target="../media/image59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396423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8140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8749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9245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9245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9245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92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727200" y="1600200"/>
            <a:ext cx="8737600" cy="1981200"/>
          </a:xfrm>
          <a:prstGeom prst="rect">
            <a:avLst/>
          </a:prstGeom>
        </p:spPr>
        <p:txBody>
          <a:bodyPr anchor="b"/>
          <a:lstStyle>
            <a:lvl1pPr>
              <a:defRPr sz="5300">
                <a:solidFill>
                  <a:srgbClr val="F4D799"/>
                </a:solidFill>
                <a:effectLst>
                  <a:outerShdw blurRad="25400" dist="25400" dir="16200000" rotWithShape="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r>
              <a:t>标题文本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27200" y="4152900"/>
            <a:ext cx="8737600" cy="990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1pPr>
            <a:lvl2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2pPr>
            <a:lvl3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3pPr>
            <a:lvl4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4pPr>
            <a:lvl5pPr marL="0" indent="0" algn="ctr">
              <a:spcBef>
                <a:spcPct val="0"/>
              </a:spcBef>
              <a:buSzTx/>
              <a:buNone/>
              <a:defRPr sz="23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 panose="02000503000000020004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97575" y="6613525"/>
            <a:ext cx="209551" cy="254001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" name="正文级别 1…">
            <a:extLst>
              <a:ext uri="{FF2B5EF4-FFF2-40B4-BE49-F238E27FC236}">
                <a16:creationId xmlns="" xmlns:a16="http://schemas.microsoft.com/office/drawing/2014/main" id="{2411B80A-AC1A-46EF-8492-0361727180B9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1551929" y="2053198"/>
            <a:ext cx="7614369" cy="354127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buBlip>
                <a:blip r:embed="rId2"/>
              </a:buBlip>
            </a:lvl2pPr>
            <a:lvl3pPr marL="67310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00965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346200" indent="0">
              <a:buFont typeface="Arial" panose="020B0604020202020204" pitchFamily="34" charset="0"/>
              <a:buNone/>
              <a:defRPr b="0">
                <a:solidFill>
                  <a:srgbClr val="FFFFFF">
                    <a:alpha val="8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r>
              <a:rPr dirty="0" err="1"/>
              <a:t>正文级别</a:t>
            </a:r>
            <a:r>
              <a:rPr dirty="0"/>
              <a:t> 1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="" xmlns:a16="http://schemas.microsoft.com/office/drawing/2014/main" id="{CF0F473F-9143-4AA9-A852-F173185BD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39821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文级别 1…"/>
          <p:cNvSpPr txBox="1">
            <a:spLocks noGrp="1"/>
          </p:cNvSpPr>
          <p:nvPr>
            <p:ph type="body" idx="1"/>
          </p:nvPr>
        </p:nvSpPr>
        <p:spPr>
          <a:xfrm>
            <a:off x="1551929" y="2053198"/>
            <a:ext cx="7614369" cy="354127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r>
              <a:rPr dirty="0" err="1"/>
              <a:t>正文级别</a:t>
            </a:r>
            <a:r>
              <a:rPr dirty="0"/>
              <a:t> 1文级别 2</a:t>
            </a:r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</a:p>
        </p:txBody>
      </p:sp>
      <p:sp>
        <p:nvSpPr>
          <p:cNvPr id="3" name="标题文本"/>
          <p:cNvSpPr txBox="1">
            <a:spLocks noGrp="1"/>
          </p:cNvSpPr>
          <p:nvPr>
            <p:ph type="title"/>
          </p:nvPr>
        </p:nvSpPr>
        <p:spPr>
          <a:xfrm>
            <a:off x="1800614" y="1059673"/>
            <a:ext cx="8393921" cy="86607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标题文本</a:t>
            </a:r>
            <a:endParaRPr dirty="0"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97575" y="6616700"/>
            <a:ext cx="209551" cy="254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00" b="1" i="0">
                <a:solidFill>
                  <a:srgbClr val="F3F1DF"/>
                </a:solidFill>
                <a:effectLst>
                  <a:outerShdw blurRad="25400" dist="12700" dir="16200000" rotWithShape="0">
                    <a:srgbClr val="000000">
                      <a:alpha val="80000"/>
                    </a:srgbClr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ransition spd="med"/>
  <p:txStyles>
    <p:titleStyle>
      <a:lvl1pPr marL="0" marR="0" indent="0" algn="ctr" defTabSz="412750" rtl="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+mn-cs"/>
          <a:sym typeface="Helvetica Neue" panose="02000503000000020004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365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1pPr>
      <a:lvl2pPr marL="6731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2pPr>
      <a:lvl3pPr marL="100965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3pPr>
      <a:lvl4pPr marL="134620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4pPr>
      <a:lvl5pPr marL="1682750" marR="0" indent="-336550" algn="l" defTabSz="41275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0" u="none" strike="noStrike" cap="none" spc="0" baseline="0">
          <a:solidFill>
            <a:srgbClr val="FFFFFF">
              <a:alpha val="80000"/>
            </a:srgbClr>
          </a:solidFill>
          <a:effectLst/>
          <a:uFillTx/>
          <a:latin typeface="黑体" panose="02010609060101010101" pitchFamily="49" charset="-122"/>
          <a:ea typeface="黑体" panose="02010609060101010101" pitchFamily="49" charset="-122"/>
          <a:cs typeface="黑体" panose="02010609060101010101" pitchFamily="49" charset="-122"/>
          <a:sym typeface="Hoefler Text"/>
        </a:defRPr>
      </a:lvl5pPr>
      <a:lvl6pPr marL="20193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6pPr>
      <a:lvl7pPr marL="23558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7pPr>
      <a:lvl8pPr marL="269240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8pPr>
      <a:lvl9pPr marL="3028950" marR="0" indent="-336550" algn="l" defTabSz="412750" rtl="0" latinLnBrk="0">
        <a:lnSpc>
          <a:spcPct val="120000"/>
        </a:lnSpc>
        <a:spcBef>
          <a:spcPct val="450000"/>
        </a:spcBef>
        <a:spcAft>
          <a:spcPts val="0"/>
        </a:spcAft>
        <a:buClrTx/>
        <a:buSzPct val="50000"/>
        <a:buFontTx/>
        <a:buBlip>
          <a:blip r:embed="rId6"/>
        </a:buBlip>
        <a:defRPr sz="29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1pPr>
      <a:lvl2pPr marL="0" marR="0" indent="1143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2pPr>
      <a:lvl3pPr marL="0" marR="0" indent="2286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3pPr>
      <a:lvl4pPr marL="0" marR="0" indent="3429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4pPr>
      <a:lvl5pPr marL="0" marR="0" indent="4572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5pPr>
      <a:lvl6pPr marL="0" marR="0" indent="5715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6pPr>
      <a:lvl7pPr marL="0" marR="0" indent="6858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7pPr>
      <a:lvl8pPr marL="0" marR="0" indent="8001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8pPr>
      <a:lvl9pPr marL="0" marR="0" indent="914400" algn="ctr" defTabSz="412750" latinLnBrk="0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1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1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42.bin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4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17.wmf"/><Relationship Id="rId5" Type="http://schemas.openxmlformats.org/officeDocument/2006/relationships/image" Target="../media/image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4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1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17.wmf"/><Relationship Id="rId5" Type="http://schemas.openxmlformats.org/officeDocument/2006/relationships/image" Target="../media/image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5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5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5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55.bin"/><Relationship Id="rId9" Type="http://schemas.openxmlformats.org/officeDocument/2006/relationships/image" Target="../media/image22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25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8.bin"/><Relationship Id="rId9" Type="http://schemas.openxmlformats.org/officeDocument/2006/relationships/image" Target="../media/image2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26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2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28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69.bin"/><Relationship Id="rId4" Type="http://schemas.openxmlformats.org/officeDocument/2006/relationships/oleObject" Target="../embeddings/oleObject66.bin"/><Relationship Id="rId9" Type="http://schemas.openxmlformats.org/officeDocument/2006/relationships/image" Target="../media/image27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74.bin"/><Relationship Id="rId1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6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28.wmf"/><Relationship Id="rId5" Type="http://schemas.openxmlformats.org/officeDocument/2006/relationships/image" Target="../media/image4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7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33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32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image" Target="../media/image34.wmf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85.bin"/><Relationship Id="rId1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7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33.wmf"/><Relationship Id="rId5" Type="http://schemas.openxmlformats.org/officeDocument/2006/relationships/image" Target="../media/image4.wmf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84.bin"/><Relationship Id="rId4" Type="http://schemas.openxmlformats.org/officeDocument/2006/relationships/oleObject" Target="../embeddings/oleObject81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86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38.wmf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33.wmf"/><Relationship Id="rId5" Type="http://schemas.openxmlformats.org/officeDocument/2006/relationships/image" Target="../media/image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91.bin"/><Relationship Id="rId4" Type="http://schemas.openxmlformats.org/officeDocument/2006/relationships/oleObject" Target="../embeddings/oleObject88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9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9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95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97.bin"/><Relationship Id="rId9" Type="http://schemas.openxmlformats.org/officeDocument/2006/relationships/image" Target="../media/image42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45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44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05.bin"/><Relationship Id="rId11" Type="http://schemas.openxmlformats.org/officeDocument/2006/relationships/image" Target="../media/image45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07.bin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4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0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0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50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4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51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52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1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54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24.bin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126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1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7.wmf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28.bin"/><Relationship Id="rId11" Type="http://schemas.openxmlformats.org/officeDocument/2006/relationships/image" Target="../media/image56.wmf"/><Relationship Id="rId5" Type="http://schemas.openxmlformats.org/officeDocument/2006/relationships/image" Target="../media/image4.wmf"/><Relationship Id="rId15" Type="http://schemas.openxmlformats.org/officeDocument/2006/relationships/oleObject" Target="../embeddings/oleObject133.bin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55.wmf"/><Relationship Id="rId14" Type="http://schemas.openxmlformats.org/officeDocument/2006/relationships/oleObject" Target="../embeddings/oleObject132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6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7.wmf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135.bin"/><Relationship Id="rId11" Type="http://schemas.openxmlformats.org/officeDocument/2006/relationships/image" Target="../media/image59.wmf"/><Relationship Id="rId5" Type="http://schemas.openxmlformats.org/officeDocument/2006/relationships/image" Target="../media/image4.wmf"/><Relationship Id="rId15" Type="http://schemas.openxmlformats.org/officeDocument/2006/relationships/oleObject" Target="../embeddings/oleObject140.bin"/><Relationship Id="rId10" Type="http://schemas.openxmlformats.org/officeDocument/2006/relationships/oleObject" Target="../embeddings/oleObject137.bin"/><Relationship Id="rId4" Type="http://schemas.openxmlformats.org/officeDocument/2006/relationships/oleObject" Target="../embeddings/oleObject134.bin"/><Relationship Id="rId9" Type="http://schemas.openxmlformats.org/officeDocument/2006/relationships/image" Target="../media/image58.wmf"/><Relationship Id="rId14" Type="http://schemas.openxmlformats.org/officeDocument/2006/relationships/oleObject" Target="../embeddings/oleObject13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1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0" y="63817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副标题 2"/>
          <p:cNvSpPr txBox="1"/>
          <p:nvPr/>
        </p:nvSpPr>
        <p:spPr>
          <a:xfrm>
            <a:off x="152400" y="65341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副标题 2"/>
          <p:cNvSpPr txBox="1"/>
          <p:nvPr/>
        </p:nvSpPr>
        <p:spPr>
          <a:xfrm>
            <a:off x="0" y="63817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8" name="《我的母亲》"/>
          <p:cNvSpPr txBox="1">
            <a:spLocks noGrp="1"/>
          </p:cNvSpPr>
          <p:nvPr/>
        </p:nvSpPr>
        <p:spPr>
          <a:xfrm>
            <a:off x="899379" y="1289283"/>
            <a:ext cx="10388722" cy="261316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noAutofit/>
          </a:bodyPr>
          <a:lstStyle>
            <a:lvl1pPr>
              <a:defRPr sz="14500"/>
            </a:lvl1pPr>
          </a:lstStyle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zh-CN" altLang="en-US" sz="4000" i="0" dirty="0" smtClean="0">
                <a:solidFill>
                  <a:srgbClr val="FFFF00"/>
                </a:solidFill>
                <a:effectLst/>
                <a:latin typeface="Times New Roman" pitchFamily="18" charset="0"/>
                <a:ea typeface="SimHei" charset="0"/>
                <a:cs typeface="Times New Roman" pitchFamily="18" charset="0"/>
              </a:rPr>
              <a:t>数据</a:t>
            </a:r>
            <a:r>
              <a:rPr lang="zh-CN" altLang="en-US" sz="4000" i="0" dirty="0">
                <a:solidFill>
                  <a:srgbClr val="FFFF00"/>
                </a:solidFill>
                <a:effectLst/>
                <a:latin typeface="Times New Roman" pitchFamily="18" charset="0"/>
                <a:ea typeface="SimHei" charset="0"/>
                <a:cs typeface="Times New Roman" pitchFamily="18" charset="0"/>
              </a:rPr>
              <a:t>的数字特征 （</a:t>
            </a:r>
            <a:r>
              <a:rPr lang="en-US" altLang="zh-CN" sz="4000" i="0" dirty="0">
                <a:solidFill>
                  <a:srgbClr val="FFFF00"/>
                </a:solidFill>
                <a:effectLst/>
                <a:latin typeface="Times New Roman" pitchFamily="18" charset="0"/>
                <a:ea typeface="SimHei" charset="0"/>
                <a:cs typeface="Times New Roman" pitchFamily="18" charset="0"/>
              </a:rPr>
              <a:t>2</a:t>
            </a:r>
            <a:r>
              <a:rPr lang="zh-CN" altLang="en-US" sz="4000" i="0" dirty="0">
                <a:solidFill>
                  <a:srgbClr val="FFFF00"/>
                </a:solidFill>
                <a:effectLst/>
                <a:latin typeface="Times New Roman" pitchFamily="18" charset="0"/>
                <a:ea typeface="SimHei" charset="0"/>
                <a:cs typeface="Times New Roman" pitchFamily="18" charset="0"/>
              </a:rPr>
              <a:t>）</a:t>
            </a:r>
            <a:r>
              <a:rPr lang="zh-CN" altLang="en-US" sz="480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/>
            </a:r>
            <a:br>
              <a:rPr lang="zh-CN" altLang="en-US" sz="480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</a:br>
            <a:r>
              <a:rPr lang="zh-CN" altLang="en-US" sz="320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>高一年级 数学</a:t>
            </a:r>
          </a:p>
        </p:txBody>
      </p:sp>
      <p:sp>
        <p:nvSpPr>
          <p:cNvPr id="9" name="副标题 2"/>
          <p:cNvSpPr txBox="1"/>
          <p:nvPr/>
        </p:nvSpPr>
        <p:spPr>
          <a:xfrm>
            <a:off x="152400" y="6534171"/>
            <a:ext cx="12192000" cy="4762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77804" y="4481766"/>
            <a:ext cx="40318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主讲人  邹嘉莹</a:t>
            </a:r>
          </a:p>
          <a:p>
            <a:pPr>
              <a:lnSpc>
                <a:spcPct val="150000"/>
              </a:lnSpc>
            </a:pPr>
            <a:r>
              <a:rPr lang="zh-CN" altLang="en-US" sz="24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北京师范大学第二附属中学 </a:t>
            </a:r>
          </a:p>
        </p:txBody>
      </p:sp>
      <p:sp>
        <p:nvSpPr>
          <p:cNvPr id="11" name="矩形 10"/>
          <p:cNvSpPr/>
          <p:nvPr/>
        </p:nvSpPr>
        <p:spPr>
          <a:xfrm>
            <a:off x="4462524" y="1103029"/>
            <a:ext cx="3262432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北京市中小学空中课堂</a:t>
            </a:r>
          </a:p>
        </p:txBody>
      </p:sp>
    </p:spTree>
    <p:extLst>
      <p:ext uri="{BB962C8B-B14F-4D97-AF65-F5344CB8AC3E}">
        <p14:creationId xmlns:p14="http://schemas.microsoft.com/office/powerpoint/2010/main" val="3015168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864502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82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="" xmlns:a16="http://schemas.microsoft.com/office/drawing/2014/main" id="{EF647971-E60F-4B2D-8F0C-DDA6BBDE88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由他们的成绩所组成样本的最值、平均数、中位数、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分位数分别是多少？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27196504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44604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3088759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解：首先将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个数据按照从小到大的顺序排列，分别为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98.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Times New Roman" pitchFamily="18" charset="0"/>
              <a:ea typeface="黑体" panose="02010609060101010101" pitchFamily="49" charset="-122"/>
              <a:cs typeface="Times New Roman" pitchFamily="18" charset="0"/>
              <a:sym typeface="Hoefler Text"/>
            </a:endParaRPr>
          </a:p>
        </p:txBody>
      </p:sp>
      <p:sp>
        <p:nvSpPr>
          <p:cNvPr id="5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由他们的成绩所组成样本的最值、平均数、中位数、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分位数分别是多少？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2519119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2343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6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3088759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解：首先将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个数据按照从小到大的顺序排列，分别为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98.</a:t>
            </a:r>
            <a:endParaRPr lang="zh-CN" altLang="en-US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6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由他们的成绩所组成样本的最值、平均数、中位数、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分位数分别是多少？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4311658"/>
            <a:ext cx="12526311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最小值和最大值是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，中位数是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分位数是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6779"/>
              </p:ext>
            </p:extLst>
          </p:nvPr>
        </p:nvGraphicFramePr>
        <p:xfrm>
          <a:off x="6989763" y="4264025"/>
          <a:ext cx="148431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64" name="Equation" r:id="rId6" imgW="723586" imgH="393529" progId="Equation.DSMT4">
                  <p:embed/>
                </p:oleObj>
              </mc:Choice>
              <mc:Fallback>
                <p:oleObj name="Equation" r:id="rId6" imgW="723586" imgH="393529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9763" y="4264025"/>
                        <a:ext cx="148431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9722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351560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6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4311658"/>
            <a:ext cx="12526311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最小值和最大值是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，中位数是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分位数是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="" xmlns:a16="http://schemas.microsoft.com/office/drawing/2014/main" id="{175DFDB6-D7BF-4E4F-A976-8DAA36AA67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625721"/>
              </p:ext>
            </p:extLst>
          </p:nvPr>
        </p:nvGraphicFramePr>
        <p:xfrm>
          <a:off x="3305175" y="5064125"/>
          <a:ext cx="416560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65" name="Equation" r:id="rId6" imgW="2031840" imgH="393480" progId="Equation.DSMT4">
                  <p:embed/>
                </p:oleObj>
              </mc:Choice>
              <mc:Fallback>
                <p:oleObj name="Equation" r:id="rId6" imgW="20318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05175" y="5064125"/>
                        <a:ext cx="4165600" cy="811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24339" y="5119309"/>
            <a:ext cx="2037522" cy="5950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平均数</a:t>
            </a:r>
            <a:r>
              <a:rPr kumimoji="0" lang="zh-CN" altLang="en-US" sz="3200" b="0" i="0" u="none" strike="noStrike" cap="none" spc="0" normalizeH="0" baseline="0" dirty="0">
                <a:ln>
                  <a:noFill/>
                </a:ln>
                <a:solidFill>
                  <a:srgbClr val="EDEDEE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为</a:t>
            </a:r>
          </a:p>
        </p:txBody>
      </p:sp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3088759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解：首先将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个数据按照从小到大的顺序排列，分别为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98.</a:t>
            </a:r>
            <a:endParaRPr lang="zh-CN" altLang="en-US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名同学的成绩分别为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由他们的成绩所组成样本的最值、平均数、中位数、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分位数分别是多少？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06779"/>
              </p:ext>
            </p:extLst>
          </p:nvPr>
        </p:nvGraphicFramePr>
        <p:xfrm>
          <a:off x="6989763" y="4264025"/>
          <a:ext cx="148431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66" name="Equation" r:id="rId8" imgW="723586" imgH="393529" progId="Equation.DSMT4">
                  <p:embed/>
                </p:oleObj>
              </mc:Choice>
              <mc:Fallback>
                <p:oleObj name="Equation" r:id="rId8" imgW="723586" imgH="393529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9763" y="4264025"/>
                        <a:ext cx="148431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9620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370573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7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1191416"/>
            <a:ext cx="1060805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复习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最值、平均数、中位数、百分位数反映了数据的哪些特征？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3970938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051236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96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1191416"/>
            <a:ext cx="1103212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复习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最值、平均数、中位数、百分位数反映了数据的哪些特征？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最值：反映了一组数据最极端的情况；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8392542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95042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2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1191416"/>
            <a:ext cx="10588179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复习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最值、平均数、中位数、百分位数反映了数据的哪些特征？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最值：反映了一组数据最极端的情况；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     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平均数：刻画一组数据的平均水平（或中心位置）；</a:t>
            </a:r>
          </a:p>
        </p:txBody>
      </p:sp>
    </p:spTree>
    <p:extLst>
      <p:ext uri="{BB962C8B-B14F-4D97-AF65-F5344CB8AC3E}">
        <p14:creationId xmlns:p14="http://schemas.microsoft.com/office/powerpoint/2010/main" val="363848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37522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45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1092611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复习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最值、平均数、中位数、百分位数反映了数据的哪些特征？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最值：反映了一组数据最极端的情况；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     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平均数：刻画一组数据的平均水平（或中心位置）；</a:t>
            </a:r>
          </a:p>
        </p:txBody>
      </p:sp>
      <p:sp>
        <p:nvSpPr>
          <p:cNvPr id="6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33808" y="2878193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中位数：表示一组数的中心位置；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     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0821503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711232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2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2" y="1191416"/>
            <a:ext cx="1049872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复习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最值、平均数、中位数、百分位数反映了数据的哪些特征？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最值：反映了一组数据最极端的情况；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     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平均数：刻画一组数据的平均水平（或中心位置）；</a:t>
            </a:r>
          </a:p>
        </p:txBody>
      </p:sp>
      <p:sp>
        <p:nvSpPr>
          <p:cNvPr id="5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33808" y="2878193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中位数：表示一组数的中心位置；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    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百分位数：反应一组数据的分布特点</a:t>
            </a: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sym typeface="Hoefler Text"/>
              </a:rPr>
              <a:t>. </a:t>
            </a:r>
            <a:endParaRPr kumimoji="0" lang="zh-CN" alt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sym typeface="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14916480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382391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7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6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某班级准备利用暑假去进行研学旅行，为了便于识别，他们准备定做一批容量一致的双肩包，为此，活动负责人征求了班内同学的意向，得到了如下数据：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455945"/>
              </p:ext>
            </p:extLst>
          </p:nvPr>
        </p:nvGraphicFramePr>
        <p:xfrm>
          <a:off x="1974849" y="3247438"/>
          <a:ext cx="89429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14501">
                <a:tc>
                  <a:txBody>
                    <a:bodyPr/>
                    <a:lstStyle/>
                    <a:p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容量</a:t>
                      </a: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/</a:t>
                      </a:r>
                      <a:r>
                        <a:rPr kumimoji="0" lang="en-US" altLang="zh-CN" sz="28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L</a:t>
                      </a:r>
                      <a:endParaRPr kumimoji="0" lang="zh-CN" altLang="en-US" sz="2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27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29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01"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Palatino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274173" y="4445957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你认为应该定做什么容量的双肩包？为什么？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45500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756264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9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337112"/>
              </p:ext>
            </p:extLst>
          </p:nvPr>
        </p:nvGraphicFramePr>
        <p:xfrm>
          <a:off x="1681662" y="1392881"/>
          <a:ext cx="89429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14501">
                <a:tc>
                  <a:txBody>
                    <a:bodyPr/>
                    <a:lstStyle/>
                    <a:p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容量</a:t>
                      </a: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/</a:t>
                      </a:r>
                      <a:r>
                        <a:rPr kumimoji="0" lang="en-US" altLang="zh-CN" sz="28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L</a:t>
                      </a:r>
                      <a:endParaRPr kumimoji="0" lang="zh-CN" altLang="en-US" sz="2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27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29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01"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Palatino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90082" y="2583235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为了照顾到绝大多数人的需求，此时应该定做容量为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29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L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的双肩包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54745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721159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7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47744"/>
              </p:ext>
            </p:extLst>
          </p:nvPr>
        </p:nvGraphicFramePr>
        <p:xfrm>
          <a:off x="1681662" y="1392881"/>
          <a:ext cx="89429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14501">
                <a:tc>
                  <a:txBody>
                    <a:bodyPr/>
                    <a:lstStyle/>
                    <a:p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容量</a:t>
                      </a: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/</a:t>
                      </a:r>
                      <a:r>
                        <a:rPr kumimoji="0" lang="en-US" altLang="zh-CN" sz="28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L</a:t>
                      </a:r>
                      <a:endParaRPr kumimoji="0" lang="zh-CN" altLang="en-US" sz="2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27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29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01"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Palatino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90081" y="2583235"/>
            <a:ext cx="1050705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频数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：一组数据中，某个数据出现的次数称为这个数据的频数；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12237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381457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4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722335"/>
              </p:ext>
            </p:extLst>
          </p:nvPr>
        </p:nvGraphicFramePr>
        <p:xfrm>
          <a:off x="1681662" y="1392881"/>
          <a:ext cx="89429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14501">
                <a:tc>
                  <a:txBody>
                    <a:bodyPr/>
                    <a:lstStyle/>
                    <a:p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容量</a:t>
                      </a: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/</a:t>
                      </a:r>
                      <a:r>
                        <a:rPr kumimoji="0" lang="en-US" altLang="zh-CN" sz="28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L</a:t>
                      </a:r>
                      <a:endParaRPr kumimoji="0" lang="zh-CN" altLang="en-US" sz="2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27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29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01"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Palatino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90081" y="2583235"/>
            <a:ext cx="1050705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频数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：一组数据中，某个数据出现的次数称为这个数据的频数；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众数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：出现次数最多的数据称为这组数据的众数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5788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093097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7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353731"/>
              </p:ext>
            </p:extLst>
          </p:nvPr>
        </p:nvGraphicFramePr>
        <p:xfrm>
          <a:off x="1681662" y="1392881"/>
          <a:ext cx="89429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7756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14501">
                <a:tc>
                  <a:txBody>
                    <a:bodyPr/>
                    <a:lstStyle/>
                    <a:p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容量</a:t>
                      </a: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/</a:t>
                      </a:r>
                      <a:r>
                        <a:rPr kumimoji="0" lang="en-US" altLang="zh-CN" sz="2800" b="0" i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L</a:t>
                      </a:r>
                      <a:endParaRPr kumimoji="0" lang="zh-CN" altLang="en-US" sz="2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27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29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01"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Palatino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Palatino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Palatino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390081" y="2583235"/>
            <a:ext cx="10507057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频数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：一组数据中，某个数据出现的次数称为这个数据的频数；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众数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：出现次数最多的数据称为这组数据的众数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在某些情形中，我们用众数来描述一组数据的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中心位置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47142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198438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6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06802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326818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7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974470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方案一：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          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           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因此，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组同学成绩更为集中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131768"/>
              </p:ext>
            </p:extLst>
          </p:nvPr>
        </p:nvGraphicFramePr>
        <p:xfrm>
          <a:off x="3308075" y="3130565"/>
          <a:ext cx="1620561" cy="417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8" name="Equation" r:id="rId6" imgW="698400" imgH="177480" progId="Equation.DSMT4">
                  <p:embed/>
                </p:oleObj>
              </mc:Choice>
              <mc:Fallback>
                <p:oleObj name="Equation" r:id="rId6" imgW="698400" imgH="17748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075" y="3130565"/>
                        <a:ext cx="1620561" cy="4173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577447"/>
              </p:ext>
            </p:extLst>
          </p:nvPr>
        </p:nvGraphicFramePr>
        <p:xfrm>
          <a:off x="3308075" y="3696995"/>
          <a:ext cx="17684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39" name="Equation" r:id="rId8" imgW="761760" imgH="177480" progId="Equation.DSMT4">
                  <p:embed/>
                </p:oleObj>
              </mc:Choice>
              <mc:Fallback>
                <p:oleObj name="Equation" r:id="rId8" imgW="761760" imgH="177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075" y="3696995"/>
                        <a:ext cx="17684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5771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974470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方案一：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          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           ；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因此，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组同学成绩更为集中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689858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6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759312"/>
              </p:ext>
            </p:extLst>
          </p:nvPr>
        </p:nvGraphicFramePr>
        <p:xfrm>
          <a:off x="3308075" y="3130565"/>
          <a:ext cx="1620561" cy="417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64" name="Equation" r:id="rId6" imgW="698400" imgH="177480" progId="Equation.DSMT4">
                  <p:embed/>
                </p:oleObj>
              </mc:Choice>
              <mc:Fallback>
                <p:oleObj name="Equation" r:id="rId6" imgW="6984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075" y="3130565"/>
                        <a:ext cx="1620561" cy="4173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892312"/>
              </p:ext>
            </p:extLst>
          </p:nvPr>
        </p:nvGraphicFramePr>
        <p:xfrm>
          <a:off x="3308075" y="3696995"/>
          <a:ext cx="17684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65" name="Equation" r:id="rId8" imgW="761760" imgH="177480" progId="Equation.DSMT4">
                  <p:embed/>
                </p:oleObj>
              </mc:Choice>
              <mc:Fallback>
                <p:oleObj name="Equation" r:id="rId8" imgW="7617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075" y="3696995"/>
                        <a:ext cx="17684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4777894"/>
            <a:ext cx="9757954" cy="122289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极差：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一组数据中的最大值减去最小值所得的差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9148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901752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85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974470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方案二：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组平均成绩为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组平均成绩为      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907654"/>
              </p:ext>
            </p:extLst>
          </p:nvPr>
        </p:nvGraphicFramePr>
        <p:xfrm>
          <a:off x="5224463" y="3036888"/>
          <a:ext cx="28241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86" name="Equation" r:id="rId6" imgW="1358640" imgH="393480" progId="Equation.DSMT4">
                  <p:embed/>
                </p:oleObj>
              </mc:Choice>
              <mc:Fallback>
                <p:oleObj name="Equation" r:id="rId6" imgW="1358640" imgH="39348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463" y="3036888"/>
                        <a:ext cx="28241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73698"/>
              </p:ext>
            </p:extLst>
          </p:nvPr>
        </p:nvGraphicFramePr>
        <p:xfrm>
          <a:off x="5311775" y="4116495"/>
          <a:ext cx="2391051" cy="807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87" name="Equation" r:id="rId8" imgW="1180800" imgH="393480" progId="Equation.DSMT4">
                  <p:embed/>
                </p:oleObj>
              </mc:Choice>
              <mc:Fallback>
                <p:oleObj name="Equation" r:id="rId8" imgW="1180800" imgH="39348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775" y="4116495"/>
                        <a:ext cx="2391051" cy="807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0128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7545289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974470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方案二：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523615"/>
              </p:ext>
            </p:extLst>
          </p:nvPr>
        </p:nvGraphicFramePr>
        <p:xfrm>
          <a:off x="3500438" y="2974975"/>
          <a:ext cx="59134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2" name="Equation" r:id="rId6" imgW="2844720" imgH="419040" progId="Equation.DSMT4">
                  <p:embed/>
                </p:oleObj>
              </mc:Choice>
              <mc:Fallback>
                <p:oleObj name="Equation" r:id="rId6" imgW="2844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8" y="2974975"/>
                        <a:ext cx="591343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310090"/>
              </p:ext>
            </p:extLst>
          </p:nvPr>
        </p:nvGraphicFramePr>
        <p:xfrm>
          <a:off x="3684588" y="4010025"/>
          <a:ext cx="554355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3" name="Equation" r:id="rId8" imgW="2666880" imgH="419040" progId="Equation.DSMT4">
                  <p:embed/>
                </p:oleObj>
              </mc:Choice>
              <mc:Fallback>
                <p:oleObj name="Equation" r:id="rId8" imgW="26668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8" y="4010025"/>
                        <a:ext cx="554355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77265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440600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07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974470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方案二：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204861"/>
              </p:ext>
            </p:extLst>
          </p:nvPr>
        </p:nvGraphicFramePr>
        <p:xfrm>
          <a:off x="3500438" y="2974975"/>
          <a:ext cx="59134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08" name="Equation" r:id="rId6" imgW="2844720" imgH="419040" progId="Equation.DSMT4">
                  <p:embed/>
                </p:oleObj>
              </mc:Choice>
              <mc:Fallback>
                <p:oleObj name="Equation" r:id="rId6" imgW="2844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8" y="2974975"/>
                        <a:ext cx="591343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238911"/>
              </p:ext>
            </p:extLst>
          </p:nvPr>
        </p:nvGraphicFramePr>
        <p:xfrm>
          <a:off x="3684588" y="4010025"/>
          <a:ext cx="554355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09" name="Equation" r:id="rId8" imgW="2666880" imgH="419040" progId="Equation.DSMT4">
                  <p:embed/>
                </p:oleObj>
              </mc:Choice>
              <mc:Fallback>
                <p:oleObj name="Equation" r:id="rId8" imgW="2666880" imgH="41904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8" y="4010025"/>
                        <a:ext cx="554355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2591108" y="489267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因此，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组同学成绩更为集中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在一次数学测验中，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90,</a:t>
            </a: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r>
              <a:rPr lang="en-US" altLang="zh-CN" sz="280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组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名同学的成绩为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99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哪组同学的成绩更为集中呢？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7804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16710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0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方差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的平均数为  ，则方差可以用求和符号表示为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428964"/>
              </p:ext>
            </p:extLst>
          </p:nvPr>
        </p:nvGraphicFramePr>
        <p:xfrm>
          <a:off x="2882510" y="1280869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02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510" y="1280869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952796"/>
              </p:ext>
            </p:extLst>
          </p:nvPr>
        </p:nvGraphicFramePr>
        <p:xfrm>
          <a:off x="4566040" y="2066420"/>
          <a:ext cx="23495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03" name="Equation" r:id="rId8" imgW="1130040" imgH="431640" progId="Equation.DSMT4">
                  <p:embed/>
                </p:oleObj>
              </mc:Choice>
              <mc:Fallback>
                <p:oleObj name="Equation" r:id="rId8" imgW="11300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040" y="2066420"/>
                        <a:ext cx="23495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554434"/>
              </p:ext>
            </p:extLst>
          </p:nvPr>
        </p:nvGraphicFramePr>
        <p:xfrm>
          <a:off x="6462105" y="1295400"/>
          <a:ext cx="29051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04" name="Equation" r:id="rId10" imgW="126720" imgH="215640" progId="Equation.DSMT4">
                  <p:embed/>
                </p:oleObj>
              </mc:Choice>
              <mc:Fallback>
                <p:oleObj name="Equation" r:id="rId10" imgW="126720" imgH="21564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105" y="1295400"/>
                        <a:ext cx="290513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2408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383382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35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方差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的平均数为  ，则方差可以用求和符号表示为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081740"/>
              </p:ext>
            </p:extLst>
          </p:nvPr>
        </p:nvGraphicFramePr>
        <p:xfrm>
          <a:off x="2882510" y="1280869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36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510" y="1280869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087310"/>
              </p:ext>
            </p:extLst>
          </p:nvPr>
        </p:nvGraphicFramePr>
        <p:xfrm>
          <a:off x="4566040" y="2066420"/>
          <a:ext cx="23495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37" name="Equation" r:id="rId8" imgW="1130040" imgH="431640" progId="Equation.DSMT4">
                  <p:embed/>
                </p:oleObj>
              </mc:Choice>
              <mc:Fallback>
                <p:oleObj name="Equation" r:id="rId8" imgW="11300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040" y="2066420"/>
                        <a:ext cx="23495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250947"/>
              </p:ext>
            </p:extLst>
          </p:nvPr>
        </p:nvGraphicFramePr>
        <p:xfrm>
          <a:off x="6462105" y="1295400"/>
          <a:ext cx="29051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38" name="Equation" r:id="rId10" imgW="126720" imgH="215640" progId="Equation.DSMT4">
                  <p:embed/>
                </p:oleObj>
              </mc:Choice>
              <mc:Fallback>
                <p:oleObj name="Equation" r:id="rId10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105" y="1295400"/>
                        <a:ext cx="290513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242861" y="3105527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标准差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的平均数为  ，则标准差可以用求和符号表示为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904881"/>
              </p:ext>
            </p:extLst>
          </p:nvPr>
        </p:nvGraphicFramePr>
        <p:xfrm>
          <a:off x="3344393" y="3199637"/>
          <a:ext cx="168275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39" name="Equation" r:id="rId12" imgW="736560" imgH="228600" progId="Equation.DSMT4">
                  <p:embed/>
                </p:oleObj>
              </mc:Choice>
              <mc:Fallback>
                <p:oleObj name="Equation" r:id="rId12" imgW="736560" imgH="228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393" y="3199637"/>
                        <a:ext cx="168275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598575"/>
              </p:ext>
            </p:extLst>
          </p:nvPr>
        </p:nvGraphicFramePr>
        <p:xfrm>
          <a:off x="6849482" y="3209966"/>
          <a:ext cx="29051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40" name="Equation" r:id="rId14" imgW="126720" imgH="215640" progId="Equation.DSMT4">
                  <p:embed/>
                </p:oleObj>
              </mc:Choice>
              <mc:Fallback>
                <p:oleObj name="Equation" r:id="rId14" imgW="126720" imgH="2156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9482" y="3209966"/>
                        <a:ext cx="290512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181372"/>
              </p:ext>
            </p:extLst>
          </p:nvPr>
        </p:nvGraphicFramePr>
        <p:xfrm>
          <a:off x="4566040" y="3803699"/>
          <a:ext cx="245427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41" name="Equation" r:id="rId16" imgW="1180800" imgH="482400" progId="Equation.DSMT4">
                  <p:embed/>
                </p:oleObj>
              </mc:Choice>
              <mc:Fallback>
                <p:oleObj name="Equation" r:id="rId16" imgW="1180800" imgH="482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040" y="3803699"/>
                        <a:ext cx="245427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07776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79834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方差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的平均数为  ，则方差可以用求和符号表示为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874411"/>
              </p:ext>
            </p:extLst>
          </p:nvPr>
        </p:nvGraphicFramePr>
        <p:xfrm>
          <a:off x="2882510" y="1280869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1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510" y="1280869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384740"/>
              </p:ext>
            </p:extLst>
          </p:nvPr>
        </p:nvGraphicFramePr>
        <p:xfrm>
          <a:off x="4566040" y="2066420"/>
          <a:ext cx="23495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2" name="Equation" r:id="rId8" imgW="1130040" imgH="431640" progId="Equation.DSMT4">
                  <p:embed/>
                </p:oleObj>
              </mc:Choice>
              <mc:Fallback>
                <p:oleObj name="Equation" r:id="rId8" imgW="11300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040" y="2066420"/>
                        <a:ext cx="23495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718470"/>
              </p:ext>
            </p:extLst>
          </p:nvPr>
        </p:nvGraphicFramePr>
        <p:xfrm>
          <a:off x="6462105" y="1295400"/>
          <a:ext cx="29051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3" name="Equation" r:id="rId10" imgW="126720" imgH="215640" progId="Equation.DSMT4">
                  <p:embed/>
                </p:oleObj>
              </mc:Choice>
              <mc:Fallback>
                <p:oleObj name="Equation" r:id="rId10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105" y="1295400"/>
                        <a:ext cx="290513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274173" y="5123327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方差和标准差描述了一组数据的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离散程度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242861" y="3105527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标准差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的平均数为  ，则标准差可以用求和符号表示为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387823"/>
              </p:ext>
            </p:extLst>
          </p:nvPr>
        </p:nvGraphicFramePr>
        <p:xfrm>
          <a:off x="3344393" y="3199637"/>
          <a:ext cx="168275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4" name="Equation" r:id="rId12" imgW="736560" imgH="228600" progId="Equation.DSMT4">
                  <p:embed/>
                </p:oleObj>
              </mc:Choice>
              <mc:Fallback>
                <p:oleObj name="Equation" r:id="rId12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393" y="3199637"/>
                        <a:ext cx="168275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518352"/>
              </p:ext>
            </p:extLst>
          </p:nvPr>
        </p:nvGraphicFramePr>
        <p:xfrm>
          <a:off x="6849482" y="3209966"/>
          <a:ext cx="29051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5" name="Equation" r:id="rId14" imgW="126720" imgH="215640" progId="Equation.DSMT4">
                  <p:embed/>
                </p:oleObj>
              </mc:Choice>
              <mc:Fallback>
                <p:oleObj name="Equation" r:id="rId14" imgW="1267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9482" y="3209966"/>
                        <a:ext cx="290512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5419"/>
              </p:ext>
            </p:extLst>
          </p:nvPr>
        </p:nvGraphicFramePr>
        <p:xfrm>
          <a:off x="4566040" y="3803699"/>
          <a:ext cx="245427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36" name="Equation" r:id="rId16" imgW="1180800" imgH="482400" progId="Equation.DSMT4">
                  <p:embed/>
                </p:oleObj>
              </mc:Choice>
              <mc:Fallback>
                <p:oleObj name="Equation" r:id="rId16" imgW="11808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040" y="3803699"/>
                        <a:ext cx="2454275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2674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38086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9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练习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计算下列各组数据的方差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85511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2941914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861699" y="363473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432113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7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9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练习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计算下列各组数据的方差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85511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10.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97223"/>
              </p:ext>
            </p:extLst>
          </p:nvPr>
        </p:nvGraphicFramePr>
        <p:xfrm>
          <a:off x="1693863" y="3536950"/>
          <a:ext cx="7418387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75" name="Equation" r:id="rId6" imgW="3568680" imgH="419040" progId="Equation.DSMT4">
                  <p:embed/>
                </p:oleObj>
              </mc:Choice>
              <mc:Fallback>
                <p:oleObj name="Equation" r:id="rId6" imgW="3568680" imgH="419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3536950"/>
                        <a:ext cx="7418387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14553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861699" y="363473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174910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0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9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练习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计算下列各组数据的方差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85511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10.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97223"/>
              </p:ext>
            </p:extLst>
          </p:nvPr>
        </p:nvGraphicFramePr>
        <p:xfrm>
          <a:off x="1693863" y="3536950"/>
          <a:ext cx="7418387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04" name="Equation" r:id="rId6" imgW="3568680" imgH="419040" progId="Equation.DSMT4">
                  <p:embed/>
                </p:oleObj>
              </mc:Choice>
              <mc:Fallback>
                <p:oleObj name="Equation" r:id="rId6" imgW="3568680" imgH="419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3536950"/>
                        <a:ext cx="7418387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895119"/>
              </p:ext>
            </p:extLst>
          </p:nvPr>
        </p:nvGraphicFramePr>
        <p:xfrm>
          <a:off x="1639888" y="4329113"/>
          <a:ext cx="7577137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05" name="Equation" r:id="rId8" imgW="3644640" imgH="419040" progId="Equation.DSMT4">
                  <p:embed/>
                </p:oleObj>
              </mc:Choice>
              <mc:Fallback>
                <p:oleObj name="Equation" r:id="rId8" imgW="3644640" imgH="419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4329113"/>
                        <a:ext cx="7577137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71309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861699" y="363473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49554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8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97223"/>
              </p:ext>
            </p:extLst>
          </p:nvPr>
        </p:nvGraphicFramePr>
        <p:xfrm>
          <a:off x="1693863" y="3536950"/>
          <a:ext cx="7418387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81" name="Equation" r:id="rId6" imgW="3568680" imgH="419040" progId="Equation.DSMT4">
                  <p:embed/>
                </p:oleObj>
              </mc:Choice>
              <mc:Fallback>
                <p:oleObj name="Equation" r:id="rId6" imgW="3568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3536950"/>
                        <a:ext cx="7418387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9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练习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计算下列各组数据的方差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85511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10.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895119"/>
              </p:ext>
            </p:extLst>
          </p:nvPr>
        </p:nvGraphicFramePr>
        <p:xfrm>
          <a:off x="1639888" y="4329113"/>
          <a:ext cx="7577137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82" name="Equation" r:id="rId8" imgW="3644640" imgH="419040" progId="Equation.DSMT4">
                  <p:embed/>
                </p:oleObj>
              </mc:Choice>
              <mc:Fallback>
                <p:oleObj name="Equation" r:id="rId8" imgW="36446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4329113"/>
                        <a:ext cx="7577137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719707"/>
              </p:ext>
            </p:extLst>
          </p:nvPr>
        </p:nvGraphicFramePr>
        <p:xfrm>
          <a:off x="1624013" y="5110163"/>
          <a:ext cx="77089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83" name="Equation" r:id="rId10" imgW="3708360" imgH="419040" progId="Equation.DSMT4">
                  <p:embed/>
                </p:oleObj>
              </mc:Choice>
              <mc:Fallback>
                <p:oleObj name="Equation" r:id="rId10" imgW="3708360" imgH="41904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5110163"/>
                        <a:ext cx="77089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96786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861699" y="363473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30375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9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练习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计算下列各组数据的方差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855115"/>
            <a:ext cx="9757954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12937" y="1829109"/>
            <a:ext cx="2972220" cy="53347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你有什么发现？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97223"/>
              </p:ext>
            </p:extLst>
          </p:nvPr>
        </p:nvGraphicFramePr>
        <p:xfrm>
          <a:off x="1693863" y="3536950"/>
          <a:ext cx="7418387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4" name="Equation" r:id="rId6" imgW="3568680" imgH="419040" progId="Equation.DSMT4">
                  <p:embed/>
                </p:oleObj>
              </mc:Choice>
              <mc:Fallback>
                <p:oleObj name="Equation" r:id="rId6" imgW="3568680" imgH="419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3536950"/>
                        <a:ext cx="7418387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895119"/>
              </p:ext>
            </p:extLst>
          </p:nvPr>
        </p:nvGraphicFramePr>
        <p:xfrm>
          <a:off x="1639888" y="4329113"/>
          <a:ext cx="7577137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5" name="Equation" r:id="rId8" imgW="3644640" imgH="419040" progId="Equation.DSMT4">
                  <p:embed/>
                </p:oleObj>
              </mc:Choice>
              <mc:Fallback>
                <p:oleObj name="Equation" r:id="rId8" imgW="3644640" imgH="419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4329113"/>
                        <a:ext cx="7577137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719707"/>
              </p:ext>
            </p:extLst>
          </p:nvPr>
        </p:nvGraphicFramePr>
        <p:xfrm>
          <a:off x="1624013" y="5110163"/>
          <a:ext cx="77089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6" name="Equation" r:id="rId10" imgW="3708360" imgH="419040" progId="Equation.DSMT4">
                  <p:embed/>
                </p:oleObj>
              </mc:Choice>
              <mc:Fallback>
                <p:oleObj name="Equation" r:id="rId10" imgW="3708360" imgH="41904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5110163"/>
                        <a:ext cx="77089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72177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44884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7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的方差为  ，则              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的方差是多少？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535081"/>
              </p:ext>
            </p:extLst>
          </p:nvPr>
        </p:nvGraphicFramePr>
        <p:xfrm>
          <a:off x="2981902" y="1295400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8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902" y="1295400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522409"/>
              </p:ext>
            </p:extLst>
          </p:nvPr>
        </p:nvGraphicFramePr>
        <p:xfrm>
          <a:off x="6249988" y="1309688"/>
          <a:ext cx="3778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9" name="Equation" r:id="rId8" imgW="164880" imgH="203040" progId="Equation.DSMT4">
                  <p:embed/>
                </p:oleObj>
              </mc:Choice>
              <mc:Fallback>
                <p:oleObj name="Equation" r:id="rId8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1309688"/>
                        <a:ext cx="3778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090634"/>
              </p:ext>
            </p:extLst>
          </p:nvPr>
        </p:nvGraphicFramePr>
        <p:xfrm>
          <a:off x="7227888" y="1366838"/>
          <a:ext cx="33988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90" name="Equation" r:id="rId10" imgW="1485720" imgH="228600" progId="Equation.DSMT4">
                  <p:embed/>
                </p:oleObj>
              </mc:Choice>
              <mc:Fallback>
                <p:oleObj name="Equation" r:id="rId10" imgW="1485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888" y="1366838"/>
                        <a:ext cx="33988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039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744767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的方差为  ，则              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的方差是多少？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595829"/>
              </p:ext>
            </p:extLst>
          </p:nvPr>
        </p:nvGraphicFramePr>
        <p:xfrm>
          <a:off x="2981902" y="1295400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1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902" y="1295400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550542"/>
              </p:ext>
            </p:extLst>
          </p:nvPr>
        </p:nvGraphicFramePr>
        <p:xfrm>
          <a:off x="6249988" y="1309688"/>
          <a:ext cx="3778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2" name="Equation" r:id="rId8" imgW="164880" imgH="203040" progId="Equation.DSMT4">
                  <p:embed/>
                </p:oleObj>
              </mc:Choice>
              <mc:Fallback>
                <p:oleObj name="Equation" r:id="rId8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1309688"/>
                        <a:ext cx="3778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330067"/>
              </p:ext>
            </p:extLst>
          </p:nvPr>
        </p:nvGraphicFramePr>
        <p:xfrm>
          <a:off x="7227888" y="1366838"/>
          <a:ext cx="33988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3" name="Equation" r:id="rId10" imgW="1485720" imgH="228600" progId="Equation.DSMT4">
                  <p:embed/>
                </p:oleObj>
              </mc:Choice>
              <mc:Fallback>
                <p:oleObj name="Equation" r:id="rId10" imgW="1485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888" y="1366838"/>
                        <a:ext cx="33988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515316"/>
              </p:ext>
            </p:extLst>
          </p:nvPr>
        </p:nvGraphicFramePr>
        <p:xfrm>
          <a:off x="2526886" y="2753326"/>
          <a:ext cx="327342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4" name="Equation" r:id="rId12" imgW="1574640" imgH="457200" progId="Equation.DSMT4">
                  <p:embed/>
                </p:oleObj>
              </mc:Choice>
              <mc:Fallback>
                <p:oleObj name="Equation" r:id="rId12" imgW="1574640" imgH="4572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886" y="2753326"/>
                        <a:ext cx="3273425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587321"/>
              </p:ext>
            </p:extLst>
          </p:nvPr>
        </p:nvGraphicFramePr>
        <p:xfrm>
          <a:off x="2279444" y="3894138"/>
          <a:ext cx="20066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5" name="Equation" r:id="rId14" imgW="965160" imgH="431640" progId="Equation.DSMT4">
                  <p:embed/>
                </p:oleObj>
              </mc:Choice>
              <mc:Fallback>
                <p:oleObj name="Equation" r:id="rId14" imgW="965160" imgH="4316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444" y="3894138"/>
                        <a:ext cx="20066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507186"/>
              </p:ext>
            </p:extLst>
          </p:nvPr>
        </p:nvGraphicFramePr>
        <p:xfrm>
          <a:off x="2279444" y="5041900"/>
          <a:ext cx="58102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6" name="Equation" r:id="rId16" imgW="279360" imgH="203040" progId="Equation.DSMT4">
                  <p:embed/>
                </p:oleObj>
              </mc:Choice>
              <mc:Fallback>
                <p:oleObj name="Equation" r:id="rId16" imgW="279360" imgH="20304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444" y="5041900"/>
                        <a:ext cx="581025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59138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941821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5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的方差为  ，则              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的方差是多少？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653075"/>
              </p:ext>
            </p:extLst>
          </p:nvPr>
        </p:nvGraphicFramePr>
        <p:xfrm>
          <a:off x="2981902" y="1295400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6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902" y="1295400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424443"/>
              </p:ext>
            </p:extLst>
          </p:nvPr>
        </p:nvGraphicFramePr>
        <p:xfrm>
          <a:off x="7358131" y="1366216"/>
          <a:ext cx="3136900" cy="429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7" name="Equation" r:id="rId8" imgW="1371600" imgH="228600" progId="Equation.DSMT4">
                  <p:embed/>
                </p:oleObj>
              </mc:Choice>
              <mc:Fallback>
                <p:oleObj name="Equation" r:id="rId8" imgW="1371600" imgH="228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131" y="1366216"/>
                        <a:ext cx="3136900" cy="4292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522409"/>
              </p:ext>
            </p:extLst>
          </p:nvPr>
        </p:nvGraphicFramePr>
        <p:xfrm>
          <a:off x="6249988" y="1309688"/>
          <a:ext cx="3778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8" name="Equation" r:id="rId10" imgW="164880" imgH="203040" progId="Equation.DSMT4">
                  <p:embed/>
                </p:oleObj>
              </mc:Choice>
              <mc:Fallback>
                <p:oleObj name="Equation" r:id="rId10" imgW="164880" imgH="203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1309688"/>
                        <a:ext cx="3778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7937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032587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2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i="0" dirty="0">
                <a:solidFill>
                  <a:srgbClr val="FFC000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的方差为  ，则              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的方差是多少？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24547"/>
              </p:ext>
            </p:extLst>
          </p:nvPr>
        </p:nvGraphicFramePr>
        <p:xfrm>
          <a:off x="2981902" y="1295400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3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902" y="1295400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046898"/>
              </p:ext>
            </p:extLst>
          </p:nvPr>
        </p:nvGraphicFramePr>
        <p:xfrm>
          <a:off x="7358131" y="1366216"/>
          <a:ext cx="3136900" cy="429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4" name="Equation" r:id="rId8" imgW="1371600" imgH="228600" progId="Equation.DSMT4">
                  <p:embed/>
                </p:oleObj>
              </mc:Choice>
              <mc:Fallback>
                <p:oleObj name="Equation" r:id="rId8" imgW="1371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131" y="1366216"/>
                        <a:ext cx="3136900" cy="4292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123272"/>
              </p:ext>
            </p:extLst>
          </p:nvPr>
        </p:nvGraphicFramePr>
        <p:xfrm>
          <a:off x="6249988" y="1309688"/>
          <a:ext cx="3778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5" name="Equation" r:id="rId10" imgW="164880" imgH="203040" progId="Equation.DSMT4">
                  <p:embed/>
                </p:oleObj>
              </mc:Choice>
              <mc:Fallback>
                <p:oleObj name="Equation" r:id="rId10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1309688"/>
                        <a:ext cx="3778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73157"/>
              </p:ext>
            </p:extLst>
          </p:nvPr>
        </p:nvGraphicFramePr>
        <p:xfrm>
          <a:off x="2291451" y="3894138"/>
          <a:ext cx="2322512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6" name="Equation" r:id="rId12" imgW="1117440" imgH="431640" progId="Equation.DSMT4">
                  <p:embed/>
                </p:oleObj>
              </mc:Choice>
              <mc:Fallback>
                <p:oleObj name="Equation" r:id="rId12" imgW="1117440" imgH="43164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1451" y="3894138"/>
                        <a:ext cx="2322512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0628406"/>
              </p:ext>
            </p:extLst>
          </p:nvPr>
        </p:nvGraphicFramePr>
        <p:xfrm>
          <a:off x="2504799" y="2779713"/>
          <a:ext cx="20859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7" name="Equation" r:id="rId14" imgW="1002960" imgH="431640" progId="Equation.DSMT4">
                  <p:embed/>
                </p:oleObj>
              </mc:Choice>
              <mc:Fallback>
                <p:oleObj name="Equation" r:id="rId14" imgW="1002960" imgH="4316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4799" y="2779713"/>
                        <a:ext cx="2085975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183598"/>
              </p:ext>
            </p:extLst>
          </p:nvPr>
        </p:nvGraphicFramePr>
        <p:xfrm>
          <a:off x="2279650" y="5041900"/>
          <a:ext cx="871537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78" name="Equation" r:id="rId16" imgW="419040" imgH="203040" progId="Equation.DSMT4">
                  <p:embed/>
                </p:oleObj>
              </mc:Choice>
              <mc:Fallback>
                <p:oleObj name="Equation" r:id="rId16" imgW="419040" imgH="20304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5041900"/>
                        <a:ext cx="871537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0847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6092331"/>
              </p:ext>
            </p:extLst>
          </p:nvPr>
        </p:nvGraphicFramePr>
        <p:xfrm>
          <a:off x="6038850" y="3625899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8850" y="3625899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8"/>
            <a:ext cx="975795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结论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如果          的方差为  ，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则                            的方差为              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标准差为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727709"/>
              </p:ext>
            </p:extLst>
          </p:nvPr>
        </p:nvGraphicFramePr>
        <p:xfrm>
          <a:off x="2932207" y="1295400"/>
          <a:ext cx="1683530" cy="529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4" name="Equation" r:id="rId6" imgW="736560" imgH="228600" progId="Equation.DSMT4">
                  <p:embed/>
                </p:oleObj>
              </mc:Choice>
              <mc:Fallback>
                <p:oleObj name="Equation" r:id="rId6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207" y="1295400"/>
                        <a:ext cx="1683530" cy="529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844605"/>
              </p:ext>
            </p:extLst>
          </p:nvPr>
        </p:nvGraphicFramePr>
        <p:xfrm>
          <a:off x="2577102" y="1959402"/>
          <a:ext cx="48212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5" name="Equation" r:id="rId8" imgW="2108160" imgH="228600" progId="Equation.DSMT4">
                  <p:embed/>
                </p:oleObj>
              </mc:Choice>
              <mc:Fallback>
                <p:oleObj name="Equation" r:id="rId8" imgW="2108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7102" y="1959402"/>
                        <a:ext cx="48212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998178"/>
              </p:ext>
            </p:extLst>
          </p:nvPr>
        </p:nvGraphicFramePr>
        <p:xfrm>
          <a:off x="6090964" y="1309688"/>
          <a:ext cx="3778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6" name="Equation" r:id="rId10" imgW="164880" imgH="203040" progId="Equation.DSMT4">
                  <p:embed/>
                </p:oleObj>
              </mc:Choice>
              <mc:Fallback>
                <p:oleObj name="Equation" r:id="rId10" imgW="164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0964" y="1309688"/>
                        <a:ext cx="3778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547069"/>
              </p:ext>
            </p:extLst>
          </p:nvPr>
        </p:nvGraphicFramePr>
        <p:xfrm>
          <a:off x="8848725" y="1847850"/>
          <a:ext cx="6969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7" name="Equation" r:id="rId12" imgW="304560" imgH="203040" progId="Equation.DSMT4">
                  <p:embed/>
                </p:oleObj>
              </mc:Choice>
              <mc:Fallback>
                <p:oleObj name="Equation" r:id="rId12" imgW="304560" imgH="20304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8725" y="1847850"/>
                        <a:ext cx="69691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563280"/>
              </p:ext>
            </p:extLst>
          </p:nvPr>
        </p:nvGraphicFramePr>
        <p:xfrm>
          <a:off x="3543300" y="2446338"/>
          <a:ext cx="61118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38" name="Equation" r:id="rId14" imgW="266400" imgH="253800" progId="Equation.DSMT4">
                  <p:embed/>
                </p:oleObj>
              </mc:Choice>
              <mc:Fallback>
                <p:oleObj name="Equation" r:id="rId14" imgW="266400" imgH="253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2446338"/>
                        <a:ext cx="611188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17349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5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1790814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6;</a:t>
            </a:r>
          </a:p>
        </p:txBody>
      </p:sp>
    </p:spTree>
    <p:extLst>
      <p:ext uri="{BB962C8B-B14F-4D97-AF65-F5344CB8AC3E}">
        <p14:creationId xmlns:p14="http://schemas.microsoft.com/office/powerpoint/2010/main" val="24709335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8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="" xmlns:a16="http://schemas.microsoft.com/office/drawing/2014/main" id="{EF647971-E60F-4B2D-8F0C-DDA6BBDE88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336584"/>
            <a:ext cx="10001770" cy="234320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）将每一个数乘以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，再减去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0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这组新数的的平均数为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902117"/>
              </p:ext>
            </p:extLst>
          </p:nvPr>
        </p:nvGraphicFramePr>
        <p:xfrm>
          <a:off x="5761038" y="3454400"/>
          <a:ext cx="35988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9" name="Equation" r:id="rId6" imgW="1726920" imgH="393480" progId="Equation.DSMT4">
                  <p:embed/>
                </p:oleObj>
              </mc:Choice>
              <mc:Fallback>
                <p:oleObj name="Equation" r:id="rId6" imgW="172692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1038" y="3454400"/>
                        <a:ext cx="35988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3179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18.8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；</a:t>
            </a:r>
            <a:endParaRPr lang="en-US" altLang="zh-CN" sz="28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336584"/>
            <a:ext cx="10001770" cy="234320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）将每一个数乘以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，再减去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0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这组新数的的平均数为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605605"/>
              </p:ext>
            </p:extLst>
          </p:nvPr>
        </p:nvGraphicFramePr>
        <p:xfrm>
          <a:off x="5761038" y="3454400"/>
          <a:ext cx="35988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5" name="Equation" r:id="rId6" imgW="1726920" imgH="393480" progId="Equation.DSMT4">
                  <p:embed/>
                </p:oleObj>
              </mc:Choice>
              <mc:Fallback>
                <p:oleObj name="Equation" r:id="rId6" imgW="1726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1038" y="3454400"/>
                        <a:ext cx="35988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824868"/>
              </p:ext>
            </p:extLst>
          </p:nvPr>
        </p:nvGraphicFramePr>
        <p:xfrm>
          <a:off x="2391638" y="4799013"/>
          <a:ext cx="6738800" cy="819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6" name="Equation" r:id="rId8" imgW="3479760" imgH="419040" progId="Equation.DSMT4">
                  <p:embed/>
                </p:oleObj>
              </mc:Choice>
              <mc:Fallback>
                <p:oleObj name="Equation" r:id="rId8" imgW="34797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1638" y="4799013"/>
                        <a:ext cx="6738800" cy="8191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7235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86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312853"/>
            <a:ext cx="10001770" cy="234320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）将每一个数乘以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，再减去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0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这组新数的的平均数为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821068"/>
              </p:ext>
            </p:extLst>
          </p:nvPr>
        </p:nvGraphicFramePr>
        <p:xfrm>
          <a:off x="5761038" y="2484438"/>
          <a:ext cx="35988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87" name="Equation" r:id="rId6" imgW="1726920" imgH="393480" progId="Equation.DSMT4">
                  <p:embed/>
                </p:oleObj>
              </mc:Choice>
              <mc:Fallback>
                <p:oleObj name="Equation" r:id="rId6" imgW="1726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1038" y="2484438"/>
                        <a:ext cx="35988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4743134"/>
            <a:ext cx="10001770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由此可知，所求平均数为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07027"/>
              </p:ext>
            </p:extLst>
          </p:nvPr>
        </p:nvGraphicFramePr>
        <p:xfrm>
          <a:off x="7256463" y="4743450"/>
          <a:ext cx="182562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88" name="Equation" r:id="rId8" imgW="876240" imgH="393480" progId="Equation.DSMT4">
                  <p:embed/>
                </p:oleObj>
              </mc:Choice>
              <mc:Fallback>
                <p:oleObj name="Equation" r:id="rId8" imgW="87624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743450"/>
                        <a:ext cx="1825625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040111"/>
              </p:ext>
            </p:extLst>
          </p:nvPr>
        </p:nvGraphicFramePr>
        <p:xfrm>
          <a:off x="2392363" y="3874686"/>
          <a:ext cx="67373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89" name="Equation" r:id="rId10" imgW="3479760" imgH="419040" progId="Equation.DSMT4">
                  <p:embed/>
                </p:oleObj>
              </mc:Choice>
              <mc:Fallback>
                <p:oleObj name="Equation" r:id="rId10" imgW="3479760" imgH="419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2363" y="3874686"/>
                        <a:ext cx="673735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7396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6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312853"/>
            <a:ext cx="10001770" cy="234320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）将每一个数乘以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，再减去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190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     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-1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0</a:t>
            </a:r>
            <a:r>
              <a:rPr lang="zh-CN" altLang="en-US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 smtClean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-2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5.</a:t>
            </a: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这组新数的的平均数为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92878"/>
              </p:ext>
            </p:extLst>
          </p:nvPr>
        </p:nvGraphicFramePr>
        <p:xfrm>
          <a:off x="5761038" y="2484438"/>
          <a:ext cx="35988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7" name="Equation" r:id="rId6" imgW="1726920" imgH="393480" progId="Equation.DSMT4">
                  <p:embed/>
                </p:oleObj>
              </mc:Choice>
              <mc:Fallback>
                <p:oleObj name="Equation" r:id="rId6" imgW="1726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1038" y="2484438"/>
                        <a:ext cx="35988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4743134"/>
            <a:ext cx="10001770" cy="66274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由此可知，所求平均数为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19.2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1406264"/>
              </p:ext>
            </p:extLst>
          </p:nvPr>
        </p:nvGraphicFramePr>
        <p:xfrm>
          <a:off x="7256463" y="4743450"/>
          <a:ext cx="182562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8" name="Equation" r:id="rId8" imgW="876240" imgH="393480" progId="Equation.DSMT4">
                  <p:embed/>
                </p:oleObj>
              </mc:Choice>
              <mc:Fallback>
                <p:oleObj name="Equation" r:id="rId8" imgW="8762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743450"/>
                        <a:ext cx="1825625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 4"/>
          <p:cNvSpPr/>
          <p:nvPr/>
        </p:nvSpPr>
        <p:spPr>
          <a:xfrm>
            <a:off x="2564295" y="1431235"/>
            <a:ext cx="5178287" cy="1152939"/>
          </a:xfrm>
          <a:prstGeom prst="roundRect">
            <a:avLst/>
          </a:prstGeom>
          <a:noFill/>
          <a:ln w="53975" cap="flat">
            <a:solidFill>
              <a:srgbClr val="FFC000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400" b="0" i="0" u="none" strike="noStrike" cap="none" spc="0" normalizeH="0" baseline="0">
              <a:ln>
                <a:noFill/>
              </a:ln>
              <a:solidFill>
                <a:srgbClr val="F3F1DF"/>
              </a:solidFill>
              <a:effectLst/>
              <a:uFillTx/>
              <a:latin typeface="+mn-lt"/>
              <a:ea typeface="+mn-ea"/>
              <a:cs typeface="+mn-cs"/>
              <a:sym typeface="Helvetica Neue" panose="020005030000000200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12937" y="1613665"/>
            <a:ext cx="2972220" cy="9643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利用平均数和方差性质，简便计算</a:t>
            </a: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040111"/>
              </p:ext>
            </p:extLst>
          </p:nvPr>
        </p:nvGraphicFramePr>
        <p:xfrm>
          <a:off x="2392363" y="3875088"/>
          <a:ext cx="67373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9" name="Equation" r:id="rId10" imgW="3479800" imgH="419100" progId="Equation.DSMT4">
                  <p:embed/>
                </p:oleObj>
              </mc:Choice>
              <mc:Fallback>
                <p:oleObj name="Equation" r:id="rId10" imgW="3479800" imgH="4191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2363" y="3875088"/>
                        <a:ext cx="673735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716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6;</a:t>
            </a: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85640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2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6;</a:t>
            </a: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415499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可将数据整理为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487654"/>
              </p:ext>
            </p:extLst>
          </p:nvPr>
        </p:nvGraphicFramePr>
        <p:xfrm>
          <a:off x="1619876" y="3130123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637942"/>
              </p:ext>
            </p:extLst>
          </p:nvPr>
        </p:nvGraphicFramePr>
        <p:xfrm>
          <a:off x="1936255" y="3245822"/>
          <a:ext cx="290513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3"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255" y="3245822"/>
                        <a:ext cx="290513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2000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2415499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 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可将数据整理为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53569"/>
              </p:ext>
            </p:extLst>
          </p:nvPr>
        </p:nvGraphicFramePr>
        <p:xfrm>
          <a:off x="1619876" y="3130123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3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5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478871"/>
              </p:ext>
            </p:extLst>
          </p:nvPr>
        </p:nvGraphicFramePr>
        <p:xfrm>
          <a:off x="1707274" y="4884495"/>
          <a:ext cx="755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2" name="Equation" r:id="rId6" imgW="330120" imgH="177480" progId="Equation.DSMT4">
                  <p:embed/>
                </p:oleObj>
              </mc:Choice>
              <mc:Fallback>
                <p:oleObj name="Equation" r:id="rId6" imgW="330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7274" y="4884495"/>
                        <a:ext cx="755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428183" y="4198551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每一个数都减去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73723"/>
              </p:ext>
            </p:extLst>
          </p:nvPr>
        </p:nvGraphicFramePr>
        <p:xfrm>
          <a:off x="1606997" y="4827987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0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365524"/>
              </p:ext>
            </p:extLst>
          </p:nvPr>
        </p:nvGraphicFramePr>
        <p:xfrm>
          <a:off x="1936750" y="3246438"/>
          <a:ext cx="290513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3" name="Equation" r:id="rId8" imgW="126835" imgH="139518" progId="Equation.DSMT4">
                  <p:embed/>
                </p:oleObj>
              </mc:Choice>
              <mc:Fallback>
                <p:oleObj name="Equation" r:id="rId8" imgW="126835" imgH="139518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0" y="3246438"/>
                        <a:ext cx="290513" cy="32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59873" y="119141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例题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计算下列各组数的平均数与方差：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6;</a:t>
            </a: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342414"/>
              </p:ext>
            </p:extLst>
          </p:nvPr>
        </p:nvGraphicFramePr>
        <p:xfrm>
          <a:off x="2649882" y="5023932"/>
          <a:ext cx="321917" cy="237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4" name="Equation" r:id="rId10" imgW="126720" imgH="101520" progId="Equation.DSMT4">
                  <p:embed/>
                </p:oleObj>
              </mc:Choice>
              <mc:Fallback>
                <p:oleObj name="Equation" r:id="rId10" imgW="126720" imgH="101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49882" y="5023932"/>
                        <a:ext cx="321917" cy="237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213371"/>
              </p:ext>
            </p:extLst>
          </p:nvPr>
        </p:nvGraphicFramePr>
        <p:xfrm>
          <a:off x="3626875" y="5007875"/>
          <a:ext cx="322262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5" name="Equation" r:id="rId12" imgW="126720" imgH="101520" progId="Equation.DSMT4">
                  <p:embed/>
                </p:oleObj>
              </mc:Choice>
              <mc:Fallback>
                <p:oleObj name="Equation" r:id="rId12" imgW="126720" imgH="10152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6875" y="5007875"/>
                        <a:ext cx="322262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73231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211457"/>
              </p:ext>
            </p:extLst>
          </p:nvPr>
        </p:nvGraphicFramePr>
        <p:xfrm>
          <a:off x="1733032" y="1934544"/>
          <a:ext cx="755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2" name="Equation" r:id="rId6" imgW="330120" imgH="177480" progId="Equation.DSMT4">
                  <p:embed/>
                </p:oleObj>
              </mc:Choice>
              <mc:Fallback>
                <p:oleObj name="Equation" r:id="rId6" imgW="330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032" y="1934544"/>
                        <a:ext cx="755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96364" y="1100225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每一个数都减去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125516"/>
              </p:ext>
            </p:extLst>
          </p:nvPr>
        </p:nvGraphicFramePr>
        <p:xfrm>
          <a:off x="1591364" y="1867937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0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288327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这组数的平均数与方差分别为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848926"/>
              </p:ext>
            </p:extLst>
          </p:nvPr>
        </p:nvGraphicFramePr>
        <p:xfrm>
          <a:off x="2265363" y="3584575"/>
          <a:ext cx="52641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3" name="Equation" r:id="rId8" imgW="2527200" imgH="393480" progId="Equation.DSMT4">
                  <p:embed/>
                </p:oleObj>
              </mc:Choice>
              <mc:Fallback>
                <p:oleObj name="Equation" r:id="rId8" imgW="252720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3584575"/>
                        <a:ext cx="52641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155401"/>
              </p:ext>
            </p:extLst>
          </p:nvPr>
        </p:nvGraphicFramePr>
        <p:xfrm>
          <a:off x="3617499" y="2076558"/>
          <a:ext cx="322262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4" name="Equation" r:id="rId10" imgW="126780" imgH="101424" progId="Equation.DSMT4">
                  <p:embed/>
                </p:oleObj>
              </mc:Choice>
              <mc:Fallback>
                <p:oleObj name="Equation" r:id="rId10" imgW="126780" imgH="101424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499" y="2076558"/>
                        <a:ext cx="322262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464964"/>
              </p:ext>
            </p:extLst>
          </p:nvPr>
        </p:nvGraphicFramePr>
        <p:xfrm>
          <a:off x="2643477" y="2076558"/>
          <a:ext cx="322262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55" name="Equation" r:id="rId12" imgW="126780" imgH="101424" progId="Equation.DSMT4">
                  <p:embed/>
                </p:oleObj>
              </mc:Choice>
              <mc:Fallback>
                <p:oleObj name="Equation" r:id="rId12" imgW="126780" imgH="101424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477" y="2076558"/>
                        <a:ext cx="322262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44400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684623"/>
              </p:ext>
            </p:extLst>
          </p:nvPr>
        </p:nvGraphicFramePr>
        <p:xfrm>
          <a:off x="1733032" y="1934544"/>
          <a:ext cx="755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1" name="Equation" r:id="rId6" imgW="330120" imgH="177480" progId="Equation.DSMT4">
                  <p:embed/>
                </p:oleObj>
              </mc:Choice>
              <mc:Fallback>
                <p:oleObj name="Equation" r:id="rId6" imgW="330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032" y="1934544"/>
                        <a:ext cx="755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96364" y="1100225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每一个数都减去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026760"/>
              </p:ext>
            </p:extLst>
          </p:nvPr>
        </p:nvGraphicFramePr>
        <p:xfrm>
          <a:off x="1591364" y="1867937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0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288327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这组数的平均数与方差分别为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059905"/>
              </p:ext>
            </p:extLst>
          </p:nvPr>
        </p:nvGraphicFramePr>
        <p:xfrm>
          <a:off x="2265363" y="3584575"/>
          <a:ext cx="52641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2" name="Equation" r:id="rId8" imgW="2527200" imgH="393480" progId="Equation.DSMT4">
                  <p:embed/>
                </p:oleObj>
              </mc:Choice>
              <mc:Fallback>
                <p:oleObj name="Equation" r:id="rId8" imgW="252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3584575"/>
                        <a:ext cx="52641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892753"/>
              </p:ext>
            </p:extLst>
          </p:nvPr>
        </p:nvGraphicFramePr>
        <p:xfrm>
          <a:off x="1196364" y="4502703"/>
          <a:ext cx="81740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3" name="Equation" r:id="rId10" imgW="3924000" imgH="419040" progId="Equation.DSMT4">
                  <p:embed/>
                </p:oleObj>
              </mc:Choice>
              <mc:Fallback>
                <p:oleObj name="Equation" r:id="rId10" imgW="39240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364" y="4502703"/>
                        <a:ext cx="817403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464964"/>
              </p:ext>
            </p:extLst>
          </p:nvPr>
        </p:nvGraphicFramePr>
        <p:xfrm>
          <a:off x="2643188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4" name="Equation" r:id="rId12" imgW="126780" imgH="101424" progId="Equation.DSMT4">
                  <p:embed/>
                </p:oleObj>
              </mc:Choice>
              <mc:Fallback>
                <p:oleObj name="Equation" r:id="rId12" imgW="126780" imgH="101424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155401"/>
              </p:ext>
            </p:extLst>
          </p:nvPr>
        </p:nvGraphicFramePr>
        <p:xfrm>
          <a:off x="3617913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85" name="Equation" r:id="rId14" imgW="126780" imgH="101424" progId="Equation.DSMT4">
                  <p:embed/>
                </p:oleObj>
              </mc:Choice>
              <mc:Fallback>
                <p:oleObj name="Equation" r:id="rId14" imgW="126780" imgH="101424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13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8355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68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627540"/>
              </p:ext>
            </p:extLst>
          </p:nvPr>
        </p:nvGraphicFramePr>
        <p:xfrm>
          <a:off x="1733032" y="1934544"/>
          <a:ext cx="755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69" name="Equation" r:id="rId6" imgW="330120" imgH="177480" progId="Equation.DSMT4">
                  <p:embed/>
                </p:oleObj>
              </mc:Choice>
              <mc:Fallback>
                <p:oleObj name="Equation" r:id="rId6" imgW="330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032" y="1934544"/>
                        <a:ext cx="755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96364" y="1100225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每一个数都减去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76523"/>
              </p:ext>
            </p:extLst>
          </p:nvPr>
        </p:nvGraphicFramePr>
        <p:xfrm>
          <a:off x="1591364" y="1867937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0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12750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288327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这组数的平均数与方差分别为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744076"/>
              </p:ext>
            </p:extLst>
          </p:nvPr>
        </p:nvGraphicFramePr>
        <p:xfrm>
          <a:off x="2265363" y="3584575"/>
          <a:ext cx="52641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70" name="Equation" r:id="rId8" imgW="2527200" imgH="393480" progId="Equation.DSMT4">
                  <p:embed/>
                </p:oleObj>
              </mc:Choice>
              <mc:Fallback>
                <p:oleObj name="Equation" r:id="rId8" imgW="252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3584575"/>
                        <a:ext cx="52641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5292888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因此，所求平均数为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Palatino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860309"/>
              </p:ext>
            </p:extLst>
          </p:nvPr>
        </p:nvGraphicFramePr>
        <p:xfrm>
          <a:off x="5942013" y="5295900"/>
          <a:ext cx="3810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71" name="Equation" r:id="rId10" imgW="241200" imgH="393480" progId="Equation.DSMT4">
                  <p:embed/>
                </p:oleObj>
              </mc:Choice>
              <mc:Fallback>
                <p:oleObj name="Equation" r:id="rId10" imgW="241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5295900"/>
                        <a:ext cx="381000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155401"/>
              </p:ext>
            </p:extLst>
          </p:nvPr>
        </p:nvGraphicFramePr>
        <p:xfrm>
          <a:off x="3617913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72" name="Equation" r:id="rId12" imgW="126780" imgH="101424" progId="Equation.DSMT4">
                  <p:embed/>
                </p:oleObj>
              </mc:Choice>
              <mc:Fallback>
                <p:oleObj name="Equation" r:id="rId12" imgW="126780" imgH="101424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13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464964"/>
              </p:ext>
            </p:extLst>
          </p:nvPr>
        </p:nvGraphicFramePr>
        <p:xfrm>
          <a:off x="2643188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73" name="Equation" r:id="rId14" imgW="126780" imgH="101424" progId="Equation.DSMT4">
                  <p:embed/>
                </p:oleObj>
              </mc:Choice>
              <mc:Fallback>
                <p:oleObj name="Equation" r:id="rId14" imgW="126780" imgH="101424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892753"/>
              </p:ext>
            </p:extLst>
          </p:nvPr>
        </p:nvGraphicFramePr>
        <p:xfrm>
          <a:off x="1196975" y="4502150"/>
          <a:ext cx="817403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74" name="Equation" r:id="rId15" imgW="3924000" imgH="419040" progId="Equation.DSMT4">
                  <p:embed/>
                </p:oleObj>
              </mc:Choice>
              <mc:Fallback>
                <p:oleObj name="Equation" r:id="rId15" imgW="3924000" imgH="41904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4502150"/>
                        <a:ext cx="8174038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69004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5292888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因此，所求平均数为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Palatino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，方差为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382183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382183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293622"/>
              </p:ext>
            </p:extLst>
          </p:nvPr>
        </p:nvGraphicFramePr>
        <p:xfrm>
          <a:off x="1733032" y="1934544"/>
          <a:ext cx="755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2" name="Equation" r:id="rId6" imgW="330120" imgH="177480" progId="Equation.DSMT4">
                  <p:embed/>
                </p:oleObj>
              </mc:Choice>
              <mc:Fallback>
                <p:oleObj name="Equation" r:id="rId6" imgW="330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032" y="1934544"/>
                        <a:ext cx="755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196364" y="1100225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每一个数都减去</a:t>
            </a:r>
            <a:r>
              <a:rPr lang="en-US" altLang="zh-CN" sz="28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可得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087126"/>
              </p:ext>
            </p:extLst>
          </p:nvPr>
        </p:nvGraphicFramePr>
        <p:xfrm>
          <a:off x="1591364" y="1867937"/>
          <a:ext cx="561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黑体" panose="02010609060101010101" pitchFamily="49" charset="-122"/>
                        <a:ea typeface="黑体" panose="02010609060101010101" pitchFamily="49" charset="-122"/>
                        <a:cs typeface="Hoefler Text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0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黑体" panose="02010609060101010101" pitchFamily="49" charset="-122"/>
                          <a:ea typeface="黑体" panose="02010609060101010101" pitchFamily="49" charset="-122"/>
                          <a:cs typeface="Hoefler Text"/>
                          <a:sym typeface="Hoefler Text"/>
                        </a:rPr>
                        <a:t>频数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2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4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6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Times New Roman" pitchFamily="18" charset="0"/>
                          <a:ea typeface="黑体" panose="02010609060101010101" pitchFamily="49" charset="-122"/>
                          <a:cs typeface="Times New Roman" pitchFamily="18" charset="0"/>
                          <a:sym typeface="Hoefler Text"/>
                        </a:rPr>
                        <a:t>1</a:t>
                      </a:r>
                      <a:endParaRPr kumimoji="0" lang="zh-CN" altLang="en-US" sz="2800" b="0" i="0" u="none" strike="noStrike" cap="none" spc="0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Times New Roman" pitchFamily="18" charset="0"/>
                        <a:ea typeface="黑体" panose="02010609060101010101" pitchFamily="49" charset="-122"/>
                        <a:cs typeface="Times New Roman" pitchFamily="18" charset="0"/>
                        <a:sym typeface="Hoefler Text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文本框 8">
            <a:extLst>
              <a:ext uri="{FF2B5EF4-FFF2-40B4-BE49-F238E27FC236}">
                <a16:creationId xmlns="" xmlns:a16="http://schemas.microsoft.com/office/drawing/2014/main" id="{44FF1D1D-1917-4823-82D8-64F3AF958A43}"/>
              </a:ext>
            </a:extLst>
          </p:cNvPr>
          <p:cNvSpPr txBox="1"/>
          <p:nvPr/>
        </p:nvSpPr>
        <p:spPr>
          <a:xfrm>
            <a:off x="1069721" y="2883277"/>
            <a:ext cx="10001770" cy="1783052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28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这组数的平均数与方差分别为</a:t>
            </a: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fontAlgn="t">
              <a:lnSpc>
                <a:spcPct val="130000"/>
              </a:lnSpc>
            </a:pPr>
            <a:endParaRPr lang="en-US" altLang="zh-CN" sz="28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882655"/>
              </p:ext>
            </p:extLst>
          </p:nvPr>
        </p:nvGraphicFramePr>
        <p:xfrm>
          <a:off x="2265363" y="3584575"/>
          <a:ext cx="52641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3" name="Equation" r:id="rId8" imgW="2527200" imgH="393480" progId="Equation.DSMT4">
                  <p:embed/>
                </p:oleObj>
              </mc:Choice>
              <mc:Fallback>
                <p:oleObj name="Equation" r:id="rId8" imgW="2527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3584575"/>
                        <a:ext cx="52641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926595"/>
              </p:ext>
            </p:extLst>
          </p:nvPr>
        </p:nvGraphicFramePr>
        <p:xfrm>
          <a:off x="5942013" y="5295900"/>
          <a:ext cx="3810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4" name="Equation" r:id="rId10" imgW="241200" imgH="393480" progId="Equation.DSMT4">
                  <p:embed/>
                </p:oleObj>
              </mc:Choice>
              <mc:Fallback>
                <p:oleObj name="Equation" r:id="rId10" imgW="241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5295900"/>
                        <a:ext cx="381000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圆角矩形 11"/>
          <p:cNvSpPr/>
          <p:nvPr/>
        </p:nvSpPr>
        <p:spPr>
          <a:xfrm>
            <a:off x="1075367" y="1100225"/>
            <a:ext cx="4797399" cy="672580"/>
          </a:xfrm>
          <a:prstGeom prst="roundRect">
            <a:avLst/>
          </a:prstGeom>
          <a:noFill/>
          <a:ln w="53975" cap="flat">
            <a:solidFill>
              <a:srgbClr val="FFC000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400" b="0" i="0" u="none" strike="noStrike" cap="none" spc="0" normalizeH="0" baseline="0">
              <a:ln>
                <a:noFill/>
              </a:ln>
              <a:solidFill>
                <a:srgbClr val="F3F1DF"/>
              </a:solidFill>
              <a:effectLst/>
              <a:uFillTx/>
              <a:latin typeface="+mn-lt"/>
              <a:ea typeface="+mn-ea"/>
              <a:cs typeface="+mn-cs"/>
              <a:sym typeface="Helvetica Neue" panose="02000503000000020004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481071" y="2345706"/>
            <a:ext cx="6034982" cy="558551"/>
          </a:xfrm>
          <a:prstGeom prst="roundRect">
            <a:avLst/>
          </a:prstGeom>
          <a:noFill/>
          <a:ln w="53975" cap="flat">
            <a:solidFill>
              <a:srgbClr val="FFC000"/>
            </a:solidFill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400" b="0" i="0" u="none" strike="noStrike" cap="none" spc="0" normalizeH="0" baseline="0">
              <a:ln>
                <a:noFill/>
              </a:ln>
              <a:solidFill>
                <a:srgbClr val="F3F1DF"/>
              </a:solidFill>
              <a:effectLst/>
              <a:uFillTx/>
              <a:latin typeface="+mn-lt"/>
              <a:ea typeface="+mn-ea"/>
              <a:cs typeface="+mn-cs"/>
              <a:sym typeface="Helvetica Neue" panose="020005030000000200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2937" y="1613665"/>
            <a:ext cx="2395469" cy="9643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先整理数据</a:t>
            </a:r>
            <a:endParaRPr lang="en-US" altLang="zh-CN" sz="2800" i="0" dirty="0">
              <a:solidFill>
                <a:srgbClr val="FFC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i="0" dirty="0">
                <a:solidFill>
                  <a:srgbClr val="FFC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再进行计算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464964"/>
              </p:ext>
            </p:extLst>
          </p:nvPr>
        </p:nvGraphicFramePr>
        <p:xfrm>
          <a:off x="2643188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5" name="Equation" r:id="rId12" imgW="126780" imgH="101424" progId="Equation.DSMT4">
                  <p:embed/>
                </p:oleObj>
              </mc:Choice>
              <mc:Fallback>
                <p:oleObj name="Equation" r:id="rId12" imgW="126780" imgH="101424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155401"/>
              </p:ext>
            </p:extLst>
          </p:nvPr>
        </p:nvGraphicFramePr>
        <p:xfrm>
          <a:off x="3617913" y="2076450"/>
          <a:ext cx="322262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6" name="Equation" r:id="rId14" imgW="126780" imgH="101424" progId="Equation.DSMT4">
                  <p:embed/>
                </p:oleObj>
              </mc:Choice>
              <mc:Fallback>
                <p:oleObj name="Equation" r:id="rId14" imgW="126780" imgH="101424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13" y="2076450"/>
                        <a:ext cx="322262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892753"/>
              </p:ext>
            </p:extLst>
          </p:nvPr>
        </p:nvGraphicFramePr>
        <p:xfrm>
          <a:off x="1196975" y="4502150"/>
          <a:ext cx="817403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97" name="Equation" r:id="rId15" imgW="3924000" imgH="419040" progId="Equation.DSMT4">
                  <p:embed/>
                </p:oleObj>
              </mc:Choice>
              <mc:Fallback>
                <p:oleObj name="Equation" r:id="rId15" imgW="3924000" imgH="41904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4502150"/>
                        <a:ext cx="8174038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45252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908237-DCB5-4A10-8228-4DA3FFC8CAA4}"/>
              </a:ext>
            </a:extLst>
          </p:cNvPr>
          <p:cNvSpPr txBox="1"/>
          <p:nvPr/>
        </p:nvSpPr>
        <p:spPr>
          <a:xfrm>
            <a:off x="1358621" y="1975116"/>
            <a:ext cx="10666738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平均数、中位数、众数可以用来刻画数据的平均水平；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419775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3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419775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PT画面规范">
            <a:extLst>
              <a:ext uri="{FF2B5EF4-FFF2-40B4-BE49-F238E27FC236}">
                <a16:creationId xmlns="" xmlns:a16="http://schemas.microsoft.com/office/drawing/2014/main" id="{3FE38ABA-F07D-4E67-BE70-127BBDA9E6C4}"/>
              </a:ext>
            </a:extLst>
          </p:cNvPr>
          <p:cNvSpPr txBox="1"/>
          <p:nvPr/>
        </p:nvSpPr>
        <p:spPr>
          <a:xfrm>
            <a:off x="1525262" y="1158954"/>
            <a:ext cx="9479562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 sz="9300" b="1">
                <a:solidFill>
                  <a:schemeClr val="accent3">
                    <a:hueOff val="-73482"/>
                    <a:satOff val="26008"/>
                    <a:lumOff val="8653"/>
                  </a:schemeClr>
                </a:solidFill>
              </a:defRPr>
            </a:lvl1pPr>
          </a:lstStyle>
          <a:p>
            <a:r>
              <a:rPr lang="zh-CN" altLang="en-US" sz="3600" b="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25242027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908237-DCB5-4A10-8228-4DA3FFC8CAA4}"/>
              </a:ext>
            </a:extLst>
          </p:cNvPr>
          <p:cNvSpPr txBox="1"/>
          <p:nvPr/>
        </p:nvSpPr>
        <p:spPr>
          <a:xfrm>
            <a:off x="1358621" y="1975116"/>
            <a:ext cx="10666738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平均数、中位数、众数可以用来刻画数据的平均水平；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419775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26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419775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PT画面规范">
            <a:extLst>
              <a:ext uri="{FF2B5EF4-FFF2-40B4-BE49-F238E27FC236}">
                <a16:creationId xmlns="" xmlns:a16="http://schemas.microsoft.com/office/drawing/2014/main" id="{3FE38ABA-F07D-4E67-BE70-127BBDA9E6C4}"/>
              </a:ext>
            </a:extLst>
          </p:cNvPr>
          <p:cNvSpPr txBox="1"/>
          <p:nvPr/>
        </p:nvSpPr>
        <p:spPr>
          <a:xfrm>
            <a:off x="1525262" y="1158954"/>
            <a:ext cx="9479562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 sz="9300" b="1">
                <a:solidFill>
                  <a:schemeClr val="accent3">
                    <a:hueOff val="-73482"/>
                    <a:satOff val="26008"/>
                    <a:lumOff val="8653"/>
                  </a:schemeClr>
                </a:solidFill>
              </a:defRPr>
            </a:lvl1pPr>
          </a:lstStyle>
          <a:p>
            <a:r>
              <a:rPr lang="zh-CN" altLang="en-US" sz="3600" b="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>课堂小结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E5ABBEB-610F-4F58-BB63-734C6B1EAFAE}"/>
              </a:ext>
            </a:extLst>
          </p:cNvPr>
          <p:cNvSpPr txBox="1"/>
          <p:nvPr/>
        </p:nvSpPr>
        <p:spPr>
          <a:xfrm>
            <a:off x="1386066" y="2944779"/>
            <a:ext cx="10204920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极差、方差、标准差可以用来刻画数据的离散程度；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415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908237-DCB5-4A10-8228-4DA3FFC8CAA4}"/>
              </a:ext>
            </a:extLst>
          </p:cNvPr>
          <p:cNvSpPr txBox="1"/>
          <p:nvPr/>
        </p:nvSpPr>
        <p:spPr>
          <a:xfrm>
            <a:off x="1358621" y="1975116"/>
            <a:ext cx="10666738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平均数、中位数、众数可以用来刻画数据的平均水平；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419775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5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419775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PT画面规范">
            <a:extLst>
              <a:ext uri="{FF2B5EF4-FFF2-40B4-BE49-F238E27FC236}">
                <a16:creationId xmlns="" xmlns:a16="http://schemas.microsoft.com/office/drawing/2014/main" id="{3FE38ABA-F07D-4E67-BE70-127BBDA9E6C4}"/>
              </a:ext>
            </a:extLst>
          </p:cNvPr>
          <p:cNvSpPr txBox="1"/>
          <p:nvPr/>
        </p:nvSpPr>
        <p:spPr>
          <a:xfrm>
            <a:off x="1525262" y="1158954"/>
            <a:ext cx="9479562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 sz="9300" b="1">
                <a:solidFill>
                  <a:schemeClr val="accent3">
                    <a:hueOff val="-73482"/>
                    <a:satOff val="26008"/>
                    <a:lumOff val="8653"/>
                  </a:schemeClr>
                </a:solidFill>
              </a:defRPr>
            </a:lvl1pPr>
          </a:lstStyle>
          <a:p>
            <a:r>
              <a:rPr lang="zh-CN" altLang="en-US" sz="3600" b="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>课堂小结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E5ABBEB-610F-4F58-BB63-734C6B1EAFAE}"/>
              </a:ext>
            </a:extLst>
          </p:cNvPr>
          <p:cNvSpPr txBox="1"/>
          <p:nvPr/>
        </p:nvSpPr>
        <p:spPr>
          <a:xfrm>
            <a:off x="1386066" y="2944779"/>
            <a:ext cx="10204920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极差、方差、标准差可以用来刻画数据的离散程度；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CD9D5027-7A85-4911-827E-8E4578781EA0}"/>
              </a:ext>
            </a:extLst>
          </p:cNvPr>
          <p:cNvSpPr txBox="1"/>
          <p:nvPr/>
        </p:nvSpPr>
        <p:spPr>
          <a:xfrm>
            <a:off x="1386066" y="3882868"/>
            <a:ext cx="9757954" cy="138294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3.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利用平均数和方差的性质，对数据进行整理后再计算平均数和方差可以简便运算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3415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908237-DCB5-4A10-8228-4DA3FFC8CAA4}"/>
              </a:ext>
            </a:extLst>
          </p:cNvPr>
          <p:cNvSpPr txBox="1"/>
          <p:nvPr/>
        </p:nvSpPr>
        <p:spPr>
          <a:xfrm>
            <a:off x="1358621" y="1975116"/>
            <a:ext cx="10666738" cy="74276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3200" i="0" dirty="0">
                <a:solidFill>
                  <a:srgbClr val="FFFF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计算下列数字的众数、极差、方差和标准差：</a:t>
            </a:r>
            <a:endParaRPr lang="en-US" altLang="zh-CN" sz="3200" i="0" dirty="0">
              <a:solidFill>
                <a:srgbClr val="FFFF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="" xmlns:a16="http://schemas.microsoft.com/office/drawing/2014/main" id="{EF647971-E60F-4B2D-8F0C-DDA6BBDE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1990" y="4197758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71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91990" y="4197758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PT画面规范">
            <a:extLst>
              <a:ext uri="{FF2B5EF4-FFF2-40B4-BE49-F238E27FC236}">
                <a16:creationId xmlns="" xmlns:a16="http://schemas.microsoft.com/office/drawing/2014/main" id="{3FE38ABA-F07D-4E67-BE70-127BBDA9E6C4}"/>
              </a:ext>
            </a:extLst>
          </p:cNvPr>
          <p:cNvSpPr txBox="1"/>
          <p:nvPr/>
        </p:nvSpPr>
        <p:spPr>
          <a:xfrm>
            <a:off x="1525262" y="1158954"/>
            <a:ext cx="9479562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defRPr sz="9300" b="1">
                <a:solidFill>
                  <a:schemeClr val="accent3">
                    <a:hueOff val="-73482"/>
                    <a:satOff val="26008"/>
                    <a:lumOff val="8653"/>
                  </a:schemeClr>
                </a:solidFill>
              </a:defRPr>
            </a:lvl1pPr>
          </a:lstStyle>
          <a:p>
            <a:r>
              <a:rPr lang="zh-CN" altLang="en-US" sz="3600" b="0" i="0" dirty="0">
                <a:solidFill>
                  <a:srgbClr val="FFFF00"/>
                </a:solidFill>
                <a:effectLst/>
                <a:latin typeface="SimHei" charset="0"/>
                <a:ea typeface="SimHei" charset="0"/>
                <a:cs typeface="SimHei" charset="0"/>
              </a:rPr>
              <a:t>课后作业</a:t>
            </a:r>
          </a:p>
        </p:txBody>
      </p:sp>
      <p:sp>
        <p:nvSpPr>
          <p:cNvPr id="5" name="文本框 5">
            <a:extLst>
              <a:ext uri="{FF2B5EF4-FFF2-40B4-BE49-F238E27FC236}">
                <a16:creationId xmlns="" xmlns:a16="http://schemas.microsoft.com/office/drawing/2014/main" id="{8F908237-DCB5-4A10-8228-4DA3FFC8CAA4}"/>
              </a:ext>
            </a:extLst>
          </p:cNvPr>
          <p:cNvSpPr txBox="1"/>
          <p:nvPr/>
        </p:nvSpPr>
        <p:spPr>
          <a:xfrm>
            <a:off x="1472921" y="2717883"/>
            <a:ext cx="10666738" cy="138294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fontAlgn="t">
              <a:lnSpc>
                <a:spcPct val="130000"/>
              </a:lnSpc>
            </a:pP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13</a:t>
            </a:r>
            <a:r>
              <a:rPr lang="zh-CN" altLang="en-US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3200" i="0" dirty="0">
                <a:solidFill>
                  <a:srgbClr val="FFFFFF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13.</a:t>
            </a:r>
          </a:p>
          <a:p>
            <a:pPr algn="l" fontAlgn="t">
              <a:lnSpc>
                <a:spcPct val="130000"/>
              </a:lnSpc>
            </a:pPr>
            <a:endParaRPr lang="en-US" altLang="zh-CN" sz="3200" i="0" dirty="0">
              <a:solidFill>
                <a:srgbClr val="FFFFFF"/>
              </a:solidFill>
              <a:effectLst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325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6993"/>
              <a:lumOff val="14363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 dirty="0" smtClean="0">
            <a:ln>
              <a:noFill/>
            </a:ln>
            <a:solidFill>
              <a:srgbClr val="EDEDEE"/>
            </a:solidFill>
            <a:effectLst/>
            <a:uFillTx/>
            <a:latin typeface="黑体" panose="02010609060101010101" pitchFamily="49" charset="-122"/>
            <a:ea typeface="黑体" panose="02010609060101010101" pitchFamily="49" charset="-122"/>
            <a:sym typeface="Hoefler Tex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6993"/>
              <a:lumOff val="14363"/>
            </a:schemeClr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600" b="0" i="1" u="none" strike="noStrike" cap="none" spc="0" normalizeH="0" baseline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blurRad="25400" dist="12700" dir="5400000" rotWithShape="0">
                <a:srgbClr val="FFFFFF"/>
              </a:outerShdw>
            </a:effectLst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2542</Words>
  <Application>Microsoft Office PowerPoint</Application>
  <PresentationFormat>自定义</PresentationFormat>
  <Paragraphs>317</Paragraphs>
  <Slides>50</Slides>
  <Notes>50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2" baseType="lpstr">
      <vt:lpstr>Moroccan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《我的母亲》</dc:title>
  <dc:creator>WIN</dc:creator>
  <cp:lastModifiedBy>a</cp:lastModifiedBy>
  <cp:revision>735</cp:revision>
  <dcterms:created xsi:type="dcterms:W3CDTF">2020-02-27T05:48:29Z</dcterms:created>
  <dcterms:modified xsi:type="dcterms:W3CDTF">2020-10-30T11:41:03Z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2052-1.9.1.2994</vt:lpwstr>
  </property>
</Properties>
</file>