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2"/>
    <p:sldMasterId id="2147483693" r:id="rId3"/>
  </p:sldMasterIdLst>
  <p:notesMasterIdLst>
    <p:notesMasterId r:id="rId41"/>
  </p:notesMasterIdLst>
  <p:sldIdLst>
    <p:sldId id="482" r:id="rId4"/>
    <p:sldId id="329" r:id="rId5"/>
    <p:sldId id="333" r:id="rId6"/>
    <p:sldId id="356" r:id="rId7"/>
    <p:sldId id="435" r:id="rId8"/>
    <p:sldId id="436" r:id="rId9"/>
    <p:sldId id="481" r:id="rId10"/>
    <p:sldId id="437" r:id="rId11"/>
    <p:sldId id="438" r:id="rId12"/>
    <p:sldId id="439" r:id="rId13"/>
    <p:sldId id="450" r:id="rId14"/>
    <p:sldId id="441" r:id="rId15"/>
    <p:sldId id="442" r:id="rId16"/>
    <p:sldId id="431" r:id="rId17"/>
    <p:sldId id="443" r:id="rId18"/>
    <p:sldId id="444" r:id="rId19"/>
    <p:sldId id="445" r:id="rId20"/>
    <p:sldId id="447" r:id="rId21"/>
    <p:sldId id="448" r:id="rId22"/>
    <p:sldId id="449" r:id="rId23"/>
    <p:sldId id="400" r:id="rId24"/>
    <p:sldId id="451" r:id="rId25"/>
    <p:sldId id="452" r:id="rId26"/>
    <p:sldId id="454" r:id="rId27"/>
    <p:sldId id="455" r:id="rId28"/>
    <p:sldId id="453" r:id="rId29"/>
    <p:sldId id="467" r:id="rId30"/>
    <p:sldId id="473" r:id="rId31"/>
    <p:sldId id="468" r:id="rId32"/>
    <p:sldId id="469" r:id="rId33"/>
    <p:sldId id="472" r:id="rId34"/>
    <p:sldId id="474" r:id="rId35"/>
    <p:sldId id="476" r:id="rId36"/>
    <p:sldId id="477" r:id="rId37"/>
    <p:sldId id="478" r:id="rId38"/>
    <p:sldId id="479" r:id="rId39"/>
    <p:sldId id="483" r:id="rId40"/>
  </p:sldIdLst>
  <p:sldSz cx="12192000" cy="6858000"/>
  <p:notesSz cx="7104063" cy="10234613"/>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8BAE"/>
    <a:srgbClr val="C1DEF6"/>
    <a:srgbClr val="B4DEFA"/>
    <a:srgbClr val="EA6E7E"/>
    <a:srgbClr val="EFA0A7"/>
    <a:srgbClr val="F3EFEE"/>
    <a:srgbClr val="F5F1EE"/>
    <a:srgbClr val="FCF8F7"/>
    <a:srgbClr val="F1EDEA"/>
    <a:srgbClr val="FBF7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90"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2021/9/3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09988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71"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71"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3"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9"/>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0"/>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969892E7-8E64-435E-8CEB-BC9971460E94}" type="slidenum">
              <a:rPr lang="zh-CN" altLang="en-US"/>
              <a:t>‹#›</a:t>
            </a:fld>
            <a:endParaRPr lang="zh-CN" altLang="en-US"/>
          </a:p>
        </p:txBody>
      </p:sp>
    </p:spTree>
  </p:cSld>
  <p:clrMapOvr>
    <a:masterClrMapping/>
  </p:clrMapOvr>
  <p:transition spd="slow">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2"/>
          <p:cNvPicPr>
            <a:picLocks noChangeAspect="1"/>
          </p:cNvPicPr>
          <p:nvPr userDrawn="1"/>
        </p:nvPicPr>
        <p:blipFill>
          <a:blip r:embed="rId3"/>
          <a:stretch>
            <a:fillRect/>
          </a:stretch>
        </p:blipFill>
        <p:spPr>
          <a:xfrm>
            <a:off x="0" y="0"/>
            <a:ext cx="12192000" cy="6858000"/>
          </a:xfrm>
          <a:prstGeom prst="rect">
            <a:avLst/>
          </a:prstGeom>
          <a:noFill/>
          <a:ln w="9525">
            <a:noFill/>
          </a:ln>
        </p:spPr>
      </p:pic>
      <p:sp>
        <p:nvSpPr>
          <p:cNvPr id="4" name="日期占位符 1"/>
          <p:cNvSpPr>
            <a:spLocks noGrp="1"/>
          </p:cNvSpPr>
          <p:nvPr>
            <p:ph type="dt" sz="half" idx="2"/>
          </p:nvPr>
        </p:nvSpPr>
        <p:spPr>
          <a:xfrm>
            <a:off x="838200" y="6356350"/>
            <a:ext cx="2743200" cy="365125"/>
          </a:xfrm>
          <a:prstGeom prst="rect">
            <a:avLst/>
          </a:prstGeom>
        </p:spPr>
        <p:txBody>
          <a:bodyPr/>
          <a:lstStyle>
            <a:lvl1pPr eaLnBrk="1" fontAlgn="auto" hangingPunct="1">
              <a:spcBef>
                <a:spcPct val="0"/>
              </a:spcBef>
              <a:spcAft>
                <a:spcPct val="0"/>
              </a:spcAft>
              <a:defRPr>
                <a:solidFill>
                  <a:srgbClr val="000000"/>
                </a:solidFill>
                <a:latin typeface="+mn-lt"/>
                <a:ea typeface="+mn-ea"/>
              </a:defRPr>
            </a:lvl1pPr>
          </a:lstStyle>
          <a:p>
            <a:pPr>
              <a:defRPr/>
            </a:pPr>
            <a:fld id="{7B472DD4-395C-410A-82E6-F4D7164AFA40}" type="datetimeFigureOut">
              <a:rPr lang="zh-CN" altLang="en-US"/>
              <a:pPr>
                <a:defRPr/>
              </a:pPr>
              <a:t>2021/9/3</a:t>
            </a:fld>
            <a:endParaRPr lang="zh-CN" altLang="en-US"/>
          </a:p>
        </p:txBody>
      </p:sp>
      <p:sp>
        <p:nvSpPr>
          <p:cNvPr id="5" name="页脚占位符 2"/>
          <p:cNvSpPr>
            <a:spLocks noGrp="1"/>
          </p:cNvSpPr>
          <p:nvPr>
            <p:ph type="ftr" sz="quarter" idx="3"/>
          </p:nvPr>
        </p:nvSpPr>
        <p:spPr>
          <a:xfrm>
            <a:off x="4038600" y="6356350"/>
            <a:ext cx="4114800" cy="365125"/>
          </a:xfrm>
          <a:prstGeom prst="rect">
            <a:avLst/>
          </a:prstGeom>
        </p:spPr>
        <p:txBody>
          <a:bodyPr/>
          <a:lstStyle>
            <a:lvl1pPr eaLnBrk="1" fontAlgn="auto" hangingPunct="1">
              <a:spcBef>
                <a:spcPct val="0"/>
              </a:spcBef>
              <a:spcAft>
                <a:spcPct val="0"/>
              </a:spcAft>
              <a:defRPr>
                <a:solidFill>
                  <a:srgbClr val="000000"/>
                </a:solidFill>
                <a:latin typeface="+mn-lt"/>
                <a:ea typeface="+mn-ea"/>
              </a:defRPr>
            </a:lvl1pPr>
          </a:lstStyle>
          <a:p>
            <a:pPr>
              <a:defRPr/>
            </a:pPr>
            <a:endParaRPr lang="zh-CN" altLang="en-US"/>
          </a:p>
        </p:txBody>
      </p:sp>
      <p:sp>
        <p:nvSpPr>
          <p:cNvPr id="6" name="灯片编号占位符 3"/>
          <p:cNvSpPr>
            <a:spLocks noGrp="1"/>
          </p:cNvSpPr>
          <p:nvPr>
            <p:ph type="sldNum" sz="quarter" idx="4"/>
          </p:nvPr>
        </p:nvSpPr>
        <p:spPr>
          <a:xfrm>
            <a:off x="8610600" y="6356350"/>
            <a:ext cx="2743200" cy="365125"/>
          </a:xfrm>
          <a:prstGeom prst="rect">
            <a:avLst/>
          </a:prstGeom>
        </p:spPr>
        <p:txBody>
          <a:bodyPr/>
          <a:lstStyle/>
          <a:p>
            <a:pPr fontAlgn="base">
              <a:spcBef>
                <a:spcPct val="0"/>
              </a:spcBef>
              <a:spcAft>
                <a:spcPct val="0"/>
              </a:spcAft>
            </a:pPr>
            <a:fld id="{9A0DB2DC-4C9A-4742-B13C-FB6460FD3503}" type="slidenum">
              <a:rPr lang="zh-CN" altLang="en-US">
                <a:solidFill>
                  <a:srgbClr val="000000"/>
                </a:solidFill>
              </a:rPr>
              <a:pPr fontAlgn="base">
                <a:spcBef>
                  <a:spcPct val="0"/>
                </a:spcBef>
                <a:spcAft>
                  <a:spcPct val="0"/>
                </a:spcAft>
              </a:pPr>
              <a:t>‹#›</a:t>
            </a:fld>
            <a:endParaRPr lang="zh-CN" altLang="en-US">
              <a:solidFill>
                <a:srgbClr val="000000"/>
              </a:solidFill>
            </a:endParaRPr>
          </a:p>
        </p:txBody>
      </p:sp>
    </p:spTree>
    <p:extLst>
      <p:ext uri="{BB962C8B-B14F-4D97-AF65-F5344CB8AC3E}">
        <p14:creationId xmlns:p14="http://schemas.microsoft.com/office/powerpoint/2010/main" val="2899488520"/>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3111000"/>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0413" cy="68595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04081878"/>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268413"/>
            <a:ext cx="12190413" cy="5591175"/>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461101623"/>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6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628775"/>
            <a:ext cx="12190413" cy="52308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131003844"/>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89138"/>
            <a:ext cx="12190413" cy="487045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020348387"/>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4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276475"/>
            <a:ext cx="12190413" cy="45831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641552099"/>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1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708275"/>
            <a:ext cx="12190413" cy="41513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535263678"/>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5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997200"/>
            <a:ext cx="12190413" cy="38623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225939668"/>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3429000"/>
            <a:ext cx="12190413" cy="34305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090251501"/>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6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3716338"/>
            <a:ext cx="12190413" cy="314325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340606529"/>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149725"/>
            <a:ext cx="12190413" cy="27098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909095556"/>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508500"/>
            <a:ext cx="12190413" cy="23510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31040805"/>
      </p:ext>
    </p:extLst>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2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868863"/>
            <a:ext cx="12190413" cy="1990725"/>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188473856"/>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8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229225"/>
            <a:ext cx="12190413" cy="16303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014086726"/>
      </p:ext>
    </p:extLst>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3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589588"/>
            <a:ext cx="12190413" cy="127000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037395058"/>
      </p:ext>
    </p:extLst>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9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876925"/>
            <a:ext cx="12190413" cy="9826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605976826"/>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5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5263"/>
            <a:ext cx="541338" cy="681038"/>
          </a:xfrm>
          <a:prstGeom prst="rect">
            <a:avLst/>
          </a:prstGeom>
          <a:solidFill>
            <a:srgbClr val="34AA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4" name="矩形 3"/>
          <p:cNvSpPr/>
          <p:nvPr/>
        </p:nvSpPr>
        <p:spPr>
          <a:xfrm>
            <a:off x="608013" y="195263"/>
            <a:ext cx="158750" cy="681038"/>
          </a:xfrm>
          <a:prstGeom prst="rect">
            <a:avLst/>
          </a:prstGeom>
          <a:solidFill>
            <a:srgbClr val="F5C1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5" name="矩形 4"/>
          <p:cNvSpPr/>
          <p:nvPr/>
        </p:nvSpPr>
        <p:spPr>
          <a:xfrm>
            <a:off x="12033250" y="195263"/>
            <a:ext cx="158750" cy="681038"/>
          </a:xfrm>
          <a:prstGeom prst="rect">
            <a:avLst/>
          </a:prstGeom>
          <a:solidFill>
            <a:srgbClr val="34AA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6" name="矩形 5"/>
          <p:cNvSpPr/>
          <p:nvPr/>
        </p:nvSpPr>
        <p:spPr>
          <a:xfrm>
            <a:off x="838200" y="195263"/>
            <a:ext cx="11107738" cy="681038"/>
          </a:xfrm>
          <a:prstGeom prst="rect">
            <a:avLst/>
          </a:prstGeom>
          <a:solidFill>
            <a:schemeClr val="accent5">
              <a:lumMod val="10000"/>
              <a:lumOff val="9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044125543"/>
      </p:ext>
    </p:extLst>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1027"/>
          <p:cNvSpPr>
            <a:spLocks noGrp="1"/>
          </p:cNvSpPr>
          <p:nvPr>
            <p:ph type="dt" sz="half" idx="10"/>
          </p:nvPr>
        </p:nvSpPr>
        <p:spPr>
          <a:xfrm>
            <a:off x="609600" y="6245225"/>
            <a:ext cx="2844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5" name="页脚占位符 1028"/>
          <p:cNvSpPr>
            <a:spLocks noGrp="1"/>
          </p:cNvSpPr>
          <p:nvPr>
            <p:ph type="ftr" sz="quarter" idx="11"/>
          </p:nvPr>
        </p:nvSpPr>
        <p:spPr>
          <a:xfrm>
            <a:off x="4165600" y="6245225"/>
            <a:ext cx="3860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6" name="灯片编号占位符 1029"/>
          <p:cNvSpPr>
            <a:spLocks noGrp="1"/>
          </p:cNvSpPr>
          <p:nvPr>
            <p:ph type="sldNum" sz="quarter" idx="12"/>
          </p:nvPr>
        </p:nvSpPr>
        <p:spPr>
          <a:xfrm>
            <a:off x="8737600" y="6245225"/>
            <a:ext cx="2844800" cy="476250"/>
          </a:xfrm>
        </p:spPr>
        <p:txBody>
          <a:bodyPr/>
          <a:lstStyle>
            <a:lvl1pPr>
              <a:defRPr/>
            </a:lvl1pPr>
          </a:lstStyle>
          <a:p>
            <a:pPr eaLnBrk="0" fontAlgn="base" hangingPunct="0">
              <a:spcBef>
                <a:spcPct val="0"/>
              </a:spcBef>
              <a:spcAft>
                <a:spcPct val="0"/>
              </a:spcAft>
              <a:defRPr/>
            </a:pPr>
            <a:fld id="{3D7B7448-EDAA-4558-A1D7-611FC60698F0}" type="slidenum">
              <a:rPr lang="zh-CN" altLang="en-US">
                <a:solidFill>
                  <a:srgbClr val="000000"/>
                </a:solidFill>
              </a:rPr>
              <a:pPr eaLnBrk="0" fontAlgn="base" hangingPunct="0">
                <a:spcBef>
                  <a:spcPct val="0"/>
                </a:spcBef>
                <a:spcAft>
                  <a:spcPct val="0"/>
                </a:spcAft>
                <a:defRPr/>
              </a:pPr>
              <a:t>‹#›</a:t>
            </a:fld>
            <a:endParaRPr lang="zh-CN" altLang="en-US">
              <a:solidFill>
                <a:srgbClr val="000000"/>
              </a:solidFill>
            </a:endParaRPr>
          </a:p>
        </p:txBody>
      </p:sp>
    </p:spTree>
    <p:extLst>
      <p:ext uri="{BB962C8B-B14F-4D97-AF65-F5344CB8AC3E}">
        <p14:creationId xmlns:p14="http://schemas.microsoft.com/office/powerpoint/2010/main" val="2727671914"/>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xfrm>
            <a:off x="609600" y="6245225"/>
            <a:ext cx="2844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5" name="页脚占位符 1028"/>
          <p:cNvSpPr>
            <a:spLocks noGrp="1"/>
          </p:cNvSpPr>
          <p:nvPr>
            <p:ph type="ftr" sz="quarter" idx="11"/>
          </p:nvPr>
        </p:nvSpPr>
        <p:spPr>
          <a:xfrm>
            <a:off x="4165600" y="6245225"/>
            <a:ext cx="3860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6" name="灯片编号占位符 1029"/>
          <p:cNvSpPr>
            <a:spLocks noGrp="1"/>
          </p:cNvSpPr>
          <p:nvPr>
            <p:ph type="sldNum" sz="quarter" idx="12"/>
          </p:nvPr>
        </p:nvSpPr>
        <p:spPr>
          <a:xfrm>
            <a:off x="8737600" y="6245225"/>
            <a:ext cx="2844800" cy="476250"/>
          </a:xfrm>
        </p:spPr>
        <p:txBody>
          <a:bodyPr/>
          <a:lstStyle>
            <a:lvl1pPr>
              <a:defRPr/>
            </a:lvl1pPr>
          </a:lstStyle>
          <a:p>
            <a:pPr eaLnBrk="0" fontAlgn="base" hangingPunct="0">
              <a:spcBef>
                <a:spcPct val="0"/>
              </a:spcBef>
              <a:spcAft>
                <a:spcPct val="0"/>
              </a:spcAft>
              <a:defRPr/>
            </a:pPr>
            <a:fld id="{D2AFED8D-C7BD-42AA-9E3E-B287C4AA8A23}" type="slidenum">
              <a:rPr lang="zh-CN" altLang="en-US">
                <a:solidFill>
                  <a:srgbClr val="000000"/>
                </a:solidFill>
              </a:rPr>
              <a:pPr eaLnBrk="0" fontAlgn="base" hangingPunct="0">
                <a:spcBef>
                  <a:spcPct val="0"/>
                </a:spcBef>
                <a:spcAft>
                  <a:spcPct val="0"/>
                </a:spcAft>
                <a:defRPr/>
              </a:pPr>
              <a:t>‹#›</a:t>
            </a:fld>
            <a:endParaRPr lang="zh-CN" altLang="en-US">
              <a:solidFill>
                <a:srgbClr val="000000"/>
              </a:solidFill>
            </a:endParaRPr>
          </a:p>
        </p:txBody>
      </p:sp>
    </p:spTree>
    <p:extLst>
      <p:ext uri="{BB962C8B-B14F-4D97-AF65-F5344CB8AC3E}">
        <p14:creationId xmlns:p14="http://schemas.microsoft.com/office/powerpoint/2010/main" val="3399245615"/>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2"/>
          <p:cNvPicPr>
            <a:picLocks noChangeAspect="1"/>
          </p:cNvPicPr>
          <p:nvPr userDrawn="1"/>
        </p:nvPicPr>
        <p:blipFill>
          <a:blip r:embed="rId3"/>
          <a:stretch>
            <a:fillRect/>
          </a:stretch>
        </p:blipFill>
        <p:spPr>
          <a:xfrm>
            <a:off x="0" y="0"/>
            <a:ext cx="12192000" cy="6858000"/>
          </a:xfrm>
          <a:prstGeom prst="rect">
            <a:avLst/>
          </a:prstGeom>
          <a:noFill/>
          <a:ln w="9525">
            <a:noFill/>
          </a:ln>
        </p:spPr>
      </p:pic>
      <p:sp>
        <p:nvSpPr>
          <p:cNvPr id="4" name="日期占位符 1"/>
          <p:cNvSpPr>
            <a:spLocks noGrp="1"/>
          </p:cNvSpPr>
          <p:nvPr>
            <p:ph type="dt" sz="half" idx="2"/>
          </p:nvPr>
        </p:nvSpPr>
        <p:spPr>
          <a:xfrm>
            <a:off x="838200" y="6356350"/>
            <a:ext cx="2743200" cy="365125"/>
          </a:xfrm>
          <a:prstGeom prst="rect">
            <a:avLst/>
          </a:prstGeom>
        </p:spPr>
        <p:txBody>
          <a:bodyPr/>
          <a:lstStyle>
            <a:lvl1pPr eaLnBrk="1" fontAlgn="auto" hangingPunct="1">
              <a:spcBef>
                <a:spcPct val="0"/>
              </a:spcBef>
              <a:spcAft>
                <a:spcPct val="0"/>
              </a:spcAft>
              <a:defRPr>
                <a:solidFill>
                  <a:srgbClr val="000000"/>
                </a:solidFill>
                <a:latin typeface="+mn-lt"/>
                <a:ea typeface="+mn-ea"/>
              </a:defRPr>
            </a:lvl1pPr>
          </a:lstStyle>
          <a:p>
            <a:pPr>
              <a:defRPr/>
            </a:pPr>
            <a:fld id="{7B472DD4-395C-410A-82E6-F4D7164AFA40}" type="datetimeFigureOut">
              <a:rPr lang="zh-CN" altLang="en-US"/>
              <a:pPr>
                <a:defRPr/>
              </a:pPr>
              <a:t>2021/9/3</a:t>
            </a:fld>
            <a:endParaRPr lang="zh-CN" altLang="en-US"/>
          </a:p>
        </p:txBody>
      </p:sp>
      <p:sp>
        <p:nvSpPr>
          <p:cNvPr id="5" name="页脚占位符 2"/>
          <p:cNvSpPr>
            <a:spLocks noGrp="1"/>
          </p:cNvSpPr>
          <p:nvPr>
            <p:ph type="ftr" sz="quarter" idx="3"/>
          </p:nvPr>
        </p:nvSpPr>
        <p:spPr>
          <a:xfrm>
            <a:off x="4038600" y="6356350"/>
            <a:ext cx="4114800" cy="365125"/>
          </a:xfrm>
          <a:prstGeom prst="rect">
            <a:avLst/>
          </a:prstGeom>
        </p:spPr>
        <p:txBody>
          <a:bodyPr/>
          <a:lstStyle>
            <a:lvl1pPr eaLnBrk="1" fontAlgn="auto" hangingPunct="1">
              <a:spcBef>
                <a:spcPct val="0"/>
              </a:spcBef>
              <a:spcAft>
                <a:spcPct val="0"/>
              </a:spcAft>
              <a:defRPr>
                <a:solidFill>
                  <a:srgbClr val="000000"/>
                </a:solidFill>
                <a:latin typeface="+mn-lt"/>
                <a:ea typeface="+mn-ea"/>
              </a:defRPr>
            </a:lvl1pPr>
          </a:lstStyle>
          <a:p>
            <a:pPr>
              <a:defRPr/>
            </a:pPr>
            <a:endParaRPr lang="zh-CN" altLang="en-US"/>
          </a:p>
        </p:txBody>
      </p:sp>
      <p:sp>
        <p:nvSpPr>
          <p:cNvPr id="6" name="灯片编号占位符 3"/>
          <p:cNvSpPr>
            <a:spLocks noGrp="1"/>
          </p:cNvSpPr>
          <p:nvPr>
            <p:ph type="sldNum" sz="quarter" idx="4"/>
          </p:nvPr>
        </p:nvSpPr>
        <p:spPr>
          <a:xfrm>
            <a:off x="8610600" y="6356350"/>
            <a:ext cx="2743200" cy="365125"/>
          </a:xfrm>
          <a:prstGeom prst="rect">
            <a:avLst/>
          </a:prstGeom>
        </p:spPr>
        <p:txBody>
          <a:bodyPr/>
          <a:lstStyle/>
          <a:p>
            <a:pPr fontAlgn="base">
              <a:spcBef>
                <a:spcPct val="0"/>
              </a:spcBef>
              <a:spcAft>
                <a:spcPct val="0"/>
              </a:spcAft>
            </a:pPr>
            <a:fld id="{9A0DB2DC-4C9A-4742-B13C-FB6460FD3503}" type="slidenum">
              <a:rPr lang="zh-CN" altLang="en-US">
                <a:solidFill>
                  <a:srgbClr val="000000"/>
                </a:solidFill>
              </a:rPr>
              <a:pPr fontAlgn="base">
                <a:spcBef>
                  <a:spcPct val="0"/>
                </a:spcBef>
                <a:spcAft>
                  <a:spcPct val="0"/>
                </a:spcAft>
              </a:pPr>
              <a:t>‹#›</a:t>
            </a:fld>
            <a:endParaRPr lang="zh-CN" altLang="en-US">
              <a:solidFill>
                <a:srgbClr val="000000"/>
              </a:solidFill>
            </a:endParaRPr>
          </a:p>
        </p:txBody>
      </p:sp>
    </p:spTree>
    <p:extLst>
      <p:ext uri="{BB962C8B-B14F-4D97-AF65-F5344CB8AC3E}">
        <p14:creationId xmlns:p14="http://schemas.microsoft.com/office/powerpoint/2010/main" val="3259618562"/>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952917"/>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0413" cy="68595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539011879"/>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268413"/>
            <a:ext cx="12190413" cy="5591175"/>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744788765"/>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6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628775"/>
            <a:ext cx="12190413" cy="52308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080903010"/>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89138"/>
            <a:ext cx="12190413" cy="487045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526036259"/>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4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276475"/>
            <a:ext cx="12190413" cy="45831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267716917"/>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1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708275"/>
            <a:ext cx="12190413" cy="415131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090810609"/>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5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2997200"/>
            <a:ext cx="12190413" cy="38623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084154805"/>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3429000"/>
            <a:ext cx="12190413" cy="34305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3056368865"/>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6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3716338"/>
            <a:ext cx="12190413" cy="314325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510328786"/>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149725"/>
            <a:ext cx="12190413" cy="27098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049959316"/>
      </p:ext>
    </p:extLst>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7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508500"/>
            <a:ext cx="12190413" cy="2351088"/>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380960030"/>
      </p:ext>
    </p:extLst>
  </p:cSld>
  <p:clrMapOvr>
    <a:masterClrMapping/>
  </p:clrMapOvr>
  <p:transition spd="slow"/>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2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868863"/>
            <a:ext cx="12190413" cy="1990725"/>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585594633"/>
      </p:ext>
    </p:extLst>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8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229225"/>
            <a:ext cx="12190413" cy="16303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1709449526"/>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3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589588"/>
            <a:ext cx="12190413" cy="1270000"/>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4172723661"/>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9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5876925"/>
            <a:ext cx="12190413" cy="982663"/>
          </a:xfrm>
          <a:prstGeom prst="rect">
            <a:avLst/>
          </a:prstGeom>
          <a:solidFill>
            <a:srgbClr val="DBEEF4">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369600989"/>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5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5263"/>
            <a:ext cx="541338" cy="681038"/>
          </a:xfrm>
          <a:prstGeom prst="rect">
            <a:avLst/>
          </a:prstGeom>
          <a:solidFill>
            <a:srgbClr val="34AA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4" name="矩形 3"/>
          <p:cNvSpPr/>
          <p:nvPr/>
        </p:nvSpPr>
        <p:spPr>
          <a:xfrm>
            <a:off x="608013" y="195263"/>
            <a:ext cx="158750" cy="681038"/>
          </a:xfrm>
          <a:prstGeom prst="rect">
            <a:avLst/>
          </a:prstGeom>
          <a:solidFill>
            <a:srgbClr val="F5C1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5" name="矩形 4"/>
          <p:cNvSpPr/>
          <p:nvPr/>
        </p:nvSpPr>
        <p:spPr>
          <a:xfrm>
            <a:off x="12033250" y="195263"/>
            <a:ext cx="158750" cy="681038"/>
          </a:xfrm>
          <a:prstGeom prst="rect">
            <a:avLst/>
          </a:prstGeom>
          <a:solidFill>
            <a:srgbClr val="34AA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kumimoji="1" lang="zh-CN" altLang="en-US">
              <a:solidFill>
                <a:srgbClr val="FFFFFF"/>
              </a:solidFill>
            </a:endParaRPr>
          </a:p>
        </p:txBody>
      </p:sp>
      <p:sp>
        <p:nvSpPr>
          <p:cNvPr id="6" name="矩形 5"/>
          <p:cNvSpPr/>
          <p:nvPr/>
        </p:nvSpPr>
        <p:spPr>
          <a:xfrm>
            <a:off x="838200" y="195263"/>
            <a:ext cx="11107738" cy="681038"/>
          </a:xfrm>
          <a:prstGeom prst="rect">
            <a:avLst/>
          </a:prstGeom>
          <a:solidFill>
            <a:schemeClr val="accent5">
              <a:lumMod val="10000"/>
              <a:lumOff val="9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a:solidFill>
                <a:srgbClr val="FFFFFF"/>
              </a:solidFill>
            </a:endParaRPr>
          </a:p>
        </p:txBody>
      </p:sp>
    </p:spTree>
    <p:extLst>
      <p:ext uri="{BB962C8B-B14F-4D97-AF65-F5344CB8AC3E}">
        <p14:creationId xmlns:p14="http://schemas.microsoft.com/office/powerpoint/2010/main" val="2030785270"/>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1027"/>
          <p:cNvSpPr>
            <a:spLocks noGrp="1"/>
          </p:cNvSpPr>
          <p:nvPr>
            <p:ph type="dt" sz="half" idx="10"/>
          </p:nvPr>
        </p:nvSpPr>
        <p:spPr>
          <a:xfrm>
            <a:off x="609600" y="6245225"/>
            <a:ext cx="2844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5" name="页脚占位符 1028"/>
          <p:cNvSpPr>
            <a:spLocks noGrp="1"/>
          </p:cNvSpPr>
          <p:nvPr>
            <p:ph type="ftr" sz="quarter" idx="11"/>
          </p:nvPr>
        </p:nvSpPr>
        <p:spPr>
          <a:xfrm>
            <a:off x="4165600" y="6245225"/>
            <a:ext cx="3860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6" name="灯片编号占位符 1029"/>
          <p:cNvSpPr>
            <a:spLocks noGrp="1"/>
          </p:cNvSpPr>
          <p:nvPr>
            <p:ph type="sldNum" sz="quarter" idx="12"/>
          </p:nvPr>
        </p:nvSpPr>
        <p:spPr>
          <a:xfrm>
            <a:off x="8737600" y="6245225"/>
            <a:ext cx="2844800" cy="476250"/>
          </a:xfrm>
        </p:spPr>
        <p:txBody>
          <a:bodyPr/>
          <a:lstStyle>
            <a:lvl1pPr>
              <a:defRPr/>
            </a:lvl1pPr>
          </a:lstStyle>
          <a:p>
            <a:pPr eaLnBrk="0" fontAlgn="base" hangingPunct="0">
              <a:spcBef>
                <a:spcPct val="0"/>
              </a:spcBef>
              <a:spcAft>
                <a:spcPct val="0"/>
              </a:spcAft>
              <a:defRPr/>
            </a:pPr>
            <a:fld id="{3D7B7448-EDAA-4558-A1D7-611FC60698F0}" type="slidenum">
              <a:rPr lang="zh-CN" altLang="en-US">
                <a:solidFill>
                  <a:srgbClr val="000000"/>
                </a:solidFill>
              </a:rPr>
              <a:pPr eaLnBrk="0" fontAlgn="base" hangingPunct="0">
                <a:spcBef>
                  <a:spcPct val="0"/>
                </a:spcBef>
                <a:spcAft>
                  <a:spcPct val="0"/>
                </a:spcAft>
                <a:defRPr/>
              </a:pPr>
              <a:t>‹#›</a:t>
            </a:fld>
            <a:endParaRPr lang="zh-CN" altLang="en-US">
              <a:solidFill>
                <a:srgbClr val="000000"/>
              </a:solidFill>
            </a:endParaRPr>
          </a:p>
        </p:txBody>
      </p:sp>
    </p:spTree>
    <p:extLst>
      <p:ext uri="{BB962C8B-B14F-4D97-AF65-F5344CB8AC3E}">
        <p14:creationId xmlns:p14="http://schemas.microsoft.com/office/powerpoint/2010/main" val="4078896225"/>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xfrm>
            <a:off x="609600" y="6245225"/>
            <a:ext cx="2844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5" name="页脚占位符 1028"/>
          <p:cNvSpPr>
            <a:spLocks noGrp="1"/>
          </p:cNvSpPr>
          <p:nvPr>
            <p:ph type="ftr" sz="quarter" idx="11"/>
          </p:nvPr>
        </p:nvSpPr>
        <p:spPr>
          <a:xfrm>
            <a:off x="4165600" y="6245225"/>
            <a:ext cx="3860800" cy="476250"/>
          </a:xfrm>
        </p:spPr>
        <p:txBody>
          <a:bodyPr/>
          <a:lstStyle>
            <a:lvl1pPr>
              <a:defRPr/>
            </a:lvl1pPr>
          </a:lstStyle>
          <a:p>
            <a:pPr eaLnBrk="0" fontAlgn="base" hangingPunct="0">
              <a:spcBef>
                <a:spcPct val="0"/>
              </a:spcBef>
              <a:spcAft>
                <a:spcPct val="0"/>
              </a:spcAft>
              <a:defRPr/>
            </a:pPr>
            <a:endParaRPr lang="zh-CN" altLang="en-US">
              <a:solidFill>
                <a:srgbClr val="000000"/>
              </a:solidFill>
            </a:endParaRPr>
          </a:p>
        </p:txBody>
      </p:sp>
      <p:sp>
        <p:nvSpPr>
          <p:cNvPr id="6" name="灯片编号占位符 1029"/>
          <p:cNvSpPr>
            <a:spLocks noGrp="1"/>
          </p:cNvSpPr>
          <p:nvPr>
            <p:ph type="sldNum" sz="quarter" idx="12"/>
          </p:nvPr>
        </p:nvSpPr>
        <p:spPr>
          <a:xfrm>
            <a:off x="8737600" y="6245225"/>
            <a:ext cx="2844800" cy="476250"/>
          </a:xfrm>
        </p:spPr>
        <p:txBody>
          <a:bodyPr/>
          <a:lstStyle>
            <a:lvl1pPr>
              <a:defRPr/>
            </a:lvl1pPr>
          </a:lstStyle>
          <a:p>
            <a:pPr eaLnBrk="0" fontAlgn="base" hangingPunct="0">
              <a:spcBef>
                <a:spcPct val="0"/>
              </a:spcBef>
              <a:spcAft>
                <a:spcPct val="0"/>
              </a:spcAft>
              <a:defRPr/>
            </a:pPr>
            <a:fld id="{D2AFED8D-C7BD-42AA-9E3E-B287C4AA8A23}" type="slidenum">
              <a:rPr lang="zh-CN" altLang="en-US">
                <a:solidFill>
                  <a:srgbClr val="000000"/>
                </a:solidFill>
              </a:rPr>
              <a:pPr eaLnBrk="0" fontAlgn="base" hangingPunct="0">
                <a:spcBef>
                  <a:spcPct val="0"/>
                </a:spcBef>
                <a:spcAft>
                  <a:spcPct val="0"/>
                </a:spcAft>
                <a:defRPr/>
              </a:pPr>
              <a:t>‹#›</a:t>
            </a:fld>
            <a:endParaRPr lang="zh-CN" altLang="en-US">
              <a:solidFill>
                <a:srgbClr val="000000"/>
              </a:solidFill>
            </a:endParaRPr>
          </a:p>
        </p:txBody>
      </p:sp>
    </p:spTree>
    <p:extLst>
      <p:ext uri="{BB962C8B-B14F-4D97-AF65-F5344CB8AC3E}">
        <p14:creationId xmlns:p14="http://schemas.microsoft.com/office/powerpoint/2010/main" val="2846946025"/>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2.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theme" Target="../theme/theme3.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image" Target="../media/image3.png"/><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t>2021/9/3</a:t>
            </a:fld>
            <a:endParaRPr lang="zh-CN" altLang="en-US"/>
          </a:p>
        </p:txBody>
      </p:sp>
      <p:sp>
        <p:nvSpPr>
          <p:cNvPr id="5" name="页脚占位符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ransition spd="slow">
    <p:random/>
  </p:transition>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22"/>
          <a:stretch>
            <a:fillRect/>
          </a:stretch>
        </a:blipFill>
        <a:effectLst/>
      </p:bgPr>
    </p:bg>
    <p:spTree>
      <p:nvGrpSpPr>
        <p:cNvPr id="1" name=""/>
        <p:cNvGrpSpPr/>
        <p:nvPr/>
      </p:nvGrpSpPr>
      <p:grpSpPr>
        <a:xfrm>
          <a:off x="0" y="0"/>
          <a:ext cx="0" cy="0"/>
          <a:chOff x="0" y="0"/>
          <a:chExt cx="0" cy="0"/>
        </a:xfrm>
      </p:grpSpPr>
      <p:pic>
        <p:nvPicPr>
          <p:cNvPr id="1026" name="图片 6"/>
          <p:cNvPicPr>
            <a:picLocks noChangeAspect="1"/>
          </p:cNvPicPr>
          <p:nvPr/>
        </p:nvPicPr>
        <p:blipFill>
          <a:blip r:embed="rId23"/>
          <a:stretch>
            <a:fillRect/>
          </a:stretch>
        </p:blipFill>
        <p:spPr>
          <a:xfrm>
            <a:off x="0" y="0"/>
            <a:ext cx="12192000" cy="6858000"/>
          </a:xfrm>
          <a:prstGeom prst="rect">
            <a:avLst/>
          </a:prstGeom>
          <a:noFill/>
          <a:ln w="9525">
            <a:noFill/>
          </a:ln>
        </p:spPr>
      </p:pic>
    </p:spTree>
    <p:extLst>
      <p:ext uri="{BB962C8B-B14F-4D97-AF65-F5344CB8AC3E}">
        <p14:creationId xmlns:p14="http://schemas.microsoft.com/office/powerpoint/2010/main" val="40693521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transition spd="slow"/>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22"/>
          <a:stretch>
            <a:fillRect/>
          </a:stretch>
        </a:blipFill>
        <a:effectLst/>
      </p:bgPr>
    </p:bg>
    <p:spTree>
      <p:nvGrpSpPr>
        <p:cNvPr id="1" name=""/>
        <p:cNvGrpSpPr/>
        <p:nvPr/>
      </p:nvGrpSpPr>
      <p:grpSpPr>
        <a:xfrm>
          <a:off x="0" y="0"/>
          <a:ext cx="0" cy="0"/>
          <a:chOff x="0" y="0"/>
          <a:chExt cx="0" cy="0"/>
        </a:xfrm>
      </p:grpSpPr>
      <p:pic>
        <p:nvPicPr>
          <p:cNvPr id="1026" name="图片 6"/>
          <p:cNvPicPr>
            <a:picLocks noChangeAspect="1"/>
          </p:cNvPicPr>
          <p:nvPr/>
        </p:nvPicPr>
        <p:blipFill>
          <a:blip r:embed="rId23"/>
          <a:stretch>
            <a:fillRect/>
          </a:stretch>
        </p:blipFill>
        <p:spPr>
          <a:xfrm>
            <a:off x="0" y="0"/>
            <a:ext cx="12192000" cy="6858000"/>
          </a:xfrm>
          <a:prstGeom prst="rect">
            <a:avLst/>
          </a:prstGeom>
          <a:noFill/>
          <a:ln w="9525">
            <a:noFill/>
          </a:ln>
        </p:spPr>
      </p:pic>
    </p:spTree>
    <p:extLst>
      <p:ext uri="{BB962C8B-B14F-4D97-AF65-F5344CB8AC3E}">
        <p14:creationId xmlns:p14="http://schemas.microsoft.com/office/powerpoint/2010/main" val="130818785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Lst>
  <p:transition spd="slow"/>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Arial Black" panose="020B0A040201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15.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9.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emf"/><Relationship Id="rId5" Type="http://schemas.openxmlformats.org/officeDocument/2006/relationships/package" Target="../embeddings/Microsoft_Word_Document1.docx"/><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NULL"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8.w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8.wmf"/><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1"/>
          <p:cNvPicPr/>
          <p:nvPr/>
        </p:nvPicPr>
        <p:blipFill>
          <a:blip r:embed="rId2"/>
          <a:stretch>
            <a:fillRect/>
          </a:stretch>
        </p:blipFill>
        <p:spPr>
          <a:xfrm>
            <a:off x="0" y="17780"/>
            <a:ext cx="12240000" cy="6840000"/>
          </a:xfrm>
          <a:prstGeom prst="rect">
            <a:avLst/>
          </a:prstGeom>
        </p:spPr>
      </p:pic>
      <p:pic>
        <p:nvPicPr>
          <p:cNvPr id="9" name="图片 8" descr="logo11"/>
          <p:cNvPicPr>
            <a:picLocks noChangeAspect="1"/>
          </p:cNvPicPr>
          <p:nvPr/>
        </p:nvPicPr>
        <p:blipFill>
          <a:blip r:embed="rId3"/>
          <a:stretch>
            <a:fillRect/>
          </a:stretch>
        </p:blipFill>
        <p:spPr>
          <a:xfrm>
            <a:off x="2040255" y="426720"/>
            <a:ext cx="647700" cy="637540"/>
          </a:xfrm>
          <a:prstGeom prst="rect">
            <a:avLst/>
          </a:prstGeom>
        </p:spPr>
      </p:pic>
      <p:pic>
        <p:nvPicPr>
          <p:cNvPr id="14" name="图片 13" descr="书"/>
          <p:cNvPicPr>
            <a:picLocks noChangeAspect="1"/>
          </p:cNvPicPr>
          <p:nvPr/>
        </p:nvPicPr>
        <p:blipFill>
          <a:blip r:embed="rId4"/>
          <a:stretch>
            <a:fillRect/>
          </a:stretch>
        </p:blipFill>
        <p:spPr>
          <a:xfrm>
            <a:off x="6466205" y="3428365"/>
            <a:ext cx="3618230" cy="2428240"/>
          </a:xfrm>
          <a:prstGeom prst="rect">
            <a:avLst/>
          </a:prstGeom>
        </p:spPr>
      </p:pic>
      <p:grpSp>
        <p:nvGrpSpPr>
          <p:cNvPr id="63" name="组合 62"/>
          <p:cNvGrpSpPr/>
          <p:nvPr/>
        </p:nvGrpSpPr>
        <p:grpSpPr>
          <a:xfrm>
            <a:off x="2998153" y="2996565"/>
            <a:ext cx="3695065" cy="1383665"/>
            <a:chOff x="16770" y="4505"/>
            <a:chExt cx="5819" cy="2179"/>
          </a:xfrm>
        </p:grpSpPr>
        <p:grpSp>
          <p:nvGrpSpPr>
            <p:cNvPr id="59" name="组合 58"/>
            <p:cNvGrpSpPr/>
            <p:nvPr/>
          </p:nvGrpSpPr>
          <p:grpSpPr>
            <a:xfrm>
              <a:off x="16770" y="4505"/>
              <a:ext cx="5819" cy="2179"/>
              <a:chOff x="9042" y="5144"/>
              <a:chExt cx="5819" cy="2179"/>
            </a:xfrm>
          </p:grpSpPr>
          <p:sp>
            <p:nvSpPr>
              <p:cNvPr id="61" name="文本框 60"/>
              <p:cNvSpPr txBox="1"/>
              <p:nvPr/>
            </p:nvSpPr>
            <p:spPr>
              <a:xfrm>
                <a:off x="9042" y="5144"/>
                <a:ext cx="5819" cy="2179"/>
              </a:xfrm>
              <a:prstGeom prst="rect">
                <a:avLst/>
              </a:prstGeom>
              <a:noFill/>
              <a:effectLst/>
            </p:spPr>
            <p:txBody>
              <a:bodyPr wrap="square" rtlCol="0">
                <a:spAutoFit/>
              </a:bodyPr>
              <a:lstStyle/>
              <a:p>
                <a:pPr algn="ctr" eaLnBrk="0" fontAlgn="base" hangingPunct="0">
                  <a:lnSpc>
                    <a:spcPct val="150000"/>
                  </a:lnSpc>
                  <a:spcBef>
                    <a:spcPct val="0"/>
                  </a:spcBef>
                  <a:spcAft>
                    <a:spcPct val="0"/>
                  </a:spcAft>
                </a:pPr>
                <a:r>
                  <a:rPr lang="zh-CN" altLang="en-US" sz="3200" b="1">
                    <a:solidFill>
                      <a:srgbClr val="000000"/>
                    </a:solidFill>
                    <a:latin typeface="微软雅黑" panose="020B0503020204020204" pitchFamily="34" charset="-122"/>
                    <a:cs typeface="楷体" panose="02010609060101010101" pitchFamily="49" charset="-122"/>
                  </a:rPr>
                  <a:t>高中数学</a:t>
                </a:r>
                <a:endParaRPr lang="zh-CN" altLang="en-US" sz="3200" b="1">
                  <a:solidFill>
                    <a:srgbClr val="000000"/>
                  </a:solidFill>
                  <a:latin typeface="微软雅黑"/>
                  <a:cs typeface="楷体" panose="02010609060101010101" pitchFamily="49" charset="-122"/>
                </a:endParaRPr>
              </a:p>
              <a:p>
                <a:pPr algn="ctr" eaLnBrk="0" fontAlgn="base" hangingPunct="0">
                  <a:lnSpc>
                    <a:spcPct val="150000"/>
                  </a:lnSpc>
                  <a:spcBef>
                    <a:spcPct val="0"/>
                  </a:spcBef>
                  <a:spcAft>
                    <a:spcPct val="0"/>
                  </a:spcAft>
                </a:pPr>
                <a:r>
                  <a:rPr lang="zh-CN" altLang="en-US" b="1">
                    <a:solidFill>
                      <a:srgbClr val="000000"/>
                    </a:solidFill>
                    <a:latin typeface="微软雅黑" panose="020B0503020204020204" pitchFamily="34" charset="-122"/>
                    <a:cs typeface="楷体" panose="02010609060101010101" pitchFamily="49" charset="-122"/>
                  </a:rPr>
                  <a:t>必修第一册</a:t>
                </a:r>
                <a:r>
                  <a:rPr lang="zh-CN" altLang="en-US" sz="2400">
                    <a:solidFill>
                      <a:srgbClr val="000000"/>
                    </a:solidFill>
                    <a:latin typeface="微软雅黑"/>
                    <a:cs typeface="+mn-ea"/>
                  </a:rPr>
                  <a:t> </a:t>
                </a:r>
                <a:r>
                  <a:rPr lang="en-US" altLang="zh-CN" sz="2400">
                    <a:solidFill>
                      <a:srgbClr val="000000"/>
                    </a:solidFill>
                    <a:latin typeface="微软雅黑"/>
                    <a:cs typeface="+mn-ea"/>
                  </a:rPr>
                  <a:t> </a:t>
                </a:r>
                <a:r>
                  <a:rPr lang="en-US" altLang="zh-CN" sz="2000" b="1">
                    <a:solidFill>
                      <a:srgbClr val="FFFFFF"/>
                    </a:solidFill>
                    <a:latin typeface="微软雅黑"/>
                    <a:cs typeface="+mn-ea"/>
                  </a:rPr>
                  <a:t>RJ</a:t>
                </a:r>
              </a:p>
            </p:txBody>
          </p:sp>
          <p:cxnSp>
            <p:nvCxnSpPr>
              <p:cNvPr id="60" name="直接连接符 59"/>
              <p:cNvCxnSpPr/>
              <p:nvPr/>
            </p:nvCxnSpPr>
            <p:spPr>
              <a:xfrm>
                <a:off x="10593" y="6367"/>
                <a:ext cx="2696" cy="0"/>
              </a:xfrm>
              <a:prstGeom prst="line">
                <a:avLst/>
              </a:prstGeom>
              <a:ln w="19050">
                <a:solidFill>
                  <a:srgbClr val="FF9800"/>
                </a:solidFill>
              </a:ln>
            </p:spPr>
            <p:style>
              <a:lnRef idx="1">
                <a:schemeClr val="accent4"/>
              </a:lnRef>
              <a:fillRef idx="0">
                <a:schemeClr val="accent4"/>
              </a:fillRef>
              <a:effectRef idx="0">
                <a:schemeClr val="accent4"/>
              </a:effectRef>
              <a:fontRef idx="minor">
                <a:schemeClr val="tx1"/>
              </a:fontRef>
            </p:style>
          </p:cxnSp>
        </p:grpSp>
        <p:sp>
          <p:nvSpPr>
            <p:cNvPr id="58" name="圆角矩形 57"/>
            <p:cNvSpPr/>
            <p:nvPr/>
          </p:nvSpPr>
          <p:spPr>
            <a:xfrm>
              <a:off x="20433" y="6059"/>
              <a:ext cx="1052" cy="555"/>
            </a:xfrm>
            <a:prstGeom prst="roundRect">
              <a:avLst/>
            </a:prstGeom>
            <a:solidFill>
              <a:srgbClr val="FF98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altLang="zh-CN">
                  <a:solidFill>
                    <a:srgbClr val="FFFFFF"/>
                  </a:solidFill>
                </a:rPr>
                <a:t>RJA</a:t>
              </a:r>
            </a:p>
          </p:txBody>
        </p:sp>
      </p:grpSp>
      <p:grpSp>
        <p:nvGrpSpPr>
          <p:cNvPr id="13" name="组合 12"/>
          <p:cNvGrpSpPr/>
          <p:nvPr/>
        </p:nvGrpSpPr>
        <p:grpSpPr>
          <a:xfrm>
            <a:off x="2423795" y="1701165"/>
            <a:ext cx="4852035" cy="789940"/>
            <a:chOff x="10034" y="1375"/>
            <a:chExt cx="7641" cy="1244"/>
          </a:xfrm>
        </p:grpSpPr>
        <p:sp>
          <p:nvSpPr>
            <p:cNvPr id="15" name="圆角矩形 14"/>
            <p:cNvSpPr/>
            <p:nvPr/>
          </p:nvSpPr>
          <p:spPr>
            <a:xfrm>
              <a:off x="10034" y="1450"/>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16" name="圆角矩形 15"/>
            <p:cNvSpPr/>
            <p:nvPr/>
          </p:nvSpPr>
          <p:spPr>
            <a:xfrm>
              <a:off x="11340" y="1450"/>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17" name="圆角矩形 16"/>
            <p:cNvSpPr/>
            <p:nvPr/>
          </p:nvSpPr>
          <p:spPr>
            <a:xfrm>
              <a:off x="12618" y="1450"/>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18" name="圆角矩形 17"/>
            <p:cNvSpPr/>
            <p:nvPr/>
          </p:nvSpPr>
          <p:spPr>
            <a:xfrm>
              <a:off x="13910" y="1450"/>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19" name="圆角矩形 18"/>
            <p:cNvSpPr/>
            <p:nvPr/>
          </p:nvSpPr>
          <p:spPr>
            <a:xfrm>
              <a:off x="15215" y="1450"/>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20" name="圆角矩形 19"/>
            <p:cNvSpPr/>
            <p:nvPr/>
          </p:nvSpPr>
          <p:spPr>
            <a:xfrm>
              <a:off x="16490" y="1429"/>
              <a:ext cx="1185" cy="1169"/>
            </a:xfrm>
            <a:prstGeom prst="roundRect">
              <a:avLst/>
            </a:prstGeom>
            <a:solidFill>
              <a:srgbClr val="FF9F23"/>
            </a:solidFill>
            <a:ln w="19050">
              <a:solidFill>
                <a:srgbClr val="FF9F00"/>
              </a:solidFill>
              <a:prstDash val="solid"/>
            </a:ln>
            <a:effectLst>
              <a:outerShdw blurRad="50800" dist="50800" dir="5400000" sx="92000" sy="92000" algn="ctr" rotWithShape="0">
                <a:srgbClr val="AA6500">
                  <a:alpha val="100000"/>
                </a:srgb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21" name="文本框 20"/>
            <p:cNvSpPr txBox="1"/>
            <p:nvPr/>
          </p:nvSpPr>
          <p:spPr>
            <a:xfrm>
              <a:off x="10034" y="1375"/>
              <a:ext cx="7641" cy="1210"/>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dist" eaLnBrk="0" fontAlgn="base" hangingPunct="0">
                <a:spcBef>
                  <a:spcPct val="0"/>
                </a:spcBef>
                <a:spcAft>
                  <a:spcPct val="0"/>
                </a:spcAft>
              </a:pPr>
              <a:r>
                <a:rPr lang="zh-CN" altLang="en-US" sz="4400" b="1">
                  <a:ln w="10160">
                    <a:solidFill>
                      <a:srgbClr val="FF9800"/>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cs typeface="微软雅黑" panose="020B0503020204020204" pitchFamily="34" charset="-122"/>
                </a:rPr>
                <a:t>精 品 教 学 课 件</a:t>
              </a:r>
            </a:p>
          </p:txBody>
        </p:sp>
      </p:grpSp>
    </p:spTree>
    <p:extLst>
      <p:ext uri="{BB962C8B-B14F-4D97-AF65-F5344CB8AC3E}">
        <p14:creationId xmlns:p14="http://schemas.microsoft.com/office/powerpoint/2010/main" val="2126094718"/>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401494" y="1756264"/>
            <a:ext cx="9647208" cy="769441"/>
          </a:xfrm>
          <a:prstGeom prst="rect">
            <a:avLst/>
          </a:prstGeom>
          <a:noFill/>
        </p:spPr>
        <p:txBody>
          <a:bodyPr wrap="square" rtlCol="0">
            <a:spAutoFit/>
          </a:bodyPr>
          <a:lstStyle/>
          <a:p>
            <a:r>
              <a:rPr lang="zh-CN" altLang="en-US" sz="4400" b="1" dirty="0">
                <a:solidFill>
                  <a:srgbClr val="FF0000"/>
                </a:solidFill>
                <a:latin typeface="字魂27号-布丁体" panose="00000500000000000000" charset="-122"/>
                <a:ea typeface="字魂27号-布丁体" panose="00000500000000000000" charset="-122"/>
                <a:cs typeface="字魂27号-布丁体" panose="00000500000000000000" charset="-122"/>
              </a:rPr>
              <a:t>第三章 函数的概念与性质</a:t>
            </a:r>
          </a:p>
        </p:txBody>
      </p:sp>
      <p:sp>
        <p:nvSpPr>
          <p:cNvPr id="6" name="文本框 5"/>
          <p:cNvSpPr txBox="1"/>
          <p:nvPr/>
        </p:nvSpPr>
        <p:spPr>
          <a:xfrm>
            <a:off x="3861223" y="2948185"/>
            <a:ext cx="6279515" cy="706755"/>
          </a:xfrm>
          <a:prstGeom prst="rect">
            <a:avLst/>
          </a:prstGeom>
          <a:noFill/>
        </p:spPr>
        <p:txBody>
          <a:bodyPr wrap="square" rtlCol="0">
            <a:spAutoFit/>
          </a:bodyPr>
          <a:lstStyle/>
          <a:p>
            <a:r>
              <a:rPr lang="zh-CN" altLang="en-US" sz="4000" b="1" dirty="0">
                <a:solidFill>
                  <a:srgbClr val="FF0000"/>
                </a:solidFill>
                <a:latin typeface="字魂27号-布丁体" panose="00000500000000000000" charset="-122"/>
                <a:ea typeface="字魂27号-布丁体" panose="00000500000000000000" charset="-122"/>
                <a:cs typeface="字魂27号-布丁体" panose="00000500000000000000" charset="-122"/>
              </a:rPr>
              <a:t>章 末 总 结</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385455" y="812800"/>
            <a:ext cx="8386618" cy="550458"/>
          </a:xfrm>
        </p:spPr>
        <p:txBody>
          <a:bodyPr>
            <a:normAutofit fontScale="90000"/>
          </a:bodyPr>
          <a:lstStyle/>
          <a:p>
            <a:r>
              <a:rPr lang="zh-CN" altLang="en-US" b="1" dirty="0"/>
              <a:t>教学目标及核心素养</a:t>
            </a:r>
          </a:p>
        </p:txBody>
      </p:sp>
      <p:graphicFrame>
        <p:nvGraphicFramePr>
          <p:cNvPr id="557098" name="Group 42"/>
          <p:cNvGraphicFramePr>
            <a:graphicFrameLocks noGrp="1"/>
          </p:cNvGraphicFramePr>
          <p:nvPr>
            <p:ph idx="1"/>
            <p:extLst>
              <p:ext uri="{D42A27DB-BD31-4B8C-83A1-F6EECF244321}">
                <p14:modId xmlns:p14="http://schemas.microsoft.com/office/powerpoint/2010/main" val="4242743393"/>
              </p:ext>
            </p:extLst>
          </p:nvPr>
        </p:nvGraphicFramePr>
        <p:xfrm>
          <a:off x="1586346" y="1606818"/>
          <a:ext cx="9497291" cy="3644363"/>
        </p:xfrm>
        <a:graphic>
          <a:graphicData uri="http://schemas.openxmlformats.org/drawingml/2006/table">
            <a:tbl>
              <a:tblPr/>
              <a:tblGrid>
                <a:gridCol w="1431476">
                  <a:extLst>
                    <a:ext uri="{9D8B030D-6E8A-4147-A177-3AD203B41FA5}">
                      <a16:colId xmlns:a16="http://schemas.microsoft.com/office/drawing/2014/main" xmlns="" val="20000"/>
                    </a:ext>
                  </a:extLst>
                </a:gridCol>
                <a:gridCol w="8065815">
                  <a:extLst>
                    <a:ext uri="{9D8B030D-6E8A-4147-A177-3AD203B41FA5}">
                      <a16:colId xmlns:a16="http://schemas.microsoft.com/office/drawing/2014/main" xmlns="" val="20001"/>
                    </a:ext>
                  </a:extLst>
                </a:gridCol>
              </a:tblGrid>
              <a:tr h="1231513">
                <a:tc>
                  <a:txBody>
                    <a:bodyPr/>
                    <a:lstStyle/>
                    <a:p>
                      <a:pPr marL="0" marR="0" lvl="0" indent="0" algn="ctr" defTabSz="914400" rtl="0" eaLnBrk="0" fontAlgn="base" latinLnBrk="0" hangingPunct="0">
                        <a:lnSpc>
                          <a:spcPct val="13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Arial" panose="020B0604020202020204" pitchFamily="34" charset="0"/>
                          <a:ea typeface="黑体" panose="02010600030101010101" pitchFamily="49" charset="-122"/>
                          <a:cs typeface="Calibri" panose="020F0502020204030204" charset="0"/>
                        </a:rPr>
                        <a:t>教学目标</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altLang="zh-CN" sz="2000" b="1" kern="1000" baseline="0" dirty="0">
                          <a:solidFill>
                            <a:schemeClr val="tx1"/>
                          </a:solidFill>
                          <a:effectLst/>
                          <a:latin typeface="+mn-ea"/>
                          <a:cs typeface="+mn-ea"/>
                        </a:rPr>
                        <a:t>1.</a:t>
                      </a:r>
                      <a:r>
                        <a:rPr lang="zh-CN" altLang="en-US" sz="2000" b="1" kern="1000" baseline="0" dirty="0">
                          <a:solidFill>
                            <a:schemeClr val="tx1"/>
                          </a:solidFill>
                          <a:effectLst/>
                          <a:latin typeface="+mn-ea"/>
                          <a:cs typeface="+mn-ea"/>
                        </a:rPr>
                        <a:t>掌握函数的概念</a:t>
                      </a:r>
                      <a:r>
                        <a:rPr altLang="zh-CN" sz="2000" b="1" kern="1000" baseline="0" dirty="0">
                          <a:solidFill>
                            <a:schemeClr val="tx1"/>
                          </a:solidFill>
                          <a:effectLst/>
                          <a:latin typeface="+mn-ea"/>
                          <a:cs typeface="+mn-ea"/>
                        </a:rPr>
                        <a:t>；</a:t>
                      </a:r>
                    </a:p>
                    <a:p>
                      <a:r>
                        <a:rPr altLang="zh-CN" sz="2000" b="1" kern="1000" baseline="0" dirty="0">
                          <a:solidFill>
                            <a:schemeClr val="tx1"/>
                          </a:solidFill>
                          <a:effectLst/>
                          <a:latin typeface="+mn-ea"/>
                          <a:cs typeface="+mn-ea"/>
                        </a:rPr>
                        <a:t>2.</a:t>
                      </a:r>
                      <a:r>
                        <a:rPr lang="zh-CN" altLang="en-US" sz="2000" b="1" kern="1000" baseline="0" dirty="0">
                          <a:solidFill>
                            <a:schemeClr val="tx1"/>
                          </a:solidFill>
                          <a:effectLst/>
                          <a:latin typeface="+mn-ea"/>
                          <a:cs typeface="+mn-ea"/>
                        </a:rPr>
                        <a:t>了解分段函数，会画分段函数的图像</a:t>
                      </a:r>
                      <a:r>
                        <a:rPr altLang="zh-CN" sz="2000" b="1" kern="1000" baseline="0" dirty="0">
                          <a:solidFill>
                            <a:schemeClr val="tx1"/>
                          </a:solidFill>
                          <a:effectLst/>
                          <a:latin typeface="+mn-ea"/>
                          <a:cs typeface="+mn-ea"/>
                        </a:rPr>
                        <a:t>；</a:t>
                      </a:r>
                    </a:p>
                    <a:p>
                      <a:r>
                        <a:rPr altLang="zh-CN" sz="2000" b="1" kern="1000" baseline="0" dirty="0">
                          <a:solidFill>
                            <a:schemeClr val="tx1"/>
                          </a:solidFill>
                          <a:effectLst/>
                          <a:latin typeface="+mn-ea"/>
                          <a:cs typeface="+mn-ea"/>
                        </a:rPr>
                        <a:t>3.</a:t>
                      </a:r>
                      <a:r>
                        <a:rPr lang="zh-CN" altLang="en-US" sz="2000" b="1" kern="1000" baseline="0" dirty="0">
                          <a:solidFill>
                            <a:schemeClr val="tx1"/>
                          </a:solidFill>
                          <a:effectLst/>
                          <a:latin typeface="+mn-ea"/>
                          <a:cs typeface="+mn-ea"/>
                        </a:rPr>
                        <a:t>理解函数性质并且熟练运用</a:t>
                      </a:r>
                      <a:r>
                        <a:rPr lang="zh-CN" sz="2000" b="1" kern="1000" baseline="0" dirty="0">
                          <a:solidFill>
                            <a:schemeClr val="tx1"/>
                          </a:solidFill>
                          <a:effectLst/>
                          <a:latin typeface="+mn-ea"/>
                          <a:cs typeface="+mn-ea"/>
                        </a:rPr>
                        <a:t>；</a:t>
                      </a:r>
                    </a:p>
                    <a:p>
                      <a:r>
                        <a:rPr lang="en-US" altLang="zh-CN" sz="2000" b="1" kern="1000" baseline="0" dirty="0">
                          <a:solidFill>
                            <a:schemeClr val="tx1"/>
                          </a:solidFill>
                          <a:effectLst/>
                          <a:latin typeface="+mn-ea"/>
                          <a:cs typeface="+mn-ea"/>
                        </a:rPr>
                        <a:t>4.</a:t>
                      </a:r>
                      <a:r>
                        <a:rPr lang="zh-CN" altLang="en-US" sz="2000" b="1" kern="1000" baseline="0" dirty="0">
                          <a:solidFill>
                            <a:schemeClr val="tx1"/>
                          </a:solidFill>
                          <a:effectLst/>
                          <a:latin typeface="+mn-ea"/>
                          <a:cs typeface="+mn-ea"/>
                        </a:rPr>
                        <a:t>能用函数与方程的思想解决实际问题</a:t>
                      </a:r>
                      <a:r>
                        <a:rPr altLang="zh-CN" sz="2000" b="1" kern="1000" baseline="0" dirty="0">
                          <a:solidFill>
                            <a:schemeClr val="tx1"/>
                          </a:solidFill>
                          <a:effectLst/>
                          <a:latin typeface="+mn-ea"/>
                          <a:cs typeface="+mn-ea"/>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333723">
                <a:tc>
                  <a:txBody>
                    <a:bodyPr/>
                    <a:lstStyle/>
                    <a:p>
                      <a:pPr marL="0" marR="0" lvl="0" indent="0" algn="ctr" defTabSz="914400" rtl="0" eaLnBrk="0" fontAlgn="base" latinLnBrk="0" hangingPunct="0">
                        <a:lnSpc>
                          <a:spcPct val="13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Arial" panose="020B0604020202020204" pitchFamily="34" charset="0"/>
                          <a:ea typeface="黑体" panose="02010600030101010101" pitchFamily="49" charset="-122"/>
                          <a:cs typeface="Calibri" panose="020F0502020204030204" charset="0"/>
                        </a:rPr>
                        <a:t>核心素养</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altLang="zh-CN" sz="2000" b="1" kern="1200" dirty="0" err="1">
                          <a:solidFill>
                            <a:schemeClr val="tx1"/>
                          </a:solidFill>
                          <a:effectLst/>
                          <a:latin typeface="+mn-lt"/>
                          <a:ea typeface="+mn-ea"/>
                          <a:cs typeface="+mn-cs"/>
                        </a:rPr>
                        <a:t>a.数学抽象</a:t>
                      </a:r>
                      <a:r>
                        <a:rPr altLang="zh-CN" sz="2000" b="1" kern="1200" dirty="0">
                          <a:solidFill>
                            <a:schemeClr val="tx1"/>
                          </a:solidFill>
                          <a:effectLst/>
                          <a:latin typeface="+mn-lt"/>
                          <a:ea typeface="+mn-ea"/>
                          <a:cs typeface="+mn-cs"/>
                        </a:rPr>
                        <a:t>：</a:t>
                      </a:r>
                      <a:r>
                        <a:rPr lang="zh-CN" altLang="en-US" sz="2000" b="1" kern="1200" dirty="0">
                          <a:solidFill>
                            <a:schemeClr val="tx1"/>
                          </a:solidFill>
                          <a:effectLst/>
                          <a:latin typeface="+mn-lt"/>
                          <a:ea typeface="+mn-ea"/>
                          <a:cs typeface="+mn-cs"/>
                        </a:rPr>
                        <a:t>函数的概念</a:t>
                      </a:r>
                      <a:r>
                        <a:rPr altLang="zh-CN" sz="2000" b="1" kern="1200" dirty="0">
                          <a:solidFill>
                            <a:schemeClr val="tx1"/>
                          </a:solidFill>
                          <a:effectLst/>
                          <a:latin typeface="+mn-lt"/>
                          <a:ea typeface="+mn-ea"/>
                          <a:cs typeface="+mn-cs"/>
                        </a:rPr>
                        <a:t>；</a:t>
                      </a:r>
                    </a:p>
                    <a:p>
                      <a:r>
                        <a:rPr altLang="zh-CN" sz="2000" b="1" kern="1200" dirty="0" err="1">
                          <a:solidFill>
                            <a:schemeClr val="tx1"/>
                          </a:solidFill>
                          <a:effectLst/>
                          <a:latin typeface="+mn-lt"/>
                          <a:ea typeface="+mn-ea"/>
                          <a:cs typeface="+mn-cs"/>
                        </a:rPr>
                        <a:t>b.逻辑推理</a:t>
                      </a:r>
                      <a:r>
                        <a:rPr altLang="zh-CN" sz="2000" b="1" kern="1200" dirty="0">
                          <a:solidFill>
                            <a:schemeClr val="tx1"/>
                          </a:solidFill>
                          <a:effectLst/>
                          <a:latin typeface="+mn-lt"/>
                          <a:ea typeface="+mn-ea"/>
                          <a:cs typeface="+mn-cs"/>
                        </a:rPr>
                        <a:t>：</a:t>
                      </a:r>
                      <a:r>
                        <a:rPr lang="zh-CN" altLang="en-US" sz="2000" b="1" kern="1200" dirty="0">
                          <a:solidFill>
                            <a:schemeClr val="tx1"/>
                          </a:solidFill>
                          <a:effectLst/>
                          <a:latin typeface="+mn-lt"/>
                          <a:ea typeface="+mn-ea"/>
                          <a:cs typeface="+mn-cs"/>
                        </a:rPr>
                        <a:t>函数性质的由来</a:t>
                      </a:r>
                      <a:r>
                        <a:rPr altLang="zh-CN" sz="2000" b="1" kern="1200" dirty="0">
                          <a:solidFill>
                            <a:schemeClr val="tx1"/>
                          </a:solidFill>
                          <a:effectLst/>
                          <a:latin typeface="+mn-lt"/>
                          <a:ea typeface="+mn-ea"/>
                          <a:cs typeface="+mn-cs"/>
                        </a:rPr>
                        <a:t>；</a:t>
                      </a:r>
                    </a:p>
                    <a:p>
                      <a:r>
                        <a:rPr altLang="zh-CN" sz="2000" b="1" kern="1200" dirty="0" err="1">
                          <a:solidFill>
                            <a:schemeClr val="tx1"/>
                          </a:solidFill>
                          <a:effectLst/>
                          <a:latin typeface="+mn-lt"/>
                          <a:ea typeface="+mn-ea"/>
                          <a:cs typeface="+mn-cs"/>
                        </a:rPr>
                        <a:t>c.数学运算</a:t>
                      </a:r>
                      <a:r>
                        <a:rPr altLang="zh-CN" sz="2000" b="1" kern="1200" dirty="0">
                          <a:solidFill>
                            <a:schemeClr val="tx1"/>
                          </a:solidFill>
                          <a:effectLst/>
                          <a:latin typeface="+mn-lt"/>
                          <a:ea typeface="+mn-ea"/>
                          <a:cs typeface="+mn-cs"/>
                        </a:rPr>
                        <a:t>：</a:t>
                      </a:r>
                      <a:r>
                        <a:rPr lang="zh-CN" altLang="en-US" sz="2000" b="1" kern="1200" dirty="0">
                          <a:solidFill>
                            <a:schemeClr val="tx1"/>
                          </a:solidFill>
                          <a:effectLst/>
                          <a:latin typeface="+mn-lt"/>
                          <a:ea typeface="+mn-ea"/>
                          <a:cs typeface="+mn-cs"/>
                        </a:rPr>
                        <a:t>求定义域、值域、函数解析式等</a:t>
                      </a:r>
                      <a:r>
                        <a:rPr altLang="zh-CN" sz="2000" b="1" kern="1200" dirty="0">
                          <a:solidFill>
                            <a:schemeClr val="tx1"/>
                          </a:solidFill>
                          <a:effectLst/>
                          <a:latin typeface="+mn-lt"/>
                          <a:ea typeface="+mn-ea"/>
                          <a:cs typeface="+mn-cs"/>
                        </a:rPr>
                        <a:t>；</a:t>
                      </a:r>
                    </a:p>
                    <a:p>
                      <a:r>
                        <a:rPr altLang="zh-CN" sz="2000" b="1" kern="1200" dirty="0" err="1">
                          <a:solidFill>
                            <a:schemeClr val="tx1"/>
                          </a:solidFill>
                          <a:effectLst/>
                          <a:latin typeface="+mn-lt"/>
                          <a:ea typeface="+mn-ea"/>
                          <a:cs typeface="+mn-cs"/>
                        </a:rPr>
                        <a:t>d.直观想象</a:t>
                      </a:r>
                      <a:r>
                        <a:rPr altLang="zh-CN" sz="2000" b="1" kern="1200" dirty="0">
                          <a:solidFill>
                            <a:schemeClr val="tx1"/>
                          </a:solidFill>
                          <a:effectLst/>
                          <a:latin typeface="+mn-lt"/>
                          <a:ea typeface="+mn-ea"/>
                          <a:cs typeface="+mn-cs"/>
                        </a:rPr>
                        <a:t>：</a:t>
                      </a:r>
                      <a:r>
                        <a:rPr lang="zh-CN" altLang="en-US" sz="2000" b="1" kern="1200" dirty="0">
                          <a:solidFill>
                            <a:schemeClr val="tx1"/>
                          </a:solidFill>
                          <a:effectLst/>
                          <a:latin typeface="+mn-lt"/>
                          <a:ea typeface="+mn-ea"/>
                          <a:cs typeface="+mn-cs"/>
                        </a:rPr>
                        <a:t>抽象函数解不等式</a:t>
                      </a:r>
                      <a:r>
                        <a:rPr altLang="zh-CN" sz="2000" b="1" kern="1200" dirty="0">
                          <a:solidFill>
                            <a:schemeClr val="tx1"/>
                          </a:solidFill>
                          <a:effectLst/>
                          <a:latin typeface="+mn-lt"/>
                          <a:ea typeface="+mn-ea"/>
                          <a:cs typeface="+mn-cs"/>
                        </a:rPr>
                        <a:t>；</a:t>
                      </a:r>
                    </a:p>
                    <a:p>
                      <a:r>
                        <a:rPr altLang="zh-CN" sz="2000" b="1" kern="1200" dirty="0" err="1">
                          <a:solidFill>
                            <a:schemeClr val="tx1"/>
                          </a:solidFill>
                          <a:effectLst/>
                          <a:latin typeface="+mn-lt"/>
                          <a:ea typeface="+mn-ea"/>
                          <a:cs typeface="+mn-cs"/>
                        </a:rPr>
                        <a:t>e.数学建模</a:t>
                      </a:r>
                      <a:r>
                        <a:rPr altLang="zh-CN" sz="2000" b="1" kern="1200" dirty="0">
                          <a:solidFill>
                            <a:schemeClr val="tx1"/>
                          </a:solidFill>
                          <a:effectLst/>
                          <a:latin typeface="+mn-lt"/>
                          <a:ea typeface="+mn-ea"/>
                          <a:cs typeface="+mn-cs"/>
                        </a:rPr>
                        <a:t>：</a:t>
                      </a:r>
                      <a:r>
                        <a:rPr lang="zh-CN" altLang="en-US" sz="2000" b="1" kern="1200" dirty="0">
                          <a:solidFill>
                            <a:schemeClr val="tx1"/>
                          </a:solidFill>
                          <a:effectLst/>
                          <a:latin typeface="+mn-lt"/>
                          <a:ea typeface="+mn-ea"/>
                          <a:cs typeface="+mn-cs"/>
                        </a:rPr>
                        <a:t>通过建立函数模型，借助函数与方程的思想解决实际问题</a:t>
                      </a:r>
                      <a:r>
                        <a:rPr lang="en-US" altLang="zh-CN" sz="2000" b="1" kern="1200" dirty="0">
                          <a:solidFill>
                            <a:schemeClr val="tx1"/>
                          </a:solidFill>
                          <a:effectLst/>
                          <a:latin typeface="+mn-lt"/>
                          <a:ea typeface="+mn-ea"/>
                          <a:cs typeface="+mn-cs"/>
                        </a:rPr>
                        <a:t>.</a:t>
                      </a:r>
                      <a:endParaRPr altLang="zh-CN" sz="2000" b="1" kern="1200" dirty="0">
                        <a:solidFill>
                          <a:schemeClr val="tx1"/>
                        </a:solidFill>
                        <a:effectLst/>
                        <a:latin typeface="+mn-lt"/>
                        <a:ea typeface="+mn-ea"/>
                        <a:cs typeface="+mn-cs"/>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矩形 3"/>
          <p:cNvSpPr>
            <a:spLocks noChangeAspect="1"/>
          </p:cNvSpPr>
          <p:nvPr/>
        </p:nvSpPr>
        <p:spPr>
          <a:xfrm>
            <a:off x="533634" y="1403971"/>
            <a:ext cx="11221043" cy="1077218"/>
          </a:xfrm>
          <a:prstGeom prst="rect">
            <a:avLst/>
          </a:prstGeom>
        </p:spPr>
        <p:txBody>
          <a:bodyPr wrap="square">
            <a:spAutoFit/>
          </a:bodyPr>
          <a:lstStyle/>
          <a:p>
            <a:r>
              <a:rPr lang="zh-CN" altLang="zh-CN" sz="3200" dirty="0">
                <a:latin typeface="Times New Roman" panose="02020603050405020304" pitchFamily="18" charset="0"/>
                <a:ea typeface="黑体" panose="02010600030101010101" pitchFamily="49" charset="-122"/>
                <a:cs typeface="Times New Roman" panose="02020603050405020304" pitchFamily="18" charset="0"/>
                <a:sym typeface="+mn-ea"/>
              </a:rPr>
              <a:t>专题</a:t>
            </a:r>
            <a:r>
              <a:rPr lang="zh-CN" altLang="en-US" sz="3200" dirty="0">
                <a:latin typeface="Times New Roman" panose="02020603050405020304" pitchFamily="18" charset="0"/>
                <a:ea typeface="黑体" panose="02010600030101010101" pitchFamily="49" charset="-122"/>
                <a:cs typeface="Times New Roman" panose="02020603050405020304" pitchFamily="18" charset="0"/>
                <a:sym typeface="+mn-ea"/>
              </a:rPr>
              <a:t>一  函数概念</a:t>
            </a:r>
            <a:endParaRPr lang="en-US" altLang="zh-CN" sz="3200" dirty="0"/>
          </a:p>
          <a:p>
            <a:pPr indent="266700">
              <a:spcAft>
                <a:spcPts val="0"/>
              </a:spcAft>
              <a:tabLst>
                <a:tab pos="1029335" algn="l"/>
                <a:tab pos="1850390" algn="l"/>
                <a:tab pos="2538095" algn="l"/>
                <a:tab pos="3221990" algn="l"/>
              </a:tabLst>
            </a:pPr>
            <a:endParaRPr lang="en-US" altLang="zh-CN" sz="3200" i="1" dirty="0">
              <a:solidFill>
                <a:srgbClr val="000000"/>
              </a:solidFill>
              <a:effectLst/>
              <a:latin typeface="Times New Roman" panose="02020603050405020304" pitchFamily="18" charset="0"/>
              <a:ea typeface="方正书宋_GBK"/>
              <a:cs typeface="Times New Roman" panose="02020603050405020304" pitchFamily="18" charset="0"/>
            </a:endParaRPr>
          </a:p>
        </p:txBody>
      </p:sp>
      <p:sp>
        <p:nvSpPr>
          <p:cNvPr id="31747" name="Text Box 2"/>
          <p:cNvSpPr txBox="1"/>
          <p:nvPr/>
        </p:nvSpPr>
        <p:spPr>
          <a:xfrm>
            <a:off x="1169338" y="663087"/>
            <a:ext cx="10197826" cy="681990"/>
          </a:xfrm>
          <a:prstGeom prst="rect">
            <a:avLst/>
          </a:prstGeom>
          <a:noFill/>
          <a:ln w="9525">
            <a:noFill/>
          </a:ln>
        </p:spPr>
        <p:txBody>
          <a:bodyPr>
            <a:spAutoFit/>
          </a:bodyPr>
          <a:lstStyle/>
          <a:p>
            <a:pPr algn="ctr" defTabSz="685800">
              <a:lnSpc>
                <a:spcPct val="100000"/>
              </a:lnSpc>
            </a:pPr>
            <a:r>
              <a:rPr lang="zh-CN" altLang="en-US" sz="3840" dirty="0">
                <a:solidFill>
                  <a:srgbClr val="0000FF"/>
                </a:solidFill>
                <a:latin typeface="黑体" panose="02010600030101010101" pitchFamily="49" charset="-122"/>
                <a:ea typeface="黑体" panose="02010600030101010101" pitchFamily="49" charset="-122"/>
              </a:rPr>
              <a:t>主题串讲 </a:t>
            </a:r>
            <a:r>
              <a:rPr lang="en-US" altLang="zh-CN" sz="3840" dirty="0">
                <a:solidFill>
                  <a:srgbClr val="0000FF"/>
                </a:solidFill>
                <a:latin typeface="黑体" panose="02010600030101010101" pitchFamily="49" charset="-122"/>
                <a:ea typeface="黑体" panose="02010600030101010101" pitchFamily="49" charset="-122"/>
              </a:rPr>
              <a:t>     </a:t>
            </a:r>
            <a:r>
              <a:rPr lang="zh-CN" altLang="en-US" sz="2160" dirty="0">
                <a:solidFill>
                  <a:srgbClr val="0000FF"/>
                </a:solidFill>
                <a:latin typeface="黑体" panose="02010600030101010101" pitchFamily="49" charset="-122"/>
                <a:ea typeface="黑体" panose="02010600030101010101" pitchFamily="49" charset="-122"/>
              </a:rPr>
              <a:t>方法提炼</a:t>
            </a:r>
            <a:r>
              <a:rPr lang="en-US" altLang="zh-CN" sz="2160" dirty="0">
                <a:solidFill>
                  <a:srgbClr val="0000FF"/>
                </a:solidFill>
                <a:latin typeface="宋体" panose="02010600030101010101" pitchFamily="2" charset="-122"/>
                <a:ea typeface="黑体" panose="02010600030101010101" pitchFamily="49" charset="-122"/>
              </a:rPr>
              <a:t>·</a:t>
            </a:r>
            <a:r>
              <a:rPr lang="zh-CN" altLang="en-US" sz="2160" dirty="0">
                <a:solidFill>
                  <a:srgbClr val="0000FF"/>
                </a:solidFill>
                <a:latin typeface="黑体" panose="02010600030101010101" pitchFamily="49" charset="-122"/>
                <a:ea typeface="黑体" panose="02010600030101010101" pitchFamily="49" charset="-122"/>
              </a:rPr>
              <a:t>总结升华</a:t>
            </a:r>
            <a:r>
              <a:rPr lang="zh-CN" altLang="en-US" sz="3840" dirty="0">
                <a:solidFill>
                  <a:srgbClr val="0000FF"/>
                </a:solidFill>
                <a:latin typeface="黑体" panose="02010600030101010101" pitchFamily="49" charset="-122"/>
                <a:ea typeface="黑体" panose="02010600030101010101" pitchFamily="49" charset="-122"/>
              </a:rPr>
              <a:t>   </a:t>
            </a:r>
            <a:endParaRPr lang="zh-CN" altLang="en-US" sz="2640" dirty="0">
              <a:solidFill>
                <a:srgbClr val="0000FF"/>
              </a:solidFill>
              <a:latin typeface="黑体" panose="02010600030101010101" pitchFamily="49" charset="-122"/>
              <a:ea typeface="黑体" panose="02010600030101010101" pitchFamily="49" charset="-122"/>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809344069"/>
              </p:ext>
            </p:extLst>
          </p:nvPr>
        </p:nvGraphicFramePr>
        <p:xfrm>
          <a:off x="163962" y="1878521"/>
          <a:ext cx="8590935" cy="3901177"/>
        </p:xfrm>
        <a:graphic>
          <a:graphicData uri="http://schemas.openxmlformats.org/presentationml/2006/ole">
            <mc:AlternateContent xmlns:mc="http://schemas.openxmlformats.org/markup-compatibility/2006">
              <mc:Choice xmlns:v="urn:schemas-microsoft-com:vml" Requires="v">
                <p:oleObj spid="_x0000_s7175" name="Document" r:id="rId4" imgW="7900943" imgH="3587698" progId="Word.Document.8">
                  <p:embed/>
                </p:oleObj>
              </mc:Choice>
              <mc:Fallback>
                <p:oleObj name="Document" r:id="rId4" imgW="7900943" imgH="3587698" progId="Word.Document.8">
                  <p:embed/>
                  <p:pic>
                    <p:nvPicPr>
                      <p:cNvPr id="0" name=""/>
                      <p:cNvPicPr>
                        <a:picLocks noChangeAspect="1" noChangeArrowheads="1"/>
                      </p:cNvPicPr>
                      <p:nvPr/>
                    </p:nvPicPr>
                    <p:blipFill>
                      <a:blip r:embed="rId5"/>
                      <a:srcRect/>
                      <a:stretch>
                        <a:fillRect/>
                      </a:stretch>
                    </p:blipFill>
                    <p:spPr bwMode="auto">
                      <a:xfrm>
                        <a:off x="163962" y="1878521"/>
                        <a:ext cx="8590935" cy="3901177"/>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6" name="矩形 5"/>
              <p:cNvSpPr/>
              <p:nvPr/>
            </p:nvSpPr>
            <p:spPr>
              <a:xfrm>
                <a:off x="610018" y="5514176"/>
                <a:ext cx="7056784" cy="531043"/>
              </a:xfrm>
              <a:prstGeom prst="rect">
                <a:avLst/>
              </a:prstGeom>
            </p:spPr>
            <p:txBody>
              <a:bodyPr wrap="square">
                <a:spAutoFit/>
              </a:bodyPr>
              <a:lstStyle/>
              <a:p>
                <a:r>
                  <a:rPr lang="zh-CN" altLang="en-US" sz="2800" b="1" dirty="0">
                    <a:solidFill>
                      <a:srgbClr val="000000"/>
                    </a:solidFill>
                    <a:latin typeface="Times New Roman" panose="02020603050405020304" pitchFamily="18" charset="0"/>
                    <a:cs typeface="Times New Roman" panose="02020603050405020304" pitchFamily="18" charset="0"/>
                  </a:rPr>
                  <a:t>（</a:t>
                </a:r>
                <a:r>
                  <a:rPr lang="en-US" altLang="zh-CN" sz="2800" b="1" dirty="0">
                    <a:solidFill>
                      <a:srgbClr val="000000"/>
                    </a:solidFill>
                    <a:latin typeface="Times New Roman" panose="02020603050405020304" pitchFamily="18" charset="0"/>
                    <a:cs typeface="Times New Roman" panose="02020603050405020304" pitchFamily="18" charset="0"/>
                  </a:rPr>
                  <a:t>2</a:t>
                </a:r>
                <a:r>
                  <a:rPr lang="zh-CN" altLang="en-US" sz="2800" b="1" dirty="0">
                    <a:solidFill>
                      <a:srgbClr val="000000"/>
                    </a:solidFill>
                    <a:latin typeface="Times New Roman" panose="02020603050405020304" pitchFamily="18" charset="0"/>
                    <a:cs typeface="Times New Roman" panose="02020603050405020304" pitchFamily="18" charset="0"/>
                  </a:rPr>
                  <a:t>）</a:t>
                </a:r>
                <a:r>
                  <a:rPr lang="zh-CN" altLang="zh-CN" sz="2800" b="1" dirty="0"/>
                  <a:t>已知</a:t>
                </a:r>
                <a:r>
                  <a:rPr lang="en-US" altLang="zh-CN" sz="2800" b="1" i="1" dirty="0"/>
                  <a:t>f</a:t>
                </a:r>
                <a:r>
                  <a:rPr lang="en-US" altLang="zh-CN" sz="2800" b="1" dirty="0"/>
                  <a:t>(</a:t>
                </a:r>
                <a14:m>
                  <m:oMath xmlns:m="http://schemas.openxmlformats.org/officeDocument/2006/math">
                    <m:rad>
                      <m:radPr>
                        <m:degHide m:val="on"/>
                        <m:ctrlPr>
                          <a:rPr lang="zh-CN" altLang="zh-CN" sz="2800" b="1" i="1">
                            <a:latin typeface="Cambria Math"/>
                          </a:rPr>
                        </m:ctrlPr>
                      </m:radPr>
                      <m:deg/>
                      <m:e>
                        <m:r>
                          <a:rPr lang="en-US" altLang="zh-CN" sz="2800" b="1" i="1">
                            <a:latin typeface="Cambria Math" panose="02040503050406030204" pitchFamily="18" charset="0"/>
                          </a:rPr>
                          <m:t>𝒙</m:t>
                        </m:r>
                      </m:e>
                    </m:rad>
                  </m:oMath>
                </a14:m>
                <a:r>
                  <a:rPr lang="en-US" altLang="zh-CN" sz="2800" b="1" i="1" dirty="0"/>
                  <a:t>+</a:t>
                </a:r>
                <a:r>
                  <a:rPr lang="en-US" altLang="zh-CN" sz="2800" b="1" dirty="0"/>
                  <a:t>1)</a:t>
                </a:r>
                <a:r>
                  <a:rPr lang="en-US" altLang="zh-CN" sz="2800" b="1" i="1" dirty="0"/>
                  <a:t>=x+</a:t>
                </a:r>
                <a:r>
                  <a:rPr lang="en-US" altLang="zh-CN" sz="2800" b="1" dirty="0"/>
                  <a:t>2</a:t>
                </a:r>
                <a14:m>
                  <m:oMath xmlns:m="http://schemas.openxmlformats.org/officeDocument/2006/math">
                    <m:rad>
                      <m:radPr>
                        <m:degHide m:val="on"/>
                        <m:ctrlPr>
                          <a:rPr lang="zh-CN" altLang="zh-CN" sz="2800" b="1" i="1">
                            <a:latin typeface="Cambria Math"/>
                          </a:rPr>
                        </m:ctrlPr>
                      </m:radPr>
                      <m:deg/>
                      <m:e>
                        <m:r>
                          <a:rPr lang="en-US" altLang="zh-CN" sz="2800" b="1" i="1">
                            <a:latin typeface="Cambria Math" panose="02040503050406030204" pitchFamily="18" charset="0"/>
                          </a:rPr>
                          <m:t>𝒙</m:t>
                        </m:r>
                      </m:e>
                    </m:rad>
                  </m:oMath>
                </a14:m>
                <a:r>
                  <a:rPr lang="en-US" altLang="zh-CN" sz="2800" b="1" dirty="0"/>
                  <a:t>,</a:t>
                </a:r>
                <a:r>
                  <a:rPr lang="zh-CN" altLang="zh-CN" sz="2800" b="1" dirty="0"/>
                  <a:t>求</a:t>
                </a:r>
                <a:r>
                  <a:rPr lang="en-US" altLang="zh-CN" sz="2800" b="1" i="1" dirty="0"/>
                  <a:t>f</a:t>
                </a:r>
                <a:r>
                  <a:rPr lang="en-US" altLang="zh-CN" sz="2800" b="1" dirty="0"/>
                  <a:t>(</a:t>
                </a:r>
                <a:r>
                  <a:rPr lang="en-US" altLang="zh-CN" sz="2800" b="1" i="1" dirty="0"/>
                  <a:t>x</a:t>
                </a:r>
                <a:r>
                  <a:rPr lang="en-US" altLang="zh-CN" sz="2800" b="1" dirty="0"/>
                  <a:t>)</a:t>
                </a:r>
                <a:r>
                  <a:rPr lang="zh-CN" altLang="zh-CN" sz="2800" b="1" dirty="0"/>
                  <a:t>的解析式</a:t>
                </a:r>
                <a:r>
                  <a:rPr lang="en-US" altLang="zh-CN" sz="2800" b="1" dirty="0"/>
                  <a:t>.</a:t>
                </a:r>
                <a:endParaRPr lang="zh-CN" altLang="en-US" sz="2800" b="1" dirty="0"/>
              </a:p>
            </p:txBody>
          </p:sp>
        </mc:Choice>
        <mc:Fallback xmlns="">
          <p:sp>
            <p:nvSpPr>
              <p:cNvPr id="6" name="矩形 5"/>
              <p:cNvSpPr>
                <a:spLocks noRot="1" noChangeAspect="1" noMove="1" noResize="1" noEditPoints="1" noAdjustHandles="1" noChangeArrowheads="1" noChangeShapeType="1" noTextEdit="1"/>
              </p:cNvSpPr>
              <p:nvPr/>
            </p:nvSpPr>
            <p:spPr>
              <a:xfrm>
                <a:off x="610018" y="5514176"/>
                <a:ext cx="7056784" cy="531043"/>
              </a:xfrm>
              <a:prstGeom prst="rect">
                <a:avLst/>
              </a:prstGeom>
              <a:blipFill rotWithShape="0">
                <a:blip r:embed="rId6"/>
                <a:stretch>
                  <a:fillRect l="-1727" t="-16092" b="-33333"/>
                </a:stretch>
              </a:blipFill>
            </p:spPr>
            <p:txBody>
              <a:bodyPr/>
              <a:lstStyle/>
              <a:p>
                <a:r>
                  <a:rPr lang="zh-CN" altLang="en-US">
                    <a:noFill/>
                  </a:rPr>
                  <a:t> </a:t>
                </a:r>
              </a:p>
            </p:txBody>
          </p:sp>
        </mc:Fallback>
      </mc:AlternateContent>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3" cstate="print"/>
          <a:srcRect/>
          <a:stretch>
            <a:fillRect/>
          </a:stretch>
        </p:blipFill>
        <p:spPr bwMode="auto">
          <a:xfrm>
            <a:off x="1047750" y="841168"/>
            <a:ext cx="8266113" cy="4943475"/>
          </a:xfrm>
          <a:prstGeom prst="rect">
            <a:avLst/>
          </a:prstGeom>
          <a:noFill/>
          <a:ln w="9525">
            <a:noFill/>
            <a:miter lim="800000"/>
            <a:headEnd/>
            <a:tailEnd/>
          </a:ln>
          <a:effectLst/>
        </p:spPr>
      </p:pic>
    </p:spTree>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4386" name="Picture 2"/>
          <p:cNvPicPr>
            <a:picLocks noChangeAspect="1" noChangeArrowheads="1"/>
          </p:cNvPicPr>
          <p:nvPr/>
        </p:nvPicPr>
        <p:blipFill>
          <a:blip r:embed="rId3" cstate="print"/>
          <a:srcRect/>
          <a:stretch>
            <a:fillRect/>
          </a:stretch>
        </p:blipFill>
        <p:spPr bwMode="auto">
          <a:xfrm>
            <a:off x="1411357" y="840341"/>
            <a:ext cx="7618413" cy="5210175"/>
          </a:xfrm>
          <a:prstGeom prst="rect">
            <a:avLst/>
          </a:prstGeom>
          <a:noFill/>
          <a:ln w="9525">
            <a:noFill/>
            <a:miter lim="800000"/>
            <a:headEnd/>
            <a:tailEnd/>
          </a:ln>
          <a:effectLst/>
        </p:spPr>
      </p:pic>
    </p:spTree>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矩形 3"/>
              <p:cNvSpPr>
                <a:spLocks noChangeAspect="1"/>
              </p:cNvSpPr>
              <p:nvPr/>
            </p:nvSpPr>
            <p:spPr>
              <a:xfrm>
                <a:off x="508000" y="839649"/>
                <a:ext cx="9886830" cy="2020810"/>
              </a:xfrm>
              <a:prstGeom prst="rect">
                <a:avLst/>
              </a:prstGeom>
            </p:spPr>
            <p:txBody>
              <a:bodyPr wrap="square">
                <a:spAutoFit/>
              </a:bodyPr>
              <a:lstStyle/>
              <a:p>
                <a:r>
                  <a:rPr lang="en-US" altLang="zh-CN" sz="2800" dirty="0"/>
                  <a:t>1.</a:t>
                </a:r>
                <a:r>
                  <a:rPr lang="zh-CN" altLang="en-US" sz="2800" dirty="0"/>
                  <a:t>求定义域</a:t>
                </a:r>
                <a:endParaRPr lang="en-US" altLang="zh-CN" sz="2800" dirty="0"/>
              </a:p>
              <a:p>
                <a:r>
                  <a:rPr lang="zh-CN" altLang="en-US" sz="2800" dirty="0"/>
                  <a:t>（</a:t>
                </a:r>
                <a:r>
                  <a:rPr lang="en-US" altLang="zh-CN" sz="2800" dirty="0"/>
                  <a:t>1</a:t>
                </a:r>
                <a:r>
                  <a:rPr lang="zh-CN" altLang="en-US" sz="2800" dirty="0"/>
                  <a:t>）</a:t>
                </a:r>
                <a:r>
                  <a:rPr lang="zh-CN" altLang="zh-CN" sz="2800" dirty="0"/>
                  <a:t>求函数</a:t>
                </a:r>
                <a:r>
                  <a:rPr lang="en-US" altLang="zh-CN" sz="2800" i="1" dirty="0"/>
                  <a:t>y=</a:t>
                </a:r>
                <a14:m>
                  <m:oMath xmlns:m="http://schemas.openxmlformats.org/officeDocument/2006/math">
                    <m:rad>
                      <m:radPr>
                        <m:degHide m:val="on"/>
                        <m:ctrlPr>
                          <a:rPr lang="zh-CN" altLang="zh-CN" sz="2800" i="1">
                            <a:latin typeface="Cambria Math"/>
                          </a:rPr>
                        </m:ctrlPr>
                      </m:radPr>
                      <m:deg/>
                      <m:e>
                        <m:r>
                          <a:rPr lang="en-US" altLang="zh-CN" sz="2800">
                            <a:latin typeface="Cambria Math" panose="02040503050406030204" pitchFamily="18" charset="0"/>
                          </a:rPr>
                          <m:t>2</m:t>
                        </m:r>
                        <m:r>
                          <a:rPr lang="en-US" altLang="zh-CN" sz="2800" i="1">
                            <a:latin typeface="Cambria Math" panose="02040503050406030204" pitchFamily="18" charset="0"/>
                          </a:rPr>
                          <m:t>𝑥</m:t>
                        </m:r>
                        <m:r>
                          <a:rPr lang="en-US" altLang="zh-CN" sz="2800">
                            <a:latin typeface="Cambria Math" panose="02040503050406030204" pitchFamily="18" charset="0"/>
                          </a:rPr>
                          <m:t>+3</m:t>
                        </m:r>
                      </m:e>
                    </m:rad>
                    <m:r>
                      <a:rPr lang="en-US" altLang="zh-CN" sz="2800" i="1">
                        <a:latin typeface="Cambria Math" panose="02040503050406030204" pitchFamily="18" charset="0"/>
                      </a:rPr>
                      <m:t>−</m:t>
                    </m:r>
                    <m:f>
                      <m:fPr>
                        <m:ctrlPr>
                          <a:rPr lang="zh-CN" altLang="zh-CN" sz="2800" i="1">
                            <a:latin typeface="Cambria Math"/>
                          </a:rPr>
                        </m:ctrlPr>
                      </m:fPr>
                      <m:num>
                        <m:r>
                          <a:rPr lang="en-US" altLang="zh-CN" sz="2800">
                            <a:latin typeface="Cambria Math" panose="02040503050406030204" pitchFamily="18" charset="0"/>
                          </a:rPr>
                          <m:t>1</m:t>
                        </m:r>
                      </m:num>
                      <m:den>
                        <m:rad>
                          <m:radPr>
                            <m:degHide m:val="on"/>
                            <m:ctrlPr>
                              <a:rPr lang="zh-CN" altLang="zh-CN" sz="2800" i="1">
                                <a:latin typeface="Cambria Math"/>
                              </a:rPr>
                            </m:ctrlPr>
                          </m:radPr>
                          <m:deg/>
                          <m:e>
                            <m:r>
                              <a:rPr lang="en-US" altLang="zh-CN" sz="2800">
                                <a:latin typeface="Cambria Math" panose="02040503050406030204" pitchFamily="18" charset="0"/>
                              </a:rPr>
                              <m:t>2</m:t>
                            </m:r>
                            <m:r>
                              <m:rPr>
                                <m:nor/>
                              </m:rPr>
                              <a:rPr lang="en-US" altLang="zh-CN" sz="2800" i="1"/>
                              <m:t>−</m:t>
                            </m:r>
                            <m:r>
                              <a:rPr lang="en-US" altLang="zh-CN" sz="2800" i="1">
                                <a:latin typeface="Cambria Math" panose="02040503050406030204" pitchFamily="18" charset="0"/>
                              </a:rPr>
                              <m:t>𝑥</m:t>
                            </m:r>
                          </m:e>
                        </m:rad>
                      </m:den>
                    </m:f>
                    <m:r>
                      <a:rPr lang="en-US" altLang="zh-CN" sz="2800" i="1">
                        <a:latin typeface="Cambria Math" panose="02040503050406030204" pitchFamily="18" charset="0"/>
                      </a:rPr>
                      <m:t>+</m:t>
                    </m:r>
                    <m:f>
                      <m:fPr>
                        <m:ctrlPr>
                          <a:rPr lang="zh-CN" altLang="zh-CN" sz="2800" i="1">
                            <a:latin typeface="Cambria Math"/>
                          </a:rPr>
                        </m:ctrlPr>
                      </m:fPr>
                      <m:num>
                        <m:r>
                          <a:rPr lang="en-US" altLang="zh-CN" sz="2800">
                            <a:latin typeface="Cambria Math" panose="02040503050406030204" pitchFamily="18" charset="0"/>
                          </a:rPr>
                          <m:t>1</m:t>
                        </m:r>
                      </m:num>
                      <m:den>
                        <m:r>
                          <a:rPr lang="en-US" altLang="zh-CN" sz="2800" i="1">
                            <a:latin typeface="Cambria Math" panose="02040503050406030204" pitchFamily="18" charset="0"/>
                          </a:rPr>
                          <m:t>𝑥</m:t>
                        </m:r>
                      </m:den>
                    </m:f>
                  </m:oMath>
                </a14:m>
                <a:r>
                  <a:rPr lang="zh-CN" altLang="zh-CN" sz="2800" dirty="0"/>
                  <a:t>的定义域</a:t>
                </a:r>
                <a:r>
                  <a:rPr lang="en-US" altLang="zh-CN" sz="2800" i="1" dirty="0"/>
                  <a:t>.</a:t>
                </a:r>
                <a:endParaRPr lang="zh-CN" altLang="zh-CN" sz="2800" dirty="0"/>
              </a:p>
              <a:p>
                <a:r>
                  <a:rPr lang="zh-CN" altLang="en-US" sz="2800" dirty="0"/>
                  <a:t>（</a:t>
                </a:r>
                <a:r>
                  <a:rPr lang="en-US" altLang="zh-CN" sz="2800" dirty="0"/>
                  <a:t>2</a:t>
                </a:r>
                <a:r>
                  <a:rPr lang="zh-CN" altLang="en-US" sz="2800" dirty="0"/>
                  <a:t>）</a:t>
                </a:r>
                <a:r>
                  <a:rPr lang="zh-CN" altLang="zh-CN" sz="2800" dirty="0"/>
                  <a:t>已知函数</a:t>
                </a:r>
                <a:r>
                  <a:rPr lang="en-US" altLang="zh-CN" sz="2800" i="1" dirty="0"/>
                  <a:t>f</a:t>
                </a:r>
                <a:r>
                  <a:rPr lang="en-US" altLang="zh-CN" sz="2800" dirty="0"/>
                  <a:t>(</a:t>
                </a:r>
                <a:r>
                  <a:rPr lang="en-US" altLang="zh-CN" sz="2800" i="1" dirty="0"/>
                  <a:t>x</a:t>
                </a:r>
                <a:r>
                  <a:rPr lang="en-US" altLang="zh-CN" sz="2800" dirty="0"/>
                  <a:t>)</a:t>
                </a:r>
                <a:r>
                  <a:rPr lang="zh-CN" altLang="zh-CN" sz="2800" dirty="0"/>
                  <a:t>的定义域是</a:t>
                </a:r>
                <a:r>
                  <a:rPr lang="en-US" altLang="zh-CN" sz="2800" dirty="0"/>
                  <a:t>[</a:t>
                </a:r>
                <a:r>
                  <a:rPr lang="en-US" altLang="zh-CN" sz="2800" i="1" dirty="0"/>
                  <a:t>-</a:t>
                </a:r>
                <a:r>
                  <a:rPr lang="en-US" altLang="zh-CN" sz="2800" dirty="0"/>
                  <a:t>1,4],</a:t>
                </a:r>
                <a:r>
                  <a:rPr lang="zh-CN" altLang="zh-CN" sz="2800" dirty="0"/>
                  <a:t>求函数</a:t>
                </a:r>
                <a:r>
                  <a:rPr lang="en-US" altLang="zh-CN" sz="2800" i="1" dirty="0"/>
                  <a:t>f</a:t>
                </a:r>
                <a:r>
                  <a:rPr lang="en-US" altLang="zh-CN" sz="2800" dirty="0"/>
                  <a:t>(2</a:t>
                </a:r>
                <a:r>
                  <a:rPr lang="en-US" altLang="zh-CN" sz="2800" i="1" dirty="0"/>
                  <a:t>x+</a:t>
                </a:r>
                <a:r>
                  <a:rPr lang="en-US" altLang="zh-CN" sz="2800" dirty="0"/>
                  <a:t>1)</a:t>
                </a:r>
                <a:r>
                  <a:rPr lang="zh-CN" altLang="zh-CN" sz="2800" dirty="0"/>
                  <a:t>的定义域</a:t>
                </a:r>
              </a:p>
              <a:p>
                <a:endParaRPr lang="zh-CN" altLang="zh-CN" sz="2800" dirty="0"/>
              </a:p>
            </p:txBody>
          </p:sp>
        </mc:Choice>
        <mc:Fallback xmlns="">
          <p:sp>
            <p:nvSpPr>
              <p:cNvPr id="4" name="矩形 3"/>
              <p:cNvSpPr>
                <a:spLocks noRot="1" noChangeAspect="1" noMove="1" noResize="1" noEditPoints="1" noAdjustHandles="1" noChangeArrowheads="1" noChangeShapeType="1" noTextEdit="1"/>
              </p:cNvSpPr>
              <p:nvPr/>
            </p:nvSpPr>
            <p:spPr>
              <a:xfrm>
                <a:off x="508000" y="839649"/>
                <a:ext cx="9886830" cy="2020810"/>
              </a:xfrm>
              <a:prstGeom prst="rect">
                <a:avLst/>
              </a:prstGeom>
              <a:blipFill rotWithShape="0">
                <a:blip r:embed="rId4"/>
                <a:stretch>
                  <a:fillRect l="-1233" t="-4532"/>
                </a:stretch>
              </a:blipFill>
            </p:spPr>
            <p:txBody>
              <a:bodyPr/>
              <a:lstStyle/>
              <a:p>
                <a:r>
                  <a:rPr lang="zh-CN" altLang="en-US">
                    <a:noFill/>
                  </a:rPr>
                  <a:t> </a:t>
                </a:r>
              </a:p>
            </p:txBody>
          </p:sp>
        </mc:Fallback>
      </mc:AlternateContent>
      <p:graphicFrame>
        <p:nvGraphicFramePr>
          <p:cNvPr id="5" name="对象 4"/>
          <p:cNvGraphicFramePr>
            <a:graphicFrameLocks noChangeAspect="1"/>
          </p:cNvGraphicFramePr>
          <p:nvPr>
            <p:extLst>
              <p:ext uri="{D42A27DB-BD31-4B8C-83A1-F6EECF244321}">
                <p14:modId xmlns:p14="http://schemas.microsoft.com/office/powerpoint/2010/main" val="1548726823"/>
              </p:ext>
            </p:extLst>
          </p:nvPr>
        </p:nvGraphicFramePr>
        <p:xfrm>
          <a:off x="326067" y="2436027"/>
          <a:ext cx="8128000" cy="4033837"/>
        </p:xfrm>
        <a:graphic>
          <a:graphicData uri="http://schemas.openxmlformats.org/presentationml/2006/ole">
            <mc:AlternateContent xmlns:mc="http://schemas.openxmlformats.org/markup-compatibility/2006">
              <mc:Choice xmlns:v="urn:schemas-microsoft-com:vml" Requires="v">
                <p:oleObj spid="_x0000_s6152" name="文档" r:id="rId5" imgW="3836183" imgH="1912659" progId="Word.Document.12">
                  <p:embed/>
                </p:oleObj>
              </mc:Choice>
              <mc:Fallback>
                <p:oleObj name="文档" r:id="rId5" imgW="3836183" imgH="1912659"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067" y="2436027"/>
                        <a:ext cx="8128000" cy="4033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矩形 5"/>
          <p:cNvSpPr>
            <a:spLocks noChangeAspect="1"/>
          </p:cNvSpPr>
          <p:nvPr/>
        </p:nvSpPr>
        <p:spPr>
          <a:xfrm>
            <a:off x="0" y="193968"/>
            <a:ext cx="9692640" cy="3613297"/>
          </a:xfrm>
          <a:prstGeom prst="rect">
            <a:avLst/>
          </a:prstGeom>
        </p:spPr>
        <p:txBody>
          <a:bodyPr wrap="square">
            <a:spAutoFit/>
          </a:bodyPr>
          <a:lstStyle/>
          <a:p>
            <a:pPr indent="266700">
              <a:lnSpc>
                <a:spcPct val="115000"/>
              </a:lnSpc>
              <a:spcAft>
                <a:spcPts val="0"/>
              </a:spcAft>
              <a:tabLst>
                <a:tab pos="1029335" algn="l"/>
                <a:tab pos="1850390" algn="l"/>
                <a:tab pos="2538095" algn="l"/>
                <a:tab pos="3221990" algn="l"/>
              </a:tabLst>
            </a:pPr>
            <a:r>
              <a:rPr lang="zh-CN" altLang="zh-CN" sz="3200" b="1" dirty="0">
                <a:solidFill>
                  <a:schemeClr val="tx1"/>
                </a:solidFill>
                <a:latin typeface="Arial" panose="020B0604020202020204" pitchFamily="34" charset="0"/>
                <a:ea typeface="黑体" panose="02010600030101010101" pitchFamily="49" charset="-122"/>
                <a:cs typeface="Times New Roman" panose="02020603050405020304" pitchFamily="18" charset="0"/>
              </a:rPr>
              <a:t>【跟踪训练</a:t>
            </a:r>
            <a:r>
              <a:rPr lang="en-US" altLang="zh-CN" sz="3200" b="1" dirty="0">
                <a:solidFill>
                  <a:schemeClr val="tx1"/>
                </a:solidFill>
                <a:latin typeface="Arial" panose="020B0604020202020204" pitchFamily="34" charset="0"/>
                <a:ea typeface="黑体" panose="02010600030101010101" pitchFamily="49" charset="-122"/>
                <a:cs typeface="Times New Roman" panose="02020603050405020304" pitchFamily="18" charset="0"/>
              </a:rPr>
              <a:t>1</a:t>
            </a:r>
            <a:r>
              <a:rPr lang="zh-CN" altLang="zh-CN" sz="3200" b="1" dirty="0">
                <a:solidFill>
                  <a:schemeClr val="tx1"/>
                </a:solidFill>
                <a:latin typeface="Arial" panose="020B0604020202020204" pitchFamily="34" charset="0"/>
                <a:ea typeface="黑体" panose="02010600030101010101" pitchFamily="49" charset="-122"/>
                <a:cs typeface="Times New Roman" panose="02020603050405020304" pitchFamily="18" charset="0"/>
              </a:rPr>
              <a:t>】</a:t>
            </a: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en-US" altLang="zh-CN" sz="32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p:txBody>
      </p:sp>
    </p:spTree>
    <p:extLst>
      <p:ext uri="{BB962C8B-B14F-4D97-AF65-F5344CB8AC3E}">
        <p14:creationId xmlns:p14="http://schemas.microsoft.com/office/powerpoint/2010/main" val="64040041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3" cstate="print"/>
          <a:srcRect/>
          <a:stretch>
            <a:fillRect/>
          </a:stretch>
        </p:blipFill>
        <p:spPr bwMode="auto">
          <a:xfrm>
            <a:off x="550380" y="739085"/>
            <a:ext cx="8094663" cy="2152650"/>
          </a:xfrm>
          <a:prstGeom prst="rect">
            <a:avLst/>
          </a:prstGeom>
          <a:noFill/>
          <a:ln w="9525">
            <a:noFill/>
            <a:miter lim="800000"/>
            <a:headEnd/>
            <a:tailEnd/>
          </a:ln>
          <a:effectLst/>
        </p:spPr>
      </p:pic>
      <p:pic>
        <p:nvPicPr>
          <p:cNvPr id="145411" name="Picture 3"/>
          <p:cNvPicPr>
            <a:picLocks noChangeAspect="1" noChangeArrowheads="1"/>
          </p:cNvPicPr>
          <p:nvPr/>
        </p:nvPicPr>
        <p:blipFill>
          <a:blip r:embed="rId4" cstate="print"/>
          <a:srcRect/>
          <a:stretch>
            <a:fillRect/>
          </a:stretch>
        </p:blipFill>
        <p:spPr bwMode="auto">
          <a:xfrm>
            <a:off x="712305" y="1473546"/>
            <a:ext cx="7770813" cy="492442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5410"/>
                                        </p:tgtEl>
                                        <p:attrNameLst>
                                          <p:attrName>style.visibility</p:attrName>
                                        </p:attrNameLst>
                                      </p:cBhvr>
                                      <p:to>
                                        <p:strVal val="visible"/>
                                      </p:to>
                                    </p:set>
                                    <p:anim calcmode="lin" valueType="num">
                                      <p:cBhvr additive="base">
                                        <p:cTn id="7" dur="500" fill="hold"/>
                                        <p:tgtEl>
                                          <p:spTgt spid="145410"/>
                                        </p:tgtEl>
                                        <p:attrNameLst>
                                          <p:attrName>ppt_x</p:attrName>
                                        </p:attrNameLst>
                                      </p:cBhvr>
                                      <p:tavLst>
                                        <p:tav tm="0">
                                          <p:val>
                                            <p:strVal val="#ppt_x"/>
                                          </p:val>
                                        </p:tav>
                                        <p:tav tm="100000">
                                          <p:val>
                                            <p:strVal val="#ppt_x"/>
                                          </p:val>
                                        </p:tav>
                                      </p:tavLst>
                                    </p:anim>
                                    <p:anim calcmode="lin" valueType="num">
                                      <p:cBhvr additive="base">
                                        <p:cTn id="8" dur="500" fill="hold"/>
                                        <p:tgtEl>
                                          <p:spTgt spid="1454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45411"/>
                                        </p:tgtEl>
                                        <p:attrNameLst>
                                          <p:attrName>style.visibility</p:attrName>
                                        </p:attrNameLst>
                                      </p:cBhvr>
                                      <p:to>
                                        <p:strVal val="visible"/>
                                      </p:to>
                                    </p:set>
                                    <p:animEffect transition="in" filter="box(in)">
                                      <p:cBhvr>
                                        <p:cTn id="13" dur="500"/>
                                        <p:tgtEl>
                                          <p:spTgt spid="145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3" cstate="print"/>
          <a:srcRect/>
          <a:stretch>
            <a:fillRect/>
          </a:stretch>
        </p:blipFill>
        <p:spPr bwMode="auto">
          <a:xfrm>
            <a:off x="974449" y="615674"/>
            <a:ext cx="7485063" cy="2266950"/>
          </a:xfrm>
          <a:prstGeom prst="rect">
            <a:avLst/>
          </a:prstGeom>
          <a:noFill/>
          <a:ln w="9525">
            <a:noFill/>
            <a:miter lim="800000"/>
            <a:headEnd/>
            <a:tailEnd/>
          </a:ln>
          <a:effectLst/>
        </p:spPr>
      </p:pic>
      <p:pic>
        <p:nvPicPr>
          <p:cNvPr id="146435" name="Picture 3"/>
          <p:cNvPicPr>
            <a:picLocks noChangeAspect="1" noChangeArrowheads="1"/>
          </p:cNvPicPr>
          <p:nvPr/>
        </p:nvPicPr>
        <p:blipFill>
          <a:blip r:embed="rId4" cstate="print"/>
          <a:srcRect/>
          <a:stretch>
            <a:fillRect/>
          </a:stretch>
        </p:blipFill>
        <p:spPr bwMode="auto">
          <a:xfrm>
            <a:off x="961197" y="2916376"/>
            <a:ext cx="6875463" cy="301942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6434"/>
                                        </p:tgtEl>
                                        <p:attrNameLst>
                                          <p:attrName>style.visibility</p:attrName>
                                        </p:attrNameLst>
                                      </p:cBhvr>
                                      <p:to>
                                        <p:strVal val="visible"/>
                                      </p:to>
                                    </p:set>
                                    <p:anim calcmode="lin" valueType="num">
                                      <p:cBhvr additive="base">
                                        <p:cTn id="7" dur="500" fill="hold"/>
                                        <p:tgtEl>
                                          <p:spTgt spid="146434"/>
                                        </p:tgtEl>
                                        <p:attrNameLst>
                                          <p:attrName>ppt_x</p:attrName>
                                        </p:attrNameLst>
                                      </p:cBhvr>
                                      <p:tavLst>
                                        <p:tav tm="0">
                                          <p:val>
                                            <p:strVal val="#ppt_x"/>
                                          </p:val>
                                        </p:tav>
                                        <p:tav tm="100000">
                                          <p:val>
                                            <p:strVal val="#ppt_x"/>
                                          </p:val>
                                        </p:tav>
                                      </p:tavLst>
                                    </p:anim>
                                    <p:anim calcmode="lin" valueType="num">
                                      <p:cBhvr additive="base">
                                        <p:cTn id="8" dur="500" fill="hold"/>
                                        <p:tgtEl>
                                          <p:spTgt spid="146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46435"/>
                                        </p:tgtEl>
                                        <p:attrNameLst>
                                          <p:attrName>style.visibility</p:attrName>
                                        </p:attrNameLst>
                                      </p:cBhvr>
                                      <p:to>
                                        <p:strVal val="visible"/>
                                      </p:to>
                                    </p:set>
                                    <p:animEffect transition="in" filter="box(in)">
                                      <p:cBhvr>
                                        <p:cTn id="13" dur="500"/>
                                        <p:tgtEl>
                                          <p:spTgt spid="146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56590" y="609600"/>
            <a:ext cx="6546574" cy="584775"/>
          </a:xfrm>
          <a:prstGeom prst="rect">
            <a:avLst/>
          </a:prstGeom>
          <a:noFill/>
        </p:spPr>
        <p:txBody>
          <a:bodyPr wrap="square" rtlCol="0">
            <a:spAutoFit/>
          </a:bodyPr>
          <a:lstStyle/>
          <a:p>
            <a:r>
              <a:rPr lang="zh-CN" altLang="en-US" sz="3200" b="1" dirty="0"/>
              <a:t>题型二  分段函数</a:t>
            </a:r>
          </a:p>
        </p:txBody>
      </p:sp>
      <p:pic>
        <p:nvPicPr>
          <p:cNvPr id="147458" name="Picture 2"/>
          <p:cNvPicPr>
            <a:picLocks noChangeAspect="1" noChangeArrowheads="1"/>
          </p:cNvPicPr>
          <p:nvPr/>
        </p:nvPicPr>
        <p:blipFill>
          <a:blip r:embed="rId3" cstate="print"/>
          <a:srcRect/>
          <a:stretch>
            <a:fillRect/>
          </a:stretch>
        </p:blipFill>
        <p:spPr bwMode="auto">
          <a:xfrm>
            <a:off x="680624" y="1256333"/>
            <a:ext cx="7913687" cy="3848100"/>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47458"/>
                                        </p:tgtEl>
                                        <p:attrNameLst>
                                          <p:attrName>style.visibility</p:attrName>
                                        </p:attrNameLst>
                                      </p:cBhvr>
                                      <p:to>
                                        <p:strVal val="visible"/>
                                      </p:to>
                                    </p:set>
                                    <p:animEffect transition="in" filter="blinds(horizontal)">
                                      <p:cBhvr>
                                        <p:cTn id="13" dur="500"/>
                                        <p:tgtEl>
                                          <p:spTgt spid="147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3" cstate="print"/>
          <a:srcRect/>
          <a:stretch>
            <a:fillRect/>
          </a:stretch>
        </p:blipFill>
        <p:spPr bwMode="auto">
          <a:xfrm>
            <a:off x="857024" y="581025"/>
            <a:ext cx="8008937" cy="6276975"/>
          </a:xfrm>
          <a:prstGeom prst="rect">
            <a:avLst/>
          </a:prstGeom>
          <a:noFill/>
          <a:ln w="9525">
            <a:noFill/>
            <a:miter lim="800000"/>
            <a:headEnd/>
            <a:tailEnd/>
          </a:ln>
          <a:effectLst/>
        </p:spPr>
      </p:pic>
    </p:spTree>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cstate="print"/>
          <a:srcRect/>
          <a:stretch>
            <a:fillRect/>
          </a:stretch>
        </p:blipFill>
        <p:spPr bwMode="auto">
          <a:xfrm>
            <a:off x="372511" y="1103519"/>
            <a:ext cx="8370887" cy="2457450"/>
          </a:xfrm>
          <a:prstGeom prst="rect">
            <a:avLst/>
          </a:prstGeom>
          <a:noFill/>
          <a:ln w="9525">
            <a:noFill/>
            <a:miter lim="800000"/>
            <a:headEnd/>
            <a:tailEnd/>
          </a:ln>
          <a:effectLst/>
        </p:spPr>
      </p:pic>
    </p:spTree>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3" cstate="print"/>
          <a:srcRect/>
          <a:stretch>
            <a:fillRect/>
          </a:stretch>
        </p:blipFill>
        <p:spPr bwMode="auto">
          <a:xfrm>
            <a:off x="1323769" y="861254"/>
            <a:ext cx="8085137" cy="4876800"/>
          </a:xfrm>
          <a:prstGeom prst="rect">
            <a:avLst/>
          </a:prstGeom>
          <a:noFill/>
          <a:ln w="9525">
            <a:noFill/>
            <a:miter lim="800000"/>
            <a:headEnd/>
            <a:tailEnd/>
          </a:ln>
          <a:effectLst/>
        </p:spPr>
      </p:pic>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202690" y="1064260"/>
            <a:ext cx="10015855" cy="5423023"/>
          </a:xfrm>
          <a:prstGeom prst="rect">
            <a:avLst/>
          </a:prstGeom>
          <a:noFill/>
        </p:spPr>
        <p:txBody>
          <a:bodyPr wrap="square" rtlCol="0" anchor="t">
            <a:spAutoFit/>
          </a:bodyPr>
          <a:lstStyle/>
          <a:p>
            <a:pPr indent="266700">
              <a:lnSpc>
                <a:spcPct val="120000"/>
              </a:lnSpc>
              <a:tabLst>
                <a:tab pos="1029335" algn="l"/>
                <a:tab pos="1850390" algn="l"/>
                <a:tab pos="2538095" algn="l"/>
                <a:tab pos="3221990" algn="l"/>
              </a:tabLst>
            </a:pPr>
            <a:r>
              <a:rPr lang="zh-CN" altLang="en-US" sz="3200" b="1" dirty="0">
                <a:solidFill>
                  <a:srgbClr val="002060"/>
                </a:solidFill>
                <a:latin typeface="Times New Roman" panose="02020603050405020304" pitchFamily="18" charset="0"/>
                <a:cs typeface="Times New Roman" panose="02020603050405020304" pitchFamily="18" charset="0"/>
                <a:sym typeface="+mn-ea"/>
              </a:rPr>
              <a:t>解题技巧</a:t>
            </a:r>
            <a:endParaRPr lang="zh-CN" altLang="en-US" sz="2800" dirty="0">
              <a:solidFill>
                <a:srgbClr val="002060"/>
              </a:solidFill>
              <a:latin typeface="+mn-ea"/>
              <a:cs typeface="Times New Roman" panose="02020603050405020304" pitchFamily="18" charset="0"/>
              <a:sym typeface="+mn-ea"/>
            </a:endParaRPr>
          </a:p>
          <a:p>
            <a:r>
              <a:rPr lang="en-US" altLang="zh-CN" sz="2800" dirty="0"/>
              <a:t>1.</a:t>
            </a:r>
            <a:r>
              <a:rPr lang="zh-CN" altLang="en-US" sz="2800" dirty="0"/>
              <a:t>求分段函数的函数值的方法</a:t>
            </a:r>
          </a:p>
          <a:p>
            <a:r>
              <a:rPr lang="zh-CN" altLang="en-US" sz="2800" dirty="0"/>
              <a:t>（</a:t>
            </a:r>
            <a:r>
              <a:rPr lang="en-US" altLang="zh-CN" sz="2800" dirty="0"/>
              <a:t>1</a:t>
            </a:r>
            <a:r>
              <a:rPr lang="zh-CN" altLang="en-US" sz="2800" dirty="0"/>
              <a:t>）确定要求值的自变量属于哪一段区间</a:t>
            </a:r>
            <a:r>
              <a:rPr lang="en-US" altLang="zh-CN" sz="2800" dirty="0"/>
              <a:t>.</a:t>
            </a:r>
            <a:endParaRPr lang="zh-CN" altLang="en-US" sz="2800" dirty="0"/>
          </a:p>
          <a:p>
            <a:r>
              <a:rPr lang="zh-CN" altLang="en-US" sz="2800" dirty="0"/>
              <a:t>（</a:t>
            </a:r>
            <a:r>
              <a:rPr lang="en-US" altLang="zh-CN" sz="2800" dirty="0"/>
              <a:t>2</a:t>
            </a:r>
            <a:r>
              <a:rPr lang="zh-CN" altLang="en-US" sz="2800" dirty="0"/>
              <a:t>）代入该段的解析式求值，直到求出值为止</a:t>
            </a:r>
            <a:r>
              <a:rPr lang="en-US" altLang="zh-CN" sz="2800" dirty="0"/>
              <a:t>.</a:t>
            </a:r>
            <a:r>
              <a:rPr lang="zh-CN" altLang="en-US" sz="2800" dirty="0"/>
              <a:t>当出现 的形式时，应从内到外依次求值</a:t>
            </a:r>
            <a:r>
              <a:rPr lang="en-US" altLang="zh-CN" sz="2800" dirty="0"/>
              <a:t>.</a:t>
            </a:r>
            <a:endParaRPr lang="zh-CN" altLang="en-US" sz="2800" dirty="0"/>
          </a:p>
          <a:p>
            <a:r>
              <a:rPr lang="en-US" altLang="zh-CN" sz="2800" dirty="0"/>
              <a:t>2.</a:t>
            </a:r>
            <a:r>
              <a:rPr lang="zh-CN" altLang="en-US" sz="2800" dirty="0"/>
              <a:t>求某条件下自变量的值的方法先假设所求的值在分段函数定义区间的各段上，然后相应求出自变量的值，切记代入检验</a:t>
            </a:r>
            <a:r>
              <a:rPr lang="en-US" altLang="zh-CN" sz="2800" dirty="0"/>
              <a:t>.</a:t>
            </a:r>
          </a:p>
          <a:p>
            <a:r>
              <a:rPr lang="en-US" altLang="zh-CN" sz="2800" dirty="0"/>
              <a:t>3.</a:t>
            </a:r>
            <a:r>
              <a:rPr lang="zh-CN" altLang="en-US" sz="2800" dirty="0"/>
              <a:t> 作分段函数的图象时，分别作出各段的图象，在作每一段图象时，先不管定义域的限制，作出其图象，再保留定义域内的一段图象即可，作图时要特别注意接点处点的虚实，保证不重不漏</a:t>
            </a:r>
            <a:r>
              <a:rPr lang="en-US" altLang="zh-CN" sz="2800" dirty="0"/>
              <a:t>.</a:t>
            </a:r>
            <a:endParaRPr lang="zh-CN" altLang="en-US" sz="2800" dirty="0"/>
          </a:p>
          <a:p>
            <a:endParaRPr lang="zh-CN" altLang="en-US" sz="2800" dirty="0"/>
          </a:p>
        </p:txBody>
      </p:sp>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559872"/>
            <a:ext cx="3490058" cy="729430"/>
          </a:xfrm>
          <a:prstGeom prst="rect">
            <a:avLst/>
          </a:prstGeom>
        </p:spPr>
        <p:txBody>
          <a:bodyPr wrap="none">
            <a:spAutoFit/>
          </a:bodyPr>
          <a:lstStyle/>
          <a:p>
            <a:pPr indent="266700">
              <a:lnSpc>
                <a:spcPct val="115000"/>
              </a:lnSpc>
              <a:spcAft>
                <a:spcPts val="0"/>
              </a:spcAft>
              <a:tabLst>
                <a:tab pos="1029335" algn="l"/>
                <a:tab pos="1850390" algn="l"/>
                <a:tab pos="2538095" algn="l"/>
                <a:tab pos="3221990" algn="l"/>
              </a:tabLst>
            </a:pPr>
            <a:r>
              <a:rPr lang="zh-CN" altLang="zh-CN" sz="3600" b="1" dirty="0">
                <a:latin typeface="Arial" panose="020B0604020202020204" pitchFamily="34" charset="0"/>
                <a:ea typeface="黑体" panose="02010600030101010101" pitchFamily="49" charset="-122"/>
                <a:cs typeface="Times New Roman" panose="02020603050405020304" pitchFamily="18" charset="0"/>
              </a:rPr>
              <a:t>【跟踪训练</a:t>
            </a:r>
            <a:r>
              <a:rPr lang="en-US" altLang="zh-CN" sz="3600" b="1" dirty="0">
                <a:latin typeface="Arial" panose="020B0604020202020204" pitchFamily="34" charset="0"/>
                <a:ea typeface="黑体" panose="02010600030101010101" pitchFamily="49" charset="-122"/>
                <a:cs typeface="Times New Roman" panose="02020603050405020304" pitchFamily="18" charset="0"/>
              </a:rPr>
              <a:t>2</a:t>
            </a:r>
            <a:r>
              <a:rPr lang="zh-CN" altLang="zh-CN" sz="3600" b="1" dirty="0">
                <a:latin typeface="Arial" panose="020B0604020202020204" pitchFamily="34" charset="0"/>
                <a:ea typeface="黑体" panose="02010600030101010101" pitchFamily="49" charset="-122"/>
                <a:cs typeface="Times New Roman" panose="02020603050405020304" pitchFamily="18" charset="0"/>
              </a:rPr>
              <a:t>】</a:t>
            </a:r>
            <a:endParaRPr lang="en-US" altLang="zh-CN" sz="36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p:txBody>
      </p:sp>
      <p:pic>
        <p:nvPicPr>
          <p:cNvPr id="151554" name="Picture 2"/>
          <p:cNvPicPr>
            <a:picLocks noChangeAspect="1" noChangeArrowheads="1"/>
          </p:cNvPicPr>
          <p:nvPr/>
        </p:nvPicPr>
        <p:blipFill>
          <a:blip r:embed="rId3" cstate="print"/>
          <a:srcRect/>
          <a:stretch>
            <a:fillRect/>
          </a:stretch>
        </p:blipFill>
        <p:spPr bwMode="auto">
          <a:xfrm>
            <a:off x="1081088" y="1195871"/>
            <a:ext cx="8199437" cy="1371600"/>
          </a:xfrm>
          <a:prstGeom prst="rect">
            <a:avLst/>
          </a:prstGeom>
          <a:noFill/>
          <a:ln w="9525">
            <a:noFill/>
            <a:miter lim="800000"/>
            <a:headEnd/>
            <a:tailEnd/>
          </a:ln>
          <a:effectLst/>
        </p:spPr>
      </p:pic>
      <p:pic>
        <p:nvPicPr>
          <p:cNvPr id="151555" name="Picture 3"/>
          <p:cNvPicPr>
            <a:picLocks noChangeAspect="1" noChangeArrowheads="1"/>
          </p:cNvPicPr>
          <p:nvPr/>
        </p:nvPicPr>
        <p:blipFill>
          <a:blip r:embed="rId4" cstate="print"/>
          <a:srcRect/>
          <a:stretch>
            <a:fillRect/>
          </a:stretch>
        </p:blipFill>
        <p:spPr bwMode="auto">
          <a:xfrm>
            <a:off x="543547" y="2584244"/>
            <a:ext cx="8161337" cy="328612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1554"/>
                                        </p:tgtEl>
                                        <p:attrNameLst>
                                          <p:attrName>style.visibility</p:attrName>
                                        </p:attrNameLst>
                                      </p:cBhvr>
                                      <p:to>
                                        <p:strVal val="visible"/>
                                      </p:to>
                                    </p:set>
                                    <p:anim calcmode="lin" valueType="num">
                                      <p:cBhvr additive="base">
                                        <p:cTn id="13" dur="500" fill="hold"/>
                                        <p:tgtEl>
                                          <p:spTgt spid="151554"/>
                                        </p:tgtEl>
                                        <p:attrNameLst>
                                          <p:attrName>ppt_x</p:attrName>
                                        </p:attrNameLst>
                                      </p:cBhvr>
                                      <p:tavLst>
                                        <p:tav tm="0">
                                          <p:val>
                                            <p:strVal val="#ppt_x"/>
                                          </p:val>
                                        </p:tav>
                                        <p:tav tm="100000">
                                          <p:val>
                                            <p:strVal val="#ppt_x"/>
                                          </p:val>
                                        </p:tav>
                                      </p:tavLst>
                                    </p:anim>
                                    <p:anim calcmode="lin" valueType="num">
                                      <p:cBhvr additive="base">
                                        <p:cTn id="14" dur="500" fill="hold"/>
                                        <p:tgtEl>
                                          <p:spTgt spid="1515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1555"/>
                                        </p:tgtEl>
                                        <p:attrNameLst>
                                          <p:attrName>style.visibility</p:attrName>
                                        </p:attrNameLst>
                                      </p:cBhvr>
                                      <p:to>
                                        <p:strVal val="visible"/>
                                      </p:to>
                                    </p:set>
                                    <p:anim calcmode="lin" valueType="num">
                                      <p:cBhvr additive="base">
                                        <p:cTn id="19" dur="500" fill="hold"/>
                                        <p:tgtEl>
                                          <p:spTgt spid="151555"/>
                                        </p:tgtEl>
                                        <p:attrNameLst>
                                          <p:attrName>ppt_x</p:attrName>
                                        </p:attrNameLst>
                                      </p:cBhvr>
                                      <p:tavLst>
                                        <p:tav tm="0">
                                          <p:val>
                                            <p:strVal val="#ppt_x"/>
                                          </p:val>
                                        </p:tav>
                                        <p:tav tm="100000">
                                          <p:val>
                                            <p:strVal val="#ppt_x"/>
                                          </p:val>
                                        </p:tav>
                                      </p:tavLst>
                                    </p:anim>
                                    <p:anim calcmode="lin" valueType="num">
                                      <p:cBhvr additive="base">
                                        <p:cTn id="20" dur="500" fill="hold"/>
                                        <p:tgtEl>
                                          <p:spTgt spid="1515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3" cstate="print"/>
          <a:srcRect/>
          <a:stretch>
            <a:fillRect/>
          </a:stretch>
        </p:blipFill>
        <p:spPr bwMode="auto">
          <a:xfrm>
            <a:off x="831368" y="706782"/>
            <a:ext cx="8142287" cy="1581150"/>
          </a:xfrm>
          <a:prstGeom prst="rect">
            <a:avLst/>
          </a:prstGeom>
          <a:noFill/>
          <a:ln w="9525">
            <a:noFill/>
            <a:miter lim="800000"/>
            <a:headEnd/>
            <a:tailEnd/>
          </a:ln>
          <a:effectLst/>
        </p:spPr>
      </p:pic>
      <p:pic>
        <p:nvPicPr>
          <p:cNvPr id="152579" name="Picture 3"/>
          <p:cNvPicPr>
            <a:picLocks noChangeAspect="1" noChangeArrowheads="1"/>
          </p:cNvPicPr>
          <p:nvPr/>
        </p:nvPicPr>
        <p:blipFill>
          <a:blip r:embed="rId4" cstate="print"/>
          <a:srcRect/>
          <a:stretch>
            <a:fillRect/>
          </a:stretch>
        </p:blipFill>
        <p:spPr bwMode="auto">
          <a:xfrm>
            <a:off x="1109663" y="2862125"/>
            <a:ext cx="5095875" cy="2200275"/>
          </a:xfrm>
          <a:prstGeom prst="rect">
            <a:avLst/>
          </a:prstGeom>
          <a:noFill/>
          <a:ln w="9525">
            <a:noFill/>
            <a:miter lim="800000"/>
            <a:headEnd/>
            <a:tailEnd/>
          </a:ln>
          <a:effectLst/>
        </p:spPr>
      </p:pic>
      <p:pic>
        <p:nvPicPr>
          <p:cNvPr id="4" name="Picture 4" descr="16RA1-55.TIF"/>
          <p:cNvPicPr>
            <a:picLocks noChangeAspect="1"/>
          </p:cNvPicPr>
          <p:nvPr/>
        </p:nvPicPr>
        <p:blipFill>
          <a:blip r:embed="rId5" r:link="rId6" cstate="print"/>
          <a:stretch>
            <a:fillRect/>
          </a:stretch>
        </p:blipFill>
        <p:spPr>
          <a:xfrm>
            <a:off x="7264287" y="2540681"/>
            <a:ext cx="2627313" cy="2473325"/>
          </a:xfrm>
          <a:prstGeom prst="rect">
            <a:avLst/>
          </a:prstGeom>
          <a:noFill/>
          <a:ln w="9525">
            <a:noFill/>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2578"/>
                                        </p:tgtEl>
                                        <p:attrNameLst>
                                          <p:attrName>style.visibility</p:attrName>
                                        </p:attrNameLst>
                                      </p:cBhvr>
                                      <p:to>
                                        <p:strVal val="visible"/>
                                      </p:to>
                                    </p:set>
                                    <p:anim calcmode="lin" valueType="num">
                                      <p:cBhvr additive="base">
                                        <p:cTn id="7" dur="500" fill="hold"/>
                                        <p:tgtEl>
                                          <p:spTgt spid="152578"/>
                                        </p:tgtEl>
                                        <p:attrNameLst>
                                          <p:attrName>ppt_x</p:attrName>
                                        </p:attrNameLst>
                                      </p:cBhvr>
                                      <p:tavLst>
                                        <p:tav tm="0">
                                          <p:val>
                                            <p:strVal val="#ppt_x"/>
                                          </p:val>
                                        </p:tav>
                                        <p:tav tm="100000">
                                          <p:val>
                                            <p:strVal val="#ppt_x"/>
                                          </p:val>
                                        </p:tav>
                                      </p:tavLst>
                                    </p:anim>
                                    <p:anim calcmode="lin" valueType="num">
                                      <p:cBhvr additive="base">
                                        <p:cTn id="8" dur="500" fill="hold"/>
                                        <p:tgtEl>
                                          <p:spTgt spid="1525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52579"/>
                                        </p:tgtEl>
                                        <p:attrNameLst>
                                          <p:attrName>style.visibility</p:attrName>
                                        </p:attrNameLst>
                                      </p:cBhvr>
                                      <p:to>
                                        <p:strVal val="visible"/>
                                      </p:to>
                                    </p:set>
                                    <p:animEffect transition="in" filter="blinds(horizontal)">
                                      <p:cBhvr>
                                        <p:cTn id="13" dur="500"/>
                                        <p:tgtEl>
                                          <p:spTgt spid="152579"/>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ox(i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398506" y="631763"/>
            <a:ext cx="4698722" cy="584775"/>
          </a:xfrm>
          <a:prstGeom prst="rect">
            <a:avLst/>
          </a:prstGeom>
        </p:spPr>
        <p:txBody>
          <a:bodyPr wrap="none">
            <a:spAutoFit/>
          </a:bodyPr>
          <a:lstStyle/>
          <a:p>
            <a:r>
              <a:rPr lang="zh-CN" altLang="zh-CN" sz="3200" dirty="0">
                <a:solidFill>
                  <a:srgbClr val="000000"/>
                </a:solidFill>
                <a:latin typeface="Arial" panose="020B0604020202020204" pitchFamily="34" charset="0"/>
                <a:ea typeface="黑体" panose="02010600030101010101" pitchFamily="49" charset="-122"/>
                <a:cs typeface="Times New Roman" panose="02020603050405020304" pitchFamily="18" charset="0"/>
              </a:rPr>
              <a:t>专题</a:t>
            </a:r>
            <a:r>
              <a:rPr lang="zh-CN" altLang="en-US" sz="3200" dirty="0">
                <a:solidFill>
                  <a:srgbClr val="000000"/>
                </a:solidFill>
                <a:latin typeface="Arial" panose="020B0604020202020204" pitchFamily="34" charset="0"/>
                <a:ea typeface="黑体" panose="02010600030101010101" pitchFamily="49" charset="-122"/>
                <a:cs typeface="Times New Roman" panose="02020603050405020304" pitchFamily="18" charset="0"/>
              </a:rPr>
              <a:t>三</a:t>
            </a:r>
            <a:r>
              <a:rPr lang="zh-CN" altLang="zh-CN" sz="3200" dirty="0">
                <a:solidFill>
                  <a:srgbClr val="000000"/>
                </a:solidFill>
                <a:latin typeface="Arial" panose="020B0604020202020204" pitchFamily="34" charset="0"/>
                <a:ea typeface="黑体" panose="02010600030101010101" pitchFamily="49" charset="-122"/>
                <a:cs typeface="Times New Roman" panose="02020603050405020304" pitchFamily="18" charset="0"/>
              </a:rPr>
              <a:t>　</a:t>
            </a:r>
            <a:r>
              <a:rPr lang="zh-CN" altLang="en-US" sz="3200" dirty="0">
                <a:solidFill>
                  <a:srgbClr val="000000"/>
                </a:solidFill>
                <a:latin typeface="Arial" panose="020B0604020202020204" pitchFamily="34" charset="0"/>
                <a:ea typeface="黑体" panose="02010600030101010101" pitchFamily="49" charset="-122"/>
                <a:cs typeface="Times New Roman" panose="02020603050405020304" pitchFamily="18" charset="0"/>
              </a:rPr>
              <a:t>函数的性质应用</a:t>
            </a:r>
          </a:p>
        </p:txBody>
      </p:sp>
      <p:pic>
        <p:nvPicPr>
          <p:cNvPr id="153602" name="Picture 2"/>
          <p:cNvPicPr>
            <a:picLocks noChangeAspect="1" noChangeArrowheads="1"/>
          </p:cNvPicPr>
          <p:nvPr/>
        </p:nvPicPr>
        <p:blipFill>
          <a:blip r:embed="rId3" cstate="print"/>
          <a:srcRect/>
          <a:stretch>
            <a:fillRect/>
          </a:stretch>
        </p:blipFill>
        <p:spPr bwMode="auto">
          <a:xfrm>
            <a:off x="0" y="1446666"/>
            <a:ext cx="11224743" cy="299470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02"/>
                                        </p:tgtEl>
                                        <p:attrNameLst>
                                          <p:attrName>style.visibility</p:attrName>
                                        </p:attrNameLst>
                                      </p:cBhvr>
                                      <p:to>
                                        <p:strVal val="visible"/>
                                      </p:to>
                                    </p:set>
                                    <p:anim calcmode="lin" valueType="num">
                                      <p:cBhvr additive="base">
                                        <p:cTn id="13" dur="500" fill="hold"/>
                                        <p:tgtEl>
                                          <p:spTgt spid="153602"/>
                                        </p:tgtEl>
                                        <p:attrNameLst>
                                          <p:attrName>ppt_x</p:attrName>
                                        </p:attrNameLst>
                                      </p:cBhvr>
                                      <p:tavLst>
                                        <p:tav tm="0">
                                          <p:val>
                                            <p:strVal val="#ppt_x"/>
                                          </p:val>
                                        </p:tav>
                                        <p:tav tm="100000">
                                          <p:val>
                                            <p:strVal val="#ppt_x"/>
                                          </p:val>
                                        </p:tav>
                                      </p:tavLst>
                                    </p:anim>
                                    <p:anim calcmode="lin" valueType="num">
                                      <p:cBhvr additive="base">
                                        <p:cTn id="14" dur="500" fill="hold"/>
                                        <p:tgtEl>
                                          <p:spTgt spid="153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5651" name="Picture 3"/>
          <p:cNvPicPr>
            <a:picLocks noChangeAspect="1" noChangeArrowheads="1"/>
          </p:cNvPicPr>
          <p:nvPr/>
        </p:nvPicPr>
        <p:blipFill>
          <a:blip r:embed="rId3" cstate="print"/>
          <a:srcRect/>
          <a:stretch>
            <a:fillRect/>
          </a:stretch>
        </p:blipFill>
        <p:spPr bwMode="auto">
          <a:xfrm>
            <a:off x="613682" y="818470"/>
            <a:ext cx="6608763" cy="3514725"/>
          </a:xfrm>
          <a:prstGeom prst="rect">
            <a:avLst/>
          </a:prstGeom>
          <a:noFill/>
          <a:ln w="9525">
            <a:noFill/>
            <a:miter lim="800000"/>
            <a:headEnd/>
            <a:tailEnd/>
          </a:ln>
          <a:effectLst/>
        </p:spPr>
      </p:pic>
    </p:spTree>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3" cstate="print"/>
          <a:srcRect/>
          <a:stretch>
            <a:fillRect/>
          </a:stretch>
        </p:blipFill>
        <p:spPr bwMode="auto">
          <a:xfrm>
            <a:off x="910771" y="614816"/>
            <a:ext cx="8075613" cy="5895975"/>
          </a:xfrm>
          <a:prstGeom prst="rect">
            <a:avLst/>
          </a:prstGeom>
          <a:noFill/>
          <a:ln w="9525">
            <a:noFill/>
            <a:miter lim="800000"/>
            <a:headEnd/>
            <a:tailEnd/>
          </a:ln>
          <a:effectLst/>
        </p:spPr>
      </p:pic>
    </p:spTree>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a:spLocks noChangeAspect="1"/>
          </p:cNvSpPr>
          <p:nvPr/>
        </p:nvSpPr>
        <p:spPr>
          <a:xfrm>
            <a:off x="624113" y="756511"/>
            <a:ext cx="9289143" cy="6093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0"/>
              </a:spcAft>
              <a:tabLst>
                <a:tab pos="1029335" algn="l"/>
                <a:tab pos="1850390" algn="l"/>
                <a:tab pos="2538095" algn="l"/>
                <a:tab pos="3221990" algn="l"/>
              </a:tabLst>
            </a:pPr>
            <a:r>
              <a:rPr lang="en-US" altLang="zh-CN" sz="2800" b="1" dirty="0">
                <a:solidFill>
                  <a:srgbClr val="000000"/>
                </a:solidFill>
                <a:latin typeface="Times New Roman" panose="02020603050405020304" pitchFamily="18" charset="0"/>
                <a:cs typeface="Times New Roman" panose="02020603050405020304" pitchFamily="18" charset="0"/>
              </a:rPr>
              <a:t>(2) </a:t>
            </a:r>
            <a:r>
              <a:rPr lang="zh-CN" altLang="zh-CN" sz="2800" dirty="0">
                <a:solidFill>
                  <a:srgbClr val="000000"/>
                </a:solidFill>
                <a:latin typeface="Times New Roman" panose="02020603050405020304" pitchFamily="18" charset="0"/>
                <a:cs typeface="Times New Roman" panose="02020603050405020304" pitchFamily="18" charset="0"/>
              </a:rPr>
              <a:t>若</a:t>
            </a:r>
            <a:r>
              <a:rPr lang="en-US" altLang="zh-CN" sz="2800" i="1" dirty="0">
                <a:solidFill>
                  <a:srgbClr val="000000"/>
                </a:solidFill>
                <a:latin typeface="Times New Roman" panose="02020603050405020304" pitchFamily="18" charset="0"/>
                <a:cs typeface="Times New Roman" panose="02020603050405020304" pitchFamily="18" charset="0"/>
              </a:rPr>
              <a:t>f</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x</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cs typeface="Times New Roman" panose="02020603050405020304" pitchFamily="18" charset="0"/>
              </a:rPr>
              <a:t>满足</a:t>
            </a:r>
            <a:r>
              <a:rPr lang="en-US" altLang="zh-CN" sz="2800" i="1" dirty="0">
                <a:solidFill>
                  <a:srgbClr val="000000"/>
                </a:solidFill>
                <a:latin typeface="Times New Roman" panose="02020603050405020304" pitchFamily="18" charset="0"/>
                <a:cs typeface="Times New Roman" panose="02020603050405020304" pitchFamily="18" charset="0"/>
              </a:rPr>
              <a:t>f</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-x</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=f</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x</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cs typeface="Times New Roman" panose="02020603050405020304" pitchFamily="18" charset="0"/>
              </a:rPr>
              <a:t>且</a:t>
            </a:r>
            <a:r>
              <a:rPr lang="en-US" altLang="zh-CN" sz="2800" i="1" dirty="0">
                <a:solidFill>
                  <a:srgbClr val="000000"/>
                </a:solidFill>
                <a:latin typeface="Times New Roman" panose="02020603050405020304" pitchFamily="18" charset="0"/>
                <a:cs typeface="Times New Roman" panose="02020603050405020304" pitchFamily="18" charset="0"/>
              </a:rPr>
              <a:t>f</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x</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cs typeface="Times New Roman" panose="02020603050405020304" pitchFamily="18" charset="0"/>
              </a:rPr>
              <a:t>在</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a:t>
            </a:r>
            <a:r>
              <a:rPr lang="en-US" altLang="zh-CN" sz="2800" i="1" dirty="0">
                <a:solidFill>
                  <a:srgbClr val="000000"/>
                </a:solidFill>
                <a:latin typeface="Times New Roman" panose="02020603050405020304" pitchFamily="18" charset="0"/>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1]</a:t>
            </a:r>
            <a:r>
              <a:rPr lang="zh-CN" altLang="zh-CN" sz="2800" dirty="0">
                <a:solidFill>
                  <a:srgbClr val="000000"/>
                </a:solidFill>
                <a:latin typeface="Times New Roman" panose="02020603050405020304" pitchFamily="18" charset="0"/>
                <a:cs typeface="Times New Roman" panose="02020603050405020304" pitchFamily="18" charset="0"/>
              </a:rPr>
              <a:t>上是增函数</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cs typeface="Times New Roman" panose="02020603050405020304" pitchFamily="18" charset="0"/>
              </a:rPr>
              <a:t>则</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i="1" dirty="0">
                <a:solidFill>
                  <a:srgbClr val="000000"/>
                </a:solidFill>
                <a:latin typeface="Times New Roman" panose="02020603050405020304" pitchFamily="18" charset="0"/>
                <a:cs typeface="Times New Roman" panose="02020603050405020304" pitchFamily="18" charset="0"/>
              </a:rPr>
              <a:t>　　</a:t>
            </a:r>
            <a:r>
              <a:rPr lang="en-US" altLang="zh-CN" sz="2800" dirty="0">
                <a:solidFill>
                  <a:srgbClr val="000000"/>
                </a:solidFill>
                <a:latin typeface="Times New Roman" panose="02020603050405020304" pitchFamily="18" charset="0"/>
                <a:cs typeface="Times New Roman" panose="02020603050405020304" pitchFamily="18" charset="0"/>
              </a:rPr>
              <a:t>) </a:t>
            </a:r>
            <a:endParaRPr lang="zh-CN" altLang="zh-CN" sz="2800" dirty="0">
              <a:solidFill>
                <a:srgbClr val="000000"/>
              </a:solidFill>
              <a:effectLst/>
              <a:latin typeface="NEU-BZ-S92"/>
              <a:ea typeface="方正书宋_GBK" panose="03000509000000000000" pitchFamily="65" charset="-122"/>
              <a:cs typeface="Times New Roman" panose="02020603050405020304" pitchFamily="18" charset="0"/>
            </a:endParaRPr>
          </a:p>
        </p:txBody>
      </p:sp>
      <p:pic>
        <p:nvPicPr>
          <p:cNvPr id="158722" name="Picture 2"/>
          <p:cNvPicPr>
            <a:picLocks noChangeAspect="1" noChangeArrowheads="1"/>
          </p:cNvPicPr>
          <p:nvPr/>
        </p:nvPicPr>
        <p:blipFill>
          <a:blip r:embed="rId3" cstate="print"/>
          <a:srcRect/>
          <a:stretch>
            <a:fillRect/>
          </a:stretch>
        </p:blipFill>
        <p:spPr bwMode="auto">
          <a:xfrm>
            <a:off x="969283" y="1460047"/>
            <a:ext cx="8457283" cy="2139496"/>
          </a:xfrm>
          <a:prstGeom prst="rect">
            <a:avLst/>
          </a:prstGeom>
          <a:noFill/>
          <a:ln w="9525">
            <a:noFill/>
            <a:miter lim="800000"/>
            <a:headEnd/>
            <a:tailEnd/>
          </a:ln>
          <a:effectLst/>
        </p:spPr>
      </p:pic>
      <p:sp>
        <p:nvSpPr>
          <p:cNvPr id="6" name="矩形 5"/>
          <p:cNvSpPr>
            <a:spLocks noChangeAspect="1"/>
          </p:cNvSpPr>
          <p:nvPr/>
        </p:nvSpPr>
        <p:spPr>
          <a:xfrm>
            <a:off x="854702" y="4050558"/>
            <a:ext cx="3776996" cy="49859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0"/>
              </a:spcAft>
              <a:tabLst>
                <a:tab pos="1029335" algn="l"/>
                <a:tab pos="1850390" algn="l"/>
                <a:tab pos="2538095" algn="l"/>
                <a:tab pos="3221990" algn="l"/>
              </a:tabLst>
            </a:pPr>
            <a:r>
              <a:rPr lang="zh-CN" altLang="zh-CN" sz="22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解析</a:t>
            </a:r>
            <a:r>
              <a:rPr lang="en-US" altLang="zh-CN" sz="22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200" i="1" dirty="0">
                <a:solidFill>
                  <a:srgbClr val="000000"/>
                </a:solidFill>
                <a:latin typeface="NEU-BZ-S92"/>
                <a:cs typeface="宋体" panose="02010600030101010101" pitchFamily="2" charset="-122"/>
              </a:rPr>
              <a:t>∵</a:t>
            </a:r>
            <a:r>
              <a:rPr lang="en-US" altLang="zh-CN" sz="2200" i="1" dirty="0">
                <a:solidFill>
                  <a:srgbClr val="000000"/>
                </a:solidFill>
                <a:latin typeface="Times New Roman" panose="02020603050405020304" pitchFamily="18" charset="0"/>
                <a:cs typeface="Times New Roman" panose="02020603050405020304" pitchFamily="18" charset="0"/>
              </a:rPr>
              <a:t>f</a:t>
            </a:r>
            <a:r>
              <a:rPr lang="en-US" altLang="zh-CN" sz="2200" dirty="0">
                <a:solidFill>
                  <a:srgbClr val="000000"/>
                </a:solidFill>
                <a:latin typeface="Times New Roman" panose="02020603050405020304" pitchFamily="18" charset="0"/>
                <a:cs typeface="Times New Roman" panose="02020603050405020304" pitchFamily="18" charset="0"/>
              </a:rPr>
              <a:t>(</a:t>
            </a:r>
            <a:r>
              <a:rPr lang="en-US" altLang="zh-CN" sz="2200" i="1" dirty="0">
                <a:solidFill>
                  <a:srgbClr val="000000"/>
                </a:solidFill>
                <a:latin typeface="Times New Roman" panose="02020603050405020304" pitchFamily="18" charset="0"/>
                <a:cs typeface="Times New Roman" panose="02020603050405020304" pitchFamily="18" charset="0"/>
              </a:rPr>
              <a:t>-x</a:t>
            </a:r>
            <a:r>
              <a:rPr lang="en-US" altLang="zh-CN" sz="2200" dirty="0">
                <a:solidFill>
                  <a:srgbClr val="000000"/>
                </a:solidFill>
                <a:latin typeface="Times New Roman" panose="02020603050405020304" pitchFamily="18" charset="0"/>
                <a:cs typeface="Times New Roman" panose="02020603050405020304" pitchFamily="18" charset="0"/>
              </a:rPr>
              <a:t>)</a:t>
            </a:r>
            <a:r>
              <a:rPr lang="en-US" altLang="zh-CN" sz="2200" i="1" dirty="0">
                <a:solidFill>
                  <a:srgbClr val="000000"/>
                </a:solidFill>
                <a:latin typeface="Times New Roman" panose="02020603050405020304" pitchFamily="18" charset="0"/>
                <a:cs typeface="Times New Roman" panose="02020603050405020304" pitchFamily="18" charset="0"/>
              </a:rPr>
              <a:t>=f</a:t>
            </a:r>
            <a:r>
              <a:rPr lang="en-US" altLang="zh-CN" sz="2200" dirty="0">
                <a:solidFill>
                  <a:srgbClr val="000000"/>
                </a:solidFill>
                <a:latin typeface="Times New Roman" panose="02020603050405020304" pitchFamily="18" charset="0"/>
                <a:cs typeface="Times New Roman" panose="02020603050405020304" pitchFamily="18" charset="0"/>
              </a:rPr>
              <a:t>(</a:t>
            </a:r>
            <a:r>
              <a:rPr lang="en-US" altLang="zh-CN" sz="2200" i="1" dirty="0">
                <a:solidFill>
                  <a:srgbClr val="000000"/>
                </a:solidFill>
                <a:latin typeface="Times New Roman" panose="02020603050405020304" pitchFamily="18" charset="0"/>
                <a:cs typeface="Times New Roman" panose="02020603050405020304" pitchFamily="18" charset="0"/>
              </a:rPr>
              <a:t>x</a:t>
            </a:r>
            <a:r>
              <a:rPr lang="en-US" altLang="zh-CN" sz="2200" dirty="0">
                <a:solidFill>
                  <a:srgbClr val="000000"/>
                </a:solidFill>
                <a:latin typeface="Times New Roman" panose="02020603050405020304" pitchFamily="18" charset="0"/>
                <a:cs typeface="Times New Roman" panose="02020603050405020304" pitchFamily="18" charset="0"/>
              </a:rPr>
              <a:t>),</a:t>
            </a:r>
            <a:r>
              <a:rPr lang="zh-CN" altLang="zh-CN" sz="2200" i="1" dirty="0">
                <a:solidFill>
                  <a:srgbClr val="000000"/>
                </a:solidFill>
                <a:latin typeface="NEU-BZ-S92"/>
                <a:cs typeface="宋体" panose="02010600030101010101" pitchFamily="2" charset="-122"/>
              </a:rPr>
              <a:t>∴</a:t>
            </a:r>
            <a:r>
              <a:rPr lang="en-US" altLang="zh-CN" sz="2200" i="1" dirty="0">
                <a:solidFill>
                  <a:srgbClr val="000000"/>
                </a:solidFill>
                <a:latin typeface="Times New Roman" panose="02020603050405020304" pitchFamily="18" charset="0"/>
                <a:cs typeface="Times New Roman" panose="02020603050405020304" pitchFamily="18" charset="0"/>
              </a:rPr>
              <a:t>f</a:t>
            </a:r>
            <a:r>
              <a:rPr lang="en-US" altLang="zh-CN" sz="2200" dirty="0">
                <a:solidFill>
                  <a:srgbClr val="000000"/>
                </a:solidFill>
                <a:latin typeface="Times New Roman" panose="02020603050405020304" pitchFamily="18" charset="0"/>
                <a:cs typeface="Times New Roman" panose="02020603050405020304" pitchFamily="18" charset="0"/>
              </a:rPr>
              <a:t>(2)</a:t>
            </a:r>
            <a:r>
              <a:rPr lang="en-US" altLang="zh-CN" sz="2200" i="1" dirty="0">
                <a:solidFill>
                  <a:srgbClr val="000000"/>
                </a:solidFill>
                <a:latin typeface="Times New Roman" panose="02020603050405020304" pitchFamily="18" charset="0"/>
                <a:cs typeface="Times New Roman" panose="02020603050405020304" pitchFamily="18" charset="0"/>
              </a:rPr>
              <a:t>=f</a:t>
            </a:r>
            <a:r>
              <a:rPr lang="en-US" altLang="zh-CN" sz="2200" dirty="0">
                <a:solidFill>
                  <a:srgbClr val="000000"/>
                </a:solidFill>
                <a:latin typeface="Times New Roman" panose="02020603050405020304" pitchFamily="18" charset="0"/>
                <a:cs typeface="Times New Roman" panose="02020603050405020304" pitchFamily="18" charset="0"/>
              </a:rPr>
              <a:t>(</a:t>
            </a:r>
            <a:r>
              <a:rPr lang="en-US" altLang="zh-CN" sz="2200" i="1" dirty="0">
                <a:solidFill>
                  <a:srgbClr val="000000"/>
                </a:solidFill>
                <a:latin typeface="Times New Roman" panose="02020603050405020304" pitchFamily="18" charset="0"/>
                <a:cs typeface="Times New Roman" panose="02020603050405020304" pitchFamily="18" charset="0"/>
              </a:rPr>
              <a:t>-</a:t>
            </a:r>
            <a:r>
              <a:rPr lang="en-US" altLang="zh-CN" sz="2200" dirty="0">
                <a:solidFill>
                  <a:srgbClr val="000000"/>
                </a:solidFill>
                <a:latin typeface="Times New Roman" panose="02020603050405020304" pitchFamily="18" charset="0"/>
                <a:cs typeface="Times New Roman" panose="02020603050405020304" pitchFamily="18" charset="0"/>
              </a:rPr>
              <a:t>2), </a:t>
            </a:r>
            <a:endParaRPr lang="zh-CN" altLang="zh-CN" sz="2200" dirty="0">
              <a:solidFill>
                <a:srgbClr val="000000"/>
              </a:solidFill>
              <a:effectLst/>
              <a:latin typeface="NEU-BZ-S92"/>
              <a:ea typeface="方正书宋_GBK" panose="03000509000000000000" pitchFamily="65" charset="-122"/>
              <a:cs typeface="Times New Roman" panose="02020603050405020304" pitchFamily="18" charset="0"/>
            </a:endParaRPr>
          </a:p>
        </p:txBody>
      </p:sp>
      <p:pic>
        <p:nvPicPr>
          <p:cNvPr id="158723" name="Picture 3"/>
          <p:cNvPicPr>
            <a:picLocks noChangeAspect="1" noChangeArrowheads="1"/>
          </p:cNvPicPr>
          <p:nvPr/>
        </p:nvPicPr>
        <p:blipFill>
          <a:blip r:embed="rId4" cstate="print"/>
          <a:srcRect/>
          <a:stretch>
            <a:fillRect/>
          </a:stretch>
        </p:blipFill>
        <p:spPr bwMode="auto">
          <a:xfrm>
            <a:off x="882196" y="4553857"/>
            <a:ext cx="8132763" cy="514350"/>
          </a:xfrm>
          <a:prstGeom prst="rect">
            <a:avLst/>
          </a:prstGeom>
          <a:noFill/>
          <a:ln w="9525">
            <a:noFill/>
            <a:miter lim="800000"/>
            <a:headEnd/>
            <a:tailEnd/>
          </a:ln>
          <a:effectLst/>
        </p:spPr>
      </p:pic>
      <p:sp>
        <p:nvSpPr>
          <p:cNvPr id="8" name="矩形 7"/>
          <p:cNvSpPr>
            <a:spLocks noChangeAspect="1"/>
          </p:cNvSpPr>
          <p:nvPr/>
        </p:nvSpPr>
        <p:spPr>
          <a:xfrm>
            <a:off x="973208" y="5240730"/>
            <a:ext cx="1101584" cy="49859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0"/>
              </a:spcAft>
              <a:tabLst>
                <a:tab pos="1029335" algn="l"/>
                <a:tab pos="1850390" algn="l"/>
                <a:tab pos="2538095" algn="l"/>
                <a:tab pos="3221990" algn="l"/>
              </a:tabLst>
            </a:pPr>
            <a:r>
              <a:rPr lang="zh-CN" altLang="zh-CN" sz="2200" dirty="0">
                <a:solidFill>
                  <a:srgbClr val="FF0000"/>
                </a:solidFill>
                <a:latin typeface="Arial" panose="020B0604020202020204" pitchFamily="34" charset="0"/>
                <a:ea typeface="黑体" panose="02010600030101010101" pitchFamily="49" charset="-122"/>
                <a:cs typeface="Times New Roman" panose="02020603050405020304" pitchFamily="18" charset="0"/>
              </a:rPr>
              <a:t>答案</a:t>
            </a:r>
            <a:r>
              <a:rPr lang="en-US" altLang="zh-CN" sz="22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en-US" altLang="zh-CN" sz="2200" dirty="0">
                <a:solidFill>
                  <a:srgbClr val="000000"/>
                </a:solidFill>
                <a:latin typeface="Times New Roman" panose="02020603050405020304" pitchFamily="18" charset="0"/>
                <a:cs typeface="Times New Roman" panose="02020603050405020304" pitchFamily="18" charset="0"/>
              </a:rPr>
              <a:t>D </a:t>
            </a:r>
            <a:endParaRPr lang="zh-CN" altLang="zh-CN" sz="2200" dirty="0">
              <a:solidFill>
                <a:srgbClr val="000000"/>
              </a:solidFill>
              <a:effectLst/>
              <a:latin typeface="NEU-BZ-S92"/>
              <a:ea typeface="方正书宋_GBK" panose="03000509000000000000" pitchFamily="65" charset="-122"/>
              <a:cs typeface="Times New Roman" panose="02020603050405020304"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8722"/>
                                        </p:tgtEl>
                                        <p:attrNameLst>
                                          <p:attrName>style.visibility</p:attrName>
                                        </p:attrNameLst>
                                      </p:cBhvr>
                                      <p:to>
                                        <p:strVal val="visible"/>
                                      </p:to>
                                    </p:set>
                                    <p:anim calcmode="lin" valueType="num">
                                      <p:cBhvr additive="base">
                                        <p:cTn id="13" dur="500" fill="hold"/>
                                        <p:tgtEl>
                                          <p:spTgt spid="158722"/>
                                        </p:tgtEl>
                                        <p:attrNameLst>
                                          <p:attrName>ppt_x</p:attrName>
                                        </p:attrNameLst>
                                      </p:cBhvr>
                                      <p:tavLst>
                                        <p:tav tm="0">
                                          <p:val>
                                            <p:strVal val="#ppt_x"/>
                                          </p:val>
                                        </p:tav>
                                        <p:tav tm="100000">
                                          <p:val>
                                            <p:strVal val="#ppt_x"/>
                                          </p:val>
                                        </p:tav>
                                      </p:tavLst>
                                    </p:anim>
                                    <p:anim calcmode="lin" valueType="num">
                                      <p:cBhvr additive="base">
                                        <p:cTn id="14" dur="500" fill="hold"/>
                                        <p:tgtEl>
                                          <p:spTgt spid="1587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8723"/>
                                        </p:tgtEl>
                                        <p:attrNameLst>
                                          <p:attrName>style.visibility</p:attrName>
                                        </p:attrNameLst>
                                      </p:cBhvr>
                                      <p:to>
                                        <p:strVal val="visible"/>
                                      </p:to>
                                    </p:set>
                                    <p:anim calcmode="lin" valueType="num">
                                      <p:cBhvr additive="base">
                                        <p:cTn id="25" dur="500" fill="hold"/>
                                        <p:tgtEl>
                                          <p:spTgt spid="158723"/>
                                        </p:tgtEl>
                                        <p:attrNameLst>
                                          <p:attrName>ppt_x</p:attrName>
                                        </p:attrNameLst>
                                      </p:cBhvr>
                                      <p:tavLst>
                                        <p:tav tm="0">
                                          <p:val>
                                            <p:strVal val="#ppt_x"/>
                                          </p:val>
                                        </p:tav>
                                        <p:tav tm="100000">
                                          <p:val>
                                            <p:strVal val="#ppt_x"/>
                                          </p:val>
                                        </p:tav>
                                      </p:tavLst>
                                    </p:anim>
                                    <p:anim calcmode="lin" valueType="num">
                                      <p:cBhvr additive="base">
                                        <p:cTn id="26" dur="500" fill="hold"/>
                                        <p:tgtEl>
                                          <p:spTgt spid="1587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723719" y="846545"/>
            <a:ext cx="10015855" cy="3046988"/>
          </a:xfrm>
          <a:prstGeom prst="rect">
            <a:avLst/>
          </a:prstGeom>
          <a:noFill/>
        </p:spPr>
        <p:txBody>
          <a:bodyPr wrap="square" rtlCol="0" anchor="t">
            <a:spAutoFit/>
          </a:bodyPr>
          <a:lstStyle/>
          <a:p>
            <a:pPr indent="266700">
              <a:lnSpc>
                <a:spcPct val="120000"/>
              </a:lnSpc>
              <a:spcAft>
                <a:spcPts val="0"/>
              </a:spcAft>
              <a:tabLst>
                <a:tab pos="1029335" algn="l"/>
                <a:tab pos="1850390" algn="l"/>
                <a:tab pos="2538095" algn="l"/>
                <a:tab pos="3221990" algn="l"/>
              </a:tabLst>
            </a:pPr>
            <a:r>
              <a:rPr lang="zh-CN" altLang="en-US" sz="3200" b="1" dirty="0">
                <a:solidFill>
                  <a:srgbClr val="002060"/>
                </a:solidFill>
                <a:latin typeface="Times New Roman" panose="02020603050405020304" pitchFamily="18" charset="0"/>
                <a:cs typeface="Times New Roman" panose="02020603050405020304" pitchFamily="18" charset="0"/>
                <a:sym typeface="+mn-ea"/>
              </a:rPr>
              <a:t>解题技巧</a:t>
            </a:r>
            <a:endParaRPr lang="en-US" altLang="zh-CN" sz="3200" b="1" dirty="0">
              <a:solidFill>
                <a:srgbClr val="002060"/>
              </a:solidFill>
              <a:latin typeface="Times New Roman" panose="02020603050405020304" pitchFamily="18" charset="0"/>
              <a:cs typeface="Times New Roman" panose="02020603050405020304" pitchFamily="18" charset="0"/>
              <a:sym typeface="+mn-ea"/>
            </a:endParaRPr>
          </a:p>
          <a:p>
            <a:pPr indent="266700">
              <a:lnSpc>
                <a:spcPct val="120000"/>
              </a:lnSpc>
              <a:tabLst>
                <a:tab pos="1029335" algn="l"/>
                <a:tab pos="1850390" algn="l"/>
                <a:tab pos="2538095" algn="l"/>
                <a:tab pos="3221990" algn="l"/>
              </a:tabLst>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应用函数的单调性与奇偶性判断函数值的大小时</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先利用函数的奇偶性将自变量转化到同一个单调区间上</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再根据函数的单调性对函数值的大小作出比较</a:t>
            </a:r>
            <a:r>
              <a:rPr lang="en-US" altLang="zh-CN" sz="3200" i="1" dirty="0">
                <a:solidFill>
                  <a:srgbClr val="000000"/>
                </a:solidFill>
                <a:latin typeface="Times New Roman" panose="02020603050405020304" pitchFamily="18" charset="0"/>
                <a:cs typeface="Times New Roman" panose="02020603050405020304" pitchFamily="18" charset="0"/>
              </a:rPr>
              <a:t>.</a:t>
            </a:r>
            <a:endParaRPr lang="zh-CN" altLang="zh-CN" sz="32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endParaRPr lang="zh-CN" altLang="en-US" sz="3200" dirty="0"/>
          </a:p>
        </p:txBody>
      </p:sp>
    </p:spTree>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443758"/>
            <a:ext cx="3490058" cy="670312"/>
          </a:xfrm>
          <a:prstGeom prst="rect">
            <a:avLst/>
          </a:prstGeom>
        </p:spPr>
        <p:txBody>
          <a:bodyPr wrap="none">
            <a:spAutoFit/>
          </a:bodyPr>
          <a:lstStyle/>
          <a:p>
            <a:pPr indent="266700">
              <a:lnSpc>
                <a:spcPct val="115000"/>
              </a:lnSpc>
              <a:spcAft>
                <a:spcPts val="0"/>
              </a:spcAft>
              <a:tabLst>
                <a:tab pos="1029335" algn="l"/>
                <a:tab pos="1850390" algn="l"/>
                <a:tab pos="2538095" algn="l"/>
                <a:tab pos="3221990" algn="l"/>
              </a:tabLst>
            </a:pPr>
            <a:r>
              <a:rPr lang="zh-CN" altLang="zh-CN" sz="3600" b="1" dirty="0">
                <a:latin typeface="Arial" panose="020B0604020202020204" pitchFamily="34" charset="0"/>
                <a:ea typeface="黑体" panose="02010600030101010101" pitchFamily="49" charset="-122"/>
                <a:cs typeface="Times New Roman" panose="02020603050405020304" pitchFamily="18" charset="0"/>
              </a:rPr>
              <a:t>【跟踪训练</a:t>
            </a:r>
            <a:r>
              <a:rPr lang="en-US" altLang="zh-CN" sz="3600" b="1" dirty="0">
                <a:latin typeface="Arial" panose="020B0604020202020204" pitchFamily="34" charset="0"/>
                <a:ea typeface="黑体" panose="02010600030101010101" pitchFamily="49" charset="-122"/>
                <a:cs typeface="Times New Roman" panose="02020603050405020304" pitchFamily="18" charset="0"/>
              </a:rPr>
              <a:t>3</a:t>
            </a:r>
            <a:r>
              <a:rPr lang="zh-CN" altLang="zh-CN" sz="3600" b="1" dirty="0">
                <a:latin typeface="Arial" panose="020B0604020202020204" pitchFamily="34" charset="0"/>
                <a:ea typeface="黑体" panose="02010600030101010101" pitchFamily="49" charset="-122"/>
                <a:cs typeface="Times New Roman" panose="02020603050405020304" pitchFamily="18" charset="0"/>
              </a:rPr>
              <a:t>】</a:t>
            </a:r>
            <a:endParaRPr lang="en-US" altLang="zh-CN" sz="3600" dirty="0">
              <a:solidFill>
                <a:srgbClr val="FF0000"/>
              </a:solidFill>
              <a:latin typeface="Arial" panose="020B0604020202020204" pitchFamily="34" charset="0"/>
              <a:ea typeface="黑体" panose="02010600030101010101" pitchFamily="49" charset="-122"/>
              <a:cs typeface="Times New Roman" panose="02020603050405020304" pitchFamily="18" charset="0"/>
            </a:endParaRPr>
          </a:p>
        </p:txBody>
      </p:sp>
      <p:pic>
        <p:nvPicPr>
          <p:cNvPr id="159747" name="Picture 3"/>
          <p:cNvPicPr>
            <a:picLocks noChangeAspect="1" noChangeArrowheads="1"/>
          </p:cNvPicPr>
          <p:nvPr/>
        </p:nvPicPr>
        <p:blipFill>
          <a:blip r:embed="rId3" cstate="print"/>
          <a:srcRect/>
          <a:stretch>
            <a:fillRect/>
          </a:stretch>
        </p:blipFill>
        <p:spPr bwMode="auto">
          <a:xfrm>
            <a:off x="805996" y="1521052"/>
            <a:ext cx="8894763" cy="242887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59747"/>
                                        </p:tgtEl>
                                        <p:attrNameLst>
                                          <p:attrName>style.visibility</p:attrName>
                                        </p:attrNameLst>
                                      </p:cBhvr>
                                      <p:to>
                                        <p:strVal val="visible"/>
                                      </p:to>
                                    </p:set>
                                    <p:animEffect transition="in" filter="fade">
                                      <p:cBhvr>
                                        <p:cTn id="13" dur="1000"/>
                                        <p:tgtEl>
                                          <p:spTgt spid="159747"/>
                                        </p:tgtEl>
                                      </p:cBhvr>
                                    </p:animEffect>
                                    <p:anim calcmode="lin" valueType="num">
                                      <p:cBhvr>
                                        <p:cTn id="14" dur="1000" fill="hold"/>
                                        <p:tgtEl>
                                          <p:spTgt spid="159747"/>
                                        </p:tgtEl>
                                        <p:attrNameLst>
                                          <p:attrName>ppt_x</p:attrName>
                                        </p:attrNameLst>
                                      </p:cBhvr>
                                      <p:tavLst>
                                        <p:tav tm="0">
                                          <p:val>
                                            <p:strVal val="#ppt_x"/>
                                          </p:val>
                                        </p:tav>
                                        <p:tav tm="100000">
                                          <p:val>
                                            <p:strVal val="#ppt_x"/>
                                          </p:val>
                                        </p:tav>
                                      </p:tavLst>
                                    </p:anim>
                                    <p:anim calcmode="lin" valueType="num">
                                      <p:cBhvr>
                                        <p:cTn id="15" dur="1000" fill="hold"/>
                                        <p:tgtEl>
                                          <p:spTgt spid="1597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3" cstate="print"/>
          <a:srcRect/>
          <a:stretch>
            <a:fillRect/>
          </a:stretch>
        </p:blipFill>
        <p:spPr bwMode="auto">
          <a:xfrm>
            <a:off x="760115" y="783772"/>
            <a:ext cx="9530742" cy="3869871"/>
          </a:xfrm>
          <a:prstGeom prst="rect">
            <a:avLst/>
          </a:prstGeom>
          <a:noFill/>
          <a:ln w="9525">
            <a:noFill/>
            <a:miter lim="800000"/>
            <a:headEnd/>
            <a:tailEnd/>
          </a:ln>
          <a:effectLst/>
        </p:spPr>
      </p:pic>
    </p:spTree>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3" cstate="print"/>
          <a:srcRect/>
          <a:stretch>
            <a:fillRect/>
          </a:stretch>
        </p:blipFill>
        <p:spPr bwMode="auto">
          <a:xfrm>
            <a:off x="239713" y="822552"/>
            <a:ext cx="8265659" cy="1719367"/>
          </a:xfrm>
          <a:prstGeom prst="rect">
            <a:avLst/>
          </a:prstGeom>
          <a:noFill/>
          <a:ln w="9525">
            <a:noFill/>
            <a:miter lim="800000"/>
            <a:headEnd/>
            <a:tailEnd/>
          </a:ln>
          <a:effectLst/>
        </p:spPr>
      </p:pic>
      <p:pic>
        <p:nvPicPr>
          <p:cNvPr id="161795" name="Picture 3"/>
          <p:cNvPicPr>
            <a:picLocks noChangeAspect="1" noChangeArrowheads="1"/>
          </p:cNvPicPr>
          <p:nvPr/>
        </p:nvPicPr>
        <p:blipFill>
          <a:blip r:embed="rId4" cstate="print"/>
          <a:srcRect/>
          <a:stretch>
            <a:fillRect/>
          </a:stretch>
        </p:blipFill>
        <p:spPr bwMode="auto">
          <a:xfrm>
            <a:off x="581478" y="2637518"/>
            <a:ext cx="7880350" cy="3346626"/>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794"/>
                                        </p:tgtEl>
                                        <p:attrNameLst>
                                          <p:attrName>style.visibility</p:attrName>
                                        </p:attrNameLst>
                                      </p:cBhvr>
                                      <p:to>
                                        <p:strVal val="visible"/>
                                      </p:to>
                                    </p:set>
                                    <p:anim calcmode="lin" valueType="num">
                                      <p:cBhvr additive="base">
                                        <p:cTn id="7" dur="500" fill="hold"/>
                                        <p:tgtEl>
                                          <p:spTgt spid="161794"/>
                                        </p:tgtEl>
                                        <p:attrNameLst>
                                          <p:attrName>ppt_x</p:attrName>
                                        </p:attrNameLst>
                                      </p:cBhvr>
                                      <p:tavLst>
                                        <p:tav tm="0">
                                          <p:val>
                                            <p:strVal val="#ppt_x"/>
                                          </p:val>
                                        </p:tav>
                                        <p:tav tm="100000">
                                          <p:val>
                                            <p:strVal val="#ppt_x"/>
                                          </p:val>
                                        </p:tav>
                                      </p:tavLst>
                                    </p:anim>
                                    <p:anim calcmode="lin" valueType="num">
                                      <p:cBhvr additive="base">
                                        <p:cTn id="8" dur="500" fill="hold"/>
                                        <p:tgtEl>
                                          <p:spTgt spid="1617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1795"/>
                                        </p:tgtEl>
                                        <p:attrNameLst>
                                          <p:attrName>style.visibility</p:attrName>
                                        </p:attrNameLst>
                                      </p:cBhvr>
                                      <p:to>
                                        <p:strVal val="visible"/>
                                      </p:to>
                                    </p:set>
                                    <p:anim calcmode="lin" valueType="num">
                                      <p:cBhvr additive="base">
                                        <p:cTn id="13" dur="500" fill="hold"/>
                                        <p:tgtEl>
                                          <p:spTgt spid="161795"/>
                                        </p:tgtEl>
                                        <p:attrNameLst>
                                          <p:attrName>ppt_x</p:attrName>
                                        </p:attrNameLst>
                                      </p:cBhvr>
                                      <p:tavLst>
                                        <p:tav tm="0">
                                          <p:val>
                                            <p:strVal val="#ppt_x"/>
                                          </p:val>
                                        </p:tav>
                                        <p:tav tm="100000">
                                          <p:val>
                                            <p:strVal val="#ppt_x"/>
                                          </p:val>
                                        </p:tav>
                                      </p:tavLst>
                                    </p:anim>
                                    <p:anim calcmode="lin" valueType="num">
                                      <p:cBhvr additive="base">
                                        <p:cTn id="14" dur="500" fill="hold"/>
                                        <p:tgtEl>
                                          <p:spTgt spid="161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2818" name="Picture 2"/>
          <p:cNvPicPr>
            <a:picLocks noChangeAspect="1" noChangeArrowheads="1"/>
          </p:cNvPicPr>
          <p:nvPr/>
        </p:nvPicPr>
        <p:blipFill>
          <a:blip r:embed="rId3" cstate="print"/>
          <a:srcRect/>
          <a:stretch>
            <a:fillRect/>
          </a:stretch>
        </p:blipFill>
        <p:spPr bwMode="auto">
          <a:xfrm>
            <a:off x="290286" y="537030"/>
            <a:ext cx="9867217" cy="2437720"/>
          </a:xfrm>
          <a:prstGeom prst="rect">
            <a:avLst/>
          </a:prstGeom>
          <a:noFill/>
          <a:ln w="9525">
            <a:noFill/>
            <a:miter lim="800000"/>
            <a:headEnd/>
            <a:tailEnd/>
          </a:ln>
          <a:effectLst/>
        </p:spPr>
      </p:pic>
      <p:pic>
        <p:nvPicPr>
          <p:cNvPr id="162819" name="Picture 3"/>
          <p:cNvPicPr>
            <a:picLocks noChangeAspect="1" noChangeArrowheads="1"/>
          </p:cNvPicPr>
          <p:nvPr/>
        </p:nvPicPr>
        <p:blipFill>
          <a:blip r:embed="rId4" cstate="print"/>
          <a:srcRect/>
          <a:stretch>
            <a:fillRect/>
          </a:stretch>
        </p:blipFill>
        <p:spPr bwMode="auto">
          <a:xfrm>
            <a:off x="682173" y="2985583"/>
            <a:ext cx="8331200" cy="3261547"/>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2818"/>
                                        </p:tgtEl>
                                        <p:attrNameLst>
                                          <p:attrName>style.visibility</p:attrName>
                                        </p:attrNameLst>
                                      </p:cBhvr>
                                      <p:to>
                                        <p:strVal val="visible"/>
                                      </p:to>
                                    </p:set>
                                    <p:anim calcmode="lin" valueType="num">
                                      <p:cBhvr additive="base">
                                        <p:cTn id="7" dur="500" fill="hold"/>
                                        <p:tgtEl>
                                          <p:spTgt spid="162818"/>
                                        </p:tgtEl>
                                        <p:attrNameLst>
                                          <p:attrName>ppt_x</p:attrName>
                                        </p:attrNameLst>
                                      </p:cBhvr>
                                      <p:tavLst>
                                        <p:tav tm="0">
                                          <p:val>
                                            <p:strVal val="#ppt_x"/>
                                          </p:val>
                                        </p:tav>
                                        <p:tav tm="100000">
                                          <p:val>
                                            <p:strVal val="#ppt_x"/>
                                          </p:val>
                                        </p:tav>
                                      </p:tavLst>
                                    </p:anim>
                                    <p:anim calcmode="lin" valueType="num">
                                      <p:cBhvr additive="base">
                                        <p:cTn id="8" dur="500" fill="hold"/>
                                        <p:tgtEl>
                                          <p:spTgt spid="1628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2819"/>
                                        </p:tgtEl>
                                        <p:attrNameLst>
                                          <p:attrName>style.visibility</p:attrName>
                                        </p:attrNameLst>
                                      </p:cBhvr>
                                      <p:to>
                                        <p:strVal val="visible"/>
                                      </p:to>
                                    </p:set>
                                    <p:anim calcmode="lin" valueType="num">
                                      <p:cBhvr additive="base">
                                        <p:cTn id="13" dur="500" fill="hold"/>
                                        <p:tgtEl>
                                          <p:spTgt spid="162819"/>
                                        </p:tgtEl>
                                        <p:attrNameLst>
                                          <p:attrName>ppt_x</p:attrName>
                                        </p:attrNameLst>
                                      </p:cBhvr>
                                      <p:tavLst>
                                        <p:tav tm="0">
                                          <p:val>
                                            <p:strVal val="#ppt_x"/>
                                          </p:val>
                                        </p:tav>
                                        <p:tav tm="100000">
                                          <p:val>
                                            <p:strVal val="#ppt_x"/>
                                          </p:val>
                                        </p:tav>
                                      </p:tavLst>
                                    </p:anim>
                                    <p:anim calcmode="lin" valueType="num">
                                      <p:cBhvr additive="base">
                                        <p:cTn id="14" dur="500" fill="hold"/>
                                        <p:tgtEl>
                                          <p:spTgt spid="1628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cstate="print"/>
          <a:srcRect/>
          <a:stretch>
            <a:fillRect/>
          </a:stretch>
        </p:blipFill>
        <p:spPr bwMode="auto">
          <a:xfrm>
            <a:off x="1100389" y="841829"/>
            <a:ext cx="7985553" cy="5408339"/>
          </a:xfrm>
          <a:prstGeom prst="rect">
            <a:avLst/>
          </a:prstGeom>
          <a:noFill/>
          <a:ln w="9525">
            <a:noFill/>
            <a:miter lim="800000"/>
            <a:headEnd/>
            <a:tailEnd/>
          </a:ln>
          <a:effectLst/>
        </p:spPr>
      </p:pic>
    </p:spTree>
  </p:cSld>
  <p:clrMapOvr>
    <a:masterClrMapping/>
  </p:clrMapOvr>
  <p:transition spd="slow">
    <p:random/>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635478" y="1143000"/>
            <a:ext cx="10972800" cy="4843731"/>
          </a:xfrm>
        </p:spPr>
        <p:txBody>
          <a:bodyPr>
            <a:normAutofit/>
          </a:bodyPr>
          <a:lstStyle/>
          <a:p>
            <a:pPr marL="0" indent="0">
              <a:buNone/>
            </a:pPr>
            <a:r>
              <a:rPr lang="zh-CN" altLang="en-US" sz="3600" b="1" dirty="0"/>
              <a:t>题型四 </a:t>
            </a:r>
            <a:r>
              <a:rPr lang="zh-CN" altLang="zh-CN" sz="3600" b="1" dirty="0"/>
              <a:t>幂函数</a:t>
            </a:r>
          </a:p>
          <a:p>
            <a:pPr marL="0" indent="0">
              <a:buNone/>
            </a:pPr>
            <a:endParaRPr lang="zh-CN" altLang="en-US" sz="3600" b="1" dirty="0">
              <a:solidFill>
                <a:srgbClr val="002060"/>
              </a:solidFill>
            </a:endParaRPr>
          </a:p>
          <a:p>
            <a:pPr marL="0" indent="0">
              <a:buNone/>
            </a:pPr>
            <a:endParaRPr lang="en-US" altLang="zh-CN" sz="3600" dirty="0">
              <a:solidFill>
                <a:srgbClr val="002060"/>
              </a:solidFill>
            </a:endParaRPr>
          </a:p>
        </p:txBody>
      </p:sp>
      <p:sp>
        <p:nvSpPr>
          <p:cNvPr id="7" name="矩形 6"/>
          <p:cNvSpPr/>
          <p:nvPr/>
        </p:nvSpPr>
        <p:spPr>
          <a:xfrm>
            <a:off x="443434" y="1869294"/>
            <a:ext cx="10006642" cy="681990"/>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32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altLang="zh-CN" sz="3200" dirty="0">
                <a:solidFill>
                  <a:srgbClr val="000000"/>
                </a:solidFill>
                <a:latin typeface="Arial" panose="020B0604020202020204" pitchFamily="34" charset="0"/>
                <a:ea typeface="黑体" panose="02010600030101010101" pitchFamily="49" charset="-122"/>
                <a:cs typeface="Times New Roman" panose="02020603050405020304" pitchFamily="18" charset="0"/>
                <a:sym typeface="+mn-ea"/>
              </a:rPr>
              <a:t>例</a:t>
            </a:r>
            <a:r>
              <a:rPr lang="en-US" altLang="zh-CN" sz="3200" dirty="0">
                <a:solidFill>
                  <a:srgbClr val="000000"/>
                </a:solidFill>
                <a:latin typeface="Arial" panose="020B0604020202020204" pitchFamily="34" charset="0"/>
                <a:ea typeface="黑体" panose="02010600030101010101" pitchFamily="49" charset="-122"/>
                <a:cs typeface="Times New Roman" panose="02020603050405020304" pitchFamily="18" charset="0"/>
                <a:sym typeface="+mn-ea"/>
              </a:rPr>
              <a:t>4</a:t>
            </a:r>
            <a:r>
              <a:rPr lang="zh-CN" altLang="zh-CN" sz="32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altLang="zh-CN" sz="3200" dirty="0">
                <a:solidFill>
                  <a:srgbClr val="000000"/>
                </a:solidFill>
                <a:latin typeface="NEU-BZ-S92"/>
                <a:ea typeface="Arial" panose="020B0604020202020204" pitchFamily="34" charset="0"/>
                <a:cs typeface="Times New Roman" panose="02020603050405020304" pitchFamily="18" charset="0"/>
              </a:rPr>
              <a:t> </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p:graphicFrame>
        <p:nvGraphicFramePr>
          <p:cNvPr id="4" name="对象 3">
            <a:hlinkClick r:id="" action="ppaction://ole?verb=0"/>
          </p:cNvPr>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5130" r:id="rId4" imgW="2743200" imgH="5181600" progId="Equation.3">
                  <p:embed/>
                </p:oleObj>
              </mc:Choice>
              <mc:Fallback>
                <p:oleObj r:id="rId4" imgW="2743200" imgH="5181600" progId="Equation.3">
                  <p:embed/>
                  <p:pic>
                    <p:nvPicPr>
                      <p:cNvPr id="0" name="图片 5120"/>
                      <p:cNvPicPr/>
                      <p:nvPr/>
                    </p:nvPicPr>
                    <p:blipFill>
                      <a:blip r:embed="rId5"/>
                      <a:stretch>
                        <a:fillRect/>
                      </a:stretch>
                    </p:blipFill>
                    <p:spPr>
                      <a:xfrm>
                        <a:off x="5638800" y="3321050"/>
                        <a:ext cx="914400" cy="215900"/>
                      </a:xfrm>
                      <a:prstGeom prst="rect">
                        <a:avLst/>
                      </a:prstGeom>
                      <a:noFill/>
                      <a:ln w="9525">
                        <a:noFill/>
                      </a:ln>
                    </p:spPr>
                  </p:pic>
                </p:oleObj>
              </mc:Fallback>
            </mc:AlternateContent>
          </a:graphicData>
        </a:graphic>
      </p:graphicFrame>
      <p:sp>
        <p:nvSpPr>
          <p:cNvPr id="6" name="矩形 5"/>
          <p:cNvSpPr/>
          <p:nvPr/>
        </p:nvSpPr>
        <p:spPr>
          <a:xfrm>
            <a:off x="2251147" y="1869285"/>
            <a:ext cx="8662046" cy="1076325"/>
          </a:xfrm>
          <a:prstGeom prst="rect">
            <a:avLst/>
          </a:prstGeom>
        </p:spPr>
        <p:txBody>
          <a:bodyPr wrap="square">
            <a:spAutoFit/>
          </a:bodyPr>
          <a:lstStyle/>
          <a:p>
            <a:r>
              <a:rPr lang="zh-CN" altLang="zh-CN" sz="3200" dirty="0">
                <a:solidFill>
                  <a:srgbClr val="000000"/>
                </a:solidFill>
                <a:latin typeface="Times New Roman" panose="02020603050405020304" pitchFamily="18" charset="0"/>
                <a:cs typeface="Times New Roman" panose="02020603050405020304" pitchFamily="18" charset="0"/>
              </a:rPr>
              <a:t>（</a:t>
            </a:r>
            <a:r>
              <a:rPr lang="en-US" altLang="zh-CN" sz="3200" dirty="0">
                <a:solidFill>
                  <a:srgbClr val="000000"/>
                </a:solidFill>
                <a:latin typeface="Times New Roman" panose="02020603050405020304" pitchFamily="18" charset="0"/>
                <a:cs typeface="Times New Roman" panose="02020603050405020304" pitchFamily="18" charset="0"/>
              </a:rPr>
              <a:t>1</a:t>
            </a:r>
            <a:r>
              <a:rPr lang="zh-CN" altLang="zh-CN" sz="3200" dirty="0">
                <a:solidFill>
                  <a:srgbClr val="000000"/>
                </a:solidFill>
                <a:latin typeface="Times New Roman" panose="02020603050405020304" pitchFamily="18" charset="0"/>
                <a:cs typeface="Times New Roman" panose="02020603050405020304" pitchFamily="18" charset="0"/>
              </a:rPr>
              <a:t>）函数</a:t>
            </a:r>
            <a:r>
              <a:rPr lang="en-US" altLang="zh-CN" sz="3200" i="1" dirty="0">
                <a:solidFill>
                  <a:srgbClr val="000000"/>
                </a:solidFill>
                <a:latin typeface="Times New Roman" panose="02020603050405020304" pitchFamily="18" charset="0"/>
                <a:cs typeface="Times New Roman" panose="02020603050405020304" pitchFamily="18" charset="0"/>
              </a:rPr>
              <a:t>f</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cs typeface="Times New Roman" panose="02020603050405020304" pitchFamily="18" charset="0"/>
              </a:rPr>
              <a:t>x</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cs typeface="Times New Roman" panose="02020603050405020304" pitchFamily="18" charset="0"/>
              </a:rPr>
              <a:t>=</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cs typeface="Times New Roman" panose="02020603050405020304" pitchFamily="18" charset="0"/>
              </a:rPr>
              <a:t>m</a:t>
            </a:r>
            <a:r>
              <a:rPr lang="en-US" altLang="zh-CN" sz="3200" baseline="30000" dirty="0">
                <a:solidFill>
                  <a:srgbClr val="000000"/>
                </a:solidFill>
                <a:latin typeface="Times New Roman" panose="02020603050405020304" pitchFamily="18" charset="0"/>
                <a:cs typeface="Times New Roman" panose="02020603050405020304" pitchFamily="18" charset="0"/>
              </a:rPr>
              <a:t>2</a:t>
            </a:r>
            <a:r>
              <a:rPr lang="en-US" altLang="zh-CN" sz="3200" i="1" dirty="0">
                <a:solidFill>
                  <a:srgbClr val="000000"/>
                </a:solidFill>
                <a:latin typeface="Times New Roman" panose="02020603050405020304" pitchFamily="18" charset="0"/>
                <a:cs typeface="Times New Roman" panose="02020603050405020304" pitchFamily="18" charset="0"/>
              </a:rPr>
              <a:t>-m-</a:t>
            </a:r>
            <a:r>
              <a:rPr lang="en-US" altLang="zh-CN" sz="3200" dirty="0">
                <a:solidFill>
                  <a:srgbClr val="000000"/>
                </a:solidFill>
                <a:latin typeface="Times New Roman" panose="02020603050405020304" pitchFamily="18" charset="0"/>
                <a:cs typeface="Times New Roman" panose="02020603050405020304" pitchFamily="18" charset="0"/>
              </a:rPr>
              <a:t>5)</a:t>
            </a:r>
            <a:r>
              <a:rPr lang="en-US" altLang="zh-CN" sz="3200" i="1" dirty="0">
                <a:solidFill>
                  <a:srgbClr val="000000"/>
                </a:solidFill>
                <a:latin typeface="Times New Roman" panose="02020603050405020304" pitchFamily="18" charset="0"/>
                <a:cs typeface="Times New Roman" panose="02020603050405020304" pitchFamily="18" charset="0"/>
              </a:rPr>
              <a:t>x</a:t>
            </a:r>
            <a:r>
              <a:rPr lang="en-US" altLang="zh-CN" sz="3200" i="1" baseline="30000" dirty="0">
                <a:solidFill>
                  <a:srgbClr val="000000"/>
                </a:solidFill>
                <a:latin typeface="Times New Roman" panose="02020603050405020304" pitchFamily="18" charset="0"/>
                <a:cs typeface="Times New Roman" panose="02020603050405020304" pitchFamily="18" charset="0"/>
              </a:rPr>
              <a:t>m-</a:t>
            </a:r>
            <a:r>
              <a:rPr lang="en-US" altLang="zh-CN" sz="3200" baseline="30000" dirty="0">
                <a:solidFill>
                  <a:srgbClr val="000000"/>
                </a:solidFill>
                <a:latin typeface="Times New Roman" panose="02020603050405020304" pitchFamily="18" charset="0"/>
                <a:cs typeface="Times New Roman" panose="02020603050405020304" pitchFamily="18" charset="0"/>
              </a:rPr>
              <a:t>1</a:t>
            </a:r>
            <a:r>
              <a:rPr lang="zh-CN" altLang="zh-CN" sz="3200" dirty="0">
                <a:solidFill>
                  <a:srgbClr val="000000"/>
                </a:solidFill>
                <a:latin typeface="Times New Roman" panose="02020603050405020304" pitchFamily="18" charset="0"/>
                <a:cs typeface="Times New Roman" panose="02020603050405020304" pitchFamily="18" charset="0"/>
              </a:rPr>
              <a:t>是幂函数</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且当</a:t>
            </a:r>
            <a:r>
              <a:rPr lang="en-US" altLang="zh-CN" sz="3200" i="1" dirty="0">
                <a:solidFill>
                  <a:srgbClr val="000000"/>
                </a:solidFill>
                <a:latin typeface="Times New Roman" panose="02020603050405020304" pitchFamily="18" charset="0"/>
                <a:cs typeface="Times New Roman" panose="02020603050405020304" pitchFamily="18" charset="0"/>
              </a:rPr>
              <a:t>x</a:t>
            </a:r>
            <a:r>
              <a:rPr lang="zh-CN" altLang="zh-CN" sz="3200" dirty="0">
                <a:solidFill>
                  <a:srgbClr val="000000"/>
                </a:solidFill>
                <a:latin typeface="NEU-BZ-S92"/>
                <a:cs typeface="宋体" panose="02010600030101010101" pitchFamily="2" charset="-122"/>
              </a:rPr>
              <a:t>∈</a:t>
            </a:r>
            <a:r>
              <a:rPr lang="en-US" altLang="zh-CN" sz="3200" dirty="0">
                <a:solidFill>
                  <a:srgbClr val="000000"/>
                </a:solidFill>
                <a:latin typeface="Times New Roman" panose="02020603050405020304" pitchFamily="18" charset="0"/>
                <a:cs typeface="Times New Roman" panose="02020603050405020304" pitchFamily="18" charset="0"/>
              </a:rPr>
              <a:t>(0,</a:t>
            </a:r>
            <a:r>
              <a:rPr lang="en-US" altLang="zh-CN" sz="3200" i="1" dirty="0">
                <a:solidFill>
                  <a:srgbClr val="000000"/>
                </a:solidFill>
                <a:latin typeface="Times New Roman" panose="02020603050405020304" pitchFamily="18" charset="0"/>
                <a:cs typeface="Times New Roman" panose="02020603050405020304" pitchFamily="18" charset="0"/>
              </a:rPr>
              <a:t>+∞</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时</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cs typeface="Times New Roman" panose="02020603050405020304" pitchFamily="18" charset="0"/>
              </a:rPr>
              <a:t>f</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cs typeface="Times New Roman" panose="02020603050405020304" pitchFamily="18" charset="0"/>
              </a:rPr>
              <a:t>x</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是增函数</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试确定</a:t>
            </a:r>
            <a:r>
              <a:rPr lang="en-US" altLang="zh-CN" sz="3200" i="1" dirty="0">
                <a:solidFill>
                  <a:srgbClr val="000000"/>
                </a:solidFill>
                <a:latin typeface="Times New Roman" panose="02020603050405020304" pitchFamily="18" charset="0"/>
                <a:cs typeface="Times New Roman" panose="02020603050405020304" pitchFamily="18" charset="0"/>
              </a:rPr>
              <a:t>m</a:t>
            </a:r>
            <a:r>
              <a:rPr lang="zh-CN" altLang="zh-CN" sz="3200" dirty="0">
                <a:solidFill>
                  <a:srgbClr val="000000"/>
                </a:solidFill>
                <a:latin typeface="Times New Roman" panose="02020603050405020304" pitchFamily="18" charset="0"/>
                <a:cs typeface="Times New Roman" panose="02020603050405020304" pitchFamily="18" charset="0"/>
              </a:rPr>
              <a:t>的值</a:t>
            </a:r>
            <a:r>
              <a:rPr lang="en-US" altLang="zh-CN" sz="3200" i="1" dirty="0">
                <a:solidFill>
                  <a:srgbClr val="000000"/>
                </a:solidFill>
                <a:latin typeface="Times New Roman" panose="02020603050405020304" pitchFamily="18" charset="0"/>
                <a:cs typeface="Times New Roman" panose="02020603050405020304" pitchFamily="18" charset="0"/>
              </a:rPr>
              <a:t>.</a:t>
            </a:r>
            <a:endParaRPr lang="en-US" altLang="zh-CN" sz="3200" dirty="0"/>
          </a:p>
        </p:txBody>
      </p:sp>
      <p:sp>
        <p:nvSpPr>
          <p:cNvPr id="5" name="Rectangle 4"/>
          <p:cNvSpPr>
            <a:spLocks noChangeArrowheads="1"/>
          </p:cNvSpPr>
          <p:nvPr/>
        </p:nvSpPr>
        <p:spPr bwMode="auto">
          <a:xfrm>
            <a:off x="486244" y="103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Rectangle 8"/>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10"/>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1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7" name="矩形 16"/>
          <p:cNvSpPr/>
          <p:nvPr/>
        </p:nvSpPr>
        <p:spPr>
          <a:xfrm>
            <a:off x="834888" y="3246782"/>
            <a:ext cx="9223512" cy="978729"/>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分析</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a:t>
            </a:r>
            <a:r>
              <a:rPr lang="en-US" altLang="zh-CN" sz="2400" i="1" dirty="0">
                <a:solidFill>
                  <a:srgbClr val="000000"/>
                </a:solidFill>
                <a:latin typeface="Times New Roman" panose="02020603050405020304" pitchFamily="18" charset="0"/>
                <a:cs typeface="Times New Roman" panose="02020603050405020304" pitchFamily="18" charset="0"/>
              </a:rPr>
              <a:t>f</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5)</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i="1" baseline="30000"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是幂函数</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且当</a:t>
            </a:r>
            <a:r>
              <a:rPr lang="en-US" altLang="zh-CN" sz="2400" i="1" dirty="0">
                <a:solidFill>
                  <a:srgbClr val="000000"/>
                </a:solidFill>
                <a:latin typeface="Times New Roman" panose="02020603050405020304" pitchFamily="18" charset="0"/>
                <a:cs typeface="Times New Roman" panose="02020603050405020304" pitchFamily="18" charset="0"/>
              </a:rPr>
              <a:t>x&gt;</a:t>
            </a:r>
            <a:r>
              <a:rPr lang="en-US" altLang="zh-CN" sz="2400" dirty="0">
                <a:solidFill>
                  <a:srgbClr val="000000"/>
                </a:solidFill>
                <a:latin typeface="Times New Roman" panose="02020603050405020304" pitchFamily="18" charset="0"/>
                <a:cs typeface="Times New Roman" panose="02020603050405020304" pitchFamily="18" charset="0"/>
              </a:rPr>
              <a:t>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时是增函数</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可先利用幂函数的定义求出</a:t>
            </a:r>
            <a:r>
              <a:rPr lang="en-US" altLang="zh-CN" sz="2400" i="1" dirty="0">
                <a:solidFill>
                  <a:srgbClr val="000000"/>
                </a:solidFill>
                <a:latin typeface="Times New Roman" panose="02020603050405020304" pitchFamily="18" charset="0"/>
                <a:cs typeface="Times New Roman" panose="02020603050405020304" pitchFamily="18" charset="0"/>
              </a:rPr>
              <a:t>m</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的值</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再利用单调性确定</a:t>
            </a:r>
            <a:r>
              <a:rPr lang="en-US" altLang="zh-CN" sz="2400" i="1" dirty="0">
                <a:solidFill>
                  <a:srgbClr val="000000"/>
                </a:solidFill>
                <a:latin typeface="Times New Roman" panose="02020603050405020304" pitchFamily="18" charset="0"/>
                <a:cs typeface="Times New Roman" panose="02020603050405020304" pitchFamily="18" charset="0"/>
              </a:rPr>
              <a:t>m</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的值</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
        <p:nvSpPr>
          <p:cNvPr id="18" name="矩形 17"/>
          <p:cNvSpPr/>
          <p:nvPr/>
        </p:nvSpPr>
        <p:spPr>
          <a:xfrm>
            <a:off x="834886" y="4267693"/>
            <a:ext cx="8097079" cy="1421928"/>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根据幂函数的定义</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得</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5</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解得</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3</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或</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3</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f</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在</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上是增函数</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f</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i="1" baseline="30000" dirty="0">
                <a:solidFill>
                  <a:srgbClr val="000000"/>
                </a:solidFill>
                <a:latin typeface="Times New Roman" panose="02020603050405020304" pitchFamily="18" charset="0"/>
                <a:cs typeface="Times New Roman" panose="02020603050405020304" pitchFamily="18" charset="0"/>
              </a:rPr>
              <a:t>-</a:t>
            </a:r>
            <a:r>
              <a:rPr lang="en-US" altLang="zh-CN" sz="2400" baseline="30000" dirty="0">
                <a:solidFill>
                  <a:srgbClr val="000000"/>
                </a:solidFill>
                <a:latin typeface="Times New Roman" panose="02020603050405020304" pitchFamily="18" charset="0"/>
                <a:cs typeface="Times New Roman" panose="02020603050405020304" pitchFamily="18" charset="0"/>
              </a:rPr>
              <a:t>3</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在</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上是减函数</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不符合要求</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故</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
        <p:nvSpPr>
          <p:cNvPr id="8" name="标题 7"/>
          <p:cNvSpPr>
            <a:spLocks noGrp="1"/>
          </p:cNvSpPr>
          <p:nvPr>
            <p:ph type="title"/>
          </p:nvPr>
        </p:nvSpPr>
        <p:spPr/>
        <p:txBody>
          <a:bodyPr/>
          <a:lstStyle/>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ox(in)">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ox(in)">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339728" y="844493"/>
            <a:ext cx="9678670" cy="4631055"/>
          </a:xfrm>
          <a:prstGeom prst="rect">
            <a:avLst/>
          </a:prstGeom>
          <a:noFill/>
          <a:ln w="9525">
            <a:noFill/>
          </a:ln>
        </p:spPr>
        <p:txBody>
          <a:bodyPr wrap="none" anchor="t">
            <a:spAutoFit/>
          </a:bodyPr>
          <a:lstStyle/>
          <a:p>
            <a:pPr indent="266700">
              <a:lnSpc>
                <a:spcPct val="120000"/>
              </a:lnSpc>
              <a:spcAft>
                <a:spcPts val="0"/>
              </a:spcAft>
              <a:tabLst>
                <a:tab pos="1029335" algn="l"/>
                <a:tab pos="1850390" algn="l"/>
                <a:tab pos="2538095" algn="l"/>
                <a:tab pos="3221990" algn="l"/>
              </a:tabLst>
            </a:pPr>
            <a:r>
              <a:rPr lang="zh-CN" sz="3600" dirty="0">
                <a:solidFill>
                  <a:srgbClr val="000000"/>
                </a:solidFill>
                <a:latin typeface="Arial" panose="020B0604020202020204" pitchFamily="34" charset="0"/>
                <a:ea typeface="黑体" panose="02010600030101010101" pitchFamily="49" charset="-122"/>
                <a:cs typeface="Times New Roman" panose="02020603050405020304" pitchFamily="18" charset="0"/>
              </a:rPr>
              <a:t>（</a:t>
            </a:r>
            <a:r>
              <a:rPr lang="en-US" altLang="zh-CN" sz="3600" dirty="0">
                <a:solidFill>
                  <a:srgbClr val="000000"/>
                </a:solidFill>
                <a:latin typeface="Arial" panose="020B0604020202020204" pitchFamily="34" charset="0"/>
                <a:ea typeface="黑体" panose="02010600030101010101" pitchFamily="49" charset="-122"/>
                <a:cs typeface="Times New Roman" panose="02020603050405020304" pitchFamily="18" charset="0"/>
              </a:rPr>
              <a:t>2</a:t>
            </a:r>
            <a:r>
              <a:rPr lang="zh-CN" sz="3600" dirty="0">
                <a:solidFill>
                  <a:srgbClr val="000000"/>
                </a:solidFill>
                <a:latin typeface="Arial" panose="020B0604020202020204" pitchFamily="34" charset="0"/>
                <a:ea typeface="黑体" panose="02010600030101010101" pitchFamily="49" charset="-122"/>
                <a:cs typeface="Times New Roman" panose="02020603050405020304" pitchFamily="18" charset="0"/>
              </a:rPr>
              <a:t>）</a:t>
            </a:r>
            <a:r>
              <a:rPr lang="en-US" altLang="zh-CN" sz="3600" b="1" dirty="0">
                <a:solidFill>
                  <a:srgbClr val="000000"/>
                </a:solidFill>
                <a:latin typeface="Times New Roman" panose="02020603050405020304" pitchFamily="18" charset="0"/>
                <a:cs typeface="Times New Roman" panose="02020603050405020304" pitchFamily="18" charset="0"/>
              </a:rPr>
              <a:t> </a:t>
            </a:r>
            <a:r>
              <a:rPr lang="zh-CN" altLang="zh-CN" sz="3600" dirty="0">
                <a:solidFill>
                  <a:srgbClr val="000000"/>
                </a:solidFill>
                <a:latin typeface="Times New Roman" panose="02020603050405020304" pitchFamily="18" charset="0"/>
                <a:cs typeface="Times New Roman" panose="02020603050405020304" pitchFamily="18" charset="0"/>
              </a:rPr>
              <a:t>已知函数</a:t>
            </a:r>
            <a:r>
              <a:rPr lang="en-US" altLang="zh-CN" sz="3600" i="1" dirty="0">
                <a:solidFill>
                  <a:srgbClr val="000000"/>
                </a:solidFill>
                <a:latin typeface="Times New Roman" panose="02020603050405020304" pitchFamily="18" charset="0"/>
                <a:cs typeface="Times New Roman" panose="02020603050405020304" pitchFamily="18" charset="0"/>
              </a:rPr>
              <a:t>y=</a:t>
            </a:r>
            <a:r>
              <a:rPr lang="en-US" altLang="zh-CN" sz="3600" i="1" dirty="0" err="1">
                <a:solidFill>
                  <a:srgbClr val="000000"/>
                </a:solidFill>
                <a:latin typeface="Times New Roman" panose="02020603050405020304" pitchFamily="18" charset="0"/>
                <a:cs typeface="Times New Roman" panose="02020603050405020304" pitchFamily="18" charset="0"/>
              </a:rPr>
              <a:t>x</a:t>
            </a:r>
            <a:r>
              <a:rPr lang="en-US" altLang="zh-CN" sz="3600" i="1" baseline="30000" dirty="0" err="1">
                <a:solidFill>
                  <a:srgbClr val="000000"/>
                </a:solidFill>
                <a:latin typeface="Times New Roman" panose="02020603050405020304" pitchFamily="18" charset="0"/>
                <a:cs typeface="Times New Roman" panose="02020603050405020304" pitchFamily="18" charset="0"/>
              </a:rPr>
              <a:t>a</a:t>
            </a:r>
            <a:r>
              <a:rPr lang="en-US" altLang="zh-CN" sz="3600" dirty="0" err="1">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y</a:t>
            </a:r>
            <a:r>
              <a:rPr lang="en-US" altLang="zh-CN" sz="3600" i="1" dirty="0">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x</a:t>
            </a:r>
            <a:r>
              <a:rPr lang="en-US" altLang="zh-CN" sz="3600" i="1" baseline="30000" dirty="0" err="1">
                <a:solidFill>
                  <a:srgbClr val="000000"/>
                </a:solidFill>
                <a:latin typeface="Times New Roman" panose="02020603050405020304" pitchFamily="18" charset="0"/>
                <a:cs typeface="Times New Roman" panose="02020603050405020304" pitchFamily="18" charset="0"/>
              </a:rPr>
              <a:t>b</a:t>
            </a:r>
            <a:r>
              <a:rPr lang="en-US" altLang="zh-CN" sz="3600" dirty="0" err="1">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y</a:t>
            </a:r>
            <a:r>
              <a:rPr lang="en-US" altLang="zh-CN" sz="3600" i="1" dirty="0">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x</a:t>
            </a:r>
            <a:r>
              <a:rPr lang="en-US" altLang="zh-CN" sz="3600" i="1" baseline="30000" dirty="0" err="1">
                <a:solidFill>
                  <a:srgbClr val="000000"/>
                </a:solidFill>
                <a:latin typeface="Times New Roman" panose="02020603050405020304" pitchFamily="18" charset="0"/>
                <a:cs typeface="Times New Roman" panose="02020603050405020304" pitchFamily="18" charset="0"/>
              </a:rPr>
              <a:t>c</a:t>
            </a:r>
            <a:r>
              <a:rPr lang="zh-CN" altLang="zh-CN" sz="3600" dirty="0">
                <a:solidFill>
                  <a:srgbClr val="000000"/>
                </a:solidFill>
                <a:latin typeface="Times New Roman" panose="02020603050405020304" pitchFamily="18" charset="0"/>
                <a:cs typeface="Times New Roman" panose="02020603050405020304" pitchFamily="18" charset="0"/>
              </a:rPr>
              <a:t>的图象如图所示</a:t>
            </a:r>
            <a:r>
              <a:rPr lang="en-US" altLang="zh-CN" sz="3600" dirty="0">
                <a:solidFill>
                  <a:srgbClr val="000000"/>
                </a:solidFill>
                <a:latin typeface="Times New Roman" panose="02020603050405020304" pitchFamily="18" charset="0"/>
                <a:cs typeface="Times New Roman" panose="02020603050405020304" pitchFamily="18" charset="0"/>
              </a:rPr>
              <a:t>,</a:t>
            </a:r>
          </a:p>
          <a:p>
            <a:pPr indent="266700">
              <a:lnSpc>
                <a:spcPct val="120000"/>
              </a:lnSpc>
              <a:spcAft>
                <a:spcPts val="0"/>
              </a:spcAft>
              <a:tabLst>
                <a:tab pos="1029335" algn="l"/>
                <a:tab pos="1850390" algn="l"/>
                <a:tab pos="2538095" algn="l"/>
                <a:tab pos="3221990" algn="l"/>
              </a:tabLst>
            </a:pPr>
            <a:r>
              <a:rPr lang="zh-CN" altLang="zh-CN" sz="3600" dirty="0">
                <a:solidFill>
                  <a:srgbClr val="000000"/>
                </a:solidFill>
                <a:latin typeface="Times New Roman" panose="02020603050405020304" pitchFamily="18" charset="0"/>
                <a:cs typeface="Times New Roman" panose="02020603050405020304" pitchFamily="18" charset="0"/>
              </a:rPr>
              <a:t>则</a:t>
            </a:r>
            <a:r>
              <a:rPr lang="en-US" altLang="zh-CN" sz="3600" i="1" dirty="0" err="1">
                <a:solidFill>
                  <a:srgbClr val="000000"/>
                </a:solidFill>
                <a:latin typeface="Times New Roman" panose="02020603050405020304" pitchFamily="18" charset="0"/>
                <a:cs typeface="Times New Roman" panose="02020603050405020304" pitchFamily="18" charset="0"/>
              </a:rPr>
              <a:t>a</a:t>
            </a:r>
            <a:r>
              <a:rPr lang="en-US" altLang="zh-CN" sz="3600" dirty="0" err="1">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b</a:t>
            </a:r>
            <a:r>
              <a:rPr lang="en-US" altLang="zh-CN" sz="3600" dirty="0" err="1">
                <a:solidFill>
                  <a:srgbClr val="000000"/>
                </a:solidFill>
                <a:latin typeface="Times New Roman" panose="02020603050405020304" pitchFamily="18" charset="0"/>
                <a:cs typeface="Times New Roman" panose="02020603050405020304" pitchFamily="18" charset="0"/>
              </a:rPr>
              <a:t>,</a:t>
            </a:r>
            <a:r>
              <a:rPr lang="en-US" altLang="zh-CN" sz="3600" i="1" dirty="0" err="1">
                <a:solidFill>
                  <a:srgbClr val="000000"/>
                </a:solidFill>
                <a:latin typeface="Times New Roman" panose="02020603050405020304" pitchFamily="18" charset="0"/>
                <a:cs typeface="Times New Roman" panose="02020603050405020304" pitchFamily="18" charset="0"/>
              </a:rPr>
              <a:t>c</a:t>
            </a:r>
            <a:r>
              <a:rPr lang="zh-CN" altLang="zh-CN" sz="3600" dirty="0">
                <a:solidFill>
                  <a:srgbClr val="000000"/>
                </a:solidFill>
                <a:latin typeface="Times New Roman" panose="02020603050405020304" pitchFamily="18" charset="0"/>
                <a:cs typeface="Times New Roman" panose="02020603050405020304" pitchFamily="18" charset="0"/>
              </a:rPr>
              <a:t>的大小关系为</a:t>
            </a:r>
            <a:r>
              <a:rPr lang="zh-CN" altLang="zh-CN" sz="3600" dirty="0">
                <a:solidFill>
                  <a:srgbClr val="000000"/>
                </a:solidFill>
                <a:latin typeface="NEU-BZ-S92"/>
                <a:ea typeface="Times New Roman" panose="02020603050405020304" pitchFamily="18" charset="0"/>
                <a:cs typeface="Times New Roman" panose="02020603050405020304" pitchFamily="18" charset="0"/>
              </a:rPr>
              <a:t> </a:t>
            </a:r>
            <a:r>
              <a:rPr lang="en-US" altLang="zh-CN" sz="3600" dirty="0">
                <a:solidFill>
                  <a:srgbClr val="000000"/>
                </a:solidFill>
                <a:latin typeface="NEU-BZ-S92"/>
                <a:ea typeface="Times New Roman" panose="02020603050405020304" pitchFamily="18" charset="0"/>
                <a:cs typeface="Times New Roman" panose="02020603050405020304" pitchFamily="18" charset="0"/>
              </a:rPr>
              <a:t>(</a:t>
            </a:r>
            <a:r>
              <a:rPr lang="zh-CN" altLang="zh-CN" sz="3600" i="1" dirty="0">
                <a:solidFill>
                  <a:srgbClr val="000000"/>
                </a:solidFill>
                <a:latin typeface="Times New Roman" panose="02020603050405020304" pitchFamily="18" charset="0"/>
                <a:cs typeface="Times New Roman" panose="02020603050405020304" pitchFamily="18" charset="0"/>
              </a:rPr>
              <a:t>　　</a:t>
            </a:r>
            <a:r>
              <a:rPr lang="en-US" altLang="zh-CN" sz="3600" dirty="0">
                <a:solidFill>
                  <a:srgbClr val="000000"/>
                </a:solidFill>
                <a:latin typeface="Times New Roman" panose="02020603050405020304" pitchFamily="18" charset="0"/>
                <a:cs typeface="Times New Roman" panose="02020603050405020304" pitchFamily="18" charset="0"/>
              </a:rPr>
              <a:t>)</a:t>
            </a:r>
            <a:endParaRPr lang="zh-CN" altLang="zh-CN" sz="36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3600" dirty="0" err="1">
                <a:solidFill>
                  <a:srgbClr val="000000"/>
                </a:solidFill>
                <a:latin typeface="Times New Roman" panose="02020603050405020304" pitchFamily="18" charset="0"/>
                <a:cs typeface="Times New Roman" panose="02020603050405020304" pitchFamily="18" charset="0"/>
              </a:rPr>
              <a:t>A.</a:t>
            </a:r>
            <a:r>
              <a:rPr lang="en-US" altLang="zh-CN" sz="3600" i="1" dirty="0" err="1">
                <a:solidFill>
                  <a:srgbClr val="000000"/>
                </a:solidFill>
                <a:latin typeface="Times New Roman" panose="02020603050405020304" pitchFamily="18" charset="0"/>
                <a:cs typeface="Times New Roman" panose="02020603050405020304" pitchFamily="18" charset="0"/>
              </a:rPr>
              <a:t>c</a:t>
            </a:r>
            <a:r>
              <a:rPr lang="en-US" altLang="zh-CN" sz="3600" i="1" dirty="0">
                <a:solidFill>
                  <a:srgbClr val="000000"/>
                </a:solidFill>
                <a:latin typeface="Times New Roman" panose="02020603050405020304" pitchFamily="18" charset="0"/>
                <a:cs typeface="Times New Roman" panose="02020603050405020304" pitchFamily="18" charset="0"/>
              </a:rPr>
              <a:t>&lt;b&lt;a</a:t>
            </a:r>
            <a:endParaRPr lang="zh-CN" altLang="zh-CN" sz="36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3600" dirty="0" err="1">
                <a:solidFill>
                  <a:srgbClr val="000000"/>
                </a:solidFill>
                <a:latin typeface="Times New Roman" panose="02020603050405020304" pitchFamily="18" charset="0"/>
                <a:cs typeface="Times New Roman" panose="02020603050405020304" pitchFamily="18" charset="0"/>
              </a:rPr>
              <a:t>B.</a:t>
            </a:r>
            <a:r>
              <a:rPr lang="en-US" altLang="zh-CN" sz="3600" i="1" dirty="0" err="1">
                <a:solidFill>
                  <a:srgbClr val="000000"/>
                </a:solidFill>
                <a:latin typeface="Times New Roman" panose="02020603050405020304" pitchFamily="18" charset="0"/>
                <a:cs typeface="Times New Roman" panose="02020603050405020304" pitchFamily="18" charset="0"/>
              </a:rPr>
              <a:t>a</a:t>
            </a:r>
            <a:r>
              <a:rPr lang="en-US" altLang="zh-CN" sz="3600" i="1" dirty="0">
                <a:solidFill>
                  <a:srgbClr val="000000"/>
                </a:solidFill>
                <a:latin typeface="Times New Roman" panose="02020603050405020304" pitchFamily="18" charset="0"/>
                <a:cs typeface="Times New Roman" panose="02020603050405020304" pitchFamily="18" charset="0"/>
              </a:rPr>
              <a:t>&lt;b&lt;c</a:t>
            </a:r>
            <a:endParaRPr lang="zh-CN" altLang="zh-CN" sz="36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3600" dirty="0" err="1">
                <a:solidFill>
                  <a:srgbClr val="000000"/>
                </a:solidFill>
                <a:latin typeface="Times New Roman" panose="02020603050405020304" pitchFamily="18" charset="0"/>
                <a:cs typeface="Times New Roman" panose="02020603050405020304" pitchFamily="18" charset="0"/>
              </a:rPr>
              <a:t>C.</a:t>
            </a:r>
            <a:r>
              <a:rPr lang="en-US" altLang="zh-CN" sz="3600" i="1" dirty="0" err="1">
                <a:solidFill>
                  <a:srgbClr val="000000"/>
                </a:solidFill>
                <a:latin typeface="Times New Roman" panose="02020603050405020304" pitchFamily="18" charset="0"/>
                <a:cs typeface="Times New Roman" panose="02020603050405020304" pitchFamily="18" charset="0"/>
              </a:rPr>
              <a:t>b</a:t>
            </a:r>
            <a:r>
              <a:rPr lang="en-US" altLang="zh-CN" sz="3600" i="1" dirty="0">
                <a:solidFill>
                  <a:srgbClr val="000000"/>
                </a:solidFill>
                <a:latin typeface="Times New Roman" panose="02020603050405020304" pitchFamily="18" charset="0"/>
                <a:cs typeface="Times New Roman" panose="02020603050405020304" pitchFamily="18" charset="0"/>
              </a:rPr>
              <a:t>&lt;c&lt;a</a:t>
            </a:r>
            <a:endParaRPr lang="zh-CN" altLang="zh-CN" sz="36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3600" dirty="0" err="1">
                <a:solidFill>
                  <a:srgbClr val="000000"/>
                </a:solidFill>
                <a:latin typeface="Times New Roman" panose="02020603050405020304" pitchFamily="18" charset="0"/>
                <a:cs typeface="Times New Roman" panose="02020603050405020304" pitchFamily="18" charset="0"/>
              </a:rPr>
              <a:t>D.</a:t>
            </a:r>
            <a:r>
              <a:rPr lang="en-US" altLang="zh-CN" sz="3600" i="1" dirty="0" err="1">
                <a:solidFill>
                  <a:srgbClr val="000000"/>
                </a:solidFill>
                <a:latin typeface="Times New Roman" panose="02020603050405020304" pitchFamily="18" charset="0"/>
                <a:cs typeface="Times New Roman" panose="02020603050405020304" pitchFamily="18" charset="0"/>
              </a:rPr>
              <a:t>c</a:t>
            </a:r>
            <a:r>
              <a:rPr lang="en-US" altLang="zh-CN" sz="3600" i="1" dirty="0">
                <a:solidFill>
                  <a:srgbClr val="000000"/>
                </a:solidFill>
                <a:latin typeface="Times New Roman" panose="02020603050405020304" pitchFamily="18" charset="0"/>
                <a:cs typeface="Times New Roman" panose="02020603050405020304" pitchFamily="18" charset="0"/>
              </a:rPr>
              <a:t>&lt;a&lt;b</a:t>
            </a:r>
            <a:endParaRPr lang="zh-CN" altLang="zh-CN" sz="3600" dirty="0">
              <a:solidFill>
                <a:srgbClr val="000000"/>
              </a:solidFill>
              <a:effectLst/>
              <a:latin typeface="NEU-BZ-S92"/>
              <a:ea typeface="方正书宋_GBK" panose="03000509000000000000" pitchFamily="65" charset="-122"/>
              <a:cs typeface="Times New Roman" panose="02020603050405020304" pitchFamily="18" charset="0"/>
            </a:endParaRPr>
          </a:p>
          <a:p>
            <a:endParaRPr lang="zh-CN" altLang="zh-CN" sz="3600" dirty="0"/>
          </a:p>
        </p:txBody>
      </p:sp>
      <p:sp>
        <p:nvSpPr>
          <p:cNvPr id="8" name="文本框 7"/>
          <p:cNvSpPr txBox="1"/>
          <p:nvPr/>
        </p:nvSpPr>
        <p:spPr>
          <a:xfrm>
            <a:off x="693420" y="2116455"/>
            <a:ext cx="449580" cy="423545"/>
          </a:xfrm>
          <a:prstGeom prst="rect">
            <a:avLst/>
          </a:prstGeom>
          <a:noFill/>
        </p:spPr>
        <p:txBody>
          <a:bodyPr wrap="none" rtlCol="0" anchor="t">
            <a:spAutoFit/>
          </a:bodyPr>
          <a:lstStyle/>
          <a:p>
            <a:pPr indent="266700">
              <a:lnSpc>
                <a:spcPct val="120000"/>
              </a:lnSpc>
              <a:spcAft>
                <a:spcPts val="0"/>
              </a:spcAft>
              <a:tabLst>
                <a:tab pos="1029335" algn="l"/>
                <a:tab pos="1850390" algn="l"/>
                <a:tab pos="2538095" algn="l"/>
                <a:tab pos="3221990" algn="l"/>
              </a:tabLst>
            </a:pPr>
            <a:endParaRPr lang="zh-CN" altLang="en-US"/>
          </a:p>
        </p:txBody>
      </p:sp>
      <p:pic>
        <p:nvPicPr>
          <p:cNvPr id="6" name="A84.eps" descr="id:2147505042;FounderCES"/>
          <p:cNvPicPr/>
          <p:nvPr/>
        </p:nvPicPr>
        <p:blipFill>
          <a:blip r:embed="rId3" cstate="print"/>
          <a:stretch>
            <a:fillRect/>
          </a:stretch>
        </p:blipFill>
        <p:spPr>
          <a:xfrm>
            <a:off x="5792552" y="2905923"/>
            <a:ext cx="2143871" cy="1805985"/>
          </a:xfrm>
          <a:prstGeom prst="rect">
            <a:avLst/>
          </a:prstGeom>
        </p:spPr>
      </p:pic>
      <p:sp>
        <p:nvSpPr>
          <p:cNvPr id="9" name="矩形 8"/>
          <p:cNvSpPr/>
          <p:nvPr/>
        </p:nvSpPr>
        <p:spPr>
          <a:xfrm>
            <a:off x="693259" y="5945678"/>
            <a:ext cx="2932121" cy="559897"/>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800" dirty="0">
                <a:solidFill>
                  <a:srgbClr val="FF0000"/>
                </a:solidFill>
                <a:latin typeface="Arial" panose="020B0604020202020204" pitchFamily="34" charset="0"/>
                <a:ea typeface="黑体" panose="02010600030101010101" pitchFamily="49" charset="-122"/>
                <a:cs typeface="Times New Roman" panose="02020603050405020304" pitchFamily="18" charset="0"/>
              </a:rPr>
              <a:t>答案</a:t>
            </a:r>
            <a:r>
              <a:rPr lang="en-US" altLang="zh-CN" sz="28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A</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p:txBody>
      </p:sp>
      <p:sp>
        <p:nvSpPr>
          <p:cNvPr id="10" name="矩形 9"/>
          <p:cNvSpPr/>
          <p:nvPr/>
        </p:nvSpPr>
        <p:spPr>
          <a:xfrm>
            <a:off x="693186" y="5075445"/>
            <a:ext cx="8897937" cy="535531"/>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解析</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由幂函数的图象特征</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知</a:t>
            </a:r>
            <a:r>
              <a:rPr lang="en-US" altLang="zh-CN" sz="2400" i="1" dirty="0">
                <a:solidFill>
                  <a:srgbClr val="000000"/>
                </a:solidFill>
                <a:latin typeface="Times New Roman" panose="02020603050405020304" pitchFamily="18" charset="0"/>
                <a:cs typeface="Times New Roman" panose="02020603050405020304" pitchFamily="18" charset="0"/>
              </a:rPr>
              <a:t>c&lt;</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i="1" dirty="0">
                <a:solidFill>
                  <a:srgbClr val="000000"/>
                </a:solidFill>
                <a:latin typeface="Times New Roman" panose="02020603050405020304" pitchFamily="18" charset="0"/>
                <a:cs typeface="Times New Roman" panose="02020603050405020304" pitchFamily="18" charset="0"/>
              </a:rPr>
              <a:t>a&gt;</a:t>
            </a:r>
            <a:r>
              <a:rPr lang="en-US" altLang="zh-CN" sz="2400" dirty="0">
                <a:solidFill>
                  <a:srgbClr val="000000"/>
                </a:solidFill>
                <a:latin typeface="Times New Roman" panose="02020603050405020304" pitchFamily="18" charset="0"/>
                <a:cs typeface="Times New Roman" panose="02020603050405020304" pitchFamily="18" charset="0"/>
              </a:rPr>
              <a:t>1,0</a:t>
            </a:r>
            <a:r>
              <a:rPr lang="en-US" altLang="zh-CN" sz="2400" i="1" dirty="0">
                <a:solidFill>
                  <a:srgbClr val="000000"/>
                </a:solidFill>
                <a:latin typeface="Times New Roman" panose="02020603050405020304" pitchFamily="18" charset="0"/>
                <a:cs typeface="Times New Roman" panose="02020603050405020304" pitchFamily="18" charset="0"/>
              </a:rPr>
              <a:t>&lt;b&lt;</a:t>
            </a:r>
            <a:r>
              <a:rPr lang="en-US" altLang="zh-CN" sz="24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故</a:t>
            </a:r>
            <a:r>
              <a:rPr lang="en-US" altLang="zh-CN" sz="2400" i="1" dirty="0">
                <a:solidFill>
                  <a:srgbClr val="000000"/>
                </a:solidFill>
                <a:latin typeface="Times New Roman" panose="02020603050405020304" pitchFamily="18" charset="0"/>
                <a:cs typeface="Times New Roman" panose="02020603050405020304" pitchFamily="18" charset="0"/>
              </a:rPr>
              <a:t>c&lt;b&lt;a.</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53695" y="568325"/>
            <a:ext cx="11484610" cy="5766435"/>
          </a:xfrm>
        </p:spPr>
        <p:txBody>
          <a:bodyPr>
            <a:normAutofit fontScale="87500" lnSpcReduction="10000"/>
          </a:bodyPr>
          <a:lstStyle/>
          <a:p>
            <a:pPr marL="0" indent="0">
              <a:buNone/>
            </a:pPr>
            <a:r>
              <a:rPr lang="zh-CN" altLang="en-US" sz="3600" b="1" dirty="0">
                <a:solidFill>
                  <a:srgbClr val="002060"/>
                </a:solidFill>
              </a:rPr>
              <a:t>解题技巧</a:t>
            </a:r>
            <a:endParaRPr lang="en-US"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indent="0">
              <a:buNone/>
            </a:pPr>
            <a:r>
              <a:rPr lang="en-US"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   </a:t>
            </a:r>
          </a:p>
          <a:p>
            <a:pPr marL="0" indent="0">
              <a:buNone/>
            </a:pPr>
            <a:r>
              <a:rPr lang="en-US"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  </a:t>
            </a: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1.</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判断一个函数是否为幂函数的依据是该函数是否为</a:t>
            </a:r>
            <a:r>
              <a:rPr lang="en-US" altLang="zh-CN" sz="3200" i="1" dirty="0">
                <a:solidFill>
                  <a:srgbClr val="000000"/>
                </a:solidFill>
                <a:latin typeface="Times New Roman" panose="02020603050405020304" pitchFamily="18" charset="0"/>
                <a:cs typeface="Times New Roman" panose="02020603050405020304" pitchFamily="18" charset="0"/>
              </a:rPr>
              <a:t>y=</a:t>
            </a:r>
            <a:r>
              <a:rPr lang="en-US" altLang="zh-CN" sz="3200" i="1" dirty="0" err="1">
                <a:solidFill>
                  <a:srgbClr val="000000"/>
                </a:solidFill>
                <a:latin typeface="Times New Roman" panose="02020603050405020304" pitchFamily="18" charset="0"/>
                <a:cs typeface="Times New Roman" panose="02020603050405020304" pitchFamily="18" charset="0"/>
              </a:rPr>
              <a:t>x</a:t>
            </a:r>
            <a:r>
              <a:rPr lang="en-US" altLang="zh-CN" sz="3200" i="1" baseline="30000" dirty="0" err="1">
                <a:solidFill>
                  <a:srgbClr val="000000"/>
                </a:solidFill>
                <a:latin typeface="Times New Roman" panose="02020603050405020304" pitchFamily="18" charset="0"/>
                <a:ea typeface="Microsoft Yi Baiti" panose="03000500000000000000" pitchFamily="66" charset="0"/>
                <a:cs typeface="Times New Roman" panose="02020603050405020304" pitchFamily="18" charset="0"/>
              </a:rPr>
              <a:t>α</a:t>
            </a:r>
            <a:r>
              <a:rPr lang="en-US" altLang="zh-CN" sz="3200" dirty="0">
                <a:solidFill>
                  <a:srgbClr val="000000"/>
                </a:solidFill>
                <a:latin typeface="Times New Roman" panose="02020603050405020304" pitchFamily="18" charset="0"/>
                <a:cs typeface="Times New Roman" panose="02020603050405020304" pitchFamily="18" charset="0"/>
              </a:rPr>
              <a:t>(</a:t>
            </a:r>
            <a:r>
              <a:rPr lang="en-US" altLang="zh-CN" sz="3200" i="1" dirty="0">
                <a:solidFill>
                  <a:srgbClr val="000000"/>
                </a:solidFill>
                <a:latin typeface="Times New Roman" panose="02020603050405020304" pitchFamily="18" charset="0"/>
                <a:ea typeface="Microsoft Yi Baiti" panose="03000500000000000000" pitchFamily="66" charset="0"/>
                <a:cs typeface="Times New Roman" panose="02020603050405020304" pitchFamily="18" charset="0"/>
              </a:rPr>
              <a:t>α</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为常数</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的形式</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即</a:t>
            </a:r>
            <a:r>
              <a:rPr lang="en-US" altLang="zh-CN" sz="3200" dirty="0">
                <a:solidFill>
                  <a:srgbClr val="000000"/>
                </a:solidFill>
                <a:latin typeface="Times New Roman" panose="02020603050405020304" pitchFamily="18" charset="0"/>
                <a:cs typeface="Times New Roman" panose="02020603050405020304" pitchFamily="18" charset="0"/>
              </a:rPr>
              <a:t>:(1)</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系数为</a:t>
            </a:r>
            <a:r>
              <a:rPr lang="en-US" altLang="zh-CN" sz="3200" dirty="0">
                <a:solidFill>
                  <a:srgbClr val="000000"/>
                </a:solidFill>
                <a:latin typeface="Times New Roman" panose="02020603050405020304" pitchFamily="18" charset="0"/>
                <a:cs typeface="Times New Roman" panose="02020603050405020304" pitchFamily="18" charset="0"/>
              </a:rPr>
              <a:t>1;(2)</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指数为常数</a:t>
            </a:r>
            <a:r>
              <a:rPr lang="en-US" altLang="zh-CN" sz="3200" dirty="0">
                <a:solidFill>
                  <a:srgbClr val="000000"/>
                </a:solidFill>
                <a:latin typeface="Times New Roman" panose="02020603050405020304" pitchFamily="18" charset="0"/>
                <a:cs typeface="Times New Roman" panose="02020603050405020304" pitchFamily="18" charset="0"/>
              </a:rPr>
              <a:t>;(3)</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后面不加任何项</a:t>
            </a:r>
            <a:r>
              <a:rPr lang="en-US" altLang="zh-CN" sz="3200" i="1"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反之</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若一个函数为幂函数</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则该函数必具有这种形式</a:t>
            </a:r>
            <a:r>
              <a:rPr lang="en-US" altLang="zh-CN" sz="3200" i="1" dirty="0">
                <a:solidFill>
                  <a:srgbClr val="000000"/>
                </a:solidFill>
                <a:latin typeface="Times New Roman" panose="02020603050405020304" pitchFamily="18" charset="0"/>
                <a:cs typeface="Times New Roman" panose="02020603050405020304" pitchFamily="18" charset="0"/>
              </a:rPr>
              <a:t>.</a:t>
            </a:r>
          </a:p>
          <a:p>
            <a:pPr marL="0" indent="0">
              <a:buNone/>
            </a:pPr>
            <a:endParaRPr lang="en-US" altLang="zh-CN" sz="3200" i="1" dirty="0">
              <a:solidFill>
                <a:srgbClr val="000000"/>
              </a:solidFill>
              <a:latin typeface="Times New Roman" panose="02020603050405020304" pitchFamily="18" charset="0"/>
              <a:cs typeface="Times New Roman" panose="02020603050405020304" pitchFamily="18" charset="0"/>
            </a:endParaRPr>
          </a:p>
          <a:p>
            <a:pPr marL="0" algn="l" defTabSz="1219200">
              <a:lnSpc>
                <a:spcPct val="100000"/>
              </a:lnSpc>
              <a:buClrTx/>
              <a:buSzTx/>
              <a:buNone/>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rPr>
              <a:t>  2.对于函数y=xα(α为常数)而言,其图象有以下特点:</a:t>
            </a: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algn="l" defTabSz="1219200">
              <a:lnSpc>
                <a:spcPct val="100000"/>
              </a:lnSpc>
              <a:buClrTx/>
              <a:buSzTx/>
              <a:buNone/>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rPr>
              <a:t>(1)恒过点(1,1),且不过第四象限.</a:t>
            </a: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algn="l" defTabSz="1219200">
              <a:lnSpc>
                <a:spcPct val="100000"/>
              </a:lnSpc>
              <a:buClrTx/>
              <a:buSzTx/>
              <a:buNone/>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rPr>
              <a:t>(2)当x∈(0,1)时,指数越大,幂函数图象越靠近x轴(简记为“指大图低”);当x∈(1,+∞)时,指数越大,幂函数的图象越远离x轴(简记为“指大图高”).</a:t>
            </a: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algn="l" defTabSz="1219200">
              <a:lnSpc>
                <a:spcPct val="100000"/>
              </a:lnSpc>
              <a:buClrTx/>
              <a:buSzTx/>
              <a:buNone/>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rPr>
              <a:t>(3)由幂函数的图象确定幂指数α与0,1的大小关系,即根据幂函数在第一象限内的图象(类似于y=x-1或y=     ,y=x3)来判断.</a:t>
            </a: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algn="l" defTabSz="1219200">
              <a:lnSpc>
                <a:spcPct val="100000"/>
              </a:lnSpc>
              <a:buClrTx/>
              <a:buSzTx/>
              <a:buNone/>
            </a:pPr>
            <a:r>
              <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rPr>
              <a:t>(4)当α&gt;0时,幂函数的图象在区间(0,+∞)上都是增函数;当α&lt;0时,幂函数的图象在区间(0,+∞)上都是减函数.</a:t>
            </a: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0" indent="0">
              <a:buNone/>
            </a:pPr>
            <a:endParaRPr lang="en-US" altLang="zh-CN" sz="32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amond(in)">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amond(in)">
                                      <p:cBhvr>
                                        <p:cTn id="28" dur="2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diamond(in)">
                                      <p:cBhvr>
                                        <p:cTn id="33" dur="20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diamond(in)">
                                      <p:cBhvr>
                                        <p:cTn id="38" dur="20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diamond(in)">
                                      <p:cBhvr>
                                        <p:cTn id="4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802" name="Rectangle 10"/>
          <p:cNvSpPr>
            <a:spLocks noChangeArrowheads="1"/>
          </p:cNvSpPr>
          <p:nvPr/>
        </p:nvSpPr>
        <p:spPr bwMode="auto">
          <a:xfrm>
            <a:off x="876820" y="1561378"/>
            <a:ext cx="4143375" cy="4603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）如果幂函数</a:t>
            </a:r>
            <a:r>
              <a:rPr kumimoji="0" lang="en-US" altLang="zh-CN" sz="24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y=</a:t>
            </a: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4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en-US" altLang="zh-CN" sz="2400" b="1" i="0" u="none" strike="noStrike" cap="none" normalizeH="0" baseline="3000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4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24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33803" name="Rectangle 11"/>
          <p:cNvSpPr>
            <a:spLocks noChangeArrowheads="1"/>
          </p:cNvSpPr>
          <p:nvPr/>
        </p:nvSpPr>
        <p:spPr bwMode="auto">
          <a:xfrm>
            <a:off x="0" y="1236018"/>
            <a:ext cx="1261884" cy="4616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33805" name="Rectangle 13"/>
          <p:cNvSpPr>
            <a:spLocks noChangeArrowheads="1"/>
          </p:cNvSpPr>
          <p:nvPr/>
        </p:nvSpPr>
        <p:spPr bwMode="auto">
          <a:xfrm>
            <a:off x="0" y="0"/>
            <a:ext cx="12192000" cy="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pic>
        <p:nvPicPr>
          <p:cNvPr id="33804" name="Picture 1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929460" y="1489490"/>
            <a:ext cx="1456720" cy="532263"/>
          </a:xfrm>
          <a:prstGeom prst="rect">
            <a:avLst/>
          </a:prstGeom>
          <a:noFill/>
        </p:spPr>
      </p:pic>
      <p:sp>
        <p:nvSpPr>
          <p:cNvPr id="9" name="矩形 8"/>
          <p:cNvSpPr/>
          <p:nvPr/>
        </p:nvSpPr>
        <p:spPr>
          <a:xfrm>
            <a:off x="5981532" y="1592955"/>
            <a:ext cx="5061001" cy="461665"/>
          </a:xfrm>
          <a:prstGeom prst="rect">
            <a:avLst/>
          </a:prstGeom>
        </p:spPr>
        <p:txBody>
          <a:bodyPr wrap="none">
            <a:spAutoFit/>
          </a:bodyPr>
          <a:lstStyle/>
          <a:p>
            <a:pPr lvl="0" fontAlgn="base">
              <a:spcBef>
                <a:spcPct val="0"/>
              </a:spcBef>
              <a:spcAft>
                <a:spcPct val="0"/>
              </a:spcAft>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     的图象不过原点</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求实数</a:t>
            </a:r>
            <a:r>
              <a:rPr lang="en-US" altLang="zh-CN" sz="2400" b="1" i="1" dirty="0">
                <a:latin typeface="Times New Roman" panose="02020603050405020304" pitchFamily="18" charset="0"/>
                <a:ea typeface="宋体" panose="02010600030101010101" pitchFamily="2" charset="-122"/>
                <a:cs typeface="Times New Roman" panose="02020603050405020304" pitchFamily="18" charset="0"/>
              </a:rPr>
              <a:t>m</a:t>
            </a: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的取值</a:t>
            </a:r>
            <a:r>
              <a:rPr lang="en-US" altLang="zh-CN" sz="2400" b="1" i="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400" dirty="0">
              <a:latin typeface="Arial" panose="020B0604020202020204" pitchFamily="34" charset="0"/>
              <a:ea typeface="宋体" panose="02010600030101010101" pitchFamily="2" charset="-122"/>
            </a:endParaRPr>
          </a:p>
        </p:txBody>
      </p:sp>
      <p:sp>
        <p:nvSpPr>
          <p:cNvPr id="10" name="矩形 9"/>
          <p:cNvSpPr/>
          <p:nvPr/>
        </p:nvSpPr>
        <p:spPr>
          <a:xfrm>
            <a:off x="1123665" y="2713184"/>
            <a:ext cx="8907439" cy="1865126"/>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由幂函数的定义得</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解得</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或</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函数为</a:t>
            </a:r>
            <a:r>
              <a:rPr lang="en-US" altLang="zh-CN" sz="2400" i="1" dirty="0">
                <a:solidFill>
                  <a:srgbClr val="000000"/>
                </a:solidFill>
                <a:latin typeface="Times New Roman" panose="02020603050405020304" pitchFamily="18" charset="0"/>
                <a:cs typeface="Times New Roman" panose="02020603050405020304" pitchFamily="18" charset="0"/>
              </a:rPr>
              <a:t>y=x</a:t>
            </a:r>
            <a:r>
              <a:rPr lang="en-US" altLang="zh-CN" sz="2400" i="1" baseline="30000" dirty="0">
                <a:solidFill>
                  <a:srgbClr val="000000"/>
                </a:solidFill>
                <a:latin typeface="Times New Roman" panose="02020603050405020304" pitchFamily="18" charset="0"/>
                <a:cs typeface="Times New Roman" panose="02020603050405020304" pitchFamily="18" charset="0"/>
              </a:rPr>
              <a:t>-</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其图象不过原点</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满足条件</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函数为</a:t>
            </a:r>
            <a:r>
              <a:rPr lang="en-US" altLang="zh-CN" sz="2400" i="1" dirty="0">
                <a:solidFill>
                  <a:srgbClr val="000000"/>
                </a:solidFill>
                <a:latin typeface="Times New Roman" panose="02020603050405020304" pitchFamily="18" charset="0"/>
                <a:cs typeface="Times New Roman" panose="02020603050405020304" pitchFamily="18" charset="0"/>
              </a:rPr>
              <a:t>y=x</a:t>
            </a:r>
            <a:r>
              <a:rPr lang="en-US" altLang="zh-CN" sz="2400" baseline="30000" dirty="0">
                <a:solidFill>
                  <a:srgbClr val="000000"/>
                </a:solidFill>
                <a:latin typeface="Times New Roman" panose="02020603050405020304" pitchFamily="18" charset="0"/>
                <a:cs typeface="Times New Roman" panose="02020603050405020304" pitchFamily="18" charset="0"/>
              </a:rPr>
              <a:t>0</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其图象不过原点</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满足条件</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综上所述</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或</a:t>
            </a:r>
            <a:r>
              <a:rPr lang="en-US" altLang="zh-CN" sz="2400" i="1"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
        <p:nvSpPr>
          <p:cNvPr id="2" name="文本框 1"/>
          <p:cNvSpPr txBox="1"/>
          <p:nvPr/>
        </p:nvSpPr>
        <p:spPr>
          <a:xfrm>
            <a:off x="424180" y="578485"/>
            <a:ext cx="3125470" cy="657225"/>
          </a:xfrm>
          <a:prstGeom prst="rect">
            <a:avLst/>
          </a:prstGeom>
          <a:noFill/>
        </p:spPr>
        <p:txBody>
          <a:bodyPr wrap="none" rtlCol="0" anchor="t">
            <a:spAutoFit/>
          </a:bodyPr>
          <a:lstStyle/>
          <a:p>
            <a:pPr indent="266700">
              <a:lnSpc>
                <a:spcPct val="115000"/>
              </a:lnSpc>
              <a:spcAft>
                <a:spcPts val="0"/>
              </a:spcAft>
              <a:tabLst>
                <a:tab pos="1029335" algn="l"/>
                <a:tab pos="1850390" algn="l"/>
                <a:tab pos="2538095" algn="l"/>
                <a:tab pos="3221990" algn="l"/>
              </a:tabLst>
            </a:pPr>
            <a:r>
              <a:rPr lang="zh-CN" altLang="zh-CN" sz="3200" b="1" dirty="0">
                <a:latin typeface="Arial" panose="020B0604020202020204" pitchFamily="34" charset="0"/>
                <a:ea typeface="黑体" panose="02010600030101010101" pitchFamily="49" charset="-122"/>
                <a:cs typeface="Times New Roman" panose="02020603050405020304" pitchFamily="18" charset="0"/>
                <a:sym typeface="+mn-ea"/>
              </a:rPr>
              <a:t>【跟踪训练</a:t>
            </a:r>
            <a:r>
              <a:rPr lang="en-US" altLang="zh-CN" sz="3200" b="1" dirty="0">
                <a:latin typeface="Arial" panose="020B0604020202020204" pitchFamily="34" charset="0"/>
                <a:ea typeface="黑体" panose="02010600030101010101" pitchFamily="49" charset="-122"/>
                <a:cs typeface="Times New Roman" panose="02020603050405020304" pitchFamily="18" charset="0"/>
                <a:sym typeface="+mn-ea"/>
              </a:rPr>
              <a:t>4</a:t>
            </a:r>
            <a:r>
              <a:rPr lang="zh-CN" altLang="zh-CN" sz="3200" b="1" dirty="0">
                <a:latin typeface="Arial" panose="020B0604020202020204" pitchFamily="34" charset="0"/>
                <a:ea typeface="黑体" panose="02010600030101010101" pitchFamily="49" charset="-122"/>
                <a:cs typeface="Times New Roman" panose="02020603050405020304" pitchFamily="18" charset="0"/>
                <a:sym typeface="+mn-ea"/>
              </a:rPr>
              <a:t>】</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02"/>
                                        </p:tgtEl>
                                        <p:attrNameLst>
                                          <p:attrName>style.visibility</p:attrName>
                                        </p:attrNameLst>
                                      </p:cBhvr>
                                      <p:to>
                                        <p:strVal val="visible"/>
                                      </p:to>
                                    </p:set>
                                    <p:anim calcmode="lin" valueType="num">
                                      <p:cBhvr additive="base">
                                        <p:cTn id="7" dur="500" fill="hold"/>
                                        <p:tgtEl>
                                          <p:spTgt spid="33802"/>
                                        </p:tgtEl>
                                        <p:attrNameLst>
                                          <p:attrName>ppt_x</p:attrName>
                                        </p:attrNameLst>
                                      </p:cBhvr>
                                      <p:tavLst>
                                        <p:tav tm="0">
                                          <p:val>
                                            <p:strVal val="#ppt_x"/>
                                          </p:val>
                                        </p:tav>
                                        <p:tav tm="100000">
                                          <p:val>
                                            <p:strVal val="#ppt_x"/>
                                          </p:val>
                                        </p:tav>
                                      </p:tavLst>
                                    </p:anim>
                                    <p:anim calcmode="lin" valueType="num">
                                      <p:cBhvr additive="base">
                                        <p:cTn id="8"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804"/>
                                        </p:tgtEl>
                                        <p:attrNameLst>
                                          <p:attrName>style.visibility</p:attrName>
                                        </p:attrNameLst>
                                      </p:cBhvr>
                                      <p:to>
                                        <p:strVal val="visible"/>
                                      </p:to>
                                    </p:set>
                                    <p:anim calcmode="lin" valueType="num">
                                      <p:cBhvr additive="base">
                                        <p:cTn id="13" dur="500" fill="hold"/>
                                        <p:tgtEl>
                                          <p:spTgt spid="33804"/>
                                        </p:tgtEl>
                                        <p:attrNameLst>
                                          <p:attrName>ppt_x</p:attrName>
                                        </p:attrNameLst>
                                      </p:cBhvr>
                                      <p:tavLst>
                                        <p:tav tm="0">
                                          <p:val>
                                            <p:strVal val="#ppt_x"/>
                                          </p:val>
                                        </p:tav>
                                        <p:tav tm="100000">
                                          <p:val>
                                            <p:strVal val="#ppt_x"/>
                                          </p:val>
                                        </p:tav>
                                      </p:tavLst>
                                    </p:anim>
                                    <p:anim calcmode="lin" valueType="num">
                                      <p:cBhvr additive="base">
                                        <p:cTn id="14" dur="500" fill="hold"/>
                                        <p:tgtEl>
                                          <p:spTgt spid="3380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bldLvl="0" animBg="1"/>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94991" y="830109"/>
            <a:ext cx="9594575" cy="2749550"/>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en-US" sz="2400"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en-US"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如图所示</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曲线</a:t>
            </a:r>
            <a:r>
              <a:rPr lang="en-US" altLang="zh-CN" sz="2400" i="1" dirty="0">
                <a:solidFill>
                  <a:srgbClr val="000000"/>
                </a:solidFill>
                <a:latin typeface="Times New Roman" panose="02020603050405020304" pitchFamily="18" charset="0"/>
                <a:cs typeface="Times New Roman" panose="02020603050405020304" pitchFamily="18" charset="0"/>
              </a:rPr>
              <a:t>C</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zh-CN" altLang="zh-CN" sz="2400" dirty="0">
                <a:solidFill>
                  <a:srgbClr val="000000"/>
                </a:solidFill>
                <a:latin typeface="Times New Roman" panose="02020603050405020304" pitchFamily="18" charset="0"/>
                <a:cs typeface="Times New Roman" panose="02020603050405020304" pitchFamily="18" charset="0"/>
              </a:rPr>
              <a:t>与</a:t>
            </a:r>
            <a:r>
              <a:rPr lang="en-US" altLang="zh-CN" sz="2400" i="1" dirty="0">
                <a:solidFill>
                  <a:srgbClr val="000000"/>
                </a:solidFill>
                <a:latin typeface="Times New Roman" panose="02020603050405020304" pitchFamily="18" charset="0"/>
                <a:cs typeface="Times New Roman" panose="02020603050405020304" pitchFamily="18" charset="0"/>
              </a:rPr>
              <a:t>C</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cs typeface="Times New Roman" panose="02020603050405020304" pitchFamily="18" charset="0"/>
              </a:rPr>
              <a:t>分别是函数</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i="1" dirty="0" err="1">
                <a:solidFill>
                  <a:srgbClr val="000000"/>
                </a:solidFill>
                <a:latin typeface="Times New Roman" panose="02020603050405020304" pitchFamily="18" charset="0"/>
                <a:cs typeface="Times New Roman" panose="02020603050405020304" pitchFamily="18" charset="0"/>
              </a:rPr>
              <a:t>x</a:t>
            </a:r>
            <a:r>
              <a:rPr lang="en-US" altLang="zh-CN" sz="2400" i="1" baseline="30000" dirty="0" err="1">
                <a:solidFill>
                  <a:srgbClr val="000000"/>
                </a:solidFill>
                <a:latin typeface="Times New Roman" panose="02020603050405020304" pitchFamily="18" charset="0"/>
                <a:cs typeface="Times New Roman" panose="02020603050405020304" pitchFamily="18" charset="0"/>
              </a:rPr>
              <a:t>m</a:t>
            </a:r>
            <a:r>
              <a:rPr lang="zh-CN" altLang="zh-CN" sz="2400" dirty="0">
                <a:solidFill>
                  <a:srgbClr val="000000"/>
                </a:solidFill>
                <a:latin typeface="Times New Roman" panose="02020603050405020304" pitchFamily="18" charset="0"/>
                <a:cs typeface="Times New Roman" panose="02020603050405020304" pitchFamily="18" charset="0"/>
              </a:rPr>
              <a:t>和</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i="1" dirty="0" err="1">
                <a:solidFill>
                  <a:srgbClr val="000000"/>
                </a:solidFill>
                <a:latin typeface="Times New Roman" panose="02020603050405020304" pitchFamily="18" charset="0"/>
                <a:cs typeface="Times New Roman" panose="02020603050405020304" pitchFamily="18" charset="0"/>
              </a:rPr>
              <a:t>x</a:t>
            </a:r>
            <a:r>
              <a:rPr lang="en-US" altLang="zh-CN" sz="2400" i="1" baseline="30000" dirty="0" err="1">
                <a:solidFill>
                  <a:srgbClr val="000000"/>
                </a:solidFill>
                <a:latin typeface="Times New Roman" panose="02020603050405020304" pitchFamily="18" charset="0"/>
                <a:cs typeface="Times New Roman" panose="02020603050405020304" pitchFamily="18" charset="0"/>
              </a:rPr>
              <a:t>n</a:t>
            </a:r>
            <a:r>
              <a:rPr lang="zh-CN" altLang="zh-CN" sz="2400" dirty="0">
                <a:solidFill>
                  <a:srgbClr val="000000"/>
                </a:solidFill>
                <a:latin typeface="Times New Roman" panose="02020603050405020304" pitchFamily="18" charset="0"/>
                <a:cs typeface="Times New Roman" panose="02020603050405020304" pitchFamily="18" charset="0"/>
              </a:rPr>
              <a:t>在第一象限内的图象</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则下列结论正确的是</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i="1" dirty="0">
                <a:solidFill>
                  <a:srgbClr val="000000"/>
                </a:solidFill>
                <a:latin typeface="Times New Roman" panose="02020603050405020304" pitchFamily="18" charset="0"/>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2400" dirty="0" err="1">
                <a:solidFill>
                  <a:srgbClr val="000000"/>
                </a:solidFill>
                <a:latin typeface="Times New Roman" panose="02020603050405020304" pitchFamily="18" charset="0"/>
                <a:cs typeface="Times New Roman" panose="02020603050405020304" pitchFamily="18" charset="0"/>
              </a:rPr>
              <a:t>A.</a:t>
            </a:r>
            <a:r>
              <a:rPr lang="en-US" altLang="zh-CN" sz="2400" i="1" dirty="0" err="1">
                <a:solidFill>
                  <a:srgbClr val="000000"/>
                </a:solidFill>
                <a:latin typeface="Times New Roman" panose="02020603050405020304" pitchFamily="18" charset="0"/>
                <a:cs typeface="Times New Roman" panose="02020603050405020304" pitchFamily="18" charset="0"/>
              </a:rPr>
              <a:t>n</a:t>
            </a:r>
            <a:r>
              <a:rPr lang="en-US" altLang="zh-CN" sz="2400" i="1" dirty="0">
                <a:solidFill>
                  <a:srgbClr val="000000"/>
                </a:solidFill>
                <a:latin typeface="Times New Roman" panose="02020603050405020304" pitchFamily="18" charset="0"/>
                <a:cs typeface="Times New Roman" panose="02020603050405020304" pitchFamily="18" charset="0"/>
              </a:rPr>
              <a:t>&lt;m&lt;</a:t>
            </a:r>
            <a:r>
              <a:rPr lang="en-US" altLang="zh-CN" sz="2400" dirty="0">
                <a:solidFill>
                  <a:srgbClr val="000000"/>
                </a:solidFill>
                <a:latin typeface="Times New Roman" panose="02020603050405020304" pitchFamily="18" charset="0"/>
                <a:cs typeface="Times New Roman" panose="02020603050405020304" pitchFamily="18" charset="0"/>
              </a:rPr>
              <a:t>0	</a:t>
            </a:r>
          </a:p>
          <a:p>
            <a:pPr indent="266700">
              <a:lnSpc>
                <a:spcPct val="120000"/>
              </a:lnSpc>
              <a:spcAft>
                <a:spcPts val="0"/>
              </a:spcAft>
              <a:tabLst>
                <a:tab pos="1029335" algn="l"/>
                <a:tab pos="1850390" algn="l"/>
                <a:tab pos="2538095" algn="l"/>
                <a:tab pos="3221990" algn="l"/>
              </a:tabLst>
            </a:pPr>
            <a:r>
              <a:rPr lang="en-US" altLang="zh-CN" sz="2400" dirty="0" err="1">
                <a:solidFill>
                  <a:srgbClr val="000000"/>
                </a:solidFill>
                <a:latin typeface="Times New Roman" panose="02020603050405020304" pitchFamily="18" charset="0"/>
                <a:cs typeface="Times New Roman" panose="02020603050405020304" pitchFamily="18" charset="0"/>
              </a:rPr>
              <a:t>B.</a:t>
            </a:r>
            <a:r>
              <a:rPr lang="en-US" altLang="zh-CN" sz="2400" i="1" dirty="0" err="1">
                <a:solidFill>
                  <a:srgbClr val="000000"/>
                </a:solidFill>
                <a:latin typeface="Times New Roman" panose="02020603050405020304" pitchFamily="18" charset="0"/>
                <a:cs typeface="Times New Roman" panose="02020603050405020304" pitchFamily="18" charset="0"/>
              </a:rPr>
              <a:t>m</a:t>
            </a:r>
            <a:r>
              <a:rPr lang="en-US" altLang="zh-CN" sz="2400" i="1" dirty="0">
                <a:solidFill>
                  <a:srgbClr val="000000"/>
                </a:solidFill>
                <a:latin typeface="Times New Roman" panose="02020603050405020304" pitchFamily="18" charset="0"/>
                <a:cs typeface="Times New Roman" panose="02020603050405020304" pitchFamily="18" charset="0"/>
              </a:rPr>
              <a:t>&lt;n&lt;</a:t>
            </a:r>
            <a:r>
              <a:rPr lang="en-US" altLang="zh-CN" sz="2400" dirty="0">
                <a:solidFill>
                  <a:srgbClr val="000000"/>
                </a:solidFill>
                <a:latin typeface="Times New Roman" panose="02020603050405020304" pitchFamily="18" charset="0"/>
                <a:cs typeface="Times New Roman" panose="02020603050405020304" pitchFamily="18" charset="0"/>
              </a:rPr>
              <a:t>0</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2400" dirty="0" err="1">
                <a:solidFill>
                  <a:srgbClr val="000000"/>
                </a:solidFill>
                <a:latin typeface="Times New Roman" panose="02020603050405020304" pitchFamily="18" charset="0"/>
                <a:cs typeface="Times New Roman" panose="02020603050405020304" pitchFamily="18" charset="0"/>
              </a:rPr>
              <a:t>C.</a:t>
            </a:r>
            <a:r>
              <a:rPr lang="en-US" altLang="zh-CN" sz="2400" i="1" dirty="0" err="1">
                <a:solidFill>
                  <a:srgbClr val="000000"/>
                </a:solidFill>
                <a:latin typeface="Times New Roman" panose="02020603050405020304" pitchFamily="18" charset="0"/>
                <a:cs typeface="Times New Roman" panose="02020603050405020304" pitchFamily="18" charset="0"/>
              </a:rPr>
              <a:t>n</a:t>
            </a:r>
            <a:r>
              <a:rPr lang="en-US" altLang="zh-CN" sz="2400" i="1" dirty="0">
                <a:solidFill>
                  <a:srgbClr val="000000"/>
                </a:solidFill>
                <a:latin typeface="Times New Roman" panose="02020603050405020304" pitchFamily="18" charset="0"/>
                <a:cs typeface="Times New Roman" panose="02020603050405020304" pitchFamily="18" charset="0"/>
              </a:rPr>
              <a:t>&gt;m&gt;</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dirty="0">
                <a:solidFill>
                  <a:srgbClr val="000000"/>
                </a:solidFill>
                <a:latin typeface="NEU-BZ-S92"/>
                <a:ea typeface="方正书宋_GBK" panose="03000509000000000000" pitchFamily="65" charset="-122"/>
                <a:cs typeface="Times New Roman" panose="02020603050405020304" pitchFamily="18" charset="0"/>
              </a:rPr>
              <a:t>	</a:t>
            </a:r>
          </a:p>
          <a:p>
            <a:pPr indent="266700">
              <a:lnSpc>
                <a:spcPct val="120000"/>
              </a:lnSpc>
              <a:spcAft>
                <a:spcPts val="0"/>
              </a:spcAft>
              <a:tabLst>
                <a:tab pos="1029335" algn="l"/>
                <a:tab pos="1850390" algn="l"/>
                <a:tab pos="2538095" algn="l"/>
                <a:tab pos="3221990" algn="l"/>
              </a:tabLst>
            </a:pPr>
            <a:r>
              <a:rPr lang="en-US" altLang="zh-CN" sz="2400" dirty="0" err="1">
                <a:solidFill>
                  <a:srgbClr val="000000"/>
                </a:solidFill>
                <a:latin typeface="Times New Roman" panose="02020603050405020304" pitchFamily="18" charset="0"/>
                <a:cs typeface="Times New Roman" panose="02020603050405020304" pitchFamily="18" charset="0"/>
              </a:rPr>
              <a:t>D.</a:t>
            </a:r>
            <a:r>
              <a:rPr lang="en-US" altLang="zh-CN" sz="2400" i="1" dirty="0" err="1">
                <a:solidFill>
                  <a:srgbClr val="000000"/>
                </a:solidFill>
                <a:latin typeface="Times New Roman" panose="02020603050405020304" pitchFamily="18" charset="0"/>
                <a:cs typeface="Times New Roman" panose="02020603050405020304" pitchFamily="18" charset="0"/>
              </a:rPr>
              <a:t>m</a:t>
            </a:r>
            <a:r>
              <a:rPr lang="en-US" altLang="zh-CN" sz="2400" i="1" dirty="0">
                <a:solidFill>
                  <a:srgbClr val="000000"/>
                </a:solidFill>
                <a:latin typeface="Times New Roman" panose="02020603050405020304" pitchFamily="18" charset="0"/>
                <a:cs typeface="Times New Roman" panose="02020603050405020304" pitchFamily="18" charset="0"/>
              </a:rPr>
              <a:t>&gt;n&gt;</a:t>
            </a:r>
            <a:r>
              <a:rPr lang="en-US" altLang="zh-CN" sz="2400" dirty="0">
                <a:solidFill>
                  <a:srgbClr val="000000"/>
                </a:solidFill>
                <a:latin typeface="Times New Roman" panose="02020603050405020304" pitchFamily="18" charset="0"/>
                <a:cs typeface="Times New Roman" panose="02020603050405020304" pitchFamily="18" charset="0"/>
              </a:rPr>
              <a:t>0</a:t>
            </a:r>
            <a:endParaRPr lang="zh-CN" altLang="en-US" sz="2400" dirty="0"/>
          </a:p>
        </p:txBody>
      </p:sp>
      <p:pic>
        <p:nvPicPr>
          <p:cNvPr id="6" name="A134.eps" descr="id:2147505063;FounderCES"/>
          <p:cNvPicPr/>
          <p:nvPr/>
        </p:nvPicPr>
        <p:blipFill>
          <a:blip r:embed="rId3" cstate="print"/>
          <a:stretch>
            <a:fillRect/>
          </a:stretch>
        </p:blipFill>
        <p:spPr>
          <a:xfrm>
            <a:off x="6099234" y="2039381"/>
            <a:ext cx="2540193" cy="1872208"/>
          </a:xfrm>
          <a:prstGeom prst="rect">
            <a:avLst/>
          </a:prstGeom>
        </p:spPr>
      </p:pic>
      <p:sp>
        <p:nvSpPr>
          <p:cNvPr id="7" name="矩形 6"/>
          <p:cNvSpPr/>
          <p:nvPr/>
        </p:nvSpPr>
        <p:spPr>
          <a:xfrm>
            <a:off x="1007165" y="4156445"/>
            <a:ext cx="6917635" cy="1421928"/>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解析</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画出直线</a:t>
            </a:r>
            <a:r>
              <a:rPr lang="en-US" altLang="zh-CN" sz="2400" i="1" dirty="0">
                <a:solidFill>
                  <a:srgbClr val="000000"/>
                </a:solidFill>
                <a:latin typeface="Times New Roman" panose="02020603050405020304" pitchFamily="18" charset="0"/>
                <a:cs typeface="Times New Roman" panose="02020603050405020304" pitchFamily="18" charset="0"/>
              </a:rPr>
              <a:t>y=x</a:t>
            </a:r>
            <a:r>
              <a:rPr lang="en-US" altLang="zh-CN" sz="2400" baseline="30000" dirty="0">
                <a:solidFill>
                  <a:srgbClr val="000000"/>
                </a:solidFill>
                <a:latin typeface="Times New Roman" panose="02020603050405020304" pitchFamily="18" charset="0"/>
                <a:cs typeface="Times New Roman" panose="02020603050405020304" pitchFamily="18" charset="0"/>
              </a:rPr>
              <a:t>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的图象</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作出直线</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与三个函数图象交于点</a:t>
            </a:r>
            <a:r>
              <a:rPr lang="en-US" altLang="zh-CN" sz="2400" dirty="0">
                <a:solidFill>
                  <a:srgbClr val="000000"/>
                </a:solidFill>
                <a:latin typeface="Times New Roman" panose="02020603050405020304" pitchFamily="18" charset="0"/>
                <a:cs typeface="Times New Roman" panose="02020603050405020304" pitchFamily="18" charset="0"/>
              </a:rPr>
              <a:t>(2,2</a:t>
            </a:r>
            <a:r>
              <a:rPr lang="en-US" altLang="zh-CN" sz="2400" baseline="30000" dirty="0">
                <a:solidFill>
                  <a:srgbClr val="000000"/>
                </a:solidFill>
                <a:latin typeface="Times New Roman" panose="02020603050405020304" pitchFamily="18" charset="0"/>
                <a:cs typeface="Times New Roman" panose="02020603050405020304" pitchFamily="18" charset="0"/>
              </a:rPr>
              <a:t>0</a:t>
            </a:r>
            <a:r>
              <a:rPr lang="en-US" altLang="zh-CN" sz="2400" dirty="0">
                <a:solidFill>
                  <a:srgbClr val="000000"/>
                </a:solidFill>
                <a:latin typeface="Times New Roman" panose="02020603050405020304" pitchFamily="18" charset="0"/>
                <a:cs typeface="Times New Roman" panose="02020603050405020304" pitchFamily="18" charset="0"/>
              </a:rPr>
              <a:t>),(2,2</a:t>
            </a:r>
            <a:r>
              <a:rPr lang="en-US" altLang="zh-CN" sz="2400" i="1" baseline="30000" dirty="0">
                <a:solidFill>
                  <a:srgbClr val="000000"/>
                </a:solidFill>
                <a:latin typeface="Times New Roman" panose="02020603050405020304" pitchFamily="18" charset="0"/>
                <a:cs typeface="Times New Roman" panose="02020603050405020304" pitchFamily="18" charset="0"/>
              </a:rPr>
              <a:t>m</a:t>
            </a:r>
            <a:r>
              <a:rPr lang="en-US" altLang="zh-CN" sz="2400" dirty="0">
                <a:solidFill>
                  <a:srgbClr val="000000"/>
                </a:solidFill>
                <a:latin typeface="Times New Roman" panose="02020603050405020304" pitchFamily="18" charset="0"/>
                <a:cs typeface="Times New Roman" panose="02020603050405020304" pitchFamily="18" charset="0"/>
              </a:rPr>
              <a:t>),(2,2</a:t>
            </a:r>
            <a:r>
              <a:rPr lang="en-US" altLang="zh-CN" sz="2400" i="1" baseline="30000"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由三个点的位置关系可知</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n&lt;m&lt;</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故选</a:t>
            </a:r>
            <a:r>
              <a:rPr lang="en-US" altLang="zh-CN" sz="2400" dirty="0">
                <a:solidFill>
                  <a:srgbClr val="000000"/>
                </a:solidFill>
                <a:latin typeface="Times New Roman" panose="02020603050405020304" pitchFamily="18" charset="0"/>
                <a:cs typeface="Times New Roman" panose="02020603050405020304" pitchFamily="18" charset="0"/>
              </a:rPr>
              <a:t>A</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pic>
        <p:nvPicPr>
          <p:cNvPr id="8" name="A135.eps" descr="id:2147505077;FounderCES"/>
          <p:cNvPicPr/>
          <p:nvPr/>
        </p:nvPicPr>
        <p:blipFill>
          <a:blip r:embed="rId4" cstate="print"/>
          <a:stretch>
            <a:fillRect/>
          </a:stretch>
        </p:blipFill>
        <p:spPr>
          <a:xfrm>
            <a:off x="8258626" y="4452730"/>
            <a:ext cx="2131077" cy="1443775"/>
          </a:xfrm>
          <a:prstGeom prst="rect">
            <a:avLst/>
          </a:prstGeom>
        </p:spPr>
      </p:pic>
      <p:sp>
        <p:nvSpPr>
          <p:cNvPr id="9" name="矩形 8"/>
          <p:cNvSpPr/>
          <p:nvPr/>
        </p:nvSpPr>
        <p:spPr>
          <a:xfrm>
            <a:off x="897756" y="5721295"/>
            <a:ext cx="1531188" cy="559897"/>
          </a:xfrm>
          <a:prstGeom prst="rect">
            <a:avLst/>
          </a:prstGeom>
        </p:spPr>
        <p:txBody>
          <a:bodyPr wrap="none">
            <a:spAutoFit/>
          </a:bodyPr>
          <a:lstStyle/>
          <a:p>
            <a:pPr indent="266700">
              <a:lnSpc>
                <a:spcPct val="120000"/>
              </a:lnSpc>
              <a:spcAft>
                <a:spcPts val="0"/>
              </a:spcAft>
              <a:tabLst>
                <a:tab pos="1029335" algn="l"/>
                <a:tab pos="1850390" algn="l"/>
                <a:tab pos="2538095" algn="l"/>
                <a:tab pos="3221990" algn="l"/>
              </a:tabLst>
            </a:pPr>
            <a:r>
              <a:rPr lang="zh-CN" altLang="zh-CN" sz="2800" dirty="0">
                <a:solidFill>
                  <a:srgbClr val="FF0000"/>
                </a:solidFill>
                <a:latin typeface="Arial" panose="020B0604020202020204" pitchFamily="34" charset="0"/>
                <a:ea typeface="黑体" panose="02010600030101010101" pitchFamily="49" charset="-122"/>
                <a:cs typeface="Times New Roman" panose="02020603050405020304" pitchFamily="18" charset="0"/>
              </a:rPr>
              <a:t>答案</a:t>
            </a:r>
            <a:r>
              <a:rPr lang="en-US" altLang="zh-CN" sz="28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A</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diamond(in)">
                                      <p:cBhvr>
                                        <p:cTn id="31"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635478" y="1143000"/>
            <a:ext cx="10972800" cy="4843731"/>
          </a:xfrm>
        </p:spPr>
        <p:txBody>
          <a:bodyPr>
            <a:normAutofit/>
          </a:bodyPr>
          <a:lstStyle/>
          <a:p>
            <a:pPr marL="0" indent="0">
              <a:buNone/>
            </a:pPr>
            <a:r>
              <a:rPr lang="zh-CN" altLang="en-US" sz="3600" b="1" dirty="0">
                <a:solidFill>
                  <a:srgbClr val="002060"/>
                </a:solidFill>
              </a:rPr>
              <a:t>题型五  </a:t>
            </a:r>
            <a:r>
              <a:rPr lang="zh-CN" altLang="zh-CN" sz="3600" b="1" dirty="0">
                <a:solidFill>
                  <a:srgbClr val="002060"/>
                </a:solidFill>
              </a:rPr>
              <a:t>函数模型的应用</a:t>
            </a:r>
          </a:p>
          <a:p>
            <a:pPr marL="0" indent="0">
              <a:buNone/>
            </a:pPr>
            <a:endParaRPr lang="zh-CN" altLang="en-US" sz="3600" b="1" dirty="0">
              <a:solidFill>
                <a:srgbClr val="002060"/>
              </a:solidFill>
            </a:endParaRPr>
          </a:p>
          <a:p>
            <a:pPr marL="0" indent="0">
              <a:buNone/>
            </a:pPr>
            <a:endParaRPr lang="en-US" altLang="zh-CN" sz="3600" dirty="0">
              <a:solidFill>
                <a:srgbClr val="002060"/>
              </a:solidFill>
            </a:endParaRPr>
          </a:p>
        </p:txBody>
      </p:sp>
      <p:sp>
        <p:nvSpPr>
          <p:cNvPr id="7" name="矩形 6"/>
          <p:cNvSpPr/>
          <p:nvPr/>
        </p:nvSpPr>
        <p:spPr>
          <a:xfrm>
            <a:off x="921783" y="1884810"/>
            <a:ext cx="10006642" cy="534035"/>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altLang="zh-CN" sz="2400" dirty="0">
                <a:solidFill>
                  <a:srgbClr val="000000"/>
                </a:solidFill>
                <a:latin typeface="Arial" panose="020B0604020202020204" pitchFamily="34" charset="0"/>
                <a:ea typeface="黑体" panose="02010600030101010101" pitchFamily="49" charset="-122"/>
                <a:cs typeface="Times New Roman" panose="02020603050405020304" pitchFamily="18" charset="0"/>
                <a:sym typeface="+mn-ea"/>
              </a:rPr>
              <a:t>例</a:t>
            </a:r>
            <a:r>
              <a:rPr lang="en-US" altLang="zh-CN" sz="2400" dirty="0">
                <a:solidFill>
                  <a:srgbClr val="000000"/>
                </a:solidFill>
                <a:latin typeface="Arial" panose="020B0604020202020204" pitchFamily="34" charset="0"/>
                <a:ea typeface="黑体" panose="02010600030101010101" pitchFamily="49" charset="-122"/>
                <a:cs typeface="Times New Roman" panose="02020603050405020304" pitchFamily="18" charset="0"/>
                <a:sym typeface="+mn-ea"/>
              </a:rPr>
              <a:t>5</a:t>
            </a:r>
            <a:r>
              <a:rPr lang="zh-CN" altLang="zh-CN" sz="24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altLang="zh-CN" sz="2400" dirty="0">
                <a:solidFill>
                  <a:srgbClr val="000000"/>
                </a:solidFill>
                <a:latin typeface="NEU-BZ-S92"/>
                <a:ea typeface="Arial" panose="020B0604020202020204" pitchFamily="34" charset="0"/>
                <a:cs typeface="Times New Roman" panose="02020603050405020304" pitchFamily="18" charset="0"/>
              </a:rPr>
              <a:t> </a:t>
            </a:r>
            <a:endParaRPr lang="en-US" altLang="zh-CN" dirty="0">
              <a:solidFill>
                <a:srgbClr val="000000"/>
              </a:solidFill>
              <a:latin typeface="Times New Roman" panose="02020603050405020304" pitchFamily="18" charset="0"/>
              <a:cs typeface="Times New Roman" panose="02020603050405020304" pitchFamily="18" charset="0"/>
            </a:endParaRPr>
          </a:p>
        </p:txBody>
      </p:sp>
      <p:graphicFrame>
        <p:nvGraphicFramePr>
          <p:cNvPr id="4" name="对象 3">
            <a:hlinkClick r:id="" action="ppaction://ole?verb=0"/>
          </p:cNvPr>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2058" r:id="rId4" imgW="2743200" imgH="5181600" progId="Equation.3">
                  <p:embed/>
                </p:oleObj>
              </mc:Choice>
              <mc:Fallback>
                <p:oleObj r:id="rId4" imgW="2743200" imgH="5181600" progId="Equation.3">
                  <p:embed/>
                  <p:pic>
                    <p:nvPicPr>
                      <p:cNvPr id="0" name="图片 2048"/>
                      <p:cNvPicPr/>
                      <p:nvPr/>
                    </p:nvPicPr>
                    <p:blipFill>
                      <a:blip r:embed="rId5"/>
                      <a:stretch>
                        <a:fillRect/>
                      </a:stretch>
                    </p:blipFill>
                    <p:spPr>
                      <a:xfrm>
                        <a:off x="5638800" y="3321050"/>
                        <a:ext cx="914400" cy="215900"/>
                      </a:xfrm>
                      <a:prstGeom prst="rect">
                        <a:avLst/>
                      </a:prstGeom>
                      <a:noFill/>
                      <a:ln w="9525">
                        <a:noFill/>
                      </a:ln>
                    </p:spPr>
                  </p:pic>
                </p:oleObj>
              </mc:Fallback>
            </mc:AlternateContent>
          </a:graphicData>
        </a:graphic>
      </p:graphicFrame>
      <p:sp>
        <p:nvSpPr>
          <p:cNvPr id="6" name="矩形 5"/>
          <p:cNvSpPr/>
          <p:nvPr/>
        </p:nvSpPr>
        <p:spPr>
          <a:xfrm>
            <a:off x="1687902" y="2041371"/>
            <a:ext cx="7901796" cy="1077218"/>
          </a:xfrm>
          <a:prstGeom prst="rect">
            <a:avLst/>
          </a:prstGeom>
        </p:spPr>
        <p:txBody>
          <a:bodyPr wrap="square">
            <a:spAutoFit/>
          </a:bodyPr>
          <a:lstStyle/>
          <a:p>
            <a:endParaRPr lang="zh-CN" altLang="zh-CN" sz="3200" dirty="0"/>
          </a:p>
          <a:p>
            <a:r>
              <a:rPr lang="en-US" altLang="zh-CN" sz="3200" dirty="0"/>
              <a:t> </a:t>
            </a:r>
            <a:endParaRPr lang="zh-CN" altLang="zh-CN" sz="3200" dirty="0"/>
          </a:p>
        </p:txBody>
      </p:sp>
      <p:sp>
        <p:nvSpPr>
          <p:cNvPr id="5" name="Rectangle 4"/>
          <p:cNvSpPr>
            <a:spLocks noChangeArrowheads="1"/>
          </p:cNvSpPr>
          <p:nvPr/>
        </p:nvSpPr>
        <p:spPr bwMode="auto">
          <a:xfrm>
            <a:off x="486244" y="103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Rectangle 8"/>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10"/>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1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7" name="矩形 16"/>
          <p:cNvSpPr/>
          <p:nvPr/>
        </p:nvSpPr>
        <p:spPr>
          <a:xfrm>
            <a:off x="2196354" y="2041293"/>
            <a:ext cx="9117495" cy="3810000"/>
          </a:xfrm>
          <a:prstGeom prst="rect">
            <a:avLst/>
          </a:prstGeom>
        </p:spPr>
        <p:txBody>
          <a:bodyPr wrap="square">
            <a:spAutoFit/>
          </a:bodyPr>
          <a:lstStyle/>
          <a:p>
            <a:pPr indent="266700">
              <a:lnSpc>
                <a:spcPts val="2900"/>
              </a:lnSpc>
              <a:spcAft>
                <a:spcPts val="0"/>
              </a:spcAft>
              <a:tabLst>
                <a:tab pos="1029335" algn="l"/>
                <a:tab pos="1850390" algn="l"/>
                <a:tab pos="2538095" algn="l"/>
                <a:tab pos="3221990" algn="l"/>
              </a:tabLst>
            </a:pPr>
            <a:r>
              <a:rPr lang="zh-CN" altLang="zh-CN" sz="3200" dirty="0">
                <a:solidFill>
                  <a:srgbClr val="000000"/>
                </a:solidFill>
                <a:latin typeface="Times New Roman" panose="02020603050405020304" pitchFamily="18" charset="0"/>
                <a:cs typeface="Times New Roman" panose="02020603050405020304" pitchFamily="18" charset="0"/>
              </a:rPr>
              <a:t>某水果批发商销售每箱进价为</a:t>
            </a:r>
            <a:r>
              <a:rPr lang="en-US" altLang="zh-CN" sz="3200" dirty="0">
                <a:solidFill>
                  <a:srgbClr val="000000"/>
                </a:solidFill>
                <a:latin typeface="Times New Roman" panose="02020603050405020304" pitchFamily="18" charset="0"/>
                <a:cs typeface="Times New Roman" panose="02020603050405020304" pitchFamily="18" charset="0"/>
              </a:rPr>
              <a:t>40</a:t>
            </a:r>
            <a:r>
              <a:rPr lang="zh-CN" altLang="zh-CN" sz="3200" dirty="0">
                <a:solidFill>
                  <a:srgbClr val="000000"/>
                </a:solidFill>
                <a:latin typeface="Times New Roman" panose="02020603050405020304" pitchFamily="18" charset="0"/>
                <a:cs typeface="Times New Roman" panose="02020603050405020304" pitchFamily="18" charset="0"/>
              </a:rPr>
              <a:t>元的苹果</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假设每箱售价不得低于</a:t>
            </a:r>
            <a:r>
              <a:rPr lang="en-US" altLang="zh-CN" sz="3200" dirty="0">
                <a:solidFill>
                  <a:srgbClr val="000000"/>
                </a:solidFill>
                <a:latin typeface="Times New Roman" panose="02020603050405020304" pitchFamily="18" charset="0"/>
                <a:cs typeface="Times New Roman" panose="02020603050405020304" pitchFamily="18" charset="0"/>
              </a:rPr>
              <a:t>50</a:t>
            </a:r>
            <a:r>
              <a:rPr lang="zh-CN" altLang="zh-CN" sz="3200" dirty="0">
                <a:solidFill>
                  <a:srgbClr val="000000"/>
                </a:solidFill>
                <a:latin typeface="Times New Roman" panose="02020603050405020304" pitchFamily="18" charset="0"/>
                <a:cs typeface="Times New Roman" panose="02020603050405020304" pitchFamily="18" charset="0"/>
              </a:rPr>
              <a:t>元且不得高于</a:t>
            </a:r>
            <a:r>
              <a:rPr lang="en-US" altLang="zh-CN" sz="3200" dirty="0">
                <a:solidFill>
                  <a:srgbClr val="000000"/>
                </a:solidFill>
                <a:latin typeface="Times New Roman" panose="02020603050405020304" pitchFamily="18" charset="0"/>
                <a:cs typeface="Times New Roman" panose="02020603050405020304" pitchFamily="18" charset="0"/>
              </a:rPr>
              <a:t>55</a:t>
            </a:r>
            <a:r>
              <a:rPr lang="zh-CN" altLang="zh-CN" sz="3200" dirty="0">
                <a:solidFill>
                  <a:srgbClr val="000000"/>
                </a:solidFill>
                <a:latin typeface="Times New Roman" panose="02020603050405020304" pitchFamily="18" charset="0"/>
                <a:cs typeface="Times New Roman" panose="02020603050405020304" pitchFamily="18" charset="0"/>
              </a:rPr>
              <a:t>元</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市场调查发现</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若每箱以</a:t>
            </a:r>
            <a:r>
              <a:rPr lang="en-US" altLang="zh-CN" sz="3200" dirty="0">
                <a:solidFill>
                  <a:srgbClr val="000000"/>
                </a:solidFill>
                <a:latin typeface="Times New Roman" panose="02020603050405020304" pitchFamily="18" charset="0"/>
                <a:cs typeface="Times New Roman" panose="02020603050405020304" pitchFamily="18" charset="0"/>
              </a:rPr>
              <a:t>50</a:t>
            </a:r>
            <a:r>
              <a:rPr lang="zh-CN" altLang="zh-CN" sz="3200" dirty="0">
                <a:solidFill>
                  <a:srgbClr val="000000"/>
                </a:solidFill>
                <a:latin typeface="Times New Roman" panose="02020603050405020304" pitchFamily="18" charset="0"/>
                <a:cs typeface="Times New Roman" panose="02020603050405020304" pitchFamily="18" charset="0"/>
              </a:rPr>
              <a:t>元的价格销售</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平均每天销售</a:t>
            </a:r>
            <a:r>
              <a:rPr lang="en-US" altLang="zh-CN" sz="3200" dirty="0">
                <a:solidFill>
                  <a:srgbClr val="000000"/>
                </a:solidFill>
                <a:latin typeface="Times New Roman" panose="02020603050405020304" pitchFamily="18" charset="0"/>
                <a:cs typeface="Times New Roman" panose="02020603050405020304" pitchFamily="18" charset="0"/>
              </a:rPr>
              <a:t>90</a:t>
            </a:r>
            <a:r>
              <a:rPr lang="zh-CN" altLang="zh-CN" sz="3200" dirty="0">
                <a:solidFill>
                  <a:srgbClr val="000000"/>
                </a:solidFill>
                <a:latin typeface="Times New Roman" panose="02020603050405020304" pitchFamily="18" charset="0"/>
                <a:cs typeface="Times New Roman" panose="02020603050405020304" pitchFamily="18" charset="0"/>
              </a:rPr>
              <a:t>箱</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价格每提高</a:t>
            </a:r>
            <a:r>
              <a:rPr lang="en-US" altLang="zh-CN" sz="3200" dirty="0">
                <a:solidFill>
                  <a:srgbClr val="000000"/>
                </a:solidFill>
                <a:latin typeface="Times New Roman" panose="02020603050405020304" pitchFamily="18" charset="0"/>
                <a:cs typeface="Times New Roman" panose="02020603050405020304" pitchFamily="18" charset="0"/>
              </a:rPr>
              <a:t>1</a:t>
            </a:r>
            <a:r>
              <a:rPr lang="zh-CN" altLang="zh-CN" sz="3200" dirty="0">
                <a:solidFill>
                  <a:srgbClr val="000000"/>
                </a:solidFill>
                <a:latin typeface="Times New Roman" panose="02020603050405020304" pitchFamily="18" charset="0"/>
                <a:cs typeface="Times New Roman" panose="02020603050405020304" pitchFamily="18" charset="0"/>
              </a:rPr>
              <a:t>元</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平均每天少销售</a:t>
            </a:r>
            <a:r>
              <a:rPr lang="en-US" altLang="zh-CN" sz="3200" dirty="0">
                <a:solidFill>
                  <a:srgbClr val="000000"/>
                </a:solidFill>
                <a:latin typeface="Times New Roman" panose="02020603050405020304" pitchFamily="18" charset="0"/>
                <a:cs typeface="Times New Roman" panose="02020603050405020304" pitchFamily="18" charset="0"/>
              </a:rPr>
              <a:t>3</a:t>
            </a:r>
            <a:r>
              <a:rPr lang="zh-CN" altLang="zh-CN" sz="3200" dirty="0">
                <a:solidFill>
                  <a:srgbClr val="000000"/>
                </a:solidFill>
                <a:latin typeface="Times New Roman" panose="02020603050405020304" pitchFamily="18" charset="0"/>
                <a:cs typeface="Times New Roman" panose="02020603050405020304" pitchFamily="18" charset="0"/>
              </a:rPr>
              <a:t>箱</a:t>
            </a:r>
            <a:r>
              <a:rPr lang="en-US" altLang="zh-CN" sz="3200" dirty="0">
                <a:solidFill>
                  <a:srgbClr val="000000"/>
                </a:solidFill>
                <a:latin typeface="Times New Roman" panose="02020603050405020304" pitchFamily="18" charset="0"/>
                <a:cs typeface="Times New Roman" panose="02020603050405020304" pitchFamily="18" charset="0"/>
              </a:rPr>
              <a:t>.</a:t>
            </a:r>
            <a:endParaRPr lang="zh-CN" altLang="zh-CN" sz="32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3200" dirty="0">
                <a:solidFill>
                  <a:srgbClr val="000000"/>
                </a:solidFill>
                <a:latin typeface="NEU-BZ-S92"/>
                <a:cs typeface="宋体" panose="02010600030101010101" pitchFamily="2" charset="-122"/>
              </a:rPr>
              <a:t>①</a:t>
            </a:r>
            <a:r>
              <a:rPr lang="zh-CN" altLang="zh-CN" sz="3200" dirty="0">
                <a:solidFill>
                  <a:srgbClr val="000000"/>
                </a:solidFill>
                <a:latin typeface="Times New Roman" panose="02020603050405020304" pitchFamily="18" charset="0"/>
                <a:cs typeface="Times New Roman" panose="02020603050405020304" pitchFamily="18" charset="0"/>
              </a:rPr>
              <a:t>求平均每天的销售量</a:t>
            </a:r>
            <a:r>
              <a:rPr lang="en-US" altLang="zh-CN" sz="3200" dirty="0">
                <a:solidFill>
                  <a:srgbClr val="000000"/>
                </a:solidFill>
                <a:latin typeface="Times New Roman" panose="02020603050405020304" pitchFamily="18" charset="0"/>
                <a:cs typeface="Times New Roman" panose="02020603050405020304" pitchFamily="18" charset="0"/>
              </a:rPr>
              <a:t>y(</a:t>
            </a:r>
            <a:r>
              <a:rPr lang="zh-CN" altLang="zh-CN" sz="3200" dirty="0">
                <a:solidFill>
                  <a:srgbClr val="000000"/>
                </a:solidFill>
                <a:latin typeface="Times New Roman" panose="02020603050405020304" pitchFamily="18" charset="0"/>
                <a:cs typeface="Times New Roman" panose="02020603050405020304" pitchFamily="18" charset="0"/>
              </a:rPr>
              <a:t>箱</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与销售单价</a:t>
            </a:r>
            <a:r>
              <a:rPr lang="en-US" altLang="zh-CN" sz="3200" dirty="0">
                <a:solidFill>
                  <a:srgbClr val="000000"/>
                </a:solidFill>
                <a:latin typeface="Times New Roman" panose="02020603050405020304" pitchFamily="18" charset="0"/>
                <a:cs typeface="Times New Roman" panose="02020603050405020304" pitchFamily="18" charset="0"/>
              </a:rPr>
              <a:t>x(</a:t>
            </a:r>
            <a:r>
              <a:rPr lang="zh-CN" altLang="zh-CN" sz="3200" dirty="0">
                <a:solidFill>
                  <a:srgbClr val="000000"/>
                </a:solidFill>
                <a:latin typeface="Times New Roman" panose="02020603050405020304" pitchFamily="18" charset="0"/>
                <a:cs typeface="Times New Roman" panose="02020603050405020304" pitchFamily="18" charset="0"/>
              </a:rPr>
              <a:t>元</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箱</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之间的函数关系式</a:t>
            </a:r>
            <a:r>
              <a:rPr lang="en-US" altLang="zh-CN" sz="3200" dirty="0">
                <a:solidFill>
                  <a:srgbClr val="000000"/>
                </a:solidFill>
                <a:latin typeface="Times New Roman" panose="02020603050405020304" pitchFamily="18" charset="0"/>
                <a:cs typeface="Times New Roman" panose="02020603050405020304" pitchFamily="18" charset="0"/>
              </a:rPr>
              <a:t>;</a:t>
            </a:r>
            <a:endParaRPr lang="zh-CN" altLang="zh-CN" sz="32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3200" dirty="0">
                <a:solidFill>
                  <a:srgbClr val="000000"/>
                </a:solidFill>
                <a:latin typeface="NEU-BZ-S92"/>
                <a:cs typeface="宋体" panose="02010600030101010101" pitchFamily="2" charset="-122"/>
              </a:rPr>
              <a:t>②</a:t>
            </a:r>
            <a:r>
              <a:rPr lang="zh-CN" altLang="zh-CN" sz="3200" dirty="0">
                <a:solidFill>
                  <a:srgbClr val="000000"/>
                </a:solidFill>
                <a:latin typeface="Times New Roman" panose="02020603050405020304" pitchFamily="18" charset="0"/>
                <a:cs typeface="Times New Roman" panose="02020603050405020304" pitchFamily="18" charset="0"/>
              </a:rPr>
              <a:t>求该批发商平均每天的销售利润</a:t>
            </a:r>
            <a:r>
              <a:rPr lang="en-US" altLang="zh-CN" sz="3200" dirty="0">
                <a:solidFill>
                  <a:srgbClr val="000000"/>
                </a:solidFill>
                <a:latin typeface="Times New Roman" panose="02020603050405020304" pitchFamily="18" charset="0"/>
                <a:cs typeface="Times New Roman" panose="02020603050405020304" pitchFamily="18" charset="0"/>
              </a:rPr>
              <a:t>w(</a:t>
            </a:r>
            <a:r>
              <a:rPr lang="zh-CN" altLang="zh-CN" sz="3200" dirty="0">
                <a:solidFill>
                  <a:srgbClr val="000000"/>
                </a:solidFill>
                <a:latin typeface="Times New Roman" panose="02020603050405020304" pitchFamily="18" charset="0"/>
                <a:cs typeface="Times New Roman" panose="02020603050405020304" pitchFamily="18" charset="0"/>
              </a:rPr>
              <a:t>元</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与销售单价</a:t>
            </a:r>
            <a:r>
              <a:rPr lang="en-US" altLang="zh-CN" sz="3200" dirty="0">
                <a:solidFill>
                  <a:srgbClr val="000000"/>
                </a:solidFill>
                <a:latin typeface="Times New Roman" panose="02020603050405020304" pitchFamily="18" charset="0"/>
                <a:cs typeface="Times New Roman" panose="02020603050405020304" pitchFamily="18" charset="0"/>
              </a:rPr>
              <a:t>x(</a:t>
            </a:r>
            <a:r>
              <a:rPr lang="zh-CN" altLang="zh-CN" sz="3200" dirty="0">
                <a:solidFill>
                  <a:srgbClr val="000000"/>
                </a:solidFill>
                <a:latin typeface="Times New Roman" panose="02020603050405020304" pitchFamily="18" charset="0"/>
                <a:cs typeface="Times New Roman" panose="02020603050405020304" pitchFamily="18" charset="0"/>
              </a:rPr>
              <a:t>元</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箱</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之间的函数关系式</a:t>
            </a:r>
            <a:r>
              <a:rPr lang="en-US" altLang="zh-CN" sz="3200" dirty="0">
                <a:solidFill>
                  <a:srgbClr val="000000"/>
                </a:solidFill>
                <a:latin typeface="Times New Roman" panose="02020603050405020304" pitchFamily="18" charset="0"/>
                <a:cs typeface="Times New Roman" panose="02020603050405020304" pitchFamily="18" charset="0"/>
              </a:rPr>
              <a:t>;</a:t>
            </a:r>
            <a:endParaRPr lang="zh-CN" altLang="zh-CN" sz="32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3200" dirty="0">
                <a:solidFill>
                  <a:srgbClr val="000000"/>
                </a:solidFill>
                <a:latin typeface="NEU-BZ-S92"/>
                <a:cs typeface="宋体" panose="02010600030101010101" pitchFamily="2" charset="-122"/>
              </a:rPr>
              <a:t>③</a:t>
            </a:r>
            <a:r>
              <a:rPr lang="zh-CN" altLang="zh-CN" sz="3200" dirty="0">
                <a:solidFill>
                  <a:srgbClr val="000000"/>
                </a:solidFill>
                <a:latin typeface="Times New Roman" panose="02020603050405020304" pitchFamily="18" charset="0"/>
                <a:cs typeface="Times New Roman" panose="02020603050405020304" pitchFamily="18" charset="0"/>
              </a:rPr>
              <a:t>当每箱苹果的售价为多少元时</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可以获得最大利润</a:t>
            </a:r>
            <a:r>
              <a:rPr lang="en-US" altLang="zh-CN" sz="3200" dirty="0">
                <a:solidFill>
                  <a:srgbClr val="000000"/>
                </a:solidFill>
                <a:latin typeface="Times New Roman" panose="02020603050405020304" pitchFamily="18" charset="0"/>
                <a:cs typeface="Times New Roman" panose="02020603050405020304" pitchFamily="18" charset="0"/>
              </a:rPr>
              <a:t>?</a:t>
            </a:r>
            <a:r>
              <a:rPr lang="zh-CN" altLang="zh-CN" sz="3200" dirty="0">
                <a:solidFill>
                  <a:srgbClr val="000000"/>
                </a:solidFill>
                <a:latin typeface="Times New Roman" panose="02020603050405020304" pitchFamily="18" charset="0"/>
                <a:cs typeface="Times New Roman" panose="02020603050405020304" pitchFamily="18" charset="0"/>
              </a:rPr>
              <a:t>最大利润是多少</a:t>
            </a:r>
            <a:r>
              <a:rPr lang="en-US" altLang="zh-CN" sz="3200" dirty="0">
                <a:solidFill>
                  <a:srgbClr val="000000"/>
                </a:solidFill>
                <a:latin typeface="Times New Roman" panose="02020603050405020304" pitchFamily="18" charset="0"/>
                <a:cs typeface="Times New Roman" panose="02020603050405020304" pitchFamily="18" charset="0"/>
              </a:rPr>
              <a:t>?</a:t>
            </a:r>
            <a:endParaRPr lang="en-US" altLang="zh-CN" sz="3200" dirty="0">
              <a:solidFill>
                <a:srgbClr val="000000"/>
              </a:solidFill>
              <a:latin typeface="Times New Roman" panose="02020603050405020304" pitchFamily="18" charset="0"/>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1020417" y="1073426"/>
            <a:ext cx="8123583" cy="4965065"/>
          </a:xfrm>
          <a:prstGeom prst="rect">
            <a:avLst/>
          </a:prstGeom>
        </p:spPr>
        <p:txBody>
          <a:bodyPr wrap="square">
            <a:spAutoFit/>
          </a:bodyPr>
          <a:lstStyle/>
          <a:p>
            <a:pPr indent="266700">
              <a:lnSpc>
                <a:spcPct val="120000"/>
              </a:lnSpc>
              <a:spcAft>
                <a:spcPts val="0"/>
              </a:spcAft>
              <a:buNone/>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i="1" dirty="0">
                <a:solidFill>
                  <a:srgbClr val="000000"/>
                </a:solidFill>
                <a:latin typeface="NEU-BZ-S92"/>
                <a:cs typeface="宋体" panose="02010600030101010101" pitchFamily="2" charset="-122"/>
              </a:rPr>
              <a:t>①</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根据题意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得</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dirty="0">
                <a:solidFill>
                  <a:srgbClr val="000000"/>
                </a:solidFill>
                <a:latin typeface="Times New Roman" panose="02020603050405020304" pitchFamily="18" charset="0"/>
                <a:cs typeface="Times New Roman" panose="02020603050405020304" pitchFamily="18" charset="0"/>
              </a:rPr>
              <a:t>90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50),</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化简</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得</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240(50</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55,</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i="1" dirty="0">
                <a:solidFill>
                  <a:srgbClr val="000000"/>
                </a:solidFill>
                <a:latin typeface="NEU-BZ-S92"/>
                <a:cs typeface="宋体" panose="02010600030101010101" pitchFamily="2" charset="-122"/>
              </a:rPr>
              <a:t>②</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因为该批发商平均每天的销售利润</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平均每天的销售量</a:t>
            </a:r>
            <a:r>
              <a:rPr lang="en-US" altLang="zh-CN" sz="2400" i="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每箱销售利润</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所以</a:t>
            </a:r>
            <a:r>
              <a:rPr lang="en-US" altLang="zh-CN" sz="2400" i="1" dirty="0">
                <a:solidFill>
                  <a:srgbClr val="000000"/>
                </a:solidFill>
                <a:latin typeface="Times New Roman" panose="02020603050405020304" pitchFamily="18" charset="0"/>
                <a:cs typeface="Times New Roman" panose="02020603050405020304" pitchFamily="18" charset="0"/>
              </a:rPr>
              <a:t>w=</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40)(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240)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360</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9</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600(50</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55,</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i="1" dirty="0">
                <a:solidFill>
                  <a:srgbClr val="000000"/>
                </a:solidFill>
                <a:latin typeface="NEU-BZ-S92"/>
                <a:cs typeface="宋体" panose="02010600030101010101" pitchFamily="2" charset="-122"/>
              </a:rPr>
              <a:t>③</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因为</a:t>
            </a:r>
            <a:r>
              <a:rPr lang="en-US" altLang="zh-CN" sz="2400" i="1" dirty="0">
                <a:solidFill>
                  <a:srgbClr val="000000"/>
                </a:solidFill>
                <a:latin typeface="Times New Roman" panose="02020603050405020304" pitchFamily="18" charset="0"/>
                <a:cs typeface="Times New Roman" panose="02020603050405020304" pitchFamily="18" charset="0"/>
              </a:rPr>
              <a:t>w=-</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360</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9</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600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3(</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60)</a:t>
            </a:r>
            <a:r>
              <a:rPr lang="en-US" altLang="zh-CN" sz="2400" baseline="30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1</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200,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所以当</a:t>
            </a:r>
            <a:r>
              <a:rPr lang="en-US" altLang="zh-CN" sz="2400" i="1" dirty="0">
                <a:solidFill>
                  <a:srgbClr val="000000"/>
                </a:solidFill>
                <a:latin typeface="Times New Roman" panose="02020603050405020304" pitchFamily="18" charset="0"/>
                <a:cs typeface="Times New Roman" panose="02020603050405020304" pitchFamily="18" charset="0"/>
              </a:rPr>
              <a:t>x&lt;</a:t>
            </a:r>
            <a:r>
              <a:rPr lang="en-US" altLang="zh-CN" sz="2400" dirty="0">
                <a:solidFill>
                  <a:srgbClr val="000000"/>
                </a:solidFill>
                <a:latin typeface="Times New Roman" panose="02020603050405020304" pitchFamily="18" charset="0"/>
                <a:cs typeface="Times New Roman" panose="02020603050405020304" pitchFamily="18" charset="0"/>
              </a:rPr>
              <a:t>60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w</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随</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的增大而增大</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又</a:t>
            </a:r>
            <a:r>
              <a:rPr lang="en-US" altLang="zh-CN" sz="2400" dirty="0">
                <a:solidFill>
                  <a:srgbClr val="000000"/>
                </a:solidFill>
                <a:latin typeface="Times New Roman" panose="02020603050405020304" pitchFamily="18" charset="0"/>
                <a:cs typeface="Times New Roman" panose="02020603050405020304" pitchFamily="18" charset="0"/>
              </a:rPr>
              <a:t>50</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55,</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所以当</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55</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w</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有最大值</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最大值为</a:t>
            </a:r>
            <a:r>
              <a:rPr lang="en-US" altLang="zh-CN" sz="2400" dirty="0">
                <a:solidFill>
                  <a:srgbClr val="000000"/>
                </a:solidFill>
                <a:latin typeface="Times New Roman" panose="02020603050405020304" pitchFamily="18" charset="0"/>
                <a:cs typeface="Times New Roman" panose="02020603050405020304" pitchFamily="18" charset="0"/>
              </a:rPr>
              <a:t>1</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125</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所以当每箱苹果的售价为</a:t>
            </a:r>
            <a:r>
              <a:rPr lang="en-US" altLang="zh-CN" sz="2400" dirty="0">
                <a:solidFill>
                  <a:srgbClr val="000000"/>
                </a:solidFill>
                <a:latin typeface="Times New Roman" panose="02020603050405020304" pitchFamily="18" charset="0"/>
                <a:cs typeface="Times New Roman" panose="02020603050405020304" pitchFamily="18" charset="0"/>
              </a:rPr>
              <a:t>55</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元时</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可以获得最大利润</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且最大利润为</a:t>
            </a:r>
            <a:r>
              <a:rPr lang="en-US" altLang="zh-CN" sz="2400" dirty="0">
                <a:solidFill>
                  <a:srgbClr val="000000"/>
                </a:solidFill>
                <a:latin typeface="Times New Roman" panose="02020603050405020304" pitchFamily="18" charset="0"/>
                <a:cs typeface="Times New Roman" panose="02020603050405020304" pitchFamily="18" charset="0"/>
              </a:rPr>
              <a:t>1</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125</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元</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53801" y="568398"/>
            <a:ext cx="11484635" cy="4843731"/>
          </a:xfrm>
        </p:spPr>
        <p:txBody>
          <a:bodyPr>
            <a:normAutofit/>
          </a:bodyPr>
          <a:lstStyle/>
          <a:p>
            <a:pPr marL="0" indent="0">
              <a:buNone/>
            </a:pPr>
            <a:r>
              <a:rPr lang="zh-CN" altLang="en-US" sz="3600" b="1" dirty="0">
                <a:solidFill>
                  <a:srgbClr val="002060"/>
                </a:solidFill>
              </a:rPr>
              <a:t>解题技巧</a:t>
            </a:r>
            <a:r>
              <a:rPr lang="en-US" altLang="zh-CN" sz="2800" b="1" dirty="0">
                <a:solidFill>
                  <a:srgbClr val="000000"/>
                </a:solidFill>
                <a:latin typeface="Times New Roman" panose="02020603050405020304" pitchFamily="18" charset="0"/>
                <a:cs typeface="Times New Roman" panose="02020603050405020304" pitchFamily="18" charset="0"/>
              </a:rPr>
              <a:t>        </a:t>
            </a:r>
          </a:p>
          <a:p>
            <a:pPr marL="0" indent="0">
              <a:buNone/>
            </a:pPr>
            <a:r>
              <a:rPr lang="en-US" altLang="zh-CN" sz="2800" b="1" dirty="0">
                <a:solidFill>
                  <a:srgbClr val="000000"/>
                </a:solidFill>
                <a:latin typeface="Times New Roman" panose="02020603050405020304" pitchFamily="18" charset="0"/>
                <a:cs typeface="Times New Roman" panose="02020603050405020304" pitchFamily="18" charset="0"/>
              </a:rPr>
              <a:t>       1</a:t>
            </a:r>
            <a:r>
              <a:rPr lang="en-US" altLang="zh-CN" sz="2800" i="1"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一次函数模型的应用</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利用一次函数求最值</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常转化为求解不等式</a:t>
            </a:r>
            <a:r>
              <a:rPr lang="en-US" altLang="zh-CN" sz="2800" i="1" dirty="0">
                <a:solidFill>
                  <a:srgbClr val="000000"/>
                </a:solidFill>
                <a:latin typeface="Times New Roman" panose="02020603050405020304" pitchFamily="18" charset="0"/>
                <a:cs typeface="Times New Roman" panose="02020603050405020304" pitchFamily="18" charset="0"/>
              </a:rPr>
              <a:t>ax+b</a:t>
            </a:r>
            <a:r>
              <a:rPr lang="en-US" altLang="zh-CN" sz="28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0(</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800" dirty="0">
                <a:solidFill>
                  <a:srgbClr val="000000"/>
                </a:solidFill>
                <a:latin typeface="Times New Roman" panose="02020603050405020304" pitchFamily="18" charset="0"/>
                <a:cs typeface="Times New Roman" panose="02020603050405020304" pitchFamily="18" charset="0"/>
              </a:rPr>
              <a:t>0)</a:t>
            </a:r>
            <a:r>
              <a:rPr lang="en-US" altLang="zh-CN" sz="2800" i="1"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解答时</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注意系数</a:t>
            </a:r>
            <a:r>
              <a:rPr lang="en-US" altLang="zh-CN" sz="2800" i="1" dirty="0">
                <a:solidFill>
                  <a:srgbClr val="000000"/>
                </a:solidFill>
                <a:latin typeface="Times New Roman" panose="02020603050405020304" pitchFamily="18" charset="0"/>
                <a:cs typeface="Times New Roman" panose="02020603050405020304" pitchFamily="18" charset="0"/>
              </a:rPr>
              <a:t>a</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的正负</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也可以结合函数图象或其单调性来求最值</a:t>
            </a:r>
            <a:r>
              <a:rPr lang="en-US" altLang="zh-CN" sz="2800" i="1" dirty="0">
                <a:solidFill>
                  <a:srgbClr val="000000"/>
                </a:solidFill>
                <a:latin typeface="Times New Roman" panose="02020603050405020304" pitchFamily="18" charset="0"/>
                <a:cs typeface="Times New Roman" panose="02020603050405020304" pitchFamily="18" charset="0"/>
              </a:rPr>
              <a:t>.</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a:p>
            <a:pPr indent="267970">
              <a:lnSpc>
                <a:spcPct val="120000"/>
              </a:lnSpc>
              <a:spcAft>
                <a:spcPts val="0"/>
              </a:spcAft>
              <a:buNone/>
              <a:tabLst>
                <a:tab pos="1029335" algn="l"/>
                <a:tab pos="1850390" algn="l"/>
                <a:tab pos="2538095" algn="l"/>
                <a:tab pos="3221990" algn="l"/>
              </a:tabLst>
            </a:pPr>
            <a:r>
              <a:rPr lang="en-US" altLang="zh-CN" sz="2800" b="1" dirty="0">
                <a:solidFill>
                  <a:srgbClr val="000000"/>
                </a:solidFill>
                <a:latin typeface="Times New Roman" panose="02020603050405020304" pitchFamily="18" charset="0"/>
                <a:cs typeface="Times New Roman" panose="02020603050405020304" pitchFamily="18" charset="0"/>
              </a:rPr>
              <a:t>2</a:t>
            </a:r>
            <a:r>
              <a:rPr lang="en-US" altLang="zh-CN" sz="2800" i="1"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二次函数模型的应用</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buNone/>
              <a:tabLst>
                <a:tab pos="1029335" algn="l"/>
                <a:tab pos="1850390" algn="l"/>
                <a:tab pos="2538095" algn="l"/>
                <a:tab pos="3221990" algn="l"/>
              </a:tabLst>
            </a:pP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构建二次函数模型解决最优问题时</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可以利用配方法、判别式法、换元法、讨论函数的单调性等方法求最值</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也可以根据函数图象的对称轴与函数定义域的对应区间之间的位置关系讨论求解</a:t>
            </a:r>
            <a:r>
              <a:rPr lang="en-US" altLang="zh-CN" sz="2800" dirty="0">
                <a:solidFill>
                  <a:srgbClr val="000000"/>
                </a:solidFill>
                <a:latin typeface="Times New Roman" panose="02020603050405020304" pitchFamily="18" charset="0"/>
                <a:cs typeface="Times New Roman" panose="02020603050405020304" pitchFamily="18" charset="0"/>
              </a:rPr>
              <a:t>,</a:t>
            </a:r>
            <a:r>
              <a:rPr lang="zh-CN" altLang="zh-CN" sz="28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但一定要注意自变量的取值范围</a:t>
            </a:r>
            <a:r>
              <a:rPr lang="en-US" altLang="zh-CN" sz="2800" i="1" dirty="0">
                <a:solidFill>
                  <a:srgbClr val="000000"/>
                </a:solidFill>
                <a:latin typeface="Times New Roman" panose="02020603050405020304" pitchFamily="18" charset="0"/>
                <a:cs typeface="Times New Roman" panose="02020603050405020304" pitchFamily="18" charset="0"/>
              </a:rPr>
              <a:t>.</a:t>
            </a:r>
            <a:endParaRPr lang="zh-CN" altLang="zh-CN" sz="2800" dirty="0">
              <a:solidFill>
                <a:srgbClr val="000000"/>
              </a:solidFill>
              <a:latin typeface="NEU-BZ-S92"/>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1152939" y="1391478"/>
            <a:ext cx="7991061" cy="3042949"/>
          </a:xfrm>
          <a:prstGeom prst="rect">
            <a:avLst/>
          </a:prstGeom>
        </p:spPr>
        <p:txBody>
          <a:bodyPr wrap="square">
            <a:spAutoFit/>
          </a:bodyPr>
          <a:lstStyle/>
          <a:p>
            <a:pPr indent="266700">
              <a:lnSpc>
                <a:spcPts val="2900"/>
              </a:lnSpc>
              <a:spcAft>
                <a:spcPts val="0"/>
              </a:spcAft>
              <a:tabLst>
                <a:tab pos="1029335" algn="l"/>
                <a:tab pos="1850390" algn="l"/>
                <a:tab pos="2538095" algn="l"/>
                <a:tab pos="3221990" algn="l"/>
              </a:tabLst>
            </a:pPr>
            <a:r>
              <a:rPr lang="en-US" altLang="zh-CN" sz="2400" b="1" dirty="0">
                <a:solidFill>
                  <a:srgbClr val="000000"/>
                </a:solidFill>
                <a:latin typeface="Times New Roman" panose="02020603050405020304" pitchFamily="18" charset="0"/>
                <a:cs typeface="Times New Roman" panose="02020603050405020304" pitchFamily="18" charset="0"/>
              </a:rPr>
              <a:t>1</a:t>
            </a:r>
            <a:r>
              <a:rPr lang="zh-CN" altLang="zh-CN" sz="2400" b="1"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商店出售茶壶和茶杯</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茶壶定价为每个</a:t>
            </a:r>
            <a:r>
              <a:rPr lang="en-US" altLang="zh-CN" sz="2400" dirty="0">
                <a:solidFill>
                  <a:srgbClr val="000000"/>
                </a:solidFill>
                <a:latin typeface="Times New Roman" panose="02020603050405020304" pitchFamily="18" charset="0"/>
                <a:cs typeface="Times New Roman" panose="02020603050405020304" pitchFamily="18" charset="0"/>
              </a:rPr>
              <a:t>20</a:t>
            </a:r>
            <a:r>
              <a:rPr lang="zh-CN" altLang="zh-CN" sz="2400" dirty="0">
                <a:solidFill>
                  <a:srgbClr val="000000"/>
                </a:solidFill>
                <a:latin typeface="Times New Roman" panose="02020603050405020304" pitchFamily="18" charset="0"/>
                <a:cs typeface="Times New Roman" panose="02020603050405020304" pitchFamily="18" charset="0"/>
              </a:rPr>
              <a:t>元</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茶杯每个</a:t>
            </a:r>
            <a:r>
              <a:rPr lang="en-US" altLang="zh-CN" sz="2400" dirty="0">
                <a:solidFill>
                  <a:srgbClr val="000000"/>
                </a:solidFill>
                <a:latin typeface="Times New Roman" panose="02020603050405020304" pitchFamily="18" charset="0"/>
                <a:cs typeface="Times New Roman" panose="02020603050405020304" pitchFamily="18" charset="0"/>
              </a:rPr>
              <a:t>5</a:t>
            </a:r>
            <a:r>
              <a:rPr lang="zh-CN" altLang="zh-CN" sz="2400" dirty="0">
                <a:solidFill>
                  <a:srgbClr val="000000"/>
                </a:solidFill>
                <a:latin typeface="Times New Roman" panose="02020603050405020304" pitchFamily="18" charset="0"/>
                <a:cs typeface="Times New Roman" panose="02020603050405020304" pitchFamily="18" charset="0"/>
              </a:rPr>
              <a:t>元</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该商店推出两种优惠办法</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2400" dirty="0">
                <a:solidFill>
                  <a:srgbClr val="000000"/>
                </a:solidFill>
                <a:latin typeface="NEU-BZ-S92"/>
                <a:cs typeface="宋体" panose="02010600030101010101" pitchFamily="2" charset="-122"/>
              </a:rPr>
              <a:t>①</a:t>
            </a:r>
            <a:r>
              <a:rPr lang="zh-CN" altLang="zh-CN" sz="2400" dirty="0">
                <a:solidFill>
                  <a:srgbClr val="000000"/>
                </a:solidFill>
                <a:latin typeface="Times New Roman" panose="02020603050405020304" pitchFamily="18" charset="0"/>
                <a:cs typeface="Times New Roman" panose="02020603050405020304" pitchFamily="18" charset="0"/>
              </a:rPr>
              <a:t>买一个茶壶赠一个茶杯</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2400" dirty="0">
                <a:solidFill>
                  <a:srgbClr val="000000"/>
                </a:solidFill>
                <a:latin typeface="NEU-BZ-S92"/>
                <a:cs typeface="宋体" panose="02010600030101010101" pitchFamily="2" charset="-122"/>
              </a:rPr>
              <a:t>②</a:t>
            </a:r>
            <a:r>
              <a:rPr lang="zh-CN" altLang="zh-CN" sz="2400" dirty="0">
                <a:solidFill>
                  <a:srgbClr val="000000"/>
                </a:solidFill>
                <a:latin typeface="Times New Roman" panose="02020603050405020304" pitchFamily="18" charset="0"/>
                <a:cs typeface="Times New Roman" panose="02020603050405020304" pitchFamily="18" charset="0"/>
              </a:rPr>
              <a:t>按总价的</a:t>
            </a:r>
            <a:r>
              <a:rPr lang="en-US" altLang="zh-CN" sz="2400" dirty="0">
                <a:solidFill>
                  <a:srgbClr val="000000"/>
                </a:solidFill>
                <a:latin typeface="Times New Roman" panose="02020603050405020304" pitchFamily="18" charset="0"/>
                <a:cs typeface="Times New Roman" panose="02020603050405020304" pitchFamily="18" charset="0"/>
              </a:rPr>
              <a:t>92%</a:t>
            </a:r>
            <a:r>
              <a:rPr lang="zh-CN" altLang="zh-CN" sz="2400" dirty="0">
                <a:solidFill>
                  <a:srgbClr val="000000"/>
                </a:solidFill>
                <a:latin typeface="Times New Roman" panose="02020603050405020304" pitchFamily="18" charset="0"/>
                <a:cs typeface="Times New Roman" panose="02020603050405020304" pitchFamily="18" charset="0"/>
              </a:rPr>
              <a:t>付款</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ts val="29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cs typeface="Times New Roman" panose="02020603050405020304" pitchFamily="18" charset="0"/>
              </a:rPr>
              <a:t>某顾客需购买茶壶</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zh-CN" sz="2400" dirty="0">
                <a:solidFill>
                  <a:srgbClr val="000000"/>
                </a:solidFill>
                <a:latin typeface="Times New Roman" panose="02020603050405020304" pitchFamily="18" charset="0"/>
                <a:cs typeface="Times New Roman" panose="02020603050405020304" pitchFamily="18" charset="0"/>
              </a:rPr>
              <a:t>个</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茶杯若干个</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不少于</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zh-CN" sz="2400" dirty="0">
                <a:solidFill>
                  <a:srgbClr val="000000"/>
                </a:solidFill>
                <a:latin typeface="Times New Roman" panose="02020603050405020304" pitchFamily="18" charset="0"/>
                <a:cs typeface="Times New Roman" panose="02020603050405020304" pitchFamily="18" charset="0"/>
              </a:rPr>
              <a:t>个</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若购买茶杯</a:t>
            </a:r>
            <a:r>
              <a:rPr lang="en-US" altLang="zh-CN" sz="2400"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Times New Roman" panose="02020603050405020304" pitchFamily="18" charset="0"/>
                <a:cs typeface="Times New Roman" panose="02020603050405020304" pitchFamily="18" charset="0"/>
              </a:rPr>
              <a:t>个</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付款</a:t>
            </a:r>
            <a:r>
              <a:rPr lang="en-US" altLang="zh-CN" sz="2400" dirty="0">
                <a:solidFill>
                  <a:srgbClr val="000000"/>
                </a:solidFill>
                <a:latin typeface="Times New Roman" panose="02020603050405020304" pitchFamily="18" charset="0"/>
                <a:cs typeface="Times New Roman" panose="02020603050405020304" pitchFamily="18" charset="0"/>
              </a:rPr>
              <a:t>y(</a:t>
            </a:r>
            <a:r>
              <a:rPr lang="zh-CN" altLang="zh-CN" sz="2400" dirty="0">
                <a:solidFill>
                  <a:srgbClr val="000000"/>
                </a:solidFill>
                <a:latin typeface="Times New Roman" panose="02020603050405020304" pitchFamily="18" charset="0"/>
                <a:cs typeface="Times New Roman" panose="02020603050405020304" pitchFamily="18" charset="0"/>
              </a:rPr>
              <a:t>元</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试分别建立两种优惠办法中</a:t>
            </a:r>
            <a:r>
              <a:rPr lang="en-US" altLang="zh-CN" sz="2400" dirty="0">
                <a:solidFill>
                  <a:srgbClr val="000000"/>
                </a:solidFill>
                <a:latin typeface="Times New Roman" panose="02020603050405020304" pitchFamily="18" charset="0"/>
                <a:cs typeface="Times New Roman" panose="02020603050405020304" pitchFamily="18" charset="0"/>
              </a:rPr>
              <a:t>y</a:t>
            </a:r>
            <a:r>
              <a:rPr lang="zh-CN" altLang="zh-CN" sz="2400" dirty="0">
                <a:solidFill>
                  <a:srgbClr val="000000"/>
                </a:solidFill>
                <a:latin typeface="Times New Roman" panose="02020603050405020304" pitchFamily="18" charset="0"/>
                <a:cs typeface="Times New Roman" panose="02020603050405020304" pitchFamily="18" charset="0"/>
              </a:rPr>
              <a:t>与</a:t>
            </a:r>
            <a:r>
              <a:rPr lang="en-US" altLang="zh-CN" sz="2400"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Times New Roman" panose="02020603050405020304" pitchFamily="18" charset="0"/>
                <a:cs typeface="Times New Roman" panose="02020603050405020304" pitchFamily="18" charset="0"/>
              </a:rPr>
              <a:t>之间的函数解析式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并讨论该顾客买同样多的茶杯时</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cs typeface="Times New Roman" panose="02020603050405020304" pitchFamily="18" charset="0"/>
              </a:rPr>
              <a:t>两种办法哪一种更优惠</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
        <p:nvSpPr>
          <p:cNvPr id="2" name="文本框 1"/>
          <p:cNvSpPr txBox="1"/>
          <p:nvPr/>
        </p:nvSpPr>
        <p:spPr>
          <a:xfrm>
            <a:off x="424180" y="578485"/>
            <a:ext cx="3125470" cy="657225"/>
          </a:xfrm>
          <a:prstGeom prst="rect">
            <a:avLst/>
          </a:prstGeom>
          <a:noFill/>
        </p:spPr>
        <p:txBody>
          <a:bodyPr wrap="none" rtlCol="0" anchor="t">
            <a:spAutoFit/>
          </a:bodyPr>
          <a:lstStyle/>
          <a:p>
            <a:pPr indent="266700">
              <a:lnSpc>
                <a:spcPct val="115000"/>
              </a:lnSpc>
              <a:spcAft>
                <a:spcPts val="0"/>
              </a:spcAft>
              <a:tabLst>
                <a:tab pos="1029335" algn="l"/>
                <a:tab pos="1850390" algn="l"/>
                <a:tab pos="2538095" algn="l"/>
                <a:tab pos="3221990" algn="l"/>
              </a:tabLst>
            </a:pPr>
            <a:r>
              <a:rPr lang="zh-CN" altLang="zh-CN" sz="3200" b="1" dirty="0">
                <a:latin typeface="Arial" panose="020B0604020202020204" pitchFamily="34" charset="0"/>
                <a:ea typeface="黑体" panose="02010600030101010101" pitchFamily="49" charset="-122"/>
                <a:cs typeface="Times New Roman" panose="02020603050405020304" pitchFamily="18" charset="0"/>
                <a:sym typeface="+mn-ea"/>
              </a:rPr>
              <a:t>【跟踪训练</a:t>
            </a:r>
            <a:r>
              <a:rPr lang="en-US" altLang="zh-CN" sz="3200" b="1" dirty="0">
                <a:latin typeface="Arial" panose="020B0604020202020204" pitchFamily="34" charset="0"/>
                <a:ea typeface="黑体" panose="02010600030101010101" pitchFamily="49" charset="-122"/>
                <a:cs typeface="Times New Roman" panose="02020603050405020304" pitchFamily="18" charset="0"/>
                <a:sym typeface="+mn-ea"/>
              </a:rPr>
              <a:t>5</a:t>
            </a:r>
            <a:r>
              <a:rPr lang="zh-CN" altLang="zh-CN" sz="3200" b="1" dirty="0">
                <a:latin typeface="Arial" panose="020B0604020202020204" pitchFamily="34" charset="0"/>
                <a:ea typeface="黑体" panose="02010600030101010101" pitchFamily="49" charset="-122"/>
                <a:cs typeface="Times New Roman" panose="02020603050405020304" pitchFamily="18" charset="0"/>
                <a:sym typeface="+mn-ea"/>
              </a:rPr>
              <a:t>】</a:t>
            </a:r>
            <a:endParaRPr lang="zh-CN" alt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1245704" y="853370"/>
            <a:ext cx="8534400" cy="4081117"/>
          </a:xfrm>
          <a:prstGeom prst="rect">
            <a:avLst/>
          </a:prstGeom>
        </p:spPr>
        <p:txBody>
          <a:bodyPr wrap="square">
            <a:spAutoFit/>
          </a:bodyPr>
          <a:lstStyle/>
          <a:p>
            <a:pPr indent="266700">
              <a:lnSpc>
                <a:spcPct val="120000"/>
              </a:lnSpc>
              <a:spcAft>
                <a:spcPts val="0"/>
              </a:spcAft>
              <a:tabLst>
                <a:tab pos="1029335" algn="l"/>
                <a:tab pos="1850390" algn="l"/>
                <a:tab pos="2538095" algn="l"/>
                <a:tab pos="3221990" algn="l"/>
              </a:tabLst>
            </a:pPr>
            <a:r>
              <a:rPr lang="zh-CN"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解</a:t>
            </a:r>
            <a:r>
              <a:rPr lang="en-US" altLang="zh-CN" sz="2400" dirty="0">
                <a:solidFill>
                  <a:srgbClr val="FF0000"/>
                </a:solidFill>
                <a:latin typeface="Arial" panose="020B0604020202020204" pitchFamily="34" charset="0"/>
                <a:ea typeface="黑体" panose="02010600030101010101" pitchFamily="49" charset="-122"/>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由优惠办法</a:t>
            </a:r>
            <a:r>
              <a:rPr lang="zh-CN" altLang="zh-CN" sz="2400" i="1" dirty="0">
                <a:solidFill>
                  <a:srgbClr val="000000"/>
                </a:solidFill>
                <a:latin typeface="NEU-BZ-S92"/>
                <a:cs typeface="宋体" panose="02010600030101010101" pitchFamily="2" charset="-122"/>
              </a:rPr>
              <a:t>①</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可得函数解析式为</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20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60(</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且</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由优惠办法</a:t>
            </a:r>
            <a:r>
              <a:rPr lang="zh-CN" altLang="zh-CN" sz="2400" i="1" dirty="0">
                <a:solidFill>
                  <a:srgbClr val="000000"/>
                </a:solidFill>
                <a:latin typeface="NEU-BZ-S92"/>
                <a:cs typeface="宋体" panose="02010600030101010101" pitchFamily="2" charset="-122"/>
              </a:rPr>
              <a:t>②</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可得</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(5</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20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92%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6</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73</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6(</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且</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0</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13</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6(</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且</a:t>
            </a:r>
            <a:r>
              <a:rPr lang="en-US" altLang="zh-CN" sz="2400" i="1" dirty="0">
                <a:solidFill>
                  <a:srgbClr val="000000"/>
                </a:solidFill>
                <a:latin typeface="Times New Roman" panose="02020603050405020304" pitchFamily="18" charset="0"/>
                <a:cs typeface="Times New Roman" panose="02020603050405020304" pitchFamily="18" charset="0"/>
              </a:rPr>
              <a:t>x</a:t>
            </a:r>
            <a:r>
              <a:rPr lang="zh-CN" altLang="zh-CN" sz="2400" dirty="0">
                <a:solidFill>
                  <a:srgbClr val="000000"/>
                </a:solidFill>
                <a:latin typeface="NEU-BZ-S92"/>
                <a:cs typeface="宋体" panose="02010600030101010101" pitchFamily="2" charset="-122"/>
              </a:rPr>
              <a:t>∈</a:t>
            </a:r>
            <a:r>
              <a:rPr lang="en-US" altLang="zh-CN" sz="2400" b="1" dirty="0">
                <a:solidFill>
                  <a:srgbClr val="000000"/>
                </a:solidFill>
                <a:latin typeface="Times New Roman" panose="02020603050405020304" pitchFamily="18" charset="0"/>
                <a:cs typeface="Times New Roman" panose="02020603050405020304" pitchFamily="18" charset="0"/>
              </a:rPr>
              <a:t>N</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令</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en-US" altLang="zh-CN" sz="2400" i="1"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0,</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得</a:t>
            </a:r>
            <a:r>
              <a:rPr lang="en-US" altLang="zh-CN" sz="2400" i="1" dirty="0">
                <a:solidFill>
                  <a:srgbClr val="000000"/>
                </a:solidFill>
                <a:latin typeface="Times New Roman" panose="02020603050405020304" pitchFamily="18" charset="0"/>
                <a:cs typeface="Times New Roman" panose="02020603050405020304" pitchFamily="18" charset="0"/>
              </a:rPr>
              <a:t>x=</a:t>
            </a:r>
            <a:r>
              <a:rPr lang="en-US" altLang="zh-CN" sz="2400" dirty="0">
                <a:solidFill>
                  <a:srgbClr val="000000"/>
                </a:solidFill>
                <a:latin typeface="Times New Roman" panose="02020603050405020304" pitchFamily="18" charset="0"/>
                <a:cs typeface="Times New Roman" panose="02020603050405020304" pitchFamily="18" charset="0"/>
              </a:rPr>
              <a:t>34</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所以</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当购买</a:t>
            </a:r>
            <a:r>
              <a:rPr lang="en-US" altLang="zh-CN" sz="2400" dirty="0">
                <a:solidFill>
                  <a:srgbClr val="000000"/>
                </a:solidFill>
                <a:latin typeface="Times New Roman" panose="02020603050405020304" pitchFamily="18" charset="0"/>
                <a:cs typeface="Times New Roman" panose="02020603050405020304" pitchFamily="18" charset="0"/>
              </a:rPr>
              <a:t>34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个茶杯时</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两种优惠办法付款相同</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dirty="0">
                <a:solidFill>
                  <a:srgbClr val="000000"/>
                </a:solidFill>
                <a:latin typeface="Times New Roman" panose="02020603050405020304" pitchFamily="18" charset="0"/>
                <a:cs typeface="Times New Roman" panose="02020603050405020304" pitchFamily="18" charset="0"/>
              </a:rPr>
              <a:t>4</a:t>
            </a:r>
            <a:r>
              <a:rPr lang="en-US" altLang="zh-CN" sz="2400" dirty="0">
                <a:solidFill>
                  <a:srgbClr val="000000"/>
                </a:solidFill>
                <a:latin typeface="宋体" panose="02010600030101010101" pitchFamily="2" charset="-122"/>
                <a:ea typeface="方正书宋_GBK" panose="03000509000000000000" pitchFamily="65" charset="-122"/>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x&lt;</a:t>
            </a:r>
            <a:r>
              <a:rPr lang="en-US" altLang="zh-CN" sz="2400" dirty="0">
                <a:solidFill>
                  <a:srgbClr val="000000"/>
                </a:solidFill>
                <a:latin typeface="Times New Roman" panose="02020603050405020304" pitchFamily="18" charset="0"/>
                <a:cs typeface="Times New Roman" panose="02020603050405020304" pitchFamily="18" charset="0"/>
              </a:rPr>
              <a:t>34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&lt;y</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即优惠办法</a:t>
            </a:r>
            <a:r>
              <a:rPr lang="zh-CN" altLang="zh-CN" sz="2400" i="1" dirty="0">
                <a:solidFill>
                  <a:srgbClr val="000000"/>
                </a:solidFill>
                <a:latin typeface="NEU-BZ-S92"/>
                <a:cs typeface="宋体" panose="02010600030101010101" pitchFamily="2" charset="-122"/>
              </a:rPr>
              <a:t>①</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更省钱</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a:p>
            <a:pPr indent="266700">
              <a:lnSpc>
                <a:spcPct val="120000"/>
              </a:lnSpc>
              <a:spcAft>
                <a:spcPts val="0"/>
              </a:spcAft>
              <a:tabLst>
                <a:tab pos="1029335" algn="l"/>
                <a:tab pos="1850390" algn="l"/>
                <a:tab pos="2538095" algn="l"/>
                <a:tab pos="3221990" algn="l"/>
              </a:tabLst>
            </a:pP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当</a:t>
            </a:r>
            <a:r>
              <a:rPr lang="en-US" altLang="zh-CN" sz="2400" i="1" dirty="0">
                <a:solidFill>
                  <a:srgbClr val="000000"/>
                </a:solidFill>
                <a:latin typeface="Times New Roman" panose="02020603050405020304" pitchFamily="18" charset="0"/>
                <a:cs typeface="Times New Roman" panose="02020603050405020304" pitchFamily="18" charset="0"/>
              </a:rPr>
              <a:t>x&gt;</a:t>
            </a:r>
            <a:r>
              <a:rPr lang="en-US" altLang="zh-CN" sz="2400" dirty="0">
                <a:solidFill>
                  <a:srgbClr val="000000"/>
                </a:solidFill>
                <a:latin typeface="Times New Roman" panose="02020603050405020304" pitchFamily="18" charset="0"/>
                <a:cs typeface="Times New Roman" panose="02020603050405020304" pitchFamily="18" charset="0"/>
              </a:rPr>
              <a:t>34</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i="1" dirty="0">
                <a:solidFill>
                  <a:srgbClr val="000000"/>
                </a:solidFill>
                <a:latin typeface="Times New Roman" panose="02020603050405020304" pitchFamily="18" charset="0"/>
                <a:cs typeface="Times New Roman" panose="02020603050405020304" pitchFamily="18" charset="0"/>
              </a:rPr>
              <a:t>y</a:t>
            </a:r>
            <a:r>
              <a:rPr lang="en-US" altLang="zh-CN" sz="2400" baseline="-25000" dirty="0">
                <a:solidFill>
                  <a:srgbClr val="000000"/>
                </a:solidFill>
                <a:latin typeface="Times New Roman" panose="02020603050405020304" pitchFamily="18" charset="0"/>
                <a:cs typeface="Times New Roman" panose="02020603050405020304" pitchFamily="18" charset="0"/>
              </a:rPr>
              <a:t>1</a:t>
            </a:r>
            <a:r>
              <a:rPr lang="en-US" altLang="zh-CN" sz="2400" i="1" dirty="0">
                <a:solidFill>
                  <a:srgbClr val="000000"/>
                </a:solidFill>
                <a:latin typeface="Times New Roman" panose="02020603050405020304" pitchFamily="18" charset="0"/>
                <a:cs typeface="Times New Roman" panose="02020603050405020304" pitchFamily="18" charset="0"/>
              </a:rPr>
              <a:t>&gt;y</a:t>
            </a:r>
            <a:r>
              <a:rPr lang="en-US" altLang="zh-CN" sz="2400" baseline="-25000" dirty="0">
                <a:solidFill>
                  <a:srgbClr val="000000"/>
                </a:solidFill>
                <a:latin typeface="Times New Roman" panose="02020603050405020304" pitchFamily="18" charset="0"/>
                <a:cs typeface="Times New Roman" panose="02020603050405020304" pitchFamily="18" charset="0"/>
              </a:rPr>
              <a:t>2</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优惠办法</a:t>
            </a:r>
            <a:r>
              <a:rPr lang="zh-CN" altLang="zh-CN" sz="2400" i="1" dirty="0">
                <a:solidFill>
                  <a:srgbClr val="000000"/>
                </a:solidFill>
                <a:latin typeface="NEU-BZ-S92"/>
                <a:cs typeface="宋体" panose="02010600030101010101" pitchFamily="2" charset="-122"/>
              </a:rPr>
              <a:t>②</a:t>
            </a:r>
            <a:r>
              <a:rPr lang="zh-CN"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更省钱</a:t>
            </a:r>
            <a:r>
              <a:rPr lang="en-US" altLang="zh-CN" sz="2400" i="1" dirty="0">
                <a:solidFill>
                  <a:srgbClr val="000000"/>
                </a:solidFill>
                <a:latin typeface="Times New Roman" panose="02020603050405020304" pitchFamily="18" charset="0"/>
                <a:cs typeface="Times New Roman" panose="02020603050405020304" pitchFamily="18" charset="0"/>
              </a:rPr>
              <a:t>.</a:t>
            </a:r>
            <a:endParaRPr lang="zh-CN" altLang="zh-CN" sz="2400" dirty="0">
              <a:solidFill>
                <a:srgbClr val="000000"/>
              </a:solidFill>
              <a:latin typeface="NEU-BZ-S92"/>
              <a:ea typeface="方正书宋_GBK" panose="03000509000000000000" pitchFamily="65"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
          <p:cNvPicPr preferRelativeResize="0"/>
          <p:nvPr/>
        </p:nvPicPr>
        <p:blipFill>
          <a:blip r:embed="rId2"/>
          <a:stretch>
            <a:fillRect/>
          </a:stretch>
        </p:blipFill>
        <p:spPr>
          <a:xfrm>
            <a:off x="0" y="0"/>
            <a:ext cx="12240000" cy="6858000"/>
          </a:xfrm>
          <a:prstGeom prst="rect">
            <a:avLst/>
          </a:prstGeom>
        </p:spPr>
      </p:pic>
      <p:pic>
        <p:nvPicPr>
          <p:cNvPr id="9" name="图片 8" descr="logo11"/>
          <p:cNvPicPr>
            <a:picLocks noChangeAspect="1"/>
          </p:cNvPicPr>
          <p:nvPr/>
        </p:nvPicPr>
        <p:blipFill>
          <a:blip r:embed="rId3"/>
          <a:stretch>
            <a:fillRect/>
          </a:stretch>
        </p:blipFill>
        <p:spPr>
          <a:xfrm>
            <a:off x="2040255" y="426720"/>
            <a:ext cx="647700" cy="637540"/>
          </a:xfrm>
          <a:prstGeom prst="rect">
            <a:avLst/>
          </a:prstGeom>
        </p:spPr>
      </p:pic>
      <p:sp>
        <p:nvSpPr>
          <p:cNvPr id="5" name="矩形 4"/>
          <p:cNvSpPr/>
          <p:nvPr/>
        </p:nvSpPr>
        <p:spPr>
          <a:xfrm>
            <a:off x="3028950" y="2493010"/>
            <a:ext cx="6134100" cy="1783715"/>
          </a:xfrm>
          <a:prstGeom prst="rect">
            <a:avLst/>
          </a:prstGeom>
          <a:noFill/>
          <a:ln>
            <a:noFill/>
          </a:ln>
        </p:spPr>
        <p:txBody>
          <a:bodyPr wrap="square" rtlCol="0" anchor="t">
            <a:spAutoFit/>
          </a:bodyPr>
          <a:lstStyle/>
          <a:p>
            <a:pPr algn="ctr" eaLnBrk="0" fontAlgn="base" hangingPunct="0">
              <a:spcBef>
                <a:spcPct val="0"/>
              </a:spcBef>
              <a:spcAft>
                <a:spcPct val="0"/>
              </a:spcAft>
            </a:pPr>
            <a:r>
              <a:rPr lang="en-US" altLang="zh-CN" sz="11000" b="1">
                <a:ln w="9525">
                  <a:solidFill>
                    <a:srgbClr val="FFFFFF"/>
                  </a:solidFill>
                  <a:prstDash val="solid"/>
                </a:ln>
                <a:solidFill>
                  <a:srgbClr val="7EDBAE"/>
                </a:solidFill>
                <a:effectLst>
                  <a:outerShdw blurRad="12700" dist="38100" dir="2700000" algn="tl" rotWithShape="0">
                    <a:srgbClr val="2D2833">
                      <a:lumMod val="60000"/>
                      <a:lumOff val="40000"/>
                    </a:srgbClr>
                  </a:outerShdw>
                </a:effectLst>
              </a:rPr>
              <a:t>THANKS</a:t>
            </a:r>
          </a:p>
        </p:txBody>
      </p:sp>
    </p:spTree>
    <p:extLst>
      <p:ext uri="{BB962C8B-B14F-4D97-AF65-F5344CB8AC3E}">
        <p14:creationId xmlns:p14="http://schemas.microsoft.com/office/powerpoint/2010/main" val="791361671"/>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毕业活动策划"/>
  <p:tag name="KSO_WM_DOC_GUID" val="{42bd8650-b790-4050-be52-eb8cba04ccd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646">
      <a:dk1>
        <a:srgbClr val="000000"/>
      </a:dk1>
      <a:lt1>
        <a:srgbClr val="FFFFFF"/>
      </a:lt1>
      <a:dk2>
        <a:srgbClr val="F5C131"/>
      </a:dk2>
      <a:lt2>
        <a:srgbClr val="2D2833"/>
      </a:lt2>
      <a:accent1>
        <a:srgbClr val="2D2833"/>
      </a:accent1>
      <a:accent2>
        <a:srgbClr val="F5C131"/>
      </a:accent2>
      <a:accent3>
        <a:srgbClr val="2D2833"/>
      </a:accent3>
      <a:accent4>
        <a:srgbClr val="F5C131"/>
      </a:accent4>
      <a:accent5>
        <a:srgbClr val="2D2833"/>
      </a:accent5>
      <a:accent6>
        <a:srgbClr val="F5C131"/>
      </a:accent6>
      <a:hlink>
        <a:srgbClr val="0070C0"/>
      </a:hlink>
      <a:folHlink>
        <a:srgbClr val="0089D2"/>
      </a:folHlink>
    </a:clrScheme>
    <a:fontScheme name="自定义 1">
      <a:majorFont>
        <a:latin typeface="Arial Black"/>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3_Office 主题">
  <a:themeElements>
    <a:clrScheme name="自定义 1646">
      <a:dk1>
        <a:srgbClr val="000000"/>
      </a:dk1>
      <a:lt1>
        <a:srgbClr val="FFFFFF"/>
      </a:lt1>
      <a:dk2>
        <a:srgbClr val="F5C131"/>
      </a:dk2>
      <a:lt2>
        <a:srgbClr val="2D2833"/>
      </a:lt2>
      <a:accent1>
        <a:srgbClr val="2D2833"/>
      </a:accent1>
      <a:accent2>
        <a:srgbClr val="F5C131"/>
      </a:accent2>
      <a:accent3>
        <a:srgbClr val="2D2833"/>
      </a:accent3>
      <a:accent4>
        <a:srgbClr val="F5C131"/>
      </a:accent4>
      <a:accent5>
        <a:srgbClr val="2D2833"/>
      </a:accent5>
      <a:accent6>
        <a:srgbClr val="F5C131"/>
      </a:accent6>
      <a:hlink>
        <a:srgbClr val="0070C0"/>
      </a:hlink>
      <a:folHlink>
        <a:srgbClr val="0089D2"/>
      </a:folHlink>
    </a:clrScheme>
    <a:fontScheme name="自定义 1">
      <a:majorFont>
        <a:latin typeface="Arial Black"/>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1608</Words>
  <Application>Microsoft Office PowerPoint</Application>
  <PresentationFormat>自定义</PresentationFormat>
  <Paragraphs>115</Paragraphs>
  <Slides>37</Slides>
  <Notes>0</Notes>
  <HiddenSlides>0</HiddenSlides>
  <MMClips>0</MMClips>
  <ScaleCrop>false</ScaleCrop>
  <HeadingPairs>
    <vt:vector size="6" baseType="variant">
      <vt:variant>
        <vt:lpstr>主题</vt:lpstr>
      </vt:variant>
      <vt:variant>
        <vt:i4>3</vt:i4>
      </vt:variant>
      <vt:variant>
        <vt:lpstr>嵌入 OLE 服务器</vt:lpstr>
      </vt:variant>
      <vt:variant>
        <vt:i4>3</vt:i4>
      </vt:variant>
      <vt:variant>
        <vt:lpstr>幻灯片标题</vt:lpstr>
      </vt:variant>
      <vt:variant>
        <vt:i4>37</vt:i4>
      </vt:variant>
    </vt:vector>
  </HeadingPairs>
  <TitlesOfParts>
    <vt:vector size="43" baseType="lpstr">
      <vt:lpstr>1_Office 主题</vt:lpstr>
      <vt:lpstr>2_Office 主题</vt:lpstr>
      <vt:lpstr>3_Office 主题</vt:lpstr>
      <vt:lpstr>Document</vt:lpstr>
      <vt:lpstr>文档</vt:lpstr>
      <vt:lpstr>Equation.3</vt:lpstr>
      <vt:lpstr>PowerPoint 演示文稿</vt:lpstr>
      <vt:lpstr>PowerPoint 演示文稿</vt:lpstr>
      <vt:lpstr>教学目标及核心素养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毕业活动策划</dc:title>
  <dc:creator>Administrator</dc:creator>
  <cp:lastModifiedBy>a</cp:lastModifiedBy>
  <cp:revision>72</cp:revision>
  <dcterms:created xsi:type="dcterms:W3CDTF">2019-01-12T04:39:00Z</dcterms:created>
  <dcterms:modified xsi:type="dcterms:W3CDTF">2021-09-03T06:46:41Z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2052-11.1.0.8661</vt:lpwstr>
  </property>
</Properties>
</file>