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7"/>
  </p:notesMasterIdLst>
  <p:sldIdLst>
    <p:sldId id="282" r:id="rId2"/>
    <p:sldId id="401" r:id="rId3"/>
    <p:sldId id="402" r:id="rId4"/>
    <p:sldId id="404" r:id="rId5"/>
    <p:sldId id="439" r:id="rId6"/>
    <p:sldId id="440" r:id="rId7"/>
    <p:sldId id="406" r:id="rId8"/>
    <p:sldId id="408" r:id="rId9"/>
    <p:sldId id="441" r:id="rId10"/>
    <p:sldId id="409" r:id="rId11"/>
    <p:sldId id="410" r:id="rId12"/>
    <p:sldId id="447" r:id="rId13"/>
    <p:sldId id="448" r:id="rId14"/>
    <p:sldId id="446" r:id="rId15"/>
    <p:sldId id="414" r:id="rId16"/>
    <p:sldId id="415" r:id="rId17"/>
    <p:sldId id="416" r:id="rId18"/>
    <p:sldId id="417" r:id="rId19"/>
    <p:sldId id="418" r:id="rId20"/>
    <p:sldId id="419" r:id="rId21"/>
    <p:sldId id="420" r:id="rId22"/>
    <p:sldId id="421" r:id="rId23"/>
    <p:sldId id="422" r:id="rId24"/>
    <p:sldId id="423" r:id="rId25"/>
    <p:sldId id="424" r:id="rId26"/>
    <p:sldId id="425" r:id="rId27"/>
    <p:sldId id="426" r:id="rId28"/>
    <p:sldId id="427" r:id="rId29"/>
    <p:sldId id="428" r:id="rId30"/>
    <p:sldId id="429" r:id="rId31"/>
    <p:sldId id="430" r:id="rId32"/>
    <p:sldId id="431" r:id="rId33"/>
    <p:sldId id="432" r:id="rId34"/>
    <p:sldId id="433" r:id="rId35"/>
    <p:sldId id="437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2" autoAdjust="0"/>
    <p:restoredTop sz="94660"/>
  </p:normalViewPr>
  <p:slideViewPr>
    <p:cSldViewPr snapToGrid="0">
      <p:cViewPr varScale="1">
        <p:scale>
          <a:sx n="64" d="100"/>
          <a:sy n="64" d="100"/>
        </p:scale>
        <p:origin x="37" y="8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D29D45-E78C-456B-B9B9-AAB3476CC654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DCCE3B-B39F-42FD-B6BC-5269A9159E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8355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页面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统一为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16:9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宽幅画面比例尺寸；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统一格式为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或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PPTX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dirty="0"/>
              <a:t>请注意：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dirty="0"/>
              <a:t>1. </a:t>
            </a:r>
            <a:r>
              <a:rPr lang="zh-CN" altLang="en-US" dirty="0"/>
              <a:t>课名：微软雅黑</a:t>
            </a:r>
            <a:r>
              <a:rPr lang="en-US" altLang="zh-CN" dirty="0"/>
              <a:t>48</a:t>
            </a:r>
            <a:r>
              <a:rPr lang="zh-CN" altLang="en-US" dirty="0"/>
              <a:t>号字；</a:t>
            </a:r>
            <a:endParaRPr lang="en-US" altLang="zh-CN" dirty="0"/>
          </a:p>
          <a:p>
            <a:r>
              <a:rPr lang="en-US" altLang="zh-CN" dirty="0"/>
              <a:t>2.</a:t>
            </a:r>
            <a:r>
              <a:rPr lang="zh-CN" altLang="en-US" sz="1200" b="0" dirty="0"/>
              <a:t>（第一课时）</a:t>
            </a:r>
            <a:r>
              <a:rPr lang="zh-CN" altLang="en-US" dirty="0"/>
              <a:t>：微软雅黑</a:t>
            </a:r>
            <a:r>
              <a:rPr lang="en-US" altLang="zh-CN" dirty="0"/>
              <a:t>32</a:t>
            </a:r>
            <a:r>
              <a:rPr lang="zh-CN" altLang="en-US" dirty="0"/>
              <a:t>号字；</a:t>
            </a:r>
            <a:endParaRPr lang="en-US" altLang="zh-CN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/>
              <a:t>3.</a:t>
            </a:r>
            <a:r>
              <a:rPr lang="zh-CN" altLang="en-US" dirty="0"/>
              <a:t>学校名称：请填写全称；</a:t>
            </a:r>
            <a:endParaRPr lang="en-US" altLang="zh-CN" b="1" dirty="0"/>
          </a:p>
          <a:p>
            <a:r>
              <a:rPr lang="en-US" altLang="zh-CN" dirty="0"/>
              <a:t>4.</a:t>
            </a:r>
            <a:r>
              <a:rPr lang="zh-CN" altLang="en-US" dirty="0"/>
              <a:t>学科、年级、主讲人、学校：华文楷体</a:t>
            </a:r>
            <a:r>
              <a:rPr lang="en-US" altLang="zh-CN" dirty="0"/>
              <a:t>28</a:t>
            </a:r>
            <a:r>
              <a:rPr lang="zh-CN" altLang="en-US" dirty="0"/>
              <a:t>号字（具体根据文字量可适当调整）。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英文</a:t>
            </a:r>
            <a:endParaRPr lang="en-US" altLang="zh-CN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/>
              <a:t>1.</a:t>
            </a:r>
            <a:r>
              <a:rPr lang="zh-CN" altLang="en-US" dirty="0"/>
              <a:t>课名：字体以</a:t>
            </a:r>
            <a:r>
              <a:rPr lang="en-US" altLang="zh-CN" dirty="0"/>
              <a:t>Times New Roman</a:t>
            </a:r>
            <a:r>
              <a:rPr lang="zh-CN" altLang="en-US" dirty="0"/>
              <a:t>为主，字号一般使用</a:t>
            </a:r>
            <a:r>
              <a:rPr lang="en-US" altLang="zh-CN" dirty="0"/>
              <a:t>32—36</a:t>
            </a:r>
            <a:r>
              <a:rPr lang="zh-CN" altLang="en-US" dirty="0"/>
              <a:t>号，特别强调可以用</a:t>
            </a:r>
            <a:r>
              <a:rPr lang="en-US" altLang="zh-CN" dirty="0"/>
              <a:t>40</a:t>
            </a:r>
            <a:r>
              <a:rPr lang="zh-CN" altLang="en-US" dirty="0"/>
              <a:t>号；</a:t>
            </a:r>
            <a:endParaRPr lang="en-US" altLang="zh-CN" dirty="0"/>
          </a:p>
          <a:p>
            <a:r>
              <a:rPr lang="en-US" altLang="zh-CN" dirty="0"/>
              <a:t>2.</a:t>
            </a:r>
            <a:r>
              <a:rPr lang="zh-CN" altLang="en-US" dirty="0"/>
              <a:t>（</a:t>
            </a:r>
            <a:r>
              <a:rPr lang="en-US" altLang="zh-CN" dirty="0"/>
              <a:t>Period</a:t>
            </a:r>
            <a:r>
              <a:rPr lang="en-US" altLang="zh-CN" baseline="0" dirty="0"/>
              <a:t> 1</a:t>
            </a:r>
            <a:r>
              <a:rPr lang="zh-CN" altLang="en-US" dirty="0"/>
              <a:t>）：字体使用</a:t>
            </a:r>
            <a:r>
              <a:rPr lang="en-US" altLang="zh-CN" dirty="0"/>
              <a:t>Arial</a:t>
            </a:r>
            <a:r>
              <a:rPr lang="zh-CN" altLang="en-US" dirty="0"/>
              <a:t>，字号为</a:t>
            </a:r>
            <a:r>
              <a:rPr lang="en-US" altLang="zh-CN" dirty="0"/>
              <a:t>28</a:t>
            </a:r>
            <a:r>
              <a:rPr lang="zh-CN" altLang="en-US" dirty="0"/>
              <a:t>；</a:t>
            </a:r>
            <a:endParaRPr lang="en-US" altLang="zh-CN" dirty="0"/>
          </a:p>
          <a:p>
            <a:r>
              <a:rPr lang="en-US" altLang="zh-CN" dirty="0"/>
              <a:t>3.</a:t>
            </a:r>
            <a:r>
              <a:rPr lang="zh-CN" altLang="en-US" dirty="0"/>
              <a:t>正文一般用</a:t>
            </a:r>
            <a:r>
              <a:rPr lang="en-US" altLang="zh-CN" dirty="0"/>
              <a:t>24—28</a:t>
            </a:r>
            <a:r>
              <a:rPr lang="zh-CN" altLang="en-US" dirty="0"/>
              <a:t>号，特别强调可用</a:t>
            </a:r>
            <a:r>
              <a:rPr lang="en-US" altLang="zh-CN" dirty="0"/>
              <a:t>32</a:t>
            </a:r>
            <a:r>
              <a:rPr lang="zh-CN" altLang="en-US" dirty="0"/>
              <a:t>号。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注意标点的规范（例如：中文省略号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为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……，可用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Shift+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数字键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打出中文省略号，英文省略号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为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A540E3B-F9C0-48B6-A129-4D327DD3065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235120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022476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3787727" y="3619499"/>
            <a:ext cx="7273974" cy="1056835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主讲人：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  <a:t>‹#›</a:t>
            </a:fld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标题 1"/>
          <p:cNvSpPr txBox="1"/>
          <p:nvPr userDrawn="1"/>
        </p:nvSpPr>
        <p:spPr>
          <a:xfrm>
            <a:off x="1762653" y="728664"/>
            <a:ext cx="6682317" cy="7704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3600" dirty="0">
                <a:solidFill>
                  <a:schemeClr val="bg1"/>
                </a:solidFill>
              </a:rPr>
              <a:t>国家中小学课程资源</a:t>
            </a: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53079" y="2830103"/>
            <a:ext cx="409575" cy="4667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1pPr>
            <a:lvl2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2pPr>
            <a:lvl3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3pPr>
            <a:lvl4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4pPr>
            <a:lvl5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框 6"/>
          <p:cNvSpPr txBox="1"/>
          <p:nvPr userDrawn="1"/>
        </p:nvSpPr>
        <p:spPr>
          <a:xfrm>
            <a:off x="431800" y="365125"/>
            <a:ext cx="2133600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标题 1"/>
          <p:cNvSpPr txBox="1"/>
          <p:nvPr userDrawn="1"/>
        </p:nvSpPr>
        <p:spPr>
          <a:xfrm>
            <a:off x="110294" y="6210036"/>
            <a:ext cx="2641371" cy="3968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l"/>
            <a:r>
              <a:rPr lang="zh-CN" altLang="en-US" sz="20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高中数学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仅标题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6666" y="573617"/>
            <a:ext cx="10515600" cy="1325563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标题 1"/>
          <p:cNvSpPr txBox="1"/>
          <p:nvPr userDrawn="1"/>
        </p:nvSpPr>
        <p:spPr>
          <a:xfrm>
            <a:off x="110294" y="6210036"/>
            <a:ext cx="2641371" cy="3968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l"/>
            <a:r>
              <a:rPr lang="zh-CN" altLang="en-US" sz="20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高中数学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4381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5A6CA-0CF8-4C0F-A4EF-5C6C0D45FAAD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8A902-E013-4FF5-9CBD-78113C78402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9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9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2.png"/><Relationship Id="rId12" Type="http://schemas.openxmlformats.org/officeDocument/2006/relationships/image" Target="../media/image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1.png"/><Relationship Id="rId11" Type="http://schemas.openxmlformats.org/officeDocument/2006/relationships/oleObject" Target="../embeddings/oleObject2.bin"/><Relationship Id="rId5" Type="http://schemas.openxmlformats.org/officeDocument/2006/relationships/image" Target="../media/image20.png"/><Relationship Id="rId10" Type="http://schemas.openxmlformats.org/officeDocument/2006/relationships/image" Target="../media/image8.wmf"/><Relationship Id="rId4" Type="http://schemas.openxmlformats.org/officeDocument/2006/relationships/image" Target="../media/image19.png"/><Relationship Id="rId9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13" Type="http://schemas.openxmlformats.org/officeDocument/2006/relationships/oleObject" Target="../embeddings/oleObject4.bin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22.png"/><Relationship Id="rId12" Type="http://schemas.openxmlformats.org/officeDocument/2006/relationships/image" Target="../media/image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1.png"/><Relationship Id="rId11" Type="http://schemas.openxmlformats.org/officeDocument/2006/relationships/oleObject" Target="../embeddings/oleObject3.bin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9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8.png"/><Relationship Id="rId7" Type="http://schemas.openxmlformats.org/officeDocument/2006/relationships/image" Target="../media/image10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0.png"/><Relationship Id="rId5" Type="http://schemas.openxmlformats.org/officeDocument/2006/relationships/image" Target="../media/image27.png"/><Relationship Id="rId10" Type="http://schemas.openxmlformats.org/officeDocument/2006/relationships/image" Target="../media/image29.png"/><Relationship Id="rId4" Type="http://schemas.openxmlformats.org/officeDocument/2006/relationships/image" Target="../media/image26.png"/><Relationship Id="rId9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3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5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5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6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7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8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9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38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70.png"/><Relationship Id="rId5" Type="http://schemas.openxmlformats.org/officeDocument/2006/relationships/image" Target="../media/image14.emf"/><Relationship Id="rId4" Type="http://schemas.openxmlformats.org/officeDocument/2006/relationships/oleObject" Target="../embeddings/oleObject10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notesSlide" Target="../notesSlides/notesSlide32.xml"/><Relationship Id="rId7" Type="http://schemas.openxmlformats.org/officeDocument/2006/relationships/image" Target="../media/image5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60.png"/><Relationship Id="rId4" Type="http://schemas.openxmlformats.org/officeDocument/2006/relationships/image" Target="../media/image56.png"/><Relationship Id="rId9" Type="http://schemas.openxmlformats.org/officeDocument/2006/relationships/image" Target="../media/image5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notesSlide" Target="../notesSlides/notesSlide33.xml"/><Relationship Id="rId7" Type="http://schemas.openxmlformats.org/officeDocument/2006/relationships/image" Target="../media/image5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60.png"/><Relationship Id="rId4" Type="http://schemas.openxmlformats.org/officeDocument/2006/relationships/image" Target="../media/image56.png"/><Relationship Id="rId9" Type="http://schemas.openxmlformats.org/officeDocument/2006/relationships/image" Target="../media/image5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3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1055688" y="2044237"/>
            <a:ext cx="10080625" cy="1006475"/>
          </a:xfrm>
        </p:spPr>
        <p:txBody>
          <a:bodyPr/>
          <a:lstStyle/>
          <a:p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对数函数的概念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副标题 2"/>
          <p:cNvSpPr txBox="1"/>
          <p:nvPr/>
        </p:nvSpPr>
        <p:spPr>
          <a:xfrm>
            <a:off x="1377446" y="3595816"/>
            <a:ext cx="9767631" cy="994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年    级：高一                      学    科：数学（人教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A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版）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主讲人：鲁国方                  学    校：北京市第十一中学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1812934" y="2315997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250223" y="2057400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431930" y="2702032"/>
            <a:ext cx="75851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zh-CN" sz="28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考古学家是如何推测出土文物或古遗址年代的？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695704" y="1685109"/>
            <a:ext cx="567396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latin typeface="黑体" panose="02010609060101010101" pitchFamily="49" charset="-122"/>
                <a:ea typeface="黑体" panose="02010609060101010101" pitchFamily="49" charset="-122"/>
              </a:rPr>
              <a:t>温故知新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494" y="3418495"/>
            <a:ext cx="4801178" cy="2694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212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1812934" y="2315997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250223" y="2057400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695704" y="1685109"/>
            <a:ext cx="55567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latin typeface="黑体" panose="02010609060101010101" pitchFamily="49" charset="-122"/>
                <a:ea typeface="黑体" panose="02010609060101010101" pitchFamily="49" charset="-122"/>
              </a:rPr>
              <a:t>温故知新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250223" y="2741064"/>
            <a:ext cx="888114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711200" algn="l">
              <a:lnSpc>
                <a:spcPct val="150000"/>
              </a:lnSpc>
            </a:pPr>
            <a:r>
              <a:rPr lang="zh-CN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当生物死亡后，它机体内原有的碳</a:t>
            </a:r>
            <a:r>
              <a:rPr lang="en-US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14</a:t>
            </a:r>
            <a:r>
              <a:rPr lang="zh-CN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含量会按确定的比率衰减</a:t>
            </a:r>
            <a:r>
              <a:rPr lang="en-US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称为衰减率</a:t>
            </a:r>
            <a:r>
              <a:rPr lang="en-US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，大约每经过</a:t>
            </a:r>
            <a:r>
              <a:rPr lang="en-US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5730</a:t>
            </a:r>
            <a:r>
              <a:rPr lang="zh-CN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年衰减为原来的一半，这个时间称为“半衰期”</a:t>
            </a:r>
            <a:r>
              <a:rPr lang="en-US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. </a:t>
            </a:r>
            <a:r>
              <a:rPr lang="zh-CN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按照上述变化规律，生物体内碳</a:t>
            </a:r>
            <a:r>
              <a:rPr lang="en-US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14</a:t>
            </a:r>
            <a:r>
              <a:rPr lang="zh-CN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含量与死亡年数之间有怎样的关系？</a:t>
            </a:r>
            <a:endParaRPr lang="zh-CN" altLang="zh-CN" sz="1000" kern="100" dirty="0">
              <a:effectLst/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77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1812934" y="2315997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250223" y="2057400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695704" y="1685109"/>
            <a:ext cx="55567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已有旧知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1397471" y="2644245"/>
            <a:ext cx="7761144" cy="538137"/>
            <a:chOff x="441160" y="2567773"/>
            <a:chExt cx="7761144" cy="538137"/>
          </a:xfrm>
        </p:grpSpPr>
        <p:sp>
          <p:nvSpPr>
            <p:cNvPr id="19" name="文本框 18"/>
            <p:cNvSpPr txBox="1"/>
            <p:nvPr/>
          </p:nvSpPr>
          <p:spPr>
            <a:xfrm>
              <a:off x="441160" y="2644245"/>
              <a:ext cx="776114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2400" kern="100" dirty="0"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设</a:t>
              </a:r>
              <a:r>
                <a:rPr lang="zh-CN" altLang="zh-CN" sz="2400" kern="100" dirty="0">
                  <a:effectLst/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生物死亡年数为</a:t>
              </a:r>
              <a:r>
                <a:rPr lang="en-US" altLang="zh-CN" sz="2400" kern="100" dirty="0">
                  <a:effectLst/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   </a:t>
              </a:r>
              <a:r>
                <a:rPr lang="zh-CN" altLang="zh-CN" sz="2400" kern="100" dirty="0">
                  <a:effectLst/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，死亡生物体内碳</a:t>
              </a:r>
              <a:r>
                <a:rPr lang="en-US" altLang="zh-CN" sz="2400" kern="100" dirty="0">
                  <a:effectLst/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14</a:t>
              </a:r>
              <a:r>
                <a:rPr lang="zh-CN" altLang="zh-CN" sz="2400" kern="100" dirty="0">
                  <a:effectLst/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含量为</a:t>
              </a:r>
              <a:endParaRPr lang="zh-CN" altLang="zh-CN" sz="10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文本框 24"/>
                <p:cNvSpPr txBox="1"/>
                <p:nvPr/>
              </p:nvSpPr>
              <p:spPr>
                <a:xfrm>
                  <a:off x="2839660" y="2616116"/>
                  <a:ext cx="528850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zh-CN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5" name="文本框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39660" y="2616116"/>
                  <a:ext cx="528850" cy="461665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文本框 30"/>
                <p:cNvSpPr txBox="1"/>
                <p:nvPr/>
              </p:nvSpPr>
              <p:spPr>
                <a:xfrm>
                  <a:off x="6060203" y="2567773"/>
                  <a:ext cx="1870364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.</m:t>
                        </m:r>
                      </m:oMath>
                    </m:oMathPara>
                  </a14:m>
                  <a:endParaRPr lang="zh-CN" alt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31" name="文本框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60203" y="2567773"/>
                  <a:ext cx="1870364" cy="461665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b="-12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</p:grp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pSp>
        <p:nvGrpSpPr>
          <p:cNvPr id="44" name="组合 43"/>
          <p:cNvGrpSpPr/>
          <p:nvPr/>
        </p:nvGrpSpPr>
        <p:grpSpPr>
          <a:xfrm>
            <a:off x="1051108" y="3430090"/>
            <a:ext cx="6714603" cy="1324273"/>
            <a:chOff x="511248" y="3862188"/>
            <a:chExt cx="6714603" cy="132427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文本框 37"/>
                <p:cNvSpPr txBox="1"/>
                <p:nvPr/>
              </p:nvSpPr>
              <p:spPr>
                <a:xfrm>
                  <a:off x="1484588" y="3862188"/>
                  <a:ext cx="3568919" cy="132427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zh-CN" alt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zh-CN" alt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zh-CN" altLang="en-US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zh-CN" altLang="en-US" sz="2400" i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num>
                                          <m:den>
                                            <m:r>
                                              <a:rPr lang="zh-CN" altLang="en-US" sz="2400" i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f>
                                      <m:fPr>
                                        <m:ctrlPr>
                                          <a:rPr lang="zh-CN" alt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zh-CN" altLang="en-US" sz="2400" i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zh-CN" altLang="en-US" sz="2400" i="0">
                                            <a:latin typeface="Cambria Math" panose="02040503050406030204" pitchFamily="18" charset="0"/>
                                          </a:rPr>
                                          <m:t>5730</m:t>
                                        </m:r>
                                      </m:den>
                                    </m:f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38" name="文本框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84588" y="3862188"/>
                  <a:ext cx="3568919" cy="1324273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文本框 40"/>
                <p:cNvSpPr txBox="1"/>
                <p:nvPr/>
              </p:nvSpPr>
              <p:spPr>
                <a:xfrm>
                  <a:off x="511248" y="4253587"/>
                  <a:ext cx="3149220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41" name="文本框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248" y="4253587"/>
                  <a:ext cx="3149220" cy="461665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b="-921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文本框 42"/>
                <p:cNvSpPr txBox="1"/>
                <p:nvPr/>
              </p:nvSpPr>
              <p:spPr>
                <a:xfrm>
                  <a:off x="3438598" y="4275285"/>
                  <a:ext cx="3787253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400" i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∈</m:t>
                        </m:r>
                        <m:d>
                          <m:dPr>
                            <m:begChr m:val="["/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zh-CN" altLang="en-US" sz="2400" i="0">
                                <a:latin typeface="Cambria Math" panose="02040503050406030204" pitchFamily="18" charset="0"/>
                              </a:rPr>
                              <m:t>0,+∞</m:t>
                            </m:r>
                          </m:e>
                        </m:d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).</m:t>
                        </m:r>
                      </m:oMath>
                    </m:oMathPara>
                  </a14:m>
                  <a:endParaRPr lang="zh-CN" altLang="en-US" sz="1600" dirty="0"/>
                </a:p>
              </p:txBody>
            </p:sp>
          </mc:Choice>
          <mc:Fallback xmlns="">
            <p:sp>
              <p:nvSpPr>
                <p:cNvPr id="43" name="文本框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38598" y="4275285"/>
                  <a:ext cx="3787253" cy="461665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b="-17105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853517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1812934" y="2315997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250223" y="2057400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695704" y="1685109"/>
            <a:ext cx="55567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已有旧知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1397471" y="2644245"/>
            <a:ext cx="7761144" cy="538137"/>
            <a:chOff x="441160" y="2567773"/>
            <a:chExt cx="7761144" cy="538137"/>
          </a:xfrm>
        </p:grpSpPr>
        <p:sp>
          <p:nvSpPr>
            <p:cNvPr id="19" name="文本框 18"/>
            <p:cNvSpPr txBox="1"/>
            <p:nvPr/>
          </p:nvSpPr>
          <p:spPr>
            <a:xfrm>
              <a:off x="441160" y="2644245"/>
              <a:ext cx="776114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2400" kern="100" dirty="0"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设</a:t>
              </a:r>
              <a:r>
                <a:rPr lang="zh-CN" altLang="zh-CN" sz="2400" kern="100" dirty="0">
                  <a:effectLst/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生物死亡年数为</a:t>
              </a:r>
              <a:r>
                <a:rPr lang="en-US" altLang="zh-CN" sz="2400" kern="100" dirty="0">
                  <a:effectLst/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   </a:t>
              </a:r>
              <a:r>
                <a:rPr lang="zh-CN" altLang="zh-CN" sz="2400" kern="100" dirty="0">
                  <a:effectLst/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，死亡生物体内碳</a:t>
              </a:r>
              <a:r>
                <a:rPr lang="en-US" altLang="zh-CN" sz="2400" kern="100" dirty="0">
                  <a:effectLst/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14</a:t>
              </a:r>
              <a:r>
                <a:rPr lang="zh-CN" altLang="zh-CN" sz="2400" kern="100" dirty="0">
                  <a:effectLst/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含量为</a:t>
              </a:r>
              <a:endParaRPr lang="zh-CN" altLang="zh-CN" sz="10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文本框 24"/>
                <p:cNvSpPr txBox="1"/>
                <p:nvPr/>
              </p:nvSpPr>
              <p:spPr>
                <a:xfrm>
                  <a:off x="2839660" y="2616116"/>
                  <a:ext cx="528850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zh-CN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5" name="文本框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39660" y="2616116"/>
                  <a:ext cx="528850" cy="461665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文本框 30"/>
                <p:cNvSpPr txBox="1"/>
                <p:nvPr/>
              </p:nvSpPr>
              <p:spPr>
                <a:xfrm>
                  <a:off x="6060203" y="2567773"/>
                  <a:ext cx="1870364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.</m:t>
                        </m:r>
                      </m:oMath>
                    </m:oMathPara>
                  </a14:m>
                  <a:endParaRPr lang="zh-CN" alt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31" name="文本框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60203" y="2567773"/>
                  <a:ext cx="1870364" cy="461665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b="-12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</p:grp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pSp>
        <p:nvGrpSpPr>
          <p:cNvPr id="44" name="组合 43"/>
          <p:cNvGrpSpPr/>
          <p:nvPr/>
        </p:nvGrpSpPr>
        <p:grpSpPr>
          <a:xfrm>
            <a:off x="1051108" y="3430090"/>
            <a:ext cx="6714603" cy="1324273"/>
            <a:chOff x="511248" y="3862188"/>
            <a:chExt cx="6714603" cy="132427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文本框 37"/>
                <p:cNvSpPr txBox="1"/>
                <p:nvPr/>
              </p:nvSpPr>
              <p:spPr>
                <a:xfrm>
                  <a:off x="1484588" y="3862188"/>
                  <a:ext cx="3568919" cy="132427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zh-CN" alt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zh-CN" alt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zh-CN" altLang="en-US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zh-CN" altLang="en-US" sz="2400" i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num>
                                          <m:den>
                                            <m:r>
                                              <a:rPr lang="zh-CN" altLang="en-US" sz="2400" i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f>
                                      <m:fPr>
                                        <m:ctrlPr>
                                          <a:rPr lang="zh-CN" alt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zh-CN" altLang="en-US" sz="2400" i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zh-CN" altLang="en-US" sz="2400" i="0">
                                            <a:latin typeface="Cambria Math" panose="02040503050406030204" pitchFamily="18" charset="0"/>
                                          </a:rPr>
                                          <m:t>5730</m:t>
                                        </m:r>
                                      </m:den>
                                    </m:f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38" name="文本框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84588" y="3862188"/>
                  <a:ext cx="3568919" cy="1324273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文本框 40"/>
                <p:cNvSpPr txBox="1"/>
                <p:nvPr/>
              </p:nvSpPr>
              <p:spPr>
                <a:xfrm>
                  <a:off x="511248" y="4253587"/>
                  <a:ext cx="3149220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41" name="文本框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248" y="4253587"/>
                  <a:ext cx="3149220" cy="461665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b="-921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文本框 42"/>
                <p:cNvSpPr txBox="1"/>
                <p:nvPr/>
              </p:nvSpPr>
              <p:spPr>
                <a:xfrm>
                  <a:off x="3438598" y="4275285"/>
                  <a:ext cx="3787253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400" i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∈</m:t>
                        </m:r>
                        <m:d>
                          <m:dPr>
                            <m:begChr m:val="["/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zh-CN" altLang="en-US" sz="2400" i="0">
                                <a:latin typeface="Cambria Math" panose="02040503050406030204" pitchFamily="18" charset="0"/>
                              </a:rPr>
                              <m:t>0,+∞</m:t>
                            </m:r>
                          </m:e>
                        </m:d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).</m:t>
                        </m:r>
                      </m:oMath>
                    </m:oMathPara>
                  </a14:m>
                  <a:endParaRPr lang="zh-CN" altLang="en-US" sz="1600" dirty="0"/>
                </a:p>
              </p:txBody>
            </p:sp>
          </mc:Choice>
          <mc:Fallback xmlns="">
            <p:sp>
              <p:nvSpPr>
                <p:cNvPr id="43" name="文本框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38598" y="4275285"/>
                  <a:ext cx="3787253" cy="461665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b="-17105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</p:grpSp>
      <p:sp>
        <p:nvSpPr>
          <p:cNvPr id="21" name="文本框 20"/>
          <p:cNvSpPr txBox="1"/>
          <p:nvPr/>
        </p:nvSpPr>
        <p:spPr>
          <a:xfrm>
            <a:off x="1263192" y="5051451"/>
            <a:ext cx="77611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400" kern="1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指数函数模型研究了呈指数增长或衰减变化规律的问题</a:t>
            </a:r>
            <a:r>
              <a:rPr lang="en-US" altLang="zh-CN" sz="2400" kern="1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.</a:t>
            </a:r>
            <a:endParaRPr lang="zh-CN" altLang="en-US" sz="2400" kern="100" dirty="0"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399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1812934" y="2315997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250223" y="2057400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695704" y="1685109"/>
            <a:ext cx="55567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已有旧知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1397471" y="2644245"/>
            <a:ext cx="7761144" cy="538137"/>
            <a:chOff x="441160" y="2567773"/>
            <a:chExt cx="7761144" cy="538137"/>
          </a:xfrm>
        </p:grpSpPr>
        <p:sp>
          <p:nvSpPr>
            <p:cNvPr id="19" name="文本框 18"/>
            <p:cNvSpPr txBox="1"/>
            <p:nvPr/>
          </p:nvSpPr>
          <p:spPr>
            <a:xfrm>
              <a:off x="441160" y="2644245"/>
              <a:ext cx="776114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2400" kern="100" dirty="0"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设</a:t>
              </a:r>
              <a:r>
                <a:rPr lang="zh-CN" altLang="zh-CN" sz="2400" kern="100" dirty="0">
                  <a:effectLst/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生物死亡年数为</a:t>
              </a:r>
              <a:r>
                <a:rPr lang="en-US" altLang="zh-CN" sz="2400" kern="100" dirty="0">
                  <a:effectLst/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   </a:t>
              </a:r>
              <a:r>
                <a:rPr lang="zh-CN" altLang="zh-CN" sz="2400" kern="100" dirty="0">
                  <a:effectLst/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，死亡生物体内碳</a:t>
              </a:r>
              <a:r>
                <a:rPr lang="en-US" altLang="zh-CN" sz="2400" kern="100" dirty="0">
                  <a:effectLst/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14</a:t>
              </a:r>
              <a:r>
                <a:rPr lang="zh-CN" altLang="zh-CN" sz="2400" kern="100" dirty="0">
                  <a:effectLst/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含量为</a:t>
              </a:r>
              <a:endParaRPr lang="zh-CN" altLang="zh-CN" sz="10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文本框 24"/>
                <p:cNvSpPr txBox="1"/>
                <p:nvPr/>
              </p:nvSpPr>
              <p:spPr>
                <a:xfrm>
                  <a:off x="2839660" y="2616116"/>
                  <a:ext cx="528850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zh-CN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5" name="文本框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39660" y="2616116"/>
                  <a:ext cx="528850" cy="461665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文本框 30"/>
                <p:cNvSpPr txBox="1"/>
                <p:nvPr/>
              </p:nvSpPr>
              <p:spPr>
                <a:xfrm>
                  <a:off x="6060203" y="2567773"/>
                  <a:ext cx="1870364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.</m:t>
                        </m:r>
                      </m:oMath>
                    </m:oMathPara>
                  </a14:m>
                  <a:endParaRPr lang="zh-CN" alt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31" name="文本框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60203" y="2567773"/>
                  <a:ext cx="1870364" cy="461665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b="-12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</p:grp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pSp>
        <p:nvGrpSpPr>
          <p:cNvPr id="44" name="组合 43"/>
          <p:cNvGrpSpPr/>
          <p:nvPr/>
        </p:nvGrpSpPr>
        <p:grpSpPr>
          <a:xfrm>
            <a:off x="1051108" y="3430090"/>
            <a:ext cx="6714603" cy="1324273"/>
            <a:chOff x="511248" y="3862188"/>
            <a:chExt cx="6714603" cy="132427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文本框 37"/>
                <p:cNvSpPr txBox="1"/>
                <p:nvPr/>
              </p:nvSpPr>
              <p:spPr>
                <a:xfrm>
                  <a:off x="1484588" y="3862188"/>
                  <a:ext cx="3568919" cy="132427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zh-CN" alt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zh-CN" alt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zh-CN" altLang="en-US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zh-CN" altLang="en-US" sz="2400" i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num>
                                          <m:den>
                                            <m:r>
                                              <a:rPr lang="zh-CN" altLang="en-US" sz="2400" i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f>
                                      <m:fPr>
                                        <m:ctrlPr>
                                          <a:rPr lang="zh-CN" alt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zh-CN" altLang="en-US" sz="2400" i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zh-CN" altLang="en-US" sz="2400" i="0">
                                            <a:latin typeface="Cambria Math" panose="02040503050406030204" pitchFamily="18" charset="0"/>
                                          </a:rPr>
                                          <m:t>5730</m:t>
                                        </m:r>
                                      </m:den>
                                    </m:f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38" name="文本框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84588" y="3862188"/>
                  <a:ext cx="3568919" cy="1324273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文本框 40"/>
                <p:cNvSpPr txBox="1"/>
                <p:nvPr/>
              </p:nvSpPr>
              <p:spPr>
                <a:xfrm>
                  <a:off x="511248" y="4253587"/>
                  <a:ext cx="3149220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41" name="文本框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248" y="4253587"/>
                  <a:ext cx="3149220" cy="461665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b="-921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文本框 42"/>
                <p:cNvSpPr txBox="1"/>
                <p:nvPr/>
              </p:nvSpPr>
              <p:spPr>
                <a:xfrm>
                  <a:off x="3438598" y="4275285"/>
                  <a:ext cx="3787253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400" i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∈</m:t>
                        </m:r>
                        <m:d>
                          <m:dPr>
                            <m:begChr m:val="["/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zh-CN" altLang="en-US" sz="2400" i="0">
                                <a:latin typeface="Cambria Math" panose="02040503050406030204" pitchFamily="18" charset="0"/>
                              </a:rPr>
                              <m:t>0,+∞</m:t>
                            </m:r>
                          </m:e>
                        </m:d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).</m:t>
                        </m:r>
                      </m:oMath>
                    </m:oMathPara>
                  </a14:m>
                  <a:endParaRPr lang="zh-CN" altLang="en-US" sz="1600" dirty="0"/>
                </a:p>
              </p:txBody>
            </p:sp>
          </mc:Choice>
          <mc:Fallback xmlns="">
            <p:sp>
              <p:nvSpPr>
                <p:cNvPr id="43" name="文本框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38598" y="4275285"/>
                  <a:ext cx="3787253" cy="461665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b="-17105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</p:grpSp>
      <p:sp>
        <p:nvSpPr>
          <p:cNvPr id="17" name="文本框 1"/>
          <p:cNvSpPr txBox="1"/>
          <p:nvPr/>
        </p:nvSpPr>
        <p:spPr>
          <a:xfrm>
            <a:off x="977111" y="4850584"/>
            <a:ext cx="85756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400" kern="1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问题</a:t>
            </a:r>
            <a:r>
              <a:rPr lang="en-US" altLang="zh-CN" sz="2400" kern="100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1  </a:t>
            </a:r>
            <a:r>
              <a:rPr lang="zh-CN" altLang="en-US" sz="2400" kern="100" dirty="0" smtClean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由</a:t>
            </a:r>
            <a:r>
              <a:rPr lang="zh-CN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死亡生物体内碳</a:t>
            </a:r>
            <a:r>
              <a:rPr lang="en-US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14</a:t>
            </a:r>
            <a:r>
              <a:rPr lang="zh-CN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含量</a:t>
            </a:r>
            <a:r>
              <a:rPr lang="zh-CN" altLang="en-US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，</a:t>
            </a:r>
            <a:r>
              <a:rPr lang="zh-CN" altLang="en-US" sz="2400" kern="1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如何求出它的</a:t>
            </a:r>
            <a:r>
              <a:rPr lang="zh-CN" altLang="zh-CN" sz="2400" kern="1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死亡年数</a:t>
            </a:r>
            <a:r>
              <a:rPr lang="zh-CN" altLang="en-US" sz="2400" kern="1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呢？</a:t>
            </a:r>
          </a:p>
        </p:txBody>
      </p:sp>
    </p:spTree>
    <p:extLst>
      <p:ext uri="{BB962C8B-B14F-4D97-AF65-F5344CB8AC3E}">
        <p14:creationId xmlns:p14="http://schemas.microsoft.com/office/powerpoint/2010/main" val="2436061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1812934" y="2315997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250223" y="2057400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695704" y="1685109"/>
            <a:ext cx="55567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新知形成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1304873" y="2644245"/>
            <a:ext cx="7761144" cy="538137"/>
            <a:chOff x="441160" y="2567773"/>
            <a:chExt cx="7761144" cy="538137"/>
          </a:xfrm>
        </p:grpSpPr>
        <p:sp>
          <p:nvSpPr>
            <p:cNvPr id="19" name="文本框 18"/>
            <p:cNvSpPr txBox="1"/>
            <p:nvPr/>
          </p:nvSpPr>
          <p:spPr>
            <a:xfrm>
              <a:off x="441160" y="2644245"/>
              <a:ext cx="776114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2400" kern="100" dirty="0"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设</a:t>
              </a:r>
              <a:r>
                <a:rPr lang="zh-CN" altLang="zh-CN" sz="2400" kern="100" dirty="0">
                  <a:effectLst/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生物死亡年数为</a:t>
              </a:r>
              <a:r>
                <a:rPr lang="en-US" altLang="zh-CN" sz="2400" kern="100" dirty="0">
                  <a:effectLst/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   </a:t>
              </a:r>
              <a:r>
                <a:rPr lang="zh-CN" altLang="zh-CN" sz="2400" kern="100" dirty="0">
                  <a:effectLst/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，死亡生物体内碳</a:t>
              </a:r>
              <a:r>
                <a:rPr lang="en-US" altLang="zh-CN" sz="2400" kern="100" dirty="0">
                  <a:effectLst/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14</a:t>
              </a:r>
              <a:r>
                <a:rPr lang="zh-CN" altLang="zh-CN" sz="2400" kern="100" dirty="0">
                  <a:effectLst/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含量为</a:t>
              </a:r>
              <a:endParaRPr lang="zh-CN" altLang="zh-CN" sz="10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文本框 24"/>
                <p:cNvSpPr txBox="1"/>
                <p:nvPr/>
              </p:nvSpPr>
              <p:spPr>
                <a:xfrm>
                  <a:off x="2839660" y="2616116"/>
                  <a:ext cx="528850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zh-CN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5" name="文本框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39660" y="2616116"/>
                  <a:ext cx="528850" cy="461665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文本框 30"/>
                <p:cNvSpPr txBox="1"/>
                <p:nvPr/>
              </p:nvSpPr>
              <p:spPr>
                <a:xfrm>
                  <a:off x="6060203" y="2567773"/>
                  <a:ext cx="1870364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.</m:t>
                        </m:r>
                      </m:oMath>
                    </m:oMathPara>
                  </a14:m>
                  <a:endParaRPr lang="zh-CN" alt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31" name="文本框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60203" y="2567773"/>
                  <a:ext cx="1870364" cy="461665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b="-12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</p:grp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pSp>
        <p:nvGrpSpPr>
          <p:cNvPr id="44" name="组合 43"/>
          <p:cNvGrpSpPr/>
          <p:nvPr/>
        </p:nvGrpSpPr>
        <p:grpSpPr>
          <a:xfrm>
            <a:off x="-80581" y="3377371"/>
            <a:ext cx="6326676" cy="1324273"/>
            <a:chOff x="511248" y="3862188"/>
            <a:chExt cx="6326676" cy="132427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文本框 37"/>
                <p:cNvSpPr txBox="1"/>
                <p:nvPr/>
              </p:nvSpPr>
              <p:spPr>
                <a:xfrm>
                  <a:off x="1484588" y="3862188"/>
                  <a:ext cx="3568919" cy="132427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zh-CN" alt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zh-CN" alt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zh-CN" altLang="en-US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zh-CN" altLang="en-US" sz="2400" i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num>
                                          <m:den>
                                            <m:r>
                                              <a:rPr lang="zh-CN" altLang="en-US" sz="2400" i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f>
                                      <m:fPr>
                                        <m:ctrlPr>
                                          <a:rPr lang="zh-CN" alt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zh-CN" altLang="en-US" sz="2400" i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zh-CN" altLang="en-US" sz="2400" i="0">
                                            <a:latin typeface="Cambria Math" panose="02040503050406030204" pitchFamily="18" charset="0"/>
                                          </a:rPr>
                                          <m:t>5730</m:t>
                                        </m:r>
                                      </m:den>
                                    </m:f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38" name="文本框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84588" y="3862188"/>
                  <a:ext cx="3568919" cy="1324273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文本框 40"/>
                <p:cNvSpPr txBox="1"/>
                <p:nvPr/>
              </p:nvSpPr>
              <p:spPr>
                <a:xfrm>
                  <a:off x="511248" y="4253587"/>
                  <a:ext cx="3149220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41" name="文本框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248" y="4253587"/>
                  <a:ext cx="3149220" cy="461665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b="-10526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文本框 42"/>
                <p:cNvSpPr txBox="1"/>
                <p:nvPr/>
              </p:nvSpPr>
              <p:spPr>
                <a:xfrm>
                  <a:off x="3050671" y="4293491"/>
                  <a:ext cx="3787253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400" i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∈</m:t>
                        </m:r>
                        <m:d>
                          <m:dPr>
                            <m:begChr m:val="["/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zh-CN" altLang="en-US" sz="2400" i="0">
                                <a:latin typeface="Cambria Math" panose="02040503050406030204" pitchFamily="18" charset="0"/>
                              </a:rPr>
                              <m:t>0,+∞</m:t>
                            </m:r>
                          </m:e>
                        </m:d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zh-CN" altLang="en-US" sz="1600" dirty="0"/>
                </a:p>
              </p:txBody>
            </p:sp>
          </mc:Choice>
          <mc:Fallback xmlns="">
            <p:sp>
              <p:nvSpPr>
                <p:cNvPr id="43" name="文本框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50671" y="4293491"/>
                  <a:ext cx="3787253" cy="461665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b="-17105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1235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1812934" y="2315997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250223" y="2057400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695704" y="1685109"/>
            <a:ext cx="55567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新知形成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1359303" y="2644245"/>
            <a:ext cx="7761144" cy="538137"/>
            <a:chOff x="441160" y="2567773"/>
            <a:chExt cx="7761144" cy="538137"/>
          </a:xfrm>
        </p:grpSpPr>
        <p:sp>
          <p:nvSpPr>
            <p:cNvPr id="19" name="文本框 18"/>
            <p:cNvSpPr txBox="1"/>
            <p:nvPr/>
          </p:nvSpPr>
          <p:spPr>
            <a:xfrm>
              <a:off x="441160" y="2644245"/>
              <a:ext cx="776114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2400" kern="100" dirty="0"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设</a:t>
              </a:r>
              <a:r>
                <a:rPr lang="zh-CN" altLang="zh-CN" sz="2400" kern="100" dirty="0">
                  <a:effectLst/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生物死亡年数为</a:t>
              </a:r>
              <a:r>
                <a:rPr lang="en-US" altLang="zh-CN" sz="2400" kern="100" dirty="0">
                  <a:effectLst/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   </a:t>
              </a:r>
              <a:r>
                <a:rPr lang="zh-CN" altLang="zh-CN" sz="2400" kern="100" dirty="0">
                  <a:effectLst/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，死亡生物体内碳</a:t>
              </a:r>
              <a:r>
                <a:rPr lang="en-US" altLang="zh-CN" sz="2400" kern="100" dirty="0">
                  <a:effectLst/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14</a:t>
              </a:r>
              <a:r>
                <a:rPr lang="zh-CN" altLang="zh-CN" sz="2400" kern="100" dirty="0">
                  <a:effectLst/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含量为</a:t>
              </a:r>
              <a:endParaRPr lang="zh-CN" altLang="zh-CN" sz="10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文本框 24"/>
                <p:cNvSpPr txBox="1"/>
                <p:nvPr/>
              </p:nvSpPr>
              <p:spPr>
                <a:xfrm>
                  <a:off x="2839660" y="2616116"/>
                  <a:ext cx="528850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zh-CN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5" name="文本框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39660" y="2616116"/>
                  <a:ext cx="528850" cy="461665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文本框 30"/>
                <p:cNvSpPr txBox="1"/>
                <p:nvPr/>
              </p:nvSpPr>
              <p:spPr>
                <a:xfrm>
                  <a:off x="6060203" y="2567773"/>
                  <a:ext cx="1870364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.</m:t>
                        </m:r>
                      </m:oMath>
                    </m:oMathPara>
                  </a14:m>
                  <a:endParaRPr lang="zh-CN" alt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31" name="文本框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60203" y="2567773"/>
                  <a:ext cx="1870364" cy="461665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b="-12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</p:grp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pSp>
        <p:nvGrpSpPr>
          <p:cNvPr id="44" name="组合 43"/>
          <p:cNvGrpSpPr/>
          <p:nvPr/>
        </p:nvGrpSpPr>
        <p:grpSpPr>
          <a:xfrm>
            <a:off x="-26151" y="3377371"/>
            <a:ext cx="6326676" cy="1324273"/>
            <a:chOff x="511248" y="3862188"/>
            <a:chExt cx="6326676" cy="132427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文本框 37"/>
                <p:cNvSpPr txBox="1"/>
                <p:nvPr/>
              </p:nvSpPr>
              <p:spPr>
                <a:xfrm>
                  <a:off x="1484588" y="3862188"/>
                  <a:ext cx="3568919" cy="132427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zh-CN" alt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zh-CN" alt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zh-CN" altLang="en-US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zh-CN" altLang="en-US" sz="2400" i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num>
                                          <m:den>
                                            <m:r>
                                              <a:rPr lang="zh-CN" altLang="en-US" sz="2400" i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f>
                                      <m:fPr>
                                        <m:ctrlPr>
                                          <a:rPr lang="zh-CN" alt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zh-CN" altLang="en-US" sz="2400" i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zh-CN" altLang="en-US" sz="2400" i="0">
                                            <a:latin typeface="Cambria Math" panose="02040503050406030204" pitchFamily="18" charset="0"/>
                                          </a:rPr>
                                          <m:t>5730</m:t>
                                        </m:r>
                                      </m:den>
                                    </m:f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38" name="文本框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84588" y="3862188"/>
                  <a:ext cx="3568919" cy="1324273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文本框 40"/>
                <p:cNvSpPr txBox="1"/>
                <p:nvPr/>
              </p:nvSpPr>
              <p:spPr>
                <a:xfrm>
                  <a:off x="511248" y="4253587"/>
                  <a:ext cx="3149220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41" name="文本框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248" y="4253587"/>
                  <a:ext cx="3149220" cy="461665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b="-10526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文本框 42"/>
                <p:cNvSpPr txBox="1"/>
                <p:nvPr/>
              </p:nvSpPr>
              <p:spPr>
                <a:xfrm>
                  <a:off x="3050671" y="4293491"/>
                  <a:ext cx="3787253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400" i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∈</m:t>
                        </m:r>
                        <m:d>
                          <m:dPr>
                            <m:begChr m:val="["/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zh-CN" altLang="en-US" sz="2400" i="0">
                                <a:latin typeface="Cambria Math" panose="02040503050406030204" pitchFamily="18" charset="0"/>
                              </a:rPr>
                              <m:t>0,+∞</m:t>
                            </m:r>
                          </m:e>
                        </m:d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zh-CN" altLang="en-US" sz="1600" dirty="0"/>
                </a:p>
              </p:txBody>
            </p:sp>
          </mc:Choice>
          <mc:Fallback xmlns="">
            <p:sp>
              <p:nvSpPr>
                <p:cNvPr id="43" name="文本框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50671" y="4293491"/>
                  <a:ext cx="3787253" cy="461665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b="-17105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/>
              <p:cNvSpPr txBox="1"/>
              <p:nvPr/>
            </p:nvSpPr>
            <p:spPr>
              <a:xfrm>
                <a:off x="4968492" y="3746012"/>
                <a:ext cx="4742071" cy="7863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zh-CN" altLang="en-US" sz="2400" i="1">
                              <a:latin typeface="Cambria Math" panose="02040503050406030204" pitchFamily="18" charset="0"/>
                            </a:rPr>
                            <m:t>log</m:t>
                          </m:r>
                        </m:e>
                        <m:sub>
                          <m:rad>
                            <m:radPr>
                              <m:ctrlP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5730</m:t>
                              </m:r>
                            </m:deg>
                            <m:e>
                              <m:f>
                                <m:fPr>
                                  <m:ctrlP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rad>
                        </m:sub>
                      </m:sSub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zh-CN" altLang="en-US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8492" y="3746012"/>
                <a:ext cx="4742071" cy="78630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箭头: 右 2"/>
          <p:cNvSpPr/>
          <p:nvPr/>
        </p:nvSpPr>
        <p:spPr>
          <a:xfrm>
            <a:off x="5436810" y="3933001"/>
            <a:ext cx="846622" cy="2376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0629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1812934" y="2315997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250223" y="2057400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695704" y="1685109"/>
            <a:ext cx="55567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新知形成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1359303" y="2644245"/>
            <a:ext cx="7761144" cy="538137"/>
            <a:chOff x="441160" y="2567773"/>
            <a:chExt cx="7761144" cy="538137"/>
          </a:xfrm>
        </p:grpSpPr>
        <p:sp>
          <p:nvSpPr>
            <p:cNvPr id="19" name="文本框 18"/>
            <p:cNvSpPr txBox="1"/>
            <p:nvPr/>
          </p:nvSpPr>
          <p:spPr>
            <a:xfrm>
              <a:off x="441160" y="2644245"/>
              <a:ext cx="776114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2400" kern="100" dirty="0"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设</a:t>
              </a:r>
              <a:r>
                <a:rPr lang="zh-CN" altLang="zh-CN" sz="2400" kern="100" dirty="0">
                  <a:effectLst/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生物死亡年数为</a:t>
              </a:r>
              <a:r>
                <a:rPr lang="en-US" altLang="zh-CN" sz="2400" kern="100" dirty="0">
                  <a:effectLst/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   </a:t>
              </a:r>
              <a:r>
                <a:rPr lang="zh-CN" altLang="zh-CN" sz="2400" kern="100" dirty="0">
                  <a:effectLst/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，死亡生物体内碳</a:t>
              </a:r>
              <a:r>
                <a:rPr lang="en-US" altLang="zh-CN" sz="2400" kern="100" dirty="0">
                  <a:effectLst/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14</a:t>
              </a:r>
              <a:r>
                <a:rPr lang="zh-CN" altLang="zh-CN" sz="2400" kern="100" dirty="0">
                  <a:effectLst/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含量为</a:t>
              </a:r>
              <a:endParaRPr lang="zh-CN" altLang="zh-CN" sz="10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文本框 24"/>
                <p:cNvSpPr txBox="1"/>
                <p:nvPr/>
              </p:nvSpPr>
              <p:spPr>
                <a:xfrm>
                  <a:off x="2839660" y="2616116"/>
                  <a:ext cx="528850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zh-CN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5" name="文本框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39660" y="2616116"/>
                  <a:ext cx="528850" cy="461665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文本框 30"/>
                <p:cNvSpPr txBox="1"/>
                <p:nvPr/>
              </p:nvSpPr>
              <p:spPr>
                <a:xfrm>
                  <a:off x="6060203" y="2567773"/>
                  <a:ext cx="1870364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.</m:t>
                        </m:r>
                      </m:oMath>
                    </m:oMathPara>
                  </a14:m>
                  <a:endParaRPr lang="zh-CN" alt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31" name="文本框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60203" y="2567773"/>
                  <a:ext cx="1870364" cy="461665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b="-12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</p:grp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pSp>
        <p:nvGrpSpPr>
          <p:cNvPr id="44" name="组合 43"/>
          <p:cNvGrpSpPr/>
          <p:nvPr/>
        </p:nvGrpSpPr>
        <p:grpSpPr>
          <a:xfrm>
            <a:off x="-26151" y="3377371"/>
            <a:ext cx="6326676" cy="1324273"/>
            <a:chOff x="511248" y="3862188"/>
            <a:chExt cx="6326676" cy="132427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文本框 37"/>
                <p:cNvSpPr txBox="1"/>
                <p:nvPr/>
              </p:nvSpPr>
              <p:spPr>
                <a:xfrm>
                  <a:off x="1484588" y="3862188"/>
                  <a:ext cx="3568919" cy="132427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zh-CN" alt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zh-CN" alt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zh-CN" altLang="en-US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zh-CN" altLang="en-US" sz="2400" i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num>
                                          <m:den>
                                            <m:r>
                                              <a:rPr lang="zh-CN" altLang="en-US" sz="2400" i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f>
                                      <m:fPr>
                                        <m:ctrlPr>
                                          <a:rPr lang="zh-CN" alt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zh-CN" altLang="en-US" sz="2400" i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zh-CN" altLang="en-US" sz="2400" i="0">
                                            <a:latin typeface="Cambria Math" panose="02040503050406030204" pitchFamily="18" charset="0"/>
                                          </a:rPr>
                                          <m:t>5730</m:t>
                                        </m:r>
                                      </m:den>
                                    </m:f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38" name="文本框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84588" y="3862188"/>
                  <a:ext cx="3568919" cy="1324273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文本框 40"/>
                <p:cNvSpPr txBox="1"/>
                <p:nvPr/>
              </p:nvSpPr>
              <p:spPr>
                <a:xfrm>
                  <a:off x="511248" y="4253587"/>
                  <a:ext cx="3149220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41" name="文本框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248" y="4253587"/>
                  <a:ext cx="3149220" cy="461665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b="-10526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文本框 42"/>
                <p:cNvSpPr txBox="1"/>
                <p:nvPr/>
              </p:nvSpPr>
              <p:spPr>
                <a:xfrm>
                  <a:off x="3050671" y="4293491"/>
                  <a:ext cx="3787253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400" i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∈</m:t>
                        </m:r>
                        <m:d>
                          <m:dPr>
                            <m:begChr m:val="["/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zh-CN" altLang="en-US" sz="2400" i="0">
                                <a:latin typeface="Cambria Math" panose="02040503050406030204" pitchFamily="18" charset="0"/>
                              </a:rPr>
                              <m:t>0,+∞</m:t>
                            </m:r>
                          </m:e>
                        </m:d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zh-CN" altLang="en-US" sz="1600" dirty="0"/>
                </a:p>
              </p:txBody>
            </p:sp>
          </mc:Choice>
          <mc:Fallback xmlns="">
            <p:sp>
              <p:nvSpPr>
                <p:cNvPr id="43" name="文本框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50671" y="4293491"/>
                  <a:ext cx="3787253" cy="461665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b="-17105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/>
              <p:cNvSpPr txBox="1"/>
              <p:nvPr/>
            </p:nvSpPr>
            <p:spPr>
              <a:xfrm>
                <a:off x="4968492" y="3746012"/>
                <a:ext cx="4742071" cy="7863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zh-CN" altLang="en-US" sz="2400" i="1">
                              <a:latin typeface="Cambria Math" panose="02040503050406030204" pitchFamily="18" charset="0"/>
                            </a:rPr>
                            <m:t>log</m:t>
                          </m:r>
                        </m:e>
                        <m:sub>
                          <m:rad>
                            <m:radPr>
                              <m:ctrlP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5730</m:t>
                              </m:r>
                            </m:deg>
                            <m:e>
                              <m:f>
                                <m:fPr>
                                  <m:ctrlP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rad>
                        </m:sub>
                      </m:sSub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zh-CN" altLang="en-US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8492" y="3746012"/>
                <a:ext cx="4742071" cy="78630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箭头: 右 2"/>
          <p:cNvSpPr/>
          <p:nvPr/>
        </p:nvSpPr>
        <p:spPr>
          <a:xfrm>
            <a:off x="5436810" y="3933001"/>
            <a:ext cx="846622" cy="2376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845598" y="5016896"/>
            <a:ext cx="1554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指数函数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6283432" y="4983688"/>
            <a:ext cx="1883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这是函数吗？</a:t>
            </a:r>
          </a:p>
        </p:txBody>
      </p:sp>
    </p:spTree>
    <p:extLst>
      <p:ext uri="{BB962C8B-B14F-4D97-AF65-F5344CB8AC3E}">
        <p14:creationId xmlns:p14="http://schemas.microsoft.com/office/powerpoint/2010/main" val="2136370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1812934" y="2315997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250223" y="2057400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695704" y="1685109"/>
            <a:ext cx="55567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latin typeface="黑体" panose="02010609060101010101" pitchFamily="49" charset="-122"/>
                <a:ea typeface="黑体" panose="02010609060101010101" pitchFamily="49" charset="-122"/>
              </a:rPr>
              <a:t>温故知新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51" name="文本框 50"/>
          <p:cNvSpPr txBox="1"/>
          <p:nvPr/>
        </p:nvSpPr>
        <p:spPr>
          <a:xfrm>
            <a:off x="1904374" y="2635033"/>
            <a:ext cx="4559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400" kern="1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问题</a:t>
            </a:r>
            <a:r>
              <a:rPr lang="en-US" altLang="zh-CN" sz="2400" kern="1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2400" kern="1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：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函数的概念是什么？</a:t>
            </a:r>
          </a:p>
        </p:txBody>
      </p:sp>
    </p:spTree>
    <p:extLst>
      <p:ext uri="{BB962C8B-B14F-4D97-AF65-F5344CB8AC3E}">
        <p14:creationId xmlns:p14="http://schemas.microsoft.com/office/powerpoint/2010/main" val="258845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1812934" y="2315997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250223" y="2057400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695704" y="1685109"/>
            <a:ext cx="55567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latin typeface="黑体" panose="02010609060101010101" pitchFamily="49" charset="-122"/>
                <a:ea typeface="黑体" panose="02010609060101010101" pitchFamily="49" charset="-122"/>
              </a:rPr>
              <a:t>温故知新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51" name="文本框 50"/>
          <p:cNvSpPr txBox="1"/>
          <p:nvPr/>
        </p:nvSpPr>
        <p:spPr>
          <a:xfrm>
            <a:off x="1904374" y="2635033"/>
            <a:ext cx="3337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函数的概念：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文本框 51"/>
              <p:cNvSpPr txBox="1"/>
              <p:nvPr/>
            </p:nvSpPr>
            <p:spPr>
              <a:xfrm>
                <a:off x="1160946" y="3392287"/>
                <a:ext cx="8789878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       设</a:t>
                </a:r>
                <a:r>
                  <a:rPr lang="en-US" altLang="zh-CN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400" dirty="0"/>
                  <a:t>,</a:t>
                </a:r>
                <a:r>
                  <a:rPr lang="en-US" altLang="zh-CN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zh-CN" altLang="en-US" sz="2400" dirty="0"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是非空的实数集，如果对于集合</a:t>
                </a:r>
                <a:r>
                  <a:rPr lang="en-US" altLang="zh-CN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zh-CN" altLang="en-US" sz="2400" dirty="0"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中的任意一个数</a:t>
                </a:r>
                <a:r>
                  <a:rPr lang="en-US" altLang="zh-CN" sz="2400" i="1" dirty="0"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,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按照某种确定的对应关系，在集合</a:t>
                </a:r>
                <a:r>
                  <a:rPr lang="en-US" altLang="zh-CN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中都有唯一确定的数</a:t>
                </a:r>
                <a:r>
                  <a:rPr lang="en-US" altLang="zh-CN" sz="2400" i="1" dirty="0"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和它对应，那么就称为从集合</a:t>
                </a:r>
                <a:r>
                  <a:rPr lang="en-US" altLang="zh-CN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到集合</a:t>
                </a:r>
                <a:r>
                  <a:rPr lang="en-US" altLang="zh-CN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的一个函数，记作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∈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𝐴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endParaRPr lang="zh-CN" altLang="en-US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2" name="文本框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0946" y="3392287"/>
                <a:ext cx="8789878" cy="1754326"/>
              </a:xfrm>
              <a:prstGeom prst="rect">
                <a:avLst/>
              </a:prstGeom>
              <a:blipFill rotWithShape="1">
                <a:blip r:embed="rId3"/>
                <a:stretch>
                  <a:fillRect l="-1040" r="-3883" b="-41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5342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1812934" y="2315997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250223" y="2057400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695704" y="1685109"/>
            <a:ext cx="55567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新知形成</a:t>
            </a:r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2" name="箭头: 右 1"/>
          <p:cNvSpPr/>
          <p:nvPr/>
        </p:nvSpPr>
        <p:spPr>
          <a:xfrm>
            <a:off x="5168261" y="2963533"/>
            <a:ext cx="330741" cy="2376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/>
              <p:cNvSpPr txBox="1"/>
              <p:nvPr/>
            </p:nvSpPr>
            <p:spPr>
              <a:xfrm>
                <a:off x="5051031" y="2832378"/>
                <a:ext cx="3104975" cy="7863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zh-CN" altLang="en-US" sz="2400" i="1">
                              <a:latin typeface="Cambria Math" panose="02040503050406030204" pitchFamily="18" charset="0"/>
                            </a:rPr>
                            <m:t>log</m:t>
                          </m:r>
                        </m:e>
                        <m:sub>
                          <m:rad>
                            <m:radPr>
                              <m:ctrlP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5730</m:t>
                              </m:r>
                            </m:deg>
                            <m:e>
                              <m:f>
                                <m:fPr>
                                  <m:ctrlP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rad>
                        </m:sub>
                      </m:sSub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zh-CN" altLang="en-US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文本框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1031" y="2832378"/>
                <a:ext cx="3104975" cy="78630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p:grpSp>
        <p:nvGrpSpPr>
          <p:cNvPr id="5" name="组合 4"/>
          <p:cNvGrpSpPr/>
          <p:nvPr/>
        </p:nvGrpSpPr>
        <p:grpSpPr>
          <a:xfrm>
            <a:off x="-135390" y="2447465"/>
            <a:ext cx="7385098" cy="1324273"/>
            <a:chOff x="121094" y="2599942"/>
            <a:chExt cx="7425617" cy="1324273"/>
          </a:xfrm>
        </p:grpSpPr>
        <p:grpSp>
          <p:nvGrpSpPr>
            <p:cNvPr id="44" name="组合 43"/>
            <p:cNvGrpSpPr/>
            <p:nvPr/>
          </p:nvGrpSpPr>
          <p:grpSpPr>
            <a:xfrm>
              <a:off x="121094" y="2599942"/>
              <a:ext cx="4470209" cy="1324273"/>
              <a:chOff x="514687" y="3823473"/>
              <a:chExt cx="4470209" cy="132427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" name="文本框 37"/>
                  <p:cNvSpPr txBox="1"/>
                  <p:nvPr/>
                </p:nvSpPr>
                <p:spPr>
                  <a:xfrm>
                    <a:off x="1415977" y="3823473"/>
                    <a:ext cx="3568919" cy="1324273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zh-CN" alt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zh-CN" alt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ctrlPr>
                                                <a:rPr lang="zh-CN" altLang="en-US" sz="2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zh-CN" altLang="en-US" sz="2400" i="0">
                                                  <a:latin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num>
                                            <m:den>
                                              <m:r>
                                                <a:rPr lang="zh-CN" altLang="en-US" sz="2400" i="0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den>
                                          </m:f>
                                        </m:e>
                                      </m:d>
                                    </m:e>
                                    <m:sup>
                                      <m:f>
                                        <m:fPr>
                                          <m:ctrlPr>
                                            <a:rPr lang="zh-CN" alt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zh-CN" altLang="en-US" sz="2400" i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lang="zh-CN" altLang="en-US" sz="2400" i="0">
                                              <a:latin typeface="Cambria Math" panose="02040503050406030204" pitchFamily="18" charset="0"/>
                                            </a:rPr>
                                            <m:t>5730</m:t>
                                          </m:r>
                                        </m:den>
                                      </m:f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oMath>
                      </m:oMathPara>
                    </a14:m>
                    <a:endParaRPr lang="zh-CN" altLang="en-US" dirty="0"/>
                  </a:p>
                </p:txBody>
              </p:sp>
            </mc:Choice>
            <mc:Fallback xmlns="">
              <p:sp>
                <p:nvSpPr>
                  <p:cNvPr id="38" name="文本框 3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15977" y="3823473"/>
                    <a:ext cx="3568919" cy="1324273"/>
                  </a:xfrm>
                  <a:prstGeom prst="rect">
                    <a:avLst/>
                  </a:prstGeom>
                  <a:blipFill rotWithShape="1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  <a:endParaRPr lang="zh-CN" altLang="en-US">
                      <a:noFill/>
                    </a:endParaRP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文本框 40"/>
                  <p:cNvSpPr txBox="1"/>
                  <p:nvPr/>
                </p:nvSpPr>
                <p:spPr>
                  <a:xfrm>
                    <a:off x="514687" y="4243587"/>
                    <a:ext cx="3149220" cy="46166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zh-CN" altLang="en-US" sz="240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zh-CN" altLang="en-US" sz="2400" i="0">
                              <a:latin typeface="Cambria Math" panose="02040503050406030204" pitchFamily="18" charset="0"/>
                            </a:rPr>
                            <m:t>=</m:t>
                          </m:r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41" name="文本框 4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4687" y="4243587"/>
                    <a:ext cx="3149220" cy="461665"/>
                  </a:xfrm>
                  <a:prstGeom prst="rect">
                    <a:avLst/>
                  </a:prstGeom>
                  <a:blipFill rotWithShape="1">
                    <a:blip r:embed="rId6"/>
                    <a:stretch>
                      <a:fillRect b="-10526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  <a:endParaRPr lang="zh-CN" altLang="en-US">
                      <a:noFill/>
                    </a:endParaRP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文本框 21"/>
                <p:cNvSpPr txBox="1"/>
                <p:nvPr/>
              </p:nvSpPr>
              <p:spPr>
                <a:xfrm>
                  <a:off x="1449521" y="3014677"/>
                  <a:ext cx="6097190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400" i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∈</m:t>
                        </m:r>
                        <m:d>
                          <m:dPr>
                            <m:begChr m:val="["/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zh-CN" altLang="en-US" sz="2400" i="0">
                                <a:latin typeface="Cambria Math" panose="02040503050406030204" pitchFamily="18" charset="0"/>
                              </a:rPr>
                              <m:t>0,+∞</m:t>
                            </m:r>
                          </m:e>
                        </m:d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zh-CN" altLang="en-US" sz="1600" dirty="0"/>
                </a:p>
              </p:txBody>
            </p:sp>
          </mc:Choice>
          <mc:Fallback xmlns="">
            <p:sp>
              <p:nvSpPr>
                <p:cNvPr id="22" name="文本框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49521" y="3014677"/>
                  <a:ext cx="6097190" cy="461665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b="-17105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6277" y="3728194"/>
            <a:ext cx="4142518" cy="2596912"/>
          </a:xfrm>
          <a:prstGeom prst="rect">
            <a:avLst/>
          </a:prstGeom>
        </p:spPr>
      </p:pic>
      <p:cxnSp>
        <p:nvCxnSpPr>
          <p:cNvPr id="21" name="直接箭头连接符 20"/>
          <p:cNvCxnSpPr/>
          <p:nvPr/>
        </p:nvCxnSpPr>
        <p:spPr>
          <a:xfrm>
            <a:off x="6861800" y="4189400"/>
            <a:ext cx="0" cy="58545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4" name="组合 23"/>
          <p:cNvGrpSpPr/>
          <p:nvPr/>
        </p:nvGrpSpPr>
        <p:grpSpPr>
          <a:xfrm>
            <a:off x="5786327" y="3639933"/>
            <a:ext cx="1946277" cy="536981"/>
            <a:chOff x="5586637" y="3639933"/>
            <a:chExt cx="1946277" cy="536981"/>
          </a:xfrm>
        </p:grpSpPr>
        <p:sp>
          <p:nvSpPr>
            <p:cNvPr id="25" name="文本框 24"/>
            <p:cNvSpPr txBox="1"/>
            <p:nvPr/>
          </p:nvSpPr>
          <p:spPr>
            <a:xfrm>
              <a:off x="5586637" y="3689632"/>
              <a:ext cx="9015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kern="100" dirty="0"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任意</a:t>
              </a:r>
            </a:p>
          </p:txBody>
        </p:sp>
        <p:graphicFrame>
          <p:nvGraphicFramePr>
            <p:cNvPr id="26" name="对象 2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18959742"/>
                </p:ext>
              </p:extLst>
            </p:nvPr>
          </p:nvGraphicFramePr>
          <p:xfrm>
            <a:off x="6351556" y="3639933"/>
            <a:ext cx="1181358" cy="5369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7350" name="Equation" r:id="rId9" imgW="558720" imgH="253800" progId="Equation.DSMT4">
                    <p:embed/>
                  </p:oleObj>
                </mc:Choice>
                <mc:Fallback>
                  <p:oleObj name="Equation" r:id="rId9" imgW="558720" imgH="2538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6351556" y="3639933"/>
                          <a:ext cx="1181358" cy="53698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7" name="组合 26"/>
          <p:cNvGrpSpPr/>
          <p:nvPr/>
        </p:nvGrpSpPr>
        <p:grpSpPr>
          <a:xfrm>
            <a:off x="5786327" y="4774851"/>
            <a:ext cx="2207292" cy="508671"/>
            <a:chOff x="5586637" y="4774851"/>
            <a:chExt cx="2207292" cy="508671"/>
          </a:xfrm>
        </p:grpSpPr>
        <p:sp>
          <p:nvSpPr>
            <p:cNvPr id="28" name="文本框 27"/>
            <p:cNvSpPr txBox="1"/>
            <p:nvPr/>
          </p:nvSpPr>
          <p:spPr>
            <a:xfrm>
              <a:off x="5586637" y="4774851"/>
              <a:ext cx="9015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kern="100" dirty="0"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唯一</a:t>
              </a:r>
            </a:p>
          </p:txBody>
        </p:sp>
        <p:graphicFrame>
          <p:nvGraphicFramePr>
            <p:cNvPr id="29" name="对象 2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4107376"/>
                </p:ext>
              </p:extLst>
            </p:nvPr>
          </p:nvGraphicFramePr>
          <p:xfrm>
            <a:off x="6369650" y="4774851"/>
            <a:ext cx="1424279" cy="5086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7351" name="Equation" r:id="rId11" imgW="711000" imgH="253800" progId="Equation.DSMT4">
                    <p:embed/>
                  </p:oleObj>
                </mc:Choice>
                <mc:Fallback>
                  <p:oleObj name="Equation" r:id="rId11" imgW="711000" imgH="2538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6369650" y="4774851"/>
                          <a:ext cx="1424279" cy="50867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562664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1812934" y="2315997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250223" y="2057400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695704" y="1685109"/>
            <a:ext cx="55567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新知形成</a:t>
            </a:r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2" name="箭头: 右 1"/>
          <p:cNvSpPr/>
          <p:nvPr/>
        </p:nvSpPr>
        <p:spPr>
          <a:xfrm>
            <a:off x="5168261" y="2963533"/>
            <a:ext cx="330741" cy="2376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/>
              <p:cNvSpPr txBox="1"/>
              <p:nvPr/>
            </p:nvSpPr>
            <p:spPr>
              <a:xfrm>
                <a:off x="5051031" y="2832378"/>
                <a:ext cx="3104975" cy="7863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zh-CN" altLang="en-US" sz="2400" i="1">
                              <a:latin typeface="Cambria Math" panose="02040503050406030204" pitchFamily="18" charset="0"/>
                            </a:rPr>
                            <m:t>log</m:t>
                          </m:r>
                        </m:e>
                        <m:sub>
                          <m:rad>
                            <m:radPr>
                              <m:ctrlP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5730</m:t>
                              </m:r>
                            </m:deg>
                            <m:e>
                              <m:f>
                                <m:fPr>
                                  <m:ctrlP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rad>
                        </m:sub>
                      </m:sSub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zh-CN" altLang="en-US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文本框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1031" y="2832378"/>
                <a:ext cx="3104975" cy="78630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p:grpSp>
        <p:nvGrpSpPr>
          <p:cNvPr id="5" name="组合 4"/>
          <p:cNvGrpSpPr/>
          <p:nvPr/>
        </p:nvGrpSpPr>
        <p:grpSpPr>
          <a:xfrm>
            <a:off x="-135390" y="2447465"/>
            <a:ext cx="7385098" cy="1324273"/>
            <a:chOff x="121094" y="2599942"/>
            <a:chExt cx="7425617" cy="1324273"/>
          </a:xfrm>
        </p:grpSpPr>
        <p:grpSp>
          <p:nvGrpSpPr>
            <p:cNvPr id="44" name="组合 43"/>
            <p:cNvGrpSpPr/>
            <p:nvPr/>
          </p:nvGrpSpPr>
          <p:grpSpPr>
            <a:xfrm>
              <a:off x="121094" y="2599942"/>
              <a:ext cx="4470209" cy="1324273"/>
              <a:chOff x="514687" y="3823473"/>
              <a:chExt cx="4470209" cy="132427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" name="文本框 37"/>
                  <p:cNvSpPr txBox="1"/>
                  <p:nvPr/>
                </p:nvSpPr>
                <p:spPr>
                  <a:xfrm>
                    <a:off x="1415977" y="3823473"/>
                    <a:ext cx="3568919" cy="1324273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zh-CN" alt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zh-CN" alt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ctrlPr>
                                                <a:rPr lang="zh-CN" altLang="en-US" sz="2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zh-CN" altLang="en-US" sz="2400" i="0">
                                                  <a:latin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num>
                                            <m:den>
                                              <m:r>
                                                <a:rPr lang="zh-CN" altLang="en-US" sz="2400" i="0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den>
                                          </m:f>
                                        </m:e>
                                      </m:d>
                                    </m:e>
                                    <m:sup>
                                      <m:f>
                                        <m:fPr>
                                          <m:ctrlPr>
                                            <a:rPr lang="zh-CN" alt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zh-CN" altLang="en-US" sz="2400" i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lang="zh-CN" altLang="en-US" sz="2400" i="0">
                                              <a:latin typeface="Cambria Math" panose="02040503050406030204" pitchFamily="18" charset="0"/>
                                            </a:rPr>
                                            <m:t>5730</m:t>
                                          </m:r>
                                        </m:den>
                                      </m:f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oMath>
                      </m:oMathPara>
                    </a14:m>
                    <a:endParaRPr lang="zh-CN" altLang="en-US" dirty="0"/>
                  </a:p>
                </p:txBody>
              </p:sp>
            </mc:Choice>
            <mc:Fallback xmlns="">
              <p:sp>
                <p:nvSpPr>
                  <p:cNvPr id="38" name="文本框 3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15977" y="3823473"/>
                    <a:ext cx="3568919" cy="1324273"/>
                  </a:xfrm>
                  <a:prstGeom prst="rect">
                    <a:avLst/>
                  </a:prstGeom>
                  <a:blipFill rotWithShape="1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  <a:endParaRPr lang="zh-CN" altLang="en-US">
                      <a:noFill/>
                    </a:endParaRP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文本框 40"/>
                  <p:cNvSpPr txBox="1"/>
                  <p:nvPr/>
                </p:nvSpPr>
                <p:spPr>
                  <a:xfrm>
                    <a:off x="514687" y="4243587"/>
                    <a:ext cx="3149220" cy="46166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zh-CN" altLang="en-US" sz="240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zh-CN" altLang="en-US" sz="2400" i="0">
                              <a:latin typeface="Cambria Math" panose="02040503050406030204" pitchFamily="18" charset="0"/>
                            </a:rPr>
                            <m:t>=</m:t>
                          </m:r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41" name="文本框 4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4687" y="4243587"/>
                    <a:ext cx="3149220" cy="461665"/>
                  </a:xfrm>
                  <a:prstGeom prst="rect">
                    <a:avLst/>
                  </a:prstGeom>
                  <a:blipFill rotWithShape="1">
                    <a:blip r:embed="rId6"/>
                    <a:stretch>
                      <a:fillRect b="-10526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  <a:endParaRPr lang="zh-CN" altLang="en-US">
                      <a:noFill/>
                    </a:endParaRP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文本框 21"/>
                <p:cNvSpPr txBox="1"/>
                <p:nvPr/>
              </p:nvSpPr>
              <p:spPr>
                <a:xfrm>
                  <a:off x="1449521" y="3014677"/>
                  <a:ext cx="6097190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400" i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∈</m:t>
                        </m:r>
                        <m:d>
                          <m:dPr>
                            <m:begChr m:val="["/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zh-CN" altLang="en-US" sz="2400" i="0">
                                <a:latin typeface="Cambria Math" panose="02040503050406030204" pitchFamily="18" charset="0"/>
                              </a:rPr>
                              <m:t>0,+∞</m:t>
                            </m:r>
                          </m:e>
                        </m:d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zh-CN" altLang="en-US" sz="1600" dirty="0"/>
                </a:p>
              </p:txBody>
            </p:sp>
          </mc:Choice>
          <mc:Fallback xmlns="">
            <p:sp>
              <p:nvSpPr>
                <p:cNvPr id="22" name="文本框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49521" y="3014677"/>
                  <a:ext cx="6097190" cy="461665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b="-17105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6277" y="3728194"/>
            <a:ext cx="4142518" cy="2596912"/>
          </a:xfrm>
          <a:prstGeom prst="rect">
            <a:avLst/>
          </a:prstGeom>
        </p:spPr>
      </p:pic>
      <p:sp>
        <p:nvSpPr>
          <p:cNvPr id="10" name="椭圆 9"/>
          <p:cNvSpPr/>
          <p:nvPr/>
        </p:nvSpPr>
        <p:spPr>
          <a:xfrm>
            <a:off x="3207544" y="5079206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/>
              <p:cNvSpPr txBox="1"/>
              <p:nvPr/>
            </p:nvSpPr>
            <p:spPr>
              <a:xfrm>
                <a:off x="2860302" y="4841984"/>
                <a:ext cx="39296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zh-CN" altLang="en-US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3" name="文本框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0302" y="4841984"/>
                <a:ext cx="392961" cy="369332"/>
              </a:xfrm>
              <a:prstGeom prst="rect">
                <a:avLst/>
              </a:prstGeom>
              <a:blipFill rotWithShape="1">
                <a:blip r:embed="rId9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p:cxnSp>
        <p:nvCxnSpPr>
          <p:cNvPr id="18" name="直接连接符 17"/>
          <p:cNvCxnSpPr>
            <a:stCxn id="10" idx="6"/>
          </p:cNvCxnSpPr>
          <p:nvPr/>
        </p:nvCxnSpPr>
        <p:spPr>
          <a:xfrm>
            <a:off x="3253263" y="5102066"/>
            <a:ext cx="840106" cy="22859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椭圆 18"/>
          <p:cNvSpPr/>
          <p:nvPr/>
        </p:nvSpPr>
        <p:spPr>
          <a:xfrm>
            <a:off x="4070509" y="5093508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文本框 30"/>
              <p:cNvSpPr txBox="1"/>
              <p:nvPr/>
            </p:nvSpPr>
            <p:spPr>
              <a:xfrm>
                <a:off x="3863745" y="4803559"/>
                <a:ext cx="12206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zh-CN" alt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zh-CN" alt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zh-CN" altLang="en-US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zh-CN" altLang="en-US" i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zh-CN" alt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zh-CN" altLang="en-US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1" name="文本框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3745" y="4803559"/>
                <a:ext cx="1220655" cy="369332"/>
              </a:xfrm>
              <a:prstGeom prst="rect">
                <a:avLst/>
              </a:prstGeom>
              <a:blipFill rotWithShape="1">
                <a:blip r:embed="rId10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p:cxnSp>
        <p:nvCxnSpPr>
          <p:cNvPr id="21" name="直接箭头连接符 20"/>
          <p:cNvCxnSpPr/>
          <p:nvPr/>
        </p:nvCxnSpPr>
        <p:spPr>
          <a:xfrm>
            <a:off x="6662110" y="4189400"/>
            <a:ext cx="0" cy="58545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4" name="组合 23"/>
          <p:cNvGrpSpPr/>
          <p:nvPr/>
        </p:nvGrpSpPr>
        <p:grpSpPr>
          <a:xfrm>
            <a:off x="5586637" y="3639933"/>
            <a:ext cx="1946277" cy="536981"/>
            <a:chOff x="5586637" y="3639933"/>
            <a:chExt cx="1946277" cy="536981"/>
          </a:xfrm>
        </p:grpSpPr>
        <p:sp>
          <p:nvSpPr>
            <p:cNvPr id="25" name="文本框 24"/>
            <p:cNvSpPr txBox="1"/>
            <p:nvPr/>
          </p:nvSpPr>
          <p:spPr>
            <a:xfrm>
              <a:off x="5586637" y="3689632"/>
              <a:ext cx="9015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kern="100" dirty="0"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任意</a:t>
              </a:r>
            </a:p>
          </p:txBody>
        </p:sp>
        <p:graphicFrame>
          <p:nvGraphicFramePr>
            <p:cNvPr id="26" name="对象 2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83187334"/>
                </p:ext>
              </p:extLst>
            </p:nvPr>
          </p:nvGraphicFramePr>
          <p:xfrm>
            <a:off x="6351556" y="3639933"/>
            <a:ext cx="1181358" cy="5369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8374" name="Equation" r:id="rId11" imgW="558720" imgH="253800" progId="Equation.DSMT4">
                    <p:embed/>
                  </p:oleObj>
                </mc:Choice>
                <mc:Fallback>
                  <p:oleObj name="Equation" r:id="rId11" imgW="558720" imgH="2538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6351556" y="3639933"/>
                          <a:ext cx="1181358" cy="53698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7" name="组合 26"/>
          <p:cNvGrpSpPr/>
          <p:nvPr/>
        </p:nvGrpSpPr>
        <p:grpSpPr>
          <a:xfrm>
            <a:off x="5586637" y="4774851"/>
            <a:ext cx="2207292" cy="508671"/>
            <a:chOff x="5586637" y="4774851"/>
            <a:chExt cx="2207292" cy="508671"/>
          </a:xfrm>
        </p:grpSpPr>
        <p:sp>
          <p:nvSpPr>
            <p:cNvPr id="28" name="文本框 27"/>
            <p:cNvSpPr txBox="1"/>
            <p:nvPr/>
          </p:nvSpPr>
          <p:spPr>
            <a:xfrm>
              <a:off x="5586637" y="4774851"/>
              <a:ext cx="9015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kern="100" dirty="0"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唯一</a:t>
              </a:r>
            </a:p>
          </p:txBody>
        </p:sp>
        <p:graphicFrame>
          <p:nvGraphicFramePr>
            <p:cNvPr id="29" name="对象 2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86654496"/>
                </p:ext>
              </p:extLst>
            </p:nvPr>
          </p:nvGraphicFramePr>
          <p:xfrm>
            <a:off x="6369650" y="4774851"/>
            <a:ext cx="1424279" cy="5086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8375" name="Equation" r:id="rId13" imgW="711000" imgH="253800" progId="Equation.DSMT4">
                    <p:embed/>
                  </p:oleObj>
                </mc:Choice>
                <mc:Fallback>
                  <p:oleObj name="Equation" r:id="rId13" imgW="711000" imgH="2538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6369650" y="4774851"/>
                          <a:ext cx="1424279" cy="50867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733877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2095842" y="2315997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250223" y="2057400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695704" y="1685109"/>
            <a:ext cx="55567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新知形成</a:t>
            </a:r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2" name="箭头: 右 1"/>
          <p:cNvSpPr/>
          <p:nvPr/>
        </p:nvSpPr>
        <p:spPr>
          <a:xfrm>
            <a:off x="5451169" y="2963533"/>
            <a:ext cx="330741" cy="2376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/>
              <p:cNvSpPr txBox="1"/>
              <p:nvPr/>
            </p:nvSpPr>
            <p:spPr>
              <a:xfrm>
                <a:off x="5333939" y="2832378"/>
                <a:ext cx="3104975" cy="7863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zh-CN" altLang="en-US" sz="2400" i="1">
                              <a:latin typeface="Cambria Math" panose="02040503050406030204" pitchFamily="18" charset="0"/>
                            </a:rPr>
                            <m:t>log</m:t>
                          </m:r>
                        </m:e>
                        <m:sub>
                          <m:rad>
                            <m:radPr>
                              <m:ctrlP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5730</m:t>
                              </m:r>
                            </m:deg>
                            <m:e>
                              <m:f>
                                <m:fPr>
                                  <m:ctrlP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rad>
                        </m:sub>
                      </m:sSub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zh-CN" altLang="en-US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文本框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3939" y="2832378"/>
                <a:ext cx="3104975" cy="78630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组合 4"/>
          <p:cNvGrpSpPr/>
          <p:nvPr/>
        </p:nvGrpSpPr>
        <p:grpSpPr>
          <a:xfrm>
            <a:off x="147518" y="2447465"/>
            <a:ext cx="7385098" cy="1324273"/>
            <a:chOff x="121094" y="2599942"/>
            <a:chExt cx="7425617" cy="1324273"/>
          </a:xfrm>
        </p:grpSpPr>
        <p:grpSp>
          <p:nvGrpSpPr>
            <p:cNvPr id="44" name="组合 43"/>
            <p:cNvGrpSpPr/>
            <p:nvPr/>
          </p:nvGrpSpPr>
          <p:grpSpPr>
            <a:xfrm>
              <a:off x="121094" y="2599942"/>
              <a:ext cx="4470209" cy="1324273"/>
              <a:chOff x="514687" y="3823473"/>
              <a:chExt cx="4470209" cy="132427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" name="文本框 37"/>
                  <p:cNvSpPr txBox="1"/>
                  <p:nvPr/>
                </p:nvSpPr>
                <p:spPr>
                  <a:xfrm>
                    <a:off x="1415977" y="3823473"/>
                    <a:ext cx="3568919" cy="1324273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zh-CN" alt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zh-CN" alt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ctrlPr>
                                                <a:rPr lang="zh-CN" altLang="en-US" sz="2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zh-CN" altLang="en-US" sz="2400" i="0">
                                                  <a:latin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num>
                                            <m:den>
                                              <m:r>
                                                <a:rPr lang="zh-CN" altLang="en-US" sz="2400" i="0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den>
                                          </m:f>
                                        </m:e>
                                      </m:d>
                                    </m:e>
                                    <m:sup>
                                      <m:f>
                                        <m:fPr>
                                          <m:ctrlPr>
                                            <a:rPr lang="zh-CN" alt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zh-CN" altLang="en-US" sz="2400" i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lang="zh-CN" altLang="en-US" sz="2400" i="0">
                                              <a:latin typeface="Cambria Math" panose="02040503050406030204" pitchFamily="18" charset="0"/>
                                            </a:rPr>
                                            <m:t>5730</m:t>
                                          </m:r>
                                        </m:den>
                                      </m:f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oMath>
                      </m:oMathPara>
                    </a14:m>
                    <a:endParaRPr lang="zh-CN" altLang="en-US" dirty="0"/>
                  </a:p>
                </p:txBody>
              </p:sp>
            </mc:Choice>
            <mc:Fallback xmlns="">
              <p:sp>
                <p:nvSpPr>
                  <p:cNvPr id="38" name="文本框 3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15977" y="3823473"/>
                    <a:ext cx="3568919" cy="1324273"/>
                  </a:xfrm>
                  <a:prstGeom prst="rect">
                    <a:avLst/>
                  </a:prstGeom>
                  <a:blipFill rotWithShape="1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  <a:endParaRPr lang="zh-CN" altLang="en-US">
                      <a:noFill/>
                    </a:endParaRP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文本框 40"/>
                  <p:cNvSpPr txBox="1"/>
                  <p:nvPr/>
                </p:nvSpPr>
                <p:spPr>
                  <a:xfrm>
                    <a:off x="514687" y="4243587"/>
                    <a:ext cx="3149220" cy="46166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zh-CN" altLang="en-US" sz="240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zh-CN" altLang="en-US" sz="2400" i="0">
                              <a:latin typeface="Cambria Math" panose="02040503050406030204" pitchFamily="18" charset="0"/>
                            </a:rPr>
                            <m:t>=</m:t>
                          </m:r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41" name="文本框 4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4687" y="4243587"/>
                    <a:ext cx="3149220" cy="461665"/>
                  </a:xfrm>
                  <a:prstGeom prst="rect">
                    <a:avLst/>
                  </a:prstGeom>
                  <a:blipFill rotWithShape="1">
                    <a:blip r:embed="rId5"/>
                    <a:stretch>
                      <a:fillRect b="-10526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  <a:endParaRPr lang="zh-CN" altLang="en-US">
                      <a:noFill/>
                    </a:endParaRP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文本框 21"/>
                <p:cNvSpPr txBox="1"/>
                <p:nvPr/>
              </p:nvSpPr>
              <p:spPr>
                <a:xfrm>
                  <a:off x="1449521" y="3014677"/>
                  <a:ext cx="6097190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400" i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∈</m:t>
                        </m:r>
                        <m:d>
                          <m:dPr>
                            <m:begChr m:val="["/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zh-CN" altLang="en-US" sz="2400" i="0">
                                <a:latin typeface="Cambria Math" panose="02040503050406030204" pitchFamily="18" charset="0"/>
                              </a:rPr>
                              <m:t>0,+∞</m:t>
                            </m:r>
                          </m:e>
                        </m:d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zh-CN" altLang="en-US" sz="1600" dirty="0"/>
                </a:p>
              </p:txBody>
            </p:sp>
          </mc:Choice>
          <mc:Fallback xmlns="">
            <p:sp>
              <p:nvSpPr>
                <p:cNvPr id="22" name="文本框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49521" y="3014677"/>
                  <a:ext cx="6097190" cy="461665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b="-1866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9185" y="3676322"/>
            <a:ext cx="4142518" cy="2596912"/>
          </a:xfrm>
          <a:prstGeom prst="rect">
            <a:avLst/>
          </a:prstGeom>
        </p:spPr>
      </p:pic>
      <p:sp>
        <p:nvSpPr>
          <p:cNvPr id="10" name="椭圆 9"/>
          <p:cNvSpPr/>
          <p:nvPr/>
        </p:nvSpPr>
        <p:spPr>
          <a:xfrm>
            <a:off x="3490452" y="5079206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/>
              <p:cNvSpPr txBox="1"/>
              <p:nvPr/>
            </p:nvSpPr>
            <p:spPr>
              <a:xfrm>
                <a:off x="3143210" y="4841984"/>
                <a:ext cx="39296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zh-CN" altLang="en-US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3" name="文本框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3210" y="4841984"/>
                <a:ext cx="392961" cy="369332"/>
              </a:xfrm>
              <a:prstGeom prst="rect">
                <a:avLst/>
              </a:prstGeom>
              <a:blipFill rotWithShape="1">
                <a:blip r:embed="rId8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直接连接符 17"/>
          <p:cNvCxnSpPr>
            <a:stCxn id="10" idx="6"/>
          </p:cNvCxnSpPr>
          <p:nvPr/>
        </p:nvCxnSpPr>
        <p:spPr>
          <a:xfrm>
            <a:off x="3536171" y="5102066"/>
            <a:ext cx="1057164" cy="37161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椭圆 18"/>
          <p:cNvSpPr/>
          <p:nvPr/>
        </p:nvSpPr>
        <p:spPr>
          <a:xfrm>
            <a:off x="4546513" y="5105646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文本框 30"/>
              <p:cNvSpPr txBox="1"/>
              <p:nvPr/>
            </p:nvSpPr>
            <p:spPr>
              <a:xfrm>
                <a:off x="4263883" y="4630185"/>
                <a:ext cx="12206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zh-CN" alt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zh-CN" alt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zh-CN" altLang="en-US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zh-CN" altLang="en-US" i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zh-CN" alt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zh-CN" altLang="en-US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1" name="文本框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3883" y="4630185"/>
                <a:ext cx="1220655" cy="369332"/>
              </a:xfrm>
              <a:prstGeom prst="rect">
                <a:avLst/>
              </a:prstGeom>
              <a:blipFill rotWithShape="1">
                <a:blip r:embed="rId9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组合 20"/>
          <p:cNvGrpSpPr/>
          <p:nvPr/>
        </p:nvGrpSpPr>
        <p:grpSpPr>
          <a:xfrm>
            <a:off x="8307945" y="3358063"/>
            <a:ext cx="2809186" cy="499767"/>
            <a:chOff x="5583263" y="3781915"/>
            <a:chExt cx="2809186" cy="49976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文本框 23"/>
                <p:cNvSpPr txBox="1"/>
                <p:nvPr/>
              </p:nvSpPr>
              <p:spPr>
                <a:xfrm>
                  <a:off x="5754619" y="3781915"/>
                  <a:ext cx="2637830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zh-CN" alt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zh-CN" altLang="en-US" sz="2400" i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∈</m:t>
                        </m:r>
                        <m:d>
                          <m:dPr>
                            <m:endChr m:val="]"/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zh-CN" altLang="en-US" sz="2400" i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24" name="文本框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54619" y="3781915"/>
                  <a:ext cx="2637830" cy="461665"/>
                </a:xfrm>
                <a:prstGeom prst="rect">
                  <a:avLst/>
                </a:prstGeom>
                <a:blipFill rotWithShape="1">
                  <a:blip r:embed="rId10"/>
                  <a:stretch>
                    <a:fillRect b="-10526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  <p:sp>
          <p:nvSpPr>
            <p:cNvPr id="25" name="文本框 24"/>
            <p:cNvSpPr txBox="1"/>
            <p:nvPr/>
          </p:nvSpPr>
          <p:spPr>
            <a:xfrm>
              <a:off x="5583263" y="3820017"/>
              <a:ext cx="9015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kern="100" dirty="0"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任意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290629" y="4450294"/>
            <a:ext cx="2736143" cy="475707"/>
            <a:chOff x="5607308" y="4503271"/>
            <a:chExt cx="2736143" cy="47570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文本框 26"/>
                <p:cNvSpPr txBox="1"/>
                <p:nvPr/>
              </p:nvSpPr>
              <p:spPr>
                <a:xfrm>
                  <a:off x="6161432" y="4503271"/>
                  <a:ext cx="21820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zh-CN" alt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zh-CN" altLang="en-US" sz="2400" i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∈</m:t>
                        </m:r>
                        <m:d>
                          <m:dPr>
                            <m:begChr m:val="["/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zh-CN" altLang="en-US" sz="2400" i="0">
                                <a:latin typeface="Cambria Math" panose="02040503050406030204" pitchFamily="18" charset="0"/>
                              </a:rPr>
                              <m:t>0,+∞</m:t>
                            </m:r>
                          </m:e>
                        </m:d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27" name="文本框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1432" y="4503271"/>
                  <a:ext cx="2182019" cy="461665"/>
                </a:xfrm>
                <a:prstGeom prst="rect">
                  <a:avLst/>
                </a:prstGeom>
                <a:blipFill rotWithShape="1">
                  <a:blip r:embed="rId11"/>
                  <a:stretch>
                    <a:fillRect b="-1316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  <p:sp>
          <p:nvSpPr>
            <p:cNvPr id="28" name="文本框 27"/>
            <p:cNvSpPr txBox="1"/>
            <p:nvPr/>
          </p:nvSpPr>
          <p:spPr>
            <a:xfrm>
              <a:off x="5607308" y="4517313"/>
              <a:ext cx="9015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kern="100" dirty="0"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唯一</a:t>
              </a:r>
            </a:p>
          </p:txBody>
        </p:sp>
      </p:grpSp>
      <p:cxnSp>
        <p:nvCxnSpPr>
          <p:cNvPr id="29" name="直接箭头连接符 28"/>
          <p:cNvCxnSpPr/>
          <p:nvPr/>
        </p:nvCxnSpPr>
        <p:spPr>
          <a:xfrm>
            <a:off x="9383418" y="3895933"/>
            <a:ext cx="0" cy="58545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5785459" y="2802512"/>
            <a:ext cx="2162317" cy="78630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2073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1812934" y="2315997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250223" y="2057400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695704" y="1685109"/>
            <a:ext cx="55567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latin typeface="黑体" panose="02010609060101010101" pitchFamily="49" charset="-122"/>
                <a:ea typeface="黑体" panose="02010609060101010101" pitchFamily="49" charset="-122"/>
              </a:rPr>
              <a:t>新知特征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/>
              <p:cNvSpPr txBox="1"/>
              <p:nvPr/>
            </p:nvSpPr>
            <p:spPr>
              <a:xfrm>
                <a:off x="1250223" y="3367089"/>
                <a:ext cx="3104975" cy="7863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zh-CN" altLang="en-US" sz="2400" i="1">
                              <a:latin typeface="Cambria Math" panose="02040503050406030204" pitchFamily="18" charset="0"/>
                            </a:rPr>
                            <m:t>log</m:t>
                          </m:r>
                        </m:e>
                        <m:sub>
                          <m:rad>
                            <m:radPr>
                              <m:ctrlP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5730</m:t>
                              </m:r>
                            </m:deg>
                            <m:e>
                              <m:f>
                                <m:fPr>
                                  <m:ctrlP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rad>
                        </m:sub>
                      </m:sSub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zh-CN" altLang="en-US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文本框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0223" y="3367089"/>
                <a:ext cx="3104975" cy="78630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p:sp>
        <p:nvSpPr>
          <p:cNvPr id="9" name="文本框 8"/>
          <p:cNvSpPr txBox="1"/>
          <p:nvPr/>
        </p:nvSpPr>
        <p:spPr>
          <a:xfrm>
            <a:off x="1812934" y="2622434"/>
            <a:ext cx="533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400" kern="1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问题</a:t>
            </a:r>
            <a:r>
              <a:rPr lang="en-US" altLang="zh-CN" sz="2400" kern="1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zh-CN" sz="2400" kern="1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：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这个函数有什么特征？</a:t>
            </a:r>
          </a:p>
        </p:txBody>
      </p:sp>
    </p:spTree>
    <p:extLst>
      <p:ext uri="{BB962C8B-B14F-4D97-AF65-F5344CB8AC3E}">
        <p14:creationId xmlns:p14="http://schemas.microsoft.com/office/powerpoint/2010/main" val="262697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1812934" y="2315997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250223" y="2057400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695704" y="1685109"/>
            <a:ext cx="55567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latin typeface="黑体" panose="02010609060101010101" pitchFamily="49" charset="-122"/>
                <a:ea typeface="黑体" panose="02010609060101010101" pitchFamily="49" charset="-122"/>
              </a:rPr>
              <a:t>新知特征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/>
              <p:cNvSpPr txBox="1"/>
              <p:nvPr/>
            </p:nvSpPr>
            <p:spPr>
              <a:xfrm>
                <a:off x="1250223" y="3367089"/>
                <a:ext cx="3104975" cy="7863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zh-CN" altLang="en-US" sz="2400" i="1">
                              <a:latin typeface="Cambria Math" panose="02040503050406030204" pitchFamily="18" charset="0"/>
                            </a:rPr>
                            <m:t>log</m:t>
                          </m:r>
                        </m:e>
                        <m:sub>
                          <m:rad>
                            <m:radPr>
                              <m:ctrlP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5730</m:t>
                              </m:r>
                            </m:deg>
                            <m:e>
                              <m:f>
                                <m:fPr>
                                  <m:ctrlP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rad>
                        </m:sub>
                      </m:sSub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zh-CN" altLang="en-US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文本框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0223" y="3367089"/>
                <a:ext cx="3104975" cy="78630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p:sp>
        <p:nvSpPr>
          <p:cNvPr id="9" name="文本框 8"/>
          <p:cNvSpPr txBox="1"/>
          <p:nvPr/>
        </p:nvSpPr>
        <p:spPr>
          <a:xfrm>
            <a:off x="1812933" y="2622434"/>
            <a:ext cx="46929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400" kern="1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问题</a:t>
            </a:r>
            <a:r>
              <a:rPr lang="en-US" altLang="zh-CN" sz="2400" kern="1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zh-CN" sz="2400" kern="1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：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这个函数有什么特征？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205104" y="3462550"/>
            <a:ext cx="4107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此函数自变量：       变量：</a:t>
            </a:r>
            <a:endParaRPr lang="zh-CN" altLang="en-US" sz="2400" i="1" dirty="0"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414654" y="3440864"/>
            <a:ext cx="45720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zh-CN" alt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781384" y="3462549"/>
            <a:ext cx="3810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zh-CN" alt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295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1812934" y="2315997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250223" y="2057400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695704" y="1685109"/>
            <a:ext cx="55567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latin typeface="黑体" panose="02010609060101010101" pitchFamily="49" charset="-122"/>
                <a:ea typeface="黑体" panose="02010609060101010101" pitchFamily="49" charset="-122"/>
              </a:rPr>
              <a:t>新知特征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/>
              <p:cNvSpPr txBox="1"/>
              <p:nvPr/>
            </p:nvSpPr>
            <p:spPr>
              <a:xfrm>
                <a:off x="1250223" y="3367089"/>
                <a:ext cx="3104975" cy="7863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zh-CN" altLang="en-US" sz="2400" i="1">
                              <a:latin typeface="Cambria Math" panose="02040503050406030204" pitchFamily="18" charset="0"/>
                            </a:rPr>
                            <m:t>log</m:t>
                          </m:r>
                        </m:e>
                        <m:sub>
                          <m:rad>
                            <m:radPr>
                              <m:ctrlP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5730</m:t>
                              </m:r>
                            </m:deg>
                            <m:e>
                              <m:f>
                                <m:fPr>
                                  <m:ctrlP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rad>
                        </m:sub>
                      </m:sSub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zh-CN" altLang="en-US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文本框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0223" y="3367089"/>
                <a:ext cx="3104975" cy="78630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p:sp>
        <p:nvSpPr>
          <p:cNvPr id="9" name="文本框 8"/>
          <p:cNvSpPr txBox="1"/>
          <p:nvPr/>
        </p:nvSpPr>
        <p:spPr>
          <a:xfrm>
            <a:off x="1812933" y="2622434"/>
            <a:ext cx="46640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400" kern="1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问题</a:t>
            </a:r>
            <a:r>
              <a:rPr lang="en-US" altLang="zh-CN" sz="2400" kern="1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zh-CN" sz="2400" kern="1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：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这个函数有什么特征？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205104" y="3462550"/>
            <a:ext cx="4107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此函数自变量：       变量：</a:t>
            </a:r>
            <a:endParaRPr lang="zh-CN" altLang="en-US" sz="2400" i="1" dirty="0"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414654" y="3440864"/>
            <a:ext cx="45720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zh-CN" alt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781384" y="3462549"/>
            <a:ext cx="3810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zh-CN" alt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944864" y="4813314"/>
            <a:ext cx="4404556" cy="464035"/>
            <a:chOff x="3944864" y="4813314"/>
            <a:chExt cx="4404556" cy="464035"/>
          </a:xfrm>
        </p:grpSpPr>
        <p:sp>
          <p:nvSpPr>
            <p:cNvPr id="15" name="文本框 14"/>
            <p:cNvSpPr txBox="1"/>
            <p:nvPr/>
          </p:nvSpPr>
          <p:spPr>
            <a:xfrm>
              <a:off x="3944864" y="4813314"/>
              <a:ext cx="430224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24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通常函数自变量：       变量：</a:t>
              </a:r>
              <a:endParaRPr lang="zh-CN" altLang="en-US" sz="2400" i="1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361064" y="4813314"/>
              <a:ext cx="5089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zh-CN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7781384" y="4815684"/>
              <a:ext cx="56803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endParaRPr lang="zh-CN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19" name="直接箭头连接符 18"/>
          <p:cNvCxnSpPr/>
          <p:nvPr/>
        </p:nvCxnSpPr>
        <p:spPr>
          <a:xfrm>
            <a:off x="6477001" y="3924214"/>
            <a:ext cx="0" cy="883295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/>
          <p:nvPr/>
        </p:nvCxnSpPr>
        <p:spPr>
          <a:xfrm>
            <a:off x="7945582" y="3918534"/>
            <a:ext cx="0" cy="883295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直接箭头连接符 21"/>
          <p:cNvCxnSpPr/>
          <p:nvPr/>
        </p:nvCxnSpPr>
        <p:spPr>
          <a:xfrm>
            <a:off x="2694708" y="3930019"/>
            <a:ext cx="0" cy="883295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/>
              <p:cNvSpPr txBox="1"/>
              <p:nvPr/>
            </p:nvSpPr>
            <p:spPr>
              <a:xfrm>
                <a:off x="1250223" y="4801829"/>
                <a:ext cx="2827265" cy="7863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zh-CN" altLang="en-US" sz="24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zh-CN" altLang="en-US" sz="2400" i="0">
                              <a:latin typeface="Cambria Math" panose="02040503050406030204" pitchFamily="18" charset="0"/>
                            </a:rPr>
                            <m:t>log</m:t>
                          </m:r>
                        </m:e>
                        <m:sub>
                          <m:rad>
                            <m:radPr>
                              <m:ctrlP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a:rPr lang="zh-CN" altLang="en-US" sz="2400" i="0">
                                  <a:latin typeface="Cambria Math" panose="02040503050406030204" pitchFamily="18" charset="0"/>
                                </a:rPr>
                                <m:t>5730</m:t>
                              </m:r>
                            </m:deg>
                            <m:e>
                              <m:f>
                                <m:fPr>
                                  <m:ctrlP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sz="2400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zh-CN" altLang="en-US" sz="24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rad>
                        </m:sub>
                      </m:sSub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zh-CN" alt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3" name="文本框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0223" y="4801829"/>
                <a:ext cx="2827265" cy="78630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02811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1812934" y="2315997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250223" y="2057400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695704" y="1685109"/>
            <a:ext cx="55567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latin typeface="黑体" panose="02010609060101010101" pitchFamily="49" charset="-122"/>
                <a:ea typeface="黑体" panose="02010609060101010101" pitchFamily="49" charset="-122"/>
              </a:rPr>
              <a:t>新知特征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/>
              <p:cNvSpPr txBox="1"/>
              <p:nvPr/>
            </p:nvSpPr>
            <p:spPr>
              <a:xfrm>
                <a:off x="1250223" y="3367089"/>
                <a:ext cx="3104975" cy="7863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zh-CN" altLang="en-US" sz="2400" i="1">
                              <a:latin typeface="Cambria Math" panose="02040503050406030204" pitchFamily="18" charset="0"/>
                            </a:rPr>
                            <m:t>log</m:t>
                          </m:r>
                        </m:e>
                        <m:sub>
                          <m:rad>
                            <m:radPr>
                              <m:ctrlP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5730</m:t>
                              </m:r>
                            </m:deg>
                            <m:e>
                              <m:f>
                                <m:fPr>
                                  <m:ctrlP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rad>
                        </m:sub>
                      </m:sSub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zh-CN" altLang="en-US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文本框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0223" y="3367089"/>
                <a:ext cx="3104975" cy="78630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p:sp>
        <p:nvSpPr>
          <p:cNvPr id="9" name="文本框 8"/>
          <p:cNvSpPr txBox="1"/>
          <p:nvPr/>
        </p:nvSpPr>
        <p:spPr>
          <a:xfrm>
            <a:off x="1812933" y="2622434"/>
            <a:ext cx="418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400" kern="1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问题</a:t>
            </a:r>
            <a:r>
              <a:rPr lang="en-US" altLang="zh-CN" sz="2400" kern="1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zh-CN" sz="2400" kern="1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：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这个函数有什么特征？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205104" y="3462550"/>
            <a:ext cx="4107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此函数自变量：       变量：</a:t>
            </a:r>
            <a:endParaRPr lang="zh-CN" altLang="en-US" sz="2400" i="1" dirty="0"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414654" y="3440864"/>
            <a:ext cx="45720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zh-CN" alt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781384" y="3462549"/>
            <a:ext cx="3810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zh-CN" alt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944864" y="4813314"/>
            <a:ext cx="43022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通常函数自变量：       变量：</a:t>
            </a:r>
            <a:endParaRPr lang="zh-CN" altLang="en-US" sz="2400" i="1" dirty="0"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361064" y="4813314"/>
            <a:ext cx="5089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zh-CN" alt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781384" y="4815684"/>
            <a:ext cx="5680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zh-CN" alt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直接箭头连接符 18"/>
          <p:cNvCxnSpPr/>
          <p:nvPr/>
        </p:nvCxnSpPr>
        <p:spPr>
          <a:xfrm>
            <a:off x="6477001" y="3924214"/>
            <a:ext cx="0" cy="883295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/>
          <p:nvPr/>
        </p:nvCxnSpPr>
        <p:spPr>
          <a:xfrm>
            <a:off x="7945582" y="3918534"/>
            <a:ext cx="0" cy="883295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直接箭头连接符 21"/>
          <p:cNvCxnSpPr/>
          <p:nvPr/>
        </p:nvCxnSpPr>
        <p:spPr>
          <a:xfrm>
            <a:off x="2694708" y="3930019"/>
            <a:ext cx="0" cy="883295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/>
              <p:cNvSpPr txBox="1"/>
              <p:nvPr/>
            </p:nvSpPr>
            <p:spPr>
              <a:xfrm>
                <a:off x="1250223" y="4801829"/>
                <a:ext cx="2827265" cy="7863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zh-CN" altLang="en-US" sz="24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zh-CN" altLang="en-US" sz="2400" i="0">
                              <a:latin typeface="Cambria Math" panose="02040503050406030204" pitchFamily="18" charset="0"/>
                            </a:rPr>
                            <m:t>log</m:t>
                          </m:r>
                        </m:e>
                        <m:sub>
                          <m:rad>
                            <m:radPr>
                              <m:ctrlP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a:rPr lang="zh-CN" altLang="en-US" sz="2400" i="0">
                                  <a:latin typeface="Cambria Math" panose="02040503050406030204" pitchFamily="18" charset="0"/>
                                </a:rPr>
                                <m:t>5730</m:t>
                              </m:r>
                            </m:deg>
                            <m:e>
                              <m:f>
                                <m:fPr>
                                  <m:ctrlP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sz="2400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zh-CN" altLang="en-US" sz="24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rad>
                        </m:sub>
                      </m:sSub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zh-CN" alt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3" name="文本框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0223" y="4801829"/>
                <a:ext cx="2827265" cy="78630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4764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1812934" y="2315997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250223" y="2057400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695704" y="1685109"/>
            <a:ext cx="55567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latin typeface="黑体" panose="02010609060101010101" pitchFamily="49" charset="-122"/>
                <a:ea typeface="黑体" panose="02010609060101010101" pitchFamily="49" charset="-122"/>
              </a:rPr>
              <a:t>温故知新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4"/>
              <p:cNvSpPr txBox="1"/>
              <p:nvPr/>
            </p:nvSpPr>
            <p:spPr>
              <a:xfrm>
                <a:off x="3304503" y="3323431"/>
                <a:ext cx="2459929" cy="7863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zh-CN" altLang="en-US" sz="2400" i="1">
                              <a:latin typeface="Cambria Math" panose="02040503050406030204" pitchFamily="18" charset="0"/>
                            </a:rPr>
                            <m:t>log</m:t>
                          </m:r>
                        </m:e>
                        <m:sub>
                          <m:rad>
                            <m:radPr>
                              <m:ctrlP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5730</m:t>
                              </m:r>
                            </m:deg>
                            <m:e>
                              <m:f>
                                <m:fPr>
                                  <m:ctrlP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rad>
                        </m:sub>
                      </m:sSub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zh-CN" altLang="en-US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7" name="文本框 4">
                <a:extLst>
                  <a:ext uri="{FF2B5EF4-FFF2-40B4-BE49-F238E27FC236}">
                    <ele xmlns:a14="http://schemas.microsoft.com/office/drawing/2010/main" xmlns="" attr="{6768617E-0184-4098-8C23-0D917693F1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4503" y="3323431"/>
                <a:ext cx="2459929" cy="78630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箭头: 右 8"/>
          <p:cNvSpPr/>
          <p:nvPr/>
        </p:nvSpPr>
        <p:spPr>
          <a:xfrm>
            <a:off x="2746838" y="3472586"/>
            <a:ext cx="662152" cy="2439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16"/>
              <p:cNvSpPr txBox="1"/>
              <p:nvPr/>
            </p:nvSpPr>
            <p:spPr>
              <a:xfrm>
                <a:off x="5838809" y="3339761"/>
                <a:ext cx="2827265" cy="7863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zh-CN" altLang="en-US" sz="24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zh-CN" altLang="en-US" sz="2400" i="0">
                              <a:latin typeface="Cambria Math" panose="02040503050406030204" pitchFamily="18" charset="0"/>
                            </a:rPr>
                            <m:t>log</m:t>
                          </m:r>
                        </m:e>
                        <m:sub>
                          <m:rad>
                            <m:radPr>
                              <m:ctrlP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a:rPr lang="zh-CN" altLang="en-US" sz="2400" i="0">
                                  <a:latin typeface="Cambria Math" panose="02040503050406030204" pitchFamily="18" charset="0"/>
                                </a:rPr>
                                <m:t>5730</m:t>
                              </m:r>
                            </m:deg>
                            <m:e>
                              <m:f>
                                <m:fPr>
                                  <m:ctrlP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sz="2400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zh-CN" altLang="en-US" sz="24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rad>
                        </m:sub>
                      </m:sSub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zh-CN" alt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9" name="文本框 16">
                <a:extLst>
                  <a:ext uri="{FF2B5EF4-FFF2-40B4-BE49-F238E27FC236}">
                    <ele xmlns:a14="http://schemas.microsoft.com/office/drawing/2010/main" xmlns="" attr="{D161D155-AB27-452D-A60B-36DA1D1F87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8809" y="3339761"/>
                <a:ext cx="2827265" cy="78630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箭头: 右 9"/>
          <p:cNvSpPr/>
          <p:nvPr/>
        </p:nvSpPr>
        <p:spPr>
          <a:xfrm>
            <a:off x="5536834" y="3484483"/>
            <a:ext cx="662152" cy="2439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-591837" y="2949510"/>
            <a:ext cx="4289097" cy="1324273"/>
            <a:chOff x="511248" y="3862188"/>
            <a:chExt cx="4542259" cy="132427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文本框 23"/>
                <p:cNvSpPr txBox="1"/>
                <p:nvPr/>
              </p:nvSpPr>
              <p:spPr>
                <a:xfrm>
                  <a:off x="1484588" y="3862188"/>
                  <a:ext cx="3568919" cy="132427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zh-CN" alt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zh-CN" alt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zh-CN" altLang="en-US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zh-CN" altLang="en-US" sz="2400" i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num>
                                          <m:den>
                                            <m:r>
                                              <a:rPr lang="zh-CN" altLang="en-US" sz="2400" i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f>
                                      <m:fPr>
                                        <m:ctrlPr>
                                          <a:rPr lang="zh-CN" alt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zh-CN" altLang="en-US" sz="2400" i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zh-CN" altLang="en-US" sz="2400" i="0">
                                            <a:latin typeface="Cambria Math" panose="02040503050406030204" pitchFamily="18" charset="0"/>
                                          </a:rPr>
                                          <m:t>5730</m:t>
                                        </m:r>
                                      </m:den>
                                    </m:f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38" name="文本框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84588" y="3862188"/>
                  <a:ext cx="3568919" cy="1324273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文本框 24"/>
                <p:cNvSpPr txBox="1"/>
                <p:nvPr/>
              </p:nvSpPr>
              <p:spPr>
                <a:xfrm>
                  <a:off x="511248" y="4253587"/>
                  <a:ext cx="3149220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41" name="文本框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248" y="4253587"/>
                  <a:ext cx="3149220" cy="461665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b="-10526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</p:grpSp>
      <p:sp>
        <p:nvSpPr>
          <p:cNvPr id="46" name="文本框 24"/>
          <p:cNvSpPr txBox="1"/>
          <p:nvPr/>
        </p:nvSpPr>
        <p:spPr>
          <a:xfrm>
            <a:off x="3697260" y="4910892"/>
            <a:ext cx="1023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</a:rPr>
              <a:t>常数</a:t>
            </a:r>
          </a:p>
        </p:txBody>
      </p:sp>
      <p:sp>
        <p:nvSpPr>
          <p:cNvPr id="47" name="矩形 46"/>
          <p:cNvSpPr/>
          <p:nvPr/>
        </p:nvSpPr>
        <p:spPr>
          <a:xfrm>
            <a:off x="7252442" y="3501391"/>
            <a:ext cx="696686" cy="55547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4534467" y="3533594"/>
            <a:ext cx="696686" cy="55547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1397314" y="3148959"/>
            <a:ext cx="1080242" cy="98255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9"/>
              <p:cNvSpPr/>
              <p:nvPr/>
            </p:nvSpPr>
            <p:spPr>
              <a:xfrm>
                <a:off x="4314150" y="4910889"/>
                <a:ext cx="44063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>
                          <a:solidFill>
                            <a:srgbClr val="FF0000"/>
                          </a:solidFill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zh-CN" altLang="en-US" sz="24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矩形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4150" y="4910889"/>
                <a:ext cx="440633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矩形 12"/>
          <p:cNvSpPr/>
          <p:nvPr/>
        </p:nvSpPr>
        <p:spPr>
          <a:xfrm>
            <a:off x="1250223" y="2580178"/>
            <a:ext cx="60324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回顾研究过程，你能得到什么一般性结论？</a:t>
            </a:r>
          </a:p>
        </p:txBody>
      </p:sp>
    </p:spTree>
    <p:extLst>
      <p:ext uri="{BB962C8B-B14F-4D97-AF65-F5344CB8AC3E}">
        <p14:creationId xmlns:p14="http://schemas.microsoft.com/office/powerpoint/2010/main" val="995998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 animBg="1"/>
      <p:bldP spid="29" grpId="0"/>
      <p:bldP spid="30" grpId="0" animBg="1"/>
      <p:bldP spid="46" grpId="0"/>
      <p:bldP spid="47" grpId="0" animBg="1"/>
      <p:bldP spid="48" grpId="0" animBg="1"/>
      <p:bldP spid="49" grpId="0" animBg="1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1812934" y="2315997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250223" y="2057400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695704" y="1685109"/>
            <a:ext cx="55567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latin typeface="黑体" panose="02010609060101010101" pitchFamily="49" charset="-122"/>
                <a:ea typeface="黑体" panose="02010609060101010101" pitchFamily="49" charset="-122"/>
              </a:rPr>
              <a:t>温故知新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4"/>
              <p:cNvSpPr txBox="1"/>
              <p:nvPr/>
            </p:nvSpPr>
            <p:spPr>
              <a:xfrm>
                <a:off x="3304503" y="3030356"/>
                <a:ext cx="2459929" cy="7863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zh-CN" altLang="en-US" sz="2400" i="1">
                              <a:latin typeface="Cambria Math" panose="02040503050406030204" pitchFamily="18" charset="0"/>
                            </a:rPr>
                            <m:t>log</m:t>
                          </m:r>
                        </m:e>
                        <m:sub>
                          <m:rad>
                            <m:radPr>
                              <m:ctrlP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5730</m:t>
                              </m:r>
                            </m:deg>
                            <m:e>
                              <m:f>
                                <m:fPr>
                                  <m:ctrlP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rad>
                        </m:sub>
                      </m:sSub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zh-CN" altLang="en-US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7" name="文本框 4">
                <a:extLst>
                  <a:ext uri="{FF2B5EF4-FFF2-40B4-BE49-F238E27FC236}">
                    <ele xmlns:a14="http://schemas.microsoft.com/office/drawing/2010/main" xmlns="" attr="{6768617E-0184-4098-8C23-0D917693F1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4503" y="3030356"/>
                <a:ext cx="2459929" cy="78630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箭头: 右 8"/>
          <p:cNvSpPr/>
          <p:nvPr/>
        </p:nvSpPr>
        <p:spPr>
          <a:xfrm>
            <a:off x="2746838" y="3179511"/>
            <a:ext cx="662152" cy="2439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16"/>
              <p:cNvSpPr txBox="1"/>
              <p:nvPr/>
            </p:nvSpPr>
            <p:spPr>
              <a:xfrm>
                <a:off x="5838809" y="3023240"/>
                <a:ext cx="2827265" cy="7863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zh-CN" altLang="en-US" sz="24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zh-CN" altLang="en-US" sz="2400" i="0">
                              <a:latin typeface="Cambria Math" panose="02040503050406030204" pitchFamily="18" charset="0"/>
                            </a:rPr>
                            <m:t>log</m:t>
                          </m:r>
                        </m:e>
                        <m:sub>
                          <m:rad>
                            <m:radPr>
                              <m:ctrlP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a:rPr lang="zh-CN" altLang="en-US" sz="2400" i="0">
                                  <a:latin typeface="Cambria Math" panose="02040503050406030204" pitchFamily="18" charset="0"/>
                                </a:rPr>
                                <m:t>5730</m:t>
                              </m:r>
                            </m:deg>
                            <m:e>
                              <m:f>
                                <m:fPr>
                                  <m:ctrlP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sz="2400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zh-CN" altLang="en-US" sz="24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rad>
                        </m:sub>
                      </m:sSub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zh-CN" alt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9" name="文本框 16">
                <a:extLst>
                  <a:ext uri="{FF2B5EF4-FFF2-40B4-BE49-F238E27FC236}">
                    <ele xmlns:a14="http://schemas.microsoft.com/office/drawing/2010/main" xmlns="" attr="{D161D155-AB27-452D-A60B-36DA1D1F87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8809" y="3023240"/>
                <a:ext cx="2827265" cy="78630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箭头: 右 9"/>
          <p:cNvSpPr/>
          <p:nvPr/>
        </p:nvSpPr>
        <p:spPr>
          <a:xfrm>
            <a:off x="5536834" y="3191408"/>
            <a:ext cx="662152" cy="2439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文本框 21"/>
              <p:cNvSpPr txBox="1"/>
              <p:nvPr/>
            </p:nvSpPr>
            <p:spPr>
              <a:xfrm>
                <a:off x="6248959" y="4299408"/>
                <a:ext cx="200696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zh-CN" altLang="en-US" sz="24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zh-CN" altLang="en-US" sz="2400" i="0">
                              <a:latin typeface="Cambria Math" panose="02040503050406030204" pitchFamily="18" charset="0"/>
                            </a:rPr>
                            <m:t>log</m:t>
                          </m:r>
                        </m:e>
                        <m:sub>
                          <m: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zh-CN" alt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1" name="文本框 21">
                <a:extLst>
                  <a:ext uri="{FF2B5EF4-FFF2-40B4-BE49-F238E27FC236}">
                    <ele xmlns:a14="http://schemas.microsoft.com/office/drawing/2010/main" xmlns="" attr="{3A8AF7D0-05EB-4E8E-999A-F3604D61EA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8959" y="4299408"/>
                <a:ext cx="2006966" cy="461665"/>
              </a:xfrm>
              <a:prstGeom prst="rect">
                <a:avLst/>
              </a:prstGeom>
              <a:blipFill rotWithShape="1">
                <a:blip r:embed="rId5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组合 31"/>
          <p:cNvGrpSpPr/>
          <p:nvPr/>
        </p:nvGrpSpPr>
        <p:grpSpPr>
          <a:xfrm>
            <a:off x="-591837" y="2632989"/>
            <a:ext cx="4289097" cy="1324273"/>
            <a:chOff x="511248" y="3862188"/>
            <a:chExt cx="4542259" cy="132427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文本框 23"/>
                <p:cNvSpPr txBox="1"/>
                <p:nvPr/>
              </p:nvSpPr>
              <p:spPr>
                <a:xfrm>
                  <a:off x="1484588" y="3862188"/>
                  <a:ext cx="3568919" cy="132427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zh-CN" alt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zh-CN" alt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zh-CN" altLang="en-US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zh-CN" altLang="en-US" sz="2400" i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num>
                                          <m:den>
                                            <m:r>
                                              <a:rPr lang="zh-CN" altLang="en-US" sz="2400" i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f>
                                      <m:fPr>
                                        <m:ctrlPr>
                                          <a:rPr lang="zh-CN" alt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zh-CN" altLang="en-US" sz="2400" i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zh-CN" altLang="en-US" sz="2400" i="0">
                                            <a:latin typeface="Cambria Math" panose="02040503050406030204" pitchFamily="18" charset="0"/>
                                          </a:rPr>
                                          <m:t>5730</m:t>
                                        </m:r>
                                      </m:den>
                                    </m:f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38" name="文本框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84588" y="3862188"/>
                  <a:ext cx="3568919" cy="1324273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文本框 24"/>
                <p:cNvSpPr txBox="1"/>
                <p:nvPr/>
              </p:nvSpPr>
              <p:spPr>
                <a:xfrm>
                  <a:off x="511248" y="4253587"/>
                  <a:ext cx="3149220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41" name="文本框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248" y="4253587"/>
                  <a:ext cx="3149220" cy="461665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b="-10526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21"/>
              <p:cNvSpPr txBox="1"/>
              <p:nvPr/>
            </p:nvSpPr>
            <p:spPr>
              <a:xfrm>
                <a:off x="1097003" y="4331934"/>
                <a:ext cx="168086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zh-CN" altLang="en-US" sz="2400" i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0" i="1" smtClean="0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US" altLang="zh-CN" sz="24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zh-CN" alt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7" name="文本框 21">
                <a:extLst>
                  <a:ext uri="{FF2B5EF4-FFF2-40B4-BE49-F238E27FC236}">
                    <ele xmlns:a14="http://schemas.microsoft.com/office/drawing/2010/main" xmlns="" attr="{3A8AF7D0-05EB-4E8E-999A-F3604D61EA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7003" y="4331934"/>
                <a:ext cx="1680865" cy="461665"/>
              </a:xfrm>
              <a:prstGeom prst="rect">
                <a:avLst/>
              </a:prstGeom>
              <a:blipFill rotWithShape="1">
                <a:blip r:embed="rId8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箭头: 右 9"/>
          <p:cNvSpPr/>
          <p:nvPr/>
        </p:nvSpPr>
        <p:spPr>
          <a:xfrm>
            <a:off x="2642351" y="4440767"/>
            <a:ext cx="662152" cy="2439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文本框 4"/>
              <p:cNvSpPr txBox="1"/>
              <p:nvPr/>
            </p:nvSpPr>
            <p:spPr>
              <a:xfrm>
                <a:off x="3304503" y="4295510"/>
                <a:ext cx="2459929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zh-CN" altLang="en-US" sz="240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zh-CN" altLang="en-US" sz="2400" i="1">
                              <a:latin typeface="Cambria Math" panose="02040503050406030204" pitchFamily="18" charset="0"/>
                            </a:rPr>
                            <m:t>log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/>
                            </a:rPr>
                            <m:t>𝑎</m:t>
                          </m:r>
                        </m:sub>
                      </m:sSub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zh-CN" altLang="en-US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9" name="文本框 4">
                <a:extLst>
                  <a:ext uri="{FF2B5EF4-FFF2-40B4-BE49-F238E27FC236}">
                    <ele xmlns:a14="http://schemas.microsoft.com/office/drawing/2010/main" xmlns="" attr="{6768617E-0184-4098-8C23-0D917693F1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4503" y="4295510"/>
                <a:ext cx="2459929" cy="461665"/>
              </a:xfrm>
              <a:prstGeom prst="rect">
                <a:avLst/>
              </a:prstGeom>
              <a:blipFill rotWithShape="1">
                <a:blip r:embed="rId9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箭头: 右 9"/>
          <p:cNvSpPr/>
          <p:nvPr/>
        </p:nvSpPr>
        <p:spPr>
          <a:xfrm>
            <a:off x="5536834" y="4475089"/>
            <a:ext cx="662152" cy="2439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431930" y="5263555"/>
            <a:ext cx="1554480" cy="489562"/>
            <a:chOff x="1431930" y="5263555"/>
            <a:chExt cx="1554480" cy="489562"/>
          </a:xfrm>
        </p:grpSpPr>
        <p:sp>
          <p:nvSpPr>
            <p:cNvPr id="42" name="文本框 4"/>
            <p:cNvSpPr txBox="1"/>
            <p:nvPr/>
          </p:nvSpPr>
          <p:spPr>
            <a:xfrm>
              <a:off x="1431930" y="5263555"/>
              <a:ext cx="15544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指数函数</a:t>
              </a:r>
            </a:p>
          </p:txBody>
        </p:sp>
        <p:sp>
          <p:nvSpPr>
            <p:cNvPr id="3" name="圆角矩形标注 2"/>
            <p:cNvSpPr/>
            <p:nvPr/>
          </p:nvSpPr>
          <p:spPr>
            <a:xfrm>
              <a:off x="1431930" y="5291452"/>
              <a:ext cx="1504101" cy="461665"/>
            </a:xfrm>
            <a:prstGeom prst="wedgeRoundRectCallout">
              <a:avLst>
                <a:gd name="adj1" fmla="val -11097"/>
                <a:gd name="adj2" fmla="val -156787"/>
                <a:gd name="adj3" fmla="val 16667"/>
              </a:avLst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652564" y="5291452"/>
            <a:ext cx="1603361" cy="461666"/>
            <a:chOff x="6761000" y="5341459"/>
            <a:chExt cx="1603361" cy="461666"/>
          </a:xfrm>
        </p:grpSpPr>
        <p:sp>
          <p:nvSpPr>
            <p:cNvPr id="43" name="文本框 4"/>
            <p:cNvSpPr txBox="1"/>
            <p:nvPr/>
          </p:nvSpPr>
          <p:spPr>
            <a:xfrm>
              <a:off x="6809881" y="5341459"/>
              <a:ext cx="15544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对数函数</a:t>
              </a:r>
            </a:p>
          </p:txBody>
        </p:sp>
        <p:sp>
          <p:nvSpPr>
            <p:cNvPr id="45" name="圆角矩形标注 44"/>
            <p:cNvSpPr/>
            <p:nvPr/>
          </p:nvSpPr>
          <p:spPr>
            <a:xfrm>
              <a:off x="6761000" y="5341460"/>
              <a:ext cx="1504101" cy="461665"/>
            </a:xfrm>
            <a:prstGeom prst="wedgeRoundRectCallout">
              <a:avLst>
                <a:gd name="adj1" fmla="val -11097"/>
                <a:gd name="adj2" fmla="val -156787"/>
                <a:gd name="adj3" fmla="val 16667"/>
              </a:avLst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6" name="矩形 35"/>
          <p:cNvSpPr/>
          <p:nvPr/>
        </p:nvSpPr>
        <p:spPr>
          <a:xfrm>
            <a:off x="7275888" y="3196593"/>
            <a:ext cx="696686" cy="55547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4557913" y="3217073"/>
            <a:ext cx="696686" cy="55547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1409037" y="2832438"/>
            <a:ext cx="1080242" cy="98255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712522" y="3962602"/>
            <a:ext cx="1266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一般地：</a:t>
            </a:r>
          </a:p>
        </p:txBody>
      </p:sp>
    </p:spTree>
    <p:extLst>
      <p:ext uri="{BB962C8B-B14F-4D97-AF65-F5344CB8AC3E}">
        <p14:creationId xmlns:p14="http://schemas.microsoft.com/office/powerpoint/2010/main" val="3640070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7" grpId="0"/>
      <p:bldP spid="38" grpId="0" animBg="1"/>
      <p:bldP spid="39" grpId="0"/>
      <p:bldP spid="4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1812934" y="2315997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250223" y="2057400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695704" y="1685109"/>
            <a:ext cx="55567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latin typeface="黑体" panose="02010609060101010101" pitchFamily="49" charset="-122"/>
                <a:ea typeface="黑体" panose="02010609060101010101" pitchFamily="49" charset="-122"/>
              </a:rPr>
              <a:t>新知特征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895603" y="3172390"/>
          <a:ext cx="7391400" cy="1382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3" name="Document" r:id="rId4" imgW="7397750" imgH="1388110" progId="Word.Document.8">
                  <p:embed/>
                </p:oleObj>
              </mc:Choice>
              <mc:Fallback>
                <p:oleObj name="Document" r:id="rId4" imgW="7397750" imgH="138811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95603" y="3172390"/>
                        <a:ext cx="7391400" cy="1382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836194" y="2681688"/>
            <a:ext cx="2394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对数函数的概念：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17020" y="4455953"/>
            <a:ext cx="75141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注意：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1.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对数函数的定义是形式定义，注意函数特征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;</a:t>
            </a:r>
            <a:endParaRPr lang="zh-CN" altLang="en-US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96414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1812934" y="2315997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250223" y="2057400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695704" y="1685109"/>
            <a:ext cx="55567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学以致用</a:t>
            </a:r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3428494"/>
              </p:ext>
            </p:extLst>
          </p:nvPr>
        </p:nvGraphicFramePr>
        <p:xfrm>
          <a:off x="879475" y="2571750"/>
          <a:ext cx="7418388" cy="325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7" name="Document" r:id="rId4" imgW="8587422" imgH="3778930" progId="Word.Document.8">
                  <p:embed/>
                </p:oleObj>
              </mc:Choice>
              <mc:Fallback>
                <p:oleObj name="Document" r:id="rId4" imgW="8587422" imgH="377893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79475" y="2571750"/>
                        <a:ext cx="7418388" cy="3257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文本框 12"/>
          <p:cNvSpPr txBox="1"/>
          <p:nvPr/>
        </p:nvSpPr>
        <p:spPr>
          <a:xfrm>
            <a:off x="1812934" y="557930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判断函数是否为对数函数的依据是什么？</a:t>
            </a:r>
            <a:endParaRPr lang="zh-CN" altLang="en-US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2829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1812934" y="2315997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250223" y="2057400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695704" y="1685109"/>
            <a:ext cx="55567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latin typeface="黑体" panose="02010609060101010101" pitchFamily="49" charset="-122"/>
                <a:ea typeface="黑体" panose="02010609060101010101" pitchFamily="49" charset="-122"/>
              </a:rPr>
              <a:t>新知特征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3144982" y="3025774"/>
            <a:ext cx="1658416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2017713" y="2533650"/>
          <a:ext cx="1508125" cy="50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1" name="Equation" r:id="rId4" imgW="16154400" imgH="5486400" progId="Equation.DSMT4">
                  <p:embed/>
                </p:oleObj>
              </mc:Choice>
              <mc:Fallback>
                <p:oleObj name="Equation" r:id="rId4" imgW="16154400" imgH="548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7713" y="2533650"/>
                        <a:ext cx="1508125" cy="5095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文本框 15"/>
          <p:cNvSpPr txBox="1"/>
          <p:nvPr/>
        </p:nvSpPr>
        <p:spPr>
          <a:xfrm>
            <a:off x="836721" y="3289437"/>
            <a:ext cx="75091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6700" algn="l"/>
            <a:r>
              <a:rPr lang="zh-CN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判断一个函数是否是对数函数，要以下关注三点</a:t>
            </a:r>
            <a:r>
              <a:rPr lang="en-US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:</a:t>
            </a:r>
            <a:endParaRPr lang="zh-CN" altLang="zh-CN" sz="2400" kern="100" dirty="0">
              <a:effectLst/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46018" y="3997302"/>
            <a:ext cx="41979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l">
              <a:buFont typeface="+mj-lt"/>
              <a:buAutoNum type="arabicPeriod"/>
            </a:pPr>
            <a:r>
              <a:rPr lang="zh-CN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对数符号前面的系数为</a:t>
            </a:r>
            <a:r>
              <a:rPr lang="en-US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；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1046018" y="4584415"/>
            <a:ext cx="51351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2. </a:t>
            </a:r>
            <a:r>
              <a:rPr lang="zh-CN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对数的底数是不</a:t>
            </a:r>
            <a:r>
              <a:rPr lang="zh-CN" altLang="zh-CN" sz="2400" kern="100" dirty="0" smtClean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等于</a:t>
            </a:r>
            <a:r>
              <a:rPr lang="en-US" altLang="zh-CN" sz="2400" kern="100" dirty="0" smtClean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 sz="2400" kern="100" dirty="0" smtClean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的</a:t>
            </a:r>
            <a:r>
              <a:rPr lang="zh-CN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正常数；</a:t>
            </a:r>
            <a:endParaRPr lang="zh-CN" altLang="en-US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046018" y="5117207"/>
            <a:ext cx="39729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3. </a:t>
            </a:r>
            <a:r>
              <a:rPr lang="zh-CN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对数的真数仅</a:t>
            </a:r>
            <a:r>
              <a:rPr lang="zh-CN" altLang="en-US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有</a:t>
            </a:r>
            <a:r>
              <a:rPr lang="zh-CN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自变量</a:t>
            </a:r>
            <a:r>
              <a:rPr lang="en-US" altLang="zh-CN" sz="2400" i="1" kern="100" dirty="0">
                <a:effectLst/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x.</a:t>
            </a:r>
            <a:endParaRPr lang="zh-CN" altLang="en-US" sz="2400" i="1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553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1812934" y="2315997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250223" y="2057400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695704" y="1685109"/>
            <a:ext cx="55567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学以致用</a:t>
            </a:r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2703755"/>
              </p:ext>
            </p:extLst>
          </p:nvPr>
        </p:nvGraphicFramePr>
        <p:xfrm>
          <a:off x="879475" y="2571750"/>
          <a:ext cx="7418388" cy="325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5" name="Document" r:id="rId4" imgW="8587422" imgH="3778930" progId="Word.Document.8">
                  <p:embed/>
                </p:oleObj>
              </mc:Choice>
              <mc:Fallback>
                <p:oleObj name="Document" r:id="rId4" imgW="8587422" imgH="377893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79475" y="2571750"/>
                        <a:ext cx="7418388" cy="3257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25764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1812934" y="2315997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250223" y="2057400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695704" y="1685109"/>
            <a:ext cx="55567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学以致用</a:t>
            </a:r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3762144"/>
              </p:ext>
            </p:extLst>
          </p:nvPr>
        </p:nvGraphicFramePr>
        <p:xfrm>
          <a:off x="879475" y="2571750"/>
          <a:ext cx="7418388" cy="325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9" name="Document" r:id="rId4" imgW="8587422" imgH="3778930" progId="Word.Document.8">
                  <p:embed/>
                </p:oleObj>
              </mc:Choice>
              <mc:Fallback>
                <p:oleObj name="Document" r:id="rId4" imgW="8587422" imgH="377893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79475" y="2571750"/>
                        <a:ext cx="7418388" cy="3257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4480015" y="4135700"/>
            <a:ext cx="73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24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8177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1812934" y="2315997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250223" y="2057400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695704" y="1685109"/>
            <a:ext cx="55567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latin typeface="黑体" panose="02010609060101010101" pitchFamily="49" charset="-122"/>
                <a:ea typeface="黑体" panose="02010609060101010101" pitchFamily="49" charset="-122"/>
              </a:rPr>
              <a:t>新知特征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895603" y="3172390"/>
          <a:ext cx="7391400" cy="1382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3" name="Document" r:id="rId4" imgW="7397750" imgH="1388110" progId="Word.Document.8">
                  <p:embed/>
                </p:oleObj>
              </mc:Choice>
              <mc:Fallback>
                <p:oleObj name="Document" r:id="rId4" imgW="7397750" imgH="138811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95603" y="3172390"/>
                        <a:ext cx="7391400" cy="1382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836194" y="2681688"/>
            <a:ext cx="2394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对数函数的概念：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17020" y="4455953"/>
            <a:ext cx="75141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注意：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1.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对数函数的定义是形式定义，注意函数特征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;</a:t>
            </a:r>
            <a:endParaRPr lang="zh-CN" altLang="en-US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/>
              <p:cNvSpPr txBox="1"/>
              <p:nvPr/>
            </p:nvSpPr>
            <p:spPr>
              <a:xfrm>
                <a:off x="1695704" y="5086782"/>
                <a:ext cx="6096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2.</a:t>
                </a:r>
                <a:r>
                  <a:rPr lang="zh-CN" altLang="en-US" sz="2400" kern="100" dirty="0"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对数函数的底数 </a:t>
                </a:r>
                <a14:m>
                  <m:oMath xmlns:m="http://schemas.openxmlformats.org/officeDocument/2006/math">
                    <m:r>
                      <a:rPr lang="en-US" altLang="zh-CN" sz="2400" b="0" i="1" kern="100" smtClean="0">
                        <a:latin typeface="Cambria Math" panose="020405030504060302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n-US" altLang="zh-CN" sz="2400" b="0" i="1" kern="100" smtClean="0">
                        <a:latin typeface="Cambria Math" panose="020405030504060302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&gt;0</m:t>
                    </m:r>
                  </m:oMath>
                </a14:m>
                <a:r>
                  <a:rPr lang="en-US" altLang="zh-CN" sz="2400" kern="100" dirty="0">
                    <a:ea typeface="华文楷体" panose="0201060004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zh-CN" altLang="en-US" sz="2400" kern="100" dirty="0">
                    <a:ea typeface="华文楷体" panose="02010600040101010101" pitchFamily="2" charset="-122"/>
                    <a:cs typeface="Times New Roman" panose="02020603050405020304" pitchFamily="18" charset="0"/>
                  </a:rPr>
                  <a:t>且</a:t>
                </a:r>
                <a14:m>
                  <m:oMath xmlns:m="http://schemas.openxmlformats.org/officeDocument/2006/math">
                    <m:r>
                      <a:rPr lang="en-US" altLang="zh-CN" sz="2400" b="0" i="0" kern="100" smtClean="0">
                        <a:latin typeface="Cambria Math" panose="020405030504060302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  </m:t>
                    </m:r>
                    <m:r>
                      <a:rPr lang="en-US" altLang="zh-CN" sz="2400" i="1" kern="100">
                        <a:latin typeface="Cambria Math" panose="020405030504060302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n-US" altLang="zh-CN" sz="2400" i="1" kern="10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≠</m:t>
                    </m:r>
                    <m:r>
                      <a:rPr lang="en-US" altLang="zh-CN" sz="2400" i="1" kern="100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1</m:t>
                    </m:r>
                    <m:r>
                      <a:rPr lang="en-US" altLang="zh-CN" sz="2400" b="0" i="1" kern="10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;</m:t>
                    </m:r>
                  </m:oMath>
                </a14:m>
                <a:endParaRPr lang="zh-CN" altLang="en-US" sz="2400" dirty="0"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</p:txBody>
          </p:sp>
        </mc:Choice>
        <mc:Fallback xmlns="">
          <p:sp>
            <p:nvSpPr>
              <p:cNvPr id="12" name="文本框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5704" y="5086782"/>
                <a:ext cx="6096000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1500" t="-10526" b="-28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p:grpSp>
        <p:nvGrpSpPr>
          <p:cNvPr id="15" name="组合 14"/>
          <p:cNvGrpSpPr/>
          <p:nvPr/>
        </p:nvGrpSpPr>
        <p:grpSpPr>
          <a:xfrm>
            <a:off x="1696175" y="5690731"/>
            <a:ext cx="7212298" cy="470336"/>
            <a:chOff x="1696175" y="5690731"/>
            <a:chExt cx="4864957" cy="470336"/>
          </a:xfrm>
        </p:grpSpPr>
        <p:sp>
          <p:nvSpPr>
            <p:cNvPr id="14" name="文本框 13"/>
            <p:cNvSpPr txBox="1"/>
            <p:nvPr/>
          </p:nvSpPr>
          <p:spPr>
            <a:xfrm>
              <a:off x="1696175" y="5699402"/>
              <a:ext cx="48649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400" kern="100" dirty="0">
                  <a:effectLst/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3.</a:t>
              </a:r>
              <a:r>
                <a:rPr lang="zh-CN" altLang="zh-CN" sz="2400" kern="100" dirty="0">
                  <a:effectLst/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zh-CN" altLang="en-US" sz="2400" kern="100" dirty="0"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对数函数的定义域为</a:t>
              </a:r>
              <a:endParaRPr lang="zh-CN" altLang="en-US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文本框 15"/>
                <p:cNvSpPr txBox="1"/>
                <p:nvPr/>
              </p:nvSpPr>
              <p:spPr>
                <a:xfrm>
                  <a:off x="3751844" y="5690731"/>
                  <a:ext cx="2556962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14:m>
                    <m:oMath xmlns:m="http://schemas.openxmlformats.org/officeDocument/2006/math">
                      <m:d>
                        <m:dPr>
                          <m:ctrlPr>
                            <a:rPr lang="zh-CN" alt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sz="240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zh-CN" altLang="en-US" sz="2400" i="0">
                              <a:latin typeface="Cambria Math" panose="02040503050406030204" pitchFamily="18" charset="0"/>
                            </a:rPr>
                            <m:t>,+∞</m:t>
                          </m:r>
                        </m:e>
                      </m:d>
                    </m:oMath>
                  </a14:m>
                  <a:r>
                    <a:rPr lang="en-US" altLang="zh-CN" sz="2400" dirty="0">
                      <a:latin typeface="华文楷体" panose="02010600040101010101" pitchFamily="2" charset="-122"/>
                      <a:ea typeface="华文楷体" panose="02010600040101010101" pitchFamily="2" charset="-122"/>
                      <a:cs typeface="Times New Roman" panose="02020603050405020304" pitchFamily="18" charset="0"/>
                    </a:rPr>
                    <a:t>,</a:t>
                  </a:r>
                  <a:r>
                    <a:rPr lang="zh-CN" altLang="en-US" sz="2400" dirty="0">
                      <a:latin typeface="华文楷体" panose="02010600040101010101" pitchFamily="2" charset="-122"/>
                      <a:ea typeface="华文楷体" panose="02010600040101010101" pitchFamily="2" charset="-122"/>
                      <a:cs typeface="Times New Roman" panose="02020603050405020304" pitchFamily="18" charset="0"/>
                    </a:rPr>
                    <a:t>即自变量 </a:t>
                  </a:r>
                  <a:r>
                    <a:rPr lang="en-US" altLang="zh-CN" sz="2400" i="1" dirty="0">
                      <a:latin typeface="Times New Roman" panose="02020603050405020304" pitchFamily="18" charset="0"/>
                      <a:ea typeface="华文楷体" panose="02010600040101010101" pitchFamily="2" charset="-122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zh-CN" sz="2400" dirty="0">
                      <a:latin typeface="Times New Roman" panose="02020603050405020304" pitchFamily="18" charset="0"/>
                      <a:ea typeface="华文楷体" panose="02010600040101010101" pitchFamily="2" charset="-122"/>
                      <a:cs typeface="Times New Roman" panose="02020603050405020304" pitchFamily="18" charset="0"/>
                    </a:rPr>
                    <a:t>&gt;0.</a:t>
                  </a:r>
                  <a:endParaRPr lang="zh-CN" altLang="en-US" dirty="0"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6" name="文本框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51844" y="5690731"/>
                  <a:ext cx="2556962" cy="461665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t="-12000" b="-32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954578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1812934" y="2315997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250223" y="2057400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695704" y="1685109"/>
            <a:ext cx="55567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学以致用</a:t>
            </a:r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1551500" y="2426811"/>
            <a:ext cx="6096000" cy="1147558"/>
            <a:chOff x="1543303" y="2883745"/>
            <a:chExt cx="6096000" cy="1147558"/>
          </a:xfrm>
        </p:grpSpPr>
        <p:sp>
          <p:nvSpPr>
            <p:cNvPr id="17" name="文本框 16"/>
            <p:cNvSpPr txBox="1"/>
            <p:nvPr/>
          </p:nvSpPr>
          <p:spPr>
            <a:xfrm>
              <a:off x="1543303" y="2883745"/>
              <a:ext cx="6096000" cy="11475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zh-CN" sz="2400" kern="100" dirty="0">
                  <a:effectLst/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例</a:t>
              </a:r>
              <a:r>
                <a:rPr lang="en-US" altLang="zh-CN" sz="2400" kern="100" dirty="0">
                  <a:effectLst/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2 </a:t>
              </a:r>
              <a:r>
                <a:rPr lang="zh-CN" altLang="zh-CN" sz="2400" kern="100" dirty="0">
                  <a:effectLst/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求下列函数的定义域：</a:t>
              </a:r>
              <a:endParaRPr lang="en-US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endParaRPr>
            </a:p>
            <a:p>
              <a:pPr algn="l">
                <a:lnSpc>
                  <a:spcPct val="150000"/>
                </a:lnSpc>
              </a:pPr>
              <a:r>
                <a:rPr lang="zh-CN" altLang="en-US" sz="2400" kern="100" dirty="0"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（</a:t>
              </a:r>
              <a:r>
                <a:rPr lang="en-US" altLang="zh-CN" sz="2400" kern="100" dirty="0"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2400" kern="100" dirty="0"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）</a:t>
              </a:r>
              <a:endParaRPr lang="en-US" altLang="zh-CN" sz="2400" kern="1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文本框 18"/>
                <p:cNvSpPr txBox="1"/>
                <p:nvPr/>
              </p:nvSpPr>
              <p:spPr>
                <a:xfrm>
                  <a:off x="1821482" y="3514773"/>
                  <a:ext cx="2646218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zh-CN" altLang="en-US" sz="2400" i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zh-CN" altLang="en-US" sz="2400" i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sSup>
                          <m:sSupPr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zh-CN" altLang="en-US" sz="2400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;</m:t>
                        </m:r>
                      </m:oMath>
                    </m:oMathPara>
                  </a14:m>
                  <a:endParaRPr lang="zh-CN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9" name="文本框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1482" y="3514773"/>
                  <a:ext cx="2646218" cy="461665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b="-20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</p:grpSp>
      <p:grpSp>
        <p:nvGrpSpPr>
          <p:cNvPr id="26" name="组合 25"/>
          <p:cNvGrpSpPr/>
          <p:nvPr/>
        </p:nvGrpSpPr>
        <p:grpSpPr>
          <a:xfrm>
            <a:off x="1539590" y="3488410"/>
            <a:ext cx="5896434" cy="503717"/>
            <a:chOff x="1250223" y="4454640"/>
            <a:chExt cx="5896434" cy="503717"/>
          </a:xfrm>
        </p:grpSpPr>
        <p:sp>
          <p:nvSpPr>
            <p:cNvPr id="20" name="文本框 19"/>
            <p:cNvSpPr txBox="1"/>
            <p:nvPr/>
          </p:nvSpPr>
          <p:spPr>
            <a:xfrm>
              <a:off x="1250223" y="4496692"/>
              <a:ext cx="28678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（</a:t>
              </a:r>
              <a:r>
                <a:rPr lang="en-US" altLang="zh-CN" sz="24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2</a:t>
              </a:r>
              <a:r>
                <a:rPr lang="zh-CN" altLang="en-US" sz="24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）</a:t>
              </a: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1978021" y="4454640"/>
              <a:ext cx="5168636" cy="478189"/>
              <a:chOff x="1867181" y="4454640"/>
              <a:chExt cx="5168636" cy="47818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文本框 22"/>
                  <p:cNvSpPr txBox="1"/>
                  <p:nvPr/>
                </p:nvSpPr>
                <p:spPr>
                  <a:xfrm>
                    <a:off x="1867181" y="4471164"/>
                    <a:ext cx="4440838" cy="46166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zh-CN" altLang="en-US" sz="2400" i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4−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&gt;0,</m:t>
                        </m:r>
                      </m:oMath>
                    </a14:m>
                    <a:r>
                      <a:rPr lang="zh-CN" altLang="en-US" sz="2400" dirty="0"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a:t>且</a:t>
                    </a:r>
                  </a:p>
                </p:txBody>
              </p:sp>
            </mc:Choice>
            <mc:Fallback xmlns="">
              <p:sp>
                <p:nvSpPr>
                  <p:cNvPr id="23" name="文本框 2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67181" y="4471164"/>
                    <a:ext cx="4440838" cy="461665"/>
                  </a:xfrm>
                  <a:prstGeom prst="rect">
                    <a:avLst/>
                  </a:prstGeom>
                  <a:blipFill rotWithShape="1">
                    <a:blip r:embed="rId4"/>
                    <a:stretch>
                      <a:fillRect l="-412" t="-10526" b="-28947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  <a:endParaRPr lang="zh-CN" altLang="en-US">
                      <a:noFill/>
                    </a:endParaRP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" name="文本框 24"/>
                  <p:cNvSpPr txBox="1"/>
                  <p:nvPr/>
                </p:nvSpPr>
                <p:spPr>
                  <a:xfrm>
                    <a:off x="4819090" y="4454640"/>
                    <a:ext cx="2216727" cy="46166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zh-CN" altLang="en-US" sz="240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zh-CN" altLang="en-US" sz="2400" i="0">
                              <a:latin typeface="Cambria Math" panose="02040503050406030204" pitchFamily="18" charset="0"/>
                            </a:rPr>
                            <m:t>≠1).</m:t>
                          </m:r>
                        </m:oMath>
                      </m:oMathPara>
                    </a14:m>
                    <a:endParaRPr lang="zh-CN" altLang="en-US" sz="24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5" name="文本框 2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819090" y="4454640"/>
                    <a:ext cx="2216727" cy="461665"/>
                  </a:xfrm>
                  <a:prstGeom prst="rect">
                    <a:avLst/>
                  </a:prstGeom>
                  <a:blipFill rotWithShape="1">
                    <a:blip r:embed="rId5"/>
                    <a:stretch>
                      <a:fillRect b="-18421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  <a:endParaRPr lang="zh-CN" altLang="en-US">
                      <a:noFill/>
                    </a:endParaRPr>
                  </a:p>
                </p:txBody>
              </p:sp>
            </mc:Fallback>
          </mc:AlternateContent>
        </p:grpSp>
      </p:grpSp>
      <p:sp>
        <p:nvSpPr>
          <p:cNvPr id="35" name="文本框 34"/>
          <p:cNvSpPr txBox="1"/>
          <p:nvPr/>
        </p:nvSpPr>
        <p:spPr>
          <a:xfrm>
            <a:off x="1081417" y="4623155"/>
            <a:ext cx="73058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33350"/>
            <a:r>
              <a:rPr lang="zh-CN" altLang="zh-CN" sz="2400" kern="1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问题</a:t>
            </a:r>
            <a:r>
              <a:rPr lang="en-US" altLang="zh-CN" sz="2400" kern="1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zh-CN" sz="2400" kern="1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：</a:t>
            </a:r>
            <a:r>
              <a:rPr lang="zh-CN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求解的依据是什么？据此求解的步骤是什么？</a:t>
            </a:r>
          </a:p>
        </p:txBody>
      </p:sp>
    </p:spTree>
    <p:extLst>
      <p:ext uri="{BB962C8B-B14F-4D97-AF65-F5344CB8AC3E}">
        <p14:creationId xmlns:p14="http://schemas.microsoft.com/office/powerpoint/2010/main" val="1295839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1812934" y="2315997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250223" y="2057400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695704" y="1685109"/>
            <a:ext cx="55567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学以致用</a:t>
            </a:r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1551500" y="2426811"/>
            <a:ext cx="6096000" cy="1147558"/>
            <a:chOff x="1543303" y="2883745"/>
            <a:chExt cx="6096000" cy="1147558"/>
          </a:xfrm>
        </p:grpSpPr>
        <p:sp>
          <p:nvSpPr>
            <p:cNvPr id="17" name="文本框 16"/>
            <p:cNvSpPr txBox="1"/>
            <p:nvPr/>
          </p:nvSpPr>
          <p:spPr>
            <a:xfrm>
              <a:off x="1543303" y="2883745"/>
              <a:ext cx="6096000" cy="11475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zh-CN" sz="2400" kern="100" dirty="0">
                  <a:effectLst/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例</a:t>
              </a:r>
              <a:r>
                <a:rPr lang="en-US" altLang="zh-CN" sz="2400" kern="100" dirty="0">
                  <a:effectLst/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2 </a:t>
              </a:r>
              <a:r>
                <a:rPr lang="zh-CN" altLang="zh-CN" sz="2400" kern="100" dirty="0">
                  <a:effectLst/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求下列函数的定义域：</a:t>
              </a:r>
              <a:endParaRPr lang="en-US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endParaRPr>
            </a:p>
            <a:p>
              <a:pPr algn="l">
                <a:lnSpc>
                  <a:spcPct val="150000"/>
                </a:lnSpc>
              </a:pPr>
              <a:r>
                <a:rPr lang="zh-CN" altLang="en-US" sz="2400" kern="100" dirty="0"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（</a:t>
              </a:r>
              <a:r>
                <a:rPr lang="en-US" altLang="zh-CN" sz="2400" kern="100" dirty="0"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2400" kern="100" dirty="0"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）</a:t>
              </a:r>
              <a:endParaRPr lang="en-US" altLang="zh-CN" sz="2400" kern="1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文本框 18"/>
                <p:cNvSpPr txBox="1"/>
                <p:nvPr/>
              </p:nvSpPr>
              <p:spPr>
                <a:xfrm>
                  <a:off x="1821482" y="3514773"/>
                  <a:ext cx="2646218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zh-CN" altLang="en-US" sz="2400" i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zh-CN" altLang="en-US" sz="2400" i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sSup>
                          <m:sSupPr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zh-CN" altLang="en-US" sz="2400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;</m:t>
                        </m:r>
                      </m:oMath>
                    </m:oMathPara>
                  </a14:m>
                  <a:endParaRPr lang="zh-CN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9" name="文本框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1482" y="3514773"/>
                  <a:ext cx="2646218" cy="461665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b="-20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</p:grpSp>
      <p:grpSp>
        <p:nvGrpSpPr>
          <p:cNvPr id="26" name="组合 25"/>
          <p:cNvGrpSpPr/>
          <p:nvPr/>
        </p:nvGrpSpPr>
        <p:grpSpPr>
          <a:xfrm>
            <a:off x="1539590" y="3488410"/>
            <a:ext cx="5896434" cy="503717"/>
            <a:chOff x="1250223" y="4454640"/>
            <a:chExt cx="5896434" cy="503717"/>
          </a:xfrm>
        </p:grpSpPr>
        <p:sp>
          <p:nvSpPr>
            <p:cNvPr id="20" name="文本框 19"/>
            <p:cNvSpPr txBox="1"/>
            <p:nvPr/>
          </p:nvSpPr>
          <p:spPr>
            <a:xfrm>
              <a:off x="1250223" y="4496692"/>
              <a:ext cx="28678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（</a:t>
              </a:r>
              <a:r>
                <a:rPr lang="en-US" altLang="zh-CN" sz="24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2</a:t>
              </a:r>
              <a:r>
                <a:rPr lang="zh-CN" altLang="en-US" sz="24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）</a:t>
              </a: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1978021" y="4454640"/>
              <a:ext cx="5168636" cy="478189"/>
              <a:chOff x="1867181" y="4454640"/>
              <a:chExt cx="5168636" cy="47818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文本框 22"/>
                  <p:cNvSpPr txBox="1"/>
                  <p:nvPr/>
                </p:nvSpPr>
                <p:spPr>
                  <a:xfrm>
                    <a:off x="1867181" y="4471164"/>
                    <a:ext cx="4440838" cy="46166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zh-CN" altLang="en-US" sz="2400" i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4−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&gt;0,</m:t>
                        </m:r>
                      </m:oMath>
                    </a14:m>
                    <a:r>
                      <a:rPr lang="zh-CN" altLang="en-US" sz="2400" dirty="0"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a:t>且</a:t>
                    </a:r>
                  </a:p>
                </p:txBody>
              </p:sp>
            </mc:Choice>
            <mc:Fallback xmlns="">
              <p:sp>
                <p:nvSpPr>
                  <p:cNvPr id="23" name="文本框 2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67181" y="4471164"/>
                    <a:ext cx="4440838" cy="461665"/>
                  </a:xfrm>
                  <a:prstGeom prst="rect">
                    <a:avLst/>
                  </a:prstGeom>
                  <a:blipFill rotWithShape="1">
                    <a:blip r:embed="rId4"/>
                    <a:stretch>
                      <a:fillRect l="-412" t="-10526" b="-28947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  <a:endParaRPr lang="zh-CN" altLang="en-US">
                      <a:noFill/>
                    </a:endParaRP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" name="文本框 24"/>
                  <p:cNvSpPr txBox="1"/>
                  <p:nvPr/>
                </p:nvSpPr>
                <p:spPr>
                  <a:xfrm>
                    <a:off x="4819090" y="4454640"/>
                    <a:ext cx="2216727" cy="46166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zh-CN" altLang="en-US" sz="240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zh-CN" altLang="en-US" sz="2400" i="0">
                              <a:latin typeface="Cambria Math" panose="02040503050406030204" pitchFamily="18" charset="0"/>
                            </a:rPr>
                            <m:t>≠1).</m:t>
                          </m:r>
                        </m:oMath>
                      </m:oMathPara>
                    </a14:m>
                    <a:endParaRPr lang="zh-CN" altLang="en-US" sz="24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5" name="文本框 2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819090" y="4454640"/>
                    <a:ext cx="2216727" cy="461665"/>
                  </a:xfrm>
                  <a:prstGeom prst="rect">
                    <a:avLst/>
                  </a:prstGeom>
                  <a:blipFill rotWithShape="1">
                    <a:blip r:embed="rId5"/>
                    <a:stretch>
                      <a:fillRect b="-18421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  <a:endParaRPr lang="zh-CN" altLang="en-US">
                      <a:noFill/>
                    </a:endParaRPr>
                  </a:p>
                </p:txBody>
              </p:sp>
            </mc:Fallback>
          </mc:AlternateContent>
        </p:grpSp>
      </p:grpSp>
      <p:sp>
        <p:nvSpPr>
          <p:cNvPr id="21" name="文本框 20"/>
          <p:cNvSpPr txBox="1"/>
          <p:nvPr/>
        </p:nvSpPr>
        <p:spPr>
          <a:xfrm>
            <a:off x="1668244" y="4056199"/>
            <a:ext cx="41019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解：由对数函数的概念可知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1507098" y="4471591"/>
            <a:ext cx="6864538" cy="857096"/>
            <a:chOff x="1391687" y="4612268"/>
            <a:chExt cx="6864538" cy="857096"/>
          </a:xfrm>
        </p:grpSpPr>
        <p:sp>
          <p:nvSpPr>
            <p:cNvPr id="27" name="文本框 26"/>
            <p:cNvSpPr txBox="1"/>
            <p:nvPr/>
          </p:nvSpPr>
          <p:spPr>
            <a:xfrm>
              <a:off x="1391687" y="4638367"/>
              <a:ext cx="686453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（</a:t>
              </a:r>
              <a:r>
                <a:rPr lang="en-US" altLang="zh-CN" sz="24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1</a:t>
              </a:r>
              <a:r>
                <a:rPr lang="zh-CN" altLang="en-US" sz="24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）因为               即             </a:t>
              </a:r>
              <a:endPara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  <a:p>
              <a:r>
                <a:rPr lang="zh-CN" altLang="en-US" sz="24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          所以函数                     的定义域是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文本框 27"/>
                <p:cNvSpPr txBox="1"/>
                <p:nvPr/>
              </p:nvSpPr>
              <p:spPr>
                <a:xfrm>
                  <a:off x="2795337" y="4635114"/>
                  <a:ext cx="1496733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zh-CN" alt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zh-CN" altLang="en-US" sz="2400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&gt;0</m:t>
                        </m:r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，</m:t>
                        </m:r>
                      </m:oMath>
                    </m:oMathPara>
                  </a14:m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8" name="文本框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95337" y="4635114"/>
                  <a:ext cx="1496733" cy="461665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文本框 28"/>
                <p:cNvSpPr txBox="1"/>
                <p:nvPr/>
              </p:nvSpPr>
              <p:spPr>
                <a:xfrm>
                  <a:off x="4140609" y="4612268"/>
                  <a:ext cx="142235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≠0</m:t>
                        </m:r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，</m:t>
                        </m:r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29" name="文本框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40609" y="4612268"/>
                  <a:ext cx="1422359" cy="461665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文本框 29"/>
                <p:cNvSpPr txBox="1"/>
                <p:nvPr/>
              </p:nvSpPr>
              <p:spPr>
                <a:xfrm>
                  <a:off x="3454200" y="4985879"/>
                  <a:ext cx="1654892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zh-CN" altLang="en-US" sz="2400" i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zh-CN" altLang="en-US" sz="2400" i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sSup>
                          <m:sSupPr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zh-CN" altLang="en-US" sz="2400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30" name="文本框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54200" y="4985879"/>
                  <a:ext cx="1654892" cy="461665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 b="-17105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文本框 30"/>
                <p:cNvSpPr txBox="1"/>
                <p:nvPr/>
              </p:nvSpPr>
              <p:spPr>
                <a:xfrm>
                  <a:off x="6473395" y="4994651"/>
                  <a:ext cx="1654892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{"/>
                            <m:endChr m:val="}"/>
                            <m:ctrlPr>
                              <a:rPr lang="zh-CN" altLang="en-US" sz="24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zh-CN" altLang="en-US" sz="2400" i="0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zh-CN" altLang="en-US" sz="2400" i="0">
                                <a:latin typeface="Cambria Math" panose="02040503050406030204" pitchFamily="18" charset="0"/>
                              </a:rPr>
                              <m:t>≠0</m:t>
                            </m:r>
                          </m:e>
                        </m:d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.</m:t>
                        </m:r>
                      </m:oMath>
                    </m:oMathPara>
                  </a14:m>
                  <a:endParaRPr lang="zh-CN" altLang="en-US" sz="2000" dirty="0"/>
                </a:p>
              </p:txBody>
            </p:sp>
          </mc:Choice>
          <mc:Fallback xmlns="">
            <p:sp>
              <p:nvSpPr>
                <p:cNvPr id="31" name="文本框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73395" y="4994651"/>
                  <a:ext cx="1654892" cy="461665"/>
                </a:xfrm>
                <a:prstGeom prst="rect">
                  <a:avLst/>
                </a:prstGeom>
                <a:blipFill rotWithShape="1">
                  <a:blip r:embed="rId9"/>
                  <a:stretch>
                    <a:fillRect b="-17105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文本框 31"/>
              <p:cNvSpPr txBox="1"/>
              <p:nvPr/>
            </p:nvSpPr>
            <p:spPr>
              <a:xfrm>
                <a:off x="1451089" y="5393764"/>
                <a:ext cx="7346681" cy="12319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（</a:t>
                </a:r>
                <a:r>
                  <a:rPr lang="en-US" altLang="zh-CN" sz="24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2</a:t>
                </a:r>
                <a:r>
                  <a:rPr lang="zh-CN" altLang="en-US" sz="24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）因为 </a:t>
                </a:r>
                <a14:m>
                  <m:oMath xmlns:m="http://schemas.openxmlformats.org/officeDocument/2006/math">
                    <m:r>
                      <a:rPr lang="en-US" altLang="zh-CN" sz="2400" i="1" dirty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altLang="zh-CN" sz="2400" b="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N" sz="2400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zh-CN" altLang="en-US" sz="2400" i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altLang="zh-CN" sz="24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,</a:t>
                </a:r>
                <a:r>
                  <a:rPr lang="zh-CN" altLang="en-US" sz="24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  即</a:t>
                </a:r>
                <a14:m>
                  <m:oMath xmlns:m="http://schemas.openxmlformats.org/officeDocument/2006/math">
                    <m:r>
                      <a:rPr lang="en-US" altLang="zh-CN" sz="240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sz="2400" b="0" i="0" smtClean="0">
                        <a:latin typeface="Cambria Math" panose="02040503050406030204" pitchFamily="18" charset="0"/>
                      </a:rPr>
                      <m:t>&lt;4 </m:t>
                    </m:r>
                    <m:r>
                      <a:rPr lang="zh-CN" altLang="en-US" sz="2400" i="1">
                        <a:latin typeface="Cambria Math" panose="02040503050406030204" pitchFamily="18" charset="0"/>
                      </a:rPr>
                      <m:t>，</m:t>
                    </m:r>
                  </m:oMath>
                </a14:m>
                <a:r>
                  <a:rPr lang="zh-CN" altLang="en-US" sz="24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             </a:t>
                </a:r>
                <a:endParaRPr lang="en-US" altLang="zh-CN" sz="2400" dirty="0"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  <a:p>
                <a:r>
                  <a:rPr lang="zh-CN" altLang="en-US" sz="24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          所以函数</a:t>
                </a:r>
                <a14:m>
                  <m:oMath xmlns:m="http://schemas.openxmlformats.org/officeDocument/2006/math">
                    <m:r>
                      <a:rPr lang="zh-CN" altLang="en-US" sz="240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zh-CN" altLang="en-US" sz="2400" i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zh-CN" alt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zh-CN" altLang="en-US" sz="2400" i="0">
                            <a:latin typeface="Cambria Math" panose="02040503050406030204" pitchFamily="18" charset="0"/>
                          </a:rPr>
                          <m:t>log</m:t>
                        </m:r>
                      </m:e>
                      <m:sub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(4−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24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的定义域是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zh-CN" alt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zh-CN" altLang="en-US" sz="240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altLang="zh-CN" sz="2400" b="0" i="0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d>
                    <m:r>
                      <a:rPr lang="zh-CN" altLang="en-US" sz="240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zh-CN" altLang="en-US" sz="2000" dirty="0"/>
              </a:p>
              <a:p>
                <a:endParaRPr lang="zh-CN" altLang="en-US" sz="2400" dirty="0"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</p:txBody>
          </p:sp>
        </mc:Choice>
        <mc:Fallback xmlns="">
          <p:sp>
            <p:nvSpPr>
              <p:cNvPr id="32" name="文本框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1089" y="5393764"/>
                <a:ext cx="7346681" cy="1231940"/>
              </a:xfrm>
              <a:prstGeom prst="rect">
                <a:avLst/>
              </a:prstGeom>
              <a:blipFill rotWithShape="1">
                <a:blip r:embed="rId10"/>
                <a:stretch>
                  <a:fillRect l="-1245" t="-396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4341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1812934" y="2315997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250223" y="2057400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695704" y="1685109"/>
            <a:ext cx="55567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学以致用</a:t>
            </a:r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文本框 33"/>
              <p:cNvSpPr txBox="1"/>
              <p:nvPr/>
            </p:nvSpPr>
            <p:spPr>
              <a:xfrm>
                <a:off x="1069690" y="2568736"/>
                <a:ext cx="7043225" cy="19389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/>
                <a:r>
                  <a:rPr lang="zh-CN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例</a:t>
                </a:r>
                <a:r>
                  <a:rPr lang="en-US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3 </a:t>
                </a:r>
                <a:r>
                  <a:rPr lang="zh-CN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假设某地初始物价为</a:t>
                </a:r>
                <a:r>
                  <a:rPr lang="en-US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，每年以</a:t>
                </a:r>
                <a:r>
                  <a:rPr lang="en-US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5%</a:t>
                </a:r>
                <a:r>
                  <a:rPr lang="zh-CN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的增长率递增，经过</a:t>
                </a:r>
                <a:r>
                  <a:rPr lang="en-US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400" i="1" kern="100" dirty="0">
                    <a:effectLst/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zh-CN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年后的物价为</a:t>
                </a:r>
                <a14:m>
                  <m:oMath xmlns:m="http://schemas.openxmlformats.org/officeDocument/2006/math">
                    <m:r>
                      <a:rPr lang="en-US" altLang="zh-CN" sz="2400" b="0" i="1" kern="100" smtClean="0">
                        <a:effectLst/>
                        <a:latin typeface="Cambria Math" panose="020405030504060302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altLang="zh-CN" sz="2400" b="0" i="1" kern="100" smtClean="0">
                        <a:effectLst/>
                        <a:latin typeface="Cambria Math" panose="020405030504060302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endParaRPr lang="zh-CN" altLang="zh-CN" sz="2400" kern="100" dirty="0">
                  <a:effectLst/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endParaRPr>
              </a:p>
              <a:p>
                <a:pPr lvl="0" algn="l"/>
                <a:r>
                  <a:rPr lang="zh-CN" altLang="en-US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（</a:t>
                </a:r>
                <a:r>
                  <a:rPr lang="en-US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en-US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）</a:t>
                </a:r>
                <a:r>
                  <a:rPr lang="zh-CN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该地的物价经过几年后会翻一番？</a:t>
                </a:r>
              </a:p>
              <a:p>
                <a:pPr lvl="0" algn="l"/>
                <a:r>
                  <a:rPr lang="zh-CN" altLang="en-US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（</a:t>
                </a:r>
                <a:r>
                  <a:rPr lang="en-US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en-US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）</a:t>
                </a:r>
                <a:r>
                  <a:rPr lang="zh-CN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填写下表，并根据表中的数据，说明该地物价的变化规律</a:t>
                </a:r>
                <a:r>
                  <a:rPr lang="en-US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400" kern="100" dirty="0">
                  <a:effectLst/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4" name="文本框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9690" y="2568736"/>
                <a:ext cx="7043225" cy="1938992"/>
              </a:xfrm>
              <a:prstGeom prst="rect">
                <a:avLst/>
              </a:prstGeom>
              <a:blipFill rotWithShape="1">
                <a:blip r:embed="rId3"/>
                <a:stretch>
                  <a:fillRect l="-1298" t="-2516" r="-5536" b="-628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p:graphicFrame>
        <p:nvGraphicFramePr>
          <p:cNvPr id="9" name="表格 9"/>
          <p:cNvGraphicFramePr>
            <a:graphicFrameLocks noGrp="1"/>
          </p:cNvGraphicFramePr>
          <p:nvPr/>
        </p:nvGraphicFramePr>
        <p:xfrm>
          <a:off x="1069690" y="4416942"/>
          <a:ext cx="7133277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00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56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43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24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51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91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206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7166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365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9514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4541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693814">
                <a:tc>
                  <a:txBody>
                    <a:bodyPr/>
                    <a:lstStyle/>
                    <a:p>
                      <a:r>
                        <a:rPr lang="zh-CN" altLang="en-US" sz="2400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物价 </a:t>
                      </a:r>
                      <a:r>
                        <a:rPr lang="en-US" altLang="zh-CN" sz="2400" i="1" dirty="0">
                          <a:latin typeface="Times New Roman" panose="02020603050405020304" pitchFamily="18" charset="0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endParaRPr lang="zh-CN" altLang="en-US" sz="2400" i="1" dirty="0">
                        <a:latin typeface="Times New Roman" panose="020206030504050203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400" b="1" kern="120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2400" b="1" kern="1200" dirty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3634">
                <a:tc>
                  <a:txBody>
                    <a:bodyPr/>
                    <a:lstStyle/>
                    <a:p>
                      <a:r>
                        <a:rPr lang="zh-CN" altLang="en-US" sz="2400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年数</a:t>
                      </a:r>
                      <a:r>
                        <a:rPr lang="en-US" altLang="zh-CN" sz="2400" i="1" dirty="0">
                          <a:latin typeface="Times New Roman" panose="02020603050405020304" pitchFamily="18" charset="0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y</a:t>
                      </a:r>
                      <a:endParaRPr lang="zh-CN" altLang="en-US" sz="2400" i="1" dirty="0">
                        <a:latin typeface="Times New Roman" panose="020206030504050203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CN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altLang="zh-C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6209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1812934" y="2315997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250223" y="2057400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695704" y="1685109"/>
            <a:ext cx="55567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学以致用</a:t>
            </a:r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文本框 33"/>
              <p:cNvSpPr txBox="1"/>
              <p:nvPr/>
            </p:nvSpPr>
            <p:spPr>
              <a:xfrm>
                <a:off x="1069690" y="2471078"/>
                <a:ext cx="7043225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/>
                <a:r>
                  <a:rPr lang="zh-CN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例</a:t>
                </a:r>
                <a:r>
                  <a:rPr lang="en-US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3 </a:t>
                </a:r>
                <a:r>
                  <a:rPr lang="zh-CN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假设某地初始物价为</a:t>
                </a:r>
                <a:r>
                  <a:rPr lang="en-US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，每年以</a:t>
                </a:r>
                <a:r>
                  <a:rPr lang="en-US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5%</a:t>
                </a:r>
                <a:r>
                  <a:rPr lang="zh-CN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的增长率递增，经过</a:t>
                </a:r>
                <a:r>
                  <a:rPr lang="en-US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400" i="1" kern="100" dirty="0">
                    <a:effectLst/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zh-CN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年后的物价为</a:t>
                </a:r>
                <a14:m>
                  <m:oMath xmlns:m="http://schemas.openxmlformats.org/officeDocument/2006/math">
                    <m:r>
                      <a:rPr lang="en-US" altLang="zh-CN" sz="2400" b="0" i="1" kern="100" smtClean="0">
                        <a:effectLst/>
                        <a:latin typeface="Cambria Math" panose="020405030504060302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altLang="zh-CN" sz="2400" b="0" i="1" kern="100" smtClean="0">
                        <a:effectLst/>
                        <a:latin typeface="Cambria Math" panose="020405030504060302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endParaRPr lang="zh-CN" altLang="zh-CN" sz="2400" kern="100" dirty="0">
                  <a:effectLst/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endParaRPr>
              </a:p>
              <a:p>
                <a:pPr lvl="0" algn="l"/>
                <a:r>
                  <a:rPr lang="zh-CN" altLang="en-US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（</a:t>
                </a:r>
                <a:r>
                  <a:rPr lang="en-US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en-US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）</a:t>
                </a:r>
                <a:r>
                  <a:rPr lang="zh-CN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该地的物价经过几年后会翻一番？</a:t>
                </a:r>
              </a:p>
            </p:txBody>
          </p:sp>
        </mc:Choice>
        <mc:Fallback xmlns="">
          <p:sp>
            <p:nvSpPr>
              <p:cNvPr id="34" name="文本框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9690" y="2471078"/>
                <a:ext cx="7043225" cy="1200329"/>
              </a:xfrm>
              <a:prstGeom prst="rect">
                <a:avLst/>
              </a:prstGeom>
              <a:blipFill rotWithShape="1">
                <a:blip r:embed="rId3"/>
                <a:stretch>
                  <a:fillRect l="-1298" t="-4061" r="-5536" b="-1066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p:sp>
        <p:nvSpPr>
          <p:cNvPr id="13" name="文本框 12"/>
          <p:cNvSpPr txBox="1"/>
          <p:nvPr/>
        </p:nvSpPr>
        <p:spPr>
          <a:xfrm>
            <a:off x="1039961" y="3628659"/>
            <a:ext cx="5911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解：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Wingdings" panose="05000000000000000000" pitchFamily="2" charset="2"/>
              </a:rPr>
              <a:t>（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sym typeface="Wingdings" panose="05000000000000000000" pitchFamily="2" charset="2"/>
              </a:rPr>
              <a:t>1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Wingdings" panose="05000000000000000000" pitchFamily="2" charset="2"/>
              </a:rPr>
              <a:t>）由题意可知，经过</a:t>
            </a:r>
            <a:r>
              <a:rPr lang="en-US" altLang="zh-CN" sz="2400" i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y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Wingdings" panose="05000000000000000000" pitchFamily="2" charset="2"/>
              </a:rPr>
              <a:t>年后物价</a:t>
            </a:r>
            <a:r>
              <a:rPr lang="en-US" altLang="zh-CN" sz="2400" i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x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Wingdings" panose="05000000000000000000" pitchFamily="2" charset="2"/>
              </a:rPr>
              <a:t>为</a:t>
            </a:r>
            <a:endParaRPr lang="zh-CN" altLang="en-US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/>
              <p:cNvSpPr txBox="1"/>
              <p:nvPr/>
            </p:nvSpPr>
            <p:spPr>
              <a:xfrm>
                <a:off x="2368678" y="4117495"/>
                <a:ext cx="227967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zh-CN" altLang="en-US" sz="240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zh-CN" altLang="en-US" sz="2400" i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zh-CN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zh-CN" altLang="en-US" sz="2400" i="0">
                                <a:latin typeface="Cambria Math" panose="02040503050406030204" pitchFamily="18" charset="0"/>
                              </a:rPr>
                              <m:t>1+5%</m:t>
                            </m:r>
                          </m:e>
                        </m:d>
                      </m:e>
                      <m:sup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𝑦</m:t>
                        </m:r>
                      </m:sup>
                    </m:sSup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文本框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8678" y="4117495"/>
                <a:ext cx="2279672" cy="461665"/>
              </a:xfrm>
              <a:prstGeom prst="rect">
                <a:avLst/>
              </a:prstGeom>
              <a:blipFill rotWithShape="1">
                <a:blip r:embed="rId4"/>
                <a:stretch>
                  <a:fillRect b="-1578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p:grpSp>
        <p:nvGrpSpPr>
          <p:cNvPr id="29" name="组合 28"/>
          <p:cNvGrpSpPr/>
          <p:nvPr/>
        </p:nvGrpSpPr>
        <p:grpSpPr>
          <a:xfrm>
            <a:off x="4470796" y="4090324"/>
            <a:ext cx="3861322" cy="488836"/>
            <a:chOff x="4506308" y="4294518"/>
            <a:chExt cx="3861322" cy="488836"/>
          </a:xfrm>
        </p:grpSpPr>
        <p:sp>
          <p:nvSpPr>
            <p:cNvPr id="15" name="文本框 14"/>
            <p:cNvSpPr txBox="1"/>
            <p:nvPr/>
          </p:nvSpPr>
          <p:spPr>
            <a:xfrm>
              <a:off x="4506308" y="4321689"/>
              <a:ext cx="3551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24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即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文本框 19"/>
                <p:cNvSpPr txBox="1"/>
                <p:nvPr/>
              </p:nvSpPr>
              <p:spPr>
                <a:xfrm>
                  <a:off x="4729796" y="4298299"/>
                  <a:ext cx="1771835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CN" altLang="en-US" sz="2400" i="0">
                                <a:latin typeface="Cambria Math" panose="02040503050406030204" pitchFamily="18" charset="0"/>
                              </a:rPr>
                              <m:t>1.05</m:t>
                            </m:r>
                          </m:e>
                          <m:sup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p>
                        </m:sSup>
                      </m:oMath>
                    </m:oMathPara>
                  </a14:m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0" name="文本框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29796" y="4298299"/>
                  <a:ext cx="1771835" cy="461665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文本框 21"/>
                <p:cNvSpPr txBox="1"/>
                <p:nvPr/>
              </p:nvSpPr>
              <p:spPr>
                <a:xfrm>
                  <a:off x="6183188" y="4294518"/>
                  <a:ext cx="2184442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endChr m:val=""/>
                            <m:ctrlPr>
                              <a:rPr lang="zh-CN" altLang="en-US" sz="24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zh-CN" altLang="en-US" sz="2400" i="0">
                                <a:latin typeface="Cambria Math" panose="02040503050406030204" pitchFamily="18" charset="0"/>
                              </a:rPr>
                              <m:t>∈</m:t>
                            </m:r>
                            <m:d>
                              <m:dPr>
                                <m:begChr m:val="["/>
                                <m:ctrlPr>
                                  <a:rPr lang="zh-CN" alt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zh-CN" altLang="en-US" sz="2400" i="0">
                                    <a:latin typeface="Cambria Math" panose="02040503050406030204" pitchFamily="18" charset="0"/>
                                  </a:rPr>
                                  <m:t>0,+∞</m:t>
                                </m:r>
                              </m:e>
                            </m:d>
                            <m:r>
                              <a:rPr lang="zh-CN" altLang="en-US" sz="2400" i="0">
                                <a:latin typeface="Cambria Math" panose="02040503050406030204" pitchFamily="18" charset="0"/>
                              </a:rPr>
                              <m:t>).</m:t>
                            </m:r>
                          </m:e>
                        </m:d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22" name="文本框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83188" y="4294518"/>
                  <a:ext cx="2184442" cy="461665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l="-18106" t="-130263" b="-19473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</p:grpSp>
      <p:sp>
        <p:nvSpPr>
          <p:cNvPr id="24" name="文本框 23"/>
          <p:cNvSpPr txBox="1"/>
          <p:nvPr/>
        </p:nvSpPr>
        <p:spPr>
          <a:xfrm>
            <a:off x="1777422" y="4680880"/>
            <a:ext cx="50602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33400" algn="l"/>
            <a:r>
              <a:rPr lang="zh-CN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由对数与指数间的关系，可得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本框 25"/>
              <p:cNvSpPr txBox="1"/>
              <p:nvPr/>
            </p:nvSpPr>
            <p:spPr>
              <a:xfrm>
                <a:off x="2217748" y="5169716"/>
                <a:ext cx="3677919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zh-CN" altLang="en-US" sz="24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zh-CN" altLang="en-US" sz="2400" i="0">
                              <a:latin typeface="Cambria Math" panose="02040503050406030204" pitchFamily="18" charset="0"/>
                            </a:rPr>
                            <m:t>log</m:t>
                          </m:r>
                        </m:e>
                        <m:sub>
                          <m:r>
                            <a:rPr lang="zh-CN" altLang="en-US" sz="2400" i="0">
                              <a:latin typeface="Cambria Math" panose="02040503050406030204" pitchFamily="18" charset="0"/>
                            </a:rPr>
                            <m:t>1.05</m:t>
                          </m:r>
                        </m:sub>
                      </m:sSub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zh-CN" altLang="en-US" sz="2400" i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zh-CN" altLang="en-US" sz="2400" i="0">
                          <a:latin typeface="Cambria Math" panose="02040503050406030204" pitchFamily="18" charset="0"/>
                        </a:rPr>
                        <m:t>∈</m:t>
                      </m:r>
                      <m:d>
                        <m:dPr>
                          <m:begChr m:val="["/>
                          <m:ctrlPr>
                            <a:rPr lang="zh-CN" alt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sz="2400" i="0">
                              <a:latin typeface="Cambria Math" panose="02040503050406030204" pitchFamily="18" charset="0"/>
                            </a:rPr>
                            <m:t>1,+∞</m:t>
                          </m:r>
                        </m:e>
                      </m:d>
                      <m:r>
                        <a:rPr lang="zh-CN" altLang="en-US" sz="240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6" name="文本框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7748" y="5169716"/>
                <a:ext cx="3677919" cy="461665"/>
              </a:xfrm>
              <a:prstGeom prst="rect">
                <a:avLst/>
              </a:prstGeom>
              <a:blipFill rotWithShape="1">
                <a:blip r:embed="rId7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p:grpSp>
        <p:nvGrpSpPr>
          <p:cNvPr id="31" name="组合 30"/>
          <p:cNvGrpSpPr/>
          <p:nvPr/>
        </p:nvGrpSpPr>
        <p:grpSpPr>
          <a:xfrm>
            <a:off x="2174469" y="5631381"/>
            <a:ext cx="4238268" cy="474565"/>
            <a:chOff x="2209981" y="5835575"/>
            <a:chExt cx="4238268" cy="47456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文本框 27"/>
                <p:cNvSpPr txBox="1"/>
                <p:nvPr/>
              </p:nvSpPr>
              <p:spPr>
                <a:xfrm>
                  <a:off x="4357280" y="5835575"/>
                  <a:ext cx="209096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zh-CN" altLang="en-US" sz="24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zh-CN" altLang="en-US" sz="2400" i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，</m:t>
                      </m:r>
                    </m:oMath>
                  </a14:m>
                  <a:r>
                    <a:rPr lang="zh-CN" altLang="zh-CN" sz="2400" dirty="0">
                      <a:latin typeface="华文楷体" panose="02010600040101010101" pitchFamily="2" charset="-122"/>
                      <a:ea typeface="华文楷体" panose="02010600040101010101" pitchFamily="2" charset="-122"/>
                    </a:rPr>
                    <a:t>可得</a:t>
                  </a:r>
                  <a:endParaRPr lang="zh-CN" altLang="en-US" sz="2400" dirty="0"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8" name="文本框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57280" y="5835575"/>
                  <a:ext cx="2090969" cy="461665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 t="-10526" b="-2894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  <a:endParaRPr lang="zh-CN" altLang="en-US">
                    <a:noFill/>
                  </a:endParaRPr>
                </a:p>
              </p:txBody>
            </p:sp>
          </mc:Fallback>
        </mc:AlternateContent>
        <p:sp>
          <p:nvSpPr>
            <p:cNvPr id="30" name="文本框 29"/>
            <p:cNvSpPr txBox="1"/>
            <p:nvPr/>
          </p:nvSpPr>
          <p:spPr>
            <a:xfrm>
              <a:off x="2209981" y="5848475"/>
              <a:ext cx="254290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zh-CN" sz="2400" kern="100" dirty="0">
                  <a:effectLst/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物价翻一番，即</a:t>
              </a:r>
              <a:endPara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文本框 31"/>
              <p:cNvSpPr txBox="1"/>
              <p:nvPr/>
            </p:nvSpPr>
            <p:spPr>
              <a:xfrm>
                <a:off x="5608901" y="5568356"/>
                <a:ext cx="3322036" cy="5069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zh-CN" altLang="en-US" sz="24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zh-CN" altLang="en-US" sz="2400" i="0">
                          <a:latin typeface="Cambria Math" panose="02040503050406030204" pitchFamily="18" charset="0"/>
                        </a:rPr>
                        <m:t>log</m:t>
                      </m:r>
                      <m:sPre>
                        <m:sPrePr>
                          <m:ctrlPr>
                            <a:rPr lang="zh-CN" altLang="en-US" sz="2400" i="1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zh-CN" altLang="en-US" sz="2400" i="0">
                              <a:latin typeface="Cambria Math" panose="02040503050406030204" pitchFamily="18" charset="0"/>
                            </a:rPr>
                            <m:t>1.05</m:t>
                          </m:r>
                        </m:sub>
                        <m:sup/>
                        <m:e>
                          <m:r>
                            <a:rPr lang="zh-CN" altLang="en-US" sz="2400" i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sPre>
                      <m:r>
                        <a:rPr lang="zh-CN" altLang="en-US" sz="2400" i="0">
                          <a:latin typeface="Cambria Math" panose="02040503050406030204" pitchFamily="18" charset="0"/>
                        </a:rPr>
                        <m:t>≈</m:t>
                      </m:r>
                      <m:r>
                        <m:rPr>
                          <m:nor/>
                        </m:rPr>
                        <a:rPr lang="zh-CN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14</m:t>
                      </m:r>
                      <m:r>
                        <m:rPr>
                          <m:nor/>
                        </m:rPr>
                        <a:rPr lang="zh-CN" altLang="en-US" sz="24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.</m:t>
                      </m:r>
                    </m:oMath>
                  </m:oMathPara>
                </a14:m>
                <a:endParaRPr lang="zh-CN" alt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2" name="文本框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8901" y="5568356"/>
                <a:ext cx="3322036" cy="506934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8022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  <p:bldP spid="24" grpId="0"/>
      <p:bldP spid="26" grpId="0"/>
      <p:bldP spid="3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1812934" y="2315997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250223" y="2057400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695704" y="1685109"/>
            <a:ext cx="55567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学以致用</a:t>
            </a:r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1069690" y="2483039"/>
            <a:ext cx="704322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/>
            <a:r>
              <a:rPr lang="zh-CN" altLang="en-US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）</a:t>
            </a:r>
            <a:r>
              <a:rPr lang="zh-CN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填写下表，并根据表中的数据，说明该地物价的变化规律</a:t>
            </a:r>
            <a:r>
              <a:rPr lang="en-US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400" kern="100" dirty="0">
              <a:effectLst/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9" name="表格 9"/>
          <p:cNvGraphicFramePr>
            <a:graphicFrameLocks noGrp="1"/>
          </p:cNvGraphicFramePr>
          <p:nvPr/>
        </p:nvGraphicFramePr>
        <p:xfrm>
          <a:off x="1143691" y="3392730"/>
          <a:ext cx="7133277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00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56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43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24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51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91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206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7166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365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9514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4541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693814">
                <a:tc>
                  <a:txBody>
                    <a:bodyPr/>
                    <a:lstStyle/>
                    <a:p>
                      <a:r>
                        <a:rPr lang="zh-CN" altLang="en-US" sz="2400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物价 </a:t>
                      </a:r>
                      <a:r>
                        <a:rPr lang="en-US" altLang="zh-CN" sz="2400" i="1" dirty="0">
                          <a:latin typeface="Times New Roman" panose="02020603050405020304" pitchFamily="18" charset="0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endParaRPr lang="zh-CN" altLang="en-US" sz="2400" i="1" dirty="0">
                        <a:latin typeface="Times New Roman" panose="020206030504050203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400" b="1" kern="120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2400" b="1" kern="1200" dirty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3634">
                <a:tc>
                  <a:txBody>
                    <a:bodyPr/>
                    <a:lstStyle/>
                    <a:p>
                      <a:r>
                        <a:rPr lang="zh-CN" altLang="en-US" sz="2400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年数</a:t>
                      </a:r>
                      <a:r>
                        <a:rPr lang="en-US" altLang="zh-CN" sz="2400" i="1" dirty="0">
                          <a:latin typeface="Times New Roman" panose="02020603050405020304" pitchFamily="18" charset="0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y</a:t>
                      </a:r>
                      <a:endParaRPr lang="zh-CN" altLang="en-US" sz="2400" i="1" dirty="0">
                        <a:latin typeface="Times New Roman" panose="020206030504050203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CN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/>
              <p:cNvSpPr txBox="1"/>
              <p:nvPr/>
            </p:nvSpPr>
            <p:spPr>
              <a:xfrm>
                <a:off x="2029198" y="4665308"/>
                <a:ext cx="552774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24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根据对数函数</a:t>
                </a:r>
                <a14:m>
                  <m:oMath xmlns:m="http://schemas.openxmlformats.org/officeDocument/2006/math">
                    <m:r>
                      <a:rPr lang="zh-CN" altLang="en-US" sz="240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zh-CN" altLang="en-US" sz="2400" i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zh-CN" alt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zh-CN" altLang="en-US" sz="2400" i="0">
                            <a:latin typeface="Cambria Math" panose="02040503050406030204" pitchFamily="18" charset="0"/>
                          </a:rPr>
                          <m:t>log</m:t>
                        </m:r>
                      </m:e>
                      <m:sub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1.05</m:t>
                        </m:r>
                      </m:sub>
                    </m:sSub>
                    <m:r>
                      <a:rPr lang="zh-CN" alt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zh-CN" altLang="en-US" sz="2400" i="0">
                        <a:latin typeface="Cambria Math" panose="02040503050406030204" pitchFamily="18" charset="0"/>
                      </a:rPr>
                      <m:t>,</m:t>
                    </m:r>
                    <m:r>
                      <a:rPr lang="zh-CN" alt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zh-CN" altLang="en-US" sz="2400" i="0"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["/>
                        <m:ctrlPr>
                          <a:rPr lang="zh-CN" alt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1,+∞</m:t>
                        </m:r>
                      </m:e>
                    </m:d>
                    <m:r>
                      <a:rPr lang="zh-CN" altLang="en-US" sz="2400" i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3" name="文本框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9198" y="4665308"/>
                <a:ext cx="5527740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1764" t="-10526" b="-28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p:sp>
        <p:nvSpPr>
          <p:cNvPr id="14" name="文本框 13"/>
          <p:cNvSpPr txBox="1"/>
          <p:nvPr/>
        </p:nvSpPr>
        <p:spPr>
          <a:xfrm>
            <a:off x="2201988" y="4150815"/>
            <a:ext cx="64795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14    23    28    33    37    40    43    45     47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48205" y="5099033"/>
            <a:ext cx="785173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6700" indent="266700" algn="l"/>
            <a:r>
              <a:rPr lang="zh-CN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由表中的数据可以发现，该地区的物价随时间的增长而增长，但大约每增长</a:t>
            </a:r>
            <a:r>
              <a:rPr lang="en-US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所需要的的年数在逐渐缩小</a:t>
            </a:r>
            <a:r>
              <a:rPr lang="en-US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400" kern="100" dirty="0">
              <a:effectLst/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8182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1812934" y="2315997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250223" y="2057400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695704" y="1685109"/>
            <a:ext cx="55567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学以致用</a:t>
            </a:r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/>
              <p:cNvSpPr txBox="1"/>
              <p:nvPr/>
            </p:nvSpPr>
            <p:spPr>
              <a:xfrm>
                <a:off x="681606" y="2495480"/>
                <a:ext cx="7819394" cy="28095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练习：已知集合</a:t>
                </a:r>
                <a14:m>
                  <m:oMath xmlns:m="http://schemas.openxmlformats.org/officeDocument/2006/math">
                    <m:r>
                      <a:rPr lang="en-US" altLang="zh-CN" sz="2400" i="1" kern="100">
                        <a:latin typeface="Cambria Math" panose="020405030504060302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𝐴</m:t>
                    </m:r>
                    <m:r>
                      <a:rPr lang="en-US" altLang="zh-CN" sz="2400" b="0" i="1" kern="100" smtClean="0">
                        <a:latin typeface="Cambria Math" panose="020405030504060302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zh-CN" sz="2400" b="0" i="1" kern="100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2400" b="0" i="1" kern="100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  <m:t>1,2,3,4,</m:t>
                        </m:r>
                        <m:r>
                          <a:rPr lang="en-US" altLang="zh-CN" sz="2400" b="0" i="1" kern="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⋯</m:t>
                        </m:r>
                      </m:e>
                    </m:d>
                  </m:oMath>
                </a14:m>
                <a:r>
                  <a:rPr lang="zh-CN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，集合</a:t>
                </a:r>
                <a14:m>
                  <m:oMath xmlns:m="http://schemas.openxmlformats.org/officeDocument/2006/math">
                    <m:r>
                      <a:rPr lang="en-US" altLang="zh-CN" sz="2400" b="0" i="1" kern="100" smtClean="0">
                        <a:latin typeface="Cambria Math" panose="020405030504060302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𝐵</m:t>
                    </m:r>
                    <m:r>
                      <a:rPr lang="en-US" altLang="zh-CN" sz="2400" i="1" kern="100">
                        <a:latin typeface="Cambria Math" panose="020405030504060302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zh-CN" sz="2400" i="1" kern="100">
                            <a:latin typeface="Cambria Math" panose="020405030504060302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2400" b="0" i="1" kern="100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altLang="zh-CN" sz="2400" i="1" kern="100">
                            <a:latin typeface="Cambria Math" panose="020405030504060302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CN" sz="2400" b="0" i="1" kern="100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  <m:t>4</m:t>
                        </m:r>
                        <m:r>
                          <a:rPr lang="en-US" altLang="zh-CN" sz="2400" i="1" kern="100">
                            <a:latin typeface="Cambria Math" panose="020405030504060302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CN" sz="2400" b="0" i="1" kern="100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  <m:t>8</m:t>
                        </m:r>
                        <m:r>
                          <a:rPr lang="en-US" altLang="zh-CN" sz="2400" i="1" kern="100">
                            <a:latin typeface="Cambria Math" panose="020405030504060302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CN" sz="2400" b="0" i="1" kern="100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  <m:t>16</m:t>
                        </m:r>
                        <m:r>
                          <a:rPr lang="en-US" altLang="zh-CN" sz="2400" i="1" kern="100">
                            <a:latin typeface="Cambria Math" panose="020405030504060302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CN" sz="2400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⋯</m:t>
                        </m:r>
                      </m:e>
                    </m:d>
                  </m:oMath>
                </a14:m>
                <a:r>
                  <a:rPr lang="zh-CN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  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kern="100" dirty="0"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           </a:t>
                </a:r>
                <a:r>
                  <a:rPr lang="zh-CN" altLang="en-US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若</a:t>
                </a:r>
                <a14:m>
                  <m:oMath xmlns:m="http://schemas.openxmlformats.org/officeDocument/2006/math">
                    <m:r>
                      <a:rPr lang="en-US" altLang="zh-CN" sz="2400" b="0" i="1" kern="100" smtClean="0">
                        <a:effectLst/>
                        <a:latin typeface="Cambria Math" panose="020405030504060302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altLang="zh-CN" sz="2400" b="0" i="1" kern="10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∈</m:t>
                    </m:r>
                    <m:r>
                      <a:rPr lang="en-US" altLang="zh-CN" sz="2400" b="0" i="1" kern="10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𝐴</m:t>
                    </m:r>
                    <m:r>
                      <a:rPr lang="zh-CN" altLang="en-US" sz="2400" i="1" kern="10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，</m:t>
                    </m:r>
                    <m:r>
                      <a:rPr lang="en-US" altLang="zh-CN" sz="2400" b="0" i="1" kern="10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altLang="zh-CN" sz="2400" b="0" i="1" kern="10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∈</m:t>
                    </m:r>
                    <m:r>
                      <a:rPr lang="en-US" altLang="zh-CN" sz="2400" b="0" i="1" kern="10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𝐵</m:t>
                    </m:r>
                    <m:r>
                      <a:rPr lang="zh-CN" altLang="en-US" sz="2400" i="1" kern="10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zh-CN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下列表达式能建立从集合</a:t>
                </a:r>
                <a14:m>
                  <m:oMath xmlns:m="http://schemas.openxmlformats.org/officeDocument/2006/math">
                    <m:r>
                      <a:rPr lang="en-US" altLang="zh-CN" sz="2400" b="0" i="1" kern="100" smtClean="0">
                        <a:effectLst/>
                        <a:latin typeface="Cambria Math" panose="020405030504060302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𝐴</m:t>
                    </m:r>
                  </m:oMath>
                </a14:m>
                <a:r>
                  <a:rPr lang="zh-CN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到集</a:t>
                </a:r>
                <a:r>
                  <a:rPr lang="en-US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kern="100" dirty="0"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           </a:t>
                </a:r>
                <a:r>
                  <a:rPr lang="zh-CN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合</a:t>
                </a:r>
                <a14:m>
                  <m:oMath xmlns:m="http://schemas.openxmlformats.org/officeDocument/2006/math">
                    <m:r>
                      <a:rPr lang="en-US" altLang="zh-CN" sz="2400" b="0" i="1" kern="100" smtClean="0">
                        <a:effectLst/>
                        <a:latin typeface="Cambria Math" panose="020405030504060302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𝐵</m:t>
                    </m:r>
                  </m:oMath>
                </a14:m>
                <a:r>
                  <a:rPr lang="zh-CN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的函数关系的是</a:t>
                </a:r>
                <a:r>
                  <a:rPr lang="zh-CN" altLang="zh-CN" sz="2400" u="sng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400" u="sng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       </a:t>
                </a:r>
                <a:r>
                  <a:rPr lang="en-US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;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kern="100" dirty="0"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           </a:t>
                </a:r>
                <a:r>
                  <a:rPr lang="zh-CN" altLang="en-US" sz="2400" kern="100" dirty="0"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若</a:t>
                </a:r>
                <a14:m>
                  <m:oMath xmlns:m="http://schemas.openxmlformats.org/officeDocument/2006/math">
                    <m:r>
                      <a:rPr lang="en-US" altLang="zh-CN" sz="2400" i="1" kern="100">
                        <a:latin typeface="Cambria Math" panose="020405030504060302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altLang="zh-CN" sz="2400" i="1" kern="10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∈</m:t>
                    </m:r>
                    <m:r>
                      <a:rPr lang="en-US" altLang="zh-CN" sz="2400" i="1" kern="10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𝐵</m:t>
                    </m:r>
                    <m:r>
                      <a:rPr lang="zh-CN" altLang="en-US" sz="2400" i="1" kern="10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，</m:t>
                    </m:r>
                    <m:r>
                      <a:rPr lang="en-US" altLang="zh-CN" sz="2400" i="1" kern="10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altLang="zh-CN" sz="2400" i="1" kern="10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∈</m:t>
                    </m:r>
                    <m:r>
                      <a:rPr lang="en-US" altLang="zh-CN" sz="2400" i="1" kern="10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𝐴</m:t>
                    </m:r>
                    <m:r>
                      <a:rPr lang="zh-CN" altLang="en-US" sz="2400" i="1" kern="10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，</m:t>
                    </m:r>
                    <m:r>
                      <m:rPr>
                        <m:nor/>
                      </m:rPr>
                      <a:rPr lang="zh-CN" altLang="zh-CN" sz="2400" kern="100" dirty="0"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下列表达式</m:t>
                    </m:r>
                  </m:oMath>
                </a14:m>
                <a:r>
                  <a:rPr lang="zh-CN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能建立从集合</a:t>
                </a:r>
                <a14:m>
                  <m:oMath xmlns:m="http://schemas.openxmlformats.org/officeDocument/2006/math">
                    <m:r>
                      <a:rPr lang="en-US" altLang="zh-CN" sz="2400" i="1" kern="100" smtClean="0">
                        <a:latin typeface="Cambria Math" panose="020405030504060302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𝐵</m:t>
                    </m:r>
                  </m:oMath>
                </a14:m>
                <a:r>
                  <a:rPr lang="zh-CN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到集</a:t>
                </a:r>
                <a:r>
                  <a:rPr lang="en-US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kern="100" dirty="0"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           </a:t>
                </a:r>
                <a:r>
                  <a:rPr lang="zh-CN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合</a:t>
                </a:r>
                <a14:m>
                  <m:oMath xmlns:m="http://schemas.openxmlformats.org/officeDocument/2006/math">
                    <m:r>
                      <a:rPr lang="en-US" altLang="zh-CN" sz="2400" i="1" kern="100">
                        <a:latin typeface="Cambria Math" panose="020405030504060302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𝐴</m:t>
                    </m:r>
                  </m:oMath>
                </a14:m>
                <a:r>
                  <a:rPr lang="zh-CN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的函数关系的是</a:t>
                </a:r>
                <a:r>
                  <a:rPr lang="zh-CN" altLang="zh-CN" sz="2400" u="sng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400" u="sng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        </a:t>
                </a:r>
                <a:r>
                  <a:rPr lang="en-US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1050" kern="100" dirty="0">
                  <a:effectLst/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文本框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606" y="2495480"/>
                <a:ext cx="7819394" cy="2809552"/>
              </a:xfrm>
              <a:prstGeom prst="rect">
                <a:avLst/>
              </a:prstGeom>
              <a:blipFill>
                <a:blip r:embed="rId4"/>
                <a:stretch>
                  <a:fillRect l="-1247" r="-5066" b="-412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21" name="对象 20"/>
          <p:cNvGraphicFramePr>
            <a:graphicFrameLocks noChangeAspect="1"/>
          </p:cNvGraphicFramePr>
          <p:nvPr/>
        </p:nvGraphicFramePr>
        <p:xfrm>
          <a:off x="0" y="0"/>
          <a:ext cx="152400" cy="160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7" name="Equation" r:id="rId5" imgW="152400" imgH="165100" progId="Equation.DSMT4">
                  <p:embed/>
                </p:oleObj>
              </mc:Choice>
              <mc:Fallback>
                <p:oleObj name="Equation" r:id="rId5" imgW="1524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2400" cy="160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2" name="组合 41"/>
          <p:cNvGrpSpPr/>
          <p:nvPr/>
        </p:nvGrpSpPr>
        <p:grpSpPr>
          <a:xfrm>
            <a:off x="1402284" y="5384934"/>
            <a:ext cx="1909396" cy="493427"/>
            <a:chOff x="980137" y="4582607"/>
            <a:chExt cx="1909396" cy="493427"/>
          </a:xfrm>
        </p:grpSpPr>
        <p:sp>
          <p:nvSpPr>
            <p:cNvPr id="31" name="文本框 30"/>
            <p:cNvSpPr txBox="1"/>
            <p:nvPr/>
          </p:nvSpPr>
          <p:spPr>
            <a:xfrm>
              <a:off x="980137" y="4614369"/>
              <a:ext cx="71556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zh-CN" sz="2400" kern="100" dirty="0">
                  <a:effectLst/>
                  <a:ea typeface="华文楷体" panose="02010600040101010101" pitchFamily="2" charset="-122"/>
                  <a:cs typeface="Times New Roman" panose="02020603050405020304" pitchFamily="18" charset="0"/>
                </a:rPr>
                <a:t>①</a:t>
              </a:r>
              <a:endParaRPr lang="zh-CN" altLang="en-US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文本框 40"/>
                <p:cNvSpPr txBox="1"/>
                <p:nvPr/>
              </p:nvSpPr>
              <p:spPr>
                <a:xfrm>
                  <a:off x="1124099" y="4582607"/>
                  <a:ext cx="1765434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CN" altLang="en-US" sz="2400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;</m:t>
                        </m:r>
                      </m:oMath>
                    </m:oMathPara>
                  </a14:m>
                  <a:endParaRPr lang="zh-CN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41" name="文本框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24099" y="4582607"/>
                  <a:ext cx="1765434" cy="461665"/>
                </a:xfrm>
                <a:prstGeom prst="rect">
                  <a:avLst/>
                </a:prstGeom>
                <a:blipFill>
                  <a:blip r:embed="rId7"/>
                  <a:stretch>
                    <a:fillRect b="-11842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5" name="组合 44"/>
          <p:cNvGrpSpPr/>
          <p:nvPr/>
        </p:nvGrpSpPr>
        <p:grpSpPr>
          <a:xfrm>
            <a:off x="3097119" y="5406418"/>
            <a:ext cx="1804901" cy="489489"/>
            <a:chOff x="2889533" y="4546536"/>
            <a:chExt cx="1804901" cy="489489"/>
          </a:xfrm>
        </p:grpSpPr>
        <p:sp>
          <p:nvSpPr>
            <p:cNvPr id="36" name="文本框 35"/>
            <p:cNvSpPr txBox="1"/>
            <p:nvPr/>
          </p:nvSpPr>
          <p:spPr>
            <a:xfrm>
              <a:off x="2889533" y="4574360"/>
              <a:ext cx="77776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zh-CN" sz="2400" kern="100" dirty="0">
                  <a:effectLst/>
                  <a:ea typeface="华文楷体" panose="02010600040101010101" pitchFamily="2" charset="-122"/>
                  <a:cs typeface="Times New Roman" panose="02020603050405020304" pitchFamily="18" charset="0"/>
                </a:rPr>
                <a:t>②</a:t>
              </a:r>
              <a:endParaRPr lang="zh-CN" altLang="en-US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文本框 43"/>
                <p:cNvSpPr txBox="1"/>
                <p:nvPr/>
              </p:nvSpPr>
              <p:spPr>
                <a:xfrm>
                  <a:off x="3105654" y="4546536"/>
                  <a:ext cx="1588780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zh-CN" altLang="en-US" sz="2400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;</m:t>
                        </m:r>
                      </m:oMath>
                    </m:oMathPara>
                  </a14:m>
                  <a:endParaRPr lang="zh-CN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44" name="文本框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05654" y="4546536"/>
                  <a:ext cx="1588780" cy="461665"/>
                </a:xfrm>
                <a:prstGeom prst="rect">
                  <a:avLst/>
                </a:prstGeom>
                <a:blipFill>
                  <a:blip r:embed="rId8"/>
                  <a:stretch>
                    <a:fillRect b="-10526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8" name="组合 47"/>
          <p:cNvGrpSpPr/>
          <p:nvPr/>
        </p:nvGrpSpPr>
        <p:grpSpPr>
          <a:xfrm>
            <a:off x="4839874" y="5432851"/>
            <a:ext cx="2174481" cy="483149"/>
            <a:chOff x="5076193" y="4813439"/>
            <a:chExt cx="2174481" cy="483149"/>
          </a:xfrm>
        </p:grpSpPr>
        <p:sp>
          <p:nvSpPr>
            <p:cNvPr id="37" name="文本框 36"/>
            <p:cNvSpPr txBox="1"/>
            <p:nvPr/>
          </p:nvSpPr>
          <p:spPr>
            <a:xfrm>
              <a:off x="5076193" y="4834923"/>
              <a:ext cx="68347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zh-CN" sz="2400" kern="100" dirty="0">
                  <a:effectLst/>
                  <a:ea typeface="华文楷体" panose="02010600040101010101" pitchFamily="2" charset="-122"/>
                  <a:cs typeface="Times New Roman" panose="02020603050405020304" pitchFamily="18" charset="0"/>
                </a:rPr>
                <a:t>③</a:t>
              </a:r>
              <a:endParaRPr lang="zh-CN" altLang="en-US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文本框 46"/>
                <p:cNvSpPr txBox="1"/>
                <p:nvPr/>
              </p:nvSpPr>
              <p:spPr>
                <a:xfrm>
                  <a:off x="5222481" y="4813439"/>
                  <a:ext cx="2028193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zh-CN" altLang="en-US" sz="2400" i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zh-CN" altLang="en-US" sz="2400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;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47" name="文本框 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22481" y="4813439"/>
                  <a:ext cx="2028193" cy="461665"/>
                </a:xfrm>
                <a:prstGeom prst="rect">
                  <a:avLst/>
                </a:prstGeom>
                <a:blipFill>
                  <a:blip r:embed="rId9"/>
                  <a:stretch>
                    <a:fillRect b="-17105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1" name="组合 50"/>
          <p:cNvGrpSpPr/>
          <p:nvPr/>
        </p:nvGrpSpPr>
        <p:grpSpPr>
          <a:xfrm>
            <a:off x="6924007" y="5446769"/>
            <a:ext cx="1835982" cy="507250"/>
            <a:chOff x="6757849" y="4799617"/>
            <a:chExt cx="1835982" cy="507250"/>
          </a:xfrm>
        </p:grpSpPr>
        <p:sp>
          <p:nvSpPr>
            <p:cNvPr id="39" name="文本框 38"/>
            <p:cNvSpPr txBox="1"/>
            <p:nvPr/>
          </p:nvSpPr>
          <p:spPr>
            <a:xfrm>
              <a:off x="6757849" y="4845202"/>
              <a:ext cx="115644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zh-CN" sz="2400" kern="100" dirty="0">
                  <a:effectLst/>
                  <a:ea typeface="华文楷体" panose="02010600040101010101" pitchFamily="2" charset="-122"/>
                  <a:cs typeface="Times New Roman" panose="02020603050405020304" pitchFamily="18" charset="0"/>
                </a:rPr>
                <a:t>④</a:t>
              </a:r>
              <a:endParaRPr lang="zh-CN" altLang="en-US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文本框 49"/>
                <p:cNvSpPr txBox="1"/>
                <p:nvPr/>
              </p:nvSpPr>
              <p:spPr>
                <a:xfrm>
                  <a:off x="6807072" y="4799617"/>
                  <a:ext cx="178675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=2</m:t>
                        </m:r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.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50" name="文本框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07072" y="4799617"/>
                  <a:ext cx="1786759" cy="461665"/>
                </a:xfrm>
                <a:prstGeom prst="rect">
                  <a:avLst/>
                </a:prstGeom>
                <a:blipFill>
                  <a:blip r:embed="rId10"/>
                  <a:stretch>
                    <a:fillRect b="-10526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45121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1812934" y="2315997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250223" y="2057400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695704" y="1685109"/>
            <a:ext cx="55567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学以致用</a:t>
            </a:r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/>
              <p:cNvSpPr txBox="1"/>
              <p:nvPr/>
            </p:nvSpPr>
            <p:spPr>
              <a:xfrm>
                <a:off x="681606" y="2495480"/>
                <a:ext cx="7819394" cy="28095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练习：已知集合</a:t>
                </a:r>
                <a14:m>
                  <m:oMath xmlns:m="http://schemas.openxmlformats.org/officeDocument/2006/math">
                    <m:r>
                      <a:rPr lang="en-US" altLang="zh-CN" sz="2400" i="1" kern="100">
                        <a:latin typeface="Cambria Math" panose="020405030504060302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𝐴</m:t>
                    </m:r>
                    <m:r>
                      <a:rPr lang="en-US" altLang="zh-CN" sz="2400" b="0" i="1" kern="100" smtClean="0">
                        <a:latin typeface="Cambria Math" panose="020405030504060302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zh-CN" sz="2400" b="0" i="1" kern="100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2400" b="0" i="1" kern="100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  <m:t>1,2,3,4,</m:t>
                        </m:r>
                        <m:r>
                          <a:rPr lang="en-US" altLang="zh-CN" sz="2400" b="0" i="1" kern="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⋯</m:t>
                        </m:r>
                      </m:e>
                    </m:d>
                  </m:oMath>
                </a14:m>
                <a:r>
                  <a:rPr lang="zh-CN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，集合</a:t>
                </a:r>
                <a14:m>
                  <m:oMath xmlns:m="http://schemas.openxmlformats.org/officeDocument/2006/math">
                    <m:r>
                      <a:rPr lang="en-US" altLang="zh-CN" sz="2400" b="0" i="1" kern="100" smtClean="0">
                        <a:latin typeface="Cambria Math" panose="020405030504060302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𝐵</m:t>
                    </m:r>
                    <m:r>
                      <a:rPr lang="en-US" altLang="zh-CN" sz="2400" i="1" kern="100">
                        <a:latin typeface="Cambria Math" panose="020405030504060302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zh-CN" sz="2400" i="1" kern="100">
                            <a:latin typeface="Cambria Math" panose="020405030504060302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2400" b="0" i="1" kern="100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altLang="zh-CN" sz="2400" i="1" kern="100">
                            <a:latin typeface="Cambria Math" panose="020405030504060302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CN" sz="2400" b="0" i="1" kern="100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  <m:t>4</m:t>
                        </m:r>
                        <m:r>
                          <a:rPr lang="en-US" altLang="zh-CN" sz="2400" i="1" kern="100">
                            <a:latin typeface="Cambria Math" panose="020405030504060302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CN" sz="2400" b="0" i="1" kern="100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  <m:t>8</m:t>
                        </m:r>
                        <m:r>
                          <a:rPr lang="en-US" altLang="zh-CN" sz="2400" i="1" kern="100">
                            <a:latin typeface="Cambria Math" panose="020405030504060302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CN" sz="2400" b="0" i="1" kern="100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  <m:t>16</m:t>
                        </m:r>
                        <m:r>
                          <a:rPr lang="en-US" altLang="zh-CN" sz="2400" i="1" kern="100">
                            <a:latin typeface="Cambria Math" panose="020405030504060302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CN" sz="2400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⋯</m:t>
                        </m:r>
                      </m:e>
                    </m:d>
                  </m:oMath>
                </a14:m>
                <a:r>
                  <a:rPr lang="zh-CN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  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kern="100" dirty="0"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           </a:t>
                </a:r>
                <a:r>
                  <a:rPr lang="zh-CN" altLang="en-US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若</a:t>
                </a:r>
                <a14:m>
                  <m:oMath xmlns:m="http://schemas.openxmlformats.org/officeDocument/2006/math">
                    <m:r>
                      <a:rPr lang="en-US" altLang="zh-CN" sz="2400" b="0" i="1" kern="100" smtClean="0">
                        <a:effectLst/>
                        <a:latin typeface="Cambria Math" panose="020405030504060302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altLang="zh-CN" sz="2400" b="0" i="1" kern="10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∈</m:t>
                    </m:r>
                    <m:r>
                      <a:rPr lang="en-US" altLang="zh-CN" sz="2400" b="0" i="1" kern="10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𝐴</m:t>
                    </m:r>
                    <m:r>
                      <a:rPr lang="zh-CN" altLang="en-US" sz="2400" i="1" kern="10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，</m:t>
                    </m:r>
                    <m:r>
                      <a:rPr lang="en-US" altLang="zh-CN" sz="2400" b="0" i="1" kern="10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altLang="zh-CN" sz="2400" b="0" i="1" kern="10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∈</m:t>
                    </m:r>
                    <m:r>
                      <a:rPr lang="en-US" altLang="zh-CN" sz="2400" b="0" i="1" kern="10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𝐵</m:t>
                    </m:r>
                    <m:r>
                      <a:rPr lang="zh-CN" altLang="en-US" sz="2400" i="1" kern="10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zh-CN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下列表达式能建立从集合</a:t>
                </a:r>
                <a14:m>
                  <m:oMath xmlns:m="http://schemas.openxmlformats.org/officeDocument/2006/math">
                    <m:r>
                      <a:rPr lang="en-US" altLang="zh-CN" sz="2400" b="0" i="1" kern="100" smtClean="0">
                        <a:effectLst/>
                        <a:latin typeface="Cambria Math" panose="020405030504060302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𝐴</m:t>
                    </m:r>
                  </m:oMath>
                </a14:m>
                <a:r>
                  <a:rPr lang="zh-CN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到集</a:t>
                </a:r>
                <a:r>
                  <a:rPr lang="en-US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kern="100" dirty="0"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           </a:t>
                </a:r>
                <a:r>
                  <a:rPr lang="zh-CN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合</a:t>
                </a:r>
                <a14:m>
                  <m:oMath xmlns:m="http://schemas.openxmlformats.org/officeDocument/2006/math">
                    <m:r>
                      <a:rPr lang="en-US" altLang="zh-CN" sz="2400" b="0" i="1" kern="100" smtClean="0">
                        <a:effectLst/>
                        <a:latin typeface="Cambria Math" panose="020405030504060302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𝐵</m:t>
                    </m:r>
                  </m:oMath>
                </a14:m>
                <a:r>
                  <a:rPr lang="zh-CN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的函数关系的是</a:t>
                </a:r>
                <a:r>
                  <a:rPr lang="zh-CN" altLang="zh-CN" sz="2400" u="sng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400" u="sng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       </a:t>
                </a:r>
                <a:r>
                  <a:rPr lang="en-US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;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kern="100" dirty="0"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           </a:t>
                </a:r>
                <a:r>
                  <a:rPr lang="zh-CN" altLang="en-US" sz="2400" kern="100" dirty="0"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若</a:t>
                </a:r>
                <a14:m>
                  <m:oMath xmlns:m="http://schemas.openxmlformats.org/officeDocument/2006/math">
                    <m:r>
                      <a:rPr lang="en-US" altLang="zh-CN" sz="2400" i="1" kern="100">
                        <a:latin typeface="Cambria Math" panose="020405030504060302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altLang="zh-CN" sz="2400" i="1" kern="10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∈</m:t>
                    </m:r>
                    <m:r>
                      <a:rPr lang="en-US" altLang="zh-CN" sz="2400" i="1" kern="10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𝐵</m:t>
                    </m:r>
                    <m:r>
                      <a:rPr lang="zh-CN" altLang="en-US" sz="2400" i="1" kern="10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，</m:t>
                    </m:r>
                    <m:r>
                      <a:rPr lang="en-US" altLang="zh-CN" sz="2400" i="1" kern="10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altLang="zh-CN" sz="2400" i="1" kern="10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∈</m:t>
                    </m:r>
                    <m:r>
                      <a:rPr lang="en-US" altLang="zh-CN" sz="2400" i="1" kern="10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𝐴</m:t>
                    </m:r>
                    <m:r>
                      <a:rPr lang="zh-CN" altLang="en-US" sz="2400" i="1" kern="10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，</m:t>
                    </m:r>
                    <m:r>
                      <m:rPr>
                        <m:nor/>
                      </m:rPr>
                      <a:rPr lang="zh-CN" altLang="zh-CN" sz="2400" kern="100" dirty="0"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下列表达式</m:t>
                    </m:r>
                  </m:oMath>
                </a14:m>
                <a:r>
                  <a:rPr lang="zh-CN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能建立从集合</a:t>
                </a:r>
                <a14:m>
                  <m:oMath xmlns:m="http://schemas.openxmlformats.org/officeDocument/2006/math">
                    <m:r>
                      <a:rPr lang="en-US" altLang="zh-CN" sz="2400" i="1" kern="100" smtClean="0">
                        <a:latin typeface="Cambria Math" panose="020405030504060302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𝐵</m:t>
                    </m:r>
                  </m:oMath>
                </a14:m>
                <a:r>
                  <a:rPr lang="zh-CN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到集</a:t>
                </a:r>
                <a:r>
                  <a:rPr lang="en-US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kern="100" dirty="0"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           </a:t>
                </a:r>
                <a:r>
                  <a:rPr lang="zh-CN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合</a:t>
                </a:r>
                <a14:m>
                  <m:oMath xmlns:m="http://schemas.openxmlformats.org/officeDocument/2006/math">
                    <m:r>
                      <a:rPr lang="en-US" altLang="zh-CN" sz="2400" i="1" kern="100">
                        <a:latin typeface="Cambria Math" panose="020405030504060302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𝐴</m:t>
                    </m:r>
                  </m:oMath>
                </a14:m>
                <a:r>
                  <a:rPr lang="zh-CN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的函数关系的是</a:t>
                </a:r>
                <a:r>
                  <a:rPr lang="zh-CN" altLang="zh-CN" sz="2400" u="sng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400" u="sng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        </a:t>
                </a:r>
                <a:r>
                  <a:rPr lang="en-US" altLang="zh-CN" sz="2400" kern="100" dirty="0">
                    <a:effectLst/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1050" kern="100" dirty="0">
                  <a:effectLst/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文本框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606" y="2495480"/>
                <a:ext cx="7819394" cy="2809552"/>
              </a:xfrm>
              <a:prstGeom prst="rect">
                <a:avLst/>
              </a:prstGeom>
              <a:blipFill>
                <a:blip r:embed="rId4"/>
                <a:stretch>
                  <a:fillRect l="-1247" r="-5066" b="-412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21" name="对象 20"/>
          <p:cNvGraphicFramePr>
            <a:graphicFrameLocks noChangeAspect="1"/>
          </p:cNvGraphicFramePr>
          <p:nvPr/>
        </p:nvGraphicFramePr>
        <p:xfrm>
          <a:off x="0" y="0"/>
          <a:ext cx="152400" cy="160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11" name="Equation" r:id="rId5" imgW="152400" imgH="165100" progId="Equation.DSMT4">
                  <p:embed/>
                </p:oleObj>
              </mc:Choice>
              <mc:Fallback>
                <p:oleObj name="Equation" r:id="rId5" imgW="1524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2400" cy="160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2" name="组合 41"/>
          <p:cNvGrpSpPr/>
          <p:nvPr/>
        </p:nvGrpSpPr>
        <p:grpSpPr>
          <a:xfrm>
            <a:off x="1402284" y="5384934"/>
            <a:ext cx="1909396" cy="493427"/>
            <a:chOff x="980137" y="4582607"/>
            <a:chExt cx="1909396" cy="493427"/>
          </a:xfrm>
        </p:grpSpPr>
        <p:sp>
          <p:nvSpPr>
            <p:cNvPr id="31" name="文本框 30"/>
            <p:cNvSpPr txBox="1"/>
            <p:nvPr/>
          </p:nvSpPr>
          <p:spPr>
            <a:xfrm>
              <a:off x="980137" y="4614369"/>
              <a:ext cx="71556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zh-CN" sz="2400" kern="100" dirty="0">
                  <a:effectLst/>
                  <a:ea typeface="华文楷体" panose="02010600040101010101" pitchFamily="2" charset="-122"/>
                  <a:cs typeface="Times New Roman" panose="02020603050405020304" pitchFamily="18" charset="0"/>
                </a:rPr>
                <a:t>①</a:t>
              </a:r>
              <a:endParaRPr lang="zh-CN" altLang="en-US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文本框 40"/>
                <p:cNvSpPr txBox="1"/>
                <p:nvPr/>
              </p:nvSpPr>
              <p:spPr>
                <a:xfrm>
                  <a:off x="1124099" y="4582607"/>
                  <a:ext cx="1765434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CN" altLang="en-US" sz="2400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;</m:t>
                        </m:r>
                      </m:oMath>
                    </m:oMathPara>
                  </a14:m>
                  <a:endParaRPr lang="zh-CN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41" name="文本框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24099" y="4582607"/>
                  <a:ext cx="1765434" cy="461665"/>
                </a:xfrm>
                <a:prstGeom prst="rect">
                  <a:avLst/>
                </a:prstGeom>
                <a:blipFill>
                  <a:blip r:embed="rId7"/>
                  <a:stretch>
                    <a:fillRect b="-11842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5" name="组合 44"/>
          <p:cNvGrpSpPr/>
          <p:nvPr/>
        </p:nvGrpSpPr>
        <p:grpSpPr>
          <a:xfrm>
            <a:off x="3097119" y="5406418"/>
            <a:ext cx="1804901" cy="489489"/>
            <a:chOff x="2889533" y="4546536"/>
            <a:chExt cx="1804901" cy="489489"/>
          </a:xfrm>
        </p:grpSpPr>
        <p:sp>
          <p:nvSpPr>
            <p:cNvPr id="36" name="文本框 35"/>
            <p:cNvSpPr txBox="1"/>
            <p:nvPr/>
          </p:nvSpPr>
          <p:spPr>
            <a:xfrm>
              <a:off x="2889533" y="4574360"/>
              <a:ext cx="77776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zh-CN" sz="2400" kern="100" dirty="0">
                  <a:effectLst/>
                  <a:ea typeface="华文楷体" panose="02010600040101010101" pitchFamily="2" charset="-122"/>
                  <a:cs typeface="Times New Roman" panose="02020603050405020304" pitchFamily="18" charset="0"/>
                </a:rPr>
                <a:t>②</a:t>
              </a:r>
              <a:endParaRPr lang="zh-CN" altLang="en-US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文本框 43"/>
                <p:cNvSpPr txBox="1"/>
                <p:nvPr/>
              </p:nvSpPr>
              <p:spPr>
                <a:xfrm>
                  <a:off x="3105654" y="4546536"/>
                  <a:ext cx="1588780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zh-CN" altLang="en-US" sz="2400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;</m:t>
                        </m:r>
                      </m:oMath>
                    </m:oMathPara>
                  </a14:m>
                  <a:endParaRPr lang="zh-CN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44" name="文本框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05654" y="4546536"/>
                  <a:ext cx="1588780" cy="461665"/>
                </a:xfrm>
                <a:prstGeom prst="rect">
                  <a:avLst/>
                </a:prstGeom>
                <a:blipFill>
                  <a:blip r:embed="rId8"/>
                  <a:stretch>
                    <a:fillRect b="-10526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8" name="组合 47"/>
          <p:cNvGrpSpPr/>
          <p:nvPr/>
        </p:nvGrpSpPr>
        <p:grpSpPr>
          <a:xfrm>
            <a:off x="4839874" y="5432851"/>
            <a:ext cx="2174481" cy="483149"/>
            <a:chOff x="5076193" y="4813439"/>
            <a:chExt cx="2174481" cy="483149"/>
          </a:xfrm>
        </p:grpSpPr>
        <p:sp>
          <p:nvSpPr>
            <p:cNvPr id="37" name="文本框 36"/>
            <p:cNvSpPr txBox="1"/>
            <p:nvPr/>
          </p:nvSpPr>
          <p:spPr>
            <a:xfrm>
              <a:off x="5076193" y="4834923"/>
              <a:ext cx="68347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zh-CN" sz="2400" kern="100" dirty="0">
                  <a:effectLst/>
                  <a:ea typeface="华文楷体" panose="02010600040101010101" pitchFamily="2" charset="-122"/>
                  <a:cs typeface="Times New Roman" panose="02020603050405020304" pitchFamily="18" charset="0"/>
                </a:rPr>
                <a:t>③</a:t>
              </a:r>
              <a:endParaRPr lang="zh-CN" altLang="en-US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文本框 46"/>
                <p:cNvSpPr txBox="1"/>
                <p:nvPr/>
              </p:nvSpPr>
              <p:spPr>
                <a:xfrm>
                  <a:off x="5222481" y="4813439"/>
                  <a:ext cx="2028193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zh-CN" altLang="en-US" sz="2400" i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zh-CN" altLang="en-US" sz="2400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;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47" name="文本框 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22481" y="4813439"/>
                  <a:ext cx="2028193" cy="461665"/>
                </a:xfrm>
                <a:prstGeom prst="rect">
                  <a:avLst/>
                </a:prstGeom>
                <a:blipFill>
                  <a:blip r:embed="rId9"/>
                  <a:stretch>
                    <a:fillRect b="-17105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1" name="组合 50"/>
          <p:cNvGrpSpPr/>
          <p:nvPr/>
        </p:nvGrpSpPr>
        <p:grpSpPr>
          <a:xfrm>
            <a:off x="6924007" y="5446769"/>
            <a:ext cx="1835982" cy="507250"/>
            <a:chOff x="6757849" y="4799617"/>
            <a:chExt cx="1835982" cy="507250"/>
          </a:xfrm>
        </p:grpSpPr>
        <p:sp>
          <p:nvSpPr>
            <p:cNvPr id="39" name="文本框 38"/>
            <p:cNvSpPr txBox="1"/>
            <p:nvPr/>
          </p:nvSpPr>
          <p:spPr>
            <a:xfrm>
              <a:off x="6757849" y="4845202"/>
              <a:ext cx="115644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zh-CN" sz="2400" kern="100" dirty="0">
                  <a:effectLst/>
                  <a:ea typeface="华文楷体" panose="02010600040101010101" pitchFamily="2" charset="-122"/>
                  <a:cs typeface="Times New Roman" panose="02020603050405020304" pitchFamily="18" charset="0"/>
                </a:rPr>
                <a:t>④</a:t>
              </a:r>
              <a:endParaRPr lang="zh-CN" altLang="en-US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文本框 49"/>
                <p:cNvSpPr txBox="1"/>
                <p:nvPr/>
              </p:nvSpPr>
              <p:spPr>
                <a:xfrm>
                  <a:off x="6807072" y="4799617"/>
                  <a:ext cx="178675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=2</m:t>
                        </m:r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.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50" name="文本框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07072" y="4799617"/>
                  <a:ext cx="1786759" cy="461665"/>
                </a:xfrm>
                <a:prstGeom prst="rect">
                  <a:avLst/>
                </a:prstGeom>
                <a:blipFill>
                  <a:blip r:embed="rId10"/>
                  <a:stretch>
                    <a:fillRect b="-10526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2DC0D4E9-0A94-41FF-A5CC-147A3C38E7D5}"/>
              </a:ext>
            </a:extLst>
          </p:cNvPr>
          <p:cNvSpPr txBox="1"/>
          <p:nvPr/>
        </p:nvSpPr>
        <p:spPr>
          <a:xfrm>
            <a:off x="4365367" y="3693382"/>
            <a:ext cx="4518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4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①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14BF36FB-EC7B-42D0-9E38-B9EB0C211DBD}"/>
              </a:ext>
            </a:extLst>
          </p:cNvPr>
          <p:cNvSpPr txBox="1"/>
          <p:nvPr/>
        </p:nvSpPr>
        <p:spPr>
          <a:xfrm>
            <a:off x="4312406" y="4805348"/>
            <a:ext cx="5506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4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③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469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1812934" y="2315997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250223" y="2057400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695704" y="1685109"/>
            <a:ext cx="55567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画龙点睛</a:t>
            </a:r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21" name="对象 20"/>
          <p:cNvGraphicFramePr>
            <a:graphicFrameLocks noChangeAspect="1"/>
          </p:cNvGraphicFramePr>
          <p:nvPr/>
        </p:nvGraphicFramePr>
        <p:xfrm>
          <a:off x="0" y="0"/>
          <a:ext cx="152400" cy="160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5" name="Equation" r:id="rId4" imgW="152400" imgH="165100" progId="Equation.DSMT4">
                  <p:embed/>
                </p:oleObj>
              </mc:Choice>
              <mc:Fallback>
                <p:oleObj name="Equation" r:id="rId4" imgW="1524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2400" cy="160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文本框 26"/>
          <p:cNvSpPr txBox="1"/>
          <p:nvPr/>
        </p:nvSpPr>
        <p:spPr>
          <a:xfrm>
            <a:off x="986255" y="2644245"/>
            <a:ext cx="7525406" cy="2255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小结：</a:t>
            </a:r>
            <a:endParaRPr lang="en-US" altLang="zh-CN" sz="2400" kern="100" dirty="0">
              <a:effectLst/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kern="1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       </a:t>
            </a:r>
            <a:r>
              <a:rPr lang="zh-CN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对数函数、指数函数、一次函数、二次函数是我们学习的基本初等函数，它们增长是有差异的，不同类型的数据增长应选取合适的函数模型来刻画其变化规律．</a:t>
            </a:r>
            <a:endParaRPr lang="zh-CN" altLang="en-US" sz="2400" dirty="0"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0389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1812934" y="2315997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250223" y="2057400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695704" y="1685109"/>
            <a:ext cx="55567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布置作业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21" name="对象 20"/>
          <p:cNvGraphicFramePr>
            <a:graphicFrameLocks noChangeAspect="1"/>
          </p:cNvGraphicFramePr>
          <p:nvPr/>
        </p:nvGraphicFramePr>
        <p:xfrm>
          <a:off x="0" y="0"/>
          <a:ext cx="152400" cy="160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31" name="Equation" r:id="rId4" imgW="152400" imgH="165100" progId="Equation.DSMT4">
                  <p:embed/>
                </p:oleObj>
              </mc:Choice>
              <mc:Fallback>
                <p:oleObj name="Equation" r:id="rId4" imgW="1524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2400" cy="160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文本框 13"/>
          <p:cNvSpPr txBox="1"/>
          <p:nvPr/>
        </p:nvSpPr>
        <p:spPr>
          <a:xfrm>
            <a:off x="1812934" y="3139385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zh-CN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教科书  第</a:t>
            </a:r>
            <a:r>
              <a:rPr lang="en-US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131</a:t>
            </a:r>
            <a:r>
              <a:rPr lang="zh-CN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页练习</a:t>
            </a:r>
            <a:r>
              <a:rPr lang="zh-CN" altLang="en-US" sz="2400" kern="1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第</a:t>
            </a:r>
            <a:r>
              <a:rPr lang="en-US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题</a:t>
            </a:r>
            <a:r>
              <a:rPr lang="en-US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2400" kern="100" dirty="0">
              <a:effectLst/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2. </a:t>
            </a:r>
            <a:r>
              <a:rPr lang="zh-CN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课后练习</a:t>
            </a:r>
            <a:r>
              <a:rPr lang="en-US" altLang="zh-CN" sz="2400" kern="1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.</a:t>
            </a:r>
            <a:endParaRPr lang="zh-CN" altLang="en-US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5450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1850</Words>
  <Application>Microsoft Office PowerPoint</Application>
  <PresentationFormat>宽屏</PresentationFormat>
  <Paragraphs>294</Paragraphs>
  <Slides>35</Slides>
  <Notes>35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35</vt:i4>
      </vt:variant>
    </vt:vector>
  </HeadingPairs>
  <TitlesOfParts>
    <vt:vector size="48" baseType="lpstr">
      <vt:lpstr>等线</vt:lpstr>
      <vt:lpstr>黑体</vt:lpstr>
      <vt:lpstr>华文楷体</vt:lpstr>
      <vt:lpstr>宋体</vt:lpstr>
      <vt:lpstr>微软雅黑</vt:lpstr>
      <vt:lpstr>Arial</vt:lpstr>
      <vt:lpstr>Calibri</vt:lpstr>
      <vt:lpstr>Cambria Math</vt:lpstr>
      <vt:lpstr>Times New Roman</vt:lpstr>
      <vt:lpstr>Wingdings</vt:lpstr>
      <vt:lpstr>Office 主题</vt:lpstr>
      <vt:lpstr>Equation</vt:lpstr>
      <vt:lpstr>Document</vt:lpstr>
      <vt:lpstr>对数函数的概念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XQF</dc:creator>
  <cp:lastModifiedBy>Windows 用户</cp:lastModifiedBy>
  <cp:revision>56</cp:revision>
  <dcterms:created xsi:type="dcterms:W3CDTF">2020-08-07T15:06:00Z</dcterms:created>
  <dcterms:modified xsi:type="dcterms:W3CDTF">2020-09-04T05:49:07Z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