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2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3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9" r:id="rId2"/>
    <p:sldId id="285" r:id="rId3"/>
    <p:sldId id="357" r:id="rId4"/>
    <p:sldId id="358" r:id="rId5"/>
    <p:sldId id="325" r:id="rId6"/>
    <p:sldId id="362" r:id="rId7"/>
    <p:sldId id="342" r:id="rId8"/>
    <p:sldId id="291" r:id="rId9"/>
    <p:sldId id="326" r:id="rId10"/>
    <p:sldId id="336" r:id="rId11"/>
    <p:sldId id="361" r:id="rId12"/>
    <p:sldId id="312" r:id="rId13"/>
    <p:sldId id="340" r:id="rId14"/>
    <p:sldId id="364" r:id="rId15"/>
    <p:sldId id="308" r:id="rId16"/>
    <p:sldId id="359" r:id="rId17"/>
    <p:sldId id="360" r:id="rId18"/>
    <p:sldId id="344" r:id="rId19"/>
    <p:sldId id="279" r:id="rId20"/>
    <p:sldId id="365" r:id="rId21"/>
    <p:sldId id="260" r:id="rId22"/>
    <p:sldId id="284" r:id="rId23"/>
    <p:sldId id="368" r:id="rId24"/>
    <p:sldId id="373" r:id="rId25"/>
    <p:sldId id="382" r:id="rId26"/>
    <p:sldId id="367" r:id="rId27"/>
    <p:sldId id="371" r:id="rId28"/>
    <p:sldId id="372" r:id="rId29"/>
    <p:sldId id="402" r:id="rId30"/>
    <p:sldId id="322" r:id="rId31"/>
    <p:sldId id="403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3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339933"/>
    <a:srgbClr val="014E6A"/>
    <a:srgbClr val="AE0203"/>
    <a:srgbClr val="711000"/>
    <a:srgbClr val="01431D"/>
    <a:srgbClr val="01621F"/>
    <a:srgbClr val="AF0000"/>
    <a:srgbClr val="DCE797"/>
    <a:srgbClr val="637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244" autoAdjust="0"/>
  </p:normalViewPr>
  <p:slideViewPr>
    <p:cSldViewPr snapToGrid="0">
      <p:cViewPr varScale="1">
        <p:scale>
          <a:sx n="62" d="100"/>
          <a:sy n="62" d="100"/>
        </p:scale>
        <p:origin x="155" y="40"/>
      </p:cViewPr>
      <p:guideLst>
        <p:guide orient="horz" pos="3793"/>
        <p:guide pos="688"/>
        <p:guide pos="7015"/>
        <p:guide orient="horz" pos="5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emf"/><Relationship Id="rId1" Type="http://schemas.openxmlformats.org/officeDocument/2006/relationships/image" Target="../media/image34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emf"/><Relationship Id="rId4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13" Type="http://schemas.openxmlformats.org/officeDocument/2006/relationships/image" Target="../media/image77.emf"/><Relationship Id="rId18" Type="http://schemas.openxmlformats.org/officeDocument/2006/relationships/image" Target="../media/image82.emf"/><Relationship Id="rId3" Type="http://schemas.openxmlformats.org/officeDocument/2006/relationships/image" Target="../media/image67.emf"/><Relationship Id="rId7" Type="http://schemas.openxmlformats.org/officeDocument/2006/relationships/image" Target="../media/image71.emf"/><Relationship Id="rId12" Type="http://schemas.openxmlformats.org/officeDocument/2006/relationships/image" Target="../media/image76.emf"/><Relationship Id="rId17" Type="http://schemas.openxmlformats.org/officeDocument/2006/relationships/image" Target="../media/image81.emf"/><Relationship Id="rId2" Type="http://schemas.openxmlformats.org/officeDocument/2006/relationships/image" Target="../media/image66.emf"/><Relationship Id="rId16" Type="http://schemas.openxmlformats.org/officeDocument/2006/relationships/image" Target="../media/image80.emf"/><Relationship Id="rId20" Type="http://schemas.openxmlformats.org/officeDocument/2006/relationships/image" Target="../media/image84.emf"/><Relationship Id="rId1" Type="http://schemas.openxmlformats.org/officeDocument/2006/relationships/image" Target="../media/image65.emf"/><Relationship Id="rId6" Type="http://schemas.openxmlformats.org/officeDocument/2006/relationships/image" Target="../media/image70.emf"/><Relationship Id="rId11" Type="http://schemas.openxmlformats.org/officeDocument/2006/relationships/image" Target="../media/image75.emf"/><Relationship Id="rId5" Type="http://schemas.openxmlformats.org/officeDocument/2006/relationships/image" Target="../media/image69.emf"/><Relationship Id="rId15" Type="http://schemas.openxmlformats.org/officeDocument/2006/relationships/image" Target="../media/image79.wmf"/><Relationship Id="rId10" Type="http://schemas.openxmlformats.org/officeDocument/2006/relationships/image" Target="../media/image74.emf"/><Relationship Id="rId19" Type="http://schemas.openxmlformats.org/officeDocument/2006/relationships/image" Target="../media/image83.emf"/><Relationship Id="rId4" Type="http://schemas.openxmlformats.org/officeDocument/2006/relationships/image" Target="../media/image68.emf"/><Relationship Id="rId9" Type="http://schemas.openxmlformats.org/officeDocument/2006/relationships/image" Target="../media/image73.emf"/><Relationship Id="rId14" Type="http://schemas.openxmlformats.org/officeDocument/2006/relationships/image" Target="../media/image7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5.emf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Relationship Id="rId4" Type="http://schemas.openxmlformats.org/officeDocument/2006/relationships/image" Target="../media/image88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Relationship Id="rId4" Type="http://schemas.openxmlformats.org/officeDocument/2006/relationships/image" Target="../media/image8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943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5" Type="http://schemas.openxmlformats.org/officeDocument/2006/relationships/slide" Target="../slides/slide30.xml"/><Relationship Id="rId4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5" Type="http://schemas.openxmlformats.org/officeDocument/2006/relationships/slide" Target="../slides/slide31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请注意：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1. </a:t>
            </a:r>
            <a:r>
              <a:rPr lang="zh-CN" altLang="en-US" dirty="0"/>
              <a:t>课名：微软雅黑</a:t>
            </a:r>
            <a:r>
              <a:rPr lang="en-US" altLang="zh-CN" dirty="0"/>
              <a:t>48</a:t>
            </a:r>
            <a:r>
              <a:rPr lang="zh-CN" altLang="en-US" dirty="0"/>
              <a:t>号字；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sz="1200" b="0" dirty="0"/>
              <a:t>（第一课时）</a:t>
            </a:r>
            <a:r>
              <a:rPr lang="zh-CN" altLang="en-US" dirty="0"/>
              <a:t>：微软雅黑</a:t>
            </a:r>
            <a:r>
              <a:rPr lang="en-US" altLang="zh-CN" dirty="0"/>
              <a:t>32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3.</a:t>
            </a:r>
            <a:r>
              <a:rPr lang="zh-CN" altLang="en-US" dirty="0"/>
              <a:t>学校名称：请填写全称；</a:t>
            </a:r>
            <a:endParaRPr lang="en-US" altLang="zh-CN" b="1" dirty="0"/>
          </a:p>
          <a:p>
            <a:r>
              <a:rPr lang="en-US" altLang="zh-CN" dirty="0"/>
              <a:t>4.</a:t>
            </a:r>
            <a:r>
              <a:rPr lang="zh-CN" altLang="en-US" dirty="0"/>
              <a:t>学科、年级、主讲人、学校：华文楷体</a:t>
            </a:r>
            <a:r>
              <a:rPr lang="en-US" altLang="zh-CN" dirty="0"/>
              <a:t>28</a:t>
            </a:r>
            <a:r>
              <a:rPr lang="zh-CN" altLang="en-US" dirty="0"/>
              <a:t>号字（具体根据文字量可适当调整）。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英文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课名：字体以</a:t>
            </a:r>
            <a:r>
              <a:rPr lang="en-US" altLang="zh-CN" dirty="0"/>
              <a:t>Times New Roman</a:t>
            </a:r>
            <a:r>
              <a:rPr lang="zh-CN" altLang="en-US" dirty="0"/>
              <a:t>为主，字号一般使用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（</a:t>
            </a:r>
            <a:r>
              <a:rPr lang="en-US" altLang="zh-CN" dirty="0"/>
              <a:t>Period</a:t>
            </a:r>
            <a:r>
              <a:rPr lang="en-US" altLang="zh-CN" baseline="0" dirty="0"/>
              <a:t> 1</a:t>
            </a:r>
            <a:r>
              <a:rPr lang="zh-CN" altLang="en-US" dirty="0"/>
              <a:t>）：字体使用</a:t>
            </a:r>
            <a:r>
              <a:rPr lang="en-US" altLang="zh-CN" dirty="0"/>
              <a:t>Arial</a:t>
            </a:r>
            <a:r>
              <a:rPr lang="zh-CN" altLang="en-US" dirty="0"/>
              <a:t>，字号为</a:t>
            </a:r>
            <a:r>
              <a:rPr lang="en-US" altLang="zh-CN" dirty="0"/>
              <a:t>28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正文一般用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932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128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686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355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089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03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583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295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17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006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请注意：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正文标题为：黑体，</a:t>
            </a:r>
            <a:r>
              <a:rPr lang="en-US" altLang="zh-CN" dirty="0"/>
              <a:t>30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正文内容为：华文楷体，尽量不小于</a:t>
            </a:r>
            <a:r>
              <a:rPr lang="en-US" altLang="zh-CN" dirty="0"/>
              <a:t>24</a:t>
            </a:r>
            <a:r>
              <a:rPr lang="zh-CN" altLang="en-US" dirty="0"/>
              <a:t>号，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/>
              <a:t>根据文字量可适当调整。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英文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正文标题为：以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/>
              <a:t>正文内容为：以</a:t>
            </a:r>
            <a:r>
              <a:rPr lang="en-US" altLang="zh-CN" dirty="0"/>
              <a:t>Times New Roman</a:t>
            </a:r>
            <a:r>
              <a:rPr lang="zh-CN" altLang="en-US" dirty="0"/>
              <a:t>为主</a:t>
            </a:r>
            <a:r>
              <a:rPr lang="en-US" altLang="zh-CN" dirty="0"/>
              <a:t>,</a:t>
            </a:r>
            <a:r>
              <a:rPr lang="zh-CN" altLang="en-US" dirty="0"/>
              <a:t>可搭配使用</a:t>
            </a:r>
            <a:r>
              <a:rPr lang="en-US" altLang="zh-CN" dirty="0"/>
              <a:t>Arial</a:t>
            </a:r>
            <a:r>
              <a:rPr lang="zh-CN" altLang="en-US" dirty="0"/>
              <a:t>。字号为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93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86E140B1-92E2-443E-A52B-0531BC1269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  <p:custDataLst>
              <p:tags r:id="rId1"/>
            </p:custDataLst>
          </p:nvPr>
        </p:nvSpPr>
        <p:spPr bwMode="auto">
          <a:noFill/>
          <a:ln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4141637E-9F07-4F92-A596-95E90D4E0733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ln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>
              <a:spcBef>
                <a:spcPct val="0"/>
              </a:spcBef>
            </a:pPr>
            <a:endParaRPr lang="zh-CN" altLang="en-US">
              <a:latin typeface="等线" panose="02010600030101010101" pitchFamily="2" charset="-122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AD2ADE2D-504F-4A9C-AD37-69FAB20C9AB1}"/>
              </a:ext>
            </a:extLst>
          </p:cNvPr>
          <p:cNvSpPr>
            <a:spLocks noGrp="1" noChangeArrowheads="1"/>
          </p:cNvSpPr>
          <p:nvPr>
            <p:ph type="sldNum" sz="quarter" idx="4"/>
            <p:custDataLst>
              <p:tags r:id="rId3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97945B0-10C2-47E8-8E79-D5FF01C0E9E9}" type="slidenum">
              <a:rPr lang="zh-CN" altLang="en-US"/>
              <a:pPr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86E140B1-92E2-443E-A52B-0531BC1269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  <p:custDataLst>
              <p:tags r:id="rId1"/>
            </p:custDataLst>
          </p:nvPr>
        </p:nvSpPr>
        <p:spPr bwMode="auto">
          <a:noFill/>
          <a:ln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4141637E-9F07-4F92-A596-95E90D4E0733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ln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>
              <a:spcBef>
                <a:spcPct val="0"/>
              </a:spcBef>
            </a:pPr>
            <a:endParaRPr lang="zh-CN" altLang="en-US">
              <a:latin typeface="等线" panose="02010600030101010101" pitchFamily="2" charset="-122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AD2ADE2D-504F-4A9C-AD37-69FAB20C9AB1}"/>
              </a:ext>
            </a:extLst>
          </p:cNvPr>
          <p:cNvSpPr>
            <a:spLocks noGrp="1" noChangeArrowheads="1"/>
          </p:cNvSpPr>
          <p:nvPr>
            <p:ph type="sldNum" sz="quarter" idx="4"/>
            <p:custDataLst>
              <p:tags r:id="rId3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97945B0-10C2-47E8-8E79-D5FF01C0E9E9}" type="slidenum">
              <a:rPr lang="zh-CN" altLang="en-US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588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image" Target="../media/image7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.xml"/><Relationship Id="rId7" Type="http://schemas.openxmlformats.org/officeDocument/2006/relationships/image" Target="../media/image9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主讲人：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 1"/>
          <p:cNvSpPr txBox="1">
            <a:spLocks/>
          </p:cNvSpPr>
          <p:nvPr userDrawn="1"/>
        </p:nvSpPr>
        <p:spPr>
          <a:xfrm>
            <a:off x="1762653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</a:rPr>
              <a:t>国家中小学课程资源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6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高中数学</a:t>
            </a:r>
          </a:p>
        </p:txBody>
      </p:sp>
    </p:spTree>
    <p:extLst>
      <p:ext uri="{BB962C8B-B14F-4D97-AF65-F5344CB8AC3E}">
        <p14:creationId xmlns:p14="http://schemas.microsoft.com/office/powerpoint/2010/main" val="40743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 1"/>
          <p:cNvSpPr txBox="1">
            <a:spLocks/>
          </p:cNvSpPr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高中数学</a:t>
            </a:r>
          </a:p>
        </p:txBody>
      </p:sp>
    </p:spTree>
    <p:extLst>
      <p:ext uri="{BB962C8B-B14F-4D97-AF65-F5344CB8AC3E}">
        <p14:creationId xmlns:p14="http://schemas.microsoft.com/office/powerpoint/2010/main" val="180296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99FFDD1-B529-4826-AD36-1935EA52E423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206" cy="68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BAE1E34E-CB82-4404-A7C1-E980F039087D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794"/>
            <a:ext cx="12190412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61" y="274606"/>
            <a:ext cx="10972879" cy="1142868"/>
          </a:xfrm>
        </p:spPr>
        <p:txBody>
          <a:bodyPr/>
          <a:lstStyle/>
          <a:p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2"/>
          </a:xfrm>
        </p:spPr>
        <p:txBody>
          <a:bodyPr/>
          <a:lstStyle>
            <a:lvl1pPr>
              <a:defRPr sz="3749"/>
            </a:lvl1pPr>
            <a:lvl2pPr>
              <a:defRPr sz="3199"/>
            </a:lvl2pPr>
            <a:lvl3pPr>
              <a:defRPr sz="264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2"/>
          </a:xfrm>
        </p:spPr>
        <p:txBody>
          <a:bodyPr/>
          <a:lstStyle>
            <a:lvl1pPr>
              <a:defRPr sz="3749"/>
            </a:lvl1pPr>
            <a:lvl2pPr>
              <a:defRPr sz="3199"/>
            </a:lvl2pPr>
            <a:lvl3pPr>
              <a:defRPr sz="264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93EFF5-40D6-442A-AF9F-73D8D22FCFC5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fld id="{CF665EBA-915A-4A2A-B02A-754930BE3D69}" type="slidenum">
              <a:rPr lang="zh-CN" altLang="zh-CN"/>
              <a:pPr/>
              <a:t>‹#›</a:t>
            </a:fld>
            <a:endParaRPr lang="zh-CN" altLang="zh-CN"/>
          </a:p>
        </p:txBody>
      </p:sp>
      <p:sp>
        <p:nvSpPr>
          <p:cNvPr id="8" name="日期占位符 4">
            <a:extLst>
              <a:ext uri="{FF2B5EF4-FFF2-40B4-BE49-F238E27FC236}">
                <a16:creationId xmlns:a16="http://schemas.microsoft.com/office/drawing/2014/main" id="{C9AA78E6-2E62-4128-820A-D249B78F8A22}"/>
              </a:ext>
            </a:extLst>
          </p:cNvPr>
          <p:cNvSpPr>
            <a:spLocks noGrp="1" noChangeArrowheads="1"/>
          </p:cNvSpPr>
          <p:nvPr>
            <p:ph type="dt" sz="half" idx="11"/>
            <p:custDataLst>
              <p:tags r:id="rId4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页脚占位符 5">
            <a:extLst>
              <a:ext uri="{FF2B5EF4-FFF2-40B4-BE49-F238E27FC236}">
                <a16:creationId xmlns:a16="http://schemas.microsoft.com/office/drawing/2014/main" id="{C6BF36FC-A564-49EC-A005-F27C7B3C1E8D}"/>
              </a:ext>
            </a:extLst>
          </p:cNvPr>
          <p:cNvSpPr>
            <a:spLocks noGrp="1" noChangeArrowheads="1"/>
          </p:cNvSpPr>
          <p:nvPr>
            <p:ph type="ftr" sz="quarter" idx="12"/>
            <p:custDataLst>
              <p:tags r:id="rId5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9819729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8221B533-3162-4FCC-833C-85CDCC0D8160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206" cy="68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A7FACB2-0927-4D3D-875D-92277F9B4FBE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794"/>
            <a:ext cx="12190412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61" y="274606"/>
            <a:ext cx="10972879" cy="114286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509" indent="0">
              <a:buNone/>
              <a:defRPr sz="2649" b="1"/>
            </a:lvl2pPr>
            <a:lvl3pPr marL="1219017" indent="0">
              <a:buNone/>
              <a:defRPr sz="2400" b="1"/>
            </a:lvl3pPr>
            <a:lvl4pPr marL="1828526" indent="0">
              <a:buNone/>
              <a:defRPr sz="2150" b="1"/>
            </a:lvl4pPr>
            <a:lvl5pPr marL="2438034" indent="0">
              <a:buNone/>
              <a:defRPr sz="2150" b="1"/>
            </a:lvl5pPr>
            <a:lvl6pPr marL="3047543" indent="0">
              <a:buNone/>
              <a:defRPr sz="2150" b="1"/>
            </a:lvl6pPr>
            <a:lvl7pPr marL="3657051" indent="0">
              <a:buNone/>
              <a:defRPr sz="2150" b="1"/>
            </a:lvl7pPr>
            <a:lvl8pPr marL="4266560" indent="0">
              <a:buNone/>
              <a:defRPr sz="2150" b="1"/>
            </a:lvl8pPr>
            <a:lvl9pPr marL="4876069" indent="0">
              <a:buNone/>
              <a:defRPr sz="2150" b="1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49"/>
            </a:lvl2pPr>
            <a:lvl3pPr>
              <a:defRPr sz="2400"/>
            </a:lvl3pPr>
            <a:lvl4pPr>
              <a:defRPr sz="2150"/>
            </a:lvl4pPr>
            <a:lvl5pPr>
              <a:defRPr sz="21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4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509" indent="0">
              <a:buNone/>
              <a:defRPr sz="2649" b="1"/>
            </a:lvl2pPr>
            <a:lvl3pPr marL="1219017" indent="0">
              <a:buNone/>
              <a:defRPr sz="2400" b="1"/>
            </a:lvl3pPr>
            <a:lvl4pPr marL="1828526" indent="0">
              <a:buNone/>
              <a:defRPr sz="2150" b="1"/>
            </a:lvl4pPr>
            <a:lvl5pPr marL="2438034" indent="0">
              <a:buNone/>
              <a:defRPr sz="2150" b="1"/>
            </a:lvl5pPr>
            <a:lvl6pPr marL="3047543" indent="0">
              <a:buNone/>
              <a:defRPr sz="2150" b="1"/>
            </a:lvl6pPr>
            <a:lvl7pPr marL="3657051" indent="0">
              <a:buNone/>
              <a:defRPr sz="2150" b="1"/>
            </a:lvl7pPr>
            <a:lvl8pPr marL="4266560" indent="0">
              <a:buNone/>
              <a:defRPr sz="2150" b="1"/>
            </a:lvl8pPr>
            <a:lvl9pPr marL="4876069" indent="0">
              <a:buNone/>
              <a:defRPr sz="2150" b="1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4" cy="3951288"/>
          </a:xfrm>
        </p:spPr>
        <p:txBody>
          <a:bodyPr/>
          <a:lstStyle>
            <a:lvl1pPr>
              <a:defRPr sz="3199"/>
            </a:lvl1pPr>
            <a:lvl2pPr>
              <a:defRPr sz="2649"/>
            </a:lvl2pPr>
            <a:lvl3pPr>
              <a:defRPr sz="2400"/>
            </a:lvl3pPr>
            <a:lvl4pPr>
              <a:defRPr sz="2150"/>
            </a:lvl4pPr>
            <a:lvl5pPr>
              <a:defRPr sz="21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B8E852-D48A-4274-B2CC-D8D605444C53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3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fld id="{A216198A-E610-4F2B-A10C-1BD38EC503DB}" type="slidenum">
              <a:rPr lang="zh-CN" altLang="zh-CN"/>
              <a:pPr/>
              <a:t>‹#›</a:t>
            </a:fld>
            <a:endParaRPr lang="zh-CN" altLang="zh-CN"/>
          </a:p>
        </p:txBody>
      </p:sp>
      <p:sp>
        <p:nvSpPr>
          <p:cNvPr id="10" name="日期占位符 6">
            <a:extLst>
              <a:ext uri="{FF2B5EF4-FFF2-40B4-BE49-F238E27FC236}">
                <a16:creationId xmlns:a16="http://schemas.microsoft.com/office/drawing/2014/main" id="{0B515C2F-BF04-4C84-AB76-DB599FC80498}"/>
              </a:ext>
            </a:extLst>
          </p:cNvPr>
          <p:cNvSpPr>
            <a:spLocks noGrp="1" noChangeArrowheads="1"/>
          </p:cNvSpPr>
          <p:nvPr>
            <p:ph type="dt" sz="half" idx="11"/>
            <p:custDataLst>
              <p:tags r:id="rId4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11" name="页脚占位符 7">
            <a:extLst>
              <a:ext uri="{FF2B5EF4-FFF2-40B4-BE49-F238E27FC236}">
                <a16:creationId xmlns:a16="http://schemas.microsoft.com/office/drawing/2014/main" id="{9D0523DC-E2FC-4E54-B245-B4A760480CB1}"/>
              </a:ext>
            </a:extLst>
          </p:cNvPr>
          <p:cNvSpPr>
            <a:spLocks noGrp="1" noChangeArrowheads="1"/>
          </p:cNvSpPr>
          <p:nvPr>
            <p:ph type="ftr" sz="quarter" idx="12"/>
            <p:custDataLst>
              <p:tags r:id="rId5"/>
            </p:custDataLst>
          </p:nvPr>
        </p:nvSpPr>
        <p:spPr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892380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2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8" r:id="rId4"/>
    <p:sldLayoutId id="2147483669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14.wmf"/><Relationship Id="rId26" Type="http://schemas.openxmlformats.org/officeDocument/2006/relationships/image" Target="../media/image18.wmf"/><Relationship Id="rId3" Type="http://schemas.openxmlformats.org/officeDocument/2006/relationships/tags" Target="../tags/tag12.xml"/><Relationship Id="rId21" Type="http://schemas.openxmlformats.org/officeDocument/2006/relationships/oleObject" Target="../embeddings/oleObject7.bin"/><Relationship Id="rId7" Type="http://schemas.openxmlformats.org/officeDocument/2006/relationships/tags" Target="../tags/tag16.xml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5.bin"/><Relationship Id="rId25" Type="http://schemas.openxmlformats.org/officeDocument/2006/relationships/oleObject" Target="../embeddings/oleObject9.bin"/><Relationship Id="rId2" Type="http://schemas.openxmlformats.org/officeDocument/2006/relationships/tags" Target="../tags/tag11.xml"/><Relationship Id="rId16" Type="http://schemas.openxmlformats.org/officeDocument/2006/relationships/image" Target="../media/image13.wmf"/><Relationship Id="rId20" Type="http://schemas.openxmlformats.org/officeDocument/2006/relationships/image" Target="../media/image15.wmf"/><Relationship Id="rId29" Type="http://schemas.openxmlformats.org/officeDocument/2006/relationships/oleObject" Target="../embeddings/oleObject11.bin"/><Relationship Id="rId1" Type="http://schemas.openxmlformats.org/officeDocument/2006/relationships/vmlDrawing" Target="../drawings/vmlDrawing1.vml"/><Relationship Id="rId6" Type="http://schemas.openxmlformats.org/officeDocument/2006/relationships/tags" Target="../tags/tag15.xml"/><Relationship Id="rId11" Type="http://schemas.openxmlformats.org/officeDocument/2006/relationships/oleObject" Target="../embeddings/oleObject2.bin"/><Relationship Id="rId24" Type="http://schemas.openxmlformats.org/officeDocument/2006/relationships/image" Target="../media/image17.wmf"/><Relationship Id="rId32" Type="http://schemas.openxmlformats.org/officeDocument/2006/relationships/image" Target="../media/image21.wmf"/><Relationship Id="rId5" Type="http://schemas.openxmlformats.org/officeDocument/2006/relationships/tags" Target="../tags/tag14.xml"/><Relationship Id="rId15" Type="http://schemas.openxmlformats.org/officeDocument/2006/relationships/oleObject" Target="../embeddings/oleObject4.bin"/><Relationship Id="rId23" Type="http://schemas.openxmlformats.org/officeDocument/2006/relationships/oleObject" Target="../embeddings/oleObject8.bin"/><Relationship Id="rId28" Type="http://schemas.openxmlformats.org/officeDocument/2006/relationships/image" Target="../media/image19.wmf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6.bin"/><Relationship Id="rId31" Type="http://schemas.openxmlformats.org/officeDocument/2006/relationships/oleObject" Target="../embeddings/oleObject12.bin"/><Relationship Id="rId4" Type="http://schemas.openxmlformats.org/officeDocument/2006/relationships/tags" Target="../tags/tag13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2.wmf"/><Relationship Id="rId22" Type="http://schemas.openxmlformats.org/officeDocument/2006/relationships/image" Target="../media/image16.wmf"/><Relationship Id="rId27" Type="http://schemas.openxmlformats.org/officeDocument/2006/relationships/oleObject" Target="../embeddings/oleObject10.bin"/><Relationship Id="rId30" Type="http://schemas.openxmlformats.org/officeDocument/2006/relationships/image" Target="../media/image20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tags" Target="../tags/tag18.xml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4.wmf"/><Relationship Id="rId2" Type="http://schemas.openxmlformats.org/officeDocument/2006/relationships/tags" Target="../tags/tag17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3.xml"/><Relationship Id="rId11" Type="http://schemas.openxmlformats.org/officeDocument/2006/relationships/oleObject" Target="../embeddings/oleObject15.bin"/><Relationship Id="rId5" Type="http://schemas.openxmlformats.org/officeDocument/2006/relationships/tags" Target="../tags/tag20.xml"/><Relationship Id="rId10" Type="http://schemas.openxmlformats.org/officeDocument/2006/relationships/image" Target="../media/image23.wmf"/><Relationship Id="rId4" Type="http://schemas.openxmlformats.org/officeDocument/2006/relationships/tags" Target="../tags/tag19.xml"/><Relationship Id="rId9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25.emf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2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image" Target="../media/image30.wmf"/><Relationship Id="rId2" Type="http://schemas.openxmlformats.org/officeDocument/2006/relationships/tags" Target="../tags/tag49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31.wmf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oleObject" Target="../embeddings/oleObject18.bin"/><Relationship Id="rId2" Type="http://schemas.openxmlformats.org/officeDocument/2006/relationships/tags" Target="../tags/tag52.xml"/><Relationship Id="rId1" Type="http://schemas.openxmlformats.org/officeDocument/2006/relationships/vmlDrawing" Target="../drawings/vmlDrawing4.vml"/><Relationship Id="rId6" Type="http://schemas.openxmlformats.org/officeDocument/2006/relationships/tags" Target="../tags/tag56.xml"/><Relationship Id="rId11" Type="http://schemas.openxmlformats.org/officeDocument/2006/relationships/image" Target="../media/image33.emf"/><Relationship Id="rId5" Type="http://schemas.openxmlformats.org/officeDocument/2006/relationships/tags" Target="../tags/tag55.xml"/><Relationship Id="rId15" Type="http://schemas.openxmlformats.org/officeDocument/2006/relationships/image" Target="../media/image32.emf"/><Relationship Id="rId10" Type="http://schemas.openxmlformats.org/officeDocument/2006/relationships/image" Target="../media/image30.wmf"/><Relationship Id="rId4" Type="http://schemas.openxmlformats.org/officeDocument/2006/relationships/tags" Target="../tags/tag54.xml"/><Relationship Id="rId9" Type="http://schemas.openxmlformats.org/officeDocument/2006/relationships/oleObject" Target="../embeddings/oleObject17.bin"/><Relationship Id="rId1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oleObject" Target="../embeddings/oleObject21.bin"/><Relationship Id="rId18" Type="http://schemas.openxmlformats.org/officeDocument/2006/relationships/oleObject" Target="../embeddings/oleObject18.bin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34.wmf"/><Relationship Id="rId17" Type="http://schemas.openxmlformats.org/officeDocument/2006/relationships/image" Target="../media/image33.emf"/><Relationship Id="rId2" Type="http://schemas.openxmlformats.org/officeDocument/2006/relationships/tags" Target="../tags/tag58.xml"/><Relationship Id="rId16" Type="http://schemas.openxmlformats.org/officeDocument/2006/relationships/image" Target="../media/image36.wmf"/><Relationship Id="rId1" Type="http://schemas.openxmlformats.org/officeDocument/2006/relationships/vmlDrawing" Target="../drawings/vmlDrawing5.vml"/><Relationship Id="rId6" Type="http://schemas.openxmlformats.org/officeDocument/2006/relationships/tags" Target="../tags/tag62.xml"/><Relationship Id="rId11" Type="http://schemas.openxmlformats.org/officeDocument/2006/relationships/oleObject" Target="../embeddings/oleObject20.bin"/><Relationship Id="rId5" Type="http://schemas.openxmlformats.org/officeDocument/2006/relationships/tags" Target="../tags/tag61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3.xml"/><Relationship Id="rId19" Type="http://schemas.openxmlformats.org/officeDocument/2006/relationships/image" Target="../media/image31.wmf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image" Target="../media/image38.wmf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oleObject" Target="../embeddings/oleObject24.bin"/><Relationship Id="rId2" Type="http://schemas.openxmlformats.org/officeDocument/2006/relationships/tags" Target="../tags/tag66.xml"/><Relationship Id="rId16" Type="http://schemas.openxmlformats.org/officeDocument/2006/relationships/image" Target="../media/image31.wmf"/><Relationship Id="rId1" Type="http://schemas.openxmlformats.org/officeDocument/2006/relationships/vmlDrawing" Target="../drawings/vmlDrawing6.vml"/><Relationship Id="rId6" Type="http://schemas.openxmlformats.org/officeDocument/2006/relationships/tags" Target="../tags/tag70.xml"/><Relationship Id="rId11" Type="http://schemas.openxmlformats.org/officeDocument/2006/relationships/image" Target="../media/image37.wmf"/><Relationship Id="rId5" Type="http://schemas.openxmlformats.org/officeDocument/2006/relationships/tags" Target="../tags/tag69.xml"/><Relationship Id="rId15" Type="http://schemas.openxmlformats.org/officeDocument/2006/relationships/oleObject" Target="../embeddings/oleObject25.bin"/><Relationship Id="rId10" Type="http://schemas.openxmlformats.org/officeDocument/2006/relationships/oleObject" Target="../embeddings/oleObject23.bin"/><Relationship Id="rId4" Type="http://schemas.openxmlformats.org/officeDocument/2006/relationships/tags" Target="../tags/tag68.xml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tags" Target="../tags/tag74.xml"/><Relationship Id="rId7" Type="http://schemas.openxmlformats.org/officeDocument/2006/relationships/image" Target="../media/image39.wmf"/><Relationship Id="rId2" Type="http://schemas.openxmlformats.org/officeDocument/2006/relationships/tags" Target="../tags/tag7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43.emf"/><Relationship Id="rId3" Type="http://schemas.openxmlformats.org/officeDocument/2006/relationships/tags" Target="../tags/tag77.xml"/><Relationship Id="rId7" Type="http://schemas.openxmlformats.org/officeDocument/2006/relationships/slideLayout" Target="../slideLayouts/slideLayout3.xml"/><Relationship Id="rId12" Type="http://schemas.openxmlformats.org/officeDocument/2006/relationships/oleObject" Target="../embeddings/oleObject29.bin"/><Relationship Id="rId17" Type="http://schemas.openxmlformats.org/officeDocument/2006/relationships/image" Target="../media/image45.emf"/><Relationship Id="rId2" Type="http://schemas.openxmlformats.org/officeDocument/2006/relationships/tags" Target="../tags/tag76.xml"/><Relationship Id="rId16" Type="http://schemas.openxmlformats.org/officeDocument/2006/relationships/oleObject" Target="../embeddings/oleObject31.bin"/><Relationship Id="rId1" Type="http://schemas.openxmlformats.org/officeDocument/2006/relationships/vmlDrawing" Target="../drawings/vmlDrawing8.vml"/><Relationship Id="rId6" Type="http://schemas.openxmlformats.org/officeDocument/2006/relationships/tags" Target="../tags/tag80.xml"/><Relationship Id="rId11" Type="http://schemas.openxmlformats.org/officeDocument/2006/relationships/image" Target="../media/image42.wmf"/><Relationship Id="rId5" Type="http://schemas.openxmlformats.org/officeDocument/2006/relationships/tags" Target="../tags/tag79.xml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28.bin"/><Relationship Id="rId4" Type="http://schemas.openxmlformats.org/officeDocument/2006/relationships/tags" Target="../tags/tag78.xml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3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35.bin"/><Relationship Id="rId2" Type="http://schemas.openxmlformats.org/officeDocument/2006/relationships/tags" Target="../tags/tag8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9.emf"/><Relationship Id="rId11" Type="http://schemas.openxmlformats.org/officeDocument/2006/relationships/image" Target="../media/image53.png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51.emf"/><Relationship Id="rId4" Type="http://schemas.openxmlformats.org/officeDocument/2006/relationships/image" Target="../media/image52.png"/><Relationship Id="rId9" Type="http://schemas.openxmlformats.org/officeDocument/2006/relationships/oleObject" Target="../embeddings/oleObject3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58.emf"/><Relationship Id="rId18" Type="http://schemas.openxmlformats.org/officeDocument/2006/relationships/oleObject" Target="../embeddings/oleObject4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5.emf"/><Relationship Id="rId12" Type="http://schemas.openxmlformats.org/officeDocument/2006/relationships/oleObject" Target="../embeddings/oleObject41.bin"/><Relationship Id="rId17" Type="http://schemas.openxmlformats.org/officeDocument/2006/relationships/image" Target="../media/image60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3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57.emf"/><Relationship Id="rId5" Type="http://schemas.openxmlformats.org/officeDocument/2006/relationships/image" Target="../media/image54.emf"/><Relationship Id="rId15" Type="http://schemas.openxmlformats.org/officeDocument/2006/relationships/image" Target="../media/image59.emf"/><Relationship Id="rId10" Type="http://schemas.openxmlformats.org/officeDocument/2006/relationships/oleObject" Target="../embeddings/oleObject40.bin"/><Relationship Id="rId19" Type="http://schemas.openxmlformats.org/officeDocument/2006/relationships/image" Target="../media/image61.e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56.emf"/><Relationship Id="rId14" Type="http://schemas.openxmlformats.org/officeDocument/2006/relationships/oleObject" Target="../embeddings/oleObject42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62.emf"/><Relationship Id="rId4" Type="http://schemas.openxmlformats.org/officeDocument/2006/relationships/oleObject" Target="../embeddings/oleObject45.bin"/><Relationship Id="rId9" Type="http://schemas.openxmlformats.org/officeDocument/2006/relationships/image" Target="../media/image64.emf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emf"/><Relationship Id="rId18" Type="http://schemas.openxmlformats.org/officeDocument/2006/relationships/oleObject" Target="../embeddings/oleObject55.bin"/><Relationship Id="rId26" Type="http://schemas.openxmlformats.org/officeDocument/2006/relationships/oleObject" Target="../embeddings/oleObject59.bin"/><Relationship Id="rId39" Type="http://schemas.openxmlformats.org/officeDocument/2006/relationships/image" Target="../media/image82.emf"/><Relationship Id="rId21" Type="http://schemas.openxmlformats.org/officeDocument/2006/relationships/image" Target="../media/image73.emf"/><Relationship Id="rId34" Type="http://schemas.openxmlformats.org/officeDocument/2006/relationships/oleObject" Target="../embeddings/oleObject63.bin"/><Relationship Id="rId42" Type="http://schemas.openxmlformats.org/officeDocument/2006/relationships/oleObject" Target="../embeddings/oleObject67.bin"/><Relationship Id="rId7" Type="http://schemas.openxmlformats.org/officeDocument/2006/relationships/image" Target="../media/image66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4.bin"/><Relationship Id="rId20" Type="http://schemas.openxmlformats.org/officeDocument/2006/relationships/oleObject" Target="../embeddings/oleObject56.bin"/><Relationship Id="rId29" Type="http://schemas.openxmlformats.org/officeDocument/2006/relationships/image" Target="../media/image77.emf"/><Relationship Id="rId41" Type="http://schemas.openxmlformats.org/officeDocument/2006/relationships/image" Target="../media/image83.e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68.emf"/><Relationship Id="rId24" Type="http://schemas.openxmlformats.org/officeDocument/2006/relationships/oleObject" Target="../embeddings/oleObject58.bin"/><Relationship Id="rId32" Type="http://schemas.openxmlformats.org/officeDocument/2006/relationships/oleObject" Target="../embeddings/oleObject62.bin"/><Relationship Id="rId37" Type="http://schemas.openxmlformats.org/officeDocument/2006/relationships/image" Target="../media/image81.emf"/><Relationship Id="rId40" Type="http://schemas.openxmlformats.org/officeDocument/2006/relationships/oleObject" Target="../embeddings/oleObject66.bin"/><Relationship Id="rId5" Type="http://schemas.openxmlformats.org/officeDocument/2006/relationships/image" Target="../media/image65.emf"/><Relationship Id="rId15" Type="http://schemas.openxmlformats.org/officeDocument/2006/relationships/image" Target="../media/image70.emf"/><Relationship Id="rId23" Type="http://schemas.openxmlformats.org/officeDocument/2006/relationships/image" Target="../media/image74.emf"/><Relationship Id="rId28" Type="http://schemas.openxmlformats.org/officeDocument/2006/relationships/oleObject" Target="../embeddings/oleObject60.bin"/><Relationship Id="rId36" Type="http://schemas.openxmlformats.org/officeDocument/2006/relationships/oleObject" Target="../embeddings/oleObject64.bin"/><Relationship Id="rId10" Type="http://schemas.openxmlformats.org/officeDocument/2006/relationships/oleObject" Target="../embeddings/oleObject51.bin"/><Relationship Id="rId19" Type="http://schemas.openxmlformats.org/officeDocument/2006/relationships/image" Target="../media/image72.emf"/><Relationship Id="rId31" Type="http://schemas.openxmlformats.org/officeDocument/2006/relationships/image" Target="../media/image78.wmf"/><Relationship Id="rId4" Type="http://schemas.openxmlformats.org/officeDocument/2006/relationships/oleObject" Target="../embeddings/oleObject48.bin"/><Relationship Id="rId9" Type="http://schemas.openxmlformats.org/officeDocument/2006/relationships/image" Target="../media/image67.emf"/><Relationship Id="rId14" Type="http://schemas.openxmlformats.org/officeDocument/2006/relationships/oleObject" Target="../embeddings/oleObject53.bin"/><Relationship Id="rId22" Type="http://schemas.openxmlformats.org/officeDocument/2006/relationships/oleObject" Target="../embeddings/oleObject57.bin"/><Relationship Id="rId27" Type="http://schemas.openxmlformats.org/officeDocument/2006/relationships/image" Target="../media/image76.emf"/><Relationship Id="rId30" Type="http://schemas.openxmlformats.org/officeDocument/2006/relationships/oleObject" Target="../embeddings/oleObject61.bin"/><Relationship Id="rId35" Type="http://schemas.openxmlformats.org/officeDocument/2006/relationships/image" Target="../media/image80.emf"/><Relationship Id="rId43" Type="http://schemas.openxmlformats.org/officeDocument/2006/relationships/image" Target="../media/image84.emf"/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6.xml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71.emf"/><Relationship Id="rId25" Type="http://schemas.openxmlformats.org/officeDocument/2006/relationships/image" Target="../media/image75.emf"/><Relationship Id="rId33" Type="http://schemas.openxmlformats.org/officeDocument/2006/relationships/image" Target="../media/image79.wmf"/><Relationship Id="rId38" Type="http://schemas.openxmlformats.org/officeDocument/2006/relationships/oleObject" Target="../embeddings/oleObject6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69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6.emf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68.emf"/><Relationship Id="rId5" Type="http://schemas.openxmlformats.org/officeDocument/2006/relationships/image" Target="../media/image65.emf"/><Relationship Id="rId15" Type="http://schemas.openxmlformats.org/officeDocument/2006/relationships/image" Target="../media/image70.e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67.emf"/><Relationship Id="rId14" Type="http://schemas.openxmlformats.org/officeDocument/2006/relationships/oleObject" Target="../embeddings/oleObject73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6.emf"/><Relationship Id="rId12" Type="http://schemas.openxmlformats.org/officeDocument/2006/relationships/image" Target="../media/image8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88.emf"/><Relationship Id="rId5" Type="http://schemas.openxmlformats.org/officeDocument/2006/relationships/image" Target="../media/image85.e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87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6.emf"/><Relationship Id="rId12" Type="http://schemas.openxmlformats.org/officeDocument/2006/relationships/image" Target="../media/image8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88.emf"/><Relationship Id="rId5" Type="http://schemas.openxmlformats.org/officeDocument/2006/relationships/image" Target="../media/image85.emf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8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7" Type="http://schemas.openxmlformats.org/officeDocument/2006/relationships/image" Target="../media/image90.wmf"/><Relationship Id="rId2" Type="http://schemas.openxmlformats.org/officeDocument/2006/relationships/tags" Target="../tags/tag8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2.bin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</p:spPr>
        <p:txBody>
          <a:bodyPr/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不同函数增长的差异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75012" y="3595816"/>
            <a:ext cx="9105808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级：高一                      学    科：数学（人教</a:t>
            </a:r>
            <a:r>
              <a:rPr lang="en-US" altLang="zh-CN" sz="2800" dirty="0"/>
              <a:t>A</a:t>
            </a:r>
            <a:r>
              <a:rPr lang="zh-CN" altLang="en-US" sz="2800" dirty="0"/>
              <a:t>版）</a:t>
            </a:r>
          </a:p>
          <a:p>
            <a:r>
              <a:rPr lang="zh-CN" altLang="en-US" sz="2800" dirty="0"/>
              <a:t>主讲人：赵良珮                  学    校：北京市第五中学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406635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1DB7285-E6D1-4B8A-9B85-84E597B64DF3}"/>
              </a:ext>
            </a:extLst>
          </p:cNvPr>
          <p:cNvSpPr txBox="1"/>
          <p:nvPr/>
        </p:nvSpPr>
        <p:spPr>
          <a:xfrm>
            <a:off x="1233054" y="1225340"/>
            <a:ext cx="4391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情境引入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40D2BD-13D5-4FC4-9175-8318CA22FD77}"/>
              </a:ext>
            </a:extLst>
          </p:cNvPr>
          <p:cNvSpPr txBox="1"/>
          <p:nvPr/>
        </p:nvSpPr>
        <p:spPr>
          <a:xfrm>
            <a:off x="1607127" y="1981200"/>
            <a:ext cx="8963891" cy="12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在我们学习过的一次函数、二次函数、反比例函数、幂函数、指数函数、对数函数中哪些函数在定义域上是增函数？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E35866E5-096C-4822-8A49-50EDED00449E}"/>
              </a:ext>
            </a:extLst>
          </p:cNvPr>
          <p:cNvSpPr/>
          <p:nvPr/>
        </p:nvSpPr>
        <p:spPr>
          <a:xfrm>
            <a:off x="1233054" y="1076325"/>
            <a:ext cx="1662546" cy="79057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7B50EFB1-4ABA-4CCA-9214-3EA51F69E35B}"/>
              </a:ext>
            </a:extLst>
          </p:cNvPr>
          <p:cNvSpPr txBox="1"/>
          <p:nvPr/>
        </p:nvSpPr>
        <p:spPr>
          <a:xfrm>
            <a:off x="1242579" y="1225340"/>
            <a:ext cx="4391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情境引入</a:t>
            </a:r>
          </a:p>
        </p:txBody>
      </p:sp>
      <p:graphicFrame>
        <p:nvGraphicFramePr>
          <p:cNvPr id="9226" name="对象 3">
            <a:extLst>
              <a:ext uri="{FF2B5EF4-FFF2-40B4-BE49-F238E27FC236}">
                <a16:creationId xmlns:a16="http://schemas.microsoft.com/office/drawing/2014/main" id="{40C34D57-A2F3-4979-92F9-0003D995106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97562778"/>
              </p:ext>
            </p:extLst>
          </p:nvPr>
        </p:nvGraphicFramePr>
        <p:xfrm>
          <a:off x="7735206" y="1417506"/>
          <a:ext cx="1764393" cy="36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" name="Equation" r:id="rId9" imgW="2070000" imgH="380880" progId="Equation.DSMT4">
                  <p:embed/>
                </p:oleObj>
              </mc:Choice>
              <mc:Fallback>
                <p:oleObj name="Equation" r:id="rId9" imgW="2070000" imgH="380880" progId="Equation.DSMT4">
                  <p:embed/>
                  <p:pic>
                    <p:nvPicPr>
                      <p:cNvPr id="9226" name="对象 3">
                        <a:extLst>
                          <a:ext uri="{FF2B5EF4-FFF2-40B4-BE49-F238E27FC236}">
                            <a16:creationId xmlns:a16="http://schemas.microsoft.com/office/drawing/2014/main" id="{40C34D57-A2F3-4979-92F9-0003D99510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5206" y="1417506"/>
                        <a:ext cx="1764393" cy="36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对象 3">
            <a:extLst>
              <a:ext uri="{FF2B5EF4-FFF2-40B4-BE49-F238E27FC236}">
                <a16:creationId xmlns:a16="http://schemas.microsoft.com/office/drawing/2014/main" id="{70726E8C-02A8-4F29-B1BC-C7602947A8D7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58204436"/>
              </p:ext>
            </p:extLst>
          </p:nvPr>
        </p:nvGraphicFramePr>
        <p:xfrm>
          <a:off x="5829299" y="3619500"/>
          <a:ext cx="72809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" name="Equation" r:id="rId11" imgW="647640" imgH="355320" progId="Equation.DSMT4">
                  <p:embed/>
                </p:oleObj>
              </mc:Choice>
              <mc:Fallback>
                <p:oleObj name="Equation" r:id="rId11" imgW="647640" imgH="355320" progId="Equation.DSMT4">
                  <p:embed/>
                  <p:pic>
                    <p:nvPicPr>
                      <p:cNvPr id="9227" name="对象 3">
                        <a:extLst>
                          <a:ext uri="{FF2B5EF4-FFF2-40B4-BE49-F238E27FC236}">
                            <a16:creationId xmlns:a16="http://schemas.microsoft.com/office/drawing/2014/main" id="{70726E8C-02A8-4F29-B1BC-C7602947A8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299" y="3619500"/>
                        <a:ext cx="72809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8" name="对象 3">
            <a:extLst>
              <a:ext uri="{FF2B5EF4-FFF2-40B4-BE49-F238E27FC236}">
                <a16:creationId xmlns:a16="http://schemas.microsoft.com/office/drawing/2014/main" id="{15441964-CC08-4D2A-A163-1EC4D8E615E3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8043654"/>
              </p:ext>
            </p:extLst>
          </p:nvPr>
        </p:nvGraphicFramePr>
        <p:xfrm>
          <a:off x="3589339" y="3781425"/>
          <a:ext cx="582612" cy="247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" name="Equation" r:id="rId13" imgW="571320" imgH="241200" progId="Equation.DSMT4">
                  <p:embed/>
                </p:oleObj>
              </mc:Choice>
              <mc:Fallback>
                <p:oleObj name="Equation" r:id="rId13" imgW="571320" imgH="241200" progId="Equation.DSMT4">
                  <p:embed/>
                  <p:pic>
                    <p:nvPicPr>
                      <p:cNvPr id="9228" name="对象 3">
                        <a:extLst>
                          <a:ext uri="{FF2B5EF4-FFF2-40B4-BE49-F238E27FC236}">
                            <a16:creationId xmlns:a16="http://schemas.microsoft.com/office/drawing/2014/main" id="{15441964-CC08-4D2A-A163-1EC4D8E615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9339" y="3781425"/>
                        <a:ext cx="582612" cy="2476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9" name="对象 3">
            <a:extLst>
              <a:ext uri="{FF2B5EF4-FFF2-40B4-BE49-F238E27FC236}">
                <a16:creationId xmlns:a16="http://schemas.microsoft.com/office/drawing/2014/main" id="{DC7B77E9-8AFC-418F-A3F4-6B3FFA34B5F3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16059452"/>
              </p:ext>
            </p:extLst>
          </p:nvPr>
        </p:nvGraphicFramePr>
        <p:xfrm>
          <a:off x="8051937" y="3657560"/>
          <a:ext cx="745698" cy="36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" name="Equation" r:id="rId15" imgW="761760" imgH="368280" progId="Equation.DSMT4">
                  <p:embed/>
                </p:oleObj>
              </mc:Choice>
              <mc:Fallback>
                <p:oleObj name="Equation" r:id="rId15" imgW="761760" imgH="368280" progId="Equation.DSMT4">
                  <p:embed/>
                  <p:pic>
                    <p:nvPicPr>
                      <p:cNvPr id="9229" name="对象 3">
                        <a:extLst>
                          <a:ext uri="{FF2B5EF4-FFF2-40B4-BE49-F238E27FC236}">
                            <a16:creationId xmlns:a16="http://schemas.microsoft.com/office/drawing/2014/main" id="{DC7B77E9-8AFC-418F-A3F4-6B3FFA34B5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1937" y="3657560"/>
                        <a:ext cx="745698" cy="3619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0" name="对象 3">
            <a:extLst>
              <a:ext uri="{FF2B5EF4-FFF2-40B4-BE49-F238E27FC236}">
                <a16:creationId xmlns:a16="http://schemas.microsoft.com/office/drawing/2014/main" id="{5FC52310-F5CF-46B9-A8A1-E3378E882F3F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01377232"/>
              </p:ext>
            </p:extLst>
          </p:nvPr>
        </p:nvGraphicFramePr>
        <p:xfrm>
          <a:off x="5383008" y="1415028"/>
          <a:ext cx="1612900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" name="Equation" r:id="rId17" imgW="1739880" imgH="393480" progId="Equation.DSMT4">
                  <p:embed/>
                </p:oleObj>
              </mc:Choice>
              <mc:Fallback>
                <p:oleObj name="Equation" r:id="rId17" imgW="1739880" imgH="393480" progId="Equation.DSMT4">
                  <p:embed/>
                  <p:pic>
                    <p:nvPicPr>
                      <p:cNvPr id="9230" name="对象 3">
                        <a:extLst>
                          <a:ext uri="{FF2B5EF4-FFF2-40B4-BE49-F238E27FC236}">
                            <a16:creationId xmlns:a16="http://schemas.microsoft.com/office/drawing/2014/main" id="{5FC52310-F5CF-46B9-A8A1-E3378E882F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008" y="1415028"/>
                        <a:ext cx="1612900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1" name="对象 3">
            <a:extLst>
              <a:ext uri="{FF2B5EF4-FFF2-40B4-BE49-F238E27FC236}">
                <a16:creationId xmlns:a16="http://schemas.microsoft.com/office/drawing/2014/main" id="{AE8240AC-3575-47E2-BFC9-BE38CCF96570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497151360"/>
              </p:ext>
            </p:extLst>
          </p:nvPr>
        </p:nvGraphicFramePr>
        <p:xfrm>
          <a:off x="3253854" y="1414529"/>
          <a:ext cx="1535431" cy="364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" name="Equation" r:id="rId19" imgW="1790640" imgH="380880" progId="Equation.DSMT4">
                  <p:embed/>
                </p:oleObj>
              </mc:Choice>
              <mc:Fallback>
                <p:oleObj name="Equation" r:id="rId19" imgW="1790640" imgH="380880" progId="Equation.DSMT4">
                  <p:embed/>
                  <p:pic>
                    <p:nvPicPr>
                      <p:cNvPr id="9231" name="对象 3">
                        <a:extLst>
                          <a:ext uri="{FF2B5EF4-FFF2-40B4-BE49-F238E27FC236}">
                            <a16:creationId xmlns:a16="http://schemas.microsoft.com/office/drawing/2014/main" id="{AE8240AC-3575-47E2-BFC9-BE38CCF965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3854" y="1414529"/>
                        <a:ext cx="1535431" cy="364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D8006730-4519-43B0-81C1-FB575F8D15B0}"/>
              </a:ext>
            </a:extLst>
          </p:cNvPr>
          <p:cNvSpPr/>
          <p:nvPr/>
        </p:nvSpPr>
        <p:spPr>
          <a:xfrm>
            <a:off x="1233054" y="1076325"/>
            <a:ext cx="1662546" cy="79057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FB29F34-C9B0-40A9-A77C-231F69E189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179342"/>
              </p:ext>
            </p:extLst>
          </p:nvPr>
        </p:nvGraphicFramePr>
        <p:xfrm>
          <a:off x="3253854" y="1926705"/>
          <a:ext cx="1617662" cy="168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" name="AxGlyph" r:id="rId21" imgW="221400" imgH="229680" progId="AxGlyph.Document">
                  <p:embed/>
                </p:oleObj>
              </mc:Choice>
              <mc:Fallback>
                <p:oleObj name="AxGlyph" r:id="rId21" imgW="221400" imgH="229680" progId="AxGlyph.Document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245DE784-EE2C-4BF9-80F4-2C2F433B8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53854" y="1926705"/>
                        <a:ext cx="1617662" cy="168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FE117702-6DE3-42E5-8A09-637BB4CFD0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50049"/>
              </p:ext>
            </p:extLst>
          </p:nvPr>
        </p:nvGraphicFramePr>
        <p:xfrm>
          <a:off x="5537049" y="1968527"/>
          <a:ext cx="1522682" cy="1581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" name="AxGlyph" r:id="rId23" imgW="204480" imgH="212760" progId="AxGlyph.Document">
                  <p:embed/>
                </p:oleObj>
              </mc:Choice>
              <mc:Fallback>
                <p:oleObj name="AxGlyph" r:id="rId23" imgW="204480" imgH="212760" progId="AxGlyph.Document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118F04B0-4D86-404E-AE69-3BE05D05E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537049" y="1968527"/>
                        <a:ext cx="1522682" cy="1581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7AD48F75-CC6B-477A-9E5F-09771CAEBE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607956"/>
              </p:ext>
            </p:extLst>
          </p:nvPr>
        </p:nvGraphicFramePr>
        <p:xfrm>
          <a:off x="7860674" y="1975063"/>
          <a:ext cx="1522682" cy="1581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" name="AxGlyph" r:id="rId25" imgW="204480" imgH="212760" progId="AxGlyph.Document">
                  <p:embed/>
                </p:oleObj>
              </mc:Choice>
              <mc:Fallback>
                <p:oleObj name="AxGlyph" r:id="rId25" imgW="204480" imgH="212760" progId="AxGlyph.Document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426602A1-B6A2-4FA9-87ED-472C3AA964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860674" y="1975063"/>
                        <a:ext cx="1522682" cy="1581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D69B4BC3-1FF5-4141-B5E3-19EB8201EE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637027"/>
              </p:ext>
            </p:extLst>
          </p:nvPr>
        </p:nvGraphicFramePr>
        <p:xfrm>
          <a:off x="3310742" y="4038761"/>
          <a:ext cx="1501719" cy="1559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" name="AxGlyph" r:id="rId27" imgW="204480" imgH="212760" progId="AxGlyph.Document">
                  <p:embed/>
                </p:oleObj>
              </mc:Choice>
              <mc:Fallback>
                <p:oleObj name="AxGlyph" r:id="rId27" imgW="204480" imgH="212760" progId="AxGlyph.Document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B456DFE7-F9A6-45C4-9E34-35A58BAB30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310742" y="4038761"/>
                        <a:ext cx="1501719" cy="1559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C2112FB5-E81C-44C6-A861-796AAC3FE1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450350"/>
              </p:ext>
            </p:extLst>
          </p:nvPr>
        </p:nvGraphicFramePr>
        <p:xfrm>
          <a:off x="5537049" y="4025466"/>
          <a:ext cx="1501719" cy="1559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" name="AxGlyph" r:id="rId29" imgW="204480" imgH="212760" progId="AxGlyph.Document">
                  <p:embed/>
                </p:oleObj>
              </mc:Choice>
              <mc:Fallback>
                <p:oleObj name="AxGlyph" r:id="rId29" imgW="204480" imgH="212760" progId="AxGlyph.Document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A4C557DA-0F15-4041-9AE7-1D0D4697C2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537049" y="4025466"/>
                        <a:ext cx="1501719" cy="1559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20021E0E-6FF3-4C70-BBD8-161FEFD34A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960114"/>
              </p:ext>
            </p:extLst>
          </p:nvPr>
        </p:nvGraphicFramePr>
        <p:xfrm>
          <a:off x="7860674" y="4038761"/>
          <a:ext cx="1522682" cy="1581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" name="AxGlyph" r:id="rId31" imgW="204480" imgH="212760" progId="AxGlyph.Document">
                  <p:embed/>
                </p:oleObj>
              </mc:Choice>
              <mc:Fallback>
                <p:oleObj name="AxGlyph" r:id="rId31" imgW="204480" imgH="212760" progId="AxGlyph.Document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547EF781-BF72-4B56-A42E-43C2B737F8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860674" y="4038761"/>
                        <a:ext cx="1522682" cy="1581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矩形 11">
            <a:extLst>
              <a:ext uri="{FF2B5EF4-FFF2-40B4-BE49-F238E27FC236}">
                <a16:creationId xmlns:a16="http://schemas.microsoft.com/office/drawing/2014/main" id="{95F44D8F-32CB-4932-91FD-F3AA3C8AD9F2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42579" y="1773248"/>
            <a:ext cx="9362240" cy="12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虽然它们都是增函数，但增长方式存在很大差异，这种差异正是不同类型现实问题具有不同增长规律的反映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zh-CN" altLang="zh-CN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245" name="矩形 13">
            <a:extLst>
              <a:ext uri="{FF2B5EF4-FFF2-40B4-BE49-F238E27FC236}">
                <a16:creationId xmlns:a16="http://schemas.microsoft.com/office/drawing/2014/main" id="{97CDAFD6-BD5C-4686-B87E-4D31071B92D1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42579" y="4450107"/>
            <a:ext cx="9007630" cy="63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我们采用由特殊到一般，由具体到抽象的研究方法</a:t>
            </a:r>
            <a:r>
              <a:rPr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zh-CN" altLang="zh-CN" sz="2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0246" name="组合 3">
            <a:extLst>
              <a:ext uri="{FF2B5EF4-FFF2-40B4-BE49-F238E27FC236}">
                <a16:creationId xmlns:a16="http://schemas.microsoft.com/office/drawing/2014/main" id="{442AF1FA-009C-4ACF-BFAB-BA96F90563FE}"/>
              </a:ext>
            </a:extLst>
          </p:cNvPr>
          <p:cNvGrpSpPr>
            <a:grpSpLocks/>
          </p:cNvGrpSpPr>
          <p:nvPr/>
        </p:nvGrpSpPr>
        <p:grpSpPr bwMode="auto">
          <a:xfrm>
            <a:off x="1242579" y="2938921"/>
            <a:ext cx="10168371" cy="1235531"/>
            <a:chOff x="3407144" y="9561538"/>
            <a:chExt cx="12684151" cy="2470753"/>
          </a:xfrm>
        </p:grpSpPr>
        <p:sp>
          <p:nvSpPr>
            <p:cNvPr id="10247" name="矩形 12">
              <a:extLst>
                <a:ext uri="{FF2B5EF4-FFF2-40B4-BE49-F238E27FC236}">
                  <a16:creationId xmlns:a16="http://schemas.microsoft.com/office/drawing/2014/main" id="{193D13D1-6E7A-4CD5-8ACC-68C5FE664864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407144" y="9561538"/>
              <a:ext cx="12684151" cy="2470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600" dirty="0"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2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下面就来研究一次函数                            ，指数函数                       ，对数函数                           在定义域内增长方式的差异</a:t>
              </a:r>
              <a:r>
                <a:rPr lang="en-US" altLang="zh-CN" sz="2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.</a:t>
              </a:r>
              <a:endParaRPr lang="zh-CN" altLang="zh-CN" sz="26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graphicFrame>
          <p:nvGraphicFramePr>
            <p:cNvPr id="10248" name="对象 3">
              <a:extLst>
                <a:ext uri="{FF2B5EF4-FFF2-40B4-BE49-F238E27FC236}">
                  <a16:creationId xmlns:a16="http://schemas.microsoft.com/office/drawing/2014/main" id="{8DF0AE54-0C9E-4CAB-BA6D-750725629770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5"/>
              </p:custDataLst>
              <p:extLst>
                <p:ext uri="{D42A27DB-BD31-4B8C-83A1-F6EECF244321}">
                  <p14:modId xmlns:p14="http://schemas.microsoft.com/office/powerpoint/2010/main" val="2843268529"/>
                </p:ext>
              </p:extLst>
            </p:nvPr>
          </p:nvGraphicFramePr>
          <p:xfrm>
            <a:off x="5274173" y="11091211"/>
            <a:ext cx="2576151" cy="895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5" name="Equation" r:id="rId7" imgW="2070000" imgH="380880" progId="Equation.DSMT4">
                    <p:embed/>
                  </p:oleObj>
                </mc:Choice>
                <mc:Fallback>
                  <p:oleObj name="Equation" r:id="rId7" imgW="2070000" imgH="380880" progId="Equation.DSMT4">
                    <p:embed/>
                    <p:pic>
                      <p:nvPicPr>
                        <p:cNvPr id="10248" name="对象 3">
                          <a:extLst>
                            <a:ext uri="{FF2B5EF4-FFF2-40B4-BE49-F238E27FC236}">
                              <a16:creationId xmlns:a16="http://schemas.microsoft.com/office/drawing/2014/main" id="{8DF0AE54-0C9E-4CAB-BA6D-75072562977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4173" y="11091211"/>
                          <a:ext cx="2576151" cy="895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5CBB3C2B-61CE-450F-AC4D-16D2BB406C8C}"/>
              </a:ext>
            </a:extLst>
          </p:cNvPr>
          <p:cNvSpPr txBox="1"/>
          <p:nvPr/>
        </p:nvSpPr>
        <p:spPr>
          <a:xfrm>
            <a:off x="1242579" y="1225340"/>
            <a:ext cx="4391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情境引入</a:t>
            </a: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516D5338-A870-46A1-A853-EF58535F7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930064"/>
              </p:ext>
            </p:extLst>
          </p:nvPr>
        </p:nvGraphicFramePr>
        <p:xfrm>
          <a:off x="8963852" y="3087869"/>
          <a:ext cx="1985569" cy="468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6" name="Equation" r:id="rId9" imgW="914400" imgH="215640" progId="Equation.DSMT4">
                  <p:embed/>
                </p:oleObj>
              </mc:Choice>
              <mc:Fallback>
                <p:oleObj name="Equation" r:id="rId9" imgW="91440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3852" y="3087869"/>
                        <a:ext cx="1985569" cy="468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FA64AC71-0B55-4C6F-9352-D430FEE355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523142"/>
              </p:ext>
            </p:extLst>
          </p:nvPr>
        </p:nvGraphicFramePr>
        <p:xfrm>
          <a:off x="5046223" y="3108076"/>
          <a:ext cx="2268977" cy="470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7" name="Equation" r:id="rId11" imgW="1041120" imgH="215640" progId="Equation.DSMT4">
                  <p:embed/>
                </p:oleObj>
              </mc:Choice>
              <mc:Fallback>
                <p:oleObj name="Equation" r:id="rId11" imgW="104112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46223" y="3108076"/>
                        <a:ext cx="2268977" cy="4703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F28272BF-B6C7-4DB3-BFB6-304CF3E63A85}"/>
              </a:ext>
            </a:extLst>
          </p:cNvPr>
          <p:cNvSpPr/>
          <p:nvPr/>
        </p:nvSpPr>
        <p:spPr>
          <a:xfrm>
            <a:off x="1233054" y="1076325"/>
            <a:ext cx="1662546" cy="79057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5">
            <a:extLst>
              <a:ext uri="{FF2B5EF4-FFF2-40B4-BE49-F238E27FC236}">
                <a16:creationId xmlns:a16="http://schemas.microsoft.com/office/drawing/2014/main" id="{6F3A7A0F-232D-4C65-B510-2E23C8DE8F48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05853" y="867429"/>
            <a:ext cx="974317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以函数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与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为例研究指数函数、一次函数增长方式的差异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2400" b="1" i="1" baseline="300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TextBox 5">
            <a:extLst>
              <a:ext uri="{FF2B5EF4-FFF2-40B4-BE49-F238E27FC236}">
                <a16:creationId xmlns:a16="http://schemas.microsoft.com/office/drawing/2014/main" id="{0DA286AF-B524-47BD-8C55-653627CD309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54125" y="1769578"/>
            <a:ext cx="9320105" cy="1144544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分析：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在区间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(-∞,0)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上，指数函数 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值恒大于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，一次函数 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值恒小于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，所以我们重点研究在区间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(0,+∞)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上它们的增长差异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C168176-3DAB-4C6A-A1B3-2EC813D11C36}"/>
              </a:ext>
            </a:extLst>
          </p:cNvPr>
          <p:cNvSpPr txBox="1"/>
          <p:nvPr/>
        </p:nvSpPr>
        <p:spPr>
          <a:xfrm>
            <a:off x="0" y="885703"/>
            <a:ext cx="1714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探究一：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5">
            <a:extLst>
              <a:ext uri="{FF2B5EF4-FFF2-40B4-BE49-F238E27FC236}">
                <a16:creationId xmlns:a16="http://schemas.microsoft.com/office/drawing/2014/main" id="{6F3A7A0F-232D-4C65-B510-2E23C8DE8F48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05853" y="867429"/>
            <a:ext cx="974317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以函数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与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为例研究指数函数、一次函数增长方式的差异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2400" b="1" i="1" baseline="300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70" name="TextBox 5">
            <a:extLst>
              <a:ext uri="{FF2B5EF4-FFF2-40B4-BE49-F238E27FC236}">
                <a16:creationId xmlns:a16="http://schemas.microsoft.com/office/drawing/2014/main" id="{F910902C-441B-4FED-8896-E4A043423C8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5853" y="1425767"/>
            <a:ext cx="8825038" cy="590546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借助信息技术，在同一直角坐标系内列表、描点作图如下：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11271" name="表格 2">
            <a:extLst>
              <a:ext uri="{FF2B5EF4-FFF2-40B4-BE49-F238E27FC236}">
                <a16:creationId xmlns:a16="http://schemas.microsoft.com/office/drawing/2014/main" id="{ED9376A8-9083-4A5B-8192-DB950CA2D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813772"/>
              </p:ext>
            </p:extLst>
          </p:nvPr>
        </p:nvGraphicFramePr>
        <p:xfrm>
          <a:off x="2033221" y="2234738"/>
          <a:ext cx="3448023" cy="3918411"/>
        </p:xfrm>
        <a:graphic>
          <a:graphicData uri="http://schemas.openxmlformats.org/drawingml/2006/table">
            <a:tbl>
              <a:tblPr/>
              <a:tblGrid>
                <a:gridCol w="1149341">
                  <a:extLst>
                    <a:ext uri="{9D8B030D-6E8A-4147-A177-3AD203B41FA5}">
                      <a16:colId xmlns:a16="http://schemas.microsoft.com/office/drawing/2014/main" val="2114242799"/>
                    </a:ext>
                  </a:extLst>
                </a:gridCol>
                <a:gridCol w="1149341">
                  <a:extLst>
                    <a:ext uri="{9D8B030D-6E8A-4147-A177-3AD203B41FA5}">
                      <a16:colId xmlns:a16="http://schemas.microsoft.com/office/drawing/2014/main" val="2210130184"/>
                    </a:ext>
                  </a:extLst>
                </a:gridCol>
                <a:gridCol w="1149341">
                  <a:extLst>
                    <a:ext uri="{9D8B030D-6E8A-4147-A177-3AD203B41FA5}">
                      <a16:colId xmlns:a16="http://schemas.microsoft.com/office/drawing/2014/main" val="2784300710"/>
                    </a:ext>
                  </a:extLst>
                </a:gridCol>
              </a:tblGrid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</a:t>
                      </a:r>
                      <a:endParaRPr kumimoji="0" lang="zh-CN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=2</a:t>
                      </a:r>
                      <a:r>
                        <a:rPr kumimoji="0" lang="en-US" altLang="zh-CN" sz="20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=2</a:t>
                      </a: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579509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508966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0.5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1.414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083031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470390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1.5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2.828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892494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0302105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2.5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5.657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337195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051295"/>
                  </a:ext>
                </a:extLst>
              </a:tr>
              <a:tr h="435379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···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···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···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0" marB="228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126124"/>
                  </a:ext>
                </a:extLst>
              </a:tr>
            </a:tbl>
          </a:graphicData>
        </a:graphic>
      </p:graphicFrame>
      <p:pic>
        <p:nvPicPr>
          <p:cNvPr id="11313" name="图片 3">
            <a:extLst>
              <a:ext uri="{FF2B5EF4-FFF2-40B4-BE49-F238E27FC236}">
                <a16:creationId xmlns:a16="http://schemas.microsoft.com/office/drawing/2014/main" id="{13995394-9008-4026-B3A7-7DC7CE78496E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173" y="2330390"/>
            <a:ext cx="3413531" cy="331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14" name="矩形 4">
            <a:extLst>
              <a:ext uri="{FF2B5EF4-FFF2-40B4-BE49-F238E27FC236}">
                <a16:creationId xmlns:a16="http://schemas.microsoft.com/office/drawing/2014/main" id="{3AD40DAF-B86F-4136-9AA8-5993CC7E49A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570099" y="2514422"/>
            <a:ext cx="1040364" cy="4616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315" name="矩形 5">
            <a:extLst>
              <a:ext uri="{FF2B5EF4-FFF2-40B4-BE49-F238E27FC236}">
                <a16:creationId xmlns:a16="http://schemas.microsoft.com/office/drawing/2014/main" id="{BBA5D501-702C-4D1E-B0E2-381C635F084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05984" y="3261368"/>
            <a:ext cx="803425" cy="4616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601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314" grpId="0" animBg="1"/>
      <p:bldP spid="113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Box 5">
            <a:extLst>
              <a:ext uri="{FF2B5EF4-FFF2-40B4-BE49-F238E27FC236}">
                <a16:creationId xmlns:a16="http://schemas.microsoft.com/office/drawing/2014/main" id="{1411BA0C-CD8A-46B7-AE7F-4CC8FD12A1ED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08993" y="880200"/>
            <a:ext cx="847793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(3) 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观察两个函数图象及其增长方式：</a:t>
            </a:r>
          </a:p>
        </p:txBody>
      </p:sp>
      <p:sp>
        <p:nvSpPr>
          <p:cNvPr id="12293" name="TextBox 5">
            <a:extLst>
              <a:ext uri="{FF2B5EF4-FFF2-40B4-BE49-F238E27FC236}">
                <a16:creationId xmlns:a16="http://schemas.microsoft.com/office/drawing/2014/main" id="{BD75C3F3-EAF9-4774-B334-17B8AB4E365C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92200" y="1435907"/>
            <a:ext cx="725873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结论一：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有两个交点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(1,2)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(2,4)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；</a:t>
            </a:r>
          </a:p>
        </p:txBody>
      </p:sp>
      <p:sp>
        <p:nvSpPr>
          <p:cNvPr id="12294" name="TextBox 5">
            <a:extLst>
              <a:ext uri="{FF2B5EF4-FFF2-40B4-BE49-F238E27FC236}">
                <a16:creationId xmlns:a16="http://schemas.microsoft.com/office/drawing/2014/main" id="{C9DF5E2E-2DF6-4362-8727-E42CFBD823B1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92200" y="2026512"/>
            <a:ext cx="8096933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结论二：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在区间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(0,1)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上，函数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的图象位于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之上；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5" name="TextBox 5">
            <a:extLst>
              <a:ext uri="{FF2B5EF4-FFF2-40B4-BE49-F238E27FC236}">
                <a16:creationId xmlns:a16="http://schemas.microsoft.com/office/drawing/2014/main" id="{E957D9BF-9D82-4035-AB4B-740F09072BC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92201" y="2632073"/>
            <a:ext cx="859223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结论三：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在区间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(1,2)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上，函数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的图象位于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之下；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6" name="TextBox 5">
            <a:extLst>
              <a:ext uri="{FF2B5EF4-FFF2-40B4-BE49-F238E27FC236}">
                <a16:creationId xmlns:a16="http://schemas.microsoft.com/office/drawing/2014/main" id="{2CCB47ED-CFE7-4678-8604-58B42FEAA0F4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92201" y="3236840"/>
            <a:ext cx="897323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结论四：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在区间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(2,3)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上，函数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的图象位于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之上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7" name="TextBox 5">
            <a:extLst>
              <a:ext uri="{FF2B5EF4-FFF2-40B4-BE49-F238E27FC236}">
                <a16:creationId xmlns:a16="http://schemas.microsoft.com/office/drawing/2014/main" id="{755D37F5-ADC2-42F1-9310-17A1E327EEDF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92200" y="3988097"/>
            <a:ext cx="8891352" cy="169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784AD"/>
                </a:solidFill>
                <a:latin typeface="+mn-lt"/>
                <a:ea typeface="+mn-ea"/>
                <a:cs typeface="+mn-ea"/>
                <a:sym typeface="+mn-lt"/>
              </a:rPr>
              <a:t>综上：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虽然函数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都是增函数，但是它们的增长速度不同，函数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的增长速度不变，但是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的增长速度改变，先慢后快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298" name="图片 3">
            <a:extLst>
              <a:ext uri="{FF2B5EF4-FFF2-40B4-BE49-F238E27FC236}">
                <a16:creationId xmlns:a16="http://schemas.microsoft.com/office/drawing/2014/main" id="{0929DDD3-0F3D-4B1D-B5A3-0C86055C7B22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750" y="1235229"/>
            <a:ext cx="2469563" cy="24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">
            <a:extLst>
              <a:ext uri="{FF2B5EF4-FFF2-40B4-BE49-F238E27FC236}">
                <a16:creationId xmlns:a16="http://schemas.microsoft.com/office/drawing/2014/main" id="{E69F6857-B252-4D91-8CF1-0891601DB051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89943" y="984898"/>
            <a:ext cx="10230531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请大家想象一下，取更大的</a:t>
            </a:r>
            <a:r>
              <a:rPr lang="en-US" altLang="zh-CN" sz="2400" b="1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值，在更大的范围内两个函数图象的关系？</a:t>
            </a:r>
            <a:endParaRPr lang="zh-CN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7" name="矩形 18">
            <a:extLst>
              <a:ext uri="{FF2B5EF4-FFF2-40B4-BE49-F238E27FC236}">
                <a16:creationId xmlns:a16="http://schemas.microsoft.com/office/drawing/2014/main" id="{AC43CD60-FBFA-4D74-A275-07C7C5F8761B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89943" y="1723116"/>
            <a:ext cx="9678082" cy="169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想象：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随着自变量取值越来越大，函数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的图象几乎与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轴垂直，函数值快速增长，函数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的增长速度保持不变，和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的增长相比几乎微不足道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E68F6FB-B2FE-48D9-8A93-F819DC4B2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13" y="3015471"/>
            <a:ext cx="3999323" cy="33226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7">
            <a:extLst>
              <a:ext uri="{FF2B5EF4-FFF2-40B4-BE49-F238E27FC236}">
                <a16:creationId xmlns:a16="http://schemas.microsoft.com/office/drawing/2014/main" id="{4C23AA1E-C854-4AD8-8428-202B0AE7A7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90650" y="1075274"/>
            <a:ext cx="8881182" cy="59054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sz="24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1784AD"/>
                </a:solidFill>
                <a:latin typeface="+mn-lt"/>
                <a:ea typeface="+mn-ea"/>
                <a:cs typeface="+mn-ea"/>
                <a:sym typeface="+mn-lt"/>
              </a:rPr>
              <a:t>总结一：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函数 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与 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[0,+∞)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上增长快慢的不同如下：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1" name="矩形 17">
            <a:extLst>
              <a:ext uri="{FF2B5EF4-FFF2-40B4-BE49-F238E27FC236}">
                <a16:creationId xmlns:a16="http://schemas.microsoft.com/office/drawing/2014/main" id="{5D3CE161-F53A-4E79-BD0A-3CD5E7A7D40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" y="1784461"/>
            <a:ext cx="9804400" cy="114454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虽然函数 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与 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[0,+∞)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上都是单调递增，但它们的增长速度不同，而且不在一个“档次”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2" name="矩形 17">
            <a:extLst>
              <a:ext uri="{FF2B5EF4-FFF2-40B4-BE49-F238E27FC236}">
                <a16:creationId xmlns:a16="http://schemas.microsoft.com/office/drawing/2014/main" id="{9692D5DF-9955-4813-A74D-3443E725996D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92200" y="2856728"/>
            <a:ext cx="9728200" cy="114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   随着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的增大，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的增长速度越来越快，会超过并远远大于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的增长速度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3" name="矩形 17">
            <a:extLst>
              <a:ext uri="{FF2B5EF4-FFF2-40B4-BE49-F238E27FC236}">
                <a16:creationId xmlns:a16="http://schemas.microsoft.com/office/drawing/2014/main" id="{BFC77768-187F-4313-9D62-BFDAEA403608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92200" y="4001272"/>
            <a:ext cx="9728200" cy="114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尽管在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的一定范围内，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&lt;2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，但由于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的增长最终会快于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的增长，因此，总会存在一个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baseline="-25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，当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baseline="-25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时，恒有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&gt;2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矩形 17">
            <a:extLst>
              <a:ext uri="{FF2B5EF4-FFF2-40B4-BE49-F238E27FC236}">
                <a16:creationId xmlns:a16="http://schemas.microsoft.com/office/drawing/2014/main" id="{12561CB9-ED97-4F41-8C53-8C806015FCDE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7690" y="1072119"/>
            <a:ext cx="8928047" cy="114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b="1" dirty="0">
                <a:solidFill>
                  <a:srgbClr val="1784AD"/>
                </a:solidFill>
                <a:latin typeface="+mn-lt"/>
                <a:ea typeface="+mn-ea"/>
                <a:cs typeface="+mn-ea"/>
                <a:sym typeface="+mn-lt"/>
              </a:rPr>
              <a:t>总结二：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一般地指数函数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&gt;1)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与一次函数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400" i="1" dirty="0" err="1">
                <a:latin typeface="+mn-lt"/>
                <a:ea typeface="+mn-ea"/>
                <a:cs typeface="+mn-ea"/>
                <a:sym typeface="+mn-lt"/>
              </a:rPr>
              <a:t>kx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k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&gt;0)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的增长都与上述类似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5" name="矩形 17">
            <a:extLst>
              <a:ext uri="{FF2B5EF4-FFF2-40B4-BE49-F238E27FC236}">
                <a16:creationId xmlns:a16="http://schemas.microsoft.com/office/drawing/2014/main" id="{3A7AC284-AC6F-492B-9BBA-D0E7F293A348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75595" y="2653956"/>
            <a:ext cx="9440809" cy="169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即使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k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值远远大于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值，指数函数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&gt;1)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虽然有一段区间会小于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400" i="1" dirty="0" err="1">
                <a:latin typeface="+mn-lt"/>
                <a:ea typeface="+mn-ea"/>
                <a:cs typeface="+mn-ea"/>
                <a:sym typeface="+mn-lt"/>
              </a:rPr>
              <a:t>kx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k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&gt;0)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，但总会存在一个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baseline="-25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，当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baseline="-25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时，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 sz="2400" i="1" baseline="30000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&gt;1)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的增长速度会大大超过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400" i="1" dirty="0" err="1">
                <a:latin typeface="+mn-lt"/>
                <a:ea typeface="+mn-ea"/>
                <a:cs typeface="+mn-ea"/>
                <a:sym typeface="+mn-lt"/>
              </a:rPr>
              <a:t>kx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k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&gt;0)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的增长速度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8" name="组合 4">
            <a:extLst>
              <a:ext uri="{FF2B5EF4-FFF2-40B4-BE49-F238E27FC236}">
                <a16:creationId xmlns:a16="http://schemas.microsoft.com/office/drawing/2014/main" id="{FCA914A0-15FB-4202-AF7A-4A01A3947E11}"/>
              </a:ext>
            </a:extLst>
          </p:cNvPr>
          <p:cNvGrpSpPr>
            <a:grpSpLocks/>
          </p:cNvGrpSpPr>
          <p:nvPr/>
        </p:nvGrpSpPr>
        <p:grpSpPr bwMode="auto">
          <a:xfrm>
            <a:off x="3266185" y="1643544"/>
            <a:ext cx="5147667" cy="3992100"/>
            <a:chOff x="6000106" y="2970362"/>
            <a:chExt cx="10297144" cy="7984911"/>
          </a:xfrm>
        </p:grpSpPr>
        <p:pic>
          <p:nvPicPr>
            <p:cNvPr id="16389" name="图片 1">
              <a:extLst>
                <a:ext uri="{FF2B5EF4-FFF2-40B4-BE49-F238E27FC236}">
                  <a16:creationId xmlns:a16="http://schemas.microsoft.com/office/drawing/2014/main" id="{20075350-75CC-45AB-8BE6-1D784CFE2ADA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106" y="2970362"/>
              <a:ext cx="10297144" cy="7984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0" name="图片 3">
              <a:extLst>
                <a:ext uri="{FF2B5EF4-FFF2-40B4-BE49-F238E27FC236}">
                  <a16:creationId xmlns:a16="http://schemas.microsoft.com/office/drawing/2014/main" id="{4FAB7DD2-915B-4792-AE96-550EB88FB8B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6171" y="2970362"/>
              <a:ext cx="9721079" cy="563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1" name="TextBox 1">
            <a:extLst>
              <a:ext uri="{FF2B5EF4-FFF2-40B4-BE49-F238E27FC236}">
                <a16:creationId xmlns:a16="http://schemas.microsoft.com/office/drawing/2014/main" id="{25F01C25-70CB-45DD-AC60-D23D758B9A70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96356" y="3212728"/>
            <a:ext cx="76174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学科网原创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矩形 3">
            <a:extLst>
              <a:ext uri="{FF2B5EF4-FFF2-40B4-BE49-F238E27FC236}">
                <a16:creationId xmlns:a16="http://schemas.microsoft.com/office/drawing/2014/main" id="{D15E2BCF-FDC9-4856-ACB9-7533D5B066A2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49378" y="1162640"/>
            <a:ext cx="758987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三个变量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baseline="-25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baseline="-25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baseline="-250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随变量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变化的数据如下表：</a:t>
            </a:r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22533" name="表格 4">
            <a:extLst>
              <a:ext uri="{FF2B5EF4-FFF2-40B4-BE49-F238E27FC236}">
                <a16:creationId xmlns:a16="http://schemas.microsoft.com/office/drawing/2014/main" id="{7C703AEE-55BF-4785-88DF-30F119D27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547833"/>
              </p:ext>
            </p:extLst>
          </p:nvPr>
        </p:nvGraphicFramePr>
        <p:xfrm>
          <a:off x="1813328" y="2073953"/>
          <a:ext cx="8161372" cy="2171226"/>
        </p:xfrm>
        <a:graphic>
          <a:graphicData uri="http://schemas.openxmlformats.org/drawingml/2006/table">
            <a:tbl>
              <a:tblPr/>
              <a:tblGrid>
                <a:gridCol w="624452">
                  <a:extLst>
                    <a:ext uri="{9D8B030D-6E8A-4147-A177-3AD203B41FA5}">
                      <a16:colId xmlns:a16="http://schemas.microsoft.com/office/drawing/2014/main" val="1450293732"/>
                    </a:ext>
                  </a:extLst>
                </a:gridCol>
                <a:gridCol w="893752">
                  <a:extLst>
                    <a:ext uri="{9D8B030D-6E8A-4147-A177-3AD203B41FA5}">
                      <a16:colId xmlns:a16="http://schemas.microsoft.com/office/drawing/2014/main" val="356190116"/>
                    </a:ext>
                  </a:extLst>
                </a:gridCol>
                <a:gridCol w="893752">
                  <a:extLst>
                    <a:ext uri="{9D8B030D-6E8A-4147-A177-3AD203B41FA5}">
                      <a16:colId xmlns:a16="http://schemas.microsoft.com/office/drawing/2014/main" val="3663914831"/>
                    </a:ext>
                  </a:extLst>
                </a:gridCol>
                <a:gridCol w="893752">
                  <a:extLst>
                    <a:ext uri="{9D8B030D-6E8A-4147-A177-3AD203B41FA5}">
                      <a16:colId xmlns:a16="http://schemas.microsoft.com/office/drawing/2014/main" val="242473915"/>
                    </a:ext>
                  </a:extLst>
                </a:gridCol>
                <a:gridCol w="893752">
                  <a:extLst>
                    <a:ext uri="{9D8B030D-6E8A-4147-A177-3AD203B41FA5}">
                      <a16:colId xmlns:a16="http://schemas.microsoft.com/office/drawing/2014/main" val="3483382347"/>
                    </a:ext>
                  </a:extLst>
                </a:gridCol>
                <a:gridCol w="1134831">
                  <a:extLst>
                    <a:ext uri="{9D8B030D-6E8A-4147-A177-3AD203B41FA5}">
                      <a16:colId xmlns:a16="http://schemas.microsoft.com/office/drawing/2014/main" val="867823549"/>
                    </a:ext>
                  </a:extLst>
                </a:gridCol>
                <a:gridCol w="1226559">
                  <a:extLst>
                    <a:ext uri="{9D8B030D-6E8A-4147-A177-3AD203B41FA5}">
                      <a16:colId xmlns:a16="http://schemas.microsoft.com/office/drawing/2014/main" val="3231708055"/>
                    </a:ext>
                  </a:extLst>
                </a:gridCol>
                <a:gridCol w="1600522">
                  <a:extLst>
                    <a:ext uri="{9D8B030D-6E8A-4147-A177-3AD203B41FA5}">
                      <a16:colId xmlns:a16="http://schemas.microsoft.com/office/drawing/2014/main" val="3950003819"/>
                    </a:ext>
                  </a:extLst>
                </a:gridCol>
              </a:tblGrid>
              <a:tr h="538111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</a:t>
                      </a:r>
                      <a:endParaRPr kumimoji="0" lang="zh-CN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15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25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770119"/>
                  </a:ext>
                </a:extLst>
              </a:tr>
              <a:tr h="538111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</a:t>
                      </a:r>
                      <a:r>
                        <a:rPr kumimoji="0" lang="en-US" altLang="zh-CN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zh-CN" alt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130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505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1130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2005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3130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4505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90105"/>
                  </a:ext>
                </a:extLst>
              </a:tr>
              <a:tr h="556893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</a:t>
                      </a:r>
                      <a:r>
                        <a:rPr kumimoji="0" lang="en-US" altLang="zh-CN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0" lang="zh-CN" alt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90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1620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29160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524880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9447840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170061120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304538"/>
                  </a:ext>
                </a:extLst>
              </a:tr>
              <a:tr h="538111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</a:t>
                      </a:r>
                      <a:r>
                        <a:rPr kumimoji="0" lang="en-US" altLang="zh-CN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kumimoji="0" lang="zh-CN" alt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55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80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105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130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155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5" marR="45715" marT="22861" marB="228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597512"/>
                  </a:ext>
                </a:extLst>
              </a:tr>
            </a:tbl>
          </a:graphicData>
        </a:graphic>
      </p:graphicFrame>
      <p:sp>
        <p:nvSpPr>
          <p:cNvPr id="22580" name="矩形 3">
            <a:extLst>
              <a:ext uri="{FF2B5EF4-FFF2-40B4-BE49-F238E27FC236}">
                <a16:creationId xmlns:a16="http://schemas.microsoft.com/office/drawing/2014/main" id="{D39C6195-4F97-4169-801A-31BE88C03B84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13328" y="4482842"/>
            <a:ext cx="7756984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其中关于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呈指数增长的变量是</a:t>
            </a:r>
            <a:r>
              <a:rPr lang="zh-CN" altLang="en-US" sz="2400" u="sng" dirty="0">
                <a:latin typeface="+mn-lt"/>
                <a:ea typeface="+mn-ea"/>
                <a:cs typeface="+mn-ea"/>
                <a:sym typeface="+mn-lt"/>
              </a:rPr>
              <a:t>            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22581" name="矩形 3">
            <a:extLst>
              <a:ext uri="{FF2B5EF4-FFF2-40B4-BE49-F238E27FC236}">
                <a16:creationId xmlns:a16="http://schemas.microsoft.com/office/drawing/2014/main" id="{7769E3D1-682A-419A-A989-5722941BB6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17889" y="4370942"/>
            <a:ext cx="849686" cy="57996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b="1" baseline="-250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8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Box 5">
            <a:extLst>
              <a:ext uri="{FF2B5EF4-FFF2-40B4-BE49-F238E27FC236}">
                <a16:creationId xmlns:a16="http://schemas.microsoft.com/office/drawing/2014/main" id="{EB31B6D1-7737-486C-A32A-463B2B0DEAF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313728" y="2284456"/>
            <a:ext cx="9506672" cy="1144544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sz="24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分析：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在区间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(-∞,0)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上，对数函数 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=lg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没意义，一次函数值恒小于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，所以研究在区间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(0,+∞)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上它们的增长差异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7456" name="组合 3">
            <a:extLst>
              <a:ext uri="{FF2B5EF4-FFF2-40B4-BE49-F238E27FC236}">
                <a16:creationId xmlns:a16="http://schemas.microsoft.com/office/drawing/2014/main" id="{1072F139-1B8B-4344-BD9E-07030329D404}"/>
              </a:ext>
            </a:extLst>
          </p:cNvPr>
          <p:cNvGrpSpPr>
            <a:grpSpLocks/>
          </p:cNvGrpSpPr>
          <p:nvPr/>
        </p:nvGrpSpPr>
        <p:grpSpPr bwMode="auto">
          <a:xfrm>
            <a:off x="1432815" y="983733"/>
            <a:ext cx="9597135" cy="685587"/>
            <a:chOff x="3016096" y="2158071"/>
            <a:chExt cx="13207025" cy="1371332"/>
          </a:xfrm>
        </p:grpSpPr>
        <p:sp>
          <p:nvSpPr>
            <p:cNvPr id="17457" name="TextBox 5">
              <a:extLst>
                <a:ext uri="{FF2B5EF4-FFF2-40B4-BE49-F238E27FC236}">
                  <a16:creationId xmlns:a16="http://schemas.microsoft.com/office/drawing/2014/main" id="{76AD7DFA-C78E-45D1-940F-50447B4F456C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016096" y="2158071"/>
              <a:ext cx="13207025" cy="118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以函数 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与</a:t>
              </a:r>
              <a:r>
                <a:rPr lang="en-US" altLang="zh-CN" sz="2400" b="1" i="1" dirty="0">
                  <a:latin typeface="+mn-lt"/>
                  <a:ea typeface="+mn-ea"/>
                  <a:cs typeface="+mn-ea"/>
                  <a:sym typeface="+mn-lt"/>
                </a:rPr>
                <a:t>             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为例研究对数函数、一次函数增长方式的差异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             </a:t>
              </a:r>
              <a:r>
                <a:rPr lang="en-US" altLang="zh-CN" sz="2400" b="1" i="1" baseline="30000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17458" name="对象 3">
              <a:extLst>
                <a:ext uri="{FF2B5EF4-FFF2-40B4-BE49-F238E27FC236}">
                  <a16:creationId xmlns:a16="http://schemas.microsoft.com/office/drawing/2014/main" id="{634433B7-D7CA-4370-A92F-248726F72DD4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667489755"/>
                </p:ext>
              </p:extLst>
            </p:nvPr>
          </p:nvGraphicFramePr>
          <p:xfrm>
            <a:off x="5813378" y="2192455"/>
            <a:ext cx="1404714" cy="13369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Equation" r:id="rId6" imgW="863280" imgH="609480" progId="Equation.DSMT4">
                    <p:embed/>
                  </p:oleObj>
                </mc:Choice>
                <mc:Fallback>
                  <p:oleObj name="Equation" r:id="rId6" imgW="863280" imgH="609480" progId="Equation.DSMT4">
                    <p:embed/>
                    <p:pic>
                      <p:nvPicPr>
                        <p:cNvPr id="17458" name="对象 3">
                          <a:extLst>
                            <a:ext uri="{FF2B5EF4-FFF2-40B4-BE49-F238E27FC236}">
                              <a16:creationId xmlns:a16="http://schemas.microsoft.com/office/drawing/2014/main" id="{634433B7-D7CA-4370-A92F-248726F72DD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3378" y="2192455"/>
                          <a:ext cx="1404714" cy="13369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39883A70-71D8-4E15-A490-76A0EF3826F2}"/>
              </a:ext>
            </a:extLst>
          </p:cNvPr>
          <p:cNvSpPr txBox="1"/>
          <p:nvPr/>
        </p:nvSpPr>
        <p:spPr>
          <a:xfrm>
            <a:off x="0" y="1012703"/>
            <a:ext cx="1714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探究二：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56" name="组合 3">
            <a:extLst>
              <a:ext uri="{FF2B5EF4-FFF2-40B4-BE49-F238E27FC236}">
                <a16:creationId xmlns:a16="http://schemas.microsoft.com/office/drawing/2014/main" id="{1072F139-1B8B-4344-BD9E-07030329D404}"/>
              </a:ext>
            </a:extLst>
          </p:cNvPr>
          <p:cNvGrpSpPr>
            <a:grpSpLocks/>
          </p:cNvGrpSpPr>
          <p:nvPr/>
        </p:nvGrpSpPr>
        <p:grpSpPr bwMode="auto">
          <a:xfrm>
            <a:off x="1432815" y="983733"/>
            <a:ext cx="9597135" cy="685587"/>
            <a:chOff x="3016096" y="2158071"/>
            <a:chExt cx="13207025" cy="1371332"/>
          </a:xfrm>
        </p:grpSpPr>
        <p:sp>
          <p:nvSpPr>
            <p:cNvPr id="17457" name="TextBox 5">
              <a:extLst>
                <a:ext uri="{FF2B5EF4-FFF2-40B4-BE49-F238E27FC236}">
                  <a16:creationId xmlns:a16="http://schemas.microsoft.com/office/drawing/2014/main" id="{76AD7DFA-C78E-45D1-940F-50447B4F456C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016096" y="2158071"/>
              <a:ext cx="13207025" cy="118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以函数 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与</a:t>
              </a:r>
              <a:r>
                <a:rPr lang="en-US" altLang="zh-CN" sz="2400" b="1" i="1" dirty="0">
                  <a:latin typeface="+mn-lt"/>
                  <a:ea typeface="+mn-ea"/>
                  <a:cs typeface="+mn-ea"/>
                  <a:sym typeface="+mn-lt"/>
                </a:rPr>
                <a:t>             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为例研究对数函数、一次函数增长方式的差异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             </a:t>
              </a:r>
              <a:r>
                <a:rPr lang="en-US" altLang="zh-CN" sz="2400" b="1" i="1" baseline="30000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17458" name="对象 3">
              <a:extLst>
                <a:ext uri="{FF2B5EF4-FFF2-40B4-BE49-F238E27FC236}">
                  <a16:creationId xmlns:a16="http://schemas.microsoft.com/office/drawing/2014/main" id="{634433B7-D7CA-4370-A92F-248726F72DD4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5813378" y="2192455"/>
            <a:ext cx="1404714" cy="13369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15" name="Equation" r:id="rId9" imgW="863280" imgH="609480" progId="Equation.DSMT4">
                    <p:embed/>
                  </p:oleObj>
                </mc:Choice>
                <mc:Fallback>
                  <p:oleObj name="Equation" r:id="rId9" imgW="863280" imgH="609480" progId="Equation.DSMT4">
                    <p:embed/>
                    <p:pic>
                      <p:nvPicPr>
                        <p:cNvPr id="17458" name="对象 3">
                          <a:extLst>
                            <a:ext uri="{FF2B5EF4-FFF2-40B4-BE49-F238E27FC236}">
                              <a16:creationId xmlns:a16="http://schemas.microsoft.com/office/drawing/2014/main" id="{634433B7-D7CA-4370-A92F-248726F72DD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3378" y="2192455"/>
                          <a:ext cx="1404714" cy="13369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EF20602-4F20-417D-8B1E-0C94C995D53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61717" y="1683310"/>
            <a:ext cx="9120557" cy="590546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借助信息技术，在同一直角坐标系内列表、描点作图如下：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7" name="表格 19">
            <a:extLst>
              <a:ext uri="{FF2B5EF4-FFF2-40B4-BE49-F238E27FC236}">
                <a16:creationId xmlns:a16="http://schemas.microsoft.com/office/drawing/2014/main" id="{370BE9A6-961B-4EF1-A844-CF8C147D8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461430"/>
              </p:ext>
            </p:extLst>
          </p:nvPr>
        </p:nvGraphicFramePr>
        <p:xfrm>
          <a:off x="2072417" y="2382887"/>
          <a:ext cx="3480657" cy="4027442"/>
        </p:xfrm>
        <a:graphic>
          <a:graphicData uri="http://schemas.openxmlformats.org/drawingml/2006/table">
            <a:tbl>
              <a:tblPr/>
              <a:tblGrid>
                <a:gridCol w="1160219">
                  <a:extLst>
                    <a:ext uri="{9D8B030D-6E8A-4147-A177-3AD203B41FA5}">
                      <a16:colId xmlns:a16="http://schemas.microsoft.com/office/drawing/2014/main" val="877560394"/>
                    </a:ext>
                  </a:extLst>
                </a:gridCol>
                <a:gridCol w="1160219">
                  <a:extLst>
                    <a:ext uri="{9D8B030D-6E8A-4147-A177-3AD203B41FA5}">
                      <a16:colId xmlns:a16="http://schemas.microsoft.com/office/drawing/2014/main" val="153075661"/>
                    </a:ext>
                  </a:extLst>
                </a:gridCol>
                <a:gridCol w="1160219">
                  <a:extLst>
                    <a:ext uri="{9D8B030D-6E8A-4147-A177-3AD203B41FA5}">
                      <a16:colId xmlns:a16="http://schemas.microsoft.com/office/drawing/2014/main" val="656003156"/>
                    </a:ext>
                  </a:extLst>
                </a:gridCol>
              </a:tblGrid>
              <a:tr h="648626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</a:t>
                      </a:r>
                      <a:endParaRPr kumimoji="0" lang="zh-CN" alt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=lg</a:t>
                      </a: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7638335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不存在</a:t>
                      </a: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138545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40658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20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1.301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346311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30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1.477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651538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40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1.602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488633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50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1.699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843244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60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1.778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561484"/>
                  </a:ext>
                </a:extLst>
              </a:tr>
              <a:tr h="422352"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···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···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2438400" eaLnBrk="0" hangingPunct="0">
                        <a:spcBef>
                          <a:spcPct val="20000"/>
                        </a:spcBef>
                        <a:defRPr sz="7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defTabSz="2438400" eaLnBrk="0" hangingPunct="0">
                        <a:spcBef>
                          <a:spcPct val="20000"/>
                        </a:spcBef>
                        <a:defRPr sz="6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defTabSz="2438400" eaLnBrk="0" hangingPunct="0">
                        <a:spcBef>
                          <a:spcPct val="20000"/>
                        </a:spcBef>
                        <a:defRPr sz="5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defTabSz="2438400" eaLnBrk="0" hangingPunct="0">
                        <a:spcBef>
                          <a:spcPct val="20000"/>
                        </a:spcBef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53340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57912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62484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6705600" indent="-3048000" defTabSz="2438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4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2438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···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2" marR="45722" marT="22858" marB="228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050534"/>
                  </a:ext>
                </a:extLst>
              </a:tr>
            </a:tbl>
          </a:graphicData>
        </a:graphic>
      </p:graphicFrame>
      <p:grpSp>
        <p:nvGrpSpPr>
          <p:cNvPr id="8" name="组合 7">
            <a:extLst>
              <a:ext uri="{FF2B5EF4-FFF2-40B4-BE49-F238E27FC236}">
                <a16:creationId xmlns:a16="http://schemas.microsoft.com/office/drawing/2014/main" id="{85C17E3F-BDDA-41E4-88B9-A557520412C6}"/>
              </a:ext>
            </a:extLst>
          </p:cNvPr>
          <p:cNvGrpSpPr>
            <a:grpSpLocks/>
          </p:cNvGrpSpPr>
          <p:nvPr/>
        </p:nvGrpSpPr>
        <p:grpSpPr bwMode="auto">
          <a:xfrm>
            <a:off x="6504145" y="2194212"/>
            <a:ext cx="4078129" cy="3758353"/>
            <a:chOff x="9555313" y="6525265"/>
            <a:chExt cx="4896544" cy="4904041"/>
          </a:xfrm>
        </p:grpSpPr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A419D1CC-1E87-47AA-B16F-19450668E762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5313" y="6525265"/>
              <a:ext cx="4896544" cy="4904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" name="对象 3">
              <a:extLst>
                <a:ext uri="{FF2B5EF4-FFF2-40B4-BE49-F238E27FC236}">
                  <a16:creationId xmlns:a16="http://schemas.microsoft.com/office/drawing/2014/main" id="{AE205F05-0031-4A54-8D32-0E9E41B44F68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4"/>
              </p:custDataLst>
            </p:nvPr>
          </p:nvGraphicFramePr>
          <p:xfrm>
            <a:off x="11711422" y="7445524"/>
            <a:ext cx="1034751" cy="783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16" name="Equation" r:id="rId12" imgW="901309" imgH="609336" progId="Equation.DSMT4">
                    <p:embed/>
                  </p:oleObj>
                </mc:Choice>
                <mc:Fallback>
                  <p:oleObj name="Equation" r:id="rId12" imgW="901309" imgH="609336" progId="Equation.DSMT4">
                    <p:embed/>
                    <p:pic>
                      <p:nvPicPr>
                        <p:cNvPr id="17462" name="对象 3">
                          <a:extLst>
                            <a:ext uri="{FF2B5EF4-FFF2-40B4-BE49-F238E27FC236}">
                              <a16:creationId xmlns:a16="http://schemas.microsoft.com/office/drawing/2014/main" id="{1CAD6AAA-E99A-4CF6-B8D8-275368DE9A6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11422" y="7445524"/>
                          <a:ext cx="1034751" cy="7839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矩形 6">
              <a:extLst>
                <a:ext uri="{FF2B5EF4-FFF2-40B4-BE49-F238E27FC236}">
                  <a16:creationId xmlns:a16="http://schemas.microsoft.com/office/drawing/2014/main" id="{6A6D99D5-4419-4376-9E34-3BD7EF319882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3017626" y="8977285"/>
              <a:ext cx="1043573" cy="602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C8A1A328-EC20-4B8B-B82E-599424E3B1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263953"/>
              </p:ext>
            </p:extLst>
          </p:nvPr>
        </p:nvGraphicFramePr>
        <p:xfrm>
          <a:off x="4524375" y="2392139"/>
          <a:ext cx="904875" cy="59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7" name="Equation" r:id="rId14" imgW="1021396" imgH="667824" progId="Equation.DSMT4">
                  <p:embed/>
                </p:oleObj>
              </mc:Choice>
              <mc:Fallback>
                <p:oleObj name="Equation" r:id="rId14" imgW="1021396" imgH="66782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524375" y="2392139"/>
                        <a:ext cx="904875" cy="592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682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Box 5">
            <a:extLst>
              <a:ext uri="{FF2B5EF4-FFF2-40B4-BE49-F238E27FC236}">
                <a16:creationId xmlns:a16="http://schemas.microsoft.com/office/drawing/2014/main" id="{A5CBE70D-0074-4410-8E5B-C85C22B7E186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23711" y="873125"/>
            <a:ext cx="7230232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(3) 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观察两个函数图象及其增长方式：</a:t>
            </a:r>
          </a:p>
        </p:txBody>
      </p:sp>
      <p:grpSp>
        <p:nvGrpSpPr>
          <p:cNvPr id="18437" name="组合 4">
            <a:extLst>
              <a:ext uri="{FF2B5EF4-FFF2-40B4-BE49-F238E27FC236}">
                <a16:creationId xmlns:a16="http://schemas.microsoft.com/office/drawing/2014/main" id="{1C57CE54-A55A-42F4-8624-E4C1420F09EF}"/>
              </a:ext>
            </a:extLst>
          </p:cNvPr>
          <p:cNvGrpSpPr>
            <a:grpSpLocks/>
          </p:cNvGrpSpPr>
          <p:nvPr/>
        </p:nvGrpSpPr>
        <p:grpSpPr bwMode="auto">
          <a:xfrm>
            <a:off x="1092200" y="1408075"/>
            <a:ext cx="9823450" cy="1144544"/>
            <a:chOff x="888220" y="2299577"/>
            <a:chExt cx="19648166" cy="2288491"/>
          </a:xfrm>
        </p:grpSpPr>
        <p:sp>
          <p:nvSpPr>
            <p:cNvPr id="2" name="TextBox 5">
              <a:extLst>
                <a:ext uri="{FF2B5EF4-FFF2-40B4-BE49-F238E27FC236}">
                  <a16:creationId xmlns:a16="http://schemas.microsoft.com/office/drawing/2014/main" id="{BA5580A1-7916-46B5-B9CF-A2BE28E6A8C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88220" y="2299577"/>
              <a:ext cx="19648166" cy="2288491"/>
            </a:xfrm>
            <a:prstGeom prst="rect">
              <a:avLst/>
            </a:prstGeom>
            <a:noFill/>
            <a:ln w="2540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1pPr>
              <a:lvl2pPr marL="1219200" indent="-762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2pPr>
              <a:lvl3pPr marL="2438400" indent="-1524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3pPr>
              <a:lvl4pPr marL="3657600" indent="-2286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4pPr>
              <a:lvl5pPr marL="4876800" indent="-3048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5pPr>
            </a:lstStyle>
            <a:p>
              <a:pPr>
                <a:lnSpc>
                  <a:spcPct val="150000"/>
                </a:lnSpc>
              </a:pPr>
              <a:r>
                <a:rPr sz="2400" b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1784AD"/>
                  </a:solidFill>
                  <a:latin typeface="+mn-lt"/>
                  <a:ea typeface="+mn-ea"/>
                  <a:cs typeface="+mn-ea"/>
                  <a:sym typeface="+mn-lt"/>
                </a:rPr>
                <a:t>    总结一：</a:t>
              </a:r>
              <a:r>
                <a:rPr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虽然函数 </a:t>
              </a:r>
              <a:r>
                <a:rPr lang="en-US" altLang="zh-CN" sz="2400" i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2400" i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与            在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(0,+∞)</a:t>
              </a:r>
              <a:r>
                <a:rPr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上都是单调递增，但它们的增长速度存在明显差异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18439" name="对象 3">
              <a:extLst>
                <a:ext uri="{FF2B5EF4-FFF2-40B4-BE49-F238E27FC236}">
                  <a16:creationId xmlns:a16="http://schemas.microsoft.com/office/drawing/2014/main" id="{856540AF-CE1C-4CE0-9480-7ED552E67947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9"/>
              </p:custDataLst>
              <p:extLst>
                <p:ext uri="{D42A27DB-BD31-4B8C-83A1-F6EECF244321}">
                  <p14:modId xmlns:p14="http://schemas.microsoft.com/office/powerpoint/2010/main" val="3900584446"/>
                </p:ext>
              </p:extLst>
            </p:nvPr>
          </p:nvGraphicFramePr>
          <p:xfrm>
            <a:off x="8826231" y="2372658"/>
            <a:ext cx="1628881" cy="12887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9" name="Equation" r:id="rId11" imgW="863280" imgH="609480" progId="Equation.DSMT4">
                    <p:embed/>
                  </p:oleObj>
                </mc:Choice>
                <mc:Fallback>
                  <p:oleObj name="Equation" r:id="rId11" imgW="863280" imgH="609480" progId="Equation.DSMT4">
                    <p:embed/>
                    <p:pic>
                      <p:nvPicPr>
                        <p:cNvPr id="18439" name="对象 3">
                          <a:extLst>
                            <a:ext uri="{FF2B5EF4-FFF2-40B4-BE49-F238E27FC236}">
                              <a16:creationId xmlns:a16="http://schemas.microsoft.com/office/drawing/2014/main" id="{856540AF-CE1C-4CE0-9480-7ED552E6794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26231" y="2372658"/>
                          <a:ext cx="1628881" cy="12887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Box 5">
            <a:extLst>
              <a:ext uri="{FF2B5EF4-FFF2-40B4-BE49-F238E27FC236}">
                <a16:creationId xmlns:a16="http://schemas.microsoft.com/office/drawing/2014/main" id="{F5D60E0F-84A4-45D5-85A4-CDD88C7D4630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997418" y="2578338"/>
            <a:ext cx="10489731" cy="590546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1219200" indent="-762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2438400" indent="-1524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3657600" indent="-2286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4876800" indent="-30480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在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(0,+∞)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上增长速度不变，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y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=lg</a:t>
            </a:r>
            <a:r>
              <a:rPr lang="en-US" altLang="zh-CN" sz="2400" i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(0,+∞)</a:t>
            </a:r>
            <a:r>
              <a:rPr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上的增长速度在变化</a:t>
            </a:r>
            <a:r>
              <a:rPr lang="en-US" altLang="zh-CN" sz="24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44" name="TextBox 5">
            <a:extLst>
              <a:ext uri="{FF2B5EF4-FFF2-40B4-BE49-F238E27FC236}">
                <a16:creationId xmlns:a16="http://schemas.microsoft.com/office/drawing/2014/main" id="{DB00C994-9674-4AE1-B420-9E53BEEC0D53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92200" y="3307717"/>
            <a:ext cx="10156824" cy="114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   随着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的增大，             的图象离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轴越来越远，而函数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=lg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的图象越来越平缓，就像与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轴平行一样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E69CA572-9572-4D24-971E-3FB2602070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18991"/>
              </p:ext>
            </p:extLst>
          </p:nvPr>
        </p:nvGraphicFramePr>
        <p:xfrm>
          <a:off x="1627187" y="2611240"/>
          <a:ext cx="81438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0" name="Equation" r:id="rId13" imgW="814021" imgH="644783" progId="Equation.DSMT4">
                  <p:embed/>
                </p:oleObj>
              </mc:Choice>
              <mc:Fallback>
                <p:oleObj name="Equation" r:id="rId13" imgW="814021" imgH="64478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27187" y="2611240"/>
                        <a:ext cx="814387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DA769AA-FB04-4C3E-BF2C-7E21C6B7BA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789160"/>
              </p:ext>
            </p:extLst>
          </p:nvPr>
        </p:nvGraphicFramePr>
        <p:xfrm>
          <a:off x="3778250" y="3343275"/>
          <a:ext cx="863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1" name="Equation" r:id="rId15" imgW="863280" imgH="609480" progId="Equation.DSMT4">
                  <p:embed/>
                </p:oleObj>
              </mc:Choice>
              <mc:Fallback>
                <p:oleObj name="Equation" r:id="rId15" imgW="86328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78250" y="3343275"/>
                        <a:ext cx="8636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>
            <a:extLst>
              <a:ext uri="{FF2B5EF4-FFF2-40B4-BE49-F238E27FC236}">
                <a16:creationId xmlns:a16="http://schemas.microsoft.com/office/drawing/2014/main" id="{BA704487-567F-4908-9AF2-6CA7C2E9E3EA}"/>
              </a:ext>
            </a:extLst>
          </p:cNvPr>
          <p:cNvGrpSpPr>
            <a:grpSpLocks/>
          </p:cNvGrpSpPr>
          <p:nvPr/>
        </p:nvGrpSpPr>
        <p:grpSpPr bwMode="auto">
          <a:xfrm>
            <a:off x="7677150" y="3676650"/>
            <a:ext cx="3115857" cy="2847415"/>
            <a:chOff x="9555313" y="6525265"/>
            <a:chExt cx="4896544" cy="4904041"/>
          </a:xfrm>
        </p:grpSpPr>
        <p:pic>
          <p:nvPicPr>
            <p:cNvPr id="22" name="图片 4">
              <a:extLst>
                <a:ext uri="{FF2B5EF4-FFF2-40B4-BE49-F238E27FC236}">
                  <a16:creationId xmlns:a16="http://schemas.microsoft.com/office/drawing/2014/main" id="{3940361E-FA40-47C0-BEDC-1F93E5868B96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5313" y="6525265"/>
              <a:ext cx="4896544" cy="4904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3" name="对象 3">
              <a:extLst>
                <a:ext uri="{FF2B5EF4-FFF2-40B4-BE49-F238E27FC236}">
                  <a16:creationId xmlns:a16="http://schemas.microsoft.com/office/drawing/2014/main" id="{D6A6EBB4-1E2E-4FDC-BB57-46F1717ACCA8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>
            <a:off x="11711422" y="7445524"/>
            <a:ext cx="1034751" cy="783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32" name="Equation" r:id="rId18" imgW="901309" imgH="609336" progId="Equation.DSMT4">
                    <p:embed/>
                  </p:oleObj>
                </mc:Choice>
                <mc:Fallback>
                  <p:oleObj name="Equation" r:id="rId18" imgW="901309" imgH="609336" progId="Equation.DSMT4">
                    <p:embed/>
                    <p:pic>
                      <p:nvPicPr>
                        <p:cNvPr id="10" name="对象 3">
                          <a:extLst>
                            <a:ext uri="{FF2B5EF4-FFF2-40B4-BE49-F238E27FC236}">
                              <a16:creationId xmlns:a16="http://schemas.microsoft.com/office/drawing/2014/main" id="{AE205F05-0031-4A54-8D32-0E9E41B44F6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11422" y="7445524"/>
                          <a:ext cx="1034751" cy="7839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矩形 6">
              <a:extLst>
                <a:ext uri="{FF2B5EF4-FFF2-40B4-BE49-F238E27FC236}">
                  <a16:creationId xmlns:a16="http://schemas.microsoft.com/office/drawing/2014/main" id="{FD726760-A1DC-4BBE-B146-187FEB87B88C}"/>
                </a:ext>
              </a:extLst>
            </p:cNvPr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3017628" y="8977287"/>
              <a:ext cx="1203742" cy="573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6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16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Box 5">
            <a:extLst>
              <a:ext uri="{FF2B5EF4-FFF2-40B4-BE49-F238E27FC236}">
                <a16:creationId xmlns:a16="http://schemas.microsoft.com/office/drawing/2014/main" id="{1944D92E-A13E-4C44-97DB-E680656D1F23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79605" y="1167407"/>
            <a:ext cx="7892286" cy="59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例如：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lg10=1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lg100=2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lg1000=3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lg10000=4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；</a:t>
            </a:r>
          </a:p>
        </p:txBody>
      </p:sp>
      <p:graphicFrame>
        <p:nvGraphicFramePr>
          <p:cNvPr id="19461" name="对象 3">
            <a:extLst>
              <a:ext uri="{FF2B5EF4-FFF2-40B4-BE49-F238E27FC236}">
                <a16:creationId xmlns:a16="http://schemas.microsoft.com/office/drawing/2014/main" id="{3154B476-0281-4479-A368-8F368709B58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09934102"/>
              </p:ext>
            </p:extLst>
          </p:nvPr>
        </p:nvGraphicFramePr>
        <p:xfrm>
          <a:off x="2084388" y="1873909"/>
          <a:ext cx="647541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1" name="Equation" r:id="rId10" imgW="6070320" imgH="609480" progId="Equation.DSMT4">
                  <p:embed/>
                </p:oleObj>
              </mc:Choice>
              <mc:Fallback>
                <p:oleObj name="Equation" r:id="rId10" imgW="6070320" imgH="609480" progId="Equation.DSMT4">
                  <p:embed/>
                  <p:pic>
                    <p:nvPicPr>
                      <p:cNvPr id="19461" name="对象 3">
                        <a:extLst>
                          <a:ext uri="{FF2B5EF4-FFF2-40B4-BE49-F238E27FC236}">
                            <a16:creationId xmlns:a16="http://schemas.microsoft.com/office/drawing/2014/main" id="{3154B476-0281-4479-A368-8F368709B5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388" y="1873909"/>
                        <a:ext cx="6475412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2" name="组合 5">
            <a:extLst>
              <a:ext uri="{FF2B5EF4-FFF2-40B4-BE49-F238E27FC236}">
                <a16:creationId xmlns:a16="http://schemas.microsoft.com/office/drawing/2014/main" id="{321DE70A-051D-405C-BB13-C08AEF3B2518}"/>
              </a:ext>
            </a:extLst>
          </p:cNvPr>
          <p:cNvGrpSpPr>
            <a:grpSpLocks/>
          </p:cNvGrpSpPr>
          <p:nvPr/>
        </p:nvGrpSpPr>
        <p:grpSpPr bwMode="auto">
          <a:xfrm>
            <a:off x="1679605" y="2853158"/>
            <a:ext cx="9636095" cy="1203901"/>
            <a:chOff x="910294" y="5996401"/>
            <a:chExt cx="16969113" cy="2408082"/>
          </a:xfrm>
        </p:grpSpPr>
        <p:sp>
          <p:nvSpPr>
            <p:cNvPr id="19463" name="TextBox 5">
              <a:extLst>
                <a:ext uri="{FF2B5EF4-FFF2-40B4-BE49-F238E27FC236}">
                  <a16:creationId xmlns:a16="http://schemas.microsoft.com/office/drawing/2014/main" id="{1E8D2932-2420-4A75-9D9C-B25DE26391F6}"/>
                </a:ext>
              </a:extLst>
            </p:cNvPr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910294" y="5996401"/>
              <a:ext cx="16969113" cy="2268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这表明，当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&gt;10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，即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&gt;1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，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比               相比增长得就很慢了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19464" name="对象 3">
              <a:extLst>
                <a:ext uri="{FF2B5EF4-FFF2-40B4-BE49-F238E27FC236}">
                  <a16:creationId xmlns:a16="http://schemas.microsoft.com/office/drawing/2014/main" id="{1507E765-99B5-4ADF-8A75-8DC351ABF532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8"/>
              </p:custDataLst>
              <p:extLst>
                <p:ext uri="{D42A27DB-BD31-4B8C-83A1-F6EECF244321}">
                  <p14:modId xmlns:p14="http://schemas.microsoft.com/office/powerpoint/2010/main" val="3193593946"/>
                </p:ext>
              </p:extLst>
            </p:nvPr>
          </p:nvGraphicFramePr>
          <p:xfrm>
            <a:off x="1879493" y="7070826"/>
            <a:ext cx="1680332" cy="13336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2" name="Equation" r:id="rId12" imgW="863280" imgH="609480" progId="Equation.DSMT4">
                    <p:embed/>
                  </p:oleObj>
                </mc:Choice>
                <mc:Fallback>
                  <p:oleObj name="Equation" r:id="rId12" imgW="863280" imgH="609480" progId="Equation.DSMT4">
                    <p:embed/>
                    <p:pic>
                      <p:nvPicPr>
                        <p:cNvPr id="19464" name="对象 3">
                          <a:extLst>
                            <a:ext uri="{FF2B5EF4-FFF2-40B4-BE49-F238E27FC236}">
                              <a16:creationId xmlns:a16="http://schemas.microsoft.com/office/drawing/2014/main" id="{1507E765-99B5-4ADF-8A75-8DC351ABF53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9493" y="7070826"/>
                          <a:ext cx="1680332" cy="13336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465" name="组合 27">
            <a:extLst>
              <a:ext uri="{FF2B5EF4-FFF2-40B4-BE49-F238E27FC236}">
                <a16:creationId xmlns:a16="http://schemas.microsoft.com/office/drawing/2014/main" id="{B1B90A72-88BD-462A-80A0-05AE3D24E648}"/>
              </a:ext>
            </a:extLst>
          </p:cNvPr>
          <p:cNvGrpSpPr>
            <a:grpSpLocks/>
          </p:cNvGrpSpPr>
          <p:nvPr/>
        </p:nvGrpSpPr>
        <p:grpSpPr bwMode="auto">
          <a:xfrm>
            <a:off x="6647999" y="2654688"/>
            <a:ext cx="4315276" cy="3641337"/>
            <a:chOff x="9555312" y="6525265"/>
            <a:chExt cx="4896544" cy="4904041"/>
          </a:xfrm>
        </p:grpSpPr>
        <p:pic>
          <p:nvPicPr>
            <p:cNvPr id="19466" name="图片 28">
              <a:extLst>
                <a:ext uri="{FF2B5EF4-FFF2-40B4-BE49-F238E27FC236}">
                  <a16:creationId xmlns:a16="http://schemas.microsoft.com/office/drawing/2014/main" id="{22E7EE14-1FA3-457F-8068-A9E6E5B927E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5312" y="6525265"/>
              <a:ext cx="4896544" cy="4904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9467" name="对象 3">
              <a:extLst>
                <a:ext uri="{FF2B5EF4-FFF2-40B4-BE49-F238E27FC236}">
                  <a16:creationId xmlns:a16="http://schemas.microsoft.com/office/drawing/2014/main" id="{B763D37C-4D98-44A7-B41F-356511980EC9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5"/>
              </p:custDataLst>
            </p:nvPr>
          </p:nvGraphicFramePr>
          <p:xfrm>
            <a:off x="11711422" y="7445524"/>
            <a:ext cx="1034751" cy="7839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3" name="Equation" r:id="rId15" imgW="901309" imgH="609336" progId="Equation.DSMT4">
                    <p:embed/>
                  </p:oleObj>
                </mc:Choice>
                <mc:Fallback>
                  <p:oleObj name="Equation" r:id="rId15" imgW="901309" imgH="609336" progId="Equation.DSMT4">
                    <p:embed/>
                    <p:pic>
                      <p:nvPicPr>
                        <p:cNvPr id="19467" name="对象 3">
                          <a:extLst>
                            <a:ext uri="{FF2B5EF4-FFF2-40B4-BE49-F238E27FC236}">
                              <a16:creationId xmlns:a16="http://schemas.microsoft.com/office/drawing/2014/main" id="{B763D37C-4D98-44A7-B41F-356511980EC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11422" y="7445524"/>
                          <a:ext cx="1034751" cy="7839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8" name="矩形 30">
              <a:extLst>
                <a:ext uri="{FF2B5EF4-FFF2-40B4-BE49-F238E27FC236}">
                  <a16:creationId xmlns:a16="http://schemas.microsoft.com/office/drawing/2014/main" id="{B3E820A4-4E76-40C1-9E99-4A70F428623C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697403" y="9128277"/>
              <a:ext cx="986223" cy="621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4" name="组合 8">
            <a:extLst>
              <a:ext uri="{FF2B5EF4-FFF2-40B4-BE49-F238E27FC236}">
                <a16:creationId xmlns:a16="http://schemas.microsoft.com/office/drawing/2014/main" id="{3E725A4A-F5EC-47A1-882B-25839691EE37}"/>
              </a:ext>
            </a:extLst>
          </p:cNvPr>
          <p:cNvGrpSpPr>
            <a:grpSpLocks/>
          </p:cNvGrpSpPr>
          <p:nvPr/>
        </p:nvGrpSpPr>
        <p:grpSpPr bwMode="auto">
          <a:xfrm>
            <a:off x="1293806" y="1143246"/>
            <a:ext cx="9926644" cy="1144544"/>
            <a:chOff x="574998" y="6898297"/>
            <a:chExt cx="19854677" cy="2288950"/>
          </a:xfrm>
        </p:grpSpPr>
        <p:sp>
          <p:nvSpPr>
            <p:cNvPr id="20485" name="TextBox 5">
              <a:extLst>
                <a:ext uri="{FF2B5EF4-FFF2-40B4-BE49-F238E27FC236}">
                  <a16:creationId xmlns:a16="http://schemas.microsoft.com/office/drawing/2014/main" id="{E4EC6BEC-8D81-4C59-836A-2531BD94353C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4998" y="6898297"/>
              <a:ext cx="19854677" cy="22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思考：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将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=lg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放大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1000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倍，将函数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=1000lg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与            比较，仍有上面规律吗？先想象一下，仍然有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20486" name="对象 3">
              <a:extLst>
                <a:ext uri="{FF2B5EF4-FFF2-40B4-BE49-F238E27FC236}">
                  <a16:creationId xmlns:a16="http://schemas.microsoft.com/office/drawing/2014/main" id="{DA77C89D-65AF-4FCF-BE84-C4ECFE9FEEB1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1530425623"/>
                </p:ext>
              </p:extLst>
            </p:nvPr>
          </p:nvGraphicFramePr>
          <p:xfrm>
            <a:off x="13269550" y="6974000"/>
            <a:ext cx="1625714" cy="12857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9" name="Equation" r:id="rId6" imgW="863280" imgH="609480" progId="Equation.DSMT4">
                    <p:embed/>
                  </p:oleObj>
                </mc:Choice>
                <mc:Fallback>
                  <p:oleObj name="Equation" r:id="rId6" imgW="863280" imgH="609480" progId="Equation.DSMT4">
                    <p:embed/>
                    <p:pic>
                      <p:nvPicPr>
                        <p:cNvPr id="20486" name="对象 3">
                          <a:extLst>
                            <a:ext uri="{FF2B5EF4-FFF2-40B4-BE49-F238E27FC236}">
                              <a16:creationId xmlns:a16="http://schemas.microsoft.com/office/drawing/2014/main" id="{DA77C89D-65AF-4FCF-BE84-C4ECFE9FEEB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69550" y="6974000"/>
                          <a:ext cx="1625714" cy="12857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0487" name="图片 3">
            <a:extLst>
              <a:ext uri="{FF2B5EF4-FFF2-40B4-BE49-F238E27FC236}">
                <a16:creationId xmlns:a16="http://schemas.microsoft.com/office/drawing/2014/main" id="{6FF9C526-BF92-4BC7-9033-7304C60AD325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12"/>
          <a:stretch/>
        </p:blipFill>
        <p:spPr bwMode="auto">
          <a:xfrm>
            <a:off x="1293806" y="2176185"/>
            <a:ext cx="9772653" cy="350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8" name="组合 5">
            <a:extLst>
              <a:ext uri="{FF2B5EF4-FFF2-40B4-BE49-F238E27FC236}">
                <a16:creationId xmlns:a16="http://schemas.microsoft.com/office/drawing/2014/main" id="{3C512511-3144-4715-B6AD-63ADF985EE92}"/>
              </a:ext>
            </a:extLst>
          </p:cNvPr>
          <p:cNvGrpSpPr>
            <a:grpSpLocks/>
          </p:cNvGrpSpPr>
          <p:nvPr/>
        </p:nvGrpSpPr>
        <p:grpSpPr bwMode="auto">
          <a:xfrm>
            <a:off x="1183427" y="1124501"/>
            <a:ext cx="9827473" cy="1144544"/>
            <a:chOff x="2903762" y="2753272"/>
            <a:chExt cx="12025336" cy="2288804"/>
          </a:xfrm>
        </p:grpSpPr>
        <p:sp>
          <p:nvSpPr>
            <p:cNvPr id="2" name="TextBox 5">
              <a:extLst>
                <a:ext uri="{FF2B5EF4-FFF2-40B4-BE49-F238E27FC236}">
                  <a16:creationId xmlns:a16="http://schemas.microsoft.com/office/drawing/2014/main" id="{E456F705-D31E-4B61-B349-F102D44E486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903762" y="2753272"/>
              <a:ext cx="12025336" cy="2288804"/>
            </a:xfrm>
            <a:prstGeom prst="rect">
              <a:avLst/>
            </a:prstGeom>
            <a:noFill/>
            <a:ln w="2540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1pPr>
              <a:lvl2pPr marL="1219200" indent="-762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2pPr>
              <a:lvl3pPr marL="2438400" indent="-1524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3pPr>
              <a:lvl4pPr marL="3657600" indent="-2286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4pPr>
              <a:lvl5pPr marL="4876800" indent="-304800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5pPr>
            </a:lstStyle>
            <a:p>
              <a:pPr>
                <a:lnSpc>
                  <a:spcPct val="150000"/>
                </a:lnSpc>
              </a:pPr>
              <a:r>
                <a:rPr sz="1600" b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1784AD"/>
                  </a:solidFill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sz="2400" b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1784AD"/>
                  </a:solidFill>
                  <a:latin typeface="+mn-lt"/>
                  <a:ea typeface="+mn-ea"/>
                  <a:cs typeface="+mn-ea"/>
                  <a:sym typeface="+mn-lt"/>
                </a:rPr>
                <a:t>总结二：</a:t>
              </a:r>
              <a:r>
                <a:rPr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一般地，虽然对数函数  </a:t>
              </a:r>
              <a:r>
                <a:rPr lang="en-US" altLang="zh-CN" sz="2400" b="1" i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                    </a:t>
              </a:r>
              <a:r>
                <a:rPr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与一次函数 </a:t>
              </a:r>
              <a:r>
                <a:rPr lang="en-US" altLang="zh-CN" sz="2400" i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y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=</a:t>
              </a:r>
              <a:r>
                <a:rPr lang="en-US" altLang="zh-CN" sz="2400" i="1" dirty="0" err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kx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lang="en-US" altLang="zh-CN" sz="2400" i="1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k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&gt;0)</a:t>
              </a:r>
              <a:r>
                <a:rPr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在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(0,+∞)</a:t>
              </a:r>
              <a:r>
                <a:rPr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上都是单调递增，但它们的增长速度不同</a:t>
              </a:r>
              <a:r>
                <a:rPr lang="en-US" altLang="zh-CN" sz="240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21510" name="对象 3">
              <a:extLst>
                <a:ext uri="{FF2B5EF4-FFF2-40B4-BE49-F238E27FC236}">
                  <a16:creationId xmlns:a16="http://schemas.microsoft.com/office/drawing/2014/main" id="{D2A101F7-DE73-4EE5-AC78-8E26B65C11B7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6"/>
              </p:custDataLst>
              <p:extLst>
                <p:ext uri="{D42A27DB-BD31-4B8C-83A1-F6EECF244321}">
                  <p14:modId xmlns:p14="http://schemas.microsoft.com/office/powerpoint/2010/main" val="2802785800"/>
                </p:ext>
              </p:extLst>
            </p:nvPr>
          </p:nvGraphicFramePr>
          <p:xfrm>
            <a:off x="8491533" y="3120424"/>
            <a:ext cx="2043548" cy="8304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35" name="Equation" r:id="rId8" imgW="1726920" imgH="380880" progId="Equation.DSMT4">
                    <p:embed/>
                  </p:oleObj>
                </mc:Choice>
                <mc:Fallback>
                  <p:oleObj name="Equation" r:id="rId8" imgW="1726920" imgH="380880" progId="Equation.DSMT4">
                    <p:embed/>
                    <p:pic>
                      <p:nvPicPr>
                        <p:cNvPr id="21510" name="对象 3">
                          <a:extLst>
                            <a:ext uri="{FF2B5EF4-FFF2-40B4-BE49-F238E27FC236}">
                              <a16:creationId xmlns:a16="http://schemas.microsoft.com/office/drawing/2014/main" id="{D2A101F7-DE73-4EE5-AC78-8E26B65C11B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91533" y="3120424"/>
                          <a:ext cx="2043548" cy="8304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12" name="TextBox 5">
            <a:extLst>
              <a:ext uri="{FF2B5EF4-FFF2-40B4-BE49-F238E27FC236}">
                <a16:creationId xmlns:a16="http://schemas.microsoft.com/office/drawing/2014/main" id="{A8E32BA7-6A6D-45C2-BA7A-EB389D2F35EB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90638" y="2502469"/>
            <a:ext cx="9258312" cy="114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53340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7912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62484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705600" indent="-30480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  随着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的增大，一次函数 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400" i="1" dirty="0" err="1">
                <a:latin typeface="+mn-lt"/>
                <a:ea typeface="+mn-ea"/>
                <a:cs typeface="+mn-ea"/>
                <a:sym typeface="+mn-lt"/>
              </a:rPr>
              <a:t>kx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2400" i="1" dirty="0">
                <a:latin typeface="+mn-lt"/>
                <a:ea typeface="+mn-ea"/>
                <a:cs typeface="+mn-ea"/>
                <a:sym typeface="+mn-lt"/>
              </a:rPr>
              <a:t>k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&gt;0)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保持固定的增长速度，而对数函数                       的增长速度越来越慢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514" name="组合 7">
            <a:extLst>
              <a:ext uri="{FF2B5EF4-FFF2-40B4-BE49-F238E27FC236}">
                <a16:creationId xmlns:a16="http://schemas.microsoft.com/office/drawing/2014/main" id="{55F9D0FA-A790-4AFA-937C-83BB5DEA6B70}"/>
              </a:ext>
            </a:extLst>
          </p:cNvPr>
          <p:cNvGrpSpPr>
            <a:grpSpLocks/>
          </p:cNvGrpSpPr>
          <p:nvPr/>
        </p:nvGrpSpPr>
        <p:grpSpPr bwMode="auto">
          <a:xfrm>
            <a:off x="1297769" y="3985770"/>
            <a:ext cx="9713130" cy="1687963"/>
            <a:chOff x="2957340" y="6652158"/>
            <a:chExt cx="11971758" cy="4861161"/>
          </a:xfrm>
        </p:grpSpPr>
        <p:sp>
          <p:nvSpPr>
            <p:cNvPr id="21515" name="TextBox 5">
              <a:extLst>
                <a:ext uri="{FF2B5EF4-FFF2-40B4-BE49-F238E27FC236}">
                  <a16:creationId xmlns:a16="http://schemas.microsoft.com/office/drawing/2014/main" id="{EB71FF6C-BCAC-45F3-85C5-378A8F07F250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57340" y="6652158"/>
              <a:ext cx="11971758" cy="4861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            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不论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值比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k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值大多少，在一定范围内，                 可能会大于</a:t>
              </a:r>
              <a:r>
                <a:rPr lang="en-US" altLang="zh-CN" sz="2400" i="1" dirty="0" err="1">
                  <a:latin typeface="+mn-lt"/>
                  <a:ea typeface="+mn-ea"/>
                  <a:cs typeface="+mn-ea"/>
                  <a:sym typeface="+mn-lt"/>
                </a:rPr>
                <a:t>kx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，但由于                   的增长会慢于</a:t>
              </a:r>
              <a:r>
                <a:rPr lang="en-US" altLang="zh-CN" sz="2400" i="1" dirty="0" err="1">
                  <a:latin typeface="+mn-lt"/>
                  <a:ea typeface="+mn-ea"/>
                  <a:cs typeface="+mn-ea"/>
                  <a:sym typeface="+mn-lt"/>
                </a:rPr>
                <a:t>kx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的增长，因此总存在一个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400" baseline="-2500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，当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&gt;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400" baseline="-2500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时，恒有                   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21518" name="对象 3">
              <a:extLst>
                <a:ext uri="{FF2B5EF4-FFF2-40B4-BE49-F238E27FC236}">
                  <a16:creationId xmlns:a16="http://schemas.microsoft.com/office/drawing/2014/main" id="{C1459AFD-CE32-4127-817E-FC4E4781DF47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2619624473"/>
                </p:ext>
              </p:extLst>
            </p:nvPr>
          </p:nvGraphicFramePr>
          <p:xfrm>
            <a:off x="3894587" y="10386121"/>
            <a:ext cx="1676847" cy="1092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36" name="Equation" r:id="rId10" imgW="1117440" imgH="330120" progId="Equation.DSMT4">
                    <p:embed/>
                  </p:oleObj>
                </mc:Choice>
                <mc:Fallback>
                  <p:oleObj name="Equation" r:id="rId10" imgW="1117440" imgH="330120" progId="Equation.DSMT4">
                    <p:embed/>
                    <p:pic>
                      <p:nvPicPr>
                        <p:cNvPr id="21518" name="对象 3">
                          <a:extLst>
                            <a:ext uri="{FF2B5EF4-FFF2-40B4-BE49-F238E27FC236}">
                              <a16:creationId xmlns:a16="http://schemas.microsoft.com/office/drawing/2014/main" id="{C1459AFD-CE32-4127-817E-FC4E4781DF4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4587" y="10386121"/>
                          <a:ext cx="1676847" cy="10921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76E84FE4-80E8-475E-8FF1-88ED0511D7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381508"/>
              </p:ext>
            </p:extLst>
          </p:nvPr>
        </p:nvGraphicFramePr>
        <p:xfrm>
          <a:off x="2105132" y="3228629"/>
          <a:ext cx="1720626" cy="427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7" name="Equation" r:id="rId12" imgW="1519673" imgH="378014" progId="Equation.DSMT4">
                  <p:embed/>
                </p:oleObj>
              </mc:Choice>
              <mc:Fallback>
                <p:oleObj name="Equation" r:id="rId12" imgW="1519673" imgH="37801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05132" y="3228629"/>
                        <a:ext cx="1720626" cy="4279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33949B3-F7E2-4F1C-BD1A-C8DC328F9B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989897"/>
              </p:ext>
            </p:extLst>
          </p:nvPr>
        </p:nvGraphicFramePr>
        <p:xfrm>
          <a:off x="7010399" y="4160837"/>
          <a:ext cx="147240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8" name="Equation" r:id="rId14" imgW="1333440" imgH="380880" progId="Equation.DSMT4">
                  <p:embed/>
                </p:oleObj>
              </mc:Choice>
              <mc:Fallback>
                <p:oleObj name="Equation" r:id="rId14" imgW="133344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010399" y="4160837"/>
                        <a:ext cx="1472405" cy="420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F99F653-A9F7-4E64-A4E1-399AADF4AB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415474"/>
              </p:ext>
            </p:extLst>
          </p:nvPr>
        </p:nvGraphicFramePr>
        <p:xfrm>
          <a:off x="1990724" y="4705926"/>
          <a:ext cx="1495425" cy="427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9" name="Equation" r:id="rId16" imgW="1333539" imgH="381254" progId="Equation.DSMT4">
                  <p:embed/>
                </p:oleObj>
              </mc:Choice>
              <mc:Fallback>
                <p:oleObj name="Equation" r:id="rId16" imgW="1333539" imgH="38125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990724" y="4705926"/>
                        <a:ext cx="1495425" cy="427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957768DF-E26B-4514-BECF-125C18A2152B}"/>
              </a:ext>
            </a:extLst>
          </p:cNvPr>
          <p:cNvSpPr txBox="1"/>
          <p:nvPr/>
        </p:nvSpPr>
        <p:spPr>
          <a:xfrm>
            <a:off x="1092200" y="981838"/>
            <a:ext cx="9779000" cy="2806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例</a:t>
            </a:r>
            <a:r>
              <a:rPr lang="en-US" altLang="zh-CN" sz="24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．函数的图象如图所示．</a:t>
            </a:r>
            <a:endParaRPr lang="en-US" altLang="zh-CN" sz="24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（</a:t>
            </a:r>
            <a:r>
              <a:rPr lang="en-US" altLang="zh-CN" sz="24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）试根据函数的增长差异指出</a:t>
            </a:r>
            <a:endParaRPr lang="en-US" altLang="zh-CN" sz="24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曲线</a:t>
            </a:r>
            <a:r>
              <a:rPr lang="en-US" altLang="zh-CN" sz="2400" dirty="0">
                <a:cs typeface="+mn-ea"/>
                <a:sym typeface="+mn-lt"/>
              </a:rPr>
              <a:t>C</a:t>
            </a:r>
            <a:r>
              <a:rPr lang="en-US" altLang="zh-CN" sz="11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，</a:t>
            </a:r>
            <a:r>
              <a:rPr lang="en-US" altLang="zh-CN" sz="2400" dirty="0">
                <a:cs typeface="+mn-ea"/>
                <a:sym typeface="+mn-lt"/>
              </a:rPr>
              <a:t>C</a:t>
            </a:r>
            <a:r>
              <a:rPr lang="en-US" altLang="zh-CN" sz="14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分别对应的函数；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（</a:t>
            </a:r>
            <a:r>
              <a:rPr lang="en-US" altLang="zh-CN" sz="24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）比较两函数的增长差异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zh-CN" altLang="en-US" sz="2400" dirty="0">
                <a:cs typeface="+mn-ea"/>
                <a:sym typeface="+mn-lt"/>
              </a:rPr>
              <a:t>以两</a:t>
            </a:r>
            <a:endParaRPr lang="en-US" altLang="zh-CN" sz="24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图象交点为分界点，对                   的大小进行比较</a:t>
            </a:r>
            <a:r>
              <a:rPr lang="en-US" altLang="zh-CN" sz="2400" dirty="0">
                <a:cs typeface="+mn-ea"/>
                <a:sym typeface="+mn-lt"/>
              </a:rPr>
              <a:t>). </a:t>
            </a:r>
          </a:p>
        </p:txBody>
      </p:sp>
      <p:pic>
        <p:nvPicPr>
          <p:cNvPr id="23560" name="Picture 8">
            <a:extLst>
              <a:ext uri="{FF2B5EF4-FFF2-40B4-BE49-F238E27FC236}">
                <a16:creationId xmlns:a16="http://schemas.microsoft.com/office/drawing/2014/main" id="{EEC52DCE-DBDB-4E5F-86EC-90AE8666B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386661"/>
            <a:ext cx="4241800" cy="171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77AAF596-BBB6-46E1-9577-DDBDF2B2AF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169385"/>
              </p:ext>
            </p:extLst>
          </p:nvPr>
        </p:nvGraphicFramePr>
        <p:xfrm>
          <a:off x="4316413" y="3308264"/>
          <a:ext cx="1398587" cy="48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Equation" r:id="rId5" imgW="638006" imgH="219232" progId="Equation.DSMT4">
                  <p:embed/>
                </p:oleObj>
              </mc:Choice>
              <mc:Fallback>
                <p:oleObj name="Equation" r:id="rId5" imgW="638006" imgH="2192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16413" y="3308264"/>
                        <a:ext cx="1398587" cy="480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9407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957768DF-E26B-4514-BECF-125C18A2152B}"/>
              </a:ext>
            </a:extLst>
          </p:cNvPr>
          <p:cNvSpPr txBox="1"/>
          <p:nvPr/>
        </p:nvSpPr>
        <p:spPr>
          <a:xfrm>
            <a:off x="1092200" y="981838"/>
            <a:ext cx="9779000" cy="4468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例</a:t>
            </a:r>
            <a:r>
              <a:rPr lang="en-US" altLang="zh-CN" sz="24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．函数的图象如图所示．</a:t>
            </a:r>
            <a:endParaRPr lang="en-US" altLang="zh-CN" sz="24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（</a:t>
            </a:r>
            <a:r>
              <a:rPr lang="en-US" altLang="zh-CN" sz="24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）试根据函数的增长差异指出</a:t>
            </a:r>
            <a:endParaRPr lang="en-US" altLang="zh-CN" sz="24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曲线</a:t>
            </a:r>
            <a:r>
              <a:rPr lang="en-US" altLang="zh-CN" sz="2400" dirty="0">
                <a:cs typeface="+mn-ea"/>
                <a:sym typeface="+mn-lt"/>
              </a:rPr>
              <a:t>C</a:t>
            </a:r>
            <a:r>
              <a:rPr lang="en-US" altLang="zh-CN" sz="11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，</a:t>
            </a:r>
            <a:r>
              <a:rPr lang="en-US" altLang="zh-CN" sz="2400" dirty="0">
                <a:cs typeface="+mn-ea"/>
                <a:sym typeface="+mn-lt"/>
              </a:rPr>
              <a:t>C</a:t>
            </a:r>
            <a:r>
              <a:rPr lang="en-US" altLang="zh-CN" sz="14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分别对应的函数；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（</a:t>
            </a:r>
            <a:r>
              <a:rPr lang="en-US" altLang="zh-CN" sz="24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）比较两函数的增长差异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zh-CN" altLang="en-US" sz="2400" dirty="0">
                <a:cs typeface="+mn-ea"/>
                <a:sym typeface="+mn-lt"/>
              </a:rPr>
              <a:t>以两</a:t>
            </a:r>
            <a:endParaRPr lang="en-US" altLang="zh-CN" sz="24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图象交点为分界点，对                  的大小进行比较</a:t>
            </a:r>
            <a:r>
              <a:rPr lang="en-US" altLang="zh-CN" sz="2400" dirty="0">
                <a:cs typeface="+mn-ea"/>
                <a:sym typeface="+mn-lt"/>
              </a:rPr>
              <a:t>).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解：（</a:t>
            </a:r>
            <a:r>
              <a:rPr lang="en-US" altLang="zh-CN" sz="24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）</a:t>
            </a:r>
            <a:r>
              <a:rPr lang="en-US" altLang="zh-CN" sz="2400" dirty="0">
                <a:cs typeface="+mn-ea"/>
                <a:sym typeface="+mn-lt"/>
              </a:rPr>
              <a:t>C</a:t>
            </a:r>
            <a:r>
              <a:rPr lang="en-US" altLang="zh-CN" sz="14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对应的函数为</a:t>
            </a:r>
            <a:r>
              <a:rPr lang="en-US" altLang="zh-CN" sz="2400" dirty="0">
                <a:cs typeface="+mn-ea"/>
                <a:sym typeface="+mn-lt"/>
              </a:rPr>
              <a:t>g(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zh-CN" altLang="en-US" sz="2400" dirty="0">
                <a:cs typeface="+mn-ea"/>
                <a:sym typeface="+mn-lt"/>
              </a:rPr>
              <a:t>＝</a:t>
            </a:r>
            <a:r>
              <a:rPr lang="en-US" altLang="zh-CN" sz="2400" dirty="0">
                <a:cs typeface="+mn-ea"/>
                <a:sym typeface="+mn-lt"/>
              </a:rPr>
              <a:t>0.3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zh-CN" altLang="en-US" sz="2400" dirty="0">
                <a:cs typeface="+mn-ea"/>
                <a:sym typeface="+mn-lt"/>
              </a:rPr>
              <a:t>－</a:t>
            </a:r>
            <a:r>
              <a:rPr lang="en-US" altLang="zh-CN" sz="24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，</a:t>
            </a:r>
            <a:r>
              <a:rPr lang="en-US" altLang="zh-CN" sz="2400" dirty="0">
                <a:cs typeface="+mn-ea"/>
                <a:sym typeface="+mn-lt"/>
              </a:rPr>
              <a:t>C</a:t>
            </a:r>
            <a:r>
              <a:rPr lang="en-US" altLang="zh-CN" sz="16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对应的函数为</a:t>
            </a:r>
            <a:r>
              <a:rPr lang="en-US" altLang="zh-CN" sz="2400" i="1" dirty="0">
                <a:cs typeface="+mn-ea"/>
                <a:sym typeface="+mn-lt"/>
              </a:rPr>
              <a:t>f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zh-CN" altLang="en-US" sz="2400" dirty="0">
                <a:cs typeface="+mn-ea"/>
                <a:sym typeface="+mn-lt"/>
              </a:rPr>
              <a:t>＝</a:t>
            </a:r>
            <a:r>
              <a:rPr lang="en-US" altLang="zh-CN" sz="2400" dirty="0">
                <a:cs typeface="+mn-ea"/>
                <a:sym typeface="+mn-lt"/>
              </a:rPr>
              <a:t>lg</a:t>
            </a:r>
            <a:r>
              <a:rPr lang="en-US" altLang="zh-CN" sz="2400" i="1" dirty="0">
                <a:cs typeface="+mn-ea"/>
                <a:sym typeface="+mn-lt"/>
              </a:rPr>
              <a:t> x</a:t>
            </a:r>
            <a:r>
              <a:rPr lang="en-US" altLang="zh-CN" sz="2400" dirty="0">
                <a:cs typeface="+mn-ea"/>
                <a:sym typeface="+mn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（</a:t>
            </a:r>
            <a:r>
              <a:rPr lang="en-US" altLang="zh-CN" sz="24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）当</a:t>
            </a:r>
            <a:r>
              <a:rPr lang="en-US" altLang="zh-CN" sz="2400" i="1" dirty="0">
                <a:cs typeface="+mn-ea"/>
                <a:sym typeface="+mn-lt"/>
              </a:rPr>
              <a:t>x&lt;x</a:t>
            </a:r>
            <a:r>
              <a:rPr lang="en-US" altLang="zh-CN" sz="14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时，</a:t>
            </a:r>
            <a:r>
              <a:rPr lang="en-US" altLang="zh-CN" sz="2400" i="1" dirty="0">
                <a:cs typeface="+mn-ea"/>
                <a:sym typeface="+mn-lt"/>
              </a:rPr>
              <a:t>g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en-US" altLang="zh-CN" sz="2400" i="1" dirty="0">
                <a:cs typeface="+mn-ea"/>
                <a:sym typeface="+mn-lt"/>
              </a:rPr>
              <a:t>&gt;f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zh-CN" altLang="en-US" sz="2400" dirty="0">
                <a:cs typeface="+mn-ea"/>
                <a:sym typeface="+mn-lt"/>
              </a:rPr>
              <a:t>；当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1600" dirty="0">
                <a:cs typeface="+mn-ea"/>
                <a:sym typeface="+mn-lt"/>
              </a:rPr>
              <a:t>1</a:t>
            </a:r>
            <a:r>
              <a:rPr lang="en-US" altLang="zh-CN" sz="2400" dirty="0">
                <a:cs typeface="+mn-ea"/>
                <a:sym typeface="+mn-lt"/>
              </a:rPr>
              <a:t>&lt;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&lt;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16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时，</a:t>
            </a:r>
            <a:r>
              <a:rPr lang="en-US" altLang="zh-CN" sz="2400" i="1" dirty="0">
                <a:cs typeface="+mn-ea"/>
                <a:sym typeface="+mn-lt"/>
              </a:rPr>
              <a:t>f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)&gt;g(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zh-CN" altLang="en-US" sz="2400" dirty="0">
                <a:cs typeface="+mn-ea"/>
                <a:sym typeface="+mn-lt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当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&gt;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16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时，</a:t>
            </a:r>
            <a:r>
              <a:rPr lang="en-US" altLang="zh-CN" sz="2400" dirty="0">
                <a:cs typeface="+mn-ea"/>
                <a:sym typeface="+mn-lt"/>
              </a:rPr>
              <a:t>g(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)&gt;</a:t>
            </a:r>
            <a:r>
              <a:rPr lang="en-US" altLang="zh-CN" sz="2400" i="1" dirty="0">
                <a:cs typeface="+mn-ea"/>
                <a:sym typeface="+mn-lt"/>
              </a:rPr>
              <a:t>f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zh-CN" altLang="en-US" sz="2400" dirty="0">
                <a:cs typeface="+mn-ea"/>
                <a:sym typeface="+mn-lt"/>
              </a:rPr>
              <a:t>；当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zh-CN" altLang="en-US" sz="2400" dirty="0">
                <a:cs typeface="+mn-ea"/>
                <a:sym typeface="+mn-lt"/>
              </a:rPr>
              <a:t>＝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1600" dirty="0">
                <a:cs typeface="+mn-ea"/>
                <a:sym typeface="+mn-lt"/>
              </a:rPr>
              <a:t>1</a:t>
            </a:r>
            <a:r>
              <a:rPr lang="zh-CN" altLang="en-US" sz="2400" dirty="0">
                <a:cs typeface="+mn-ea"/>
                <a:sym typeface="+mn-lt"/>
              </a:rPr>
              <a:t>或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zh-CN" altLang="en-US" sz="2400" dirty="0">
                <a:cs typeface="+mn-ea"/>
                <a:sym typeface="+mn-lt"/>
              </a:rPr>
              <a:t>＝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1600" dirty="0">
                <a:cs typeface="+mn-ea"/>
                <a:sym typeface="+mn-lt"/>
              </a:rPr>
              <a:t>2</a:t>
            </a:r>
            <a:r>
              <a:rPr lang="zh-CN" altLang="en-US" sz="2400" dirty="0">
                <a:cs typeface="+mn-ea"/>
                <a:sym typeface="+mn-lt"/>
              </a:rPr>
              <a:t>时，</a:t>
            </a:r>
            <a:r>
              <a:rPr lang="en-US" altLang="zh-CN" sz="2400" i="1" dirty="0">
                <a:cs typeface="+mn-ea"/>
                <a:sym typeface="+mn-lt"/>
              </a:rPr>
              <a:t>f</a:t>
            </a:r>
            <a:r>
              <a:rPr lang="en-US" altLang="zh-CN" sz="2400" dirty="0">
                <a:cs typeface="+mn-ea"/>
                <a:sym typeface="+mn-lt"/>
              </a:rPr>
              <a:t>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zh-CN" altLang="en-US" sz="2400" dirty="0">
                <a:cs typeface="+mn-ea"/>
                <a:sym typeface="+mn-lt"/>
              </a:rPr>
              <a:t>＝</a:t>
            </a:r>
            <a:r>
              <a:rPr lang="en-US" altLang="zh-CN" sz="2400" dirty="0">
                <a:cs typeface="+mn-ea"/>
                <a:sym typeface="+mn-lt"/>
              </a:rPr>
              <a:t>g(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en-US" altLang="zh-CN" sz="2400" dirty="0">
                <a:cs typeface="+mn-ea"/>
                <a:sym typeface="+mn-lt"/>
              </a:rPr>
              <a:t>)</a:t>
            </a:r>
            <a:r>
              <a:rPr lang="zh-CN" altLang="en-US" sz="2400" dirty="0">
                <a:cs typeface="+mn-ea"/>
                <a:sym typeface="+mn-lt"/>
              </a:rPr>
              <a:t>．</a:t>
            </a:r>
          </a:p>
        </p:txBody>
      </p:sp>
      <p:pic>
        <p:nvPicPr>
          <p:cNvPr id="23560" name="Picture 8">
            <a:extLst>
              <a:ext uri="{FF2B5EF4-FFF2-40B4-BE49-F238E27FC236}">
                <a16:creationId xmlns:a16="http://schemas.microsoft.com/office/drawing/2014/main" id="{EEC52DCE-DBDB-4E5F-86EC-90AE8666B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386661"/>
            <a:ext cx="4241800" cy="171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1B0F17DC-E63B-4CD2-8789-D2796B01A4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534144"/>
              </p:ext>
            </p:extLst>
          </p:nvPr>
        </p:nvGraphicFramePr>
        <p:xfrm>
          <a:off x="4240213" y="3317703"/>
          <a:ext cx="1398587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9" name="Equation" r:id="rId5" imgW="1399064" imgH="480257" progId="Equation.DSMT4">
                  <p:embed/>
                </p:oleObj>
              </mc:Choice>
              <mc:Fallback>
                <p:oleObj name="Equation" r:id="rId5" imgW="1399064" imgH="4802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40213" y="3317703"/>
                        <a:ext cx="1398587" cy="481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1049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New picture" hidden="1">
            <a:extLst>
              <a:ext uri="{FF2B5EF4-FFF2-40B4-BE49-F238E27FC236}">
                <a16:creationId xmlns:a16="http://schemas.microsoft.com/office/drawing/2014/main" id="{3727792C-D375-41EC-A079-8237335E7DB3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739" y="5936563"/>
            <a:ext cx="152382" cy="20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FF4F437-ED47-4825-B5D4-0956D5DACC58}"/>
              </a:ext>
            </a:extLst>
          </p:cNvPr>
          <p:cNvSpPr txBox="1"/>
          <p:nvPr/>
        </p:nvSpPr>
        <p:spPr>
          <a:xfrm>
            <a:off x="0" y="923803"/>
            <a:ext cx="1714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探究三：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0612E6-7E82-4647-8839-A4F001B5DCE2}"/>
              </a:ext>
            </a:extLst>
          </p:cNvPr>
          <p:cNvSpPr txBox="1"/>
          <p:nvPr/>
        </p:nvSpPr>
        <p:spPr>
          <a:xfrm>
            <a:off x="1000124" y="1581835"/>
            <a:ext cx="9807576" cy="114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        </a:t>
            </a:r>
            <a:r>
              <a:rPr lang="en-US" altLang="zh-CN" sz="2400" dirty="0"/>
              <a:t>(1)</a:t>
            </a:r>
            <a:r>
              <a:rPr lang="zh-CN" altLang="en-US" sz="2400" dirty="0">
                <a:latin typeface="+mn-ea"/>
              </a:rPr>
              <a:t>画出一次函数            ，对数函数             和指数函数          的图象，并比较它们的增长差异</a:t>
            </a:r>
            <a:r>
              <a:rPr lang="en-US" altLang="zh-CN" sz="2400" dirty="0">
                <a:latin typeface="+mn-ea"/>
              </a:rPr>
              <a:t>.</a:t>
            </a:r>
            <a:endParaRPr lang="zh-CN" altLang="en-US" sz="2400" dirty="0">
              <a:latin typeface="+mn-ea"/>
            </a:endParaRP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F0B0EBDF-68E9-41C6-B1E7-03CC737C33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802656"/>
              </p:ext>
            </p:extLst>
          </p:nvPr>
        </p:nvGraphicFramePr>
        <p:xfrm>
          <a:off x="3916364" y="1768733"/>
          <a:ext cx="9095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Equation" r:id="rId5" imgW="447648" imgH="200153" progId="Equation.DSMT4">
                  <p:embed/>
                </p:oleObj>
              </mc:Choice>
              <mc:Fallback>
                <p:oleObj name="Equation" r:id="rId5" imgW="447648" imgH="20015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16364" y="1768733"/>
                        <a:ext cx="909562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1B0665EF-69B9-49F4-A3B3-278CD1450F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370906"/>
              </p:ext>
            </p:extLst>
          </p:nvPr>
        </p:nvGraphicFramePr>
        <p:xfrm>
          <a:off x="6272212" y="1734235"/>
          <a:ext cx="1025676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0" name="Equation" r:id="rId7" imgW="504503" imgH="200153" progId="Equation.DSMT4">
                  <p:embed/>
                </p:oleObj>
              </mc:Choice>
              <mc:Fallback>
                <p:oleObj name="Equation" r:id="rId7" imgW="504503" imgH="20015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2212" y="1734235"/>
                        <a:ext cx="1025676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59BD6CDC-911E-468F-845A-E620DF4B0B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290747"/>
              </p:ext>
            </p:extLst>
          </p:nvPr>
        </p:nvGraphicFramePr>
        <p:xfrm>
          <a:off x="8814669" y="1684451"/>
          <a:ext cx="806450" cy="439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1" name="Equation" r:id="rId9" imgW="418860" imgH="228592" progId="Equation.DSMT4">
                  <p:embed/>
                </p:oleObj>
              </mc:Choice>
              <mc:Fallback>
                <p:oleObj name="Equation" r:id="rId9" imgW="418860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14669" y="1684451"/>
                        <a:ext cx="806450" cy="439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A33A8D77-1868-4F12-BAC0-E9824A7504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3391" y="2729393"/>
            <a:ext cx="3277642" cy="327764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3784B4D8-8901-41A4-9BD1-7C4E1F7820CA}"/>
              </a:ext>
            </a:extLst>
          </p:cNvPr>
          <p:cNvSpPr txBox="1"/>
          <p:nvPr/>
        </p:nvSpPr>
        <p:spPr>
          <a:xfrm>
            <a:off x="1562100" y="1281836"/>
            <a:ext cx="9423400" cy="336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784A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总结一：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虽然函数           ，函数            与           在</a:t>
            </a:r>
            <a:r>
              <a:rPr lang="en-US" altLang="zh-CN" sz="2400" dirty="0">
                <a:ea typeface="华文楷体" panose="02010600040101010101" pitchFamily="2" charset="-122"/>
              </a:rPr>
              <a:t>(0,+∞)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上都是单调递增，但它们的增长速度存在明显差异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在</a:t>
            </a:r>
            <a:r>
              <a:rPr lang="en-US" altLang="zh-CN" sz="2400" dirty="0">
                <a:latin typeface="+mj-lt"/>
                <a:ea typeface="华文楷体" panose="02010600040101010101" pitchFamily="2" charset="-122"/>
              </a:rPr>
              <a:t>(0,+∞)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上增长速度不变，函数             与            在</a:t>
            </a:r>
            <a:r>
              <a:rPr lang="en-US" altLang="zh-CN" sz="2400" dirty="0">
                <a:latin typeface="+mj-lt"/>
                <a:ea typeface="华文楷体" panose="02010600040101010101" pitchFamily="2" charset="-122"/>
              </a:rPr>
              <a:t>(0,+∞)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上的增长速度在变化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函数            的图象越来越陡，就像与 </a:t>
            </a:r>
            <a:r>
              <a:rPr lang="en-US" altLang="zh-CN" sz="2400" i="1" dirty="0">
                <a:ea typeface="华文楷体" panose="02010600040101010101" pitchFamily="2" charset="-122"/>
              </a:rPr>
              <a:t>x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轴垂直一样；函数            的图象越来越平缓，就像与 轴平行一样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</a:p>
        </p:txBody>
      </p:sp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CEC6D4B6-D4D6-44B9-8C65-C5BEFDE2E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92897"/>
              </p:ext>
            </p:extLst>
          </p:nvPr>
        </p:nvGraphicFramePr>
        <p:xfrm>
          <a:off x="4119563" y="1460500"/>
          <a:ext cx="9095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4" name="Equation" r:id="rId4" imgW="447648" imgH="200153" progId="Equation.DSMT4">
                  <p:embed/>
                </p:oleObj>
              </mc:Choice>
              <mc:Fallback>
                <p:oleObj name="Equation" r:id="rId4" imgW="447648" imgH="20015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9563" y="1460500"/>
                        <a:ext cx="909562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extLst>
              <a:ext uri="{FF2B5EF4-FFF2-40B4-BE49-F238E27FC236}">
                <a16:creationId xmlns:a16="http://schemas.microsoft.com/office/drawing/2014/main" id="{232FAD12-214C-4898-AB54-1742724339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407719"/>
              </p:ext>
            </p:extLst>
          </p:nvPr>
        </p:nvGraphicFramePr>
        <p:xfrm>
          <a:off x="5868988" y="1462327"/>
          <a:ext cx="989012" cy="39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5" name="Equation" r:id="rId6" imgW="504503" imgH="200153" progId="Equation.DSMT4">
                  <p:embed/>
                </p:oleObj>
              </mc:Choice>
              <mc:Fallback>
                <p:oleObj name="Equation" r:id="rId6" imgW="504503" imgH="20015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68988" y="1462327"/>
                        <a:ext cx="989012" cy="391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extLst>
              <a:ext uri="{FF2B5EF4-FFF2-40B4-BE49-F238E27FC236}">
                <a16:creationId xmlns:a16="http://schemas.microsoft.com/office/drawing/2014/main" id="{B77E7A0F-DACE-45F1-A742-821129F280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145099"/>
              </p:ext>
            </p:extLst>
          </p:nvPr>
        </p:nvGraphicFramePr>
        <p:xfrm>
          <a:off x="7090381" y="1392381"/>
          <a:ext cx="916518" cy="499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6" name="Equation" r:id="rId8" imgW="418860" imgH="228592" progId="Equation.DSMT4">
                  <p:embed/>
                </p:oleObj>
              </mc:Choice>
              <mc:Fallback>
                <p:oleObj name="Equation" r:id="rId8" imgW="418860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90381" y="1392381"/>
                        <a:ext cx="916518" cy="4999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extLst>
              <a:ext uri="{FF2B5EF4-FFF2-40B4-BE49-F238E27FC236}">
                <a16:creationId xmlns:a16="http://schemas.microsoft.com/office/drawing/2014/main" id="{3A1162E9-DEC2-4AEB-B179-73343FABC3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519954"/>
              </p:ext>
            </p:extLst>
          </p:nvPr>
        </p:nvGraphicFramePr>
        <p:xfrm>
          <a:off x="2058988" y="2582610"/>
          <a:ext cx="9096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7" name="Equation" r:id="rId10" imgW="909788" imgH="407175" progId="Equation.DSMT4">
                  <p:embed/>
                </p:oleObj>
              </mc:Choice>
              <mc:Fallback>
                <p:oleObj name="Equation" r:id="rId10" imgW="909788" imgH="40717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58988" y="2582610"/>
                        <a:ext cx="909637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extLst>
              <a:ext uri="{FF2B5EF4-FFF2-40B4-BE49-F238E27FC236}">
                <a16:creationId xmlns:a16="http://schemas.microsoft.com/office/drawing/2014/main" id="{AFB6FCFE-7FD0-492B-BBC4-C22C0E9ECC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225557"/>
              </p:ext>
            </p:extLst>
          </p:nvPr>
        </p:nvGraphicFramePr>
        <p:xfrm>
          <a:off x="7162876" y="2571497"/>
          <a:ext cx="98901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" name="Equation" r:id="rId12" imgW="989354" imgH="391694" progId="Equation.DSMT4">
                  <p:embed/>
                </p:oleObj>
              </mc:Choice>
              <mc:Fallback>
                <p:oleObj name="Equation" r:id="rId12" imgW="989354" imgH="39169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62876" y="2571497"/>
                        <a:ext cx="989013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4B28CDF7-EC40-44CE-A2B4-8AB4497A04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575459"/>
              </p:ext>
            </p:extLst>
          </p:nvPr>
        </p:nvGraphicFramePr>
        <p:xfrm>
          <a:off x="8480577" y="2463547"/>
          <a:ext cx="9175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9" name="Equation" r:id="rId14" imgW="917708" imgH="500058" progId="Equation.DSMT4">
                  <p:embed/>
                </p:oleObj>
              </mc:Choice>
              <mc:Fallback>
                <p:oleObj name="Equation" r:id="rId14" imgW="917708" imgH="50005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480577" y="2463547"/>
                        <a:ext cx="917575" cy="50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AE6273EE-B854-4247-B6D6-FE19D77975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659777"/>
              </p:ext>
            </p:extLst>
          </p:nvPr>
        </p:nvGraphicFramePr>
        <p:xfrm>
          <a:off x="2817813" y="3567166"/>
          <a:ext cx="9175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0" name="Equation" r:id="rId16" imgW="917708" imgH="500058" progId="Equation.DSMT4">
                  <p:embed/>
                </p:oleObj>
              </mc:Choice>
              <mc:Fallback>
                <p:oleObj name="Equation" r:id="rId16" imgW="917708" imgH="50005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817813" y="3567166"/>
                        <a:ext cx="917575" cy="50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extLst>
              <a:ext uri="{FF2B5EF4-FFF2-40B4-BE49-F238E27FC236}">
                <a16:creationId xmlns:a16="http://schemas.microsoft.com/office/drawing/2014/main" id="{F1D025D9-7DD3-4AB6-94F1-E6EEE7AA74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454246"/>
              </p:ext>
            </p:extLst>
          </p:nvPr>
        </p:nvGraphicFramePr>
        <p:xfrm>
          <a:off x="9817100" y="3675116"/>
          <a:ext cx="98901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1" name="Equation" r:id="rId18" imgW="989354" imgH="391694" progId="Equation.DSMT4">
                  <p:embed/>
                </p:oleObj>
              </mc:Choice>
              <mc:Fallback>
                <p:oleObj name="Equation" r:id="rId18" imgW="989354" imgH="39169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817100" y="3675116"/>
                        <a:ext cx="989013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8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FBB87C5-3C79-4BE8-A722-6FDAC6202FF9}"/>
              </a:ext>
            </a:extLst>
          </p:cNvPr>
          <p:cNvSpPr txBox="1"/>
          <p:nvPr/>
        </p:nvSpPr>
        <p:spPr>
          <a:xfrm>
            <a:off x="1092200" y="1480235"/>
            <a:ext cx="9829800" cy="1144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(2)</a:t>
            </a:r>
            <a:r>
              <a:rPr lang="zh-CN" altLang="en-US" sz="2400" dirty="0"/>
              <a:t>概括一次函数                        ，对数函数                         和指数函数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                     的增长差异</a:t>
            </a:r>
            <a:r>
              <a:rPr lang="en-US" altLang="zh-CN" sz="2400" dirty="0"/>
              <a:t>.</a:t>
            </a:r>
            <a:endParaRPr lang="zh-CN" altLang="en-US" sz="2400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64E6930B-8854-460E-8580-F73D58828F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214477"/>
              </p:ext>
            </p:extLst>
          </p:nvPr>
        </p:nvGraphicFramePr>
        <p:xfrm>
          <a:off x="3452813" y="1585996"/>
          <a:ext cx="1728787" cy="51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1" name="Equation" r:id="rId4" imgW="866508" imgH="257031" progId="Equation.DSMT4">
                  <p:embed/>
                </p:oleObj>
              </mc:Choice>
              <mc:Fallback>
                <p:oleObj name="Equation" r:id="rId4" imgW="866508" imgH="25703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2813" y="1585996"/>
                        <a:ext cx="1728787" cy="51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C167E07D-E7A1-4BFE-8961-06C204BAED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1785224"/>
              </p:ext>
            </p:extLst>
          </p:nvPr>
        </p:nvGraphicFramePr>
        <p:xfrm>
          <a:off x="6718300" y="1595922"/>
          <a:ext cx="1981200" cy="477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2" name="Equation" r:id="rId6" imgW="1066222" imgH="257031" progId="Equation.DSMT4">
                  <p:embed/>
                </p:oleObj>
              </mc:Choice>
              <mc:Fallback>
                <p:oleObj name="Equation" r:id="rId6" imgW="1066222" imgH="25703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18300" y="1595922"/>
                        <a:ext cx="1981200" cy="477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510225FA-6444-454B-9314-6DFBB811F5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826567"/>
              </p:ext>
            </p:extLst>
          </p:nvPr>
        </p:nvGraphicFramePr>
        <p:xfrm>
          <a:off x="1181100" y="2171909"/>
          <a:ext cx="1600200" cy="490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3" name="Equation" r:id="rId8" imgW="837720" imgH="257031" progId="Equation.DSMT4">
                  <p:embed/>
                </p:oleObj>
              </mc:Choice>
              <mc:Fallback>
                <p:oleObj name="Equation" r:id="rId8" imgW="837720" imgH="25703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81100" y="2171909"/>
                        <a:ext cx="1600200" cy="490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8181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F6F241C-0078-44F8-9479-2B6E116222F3}"/>
              </a:ext>
            </a:extLst>
          </p:cNvPr>
          <p:cNvSpPr txBox="1"/>
          <p:nvPr/>
        </p:nvSpPr>
        <p:spPr>
          <a:xfrm>
            <a:off x="584200" y="1056839"/>
            <a:ext cx="11264900" cy="5022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784AD"/>
                </a:solidFill>
              </a:rPr>
              <a:t>总结二：</a:t>
            </a:r>
            <a:r>
              <a:rPr lang="zh-CN" altLang="en-US" sz="2400" dirty="0"/>
              <a:t>一般地，虽然一次函数                    ，对数函数                         和指数函数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     </a:t>
            </a:r>
            <a:r>
              <a:rPr lang="en-US" altLang="zh-CN" sz="2400" dirty="0"/>
              <a:t>          </a:t>
            </a:r>
            <a:r>
              <a:rPr lang="zh-CN" altLang="en-US" sz="2400" dirty="0"/>
              <a:t>在</a:t>
            </a:r>
            <a:r>
              <a:rPr lang="en-US" altLang="zh-CN" sz="2400" dirty="0"/>
              <a:t>(0,+∞)</a:t>
            </a:r>
            <a:r>
              <a:rPr lang="zh-CN" altLang="en-US" sz="2400" dirty="0"/>
              <a:t>上都是单调递增，但它们的增长速度不同</a:t>
            </a:r>
            <a:r>
              <a:rPr lang="en-US" altLang="zh-CN" sz="2400" dirty="0"/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        随着</a:t>
            </a:r>
            <a:r>
              <a:rPr lang="en-US" altLang="zh-CN" sz="2400" i="1" dirty="0"/>
              <a:t>x</a:t>
            </a:r>
            <a:r>
              <a:rPr lang="zh-CN" altLang="en-US" sz="2400" dirty="0"/>
              <a:t>的增大，一次函数                     保持固定的增长速度，而指数函数               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               </a:t>
            </a:r>
            <a:r>
              <a:rPr lang="zh-CN" altLang="en-US" sz="2400" dirty="0"/>
              <a:t>的增长速度越来越快；对数函数                          的增长速度越来越慢</a:t>
            </a:r>
            <a:r>
              <a:rPr lang="en-US" altLang="zh-CN" sz="2400" dirty="0"/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       不论</a:t>
            </a:r>
            <a:r>
              <a:rPr lang="en-US" altLang="zh-CN" sz="2400" i="1" dirty="0"/>
              <a:t>b</a:t>
            </a:r>
            <a:r>
              <a:rPr lang="zh-CN" altLang="en-US" sz="2400" dirty="0"/>
              <a:t>值比</a:t>
            </a:r>
            <a:r>
              <a:rPr lang="en-US" altLang="zh-CN" sz="2400" i="1" dirty="0"/>
              <a:t>k</a:t>
            </a:r>
            <a:r>
              <a:rPr lang="zh-CN" altLang="en-US" sz="2400" dirty="0"/>
              <a:t>值小多少，在一定范围内，   可能会小于    ，但由于    的增长会快于    的增长，因此总存在一个   ，当         时，恒有            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       同样，不论</a:t>
            </a:r>
            <a:r>
              <a:rPr lang="en-US" altLang="zh-CN" sz="2400" i="1" dirty="0"/>
              <a:t>a</a:t>
            </a:r>
            <a:r>
              <a:rPr lang="zh-CN" altLang="en-US" sz="2400" dirty="0"/>
              <a:t> 值比</a:t>
            </a:r>
            <a:r>
              <a:rPr lang="en-US" altLang="zh-CN" sz="2400" i="1" dirty="0"/>
              <a:t>k</a:t>
            </a:r>
            <a:r>
              <a:rPr lang="zh-CN" altLang="en-US" sz="2400" dirty="0"/>
              <a:t>值大多少，在一定范围内，                   可能会大于     ，但由于                     的增长会慢于     的增长，因此总存在一个    ，当         时，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恒有              </a:t>
            </a:r>
            <a:r>
              <a:rPr lang="en-US" altLang="zh-CN" sz="2400" dirty="0"/>
              <a:t>.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8ACDD3E8-4C97-4A5A-B365-2AA90FF46D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204223"/>
              </p:ext>
            </p:extLst>
          </p:nvPr>
        </p:nvGraphicFramePr>
        <p:xfrm>
          <a:off x="4926013" y="1197692"/>
          <a:ext cx="159443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6" name="Equation" r:id="rId4" imgW="866508" imgH="257031" progId="Equation.DSMT4">
                  <p:embed/>
                </p:oleObj>
              </mc:Choice>
              <mc:Fallback>
                <p:oleObj name="Equation" r:id="rId4" imgW="866508" imgH="25703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26013" y="1197692"/>
                        <a:ext cx="1594438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F2AE9071-B5F4-4E83-996A-E5C48F0549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878379"/>
              </p:ext>
            </p:extLst>
          </p:nvPr>
        </p:nvGraphicFramePr>
        <p:xfrm>
          <a:off x="7994033" y="1184992"/>
          <a:ext cx="19623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7" name="Equation" r:id="rId6" imgW="1066222" imgH="257031" progId="Equation.DSMT4">
                  <p:embed/>
                </p:oleObj>
              </mc:Choice>
              <mc:Fallback>
                <p:oleObj name="Equation" r:id="rId6" imgW="1066222" imgH="25703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94033" y="1184992"/>
                        <a:ext cx="1962385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AC61DCD2-A17A-4907-8564-92971C2D0A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3394900"/>
              </p:ext>
            </p:extLst>
          </p:nvPr>
        </p:nvGraphicFramePr>
        <p:xfrm>
          <a:off x="342900" y="1759667"/>
          <a:ext cx="1541874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8" name="Equation" r:id="rId8" imgW="837720" imgH="257031" progId="Equation.DSMT4">
                  <p:embed/>
                </p:oleObj>
              </mc:Choice>
              <mc:Fallback>
                <p:oleObj name="Equation" r:id="rId8" imgW="837720" imgH="25703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2900" y="1759667"/>
                        <a:ext cx="1541874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80788B54-7361-49CA-BBEC-7889251A7F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843619"/>
              </p:ext>
            </p:extLst>
          </p:nvPr>
        </p:nvGraphicFramePr>
        <p:xfrm>
          <a:off x="4462463" y="2304973"/>
          <a:ext cx="15954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9" name="Equation" r:id="rId10" imgW="1595639" imgH="472697" progId="Equation.DSMT4">
                  <p:embed/>
                </p:oleObj>
              </mc:Choice>
              <mc:Fallback>
                <p:oleObj name="Equation" r:id="rId10" imgW="1595639" imgH="47269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62463" y="2304973"/>
                        <a:ext cx="1595437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ED7DE435-028D-49AF-A069-6978123A6B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016103"/>
              </p:ext>
            </p:extLst>
          </p:nvPr>
        </p:nvGraphicFramePr>
        <p:xfrm>
          <a:off x="320675" y="2854248"/>
          <a:ext cx="1543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0" name="Equation" r:id="rId12" imgW="1542355" imgH="472697" progId="Equation.DSMT4">
                  <p:embed/>
                </p:oleObj>
              </mc:Choice>
              <mc:Fallback>
                <p:oleObj name="Equation" r:id="rId12" imgW="1542355" imgH="47269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20675" y="2854248"/>
                        <a:ext cx="154305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7F8017BF-A799-484B-BC4A-62698168C8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134835"/>
              </p:ext>
            </p:extLst>
          </p:nvPr>
        </p:nvGraphicFramePr>
        <p:xfrm>
          <a:off x="6126751" y="2828848"/>
          <a:ext cx="19637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1" name="Equation" r:id="rId14" imgW="1963226" imgH="472697" progId="Equation.DSMT4">
                  <p:embed/>
                </p:oleObj>
              </mc:Choice>
              <mc:Fallback>
                <p:oleObj name="Equation" r:id="rId14" imgW="1963226" imgH="47269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126751" y="2828848"/>
                        <a:ext cx="1963737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A81AF220-EE53-4876-BAD9-9EBAE87870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520144"/>
              </p:ext>
            </p:extLst>
          </p:nvPr>
        </p:nvGraphicFramePr>
        <p:xfrm>
          <a:off x="6245074" y="3378714"/>
          <a:ext cx="404935" cy="447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2" name="Equation" r:id="rId16" imgW="181002" imgH="200153" progId="Equation.DSMT4">
                  <p:embed/>
                </p:oleObj>
              </mc:Choice>
              <mc:Fallback>
                <p:oleObj name="Equation" r:id="rId16" imgW="181002" imgH="20015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245074" y="3378714"/>
                        <a:ext cx="404935" cy="447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9081D27F-2D79-4A2B-83D5-38C8D09E84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758574"/>
              </p:ext>
            </p:extLst>
          </p:nvPr>
        </p:nvGraphicFramePr>
        <p:xfrm>
          <a:off x="8105007" y="3429001"/>
          <a:ext cx="404935" cy="3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3" name="Equation" r:id="rId18" imgW="190358" imgH="181074" progId="Equation.DSMT4">
                  <p:embed/>
                </p:oleObj>
              </mc:Choice>
              <mc:Fallback>
                <p:oleObj name="Equation" r:id="rId18" imgW="190358" imgH="18107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105007" y="3429001"/>
                        <a:ext cx="404935" cy="38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7CE6BEED-3E53-4BFD-8382-A28BCDDDDC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919128"/>
              </p:ext>
            </p:extLst>
          </p:nvPr>
        </p:nvGraphicFramePr>
        <p:xfrm>
          <a:off x="9597701" y="3379228"/>
          <a:ext cx="4048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4" name="Equation" r:id="rId20" imgW="405390" imgH="448216" progId="Equation.DSMT4">
                  <p:embed/>
                </p:oleObj>
              </mc:Choice>
              <mc:Fallback>
                <p:oleObj name="Equation" r:id="rId20" imgW="405390" imgH="44821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597701" y="3379228"/>
                        <a:ext cx="404813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7E63D9F5-304F-4E27-B847-AF9759A24C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546817"/>
              </p:ext>
            </p:extLst>
          </p:nvPr>
        </p:nvGraphicFramePr>
        <p:xfrm>
          <a:off x="911430" y="3965971"/>
          <a:ext cx="4048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5" name="Equation" r:id="rId22" imgW="405390" imgH="384134" progId="Equation.DSMT4">
                  <p:embed/>
                </p:oleObj>
              </mc:Choice>
              <mc:Fallback>
                <p:oleObj name="Equation" r:id="rId22" imgW="405390" imgH="384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11430" y="3965971"/>
                        <a:ext cx="40481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18197938-07D4-4512-B691-2B95781B1F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896819"/>
              </p:ext>
            </p:extLst>
          </p:nvPr>
        </p:nvGraphicFramePr>
        <p:xfrm>
          <a:off x="4606775" y="3967558"/>
          <a:ext cx="282726" cy="399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6" name="Equation" r:id="rId24" imgW="161930" imgH="228592" progId="Equation.DSMT4">
                  <p:embed/>
                </p:oleObj>
              </mc:Choice>
              <mc:Fallback>
                <p:oleObj name="Equation" r:id="rId24" imgW="161930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606775" y="3967558"/>
                        <a:ext cx="282726" cy="399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CFF5A5FB-E6C0-4F02-B24D-83A2B159AA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715832"/>
              </p:ext>
            </p:extLst>
          </p:nvPr>
        </p:nvGraphicFramePr>
        <p:xfrm>
          <a:off x="5458765" y="3936948"/>
          <a:ext cx="749271" cy="438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7" name="Equation" r:id="rId26" imgW="390432" imgH="228592" progId="Equation.DSMT4">
                  <p:embed/>
                </p:oleObj>
              </mc:Choice>
              <mc:Fallback>
                <p:oleObj name="Equation" r:id="rId26" imgW="390432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458765" y="3936948"/>
                        <a:ext cx="749271" cy="438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36C90B5F-FEF9-44E1-9260-3BE6F43113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119406"/>
              </p:ext>
            </p:extLst>
          </p:nvPr>
        </p:nvGraphicFramePr>
        <p:xfrm>
          <a:off x="7364991" y="3965459"/>
          <a:ext cx="942483" cy="38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8" name="Equation" r:id="rId28" imgW="466360" imgH="190433" progId="Equation.DSMT4">
                  <p:embed/>
                </p:oleObj>
              </mc:Choice>
              <mc:Fallback>
                <p:oleObj name="Equation" r:id="rId28" imgW="466360" imgH="19043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364991" y="3965459"/>
                        <a:ext cx="942483" cy="384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866AA736-E0DD-4FD0-A810-2C2E02EE52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385149"/>
              </p:ext>
            </p:extLst>
          </p:nvPr>
        </p:nvGraphicFramePr>
        <p:xfrm>
          <a:off x="7271751" y="4525246"/>
          <a:ext cx="1637474" cy="50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79" name="Equation" r:id="rId30" imgW="825480" imgH="253800" progId="Equation.DSMT4">
                  <p:embed/>
                </p:oleObj>
              </mc:Choice>
              <mc:Fallback>
                <p:oleObj name="Equation" r:id="rId30" imgW="8254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271751" y="4525246"/>
                        <a:ext cx="1637474" cy="503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AD17745D-CAF4-4F51-B806-B634173C9A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185774"/>
              </p:ext>
            </p:extLst>
          </p:nvPr>
        </p:nvGraphicFramePr>
        <p:xfrm>
          <a:off x="10339623" y="4525246"/>
          <a:ext cx="429977" cy="40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0" name="Equation" r:id="rId32" imgW="190440" imgH="177480" progId="Equation.DSMT4">
                  <p:embed/>
                </p:oleObj>
              </mc:Choice>
              <mc:Fallback>
                <p:oleObj name="Equation" r:id="rId32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0339623" y="4525246"/>
                        <a:ext cx="429977" cy="40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extLst>
              <a:ext uri="{FF2B5EF4-FFF2-40B4-BE49-F238E27FC236}">
                <a16:creationId xmlns:a16="http://schemas.microsoft.com/office/drawing/2014/main" id="{4916D20A-15D2-47DC-89B9-073D6342F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413983"/>
              </p:ext>
            </p:extLst>
          </p:nvPr>
        </p:nvGraphicFramePr>
        <p:xfrm>
          <a:off x="941592" y="5046023"/>
          <a:ext cx="16383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1" name="Equation" r:id="rId34" imgW="1638482" imgH="504738" progId="Equation.DSMT4">
                  <p:embed/>
                </p:oleObj>
              </mc:Choice>
              <mc:Fallback>
                <p:oleObj name="Equation" r:id="rId34" imgW="1638482" imgH="50473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941592" y="5046023"/>
                        <a:ext cx="163830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55D5BB0F-A168-4D0A-83E8-D2FC346A60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3261"/>
              </p:ext>
            </p:extLst>
          </p:nvPr>
        </p:nvGraphicFramePr>
        <p:xfrm>
          <a:off x="4391668" y="5071501"/>
          <a:ext cx="43021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" name="Equation" r:id="rId36" imgW="429872" imgH="402494" progId="Equation.DSMT4">
                  <p:embed/>
                </p:oleObj>
              </mc:Choice>
              <mc:Fallback>
                <p:oleObj name="Equation" r:id="rId36" imgW="429872" imgH="40249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4391668" y="5071501"/>
                        <a:ext cx="430213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5CE0AB00-49EB-4804-B2B6-798A81CF7A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68587"/>
              </p:ext>
            </p:extLst>
          </p:nvPr>
        </p:nvGraphicFramePr>
        <p:xfrm>
          <a:off x="8114066" y="5003709"/>
          <a:ext cx="363490" cy="51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3" name="Equation" r:id="rId38" imgW="161930" imgH="228592" progId="Equation.DSMT4">
                  <p:embed/>
                </p:oleObj>
              </mc:Choice>
              <mc:Fallback>
                <p:oleObj name="Equation" r:id="rId38" imgW="161930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8114066" y="5003709"/>
                        <a:ext cx="363490" cy="513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E7D1CF1F-8687-4677-919D-CAD963D19C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935452"/>
              </p:ext>
            </p:extLst>
          </p:nvPr>
        </p:nvGraphicFramePr>
        <p:xfrm>
          <a:off x="9050836" y="5065651"/>
          <a:ext cx="749271" cy="438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4" name="Equation" r:id="rId40" imgW="390432" imgH="228592" progId="Equation.DSMT4">
                  <p:embed/>
                </p:oleObj>
              </mc:Choice>
              <mc:Fallback>
                <p:oleObj name="Equation" r:id="rId40" imgW="390432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9050836" y="5065651"/>
                        <a:ext cx="749271" cy="438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extLst>
              <a:ext uri="{FF2B5EF4-FFF2-40B4-BE49-F238E27FC236}">
                <a16:creationId xmlns:a16="http://schemas.microsoft.com/office/drawing/2014/main" id="{3C1BF45B-99A4-4891-90A1-7D7B78ABCB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3334"/>
              </p:ext>
            </p:extLst>
          </p:nvPr>
        </p:nvGraphicFramePr>
        <p:xfrm>
          <a:off x="1316243" y="5619521"/>
          <a:ext cx="1369539" cy="4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5" name="Equation" r:id="rId42" imgW="676150" imgH="200153" progId="Equation.DSMT4">
                  <p:embed/>
                </p:oleObj>
              </mc:Choice>
              <mc:Fallback>
                <p:oleObj name="Equation" r:id="rId42" imgW="676150" imgH="20015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316243" y="5619521"/>
                        <a:ext cx="1369539" cy="40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>
            <a:extLst>
              <a:ext uri="{FF2B5EF4-FFF2-40B4-BE49-F238E27FC236}">
                <a16:creationId xmlns:a16="http://schemas.microsoft.com/office/drawing/2014/main" id="{08FA9E01-FA10-4B1D-A8CD-86A47236D12F}"/>
              </a:ext>
            </a:extLst>
          </p:cNvPr>
          <p:cNvSpPr txBox="1"/>
          <p:nvPr/>
        </p:nvSpPr>
        <p:spPr>
          <a:xfrm>
            <a:off x="2579892" y="5619521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39394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F6F241C-0078-44F8-9479-2B6E116222F3}"/>
              </a:ext>
            </a:extLst>
          </p:cNvPr>
          <p:cNvSpPr txBox="1"/>
          <p:nvPr/>
        </p:nvSpPr>
        <p:spPr>
          <a:xfrm>
            <a:off x="584199" y="1056839"/>
            <a:ext cx="9468673" cy="390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784AD"/>
                </a:solidFill>
              </a:rPr>
              <a:t>总结二：</a:t>
            </a:r>
            <a:r>
              <a:rPr lang="zh-CN" altLang="en-US" sz="2400" dirty="0"/>
              <a:t>一般地，虽然一次函数                    ，对数函数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和指数函数</a:t>
            </a:r>
            <a:r>
              <a:rPr lang="en-US" altLang="zh-CN" sz="2400" dirty="0"/>
              <a:t>                     </a:t>
            </a:r>
            <a:r>
              <a:rPr lang="zh-CN" altLang="en-US" sz="2400" dirty="0"/>
              <a:t>在</a:t>
            </a:r>
            <a:r>
              <a:rPr lang="en-US" altLang="zh-CN" sz="2400" dirty="0"/>
              <a:t>(0,+∞)</a:t>
            </a:r>
            <a:r>
              <a:rPr lang="zh-CN" altLang="en-US" sz="2400" dirty="0"/>
              <a:t>上都是单调递增，但它们的增长速度不同</a:t>
            </a:r>
            <a:r>
              <a:rPr lang="en-US" altLang="zh-CN" sz="2400" dirty="0"/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        随着</a:t>
            </a:r>
            <a:r>
              <a:rPr lang="en-US" altLang="zh-CN" sz="2400" i="1" dirty="0"/>
              <a:t>x</a:t>
            </a:r>
            <a:r>
              <a:rPr lang="zh-CN" altLang="en-US" sz="2400" dirty="0"/>
              <a:t>的增大，一次函数                     保持固定的增长速度，而指数函数               </a:t>
            </a:r>
            <a:r>
              <a:rPr lang="en-US" altLang="zh-CN" sz="2400" dirty="0"/>
              <a:t>       </a:t>
            </a:r>
            <a:r>
              <a:rPr lang="zh-CN" altLang="en-US" sz="2400" dirty="0"/>
              <a:t>的增长速度越来越快；对数函数                          的增长速度越来越慢</a:t>
            </a:r>
            <a:r>
              <a:rPr lang="en-US" altLang="zh-CN" sz="2400" dirty="0"/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       </a:t>
            </a:r>
            <a:endParaRPr lang="en-US" altLang="zh-CN" sz="2400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8ACDD3E8-4C97-4A5A-B365-2AA90FF46D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6013" y="1197692"/>
          <a:ext cx="159443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6" name="Equation" r:id="rId4" imgW="866508" imgH="257031" progId="Equation.DSMT4">
                  <p:embed/>
                </p:oleObj>
              </mc:Choice>
              <mc:Fallback>
                <p:oleObj name="Equation" r:id="rId4" imgW="866508" imgH="257031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8ACDD3E8-4C97-4A5A-B365-2AA90FF46D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26013" y="1197692"/>
                        <a:ext cx="1594438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F2AE9071-B5F4-4E83-996A-E5C48F0549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162285"/>
              </p:ext>
            </p:extLst>
          </p:nvPr>
        </p:nvGraphicFramePr>
        <p:xfrm>
          <a:off x="8090488" y="1197692"/>
          <a:ext cx="19623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7" name="Equation" r:id="rId6" imgW="1066222" imgH="257031" progId="Equation.DSMT4">
                  <p:embed/>
                </p:oleObj>
              </mc:Choice>
              <mc:Fallback>
                <p:oleObj name="Equation" r:id="rId6" imgW="1066222" imgH="257031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F2AE9071-B5F4-4E83-996A-E5C48F0549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90488" y="1197692"/>
                        <a:ext cx="1962385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AC61DCD2-A17A-4907-8564-92971C2D0A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197401"/>
              </p:ext>
            </p:extLst>
          </p:nvPr>
        </p:nvGraphicFramePr>
        <p:xfrm>
          <a:off x="2255426" y="1768718"/>
          <a:ext cx="1541874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8" name="Equation" r:id="rId8" imgW="837720" imgH="257031" progId="Equation.DSMT4">
                  <p:embed/>
                </p:oleObj>
              </mc:Choice>
              <mc:Fallback>
                <p:oleObj name="Equation" r:id="rId8" imgW="837720" imgH="257031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AC61DCD2-A17A-4907-8564-92971C2D0A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55426" y="1768718"/>
                        <a:ext cx="1541874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80788B54-7361-49CA-BBEC-7889251A7F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665940"/>
              </p:ext>
            </p:extLst>
          </p:nvPr>
        </p:nvGraphicFramePr>
        <p:xfrm>
          <a:off x="4500563" y="2850838"/>
          <a:ext cx="15954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9" name="Equation" r:id="rId10" imgW="1595639" imgH="472697" progId="Equation.DSMT4">
                  <p:embed/>
                </p:oleObj>
              </mc:Choice>
              <mc:Fallback>
                <p:oleObj name="Equation" r:id="rId10" imgW="1595639" imgH="472697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80788B54-7361-49CA-BBEC-7889251A7F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00563" y="2850838"/>
                        <a:ext cx="1595437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ED7DE435-028D-49AF-A069-6978123A6B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546926"/>
              </p:ext>
            </p:extLst>
          </p:nvPr>
        </p:nvGraphicFramePr>
        <p:xfrm>
          <a:off x="1719467" y="3405216"/>
          <a:ext cx="1543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0" name="Equation" r:id="rId12" imgW="1542355" imgH="472697" progId="Equation.DSMT4">
                  <p:embed/>
                </p:oleObj>
              </mc:Choice>
              <mc:Fallback>
                <p:oleObj name="Equation" r:id="rId12" imgW="1542355" imgH="472697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ED7DE435-028D-49AF-A069-6978123A6B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19467" y="3405216"/>
                        <a:ext cx="154305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7F8017BF-A799-484B-BC4A-62698168C8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159093"/>
              </p:ext>
            </p:extLst>
          </p:nvPr>
        </p:nvGraphicFramePr>
        <p:xfrm>
          <a:off x="7555501" y="3381063"/>
          <a:ext cx="19637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1" name="Equation" r:id="rId14" imgW="1963226" imgH="472697" progId="Equation.DSMT4">
                  <p:embed/>
                </p:oleObj>
              </mc:Choice>
              <mc:Fallback>
                <p:oleObj name="Equation" r:id="rId14" imgW="1963226" imgH="472697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7F8017BF-A799-484B-BC4A-62698168C8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555501" y="3381063"/>
                        <a:ext cx="1963737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3017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13C5698-9E54-4B97-B8D2-861B2D38CED9}"/>
              </a:ext>
            </a:extLst>
          </p:cNvPr>
          <p:cNvSpPr txBox="1"/>
          <p:nvPr/>
        </p:nvSpPr>
        <p:spPr>
          <a:xfrm>
            <a:off x="977900" y="1257638"/>
            <a:ext cx="9982200" cy="114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+mj-lt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+mj-lt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+mj-lt"/>
                <a:cs typeface="Times New Roman" panose="02020603050405020304" pitchFamily="18" charset="0"/>
              </a:rPr>
              <a:t>）</a:t>
            </a:r>
            <a:r>
              <a:rPr lang="zh-CN" altLang="en-US" sz="2400" dirty="0">
                <a:latin typeface="+mn-ea"/>
              </a:rPr>
              <a:t>讨论交流“直线上升”“对数增长”“指数爆炸”的含义．</a:t>
            </a:r>
          </a:p>
          <a:p>
            <a:pPr>
              <a:lnSpc>
                <a:spcPct val="150000"/>
              </a:lnSpc>
            </a:pPr>
            <a:endParaRPr lang="en-US" altLang="zh-CN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16186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13C5698-9E54-4B97-B8D2-861B2D38CED9}"/>
              </a:ext>
            </a:extLst>
          </p:cNvPr>
          <p:cNvSpPr txBox="1"/>
          <p:nvPr/>
        </p:nvSpPr>
        <p:spPr>
          <a:xfrm>
            <a:off x="977900" y="1257638"/>
            <a:ext cx="9982200" cy="336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+mj-lt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+mj-lt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+mj-lt"/>
                <a:cs typeface="Times New Roman" panose="02020603050405020304" pitchFamily="18" charset="0"/>
              </a:rPr>
              <a:t>）</a:t>
            </a:r>
            <a:r>
              <a:rPr lang="zh-CN" altLang="en-US" sz="2400" dirty="0">
                <a:latin typeface="+mn-ea"/>
              </a:rPr>
              <a:t>讨论交流“直线上升”“对数增长”“指数爆炸”的含义．</a:t>
            </a:r>
          </a:p>
          <a:p>
            <a:pPr>
              <a:lnSpc>
                <a:spcPct val="150000"/>
              </a:lnSpc>
            </a:pPr>
            <a:endParaRPr lang="en-US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直线上升：增长速度不变，是一个固定的值；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对数增长：增长速度越来越慢，图象越来越平缓，就像与</a:t>
            </a:r>
            <a:r>
              <a:rPr lang="en-US" altLang="zh-CN" sz="2400" i="1" dirty="0">
                <a:latin typeface="+mj-lt"/>
              </a:rPr>
              <a:t>x</a:t>
            </a:r>
            <a:r>
              <a:rPr lang="zh-CN" altLang="en-US" sz="2400" dirty="0">
                <a:latin typeface="+mn-ea"/>
              </a:rPr>
              <a:t> 轴平行一样；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指数爆炸：增长速度越来越快，以相同倍数增加，图象越来越陡，最终就像与 </a:t>
            </a:r>
            <a:r>
              <a:rPr lang="en-US" altLang="zh-CN" sz="2400" i="1" dirty="0">
                <a:latin typeface="+mj-lt"/>
              </a:rPr>
              <a:t>x</a:t>
            </a:r>
            <a:r>
              <a:rPr lang="zh-CN" altLang="en-US" sz="2400" dirty="0">
                <a:latin typeface="+mn-ea"/>
              </a:rPr>
              <a:t>轴垂直一样</a:t>
            </a:r>
            <a:r>
              <a:rPr lang="en-US" altLang="zh-CN" sz="2400" dirty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322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233B01-DB45-4356-9450-B69BD81C73C3}"/>
              </a:ext>
            </a:extLst>
          </p:cNvPr>
          <p:cNvSpPr txBox="1"/>
          <p:nvPr/>
        </p:nvSpPr>
        <p:spPr>
          <a:xfrm>
            <a:off x="1422400" y="1354435"/>
            <a:ext cx="8928100" cy="170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例</a:t>
            </a:r>
            <a:r>
              <a:rPr lang="en-US" altLang="zh-CN" sz="2400" dirty="0">
                <a:latin typeface="+mn-ea"/>
              </a:rPr>
              <a:t>3.</a:t>
            </a:r>
            <a:r>
              <a:rPr lang="zh-CN" altLang="en-US" sz="2400" dirty="0">
                <a:latin typeface="+mn-ea"/>
              </a:rPr>
              <a:t>下列函数中随</a:t>
            </a:r>
            <a:r>
              <a:rPr lang="en-US" altLang="zh-CN" sz="2400" i="1" dirty="0">
                <a:latin typeface="+mj-lt"/>
              </a:rPr>
              <a:t>x</a:t>
            </a:r>
            <a:r>
              <a:rPr lang="zh-CN" altLang="en-US" sz="2400" dirty="0">
                <a:latin typeface="+mn-ea"/>
              </a:rPr>
              <a:t>的增大而增大且速度最快的是（        ）</a:t>
            </a:r>
            <a:r>
              <a:rPr lang="en-US" altLang="zh-CN" sz="2400" dirty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A.	                                    B.  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C.	                                     D.   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657B7AC3-D7E8-4A4B-BC9F-8DBBDC040B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061442"/>
              </p:ext>
            </p:extLst>
          </p:nvPr>
        </p:nvGraphicFramePr>
        <p:xfrm>
          <a:off x="2043113" y="1998864"/>
          <a:ext cx="875940" cy="488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8" name="Equation" r:id="rId4" imgW="409504" imgH="228592" progId="Equation.DSMT4">
                  <p:embed/>
                </p:oleObj>
              </mc:Choice>
              <mc:Fallback>
                <p:oleObj name="Equation" r:id="rId4" imgW="409504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43113" y="1998864"/>
                        <a:ext cx="875940" cy="4888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6E53F021-C7C7-4A36-98CE-2AD9C5E954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079943"/>
              </p:ext>
            </p:extLst>
          </p:nvPr>
        </p:nvGraphicFramePr>
        <p:xfrm>
          <a:off x="5886450" y="2106761"/>
          <a:ext cx="961571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9" name="Equation" r:id="rId6" imgW="504503" imgH="200153" progId="Equation.DSMT4">
                  <p:embed/>
                </p:oleObj>
              </mc:Choice>
              <mc:Fallback>
                <p:oleObj name="Equation" r:id="rId6" imgW="504503" imgH="20015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86450" y="2106761"/>
                        <a:ext cx="961571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FCFD87D-43C1-4307-B6A5-6EECC3D4D5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601314"/>
              </p:ext>
            </p:extLst>
          </p:nvPr>
        </p:nvGraphicFramePr>
        <p:xfrm>
          <a:off x="2043113" y="2608026"/>
          <a:ext cx="844550" cy="460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0" name="Equation" r:id="rId8" imgW="418860" imgH="228592" progId="Equation.DSMT4">
                  <p:embed/>
                </p:oleObj>
              </mc:Choice>
              <mc:Fallback>
                <p:oleObj name="Equation" r:id="rId8" imgW="418860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43113" y="2608026"/>
                        <a:ext cx="844550" cy="460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CF0D9B4F-124B-4078-955C-9BDBA4A983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338484"/>
              </p:ext>
            </p:extLst>
          </p:nvPr>
        </p:nvGraphicFramePr>
        <p:xfrm>
          <a:off x="5886449" y="2582626"/>
          <a:ext cx="961571" cy="480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1" name="Equation" r:id="rId10" imgW="457004" imgH="228592" progId="Equation.DSMT4">
                  <p:embed/>
                </p:oleObj>
              </mc:Choice>
              <mc:Fallback>
                <p:oleObj name="Equation" r:id="rId10" imgW="457004" imgH="2285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86449" y="2582626"/>
                        <a:ext cx="961571" cy="480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4D7A1EA4-6A58-4B75-AA1B-01E154013F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3495" y="3700420"/>
            <a:ext cx="8180381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23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233B01-DB45-4356-9450-B69BD81C73C3}"/>
              </a:ext>
            </a:extLst>
          </p:cNvPr>
          <p:cNvSpPr txBox="1"/>
          <p:nvPr/>
        </p:nvSpPr>
        <p:spPr>
          <a:xfrm>
            <a:off x="582645" y="1522386"/>
            <a:ext cx="8928100" cy="170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cs typeface="+mn-ea"/>
                <a:sym typeface="+mn-lt"/>
              </a:rPr>
              <a:t>例</a:t>
            </a:r>
            <a:r>
              <a:rPr lang="en-US" altLang="zh-CN" sz="2400" dirty="0">
                <a:cs typeface="+mn-ea"/>
                <a:sym typeface="+mn-lt"/>
              </a:rPr>
              <a:t>3.</a:t>
            </a:r>
            <a:r>
              <a:rPr lang="zh-CN" altLang="en-US" sz="2400" dirty="0">
                <a:cs typeface="+mn-ea"/>
                <a:sym typeface="+mn-lt"/>
              </a:rPr>
              <a:t>下列函数中随</a:t>
            </a:r>
            <a:r>
              <a:rPr lang="en-US" altLang="zh-CN" sz="2400" i="1" dirty="0">
                <a:cs typeface="+mn-ea"/>
                <a:sym typeface="+mn-lt"/>
              </a:rPr>
              <a:t>x</a:t>
            </a:r>
            <a:r>
              <a:rPr lang="zh-CN" altLang="en-US" sz="2400" dirty="0">
                <a:cs typeface="+mn-ea"/>
                <a:sym typeface="+mn-lt"/>
              </a:rPr>
              <a:t>的增大而增大且速度最快的是（        ）</a:t>
            </a:r>
            <a:r>
              <a:rPr lang="en-US" altLang="zh-CN" sz="2400" dirty="0">
                <a:cs typeface="+mn-ea"/>
                <a:sym typeface="+mn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cs typeface="+mn-ea"/>
                <a:sym typeface="+mn-lt"/>
              </a:rPr>
              <a:t>A.	                                     B.  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cs typeface="+mn-ea"/>
                <a:sym typeface="+mn-lt"/>
              </a:rPr>
              <a:t>C.	                                     D.   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657B7AC3-D7E8-4A4B-BC9F-8DBBDC040B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3358" y="2166815"/>
          <a:ext cx="875940" cy="488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6" name="Equation" r:id="rId4" imgW="409504" imgH="228592" progId="Equation.DSMT4">
                  <p:embed/>
                </p:oleObj>
              </mc:Choice>
              <mc:Fallback>
                <p:oleObj name="Equation" r:id="rId4" imgW="409504" imgH="228592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657B7AC3-D7E8-4A4B-BC9F-8DBBDC040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3358" y="2166815"/>
                        <a:ext cx="875940" cy="4888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6E53F021-C7C7-4A36-98CE-2AD9C5E954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6695" y="2274712"/>
          <a:ext cx="961571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7" name="Equation" r:id="rId6" imgW="504503" imgH="200153" progId="Equation.DSMT4">
                  <p:embed/>
                </p:oleObj>
              </mc:Choice>
              <mc:Fallback>
                <p:oleObj name="Equation" r:id="rId6" imgW="504503" imgH="200153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6E53F021-C7C7-4A36-98CE-2AD9C5E954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46695" y="2274712"/>
                        <a:ext cx="961571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FCFD87D-43C1-4307-B6A5-6EECC3D4D5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3358" y="2775977"/>
          <a:ext cx="844550" cy="460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Equation" r:id="rId8" imgW="418860" imgH="228592" progId="Equation.DSMT4">
                  <p:embed/>
                </p:oleObj>
              </mc:Choice>
              <mc:Fallback>
                <p:oleObj name="Equation" r:id="rId8" imgW="418860" imgH="228592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3FCFD87D-43C1-4307-B6A5-6EECC3D4D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03358" y="2775977"/>
                        <a:ext cx="844550" cy="460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CF0D9B4F-124B-4078-955C-9BDBA4A983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6694" y="2750577"/>
          <a:ext cx="961571" cy="480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Equation" r:id="rId10" imgW="457004" imgH="228592" progId="Equation.DSMT4">
                  <p:embed/>
                </p:oleObj>
              </mc:Choice>
              <mc:Fallback>
                <p:oleObj name="Equation" r:id="rId10" imgW="457004" imgH="228592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CF0D9B4F-124B-4078-955C-9BDBA4A9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46694" y="2750577"/>
                        <a:ext cx="961571" cy="480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F7C9CAAC-67D3-4BC9-8C44-9099845E09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649" y="3429000"/>
            <a:ext cx="8180381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62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组合 3">
            <a:extLst>
              <a:ext uri="{FF2B5EF4-FFF2-40B4-BE49-F238E27FC236}">
                <a16:creationId xmlns:a16="http://schemas.microsoft.com/office/drawing/2014/main" id="{76BCCEBC-02A8-4A13-BCB3-953261B9D4E7}"/>
              </a:ext>
            </a:extLst>
          </p:cNvPr>
          <p:cNvGrpSpPr>
            <a:grpSpLocks/>
          </p:cNvGrpSpPr>
          <p:nvPr/>
        </p:nvGrpSpPr>
        <p:grpSpPr bwMode="auto">
          <a:xfrm>
            <a:off x="1020762" y="1863863"/>
            <a:ext cx="10044113" cy="1163594"/>
            <a:chOff x="2264828" y="3223539"/>
            <a:chExt cx="15194898" cy="2329352"/>
          </a:xfrm>
        </p:grpSpPr>
        <p:sp>
          <p:nvSpPr>
            <p:cNvPr id="23557" name="矩形 1">
              <a:extLst>
                <a:ext uri="{FF2B5EF4-FFF2-40B4-BE49-F238E27FC236}">
                  <a16:creationId xmlns:a16="http://schemas.microsoft.com/office/drawing/2014/main" id="{63F05872-9CC4-40F8-A090-322284E0365E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264828" y="3223539"/>
              <a:ext cx="15194898" cy="2291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53340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7912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62484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705600" indent="-3048000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        由特殊到一般，由具体到抽象研究了一次函数 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f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)=</a:t>
              </a:r>
              <a:r>
                <a:rPr lang="en-US" altLang="zh-CN" sz="2400" i="1" dirty="0" err="1">
                  <a:latin typeface="+mn-lt"/>
                  <a:ea typeface="+mn-ea"/>
                  <a:cs typeface="+mn-ea"/>
                  <a:sym typeface="+mn-lt"/>
                </a:rPr>
                <a:t>kx</a:t>
              </a:r>
              <a:r>
                <a:rPr lang="en-US" altLang="zh-CN" sz="2400" dirty="0" err="1">
                  <a:latin typeface="+mn-lt"/>
                  <a:ea typeface="+mn-ea"/>
                  <a:cs typeface="+mn-ea"/>
                  <a:sym typeface="+mn-lt"/>
                </a:rPr>
                <a:t>+</a:t>
              </a:r>
              <a:r>
                <a:rPr lang="en-US" altLang="zh-CN" sz="2400" i="1" dirty="0" err="1">
                  <a:latin typeface="+mn-lt"/>
                  <a:ea typeface="+mn-ea"/>
                  <a:cs typeface="+mn-ea"/>
                  <a:sym typeface="+mn-lt"/>
                </a:rPr>
                <a:t>b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，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k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&gt;0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，指数函数 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g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)=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lang="en-US" altLang="zh-CN" sz="2400" i="1" baseline="30000" dirty="0"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lang="en-US" altLang="zh-CN" sz="2400" i="1" dirty="0"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&gt;1) 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，对数函数                            在定义域上的不同增长方式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aphicFrame>
          <p:nvGraphicFramePr>
            <p:cNvPr id="23558" name="对象 3">
              <a:extLst>
                <a:ext uri="{FF2B5EF4-FFF2-40B4-BE49-F238E27FC236}">
                  <a16:creationId xmlns:a16="http://schemas.microsoft.com/office/drawing/2014/main" id="{D76FF883-DAC5-4D0E-9894-A631734F86BD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val="506464398"/>
                </p:ext>
              </p:extLst>
            </p:nvPr>
          </p:nvGraphicFramePr>
          <p:xfrm>
            <a:off x="8319255" y="4643032"/>
            <a:ext cx="3086048" cy="9098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9" name="Equation" r:id="rId6" imgW="2070000" imgH="380880" progId="Equation.DSMT4">
                    <p:embed/>
                  </p:oleObj>
                </mc:Choice>
                <mc:Fallback>
                  <p:oleObj name="Equation" r:id="rId6" imgW="2070000" imgH="380880" progId="Equation.DSMT4">
                    <p:embed/>
                    <p:pic>
                      <p:nvPicPr>
                        <p:cNvPr id="23558" name="对象 3">
                          <a:extLst>
                            <a:ext uri="{FF2B5EF4-FFF2-40B4-BE49-F238E27FC236}">
                              <a16:creationId xmlns:a16="http://schemas.microsoft.com/office/drawing/2014/main" id="{D76FF883-DAC5-4D0E-9894-A631734F86B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19255" y="4643032"/>
                          <a:ext cx="3086048" cy="9098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65E8AF4-C527-492C-90D5-20373ACBB5C7}"/>
              </a:ext>
            </a:extLst>
          </p:cNvPr>
          <p:cNvSpPr txBox="1"/>
          <p:nvPr/>
        </p:nvSpPr>
        <p:spPr>
          <a:xfrm>
            <a:off x="1047752" y="3206620"/>
            <a:ext cx="9972675" cy="17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以后会经常用到“直线上升”、“指数爆炸”、“对数增长”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把握了不同函数增长方式的差异，就可以根据现实问题的增长情况，选择合适的函数模型刻画现实问题的变化规律，学以致用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9F5BE3-C533-43E3-927B-B0A41D0DAE67}"/>
              </a:ext>
            </a:extLst>
          </p:cNvPr>
          <p:cNvSpPr txBox="1"/>
          <p:nvPr/>
        </p:nvSpPr>
        <p:spPr>
          <a:xfrm>
            <a:off x="636154" y="1111651"/>
            <a:ext cx="4391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D1283C3-74E6-4DCB-993F-3E949CB04F2F}"/>
              </a:ext>
            </a:extLst>
          </p:cNvPr>
          <p:cNvSpPr/>
          <p:nvPr/>
        </p:nvSpPr>
        <p:spPr>
          <a:xfrm>
            <a:off x="636154" y="1016149"/>
            <a:ext cx="1662546" cy="79057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>
            <a:extLst>
              <a:ext uri="{FF2B5EF4-FFF2-40B4-BE49-F238E27FC236}">
                <a16:creationId xmlns:a16="http://schemas.microsoft.com/office/drawing/2014/main" id="{F148B27C-C71D-447D-B73F-DDEF0A24F093}"/>
              </a:ext>
            </a:extLst>
          </p:cNvPr>
          <p:cNvSpPr txBox="1"/>
          <p:nvPr/>
        </p:nvSpPr>
        <p:spPr>
          <a:xfrm>
            <a:off x="2361986" y="1676124"/>
            <a:ext cx="70761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cs typeface="+mn-ea"/>
              </a:rPr>
              <a:t>通过这节课，同学们有什么感悟呢？</a:t>
            </a:r>
            <a:endParaRPr lang="en-US" altLang="zh-CN" sz="2400" dirty="0">
              <a:cs typeface="+mn-ea"/>
            </a:endParaRPr>
          </a:p>
          <a:p>
            <a:endParaRPr lang="en-US" altLang="zh-CN" sz="2400" dirty="0">
              <a:cs typeface="+mn-ea"/>
            </a:endParaRPr>
          </a:p>
          <a:p>
            <a:r>
              <a:rPr lang="en-US" altLang="zh-CN" sz="2400" dirty="0">
                <a:cs typeface="+mn-ea"/>
              </a:rPr>
              <a:t>        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cs typeface="+mn-ea"/>
              </a:rPr>
              <a:t>希望每位同学遇到困难都不要轻言放弃，如同指数函数一般，即使一开始进步缓慢，但这正是积淀的过程，不断的积累，最终一定会走向卓越，成就自己</a:t>
            </a:r>
          </a:p>
        </p:txBody>
      </p:sp>
    </p:spTree>
    <p:extLst>
      <p:ext uri="{BB962C8B-B14F-4D97-AF65-F5344CB8AC3E}">
        <p14:creationId xmlns:p14="http://schemas.microsoft.com/office/powerpoint/2010/main" val="17493051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xfpsvbg">
      <a:majorFont>
        <a:latin typeface="Times New Roman" panose="020F0302020204030204"/>
        <a:ea typeface="STKaiti"/>
        <a:cs typeface=""/>
      </a:majorFont>
      <a:minorFont>
        <a:latin typeface="Times New Roman" panose="020F0502020204030204"/>
        <a:ea typeface="STK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3466</Words>
  <Application>Microsoft Office PowerPoint</Application>
  <PresentationFormat>宽屏</PresentationFormat>
  <Paragraphs>306</Paragraphs>
  <Slides>31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等线</vt:lpstr>
      <vt:lpstr>黑体</vt:lpstr>
      <vt:lpstr>STKaiti</vt:lpstr>
      <vt:lpstr>STKaiti</vt:lpstr>
      <vt:lpstr>宋体</vt:lpstr>
      <vt:lpstr>微软雅黑</vt:lpstr>
      <vt:lpstr>Arial</vt:lpstr>
      <vt:lpstr>Calibri</vt:lpstr>
      <vt:lpstr>Times New Roman</vt:lpstr>
      <vt:lpstr>Office 主题</vt:lpstr>
      <vt:lpstr>Equation</vt:lpstr>
      <vt:lpstr>AxGlyph</vt:lpstr>
      <vt:lpstr>不同函数增长的差异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Windows 用户</cp:lastModifiedBy>
  <cp:revision>138</cp:revision>
  <dcterms:created xsi:type="dcterms:W3CDTF">2020-02-05T11:17:56Z</dcterms:created>
  <dcterms:modified xsi:type="dcterms:W3CDTF">2020-09-04T08:04:32Z</dcterms:modified>
</cp:coreProperties>
</file>