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5"/>
  </p:notesMasterIdLst>
  <p:sldIdLst>
    <p:sldId id="4979" r:id="rId2"/>
    <p:sldId id="4953" r:id="rId3"/>
    <p:sldId id="5000" r:id="rId4"/>
    <p:sldId id="5041" r:id="rId5"/>
    <p:sldId id="5046" r:id="rId6"/>
    <p:sldId id="5045" r:id="rId7"/>
    <p:sldId id="5033" r:id="rId8"/>
    <p:sldId id="5036" r:id="rId9"/>
    <p:sldId id="5037" r:id="rId10"/>
    <p:sldId id="5062" r:id="rId11"/>
    <p:sldId id="5040" r:id="rId12"/>
    <p:sldId id="5038" r:id="rId13"/>
    <p:sldId id="5005" r:id="rId14"/>
    <p:sldId id="5008" r:id="rId15"/>
    <p:sldId id="5047" r:id="rId16"/>
    <p:sldId id="5048" r:id="rId17"/>
    <p:sldId id="5007" r:id="rId18"/>
    <p:sldId id="5010" r:id="rId19"/>
    <p:sldId id="5012" r:id="rId20"/>
    <p:sldId id="5043" r:id="rId21"/>
    <p:sldId id="5050" r:id="rId22"/>
    <p:sldId id="5044" r:id="rId23"/>
    <p:sldId id="5051" r:id="rId24"/>
    <p:sldId id="5019" r:id="rId25"/>
    <p:sldId id="5020" r:id="rId26"/>
    <p:sldId id="5054" r:id="rId27"/>
    <p:sldId id="5061" r:id="rId28"/>
    <p:sldId id="5055" r:id="rId29"/>
    <p:sldId id="5027" r:id="rId30"/>
    <p:sldId id="5058" r:id="rId31"/>
    <p:sldId id="5059" r:id="rId32"/>
    <p:sldId id="5057" r:id="rId33"/>
    <p:sldId id="5060" r:id="rId34"/>
  </p:sldIdLst>
  <p:sldSz cx="12192000" cy="6858000"/>
  <p:notesSz cx="6858000" cy="9144000"/>
  <p:custDataLst>
    <p:tags r:id="rId3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>
          <p15:clr>
            <a:srgbClr val="A4A3A4"/>
          </p15:clr>
        </p15:guide>
        <p15:guide id="2" orient="horz" pos="212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24B9F"/>
    <a:srgbClr val="192A82"/>
    <a:srgbClr val="192981"/>
    <a:srgbClr val="34923E"/>
    <a:srgbClr val="8FC429"/>
    <a:srgbClr val="404040"/>
    <a:srgbClr val="00DDA2"/>
    <a:srgbClr val="00B2C2"/>
    <a:srgbClr val="66BD57"/>
    <a:srgbClr val="8CC0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111" autoAdjust="0"/>
    <p:restoredTop sz="94660"/>
  </p:normalViewPr>
  <p:slideViewPr>
    <p:cSldViewPr snapToGrid="0" showGuides="1">
      <p:cViewPr varScale="1">
        <p:scale>
          <a:sx n="42" d="100"/>
          <a:sy n="42" d="100"/>
        </p:scale>
        <p:origin x="644" y="36"/>
      </p:cViewPr>
      <p:guideLst>
        <p:guide pos="3840"/>
        <p:guide orient="horz" pos="212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1A0D79-0C60-4699-B55C-06E7A3299154}" type="datetimeFigureOut">
              <a:rPr lang="zh-CN" altLang="en-US" smtClean="0"/>
              <a:t>2022/11/8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47A8B9-AC85-4888-BBC9-F7D57F29092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43099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图片占位符 5"/>
          <p:cNvSpPr>
            <a:spLocks noGrp="1"/>
          </p:cNvSpPr>
          <p:nvPr>
            <p:ph type="pic" sz="quarter" idx="10"/>
          </p:nvPr>
        </p:nvSpPr>
        <p:spPr>
          <a:xfrm>
            <a:off x="1043844" y="2248650"/>
            <a:ext cx="3049184" cy="3049184"/>
          </a:xfrm>
          <a:custGeom>
            <a:avLst/>
            <a:gdLst>
              <a:gd name="connsiteX0" fmla="*/ 1524592 w 3049184"/>
              <a:gd name="connsiteY0" fmla="*/ 0 h 3049184"/>
              <a:gd name="connsiteX1" fmla="*/ 3049184 w 3049184"/>
              <a:gd name="connsiteY1" fmla="*/ 1524592 h 3049184"/>
              <a:gd name="connsiteX2" fmla="*/ 1524592 w 3049184"/>
              <a:gd name="connsiteY2" fmla="*/ 3049184 h 3049184"/>
              <a:gd name="connsiteX3" fmla="*/ 0 w 3049184"/>
              <a:gd name="connsiteY3" fmla="*/ 1524592 h 3049184"/>
              <a:gd name="connsiteX4" fmla="*/ 1524592 w 3049184"/>
              <a:gd name="connsiteY4" fmla="*/ 0 h 3049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49184" h="3049184">
                <a:moveTo>
                  <a:pt x="1524592" y="0"/>
                </a:moveTo>
                <a:cubicBezTo>
                  <a:pt x="2366601" y="0"/>
                  <a:pt x="3049184" y="682583"/>
                  <a:pt x="3049184" y="1524592"/>
                </a:cubicBezTo>
                <a:cubicBezTo>
                  <a:pt x="3049184" y="2366601"/>
                  <a:pt x="2366601" y="3049184"/>
                  <a:pt x="1524592" y="3049184"/>
                </a:cubicBezTo>
                <a:cubicBezTo>
                  <a:pt x="682583" y="3049184"/>
                  <a:pt x="0" y="2366601"/>
                  <a:pt x="0" y="1524592"/>
                </a:cubicBezTo>
                <a:cubicBezTo>
                  <a:pt x="0" y="682583"/>
                  <a:pt x="682583" y="0"/>
                  <a:pt x="152459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图片占位符 5"/>
          <p:cNvSpPr>
            <a:spLocks noGrp="1"/>
          </p:cNvSpPr>
          <p:nvPr>
            <p:ph type="pic" sz="quarter" idx="10"/>
          </p:nvPr>
        </p:nvSpPr>
        <p:spPr>
          <a:xfrm>
            <a:off x="1253298" y="3109887"/>
            <a:ext cx="2352676" cy="2352676"/>
          </a:xfrm>
          <a:custGeom>
            <a:avLst/>
            <a:gdLst>
              <a:gd name="connsiteX0" fmla="*/ 1176338 w 2352676"/>
              <a:gd name="connsiteY0" fmla="*/ 0 h 2352676"/>
              <a:gd name="connsiteX1" fmla="*/ 2352676 w 2352676"/>
              <a:gd name="connsiteY1" fmla="*/ 1176338 h 2352676"/>
              <a:gd name="connsiteX2" fmla="*/ 1176338 w 2352676"/>
              <a:gd name="connsiteY2" fmla="*/ 2352676 h 2352676"/>
              <a:gd name="connsiteX3" fmla="*/ 0 w 2352676"/>
              <a:gd name="connsiteY3" fmla="*/ 1176338 h 2352676"/>
              <a:gd name="connsiteX4" fmla="*/ 1176338 w 2352676"/>
              <a:gd name="connsiteY4" fmla="*/ 0 h 2352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52676" h="2352676">
                <a:moveTo>
                  <a:pt x="1176338" y="0"/>
                </a:moveTo>
                <a:cubicBezTo>
                  <a:pt x="1826012" y="0"/>
                  <a:pt x="2352676" y="526664"/>
                  <a:pt x="2352676" y="1176338"/>
                </a:cubicBezTo>
                <a:cubicBezTo>
                  <a:pt x="2352676" y="1826012"/>
                  <a:pt x="1826012" y="2352676"/>
                  <a:pt x="1176338" y="2352676"/>
                </a:cubicBezTo>
                <a:cubicBezTo>
                  <a:pt x="526664" y="2352676"/>
                  <a:pt x="0" y="1826012"/>
                  <a:pt x="0" y="1176338"/>
                </a:cubicBezTo>
                <a:cubicBezTo>
                  <a:pt x="0" y="526664"/>
                  <a:pt x="526664" y="0"/>
                  <a:pt x="117633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图片占位符 5"/>
          <p:cNvSpPr>
            <a:spLocks noGrp="1"/>
          </p:cNvSpPr>
          <p:nvPr>
            <p:ph type="pic" sz="quarter" idx="10"/>
          </p:nvPr>
        </p:nvSpPr>
        <p:spPr>
          <a:xfrm>
            <a:off x="995510" y="2470106"/>
            <a:ext cx="2595120" cy="2595118"/>
          </a:xfrm>
          <a:custGeom>
            <a:avLst/>
            <a:gdLst>
              <a:gd name="connsiteX0" fmla="*/ 1297560 w 2595120"/>
              <a:gd name="connsiteY0" fmla="*/ 0 h 2595118"/>
              <a:gd name="connsiteX1" fmla="*/ 2595120 w 2595120"/>
              <a:gd name="connsiteY1" fmla="*/ 1297559 h 2595118"/>
              <a:gd name="connsiteX2" fmla="*/ 1297560 w 2595120"/>
              <a:gd name="connsiteY2" fmla="*/ 2595118 h 2595118"/>
              <a:gd name="connsiteX3" fmla="*/ 0 w 2595120"/>
              <a:gd name="connsiteY3" fmla="*/ 1297559 h 2595118"/>
              <a:gd name="connsiteX4" fmla="*/ 1297560 w 2595120"/>
              <a:gd name="connsiteY4" fmla="*/ 0 h 2595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95120" h="2595118">
                <a:moveTo>
                  <a:pt x="1297560" y="0"/>
                </a:moveTo>
                <a:cubicBezTo>
                  <a:pt x="2014183" y="0"/>
                  <a:pt x="2595120" y="580937"/>
                  <a:pt x="2595120" y="1297559"/>
                </a:cubicBezTo>
                <a:cubicBezTo>
                  <a:pt x="2595120" y="2014181"/>
                  <a:pt x="2014183" y="2595118"/>
                  <a:pt x="1297560" y="2595118"/>
                </a:cubicBezTo>
                <a:cubicBezTo>
                  <a:pt x="580937" y="2595118"/>
                  <a:pt x="0" y="2014181"/>
                  <a:pt x="0" y="1297559"/>
                </a:cubicBezTo>
                <a:cubicBezTo>
                  <a:pt x="0" y="580937"/>
                  <a:pt x="580937" y="0"/>
                  <a:pt x="129756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图片占位符 5"/>
          <p:cNvSpPr>
            <a:spLocks noGrp="1"/>
          </p:cNvSpPr>
          <p:nvPr>
            <p:ph type="pic" sz="quarter" idx="10"/>
          </p:nvPr>
        </p:nvSpPr>
        <p:spPr>
          <a:xfrm>
            <a:off x="4673600" y="2675606"/>
            <a:ext cx="2844800" cy="2762398"/>
          </a:xfrm>
          <a:custGeom>
            <a:avLst/>
            <a:gdLst>
              <a:gd name="connsiteX0" fmla="*/ 1422400 w 2844800"/>
              <a:gd name="connsiteY0" fmla="*/ 0 h 2762398"/>
              <a:gd name="connsiteX1" fmla="*/ 2844800 w 2844800"/>
              <a:gd name="connsiteY1" fmla="*/ 1381199 h 2762398"/>
              <a:gd name="connsiteX2" fmla="*/ 1422400 w 2844800"/>
              <a:gd name="connsiteY2" fmla="*/ 2762398 h 2762398"/>
              <a:gd name="connsiteX3" fmla="*/ 0 w 2844800"/>
              <a:gd name="connsiteY3" fmla="*/ 1381199 h 2762398"/>
              <a:gd name="connsiteX4" fmla="*/ 1422400 w 2844800"/>
              <a:gd name="connsiteY4" fmla="*/ 0 h 2762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44800" h="2762398">
                <a:moveTo>
                  <a:pt x="1422400" y="0"/>
                </a:moveTo>
                <a:cubicBezTo>
                  <a:pt x="2207970" y="0"/>
                  <a:pt x="2844800" y="618384"/>
                  <a:pt x="2844800" y="1381199"/>
                </a:cubicBezTo>
                <a:cubicBezTo>
                  <a:pt x="2844800" y="2144014"/>
                  <a:pt x="2207970" y="2762398"/>
                  <a:pt x="1422400" y="2762398"/>
                </a:cubicBezTo>
                <a:cubicBezTo>
                  <a:pt x="636830" y="2762398"/>
                  <a:pt x="0" y="2144014"/>
                  <a:pt x="0" y="1381199"/>
                </a:cubicBezTo>
                <a:cubicBezTo>
                  <a:pt x="0" y="618384"/>
                  <a:pt x="636830" y="0"/>
                  <a:pt x="14224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tags" Target="../tags/tag11.xml"/><Relationship Id="rId7" Type="http://schemas.openxmlformats.org/officeDocument/2006/relationships/image" Target="../media/image4.png"/><Relationship Id="rId2" Type="http://schemas.openxmlformats.org/officeDocument/2006/relationships/tags" Target="../tags/tag10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5.png"/><Relationship Id="rId4" Type="http://schemas.openxmlformats.org/officeDocument/2006/relationships/oleObject" Target="../embeddings/oleObject2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.xml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tags" Target="../tags/tag15.xml"/><Relationship Id="rId7" Type="http://schemas.openxmlformats.org/officeDocument/2006/relationships/image" Target="../media/image6.jpeg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图片 3" descr="形状&#10;&#10;描述已自动生成"/>
          <p:cNvPicPr>
            <a:picLocks noChangeAspect="1"/>
          </p:cNvPicPr>
          <p:nvPr/>
        </p:nvPicPr>
        <p:blipFill rotWithShape="1">
          <a:blip r:embed="rId3"/>
          <a:srcRect t="4598"/>
          <a:stretch>
            <a:fillRect/>
          </a:stretch>
        </p:blipFill>
        <p:spPr>
          <a:xfrm>
            <a:off x="20" y="-3973"/>
            <a:ext cx="12191980" cy="6856718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9267" y="-3973"/>
            <a:ext cx="4389118" cy="1097280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1474271" y="4008840"/>
            <a:ext cx="302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主讲教师：朱敏丽</a:t>
            </a:r>
          </a:p>
        </p:txBody>
      </p:sp>
      <p:sp>
        <p:nvSpPr>
          <p:cNvPr id="19" name="文本框 18"/>
          <p:cNvSpPr txBox="1"/>
          <p:nvPr>
            <p:custDataLst>
              <p:tags r:id="rId1"/>
            </p:custDataLst>
          </p:nvPr>
        </p:nvSpPr>
        <p:spPr>
          <a:xfrm>
            <a:off x="1474271" y="1323975"/>
            <a:ext cx="98795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zh-CN" sz="4000" b="1" dirty="0">
                <a:solidFill>
                  <a:schemeClr val="bg1"/>
                </a:solidFill>
              </a:rPr>
              <a:t>荷塘与月色——中国现代文学艺术特点浅鉴</a:t>
            </a:r>
            <a:r>
              <a:rPr lang="zh-CN" altLang="en-US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第一课时）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5384800" y="4022090"/>
            <a:ext cx="68065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    校：</a:t>
            </a:r>
            <a:r>
              <a:rPr lang="zh-CN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浙江师范大学附属泽国高级中学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1474271" y="3043700"/>
            <a:ext cx="380492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册    别：选择性必修下</a:t>
            </a:r>
            <a:endParaRPr lang="en-US" altLang="zh-CN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5418117" y="3043700"/>
            <a:ext cx="487172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    科：高中语文（统编版）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10117763" y="344612"/>
            <a:ext cx="14670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高中微课程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-1" y="0"/>
            <a:ext cx="12192000" cy="854686"/>
          </a:xfrm>
          <a:prstGeom prst="rect">
            <a:avLst/>
          </a:prstGeom>
          <a:gradFill>
            <a:gsLst>
              <a:gs pos="100000">
                <a:srgbClr val="224B9F"/>
              </a:gs>
              <a:gs pos="0">
                <a:srgbClr val="19298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35" name="图片 3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0143" y="-121297"/>
            <a:ext cx="4389118" cy="1097280"/>
          </a:xfrm>
          <a:prstGeom prst="rect">
            <a:avLst/>
          </a:prstGeom>
        </p:spPr>
      </p:pic>
      <p:sp>
        <p:nvSpPr>
          <p:cNvPr id="36" name="矩形 35"/>
          <p:cNvSpPr/>
          <p:nvPr/>
        </p:nvSpPr>
        <p:spPr>
          <a:xfrm>
            <a:off x="0" y="6543922"/>
            <a:ext cx="12192000" cy="314077"/>
          </a:xfrm>
          <a:prstGeom prst="rect">
            <a:avLst/>
          </a:prstGeom>
          <a:gradFill>
            <a:gsLst>
              <a:gs pos="100000">
                <a:srgbClr val="224B9F"/>
              </a:gs>
              <a:gs pos="0">
                <a:srgbClr val="19298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1"/>
            </p:custDataLst>
          </p:nvPr>
        </p:nvSpPr>
        <p:spPr>
          <a:xfrm>
            <a:off x="283845" y="1582420"/>
            <a:ext cx="11720195" cy="27997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b="1" dirty="0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  <a:r>
              <a:rPr lang="zh-CN" altLang="en-US" sz="4800" b="1" dirty="0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泥塘与新荷：新旧文学的</a:t>
            </a:r>
            <a:r>
              <a:rPr lang="zh-CN" altLang="en-US" sz="4800" b="1" dirty="0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传承和</a:t>
            </a:r>
            <a:r>
              <a:rPr lang="zh-CN" altLang="en-US" sz="4800" b="1" dirty="0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冲突</a:t>
            </a:r>
            <a:r>
              <a:rPr lang="zh-CN" altLang="en-US" sz="3200" b="1" dirty="0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3200" b="1" dirty="0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</a:p>
          <a:p>
            <a:r>
              <a:rPr lang="en-US" altLang="zh-CN" sz="3200" b="1" dirty="0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</a:t>
            </a:r>
          </a:p>
          <a:p>
            <a:r>
              <a:rPr lang="en-US" altLang="zh-CN" sz="3200" b="1" dirty="0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       ——</a:t>
            </a:r>
            <a:r>
              <a:rPr lang="zh-CN" altLang="en-US" sz="3200" b="1" dirty="0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《促织》</a:t>
            </a:r>
            <a:r>
              <a:rPr lang="zh-CN" altLang="en-US" sz="3200" b="1" dirty="0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《阿</a:t>
            </a:r>
            <a:r>
              <a:rPr lang="en-US" altLang="zh-CN" sz="3200" b="1" dirty="0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Q</a:t>
            </a:r>
            <a:r>
              <a:rPr lang="zh-CN" altLang="en-US" sz="3200" b="1" dirty="0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正传》群文阅读</a:t>
            </a:r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塘</a:t>
            </a:r>
          </a:p>
          <a:p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——</a:t>
            </a:r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与月色</a:t>
            </a:r>
            <a:r>
              <a:rPr lang="en-US" altLang="zh-CN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中国现代文学艺术特点浅鉴</a:t>
            </a:r>
            <a:r>
              <a:rPr lang="en-US" altLang="zh-CN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（第一课时）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-1" y="0"/>
            <a:ext cx="12192000" cy="854686"/>
          </a:xfrm>
          <a:prstGeom prst="rect">
            <a:avLst/>
          </a:prstGeom>
          <a:gradFill>
            <a:gsLst>
              <a:gs pos="100000">
                <a:srgbClr val="224B9F"/>
              </a:gs>
              <a:gs pos="0">
                <a:srgbClr val="19298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35" name="图片 3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0143" y="-121297"/>
            <a:ext cx="4389118" cy="1097280"/>
          </a:xfrm>
          <a:prstGeom prst="rect">
            <a:avLst/>
          </a:prstGeom>
        </p:spPr>
      </p:pic>
      <p:sp>
        <p:nvSpPr>
          <p:cNvPr id="36" name="矩形 35"/>
          <p:cNvSpPr/>
          <p:nvPr/>
        </p:nvSpPr>
        <p:spPr>
          <a:xfrm>
            <a:off x="0" y="6543922"/>
            <a:ext cx="12192000" cy="314077"/>
          </a:xfrm>
          <a:prstGeom prst="rect">
            <a:avLst/>
          </a:prstGeom>
          <a:gradFill>
            <a:gsLst>
              <a:gs pos="100000">
                <a:srgbClr val="224B9F"/>
              </a:gs>
              <a:gs pos="0">
                <a:srgbClr val="19298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0" name="文本框 99"/>
          <p:cNvSpPr txBox="1"/>
          <p:nvPr/>
        </p:nvSpPr>
        <p:spPr>
          <a:xfrm>
            <a:off x="1006475" y="1202055"/>
            <a:ext cx="8941435" cy="1179830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lstStyle/>
          <a:p>
            <a:pPr indent="0"/>
            <a:r>
              <a:rPr lang="zh-CN" sz="3200" b="0">
                <a:solidFill>
                  <a:srgbClr val="333333"/>
                </a:solidFill>
                <a:ea typeface="宋体" panose="02010600030101010101" pitchFamily="2" charset="-122"/>
              </a:rPr>
              <a:t>一</a:t>
            </a:r>
            <a:r>
              <a:rPr lang="en-US" sz="3200" b="0">
                <a:solidFill>
                  <a:srgbClr val="333333"/>
                </a:solidFill>
                <a:latin typeface="微软雅黑" panose="020B0503020204020204" pitchFamily="34" charset="-122"/>
                <a:ea typeface="宋体" panose="02010600030101010101" pitchFamily="2" charset="-122"/>
              </a:rPr>
              <a:t> </a:t>
            </a:r>
            <a:r>
              <a:rPr lang="zh-CN" altLang="en-US" sz="3200" b="0">
                <a:solidFill>
                  <a:srgbClr val="333333"/>
                </a:solidFill>
                <a:latin typeface="微软雅黑" panose="020B0503020204020204" pitchFamily="34" charset="-122"/>
                <a:ea typeface="宋体" panose="02010600030101010101" pitchFamily="2" charset="-122"/>
              </a:rPr>
              <a:t>初读小说</a:t>
            </a:r>
            <a:r>
              <a:rPr lang="en-US" altLang="zh-CN" sz="3200" b="0">
                <a:solidFill>
                  <a:srgbClr val="333333"/>
                </a:solidFill>
                <a:latin typeface="微软雅黑" panose="020B0503020204020204" pitchFamily="34" charset="-122"/>
                <a:ea typeface="宋体" panose="02010600030101010101" pitchFamily="2" charset="-122"/>
              </a:rPr>
              <a:t>  </a:t>
            </a:r>
            <a:r>
              <a:rPr lang="zh-CN" sz="3200" b="0">
                <a:solidFill>
                  <a:srgbClr val="333333"/>
                </a:solidFill>
                <a:ea typeface="宋体" panose="02010600030101010101" pitchFamily="2" charset="-122"/>
              </a:rPr>
              <a:t>语言的区别</a:t>
            </a:r>
            <a:r>
              <a:rPr lang="en-US" sz="3200" b="0">
                <a:solidFill>
                  <a:srgbClr val="333333"/>
                </a:solidFill>
                <a:latin typeface="微软雅黑" panose="020B0503020204020204" pitchFamily="34" charset="-122"/>
                <a:ea typeface="宋体" panose="02010600030101010101" pitchFamily="2" charset="-122"/>
              </a:rPr>
              <a:t> </a:t>
            </a:r>
            <a:endParaRPr lang="zh-CN" sz="3200" b="0">
              <a:solidFill>
                <a:srgbClr val="333333"/>
              </a:solidFill>
              <a:ea typeface="宋体" panose="02010600030101010101" pitchFamily="2" charset="-122"/>
            </a:endParaRPr>
          </a:p>
          <a:p>
            <a:pPr indent="0"/>
            <a:endParaRPr lang="zh-CN" sz="3200" b="0">
              <a:solidFill>
                <a:srgbClr val="333333"/>
              </a:solidFill>
              <a:ea typeface="宋体" panose="02010600030101010101" pitchFamily="2" charset="-122"/>
            </a:endParaRPr>
          </a:p>
          <a:p>
            <a:pPr indent="0"/>
            <a:r>
              <a:rPr lang="zh-CN" sz="3200" b="0">
                <a:solidFill>
                  <a:srgbClr val="333333"/>
                </a:solidFill>
                <a:ea typeface="宋体" panose="02010600030101010101" pitchFamily="2" charset="-122"/>
              </a:rPr>
              <a:t>这两篇小说在语言表述上最明显的区别是什么？</a:t>
            </a:r>
          </a:p>
          <a:p>
            <a:endParaRPr lang="zh-CN" altLang="en-US" sz="3200" b="0">
              <a:solidFill>
                <a:srgbClr val="333333"/>
              </a:solidFill>
              <a:ea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470785" y="3362960"/>
            <a:ext cx="5769610" cy="1245870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lstStyle/>
          <a:p>
            <a:pPr indent="0"/>
            <a:r>
              <a:rPr lang="zh-CN" sz="6000" b="0">
                <a:solidFill>
                  <a:srgbClr val="333333"/>
                </a:solidFill>
                <a:ea typeface="宋体" panose="02010600030101010101" pitchFamily="2" charset="-122"/>
              </a:rPr>
              <a:t>文言文和白话文</a:t>
            </a:r>
            <a:endParaRPr lang="zh-CN" altLang="en-US" sz="6000" b="0">
              <a:solidFill>
                <a:srgbClr val="333333"/>
              </a:solidFill>
              <a:ea typeface="宋体" panose="02010600030101010101" pitchFamily="2" charset="-122"/>
            </a:endParaRPr>
          </a:p>
        </p:txBody>
      </p:sp>
      <p:pic>
        <p:nvPicPr>
          <p:cNvPr id="28" name="图片 2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44" r="1"/>
          <a:stretch>
            <a:fillRect/>
          </a:stretch>
        </p:blipFill>
        <p:spPr>
          <a:xfrm>
            <a:off x="-12700" y="5353050"/>
            <a:ext cx="3488690" cy="10134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-1" y="0"/>
            <a:ext cx="12192000" cy="854686"/>
          </a:xfrm>
          <a:prstGeom prst="rect">
            <a:avLst/>
          </a:prstGeom>
          <a:gradFill>
            <a:gsLst>
              <a:gs pos="100000">
                <a:srgbClr val="224B9F"/>
              </a:gs>
              <a:gs pos="0">
                <a:srgbClr val="19298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35" name="图片 3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0143" y="-121297"/>
            <a:ext cx="4389118" cy="1097280"/>
          </a:xfrm>
          <a:prstGeom prst="rect">
            <a:avLst/>
          </a:prstGeom>
        </p:spPr>
      </p:pic>
      <p:sp>
        <p:nvSpPr>
          <p:cNvPr id="36" name="矩形 35"/>
          <p:cNvSpPr/>
          <p:nvPr/>
        </p:nvSpPr>
        <p:spPr>
          <a:xfrm>
            <a:off x="0" y="6543922"/>
            <a:ext cx="12192000" cy="314077"/>
          </a:xfrm>
          <a:prstGeom prst="rect">
            <a:avLst/>
          </a:prstGeom>
          <a:gradFill>
            <a:gsLst>
              <a:gs pos="100000">
                <a:srgbClr val="224B9F"/>
              </a:gs>
              <a:gs pos="0">
                <a:srgbClr val="19298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0" name="文本框 99"/>
          <p:cNvSpPr txBox="1"/>
          <p:nvPr/>
        </p:nvSpPr>
        <p:spPr>
          <a:xfrm>
            <a:off x="2937510" y="1892935"/>
            <a:ext cx="8202930" cy="361950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noAutofit/>
          </a:bodyPr>
          <a:lstStyle/>
          <a:p>
            <a:pPr indent="0"/>
            <a:r>
              <a:rPr lang="en-US" altLang="zh-CN" sz="2800" b="1">
                <a:solidFill>
                  <a:srgbClr val="333333"/>
                </a:solidFill>
                <a:ea typeface="宋体" panose="02010600030101010101" pitchFamily="2" charset="-122"/>
              </a:rPr>
              <a:t> </a:t>
            </a:r>
            <a:r>
              <a:rPr lang="zh-CN" sz="2800" b="1">
                <a:solidFill>
                  <a:srgbClr val="333333"/>
                </a:solidFill>
                <a:ea typeface="宋体" panose="02010600030101010101" pitchFamily="2" charset="-122"/>
              </a:rPr>
              <a:t>五四时期</a:t>
            </a:r>
            <a:r>
              <a:rPr lang="en-US" altLang="zh-CN" sz="2800" b="1">
                <a:solidFill>
                  <a:srgbClr val="333333"/>
                </a:solidFill>
                <a:ea typeface="宋体" panose="02010600030101010101" pitchFamily="2" charset="-122"/>
              </a:rPr>
              <a:t>“</a:t>
            </a:r>
            <a:r>
              <a:rPr lang="zh-CN" sz="2800" b="1">
                <a:solidFill>
                  <a:srgbClr val="333333"/>
                </a:solidFill>
                <a:ea typeface="宋体" panose="02010600030101010101" pitchFamily="2" charset="-122"/>
              </a:rPr>
              <a:t>文白之争</a:t>
            </a:r>
            <a:r>
              <a:rPr lang="en-US" altLang="zh-CN" sz="2800" b="1">
                <a:solidFill>
                  <a:srgbClr val="333333"/>
                </a:solidFill>
                <a:ea typeface="宋体" panose="02010600030101010101" pitchFamily="2" charset="-122"/>
              </a:rPr>
              <a:t>”</a:t>
            </a:r>
            <a:endParaRPr lang="zh-CN" sz="2800" b="1">
              <a:solidFill>
                <a:srgbClr val="333333"/>
              </a:solidFill>
              <a:ea typeface="宋体" panose="02010600030101010101" pitchFamily="2" charset="-122"/>
            </a:endParaRPr>
          </a:p>
          <a:p>
            <a:pPr indent="0"/>
            <a:endParaRPr lang="zh-CN" sz="2800" b="1">
              <a:solidFill>
                <a:srgbClr val="333333"/>
              </a:solidFill>
              <a:ea typeface="宋体" panose="02010600030101010101" pitchFamily="2" charset="-122"/>
            </a:endParaRPr>
          </a:p>
          <a:p>
            <a:pPr indent="0"/>
            <a:endParaRPr lang="zh-CN" sz="2800" b="1">
              <a:solidFill>
                <a:srgbClr val="333333"/>
              </a:solidFill>
              <a:ea typeface="宋体" panose="02010600030101010101" pitchFamily="2" charset="-122"/>
            </a:endParaRPr>
          </a:p>
          <a:p>
            <a:pPr indent="0"/>
            <a:endParaRPr lang="zh-CN" sz="2800" b="1">
              <a:solidFill>
                <a:srgbClr val="333333"/>
              </a:solidFill>
              <a:ea typeface="宋体" panose="02010600030101010101" pitchFamily="2" charset="-122"/>
            </a:endParaRPr>
          </a:p>
          <a:p>
            <a:pPr indent="0"/>
            <a:r>
              <a:rPr lang="zh-CN" sz="2800" b="1">
                <a:solidFill>
                  <a:srgbClr val="333333"/>
                </a:solidFill>
                <a:ea typeface="宋体" panose="02010600030101010101" pitchFamily="2" charset="-122"/>
              </a:rPr>
              <a:t>文学从精英分子的特权，慢慢向平民主义转化。</a:t>
            </a:r>
            <a:endParaRPr lang="zh-CN" altLang="en-US" sz="2800" b="1">
              <a:solidFill>
                <a:srgbClr val="333333"/>
              </a:solidFill>
              <a:ea typeface="宋体" panose="02010600030101010101" pitchFamily="2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1548130" y="2002790"/>
            <a:ext cx="756285" cy="3623945"/>
          </a:xfrm>
          <a:prstGeom prst="rect">
            <a:avLst/>
          </a:prstGeom>
          <a:solidFill>
            <a:srgbClr val="5E7D65">
              <a:alpha val="69804"/>
            </a:srgbClr>
          </a:solidFill>
        </p:spPr>
        <p:txBody>
          <a:bodyPr wrap="square" rtlCol="0">
            <a:noAutofit/>
          </a:bodyPr>
          <a:lstStyle/>
          <a:p>
            <a:r>
              <a:rPr lang="zh-CN" altLang="en-US" sz="3200" b="1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新旧文学的冲突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-1" y="0"/>
            <a:ext cx="12192000" cy="854686"/>
          </a:xfrm>
          <a:prstGeom prst="rect">
            <a:avLst/>
          </a:prstGeom>
          <a:gradFill>
            <a:gsLst>
              <a:gs pos="100000">
                <a:srgbClr val="224B9F"/>
              </a:gs>
              <a:gs pos="0">
                <a:srgbClr val="19298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35" name="图片 3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0143" y="-121297"/>
            <a:ext cx="4389118" cy="1097280"/>
          </a:xfrm>
          <a:prstGeom prst="rect">
            <a:avLst/>
          </a:prstGeom>
        </p:spPr>
      </p:pic>
      <p:sp>
        <p:nvSpPr>
          <p:cNvPr id="36" name="矩形 35"/>
          <p:cNvSpPr/>
          <p:nvPr/>
        </p:nvSpPr>
        <p:spPr>
          <a:xfrm>
            <a:off x="0" y="6543922"/>
            <a:ext cx="12192000" cy="314077"/>
          </a:xfrm>
          <a:prstGeom prst="rect">
            <a:avLst/>
          </a:prstGeom>
          <a:gradFill>
            <a:gsLst>
              <a:gs pos="100000">
                <a:srgbClr val="224B9F"/>
              </a:gs>
              <a:gs pos="0">
                <a:srgbClr val="19298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2185670" y="2029460"/>
            <a:ext cx="864552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/>
              <a:t>鲁迅小说的表述跟我们现在小说的表述一样吗？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-1" y="0"/>
            <a:ext cx="12192000" cy="854686"/>
          </a:xfrm>
          <a:prstGeom prst="rect">
            <a:avLst/>
          </a:prstGeom>
          <a:gradFill>
            <a:gsLst>
              <a:gs pos="100000">
                <a:srgbClr val="224B9F"/>
              </a:gs>
              <a:gs pos="0">
                <a:srgbClr val="19298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35" name="图片 3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0143" y="-121297"/>
            <a:ext cx="4389118" cy="1097280"/>
          </a:xfrm>
          <a:prstGeom prst="rect">
            <a:avLst/>
          </a:prstGeom>
        </p:spPr>
      </p:pic>
      <p:sp>
        <p:nvSpPr>
          <p:cNvPr id="36" name="矩形 35"/>
          <p:cNvSpPr/>
          <p:nvPr/>
        </p:nvSpPr>
        <p:spPr>
          <a:xfrm>
            <a:off x="0" y="6543922"/>
            <a:ext cx="12192000" cy="314077"/>
          </a:xfrm>
          <a:prstGeom prst="rect">
            <a:avLst/>
          </a:prstGeom>
          <a:gradFill>
            <a:gsLst>
              <a:gs pos="100000">
                <a:srgbClr val="224B9F"/>
              </a:gs>
              <a:gs pos="0">
                <a:srgbClr val="19298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1941830" y="1768475"/>
            <a:ext cx="8942705" cy="2537460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lstStyle/>
          <a:p>
            <a:pPr indent="0"/>
            <a:r>
              <a:rPr lang="en-US" altLang="zh-CN" sz="3200" b="0">
                <a:solidFill>
                  <a:srgbClr val="333333"/>
                </a:solidFill>
                <a:ea typeface="宋体" panose="02010600030101010101" pitchFamily="2" charset="-122"/>
              </a:rPr>
              <a:t>   </a:t>
            </a:r>
            <a:r>
              <a:rPr lang="zh-CN" sz="3200" b="0">
                <a:solidFill>
                  <a:srgbClr val="333333"/>
                </a:solidFill>
                <a:ea typeface="宋体" panose="02010600030101010101" pitchFamily="2" charset="-122"/>
              </a:rPr>
              <a:t>“‘五四’时期的白话文，其实并不完全排斥古文，相反，很多作家的创作文白互相渗透，仍然不同程度师承古文营养，从古文到白话，就像刚刚脱去长袍的人的漫步，随和自然多了。”             </a:t>
            </a:r>
          </a:p>
          <a:p>
            <a:pPr indent="0"/>
            <a:r>
              <a:rPr lang="zh-CN" sz="3200" b="0">
                <a:solidFill>
                  <a:srgbClr val="333333"/>
                </a:solidFill>
                <a:ea typeface="宋体" panose="02010600030101010101" pitchFamily="2" charset="-122"/>
              </a:rPr>
              <a:t> </a:t>
            </a:r>
            <a:r>
              <a:rPr lang="en-US" altLang="zh-CN" sz="3200" b="0">
                <a:solidFill>
                  <a:srgbClr val="333333"/>
                </a:solidFill>
                <a:ea typeface="宋体" panose="02010600030101010101" pitchFamily="2" charset="-122"/>
              </a:rPr>
              <a:t>          </a:t>
            </a:r>
          </a:p>
          <a:p>
            <a:pPr indent="0"/>
            <a:r>
              <a:rPr lang="en-US" altLang="zh-CN" sz="3200" b="0">
                <a:solidFill>
                  <a:srgbClr val="333333"/>
                </a:solidFill>
                <a:ea typeface="宋体" panose="02010600030101010101" pitchFamily="2" charset="-122"/>
              </a:rPr>
              <a:t>              </a:t>
            </a:r>
            <a:r>
              <a:rPr lang="zh-CN" sz="3200" b="0">
                <a:solidFill>
                  <a:srgbClr val="333333"/>
                </a:solidFill>
                <a:ea typeface="宋体" panose="02010600030101010101" pitchFamily="2" charset="-122"/>
              </a:rPr>
              <a:t>——《中国现代文学三十年》</a:t>
            </a:r>
            <a:endParaRPr lang="zh-CN" altLang="en-US" sz="3200" b="0">
              <a:solidFill>
                <a:srgbClr val="333333"/>
              </a:solidFill>
              <a:ea typeface="宋体" panose="02010600030101010101" pitchFamily="2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1095375" y="1628140"/>
            <a:ext cx="620395" cy="3609975"/>
          </a:xfrm>
          <a:prstGeom prst="rect">
            <a:avLst/>
          </a:prstGeom>
          <a:solidFill>
            <a:srgbClr val="5E7D65">
              <a:alpha val="69804"/>
            </a:srgbClr>
          </a:solidFill>
        </p:spPr>
        <p:txBody>
          <a:bodyPr wrap="square" rtlCol="0">
            <a:noAutofit/>
          </a:bodyPr>
          <a:lstStyle/>
          <a:p>
            <a:r>
              <a:rPr lang="zh-CN" altLang="en-US" sz="3200" b="1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新旧文学的传承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-1" y="0"/>
            <a:ext cx="12192000" cy="854686"/>
          </a:xfrm>
          <a:prstGeom prst="rect">
            <a:avLst/>
          </a:prstGeom>
          <a:gradFill>
            <a:gsLst>
              <a:gs pos="100000">
                <a:srgbClr val="224B9F"/>
              </a:gs>
              <a:gs pos="0">
                <a:srgbClr val="19298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35" name="图片 3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0143" y="-121297"/>
            <a:ext cx="4389118" cy="1097280"/>
          </a:xfrm>
          <a:prstGeom prst="rect">
            <a:avLst/>
          </a:prstGeom>
        </p:spPr>
      </p:pic>
      <p:sp>
        <p:nvSpPr>
          <p:cNvPr id="36" name="矩形 35"/>
          <p:cNvSpPr/>
          <p:nvPr/>
        </p:nvSpPr>
        <p:spPr>
          <a:xfrm>
            <a:off x="0" y="6543922"/>
            <a:ext cx="12192000" cy="314077"/>
          </a:xfrm>
          <a:prstGeom prst="rect">
            <a:avLst/>
          </a:prstGeom>
          <a:gradFill>
            <a:gsLst>
              <a:gs pos="100000">
                <a:srgbClr val="224B9F"/>
              </a:gs>
              <a:gs pos="0">
                <a:srgbClr val="19298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0" name="文本框 99"/>
          <p:cNvSpPr txBox="1"/>
          <p:nvPr/>
        </p:nvSpPr>
        <p:spPr>
          <a:xfrm>
            <a:off x="1006475" y="1202055"/>
            <a:ext cx="10163175" cy="1179830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lstStyle/>
          <a:p>
            <a:pPr indent="0"/>
            <a:endParaRPr lang="zh-CN" sz="3200" b="0">
              <a:solidFill>
                <a:srgbClr val="333333"/>
              </a:solidFill>
              <a:ea typeface="宋体" panose="02010600030101010101" pitchFamily="2" charset="-122"/>
            </a:endParaRPr>
          </a:p>
          <a:p>
            <a:pPr indent="0"/>
            <a:r>
              <a:rPr lang="zh-CN" sz="3200" b="0">
                <a:solidFill>
                  <a:srgbClr val="333333"/>
                </a:solidFill>
                <a:ea typeface="宋体" panose="02010600030101010101" pitchFamily="2" charset="-122"/>
              </a:rPr>
              <a:t>这两篇小说的语言分别有什么</a:t>
            </a:r>
            <a:r>
              <a:rPr lang="zh-CN" sz="3200" b="0">
                <a:solidFill>
                  <a:srgbClr val="FF0000"/>
                </a:solidFill>
                <a:ea typeface="宋体" panose="02010600030101010101" pitchFamily="2" charset="-122"/>
              </a:rPr>
              <a:t>特点</a:t>
            </a:r>
            <a:r>
              <a:rPr lang="zh-CN" sz="3200" b="0">
                <a:solidFill>
                  <a:srgbClr val="333333"/>
                </a:solidFill>
                <a:ea typeface="宋体" panose="02010600030101010101" pitchFamily="2" charset="-122"/>
              </a:rPr>
              <a:t>？</a:t>
            </a:r>
          </a:p>
          <a:p>
            <a:endParaRPr lang="zh-CN" altLang="en-US" sz="3200" b="0">
              <a:solidFill>
                <a:srgbClr val="333333"/>
              </a:solidFill>
              <a:ea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005840" y="2927985"/>
            <a:ext cx="9069070" cy="1919605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lstStyle/>
          <a:p>
            <a:endParaRPr lang="zh-CN" altLang="en-US" sz="3200" b="0">
              <a:solidFill>
                <a:srgbClr val="333333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-1" y="0"/>
            <a:ext cx="12192000" cy="854686"/>
          </a:xfrm>
          <a:prstGeom prst="rect">
            <a:avLst/>
          </a:prstGeom>
          <a:gradFill>
            <a:gsLst>
              <a:gs pos="100000">
                <a:srgbClr val="224B9F"/>
              </a:gs>
              <a:gs pos="0">
                <a:srgbClr val="19298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35" name="图片 3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0143" y="-121297"/>
            <a:ext cx="4389118" cy="1097280"/>
          </a:xfrm>
          <a:prstGeom prst="rect">
            <a:avLst/>
          </a:prstGeom>
        </p:spPr>
      </p:pic>
      <p:sp>
        <p:nvSpPr>
          <p:cNvPr id="36" name="矩形 35"/>
          <p:cNvSpPr/>
          <p:nvPr/>
        </p:nvSpPr>
        <p:spPr>
          <a:xfrm>
            <a:off x="0" y="6543922"/>
            <a:ext cx="12192000" cy="314077"/>
          </a:xfrm>
          <a:prstGeom prst="rect">
            <a:avLst/>
          </a:prstGeom>
          <a:gradFill>
            <a:gsLst>
              <a:gs pos="100000">
                <a:srgbClr val="224B9F"/>
              </a:gs>
              <a:gs pos="0">
                <a:srgbClr val="19298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2943860" y="2961640"/>
            <a:ext cx="6425565" cy="244284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en-US" altLang="zh-CN" sz="3600" b="1">
                <a:solidFill>
                  <a:srgbClr val="333333"/>
                </a:solidFill>
                <a:ea typeface="宋体" panose="02010600030101010101" pitchFamily="2" charset="-122"/>
                <a:sym typeface="+mn-ea"/>
              </a:rPr>
              <a:t>1</a:t>
            </a:r>
            <a:r>
              <a:rPr lang="zh-CN" altLang="en-US" sz="3600" b="1">
                <a:solidFill>
                  <a:srgbClr val="333333"/>
                </a:solidFill>
                <a:ea typeface="宋体" panose="02010600030101010101" pitchFamily="2" charset="-122"/>
                <a:sym typeface="+mn-ea"/>
              </a:rPr>
              <a:t>、</a:t>
            </a:r>
            <a:r>
              <a:rPr lang="zh-CN" sz="3600" b="1">
                <a:solidFill>
                  <a:srgbClr val="333333"/>
                </a:solidFill>
                <a:ea typeface="宋体" panose="02010600030101010101" pitchFamily="2" charset="-122"/>
                <a:sym typeface="+mn-ea"/>
              </a:rPr>
              <a:t>令人反思的</a:t>
            </a:r>
            <a:r>
              <a:rPr lang="zh-CN" sz="3600" b="1">
                <a:solidFill>
                  <a:srgbClr val="FF0000"/>
                </a:solidFill>
                <a:ea typeface="宋体" panose="02010600030101010101" pitchFamily="2" charset="-122"/>
                <a:sym typeface="+mn-ea"/>
              </a:rPr>
              <a:t>反讽</a:t>
            </a:r>
            <a:r>
              <a:rPr lang="zh-CN" sz="3600" b="1">
                <a:solidFill>
                  <a:srgbClr val="333333"/>
                </a:solidFill>
                <a:ea typeface="宋体" panose="02010600030101010101" pitchFamily="2" charset="-122"/>
                <a:sym typeface="+mn-ea"/>
              </a:rPr>
              <a:t>语言设计</a:t>
            </a:r>
          </a:p>
          <a:p>
            <a:r>
              <a:rPr lang="en-US" altLang="zh-CN" sz="3600" b="1">
                <a:solidFill>
                  <a:srgbClr val="333333"/>
                </a:solidFill>
                <a:ea typeface="宋体" panose="02010600030101010101" pitchFamily="2" charset="-122"/>
                <a:sym typeface="+mn-ea"/>
              </a:rPr>
              <a:t>2</a:t>
            </a:r>
            <a:r>
              <a:rPr lang="zh-CN" altLang="en-US" sz="3600" b="1">
                <a:solidFill>
                  <a:srgbClr val="333333"/>
                </a:solidFill>
                <a:ea typeface="宋体" panose="02010600030101010101" pitchFamily="2" charset="-122"/>
                <a:sym typeface="+mn-ea"/>
              </a:rPr>
              <a:t>、</a:t>
            </a:r>
            <a:r>
              <a:rPr lang="zh-CN" sz="3600" b="1">
                <a:solidFill>
                  <a:srgbClr val="333333"/>
                </a:solidFill>
                <a:ea typeface="宋体" panose="02010600030101010101" pitchFamily="2" charset="-122"/>
                <a:sym typeface="+mn-ea"/>
              </a:rPr>
              <a:t>与世俗风情相契的精巧比喻</a:t>
            </a:r>
          </a:p>
          <a:p>
            <a:r>
              <a:rPr lang="en-US" altLang="zh-CN" sz="3600" b="1">
                <a:solidFill>
                  <a:srgbClr val="333333"/>
                </a:solidFill>
                <a:ea typeface="宋体" panose="02010600030101010101" pitchFamily="2" charset="-122"/>
                <a:sym typeface="+mn-ea"/>
              </a:rPr>
              <a:t>3</a:t>
            </a:r>
            <a:r>
              <a:rPr lang="zh-CN" altLang="en-US" sz="3600" b="1">
                <a:solidFill>
                  <a:srgbClr val="333333"/>
                </a:solidFill>
                <a:ea typeface="宋体" panose="02010600030101010101" pitchFamily="2" charset="-122"/>
                <a:sym typeface="+mn-ea"/>
              </a:rPr>
              <a:t>、</a:t>
            </a:r>
            <a:r>
              <a:rPr lang="zh-CN" sz="3600" b="1">
                <a:solidFill>
                  <a:srgbClr val="333333"/>
                </a:solidFill>
                <a:ea typeface="宋体" panose="02010600030101010101" pitchFamily="2" charset="-122"/>
                <a:sym typeface="+mn-ea"/>
              </a:rPr>
              <a:t>暗示手法的运用</a:t>
            </a:r>
            <a:endParaRPr lang="zh-CN" altLang="en-US" sz="3600" b="1">
              <a:solidFill>
                <a:srgbClr val="333333"/>
              </a:solidFill>
              <a:ea typeface="宋体" panose="02010600030101010101" pitchFamily="2" charset="-122"/>
              <a:sym typeface="+mn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148080" y="1654175"/>
            <a:ext cx="2382520" cy="84074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noAutofit/>
          </a:bodyPr>
          <a:lstStyle/>
          <a:p>
            <a:pPr algn="ctr"/>
            <a:r>
              <a:rPr lang="zh-CN" altLang="en-US" sz="6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《促织》：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-1" y="0"/>
            <a:ext cx="12192000" cy="854686"/>
          </a:xfrm>
          <a:prstGeom prst="rect">
            <a:avLst/>
          </a:prstGeom>
          <a:gradFill>
            <a:gsLst>
              <a:gs pos="100000">
                <a:srgbClr val="224B9F"/>
              </a:gs>
              <a:gs pos="0">
                <a:srgbClr val="19298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35" name="图片 3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0143" y="-121297"/>
            <a:ext cx="4389118" cy="1097280"/>
          </a:xfrm>
          <a:prstGeom prst="rect">
            <a:avLst/>
          </a:prstGeom>
        </p:spPr>
      </p:pic>
      <p:sp>
        <p:nvSpPr>
          <p:cNvPr id="36" name="矩形 35"/>
          <p:cNvSpPr/>
          <p:nvPr/>
        </p:nvSpPr>
        <p:spPr>
          <a:xfrm>
            <a:off x="0" y="6543922"/>
            <a:ext cx="12192000" cy="314077"/>
          </a:xfrm>
          <a:prstGeom prst="rect">
            <a:avLst/>
          </a:prstGeom>
          <a:gradFill>
            <a:gsLst>
              <a:gs pos="100000">
                <a:srgbClr val="224B9F"/>
              </a:gs>
              <a:gs pos="0">
                <a:srgbClr val="19298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401320" y="1229360"/>
            <a:ext cx="4173855" cy="181864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noAutofit/>
          </a:bodyPr>
          <a:lstStyle/>
          <a:p>
            <a:pPr algn="ctr"/>
            <a:r>
              <a:rPr lang="zh-CN" altLang="en-US" sz="6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《阿</a:t>
            </a:r>
            <a:r>
              <a:rPr lang="en-US" altLang="zh-CN" sz="6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Q</a:t>
            </a:r>
            <a:r>
              <a:rPr lang="zh-CN" altLang="en-US" sz="6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正传》</a:t>
            </a:r>
            <a:r>
              <a:rPr lang="zh-CN" altLang="en-US" sz="72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：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586230" y="2675255"/>
            <a:ext cx="8794750" cy="251904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en-US" altLang="zh-CN" sz="2800" b="1">
                <a:solidFill>
                  <a:srgbClr val="333333"/>
                </a:solidFill>
                <a:ea typeface="宋体" panose="02010600030101010101" pitchFamily="2" charset="-122"/>
                <a:sym typeface="+mn-ea"/>
              </a:rPr>
              <a:t>1</a:t>
            </a:r>
            <a:r>
              <a:rPr lang="zh-CN" altLang="en-US" sz="2800" b="1">
                <a:solidFill>
                  <a:srgbClr val="333333"/>
                </a:solidFill>
                <a:ea typeface="宋体" panose="02010600030101010101" pitchFamily="2" charset="-122"/>
                <a:sym typeface="+mn-ea"/>
              </a:rPr>
              <a:t>、</a:t>
            </a:r>
            <a:r>
              <a:rPr lang="zh-CN" sz="2800" b="1">
                <a:solidFill>
                  <a:srgbClr val="333333"/>
                </a:solidFill>
                <a:ea typeface="宋体" panose="02010600030101010101" pitchFamily="2" charset="-122"/>
                <a:sym typeface="+mn-ea"/>
              </a:rPr>
              <a:t>口语化；</a:t>
            </a:r>
          </a:p>
          <a:p>
            <a:r>
              <a:rPr lang="en-US" altLang="zh-CN" sz="2800" b="1">
                <a:solidFill>
                  <a:srgbClr val="333333"/>
                </a:solidFill>
                <a:ea typeface="宋体" panose="02010600030101010101" pitchFamily="2" charset="-122"/>
                <a:sym typeface="+mn-ea"/>
              </a:rPr>
              <a:t>2</a:t>
            </a:r>
            <a:r>
              <a:rPr lang="zh-CN" altLang="en-US" sz="2800" b="1">
                <a:solidFill>
                  <a:srgbClr val="333333"/>
                </a:solidFill>
                <a:ea typeface="宋体" panose="02010600030101010101" pitchFamily="2" charset="-122"/>
                <a:sym typeface="+mn-ea"/>
              </a:rPr>
              <a:t>、</a:t>
            </a:r>
            <a:r>
              <a:rPr lang="zh-CN" sz="2800" b="1">
                <a:solidFill>
                  <a:srgbClr val="333333"/>
                </a:solidFill>
                <a:ea typeface="宋体" panose="02010600030101010101" pitchFamily="2" charset="-122"/>
                <a:sym typeface="+mn-ea"/>
              </a:rPr>
              <a:t>准确、鲜明、生动</a:t>
            </a:r>
          </a:p>
          <a:p>
            <a:r>
              <a:rPr lang="en-US" altLang="zh-CN" sz="2800" b="1">
                <a:solidFill>
                  <a:srgbClr val="333333"/>
                </a:solidFill>
                <a:ea typeface="宋体" panose="02010600030101010101" pitchFamily="2" charset="-122"/>
                <a:sym typeface="+mn-ea"/>
              </a:rPr>
              <a:t>3</a:t>
            </a:r>
            <a:r>
              <a:rPr lang="zh-CN" altLang="en-US" sz="2800" b="1">
                <a:solidFill>
                  <a:srgbClr val="333333"/>
                </a:solidFill>
                <a:ea typeface="宋体" panose="02010600030101010101" pitchFamily="2" charset="-122"/>
                <a:sym typeface="+mn-ea"/>
              </a:rPr>
              <a:t>、</a:t>
            </a:r>
            <a:r>
              <a:rPr lang="zh-CN" sz="2800" b="1">
                <a:solidFill>
                  <a:srgbClr val="333333"/>
                </a:solidFill>
                <a:ea typeface="宋体" panose="02010600030101010101" pitchFamily="2" charset="-122"/>
                <a:sym typeface="+mn-ea"/>
              </a:rPr>
              <a:t>人物语言高度个性化</a:t>
            </a:r>
          </a:p>
          <a:p>
            <a:r>
              <a:rPr lang="en-US" altLang="zh-CN" sz="2800" b="1">
                <a:solidFill>
                  <a:srgbClr val="333333"/>
                </a:solidFill>
                <a:ea typeface="宋体" panose="02010600030101010101" pitchFamily="2" charset="-122"/>
                <a:sym typeface="+mn-ea"/>
              </a:rPr>
              <a:t>4</a:t>
            </a:r>
            <a:r>
              <a:rPr lang="zh-CN" altLang="en-US" sz="2800" b="1">
                <a:solidFill>
                  <a:srgbClr val="333333"/>
                </a:solidFill>
                <a:ea typeface="宋体" panose="02010600030101010101" pitchFamily="2" charset="-122"/>
                <a:sym typeface="+mn-ea"/>
              </a:rPr>
              <a:t>、</a:t>
            </a:r>
            <a:r>
              <a:rPr lang="zh-CN" sz="2800" b="1">
                <a:solidFill>
                  <a:srgbClr val="333333"/>
                </a:solidFill>
                <a:ea typeface="宋体" panose="02010600030101010101" pitchFamily="2" charset="-122"/>
                <a:sym typeface="+mn-ea"/>
              </a:rPr>
              <a:t>默而</a:t>
            </a:r>
            <a:r>
              <a:rPr lang="zh-CN" sz="2800" b="1">
                <a:solidFill>
                  <a:srgbClr val="FF0000"/>
                </a:solidFill>
                <a:ea typeface="宋体" panose="02010600030101010101" pitchFamily="2" charset="-122"/>
                <a:sym typeface="+mn-ea"/>
              </a:rPr>
              <a:t>含讥</a:t>
            </a:r>
            <a:r>
              <a:rPr lang="zh-CN" sz="2800" b="1">
                <a:solidFill>
                  <a:srgbClr val="333333"/>
                </a:solidFill>
                <a:ea typeface="宋体" panose="02010600030101010101" pitchFamily="2" charset="-122"/>
                <a:sym typeface="+mn-ea"/>
              </a:rPr>
              <a:t>、婉而</a:t>
            </a:r>
            <a:r>
              <a:rPr lang="zh-CN" sz="2800" b="1">
                <a:solidFill>
                  <a:srgbClr val="FF0000"/>
                </a:solidFill>
                <a:ea typeface="宋体" panose="02010600030101010101" pitchFamily="2" charset="-122"/>
                <a:sym typeface="+mn-ea"/>
              </a:rPr>
              <a:t>多讽</a:t>
            </a:r>
            <a:r>
              <a:rPr lang="zh-CN" sz="2800" b="1">
                <a:solidFill>
                  <a:srgbClr val="333333"/>
                </a:solidFill>
                <a:ea typeface="宋体" panose="02010600030101010101" pitchFamily="2" charset="-122"/>
                <a:sym typeface="+mn-ea"/>
              </a:rPr>
              <a:t>。</a:t>
            </a:r>
          </a:p>
          <a:p>
            <a:endParaRPr lang="zh-CN" altLang="en-US" sz="2800" b="1">
              <a:ea typeface="宋体" panose="02010600030101010101" pitchFamily="2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-1" y="0"/>
            <a:ext cx="12192000" cy="854686"/>
          </a:xfrm>
          <a:prstGeom prst="rect">
            <a:avLst/>
          </a:prstGeom>
          <a:gradFill>
            <a:gsLst>
              <a:gs pos="100000">
                <a:srgbClr val="224B9F"/>
              </a:gs>
              <a:gs pos="0">
                <a:srgbClr val="19298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35" name="图片 3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0143" y="-121297"/>
            <a:ext cx="4389118" cy="1097280"/>
          </a:xfrm>
          <a:prstGeom prst="rect">
            <a:avLst/>
          </a:prstGeom>
        </p:spPr>
      </p:pic>
      <p:sp>
        <p:nvSpPr>
          <p:cNvPr id="36" name="矩形 35"/>
          <p:cNvSpPr/>
          <p:nvPr/>
        </p:nvSpPr>
        <p:spPr>
          <a:xfrm>
            <a:off x="0" y="6543922"/>
            <a:ext cx="12192000" cy="314077"/>
          </a:xfrm>
          <a:prstGeom prst="rect">
            <a:avLst/>
          </a:prstGeom>
          <a:gradFill>
            <a:gsLst>
              <a:gs pos="100000">
                <a:srgbClr val="224B9F"/>
              </a:gs>
              <a:gs pos="0">
                <a:srgbClr val="19298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5086350" y="2829560"/>
            <a:ext cx="2019300" cy="119888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zh-CN" altLang="en-US" sz="72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反讽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-1" y="0"/>
            <a:ext cx="12192000" cy="854686"/>
          </a:xfrm>
          <a:prstGeom prst="rect">
            <a:avLst/>
          </a:prstGeom>
          <a:gradFill>
            <a:gsLst>
              <a:gs pos="100000">
                <a:srgbClr val="224B9F"/>
              </a:gs>
              <a:gs pos="0">
                <a:srgbClr val="19298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35" name="图片 3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0143" y="-121297"/>
            <a:ext cx="4389118" cy="1097280"/>
          </a:xfrm>
          <a:prstGeom prst="rect">
            <a:avLst/>
          </a:prstGeom>
        </p:spPr>
      </p:pic>
      <p:sp>
        <p:nvSpPr>
          <p:cNvPr id="36" name="矩形 35"/>
          <p:cNvSpPr/>
          <p:nvPr/>
        </p:nvSpPr>
        <p:spPr>
          <a:xfrm>
            <a:off x="0" y="6543922"/>
            <a:ext cx="12192000" cy="314077"/>
          </a:xfrm>
          <a:prstGeom prst="rect">
            <a:avLst/>
          </a:prstGeom>
          <a:gradFill>
            <a:gsLst>
              <a:gs pos="100000">
                <a:srgbClr val="224B9F"/>
              </a:gs>
              <a:gs pos="0">
                <a:srgbClr val="19298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2473960" y="1402080"/>
            <a:ext cx="8630920" cy="345059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3200">
                <a:solidFill>
                  <a:schemeClr val="tx1"/>
                </a:solidFill>
                <a:uFillTx/>
              </a:rPr>
              <a:t>    </a:t>
            </a:r>
            <a:r>
              <a:rPr lang="zh-CN" altLang="en-US" sz="3200">
                <a:solidFill>
                  <a:schemeClr val="tx1"/>
                </a:solidFill>
                <a:uFillTx/>
              </a:rPr>
              <a:t>鲁迅先生在《中国小说史略》中说：</a:t>
            </a:r>
            <a:r>
              <a:rPr lang="en-US" altLang="zh-CN" sz="3200">
                <a:solidFill>
                  <a:schemeClr val="tx1"/>
                </a:solidFill>
                <a:uFillTx/>
              </a:rPr>
              <a:t>“</a:t>
            </a:r>
            <a:r>
              <a:rPr lang="zh-CN" altLang="en-US" sz="3200">
                <a:solidFill>
                  <a:schemeClr val="tx1"/>
                </a:solidFill>
                <a:uFillTx/>
              </a:rPr>
              <a:t>《聊斋志异》虽亦如当时同类之书，不外记神仙狐鬼精魅故事，然描写委曲，叙次井然，用传奇法，而以志怪，变幻之状，如在目前；又或易调改弦，别叙畸人异行，出于幻城，顿入人间；偶述所闻，亦多简洁，故读者耳目，为之一新。</a:t>
            </a:r>
            <a:r>
              <a:rPr lang="en-US" altLang="zh-CN" sz="3200">
                <a:solidFill>
                  <a:schemeClr val="tx1"/>
                </a:solidFill>
                <a:uFillTx/>
              </a:rPr>
              <a:t>”</a:t>
            </a:r>
          </a:p>
        </p:txBody>
      </p:sp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1095375" y="1628140"/>
            <a:ext cx="620395" cy="3609975"/>
          </a:xfrm>
          <a:prstGeom prst="rect">
            <a:avLst/>
          </a:prstGeom>
          <a:solidFill>
            <a:srgbClr val="5E7D65">
              <a:alpha val="69804"/>
            </a:srgbClr>
          </a:solidFill>
        </p:spPr>
        <p:txBody>
          <a:bodyPr wrap="square" rtlCol="0">
            <a:noAutofit/>
          </a:bodyPr>
          <a:lstStyle/>
          <a:p>
            <a:r>
              <a:rPr lang="zh-CN" altLang="en-US" sz="3200" b="1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新旧文学的传承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-1" y="0"/>
            <a:ext cx="12192000" cy="854686"/>
          </a:xfrm>
          <a:prstGeom prst="rect">
            <a:avLst/>
          </a:prstGeom>
          <a:gradFill>
            <a:gsLst>
              <a:gs pos="100000">
                <a:srgbClr val="224B9F"/>
              </a:gs>
              <a:gs pos="0">
                <a:srgbClr val="19298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35" name="图片 3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0143" y="-121297"/>
            <a:ext cx="4389118" cy="1097280"/>
          </a:xfrm>
          <a:prstGeom prst="rect">
            <a:avLst/>
          </a:prstGeom>
        </p:spPr>
      </p:pic>
      <p:sp>
        <p:nvSpPr>
          <p:cNvPr id="36" name="矩形 35"/>
          <p:cNvSpPr/>
          <p:nvPr/>
        </p:nvSpPr>
        <p:spPr>
          <a:xfrm>
            <a:off x="0" y="6543922"/>
            <a:ext cx="12192000" cy="314077"/>
          </a:xfrm>
          <a:prstGeom prst="rect">
            <a:avLst/>
          </a:prstGeom>
          <a:gradFill>
            <a:gsLst>
              <a:gs pos="100000">
                <a:srgbClr val="224B9F"/>
              </a:gs>
              <a:gs pos="0">
                <a:srgbClr val="19298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0" name="文本框 99"/>
          <p:cNvSpPr txBox="1"/>
          <p:nvPr/>
        </p:nvSpPr>
        <p:spPr>
          <a:xfrm>
            <a:off x="1384300" y="2303145"/>
            <a:ext cx="9711690" cy="694055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lstStyle/>
          <a:p>
            <a:pPr indent="0"/>
            <a:r>
              <a:rPr lang="en-US" altLang="zh-CN" sz="3200" b="0">
                <a:solidFill>
                  <a:srgbClr val="333333"/>
                </a:solidFill>
                <a:ea typeface="宋体" panose="02010600030101010101" pitchFamily="2" charset="-122"/>
              </a:rPr>
              <a:t>    </a:t>
            </a:r>
            <a:r>
              <a:rPr lang="zh-CN" sz="3200" b="0">
                <a:solidFill>
                  <a:srgbClr val="333333"/>
                </a:solidFill>
                <a:ea typeface="宋体" panose="02010600030101010101" pitchFamily="2" charset="-122"/>
              </a:rPr>
              <a:t>研究民族文学语言变迁史,可以厘清文学语言之根源,有利于加深对民族文化的理解。</a:t>
            </a:r>
            <a:endParaRPr lang="zh-CN" altLang="en-US" sz="3200" b="0">
              <a:solidFill>
                <a:srgbClr val="333333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-1" y="0"/>
            <a:ext cx="12192000" cy="854686"/>
          </a:xfrm>
          <a:prstGeom prst="rect">
            <a:avLst/>
          </a:prstGeom>
          <a:gradFill>
            <a:gsLst>
              <a:gs pos="100000">
                <a:srgbClr val="224B9F"/>
              </a:gs>
              <a:gs pos="0">
                <a:srgbClr val="19298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35" name="图片 3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0143" y="-121297"/>
            <a:ext cx="4389118" cy="1097280"/>
          </a:xfrm>
          <a:prstGeom prst="rect">
            <a:avLst/>
          </a:prstGeom>
        </p:spPr>
      </p:pic>
      <p:sp>
        <p:nvSpPr>
          <p:cNvPr id="36" name="矩形 35"/>
          <p:cNvSpPr/>
          <p:nvPr/>
        </p:nvSpPr>
        <p:spPr>
          <a:xfrm>
            <a:off x="0" y="6543922"/>
            <a:ext cx="12192000" cy="314077"/>
          </a:xfrm>
          <a:prstGeom prst="rect">
            <a:avLst/>
          </a:prstGeom>
          <a:gradFill>
            <a:gsLst>
              <a:gs pos="100000">
                <a:srgbClr val="224B9F"/>
              </a:gs>
              <a:gs pos="0">
                <a:srgbClr val="19298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0" name="文本框 99"/>
          <p:cNvSpPr txBox="1"/>
          <p:nvPr/>
        </p:nvSpPr>
        <p:spPr>
          <a:xfrm>
            <a:off x="1082040" y="1555750"/>
            <a:ext cx="9815830" cy="30111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noAutofit/>
          </a:bodyPr>
          <a:lstStyle/>
          <a:p>
            <a:pPr indent="0"/>
            <a:r>
              <a:rPr lang="zh-CN" sz="4000" b="1">
                <a:solidFill>
                  <a:srgbClr val="333333"/>
                </a:solidFill>
                <a:ea typeface="宋体" panose="02010600030101010101" pitchFamily="2" charset="-122"/>
              </a:rPr>
              <a:t>二、细读小说</a:t>
            </a:r>
            <a:r>
              <a:rPr lang="en-US" sz="4000" b="1">
                <a:solidFill>
                  <a:srgbClr val="333333"/>
                </a:solidFill>
                <a:latin typeface="微软雅黑" panose="020B0503020204020204" pitchFamily="34" charset="-122"/>
                <a:ea typeface="宋体" panose="02010600030101010101" pitchFamily="2" charset="-122"/>
              </a:rPr>
              <a:t> </a:t>
            </a:r>
          </a:p>
          <a:p>
            <a:pPr indent="0"/>
            <a:endParaRPr lang="en-US" sz="4000" b="1">
              <a:solidFill>
                <a:srgbClr val="333333"/>
              </a:solidFill>
              <a:latin typeface="微软雅黑" panose="020B0503020204020204" pitchFamily="34" charset="-122"/>
              <a:ea typeface="宋体" panose="02010600030101010101" pitchFamily="2" charset="-122"/>
            </a:endParaRPr>
          </a:p>
          <a:p>
            <a:pPr indent="0"/>
            <a:r>
              <a:rPr lang="en-US" sz="4000" b="1">
                <a:solidFill>
                  <a:srgbClr val="333333"/>
                </a:solidFill>
                <a:latin typeface="微软雅黑" panose="020B0503020204020204" pitchFamily="34" charset="-122"/>
                <a:ea typeface="宋体" panose="02010600030101010101" pitchFamily="2" charset="-122"/>
              </a:rPr>
              <a:t>     </a:t>
            </a:r>
          </a:p>
          <a:p>
            <a:pPr indent="0"/>
            <a:r>
              <a:rPr lang="en-US" altLang="zh-CN" sz="4000" b="1">
                <a:solidFill>
                  <a:srgbClr val="333333"/>
                </a:solidFill>
                <a:latin typeface="微软雅黑" panose="020B0503020204020204" pitchFamily="34" charset="-122"/>
                <a:ea typeface="宋体" panose="02010600030101010101" pitchFamily="2" charset="-122"/>
              </a:rPr>
              <a:t>        </a:t>
            </a:r>
            <a:r>
              <a:rPr lang="zh-CN" altLang="en-US" sz="4000" b="1">
                <a:solidFill>
                  <a:srgbClr val="333333"/>
                </a:solidFill>
                <a:latin typeface="微软雅黑" panose="020B0503020204020204" pitchFamily="34" charset="-122"/>
                <a:ea typeface="宋体" panose="02010600030101010101" pitchFamily="2" charset="-122"/>
              </a:rPr>
              <a:t>关注</a:t>
            </a:r>
            <a:r>
              <a:rPr lang="zh-CN" sz="4000" b="1">
                <a:solidFill>
                  <a:srgbClr val="333333"/>
                </a:solidFill>
                <a:ea typeface="宋体" panose="02010600030101010101" pitchFamily="2" charset="-122"/>
              </a:rPr>
              <a:t>内容和形式的区别</a:t>
            </a:r>
            <a:r>
              <a:rPr lang="en-US" sz="4000" b="1">
                <a:solidFill>
                  <a:srgbClr val="333333"/>
                </a:solidFill>
                <a:latin typeface="微软雅黑" panose="020B0503020204020204" pitchFamily="34" charset="-122"/>
                <a:ea typeface="宋体" panose="02010600030101010101" pitchFamily="2" charset="-122"/>
              </a:rPr>
              <a:t> </a:t>
            </a:r>
            <a:endParaRPr lang="en-US" altLang="en-US" sz="4000" b="1">
              <a:solidFill>
                <a:srgbClr val="333333"/>
              </a:solidFill>
              <a:latin typeface="微软雅黑" panose="020B0503020204020204" pitchFamily="34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-1" y="0"/>
            <a:ext cx="12192000" cy="854686"/>
          </a:xfrm>
          <a:prstGeom prst="rect">
            <a:avLst/>
          </a:prstGeom>
          <a:gradFill>
            <a:gsLst>
              <a:gs pos="100000">
                <a:srgbClr val="224B9F"/>
              </a:gs>
              <a:gs pos="0">
                <a:srgbClr val="19298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35" name="图片 3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0143" y="-121297"/>
            <a:ext cx="4389118" cy="1097280"/>
          </a:xfrm>
          <a:prstGeom prst="rect">
            <a:avLst/>
          </a:prstGeom>
        </p:spPr>
      </p:pic>
      <p:sp>
        <p:nvSpPr>
          <p:cNvPr id="36" name="矩形 35"/>
          <p:cNvSpPr/>
          <p:nvPr/>
        </p:nvSpPr>
        <p:spPr>
          <a:xfrm>
            <a:off x="0" y="6543922"/>
            <a:ext cx="12192000" cy="314077"/>
          </a:xfrm>
          <a:prstGeom prst="rect">
            <a:avLst/>
          </a:prstGeom>
          <a:gradFill>
            <a:gsLst>
              <a:gs pos="100000">
                <a:srgbClr val="224B9F"/>
              </a:gs>
              <a:gs pos="0">
                <a:srgbClr val="19298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0" name="文本框 99"/>
          <p:cNvSpPr txBox="1"/>
          <p:nvPr/>
        </p:nvSpPr>
        <p:spPr>
          <a:xfrm>
            <a:off x="789305" y="2413000"/>
            <a:ext cx="10818495" cy="259715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lstStyle/>
          <a:p>
            <a:pPr indent="306070"/>
            <a:r>
              <a:rPr lang="zh-CN" sz="2800" b="1">
                <a:ea typeface="宋体" panose="02010600030101010101" pitchFamily="2" charset="-122"/>
              </a:rPr>
              <a:t>问题研讨：文章始终围绕的一条主线是什么？</a:t>
            </a:r>
            <a:endParaRPr lang="zh-CN" altLang="en-US" sz="2800" b="1">
              <a:ea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104900" y="3500755"/>
            <a:ext cx="9990455" cy="118110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noAutofit/>
          </a:bodyPr>
          <a:lstStyle/>
          <a:p>
            <a:pPr indent="0"/>
            <a:r>
              <a:rPr lang="zh-CN" sz="2100" b="1">
                <a:solidFill>
                  <a:srgbClr val="FF0000"/>
                </a:solidFill>
                <a:ea typeface="宋体" panose="02010600030101010101" pitchFamily="2" charset="-122"/>
              </a:rPr>
              <a:t>　</a:t>
            </a:r>
            <a:r>
              <a:rPr lang="zh-CN" sz="2800" b="0">
                <a:ea typeface="宋体" panose="02010600030101010101" pitchFamily="2" charset="-122"/>
              </a:rPr>
              <a:t>促织之得失</a:t>
            </a:r>
          </a:p>
          <a:p>
            <a:pPr indent="0"/>
            <a:endParaRPr lang="en-US" b="0">
              <a:solidFill>
                <a:srgbClr val="333333"/>
              </a:solidFill>
              <a:latin typeface="微软雅黑" panose="020B0503020204020204" pitchFamily="34" charset="-122"/>
              <a:ea typeface="宋体" panose="02010600030101010101" pitchFamily="2" charset="-122"/>
            </a:endParaRPr>
          </a:p>
          <a:p>
            <a:pPr indent="0"/>
            <a:r>
              <a:rPr lang="en-US" b="0">
                <a:solidFill>
                  <a:srgbClr val="333333"/>
                </a:solidFill>
                <a:latin typeface="微软雅黑" panose="020B0503020204020204" pitchFamily="34" charset="-122"/>
                <a:ea typeface="宋体" panose="02010600030101010101" pitchFamily="2" charset="-122"/>
              </a:rPr>
              <a:t> </a:t>
            </a:r>
            <a:endParaRPr lang="en-US" altLang="en-US" b="0">
              <a:solidFill>
                <a:srgbClr val="333333"/>
              </a:solidFill>
              <a:latin typeface="微软雅黑" panose="020B0503020204020204" pitchFamily="34" charset="-122"/>
              <a:ea typeface="宋体" panose="0201060003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63880" y="975995"/>
            <a:ext cx="4798060" cy="102235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zh-CN" altLang="en-US" sz="6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《促织》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-1" y="0"/>
            <a:ext cx="12192000" cy="854686"/>
          </a:xfrm>
          <a:prstGeom prst="rect">
            <a:avLst/>
          </a:prstGeom>
          <a:gradFill>
            <a:gsLst>
              <a:gs pos="100000">
                <a:srgbClr val="224B9F"/>
              </a:gs>
              <a:gs pos="0">
                <a:srgbClr val="19298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35" name="图片 3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0143" y="-121297"/>
            <a:ext cx="4389118" cy="1097280"/>
          </a:xfrm>
          <a:prstGeom prst="rect">
            <a:avLst/>
          </a:prstGeom>
        </p:spPr>
      </p:pic>
      <p:sp>
        <p:nvSpPr>
          <p:cNvPr id="36" name="矩形 35"/>
          <p:cNvSpPr/>
          <p:nvPr/>
        </p:nvSpPr>
        <p:spPr>
          <a:xfrm>
            <a:off x="0" y="6543922"/>
            <a:ext cx="12192000" cy="314077"/>
          </a:xfrm>
          <a:prstGeom prst="rect">
            <a:avLst/>
          </a:prstGeom>
          <a:gradFill>
            <a:gsLst>
              <a:gs pos="100000">
                <a:srgbClr val="224B9F"/>
              </a:gs>
              <a:gs pos="0">
                <a:srgbClr val="19298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1203325" y="1344295"/>
            <a:ext cx="9648825" cy="83629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zh-CN" sz="2800" b="1">
                <a:ea typeface="宋体" panose="02010600030101010101" pitchFamily="2" charset="-122"/>
                <a:sym typeface="+mn-ea"/>
              </a:rPr>
              <a:t>问题研讨：围绕这条主线，情节具体有几次波折？</a:t>
            </a:r>
            <a:endParaRPr lang="zh-CN" altLang="en-US" sz="2800" b="1">
              <a:ea typeface="宋体" panose="02010600030101010101" pitchFamily="2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524000" y="2181225"/>
            <a:ext cx="10026650" cy="275780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zh-CN" sz="2400" b="1">
                <a:ea typeface="宋体" panose="02010600030101010101" pitchFamily="2" charset="-122"/>
                <a:sym typeface="+mn-ea"/>
              </a:rPr>
              <a:t>情节概括：</a:t>
            </a:r>
          </a:p>
          <a:p>
            <a:r>
              <a:rPr lang="zh-CN" sz="2400" b="1">
                <a:ea typeface="宋体" panose="02010600030101010101" pitchFamily="2" charset="-122"/>
                <a:sym typeface="+mn-ea"/>
              </a:rPr>
              <a:t>征促织</a:t>
            </a:r>
            <a:r>
              <a:rPr lang="en-US" sz="24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—</a:t>
            </a:r>
            <a:r>
              <a:rPr lang="zh-CN" sz="2400" b="1">
                <a:ea typeface="宋体" panose="02010600030101010101" pitchFamily="2" charset="-122"/>
                <a:sym typeface="+mn-ea"/>
              </a:rPr>
              <a:t>觅促织</a:t>
            </a:r>
            <a:r>
              <a:rPr lang="en-US" sz="24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—</a:t>
            </a:r>
            <a:r>
              <a:rPr lang="zh-CN" sz="2400" b="1">
                <a:ea typeface="宋体" panose="02010600030101010101" pitchFamily="2" charset="-122"/>
                <a:sym typeface="+mn-ea"/>
              </a:rPr>
              <a:t>卜促织—得促织—失促织—化促织—斗促织—进促织—议促织</a:t>
            </a:r>
          </a:p>
          <a:p>
            <a:endParaRPr lang="zh-CN" sz="2400" b="1">
              <a:ea typeface="宋体" panose="02010600030101010101" pitchFamily="2" charset="-122"/>
              <a:sym typeface="+mn-ea"/>
            </a:endParaRPr>
          </a:p>
          <a:p>
            <a:r>
              <a:rPr lang="zh-CN" sz="2400" b="1">
                <a:ea typeface="宋体" panose="02010600030101010101" pitchFamily="2" charset="-122"/>
                <a:sym typeface="+mn-ea"/>
              </a:rPr>
              <a:t>跌宕曲折：</a:t>
            </a:r>
          </a:p>
          <a:p>
            <a:r>
              <a:rPr lang="zh-CN" sz="2400" b="1">
                <a:ea typeface="宋体" panose="02010600030101010101" pitchFamily="2" charset="-122"/>
                <a:sym typeface="+mn-ea"/>
              </a:rPr>
              <a:t>报充里正，严遭杖刑(一落)  </a:t>
            </a:r>
            <a:r>
              <a:rPr lang="en-US" sz="24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r>
              <a:rPr lang="zh-CN" sz="2400" b="1">
                <a:ea typeface="宋体" panose="02010600030101010101" pitchFamily="2" charset="-122"/>
                <a:sym typeface="+mn-ea"/>
              </a:rPr>
              <a:t>按图索虫，终获佳品(一起)</a:t>
            </a:r>
          </a:p>
          <a:p>
            <a:r>
              <a:rPr lang="zh-CN" sz="2400" b="1">
                <a:ea typeface="宋体" panose="02010600030101010101" pitchFamily="2" charset="-122"/>
                <a:sym typeface="+mn-ea"/>
              </a:rPr>
              <a:t>毙虫失子，陷入绝境(二落)  </a:t>
            </a:r>
            <a:r>
              <a:rPr lang="en-US" sz="24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r>
              <a:rPr lang="zh-CN" sz="2400" b="1">
                <a:ea typeface="宋体" panose="02010600030101010101" pitchFamily="2" charset="-122"/>
                <a:sym typeface="+mn-ea"/>
              </a:rPr>
              <a:t>魂化促织，出现转机(二起)</a:t>
            </a:r>
          </a:p>
          <a:p>
            <a:r>
              <a:rPr lang="zh-CN" sz="2400" b="1">
                <a:ea typeface="宋体" panose="02010600030101010101" pitchFamily="2" charset="-122"/>
                <a:sym typeface="+mn-ea"/>
              </a:rPr>
              <a:t>比之他虫，惭怍不已(三落)  </a:t>
            </a:r>
            <a:r>
              <a:rPr lang="en-US" sz="24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r>
              <a:rPr lang="zh-CN" sz="2400" b="1">
                <a:ea typeface="宋体" panose="02010600030101010101" pitchFamily="2" charset="-122"/>
                <a:sym typeface="+mn-ea"/>
              </a:rPr>
              <a:t>虫显异能，惊喜万分(三起)</a:t>
            </a:r>
          </a:p>
          <a:p>
            <a:r>
              <a:rPr lang="zh-CN" sz="2400" b="1">
                <a:ea typeface="宋体" panose="02010600030101010101" pitchFamily="2" charset="-122"/>
                <a:sym typeface="+mn-ea"/>
              </a:rPr>
              <a:t>进献令宰，令宰怒呵(四落)  </a:t>
            </a:r>
            <a:r>
              <a:rPr lang="en-US" sz="24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r>
              <a:rPr lang="zh-CN" sz="2400" b="1">
                <a:ea typeface="宋体" panose="02010600030101010101" pitchFamily="2" charset="-122"/>
                <a:sym typeface="+mn-ea"/>
              </a:rPr>
              <a:t>呈献皇上，裘马扬扬(四起)</a:t>
            </a:r>
            <a:endParaRPr lang="zh-CN" altLang="en-US" sz="2400" b="1">
              <a:ea typeface="宋体" panose="02010600030101010101" pitchFamily="2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-1" y="0"/>
            <a:ext cx="12192000" cy="854686"/>
          </a:xfrm>
          <a:prstGeom prst="rect">
            <a:avLst/>
          </a:prstGeom>
          <a:gradFill>
            <a:gsLst>
              <a:gs pos="100000">
                <a:srgbClr val="224B9F"/>
              </a:gs>
              <a:gs pos="0">
                <a:srgbClr val="19298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35" name="图片 3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0143" y="-121297"/>
            <a:ext cx="4389118" cy="1097280"/>
          </a:xfrm>
          <a:prstGeom prst="rect">
            <a:avLst/>
          </a:prstGeom>
        </p:spPr>
      </p:pic>
      <p:sp>
        <p:nvSpPr>
          <p:cNvPr id="36" name="矩形 35"/>
          <p:cNvSpPr/>
          <p:nvPr/>
        </p:nvSpPr>
        <p:spPr>
          <a:xfrm>
            <a:off x="0" y="6543922"/>
            <a:ext cx="12192000" cy="314077"/>
          </a:xfrm>
          <a:prstGeom prst="rect">
            <a:avLst/>
          </a:prstGeom>
          <a:gradFill>
            <a:gsLst>
              <a:gs pos="100000">
                <a:srgbClr val="224B9F"/>
              </a:gs>
              <a:gs pos="0">
                <a:srgbClr val="19298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499110" y="1412875"/>
            <a:ext cx="8419465" cy="101536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zh-CN" sz="2800" b="1">
                <a:ea typeface="宋体" panose="02010600030101010101" pitchFamily="2" charset="-122"/>
                <a:sym typeface="+mn-ea"/>
              </a:rPr>
              <a:t>问题研讨：这样安排有何妙处？</a:t>
            </a:r>
            <a:endParaRPr lang="zh-CN" altLang="en-US" sz="2800" b="1">
              <a:ea typeface="宋体" panose="02010600030101010101" pitchFamily="2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55015" y="2059940"/>
            <a:ext cx="10187305" cy="149987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indent="0"/>
            <a:r>
              <a:rPr lang="en-US" altLang="zh-CN" sz="2800" b="1">
                <a:ea typeface="宋体" panose="02010600030101010101" pitchFamily="2" charset="-122"/>
                <a:sym typeface="+mn-ea"/>
              </a:rPr>
              <a:t>1</a:t>
            </a:r>
            <a:r>
              <a:rPr lang="zh-CN" altLang="en-US" sz="2800" b="1">
                <a:ea typeface="宋体" panose="02010600030101010101" pitchFamily="2" charset="-122"/>
                <a:sym typeface="+mn-ea"/>
              </a:rPr>
              <a:t>、</a:t>
            </a:r>
            <a:r>
              <a:rPr lang="zh-CN" sz="2800" b="1">
                <a:ea typeface="宋体" panose="02010600030101010101" pitchFamily="2" charset="-122"/>
                <a:sym typeface="+mn-ea"/>
              </a:rPr>
              <a:t>这样曲曲折折、跌宕起伏的描写，避免了平铺直叙。</a:t>
            </a:r>
            <a:r>
              <a:rPr lang="en-US">
                <a:solidFill>
                  <a:srgbClr val="333333"/>
                </a:solidFill>
                <a:latin typeface="微软雅黑" panose="020B0503020204020204" pitchFamily="34" charset="-122"/>
                <a:ea typeface="宋体" panose="02010600030101010101" pitchFamily="2" charset="-122"/>
                <a:sym typeface="+mn-ea"/>
              </a:rPr>
              <a:t> </a:t>
            </a:r>
            <a:endParaRPr lang="en-US" altLang="en-US">
              <a:solidFill>
                <a:srgbClr val="333333"/>
              </a:solidFill>
              <a:latin typeface="微软雅黑" panose="020B0503020204020204" pitchFamily="34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755015" y="3559810"/>
            <a:ext cx="10186670" cy="1527810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lstStyle/>
          <a:p>
            <a:pPr indent="0"/>
            <a:r>
              <a:rPr lang="zh-CN" sz="2800" b="1">
                <a:ea typeface="宋体" panose="02010600030101010101" pitchFamily="2" charset="-122"/>
              </a:rPr>
              <a:t>2、本文故事情节曲折，却构思严谨。纵观全文，起承转合，前呼后应，结构完整。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-1" y="0"/>
            <a:ext cx="12192000" cy="854686"/>
          </a:xfrm>
          <a:prstGeom prst="rect">
            <a:avLst/>
          </a:prstGeom>
          <a:gradFill>
            <a:gsLst>
              <a:gs pos="100000">
                <a:srgbClr val="224B9F"/>
              </a:gs>
              <a:gs pos="0">
                <a:srgbClr val="19298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35" name="图片 3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0143" y="-121297"/>
            <a:ext cx="4389118" cy="1097280"/>
          </a:xfrm>
          <a:prstGeom prst="rect">
            <a:avLst/>
          </a:prstGeom>
        </p:spPr>
      </p:pic>
      <p:sp>
        <p:nvSpPr>
          <p:cNvPr id="36" name="矩形 35"/>
          <p:cNvSpPr/>
          <p:nvPr/>
        </p:nvSpPr>
        <p:spPr>
          <a:xfrm>
            <a:off x="0" y="6543922"/>
            <a:ext cx="12192000" cy="314077"/>
          </a:xfrm>
          <a:prstGeom prst="rect">
            <a:avLst/>
          </a:prstGeom>
          <a:gradFill>
            <a:gsLst>
              <a:gs pos="100000">
                <a:srgbClr val="224B9F"/>
              </a:gs>
              <a:gs pos="0">
                <a:srgbClr val="19298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1201420" y="2059940"/>
            <a:ext cx="9320530" cy="26136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noAutofit/>
          </a:bodyPr>
          <a:lstStyle/>
          <a:p>
            <a:pPr indent="0"/>
            <a:r>
              <a:rPr lang="en-US" sz="2000" b="1">
                <a:solidFill>
                  <a:srgbClr val="333333"/>
                </a:solidFill>
                <a:latin typeface="微软雅黑" panose="020B0503020204020204" pitchFamily="34" charset="-122"/>
                <a:ea typeface="宋体" panose="02010600030101010101" pitchFamily="2" charset="-122"/>
              </a:rPr>
              <a:t> </a:t>
            </a:r>
            <a:r>
              <a:rPr lang="zh-CN" altLang="en-US" sz="2400" b="1">
                <a:solidFill>
                  <a:srgbClr val="333333"/>
                </a:solidFill>
                <a:latin typeface="微软雅黑" panose="020B0503020204020204" pitchFamily="34" charset="-122"/>
                <a:ea typeface="宋体" panose="02010600030101010101" pitchFamily="2" charset="-122"/>
              </a:rPr>
              <a:t>充分体现了</a:t>
            </a:r>
            <a:r>
              <a:rPr lang="zh-CN" sz="2400" b="1">
                <a:solidFill>
                  <a:srgbClr val="333333"/>
                </a:solidFill>
                <a:ea typeface="宋体" panose="02010600030101010101" pitchFamily="2" charset="-122"/>
              </a:rPr>
              <a:t>传统古典小说的特点：</a:t>
            </a:r>
            <a:r>
              <a:rPr lang="en-US" sz="2400" b="1">
                <a:solidFill>
                  <a:srgbClr val="333333"/>
                </a:solidFill>
                <a:latin typeface="微软雅黑" panose="020B0503020204020204" pitchFamily="34" charset="-122"/>
                <a:ea typeface="宋体" panose="02010600030101010101" pitchFamily="2" charset="-122"/>
              </a:rPr>
              <a:t>  </a:t>
            </a:r>
          </a:p>
          <a:p>
            <a:pPr indent="0"/>
            <a:endParaRPr lang="en-US" sz="2400" b="1">
              <a:solidFill>
                <a:srgbClr val="333333"/>
              </a:solidFill>
              <a:latin typeface="微软雅黑" panose="020B0503020204020204" pitchFamily="34" charset="-122"/>
              <a:ea typeface="宋体" panose="02010600030101010101" pitchFamily="2" charset="-122"/>
            </a:endParaRPr>
          </a:p>
          <a:p>
            <a:pPr indent="0"/>
            <a:r>
              <a:rPr lang="en-US" sz="2000" b="1">
                <a:solidFill>
                  <a:srgbClr val="333333"/>
                </a:solidFill>
                <a:latin typeface="微软雅黑" panose="020B0503020204020204" pitchFamily="34" charset="-122"/>
                <a:ea typeface="宋体" panose="02010600030101010101" pitchFamily="2" charset="-122"/>
              </a:rPr>
              <a:t> </a:t>
            </a:r>
            <a:r>
              <a:rPr lang="zh-CN" sz="2000" b="1">
                <a:solidFill>
                  <a:schemeClr val="accent1"/>
                </a:solidFill>
                <a:ea typeface="宋体" panose="02010600030101010101" pitchFamily="2" charset="-122"/>
              </a:rPr>
              <a:t>波澜起伏</a:t>
            </a:r>
            <a:r>
              <a:rPr lang="en-US" sz="2000" b="1">
                <a:solidFill>
                  <a:schemeClr val="accent1"/>
                </a:solidFill>
                <a:latin typeface="微软雅黑" panose="020B0503020204020204" pitchFamily="34" charset="-122"/>
                <a:ea typeface="宋体" panose="02010600030101010101" pitchFamily="2" charset="-122"/>
              </a:rPr>
              <a:t> </a:t>
            </a:r>
            <a:r>
              <a:rPr lang="zh-CN" sz="2000" b="1">
                <a:solidFill>
                  <a:schemeClr val="accent1"/>
                </a:solidFill>
                <a:ea typeface="宋体" panose="02010600030101010101" pitchFamily="2" charset="-122"/>
                <a:sym typeface="+mn-ea"/>
              </a:rPr>
              <a:t>起承转合</a:t>
            </a:r>
            <a:r>
              <a:rPr lang="en-US" sz="2000" b="1">
                <a:solidFill>
                  <a:schemeClr val="accent1"/>
                </a:solidFill>
                <a:latin typeface="微软雅黑" panose="020B0503020204020204" pitchFamily="34" charset="-122"/>
                <a:ea typeface="宋体" panose="02010600030101010101" pitchFamily="2" charset="-122"/>
                <a:sym typeface="+mn-ea"/>
              </a:rPr>
              <a:t> </a:t>
            </a:r>
          </a:p>
          <a:p>
            <a:pPr indent="0"/>
            <a:endParaRPr lang="en-US" altLang="en-US" sz="2000" b="1">
              <a:solidFill>
                <a:schemeClr val="accent1"/>
              </a:solidFill>
              <a:latin typeface="微软雅黑" panose="020B0503020204020204" pitchFamily="34" charset="-122"/>
              <a:ea typeface="宋体" panose="02010600030101010101" pitchFamily="2" charset="-122"/>
              <a:sym typeface="+mn-ea"/>
            </a:endParaRPr>
          </a:p>
          <a:p>
            <a:pPr indent="0"/>
            <a:r>
              <a:rPr lang="en-US" altLang="zh-CN" sz="2000" b="1">
                <a:solidFill>
                  <a:schemeClr val="accent1"/>
                </a:solidFill>
                <a:ea typeface="宋体" panose="02010600030101010101" pitchFamily="2" charset="-122"/>
                <a:sym typeface="+mn-ea"/>
              </a:rPr>
              <a:t> </a:t>
            </a:r>
            <a:r>
              <a:rPr lang="zh-CN" sz="2000" b="1">
                <a:solidFill>
                  <a:schemeClr val="accent1"/>
                </a:solidFill>
                <a:ea typeface="宋体" panose="02010600030101010101" pitchFamily="2" charset="-122"/>
                <a:sym typeface="+mn-ea"/>
              </a:rPr>
              <a:t>猎奇</a:t>
            </a:r>
            <a:r>
              <a:rPr lang="en-US" sz="2000" b="1">
                <a:solidFill>
                  <a:schemeClr val="accent1"/>
                </a:solidFill>
                <a:latin typeface="微软雅黑" panose="020B0503020204020204" pitchFamily="34" charset="-122"/>
                <a:ea typeface="宋体" panose="02010600030101010101" pitchFamily="2" charset="-122"/>
                <a:sym typeface="+mn-ea"/>
              </a:rPr>
              <a:t> </a:t>
            </a:r>
            <a:r>
              <a:rPr lang="zh-CN" altLang="en-US" sz="2000" b="1">
                <a:solidFill>
                  <a:schemeClr val="accent1"/>
                </a:solidFill>
                <a:latin typeface="微软雅黑" panose="020B0503020204020204" pitchFamily="34" charset="-122"/>
                <a:ea typeface="宋体" panose="02010600030101010101" pitchFamily="2" charset="-122"/>
                <a:sym typeface="+mn-ea"/>
              </a:rPr>
              <a:t>浪漫</a:t>
            </a:r>
            <a:r>
              <a:rPr lang="zh-CN" sz="2000" b="1">
                <a:solidFill>
                  <a:schemeClr val="accent1"/>
                </a:solidFill>
                <a:ea typeface="宋体" panose="02010600030101010101" pitchFamily="2" charset="-122"/>
                <a:sym typeface="+mn-ea"/>
              </a:rPr>
              <a:t>主义手法</a:t>
            </a:r>
            <a:r>
              <a:rPr lang="en-US" sz="2000" b="1">
                <a:solidFill>
                  <a:schemeClr val="accent1"/>
                </a:solidFill>
                <a:latin typeface="微软雅黑" panose="020B0503020204020204" pitchFamily="34" charset="-122"/>
                <a:ea typeface="宋体" panose="02010600030101010101" pitchFamily="2" charset="-122"/>
                <a:sym typeface="+mn-ea"/>
              </a:rPr>
              <a:t>  </a:t>
            </a:r>
            <a:endParaRPr lang="en-US" sz="2000" b="1">
              <a:solidFill>
                <a:schemeClr val="accent1"/>
              </a:solidFill>
              <a:latin typeface="微软雅黑" panose="020B0503020204020204" pitchFamily="34" charset="-122"/>
              <a:ea typeface="宋体" panose="02010600030101010101" pitchFamily="2" charset="-122"/>
            </a:endParaRPr>
          </a:p>
          <a:p>
            <a:pPr indent="0"/>
            <a:endParaRPr lang="en-US" sz="2000" b="1">
              <a:solidFill>
                <a:schemeClr val="accent1"/>
              </a:solidFill>
              <a:latin typeface="微软雅黑" panose="020B0503020204020204" pitchFamily="34" charset="-122"/>
              <a:ea typeface="宋体" panose="02010600030101010101" pitchFamily="2" charset="-122"/>
            </a:endParaRPr>
          </a:p>
          <a:p>
            <a:pPr indent="0"/>
            <a:r>
              <a:rPr lang="en-US" sz="2000" b="1">
                <a:solidFill>
                  <a:schemeClr val="accent1"/>
                </a:solidFill>
                <a:latin typeface="微软雅黑" panose="020B0503020204020204" pitchFamily="34" charset="-122"/>
                <a:ea typeface="宋体" panose="02010600030101010101" pitchFamily="2" charset="-122"/>
              </a:rPr>
              <a:t> </a:t>
            </a:r>
            <a:r>
              <a:rPr lang="zh-CN" sz="2000" b="1">
                <a:solidFill>
                  <a:schemeClr val="accent1"/>
                </a:solidFill>
                <a:ea typeface="宋体" panose="02010600030101010101" pitchFamily="2" charset="-122"/>
                <a:sym typeface="+mn-ea"/>
              </a:rPr>
              <a:t>皆大欢喜的喜剧结尾</a:t>
            </a:r>
            <a:r>
              <a:rPr lang="en-US" sz="2000" b="1">
                <a:solidFill>
                  <a:schemeClr val="accent1"/>
                </a:solidFill>
                <a:latin typeface="微软雅黑" panose="020B0503020204020204" pitchFamily="34" charset="-122"/>
                <a:ea typeface="宋体" panose="02010600030101010101" pitchFamily="2" charset="-122"/>
                <a:sym typeface="+mn-ea"/>
              </a:rPr>
              <a:t> </a:t>
            </a:r>
            <a:endParaRPr lang="en-US" sz="2000" b="1">
              <a:solidFill>
                <a:srgbClr val="333333"/>
              </a:solidFill>
              <a:latin typeface="微软雅黑" panose="020B0503020204020204" pitchFamily="34" charset="-122"/>
              <a:ea typeface="宋体" panose="02010600030101010101" pitchFamily="2" charset="-122"/>
            </a:endParaRPr>
          </a:p>
          <a:p>
            <a:pPr indent="0"/>
            <a:endParaRPr lang="en-US" b="0">
              <a:solidFill>
                <a:srgbClr val="333333"/>
              </a:solidFill>
              <a:latin typeface="微软雅黑" panose="020B0503020204020204" pitchFamily="34" charset="-122"/>
              <a:ea typeface="宋体" panose="02010600030101010101" pitchFamily="2" charset="-122"/>
            </a:endParaRPr>
          </a:p>
          <a:p>
            <a:pPr indent="0"/>
            <a:r>
              <a:rPr lang="en-US" b="0">
                <a:solidFill>
                  <a:srgbClr val="333333"/>
                </a:solidFill>
                <a:latin typeface="微软雅黑" panose="020B0503020204020204" pitchFamily="34" charset="-122"/>
                <a:ea typeface="宋体" panose="02010600030101010101" pitchFamily="2" charset="-122"/>
              </a:rPr>
              <a:t> </a:t>
            </a:r>
            <a:endParaRPr lang="en-US" altLang="en-US" b="0">
              <a:solidFill>
                <a:srgbClr val="333333"/>
              </a:solidFill>
              <a:latin typeface="微软雅黑" panose="020B0503020204020204" pitchFamily="34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-1" y="0"/>
            <a:ext cx="12192000" cy="854686"/>
          </a:xfrm>
          <a:prstGeom prst="rect">
            <a:avLst/>
          </a:prstGeom>
          <a:gradFill>
            <a:gsLst>
              <a:gs pos="100000">
                <a:srgbClr val="224B9F"/>
              </a:gs>
              <a:gs pos="0">
                <a:srgbClr val="19298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zh-CN" altLang="en-US" b="1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《阿</a:t>
            </a:r>
            <a:r>
              <a:rPr lang="en-US" altLang="zh-CN" b="1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Q</a:t>
            </a:r>
            <a:r>
              <a:rPr lang="zh-CN" altLang="en-US" b="1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正传》</a:t>
            </a:r>
            <a:endParaRPr lang="zh-CN" altLang="en-US"/>
          </a:p>
        </p:txBody>
      </p:sp>
      <p:pic>
        <p:nvPicPr>
          <p:cNvPr id="35" name="图片 3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0143" y="-121297"/>
            <a:ext cx="4389118" cy="1097280"/>
          </a:xfrm>
          <a:prstGeom prst="rect">
            <a:avLst/>
          </a:prstGeom>
        </p:spPr>
      </p:pic>
      <p:sp>
        <p:nvSpPr>
          <p:cNvPr id="36" name="矩形 35"/>
          <p:cNvSpPr/>
          <p:nvPr/>
        </p:nvSpPr>
        <p:spPr>
          <a:xfrm>
            <a:off x="0" y="6543922"/>
            <a:ext cx="12192000" cy="314077"/>
          </a:xfrm>
          <a:prstGeom prst="rect">
            <a:avLst/>
          </a:prstGeom>
          <a:gradFill>
            <a:gsLst>
              <a:gs pos="100000">
                <a:srgbClr val="224B9F"/>
              </a:gs>
              <a:gs pos="0">
                <a:srgbClr val="19298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5" name="文本框 104"/>
          <p:cNvSpPr txBox="1"/>
          <p:nvPr/>
        </p:nvSpPr>
        <p:spPr>
          <a:xfrm>
            <a:off x="1959610" y="1191260"/>
            <a:ext cx="9766935" cy="49796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noAutofit/>
          </a:bodyPr>
          <a:lstStyle/>
          <a:p>
            <a:pPr indent="0"/>
            <a:r>
              <a:rPr lang="zh-CN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课文节选</a:t>
            </a:r>
            <a:r>
              <a:rPr lang="en-US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</a:p>
          <a:p>
            <a:pPr indent="0"/>
            <a:r>
              <a:rPr lang="en-US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 </a:t>
            </a:r>
            <a:r>
              <a:rPr lang="zh-CN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优胜记略：</a:t>
            </a:r>
          </a:p>
          <a:p>
            <a:pPr indent="0"/>
            <a:r>
              <a:rPr lang="zh-CN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1.阿 Q 吹嘘自己“先前阔得多”。</a:t>
            </a:r>
          </a:p>
          <a:p>
            <a:pPr indent="0"/>
            <a:r>
              <a:rPr lang="zh-CN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2.有人颂扬阿 Q“真能做”。</a:t>
            </a:r>
          </a:p>
          <a:p>
            <a:pPr indent="0"/>
            <a:r>
              <a:rPr lang="zh-CN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3.阿 Q 瞧不起未庄居民，对“文童”及钱太爷之流也不表格外的崇奉。</a:t>
            </a:r>
          </a:p>
          <a:p>
            <a:pPr indent="0"/>
            <a:r>
              <a:rPr lang="zh-CN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4.进过城的阿 Q 很自负，但又瞧不起城里人。</a:t>
            </a:r>
          </a:p>
          <a:p>
            <a:pPr indent="0"/>
            <a:r>
              <a:rPr lang="zh-CN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5.阿 Q 头上有癞疮疤，忌讳和“癞”有关的一切。</a:t>
            </a:r>
          </a:p>
          <a:p>
            <a:pPr indent="0"/>
            <a:r>
              <a:rPr lang="zh-CN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6.对犯忌讳的人，口讷便骂，气力小便打。</a:t>
            </a:r>
          </a:p>
          <a:p>
            <a:pPr indent="0"/>
            <a:r>
              <a:rPr lang="zh-CN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7.将癞疮疤变成一种“光荣”。</a:t>
            </a:r>
          </a:p>
          <a:p>
            <a:pPr indent="0"/>
            <a:r>
              <a:rPr lang="zh-CN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8.被闲人打，将挨打变成一种“得胜”。</a:t>
            </a:r>
          </a:p>
          <a:p>
            <a:pPr indent="0"/>
            <a:r>
              <a:rPr lang="zh-CN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9.赌钱赢钱复失，自打嘴巴，转移痛苦，心满意足。</a:t>
            </a:r>
          </a:p>
          <a:p>
            <a:pPr indent="0"/>
            <a:r>
              <a:rPr lang="zh-CN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lang="en-US" altLang="zh-CN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</a:t>
            </a:r>
            <a:endParaRPr lang="zh-CN" altLang="en-US" sz="2400" b="1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839470" y="1534160"/>
            <a:ext cx="741680" cy="3769995"/>
          </a:xfrm>
          <a:prstGeom prst="rect">
            <a:avLst/>
          </a:prstGeom>
          <a:solidFill>
            <a:srgbClr val="5E7D65">
              <a:alpha val="69804"/>
            </a:srgbClr>
          </a:solidFill>
        </p:spPr>
        <p:txBody>
          <a:bodyPr wrap="square" rtlCol="0">
            <a:noAutofit/>
          </a:bodyPr>
          <a:lstStyle/>
          <a:p>
            <a:r>
              <a:rPr lang="zh-CN" altLang="en-US" sz="3200" b="1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情节结构梳理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" grpId="0"/>
      <p:bldP spid="105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-1" y="0"/>
            <a:ext cx="12192000" cy="854686"/>
          </a:xfrm>
          <a:prstGeom prst="rect">
            <a:avLst/>
          </a:prstGeom>
          <a:gradFill>
            <a:gsLst>
              <a:gs pos="100000">
                <a:srgbClr val="224B9F"/>
              </a:gs>
              <a:gs pos="0">
                <a:srgbClr val="19298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zh-CN" altLang="en-US" b="1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《阿</a:t>
            </a:r>
            <a:r>
              <a:rPr lang="en-US" altLang="zh-CN" b="1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Q</a:t>
            </a:r>
            <a:r>
              <a:rPr lang="zh-CN" altLang="en-US" b="1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正传》</a:t>
            </a:r>
            <a:endParaRPr lang="zh-CN" altLang="en-US"/>
          </a:p>
        </p:txBody>
      </p:sp>
      <p:pic>
        <p:nvPicPr>
          <p:cNvPr id="35" name="图片 3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0143" y="-121297"/>
            <a:ext cx="4389118" cy="1097280"/>
          </a:xfrm>
          <a:prstGeom prst="rect">
            <a:avLst/>
          </a:prstGeom>
        </p:spPr>
      </p:pic>
      <p:sp>
        <p:nvSpPr>
          <p:cNvPr id="36" name="矩形 35"/>
          <p:cNvSpPr/>
          <p:nvPr/>
        </p:nvSpPr>
        <p:spPr>
          <a:xfrm>
            <a:off x="0" y="6543922"/>
            <a:ext cx="12192000" cy="314077"/>
          </a:xfrm>
          <a:prstGeom prst="rect">
            <a:avLst/>
          </a:prstGeom>
          <a:gradFill>
            <a:gsLst>
              <a:gs pos="100000">
                <a:srgbClr val="224B9F"/>
              </a:gs>
              <a:gs pos="0">
                <a:srgbClr val="19298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2414905" y="1852295"/>
            <a:ext cx="7845425" cy="420751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indent="0"/>
            <a:r>
              <a:rPr lang="zh-CN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续优胜记略：</a:t>
            </a:r>
          </a:p>
          <a:p>
            <a:pPr indent="0"/>
            <a:r>
              <a:rPr lang="zh-CN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1.被赵太爷打了一巴掌，觉得赵太爷高人一筹，此后得意许多年。</a:t>
            </a:r>
          </a:p>
          <a:p>
            <a:pPr indent="0"/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2.和王胡比虱子数量失败后，从失望到不平，再到打起来。</a:t>
            </a:r>
          </a:p>
          <a:p>
            <a:pPr indent="0"/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3.被王胡用头碰墙，感受了“生平第一件屈辱”。</a:t>
            </a:r>
          </a:p>
          <a:p>
            <a:pPr indent="0"/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4.被“假洋鬼子”的“哭丧棒”痛打，感受了“生平第二件屈辱”。</a:t>
            </a:r>
          </a:p>
          <a:p>
            <a:pPr indent="0"/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5.调戏“小尼姑”。</a:t>
            </a:r>
          </a:p>
        </p:txBody>
      </p:sp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839470" y="2116455"/>
            <a:ext cx="741680" cy="3187700"/>
          </a:xfrm>
          <a:prstGeom prst="rect">
            <a:avLst/>
          </a:prstGeom>
          <a:solidFill>
            <a:srgbClr val="5E7D65">
              <a:alpha val="69804"/>
            </a:srgbClr>
          </a:solidFill>
        </p:spPr>
        <p:txBody>
          <a:bodyPr wrap="square" rtlCol="0">
            <a:noAutofit/>
          </a:bodyPr>
          <a:lstStyle/>
          <a:p>
            <a:r>
              <a:rPr lang="zh-CN" altLang="en-US" sz="3200" b="1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情节结构梳理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-1" y="0"/>
            <a:ext cx="12192000" cy="854686"/>
          </a:xfrm>
          <a:prstGeom prst="rect">
            <a:avLst/>
          </a:prstGeom>
          <a:gradFill>
            <a:gsLst>
              <a:gs pos="100000">
                <a:srgbClr val="224B9F"/>
              </a:gs>
              <a:gs pos="0">
                <a:srgbClr val="19298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35" name="图片 3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0143" y="-121297"/>
            <a:ext cx="4389118" cy="1097280"/>
          </a:xfrm>
          <a:prstGeom prst="rect">
            <a:avLst/>
          </a:prstGeom>
        </p:spPr>
      </p:pic>
      <p:sp>
        <p:nvSpPr>
          <p:cNvPr id="36" name="矩形 35"/>
          <p:cNvSpPr/>
          <p:nvPr/>
        </p:nvSpPr>
        <p:spPr>
          <a:xfrm>
            <a:off x="0" y="6543922"/>
            <a:ext cx="12192000" cy="314077"/>
          </a:xfrm>
          <a:prstGeom prst="rect">
            <a:avLst/>
          </a:prstGeom>
          <a:gradFill>
            <a:gsLst>
              <a:gs pos="100000">
                <a:srgbClr val="224B9F"/>
              </a:gs>
              <a:gs pos="0">
                <a:srgbClr val="19298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0" name="文本框 99"/>
          <p:cNvSpPr txBox="1"/>
          <p:nvPr/>
        </p:nvSpPr>
        <p:spPr>
          <a:xfrm>
            <a:off x="751205" y="2738120"/>
            <a:ext cx="7020560" cy="1038225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lstStyle/>
          <a:p>
            <a:pPr indent="306070"/>
            <a:r>
              <a:rPr lang="zh-CN" sz="2400" b="1">
                <a:ea typeface="宋体" panose="02010600030101010101" pitchFamily="2" charset="-122"/>
              </a:rPr>
              <a:t>问题研讨：小说有没有围绕的一条主线？</a:t>
            </a:r>
            <a:endParaRPr lang="zh-CN" altLang="en-US" sz="2400" b="1">
              <a:ea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501140" y="1197610"/>
            <a:ext cx="3187700" cy="993775"/>
          </a:xfrm>
          <a:prstGeom prst="rect">
            <a:avLst/>
          </a:prstGeom>
          <a:noFill/>
        </p:spPr>
        <p:txBody>
          <a:bodyPr wrap="square" rtlCol="0" anchor="t">
            <a:noAutofit/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lang="zh-CN" altLang="en-US" sz="36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《阿</a:t>
            </a:r>
            <a:r>
              <a:rPr lang="en-US" altLang="zh-CN" sz="36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Q</a:t>
            </a:r>
            <a:r>
              <a:rPr lang="zh-CN" altLang="en-US" sz="36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正传》</a:t>
            </a:r>
          </a:p>
        </p:txBody>
      </p:sp>
      <p:graphicFrame>
        <p:nvGraphicFramePr>
          <p:cNvPr id="30722" name="对象 30721"/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7538085" y="1076325"/>
          <a:ext cx="4627245" cy="48113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3" r:id="rId6" imgW="2190750" imgH="2867025" progId="Paint.Picture">
                  <p:embed/>
                </p:oleObj>
              </mc:Choice>
              <mc:Fallback>
                <p:oleObj r:id="rId6" imgW="2190750" imgH="2867025" progId="Paint.Picture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7538085" y="1076325"/>
                        <a:ext cx="4627245" cy="481139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矩形 3"/>
          <p:cNvSpPr/>
          <p:nvPr/>
        </p:nvSpPr>
        <p:spPr>
          <a:xfrm>
            <a:off x="1660525" y="3569970"/>
            <a:ext cx="3489325" cy="108267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noAutofit/>
          </a:bodyPr>
          <a:lstStyle/>
          <a:p>
            <a:pPr algn="ctr"/>
            <a:r>
              <a:rPr lang="zh-CN" altLang="en-US" sz="72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没有主线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-1" y="0"/>
            <a:ext cx="12192000" cy="854686"/>
          </a:xfrm>
          <a:prstGeom prst="rect">
            <a:avLst/>
          </a:prstGeom>
          <a:gradFill>
            <a:gsLst>
              <a:gs pos="100000">
                <a:srgbClr val="224B9F"/>
              </a:gs>
              <a:gs pos="0">
                <a:srgbClr val="19298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35" name="图片 3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0143" y="-121297"/>
            <a:ext cx="4389118" cy="1097280"/>
          </a:xfrm>
          <a:prstGeom prst="rect">
            <a:avLst/>
          </a:prstGeom>
        </p:spPr>
      </p:pic>
      <p:sp>
        <p:nvSpPr>
          <p:cNvPr id="36" name="矩形 35"/>
          <p:cNvSpPr/>
          <p:nvPr/>
        </p:nvSpPr>
        <p:spPr>
          <a:xfrm>
            <a:off x="0" y="6543922"/>
            <a:ext cx="12192000" cy="314077"/>
          </a:xfrm>
          <a:prstGeom prst="rect">
            <a:avLst/>
          </a:prstGeom>
          <a:gradFill>
            <a:gsLst>
              <a:gs pos="100000">
                <a:srgbClr val="224B9F"/>
              </a:gs>
              <a:gs pos="0">
                <a:srgbClr val="19298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892175" y="2681605"/>
            <a:ext cx="7939405" cy="93154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zh-CN" sz="3200" b="1">
                <a:ea typeface="宋体" panose="02010600030101010101" pitchFamily="2" charset="-122"/>
                <a:sym typeface="+mn-ea"/>
              </a:rPr>
              <a:t>问题研讨：情节内容有什么特点？</a:t>
            </a:r>
            <a:endParaRPr lang="zh-CN" altLang="en-US" sz="3200" b="1">
              <a:ea typeface="宋体" panose="02010600030101010101" pitchFamily="2" charset="-122"/>
              <a:sym typeface="+mn-ea"/>
            </a:endParaRPr>
          </a:p>
        </p:txBody>
      </p:sp>
      <p:graphicFrame>
        <p:nvGraphicFramePr>
          <p:cNvPr id="1026" name="Object 3"/>
          <p:cNvGraphicFramePr>
            <a:graphicFrameLocks noChangeAspect="1"/>
          </p:cNvGraphicFramePr>
          <p:nvPr/>
        </p:nvGraphicFramePr>
        <p:xfrm>
          <a:off x="7978775" y="1167765"/>
          <a:ext cx="2689225" cy="48520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BMP 图象" r:id="rId4" imgW="2171700" imgH="3267075" progId="Paint.Picture">
                  <p:embed/>
                </p:oleObj>
              </mc:Choice>
              <mc:Fallback>
                <p:oleObj name="BMP 图象" r:id="rId4" imgW="2171700" imgH="3267075" progId="Paint.Picture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978775" y="1167765"/>
                        <a:ext cx="2689225" cy="4852035"/>
                      </a:xfrm>
                      <a:prstGeom prst="rect">
                        <a:avLst/>
                      </a:prstGeom>
                      <a:noFill/>
                      <a:ln>
                        <a:noFill/>
                        <a:miter lim="800000"/>
                        <a:headEnd/>
                        <a:tailEnd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-1" y="0"/>
            <a:ext cx="12192000" cy="854686"/>
          </a:xfrm>
          <a:prstGeom prst="rect">
            <a:avLst/>
          </a:prstGeom>
          <a:gradFill>
            <a:gsLst>
              <a:gs pos="100000">
                <a:srgbClr val="224B9F"/>
              </a:gs>
              <a:gs pos="0">
                <a:srgbClr val="19298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35" name="图片 3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0143" y="-121297"/>
            <a:ext cx="4389118" cy="1097280"/>
          </a:xfrm>
          <a:prstGeom prst="rect">
            <a:avLst/>
          </a:prstGeom>
        </p:spPr>
      </p:pic>
      <p:sp>
        <p:nvSpPr>
          <p:cNvPr id="36" name="矩形 35"/>
          <p:cNvSpPr/>
          <p:nvPr/>
        </p:nvSpPr>
        <p:spPr>
          <a:xfrm>
            <a:off x="0" y="6543922"/>
            <a:ext cx="12192000" cy="314077"/>
          </a:xfrm>
          <a:prstGeom prst="rect">
            <a:avLst/>
          </a:prstGeom>
          <a:gradFill>
            <a:gsLst>
              <a:gs pos="100000">
                <a:srgbClr val="224B9F"/>
              </a:gs>
              <a:gs pos="0">
                <a:srgbClr val="19298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0" name="文本框 99"/>
          <p:cNvSpPr txBox="1"/>
          <p:nvPr/>
        </p:nvSpPr>
        <p:spPr>
          <a:xfrm>
            <a:off x="1314450" y="2275205"/>
            <a:ext cx="9602470" cy="150749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noAutofit/>
          </a:bodyPr>
          <a:lstStyle/>
          <a:p>
            <a:pPr indent="304800"/>
            <a:r>
              <a:rPr lang="zh-CN" sz="2000" b="1">
                <a:ea typeface="宋体" panose="02010600030101010101" pitchFamily="2" charset="-122"/>
              </a:rPr>
              <a:t>明确：</a:t>
            </a:r>
          </a:p>
          <a:p>
            <a:pPr indent="304800"/>
            <a:r>
              <a:rPr lang="en-US" altLang="zh-CN" sz="2000" b="1">
                <a:ea typeface="宋体" panose="02010600030101010101" pitchFamily="2" charset="-122"/>
              </a:rPr>
              <a:t>1</a:t>
            </a:r>
            <a:r>
              <a:rPr lang="zh-CN" altLang="en-US" sz="2000" b="1">
                <a:ea typeface="宋体" panose="02010600030101010101" pitchFamily="2" charset="-122"/>
              </a:rPr>
              <a:t>、</a:t>
            </a:r>
            <a:r>
              <a:rPr lang="zh-CN" sz="2000" b="1">
                <a:ea typeface="宋体" panose="02010600030101010101" pitchFamily="2" charset="-122"/>
              </a:rPr>
              <a:t>小说没有按照传记常用的时间顺序或事件的发生过程来写，而是选取了主人公生活的几个典型事件集结成篇，</a:t>
            </a:r>
            <a:endParaRPr lang="zh-CN" altLang="en-US" sz="2000" b="1">
              <a:ea typeface="宋体" panose="02010600030101010101" pitchFamily="2" charset="-122"/>
            </a:endParaRPr>
          </a:p>
        </p:txBody>
      </p:sp>
      <p:pic>
        <p:nvPicPr>
          <p:cNvPr id="28" name="图片 2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44" r="1"/>
          <a:stretch>
            <a:fillRect/>
          </a:stretch>
        </p:blipFill>
        <p:spPr>
          <a:xfrm>
            <a:off x="-12700" y="5353050"/>
            <a:ext cx="3488690" cy="101346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314450" y="1431925"/>
            <a:ext cx="7517130" cy="84328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zh-CN" sz="2400" b="1">
                <a:ea typeface="宋体" panose="02010600030101010101" pitchFamily="2" charset="-122"/>
                <a:sym typeface="+mn-ea"/>
              </a:rPr>
              <a:t>问题研讨：情节内容特点？</a:t>
            </a:r>
            <a:endParaRPr lang="zh-CN" altLang="en-US" sz="2400" b="1">
              <a:ea typeface="宋体" panose="02010600030101010101" pitchFamily="2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607185" y="3391535"/>
            <a:ext cx="9309735" cy="153797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indent="0"/>
            <a:r>
              <a:rPr lang="zh-CN" sz="2000" b="1">
                <a:ea typeface="宋体" panose="02010600030101010101" pitchFamily="2" charset="-122"/>
                <a:sym typeface="+mn-ea"/>
              </a:rPr>
              <a:t>2、事件的编排是纯线性的，一件接一件，像相声演员一个接着一个“抖包袱”，几乎没有单一结构可言。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308735" y="4260215"/>
            <a:ext cx="6931660" cy="13531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noAutofit/>
          </a:bodyPr>
          <a:lstStyle/>
          <a:p>
            <a:pPr indent="0"/>
            <a:endParaRPr lang="zh-CN" sz="2000" b="1">
              <a:ea typeface="宋体" panose="02010600030101010101" pitchFamily="2" charset="-122"/>
            </a:endParaRPr>
          </a:p>
          <a:p>
            <a:pPr indent="0"/>
            <a:r>
              <a:rPr lang="zh-CN" sz="2000" b="1">
                <a:ea typeface="宋体" panose="02010600030101010101" pitchFamily="2" charset="-122"/>
              </a:rPr>
              <a:t>松散的章回结构，与众不同的叙事风格</a:t>
            </a:r>
            <a:r>
              <a:rPr lang="en-US" altLang="zh-CN" sz="2000" b="1">
                <a:ea typeface="宋体" panose="02010600030101010101" pitchFamily="2" charset="-122"/>
              </a:rPr>
              <a:t>  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/>
      <p:bldP spid="3" grpId="0"/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-1" y="0"/>
            <a:ext cx="12192000" cy="854686"/>
          </a:xfrm>
          <a:prstGeom prst="rect">
            <a:avLst/>
          </a:prstGeom>
          <a:gradFill>
            <a:gsLst>
              <a:gs pos="100000">
                <a:srgbClr val="224B9F"/>
              </a:gs>
              <a:gs pos="0">
                <a:srgbClr val="19298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35" name="图片 3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0143" y="-121297"/>
            <a:ext cx="4389118" cy="1097280"/>
          </a:xfrm>
          <a:prstGeom prst="rect">
            <a:avLst/>
          </a:prstGeom>
        </p:spPr>
      </p:pic>
      <p:sp>
        <p:nvSpPr>
          <p:cNvPr id="36" name="矩形 35"/>
          <p:cNvSpPr/>
          <p:nvPr/>
        </p:nvSpPr>
        <p:spPr>
          <a:xfrm>
            <a:off x="0" y="6543922"/>
            <a:ext cx="12192000" cy="314077"/>
          </a:xfrm>
          <a:prstGeom prst="rect">
            <a:avLst/>
          </a:prstGeom>
          <a:gradFill>
            <a:gsLst>
              <a:gs pos="100000">
                <a:srgbClr val="224B9F"/>
              </a:gs>
              <a:gs pos="0">
                <a:srgbClr val="19298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595630" y="1339215"/>
            <a:ext cx="8548370" cy="227393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indent="306070"/>
            <a:r>
              <a:rPr lang="en-US" altLang="zh-CN" b="1">
                <a:ea typeface="宋体" panose="02010600030101010101" pitchFamily="2" charset="-122"/>
                <a:sym typeface="+mn-ea"/>
              </a:rPr>
              <a:t> </a:t>
            </a:r>
            <a:r>
              <a:rPr lang="zh-CN" sz="3200" b="1">
                <a:ea typeface="宋体" panose="02010600030101010101" pitchFamily="2" charset="-122"/>
                <a:sym typeface="+mn-ea"/>
              </a:rPr>
              <a:t>问题研讨：这样安排有何妙处？</a:t>
            </a:r>
            <a:endParaRPr lang="zh-CN" altLang="en-US" sz="3200" b="1">
              <a:ea typeface="宋体" panose="02010600030101010101" pitchFamily="2" charset="-122"/>
              <a:sym typeface="+mn-ea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954405" y="1960880"/>
            <a:ext cx="9728835" cy="4330065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lstStyle/>
          <a:p>
            <a:pPr indent="0"/>
            <a:r>
              <a:rPr lang="en-US" altLang="zh-CN" sz="2400" b="1">
                <a:ea typeface="宋体" panose="02010600030101010101" pitchFamily="2" charset="-122"/>
              </a:rPr>
              <a:t>   </a:t>
            </a:r>
            <a:endParaRPr lang="zh-CN" sz="2400" b="1">
              <a:ea typeface="宋体" panose="02010600030101010101" pitchFamily="2" charset="-122"/>
            </a:endParaRPr>
          </a:p>
          <a:p>
            <a:pPr indent="0"/>
            <a:r>
              <a:rPr lang="en-US" altLang="zh-CN" sz="2400" b="1">
                <a:ea typeface="宋体" panose="02010600030101010101" pitchFamily="2" charset="-122"/>
                <a:sym typeface="+mn-ea"/>
              </a:rPr>
              <a:t>  </a:t>
            </a:r>
            <a:r>
              <a:rPr lang="zh-CN" altLang="en-US" sz="2400" b="1">
                <a:ea typeface="宋体" panose="02010600030101010101" pitchFamily="2" charset="-122"/>
                <a:sym typeface="+mn-ea"/>
              </a:rPr>
              <a:t>小说的</a:t>
            </a:r>
            <a:r>
              <a:rPr lang="zh-CN" sz="2400" b="1">
                <a:ea typeface="宋体" panose="02010600030101010101" pitchFamily="2" charset="-122"/>
                <a:sym typeface="+mn-ea"/>
              </a:rPr>
              <a:t>内容、人物都是虚构的。但是素材和思想仍是来源于现实的。不过是杂取种种，经过了高度浓缩加工而已。</a:t>
            </a:r>
            <a:endParaRPr lang="zh-CN" altLang="en-US" sz="2400" b="1">
              <a:ea typeface="宋体" panose="02010600030101010101" pitchFamily="2" charset="-122"/>
            </a:endParaRPr>
          </a:p>
          <a:p>
            <a:pPr indent="0"/>
            <a:r>
              <a:rPr lang="en-US" altLang="zh-CN" sz="2400">
                <a:solidFill>
                  <a:srgbClr val="333333"/>
                </a:solidFill>
                <a:ea typeface="宋体" panose="02010600030101010101" pitchFamily="2" charset="-122"/>
                <a:sym typeface="+mn-ea"/>
              </a:rPr>
              <a:t> </a:t>
            </a:r>
            <a:r>
              <a:rPr lang="zh-CN" sz="2400" b="1">
                <a:ea typeface="宋体" panose="02010600030101010101" pitchFamily="2" charset="-122"/>
                <a:sym typeface="+mn-ea"/>
              </a:rPr>
              <a:t> 鲁迅用平实而冷酷，深刻而客观的笔调表述了小人物的悲剧。表现了对人性的细致解剖，并以悲剧结尾。这是</a:t>
            </a:r>
            <a:r>
              <a:rPr lang="zh-CN" sz="2400" b="1">
                <a:solidFill>
                  <a:schemeClr val="accent1"/>
                </a:solidFill>
                <a:ea typeface="宋体" panose="02010600030101010101" pitchFamily="2" charset="-122"/>
                <a:sym typeface="+mn-ea"/>
              </a:rPr>
              <a:t>对古典小说的一个突破。</a:t>
            </a:r>
            <a:r>
              <a:rPr lang="zh-CN" sz="2400" b="1">
                <a:ea typeface="宋体" panose="02010600030101010101" pitchFamily="2" charset="-122"/>
                <a:sym typeface="+mn-ea"/>
              </a:rPr>
              <a:t> </a:t>
            </a:r>
            <a:endParaRPr lang="en-US" sz="2400">
              <a:solidFill>
                <a:srgbClr val="333333"/>
              </a:solidFill>
              <a:latin typeface="微软雅黑" panose="020B0503020204020204" pitchFamily="34" charset="-122"/>
              <a:ea typeface="宋体" panose="02010600030101010101" pitchFamily="2" charset="-122"/>
              <a:sym typeface="+mn-ea"/>
            </a:endParaRPr>
          </a:p>
          <a:p>
            <a:pPr indent="0"/>
            <a:r>
              <a:rPr lang="en-US" sz="2400">
                <a:solidFill>
                  <a:srgbClr val="333333"/>
                </a:solidFill>
                <a:latin typeface="微软雅黑" panose="020B0503020204020204" pitchFamily="34" charset="-122"/>
                <a:ea typeface="宋体" panose="02010600030101010101" pitchFamily="2" charset="-122"/>
                <a:sym typeface="+mn-ea"/>
              </a:rPr>
              <a:t> </a:t>
            </a:r>
            <a:endParaRPr lang="zh-CN" sz="2400">
              <a:solidFill>
                <a:srgbClr val="333333"/>
              </a:solidFill>
              <a:ea typeface="宋体" panose="02010600030101010101" pitchFamily="2" charset="-122"/>
              <a:sym typeface="+mn-ea"/>
            </a:endParaRPr>
          </a:p>
          <a:p>
            <a:pPr indent="0"/>
            <a:endParaRPr lang="zh-CN" altLang="en-US" sz="2400" b="1"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/>
      <p:bldP spid="100" grpId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-1" y="0"/>
            <a:ext cx="12192000" cy="854686"/>
          </a:xfrm>
          <a:prstGeom prst="rect">
            <a:avLst/>
          </a:prstGeom>
          <a:gradFill>
            <a:gsLst>
              <a:gs pos="100000">
                <a:srgbClr val="224B9F"/>
              </a:gs>
              <a:gs pos="0">
                <a:srgbClr val="19298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35" name="图片 3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0143" y="-121297"/>
            <a:ext cx="4389118" cy="1097280"/>
          </a:xfrm>
          <a:prstGeom prst="rect">
            <a:avLst/>
          </a:prstGeom>
        </p:spPr>
      </p:pic>
      <p:sp>
        <p:nvSpPr>
          <p:cNvPr id="36" name="矩形 35"/>
          <p:cNvSpPr/>
          <p:nvPr/>
        </p:nvSpPr>
        <p:spPr>
          <a:xfrm>
            <a:off x="0" y="6543922"/>
            <a:ext cx="12192000" cy="314077"/>
          </a:xfrm>
          <a:prstGeom prst="rect">
            <a:avLst/>
          </a:prstGeom>
          <a:gradFill>
            <a:gsLst>
              <a:gs pos="100000">
                <a:srgbClr val="224B9F"/>
              </a:gs>
              <a:gs pos="0">
                <a:srgbClr val="19298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0" name="文本框 99"/>
          <p:cNvSpPr txBox="1"/>
          <p:nvPr/>
        </p:nvSpPr>
        <p:spPr>
          <a:xfrm>
            <a:off x="2493010" y="1869440"/>
            <a:ext cx="6767830" cy="251142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noAutofit/>
          </a:bodyPr>
          <a:lstStyle/>
          <a:p>
            <a:pPr indent="0"/>
            <a:r>
              <a:rPr lang="zh-CN" sz="3600" b="1">
                <a:solidFill>
                  <a:srgbClr val="333333"/>
                </a:solidFill>
                <a:ea typeface="宋体" panose="02010600030101010101" pitchFamily="2" charset="-122"/>
              </a:rPr>
              <a:t>三、</a:t>
            </a:r>
            <a:r>
              <a:rPr lang="en-US" sz="3600" b="1">
                <a:solidFill>
                  <a:srgbClr val="333333"/>
                </a:solidFill>
                <a:latin typeface="微软雅黑" panose="020B0503020204020204" pitchFamily="34" charset="-122"/>
                <a:ea typeface="宋体" panose="02010600030101010101" pitchFamily="2" charset="-122"/>
              </a:rPr>
              <a:t> </a:t>
            </a:r>
            <a:r>
              <a:rPr lang="zh-CN" sz="3600" b="1">
                <a:solidFill>
                  <a:srgbClr val="333333"/>
                </a:solidFill>
                <a:ea typeface="宋体" panose="02010600030101010101" pitchFamily="2" charset="-122"/>
              </a:rPr>
              <a:t>深读小说</a:t>
            </a:r>
            <a:r>
              <a:rPr lang="en-US" sz="3600" b="1">
                <a:solidFill>
                  <a:srgbClr val="333333"/>
                </a:solidFill>
                <a:latin typeface="微软雅黑" panose="020B0503020204020204" pitchFamily="34" charset="-122"/>
                <a:ea typeface="宋体" panose="02010600030101010101" pitchFamily="2" charset="-122"/>
              </a:rPr>
              <a:t> </a:t>
            </a:r>
          </a:p>
          <a:p>
            <a:pPr indent="0"/>
            <a:r>
              <a:rPr lang="en-US" sz="3600" b="1">
                <a:solidFill>
                  <a:srgbClr val="333333"/>
                </a:solidFill>
                <a:latin typeface="微软雅黑" panose="020B0503020204020204" pitchFamily="34" charset="-122"/>
                <a:ea typeface="宋体" panose="02010600030101010101" pitchFamily="2" charset="-122"/>
              </a:rPr>
              <a:t>  </a:t>
            </a:r>
          </a:p>
          <a:p>
            <a:pPr indent="0"/>
            <a:r>
              <a:rPr lang="en-US" altLang="zh-CN" sz="3600" b="1">
                <a:solidFill>
                  <a:srgbClr val="333333"/>
                </a:solidFill>
                <a:ea typeface="宋体" panose="02010600030101010101" pitchFamily="2" charset="-122"/>
              </a:rPr>
              <a:t>  </a:t>
            </a:r>
            <a:r>
              <a:rPr lang="zh-CN" sz="3600" b="1">
                <a:solidFill>
                  <a:srgbClr val="333333"/>
                </a:solidFill>
                <a:ea typeface="宋体" panose="02010600030101010101" pitchFamily="2" charset="-122"/>
              </a:rPr>
              <a:t>时代性和社会性</a:t>
            </a:r>
            <a:r>
              <a:rPr lang="en-US" b="1">
                <a:solidFill>
                  <a:srgbClr val="333333"/>
                </a:solidFill>
                <a:latin typeface="微软雅黑" panose="020B0503020204020204" pitchFamily="34" charset="-122"/>
                <a:ea typeface="宋体" panose="02010600030101010101" pitchFamily="2" charset="-122"/>
              </a:rPr>
              <a:t> </a:t>
            </a:r>
            <a:endParaRPr lang="en-US" altLang="en-US" b="1">
              <a:solidFill>
                <a:srgbClr val="333333"/>
              </a:solidFill>
              <a:latin typeface="微软雅黑" panose="020B0503020204020204" pitchFamily="34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-1" y="0"/>
            <a:ext cx="12192000" cy="854686"/>
          </a:xfrm>
          <a:prstGeom prst="rect">
            <a:avLst/>
          </a:prstGeom>
          <a:gradFill>
            <a:gsLst>
              <a:gs pos="100000">
                <a:srgbClr val="224B9F"/>
              </a:gs>
              <a:gs pos="0">
                <a:srgbClr val="19298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35" name="图片 3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0143" y="-121297"/>
            <a:ext cx="4389118" cy="1097280"/>
          </a:xfrm>
          <a:prstGeom prst="rect">
            <a:avLst/>
          </a:prstGeom>
        </p:spPr>
      </p:pic>
      <p:sp>
        <p:nvSpPr>
          <p:cNvPr id="36" name="矩形 35"/>
          <p:cNvSpPr/>
          <p:nvPr/>
        </p:nvSpPr>
        <p:spPr>
          <a:xfrm>
            <a:off x="0" y="6543922"/>
            <a:ext cx="12192000" cy="314077"/>
          </a:xfrm>
          <a:prstGeom prst="rect">
            <a:avLst/>
          </a:prstGeom>
          <a:gradFill>
            <a:gsLst>
              <a:gs pos="100000">
                <a:srgbClr val="224B9F"/>
              </a:gs>
              <a:gs pos="0">
                <a:srgbClr val="19298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0" name="文本框 99"/>
          <p:cNvSpPr txBox="1"/>
          <p:nvPr/>
        </p:nvSpPr>
        <p:spPr>
          <a:xfrm>
            <a:off x="869950" y="2129790"/>
            <a:ext cx="10222865" cy="1130935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lstStyle/>
          <a:p>
            <a:pPr indent="0"/>
            <a:r>
              <a:rPr lang="zh-CN" sz="2400" b="1">
                <a:ea typeface="宋体" panose="02010600030101010101" pitchFamily="2" charset="-122"/>
              </a:rPr>
              <a:t>为什么开头就告诉我们故事发生在明朝的宣德年间？</a:t>
            </a:r>
          </a:p>
          <a:p>
            <a:pPr indent="0"/>
            <a:endParaRPr lang="zh-CN" altLang="en-US" sz="2400" b="1">
              <a:ea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56845" y="1229360"/>
            <a:ext cx="4485640" cy="74231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zh-CN" altLang="en-US" sz="4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《促织》：</a:t>
            </a:r>
          </a:p>
        </p:txBody>
      </p:sp>
      <p:sp>
        <p:nvSpPr>
          <p:cNvPr id="3" name="矩形 2"/>
          <p:cNvSpPr/>
          <p:nvPr/>
        </p:nvSpPr>
        <p:spPr>
          <a:xfrm>
            <a:off x="870585" y="3611245"/>
            <a:ext cx="3771900" cy="143383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noAutofit/>
          </a:bodyPr>
          <a:lstStyle/>
          <a:p>
            <a:pPr algn="ctr"/>
            <a:r>
              <a:rPr lang="zh-CN" altLang="en-US" sz="72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曲笔</a:t>
            </a:r>
          </a:p>
        </p:txBody>
      </p:sp>
      <p:sp>
        <p:nvSpPr>
          <p:cNvPr id="4" name="矩形 3"/>
          <p:cNvSpPr/>
          <p:nvPr/>
        </p:nvSpPr>
        <p:spPr>
          <a:xfrm>
            <a:off x="5179695" y="3610610"/>
            <a:ext cx="4083050" cy="88773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noAutofit/>
          </a:bodyPr>
          <a:lstStyle/>
          <a:p>
            <a:pPr algn="ctr"/>
            <a:r>
              <a:rPr lang="zh-CN" altLang="en-US" sz="72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虚构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869950" y="2762885"/>
            <a:ext cx="7821295" cy="49784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indent="0"/>
            <a:r>
              <a:rPr lang="zh-CN" sz="2400" b="1">
                <a:ea typeface="宋体" panose="02010600030101010101" pitchFamily="2" charset="-122"/>
                <a:sym typeface="+mn-ea"/>
              </a:rPr>
              <a:t>作者为什么写求神占得佳虫和魂化促织非现实情节？</a:t>
            </a:r>
            <a:endParaRPr lang="zh-CN" altLang="en-US" sz="2400" b="1">
              <a:ea typeface="宋体" panose="02010600030101010101" pitchFamily="2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-1" y="0"/>
            <a:ext cx="12192000" cy="854686"/>
          </a:xfrm>
          <a:prstGeom prst="rect">
            <a:avLst/>
          </a:prstGeom>
          <a:gradFill>
            <a:gsLst>
              <a:gs pos="100000">
                <a:srgbClr val="224B9F"/>
              </a:gs>
              <a:gs pos="0">
                <a:srgbClr val="19298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35" name="图片 3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0143" y="-121297"/>
            <a:ext cx="4389118" cy="1097280"/>
          </a:xfrm>
          <a:prstGeom prst="rect">
            <a:avLst/>
          </a:prstGeom>
        </p:spPr>
      </p:pic>
      <p:sp>
        <p:nvSpPr>
          <p:cNvPr id="36" name="矩形 35"/>
          <p:cNvSpPr/>
          <p:nvPr/>
        </p:nvSpPr>
        <p:spPr>
          <a:xfrm>
            <a:off x="0" y="6543922"/>
            <a:ext cx="12192000" cy="314077"/>
          </a:xfrm>
          <a:prstGeom prst="rect">
            <a:avLst/>
          </a:prstGeom>
          <a:gradFill>
            <a:gsLst>
              <a:gs pos="100000">
                <a:srgbClr val="224B9F"/>
              </a:gs>
              <a:gs pos="0">
                <a:srgbClr val="19298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1282065" y="1542415"/>
            <a:ext cx="7565390" cy="94424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zh-CN" sz="3600" b="1">
                <a:ea typeface="宋体" panose="02010600030101010101" pitchFamily="2" charset="-122"/>
                <a:sym typeface="+mn-ea"/>
              </a:rPr>
              <a:t>如何理解文末一段评论</a:t>
            </a:r>
            <a:r>
              <a:rPr lang="zh-CN" sz="3600">
                <a:ea typeface="宋体" panose="02010600030101010101" pitchFamily="2" charset="-122"/>
                <a:sym typeface="+mn-ea"/>
              </a:rPr>
              <a:t>？</a:t>
            </a:r>
            <a:endParaRPr lang="zh-CN" altLang="en-US" sz="3600">
              <a:ea typeface="宋体" panose="02010600030101010101" pitchFamily="2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282065" y="2486660"/>
            <a:ext cx="5642610" cy="57848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zh-CN" sz="2400">
                <a:ea typeface="宋体" panose="02010600030101010101" pitchFamily="2" charset="-122"/>
                <a:sym typeface="+mn-ea"/>
              </a:rPr>
              <a:t>“天子一跬步，皆关民命，不可忽也。”</a:t>
            </a:r>
            <a:endParaRPr lang="zh-CN" altLang="en-US" sz="2400">
              <a:ea typeface="宋体" panose="02010600030101010101" pitchFamily="2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485265" y="4381500"/>
            <a:ext cx="7658735" cy="84709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zh-CN" sz="2400">
                <a:ea typeface="宋体" panose="02010600030101010101" pitchFamily="2" charset="-122"/>
                <a:sym typeface="+mn-ea"/>
              </a:rPr>
              <a:t>“天将以酬长厚者，…………”</a:t>
            </a:r>
            <a:endParaRPr lang="zh-CN" altLang="en-US" sz="2400">
              <a:ea typeface="宋体" panose="02010600030101010101" pitchFamily="2" charset="-122"/>
              <a:sym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907540" y="3241040"/>
            <a:ext cx="4401185" cy="96393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noAutofit/>
          </a:bodyPr>
          <a:lstStyle/>
          <a:p>
            <a:pPr algn="ctr"/>
            <a:r>
              <a:rPr lang="zh-CN" altLang="en-US" sz="48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借古讽今</a:t>
            </a:r>
            <a:r>
              <a:rPr lang="en-US" altLang="zh-CN" sz="48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zh-CN" altLang="en-US" sz="48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为民请命</a:t>
            </a:r>
          </a:p>
        </p:txBody>
      </p:sp>
      <p:sp>
        <p:nvSpPr>
          <p:cNvPr id="6" name="矩形 5"/>
          <p:cNvSpPr/>
          <p:nvPr/>
        </p:nvSpPr>
        <p:spPr>
          <a:xfrm>
            <a:off x="6666865" y="3065145"/>
            <a:ext cx="3626485" cy="96329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noAutofit/>
          </a:bodyPr>
          <a:lstStyle/>
          <a:p>
            <a:pPr algn="ctr"/>
            <a:r>
              <a:rPr lang="zh-CN" altLang="en-US" sz="72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讽谏</a:t>
            </a:r>
          </a:p>
        </p:txBody>
      </p:sp>
      <p:sp>
        <p:nvSpPr>
          <p:cNvPr id="7" name="矩形 6"/>
          <p:cNvSpPr/>
          <p:nvPr/>
        </p:nvSpPr>
        <p:spPr>
          <a:xfrm>
            <a:off x="1485900" y="5104130"/>
            <a:ext cx="4139565" cy="85026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noAutofit/>
          </a:bodyPr>
          <a:lstStyle/>
          <a:p>
            <a:pPr algn="ctr"/>
            <a:r>
              <a:rPr lang="zh-CN" altLang="en-US" sz="4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迷信</a:t>
            </a:r>
          </a:p>
        </p:txBody>
      </p:sp>
      <p:sp>
        <p:nvSpPr>
          <p:cNvPr id="8" name="矩形 7"/>
          <p:cNvSpPr/>
          <p:nvPr/>
        </p:nvSpPr>
        <p:spPr>
          <a:xfrm>
            <a:off x="4989830" y="5041265"/>
            <a:ext cx="4870450" cy="89344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noAutofit/>
          </a:bodyPr>
          <a:lstStyle/>
          <a:p>
            <a:pPr algn="ctr"/>
            <a:r>
              <a:rPr lang="zh-CN" altLang="en-US" sz="4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精神麻痹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-1" y="0"/>
            <a:ext cx="12192000" cy="854686"/>
          </a:xfrm>
          <a:prstGeom prst="rect">
            <a:avLst/>
          </a:prstGeom>
          <a:gradFill>
            <a:gsLst>
              <a:gs pos="100000">
                <a:srgbClr val="224B9F"/>
              </a:gs>
              <a:gs pos="0">
                <a:srgbClr val="19298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35" name="图片 3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0143" y="-121297"/>
            <a:ext cx="4389118" cy="1097280"/>
          </a:xfrm>
          <a:prstGeom prst="rect">
            <a:avLst/>
          </a:prstGeom>
        </p:spPr>
      </p:pic>
      <p:sp>
        <p:nvSpPr>
          <p:cNvPr id="36" name="矩形 35"/>
          <p:cNvSpPr/>
          <p:nvPr/>
        </p:nvSpPr>
        <p:spPr>
          <a:xfrm>
            <a:off x="0" y="6543922"/>
            <a:ext cx="12192000" cy="314077"/>
          </a:xfrm>
          <a:prstGeom prst="rect">
            <a:avLst/>
          </a:prstGeom>
          <a:gradFill>
            <a:gsLst>
              <a:gs pos="100000">
                <a:srgbClr val="224B9F"/>
              </a:gs>
              <a:gs pos="0">
                <a:srgbClr val="19298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6562" name="Rectangle 2"/>
          <p:cNvSpPr>
            <a:spLocks noGrp="1"/>
          </p:cNvSpPr>
          <p:nvPr/>
        </p:nvSpPr>
        <p:spPr>
          <a:xfrm>
            <a:off x="1919605" y="692150"/>
            <a:ext cx="8214995" cy="13081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anchor="ctr" anchorCtr="0"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4400" b="0" i="0" u="none" baseline="0"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  <a:cs typeface="+mj-cs"/>
              </a:defRPr>
            </a:lvl1pPr>
          </a:lstStyle>
          <a:p>
            <a:pPr lvl="0" algn="ctr" eaLnBrk="1" hangingPunct="1"/>
            <a:r>
              <a:rPr lang="en-US" altLang="zh-CN" sz="4000" b="1">
                <a:latin typeface="微软雅黑" panose="020B0503020204020204" pitchFamily="34" charset="-122"/>
                <a:ea typeface="微软雅黑" panose="020B0503020204020204" pitchFamily="34" charset="-122"/>
              </a:rPr>
              <a:t>◆</a:t>
            </a:r>
            <a:r>
              <a:rPr sz="4000" b="1">
                <a:latin typeface="微软雅黑" panose="020B0503020204020204" pitchFamily="34" charset="-122"/>
                <a:ea typeface="微软雅黑" panose="020B0503020204020204" pitchFamily="34" charset="-122"/>
              </a:rPr>
              <a:t>《阿</a:t>
            </a:r>
            <a:r>
              <a:rPr lang="en-US" altLang="zh-CN" sz="4000" b="1">
                <a:latin typeface="微软雅黑" panose="020B0503020204020204" pitchFamily="34" charset="-122"/>
                <a:ea typeface="微软雅黑" panose="020B0503020204020204" pitchFamily="34" charset="-122"/>
              </a:rPr>
              <a:t>Q</a:t>
            </a:r>
            <a:r>
              <a:rPr sz="4000" b="1">
                <a:latin typeface="微软雅黑" panose="020B0503020204020204" pitchFamily="34" charset="-122"/>
                <a:ea typeface="微软雅黑" panose="020B0503020204020204" pitchFamily="34" charset="-122"/>
              </a:rPr>
              <a:t>正传》</a:t>
            </a:r>
            <a:r>
              <a:rPr lang="zh-CN" altLang="en-US" sz="4000" b="1">
                <a:latin typeface="微软雅黑" panose="020B0503020204020204" pitchFamily="34" charset="-122"/>
                <a:ea typeface="微软雅黑" panose="020B0503020204020204" pitchFamily="34" charset="-122"/>
              </a:rPr>
              <a:t>小说的主题</a:t>
            </a:r>
          </a:p>
        </p:txBody>
      </p:sp>
      <p:sp>
        <p:nvSpPr>
          <p:cNvPr id="66563" name="Rectangle 3"/>
          <p:cNvSpPr>
            <a:spLocks noGrp="1"/>
          </p:cNvSpPr>
          <p:nvPr/>
        </p:nvSpPr>
        <p:spPr>
          <a:xfrm>
            <a:off x="845820" y="2000250"/>
            <a:ext cx="10720705" cy="30384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anchor="t" anchorCtr="0"/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kumimoji="0" lang="zh-CN" altLang="en-US" sz="3200" b="0" i="0" u="none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kumimoji="0" lang="zh-CN" altLang="en-US" sz="2800" b="0" i="0" u="none" baseline="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kumimoji="0" lang="zh-CN" altLang="en-US" sz="2400" b="0" i="0" u="none" baseline="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kumimoji="0" lang="zh-CN" altLang="en-US" sz="2000" b="0" i="0" u="none" baseline="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Tx/>
              <a:buFont typeface="Wingdings" panose="05000000000000000000" pitchFamily="2" charset="2"/>
              <a:buChar char="§"/>
              <a:defRPr kumimoji="0" lang="zh-CN" altLang="en-US" sz="2000" b="0" i="0" u="none" baseline="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zh-CN" altLang="en-US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zh-CN" altLang="en-US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zh-CN" altLang="en-US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zh-CN" altLang="en-US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lvl="0" indent="720090" eaLnBrk="1" latinLnBrk="0" hangingPunct="1">
              <a:lnSpc>
                <a:spcPts val="4840"/>
              </a:lnSpc>
              <a:spcBef>
                <a:spcPct val="0"/>
              </a:spcBef>
            </a:pPr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通过记叙阿</a:t>
            </a:r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Q 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的 “精神胜利法”，</a:t>
            </a:r>
            <a:r>
              <a:rPr lang="zh-CN" altLang="en-US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讽刺了以阿</a:t>
            </a:r>
            <a:r>
              <a:rPr lang="en-US" altLang="zh-CN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Q </a:t>
            </a:r>
            <a:r>
              <a:rPr lang="zh-CN" altLang="en-US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为代表的旧中国下层人民愚昧落后和麻木不仁，揭露和批判了封建礼教、封建道德对劳动人民的麻醉和毒害，从而表达了作者在改良悲惨的人生、唤醒沉睡的民众的愿望。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6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-1" y="0"/>
            <a:ext cx="12192000" cy="854686"/>
          </a:xfrm>
          <a:prstGeom prst="rect">
            <a:avLst/>
          </a:prstGeom>
          <a:gradFill>
            <a:gsLst>
              <a:gs pos="100000">
                <a:srgbClr val="224B9F"/>
              </a:gs>
              <a:gs pos="0">
                <a:srgbClr val="19298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35" name="图片 3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0143" y="-121297"/>
            <a:ext cx="4389118" cy="1097280"/>
          </a:xfrm>
          <a:prstGeom prst="rect">
            <a:avLst/>
          </a:prstGeom>
        </p:spPr>
      </p:pic>
      <p:sp>
        <p:nvSpPr>
          <p:cNvPr id="36" name="矩形 35"/>
          <p:cNvSpPr/>
          <p:nvPr/>
        </p:nvSpPr>
        <p:spPr>
          <a:xfrm>
            <a:off x="0" y="6543922"/>
            <a:ext cx="12192000" cy="314077"/>
          </a:xfrm>
          <a:prstGeom prst="rect">
            <a:avLst/>
          </a:prstGeom>
          <a:gradFill>
            <a:gsLst>
              <a:gs pos="100000">
                <a:srgbClr val="224B9F"/>
              </a:gs>
              <a:gs pos="0">
                <a:srgbClr val="19298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520700" y="976630"/>
            <a:ext cx="2946400" cy="99822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noAutofit/>
          </a:bodyPr>
          <a:lstStyle/>
          <a:p>
            <a:pPr algn="ctr"/>
            <a:r>
              <a:rPr lang="zh-CN" altLang="en-US" sz="36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《阿</a:t>
            </a:r>
            <a:r>
              <a:rPr lang="en-US" altLang="zh-CN" sz="36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Q</a:t>
            </a:r>
            <a:r>
              <a:rPr lang="zh-CN" altLang="en-US" sz="36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正传》：</a:t>
            </a:r>
            <a:endParaRPr lang="zh-CN" altLang="en-US" sz="54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097280" y="1669415"/>
            <a:ext cx="6708775" cy="569595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lstStyle/>
          <a:p>
            <a:pPr indent="0"/>
            <a:r>
              <a:rPr lang="zh-CN" sz="2400" b="1">
                <a:ea typeface="宋体" panose="02010600030101010101" pitchFamily="2" charset="-122"/>
              </a:rPr>
              <a:t>阿</a:t>
            </a:r>
            <a:r>
              <a:rPr lang="en-US" altLang="zh-CN" sz="2400" b="1">
                <a:ea typeface="宋体" panose="02010600030101010101" pitchFamily="2" charset="-122"/>
              </a:rPr>
              <a:t>Q</a:t>
            </a:r>
            <a:r>
              <a:rPr lang="zh-CN" altLang="en-US" sz="2400" b="1">
                <a:ea typeface="宋体" panose="02010600030101010101" pitchFamily="2" charset="-122"/>
              </a:rPr>
              <a:t>的</a:t>
            </a:r>
            <a:r>
              <a:rPr lang="zh-CN" sz="2400" b="1">
                <a:ea typeface="宋体" panose="02010600030101010101" pitchFamily="2" charset="-122"/>
              </a:rPr>
              <a:t>精神胜利法产生的根源是什么？</a:t>
            </a:r>
            <a:endParaRPr lang="zh-CN" altLang="en-US" sz="2400" b="1">
              <a:ea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931545" y="2239010"/>
            <a:ext cx="10193655" cy="981075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lstStyle/>
          <a:p>
            <a:pPr indent="0"/>
            <a:r>
              <a:rPr lang="en-US" altLang="zh-CN" sz="2000" b="1">
                <a:ea typeface="宋体" panose="02010600030101010101" pitchFamily="2" charset="-122"/>
              </a:rPr>
              <a:t> </a:t>
            </a:r>
            <a:r>
              <a:rPr lang="zh-CN" sz="2400" b="1">
                <a:ea typeface="宋体" panose="02010600030101010101" pitchFamily="2" charset="-122"/>
              </a:rPr>
              <a:t>1.统治阶级的精神奴役——统治阶级留下的创伤,被凌辱与毒害的烙印。</a:t>
            </a:r>
          </a:p>
          <a:p>
            <a:endParaRPr lang="zh-CN" altLang="en-US" sz="2400" b="1">
              <a:ea typeface="宋体" panose="0201060003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13740" y="3054350"/>
            <a:ext cx="10410825" cy="11125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noAutofit/>
          </a:bodyPr>
          <a:lstStyle/>
          <a:p>
            <a:pPr indent="381000"/>
            <a:r>
              <a:rPr lang="zh-CN" sz="2400" b="1">
                <a:ea typeface="宋体" panose="02010600030101010101" pitchFamily="2" charset="-122"/>
              </a:rPr>
              <a:t>2.自身阶级的弱点——不能正视缺点，寻求精神安慰。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714375" y="4072255"/>
            <a:ext cx="10260965" cy="1854200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lstStyle/>
          <a:p>
            <a:pPr indent="304800"/>
            <a:r>
              <a:rPr lang="zh-CN" sz="2400" b="1">
                <a:ea typeface="宋体" panose="02010600030101010101" pitchFamily="2" charset="-122"/>
              </a:rPr>
              <a:t>3. 生存的困境：无田地，无房屋，无女人等。现实的不如意，只能通过精神的自我欺骗获得满足。</a:t>
            </a:r>
            <a:endParaRPr lang="zh-CN" altLang="en-US" sz="2000" b="1"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-1" y="0"/>
            <a:ext cx="12192000" cy="854686"/>
          </a:xfrm>
          <a:prstGeom prst="rect">
            <a:avLst/>
          </a:prstGeom>
          <a:gradFill>
            <a:gsLst>
              <a:gs pos="100000">
                <a:srgbClr val="224B9F"/>
              </a:gs>
              <a:gs pos="0">
                <a:srgbClr val="19298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35" name="图片 3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0143" y="-121297"/>
            <a:ext cx="4389118" cy="1097280"/>
          </a:xfrm>
          <a:prstGeom prst="rect">
            <a:avLst/>
          </a:prstGeom>
        </p:spPr>
      </p:pic>
      <p:sp>
        <p:nvSpPr>
          <p:cNvPr id="36" name="矩形 35"/>
          <p:cNvSpPr/>
          <p:nvPr/>
        </p:nvSpPr>
        <p:spPr>
          <a:xfrm>
            <a:off x="0" y="6543922"/>
            <a:ext cx="12192000" cy="314077"/>
          </a:xfrm>
          <a:prstGeom prst="rect">
            <a:avLst/>
          </a:prstGeom>
          <a:gradFill>
            <a:gsLst>
              <a:gs pos="100000">
                <a:srgbClr val="224B9F"/>
              </a:gs>
              <a:gs pos="0">
                <a:srgbClr val="19298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0" name="文本框 99"/>
          <p:cNvSpPr txBox="1"/>
          <p:nvPr/>
        </p:nvSpPr>
        <p:spPr>
          <a:xfrm>
            <a:off x="282575" y="1859915"/>
            <a:ext cx="11485880" cy="267652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en-US" altLang="zh-CN" sz="2000" b="1">
                <a:ea typeface="宋体" panose="02010600030101010101" pitchFamily="2" charset="-122"/>
              </a:rPr>
              <a:t>     </a:t>
            </a:r>
            <a:r>
              <a:rPr lang="zh-CN" sz="2400" b="1">
                <a:ea typeface="宋体" panose="02010600030101010101" pitchFamily="2" charset="-122"/>
              </a:rPr>
              <a:t>鲁迅在《阿</a:t>
            </a:r>
            <a:r>
              <a:rPr lang="en-US" sz="2400" b="1">
                <a:latin typeface="宋体" panose="02010600030101010101" pitchFamily="2" charset="-122"/>
              </a:rPr>
              <a:t>Q</a:t>
            </a:r>
            <a:r>
              <a:rPr lang="zh-CN" sz="2400" b="1">
                <a:ea typeface="宋体" panose="02010600030101010101" pitchFamily="2" charset="-122"/>
              </a:rPr>
              <a:t>正传》开篇中讲道，“我要给阿</a:t>
            </a:r>
            <a:r>
              <a:rPr lang="en-US" sz="2400" b="1">
                <a:latin typeface="宋体" panose="02010600030101010101" pitchFamily="2" charset="-122"/>
              </a:rPr>
              <a:t> Q </a:t>
            </a:r>
            <a:r>
              <a:rPr lang="zh-CN" sz="2400" b="1">
                <a:ea typeface="宋体" panose="02010600030101010101" pitchFamily="2" charset="-122"/>
              </a:rPr>
              <a:t>做正传已经不止一两年了</a:t>
            </a:r>
            <a:r>
              <a:rPr lang="en-US" sz="2400" b="1">
                <a:latin typeface="宋体" panose="02010600030101010101" pitchFamily="2" charset="-122"/>
              </a:rPr>
              <a:t>”</a:t>
            </a:r>
            <a:r>
              <a:rPr lang="zh-CN" sz="2400" b="1">
                <a:ea typeface="宋体" panose="02010600030101010101" pitchFamily="2" charset="-122"/>
              </a:rPr>
              <a:t>。他在谈到这篇小说的写作动机时曾经说过，创作《阿</a:t>
            </a:r>
            <a:r>
              <a:rPr lang="en-US" sz="2400" b="1">
                <a:latin typeface="宋体" panose="02010600030101010101" pitchFamily="2" charset="-122"/>
              </a:rPr>
              <a:t>Q</a:t>
            </a:r>
            <a:r>
              <a:rPr lang="zh-CN" sz="2400" b="1">
                <a:ea typeface="宋体" panose="02010600030101010101" pitchFamily="2" charset="-122"/>
              </a:rPr>
              <a:t>正传》目的是“</a:t>
            </a:r>
            <a:r>
              <a:rPr lang="zh-CN" sz="2400" b="1">
                <a:solidFill>
                  <a:schemeClr val="accent1"/>
                </a:solidFill>
                <a:ea typeface="宋体" panose="02010600030101010101" pitchFamily="2" charset="-122"/>
              </a:rPr>
              <a:t>要画出这样沉默的国民的魂灵来</a:t>
            </a:r>
            <a:r>
              <a:rPr lang="zh-CN" sz="2400" b="1">
                <a:ea typeface="宋体" panose="02010600030101010101" pitchFamily="2" charset="-122"/>
              </a:rPr>
              <a:t>”，而“这在中国实在算是一件难事”。于是,他通过塑造“阿Q”这一典型形象，淋漓尽致地揭露了这种普遍存在于“国民魂灵”中的精神病症是怎样严重地麻醉了中国人的人生，成为一种阻碍社会革命的历史惰力。其创作目的在于“</a:t>
            </a:r>
            <a:r>
              <a:rPr lang="zh-CN" sz="2400" b="1">
                <a:solidFill>
                  <a:schemeClr val="accent1"/>
                </a:solidFill>
                <a:ea typeface="宋体" panose="02010600030101010101" pitchFamily="2" charset="-122"/>
              </a:rPr>
              <a:t>揭出病苦引起疗救的注意</a:t>
            </a:r>
            <a:r>
              <a:rPr lang="zh-CN" sz="2400" b="1">
                <a:ea typeface="宋体" panose="02010600030101010101" pitchFamily="2" charset="-122"/>
              </a:rPr>
              <a:t>”，</a:t>
            </a:r>
            <a:r>
              <a:rPr lang="zh-CN" sz="2400" b="1">
                <a:solidFill>
                  <a:schemeClr val="accent1"/>
                </a:solidFill>
                <a:ea typeface="宋体" panose="02010600030101010101" pitchFamily="2" charset="-122"/>
              </a:rPr>
              <a:t>改造“国民性”，根除这种蚕食民族和人民灵魂的“奴性”。</a:t>
            </a:r>
            <a:endParaRPr lang="zh-CN" altLang="en-US" sz="2400" b="1">
              <a:solidFill>
                <a:schemeClr val="accent1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-1" y="0"/>
            <a:ext cx="12192000" cy="854686"/>
          </a:xfrm>
          <a:prstGeom prst="rect">
            <a:avLst/>
          </a:prstGeom>
          <a:gradFill>
            <a:gsLst>
              <a:gs pos="100000">
                <a:srgbClr val="224B9F"/>
              </a:gs>
              <a:gs pos="0">
                <a:srgbClr val="19298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35" name="图片 3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0143" y="-121297"/>
            <a:ext cx="4389118" cy="1097280"/>
          </a:xfrm>
          <a:prstGeom prst="rect">
            <a:avLst/>
          </a:prstGeom>
        </p:spPr>
      </p:pic>
      <p:sp>
        <p:nvSpPr>
          <p:cNvPr id="36" name="矩形 35"/>
          <p:cNvSpPr/>
          <p:nvPr/>
        </p:nvSpPr>
        <p:spPr>
          <a:xfrm>
            <a:off x="0" y="6543922"/>
            <a:ext cx="12192000" cy="314077"/>
          </a:xfrm>
          <a:prstGeom prst="rect">
            <a:avLst/>
          </a:prstGeom>
          <a:gradFill>
            <a:gsLst>
              <a:gs pos="100000">
                <a:srgbClr val="224B9F"/>
              </a:gs>
              <a:gs pos="0">
                <a:srgbClr val="19298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0" name="文本框 99"/>
          <p:cNvSpPr txBox="1"/>
          <p:nvPr/>
        </p:nvSpPr>
        <p:spPr>
          <a:xfrm>
            <a:off x="3726815" y="4693285"/>
            <a:ext cx="4862195" cy="631825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lstStyle/>
          <a:p>
            <a:pPr indent="0"/>
            <a:r>
              <a:rPr lang="zh-CN" sz="2400" b="1">
                <a:solidFill>
                  <a:srgbClr val="333333"/>
                </a:solidFill>
                <a:ea typeface="宋体" panose="02010600030101010101" pitchFamily="2" charset="-122"/>
                <a:sym typeface="+mn-ea"/>
              </a:rPr>
              <a:t>封建社会的士与现代的革命斗士</a:t>
            </a:r>
            <a:endParaRPr lang="zh-CN" altLang="en-US" sz="2400" b="1">
              <a:ea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317625" y="1610995"/>
            <a:ext cx="2645410" cy="495935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lstStyle/>
          <a:p>
            <a:pPr indent="0"/>
            <a:r>
              <a:rPr lang="zh-CN" altLang="en-US" sz="2400" b="1">
                <a:solidFill>
                  <a:srgbClr val="333333"/>
                </a:solidFill>
                <a:latin typeface="微软雅黑" panose="020B0503020204020204" pitchFamily="34" charset="-122"/>
                <a:ea typeface="宋体" panose="02010600030101010101" pitchFamily="2" charset="-122"/>
                <a:sym typeface="+mn-ea"/>
              </a:rPr>
              <a:t>蒲松龄</a:t>
            </a:r>
            <a:r>
              <a:rPr lang="en-US" sz="2400" b="1">
                <a:solidFill>
                  <a:srgbClr val="333333"/>
                </a:solidFill>
                <a:latin typeface="微软雅黑" panose="020B0503020204020204" pitchFamily="34" charset="-122"/>
                <a:ea typeface="宋体" panose="02010600030101010101" pitchFamily="2" charset="-122"/>
                <a:sym typeface="+mn-ea"/>
              </a:rPr>
              <a:t> </a:t>
            </a:r>
            <a:endParaRPr lang="zh-CN" altLang="en-US" sz="2400" b="1">
              <a:ea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193165" y="2280285"/>
            <a:ext cx="2112645" cy="464185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lstStyle/>
          <a:p>
            <a:pPr indent="0"/>
            <a:r>
              <a:rPr lang="zh-CN" sz="2400" b="1">
                <a:solidFill>
                  <a:srgbClr val="333333"/>
                </a:solidFill>
                <a:ea typeface="宋体" panose="02010600030101010101" pitchFamily="2" charset="-122"/>
                <a:sym typeface="+mn-ea"/>
              </a:rPr>
              <a:t>曲笔</a:t>
            </a:r>
            <a:r>
              <a:rPr lang="en-US" altLang="zh-CN" sz="2400" b="1">
                <a:solidFill>
                  <a:srgbClr val="333333"/>
                </a:solidFill>
                <a:ea typeface="宋体" panose="02010600030101010101" pitchFamily="2" charset="-122"/>
                <a:sym typeface="+mn-ea"/>
              </a:rPr>
              <a:t> </a:t>
            </a:r>
            <a:r>
              <a:rPr lang="zh-CN" sz="2400" b="1">
                <a:solidFill>
                  <a:srgbClr val="333333"/>
                </a:solidFill>
                <a:ea typeface="宋体" panose="02010600030101010101" pitchFamily="2" charset="-122"/>
                <a:sym typeface="+mn-ea"/>
              </a:rPr>
              <a:t>虚构</a:t>
            </a:r>
            <a:endParaRPr lang="zh-CN" sz="2400" b="1">
              <a:ea typeface="宋体" panose="0201060003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193165" y="2745105"/>
            <a:ext cx="1817370" cy="594360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lstStyle/>
          <a:p>
            <a:pPr indent="0"/>
            <a:r>
              <a:rPr lang="zh-CN" sz="2400" b="1">
                <a:ea typeface="宋体" panose="02010600030101010101" pitchFamily="2" charset="-122"/>
              </a:rPr>
              <a:t>讽谏</a:t>
            </a:r>
            <a:r>
              <a:rPr lang="en-US" altLang="zh-CN" sz="2400" b="1">
                <a:ea typeface="宋体" panose="02010600030101010101" pitchFamily="2" charset="-122"/>
              </a:rPr>
              <a:t> </a:t>
            </a:r>
            <a:r>
              <a:rPr lang="zh-CN" altLang="en-US" sz="2400" b="1">
                <a:ea typeface="宋体" panose="02010600030101010101" pitchFamily="2" charset="-122"/>
              </a:rPr>
              <a:t>迷信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927100" y="3339465"/>
            <a:ext cx="5193665" cy="1008380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lstStyle/>
          <a:p>
            <a:pPr indent="0"/>
            <a:r>
              <a:rPr lang="zh-CN" sz="2400" b="1">
                <a:solidFill>
                  <a:schemeClr val="accent1"/>
                </a:solidFill>
                <a:ea typeface="宋体" panose="02010600030101010101" pitchFamily="2" charset="-122"/>
                <a:sym typeface="+mn-ea"/>
              </a:rPr>
              <a:t>三纲五常为核心的专制主义文化束缚</a:t>
            </a:r>
            <a:r>
              <a:rPr lang="en-US" sz="2400" b="1">
                <a:solidFill>
                  <a:schemeClr val="accent1"/>
                </a:solidFill>
                <a:latin typeface="微软雅黑" panose="020B0503020204020204" pitchFamily="34" charset="-122"/>
                <a:ea typeface="宋体" panose="02010600030101010101" pitchFamily="2" charset="-122"/>
                <a:sym typeface="+mn-ea"/>
              </a:rPr>
              <a:t> </a:t>
            </a:r>
          </a:p>
          <a:p>
            <a:pPr indent="0"/>
            <a:r>
              <a:rPr lang="zh-CN" sz="2400" b="1">
                <a:solidFill>
                  <a:schemeClr val="accent1"/>
                </a:solidFill>
                <a:ea typeface="宋体" panose="02010600030101010101" pitchFamily="2" charset="-122"/>
                <a:sym typeface="+mn-ea"/>
              </a:rPr>
              <a:t>重阶级尊卑的纲常伦理</a:t>
            </a:r>
            <a:r>
              <a:rPr lang="en-US" sz="2400" b="1">
                <a:solidFill>
                  <a:schemeClr val="accent1"/>
                </a:solidFill>
                <a:latin typeface="微软雅黑" panose="020B0503020204020204" pitchFamily="34" charset="-122"/>
                <a:ea typeface="宋体" panose="02010600030101010101" pitchFamily="2" charset="-122"/>
                <a:sym typeface="+mn-ea"/>
              </a:rPr>
              <a:t> </a:t>
            </a:r>
            <a:r>
              <a:rPr lang="zh-CN" sz="2400" b="1">
                <a:solidFill>
                  <a:schemeClr val="accent1"/>
                </a:solidFill>
                <a:ea typeface="宋体" panose="02010600030101010101" pitchFamily="2" charset="-122"/>
                <a:sym typeface="+mn-ea"/>
              </a:rPr>
              <a:t>封建的禁锢</a:t>
            </a:r>
            <a:r>
              <a:rPr lang="en-US" sz="2400" b="1">
                <a:solidFill>
                  <a:schemeClr val="accent1"/>
                </a:solidFill>
                <a:latin typeface="微软雅黑" panose="020B0503020204020204" pitchFamily="34" charset="-122"/>
                <a:ea typeface="宋体" panose="02010600030101010101" pitchFamily="2" charset="-122"/>
                <a:sym typeface="+mn-ea"/>
              </a:rPr>
              <a:t>  </a:t>
            </a:r>
          </a:p>
          <a:p>
            <a:pPr indent="0"/>
            <a:r>
              <a:rPr lang="zh-CN" sz="2400" b="1">
                <a:solidFill>
                  <a:schemeClr val="accent1"/>
                </a:solidFill>
                <a:ea typeface="宋体" panose="02010600030101010101" pitchFamily="2" charset="-122"/>
                <a:sym typeface="+mn-ea"/>
              </a:rPr>
              <a:t>相对温和的抗争</a:t>
            </a:r>
            <a:endParaRPr lang="zh-CN" sz="2400">
              <a:solidFill>
                <a:schemeClr val="accent1"/>
              </a:solidFill>
              <a:ea typeface="宋体" panose="02010600030101010101" pitchFamily="2" charset="-122"/>
              <a:sym typeface="+mn-ea"/>
            </a:endParaRPr>
          </a:p>
          <a:p>
            <a:pPr indent="0"/>
            <a:endParaRPr lang="zh-CN" sz="2400" b="1">
              <a:solidFill>
                <a:schemeClr val="accent1"/>
              </a:solidFill>
              <a:ea typeface="宋体" panose="02010600030101010101" pitchFamily="2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689850" y="1570355"/>
            <a:ext cx="13912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rgbClr val="333333"/>
                </a:solidFill>
                <a:latin typeface="微软雅黑" panose="020B0503020204020204" pitchFamily="34" charset="-122"/>
                <a:ea typeface="宋体" panose="02010600030101010101" pitchFamily="2" charset="-122"/>
              </a:rPr>
              <a:t>鲁迅</a:t>
            </a:r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6985635" y="2106295"/>
            <a:ext cx="3689350" cy="73088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2400" b="1">
                <a:solidFill>
                  <a:srgbClr val="333333"/>
                </a:solidFill>
                <a:latin typeface="微软雅黑" panose="020B0503020204020204" pitchFamily="34" charset="-122"/>
                <a:ea typeface="宋体" panose="02010600030101010101" pitchFamily="2" charset="-122"/>
              </a:rPr>
              <a:t>直面国民性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6829425" y="2625090"/>
            <a:ext cx="3235325" cy="69342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2400" b="1">
                <a:solidFill>
                  <a:srgbClr val="333333"/>
                </a:solidFill>
                <a:latin typeface="微软雅黑" panose="020B0503020204020204" pitchFamily="34" charset="-122"/>
                <a:ea typeface="宋体" panose="02010600030101010101" pitchFamily="2" charset="-122"/>
              </a:rPr>
              <a:t>反对吃人的社会制度</a:t>
            </a:r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6830060" y="3317875"/>
            <a:ext cx="4251325" cy="162306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indent="0"/>
            <a:r>
              <a:rPr lang="zh-CN" sz="2400" b="1">
                <a:solidFill>
                  <a:schemeClr val="accent1"/>
                </a:solidFill>
                <a:ea typeface="宋体" panose="02010600030101010101" pitchFamily="2" charset="-122"/>
                <a:sym typeface="+mn-ea"/>
              </a:rPr>
              <a:t>民国混乱而自由的氛围 </a:t>
            </a:r>
          </a:p>
          <a:p>
            <a:pPr indent="0"/>
            <a:r>
              <a:rPr lang="zh-CN" sz="2400" b="1">
                <a:solidFill>
                  <a:schemeClr val="accent1"/>
                </a:solidFill>
                <a:ea typeface="宋体" panose="02010600030101010101" pitchFamily="2" charset="-122"/>
                <a:sym typeface="+mn-ea"/>
              </a:rPr>
              <a:t>多元的外来思想  </a:t>
            </a:r>
          </a:p>
          <a:p>
            <a:pPr indent="0"/>
            <a:r>
              <a:rPr lang="zh-CN" sz="2400" b="1">
                <a:solidFill>
                  <a:schemeClr val="accent1"/>
                </a:solidFill>
                <a:ea typeface="宋体" panose="02010600030101010101" pitchFamily="2" charset="-122"/>
                <a:sym typeface="+mn-ea"/>
              </a:rPr>
              <a:t>凌厉的抗争和启蒙救国的热望</a:t>
            </a:r>
            <a:endParaRPr lang="zh-CN" altLang="en-US">
              <a:solidFill>
                <a:srgbClr val="333333"/>
              </a:solidFill>
              <a:ea typeface="宋体" panose="02010600030101010101" pitchFamily="2" charset="-122"/>
              <a:sym typeface="+mn-ea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642870" y="5230495"/>
            <a:ext cx="7217410" cy="81089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noAutofit/>
          </a:bodyPr>
          <a:lstStyle/>
          <a:p>
            <a:pPr algn="ctr"/>
            <a:r>
              <a:rPr lang="zh-CN" altLang="en-US" sz="4800" b="1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反抗精神的传承和突破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/>
      <p:bldP spid="3" grpId="0"/>
      <p:bldP spid="4" grpId="0"/>
      <p:bldP spid="5" grpId="0"/>
      <p:bldP spid="7" grpId="0"/>
      <p:bldP spid="8" grpId="0"/>
      <p:bldP spid="10" grpId="0"/>
      <p:bldP spid="11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-1" y="0"/>
            <a:ext cx="12192000" cy="854686"/>
          </a:xfrm>
          <a:prstGeom prst="rect">
            <a:avLst/>
          </a:prstGeom>
          <a:gradFill>
            <a:gsLst>
              <a:gs pos="100000">
                <a:srgbClr val="224B9F"/>
              </a:gs>
              <a:gs pos="0">
                <a:srgbClr val="19298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35" name="图片 3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0143" y="-121297"/>
            <a:ext cx="4389118" cy="1097280"/>
          </a:xfrm>
          <a:prstGeom prst="rect">
            <a:avLst/>
          </a:prstGeom>
        </p:spPr>
      </p:pic>
      <p:sp>
        <p:nvSpPr>
          <p:cNvPr id="36" name="矩形 35"/>
          <p:cNvSpPr/>
          <p:nvPr/>
        </p:nvSpPr>
        <p:spPr>
          <a:xfrm>
            <a:off x="0" y="6543922"/>
            <a:ext cx="12192000" cy="314077"/>
          </a:xfrm>
          <a:prstGeom prst="rect">
            <a:avLst/>
          </a:prstGeom>
          <a:gradFill>
            <a:gsLst>
              <a:gs pos="100000">
                <a:srgbClr val="224B9F"/>
              </a:gs>
              <a:gs pos="0">
                <a:srgbClr val="19298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0" name="文本框 99"/>
          <p:cNvSpPr txBox="1"/>
          <p:nvPr/>
        </p:nvSpPr>
        <p:spPr>
          <a:xfrm>
            <a:off x="941705" y="2177415"/>
            <a:ext cx="10522585" cy="2770505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lstStyle/>
          <a:p>
            <a:pPr indent="0"/>
            <a:r>
              <a:rPr lang="en-US" sz="2400" b="1">
                <a:solidFill>
                  <a:srgbClr val="333333"/>
                </a:solidFill>
                <a:ea typeface="宋体" panose="02010600030101010101" pitchFamily="2" charset="-122"/>
                <a:sym typeface="+mn-ea"/>
              </a:rPr>
              <a:t>    </a:t>
            </a:r>
            <a:r>
              <a:rPr sz="3200" b="1">
                <a:solidFill>
                  <a:srgbClr val="333333"/>
                </a:solidFill>
                <a:ea typeface="宋体" panose="02010600030101010101" pitchFamily="2" charset="-122"/>
                <a:sym typeface="+mn-ea"/>
              </a:rPr>
              <a:t>千百年来时代变迁</a:t>
            </a:r>
            <a:r>
              <a:rPr lang="zh-CN" sz="3200" b="1">
                <a:solidFill>
                  <a:srgbClr val="333333"/>
                </a:solidFill>
                <a:ea typeface="宋体" panose="02010600030101010101" pitchFamily="2" charset="-122"/>
                <a:sym typeface="+mn-ea"/>
              </a:rPr>
              <a:t>一直</a:t>
            </a:r>
            <a:r>
              <a:rPr sz="3200" b="1">
                <a:solidFill>
                  <a:srgbClr val="333333"/>
                </a:solidFill>
                <a:ea typeface="宋体" panose="02010600030101010101" pitchFamily="2" charset="-122"/>
                <a:sym typeface="+mn-ea"/>
              </a:rPr>
              <a:t>引发精神传承与文化革新问题。一代代人正是在时代洪流的冲击与裹挟下,逐流而行,深情回望与反思,以求文化自知、自省、自救、自强。这正是经典文学的魅力价值。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-1" y="0"/>
            <a:ext cx="12192000" cy="854686"/>
          </a:xfrm>
          <a:prstGeom prst="rect">
            <a:avLst/>
          </a:prstGeom>
          <a:gradFill>
            <a:gsLst>
              <a:gs pos="100000">
                <a:srgbClr val="224B9F"/>
              </a:gs>
              <a:gs pos="0">
                <a:srgbClr val="19298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35" name="图片 3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0143" y="-121297"/>
            <a:ext cx="4389118" cy="1097280"/>
          </a:xfrm>
          <a:prstGeom prst="rect">
            <a:avLst/>
          </a:prstGeom>
        </p:spPr>
      </p:pic>
      <p:sp>
        <p:nvSpPr>
          <p:cNvPr id="36" name="矩形 35"/>
          <p:cNvSpPr/>
          <p:nvPr/>
        </p:nvSpPr>
        <p:spPr>
          <a:xfrm>
            <a:off x="0" y="6543922"/>
            <a:ext cx="12192000" cy="314077"/>
          </a:xfrm>
          <a:prstGeom prst="rect">
            <a:avLst/>
          </a:prstGeom>
          <a:gradFill>
            <a:gsLst>
              <a:gs pos="100000">
                <a:srgbClr val="224B9F"/>
              </a:gs>
              <a:gs pos="0">
                <a:srgbClr val="19298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782320" y="1255395"/>
            <a:ext cx="327342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/>
              <a:t>作业：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875030" y="1807210"/>
            <a:ext cx="10539730" cy="263652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en-US" altLang="zh-CN" sz="2000" b="1"/>
              <a:t>    </a:t>
            </a:r>
            <a:r>
              <a:rPr lang="zh-CN" sz="2400" b="1"/>
              <a:t>试比较成名与阿</a:t>
            </a:r>
            <a:r>
              <a:rPr lang="en-US" altLang="zh-CN" sz="2400" b="1"/>
              <a:t>Q</a:t>
            </a:r>
            <a:r>
              <a:rPr lang="zh-CN" altLang="en-US" sz="2400" b="1"/>
              <a:t>两个人物形象，紧扣人物性格特征，做出客观的评析。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形状&#10;&#10;描述已自动生成"/>
          <p:cNvPicPr>
            <a:picLocks noChangeAspect="1"/>
          </p:cNvPicPr>
          <p:nvPr/>
        </p:nvPicPr>
        <p:blipFill rotWithShape="1">
          <a:blip r:embed="rId6"/>
          <a:srcRect t="4598"/>
          <a:stretch>
            <a:fillRect/>
          </a:stretch>
        </p:blipFill>
        <p:spPr>
          <a:xfrm>
            <a:off x="20" y="0"/>
            <a:ext cx="12191980" cy="6856718"/>
          </a:xfrm>
          <a:prstGeom prst="rect">
            <a:avLst/>
          </a:prstGeom>
        </p:spPr>
      </p:pic>
      <p:grpSp>
        <p:nvGrpSpPr>
          <p:cNvPr id="17" name="组合 16"/>
          <p:cNvGrpSpPr/>
          <p:nvPr/>
        </p:nvGrpSpPr>
        <p:grpSpPr>
          <a:xfrm>
            <a:off x="3829357" y="2831275"/>
            <a:ext cx="4533286" cy="2071927"/>
            <a:chOff x="3829357" y="2626738"/>
            <a:chExt cx="4533286" cy="2071927"/>
          </a:xfrm>
        </p:grpSpPr>
        <p:sp>
          <p:nvSpPr>
            <p:cNvPr id="4" name="文本框 3"/>
            <p:cNvSpPr txBox="1"/>
            <p:nvPr/>
          </p:nvSpPr>
          <p:spPr>
            <a:xfrm>
              <a:off x="3829357" y="4316958"/>
              <a:ext cx="1963436" cy="365687"/>
            </a:xfrm>
            <a:prstGeom prst="rect">
              <a:avLst/>
            </a:prstGeom>
            <a:solidFill>
              <a:srgbClr val="5271FF"/>
            </a:solidFill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en-US" altLang="zh-CN" sz="1000" b="1" spc="1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Arial" panose="020B0604020202020204" pitchFamily="34" charset="0"/>
                </a:rPr>
                <a:t>“</a:t>
              </a:r>
              <a:r>
                <a:rPr lang="zh-CN" altLang="en-US" sz="1000" b="1" spc="1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Arial" panose="020B0604020202020204" pitchFamily="34" charset="0"/>
                </a:rPr>
                <a:t>之江汇教育广场”</a:t>
              </a:r>
              <a:r>
                <a:rPr lang="en-US" altLang="zh-CN" sz="1000" b="1" spc="1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Arial" panose="020B0604020202020204" pitchFamily="34" charset="0"/>
                </a:rPr>
                <a:t>APP</a:t>
              </a:r>
              <a:endParaRPr lang="zh-CN" altLang="en-US" sz="1000" b="1" spc="1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9" name="组合 3"/>
            <p:cNvGrpSpPr/>
            <p:nvPr/>
          </p:nvGrpSpPr>
          <p:grpSpPr>
            <a:xfrm>
              <a:off x="6448119" y="2626738"/>
              <a:ext cx="1766016" cy="1581876"/>
              <a:chOff x="12667" y="1851"/>
              <a:chExt cx="6437" cy="6073"/>
            </a:xfrm>
          </p:grpSpPr>
          <p:sp>
            <p:nvSpPr>
              <p:cNvPr id="10" name="矩形 9"/>
              <p:cNvSpPr/>
              <p:nvPr>
                <p:custDataLst>
                  <p:tags r:id="rId3"/>
                </p:custDataLst>
              </p:nvPr>
            </p:nvSpPr>
            <p:spPr>
              <a:xfrm>
                <a:off x="13148" y="2603"/>
                <a:ext cx="5956" cy="5321"/>
              </a:xfrm>
              <a:prstGeom prst="rect">
                <a:avLst/>
              </a:prstGeom>
              <a:pattFill prst="dotGrid">
                <a:fgClr>
                  <a:srgbClr val="65A6EC"/>
                </a:fgClr>
                <a:bgClr>
                  <a:sysClr val="window" lastClr="FFFFFF"/>
                </a:bgClr>
              </a:pattFill>
              <a:ln w="76200">
                <a:noFill/>
              </a:ln>
            </p:spPr>
            <p:style>
              <a:lnRef idx="2">
                <a:srgbClr val="1E6BC5">
                  <a:shade val="50000"/>
                </a:srgbClr>
              </a:lnRef>
              <a:fillRef idx="1">
                <a:srgbClr val="1E6BC5"/>
              </a:fillRef>
              <a:effectRef idx="0">
                <a:srgbClr val="1E6BC5"/>
              </a:effectRef>
              <a:fontRef idx="minor">
                <a:sysClr val="window" lastClr="FFFFFF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" name="矩形 10"/>
              <p:cNvSpPr/>
              <p:nvPr>
                <p:custDataLst>
                  <p:tags r:id="rId4"/>
                </p:custDataLst>
              </p:nvPr>
            </p:nvSpPr>
            <p:spPr>
              <a:xfrm>
                <a:off x="12667" y="1851"/>
                <a:ext cx="6037" cy="5757"/>
              </a:xfrm>
              <a:prstGeom prst="rect">
                <a:avLst/>
              </a:prstGeom>
              <a:noFill/>
              <a:ln w="76200">
                <a:solidFill>
                  <a:srgbClr val="66A6EB"/>
                </a:solidFill>
              </a:ln>
            </p:spPr>
            <p:style>
              <a:lnRef idx="2">
                <a:srgbClr val="1E6BC5">
                  <a:shade val="50000"/>
                </a:srgbClr>
              </a:lnRef>
              <a:fillRef idx="1">
                <a:srgbClr val="1E6BC5"/>
              </a:fillRef>
              <a:effectRef idx="0">
                <a:srgbClr val="1E6BC5"/>
              </a:effectRef>
              <a:fontRef idx="minor">
                <a:sysClr val="window" lastClr="FFFFFF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580083" y="2705158"/>
              <a:ext cx="1494972" cy="1389776"/>
            </a:xfrm>
            <a:prstGeom prst="rect">
              <a:avLst/>
            </a:prstGeom>
          </p:spPr>
        </p:pic>
        <p:sp>
          <p:nvSpPr>
            <p:cNvPr id="13" name="文本框 12"/>
            <p:cNvSpPr txBox="1"/>
            <p:nvPr/>
          </p:nvSpPr>
          <p:spPr>
            <a:xfrm>
              <a:off x="6399207" y="4332978"/>
              <a:ext cx="1963436" cy="365687"/>
            </a:xfrm>
            <a:prstGeom prst="rect">
              <a:avLst/>
            </a:prstGeom>
            <a:solidFill>
              <a:srgbClr val="5271FF"/>
            </a:solidFill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en-US" altLang="zh-CN" sz="1000" b="1" spc="1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Arial" panose="020B0604020202020204" pitchFamily="34" charset="0"/>
                </a:rPr>
                <a:t>“</a:t>
              </a:r>
              <a:r>
                <a:rPr lang="zh-CN" altLang="en-US" sz="1000" b="1" spc="1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Arial" panose="020B0604020202020204" pitchFamily="34" charset="0"/>
                </a:rPr>
                <a:t>之江汇教育广场”小程序</a:t>
              </a:r>
            </a:p>
          </p:txBody>
        </p:sp>
        <p:grpSp>
          <p:nvGrpSpPr>
            <p:cNvPr id="5" name="组合 3"/>
            <p:cNvGrpSpPr/>
            <p:nvPr/>
          </p:nvGrpSpPr>
          <p:grpSpPr>
            <a:xfrm>
              <a:off x="3956267" y="2626738"/>
              <a:ext cx="1766016" cy="1581876"/>
              <a:chOff x="12667" y="1851"/>
              <a:chExt cx="6437" cy="6073"/>
            </a:xfrm>
          </p:grpSpPr>
          <p:sp>
            <p:nvSpPr>
              <p:cNvPr id="6" name="矩形 5"/>
              <p:cNvSpPr/>
              <p:nvPr>
                <p:custDataLst>
                  <p:tags r:id="rId1"/>
                </p:custDataLst>
              </p:nvPr>
            </p:nvSpPr>
            <p:spPr>
              <a:xfrm>
                <a:off x="13148" y="2603"/>
                <a:ext cx="5956" cy="5321"/>
              </a:xfrm>
              <a:prstGeom prst="rect">
                <a:avLst/>
              </a:prstGeom>
              <a:pattFill prst="dotGrid">
                <a:fgClr>
                  <a:srgbClr val="65A6EC"/>
                </a:fgClr>
                <a:bgClr>
                  <a:sysClr val="window" lastClr="FFFFFF"/>
                </a:bgClr>
              </a:pattFill>
              <a:ln w="76200">
                <a:noFill/>
              </a:ln>
            </p:spPr>
            <p:style>
              <a:lnRef idx="2">
                <a:srgbClr val="1E6BC5">
                  <a:shade val="50000"/>
                </a:srgbClr>
              </a:lnRef>
              <a:fillRef idx="1">
                <a:srgbClr val="1E6BC5"/>
              </a:fillRef>
              <a:effectRef idx="0">
                <a:srgbClr val="1E6BC5"/>
              </a:effectRef>
              <a:fontRef idx="minor">
                <a:sysClr val="window" lastClr="FFFFFF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" name="矩形 6"/>
              <p:cNvSpPr/>
              <p:nvPr>
                <p:custDataLst>
                  <p:tags r:id="rId2"/>
                </p:custDataLst>
              </p:nvPr>
            </p:nvSpPr>
            <p:spPr>
              <a:xfrm>
                <a:off x="12667" y="1851"/>
                <a:ext cx="6037" cy="5757"/>
              </a:xfrm>
              <a:prstGeom prst="rect">
                <a:avLst/>
              </a:prstGeom>
              <a:noFill/>
              <a:ln w="76200">
                <a:solidFill>
                  <a:srgbClr val="66A6EB"/>
                </a:solidFill>
              </a:ln>
            </p:spPr>
            <p:style>
              <a:lnRef idx="2">
                <a:srgbClr val="1E6BC5">
                  <a:shade val="50000"/>
                </a:srgbClr>
              </a:lnRef>
              <a:fillRef idx="1">
                <a:srgbClr val="1E6BC5"/>
              </a:fillRef>
              <a:effectRef idx="0">
                <a:srgbClr val="1E6BC5"/>
              </a:effectRef>
              <a:fontRef idx="minor">
                <a:sysClr val="window" lastClr="FFFFFF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46211" y="2705158"/>
              <a:ext cx="1529728" cy="1403586"/>
            </a:xfrm>
            <a:prstGeom prst="rect">
              <a:avLst/>
            </a:prstGeom>
          </p:spPr>
        </p:pic>
      </p:grpSp>
      <p:sp>
        <p:nvSpPr>
          <p:cNvPr id="18" name="文本框 17"/>
          <p:cNvSpPr txBox="1"/>
          <p:nvPr/>
        </p:nvSpPr>
        <p:spPr>
          <a:xfrm>
            <a:off x="3426555" y="874477"/>
            <a:ext cx="53388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同学们，再见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119c0c52-3499-40b6-bc83-86452396eacb"/>
  <p:tag name="COMMONDATA" val="eyJoZGlkIjoiMjk2ZmIxZTQzOWFkZDlhYjg4NmFkMmQyMzcyMDBkMzA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1695,&quot;width&quot;:11595.340157480316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1695,&quot;width&quot;:11595.340157480316}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89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98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98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98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9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98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1728,&quot;width&quot;:6911.996850393701}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8192,&quot;width&quot;:6918}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89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diagram20200694_1*i*4"/>
  <p:tag name="KSO_WM_TEMPLATE_CATEGORY" val="diagram"/>
  <p:tag name="KSO_WM_TEMPLATE_INDEX" val="20200694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diagram20200694_1*i*5"/>
  <p:tag name="KSO_WM_TEMPLATE_CATEGORY" val="diagram"/>
  <p:tag name="KSO_WM_TEMPLATE_INDEX" val="20200694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diagram20200694_1*i*4"/>
  <p:tag name="KSO_WM_TEMPLATE_CATEGORY" val="diagram"/>
  <p:tag name="KSO_WM_TEMPLATE_INDEX" val="20200694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diagram20200694_1*i*5"/>
  <p:tag name="KSO_WM_TEMPLATE_CATEGORY" val="diagram"/>
  <p:tag name="KSO_WM_TEMPLATE_INDEX" val="20200694"/>
  <p:tag name="KSO_WM_UNIT_LAYERLEVEL" val="1"/>
  <p:tag name="KSO_WM_TAG_VERSION" val="1.0"/>
  <p:tag name="KSO_WM_BEAUTIFY_FLAG" val="#wm#"/>
</p:tagLst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72C4"/>
      </a:accent2>
      <a:accent3>
        <a:srgbClr val="A5A5A5"/>
      </a:accent3>
      <a:accent4>
        <a:srgbClr val="4472C4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g3ji0bjw">
      <a:majorFont>
        <a:latin typeface="思源黑体 CN"/>
        <a:ea typeface="思源黑体 CN"/>
        <a:cs typeface=""/>
      </a:majorFont>
      <a:minorFont>
        <a:latin typeface="思源黑体 CN"/>
        <a:ea typeface="思源黑体 C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1578</Words>
  <Application>Microsoft Office PowerPoint</Application>
  <PresentationFormat>宽屏</PresentationFormat>
  <Paragraphs>150</Paragraphs>
  <Slides>33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33</vt:i4>
      </vt:variant>
    </vt:vector>
  </HeadingPairs>
  <TitlesOfParts>
    <vt:vector size="42" baseType="lpstr">
      <vt:lpstr>等线</vt:lpstr>
      <vt:lpstr>思源黑体 CN</vt:lpstr>
      <vt:lpstr>宋体</vt:lpstr>
      <vt:lpstr>微软雅黑</vt:lpstr>
      <vt:lpstr>Arial</vt:lpstr>
      <vt:lpstr>Wingdings</vt:lpstr>
      <vt:lpstr>Office 主题​​</vt:lpstr>
      <vt:lpstr>Paintbrush Picture</vt:lpstr>
      <vt:lpstr>BMP 图象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艺品素材</dc:title>
  <dc:subject>www.epinsucai.com</dc:subject>
  <dc:creator>shaol</dc:creator>
  <cp:lastModifiedBy>user</cp:lastModifiedBy>
  <cp:revision>220</cp:revision>
  <dcterms:created xsi:type="dcterms:W3CDTF">2020-12-16T08:23:00Z</dcterms:created>
  <dcterms:modified xsi:type="dcterms:W3CDTF">2022-11-08T01:07:34Z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C2210DAA1A174DF5A6CCA4A7D347DEC9</vt:lpwstr>
  </property>
  <property fmtid="{D5CDD505-2E9C-101B-9397-08002B2CF9AE}" pid="3" name="KSOProductBuildVer">
    <vt:lpwstr>2052-11.1.0.12358</vt:lpwstr>
  </property>
</Properties>
</file>