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9" r:id="rId2"/>
    <p:sldId id="282" r:id="rId3"/>
    <p:sldId id="307" r:id="rId4"/>
    <p:sldId id="276" r:id="rId5"/>
    <p:sldId id="283" r:id="rId6"/>
    <p:sldId id="284" r:id="rId7"/>
    <p:sldId id="285" r:id="rId8"/>
    <p:sldId id="292" r:id="rId9"/>
    <p:sldId id="309" r:id="rId10"/>
    <p:sldId id="310" r:id="rId11"/>
    <p:sldId id="311" r:id="rId12"/>
    <p:sldId id="286" r:id="rId13"/>
    <p:sldId id="287" r:id="rId14"/>
    <p:sldId id="288" r:id="rId15"/>
    <p:sldId id="289" r:id="rId16"/>
    <p:sldId id="290" r:id="rId17"/>
    <p:sldId id="291" r:id="rId18"/>
    <p:sldId id="293" r:id="rId19"/>
    <p:sldId id="294" r:id="rId20"/>
    <p:sldId id="312" r:id="rId21"/>
    <p:sldId id="295" r:id="rId22"/>
    <p:sldId id="297" r:id="rId23"/>
    <p:sldId id="306" r:id="rId24"/>
    <p:sldId id="296" r:id="rId25"/>
    <p:sldId id="280" r:id="rId26"/>
    <p:sldId id="299" r:id="rId27"/>
    <p:sldId id="300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E6A"/>
    <a:srgbClr val="AE0203"/>
    <a:srgbClr val="1784AD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4136" autoAdjust="0"/>
  </p:normalViewPr>
  <p:slideViewPr>
    <p:cSldViewPr snapToGrid="0">
      <p:cViewPr varScale="1">
        <p:scale>
          <a:sx n="53" d="100"/>
          <a:sy n="53" d="100"/>
        </p:scale>
        <p:origin x="1838" y="43"/>
      </p:cViewPr>
      <p:guideLst>
        <p:guide orient="horz" pos="3952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943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  <a:t>2022/10/21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/>
              <a:t>中文：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1. </a:t>
            </a:r>
            <a:r>
              <a:rPr lang="zh-CN" altLang="en-US" dirty="0"/>
              <a:t>课名：微软雅黑</a:t>
            </a:r>
            <a:r>
              <a:rPr lang="en-US" altLang="zh-CN" dirty="0"/>
              <a:t>48</a:t>
            </a:r>
            <a:r>
              <a:rPr lang="zh-CN" altLang="en-US" dirty="0"/>
              <a:t>号字；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sz="1200" b="0" dirty="0"/>
              <a:t>（第一课时）</a:t>
            </a:r>
            <a:r>
              <a:rPr lang="zh-CN" altLang="en-US" dirty="0"/>
              <a:t>：微软雅黑</a:t>
            </a:r>
            <a:r>
              <a:rPr lang="en-US" altLang="zh-CN" dirty="0"/>
              <a:t>32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3.</a:t>
            </a:r>
            <a:r>
              <a:rPr lang="zh-CN" altLang="en-US" dirty="0"/>
              <a:t>学校名称：请填写全称；</a:t>
            </a:r>
            <a:endParaRPr lang="en-US" altLang="zh-CN" b="1" dirty="0"/>
          </a:p>
          <a:p>
            <a:r>
              <a:rPr lang="en-US" altLang="zh-CN" dirty="0"/>
              <a:t>4.</a:t>
            </a:r>
            <a:r>
              <a:rPr lang="zh-CN" altLang="en-US" dirty="0"/>
              <a:t>学科、年级、主讲人、学校：华文楷体</a:t>
            </a:r>
            <a:r>
              <a:rPr lang="en-US" altLang="zh-CN" dirty="0"/>
              <a:t>28</a:t>
            </a:r>
            <a:r>
              <a:rPr lang="zh-CN" altLang="en-US" dirty="0"/>
              <a:t>号字（具体根据文字量可适当调整）。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英文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课名：字体以</a:t>
            </a:r>
            <a:r>
              <a:rPr lang="en-US" altLang="zh-CN" dirty="0"/>
              <a:t>Times New Roman</a:t>
            </a:r>
            <a:r>
              <a:rPr lang="zh-CN" altLang="en-US" dirty="0"/>
              <a:t>为主，字号一般使用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（</a:t>
            </a:r>
            <a:r>
              <a:rPr lang="en-US" altLang="zh-CN" dirty="0"/>
              <a:t>Period</a:t>
            </a:r>
            <a:r>
              <a:rPr lang="en-US" altLang="zh-CN" baseline="0" dirty="0"/>
              <a:t> 1</a:t>
            </a:r>
            <a:r>
              <a:rPr lang="zh-CN" altLang="en-US" dirty="0"/>
              <a:t>）：字体使用</a:t>
            </a:r>
            <a:r>
              <a:rPr lang="en-US" altLang="zh-CN" dirty="0"/>
              <a:t>Arial</a:t>
            </a:r>
            <a:r>
              <a:rPr lang="zh-CN" altLang="en-US" dirty="0"/>
              <a:t>，字号为</a:t>
            </a:r>
            <a:r>
              <a:rPr lang="en-US" altLang="zh-CN" dirty="0"/>
              <a:t>28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正文一般用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932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829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170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855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851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471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2022/10/21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标题 1"/>
          <p:cNvSpPr txBox="1">
            <a:spLocks/>
          </p:cNvSpPr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</a:rPr>
              <a:t>基础教育精品课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6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43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960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  <a:t>2022/10/21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92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  <a:prstGeom prst="rect">
            <a:avLst/>
          </a:prstGeom>
        </p:spPr>
        <p:txBody>
          <a:bodyPr/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茶馆（节选）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395663" y="3771491"/>
            <a:ext cx="9496946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级：高三年级                 学    科：语文（统编版）</a:t>
            </a:r>
          </a:p>
          <a:p>
            <a:r>
              <a:rPr lang="zh-CN" altLang="en-US" sz="2800" dirty="0"/>
              <a:t>主讲人：包俊虹                     学    校：上海市张堰中学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406635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C293D2E-9271-A480-62E9-91B39C53075F}"/>
              </a:ext>
            </a:extLst>
          </p:cNvPr>
          <p:cNvSpPr txBox="1"/>
          <p:nvPr/>
        </p:nvSpPr>
        <p:spPr>
          <a:xfrm>
            <a:off x="2422358" y="2197768"/>
            <a:ext cx="8053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茶馆（节选）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118DE3F-072B-771A-C6B0-4385AE23B923}"/>
              </a:ext>
            </a:extLst>
          </p:cNvPr>
          <p:cNvSpPr txBox="1"/>
          <p:nvPr/>
        </p:nvSpPr>
        <p:spPr>
          <a:xfrm>
            <a:off x="6320589" y="3256547"/>
            <a:ext cx="4908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老舍</a:t>
            </a:r>
          </a:p>
        </p:txBody>
      </p:sp>
    </p:spTree>
    <p:extLst>
      <p:ext uri="{BB962C8B-B14F-4D97-AF65-F5344CB8AC3E}">
        <p14:creationId xmlns:p14="http://schemas.microsoft.com/office/powerpoint/2010/main" val="3654650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文本&#10;&#10;描述已自动生成">
            <a:extLst>
              <a:ext uri="{FF2B5EF4-FFF2-40B4-BE49-F238E27FC236}">
                <a16:creationId xmlns:a16="http://schemas.microsoft.com/office/drawing/2014/main" id="{9FBC6C10-9851-2725-646D-6B7AA809E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2" y="1249491"/>
            <a:ext cx="11476715" cy="43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7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文本, 信件&#10;&#10;描述已自动生成">
            <a:extLst>
              <a:ext uri="{FF2B5EF4-FFF2-40B4-BE49-F238E27FC236}">
                <a16:creationId xmlns:a16="http://schemas.microsoft.com/office/drawing/2014/main" id="{EA10F6B7-6149-3B3E-37B6-EA2C919D2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22" y="1267779"/>
            <a:ext cx="10049177" cy="432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38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, 信件&#10;&#10;描述已自动生成">
            <a:extLst>
              <a:ext uri="{FF2B5EF4-FFF2-40B4-BE49-F238E27FC236}">
                <a16:creationId xmlns:a16="http://schemas.microsoft.com/office/drawing/2014/main" id="{33120AB4-A147-52D0-FF13-3D48C3A9F4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4" t="39680" r="23340" b="4115"/>
          <a:stretch/>
        </p:blipFill>
        <p:spPr>
          <a:xfrm>
            <a:off x="1871991" y="899886"/>
            <a:ext cx="8505723" cy="538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55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, 信件&#10;&#10;描述已自动生成">
            <a:extLst>
              <a:ext uri="{FF2B5EF4-FFF2-40B4-BE49-F238E27FC236}">
                <a16:creationId xmlns:a16="http://schemas.microsoft.com/office/drawing/2014/main" id="{DAAD1748-7777-8750-3F68-C5D18048F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65" y="1196146"/>
            <a:ext cx="10722269" cy="44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中度可信度描述已自动生成">
            <a:extLst>
              <a:ext uri="{FF2B5EF4-FFF2-40B4-BE49-F238E27FC236}">
                <a16:creationId xmlns:a16="http://schemas.microsoft.com/office/drawing/2014/main" id="{04E485EC-4DA2-63B0-D0F0-2F39A8399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348" y="1910736"/>
            <a:ext cx="9697304" cy="151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94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街道, 标志, 雪&#10;&#10;描述已自动生成">
            <a:extLst>
              <a:ext uri="{FF2B5EF4-FFF2-40B4-BE49-F238E27FC236}">
                <a16:creationId xmlns:a16="http://schemas.microsoft.com/office/drawing/2014/main" id="{1E3DDE75-42DE-2843-6E38-2AA4C981B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95" y="1581812"/>
            <a:ext cx="10410609" cy="369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82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96B42119-8752-8EB7-FD5A-D9AD29951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82" y="1297272"/>
            <a:ext cx="8044333" cy="305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11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91958B51-97A7-ACFB-D334-2F58E9F66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4" y="1286920"/>
            <a:ext cx="7894635" cy="336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60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CD789444-3041-EA58-1EBD-E791E0E3E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9" y="1166794"/>
            <a:ext cx="8514276" cy="411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2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FB86DF5B-9A90-2A36-7F2A-8FBF85C43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46" y="2064281"/>
            <a:ext cx="10176908" cy="136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64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D5417D1E-3D49-0265-0A3D-907295AF50E4}"/>
              </a:ext>
            </a:extLst>
          </p:cNvPr>
          <p:cNvGrpSpPr/>
          <p:nvPr/>
        </p:nvGrpSpPr>
        <p:grpSpPr>
          <a:xfrm>
            <a:off x="165235" y="1281114"/>
            <a:ext cx="6119449" cy="852210"/>
            <a:chOff x="165235" y="1281114"/>
            <a:chExt cx="6119449" cy="85221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74622D66-71E8-2DB1-D1BF-F4B4345EF136}"/>
                </a:ext>
              </a:extLst>
            </p:cNvPr>
            <p:cNvGrpSpPr/>
            <p:nvPr/>
          </p:nvGrpSpPr>
          <p:grpSpPr>
            <a:xfrm>
              <a:off x="165235" y="1663711"/>
              <a:ext cx="6119449" cy="469613"/>
              <a:chOff x="2796635" y="1801906"/>
              <a:chExt cx="6119449" cy="469613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ED210ADC-D6BE-7640-FFA7-FDA5B76D0D3D}"/>
                  </a:ext>
                </a:extLst>
              </p:cNvPr>
              <p:cNvCxnSpPr/>
              <p:nvPr/>
            </p:nvCxnSpPr>
            <p:spPr>
              <a:xfrm flipV="1">
                <a:off x="3359346" y="2060503"/>
                <a:ext cx="5556738" cy="23447"/>
              </a:xfrm>
              <a:prstGeom prst="line">
                <a:avLst/>
              </a:prstGeom>
              <a:ln w="12700">
                <a:solidFill>
                  <a:srgbClr val="01431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0987FEF4-9CAC-F397-55D0-972EF5753DBB}"/>
                  </a:ext>
                </a:extLst>
              </p:cNvPr>
              <p:cNvGrpSpPr/>
              <p:nvPr/>
            </p:nvGrpSpPr>
            <p:grpSpPr>
              <a:xfrm>
                <a:off x="2796635" y="1801906"/>
                <a:ext cx="445481" cy="469613"/>
                <a:chOff x="2121873" y="1511588"/>
                <a:chExt cx="445481" cy="469613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03E75999-2CAD-7C71-3424-DC854A0A515D}"/>
                    </a:ext>
                  </a:extLst>
                </p:cNvPr>
                <p:cNvSpPr/>
                <p:nvPr/>
              </p:nvSpPr>
              <p:spPr>
                <a:xfrm>
                  <a:off x="2121873" y="1511588"/>
                  <a:ext cx="363415" cy="363415"/>
                </a:xfrm>
                <a:prstGeom prst="rect">
                  <a:avLst/>
                </a:prstGeom>
                <a:solidFill>
                  <a:srgbClr val="0143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B820137D-B484-B8B0-F042-A7ED1DBC4A4B}"/>
                    </a:ext>
                  </a:extLst>
                </p:cNvPr>
                <p:cNvSpPr/>
                <p:nvPr/>
              </p:nvSpPr>
              <p:spPr>
                <a:xfrm>
                  <a:off x="2321171" y="1735018"/>
                  <a:ext cx="246183" cy="246183"/>
                </a:xfrm>
                <a:prstGeom prst="rect">
                  <a:avLst/>
                </a:prstGeom>
                <a:solidFill>
                  <a:srgbClr val="0162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057859F-6714-B629-12CB-06A593A79FB6}"/>
                </a:ext>
              </a:extLst>
            </p:cNvPr>
            <p:cNvSpPr txBox="1"/>
            <p:nvPr/>
          </p:nvSpPr>
          <p:spPr>
            <a:xfrm>
              <a:off x="870856" y="1281114"/>
              <a:ext cx="4920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黑体" panose="02010609060101010101" pitchFamily="49" charset="-122"/>
                  <a:ea typeface="黑体" panose="02010609060101010101" pitchFamily="49" charset="-122"/>
                </a:rPr>
                <a:t>赏析人物形象</a:t>
              </a:r>
            </a:p>
          </p:txBody>
        </p:sp>
      </p:grpSp>
      <p:pic>
        <p:nvPicPr>
          <p:cNvPr id="13" name="图片 12" descr="图片包含 散点图&#10;&#10;描述已自动生成">
            <a:extLst>
              <a:ext uri="{FF2B5EF4-FFF2-40B4-BE49-F238E27FC236}">
                <a16:creationId xmlns:a16="http://schemas.microsoft.com/office/drawing/2014/main" id="{0CF63A4B-6F0C-8B43-B133-0645ECEC5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6" y="2419852"/>
            <a:ext cx="10551887" cy="315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88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9A8567E8-B99A-EBAA-2045-B961FEEF5F38}"/>
              </a:ext>
            </a:extLst>
          </p:cNvPr>
          <p:cNvGrpSpPr/>
          <p:nvPr/>
        </p:nvGrpSpPr>
        <p:grpSpPr>
          <a:xfrm>
            <a:off x="165235" y="1190156"/>
            <a:ext cx="6119449" cy="852210"/>
            <a:chOff x="165235" y="1281114"/>
            <a:chExt cx="6119449" cy="852210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93004A9-25C6-9FA9-395D-9DF933DA5A3F}"/>
                </a:ext>
              </a:extLst>
            </p:cNvPr>
            <p:cNvGrpSpPr/>
            <p:nvPr/>
          </p:nvGrpSpPr>
          <p:grpSpPr>
            <a:xfrm>
              <a:off x="165235" y="1663711"/>
              <a:ext cx="6119449" cy="469613"/>
              <a:chOff x="2796635" y="1801906"/>
              <a:chExt cx="6119449" cy="469613"/>
            </a:xfrm>
          </p:grpSpPr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6778E5EF-FEB7-BAC9-7E6A-FBE7C3EA196A}"/>
                  </a:ext>
                </a:extLst>
              </p:cNvPr>
              <p:cNvCxnSpPr/>
              <p:nvPr/>
            </p:nvCxnSpPr>
            <p:spPr>
              <a:xfrm flipV="1">
                <a:off x="3359346" y="2060503"/>
                <a:ext cx="5556738" cy="23447"/>
              </a:xfrm>
              <a:prstGeom prst="line">
                <a:avLst/>
              </a:prstGeom>
              <a:ln w="12700">
                <a:solidFill>
                  <a:srgbClr val="01431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BC7F9F83-B393-5771-B0E7-06D580523B65}"/>
                  </a:ext>
                </a:extLst>
              </p:cNvPr>
              <p:cNvGrpSpPr/>
              <p:nvPr/>
            </p:nvGrpSpPr>
            <p:grpSpPr>
              <a:xfrm>
                <a:off x="2796635" y="1801906"/>
                <a:ext cx="445481" cy="469613"/>
                <a:chOff x="2121873" y="1511588"/>
                <a:chExt cx="445481" cy="469613"/>
              </a:xfrm>
            </p:grpSpPr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09687CE2-36A7-86A5-A02C-1F61FBF48972}"/>
                    </a:ext>
                  </a:extLst>
                </p:cNvPr>
                <p:cNvSpPr/>
                <p:nvPr/>
              </p:nvSpPr>
              <p:spPr>
                <a:xfrm>
                  <a:off x="2121873" y="1511588"/>
                  <a:ext cx="363415" cy="363415"/>
                </a:xfrm>
                <a:prstGeom prst="rect">
                  <a:avLst/>
                </a:prstGeom>
                <a:solidFill>
                  <a:srgbClr val="0143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898EB579-06A8-F69F-3B40-5DAD2AA9BD65}"/>
                    </a:ext>
                  </a:extLst>
                </p:cNvPr>
                <p:cNvSpPr/>
                <p:nvPr/>
              </p:nvSpPr>
              <p:spPr>
                <a:xfrm>
                  <a:off x="2321171" y="1735018"/>
                  <a:ext cx="246183" cy="246183"/>
                </a:xfrm>
                <a:prstGeom prst="rect">
                  <a:avLst/>
                </a:prstGeom>
                <a:solidFill>
                  <a:srgbClr val="0162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3790ECA-A4C2-37E6-70EC-4B528BDF8AFA}"/>
                </a:ext>
              </a:extLst>
            </p:cNvPr>
            <p:cNvSpPr txBox="1"/>
            <p:nvPr/>
          </p:nvSpPr>
          <p:spPr>
            <a:xfrm>
              <a:off x="870856" y="1281114"/>
              <a:ext cx="4920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黑体" panose="02010609060101010101" pitchFamily="49" charset="-122"/>
                  <a:ea typeface="黑体" panose="02010609060101010101" pitchFamily="49" charset="-122"/>
                </a:rPr>
                <a:t>赏析人物形象</a:t>
              </a:r>
            </a:p>
          </p:txBody>
        </p:sp>
      </p:grpSp>
      <p:pic>
        <p:nvPicPr>
          <p:cNvPr id="3" name="图片 2" descr="手机屏幕的截图&#10;&#10;描述已自动生成">
            <a:extLst>
              <a:ext uri="{FF2B5EF4-FFF2-40B4-BE49-F238E27FC236}">
                <a16:creationId xmlns:a16="http://schemas.microsoft.com/office/drawing/2014/main" id="{ACE2F0A3-39C4-C1FA-1B5F-A205A7ED5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438" y="2155449"/>
            <a:ext cx="10039562" cy="368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56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F4ADDC7C-AAC6-A6A9-9FEF-EE1992A76F0F}"/>
              </a:ext>
            </a:extLst>
          </p:cNvPr>
          <p:cNvGrpSpPr/>
          <p:nvPr/>
        </p:nvGrpSpPr>
        <p:grpSpPr>
          <a:xfrm>
            <a:off x="201523" y="1169188"/>
            <a:ext cx="6119449" cy="852210"/>
            <a:chOff x="165235" y="1281114"/>
            <a:chExt cx="6119449" cy="852210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8E7077D-B9AF-1228-638E-249FF98E63A1}"/>
                </a:ext>
              </a:extLst>
            </p:cNvPr>
            <p:cNvGrpSpPr/>
            <p:nvPr/>
          </p:nvGrpSpPr>
          <p:grpSpPr>
            <a:xfrm>
              <a:off x="165235" y="1663711"/>
              <a:ext cx="6119449" cy="469613"/>
              <a:chOff x="2796635" y="1801906"/>
              <a:chExt cx="6119449" cy="469613"/>
            </a:xfrm>
          </p:grpSpPr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99172032-C26D-3793-F44C-4B0D963AF5D4}"/>
                  </a:ext>
                </a:extLst>
              </p:cNvPr>
              <p:cNvCxnSpPr/>
              <p:nvPr/>
            </p:nvCxnSpPr>
            <p:spPr>
              <a:xfrm flipV="1">
                <a:off x="3359346" y="2060503"/>
                <a:ext cx="5556738" cy="23447"/>
              </a:xfrm>
              <a:prstGeom prst="line">
                <a:avLst/>
              </a:prstGeom>
              <a:ln w="12700">
                <a:solidFill>
                  <a:srgbClr val="01431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86837821-C930-865C-CE71-33C2626979E7}"/>
                  </a:ext>
                </a:extLst>
              </p:cNvPr>
              <p:cNvGrpSpPr/>
              <p:nvPr/>
            </p:nvGrpSpPr>
            <p:grpSpPr>
              <a:xfrm>
                <a:off x="2796635" y="1801906"/>
                <a:ext cx="445481" cy="469613"/>
                <a:chOff x="2121873" y="1511588"/>
                <a:chExt cx="445481" cy="469613"/>
              </a:xfrm>
            </p:grpSpPr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DCB5A60-37CA-A24A-489B-6C8B06C14648}"/>
                    </a:ext>
                  </a:extLst>
                </p:cNvPr>
                <p:cNvSpPr/>
                <p:nvPr/>
              </p:nvSpPr>
              <p:spPr>
                <a:xfrm>
                  <a:off x="2121873" y="1511588"/>
                  <a:ext cx="363415" cy="363415"/>
                </a:xfrm>
                <a:prstGeom prst="rect">
                  <a:avLst/>
                </a:prstGeom>
                <a:solidFill>
                  <a:srgbClr val="0143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F906679D-E884-54A3-550D-00A9C3CEDA34}"/>
                    </a:ext>
                  </a:extLst>
                </p:cNvPr>
                <p:cNvSpPr/>
                <p:nvPr/>
              </p:nvSpPr>
              <p:spPr>
                <a:xfrm>
                  <a:off x="2321171" y="1735018"/>
                  <a:ext cx="246183" cy="246183"/>
                </a:xfrm>
                <a:prstGeom prst="rect">
                  <a:avLst/>
                </a:prstGeom>
                <a:solidFill>
                  <a:srgbClr val="0162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BD41584-8A71-037C-68AB-198D6D002FAC}"/>
                </a:ext>
              </a:extLst>
            </p:cNvPr>
            <p:cNvSpPr txBox="1"/>
            <p:nvPr/>
          </p:nvSpPr>
          <p:spPr>
            <a:xfrm>
              <a:off x="870856" y="1281114"/>
              <a:ext cx="4920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黑体" panose="02010609060101010101" pitchFamily="49" charset="-122"/>
                  <a:ea typeface="黑体" panose="02010609060101010101" pitchFamily="49" charset="-122"/>
                </a:rPr>
                <a:t>赏析人物形象</a:t>
              </a:r>
            </a:p>
          </p:txBody>
        </p:sp>
      </p:grpSp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E0949FFD-3982-6286-5480-6FC94C2AA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57" y="2319805"/>
            <a:ext cx="10247086" cy="320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33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8E8EC64B-75DF-BC68-6F62-CCFAD9FA12C7}"/>
              </a:ext>
            </a:extLst>
          </p:cNvPr>
          <p:cNvGrpSpPr/>
          <p:nvPr/>
        </p:nvGrpSpPr>
        <p:grpSpPr>
          <a:xfrm>
            <a:off x="99922" y="1151453"/>
            <a:ext cx="6119449" cy="852210"/>
            <a:chOff x="165235" y="1281114"/>
            <a:chExt cx="6119449" cy="85221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E36E08F5-98EC-5EE2-5798-015B88B1759E}"/>
                </a:ext>
              </a:extLst>
            </p:cNvPr>
            <p:cNvGrpSpPr/>
            <p:nvPr/>
          </p:nvGrpSpPr>
          <p:grpSpPr>
            <a:xfrm>
              <a:off x="165235" y="1663711"/>
              <a:ext cx="6119449" cy="469613"/>
              <a:chOff x="2796635" y="1801906"/>
              <a:chExt cx="6119449" cy="469613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E85DC683-2200-F6DA-E6A9-9B35B385F19E}"/>
                  </a:ext>
                </a:extLst>
              </p:cNvPr>
              <p:cNvCxnSpPr/>
              <p:nvPr/>
            </p:nvCxnSpPr>
            <p:spPr>
              <a:xfrm flipV="1">
                <a:off x="3359346" y="2060503"/>
                <a:ext cx="5556738" cy="23447"/>
              </a:xfrm>
              <a:prstGeom prst="line">
                <a:avLst/>
              </a:prstGeom>
              <a:ln w="12700">
                <a:solidFill>
                  <a:srgbClr val="01431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B68356A9-1F6E-662D-4CF8-71838D11C898}"/>
                  </a:ext>
                </a:extLst>
              </p:cNvPr>
              <p:cNvGrpSpPr/>
              <p:nvPr/>
            </p:nvGrpSpPr>
            <p:grpSpPr>
              <a:xfrm>
                <a:off x="2796635" y="1801906"/>
                <a:ext cx="445481" cy="469613"/>
                <a:chOff x="2121873" y="1511588"/>
                <a:chExt cx="445481" cy="469613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86333518-F38F-FFE4-91C8-071511C1749B}"/>
                    </a:ext>
                  </a:extLst>
                </p:cNvPr>
                <p:cNvSpPr/>
                <p:nvPr/>
              </p:nvSpPr>
              <p:spPr>
                <a:xfrm>
                  <a:off x="2121873" y="1511588"/>
                  <a:ext cx="363415" cy="363415"/>
                </a:xfrm>
                <a:prstGeom prst="rect">
                  <a:avLst/>
                </a:prstGeom>
                <a:solidFill>
                  <a:srgbClr val="0143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7C925310-7C9F-29C0-BE7F-1A430586054C}"/>
                    </a:ext>
                  </a:extLst>
                </p:cNvPr>
                <p:cNvSpPr/>
                <p:nvPr/>
              </p:nvSpPr>
              <p:spPr>
                <a:xfrm>
                  <a:off x="2321171" y="1735018"/>
                  <a:ext cx="246183" cy="246183"/>
                </a:xfrm>
                <a:prstGeom prst="rect">
                  <a:avLst/>
                </a:prstGeom>
                <a:solidFill>
                  <a:srgbClr val="0162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4FCEA92-1444-DE74-2431-AEF5D80C6E65}"/>
                </a:ext>
              </a:extLst>
            </p:cNvPr>
            <p:cNvSpPr txBox="1"/>
            <p:nvPr/>
          </p:nvSpPr>
          <p:spPr>
            <a:xfrm>
              <a:off x="870856" y="1281114"/>
              <a:ext cx="4920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黑体" panose="02010609060101010101" pitchFamily="49" charset="-122"/>
                  <a:ea typeface="黑体" panose="02010609060101010101" pitchFamily="49" charset="-122"/>
                </a:rPr>
                <a:t>赏析人物形象</a:t>
              </a:r>
            </a:p>
          </p:txBody>
        </p:sp>
      </p:grpSp>
      <p:pic>
        <p:nvPicPr>
          <p:cNvPr id="11" name="图片 10" descr="文本, 信件&#10;&#10;描述已自动生成">
            <a:extLst>
              <a:ext uri="{FF2B5EF4-FFF2-40B4-BE49-F238E27FC236}">
                <a16:creationId xmlns:a16="http://schemas.microsoft.com/office/drawing/2014/main" id="{E8C2A06E-600C-413C-0C4B-50B486D82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2119689"/>
            <a:ext cx="10000343" cy="364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22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BF6B8FB-FA20-5167-D94A-15E112E386F1}"/>
              </a:ext>
            </a:extLst>
          </p:cNvPr>
          <p:cNvGrpSpPr/>
          <p:nvPr/>
        </p:nvGrpSpPr>
        <p:grpSpPr>
          <a:xfrm>
            <a:off x="201522" y="1136938"/>
            <a:ext cx="6119449" cy="852210"/>
            <a:chOff x="165235" y="1281114"/>
            <a:chExt cx="6119449" cy="85221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32EDC727-732E-A69A-7BE4-8B70DC32E6FC}"/>
                </a:ext>
              </a:extLst>
            </p:cNvPr>
            <p:cNvGrpSpPr/>
            <p:nvPr/>
          </p:nvGrpSpPr>
          <p:grpSpPr>
            <a:xfrm>
              <a:off x="165235" y="1663711"/>
              <a:ext cx="6119449" cy="469613"/>
              <a:chOff x="2796635" y="1801906"/>
              <a:chExt cx="6119449" cy="469613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B5E7714E-9CF4-2BF1-A5BD-2A5781205844}"/>
                  </a:ext>
                </a:extLst>
              </p:cNvPr>
              <p:cNvCxnSpPr/>
              <p:nvPr/>
            </p:nvCxnSpPr>
            <p:spPr>
              <a:xfrm flipV="1">
                <a:off x="3359346" y="2060503"/>
                <a:ext cx="5556738" cy="23447"/>
              </a:xfrm>
              <a:prstGeom prst="line">
                <a:avLst/>
              </a:prstGeom>
              <a:ln w="12700">
                <a:solidFill>
                  <a:srgbClr val="01431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095E113B-D6B4-FE8A-5A57-DCDABA478CB6}"/>
                  </a:ext>
                </a:extLst>
              </p:cNvPr>
              <p:cNvGrpSpPr/>
              <p:nvPr/>
            </p:nvGrpSpPr>
            <p:grpSpPr>
              <a:xfrm>
                <a:off x="2796635" y="1801906"/>
                <a:ext cx="445481" cy="469613"/>
                <a:chOff x="2121873" y="1511588"/>
                <a:chExt cx="445481" cy="469613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FC55FE3C-9429-A838-671B-97796E5E2D86}"/>
                    </a:ext>
                  </a:extLst>
                </p:cNvPr>
                <p:cNvSpPr/>
                <p:nvPr/>
              </p:nvSpPr>
              <p:spPr>
                <a:xfrm>
                  <a:off x="2121873" y="1511588"/>
                  <a:ext cx="363415" cy="363415"/>
                </a:xfrm>
                <a:prstGeom prst="rect">
                  <a:avLst/>
                </a:prstGeom>
                <a:solidFill>
                  <a:srgbClr val="0143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F576D8B2-05AE-1436-7C08-DD7220DA0264}"/>
                    </a:ext>
                  </a:extLst>
                </p:cNvPr>
                <p:cNvSpPr/>
                <p:nvPr/>
              </p:nvSpPr>
              <p:spPr>
                <a:xfrm>
                  <a:off x="2321171" y="1735018"/>
                  <a:ext cx="246183" cy="246183"/>
                </a:xfrm>
                <a:prstGeom prst="rect">
                  <a:avLst/>
                </a:prstGeom>
                <a:solidFill>
                  <a:srgbClr val="0162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9D53FD2-A331-D7C0-EB63-2106DC676E6A}"/>
                </a:ext>
              </a:extLst>
            </p:cNvPr>
            <p:cNvSpPr txBox="1"/>
            <p:nvPr/>
          </p:nvSpPr>
          <p:spPr>
            <a:xfrm>
              <a:off x="870856" y="1281114"/>
              <a:ext cx="4920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黑体" panose="02010609060101010101" pitchFamily="49" charset="-122"/>
                  <a:ea typeface="黑体" panose="02010609060101010101" pitchFamily="49" charset="-122"/>
                </a:rPr>
                <a:t>赏析人物形象</a:t>
              </a:r>
            </a:p>
          </p:txBody>
        </p:sp>
      </p:grpSp>
      <p:pic>
        <p:nvPicPr>
          <p:cNvPr id="11" name="图片 10" descr="文本&#10;&#10;描述已自动生成">
            <a:extLst>
              <a:ext uri="{FF2B5EF4-FFF2-40B4-BE49-F238E27FC236}">
                <a16:creationId xmlns:a16="http://schemas.microsoft.com/office/drawing/2014/main" id="{0A190D8E-DC1E-73FC-4F5A-A3B84E7AC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2479255"/>
            <a:ext cx="9869153" cy="257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79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0C41551-C4B3-ED81-EAD5-108113C7B60F}"/>
              </a:ext>
            </a:extLst>
          </p:cNvPr>
          <p:cNvGrpSpPr/>
          <p:nvPr/>
        </p:nvGrpSpPr>
        <p:grpSpPr>
          <a:xfrm>
            <a:off x="201522" y="1136938"/>
            <a:ext cx="6119449" cy="852210"/>
            <a:chOff x="165235" y="1281114"/>
            <a:chExt cx="6119449" cy="85221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CADD3CE-7827-E781-C879-955A080F41DA}"/>
                </a:ext>
              </a:extLst>
            </p:cNvPr>
            <p:cNvGrpSpPr/>
            <p:nvPr/>
          </p:nvGrpSpPr>
          <p:grpSpPr>
            <a:xfrm>
              <a:off x="165235" y="1663711"/>
              <a:ext cx="6119449" cy="469613"/>
              <a:chOff x="2796635" y="1801906"/>
              <a:chExt cx="6119449" cy="469613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31AD2E4B-5AB2-7D85-F136-273D0BCBEF3D}"/>
                  </a:ext>
                </a:extLst>
              </p:cNvPr>
              <p:cNvCxnSpPr/>
              <p:nvPr/>
            </p:nvCxnSpPr>
            <p:spPr>
              <a:xfrm flipV="1">
                <a:off x="3359346" y="2060503"/>
                <a:ext cx="5556738" cy="23447"/>
              </a:xfrm>
              <a:prstGeom prst="line">
                <a:avLst/>
              </a:prstGeom>
              <a:ln w="12700">
                <a:solidFill>
                  <a:srgbClr val="01431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BF119665-E9FC-0E57-591F-C9F5BE14D0FB}"/>
                  </a:ext>
                </a:extLst>
              </p:cNvPr>
              <p:cNvGrpSpPr/>
              <p:nvPr/>
            </p:nvGrpSpPr>
            <p:grpSpPr>
              <a:xfrm>
                <a:off x="2796635" y="1801906"/>
                <a:ext cx="445481" cy="469613"/>
                <a:chOff x="2121873" y="1511588"/>
                <a:chExt cx="445481" cy="469613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89D3E5C3-19CC-9E50-A423-063548CAE3B3}"/>
                    </a:ext>
                  </a:extLst>
                </p:cNvPr>
                <p:cNvSpPr/>
                <p:nvPr/>
              </p:nvSpPr>
              <p:spPr>
                <a:xfrm>
                  <a:off x="2121873" y="1511588"/>
                  <a:ext cx="363415" cy="363415"/>
                </a:xfrm>
                <a:prstGeom prst="rect">
                  <a:avLst/>
                </a:prstGeom>
                <a:solidFill>
                  <a:srgbClr val="0143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35DAA4EC-28A1-CE33-8C8B-027FF61072C0}"/>
                    </a:ext>
                  </a:extLst>
                </p:cNvPr>
                <p:cNvSpPr/>
                <p:nvPr/>
              </p:nvSpPr>
              <p:spPr>
                <a:xfrm>
                  <a:off x="2321171" y="1735018"/>
                  <a:ext cx="246183" cy="246183"/>
                </a:xfrm>
                <a:prstGeom prst="rect">
                  <a:avLst/>
                </a:prstGeom>
                <a:solidFill>
                  <a:srgbClr val="0162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C15CD02-6C50-1552-C79F-194A421B9C8F}"/>
                </a:ext>
              </a:extLst>
            </p:cNvPr>
            <p:cNvSpPr txBox="1"/>
            <p:nvPr/>
          </p:nvSpPr>
          <p:spPr>
            <a:xfrm>
              <a:off x="870856" y="1281114"/>
              <a:ext cx="4920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黑体" panose="02010609060101010101" pitchFamily="49" charset="-122"/>
                  <a:ea typeface="黑体" panose="02010609060101010101" pitchFamily="49" charset="-122"/>
                </a:rPr>
                <a:t>赏析人物形象</a:t>
              </a:r>
            </a:p>
          </p:txBody>
        </p:sp>
      </p:grpSp>
      <p:pic>
        <p:nvPicPr>
          <p:cNvPr id="11" name="图片 10" descr="图片包含 示意图&#10;&#10;描述已自动生成">
            <a:extLst>
              <a:ext uri="{FF2B5EF4-FFF2-40B4-BE49-F238E27FC236}">
                <a16:creationId xmlns:a16="http://schemas.microsoft.com/office/drawing/2014/main" id="{DF73279D-678D-9C6E-68BA-593F87DD4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41" y="2432818"/>
            <a:ext cx="10402860" cy="2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94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92A30EC4-A41B-8CE9-67E7-86AFA7A1A2F9}"/>
              </a:ext>
            </a:extLst>
          </p:cNvPr>
          <p:cNvGrpSpPr/>
          <p:nvPr/>
        </p:nvGrpSpPr>
        <p:grpSpPr>
          <a:xfrm>
            <a:off x="201522" y="1136938"/>
            <a:ext cx="6119449" cy="852210"/>
            <a:chOff x="165235" y="1281114"/>
            <a:chExt cx="6119449" cy="85221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6D9A14D6-0B00-5E18-90F9-44C350A5FDF0}"/>
                </a:ext>
              </a:extLst>
            </p:cNvPr>
            <p:cNvGrpSpPr/>
            <p:nvPr/>
          </p:nvGrpSpPr>
          <p:grpSpPr>
            <a:xfrm>
              <a:off x="165235" y="1663711"/>
              <a:ext cx="6119449" cy="469613"/>
              <a:chOff x="2796635" y="1801906"/>
              <a:chExt cx="6119449" cy="469613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761E35DB-DFB1-3B90-BEAB-6B35965433E9}"/>
                  </a:ext>
                </a:extLst>
              </p:cNvPr>
              <p:cNvCxnSpPr/>
              <p:nvPr/>
            </p:nvCxnSpPr>
            <p:spPr>
              <a:xfrm flipV="1">
                <a:off x="3359346" y="2060503"/>
                <a:ext cx="5556738" cy="23447"/>
              </a:xfrm>
              <a:prstGeom prst="line">
                <a:avLst/>
              </a:prstGeom>
              <a:ln w="12700">
                <a:solidFill>
                  <a:srgbClr val="01431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4F35783C-4552-8BF9-F5FF-EDFD28614599}"/>
                  </a:ext>
                </a:extLst>
              </p:cNvPr>
              <p:cNvGrpSpPr/>
              <p:nvPr/>
            </p:nvGrpSpPr>
            <p:grpSpPr>
              <a:xfrm>
                <a:off x="2796635" y="1801906"/>
                <a:ext cx="445481" cy="469613"/>
                <a:chOff x="2121873" y="1511588"/>
                <a:chExt cx="445481" cy="469613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E930F55E-E1BB-ACA2-CDD3-C1899315CF79}"/>
                    </a:ext>
                  </a:extLst>
                </p:cNvPr>
                <p:cNvSpPr/>
                <p:nvPr/>
              </p:nvSpPr>
              <p:spPr>
                <a:xfrm>
                  <a:off x="2121873" y="1511588"/>
                  <a:ext cx="363415" cy="363415"/>
                </a:xfrm>
                <a:prstGeom prst="rect">
                  <a:avLst/>
                </a:prstGeom>
                <a:solidFill>
                  <a:srgbClr val="0143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8900E9FC-C149-D44A-E816-8B61A2F02335}"/>
                    </a:ext>
                  </a:extLst>
                </p:cNvPr>
                <p:cNvSpPr/>
                <p:nvPr/>
              </p:nvSpPr>
              <p:spPr>
                <a:xfrm>
                  <a:off x="2321171" y="1735018"/>
                  <a:ext cx="246183" cy="246183"/>
                </a:xfrm>
                <a:prstGeom prst="rect">
                  <a:avLst/>
                </a:prstGeom>
                <a:solidFill>
                  <a:srgbClr val="0162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162D1FF-4C31-1E4D-6BEA-71F4A29A7289}"/>
                </a:ext>
              </a:extLst>
            </p:cNvPr>
            <p:cNvSpPr txBox="1"/>
            <p:nvPr/>
          </p:nvSpPr>
          <p:spPr>
            <a:xfrm>
              <a:off x="870856" y="1281114"/>
              <a:ext cx="4920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黑体" panose="02010609060101010101" pitchFamily="49" charset="-122"/>
                  <a:ea typeface="黑体" panose="02010609060101010101" pitchFamily="49" charset="-122"/>
                </a:rPr>
                <a:t>赏析人物形象</a:t>
              </a:r>
            </a:p>
          </p:txBody>
        </p:sp>
      </p:grpSp>
      <p:pic>
        <p:nvPicPr>
          <p:cNvPr id="11" name="图片 10" descr="文本&#10;&#10;描述已自动生成">
            <a:extLst>
              <a:ext uri="{FF2B5EF4-FFF2-40B4-BE49-F238E27FC236}">
                <a16:creationId xmlns:a16="http://schemas.microsoft.com/office/drawing/2014/main" id="{F1DFEA8C-18BC-9F9E-C92A-5625A6D9F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97" y="2290728"/>
            <a:ext cx="10080205" cy="323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88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示&#10;&#10;中度可信度描述已自动生成">
            <a:extLst>
              <a:ext uri="{FF2B5EF4-FFF2-40B4-BE49-F238E27FC236}">
                <a16:creationId xmlns:a16="http://schemas.microsoft.com/office/drawing/2014/main" id="{77197FC0-041C-C0F9-A997-350E65ADF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92" y="2633795"/>
            <a:ext cx="10707015" cy="159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47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, 信件&#10;&#10;描述已自动生成">
            <a:extLst>
              <a:ext uri="{FF2B5EF4-FFF2-40B4-BE49-F238E27FC236}">
                <a16:creationId xmlns:a16="http://schemas.microsoft.com/office/drawing/2014/main" id="{739E84A2-5BF5-CCCF-D3B6-D17D17BAB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03" y="1575262"/>
            <a:ext cx="10271393" cy="370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82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47310CEA-DB6B-2255-88A4-D6F777A88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18" y="1502971"/>
            <a:ext cx="10375563" cy="385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10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463D877A-B621-775E-107F-24C3E9F77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80" y="1222932"/>
            <a:ext cx="5346443" cy="3936297"/>
          </a:xfrm>
          <a:prstGeom prst="rect">
            <a:avLst/>
          </a:prstGeom>
        </p:spPr>
      </p:pic>
      <p:pic>
        <p:nvPicPr>
          <p:cNvPr id="5" name="图片 4" descr="文本, 信件&#10;&#10;描述已自动生成">
            <a:extLst>
              <a:ext uri="{FF2B5EF4-FFF2-40B4-BE49-F238E27FC236}">
                <a16:creationId xmlns:a16="http://schemas.microsoft.com/office/drawing/2014/main" id="{10853CCE-E75F-15B3-728B-772EC26DB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91" y="3364490"/>
            <a:ext cx="4854361" cy="2880610"/>
          </a:xfrm>
          <a:prstGeom prst="rect">
            <a:avLst/>
          </a:prstGeom>
        </p:spPr>
      </p:pic>
      <p:pic>
        <p:nvPicPr>
          <p:cNvPr id="7" name="图片 6" descr="文本, 信件&#10;&#10;描述已自动生成">
            <a:extLst>
              <a:ext uri="{FF2B5EF4-FFF2-40B4-BE49-F238E27FC236}">
                <a16:creationId xmlns:a16="http://schemas.microsoft.com/office/drawing/2014/main" id="{3C3612C9-F417-940B-F969-EC265EA91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91" y="894594"/>
            <a:ext cx="4828047" cy="2377112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E69F337-7D3F-52CF-A0D7-87BBE51623F0}"/>
              </a:ext>
            </a:extLst>
          </p:cNvPr>
          <p:cNvCxnSpPr/>
          <p:nvPr/>
        </p:nvCxnSpPr>
        <p:spPr>
          <a:xfrm>
            <a:off x="6644082" y="5981350"/>
            <a:ext cx="2164359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>
            <a:extLst>
              <a:ext uri="{FF2B5EF4-FFF2-40B4-BE49-F238E27FC236}">
                <a16:creationId xmlns:a16="http://schemas.microsoft.com/office/drawing/2014/main" id="{C3FF25FA-EC1C-5B38-FE53-57A88D23072A}"/>
              </a:ext>
            </a:extLst>
          </p:cNvPr>
          <p:cNvSpPr/>
          <p:nvPr/>
        </p:nvSpPr>
        <p:spPr>
          <a:xfrm>
            <a:off x="436228" y="1551963"/>
            <a:ext cx="5050172" cy="755009"/>
          </a:xfrm>
          <a:prstGeom prst="ellipse">
            <a:avLst/>
          </a:prstGeom>
          <a:noFill/>
          <a:ln w="25400">
            <a:solidFill>
              <a:srgbClr val="C00000">
                <a:alpha val="9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AD9D786-BD93-407A-2E68-D83167F235C8}"/>
              </a:ext>
            </a:extLst>
          </p:cNvPr>
          <p:cNvSpPr/>
          <p:nvPr/>
        </p:nvSpPr>
        <p:spPr>
          <a:xfrm>
            <a:off x="436228" y="4400026"/>
            <a:ext cx="5050172" cy="755009"/>
          </a:xfrm>
          <a:prstGeom prst="ellipse">
            <a:avLst/>
          </a:prstGeom>
          <a:noFill/>
          <a:ln w="25400">
            <a:solidFill>
              <a:srgbClr val="C00000">
                <a:alpha val="9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2800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, 信件&#10;&#10;描述已自动生成">
            <a:extLst>
              <a:ext uri="{FF2B5EF4-FFF2-40B4-BE49-F238E27FC236}">
                <a16:creationId xmlns:a16="http://schemas.microsoft.com/office/drawing/2014/main" id="{0CB15EFA-4101-C0EE-E216-1CA517830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01" y="1701800"/>
            <a:ext cx="10279398" cy="345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12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文本, 信件&#10;&#10;描述已自动生成">
            <a:extLst>
              <a:ext uri="{FF2B5EF4-FFF2-40B4-BE49-F238E27FC236}">
                <a16:creationId xmlns:a16="http://schemas.microsoft.com/office/drawing/2014/main" id="{366F0435-81AA-40A0-021C-1D1F52A2D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04" y="1119940"/>
            <a:ext cx="10988992" cy="46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00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, 信件&#10;&#10;描述已自动生成">
            <a:extLst>
              <a:ext uri="{FF2B5EF4-FFF2-40B4-BE49-F238E27FC236}">
                <a16:creationId xmlns:a16="http://schemas.microsoft.com/office/drawing/2014/main" id="{4CD7CD6A-2C49-A60C-0F4F-19C8F90FD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58" y="1462869"/>
            <a:ext cx="10653683" cy="393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88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98F3DD8-9B6E-E1FA-51C5-8E56582C3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5" y="1036112"/>
            <a:ext cx="10950889" cy="47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60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224</Words>
  <Application>Microsoft Office PowerPoint</Application>
  <PresentationFormat>宽屏</PresentationFormat>
  <Paragraphs>31</Paragraphs>
  <Slides>27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黑体</vt:lpstr>
      <vt:lpstr>华文楷体</vt:lpstr>
      <vt:lpstr>微软雅黑</vt:lpstr>
      <vt:lpstr>Arial</vt:lpstr>
      <vt:lpstr>Calibri</vt:lpstr>
      <vt:lpstr>Office 主题</vt:lpstr>
      <vt:lpstr>茶馆（节选）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bao junhong</cp:lastModifiedBy>
  <cp:revision>183</cp:revision>
  <dcterms:created xsi:type="dcterms:W3CDTF">2020-02-05T11:17:56Z</dcterms:created>
  <dcterms:modified xsi:type="dcterms:W3CDTF">2022-10-20T23:20:47Z</dcterms:modified>
</cp:coreProperties>
</file>