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7"/>
  </p:handoutMasterIdLst>
  <p:sldIdLst>
    <p:sldId id="259" r:id="rId3"/>
    <p:sldId id="283" r:id="rId5"/>
    <p:sldId id="284" r:id="rId6"/>
    <p:sldId id="298" r:id="rId7"/>
    <p:sldId id="287" r:id="rId8"/>
    <p:sldId id="297" r:id="rId9"/>
    <p:sldId id="299" r:id="rId10"/>
    <p:sldId id="288" r:id="rId11"/>
    <p:sldId id="300" r:id="rId12"/>
    <p:sldId id="289" r:id="rId13"/>
    <p:sldId id="290" r:id="rId14"/>
    <p:sldId id="291" r:id="rId15"/>
    <p:sldId id="301" r:id="rId16"/>
    <p:sldId id="293" r:id="rId17"/>
    <p:sldId id="294" r:id="rId18"/>
    <p:sldId id="295" r:id="rId19"/>
    <p:sldId id="296" r:id="rId20"/>
    <p:sldId id="286" r:id="rId21"/>
    <p:sldId id="303" r:id="rId22"/>
    <p:sldId id="302" r:id="rId23"/>
    <p:sldId id="305" r:id="rId24"/>
    <p:sldId id="306" r:id="rId25"/>
    <p:sldId id="285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84AD"/>
    <a:srgbClr val="014E6A"/>
    <a:srgbClr val="AE0203"/>
    <a:srgbClr val="711000"/>
    <a:srgbClr val="01431D"/>
    <a:srgbClr val="01621F"/>
    <a:srgbClr val="AF0000"/>
    <a:srgbClr val="DCE797"/>
    <a:srgbClr val="637067"/>
    <a:srgbClr val="89D7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59101" autoAdjust="0"/>
  </p:normalViewPr>
  <p:slideViewPr>
    <p:cSldViewPr snapToGrid="0">
      <p:cViewPr varScale="1">
        <p:scale>
          <a:sx n="65" d="100"/>
          <a:sy n="65" d="100"/>
        </p:scale>
        <p:origin x="1458" y="66"/>
      </p:cViewPr>
      <p:guideLst>
        <p:guide orient="horz" pos="3941"/>
        <p:guide pos="688"/>
        <p:guide pos="7015"/>
        <p:guide orient="horz" pos="55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283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handoutMaster" Target="handoutMasters/handoutMaster1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75FAC0-4E78-4B4A-9ADA-EE7413CBA2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38E8FE-40DA-41DC-AE77-8790382988A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4A302A-66E2-45C0-9113-4E5747328F9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页面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统一为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16:9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宽幅画面比例尺寸；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统一格式为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或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PPTX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dirty="0" smtClean="0"/>
              <a:t>中文：</a:t>
            </a: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dirty="0" smtClean="0"/>
              <a:t>1. </a:t>
            </a:r>
            <a:r>
              <a:rPr lang="zh-CN" altLang="en-US" dirty="0" smtClean="0"/>
              <a:t>课名：微软雅黑</a:t>
            </a:r>
            <a:r>
              <a:rPr lang="en-US" altLang="zh-CN" dirty="0" smtClean="0"/>
              <a:t>48</a:t>
            </a:r>
            <a:r>
              <a:rPr lang="zh-CN" altLang="en-US" dirty="0" smtClean="0"/>
              <a:t>号字；</a:t>
            </a:r>
            <a:endParaRPr lang="en-US" altLang="zh-CN" dirty="0" smtClean="0"/>
          </a:p>
          <a:p>
            <a:r>
              <a:rPr lang="en-US" altLang="zh-CN" dirty="0" smtClean="0"/>
              <a:t>2.</a:t>
            </a:r>
            <a:r>
              <a:rPr lang="zh-CN" altLang="en-US" sz="1200" b="0" dirty="0" smtClean="0"/>
              <a:t>（第一课时）</a:t>
            </a:r>
            <a:r>
              <a:rPr lang="zh-CN" altLang="en-US" dirty="0" smtClean="0"/>
              <a:t>：微软雅黑</a:t>
            </a:r>
            <a:r>
              <a:rPr lang="en-US" altLang="zh-CN" dirty="0" smtClean="0"/>
              <a:t>32</a:t>
            </a:r>
            <a:r>
              <a:rPr lang="zh-CN" altLang="en-US" dirty="0" smtClean="0"/>
              <a:t>号字；</a:t>
            </a:r>
            <a:endParaRPr lang="en-US" altLang="zh-CN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 smtClean="0"/>
              <a:t>3.</a:t>
            </a:r>
            <a:r>
              <a:rPr lang="zh-CN" altLang="en-US" dirty="0" smtClean="0"/>
              <a:t>学校名称：请填写全称；</a:t>
            </a:r>
            <a:endParaRPr lang="en-US" altLang="zh-CN" b="1" dirty="0" smtClean="0"/>
          </a:p>
          <a:p>
            <a:r>
              <a:rPr lang="en-US" altLang="zh-CN" dirty="0" smtClean="0"/>
              <a:t>4.</a:t>
            </a:r>
            <a:r>
              <a:rPr lang="zh-CN" altLang="en-US" dirty="0" smtClean="0"/>
              <a:t>学科、年级、主讲人、学校：华文楷体</a:t>
            </a:r>
            <a:r>
              <a:rPr lang="en-US" altLang="zh-CN" dirty="0" smtClean="0"/>
              <a:t>28</a:t>
            </a:r>
            <a:r>
              <a:rPr lang="zh-CN" altLang="en-US" dirty="0" smtClean="0"/>
              <a:t>号字（具体根据文字量可适当调整）。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英文</a:t>
            </a:r>
            <a:endParaRPr lang="en-US" altLang="zh-CN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 smtClean="0"/>
              <a:t>1.</a:t>
            </a:r>
            <a:r>
              <a:rPr lang="zh-CN" altLang="en-US" dirty="0" smtClean="0"/>
              <a:t>课名：字体以</a:t>
            </a:r>
            <a:r>
              <a:rPr lang="en-US" altLang="zh-CN" dirty="0" smtClean="0"/>
              <a:t>Times New Roman</a:t>
            </a:r>
            <a:r>
              <a:rPr lang="zh-CN" altLang="en-US" dirty="0" smtClean="0"/>
              <a:t>为主，字号一般使用</a:t>
            </a:r>
            <a:r>
              <a:rPr lang="en-US" altLang="zh-CN" dirty="0" smtClean="0"/>
              <a:t>32—36</a:t>
            </a:r>
            <a:r>
              <a:rPr lang="zh-CN" altLang="en-US" dirty="0" smtClean="0"/>
              <a:t>号，特别强调可以用</a:t>
            </a:r>
            <a:r>
              <a:rPr lang="en-US" altLang="zh-CN" dirty="0" smtClean="0"/>
              <a:t>40</a:t>
            </a:r>
            <a:r>
              <a:rPr lang="zh-CN" altLang="en-US" dirty="0" smtClean="0"/>
              <a:t>号；</a:t>
            </a:r>
            <a:endParaRPr lang="en-US" altLang="zh-CN" dirty="0" smtClean="0"/>
          </a:p>
          <a:p>
            <a:r>
              <a:rPr lang="en-US" altLang="zh-CN" dirty="0" smtClean="0"/>
              <a:t>2.</a:t>
            </a:r>
            <a:r>
              <a:rPr lang="zh-CN" altLang="en-US" dirty="0" smtClean="0"/>
              <a:t>（</a:t>
            </a:r>
            <a:r>
              <a:rPr lang="en-US" altLang="zh-CN" dirty="0" smtClean="0"/>
              <a:t>Period</a:t>
            </a:r>
            <a:r>
              <a:rPr lang="en-US" altLang="zh-CN" baseline="0" dirty="0" smtClean="0"/>
              <a:t> 1</a:t>
            </a:r>
            <a:r>
              <a:rPr lang="zh-CN" altLang="en-US" dirty="0" smtClean="0"/>
              <a:t>）：字体使用</a:t>
            </a:r>
            <a:r>
              <a:rPr lang="en-US" altLang="zh-CN" dirty="0" smtClean="0"/>
              <a:t>Arial</a:t>
            </a:r>
            <a:r>
              <a:rPr lang="zh-CN" altLang="en-US" dirty="0" smtClean="0"/>
              <a:t>，字号为</a:t>
            </a:r>
            <a:r>
              <a:rPr lang="en-US" altLang="zh-CN" dirty="0" smtClean="0"/>
              <a:t>28</a:t>
            </a:r>
            <a:r>
              <a:rPr lang="zh-CN" altLang="en-US" dirty="0" smtClean="0"/>
              <a:t>；</a:t>
            </a:r>
            <a:endParaRPr lang="en-US" altLang="zh-CN" dirty="0" smtClean="0"/>
          </a:p>
          <a:p>
            <a:r>
              <a:rPr lang="en-US" altLang="zh-CN" dirty="0" smtClean="0"/>
              <a:t>3.</a:t>
            </a:r>
            <a:r>
              <a:rPr lang="zh-CN" altLang="en-US" dirty="0" smtClean="0"/>
              <a:t>正文一般用</a:t>
            </a:r>
            <a:r>
              <a:rPr lang="en-US" altLang="zh-CN" dirty="0" smtClean="0"/>
              <a:t>24—28</a:t>
            </a:r>
            <a:r>
              <a:rPr lang="zh-CN" altLang="en-US" dirty="0" smtClean="0"/>
              <a:t>号，特别强调可用</a:t>
            </a:r>
            <a:r>
              <a:rPr lang="en-US" altLang="zh-CN" dirty="0" smtClean="0"/>
              <a:t>32</a:t>
            </a:r>
            <a:r>
              <a:rPr lang="zh-CN" altLang="en-US" dirty="0" smtClean="0"/>
              <a:t>号。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注意标点的规范（例如：中文省略号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为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……，可用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Shift+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数字键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打出中文省略号，英文省略号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为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A6CA-0CF8-4C0F-A4EF-5C6C0D45FA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A902-E013-4FF5-9CBD-78113C784026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0" name="标题 1"/>
          <p:cNvSpPr txBox="1"/>
          <p:nvPr userDrawn="1"/>
        </p:nvSpPr>
        <p:spPr>
          <a:xfrm>
            <a:off x="1162578" y="728664"/>
            <a:ext cx="6682317" cy="7704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3200" dirty="0" smtClean="0">
                <a:solidFill>
                  <a:schemeClr val="bg1"/>
                </a:solidFill>
              </a:rPr>
              <a:t>基础教育精品课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53079" y="2830103"/>
            <a:ext cx="409575" cy="4667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" y="365125"/>
            <a:ext cx="2133600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仅标题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5A6CA-0CF8-4C0F-A4EF-5C6C0D45FA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8A902-E013-4FF5-9CBD-78113C78402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4294967295"/>
          </p:nvPr>
        </p:nvSpPr>
        <p:spPr>
          <a:xfrm>
            <a:off x="1055688" y="2044237"/>
            <a:ext cx="10080625" cy="1006475"/>
          </a:xfrm>
          <a:prstGeom prst="rect">
            <a:avLst/>
          </a:prstGeom>
        </p:spPr>
        <p:txBody>
          <a:bodyPr/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陈情表（第二课时）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副标题 2"/>
          <p:cNvSpPr txBox="1"/>
          <p:nvPr/>
        </p:nvSpPr>
        <p:spPr>
          <a:xfrm>
            <a:off x="1395663" y="3771491"/>
            <a:ext cx="9496946" cy="994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dirty="0"/>
              <a:t>年    级</a:t>
            </a:r>
            <a:r>
              <a:rPr lang="zh-CN" altLang="en-US" sz="2800" dirty="0" smtClean="0"/>
              <a:t>：高</a:t>
            </a:r>
            <a:r>
              <a:rPr lang="en-US" altLang="zh-CN" sz="2800" dirty="0" smtClean="0"/>
              <a:t>    </a:t>
            </a:r>
            <a:r>
              <a:rPr lang="zh-CN" altLang="en-US" sz="2800" dirty="0" smtClean="0"/>
              <a:t>三                     学    </a:t>
            </a:r>
            <a:r>
              <a:rPr lang="zh-CN" altLang="en-US" sz="2800" dirty="0"/>
              <a:t>科</a:t>
            </a:r>
            <a:r>
              <a:rPr lang="zh-CN" altLang="en-US" sz="2800" dirty="0" smtClean="0"/>
              <a:t>：语文（统编版）</a:t>
            </a:r>
            <a:endParaRPr lang="zh-CN" altLang="en-US" sz="2800" dirty="0"/>
          </a:p>
          <a:p>
            <a:r>
              <a:rPr lang="zh-CN" altLang="en-US" sz="2800" dirty="0" smtClean="0"/>
              <a:t>主讲人：张君平                     学    校：上海市七宝中学</a:t>
            </a:r>
            <a:endParaRPr lang="en-US" altLang="zh-CN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3359346" y="2060503"/>
            <a:ext cx="5556738" cy="23447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2796635" y="1801906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2311593" y="2494949"/>
            <a:ext cx="765224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endParaRPr lang="zh-CN" altLang="en-US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359347" y="1138842"/>
            <a:ext cx="5556738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陈</a:t>
            </a:r>
            <a:r>
              <a:rPr lang="en-US" altLang="zh-CN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情</a:t>
            </a:r>
            <a:r>
              <a:rPr lang="en-US" altLang="zh-CN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表</a:t>
            </a:r>
            <a:endParaRPr lang="zh-CN" altLang="en-US" sz="5400" b="1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207010" y="2640965"/>
            <a:ext cx="11861800" cy="27482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571500" indent="-571500">
              <a:lnSpc>
                <a:spcPct val="120000"/>
              </a:lnSpc>
              <a:buFont typeface="Wingdings" panose="05000000000000000000" charset="0"/>
              <a:buChar char="Ø"/>
            </a:pPr>
            <a:r>
              <a:rPr lang="en-US" altLang="zh-CN" sz="3600" b="1">
                <a:latin typeface="华文楷体" panose="02010600040101010101" pitchFamily="2" charset="-122"/>
                <a:ea typeface="华文楷体" panose="02010600040101010101" pitchFamily="2" charset="-122"/>
              </a:rPr>
              <a:t>分别归纳李密行“孝”、行“忠”的理由。</a:t>
            </a:r>
            <a:endParaRPr lang="en-US" altLang="zh-CN" sz="36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571500" indent="-571500">
              <a:lnSpc>
                <a:spcPct val="120000"/>
              </a:lnSpc>
              <a:buFont typeface="Wingdings" panose="05000000000000000000" charset="0"/>
              <a:buChar char="Ø"/>
            </a:pPr>
            <a:r>
              <a:rPr lang="en-US" altLang="zh-CN" sz="3600" b="1">
                <a:latin typeface="华文楷体" panose="02010600040101010101" pitchFamily="2" charset="-122"/>
                <a:ea typeface="华文楷体" panose="02010600040101010101" pitchFamily="2" charset="-122"/>
              </a:rPr>
              <a:t>有人说，《陈情表》的成功归功于作者精湛的说理艺术；也有人说，应该归功于传统的“孝”文化。对此，你有何见解？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3359346" y="2060503"/>
            <a:ext cx="5556738" cy="23447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2796635" y="1801906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2311593" y="2494949"/>
            <a:ext cx="765224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endParaRPr lang="zh-CN" altLang="en-US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359347" y="1138842"/>
            <a:ext cx="5556738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陈</a:t>
            </a:r>
            <a:r>
              <a:rPr lang="en-US" altLang="zh-CN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情</a:t>
            </a:r>
            <a:r>
              <a:rPr lang="en-US" altLang="zh-CN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表</a:t>
            </a:r>
            <a:endParaRPr lang="zh-CN" altLang="en-US" sz="5400" b="1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" name="内容占位符 2"/>
          <p:cNvSpPr>
            <a:spLocks noGrp="1"/>
          </p:cNvSpPr>
          <p:nvPr/>
        </p:nvSpPr>
        <p:spPr>
          <a:xfrm>
            <a:off x="180975" y="2783205"/>
            <a:ext cx="11912600" cy="1585595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50000"/>
              </a:lnSpc>
              <a:buFont typeface="Wingdings" panose="05000000000000000000" charset="0"/>
              <a:buNone/>
            </a:pPr>
            <a:r>
              <a:rPr lang="zh-CN" altLang="en-US" sz="4400" b="1" strike="noStrike" noProof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任务三：探究《陈情表》在语言艺术上的特点。</a:t>
            </a:r>
            <a:endParaRPr lang="zh-CN" altLang="en-US" sz="5400" b="1" strike="noStrike" noProof="1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pPr marL="0" indent="0" fontAlgn="auto">
              <a:lnSpc>
                <a:spcPct val="150000"/>
              </a:lnSpc>
              <a:buNone/>
            </a:pPr>
            <a:endParaRPr lang="zh-CN" altLang="en-US" sz="5400" b="1" strike="noStrike" noProof="1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3359346" y="2060503"/>
            <a:ext cx="5556738" cy="23447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2796635" y="1801906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2311593" y="2494949"/>
            <a:ext cx="765224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endParaRPr lang="zh-CN" altLang="en-US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359347" y="1138842"/>
            <a:ext cx="5556738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陈</a:t>
            </a:r>
            <a:r>
              <a:rPr lang="en-US" altLang="zh-CN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情</a:t>
            </a:r>
            <a:r>
              <a:rPr lang="en-US" altLang="zh-CN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表</a:t>
            </a:r>
            <a:endParaRPr lang="zh-CN" altLang="en-US" sz="5400" b="1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8193" name="内容占位符 2"/>
          <p:cNvSpPr>
            <a:spLocks noGrp="1"/>
          </p:cNvSpPr>
          <p:nvPr/>
        </p:nvSpPr>
        <p:spPr>
          <a:xfrm>
            <a:off x="378460" y="2271395"/>
            <a:ext cx="11125200" cy="4087495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base">
              <a:lnSpc>
                <a:spcPct val="100000"/>
              </a:lnSpc>
              <a:buNone/>
            </a:pPr>
            <a:r>
              <a:rPr lang="en-US" altLang="zh-CN" sz="3200" b="1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4800" b="1">
                <a:latin typeface="华文楷体" panose="02010600040101010101" pitchFamily="2" charset="-122"/>
                <a:ea typeface="华文楷体" panose="02010600040101010101" pitchFamily="2" charset="-122"/>
              </a:rPr>
              <a:t>犬马怖惧</a:t>
            </a:r>
            <a:endParaRPr lang="zh-CN" altLang="en-US" sz="48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0" indent="0" algn="ctr" fontAlgn="base">
              <a:lnSpc>
                <a:spcPct val="100000"/>
              </a:lnSpc>
              <a:buNone/>
            </a:pPr>
            <a:r>
              <a:rPr lang="en-US" altLang="zh-CN" sz="4800" b="1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4800" b="1">
                <a:latin typeface="华文楷体" panose="02010600040101010101" pitchFamily="2" charset="-122"/>
                <a:ea typeface="华文楷体" panose="02010600040101010101" pitchFamily="2" charset="-122"/>
              </a:rPr>
              <a:t>臣某言</a:t>
            </a:r>
            <a:endParaRPr lang="zh-CN" altLang="en-US" sz="48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0" indent="0" algn="ctr" fontAlgn="base">
              <a:lnSpc>
                <a:spcPct val="100000"/>
              </a:lnSpc>
              <a:buNone/>
            </a:pPr>
            <a:r>
              <a:rPr lang="en-US" altLang="zh-CN" sz="4800" b="1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4800" b="1">
                <a:latin typeface="华文楷体" panose="02010600040101010101" pitchFamily="2" charset="-122"/>
                <a:ea typeface="华文楷体" panose="02010600040101010101" pitchFamily="2" charset="-122"/>
              </a:rPr>
              <a:t>拜表以闻</a:t>
            </a:r>
            <a:endParaRPr lang="zh-CN" altLang="en-US" sz="48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0" indent="0" algn="ctr" fontAlgn="base">
              <a:lnSpc>
                <a:spcPct val="100000"/>
              </a:lnSpc>
              <a:buNone/>
            </a:pPr>
            <a:r>
              <a:rPr lang="en-US" altLang="zh-CN" sz="4800" b="1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4800" b="1">
                <a:latin typeface="华文楷体" panose="02010600040101010101" pitchFamily="2" charset="-122"/>
                <a:ea typeface="华文楷体" panose="02010600040101010101" pitchFamily="2" charset="-122"/>
              </a:rPr>
              <a:t>臣某顿首</a:t>
            </a:r>
            <a:endParaRPr lang="zh-CN" altLang="en-US" sz="48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3359346" y="2060503"/>
            <a:ext cx="5556738" cy="23447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2796635" y="1801906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2311593" y="2494949"/>
            <a:ext cx="765224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endParaRPr lang="zh-CN" altLang="en-US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359347" y="1138842"/>
            <a:ext cx="5556738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陈</a:t>
            </a:r>
            <a:r>
              <a:rPr lang="en-US" altLang="zh-CN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情</a:t>
            </a:r>
            <a:r>
              <a:rPr lang="en-US" altLang="zh-CN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表</a:t>
            </a:r>
            <a:endParaRPr lang="zh-CN" altLang="en-US" sz="5400" b="1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8193" name="内容占位符 2"/>
          <p:cNvSpPr>
            <a:spLocks noGrp="1"/>
          </p:cNvSpPr>
          <p:nvPr/>
        </p:nvSpPr>
        <p:spPr>
          <a:xfrm>
            <a:off x="533400" y="2635250"/>
            <a:ext cx="11125200" cy="343154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150000"/>
              </a:lnSpc>
              <a:buNone/>
            </a:pPr>
            <a:r>
              <a:rPr lang="en-US" altLang="zh-CN" sz="3200" b="1"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r>
              <a:rPr lang="zh-CN" altLang="en-US" sz="3200" b="1">
                <a:latin typeface="华文楷体" panose="02010600040101010101" pitchFamily="2" charset="-122"/>
                <a:ea typeface="华文楷体" panose="02010600040101010101" pitchFamily="2" charset="-122"/>
              </a:rPr>
              <a:t>伏惟</a:t>
            </a:r>
            <a:r>
              <a:rPr lang="zh-CN" altLang="en-US" sz="3200" b="1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圣朝</a:t>
            </a:r>
            <a:r>
              <a:rPr lang="zh-CN" altLang="en-US" sz="3200" b="1">
                <a:latin typeface="华文楷体" panose="02010600040101010101" pitchFamily="2" charset="-122"/>
                <a:ea typeface="华文楷体" panose="02010600040101010101" pitchFamily="2" charset="-122"/>
              </a:rPr>
              <a:t>以孝治天下，凡在故老，犹蒙矜育，况臣孤苦，特为尤甚。且臣少仕</a:t>
            </a:r>
            <a:r>
              <a:rPr lang="zh-CN" altLang="en-US" sz="3200" b="1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伪朝</a:t>
            </a:r>
            <a:r>
              <a:rPr lang="zh-CN" altLang="en-US" sz="3200" b="1">
                <a:latin typeface="华文楷体" panose="02010600040101010101" pitchFamily="2" charset="-122"/>
                <a:ea typeface="华文楷体" panose="02010600040101010101" pitchFamily="2" charset="-122"/>
              </a:rPr>
              <a:t>，历职郎署，本图宦达，不矜名节。今臣亡国</a:t>
            </a:r>
            <a:r>
              <a:rPr lang="zh-CN" altLang="en-US" sz="3200" b="1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贱俘</a:t>
            </a:r>
            <a:r>
              <a:rPr lang="zh-CN" altLang="en-US" sz="3200" b="1">
                <a:latin typeface="华文楷体" panose="02010600040101010101" pitchFamily="2" charset="-122"/>
                <a:ea typeface="华文楷体" panose="02010600040101010101" pitchFamily="2" charset="-122"/>
              </a:rPr>
              <a:t>，</a:t>
            </a:r>
            <a:r>
              <a:rPr lang="zh-CN" altLang="en-US" sz="32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至</a:t>
            </a:r>
            <a:r>
              <a:rPr lang="zh-CN" altLang="en-US" sz="3200" b="1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微</a:t>
            </a:r>
            <a:r>
              <a:rPr lang="zh-CN" altLang="en-US" sz="32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至</a:t>
            </a:r>
            <a:r>
              <a:rPr lang="zh-CN" altLang="en-US" sz="3200" b="1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陋</a:t>
            </a:r>
            <a:r>
              <a:rPr lang="zh-CN" altLang="en-US" sz="3200" b="1">
                <a:latin typeface="华文楷体" panose="02010600040101010101" pitchFamily="2" charset="-122"/>
                <a:ea typeface="华文楷体" panose="02010600040101010101" pitchFamily="2" charset="-122"/>
              </a:rPr>
              <a:t>，过蒙拔擢，宠命优渥，岂敢盘桓，有所希冀。……</a:t>
            </a:r>
            <a:endParaRPr lang="zh-CN" altLang="en-US" sz="32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3359346" y="2060503"/>
            <a:ext cx="5556738" cy="23447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2796635" y="1801906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2311593" y="2494949"/>
            <a:ext cx="765224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endParaRPr lang="zh-CN" altLang="en-US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359347" y="1138842"/>
            <a:ext cx="5556738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陈</a:t>
            </a:r>
            <a:r>
              <a:rPr lang="en-US" altLang="zh-CN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情</a:t>
            </a:r>
            <a:r>
              <a:rPr lang="en-US" altLang="zh-CN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表</a:t>
            </a:r>
            <a:endParaRPr lang="zh-CN" altLang="en-US" sz="5400" b="1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" name="内容占位符 2"/>
          <p:cNvSpPr>
            <a:spLocks noGrp="1"/>
          </p:cNvSpPr>
          <p:nvPr/>
        </p:nvSpPr>
        <p:spPr>
          <a:xfrm>
            <a:off x="2311400" y="2955290"/>
            <a:ext cx="7557135" cy="1585595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5400" b="1" strike="noStrike" noProof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谦辞敬辞的恰当使用</a:t>
            </a:r>
            <a:endParaRPr lang="zh-CN" altLang="en-US" sz="5400" b="1" strike="noStrike" noProof="1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pPr marL="0" indent="0" fontAlgn="auto">
              <a:lnSpc>
                <a:spcPct val="150000"/>
              </a:lnSpc>
              <a:buNone/>
            </a:pPr>
            <a:endParaRPr lang="zh-CN" altLang="en-US" sz="5400" b="1" strike="noStrike" noProof="1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3359346" y="2060503"/>
            <a:ext cx="5556738" cy="23447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2796635" y="1801906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2311593" y="2494949"/>
            <a:ext cx="765224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endParaRPr lang="zh-CN" altLang="en-US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359347" y="1138842"/>
            <a:ext cx="5556738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陈</a:t>
            </a:r>
            <a:r>
              <a:rPr lang="en-US" altLang="zh-CN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情</a:t>
            </a:r>
            <a:r>
              <a:rPr lang="en-US" altLang="zh-CN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表</a:t>
            </a:r>
            <a:endParaRPr lang="zh-CN" altLang="en-US" sz="5400" b="1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" name="内容占位符 2"/>
          <p:cNvSpPr>
            <a:spLocks noGrp="1"/>
          </p:cNvSpPr>
          <p:nvPr/>
        </p:nvSpPr>
        <p:spPr>
          <a:xfrm>
            <a:off x="2311400" y="2955290"/>
            <a:ext cx="7557135" cy="1585595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5400" b="1" strike="noStrike" noProof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动词副词的精准使用</a:t>
            </a:r>
            <a:endParaRPr lang="zh-CN" altLang="en-US" sz="5400" b="1" strike="noStrike" noProof="1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pPr marL="0" indent="0" fontAlgn="auto">
              <a:lnSpc>
                <a:spcPct val="150000"/>
              </a:lnSpc>
              <a:buNone/>
            </a:pPr>
            <a:endParaRPr lang="zh-CN" altLang="en-US" sz="5400" b="1" strike="noStrike" noProof="1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3359346" y="2060503"/>
            <a:ext cx="5556738" cy="23447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2796635" y="1801906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2311593" y="2494949"/>
            <a:ext cx="765224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endParaRPr lang="zh-CN" altLang="en-US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359347" y="1138842"/>
            <a:ext cx="5556738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陈</a:t>
            </a:r>
            <a:r>
              <a:rPr lang="en-US" altLang="zh-CN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情</a:t>
            </a:r>
            <a:r>
              <a:rPr lang="en-US" altLang="zh-CN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表</a:t>
            </a:r>
            <a:endParaRPr lang="zh-CN" altLang="en-US" sz="5400" b="1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9217" name="内容占位符 2"/>
          <p:cNvSpPr>
            <a:spLocks noGrp="1"/>
          </p:cNvSpPr>
          <p:nvPr/>
        </p:nvSpPr>
        <p:spPr>
          <a:xfrm>
            <a:off x="79375" y="2271395"/>
            <a:ext cx="12033250" cy="3453765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120000"/>
              </a:lnSpc>
              <a:buNone/>
            </a:pPr>
            <a:r>
              <a:rPr lang="en-US" altLang="zh-CN" b="1">
                <a:latin typeface="华文楷体" panose="02010600040101010101" pitchFamily="2" charset="-122"/>
                <a:ea typeface="华文楷体" panose="02010600040101010101" pitchFamily="2" charset="-122"/>
              </a:rPr>
              <a:t>       </a:t>
            </a:r>
            <a:r>
              <a:rPr lang="zh-CN" altLang="en-US" b="1">
                <a:latin typeface="华文楷体" panose="02010600040101010101" pitchFamily="2" charset="-122"/>
                <a:ea typeface="华文楷体" panose="02010600040101010101" pitchFamily="2" charset="-122"/>
              </a:rPr>
              <a:t>……猥以微贱，当侍东宫，非臣陨首所能上报。臣具以表闻，辞不就职。诏书切峻，责臣逋慢。郡县逼迫，催臣上道；州司临门，急于星火。臣欲奉诏</a:t>
            </a:r>
            <a:r>
              <a:rPr lang="zh-CN" altLang="en-US" b="1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奔驰</a:t>
            </a:r>
            <a:r>
              <a:rPr lang="zh-CN" altLang="en-US" b="1">
                <a:latin typeface="华文楷体" panose="02010600040101010101" pitchFamily="2" charset="-122"/>
                <a:ea typeface="华文楷体" panose="02010600040101010101" pitchFamily="2" charset="-122"/>
              </a:rPr>
              <a:t>，则刘病日笃；欲苟顺私情，则告诉不许：臣之进退，实为狼狈。</a:t>
            </a:r>
            <a:endParaRPr lang="zh-CN" altLang="en-US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0" indent="0" fontAlgn="base">
              <a:lnSpc>
                <a:spcPct val="120000"/>
              </a:lnSpc>
              <a:buNone/>
            </a:pPr>
            <a:r>
              <a:rPr lang="zh-CN" altLang="en-US" b="1">
                <a:latin typeface="华文楷体" panose="02010600040101010101" pitchFamily="2" charset="-122"/>
                <a:ea typeface="华文楷体" panose="02010600040101010101" pitchFamily="2" charset="-122"/>
              </a:rPr>
              <a:t>      </a:t>
            </a:r>
            <a:r>
              <a:rPr lang="en-US" altLang="zh-CN" b="1">
                <a:latin typeface="华文楷体" panose="02010600040101010101" pitchFamily="2" charset="-122"/>
                <a:ea typeface="华文楷体" panose="02010600040101010101" pitchFamily="2" charset="-122"/>
              </a:rPr>
              <a:t>  </a:t>
            </a:r>
            <a:r>
              <a:rPr lang="zh-CN" altLang="en-US" b="1">
                <a:latin typeface="华文楷体" panose="02010600040101010101" pitchFamily="2" charset="-122"/>
                <a:ea typeface="华文楷体" panose="02010600040101010101" pitchFamily="2" charset="-122"/>
              </a:rPr>
              <a:t>伏惟圣朝以孝治天下，凡在故老，犹蒙矜育，况臣孤苦，</a:t>
            </a:r>
            <a:r>
              <a:rPr lang="zh-CN" altLang="en-US" b="1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特</a:t>
            </a:r>
            <a:r>
              <a:rPr lang="zh-CN" altLang="en-US" b="1">
                <a:latin typeface="华文楷体" panose="02010600040101010101" pitchFamily="2" charset="-122"/>
                <a:ea typeface="华文楷体" panose="02010600040101010101" pitchFamily="2" charset="-122"/>
              </a:rPr>
              <a:t>为</a:t>
            </a:r>
            <a:r>
              <a:rPr lang="zh-CN" altLang="en-US" b="1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尤</a:t>
            </a:r>
            <a:r>
              <a:rPr lang="zh-CN" altLang="en-US" b="1">
                <a:latin typeface="华文楷体" panose="02010600040101010101" pitchFamily="2" charset="-122"/>
                <a:ea typeface="华文楷体" panose="02010600040101010101" pitchFamily="2" charset="-122"/>
              </a:rPr>
              <a:t>甚。且臣少仕伪朝，历职郎署，本图宦达，不矜名节。今臣亡国贱俘，至微至陋，过蒙拔擢，宠命优渥，岂敢</a:t>
            </a:r>
            <a:r>
              <a:rPr lang="zh-CN" altLang="en-US" b="1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盘桓</a:t>
            </a:r>
            <a:r>
              <a:rPr lang="zh-CN" altLang="en-US" b="1">
                <a:latin typeface="华文楷体" panose="02010600040101010101" pitchFamily="2" charset="-122"/>
                <a:ea typeface="华文楷体" panose="02010600040101010101" pitchFamily="2" charset="-122"/>
              </a:rPr>
              <a:t>，有所希冀。</a:t>
            </a:r>
            <a:endParaRPr lang="zh-CN" altLang="en-US" b="1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3359346" y="2060503"/>
            <a:ext cx="5556738" cy="23447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2796635" y="1801906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2311593" y="2494949"/>
            <a:ext cx="765224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endParaRPr lang="zh-CN" altLang="en-US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359347" y="1138842"/>
            <a:ext cx="5556738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陈</a:t>
            </a:r>
            <a:r>
              <a:rPr lang="en-US" altLang="zh-CN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情</a:t>
            </a:r>
            <a:r>
              <a:rPr lang="en-US" altLang="zh-CN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表</a:t>
            </a:r>
            <a:endParaRPr lang="zh-CN" altLang="en-US" sz="5400" b="1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" name="内容占位符 2"/>
          <p:cNvSpPr>
            <a:spLocks noGrp="1"/>
          </p:cNvSpPr>
          <p:nvPr/>
        </p:nvSpPr>
        <p:spPr>
          <a:xfrm>
            <a:off x="2311400" y="2955290"/>
            <a:ext cx="7557135" cy="1585595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5400" b="1" strike="noStrike" noProof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关联词的巧妙使用</a:t>
            </a:r>
            <a:endParaRPr lang="zh-CN" altLang="en-US" sz="5400" b="1" strike="noStrike" noProof="1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pPr marL="0" indent="0" fontAlgn="auto">
              <a:lnSpc>
                <a:spcPct val="150000"/>
              </a:lnSpc>
              <a:buNone/>
            </a:pPr>
            <a:endParaRPr lang="zh-CN" altLang="en-US" sz="5400" b="1" strike="noStrike" noProof="1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3359346" y="2060503"/>
            <a:ext cx="5556738" cy="23447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2796635" y="1801906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2311593" y="2494949"/>
            <a:ext cx="765224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endParaRPr lang="zh-CN" altLang="en-US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359347" y="1138842"/>
            <a:ext cx="5556738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陈</a:t>
            </a:r>
            <a:r>
              <a:rPr lang="en-US" altLang="zh-CN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情</a:t>
            </a:r>
            <a:r>
              <a:rPr lang="en-US" altLang="zh-CN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表</a:t>
            </a:r>
            <a:endParaRPr lang="zh-CN" altLang="en-US" sz="5400" b="1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0241" name="内容占位符 2"/>
          <p:cNvSpPr>
            <a:spLocks noGrp="1"/>
          </p:cNvSpPr>
          <p:nvPr/>
        </p:nvSpPr>
        <p:spPr>
          <a:xfrm>
            <a:off x="41910" y="2165350"/>
            <a:ext cx="12191365" cy="326517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120000"/>
              </a:lnSpc>
              <a:buNone/>
            </a:pPr>
            <a:r>
              <a:rPr lang="en-US" altLang="zh-CN" b="1">
                <a:latin typeface="华文楷体" panose="02010600040101010101" pitchFamily="2" charset="-122"/>
                <a:ea typeface="华文楷体" panose="02010600040101010101" pitchFamily="2" charset="-122"/>
              </a:rPr>
              <a:t>         </a:t>
            </a:r>
            <a:r>
              <a:rPr lang="zh-CN" altLang="en-US" sz="3200" b="1">
                <a:latin typeface="华文楷体" panose="02010600040101010101" pitchFamily="2" charset="-122"/>
                <a:ea typeface="华文楷体" panose="02010600040101010101" pitchFamily="2" charset="-122"/>
              </a:rPr>
              <a:t>臣密言：臣以险衅，夙遭闵凶。生孩六月，慈父见背；行年四岁，舅夺母志。祖母刘愍臣孤弱，躬亲抚养。臣少多疾病，九岁不行，零丁孤苦，至于成立。既无伯叔，终鲜兄弟，门衰祚薄，晚有儿息。外无期功强近之亲，内无应门五尺之僮，茕茕孑立，形影相吊。</a:t>
            </a:r>
            <a:r>
              <a:rPr lang="zh-CN" altLang="en-US" sz="4000" b="1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而</a:t>
            </a:r>
            <a:r>
              <a:rPr lang="zh-CN" altLang="en-US" sz="3200" b="1">
                <a:latin typeface="华文楷体" panose="02010600040101010101" pitchFamily="2" charset="-122"/>
                <a:ea typeface="华文楷体" panose="02010600040101010101" pitchFamily="2" charset="-122"/>
              </a:rPr>
              <a:t>刘夙婴疾病，常在床蓐，臣侍汤药，未曾废离。</a:t>
            </a:r>
            <a:endParaRPr lang="zh-CN" altLang="en-US" sz="32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3359346" y="2060503"/>
            <a:ext cx="5556738" cy="23447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2796635" y="1801906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2311593" y="2494949"/>
            <a:ext cx="765224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endParaRPr lang="zh-CN" altLang="en-US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359347" y="1138842"/>
            <a:ext cx="5556738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陈</a:t>
            </a:r>
            <a:r>
              <a:rPr lang="en-US" altLang="zh-CN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情</a:t>
            </a:r>
            <a:r>
              <a:rPr lang="en-US" altLang="zh-CN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表</a:t>
            </a:r>
            <a:endParaRPr lang="zh-CN" altLang="en-US" sz="5400" b="1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1265" name="内容占位符 2"/>
          <p:cNvSpPr>
            <a:spLocks noGrp="1"/>
          </p:cNvSpPr>
          <p:nvPr/>
        </p:nvSpPr>
        <p:spPr>
          <a:xfrm>
            <a:off x="41275" y="2271395"/>
            <a:ext cx="12192635" cy="359918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110000"/>
              </a:lnSpc>
              <a:buNone/>
            </a:pPr>
            <a:r>
              <a:rPr lang="en-US" altLang="zh-CN" b="1">
                <a:latin typeface="华文楷体" panose="02010600040101010101" pitchFamily="2" charset="-122"/>
                <a:ea typeface="华文楷体" panose="02010600040101010101" pitchFamily="2" charset="-122"/>
              </a:rPr>
              <a:t>          </a:t>
            </a:r>
            <a:r>
              <a:rPr lang="zh-CN" altLang="en-US" sz="3200" b="1">
                <a:latin typeface="华文楷体" panose="02010600040101010101" pitchFamily="2" charset="-122"/>
                <a:ea typeface="华文楷体" panose="02010600040101010101" pitchFamily="2" charset="-122"/>
              </a:rPr>
              <a:t>伏惟圣朝以孝治天下，凡在故老，犹蒙矜育，</a:t>
            </a:r>
            <a:r>
              <a:rPr lang="zh-CN" altLang="en-US" sz="4000" b="1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况</a:t>
            </a:r>
            <a:r>
              <a:rPr lang="zh-CN" altLang="en-US" sz="3200" b="1">
                <a:latin typeface="华文楷体" panose="02010600040101010101" pitchFamily="2" charset="-122"/>
                <a:ea typeface="华文楷体" panose="02010600040101010101" pitchFamily="2" charset="-122"/>
              </a:rPr>
              <a:t>臣孤苦，特为尤甚。</a:t>
            </a:r>
            <a:r>
              <a:rPr lang="zh-CN" altLang="en-US" sz="4000" b="1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且</a:t>
            </a:r>
            <a:r>
              <a:rPr lang="zh-CN" altLang="en-US" sz="3200" b="1">
                <a:latin typeface="华文楷体" panose="02010600040101010101" pitchFamily="2" charset="-122"/>
                <a:ea typeface="华文楷体" panose="02010600040101010101" pitchFamily="2" charset="-122"/>
              </a:rPr>
              <a:t>臣少仕伪朝，历职郎署，本图宦达，不矜名节。今臣亡国贱俘，至微至陋，过蒙拔擢，宠命优渥，岂敢盘桓，有所希冀。</a:t>
            </a:r>
            <a:r>
              <a:rPr lang="zh-CN" altLang="en-US" sz="4000" b="1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但</a:t>
            </a:r>
            <a:r>
              <a:rPr lang="zh-CN" altLang="en-US" sz="3200" b="1">
                <a:latin typeface="华文楷体" panose="02010600040101010101" pitchFamily="2" charset="-122"/>
                <a:ea typeface="华文楷体" panose="02010600040101010101" pitchFamily="2" charset="-122"/>
              </a:rPr>
              <a:t>以刘日薄西山，气息奄奄，人命危浅，朝不虑夕。臣无祖母，无以至今日；祖母无臣，无以终余年。母、孙二人，更相为命，是以区区不能废远。</a:t>
            </a:r>
            <a:endParaRPr lang="zh-CN" altLang="en-US" sz="32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3359346" y="2060503"/>
            <a:ext cx="5556738" cy="23447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2796635" y="1801906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2311593" y="2494949"/>
            <a:ext cx="765224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endParaRPr lang="zh-CN" altLang="en-US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359347" y="1138842"/>
            <a:ext cx="5556738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陈</a:t>
            </a:r>
            <a:r>
              <a:rPr lang="en-US" altLang="zh-CN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情</a:t>
            </a:r>
            <a:r>
              <a:rPr lang="en-US" altLang="zh-CN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表</a:t>
            </a:r>
            <a:endParaRPr lang="zh-CN" altLang="en-US" sz="5400" b="1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2289" name="内容占位符 2"/>
          <p:cNvSpPr>
            <a:spLocks noGrp="1"/>
          </p:cNvSpPr>
          <p:nvPr/>
        </p:nvSpPr>
        <p:spPr>
          <a:xfrm>
            <a:off x="227330" y="2084070"/>
            <a:ext cx="11736705" cy="351282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120000"/>
              </a:lnSpc>
              <a:buNone/>
            </a:pPr>
            <a:r>
              <a:rPr lang="zh-CN" altLang="en-US" sz="3600" b="1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大前提：</a:t>
            </a:r>
            <a:r>
              <a:rPr lang="zh-CN" altLang="en-US" sz="3200" b="1">
                <a:latin typeface="华文楷体" panose="02010600040101010101" pitchFamily="2" charset="-122"/>
                <a:ea typeface="华文楷体" panose="02010600040101010101" pitchFamily="2" charset="-122"/>
              </a:rPr>
              <a:t>伏惟圣朝以孝治天下，凡在故老，犹蒙矜育，况臣孤苦，特为尤甚。</a:t>
            </a:r>
            <a:endParaRPr lang="zh-CN" altLang="en-US" sz="32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0" indent="0" fontAlgn="base">
              <a:lnSpc>
                <a:spcPct val="120000"/>
              </a:lnSpc>
              <a:buNone/>
            </a:pPr>
            <a:r>
              <a:rPr lang="zh-CN" altLang="en-US" sz="3600" b="1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小前提：</a:t>
            </a:r>
            <a:r>
              <a:rPr lang="zh-CN" altLang="en-US" sz="3200" b="1">
                <a:latin typeface="华文楷体" panose="02010600040101010101" pitchFamily="2" charset="-122"/>
                <a:ea typeface="华文楷体" panose="02010600040101010101" pitchFamily="2" charset="-122"/>
              </a:rPr>
              <a:t>且臣少仕伪朝，历职郎署，本图宦达，不矜名节。</a:t>
            </a:r>
            <a:endParaRPr lang="zh-CN" altLang="en-US" sz="32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0" indent="0" fontAlgn="base">
              <a:lnSpc>
                <a:spcPct val="120000"/>
              </a:lnSpc>
              <a:buNone/>
            </a:pPr>
            <a:r>
              <a:rPr lang="zh-CN" altLang="en-US" sz="3600" b="1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结   论：</a:t>
            </a:r>
            <a:r>
              <a:rPr lang="zh-CN" altLang="en-US" sz="3200" b="1">
                <a:latin typeface="华文楷体" panose="02010600040101010101" pitchFamily="2" charset="-122"/>
                <a:ea typeface="华文楷体" panose="02010600040101010101" pitchFamily="2" charset="-122"/>
              </a:rPr>
              <a:t>今臣亡国贱俘，至微至陋，过蒙拔擢，宠命优渥，岂敢盘桓，有所希冀。</a:t>
            </a:r>
            <a:endParaRPr lang="zh-CN" altLang="en-US" sz="32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3359346" y="2060503"/>
            <a:ext cx="5556738" cy="23447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2796635" y="1801906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2311593" y="2494949"/>
            <a:ext cx="765224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endParaRPr lang="zh-CN" altLang="en-US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359347" y="1138842"/>
            <a:ext cx="5556738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陈</a:t>
            </a:r>
            <a:r>
              <a:rPr lang="en-US" altLang="zh-CN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情</a:t>
            </a:r>
            <a:r>
              <a:rPr lang="en-US" altLang="zh-CN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表</a:t>
            </a:r>
            <a:endParaRPr lang="zh-CN" altLang="en-US" sz="5400" b="1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1265" name="内容占位符 2"/>
          <p:cNvSpPr>
            <a:spLocks noGrp="1"/>
          </p:cNvSpPr>
          <p:nvPr/>
        </p:nvSpPr>
        <p:spPr>
          <a:xfrm>
            <a:off x="41275" y="2386965"/>
            <a:ext cx="12192635" cy="2976245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120000"/>
              </a:lnSpc>
              <a:buNone/>
            </a:pPr>
            <a:r>
              <a:rPr lang="en-US" altLang="zh-CN" b="1">
                <a:latin typeface="华文楷体" panose="02010600040101010101" pitchFamily="2" charset="-122"/>
                <a:ea typeface="华文楷体" panose="02010600040101010101" pitchFamily="2" charset="-122"/>
              </a:rPr>
              <a:t>       </a:t>
            </a:r>
            <a:r>
              <a:rPr lang="zh-CN" altLang="en-US" sz="4000" b="1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而</a:t>
            </a:r>
            <a:r>
              <a:rPr lang="zh-CN" altLang="en-US" sz="3200" b="1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刘夙婴疾病，常在床蓐，臣侍汤药，未曾废离。</a:t>
            </a:r>
            <a:endParaRPr lang="en-US" altLang="zh-CN" sz="4000" b="1">
              <a:solidFill>
                <a:srgbClr val="FC028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0" indent="0" fontAlgn="base">
              <a:lnSpc>
                <a:spcPct val="120000"/>
              </a:lnSpc>
              <a:buNone/>
            </a:pPr>
            <a:r>
              <a:rPr lang="en-US" altLang="zh-CN" sz="4000" b="1">
                <a:solidFill>
                  <a:srgbClr val="FC028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</a:t>
            </a:r>
            <a:r>
              <a:rPr lang="zh-CN" altLang="en-US" sz="4000" b="1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但</a:t>
            </a:r>
            <a:r>
              <a:rPr lang="zh-CN" altLang="en-US" sz="3200" b="1">
                <a:latin typeface="华文楷体" panose="02010600040101010101" pitchFamily="2" charset="-122"/>
                <a:ea typeface="华文楷体" panose="02010600040101010101" pitchFamily="2" charset="-122"/>
              </a:rPr>
              <a:t>以刘日薄西山，气息奄奄，人命危浅，朝不虑夕。臣无祖母，无以至今日；祖母无臣，无以终余年。母、孙二人，更相为命，是以区区不能废远。</a:t>
            </a:r>
            <a:endParaRPr lang="zh-CN" altLang="en-US" sz="32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3359346" y="2060503"/>
            <a:ext cx="5556738" cy="23447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2796635" y="1801906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2311593" y="2494949"/>
            <a:ext cx="765224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endParaRPr lang="zh-CN" altLang="en-US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359347" y="1138842"/>
            <a:ext cx="5556738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陈</a:t>
            </a:r>
            <a:r>
              <a:rPr lang="en-US" altLang="zh-CN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情</a:t>
            </a:r>
            <a:r>
              <a:rPr lang="en-US" altLang="zh-CN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表</a:t>
            </a:r>
            <a:endParaRPr lang="zh-CN" altLang="en-US" sz="5400" b="1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4337" name="内容占位符 2"/>
          <p:cNvSpPr>
            <a:spLocks noGrp="1"/>
          </p:cNvSpPr>
          <p:nvPr/>
        </p:nvSpPr>
        <p:spPr>
          <a:xfrm>
            <a:off x="425450" y="2494915"/>
            <a:ext cx="11424920" cy="298323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150000"/>
              </a:lnSpc>
              <a:buNone/>
            </a:pPr>
            <a:r>
              <a:rPr lang="en-US" altLang="zh-CN" sz="3200" b="1">
                <a:latin typeface="华文楷体" panose="02010600040101010101" pitchFamily="2" charset="-122"/>
                <a:ea typeface="华文楷体" panose="02010600040101010101" pitchFamily="2" charset="-122"/>
              </a:rPr>
              <a:t>     </a:t>
            </a:r>
            <a:r>
              <a:rPr lang="zh-CN" altLang="en-US" sz="3600" b="1">
                <a:latin typeface="华文楷体" panose="02010600040101010101" pitchFamily="2" charset="-122"/>
                <a:ea typeface="华文楷体" panose="02010600040101010101" pitchFamily="2" charset="-122"/>
              </a:rPr>
              <a:t>齐桓得管仲而霸，用竖刁而虫流，安乐公（后主刘禅）得诸葛亮而抗魏，任黄皓而丧国，是知成败一也。</a:t>
            </a:r>
            <a:endParaRPr lang="zh-CN" altLang="en-US" sz="36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0" indent="0" algn="r" fontAlgn="base">
              <a:lnSpc>
                <a:spcPct val="150000"/>
              </a:lnSpc>
              <a:buNone/>
            </a:pPr>
            <a:r>
              <a:rPr lang="zh-CN" altLang="en-US" sz="3600" b="1">
                <a:latin typeface="华文楷体" panose="02010600040101010101" pitchFamily="2" charset="-122"/>
                <a:ea typeface="华文楷体" panose="02010600040101010101" pitchFamily="2" charset="-122"/>
              </a:rPr>
              <a:t> ——《晋书</a:t>
            </a:r>
            <a:r>
              <a:rPr lang="en-US" altLang="zh-CN" sz="3600" b="1">
                <a:latin typeface="华文楷体" panose="02010600040101010101" pitchFamily="2" charset="-122"/>
                <a:ea typeface="华文楷体" panose="02010600040101010101" pitchFamily="2" charset="-122"/>
              </a:rPr>
              <a:t>·</a:t>
            </a:r>
            <a:r>
              <a:rPr lang="zh-CN" altLang="en-US" sz="3600" b="1">
                <a:latin typeface="华文楷体" panose="02010600040101010101" pitchFamily="2" charset="-122"/>
                <a:ea typeface="华文楷体" panose="02010600040101010101" pitchFamily="2" charset="-122"/>
              </a:rPr>
              <a:t>李密传》</a:t>
            </a:r>
            <a:endParaRPr lang="zh-CN" altLang="en-US" sz="36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3359346" y="2060503"/>
            <a:ext cx="5556738" cy="23447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2796635" y="1801906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2311593" y="2494949"/>
            <a:ext cx="765224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endParaRPr lang="zh-CN" altLang="en-US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359347" y="1138842"/>
            <a:ext cx="5556738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陈</a:t>
            </a:r>
            <a:r>
              <a:rPr lang="en-US" altLang="zh-CN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情</a:t>
            </a:r>
            <a:r>
              <a:rPr lang="en-US" altLang="zh-CN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表</a:t>
            </a:r>
            <a:endParaRPr lang="zh-CN" altLang="en-US" sz="5400" b="1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5361" name="内容占位符 2"/>
          <p:cNvSpPr>
            <a:spLocks noGrp="1"/>
          </p:cNvSpPr>
          <p:nvPr/>
        </p:nvSpPr>
        <p:spPr>
          <a:xfrm>
            <a:off x="318770" y="2494915"/>
            <a:ext cx="11578590" cy="298323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base">
              <a:lnSpc>
                <a:spcPct val="150000"/>
              </a:lnSpc>
              <a:buNone/>
            </a:pPr>
            <a:r>
              <a:rPr lang="en-US" altLang="zh-CN" sz="3200" b="1">
                <a:latin typeface="华文楷体" panose="02010600040101010101" pitchFamily="2" charset="-122"/>
                <a:ea typeface="华文楷体" panose="02010600040101010101" pitchFamily="2" charset="-122"/>
              </a:rPr>
              <a:t>     </a:t>
            </a:r>
            <a:r>
              <a:rPr lang="zh-CN" altLang="en-US" sz="4000" b="1">
                <a:latin typeface="华文楷体" panose="02010600040101010101" pitchFamily="2" charset="-122"/>
                <a:ea typeface="华文楷体" panose="02010600040101010101" pitchFamily="2" charset="-122"/>
              </a:rPr>
              <a:t>情真则文真，真则至。何处著一字粉饰。</a:t>
            </a:r>
            <a:endParaRPr lang="zh-CN" altLang="en-US" sz="40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0" indent="0" algn="r" fontAlgn="base">
              <a:lnSpc>
                <a:spcPct val="150000"/>
              </a:lnSpc>
              <a:buNone/>
            </a:pPr>
            <a:endParaRPr lang="zh-CN" altLang="en-US" sz="32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0" indent="0" algn="r" fontAlgn="base">
              <a:lnSpc>
                <a:spcPct val="150000"/>
              </a:lnSpc>
              <a:buNone/>
            </a:pPr>
            <a:r>
              <a:rPr lang="zh-CN" altLang="en-US" sz="3200" b="1">
                <a:latin typeface="华文楷体" panose="02010600040101010101" pitchFamily="2" charset="-122"/>
                <a:ea typeface="华文楷体" panose="02010600040101010101" pitchFamily="2" charset="-122"/>
              </a:rPr>
              <a:t>——浦起龙《古文眉诠》卷四十一</a:t>
            </a:r>
            <a:endParaRPr lang="zh-CN" altLang="en-US" sz="32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3359346" y="2060503"/>
            <a:ext cx="5556738" cy="23447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2796635" y="1801906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2311593" y="2494949"/>
            <a:ext cx="765224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endParaRPr lang="zh-CN" altLang="en-US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359347" y="1138842"/>
            <a:ext cx="5556738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陈</a:t>
            </a:r>
            <a:r>
              <a:rPr lang="en-US" altLang="zh-CN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情</a:t>
            </a:r>
            <a:r>
              <a:rPr lang="en-US" altLang="zh-CN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表</a:t>
            </a:r>
            <a:endParaRPr lang="zh-CN" altLang="en-US" sz="5400" b="1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6385" name="内容占位符 2"/>
          <p:cNvSpPr>
            <a:spLocks noGrp="1"/>
          </p:cNvSpPr>
          <p:nvPr/>
        </p:nvSpPr>
        <p:spPr>
          <a:xfrm>
            <a:off x="210820" y="2271395"/>
            <a:ext cx="11854180" cy="315468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120000"/>
              </a:lnSpc>
              <a:buNone/>
            </a:pPr>
            <a:r>
              <a:rPr lang="en-US" altLang="zh-CN" sz="3200" b="1"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r>
              <a:rPr lang="zh-CN" altLang="en-US" sz="3200" b="1">
                <a:latin typeface="华文楷体" panose="02010600040101010101" pitchFamily="2" charset="-122"/>
                <a:ea typeface="华文楷体" panose="02010600040101010101" pitchFamily="2" charset="-122"/>
              </a:rPr>
              <a:t>臣以险衅，夙遭闵凶。生孩六月，慈父见背；行年四岁，舅夺母志。祖母刘愍臣孤弱，躬亲抚养。臣少多疾病，九岁不行，零丁孤苦，至于成立。既无伯叔，终鲜兄弟，门衰祚薄，晚有儿息。外无期功强近之亲，内无应门五尺之僮，茕茕孑立，形影相吊。而刘夙婴疾病，常在床蓐，臣侍汤药，未曾废离。</a:t>
            </a:r>
            <a:endParaRPr lang="zh-CN" altLang="en-US" sz="32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0" indent="0" fontAlgn="base">
              <a:lnSpc>
                <a:spcPct val="150000"/>
              </a:lnSpc>
              <a:buNone/>
            </a:pPr>
            <a:endParaRPr lang="zh-CN" altLang="en-US" sz="32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3359346" y="2060503"/>
            <a:ext cx="5556738" cy="23447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2796635" y="1801906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2311593" y="2494949"/>
            <a:ext cx="765224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endParaRPr lang="zh-CN" altLang="en-US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359347" y="1138842"/>
            <a:ext cx="5556738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陈</a:t>
            </a:r>
            <a:r>
              <a:rPr lang="en-US" altLang="zh-CN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情</a:t>
            </a:r>
            <a:r>
              <a:rPr lang="en-US" altLang="zh-CN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表</a:t>
            </a:r>
            <a:endParaRPr lang="zh-CN" altLang="en-US" sz="5400" b="1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7409" name="内容占位符 2"/>
          <p:cNvSpPr>
            <a:spLocks noGrp="1"/>
          </p:cNvSpPr>
          <p:nvPr/>
        </p:nvSpPr>
        <p:spPr>
          <a:xfrm>
            <a:off x="199390" y="2271395"/>
            <a:ext cx="11793220" cy="326263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120000"/>
              </a:lnSpc>
              <a:buNone/>
            </a:pPr>
            <a:r>
              <a:rPr lang="en-US" altLang="zh-CN" sz="3200" b="1"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r>
              <a:rPr lang="zh-CN" altLang="en-US" sz="3200" b="1">
                <a:latin typeface="华文楷体" panose="02010600040101010101" pitchFamily="2" charset="-122"/>
                <a:ea typeface="华文楷体" panose="02010600040101010101" pitchFamily="2" charset="-122"/>
              </a:rPr>
              <a:t>密时年数岁，感恋弥至，烝烝之性，遂以成疾。祖母刘氏，躬自抚养，密奉事以孝谨闻。刘氏有疾，则涕泣侧息，未尝解衣，饮膳汤药必先尝后进。有暇则讲学忘疲，而师事谯周，周门人方之游夏。</a:t>
            </a:r>
            <a:endParaRPr lang="zh-CN" altLang="en-US" sz="32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0" indent="0" algn="r" fontAlgn="base">
              <a:lnSpc>
                <a:spcPct val="120000"/>
              </a:lnSpc>
              <a:buNone/>
            </a:pPr>
            <a:r>
              <a:rPr lang="zh-CN" altLang="en-US" sz="3200" b="1">
                <a:latin typeface="华文楷体" panose="02010600040101010101" pitchFamily="2" charset="-122"/>
                <a:ea typeface="华文楷体" panose="02010600040101010101" pitchFamily="2" charset="-122"/>
              </a:rPr>
              <a:t>——《晋书·李密传》</a:t>
            </a:r>
            <a:endParaRPr lang="zh-CN" altLang="en-US" sz="32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3359346" y="2060503"/>
            <a:ext cx="5556738" cy="23447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2796635" y="1801906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2311593" y="2494949"/>
            <a:ext cx="765224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endParaRPr lang="zh-CN" altLang="en-US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359347" y="1138842"/>
            <a:ext cx="5556738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陈</a:t>
            </a:r>
            <a:r>
              <a:rPr lang="en-US" altLang="zh-CN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情</a:t>
            </a:r>
            <a:r>
              <a:rPr lang="en-US" altLang="zh-CN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表</a:t>
            </a:r>
            <a:endParaRPr lang="zh-CN" altLang="en-US" sz="5400" b="1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8433" name="内容占位符 2"/>
          <p:cNvSpPr>
            <a:spLocks noGrp="1"/>
          </p:cNvSpPr>
          <p:nvPr/>
        </p:nvSpPr>
        <p:spPr>
          <a:xfrm>
            <a:off x="186690" y="2084070"/>
            <a:ext cx="11817985" cy="3876675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110000"/>
              </a:lnSpc>
              <a:buNone/>
            </a:pPr>
            <a:r>
              <a:rPr lang="en-US" altLang="zh-CN" sz="3200" b="1">
                <a:latin typeface="华文楷体" panose="02010600040101010101" pitchFamily="2" charset="-122"/>
                <a:ea typeface="华文楷体" panose="02010600040101010101" pitchFamily="2" charset="-122"/>
              </a:rPr>
              <a:t>       </a:t>
            </a:r>
            <a:r>
              <a:rPr lang="zh-CN" altLang="en-US" sz="3200" b="1">
                <a:latin typeface="华文楷体" panose="02010600040101010101" pitchFamily="2" charset="-122"/>
                <a:ea typeface="华文楷体" panose="02010600040101010101" pitchFamily="2" charset="-122"/>
              </a:rPr>
              <a:t>臣以险衅，夙遭闵凶。生孩六月，慈父见背；行年四岁，舅夺母志。祖母刘愍臣孤弱，躬亲抚养。臣少多疾病</a:t>
            </a:r>
            <a:r>
              <a:rPr lang="zh-CN" altLang="en-US" sz="30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【密时年数岁，感恋弥至，烝烝之性，遂以成疾】</a:t>
            </a:r>
            <a:r>
              <a:rPr lang="zh-CN" altLang="en-US" sz="3200" b="1">
                <a:latin typeface="华文楷体" panose="02010600040101010101" pitchFamily="2" charset="-122"/>
                <a:ea typeface="华文楷体" panose="02010600040101010101" pitchFamily="2" charset="-122"/>
              </a:rPr>
              <a:t>，九岁不行，零丁孤苦，至于成立。既无伯叔，终鲜兄弟，门衰祚薄，晚有儿息。外无期功强近之亲，内无应门五尺之僮，茕茕孑立，形影相吊。而刘夙婴疾病，常在床蓐，</a:t>
            </a:r>
            <a:r>
              <a:rPr lang="zh-CN" altLang="en-US" sz="30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【涕泣侧息，未尝解衣，饮膳汤药必先尝后进】</a:t>
            </a:r>
            <a:r>
              <a:rPr lang="zh-CN" altLang="en-US" sz="3200" b="1">
                <a:latin typeface="华文楷体" panose="02010600040101010101" pitchFamily="2" charset="-122"/>
                <a:ea typeface="华文楷体" panose="02010600040101010101" pitchFamily="2" charset="-122"/>
              </a:rPr>
              <a:t>臣侍汤药，未曾废离。</a:t>
            </a:r>
            <a:endParaRPr lang="zh-CN" altLang="en-US" sz="32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3359346" y="2060503"/>
            <a:ext cx="5556738" cy="23447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2796635" y="1801906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2311593" y="2494949"/>
            <a:ext cx="765224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endParaRPr lang="zh-CN" altLang="en-US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359347" y="1138842"/>
            <a:ext cx="5556738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陈</a:t>
            </a:r>
            <a:r>
              <a:rPr lang="en-US" altLang="zh-CN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情</a:t>
            </a:r>
            <a:r>
              <a:rPr lang="en-US" altLang="zh-CN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表</a:t>
            </a:r>
            <a:endParaRPr lang="zh-CN" altLang="en-US" sz="5400" b="1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7649" name="内容占位符 2"/>
          <p:cNvSpPr>
            <a:spLocks noGrp="1"/>
          </p:cNvSpPr>
          <p:nvPr/>
        </p:nvSpPr>
        <p:spPr>
          <a:xfrm>
            <a:off x="196215" y="2165350"/>
            <a:ext cx="11800205" cy="388874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fontAlgn="auto">
              <a:lnSpc>
                <a:spcPct val="110000"/>
              </a:lnSpc>
              <a:buNone/>
            </a:pPr>
            <a:r>
              <a:rPr lang="en-US" altLang="zh-CN" sz="4000" b="1">
                <a:latin typeface="华文楷体" panose="02010600040101010101" pitchFamily="2" charset="-122"/>
                <a:ea typeface="华文楷体" panose="02010600040101010101" pitchFamily="2" charset="-122"/>
              </a:rPr>
              <a:t>       </a:t>
            </a:r>
            <a:r>
              <a:rPr lang="en-US" altLang="zh-CN" sz="3600" b="1">
                <a:latin typeface="华文楷体" panose="02010600040101010101" pitchFamily="2" charset="-122"/>
                <a:ea typeface="华文楷体" panose="02010600040101010101" pitchFamily="2" charset="-122"/>
              </a:rPr>
              <a:t>疏放平淡，疏放指组织不够严密，比较随便；平淡指不用辞藻，比较朴素。像写论文，论点严密，逻辑性强，是谨严。像谈心，想到哪里谈到哪里，娓娓清淡，组织是疏放的，但却吐露真情，心心相印，语言质朴，没有藻饰。</a:t>
            </a:r>
            <a:endParaRPr lang="en-US" altLang="zh-CN" sz="40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0" algn="r" fontAlgn="auto">
              <a:lnSpc>
                <a:spcPct val="110000"/>
              </a:lnSpc>
              <a:buNone/>
            </a:pPr>
            <a:r>
              <a:rPr lang="zh-CN" altLang="en-US" sz="4000" b="1">
                <a:latin typeface="华文楷体" panose="02010600040101010101" pitchFamily="2" charset="-122"/>
                <a:ea typeface="华文楷体" panose="02010600040101010101" pitchFamily="2" charset="-122"/>
              </a:rPr>
              <a:t>——</a:t>
            </a:r>
            <a:r>
              <a:rPr lang="zh-CN" altLang="en-US" sz="3600" b="1">
                <a:latin typeface="华文楷体" panose="02010600040101010101" pitchFamily="2" charset="-122"/>
                <a:ea typeface="华文楷体" panose="02010600040101010101" pitchFamily="2" charset="-122"/>
              </a:rPr>
              <a:t>周振甫</a:t>
            </a:r>
            <a:endParaRPr lang="zh-CN" altLang="en-US" sz="36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3359346" y="2060503"/>
            <a:ext cx="5556738" cy="23447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2796635" y="1801906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2311593" y="2494949"/>
            <a:ext cx="765224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endParaRPr lang="zh-CN" altLang="en-US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359347" y="1138842"/>
            <a:ext cx="5556738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陈</a:t>
            </a:r>
            <a:r>
              <a:rPr lang="en-US" altLang="zh-CN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情</a:t>
            </a:r>
            <a:r>
              <a:rPr lang="en-US" altLang="zh-CN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表</a:t>
            </a:r>
            <a:endParaRPr lang="zh-CN" altLang="en-US" sz="5400" b="1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1265" name="内容占位符 2"/>
          <p:cNvSpPr>
            <a:spLocks noGrp="1"/>
          </p:cNvSpPr>
          <p:nvPr/>
        </p:nvSpPr>
        <p:spPr>
          <a:xfrm>
            <a:off x="0" y="2378075"/>
            <a:ext cx="12192635" cy="3721735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base">
              <a:lnSpc>
                <a:spcPct val="120000"/>
              </a:lnSpc>
              <a:buNone/>
            </a:pPr>
            <a:r>
              <a:rPr lang="en-US" altLang="zh-CN" b="1">
                <a:latin typeface="华文楷体" panose="02010600040101010101" pitchFamily="2" charset="-122"/>
                <a:ea typeface="华文楷体" panose="02010600040101010101" pitchFamily="2" charset="-122"/>
              </a:rPr>
              <a:t>     </a:t>
            </a:r>
            <a:r>
              <a:rPr lang="zh-CN" altLang="en-US" sz="4000" b="1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政治情感有分寸而不生涩</a:t>
            </a:r>
            <a:endParaRPr lang="zh-CN" altLang="en-US" sz="4000" b="1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  <a:p>
            <a:pPr marL="0" indent="0" algn="ctr" fontAlgn="base">
              <a:lnSpc>
                <a:spcPct val="120000"/>
              </a:lnSpc>
              <a:buNone/>
            </a:pPr>
            <a:r>
              <a:rPr lang="en-US" altLang="zh-CN" sz="4000" b="1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    </a:t>
            </a:r>
            <a:r>
              <a:rPr lang="zh-CN" altLang="en-US" sz="4000" b="1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逻辑推进从容而不生硬</a:t>
            </a:r>
            <a:endParaRPr lang="zh-CN" altLang="en-US" sz="4000" b="1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  <a:p>
            <a:pPr marL="0" indent="0" algn="ctr" fontAlgn="base">
              <a:lnSpc>
                <a:spcPct val="120000"/>
              </a:lnSpc>
              <a:buNone/>
            </a:pPr>
            <a:r>
              <a:rPr lang="en-US" altLang="zh-CN" sz="4000" b="1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    </a:t>
            </a:r>
            <a:r>
              <a:rPr lang="zh-CN" altLang="en-US" sz="4000" b="1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不刻意而意深</a:t>
            </a:r>
            <a:endParaRPr lang="zh-CN" altLang="en-US" sz="4000" b="1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  <a:p>
            <a:pPr marL="0" indent="0" algn="ctr" fontAlgn="base">
              <a:lnSpc>
                <a:spcPct val="120000"/>
              </a:lnSpc>
              <a:buNone/>
            </a:pPr>
            <a:r>
              <a:rPr lang="en-US" altLang="zh-CN" sz="4000" b="1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    </a:t>
            </a:r>
            <a:r>
              <a:rPr lang="zh-CN" altLang="en-US" sz="4000" b="1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极抒情而词清</a:t>
            </a:r>
            <a:endParaRPr lang="zh-CN" altLang="en-US" sz="4000" b="1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3359346" y="2060503"/>
            <a:ext cx="5556738" cy="23447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2796635" y="1801906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2311593" y="2494949"/>
            <a:ext cx="765224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endParaRPr lang="zh-CN" altLang="en-US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359347" y="1138842"/>
            <a:ext cx="5556738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陈</a:t>
            </a:r>
            <a:r>
              <a:rPr lang="en-US" altLang="zh-CN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情</a:t>
            </a:r>
            <a:r>
              <a:rPr lang="en-US" altLang="zh-CN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表</a:t>
            </a:r>
            <a:endParaRPr lang="zh-CN" altLang="en-US" sz="5400" b="1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9697" name="内容占位符 2"/>
          <p:cNvSpPr>
            <a:spLocks noGrp="1"/>
          </p:cNvSpPr>
          <p:nvPr/>
        </p:nvSpPr>
        <p:spPr>
          <a:xfrm>
            <a:off x="1111250" y="2271395"/>
            <a:ext cx="9969500" cy="35306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en-US" altLang="zh-CN" sz="3600" b="1">
                <a:latin typeface="华文楷体" panose="02010600040101010101" pitchFamily="2" charset="-122"/>
                <a:ea typeface="华文楷体" panose="02010600040101010101" pitchFamily="2" charset="-122"/>
              </a:rPr>
              <a:t>      </a:t>
            </a:r>
            <a:r>
              <a:rPr lang="zh-CN" altLang="zh-CN" sz="4000" b="1">
                <a:latin typeface="华文楷体" panose="02010600040101010101" pitchFamily="2" charset="-122"/>
                <a:ea typeface="华文楷体" panose="02010600040101010101" pitchFamily="2" charset="-122"/>
              </a:rPr>
              <a:t>文义、情感、语气、用意。</a:t>
            </a:r>
            <a:endParaRPr lang="zh-CN" altLang="zh-CN" sz="40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zh-CN" altLang="zh-CN" sz="4000" b="1">
                <a:latin typeface="华文楷体" panose="02010600040101010101" pitchFamily="2" charset="-122"/>
                <a:ea typeface="华文楷体" panose="02010600040101010101" pitchFamily="2" charset="-122"/>
              </a:rPr>
              <a:t>      关注句式特点、用词特点。</a:t>
            </a:r>
            <a:endParaRPr lang="zh-CN" altLang="zh-CN" sz="40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zh-CN" altLang="zh-CN" sz="4000" b="1">
                <a:latin typeface="华文楷体" panose="02010600040101010101" pitchFamily="2" charset="-122"/>
                <a:ea typeface="华文楷体" panose="02010600040101010101" pitchFamily="2" charset="-122"/>
              </a:rPr>
              <a:t>      在对比中体会，在联系中思考。</a:t>
            </a:r>
            <a:endParaRPr lang="zh-CN" altLang="zh-CN" sz="40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zh-CN" sz="3600" b="1">
                <a:latin typeface="华文楷体" panose="02010600040101010101" pitchFamily="2" charset="-122"/>
                <a:ea typeface="华文楷体" panose="02010600040101010101" pitchFamily="2" charset="-122"/>
              </a:rPr>
              <a:t>    </a:t>
            </a:r>
            <a:endParaRPr lang="zh-CN" altLang="zh-CN" sz="36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3359346" y="2060503"/>
            <a:ext cx="5556738" cy="23447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2796635" y="1801906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2311593" y="2494949"/>
            <a:ext cx="765224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endParaRPr lang="zh-CN" altLang="en-US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359347" y="1138842"/>
            <a:ext cx="5556738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陈</a:t>
            </a:r>
            <a:r>
              <a:rPr lang="en-US" altLang="zh-CN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情</a:t>
            </a:r>
            <a:r>
              <a:rPr lang="en-US" altLang="zh-CN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表</a:t>
            </a:r>
            <a:endParaRPr lang="zh-CN" altLang="en-US" sz="5400" b="1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8673" name="内容占位符 2"/>
          <p:cNvSpPr>
            <a:spLocks noGrp="1"/>
          </p:cNvSpPr>
          <p:nvPr/>
        </p:nvSpPr>
        <p:spPr>
          <a:xfrm>
            <a:off x="234315" y="2271395"/>
            <a:ext cx="11366500" cy="3489325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base">
              <a:lnSpc>
                <a:spcPct val="120000"/>
              </a:lnSpc>
              <a:buNone/>
            </a:pPr>
            <a:r>
              <a:rPr lang="en-US" altLang="zh-CN" sz="4000" b="1">
                <a:latin typeface="华文楷体" panose="02010600040101010101" pitchFamily="2" charset="-122"/>
                <a:ea typeface="华文楷体" panose="02010600040101010101" pitchFamily="2" charset="-122"/>
              </a:rPr>
              <a:t>孝悌者也，其为仁之本。</a:t>
            </a:r>
            <a:endParaRPr lang="en-US" altLang="zh-CN" sz="40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0" indent="0" algn="r" fontAlgn="base">
              <a:lnSpc>
                <a:spcPct val="120000"/>
              </a:lnSpc>
              <a:buNone/>
            </a:pPr>
            <a:r>
              <a:rPr lang="en-US" altLang="zh-CN" sz="4000" b="1">
                <a:latin typeface="华文楷体" panose="02010600040101010101" pitchFamily="2" charset="-122"/>
                <a:ea typeface="华文楷体" panose="02010600040101010101" pitchFamily="2" charset="-122"/>
              </a:rPr>
              <a:t>——</a:t>
            </a:r>
            <a:r>
              <a:rPr lang="en-US" altLang="zh-CN" sz="4000" b="1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《论语·学而》</a:t>
            </a:r>
            <a:endParaRPr lang="en-US" altLang="zh-CN" sz="40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0" indent="0" algn="ctr" fontAlgn="base">
              <a:lnSpc>
                <a:spcPct val="120000"/>
              </a:lnSpc>
              <a:buNone/>
            </a:pPr>
            <a:r>
              <a:rPr lang="en-US" altLang="zh-CN" sz="4000" b="1">
                <a:latin typeface="华文楷体" panose="02010600040101010101" pitchFamily="2" charset="-122"/>
                <a:ea typeface="华文楷体" panose="02010600040101010101" pitchFamily="2" charset="-122"/>
              </a:rPr>
              <a:t>人之忠也，犹鱼之有渊。</a:t>
            </a:r>
            <a:endParaRPr lang="en-US" altLang="zh-CN" sz="40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0" indent="0" algn="r" fontAlgn="base">
              <a:lnSpc>
                <a:spcPct val="120000"/>
              </a:lnSpc>
              <a:buNone/>
            </a:pPr>
            <a:r>
              <a:rPr lang="en-US" altLang="zh-CN" sz="4000" b="1">
                <a:latin typeface="华文楷体" panose="02010600040101010101" pitchFamily="2" charset="-122"/>
                <a:ea typeface="华文楷体" panose="02010600040101010101" pitchFamily="2" charset="-122"/>
              </a:rPr>
              <a:t>——</a:t>
            </a:r>
            <a:r>
              <a:rPr lang="en-US" altLang="zh-CN" sz="4000" b="1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诸葛亮《兵要》</a:t>
            </a:r>
            <a:endParaRPr lang="en-US" altLang="zh-CN" sz="40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0" indent="0" fontAlgn="base">
              <a:lnSpc>
                <a:spcPct val="150000"/>
              </a:lnSpc>
              <a:buNone/>
            </a:pPr>
            <a:r>
              <a:rPr lang="en-US" altLang="zh-CN" sz="3600" b="1">
                <a:latin typeface="华文楷体" panose="02010600040101010101" pitchFamily="2" charset="-122"/>
                <a:ea typeface="华文楷体" panose="02010600040101010101" pitchFamily="2" charset="-122"/>
              </a:rPr>
              <a:t>     </a:t>
            </a:r>
            <a:endParaRPr lang="zh-CN" altLang="en-US" sz="36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3359346" y="2060503"/>
            <a:ext cx="5556738" cy="23447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2796635" y="1801906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2311593" y="2494949"/>
            <a:ext cx="765224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endParaRPr lang="zh-CN" altLang="en-US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359347" y="1138842"/>
            <a:ext cx="5556738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陈</a:t>
            </a:r>
            <a:r>
              <a:rPr lang="en-US" altLang="zh-CN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情</a:t>
            </a:r>
            <a:r>
              <a:rPr lang="en-US" altLang="zh-CN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5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表</a:t>
            </a:r>
            <a:endParaRPr lang="zh-CN" altLang="en-US" sz="5400" b="1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0721" name="内容占位符 2"/>
          <p:cNvSpPr>
            <a:spLocks noGrp="1"/>
          </p:cNvSpPr>
          <p:nvPr/>
        </p:nvSpPr>
        <p:spPr>
          <a:xfrm>
            <a:off x="146050" y="2060575"/>
            <a:ext cx="11899900" cy="3756025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auto">
              <a:lnSpc>
                <a:spcPct val="100000"/>
              </a:lnSpc>
              <a:buFont typeface="Wingdings" panose="05000000000000000000" charset="0"/>
              <a:buChar char="Ø"/>
            </a:pPr>
            <a:r>
              <a:rPr lang="zh-CN" altLang="en-US" sz="3200" b="1">
                <a:latin typeface="华文楷体" panose="02010600040101010101" pitchFamily="2" charset="-122"/>
                <a:ea typeface="华文楷体" panose="02010600040101010101" pitchFamily="2" charset="-122"/>
              </a:rPr>
              <a:t>作业</a:t>
            </a:r>
            <a:endParaRPr lang="en-US" altLang="zh-CN" sz="32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0" indent="0" fontAlgn="auto">
              <a:lnSpc>
                <a:spcPct val="100000"/>
              </a:lnSpc>
              <a:buNone/>
            </a:pPr>
            <a:r>
              <a:rPr lang="en-US" altLang="zh-CN" sz="3200" b="1">
                <a:latin typeface="华文楷体" panose="02010600040101010101" pitchFamily="2" charset="-122"/>
                <a:ea typeface="华文楷体" panose="02010600040101010101" pitchFamily="2" charset="-122"/>
              </a:rPr>
              <a:t>1.</a:t>
            </a:r>
            <a:r>
              <a:rPr lang="en-US" altLang="zh-CN" sz="3200" b="1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《陈情表》距今已</a:t>
            </a:r>
            <a:r>
              <a:rPr lang="zh-CN" altLang="en-US" sz="3200" b="1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一千多</a:t>
            </a:r>
            <a:r>
              <a:rPr lang="en-US" altLang="zh-CN" sz="3200" b="1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年，请站在当下的立场，再次审视，评析本文的思想意义。要求：250字左右。可以组织一次小型交流会与同学们分享你的认识。</a:t>
            </a:r>
            <a:endParaRPr lang="en-US" altLang="zh-CN" sz="32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0" indent="0" fontAlgn="auto">
              <a:lnSpc>
                <a:spcPct val="100000"/>
              </a:lnSpc>
              <a:buNone/>
            </a:pPr>
            <a:r>
              <a:rPr lang="en-US" altLang="zh-CN" sz="3200" b="1">
                <a:latin typeface="华文楷体" panose="02010600040101010101" pitchFamily="2" charset="-122"/>
                <a:ea typeface="华文楷体" panose="02010600040101010101" pitchFamily="2" charset="-122"/>
              </a:rPr>
              <a:t>2.</a:t>
            </a:r>
            <a:r>
              <a:rPr lang="zh-CN" altLang="en-US" sz="3200" b="1">
                <a:latin typeface="华文楷体" panose="02010600040101010101" pitchFamily="2" charset="-122"/>
                <a:ea typeface="华文楷体" panose="02010600040101010101" pitchFamily="2" charset="-122"/>
              </a:rPr>
              <a:t>2022年书展，某出版社拟出版《高中生最喜爱的古代散文》一书，《陈情表》入选其中，现公开招募推荐语，请你为这篇佳作写一份推荐语。要求：250字左右。</a:t>
            </a:r>
            <a:endParaRPr lang="zh-CN" altLang="en-US" sz="32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0" indent="0" fontAlgn="auto">
              <a:lnSpc>
                <a:spcPct val="100000"/>
              </a:lnSpc>
              <a:buNone/>
            </a:pPr>
            <a:endParaRPr lang="en-US" altLang="zh-CN" sz="32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2265</Words>
  <Application>WPS 文字</Application>
  <PresentationFormat>宽屏</PresentationFormat>
  <Paragraphs>168</Paragraphs>
  <Slides>23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8" baseType="lpstr">
      <vt:lpstr>Arial</vt:lpstr>
      <vt:lpstr>方正书宋_GBK</vt:lpstr>
      <vt:lpstr>Wingdings</vt:lpstr>
      <vt:lpstr>黑体</vt:lpstr>
      <vt:lpstr>汉仪中黑KW</vt:lpstr>
      <vt:lpstr>华文楷体</vt:lpstr>
      <vt:lpstr>微软雅黑</vt:lpstr>
      <vt:lpstr>汉仪旗黑</vt:lpstr>
      <vt:lpstr>Wingdings</vt:lpstr>
      <vt:lpstr>宋体</vt:lpstr>
      <vt:lpstr>Arial Unicode MS</vt:lpstr>
      <vt:lpstr>Calibri</vt:lpstr>
      <vt:lpstr>Helvetica Neue</vt:lpstr>
      <vt:lpstr>汉仪书宋二KW</vt:lpstr>
      <vt:lpstr>Office 主题</vt:lpstr>
      <vt:lpstr>陈情表（第二课时）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陈伟玲</dc:creator>
  <cp:lastModifiedBy>vivian</cp:lastModifiedBy>
  <cp:revision>150</cp:revision>
  <dcterms:created xsi:type="dcterms:W3CDTF">2021-10-25T03:05:30Z</dcterms:created>
  <dcterms:modified xsi:type="dcterms:W3CDTF">2021-10-25T03:05:30Z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7E17591A09724A26B80554D587622833</vt:lpwstr>
  </property>
  <property fmtid="{D5CDD505-2E9C-101B-9397-08002B2CF9AE}" pid="3" name="KSOProductBuildVer">
    <vt:lpwstr>2052-3.9.1.6204</vt:lpwstr>
  </property>
</Properties>
</file>