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1"/>
  </p:notesMasterIdLst>
  <p:sldIdLst>
    <p:sldId id="396" r:id="rId2"/>
    <p:sldId id="442" r:id="rId3"/>
    <p:sldId id="448" r:id="rId4"/>
    <p:sldId id="449" r:id="rId5"/>
    <p:sldId id="450" r:id="rId6"/>
    <p:sldId id="451" r:id="rId7"/>
    <p:sldId id="452" r:id="rId8"/>
    <p:sldId id="455" r:id="rId9"/>
    <p:sldId id="456" r:id="rId10"/>
    <p:sldId id="457" r:id="rId11"/>
    <p:sldId id="459" r:id="rId12"/>
    <p:sldId id="458" r:id="rId13"/>
    <p:sldId id="460" r:id="rId14"/>
    <p:sldId id="461" r:id="rId15"/>
    <p:sldId id="462" r:id="rId16"/>
    <p:sldId id="463" r:id="rId17"/>
    <p:sldId id="464" r:id="rId18"/>
    <p:sldId id="465" r:id="rId19"/>
    <p:sldId id="466" r:id="rId20"/>
    <p:sldId id="476" r:id="rId21"/>
    <p:sldId id="477" r:id="rId22"/>
    <p:sldId id="469" r:id="rId23"/>
    <p:sldId id="468" r:id="rId24"/>
    <p:sldId id="470" r:id="rId25"/>
    <p:sldId id="471" r:id="rId26"/>
    <p:sldId id="473" r:id="rId27"/>
    <p:sldId id="478" r:id="rId28"/>
    <p:sldId id="474" r:id="rId29"/>
    <p:sldId id="475" r:id="rId30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2" autoAdjust="0"/>
    <p:restoredTop sz="86432" autoAdjust="0"/>
  </p:normalViewPr>
  <p:slideViewPr>
    <p:cSldViewPr showGuides="1">
      <p:cViewPr varScale="1">
        <p:scale>
          <a:sx n="74" d="100"/>
          <a:sy n="74" d="100"/>
        </p:scale>
        <p:origin x="418" y="67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-214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t" anchorCtr="0"/>
          <a:lstStyle/>
          <a:p>
            <a:pPr lvl="0" algn="l" fontAlgn="base"/>
            <a:endParaRPr lang="en-US" altLang="en-US" sz="1100" strike="noStrike" noProof="1"/>
          </a:p>
        </p:txBody>
      </p:sp>
      <p:sp>
        <p:nvSpPr>
          <p:cNvPr id="1049365" name="Rectangle 3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t" anchorCtr="0"/>
          <a:lstStyle/>
          <a:p>
            <a:pPr lvl="0" algn="r" fontAlgn="base"/>
            <a:endParaRPr lang="en-US" altLang="en-US" sz="1100" strike="noStrike" noProof="1"/>
          </a:p>
        </p:txBody>
      </p:sp>
      <p:sp>
        <p:nvSpPr>
          <p:cNvPr id="30724" name="Rectangle 4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sm" len="sm"/>
            <a:tailEnd type="none" w="sm" len="sm"/>
          </a:ln>
        </p:spPr>
      </p:sp>
      <p:sp>
        <p:nvSpPr>
          <p:cNvPr id="30725" name="Rectangle 5"/>
          <p:cNvSpPr>
            <a:spLocks noGrp="1"/>
          </p:cNvSpPr>
          <p:nvPr>
            <p:ph type="body" sz="quarter"/>
          </p:nvPr>
        </p:nvSpPr>
        <p:spPr>
          <a:xfrm>
            <a:off x="709613" y="4862513"/>
            <a:ext cx="5680075" cy="4605337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t" anchorCtr="0"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49368" name="Rectangle 6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b" anchorCtr="0"/>
          <a:lstStyle/>
          <a:p>
            <a:pPr lvl="0" algn="l" fontAlgn="base"/>
            <a:endParaRPr lang="en-US" altLang="en-US" sz="1100" strike="noStrike" noProof="1"/>
          </a:p>
        </p:txBody>
      </p:sp>
      <p:sp>
        <p:nvSpPr>
          <p:cNvPr id="1049369" name="Rectangle 7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b" anchorCtr="0"/>
          <a:lstStyle/>
          <a:p>
            <a:pPr lvl="0" algn="r" fontAlgn="base"/>
            <a:fld id="{9A0DB2DC-4C9A-4742-B13C-FB6460FD3503}" type="slidenum">
              <a:rPr lang="en-US" altLang="en-US" sz="11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en-US" sz="1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-4572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-9144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-13716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2607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8911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9649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6387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en-US" altLang="en-US" dirty="0"/>
          </a:p>
          <a:p>
            <a:pPr lvl="1"/>
            <a:r>
              <a:rPr lang="zh-CN" altLang="en-US" dirty="0"/>
              <a:t>第二级</a:t>
            </a:r>
            <a:endParaRPr lang="en-US" altLang="en-US" dirty="0"/>
          </a:p>
          <a:p>
            <a:pPr lvl="2"/>
            <a:r>
              <a:rPr lang="zh-CN" altLang="en-US" dirty="0"/>
              <a:t>第三级</a:t>
            </a:r>
            <a:endParaRPr lang="en-US" altLang="en-US" dirty="0"/>
          </a:p>
          <a:p>
            <a:pPr lvl="3"/>
            <a:r>
              <a:rPr lang="zh-CN" altLang="en-US" dirty="0"/>
              <a:t>第四级</a:t>
            </a:r>
            <a:endParaRPr lang="en-US" altLang="en-US" dirty="0"/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48585" name="日期占位符 3"/>
          <p:cNvSpPr>
            <a:spLocks noGrp="1"/>
          </p:cNvSpPr>
          <p:nvPr>
            <p:ph type="dt" sz="half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l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1048586" name="页脚占位符 4"/>
          <p:cNvSpPr>
            <a:spLocks noGrp="1"/>
          </p:cNvSpPr>
          <p:nvPr>
            <p:ph type="ftr" sz="quarte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ctr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1048587" name="灯片编号占位符 5"/>
          <p:cNvSpPr>
            <a:spLocks noGrp="1"/>
          </p:cNvSpPr>
          <p:nvPr>
            <p:ph type="sldNum" sz="quarter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r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baseline="0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Char char="•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sz="24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550C227-040E-45A4-8530-63E51159FEC9}"/>
              </a:ext>
            </a:extLst>
          </p:cNvPr>
          <p:cNvSpPr txBox="1"/>
          <p:nvPr/>
        </p:nvSpPr>
        <p:spPr>
          <a:xfrm>
            <a:off x="2135349" y="1988840"/>
            <a:ext cx="7921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第四单元　统整教学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281908A9-ED4C-48E0-B880-3A754A920CA2}"/>
              </a:ext>
            </a:extLst>
          </p:cNvPr>
          <p:cNvSpPr txBox="1">
            <a:spLocks/>
          </p:cNvSpPr>
          <p:nvPr/>
        </p:nvSpPr>
        <p:spPr>
          <a:xfrm>
            <a:off x="983615" y="11588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高二年级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统编版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语文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选择性必修中册第四单元</a:t>
            </a:r>
            <a:endParaRPr lang="zh-CN" altLang="en-US" b="1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422C059-E9B3-4CF5-9833-1CAC49771642}"/>
              </a:ext>
            </a:extLst>
          </p:cNvPr>
          <p:cNvSpPr txBox="1">
            <a:spLocks/>
          </p:cNvSpPr>
          <p:nvPr/>
        </p:nvSpPr>
        <p:spPr>
          <a:xfrm>
            <a:off x="609600" y="3284855"/>
            <a:ext cx="10972800" cy="7219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广州大学附属中学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sym typeface="+mn-ea"/>
              </a:rPr>
              <a:t>尧卫国</a:t>
            </a:r>
            <a:endParaRPr lang="zh-CN" altLang="zh-CN" sz="2800" dirty="0"/>
          </a:p>
          <a:p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116632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单元整体解读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623888" y="1114584"/>
            <a:ext cx="6721475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一、单元导语</a:t>
            </a:r>
            <a:endParaRPr lang="en-US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299356" y="1765260"/>
            <a:ext cx="11593287" cy="483209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本单元学习外国戏剧和诗歌，教材课文包括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篇戏剧、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首诗歌。本单元人文主题是丰富的心灵，学习任务群属于外国作家作品研习任务群。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玩偶之家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是被誉为“现代戏剧之父”的易卜生的名作，作品表现的妇女解放、个性解放以及社会解放的鲜明立场，及其所开创的“社会问题剧”样式，都有着世界性的影响；四首外国诗歌，风格多样，各臻其美，让我们领略诗歌世界的丰富多彩。</a:t>
            </a:r>
          </a:p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学习本单元，要理解作品的内涵，领会多样的文化观念，尝试探讨作品所反映的社会文化差异，感受人类精神世界的丰富。要着重把握戏剧的矛盾冲突，体会对话在推动情节、塑造形象、揭示主题等方面的作用；要通过诵读感受诗歌的氛围，体会意象和隐喻，把握诗歌语言和情感的内在节奏，体味诗歌意蕴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9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116632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单元整体解读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623888" y="1114584"/>
            <a:ext cx="6721475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二、核心知识</a:t>
            </a:r>
            <a:endParaRPr lang="en-US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055440" y="1765260"/>
            <a:ext cx="10837203" cy="310854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易卜生“社会问题剧”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戏剧的矛盾冲突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“对话”的作用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中国式娜拉的命运及其所面对的矛盾冲突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意象和隐喻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诗歌结构形式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申论的写作要求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3085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116632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单元整体解读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623888" y="1114584"/>
            <a:ext cx="6721475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三、关键能力</a:t>
            </a:r>
            <a:endParaRPr lang="en-US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055440" y="1765260"/>
            <a:ext cx="10837203" cy="2677656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能概括、比较、分析和评价多个文本的信息。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借助联想和想象，运用多种形式表达自己对诗歌的体验和感受，如：配乐诗朗诵，诗歌结构形式改写，诗歌翻译等。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能选择感兴趣的作家、作品或话题，撰写评论。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能准确概括材料，多角度提出有针对性的问题。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能条理清晰地分析问题，提出解决策略。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717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116632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教学目标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623888" y="1114584"/>
            <a:ext cx="6721475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一、语言目标</a:t>
            </a:r>
            <a:endParaRPr lang="en-US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055440" y="1765260"/>
            <a:ext cx="10837203" cy="310854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理解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玩偶之家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中“对话”在展示戏剧冲突、塑造人物形象、表现戏剧主题的作用，列出分析提纲。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任选一首外国诗歌，结合所查阅的背景资料，理解诗歌感情基调，录制配乐诗朗诵音频。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围绕“文化走出去”的话题，联系社会生活，任选一个角度，在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90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分钟之内完成一篇不少于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1000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字的申论。要求立意明确，有思想性。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7188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116632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教学目标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623888" y="1114584"/>
            <a:ext cx="6721475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二、思维目标</a:t>
            </a:r>
            <a:endParaRPr lang="en-US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055440" y="1765260"/>
            <a:ext cx="10837203" cy="2677656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能独立比较、分析、概括、评价多个文本的信息，在合作中以包容的心态面对别人的异见，反思和修正自己的学习成果，提升审辩思维能力。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借助联想和想象，运用多种形式表达自己对诗歌的体验和感受，如：配乐诗朗诵、诗歌结构形式改写、诗歌翻译等，不断完善、优化形象思维。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0649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教学实施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263352" y="1544777"/>
            <a:ext cx="3135843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4151784" y="2348880"/>
            <a:ext cx="784887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勾画出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迷娘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（之一）中的意象，分析诗中画面风格变化背后的抒情主人公情感的变化。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9305A82B-0EEE-4556-9E1A-F9AE612041E5}"/>
              </a:ext>
            </a:extLst>
          </p:cNvPr>
          <p:cNvSpPr/>
          <p:nvPr/>
        </p:nvSpPr>
        <p:spPr>
          <a:xfrm>
            <a:off x="335360" y="2337842"/>
            <a:ext cx="3672360" cy="3539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 朗读诗歌，梳理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迷娘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（之一）和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两首诗歌中的意象，分析这些意象所蕴含的情感，探讨诗人是如何运用意象的组合来体现情感的起伏流动。</a:t>
            </a: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id="{56B5E3E3-4915-4A97-833C-21519CF77CBA}"/>
              </a:ext>
            </a:extLst>
          </p:cNvPr>
          <p:cNvSpPr txBox="1"/>
          <p:nvPr/>
        </p:nvSpPr>
        <p:spPr>
          <a:xfrm>
            <a:off x="4223792" y="1554574"/>
            <a:ext cx="3135843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活动１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D12A81F-5019-401C-89FC-E5B9A10B2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227458"/>
              </p:ext>
            </p:extLst>
          </p:nvPr>
        </p:nvGraphicFramePr>
        <p:xfrm>
          <a:off x="4223792" y="3573017"/>
          <a:ext cx="7704856" cy="23473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51293">
                  <a:extLst>
                    <a:ext uri="{9D8B030D-6E8A-4147-A177-3AD203B41FA5}">
                      <a16:colId xmlns:a16="http://schemas.microsoft.com/office/drawing/2014/main" val="800817984"/>
                    </a:ext>
                  </a:extLst>
                </a:gridCol>
                <a:gridCol w="2205091">
                  <a:extLst>
                    <a:ext uri="{9D8B030D-6E8A-4147-A177-3AD203B41FA5}">
                      <a16:colId xmlns:a16="http://schemas.microsoft.com/office/drawing/2014/main" val="3738080153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857854877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140678288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诗节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意象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画面风格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主人公情感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8247722"/>
                  </a:ext>
                </a:extLst>
              </a:tr>
              <a:tr h="565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第</a:t>
                      </a:r>
                      <a:r>
                        <a:rPr 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1</a:t>
                      </a: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6463557"/>
                  </a:ext>
                </a:extLst>
              </a:tr>
              <a:tr h="597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第</a:t>
                      </a:r>
                      <a:r>
                        <a:rPr 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2</a:t>
                      </a: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4845554"/>
                  </a:ext>
                </a:extLst>
              </a:tr>
              <a:tr h="608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第</a:t>
                      </a:r>
                      <a:r>
                        <a:rPr 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3</a:t>
                      </a: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2800" b="0" i="0" u="none" kern="1200" baseline="0" dirty="0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7792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771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340768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 勾画出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迷娘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（之一）中的意象，分析诗中画面风格变化背后的抒情主人公情感的变化。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id="{56B5E3E3-4915-4A97-833C-21519CF77CBA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活动１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C71FC58-8D86-4E70-986D-A57EF5CFE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728211"/>
              </p:ext>
            </p:extLst>
          </p:nvPr>
        </p:nvGraphicFramePr>
        <p:xfrm>
          <a:off x="191344" y="2492896"/>
          <a:ext cx="11809313" cy="37522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800817984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3738080153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857854877"/>
                    </a:ext>
                  </a:extLst>
                </a:gridCol>
                <a:gridCol w="2088233">
                  <a:extLst>
                    <a:ext uri="{9D8B030D-6E8A-4147-A177-3AD203B41FA5}">
                      <a16:colId xmlns:a16="http://schemas.microsoft.com/office/drawing/2014/main" val="2140678288"/>
                    </a:ext>
                  </a:extLst>
                </a:gridCol>
              </a:tblGrid>
              <a:tr h="620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诗节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意象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画面风格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主人公情感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8247722"/>
                  </a:ext>
                </a:extLst>
              </a:tr>
              <a:tr h="1153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第</a:t>
                      </a:r>
                      <a:r>
                        <a:rPr 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1</a:t>
                      </a:r>
                      <a:r>
                        <a:rPr lang="zh-CN" altLang="en-US" sz="2800" b="0" i="0" u="none" kern="1200" baseline="0" dirty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（故国美景）柠檬花、绿叶、橙子、和风、蓝天、桃金娘、月桂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明朗、恬静美好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渴慕向往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6463557"/>
                  </a:ext>
                </a:extLst>
              </a:tr>
              <a:tr h="883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第</a:t>
                      </a:r>
                      <a:r>
                        <a:rPr 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2</a:t>
                      </a: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（故国建筑）房子、圆柱、厅堂、居室、立像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和谐温馨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思念神往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4845554"/>
                  </a:ext>
                </a:extLst>
              </a:tr>
              <a:tr h="1094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第</a:t>
                      </a:r>
                      <a:r>
                        <a:rPr 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3</a:t>
                      </a:r>
                      <a:r>
                        <a:rPr lang="zh-CN" altLang="en-US" sz="2800" b="0" i="0" u="none" kern="1200" baseline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（归途险境）云径、山岗、驴儿、大雾、岩洞、危崖、瀑布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限险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0" i="0" u="none" kern="1200" baseline="0" dirty="0">
                          <a:solidFill>
                            <a:srgbClr val="0070C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毅然坚决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7792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159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340768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 勾画出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迷娘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（之一）中的意象，分析诗中画面风格变化背后的抒情主人公情感的变化。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B5A9703D-6EE5-42DB-87A2-0EF8C4643708}"/>
              </a:ext>
            </a:extLst>
          </p:cNvPr>
          <p:cNvSpPr/>
          <p:nvPr/>
        </p:nvSpPr>
        <p:spPr>
          <a:xfrm>
            <a:off x="335360" y="2492896"/>
            <a:ext cx="11665296" cy="2677656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【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迷娘是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威廉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迈斯特的学习时代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中最打动人心的女性形象之一。迷娘共唱过四首歌表达自己对爱人和故乡的渴慕，其中最脍炙人口的是第一首。它共由三个诗节组成。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 第一节主要描绘故国的自然景色，主要意象有柠檬花、绿叶、橙子、蓝天、和风、桃金娘、月桂等。通过对具体事物的描写及动静、明暗对比，故国的美丽风光跃然纸上。</a:t>
            </a: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D93AEA2F-02F7-433D-B516-577D90378297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活动１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48499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340768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 勾画出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迷娘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（之一）中的意象，分析诗中画面风格变化背后的抒情主人公情感的变化。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B5A9703D-6EE5-42DB-87A2-0EF8C4643708}"/>
              </a:ext>
            </a:extLst>
          </p:cNvPr>
          <p:cNvSpPr/>
          <p:nvPr/>
        </p:nvSpPr>
        <p:spPr>
          <a:xfrm>
            <a:off x="335360" y="2492896"/>
            <a:ext cx="11665296" cy="310854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【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 第二节重点描绘的是建筑，对房子、圆柱、大理石立像等的描写很容易使人联想到意大利璀璨的建筑文化。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 第三节一改对故国风情的描述，提到的是归国险阻的路途：高山云路、使驴子迷途的大雾、岩穴毒龙、危崖瀑布。诗中，少女对阳光明媚的、作为文化与宗教圣地的故国充满了无尽渴望与向往，其还乡之情在三个诗节中不但表露无遗，而且逐层递进，即便归程充满艰险，也毅然想要前往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6B4D9B92-938D-4A70-BA48-EAB6F6D34F9F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活动１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865662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124744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朗读诗歌，批注式阅读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，按照诗节依次画出能体现“大海”这一意象的特征的词语，分析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内在情绪的起伏跌宕。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2F08548-9D5C-4DAC-901A-24FC1CFF7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328556"/>
              </p:ext>
            </p:extLst>
          </p:nvPr>
        </p:nvGraphicFramePr>
        <p:xfrm>
          <a:off x="263352" y="2276872"/>
          <a:ext cx="11665296" cy="38404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428239814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70745548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1425519223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28948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主题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“大海”意象的写作角度</a:t>
                      </a:r>
                      <a:endParaRPr lang="zh-CN" sz="28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诗人的情绪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17457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大海外在的特征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大海内在的性格、情感特征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707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诗人向大海告别</a:t>
                      </a:r>
                      <a:endParaRPr lang="zh-CN" sz="28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</a:t>
                      </a:r>
                      <a:r>
                        <a:rPr lang="en-US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1-7</a:t>
                      </a: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节）</a:t>
                      </a:r>
                      <a:endParaRPr lang="zh-CN" sz="28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2800" b="0" i="0" u="none" kern="0" baseline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15169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引发联想，缅怀英雄（</a:t>
                      </a:r>
                      <a:r>
                        <a:rPr lang="en-US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8-13</a:t>
                      </a: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节）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8788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再次深情告别大海（</a:t>
                      </a:r>
                      <a:r>
                        <a:rPr lang="en-US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14-15</a:t>
                      </a: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节）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564552"/>
                  </a:ext>
                </a:extLst>
              </a:tr>
            </a:tbl>
          </a:graphicData>
        </a:graphic>
      </p:graphicFrame>
      <p:sp>
        <p:nvSpPr>
          <p:cNvPr id="5" name="文本框 1">
            <a:extLst>
              <a:ext uri="{FF2B5EF4-FFF2-40B4-BE49-F238E27FC236}">
                <a16:creationId xmlns:a16="http://schemas.microsoft.com/office/drawing/2014/main" id="{1877E3FF-D732-4A62-B446-00CE1C4CB4B6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889867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124744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朗读诗歌，开展批注式阅读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，按照诗节依次画出能体现“大海”这一意象的特征的词语，分析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诗歌内在情绪的起伏跌宕。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2F08548-9D5C-4DAC-901A-24FC1CFF7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287599"/>
              </p:ext>
            </p:extLst>
          </p:nvPr>
        </p:nvGraphicFramePr>
        <p:xfrm>
          <a:off x="263352" y="2276872"/>
          <a:ext cx="11665296" cy="38404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428239814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70745548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1425519223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28948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主题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“大海”意象的写作角度</a:t>
                      </a:r>
                      <a:endParaRPr lang="zh-CN" sz="28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诗人的情绪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17457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大海外在的特征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大海内在的性格、情感特征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707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诗人向大海告别</a:t>
                      </a:r>
                      <a:endParaRPr lang="zh-CN" sz="28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</a:t>
                      </a:r>
                      <a:r>
                        <a:rPr lang="en-US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1-7</a:t>
                      </a:r>
                      <a:r>
                        <a:rPr lang="zh-CN" sz="2800" ker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节）</a:t>
                      </a:r>
                      <a:endParaRPr lang="zh-CN" sz="28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蓝色浪头、闪烁壮观、喧声呼唤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2800" b="0" i="0" u="none" kern="0" baseline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自由、骄傲、沉郁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渴望自由</a:t>
                      </a:r>
                      <a:endParaRPr lang="en-US" altLang="zh-CN" sz="2800" kern="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忧郁</a:t>
                      </a:r>
                      <a:r>
                        <a:rPr lang="zh-CN" sz="2800" kern="10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愤懑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15169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引发联想，缅怀英雄（</a:t>
                      </a:r>
                      <a:r>
                        <a:rPr lang="en-US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8-13</a:t>
                      </a: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节）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喧腾、汹涌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深沉、有力、阴郁、倔强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歌颂斗争</a:t>
                      </a:r>
                      <a:endParaRPr lang="en-US" altLang="zh-CN" sz="2800" kern="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心存反抗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8788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再次深情告别大海（</a:t>
                      </a:r>
                      <a:r>
                        <a:rPr lang="en-US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14-15</a:t>
                      </a:r>
                      <a:r>
                        <a:rPr lang="zh-CN" sz="2800" kern="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节）</a:t>
                      </a:r>
                      <a:endParaRPr lang="zh-CN" sz="28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壮观美色、轰响、浪花喋喋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磅礴、深情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蔑视迫害</a:t>
                      </a:r>
                      <a:endParaRPr lang="en-US" altLang="zh-CN" sz="2800" kern="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kern="0" dirty="0">
                          <a:solidFill>
                            <a:srgbClr val="0070C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传播自由</a:t>
                      </a:r>
                      <a:endParaRPr lang="zh-CN" sz="2800" kern="100" dirty="0">
                        <a:solidFill>
                          <a:srgbClr val="0070C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564552"/>
                  </a:ext>
                </a:extLst>
              </a:tr>
            </a:tbl>
          </a:graphicData>
        </a:graphic>
      </p:graphicFrame>
      <p:sp>
        <p:nvSpPr>
          <p:cNvPr id="10" name="文本框 1">
            <a:extLst>
              <a:ext uri="{FF2B5EF4-FFF2-40B4-BE49-F238E27FC236}">
                <a16:creationId xmlns:a16="http://schemas.microsoft.com/office/drawing/2014/main" id="{06238ADE-915E-4D28-B30D-CC1293801B19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4206811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124744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朗读诗歌，开展批注式阅读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，按照诗节依次画出能体现“大海”这一意象的特征的词语，分析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诗歌内在情绪的起伏跌宕。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8721D0A1-FBA3-4E43-A20B-B12C5570AEE3}"/>
              </a:ext>
            </a:extLst>
          </p:cNvPr>
          <p:cNvSpPr/>
          <p:nvPr/>
        </p:nvSpPr>
        <p:spPr>
          <a:xfrm>
            <a:off x="335360" y="2492896"/>
            <a:ext cx="11665296" cy="397031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【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　　这是一首写于离别之际的诗，也是一首歌颂自由的诗。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　　第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1-7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小节，普希金从离别之际所见到的夏季海洋写起，追忆了在敖德萨停留的将近一年时间里与自己朝夕相伴的大海，“蓝色的浪头”“闪烁壮观”“忧郁的絮语”“喧声呼唤”“沉郁的吐诉”“喑哑的声音”“深渊之歌”，有“黄昏时分的幽静”，也有吞没渔船的“喜怒无常”，诗人从颜色、光泽、声音等角度描写大海。表现大海内在的自由、骄傲、沉郁特征。在这些直接描写大海的诗行之间，则反复闪现着诗人自己的形象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55C79CED-A264-43ED-85E2-D60CEF13E33A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1950702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124744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朗读诗歌，开展批注式阅读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，按照诗节依次画出能体现“大海”这一意象的特征的词语，分析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诗歌内在情绪的起伏跌宕。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8721D0A1-FBA3-4E43-A20B-B12C5570AEE3}"/>
              </a:ext>
            </a:extLst>
          </p:cNvPr>
          <p:cNvSpPr/>
          <p:nvPr/>
        </p:nvSpPr>
        <p:spPr>
          <a:xfrm>
            <a:off x="335360" y="2492896"/>
            <a:ext cx="11665296" cy="2677656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【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　　第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1-7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小节，他是大海的“友人”，时刻倾听着大海的“期待，呼唤”，“想要挣脱开”身上的束缚，却只能停留在“令我厌烦的凝固的石岸”，“苦思着我那珍爱的愿望”。大海与诗人之间如此亲密的情感关联源自何处呢？答案就是全诗首行点出的“自由”，以及隐藏于字里行间的难于自由的忧郁愤懑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3A3F0045-FDE7-498D-B4DF-C948AFBA9CDD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706436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124744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朗读诗歌，开展批注式阅读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，按照诗节依次画出能体现“大海”这一意象的特征的词语，分析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诗歌内在情绪的起伏跌宕。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8721D0A1-FBA3-4E43-A20B-B12C5570AEE3}"/>
              </a:ext>
            </a:extLst>
          </p:cNvPr>
          <p:cNvSpPr/>
          <p:nvPr/>
        </p:nvSpPr>
        <p:spPr>
          <a:xfrm>
            <a:off x="335360" y="2492896"/>
            <a:ext cx="11665296" cy="2677656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【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　　第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8-13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小节，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转入对社会现实和诗人人生命运的思考。曾经领导革命的法国取得许多场胜利，后来出于自身野心登上皇位的拿破仑，最终在欧洲各国的联合反对下被迫退位，在几年以前死于大西洋中的流放地。普希金用“伟大的回忆”“寒冷的梦”“在苦恼里长眠”概括了他的生平和对他的评价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F7F0423F-0453-49CA-9532-C66D2B945316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851750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124744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朗读诗歌，开展批注式阅读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，按照诗节依次画出能体现“大海”这一意象的特征的词语，分析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诗歌内在情绪的起伏跌宕。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8721D0A1-FBA3-4E43-A20B-B12C5570AEE3}"/>
              </a:ext>
            </a:extLst>
          </p:cNvPr>
          <p:cNvSpPr/>
          <p:nvPr/>
        </p:nvSpPr>
        <p:spPr>
          <a:xfrm>
            <a:off x="335360" y="2492896"/>
            <a:ext cx="11665296" cy="310854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【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　　第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8-13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小节，“像风暴之声驰过我们面前”的“另一个天才”，指的是英国诗人拜伦，他不见容于英国的统治阶层，被迫远离故土，就在普希金写作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之前几个月，拜伦在志愿参加希腊民族独立战争时病逝。普希金写这两个同时代的悲剧英雄，既是因为他们被流放的命运与自己有相似之处，同时也是通过这两个形象歌颂一种勇于斗争的精神，表达对当时弥漫整个欧洲的反动气氛的反抗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7919EBF3-563D-4F27-B28B-F4687F802F94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4022171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191344" y="1124744"/>
            <a:ext cx="1180931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朗读诗歌，开展批注式阅读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，按照诗节依次画出能体现“大海”这一意象的特征的词语，分析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诗歌内在情绪的起伏跌宕。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8721D0A1-FBA3-4E43-A20B-B12C5570AEE3}"/>
              </a:ext>
            </a:extLst>
          </p:cNvPr>
          <p:cNvSpPr/>
          <p:nvPr/>
        </p:nvSpPr>
        <p:spPr>
          <a:xfrm>
            <a:off x="335360" y="2492896"/>
            <a:ext cx="11665296" cy="224676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   【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　　全诗最后两个小节，再次回到“告别”的主题上来。诗人展望未来，表示自己将把大海的“光和影”“浪花的喋喋”装在心里，带去未来的流放地（“寂静的荒原”），这就明确地宣告了他对自由永不磨灭的渴望，宣告了他对沙皇迫害的蔑视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1A4B9D90-4390-403B-A0AF-397E7FB76FC4}"/>
              </a:ext>
            </a:extLst>
          </p:cNvPr>
          <p:cNvSpPr txBox="1"/>
          <p:nvPr/>
        </p:nvSpPr>
        <p:spPr>
          <a:xfrm>
            <a:off x="3863752" y="332656"/>
            <a:ext cx="44644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任务一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871810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教学实施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263352" y="1544777"/>
            <a:ext cx="3135843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任务二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5231904" y="2408689"/>
            <a:ext cx="6696744" cy="310854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活动１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诵读这两首诗，体会不同结构形式，如每节的行数、每行的韵脚等，带来的不同审美感受。</a:t>
            </a:r>
          </a:p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试着用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的结构形式改写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自己之歌（节选）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，既可以改写整首诗，也可以挑选一节或几句改写。然后在班级语文学习平台上交流展示。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9305A82B-0EEE-4556-9E1A-F9AE612041E5}"/>
              </a:ext>
            </a:extLst>
          </p:cNvPr>
          <p:cNvSpPr/>
          <p:nvPr/>
        </p:nvSpPr>
        <p:spPr>
          <a:xfrm>
            <a:off x="335360" y="2337842"/>
            <a:ext cx="4176464" cy="44012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反复朗诵普希金的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和惠特曼的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自己之歌（节选）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，并试着用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的结构形式改写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自己之歌（节选）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，既可以改写整首诗，也可以挑选一节或几句改写。注意不要改变原诗主题，要运用原诗中的意象。</a:t>
            </a:r>
          </a:p>
        </p:txBody>
      </p:sp>
    </p:spTree>
    <p:extLst>
      <p:ext uri="{BB962C8B-B14F-4D97-AF65-F5344CB8AC3E}">
        <p14:creationId xmlns:p14="http://schemas.microsoft.com/office/powerpoint/2010/main" val="2598822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教学实施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263352" y="1544777"/>
            <a:ext cx="3135843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任务二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0FC873B0-6796-4C5A-B6DC-A8295B760DCD}"/>
              </a:ext>
            </a:extLst>
          </p:cNvPr>
          <p:cNvSpPr/>
          <p:nvPr/>
        </p:nvSpPr>
        <p:spPr>
          <a:xfrm>
            <a:off x="5231904" y="2408689"/>
            <a:ext cx="6696744" cy="310854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活动１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诵读这两首诗，体会不同结构形式，如每节的行数、每行的韵脚等，带来的不同审美感受。</a:t>
            </a:r>
          </a:p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体式谨严，四五行一节，和谐整齐，读来抑扬顿挫；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自己之歌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（节选）奔放恣肆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,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不拘格律，遵循语言的内在节奏，自由抒写。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9305A82B-0EEE-4556-9E1A-F9AE612041E5}"/>
              </a:ext>
            </a:extLst>
          </p:cNvPr>
          <p:cNvSpPr/>
          <p:nvPr/>
        </p:nvSpPr>
        <p:spPr>
          <a:xfrm>
            <a:off x="335360" y="2337842"/>
            <a:ext cx="4176464" cy="44012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反复朗诵普希金的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和惠特曼的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自己之歌（节选）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，并试着用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的结构形式改写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自己之歌（节选）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，既可以改写整首诗，也可以挑选一节或几句改写。注意不要改变原诗主题，要运用原诗中的意象。</a:t>
            </a:r>
          </a:p>
        </p:txBody>
      </p:sp>
    </p:spTree>
    <p:extLst>
      <p:ext uri="{BB962C8B-B14F-4D97-AF65-F5344CB8AC3E}">
        <p14:creationId xmlns:p14="http://schemas.microsoft.com/office/powerpoint/2010/main" val="1144805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6">
            <a:extLst>
              <a:ext uri="{FF2B5EF4-FFF2-40B4-BE49-F238E27FC236}">
                <a16:creationId xmlns:a16="http://schemas.microsoft.com/office/drawing/2014/main" id="{C42514D4-E742-4502-BAB9-F6A730CD947F}"/>
              </a:ext>
            </a:extLst>
          </p:cNvPr>
          <p:cNvSpPr/>
          <p:nvPr/>
        </p:nvSpPr>
        <p:spPr>
          <a:xfrm>
            <a:off x="407368" y="548680"/>
            <a:ext cx="11665296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任务二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试着用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的结构形式改写，既可以改写整首诗，也可以挑选一节或几句改写。然后在班级语文学习平台上交流展示。</a:t>
            </a:r>
          </a:p>
        </p:txBody>
      </p:sp>
      <p:sp>
        <p:nvSpPr>
          <p:cNvPr id="9" name="矩形 6">
            <a:extLst>
              <a:ext uri="{FF2B5EF4-FFF2-40B4-BE49-F238E27FC236}">
                <a16:creationId xmlns:a16="http://schemas.microsoft.com/office/drawing/2014/main" id="{E4C1FB19-7F47-4390-800E-306376439257}"/>
              </a:ext>
            </a:extLst>
          </p:cNvPr>
          <p:cNvSpPr/>
          <p:nvPr/>
        </p:nvSpPr>
        <p:spPr>
          <a:xfrm>
            <a:off x="551384" y="1700808"/>
            <a:ext cx="11665296" cy="181588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我看出我是和片麻石、煤、藓苔、水果、谷粒、可食的菜根混合在一起，并且全身装饰着飞鸟和走兽，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虽然有很好的理由远离了过去的一切，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但需要的时候我又可以将任何东西召来。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矩形 6">
            <a:extLst>
              <a:ext uri="{FF2B5EF4-FFF2-40B4-BE49-F238E27FC236}">
                <a16:creationId xmlns:a16="http://schemas.microsoft.com/office/drawing/2014/main" id="{AC21AF52-FEA5-4D0F-BA0B-436B832BDFCD}"/>
              </a:ext>
            </a:extLst>
          </p:cNvPr>
          <p:cNvSpPr/>
          <p:nvPr/>
        </p:nvSpPr>
        <p:spPr>
          <a:xfrm>
            <a:off x="47328" y="2060848"/>
            <a:ext cx="67275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原诗</a:t>
            </a:r>
            <a:endParaRPr lang="en-US" altLang="zh-CN" sz="28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D8C6403D-25D9-4EE6-B2FE-BD393A3E9E56}"/>
              </a:ext>
            </a:extLst>
          </p:cNvPr>
          <p:cNvSpPr/>
          <p:nvPr/>
        </p:nvSpPr>
        <p:spPr>
          <a:xfrm>
            <a:off x="1991544" y="3919696"/>
            <a:ext cx="3384376" cy="1815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采用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致大海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结构形式改写</a:t>
            </a:r>
          </a:p>
        </p:txBody>
      </p:sp>
      <p:sp>
        <p:nvSpPr>
          <p:cNvPr id="12" name="箭头: 左弧形 11">
            <a:extLst>
              <a:ext uri="{FF2B5EF4-FFF2-40B4-BE49-F238E27FC236}">
                <a16:creationId xmlns:a16="http://schemas.microsoft.com/office/drawing/2014/main" id="{1BF081B9-0B0D-4113-A532-AEA0C01A2D27}"/>
              </a:ext>
            </a:extLst>
          </p:cNvPr>
          <p:cNvSpPr/>
          <p:nvPr/>
        </p:nvSpPr>
        <p:spPr>
          <a:xfrm rot="20690537">
            <a:off x="1179381" y="3769941"/>
            <a:ext cx="482591" cy="101221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238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6">
            <a:extLst>
              <a:ext uri="{FF2B5EF4-FFF2-40B4-BE49-F238E27FC236}">
                <a16:creationId xmlns:a16="http://schemas.microsoft.com/office/drawing/2014/main" id="{C42514D4-E742-4502-BAB9-F6A730CD947F}"/>
              </a:ext>
            </a:extLst>
          </p:cNvPr>
          <p:cNvSpPr/>
          <p:nvPr/>
        </p:nvSpPr>
        <p:spPr>
          <a:xfrm>
            <a:off x="407368" y="548680"/>
            <a:ext cx="11665296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任务二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试着用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致大海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的结构形式改写，既可以改写整首诗，也可以挑选一节或几句改写。然后在班级语文学习平台上交流展示。</a:t>
            </a:r>
          </a:p>
        </p:txBody>
      </p:sp>
      <p:sp>
        <p:nvSpPr>
          <p:cNvPr id="9" name="矩形 6">
            <a:extLst>
              <a:ext uri="{FF2B5EF4-FFF2-40B4-BE49-F238E27FC236}">
                <a16:creationId xmlns:a16="http://schemas.microsoft.com/office/drawing/2014/main" id="{E4C1FB19-7F47-4390-800E-306376439257}"/>
              </a:ext>
            </a:extLst>
          </p:cNvPr>
          <p:cNvSpPr/>
          <p:nvPr/>
        </p:nvSpPr>
        <p:spPr>
          <a:xfrm>
            <a:off x="551384" y="1700808"/>
            <a:ext cx="11665296" cy="181588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我看出我是和片麻石、煤、藓苔、水果、谷粒、可食的菜根混合在一起，并且全身装饰着飞鸟和走兽，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虽然有很好的理由远离了过去的一切，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但需要的时候我又可以将任何东西召来。</a:t>
            </a:r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矩形 6">
            <a:extLst>
              <a:ext uri="{FF2B5EF4-FFF2-40B4-BE49-F238E27FC236}">
                <a16:creationId xmlns:a16="http://schemas.microsoft.com/office/drawing/2014/main" id="{AC21AF52-FEA5-4D0F-BA0B-436B832BDFCD}"/>
              </a:ext>
            </a:extLst>
          </p:cNvPr>
          <p:cNvSpPr/>
          <p:nvPr/>
        </p:nvSpPr>
        <p:spPr>
          <a:xfrm>
            <a:off x="47328" y="2060848"/>
            <a:ext cx="672752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原诗</a:t>
            </a:r>
            <a:endParaRPr lang="en-US" altLang="zh-CN" sz="28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 6">
            <a:extLst>
              <a:ext uri="{FF2B5EF4-FFF2-40B4-BE49-F238E27FC236}">
                <a16:creationId xmlns:a16="http://schemas.microsoft.com/office/drawing/2014/main" id="{14E315FB-CF2E-4C61-BAAA-ACBD2D889F0C}"/>
              </a:ext>
            </a:extLst>
          </p:cNvPr>
          <p:cNvSpPr/>
          <p:nvPr/>
        </p:nvSpPr>
        <p:spPr>
          <a:xfrm>
            <a:off x="6096000" y="3212976"/>
            <a:ext cx="6984776" cy="3539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我看出，我是混合的精华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有那片麻石、煤和藓苔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当然也有水果、谷粒和菜根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我全身装饰着飞鸟和走兽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虽然过去一切任我抛弃</a:t>
            </a: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但需要时又可尽情召回</a:t>
            </a:r>
          </a:p>
          <a:p>
            <a:endParaRPr lang="en-US" altLang="zh-CN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D8C6403D-25D9-4EE6-B2FE-BD393A3E9E56}"/>
              </a:ext>
            </a:extLst>
          </p:cNvPr>
          <p:cNvSpPr/>
          <p:nvPr/>
        </p:nvSpPr>
        <p:spPr>
          <a:xfrm>
            <a:off x="1991544" y="3919696"/>
            <a:ext cx="3384376" cy="1815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采用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致大海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形式改写</a:t>
            </a:r>
          </a:p>
        </p:txBody>
      </p:sp>
      <p:sp>
        <p:nvSpPr>
          <p:cNvPr id="12" name="箭头: 左弧形 11">
            <a:extLst>
              <a:ext uri="{FF2B5EF4-FFF2-40B4-BE49-F238E27FC236}">
                <a16:creationId xmlns:a16="http://schemas.microsoft.com/office/drawing/2014/main" id="{1BF081B9-0B0D-4113-A532-AEA0C01A2D27}"/>
              </a:ext>
            </a:extLst>
          </p:cNvPr>
          <p:cNvSpPr/>
          <p:nvPr/>
        </p:nvSpPr>
        <p:spPr>
          <a:xfrm rot="20690537">
            <a:off x="1179381" y="3769941"/>
            <a:ext cx="482591" cy="101221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099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A2997C11-2B90-4F0B-A118-CB4317B449D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教学实施</a:t>
            </a:r>
            <a:endParaRPr lang="zh-CN" altLang="zh-CN" sz="4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06AE0C7F-C2DB-4517-A551-0399AD9171B8}"/>
              </a:ext>
            </a:extLst>
          </p:cNvPr>
          <p:cNvSpPr txBox="1"/>
          <p:nvPr/>
        </p:nvSpPr>
        <p:spPr>
          <a:xfrm>
            <a:off x="263352" y="1544777"/>
            <a:ext cx="432048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任务三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微写作</a:t>
            </a:r>
            <a:endParaRPr lang="en-US" altLang="zh-CN" sz="36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9305A82B-0EEE-4556-9E1A-F9AE612041E5}"/>
              </a:ext>
            </a:extLst>
          </p:cNvPr>
          <p:cNvSpPr/>
          <p:nvPr/>
        </p:nvSpPr>
        <p:spPr>
          <a:xfrm>
            <a:off x="407368" y="2337842"/>
            <a:ext cx="11521280" cy="3539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迷娘曲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中的意象可归类为自然景色、建筑与归途。杨武能保留了原诗中所有的具体意象。马君武则把“桃金娘”和“月桂”这两种欧洲植物分别译为中国本土的“没药”和“丛桂”，把“圆柱”“厅堂” “居室”等异国建筑元素译为“楹柱”“檐牙”“楼阁”，至于原诗中表达迷娘对迈斯特深刻而复杂情感的“爱人”“恩人”“父亲”则统一被翻译为“君”这一极具内涵的称呼。你更认同哪一种翻译方式？请以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1—2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处用词为例，说明你的理由。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　　要求：观点明确，言之有据。字数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200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字左右。</a:t>
            </a:r>
          </a:p>
        </p:txBody>
      </p:sp>
    </p:spTree>
    <p:extLst>
      <p:ext uri="{BB962C8B-B14F-4D97-AF65-F5344CB8AC3E}">
        <p14:creationId xmlns:p14="http://schemas.microsoft.com/office/powerpoint/2010/main" val="2054499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6">
            <a:extLst>
              <a:ext uri="{FF2B5EF4-FFF2-40B4-BE49-F238E27FC236}">
                <a16:creationId xmlns:a16="http://schemas.microsoft.com/office/drawing/2014/main" id="{C42514D4-E742-4502-BAB9-F6A730CD947F}"/>
              </a:ext>
            </a:extLst>
          </p:cNvPr>
          <p:cNvSpPr/>
          <p:nvPr/>
        </p:nvSpPr>
        <p:spPr>
          <a:xfrm>
            <a:off x="407368" y="548680"/>
            <a:ext cx="1166529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任务三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6">
            <a:extLst>
              <a:ext uri="{FF2B5EF4-FFF2-40B4-BE49-F238E27FC236}">
                <a16:creationId xmlns:a16="http://schemas.microsoft.com/office/drawing/2014/main" id="{98E3A9BB-76B0-445A-8A53-AB38DCCC7F63}"/>
              </a:ext>
            </a:extLst>
          </p:cNvPr>
          <p:cNvSpPr/>
          <p:nvPr/>
        </p:nvSpPr>
        <p:spPr>
          <a:xfrm>
            <a:off x="839416" y="1628800"/>
            <a:ext cx="10513168" cy="224676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活动１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朗读马君武译诗，然后从意象、称谓、节奏等角度比较与杨武能译诗的区别。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活动２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阅读学习资源，了解马君武译诗的时代背景，理解诗歌翻译的基本原则。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活动３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按要求完成微写作，并在班级语文学习平台上展示交流。</a:t>
            </a:r>
          </a:p>
        </p:txBody>
      </p:sp>
    </p:spTree>
    <p:extLst>
      <p:ext uri="{BB962C8B-B14F-4D97-AF65-F5344CB8AC3E}">
        <p14:creationId xmlns:p14="http://schemas.microsoft.com/office/powerpoint/2010/main" val="3857417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14E315FB-CF2E-4C61-BAAA-ACBD2D889F0C}"/>
              </a:ext>
            </a:extLst>
          </p:cNvPr>
          <p:cNvSpPr/>
          <p:nvPr/>
        </p:nvSpPr>
        <p:spPr>
          <a:xfrm>
            <a:off x="1991544" y="116632"/>
            <a:ext cx="6696744" cy="741741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歌德：米丽容歌（之一） 　马君武 译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君识此，是何乡？园亭暗黑橙橘黄。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碧天无翳风微凉，没药沉静丛桂香。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君其识此乡？归欤归欤，愿与君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归此乡。 </a:t>
            </a:r>
          </a:p>
          <a:p>
            <a:endParaRPr lang="zh-CN" altLang="en-US" sz="2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君识此，是何家？下撑楹柱上檐牙。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石像识人如欲语，楼阁交错光影斜。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君其识此家？归欤归欤，愿与君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归此家。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君识此，是何山？归马识途雾迷漫。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空穴中有毒龙蟠，岩石奔摧水飞还。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君其识此山？归欤归欤，愿与君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归此山。</a:t>
            </a:r>
          </a:p>
          <a:p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024C215E-EAE7-4DCB-941D-D9758B47E6AA}"/>
              </a:ext>
            </a:extLst>
          </p:cNvPr>
          <p:cNvSpPr/>
          <p:nvPr/>
        </p:nvSpPr>
        <p:spPr>
          <a:xfrm>
            <a:off x="8112224" y="1556792"/>
            <a:ext cx="3960440" cy="3539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endParaRPr lang="zh-CN" altLang="en-US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注：此诗原收在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马君武诗稿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altLang="zh-CN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1914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年出版；据作者自序，诗成于十年前。原诗与德文并排分段不分行，无新式标点。</a:t>
            </a:r>
          </a:p>
          <a:p>
            <a:endParaRPr lang="zh-CN" altLang="en-US" sz="28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449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14E315FB-CF2E-4C61-BAAA-ACBD2D889F0C}"/>
              </a:ext>
            </a:extLst>
          </p:cNvPr>
          <p:cNvSpPr/>
          <p:nvPr/>
        </p:nvSpPr>
        <p:spPr>
          <a:xfrm>
            <a:off x="1991544" y="116632"/>
            <a:ext cx="6696744" cy="741741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歌德：米丽容歌（之一） 　马君武 译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君识此，是何乡？园亭暗黑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橙橘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黄。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碧天无翳风微凉，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没药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沉静丛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桂香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君其识此乡？归欤归欤，愿与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君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归此乡。 </a:t>
            </a:r>
          </a:p>
          <a:p>
            <a:endParaRPr lang="zh-CN" altLang="en-US" sz="2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君识此，是何家？下撑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楹柱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上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檐牙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石像识人如欲语，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楼阁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交错光影斜。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君其识此家？归欤归欤，愿与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君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归此家。</a:t>
            </a:r>
            <a:endParaRPr lang="en-US" altLang="zh-CN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君识此，是何山？归马识途雾迷漫。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空穴中有毒龙蟠，岩石奔摧水飞还。 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君其识此山？归欤归欤，愿与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君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归此山。</a:t>
            </a:r>
          </a:p>
          <a:p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024C215E-EAE7-4DCB-941D-D9758B47E6AA}"/>
              </a:ext>
            </a:extLst>
          </p:cNvPr>
          <p:cNvSpPr/>
          <p:nvPr/>
        </p:nvSpPr>
        <p:spPr>
          <a:xfrm>
            <a:off x="7824192" y="980728"/>
            <a:ext cx="4248472" cy="526297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马君武则把“桃金娘”和“月桂”这两种欧洲植物分别译为中国本土的“没药”和“丛桂”，把“圆柱”“厅堂”“居室”等异国建筑元素译为“楹柱”“檐牙”“楼阁”，至于原诗中表达迷娘对迈斯特深刻而复杂情感的“爱人”“恩人”“父亲”则统一被翻译为“君”这一极具内涵的称呼。</a:t>
            </a:r>
          </a:p>
        </p:txBody>
      </p:sp>
    </p:spTree>
    <p:extLst>
      <p:ext uri="{BB962C8B-B14F-4D97-AF65-F5344CB8AC3E}">
        <p14:creationId xmlns:p14="http://schemas.microsoft.com/office/powerpoint/2010/main" val="4185101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14E315FB-CF2E-4C61-BAAA-ACBD2D889F0C}"/>
              </a:ext>
            </a:extLst>
          </p:cNvPr>
          <p:cNvSpPr/>
          <p:nvPr/>
        </p:nvSpPr>
        <p:spPr>
          <a:xfrm>
            <a:off x="551384" y="871121"/>
            <a:ext cx="11305256" cy="526297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完成本课的微写作，首先要了解翻译的归化和异化原则。</a:t>
            </a:r>
          </a:p>
          <a:p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　归化是要把源语本土化，以目标语或译文读者为归宿，采取目标语读者所习惯的表达方式来传达原文的内容。归化翻译要求译者向目的语的读者靠拢，译者必须像本国作者那样说话，原作者要想和读者直接对话，译作必须变成地道的本国语言。归化翻译有助于读者更好地理解译文，增强译文的可读性和欣赏性。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　异化是“译者尽可能不去打扰作者，让读者向作者靠拢”。在翻译上就是迁就外来文化的语言特点，吸纳外语表达方式，要求译者向作者靠拢，采取作者所使用的源语表达方式，来传达原文的内容，即以源语文化为归宿。使用异化策略的目的在于考虑民族文化的差异性、保存和反映异域民族特征和语言风格特色，为译文读者保留异国情调。</a:t>
            </a:r>
          </a:p>
        </p:txBody>
      </p:sp>
    </p:spTree>
    <p:extLst>
      <p:ext uri="{BB962C8B-B14F-4D97-AF65-F5344CB8AC3E}">
        <p14:creationId xmlns:p14="http://schemas.microsoft.com/office/powerpoint/2010/main" val="1838093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14E315FB-CF2E-4C61-BAAA-ACBD2D889F0C}"/>
              </a:ext>
            </a:extLst>
          </p:cNvPr>
          <p:cNvSpPr/>
          <p:nvPr/>
        </p:nvSpPr>
        <p:spPr>
          <a:xfrm>
            <a:off x="551384" y="548680"/>
            <a:ext cx="11305256" cy="59708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完成本课的微写作，首先要了解翻译的归化和异化原则。例如，</a:t>
            </a:r>
          </a:p>
          <a:p>
            <a:endParaRPr lang="zh-CN" altLang="en-US" sz="10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</a:t>
            </a:r>
            <a:r>
              <a:rPr lang="zh-CN" altLang="en-US" sz="3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The drive back to my home in Edmonton was an endless journey of destructive emotions and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thoughts.In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a truck-stop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restaurant,I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sat staring at a glass of cheap red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wine.Of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all the gin joints in all the towns in all the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world,she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walks out of mine.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卡萨布兰卡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　用异化的原则进行翻译，可以翻译为：在我开车回到埃德蒙顿的路上，我陷入了无尽的悲伤之中。随后，我来到一家汽车旅馆，端着一杯廉价红酒出神，觉着这世上有那么多家旅馆，她终究还是走出了我的那一家。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294531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14E315FB-CF2E-4C61-BAAA-ACBD2D889F0C}"/>
              </a:ext>
            </a:extLst>
          </p:cNvPr>
          <p:cNvSpPr/>
          <p:nvPr/>
        </p:nvSpPr>
        <p:spPr>
          <a:xfrm>
            <a:off x="551384" y="548680"/>
            <a:ext cx="11305256" cy="59708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分析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完成本课的微写作，首先要了解翻译的归化和异化原则。例如，</a:t>
            </a:r>
          </a:p>
          <a:p>
            <a:endParaRPr lang="zh-CN" altLang="en-US" sz="10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</a:t>
            </a:r>
            <a:r>
              <a:rPr lang="zh-CN" altLang="en-US" sz="3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The drive back to my home in Edmonton was an endless journey of destructive emotions and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thoughts.In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a truck-stop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restaurant,I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sat staring at a glass of cheap red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wine.Of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all the gin joints in all the towns in all the </a:t>
            </a:r>
            <a:r>
              <a:rPr lang="en-US" altLang="zh-CN" sz="3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world,she</a:t>
            </a:r>
            <a:r>
              <a:rPr lang="en-US" altLang="zh-CN" sz="3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ngsana New" panose="02020603050405020304" pitchFamily="18" charset="-34"/>
              </a:rPr>
              <a:t> walks out of mine.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卡萨布兰卡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　用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归化的原则进行翻译，差别会在最后一句：于她，弱水三千，我终究不是那一瓢。</a:t>
            </a:r>
          </a:p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　　对于本课诗的翻译，是采取杨武能的异化式翻译还是采取马君武的归化式翻译，可以参考官青撰写的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歌德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&lt;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迷娘曲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&gt;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马君武、杨武能译本评析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一文。</a:t>
            </a:r>
          </a:p>
        </p:txBody>
      </p:sp>
    </p:spTree>
    <p:extLst>
      <p:ext uri="{BB962C8B-B14F-4D97-AF65-F5344CB8AC3E}">
        <p14:creationId xmlns:p14="http://schemas.microsoft.com/office/powerpoint/2010/main" val="1679328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550C227-040E-45A4-8530-63E51159FEC9}"/>
              </a:ext>
            </a:extLst>
          </p:cNvPr>
          <p:cNvSpPr txBox="1"/>
          <p:nvPr/>
        </p:nvSpPr>
        <p:spPr>
          <a:xfrm>
            <a:off x="2135349" y="3009726"/>
            <a:ext cx="7921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634148190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3737</Words>
  <Application>Microsoft Office PowerPoint</Application>
  <PresentationFormat>宽屏</PresentationFormat>
  <Paragraphs>213</Paragraphs>
  <Slides>29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2" baseType="lpstr">
      <vt:lpstr>黑体</vt:lpstr>
      <vt:lpstr>Arial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PPT制作规范（请在此模板按如下格式制作教案）</dc:title>
  <dc:creator>Lenovo</dc:creator>
  <cp:lastModifiedBy>尧</cp:lastModifiedBy>
  <cp:revision>155</cp:revision>
  <dcterms:created xsi:type="dcterms:W3CDTF">2021-05-24T02:27:00Z</dcterms:created>
  <dcterms:modified xsi:type="dcterms:W3CDTF">2022-02-25T04:39:34Z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F1F87CF7C6C34B45B99789180DB19C73</vt:lpwstr>
  </property>
</Properties>
</file>