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6"/>
  </p:notesMasterIdLst>
  <p:sldIdLst>
    <p:sldId id="414" r:id="rId3"/>
    <p:sldId id="713" r:id="rId4"/>
    <p:sldId id="471" r:id="rId5"/>
    <p:sldId id="679" r:id="rId6"/>
    <p:sldId id="680" r:id="rId7"/>
    <p:sldId id="678" r:id="rId8"/>
    <p:sldId id="648" r:id="rId9"/>
    <p:sldId id="432" r:id="rId10"/>
    <p:sldId id="591" r:id="rId11"/>
    <p:sldId id="592" r:id="rId12"/>
    <p:sldId id="593" r:id="rId13"/>
    <p:sldId id="594" r:id="rId14"/>
    <p:sldId id="595" r:id="rId15"/>
    <p:sldId id="470" r:id="rId16"/>
    <p:sldId id="433" r:id="rId17"/>
    <p:sldId id="645" r:id="rId18"/>
    <p:sldId id="478" r:id="rId19"/>
    <p:sldId id="646" r:id="rId20"/>
    <p:sldId id="479" r:id="rId21"/>
    <p:sldId id="480" r:id="rId22"/>
    <p:sldId id="647" r:id="rId23"/>
    <p:sldId id="653" r:id="rId24"/>
    <p:sldId id="474" r:id="rId25"/>
    <p:sldId id="652" r:id="rId26"/>
    <p:sldId id="654" r:id="rId27"/>
    <p:sldId id="655" r:id="rId28"/>
    <p:sldId id="656" r:id="rId29"/>
    <p:sldId id="657" r:id="rId30"/>
    <p:sldId id="658" r:id="rId31"/>
    <p:sldId id="482" r:id="rId32"/>
    <p:sldId id="659" r:id="rId33"/>
    <p:sldId id="596" r:id="rId34"/>
    <p:sldId id="649" r:id="rId35"/>
    <p:sldId id="650" r:id="rId36"/>
    <p:sldId id="754" r:id="rId37"/>
    <p:sldId id="643" r:id="rId38"/>
    <p:sldId id="759" r:id="rId39"/>
    <p:sldId id="597" r:id="rId40"/>
    <p:sldId id="681" r:id="rId41"/>
    <p:sldId id="749" r:id="rId42"/>
    <p:sldId id="750" r:id="rId43"/>
    <p:sldId id="751" r:id="rId44"/>
    <p:sldId id="758" r:id="rId45"/>
  </p:sldIdLst>
  <p:sldSz cx="12192000" cy="6858000"/>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rgbClr val="000000"/>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rgbClr val="000000"/>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rgbClr val="000000"/>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81" d="100"/>
          <a:sy n="81" d="100"/>
        </p:scale>
        <p:origin x="725" y="58"/>
      </p:cViewPr>
      <p:guideLst>
        <p:guide orient="horz" pos="2172"/>
        <p:guide pos="3805"/>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9" Type="http://schemas.openxmlformats.org/officeDocument/2006/relationships/tableStyles" Target="tableStyles.xml"/><Relationship Id="rId48" Type="http://schemas.openxmlformats.org/officeDocument/2006/relationships/viewProps" Target="viewProps.xml"/><Relationship Id="rId47" Type="http://schemas.openxmlformats.org/officeDocument/2006/relationships/presProps" Target="presProps.xml"/><Relationship Id="rId46" Type="http://schemas.openxmlformats.org/officeDocument/2006/relationships/notesMaster" Target="notesMasters/notesMaster1.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9364" name="Rectangle 2"/>
          <p:cNvSpPr>
            <a:spLocks noGrp="1"/>
          </p:cNvSpPr>
          <p:nvPr>
            <p:ph type="hdr" sz="quarter"/>
          </p:nvPr>
        </p:nvSpPr>
        <p:spPr>
          <a:xfrm>
            <a:off x="0" y="0"/>
            <a:ext cx="3076575" cy="512763"/>
          </a:xfrm>
          <a:prstGeom prst="rect">
            <a:avLst/>
          </a:prstGeom>
          <a:noFill/>
          <a:ln w="9525">
            <a:noFill/>
          </a:ln>
        </p:spPr>
        <p:txBody>
          <a:bodyPr vert="horz" lIns="91492" tIns="45745" rIns="91492" bIns="45745" anchor="t" anchorCtr="0"/>
          <a:lstStyle/>
          <a:p>
            <a:pPr lvl="0" algn="l" fontAlgn="base"/>
            <a:endParaRPr lang="en-US" altLang="en-US" sz="1100" strike="noStrike" noProof="1"/>
          </a:p>
        </p:txBody>
      </p:sp>
      <p:sp>
        <p:nvSpPr>
          <p:cNvPr id="1049365" name="Rectangle 3"/>
          <p:cNvSpPr>
            <a:spLocks noGrp="1"/>
          </p:cNvSpPr>
          <p:nvPr>
            <p:ph type="dt" idx="1"/>
          </p:nvPr>
        </p:nvSpPr>
        <p:spPr>
          <a:xfrm>
            <a:off x="4021138" y="0"/>
            <a:ext cx="3076575" cy="512763"/>
          </a:xfrm>
          <a:prstGeom prst="rect">
            <a:avLst/>
          </a:prstGeom>
          <a:noFill/>
          <a:ln w="9525">
            <a:noFill/>
          </a:ln>
        </p:spPr>
        <p:txBody>
          <a:bodyPr vert="horz" lIns="91492" tIns="45745" rIns="91492" bIns="45745" anchor="t" anchorCtr="0"/>
          <a:lstStyle/>
          <a:p>
            <a:pPr lvl="0" algn="r" fontAlgn="base"/>
            <a:endParaRPr lang="en-US" altLang="en-US" sz="1100" strike="noStrike" noProof="1"/>
          </a:p>
        </p:txBody>
      </p:sp>
      <p:sp>
        <p:nvSpPr>
          <p:cNvPr id="30724" name="Rectangle 4"/>
          <p:cNvSpPr>
            <a:spLocks noGrp="1" noRot="1" noChangeAspect="1"/>
          </p:cNvSpPr>
          <p:nvPr>
            <p:ph type="sldImg"/>
          </p:nvPr>
        </p:nvSpPr>
        <p:spPr>
          <a:xfrm>
            <a:off x="990600" y="766763"/>
            <a:ext cx="5118100" cy="3838575"/>
          </a:xfrm>
          <a:prstGeom prst="rect">
            <a:avLst/>
          </a:prstGeom>
          <a:noFill/>
          <a:ln w="9525" cap="flat" cmpd="sng">
            <a:solidFill>
              <a:srgbClr val="000000"/>
            </a:solidFill>
            <a:prstDash val="solid"/>
            <a:miter/>
            <a:headEnd type="none" w="sm" len="sm"/>
            <a:tailEnd type="none" w="sm" len="sm"/>
          </a:ln>
        </p:spPr>
      </p:sp>
      <p:sp>
        <p:nvSpPr>
          <p:cNvPr id="30725" name="Rectangle 5"/>
          <p:cNvSpPr>
            <a:spLocks noGrp="1"/>
          </p:cNvSpPr>
          <p:nvPr>
            <p:ph type="body" sz="quarter"/>
          </p:nvPr>
        </p:nvSpPr>
        <p:spPr>
          <a:xfrm>
            <a:off x="709613" y="4862513"/>
            <a:ext cx="5680075" cy="4605337"/>
          </a:xfrm>
          <a:prstGeom prst="rect">
            <a:avLst/>
          </a:prstGeom>
          <a:noFill/>
          <a:ln w="9525">
            <a:noFill/>
          </a:ln>
        </p:spPr>
        <p:txBody>
          <a:bodyPr vert="horz" lIns="91492" tIns="45745" rIns="91492" bIns="45745" anchor="t" anchorCtr="0"/>
          <a:lstStyle/>
          <a:p>
            <a:pPr lvl="0"/>
            <a:r>
              <a:rPr lang="en-US" altLang="en-US" dirty="0"/>
              <a:t>Click to edit Master text styles</a:t>
            </a:r>
            <a:endParaRPr lang="en-US" altLang="en-US" dirty="0"/>
          </a:p>
          <a:p>
            <a:pPr lvl="1"/>
            <a:r>
              <a:rPr lang="en-US" altLang="en-US" dirty="0"/>
              <a:t>Second level</a:t>
            </a:r>
            <a:endParaRPr lang="en-US" altLang="en-US" dirty="0"/>
          </a:p>
          <a:p>
            <a:pPr lvl="2"/>
            <a:r>
              <a:rPr lang="en-US" altLang="en-US" dirty="0"/>
              <a:t>Third level</a:t>
            </a:r>
            <a:endParaRPr lang="en-US" altLang="en-US" dirty="0"/>
          </a:p>
          <a:p>
            <a:pPr lvl="3"/>
            <a:r>
              <a:rPr lang="en-US" altLang="en-US" dirty="0"/>
              <a:t>Fourth level</a:t>
            </a:r>
            <a:endParaRPr lang="en-US" altLang="en-US" dirty="0"/>
          </a:p>
          <a:p>
            <a:pPr lvl="4"/>
            <a:r>
              <a:rPr lang="en-US" altLang="en-US" dirty="0"/>
              <a:t>Fifth level</a:t>
            </a:r>
            <a:endParaRPr lang="en-US" altLang="en-US" dirty="0"/>
          </a:p>
        </p:txBody>
      </p:sp>
      <p:sp>
        <p:nvSpPr>
          <p:cNvPr id="1049368" name="Rectangle 6"/>
          <p:cNvSpPr>
            <a:spLocks noGrp="1"/>
          </p:cNvSpPr>
          <p:nvPr>
            <p:ph type="ftr" sz="quarter" idx="4"/>
          </p:nvPr>
        </p:nvSpPr>
        <p:spPr>
          <a:xfrm>
            <a:off x="0" y="9720263"/>
            <a:ext cx="3076575" cy="512763"/>
          </a:xfrm>
          <a:prstGeom prst="rect">
            <a:avLst/>
          </a:prstGeom>
          <a:noFill/>
          <a:ln w="9525">
            <a:noFill/>
          </a:ln>
        </p:spPr>
        <p:txBody>
          <a:bodyPr vert="horz" lIns="91492" tIns="45745" rIns="91492" bIns="45745" anchor="b" anchorCtr="0"/>
          <a:lstStyle/>
          <a:p>
            <a:pPr lvl="0" algn="l" fontAlgn="base"/>
            <a:endParaRPr lang="en-US" altLang="en-US" sz="1100" strike="noStrike" noProof="1"/>
          </a:p>
        </p:txBody>
      </p:sp>
      <p:sp>
        <p:nvSpPr>
          <p:cNvPr id="1049369" name="Rectangle 7"/>
          <p:cNvSpPr>
            <a:spLocks noGrp="1"/>
          </p:cNvSpPr>
          <p:nvPr>
            <p:ph type="sldNum" sz="quarter" idx="5"/>
          </p:nvPr>
        </p:nvSpPr>
        <p:spPr>
          <a:xfrm>
            <a:off x="4021138" y="9720263"/>
            <a:ext cx="3076575" cy="512763"/>
          </a:xfrm>
          <a:prstGeom prst="rect">
            <a:avLst/>
          </a:prstGeom>
          <a:noFill/>
          <a:ln w="9525">
            <a:noFill/>
          </a:ln>
        </p:spPr>
        <p:txBody>
          <a:bodyPr vert="horz" lIns="91492" tIns="45745" rIns="91492" bIns="45745" anchor="b" anchorCtr="0"/>
          <a:lstStyle/>
          <a:p>
            <a:pPr lvl="0" algn="r" fontAlgn="base"/>
            <a:fld id="{9A0DB2DC-4C9A-4742-B13C-FB6460FD3503}" type="slidenum">
              <a:rPr lang="en-US" altLang="en-US" sz="1100" strike="noStrike" noProof="1" dirty="0">
                <a:latin typeface="Arial" panose="020B0604020202020204" pitchFamily="34" charset="0"/>
                <a:ea typeface="宋体" panose="02010600030101010101" pitchFamily="2" charset="-122"/>
                <a:cs typeface="+mn-cs"/>
              </a:rPr>
            </a:fld>
            <a:endParaRPr lang="en-US" altLang="en-US" sz="1100" strike="noStrike" noProof="1"/>
          </a:p>
        </p:txBody>
      </p:sp>
    </p:spTree>
  </p:cSld>
  <p:clrMap bg1="lt1" tx1="dk1" bg2="lt2" tx2="dk2" accent1="accent1" accent2="accent2" accent3="accent3" accent4="accent4" accent5="accent5" accent6="accent6" hlink="hlink" folHlink="folHlink"/>
  <p:hf sldNum="0" hdr="0" ftr="0" dt="0"/>
  <p:notesStyle>
    <a:lvl1pPr marL="0" lvl="0" indent="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1pPr>
    <a:lvl2pPr marL="457200" lvl="1" indent="-4572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2pPr>
    <a:lvl3pPr marL="914400" lvl="2" indent="-9144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3pPr>
    <a:lvl4pPr marL="1371600" lvl="3" indent="-13716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4pPr>
    <a:lvl5pPr marL="1828800" lvl="4" indent="-18288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5pPr>
    <a:lvl6pPr marL="2286000" lvl="5" indent="-18288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6pPr>
    <a:lvl7pPr marL="2743200" lvl="6" indent="-18288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7pPr>
    <a:lvl8pPr marL="3200400" lvl="7" indent="-18288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8pPr>
    <a:lvl9pPr marL="3657600" lvl="8" indent="-18288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5" name="页脚占位符 4"/>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6" name="灯片编号占位符 5"/>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5" name="页脚占位符 4"/>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6" name="灯片编号占位符 5"/>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
        <p:nvSpPr>
          <p:cNvPr id="4" name="日期占位符 3"/>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5" name="页脚占位符 4"/>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6" name="灯片编号占位符 5"/>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609600" y="1600200"/>
            <a:ext cx="5376672" cy="4525963"/>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205728" y="1600200"/>
            <a:ext cx="5376672" cy="4525963"/>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日期占位符 4"/>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6" name="页脚占位符 5"/>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7" name="灯片编号占位符 6"/>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7" name="日期占位符 6"/>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8" name="页脚占位符 7"/>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9" name="灯片编号占位符 8"/>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4" name="页脚占位符 3"/>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5" name="灯片编号占位符 4"/>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3" name="页脚占位符 2"/>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4" name="灯片编号占位符 3"/>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6" name="页脚占位符 5"/>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7" name="灯片编号占位符 6"/>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6" name="页脚占位符 5"/>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7" name="灯片编号占位符 6"/>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5" name="页脚占位符 4"/>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6" name="灯片编号占位符 5"/>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638"/>
            <a:ext cx="8070574" cy="5851525"/>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5" name="页脚占位符 4"/>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6" name="灯片编号占位符 5"/>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a:xfrm>
          <a:off x="0" y="0"/>
          <a:ext cx="0" cy="0"/>
          <a:chOff x="0" y="0"/>
          <a:chExt cx="0" cy="0"/>
        </a:xfrm>
      </p:grpSpPr>
      <p:sp>
        <p:nvSpPr>
          <p:cNvPr id="4098" name="标题 1025"/>
          <p:cNvSpPr>
            <a:spLocks noGrp="1"/>
          </p:cNvSpPr>
          <p:nvPr>
            <p:ph type="title"/>
          </p:nvPr>
        </p:nvSpPr>
        <p:spPr>
          <a:xfrm>
            <a:off x="609600" y="274638"/>
            <a:ext cx="10972800" cy="1143000"/>
          </a:xfrm>
          <a:prstGeom prst="rect">
            <a:avLst/>
          </a:prstGeom>
          <a:noFill/>
          <a:ln w="9525">
            <a:noFill/>
          </a:ln>
        </p:spPr>
        <p:txBody>
          <a:bodyPr vert="horz" lIns="91440" tIns="45720" rIns="91440" bIns="45720" anchor="ctr" anchorCtr="0"/>
          <a:lstStyle/>
          <a:p>
            <a:pPr lvl="0"/>
            <a:r>
              <a:rPr lang="zh-CN" altLang="en-US" dirty="0"/>
              <a:t>单击此处编辑母版标题样式</a:t>
            </a:r>
            <a:endParaRPr lang="en-US" altLang="en-US" dirty="0"/>
          </a:p>
        </p:txBody>
      </p:sp>
      <p:sp>
        <p:nvSpPr>
          <p:cNvPr id="4099" name="文本占位符 1026"/>
          <p:cNvSpPr>
            <a:spLocks noGrp="1"/>
          </p:cNvSpPr>
          <p:nvPr>
            <p:ph type="body"/>
          </p:nvPr>
        </p:nvSpPr>
        <p:spPr>
          <a:xfrm>
            <a:off x="609600" y="1600200"/>
            <a:ext cx="10972800" cy="4525963"/>
          </a:xfrm>
          <a:prstGeom prst="rect">
            <a:avLst/>
          </a:prstGeom>
          <a:noFill/>
          <a:ln w="9525">
            <a:noFill/>
          </a:ln>
        </p:spPr>
        <p:txBody>
          <a:bodyPr vert="horz" lIns="91440" tIns="45720" rIns="91440" bIns="45720" anchor="t" anchorCtr="0"/>
          <a:lstStyle/>
          <a:p>
            <a:pPr lvl="0"/>
            <a:r>
              <a:rPr lang="zh-CN" altLang="en-US" dirty="0"/>
              <a:t>单击此处编辑母版文本样式</a:t>
            </a:r>
            <a:endParaRPr lang="en-US" altLang="en-US" dirty="0"/>
          </a:p>
          <a:p>
            <a:pPr lvl="1"/>
            <a:r>
              <a:rPr lang="zh-CN" altLang="en-US" dirty="0"/>
              <a:t>第二级</a:t>
            </a:r>
            <a:endParaRPr lang="en-US" altLang="en-US" dirty="0"/>
          </a:p>
          <a:p>
            <a:pPr lvl="2"/>
            <a:r>
              <a:rPr lang="zh-CN" altLang="en-US" dirty="0"/>
              <a:t>第三级</a:t>
            </a:r>
            <a:endParaRPr lang="en-US" altLang="en-US" dirty="0"/>
          </a:p>
          <a:p>
            <a:pPr lvl="3"/>
            <a:r>
              <a:rPr lang="zh-CN" altLang="en-US" dirty="0"/>
              <a:t>第四级</a:t>
            </a:r>
            <a:endParaRPr lang="en-US" altLang="en-US" dirty="0"/>
          </a:p>
          <a:p>
            <a:pPr lvl="4"/>
            <a:r>
              <a:rPr lang="zh-CN" altLang="en-US" dirty="0"/>
              <a:t>第五级</a:t>
            </a:r>
            <a:endParaRPr lang="en-US" altLang="en-US" dirty="0"/>
          </a:p>
        </p:txBody>
      </p:sp>
      <p:sp>
        <p:nvSpPr>
          <p:cNvPr id="1048578" name="日期占位符 3"/>
          <p:cNvSpPr>
            <a:spLocks noGrp="1"/>
          </p:cNvSpPr>
          <p:nvPr>
            <p:ph type="dt" sz="half"/>
          </p:nvPr>
        </p:nvSpPr>
        <p:spPr>
          <a:xfrm>
            <a:off x="609600" y="6245225"/>
            <a:ext cx="2844800" cy="476250"/>
          </a:xfrm>
          <a:prstGeom prst="rect">
            <a:avLst/>
          </a:prstGeom>
          <a:noFill/>
          <a:ln w="9525">
            <a:noFill/>
          </a:ln>
        </p:spPr>
        <p:txBody>
          <a:bodyPr vert="horz" lIns="91440" tIns="45720" rIns="91440" bIns="45720" anchor="t" anchorCtr="0"/>
          <a:lstStyle>
            <a:lvl1pPr marL="0" indent="0" algn="l" fontAlgn="base">
              <a:buFontTx/>
              <a:defRPr sz="1400" b="1" i="1">
                <a:solidFill>
                  <a:srgbClr val="000000"/>
                </a:solidFill>
                <a:latin typeface="Arial" panose="020B0604020202020204" pitchFamily="34" charset="0"/>
                <a:ea typeface="宋体" panose="02010600030101010101" pitchFamily="2" charset="-122"/>
              </a:defRPr>
            </a:lvl1p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1048579" name="页脚占位符 4"/>
          <p:cNvSpPr>
            <a:spLocks noGrp="1"/>
          </p:cNvSpPr>
          <p:nvPr>
            <p:ph type="ftr" sz="quarter"/>
          </p:nvPr>
        </p:nvSpPr>
        <p:spPr>
          <a:xfrm>
            <a:off x="4165600" y="6245225"/>
            <a:ext cx="3860800" cy="476250"/>
          </a:xfrm>
          <a:prstGeom prst="rect">
            <a:avLst/>
          </a:prstGeom>
          <a:noFill/>
          <a:ln w="9525">
            <a:noFill/>
          </a:ln>
        </p:spPr>
        <p:txBody>
          <a:bodyPr vert="horz" lIns="91440" tIns="45720" rIns="91440" bIns="45720" anchor="t" anchorCtr="0"/>
          <a:lstStyle>
            <a:lvl1pPr marL="0" indent="0" algn="ctr" fontAlgn="base">
              <a:buFontTx/>
              <a:defRPr sz="1400" b="1" i="1">
                <a:solidFill>
                  <a:srgbClr val="000000"/>
                </a:solidFill>
                <a:latin typeface="Arial" panose="020B0604020202020204" pitchFamily="34" charset="0"/>
                <a:ea typeface="宋体" panose="02010600030101010101" pitchFamily="2" charset="-122"/>
              </a:defRPr>
            </a:lvl1p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1048580" name="灯片编号占位符 5"/>
          <p:cNvSpPr>
            <a:spLocks noGrp="1"/>
          </p:cNvSpPr>
          <p:nvPr>
            <p:ph type="sldNum" sz="quarter"/>
          </p:nvPr>
        </p:nvSpPr>
        <p:spPr>
          <a:xfrm>
            <a:off x="8737600" y="6245225"/>
            <a:ext cx="2844800" cy="476250"/>
          </a:xfrm>
          <a:prstGeom prst="rect">
            <a:avLst/>
          </a:prstGeom>
          <a:noFill/>
          <a:ln w="9525">
            <a:noFill/>
          </a:ln>
        </p:spPr>
        <p:txBody>
          <a:bodyPr vert="horz" lIns="91440" tIns="45720" rIns="91440" bIns="45720" anchor="t" anchorCtr="0"/>
          <a:lstStyle>
            <a:lvl1pPr marL="0" indent="0" algn="r" fontAlgn="base">
              <a:buFontTx/>
              <a:defRPr sz="1400" b="1" i="1">
                <a:solidFill>
                  <a:srgbClr val="000000"/>
                </a:solidFill>
                <a:latin typeface="Arial" panose="020B0604020202020204" pitchFamily="34" charset="0"/>
                <a:ea typeface="宋体" panose="02010600030101010101" pitchFamily="2" charset="-122"/>
              </a:defRPr>
            </a:lvl1p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rgbClr val="000000"/>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rgbClr val="000000"/>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xml"/><Relationship Id="rId1"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jpeg"/><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png"/><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jpeg"/><Relationship Id="rId1" Type="http://schemas.openxmlformats.org/officeDocument/2006/relationships/tags" Target="../tags/tag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jpe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jpeg"/></Relationships>
</file>

<file path=ppt/slides/_rels/slide32.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18.xml"/><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35841" name="标题 1"/>
          <p:cNvSpPr>
            <a:spLocks noGrp="1"/>
          </p:cNvSpPr>
          <p:nvPr>
            <p:ph type="title"/>
          </p:nvPr>
        </p:nvSpPr>
        <p:spPr>
          <a:xfrm>
            <a:off x="2999740" y="0"/>
            <a:ext cx="9144000" cy="1296670"/>
          </a:xfrm>
        </p:spPr>
        <p:txBody>
          <a:bodyPr vert="horz" lIns="91440" tIns="45720" rIns="91440" bIns="45720" anchor="ctr" anchorCtr="0"/>
          <a:lstStyle/>
          <a:p>
            <a:pPr algn="r"/>
            <a:r>
              <a:rPr lang="zh-CN" altLang="en-US" sz="2800" dirty="0">
                <a:latin typeface="黑体" panose="02010609060101010101" charset="-122"/>
                <a:ea typeface="黑体" panose="02010609060101010101" charset="-122"/>
              </a:rPr>
              <a:t>高二</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统编版</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语文</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第四单元</a:t>
            </a:r>
            <a:endParaRPr lang="zh-CN" altLang="en-US" b="1"/>
          </a:p>
        </p:txBody>
      </p:sp>
      <p:sp>
        <p:nvSpPr>
          <p:cNvPr id="35842" name="内容占位符 2"/>
          <p:cNvSpPr>
            <a:spLocks noGrp="1"/>
          </p:cNvSpPr>
          <p:nvPr>
            <p:ph idx="1"/>
          </p:nvPr>
        </p:nvSpPr>
        <p:spPr>
          <a:xfrm>
            <a:off x="609600" y="3284855"/>
            <a:ext cx="10972800" cy="721995"/>
          </a:xfrm>
        </p:spPr>
        <p:txBody>
          <a:bodyPr vert="horz" lIns="91440" tIns="45720" rIns="91440" bIns="45720" anchor="t" anchorCtr="0"/>
          <a:lstStyle/>
          <a:p>
            <a:pPr marL="0" indent="0" algn="ctr">
              <a:buNone/>
            </a:pPr>
            <a:r>
              <a:rPr lang="zh-CN" altLang="en-US" sz="2800">
                <a:latin typeface="黑体" panose="02010609060101010101" charset="-122"/>
                <a:ea typeface="黑体" panose="02010609060101010101" charset="-122"/>
              </a:rPr>
              <a:t>广州大学附属中学</a:t>
            </a:r>
            <a:r>
              <a:rPr lang="en-US" altLang="zh-CN" sz="2800">
                <a:latin typeface="黑体" panose="02010609060101010101" charset="-122"/>
                <a:ea typeface="黑体" panose="02010609060101010101" charset="-122"/>
              </a:rPr>
              <a:t> </a:t>
            </a:r>
            <a:r>
              <a:rPr lang="zh-CN" altLang="en-US" sz="2800">
                <a:latin typeface="黑体" panose="02010609060101010101" charset="-122"/>
                <a:ea typeface="黑体" panose="02010609060101010101" charset="-122"/>
              </a:rPr>
              <a:t>邱馨慧</a:t>
            </a:r>
            <a:endParaRPr lang="zh-CN" altLang="en-US" sz="2800">
              <a:latin typeface="黑体" panose="02010609060101010101" charset="-122"/>
              <a:ea typeface="黑体" panose="02010609060101010101" charset="-122"/>
            </a:endParaRPr>
          </a:p>
        </p:txBody>
      </p:sp>
      <p:sp>
        <p:nvSpPr>
          <p:cNvPr id="3" name="内容占位符 2"/>
          <p:cNvSpPr>
            <a:spLocks noGrp="1"/>
          </p:cNvSpPr>
          <p:nvPr/>
        </p:nvSpPr>
        <p:spPr>
          <a:xfrm>
            <a:off x="609600" y="2132965"/>
            <a:ext cx="10972800" cy="935990"/>
          </a:xfrm>
          <a:prstGeom prst="rect">
            <a:avLst/>
          </a:prstGeom>
          <a:noFill/>
          <a:ln w="9525">
            <a:noFill/>
          </a:ln>
        </p:spPr>
        <p:txBody>
          <a:bodyPr vert="horz" lIns="91440" tIns="45720" rIns="91440" bIns="45720" anchor="t" anchorCtr="0"/>
          <a:lst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a:lstStyle>
          <a:p>
            <a:pPr marL="0" indent="0" algn="ctr">
              <a:buNone/>
            </a:pPr>
            <a:r>
              <a:rPr lang="zh-CN" altLang="en-US" sz="5400" dirty="0">
                <a:latin typeface="黑体" panose="02010609060101010101" charset="-122"/>
                <a:ea typeface="黑体" panose="02010609060101010101" charset="-122"/>
              </a:rPr>
              <a:t>致大海（第一课时）</a:t>
            </a:r>
            <a:endParaRPr lang="zh-CN" altLang="en-US" sz="5400" dirty="0">
              <a:latin typeface="黑体" panose="02010609060101010101" charset="-122"/>
              <a:ea typeface="黑体" panose="0201060906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7" name="图片 6"/>
          <p:cNvPicPr>
            <a:picLocks noChangeAspect="1"/>
          </p:cNvPicPr>
          <p:nvPr>
            <p:custDataLst>
              <p:tags r:id="rId1"/>
            </p:custDataLst>
          </p:nvPr>
        </p:nvPicPr>
        <p:blipFill>
          <a:blip r:embed="rId2"/>
          <a:stretch>
            <a:fillRect/>
          </a:stretch>
        </p:blipFill>
        <p:spPr>
          <a:xfrm>
            <a:off x="7464425" y="1701165"/>
            <a:ext cx="3117215" cy="3716655"/>
          </a:xfrm>
          <a:prstGeom prst="rect">
            <a:avLst/>
          </a:prstGeom>
          <a:ln>
            <a:noFill/>
          </a:ln>
          <a:effectLst/>
        </p:spPr>
      </p:pic>
      <p:sp>
        <p:nvSpPr>
          <p:cNvPr id="4" name="文本框 3"/>
          <p:cNvSpPr txBox="1"/>
          <p:nvPr/>
        </p:nvSpPr>
        <p:spPr>
          <a:xfrm>
            <a:off x="793115" y="1772285"/>
            <a:ext cx="6381750" cy="2676525"/>
          </a:xfrm>
          <a:prstGeom prst="rect">
            <a:avLst/>
          </a:prstGeom>
          <a:noFill/>
        </p:spPr>
        <p:txBody>
          <a:bodyPr wrap="square" rtlCol="0" anchor="t">
            <a:spAutoFit/>
          </a:bodyPr>
          <a:p>
            <a:pPr algn="just"/>
            <a:r>
              <a:rPr lang="en-US" altLang="zh-CN" sz="2800">
                <a:latin typeface="黑体" panose="02010609060101010101" charset="-122"/>
                <a:ea typeface="黑体" panose="02010609060101010101" charset="-122"/>
              </a:rPr>
              <a:t>    </a:t>
            </a:r>
            <a:r>
              <a:rPr lang="zh-CN" altLang="en-US" sz="2800">
                <a:latin typeface="黑体" panose="02010609060101010101" charset="-122"/>
                <a:ea typeface="黑体" panose="02010609060101010101" charset="-122"/>
              </a:rPr>
              <a:t>大海的美是永远也说不尽的，面对辽阔的大海，诗人会情不自禁地放声高歌。</a:t>
            </a:r>
            <a:endParaRPr lang="zh-CN" altLang="en-US" sz="2800">
              <a:latin typeface="黑体" panose="02010609060101010101" charset="-122"/>
              <a:ea typeface="黑体" panose="02010609060101010101" charset="-122"/>
            </a:endParaRPr>
          </a:p>
          <a:p>
            <a:pPr algn="just"/>
            <a:r>
              <a:rPr lang="en-US" altLang="zh-CN" sz="2800">
                <a:latin typeface="黑体" panose="02010609060101010101" charset="-122"/>
                <a:ea typeface="黑体" panose="02010609060101010101" charset="-122"/>
              </a:rPr>
              <a:t>    </a:t>
            </a:r>
            <a:r>
              <a:rPr lang="zh-CN" altLang="en-US" sz="2800">
                <a:latin typeface="黑体" panose="02010609060101010101" charset="-122"/>
                <a:ea typeface="黑体" panose="02010609060101010101" charset="-122"/>
              </a:rPr>
              <a:t>今天我们来共同欣赏俄国伟大诗人普希金写的一首著名政治抒情诗《致大海》。</a:t>
            </a:r>
            <a:endParaRPr lang="zh-CN" altLang="en-US" sz="2800">
              <a:latin typeface="黑体" panose="02010609060101010101" charset="-122"/>
              <a:ea typeface="黑体" panose="02010609060101010101"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文本框 1"/>
          <p:cNvSpPr txBox="1"/>
          <p:nvPr/>
        </p:nvSpPr>
        <p:spPr>
          <a:xfrm>
            <a:off x="623253" y="1051878"/>
            <a:ext cx="6721475" cy="645160"/>
          </a:xfrm>
          <a:prstGeom prst="rect">
            <a:avLst/>
          </a:prstGeom>
          <a:noFill/>
          <a:ln w="9525">
            <a:noFill/>
          </a:ln>
        </p:spPr>
        <p:txBody>
          <a:bodyPr wrap="square" anchor="t" anchorCtr="0">
            <a:spAutoFit/>
          </a:bodyPr>
          <a:lstStyle/>
          <a:p>
            <a:r>
              <a:rPr lang="zh-CN" altLang="en-US" sz="3600" dirty="0">
                <a:latin typeface="黑体" panose="02010609060101010101" charset="-122"/>
                <a:ea typeface="黑体" panose="02010609060101010101" charset="-122"/>
              </a:rPr>
              <a:t>一、作者介绍</a:t>
            </a:r>
            <a:endParaRPr lang="en-US" altLang="zh-CN" sz="3600" dirty="0">
              <a:latin typeface="黑体" panose="02010609060101010101" charset="-122"/>
              <a:ea typeface="黑体" panose="02010609060101010101" charset="-122"/>
            </a:endParaRPr>
          </a:p>
        </p:txBody>
      </p:sp>
      <p:pic>
        <p:nvPicPr>
          <p:cNvPr id="2" name="图片 1" descr="src=http___hbimg.b0.upaiyun.com_ad3b4fbba695b8c217a5df0e747ca608194b41e03da5-psAeEG_fw658&amp;refer=http___hbimg.b0.upaiyun"/>
          <p:cNvPicPr>
            <a:picLocks noChangeAspect="1"/>
          </p:cNvPicPr>
          <p:nvPr/>
        </p:nvPicPr>
        <p:blipFill>
          <a:blip r:embed="rId1"/>
          <a:stretch>
            <a:fillRect/>
          </a:stretch>
        </p:blipFill>
        <p:spPr>
          <a:xfrm>
            <a:off x="8616315" y="1838960"/>
            <a:ext cx="2479040" cy="3332480"/>
          </a:xfrm>
          <a:prstGeom prst="rect">
            <a:avLst/>
          </a:prstGeom>
        </p:spPr>
      </p:pic>
      <p:sp>
        <p:nvSpPr>
          <p:cNvPr id="4" name="文本框 3"/>
          <p:cNvSpPr txBox="1"/>
          <p:nvPr/>
        </p:nvSpPr>
        <p:spPr>
          <a:xfrm>
            <a:off x="9394190" y="5229225"/>
            <a:ext cx="923290" cy="368300"/>
          </a:xfrm>
          <a:prstGeom prst="rect">
            <a:avLst/>
          </a:prstGeom>
          <a:noFill/>
        </p:spPr>
        <p:txBody>
          <a:bodyPr wrap="square" rtlCol="0" anchor="t">
            <a:spAutoFit/>
          </a:bodyPr>
          <a:p>
            <a:r>
              <a:rPr lang="zh-CN" altLang="en-US">
                <a:latin typeface="黑体" panose="02010609060101010101" charset="-122"/>
                <a:ea typeface="黑体" panose="02010609060101010101" charset="-122"/>
                <a:cs typeface="黑体" panose="02010609060101010101" charset="-122"/>
              </a:rPr>
              <a:t>普希金</a:t>
            </a:r>
            <a:endParaRPr lang="zh-CN" altLang="en-US">
              <a:latin typeface="黑体" panose="02010609060101010101" charset="-122"/>
              <a:ea typeface="黑体" panose="02010609060101010101" charset="-122"/>
              <a:cs typeface="黑体" panose="02010609060101010101" charset="-122"/>
            </a:endParaRPr>
          </a:p>
        </p:txBody>
      </p:sp>
      <p:sp>
        <p:nvSpPr>
          <p:cNvPr id="11" name="Title 6"/>
          <p:cNvSpPr txBox="1"/>
          <p:nvPr>
            <p:custDataLst>
              <p:tags r:id="rId2"/>
            </p:custDataLst>
          </p:nvPr>
        </p:nvSpPr>
        <p:spPr>
          <a:xfrm>
            <a:off x="695960" y="1988820"/>
            <a:ext cx="7329170" cy="3182620"/>
          </a:xfrm>
          <a:prstGeom prst="rect">
            <a:avLst/>
          </a:prstGeom>
          <a:noFill/>
          <a:ln w="3175">
            <a:noFill/>
            <a:prstDash val="dash"/>
          </a:ln>
        </p:spPr>
        <p:txBody>
          <a:bodyPr wrap="square" lIns="63500" tIns="25400" rIns="63500" bIns="25400" anchor="t" anchorCtr="0">
            <a:noAutofit/>
          </a:bodyPr>
          <a:lstStyle>
            <a:lvl1pPr algn="l" defTabSz="913765" rtl="0" eaLnBrk="1" latinLnBrk="0" hangingPunct="1">
              <a:lnSpc>
                <a:spcPct val="90000"/>
              </a:lnSpc>
              <a:spcBef>
                <a:spcPct val="0"/>
              </a:spcBef>
              <a:buNone/>
              <a:defRPr lang="en-US" sz="2745" b="0" kern="1200" cap="none" spc="-49" baseline="0" smtClean="0">
                <a:ln w="3175">
                  <a:noFill/>
                </a:ln>
                <a:solidFill>
                  <a:sysClr val="windowText" lastClr="000000"/>
                </a:solidFill>
                <a:effectLst/>
                <a:latin typeface="Calibri" panose="020F0502020204030204" charset="0"/>
                <a:ea typeface="Arial" panose="020B0604020202020204" pitchFamily="34" charset="0"/>
                <a:cs typeface="Segoe UI" panose="020B0502040204020203" pitchFamily="34" charset="0"/>
              </a:defRPr>
            </a:lvl1pPr>
          </a:lstStyle>
          <a:p>
            <a:pPr lvl="0" algn="just" fontAlgn="ctr">
              <a:lnSpc>
                <a:spcPct val="100000"/>
              </a:lnSpc>
              <a:spcBef>
                <a:spcPct val="0"/>
              </a:spcBef>
              <a:spcAft>
                <a:spcPts val="800"/>
              </a:spcAft>
              <a:buSzTx/>
              <a:buFont typeface="Wingdings" panose="05000000000000000000" charset="0"/>
            </a:pPr>
            <a:r>
              <a:rPr altLang="zh-CN" sz="2800" spc="180">
                <a:ln w="3175">
                  <a:noFill/>
                  <a:prstDash val="dash"/>
                </a:ln>
                <a:solidFill>
                  <a:schemeClr val="tx1"/>
                </a:solidFill>
                <a:latin typeface="黑体" panose="02010609060101010101" charset="-122"/>
                <a:ea typeface="黑体" panose="02010609060101010101" charset="-122"/>
                <a:cs typeface="黑体" panose="02010609060101010101" charset="-122"/>
                <a:sym typeface="微软雅黑" panose="020B0503020204020204" charset="-122"/>
              </a:rPr>
              <a:t>    亚历山大·谢尔盖耶维奇·普希金，</a:t>
            </a:r>
            <a:r>
              <a:rPr lang="zh-CN" altLang="en-US" sz="2800" spc="180">
                <a:ln w="3175">
                  <a:noFill/>
                  <a:prstDash val="dash"/>
                </a:ln>
                <a:solidFill>
                  <a:schemeClr val="tx1"/>
                </a:solidFill>
                <a:latin typeface="黑体" panose="02010609060101010101" charset="-122"/>
                <a:ea typeface="黑体" panose="02010609060101010101" charset="-122"/>
                <a:cs typeface="黑体" panose="02010609060101010101" charset="-122"/>
                <a:sym typeface="微软雅黑" panose="020B0503020204020204" charset="-122"/>
              </a:rPr>
              <a:t>是</a:t>
            </a:r>
            <a:r>
              <a:rPr altLang="zh-CN" sz="2800" spc="180">
                <a:ln w="3175">
                  <a:noFill/>
                  <a:prstDash val="dash"/>
                </a:ln>
                <a:solidFill>
                  <a:schemeClr val="tx1"/>
                </a:solidFill>
                <a:latin typeface="黑体" panose="02010609060101010101" charset="-122"/>
                <a:ea typeface="黑体" panose="02010609060101010101" charset="-122"/>
                <a:cs typeface="黑体" panose="02010609060101010101" charset="-122"/>
                <a:sym typeface="微软雅黑" panose="020B0503020204020204" charset="-122"/>
              </a:rPr>
              <a:t>俄国伟大的民族诗人、作家</a:t>
            </a:r>
            <a:r>
              <a:rPr lang="zh-CN" altLang="en-US" sz="2800" spc="180">
                <a:ln w="3175">
                  <a:noFill/>
                  <a:prstDash val="dash"/>
                </a:ln>
                <a:solidFill>
                  <a:schemeClr val="tx1"/>
                </a:solidFill>
                <a:latin typeface="黑体" panose="02010609060101010101" charset="-122"/>
                <a:ea typeface="黑体" panose="02010609060101010101" charset="-122"/>
                <a:cs typeface="黑体" panose="02010609060101010101" charset="-122"/>
                <a:sym typeface="微软雅黑" panose="020B0503020204020204" charset="-122"/>
              </a:rPr>
              <a:t>，是</a:t>
            </a:r>
            <a:r>
              <a:rPr altLang="zh-CN" sz="2800" spc="180">
                <a:ln w="3175">
                  <a:noFill/>
                  <a:prstDash val="dash"/>
                </a:ln>
                <a:solidFill>
                  <a:srgbClr val="0070C0"/>
                </a:solidFill>
                <a:latin typeface="黑体" panose="02010609060101010101" charset="-122"/>
                <a:ea typeface="黑体" panose="02010609060101010101" charset="-122"/>
                <a:cs typeface="黑体" panose="02010609060101010101" charset="-122"/>
                <a:sym typeface="微软雅黑" panose="020B0503020204020204" charset="-122"/>
              </a:rPr>
              <a:t>19世纪俄罗斯民族积极浪漫主义文学的代表，俄罗斯批判现实主义文学的奠基人</a:t>
            </a:r>
            <a:r>
              <a:rPr altLang="zh-CN" sz="2800" spc="180">
                <a:ln w="3175">
                  <a:noFill/>
                  <a:prstDash val="dash"/>
                </a:ln>
                <a:solidFill>
                  <a:schemeClr val="tx1"/>
                </a:solidFill>
                <a:latin typeface="黑体" panose="02010609060101010101" charset="-122"/>
                <a:ea typeface="黑体" panose="02010609060101010101" charset="-122"/>
                <a:cs typeface="黑体" panose="02010609060101010101" charset="-122"/>
                <a:sym typeface="微软雅黑" panose="020B0503020204020204" charset="-122"/>
              </a:rPr>
              <a:t>，被誉为“</a:t>
            </a:r>
            <a:r>
              <a:rPr altLang="zh-CN" sz="2800" spc="180">
                <a:ln w="3175">
                  <a:noFill/>
                  <a:prstDash val="dash"/>
                </a:ln>
                <a:solidFill>
                  <a:srgbClr val="0070C0"/>
                </a:solidFill>
                <a:latin typeface="黑体" panose="02010609060101010101" charset="-122"/>
                <a:ea typeface="黑体" panose="02010609060101010101" charset="-122"/>
                <a:cs typeface="黑体" panose="02010609060101010101" charset="-122"/>
                <a:sym typeface="微软雅黑" panose="020B0503020204020204" charset="-122"/>
              </a:rPr>
              <a:t>俄罗斯民族诗人”，高尔基称之为“俄罗斯文学之父”</a:t>
            </a:r>
            <a:r>
              <a:rPr altLang="zh-CN" sz="2800" spc="180">
                <a:ln w="3175">
                  <a:noFill/>
                  <a:prstDash val="dash"/>
                </a:ln>
                <a:solidFill>
                  <a:schemeClr val="tx1"/>
                </a:solidFill>
                <a:latin typeface="黑体" panose="02010609060101010101" charset="-122"/>
                <a:ea typeface="黑体" panose="02010609060101010101" charset="-122"/>
                <a:cs typeface="黑体" panose="02010609060101010101" charset="-122"/>
                <a:sym typeface="微软雅黑" panose="020B0503020204020204" charset="-122"/>
              </a:rPr>
              <a:t>。</a:t>
            </a:r>
            <a:endParaRPr lang="zh-CN" altLang="zh-CN" sz="2800" spc="180">
              <a:ln w="3175">
                <a:noFill/>
                <a:prstDash val="dash"/>
              </a:ln>
              <a:solidFill>
                <a:schemeClr val="tx1"/>
              </a:solidFill>
              <a:latin typeface="黑体" panose="02010609060101010101" charset="-122"/>
              <a:ea typeface="黑体" panose="02010609060101010101" charset="-122"/>
              <a:cs typeface="黑体" panose="02010609060101010101" charset="-122"/>
              <a:sym typeface="微软雅黑" panose="020B0503020204020204"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92100" y="1697355"/>
            <a:ext cx="11601450" cy="4605020"/>
          </a:xfrm>
          <a:prstGeom prst="rect">
            <a:avLst/>
          </a:prstGeom>
          <a:noFill/>
        </p:spPr>
        <p:txBody>
          <a:bodyPr wrap="square" rtlCol="0" anchor="t">
            <a:spAutoFit/>
          </a:bodyPr>
          <a:p>
            <a:pPr algn="just" defTabSz="913765" fontAlgn="ctr">
              <a:lnSpc>
                <a:spcPct val="100000"/>
              </a:lnSpc>
              <a:spcAft>
                <a:spcPts val="800"/>
              </a:spcAft>
              <a:buSzTx/>
              <a:buFont typeface="Wingdings" panose="05000000000000000000" charset="0"/>
            </a:pPr>
            <a:r>
              <a:rPr lang="en-US" altLang="zh-CN" sz="2800" spc="180" smtClean="0">
                <a:ln w="3175">
                  <a:noFill/>
                  <a:prstDash val="dash"/>
                </a:ln>
                <a:solidFill>
                  <a:sysClr val="windowText" lastClr="000000"/>
                </a:solidFill>
                <a:effectLst/>
                <a:latin typeface="黑体" panose="02010609060101010101" charset="-122"/>
                <a:ea typeface="黑体" panose="02010609060101010101" charset="-122"/>
                <a:cs typeface="黑体" panose="02010609060101010101" charset="-122"/>
                <a:sym typeface="微软雅黑" panose="020B0503020204020204" charset="-122"/>
              </a:rPr>
              <a:t>    </a:t>
            </a:r>
            <a:r>
              <a:rPr lang="zh-CN" altLang="en-US" sz="2800" spc="180" smtClean="0">
                <a:ln w="3175">
                  <a:noFill/>
                  <a:prstDash val="dash"/>
                </a:ln>
                <a:solidFill>
                  <a:sysClr val="windowText" lastClr="000000"/>
                </a:solidFill>
                <a:effectLst/>
                <a:latin typeface="黑体" panose="02010609060101010101" charset="-122"/>
                <a:ea typeface="黑体" panose="02010609060101010101" charset="-122"/>
                <a:cs typeface="黑体" panose="02010609060101010101" charset="-122"/>
                <a:sym typeface="微软雅黑" panose="020B0503020204020204" charset="-122"/>
              </a:rPr>
              <a:t>普希金出生于莫斯科一个贵族家庭。1811年进入皇村学校。求学期间开始诗歌创作，并形成了强烈的自由思想。</a:t>
            </a:r>
            <a:endParaRPr lang="zh-CN" altLang="en-US" sz="2800" spc="180">
              <a:ln w="3175">
                <a:noFill/>
                <a:prstDash val="dash"/>
              </a:ln>
              <a:latin typeface="黑体" panose="02010609060101010101" charset="-122"/>
              <a:ea typeface="黑体" panose="02010609060101010101" charset="-122"/>
              <a:cs typeface="黑体" panose="02010609060101010101" charset="-122"/>
              <a:sym typeface="微软雅黑" panose="020B0503020204020204" charset="-122"/>
            </a:endParaRPr>
          </a:p>
          <a:p>
            <a:pPr algn="just" defTabSz="913765" fontAlgn="ctr">
              <a:lnSpc>
                <a:spcPct val="100000"/>
              </a:lnSpc>
              <a:spcAft>
                <a:spcPts val="800"/>
              </a:spcAft>
              <a:buSzTx/>
              <a:buFont typeface="Wingdings" panose="05000000000000000000" charset="0"/>
            </a:pPr>
            <a:r>
              <a:rPr lang="en-US" altLang="zh-CN" sz="2800" spc="180" smtClean="0">
                <a:ln w="3175">
                  <a:noFill/>
                  <a:prstDash val="dash"/>
                </a:ln>
                <a:solidFill>
                  <a:sysClr val="windowText" lastClr="000000"/>
                </a:solidFill>
                <a:effectLst/>
                <a:latin typeface="黑体" panose="02010609060101010101" charset="-122"/>
                <a:ea typeface="黑体" panose="02010609060101010101" charset="-122"/>
                <a:cs typeface="黑体" panose="02010609060101010101" charset="-122"/>
                <a:sym typeface="微软雅黑" panose="020B0503020204020204" charset="-122"/>
              </a:rPr>
              <a:t>    </a:t>
            </a:r>
            <a:r>
              <a:rPr lang="zh-CN" altLang="en-US" sz="2800" spc="180" smtClean="0">
                <a:ln w="3175">
                  <a:noFill/>
                  <a:prstDash val="dash"/>
                </a:ln>
                <a:solidFill>
                  <a:sysClr val="windowText" lastClr="000000"/>
                </a:solidFill>
                <a:effectLst/>
                <a:latin typeface="黑体" panose="02010609060101010101" charset="-122"/>
                <a:ea typeface="黑体" panose="02010609060101010101" charset="-122"/>
                <a:cs typeface="黑体" panose="02010609060101010101" charset="-122"/>
                <a:sym typeface="微软雅黑" panose="020B0503020204020204" charset="-122"/>
              </a:rPr>
              <a:t>1814年7月，诗歌《致诗友》发表在《欧洲通报》上。1817年3月，出版了</a:t>
            </a:r>
            <a:r>
              <a:rPr lang="zh-CN" altLang="en-US" sz="2800" spc="180" smtClean="0">
                <a:ln w="3175">
                  <a:noFill/>
                  <a:prstDash val="dash"/>
                </a:ln>
                <a:solidFill>
                  <a:srgbClr val="0070C0"/>
                </a:solidFill>
                <a:effectLst/>
                <a:latin typeface="黑体" panose="02010609060101010101" charset="-122"/>
                <a:ea typeface="黑体" panose="02010609060101010101" charset="-122"/>
                <a:cs typeface="黑体" panose="02010609060101010101" charset="-122"/>
                <a:sym typeface="微软雅黑" panose="020B0503020204020204" charset="-122"/>
              </a:rPr>
              <a:t>第一本诗集《亚历山大·普希金诗集》</a:t>
            </a:r>
            <a:r>
              <a:rPr lang="zh-CN" altLang="en-US" sz="2800" spc="180" smtClean="0">
                <a:ln w="3175">
                  <a:noFill/>
                  <a:prstDash val="dash"/>
                </a:ln>
                <a:solidFill>
                  <a:sysClr val="windowText" lastClr="000000"/>
                </a:solidFill>
                <a:effectLst/>
                <a:latin typeface="黑体" panose="02010609060101010101" charset="-122"/>
                <a:ea typeface="黑体" panose="02010609060101010101" charset="-122"/>
                <a:cs typeface="黑体" panose="02010609060101010101" charset="-122"/>
                <a:sym typeface="微软雅黑" panose="020B0503020204020204" charset="-122"/>
              </a:rPr>
              <a:t>；7月，完成</a:t>
            </a:r>
            <a:r>
              <a:rPr lang="zh-CN" altLang="en-US" sz="2800" spc="180" smtClean="0">
                <a:ln w="3175">
                  <a:noFill/>
                  <a:prstDash val="dash"/>
                </a:ln>
                <a:solidFill>
                  <a:srgbClr val="0070C0"/>
                </a:solidFill>
                <a:effectLst/>
                <a:latin typeface="黑体" panose="02010609060101010101" charset="-122"/>
                <a:ea typeface="黑体" panose="02010609060101010101" charset="-122"/>
                <a:cs typeface="黑体" panose="02010609060101010101" charset="-122"/>
                <a:sym typeface="微软雅黑" panose="020B0503020204020204" charset="-122"/>
              </a:rPr>
              <a:t>诗歌《自由颂》</a:t>
            </a:r>
            <a:r>
              <a:rPr lang="zh-CN" altLang="en-US" sz="2800" spc="180" smtClean="0">
                <a:ln w="3175">
                  <a:noFill/>
                  <a:prstDash val="dash"/>
                </a:ln>
                <a:solidFill>
                  <a:sysClr val="windowText" lastClr="000000"/>
                </a:solidFill>
                <a:effectLst/>
                <a:latin typeface="黑体" panose="02010609060101010101" charset="-122"/>
                <a:ea typeface="黑体" panose="02010609060101010101" charset="-122"/>
                <a:cs typeface="黑体" panose="02010609060101010101" charset="-122"/>
                <a:sym typeface="微软雅黑" panose="020B0503020204020204" charset="-122"/>
              </a:rPr>
              <a:t>，造成一定影响。1819年7月，写出诗歌《乡村》。1820年3月，完成</a:t>
            </a:r>
            <a:r>
              <a:rPr lang="zh-CN" altLang="en-US" sz="2800" spc="180" smtClean="0">
                <a:ln w="3175">
                  <a:noFill/>
                  <a:prstDash val="dash"/>
                </a:ln>
                <a:solidFill>
                  <a:srgbClr val="0070C0"/>
                </a:solidFill>
                <a:effectLst/>
                <a:latin typeface="黑体" panose="02010609060101010101" charset="-122"/>
                <a:ea typeface="黑体" panose="02010609060101010101" charset="-122"/>
                <a:cs typeface="黑体" panose="02010609060101010101" charset="-122"/>
                <a:sym typeface="微软雅黑" panose="020B0503020204020204" charset="-122"/>
              </a:rPr>
              <a:t>第一部长诗《鲁斯兰和柳德米拉》</a:t>
            </a:r>
            <a:r>
              <a:rPr lang="zh-CN" altLang="en-US" sz="2800" spc="180" smtClean="0">
                <a:ln w="3175">
                  <a:noFill/>
                  <a:prstDash val="dash"/>
                </a:ln>
                <a:solidFill>
                  <a:sysClr val="windowText" lastClr="000000"/>
                </a:solidFill>
                <a:effectLst/>
                <a:latin typeface="黑体" panose="02010609060101010101" charset="-122"/>
                <a:ea typeface="黑体" panose="02010609060101010101" charset="-122"/>
                <a:cs typeface="黑体" panose="02010609060101010101" charset="-122"/>
                <a:sym typeface="微软雅黑" panose="020B0503020204020204" charset="-122"/>
              </a:rPr>
              <a:t>，引起文坛关注。</a:t>
            </a:r>
            <a:endParaRPr lang="zh-CN" altLang="en-US" sz="2800" spc="180">
              <a:ln w="3175">
                <a:noFill/>
                <a:prstDash val="dash"/>
              </a:ln>
              <a:latin typeface="黑体" panose="02010609060101010101" charset="-122"/>
              <a:ea typeface="黑体" panose="02010609060101010101" charset="-122"/>
              <a:cs typeface="黑体" panose="02010609060101010101" charset="-122"/>
              <a:sym typeface="微软雅黑" panose="020B0503020204020204" charset="-122"/>
            </a:endParaRPr>
          </a:p>
          <a:p>
            <a:pPr algn="just" defTabSz="913765" fontAlgn="ctr">
              <a:lnSpc>
                <a:spcPct val="100000"/>
              </a:lnSpc>
              <a:spcAft>
                <a:spcPts val="800"/>
              </a:spcAft>
              <a:buSzTx/>
              <a:buFont typeface="Wingdings" panose="05000000000000000000" charset="0"/>
            </a:pPr>
            <a:r>
              <a:rPr lang="en-US" altLang="zh-CN" sz="2800" spc="180" smtClean="0">
                <a:ln w="3175">
                  <a:noFill/>
                  <a:prstDash val="dash"/>
                </a:ln>
                <a:solidFill>
                  <a:sysClr val="windowText" lastClr="000000"/>
                </a:solidFill>
                <a:effectLst/>
                <a:latin typeface="黑体" panose="02010609060101010101" charset="-122"/>
                <a:ea typeface="黑体" panose="02010609060101010101" charset="-122"/>
                <a:cs typeface="黑体" panose="02010609060101010101" charset="-122"/>
                <a:sym typeface="微软雅黑" panose="020B0503020204020204" charset="-122"/>
              </a:rPr>
              <a:t>    </a:t>
            </a:r>
            <a:r>
              <a:rPr lang="zh-CN" altLang="en-US" sz="2800" spc="180" smtClean="0">
                <a:ln w="3175">
                  <a:noFill/>
                  <a:prstDash val="dash"/>
                </a:ln>
                <a:solidFill>
                  <a:srgbClr val="0070C0"/>
                </a:solidFill>
                <a:effectLst/>
                <a:latin typeface="黑体" panose="02010609060101010101" charset="-122"/>
                <a:ea typeface="黑体" panose="02010609060101010101" charset="-122"/>
                <a:cs typeface="黑体" panose="02010609060101010101" charset="-122"/>
                <a:sym typeface="微软雅黑" panose="020B0503020204020204" charset="-122"/>
              </a:rPr>
              <a:t>1820年</a:t>
            </a:r>
            <a:r>
              <a:rPr lang="zh-CN" altLang="en-US" sz="2800" spc="180" smtClean="0">
                <a:ln w="3175">
                  <a:noFill/>
                  <a:prstDash val="dash"/>
                </a:ln>
                <a:solidFill>
                  <a:sysClr val="windowText" lastClr="000000"/>
                </a:solidFill>
                <a:effectLst/>
                <a:latin typeface="黑体" panose="02010609060101010101" charset="-122"/>
                <a:ea typeface="黑体" panose="02010609060101010101" charset="-122"/>
                <a:cs typeface="黑体" panose="02010609060101010101" charset="-122"/>
                <a:sym typeface="微软雅黑" panose="020B0503020204020204" charset="-122"/>
              </a:rPr>
              <a:t>因《自由颂》《致恰达耶夫》等诗中的反抗倾向激怒沙皇亚历山大一世，被以政府信使的名义</a:t>
            </a:r>
            <a:r>
              <a:rPr lang="zh-CN" altLang="en-US" sz="2800" spc="180" smtClean="0">
                <a:ln w="3175">
                  <a:noFill/>
                  <a:prstDash val="dash"/>
                </a:ln>
                <a:solidFill>
                  <a:srgbClr val="0070C0"/>
                </a:solidFill>
                <a:effectLst/>
                <a:latin typeface="黑体" panose="02010609060101010101" charset="-122"/>
                <a:ea typeface="黑体" panose="02010609060101010101" charset="-122"/>
                <a:cs typeface="黑体" panose="02010609060101010101" charset="-122"/>
                <a:sym typeface="微软雅黑" panose="020B0503020204020204" charset="-122"/>
              </a:rPr>
              <a:t>流放到俄国南部</a:t>
            </a:r>
            <a:r>
              <a:rPr lang="zh-CN" altLang="en-US" sz="2800" spc="180" smtClean="0">
                <a:ln w="3175">
                  <a:noFill/>
                  <a:prstDash val="dash"/>
                </a:ln>
                <a:solidFill>
                  <a:sysClr val="windowText" lastClr="000000"/>
                </a:solidFill>
                <a:effectLst/>
                <a:latin typeface="黑体" panose="02010609060101010101" charset="-122"/>
                <a:ea typeface="黑体" panose="02010609060101010101" charset="-122"/>
                <a:cs typeface="黑体" panose="02010609060101010101" charset="-122"/>
                <a:sym typeface="微软雅黑" panose="020B0503020204020204" charset="-122"/>
              </a:rPr>
              <a:t>。1821年，完成</a:t>
            </a:r>
            <a:r>
              <a:rPr lang="zh-CN" altLang="en-US" sz="2800" spc="180" smtClean="0">
                <a:ln w="3175">
                  <a:noFill/>
                  <a:prstDash val="dash"/>
                </a:ln>
                <a:solidFill>
                  <a:srgbClr val="0070C0"/>
                </a:solidFill>
                <a:effectLst/>
                <a:latin typeface="黑体" panose="02010609060101010101" charset="-122"/>
                <a:ea typeface="黑体" panose="02010609060101010101" charset="-122"/>
                <a:cs typeface="黑体" panose="02010609060101010101" charset="-122"/>
                <a:sym typeface="微软雅黑" panose="020B0503020204020204" charset="-122"/>
              </a:rPr>
              <a:t>长诗《高加索的俘虏》</a:t>
            </a:r>
            <a:r>
              <a:rPr lang="zh-CN" altLang="en-US" sz="2800" spc="180" smtClean="0">
                <a:ln w="3175">
                  <a:noFill/>
                  <a:prstDash val="dash"/>
                </a:ln>
                <a:solidFill>
                  <a:sysClr val="windowText" lastClr="000000"/>
                </a:solidFill>
                <a:effectLst/>
                <a:latin typeface="黑体" panose="02010609060101010101" charset="-122"/>
                <a:ea typeface="黑体" panose="02010609060101010101" charset="-122"/>
                <a:cs typeface="黑体" panose="02010609060101010101" charset="-122"/>
                <a:sym typeface="微软雅黑" panose="020B0503020204020204" charset="-122"/>
              </a:rPr>
              <a:t>。</a:t>
            </a:r>
            <a:r>
              <a:rPr lang="zh-CN" altLang="en-US" sz="2800" spc="180" smtClean="0">
                <a:ln w="3175">
                  <a:noFill/>
                  <a:prstDash val="dash"/>
                </a:ln>
                <a:solidFill>
                  <a:srgbClr val="0070C0"/>
                </a:solidFill>
                <a:effectLst/>
                <a:latin typeface="黑体" panose="02010609060101010101" charset="-122"/>
                <a:ea typeface="黑体" panose="02010609060101010101" charset="-122"/>
                <a:cs typeface="黑体" panose="02010609060101010101" charset="-122"/>
                <a:sym typeface="微软雅黑" panose="020B0503020204020204" charset="-122"/>
              </a:rPr>
              <a:t>1824年</a:t>
            </a:r>
            <a:r>
              <a:rPr lang="zh-CN" altLang="en-US" sz="2800" spc="180" smtClean="0">
                <a:ln w="3175">
                  <a:noFill/>
                  <a:prstDash val="dash"/>
                </a:ln>
                <a:solidFill>
                  <a:sysClr val="windowText" lastClr="000000"/>
                </a:solidFill>
                <a:effectLst/>
                <a:latin typeface="黑体" panose="02010609060101010101" charset="-122"/>
                <a:ea typeface="黑体" panose="02010609060101010101" charset="-122"/>
                <a:cs typeface="黑体" panose="02010609060101010101" charset="-122"/>
                <a:sym typeface="微软雅黑" panose="020B0503020204020204" charset="-122"/>
              </a:rPr>
              <a:t>又</a:t>
            </a:r>
            <a:r>
              <a:rPr lang="zh-CN" altLang="en-US" sz="2800" spc="180" smtClean="0">
                <a:ln w="3175">
                  <a:noFill/>
                  <a:prstDash val="dash"/>
                </a:ln>
                <a:solidFill>
                  <a:srgbClr val="0070C0"/>
                </a:solidFill>
                <a:effectLst/>
                <a:latin typeface="黑体" panose="02010609060101010101" charset="-122"/>
                <a:ea typeface="黑体" panose="02010609060101010101" charset="-122"/>
                <a:cs typeface="黑体" panose="02010609060101010101" charset="-122"/>
                <a:sym typeface="微软雅黑" panose="020B0503020204020204" charset="-122"/>
              </a:rPr>
              <a:t>被禁闭</a:t>
            </a:r>
            <a:r>
              <a:rPr lang="zh-CN" altLang="en-US" sz="2800" spc="180" smtClean="0">
                <a:ln w="3175">
                  <a:noFill/>
                  <a:prstDash val="dash"/>
                </a:ln>
                <a:solidFill>
                  <a:sysClr val="windowText" lastClr="000000"/>
                </a:solidFill>
                <a:effectLst/>
                <a:latin typeface="黑体" panose="02010609060101010101" charset="-122"/>
                <a:ea typeface="黑体" panose="02010609060101010101" charset="-122"/>
                <a:cs typeface="黑体" panose="02010609060101010101" charset="-122"/>
                <a:sym typeface="微软雅黑" panose="020B0503020204020204" charset="-122"/>
              </a:rPr>
              <a:t>在父亲的领地米哈伊洛夫斯克村。</a:t>
            </a:r>
            <a:endParaRPr lang="zh-CN" altLang="en-US"/>
          </a:p>
        </p:txBody>
      </p:sp>
      <p:sp>
        <p:nvSpPr>
          <p:cNvPr id="36866" name="文本框 1"/>
          <p:cNvSpPr txBox="1"/>
          <p:nvPr/>
        </p:nvSpPr>
        <p:spPr>
          <a:xfrm>
            <a:off x="623253" y="1051878"/>
            <a:ext cx="6721475" cy="645160"/>
          </a:xfrm>
          <a:prstGeom prst="rect">
            <a:avLst/>
          </a:prstGeom>
          <a:noFill/>
          <a:ln w="9525">
            <a:noFill/>
          </a:ln>
        </p:spPr>
        <p:txBody>
          <a:bodyPr wrap="square" anchor="t" anchorCtr="0">
            <a:spAutoFit/>
          </a:bodyPr>
          <a:p>
            <a:r>
              <a:rPr lang="zh-CN" altLang="en-US" sz="3600" dirty="0">
                <a:latin typeface="黑体" panose="02010609060101010101" charset="-122"/>
                <a:ea typeface="黑体" panose="02010609060101010101" charset="-122"/>
              </a:rPr>
              <a:t>一、作者介绍</a:t>
            </a:r>
            <a:endParaRPr lang="en-US" altLang="zh-CN" sz="3600" dirty="0">
              <a:latin typeface="黑体" panose="02010609060101010101" charset="-122"/>
              <a:ea typeface="黑体" panose="02010609060101010101"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42900" y="1701165"/>
            <a:ext cx="11520170" cy="3209925"/>
          </a:xfrm>
          <a:prstGeom prst="rect">
            <a:avLst/>
          </a:prstGeom>
          <a:noFill/>
        </p:spPr>
        <p:txBody>
          <a:bodyPr wrap="square" rtlCol="0" anchor="t">
            <a:spAutoFit/>
          </a:bodyPr>
          <a:p>
            <a:pPr algn="just" defTabSz="913765" fontAlgn="ctr">
              <a:spcAft>
                <a:spcPts val="800"/>
              </a:spcAft>
              <a:buSzTx/>
              <a:buFont typeface="Wingdings" panose="05000000000000000000" charset="0"/>
            </a:pPr>
            <a:r>
              <a:rPr lang="en-US" altLang="zh-CN" sz="2800" spc="180" smtClean="0">
                <a:ln w="3175">
                  <a:noFill/>
                  <a:prstDash val="dash"/>
                </a:ln>
                <a:solidFill>
                  <a:sysClr val="windowText" lastClr="000000"/>
                </a:solidFill>
                <a:effectLst/>
                <a:latin typeface="黑体" panose="02010609060101010101" charset="-122"/>
                <a:ea typeface="黑体" panose="02010609060101010101" charset="-122"/>
                <a:cs typeface="黑体" panose="02010609060101010101" charset="-122"/>
                <a:sym typeface="微软雅黑" panose="020B0503020204020204" charset="-122"/>
              </a:rPr>
              <a:t>    </a:t>
            </a:r>
            <a:r>
              <a:rPr lang="zh-CN" altLang="en-US" sz="2800" spc="180" smtClean="0">
                <a:ln w="3175">
                  <a:noFill/>
                  <a:prstDash val="dash"/>
                </a:ln>
                <a:solidFill>
                  <a:sysClr val="windowText" lastClr="000000"/>
                </a:solidFill>
                <a:effectLst/>
                <a:latin typeface="黑体" panose="02010609060101010101" charset="-122"/>
                <a:ea typeface="黑体" panose="02010609060101010101" charset="-122"/>
                <a:cs typeface="黑体" panose="02010609060101010101" charset="-122"/>
                <a:sym typeface="微软雅黑" panose="020B0503020204020204" charset="-122"/>
              </a:rPr>
              <a:t>十二月党人起义失败后，沙皇尼古拉一世因普希金的文学声誉将他赦免并召回莫斯科，这一年，完成</a:t>
            </a:r>
            <a:r>
              <a:rPr lang="zh-CN" altLang="en-US" sz="2800" spc="180" smtClean="0">
                <a:ln w="3175">
                  <a:noFill/>
                  <a:prstDash val="dash"/>
                </a:ln>
                <a:solidFill>
                  <a:srgbClr val="0070C0"/>
                </a:solidFill>
                <a:effectLst/>
                <a:latin typeface="黑体" panose="02010609060101010101" charset="-122"/>
                <a:ea typeface="黑体" panose="02010609060101010101" charset="-122"/>
                <a:cs typeface="黑体" panose="02010609060101010101" charset="-122"/>
                <a:sym typeface="微软雅黑" panose="020B0503020204020204" charset="-122"/>
              </a:rPr>
              <a:t>短诗《假如生活欺骗了你》</a:t>
            </a:r>
            <a:r>
              <a:rPr lang="zh-CN" altLang="en-US" sz="2800" spc="180" smtClean="0">
                <a:ln w="3175">
                  <a:noFill/>
                  <a:prstDash val="dash"/>
                </a:ln>
                <a:solidFill>
                  <a:sysClr val="windowText" lastClr="000000"/>
                </a:solidFill>
                <a:effectLst/>
                <a:latin typeface="黑体" panose="02010609060101010101" charset="-122"/>
                <a:ea typeface="黑体" panose="02010609060101010101" charset="-122"/>
                <a:cs typeface="黑体" panose="02010609060101010101" charset="-122"/>
                <a:sym typeface="微软雅黑" panose="020B0503020204020204" charset="-122"/>
              </a:rPr>
              <a:t>。1828年，完成</a:t>
            </a:r>
            <a:r>
              <a:rPr lang="zh-CN" altLang="en-US" sz="2800" spc="180" smtClean="0">
                <a:ln w="3175">
                  <a:noFill/>
                  <a:prstDash val="dash"/>
                </a:ln>
                <a:solidFill>
                  <a:srgbClr val="0070C0"/>
                </a:solidFill>
                <a:effectLst/>
                <a:latin typeface="黑体" panose="02010609060101010101" charset="-122"/>
                <a:ea typeface="黑体" panose="02010609060101010101" charset="-122"/>
                <a:cs typeface="黑体" panose="02010609060101010101" charset="-122"/>
                <a:sym typeface="微软雅黑" panose="020B0503020204020204" charset="-122"/>
              </a:rPr>
              <a:t>诗体小说《叶甫盖尼·奥涅金》</a:t>
            </a:r>
            <a:r>
              <a:rPr lang="zh-CN" altLang="en-US" sz="2800" spc="180" smtClean="0">
                <a:ln w="3175">
                  <a:noFill/>
                  <a:prstDash val="dash"/>
                </a:ln>
                <a:solidFill>
                  <a:sysClr val="windowText" lastClr="000000"/>
                </a:solidFill>
                <a:effectLst/>
                <a:latin typeface="黑体" panose="02010609060101010101" charset="-122"/>
                <a:ea typeface="黑体" panose="02010609060101010101" charset="-122"/>
                <a:cs typeface="黑体" panose="02010609060101010101" charset="-122"/>
                <a:sym typeface="微软雅黑" panose="020B0503020204020204" charset="-122"/>
              </a:rPr>
              <a:t>。1830年，参加《文学报》的编辑工作。1833年10月，完成长诗《青铜骑士》；12月30日，被尼古拉一世任命为宫中低级侍从。1836年，创办俄国文学史上的重要杂志《现代人》，同年10月，完成</a:t>
            </a:r>
            <a:r>
              <a:rPr lang="zh-CN" altLang="en-US" sz="2800" spc="180" smtClean="0">
                <a:ln w="3175">
                  <a:noFill/>
                  <a:prstDash val="dash"/>
                </a:ln>
                <a:solidFill>
                  <a:srgbClr val="0070C0"/>
                </a:solidFill>
                <a:effectLst/>
                <a:latin typeface="黑体" panose="02010609060101010101" charset="-122"/>
                <a:ea typeface="黑体" panose="02010609060101010101" charset="-122"/>
                <a:cs typeface="黑体" panose="02010609060101010101" charset="-122"/>
                <a:sym typeface="微软雅黑" panose="020B0503020204020204" charset="-122"/>
              </a:rPr>
              <a:t>小说《上尉的女儿》</a:t>
            </a:r>
            <a:r>
              <a:rPr lang="zh-CN" altLang="en-US" sz="2800" spc="180" smtClean="0">
                <a:ln w="3175">
                  <a:noFill/>
                  <a:prstDash val="dash"/>
                </a:ln>
                <a:solidFill>
                  <a:sysClr val="windowText" lastClr="000000"/>
                </a:solidFill>
                <a:effectLst/>
                <a:latin typeface="黑体" panose="02010609060101010101" charset="-122"/>
                <a:ea typeface="黑体" panose="02010609060101010101" charset="-122"/>
                <a:cs typeface="黑体" panose="02010609060101010101" charset="-122"/>
                <a:sym typeface="微软雅黑" panose="020B0503020204020204" charset="-122"/>
              </a:rPr>
              <a:t>。</a:t>
            </a:r>
            <a:endParaRPr lang="zh-CN" altLang="en-US" sz="2800" spc="180" smtClean="0">
              <a:ln w="3175">
                <a:noFill/>
                <a:prstDash val="dash"/>
              </a:ln>
              <a:solidFill>
                <a:sysClr val="windowText" lastClr="000000"/>
              </a:solidFill>
              <a:effectLst/>
              <a:latin typeface="黑体" panose="02010609060101010101" charset="-122"/>
              <a:ea typeface="黑体" panose="02010609060101010101" charset="-122"/>
              <a:cs typeface="黑体" panose="02010609060101010101" charset="-122"/>
              <a:sym typeface="微软雅黑" panose="020B0503020204020204" charset="-122"/>
            </a:endParaRPr>
          </a:p>
          <a:p>
            <a:pPr algn="just" defTabSz="913765" fontAlgn="ctr">
              <a:spcAft>
                <a:spcPts val="800"/>
              </a:spcAft>
              <a:buSzTx/>
              <a:buFont typeface="Wingdings" panose="05000000000000000000" charset="0"/>
            </a:pPr>
            <a:r>
              <a:rPr lang="en-US" altLang="zh-CN" sz="2800" spc="180" smtClean="0">
                <a:ln w="3175">
                  <a:noFill/>
                  <a:prstDash val="dash"/>
                </a:ln>
                <a:solidFill>
                  <a:sysClr val="windowText" lastClr="000000"/>
                </a:solidFill>
                <a:effectLst/>
                <a:latin typeface="黑体" panose="02010609060101010101" charset="-122"/>
                <a:ea typeface="黑体" panose="02010609060101010101" charset="-122"/>
                <a:cs typeface="黑体" panose="02010609060101010101" charset="-122"/>
                <a:sym typeface="微软雅黑" panose="020B0503020204020204" charset="-122"/>
              </a:rPr>
              <a:t>    </a:t>
            </a:r>
            <a:r>
              <a:rPr lang="zh-CN" altLang="en-US" sz="2800" spc="180" smtClean="0">
                <a:ln w="3175">
                  <a:noFill/>
                  <a:prstDash val="dash"/>
                </a:ln>
                <a:solidFill>
                  <a:sysClr val="windowText" lastClr="000000"/>
                </a:solidFill>
                <a:effectLst/>
                <a:latin typeface="黑体" panose="02010609060101010101" charset="-122"/>
                <a:ea typeface="黑体" panose="02010609060101010101" charset="-122"/>
                <a:cs typeface="黑体" panose="02010609060101010101" charset="-122"/>
                <a:sym typeface="微软雅黑" panose="020B0503020204020204" charset="-122"/>
              </a:rPr>
              <a:t>1837年普希金在与法国贵族丹特斯的决斗中被杀害。</a:t>
            </a:r>
            <a:endParaRPr lang="zh-CN" altLang="en-US" sz="2800" spc="180" smtClean="0">
              <a:ln w="3175">
                <a:noFill/>
                <a:prstDash val="dash"/>
              </a:ln>
              <a:solidFill>
                <a:sysClr val="windowText" lastClr="000000"/>
              </a:solidFill>
              <a:effectLst/>
              <a:latin typeface="黑体" panose="02010609060101010101" charset="-122"/>
              <a:ea typeface="黑体" panose="02010609060101010101" charset="-122"/>
              <a:cs typeface="黑体" panose="02010609060101010101" charset="-122"/>
              <a:sym typeface="微软雅黑" panose="020B0503020204020204" charset="-122"/>
            </a:endParaRPr>
          </a:p>
        </p:txBody>
      </p:sp>
      <p:sp>
        <p:nvSpPr>
          <p:cNvPr id="36866" name="文本框 1"/>
          <p:cNvSpPr txBox="1"/>
          <p:nvPr/>
        </p:nvSpPr>
        <p:spPr>
          <a:xfrm>
            <a:off x="623253" y="1051878"/>
            <a:ext cx="6721475" cy="645160"/>
          </a:xfrm>
          <a:prstGeom prst="rect">
            <a:avLst/>
          </a:prstGeom>
          <a:noFill/>
          <a:ln w="9525">
            <a:noFill/>
          </a:ln>
        </p:spPr>
        <p:txBody>
          <a:bodyPr wrap="square" anchor="t" anchorCtr="0">
            <a:spAutoFit/>
          </a:bodyPr>
          <a:p>
            <a:r>
              <a:rPr lang="zh-CN" altLang="en-US" sz="3600" dirty="0">
                <a:latin typeface="黑体" panose="02010609060101010101" charset="-122"/>
                <a:ea typeface="黑体" panose="02010609060101010101" charset="-122"/>
              </a:rPr>
              <a:t>一、作者介绍</a:t>
            </a:r>
            <a:endParaRPr lang="en-US" altLang="zh-CN" sz="3600" dirty="0">
              <a:latin typeface="黑体" panose="02010609060101010101" charset="-122"/>
              <a:ea typeface="黑体" panose="02010609060101010101"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文本框 1"/>
          <p:cNvSpPr txBox="1"/>
          <p:nvPr/>
        </p:nvSpPr>
        <p:spPr>
          <a:xfrm>
            <a:off x="623253" y="1051878"/>
            <a:ext cx="6721475" cy="645160"/>
          </a:xfrm>
          <a:prstGeom prst="rect">
            <a:avLst/>
          </a:prstGeom>
          <a:noFill/>
          <a:ln w="9525">
            <a:noFill/>
          </a:ln>
        </p:spPr>
        <p:txBody>
          <a:bodyPr wrap="square" anchor="t" anchorCtr="0">
            <a:spAutoFit/>
          </a:bodyPr>
          <a:lstStyle/>
          <a:p>
            <a:r>
              <a:rPr lang="zh-CN" altLang="en-US" sz="3600" dirty="0">
                <a:latin typeface="黑体" panose="02010609060101010101" charset="-122"/>
                <a:ea typeface="黑体" panose="02010609060101010101" charset="-122"/>
              </a:rPr>
              <a:t>一、作者介绍</a:t>
            </a:r>
            <a:endParaRPr lang="en-US" altLang="zh-CN" sz="3600" dirty="0">
              <a:latin typeface="黑体" panose="02010609060101010101" charset="-122"/>
              <a:ea typeface="黑体" panose="02010609060101010101" charset="-122"/>
            </a:endParaRPr>
          </a:p>
        </p:txBody>
      </p:sp>
      <p:pic>
        <p:nvPicPr>
          <p:cNvPr id="2" name="图片 1" descr="src=http___hbimg.b0.upaiyun.com_ad3b4fbba695b8c217a5df0e747ca608194b41e03da5-psAeEG_fw658&amp;refer=http___hbimg.b0.upaiyun"/>
          <p:cNvPicPr>
            <a:picLocks noChangeAspect="1"/>
          </p:cNvPicPr>
          <p:nvPr/>
        </p:nvPicPr>
        <p:blipFill>
          <a:blip r:embed="rId1"/>
          <a:stretch>
            <a:fillRect/>
          </a:stretch>
        </p:blipFill>
        <p:spPr>
          <a:xfrm>
            <a:off x="8688705" y="1845310"/>
            <a:ext cx="2479040" cy="3332480"/>
          </a:xfrm>
          <a:prstGeom prst="rect">
            <a:avLst/>
          </a:prstGeom>
        </p:spPr>
      </p:pic>
      <p:sp>
        <p:nvSpPr>
          <p:cNvPr id="4" name="文本框 3"/>
          <p:cNvSpPr txBox="1"/>
          <p:nvPr/>
        </p:nvSpPr>
        <p:spPr>
          <a:xfrm>
            <a:off x="9552940" y="5301615"/>
            <a:ext cx="923290" cy="368300"/>
          </a:xfrm>
          <a:prstGeom prst="rect">
            <a:avLst/>
          </a:prstGeom>
          <a:noFill/>
        </p:spPr>
        <p:txBody>
          <a:bodyPr wrap="square" rtlCol="0" anchor="t">
            <a:spAutoFit/>
          </a:bodyPr>
          <a:p>
            <a:r>
              <a:rPr lang="zh-CN" altLang="en-US">
                <a:latin typeface="黑体" panose="02010609060101010101" charset="-122"/>
                <a:ea typeface="黑体" panose="02010609060101010101" charset="-122"/>
                <a:cs typeface="黑体" panose="02010609060101010101" charset="-122"/>
              </a:rPr>
              <a:t>普希金</a:t>
            </a:r>
            <a:endParaRPr lang="zh-CN" altLang="en-US">
              <a:latin typeface="黑体" panose="02010609060101010101" charset="-122"/>
              <a:ea typeface="黑体" panose="02010609060101010101" charset="-122"/>
              <a:cs typeface="黑体" panose="02010609060101010101" charset="-122"/>
            </a:endParaRPr>
          </a:p>
        </p:txBody>
      </p:sp>
      <p:sp>
        <p:nvSpPr>
          <p:cNvPr id="11" name="Title 6"/>
          <p:cNvSpPr txBox="1"/>
          <p:nvPr>
            <p:custDataLst>
              <p:tags r:id="rId2"/>
            </p:custDataLst>
          </p:nvPr>
        </p:nvSpPr>
        <p:spPr>
          <a:xfrm>
            <a:off x="695960" y="1988820"/>
            <a:ext cx="7687310" cy="3182620"/>
          </a:xfrm>
          <a:prstGeom prst="rect">
            <a:avLst/>
          </a:prstGeom>
          <a:noFill/>
          <a:ln w="3175">
            <a:noFill/>
            <a:prstDash val="dash"/>
          </a:ln>
        </p:spPr>
        <p:txBody>
          <a:bodyPr wrap="square" lIns="63500" tIns="25400" rIns="63500" bIns="25400" anchor="t" anchorCtr="0">
            <a:noAutofit/>
          </a:bodyPr>
          <a:lstStyle>
            <a:lvl1pPr algn="l" defTabSz="913765" rtl="0" eaLnBrk="1" latinLnBrk="0" hangingPunct="1">
              <a:lnSpc>
                <a:spcPct val="90000"/>
              </a:lnSpc>
              <a:spcBef>
                <a:spcPct val="0"/>
              </a:spcBef>
              <a:buNone/>
              <a:defRPr lang="en-US" sz="2745" b="0" kern="1200" cap="none" spc="-49" baseline="0" smtClean="0">
                <a:ln w="3175">
                  <a:noFill/>
                </a:ln>
                <a:solidFill>
                  <a:sysClr val="windowText" lastClr="000000"/>
                </a:solidFill>
                <a:effectLst/>
                <a:latin typeface="Calibri" panose="020F0502020204030204" charset="0"/>
                <a:ea typeface="Arial" panose="020B0604020202020204" pitchFamily="34" charset="0"/>
                <a:cs typeface="Segoe UI" panose="020B0502040204020203" pitchFamily="34" charset="0"/>
              </a:defRPr>
            </a:lvl1pPr>
          </a:lstStyle>
          <a:p>
            <a:pPr lvl="0" algn="just" fontAlgn="ctr">
              <a:lnSpc>
                <a:spcPct val="100000"/>
              </a:lnSpc>
              <a:spcBef>
                <a:spcPct val="0"/>
              </a:spcBef>
              <a:spcAft>
                <a:spcPts val="800"/>
              </a:spcAft>
              <a:buSzTx/>
              <a:buFont typeface="Wingdings" panose="05000000000000000000" charset="0"/>
            </a:pPr>
            <a:r>
              <a:rPr altLang="zh-CN" sz="2800" spc="180">
                <a:ln w="3175">
                  <a:noFill/>
                  <a:prstDash val="dash"/>
                </a:ln>
                <a:solidFill>
                  <a:sysClr val="windowText" lastClr="000000">
                    <a:lumMod val="75000"/>
                    <a:lumOff val="25000"/>
                  </a:sysClr>
                </a:solidFill>
                <a:latin typeface="黑体" panose="02010609060101010101" charset="-122"/>
                <a:ea typeface="黑体" panose="02010609060101010101" charset="-122"/>
                <a:cs typeface="黑体" panose="02010609060101010101" charset="-122"/>
                <a:sym typeface="微软雅黑" panose="020B0503020204020204" charset="-122"/>
              </a:rPr>
              <a:t>    </a:t>
            </a:r>
            <a:r>
              <a:rPr lang="zh-CN" altLang="en-US" sz="2800" spc="180">
                <a:ln w="3175">
                  <a:noFill/>
                  <a:prstDash val="dash"/>
                </a:ln>
                <a:latin typeface="黑体" panose="02010609060101010101" charset="-122"/>
                <a:ea typeface="黑体" panose="02010609060101010101" charset="-122"/>
                <a:cs typeface="黑体" panose="02010609060101010101" charset="-122"/>
                <a:sym typeface="微软雅黑" panose="020B0503020204020204" charset="-122"/>
              </a:rPr>
              <a:t>普希金对俄国文学有着极重要的影响。</a:t>
            </a:r>
            <a:r>
              <a:rPr lang="zh-CN" altLang="en-US" sz="2800" spc="180">
                <a:ln w="3175">
                  <a:noFill/>
                  <a:prstDash val="dash"/>
                </a:ln>
                <a:latin typeface="黑体" panose="02010609060101010101" charset="-122"/>
                <a:ea typeface="黑体" panose="02010609060101010101" charset="-122"/>
                <a:cs typeface="黑体" panose="02010609060101010101" charset="-122"/>
                <a:sym typeface="微软雅黑" panose="020B0503020204020204" charset="-122"/>
              </a:rPr>
              <a:t>普希金的每一个创作时期，都成为俄国文学发展的新阶段的里程碑。</a:t>
            </a:r>
            <a:r>
              <a:rPr lang="zh-CN" altLang="en-US" sz="2800" spc="180">
                <a:ln w="3175">
                  <a:noFill/>
                  <a:prstDash val="dash"/>
                </a:ln>
                <a:latin typeface="黑体" panose="02010609060101010101" charset="-122"/>
                <a:ea typeface="黑体" panose="02010609060101010101" charset="-122"/>
                <a:cs typeface="黑体" panose="02010609060101010101" charset="-122"/>
                <a:sym typeface="微软雅黑" panose="020B0503020204020204" charset="-122"/>
              </a:rPr>
              <a:t>他将创作扎根于民族生活，使俄国文学逐渐摆脱了从18世纪以来对西方文学的模仿，开创了属于本民族的自由发展的文学道路。</a:t>
            </a:r>
            <a:r>
              <a:rPr lang="zh-CN" altLang="en-US" sz="2800" spc="180">
                <a:ln w="3175">
                  <a:noFill/>
                  <a:prstDash val="dash"/>
                </a:ln>
                <a:latin typeface="黑体" panose="02010609060101010101" charset="-122"/>
                <a:ea typeface="黑体" panose="02010609060101010101" charset="-122"/>
                <a:cs typeface="黑体" panose="02010609060101010101" charset="-122"/>
                <a:sym typeface="微软雅黑" panose="020B0503020204020204" charset="-122"/>
              </a:rPr>
              <a:t>他</a:t>
            </a:r>
            <a:r>
              <a:rPr lang="zh-CN" altLang="en-US" sz="2800" spc="180">
                <a:ln w="3175">
                  <a:noFill/>
                  <a:prstDash val="dash"/>
                </a:ln>
                <a:solidFill>
                  <a:srgbClr val="0070C0"/>
                </a:solidFill>
                <a:latin typeface="黑体" panose="02010609060101010101" charset="-122"/>
                <a:ea typeface="黑体" panose="02010609060101010101" charset="-122"/>
                <a:cs typeface="黑体" panose="02010609060101010101" charset="-122"/>
                <a:sym typeface="微软雅黑" panose="020B0503020204020204" charset="-122"/>
              </a:rPr>
              <a:t>被誉为“俄罗斯诗歌的太阳”</a:t>
            </a:r>
            <a:r>
              <a:rPr lang="zh-CN" altLang="en-US" sz="2800" spc="180">
                <a:ln w="3175">
                  <a:noFill/>
                  <a:prstDash val="dash"/>
                </a:ln>
                <a:latin typeface="黑体" panose="02010609060101010101" charset="-122"/>
                <a:ea typeface="黑体" panose="02010609060101010101" charset="-122"/>
                <a:cs typeface="黑体" panose="02010609060101010101" charset="-122"/>
                <a:sym typeface="微软雅黑" panose="020B0503020204020204" charset="-122"/>
              </a:rPr>
              <a:t>。</a:t>
            </a:r>
            <a:endParaRPr lang="zh-CN" altLang="en-US" sz="2800" spc="180">
              <a:ln w="3175">
                <a:noFill/>
                <a:prstDash val="dash"/>
              </a:ln>
              <a:latin typeface="黑体" panose="02010609060101010101" charset="-122"/>
              <a:ea typeface="黑体" panose="02010609060101010101" charset="-122"/>
              <a:cs typeface="黑体" panose="02010609060101010101" charset="-122"/>
              <a:sym typeface="微软雅黑" panose="020B0503020204020204" charset="-122"/>
            </a:endParaRPr>
          </a:p>
          <a:p>
            <a:pPr marL="304800" lvl="0" indent="-304800" algn="just" fontAlgn="ctr">
              <a:lnSpc>
                <a:spcPct val="100000"/>
              </a:lnSpc>
              <a:spcBef>
                <a:spcPct val="0"/>
              </a:spcBef>
              <a:spcAft>
                <a:spcPts val="800"/>
              </a:spcAft>
              <a:buSzTx/>
              <a:buFont typeface="Wingdings" panose="05000000000000000000" charset="0"/>
              <a:buChar char="l"/>
            </a:pPr>
            <a:endParaRPr lang="zh-CN" altLang="en-US" sz="2800" spc="180">
              <a:ln w="3175">
                <a:noFill/>
                <a:prstDash val="dash"/>
              </a:ln>
              <a:solidFill>
                <a:sysClr val="windowText" lastClr="000000">
                  <a:lumMod val="75000"/>
                  <a:lumOff val="25000"/>
                </a:sysClr>
              </a:solidFill>
              <a:latin typeface="黑体" panose="02010609060101010101" charset="-122"/>
              <a:ea typeface="黑体" panose="02010609060101010101" charset="-122"/>
              <a:cs typeface="黑体" panose="02010609060101010101" charset="-122"/>
              <a:sym typeface="微软雅黑" panose="020B0503020204020204"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文本框 1"/>
          <p:cNvSpPr txBox="1"/>
          <p:nvPr/>
        </p:nvSpPr>
        <p:spPr>
          <a:xfrm>
            <a:off x="623253" y="1051878"/>
            <a:ext cx="6721475" cy="645160"/>
          </a:xfrm>
          <a:prstGeom prst="rect">
            <a:avLst/>
          </a:prstGeom>
          <a:noFill/>
          <a:ln w="9525">
            <a:noFill/>
          </a:ln>
        </p:spPr>
        <p:txBody>
          <a:bodyPr wrap="square" anchor="t" anchorCtr="0">
            <a:spAutoFit/>
          </a:bodyPr>
          <a:lstStyle/>
          <a:p>
            <a:r>
              <a:rPr lang="zh-CN" altLang="en-US" sz="3600" dirty="0">
                <a:latin typeface="黑体" panose="02010609060101010101" charset="-122"/>
                <a:ea typeface="黑体" panose="02010609060101010101" charset="-122"/>
              </a:rPr>
              <a:t>一、作者介绍</a:t>
            </a:r>
            <a:endParaRPr lang="en-US" altLang="zh-CN" sz="3600" dirty="0">
              <a:latin typeface="黑体" panose="02010609060101010101" charset="-122"/>
              <a:ea typeface="黑体" panose="02010609060101010101" charset="-122"/>
            </a:endParaRPr>
          </a:p>
        </p:txBody>
      </p:sp>
      <p:sp>
        <p:nvSpPr>
          <p:cNvPr id="3" name="文本框 2"/>
          <p:cNvSpPr txBox="1"/>
          <p:nvPr/>
        </p:nvSpPr>
        <p:spPr>
          <a:xfrm>
            <a:off x="622935" y="1917065"/>
            <a:ext cx="7891145" cy="3538220"/>
          </a:xfrm>
          <a:prstGeom prst="rect">
            <a:avLst/>
          </a:prstGeom>
          <a:noFill/>
        </p:spPr>
        <p:txBody>
          <a:bodyPr wrap="square" rtlCol="0" anchor="t">
            <a:spAutoFit/>
          </a:bodyPr>
          <a:p>
            <a:pPr algn="just"/>
            <a:r>
              <a:rPr lang="en-US" altLang="zh-CN" sz="2800">
                <a:latin typeface="黑体" panose="02010609060101010101" charset="-122"/>
                <a:ea typeface="黑体" panose="02010609060101010101" charset="-122"/>
                <a:cs typeface="黑体" panose="02010609060101010101" charset="-122"/>
              </a:rPr>
              <a:t>    </a:t>
            </a:r>
            <a:r>
              <a:rPr lang="zh-CN" altLang="en-US" sz="2800">
                <a:latin typeface="黑体" panose="02010609060101010101" charset="-122"/>
                <a:ea typeface="黑体" panose="02010609060101010101" charset="-122"/>
                <a:cs typeface="黑体" panose="02010609060101010101" charset="-122"/>
              </a:rPr>
              <a:t>别林斯基曾这样评价普希金：“</a:t>
            </a:r>
            <a:r>
              <a:rPr lang="zh-CN" altLang="en-US" sz="2800">
                <a:solidFill>
                  <a:srgbClr val="0070C0"/>
                </a:solidFill>
                <a:latin typeface="黑体" panose="02010609060101010101" charset="-122"/>
                <a:ea typeface="黑体" panose="02010609060101010101" charset="-122"/>
                <a:cs typeface="黑体" panose="02010609060101010101" charset="-122"/>
              </a:rPr>
              <a:t>所表现的音调的美和语言的力量到了令人惊异的地步</a:t>
            </a:r>
            <a:r>
              <a:rPr lang="zh-CN" altLang="en-US" sz="2800">
                <a:latin typeface="黑体" panose="02010609060101010101" charset="-122"/>
                <a:ea typeface="黑体" panose="02010609060101010101" charset="-122"/>
                <a:cs typeface="黑体" panose="02010609060101010101" charset="-122"/>
              </a:rPr>
              <a:t>，它像海波一样柔和、优美，像松脂一样鲜明，像水晶一样透明、洁净，像春天一样芬芳，像勇士击剑一样坚强有力。” </a:t>
            </a:r>
            <a:endParaRPr lang="zh-CN" altLang="en-US" sz="2800">
              <a:latin typeface="黑体" panose="02010609060101010101" charset="-122"/>
              <a:ea typeface="黑体" panose="02010609060101010101" charset="-122"/>
              <a:cs typeface="黑体" panose="02010609060101010101" charset="-122"/>
            </a:endParaRPr>
          </a:p>
          <a:p>
            <a:pPr algn="just"/>
            <a:r>
              <a:rPr lang="en-US" altLang="zh-CN" sz="2800">
                <a:latin typeface="黑体" panose="02010609060101010101" charset="-122"/>
                <a:ea typeface="黑体" panose="02010609060101010101" charset="-122"/>
                <a:cs typeface="黑体" panose="02010609060101010101" charset="-122"/>
              </a:rPr>
              <a:t>    </a:t>
            </a:r>
            <a:r>
              <a:rPr lang="zh-CN" altLang="en-US" sz="2800">
                <a:latin typeface="黑体" panose="02010609060101010101" charset="-122"/>
                <a:ea typeface="黑体" panose="02010609060101010101" charset="-122"/>
                <a:cs typeface="黑体" panose="02010609060101010101" charset="-122"/>
              </a:rPr>
              <a:t>高尔基也曾说：</a:t>
            </a:r>
            <a:r>
              <a:rPr lang="en-US" altLang="zh-CN" sz="2800">
                <a:latin typeface="黑体" panose="02010609060101010101" charset="-122"/>
                <a:ea typeface="黑体" panose="02010609060101010101" charset="-122"/>
                <a:cs typeface="黑体" panose="02010609060101010101" charset="-122"/>
              </a:rPr>
              <a:t>“</a:t>
            </a:r>
            <a:r>
              <a:rPr lang="zh-CN" altLang="en-US" sz="2800">
                <a:latin typeface="黑体" panose="02010609060101010101" charset="-122"/>
                <a:ea typeface="黑体" panose="02010609060101010101" charset="-122"/>
                <a:cs typeface="黑体" panose="02010609060101010101" charset="-122"/>
              </a:rPr>
              <a:t>我开始读普希金的诗，</a:t>
            </a:r>
            <a:r>
              <a:rPr lang="zh-CN" altLang="en-US" sz="2800">
                <a:solidFill>
                  <a:srgbClr val="0070C0"/>
                </a:solidFill>
                <a:latin typeface="黑体" panose="02010609060101010101" charset="-122"/>
                <a:ea typeface="黑体" panose="02010609060101010101" charset="-122"/>
                <a:cs typeface="黑体" panose="02010609060101010101" charset="-122"/>
              </a:rPr>
              <a:t>如同走进了一片树林的草地，到处盛开着鲜花，到处充满阳光</a:t>
            </a:r>
            <a:r>
              <a:rPr lang="zh-CN" altLang="en-US" sz="2800">
                <a:latin typeface="黑体" panose="02010609060101010101" charset="-122"/>
                <a:ea typeface="黑体" panose="02010609060101010101" charset="-122"/>
                <a:cs typeface="黑体" panose="02010609060101010101" charset="-122"/>
              </a:rPr>
              <a:t>。</a:t>
            </a:r>
            <a:r>
              <a:rPr lang="en-US" altLang="zh-CN" sz="2800">
                <a:latin typeface="黑体" panose="02010609060101010101" charset="-122"/>
                <a:ea typeface="黑体" panose="02010609060101010101" charset="-122"/>
                <a:cs typeface="黑体" panose="02010609060101010101" charset="-122"/>
              </a:rPr>
              <a:t>”</a:t>
            </a:r>
            <a:endParaRPr lang="en-US" altLang="zh-CN" sz="2800">
              <a:latin typeface="黑体" panose="02010609060101010101" charset="-122"/>
              <a:ea typeface="黑体" panose="02010609060101010101" charset="-122"/>
              <a:cs typeface="黑体" panose="02010609060101010101" charset="-122"/>
            </a:endParaRPr>
          </a:p>
        </p:txBody>
      </p:sp>
      <p:pic>
        <p:nvPicPr>
          <p:cNvPr id="5" name="图片 4" descr="src=http___hbimg.b0.upaiyun.com_ad3b4fbba695b8c217a5df0e747ca608194b41e03da5-psAeEG_fw658&amp;refer=http___hbimg.b0.upaiyun"/>
          <p:cNvPicPr>
            <a:picLocks noChangeAspect="1"/>
          </p:cNvPicPr>
          <p:nvPr>
            <p:custDataLst>
              <p:tags r:id="rId1"/>
            </p:custDataLst>
          </p:nvPr>
        </p:nvPicPr>
        <p:blipFill>
          <a:blip r:embed="rId2"/>
          <a:stretch>
            <a:fillRect/>
          </a:stretch>
        </p:blipFill>
        <p:spPr>
          <a:xfrm>
            <a:off x="8688705" y="1845310"/>
            <a:ext cx="2479040" cy="3332480"/>
          </a:xfrm>
          <a:prstGeom prst="rect">
            <a:avLst/>
          </a:prstGeom>
        </p:spPr>
      </p:pic>
      <p:sp>
        <p:nvSpPr>
          <p:cNvPr id="6" name="文本框 5"/>
          <p:cNvSpPr txBox="1"/>
          <p:nvPr/>
        </p:nvSpPr>
        <p:spPr>
          <a:xfrm>
            <a:off x="9552940" y="5301615"/>
            <a:ext cx="923290" cy="368300"/>
          </a:xfrm>
          <a:prstGeom prst="rect">
            <a:avLst/>
          </a:prstGeom>
          <a:noFill/>
        </p:spPr>
        <p:txBody>
          <a:bodyPr wrap="square" rtlCol="0" anchor="t">
            <a:spAutoFit/>
          </a:bodyPr>
          <a:p>
            <a:r>
              <a:rPr lang="zh-CN" altLang="en-US">
                <a:latin typeface="黑体" panose="02010609060101010101" charset="-122"/>
                <a:ea typeface="黑体" panose="02010609060101010101" charset="-122"/>
                <a:cs typeface="黑体" panose="02010609060101010101" charset="-122"/>
              </a:rPr>
              <a:t>普希金</a:t>
            </a:r>
            <a:endParaRPr lang="zh-CN" altLang="en-US">
              <a:latin typeface="黑体" panose="02010609060101010101" charset="-122"/>
              <a:ea typeface="黑体" panose="02010609060101010101" charset="-122"/>
              <a:cs typeface="黑体" panose="02010609060101010101"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文本框 1"/>
          <p:cNvSpPr txBox="1"/>
          <p:nvPr/>
        </p:nvSpPr>
        <p:spPr>
          <a:xfrm>
            <a:off x="609600" y="1125220"/>
            <a:ext cx="2988945" cy="645160"/>
          </a:xfrm>
          <a:prstGeom prst="rect">
            <a:avLst/>
          </a:prstGeom>
          <a:noFill/>
          <a:ln w="9525">
            <a:noFill/>
          </a:ln>
        </p:spPr>
        <p:txBody>
          <a:bodyPr wrap="square" anchor="t" anchorCtr="0">
            <a:spAutoFit/>
          </a:bodyPr>
          <a:lstStyle/>
          <a:p>
            <a:r>
              <a:rPr lang="zh-CN" altLang="en-US" sz="3600" dirty="0">
                <a:latin typeface="黑体" panose="02010609060101010101" charset="-122"/>
                <a:ea typeface="黑体" panose="02010609060101010101" charset="-122"/>
              </a:rPr>
              <a:t>二、写作背景</a:t>
            </a:r>
            <a:endParaRPr lang="zh-CN" altLang="en-US" sz="3600" dirty="0">
              <a:latin typeface="黑体" panose="02010609060101010101" charset="-122"/>
              <a:ea typeface="黑体" panose="02010609060101010101" charset="-122"/>
            </a:endParaRPr>
          </a:p>
        </p:txBody>
      </p:sp>
      <p:sp>
        <p:nvSpPr>
          <p:cNvPr id="36868" name="矩形 6"/>
          <p:cNvSpPr/>
          <p:nvPr/>
        </p:nvSpPr>
        <p:spPr>
          <a:xfrm>
            <a:off x="623570" y="2060575"/>
            <a:ext cx="10862310" cy="3538220"/>
          </a:xfrm>
          <a:prstGeom prst="rect">
            <a:avLst/>
          </a:prstGeom>
          <a:noFill/>
          <a:ln w="9525">
            <a:noFill/>
          </a:ln>
        </p:spPr>
        <p:txBody>
          <a:bodyPr wrap="square" anchor="t" anchorCtr="0">
            <a:spAutoFit/>
          </a:bodyPr>
          <a:lstStyle/>
          <a:p>
            <a:pPr algn="just"/>
            <a:r>
              <a:rPr lang="zh-CN" altLang="en-US" sz="2800" dirty="0">
                <a:latin typeface="黑体" panose="02010609060101010101" charset="-122"/>
                <a:ea typeface="黑体" panose="02010609060101010101" charset="-122"/>
              </a:rPr>
              <a:t>   </a:t>
            </a:r>
            <a:r>
              <a:rPr lang="en-US" altLang="zh-CN" sz="2800" dirty="0">
                <a:latin typeface="黑体" panose="02010609060101010101" charset="-122"/>
                <a:ea typeface="黑体" panose="02010609060101010101" charset="-122"/>
              </a:rPr>
              <a:t> </a:t>
            </a:r>
            <a:r>
              <a:rPr sz="2800" dirty="0">
                <a:solidFill>
                  <a:srgbClr val="0070C0"/>
                </a:solidFill>
                <a:latin typeface="黑体" panose="02010609060101010101" charset="-122"/>
                <a:ea typeface="黑体" panose="02010609060101010101" charset="-122"/>
              </a:rPr>
              <a:t>《致大海》写于1824年</a:t>
            </a:r>
            <a:r>
              <a:rPr sz="2800" dirty="0">
                <a:latin typeface="黑体" panose="02010609060101010101" charset="-122"/>
                <a:ea typeface="黑体" panose="02010609060101010101" charset="-122"/>
              </a:rPr>
              <a:t>。</a:t>
            </a:r>
            <a:endParaRPr sz="2800" dirty="0">
              <a:latin typeface="黑体" panose="02010609060101010101" charset="-122"/>
              <a:ea typeface="黑体" panose="02010609060101010101" charset="-122"/>
            </a:endParaRPr>
          </a:p>
          <a:p>
            <a:pPr algn="just"/>
            <a:r>
              <a:rPr sz="2800" dirty="0">
                <a:latin typeface="黑体" panose="02010609060101010101" charset="-122"/>
                <a:ea typeface="黑体" panose="02010609060101010101" charset="-122"/>
              </a:rPr>
              <a:t> </a:t>
            </a:r>
            <a:r>
              <a:rPr lang="en-US" sz="2800" dirty="0">
                <a:latin typeface="黑体" panose="02010609060101010101" charset="-122"/>
                <a:ea typeface="黑体" panose="02010609060101010101" charset="-122"/>
              </a:rPr>
              <a:t>    </a:t>
            </a:r>
            <a:r>
              <a:rPr lang="zh-CN" altLang="en-US" sz="2800" dirty="0">
                <a:latin typeface="黑体" panose="02010609060101010101" charset="-122"/>
                <a:ea typeface="黑体" panose="02010609060101010101" charset="-122"/>
              </a:rPr>
              <a:t>早在</a:t>
            </a:r>
            <a:r>
              <a:rPr sz="2800" dirty="0">
                <a:latin typeface="黑体" panose="02010609060101010101" charset="-122"/>
                <a:ea typeface="黑体" panose="02010609060101010101" charset="-122"/>
              </a:rPr>
              <a:t>1820年</a:t>
            </a:r>
            <a:r>
              <a:rPr lang="zh-CN" sz="2800" dirty="0">
                <a:latin typeface="黑体" panose="02010609060101010101" charset="-122"/>
                <a:ea typeface="黑体" panose="02010609060101010101" charset="-122"/>
              </a:rPr>
              <a:t>时，</a:t>
            </a:r>
            <a:r>
              <a:rPr sz="2800" dirty="0">
                <a:latin typeface="黑体" panose="02010609060101010101" charset="-122"/>
                <a:ea typeface="黑体" panose="02010609060101010101" charset="-122"/>
              </a:rPr>
              <a:t>年仅21岁的普希金因创作了大量反对专制暴政和歌颂自由民主的政治诗而引起沙皇的惊恐，</a:t>
            </a:r>
            <a:r>
              <a:rPr sz="2800" dirty="0">
                <a:solidFill>
                  <a:srgbClr val="0070C0"/>
                </a:solidFill>
                <a:latin typeface="黑体" panose="02010609060101010101" charset="-122"/>
                <a:ea typeface="黑体" panose="02010609060101010101" charset="-122"/>
              </a:rPr>
              <a:t>被沙皇政府放逐到南高加索</a:t>
            </a:r>
            <a:r>
              <a:rPr sz="2800" dirty="0">
                <a:latin typeface="黑体" panose="02010609060101010101" charset="-122"/>
                <a:ea typeface="黑体" panose="02010609060101010101" charset="-122"/>
              </a:rPr>
              <a:t>。由于他不愿阿谀逢迎奥德萨总督，</a:t>
            </a:r>
            <a:r>
              <a:rPr sz="2800" dirty="0">
                <a:solidFill>
                  <a:srgbClr val="0070C0"/>
                </a:solidFill>
                <a:latin typeface="黑体" panose="02010609060101010101" charset="-122"/>
                <a:ea typeface="黑体" panose="02010609060101010101" charset="-122"/>
              </a:rPr>
              <a:t>于1824年又革职遣送回乡（第二次流放）</a:t>
            </a:r>
            <a:r>
              <a:rPr sz="2800" dirty="0">
                <a:latin typeface="黑体" panose="02010609060101010101" charset="-122"/>
                <a:ea typeface="黑体" panose="02010609060101010101" charset="-122"/>
              </a:rPr>
              <a:t>。诗人在奥德萨长期与大海相依为伴，把奔腾的大海看作自由的象征。</a:t>
            </a:r>
            <a:r>
              <a:rPr sz="2800" dirty="0">
                <a:solidFill>
                  <a:srgbClr val="0070C0"/>
                </a:solidFill>
                <a:latin typeface="黑体" panose="02010609060101010101" charset="-122"/>
                <a:ea typeface="黑体" panose="02010609060101010101" charset="-122"/>
              </a:rPr>
              <a:t>当他将要远离奥德萨而向大海告别的时候</a:t>
            </a:r>
            <a:r>
              <a:rPr sz="2800" dirty="0">
                <a:latin typeface="黑体" panose="02010609060101010101" charset="-122"/>
                <a:ea typeface="黑体" panose="02010609060101010101" charset="-122"/>
              </a:rPr>
              <a:t>，诗人登上高加索海边的岩石，面对波涛汹涌的大海，想起与大海有关的英雄，不禁思绪起伏，写下了这首诗篇。</a:t>
            </a:r>
            <a:endParaRPr sz="2800" dirty="0">
              <a:latin typeface="黑体" panose="02010609060101010101" charset="-122"/>
              <a:ea typeface="黑体" panose="02010609060101010101"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1"/>
          <p:cNvSpPr>
            <a:spLocks noGrp="1"/>
          </p:cNvSpPr>
          <p:nvPr>
            <p:custDataLst>
              <p:tags r:id="rId1"/>
            </p:custDataLst>
          </p:nvPr>
        </p:nvSpPr>
        <p:spPr>
          <a:xfrm>
            <a:off x="983615" y="1053465"/>
            <a:ext cx="3197225" cy="627380"/>
          </a:xfrm>
          <a:prstGeom prst="rect">
            <a:avLst/>
          </a:prstGeom>
        </p:spPr>
        <p:txBody>
          <a:bodyPr vert="horz" lIns="68580" tIns="34290" rIns="68580" bIns="34290" rtlCol="0" anchor="ctr" anchorCtr="0">
            <a:noAutofit/>
          </a:bodyPr>
          <a:lstStyle>
            <a:lvl1pPr algn="ctr" defTabSz="914400" rtl="0" eaLnBrk="1" latinLnBrk="0" hangingPunct="1">
              <a:lnSpc>
                <a:spcPct val="100000"/>
              </a:lnSpc>
              <a:spcBef>
                <a:spcPct val="0"/>
              </a:spcBef>
              <a:buNone/>
              <a:defRPr sz="4000" b="1" kern="1200" baseline="0">
                <a:solidFill>
                  <a:schemeClr val="tx1">
                    <a:lumMod val="85000"/>
                    <a:lumOff val="15000"/>
                  </a:schemeClr>
                </a:solidFill>
                <a:latin typeface="Times New Roman" panose="02020603050405020304" pitchFamily="18" charset="0"/>
                <a:ea typeface="黑体" panose="02010609060101010101" charset="-122"/>
                <a:cs typeface="+mj-cs"/>
              </a:defRPr>
            </a:lvl1pPr>
          </a:lstStyle>
          <a:p>
            <a:pPr algn="just"/>
            <a:r>
              <a:rPr lang="zh-CN" altLang="en-US" sz="3600" b="0">
                <a:solidFill>
                  <a:schemeClr val="tx1"/>
                </a:solidFill>
              </a:rPr>
              <a:t>三、朗读诗歌</a:t>
            </a:r>
            <a:endParaRPr lang="zh-CN" altLang="en-US" sz="3600" b="0">
              <a:solidFill>
                <a:schemeClr val="tx1"/>
              </a:solidFill>
            </a:endParaRPr>
          </a:p>
        </p:txBody>
      </p:sp>
      <p:sp>
        <p:nvSpPr>
          <p:cNvPr id="5" name="Rectangle 3"/>
          <p:cNvSpPr>
            <a:spLocks noChangeArrowheads="1"/>
          </p:cNvSpPr>
          <p:nvPr>
            <p:custDataLst>
              <p:tags r:id="rId2"/>
            </p:custDataLst>
          </p:nvPr>
        </p:nvSpPr>
        <p:spPr bwMode="auto">
          <a:xfrm>
            <a:off x="983615" y="2277110"/>
            <a:ext cx="6151245" cy="1076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p>
            <a:pPr algn="just">
              <a:lnSpc>
                <a:spcPct val="100000"/>
              </a:lnSpc>
            </a:pPr>
            <a:r>
              <a:rPr lang="zh-CN" altLang="en-US" sz="3200">
                <a:latin typeface="黑体" panose="02010609060101010101" charset="-122"/>
                <a:ea typeface="黑体" panose="02010609060101010101" charset="-122"/>
                <a:cs typeface="黑体" panose="02010609060101010101" charset="-122"/>
              </a:rPr>
              <a:t>听范读，请同学注意正音、节奏及感情基调的把握</a:t>
            </a:r>
            <a:r>
              <a:rPr lang="zh-CN" altLang="en-US" sz="3200">
                <a:latin typeface="黑体" panose="02010609060101010101" charset="-122"/>
                <a:ea typeface="黑体" panose="02010609060101010101" charset="-122"/>
                <a:cs typeface="黑体" panose="02010609060101010101" charset="-122"/>
                <a:sym typeface="+mn-ea"/>
              </a:rPr>
              <a:t>。</a:t>
            </a:r>
            <a:endParaRPr lang="zh-CN" altLang="en-US" sz="3200">
              <a:latin typeface="黑体" panose="02010609060101010101" charset="-122"/>
              <a:ea typeface="黑体" panose="02010609060101010101" charset="-122"/>
              <a:cs typeface="黑体" panose="02010609060101010101" charset="-122"/>
              <a:sym typeface="+mn-ea"/>
            </a:endParaRPr>
          </a:p>
        </p:txBody>
      </p:sp>
      <p:pic>
        <p:nvPicPr>
          <p:cNvPr id="7" name="图片 6"/>
          <p:cNvPicPr>
            <a:picLocks noChangeAspect="1"/>
          </p:cNvPicPr>
          <p:nvPr>
            <p:custDataLst>
              <p:tags r:id="rId3"/>
            </p:custDataLst>
          </p:nvPr>
        </p:nvPicPr>
        <p:blipFill>
          <a:blip r:embed="rId4"/>
          <a:stretch>
            <a:fillRect/>
          </a:stretch>
        </p:blipFill>
        <p:spPr>
          <a:xfrm>
            <a:off x="7464425" y="1701165"/>
            <a:ext cx="3117215" cy="3716655"/>
          </a:xfrm>
          <a:prstGeom prst="rect">
            <a:avLst/>
          </a:prstGeom>
          <a:ln>
            <a:noFill/>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1"/>
          <p:cNvSpPr>
            <a:spLocks noGrp="1"/>
          </p:cNvSpPr>
          <p:nvPr>
            <p:custDataLst>
              <p:tags r:id="rId1"/>
            </p:custDataLst>
          </p:nvPr>
        </p:nvSpPr>
        <p:spPr>
          <a:xfrm>
            <a:off x="983615" y="1053465"/>
            <a:ext cx="3115945" cy="627380"/>
          </a:xfrm>
          <a:prstGeom prst="rect">
            <a:avLst/>
          </a:prstGeom>
        </p:spPr>
        <p:txBody>
          <a:bodyPr vert="horz" lIns="68580" tIns="34290" rIns="68580" bIns="34290" rtlCol="0" anchor="ctr" anchorCtr="0">
            <a:noAutofit/>
          </a:bodyPr>
          <a:lstStyle>
            <a:lvl1pPr algn="ctr" defTabSz="914400" rtl="0" eaLnBrk="1" latinLnBrk="0" hangingPunct="1">
              <a:lnSpc>
                <a:spcPct val="100000"/>
              </a:lnSpc>
              <a:spcBef>
                <a:spcPct val="0"/>
              </a:spcBef>
              <a:buNone/>
              <a:defRPr sz="4000" b="1" kern="1200" baseline="0">
                <a:solidFill>
                  <a:schemeClr val="tx1">
                    <a:lumMod val="85000"/>
                    <a:lumOff val="15000"/>
                  </a:schemeClr>
                </a:solidFill>
                <a:latin typeface="Times New Roman" panose="02020603050405020304" pitchFamily="18" charset="0"/>
                <a:ea typeface="黑体" panose="02010609060101010101" charset="-122"/>
                <a:cs typeface="+mj-cs"/>
              </a:defRPr>
            </a:lvl1pPr>
          </a:lstStyle>
          <a:p>
            <a:pPr algn="just"/>
            <a:r>
              <a:rPr lang="zh-CN" altLang="en-US" sz="3600" b="0">
                <a:solidFill>
                  <a:schemeClr val="tx1"/>
                </a:solidFill>
              </a:rPr>
              <a:t>三、朗读诗歌</a:t>
            </a:r>
            <a:endParaRPr lang="zh-CN" altLang="en-US" sz="3600" b="0">
              <a:solidFill>
                <a:schemeClr val="tx1"/>
              </a:solidFill>
            </a:endParaRPr>
          </a:p>
        </p:txBody>
      </p:sp>
      <p:grpSp>
        <p:nvGrpSpPr>
          <p:cNvPr id="5" name="组合 4"/>
          <p:cNvGrpSpPr/>
          <p:nvPr/>
        </p:nvGrpSpPr>
        <p:grpSpPr>
          <a:xfrm>
            <a:off x="1153160" y="1773555"/>
            <a:ext cx="9885680" cy="4399915"/>
            <a:chOff x="982" y="2873"/>
            <a:chExt cx="15568" cy="6929"/>
          </a:xfrm>
        </p:grpSpPr>
        <p:sp>
          <p:nvSpPr>
            <p:cNvPr id="2" name="文本框 1"/>
            <p:cNvSpPr txBox="1"/>
            <p:nvPr/>
          </p:nvSpPr>
          <p:spPr>
            <a:xfrm>
              <a:off x="982" y="2873"/>
              <a:ext cx="7536" cy="6929"/>
            </a:xfrm>
            <a:prstGeom prst="rect">
              <a:avLst/>
            </a:prstGeom>
            <a:solidFill>
              <a:schemeClr val="bg1"/>
            </a:solidFill>
          </p:spPr>
          <p:txBody>
            <a:bodyPr wrap="square" rtlCol="0" anchor="t">
              <a:spAutoFit/>
            </a:bodyPr>
            <a:p>
              <a:pPr>
                <a:lnSpc>
                  <a:spcPct val="100000"/>
                </a:lnSpc>
              </a:pPr>
              <a:r>
                <a:rPr lang="zh-CN" altLang="en-US" sz="2800" b="1">
                  <a:latin typeface="楷体" panose="02010609060101010101" charset="-122"/>
                  <a:ea typeface="楷体" panose="02010609060101010101" charset="-122"/>
                </a:rPr>
                <a:t>《致大海》普希金</a:t>
              </a:r>
              <a:endParaRPr lang="zh-CN" altLang="en-US" sz="2800" b="1">
                <a:latin typeface="楷体" panose="02010609060101010101" charset="-122"/>
                <a:ea typeface="楷体" panose="02010609060101010101" charset="-122"/>
              </a:endParaRPr>
            </a:p>
            <a:p>
              <a:pPr>
                <a:lnSpc>
                  <a:spcPct val="100000"/>
                </a:lnSpc>
              </a:pPr>
              <a:r>
                <a:rPr lang="zh-CN" altLang="en-US" sz="2800" b="1">
                  <a:latin typeface="楷体" panose="02010609060101010101" charset="-122"/>
                  <a:ea typeface="楷体" panose="02010609060101010101" charset="-122"/>
                </a:rPr>
                <a:t>再见吧，自由的元素！</a:t>
              </a:r>
              <a:endParaRPr lang="zh-CN" altLang="en-US" sz="2800" b="1">
                <a:latin typeface="楷体" panose="02010609060101010101" charset="-122"/>
                <a:ea typeface="楷体" panose="02010609060101010101" charset="-122"/>
              </a:endParaRPr>
            </a:p>
            <a:p>
              <a:pPr>
                <a:lnSpc>
                  <a:spcPct val="100000"/>
                </a:lnSpc>
              </a:pPr>
              <a:r>
                <a:rPr lang="zh-CN" altLang="en-US" sz="2800" b="1">
                  <a:latin typeface="楷体" panose="02010609060101010101" charset="-122"/>
                  <a:ea typeface="楷体" panose="02010609060101010101" charset="-122"/>
                </a:rPr>
                <a:t>最后一次了，在我眼前</a:t>
              </a:r>
              <a:endParaRPr lang="zh-CN" altLang="en-US" sz="2800" b="1">
                <a:latin typeface="楷体" panose="02010609060101010101" charset="-122"/>
                <a:ea typeface="楷体" panose="02010609060101010101" charset="-122"/>
              </a:endParaRPr>
            </a:p>
            <a:p>
              <a:pPr>
                <a:lnSpc>
                  <a:spcPct val="100000"/>
                </a:lnSpc>
              </a:pPr>
              <a:r>
                <a:rPr lang="zh-CN" altLang="en-US" sz="2800" b="1">
                  <a:latin typeface="楷体" panose="02010609060101010101" charset="-122"/>
                  <a:ea typeface="楷体" panose="02010609060101010101" charset="-122"/>
                </a:rPr>
                <a:t>你的蓝色的浪头翻滚起伏，</a:t>
              </a:r>
              <a:endParaRPr lang="zh-CN" altLang="en-US" sz="2800" b="1">
                <a:latin typeface="楷体" panose="02010609060101010101" charset="-122"/>
                <a:ea typeface="楷体" panose="02010609060101010101" charset="-122"/>
              </a:endParaRPr>
            </a:p>
            <a:p>
              <a:pPr>
                <a:lnSpc>
                  <a:spcPct val="100000"/>
                </a:lnSpc>
              </a:pPr>
              <a:r>
                <a:rPr lang="zh-CN" altLang="en-US" sz="2800" b="1">
                  <a:latin typeface="楷体" panose="02010609060101010101" charset="-122"/>
                  <a:ea typeface="楷体" panose="02010609060101010101" charset="-122"/>
                </a:rPr>
                <a:t>你的骄傲的美闪烁壮观。</a:t>
              </a:r>
              <a:endParaRPr lang="zh-CN" altLang="en-US" sz="2800" b="1">
                <a:latin typeface="楷体" panose="02010609060101010101" charset="-122"/>
                <a:ea typeface="楷体" panose="02010609060101010101" charset="-122"/>
              </a:endParaRPr>
            </a:p>
            <a:p>
              <a:pPr>
                <a:lnSpc>
                  <a:spcPct val="100000"/>
                </a:lnSpc>
              </a:pPr>
              <a:endParaRPr lang="zh-CN" altLang="en-US" sz="2800" b="1">
                <a:latin typeface="楷体" panose="02010609060101010101" charset="-122"/>
                <a:ea typeface="楷体" panose="02010609060101010101" charset="-122"/>
              </a:endParaRPr>
            </a:p>
            <a:p>
              <a:pPr>
                <a:lnSpc>
                  <a:spcPct val="100000"/>
                </a:lnSpc>
              </a:pPr>
              <a:r>
                <a:rPr lang="zh-CN" altLang="en-US" sz="2800" b="1">
                  <a:latin typeface="楷体" panose="02010609060101010101" charset="-122"/>
                  <a:ea typeface="楷体" panose="02010609060101010101" charset="-122"/>
                </a:rPr>
                <a:t>仿佛友人的忧郁的絮语，</a:t>
              </a:r>
              <a:endParaRPr lang="zh-CN" altLang="en-US" sz="2800" b="1">
                <a:latin typeface="楷体" panose="02010609060101010101" charset="-122"/>
                <a:ea typeface="楷体" panose="02010609060101010101" charset="-122"/>
              </a:endParaRPr>
            </a:p>
            <a:p>
              <a:pPr>
                <a:lnSpc>
                  <a:spcPct val="100000"/>
                </a:lnSpc>
              </a:pPr>
              <a:r>
                <a:rPr lang="zh-CN" altLang="en-US" sz="2800" b="1">
                  <a:latin typeface="楷体" panose="02010609060101010101" charset="-122"/>
                  <a:ea typeface="楷体" panose="02010609060101010101" charset="-122"/>
                </a:rPr>
                <a:t>仿佛他别离一刻的招呼，</a:t>
              </a:r>
              <a:endParaRPr lang="zh-CN" altLang="en-US" sz="2800" b="1">
                <a:latin typeface="楷体" panose="02010609060101010101" charset="-122"/>
                <a:ea typeface="楷体" panose="02010609060101010101" charset="-122"/>
              </a:endParaRPr>
            </a:p>
            <a:p>
              <a:pPr>
                <a:lnSpc>
                  <a:spcPct val="100000"/>
                </a:lnSpc>
              </a:pPr>
              <a:r>
                <a:rPr lang="zh-CN" altLang="en-US" sz="2800" b="1">
                  <a:latin typeface="楷体" panose="02010609060101010101" charset="-122"/>
                  <a:ea typeface="楷体" panose="02010609060101010101" charset="-122"/>
                </a:rPr>
                <a:t>最后一次了，我听着你的</a:t>
              </a:r>
              <a:endParaRPr lang="zh-CN" altLang="en-US" sz="2800" b="1">
                <a:latin typeface="楷体" panose="02010609060101010101" charset="-122"/>
                <a:ea typeface="楷体" panose="02010609060101010101" charset="-122"/>
              </a:endParaRPr>
            </a:p>
            <a:p>
              <a:pPr>
                <a:lnSpc>
                  <a:spcPct val="100000"/>
                </a:lnSpc>
              </a:pPr>
              <a:r>
                <a:rPr lang="zh-CN" altLang="en-US" sz="2800" b="1">
                  <a:latin typeface="楷体" panose="02010609060101010101" charset="-122"/>
                  <a:ea typeface="楷体" panose="02010609060101010101" charset="-122"/>
                </a:rPr>
                <a:t>喧声呼唤，你的沉郁的吐诉。</a:t>
              </a:r>
              <a:endParaRPr lang="zh-CN" altLang="en-US" sz="2800" b="1">
                <a:latin typeface="楷体" panose="02010609060101010101" charset="-122"/>
                <a:ea typeface="楷体" panose="02010609060101010101" charset="-122"/>
              </a:endParaRPr>
            </a:p>
          </p:txBody>
        </p:sp>
        <p:sp>
          <p:nvSpPr>
            <p:cNvPr id="4" name="文本框 3"/>
            <p:cNvSpPr txBox="1"/>
            <p:nvPr/>
          </p:nvSpPr>
          <p:spPr>
            <a:xfrm>
              <a:off x="8580" y="2873"/>
              <a:ext cx="7970" cy="6929"/>
            </a:xfrm>
            <a:prstGeom prst="rect">
              <a:avLst/>
            </a:prstGeom>
            <a:solidFill>
              <a:schemeClr val="bg1"/>
            </a:solidFill>
          </p:spPr>
          <p:txBody>
            <a:bodyPr wrap="square" rtlCol="0" anchor="t">
              <a:spAutoFit/>
            </a:bodyPr>
            <a:p>
              <a:r>
                <a:rPr lang="zh-CN" altLang="en-US" sz="2800" b="1">
                  <a:latin typeface="楷体" panose="02010609060101010101" charset="-122"/>
                  <a:ea typeface="楷体" panose="02010609060101010101" charset="-122"/>
                  <a:cs typeface="楷体" panose="02010609060101010101" charset="-122"/>
                </a:rPr>
                <a:t>我全心渴望的国度呀，大海！</a:t>
              </a:r>
              <a:endParaRPr lang="zh-CN" altLang="en-US" sz="2800" b="1">
                <a:latin typeface="楷体" panose="02010609060101010101" charset="-122"/>
                <a:ea typeface="楷体" panose="02010609060101010101" charset="-122"/>
                <a:cs typeface="楷体" panose="02010609060101010101" charset="-122"/>
              </a:endParaRPr>
            </a:p>
            <a:p>
              <a:r>
                <a:rPr lang="zh-CN" altLang="en-US" sz="2800" b="1">
                  <a:latin typeface="楷体" panose="02010609060101010101" charset="-122"/>
                  <a:ea typeface="楷体" panose="02010609060101010101" charset="-122"/>
                  <a:cs typeface="楷体" panose="02010609060101010101" charset="-122"/>
                </a:rPr>
                <a:t>多么常常地，在你的岸上</a:t>
              </a:r>
              <a:endParaRPr lang="zh-CN" altLang="en-US" sz="2800" b="1">
                <a:latin typeface="楷体" panose="02010609060101010101" charset="-122"/>
                <a:ea typeface="楷体" panose="02010609060101010101" charset="-122"/>
                <a:cs typeface="楷体" panose="02010609060101010101" charset="-122"/>
              </a:endParaRPr>
            </a:p>
            <a:p>
              <a:r>
                <a:rPr lang="zh-CN" altLang="en-US" sz="2800" b="1">
                  <a:latin typeface="楷体" panose="02010609060101010101" charset="-122"/>
                  <a:ea typeface="楷体" panose="02010609060101010101" charset="-122"/>
                  <a:cs typeface="楷体" panose="02010609060101010101" charset="-122"/>
                </a:rPr>
                <a:t>我静静地，迷惘地徘徊，</a:t>
              </a:r>
              <a:endParaRPr lang="zh-CN" altLang="en-US" sz="2800" b="1">
                <a:latin typeface="楷体" panose="02010609060101010101" charset="-122"/>
                <a:ea typeface="楷体" panose="02010609060101010101" charset="-122"/>
                <a:cs typeface="楷体" panose="02010609060101010101" charset="-122"/>
              </a:endParaRPr>
            </a:p>
            <a:p>
              <a:r>
                <a:rPr lang="zh-CN" altLang="en-US" sz="2800" b="1">
                  <a:latin typeface="楷体" panose="02010609060101010101" charset="-122"/>
                  <a:ea typeface="楷体" panose="02010609060101010101" charset="-122"/>
                  <a:cs typeface="楷体" panose="02010609060101010101" charset="-122"/>
                </a:rPr>
                <a:t>苦思着我那珍爱的愿望。</a:t>
              </a:r>
              <a:endParaRPr lang="zh-CN" altLang="en-US" sz="2800" b="1">
                <a:latin typeface="楷体" panose="02010609060101010101" charset="-122"/>
                <a:ea typeface="楷体" panose="02010609060101010101" charset="-122"/>
                <a:cs typeface="楷体" panose="02010609060101010101" charset="-122"/>
              </a:endParaRPr>
            </a:p>
            <a:p>
              <a:endParaRPr lang="zh-CN" altLang="en-US" sz="2800" b="1">
                <a:latin typeface="楷体" panose="02010609060101010101" charset="-122"/>
                <a:ea typeface="楷体" panose="02010609060101010101" charset="-122"/>
                <a:cs typeface="楷体" panose="02010609060101010101" charset="-122"/>
              </a:endParaRPr>
            </a:p>
            <a:p>
              <a:r>
                <a:rPr lang="zh-CN" altLang="en-US" sz="2800" b="1">
                  <a:latin typeface="楷体" panose="02010609060101010101" charset="-122"/>
                  <a:ea typeface="楷体" panose="02010609060101010101" charset="-122"/>
                  <a:cs typeface="楷体" panose="02010609060101010101" charset="-122"/>
                </a:rPr>
                <a:t>啊，我多么爱听你的回声，</a:t>
              </a:r>
              <a:endParaRPr lang="zh-CN" altLang="en-US" sz="2800" b="1">
                <a:latin typeface="楷体" panose="02010609060101010101" charset="-122"/>
                <a:ea typeface="楷体" panose="02010609060101010101" charset="-122"/>
                <a:cs typeface="楷体" panose="02010609060101010101" charset="-122"/>
              </a:endParaRPr>
            </a:p>
            <a:p>
              <a:r>
                <a:rPr lang="zh-CN" altLang="en-US" sz="2800" b="1">
                  <a:latin typeface="楷体" panose="02010609060101010101" charset="-122"/>
                  <a:ea typeface="楷体" panose="02010609060101010101" charset="-122"/>
                  <a:cs typeface="楷体" panose="02010609060101010101" charset="-122"/>
                </a:rPr>
                <a:t>那喑哑的声音，那深渊之歌，</a:t>
              </a:r>
              <a:endParaRPr lang="zh-CN" altLang="en-US" sz="2800" b="1">
                <a:latin typeface="楷体" panose="02010609060101010101" charset="-122"/>
                <a:ea typeface="楷体" panose="02010609060101010101" charset="-122"/>
                <a:cs typeface="楷体" panose="02010609060101010101" charset="-122"/>
              </a:endParaRPr>
            </a:p>
            <a:p>
              <a:r>
                <a:rPr lang="zh-CN" altLang="en-US" sz="2800" b="1">
                  <a:latin typeface="楷体" panose="02010609060101010101" charset="-122"/>
                  <a:ea typeface="楷体" panose="02010609060101010101" charset="-122"/>
                  <a:cs typeface="楷体" panose="02010609060101010101" charset="-122"/>
                </a:rPr>
                <a:t>我爱听你黄昏时分的幽静，</a:t>
              </a:r>
              <a:endParaRPr lang="zh-CN" altLang="en-US" sz="2800" b="1">
                <a:latin typeface="楷体" panose="02010609060101010101" charset="-122"/>
                <a:ea typeface="楷体" panose="02010609060101010101" charset="-122"/>
                <a:cs typeface="楷体" panose="02010609060101010101" charset="-122"/>
              </a:endParaRPr>
            </a:p>
            <a:p>
              <a:r>
                <a:rPr lang="zh-CN" altLang="en-US" sz="2800" b="1">
                  <a:latin typeface="楷体" panose="02010609060101010101" charset="-122"/>
                  <a:ea typeface="楷体" panose="02010609060101010101" charset="-122"/>
                  <a:cs typeface="楷体" panose="02010609060101010101" charset="-122"/>
                </a:rPr>
                <a:t>和你任性的脾气的发作!</a:t>
              </a:r>
              <a:endParaRPr lang="zh-CN" altLang="en-US" sz="2800" b="1">
                <a:latin typeface="楷体" panose="02010609060101010101" charset="-122"/>
                <a:ea typeface="楷体" panose="02010609060101010101" charset="-122"/>
                <a:cs typeface="楷体" panose="02010609060101010101" charset="-122"/>
              </a:endParaRPr>
            </a:p>
            <a:p>
              <a:endParaRPr lang="zh-CN" altLang="en-US" sz="2800" b="1">
                <a:latin typeface="楷体" panose="02010609060101010101" charset="-122"/>
                <a:ea typeface="楷体" panose="02010609060101010101" charset="-122"/>
                <a:cs typeface="楷体" panose="02010609060101010101" charset="-122"/>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1"/>
          <p:cNvSpPr>
            <a:spLocks noGrp="1"/>
          </p:cNvSpPr>
          <p:nvPr>
            <p:custDataLst>
              <p:tags r:id="rId1"/>
            </p:custDataLst>
          </p:nvPr>
        </p:nvSpPr>
        <p:spPr>
          <a:xfrm>
            <a:off x="983615" y="1053465"/>
            <a:ext cx="3124835" cy="627380"/>
          </a:xfrm>
          <a:prstGeom prst="rect">
            <a:avLst/>
          </a:prstGeom>
        </p:spPr>
        <p:txBody>
          <a:bodyPr vert="horz" lIns="68580" tIns="34290" rIns="68580" bIns="34290" rtlCol="0" anchor="ctr" anchorCtr="0">
            <a:noAutofit/>
          </a:bodyPr>
          <a:lstStyle>
            <a:lvl1pPr algn="ctr" defTabSz="914400" rtl="0" eaLnBrk="1" latinLnBrk="0" hangingPunct="1">
              <a:lnSpc>
                <a:spcPct val="100000"/>
              </a:lnSpc>
              <a:spcBef>
                <a:spcPct val="0"/>
              </a:spcBef>
              <a:buNone/>
              <a:defRPr sz="4000" b="1" kern="1200" baseline="0">
                <a:solidFill>
                  <a:schemeClr val="tx1">
                    <a:lumMod val="85000"/>
                    <a:lumOff val="15000"/>
                  </a:schemeClr>
                </a:solidFill>
                <a:latin typeface="Times New Roman" panose="02020603050405020304" pitchFamily="18" charset="0"/>
                <a:ea typeface="黑体" panose="02010609060101010101" charset="-122"/>
                <a:cs typeface="+mj-cs"/>
              </a:defRPr>
            </a:lvl1pPr>
          </a:lstStyle>
          <a:p>
            <a:pPr algn="just"/>
            <a:r>
              <a:rPr lang="zh-CN" altLang="en-US" sz="3600" b="0">
                <a:solidFill>
                  <a:schemeClr val="tx1"/>
                </a:solidFill>
              </a:rPr>
              <a:t>三、朗读诗歌</a:t>
            </a:r>
            <a:endParaRPr lang="zh-CN" altLang="en-US" sz="3600" b="0">
              <a:solidFill>
                <a:schemeClr val="tx1"/>
              </a:solidFill>
            </a:endParaRPr>
          </a:p>
        </p:txBody>
      </p:sp>
      <p:grpSp>
        <p:nvGrpSpPr>
          <p:cNvPr id="5" name="组合 4"/>
          <p:cNvGrpSpPr/>
          <p:nvPr/>
        </p:nvGrpSpPr>
        <p:grpSpPr>
          <a:xfrm>
            <a:off x="911860" y="1772920"/>
            <a:ext cx="10466070" cy="4677410"/>
            <a:chOff x="982" y="2873"/>
            <a:chExt cx="16482" cy="7366"/>
          </a:xfrm>
        </p:grpSpPr>
        <p:sp>
          <p:nvSpPr>
            <p:cNvPr id="2" name="文本框 1"/>
            <p:cNvSpPr txBox="1"/>
            <p:nvPr/>
          </p:nvSpPr>
          <p:spPr>
            <a:xfrm>
              <a:off x="982" y="2873"/>
              <a:ext cx="7780" cy="7366"/>
            </a:xfrm>
            <a:prstGeom prst="rect">
              <a:avLst/>
            </a:prstGeom>
            <a:solidFill>
              <a:schemeClr val="bg1"/>
            </a:solidFill>
          </p:spPr>
          <p:txBody>
            <a:bodyPr wrap="square" rtlCol="0" anchor="t">
              <a:spAutoFit/>
            </a:bodyPr>
            <a:p>
              <a:pPr>
                <a:lnSpc>
                  <a:spcPct val="100000"/>
                </a:lnSpc>
              </a:pPr>
              <a:r>
                <a:rPr lang="zh-CN" altLang="en-US" sz="2800" b="1">
                  <a:latin typeface="楷体" panose="02010609060101010101" charset="-122"/>
                  <a:ea typeface="楷体" panose="02010609060101010101" charset="-122"/>
                </a:rPr>
                <a:t>渔人的渺小的帆凭着</a:t>
              </a:r>
              <a:endParaRPr lang="zh-CN" altLang="en-US" sz="2800" b="1">
                <a:latin typeface="楷体" panose="02010609060101010101" charset="-122"/>
                <a:ea typeface="楷体" panose="02010609060101010101" charset="-122"/>
              </a:endParaRPr>
            </a:p>
            <a:p>
              <a:pPr>
                <a:lnSpc>
                  <a:spcPct val="100000"/>
                </a:lnSpc>
              </a:pPr>
              <a:r>
                <a:rPr lang="zh-CN" altLang="en-US" sz="2800" b="1">
                  <a:latin typeface="楷体" panose="02010609060101010101" charset="-122"/>
                  <a:ea typeface="楷体" panose="02010609060101010101" charset="-122"/>
                </a:rPr>
                <a:t>你的喜怒无常的保护，</a:t>
              </a:r>
              <a:endParaRPr lang="zh-CN" altLang="en-US" sz="2800" b="1">
                <a:latin typeface="楷体" panose="02010609060101010101" charset="-122"/>
                <a:ea typeface="楷体" panose="02010609060101010101" charset="-122"/>
              </a:endParaRPr>
            </a:p>
            <a:p>
              <a:pPr>
                <a:lnSpc>
                  <a:spcPct val="100000"/>
                </a:lnSpc>
              </a:pPr>
              <a:r>
                <a:rPr lang="zh-CN" altLang="en-US" sz="2800" b="1">
                  <a:latin typeface="楷体" panose="02010609060101010101" charset="-122"/>
                  <a:ea typeface="楷体" panose="02010609060101010101" charset="-122"/>
                </a:rPr>
                <a:t>在两齿之间大胆地滑过，</a:t>
              </a:r>
              <a:endParaRPr lang="zh-CN" altLang="en-US" sz="2800" b="1">
                <a:latin typeface="楷体" panose="02010609060101010101" charset="-122"/>
                <a:ea typeface="楷体" panose="02010609060101010101" charset="-122"/>
              </a:endParaRPr>
            </a:p>
            <a:p>
              <a:pPr>
                <a:lnSpc>
                  <a:spcPct val="100000"/>
                </a:lnSpc>
              </a:pPr>
              <a:r>
                <a:rPr lang="zh-CN" altLang="en-US" sz="2800" b="1">
                  <a:latin typeface="楷体" panose="02010609060101010101" charset="-122"/>
                  <a:ea typeface="楷体" panose="02010609060101010101" charset="-122"/>
                </a:rPr>
                <a:t>但你若汹涌起来，无法克服，</a:t>
              </a:r>
              <a:endParaRPr lang="zh-CN" altLang="en-US" sz="2800" b="1">
                <a:latin typeface="楷体" panose="02010609060101010101" charset="-122"/>
                <a:ea typeface="楷体" panose="02010609060101010101" charset="-122"/>
              </a:endParaRPr>
            </a:p>
            <a:p>
              <a:pPr>
                <a:lnSpc>
                  <a:spcPct val="100000"/>
                </a:lnSpc>
              </a:pPr>
              <a:r>
                <a:rPr lang="zh-CN" altLang="en-US" sz="2800" b="1">
                  <a:latin typeface="楷体" panose="02010609060101010101" charset="-122"/>
                  <a:ea typeface="楷体" panose="02010609060101010101" charset="-122"/>
                </a:rPr>
                <a:t>成群的渔船就会覆没。</a:t>
              </a:r>
              <a:endParaRPr lang="zh-CN" altLang="en-US" sz="2800" b="1">
                <a:latin typeface="楷体" panose="02010609060101010101" charset="-122"/>
                <a:ea typeface="楷体" panose="02010609060101010101" charset="-122"/>
              </a:endParaRPr>
            </a:p>
            <a:p>
              <a:pPr>
                <a:lnSpc>
                  <a:spcPct val="100000"/>
                </a:lnSpc>
              </a:pPr>
              <a:endParaRPr lang="zh-CN" altLang="en-US" sz="1800" b="1">
                <a:latin typeface="楷体" panose="02010609060101010101" charset="-122"/>
                <a:ea typeface="楷体" panose="02010609060101010101" charset="-122"/>
              </a:endParaRPr>
            </a:p>
            <a:p>
              <a:pPr>
                <a:lnSpc>
                  <a:spcPct val="100000"/>
                </a:lnSpc>
              </a:pPr>
              <a:r>
                <a:rPr lang="zh-CN" altLang="en-US" sz="2800" b="1">
                  <a:latin typeface="楷体" panose="02010609060101010101" charset="-122"/>
                  <a:ea typeface="楷体" panose="02010609060101010101" charset="-122"/>
                </a:rPr>
                <a:t>直到现在，我还不能离开</a:t>
              </a:r>
              <a:endParaRPr lang="zh-CN" altLang="en-US" sz="2800" b="1">
                <a:latin typeface="楷体" panose="02010609060101010101" charset="-122"/>
                <a:ea typeface="楷体" panose="02010609060101010101" charset="-122"/>
              </a:endParaRPr>
            </a:p>
            <a:p>
              <a:pPr>
                <a:lnSpc>
                  <a:spcPct val="100000"/>
                </a:lnSpc>
              </a:pPr>
              <a:r>
                <a:rPr lang="zh-CN" altLang="en-US" sz="2800" b="1">
                  <a:latin typeface="楷体" panose="02010609060101010101" charset="-122"/>
                  <a:ea typeface="楷体" panose="02010609060101010101" charset="-122"/>
                </a:rPr>
                <a:t>这令我厌烦的凝固的石岸，</a:t>
              </a:r>
              <a:endParaRPr lang="zh-CN" altLang="en-US" sz="2800" b="1">
                <a:latin typeface="楷体" panose="02010609060101010101" charset="-122"/>
                <a:ea typeface="楷体" panose="02010609060101010101" charset="-122"/>
              </a:endParaRPr>
            </a:p>
            <a:p>
              <a:pPr>
                <a:lnSpc>
                  <a:spcPct val="100000"/>
                </a:lnSpc>
              </a:pPr>
              <a:r>
                <a:rPr lang="zh-CN" altLang="en-US" sz="2800" b="1">
                  <a:latin typeface="楷体" panose="02010609060101010101" charset="-122"/>
                  <a:ea typeface="楷体" panose="02010609060101010101" charset="-122"/>
                </a:rPr>
                <a:t>我还没有热烈地拥抱你，大海!</a:t>
              </a:r>
              <a:endParaRPr lang="zh-CN" altLang="en-US" sz="2800" b="1">
                <a:latin typeface="楷体" panose="02010609060101010101" charset="-122"/>
                <a:ea typeface="楷体" panose="02010609060101010101" charset="-122"/>
              </a:endParaRPr>
            </a:p>
            <a:p>
              <a:pPr>
                <a:lnSpc>
                  <a:spcPct val="100000"/>
                </a:lnSpc>
              </a:pPr>
              <a:r>
                <a:rPr lang="zh-CN" altLang="en-US" sz="2800" b="1">
                  <a:latin typeface="楷体" panose="02010609060101010101" charset="-122"/>
                  <a:ea typeface="楷体" panose="02010609060101010101" charset="-122"/>
                </a:rPr>
                <a:t>也没有让我的诗情的波澜</a:t>
              </a:r>
              <a:endParaRPr lang="zh-CN" altLang="en-US" sz="2800" b="1">
                <a:latin typeface="楷体" panose="02010609060101010101" charset="-122"/>
                <a:ea typeface="楷体" panose="02010609060101010101" charset="-122"/>
              </a:endParaRPr>
            </a:p>
            <a:p>
              <a:pPr>
                <a:lnSpc>
                  <a:spcPct val="100000"/>
                </a:lnSpc>
              </a:pPr>
              <a:r>
                <a:rPr lang="zh-CN" altLang="en-US" sz="2800" b="1">
                  <a:latin typeface="楷体" panose="02010609060101010101" charset="-122"/>
                  <a:ea typeface="楷体" panose="02010609060101010101" charset="-122"/>
                </a:rPr>
                <a:t>随着你的山脊跑开!</a:t>
              </a:r>
              <a:endParaRPr lang="zh-CN" altLang="en-US" sz="2800" b="1">
                <a:latin typeface="楷体" panose="02010609060101010101" charset="-122"/>
                <a:ea typeface="楷体" panose="02010609060101010101" charset="-122"/>
              </a:endParaRPr>
            </a:p>
          </p:txBody>
        </p:sp>
        <p:sp>
          <p:nvSpPr>
            <p:cNvPr id="4" name="文本框 3"/>
            <p:cNvSpPr txBox="1"/>
            <p:nvPr/>
          </p:nvSpPr>
          <p:spPr>
            <a:xfrm>
              <a:off x="8920" y="2873"/>
              <a:ext cx="8544" cy="6929"/>
            </a:xfrm>
            <a:prstGeom prst="rect">
              <a:avLst/>
            </a:prstGeom>
            <a:solidFill>
              <a:schemeClr val="bg1"/>
            </a:solidFill>
          </p:spPr>
          <p:txBody>
            <a:bodyPr wrap="square" rtlCol="0" anchor="t">
              <a:spAutoFit/>
            </a:bodyPr>
            <a:p>
              <a:r>
                <a:rPr lang="zh-CN" altLang="en-US" sz="2800" b="1">
                  <a:latin typeface="楷体" panose="02010609060101010101" charset="-122"/>
                  <a:ea typeface="楷体" panose="02010609060101010101" charset="-122"/>
                  <a:cs typeface="楷体" panose="02010609060101010101" charset="-122"/>
                </a:rPr>
                <a:t>你在期待，呼唤……我却被缚住，</a:t>
              </a:r>
              <a:endParaRPr lang="zh-CN" altLang="en-US" sz="2800" b="1">
                <a:latin typeface="楷体" panose="02010609060101010101" charset="-122"/>
                <a:ea typeface="楷体" panose="02010609060101010101" charset="-122"/>
                <a:cs typeface="楷体" panose="02010609060101010101" charset="-122"/>
              </a:endParaRPr>
            </a:p>
            <a:p>
              <a:r>
                <a:rPr lang="zh-CN" altLang="en-US" sz="2800" b="1">
                  <a:latin typeface="楷体" panose="02010609060101010101" charset="-122"/>
                  <a:ea typeface="楷体" panose="02010609060101010101" charset="-122"/>
                  <a:cs typeface="楷体" panose="02010609060101010101" charset="-122"/>
                </a:rPr>
                <a:t>我的心徒然想要挣脱开，</a:t>
              </a:r>
              <a:endParaRPr lang="zh-CN" altLang="en-US" sz="2800" b="1">
                <a:latin typeface="楷体" panose="02010609060101010101" charset="-122"/>
                <a:ea typeface="楷体" panose="02010609060101010101" charset="-122"/>
                <a:cs typeface="楷体" panose="02010609060101010101" charset="-122"/>
              </a:endParaRPr>
            </a:p>
            <a:p>
              <a:r>
                <a:rPr lang="zh-CN" altLang="en-US" sz="2800" b="1">
                  <a:latin typeface="楷体" panose="02010609060101010101" charset="-122"/>
                  <a:ea typeface="楷体" panose="02010609060101010101" charset="-122"/>
                  <a:cs typeface="楷体" panose="02010609060101010101" charset="-122"/>
                </a:rPr>
                <a:t>是更强烈的感情把我迷住，</a:t>
              </a:r>
              <a:endParaRPr lang="zh-CN" altLang="en-US" sz="2800" b="1">
                <a:latin typeface="楷体" panose="02010609060101010101" charset="-122"/>
                <a:ea typeface="楷体" panose="02010609060101010101" charset="-122"/>
                <a:cs typeface="楷体" panose="02010609060101010101" charset="-122"/>
              </a:endParaRPr>
            </a:p>
            <a:p>
              <a:r>
                <a:rPr lang="zh-CN" altLang="en-US" sz="2800" b="1">
                  <a:latin typeface="楷体" panose="02010609060101010101" charset="-122"/>
                  <a:ea typeface="楷体" panose="02010609060101010101" charset="-122"/>
                  <a:cs typeface="楷体" panose="02010609060101010101" charset="-122"/>
                </a:rPr>
                <a:t>于是我在岸边留下来……</a:t>
              </a:r>
              <a:endParaRPr lang="zh-CN" altLang="en-US" sz="2800" b="1">
                <a:latin typeface="楷体" panose="02010609060101010101" charset="-122"/>
                <a:ea typeface="楷体" panose="02010609060101010101" charset="-122"/>
                <a:cs typeface="楷体" panose="02010609060101010101" charset="-122"/>
              </a:endParaRPr>
            </a:p>
            <a:p>
              <a:endParaRPr lang="zh-CN" altLang="en-US" sz="2800" b="1">
                <a:latin typeface="楷体" panose="02010609060101010101" charset="-122"/>
                <a:ea typeface="楷体" panose="02010609060101010101" charset="-122"/>
                <a:cs typeface="楷体" panose="02010609060101010101" charset="-122"/>
              </a:endParaRPr>
            </a:p>
            <a:p>
              <a:r>
                <a:rPr lang="zh-CN" altLang="en-US" sz="2800" b="1">
                  <a:latin typeface="楷体" panose="02010609060101010101" charset="-122"/>
                  <a:ea typeface="楷体" panose="02010609060101010101" charset="-122"/>
                  <a:cs typeface="楷体" panose="02010609060101010101" charset="-122"/>
                </a:rPr>
                <a:t>有什么可顾惜的?而今哪里</a:t>
              </a:r>
              <a:endParaRPr lang="zh-CN" altLang="en-US" sz="2800" b="1">
                <a:latin typeface="楷体" panose="02010609060101010101" charset="-122"/>
                <a:ea typeface="楷体" panose="02010609060101010101" charset="-122"/>
                <a:cs typeface="楷体" panose="02010609060101010101" charset="-122"/>
              </a:endParaRPr>
            </a:p>
            <a:p>
              <a:r>
                <a:rPr lang="zh-CN" altLang="en-US" sz="2800" b="1">
                  <a:latin typeface="楷体" panose="02010609060101010101" charset="-122"/>
                  <a:ea typeface="楷体" panose="02010609060101010101" charset="-122"/>
                  <a:cs typeface="楷体" panose="02010609060101010101" charset="-122"/>
                </a:rPr>
                <a:t>能使我奔上坦荡的途径?</a:t>
              </a:r>
              <a:endParaRPr lang="zh-CN" altLang="en-US" sz="2800" b="1">
                <a:latin typeface="楷体" panose="02010609060101010101" charset="-122"/>
                <a:ea typeface="楷体" panose="02010609060101010101" charset="-122"/>
                <a:cs typeface="楷体" panose="02010609060101010101" charset="-122"/>
              </a:endParaRPr>
            </a:p>
            <a:p>
              <a:r>
                <a:rPr lang="zh-CN" altLang="en-US" sz="2800" b="1">
                  <a:latin typeface="楷体" panose="02010609060101010101" charset="-122"/>
                  <a:ea typeface="楷体" panose="02010609060101010101" charset="-122"/>
                  <a:cs typeface="楷体" panose="02010609060101010101" charset="-122"/>
                </a:rPr>
                <a:t>在你的荒凉中，只有一件东西</a:t>
              </a:r>
              <a:endParaRPr lang="zh-CN" altLang="en-US" sz="2800" b="1">
                <a:latin typeface="楷体" panose="02010609060101010101" charset="-122"/>
                <a:ea typeface="楷体" panose="02010609060101010101" charset="-122"/>
                <a:cs typeface="楷体" panose="02010609060101010101" charset="-122"/>
              </a:endParaRPr>
            </a:p>
            <a:p>
              <a:r>
                <a:rPr lang="zh-CN" altLang="en-US" sz="2800" b="1">
                  <a:latin typeface="楷体" panose="02010609060101010101" charset="-122"/>
                  <a:ea typeface="楷体" panose="02010609060101010101" charset="-122"/>
                  <a:cs typeface="楷体" panose="02010609060101010101" charset="-122"/>
                </a:rPr>
                <a:t>也许还激动我的心灵。</a:t>
              </a:r>
              <a:endParaRPr lang="zh-CN" altLang="en-US" sz="2800" b="1">
                <a:latin typeface="楷体" panose="02010609060101010101" charset="-122"/>
                <a:ea typeface="楷体" panose="02010609060101010101" charset="-122"/>
                <a:cs typeface="楷体" panose="02010609060101010101" charset="-122"/>
              </a:endParaRPr>
            </a:p>
            <a:p>
              <a:endParaRPr lang="zh-CN" altLang="en-US" sz="2800" b="1">
                <a:latin typeface="楷体" panose="02010609060101010101" charset="-122"/>
                <a:ea typeface="楷体" panose="02010609060101010101" charset="-122"/>
                <a:cs typeface="楷体" panose="02010609060101010101" charset="-122"/>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1"/>
          <p:cNvSpPr>
            <a:spLocks noGrp="1"/>
          </p:cNvSpPr>
          <p:nvPr>
            <p:custDataLst>
              <p:tags r:id="rId1"/>
            </p:custDataLst>
          </p:nvPr>
        </p:nvSpPr>
        <p:spPr>
          <a:xfrm>
            <a:off x="983615" y="1053465"/>
            <a:ext cx="3186430" cy="627380"/>
          </a:xfrm>
          <a:prstGeom prst="rect">
            <a:avLst/>
          </a:prstGeom>
        </p:spPr>
        <p:txBody>
          <a:bodyPr vert="horz" lIns="68580" tIns="34290" rIns="68580" bIns="34290" rtlCol="0" anchor="ctr" anchorCtr="0">
            <a:noAutofit/>
          </a:bodyPr>
          <a:lstStyle>
            <a:lvl1pPr algn="ctr" defTabSz="914400" rtl="0" eaLnBrk="1" latinLnBrk="0" hangingPunct="1">
              <a:lnSpc>
                <a:spcPct val="100000"/>
              </a:lnSpc>
              <a:spcBef>
                <a:spcPct val="0"/>
              </a:spcBef>
              <a:buNone/>
              <a:defRPr sz="4000" b="1" kern="1200" baseline="0">
                <a:solidFill>
                  <a:schemeClr val="tx1">
                    <a:lumMod val="85000"/>
                    <a:lumOff val="15000"/>
                  </a:schemeClr>
                </a:solidFill>
                <a:latin typeface="Times New Roman" panose="02020603050405020304" pitchFamily="18" charset="0"/>
                <a:ea typeface="黑体" panose="02010609060101010101" charset="-122"/>
                <a:cs typeface="+mj-cs"/>
              </a:defRPr>
            </a:lvl1pPr>
          </a:lstStyle>
          <a:p>
            <a:pPr algn="just"/>
            <a:r>
              <a:rPr lang="zh-CN" altLang="en-US" sz="3600" b="0">
                <a:solidFill>
                  <a:schemeClr val="tx1"/>
                </a:solidFill>
              </a:rPr>
              <a:t>三、朗读诗歌</a:t>
            </a:r>
            <a:endParaRPr lang="zh-CN" altLang="en-US" sz="3600" b="0">
              <a:solidFill>
                <a:schemeClr val="tx1"/>
              </a:solidFill>
            </a:endParaRPr>
          </a:p>
        </p:txBody>
      </p:sp>
      <p:sp>
        <p:nvSpPr>
          <p:cNvPr id="2" name="文本框 1"/>
          <p:cNvSpPr txBox="1"/>
          <p:nvPr/>
        </p:nvSpPr>
        <p:spPr>
          <a:xfrm>
            <a:off x="767080" y="1824355"/>
            <a:ext cx="5210810" cy="3969385"/>
          </a:xfrm>
          <a:prstGeom prst="rect">
            <a:avLst/>
          </a:prstGeom>
          <a:solidFill>
            <a:schemeClr val="bg1"/>
          </a:solidFill>
        </p:spPr>
        <p:txBody>
          <a:bodyPr wrap="square" rtlCol="0" anchor="t">
            <a:spAutoFit/>
          </a:bodyPr>
          <a:p>
            <a:pPr>
              <a:lnSpc>
                <a:spcPct val="100000"/>
              </a:lnSpc>
            </a:pPr>
            <a:r>
              <a:rPr lang="zh-CN" altLang="en-US" sz="2800" b="1">
                <a:latin typeface="楷体" panose="02010609060101010101" charset="-122"/>
                <a:ea typeface="楷体" panose="02010609060101010101" charset="-122"/>
              </a:rPr>
              <a:t>一面峭壁，一个光荣的坟墓……</a:t>
            </a:r>
            <a:endParaRPr lang="zh-CN" altLang="en-US" sz="2800" b="1">
              <a:latin typeface="楷体" panose="02010609060101010101" charset="-122"/>
              <a:ea typeface="楷体" panose="02010609060101010101" charset="-122"/>
            </a:endParaRPr>
          </a:p>
          <a:p>
            <a:pPr>
              <a:lnSpc>
                <a:spcPct val="100000"/>
              </a:lnSpc>
            </a:pPr>
            <a:r>
              <a:rPr lang="zh-CN" altLang="en-US" sz="2800" b="1">
                <a:latin typeface="楷体" panose="02010609060101010101" charset="-122"/>
                <a:ea typeface="楷体" panose="02010609060101010101" charset="-122"/>
              </a:rPr>
              <a:t>那里，种种伟大的回忆</a:t>
            </a:r>
            <a:endParaRPr lang="zh-CN" altLang="en-US" sz="2800" b="1">
              <a:latin typeface="楷体" panose="02010609060101010101" charset="-122"/>
              <a:ea typeface="楷体" panose="02010609060101010101" charset="-122"/>
            </a:endParaRPr>
          </a:p>
          <a:p>
            <a:pPr>
              <a:lnSpc>
                <a:spcPct val="100000"/>
              </a:lnSpc>
            </a:pPr>
            <a:r>
              <a:rPr lang="zh-CN" altLang="en-US" sz="2800" b="1">
                <a:latin typeface="楷体" panose="02010609060101010101" charset="-122"/>
                <a:ea typeface="楷体" panose="02010609060101010101" charset="-122"/>
              </a:rPr>
              <a:t>已在寒冷的梦里沉没，</a:t>
            </a:r>
            <a:endParaRPr lang="zh-CN" altLang="en-US" sz="2800" b="1">
              <a:latin typeface="楷体" panose="02010609060101010101" charset="-122"/>
              <a:ea typeface="楷体" panose="02010609060101010101" charset="-122"/>
            </a:endParaRPr>
          </a:p>
          <a:p>
            <a:pPr>
              <a:lnSpc>
                <a:spcPct val="100000"/>
              </a:lnSpc>
            </a:pPr>
            <a:r>
              <a:rPr lang="zh-CN" altLang="en-US" sz="2800" b="1">
                <a:latin typeface="楷体" panose="02010609060101010101" charset="-122"/>
                <a:ea typeface="楷体" panose="02010609060101010101" charset="-122"/>
              </a:rPr>
              <a:t>啊，是拿破仑熄灭在那里。</a:t>
            </a:r>
            <a:endParaRPr lang="zh-CN" altLang="en-US" sz="2800" b="1">
              <a:latin typeface="楷体" panose="02010609060101010101" charset="-122"/>
              <a:ea typeface="楷体" panose="02010609060101010101" charset="-122"/>
            </a:endParaRPr>
          </a:p>
          <a:p>
            <a:pPr>
              <a:lnSpc>
                <a:spcPct val="100000"/>
              </a:lnSpc>
            </a:pPr>
            <a:endParaRPr lang="zh-CN" altLang="en-US" sz="2800" b="1">
              <a:latin typeface="楷体" panose="02010609060101010101" charset="-122"/>
              <a:ea typeface="楷体" panose="02010609060101010101" charset="-122"/>
            </a:endParaRPr>
          </a:p>
          <a:p>
            <a:pPr>
              <a:lnSpc>
                <a:spcPct val="100000"/>
              </a:lnSpc>
            </a:pPr>
            <a:r>
              <a:rPr lang="zh-CN" altLang="en-US" sz="2800" b="1">
                <a:latin typeface="楷体" panose="02010609060101010101" charset="-122"/>
                <a:ea typeface="楷体" panose="02010609060101010101" charset="-122"/>
              </a:rPr>
              <a:t>他已经在苦恼里长眠。</a:t>
            </a:r>
            <a:endParaRPr lang="zh-CN" altLang="en-US" sz="2800" b="1">
              <a:latin typeface="楷体" panose="02010609060101010101" charset="-122"/>
              <a:ea typeface="楷体" panose="02010609060101010101" charset="-122"/>
            </a:endParaRPr>
          </a:p>
          <a:p>
            <a:pPr>
              <a:lnSpc>
                <a:spcPct val="100000"/>
              </a:lnSpc>
            </a:pPr>
            <a:r>
              <a:rPr lang="zh-CN" altLang="en-US" sz="2800" b="1">
                <a:latin typeface="楷体" panose="02010609060101010101" charset="-122"/>
                <a:ea typeface="楷体" panose="02010609060101010101" charset="-122"/>
              </a:rPr>
              <a:t>紧随着他，另一个天才</a:t>
            </a:r>
            <a:endParaRPr lang="zh-CN" altLang="en-US" sz="2800" b="1">
              <a:latin typeface="楷体" panose="02010609060101010101" charset="-122"/>
              <a:ea typeface="楷体" panose="02010609060101010101" charset="-122"/>
            </a:endParaRPr>
          </a:p>
          <a:p>
            <a:pPr>
              <a:lnSpc>
                <a:spcPct val="100000"/>
              </a:lnSpc>
            </a:pPr>
            <a:r>
              <a:rPr lang="zh-CN" altLang="en-US" sz="2800" b="1">
                <a:latin typeface="楷体" panose="02010609060101010101" charset="-122"/>
                <a:ea typeface="楷体" panose="02010609060101010101" charset="-122"/>
              </a:rPr>
              <a:t>像风暴之声驰过我们面前，</a:t>
            </a:r>
            <a:endParaRPr lang="zh-CN" altLang="en-US" sz="2800" b="1">
              <a:latin typeface="楷体" panose="02010609060101010101" charset="-122"/>
              <a:ea typeface="楷体" panose="02010609060101010101" charset="-122"/>
            </a:endParaRPr>
          </a:p>
          <a:p>
            <a:pPr>
              <a:lnSpc>
                <a:spcPct val="100000"/>
              </a:lnSpc>
            </a:pPr>
            <a:r>
              <a:rPr lang="zh-CN" altLang="en-US" sz="2800" b="1">
                <a:latin typeface="楷体" panose="02010609060101010101" charset="-122"/>
                <a:ea typeface="楷体" panose="02010609060101010101" charset="-122"/>
              </a:rPr>
              <a:t>啊，我们心灵的另一个主宰。</a:t>
            </a:r>
            <a:endParaRPr lang="zh-CN" altLang="en-US" sz="2800" b="1">
              <a:latin typeface="楷体" panose="02010609060101010101" charset="-122"/>
              <a:ea typeface="楷体" panose="02010609060101010101" charset="-122"/>
            </a:endParaRPr>
          </a:p>
        </p:txBody>
      </p:sp>
      <p:sp>
        <p:nvSpPr>
          <p:cNvPr id="4" name="文本框 3"/>
          <p:cNvSpPr txBox="1"/>
          <p:nvPr/>
        </p:nvSpPr>
        <p:spPr>
          <a:xfrm>
            <a:off x="6163310" y="1824355"/>
            <a:ext cx="4926330" cy="3969385"/>
          </a:xfrm>
          <a:prstGeom prst="rect">
            <a:avLst/>
          </a:prstGeom>
          <a:solidFill>
            <a:schemeClr val="bg1"/>
          </a:solidFill>
        </p:spPr>
        <p:txBody>
          <a:bodyPr wrap="square" rtlCol="0" anchor="t">
            <a:spAutoFit/>
          </a:bodyPr>
          <a:p>
            <a:r>
              <a:rPr lang="zh-CN" altLang="en-US" sz="2800" b="1">
                <a:latin typeface="楷体" panose="02010609060101010101" charset="-122"/>
                <a:ea typeface="楷体" panose="02010609060101010101" charset="-122"/>
                <a:cs typeface="楷体" panose="02010609060101010101" charset="-122"/>
              </a:rPr>
              <a:t>他去了，使自由在悲泣中!</a:t>
            </a:r>
            <a:endParaRPr lang="zh-CN" altLang="en-US" sz="2800" b="1">
              <a:latin typeface="楷体" panose="02010609060101010101" charset="-122"/>
              <a:ea typeface="楷体" panose="02010609060101010101" charset="-122"/>
              <a:cs typeface="楷体" panose="02010609060101010101" charset="-122"/>
            </a:endParaRPr>
          </a:p>
          <a:p>
            <a:r>
              <a:rPr lang="zh-CN" altLang="en-US" sz="2800" b="1">
                <a:latin typeface="楷体" panose="02010609060101010101" charset="-122"/>
                <a:ea typeface="楷体" panose="02010609060101010101" charset="-122"/>
                <a:cs typeface="楷体" panose="02010609060101010101" charset="-122"/>
              </a:rPr>
              <a:t>他把自己的桂冠留给世上。</a:t>
            </a:r>
            <a:endParaRPr lang="zh-CN" altLang="en-US" sz="2800" b="1">
              <a:latin typeface="楷体" panose="02010609060101010101" charset="-122"/>
              <a:ea typeface="楷体" panose="02010609060101010101" charset="-122"/>
              <a:cs typeface="楷体" panose="02010609060101010101" charset="-122"/>
            </a:endParaRPr>
          </a:p>
          <a:p>
            <a:r>
              <a:rPr lang="zh-CN" altLang="en-US" sz="2800" b="1">
                <a:latin typeface="楷体" panose="02010609060101010101" charset="-122"/>
                <a:ea typeface="楷体" panose="02010609060101010101" charset="-122"/>
                <a:cs typeface="楷体" panose="02010609060101010101" charset="-122"/>
              </a:rPr>
              <a:t>喧腾吧，为险恶的天时而汹涌，</a:t>
            </a:r>
            <a:endParaRPr lang="zh-CN" altLang="en-US" sz="2800" b="1">
              <a:latin typeface="楷体" panose="02010609060101010101" charset="-122"/>
              <a:ea typeface="楷体" panose="02010609060101010101" charset="-122"/>
              <a:cs typeface="楷体" panose="02010609060101010101" charset="-122"/>
            </a:endParaRPr>
          </a:p>
          <a:p>
            <a:r>
              <a:rPr lang="zh-CN" altLang="en-US" sz="2800" b="1">
                <a:latin typeface="楷体" panose="02010609060101010101" charset="-122"/>
                <a:ea typeface="楷体" panose="02010609060101010101" charset="-122"/>
                <a:cs typeface="楷体" panose="02010609060101010101" charset="-122"/>
              </a:rPr>
              <a:t>噢，大海! 他曾经为你歌唱。</a:t>
            </a:r>
            <a:endParaRPr lang="zh-CN" altLang="en-US" sz="2800" b="1">
              <a:latin typeface="楷体" panose="02010609060101010101" charset="-122"/>
              <a:ea typeface="楷体" panose="02010609060101010101" charset="-122"/>
              <a:cs typeface="楷体" panose="02010609060101010101" charset="-122"/>
            </a:endParaRPr>
          </a:p>
          <a:p>
            <a:endParaRPr lang="zh-CN" altLang="en-US" sz="2800" b="1">
              <a:latin typeface="楷体" panose="02010609060101010101" charset="-122"/>
              <a:ea typeface="楷体" panose="02010609060101010101" charset="-122"/>
              <a:cs typeface="楷体" panose="02010609060101010101" charset="-122"/>
            </a:endParaRPr>
          </a:p>
          <a:p>
            <a:r>
              <a:rPr lang="zh-CN" altLang="en-US" sz="2800" b="1">
                <a:latin typeface="楷体" panose="02010609060101010101" charset="-122"/>
                <a:ea typeface="楷体" panose="02010609060101010101" charset="-122"/>
                <a:cs typeface="楷体" panose="02010609060101010101" charset="-122"/>
              </a:rPr>
              <a:t>他是由你的精气塑成的，</a:t>
            </a:r>
            <a:endParaRPr lang="zh-CN" altLang="en-US" sz="2800" b="1">
              <a:latin typeface="楷体" panose="02010609060101010101" charset="-122"/>
              <a:ea typeface="楷体" panose="02010609060101010101" charset="-122"/>
              <a:cs typeface="楷体" panose="02010609060101010101" charset="-122"/>
            </a:endParaRPr>
          </a:p>
          <a:p>
            <a:r>
              <a:rPr lang="zh-CN" altLang="en-US" sz="2800" b="1">
                <a:latin typeface="楷体" panose="02010609060101010101" charset="-122"/>
                <a:ea typeface="楷体" panose="02010609060101010101" charset="-122"/>
                <a:cs typeface="楷体" panose="02010609060101010101" charset="-122"/>
              </a:rPr>
              <a:t>海啊，他是你的形象的反映;</a:t>
            </a:r>
            <a:endParaRPr lang="zh-CN" altLang="en-US" sz="2800" b="1">
              <a:latin typeface="楷体" panose="02010609060101010101" charset="-122"/>
              <a:ea typeface="楷体" panose="02010609060101010101" charset="-122"/>
              <a:cs typeface="楷体" panose="02010609060101010101" charset="-122"/>
            </a:endParaRPr>
          </a:p>
          <a:p>
            <a:r>
              <a:rPr lang="zh-CN" altLang="en-US" sz="2800" b="1">
                <a:latin typeface="楷体" panose="02010609060101010101" charset="-122"/>
                <a:ea typeface="楷体" panose="02010609060101010101" charset="-122"/>
                <a:cs typeface="楷体" panose="02010609060101010101" charset="-122"/>
              </a:rPr>
              <a:t>他像你似的深沉、有力、阴郁，</a:t>
            </a:r>
            <a:endParaRPr lang="zh-CN" altLang="en-US" sz="2800" b="1">
              <a:latin typeface="楷体" panose="02010609060101010101" charset="-122"/>
              <a:ea typeface="楷体" panose="02010609060101010101" charset="-122"/>
              <a:cs typeface="楷体" panose="02010609060101010101" charset="-122"/>
            </a:endParaRPr>
          </a:p>
          <a:p>
            <a:r>
              <a:rPr lang="zh-CN" altLang="en-US" sz="2800" b="1">
                <a:latin typeface="楷体" panose="02010609060101010101" charset="-122"/>
                <a:ea typeface="楷体" panose="02010609060101010101" charset="-122"/>
                <a:cs typeface="楷体" panose="02010609060101010101" charset="-122"/>
              </a:rPr>
              <a:t>他也倔强得和你一样。</a:t>
            </a:r>
            <a:endParaRPr lang="zh-CN" altLang="en-US" sz="2800" b="1">
              <a:latin typeface="楷体" panose="02010609060101010101" charset="-122"/>
              <a:ea typeface="楷体" panose="02010609060101010101" charset="-122"/>
              <a:cs typeface="楷体" panose="02010609060101010101"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1"/>
          <p:cNvSpPr>
            <a:spLocks noGrp="1"/>
          </p:cNvSpPr>
          <p:nvPr>
            <p:custDataLst>
              <p:tags r:id="rId1"/>
            </p:custDataLst>
          </p:nvPr>
        </p:nvSpPr>
        <p:spPr>
          <a:xfrm>
            <a:off x="983615" y="1053465"/>
            <a:ext cx="3463925" cy="627380"/>
          </a:xfrm>
          <a:prstGeom prst="rect">
            <a:avLst/>
          </a:prstGeom>
        </p:spPr>
        <p:txBody>
          <a:bodyPr vert="horz" lIns="68580" tIns="34290" rIns="68580" bIns="34290" rtlCol="0" anchor="ctr" anchorCtr="0">
            <a:noAutofit/>
          </a:bodyPr>
          <a:lstStyle>
            <a:lvl1pPr algn="ctr" defTabSz="914400" rtl="0" eaLnBrk="1" latinLnBrk="0" hangingPunct="1">
              <a:lnSpc>
                <a:spcPct val="100000"/>
              </a:lnSpc>
              <a:spcBef>
                <a:spcPct val="0"/>
              </a:spcBef>
              <a:buNone/>
              <a:defRPr sz="4000" b="1" kern="1200" baseline="0">
                <a:solidFill>
                  <a:schemeClr val="tx1">
                    <a:lumMod val="85000"/>
                    <a:lumOff val="15000"/>
                  </a:schemeClr>
                </a:solidFill>
                <a:latin typeface="Times New Roman" panose="02020603050405020304" pitchFamily="18" charset="0"/>
                <a:ea typeface="黑体" panose="02010609060101010101" charset="-122"/>
                <a:cs typeface="+mj-cs"/>
              </a:defRPr>
            </a:lvl1pPr>
          </a:lstStyle>
          <a:p>
            <a:pPr algn="just"/>
            <a:r>
              <a:rPr lang="zh-CN" altLang="en-US" sz="3600" b="0">
                <a:solidFill>
                  <a:schemeClr val="tx1"/>
                </a:solidFill>
              </a:rPr>
              <a:t>三、朗读诗歌</a:t>
            </a:r>
            <a:endParaRPr lang="zh-CN" altLang="en-US" sz="3600" b="0">
              <a:solidFill>
                <a:schemeClr val="tx1"/>
              </a:solidFill>
            </a:endParaRPr>
          </a:p>
        </p:txBody>
      </p:sp>
      <p:sp>
        <p:nvSpPr>
          <p:cNvPr id="2" name="文本框 1"/>
          <p:cNvSpPr txBox="1"/>
          <p:nvPr/>
        </p:nvSpPr>
        <p:spPr>
          <a:xfrm>
            <a:off x="695325" y="1752600"/>
            <a:ext cx="5210810" cy="4399915"/>
          </a:xfrm>
          <a:prstGeom prst="rect">
            <a:avLst/>
          </a:prstGeom>
          <a:solidFill>
            <a:schemeClr val="bg1"/>
          </a:solidFill>
        </p:spPr>
        <p:txBody>
          <a:bodyPr wrap="square" rtlCol="0" anchor="t">
            <a:spAutoFit/>
          </a:bodyPr>
          <a:p>
            <a:pPr>
              <a:lnSpc>
                <a:spcPct val="100000"/>
              </a:lnSpc>
            </a:pPr>
            <a:r>
              <a:rPr lang="zh-CN" altLang="en-US" sz="2800" b="1">
                <a:latin typeface="楷体" panose="02010609060101010101" charset="-122"/>
                <a:ea typeface="楷体" panose="02010609060101010101" charset="-122"/>
              </a:rPr>
              <a:t>世界空虚了……哦，海洋，</a:t>
            </a:r>
            <a:endParaRPr lang="zh-CN" altLang="en-US" sz="2800" b="1">
              <a:latin typeface="楷体" panose="02010609060101010101" charset="-122"/>
              <a:ea typeface="楷体" panose="02010609060101010101" charset="-122"/>
            </a:endParaRPr>
          </a:p>
          <a:p>
            <a:pPr>
              <a:lnSpc>
                <a:spcPct val="100000"/>
              </a:lnSpc>
            </a:pPr>
            <a:r>
              <a:rPr lang="zh-CN" altLang="en-US" sz="2800" b="1">
                <a:latin typeface="楷体" panose="02010609060101010101" charset="-122"/>
                <a:ea typeface="楷体" panose="02010609060101010101" charset="-122"/>
              </a:rPr>
              <a:t>现在你还能把我带到哪里?</a:t>
            </a:r>
            <a:endParaRPr lang="zh-CN" altLang="en-US" sz="2800" b="1">
              <a:latin typeface="楷体" panose="02010609060101010101" charset="-122"/>
              <a:ea typeface="楷体" panose="02010609060101010101" charset="-122"/>
            </a:endParaRPr>
          </a:p>
          <a:p>
            <a:pPr>
              <a:lnSpc>
                <a:spcPct val="100000"/>
              </a:lnSpc>
            </a:pPr>
            <a:r>
              <a:rPr lang="zh-CN" altLang="en-US" sz="2800" b="1">
                <a:latin typeface="楷体" panose="02010609060101010101" charset="-122"/>
                <a:ea typeface="楷体" panose="02010609060101010101" charset="-122"/>
              </a:rPr>
              <a:t>到处，人们的命运都是一样：</a:t>
            </a:r>
            <a:endParaRPr lang="zh-CN" altLang="en-US" sz="2800" b="1">
              <a:latin typeface="楷体" panose="02010609060101010101" charset="-122"/>
              <a:ea typeface="楷体" panose="02010609060101010101" charset="-122"/>
            </a:endParaRPr>
          </a:p>
          <a:p>
            <a:pPr>
              <a:lnSpc>
                <a:spcPct val="100000"/>
              </a:lnSpc>
            </a:pPr>
            <a:r>
              <a:rPr lang="zh-CN" altLang="en-US" sz="2800" b="1">
                <a:latin typeface="楷体" panose="02010609060101010101" charset="-122"/>
                <a:ea typeface="楷体" panose="02010609060101010101" charset="-122"/>
              </a:rPr>
              <a:t>哪里有幸福，必有教育</a:t>
            </a:r>
            <a:endParaRPr lang="zh-CN" altLang="en-US" sz="2800" b="1">
              <a:latin typeface="楷体" panose="02010609060101010101" charset="-122"/>
              <a:ea typeface="楷体" panose="02010609060101010101" charset="-122"/>
            </a:endParaRPr>
          </a:p>
          <a:p>
            <a:pPr>
              <a:lnSpc>
                <a:spcPct val="100000"/>
              </a:lnSpc>
            </a:pPr>
            <a:r>
              <a:rPr lang="zh-CN" altLang="en-US" sz="2800" b="1">
                <a:latin typeface="楷体" panose="02010609060101010101" charset="-122"/>
                <a:ea typeface="楷体" panose="02010609060101010101" charset="-122"/>
              </a:rPr>
              <a:t>或暴君看守得非常严密。</a:t>
            </a:r>
            <a:endParaRPr lang="zh-CN" altLang="en-US" sz="2800" b="1">
              <a:latin typeface="楷体" panose="02010609060101010101" charset="-122"/>
              <a:ea typeface="楷体" panose="02010609060101010101" charset="-122"/>
            </a:endParaRPr>
          </a:p>
          <a:p>
            <a:pPr>
              <a:lnSpc>
                <a:spcPct val="100000"/>
              </a:lnSpc>
            </a:pPr>
            <a:endParaRPr lang="zh-CN" altLang="en-US" sz="2800" b="1">
              <a:latin typeface="楷体" panose="02010609060101010101" charset="-122"/>
              <a:ea typeface="楷体" panose="02010609060101010101" charset="-122"/>
            </a:endParaRPr>
          </a:p>
          <a:p>
            <a:pPr>
              <a:lnSpc>
                <a:spcPct val="100000"/>
              </a:lnSpc>
            </a:pPr>
            <a:r>
              <a:rPr lang="zh-CN" altLang="en-US" sz="2800" b="1">
                <a:latin typeface="楷体" panose="02010609060101010101" charset="-122"/>
                <a:ea typeface="楷体" panose="02010609060101010101" charset="-122"/>
              </a:rPr>
              <a:t>再见吧，大海! 你壮观的美色</a:t>
            </a:r>
            <a:endParaRPr lang="zh-CN" altLang="en-US" sz="2800" b="1">
              <a:latin typeface="楷体" panose="02010609060101010101" charset="-122"/>
              <a:ea typeface="楷体" panose="02010609060101010101" charset="-122"/>
            </a:endParaRPr>
          </a:p>
          <a:p>
            <a:pPr>
              <a:lnSpc>
                <a:spcPct val="100000"/>
              </a:lnSpc>
            </a:pPr>
            <a:r>
              <a:rPr lang="zh-CN" altLang="en-US" sz="2800" b="1">
                <a:latin typeface="楷体" panose="02010609060101010101" charset="-122"/>
                <a:ea typeface="楷体" panose="02010609060101010101" charset="-122"/>
              </a:rPr>
              <a:t>将永远不会被我遗忘;</a:t>
            </a:r>
            <a:endParaRPr lang="zh-CN" altLang="en-US" sz="2800" b="1">
              <a:latin typeface="楷体" panose="02010609060101010101" charset="-122"/>
              <a:ea typeface="楷体" panose="02010609060101010101" charset="-122"/>
            </a:endParaRPr>
          </a:p>
          <a:p>
            <a:pPr>
              <a:lnSpc>
                <a:spcPct val="100000"/>
              </a:lnSpc>
            </a:pPr>
            <a:r>
              <a:rPr lang="zh-CN" altLang="en-US" sz="2800" b="1">
                <a:latin typeface="楷体" panose="02010609060101010101" charset="-122"/>
                <a:ea typeface="楷体" panose="02010609060101010101" charset="-122"/>
              </a:rPr>
              <a:t>我将久久地，久久地听着</a:t>
            </a:r>
            <a:endParaRPr lang="zh-CN" altLang="en-US" sz="2800" b="1">
              <a:latin typeface="楷体" panose="02010609060101010101" charset="-122"/>
              <a:ea typeface="楷体" panose="02010609060101010101" charset="-122"/>
            </a:endParaRPr>
          </a:p>
          <a:p>
            <a:pPr>
              <a:lnSpc>
                <a:spcPct val="100000"/>
              </a:lnSpc>
            </a:pPr>
            <a:r>
              <a:rPr lang="zh-CN" altLang="en-US" sz="2800" b="1">
                <a:latin typeface="楷体" panose="02010609060101010101" charset="-122"/>
                <a:ea typeface="楷体" panose="02010609060101010101" charset="-122"/>
              </a:rPr>
              <a:t>你在黄昏时分的轰响。</a:t>
            </a:r>
            <a:endParaRPr lang="zh-CN" altLang="en-US" sz="2800" b="1">
              <a:latin typeface="楷体" panose="02010609060101010101" charset="-122"/>
              <a:ea typeface="楷体" panose="02010609060101010101" charset="-122"/>
            </a:endParaRPr>
          </a:p>
        </p:txBody>
      </p:sp>
      <p:sp>
        <p:nvSpPr>
          <p:cNvPr id="4" name="文本框 3"/>
          <p:cNvSpPr txBox="1"/>
          <p:nvPr/>
        </p:nvSpPr>
        <p:spPr>
          <a:xfrm>
            <a:off x="6019800" y="1752600"/>
            <a:ext cx="4926330" cy="1814830"/>
          </a:xfrm>
          <a:prstGeom prst="rect">
            <a:avLst/>
          </a:prstGeom>
          <a:solidFill>
            <a:schemeClr val="bg1"/>
          </a:solidFill>
        </p:spPr>
        <p:txBody>
          <a:bodyPr wrap="square" rtlCol="0" anchor="t">
            <a:spAutoFit/>
          </a:bodyPr>
          <a:p>
            <a:r>
              <a:rPr lang="zh-CN" altLang="en-US" sz="2800" b="1">
                <a:latin typeface="楷体" panose="02010609060101010101" charset="-122"/>
                <a:ea typeface="楷体" panose="02010609060101010101" charset="-122"/>
                <a:cs typeface="楷体" panose="02010609060101010101" charset="-122"/>
              </a:rPr>
              <a:t>心里充满了你，我将要把</a:t>
            </a:r>
            <a:endParaRPr lang="zh-CN" altLang="en-US" sz="2800" b="1">
              <a:latin typeface="楷体" panose="02010609060101010101" charset="-122"/>
              <a:ea typeface="楷体" panose="02010609060101010101" charset="-122"/>
              <a:cs typeface="楷体" panose="02010609060101010101" charset="-122"/>
            </a:endParaRPr>
          </a:p>
          <a:p>
            <a:r>
              <a:rPr lang="zh-CN" altLang="en-US" sz="2800" b="1">
                <a:latin typeface="楷体" panose="02010609060101010101" charset="-122"/>
                <a:ea typeface="楷体" panose="02010609060101010101" charset="-122"/>
                <a:cs typeface="楷体" panose="02010609060101010101" charset="-122"/>
              </a:rPr>
              <a:t>你的山岩，你的海湾，</a:t>
            </a:r>
            <a:endParaRPr lang="zh-CN" altLang="en-US" sz="2800" b="1">
              <a:latin typeface="楷体" panose="02010609060101010101" charset="-122"/>
              <a:ea typeface="楷体" panose="02010609060101010101" charset="-122"/>
              <a:cs typeface="楷体" panose="02010609060101010101" charset="-122"/>
            </a:endParaRPr>
          </a:p>
          <a:p>
            <a:r>
              <a:rPr lang="zh-CN" altLang="en-US" sz="2800" b="1">
                <a:latin typeface="楷体" panose="02010609060101010101" charset="-122"/>
                <a:ea typeface="楷体" panose="02010609060101010101" charset="-122"/>
                <a:cs typeface="楷体" panose="02010609060101010101" charset="-122"/>
              </a:rPr>
              <a:t>你的光和影，你的浪花的喋喋，</a:t>
            </a:r>
            <a:endParaRPr lang="zh-CN" altLang="en-US" sz="2800" b="1">
              <a:latin typeface="楷体" panose="02010609060101010101" charset="-122"/>
              <a:ea typeface="楷体" panose="02010609060101010101" charset="-122"/>
              <a:cs typeface="楷体" panose="02010609060101010101" charset="-122"/>
            </a:endParaRPr>
          </a:p>
          <a:p>
            <a:r>
              <a:rPr lang="zh-CN" altLang="en-US" sz="2800" b="1">
                <a:latin typeface="楷体" panose="02010609060101010101" charset="-122"/>
                <a:ea typeface="楷体" panose="02010609060101010101" charset="-122"/>
                <a:cs typeface="楷体" panose="02010609060101010101" charset="-122"/>
              </a:rPr>
              <a:t>带到森林，带到寂静的荒原。</a:t>
            </a:r>
            <a:endParaRPr lang="zh-CN" altLang="en-US" sz="2800" b="1">
              <a:latin typeface="楷体" panose="02010609060101010101" charset="-122"/>
              <a:ea typeface="楷体" panose="02010609060101010101" charset="-122"/>
              <a:cs typeface="楷体" panose="02010609060101010101" charset="-122"/>
            </a:endParaRPr>
          </a:p>
        </p:txBody>
      </p:sp>
      <p:pic>
        <p:nvPicPr>
          <p:cNvPr id="5" name="图片 4" descr="src=http___imgcdn.medbulls.com_image_experts_corner_article_20170629203422069546.jpg&amp;refer=http___imgcdn.medbulls"/>
          <p:cNvPicPr>
            <a:picLocks noChangeAspect="1"/>
          </p:cNvPicPr>
          <p:nvPr/>
        </p:nvPicPr>
        <p:blipFill>
          <a:blip r:embed="rId2"/>
          <a:srcRect t="10628" b="8944"/>
          <a:stretch>
            <a:fillRect/>
          </a:stretch>
        </p:blipFill>
        <p:spPr>
          <a:xfrm>
            <a:off x="6024880" y="3645535"/>
            <a:ext cx="4921885" cy="249745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623570" y="1125220"/>
            <a:ext cx="5212080" cy="645160"/>
          </a:xfrm>
          <a:prstGeom prst="rect">
            <a:avLst/>
          </a:prstGeom>
          <a:noFill/>
        </p:spPr>
        <p:txBody>
          <a:bodyPr wrap="none" rtlCol="0" anchor="t">
            <a:spAutoFit/>
          </a:bodyPr>
          <a:p>
            <a:pPr algn="l">
              <a:buClrTx/>
              <a:buSzTx/>
              <a:buFontTx/>
            </a:pPr>
            <a:r>
              <a:rPr lang="zh-CN" altLang="en-US" sz="3600" dirty="0">
                <a:latin typeface="黑体" panose="02010609060101010101" charset="-122"/>
                <a:ea typeface="黑体" panose="02010609060101010101" charset="-122"/>
                <a:sym typeface="+mn-ea"/>
              </a:rPr>
              <a:t>四、品读诗歌，整体感知</a:t>
            </a:r>
            <a:endParaRPr lang="zh-CN" altLang="en-US" sz="3600" dirty="0">
              <a:latin typeface="黑体" panose="02010609060101010101" charset="-122"/>
              <a:ea typeface="黑体" panose="02010609060101010101" charset="-122"/>
            </a:endParaRPr>
          </a:p>
        </p:txBody>
      </p:sp>
      <p:sp>
        <p:nvSpPr>
          <p:cNvPr id="6" name="文本框 5"/>
          <p:cNvSpPr txBox="1"/>
          <p:nvPr/>
        </p:nvSpPr>
        <p:spPr>
          <a:xfrm>
            <a:off x="551815" y="1916430"/>
            <a:ext cx="10469880" cy="953135"/>
          </a:xfrm>
          <a:prstGeom prst="rect">
            <a:avLst/>
          </a:prstGeom>
          <a:noFill/>
        </p:spPr>
        <p:txBody>
          <a:bodyPr wrap="none" rtlCol="0" anchor="t">
            <a:spAutoFit/>
          </a:bodyPr>
          <a:p>
            <a:r>
              <a:rPr lang="zh-CN" altLang="en-US" sz="2800" spc="200">
                <a:solidFill>
                  <a:schemeClr val="tx1"/>
                </a:solidFill>
                <a:latin typeface="黑体" panose="02010609060101010101" charset="-122"/>
                <a:ea typeface="黑体" panose="02010609060101010101" charset="-122"/>
                <a:cs typeface="黑体" panose="02010609060101010101" charset="-122"/>
                <a:sym typeface="+mn-ea"/>
              </a:rPr>
              <a:t>请同学们自由朗读，并思考：</a:t>
            </a:r>
            <a:endParaRPr lang="en-US" altLang="zh-CN" sz="2800" spc="200">
              <a:solidFill>
                <a:schemeClr val="tx1"/>
              </a:solidFill>
              <a:latin typeface="黑体" panose="02010609060101010101" charset="-122"/>
              <a:ea typeface="黑体" panose="02010609060101010101" charset="-122"/>
              <a:cs typeface="黑体" panose="02010609060101010101" charset="-122"/>
              <a:sym typeface="+mn-ea"/>
            </a:endParaRPr>
          </a:p>
          <a:p>
            <a:r>
              <a:rPr lang="zh-CN" altLang="en-US" sz="2800" spc="200">
                <a:solidFill>
                  <a:schemeClr val="tx1"/>
                </a:solidFill>
                <a:latin typeface="黑体" panose="02010609060101010101" charset="-122"/>
                <a:ea typeface="黑体" panose="02010609060101010101" charset="-122"/>
                <a:cs typeface="黑体" panose="02010609060101010101" charset="-122"/>
                <a:sym typeface="+mn-ea"/>
              </a:rPr>
              <a:t>本诗的</a:t>
            </a:r>
            <a:r>
              <a:rPr lang="zh-CN" altLang="en-US" sz="2800" spc="200">
                <a:solidFill>
                  <a:srgbClr val="0070C0"/>
                </a:solidFill>
                <a:latin typeface="黑体" panose="02010609060101010101" charset="-122"/>
                <a:ea typeface="黑体" panose="02010609060101010101" charset="-122"/>
                <a:cs typeface="黑体" panose="02010609060101010101" charset="-122"/>
                <a:sym typeface="+mn-ea"/>
              </a:rPr>
              <a:t>情感基调</a:t>
            </a:r>
            <a:r>
              <a:rPr lang="zh-CN" altLang="en-US" sz="2800" spc="200">
                <a:solidFill>
                  <a:schemeClr val="tx1"/>
                </a:solidFill>
                <a:latin typeface="黑体" panose="02010609060101010101" charset="-122"/>
                <a:ea typeface="黑体" panose="02010609060101010101" charset="-122"/>
                <a:cs typeface="黑体" panose="02010609060101010101" charset="-122"/>
                <a:sym typeface="+mn-ea"/>
              </a:rPr>
              <a:t>是什么？诗人面对着大海，产生了哪些</a:t>
            </a:r>
            <a:r>
              <a:rPr lang="zh-CN" altLang="en-US" sz="2800" spc="200">
                <a:solidFill>
                  <a:srgbClr val="0070C0"/>
                </a:solidFill>
                <a:latin typeface="黑体" panose="02010609060101010101" charset="-122"/>
                <a:ea typeface="黑体" panose="02010609060101010101" charset="-122"/>
                <a:cs typeface="黑体" panose="02010609060101010101" charset="-122"/>
                <a:sym typeface="+mn-ea"/>
              </a:rPr>
              <a:t>情绪</a:t>
            </a:r>
            <a:r>
              <a:rPr lang="zh-CN" altLang="en-US" sz="2800" spc="200">
                <a:solidFill>
                  <a:schemeClr val="tx1"/>
                </a:solidFill>
                <a:latin typeface="黑体" panose="02010609060101010101" charset="-122"/>
                <a:ea typeface="黑体" panose="02010609060101010101" charset="-122"/>
                <a:cs typeface="黑体" panose="02010609060101010101" charset="-122"/>
                <a:sym typeface="+mn-ea"/>
              </a:rPr>
              <a:t>？</a:t>
            </a:r>
            <a:endParaRPr lang="zh-CN" altLang="en-US" sz="2800" spc="200">
              <a:solidFill>
                <a:schemeClr val="tx1"/>
              </a:solidFill>
              <a:latin typeface="黑体" panose="02010609060101010101" charset="-122"/>
              <a:ea typeface="黑体" panose="02010609060101010101" charset="-122"/>
              <a:cs typeface="黑体" panose="02010609060101010101" charset="-122"/>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95960" y="2708910"/>
            <a:ext cx="8105140" cy="3538220"/>
          </a:xfrm>
          <a:prstGeom prst="rect">
            <a:avLst/>
          </a:prstGeom>
          <a:noFill/>
        </p:spPr>
        <p:txBody>
          <a:bodyPr wrap="square" rtlCol="0" anchor="t">
            <a:spAutoFit/>
          </a:bodyPr>
          <a:p>
            <a:r>
              <a:rPr sz="2800" b="1">
                <a:solidFill>
                  <a:schemeClr val="tx1"/>
                </a:solidFill>
                <a:latin typeface="楷体" panose="02010609060101010101" charset="-122"/>
                <a:ea typeface="楷体" panose="02010609060101010101" charset="-122"/>
                <a:cs typeface="楷体" panose="02010609060101010101" charset="-122"/>
                <a:sym typeface="+mn-ea"/>
              </a:rPr>
              <a:t>“仿佛友人的</a:t>
            </a:r>
            <a:r>
              <a:rPr sz="2800" b="1">
                <a:solidFill>
                  <a:srgbClr val="0070C0"/>
                </a:solidFill>
                <a:latin typeface="楷体" panose="02010609060101010101" charset="-122"/>
                <a:ea typeface="楷体" panose="02010609060101010101" charset="-122"/>
                <a:cs typeface="楷体" panose="02010609060101010101" charset="-122"/>
                <a:sym typeface="+mn-ea"/>
              </a:rPr>
              <a:t>忧郁的絮语</a:t>
            </a:r>
            <a:r>
              <a:rPr sz="2800" b="1">
                <a:solidFill>
                  <a:schemeClr val="tx1"/>
                </a:solidFill>
                <a:latin typeface="楷体" panose="02010609060101010101" charset="-122"/>
                <a:ea typeface="楷体" panose="02010609060101010101" charset="-122"/>
                <a:cs typeface="楷体" panose="02010609060101010101" charset="-122"/>
                <a:sym typeface="+mn-ea"/>
              </a:rPr>
              <a:t>”</a:t>
            </a:r>
            <a:endParaRPr sz="2800" b="1">
              <a:solidFill>
                <a:schemeClr val="tx1"/>
              </a:solidFill>
              <a:latin typeface="楷体" panose="02010609060101010101" charset="-122"/>
              <a:ea typeface="楷体" panose="02010609060101010101" charset="-122"/>
              <a:cs typeface="楷体" panose="02010609060101010101" charset="-122"/>
              <a:sym typeface="+mn-ea"/>
            </a:endParaRPr>
          </a:p>
          <a:p>
            <a:r>
              <a:rPr sz="2800" b="1">
                <a:solidFill>
                  <a:schemeClr val="tx1"/>
                </a:solidFill>
                <a:latin typeface="楷体" panose="02010609060101010101" charset="-122"/>
                <a:ea typeface="楷体" panose="02010609060101010101" charset="-122"/>
                <a:cs typeface="楷体" panose="02010609060101010101" charset="-122"/>
                <a:sym typeface="+mn-ea"/>
              </a:rPr>
              <a:t>“在你的岸上我静静地</a:t>
            </a:r>
            <a:r>
              <a:rPr sz="2800" b="1">
                <a:solidFill>
                  <a:srgbClr val="0070C0"/>
                </a:solidFill>
                <a:latin typeface="楷体" panose="02010609060101010101" charset="-122"/>
                <a:ea typeface="楷体" panose="02010609060101010101" charset="-122"/>
                <a:cs typeface="楷体" panose="02010609060101010101" charset="-122"/>
                <a:sym typeface="+mn-ea"/>
              </a:rPr>
              <a:t>迷惘地徘徊</a:t>
            </a:r>
            <a:r>
              <a:rPr sz="2800" b="1">
                <a:solidFill>
                  <a:schemeClr val="tx1"/>
                </a:solidFill>
                <a:latin typeface="楷体" panose="02010609060101010101" charset="-122"/>
                <a:ea typeface="楷体" panose="02010609060101010101" charset="-122"/>
                <a:cs typeface="楷体" panose="02010609060101010101" charset="-122"/>
                <a:sym typeface="+mn-ea"/>
              </a:rPr>
              <a:t>”</a:t>
            </a:r>
            <a:endParaRPr sz="2800" b="1">
              <a:solidFill>
                <a:schemeClr val="tx1"/>
              </a:solidFill>
              <a:latin typeface="楷体" panose="02010609060101010101" charset="-122"/>
              <a:ea typeface="楷体" panose="02010609060101010101" charset="-122"/>
              <a:cs typeface="楷体" panose="02010609060101010101" charset="-122"/>
              <a:sym typeface="+mn-ea"/>
            </a:endParaRPr>
          </a:p>
          <a:p>
            <a:r>
              <a:rPr sz="2800" b="1">
                <a:solidFill>
                  <a:schemeClr val="tx1"/>
                </a:solidFill>
                <a:latin typeface="楷体" panose="02010609060101010101" charset="-122"/>
                <a:ea typeface="楷体" panose="02010609060101010101" charset="-122"/>
                <a:cs typeface="楷体" panose="02010609060101010101" charset="-122"/>
                <a:sym typeface="+mn-ea"/>
              </a:rPr>
              <a:t>“我还不能离开这</a:t>
            </a:r>
            <a:r>
              <a:rPr sz="2800" b="1">
                <a:solidFill>
                  <a:srgbClr val="0070C0"/>
                </a:solidFill>
                <a:latin typeface="楷体" panose="02010609060101010101" charset="-122"/>
                <a:ea typeface="楷体" panose="02010609060101010101" charset="-122"/>
                <a:cs typeface="楷体" panose="02010609060101010101" charset="-122"/>
                <a:sym typeface="+mn-ea"/>
              </a:rPr>
              <a:t>令我厌烦的</a:t>
            </a:r>
            <a:r>
              <a:rPr sz="2800" b="1">
                <a:solidFill>
                  <a:schemeClr val="tx1"/>
                </a:solidFill>
                <a:latin typeface="楷体" panose="02010609060101010101" charset="-122"/>
                <a:ea typeface="楷体" panose="02010609060101010101" charset="-122"/>
                <a:cs typeface="楷体" panose="02010609060101010101" charset="-122"/>
                <a:sym typeface="+mn-ea"/>
              </a:rPr>
              <a:t>凝固的石岸”</a:t>
            </a:r>
            <a:endParaRPr sz="2800" b="1">
              <a:solidFill>
                <a:schemeClr val="tx1"/>
              </a:solidFill>
              <a:latin typeface="楷体" panose="02010609060101010101" charset="-122"/>
              <a:ea typeface="楷体" panose="02010609060101010101" charset="-122"/>
              <a:cs typeface="楷体" panose="02010609060101010101" charset="-122"/>
              <a:sym typeface="+mn-ea"/>
            </a:endParaRPr>
          </a:p>
          <a:p>
            <a:r>
              <a:rPr sz="2800" b="1">
                <a:solidFill>
                  <a:schemeClr val="tx1"/>
                </a:solidFill>
                <a:latin typeface="楷体" panose="02010609060101010101" charset="-122"/>
                <a:ea typeface="楷体" panose="02010609060101010101" charset="-122"/>
                <a:cs typeface="楷体" panose="02010609060101010101" charset="-122"/>
                <a:sym typeface="+mn-ea"/>
              </a:rPr>
              <a:t>“</a:t>
            </a:r>
            <a:r>
              <a:rPr sz="2800" b="1">
                <a:solidFill>
                  <a:srgbClr val="0070C0"/>
                </a:solidFill>
                <a:latin typeface="楷体" panose="02010609060101010101" charset="-122"/>
                <a:ea typeface="楷体" panose="02010609060101010101" charset="-122"/>
                <a:cs typeface="楷体" panose="02010609060101010101" charset="-122"/>
                <a:sym typeface="+mn-ea"/>
              </a:rPr>
              <a:t>我的心徒然想要挣脱开</a:t>
            </a:r>
            <a:r>
              <a:rPr lang="zh-CN" sz="2800" b="1">
                <a:solidFill>
                  <a:schemeClr val="tx1"/>
                </a:solidFill>
                <a:latin typeface="楷体" panose="02010609060101010101" charset="-122"/>
                <a:ea typeface="楷体" panose="02010609060101010101" charset="-122"/>
                <a:cs typeface="楷体" panose="02010609060101010101" charset="-122"/>
                <a:sym typeface="+mn-ea"/>
              </a:rPr>
              <a:t>，</a:t>
            </a:r>
            <a:r>
              <a:rPr sz="2800" b="1">
                <a:solidFill>
                  <a:schemeClr val="tx1"/>
                </a:solidFill>
                <a:latin typeface="楷体" panose="02010609060101010101" charset="-122"/>
                <a:ea typeface="楷体" panose="02010609060101010101" charset="-122"/>
                <a:cs typeface="楷体" panose="02010609060101010101" charset="-122"/>
                <a:sym typeface="+mn-ea"/>
              </a:rPr>
              <a:t>是更强烈的感情把我迷住”</a:t>
            </a:r>
            <a:endParaRPr sz="2800" b="1">
              <a:solidFill>
                <a:schemeClr val="tx1"/>
              </a:solidFill>
              <a:latin typeface="楷体" panose="02010609060101010101" charset="-122"/>
              <a:ea typeface="楷体" panose="02010609060101010101" charset="-122"/>
              <a:cs typeface="楷体" panose="02010609060101010101" charset="-122"/>
              <a:sym typeface="+mn-ea"/>
            </a:endParaRPr>
          </a:p>
          <a:p>
            <a:r>
              <a:rPr sz="2800" b="1">
                <a:solidFill>
                  <a:schemeClr val="tx1"/>
                </a:solidFill>
                <a:latin typeface="楷体" panose="02010609060101010101" charset="-122"/>
                <a:ea typeface="楷体" panose="02010609060101010101" charset="-122"/>
                <a:cs typeface="楷体" panose="02010609060101010101" charset="-122"/>
                <a:sym typeface="+mn-ea"/>
              </a:rPr>
              <a:t>“</a:t>
            </a:r>
            <a:r>
              <a:rPr sz="2800" b="1">
                <a:solidFill>
                  <a:srgbClr val="0070C0"/>
                </a:solidFill>
                <a:latin typeface="楷体" panose="02010609060101010101" charset="-122"/>
                <a:ea typeface="楷体" panose="02010609060101010101" charset="-122"/>
                <a:cs typeface="楷体" panose="02010609060101010101" charset="-122"/>
                <a:sym typeface="+mn-ea"/>
              </a:rPr>
              <a:t>而今哪里能使我奔上坦荡的途径</a:t>
            </a:r>
            <a:r>
              <a:rPr sz="2800" b="1">
                <a:solidFill>
                  <a:schemeClr val="tx1"/>
                </a:solidFill>
                <a:latin typeface="楷体" panose="02010609060101010101" charset="-122"/>
                <a:ea typeface="楷体" panose="02010609060101010101" charset="-122"/>
                <a:cs typeface="楷体" panose="02010609060101010101" charset="-122"/>
                <a:sym typeface="+mn-ea"/>
              </a:rPr>
              <a:t>？”</a:t>
            </a:r>
            <a:endParaRPr sz="2800" b="1">
              <a:solidFill>
                <a:schemeClr val="tx1"/>
              </a:solidFill>
              <a:latin typeface="楷体" panose="02010609060101010101" charset="-122"/>
              <a:ea typeface="楷体" panose="02010609060101010101" charset="-122"/>
              <a:cs typeface="楷体" panose="02010609060101010101" charset="-122"/>
              <a:sym typeface="+mn-ea"/>
            </a:endParaRPr>
          </a:p>
          <a:p>
            <a:r>
              <a:rPr sz="2800" b="1">
                <a:solidFill>
                  <a:schemeClr val="tx1"/>
                </a:solidFill>
                <a:latin typeface="楷体" panose="02010609060101010101" charset="-122"/>
                <a:ea typeface="楷体" panose="02010609060101010101" charset="-122"/>
                <a:cs typeface="楷体" panose="02010609060101010101" charset="-122"/>
                <a:sym typeface="+mn-ea"/>
              </a:rPr>
              <a:t>“使自由在</a:t>
            </a:r>
            <a:r>
              <a:rPr sz="2800" b="1">
                <a:solidFill>
                  <a:srgbClr val="0070C0"/>
                </a:solidFill>
                <a:latin typeface="楷体" panose="02010609060101010101" charset="-122"/>
                <a:ea typeface="楷体" panose="02010609060101010101" charset="-122"/>
                <a:cs typeface="楷体" panose="02010609060101010101" charset="-122"/>
                <a:sym typeface="+mn-ea"/>
              </a:rPr>
              <a:t>悲泣</a:t>
            </a:r>
            <a:r>
              <a:rPr sz="2800" b="1">
                <a:solidFill>
                  <a:schemeClr val="tx1"/>
                </a:solidFill>
                <a:latin typeface="楷体" panose="02010609060101010101" charset="-122"/>
                <a:ea typeface="楷体" panose="02010609060101010101" charset="-122"/>
                <a:cs typeface="楷体" panose="02010609060101010101" charset="-122"/>
                <a:sym typeface="+mn-ea"/>
              </a:rPr>
              <a:t>中”</a:t>
            </a:r>
            <a:endParaRPr sz="2800" b="1">
              <a:solidFill>
                <a:schemeClr val="tx1"/>
              </a:solidFill>
              <a:latin typeface="楷体" panose="02010609060101010101" charset="-122"/>
              <a:ea typeface="楷体" panose="02010609060101010101" charset="-122"/>
              <a:cs typeface="楷体" panose="02010609060101010101" charset="-122"/>
              <a:sym typeface="+mn-ea"/>
            </a:endParaRPr>
          </a:p>
          <a:p>
            <a:r>
              <a:rPr lang="en-US" altLang="zh-CN" sz="2800" b="1" smtClean="0">
                <a:solidFill>
                  <a:schemeClr val="tx1"/>
                </a:solidFill>
                <a:latin typeface="楷体" panose="02010609060101010101" charset="-122"/>
                <a:ea typeface="楷体" panose="02010609060101010101" charset="-122"/>
                <a:cs typeface="楷体" panose="02010609060101010101" charset="-122"/>
                <a:sym typeface="+mn-ea"/>
              </a:rPr>
              <a:t>……</a:t>
            </a:r>
            <a:endParaRPr lang="en-US" altLang="zh-CN" sz="2800" b="1" smtClean="0">
              <a:solidFill>
                <a:schemeClr val="tx1"/>
              </a:solidFill>
              <a:latin typeface="楷体" panose="02010609060101010101" charset="-122"/>
              <a:ea typeface="楷体" panose="02010609060101010101" charset="-122"/>
              <a:cs typeface="楷体" panose="02010609060101010101" charset="-122"/>
              <a:sym typeface="+mn-ea"/>
            </a:endParaRPr>
          </a:p>
        </p:txBody>
      </p:sp>
      <p:sp>
        <p:nvSpPr>
          <p:cNvPr id="6" name="文本框 5"/>
          <p:cNvSpPr txBox="1"/>
          <p:nvPr/>
        </p:nvSpPr>
        <p:spPr>
          <a:xfrm>
            <a:off x="551815" y="1773555"/>
            <a:ext cx="10088880" cy="953135"/>
          </a:xfrm>
          <a:prstGeom prst="rect">
            <a:avLst/>
          </a:prstGeom>
          <a:noFill/>
        </p:spPr>
        <p:txBody>
          <a:bodyPr wrap="none" rtlCol="0" anchor="t">
            <a:spAutoFit/>
          </a:bodyPr>
          <a:p>
            <a:pPr algn="l">
              <a:buClrTx/>
              <a:buSzTx/>
              <a:buFontTx/>
            </a:pPr>
            <a:r>
              <a:rPr lang="zh-CN" altLang="en-US" sz="2800" spc="200">
                <a:solidFill>
                  <a:schemeClr val="tx1"/>
                </a:solidFill>
                <a:latin typeface="黑体" panose="02010609060101010101" charset="-122"/>
                <a:ea typeface="黑体" panose="02010609060101010101" charset="-122"/>
                <a:cs typeface="黑体" panose="02010609060101010101" charset="-122"/>
                <a:sym typeface="+mn-ea"/>
              </a:rPr>
              <a:t>把握一首诗的情感基调，可以首先从直抒胸臆的词句入手。</a:t>
            </a:r>
            <a:endParaRPr lang="zh-CN" altLang="en-US" sz="2800" spc="200">
              <a:solidFill>
                <a:schemeClr val="tx1"/>
              </a:solidFill>
              <a:latin typeface="黑体" panose="02010609060101010101" charset="-122"/>
              <a:ea typeface="黑体" panose="02010609060101010101" charset="-122"/>
              <a:cs typeface="黑体" panose="02010609060101010101" charset="-122"/>
              <a:sym typeface="+mn-ea"/>
            </a:endParaRPr>
          </a:p>
          <a:p>
            <a:pPr algn="l">
              <a:buClrTx/>
              <a:buSzTx/>
              <a:buFontTx/>
            </a:pPr>
            <a:r>
              <a:rPr lang="zh-CN" altLang="en-US" sz="2800" spc="200">
                <a:solidFill>
                  <a:schemeClr val="tx1"/>
                </a:solidFill>
                <a:latin typeface="黑体" panose="02010609060101010101" charset="-122"/>
                <a:ea typeface="黑体" panose="02010609060101010101" charset="-122"/>
                <a:cs typeface="黑体" panose="02010609060101010101" charset="-122"/>
                <a:sym typeface="+mn-ea"/>
              </a:rPr>
              <a:t>通过诵读，我们可以筛选出很多</a:t>
            </a:r>
            <a:r>
              <a:rPr lang="zh-CN" altLang="en-US" sz="2800" spc="200">
                <a:solidFill>
                  <a:srgbClr val="0070C0"/>
                </a:solidFill>
                <a:latin typeface="黑体" panose="02010609060101010101" charset="-122"/>
                <a:ea typeface="黑体" panose="02010609060101010101" charset="-122"/>
                <a:cs typeface="黑体" panose="02010609060101010101" charset="-122"/>
                <a:sym typeface="+mn-ea"/>
              </a:rPr>
              <a:t>直接表现诗人心绪的词句</a:t>
            </a:r>
            <a:r>
              <a:rPr lang="zh-CN" altLang="en-US" sz="2800" spc="200">
                <a:solidFill>
                  <a:schemeClr val="tx1"/>
                </a:solidFill>
                <a:latin typeface="黑体" panose="02010609060101010101" charset="-122"/>
                <a:ea typeface="黑体" panose="02010609060101010101" charset="-122"/>
                <a:cs typeface="黑体" panose="02010609060101010101" charset="-122"/>
                <a:sym typeface="+mn-ea"/>
              </a:rPr>
              <a:t>：</a:t>
            </a:r>
            <a:endParaRPr lang="zh-CN" altLang="en-US" sz="2800" spc="200">
              <a:solidFill>
                <a:schemeClr val="tx1"/>
              </a:solidFill>
              <a:latin typeface="黑体" panose="02010609060101010101" charset="-122"/>
              <a:ea typeface="黑体" panose="02010609060101010101" charset="-122"/>
              <a:cs typeface="黑体" panose="02010609060101010101" charset="-122"/>
              <a:sym typeface="+mn-ea"/>
            </a:endParaRPr>
          </a:p>
        </p:txBody>
      </p:sp>
      <p:sp>
        <p:nvSpPr>
          <p:cNvPr id="5" name="文本框 4"/>
          <p:cNvSpPr txBox="1"/>
          <p:nvPr/>
        </p:nvSpPr>
        <p:spPr>
          <a:xfrm>
            <a:off x="623570" y="1125220"/>
            <a:ext cx="5212080" cy="645160"/>
          </a:xfrm>
          <a:prstGeom prst="rect">
            <a:avLst/>
          </a:prstGeom>
          <a:noFill/>
        </p:spPr>
        <p:txBody>
          <a:bodyPr wrap="none" rtlCol="0" anchor="t">
            <a:spAutoFit/>
          </a:bodyPr>
          <a:p>
            <a:pPr algn="l">
              <a:buClrTx/>
              <a:buSzTx/>
              <a:buFontTx/>
            </a:pPr>
            <a:r>
              <a:rPr lang="zh-CN" altLang="en-US" sz="3600" dirty="0">
                <a:latin typeface="黑体" panose="02010609060101010101" charset="-122"/>
                <a:ea typeface="黑体" panose="02010609060101010101" charset="-122"/>
                <a:sym typeface="+mn-ea"/>
              </a:rPr>
              <a:t>四、品读诗歌，整体感知</a:t>
            </a:r>
            <a:endParaRPr lang="zh-CN" altLang="en-US" sz="3600" dirty="0">
              <a:latin typeface="黑体" panose="02010609060101010101" charset="-122"/>
              <a:ea typeface="黑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83615" y="2565400"/>
            <a:ext cx="9201150" cy="953135"/>
          </a:xfrm>
          <a:prstGeom prst="rect">
            <a:avLst/>
          </a:prstGeom>
          <a:noFill/>
        </p:spPr>
        <p:txBody>
          <a:bodyPr wrap="square" rtlCol="0" anchor="t">
            <a:spAutoFit/>
          </a:bodyPr>
          <a:p>
            <a:pPr algn="just"/>
            <a:r>
              <a:rPr lang="zh-CN" altLang="en-US" sz="2800">
                <a:solidFill>
                  <a:srgbClr val="0070C0"/>
                </a:solidFill>
                <a:latin typeface="黑体" panose="02010609060101010101" charset="-122"/>
                <a:ea typeface="黑体" panose="02010609060101010101" charset="-122"/>
                <a:cs typeface="黑体" panose="02010609060101010101" charset="-122"/>
              </a:rPr>
              <a:t>情感基调低沉。</a:t>
            </a:r>
            <a:endParaRPr lang="zh-CN" altLang="en-US" sz="2800">
              <a:solidFill>
                <a:srgbClr val="0070C0"/>
              </a:solidFill>
              <a:latin typeface="黑体" panose="02010609060101010101" charset="-122"/>
              <a:ea typeface="黑体" panose="02010609060101010101" charset="-122"/>
              <a:cs typeface="黑体" panose="02010609060101010101" charset="-122"/>
            </a:endParaRPr>
          </a:p>
          <a:p>
            <a:pPr algn="just"/>
            <a:r>
              <a:rPr lang="zh-CN" altLang="en-US" sz="2800">
                <a:solidFill>
                  <a:srgbClr val="0070C0"/>
                </a:solidFill>
                <a:latin typeface="黑体" panose="02010609060101010101" charset="-122"/>
                <a:ea typeface="黑体" panose="02010609060101010101" charset="-122"/>
                <a:cs typeface="黑体" panose="02010609060101010101" charset="-122"/>
              </a:rPr>
              <a:t>情绪：沉郁、烦闷、愤懑、迷茫、悲伤……</a:t>
            </a:r>
            <a:endParaRPr lang="zh-CN" altLang="en-US" sz="2800">
              <a:solidFill>
                <a:srgbClr val="0070C0"/>
              </a:solidFill>
              <a:latin typeface="黑体" panose="02010609060101010101" charset="-122"/>
              <a:ea typeface="黑体" panose="02010609060101010101" charset="-122"/>
              <a:cs typeface="黑体" panose="02010609060101010101" charset="-122"/>
            </a:endParaRPr>
          </a:p>
        </p:txBody>
      </p:sp>
      <p:sp>
        <p:nvSpPr>
          <p:cNvPr id="6" name="文本框 5"/>
          <p:cNvSpPr txBox="1"/>
          <p:nvPr/>
        </p:nvSpPr>
        <p:spPr>
          <a:xfrm>
            <a:off x="551815" y="1916430"/>
            <a:ext cx="10876280" cy="521970"/>
          </a:xfrm>
          <a:prstGeom prst="rect">
            <a:avLst/>
          </a:prstGeom>
          <a:noFill/>
        </p:spPr>
        <p:txBody>
          <a:bodyPr wrap="none" rtlCol="0" anchor="t">
            <a:spAutoFit/>
          </a:bodyPr>
          <a:p>
            <a:r>
              <a:rPr lang="en-US" altLang="zh-CN" sz="2800" spc="200">
                <a:solidFill>
                  <a:schemeClr val="tx1"/>
                </a:solidFill>
                <a:latin typeface="黑体" panose="02010609060101010101" charset="-122"/>
                <a:ea typeface="黑体" panose="02010609060101010101" charset="-122"/>
                <a:cs typeface="黑体" panose="02010609060101010101" charset="-122"/>
                <a:sym typeface="+mn-ea"/>
              </a:rPr>
              <a:t>1.</a:t>
            </a:r>
            <a:r>
              <a:rPr lang="zh-CN" altLang="en-US" sz="2800" spc="200">
                <a:solidFill>
                  <a:schemeClr val="tx1"/>
                </a:solidFill>
                <a:latin typeface="黑体" panose="02010609060101010101" charset="-122"/>
                <a:ea typeface="黑体" panose="02010609060101010101" charset="-122"/>
                <a:cs typeface="黑体" panose="02010609060101010101" charset="-122"/>
                <a:sym typeface="+mn-ea"/>
              </a:rPr>
              <a:t>本诗的</a:t>
            </a:r>
            <a:r>
              <a:rPr lang="zh-CN" altLang="en-US" sz="2800" spc="200">
                <a:solidFill>
                  <a:srgbClr val="0070C0"/>
                </a:solidFill>
                <a:latin typeface="黑体" panose="02010609060101010101" charset="-122"/>
                <a:ea typeface="黑体" panose="02010609060101010101" charset="-122"/>
                <a:cs typeface="黑体" panose="02010609060101010101" charset="-122"/>
                <a:sym typeface="+mn-ea"/>
              </a:rPr>
              <a:t>情感基调</a:t>
            </a:r>
            <a:r>
              <a:rPr lang="zh-CN" altLang="en-US" sz="2800" spc="200">
                <a:solidFill>
                  <a:schemeClr val="tx1"/>
                </a:solidFill>
                <a:latin typeface="黑体" panose="02010609060101010101" charset="-122"/>
                <a:ea typeface="黑体" panose="02010609060101010101" charset="-122"/>
                <a:cs typeface="黑体" panose="02010609060101010101" charset="-122"/>
                <a:sym typeface="+mn-ea"/>
              </a:rPr>
              <a:t>是什么？诗人面对着大海，产生了哪些</a:t>
            </a:r>
            <a:r>
              <a:rPr lang="zh-CN" altLang="en-US" sz="2800" spc="200">
                <a:solidFill>
                  <a:srgbClr val="0070C0"/>
                </a:solidFill>
                <a:latin typeface="黑体" panose="02010609060101010101" charset="-122"/>
                <a:ea typeface="黑体" panose="02010609060101010101" charset="-122"/>
                <a:cs typeface="黑体" panose="02010609060101010101" charset="-122"/>
                <a:sym typeface="+mn-ea"/>
              </a:rPr>
              <a:t>情绪</a:t>
            </a:r>
            <a:r>
              <a:rPr lang="zh-CN" altLang="en-US" sz="2800" spc="200">
                <a:solidFill>
                  <a:schemeClr val="tx1"/>
                </a:solidFill>
                <a:latin typeface="黑体" panose="02010609060101010101" charset="-122"/>
                <a:ea typeface="黑体" panose="02010609060101010101" charset="-122"/>
                <a:cs typeface="黑体" panose="02010609060101010101" charset="-122"/>
                <a:sym typeface="+mn-ea"/>
              </a:rPr>
              <a:t>？</a:t>
            </a:r>
            <a:endParaRPr lang="zh-CN" altLang="en-US" sz="2800" spc="200">
              <a:solidFill>
                <a:schemeClr val="tx1"/>
              </a:solidFill>
              <a:latin typeface="黑体" panose="02010609060101010101" charset="-122"/>
              <a:ea typeface="黑体" panose="02010609060101010101" charset="-122"/>
              <a:cs typeface="黑体" panose="02010609060101010101" charset="-122"/>
              <a:sym typeface="+mn-ea"/>
            </a:endParaRPr>
          </a:p>
        </p:txBody>
      </p:sp>
      <p:sp>
        <p:nvSpPr>
          <p:cNvPr id="5" name="文本框 4"/>
          <p:cNvSpPr txBox="1"/>
          <p:nvPr/>
        </p:nvSpPr>
        <p:spPr>
          <a:xfrm>
            <a:off x="623570" y="1125220"/>
            <a:ext cx="5212080" cy="645160"/>
          </a:xfrm>
          <a:prstGeom prst="rect">
            <a:avLst/>
          </a:prstGeom>
          <a:noFill/>
        </p:spPr>
        <p:txBody>
          <a:bodyPr wrap="none" rtlCol="0" anchor="t">
            <a:spAutoFit/>
          </a:bodyPr>
          <a:p>
            <a:pPr algn="l">
              <a:buClrTx/>
              <a:buSzTx/>
              <a:buFontTx/>
            </a:pPr>
            <a:r>
              <a:rPr lang="zh-CN" altLang="en-US" sz="3600" dirty="0">
                <a:latin typeface="黑体" panose="02010609060101010101" charset="-122"/>
                <a:ea typeface="黑体" panose="02010609060101010101" charset="-122"/>
                <a:sym typeface="+mn-ea"/>
              </a:rPr>
              <a:t>四、品读诗歌，整体感知</a:t>
            </a:r>
            <a:endParaRPr lang="zh-CN" altLang="en-US" sz="3600" dirty="0">
              <a:latin typeface="黑体" panose="02010609060101010101" charset="-122"/>
              <a:ea typeface="黑体" panose="02010609060101010101" charset="-122"/>
            </a:endParaRPr>
          </a:p>
        </p:txBody>
      </p:sp>
      <p:sp>
        <p:nvSpPr>
          <p:cNvPr id="3" name="文本框 2"/>
          <p:cNvSpPr txBox="1"/>
          <p:nvPr/>
        </p:nvSpPr>
        <p:spPr>
          <a:xfrm>
            <a:off x="983615" y="3717925"/>
            <a:ext cx="10230485" cy="1814830"/>
          </a:xfrm>
          <a:prstGeom prst="rect">
            <a:avLst/>
          </a:prstGeom>
          <a:solidFill>
            <a:schemeClr val="bg1">
              <a:alpha val="45000"/>
            </a:schemeClr>
          </a:solidFill>
        </p:spPr>
        <p:txBody>
          <a:bodyPr wrap="square" rtlCol="0" anchor="t">
            <a:spAutoFit/>
          </a:bodyPr>
          <a:p>
            <a:pPr algn="just"/>
            <a:r>
              <a:rPr lang="zh-CN" altLang="en-US" sz="2800">
                <a:latin typeface="黑体" panose="02010609060101010101" charset="-122"/>
                <a:ea typeface="黑体" panose="02010609060101010101" charset="-122"/>
                <a:cs typeface="黑体" panose="02010609060101010101" charset="-122"/>
              </a:rPr>
              <a:t>联系背景：诗人即将再次被迫踏上流放之旅，现实的黑暗让诗人感到厌烦、痛苦。他渴望挣脱这强权的束缚，但前路茫茫找不到前行的方向。因此他</a:t>
            </a:r>
            <a:r>
              <a:rPr lang="en-US" altLang="zh-CN" sz="2800">
                <a:latin typeface="黑体" panose="02010609060101010101" charset="-122"/>
                <a:ea typeface="黑体" panose="02010609060101010101" charset="-122"/>
                <a:cs typeface="黑体" panose="02010609060101010101" charset="-122"/>
              </a:rPr>
              <a:t>“</a:t>
            </a:r>
            <a:r>
              <a:rPr lang="zh-CN" altLang="en-US" sz="2800">
                <a:latin typeface="黑体" panose="02010609060101010101" charset="-122"/>
                <a:ea typeface="黑体" panose="02010609060101010101" charset="-122"/>
                <a:cs typeface="黑体" panose="02010609060101010101" charset="-122"/>
              </a:rPr>
              <a:t>迷惘地徘徊</a:t>
            </a:r>
            <a:r>
              <a:rPr lang="en-US" altLang="zh-CN" sz="2800">
                <a:latin typeface="黑体" panose="02010609060101010101" charset="-122"/>
                <a:ea typeface="黑体" panose="02010609060101010101" charset="-122"/>
                <a:cs typeface="黑体" panose="02010609060101010101" charset="-122"/>
              </a:rPr>
              <a:t>”“</a:t>
            </a:r>
            <a:r>
              <a:rPr lang="zh-CN" altLang="en-US" sz="2800">
                <a:latin typeface="黑体" panose="02010609060101010101" charset="-122"/>
                <a:ea typeface="黑体" panose="02010609060101010101" charset="-122"/>
                <a:cs typeface="黑体" panose="02010609060101010101" charset="-122"/>
              </a:rPr>
              <a:t>徒然想要挣脱开</a:t>
            </a:r>
            <a:r>
              <a:rPr lang="en-US" altLang="zh-CN" sz="2800">
                <a:latin typeface="黑体" panose="02010609060101010101" charset="-122"/>
                <a:ea typeface="黑体" panose="02010609060101010101" charset="-122"/>
                <a:cs typeface="黑体" panose="02010609060101010101" charset="-122"/>
              </a:rPr>
              <a:t>”</a:t>
            </a:r>
            <a:r>
              <a:rPr lang="zh-CN" altLang="en-US" sz="2800">
                <a:latin typeface="黑体" panose="02010609060101010101" charset="-122"/>
                <a:ea typeface="黑体" panose="02010609060101010101" charset="-122"/>
                <a:cs typeface="黑体" panose="02010609060101010101" charset="-122"/>
              </a:rPr>
              <a:t>，心绪沉郁、烦闷、愤懑、迷茫、悲伤。</a:t>
            </a:r>
            <a:endParaRPr lang="zh-CN" altLang="en-US" sz="2800">
              <a:latin typeface="黑体" panose="02010609060101010101" charset="-122"/>
              <a:ea typeface="黑体" panose="02010609060101010101" charset="-122"/>
              <a:cs typeface="黑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623570" y="1772285"/>
            <a:ext cx="10776585" cy="953135"/>
          </a:xfrm>
          <a:prstGeom prst="rect">
            <a:avLst/>
          </a:prstGeom>
          <a:noFill/>
        </p:spPr>
        <p:txBody>
          <a:bodyPr wrap="square" rtlCol="0" anchor="t">
            <a:spAutoFit/>
          </a:bodyPr>
          <a:p>
            <a:pPr algn="just"/>
            <a:r>
              <a:rPr lang="en-US" altLang="zh-CN" sz="2800" spc="200">
                <a:latin typeface="黑体" panose="02010609060101010101" charset="-122"/>
                <a:ea typeface="黑体" panose="02010609060101010101" charset="-122"/>
                <a:cs typeface="黑体" panose="02010609060101010101" charset="-122"/>
                <a:sym typeface="+mn-ea"/>
              </a:rPr>
              <a:t>2</a:t>
            </a:r>
            <a:r>
              <a:rPr lang="zh-CN" altLang="en-US" sz="2800" spc="200">
                <a:latin typeface="黑体" panose="02010609060101010101" charset="-122"/>
                <a:ea typeface="黑体" panose="02010609060101010101" charset="-122"/>
                <a:cs typeface="黑体" panose="02010609060101010101" charset="-122"/>
                <a:sym typeface="+mn-ea"/>
              </a:rPr>
              <a:t>.本诗是写作者来到海边和大海告别的抒情诗，</a:t>
            </a:r>
            <a:r>
              <a:rPr lang="zh-CN" altLang="en-US" sz="2800" spc="200">
                <a:solidFill>
                  <a:srgbClr val="0070C0"/>
                </a:solidFill>
                <a:latin typeface="黑体" panose="02010609060101010101" charset="-122"/>
                <a:ea typeface="黑体" panose="02010609060101010101" charset="-122"/>
                <a:cs typeface="黑体" panose="02010609060101010101" charset="-122"/>
                <a:sym typeface="+mn-ea"/>
              </a:rPr>
              <a:t>找出诗歌中描写作者与大海告别的小节</a:t>
            </a:r>
            <a:r>
              <a:rPr lang="zh-CN" altLang="en-US" sz="2800" spc="200">
                <a:latin typeface="黑体" panose="02010609060101010101" charset="-122"/>
                <a:ea typeface="黑体" panose="02010609060101010101" charset="-122"/>
                <a:cs typeface="黑体" panose="02010609060101010101" charset="-122"/>
                <a:sym typeface="+mn-ea"/>
              </a:rPr>
              <a:t>。</a:t>
            </a:r>
            <a:endParaRPr lang="zh-CN" altLang="en-US" sz="2800" spc="200">
              <a:latin typeface="黑体" panose="02010609060101010101" charset="-122"/>
              <a:ea typeface="黑体" panose="02010609060101010101" charset="-122"/>
              <a:cs typeface="黑体" panose="02010609060101010101" charset="-122"/>
              <a:sym typeface="+mn-ea"/>
            </a:endParaRPr>
          </a:p>
        </p:txBody>
      </p:sp>
      <p:sp>
        <p:nvSpPr>
          <p:cNvPr id="3" name="文本框 2"/>
          <p:cNvSpPr txBox="1"/>
          <p:nvPr/>
        </p:nvSpPr>
        <p:spPr>
          <a:xfrm>
            <a:off x="658495" y="2781300"/>
            <a:ext cx="7186295" cy="521970"/>
          </a:xfrm>
          <a:prstGeom prst="rect">
            <a:avLst/>
          </a:prstGeom>
          <a:noFill/>
        </p:spPr>
        <p:txBody>
          <a:bodyPr wrap="square" rtlCol="0" anchor="t">
            <a:spAutoFit/>
          </a:bodyPr>
          <a:p>
            <a:pPr algn="just"/>
            <a:r>
              <a:rPr lang="zh-CN" altLang="en-US" sz="2800" spc="200">
                <a:latin typeface="黑体" panose="02010609060101010101" charset="-122"/>
                <a:ea typeface="黑体" panose="02010609060101010101" charset="-122"/>
                <a:cs typeface="黑体" panose="02010609060101010101" charset="-122"/>
                <a:sym typeface="+mn-ea"/>
              </a:rPr>
              <a:t>明确：诗歌的</a:t>
            </a:r>
            <a:r>
              <a:rPr lang="zh-CN" altLang="en-US" sz="2800" spc="200">
                <a:solidFill>
                  <a:srgbClr val="0070C0"/>
                </a:solidFill>
                <a:latin typeface="黑体" panose="02010609060101010101" charset="-122"/>
                <a:ea typeface="黑体" panose="02010609060101010101" charset="-122"/>
                <a:cs typeface="黑体" panose="02010609060101010101" charset="-122"/>
                <a:sym typeface="+mn-ea"/>
              </a:rPr>
              <a:t>第1、2小节</a:t>
            </a:r>
            <a:r>
              <a:rPr lang="zh-CN" altLang="en-US" sz="2800" spc="200">
                <a:latin typeface="黑体" panose="02010609060101010101" charset="-122"/>
                <a:ea typeface="黑体" panose="02010609060101010101" charset="-122"/>
                <a:cs typeface="黑体" panose="02010609060101010101" charset="-122"/>
                <a:sym typeface="+mn-ea"/>
              </a:rPr>
              <a:t>和</a:t>
            </a:r>
            <a:r>
              <a:rPr lang="zh-CN" altLang="en-US" sz="2800" spc="200">
                <a:solidFill>
                  <a:srgbClr val="0070C0"/>
                </a:solidFill>
                <a:latin typeface="黑体" panose="02010609060101010101" charset="-122"/>
                <a:ea typeface="黑体" panose="02010609060101010101" charset="-122"/>
                <a:cs typeface="黑体" panose="02010609060101010101" charset="-122"/>
                <a:sym typeface="+mn-ea"/>
              </a:rPr>
              <a:t>第14、15小节。</a:t>
            </a:r>
            <a:endParaRPr lang="zh-CN" altLang="en-US" sz="2800" spc="200">
              <a:solidFill>
                <a:srgbClr val="0070C0"/>
              </a:solidFill>
              <a:latin typeface="黑体" panose="02010609060101010101" charset="-122"/>
              <a:ea typeface="黑体" panose="02010609060101010101" charset="-122"/>
              <a:cs typeface="黑体" panose="02010609060101010101" charset="-122"/>
              <a:sym typeface="+mn-ea"/>
            </a:endParaRPr>
          </a:p>
        </p:txBody>
      </p:sp>
      <p:sp>
        <p:nvSpPr>
          <p:cNvPr id="2" name="文本框 1"/>
          <p:cNvSpPr txBox="1"/>
          <p:nvPr/>
        </p:nvSpPr>
        <p:spPr>
          <a:xfrm>
            <a:off x="623570" y="1125220"/>
            <a:ext cx="5212080" cy="645160"/>
          </a:xfrm>
          <a:prstGeom prst="rect">
            <a:avLst/>
          </a:prstGeom>
          <a:noFill/>
        </p:spPr>
        <p:txBody>
          <a:bodyPr wrap="none" rtlCol="0" anchor="t">
            <a:spAutoFit/>
          </a:bodyPr>
          <a:p>
            <a:pPr algn="l">
              <a:buClrTx/>
              <a:buSzTx/>
              <a:buFontTx/>
            </a:pPr>
            <a:r>
              <a:rPr lang="zh-CN" altLang="en-US" sz="3600" dirty="0">
                <a:latin typeface="黑体" panose="02010609060101010101" charset="-122"/>
                <a:ea typeface="黑体" panose="02010609060101010101" charset="-122"/>
                <a:sym typeface="+mn-ea"/>
              </a:rPr>
              <a:t>四、品读诗歌，整体感知</a:t>
            </a:r>
            <a:endParaRPr lang="zh-CN" altLang="en-US" sz="3600" dirty="0">
              <a:latin typeface="黑体" panose="02010609060101010101" charset="-122"/>
              <a:ea typeface="黑体" panose="02010609060101010101" charset="-122"/>
            </a:endParaRPr>
          </a:p>
        </p:txBody>
      </p:sp>
      <p:sp>
        <p:nvSpPr>
          <p:cNvPr id="5" name="文本框 4"/>
          <p:cNvSpPr txBox="1"/>
          <p:nvPr/>
        </p:nvSpPr>
        <p:spPr>
          <a:xfrm>
            <a:off x="741680" y="3359150"/>
            <a:ext cx="4831715" cy="2676525"/>
          </a:xfrm>
          <a:prstGeom prst="rect">
            <a:avLst/>
          </a:prstGeom>
          <a:solidFill>
            <a:schemeClr val="bg1">
              <a:alpha val="45000"/>
            </a:schemeClr>
          </a:solidFill>
        </p:spPr>
        <p:txBody>
          <a:bodyPr wrap="square" rtlCol="0" anchor="t">
            <a:spAutoFit/>
          </a:bodyPr>
          <a:p>
            <a:pPr algn="just"/>
            <a:r>
              <a:rPr lang="zh-CN" altLang="en-US" sz="2800" b="1">
                <a:solidFill>
                  <a:srgbClr val="0070C0"/>
                </a:solidFill>
                <a:latin typeface="楷体" panose="02010609060101010101" charset="-122"/>
                <a:ea typeface="楷体" panose="02010609060101010101" charset="-122"/>
                <a:cs typeface="楷体" panose="02010609060101010101" charset="-122"/>
              </a:rPr>
              <a:t>再见吧，自由的元素!</a:t>
            </a:r>
            <a:endParaRPr lang="zh-CN" altLang="en-US" sz="2800" b="1">
              <a:latin typeface="楷体" panose="02010609060101010101" charset="-122"/>
              <a:ea typeface="楷体" panose="02010609060101010101" charset="-122"/>
              <a:cs typeface="楷体" panose="02010609060101010101" charset="-122"/>
            </a:endParaRPr>
          </a:p>
          <a:p>
            <a:pPr algn="just"/>
            <a:r>
              <a:rPr lang="zh-CN" altLang="en-US" sz="2800" b="1">
                <a:solidFill>
                  <a:srgbClr val="0070C0"/>
                </a:solidFill>
                <a:latin typeface="楷体" panose="02010609060101010101" charset="-122"/>
                <a:ea typeface="楷体" panose="02010609060101010101" charset="-122"/>
                <a:cs typeface="楷体" panose="02010609060101010101" charset="-122"/>
              </a:rPr>
              <a:t>最后一次了</a:t>
            </a:r>
            <a:r>
              <a:rPr lang="zh-CN" altLang="en-US" sz="2800" b="1">
                <a:latin typeface="楷体" panose="02010609060101010101" charset="-122"/>
                <a:ea typeface="楷体" panose="02010609060101010101" charset="-122"/>
                <a:cs typeface="楷体" panose="02010609060101010101" charset="-122"/>
              </a:rPr>
              <a:t>，在我眼前</a:t>
            </a:r>
            <a:endParaRPr lang="zh-CN" altLang="en-US" sz="2800" b="1">
              <a:latin typeface="楷体" panose="02010609060101010101" charset="-122"/>
              <a:ea typeface="楷体" panose="02010609060101010101" charset="-122"/>
              <a:cs typeface="楷体" panose="02010609060101010101" charset="-122"/>
            </a:endParaRPr>
          </a:p>
          <a:p>
            <a:pPr algn="just"/>
            <a:r>
              <a:rPr lang="en-US" altLang="zh-CN" sz="2800" b="1">
                <a:latin typeface="楷体" panose="02010609060101010101" charset="-122"/>
                <a:ea typeface="楷体" panose="02010609060101010101" charset="-122"/>
                <a:cs typeface="楷体" panose="02010609060101010101" charset="-122"/>
              </a:rPr>
              <a:t>……</a:t>
            </a:r>
            <a:endParaRPr lang="en-US" altLang="zh-CN" sz="2800" b="1">
              <a:latin typeface="楷体" panose="02010609060101010101" charset="-122"/>
              <a:ea typeface="楷体" panose="02010609060101010101" charset="-122"/>
              <a:cs typeface="楷体" panose="02010609060101010101" charset="-122"/>
            </a:endParaRPr>
          </a:p>
          <a:p>
            <a:pPr algn="just"/>
            <a:r>
              <a:rPr lang="en-US" altLang="zh-CN" sz="2800" b="1">
                <a:latin typeface="楷体" panose="02010609060101010101" charset="-122"/>
                <a:ea typeface="楷体" panose="02010609060101010101" charset="-122"/>
                <a:cs typeface="楷体" panose="02010609060101010101" charset="-122"/>
              </a:rPr>
              <a:t>仿佛他别离一刻的招呼，</a:t>
            </a:r>
            <a:endParaRPr lang="en-US" altLang="zh-CN" sz="2800" b="1">
              <a:latin typeface="楷体" panose="02010609060101010101" charset="-122"/>
              <a:ea typeface="楷体" panose="02010609060101010101" charset="-122"/>
              <a:cs typeface="楷体" panose="02010609060101010101" charset="-122"/>
            </a:endParaRPr>
          </a:p>
          <a:p>
            <a:pPr algn="just"/>
            <a:r>
              <a:rPr lang="en-US" altLang="zh-CN" sz="2800" b="1">
                <a:solidFill>
                  <a:srgbClr val="0070C0"/>
                </a:solidFill>
                <a:latin typeface="楷体" panose="02010609060101010101" charset="-122"/>
                <a:ea typeface="楷体" panose="02010609060101010101" charset="-122"/>
                <a:cs typeface="楷体" panose="02010609060101010101" charset="-122"/>
              </a:rPr>
              <a:t>最后一次了，我听着你的</a:t>
            </a:r>
            <a:endParaRPr lang="en-US" altLang="zh-CN" sz="2800" b="1">
              <a:solidFill>
                <a:srgbClr val="0070C0"/>
              </a:solidFill>
              <a:latin typeface="楷体" panose="02010609060101010101" charset="-122"/>
              <a:ea typeface="楷体" panose="02010609060101010101" charset="-122"/>
              <a:cs typeface="楷体" panose="02010609060101010101" charset="-122"/>
            </a:endParaRPr>
          </a:p>
          <a:p>
            <a:pPr algn="just"/>
            <a:r>
              <a:rPr lang="en-US" altLang="zh-CN" sz="2800" b="1">
                <a:solidFill>
                  <a:srgbClr val="0070C0"/>
                </a:solidFill>
                <a:latin typeface="楷体" panose="02010609060101010101" charset="-122"/>
                <a:ea typeface="楷体" panose="02010609060101010101" charset="-122"/>
                <a:cs typeface="楷体" panose="02010609060101010101" charset="-122"/>
              </a:rPr>
              <a:t>喧声呼唤，你的沉郁的吐诉</a:t>
            </a:r>
            <a:r>
              <a:rPr lang="en-US" altLang="zh-CN" sz="2800" b="1">
                <a:latin typeface="楷体" panose="02010609060101010101" charset="-122"/>
                <a:ea typeface="楷体" panose="02010609060101010101" charset="-122"/>
                <a:cs typeface="楷体" panose="02010609060101010101" charset="-122"/>
              </a:rPr>
              <a:t>。</a:t>
            </a:r>
            <a:endParaRPr lang="en-US" altLang="zh-CN" sz="2800" b="1">
              <a:latin typeface="楷体" panose="02010609060101010101" charset="-122"/>
              <a:ea typeface="楷体" panose="02010609060101010101" charset="-122"/>
              <a:cs typeface="楷体" panose="02010609060101010101" charset="-122"/>
            </a:endParaRPr>
          </a:p>
        </p:txBody>
      </p:sp>
      <p:sp>
        <p:nvSpPr>
          <p:cNvPr id="7" name="文本框 6"/>
          <p:cNvSpPr txBox="1"/>
          <p:nvPr/>
        </p:nvSpPr>
        <p:spPr>
          <a:xfrm>
            <a:off x="5664200" y="3359150"/>
            <a:ext cx="5050790" cy="2676525"/>
          </a:xfrm>
          <a:prstGeom prst="rect">
            <a:avLst/>
          </a:prstGeom>
          <a:solidFill>
            <a:schemeClr val="bg1">
              <a:alpha val="45000"/>
            </a:schemeClr>
          </a:solidFill>
        </p:spPr>
        <p:txBody>
          <a:bodyPr wrap="square" rtlCol="0" anchor="t">
            <a:spAutoFit/>
          </a:bodyPr>
          <a:p>
            <a:r>
              <a:rPr lang="zh-CN" altLang="en-US" sz="2800" b="1">
                <a:solidFill>
                  <a:srgbClr val="0070C0"/>
                </a:solidFill>
                <a:latin typeface="楷体" panose="02010609060101010101" charset="-122"/>
                <a:ea typeface="楷体" panose="02010609060101010101" charset="-122"/>
                <a:cs typeface="楷体" panose="02010609060101010101" charset="-122"/>
              </a:rPr>
              <a:t>再见吧，大海! 你壮观的美色</a:t>
            </a:r>
            <a:endParaRPr lang="zh-CN" altLang="en-US" sz="2800" b="1">
              <a:solidFill>
                <a:srgbClr val="0070C0"/>
              </a:solidFill>
              <a:latin typeface="楷体" panose="02010609060101010101" charset="-122"/>
              <a:ea typeface="楷体" panose="02010609060101010101" charset="-122"/>
              <a:cs typeface="楷体" panose="02010609060101010101" charset="-122"/>
            </a:endParaRPr>
          </a:p>
          <a:p>
            <a:r>
              <a:rPr lang="zh-CN" altLang="en-US" sz="2800" b="1">
                <a:solidFill>
                  <a:srgbClr val="0070C0"/>
                </a:solidFill>
                <a:latin typeface="楷体" panose="02010609060101010101" charset="-122"/>
                <a:ea typeface="楷体" panose="02010609060101010101" charset="-122"/>
                <a:cs typeface="楷体" panose="02010609060101010101" charset="-122"/>
              </a:rPr>
              <a:t>将永远不会被我遗忘</a:t>
            </a:r>
            <a:r>
              <a:rPr lang="zh-CN" altLang="en-US" sz="2800" b="1">
                <a:latin typeface="楷体" panose="02010609060101010101" charset="-122"/>
                <a:ea typeface="楷体" panose="02010609060101010101" charset="-122"/>
                <a:cs typeface="楷体" panose="02010609060101010101" charset="-122"/>
              </a:rPr>
              <a:t>;</a:t>
            </a:r>
            <a:endParaRPr lang="zh-CN" altLang="en-US" sz="2800" b="1">
              <a:latin typeface="楷体" panose="02010609060101010101" charset="-122"/>
              <a:ea typeface="楷体" panose="02010609060101010101" charset="-122"/>
              <a:cs typeface="楷体" panose="02010609060101010101" charset="-122"/>
            </a:endParaRPr>
          </a:p>
          <a:p>
            <a:r>
              <a:rPr lang="en-US" altLang="zh-CN" sz="2800" b="1">
                <a:latin typeface="楷体" panose="02010609060101010101" charset="-122"/>
                <a:ea typeface="楷体" panose="02010609060101010101" charset="-122"/>
                <a:cs typeface="楷体" panose="02010609060101010101" charset="-122"/>
              </a:rPr>
              <a:t>……</a:t>
            </a:r>
            <a:endParaRPr lang="en-US" altLang="zh-CN" sz="2800" b="1">
              <a:latin typeface="楷体" panose="02010609060101010101" charset="-122"/>
              <a:ea typeface="楷体" panose="02010609060101010101" charset="-122"/>
              <a:cs typeface="楷体" panose="02010609060101010101" charset="-122"/>
            </a:endParaRPr>
          </a:p>
          <a:p>
            <a:r>
              <a:rPr lang="zh-CN" altLang="en-US" sz="2800" b="1">
                <a:solidFill>
                  <a:srgbClr val="0070C0"/>
                </a:solidFill>
                <a:latin typeface="楷体" panose="02010609060101010101" charset="-122"/>
                <a:ea typeface="楷体" panose="02010609060101010101" charset="-122"/>
                <a:cs typeface="楷体" panose="02010609060101010101" charset="-122"/>
              </a:rPr>
              <a:t>心里充满了你</a:t>
            </a:r>
            <a:r>
              <a:rPr lang="zh-CN" altLang="en-US" sz="2800" b="1">
                <a:latin typeface="楷体" panose="02010609060101010101" charset="-122"/>
                <a:ea typeface="楷体" panose="02010609060101010101" charset="-122"/>
                <a:cs typeface="楷体" panose="02010609060101010101" charset="-122"/>
              </a:rPr>
              <a:t>，我将要把</a:t>
            </a:r>
            <a:endParaRPr lang="zh-CN" altLang="en-US" sz="2800" b="1">
              <a:latin typeface="楷体" panose="02010609060101010101" charset="-122"/>
              <a:ea typeface="楷体" panose="02010609060101010101" charset="-122"/>
              <a:cs typeface="楷体" panose="02010609060101010101" charset="-122"/>
            </a:endParaRPr>
          </a:p>
          <a:p>
            <a:r>
              <a:rPr lang="zh-CN" altLang="en-US" sz="2800" b="1">
                <a:latin typeface="楷体" panose="02010609060101010101" charset="-122"/>
                <a:ea typeface="楷体" panose="02010609060101010101" charset="-122"/>
                <a:cs typeface="楷体" panose="02010609060101010101" charset="-122"/>
              </a:rPr>
              <a:t>你</a:t>
            </a:r>
            <a:r>
              <a:rPr lang="en-US" altLang="zh-CN" sz="2800" b="1">
                <a:latin typeface="楷体" panose="02010609060101010101" charset="-122"/>
                <a:ea typeface="楷体" panose="02010609060101010101" charset="-122"/>
                <a:cs typeface="楷体" panose="02010609060101010101" charset="-122"/>
              </a:rPr>
              <a:t>……</a:t>
            </a:r>
            <a:endParaRPr lang="en-US" altLang="zh-CN" sz="2800" b="1">
              <a:latin typeface="楷体" panose="02010609060101010101" charset="-122"/>
              <a:ea typeface="楷体" panose="02010609060101010101" charset="-122"/>
              <a:cs typeface="楷体" panose="02010609060101010101" charset="-122"/>
            </a:endParaRPr>
          </a:p>
          <a:p>
            <a:r>
              <a:rPr lang="zh-CN" altLang="en-US" sz="2800" b="1">
                <a:latin typeface="楷体" panose="02010609060101010101" charset="-122"/>
                <a:ea typeface="楷体" panose="02010609060101010101" charset="-122"/>
                <a:cs typeface="楷体" panose="02010609060101010101" charset="-122"/>
              </a:rPr>
              <a:t>带到寂静的荒原。</a:t>
            </a:r>
            <a:endParaRPr lang="zh-CN" altLang="en-US" sz="2800" b="1">
              <a:latin typeface="楷体" panose="02010609060101010101" charset="-122"/>
              <a:ea typeface="楷体" panose="02010609060101010101" charset="-122"/>
              <a:cs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ldLvl="0" animBg="1"/>
      <p:bldP spid="7"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src=http___s2.sinaimg.cn_orignal_001tx9Jtgy6LA24aMBR1b&amp;refer=http___s2.sinaimg"/>
          <p:cNvPicPr>
            <a:picLocks noChangeAspect="1"/>
          </p:cNvPicPr>
          <p:nvPr/>
        </p:nvPicPr>
        <p:blipFill>
          <a:blip r:embed="rId1"/>
          <a:stretch>
            <a:fillRect/>
          </a:stretch>
        </p:blipFill>
        <p:spPr>
          <a:xfrm>
            <a:off x="8472805" y="1341120"/>
            <a:ext cx="2693670" cy="3920490"/>
          </a:xfrm>
          <a:prstGeom prst="rect">
            <a:avLst/>
          </a:prstGeom>
        </p:spPr>
      </p:pic>
      <p:sp>
        <p:nvSpPr>
          <p:cNvPr id="2" name="文本框 1"/>
          <p:cNvSpPr txBox="1"/>
          <p:nvPr/>
        </p:nvSpPr>
        <p:spPr>
          <a:xfrm>
            <a:off x="623570" y="1125220"/>
            <a:ext cx="5212080" cy="645160"/>
          </a:xfrm>
          <a:prstGeom prst="rect">
            <a:avLst/>
          </a:prstGeom>
          <a:noFill/>
        </p:spPr>
        <p:txBody>
          <a:bodyPr wrap="none" rtlCol="0" anchor="t">
            <a:spAutoFit/>
          </a:bodyPr>
          <a:p>
            <a:pPr algn="l">
              <a:buClrTx/>
              <a:buSzTx/>
              <a:buFontTx/>
            </a:pPr>
            <a:r>
              <a:rPr lang="zh-CN" altLang="en-US" sz="3600" dirty="0">
                <a:latin typeface="黑体" panose="02010609060101010101" charset="-122"/>
                <a:ea typeface="黑体" panose="02010609060101010101" charset="-122"/>
                <a:sym typeface="+mn-ea"/>
              </a:rPr>
              <a:t>四、品读诗歌，整体感知</a:t>
            </a:r>
            <a:endParaRPr lang="zh-CN" altLang="en-US" sz="3600" dirty="0">
              <a:latin typeface="黑体" panose="02010609060101010101" charset="-122"/>
              <a:ea typeface="黑体" panose="02010609060101010101" charset="-122"/>
            </a:endParaRPr>
          </a:p>
        </p:txBody>
      </p:sp>
      <p:sp>
        <p:nvSpPr>
          <p:cNvPr id="4" name="文本框 3"/>
          <p:cNvSpPr txBox="1"/>
          <p:nvPr/>
        </p:nvSpPr>
        <p:spPr>
          <a:xfrm>
            <a:off x="623570" y="1772920"/>
            <a:ext cx="7675880" cy="1383665"/>
          </a:xfrm>
          <a:prstGeom prst="rect">
            <a:avLst/>
          </a:prstGeom>
          <a:noFill/>
        </p:spPr>
        <p:txBody>
          <a:bodyPr wrap="square" rtlCol="0" anchor="t">
            <a:spAutoFit/>
          </a:bodyPr>
          <a:p>
            <a:pPr algn="just"/>
            <a:r>
              <a:rPr lang="en-US" altLang="zh-CN" sz="2800" spc="200">
                <a:latin typeface="黑体" panose="02010609060101010101" charset="-122"/>
                <a:ea typeface="黑体" panose="02010609060101010101" charset="-122"/>
                <a:cs typeface="黑体" panose="02010609060101010101" charset="-122"/>
                <a:sym typeface="+mn-ea"/>
              </a:rPr>
              <a:t>3.</a:t>
            </a:r>
            <a:r>
              <a:rPr lang="zh-CN" altLang="en-US" sz="2800" spc="200">
                <a:latin typeface="黑体" panose="02010609060101010101" charset="-122"/>
                <a:ea typeface="黑体" panose="02010609060101010101" charset="-122"/>
                <a:cs typeface="黑体" panose="02010609060101010101" charset="-122"/>
                <a:sym typeface="+mn-ea"/>
              </a:rPr>
              <a:t>请同学们分别朗读诗歌的第1、第2小节和第14第15小节。</a:t>
            </a:r>
            <a:endParaRPr lang="zh-CN" altLang="en-US" sz="2800" spc="200">
              <a:latin typeface="黑体" panose="02010609060101010101" charset="-122"/>
              <a:ea typeface="黑体" panose="02010609060101010101" charset="-122"/>
              <a:cs typeface="黑体" panose="02010609060101010101" charset="-122"/>
              <a:sym typeface="+mn-ea"/>
            </a:endParaRPr>
          </a:p>
          <a:p>
            <a:pPr algn="just"/>
            <a:r>
              <a:rPr lang="zh-CN" altLang="en-US" sz="2800" spc="200">
                <a:latin typeface="黑体" panose="02010609060101010101" charset="-122"/>
                <a:ea typeface="黑体" panose="02010609060101010101" charset="-122"/>
                <a:cs typeface="黑体" panose="02010609060101010101" charset="-122"/>
                <a:sym typeface="+mn-ea"/>
              </a:rPr>
              <a:t>思考：诗人在这两部分</a:t>
            </a:r>
            <a:r>
              <a:rPr lang="zh-CN" altLang="en-US" sz="2800" spc="200">
                <a:solidFill>
                  <a:srgbClr val="0070C0"/>
                </a:solidFill>
                <a:latin typeface="黑体" panose="02010609060101010101" charset="-122"/>
                <a:ea typeface="黑体" panose="02010609060101010101" charset="-122"/>
                <a:cs typeface="黑体" panose="02010609060101010101" charset="-122"/>
                <a:sym typeface="+mn-ea"/>
              </a:rPr>
              <a:t>表达的情感是否一样</a:t>
            </a:r>
            <a:r>
              <a:rPr lang="zh-CN" altLang="en-US" sz="2800" spc="200">
                <a:latin typeface="黑体" panose="02010609060101010101" charset="-122"/>
                <a:ea typeface="黑体" panose="02010609060101010101" charset="-122"/>
                <a:cs typeface="黑体" panose="02010609060101010101" charset="-122"/>
                <a:sym typeface="+mn-ea"/>
              </a:rPr>
              <a:t>？</a:t>
            </a:r>
            <a:endParaRPr lang="zh-CN" altLang="en-US" sz="2800" spc="200">
              <a:latin typeface="黑体" panose="02010609060101010101" charset="-122"/>
              <a:ea typeface="黑体" panose="02010609060101010101" charset="-122"/>
              <a:cs typeface="黑体" panose="02010609060101010101" charset="-122"/>
              <a:sym typeface="+mn-ea"/>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529205" y="1845310"/>
            <a:ext cx="4670425" cy="3815080"/>
          </a:xfrm>
          <a:prstGeom prst="rect">
            <a:avLst/>
          </a:prstGeom>
          <a:solidFill>
            <a:schemeClr val="bg1">
              <a:alpha val="52000"/>
            </a:schemeClr>
          </a:solidFill>
        </p:spPr>
        <p:txBody>
          <a:bodyPr wrap="square" rtlCol="0" anchor="t">
            <a:spAutoFit/>
          </a:bodyPr>
          <a:p>
            <a:r>
              <a:rPr lang="zh-CN" altLang="en-US" sz="2800" b="1">
                <a:latin typeface="楷体" panose="02010609060101010101" charset="-122"/>
                <a:ea typeface="楷体" panose="02010609060101010101" charset="-122"/>
              </a:rPr>
              <a:t>再见吧，自由的元素！</a:t>
            </a:r>
            <a:endParaRPr lang="zh-CN" altLang="en-US" sz="2800" b="1">
              <a:latin typeface="楷体" panose="02010609060101010101" charset="-122"/>
              <a:ea typeface="楷体" panose="02010609060101010101" charset="-122"/>
            </a:endParaRPr>
          </a:p>
          <a:p>
            <a:r>
              <a:rPr lang="zh-CN" altLang="en-US" sz="2800" b="1">
                <a:solidFill>
                  <a:srgbClr val="0070C0"/>
                </a:solidFill>
                <a:latin typeface="楷体" panose="02010609060101010101" charset="-122"/>
                <a:ea typeface="楷体" panose="02010609060101010101" charset="-122"/>
              </a:rPr>
              <a:t>最后一次了</a:t>
            </a:r>
            <a:r>
              <a:rPr lang="zh-CN" altLang="en-US" sz="2800" b="1">
                <a:latin typeface="楷体" panose="02010609060101010101" charset="-122"/>
                <a:ea typeface="楷体" panose="02010609060101010101" charset="-122"/>
              </a:rPr>
              <a:t>，在我眼前</a:t>
            </a:r>
            <a:endParaRPr lang="zh-CN" altLang="en-US" sz="2800" b="1">
              <a:latin typeface="楷体" panose="02010609060101010101" charset="-122"/>
              <a:ea typeface="楷体" panose="02010609060101010101" charset="-122"/>
            </a:endParaRPr>
          </a:p>
          <a:p>
            <a:r>
              <a:rPr lang="zh-CN" altLang="en-US" sz="2800" b="1">
                <a:latin typeface="楷体" panose="02010609060101010101" charset="-122"/>
                <a:ea typeface="楷体" panose="02010609060101010101" charset="-122"/>
              </a:rPr>
              <a:t>你的蓝色的浪头翻滚起伏，</a:t>
            </a:r>
            <a:endParaRPr lang="zh-CN" altLang="en-US" sz="2800" b="1">
              <a:latin typeface="楷体" panose="02010609060101010101" charset="-122"/>
              <a:ea typeface="楷体" panose="02010609060101010101" charset="-122"/>
            </a:endParaRPr>
          </a:p>
          <a:p>
            <a:r>
              <a:rPr lang="zh-CN" altLang="en-US" sz="2800" b="1">
                <a:latin typeface="楷体" panose="02010609060101010101" charset="-122"/>
                <a:ea typeface="楷体" panose="02010609060101010101" charset="-122"/>
              </a:rPr>
              <a:t>你的骄傲的美闪烁壮观。</a:t>
            </a:r>
            <a:endParaRPr lang="zh-CN" altLang="en-US" sz="2800" b="1">
              <a:latin typeface="楷体" panose="02010609060101010101" charset="-122"/>
              <a:ea typeface="楷体" panose="02010609060101010101" charset="-122"/>
            </a:endParaRPr>
          </a:p>
          <a:p>
            <a:endParaRPr lang="zh-CN" altLang="en-US" sz="1800" b="1">
              <a:latin typeface="楷体" panose="02010609060101010101" charset="-122"/>
              <a:ea typeface="楷体" panose="02010609060101010101" charset="-122"/>
            </a:endParaRPr>
          </a:p>
          <a:p>
            <a:r>
              <a:rPr lang="zh-CN" altLang="en-US" sz="2800" b="1">
                <a:latin typeface="楷体" panose="02010609060101010101" charset="-122"/>
                <a:ea typeface="楷体" panose="02010609060101010101" charset="-122"/>
              </a:rPr>
              <a:t>仿佛友人的</a:t>
            </a:r>
            <a:r>
              <a:rPr lang="zh-CN" altLang="en-US" sz="2800" b="1">
                <a:solidFill>
                  <a:srgbClr val="0070C0"/>
                </a:solidFill>
                <a:latin typeface="楷体" panose="02010609060101010101" charset="-122"/>
                <a:ea typeface="楷体" panose="02010609060101010101" charset="-122"/>
              </a:rPr>
              <a:t>忧郁的絮语</a:t>
            </a:r>
            <a:r>
              <a:rPr lang="zh-CN" altLang="en-US" sz="2800" b="1">
                <a:latin typeface="楷体" panose="02010609060101010101" charset="-122"/>
                <a:ea typeface="楷体" panose="02010609060101010101" charset="-122"/>
              </a:rPr>
              <a:t>，</a:t>
            </a:r>
            <a:endParaRPr lang="zh-CN" altLang="en-US" sz="2800" b="1">
              <a:latin typeface="楷体" panose="02010609060101010101" charset="-122"/>
              <a:ea typeface="楷体" panose="02010609060101010101" charset="-122"/>
            </a:endParaRPr>
          </a:p>
          <a:p>
            <a:pPr algn="just"/>
            <a:r>
              <a:rPr lang="zh-CN" altLang="en-US" sz="2800" b="1">
                <a:latin typeface="楷体" panose="02010609060101010101" charset="-122"/>
                <a:ea typeface="楷体" panose="02010609060101010101" charset="-122"/>
              </a:rPr>
              <a:t>仿佛他别离一刻的招呼，</a:t>
            </a:r>
            <a:endParaRPr lang="zh-CN" altLang="en-US" sz="2800" b="1">
              <a:latin typeface="楷体" panose="02010609060101010101" charset="-122"/>
              <a:ea typeface="楷体" panose="02010609060101010101" charset="-122"/>
            </a:endParaRPr>
          </a:p>
          <a:p>
            <a:pPr algn="just"/>
            <a:r>
              <a:rPr lang="zh-CN" altLang="en-US" sz="2800" b="1">
                <a:latin typeface="楷体" panose="02010609060101010101" charset="-122"/>
                <a:ea typeface="楷体" panose="02010609060101010101" charset="-122"/>
              </a:rPr>
              <a:t>最后一次了，我听着你的</a:t>
            </a:r>
            <a:endParaRPr lang="zh-CN" altLang="en-US" sz="2800" b="1">
              <a:latin typeface="楷体" panose="02010609060101010101" charset="-122"/>
              <a:ea typeface="楷体" panose="02010609060101010101" charset="-122"/>
            </a:endParaRPr>
          </a:p>
          <a:p>
            <a:pPr algn="just"/>
            <a:r>
              <a:rPr lang="zh-CN" altLang="en-US" sz="2800" b="1">
                <a:latin typeface="楷体" panose="02010609060101010101" charset="-122"/>
                <a:ea typeface="楷体" panose="02010609060101010101" charset="-122"/>
              </a:rPr>
              <a:t>喧声呼唤，你的</a:t>
            </a:r>
            <a:r>
              <a:rPr lang="zh-CN" altLang="en-US" sz="2800" b="1">
                <a:solidFill>
                  <a:srgbClr val="0070C0"/>
                </a:solidFill>
                <a:latin typeface="楷体" panose="02010609060101010101" charset="-122"/>
                <a:ea typeface="楷体" panose="02010609060101010101" charset="-122"/>
              </a:rPr>
              <a:t>沉郁的吐诉</a:t>
            </a:r>
            <a:r>
              <a:rPr lang="zh-CN" altLang="en-US" sz="2800" b="1">
                <a:latin typeface="楷体" panose="02010609060101010101" charset="-122"/>
                <a:ea typeface="楷体" panose="02010609060101010101" charset="-122"/>
              </a:rPr>
              <a:t>。</a:t>
            </a:r>
            <a:endParaRPr lang="zh-CN" altLang="en-US" sz="2800" b="1">
              <a:latin typeface="楷体" panose="02010609060101010101" charset="-122"/>
              <a:ea typeface="楷体" panose="02010609060101010101" charset="-122"/>
            </a:endParaRPr>
          </a:p>
        </p:txBody>
      </p:sp>
      <p:sp>
        <p:nvSpPr>
          <p:cNvPr id="8" name="文本框 7"/>
          <p:cNvSpPr txBox="1"/>
          <p:nvPr/>
        </p:nvSpPr>
        <p:spPr>
          <a:xfrm>
            <a:off x="623570" y="1845310"/>
            <a:ext cx="1712595" cy="953135"/>
          </a:xfrm>
          <a:prstGeom prst="rect">
            <a:avLst/>
          </a:prstGeom>
          <a:noFill/>
        </p:spPr>
        <p:txBody>
          <a:bodyPr wrap="square" rtlCol="0" anchor="t">
            <a:spAutoFit/>
          </a:bodyPr>
          <a:p>
            <a:pPr algn="just"/>
            <a:r>
              <a:rPr lang="zh-CN" altLang="en-US" sz="2800">
                <a:latin typeface="黑体" panose="02010609060101010101" charset="-122"/>
                <a:ea typeface="黑体" panose="02010609060101010101" charset="-122"/>
                <a:cs typeface="黑体" panose="02010609060101010101" charset="-122"/>
                <a:sym typeface="+mn-ea"/>
              </a:rPr>
              <a:t>诗歌第</a:t>
            </a:r>
            <a:r>
              <a:rPr lang="en-US" altLang="zh-CN" sz="2800">
                <a:latin typeface="黑体" panose="02010609060101010101" charset="-122"/>
                <a:ea typeface="黑体" panose="02010609060101010101" charset="-122"/>
                <a:cs typeface="黑体" panose="02010609060101010101" charset="-122"/>
                <a:sym typeface="+mn-ea"/>
              </a:rPr>
              <a:t>1</a:t>
            </a:r>
            <a:r>
              <a:rPr lang="zh-CN" altLang="en-US" sz="2800">
                <a:latin typeface="黑体" panose="02010609060101010101" charset="-122"/>
                <a:ea typeface="黑体" panose="02010609060101010101" charset="-122"/>
                <a:cs typeface="黑体" panose="02010609060101010101" charset="-122"/>
                <a:sym typeface="+mn-ea"/>
              </a:rPr>
              <a:t>、</a:t>
            </a:r>
            <a:r>
              <a:rPr lang="en-US" altLang="zh-CN" sz="2800">
                <a:latin typeface="黑体" panose="02010609060101010101" charset="-122"/>
                <a:ea typeface="黑体" panose="02010609060101010101" charset="-122"/>
                <a:cs typeface="黑体" panose="02010609060101010101" charset="-122"/>
                <a:sym typeface="+mn-ea"/>
              </a:rPr>
              <a:t>2</a:t>
            </a:r>
            <a:r>
              <a:rPr lang="zh-CN" altLang="en-US" sz="2800">
                <a:latin typeface="黑体" panose="02010609060101010101" charset="-122"/>
                <a:ea typeface="黑体" panose="02010609060101010101" charset="-122"/>
                <a:cs typeface="黑体" panose="02010609060101010101" charset="-122"/>
                <a:sym typeface="+mn-ea"/>
              </a:rPr>
              <a:t>小节：</a:t>
            </a:r>
            <a:endParaRPr lang="zh-CN" altLang="en-US" sz="2800">
              <a:latin typeface="黑体" panose="02010609060101010101" charset="-122"/>
              <a:ea typeface="黑体" panose="02010609060101010101" charset="-122"/>
              <a:cs typeface="黑体" panose="02010609060101010101" charset="-122"/>
              <a:sym typeface="+mn-ea"/>
            </a:endParaRPr>
          </a:p>
        </p:txBody>
      </p:sp>
      <p:sp>
        <p:nvSpPr>
          <p:cNvPr id="9" name="文本框 8"/>
          <p:cNvSpPr txBox="1"/>
          <p:nvPr/>
        </p:nvSpPr>
        <p:spPr>
          <a:xfrm>
            <a:off x="7824470" y="2925445"/>
            <a:ext cx="3495675" cy="1814830"/>
          </a:xfrm>
          <a:prstGeom prst="rect">
            <a:avLst/>
          </a:prstGeom>
          <a:noFill/>
        </p:spPr>
        <p:txBody>
          <a:bodyPr wrap="square" rtlCol="0" anchor="t">
            <a:spAutoFit/>
          </a:bodyPr>
          <a:p>
            <a:pPr algn="just"/>
            <a:r>
              <a:rPr lang="zh-CN" altLang="en-US" sz="2800">
                <a:solidFill>
                  <a:srgbClr val="0070C0"/>
                </a:solidFill>
                <a:latin typeface="黑体" panose="02010609060101010101" charset="-122"/>
                <a:ea typeface="黑体" panose="02010609060101010101" charset="-122"/>
                <a:cs typeface="楷体" panose="02010609060101010101" charset="-122"/>
                <a:sym typeface="+mn-ea"/>
              </a:rPr>
              <a:t>在这一部分中，诗人表达出了与大海告别的忧郁、悲哀、恋恋不舍的感情。</a:t>
            </a:r>
            <a:endParaRPr lang="zh-CN" altLang="en-US" sz="2800">
              <a:solidFill>
                <a:srgbClr val="0070C0"/>
              </a:solidFill>
              <a:latin typeface="黑体" panose="02010609060101010101" charset="-122"/>
              <a:ea typeface="黑体" panose="02010609060101010101" charset="-122"/>
              <a:cs typeface="楷体" panose="02010609060101010101" charset="-122"/>
              <a:sym typeface="+mn-ea"/>
            </a:endParaRPr>
          </a:p>
        </p:txBody>
      </p:sp>
      <p:sp>
        <p:nvSpPr>
          <p:cNvPr id="5" name="文本框 4"/>
          <p:cNvSpPr txBox="1"/>
          <p:nvPr/>
        </p:nvSpPr>
        <p:spPr>
          <a:xfrm>
            <a:off x="623570" y="1125220"/>
            <a:ext cx="5212080" cy="645160"/>
          </a:xfrm>
          <a:prstGeom prst="rect">
            <a:avLst/>
          </a:prstGeom>
          <a:noFill/>
        </p:spPr>
        <p:txBody>
          <a:bodyPr wrap="none" rtlCol="0" anchor="t">
            <a:spAutoFit/>
          </a:bodyPr>
          <a:p>
            <a:pPr algn="l">
              <a:buClrTx/>
              <a:buSzTx/>
              <a:buFontTx/>
            </a:pPr>
            <a:r>
              <a:rPr lang="zh-CN" altLang="en-US" sz="3600" dirty="0">
                <a:latin typeface="黑体" panose="02010609060101010101" charset="-122"/>
                <a:ea typeface="黑体" panose="02010609060101010101" charset="-122"/>
                <a:sym typeface="+mn-ea"/>
              </a:rPr>
              <a:t>四、品读诗歌，整体感知</a:t>
            </a:r>
            <a:endParaRPr lang="zh-CN" altLang="en-US" sz="3600" dirty="0">
              <a:latin typeface="黑体" panose="02010609060101010101" charset="-122"/>
              <a:ea typeface="黑体" panose="02010609060101010101" charset="-122"/>
            </a:endParaRPr>
          </a:p>
        </p:txBody>
      </p:sp>
      <p:sp>
        <p:nvSpPr>
          <p:cNvPr id="3" name="右箭头 2"/>
          <p:cNvSpPr/>
          <p:nvPr/>
        </p:nvSpPr>
        <p:spPr>
          <a:xfrm>
            <a:off x="7320280" y="3357245"/>
            <a:ext cx="360045" cy="4324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496185" y="1916430"/>
            <a:ext cx="4898390" cy="3753485"/>
          </a:xfrm>
          <a:prstGeom prst="rect">
            <a:avLst/>
          </a:prstGeom>
          <a:solidFill>
            <a:schemeClr val="bg1">
              <a:alpha val="72000"/>
            </a:schemeClr>
          </a:solidFill>
        </p:spPr>
        <p:txBody>
          <a:bodyPr wrap="square" rtlCol="0" anchor="t">
            <a:spAutoFit/>
          </a:bodyPr>
          <a:p>
            <a:r>
              <a:rPr lang="zh-CN" altLang="en-US" sz="2800" b="1">
                <a:latin typeface="楷体" panose="02010609060101010101" charset="-122"/>
                <a:ea typeface="楷体" panose="02010609060101010101" charset="-122"/>
              </a:rPr>
              <a:t>再见吧，大海！你壮观的美色</a:t>
            </a:r>
            <a:endParaRPr lang="zh-CN" altLang="en-US" sz="2800" b="1">
              <a:latin typeface="楷体" panose="02010609060101010101" charset="-122"/>
              <a:ea typeface="楷体" panose="02010609060101010101" charset="-122"/>
            </a:endParaRPr>
          </a:p>
          <a:p>
            <a:r>
              <a:rPr lang="zh-CN" altLang="en-US" sz="2800" b="1">
                <a:latin typeface="楷体" panose="02010609060101010101" charset="-122"/>
                <a:ea typeface="楷体" panose="02010609060101010101" charset="-122"/>
              </a:rPr>
              <a:t>将</a:t>
            </a:r>
            <a:r>
              <a:rPr lang="zh-CN" altLang="en-US" sz="2800" b="1">
                <a:solidFill>
                  <a:srgbClr val="0070C0"/>
                </a:solidFill>
                <a:latin typeface="楷体" panose="02010609060101010101" charset="-122"/>
                <a:ea typeface="楷体" panose="02010609060101010101" charset="-122"/>
              </a:rPr>
              <a:t>永远不会被我遗忘</a:t>
            </a:r>
            <a:r>
              <a:rPr lang="zh-CN" altLang="en-US" sz="2800" b="1">
                <a:latin typeface="楷体" panose="02010609060101010101" charset="-122"/>
                <a:ea typeface="楷体" panose="02010609060101010101" charset="-122"/>
              </a:rPr>
              <a:t>；</a:t>
            </a:r>
            <a:endParaRPr lang="zh-CN" altLang="en-US" sz="2800" b="1">
              <a:latin typeface="楷体" panose="02010609060101010101" charset="-122"/>
              <a:ea typeface="楷体" panose="02010609060101010101" charset="-122"/>
            </a:endParaRPr>
          </a:p>
          <a:p>
            <a:r>
              <a:rPr lang="zh-CN" altLang="en-US" sz="2800" b="1">
                <a:latin typeface="楷体" panose="02010609060101010101" charset="-122"/>
                <a:ea typeface="楷体" panose="02010609060101010101" charset="-122"/>
              </a:rPr>
              <a:t>我将久久地，久久地听着</a:t>
            </a:r>
            <a:endParaRPr lang="zh-CN" altLang="en-US" sz="2800" b="1">
              <a:latin typeface="楷体" panose="02010609060101010101" charset="-122"/>
              <a:ea typeface="楷体" panose="02010609060101010101" charset="-122"/>
            </a:endParaRPr>
          </a:p>
          <a:p>
            <a:r>
              <a:rPr lang="zh-CN" altLang="en-US" sz="2800" b="1">
                <a:latin typeface="楷体" panose="02010609060101010101" charset="-122"/>
                <a:ea typeface="楷体" panose="02010609060101010101" charset="-122"/>
              </a:rPr>
              <a:t>你在黄昏时分的轰响。</a:t>
            </a:r>
            <a:endParaRPr lang="zh-CN" altLang="en-US" sz="2800" b="1">
              <a:latin typeface="楷体" panose="02010609060101010101" charset="-122"/>
              <a:ea typeface="楷体" panose="02010609060101010101" charset="-122"/>
            </a:endParaRPr>
          </a:p>
          <a:p>
            <a:endParaRPr lang="zh-CN" altLang="en-US" sz="1400" b="1">
              <a:latin typeface="楷体" panose="02010609060101010101" charset="-122"/>
              <a:ea typeface="楷体" panose="02010609060101010101" charset="-122"/>
            </a:endParaRPr>
          </a:p>
          <a:p>
            <a:r>
              <a:rPr lang="zh-CN" altLang="en-US" sz="2800" b="1">
                <a:solidFill>
                  <a:srgbClr val="0070C0"/>
                </a:solidFill>
                <a:latin typeface="楷体" panose="02010609060101010101" charset="-122"/>
                <a:ea typeface="楷体" panose="02010609060101010101" charset="-122"/>
                <a:sym typeface="+mn-ea"/>
              </a:rPr>
              <a:t>心里充满了你</a:t>
            </a:r>
            <a:r>
              <a:rPr lang="zh-CN" altLang="en-US" sz="2800" b="1">
                <a:latin typeface="楷体" panose="02010609060101010101" charset="-122"/>
                <a:ea typeface="楷体" panose="02010609060101010101" charset="-122"/>
                <a:sym typeface="+mn-ea"/>
              </a:rPr>
              <a:t>，</a:t>
            </a:r>
            <a:r>
              <a:rPr lang="zh-CN" altLang="en-US" sz="2800" b="1">
                <a:solidFill>
                  <a:srgbClr val="0070C0"/>
                </a:solidFill>
                <a:latin typeface="楷体" panose="02010609060101010101" charset="-122"/>
                <a:ea typeface="楷体" panose="02010609060101010101" charset="-122"/>
                <a:sym typeface="+mn-ea"/>
              </a:rPr>
              <a:t>我将要把</a:t>
            </a:r>
            <a:endParaRPr lang="zh-CN" altLang="en-US" sz="2800" b="1">
              <a:solidFill>
                <a:srgbClr val="0070C0"/>
              </a:solidFill>
              <a:latin typeface="楷体" panose="02010609060101010101" charset="-122"/>
              <a:ea typeface="楷体" panose="02010609060101010101" charset="-122"/>
            </a:endParaRPr>
          </a:p>
          <a:p>
            <a:r>
              <a:rPr lang="zh-CN" altLang="en-US" sz="2800" b="1">
                <a:solidFill>
                  <a:srgbClr val="0070C0"/>
                </a:solidFill>
                <a:latin typeface="楷体" panose="02010609060101010101" charset="-122"/>
                <a:ea typeface="楷体" panose="02010609060101010101" charset="-122"/>
                <a:sym typeface="+mn-ea"/>
              </a:rPr>
              <a:t>你</a:t>
            </a:r>
            <a:r>
              <a:rPr lang="zh-CN" altLang="en-US" sz="2800" b="1">
                <a:latin typeface="楷体" panose="02010609060101010101" charset="-122"/>
                <a:ea typeface="楷体" panose="02010609060101010101" charset="-122"/>
                <a:sym typeface="+mn-ea"/>
              </a:rPr>
              <a:t>的山岩，你的海湾，</a:t>
            </a:r>
            <a:endParaRPr lang="zh-CN" altLang="en-US" sz="2800" b="1">
              <a:latin typeface="楷体" panose="02010609060101010101" charset="-122"/>
              <a:ea typeface="楷体" panose="02010609060101010101" charset="-122"/>
            </a:endParaRPr>
          </a:p>
          <a:p>
            <a:r>
              <a:rPr lang="zh-CN" altLang="en-US" sz="2800" b="1">
                <a:latin typeface="楷体" panose="02010609060101010101" charset="-122"/>
                <a:ea typeface="楷体" panose="02010609060101010101" charset="-122"/>
                <a:sym typeface="+mn-ea"/>
              </a:rPr>
              <a:t>你的光和影，你的浪花的喋喋，</a:t>
            </a:r>
            <a:endParaRPr lang="zh-CN" altLang="en-US" sz="2800" b="1">
              <a:latin typeface="楷体" panose="02010609060101010101" charset="-122"/>
              <a:ea typeface="楷体" panose="02010609060101010101" charset="-122"/>
            </a:endParaRPr>
          </a:p>
          <a:p>
            <a:r>
              <a:rPr lang="zh-CN" altLang="en-US" sz="2800" b="1">
                <a:solidFill>
                  <a:srgbClr val="0070C0"/>
                </a:solidFill>
                <a:latin typeface="楷体" panose="02010609060101010101" charset="-122"/>
                <a:ea typeface="楷体" panose="02010609060101010101" charset="-122"/>
                <a:sym typeface="+mn-ea"/>
              </a:rPr>
              <a:t>带到森林，带到寂静的荒原。</a:t>
            </a:r>
            <a:endParaRPr lang="zh-CN" altLang="en-US" sz="2800" b="1">
              <a:solidFill>
                <a:srgbClr val="0070C0"/>
              </a:solidFill>
              <a:latin typeface="楷体" panose="02010609060101010101" charset="-122"/>
              <a:ea typeface="楷体" panose="02010609060101010101" charset="-122"/>
              <a:sym typeface="+mn-ea"/>
            </a:endParaRPr>
          </a:p>
        </p:txBody>
      </p:sp>
      <p:sp>
        <p:nvSpPr>
          <p:cNvPr id="8" name="文本框 7"/>
          <p:cNvSpPr txBox="1"/>
          <p:nvPr/>
        </p:nvSpPr>
        <p:spPr>
          <a:xfrm>
            <a:off x="695960" y="1916430"/>
            <a:ext cx="1517015" cy="1383665"/>
          </a:xfrm>
          <a:prstGeom prst="rect">
            <a:avLst/>
          </a:prstGeom>
          <a:noFill/>
        </p:spPr>
        <p:txBody>
          <a:bodyPr wrap="square" rtlCol="0" anchor="t">
            <a:spAutoFit/>
          </a:bodyPr>
          <a:p>
            <a:pPr algn="just"/>
            <a:r>
              <a:rPr lang="zh-CN" altLang="en-US" sz="2800">
                <a:latin typeface="黑体" panose="02010609060101010101" charset="-122"/>
                <a:ea typeface="黑体" panose="02010609060101010101" charset="-122"/>
                <a:cs typeface="黑体" panose="02010609060101010101" charset="-122"/>
                <a:sym typeface="+mn-ea"/>
              </a:rPr>
              <a:t>诗歌第</a:t>
            </a:r>
            <a:r>
              <a:rPr lang="en-US" altLang="zh-CN" sz="2800">
                <a:latin typeface="黑体" panose="02010609060101010101" charset="-122"/>
                <a:ea typeface="黑体" panose="02010609060101010101" charset="-122"/>
                <a:cs typeface="黑体" panose="02010609060101010101" charset="-122"/>
                <a:sym typeface="+mn-ea"/>
              </a:rPr>
              <a:t>14</a:t>
            </a:r>
            <a:r>
              <a:rPr lang="zh-CN" altLang="en-US" sz="2800">
                <a:latin typeface="黑体" panose="02010609060101010101" charset="-122"/>
                <a:ea typeface="黑体" panose="02010609060101010101" charset="-122"/>
                <a:cs typeface="黑体" panose="02010609060101010101" charset="-122"/>
                <a:sym typeface="+mn-ea"/>
              </a:rPr>
              <a:t>、</a:t>
            </a:r>
            <a:r>
              <a:rPr lang="en-US" altLang="zh-CN" sz="2800">
                <a:latin typeface="黑体" panose="02010609060101010101" charset="-122"/>
                <a:ea typeface="黑体" panose="02010609060101010101" charset="-122"/>
                <a:cs typeface="黑体" panose="02010609060101010101" charset="-122"/>
                <a:sym typeface="+mn-ea"/>
              </a:rPr>
              <a:t>15</a:t>
            </a:r>
            <a:r>
              <a:rPr lang="zh-CN" altLang="en-US" sz="2800">
                <a:latin typeface="黑体" panose="02010609060101010101" charset="-122"/>
                <a:ea typeface="黑体" panose="02010609060101010101" charset="-122"/>
                <a:cs typeface="黑体" panose="02010609060101010101" charset="-122"/>
                <a:sym typeface="+mn-ea"/>
              </a:rPr>
              <a:t>小节：</a:t>
            </a:r>
            <a:endParaRPr lang="zh-CN" altLang="en-US" sz="2800">
              <a:latin typeface="黑体" panose="02010609060101010101" charset="-122"/>
              <a:ea typeface="黑体" panose="02010609060101010101" charset="-122"/>
              <a:cs typeface="黑体" panose="02010609060101010101" charset="-122"/>
              <a:sym typeface="+mn-ea"/>
            </a:endParaRPr>
          </a:p>
        </p:txBody>
      </p:sp>
      <p:sp>
        <p:nvSpPr>
          <p:cNvPr id="10" name="文本框 9"/>
          <p:cNvSpPr txBox="1"/>
          <p:nvPr/>
        </p:nvSpPr>
        <p:spPr>
          <a:xfrm>
            <a:off x="8037830" y="3068955"/>
            <a:ext cx="3084830" cy="1814830"/>
          </a:xfrm>
          <a:prstGeom prst="rect">
            <a:avLst/>
          </a:prstGeom>
          <a:noFill/>
        </p:spPr>
        <p:txBody>
          <a:bodyPr wrap="square" rtlCol="0" anchor="t">
            <a:spAutoFit/>
          </a:bodyPr>
          <a:p>
            <a:pPr algn="ctr">
              <a:buClrTx/>
              <a:buSzTx/>
              <a:buFontTx/>
            </a:pPr>
            <a:r>
              <a:rPr lang="zh-CN" altLang="en-US" sz="2800">
                <a:solidFill>
                  <a:srgbClr val="0070C0"/>
                </a:solidFill>
                <a:latin typeface="黑体" panose="02010609060101010101" charset="-122"/>
                <a:ea typeface="黑体" panose="02010609060101010101" charset="-122"/>
                <a:cs typeface="楷体" panose="02010609060101010101" charset="-122"/>
                <a:sym typeface="+mn-ea"/>
              </a:rPr>
              <a:t>在这一部分里，诗人则表达出了誓言绝不忘记大海的执着、坚定的感情。</a:t>
            </a:r>
            <a:endParaRPr lang="zh-CN" altLang="en-US" sz="2800">
              <a:solidFill>
                <a:srgbClr val="0070C0"/>
              </a:solidFill>
              <a:latin typeface="黑体" panose="02010609060101010101" charset="-122"/>
              <a:ea typeface="黑体" panose="02010609060101010101" charset="-122"/>
              <a:cs typeface="楷体" panose="02010609060101010101" charset="-122"/>
            </a:endParaRPr>
          </a:p>
        </p:txBody>
      </p:sp>
      <p:sp>
        <p:nvSpPr>
          <p:cNvPr id="9" name="文本框 8"/>
          <p:cNvSpPr txBox="1"/>
          <p:nvPr/>
        </p:nvSpPr>
        <p:spPr>
          <a:xfrm>
            <a:off x="623570" y="1125220"/>
            <a:ext cx="5212080" cy="645160"/>
          </a:xfrm>
          <a:prstGeom prst="rect">
            <a:avLst/>
          </a:prstGeom>
          <a:noFill/>
        </p:spPr>
        <p:txBody>
          <a:bodyPr wrap="none" rtlCol="0" anchor="t">
            <a:spAutoFit/>
          </a:bodyPr>
          <a:p>
            <a:pPr algn="l">
              <a:buClrTx/>
              <a:buSzTx/>
              <a:buFontTx/>
            </a:pPr>
            <a:r>
              <a:rPr lang="zh-CN" altLang="en-US" sz="3600" dirty="0">
                <a:latin typeface="黑体" panose="02010609060101010101" charset="-122"/>
                <a:ea typeface="黑体" panose="02010609060101010101" charset="-122"/>
                <a:sym typeface="+mn-ea"/>
              </a:rPr>
              <a:t>四、品读诗歌，整体感知</a:t>
            </a:r>
            <a:endParaRPr lang="zh-CN" altLang="en-US" sz="3600" dirty="0">
              <a:latin typeface="黑体" panose="02010609060101010101" charset="-122"/>
              <a:ea typeface="黑体" panose="02010609060101010101" charset="-122"/>
            </a:endParaRPr>
          </a:p>
        </p:txBody>
      </p:sp>
      <p:sp>
        <p:nvSpPr>
          <p:cNvPr id="4" name="右箭头 3"/>
          <p:cNvSpPr/>
          <p:nvPr/>
        </p:nvSpPr>
        <p:spPr>
          <a:xfrm>
            <a:off x="7536180" y="3429000"/>
            <a:ext cx="360045" cy="4324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src=http___s2.sinaimg.cn_orignal_001tx9Jtgy6LA24aMBR1b&amp;refer=http___s2.sinaimg"/>
          <p:cNvPicPr>
            <a:picLocks noChangeAspect="1"/>
          </p:cNvPicPr>
          <p:nvPr/>
        </p:nvPicPr>
        <p:blipFill>
          <a:blip r:embed="rId1"/>
          <a:stretch>
            <a:fillRect/>
          </a:stretch>
        </p:blipFill>
        <p:spPr>
          <a:xfrm>
            <a:off x="8472805" y="1341120"/>
            <a:ext cx="2693670" cy="3920490"/>
          </a:xfrm>
          <a:prstGeom prst="rect">
            <a:avLst/>
          </a:prstGeom>
        </p:spPr>
      </p:pic>
      <p:sp>
        <p:nvSpPr>
          <p:cNvPr id="2" name="文本框 1"/>
          <p:cNvSpPr txBox="1"/>
          <p:nvPr/>
        </p:nvSpPr>
        <p:spPr>
          <a:xfrm>
            <a:off x="623570" y="1125220"/>
            <a:ext cx="5212080" cy="645160"/>
          </a:xfrm>
          <a:prstGeom prst="rect">
            <a:avLst/>
          </a:prstGeom>
          <a:noFill/>
        </p:spPr>
        <p:txBody>
          <a:bodyPr wrap="none" rtlCol="0" anchor="t">
            <a:spAutoFit/>
          </a:bodyPr>
          <a:p>
            <a:pPr algn="l">
              <a:buClrTx/>
              <a:buSzTx/>
              <a:buFontTx/>
            </a:pPr>
            <a:r>
              <a:rPr lang="zh-CN" altLang="en-US" sz="3600" dirty="0">
                <a:latin typeface="黑体" panose="02010609060101010101" charset="-122"/>
                <a:ea typeface="黑体" panose="02010609060101010101" charset="-122"/>
                <a:sym typeface="+mn-ea"/>
              </a:rPr>
              <a:t>四、品读诗歌，整体感知</a:t>
            </a:r>
            <a:endParaRPr lang="zh-CN" altLang="en-US" sz="3600" dirty="0">
              <a:latin typeface="黑体" panose="02010609060101010101" charset="-122"/>
              <a:ea typeface="黑体" panose="02010609060101010101" charset="-122"/>
            </a:endParaRPr>
          </a:p>
        </p:txBody>
      </p:sp>
      <p:sp>
        <p:nvSpPr>
          <p:cNvPr id="4" name="文本框 3"/>
          <p:cNvSpPr txBox="1"/>
          <p:nvPr/>
        </p:nvSpPr>
        <p:spPr>
          <a:xfrm>
            <a:off x="623570" y="1772920"/>
            <a:ext cx="7675880" cy="3107690"/>
          </a:xfrm>
          <a:prstGeom prst="rect">
            <a:avLst/>
          </a:prstGeom>
          <a:noFill/>
        </p:spPr>
        <p:txBody>
          <a:bodyPr wrap="square" rtlCol="0" anchor="t">
            <a:spAutoFit/>
          </a:bodyPr>
          <a:p>
            <a:pPr algn="just"/>
            <a:r>
              <a:rPr lang="en-US" altLang="zh-CN" sz="2800" spc="200">
                <a:latin typeface="黑体" panose="02010609060101010101" charset="-122"/>
                <a:ea typeface="黑体" panose="02010609060101010101" charset="-122"/>
                <a:cs typeface="黑体" panose="02010609060101010101" charset="-122"/>
                <a:sym typeface="+mn-ea"/>
              </a:rPr>
              <a:t>3.</a:t>
            </a:r>
            <a:r>
              <a:rPr lang="zh-CN" altLang="en-US" sz="2800" spc="200">
                <a:latin typeface="黑体" panose="02010609060101010101" charset="-122"/>
                <a:ea typeface="黑体" panose="02010609060101010101" charset="-122"/>
                <a:cs typeface="黑体" panose="02010609060101010101" charset="-122"/>
                <a:sym typeface="+mn-ea"/>
              </a:rPr>
              <a:t>请同学们分别朗读诗歌的第1、2节和第14、15节。</a:t>
            </a:r>
            <a:endParaRPr lang="zh-CN" altLang="en-US" sz="2800" spc="200">
              <a:latin typeface="黑体" panose="02010609060101010101" charset="-122"/>
              <a:ea typeface="黑体" panose="02010609060101010101" charset="-122"/>
              <a:cs typeface="黑体" panose="02010609060101010101" charset="-122"/>
              <a:sym typeface="+mn-ea"/>
            </a:endParaRPr>
          </a:p>
          <a:p>
            <a:pPr algn="just"/>
            <a:r>
              <a:rPr lang="zh-CN" altLang="en-US" sz="2800" spc="200">
                <a:latin typeface="黑体" panose="02010609060101010101" charset="-122"/>
                <a:ea typeface="黑体" panose="02010609060101010101" charset="-122"/>
                <a:cs typeface="黑体" panose="02010609060101010101" charset="-122"/>
                <a:sym typeface="+mn-ea"/>
              </a:rPr>
              <a:t>思考：诗人在这两部分</a:t>
            </a:r>
            <a:r>
              <a:rPr lang="zh-CN" altLang="en-US" sz="2800" spc="200">
                <a:solidFill>
                  <a:srgbClr val="0070C0"/>
                </a:solidFill>
                <a:latin typeface="黑体" panose="02010609060101010101" charset="-122"/>
                <a:ea typeface="黑体" panose="02010609060101010101" charset="-122"/>
                <a:cs typeface="黑体" panose="02010609060101010101" charset="-122"/>
                <a:sym typeface="+mn-ea"/>
              </a:rPr>
              <a:t>表达的情感是否一样</a:t>
            </a:r>
            <a:r>
              <a:rPr lang="zh-CN" altLang="en-US" sz="2800" spc="200">
                <a:latin typeface="黑体" panose="02010609060101010101" charset="-122"/>
                <a:ea typeface="黑体" panose="02010609060101010101" charset="-122"/>
                <a:cs typeface="黑体" panose="02010609060101010101" charset="-122"/>
                <a:sym typeface="+mn-ea"/>
              </a:rPr>
              <a:t>？</a:t>
            </a:r>
            <a:endParaRPr lang="zh-CN" altLang="en-US" sz="2800" spc="200">
              <a:latin typeface="黑体" panose="02010609060101010101" charset="-122"/>
              <a:ea typeface="黑体" panose="02010609060101010101" charset="-122"/>
              <a:cs typeface="黑体" panose="02010609060101010101" charset="-122"/>
              <a:sym typeface="+mn-ea"/>
            </a:endParaRPr>
          </a:p>
          <a:p>
            <a:pPr algn="just"/>
            <a:endParaRPr lang="zh-CN" altLang="en-US" sz="2800" spc="200">
              <a:latin typeface="黑体" panose="02010609060101010101" charset="-122"/>
              <a:ea typeface="黑体" panose="02010609060101010101" charset="-122"/>
              <a:cs typeface="黑体" panose="02010609060101010101" charset="-122"/>
              <a:sym typeface="+mn-ea"/>
            </a:endParaRPr>
          </a:p>
          <a:p>
            <a:pPr algn="just"/>
            <a:r>
              <a:rPr lang="zh-CN" altLang="en-US" sz="2800" spc="200">
                <a:latin typeface="黑体" panose="02010609060101010101" charset="-122"/>
                <a:ea typeface="黑体" panose="02010609060101010101" charset="-122"/>
                <a:cs typeface="黑体" panose="02010609060101010101" charset="-122"/>
                <a:sym typeface="+mn-ea"/>
              </a:rPr>
              <a:t>明确：</a:t>
            </a:r>
            <a:r>
              <a:rPr lang="zh-CN" altLang="en-US" sz="2800" spc="200">
                <a:solidFill>
                  <a:srgbClr val="0070C0"/>
                </a:solidFill>
                <a:latin typeface="黑体" panose="02010609060101010101" charset="-122"/>
                <a:ea typeface="黑体" panose="02010609060101010101" charset="-122"/>
                <a:cs typeface="黑体" panose="02010609060101010101" charset="-122"/>
                <a:sym typeface="+mn-ea"/>
              </a:rPr>
              <a:t>不一样。诗歌前两节，情感是忧郁、悲哀、恋恋不舍。后两节情感执着、坚定、顽强不屈。</a:t>
            </a:r>
            <a:endParaRPr lang="zh-CN" altLang="en-US" sz="2800" spc="200">
              <a:solidFill>
                <a:srgbClr val="0070C0"/>
              </a:solidFill>
              <a:latin typeface="黑体" panose="02010609060101010101" charset="-122"/>
              <a:ea typeface="黑体" panose="02010609060101010101" charset="-122"/>
              <a:cs typeface="黑体" panose="02010609060101010101" charset="-122"/>
              <a:sym typeface="+mn-ea"/>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51815" y="1988820"/>
            <a:ext cx="10841990" cy="2676525"/>
          </a:xfrm>
          <a:prstGeom prst="rect">
            <a:avLst/>
          </a:prstGeom>
          <a:noFill/>
        </p:spPr>
        <p:txBody>
          <a:bodyPr wrap="square" rtlCol="0" anchor="t">
            <a:spAutoFit/>
          </a:bodyPr>
          <a:p>
            <a:pPr algn="just"/>
            <a:r>
              <a:rPr sz="2800" spc="200">
                <a:latin typeface="黑体" panose="02010609060101010101" charset="-122"/>
                <a:ea typeface="黑体" panose="02010609060101010101" charset="-122"/>
                <a:cs typeface="黑体" panose="02010609060101010101" charset="-122"/>
                <a:sym typeface="+mn-ea"/>
              </a:rPr>
              <a:t>这样我们可以把本诗分为三个部分：</a:t>
            </a:r>
            <a:endParaRPr sz="2800" spc="200">
              <a:latin typeface="黑体" panose="02010609060101010101" charset="-122"/>
              <a:ea typeface="黑体" panose="02010609060101010101" charset="-122"/>
              <a:cs typeface="黑体" panose="02010609060101010101" charset="-122"/>
              <a:sym typeface="+mn-ea"/>
            </a:endParaRPr>
          </a:p>
          <a:p>
            <a:pPr algn="just"/>
            <a:endParaRPr sz="2800" spc="200">
              <a:latin typeface="黑体" panose="02010609060101010101" charset="-122"/>
              <a:ea typeface="黑体" panose="02010609060101010101" charset="-122"/>
              <a:cs typeface="黑体" panose="02010609060101010101" charset="-122"/>
              <a:sym typeface="+mn-ea"/>
            </a:endParaRPr>
          </a:p>
          <a:p>
            <a:pPr algn="just"/>
            <a:r>
              <a:rPr sz="2800" spc="200">
                <a:latin typeface="黑体" panose="02010609060101010101" charset="-122"/>
                <a:ea typeface="黑体" panose="02010609060101010101" charset="-122"/>
                <a:cs typeface="黑体" panose="02010609060101010101" charset="-122"/>
                <a:sym typeface="+mn-ea"/>
              </a:rPr>
              <a:t>第一部分：1-2</a:t>
            </a:r>
            <a:r>
              <a:rPr lang="zh-CN" sz="2800" spc="200">
                <a:latin typeface="黑体" panose="02010609060101010101" charset="-122"/>
                <a:ea typeface="黑体" panose="02010609060101010101" charset="-122"/>
                <a:cs typeface="黑体" panose="02010609060101010101" charset="-122"/>
                <a:sym typeface="+mn-ea"/>
              </a:rPr>
              <a:t>小节</a:t>
            </a:r>
            <a:r>
              <a:rPr sz="2800" spc="200">
                <a:latin typeface="黑体" panose="02010609060101010101" charset="-122"/>
                <a:ea typeface="黑体" panose="02010609060101010101" charset="-122"/>
                <a:cs typeface="黑体" panose="02010609060101010101" charset="-122"/>
                <a:sym typeface="+mn-ea"/>
              </a:rPr>
              <a:t> 诗人与大海告别。</a:t>
            </a:r>
            <a:r>
              <a:rPr sz="2800" spc="200">
                <a:solidFill>
                  <a:srgbClr val="0070C0"/>
                </a:solidFill>
                <a:latin typeface="黑体" panose="02010609060101010101" charset="-122"/>
                <a:ea typeface="黑体" panose="02010609060101010101" charset="-122"/>
                <a:cs typeface="黑体" panose="02010609060101010101" charset="-122"/>
                <a:sym typeface="+mn-ea"/>
              </a:rPr>
              <a:t>（海之恋）</a:t>
            </a:r>
            <a:endParaRPr sz="2800" spc="200">
              <a:latin typeface="黑体" panose="02010609060101010101" charset="-122"/>
              <a:ea typeface="黑体" panose="02010609060101010101" charset="-122"/>
              <a:cs typeface="黑体" panose="02010609060101010101" charset="-122"/>
              <a:sym typeface="+mn-ea"/>
            </a:endParaRPr>
          </a:p>
          <a:p>
            <a:pPr algn="just"/>
            <a:r>
              <a:rPr sz="2800" spc="200">
                <a:latin typeface="黑体" panose="02010609060101010101" charset="-122"/>
                <a:ea typeface="黑体" panose="02010609060101010101" charset="-122"/>
                <a:cs typeface="黑体" panose="02010609060101010101" charset="-122"/>
                <a:sym typeface="+mn-ea"/>
              </a:rPr>
              <a:t>第二部分：3-13</a:t>
            </a:r>
            <a:r>
              <a:rPr lang="zh-CN" sz="2800" spc="200">
                <a:latin typeface="黑体" panose="02010609060101010101" charset="-122"/>
                <a:ea typeface="黑体" panose="02010609060101010101" charset="-122"/>
                <a:cs typeface="黑体" panose="02010609060101010101" charset="-122"/>
                <a:sym typeface="+mn-ea"/>
              </a:rPr>
              <a:t>小节</a:t>
            </a:r>
            <a:r>
              <a:rPr sz="2800" spc="200">
                <a:latin typeface="黑体" panose="02010609060101010101" charset="-122"/>
                <a:ea typeface="黑体" panose="02010609060101010101" charset="-122"/>
                <a:cs typeface="黑体" panose="02010609060101010101" charset="-122"/>
                <a:sym typeface="+mn-ea"/>
              </a:rPr>
              <a:t> 诗人面对大海引发的联想。</a:t>
            </a:r>
            <a:r>
              <a:rPr sz="2800" spc="200">
                <a:solidFill>
                  <a:srgbClr val="0070C0"/>
                </a:solidFill>
                <a:latin typeface="黑体" panose="02010609060101010101" charset="-122"/>
                <a:ea typeface="黑体" panose="02010609060101010101" charset="-122"/>
                <a:cs typeface="黑体" panose="02010609060101010101" charset="-122"/>
                <a:sym typeface="+mn-ea"/>
              </a:rPr>
              <a:t>（海之思） </a:t>
            </a:r>
            <a:r>
              <a:rPr sz="2800" spc="200">
                <a:latin typeface="黑体" panose="02010609060101010101" charset="-122"/>
                <a:ea typeface="黑体" panose="02010609060101010101" charset="-122"/>
                <a:cs typeface="黑体" panose="02010609060101010101" charset="-122"/>
                <a:sym typeface="+mn-ea"/>
              </a:rPr>
              <a:t>       </a:t>
            </a:r>
            <a:endParaRPr sz="2800" spc="200">
              <a:latin typeface="黑体" panose="02010609060101010101" charset="-122"/>
              <a:ea typeface="黑体" panose="02010609060101010101" charset="-122"/>
              <a:cs typeface="黑体" panose="02010609060101010101" charset="-122"/>
              <a:sym typeface="+mn-ea"/>
            </a:endParaRPr>
          </a:p>
          <a:p>
            <a:pPr algn="just"/>
            <a:r>
              <a:rPr sz="2800" spc="200">
                <a:latin typeface="黑体" panose="02010609060101010101" charset="-122"/>
                <a:ea typeface="黑体" panose="02010609060101010101" charset="-122"/>
                <a:cs typeface="黑体" panose="02010609060101010101" charset="-122"/>
                <a:sym typeface="+mn-ea"/>
              </a:rPr>
              <a:t>第三部分：14-15</a:t>
            </a:r>
            <a:r>
              <a:rPr lang="zh-CN" sz="2800" spc="200">
                <a:latin typeface="黑体" panose="02010609060101010101" charset="-122"/>
                <a:ea typeface="黑体" panose="02010609060101010101" charset="-122"/>
                <a:cs typeface="黑体" panose="02010609060101010101" charset="-122"/>
                <a:sym typeface="+mn-ea"/>
              </a:rPr>
              <a:t>小节</a:t>
            </a:r>
            <a:r>
              <a:rPr sz="2800" spc="200">
                <a:latin typeface="黑体" panose="02010609060101010101" charset="-122"/>
                <a:ea typeface="黑体" panose="02010609060101010101" charset="-122"/>
                <a:cs typeface="黑体" panose="02010609060101010101" charset="-122"/>
                <a:sym typeface="+mn-ea"/>
              </a:rPr>
              <a:t> 诗人誓言绝不忘记大海，要为自由奋斗不息。</a:t>
            </a:r>
            <a:r>
              <a:rPr sz="2800" spc="200">
                <a:solidFill>
                  <a:srgbClr val="0070C0"/>
                </a:solidFill>
                <a:latin typeface="黑体" panose="02010609060101010101" charset="-122"/>
                <a:ea typeface="黑体" panose="02010609060101010101" charset="-122"/>
                <a:cs typeface="黑体" panose="02010609060101010101" charset="-122"/>
                <a:sym typeface="+mn-ea"/>
              </a:rPr>
              <a:t>（海之念）</a:t>
            </a:r>
            <a:endParaRPr sz="2800" spc="200">
              <a:solidFill>
                <a:srgbClr val="0070C0"/>
              </a:solidFill>
              <a:latin typeface="黑体" panose="02010609060101010101" charset="-122"/>
              <a:ea typeface="黑体" panose="02010609060101010101" charset="-122"/>
              <a:cs typeface="黑体" panose="02010609060101010101" charset="-122"/>
              <a:sym typeface="+mn-ea"/>
            </a:endParaRPr>
          </a:p>
        </p:txBody>
      </p:sp>
      <p:sp>
        <p:nvSpPr>
          <p:cNvPr id="3" name="文本框 2"/>
          <p:cNvSpPr txBox="1"/>
          <p:nvPr/>
        </p:nvSpPr>
        <p:spPr>
          <a:xfrm>
            <a:off x="623570" y="1125220"/>
            <a:ext cx="5212080" cy="645160"/>
          </a:xfrm>
          <a:prstGeom prst="rect">
            <a:avLst/>
          </a:prstGeom>
          <a:noFill/>
        </p:spPr>
        <p:txBody>
          <a:bodyPr wrap="none" rtlCol="0" anchor="t">
            <a:spAutoFit/>
          </a:bodyPr>
          <a:p>
            <a:pPr algn="l">
              <a:buClrTx/>
              <a:buSzTx/>
              <a:buFontTx/>
            </a:pPr>
            <a:r>
              <a:rPr lang="zh-CN" altLang="en-US" sz="3600" dirty="0">
                <a:latin typeface="黑体" panose="02010609060101010101" charset="-122"/>
                <a:ea typeface="黑体" panose="02010609060101010101" charset="-122"/>
                <a:sym typeface="+mn-ea"/>
              </a:rPr>
              <a:t>四、品读诗歌，整体感知</a:t>
            </a:r>
            <a:endParaRPr lang="zh-CN" altLang="en-US" sz="3600" dirty="0">
              <a:latin typeface="黑体" panose="02010609060101010101" charset="-122"/>
              <a:ea typeface="黑体" panose="02010609060101010101" charset="-12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945515" y="1125220"/>
            <a:ext cx="5336540" cy="645160"/>
          </a:xfrm>
          <a:prstGeom prst="rect">
            <a:avLst/>
          </a:prstGeom>
          <a:noFill/>
        </p:spPr>
        <p:txBody>
          <a:bodyPr wrap="square" rtlCol="0" anchor="t">
            <a:spAutoFit/>
          </a:bodyPr>
          <a:p>
            <a:pPr>
              <a:buClrTx/>
              <a:buSzTx/>
              <a:buFontTx/>
            </a:pPr>
            <a:r>
              <a:rPr lang="zh-CN" altLang="en-US" sz="3600" dirty="0">
                <a:latin typeface="黑体" panose="02010609060101010101" charset="-122"/>
                <a:ea typeface="黑体" panose="02010609060101010101" charset="-122"/>
              </a:rPr>
              <a:t>五、分析意象，品味情感</a:t>
            </a:r>
            <a:endParaRPr lang="zh-CN" altLang="en-US" sz="3600" dirty="0">
              <a:latin typeface="黑体" panose="02010609060101010101" charset="-122"/>
              <a:ea typeface="黑体" panose="02010609060101010101" charset="-122"/>
            </a:endParaRPr>
          </a:p>
        </p:txBody>
      </p:sp>
      <p:sp>
        <p:nvSpPr>
          <p:cNvPr id="88071" name="文本框 39940"/>
          <p:cNvSpPr/>
          <p:nvPr/>
        </p:nvSpPr>
        <p:spPr>
          <a:xfrm>
            <a:off x="1991995" y="2072005"/>
            <a:ext cx="538480" cy="521970"/>
          </a:xfrm>
          <a:prstGeom prst="rect">
            <a:avLst/>
          </a:prstGeom>
          <a:noFill/>
          <a:ln w="9525">
            <a:noFill/>
          </a:ln>
        </p:spPr>
        <p:txBody>
          <a:bodyPr wrap="none" anchor="t" anchorCtr="0">
            <a:spAutoFit/>
          </a:bodyPr>
          <a:p>
            <a:pPr eaLnBrk="0" hangingPunct="0"/>
            <a:r>
              <a:rPr lang="zh-CN" altLang="en-US" sz="2800">
                <a:effectLst/>
                <a:latin typeface="黑体" panose="02010609060101010101" charset="-122"/>
                <a:ea typeface="黑体" panose="02010609060101010101" charset="-122"/>
              </a:rPr>
              <a:t>意</a:t>
            </a:r>
            <a:endParaRPr lang="zh-CN" altLang="en-US" sz="2800">
              <a:effectLst/>
              <a:latin typeface="黑体" panose="02010609060101010101" charset="-122"/>
              <a:ea typeface="黑体" panose="02010609060101010101" charset="-122"/>
            </a:endParaRPr>
          </a:p>
        </p:txBody>
      </p:sp>
      <p:sp>
        <p:nvSpPr>
          <p:cNvPr id="88072" name="左大括号 39941"/>
          <p:cNvSpPr/>
          <p:nvPr/>
        </p:nvSpPr>
        <p:spPr>
          <a:xfrm>
            <a:off x="1775778" y="2420303"/>
            <a:ext cx="71437" cy="809625"/>
          </a:xfrm>
          <a:prstGeom prst="leftBrace">
            <a:avLst>
              <a:gd name="adj1" fmla="val 125507"/>
              <a:gd name="adj2" fmla="val 50000"/>
            </a:avLst>
          </a:prstGeom>
          <a:noFill/>
          <a:ln w="9525" cap="flat" cmpd="sng">
            <a:solidFill>
              <a:srgbClr val="000000"/>
            </a:solidFill>
            <a:prstDash val="solid"/>
            <a:headEnd type="none" w="med" len="med"/>
            <a:tailEnd type="none" w="med" len="med"/>
          </a:ln>
        </p:spPr>
        <p:txBody>
          <a:bodyPr anchor="t" anchorCtr="0"/>
          <a:p>
            <a:pPr eaLnBrk="0" hangingPunct="0"/>
            <a:endParaRPr lang="zh-CN" sz="2800">
              <a:effectLst/>
              <a:latin typeface="黑体" panose="02010609060101010101" charset="-122"/>
              <a:ea typeface="黑体" panose="02010609060101010101" charset="-122"/>
            </a:endParaRPr>
          </a:p>
        </p:txBody>
      </p:sp>
      <p:sp>
        <p:nvSpPr>
          <p:cNvPr id="88073" name="文本框 39942"/>
          <p:cNvSpPr/>
          <p:nvPr/>
        </p:nvSpPr>
        <p:spPr>
          <a:xfrm>
            <a:off x="2530475" y="2073275"/>
            <a:ext cx="5316538" cy="521970"/>
          </a:xfrm>
          <a:prstGeom prst="rect">
            <a:avLst/>
          </a:prstGeom>
          <a:noFill/>
          <a:ln w="9525">
            <a:noFill/>
          </a:ln>
        </p:spPr>
        <p:txBody>
          <a:bodyPr wrap="square" anchor="t" anchorCtr="0">
            <a:spAutoFit/>
          </a:bodyPr>
          <a:p>
            <a:pPr eaLnBrk="0" hangingPunct="0"/>
            <a:r>
              <a:rPr lang="zh-CN" altLang="en-US" sz="2800">
                <a:effectLst/>
                <a:latin typeface="黑体" panose="02010609060101010101" charset="-122"/>
                <a:ea typeface="黑体" panose="02010609060101010101" charset="-122"/>
              </a:rPr>
              <a:t>：诗人主观情感</a:t>
            </a:r>
            <a:r>
              <a:rPr lang="zh-CN" altLang="en-US" sz="2800">
                <a:solidFill>
                  <a:srgbClr val="FF0000"/>
                </a:solidFill>
                <a:effectLst/>
                <a:latin typeface="黑体" panose="02010609060101010101" charset="-122"/>
                <a:ea typeface="黑体" panose="02010609060101010101" charset="-122"/>
              </a:rPr>
              <a:t>（情意）</a:t>
            </a:r>
            <a:endParaRPr lang="zh-CN" altLang="en-US" sz="2800">
              <a:solidFill>
                <a:srgbClr val="FF0000"/>
              </a:solidFill>
              <a:effectLst/>
              <a:latin typeface="黑体" panose="02010609060101010101" charset="-122"/>
              <a:ea typeface="黑体" panose="02010609060101010101" charset="-122"/>
            </a:endParaRPr>
          </a:p>
        </p:txBody>
      </p:sp>
      <p:sp>
        <p:nvSpPr>
          <p:cNvPr id="88074" name="文本框 39943"/>
          <p:cNvSpPr/>
          <p:nvPr/>
        </p:nvSpPr>
        <p:spPr>
          <a:xfrm>
            <a:off x="1995170" y="2924810"/>
            <a:ext cx="641350" cy="521970"/>
          </a:xfrm>
          <a:prstGeom prst="rect">
            <a:avLst/>
          </a:prstGeom>
          <a:noFill/>
          <a:ln w="9525">
            <a:noFill/>
          </a:ln>
        </p:spPr>
        <p:txBody>
          <a:bodyPr anchor="t" anchorCtr="0">
            <a:spAutoFit/>
          </a:bodyPr>
          <a:p>
            <a:pPr eaLnBrk="0" hangingPunct="0"/>
            <a:r>
              <a:rPr lang="zh-CN" altLang="en-US" sz="2800">
                <a:effectLst/>
                <a:latin typeface="黑体" panose="02010609060101010101" charset="-122"/>
                <a:ea typeface="黑体" panose="02010609060101010101" charset="-122"/>
              </a:rPr>
              <a:t>象</a:t>
            </a:r>
            <a:endParaRPr lang="zh-CN" altLang="en-US" sz="2800">
              <a:effectLst/>
              <a:latin typeface="黑体" panose="02010609060101010101" charset="-122"/>
              <a:ea typeface="黑体" panose="02010609060101010101" charset="-122"/>
            </a:endParaRPr>
          </a:p>
        </p:txBody>
      </p:sp>
      <p:sp>
        <p:nvSpPr>
          <p:cNvPr id="88075" name="文本框 39949"/>
          <p:cNvSpPr/>
          <p:nvPr/>
        </p:nvSpPr>
        <p:spPr>
          <a:xfrm>
            <a:off x="752793" y="2499043"/>
            <a:ext cx="894080" cy="521970"/>
          </a:xfrm>
          <a:prstGeom prst="rect">
            <a:avLst/>
          </a:prstGeom>
          <a:noFill/>
          <a:ln w="9525">
            <a:noFill/>
          </a:ln>
        </p:spPr>
        <p:txBody>
          <a:bodyPr wrap="none" anchor="t" anchorCtr="0">
            <a:spAutoFit/>
          </a:bodyPr>
          <a:p>
            <a:pPr eaLnBrk="0" hangingPunct="0"/>
            <a:r>
              <a:rPr lang="zh-CN" altLang="en-US" sz="2800">
                <a:effectLst/>
                <a:latin typeface="黑体" panose="02010609060101010101" charset="-122"/>
                <a:ea typeface="黑体" panose="02010609060101010101" charset="-122"/>
              </a:rPr>
              <a:t>意象</a:t>
            </a:r>
            <a:endParaRPr lang="zh-CN" altLang="en-US" sz="2800">
              <a:effectLst/>
              <a:latin typeface="黑体" panose="02010609060101010101" charset="-122"/>
              <a:ea typeface="黑体" panose="02010609060101010101" charset="-122"/>
            </a:endParaRPr>
          </a:p>
        </p:txBody>
      </p:sp>
      <p:sp>
        <p:nvSpPr>
          <p:cNvPr id="88076" name="矩形标注 39950"/>
          <p:cNvSpPr/>
          <p:nvPr/>
        </p:nvSpPr>
        <p:spPr>
          <a:xfrm>
            <a:off x="1199515" y="3977640"/>
            <a:ext cx="5905500" cy="514350"/>
          </a:xfrm>
          <a:prstGeom prst="wedgeRectCallout">
            <a:avLst>
              <a:gd name="adj1" fmla="val -51655"/>
              <a:gd name="adj2" fmla="val -226913"/>
            </a:avLst>
          </a:prstGeom>
          <a:solidFill>
            <a:schemeClr val="bg1"/>
          </a:solidFill>
          <a:ln w="12700" cap="flat" cmpd="sng">
            <a:solidFill>
              <a:schemeClr val="accent1"/>
            </a:solidFill>
            <a:prstDash val="solid"/>
            <a:miter/>
            <a:headEnd type="none" w="med" len="med"/>
            <a:tailEnd type="none" w="med" len="med"/>
          </a:ln>
        </p:spPr>
        <p:txBody>
          <a:bodyPr anchor="t" anchorCtr="0"/>
          <a:p>
            <a:pPr algn="ctr" eaLnBrk="0" hangingPunct="0"/>
            <a:r>
              <a:rPr lang="zh-CN" altLang="en-US" sz="2800">
                <a:solidFill>
                  <a:srgbClr val="FF0000"/>
                </a:solidFill>
                <a:effectLst/>
                <a:latin typeface="黑体" panose="02010609060101010101" charset="-122"/>
                <a:ea typeface="黑体" panose="02010609060101010101" charset="-122"/>
              </a:rPr>
              <a:t>带有诗人主观情感的客观物象</a:t>
            </a:r>
            <a:endParaRPr lang="zh-CN" altLang="en-US" sz="2800">
              <a:solidFill>
                <a:srgbClr val="FF0000"/>
              </a:solidFill>
              <a:effectLst/>
              <a:latin typeface="黑体" panose="02010609060101010101" charset="-122"/>
              <a:ea typeface="黑体" panose="02010609060101010101" charset="-122"/>
            </a:endParaRPr>
          </a:p>
        </p:txBody>
      </p:sp>
      <p:sp>
        <p:nvSpPr>
          <p:cNvPr id="88078" name="文本框 39944"/>
          <p:cNvSpPr/>
          <p:nvPr/>
        </p:nvSpPr>
        <p:spPr>
          <a:xfrm>
            <a:off x="2530475" y="2937193"/>
            <a:ext cx="8678863" cy="521970"/>
          </a:xfrm>
          <a:prstGeom prst="rect">
            <a:avLst/>
          </a:prstGeom>
          <a:noFill/>
          <a:ln w="9525">
            <a:noFill/>
          </a:ln>
        </p:spPr>
        <p:txBody>
          <a:bodyPr wrap="square" anchor="t" anchorCtr="0">
            <a:spAutoFit/>
          </a:bodyPr>
          <a:p>
            <a:pPr eaLnBrk="0" hangingPunct="0"/>
            <a:r>
              <a:rPr lang="zh-CN" altLang="en-US" sz="2800">
                <a:effectLst/>
                <a:latin typeface="黑体" panose="02010609060101010101" charset="-122"/>
                <a:ea typeface="黑体" panose="02010609060101010101" charset="-122"/>
              </a:rPr>
              <a:t>：诗中客观物象（山川草木等）（</a:t>
            </a:r>
            <a:r>
              <a:rPr lang="zh-CN" altLang="en-US" sz="2800">
                <a:solidFill>
                  <a:srgbClr val="FF0000"/>
                </a:solidFill>
                <a:effectLst/>
                <a:latin typeface="黑体" panose="02010609060101010101" charset="-122"/>
                <a:ea typeface="黑体" panose="02010609060101010101" charset="-122"/>
              </a:rPr>
              <a:t>物象</a:t>
            </a:r>
            <a:r>
              <a:rPr lang="zh-CN" altLang="en-US" sz="2800">
                <a:effectLst/>
                <a:latin typeface="黑体" panose="02010609060101010101" charset="-122"/>
                <a:ea typeface="黑体" panose="02010609060101010101" charset="-122"/>
              </a:rPr>
              <a:t>）</a:t>
            </a:r>
            <a:endParaRPr lang="zh-CN" altLang="en-US" sz="2800">
              <a:effectLst/>
              <a:latin typeface="黑体" panose="02010609060101010101" charset="-122"/>
              <a:ea typeface="黑体" panose="02010609060101010101" charset="-122"/>
            </a:endParaRPr>
          </a:p>
        </p:txBody>
      </p:sp>
      <p:sp>
        <p:nvSpPr>
          <p:cNvPr id="88079" name="文本框 1"/>
          <p:cNvSpPr/>
          <p:nvPr/>
        </p:nvSpPr>
        <p:spPr>
          <a:xfrm>
            <a:off x="3143885" y="4653280"/>
            <a:ext cx="4391025" cy="521970"/>
          </a:xfrm>
          <a:prstGeom prst="rect">
            <a:avLst/>
          </a:prstGeom>
          <a:noFill/>
          <a:ln w="9525">
            <a:noFill/>
          </a:ln>
        </p:spPr>
        <p:txBody>
          <a:bodyPr wrap="square" anchor="t" anchorCtr="0">
            <a:spAutoFit/>
          </a:bodyPr>
          <a:p>
            <a:pPr defTabSz="914400">
              <a:spcBef>
                <a:spcPct val="50000"/>
              </a:spcBef>
              <a:buClrTx/>
              <a:buSzPct val="100000"/>
              <a:buFontTx/>
              <a:buNone/>
            </a:pPr>
            <a:r>
              <a:rPr lang="zh-CN" altLang="en-US" sz="2800">
                <a:solidFill>
                  <a:schemeClr val="tx1"/>
                </a:solidFill>
                <a:effectLst/>
                <a:latin typeface="黑体" panose="02010609060101010101" charset="-122"/>
                <a:ea typeface="黑体" panose="02010609060101010101" charset="-122"/>
                <a:cs typeface="黑体" panose="02010609060101010101" charset="-122"/>
                <a:sym typeface="Wingdings" panose="05000000000000000000" charset="0"/>
              </a:rPr>
              <a:t>情</a:t>
            </a:r>
            <a:r>
              <a:rPr lang="zh-CN" altLang="en-US" sz="2800">
                <a:solidFill>
                  <a:srgbClr val="FF0000"/>
                </a:solidFill>
                <a:effectLst/>
                <a:latin typeface="黑体" panose="02010609060101010101" charset="-122"/>
                <a:ea typeface="黑体" panose="02010609060101010101" charset="-122"/>
                <a:cs typeface="黑体" panose="02010609060101010101" charset="-122"/>
                <a:sym typeface="Wingdings" panose="05000000000000000000" charset="0"/>
              </a:rPr>
              <a:t>意</a:t>
            </a:r>
            <a:r>
              <a:rPr lang="en-US" altLang="zh-CN" sz="2800">
                <a:solidFill>
                  <a:schemeClr val="tx1"/>
                </a:solidFill>
                <a:effectLst/>
                <a:latin typeface="黑体" panose="02010609060101010101" charset="-122"/>
                <a:ea typeface="黑体" panose="02010609060101010101" charset="-122"/>
                <a:cs typeface="黑体" panose="02010609060101010101" charset="-122"/>
                <a:sym typeface="Wingdings" panose="05000000000000000000" charset="0"/>
              </a:rPr>
              <a:t>+</a:t>
            </a:r>
            <a:r>
              <a:rPr lang="zh-CN" altLang="en-US" sz="2800">
                <a:solidFill>
                  <a:schemeClr val="tx1"/>
                </a:solidFill>
                <a:effectLst/>
                <a:latin typeface="黑体" panose="02010609060101010101" charset="-122"/>
                <a:ea typeface="黑体" panose="02010609060101010101" charset="-122"/>
                <a:cs typeface="黑体" panose="02010609060101010101" charset="-122"/>
                <a:sym typeface="Wingdings" panose="05000000000000000000" charset="0"/>
              </a:rPr>
              <a:t>物</a:t>
            </a:r>
            <a:r>
              <a:rPr lang="zh-CN" altLang="en-US" sz="2800">
                <a:solidFill>
                  <a:srgbClr val="FF0000"/>
                </a:solidFill>
                <a:effectLst/>
                <a:latin typeface="黑体" panose="02010609060101010101" charset="-122"/>
                <a:ea typeface="黑体" panose="02010609060101010101" charset="-122"/>
                <a:cs typeface="黑体" panose="02010609060101010101" charset="-122"/>
                <a:sym typeface="Wingdings" panose="05000000000000000000" charset="0"/>
              </a:rPr>
              <a:t>象</a:t>
            </a:r>
            <a:r>
              <a:rPr lang="en-US" altLang="zh-CN" sz="2800">
                <a:solidFill>
                  <a:schemeClr val="tx1"/>
                </a:solidFill>
                <a:effectLst/>
                <a:latin typeface="黑体" panose="02010609060101010101" charset="-122"/>
                <a:ea typeface="黑体" panose="02010609060101010101" charset="-122"/>
                <a:cs typeface="黑体" panose="02010609060101010101" charset="-122"/>
                <a:sym typeface="Wingdings" panose="05000000000000000000" charset="0"/>
              </a:rPr>
              <a:t>=</a:t>
            </a:r>
            <a:r>
              <a:rPr lang="zh-CN" altLang="en-US" sz="2800">
                <a:solidFill>
                  <a:srgbClr val="FF0000"/>
                </a:solidFill>
                <a:effectLst/>
                <a:latin typeface="黑体" panose="02010609060101010101" charset="-122"/>
                <a:ea typeface="黑体" panose="02010609060101010101" charset="-122"/>
                <a:cs typeface="黑体" panose="02010609060101010101" charset="-122"/>
                <a:sym typeface="Wingdings" panose="05000000000000000000" charset="0"/>
              </a:rPr>
              <a:t>意象</a:t>
            </a:r>
            <a:endParaRPr lang="zh-CN" altLang="en-US" sz="2800">
              <a:solidFill>
                <a:srgbClr val="FF0000"/>
              </a:solidFill>
              <a:effectLst/>
              <a:latin typeface="黑体" panose="02010609060101010101" charset="-122"/>
              <a:ea typeface="黑体" panose="02010609060101010101" charset="-122"/>
              <a:cs typeface="黑体" panose="02010609060101010101"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945515" y="1125220"/>
            <a:ext cx="5336540" cy="645160"/>
          </a:xfrm>
          <a:prstGeom prst="rect">
            <a:avLst/>
          </a:prstGeom>
          <a:noFill/>
        </p:spPr>
        <p:txBody>
          <a:bodyPr wrap="square" rtlCol="0" anchor="t">
            <a:spAutoFit/>
          </a:bodyPr>
          <a:p>
            <a:pPr>
              <a:buClrTx/>
              <a:buSzTx/>
              <a:buFontTx/>
            </a:pPr>
            <a:r>
              <a:rPr lang="zh-CN" altLang="en-US" sz="3600" dirty="0">
                <a:latin typeface="黑体" panose="02010609060101010101" charset="-122"/>
                <a:ea typeface="黑体" panose="02010609060101010101" charset="-122"/>
              </a:rPr>
              <a:t>五、分析意象，品味情感</a:t>
            </a:r>
            <a:endParaRPr lang="zh-CN" altLang="en-US" sz="3600" dirty="0">
              <a:latin typeface="黑体" panose="02010609060101010101" charset="-122"/>
              <a:ea typeface="黑体" panose="02010609060101010101" charset="-122"/>
            </a:endParaRPr>
          </a:p>
        </p:txBody>
      </p:sp>
      <p:sp>
        <p:nvSpPr>
          <p:cNvPr id="7" name="矩形 6"/>
          <p:cNvSpPr/>
          <p:nvPr/>
        </p:nvSpPr>
        <p:spPr>
          <a:xfrm>
            <a:off x="508635" y="1770380"/>
            <a:ext cx="11125200" cy="1383665"/>
          </a:xfrm>
          <a:prstGeom prst="rect">
            <a:avLst/>
          </a:prstGeom>
        </p:spPr>
        <p:txBody>
          <a:bodyPr wrap="square">
            <a:spAutoFit/>
          </a:bodyPr>
          <a:p>
            <a:pPr lvl="0" algn="just">
              <a:lnSpc>
                <a:spcPct val="100000"/>
              </a:lnSpc>
              <a:buClrTx/>
              <a:buSzTx/>
              <a:buFontTx/>
            </a:pPr>
            <a:r>
              <a:rPr lang="en-US" altLang="zh-CN" sz="2800" smtClean="0">
                <a:latin typeface="黑体" panose="02010609060101010101" charset="-122"/>
                <a:ea typeface="黑体" panose="02010609060101010101" charset="-122"/>
                <a:cs typeface="黑体" panose="02010609060101010101" charset="-122"/>
                <a:sym typeface="+mn-ea"/>
              </a:rPr>
              <a:t>本诗的</a:t>
            </a:r>
            <a:r>
              <a:rPr lang="en-US" altLang="zh-CN" sz="2800" smtClean="0">
                <a:solidFill>
                  <a:srgbClr val="0070C0"/>
                </a:solidFill>
                <a:latin typeface="黑体" panose="02010609060101010101" charset="-122"/>
                <a:ea typeface="黑体" panose="02010609060101010101" charset="-122"/>
                <a:cs typeface="黑体" panose="02010609060101010101" charset="-122"/>
                <a:sym typeface="+mn-ea"/>
              </a:rPr>
              <a:t>核心意象“大海”</a:t>
            </a:r>
            <a:r>
              <a:rPr lang="en-US" altLang="zh-CN" sz="2800" smtClean="0">
                <a:latin typeface="黑体" panose="02010609060101010101" charset="-122"/>
                <a:ea typeface="黑体" panose="02010609060101010101" charset="-122"/>
                <a:cs typeface="黑体" panose="02010609060101010101" charset="-122"/>
                <a:sym typeface="+mn-ea"/>
              </a:rPr>
              <a:t>与诗人心中激荡的情感相呼应。</a:t>
            </a:r>
            <a:endParaRPr lang="en-US" altLang="zh-CN" sz="2800" smtClean="0">
              <a:latin typeface="黑体" panose="02010609060101010101" charset="-122"/>
              <a:ea typeface="黑体" panose="02010609060101010101" charset="-122"/>
              <a:cs typeface="黑体" panose="02010609060101010101" charset="-122"/>
              <a:sym typeface="+mn-ea"/>
            </a:endParaRPr>
          </a:p>
          <a:p>
            <a:pPr lvl="0" algn="just">
              <a:lnSpc>
                <a:spcPct val="100000"/>
              </a:lnSpc>
              <a:buClrTx/>
              <a:buSzTx/>
              <a:buFontTx/>
            </a:pPr>
            <a:r>
              <a:rPr lang="en-US" altLang="zh-CN" sz="2800" smtClean="0">
                <a:latin typeface="黑体" panose="02010609060101010101" charset="-122"/>
                <a:ea typeface="黑体" panose="02010609060101010101" charset="-122"/>
                <a:cs typeface="黑体" panose="02010609060101010101" charset="-122"/>
                <a:sym typeface="+mn-ea"/>
              </a:rPr>
              <a:t>1.请同学们</a:t>
            </a:r>
            <a:r>
              <a:rPr lang="en-US" altLang="zh-CN" sz="2800" smtClean="0">
                <a:solidFill>
                  <a:srgbClr val="0070C0"/>
                </a:solidFill>
                <a:latin typeface="黑体" panose="02010609060101010101" charset="-122"/>
                <a:ea typeface="黑体" panose="02010609060101010101" charset="-122"/>
                <a:cs typeface="黑体" panose="02010609060101010101" charset="-122"/>
                <a:sym typeface="+mn-ea"/>
              </a:rPr>
              <a:t>找出描写“大海”这一意象的词句</a:t>
            </a:r>
            <a:r>
              <a:rPr lang="zh-CN" altLang="en-US" sz="2800" smtClean="0">
                <a:latin typeface="黑体" panose="02010609060101010101" charset="-122"/>
                <a:ea typeface="黑体" panose="02010609060101010101" charset="-122"/>
                <a:cs typeface="黑体" panose="02010609060101010101" charset="-122"/>
                <a:sym typeface="+mn-ea"/>
              </a:rPr>
              <a:t>。思考：</a:t>
            </a:r>
            <a:r>
              <a:rPr lang="en-US" altLang="zh-CN" sz="2800" smtClean="0">
                <a:latin typeface="黑体" panose="02010609060101010101" charset="-122"/>
                <a:ea typeface="黑体" panose="02010609060101010101" charset="-122"/>
                <a:cs typeface="黑体" panose="02010609060101010101" charset="-122"/>
                <a:sym typeface="+mn-ea"/>
              </a:rPr>
              <a:t>在</a:t>
            </a:r>
            <a:r>
              <a:rPr lang="zh-CN" altLang="en-US" sz="2800" smtClean="0">
                <a:latin typeface="黑体" panose="02010609060101010101" charset="-122"/>
                <a:ea typeface="黑体" panose="02010609060101010101" charset="-122"/>
                <a:cs typeface="黑体" panose="02010609060101010101" charset="-122"/>
                <a:sym typeface="+mn-ea"/>
              </a:rPr>
              <a:t>诗人</a:t>
            </a:r>
            <a:r>
              <a:rPr lang="en-US" altLang="zh-CN" sz="2800" smtClean="0">
                <a:latin typeface="黑体" panose="02010609060101010101" charset="-122"/>
                <a:ea typeface="黑体" panose="02010609060101010101" charset="-122"/>
                <a:cs typeface="黑体" panose="02010609060101010101" charset="-122"/>
                <a:sym typeface="+mn-ea"/>
              </a:rPr>
              <a:t>的眼里，</a:t>
            </a:r>
            <a:r>
              <a:rPr lang="en-US" altLang="zh-CN" sz="2800" smtClean="0">
                <a:solidFill>
                  <a:srgbClr val="0070C0"/>
                </a:solidFill>
                <a:latin typeface="黑体" panose="02010609060101010101" charset="-122"/>
                <a:ea typeface="黑体" panose="02010609060101010101" charset="-122"/>
                <a:cs typeface="黑体" panose="02010609060101010101" charset="-122"/>
                <a:sym typeface="+mn-ea"/>
              </a:rPr>
              <a:t>大海具有哪些特点</a:t>
            </a:r>
            <a:r>
              <a:rPr lang="en-US" altLang="zh-CN" sz="2800" smtClean="0">
                <a:latin typeface="黑体" panose="02010609060101010101" charset="-122"/>
                <a:ea typeface="黑体" panose="02010609060101010101" charset="-122"/>
                <a:cs typeface="黑体" panose="02010609060101010101" charset="-122"/>
                <a:sym typeface="+mn-ea"/>
              </a:rPr>
              <a:t>？</a:t>
            </a:r>
            <a:endParaRPr lang="en-US" altLang="zh-CN" sz="2800" smtClean="0">
              <a:latin typeface="黑体" panose="02010609060101010101" charset="-122"/>
              <a:ea typeface="黑体" panose="02010609060101010101" charset="-122"/>
              <a:cs typeface="黑体" panose="02010609060101010101" charset="-122"/>
              <a:sym typeface="+mn-ea"/>
            </a:endParaRPr>
          </a:p>
        </p:txBody>
      </p:sp>
      <p:sp>
        <p:nvSpPr>
          <p:cNvPr id="3" name="文本框 2"/>
          <p:cNvSpPr txBox="1"/>
          <p:nvPr/>
        </p:nvSpPr>
        <p:spPr>
          <a:xfrm>
            <a:off x="606425" y="3139440"/>
            <a:ext cx="10858500" cy="1814830"/>
          </a:xfrm>
          <a:prstGeom prst="rect">
            <a:avLst/>
          </a:prstGeom>
          <a:solidFill>
            <a:schemeClr val="bg1">
              <a:alpha val="54000"/>
            </a:schemeClr>
          </a:solidFill>
        </p:spPr>
        <p:txBody>
          <a:bodyPr wrap="square" rtlCol="0" anchor="t">
            <a:spAutoFit/>
          </a:bodyPr>
          <a:p>
            <a:pPr algn="just"/>
            <a:r>
              <a:rPr lang="zh-CN" altLang="en-US" sz="2800" b="1">
                <a:latin typeface="楷体" panose="02010609060101010101" charset="-122"/>
                <a:ea typeface="楷体" panose="02010609060101010101" charset="-122"/>
                <a:cs typeface="楷体" panose="02010609060101010101" charset="-122"/>
              </a:rPr>
              <a:t>“</a:t>
            </a:r>
            <a:r>
              <a:rPr lang="zh-CN" altLang="en-US" sz="2800" b="1">
                <a:solidFill>
                  <a:srgbClr val="0070C0"/>
                </a:solidFill>
                <a:latin typeface="楷体" panose="02010609060101010101" charset="-122"/>
                <a:ea typeface="楷体" panose="02010609060101010101" charset="-122"/>
                <a:cs typeface="楷体" panose="02010609060101010101" charset="-122"/>
              </a:rPr>
              <a:t>自由</a:t>
            </a:r>
            <a:r>
              <a:rPr lang="zh-CN" altLang="en-US" sz="2800" b="1">
                <a:latin typeface="楷体" panose="02010609060101010101" charset="-122"/>
                <a:ea typeface="楷体" panose="02010609060101010101" charset="-122"/>
                <a:cs typeface="楷体" panose="02010609060101010101" charset="-122"/>
              </a:rPr>
              <a:t>的元素”“蓝色的浪头翻滚起伏”“</a:t>
            </a:r>
            <a:r>
              <a:rPr lang="zh-CN" altLang="en-US" sz="2800" b="1">
                <a:solidFill>
                  <a:srgbClr val="0070C0"/>
                </a:solidFill>
                <a:latin typeface="楷体" panose="02010609060101010101" charset="-122"/>
                <a:ea typeface="楷体" panose="02010609060101010101" charset="-122"/>
                <a:cs typeface="楷体" panose="02010609060101010101" charset="-122"/>
              </a:rPr>
              <a:t>骄傲</a:t>
            </a:r>
            <a:r>
              <a:rPr lang="zh-CN" altLang="en-US" sz="2800" b="1">
                <a:latin typeface="楷体" panose="02010609060101010101" charset="-122"/>
                <a:ea typeface="楷体" panose="02010609060101010101" charset="-122"/>
                <a:cs typeface="楷体" panose="02010609060101010101" charset="-122"/>
              </a:rPr>
              <a:t>的美闪烁壮观”“喧声呼唤”“</a:t>
            </a:r>
            <a:r>
              <a:rPr lang="zh-CN" altLang="en-US" sz="2800" b="1">
                <a:solidFill>
                  <a:srgbClr val="0070C0"/>
                </a:solidFill>
                <a:latin typeface="楷体" panose="02010609060101010101" charset="-122"/>
                <a:ea typeface="楷体" panose="02010609060101010101" charset="-122"/>
                <a:cs typeface="楷体" panose="02010609060101010101" charset="-122"/>
              </a:rPr>
              <a:t>沉郁</a:t>
            </a:r>
            <a:r>
              <a:rPr lang="zh-CN" altLang="en-US" sz="2800" b="1">
                <a:latin typeface="楷体" panose="02010609060101010101" charset="-122"/>
                <a:ea typeface="楷体" panose="02010609060101010101" charset="-122"/>
                <a:cs typeface="楷体" panose="02010609060101010101" charset="-122"/>
              </a:rPr>
              <a:t>的吐诉”“喑哑的声音”“黄昏时分的幽静”“</a:t>
            </a:r>
            <a:r>
              <a:rPr lang="zh-CN" altLang="en-US" sz="2800" b="1">
                <a:solidFill>
                  <a:srgbClr val="0070C0"/>
                </a:solidFill>
                <a:latin typeface="楷体" panose="02010609060101010101" charset="-122"/>
                <a:ea typeface="楷体" panose="02010609060101010101" charset="-122"/>
                <a:cs typeface="楷体" panose="02010609060101010101" charset="-122"/>
              </a:rPr>
              <a:t>任性</a:t>
            </a:r>
            <a:r>
              <a:rPr lang="zh-CN" altLang="en-US" sz="2800" b="1">
                <a:latin typeface="楷体" panose="02010609060101010101" charset="-122"/>
                <a:ea typeface="楷体" panose="02010609060101010101" charset="-122"/>
                <a:cs typeface="楷体" panose="02010609060101010101" charset="-122"/>
              </a:rPr>
              <a:t>的脾气”“若</a:t>
            </a:r>
            <a:r>
              <a:rPr lang="zh-CN" altLang="en-US" sz="2800" b="1">
                <a:solidFill>
                  <a:srgbClr val="0070C0"/>
                </a:solidFill>
                <a:latin typeface="楷体" panose="02010609060101010101" charset="-122"/>
                <a:ea typeface="楷体" panose="02010609060101010101" charset="-122"/>
                <a:cs typeface="楷体" panose="02010609060101010101" charset="-122"/>
              </a:rPr>
              <a:t>汹涌</a:t>
            </a:r>
            <a:r>
              <a:rPr lang="zh-CN" altLang="en-US" sz="2800" b="1">
                <a:latin typeface="楷体" panose="02010609060101010101" charset="-122"/>
                <a:ea typeface="楷体" panose="02010609060101010101" charset="-122"/>
                <a:cs typeface="楷体" panose="02010609060101010101" charset="-122"/>
              </a:rPr>
              <a:t>起来，无法克服”“为险恶的天时而汹涌”“深沉”“</a:t>
            </a:r>
            <a:r>
              <a:rPr lang="zh-CN" altLang="en-US" sz="2800" b="1">
                <a:solidFill>
                  <a:srgbClr val="0070C0"/>
                </a:solidFill>
                <a:latin typeface="楷体" panose="02010609060101010101" charset="-122"/>
                <a:ea typeface="楷体" panose="02010609060101010101" charset="-122"/>
                <a:cs typeface="楷体" panose="02010609060101010101" charset="-122"/>
              </a:rPr>
              <a:t>有力</a:t>
            </a:r>
            <a:r>
              <a:rPr lang="zh-CN" altLang="en-US" sz="2800" b="1">
                <a:latin typeface="楷体" panose="02010609060101010101" charset="-122"/>
                <a:ea typeface="楷体" panose="02010609060101010101" charset="-122"/>
                <a:cs typeface="楷体" panose="02010609060101010101" charset="-122"/>
              </a:rPr>
              <a:t>”“</a:t>
            </a:r>
            <a:r>
              <a:rPr lang="zh-CN" altLang="en-US" sz="2800" b="1">
                <a:solidFill>
                  <a:srgbClr val="0070C0"/>
                </a:solidFill>
                <a:latin typeface="楷体" panose="02010609060101010101" charset="-122"/>
                <a:ea typeface="楷体" panose="02010609060101010101" charset="-122"/>
                <a:cs typeface="楷体" panose="02010609060101010101" charset="-122"/>
              </a:rPr>
              <a:t>阴郁</a:t>
            </a:r>
            <a:r>
              <a:rPr lang="zh-CN" altLang="en-US" sz="2800" b="1">
                <a:latin typeface="楷体" panose="02010609060101010101" charset="-122"/>
                <a:ea typeface="楷体" panose="02010609060101010101" charset="-122"/>
                <a:cs typeface="楷体" panose="02010609060101010101" charset="-122"/>
              </a:rPr>
              <a:t>”“</a:t>
            </a:r>
            <a:r>
              <a:rPr lang="zh-CN" altLang="en-US" sz="2800" b="1">
                <a:solidFill>
                  <a:srgbClr val="0070C0"/>
                </a:solidFill>
                <a:latin typeface="楷体" panose="02010609060101010101" charset="-122"/>
                <a:ea typeface="楷体" panose="02010609060101010101" charset="-122"/>
                <a:cs typeface="楷体" panose="02010609060101010101" charset="-122"/>
              </a:rPr>
              <a:t>倔强</a:t>
            </a:r>
            <a:r>
              <a:rPr lang="zh-CN" altLang="en-US" sz="2800" b="1">
                <a:latin typeface="楷体" panose="02010609060101010101" charset="-122"/>
                <a:ea typeface="楷体" panose="02010609060101010101" charset="-122"/>
                <a:cs typeface="楷体" panose="02010609060101010101" charset="-122"/>
              </a:rPr>
              <a:t>”</a:t>
            </a:r>
            <a:r>
              <a:rPr lang="en-US" altLang="zh-CN" sz="2800" b="1">
                <a:latin typeface="楷体" panose="02010609060101010101" charset="-122"/>
                <a:ea typeface="楷体" panose="02010609060101010101" charset="-122"/>
                <a:cs typeface="楷体" panose="02010609060101010101" charset="-122"/>
              </a:rPr>
              <a:t>……</a:t>
            </a:r>
            <a:endParaRPr lang="en-US" altLang="zh-CN" sz="2800" b="1">
              <a:latin typeface="楷体" panose="02010609060101010101" charset="-122"/>
              <a:ea typeface="楷体" panose="02010609060101010101" charset="-122"/>
              <a:cs typeface="楷体" panose="02010609060101010101" charset="-122"/>
            </a:endParaRPr>
          </a:p>
        </p:txBody>
      </p:sp>
      <p:sp>
        <p:nvSpPr>
          <p:cNvPr id="100" name="文本框 99"/>
          <p:cNvSpPr txBox="1"/>
          <p:nvPr/>
        </p:nvSpPr>
        <p:spPr>
          <a:xfrm>
            <a:off x="606425" y="4940300"/>
            <a:ext cx="10868660" cy="953135"/>
          </a:xfrm>
          <a:prstGeom prst="rect">
            <a:avLst/>
          </a:prstGeom>
          <a:noFill/>
          <a:ln w="9525">
            <a:noFill/>
          </a:ln>
        </p:spPr>
        <p:txBody>
          <a:bodyPr wrap="square">
            <a:spAutoFit/>
          </a:bodyPr>
          <a:p>
            <a:pPr algn="just"/>
            <a:r>
              <a:rPr lang="zh-CN" sz="2800">
                <a:latin typeface="黑体" panose="02010609060101010101" charset="-122"/>
                <a:ea typeface="黑体" panose="02010609060101010101" charset="-122"/>
              </a:rPr>
              <a:t>大海有</a:t>
            </a:r>
            <a:r>
              <a:rPr lang="zh-CN" sz="2800">
                <a:solidFill>
                  <a:srgbClr val="0070C0"/>
                </a:solidFill>
                <a:latin typeface="黑体" panose="02010609060101010101" charset="-122"/>
                <a:ea typeface="黑体" panose="02010609060101010101" charset="-122"/>
              </a:rPr>
              <a:t>广阔的胸怀、惊人的威力、壮丽的景色</a:t>
            </a:r>
            <a:r>
              <a:rPr lang="zh-CN" sz="2800">
                <a:latin typeface="黑体" panose="02010609060101010101" charset="-122"/>
                <a:ea typeface="黑体" panose="02010609060101010101" charset="-122"/>
              </a:rPr>
              <a:t>。诗人赋予了“大海”</a:t>
            </a:r>
            <a:r>
              <a:rPr lang="zh-CN" sz="2800">
                <a:solidFill>
                  <a:srgbClr val="0070C0"/>
                </a:solidFill>
                <a:latin typeface="黑体" panose="02010609060101010101" charset="-122"/>
                <a:ea typeface="黑体" panose="02010609060101010101" charset="-122"/>
              </a:rPr>
              <a:t>人格化</a:t>
            </a:r>
            <a:r>
              <a:rPr lang="zh-CN" sz="2800">
                <a:latin typeface="黑体" panose="02010609060101010101" charset="-122"/>
                <a:ea typeface="黑体" panose="02010609060101010101" charset="-122"/>
              </a:rPr>
              <a:t>的属性。</a:t>
            </a:r>
            <a:endParaRPr lang="zh-CN" sz="2800">
              <a:latin typeface="黑体" panose="02010609060101010101" charset="-122"/>
              <a:ea typeface="黑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10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945515" y="1125220"/>
            <a:ext cx="5336540" cy="645160"/>
          </a:xfrm>
          <a:prstGeom prst="rect">
            <a:avLst/>
          </a:prstGeom>
          <a:noFill/>
        </p:spPr>
        <p:txBody>
          <a:bodyPr wrap="square" rtlCol="0" anchor="t">
            <a:spAutoFit/>
          </a:bodyPr>
          <a:p>
            <a:pPr>
              <a:buClrTx/>
              <a:buSzTx/>
              <a:buFontTx/>
            </a:pPr>
            <a:r>
              <a:rPr lang="zh-CN" altLang="en-US" sz="3600" dirty="0">
                <a:latin typeface="黑体" panose="02010609060101010101" charset="-122"/>
                <a:ea typeface="黑体" panose="02010609060101010101" charset="-122"/>
              </a:rPr>
              <a:t>五、分析意象，品味情感</a:t>
            </a:r>
            <a:endParaRPr lang="zh-CN" altLang="en-US" sz="3600" dirty="0">
              <a:latin typeface="黑体" panose="02010609060101010101" charset="-122"/>
              <a:ea typeface="黑体" panose="02010609060101010101" charset="-122"/>
            </a:endParaRPr>
          </a:p>
        </p:txBody>
      </p:sp>
      <p:sp>
        <p:nvSpPr>
          <p:cNvPr id="7" name="矩形 6"/>
          <p:cNvSpPr/>
          <p:nvPr/>
        </p:nvSpPr>
        <p:spPr>
          <a:xfrm>
            <a:off x="551815" y="1770380"/>
            <a:ext cx="10973435" cy="953135"/>
          </a:xfrm>
          <a:prstGeom prst="rect">
            <a:avLst/>
          </a:prstGeom>
        </p:spPr>
        <p:txBody>
          <a:bodyPr wrap="square">
            <a:spAutoFit/>
          </a:bodyPr>
          <a:p>
            <a:pPr lvl="0" algn="just">
              <a:lnSpc>
                <a:spcPct val="100000"/>
              </a:lnSpc>
              <a:buClrTx/>
              <a:buSzTx/>
              <a:buFontTx/>
            </a:pPr>
            <a:r>
              <a:rPr lang="en-US" altLang="zh-CN" sz="2800" smtClean="0">
                <a:latin typeface="黑体" panose="02010609060101010101" charset="-122"/>
                <a:ea typeface="黑体" panose="02010609060101010101" charset="-122"/>
                <a:cs typeface="黑体" panose="02010609060101010101" charset="-122"/>
                <a:sym typeface="+mn-ea"/>
              </a:rPr>
              <a:t>2.</a:t>
            </a:r>
            <a:r>
              <a:rPr sz="2800" smtClean="0">
                <a:latin typeface="黑体" panose="02010609060101010101" charset="-122"/>
                <a:ea typeface="黑体" panose="02010609060101010101" charset="-122"/>
                <a:cs typeface="黑体" panose="02010609060101010101" charset="-122"/>
                <a:sym typeface="+mn-ea"/>
              </a:rPr>
              <a:t>诗人</a:t>
            </a:r>
            <a:r>
              <a:rPr sz="2800" smtClean="0">
                <a:solidFill>
                  <a:srgbClr val="0070C0"/>
                </a:solidFill>
                <a:latin typeface="黑体" panose="02010609060101010101" charset="-122"/>
                <a:ea typeface="黑体" panose="02010609060101010101" charset="-122"/>
                <a:cs typeface="黑体" panose="02010609060101010101" charset="-122"/>
                <a:sym typeface="+mn-ea"/>
              </a:rPr>
              <a:t>对人格化了的“大海”抱有什么感情呢？</a:t>
            </a:r>
            <a:r>
              <a:rPr sz="2800" smtClean="0">
                <a:latin typeface="黑体" panose="02010609060101010101" charset="-122"/>
                <a:ea typeface="黑体" panose="02010609060101010101" charset="-122"/>
                <a:cs typeface="黑体" panose="02010609060101010101" charset="-122"/>
                <a:sym typeface="+mn-ea"/>
              </a:rPr>
              <a:t>请</a:t>
            </a:r>
            <a:r>
              <a:rPr lang="zh-CN" sz="2800" smtClean="0">
                <a:latin typeface="黑体" panose="02010609060101010101" charset="-122"/>
                <a:ea typeface="黑体" panose="02010609060101010101" charset="-122"/>
                <a:cs typeface="黑体" panose="02010609060101010101" charset="-122"/>
                <a:sym typeface="+mn-ea"/>
              </a:rPr>
              <a:t>同学们</a:t>
            </a:r>
            <a:r>
              <a:rPr sz="2800" smtClean="0">
                <a:latin typeface="黑体" panose="02010609060101010101" charset="-122"/>
                <a:ea typeface="黑体" panose="02010609060101010101" charset="-122"/>
                <a:cs typeface="黑体" panose="02010609060101010101" charset="-122"/>
                <a:sym typeface="+mn-ea"/>
              </a:rPr>
              <a:t>再读文本，体会其中的情感。</a:t>
            </a:r>
            <a:endParaRPr sz="2800" smtClean="0">
              <a:latin typeface="黑体" panose="02010609060101010101" charset="-122"/>
              <a:ea typeface="黑体" panose="02010609060101010101" charset="-122"/>
              <a:cs typeface="黑体" panose="02010609060101010101" charset="-122"/>
              <a:sym typeface="+mn-ea"/>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945515" y="1125220"/>
            <a:ext cx="5336540" cy="645160"/>
          </a:xfrm>
          <a:prstGeom prst="rect">
            <a:avLst/>
          </a:prstGeom>
          <a:noFill/>
        </p:spPr>
        <p:txBody>
          <a:bodyPr wrap="square" rtlCol="0" anchor="t">
            <a:spAutoFit/>
          </a:bodyPr>
          <a:p>
            <a:pPr>
              <a:buClrTx/>
              <a:buSzTx/>
              <a:buFontTx/>
            </a:pPr>
            <a:r>
              <a:rPr lang="zh-CN" altLang="en-US" sz="3600" dirty="0">
                <a:latin typeface="黑体" panose="02010609060101010101" charset="-122"/>
                <a:ea typeface="黑体" panose="02010609060101010101" charset="-122"/>
              </a:rPr>
              <a:t>五、分析意象，品味情感</a:t>
            </a:r>
            <a:endParaRPr lang="zh-CN" altLang="en-US" sz="3600" dirty="0">
              <a:latin typeface="黑体" panose="02010609060101010101" charset="-122"/>
              <a:ea typeface="黑体" panose="02010609060101010101" charset="-122"/>
            </a:endParaRPr>
          </a:p>
        </p:txBody>
      </p:sp>
      <p:sp>
        <p:nvSpPr>
          <p:cNvPr id="3" name="文本框 2"/>
          <p:cNvSpPr txBox="1"/>
          <p:nvPr/>
        </p:nvSpPr>
        <p:spPr>
          <a:xfrm>
            <a:off x="623570" y="3068955"/>
            <a:ext cx="4670425" cy="1814830"/>
          </a:xfrm>
          <a:prstGeom prst="rect">
            <a:avLst/>
          </a:prstGeom>
          <a:solidFill>
            <a:schemeClr val="bg1">
              <a:alpha val="52000"/>
            </a:schemeClr>
          </a:solidFill>
        </p:spPr>
        <p:txBody>
          <a:bodyPr wrap="square" rtlCol="0" anchor="t">
            <a:spAutoFit/>
          </a:bodyPr>
          <a:p>
            <a:r>
              <a:rPr lang="zh-CN" altLang="en-US" sz="2800" b="1">
                <a:solidFill>
                  <a:srgbClr val="0070C0"/>
                </a:solidFill>
                <a:latin typeface="楷体" panose="02010609060101010101" charset="-122"/>
                <a:ea typeface="楷体" panose="02010609060101010101" charset="-122"/>
              </a:rPr>
              <a:t>再见吧，自由的</a:t>
            </a:r>
            <a:r>
              <a:rPr lang="zh-CN" altLang="en-US" sz="2800" b="1">
                <a:solidFill>
                  <a:srgbClr val="0070C0"/>
                </a:solidFill>
                <a:latin typeface="楷体" panose="02010609060101010101" charset="-122"/>
                <a:ea typeface="楷体" panose="02010609060101010101" charset="-122"/>
              </a:rPr>
              <a:t>元素！</a:t>
            </a:r>
            <a:endParaRPr lang="zh-CN" altLang="en-US" sz="2800" b="1">
              <a:solidFill>
                <a:srgbClr val="0070C0"/>
              </a:solidFill>
              <a:latin typeface="楷体" panose="02010609060101010101" charset="-122"/>
              <a:ea typeface="楷体" panose="02010609060101010101" charset="-122"/>
            </a:endParaRPr>
          </a:p>
          <a:p>
            <a:r>
              <a:rPr lang="zh-CN" altLang="en-US" sz="2800" b="1">
                <a:solidFill>
                  <a:schemeClr val="tx1"/>
                </a:solidFill>
                <a:latin typeface="楷体" panose="02010609060101010101" charset="-122"/>
                <a:ea typeface="楷体" panose="02010609060101010101" charset="-122"/>
              </a:rPr>
              <a:t>最后一次了，在我眼前</a:t>
            </a:r>
            <a:endParaRPr lang="zh-CN" altLang="en-US" sz="2800" b="1">
              <a:solidFill>
                <a:schemeClr val="tx1"/>
              </a:solidFill>
              <a:latin typeface="楷体" panose="02010609060101010101" charset="-122"/>
              <a:ea typeface="楷体" panose="02010609060101010101" charset="-122"/>
            </a:endParaRPr>
          </a:p>
          <a:p>
            <a:r>
              <a:rPr lang="zh-CN" altLang="en-US" sz="2800" b="1">
                <a:solidFill>
                  <a:schemeClr val="tx1"/>
                </a:solidFill>
                <a:latin typeface="楷体" panose="02010609060101010101" charset="-122"/>
                <a:ea typeface="楷体" panose="02010609060101010101" charset="-122"/>
              </a:rPr>
              <a:t>你的蓝色的浪头翻滚起伏，</a:t>
            </a:r>
            <a:endParaRPr lang="zh-CN" altLang="en-US" sz="2800" b="1">
              <a:solidFill>
                <a:schemeClr val="tx1"/>
              </a:solidFill>
              <a:latin typeface="楷体" panose="02010609060101010101" charset="-122"/>
              <a:ea typeface="楷体" panose="02010609060101010101" charset="-122"/>
            </a:endParaRPr>
          </a:p>
          <a:p>
            <a:r>
              <a:rPr lang="zh-CN" altLang="en-US" sz="2800" b="1">
                <a:solidFill>
                  <a:schemeClr val="tx1"/>
                </a:solidFill>
                <a:latin typeface="楷体" panose="02010609060101010101" charset="-122"/>
                <a:ea typeface="楷体" panose="02010609060101010101" charset="-122"/>
              </a:rPr>
              <a:t>你的骄傲的美闪烁壮观。</a:t>
            </a:r>
            <a:endParaRPr lang="zh-CN" altLang="en-US" sz="2800" b="1">
              <a:solidFill>
                <a:schemeClr val="tx1"/>
              </a:solidFill>
              <a:latin typeface="楷体" panose="02010609060101010101" charset="-122"/>
              <a:ea typeface="楷体" panose="02010609060101010101" charset="-122"/>
            </a:endParaRPr>
          </a:p>
        </p:txBody>
      </p:sp>
      <p:sp>
        <p:nvSpPr>
          <p:cNvPr id="4" name="文本框 3"/>
          <p:cNvSpPr txBox="1"/>
          <p:nvPr/>
        </p:nvSpPr>
        <p:spPr>
          <a:xfrm>
            <a:off x="5880100" y="2925445"/>
            <a:ext cx="5159375" cy="2245360"/>
          </a:xfrm>
          <a:prstGeom prst="rect">
            <a:avLst/>
          </a:prstGeom>
          <a:noFill/>
        </p:spPr>
        <p:txBody>
          <a:bodyPr wrap="square" rtlCol="0" anchor="t">
            <a:spAutoFit/>
          </a:bodyPr>
          <a:p>
            <a:pPr algn="just"/>
            <a:r>
              <a:rPr lang="zh-CN" altLang="en-US" sz="2800">
                <a:solidFill>
                  <a:schemeClr val="tx1"/>
                </a:solidFill>
                <a:latin typeface="黑体" panose="02010609060101010101" charset="-122"/>
                <a:ea typeface="黑体" panose="02010609060101010101" charset="-122"/>
                <a:cs typeface="黑体" panose="02010609060101010101" charset="-122"/>
              </a:rPr>
              <a:t>首句中，诗人称呼大海为</a:t>
            </a:r>
            <a:r>
              <a:rPr lang="en-US" altLang="zh-CN" sz="2800">
                <a:solidFill>
                  <a:schemeClr val="tx1"/>
                </a:solidFill>
                <a:latin typeface="黑体" panose="02010609060101010101" charset="-122"/>
                <a:ea typeface="黑体" panose="02010609060101010101" charset="-122"/>
                <a:cs typeface="黑体" panose="02010609060101010101" charset="-122"/>
              </a:rPr>
              <a:t>“</a:t>
            </a:r>
            <a:r>
              <a:rPr lang="zh-CN" altLang="en-US" sz="2800">
                <a:solidFill>
                  <a:schemeClr val="tx1"/>
                </a:solidFill>
                <a:latin typeface="黑体" panose="02010609060101010101" charset="-122"/>
                <a:ea typeface="黑体" panose="02010609060101010101" charset="-122"/>
                <a:cs typeface="黑体" panose="02010609060101010101" charset="-122"/>
              </a:rPr>
              <a:t>自由的元素</a:t>
            </a:r>
            <a:r>
              <a:rPr lang="en-US" altLang="zh-CN" sz="2800">
                <a:solidFill>
                  <a:schemeClr val="tx1"/>
                </a:solidFill>
                <a:latin typeface="黑体" panose="02010609060101010101" charset="-122"/>
                <a:ea typeface="黑体" panose="02010609060101010101" charset="-122"/>
                <a:cs typeface="黑体" panose="02010609060101010101" charset="-122"/>
              </a:rPr>
              <a:t>”</a:t>
            </a:r>
            <a:r>
              <a:rPr lang="zh-CN" altLang="en-US" sz="2800">
                <a:solidFill>
                  <a:schemeClr val="tx1"/>
                </a:solidFill>
                <a:latin typeface="黑体" panose="02010609060101010101" charset="-122"/>
                <a:ea typeface="黑体" panose="02010609060101010101" charset="-122"/>
                <a:cs typeface="黑体" panose="02010609060101010101" charset="-122"/>
              </a:rPr>
              <a:t>。</a:t>
            </a:r>
            <a:r>
              <a:rPr lang="zh-CN" altLang="en-US" sz="2800">
                <a:solidFill>
                  <a:srgbClr val="0070C0"/>
                </a:solidFill>
                <a:latin typeface="黑体" panose="02010609060101010101" charset="-122"/>
                <a:ea typeface="黑体" panose="02010609060101010101" charset="-122"/>
                <a:cs typeface="黑体" panose="02010609060101010101" charset="-122"/>
              </a:rPr>
              <a:t>“自由”</a:t>
            </a:r>
            <a:r>
              <a:rPr lang="zh-CN" altLang="en-US" sz="2800">
                <a:latin typeface="黑体" panose="02010609060101010101" charset="-122"/>
                <a:ea typeface="黑体" panose="02010609060101010101" charset="-122"/>
                <a:cs typeface="黑体" panose="02010609060101010101" charset="-122"/>
              </a:rPr>
              <a:t>二字奠定了</a:t>
            </a:r>
            <a:r>
              <a:rPr lang="zh-CN" altLang="en-US" sz="2800">
                <a:solidFill>
                  <a:srgbClr val="0070C0"/>
                </a:solidFill>
                <a:latin typeface="黑体" panose="02010609060101010101" charset="-122"/>
                <a:ea typeface="黑体" panose="02010609060101010101" charset="-122"/>
                <a:cs typeface="黑体" panose="02010609060101010101" charset="-122"/>
              </a:rPr>
              <a:t>“大海”</a:t>
            </a:r>
            <a:r>
              <a:rPr lang="zh-CN" altLang="en-US" sz="2800">
                <a:latin typeface="黑体" panose="02010609060101010101" charset="-122"/>
                <a:ea typeface="黑体" panose="02010609060101010101" charset="-122"/>
                <a:cs typeface="黑体" panose="02010609060101010101" charset="-122"/>
              </a:rPr>
              <a:t>象征意蕴的基础，也成为大海与诗人之间亲密情感关联的源头所在。</a:t>
            </a:r>
            <a:endParaRPr lang="zh-CN" altLang="en-US" sz="2800">
              <a:latin typeface="黑体" panose="02010609060101010101" charset="-122"/>
              <a:ea typeface="黑体" panose="02010609060101010101" charset="-122"/>
              <a:cs typeface="黑体" panose="02010609060101010101" charset="-122"/>
            </a:endParaRPr>
          </a:p>
        </p:txBody>
      </p:sp>
      <p:sp>
        <p:nvSpPr>
          <p:cNvPr id="5" name="右箭头 4"/>
          <p:cNvSpPr/>
          <p:nvPr/>
        </p:nvSpPr>
        <p:spPr>
          <a:xfrm>
            <a:off x="5375910" y="3789045"/>
            <a:ext cx="432435" cy="3600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551815" y="1770380"/>
            <a:ext cx="10973435" cy="953135"/>
          </a:xfrm>
          <a:prstGeom prst="rect">
            <a:avLst/>
          </a:prstGeom>
        </p:spPr>
        <p:txBody>
          <a:bodyPr wrap="square">
            <a:spAutoFit/>
          </a:bodyPr>
          <a:p>
            <a:pPr lvl="0" algn="just">
              <a:lnSpc>
                <a:spcPct val="100000"/>
              </a:lnSpc>
              <a:buClrTx/>
              <a:buSzTx/>
              <a:buFontTx/>
            </a:pPr>
            <a:r>
              <a:rPr lang="en-US" altLang="zh-CN" sz="2800" smtClean="0">
                <a:latin typeface="黑体" panose="02010609060101010101" charset="-122"/>
                <a:ea typeface="黑体" panose="02010609060101010101" charset="-122"/>
                <a:cs typeface="黑体" panose="02010609060101010101" charset="-122"/>
                <a:sym typeface="+mn-ea"/>
              </a:rPr>
              <a:t>2.</a:t>
            </a:r>
            <a:r>
              <a:rPr sz="2800" smtClean="0">
                <a:latin typeface="黑体" panose="02010609060101010101" charset="-122"/>
                <a:ea typeface="黑体" panose="02010609060101010101" charset="-122"/>
                <a:cs typeface="黑体" panose="02010609060101010101" charset="-122"/>
                <a:sym typeface="+mn-ea"/>
              </a:rPr>
              <a:t>诗人</a:t>
            </a:r>
            <a:r>
              <a:rPr sz="2800" smtClean="0">
                <a:solidFill>
                  <a:srgbClr val="0070C0"/>
                </a:solidFill>
                <a:latin typeface="黑体" panose="02010609060101010101" charset="-122"/>
                <a:ea typeface="黑体" panose="02010609060101010101" charset="-122"/>
                <a:cs typeface="黑体" panose="02010609060101010101" charset="-122"/>
                <a:sym typeface="+mn-ea"/>
              </a:rPr>
              <a:t>对人格化了的“大海”抱有什么感情呢？</a:t>
            </a:r>
            <a:r>
              <a:rPr sz="2800" smtClean="0">
                <a:latin typeface="黑体" panose="02010609060101010101" charset="-122"/>
                <a:ea typeface="黑体" panose="02010609060101010101" charset="-122"/>
                <a:cs typeface="黑体" panose="02010609060101010101" charset="-122"/>
                <a:sym typeface="+mn-ea"/>
              </a:rPr>
              <a:t>请</a:t>
            </a:r>
            <a:r>
              <a:rPr lang="zh-CN" sz="2800" smtClean="0">
                <a:latin typeface="黑体" panose="02010609060101010101" charset="-122"/>
                <a:ea typeface="黑体" panose="02010609060101010101" charset="-122"/>
                <a:cs typeface="黑体" panose="02010609060101010101" charset="-122"/>
                <a:sym typeface="+mn-ea"/>
              </a:rPr>
              <a:t>同学们</a:t>
            </a:r>
            <a:r>
              <a:rPr sz="2800" smtClean="0">
                <a:latin typeface="黑体" panose="02010609060101010101" charset="-122"/>
                <a:ea typeface="黑体" panose="02010609060101010101" charset="-122"/>
                <a:cs typeface="黑体" panose="02010609060101010101" charset="-122"/>
                <a:sym typeface="+mn-ea"/>
              </a:rPr>
              <a:t>再读文本，体会其中的情感。</a:t>
            </a:r>
            <a:endParaRPr sz="2800" smtClean="0">
              <a:latin typeface="黑体" panose="02010609060101010101" charset="-122"/>
              <a:ea typeface="黑体" panose="02010609060101010101" charset="-122"/>
              <a:cs typeface="黑体" panose="02010609060101010101" charset="-122"/>
              <a:sym typeface="+mn-ea"/>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945515" y="1125220"/>
            <a:ext cx="5336540" cy="645160"/>
          </a:xfrm>
          <a:prstGeom prst="rect">
            <a:avLst/>
          </a:prstGeom>
          <a:noFill/>
        </p:spPr>
        <p:txBody>
          <a:bodyPr wrap="square" rtlCol="0" anchor="t">
            <a:spAutoFit/>
          </a:bodyPr>
          <a:p>
            <a:pPr>
              <a:buClrTx/>
              <a:buSzTx/>
              <a:buFontTx/>
            </a:pPr>
            <a:r>
              <a:rPr lang="zh-CN" altLang="en-US" sz="3600" dirty="0">
                <a:latin typeface="黑体" panose="02010609060101010101" charset="-122"/>
                <a:ea typeface="黑体" panose="02010609060101010101" charset="-122"/>
              </a:rPr>
              <a:t>五、分析意象，品味情感</a:t>
            </a:r>
            <a:endParaRPr lang="zh-CN" altLang="en-US" sz="3600" dirty="0">
              <a:latin typeface="黑体" panose="02010609060101010101" charset="-122"/>
              <a:ea typeface="黑体" panose="02010609060101010101" charset="-122"/>
            </a:endParaRPr>
          </a:p>
        </p:txBody>
      </p:sp>
      <p:sp>
        <p:nvSpPr>
          <p:cNvPr id="7" name="矩形 6"/>
          <p:cNvSpPr/>
          <p:nvPr/>
        </p:nvSpPr>
        <p:spPr>
          <a:xfrm>
            <a:off x="580390" y="1770380"/>
            <a:ext cx="10996295" cy="953135"/>
          </a:xfrm>
          <a:prstGeom prst="rect">
            <a:avLst/>
          </a:prstGeom>
        </p:spPr>
        <p:txBody>
          <a:bodyPr wrap="square">
            <a:spAutoFit/>
          </a:bodyPr>
          <a:p>
            <a:pPr lvl="0" algn="just">
              <a:lnSpc>
                <a:spcPct val="100000"/>
              </a:lnSpc>
              <a:buClrTx/>
              <a:buSzTx/>
              <a:buFontTx/>
            </a:pPr>
            <a:r>
              <a:rPr lang="en-US" altLang="zh-CN" sz="2800" smtClean="0">
                <a:latin typeface="黑体" panose="02010609060101010101" charset="-122"/>
                <a:ea typeface="黑体" panose="02010609060101010101" charset="-122"/>
                <a:cs typeface="黑体" panose="02010609060101010101" charset="-122"/>
                <a:sym typeface="+mn-ea"/>
              </a:rPr>
              <a:t>2.</a:t>
            </a:r>
            <a:r>
              <a:rPr sz="2800" smtClean="0">
                <a:latin typeface="黑体" panose="02010609060101010101" charset="-122"/>
                <a:ea typeface="黑体" panose="02010609060101010101" charset="-122"/>
                <a:cs typeface="黑体" panose="02010609060101010101" charset="-122"/>
                <a:sym typeface="+mn-ea"/>
              </a:rPr>
              <a:t>诗人</a:t>
            </a:r>
            <a:r>
              <a:rPr sz="2800" smtClean="0">
                <a:solidFill>
                  <a:srgbClr val="0070C0"/>
                </a:solidFill>
                <a:latin typeface="黑体" panose="02010609060101010101" charset="-122"/>
                <a:ea typeface="黑体" panose="02010609060101010101" charset="-122"/>
                <a:cs typeface="黑体" panose="02010609060101010101" charset="-122"/>
                <a:sym typeface="+mn-ea"/>
              </a:rPr>
              <a:t>对人格化了的“大海”抱有什么感情呢？</a:t>
            </a:r>
            <a:r>
              <a:rPr sz="2800" smtClean="0">
                <a:latin typeface="黑体" panose="02010609060101010101" charset="-122"/>
                <a:ea typeface="黑体" panose="02010609060101010101" charset="-122"/>
                <a:cs typeface="黑体" panose="02010609060101010101" charset="-122"/>
                <a:sym typeface="+mn-ea"/>
              </a:rPr>
              <a:t>请再读文本，体会其中的情感。</a:t>
            </a:r>
            <a:endParaRPr sz="2800" smtClean="0">
              <a:latin typeface="黑体" panose="02010609060101010101" charset="-122"/>
              <a:ea typeface="黑体" panose="02010609060101010101" charset="-122"/>
              <a:cs typeface="黑体" panose="02010609060101010101" charset="-122"/>
              <a:sym typeface="+mn-ea"/>
            </a:endParaRPr>
          </a:p>
        </p:txBody>
      </p:sp>
      <p:sp>
        <p:nvSpPr>
          <p:cNvPr id="3" name="文本框 2"/>
          <p:cNvSpPr txBox="1"/>
          <p:nvPr/>
        </p:nvSpPr>
        <p:spPr>
          <a:xfrm>
            <a:off x="705485" y="2723515"/>
            <a:ext cx="4670425" cy="3538220"/>
          </a:xfrm>
          <a:prstGeom prst="rect">
            <a:avLst/>
          </a:prstGeom>
          <a:solidFill>
            <a:schemeClr val="bg1">
              <a:alpha val="52000"/>
            </a:schemeClr>
          </a:solidFill>
        </p:spPr>
        <p:txBody>
          <a:bodyPr wrap="square" rtlCol="0" anchor="t">
            <a:spAutoFit/>
          </a:bodyPr>
          <a:p>
            <a:r>
              <a:rPr lang="zh-CN" altLang="en-US" sz="2800" b="1">
                <a:solidFill>
                  <a:schemeClr val="tx1"/>
                </a:solidFill>
                <a:latin typeface="楷体" panose="02010609060101010101" charset="-122"/>
                <a:ea typeface="楷体" panose="02010609060101010101" charset="-122"/>
              </a:rPr>
              <a:t>再见吧，自由的</a:t>
            </a:r>
            <a:r>
              <a:rPr lang="zh-CN" altLang="en-US" sz="2800" b="1">
                <a:solidFill>
                  <a:schemeClr val="tx1"/>
                </a:solidFill>
                <a:latin typeface="楷体" panose="02010609060101010101" charset="-122"/>
                <a:ea typeface="楷体" panose="02010609060101010101" charset="-122"/>
              </a:rPr>
              <a:t>元素！</a:t>
            </a:r>
            <a:endParaRPr lang="zh-CN" altLang="en-US" sz="2800" b="1">
              <a:solidFill>
                <a:schemeClr val="tx1"/>
              </a:solidFill>
              <a:latin typeface="楷体" panose="02010609060101010101" charset="-122"/>
              <a:ea typeface="楷体" panose="02010609060101010101" charset="-122"/>
            </a:endParaRPr>
          </a:p>
          <a:p>
            <a:r>
              <a:rPr lang="zh-CN" altLang="en-US" sz="2800" b="1">
                <a:solidFill>
                  <a:srgbClr val="0070C0"/>
                </a:solidFill>
                <a:latin typeface="楷体" panose="02010609060101010101" charset="-122"/>
                <a:ea typeface="楷体" panose="02010609060101010101" charset="-122"/>
              </a:rPr>
              <a:t>最后一次了，在我眼前</a:t>
            </a:r>
            <a:endParaRPr lang="zh-CN" altLang="en-US" sz="2800" b="1">
              <a:solidFill>
                <a:schemeClr val="tx1"/>
              </a:solidFill>
              <a:latin typeface="楷体" panose="02010609060101010101" charset="-122"/>
              <a:ea typeface="楷体" panose="02010609060101010101" charset="-122"/>
            </a:endParaRPr>
          </a:p>
          <a:p>
            <a:r>
              <a:rPr lang="zh-CN" altLang="en-US" sz="2800" b="1" u="sng">
                <a:solidFill>
                  <a:srgbClr val="0070C0"/>
                </a:solidFill>
                <a:latin typeface="楷体" panose="02010609060101010101" charset="-122"/>
                <a:ea typeface="楷体" panose="02010609060101010101" charset="-122"/>
              </a:rPr>
              <a:t>你</a:t>
            </a:r>
            <a:r>
              <a:rPr lang="zh-CN" altLang="en-US" sz="2800" b="1">
                <a:solidFill>
                  <a:schemeClr val="tx1"/>
                </a:solidFill>
                <a:latin typeface="楷体" panose="02010609060101010101" charset="-122"/>
                <a:ea typeface="楷体" panose="02010609060101010101" charset="-122"/>
              </a:rPr>
              <a:t>的蓝色的浪头翻滚起伏，</a:t>
            </a:r>
            <a:endParaRPr lang="zh-CN" altLang="en-US" sz="2800" b="1">
              <a:solidFill>
                <a:schemeClr val="tx1"/>
              </a:solidFill>
              <a:latin typeface="楷体" panose="02010609060101010101" charset="-122"/>
              <a:ea typeface="楷体" panose="02010609060101010101" charset="-122"/>
            </a:endParaRPr>
          </a:p>
          <a:p>
            <a:r>
              <a:rPr lang="zh-CN" altLang="en-US" sz="2800" b="1" u="sng">
                <a:solidFill>
                  <a:srgbClr val="0070C0"/>
                </a:solidFill>
                <a:latin typeface="楷体" panose="02010609060101010101" charset="-122"/>
                <a:ea typeface="楷体" panose="02010609060101010101" charset="-122"/>
              </a:rPr>
              <a:t>你</a:t>
            </a:r>
            <a:r>
              <a:rPr lang="zh-CN" altLang="en-US" sz="2800" b="1">
                <a:solidFill>
                  <a:schemeClr val="tx1"/>
                </a:solidFill>
                <a:latin typeface="楷体" panose="02010609060101010101" charset="-122"/>
                <a:ea typeface="楷体" panose="02010609060101010101" charset="-122"/>
              </a:rPr>
              <a:t>的骄傲的美闪烁壮观。</a:t>
            </a:r>
            <a:endParaRPr lang="zh-CN" altLang="en-US" sz="2800" b="1">
              <a:solidFill>
                <a:schemeClr val="tx1"/>
              </a:solidFill>
              <a:latin typeface="楷体" panose="02010609060101010101" charset="-122"/>
              <a:ea typeface="楷体" panose="02010609060101010101" charset="-122"/>
            </a:endParaRPr>
          </a:p>
          <a:p>
            <a:r>
              <a:rPr lang="zh-CN" altLang="en-US" sz="2800" b="1">
                <a:solidFill>
                  <a:schemeClr val="tx1"/>
                </a:solidFill>
                <a:latin typeface="楷体" panose="02010609060101010101" charset="-122"/>
                <a:ea typeface="楷体" panose="02010609060101010101" charset="-122"/>
              </a:rPr>
              <a:t>仿佛友人的忧郁的絮语，</a:t>
            </a:r>
            <a:endParaRPr lang="zh-CN" altLang="en-US" sz="2800" b="1">
              <a:solidFill>
                <a:schemeClr val="tx1"/>
              </a:solidFill>
              <a:latin typeface="楷体" panose="02010609060101010101" charset="-122"/>
              <a:ea typeface="楷体" panose="02010609060101010101" charset="-122"/>
            </a:endParaRPr>
          </a:p>
          <a:p>
            <a:r>
              <a:rPr lang="zh-CN" altLang="en-US" sz="2800" b="1">
                <a:solidFill>
                  <a:schemeClr val="tx1"/>
                </a:solidFill>
                <a:latin typeface="楷体" panose="02010609060101010101" charset="-122"/>
                <a:ea typeface="楷体" panose="02010609060101010101" charset="-122"/>
              </a:rPr>
              <a:t>仿佛他别离一刻的招呼，</a:t>
            </a:r>
            <a:endParaRPr lang="zh-CN" altLang="en-US" sz="2800" b="1">
              <a:solidFill>
                <a:schemeClr val="tx1"/>
              </a:solidFill>
              <a:latin typeface="楷体" panose="02010609060101010101" charset="-122"/>
              <a:ea typeface="楷体" panose="02010609060101010101" charset="-122"/>
            </a:endParaRPr>
          </a:p>
          <a:p>
            <a:r>
              <a:rPr lang="zh-CN" altLang="en-US" sz="2800" b="1">
                <a:solidFill>
                  <a:srgbClr val="0070C0"/>
                </a:solidFill>
                <a:latin typeface="楷体" panose="02010609060101010101" charset="-122"/>
                <a:ea typeface="楷体" panose="02010609060101010101" charset="-122"/>
              </a:rPr>
              <a:t>最后一次了，我听着</a:t>
            </a:r>
            <a:r>
              <a:rPr lang="zh-CN" altLang="en-US" sz="2800" b="1" u="sng">
                <a:solidFill>
                  <a:srgbClr val="0070C0"/>
                </a:solidFill>
                <a:latin typeface="楷体" panose="02010609060101010101" charset="-122"/>
                <a:ea typeface="楷体" panose="02010609060101010101" charset="-122"/>
              </a:rPr>
              <a:t>你</a:t>
            </a:r>
            <a:r>
              <a:rPr lang="zh-CN" altLang="en-US" sz="2800" b="1">
                <a:solidFill>
                  <a:srgbClr val="0070C0"/>
                </a:solidFill>
                <a:latin typeface="楷体" panose="02010609060101010101" charset="-122"/>
                <a:ea typeface="楷体" panose="02010609060101010101" charset="-122"/>
              </a:rPr>
              <a:t>的</a:t>
            </a:r>
            <a:endParaRPr lang="zh-CN" altLang="en-US" sz="2800" b="1">
              <a:solidFill>
                <a:schemeClr val="tx1"/>
              </a:solidFill>
              <a:latin typeface="楷体" panose="02010609060101010101" charset="-122"/>
              <a:ea typeface="楷体" panose="02010609060101010101" charset="-122"/>
            </a:endParaRPr>
          </a:p>
          <a:p>
            <a:r>
              <a:rPr lang="zh-CN" altLang="en-US" sz="2800" b="1">
                <a:solidFill>
                  <a:schemeClr val="tx1"/>
                </a:solidFill>
                <a:latin typeface="楷体" panose="02010609060101010101" charset="-122"/>
                <a:ea typeface="楷体" panose="02010609060101010101" charset="-122"/>
              </a:rPr>
              <a:t>喧声呼唤，</a:t>
            </a:r>
            <a:r>
              <a:rPr lang="zh-CN" altLang="en-US" sz="2800" b="1" u="sng">
                <a:solidFill>
                  <a:srgbClr val="0070C0"/>
                </a:solidFill>
                <a:latin typeface="楷体" panose="02010609060101010101" charset="-122"/>
                <a:ea typeface="楷体" panose="02010609060101010101" charset="-122"/>
              </a:rPr>
              <a:t>你</a:t>
            </a:r>
            <a:r>
              <a:rPr lang="zh-CN" altLang="en-US" sz="2800" b="1">
                <a:solidFill>
                  <a:schemeClr val="tx1"/>
                </a:solidFill>
                <a:latin typeface="楷体" panose="02010609060101010101" charset="-122"/>
                <a:ea typeface="楷体" panose="02010609060101010101" charset="-122"/>
              </a:rPr>
              <a:t>的沉郁的吐诉。</a:t>
            </a:r>
            <a:endParaRPr lang="zh-CN" altLang="en-US" sz="2800" b="1">
              <a:solidFill>
                <a:schemeClr val="tx1"/>
              </a:solidFill>
              <a:latin typeface="楷体" panose="02010609060101010101" charset="-122"/>
              <a:ea typeface="楷体" panose="02010609060101010101" charset="-122"/>
            </a:endParaRPr>
          </a:p>
        </p:txBody>
      </p:sp>
      <p:sp>
        <p:nvSpPr>
          <p:cNvPr id="4" name="文本框 3"/>
          <p:cNvSpPr txBox="1"/>
          <p:nvPr/>
        </p:nvSpPr>
        <p:spPr>
          <a:xfrm>
            <a:off x="5880100" y="2780665"/>
            <a:ext cx="5624195" cy="2676525"/>
          </a:xfrm>
          <a:prstGeom prst="rect">
            <a:avLst/>
          </a:prstGeom>
          <a:noFill/>
        </p:spPr>
        <p:txBody>
          <a:bodyPr wrap="square" rtlCol="0" anchor="t">
            <a:spAutoFit/>
          </a:bodyPr>
          <a:p>
            <a:pPr algn="just"/>
            <a:r>
              <a:rPr lang="zh-CN" altLang="en-US" sz="2800">
                <a:latin typeface="黑体" panose="02010609060101010101" charset="-122"/>
                <a:ea typeface="黑体" panose="02010609060101010101" charset="-122"/>
                <a:cs typeface="黑体" panose="02010609060101010101" charset="-122"/>
              </a:rPr>
              <a:t>诗人运用了</a:t>
            </a:r>
            <a:r>
              <a:rPr lang="zh-CN" altLang="en-US" sz="2800">
                <a:solidFill>
                  <a:srgbClr val="0070C0"/>
                </a:solidFill>
                <a:latin typeface="黑体" panose="02010609060101010101" charset="-122"/>
                <a:ea typeface="黑体" panose="02010609060101010101" charset="-122"/>
                <a:cs typeface="黑体" panose="02010609060101010101" charset="-122"/>
              </a:rPr>
              <a:t>第二人称</a:t>
            </a:r>
            <a:r>
              <a:rPr lang="zh-CN" altLang="en-US" sz="2800">
                <a:latin typeface="黑体" panose="02010609060101010101" charset="-122"/>
                <a:ea typeface="黑体" panose="02010609060101010101" charset="-122"/>
                <a:cs typeface="黑体" panose="02010609060101010101" charset="-122"/>
              </a:rPr>
              <a:t>来称呼大海，可以看出，</a:t>
            </a:r>
            <a:r>
              <a:rPr lang="zh-CN" altLang="en-US" sz="2800">
                <a:solidFill>
                  <a:srgbClr val="0070C0"/>
                </a:solidFill>
                <a:latin typeface="黑体" panose="02010609060101010101" charset="-122"/>
                <a:ea typeface="黑体" panose="02010609060101010101" charset="-122"/>
                <a:cs typeface="黑体" panose="02010609060101010101" charset="-122"/>
              </a:rPr>
              <a:t>这是诗人与大海的对话。</a:t>
            </a:r>
            <a:endParaRPr lang="zh-CN" altLang="en-US" sz="2800">
              <a:latin typeface="黑体" panose="02010609060101010101" charset="-122"/>
              <a:ea typeface="黑体" panose="02010609060101010101" charset="-122"/>
              <a:cs typeface="黑体" panose="02010609060101010101" charset="-122"/>
            </a:endParaRPr>
          </a:p>
          <a:p>
            <a:pPr algn="just"/>
            <a:r>
              <a:rPr lang="zh-CN" altLang="en-US" sz="2800">
                <a:latin typeface="黑体" panose="02010609060101010101" charset="-122"/>
                <a:ea typeface="黑体" panose="02010609060101010101" charset="-122"/>
                <a:cs typeface="黑体" panose="02010609060101010101" charset="-122"/>
              </a:rPr>
              <a:t>他两次运用“最后一次了”，第一次从视觉的角度，第二次从听觉角度。</a:t>
            </a:r>
            <a:r>
              <a:rPr lang="zh-CN" altLang="en-US" sz="2800">
                <a:solidFill>
                  <a:srgbClr val="0070C0"/>
                </a:solidFill>
                <a:latin typeface="黑体" panose="02010609060101010101" charset="-122"/>
                <a:ea typeface="黑体" panose="02010609060101010101" charset="-122"/>
                <a:cs typeface="黑体" panose="02010609060101010101" charset="-122"/>
              </a:rPr>
              <a:t>反复的吟咏慨叹，表达对大海的依恋不舍之情。</a:t>
            </a:r>
            <a:endParaRPr lang="zh-CN" altLang="en-US" sz="2800">
              <a:solidFill>
                <a:srgbClr val="0070C0"/>
              </a:solidFill>
              <a:latin typeface="黑体" panose="02010609060101010101" charset="-122"/>
              <a:ea typeface="黑体" panose="02010609060101010101" charset="-122"/>
              <a:cs typeface="黑体" panose="02010609060101010101" charset="-122"/>
            </a:endParaRPr>
          </a:p>
        </p:txBody>
      </p:sp>
      <p:sp>
        <p:nvSpPr>
          <p:cNvPr id="5" name="右箭头 4"/>
          <p:cNvSpPr/>
          <p:nvPr/>
        </p:nvSpPr>
        <p:spPr>
          <a:xfrm>
            <a:off x="5375910" y="3789045"/>
            <a:ext cx="432435" cy="3600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945515" y="1125220"/>
            <a:ext cx="5336540" cy="645160"/>
          </a:xfrm>
          <a:prstGeom prst="rect">
            <a:avLst/>
          </a:prstGeom>
          <a:noFill/>
        </p:spPr>
        <p:txBody>
          <a:bodyPr wrap="square" rtlCol="0" anchor="t">
            <a:spAutoFit/>
          </a:bodyPr>
          <a:p>
            <a:pPr>
              <a:buClrTx/>
              <a:buSzTx/>
              <a:buFontTx/>
            </a:pPr>
            <a:r>
              <a:rPr lang="zh-CN" altLang="en-US" sz="3600" dirty="0">
                <a:latin typeface="黑体" panose="02010609060101010101" charset="-122"/>
                <a:ea typeface="黑体" panose="02010609060101010101" charset="-122"/>
              </a:rPr>
              <a:t>五、分析意象，品味情感</a:t>
            </a:r>
            <a:endParaRPr lang="zh-CN" altLang="en-US" sz="3600" dirty="0">
              <a:latin typeface="黑体" panose="02010609060101010101" charset="-122"/>
              <a:ea typeface="黑体" panose="02010609060101010101" charset="-122"/>
            </a:endParaRPr>
          </a:p>
        </p:txBody>
      </p:sp>
      <p:sp>
        <p:nvSpPr>
          <p:cNvPr id="7" name="矩形 6"/>
          <p:cNvSpPr/>
          <p:nvPr/>
        </p:nvSpPr>
        <p:spPr>
          <a:xfrm>
            <a:off x="580390" y="1770380"/>
            <a:ext cx="10996295" cy="953135"/>
          </a:xfrm>
          <a:prstGeom prst="rect">
            <a:avLst/>
          </a:prstGeom>
        </p:spPr>
        <p:txBody>
          <a:bodyPr wrap="square">
            <a:spAutoFit/>
          </a:bodyPr>
          <a:p>
            <a:pPr lvl="0" algn="just">
              <a:lnSpc>
                <a:spcPct val="100000"/>
              </a:lnSpc>
              <a:buClrTx/>
              <a:buSzTx/>
              <a:buFontTx/>
            </a:pPr>
            <a:r>
              <a:rPr lang="en-US" altLang="zh-CN" sz="2800" smtClean="0">
                <a:latin typeface="黑体" panose="02010609060101010101" charset="-122"/>
                <a:ea typeface="黑体" panose="02010609060101010101" charset="-122"/>
                <a:cs typeface="黑体" panose="02010609060101010101" charset="-122"/>
                <a:sym typeface="+mn-ea"/>
              </a:rPr>
              <a:t>2.</a:t>
            </a:r>
            <a:r>
              <a:rPr sz="2800" smtClean="0">
                <a:latin typeface="黑体" panose="02010609060101010101" charset="-122"/>
                <a:ea typeface="黑体" panose="02010609060101010101" charset="-122"/>
                <a:cs typeface="黑体" panose="02010609060101010101" charset="-122"/>
                <a:sym typeface="+mn-ea"/>
              </a:rPr>
              <a:t>诗人</a:t>
            </a:r>
            <a:r>
              <a:rPr sz="2800" smtClean="0">
                <a:solidFill>
                  <a:srgbClr val="0070C0"/>
                </a:solidFill>
                <a:latin typeface="黑体" panose="02010609060101010101" charset="-122"/>
                <a:ea typeface="黑体" panose="02010609060101010101" charset="-122"/>
                <a:cs typeface="黑体" panose="02010609060101010101" charset="-122"/>
                <a:sym typeface="+mn-ea"/>
              </a:rPr>
              <a:t>对人格化了的“大海”抱有什么感情呢？</a:t>
            </a:r>
            <a:r>
              <a:rPr sz="2800" smtClean="0">
                <a:latin typeface="黑体" panose="02010609060101010101" charset="-122"/>
                <a:ea typeface="黑体" panose="02010609060101010101" charset="-122"/>
                <a:cs typeface="黑体" panose="02010609060101010101" charset="-122"/>
                <a:sym typeface="+mn-ea"/>
              </a:rPr>
              <a:t>请再读文本，体会其中的情感。</a:t>
            </a:r>
            <a:endParaRPr sz="2800" smtClean="0">
              <a:latin typeface="黑体" panose="02010609060101010101" charset="-122"/>
              <a:ea typeface="黑体" panose="02010609060101010101" charset="-122"/>
              <a:cs typeface="黑体" panose="02010609060101010101" charset="-122"/>
              <a:sym typeface="+mn-ea"/>
            </a:endParaRPr>
          </a:p>
        </p:txBody>
      </p:sp>
      <p:sp>
        <p:nvSpPr>
          <p:cNvPr id="3" name="文本框 2"/>
          <p:cNvSpPr txBox="1"/>
          <p:nvPr/>
        </p:nvSpPr>
        <p:spPr>
          <a:xfrm>
            <a:off x="705485" y="2723515"/>
            <a:ext cx="4670425" cy="3538220"/>
          </a:xfrm>
          <a:prstGeom prst="rect">
            <a:avLst/>
          </a:prstGeom>
          <a:solidFill>
            <a:schemeClr val="bg1">
              <a:alpha val="52000"/>
            </a:schemeClr>
          </a:solidFill>
        </p:spPr>
        <p:txBody>
          <a:bodyPr wrap="square" rtlCol="0" anchor="t">
            <a:spAutoFit/>
          </a:bodyPr>
          <a:p>
            <a:r>
              <a:rPr lang="zh-CN" altLang="en-US" sz="2800" b="1">
                <a:solidFill>
                  <a:schemeClr val="tx1"/>
                </a:solidFill>
                <a:latin typeface="楷体" panose="02010609060101010101" charset="-122"/>
                <a:ea typeface="楷体" panose="02010609060101010101" charset="-122"/>
              </a:rPr>
              <a:t>再见吧，自由的</a:t>
            </a:r>
            <a:r>
              <a:rPr lang="zh-CN" altLang="en-US" sz="2800" b="1">
                <a:solidFill>
                  <a:schemeClr val="tx1"/>
                </a:solidFill>
                <a:latin typeface="楷体" panose="02010609060101010101" charset="-122"/>
                <a:ea typeface="楷体" panose="02010609060101010101" charset="-122"/>
              </a:rPr>
              <a:t>元素！</a:t>
            </a:r>
            <a:endParaRPr lang="zh-CN" altLang="en-US" sz="2800" b="1">
              <a:solidFill>
                <a:schemeClr val="tx1"/>
              </a:solidFill>
              <a:latin typeface="楷体" panose="02010609060101010101" charset="-122"/>
              <a:ea typeface="楷体" panose="02010609060101010101" charset="-122"/>
            </a:endParaRPr>
          </a:p>
          <a:p>
            <a:r>
              <a:rPr lang="zh-CN" altLang="en-US" sz="2800" b="1">
                <a:solidFill>
                  <a:schemeClr val="tx1"/>
                </a:solidFill>
                <a:latin typeface="楷体" panose="02010609060101010101" charset="-122"/>
                <a:ea typeface="楷体" panose="02010609060101010101" charset="-122"/>
              </a:rPr>
              <a:t>最后一次了，在我眼前</a:t>
            </a:r>
            <a:endParaRPr lang="zh-CN" altLang="en-US" sz="2800" b="1">
              <a:solidFill>
                <a:schemeClr val="tx1"/>
              </a:solidFill>
              <a:latin typeface="楷体" panose="02010609060101010101" charset="-122"/>
              <a:ea typeface="楷体" panose="02010609060101010101" charset="-122"/>
            </a:endParaRPr>
          </a:p>
          <a:p>
            <a:r>
              <a:rPr lang="zh-CN" altLang="en-US" sz="2800" b="1">
                <a:solidFill>
                  <a:schemeClr val="tx1"/>
                </a:solidFill>
                <a:latin typeface="楷体" panose="02010609060101010101" charset="-122"/>
                <a:ea typeface="楷体" panose="02010609060101010101" charset="-122"/>
              </a:rPr>
              <a:t>你的蓝色的浪头翻滚起伏，</a:t>
            </a:r>
            <a:endParaRPr lang="zh-CN" altLang="en-US" sz="2800" b="1">
              <a:solidFill>
                <a:schemeClr val="tx1"/>
              </a:solidFill>
              <a:latin typeface="楷体" panose="02010609060101010101" charset="-122"/>
              <a:ea typeface="楷体" panose="02010609060101010101" charset="-122"/>
            </a:endParaRPr>
          </a:p>
          <a:p>
            <a:r>
              <a:rPr lang="zh-CN" altLang="en-US" sz="2800" b="1">
                <a:solidFill>
                  <a:schemeClr val="tx1"/>
                </a:solidFill>
                <a:latin typeface="楷体" panose="02010609060101010101" charset="-122"/>
                <a:ea typeface="楷体" panose="02010609060101010101" charset="-122"/>
              </a:rPr>
              <a:t>你的骄傲的美闪烁壮观。</a:t>
            </a:r>
            <a:endParaRPr lang="zh-CN" altLang="en-US" sz="2800" b="1">
              <a:solidFill>
                <a:schemeClr val="tx1"/>
              </a:solidFill>
              <a:latin typeface="楷体" panose="02010609060101010101" charset="-122"/>
              <a:ea typeface="楷体" panose="02010609060101010101" charset="-122"/>
            </a:endParaRPr>
          </a:p>
          <a:p>
            <a:r>
              <a:rPr lang="zh-CN" altLang="en-US" sz="2800" b="1">
                <a:solidFill>
                  <a:srgbClr val="0070C0"/>
                </a:solidFill>
                <a:latin typeface="楷体" panose="02010609060101010101" charset="-122"/>
                <a:ea typeface="楷体" panose="02010609060101010101" charset="-122"/>
              </a:rPr>
              <a:t>仿佛友人的忧郁的絮语</a:t>
            </a:r>
            <a:r>
              <a:rPr lang="zh-CN" altLang="en-US" sz="2800" b="1">
                <a:solidFill>
                  <a:schemeClr val="tx1"/>
                </a:solidFill>
                <a:latin typeface="楷体" panose="02010609060101010101" charset="-122"/>
                <a:ea typeface="楷体" panose="02010609060101010101" charset="-122"/>
              </a:rPr>
              <a:t>，</a:t>
            </a:r>
            <a:endParaRPr lang="zh-CN" altLang="en-US" sz="2800" b="1">
              <a:solidFill>
                <a:schemeClr val="tx1"/>
              </a:solidFill>
              <a:latin typeface="楷体" panose="02010609060101010101" charset="-122"/>
              <a:ea typeface="楷体" panose="02010609060101010101" charset="-122"/>
            </a:endParaRPr>
          </a:p>
          <a:p>
            <a:r>
              <a:rPr lang="zh-CN" altLang="en-US" sz="2800" b="1">
                <a:solidFill>
                  <a:srgbClr val="0070C0"/>
                </a:solidFill>
                <a:latin typeface="楷体" panose="02010609060101010101" charset="-122"/>
                <a:ea typeface="楷体" panose="02010609060101010101" charset="-122"/>
              </a:rPr>
              <a:t>仿佛他别离一刻的招呼</a:t>
            </a:r>
            <a:r>
              <a:rPr lang="zh-CN" altLang="en-US" sz="2800" b="1">
                <a:solidFill>
                  <a:schemeClr val="tx1"/>
                </a:solidFill>
                <a:latin typeface="楷体" panose="02010609060101010101" charset="-122"/>
                <a:ea typeface="楷体" panose="02010609060101010101" charset="-122"/>
              </a:rPr>
              <a:t>，</a:t>
            </a:r>
            <a:endParaRPr lang="zh-CN" altLang="en-US" sz="2800" b="1">
              <a:solidFill>
                <a:schemeClr val="tx1"/>
              </a:solidFill>
              <a:latin typeface="楷体" panose="02010609060101010101" charset="-122"/>
              <a:ea typeface="楷体" panose="02010609060101010101" charset="-122"/>
            </a:endParaRPr>
          </a:p>
          <a:p>
            <a:r>
              <a:rPr lang="zh-CN" altLang="en-US" sz="2800" b="1">
                <a:solidFill>
                  <a:schemeClr val="tx1"/>
                </a:solidFill>
                <a:latin typeface="楷体" panose="02010609060101010101" charset="-122"/>
                <a:ea typeface="楷体" panose="02010609060101010101" charset="-122"/>
              </a:rPr>
              <a:t>最后一次了，我听着你</a:t>
            </a:r>
            <a:r>
              <a:rPr lang="zh-CN" altLang="en-US" sz="2800" b="1">
                <a:solidFill>
                  <a:schemeClr val="tx1"/>
                </a:solidFill>
                <a:latin typeface="楷体" panose="02010609060101010101" charset="-122"/>
                <a:ea typeface="楷体" panose="02010609060101010101" charset="-122"/>
              </a:rPr>
              <a:t>的</a:t>
            </a:r>
            <a:endParaRPr lang="zh-CN" altLang="en-US" sz="2800" b="1">
              <a:solidFill>
                <a:schemeClr val="tx1"/>
              </a:solidFill>
              <a:latin typeface="楷体" panose="02010609060101010101" charset="-122"/>
              <a:ea typeface="楷体" panose="02010609060101010101" charset="-122"/>
            </a:endParaRPr>
          </a:p>
          <a:p>
            <a:r>
              <a:rPr lang="zh-CN" altLang="en-US" sz="2800" b="1">
                <a:solidFill>
                  <a:schemeClr val="tx1"/>
                </a:solidFill>
                <a:latin typeface="楷体" panose="02010609060101010101" charset="-122"/>
                <a:ea typeface="楷体" panose="02010609060101010101" charset="-122"/>
              </a:rPr>
              <a:t>喧声呼唤，</a:t>
            </a:r>
            <a:r>
              <a:rPr lang="zh-CN" altLang="en-US" sz="2800" b="1">
                <a:solidFill>
                  <a:schemeClr val="tx1"/>
                </a:solidFill>
                <a:latin typeface="楷体" panose="02010609060101010101" charset="-122"/>
                <a:ea typeface="楷体" panose="02010609060101010101" charset="-122"/>
              </a:rPr>
              <a:t>你的沉郁的吐诉。</a:t>
            </a:r>
            <a:endParaRPr lang="zh-CN" altLang="en-US" sz="2800" b="1">
              <a:solidFill>
                <a:schemeClr val="tx1"/>
              </a:solidFill>
              <a:latin typeface="楷体" panose="02010609060101010101" charset="-122"/>
              <a:ea typeface="楷体" panose="02010609060101010101" charset="-122"/>
            </a:endParaRPr>
          </a:p>
        </p:txBody>
      </p:sp>
      <p:sp>
        <p:nvSpPr>
          <p:cNvPr id="4" name="文本框 3"/>
          <p:cNvSpPr txBox="1"/>
          <p:nvPr/>
        </p:nvSpPr>
        <p:spPr>
          <a:xfrm>
            <a:off x="5847080" y="2708275"/>
            <a:ext cx="5782945" cy="3107690"/>
          </a:xfrm>
          <a:prstGeom prst="rect">
            <a:avLst/>
          </a:prstGeom>
          <a:noFill/>
        </p:spPr>
        <p:txBody>
          <a:bodyPr wrap="square" rtlCol="0" anchor="t">
            <a:spAutoFit/>
          </a:bodyPr>
          <a:p>
            <a:pPr algn="just"/>
            <a:r>
              <a:rPr lang="zh-CN" altLang="en-US" sz="2800">
                <a:solidFill>
                  <a:srgbClr val="0070C0"/>
                </a:solidFill>
                <a:latin typeface="黑体" panose="02010609060101010101" charset="-122"/>
                <a:ea typeface="黑体" panose="02010609060101010101" charset="-122"/>
                <a:cs typeface="黑体" panose="02010609060101010101" charset="-122"/>
              </a:rPr>
              <a:t>大海对诗人也含着款款深情</a:t>
            </a:r>
            <a:r>
              <a:rPr lang="zh-CN" altLang="en-US" sz="2800">
                <a:latin typeface="黑体" panose="02010609060101010101" charset="-122"/>
                <a:ea typeface="黑体" panose="02010609060101010101" charset="-122"/>
                <a:cs typeface="黑体" panose="02010609060101010101" charset="-122"/>
              </a:rPr>
              <a:t>，它的涛声</a:t>
            </a:r>
            <a:r>
              <a:rPr lang="en-US" altLang="zh-CN" sz="2800">
                <a:latin typeface="黑体" panose="02010609060101010101" charset="-122"/>
                <a:ea typeface="黑体" panose="02010609060101010101" charset="-122"/>
                <a:cs typeface="黑体" panose="02010609060101010101" charset="-122"/>
              </a:rPr>
              <a:t>“</a:t>
            </a:r>
            <a:r>
              <a:rPr lang="zh-CN" altLang="en-US" sz="2800">
                <a:latin typeface="黑体" panose="02010609060101010101" charset="-122"/>
                <a:ea typeface="黑体" panose="02010609060101010101" charset="-122"/>
                <a:cs typeface="黑体" panose="02010609060101010101" charset="-122"/>
              </a:rPr>
              <a:t>仿佛友人的忧郁的絮语</a:t>
            </a:r>
            <a:r>
              <a:rPr lang="en-US" altLang="zh-CN" sz="2800">
                <a:latin typeface="黑体" panose="02010609060101010101" charset="-122"/>
                <a:ea typeface="黑体" panose="02010609060101010101" charset="-122"/>
                <a:cs typeface="黑体" panose="02010609060101010101" charset="-122"/>
              </a:rPr>
              <a:t>”“</a:t>
            </a:r>
            <a:r>
              <a:rPr lang="zh-CN" altLang="en-US" sz="2800">
                <a:latin typeface="黑体" panose="02010609060101010101" charset="-122"/>
                <a:ea typeface="黑体" panose="02010609060101010101" charset="-122"/>
                <a:cs typeface="黑体" panose="02010609060101010101" charset="-122"/>
              </a:rPr>
              <a:t>仿佛他别离一刻的招呼</a:t>
            </a:r>
            <a:r>
              <a:rPr lang="en-US" altLang="zh-CN" sz="2800">
                <a:latin typeface="黑体" panose="02010609060101010101" charset="-122"/>
                <a:ea typeface="黑体" panose="02010609060101010101" charset="-122"/>
                <a:cs typeface="黑体" panose="02010609060101010101" charset="-122"/>
              </a:rPr>
              <a:t>”</a:t>
            </a:r>
            <a:r>
              <a:rPr lang="zh-CN" altLang="en-US" sz="2800">
                <a:latin typeface="黑体" panose="02010609060101010101" charset="-122"/>
                <a:ea typeface="黑体" panose="02010609060101010101" charset="-122"/>
                <a:cs typeface="黑体" panose="02010609060101010101" charset="-122"/>
              </a:rPr>
              <a:t>，像一位老朋友 对诗人的告别表达着恋恋深情。此刻的</a:t>
            </a:r>
            <a:r>
              <a:rPr lang="zh-CN" altLang="en-US" sz="2800">
                <a:solidFill>
                  <a:srgbClr val="0070C0"/>
                </a:solidFill>
                <a:latin typeface="黑体" panose="02010609060101010101" charset="-122"/>
                <a:ea typeface="黑体" panose="02010609060101010101" charset="-122"/>
                <a:cs typeface="黑体" panose="02010609060101010101" charset="-122"/>
              </a:rPr>
              <a:t>诗人和“大海”，好像一对心意相通的挚友</a:t>
            </a:r>
            <a:r>
              <a:rPr lang="zh-CN" altLang="en-US" sz="2800">
                <a:latin typeface="黑体" panose="02010609060101010101" charset="-122"/>
                <a:ea typeface="黑体" panose="02010609060101010101" charset="-122"/>
                <a:cs typeface="黑体" panose="02010609060101010101" charset="-122"/>
              </a:rPr>
              <a:t>，因此诗人才把自己内心的苦痛向朋友倾吐。</a:t>
            </a:r>
            <a:endParaRPr lang="zh-CN" altLang="en-US" sz="2800">
              <a:solidFill>
                <a:srgbClr val="0070C0"/>
              </a:solidFill>
              <a:latin typeface="黑体" panose="02010609060101010101" charset="-122"/>
              <a:ea typeface="黑体" panose="02010609060101010101" charset="-122"/>
              <a:cs typeface="黑体" panose="02010609060101010101" charset="-122"/>
            </a:endParaRPr>
          </a:p>
        </p:txBody>
      </p:sp>
      <p:sp>
        <p:nvSpPr>
          <p:cNvPr id="5" name="右箭头 4"/>
          <p:cNvSpPr/>
          <p:nvPr/>
        </p:nvSpPr>
        <p:spPr>
          <a:xfrm>
            <a:off x="5411470" y="4652645"/>
            <a:ext cx="432435" cy="3600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945515" y="1125220"/>
            <a:ext cx="5336540" cy="645160"/>
          </a:xfrm>
          <a:prstGeom prst="rect">
            <a:avLst/>
          </a:prstGeom>
          <a:noFill/>
        </p:spPr>
        <p:txBody>
          <a:bodyPr wrap="square" rtlCol="0" anchor="t">
            <a:spAutoFit/>
          </a:bodyPr>
          <a:p>
            <a:pPr>
              <a:buClrTx/>
              <a:buSzTx/>
              <a:buFontTx/>
            </a:pPr>
            <a:r>
              <a:rPr lang="zh-CN" altLang="en-US" sz="3600" dirty="0">
                <a:latin typeface="黑体" panose="02010609060101010101" charset="-122"/>
                <a:ea typeface="黑体" panose="02010609060101010101" charset="-122"/>
              </a:rPr>
              <a:t>五、分析意象，品味情感</a:t>
            </a:r>
            <a:endParaRPr lang="zh-CN" altLang="en-US" sz="3600" dirty="0">
              <a:latin typeface="黑体" panose="02010609060101010101" charset="-122"/>
              <a:ea typeface="黑体" panose="02010609060101010101" charset="-122"/>
            </a:endParaRPr>
          </a:p>
        </p:txBody>
      </p:sp>
      <p:sp>
        <p:nvSpPr>
          <p:cNvPr id="7" name="矩形 6"/>
          <p:cNvSpPr/>
          <p:nvPr/>
        </p:nvSpPr>
        <p:spPr>
          <a:xfrm>
            <a:off x="580390" y="1770380"/>
            <a:ext cx="10996295" cy="953135"/>
          </a:xfrm>
          <a:prstGeom prst="rect">
            <a:avLst/>
          </a:prstGeom>
        </p:spPr>
        <p:txBody>
          <a:bodyPr wrap="square">
            <a:spAutoFit/>
          </a:bodyPr>
          <a:p>
            <a:pPr lvl="0" algn="just">
              <a:lnSpc>
                <a:spcPct val="100000"/>
              </a:lnSpc>
              <a:buClrTx/>
              <a:buSzTx/>
              <a:buFontTx/>
            </a:pPr>
            <a:r>
              <a:rPr lang="en-US" altLang="zh-CN" sz="2800" smtClean="0">
                <a:latin typeface="黑体" panose="02010609060101010101" charset="-122"/>
                <a:ea typeface="黑体" panose="02010609060101010101" charset="-122"/>
                <a:cs typeface="黑体" panose="02010609060101010101" charset="-122"/>
                <a:sym typeface="+mn-ea"/>
              </a:rPr>
              <a:t>2.</a:t>
            </a:r>
            <a:r>
              <a:rPr sz="2800" smtClean="0">
                <a:latin typeface="黑体" panose="02010609060101010101" charset="-122"/>
                <a:ea typeface="黑体" panose="02010609060101010101" charset="-122"/>
                <a:cs typeface="黑体" panose="02010609060101010101" charset="-122"/>
                <a:sym typeface="+mn-ea"/>
              </a:rPr>
              <a:t>诗人</a:t>
            </a:r>
            <a:r>
              <a:rPr sz="2800" smtClean="0">
                <a:solidFill>
                  <a:srgbClr val="0070C0"/>
                </a:solidFill>
                <a:latin typeface="黑体" panose="02010609060101010101" charset="-122"/>
                <a:ea typeface="黑体" panose="02010609060101010101" charset="-122"/>
                <a:cs typeface="黑体" panose="02010609060101010101" charset="-122"/>
                <a:sym typeface="+mn-ea"/>
              </a:rPr>
              <a:t>对人格化了的“大海”抱有什么感情呢？</a:t>
            </a:r>
            <a:r>
              <a:rPr sz="2800" smtClean="0">
                <a:latin typeface="黑体" panose="02010609060101010101" charset="-122"/>
                <a:ea typeface="黑体" panose="02010609060101010101" charset="-122"/>
                <a:cs typeface="黑体" panose="02010609060101010101" charset="-122"/>
                <a:sym typeface="+mn-ea"/>
              </a:rPr>
              <a:t>请再读文本，体会其中的情感。</a:t>
            </a:r>
            <a:endParaRPr sz="2800" smtClean="0">
              <a:latin typeface="黑体" panose="02010609060101010101" charset="-122"/>
              <a:ea typeface="黑体" panose="02010609060101010101" charset="-122"/>
              <a:cs typeface="黑体" panose="02010609060101010101" charset="-122"/>
              <a:sym typeface="+mn-ea"/>
            </a:endParaRPr>
          </a:p>
        </p:txBody>
      </p:sp>
      <p:sp>
        <p:nvSpPr>
          <p:cNvPr id="3" name="文本框 2"/>
          <p:cNvSpPr txBox="1"/>
          <p:nvPr/>
        </p:nvSpPr>
        <p:spPr>
          <a:xfrm>
            <a:off x="623570" y="2852420"/>
            <a:ext cx="4907280" cy="3107690"/>
          </a:xfrm>
          <a:prstGeom prst="rect">
            <a:avLst/>
          </a:prstGeom>
          <a:solidFill>
            <a:schemeClr val="bg1">
              <a:alpha val="52000"/>
            </a:schemeClr>
          </a:solidFill>
        </p:spPr>
        <p:txBody>
          <a:bodyPr wrap="square" rtlCol="0" anchor="t">
            <a:spAutoFit/>
          </a:bodyPr>
          <a:p>
            <a:pPr algn="just"/>
            <a:r>
              <a:rPr lang="en-US" altLang="zh-CN" sz="2800" b="1">
                <a:solidFill>
                  <a:schemeClr val="tx1"/>
                </a:solidFill>
                <a:latin typeface="楷体" panose="02010609060101010101" charset="-122"/>
                <a:ea typeface="楷体" panose="02010609060101010101" charset="-122"/>
              </a:rPr>
              <a:t>“</a:t>
            </a:r>
            <a:r>
              <a:rPr lang="zh-CN" altLang="en-US" sz="2800" b="1">
                <a:solidFill>
                  <a:srgbClr val="0070C0"/>
                </a:solidFill>
                <a:latin typeface="楷体" panose="02010609060101010101" charset="-122"/>
                <a:ea typeface="楷体" panose="02010609060101010101" charset="-122"/>
              </a:rPr>
              <a:t>我全心渴望的国度</a:t>
            </a:r>
            <a:r>
              <a:rPr lang="zh-CN" altLang="en-US" sz="2800" b="1">
                <a:solidFill>
                  <a:schemeClr val="tx1"/>
                </a:solidFill>
                <a:latin typeface="楷体" panose="02010609060101010101" charset="-122"/>
                <a:ea typeface="楷体" panose="02010609060101010101" charset="-122"/>
              </a:rPr>
              <a:t>呀，大海！</a:t>
            </a:r>
            <a:r>
              <a:rPr lang="en-US" altLang="zh-CN" sz="2800" b="1">
                <a:solidFill>
                  <a:schemeClr val="tx1"/>
                </a:solidFill>
                <a:latin typeface="楷体" panose="02010609060101010101" charset="-122"/>
                <a:ea typeface="楷体" panose="02010609060101010101" charset="-122"/>
              </a:rPr>
              <a:t>”</a:t>
            </a:r>
            <a:endParaRPr lang="en-US" altLang="zh-CN" sz="2800" b="1">
              <a:solidFill>
                <a:schemeClr val="tx1"/>
              </a:solidFill>
              <a:latin typeface="楷体" panose="02010609060101010101" charset="-122"/>
              <a:ea typeface="楷体" panose="02010609060101010101" charset="-122"/>
            </a:endParaRPr>
          </a:p>
          <a:p>
            <a:pPr algn="just"/>
            <a:r>
              <a:rPr lang="en-US" altLang="zh-CN" sz="2800" b="1">
                <a:solidFill>
                  <a:schemeClr val="tx1"/>
                </a:solidFill>
                <a:latin typeface="楷体" panose="02010609060101010101" charset="-122"/>
                <a:ea typeface="楷体" panose="02010609060101010101" charset="-122"/>
              </a:rPr>
              <a:t>“</a:t>
            </a:r>
            <a:r>
              <a:rPr lang="zh-CN" altLang="en-US" sz="2800" b="1">
                <a:solidFill>
                  <a:schemeClr val="tx1"/>
                </a:solidFill>
                <a:latin typeface="楷体" panose="02010609060101010101" charset="-122"/>
                <a:ea typeface="楷体" panose="02010609060101010101" charset="-122"/>
              </a:rPr>
              <a:t>啊，</a:t>
            </a:r>
            <a:r>
              <a:rPr lang="zh-CN" altLang="en-US" sz="2800" b="1">
                <a:solidFill>
                  <a:srgbClr val="0070C0"/>
                </a:solidFill>
                <a:latin typeface="楷体" panose="02010609060101010101" charset="-122"/>
                <a:ea typeface="楷体" panose="02010609060101010101" charset="-122"/>
              </a:rPr>
              <a:t>我多么爱听你的回声</a:t>
            </a:r>
            <a:r>
              <a:rPr lang="en-US" altLang="zh-CN" sz="2800" b="1">
                <a:solidFill>
                  <a:schemeClr val="tx1"/>
                </a:solidFill>
                <a:latin typeface="楷体" panose="02010609060101010101" charset="-122"/>
                <a:ea typeface="楷体" panose="02010609060101010101" charset="-122"/>
              </a:rPr>
              <a:t>”</a:t>
            </a:r>
            <a:endParaRPr lang="zh-CN" altLang="en-US" sz="2800" b="1">
              <a:solidFill>
                <a:schemeClr val="tx1"/>
              </a:solidFill>
              <a:latin typeface="楷体" panose="02010609060101010101" charset="-122"/>
              <a:ea typeface="楷体" panose="02010609060101010101" charset="-122"/>
            </a:endParaRPr>
          </a:p>
          <a:p>
            <a:pPr algn="just"/>
            <a:r>
              <a:rPr lang="en-US" altLang="zh-CN" sz="2800" b="1">
                <a:solidFill>
                  <a:schemeClr val="tx1"/>
                </a:solidFill>
                <a:latin typeface="楷体" panose="02010609060101010101" charset="-122"/>
                <a:ea typeface="楷体" panose="02010609060101010101" charset="-122"/>
              </a:rPr>
              <a:t>“</a:t>
            </a:r>
            <a:r>
              <a:rPr lang="zh-CN" altLang="en-US" sz="2800" b="1">
                <a:solidFill>
                  <a:schemeClr val="tx1"/>
                </a:solidFill>
                <a:latin typeface="楷体" panose="02010609060101010101" charset="-122"/>
                <a:ea typeface="楷体" panose="02010609060101010101" charset="-122"/>
              </a:rPr>
              <a:t>我</a:t>
            </a:r>
            <a:r>
              <a:rPr lang="zh-CN" altLang="en-US" sz="2800" b="1">
                <a:solidFill>
                  <a:srgbClr val="0070C0"/>
                </a:solidFill>
                <a:latin typeface="楷体" panose="02010609060101010101" charset="-122"/>
                <a:ea typeface="楷体" panose="02010609060101010101" charset="-122"/>
              </a:rPr>
              <a:t>爱听你黄昏时分的幽静</a:t>
            </a:r>
            <a:r>
              <a:rPr lang="en-US" altLang="zh-CN" sz="2800" b="1">
                <a:solidFill>
                  <a:schemeClr val="tx1"/>
                </a:solidFill>
                <a:latin typeface="楷体" panose="02010609060101010101" charset="-122"/>
                <a:ea typeface="楷体" panose="02010609060101010101" charset="-122"/>
              </a:rPr>
              <a:t>”</a:t>
            </a:r>
            <a:endParaRPr lang="en-US" altLang="zh-CN" sz="2800" b="1">
              <a:solidFill>
                <a:schemeClr val="tx1"/>
              </a:solidFill>
              <a:latin typeface="楷体" panose="02010609060101010101" charset="-122"/>
              <a:ea typeface="楷体" panose="02010609060101010101" charset="-122"/>
            </a:endParaRPr>
          </a:p>
          <a:p>
            <a:pPr algn="just"/>
            <a:r>
              <a:rPr lang="en-US" altLang="zh-CN" sz="2800" b="1">
                <a:solidFill>
                  <a:schemeClr val="tx1"/>
                </a:solidFill>
                <a:latin typeface="楷体" panose="02010609060101010101" charset="-122"/>
                <a:ea typeface="楷体" panose="02010609060101010101" charset="-122"/>
              </a:rPr>
              <a:t>“我还没有</a:t>
            </a:r>
            <a:r>
              <a:rPr lang="en-US" altLang="zh-CN" sz="2800" b="1">
                <a:solidFill>
                  <a:srgbClr val="0070C0"/>
                </a:solidFill>
                <a:latin typeface="楷体" panose="02010609060101010101" charset="-122"/>
                <a:ea typeface="楷体" panose="02010609060101010101" charset="-122"/>
              </a:rPr>
              <a:t>热烈地拥抱你</a:t>
            </a:r>
            <a:r>
              <a:rPr lang="en-US" altLang="zh-CN" sz="2800" b="1">
                <a:solidFill>
                  <a:schemeClr val="tx1"/>
                </a:solidFill>
                <a:latin typeface="楷体" panose="02010609060101010101" charset="-122"/>
                <a:ea typeface="楷体" panose="02010609060101010101" charset="-122"/>
              </a:rPr>
              <a:t>，大海!也没有让我的</a:t>
            </a:r>
            <a:r>
              <a:rPr lang="en-US" altLang="zh-CN" sz="2800" b="1">
                <a:solidFill>
                  <a:srgbClr val="0070C0"/>
                </a:solidFill>
                <a:latin typeface="楷体" panose="02010609060101010101" charset="-122"/>
                <a:ea typeface="楷体" panose="02010609060101010101" charset="-122"/>
              </a:rPr>
              <a:t>诗情的波澜</a:t>
            </a:r>
            <a:endParaRPr lang="en-US" altLang="zh-CN" sz="2800" b="1">
              <a:solidFill>
                <a:schemeClr val="tx1"/>
              </a:solidFill>
              <a:latin typeface="楷体" panose="02010609060101010101" charset="-122"/>
              <a:ea typeface="楷体" panose="02010609060101010101" charset="-122"/>
            </a:endParaRPr>
          </a:p>
          <a:p>
            <a:pPr algn="just"/>
            <a:r>
              <a:rPr lang="en-US" altLang="zh-CN" sz="2800" b="1">
                <a:solidFill>
                  <a:srgbClr val="0070C0"/>
                </a:solidFill>
                <a:latin typeface="楷体" panose="02010609060101010101" charset="-122"/>
                <a:ea typeface="楷体" panose="02010609060101010101" charset="-122"/>
              </a:rPr>
              <a:t>随着你的山脊跑开!</a:t>
            </a:r>
            <a:r>
              <a:rPr lang="en-US" altLang="zh-CN" sz="2800" b="1">
                <a:solidFill>
                  <a:schemeClr val="tx1"/>
                </a:solidFill>
                <a:latin typeface="楷体" panose="02010609060101010101" charset="-122"/>
                <a:ea typeface="楷体" panose="02010609060101010101" charset="-122"/>
              </a:rPr>
              <a:t>”</a:t>
            </a:r>
            <a:endParaRPr lang="en-US" altLang="zh-CN" sz="2800" b="1">
              <a:solidFill>
                <a:schemeClr val="tx1"/>
              </a:solidFill>
              <a:latin typeface="楷体" panose="02010609060101010101" charset="-122"/>
              <a:ea typeface="楷体" panose="02010609060101010101" charset="-122"/>
            </a:endParaRPr>
          </a:p>
        </p:txBody>
      </p:sp>
      <p:sp>
        <p:nvSpPr>
          <p:cNvPr id="4" name="文本框 3"/>
          <p:cNvSpPr txBox="1"/>
          <p:nvPr/>
        </p:nvSpPr>
        <p:spPr>
          <a:xfrm>
            <a:off x="5967095" y="2580005"/>
            <a:ext cx="5995670" cy="3538220"/>
          </a:xfrm>
          <a:prstGeom prst="rect">
            <a:avLst/>
          </a:prstGeom>
          <a:noFill/>
        </p:spPr>
        <p:txBody>
          <a:bodyPr wrap="square" rtlCol="0" anchor="t">
            <a:spAutoFit/>
          </a:bodyPr>
          <a:p>
            <a:pPr algn="just"/>
            <a:r>
              <a:rPr lang="zh-CN" altLang="en-US" sz="2800">
                <a:latin typeface="黑体" panose="02010609060101010101" charset="-122"/>
                <a:ea typeface="黑体" panose="02010609060101010101" charset="-122"/>
                <a:cs typeface="黑体" panose="02010609060101010101" charset="-122"/>
              </a:rPr>
              <a:t>诗人</a:t>
            </a:r>
            <a:r>
              <a:rPr lang="zh-CN" altLang="en-US" sz="2800">
                <a:solidFill>
                  <a:srgbClr val="0070C0"/>
                </a:solidFill>
                <a:latin typeface="黑体" panose="02010609060101010101" charset="-122"/>
                <a:ea typeface="黑体" panose="02010609060101010101" charset="-122"/>
                <a:cs typeface="黑体" panose="02010609060101010101" charset="-122"/>
              </a:rPr>
              <a:t>表达了对“大海”热烈的爱</a:t>
            </a:r>
            <a:r>
              <a:rPr lang="zh-CN" altLang="en-US" sz="2800">
                <a:latin typeface="黑体" panose="02010609060101010101" charset="-122"/>
                <a:ea typeface="黑体" panose="02010609060101010101" charset="-122"/>
                <a:cs typeface="黑体" panose="02010609060101010101" charset="-122"/>
              </a:rPr>
              <a:t>，并向“大海”倾诉着自己的烦恼。他用优美的语言描绘着</a:t>
            </a:r>
            <a:r>
              <a:rPr lang="en-US" altLang="zh-CN" sz="2800">
                <a:latin typeface="黑体" panose="02010609060101010101" charset="-122"/>
                <a:ea typeface="黑体" panose="02010609060101010101" charset="-122"/>
                <a:cs typeface="黑体" panose="02010609060101010101" charset="-122"/>
              </a:rPr>
              <a:t>“</a:t>
            </a:r>
            <a:r>
              <a:rPr lang="zh-CN" altLang="en-US" sz="2800">
                <a:latin typeface="黑体" panose="02010609060101010101" charset="-122"/>
                <a:ea typeface="黑体" panose="02010609060101010101" charset="-122"/>
                <a:cs typeface="黑体" panose="02010609060101010101" charset="-122"/>
              </a:rPr>
              <a:t>大海</a:t>
            </a:r>
            <a:r>
              <a:rPr lang="en-US" altLang="zh-CN" sz="2800">
                <a:latin typeface="黑体" panose="02010609060101010101" charset="-122"/>
                <a:ea typeface="黑体" panose="02010609060101010101" charset="-122"/>
                <a:cs typeface="黑体" panose="02010609060101010101" charset="-122"/>
              </a:rPr>
              <a:t>”</a:t>
            </a:r>
            <a:r>
              <a:rPr lang="zh-CN" altLang="en-US" sz="2800">
                <a:latin typeface="黑体" panose="02010609060101010101" charset="-122"/>
                <a:ea typeface="黑体" panose="02010609060101010101" charset="-122"/>
                <a:cs typeface="黑体" panose="02010609060101010101" charset="-122"/>
              </a:rPr>
              <a:t>的性格，称呼</a:t>
            </a:r>
            <a:r>
              <a:rPr lang="en-US" altLang="zh-CN" sz="2800">
                <a:latin typeface="黑体" panose="02010609060101010101" charset="-122"/>
                <a:ea typeface="黑体" panose="02010609060101010101" charset="-122"/>
                <a:cs typeface="黑体" panose="02010609060101010101" charset="-122"/>
              </a:rPr>
              <a:t>“</a:t>
            </a:r>
            <a:r>
              <a:rPr lang="zh-CN" altLang="en-US" sz="2800">
                <a:latin typeface="黑体" panose="02010609060101010101" charset="-122"/>
                <a:ea typeface="黑体" panose="02010609060101010101" charset="-122"/>
                <a:cs typeface="黑体" panose="02010609060101010101" charset="-122"/>
              </a:rPr>
              <a:t>大海</a:t>
            </a:r>
            <a:r>
              <a:rPr lang="en-US" altLang="zh-CN" sz="2800">
                <a:latin typeface="黑体" panose="02010609060101010101" charset="-122"/>
                <a:ea typeface="黑体" panose="02010609060101010101" charset="-122"/>
                <a:cs typeface="黑体" panose="02010609060101010101" charset="-122"/>
              </a:rPr>
              <a:t>”</a:t>
            </a:r>
            <a:r>
              <a:rPr lang="zh-CN" altLang="en-US" sz="2800">
                <a:latin typeface="黑体" panose="02010609060101010101" charset="-122"/>
                <a:ea typeface="黑体" panose="02010609060101010101" charset="-122"/>
                <a:cs typeface="黑体" panose="02010609060101010101" charset="-122"/>
              </a:rPr>
              <a:t>为</a:t>
            </a:r>
            <a:r>
              <a:rPr lang="en-US" altLang="zh-CN" sz="2800">
                <a:latin typeface="黑体" panose="02010609060101010101" charset="-122"/>
                <a:ea typeface="黑体" panose="02010609060101010101" charset="-122"/>
                <a:cs typeface="黑体" panose="02010609060101010101" charset="-122"/>
              </a:rPr>
              <a:t>“</a:t>
            </a:r>
            <a:r>
              <a:rPr lang="zh-CN" altLang="en-US" sz="2800">
                <a:latin typeface="黑体" panose="02010609060101010101" charset="-122"/>
                <a:ea typeface="黑体" panose="02010609060101010101" charset="-122"/>
                <a:cs typeface="黑体" panose="02010609060101010101" charset="-122"/>
              </a:rPr>
              <a:t>我全心渴望的国度</a:t>
            </a:r>
            <a:r>
              <a:rPr lang="en-US" altLang="zh-CN" sz="2800">
                <a:latin typeface="黑体" panose="02010609060101010101" charset="-122"/>
                <a:ea typeface="黑体" panose="02010609060101010101" charset="-122"/>
                <a:cs typeface="黑体" panose="02010609060101010101" charset="-122"/>
              </a:rPr>
              <a:t>”</a:t>
            </a:r>
            <a:r>
              <a:rPr lang="zh-CN" altLang="en-US" sz="2800">
                <a:latin typeface="黑体" panose="02010609060101010101" charset="-122"/>
                <a:ea typeface="黑体" panose="02010609060101010101" charset="-122"/>
                <a:cs typeface="黑体" panose="02010609060101010101" charset="-122"/>
              </a:rPr>
              <a:t>，表达自己</a:t>
            </a:r>
            <a:r>
              <a:rPr lang="en-US" altLang="zh-CN" sz="2800">
                <a:latin typeface="黑体" panose="02010609060101010101" charset="-122"/>
                <a:ea typeface="黑体" panose="02010609060101010101" charset="-122"/>
                <a:cs typeface="黑体" panose="02010609060101010101" charset="-122"/>
              </a:rPr>
              <a:t>“</a:t>
            </a:r>
            <a:r>
              <a:rPr lang="zh-CN" altLang="en-US" sz="2800">
                <a:latin typeface="黑体" panose="02010609060101010101" charset="-122"/>
                <a:ea typeface="黑体" panose="02010609060101010101" charset="-122"/>
                <a:cs typeface="黑体" panose="02010609060101010101" charset="-122"/>
              </a:rPr>
              <a:t>我多么爱听你的回声</a:t>
            </a:r>
            <a:r>
              <a:rPr lang="en-US" altLang="zh-CN" sz="2800">
                <a:latin typeface="黑体" panose="02010609060101010101" charset="-122"/>
                <a:ea typeface="黑体" panose="02010609060101010101" charset="-122"/>
                <a:cs typeface="黑体" panose="02010609060101010101" charset="-122"/>
              </a:rPr>
              <a:t>”“</a:t>
            </a:r>
            <a:r>
              <a:rPr lang="zh-CN" altLang="en-US" sz="2800">
                <a:latin typeface="黑体" panose="02010609060101010101" charset="-122"/>
                <a:ea typeface="黑体" panose="02010609060101010101" charset="-122"/>
                <a:cs typeface="黑体" panose="02010609060101010101" charset="-122"/>
              </a:rPr>
              <a:t>爱听你黄昏时分的幽静</a:t>
            </a:r>
            <a:r>
              <a:rPr lang="en-US" altLang="zh-CN" sz="2800">
                <a:latin typeface="黑体" panose="02010609060101010101" charset="-122"/>
                <a:ea typeface="黑体" panose="02010609060101010101" charset="-122"/>
                <a:cs typeface="黑体" panose="02010609060101010101" charset="-122"/>
              </a:rPr>
              <a:t>”</a:t>
            </a:r>
            <a:r>
              <a:rPr lang="zh-CN" altLang="en-US" sz="2800">
                <a:latin typeface="黑体" panose="02010609060101010101" charset="-122"/>
                <a:ea typeface="黑体" panose="02010609060101010101" charset="-122"/>
                <a:cs typeface="黑体" panose="02010609060101010101" charset="-122"/>
              </a:rPr>
              <a:t>，想要</a:t>
            </a:r>
            <a:r>
              <a:rPr lang="en-US" altLang="zh-CN" sz="2800">
                <a:latin typeface="黑体" panose="02010609060101010101" charset="-122"/>
                <a:ea typeface="黑体" panose="02010609060101010101" charset="-122"/>
                <a:cs typeface="黑体" panose="02010609060101010101" charset="-122"/>
              </a:rPr>
              <a:t>“</a:t>
            </a:r>
            <a:r>
              <a:rPr lang="zh-CN" altLang="en-US" sz="2800">
                <a:latin typeface="黑体" panose="02010609060101010101" charset="-122"/>
                <a:ea typeface="黑体" panose="02010609060101010101" charset="-122"/>
                <a:cs typeface="黑体" panose="02010609060101010101" charset="-122"/>
              </a:rPr>
              <a:t>热烈地拥抱你</a:t>
            </a:r>
            <a:r>
              <a:rPr lang="en-US" altLang="zh-CN" sz="2800">
                <a:latin typeface="黑体" panose="02010609060101010101" charset="-122"/>
                <a:ea typeface="黑体" panose="02010609060101010101" charset="-122"/>
                <a:cs typeface="黑体" panose="02010609060101010101" charset="-122"/>
              </a:rPr>
              <a:t>”</a:t>
            </a:r>
            <a:r>
              <a:rPr lang="zh-CN" altLang="en-US" sz="2800">
                <a:latin typeface="黑体" panose="02010609060101010101" charset="-122"/>
                <a:ea typeface="黑体" panose="02010609060101010101" charset="-122"/>
                <a:cs typeface="黑体" panose="02010609060101010101" charset="-122"/>
              </a:rPr>
              <a:t>，想要让</a:t>
            </a:r>
            <a:r>
              <a:rPr lang="en-US" altLang="zh-CN" sz="2800">
                <a:latin typeface="黑体" panose="02010609060101010101" charset="-122"/>
                <a:ea typeface="黑体" panose="02010609060101010101" charset="-122"/>
                <a:cs typeface="黑体" panose="02010609060101010101" charset="-122"/>
              </a:rPr>
              <a:t>“</a:t>
            </a:r>
            <a:r>
              <a:rPr lang="zh-CN" altLang="en-US" sz="2800">
                <a:latin typeface="黑体" panose="02010609060101010101" charset="-122"/>
                <a:ea typeface="黑体" panose="02010609060101010101" charset="-122"/>
                <a:cs typeface="黑体" panose="02010609060101010101" charset="-122"/>
              </a:rPr>
              <a:t>自己诗情的波澜</a:t>
            </a:r>
            <a:r>
              <a:rPr lang="en-US" altLang="zh-CN" sz="2800">
                <a:latin typeface="黑体" panose="02010609060101010101" charset="-122"/>
                <a:ea typeface="黑体" panose="02010609060101010101" charset="-122"/>
                <a:cs typeface="黑体" panose="02010609060101010101" charset="-122"/>
              </a:rPr>
              <a:t>”</a:t>
            </a:r>
            <a:r>
              <a:rPr lang="zh-CN" altLang="en-US" sz="2800">
                <a:latin typeface="黑体" panose="02010609060101010101" charset="-122"/>
                <a:ea typeface="黑体" panose="02010609060101010101" charset="-122"/>
                <a:cs typeface="黑体" panose="02010609060101010101" charset="-122"/>
              </a:rPr>
              <a:t>奔驰于海的波峰。</a:t>
            </a:r>
            <a:endParaRPr lang="zh-CN" altLang="en-US" sz="2800">
              <a:latin typeface="黑体" panose="02010609060101010101" charset="-122"/>
              <a:ea typeface="黑体" panose="02010609060101010101" charset="-122"/>
              <a:cs typeface="黑体" panose="02010609060101010101" charset="-122"/>
            </a:endParaRPr>
          </a:p>
        </p:txBody>
      </p:sp>
      <p:sp>
        <p:nvSpPr>
          <p:cNvPr id="5" name="右箭头 4"/>
          <p:cNvSpPr/>
          <p:nvPr/>
        </p:nvSpPr>
        <p:spPr>
          <a:xfrm>
            <a:off x="5520690" y="3717290"/>
            <a:ext cx="432435" cy="3600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945515" y="1125220"/>
            <a:ext cx="5336540" cy="645160"/>
          </a:xfrm>
          <a:prstGeom prst="rect">
            <a:avLst/>
          </a:prstGeom>
          <a:noFill/>
        </p:spPr>
        <p:txBody>
          <a:bodyPr wrap="square" rtlCol="0" anchor="t">
            <a:spAutoFit/>
          </a:bodyPr>
          <a:p>
            <a:pPr algn="l">
              <a:buClrTx/>
              <a:buSzTx/>
              <a:buFontTx/>
            </a:pPr>
            <a:r>
              <a:rPr lang="zh-CN" altLang="en-US" sz="3600" dirty="0">
                <a:latin typeface="黑体" panose="02010609060101010101" charset="-122"/>
                <a:ea typeface="黑体" panose="02010609060101010101" charset="-122"/>
              </a:rPr>
              <a:t>五、分析意象，品味情感</a:t>
            </a:r>
            <a:endParaRPr lang="zh-CN" altLang="en-US" sz="3600" dirty="0">
              <a:latin typeface="黑体" panose="02010609060101010101" charset="-122"/>
              <a:ea typeface="黑体" panose="02010609060101010101" charset="-122"/>
            </a:endParaRPr>
          </a:p>
        </p:txBody>
      </p:sp>
      <p:sp>
        <p:nvSpPr>
          <p:cNvPr id="4" name="矩形 3"/>
          <p:cNvSpPr/>
          <p:nvPr/>
        </p:nvSpPr>
        <p:spPr>
          <a:xfrm>
            <a:off x="335915" y="1770380"/>
            <a:ext cx="7858760" cy="521970"/>
          </a:xfrm>
          <a:prstGeom prst="rect">
            <a:avLst/>
          </a:prstGeom>
        </p:spPr>
        <p:txBody>
          <a:bodyPr wrap="square">
            <a:spAutoFit/>
          </a:bodyPr>
          <a:lstStyle/>
          <a:p>
            <a:r>
              <a:rPr lang="en-US" altLang="zh-CN" sz="2800" smtClean="0">
                <a:latin typeface="黑体" panose="02010609060101010101" charset="-122"/>
                <a:ea typeface="黑体" panose="02010609060101010101" charset="-122"/>
                <a:cs typeface="黑体" panose="02010609060101010101" charset="-122"/>
              </a:rPr>
              <a:t> </a:t>
            </a:r>
            <a:r>
              <a:rPr lang="zh-CN" sz="2800">
                <a:latin typeface="黑体" panose="02010609060101010101" charset="-122"/>
                <a:ea typeface="黑体" panose="02010609060101010101" charset="-122"/>
                <a:cs typeface="黑体" panose="02010609060101010101" charset="-122"/>
                <a:sym typeface="+mn-ea"/>
              </a:rPr>
              <a:t>普希金笔下的</a:t>
            </a:r>
            <a:r>
              <a:rPr lang="en-US" altLang="zh-CN" sz="2800">
                <a:solidFill>
                  <a:srgbClr val="0070C0"/>
                </a:solidFill>
                <a:latin typeface="黑体" panose="02010609060101010101" charset="-122"/>
                <a:ea typeface="黑体" panose="02010609060101010101" charset="-122"/>
                <a:cs typeface="黑体" panose="02010609060101010101" charset="-122"/>
                <a:sym typeface="+mn-ea"/>
              </a:rPr>
              <a:t>“</a:t>
            </a:r>
            <a:r>
              <a:rPr lang="zh-CN" sz="2800">
                <a:solidFill>
                  <a:srgbClr val="0070C0"/>
                </a:solidFill>
                <a:latin typeface="黑体" panose="02010609060101010101" charset="-122"/>
                <a:ea typeface="黑体" panose="02010609060101010101" charset="-122"/>
                <a:cs typeface="黑体" panose="02010609060101010101" charset="-122"/>
                <a:sym typeface="+mn-ea"/>
              </a:rPr>
              <a:t>大海</a:t>
            </a:r>
            <a:r>
              <a:rPr lang="en-US" altLang="zh-CN" sz="2800">
                <a:solidFill>
                  <a:srgbClr val="0070C0"/>
                </a:solidFill>
                <a:latin typeface="黑体" panose="02010609060101010101" charset="-122"/>
                <a:ea typeface="黑体" panose="02010609060101010101" charset="-122"/>
                <a:cs typeface="黑体" panose="02010609060101010101" charset="-122"/>
                <a:sym typeface="+mn-ea"/>
              </a:rPr>
              <a:t>”</a:t>
            </a:r>
            <a:r>
              <a:rPr lang="zh-CN" altLang="en-US" sz="2800">
                <a:solidFill>
                  <a:srgbClr val="0070C0"/>
                </a:solidFill>
                <a:latin typeface="黑体" panose="02010609060101010101" charset="-122"/>
                <a:ea typeface="黑体" panose="02010609060101010101" charset="-122"/>
                <a:cs typeface="黑体" panose="02010609060101010101" charset="-122"/>
                <a:sym typeface="+mn-ea"/>
              </a:rPr>
              <a:t>的</a:t>
            </a:r>
            <a:r>
              <a:rPr lang="zh-CN" sz="2800">
                <a:solidFill>
                  <a:srgbClr val="0070C0"/>
                </a:solidFill>
                <a:latin typeface="黑体" panose="02010609060101010101" charset="-122"/>
                <a:ea typeface="黑体" panose="02010609060101010101" charset="-122"/>
                <a:cs typeface="黑体" panose="02010609060101010101" charset="-122"/>
                <a:sym typeface="+mn-ea"/>
              </a:rPr>
              <a:t>象征意义：</a:t>
            </a:r>
            <a:endParaRPr lang="zh-CN" sz="2800">
              <a:solidFill>
                <a:srgbClr val="0070C0"/>
              </a:solidFill>
              <a:latin typeface="黑体" panose="02010609060101010101" charset="-122"/>
              <a:ea typeface="黑体" panose="02010609060101010101" charset="-122"/>
              <a:cs typeface="黑体" panose="02010609060101010101" charset="-122"/>
              <a:sym typeface="+mn-ea"/>
            </a:endParaRPr>
          </a:p>
        </p:txBody>
      </p:sp>
      <p:sp>
        <p:nvSpPr>
          <p:cNvPr id="8" name="文本框 7"/>
          <p:cNvSpPr txBox="1"/>
          <p:nvPr/>
        </p:nvSpPr>
        <p:spPr>
          <a:xfrm>
            <a:off x="479425" y="2348865"/>
            <a:ext cx="8415020" cy="3107690"/>
          </a:xfrm>
          <a:prstGeom prst="rect">
            <a:avLst/>
          </a:prstGeom>
          <a:noFill/>
        </p:spPr>
        <p:txBody>
          <a:bodyPr wrap="square" rtlCol="0" anchor="t">
            <a:spAutoFit/>
          </a:bodyPr>
          <a:p>
            <a:pPr algn="just"/>
            <a:r>
              <a:rPr lang="en-US" altLang="zh-CN" sz="2800" smtClean="0">
                <a:solidFill>
                  <a:schemeClr val="tx1"/>
                </a:solidFill>
                <a:latin typeface="黑体" panose="02010609060101010101" charset="-122"/>
                <a:ea typeface="黑体" panose="02010609060101010101" charset="-122"/>
                <a:cs typeface="黑体" panose="02010609060101010101" charset="-122"/>
                <a:sym typeface="+mn-ea"/>
              </a:rPr>
              <a:t>1.</a:t>
            </a:r>
            <a:r>
              <a:rPr lang="en-US" altLang="zh-CN" sz="2800" smtClean="0">
                <a:solidFill>
                  <a:srgbClr val="0070C0"/>
                </a:solidFill>
                <a:latin typeface="黑体" panose="02010609060101010101" charset="-122"/>
                <a:ea typeface="黑体" panose="02010609060101010101" charset="-122"/>
                <a:cs typeface="黑体" panose="02010609060101010101" charset="-122"/>
                <a:sym typeface="+mn-ea"/>
              </a:rPr>
              <a:t>大海是诗人内心激烈情感的具象化</a:t>
            </a:r>
            <a:r>
              <a:rPr lang="en-US" altLang="zh-CN" sz="2800" smtClean="0">
                <a:solidFill>
                  <a:schemeClr val="tx1"/>
                </a:solidFill>
                <a:latin typeface="黑体" panose="02010609060101010101" charset="-122"/>
                <a:ea typeface="黑体" panose="02010609060101010101" charset="-122"/>
                <a:cs typeface="黑体" panose="02010609060101010101" charset="-122"/>
                <a:sym typeface="+mn-ea"/>
              </a:rPr>
              <a:t>。大海的澎湃汹涌，是诗人沉郁、愤懑心情的写照。诗人对大海的倾诉，实则是与自己内心的对话。</a:t>
            </a:r>
            <a:endParaRPr lang="en-US" altLang="zh-CN" sz="2800" smtClean="0">
              <a:solidFill>
                <a:schemeClr val="tx1"/>
              </a:solidFill>
              <a:latin typeface="黑体" panose="02010609060101010101" charset="-122"/>
              <a:ea typeface="黑体" panose="02010609060101010101" charset="-122"/>
              <a:cs typeface="黑体" panose="02010609060101010101" charset="-122"/>
              <a:sym typeface="+mn-ea"/>
            </a:endParaRPr>
          </a:p>
          <a:p>
            <a:pPr algn="just"/>
            <a:r>
              <a:rPr lang="en-US" altLang="zh-CN" sz="2800" smtClean="0">
                <a:solidFill>
                  <a:schemeClr val="tx1"/>
                </a:solidFill>
                <a:latin typeface="黑体" panose="02010609060101010101" charset="-122"/>
                <a:ea typeface="黑体" panose="02010609060101010101" charset="-122"/>
                <a:cs typeface="黑体" panose="02010609060101010101" charset="-122"/>
                <a:sym typeface="+mn-ea"/>
              </a:rPr>
              <a:t>2.</a:t>
            </a:r>
            <a:r>
              <a:rPr lang="en-US" altLang="zh-CN" sz="2800" smtClean="0">
                <a:solidFill>
                  <a:srgbClr val="0070C0"/>
                </a:solidFill>
                <a:latin typeface="黑体" panose="02010609060101010101" charset="-122"/>
                <a:ea typeface="黑体" panose="02010609060101010101" charset="-122"/>
                <a:cs typeface="黑体" panose="02010609060101010101" charset="-122"/>
                <a:sym typeface="+mn-ea"/>
              </a:rPr>
              <a:t>大海是自由、勇敢、热烈、倔强不屈的斗争精神的象征</a:t>
            </a:r>
            <a:r>
              <a:rPr lang="en-US" altLang="zh-CN" sz="2800" smtClean="0">
                <a:solidFill>
                  <a:schemeClr val="tx1"/>
                </a:solidFill>
                <a:latin typeface="黑体" panose="02010609060101010101" charset="-122"/>
                <a:ea typeface="黑体" panose="02010609060101010101" charset="-122"/>
                <a:cs typeface="黑体" panose="02010609060101010101" charset="-122"/>
                <a:sym typeface="+mn-ea"/>
              </a:rPr>
              <a:t>。诗人通过表达对人格化的大海的赞美与渴望，</a:t>
            </a:r>
            <a:r>
              <a:rPr lang="en-US" altLang="zh-CN" sz="2800" smtClean="0">
                <a:solidFill>
                  <a:srgbClr val="0070C0"/>
                </a:solidFill>
                <a:latin typeface="黑体" panose="02010609060101010101" charset="-122"/>
                <a:ea typeface="黑体" panose="02010609060101010101" charset="-122"/>
                <a:cs typeface="黑体" panose="02010609060101010101" charset="-122"/>
                <a:sym typeface="+mn-ea"/>
              </a:rPr>
              <a:t>抒发了自己即使身处桎梏与束缚，依然不放弃追求自由与正义的决心与信念</a:t>
            </a:r>
            <a:r>
              <a:rPr lang="en-US" altLang="zh-CN" sz="2800" smtClean="0">
                <a:solidFill>
                  <a:schemeClr val="tx1"/>
                </a:solidFill>
                <a:latin typeface="黑体" panose="02010609060101010101" charset="-122"/>
                <a:ea typeface="黑体" panose="02010609060101010101" charset="-122"/>
                <a:cs typeface="黑体" panose="02010609060101010101" charset="-122"/>
                <a:sym typeface="+mn-ea"/>
              </a:rPr>
              <a:t>。</a:t>
            </a:r>
            <a:endParaRPr lang="en-US" altLang="zh-CN" sz="2800" smtClean="0">
              <a:solidFill>
                <a:schemeClr val="tx1"/>
              </a:solidFill>
              <a:latin typeface="黑体" panose="02010609060101010101" charset="-122"/>
              <a:ea typeface="黑体" panose="02010609060101010101" charset="-122"/>
              <a:cs typeface="黑体" panose="02010609060101010101" charset="-122"/>
              <a:sym typeface="+mn-ea"/>
            </a:endParaRPr>
          </a:p>
        </p:txBody>
      </p:sp>
      <p:pic>
        <p:nvPicPr>
          <p:cNvPr id="6" name="Picture 2" descr="C:\Users\Administrator\Desktop\u=3924299768,38025276&amp;fm=26&amp;gp=0 (1).jpg"/>
          <p:cNvPicPr>
            <a:picLocks noChangeAspect="1" noChangeArrowheads="1"/>
          </p:cNvPicPr>
          <p:nvPr/>
        </p:nvPicPr>
        <p:blipFill>
          <a:blip r:embed="rId1"/>
          <a:stretch>
            <a:fillRect/>
          </a:stretch>
        </p:blipFill>
        <p:spPr bwMode="auto">
          <a:xfrm>
            <a:off x="9121140" y="1844675"/>
            <a:ext cx="2540635" cy="3920490"/>
          </a:xfrm>
          <a:prstGeom prst="rect">
            <a:avLst/>
          </a:prstGeom>
          <a:ln>
            <a:noFill/>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945515" y="1125220"/>
            <a:ext cx="5336540" cy="645160"/>
          </a:xfrm>
          <a:prstGeom prst="rect">
            <a:avLst/>
          </a:prstGeom>
          <a:noFill/>
        </p:spPr>
        <p:txBody>
          <a:bodyPr wrap="square" rtlCol="0" anchor="t">
            <a:spAutoFit/>
          </a:bodyPr>
          <a:p>
            <a:pPr algn="l">
              <a:buClrTx/>
              <a:buSzTx/>
              <a:buFontTx/>
            </a:pPr>
            <a:r>
              <a:rPr lang="zh-CN" altLang="en-US" sz="3600" dirty="0">
                <a:latin typeface="黑体" panose="02010609060101010101" charset="-122"/>
                <a:ea typeface="黑体" panose="02010609060101010101" charset="-122"/>
              </a:rPr>
              <a:t>五、分析意象，品味情感</a:t>
            </a:r>
            <a:endParaRPr lang="zh-CN" altLang="en-US" sz="3600" dirty="0">
              <a:latin typeface="黑体" panose="02010609060101010101" charset="-122"/>
              <a:ea typeface="黑体" panose="02010609060101010101" charset="-122"/>
            </a:endParaRPr>
          </a:p>
        </p:txBody>
      </p:sp>
      <p:sp>
        <p:nvSpPr>
          <p:cNvPr id="3" name="文本框 2"/>
          <p:cNvSpPr txBox="1"/>
          <p:nvPr/>
        </p:nvSpPr>
        <p:spPr>
          <a:xfrm>
            <a:off x="695960" y="1916430"/>
            <a:ext cx="6863715" cy="953135"/>
          </a:xfrm>
          <a:prstGeom prst="rect">
            <a:avLst/>
          </a:prstGeom>
          <a:noFill/>
        </p:spPr>
        <p:txBody>
          <a:bodyPr wrap="square" rtlCol="0" anchor="t">
            <a:spAutoFit/>
          </a:bodyPr>
          <a:p>
            <a:pPr algn="just">
              <a:buClrTx/>
              <a:buSzTx/>
              <a:buFontTx/>
            </a:pPr>
            <a:r>
              <a:rPr lang="zh-CN" sz="2800">
                <a:latin typeface="黑体" panose="02010609060101010101" charset="-122"/>
                <a:ea typeface="黑体" panose="02010609060101010101" charset="-122"/>
                <a:cs typeface="黑体" panose="02010609060101010101" charset="-122"/>
                <a:sym typeface="+mn-ea"/>
              </a:rPr>
              <a:t>“我还不能离开这令我厌烦的凝固的石岸”中的“</a:t>
            </a:r>
            <a:r>
              <a:rPr lang="zh-CN" sz="2800">
                <a:solidFill>
                  <a:srgbClr val="0070C0"/>
                </a:solidFill>
                <a:latin typeface="黑体" panose="02010609060101010101" charset="-122"/>
                <a:ea typeface="黑体" panose="02010609060101010101" charset="-122"/>
                <a:cs typeface="黑体" panose="02010609060101010101" charset="-122"/>
                <a:sym typeface="+mn-ea"/>
              </a:rPr>
              <a:t>凝固的石岸”的象征意义：</a:t>
            </a:r>
            <a:endParaRPr lang="zh-CN" sz="2800">
              <a:solidFill>
                <a:srgbClr val="0070C0"/>
              </a:solidFill>
              <a:latin typeface="黑体" panose="02010609060101010101" charset="-122"/>
              <a:ea typeface="黑体" panose="02010609060101010101" charset="-122"/>
              <a:cs typeface="黑体" panose="02010609060101010101" charset="-122"/>
              <a:sym typeface="+mn-ea"/>
            </a:endParaRPr>
          </a:p>
        </p:txBody>
      </p:sp>
      <p:sp>
        <p:nvSpPr>
          <p:cNvPr id="5" name="文本框 4"/>
          <p:cNvSpPr txBox="1"/>
          <p:nvPr/>
        </p:nvSpPr>
        <p:spPr>
          <a:xfrm>
            <a:off x="695960" y="2997200"/>
            <a:ext cx="6863080" cy="1814830"/>
          </a:xfrm>
          <a:prstGeom prst="rect">
            <a:avLst/>
          </a:prstGeom>
          <a:noFill/>
        </p:spPr>
        <p:txBody>
          <a:bodyPr wrap="square" rtlCol="0" anchor="t">
            <a:spAutoFit/>
          </a:bodyPr>
          <a:p>
            <a:pPr algn="just"/>
            <a:r>
              <a:rPr lang="en-US" altLang="zh-CN" sz="2800">
                <a:solidFill>
                  <a:srgbClr val="0070C0"/>
                </a:solidFill>
                <a:latin typeface="黑体" panose="02010609060101010101" charset="-122"/>
                <a:ea typeface="黑体" panose="02010609060101010101" charset="-122"/>
                <a:cs typeface="黑体" panose="02010609060101010101" charset="-122"/>
                <a:sym typeface="+mn-ea"/>
              </a:rPr>
              <a:t>   </a:t>
            </a:r>
            <a:r>
              <a:rPr lang="zh-CN" sz="2800">
                <a:solidFill>
                  <a:srgbClr val="0070C0"/>
                </a:solidFill>
                <a:latin typeface="黑体" panose="02010609060101010101" charset="-122"/>
                <a:ea typeface="黑体" panose="02010609060101010101" charset="-122"/>
                <a:cs typeface="黑体" panose="02010609060101010101" charset="-122"/>
                <a:sym typeface="+mn-ea"/>
              </a:rPr>
              <a:t>“凝固的石岸”</a:t>
            </a:r>
            <a:r>
              <a:rPr lang="zh-CN" sz="2800">
                <a:solidFill>
                  <a:srgbClr val="0070C0"/>
                </a:solidFill>
                <a:latin typeface="黑体" panose="02010609060101010101" charset="-122"/>
                <a:ea typeface="黑体" panose="02010609060101010101" charset="-122"/>
                <a:cs typeface="黑体" panose="02010609060101010101" charset="-122"/>
                <a:sym typeface="+mn-ea"/>
              </a:rPr>
              <a:t>是黑暗现实的象征</a:t>
            </a:r>
            <a:r>
              <a:rPr lang="zh-CN" sz="2800">
                <a:latin typeface="黑体" panose="02010609060101010101" charset="-122"/>
                <a:ea typeface="黑体" panose="02010609060101010101" charset="-122"/>
                <a:cs typeface="黑体" panose="02010609060101010101" charset="-122"/>
                <a:sym typeface="+mn-ea"/>
              </a:rPr>
              <a:t>。它使诗人无法热烈地拥抱大海，整个人“被缚住了</a:t>
            </a:r>
            <a:r>
              <a:rPr lang="en-US" altLang="zh-CN" sz="2800">
                <a:latin typeface="黑体" panose="02010609060101010101" charset="-122"/>
                <a:ea typeface="黑体" panose="02010609060101010101" charset="-122"/>
                <a:cs typeface="黑体" panose="02010609060101010101" charset="-122"/>
                <a:sym typeface="+mn-ea"/>
              </a:rPr>
              <a:t>”</a:t>
            </a:r>
            <a:r>
              <a:rPr lang="zh-CN" sz="2800">
                <a:latin typeface="黑体" panose="02010609060101010101" charset="-122"/>
                <a:ea typeface="黑体" panose="02010609060101010101" charset="-122"/>
                <a:cs typeface="黑体" panose="02010609060101010101" charset="-122"/>
                <a:sym typeface="+mn-ea"/>
              </a:rPr>
              <a:t>。它是拘禁诗人的无边的囚牢，它使诗人向往自由的夙愿无法实现。</a:t>
            </a:r>
            <a:endParaRPr lang="zh-CN" altLang="en-US"/>
          </a:p>
        </p:txBody>
      </p:sp>
      <p:pic>
        <p:nvPicPr>
          <p:cNvPr id="9" name="图片 8" descr="src=http___img-pre.ivsky.com_img_tupian_pre_201910_17_hailang-024.jpg&amp;refer=http___img-pre.ivsky"/>
          <p:cNvPicPr>
            <a:picLocks noChangeAspect="1"/>
          </p:cNvPicPr>
          <p:nvPr/>
        </p:nvPicPr>
        <p:blipFill>
          <a:blip r:embed="rId1"/>
          <a:srcRect l="18123" t="7639" r="3644" b="648"/>
          <a:stretch>
            <a:fillRect/>
          </a:stretch>
        </p:blipFill>
        <p:spPr>
          <a:xfrm>
            <a:off x="8040370" y="1988820"/>
            <a:ext cx="3420110" cy="30092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Rectangle 3"/>
          <p:cNvSpPr>
            <a:spLocks noChangeArrowheads="1"/>
          </p:cNvSpPr>
          <p:nvPr>
            <p:custDataLst>
              <p:tags r:id="rId1"/>
            </p:custDataLst>
          </p:nvPr>
        </p:nvSpPr>
        <p:spPr bwMode="auto">
          <a:xfrm>
            <a:off x="2167890" y="2458720"/>
            <a:ext cx="7750810" cy="1383665"/>
          </a:xfrm>
          <a:prstGeom prst="rect">
            <a:avLst/>
          </a:prstGeom>
          <a:noFill/>
          <a:ln>
            <a:noFill/>
          </a:ln>
          <a:effectLst/>
          <a:extLst>
            <a:ext uri="{909E8E84-426E-40DD-AFC4-6F175D3DCCD1}">
              <a14:hiddenFill xmlns:a14="http://schemas.microsoft.com/office/drawing/2010/main">
                <a:solidFill>
                  <a:srgbClr val="4F81BD"/>
                </a:solidFill>
              </a14:hiddenFill>
            </a:ext>
            <a:ext uri="{91240B29-F687-4F45-9708-019B960494DF}">
              <a14:hiddenLine xmlns:a14="http://schemas.microsoft.com/office/drawing/2010/main" w="9525">
                <a:solidFill>
                  <a:sysClr val="windowText" lastClr="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wrap="square" anchor="ctr">
            <a:spAutoFit/>
          </a:bodyPr>
          <a:p>
            <a:pPr algn="just">
              <a:lnSpc>
                <a:spcPct val="100000"/>
              </a:lnSpc>
            </a:pPr>
            <a:r>
              <a:rPr lang="zh-CN" altLang="en-US" sz="2800">
                <a:latin typeface="黑体" panose="02010609060101010101" charset="-122"/>
                <a:ea typeface="黑体" panose="02010609060101010101" charset="-122"/>
                <a:cs typeface="黑体" panose="02010609060101010101" charset="-122"/>
              </a:rPr>
              <a:t>“自由”“骄傲”“忧郁”“沉郁” “幽静” “阴沉”“任性”“反复无常”“无法控制”“深沉”“阴郁”</a:t>
            </a:r>
            <a:endParaRPr lang="zh-CN" altLang="en-US" sz="2800">
              <a:latin typeface="黑体" panose="02010609060101010101" charset="-122"/>
              <a:ea typeface="黑体" panose="02010609060101010101" charset="-122"/>
              <a:cs typeface="黑体" panose="02010609060101010101" charset="-122"/>
            </a:endParaRPr>
          </a:p>
        </p:txBody>
      </p:sp>
      <p:sp>
        <p:nvSpPr>
          <p:cNvPr id="5" name="Rectangle 3"/>
          <p:cNvSpPr>
            <a:spLocks noChangeArrowheads="1"/>
          </p:cNvSpPr>
          <p:nvPr>
            <p:custDataLst>
              <p:tags r:id="rId2"/>
            </p:custDataLst>
          </p:nvPr>
        </p:nvSpPr>
        <p:spPr bwMode="auto">
          <a:xfrm>
            <a:off x="1020445" y="4005580"/>
            <a:ext cx="10109835" cy="953135"/>
          </a:xfrm>
          <a:prstGeom prst="rect">
            <a:avLst/>
          </a:prstGeom>
          <a:noFill/>
          <a:ln>
            <a:noFill/>
          </a:ln>
          <a:effectLst/>
          <a:extLst>
            <a:ext uri="{909E8E84-426E-40DD-AFC4-6F175D3DCCD1}">
              <a14:hiddenFill xmlns:a14="http://schemas.microsoft.com/office/drawing/2010/main">
                <a:solidFill>
                  <a:srgbClr val="4F81BD"/>
                </a:solidFill>
              </a14:hiddenFill>
            </a:ext>
            <a:ext uri="{91240B29-F687-4F45-9708-019B960494DF}">
              <a14:hiddenLine xmlns:a14="http://schemas.microsoft.com/office/drawing/2010/main" w="9525">
                <a:solidFill>
                  <a:sysClr val="windowText" lastClr="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wrap="square" anchor="ctr">
            <a:spAutoFit/>
          </a:bodyPr>
          <a:p>
            <a:pPr algn="just">
              <a:lnSpc>
                <a:spcPct val="100000"/>
              </a:lnSpc>
            </a:pPr>
            <a:r>
              <a:rPr lang="zh-CN" altLang="en-US" sz="2800">
                <a:solidFill>
                  <a:srgbClr val="FF0000"/>
                </a:solidFill>
                <a:latin typeface="黑体" panose="02010609060101010101" charset="-122"/>
                <a:ea typeface="黑体" panose="02010609060101010101" charset="-122"/>
              </a:rPr>
              <a:t>作者对大海强烈的依恋、热爱、赞美和向往就是诗人追求自由精神的强烈愿望。</a:t>
            </a:r>
            <a:endParaRPr lang="zh-CN" altLang="en-US" sz="2800">
              <a:solidFill>
                <a:srgbClr val="FF0000"/>
              </a:solidFill>
              <a:latin typeface="黑体" panose="02010609060101010101" charset="-122"/>
              <a:ea typeface="黑体" panose="02010609060101010101" charset="-122"/>
            </a:endParaRPr>
          </a:p>
        </p:txBody>
      </p:sp>
      <p:sp>
        <p:nvSpPr>
          <p:cNvPr id="8" name="矩形 7"/>
          <p:cNvSpPr/>
          <p:nvPr>
            <p:custDataLst>
              <p:tags r:id="rId3"/>
            </p:custDataLst>
          </p:nvPr>
        </p:nvSpPr>
        <p:spPr>
          <a:xfrm>
            <a:off x="4368165" y="1917065"/>
            <a:ext cx="3616960" cy="521970"/>
          </a:xfrm>
          <a:prstGeom prst="rect">
            <a:avLst/>
          </a:prstGeom>
        </p:spPr>
        <p:txBody>
          <a:bodyPr wrap="square">
            <a:spAutoFit/>
          </a:bodyPr>
          <a:p>
            <a:r>
              <a:rPr lang="zh-CN" altLang="en-US" sz="2800">
                <a:solidFill>
                  <a:srgbClr val="FF0000"/>
                </a:solidFill>
                <a:latin typeface="黑体" panose="02010609060101010101" charset="-122"/>
                <a:ea typeface="黑体" panose="02010609060101010101" charset="-122"/>
                <a:cs typeface="黑体" panose="02010609060101010101" charset="-122"/>
              </a:rPr>
              <a:t> 自由展示自己的性格</a:t>
            </a:r>
            <a:endParaRPr lang="zh-CN" altLang="en-US" sz="2800">
              <a:solidFill>
                <a:srgbClr val="FF0000"/>
              </a:solidFill>
              <a:latin typeface="黑体" panose="02010609060101010101" charset="-122"/>
              <a:ea typeface="黑体" panose="02010609060101010101" charset="-122"/>
              <a:cs typeface="黑体" panose="02010609060101010101" charset="-122"/>
            </a:endParaRPr>
          </a:p>
        </p:txBody>
      </p:sp>
      <p:sp>
        <p:nvSpPr>
          <p:cNvPr id="9" name="圆角矩形 8"/>
          <p:cNvSpPr/>
          <p:nvPr>
            <p:custDataLst>
              <p:tags r:id="rId4"/>
            </p:custDataLst>
          </p:nvPr>
        </p:nvSpPr>
        <p:spPr>
          <a:xfrm>
            <a:off x="1020445" y="2708910"/>
            <a:ext cx="1009650" cy="593090"/>
          </a:xfrm>
          <a:prstGeom prst="roundRect">
            <a:avLst/>
          </a:prstGeom>
          <a:solidFill>
            <a:srgbClr val="4F81BD"/>
          </a:solidFill>
          <a:ln w="25400" cap="flat" cmpd="sng" algn="ctr">
            <a:solidFill>
              <a:srgbClr val="4F81BD">
                <a:shade val="50000"/>
              </a:srgbClr>
            </a:solidFill>
            <a:prstDash val="solid"/>
          </a:ln>
          <a:effectLst/>
        </p:spPr>
        <p:txBody>
          <a:bodyPr rtlCol="0" anchor="ctr"/>
          <a:p>
            <a:pPr algn="ctr"/>
            <a:r>
              <a:rPr lang="zh-CN" altLang="en-US" sz="2800" b="1">
                <a:latin typeface="黑体" panose="02010609060101010101" charset="-122"/>
                <a:ea typeface="黑体" panose="02010609060101010101" charset="-122"/>
              </a:rPr>
              <a:t>大海</a:t>
            </a:r>
            <a:endParaRPr lang="zh-CN" altLang="en-US" sz="2800" b="1">
              <a:latin typeface="黑体" panose="02010609060101010101" charset="-122"/>
              <a:ea typeface="黑体" panose="02010609060101010101" charset="-122"/>
            </a:endParaRPr>
          </a:p>
        </p:txBody>
      </p:sp>
      <p:sp>
        <p:nvSpPr>
          <p:cNvPr id="10" name="圆角右箭头 9"/>
          <p:cNvSpPr/>
          <p:nvPr>
            <p:custDataLst>
              <p:tags r:id="rId5"/>
            </p:custDataLst>
          </p:nvPr>
        </p:nvSpPr>
        <p:spPr>
          <a:xfrm>
            <a:off x="1849120" y="2047240"/>
            <a:ext cx="2634615" cy="391795"/>
          </a:xfrm>
          <a:prstGeom prst="bentArrow">
            <a:avLst>
              <a:gd name="adj1" fmla="val 7465"/>
              <a:gd name="adj2" fmla="val 17694"/>
              <a:gd name="adj3" fmla="val 29543"/>
              <a:gd name="adj4" fmla="val 70052"/>
            </a:avLst>
          </a:prstGeom>
          <a:solidFill>
            <a:srgbClr val="4F81BD">
              <a:lumMod val="40000"/>
              <a:lumOff val="60000"/>
            </a:srgbClr>
          </a:solidFill>
          <a:ln w="25400" cap="flat" cmpd="sng" algn="ctr">
            <a:noFill/>
            <a:prstDash val="solid"/>
          </a:ln>
          <a:effectLst/>
        </p:spPr>
        <p:txBody>
          <a:bodyPr rtlCol="0" anchor="ctr"/>
          <a:p>
            <a:pPr algn="ctr"/>
            <a:endParaRPr lang="zh-CN" altLang="en-US">
              <a:solidFill>
                <a:sysClr val="windowText" lastClr="000000"/>
              </a:solidFill>
              <a:latin typeface="黑体" panose="02010609060101010101" charset="-122"/>
              <a:ea typeface="黑体" panose="02010609060101010101" charset="-122"/>
            </a:endParaRPr>
          </a:p>
        </p:txBody>
      </p:sp>
      <p:sp>
        <p:nvSpPr>
          <p:cNvPr id="13" name="圆角右箭头 12"/>
          <p:cNvSpPr/>
          <p:nvPr>
            <p:custDataLst>
              <p:tags r:id="rId6"/>
            </p:custDataLst>
          </p:nvPr>
        </p:nvSpPr>
        <p:spPr>
          <a:xfrm rot="16200000" flipH="1" flipV="1">
            <a:off x="8846820" y="1191260"/>
            <a:ext cx="490220" cy="2373630"/>
          </a:xfrm>
          <a:prstGeom prst="bentArrow">
            <a:avLst>
              <a:gd name="adj1" fmla="val 8175"/>
              <a:gd name="adj2" fmla="val 14182"/>
              <a:gd name="adj3" fmla="val 25000"/>
              <a:gd name="adj4" fmla="val 32294"/>
            </a:avLst>
          </a:prstGeom>
          <a:solidFill>
            <a:srgbClr val="4F81BD">
              <a:lumMod val="40000"/>
              <a:lumOff val="60000"/>
            </a:srgbClr>
          </a:solidFill>
          <a:ln w="25400" cap="flat" cmpd="sng" algn="ctr">
            <a:noFill/>
            <a:prstDash val="solid"/>
          </a:ln>
          <a:effectLst/>
        </p:spPr>
        <p:txBody>
          <a:bodyPr rtlCol="0" anchor="ctr"/>
          <a:p>
            <a:pPr algn="ctr"/>
            <a:endParaRPr lang="zh-CN" altLang="en-US">
              <a:solidFill>
                <a:sysClr val="windowText" lastClr="000000"/>
              </a:solidFill>
              <a:latin typeface="黑体" panose="02010609060101010101" charset="-122"/>
              <a:ea typeface="黑体" panose="02010609060101010101" charset="-122"/>
            </a:endParaRPr>
          </a:p>
        </p:txBody>
      </p:sp>
      <p:sp>
        <p:nvSpPr>
          <p:cNvPr id="16" name="圆角矩形 15"/>
          <p:cNvSpPr/>
          <p:nvPr>
            <p:custDataLst>
              <p:tags r:id="rId7"/>
            </p:custDataLst>
          </p:nvPr>
        </p:nvSpPr>
        <p:spPr>
          <a:xfrm>
            <a:off x="10056495" y="2637155"/>
            <a:ext cx="1073150" cy="951230"/>
          </a:xfrm>
          <a:prstGeom prst="roundRect">
            <a:avLst/>
          </a:prstGeom>
          <a:solidFill>
            <a:srgbClr val="F79646">
              <a:lumMod val="75000"/>
            </a:srgbClr>
          </a:solidFill>
          <a:ln w="25400" cap="flat" cmpd="sng" algn="ctr">
            <a:noFill/>
            <a:prstDash val="solid"/>
          </a:ln>
          <a:effectLst/>
        </p:spPr>
        <p:txBody>
          <a:bodyPr rtlCol="0" anchor="ctr"/>
          <a:p>
            <a:pPr algn="ctr"/>
            <a:r>
              <a:rPr lang="zh-CN" altLang="en-US" sz="2800" b="1">
                <a:latin typeface="黑体" panose="02010609060101010101" charset="-122"/>
                <a:ea typeface="黑体" panose="02010609060101010101" charset="-122"/>
              </a:rPr>
              <a:t>自由精神</a:t>
            </a:r>
            <a:endParaRPr lang="zh-CN" altLang="en-US" sz="2800" b="1">
              <a:latin typeface="黑体" panose="02010609060101010101" charset="-122"/>
              <a:ea typeface="黑体" panose="02010609060101010101" charset="-122"/>
            </a:endParaRPr>
          </a:p>
        </p:txBody>
      </p:sp>
      <p:sp>
        <p:nvSpPr>
          <p:cNvPr id="3" name="文本框 2"/>
          <p:cNvSpPr txBox="1"/>
          <p:nvPr/>
        </p:nvSpPr>
        <p:spPr>
          <a:xfrm>
            <a:off x="5394960" y="476885"/>
            <a:ext cx="1402080" cy="829945"/>
          </a:xfrm>
          <a:prstGeom prst="rect">
            <a:avLst/>
          </a:prstGeom>
          <a:noFill/>
        </p:spPr>
        <p:txBody>
          <a:bodyPr wrap="none" rtlCol="0" anchor="t">
            <a:spAutoFit/>
          </a:bodyPr>
          <a:p>
            <a:r>
              <a:rPr lang="zh-CN" altLang="zh-CN" sz="4800" dirty="0">
                <a:latin typeface="黑体" panose="02010609060101010101" charset="-122"/>
                <a:ea typeface="黑体" panose="02010609060101010101" charset="-122"/>
                <a:sym typeface="Arial" panose="020B0604020202020204" pitchFamily="34" charset="0"/>
              </a:rPr>
              <a:t>小结</a:t>
            </a:r>
            <a:endParaRPr lang="zh-CN" alt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51815" y="1340485"/>
            <a:ext cx="10928350" cy="3969385"/>
          </a:xfrm>
          <a:prstGeom prst="rect">
            <a:avLst/>
          </a:prstGeom>
          <a:noFill/>
        </p:spPr>
        <p:txBody>
          <a:bodyPr wrap="square" rtlCol="0" anchor="t">
            <a:spAutoFit/>
          </a:bodyPr>
          <a:p>
            <a:pPr algn="just"/>
            <a:r>
              <a:rPr lang="en-US" altLang="zh-CN" sz="2800">
                <a:latin typeface="黑体" panose="02010609060101010101" charset="-122"/>
                <a:ea typeface="黑体" panose="02010609060101010101" charset="-122"/>
                <a:cs typeface="黑体" panose="02010609060101010101" charset="-122"/>
              </a:rPr>
              <a:t>    </a:t>
            </a:r>
            <a:r>
              <a:rPr lang="zh-CN" altLang="en-US" sz="2800">
                <a:latin typeface="黑体" panose="02010609060101010101" charset="-122"/>
                <a:ea typeface="黑体" panose="02010609060101010101" charset="-122"/>
                <a:cs typeface="黑体" panose="02010609060101010101" charset="-122"/>
              </a:rPr>
              <a:t>《致大海》这首诗意境雄浑、思想深沉，是诗人作品中广为传诵的名篇。它以大海作为自由精神的象征，表达了诗人与大海相通的自由精神。诗人借大海自由奔放的壮美形象，生发联想，尽情抒怀，表达了渴求自由的愿望。</a:t>
            </a:r>
            <a:endParaRPr lang="zh-CN" altLang="en-US" sz="2800">
              <a:latin typeface="黑体" panose="02010609060101010101" charset="-122"/>
              <a:ea typeface="黑体" panose="02010609060101010101" charset="-122"/>
              <a:cs typeface="黑体" panose="02010609060101010101" charset="-122"/>
            </a:endParaRPr>
          </a:p>
          <a:p>
            <a:pPr algn="just"/>
            <a:r>
              <a:rPr lang="en-US" altLang="zh-CN" sz="2800">
                <a:latin typeface="黑体" panose="02010609060101010101" charset="-122"/>
                <a:ea typeface="黑体" panose="02010609060101010101" charset="-122"/>
                <a:cs typeface="黑体" panose="02010609060101010101" charset="-122"/>
              </a:rPr>
              <a:t>    </a:t>
            </a:r>
            <a:r>
              <a:rPr lang="zh-CN" altLang="en-US" sz="2800">
                <a:latin typeface="黑体" panose="02010609060101010101" charset="-122"/>
                <a:ea typeface="黑体" panose="02010609060101010101" charset="-122"/>
                <a:cs typeface="黑体" panose="02010609060101010101" charset="-122"/>
              </a:rPr>
              <a:t>“</a:t>
            </a:r>
            <a:r>
              <a:rPr lang="zh-CN" altLang="en-US" sz="2800">
                <a:solidFill>
                  <a:srgbClr val="0070C0"/>
                </a:solidFill>
                <a:latin typeface="黑体" panose="02010609060101010101" charset="-122"/>
                <a:ea typeface="黑体" panose="02010609060101010101" charset="-122"/>
                <a:cs typeface="黑体" panose="02010609060101010101" charset="-122"/>
              </a:rPr>
              <a:t>从那时起，但凡在海岸上彷徨的人，</a:t>
            </a:r>
            <a:r>
              <a:rPr lang="zh-CN" altLang="en-US" sz="2800">
                <a:latin typeface="黑体" panose="02010609060101010101" charset="-122"/>
                <a:ea typeface="黑体" panose="02010609060101010101" charset="-122"/>
                <a:cs typeface="黑体" panose="02010609060101010101" charset="-122"/>
              </a:rPr>
              <a:t>在那浅浅的小船和空旷的黄沙之间，借着心、目光和耳朵</a:t>
            </a:r>
            <a:r>
              <a:rPr lang="zh-CN" altLang="en-US" sz="2800">
                <a:solidFill>
                  <a:srgbClr val="0070C0"/>
                </a:solidFill>
                <a:latin typeface="黑体" panose="02010609060101010101" charset="-122"/>
                <a:ea typeface="黑体" panose="02010609060101010101" charset="-122"/>
                <a:cs typeface="黑体" panose="02010609060101010101" charset="-122"/>
              </a:rPr>
              <a:t>他会听到，普希金诗句像金屑那样洋洋洒洒</a:t>
            </a:r>
            <a:r>
              <a:rPr lang="en-US" altLang="zh-CN" sz="2800">
                <a:latin typeface="黑体" panose="02010609060101010101" charset="-122"/>
                <a:ea typeface="黑体" panose="02010609060101010101" charset="-122"/>
                <a:cs typeface="黑体" panose="02010609060101010101" charset="-122"/>
              </a:rPr>
              <a:t>……</a:t>
            </a:r>
            <a:r>
              <a:rPr lang="zh-CN" altLang="en-US" sz="2800">
                <a:latin typeface="黑体" panose="02010609060101010101" charset="-122"/>
                <a:ea typeface="黑体" panose="02010609060101010101" charset="-122"/>
                <a:cs typeface="黑体" panose="02010609060101010101" charset="-122"/>
              </a:rPr>
              <a:t>”</a:t>
            </a:r>
            <a:r>
              <a:rPr lang="en-US" altLang="zh-CN" sz="2800">
                <a:latin typeface="黑体" panose="02010609060101010101" charset="-122"/>
                <a:ea typeface="黑体" panose="02010609060101010101" charset="-122"/>
                <a:cs typeface="黑体" panose="02010609060101010101" charset="-122"/>
              </a:rPr>
              <a:t>——</a:t>
            </a:r>
            <a:r>
              <a:rPr lang="zh-CN" altLang="en-US" sz="2800">
                <a:latin typeface="黑体" panose="02010609060101010101" charset="-122"/>
                <a:ea typeface="黑体" panose="02010609060101010101" charset="-122"/>
                <a:cs typeface="黑体" panose="02010609060101010101" charset="-122"/>
              </a:rPr>
              <a:t>[智利]聂鲁达</a:t>
            </a:r>
            <a:endParaRPr lang="zh-CN" altLang="en-US" sz="2800">
              <a:latin typeface="黑体" panose="02010609060101010101" charset="-122"/>
              <a:ea typeface="黑体" panose="02010609060101010101" charset="-122"/>
              <a:cs typeface="黑体" panose="02010609060101010101" charset="-122"/>
            </a:endParaRPr>
          </a:p>
          <a:p>
            <a:pPr algn="just"/>
            <a:r>
              <a:rPr lang="en-US" altLang="zh-CN" sz="2800">
                <a:latin typeface="黑体" panose="02010609060101010101" charset="-122"/>
                <a:ea typeface="黑体" panose="02010609060101010101" charset="-122"/>
                <a:cs typeface="黑体" panose="02010609060101010101" charset="-122"/>
              </a:rPr>
              <a:t>    </a:t>
            </a:r>
            <a:r>
              <a:rPr lang="zh-CN" altLang="en-US" sz="2800">
                <a:latin typeface="黑体" panose="02010609060101010101" charset="-122"/>
                <a:ea typeface="黑体" panose="02010609060101010101" charset="-122"/>
                <a:cs typeface="黑体" panose="02010609060101010101" charset="-122"/>
              </a:rPr>
              <a:t>“</a:t>
            </a:r>
            <a:r>
              <a:rPr lang="zh-CN" altLang="en-US" sz="2800">
                <a:solidFill>
                  <a:srgbClr val="0070C0"/>
                </a:solidFill>
                <a:latin typeface="黑体" panose="02010609060101010101" charset="-122"/>
                <a:ea typeface="黑体" panose="02010609060101010101" charset="-122"/>
                <a:cs typeface="黑体" panose="02010609060101010101" charset="-122"/>
              </a:rPr>
              <a:t>大海是一个象征，普希金是一个象征，他高举着自由的火把照亮一代又一代人的前程。</a:t>
            </a:r>
            <a:r>
              <a:rPr lang="zh-CN" altLang="en-US" sz="2800">
                <a:latin typeface="黑体" panose="02010609060101010101" charset="-122"/>
                <a:ea typeface="黑体" panose="02010609060101010101" charset="-122"/>
                <a:cs typeface="黑体" panose="02010609060101010101" charset="-122"/>
              </a:rPr>
              <a:t>”</a:t>
            </a:r>
            <a:r>
              <a:rPr lang="en-US" altLang="zh-CN" sz="2800">
                <a:latin typeface="黑体" panose="02010609060101010101" charset="-122"/>
                <a:ea typeface="黑体" panose="02010609060101010101" charset="-122"/>
                <a:cs typeface="黑体" panose="02010609060101010101" charset="-122"/>
              </a:rPr>
              <a:t>——</a:t>
            </a:r>
            <a:r>
              <a:rPr lang="zh-CN" altLang="en-US" sz="2800">
                <a:latin typeface="黑体" panose="02010609060101010101" charset="-122"/>
                <a:ea typeface="黑体" panose="02010609060101010101" charset="-122"/>
                <a:cs typeface="黑体" panose="02010609060101010101" charset="-122"/>
              </a:rPr>
              <a:t>王立中</a:t>
            </a:r>
            <a:endParaRPr lang="zh-CN" altLang="en-US" sz="2800">
              <a:latin typeface="黑体" panose="02010609060101010101" charset="-122"/>
              <a:ea typeface="黑体" panose="02010609060101010101" charset="-122"/>
              <a:cs typeface="黑体" panose="02010609060101010101" charset="-122"/>
            </a:endParaRPr>
          </a:p>
        </p:txBody>
      </p:sp>
      <p:sp>
        <p:nvSpPr>
          <p:cNvPr id="3" name="文本框 2"/>
          <p:cNvSpPr txBox="1"/>
          <p:nvPr/>
        </p:nvSpPr>
        <p:spPr>
          <a:xfrm>
            <a:off x="5394960" y="476885"/>
            <a:ext cx="1402080" cy="829945"/>
          </a:xfrm>
          <a:prstGeom prst="rect">
            <a:avLst/>
          </a:prstGeom>
          <a:noFill/>
        </p:spPr>
        <p:txBody>
          <a:bodyPr wrap="none" rtlCol="0" anchor="t">
            <a:spAutoFit/>
          </a:bodyPr>
          <a:p>
            <a:r>
              <a:rPr lang="zh-CN" altLang="zh-CN" sz="4800" dirty="0">
                <a:latin typeface="黑体" panose="02010609060101010101" charset="-122"/>
                <a:ea typeface="黑体" panose="02010609060101010101" charset="-122"/>
                <a:sym typeface="Arial" panose="020B0604020202020204" pitchFamily="34" charset="0"/>
              </a:rPr>
              <a:t>小结</a:t>
            </a:r>
            <a:endParaRPr lang="zh-CN" alt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51815" y="1340485"/>
            <a:ext cx="10928350" cy="3538220"/>
          </a:xfrm>
          <a:prstGeom prst="rect">
            <a:avLst/>
          </a:prstGeom>
          <a:noFill/>
        </p:spPr>
        <p:txBody>
          <a:bodyPr wrap="square" rtlCol="0" anchor="t">
            <a:spAutoFit/>
          </a:bodyPr>
          <a:p>
            <a:pPr algn="just"/>
            <a:r>
              <a:rPr lang="en-US" altLang="zh-CN" sz="2800">
                <a:latin typeface="黑体" panose="02010609060101010101" charset="-122"/>
                <a:ea typeface="黑体" panose="02010609060101010101" charset="-122"/>
                <a:cs typeface="黑体" panose="02010609060101010101" charset="-122"/>
              </a:rPr>
              <a:t>    </a:t>
            </a:r>
            <a:r>
              <a:rPr lang="zh-CN" altLang="en-US" sz="2800">
                <a:latin typeface="黑体" panose="02010609060101010101" charset="-122"/>
                <a:ea typeface="黑体" panose="02010609060101010101" charset="-122"/>
                <a:cs typeface="黑体" panose="02010609060101010101" charset="-122"/>
              </a:rPr>
              <a:t>普希金逝世的时候，当时的俄国新闻界写道：</a:t>
            </a:r>
            <a:r>
              <a:rPr lang="zh-CN" altLang="en-US" sz="2800">
                <a:solidFill>
                  <a:srgbClr val="0070C0"/>
                </a:solidFill>
                <a:latin typeface="黑体" panose="02010609060101010101" charset="-122"/>
                <a:ea typeface="黑体" panose="02010609060101010101" charset="-122"/>
                <a:cs typeface="黑体" panose="02010609060101010101" charset="-122"/>
              </a:rPr>
              <a:t>俄国诗歌的太阳陨落了！</a:t>
            </a:r>
            <a:r>
              <a:rPr lang="zh-CN" altLang="en-US" sz="2800">
                <a:latin typeface="黑体" panose="02010609060101010101" charset="-122"/>
                <a:ea typeface="黑体" panose="02010609060101010101" charset="-122"/>
                <a:cs typeface="黑体" panose="02010609060101010101" charset="-122"/>
              </a:rPr>
              <a:t>普希金是俄罗斯知识分子精神力量的象征，在面对冷酷而阴险的亚历山大一世的时候，</a:t>
            </a:r>
            <a:r>
              <a:rPr lang="zh-CN" altLang="en-US" sz="2800">
                <a:solidFill>
                  <a:srgbClr val="0070C0"/>
                </a:solidFill>
                <a:latin typeface="黑体" panose="02010609060101010101" charset="-122"/>
                <a:ea typeface="黑体" panose="02010609060101010101" charset="-122"/>
                <a:cs typeface="黑体" panose="02010609060101010101" charset="-122"/>
              </a:rPr>
              <a:t>普希金体现了作为一个伟大诗人的光芒四射的高贵和作为一个普通人的不可侵犯的尊严</a:t>
            </a:r>
            <a:r>
              <a:rPr lang="zh-CN" altLang="en-US" sz="2800">
                <a:latin typeface="黑体" panose="02010609060101010101" charset="-122"/>
                <a:ea typeface="黑体" panose="02010609060101010101" charset="-122"/>
                <a:cs typeface="黑体" panose="02010609060101010101" charset="-122"/>
              </a:rPr>
              <a:t>。</a:t>
            </a:r>
            <a:endParaRPr lang="zh-CN" altLang="en-US" sz="2800">
              <a:latin typeface="黑体" panose="02010609060101010101" charset="-122"/>
              <a:ea typeface="黑体" panose="02010609060101010101" charset="-122"/>
              <a:cs typeface="黑体" panose="02010609060101010101" charset="-122"/>
            </a:endParaRPr>
          </a:p>
          <a:p>
            <a:pPr algn="just"/>
            <a:r>
              <a:rPr lang="zh-CN" altLang="en-US" sz="2800">
                <a:latin typeface="黑体" panose="02010609060101010101" charset="-122"/>
                <a:ea typeface="黑体" panose="02010609060101010101" charset="-122"/>
                <a:cs typeface="黑体" panose="02010609060101010101" charset="-122"/>
              </a:rPr>
              <a:t> </a:t>
            </a:r>
            <a:r>
              <a:rPr lang="en-US" altLang="zh-CN" sz="2800">
                <a:latin typeface="黑体" panose="02010609060101010101" charset="-122"/>
                <a:ea typeface="黑体" panose="02010609060101010101" charset="-122"/>
                <a:cs typeface="黑体" panose="02010609060101010101" charset="-122"/>
              </a:rPr>
              <a:t>   </a:t>
            </a:r>
            <a:endParaRPr lang="en-US" altLang="zh-CN" sz="2800">
              <a:latin typeface="黑体" panose="02010609060101010101" charset="-122"/>
              <a:ea typeface="黑体" panose="02010609060101010101" charset="-122"/>
              <a:cs typeface="黑体" panose="02010609060101010101" charset="-122"/>
            </a:endParaRPr>
          </a:p>
          <a:p>
            <a:pPr algn="just"/>
            <a:r>
              <a:rPr lang="zh-CN" altLang="en-US" sz="2800">
                <a:latin typeface="黑体" panose="02010609060101010101" charset="-122"/>
                <a:ea typeface="黑体" panose="02010609060101010101" charset="-122"/>
                <a:cs typeface="黑体" panose="02010609060101010101" charset="-122"/>
              </a:rPr>
              <a:t>“在这个残酷的时代里，只有普希金的响亮辽阔的歌声在奴役和苦难的山谷里鸣响着：这个歌声继承了过去的时代，用勇敢的声音充实了今天的日子，并且把它的声音送向那遥远的未来！</a:t>
            </a:r>
            <a:r>
              <a:rPr lang="en-US" altLang="zh-CN" sz="2800">
                <a:latin typeface="黑体" panose="02010609060101010101" charset="-122"/>
                <a:ea typeface="黑体" panose="02010609060101010101" charset="-122"/>
                <a:cs typeface="黑体" panose="02010609060101010101" charset="-122"/>
              </a:rPr>
              <a:t>”——</a:t>
            </a:r>
            <a:r>
              <a:rPr lang="zh-CN" altLang="en-US" sz="2800">
                <a:latin typeface="黑体" panose="02010609060101010101" charset="-122"/>
                <a:ea typeface="黑体" panose="02010609060101010101" charset="-122"/>
                <a:cs typeface="黑体" panose="02010609060101010101" charset="-122"/>
              </a:rPr>
              <a:t>赫尔岑</a:t>
            </a:r>
            <a:endParaRPr lang="zh-CN" altLang="en-US" sz="2800">
              <a:latin typeface="黑体" panose="02010609060101010101" charset="-122"/>
              <a:ea typeface="黑体" panose="02010609060101010101" charset="-122"/>
              <a:cs typeface="黑体" panose="02010609060101010101" charset="-122"/>
            </a:endParaRPr>
          </a:p>
        </p:txBody>
      </p:sp>
      <p:sp>
        <p:nvSpPr>
          <p:cNvPr id="3" name="文本框 2"/>
          <p:cNvSpPr txBox="1"/>
          <p:nvPr/>
        </p:nvSpPr>
        <p:spPr>
          <a:xfrm>
            <a:off x="5394960" y="476885"/>
            <a:ext cx="1402080" cy="829945"/>
          </a:xfrm>
          <a:prstGeom prst="rect">
            <a:avLst/>
          </a:prstGeom>
          <a:noFill/>
        </p:spPr>
        <p:txBody>
          <a:bodyPr wrap="none" rtlCol="0" anchor="t">
            <a:spAutoFit/>
          </a:bodyPr>
          <a:p>
            <a:r>
              <a:rPr lang="zh-CN" altLang="zh-CN" sz="4800" dirty="0">
                <a:latin typeface="黑体" panose="02010609060101010101" charset="-122"/>
                <a:ea typeface="黑体" panose="02010609060101010101" charset="-122"/>
                <a:sym typeface="Arial" panose="020B0604020202020204" pitchFamily="34" charset="0"/>
              </a:rPr>
              <a:t>小结</a:t>
            </a:r>
            <a:endParaRPr lang="zh-CN"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12495" y="1052830"/>
            <a:ext cx="2306320" cy="645160"/>
          </a:xfrm>
          <a:prstGeom prst="rect">
            <a:avLst/>
          </a:prstGeom>
          <a:noFill/>
        </p:spPr>
        <p:txBody>
          <a:bodyPr wrap="square" rtlCol="0" anchor="t">
            <a:spAutoFit/>
          </a:bodyPr>
          <a:p>
            <a:pPr algn="l">
              <a:buClrTx/>
              <a:buSzTx/>
              <a:buFontTx/>
            </a:pPr>
            <a:r>
              <a:rPr lang="zh-CN" altLang="en-US" sz="3600" dirty="0">
                <a:latin typeface="黑体" panose="02010609060101010101" charset="-122"/>
                <a:ea typeface="黑体" panose="02010609060101010101" charset="-122"/>
              </a:rPr>
              <a:t>拓展阅读</a:t>
            </a:r>
            <a:endParaRPr lang="zh-CN" altLang="en-US" sz="3600" dirty="0">
              <a:latin typeface="黑体" panose="02010609060101010101" charset="-122"/>
              <a:ea typeface="黑体" panose="02010609060101010101" charset="-122"/>
            </a:endParaRPr>
          </a:p>
        </p:txBody>
      </p:sp>
      <p:sp>
        <p:nvSpPr>
          <p:cNvPr id="5" name="文本框 4"/>
          <p:cNvSpPr txBox="1"/>
          <p:nvPr/>
        </p:nvSpPr>
        <p:spPr>
          <a:xfrm>
            <a:off x="551815" y="3357245"/>
            <a:ext cx="4904105" cy="1814830"/>
          </a:xfrm>
          <a:prstGeom prst="rect">
            <a:avLst/>
          </a:prstGeom>
          <a:noFill/>
        </p:spPr>
        <p:txBody>
          <a:bodyPr wrap="square" rtlCol="0" anchor="t">
            <a:spAutoFit/>
          </a:bodyPr>
          <a:p>
            <a:pPr algn="just"/>
            <a:r>
              <a:rPr lang="zh-CN" altLang="en-US" sz="2800">
                <a:latin typeface="黑体" panose="02010609060101010101" charset="-122"/>
                <a:ea typeface="黑体" panose="02010609060101010101" charset="-122"/>
                <a:cs typeface="黑体" panose="02010609060101010101" charset="-122"/>
              </a:rPr>
              <a:t>明确：诗歌中“风暴”象征革命浪潮；“少女”象征革命者。</a:t>
            </a:r>
            <a:r>
              <a:rPr lang="zh-CN" altLang="en-US" sz="2800">
                <a:solidFill>
                  <a:srgbClr val="0070C0"/>
                </a:solidFill>
                <a:latin typeface="黑体" panose="02010609060101010101" charset="-122"/>
                <a:ea typeface="黑体" panose="02010609060101010101" charset="-122"/>
                <a:cs typeface="黑体" panose="02010609060101010101" charset="-122"/>
              </a:rPr>
              <a:t>表现了诗人对革命者坚定的信念、英勇的气概的赞扬之情。</a:t>
            </a:r>
            <a:endParaRPr lang="zh-CN" altLang="en-US" sz="2800">
              <a:solidFill>
                <a:srgbClr val="0070C0"/>
              </a:solidFill>
              <a:latin typeface="黑体" panose="02010609060101010101" charset="-122"/>
              <a:ea typeface="黑体" panose="02010609060101010101" charset="-122"/>
              <a:cs typeface="黑体" panose="02010609060101010101" charset="-122"/>
            </a:endParaRPr>
          </a:p>
        </p:txBody>
      </p:sp>
      <p:sp>
        <p:nvSpPr>
          <p:cNvPr id="11" name="文本框 10"/>
          <p:cNvSpPr txBox="1"/>
          <p:nvPr/>
        </p:nvSpPr>
        <p:spPr>
          <a:xfrm>
            <a:off x="5735955" y="260350"/>
            <a:ext cx="5033010" cy="5692775"/>
          </a:xfrm>
          <a:prstGeom prst="rect">
            <a:avLst/>
          </a:prstGeom>
          <a:solidFill>
            <a:schemeClr val="bg1">
              <a:alpha val="47000"/>
            </a:schemeClr>
          </a:solidFill>
        </p:spPr>
        <p:txBody>
          <a:bodyPr wrap="square" rtlCol="0" anchor="t">
            <a:spAutoFit/>
          </a:bodyPr>
          <a:p>
            <a:pPr algn="ctr"/>
            <a:r>
              <a:rPr altLang="zh-CN" sz="2800" b="1" smtClean="0">
                <a:solidFill>
                  <a:schemeClr val="tx1"/>
                </a:solidFill>
                <a:latin typeface="楷体" panose="02010609060101010101" charset="-122"/>
                <a:ea typeface="楷体" panose="02010609060101010101" charset="-122"/>
                <a:cs typeface="楷体" panose="02010609060101010101" charset="-122"/>
                <a:sym typeface="+mn-ea"/>
              </a:rPr>
              <a:t>《风暴》普希金</a:t>
            </a:r>
            <a:endParaRPr altLang="zh-CN" sz="2800" b="1" smtClean="0">
              <a:solidFill>
                <a:schemeClr val="tx1"/>
              </a:solidFill>
              <a:latin typeface="楷体" panose="02010609060101010101" charset="-122"/>
              <a:ea typeface="楷体" panose="02010609060101010101" charset="-122"/>
              <a:cs typeface="楷体" panose="02010609060101010101" charset="-122"/>
              <a:sym typeface="+mn-ea"/>
            </a:endParaRPr>
          </a:p>
          <a:p>
            <a:pPr algn="ctr"/>
            <a:r>
              <a:rPr altLang="zh-CN" sz="2800" b="1" smtClean="0">
                <a:solidFill>
                  <a:schemeClr val="tx1"/>
                </a:solidFill>
                <a:latin typeface="楷体" panose="02010609060101010101" charset="-122"/>
                <a:ea typeface="楷体" panose="02010609060101010101" charset="-122"/>
                <a:cs typeface="楷体" panose="02010609060101010101" charset="-122"/>
                <a:sym typeface="+mn-ea"/>
              </a:rPr>
              <a:t>你可看过岩石上的少女</a:t>
            </a:r>
            <a:endParaRPr altLang="zh-CN" sz="2800" b="1" smtClean="0">
              <a:solidFill>
                <a:schemeClr val="tx1"/>
              </a:solidFill>
              <a:latin typeface="楷体" panose="02010609060101010101" charset="-122"/>
              <a:ea typeface="楷体" panose="02010609060101010101" charset="-122"/>
              <a:cs typeface="楷体" panose="02010609060101010101" charset="-122"/>
              <a:sym typeface="+mn-ea"/>
            </a:endParaRPr>
          </a:p>
          <a:p>
            <a:pPr algn="ctr"/>
            <a:r>
              <a:rPr altLang="zh-CN" sz="2800" b="1" smtClean="0">
                <a:solidFill>
                  <a:schemeClr val="tx1"/>
                </a:solidFill>
                <a:latin typeface="楷体" panose="02010609060101010101" charset="-122"/>
                <a:ea typeface="楷体" panose="02010609060101010101" charset="-122"/>
                <a:cs typeface="楷体" panose="02010609060101010101" charset="-122"/>
                <a:sym typeface="+mn-ea"/>
              </a:rPr>
              <a:t>穿着白衣裙，立于波涛上，</a:t>
            </a:r>
            <a:endParaRPr altLang="zh-CN" sz="2800" b="1" smtClean="0">
              <a:solidFill>
                <a:schemeClr val="tx1"/>
              </a:solidFill>
              <a:latin typeface="楷体" panose="02010609060101010101" charset="-122"/>
              <a:ea typeface="楷体" panose="02010609060101010101" charset="-122"/>
              <a:cs typeface="楷体" panose="02010609060101010101" charset="-122"/>
              <a:sym typeface="+mn-ea"/>
            </a:endParaRPr>
          </a:p>
          <a:p>
            <a:pPr algn="ctr"/>
            <a:r>
              <a:rPr altLang="zh-CN" sz="2800" b="1" smtClean="0">
                <a:solidFill>
                  <a:schemeClr val="tx1"/>
                </a:solidFill>
                <a:latin typeface="楷体" panose="02010609060101010101" charset="-122"/>
                <a:ea typeface="楷体" panose="02010609060101010101" charset="-122"/>
                <a:cs typeface="楷体" panose="02010609060101010101" charset="-122"/>
                <a:sym typeface="+mn-ea"/>
              </a:rPr>
              <a:t>当海水在混乱的幽暗里</a:t>
            </a:r>
            <a:endParaRPr altLang="zh-CN" sz="2800" b="1" smtClean="0">
              <a:solidFill>
                <a:schemeClr val="tx1"/>
              </a:solidFill>
              <a:latin typeface="楷体" panose="02010609060101010101" charset="-122"/>
              <a:ea typeface="楷体" panose="02010609060101010101" charset="-122"/>
              <a:cs typeface="楷体" panose="02010609060101010101" charset="-122"/>
              <a:sym typeface="+mn-ea"/>
            </a:endParaRPr>
          </a:p>
          <a:p>
            <a:pPr algn="ctr"/>
            <a:r>
              <a:rPr altLang="zh-CN" sz="2800" b="1" smtClean="0">
                <a:solidFill>
                  <a:schemeClr val="tx1"/>
                </a:solidFill>
                <a:latin typeface="楷体" panose="02010609060101010101" charset="-122"/>
                <a:ea typeface="楷体" panose="02010609060101010101" charset="-122"/>
                <a:cs typeface="楷体" panose="02010609060101010101" charset="-122"/>
                <a:sym typeface="+mn-ea"/>
              </a:rPr>
              <a:t>和岸石游戏，澎湃和轰响，</a:t>
            </a:r>
            <a:endParaRPr altLang="zh-CN" sz="2800" b="1" smtClean="0">
              <a:solidFill>
                <a:schemeClr val="tx1"/>
              </a:solidFill>
              <a:latin typeface="楷体" panose="02010609060101010101" charset="-122"/>
              <a:ea typeface="楷体" panose="02010609060101010101" charset="-122"/>
              <a:cs typeface="楷体" panose="02010609060101010101" charset="-122"/>
              <a:sym typeface="+mn-ea"/>
            </a:endParaRPr>
          </a:p>
          <a:p>
            <a:pPr algn="ctr"/>
            <a:r>
              <a:rPr altLang="zh-CN" sz="2800" b="1" smtClean="0">
                <a:solidFill>
                  <a:schemeClr val="tx1"/>
                </a:solidFill>
                <a:latin typeface="楷体" panose="02010609060101010101" charset="-122"/>
                <a:ea typeface="楷体" panose="02010609060101010101" charset="-122"/>
                <a:cs typeface="楷体" panose="02010609060101010101" charset="-122"/>
                <a:sym typeface="+mn-ea"/>
              </a:rPr>
              <a:t>当电闪以它紫红的光线</a:t>
            </a:r>
            <a:endParaRPr altLang="zh-CN" sz="2800" b="1" smtClean="0">
              <a:solidFill>
                <a:schemeClr val="tx1"/>
              </a:solidFill>
              <a:latin typeface="楷体" panose="02010609060101010101" charset="-122"/>
              <a:ea typeface="楷体" panose="02010609060101010101" charset="-122"/>
              <a:cs typeface="楷体" panose="02010609060101010101" charset="-122"/>
            </a:endParaRPr>
          </a:p>
          <a:p>
            <a:pPr algn="ctr"/>
            <a:r>
              <a:rPr altLang="zh-CN" sz="2800" b="1" smtClean="0">
                <a:solidFill>
                  <a:schemeClr val="tx1"/>
                </a:solidFill>
                <a:latin typeface="楷体" panose="02010609060101010101" charset="-122"/>
                <a:ea typeface="楷体" panose="02010609060101010101" charset="-122"/>
                <a:cs typeface="楷体" panose="02010609060101010101" charset="-122"/>
                <a:sym typeface="+mn-ea"/>
              </a:rPr>
              <a:t>不断地闪出了她的形象，</a:t>
            </a:r>
            <a:endParaRPr altLang="zh-CN" sz="2800" b="1" smtClean="0">
              <a:solidFill>
                <a:schemeClr val="tx1"/>
              </a:solidFill>
              <a:latin typeface="楷体" panose="02010609060101010101" charset="-122"/>
              <a:ea typeface="楷体" panose="02010609060101010101" charset="-122"/>
              <a:cs typeface="楷体" panose="02010609060101010101" charset="-122"/>
              <a:sym typeface="+mn-ea"/>
            </a:endParaRPr>
          </a:p>
          <a:p>
            <a:pPr algn="ctr"/>
            <a:r>
              <a:rPr altLang="zh-CN" sz="2800" b="1" smtClean="0">
                <a:solidFill>
                  <a:schemeClr val="tx1"/>
                </a:solidFill>
                <a:latin typeface="楷体" panose="02010609060101010101" charset="-122"/>
                <a:ea typeface="楷体" panose="02010609060101010101" charset="-122"/>
                <a:cs typeface="楷体" panose="02010609060101010101" charset="-122"/>
                <a:sym typeface="+mn-ea"/>
              </a:rPr>
              <a:t>而海风在冲激和飞旋，</a:t>
            </a:r>
            <a:endParaRPr altLang="zh-CN" sz="2800" b="1" smtClean="0">
              <a:solidFill>
                <a:schemeClr val="tx1"/>
              </a:solidFill>
              <a:latin typeface="楷体" panose="02010609060101010101" charset="-122"/>
              <a:ea typeface="楷体" panose="02010609060101010101" charset="-122"/>
              <a:cs typeface="楷体" panose="02010609060101010101" charset="-122"/>
            </a:endParaRPr>
          </a:p>
          <a:p>
            <a:pPr algn="ctr"/>
            <a:r>
              <a:rPr altLang="zh-CN" sz="2800" b="1" smtClean="0">
                <a:solidFill>
                  <a:schemeClr val="tx1"/>
                </a:solidFill>
                <a:latin typeface="楷体" panose="02010609060101010101" charset="-122"/>
                <a:ea typeface="楷体" panose="02010609060101010101" charset="-122"/>
                <a:cs typeface="楷体" panose="02010609060101010101" charset="-122"/>
                <a:sym typeface="+mn-ea"/>
              </a:rPr>
              <a:t>扬起了她的轻飘的云裳?</a:t>
            </a:r>
            <a:endParaRPr altLang="zh-CN" sz="2800" b="1" smtClean="0">
              <a:solidFill>
                <a:schemeClr val="tx1"/>
              </a:solidFill>
              <a:latin typeface="楷体" panose="02010609060101010101" charset="-122"/>
              <a:ea typeface="楷体" panose="02010609060101010101" charset="-122"/>
              <a:cs typeface="楷体" panose="02010609060101010101" charset="-122"/>
            </a:endParaRPr>
          </a:p>
          <a:p>
            <a:pPr algn="ctr"/>
            <a:r>
              <a:rPr altLang="zh-CN" sz="2800" b="1" smtClean="0">
                <a:solidFill>
                  <a:schemeClr val="tx1"/>
                </a:solidFill>
                <a:latin typeface="楷体" panose="02010609060101010101" charset="-122"/>
                <a:ea typeface="楷体" panose="02010609060101010101" charset="-122"/>
                <a:cs typeface="楷体" panose="02010609060101010101" charset="-122"/>
                <a:sym typeface="+mn-ea"/>
              </a:rPr>
              <a:t>美丽的是这海，狂暴、阴郁，</a:t>
            </a:r>
            <a:endParaRPr altLang="zh-CN" sz="2800" b="1" smtClean="0">
              <a:solidFill>
                <a:schemeClr val="tx1"/>
              </a:solidFill>
              <a:latin typeface="楷体" panose="02010609060101010101" charset="-122"/>
              <a:ea typeface="楷体" panose="02010609060101010101" charset="-122"/>
              <a:cs typeface="楷体" panose="02010609060101010101" charset="-122"/>
            </a:endParaRPr>
          </a:p>
          <a:p>
            <a:pPr algn="ctr"/>
            <a:r>
              <a:rPr altLang="zh-CN" sz="2800" b="1" smtClean="0">
                <a:solidFill>
                  <a:schemeClr val="tx1"/>
                </a:solidFill>
                <a:latin typeface="楷体" panose="02010609060101010101" charset="-122"/>
                <a:ea typeface="楷体" panose="02010609060101010101" charset="-122"/>
                <a:cs typeface="楷体" panose="02010609060101010101" charset="-122"/>
                <a:sym typeface="+mn-ea"/>
              </a:rPr>
              <a:t>闪烁的天空没一块蔚蓝；</a:t>
            </a:r>
            <a:endParaRPr altLang="zh-CN" sz="2800" b="1" smtClean="0">
              <a:solidFill>
                <a:schemeClr val="tx1"/>
              </a:solidFill>
              <a:latin typeface="楷体" panose="02010609060101010101" charset="-122"/>
              <a:ea typeface="楷体" panose="02010609060101010101" charset="-122"/>
              <a:cs typeface="楷体" panose="02010609060101010101" charset="-122"/>
            </a:endParaRPr>
          </a:p>
          <a:p>
            <a:pPr algn="ctr"/>
            <a:r>
              <a:rPr altLang="zh-CN" sz="2800" b="1" smtClean="0">
                <a:solidFill>
                  <a:schemeClr val="tx1"/>
                </a:solidFill>
                <a:latin typeface="楷体" panose="02010609060101010101" charset="-122"/>
                <a:ea typeface="楷体" panose="02010609060101010101" charset="-122"/>
                <a:cs typeface="楷体" panose="02010609060101010101" charset="-122"/>
                <a:sym typeface="+mn-ea"/>
              </a:rPr>
              <a:t>但相信吧：岩石上的少女</a:t>
            </a:r>
            <a:endParaRPr altLang="zh-CN" sz="2800" b="1" smtClean="0">
              <a:solidFill>
                <a:schemeClr val="tx1"/>
              </a:solidFill>
              <a:latin typeface="楷体" panose="02010609060101010101" charset="-122"/>
              <a:ea typeface="楷体" panose="02010609060101010101" charset="-122"/>
              <a:cs typeface="楷体" panose="02010609060101010101" charset="-122"/>
            </a:endParaRPr>
          </a:p>
          <a:p>
            <a:pPr algn="ctr"/>
            <a:r>
              <a:rPr altLang="zh-CN" sz="2800" b="1" smtClean="0">
                <a:solidFill>
                  <a:schemeClr val="tx1"/>
                </a:solidFill>
                <a:latin typeface="楷体" panose="02010609060101010101" charset="-122"/>
                <a:ea typeface="楷体" panose="02010609060101010101" charset="-122"/>
                <a:cs typeface="楷体" panose="02010609060101010101" charset="-122"/>
                <a:sym typeface="+mn-ea"/>
              </a:rPr>
              <a:t>比波浪、天空、风暴更美丽。</a:t>
            </a:r>
            <a:endParaRPr lang="zh-CN" altLang="en-US"/>
          </a:p>
        </p:txBody>
      </p:sp>
      <p:sp>
        <p:nvSpPr>
          <p:cNvPr id="13" name="文本框 12"/>
          <p:cNvSpPr txBox="1"/>
          <p:nvPr/>
        </p:nvSpPr>
        <p:spPr>
          <a:xfrm>
            <a:off x="490855" y="1772920"/>
            <a:ext cx="5203825" cy="1383665"/>
          </a:xfrm>
          <a:prstGeom prst="rect">
            <a:avLst/>
          </a:prstGeom>
          <a:noFill/>
        </p:spPr>
        <p:txBody>
          <a:bodyPr wrap="square" rtlCol="0">
            <a:spAutoFit/>
          </a:bodyPr>
          <a:p>
            <a:pPr algn="just"/>
            <a:r>
              <a:rPr lang="zh-CN" altLang="en-US" sz="2800">
                <a:latin typeface="黑体" panose="02010609060101010101" charset="-122"/>
                <a:ea typeface="黑体" panose="02010609060101010101" charset="-122"/>
                <a:cs typeface="黑体" panose="02010609060101010101" charset="-122"/>
              </a:rPr>
              <a:t>请同学们一起读一读普希金的《风暴》，想一想诗歌中的</a:t>
            </a:r>
            <a:r>
              <a:rPr lang="zh-CN" altLang="en-US" sz="2800">
                <a:latin typeface="黑体" panose="02010609060101010101" charset="-122"/>
                <a:ea typeface="黑体" panose="02010609060101010101" charset="-122"/>
                <a:cs typeface="黑体" panose="02010609060101010101" charset="-122"/>
                <a:sym typeface="+mn-ea"/>
              </a:rPr>
              <a:t>“风暴”“少女”象征了什么呢？</a:t>
            </a:r>
            <a:endParaRPr lang="zh-CN" altLang="en-US" sz="2800">
              <a:latin typeface="黑体" panose="02010609060101010101" charset="-122"/>
              <a:ea typeface="黑体" panose="02010609060101010101" charset="-122"/>
              <a:cs typeface="黑体" panose="02010609060101010101"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285490" y="2493010"/>
            <a:ext cx="5621655" cy="922020"/>
          </a:xfrm>
          <a:prstGeom prst="rect">
            <a:avLst/>
          </a:prstGeom>
          <a:noFill/>
        </p:spPr>
        <p:txBody>
          <a:bodyPr wrap="square" rtlCol="0" anchor="t">
            <a:spAutoFit/>
          </a:bodyPr>
          <a:p>
            <a:pPr algn="ctr" fontAlgn="base">
              <a:spcBef>
                <a:spcPct val="20000"/>
              </a:spcBef>
              <a:buClrTx/>
              <a:buSzTx/>
              <a:buFontTx/>
            </a:pPr>
            <a:r>
              <a:rPr lang="zh-CN" altLang="en-US" sz="5400" dirty="0">
                <a:solidFill>
                  <a:srgbClr val="000000"/>
                </a:solidFill>
                <a:latin typeface="黑体" panose="02010609060101010101" charset="-122"/>
                <a:ea typeface="黑体" panose="02010609060101010101" charset="-122"/>
              </a:rPr>
              <a:t>谢谢大家的观看</a:t>
            </a:r>
            <a:endParaRPr lang="zh-CN" altLang="en-US" sz="5400" dirty="0">
              <a:solidFill>
                <a:srgbClr val="000000"/>
              </a:solidFill>
              <a:latin typeface="黑体" panose="02010609060101010101" charset="-122"/>
              <a:ea typeface="黑体" panose="02010609060101010101"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1" name="标题 1"/>
          <p:cNvSpPr>
            <a:spLocks noGrp="1"/>
          </p:cNvSpPr>
          <p:nvPr>
            <p:ph type="title"/>
          </p:nvPr>
        </p:nvSpPr>
        <p:spPr>
          <a:xfrm>
            <a:off x="2999740" y="0"/>
            <a:ext cx="9144000" cy="1296670"/>
          </a:xfrm>
        </p:spPr>
        <p:txBody>
          <a:bodyPr vert="horz" lIns="91440" tIns="45720" rIns="91440" bIns="45720" anchor="ctr" anchorCtr="0"/>
          <a:lstStyle/>
          <a:p>
            <a:pPr algn="r"/>
            <a:r>
              <a:rPr lang="zh-CN" altLang="en-US" sz="2800" dirty="0">
                <a:latin typeface="黑体" panose="02010609060101010101" charset="-122"/>
                <a:ea typeface="黑体" panose="02010609060101010101" charset="-122"/>
              </a:rPr>
              <a:t>高二</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统编版</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语文</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第四单元</a:t>
            </a:r>
            <a:endParaRPr lang="zh-CN" altLang="en-US" b="1"/>
          </a:p>
        </p:txBody>
      </p:sp>
      <p:sp>
        <p:nvSpPr>
          <p:cNvPr id="35842" name="内容占位符 2"/>
          <p:cNvSpPr>
            <a:spLocks noGrp="1"/>
          </p:cNvSpPr>
          <p:nvPr>
            <p:ph idx="1"/>
          </p:nvPr>
        </p:nvSpPr>
        <p:spPr>
          <a:xfrm>
            <a:off x="609600" y="3284855"/>
            <a:ext cx="10972800" cy="721995"/>
          </a:xfrm>
        </p:spPr>
        <p:txBody>
          <a:bodyPr vert="horz" lIns="91440" tIns="45720" rIns="91440" bIns="45720" anchor="t" anchorCtr="0"/>
          <a:lstStyle/>
          <a:p>
            <a:pPr marL="0" indent="0" algn="ctr">
              <a:buNone/>
            </a:pPr>
            <a:r>
              <a:rPr lang="zh-CN" altLang="en-US" sz="2800">
                <a:latin typeface="黑体" panose="02010609060101010101" charset="-122"/>
                <a:ea typeface="黑体" panose="02010609060101010101" charset="-122"/>
              </a:rPr>
              <a:t>广州大学附属中学</a:t>
            </a:r>
            <a:r>
              <a:rPr lang="en-US" altLang="zh-CN" sz="2800">
                <a:latin typeface="黑体" panose="02010609060101010101" charset="-122"/>
                <a:ea typeface="黑体" panose="02010609060101010101" charset="-122"/>
              </a:rPr>
              <a:t> </a:t>
            </a:r>
            <a:r>
              <a:rPr lang="zh-CN" altLang="en-US" sz="2800">
                <a:latin typeface="黑体" panose="02010609060101010101" charset="-122"/>
                <a:ea typeface="黑体" panose="02010609060101010101" charset="-122"/>
              </a:rPr>
              <a:t>邱馨慧</a:t>
            </a:r>
            <a:endParaRPr lang="zh-CN" altLang="en-US" sz="2800">
              <a:latin typeface="黑体" panose="02010609060101010101" charset="-122"/>
              <a:ea typeface="黑体" panose="02010609060101010101" charset="-122"/>
            </a:endParaRPr>
          </a:p>
        </p:txBody>
      </p:sp>
      <p:sp>
        <p:nvSpPr>
          <p:cNvPr id="3" name="内容占位符 2"/>
          <p:cNvSpPr>
            <a:spLocks noGrp="1"/>
          </p:cNvSpPr>
          <p:nvPr/>
        </p:nvSpPr>
        <p:spPr>
          <a:xfrm>
            <a:off x="609600" y="2132965"/>
            <a:ext cx="10972800" cy="935990"/>
          </a:xfrm>
          <a:prstGeom prst="rect">
            <a:avLst/>
          </a:prstGeom>
          <a:noFill/>
          <a:ln w="9525">
            <a:noFill/>
          </a:ln>
        </p:spPr>
        <p:txBody>
          <a:bodyPr vert="horz" lIns="91440" tIns="45720" rIns="91440" bIns="45720" anchor="t" anchorCtr="0"/>
          <a:lst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a:lstStyle>
          <a:p>
            <a:pPr marL="0" indent="0" algn="ctr">
              <a:buNone/>
            </a:pPr>
            <a:r>
              <a:rPr lang="zh-CN" altLang="en-US" sz="5400" dirty="0">
                <a:latin typeface="黑体" panose="02010609060101010101" charset="-122"/>
                <a:ea typeface="黑体" panose="02010609060101010101" charset="-122"/>
              </a:rPr>
              <a:t>致大海（第一课时）答疑</a:t>
            </a:r>
            <a:endParaRPr lang="zh-CN" altLang="en-US" sz="5400" dirty="0">
              <a:latin typeface="黑体" panose="02010609060101010101" charset="-122"/>
              <a:ea typeface="黑体" panose="02010609060101010101"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4785360" y="476885"/>
            <a:ext cx="2621280" cy="829945"/>
          </a:xfrm>
          <a:prstGeom prst="rect">
            <a:avLst/>
          </a:prstGeom>
          <a:noFill/>
        </p:spPr>
        <p:txBody>
          <a:bodyPr wrap="none" rtlCol="0" anchor="t">
            <a:spAutoFit/>
          </a:bodyPr>
          <a:p>
            <a:r>
              <a:rPr lang="zh-CN" altLang="zh-CN" sz="4800" dirty="0">
                <a:latin typeface="黑体" panose="02010609060101010101" charset="-122"/>
                <a:ea typeface="黑体" panose="02010609060101010101" charset="-122"/>
              </a:rPr>
              <a:t>习题讲解</a:t>
            </a:r>
            <a:endParaRPr lang="zh-CN" altLang="en-US"/>
          </a:p>
        </p:txBody>
      </p:sp>
      <p:sp>
        <p:nvSpPr>
          <p:cNvPr id="2" name="文本框 1"/>
          <p:cNvSpPr txBox="1"/>
          <p:nvPr/>
        </p:nvSpPr>
        <p:spPr>
          <a:xfrm>
            <a:off x="767715" y="1355725"/>
            <a:ext cx="10777855" cy="1076325"/>
          </a:xfrm>
          <a:prstGeom prst="rect">
            <a:avLst/>
          </a:prstGeom>
          <a:noFill/>
        </p:spPr>
        <p:txBody>
          <a:bodyPr wrap="square" rtlCol="0" anchor="t">
            <a:spAutoFit/>
          </a:bodyPr>
          <a:p>
            <a:pPr algn="just"/>
            <a:r>
              <a:rPr lang="en-US" altLang="zh-CN" sz="3200">
                <a:latin typeface="黑体" panose="02010609060101010101" charset="-122"/>
                <a:ea typeface="黑体" panose="02010609060101010101" charset="-122"/>
                <a:cs typeface="黑体" panose="02010609060101010101" charset="-122"/>
              </a:rPr>
              <a:t>1.</a:t>
            </a:r>
            <a:r>
              <a:rPr lang="zh-CN" altLang="en-US" sz="3200">
                <a:latin typeface="黑体" panose="02010609060101010101" charset="-122"/>
                <a:ea typeface="黑体" panose="02010609060101010101" charset="-122"/>
                <a:cs typeface="黑体" panose="02010609060101010101" charset="-122"/>
              </a:rPr>
              <a:t>《致大海》中的“你”指的是谁？有什么特点？诗人为什么要向“你”告别？</a:t>
            </a:r>
            <a:endParaRPr lang="zh-CN" altLang="en-US" sz="3200">
              <a:latin typeface="黑体" panose="02010609060101010101" charset="-122"/>
              <a:ea typeface="黑体" panose="02010609060101010101" charset="-122"/>
              <a:cs typeface="黑体" panose="02010609060101010101" charset="-122"/>
            </a:endParaRPr>
          </a:p>
        </p:txBody>
      </p:sp>
      <p:sp>
        <p:nvSpPr>
          <p:cNvPr id="4" name="文本框 3"/>
          <p:cNvSpPr txBox="1"/>
          <p:nvPr/>
        </p:nvSpPr>
        <p:spPr>
          <a:xfrm>
            <a:off x="767715" y="2421255"/>
            <a:ext cx="11007090" cy="3538220"/>
          </a:xfrm>
          <a:prstGeom prst="rect">
            <a:avLst/>
          </a:prstGeom>
          <a:noFill/>
        </p:spPr>
        <p:txBody>
          <a:bodyPr wrap="square" rtlCol="0" anchor="t">
            <a:spAutoFit/>
          </a:bodyPr>
          <a:p>
            <a:pPr algn="just">
              <a:lnSpc>
                <a:spcPct val="100000"/>
              </a:lnSpc>
            </a:pPr>
            <a:r>
              <a:rPr lang="zh-CN" altLang="en-US" sz="2800">
                <a:latin typeface="黑体" panose="02010609060101010101" charset="-122"/>
                <a:ea typeface="黑体" panose="02010609060101010101" charset="-122"/>
                <a:cs typeface="黑体" panose="02010609060101010101" charset="-122"/>
              </a:rPr>
              <a:t>明确：</a:t>
            </a:r>
            <a:r>
              <a:rPr lang="zh-CN" altLang="en-US" sz="2800">
                <a:solidFill>
                  <a:srgbClr val="0070C0"/>
                </a:solidFill>
                <a:latin typeface="黑体" panose="02010609060101010101" charset="-122"/>
                <a:ea typeface="黑体" panose="02010609060101010101" charset="-122"/>
                <a:cs typeface="黑体" panose="02010609060101010101" charset="-122"/>
              </a:rPr>
              <a:t>“你”指大海</a:t>
            </a:r>
            <a:r>
              <a:rPr lang="zh-CN" altLang="en-US" sz="2800">
                <a:latin typeface="黑体" panose="02010609060101010101" charset="-122"/>
                <a:ea typeface="黑体" panose="02010609060101010101" charset="-122"/>
                <a:cs typeface="黑体" panose="02010609060101010101" charset="-122"/>
              </a:rPr>
              <a:t>，大海这一意象已渗透了诗人强烈的主观情感。在诗人看来，</a:t>
            </a:r>
            <a:r>
              <a:rPr lang="zh-CN" altLang="en-US" sz="2800">
                <a:solidFill>
                  <a:srgbClr val="0070C0"/>
                </a:solidFill>
                <a:latin typeface="黑体" panose="02010609060101010101" charset="-122"/>
                <a:ea typeface="黑体" panose="02010609060101010101" charset="-122"/>
                <a:cs typeface="黑体" panose="02010609060101010101" charset="-122"/>
              </a:rPr>
              <a:t>大海就是他的朋友</a:t>
            </a:r>
            <a:r>
              <a:rPr lang="zh-CN" altLang="en-US" sz="2800">
                <a:latin typeface="黑体" panose="02010609060101010101" charset="-122"/>
                <a:ea typeface="黑体" panose="02010609060101010101" charset="-122"/>
                <a:cs typeface="黑体" panose="02010609060101010101" charset="-122"/>
              </a:rPr>
              <a:t>。黄昏寂静时，大海温顺而宁静，“蓝色的浪头翻滚起伏”“骄傲的美闪烁壮观”，仿佛是友人忧郁的絮语；而波涛汹涌时，惊涛骇浪，有如“你任性的脾气的发作”“成群的渔船就会覆没”，仿佛又在召唤着诗人冲破牢笼，奔向自由的远方。</a:t>
            </a:r>
            <a:r>
              <a:rPr lang="zh-CN" altLang="en-US" sz="2800">
                <a:solidFill>
                  <a:srgbClr val="0070C0"/>
                </a:solidFill>
                <a:latin typeface="黑体" panose="02010609060101010101" charset="-122"/>
                <a:ea typeface="黑体" panose="02010609060101010101" charset="-122"/>
                <a:cs typeface="黑体" panose="02010609060101010101" charset="-122"/>
              </a:rPr>
              <a:t>大海与诗人共有的自由奔放的精神，使得诗人与大海在感情上相通，所以诗人才会将“大海”当成自己可以倾诉的知己</a:t>
            </a:r>
            <a:r>
              <a:rPr lang="zh-CN" altLang="en-US" sz="2800">
                <a:latin typeface="黑体" panose="02010609060101010101" charset="-122"/>
                <a:ea typeface="黑体" panose="02010609060101010101" charset="-122"/>
                <a:cs typeface="黑体" panose="02010609060101010101" charset="-122"/>
              </a:rPr>
              <a:t>，从而与它深情地话别。</a:t>
            </a:r>
            <a:endParaRPr lang="zh-CN" altLang="en-US" sz="2800">
              <a:latin typeface="黑体" panose="02010609060101010101" charset="-122"/>
              <a:ea typeface="黑体" panose="02010609060101010101" charset="-122"/>
              <a:cs typeface="黑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4785360" y="476885"/>
            <a:ext cx="2621280" cy="829945"/>
          </a:xfrm>
          <a:prstGeom prst="rect">
            <a:avLst/>
          </a:prstGeom>
          <a:noFill/>
        </p:spPr>
        <p:txBody>
          <a:bodyPr wrap="none" rtlCol="0" anchor="t">
            <a:spAutoFit/>
          </a:bodyPr>
          <a:p>
            <a:r>
              <a:rPr lang="zh-CN" altLang="zh-CN" sz="4800" dirty="0">
                <a:latin typeface="黑体" panose="02010609060101010101" charset="-122"/>
                <a:ea typeface="黑体" panose="02010609060101010101" charset="-122"/>
              </a:rPr>
              <a:t>习题讲解</a:t>
            </a:r>
            <a:endParaRPr lang="zh-CN" altLang="en-US"/>
          </a:p>
        </p:txBody>
      </p:sp>
      <p:sp>
        <p:nvSpPr>
          <p:cNvPr id="2" name="文本框 1"/>
          <p:cNvSpPr txBox="1"/>
          <p:nvPr/>
        </p:nvSpPr>
        <p:spPr>
          <a:xfrm>
            <a:off x="767715" y="1355725"/>
            <a:ext cx="8275320" cy="583565"/>
          </a:xfrm>
          <a:prstGeom prst="rect">
            <a:avLst/>
          </a:prstGeom>
          <a:noFill/>
        </p:spPr>
        <p:txBody>
          <a:bodyPr wrap="square" rtlCol="0" anchor="t">
            <a:spAutoFit/>
          </a:bodyPr>
          <a:p>
            <a:r>
              <a:rPr lang="en-US" altLang="zh-CN" sz="3200">
                <a:latin typeface="黑体" panose="02010609060101010101" charset="-122"/>
                <a:ea typeface="黑体" panose="02010609060101010101" charset="-122"/>
                <a:cs typeface="黑体" panose="02010609060101010101" charset="-122"/>
              </a:rPr>
              <a:t>2.</a:t>
            </a:r>
            <a:r>
              <a:rPr lang="zh-CN" altLang="en-US" sz="3200">
                <a:latin typeface="黑体" panose="02010609060101010101" charset="-122"/>
                <a:ea typeface="黑体" panose="02010609060101010101" charset="-122"/>
                <a:cs typeface="黑体" panose="02010609060101010101" charset="-122"/>
              </a:rPr>
              <a:t>诗人面对大海为什么感到悲伤痛苦？</a:t>
            </a:r>
            <a:endParaRPr lang="zh-CN" altLang="en-US" sz="3200">
              <a:latin typeface="黑体" panose="02010609060101010101" charset="-122"/>
              <a:ea typeface="黑体" panose="02010609060101010101" charset="-122"/>
              <a:cs typeface="黑体" panose="02010609060101010101" charset="-122"/>
            </a:endParaRPr>
          </a:p>
        </p:txBody>
      </p:sp>
      <p:sp>
        <p:nvSpPr>
          <p:cNvPr id="4" name="文本框 3"/>
          <p:cNvSpPr txBox="1"/>
          <p:nvPr/>
        </p:nvSpPr>
        <p:spPr>
          <a:xfrm>
            <a:off x="839470" y="1964690"/>
            <a:ext cx="1189355" cy="521970"/>
          </a:xfrm>
          <a:prstGeom prst="rect">
            <a:avLst/>
          </a:prstGeom>
          <a:noFill/>
        </p:spPr>
        <p:txBody>
          <a:bodyPr wrap="square" rtlCol="0" anchor="t">
            <a:spAutoFit/>
          </a:bodyPr>
          <a:p>
            <a:pPr>
              <a:lnSpc>
                <a:spcPct val="100000"/>
              </a:lnSpc>
            </a:pPr>
            <a:r>
              <a:rPr lang="zh-CN" altLang="en-US" sz="2800">
                <a:latin typeface="黑体" panose="02010609060101010101" charset="-122"/>
                <a:ea typeface="黑体" panose="02010609060101010101" charset="-122"/>
                <a:cs typeface="黑体" panose="02010609060101010101" charset="-122"/>
              </a:rPr>
              <a:t>明确：</a:t>
            </a:r>
            <a:endParaRPr lang="zh-CN" altLang="en-US" sz="2800">
              <a:solidFill>
                <a:srgbClr val="FF0000"/>
              </a:solidFill>
              <a:latin typeface="黑体" panose="02010609060101010101" charset="-122"/>
              <a:ea typeface="黑体" panose="02010609060101010101" charset="-122"/>
              <a:cs typeface="黑体" panose="02010609060101010101" charset="-122"/>
            </a:endParaRPr>
          </a:p>
        </p:txBody>
      </p:sp>
      <p:sp>
        <p:nvSpPr>
          <p:cNvPr id="5" name="文本框 4"/>
          <p:cNvSpPr txBox="1"/>
          <p:nvPr/>
        </p:nvSpPr>
        <p:spPr>
          <a:xfrm>
            <a:off x="767715" y="2420620"/>
            <a:ext cx="5770880" cy="3538220"/>
          </a:xfrm>
          <a:prstGeom prst="rect">
            <a:avLst/>
          </a:prstGeom>
          <a:noFill/>
        </p:spPr>
        <p:txBody>
          <a:bodyPr wrap="square" rtlCol="0" anchor="t">
            <a:spAutoFit/>
          </a:bodyPr>
          <a:p>
            <a:pPr algn="l"/>
            <a:r>
              <a:rPr lang="en-US" altLang="zh-CN" sz="2800">
                <a:latin typeface="黑体" panose="02010609060101010101" charset="-122"/>
                <a:ea typeface="黑体" panose="02010609060101010101" charset="-122"/>
                <a:cs typeface="黑体" panose="02010609060101010101" charset="-122"/>
                <a:sym typeface="+mn-ea"/>
              </a:rPr>
              <a:t>    </a:t>
            </a:r>
            <a:r>
              <a:rPr lang="zh-CN" altLang="en-US" sz="2800">
                <a:latin typeface="黑体" panose="02010609060101010101" charset="-122"/>
                <a:ea typeface="黑体" panose="02010609060101010101" charset="-122"/>
                <a:cs typeface="黑体" panose="02010609060101010101" charset="-122"/>
                <a:sym typeface="+mn-ea"/>
              </a:rPr>
              <a:t>诗人还不能离开囚禁他的地方，到海外去，去寻求自由的生活。诗人现在是不自由的，但是他非常渴望自由。</a:t>
            </a:r>
            <a:r>
              <a:rPr lang="zh-CN" altLang="en-US" sz="2800">
                <a:latin typeface="黑体" panose="02010609060101010101" charset="-122"/>
                <a:ea typeface="黑体" panose="02010609060101010101" charset="-122"/>
                <a:cs typeface="黑体" panose="02010609060101010101" charset="-122"/>
              </a:rPr>
              <a:t>诗人的美好愿望未能如愿以偿。</a:t>
            </a:r>
            <a:endParaRPr lang="zh-CN" altLang="en-US" sz="2800">
              <a:latin typeface="黑体" panose="02010609060101010101" charset="-122"/>
              <a:ea typeface="黑体" panose="02010609060101010101" charset="-122"/>
              <a:cs typeface="黑体" panose="02010609060101010101" charset="-122"/>
            </a:endParaRPr>
          </a:p>
          <a:p>
            <a:pPr algn="l"/>
            <a:r>
              <a:rPr lang="en-US" altLang="zh-CN" sz="2800">
                <a:latin typeface="黑体" panose="02010609060101010101" charset="-122"/>
                <a:ea typeface="黑体" panose="02010609060101010101" charset="-122"/>
                <a:cs typeface="黑体" panose="02010609060101010101" charset="-122"/>
                <a:sym typeface="+mn-ea"/>
              </a:rPr>
              <a:t>    </a:t>
            </a:r>
            <a:r>
              <a:rPr lang="zh-CN" altLang="en-US" sz="2800">
                <a:latin typeface="黑体" panose="02010609060101010101" charset="-122"/>
                <a:ea typeface="黑体" panose="02010609060101010101" charset="-122"/>
                <a:cs typeface="黑体" panose="02010609060101010101" charset="-122"/>
                <a:sym typeface="+mn-ea"/>
              </a:rPr>
              <a:t>因此，</a:t>
            </a:r>
            <a:r>
              <a:rPr lang="zh-CN" altLang="en-US" sz="2800">
                <a:solidFill>
                  <a:srgbClr val="FF0000"/>
                </a:solidFill>
                <a:latin typeface="黑体" panose="02010609060101010101" charset="-122"/>
                <a:ea typeface="黑体" panose="02010609060101010101" charset="-122"/>
                <a:cs typeface="黑体" panose="02010609060101010101" charset="-122"/>
                <a:sym typeface="+mn-ea"/>
              </a:rPr>
              <a:t>大海的自由奔放，勾起了诗人失去自由的“苦恼心伤”。诗人为未能逃脱监禁而悲伤痛苦。</a:t>
            </a:r>
            <a:endParaRPr lang="zh-CN" altLang="en-US"/>
          </a:p>
        </p:txBody>
      </p:sp>
      <p:sp>
        <p:nvSpPr>
          <p:cNvPr id="7" name="Rectangle 3"/>
          <p:cNvSpPr>
            <a:spLocks noChangeArrowheads="1"/>
          </p:cNvSpPr>
          <p:nvPr>
            <p:custDataLst>
              <p:tags r:id="rId1"/>
            </p:custDataLst>
          </p:nvPr>
        </p:nvSpPr>
        <p:spPr bwMode="auto">
          <a:xfrm>
            <a:off x="6600190" y="2348866"/>
            <a:ext cx="5333365" cy="3538220"/>
          </a:xfrm>
          <a:prstGeom prst="rect">
            <a:avLst/>
          </a:prstGeom>
          <a:solidFill>
            <a:schemeClr val="bg1"/>
          </a:solid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p>
            <a:pPr algn="just">
              <a:lnSpc>
                <a:spcPct val="100000"/>
              </a:lnSpc>
            </a:pPr>
            <a:r>
              <a:rPr lang="zh-CN" altLang="en-US" sz="2800" b="1">
                <a:solidFill>
                  <a:schemeClr val="tx1"/>
                </a:solidFill>
                <a:latin typeface="楷体" panose="02010609060101010101" charset="-122"/>
                <a:ea typeface="楷体" panose="02010609060101010101" charset="-122"/>
              </a:rPr>
              <a:t>直到现在，我还不能离开</a:t>
            </a:r>
            <a:endParaRPr lang="en-US" altLang="zh-CN" sz="2800" b="1">
              <a:solidFill>
                <a:schemeClr val="tx1"/>
              </a:solidFill>
              <a:latin typeface="楷体" panose="02010609060101010101" charset="-122"/>
              <a:ea typeface="楷体" panose="02010609060101010101" charset="-122"/>
            </a:endParaRPr>
          </a:p>
          <a:p>
            <a:pPr algn="just">
              <a:lnSpc>
                <a:spcPct val="100000"/>
              </a:lnSpc>
            </a:pPr>
            <a:r>
              <a:rPr lang="zh-CN" altLang="en-US" sz="2800" b="1">
                <a:solidFill>
                  <a:schemeClr val="tx1"/>
                </a:solidFill>
                <a:latin typeface="楷体" panose="02010609060101010101" charset="-122"/>
                <a:ea typeface="楷体" panose="02010609060101010101" charset="-122"/>
              </a:rPr>
              <a:t>这令我厌烦的凝固的石岸，</a:t>
            </a:r>
            <a:endParaRPr lang="zh-CN" altLang="en-US" sz="2800" b="1">
              <a:solidFill>
                <a:schemeClr val="tx1"/>
              </a:solidFill>
              <a:latin typeface="楷体" panose="02010609060101010101" charset="-122"/>
              <a:ea typeface="楷体" panose="02010609060101010101" charset="-122"/>
            </a:endParaRPr>
          </a:p>
          <a:p>
            <a:pPr algn="just">
              <a:lnSpc>
                <a:spcPct val="100000"/>
              </a:lnSpc>
            </a:pPr>
            <a:r>
              <a:rPr lang="zh-CN" altLang="en-US" sz="2800" b="1">
                <a:solidFill>
                  <a:schemeClr val="tx1"/>
                </a:solidFill>
                <a:latin typeface="楷体" panose="02010609060101010101" charset="-122"/>
                <a:ea typeface="楷体" panose="02010609060101010101" charset="-122"/>
              </a:rPr>
              <a:t>我还没有热烈地拥抱你，大海！</a:t>
            </a:r>
            <a:endParaRPr lang="zh-CN" altLang="en-US" sz="2800" b="1">
              <a:solidFill>
                <a:schemeClr val="tx1"/>
              </a:solidFill>
              <a:latin typeface="楷体" panose="02010609060101010101" charset="-122"/>
              <a:ea typeface="楷体" panose="02010609060101010101" charset="-122"/>
            </a:endParaRPr>
          </a:p>
          <a:p>
            <a:pPr algn="just">
              <a:lnSpc>
                <a:spcPct val="100000"/>
              </a:lnSpc>
            </a:pPr>
            <a:r>
              <a:rPr lang="en-US" altLang="zh-CN" sz="2800" b="1">
                <a:solidFill>
                  <a:schemeClr val="tx1"/>
                </a:solidFill>
                <a:latin typeface="楷体" panose="02010609060101010101" charset="-122"/>
                <a:ea typeface="楷体" panose="02010609060101010101" charset="-122"/>
              </a:rPr>
              <a:t>也没有让我的诗情的波澜</a:t>
            </a:r>
            <a:endParaRPr lang="en-US" altLang="zh-CN" sz="2800" b="1">
              <a:solidFill>
                <a:schemeClr val="tx1"/>
              </a:solidFill>
              <a:latin typeface="楷体" panose="02010609060101010101" charset="-122"/>
              <a:ea typeface="楷体" panose="02010609060101010101" charset="-122"/>
            </a:endParaRPr>
          </a:p>
          <a:p>
            <a:pPr algn="just">
              <a:lnSpc>
                <a:spcPct val="100000"/>
              </a:lnSpc>
            </a:pPr>
            <a:r>
              <a:rPr lang="en-US" altLang="zh-CN" sz="2800" b="1">
                <a:solidFill>
                  <a:schemeClr val="tx1"/>
                </a:solidFill>
                <a:latin typeface="楷体" panose="02010609060101010101" charset="-122"/>
                <a:ea typeface="楷体" panose="02010609060101010101" charset="-122"/>
              </a:rPr>
              <a:t>随着你的山脊跑开！</a:t>
            </a:r>
            <a:endParaRPr lang="en-US" altLang="zh-CN" sz="2800" b="1">
              <a:solidFill>
                <a:schemeClr val="tx1"/>
              </a:solidFill>
              <a:latin typeface="楷体" panose="02010609060101010101" charset="-122"/>
              <a:ea typeface="楷体" panose="02010609060101010101" charset="-122"/>
            </a:endParaRPr>
          </a:p>
          <a:p>
            <a:pPr algn="just">
              <a:lnSpc>
                <a:spcPct val="100000"/>
              </a:lnSpc>
            </a:pPr>
            <a:r>
              <a:rPr lang="en-US" altLang="zh-CN" sz="2800" b="1">
                <a:solidFill>
                  <a:schemeClr val="tx1"/>
                </a:solidFill>
                <a:latin typeface="楷体" panose="02010609060101010101" charset="-122"/>
                <a:ea typeface="楷体" panose="02010609060101010101" charset="-122"/>
              </a:rPr>
              <a:t>……</a:t>
            </a:r>
            <a:endParaRPr lang="en-US" altLang="zh-CN" sz="2800" b="1">
              <a:solidFill>
                <a:schemeClr val="tx1"/>
              </a:solidFill>
              <a:latin typeface="楷体" panose="02010609060101010101" charset="-122"/>
              <a:ea typeface="楷体" panose="02010609060101010101" charset="-122"/>
            </a:endParaRPr>
          </a:p>
          <a:p>
            <a:pPr algn="just">
              <a:lnSpc>
                <a:spcPct val="100000"/>
              </a:lnSpc>
            </a:pPr>
            <a:r>
              <a:rPr lang="zh-CN" altLang="en-US" sz="2800" b="1">
                <a:solidFill>
                  <a:schemeClr val="tx1"/>
                </a:solidFill>
                <a:latin typeface="楷体" panose="02010609060101010101" charset="-122"/>
                <a:ea typeface="楷体" panose="02010609060101010101" charset="-122"/>
              </a:rPr>
              <a:t>你在期待，呼唤</a:t>
            </a:r>
            <a:r>
              <a:rPr lang="en-US" altLang="zh-CN" sz="2800" b="1">
                <a:solidFill>
                  <a:schemeClr val="tx1"/>
                </a:solidFill>
                <a:latin typeface="楷体" panose="02010609060101010101" charset="-122"/>
                <a:ea typeface="楷体" panose="02010609060101010101" charset="-122"/>
              </a:rPr>
              <a:t>……</a:t>
            </a:r>
            <a:r>
              <a:rPr lang="zh-CN" altLang="en-US" sz="2800" b="1">
                <a:solidFill>
                  <a:schemeClr val="tx1"/>
                </a:solidFill>
                <a:latin typeface="楷体" panose="02010609060101010101" charset="-122"/>
                <a:ea typeface="楷体" panose="02010609060101010101" charset="-122"/>
              </a:rPr>
              <a:t>我却被缚住，</a:t>
            </a:r>
            <a:endParaRPr lang="en-US" altLang="zh-CN" sz="2800" b="1">
              <a:solidFill>
                <a:schemeClr val="tx1"/>
              </a:solidFill>
              <a:latin typeface="楷体" panose="02010609060101010101" charset="-122"/>
              <a:ea typeface="楷体" panose="02010609060101010101" charset="-122"/>
            </a:endParaRPr>
          </a:p>
          <a:p>
            <a:pPr algn="just">
              <a:lnSpc>
                <a:spcPct val="100000"/>
              </a:lnSpc>
            </a:pPr>
            <a:r>
              <a:rPr lang="zh-CN" altLang="en-US" sz="2800" b="1">
                <a:solidFill>
                  <a:schemeClr val="tx1"/>
                </a:solidFill>
                <a:latin typeface="楷体" panose="02010609060101010101" charset="-122"/>
                <a:ea typeface="楷体" panose="02010609060101010101" charset="-122"/>
              </a:rPr>
              <a:t>我的心徒然想要挣脱开</a:t>
            </a:r>
            <a:r>
              <a:rPr lang="en-US" altLang="zh-CN" sz="2800" b="1">
                <a:solidFill>
                  <a:schemeClr val="tx1"/>
                </a:solidFill>
                <a:latin typeface="楷体" panose="02010609060101010101" charset="-122"/>
                <a:ea typeface="楷体" panose="02010609060101010101" charset="-122"/>
              </a:rPr>
              <a:t>……</a:t>
            </a:r>
            <a:endParaRPr lang="en-US" altLang="zh-CN" sz="2800" b="1">
              <a:solidFill>
                <a:schemeClr val="tx1"/>
              </a:solidFill>
              <a:latin typeface="楷体" panose="02010609060101010101" charset="-122"/>
              <a:ea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nodeType="after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bldLvl="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4785360" y="476885"/>
            <a:ext cx="2621280" cy="829945"/>
          </a:xfrm>
          <a:prstGeom prst="rect">
            <a:avLst/>
          </a:prstGeom>
          <a:noFill/>
        </p:spPr>
        <p:txBody>
          <a:bodyPr wrap="none" rtlCol="0" anchor="t">
            <a:spAutoFit/>
          </a:bodyPr>
          <a:p>
            <a:r>
              <a:rPr lang="zh-CN" altLang="zh-CN" sz="4800" dirty="0">
                <a:latin typeface="黑体" panose="02010609060101010101" charset="-122"/>
                <a:ea typeface="黑体" panose="02010609060101010101" charset="-122"/>
              </a:rPr>
              <a:t>习题讲解</a:t>
            </a:r>
            <a:endParaRPr lang="zh-CN" altLang="en-US"/>
          </a:p>
        </p:txBody>
      </p:sp>
      <p:sp>
        <p:nvSpPr>
          <p:cNvPr id="2" name="文本框 1"/>
          <p:cNvSpPr txBox="1"/>
          <p:nvPr/>
        </p:nvSpPr>
        <p:spPr>
          <a:xfrm>
            <a:off x="767715" y="1355725"/>
            <a:ext cx="10283190" cy="1076325"/>
          </a:xfrm>
          <a:prstGeom prst="rect">
            <a:avLst/>
          </a:prstGeom>
          <a:noFill/>
        </p:spPr>
        <p:txBody>
          <a:bodyPr wrap="square" rtlCol="0" anchor="t">
            <a:spAutoFit/>
          </a:bodyPr>
          <a:p>
            <a:r>
              <a:rPr lang="en-US" altLang="zh-CN" sz="3200">
                <a:latin typeface="黑体" panose="02010609060101010101" charset="-122"/>
                <a:ea typeface="黑体" panose="02010609060101010101" charset="-122"/>
                <a:cs typeface="黑体" panose="02010609060101010101" charset="-122"/>
              </a:rPr>
              <a:t>3.</a:t>
            </a:r>
            <a:r>
              <a:rPr lang="zh-CN" altLang="en-US" sz="3200">
                <a:latin typeface="黑体" panose="02010609060101010101" charset="-122"/>
                <a:ea typeface="黑体" panose="02010609060101010101" charset="-122"/>
                <a:cs typeface="黑体" panose="02010609060101010101" charset="-122"/>
              </a:rPr>
              <a:t>普希金笔下的大海具有什么象征意义?“凝固的石岸</a:t>
            </a:r>
            <a:r>
              <a:rPr lang="en-US" altLang="zh-CN" sz="3200">
                <a:latin typeface="黑体" panose="02010609060101010101" charset="-122"/>
                <a:ea typeface="黑体" panose="02010609060101010101" charset="-122"/>
                <a:cs typeface="黑体" panose="02010609060101010101" charset="-122"/>
              </a:rPr>
              <a:t>”</a:t>
            </a:r>
            <a:r>
              <a:rPr lang="zh-CN" altLang="en-US" sz="3200">
                <a:latin typeface="黑体" panose="02010609060101010101" charset="-122"/>
                <a:ea typeface="黑体" panose="02010609060101010101" charset="-122"/>
                <a:cs typeface="黑体" panose="02010609060101010101" charset="-122"/>
              </a:rPr>
              <a:t>中的</a:t>
            </a:r>
            <a:r>
              <a:rPr lang="en-US" altLang="zh-CN" sz="3200">
                <a:latin typeface="黑体" panose="02010609060101010101" charset="-122"/>
                <a:ea typeface="黑体" panose="02010609060101010101" charset="-122"/>
                <a:cs typeface="黑体" panose="02010609060101010101" charset="-122"/>
              </a:rPr>
              <a:t>“</a:t>
            </a:r>
            <a:r>
              <a:rPr lang="zh-CN" altLang="en-US" sz="3200">
                <a:latin typeface="黑体" panose="02010609060101010101" charset="-122"/>
                <a:ea typeface="黑体" panose="02010609060101010101" charset="-122"/>
                <a:cs typeface="黑体" panose="02010609060101010101" charset="-122"/>
              </a:rPr>
              <a:t>岸”又有何象征意义？</a:t>
            </a:r>
            <a:endParaRPr lang="zh-CN" altLang="en-US" sz="3200">
              <a:latin typeface="黑体" panose="02010609060101010101" charset="-122"/>
              <a:ea typeface="黑体" panose="02010609060101010101" charset="-122"/>
              <a:cs typeface="黑体" panose="02010609060101010101" charset="-122"/>
            </a:endParaRPr>
          </a:p>
        </p:txBody>
      </p:sp>
      <p:sp>
        <p:nvSpPr>
          <p:cNvPr id="4" name="文本框 3"/>
          <p:cNvSpPr txBox="1"/>
          <p:nvPr/>
        </p:nvSpPr>
        <p:spPr>
          <a:xfrm>
            <a:off x="695960" y="2565400"/>
            <a:ext cx="9946640" cy="2676525"/>
          </a:xfrm>
          <a:prstGeom prst="rect">
            <a:avLst/>
          </a:prstGeom>
          <a:noFill/>
        </p:spPr>
        <p:txBody>
          <a:bodyPr wrap="square" rtlCol="0" anchor="t">
            <a:spAutoFit/>
          </a:bodyPr>
          <a:p>
            <a:pPr algn="just"/>
            <a:r>
              <a:rPr lang="zh-CN" altLang="en-US" sz="2800">
                <a:latin typeface="黑体" panose="02010609060101010101" charset="-122"/>
                <a:ea typeface="黑体" panose="02010609060101010101" charset="-122"/>
                <a:cs typeface="黑体" panose="02010609060101010101" charset="-122"/>
              </a:rPr>
              <a:t>明确：</a:t>
            </a:r>
            <a:endParaRPr lang="zh-CN" altLang="en-US" sz="2800">
              <a:latin typeface="黑体" panose="02010609060101010101" charset="-122"/>
              <a:ea typeface="黑体" panose="02010609060101010101" charset="-122"/>
              <a:cs typeface="黑体" panose="02010609060101010101" charset="-122"/>
            </a:endParaRPr>
          </a:p>
          <a:p>
            <a:pPr algn="just"/>
            <a:r>
              <a:rPr lang="zh-CN" altLang="en-US" sz="2800">
                <a:latin typeface="黑体" panose="02010609060101010101" charset="-122"/>
                <a:ea typeface="黑体" panose="02010609060101010101" charset="-122"/>
                <a:cs typeface="黑体" panose="02010609060101010101" charset="-122"/>
              </a:rPr>
              <a:t> </a:t>
            </a:r>
            <a:r>
              <a:rPr lang="en-US" altLang="zh-CN" sz="2800">
                <a:latin typeface="黑体" panose="02010609060101010101" charset="-122"/>
                <a:ea typeface="黑体" panose="02010609060101010101" charset="-122"/>
                <a:cs typeface="黑体" panose="02010609060101010101" charset="-122"/>
              </a:rPr>
              <a:t>   </a:t>
            </a:r>
            <a:r>
              <a:rPr lang="zh-CN" altLang="en-US" sz="2800">
                <a:solidFill>
                  <a:srgbClr val="0070C0"/>
                </a:solidFill>
                <a:latin typeface="黑体" panose="02010609060101010101" charset="-122"/>
                <a:ea typeface="黑体" panose="02010609060101010101" charset="-122"/>
                <a:cs typeface="黑体" panose="02010609060101010101" charset="-122"/>
              </a:rPr>
              <a:t>大海是自由精神的象征</a:t>
            </a:r>
            <a:r>
              <a:rPr lang="zh-CN" altLang="en-US" sz="2800">
                <a:latin typeface="黑体" panose="02010609060101010101" charset="-122"/>
                <a:ea typeface="黑体" panose="02010609060101010101" charset="-122"/>
                <a:cs typeface="黑体" panose="02010609060101010101" charset="-122"/>
              </a:rPr>
              <a:t>。诗歌的第一句“再见吧，自由的元素!”即提示了这种象征意义。</a:t>
            </a:r>
            <a:endParaRPr lang="zh-CN" altLang="en-US" sz="2800">
              <a:latin typeface="黑体" panose="02010609060101010101" charset="-122"/>
              <a:ea typeface="黑体" panose="02010609060101010101" charset="-122"/>
              <a:cs typeface="黑体" panose="02010609060101010101" charset="-122"/>
            </a:endParaRPr>
          </a:p>
          <a:p>
            <a:pPr algn="just"/>
            <a:r>
              <a:rPr lang="en-US" altLang="zh-CN" sz="2800">
                <a:latin typeface="黑体" panose="02010609060101010101" charset="-122"/>
                <a:ea typeface="黑体" panose="02010609060101010101" charset="-122"/>
                <a:cs typeface="黑体" panose="02010609060101010101" charset="-122"/>
              </a:rPr>
              <a:t>    </a:t>
            </a:r>
            <a:r>
              <a:rPr lang="zh-CN" altLang="en-US" sz="2800">
                <a:solidFill>
                  <a:srgbClr val="0070C0"/>
                </a:solidFill>
                <a:latin typeface="黑体" panose="02010609060101010101" charset="-122"/>
                <a:ea typeface="黑体" panose="02010609060101010101" charset="-122"/>
                <a:cs typeface="黑体" panose="02010609060101010101" charset="-122"/>
              </a:rPr>
              <a:t>石岸是黑暗现实的象征</a:t>
            </a:r>
            <a:r>
              <a:rPr lang="zh-CN" altLang="en-US" sz="2800">
                <a:latin typeface="黑体" panose="02010609060101010101" charset="-122"/>
                <a:ea typeface="黑体" panose="02010609060101010101" charset="-122"/>
                <a:cs typeface="黑体" panose="02010609060101010101" charset="-122"/>
              </a:rPr>
              <a:t>。使诗人无法热烈地拥抱大海，整个人“被缚住”了。它是拘禁诗人的无边的囚牢，它使诗人向往自由的夙愿无法实现。</a:t>
            </a:r>
            <a:endParaRPr lang="zh-CN" altLang="en-US" sz="2800">
              <a:latin typeface="黑体" panose="02010609060101010101" charset="-122"/>
              <a:ea typeface="黑体" panose="02010609060101010101" charset="-122"/>
              <a:cs typeface="黑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4785360" y="476885"/>
            <a:ext cx="2621280" cy="829945"/>
          </a:xfrm>
          <a:prstGeom prst="rect">
            <a:avLst/>
          </a:prstGeom>
          <a:noFill/>
        </p:spPr>
        <p:txBody>
          <a:bodyPr wrap="none" rtlCol="0" anchor="t">
            <a:spAutoFit/>
          </a:bodyPr>
          <a:p>
            <a:r>
              <a:rPr lang="zh-CN" altLang="zh-CN" sz="4800" dirty="0">
                <a:latin typeface="黑体" panose="02010609060101010101" charset="-122"/>
                <a:ea typeface="黑体" panose="02010609060101010101" charset="-122"/>
              </a:rPr>
              <a:t>习题讲解</a:t>
            </a:r>
            <a:endParaRPr lang="zh-CN" altLang="en-US"/>
          </a:p>
        </p:txBody>
      </p:sp>
      <p:sp>
        <p:nvSpPr>
          <p:cNvPr id="2" name="文本框 1"/>
          <p:cNvSpPr txBox="1"/>
          <p:nvPr/>
        </p:nvSpPr>
        <p:spPr>
          <a:xfrm>
            <a:off x="767715" y="1355725"/>
            <a:ext cx="10283190" cy="583565"/>
          </a:xfrm>
          <a:prstGeom prst="rect">
            <a:avLst/>
          </a:prstGeom>
          <a:noFill/>
        </p:spPr>
        <p:txBody>
          <a:bodyPr wrap="square" rtlCol="0" anchor="t">
            <a:spAutoFit/>
          </a:bodyPr>
          <a:p>
            <a:r>
              <a:rPr lang="en-US" altLang="zh-CN" sz="3200">
                <a:latin typeface="黑体" panose="02010609060101010101" charset="-122"/>
                <a:ea typeface="黑体" panose="02010609060101010101" charset="-122"/>
                <a:cs typeface="黑体" panose="02010609060101010101" charset="-122"/>
              </a:rPr>
              <a:t>4.</a:t>
            </a:r>
            <a:r>
              <a:rPr lang="zh-CN" altLang="en-US" sz="3200">
                <a:latin typeface="黑体" panose="02010609060101010101" charset="-122"/>
                <a:ea typeface="黑体" panose="02010609060101010101" charset="-122"/>
                <a:cs typeface="黑体" panose="02010609060101010101" charset="-122"/>
              </a:rPr>
              <a:t>请分析《致大海》中的抒情方式。</a:t>
            </a:r>
            <a:endParaRPr lang="zh-CN" altLang="en-US" sz="3200">
              <a:latin typeface="黑体" panose="02010609060101010101" charset="-122"/>
              <a:ea typeface="黑体" panose="02010609060101010101" charset="-122"/>
              <a:cs typeface="黑体" panose="02010609060101010101" charset="-122"/>
            </a:endParaRPr>
          </a:p>
        </p:txBody>
      </p:sp>
      <p:sp>
        <p:nvSpPr>
          <p:cNvPr id="4" name="文本框 3"/>
          <p:cNvSpPr txBox="1"/>
          <p:nvPr/>
        </p:nvSpPr>
        <p:spPr>
          <a:xfrm>
            <a:off x="695960" y="2132965"/>
            <a:ext cx="9946640" cy="3538220"/>
          </a:xfrm>
          <a:prstGeom prst="rect">
            <a:avLst/>
          </a:prstGeom>
          <a:noFill/>
        </p:spPr>
        <p:txBody>
          <a:bodyPr wrap="square" rtlCol="0" anchor="t">
            <a:spAutoFit/>
          </a:bodyPr>
          <a:p>
            <a:pPr algn="just"/>
            <a:r>
              <a:rPr lang="zh-CN" altLang="en-US" sz="2800">
                <a:latin typeface="黑体" panose="02010609060101010101" charset="-122"/>
                <a:ea typeface="黑体" panose="02010609060101010101" charset="-122"/>
                <a:cs typeface="黑体" panose="02010609060101010101" charset="-122"/>
              </a:rPr>
              <a:t>明确：</a:t>
            </a:r>
            <a:endParaRPr lang="zh-CN" altLang="en-US" sz="2800">
              <a:latin typeface="黑体" panose="02010609060101010101" charset="-122"/>
              <a:ea typeface="黑体" panose="02010609060101010101" charset="-122"/>
              <a:cs typeface="黑体" panose="02010609060101010101" charset="-122"/>
            </a:endParaRPr>
          </a:p>
          <a:p>
            <a:pPr algn="just"/>
            <a:r>
              <a:rPr lang="zh-CN" altLang="en-US" sz="2800">
                <a:latin typeface="黑体" panose="02010609060101010101" charset="-122"/>
                <a:ea typeface="黑体" panose="02010609060101010101" charset="-122"/>
                <a:cs typeface="黑体" panose="02010609060101010101" charset="-122"/>
              </a:rPr>
              <a:t> </a:t>
            </a:r>
            <a:r>
              <a:rPr lang="en-US" altLang="zh-CN" sz="2800">
                <a:latin typeface="黑体" panose="02010609060101010101" charset="-122"/>
                <a:ea typeface="黑体" panose="02010609060101010101" charset="-122"/>
                <a:cs typeface="黑体" panose="02010609060101010101" charset="-122"/>
              </a:rPr>
              <a:t>   </a:t>
            </a:r>
            <a:r>
              <a:rPr lang="zh-CN" altLang="en-US" sz="2800">
                <a:latin typeface="黑体" panose="02010609060101010101" charset="-122"/>
                <a:ea typeface="黑体" panose="02010609060101010101" charset="-122"/>
                <a:cs typeface="黑体" panose="02010609060101010101" charset="-122"/>
              </a:rPr>
              <a:t>①</a:t>
            </a:r>
            <a:r>
              <a:rPr lang="zh-CN" altLang="en-US" sz="2800">
                <a:solidFill>
                  <a:srgbClr val="0070C0"/>
                </a:solidFill>
                <a:latin typeface="黑体" panose="02010609060101010101" charset="-122"/>
                <a:ea typeface="黑体" panose="02010609060101010101" charset="-122"/>
                <a:cs typeface="黑体" panose="02010609060101010101" charset="-122"/>
              </a:rPr>
              <a:t>直抒胸臆</a:t>
            </a:r>
            <a:r>
              <a:rPr lang="zh-CN" altLang="en-US" sz="2800">
                <a:solidFill>
                  <a:schemeClr val="tx1"/>
                </a:solidFill>
                <a:latin typeface="黑体" panose="02010609060101010101" charset="-122"/>
                <a:ea typeface="黑体" panose="02010609060101010101" charset="-122"/>
                <a:cs typeface="黑体" panose="02010609060101010101" charset="-122"/>
              </a:rPr>
              <a:t>。</a:t>
            </a:r>
            <a:r>
              <a:rPr lang="zh-CN" altLang="en-US" sz="2800">
                <a:latin typeface="黑体" panose="02010609060101010101" charset="-122"/>
                <a:ea typeface="黑体" panose="02010609060101010101" charset="-122"/>
                <a:cs typeface="黑体" panose="02010609060101010101" charset="-122"/>
              </a:rPr>
              <a:t>开篇以“自由的元素”称呼大海,将其与自由联系在起，意在借对大海的讴歌来表达自己对自由的讴歌。第三节“我全心渴望的国度啊，大海”直抒胸臆，表达自己的热爱、向往与矢志追求。用第一人称“我”对第二人称“你”的倾吐方式切入，使“我”与大海互为映衬，融为一体。</a:t>
            </a:r>
            <a:endParaRPr lang="zh-CN" altLang="en-US" sz="2800">
              <a:latin typeface="黑体" panose="02010609060101010101" charset="-122"/>
              <a:ea typeface="黑体" panose="02010609060101010101" charset="-122"/>
              <a:cs typeface="黑体" panose="02010609060101010101" charset="-122"/>
            </a:endParaRPr>
          </a:p>
          <a:p>
            <a:pPr algn="just"/>
            <a:r>
              <a:rPr lang="en-US" altLang="zh-CN" sz="2800">
                <a:latin typeface="黑体" panose="02010609060101010101" charset="-122"/>
                <a:ea typeface="黑体" panose="02010609060101010101" charset="-122"/>
                <a:cs typeface="黑体" panose="02010609060101010101" charset="-122"/>
              </a:rPr>
              <a:t>   </a:t>
            </a:r>
            <a:r>
              <a:rPr lang="zh-CN" altLang="en-US" sz="2800">
                <a:latin typeface="黑体" panose="02010609060101010101" charset="-122"/>
                <a:ea typeface="黑体" panose="02010609060101010101" charset="-122"/>
                <a:cs typeface="黑体" panose="02010609060101010101" charset="-122"/>
              </a:rPr>
              <a:t>②</a:t>
            </a:r>
            <a:r>
              <a:rPr lang="zh-CN" altLang="en-US" sz="2800">
                <a:solidFill>
                  <a:srgbClr val="0070C0"/>
                </a:solidFill>
                <a:latin typeface="黑体" panose="02010609060101010101" charset="-122"/>
                <a:ea typeface="黑体" panose="02010609060101010101" charset="-122"/>
                <a:cs typeface="黑体" panose="02010609060101010101" charset="-122"/>
              </a:rPr>
              <a:t>寓情于景、借景抒情</a:t>
            </a:r>
            <a:r>
              <a:rPr lang="zh-CN" altLang="en-US" sz="2800">
                <a:latin typeface="黑体" panose="02010609060101010101" charset="-122"/>
                <a:ea typeface="黑体" panose="02010609060101010101" charset="-122"/>
                <a:cs typeface="黑体" panose="02010609060101010101" charset="-122"/>
              </a:rPr>
              <a:t>。如“大海”“石岸”“峭壁”“一座光荣的坟墓”。</a:t>
            </a:r>
            <a:endParaRPr lang="zh-CN" altLang="en-US" sz="2800">
              <a:latin typeface="黑体" panose="02010609060101010101" charset="-122"/>
              <a:ea typeface="黑体" panose="02010609060101010101" charset="-122"/>
              <a:cs typeface="黑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4785360" y="476885"/>
            <a:ext cx="2621280" cy="829945"/>
          </a:xfrm>
          <a:prstGeom prst="rect">
            <a:avLst/>
          </a:prstGeom>
          <a:noFill/>
        </p:spPr>
        <p:txBody>
          <a:bodyPr wrap="none" rtlCol="0" anchor="t">
            <a:spAutoFit/>
          </a:bodyPr>
          <a:p>
            <a:r>
              <a:rPr lang="zh-CN" altLang="zh-CN" sz="4800" dirty="0">
                <a:latin typeface="黑体" panose="02010609060101010101" charset="-122"/>
                <a:ea typeface="黑体" panose="02010609060101010101" charset="-122"/>
              </a:rPr>
              <a:t>习题讲解</a:t>
            </a:r>
            <a:endParaRPr lang="zh-CN" altLang="en-US"/>
          </a:p>
        </p:txBody>
      </p:sp>
      <p:sp>
        <p:nvSpPr>
          <p:cNvPr id="2" name="文本框 1"/>
          <p:cNvSpPr txBox="1"/>
          <p:nvPr/>
        </p:nvSpPr>
        <p:spPr>
          <a:xfrm>
            <a:off x="767715" y="1355725"/>
            <a:ext cx="10283190" cy="1076325"/>
          </a:xfrm>
          <a:prstGeom prst="rect">
            <a:avLst/>
          </a:prstGeom>
          <a:noFill/>
        </p:spPr>
        <p:txBody>
          <a:bodyPr wrap="square" rtlCol="0" anchor="t">
            <a:spAutoFit/>
          </a:bodyPr>
          <a:p>
            <a:pPr algn="just"/>
            <a:r>
              <a:rPr lang="en-US" sz="3200">
                <a:latin typeface="黑体" panose="02010609060101010101" charset="-122"/>
                <a:ea typeface="黑体" panose="02010609060101010101" charset="-122"/>
                <a:cs typeface="黑体" panose="02010609060101010101" charset="-122"/>
              </a:rPr>
              <a:t>5.</a:t>
            </a:r>
            <a:r>
              <a:rPr sz="3200">
                <a:latin typeface="黑体" panose="02010609060101010101" charset="-122"/>
                <a:ea typeface="黑体" panose="02010609060101010101" charset="-122"/>
                <a:cs typeface="黑体" panose="02010609060101010101" charset="-122"/>
              </a:rPr>
              <a:t>结合</a:t>
            </a:r>
            <a:r>
              <a:rPr lang="zh-CN" sz="3200">
                <a:latin typeface="黑体" panose="02010609060101010101" charset="-122"/>
                <a:ea typeface="黑体" panose="02010609060101010101" charset="-122"/>
                <a:cs typeface="黑体" panose="02010609060101010101" charset="-122"/>
              </a:rPr>
              <a:t>《致大海》</a:t>
            </a:r>
            <a:r>
              <a:rPr sz="3200">
                <a:latin typeface="黑体" panose="02010609060101010101" charset="-122"/>
                <a:ea typeface="黑体" panose="02010609060101010101" charset="-122"/>
                <a:cs typeface="黑体" panose="02010609060101010101" charset="-122"/>
              </a:rPr>
              <a:t>诗歌内容，</a:t>
            </a:r>
            <a:r>
              <a:rPr lang="zh-CN" sz="3200">
                <a:latin typeface="黑体" panose="02010609060101010101" charset="-122"/>
                <a:ea typeface="黑体" panose="02010609060101010101" charset="-122"/>
                <a:cs typeface="黑体" panose="02010609060101010101" charset="-122"/>
              </a:rPr>
              <a:t>请</a:t>
            </a:r>
            <a:r>
              <a:rPr sz="3200">
                <a:latin typeface="黑体" panose="02010609060101010101" charset="-122"/>
                <a:ea typeface="黑体" panose="02010609060101010101" charset="-122"/>
                <a:cs typeface="黑体" panose="02010609060101010101" charset="-122"/>
              </a:rPr>
              <a:t>给“大海”加上恰当的修饰成分。</a:t>
            </a:r>
            <a:r>
              <a:rPr lang="zh-CN" altLang="en-US" sz="3200">
                <a:latin typeface="黑体" panose="02010609060101010101" charset="-122"/>
                <a:ea typeface="黑体" panose="02010609060101010101" charset="-122"/>
                <a:cs typeface="黑体" panose="02010609060101010101" charset="-122"/>
                <a:sym typeface="+mn-ea"/>
              </a:rPr>
              <a:t>诗人对大海的礼赞反映了什么？</a:t>
            </a:r>
            <a:endParaRPr lang="zh-CN" altLang="en-US" sz="3200">
              <a:latin typeface="黑体" panose="02010609060101010101" charset="-122"/>
              <a:ea typeface="黑体" panose="02010609060101010101" charset="-122"/>
              <a:cs typeface="黑体" panose="02010609060101010101" charset="-122"/>
              <a:sym typeface="+mn-ea"/>
            </a:endParaRPr>
          </a:p>
        </p:txBody>
      </p:sp>
      <p:sp>
        <p:nvSpPr>
          <p:cNvPr id="4" name="文本框 3"/>
          <p:cNvSpPr txBox="1"/>
          <p:nvPr/>
        </p:nvSpPr>
        <p:spPr>
          <a:xfrm>
            <a:off x="695960" y="2480945"/>
            <a:ext cx="10433685" cy="3107690"/>
          </a:xfrm>
          <a:prstGeom prst="rect">
            <a:avLst/>
          </a:prstGeom>
          <a:noFill/>
        </p:spPr>
        <p:txBody>
          <a:bodyPr wrap="square" rtlCol="0" anchor="t">
            <a:spAutoFit/>
          </a:bodyPr>
          <a:p>
            <a:pPr algn="just"/>
            <a:r>
              <a:rPr lang="zh-CN" altLang="en-US" sz="2800">
                <a:latin typeface="黑体" panose="02010609060101010101" charset="-122"/>
                <a:ea typeface="黑体" panose="02010609060101010101" charset="-122"/>
                <a:cs typeface="黑体" panose="02010609060101010101" charset="-122"/>
              </a:rPr>
              <a:t>明确：</a:t>
            </a:r>
            <a:endParaRPr lang="zh-CN" altLang="en-US" sz="2800">
              <a:latin typeface="黑体" panose="02010609060101010101" charset="-122"/>
              <a:ea typeface="黑体" panose="02010609060101010101" charset="-122"/>
              <a:cs typeface="黑体" panose="02010609060101010101" charset="-122"/>
            </a:endParaRPr>
          </a:p>
          <a:p>
            <a:pPr algn="just"/>
            <a:r>
              <a:rPr lang="zh-CN" altLang="en-US" sz="2800">
                <a:latin typeface="黑体" panose="02010609060101010101" charset="-122"/>
                <a:ea typeface="黑体" panose="02010609060101010101" charset="-122"/>
                <a:cs typeface="黑体" panose="02010609060101010101" charset="-122"/>
              </a:rPr>
              <a:t> </a:t>
            </a:r>
            <a:r>
              <a:rPr lang="en-US" altLang="zh-CN" sz="2800">
                <a:latin typeface="黑体" panose="02010609060101010101" charset="-122"/>
                <a:ea typeface="黑体" panose="02010609060101010101" charset="-122"/>
                <a:cs typeface="黑体" panose="02010609060101010101" charset="-122"/>
              </a:rPr>
              <a:t>   </a:t>
            </a:r>
            <a:r>
              <a:rPr lang="zh-CN" altLang="en-US" sz="2800">
                <a:latin typeface="黑体" panose="02010609060101010101" charset="-122"/>
                <a:ea typeface="黑体" panose="02010609060101010101" charset="-122"/>
                <a:cs typeface="黑体" panose="02010609060101010101" charset="-122"/>
              </a:rPr>
              <a:t>自由奔放的大海，翻滚着蔚蓝色的波浪的大海，闪耀着娇美的容光的大海，黄昏时寂静的大海，汹涌起来而无法自制的大海……</a:t>
            </a:r>
            <a:endParaRPr lang="zh-CN" altLang="en-US" sz="2800">
              <a:latin typeface="黑体" panose="02010609060101010101" charset="-122"/>
              <a:ea typeface="黑体" panose="02010609060101010101" charset="-122"/>
              <a:cs typeface="黑体" panose="02010609060101010101" charset="-122"/>
            </a:endParaRPr>
          </a:p>
          <a:p>
            <a:pPr algn="just"/>
            <a:r>
              <a:rPr lang="en-US" altLang="zh-CN" sz="2800">
                <a:latin typeface="黑体" panose="02010609060101010101" charset="-122"/>
                <a:ea typeface="黑体" panose="02010609060101010101" charset="-122"/>
                <a:cs typeface="黑体" panose="02010609060101010101" charset="-122"/>
              </a:rPr>
              <a:t>    大海是自由精神的象征，反映了诗人对自由的热爱与追求。</a:t>
            </a:r>
            <a:endParaRPr lang="en-US" altLang="zh-CN" sz="2800">
              <a:latin typeface="黑体" panose="02010609060101010101" charset="-122"/>
              <a:ea typeface="黑体" panose="02010609060101010101" charset="-122"/>
              <a:cs typeface="黑体" panose="02010609060101010101" charset="-122"/>
            </a:endParaRPr>
          </a:p>
          <a:p>
            <a:pPr algn="just"/>
            <a:r>
              <a:rPr lang="en-US" altLang="zh-CN" sz="2800">
                <a:latin typeface="黑体" panose="02010609060101010101" charset="-122"/>
                <a:ea typeface="黑体" panose="02010609060101010101" charset="-122"/>
                <a:cs typeface="黑体" panose="02010609060101010101" charset="-122"/>
              </a:rPr>
              <a:t>作者借大海表达了对自由的赞美及憧憬，但现实使他伤心。他虽失望但不绝望，他要把大海永记心中，把自由传播到四面八方。</a:t>
            </a:r>
            <a:endParaRPr lang="en-US" altLang="zh-CN" sz="2800">
              <a:latin typeface="黑体" panose="02010609060101010101" charset="-122"/>
              <a:ea typeface="黑体" panose="02010609060101010101" charset="-122"/>
              <a:cs typeface="黑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285490" y="2493010"/>
            <a:ext cx="5621655" cy="922020"/>
          </a:xfrm>
          <a:prstGeom prst="rect">
            <a:avLst/>
          </a:prstGeom>
          <a:noFill/>
        </p:spPr>
        <p:txBody>
          <a:bodyPr wrap="square" rtlCol="0" anchor="t">
            <a:spAutoFit/>
          </a:bodyPr>
          <a:p>
            <a:pPr algn="ctr" fontAlgn="base">
              <a:spcBef>
                <a:spcPct val="20000"/>
              </a:spcBef>
              <a:buClrTx/>
              <a:buSzTx/>
              <a:buFontTx/>
            </a:pPr>
            <a:r>
              <a:rPr lang="zh-CN" altLang="en-US" sz="5400" dirty="0">
                <a:solidFill>
                  <a:srgbClr val="000000"/>
                </a:solidFill>
                <a:latin typeface="黑体" panose="02010609060101010101" charset="-122"/>
                <a:ea typeface="黑体" panose="02010609060101010101" charset="-122"/>
              </a:rPr>
              <a:t>谢谢大家的观看</a:t>
            </a:r>
            <a:endParaRPr lang="zh-CN" altLang="en-US" sz="5400" dirty="0">
              <a:solidFill>
                <a:srgbClr val="000000"/>
              </a:solidFill>
              <a:latin typeface="黑体" panose="02010609060101010101" charset="-122"/>
              <a:ea typeface="黑体" panose="02010609060101010101" charset="-122"/>
            </a:endParaRPr>
          </a:p>
        </p:txBody>
      </p:sp>
    </p:spTree>
  </p:cSld>
  <p:clrMapOvr>
    <a:masterClrMapping/>
  </p:clrMapOvr>
</p:sld>
</file>

<file path=ppt/tags/tag1.xml><?xml version="1.0" encoding="utf-8"?>
<p:tagLst xmlns:p="http://schemas.openxmlformats.org/presentationml/2006/main">
  <p:tag name="AS_UNIQUEID" val="693"/>
</p:tagLst>
</file>

<file path=ppt/tags/tag2.xml><?xml version="1.0" encoding="utf-8"?>
<p:tagLst xmlns:p="http://schemas.openxmlformats.org/presentationml/2006/main">
  <p:tag name="AS_UNIQUEID" val="1063"/>
  <p:tag name="KSO_WM_ASSEMBLE_CHIP_INDEX" val="3f386ac4e2ce4f918dd8f3dc0d4c1b5a"/>
  <p:tag name="KSO_WM_CHIP_FILLAREA_FILL_RULE" val="{&quot;fill_align&quot;:&quot;cm&quot;,&quot;fill_mode&quot;:&quot;full&quot;,&quot;sacle_strategy&quot;:&quot;smart&quot;}"/>
  <p:tag name="KSO_WM_CHIP_GROUPID" val="5e6b05596848fb12bee65ac8"/>
  <p:tag name="KSO_WM_CHIP_XID" val="5e6b05596848fb12bee65aca"/>
  <p:tag name="KSO_WM_TAG_VERSION" val="1.0"/>
  <p:tag name="KSO_WM_TEMPLATE_ASSEMBLE_GROUPID" val="60656f2b4054ed1e2fb804c5"/>
  <p:tag name="KSO_WM_TEMPLATE_ASSEMBLE_XID" val="60656f2b4054ed1e2fb804c5"/>
  <p:tag name="KSO_WM_TEMPLATE_CATEGORY" val="diagram"/>
  <p:tag name="KSO_WM_TEMPLATE_INDEX" val="20213029"/>
  <p:tag name="KSO_WM_UNIT_BLOCK" val="0"/>
  <p:tag name="KSO_WM_UNIT_COMPATIBLE" val="0"/>
  <p:tag name="KSO_WM_UNIT_DEC_AREA_ID" val="83ff44033384492aa1635976fafd8c18"/>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13029_1*f*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
  <p:tag name="KSO_WM_UNIT_SHOW_EDIT_AREA_INDICATION" val="1"/>
  <p:tag name="KSO_WM_UNIT_SM_LIMIT_TYPE" val="2"/>
  <p:tag name="KSO_WM_UNIT_SUBTYPE" val="a"/>
  <p:tag name="KSO_WM_UNIT_SUPPORT_UNIT_TYPE" val="[&quot;d&quot;,&quot;α&quot;]"/>
  <p:tag name="KSO_WM_UNIT_TEXT_FILL_FORE_SCHEMECOLOR_INDEX" val="13"/>
  <p:tag name="KSO_WM_UNIT_TEXT_FILL_FORE_SCHEMECOLOR_INDEX_BRIGHTNESS" val="0.25"/>
  <p:tag name="KSO_WM_UNIT_TEXT_FILL_TYPE" val="1"/>
  <p:tag name="KSO_WM_UNIT_TEXT_SUBTYPE" val="a"/>
  <p:tag name="KSO_WM_UNIT_VALUE" val="200"/>
</p:tagLst>
</file>

<file path=ppt/tags/tag3.xml><?xml version="1.0" encoding="utf-8"?>
<p:tagLst xmlns:p="http://schemas.openxmlformats.org/presentationml/2006/main">
  <p:tag name="AS_UNIQUEID" val="1063"/>
  <p:tag name="KSO_WM_ASSEMBLE_CHIP_INDEX" val="3f386ac4e2ce4f918dd8f3dc0d4c1b5a"/>
  <p:tag name="KSO_WM_CHIP_FILLAREA_FILL_RULE" val="{&quot;fill_align&quot;:&quot;cm&quot;,&quot;fill_mode&quot;:&quot;full&quot;,&quot;sacle_strategy&quot;:&quot;smart&quot;}"/>
  <p:tag name="KSO_WM_CHIP_GROUPID" val="5e6b05596848fb12bee65ac8"/>
  <p:tag name="KSO_WM_CHIP_XID" val="5e6b05596848fb12bee65aca"/>
  <p:tag name="KSO_WM_TAG_VERSION" val="1.0"/>
  <p:tag name="KSO_WM_TEMPLATE_ASSEMBLE_GROUPID" val="60656f2b4054ed1e2fb804c5"/>
  <p:tag name="KSO_WM_TEMPLATE_ASSEMBLE_XID" val="60656f2b4054ed1e2fb804c5"/>
  <p:tag name="KSO_WM_TEMPLATE_CATEGORY" val="diagram"/>
  <p:tag name="KSO_WM_TEMPLATE_INDEX" val="20213029"/>
  <p:tag name="KSO_WM_UNIT_BLOCK" val="0"/>
  <p:tag name="KSO_WM_UNIT_COMPATIBLE" val="0"/>
  <p:tag name="KSO_WM_UNIT_DEC_AREA_ID" val="83ff44033384492aa1635976fafd8c18"/>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13029_1*f*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
  <p:tag name="KSO_WM_UNIT_SHOW_EDIT_AREA_INDICATION" val="1"/>
  <p:tag name="KSO_WM_UNIT_SM_LIMIT_TYPE" val="2"/>
  <p:tag name="KSO_WM_UNIT_SUBTYPE" val="a"/>
  <p:tag name="KSO_WM_UNIT_SUPPORT_UNIT_TYPE" val="[&quot;d&quot;,&quot;α&quot;]"/>
  <p:tag name="KSO_WM_UNIT_TEXT_FILL_FORE_SCHEMECOLOR_INDEX" val="13"/>
  <p:tag name="KSO_WM_UNIT_TEXT_FILL_FORE_SCHEMECOLOR_INDEX_BRIGHTNESS" val="0.25"/>
  <p:tag name="KSO_WM_UNIT_TEXT_FILL_TYPE" val="1"/>
  <p:tag name="KSO_WM_UNIT_TEXT_SUBTYPE" val="a"/>
  <p:tag name="KSO_WM_UNIT_VALUE" val="200"/>
</p:tagLst>
</file>

<file path=ppt/tags/tag4.xml><?xml version="1.0" encoding="utf-8"?>
<p:tagLst xmlns:p="http://schemas.openxmlformats.org/presentationml/2006/main">
  <p:tag name="KSO_WM_UNIT_PLACING_PICTURE_USER_VIEWPORT" val="{&quot;height&quot;:5248,&quot;width&quot;:3904}"/>
</p:tagLst>
</file>

<file path=ppt/tags/tag5.xml><?xml version="1.0" encoding="utf-8"?>
<p:tagLst xmlns:p="http://schemas.openxmlformats.org/presentationml/2006/main">
  <p:tag name="AS_UNIQUEID" val="690"/>
</p:tagLst>
</file>

<file path=ppt/tags/tag6.xml><?xml version="1.0" encoding="utf-8"?>
<p:tagLst xmlns:p="http://schemas.openxmlformats.org/presentationml/2006/main">
  <p:tag name="AS_UNIQUEID" val="691"/>
</p:tagLst>
</file>

<file path=ppt/tags/tag7.xml><?xml version="1.0" encoding="utf-8"?>
<p:tagLst xmlns:p="http://schemas.openxmlformats.org/presentationml/2006/main">
  <p:tag name="AS_UNIQUEID" val="693"/>
</p:tagLst>
</file>

<file path=ppt/tags/tag8.xml><?xml version="1.0" encoding="utf-8"?>
<p:tagLst xmlns:p="http://schemas.openxmlformats.org/presentationml/2006/main">
  <p:tag name="AS_UNIQUEID" val="690"/>
</p:tagLst>
</file>

<file path=ppt/tags/tag9.xml><?xml version="1.0" encoding="utf-8"?>
<p:tagLst xmlns:p="http://schemas.openxmlformats.org/presentationml/2006/main">
  <p:tag name="AS_UNIQUEID" val="690"/>
</p:tagLst>
</file>

<file path=ppt/tags/tag10.xml><?xml version="1.0" encoding="utf-8"?>
<p:tagLst xmlns:p="http://schemas.openxmlformats.org/presentationml/2006/main">
  <p:tag name="AS_UNIQUEID" val="690"/>
</p:tagLst>
</file>

<file path=ppt/tags/tag11.xml><?xml version="1.0" encoding="utf-8"?>
<p:tagLst xmlns:p="http://schemas.openxmlformats.org/presentationml/2006/main">
  <p:tag name="AS_UNIQUEID" val="690"/>
</p:tagLst>
</file>

<file path=ppt/tags/tag12.xml><?xml version="1.0" encoding="utf-8"?>
<p:tagLst xmlns:p="http://schemas.openxmlformats.org/presentationml/2006/main">
  <p:tag name="AS_UNIQUEID" val="704"/>
</p:tagLst>
</file>

<file path=ppt/tags/tag13.xml><?xml version="1.0" encoding="utf-8"?>
<p:tagLst xmlns:p="http://schemas.openxmlformats.org/presentationml/2006/main">
  <p:tag name="AS_UNIQUEID" val="705"/>
</p:tagLst>
</file>

<file path=ppt/tags/tag14.xml><?xml version="1.0" encoding="utf-8"?>
<p:tagLst xmlns:p="http://schemas.openxmlformats.org/presentationml/2006/main">
  <p:tag name="AS_UNIQUEID" val="707"/>
</p:tagLst>
</file>

<file path=ppt/tags/tag15.xml><?xml version="1.0" encoding="utf-8"?>
<p:tagLst xmlns:p="http://schemas.openxmlformats.org/presentationml/2006/main">
  <p:tag name="AS_UNIQUEID" val="708"/>
</p:tagLst>
</file>

<file path=ppt/tags/tag16.xml><?xml version="1.0" encoding="utf-8"?>
<p:tagLst xmlns:p="http://schemas.openxmlformats.org/presentationml/2006/main">
  <p:tag name="AS_UNIQUEID" val="709"/>
</p:tagLst>
</file>

<file path=ppt/tags/tag17.xml><?xml version="1.0" encoding="utf-8"?>
<p:tagLst xmlns:p="http://schemas.openxmlformats.org/presentationml/2006/main">
  <p:tag name="AS_UNIQUEID" val="710"/>
</p:tagLst>
</file>

<file path=ppt/tags/tag18.xml><?xml version="1.0" encoding="utf-8"?>
<p:tagLst xmlns:p="http://schemas.openxmlformats.org/presentationml/2006/main">
  <p:tag name="AS_UNIQUEID" val="711"/>
</p:tagLst>
</file>

<file path=ppt/tags/tag19.xml><?xml version="1.0" encoding="utf-8"?>
<p:tagLst xmlns:p="http://schemas.openxmlformats.org/presentationml/2006/main">
  <p:tag name="AS_UNIQUEID" val="716"/>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E7E6E6"/>
      </a:dk2>
      <a:lt2>
        <a:srgbClr val="44546A"/>
      </a:lt2>
      <a:accent1>
        <a:srgbClr val="5B9BD5"/>
      </a:accent1>
      <a:accent2>
        <a:srgbClr val="ED7D31"/>
      </a:accent2>
      <a:accent3>
        <a:srgbClr val="FFFFFF"/>
      </a:accent3>
      <a:accent4>
        <a:srgbClr val="000000"/>
      </a:accent4>
      <a:accent5>
        <a:srgbClr val="B6CBE6"/>
      </a:accent5>
      <a:accent6>
        <a:srgbClr val="D4702B"/>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6514</Words>
  <Application>WPS 演示</Application>
  <PresentationFormat>宽屏</PresentationFormat>
  <Paragraphs>436</Paragraphs>
  <Slides>43</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43</vt:i4>
      </vt:variant>
    </vt:vector>
  </HeadingPairs>
  <TitlesOfParts>
    <vt:vector size="55" baseType="lpstr">
      <vt:lpstr>Arial</vt:lpstr>
      <vt:lpstr>宋体</vt:lpstr>
      <vt:lpstr>Wingdings</vt:lpstr>
      <vt:lpstr>黑体</vt:lpstr>
      <vt:lpstr>Calibri</vt:lpstr>
      <vt:lpstr>Segoe UI</vt:lpstr>
      <vt:lpstr>Wingdings</vt:lpstr>
      <vt:lpstr>微软雅黑</vt:lpstr>
      <vt:lpstr>Times New Roman</vt:lpstr>
      <vt:lpstr>楷体</vt:lpstr>
      <vt:lpstr>Arial Unicode MS</vt:lpstr>
      <vt:lpstr>默认设计模板</vt:lpstr>
      <vt:lpstr>高二—统编版—语文—第四单元</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高二—统编版—语文—第四单元</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PPT制作规范（请在此模板按如下格式制作教案）</dc:title>
  <dc:creator>Lenovo</dc:creator>
  <cp:lastModifiedBy>Peter</cp:lastModifiedBy>
  <cp:revision>540</cp:revision>
  <dcterms:created xsi:type="dcterms:W3CDTF">2021-05-24T02:27:00Z</dcterms:created>
  <dcterms:modified xsi:type="dcterms:W3CDTF">2022-02-20T07:41:09Z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2052-11.1.0.11365</vt:lpwstr>
  </property>
  <property fmtid="{D5CDD505-2E9C-101B-9397-08002B2CF9AE}" pid="3" name="ICV">
    <vt:lpwstr>F1F87CF7C6C34B45B99789180DB19C73</vt:lpwstr>
  </property>
</Properties>
</file>