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414" r:id="rId3"/>
    <p:sldId id="454" r:id="rId4"/>
    <p:sldId id="476" r:id="rId5"/>
    <p:sldId id="571" r:id="rId6"/>
    <p:sldId id="573" r:id="rId7"/>
    <p:sldId id="572" r:id="rId8"/>
    <p:sldId id="593" r:id="rId9"/>
    <p:sldId id="594" r:id="rId10"/>
    <p:sldId id="607" r:id="rId11"/>
    <p:sldId id="453" r:id="rId12"/>
    <p:sldId id="555" r:id="rId13"/>
    <p:sldId id="595" r:id="rId14"/>
    <p:sldId id="478" r:id="rId15"/>
    <p:sldId id="455" r:id="rId16"/>
    <p:sldId id="570" r:id="rId17"/>
    <p:sldId id="457" r:id="rId18"/>
    <p:sldId id="456" r:id="rId19"/>
    <p:sldId id="556" r:id="rId20"/>
    <p:sldId id="557" r:id="rId21"/>
    <p:sldId id="459" r:id="rId22"/>
    <p:sldId id="558" r:id="rId23"/>
    <p:sldId id="559" r:id="rId24"/>
    <p:sldId id="560" r:id="rId25"/>
    <p:sldId id="561" r:id="rId26"/>
    <p:sldId id="533" r:id="rId27"/>
    <p:sldId id="553" r:id="rId28"/>
    <p:sldId id="597" r:id="rId29"/>
    <p:sldId id="601" r:id="rId30"/>
    <p:sldId id="603" r:id="rId31"/>
    <p:sldId id="606" r:id="rId32"/>
    <p:sldId id="554" r:id="rId33"/>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rgbClr val="000000"/>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rgbClr val="000000"/>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rgbClr val="000000"/>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李永宾" initials="李永宾" lastIdx="0"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81" d="100"/>
          <a:sy n="81" d="100"/>
        </p:scale>
        <p:origin x="725" y="58"/>
      </p:cViewPr>
      <p:guideLst>
        <p:guide orient="horz" pos="2139"/>
        <p:guide pos="383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8" Type="http://schemas.openxmlformats.org/officeDocument/2006/relationships/commentAuthors" Target="commentAuthors.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notesMaster" Target="notesMasters/notesMaster1.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9364" name="Rectangle 2"/>
          <p:cNvSpPr>
            <a:spLocks noGrp="1"/>
          </p:cNvSpPr>
          <p:nvPr>
            <p:ph type="hdr" sz="quarter"/>
          </p:nvPr>
        </p:nvSpPr>
        <p:spPr>
          <a:xfrm>
            <a:off x="0" y="0"/>
            <a:ext cx="3076575" cy="512763"/>
          </a:xfrm>
          <a:prstGeom prst="rect">
            <a:avLst/>
          </a:prstGeom>
          <a:noFill/>
          <a:ln w="9525">
            <a:noFill/>
          </a:ln>
        </p:spPr>
        <p:txBody>
          <a:bodyPr vert="horz" lIns="91492" tIns="45745" rIns="91492" bIns="45745" anchor="t" anchorCtr="0"/>
          <a:lstStyle/>
          <a:p>
            <a:pPr lvl="0" algn="l" fontAlgn="base"/>
            <a:endParaRPr lang="en-US" altLang="en-US" sz="1100" strike="noStrike" noProof="1"/>
          </a:p>
        </p:txBody>
      </p:sp>
      <p:sp>
        <p:nvSpPr>
          <p:cNvPr id="1049365" name="Rectangle 3"/>
          <p:cNvSpPr>
            <a:spLocks noGrp="1"/>
          </p:cNvSpPr>
          <p:nvPr>
            <p:ph type="dt" idx="1"/>
          </p:nvPr>
        </p:nvSpPr>
        <p:spPr>
          <a:xfrm>
            <a:off x="4021138" y="0"/>
            <a:ext cx="3076575" cy="512763"/>
          </a:xfrm>
          <a:prstGeom prst="rect">
            <a:avLst/>
          </a:prstGeom>
          <a:noFill/>
          <a:ln w="9525">
            <a:noFill/>
          </a:ln>
        </p:spPr>
        <p:txBody>
          <a:bodyPr vert="horz" lIns="91492" tIns="45745" rIns="91492" bIns="45745" anchor="t" anchorCtr="0"/>
          <a:lstStyle/>
          <a:p>
            <a:pPr lvl="0" algn="r" fontAlgn="base"/>
            <a:endParaRPr lang="en-US" altLang="en-US" sz="1100" strike="noStrike" noProof="1"/>
          </a:p>
        </p:txBody>
      </p:sp>
      <p:sp>
        <p:nvSpPr>
          <p:cNvPr id="30724" name="Rectangle 4"/>
          <p:cNvSpPr>
            <a:spLocks noGrp="1" noRot="1" noChangeAspect="1"/>
          </p:cNvSpPr>
          <p:nvPr>
            <p:ph type="sldImg"/>
          </p:nvPr>
        </p:nvSpPr>
        <p:spPr>
          <a:xfrm>
            <a:off x="990600" y="766763"/>
            <a:ext cx="5118100" cy="3838575"/>
          </a:xfrm>
          <a:prstGeom prst="rect">
            <a:avLst/>
          </a:prstGeom>
          <a:noFill/>
          <a:ln w="9525" cap="flat" cmpd="sng">
            <a:solidFill>
              <a:srgbClr val="000000"/>
            </a:solidFill>
            <a:prstDash val="solid"/>
            <a:miter/>
            <a:headEnd type="none" w="sm" len="sm"/>
            <a:tailEnd type="none" w="sm" len="sm"/>
          </a:ln>
        </p:spPr>
      </p:sp>
      <p:sp>
        <p:nvSpPr>
          <p:cNvPr id="30725" name="Rectangle 5"/>
          <p:cNvSpPr>
            <a:spLocks noGrp="1"/>
          </p:cNvSpPr>
          <p:nvPr>
            <p:ph type="body" sz="quarter"/>
          </p:nvPr>
        </p:nvSpPr>
        <p:spPr>
          <a:xfrm>
            <a:off x="709613" y="4862513"/>
            <a:ext cx="5680075" cy="4605337"/>
          </a:xfrm>
          <a:prstGeom prst="rect">
            <a:avLst/>
          </a:prstGeom>
          <a:noFill/>
          <a:ln w="9525">
            <a:noFill/>
          </a:ln>
        </p:spPr>
        <p:txBody>
          <a:bodyPr vert="horz" lIns="91492" tIns="45745" rIns="91492" bIns="45745" anchor="t" anchorCtr="0"/>
          <a:lstStyle/>
          <a:p>
            <a:pPr lvl="0"/>
            <a:r>
              <a:rPr lang="en-US" altLang="en-US" dirty="0"/>
              <a:t>Click to edit Master text styles</a:t>
            </a:r>
            <a:endParaRPr lang="en-US" altLang="en-US" dirty="0"/>
          </a:p>
          <a:p>
            <a:pPr lvl="1"/>
            <a:r>
              <a:rPr lang="en-US" altLang="en-US" dirty="0"/>
              <a:t>Second level</a:t>
            </a:r>
            <a:endParaRPr lang="en-US" altLang="en-US" dirty="0"/>
          </a:p>
          <a:p>
            <a:pPr lvl="2"/>
            <a:r>
              <a:rPr lang="en-US" altLang="en-US" dirty="0"/>
              <a:t>Third level</a:t>
            </a:r>
            <a:endParaRPr lang="en-US" altLang="en-US" dirty="0"/>
          </a:p>
          <a:p>
            <a:pPr lvl="3"/>
            <a:r>
              <a:rPr lang="en-US" altLang="en-US" dirty="0"/>
              <a:t>Fourth level</a:t>
            </a:r>
            <a:endParaRPr lang="en-US" altLang="en-US" dirty="0"/>
          </a:p>
          <a:p>
            <a:pPr lvl="4"/>
            <a:r>
              <a:rPr lang="en-US" altLang="en-US" dirty="0"/>
              <a:t>Fifth level</a:t>
            </a:r>
            <a:endParaRPr lang="en-US" altLang="en-US" dirty="0"/>
          </a:p>
        </p:txBody>
      </p:sp>
      <p:sp>
        <p:nvSpPr>
          <p:cNvPr id="1049368" name="Rectangle 6"/>
          <p:cNvSpPr>
            <a:spLocks noGrp="1"/>
          </p:cNvSpPr>
          <p:nvPr>
            <p:ph type="ftr" sz="quarter" idx="4"/>
          </p:nvPr>
        </p:nvSpPr>
        <p:spPr>
          <a:xfrm>
            <a:off x="0" y="9720263"/>
            <a:ext cx="3076575" cy="512763"/>
          </a:xfrm>
          <a:prstGeom prst="rect">
            <a:avLst/>
          </a:prstGeom>
          <a:noFill/>
          <a:ln w="9525">
            <a:noFill/>
          </a:ln>
        </p:spPr>
        <p:txBody>
          <a:bodyPr vert="horz" lIns="91492" tIns="45745" rIns="91492" bIns="45745" anchor="b" anchorCtr="0"/>
          <a:lstStyle/>
          <a:p>
            <a:pPr lvl="0" algn="l" fontAlgn="base"/>
            <a:endParaRPr lang="en-US" altLang="en-US" sz="1100" strike="noStrike" noProof="1"/>
          </a:p>
        </p:txBody>
      </p:sp>
      <p:sp>
        <p:nvSpPr>
          <p:cNvPr id="1049369" name="Rectangle 7"/>
          <p:cNvSpPr>
            <a:spLocks noGrp="1"/>
          </p:cNvSpPr>
          <p:nvPr>
            <p:ph type="sldNum" sz="quarter" idx="5"/>
          </p:nvPr>
        </p:nvSpPr>
        <p:spPr>
          <a:xfrm>
            <a:off x="4021138" y="9720263"/>
            <a:ext cx="3076575" cy="512763"/>
          </a:xfrm>
          <a:prstGeom prst="rect">
            <a:avLst/>
          </a:prstGeom>
          <a:noFill/>
          <a:ln w="9525">
            <a:noFill/>
          </a:ln>
        </p:spPr>
        <p:txBody>
          <a:bodyPr vert="horz" lIns="91492" tIns="45745" rIns="91492" bIns="45745" anchor="b" anchorCtr="0"/>
          <a:lstStyle/>
          <a:p>
            <a:pPr lvl="0" algn="r" fontAlgn="base"/>
            <a:fld id="{9A0DB2DC-4C9A-4742-B13C-FB6460FD3503}" type="slidenum">
              <a:rPr lang="en-US" altLang="en-US" sz="1100" strike="noStrike" noProof="1" dirty="0">
                <a:latin typeface="Arial" panose="020B0604020202020204" pitchFamily="34" charset="0"/>
                <a:ea typeface="宋体" panose="02010600030101010101" pitchFamily="2" charset="-122"/>
                <a:cs typeface="+mn-cs"/>
              </a:rPr>
            </a:fld>
            <a:endParaRPr lang="en-US" altLang="en-US" sz="1100" strike="noStrike" noProof="1"/>
          </a:p>
        </p:txBody>
      </p:sp>
    </p:spTree>
  </p:cSld>
  <p:clrMap bg1="lt1" tx1="dk1" bg2="lt2" tx2="dk2" accent1="accent1" accent2="accent2" accent3="accent3" accent4="accent4" accent5="accent5" accent6="accent6" hlink="hlink" folHlink="folHlink"/>
  <p:hf sldNum="0" hdr="0" ftr="0" dt="0"/>
  <p:notesStyle>
    <a:lvl1pPr marL="0" lvl="0" indent="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1pPr>
    <a:lvl2pPr marL="457200" lvl="1" indent="-4572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2pPr>
    <a:lvl3pPr marL="914400" lvl="2" indent="-9144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3pPr>
    <a:lvl4pPr marL="1371600" lvl="3" indent="-13716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4pPr>
    <a:lvl5pPr marL="1828800" lvl="4"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5pPr>
    <a:lvl6pPr marL="2286000" lvl="5"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6pPr>
    <a:lvl7pPr marL="2743200" lvl="6"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7pPr>
    <a:lvl8pPr marL="3200400" lvl="7"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8pPr>
    <a:lvl9pPr marL="3657600" lvl="8" indent="-1828800" algn="l" defTabSz="914400" fontAlgn="base">
      <a:spcBef>
        <a:spcPct val="30000"/>
      </a:spcBef>
      <a:spcAft>
        <a:spcPct val="0"/>
      </a:spcAft>
      <a:buNone/>
      <a:defRPr sz="1200" b="0" kern="1200">
        <a:solidFill>
          <a:srgbClr val="000000"/>
        </a:solidFill>
        <a:latin typeface="Arial" panose="020B060402020202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205728"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8" name="页脚占位符 7"/>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9" name="灯片编号占位符 8"/>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4" name="页脚占位符 3"/>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5" name="灯片编号占位符 4"/>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3" name="页脚占位符 2"/>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4" name="灯片编号占位符 3"/>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6" name="页脚占位符 5"/>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7" name="灯片编号占位符 6"/>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8"/>
            <a:ext cx="8070574" cy="585152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5" name="页脚占位符 4"/>
          <p:cNvSpPr>
            <a:spLocks noGrp="1"/>
          </p:cNvSpPr>
          <p:nvPr>
            <p:ph type="ftr" sz="quarter" idx="11"/>
          </p:nvPr>
        </p:nvSpPr>
        <p:spPr/>
        <p:txBody>
          <a:body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6" name="灯片编号占位符 5"/>
          <p:cNvSpPr>
            <a:spLocks noGrp="1"/>
          </p:cNvSpPr>
          <p:nvPr>
            <p:ph type="sldNum" sz="quarter" idx="12"/>
          </p:nvPr>
        </p:nvSpPr>
        <p:spPr/>
        <p:txBody>
          <a:body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50D06651-BEE0-4F90-BAFD-EDC937E8594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7B5F448-3B1E-4171-AEE8-8285EB741D7F}" type="slidenum">
              <a:rPr lang="zh-CN" altLang="en-US" smtClean="0"/>
            </a:fld>
            <a:endParaRPr lang="zh-CN" altLang="en-US"/>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rcRect l="14618"/>
          <a:stretch>
            <a:fillRect/>
          </a:stretch>
        </p:blipFill>
        <p:spPr>
          <a:xfrm>
            <a:off x="0" y="-1"/>
            <a:ext cx="12192000" cy="68580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wipe/>
      </p:transition>
    </mc:Choice>
    <mc:Fallback>
      <p:transition spd="slow" advClick="0" advTm="3000">
        <p:wip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117600" y="438247"/>
            <a:ext cx="14020800" cy="1591029"/>
          </a:xfrm>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custDataLst>
              <p:tags r:id="rId3"/>
            </p:custDataLst>
          </p:nvPr>
        </p:nvSpPr>
        <p:spPr>
          <a:xfrm>
            <a:off x="1117600" y="7629315"/>
            <a:ext cx="3657600" cy="438247"/>
          </a:xfrm>
        </p:spPr>
        <p:txBody>
          <a:bodyPr/>
          <a:lstStyle/>
          <a:p>
            <a:pPr fontAlgn="base"/>
            <a:fld id="{263DB197-84B0-484E-9C0F-88358ECCB797}"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4"/>
            </p:custDataLst>
          </p:nvPr>
        </p:nvSpPr>
        <p:spPr>
          <a:xfrm>
            <a:off x="5384800" y="7629315"/>
            <a:ext cx="5486400" cy="438247"/>
          </a:xfrm>
        </p:spPr>
        <p:txBody>
          <a:bodyPr/>
          <a:lstStyle/>
          <a:p>
            <a:pPr fontAlgn="base"/>
            <a:endParaRPr lang="zh-CN" altLang="en-US" strike="noStrike" noProof="1"/>
          </a:p>
        </p:txBody>
      </p:sp>
      <p:sp>
        <p:nvSpPr>
          <p:cNvPr id="5" name="灯片编号占位符 4"/>
          <p:cNvSpPr>
            <a:spLocks noGrp="1"/>
          </p:cNvSpPr>
          <p:nvPr>
            <p:ph type="sldNum" sz="quarter" idx="12"/>
            <p:custDataLst>
              <p:tags r:id="rId5"/>
            </p:custDataLst>
          </p:nvPr>
        </p:nvSpPr>
        <p:spPr>
          <a:xfrm>
            <a:off x="11480800" y="7629315"/>
            <a:ext cx="3657600" cy="438247"/>
          </a:xfrm>
        </p:spPr>
        <p:txBody>
          <a:bodyPr/>
          <a:lstStyle/>
          <a:p>
            <a:pPr fontAlgn="base"/>
            <a:fld id="{E077DA78-E013-4A8C-AD75-63A150561B10}"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4098" name="标题 1025"/>
          <p:cNvSpPr>
            <a:spLocks noGrp="1"/>
          </p:cNvSpPr>
          <p:nvPr>
            <p:ph type="title"/>
          </p:nvPr>
        </p:nvSpPr>
        <p:spPr>
          <a:xfrm>
            <a:off x="609600" y="274638"/>
            <a:ext cx="10972800" cy="1143000"/>
          </a:xfrm>
          <a:prstGeom prst="rect">
            <a:avLst/>
          </a:prstGeom>
          <a:noFill/>
          <a:ln w="9525">
            <a:noFill/>
          </a:ln>
        </p:spPr>
        <p:txBody>
          <a:bodyPr vert="horz" lIns="91440" tIns="45720" rIns="91440" bIns="45720" anchor="ctr" anchorCtr="0"/>
          <a:lstStyle/>
          <a:p>
            <a:pPr lvl="0"/>
            <a:r>
              <a:rPr lang="zh-CN" altLang="en-US" dirty="0"/>
              <a:t>单击此处编辑母版标题样式</a:t>
            </a:r>
            <a:endParaRPr lang="en-US" altLang="en-US" dirty="0"/>
          </a:p>
        </p:txBody>
      </p:sp>
      <p:sp>
        <p:nvSpPr>
          <p:cNvPr id="4099" name="文本占位符 1026"/>
          <p:cNvSpPr>
            <a:spLocks noGrp="1"/>
          </p:cNvSpPr>
          <p:nvPr>
            <p:ph type="body"/>
          </p:nvPr>
        </p:nvSpPr>
        <p:spPr>
          <a:xfrm>
            <a:off x="609600" y="1600200"/>
            <a:ext cx="10972800" cy="4525963"/>
          </a:xfrm>
          <a:prstGeom prst="rect">
            <a:avLst/>
          </a:prstGeom>
          <a:noFill/>
          <a:ln w="9525">
            <a:noFill/>
          </a:ln>
        </p:spPr>
        <p:txBody>
          <a:bodyPr vert="horz" lIns="91440" tIns="45720" rIns="91440" bIns="45720" anchor="t" anchorCtr="0"/>
          <a:lstStyle/>
          <a:p>
            <a:pPr lvl="0"/>
            <a:r>
              <a:rPr lang="zh-CN" altLang="en-US" dirty="0"/>
              <a:t>单击此处编辑母版文本样式</a:t>
            </a:r>
            <a:endParaRPr lang="en-US" altLang="en-US" dirty="0"/>
          </a:p>
          <a:p>
            <a:pPr lvl="1"/>
            <a:r>
              <a:rPr lang="zh-CN" altLang="en-US" dirty="0"/>
              <a:t>第二级</a:t>
            </a:r>
            <a:endParaRPr lang="en-US" altLang="en-US" dirty="0"/>
          </a:p>
          <a:p>
            <a:pPr lvl="2"/>
            <a:r>
              <a:rPr lang="zh-CN" altLang="en-US" dirty="0"/>
              <a:t>第三级</a:t>
            </a:r>
            <a:endParaRPr lang="en-US" altLang="en-US" dirty="0"/>
          </a:p>
          <a:p>
            <a:pPr lvl="3"/>
            <a:r>
              <a:rPr lang="zh-CN" altLang="en-US" dirty="0"/>
              <a:t>第四级</a:t>
            </a:r>
            <a:endParaRPr lang="en-US" altLang="en-US" dirty="0"/>
          </a:p>
          <a:p>
            <a:pPr lvl="4"/>
            <a:r>
              <a:rPr lang="zh-CN" altLang="en-US" dirty="0"/>
              <a:t>第五级</a:t>
            </a:r>
            <a:endParaRPr lang="en-US" altLang="en-US" dirty="0"/>
          </a:p>
        </p:txBody>
      </p:sp>
      <p:sp>
        <p:nvSpPr>
          <p:cNvPr id="1048578" name="日期占位符 3"/>
          <p:cNvSpPr>
            <a:spLocks noGrp="1"/>
          </p:cNvSpPr>
          <p:nvPr>
            <p:ph type="dt" sz="half"/>
          </p:nvPr>
        </p:nvSpPr>
        <p:spPr>
          <a:xfrm>
            <a:off x="609600" y="6245225"/>
            <a:ext cx="2844800" cy="476250"/>
          </a:xfrm>
          <a:prstGeom prst="rect">
            <a:avLst/>
          </a:prstGeom>
          <a:noFill/>
          <a:ln w="9525">
            <a:noFill/>
          </a:ln>
        </p:spPr>
        <p:txBody>
          <a:bodyPr vert="horz" lIns="91440" tIns="45720" rIns="91440" bIns="45720" anchor="t" anchorCtr="0"/>
          <a:lstStyle>
            <a:lvl1pPr marL="0" indent="0" algn="l"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endParaRPr lang="zh-CN" altLang="en-US" strike="noStrike" baseline="0" noProof="1"/>
          </a:p>
        </p:txBody>
      </p:sp>
      <p:sp>
        <p:nvSpPr>
          <p:cNvPr id="1048579" name="页脚占位符 4"/>
          <p:cNvSpPr>
            <a:spLocks noGrp="1"/>
          </p:cNvSpPr>
          <p:nvPr>
            <p:ph type="ftr" sz="quarter"/>
          </p:nvPr>
        </p:nvSpPr>
        <p:spPr>
          <a:xfrm>
            <a:off x="4165600" y="6245225"/>
            <a:ext cx="3860800" cy="476250"/>
          </a:xfrm>
          <a:prstGeom prst="rect">
            <a:avLst/>
          </a:prstGeom>
          <a:noFill/>
          <a:ln w="9525">
            <a:noFill/>
          </a:ln>
        </p:spPr>
        <p:txBody>
          <a:bodyPr vert="horz" lIns="91440" tIns="45720" rIns="91440" bIns="45720" anchor="t" anchorCtr="0"/>
          <a:lstStyle>
            <a:lvl1pPr marL="0" indent="0" algn="ctr"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endParaRPr lang="en-US" altLang="zh-CN" strike="noStrike" baseline="0" noProof="1"/>
          </a:p>
        </p:txBody>
      </p:sp>
      <p:sp>
        <p:nvSpPr>
          <p:cNvPr id="1048580" name="灯片编号占位符 5"/>
          <p:cNvSpPr>
            <a:spLocks noGrp="1"/>
          </p:cNvSpPr>
          <p:nvPr>
            <p:ph type="sldNum" sz="quarter"/>
          </p:nvPr>
        </p:nvSpPr>
        <p:spPr>
          <a:xfrm>
            <a:off x="8737600" y="6245225"/>
            <a:ext cx="2844800" cy="476250"/>
          </a:xfrm>
          <a:prstGeom prst="rect">
            <a:avLst/>
          </a:prstGeom>
          <a:noFill/>
          <a:ln w="9525">
            <a:noFill/>
          </a:ln>
        </p:spPr>
        <p:txBody>
          <a:bodyPr vert="horz" lIns="91440" tIns="45720" rIns="91440" bIns="45720" anchor="t" anchorCtr="0"/>
          <a:lstStyle>
            <a:lvl1pPr marL="0" indent="0" algn="r" fontAlgn="base">
              <a:buFontTx/>
              <a:defRPr sz="1400" b="1" i="1">
                <a:solidFill>
                  <a:srgbClr val="000000"/>
                </a:solidFill>
                <a:latin typeface="Arial" panose="020B0604020202020204" pitchFamily="34" charset="0"/>
                <a:ea typeface="宋体" panose="02010600030101010101" pitchFamily="2" charset="-122"/>
              </a:defRPr>
            </a:lvl1pPr>
          </a:lstStyle>
          <a:p>
            <a:pPr lvl="0" rtl="0" eaLnBrk="1" fontAlgn="base" latinLnBrk="0" hangingPunct="1">
              <a:lnSpc>
                <a:spcPct val="100000"/>
              </a:lnSpc>
              <a:spcBef>
                <a:spcPct val="0"/>
              </a:spcBef>
              <a:spcAft>
                <a:spcPct val="0"/>
              </a:spcAft>
              <a:buNone/>
            </a:pPr>
            <a:fld id="{9A0DB2DC-4C9A-4742-B13C-FB6460FD3503}" type="slidenum">
              <a:rPr lang="zh-CN" altLang="en-US" strike="noStrike" baseline="0" noProof="1" dirty="0">
                <a:latin typeface="Arial" panose="020B0604020202020204" pitchFamily="34" charset="0"/>
                <a:ea typeface="宋体" panose="02010600030101010101" pitchFamily="2" charset="-122"/>
                <a:cs typeface="+mn-cs"/>
              </a:rPr>
            </a:fld>
            <a:endParaRPr lang="zh-CN" altLang="en-US" strike="noStrike" baseline="0"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rgbClr val="000000"/>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rgbClr val="000000"/>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Tx/>
        <a:buNone/>
        <a:defRPr sz="1800" b="0" i="0" u="none" kern="1200" baseline="0">
          <a:solidFill>
            <a:srgbClr val="000000"/>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jpeg"/><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tags" Target="../tags/tag6.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5841" name="标题 1"/>
          <p:cNvSpPr>
            <a:spLocks noGrp="1"/>
          </p:cNvSpPr>
          <p:nvPr>
            <p:ph type="title"/>
          </p:nvPr>
        </p:nvSpPr>
        <p:spPr>
          <a:xfrm>
            <a:off x="2999740" y="0"/>
            <a:ext cx="9144000" cy="1296670"/>
          </a:xfrm>
        </p:spPr>
        <p:txBody>
          <a:bodyPr vert="horz" lIns="91440" tIns="45720" rIns="91440" bIns="45720" anchor="ctr" anchorCtr="0"/>
          <a:lstStyle/>
          <a:p>
            <a:pPr algn="r"/>
            <a:r>
              <a:rPr lang="zh-CN" altLang="en-US" sz="2800" dirty="0">
                <a:latin typeface="黑体" panose="02010609060101010101" charset="-122"/>
                <a:ea typeface="黑体" panose="02010609060101010101" charset="-122"/>
              </a:rPr>
              <a:t>高二</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部编版</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语文</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第四单元</a:t>
            </a:r>
            <a:endParaRPr lang="zh-CN" altLang="en-US" b="1"/>
          </a:p>
        </p:txBody>
      </p:sp>
      <p:sp>
        <p:nvSpPr>
          <p:cNvPr id="35842" name="内容占位符 2"/>
          <p:cNvSpPr>
            <a:spLocks noGrp="1"/>
          </p:cNvSpPr>
          <p:nvPr>
            <p:ph idx="1"/>
          </p:nvPr>
        </p:nvSpPr>
        <p:spPr>
          <a:xfrm>
            <a:off x="609600" y="3284855"/>
            <a:ext cx="10972800" cy="721995"/>
          </a:xfrm>
        </p:spPr>
        <p:txBody>
          <a:bodyPr vert="horz" lIns="91440" tIns="45720" rIns="91440" bIns="45720" anchor="t" anchorCtr="0"/>
          <a:lstStyle/>
          <a:p>
            <a:pPr marL="0" indent="0" algn="ctr">
              <a:buNone/>
            </a:pPr>
            <a:r>
              <a:rPr lang="zh-CN" altLang="en-US" sz="2800">
                <a:latin typeface="黑体" panose="02010609060101010101" charset="-122"/>
                <a:ea typeface="黑体" panose="02010609060101010101" charset="-122"/>
              </a:rPr>
              <a:t>广州大学附属中学</a:t>
            </a:r>
            <a:r>
              <a:rPr lang="en-US" altLang="zh-CN" sz="2800">
                <a:latin typeface="黑体" panose="02010609060101010101" charset="-122"/>
                <a:ea typeface="黑体" panose="02010609060101010101" charset="-122"/>
              </a:rPr>
              <a:t> </a:t>
            </a:r>
            <a:r>
              <a:rPr lang="zh-CN" altLang="en-US" sz="2800">
                <a:latin typeface="黑体" panose="02010609060101010101" charset="-122"/>
                <a:ea typeface="黑体" panose="02010609060101010101" charset="-122"/>
              </a:rPr>
              <a:t>李梦婕</a:t>
            </a:r>
            <a:endParaRPr lang="zh-CN" altLang="en-US" sz="2800">
              <a:latin typeface="黑体" panose="02010609060101010101" charset="-122"/>
              <a:ea typeface="黑体" panose="02010609060101010101" charset="-122"/>
            </a:endParaRPr>
          </a:p>
        </p:txBody>
      </p:sp>
      <p:sp>
        <p:nvSpPr>
          <p:cNvPr id="3" name="内容占位符 2"/>
          <p:cNvSpPr>
            <a:spLocks noGrp="1"/>
          </p:cNvSpPr>
          <p:nvPr/>
        </p:nvSpPr>
        <p:spPr>
          <a:xfrm>
            <a:off x="609600" y="2132965"/>
            <a:ext cx="10972800" cy="935990"/>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a:buNone/>
            </a:pPr>
            <a:r>
              <a:rPr lang="zh-CN" altLang="en-US" sz="5400" dirty="0">
                <a:latin typeface="黑体" panose="02010609060101010101" charset="-122"/>
                <a:ea typeface="黑体" panose="02010609060101010101" charset="-122"/>
              </a:rPr>
              <a:t>迷娘（之一）</a:t>
            </a:r>
            <a:endParaRPr lang="zh-CN" altLang="en-US" sz="5400" dirty="0">
              <a:latin typeface="黑体" panose="02010609060101010101" charset="-122"/>
              <a:ea typeface="黑体"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背景知识</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888" y="1627823"/>
            <a:ext cx="672147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一、作者简介</a:t>
            </a:r>
            <a:endParaRPr lang="en-US" altLang="zh-CN" sz="3600" dirty="0">
              <a:latin typeface="黑体" panose="02010609060101010101" charset="-122"/>
              <a:ea typeface="黑体" panose="02010609060101010101" charset="-122"/>
            </a:endParaRPr>
          </a:p>
        </p:txBody>
      </p:sp>
      <p:sp>
        <p:nvSpPr>
          <p:cNvPr id="36868" name="矩形 6"/>
          <p:cNvSpPr/>
          <p:nvPr/>
        </p:nvSpPr>
        <p:spPr>
          <a:xfrm>
            <a:off x="624205" y="2348865"/>
            <a:ext cx="8082280" cy="3538220"/>
          </a:xfrm>
          <a:prstGeom prst="rect">
            <a:avLst/>
          </a:prstGeom>
          <a:noFill/>
          <a:ln w="9525">
            <a:noFill/>
          </a:ln>
        </p:spPr>
        <p:txBody>
          <a:bodyPr wrap="square" anchor="t" anchorCtr="0">
            <a:spAutoFit/>
          </a:bodyPr>
          <a:lstStyle/>
          <a:p>
            <a:pPr indent="738505"/>
            <a:r>
              <a:rPr lang="zh-CN" altLang="en-US" sz="2800" b="1" kern="100">
                <a:solidFill>
                  <a:srgbClr val="FF0000"/>
                </a:solidFill>
                <a:effectLst/>
                <a:latin typeface="黑体" panose="02010609060101010101" charset="-122"/>
                <a:ea typeface="黑体" panose="02010609060101010101" charset="-122"/>
                <a:cs typeface="黑体" panose="02010609060101010101" charset="-122"/>
                <a:sym typeface="+mn-ea"/>
              </a:rPr>
              <a:t>歌德</a:t>
            </a:r>
            <a:r>
              <a:rPr lang="en-US" altLang="zh-CN" sz="2800" kern="100">
                <a:solidFill>
                  <a:schemeClr val="tx1"/>
                </a:solidFill>
                <a:effectLst/>
                <a:latin typeface="黑体" panose="02010609060101010101" charset="-122"/>
                <a:ea typeface="黑体" panose="02010609060101010101" charset="-122"/>
                <a:cs typeface="黑体" panose="02010609060101010101" charset="-122"/>
                <a:sym typeface="+mn-ea"/>
              </a:rPr>
              <a:t>(1749—1832)</a:t>
            </a:r>
            <a:r>
              <a:rPr lang="zh-CN" altLang="en-US" sz="2800" kern="100">
                <a:solidFill>
                  <a:srgbClr val="333333"/>
                </a:solidFill>
                <a:effectLst/>
                <a:latin typeface="黑体" panose="02010609060101010101" charset="-122"/>
                <a:ea typeface="黑体" panose="02010609060101010101" charset="-122"/>
                <a:cs typeface="黑体" panose="02010609060101010101" charset="-122"/>
                <a:sym typeface="+mn-ea"/>
              </a:rPr>
              <a:t>，德国著名诗人、剧作家、思想家，</a:t>
            </a:r>
            <a:r>
              <a:rPr lang="zh-CN" altLang="en-US" sz="2800" b="1" kern="100">
                <a:solidFill>
                  <a:srgbClr val="FF0000"/>
                </a:solidFill>
                <a:effectLst/>
                <a:latin typeface="黑体" panose="02010609060101010101" charset="-122"/>
                <a:ea typeface="黑体" panose="02010609060101010101" charset="-122"/>
                <a:cs typeface="黑体" panose="02010609060101010101" charset="-122"/>
                <a:sym typeface="+mn-ea"/>
              </a:rPr>
              <a:t>恩格斯曾经评价他为</a:t>
            </a:r>
            <a:r>
              <a:rPr lang="en-US" altLang="zh-CN" sz="2800" b="1" kern="100">
                <a:solidFill>
                  <a:srgbClr val="FF0000"/>
                </a:solidFill>
                <a:effectLst/>
                <a:latin typeface="黑体" panose="02010609060101010101" charset="-122"/>
                <a:ea typeface="黑体" panose="02010609060101010101" charset="-122"/>
                <a:cs typeface="黑体" panose="02010609060101010101" charset="-122"/>
                <a:sym typeface="+mn-ea"/>
              </a:rPr>
              <a:t>“</a:t>
            </a:r>
            <a:r>
              <a:rPr lang="zh-CN" altLang="en-US" sz="2800" b="1" kern="100">
                <a:solidFill>
                  <a:srgbClr val="FF0000"/>
                </a:solidFill>
                <a:effectLst/>
                <a:latin typeface="黑体" panose="02010609060101010101" charset="-122"/>
                <a:ea typeface="黑体" panose="02010609060101010101" charset="-122"/>
                <a:cs typeface="黑体" panose="02010609060101010101" charset="-122"/>
                <a:sym typeface="+mn-ea"/>
              </a:rPr>
              <a:t>最伟大的德国人</a:t>
            </a:r>
            <a:r>
              <a:rPr lang="en-US" altLang="zh-CN" sz="2800" b="1" kern="100">
                <a:solidFill>
                  <a:srgbClr val="FF0000"/>
                </a:solidFill>
                <a:effectLst/>
                <a:latin typeface="黑体" panose="02010609060101010101" charset="-122"/>
                <a:ea typeface="黑体" panose="02010609060101010101" charset="-122"/>
                <a:cs typeface="黑体" panose="02010609060101010101" charset="-122"/>
                <a:sym typeface="+mn-ea"/>
              </a:rPr>
              <a:t>”</a:t>
            </a:r>
            <a:r>
              <a:rPr lang="zh-CN" altLang="en-US" sz="2800" kern="100">
                <a:solidFill>
                  <a:srgbClr val="333333"/>
                </a:solidFill>
                <a:effectLst/>
                <a:latin typeface="黑体" panose="02010609060101010101" charset="-122"/>
                <a:ea typeface="黑体" panose="02010609060101010101" charset="-122"/>
                <a:cs typeface="黑体" panose="02010609060101010101" charset="-122"/>
                <a:sym typeface="+mn-ea"/>
              </a:rPr>
              <a:t>，是德国“狂飙突进”运动的代表人物。</a:t>
            </a:r>
            <a:r>
              <a:rPr sz="2800">
                <a:solidFill>
                  <a:schemeClr val="tx1"/>
                </a:solidFill>
                <a:latin typeface="黑体" panose="02010609060101010101" charset="-122"/>
                <a:ea typeface="黑体" panose="02010609060101010101" charset="-122"/>
                <a:cs typeface="黑体" panose="02010609060101010101" charset="-122"/>
                <a:sym typeface="+mn-ea"/>
              </a:rPr>
              <a:t>他不仅是德国文学最杰出的代表，也是世界文学史上最具影响力的杰出作家之一</a:t>
            </a:r>
            <a:r>
              <a:rPr lang="zh-CN" sz="2800">
                <a:solidFill>
                  <a:schemeClr val="tx1"/>
                </a:solidFill>
                <a:latin typeface="黑体" panose="02010609060101010101" charset="-122"/>
                <a:ea typeface="黑体" panose="02010609060101010101" charset="-122"/>
                <a:cs typeface="黑体" panose="02010609060101010101" charset="-122"/>
                <a:sym typeface="+mn-ea"/>
              </a:rPr>
              <a:t>，</a:t>
            </a:r>
            <a:r>
              <a:rPr lang="zh-CN" altLang="en-US" sz="2800" kern="100">
                <a:solidFill>
                  <a:srgbClr val="333333"/>
                </a:solidFill>
                <a:effectLst/>
                <a:latin typeface="黑体" panose="02010609060101010101" charset="-122"/>
                <a:ea typeface="黑体" panose="02010609060101010101" charset="-122"/>
                <a:cs typeface="黑体" panose="02010609060101010101" charset="-122"/>
                <a:sym typeface="+mn-ea"/>
              </a:rPr>
              <a:t>在诗歌、戏剧、小说等领域都有较高的成就。代表作有书信体小说</a:t>
            </a:r>
            <a:r>
              <a:rPr lang="en-US" altLang="zh-CN" sz="2800" kern="100">
                <a:solidFill>
                  <a:srgbClr val="333333"/>
                </a:solidFill>
                <a:effectLst/>
                <a:latin typeface="黑体" panose="02010609060101010101" charset="-122"/>
                <a:ea typeface="黑体" panose="02010609060101010101" charset="-122"/>
                <a:cs typeface="黑体" panose="02010609060101010101" charset="-122"/>
                <a:sym typeface="+mn-ea"/>
              </a:rPr>
              <a:t>《</a:t>
            </a:r>
            <a:r>
              <a:rPr lang="zh-CN" altLang="en-US" sz="2800" kern="100">
                <a:solidFill>
                  <a:srgbClr val="333333"/>
                </a:solidFill>
                <a:effectLst/>
                <a:latin typeface="黑体" panose="02010609060101010101" charset="-122"/>
                <a:ea typeface="黑体" panose="02010609060101010101" charset="-122"/>
                <a:cs typeface="黑体" panose="02010609060101010101" charset="-122"/>
                <a:sym typeface="+mn-ea"/>
              </a:rPr>
              <a:t>少年维特之烦恼</a:t>
            </a:r>
            <a:r>
              <a:rPr lang="en-US" altLang="zh-CN" sz="2800" kern="100">
                <a:solidFill>
                  <a:srgbClr val="333333"/>
                </a:solidFill>
                <a:effectLst/>
                <a:latin typeface="黑体" panose="02010609060101010101" charset="-122"/>
                <a:ea typeface="黑体" panose="02010609060101010101" charset="-122"/>
                <a:cs typeface="黑体" panose="02010609060101010101" charset="-122"/>
                <a:sym typeface="+mn-ea"/>
              </a:rPr>
              <a:t>》</a:t>
            </a:r>
            <a:r>
              <a:rPr lang="zh-CN" altLang="en-US" sz="2800" kern="100">
                <a:solidFill>
                  <a:srgbClr val="333333"/>
                </a:solidFill>
                <a:effectLst/>
                <a:latin typeface="黑体" panose="02010609060101010101" charset="-122"/>
                <a:ea typeface="黑体" panose="02010609060101010101" charset="-122"/>
                <a:cs typeface="黑体" panose="02010609060101010101" charset="-122"/>
                <a:sym typeface="+mn-ea"/>
              </a:rPr>
              <a:t>、诗体哲理悲剧</a:t>
            </a:r>
            <a:r>
              <a:rPr lang="en-US" altLang="zh-CN" sz="2800" kern="100">
                <a:solidFill>
                  <a:srgbClr val="333333"/>
                </a:solidFill>
                <a:effectLst/>
                <a:latin typeface="黑体" panose="02010609060101010101" charset="-122"/>
                <a:ea typeface="黑体" panose="02010609060101010101" charset="-122"/>
                <a:cs typeface="黑体" panose="02010609060101010101" charset="-122"/>
                <a:sym typeface="+mn-ea"/>
              </a:rPr>
              <a:t>《</a:t>
            </a:r>
            <a:r>
              <a:rPr lang="zh-CN" altLang="en-US" sz="2800" kern="100">
                <a:solidFill>
                  <a:srgbClr val="333333"/>
                </a:solidFill>
                <a:effectLst/>
                <a:latin typeface="黑体" panose="02010609060101010101" charset="-122"/>
                <a:ea typeface="黑体" panose="02010609060101010101" charset="-122"/>
                <a:cs typeface="黑体" panose="02010609060101010101" charset="-122"/>
                <a:sym typeface="+mn-ea"/>
              </a:rPr>
              <a:t>浮士德</a:t>
            </a:r>
            <a:r>
              <a:rPr lang="en-US" altLang="zh-CN" sz="2800" kern="100">
                <a:solidFill>
                  <a:srgbClr val="333333"/>
                </a:solidFill>
                <a:effectLst/>
                <a:latin typeface="黑体" panose="02010609060101010101" charset="-122"/>
                <a:ea typeface="黑体" panose="02010609060101010101" charset="-122"/>
                <a:cs typeface="黑体" panose="02010609060101010101" charset="-122"/>
                <a:sym typeface="+mn-ea"/>
              </a:rPr>
              <a:t>》</a:t>
            </a:r>
            <a:r>
              <a:rPr lang="zh-CN" altLang="en-US" sz="2800" kern="100">
                <a:solidFill>
                  <a:srgbClr val="333333"/>
                </a:solidFill>
                <a:effectLst/>
                <a:latin typeface="黑体" panose="02010609060101010101" charset="-122"/>
                <a:ea typeface="黑体" panose="02010609060101010101" charset="-122"/>
                <a:cs typeface="黑体" panose="02010609060101010101" charset="-122"/>
                <a:sym typeface="+mn-ea"/>
              </a:rPr>
              <a:t>和长篇小说</a:t>
            </a:r>
            <a:r>
              <a:rPr lang="en-US" altLang="zh-CN" sz="2800" kern="100">
                <a:solidFill>
                  <a:srgbClr val="333333"/>
                </a:solidFill>
                <a:effectLst/>
                <a:latin typeface="黑体" panose="02010609060101010101" charset="-122"/>
                <a:ea typeface="黑体" panose="02010609060101010101" charset="-122"/>
                <a:cs typeface="黑体" panose="02010609060101010101" charset="-122"/>
                <a:sym typeface="+mn-ea"/>
              </a:rPr>
              <a:t>《</a:t>
            </a:r>
            <a:r>
              <a:rPr lang="zh-CN" altLang="en-US" sz="2800" kern="100">
                <a:solidFill>
                  <a:srgbClr val="333333"/>
                </a:solidFill>
                <a:effectLst/>
                <a:latin typeface="黑体" panose="02010609060101010101" charset="-122"/>
                <a:ea typeface="黑体" panose="02010609060101010101" charset="-122"/>
                <a:cs typeface="黑体" panose="02010609060101010101" charset="-122"/>
                <a:sym typeface="+mn-ea"/>
              </a:rPr>
              <a:t>威廉</a:t>
            </a:r>
            <a:r>
              <a:rPr lang="en-US" altLang="zh-CN" sz="2800" kern="100">
                <a:solidFill>
                  <a:srgbClr val="333333"/>
                </a:solidFill>
                <a:effectLst/>
                <a:latin typeface="黑体" panose="02010609060101010101" charset="-122"/>
                <a:ea typeface="黑体" panose="02010609060101010101" charset="-122"/>
                <a:cs typeface="黑体" panose="02010609060101010101" charset="-122"/>
                <a:sym typeface="+mn-ea"/>
              </a:rPr>
              <a:t>·</a:t>
            </a:r>
            <a:r>
              <a:rPr lang="zh-CN" altLang="en-US" sz="2800" kern="100">
                <a:solidFill>
                  <a:srgbClr val="333333"/>
                </a:solidFill>
                <a:effectLst/>
                <a:latin typeface="黑体" panose="02010609060101010101" charset="-122"/>
                <a:ea typeface="黑体" panose="02010609060101010101" charset="-122"/>
                <a:cs typeface="黑体" panose="02010609060101010101" charset="-122"/>
                <a:sym typeface="+mn-ea"/>
              </a:rPr>
              <a:t>迈斯特</a:t>
            </a:r>
            <a:r>
              <a:rPr lang="en-US" altLang="zh-CN" sz="2800" kern="100">
                <a:solidFill>
                  <a:srgbClr val="333333"/>
                </a:solidFill>
                <a:effectLst/>
                <a:latin typeface="黑体" panose="02010609060101010101" charset="-122"/>
                <a:ea typeface="黑体" panose="02010609060101010101" charset="-122"/>
                <a:cs typeface="黑体" panose="02010609060101010101" charset="-122"/>
                <a:sym typeface="+mn-ea"/>
              </a:rPr>
              <a:t>》</a:t>
            </a:r>
            <a:r>
              <a:rPr lang="zh-CN" altLang="en-US" sz="2800" kern="100">
                <a:solidFill>
                  <a:srgbClr val="333333"/>
                </a:solidFill>
                <a:effectLst/>
                <a:latin typeface="黑体" panose="02010609060101010101" charset="-122"/>
                <a:ea typeface="黑体" panose="02010609060101010101" charset="-122"/>
                <a:cs typeface="黑体" panose="02010609060101010101" charset="-122"/>
                <a:sym typeface="+mn-ea"/>
              </a:rPr>
              <a:t>。</a:t>
            </a:r>
            <a:endParaRPr lang="en-US" altLang="zh-CN" sz="2800" dirty="0">
              <a:latin typeface="黑体" panose="02010609060101010101" charset="-122"/>
              <a:ea typeface="黑体" panose="02010609060101010101" charset="-122"/>
              <a:cs typeface="黑体" panose="02010609060101010101" charset="-122"/>
            </a:endParaRPr>
          </a:p>
        </p:txBody>
      </p:sp>
      <p:pic>
        <p:nvPicPr>
          <p:cNvPr id="3" name="图片 2"/>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8742045" y="2277110"/>
            <a:ext cx="2840355" cy="31699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ppt_x"/>
                                          </p:val>
                                        </p:tav>
                                        <p:tav tm="100000">
                                          <p:val>
                                            <p:strVal val="#ppt_x"/>
                                          </p:val>
                                        </p:tav>
                                      </p:tavLst>
                                    </p:anim>
                                    <p:anim calcmode="lin" valueType="num">
                                      <p:cBhvr additive="base">
                                        <p:cTn id="8"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868"/>
                                        </p:tgtEl>
                                        <p:attrNameLst>
                                          <p:attrName>style.visibility</p:attrName>
                                        </p:attrNameLst>
                                      </p:cBhvr>
                                      <p:to>
                                        <p:strVal val="visible"/>
                                      </p:to>
                                    </p:set>
                                    <p:anim calcmode="lin" valueType="num">
                                      <p:cBhvr additive="base">
                                        <p:cTn id="13" dur="500" fill="hold"/>
                                        <p:tgtEl>
                                          <p:spTgt spid="36868"/>
                                        </p:tgtEl>
                                        <p:attrNameLst>
                                          <p:attrName>ppt_x</p:attrName>
                                        </p:attrNameLst>
                                      </p:cBhvr>
                                      <p:tavLst>
                                        <p:tav tm="0">
                                          <p:val>
                                            <p:strVal val="#ppt_x"/>
                                          </p:val>
                                        </p:tav>
                                        <p:tav tm="100000">
                                          <p:val>
                                            <p:strVal val="#ppt_x"/>
                                          </p:val>
                                        </p:tav>
                                      </p:tavLst>
                                    </p:anim>
                                    <p:anim calcmode="lin" valueType="num">
                                      <p:cBhvr additive="base">
                                        <p:cTn id="14"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背景知识</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888" y="1627823"/>
            <a:ext cx="672147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知识链接</a:t>
            </a:r>
            <a:r>
              <a:rPr lang="en-US" altLang="zh-CN" sz="3600" dirty="0">
                <a:latin typeface="黑体" panose="02010609060101010101" charset="-122"/>
                <a:ea typeface="黑体" panose="02010609060101010101" charset="-122"/>
              </a:rPr>
              <a:t>——</a:t>
            </a:r>
            <a:r>
              <a:rPr lang="zh-CN" altLang="en-US" sz="3600" dirty="0">
                <a:latin typeface="黑体" panose="02010609060101010101" charset="-122"/>
                <a:ea typeface="黑体" panose="02010609060101010101" charset="-122"/>
              </a:rPr>
              <a:t>狂飙突进运动</a:t>
            </a:r>
            <a:endParaRPr lang="zh-CN" altLang="en-US" sz="3600" dirty="0">
              <a:latin typeface="黑体" panose="02010609060101010101" charset="-122"/>
              <a:ea typeface="黑体" panose="02010609060101010101" charset="-122"/>
            </a:endParaRPr>
          </a:p>
        </p:txBody>
      </p:sp>
      <p:sp>
        <p:nvSpPr>
          <p:cNvPr id="36868" name="矩形 6"/>
          <p:cNvSpPr/>
          <p:nvPr/>
        </p:nvSpPr>
        <p:spPr>
          <a:xfrm>
            <a:off x="624205" y="2348865"/>
            <a:ext cx="10957560" cy="3107690"/>
          </a:xfrm>
          <a:prstGeom prst="rect">
            <a:avLst/>
          </a:prstGeom>
          <a:noFill/>
          <a:ln w="9525">
            <a:noFill/>
          </a:ln>
        </p:spPr>
        <p:txBody>
          <a:bodyPr wrap="square" anchor="t" anchorCtr="0">
            <a:spAutoFit/>
          </a:bodyPr>
          <a:lstStyle/>
          <a:p>
            <a:pPr indent="609600" algn="just" fontAlgn="auto">
              <a:lnSpc>
                <a:spcPct val="100000"/>
              </a:lnSpc>
              <a:spcBef>
                <a:spcPct val="0"/>
              </a:spcBef>
              <a:buFontTx/>
              <a:buNone/>
            </a:pPr>
            <a:r>
              <a:rPr lang="zh-CN" altLang="en-US" sz="2800">
                <a:latin typeface="黑体" panose="02010609060101010101" charset="-122"/>
                <a:ea typeface="黑体" panose="02010609060101010101" charset="-122"/>
                <a:cs typeface="黑体" panose="02010609060101010101" charset="-122"/>
                <a:sym typeface="+mn-ea"/>
              </a:rPr>
              <a:t>狂飙突进运动，指十八世纪德国新兴资产阶级城市青年所发动的一次文学解放运动，也是德国启蒙运动的第二次高潮。</a:t>
            </a:r>
            <a:endParaRPr lang="zh-CN" altLang="en-US" sz="2800">
              <a:latin typeface="黑体" panose="02010609060101010101" charset="-122"/>
              <a:ea typeface="黑体" panose="02010609060101010101" charset="-122"/>
              <a:cs typeface="黑体" panose="02010609060101010101" charset="-122"/>
              <a:sym typeface="+mn-ea"/>
            </a:endParaRPr>
          </a:p>
          <a:p>
            <a:pPr indent="609600" algn="just" fontAlgn="auto">
              <a:lnSpc>
                <a:spcPct val="100000"/>
              </a:lnSpc>
              <a:spcBef>
                <a:spcPct val="0"/>
              </a:spcBef>
              <a:buFontTx/>
              <a:buNone/>
            </a:pPr>
            <a:r>
              <a:rPr lang="zh-CN" altLang="en-US" sz="2800">
                <a:latin typeface="黑体" panose="02010609060101010101" charset="-122"/>
                <a:ea typeface="黑体" panose="02010609060101010101" charset="-122"/>
                <a:cs typeface="黑体" panose="02010609060101010101" charset="-122"/>
                <a:sym typeface="+mn-ea"/>
              </a:rPr>
              <a:t>这个时期，是</a:t>
            </a:r>
            <a:r>
              <a:rPr lang="zh-CN" altLang="en-US" sz="2800">
                <a:solidFill>
                  <a:srgbClr val="FF0000"/>
                </a:solidFill>
                <a:latin typeface="黑体" panose="02010609060101010101" charset="-122"/>
                <a:ea typeface="黑体" panose="02010609060101010101" charset="-122"/>
                <a:cs typeface="黑体" panose="02010609060101010101" charset="-122"/>
                <a:sym typeface="+mn-ea"/>
              </a:rPr>
              <a:t>文艺形式从古典主义向浪漫主义过渡的阶段</a:t>
            </a:r>
            <a:r>
              <a:rPr lang="zh-CN" altLang="en-US" sz="2800">
                <a:latin typeface="黑体" panose="02010609060101010101" charset="-122"/>
                <a:ea typeface="黑体" panose="02010609060101010101" charset="-122"/>
                <a:cs typeface="黑体" panose="02010609060101010101" charset="-122"/>
                <a:sym typeface="+mn-ea"/>
              </a:rPr>
              <a:t>。其名称来源于剧作家克林格的戏剧《狂飙突进》，代表人物是</a:t>
            </a:r>
            <a:r>
              <a:rPr lang="zh-CN" altLang="en-US" sz="2800">
                <a:solidFill>
                  <a:srgbClr val="FF0000"/>
                </a:solidFill>
                <a:latin typeface="黑体" panose="02010609060101010101" charset="-122"/>
                <a:ea typeface="黑体" panose="02010609060101010101" charset="-122"/>
                <a:cs typeface="黑体" panose="02010609060101010101" charset="-122"/>
                <a:sym typeface="+mn-ea"/>
              </a:rPr>
              <a:t>歌德和席勒</a:t>
            </a:r>
            <a:r>
              <a:rPr lang="zh-CN" altLang="en-US" sz="2800">
                <a:latin typeface="黑体" panose="02010609060101010101" charset="-122"/>
                <a:ea typeface="黑体" panose="02010609060101010101" charset="-122"/>
                <a:cs typeface="黑体" panose="02010609060101010101" charset="-122"/>
                <a:sym typeface="+mn-ea"/>
              </a:rPr>
              <a:t>。</a:t>
            </a:r>
            <a:endParaRPr lang="zh-CN" altLang="en-US" sz="2800">
              <a:latin typeface="黑体" panose="02010609060101010101" charset="-122"/>
              <a:ea typeface="黑体" panose="02010609060101010101" charset="-122"/>
              <a:cs typeface="黑体" panose="02010609060101010101" charset="-122"/>
              <a:sym typeface="+mn-ea"/>
            </a:endParaRPr>
          </a:p>
          <a:p>
            <a:pPr indent="609600" algn="just" fontAlgn="auto">
              <a:lnSpc>
                <a:spcPct val="100000"/>
              </a:lnSpc>
              <a:spcBef>
                <a:spcPct val="0"/>
              </a:spcBef>
              <a:buFontTx/>
              <a:buNone/>
            </a:pPr>
            <a:r>
              <a:rPr lang="zh-CN" altLang="en-US" sz="2800">
                <a:solidFill>
                  <a:schemeClr val="tx1"/>
                </a:solidFill>
                <a:latin typeface="黑体" panose="02010609060101010101" charset="-122"/>
                <a:ea typeface="黑体" panose="02010609060101010101" charset="-122"/>
                <a:cs typeface="黑体" panose="02010609060101010101" charset="-122"/>
                <a:sym typeface="+mn-ea"/>
              </a:rPr>
              <a:t>狂飙突进运动时期的作家受到当时启蒙运动的影响，特别是受到了卢梭哲学思想的影响，</a:t>
            </a:r>
            <a:r>
              <a:rPr lang="zh-CN" altLang="en-US" sz="2800">
                <a:solidFill>
                  <a:srgbClr val="FF0000"/>
                </a:solidFill>
                <a:latin typeface="黑体" panose="02010609060101010101" charset="-122"/>
                <a:ea typeface="黑体" panose="02010609060101010101" charset="-122"/>
                <a:cs typeface="黑体" panose="02010609060101010101" charset="-122"/>
                <a:sym typeface="+mn-ea"/>
              </a:rPr>
              <a:t>歌颂“天才”，主张自由和个性解放，提出了“返回自然”的口号。</a:t>
            </a:r>
            <a:endParaRPr lang="zh-CN" altLang="en-US" sz="2800" dirty="0">
              <a:solidFill>
                <a:srgbClr val="FF0000"/>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ppt_x"/>
                                          </p:val>
                                        </p:tav>
                                        <p:tav tm="100000">
                                          <p:val>
                                            <p:strVal val="#ppt_x"/>
                                          </p:val>
                                        </p:tav>
                                      </p:tavLst>
                                    </p:anim>
                                    <p:anim calcmode="lin" valueType="num">
                                      <p:cBhvr additive="base">
                                        <p:cTn id="8"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868"/>
                                        </p:tgtEl>
                                        <p:attrNameLst>
                                          <p:attrName>style.visibility</p:attrName>
                                        </p:attrNameLst>
                                      </p:cBhvr>
                                      <p:to>
                                        <p:strVal val="visible"/>
                                      </p:to>
                                    </p:set>
                                    <p:anim calcmode="lin" valueType="num">
                                      <p:cBhvr additive="base">
                                        <p:cTn id="13" dur="500" fill="hold"/>
                                        <p:tgtEl>
                                          <p:spTgt spid="36868"/>
                                        </p:tgtEl>
                                        <p:attrNameLst>
                                          <p:attrName>ppt_x</p:attrName>
                                        </p:attrNameLst>
                                      </p:cBhvr>
                                      <p:tavLst>
                                        <p:tav tm="0">
                                          <p:val>
                                            <p:strVal val="#ppt_x"/>
                                          </p:val>
                                        </p:tav>
                                        <p:tav tm="100000">
                                          <p:val>
                                            <p:strVal val="#ppt_x"/>
                                          </p:val>
                                        </p:tav>
                                      </p:tavLst>
                                    </p:anim>
                                    <p:anim calcmode="lin" valueType="num">
                                      <p:cBhvr additive="base">
                                        <p:cTn id="14"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背景知识</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888" y="1627823"/>
            <a:ext cx="672147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一、作者简介</a:t>
            </a:r>
            <a:endParaRPr lang="en-US" altLang="zh-CN" sz="3600" dirty="0">
              <a:latin typeface="黑体" panose="02010609060101010101" charset="-122"/>
              <a:ea typeface="黑体" panose="02010609060101010101" charset="-122"/>
            </a:endParaRPr>
          </a:p>
        </p:txBody>
      </p:sp>
      <p:sp>
        <p:nvSpPr>
          <p:cNvPr id="36868" name="矩形 6"/>
          <p:cNvSpPr/>
          <p:nvPr/>
        </p:nvSpPr>
        <p:spPr>
          <a:xfrm>
            <a:off x="624205" y="2348865"/>
            <a:ext cx="10958195" cy="3538220"/>
          </a:xfrm>
          <a:prstGeom prst="rect">
            <a:avLst/>
          </a:prstGeom>
          <a:noFill/>
          <a:ln w="9525">
            <a:noFill/>
          </a:ln>
        </p:spPr>
        <p:txBody>
          <a:bodyPr wrap="square" anchor="t" anchorCtr="0">
            <a:spAutoFit/>
          </a:bodyPr>
          <a:lstStyle/>
          <a:p>
            <a:pPr indent="738505"/>
            <a:r>
              <a:rPr lang="zh-CN" sz="2800" kern="100">
                <a:solidFill>
                  <a:schemeClr val="tx1"/>
                </a:solidFill>
                <a:effectLst/>
                <a:latin typeface="黑体" panose="02010609060101010101" charset="-122"/>
                <a:ea typeface="黑体" panose="02010609060101010101" charset="-122"/>
                <a:cs typeface="黑体" panose="02010609060101010101" charset="-122"/>
                <a:sym typeface="+mn-ea"/>
              </a:rPr>
              <a:t>歌德的诗，本身就是一种出色的语言音乐，他把人类生活的方方面面都用诗歌来表现，既有敏锐的感受力，又有丰富的想象力。</a:t>
            </a:r>
            <a:endParaRPr lang="zh-CN" sz="2800" kern="100">
              <a:solidFill>
                <a:schemeClr val="tx1"/>
              </a:solidFill>
              <a:effectLst/>
              <a:latin typeface="黑体" panose="02010609060101010101" charset="-122"/>
              <a:ea typeface="黑体" panose="02010609060101010101" charset="-122"/>
              <a:cs typeface="黑体" panose="02010609060101010101" charset="-122"/>
              <a:sym typeface="+mn-ea"/>
            </a:endParaRPr>
          </a:p>
          <a:p>
            <a:pPr indent="738505"/>
            <a:r>
              <a:rPr lang="zh-CN" sz="2800" kern="100" dirty="0">
                <a:solidFill>
                  <a:schemeClr val="tx1"/>
                </a:solidFill>
                <a:effectLst/>
                <a:latin typeface="黑体" panose="02010609060101010101" charset="-122"/>
                <a:ea typeface="黑体" panose="02010609060101010101" charset="-122"/>
                <a:cs typeface="黑体" panose="02010609060101010101" charset="-122"/>
                <a:sym typeface="+mn-ea"/>
              </a:rPr>
              <a:t>他的诗以一种全新的形式描述自己的人生体验，成为富有艺术感的优美诗篇。</a:t>
            </a:r>
            <a:endParaRPr lang="zh-CN" sz="2800" kern="100" dirty="0">
              <a:solidFill>
                <a:schemeClr val="tx1"/>
              </a:solidFill>
              <a:effectLst/>
              <a:latin typeface="黑体" panose="02010609060101010101" charset="-122"/>
              <a:ea typeface="黑体" panose="02010609060101010101" charset="-122"/>
              <a:cs typeface="黑体" panose="02010609060101010101" charset="-122"/>
              <a:sym typeface="+mn-ea"/>
            </a:endParaRPr>
          </a:p>
          <a:p>
            <a:pPr indent="738505"/>
            <a:r>
              <a:rPr lang="zh-CN" sz="2800" kern="100" dirty="0">
                <a:solidFill>
                  <a:schemeClr val="tx1"/>
                </a:solidFill>
                <a:effectLst/>
                <a:latin typeface="黑体" panose="02010609060101010101" charset="-122"/>
                <a:ea typeface="黑体" panose="02010609060101010101" charset="-122"/>
                <a:cs typeface="黑体" panose="02010609060101010101" charset="-122"/>
                <a:sym typeface="+mn-ea"/>
              </a:rPr>
              <a:t>他非常喜欢把自己的作品当作音乐素材来使用，因此在其戏剧、散文中很多诗都被谱曲。这也使</a:t>
            </a:r>
            <a:r>
              <a:rPr lang="en-US" altLang="zh-CN" sz="2800" kern="100" dirty="0">
                <a:solidFill>
                  <a:schemeClr val="tx1"/>
                </a:solidFill>
                <a:effectLst/>
                <a:latin typeface="黑体" panose="02010609060101010101" charset="-122"/>
                <a:ea typeface="黑体" panose="02010609060101010101" charset="-122"/>
                <a:cs typeface="黑体" panose="02010609060101010101" charset="-122"/>
                <a:sym typeface="+mn-ea"/>
              </a:rPr>
              <a:t>18</a:t>
            </a:r>
            <a:r>
              <a:rPr lang="zh-CN" altLang="en-US" sz="2800" kern="100" dirty="0">
                <a:solidFill>
                  <a:schemeClr val="tx1"/>
                </a:solidFill>
                <a:effectLst/>
                <a:latin typeface="黑体" panose="02010609060101010101" charset="-122"/>
                <a:ea typeface="黑体" panose="02010609060101010101" charset="-122"/>
                <a:cs typeface="黑体" panose="02010609060101010101" charset="-122"/>
                <a:sym typeface="+mn-ea"/>
              </a:rPr>
              <a:t>、</a:t>
            </a:r>
            <a:r>
              <a:rPr lang="en-US" altLang="zh-CN" sz="2800" kern="100" dirty="0">
                <a:solidFill>
                  <a:schemeClr val="tx1"/>
                </a:solidFill>
                <a:effectLst/>
                <a:latin typeface="黑体" panose="02010609060101010101" charset="-122"/>
                <a:ea typeface="黑体" panose="02010609060101010101" charset="-122"/>
                <a:cs typeface="黑体" panose="02010609060101010101" charset="-122"/>
                <a:sym typeface="+mn-ea"/>
              </a:rPr>
              <a:t>19</a:t>
            </a:r>
            <a:r>
              <a:rPr lang="zh-CN" altLang="en-US" sz="2800" kern="100" dirty="0">
                <a:solidFill>
                  <a:schemeClr val="tx1"/>
                </a:solidFill>
                <a:effectLst/>
                <a:latin typeface="黑体" panose="02010609060101010101" charset="-122"/>
                <a:ea typeface="黑体" panose="02010609060101010101" charset="-122"/>
                <a:cs typeface="黑体" panose="02010609060101010101" charset="-122"/>
                <a:sym typeface="+mn-ea"/>
              </a:rPr>
              <a:t>世纪的作曲家得到启发，他们以歌德的诗歌为词创作了很多歌曲，德国艺术歌曲的历史由此揭开了新的篇章。</a:t>
            </a:r>
            <a:endParaRPr lang="zh-CN" altLang="en-US" sz="2800" kern="100" dirty="0">
              <a:solidFill>
                <a:schemeClr val="tx1"/>
              </a:solidFill>
              <a:effectLst/>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ppt_x"/>
                                          </p:val>
                                        </p:tav>
                                        <p:tav tm="100000">
                                          <p:val>
                                            <p:strVal val="#ppt_x"/>
                                          </p:val>
                                        </p:tav>
                                      </p:tavLst>
                                    </p:anim>
                                    <p:anim calcmode="lin" valueType="num">
                                      <p:cBhvr additive="base">
                                        <p:cTn id="8"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868"/>
                                        </p:tgtEl>
                                        <p:attrNameLst>
                                          <p:attrName>style.visibility</p:attrName>
                                        </p:attrNameLst>
                                      </p:cBhvr>
                                      <p:to>
                                        <p:strVal val="visible"/>
                                      </p:to>
                                    </p:set>
                                    <p:anim calcmode="lin" valueType="num">
                                      <p:cBhvr additive="base">
                                        <p:cTn id="13" dur="500" fill="hold"/>
                                        <p:tgtEl>
                                          <p:spTgt spid="36868"/>
                                        </p:tgtEl>
                                        <p:attrNameLst>
                                          <p:attrName>ppt_x</p:attrName>
                                        </p:attrNameLst>
                                      </p:cBhvr>
                                      <p:tavLst>
                                        <p:tav tm="0">
                                          <p:val>
                                            <p:strVal val="#ppt_x"/>
                                          </p:val>
                                        </p:tav>
                                        <p:tav tm="100000">
                                          <p:val>
                                            <p:strVal val="#ppt_x"/>
                                          </p:val>
                                        </p:tav>
                                      </p:tavLst>
                                    </p:anim>
                                    <p:anim calcmode="lin" valueType="num">
                                      <p:cBhvr additive="base">
                                        <p:cTn id="14"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背景知识</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888" y="1627823"/>
            <a:ext cx="672147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二、作品简介</a:t>
            </a:r>
            <a:endParaRPr lang="en-US" altLang="zh-CN" sz="3600" dirty="0">
              <a:latin typeface="黑体" panose="02010609060101010101" charset="-122"/>
              <a:ea typeface="黑体" panose="02010609060101010101" charset="-122"/>
            </a:endParaRPr>
          </a:p>
        </p:txBody>
      </p:sp>
      <p:sp>
        <p:nvSpPr>
          <p:cNvPr id="36868" name="矩形 6"/>
          <p:cNvSpPr/>
          <p:nvPr/>
        </p:nvSpPr>
        <p:spPr>
          <a:xfrm>
            <a:off x="551180" y="2273300"/>
            <a:ext cx="11031855" cy="3969385"/>
          </a:xfrm>
          <a:prstGeom prst="rect">
            <a:avLst/>
          </a:prstGeom>
          <a:noFill/>
          <a:ln w="9525">
            <a:noFill/>
          </a:ln>
        </p:spPr>
        <p:txBody>
          <a:bodyPr wrap="square" anchor="t" anchorCtr="0">
            <a:spAutoFit/>
          </a:bodyPr>
          <a:lstStyle/>
          <a:p>
            <a:pPr indent="738505"/>
            <a:r>
              <a:rPr sz="2800" kern="100">
                <a:solidFill>
                  <a:srgbClr val="333333"/>
                </a:solidFill>
                <a:effectLst/>
                <a:latin typeface="黑体" panose="02010609060101010101" charset="-122"/>
                <a:ea typeface="黑体" panose="02010609060101010101" charset="-122"/>
                <a:cs typeface="黑体" panose="02010609060101010101" charset="-122"/>
                <a:sym typeface="+mn-ea"/>
              </a:rPr>
              <a:t>小说一共分为八卷。第一卷讲述的是出身市民阶层商人家庭的青年威廉·迈斯特与玛利亚娜的爱情。</a:t>
            </a:r>
            <a:endParaRPr sz="2800" kern="100">
              <a:solidFill>
                <a:srgbClr val="333333"/>
              </a:solidFill>
              <a:effectLst/>
              <a:latin typeface="黑体" panose="02010609060101010101" charset="-122"/>
              <a:ea typeface="黑体" panose="02010609060101010101" charset="-122"/>
              <a:cs typeface="黑体" panose="02010609060101010101" charset="-122"/>
              <a:sym typeface="+mn-ea"/>
            </a:endParaRPr>
          </a:p>
          <a:p>
            <a:pPr indent="738505"/>
            <a:r>
              <a:rPr sz="2800" kern="100">
                <a:solidFill>
                  <a:srgbClr val="333333"/>
                </a:solidFill>
                <a:effectLst/>
                <a:latin typeface="黑体" panose="02010609060101010101" charset="-122"/>
                <a:ea typeface="黑体" panose="02010609060101010101" charset="-122"/>
                <a:cs typeface="黑体" panose="02010609060101010101" charset="-122"/>
                <a:sym typeface="+mn-ea"/>
              </a:rPr>
              <a:t>第二卷威廉离开了原生家庭，踏人社会，视角由私人领域转入公共空间。威廉遇到露天戏台和流动戏班，偶遇雷提斯剧团的金发女演员菲莉涅，为神秘的异国女孩迷娘赎身，又邂逅了有着不可言说之秘密的竖琴老人。他出资买舞台道具赞助雷提斯的剧团，并答应迷娘永远把她留在身旁。威廉渐渐脱离了商人的身份，与社会不同阶层的人物交往。</a:t>
            </a:r>
            <a:endParaRPr sz="2800" kern="100">
              <a:solidFill>
                <a:srgbClr val="333333"/>
              </a:solidFill>
              <a:effectLst/>
              <a:latin typeface="黑体" panose="02010609060101010101" charset="-122"/>
              <a:ea typeface="黑体" panose="02010609060101010101" charset="-122"/>
              <a:cs typeface="黑体" panose="02010609060101010101" charset="-122"/>
              <a:sym typeface="+mn-ea"/>
            </a:endParaRPr>
          </a:p>
          <a:p>
            <a:pPr indent="738505"/>
            <a:endParaRPr sz="2800" kern="100">
              <a:solidFill>
                <a:srgbClr val="333333"/>
              </a:solidFill>
              <a:effectLst/>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ppt_x"/>
                                          </p:val>
                                        </p:tav>
                                        <p:tav tm="100000">
                                          <p:val>
                                            <p:strVal val="#ppt_x"/>
                                          </p:val>
                                        </p:tav>
                                      </p:tavLst>
                                    </p:anim>
                                    <p:anim calcmode="lin" valueType="num">
                                      <p:cBhvr additive="base">
                                        <p:cTn id="8"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868"/>
                                        </p:tgtEl>
                                        <p:attrNameLst>
                                          <p:attrName>style.visibility</p:attrName>
                                        </p:attrNameLst>
                                      </p:cBhvr>
                                      <p:to>
                                        <p:strVal val="visible"/>
                                      </p:to>
                                    </p:set>
                                    <p:anim calcmode="lin" valueType="num">
                                      <p:cBhvr additive="base">
                                        <p:cTn id="13" dur="500" fill="hold"/>
                                        <p:tgtEl>
                                          <p:spTgt spid="36868"/>
                                        </p:tgtEl>
                                        <p:attrNameLst>
                                          <p:attrName>ppt_x</p:attrName>
                                        </p:attrNameLst>
                                      </p:cBhvr>
                                      <p:tavLst>
                                        <p:tav tm="0">
                                          <p:val>
                                            <p:strVal val="#ppt_x"/>
                                          </p:val>
                                        </p:tav>
                                        <p:tav tm="100000">
                                          <p:val>
                                            <p:strVal val="#ppt_x"/>
                                          </p:val>
                                        </p:tav>
                                      </p:tavLst>
                                    </p:anim>
                                    <p:anim calcmode="lin" valueType="num">
                                      <p:cBhvr additive="base">
                                        <p:cTn id="14"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背景知识</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888" y="1627823"/>
            <a:ext cx="672147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二、作品简介</a:t>
            </a:r>
            <a:endParaRPr lang="en-US" altLang="zh-CN" sz="3600" dirty="0">
              <a:latin typeface="黑体" panose="02010609060101010101" charset="-122"/>
              <a:ea typeface="黑体" panose="02010609060101010101" charset="-122"/>
            </a:endParaRPr>
          </a:p>
        </p:txBody>
      </p:sp>
      <p:sp>
        <p:nvSpPr>
          <p:cNvPr id="36868" name="矩形 6"/>
          <p:cNvSpPr/>
          <p:nvPr/>
        </p:nvSpPr>
        <p:spPr>
          <a:xfrm>
            <a:off x="551180" y="2273300"/>
            <a:ext cx="11031855" cy="4399915"/>
          </a:xfrm>
          <a:prstGeom prst="rect">
            <a:avLst/>
          </a:prstGeom>
          <a:noFill/>
          <a:ln w="9525">
            <a:noFill/>
          </a:ln>
        </p:spPr>
        <p:txBody>
          <a:bodyPr wrap="square" anchor="t" anchorCtr="0">
            <a:spAutoFit/>
          </a:bodyPr>
          <a:lstStyle/>
          <a:p>
            <a:pPr indent="738505"/>
            <a:r>
              <a:rPr sz="2800" kern="100">
                <a:solidFill>
                  <a:srgbClr val="333333"/>
                </a:solidFill>
                <a:effectLst/>
                <a:latin typeface="黑体" panose="02010609060101010101" charset="-122"/>
                <a:ea typeface="黑体" panose="02010609060101010101" charset="-122"/>
                <a:cs typeface="黑体" panose="02010609060101010101" charset="-122"/>
                <a:sym typeface="+mn-ea"/>
              </a:rPr>
              <a:t>第三卷以迷娘的意大利之歌作为开头，接下来则叙述了威廉与贵族的第一次接触。他一方面爱慕着伯爵夫人，一方面又在市民家庭生活与贵族城堡生活的冲突和落差之间显得有些无所适从。</a:t>
            </a:r>
            <a:endParaRPr sz="2800" kern="100">
              <a:solidFill>
                <a:srgbClr val="333333"/>
              </a:solidFill>
              <a:effectLst/>
              <a:latin typeface="黑体" panose="02010609060101010101" charset="-122"/>
              <a:ea typeface="黑体" panose="02010609060101010101" charset="-122"/>
              <a:cs typeface="黑体" panose="02010609060101010101" charset="-122"/>
              <a:sym typeface="+mn-ea"/>
            </a:endParaRPr>
          </a:p>
          <a:p>
            <a:pPr indent="738505"/>
            <a:r>
              <a:rPr sz="2800" kern="100">
                <a:solidFill>
                  <a:srgbClr val="333333"/>
                </a:solidFill>
                <a:effectLst/>
                <a:latin typeface="黑体" panose="02010609060101010101" charset="-122"/>
                <a:ea typeface="黑体" panose="02010609060101010101" charset="-122"/>
                <a:cs typeface="黑体" panose="02010609060101010101" charset="-122"/>
                <a:sym typeface="+mn-ea"/>
              </a:rPr>
              <a:t>第四卷与第五卷集中叙述了威廉排演莎士比亚戏剧的经过。剧团在路上被盗寇侵袭，威廉在昏迷中见到了英姿飒爽、仪容秀丽的丛林女骑士，产生朦胧的恋慕之情。伤愈后，威廉投奔拥有固定剧场的好友赛罗，并在赛罗的剧团实现了演出《哈姆雷特》的愿望。此后，赛罗的剧团内部产生了分歧，赛罗与妹妹奥蕾莉的矛盾更是将冲突推向了更高级别。感情偏执热烈的奥蕾莉最终身心都被疾病纠缠，临终前托付威廉一封信，嘱咐交给昔日恋人罗塔里奥。</a:t>
            </a:r>
            <a:endParaRPr sz="2800" kern="100">
              <a:solidFill>
                <a:srgbClr val="333333"/>
              </a:solidFill>
              <a:effectLst/>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ppt_x"/>
                                          </p:val>
                                        </p:tav>
                                        <p:tav tm="100000">
                                          <p:val>
                                            <p:strVal val="#ppt_x"/>
                                          </p:val>
                                        </p:tav>
                                      </p:tavLst>
                                    </p:anim>
                                    <p:anim calcmode="lin" valueType="num">
                                      <p:cBhvr additive="base">
                                        <p:cTn id="8"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868"/>
                                        </p:tgtEl>
                                        <p:attrNameLst>
                                          <p:attrName>style.visibility</p:attrName>
                                        </p:attrNameLst>
                                      </p:cBhvr>
                                      <p:to>
                                        <p:strVal val="visible"/>
                                      </p:to>
                                    </p:set>
                                    <p:anim calcmode="lin" valueType="num">
                                      <p:cBhvr additive="base">
                                        <p:cTn id="13" dur="500" fill="hold"/>
                                        <p:tgtEl>
                                          <p:spTgt spid="36868"/>
                                        </p:tgtEl>
                                        <p:attrNameLst>
                                          <p:attrName>ppt_x</p:attrName>
                                        </p:attrNameLst>
                                      </p:cBhvr>
                                      <p:tavLst>
                                        <p:tav tm="0">
                                          <p:val>
                                            <p:strVal val="#ppt_x"/>
                                          </p:val>
                                        </p:tav>
                                        <p:tav tm="100000">
                                          <p:val>
                                            <p:strVal val="#ppt_x"/>
                                          </p:val>
                                        </p:tav>
                                      </p:tavLst>
                                    </p:anim>
                                    <p:anim calcmode="lin" valueType="num">
                                      <p:cBhvr additive="base">
                                        <p:cTn id="14"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背景知识</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888" y="1627823"/>
            <a:ext cx="672147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二、作品简介</a:t>
            </a:r>
            <a:endParaRPr lang="en-US" altLang="zh-CN" sz="3600" dirty="0">
              <a:latin typeface="黑体" panose="02010609060101010101" charset="-122"/>
              <a:ea typeface="黑体" panose="02010609060101010101" charset="-122"/>
            </a:endParaRPr>
          </a:p>
        </p:txBody>
      </p:sp>
      <p:sp>
        <p:nvSpPr>
          <p:cNvPr id="36868" name="矩形 6"/>
          <p:cNvSpPr/>
          <p:nvPr/>
        </p:nvSpPr>
        <p:spPr>
          <a:xfrm>
            <a:off x="551180" y="2273300"/>
            <a:ext cx="11031855" cy="2676525"/>
          </a:xfrm>
          <a:prstGeom prst="rect">
            <a:avLst/>
          </a:prstGeom>
          <a:noFill/>
          <a:ln w="9525">
            <a:noFill/>
          </a:ln>
        </p:spPr>
        <p:txBody>
          <a:bodyPr wrap="square" anchor="t" anchorCtr="0">
            <a:spAutoFit/>
          </a:bodyPr>
          <a:lstStyle/>
          <a:p>
            <a:pPr indent="738505"/>
            <a:r>
              <a:rPr sz="2800" kern="100">
                <a:solidFill>
                  <a:srgbClr val="333333"/>
                </a:solidFill>
                <a:effectLst/>
                <a:latin typeface="黑体" panose="02010609060101010101" charset="-122"/>
                <a:ea typeface="黑体" panose="02010609060101010101" charset="-122"/>
                <a:cs typeface="黑体" panose="02010609060101010101" charset="-122"/>
                <a:sym typeface="+mn-ea"/>
              </a:rPr>
              <a:t>在第七卷与第八卷中，威廉见到贵族罗塔里奥，受到厚待并住在了庄园，结识了塔社的成员，此时威廉已经意识到旧的贵族等级界限的松弛和新时代变革的迫切需求。在此期间，威廉认识了富有管理才能且精明能干的女子特蕾萨，并重新遇见了丛林女骑士娜塔莉，与娜塔莉相爱，而已经长大成人的迷娘也对威廉产生了愈发强烈的爱意，但因为无法得到而忧郁致死。最终威廉与娜塔莉结成佳偶。</a:t>
            </a:r>
            <a:endParaRPr sz="2800" kern="100">
              <a:solidFill>
                <a:srgbClr val="333333"/>
              </a:solidFill>
              <a:effectLst/>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ppt_x"/>
                                          </p:val>
                                        </p:tav>
                                        <p:tav tm="100000">
                                          <p:val>
                                            <p:strVal val="#ppt_x"/>
                                          </p:val>
                                        </p:tav>
                                      </p:tavLst>
                                    </p:anim>
                                    <p:anim calcmode="lin" valueType="num">
                                      <p:cBhvr additive="base">
                                        <p:cTn id="8"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868"/>
                                        </p:tgtEl>
                                        <p:attrNameLst>
                                          <p:attrName>style.visibility</p:attrName>
                                        </p:attrNameLst>
                                      </p:cBhvr>
                                      <p:to>
                                        <p:strVal val="visible"/>
                                      </p:to>
                                    </p:set>
                                    <p:anim calcmode="lin" valueType="num">
                                      <p:cBhvr additive="base">
                                        <p:cTn id="13" dur="500" fill="hold"/>
                                        <p:tgtEl>
                                          <p:spTgt spid="36868"/>
                                        </p:tgtEl>
                                        <p:attrNameLst>
                                          <p:attrName>ppt_x</p:attrName>
                                        </p:attrNameLst>
                                      </p:cBhvr>
                                      <p:tavLst>
                                        <p:tav tm="0">
                                          <p:val>
                                            <p:strVal val="#ppt_x"/>
                                          </p:val>
                                        </p:tav>
                                        <p:tav tm="100000">
                                          <p:val>
                                            <p:strVal val="#ppt_x"/>
                                          </p:val>
                                        </p:tav>
                                      </p:tavLst>
                                    </p:anim>
                                    <p:anim calcmode="lin" valueType="num">
                                      <p:cBhvr additive="base">
                                        <p:cTn id="14"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背景知识</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888" y="1627823"/>
            <a:ext cx="672147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二、作品简介</a:t>
            </a:r>
            <a:endParaRPr lang="en-US" altLang="zh-CN" sz="3600" dirty="0">
              <a:latin typeface="黑体" panose="02010609060101010101" charset="-122"/>
              <a:ea typeface="黑体" panose="02010609060101010101" charset="-122"/>
            </a:endParaRPr>
          </a:p>
        </p:txBody>
      </p:sp>
      <p:sp>
        <p:nvSpPr>
          <p:cNvPr id="36868" name="矩形 6"/>
          <p:cNvSpPr/>
          <p:nvPr/>
        </p:nvSpPr>
        <p:spPr>
          <a:xfrm>
            <a:off x="551180" y="2273300"/>
            <a:ext cx="11031855" cy="3107690"/>
          </a:xfrm>
          <a:prstGeom prst="rect">
            <a:avLst/>
          </a:prstGeom>
          <a:noFill/>
          <a:ln w="9525">
            <a:noFill/>
          </a:ln>
        </p:spPr>
        <p:txBody>
          <a:bodyPr wrap="square" anchor="t" anchorCtr="0">
            <a:spAutoFit/>
          </a:bodyPr>
          <a:lstStyle/>
          <a:p>
            <a:pPr indent="738505"/>
            <a:r>
              <a:rPr lang="zh-CN" sz="2800" kern="100">
                <a:solidFill>
                  <a:srgbClr val="333333"/>
                </a:solidFill>
                <a:effectLst/>
                <a:latin typeface="黑体" panose="02010609060101010101" charset="-122"/>
                <a:ea typeface="黑体" panose="02010609060101010101" charset="-122"/>
                <a:cs typeface="黑体" panose="02010609060101010101" charset="-122"/>
                <a:sym typeface="+mn-ea"/>
              </a:rPr>
              <a:t>从整体来看，《</a:t>
            </a:r>
            <a:r>
              <a:rPr lang="zh-CN" altLang="en-US" sz="2800" kern="100">
                <a:solidFill>
                  <a:srgbClr val="333333"/>
                </a:solidFill>
                <a:effectLst/>
                <a:latin typeface="黑体" panose="02010609060101010101" charset="-122"/>
                <a:ea typeface="黑体" panose="02010609060101010101" charset="-122"/>
                <a:cs typeface="黑体" panose="02010609060101010101" charset="-122"/>
                <a:sym typeface="+mn-ea"/>
              </a:rPr>
              <a:t>威廉</a:t>
            </a:r>
            <a:r>
              <a:rPr lang="en-US" altLang="zh-CN" sz="2800" kern="100">
                <a:solidFill>
                  <a:srgbClr val="333333"/>
                </a:solidFill>
                <a:effectLst/>
                <a:latin typeface="黑体" panose="02010609060101010101" charset="-122"/>
                <a:ea typeface="黑体" panose="02010609060101010101" charset="-122"/>
                <a:cs typeface="黑体" panose="02010609060101010101" charset="-122"/>
                <a:sym typeface="+mn-ea"/>
              </a:rPr>
              <a:t>·</a:t>
            </a:r>
            <a:r>
              <a:rPr lang="zh-CN" altLang="en-US" sz="2800" kern="100">
                <a:solidFill>
                  <a:srgbClr val="333333"/>
                </a:solidFill>
                <a:effectLst/>
                <a:latin typeface="黑体" panose="02010609060101010101" charset="-122"/>
                <a:ea typeface="黑体" panose="02010609060101010101" charset="-122"/>
                <a:cs typeface="黑体" panose="02010609060101010101" charset="-122"/>
                <a:sym typeface="+mn-ea"/>
              </a:rPr>
              <a:t>迈斯特的学习时代</a:t>
            </a:r>
            <a:r>
              <a:rPr lang="zh-CN" sz="2800" kern="100">
                <a:solidFill>
                  <a:srgbClr val="333333"/>
                </a:solidFill>
                <a:effectLst/>
                <a:latin typeface="黑体" panose="02010609060101010101" charset="-122"/>
                <a:ea typeface="黑体" panose="02010609060101010101" charset="-122"/>
                <a:cs typeface="黑体" panose="02010609060101010101" charset="-122"/>
                <a:sym typeface="+mn-ea"/>
              </a:rPr>
              <a:t>》是一部覆盖了德国</a:t>
            </a:r>
            <a:r>
              <a:rPr lang="en-US" altLang="zh-CN" sz="2800" kern="100">
                <a:solidFill>
                  <a:srgbClr val="333333"/>
                </a:solidFill>
                <a:effectLst/>
                <a:latin typeface="黑体" panose="02010609060101010101" charset="-122"/>
                <a:ea typeface="黑体" panose="02010609060101010101" charset="-122"/>
                <a:cs typeface="黑体" panose="02010609060101010101" charset="-122"/>
                <a:sym typeface="+mn-ea"/>
              </a:rPr>
              <a:t>18</a:t>
            </a:r>
            <a:r>
              <a:rPr lang="zh-CN" altLang="en-US" sz="2800" kern="100">
                <a:solidFill>
                  <a:srgbClr val="333333"/>
                </a:solidFill>
                <a:effectLst/>
                <a:latin typeface="黑体" panose="02010609060101010101" charset="-122"/>
                <a:ea typeface="黑体" panose="02010609060101010101" charset="-122"/>
                <a:cs typeface="黑体" panose="02010609060101010101" charset="-122"/>
                <a:sym typeface="+mn-ea"/>
              </a:rPr>
              <a:t>世纪</a:t>
            </a:r>
            <a:r>
              <a:rPr lang="en-US" altLang="zh-CN" sz="2800" kern="100">
                <a:solidFill>
                  <a:srgbClr val="333333"/>
                </a:solidFill>
                <a:effectLst/>
                <a:latin typeface="黑体" panose="02010609060101010101" charset="-122"/>
                <a:ea typeface="黑体" panose="02010609060101010101" charset="-122"/>
                <a:cs typeface="黑体" panose="02010609060101010101" charset="-122"/>
                <a:sym typeface="+mn-ea"/>
              </a:rPr>
              <a:t>70</a:t>
            </a:r>
            <a:r>
              <a:rPr lang="zh-CN" altLang="en-US" sz="2800" kern="100">
                <a:solidFill>
                  <a:srgbClr val="333333"/>
                </a:solidFill>
                <a:effectLst/>
                <a:latin typeface="黑体" panose="02010609060101010101" charset="-122"/>
                <a:ea typeface="黑体" panose="02010609060101010101" charset="-122"/>
                <a:cs typeface="黑体" panose="02010609060101010101" charset="-122"/>
                <a:sym typeface="+mn-ea"/>
              </a:rPr>
              <a:t>年代社会各阶层，囊括艺术、政治、宗教各种领域的小说，其内容之丰富可谓包罗万象。在这部小说中，歌德塑造了形形色色性格鲜明的人物，其中迷娘这一人物形象尤其引人关注，她以象征和喻义的形式反映了歌德对艺术本质的解读和对意大利民族性格的感受。她来自意大利却流落到德国，终生都渴望回到祖国，却因为对威廉的爱和对故乡的渴望双方都无法实现，最终郁郁而亡。</a:t>
            </a:r>
            <a:endParaRPr lang="zh-CN" altLang="en-US" sz="2800" kern="100">
              <a:solidFill>
                <a:srgbClr val="333333"/>
              </a:solidFill>
              <a:effectLst/>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ppt_x"/>
                                          </p:val>
                                        </p:tav>
                                        <p:tav tm="100000">
                                          <p:val>
                                            <p:strVal val="#ppt_x"/>
                                          </p:val>
                                        </p:tav>
                                      </p:tavLst>
                                    </p:anim>
                                    <p:anim calcmode="lin" valueType="num">
                                      <p:cBhvr additive="base">
                                        <p:cTn id="8"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868"/>
                                        </p:tgtEl>
                                        <p:attrNameLst>
                                          <p:attrName>style.visibility</p:attrName>
                                        </p:attrNameLst>
                                      </p:cBhvr>
                                      <p:to>
                                        <p:strVal val="visible"/>
                                      </p:to>
                                    </p:set>
                                    <p:anim calcmode="lin" valueType="num">
                                      <p:cBhvr additive="base">
                                        <p:cTn id="13" dur="500" fill="hold"/>
                                        <p:tgtEl>
                                          <p:spTgt spid="36868"/>
                                        </p:tgtEl>
                                        <p:attrNameLst>
                                          <p:attrName>ppt_x</p:attrName>
                                        </p:attrNameLst>
                                      </p:cBhvr>
                                      <p:tavLst>
                                        <p:tav tm="0">
                                          <p:val>
                                            <p:strVal val="#ppt_x"/>
                                          </p:val>
                                        </p:tav>
                                        <p:tav tm="100000">
                                          <p:val>
                                            <p:strVal val="#ppt_x"/>
                                          </p:val>
                                        </p:tav>
                                      </p:tavLst>
                                    </p:anim>
                                    <p:anim calcmode="lin" valueType="num">
                                      <p:cBhvr additive="base">
                                        <p:cTn id="14"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背景知识</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888" y="1627823"/>
            <a:ext cx="672147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二、作品简介</a:t>
            </a:r>
            <a:endParaRPr lang="en-US" altLang="zh-CN" sz="3600" dirty="0">
              <a:latin typeface="黑体" panose="02010609060101010101" charset="-122"/>
              <a:ea typeface="黑体" panose="02010609060101010101" charset="-122"/>
            </a:endParaRPr>
          </a:p>
        </p:txBody>
      </p:sp>
      <p:sp>
        <p:nvSpPr>
          <p:cNvPr id="36868" name="矩形 6"/>
          <p:cNvSpPr/>
          <p:nvPr/>
        </p:nvSpPr>
        <p:spPr>
          <a:xfrm>
            <a:off x="551180" y="2273300"/>
            <a:ext cx="11031855" cy="3538220"/>
          </a:xfrm>
          <a:prstGeom prst="rect">
            <a:avLst/>
          </a:prstGeom>
          <a:noFill/>
          <a:ln w="9525">
            <a:noFill/>
          </a:ln>
        </p:spPr>
        <p:txBody>
          <a:bodyPr wrap="square" anchor="t" anchorCtr="0">
            <a:spAutoFit/>
          </a:bodyPr>
          <a:lstStyle/>
          <a:p>
            <a:pPr indent="738505"/>
            <a:r>
              <a:rPr sz="2800" kern="100">
                <a:solidFill>
                  <a:srgbClr val="333333"/>
                </a:solidFill>
                <a:effectLst/>
                <a:latin typeface="黑体" panose="02010609060101010101" charset="-122"/>
                <a:ea typeface="黑体" panose="02010609060101010101" charset="-122"/>
                <a:cs typeface="黑体" panose="02010609060101010101" charset="-122"/>
                <a:sym typeface="+mn-ea"/>
              </a:rPr>
              <a:t>歌德通过迷娘的高贵出身反映了他从德国视角感受到的意大利的文化优越；通过迷娘的虔诚表现了德国人对意大利宗教基调的感知；通过在诗歌中描写迷娘儿时的成长环境体现了意大利人文与自然环境的相得益彰。她是小说主人公威廉·迈斯特在艺术成长过程中的指示剂，她的身上寄托了歌德对意大利的渴望、想象与现实感受。歌德用温柔的笔触和饱满的激情刻画了迷娘这个悲剧人物，</a:t>
            </a:r>
            <a:r>
              <a:rPr lang="zh-CN" sz="2800" kern="100">
                <a:solidFill>
                  <a:srgbClr val="333333"/>
                </a:solidFill>
                <a:effectLst/>
                <a:latin typeface="黑体" panose="02010609060101010101" charset="-122"/>
                <a:ea typeface="黑体" panose="02010609060101010101" charset="-122"/>
                <a:cs typeface="黑体" panose="02010609060101010101" charset="-122"/>
                <a:sym typeface="+mn-ea"/>
              </a:rPr>
              <a:t>同时</a:t>
            </a:r>
            <a:r>
              <a:rPr sz="2800" kern="100">
                <a:solidFill>
                  <a:srgbClr val="333333"/>
                </a:solidFill>
                <a:effectLst/>
                <a:latin typeface="黑体" panose="02010609060101010101" charset="-122"/>
                <a:ea typeface="黑体" panose="02010609060101010101" charset="-122"/>
                <a:cs typeface="黑体" panose="02010609060101010101" charset="-122"/>
                <a:sym typeface="+mn-ea"/>
              </a:rPr>
              <a:t>也反映了歌德对“意大利”这一跨越地域、文化、宗教的概念在情感上的赞叹和文学上的升华。</a:t>
            </a:r>
            <a:endParaRPr sz="2800" kern="100">
              <a:solidFill>
                <a:srgbClr val="333333"/>
              </a:solidFill>
              <a:effectLst/>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ppt_x"/>
                                          </p:val>
                                        </p:tav>
                                        <p:tav tm="100000">
                                          <p:val>
                                            <p:strVal val="#ppt_x"/>
                                          </p:val>
                                        </p:tav>
                                      </p:tavLst>
                                    </p:anim>
                                    <p:anim calcmode="lin" valueType="num">
                                      <p:cBhvr additive="base">
                                        <p:cTn id="8"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868"/>
                                        </p:tgtEl>
                                        <p:attrNameLst>
                                          <p:attrName>style.visibility</p:attrName>
                                        </p:attrNameLst>
                                      </p:cBhvr>
                                      <p:to>
                                        <p:strVal val="visible"/>
                                      </p:to>
                                    </p:set>
                                    <p:anim calcmode="lin" valueType="num">
                                      <p:cBhvr additive="base">
                                        <p:cTn id="13" dur="500" fill="hold"/>
                                        <p:tgtEl>
                                          <p:spTgt spid="36868"/>
                                        </p:tgtEl>
                                        <p:attrNameLst>
                                          <p:attrName>ppt_x</p:attrName>
                                        </p:attrNameLst>
                                      </p:cBhvr>
                                      <p:tavLst>
                                        <p:tav tm="0">
                                          <p:val>
                                            <p:strVal val="#ppt_x"/>
                                          </p:val>
                                        </p:tav>
                                        <p:tav tm="100000">
                                          <p:val>
                                            <p:strVal val="#ppt_x"/>
                                          </p:val>
                                        </p:tav>
                                      </p:tavLst>
                                    </p:anim>
                                    <p:anim calcmode="lin" valueType="num">
                                      <p:cBhvr additive="base">
                                        <p:cTn id="14"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背景知识</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888" y="1627823"/>
            <a:ext cx="672147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三、迷娘其人</a:t>
            </a:r>
            <a:endParaRPr lang="en-US" altLang="zh-CN" sz="3600" dirty="0">
              <a:latin typeface="黑体" panose="02010609060101010101" charset="-122"/>
              <a:ea typeface="黑体" panose="02010609060101010101" charset="-122"/>
            </a:endParaRPr>
          </a:p>
        </p:txBody>
      </p:sp>
      <p:sp>
        <p:nvSpPr>
          <p:cNvPr id="36868" name="矩形 6"/>
          <p:cNvSpPr/>
          <p:nvPr/>
        </p:nvSpPr>
        <p:spPr>
          <a:xfrm>
            <a:off x="551180" y="2273300"/>
            <a:ext cx="8082280" cy="3538220"/>
          </a:xfrm>
          <a:prstGeom prst="rect">
            <a:avLst/>
          </a:prstGeom>
          <a:noFill/>
          <a:ln w="9525">
            <a:noFill/>
          </a:ln>
        </p:spPr>
        <p:txBody>
          <a:bodyPr wrap="square" anchor="t" anchorCtr="0">
            <a:spAutoFit/>
          </a:bodyPr>
          <a:lstStyle/>
          <a:p>
            <a:pPr indent="738505"/>
            <a:r>
              <a:rPr sz="2800" kern="100">
                <a:solidFill>
                  <a:srgbClr val="333333"/>
                </a:solidFill>
                <a:effectLst/>
                <a:latin typeface="黑体" panose="02010609060101010101" charset="-122"/>
                <a:ea typeface="黑体" panose="02010609060101010101" charset="-122"/>
                <a:cs typeface="黑体" panose="02010609060101010101" charset="-122"/>
                <a:sym typeface="+mn-ea"/>
              </a:rPr>
              <a:t>迷娘是一位性格内向、身体瘦弱的少女，却有着迷一样的性格魅力。小说中，迷娘的姓名不详，只因第一次自我介绍时说“人们叫我迷娘”，故而大家都以“迷娘”一词称呼她。她是意大利边境总督的侄女，父母是一对相爱的贵族兄妹。迷娘的母亲目不识丁，但性格却如百合般纯洁无瑕，她与同父同母的兄弟相爱，生下了迷娘，被神父和周围亲友视为罪孽。</a:t>
            </a:r>
            <a:endParaRPr sz="2800" kern="100">
              <a:solidFill>
                <a:srgbClr val="333333"/>
              </a:solidFill>
              <a:effectLst/>
              <a:latin typeface="黑体" panose="02010609060101010101" charset="-122"/>
              <a:ea typeface="黑体" panose="02010609060101010101" charset="-122"/>
              <a:cs typeface="黑体" panose="02010609060101010101" charset="-122"/>
              <a:sym typeface="+mn-ea"/>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877300" y="2204720"/>
            <a:ext cx="2705100" cy="350774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ppt_x"/>
                                          </p:val>
                                        </p:tav>
                                        <p:tav tm="100000">
                                          <p:val>
                                            <p:strVal val="#ppt_x"/>
                                          </p:val>
                                        </p:tav>
                                      </p:tavLst>
                                    </p:anim>
                                    <p:anim calcmode="lin" valueType="num">
                                      <p:cBhvr additive="base">
                                        <p:cTn id="8"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868"/>
                                        </p:tgtEl>
                                        <p:attrNameLst>
                                          <p:attrName>style.visibility</p:attrName>
                                        </p:attrNameLst>
                                      </p:cBhvr>
                                      <p:to>
                                        <p:strVal val="visible"/>
                                      </p:to>
                                    </p:set>
                                    <p:anim calcmode="lin" valueType="num">
                                      <p:cBhvr additive="base">
                                        <p:cTn id="13" dur="500" fill="hold"/>
                                        <p:tgtEl>
                                          <p:spTgt spid="36868"/>
                                        </p:tgtEl>
                                        <p:attrNameLst>
                                          <p:attrName>ppt_x</p:attrName>
                                        </p:attrNameLst>
                                      </p:cBhvr>
                                      <p:tavLst>
                                        <p:tav tm="0">
                                          <p:val>
                                            <p:strVal val="#ppt_x"/>
                                          </p:val>
                                        </p:tav>
                                        <p:tav tm="100000">
                                          <p:val>
                                            <p:strVal val="#ppt_x"/>
                                          </p:val>
                                        </p:tav>
                                      </p:tavLst>
                                    </p:anim>
                                    <p:anim calcmode="lin" valueType="num">
                                      <p:cBhvr additive="base">
                                        <p:cTn id="14"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背景知识</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888" y="1627823"/>
            <a:ext cx="672147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三、迷娘其人</a:t>
            </a:r>
            <a:endParaRPr lang="en-US" altLang="zh-CN" sz="3600" dirty="0">
              <a:latin typeface="黑体" panose="02010609060101010101" charset="-122"/>
              <a:ea typeface="黑体" panose="02010609060101010101" charset="-122"/>
            </a:endParaRPr>
          </a:p>
        </p:txBody>
      </p:sp>
      <p:sp>
        <p:nvSpPr>
          <p:cNvPr id="36868" name="矩形 6"/>
          <p:cNvSpPr/>
          <p:nvPr/>
        </p:nvSpPr>
        <p:spPr>
          <a:xfrm>
            <a:off x="551180" y="2273300"/>
            <a:ext cx="8082280" cy="4399915"/>
          </a:xfrm>
          <a:prstGeom prst="rect">
            <a:avLst/>
          </a:prstGeom>
          <a:noFill/>
          <a:ln w="9525">
            <a:noFill/>
          </a:ln>
        </p:spPr>
        <p:txBody>
          <a:bodyPr wrap="square" anchor="t" anchorCtr="0">
            <a:spAutoFit/>
          </a:bodyPr>
          <a:lstStyle/>
          <a:p>
            <a:pPr indent="738505"/>
            <a:r>
              <a:rPr sz="2800" kern="100">
                <a:solidFill>
                  <a:srgbClr val="333333"/>
                </a:solidFill>
                <a:effectLst/>
                <a:latin typeface="黑体" panose="02010609060101010101" charset="-122"/>
                <a:ea typeface="黑体" panose="02010609060101010101" charset="-122"/>
                <a:cs typeface="黑体" panose="02010609060101010101" charset="-122"/>
                <a:sym typeface="+mn-ea"/>
              </a:rPr>
              <a:t>迷娘自小不善言谈，但动作灵敏、歌声动人，她喜欢蹦蹦跳跳，模仿钢索艺人的表演，喜欢坐在邻居家的门柱下，跑进厅堂去看大理石像。后来她被拐走，离开故土，在马戏团里备受折磨和虐待，经常被无情地用鞭子抽打。直到后来威廉把她赎买出来才结束了被虐待的日子。她的父亲后来流落街头，以弹琴卖艺为生，后来也被威廉•迈斯特收留。迷娘自从遇到迈斯特，便过上了最美好最幸福的日子，并且强烈地爱上了迈斯特。可是由于疾病，她不久就去世了。</a:t>
            </a:r>
            <a:endParaRPr sz="2800" kern="100">
              <a:solidFill>
                <a:srgbClr val="333333"/>
              </a:solidFill>
              <a:effectLst/>
              <a:latin typeface="黑体" panose="02010609060101010101" charset="-122"/>
              <a:ea typeface="黑体" panose="02010609060101010101" charset="-122"/>
              <a:cs typeface="黑体" panose="02010609060101010101" charset="-122"/>
              <a:sym typeface="+mn-ea"/>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877300" y="2204720"/>
            <a:ext cx="2705100" cy="350774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ppt_x"/>
                                          </p:val>
                                        </p:tav>
                                        <p:tav tm="100000">
                                          <p:val>
                                            <p:strVal val="#ppt_x"/>
                                          </p:val>
                                        </p:tav>
                                      </p:tavLst>
                                    </p:anim>
                                    <p:anim calcmode="lin" valueType="num">
                                      <p:cBhvr additive="base">
                                        <p:cTn id="8"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868"/>
                                        </p:tgtEl>
                                        <p:attrNameLst>
                                          <p:attrName>style.visibility</p:attrName>
                                        </p:attrNameLst>
                                      </p:cBhvr>
                                      <p:to>
                                        <p:strVal val="visible"/>
                                      </p:to>
                                    </p:set>
                                    <p:anim calcmode="lin" valueType="num">
                                      <p:cBhvr additive="base">
                                        <p:cTn id="13" dur="500" fill="hold"/>
                                        <p:tgtEl>
                                          <p:spTgt spid="36868"/>
                                        </p:tgtEl>
                                        <p:attrNameLst>
                                          <p:attrName>ppt_x</p:attrName>
                                        </p:attrNameLst>
                                      </p:cBhvr>
                                      <p:tavLst>
                                        <p:tav tm="0">
                                          <p:val>
                                            <p:strVal val="#ppt_x"/>
                                          </p:val>
                                        </p:tav>
                                        <p:tav tm="100000">
                                          <p:val>
                                            <p:strVal val="#ppt_x"/>
                                          </p:val>
                                        </p:tav>
                                      </p:tavLst>
                                    </p:anim>
                                    <p:anim calcmode="lin" valueType="num">
                                      <p:cBhvr additive="base">
                                        <p:cTn id="14"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背景知识</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888" y="1627823"/>
            <a:ext cx="672147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三、迷娘其人</a:t>
            </a:r>
            <a:endParaRPr lang="en-US" altLang="zh-CN" sz="3600" dirty="0">
              <a:latin typeface="黑体" panose="02010609060101010101" charset="-122"/>
              <a:ea typeface="黑体" panose="02010609060101010101" charset="-122"/>
            </a:endParaRPr>
          </a:p>
        </p:txBody>
      </p:sp>
      <p:sp>
        <p:nvSpPr>
          <p:cNvPr id="36868" name="矩形 6"/>
          <p:cNvSpPr/>
          <p:nvPr/>
        </p:nvSpPr>
        <p:spPr>
          <a:xfrm>
            <a:off x="551180" y="2273300"/>
            <a:ext cx="11030585" cy="3969385"/>
          </a:xfrm>
          <a:prstGeom prst="rect">
            <a:avLst/>
          </a:prstGeom>
          <a:noFill/>
          <a:ln w="9525">
            <a:noFill/>
          </a:ln>
        </p:spPr>
        <p:txBody>
          <a:bodyPr wrap="square" anchor="t" anchorCtr="0">
            <a:spAutoFit/>
          </a:bodyPr>
          <a:lstStyle/>
          <a:p>
            <a:pPr indent="738505"/>
            <a:r>
              <a:rPr sz="2800" kern="100">
                <a:solidFill>
                  <a:srgbClr val="333333"/>
                </a:solidFill>
                <a:effectLst/>
                <a:latin typeface="黑体" panose="02010609060101010101" charset="-122"/>
                <a:ea typeface="黑体" panose="02010609060101010101" charset="-122"/>
                <a:cs typeface="黑体" panose="02010609060101010101" charset="-122"/>
                <a:sym typeface="+mn-ea"/>
              </a:rPr>
              <a:t>迷娘第一次在小说中出场，就因为身份不明、性别模糊而披上了一层神秘的色彩。她说着混杂着意大利语和法语的德语，不知道自己来自何方，也不知道自己的姓名，只说“他们叫我迷娘”。“Mignon”一词本为法文，含有“宠儿、心爱的人”之意。</a:t>
            </a:r>
            <a:r>
              <a:rPr lang="zh-CN" sz="2800" kern="100">
                <a:solidFill>
                  <a:srgbClr val="333333"/>
                </a:solidFill>
                <a:effectLst/>
                <a:latin typeface="黑体" panose="02010609060101010101" charset="-122"/>
                <a:ea typeface="黑体" panose="02010609060101010101" charset="-122"/>
                <a:cs typeface="黑体" panose="02010609060101010101" charset="-122"/>
                <a:sym typeface="+mn-ea"/>
              </a:rPr>
              <a:t>小说</a:t>
            </a:r>
            <a:r>
              <a:rPr sz="2800" kern="100">
                <a:solidFill>
                  <a:srgbClr val="333333"/>
                </a:solidFill>
                <a:effectLst/>
                <a:latin typeface="黑体" panose="02010609060101010101" charset="-122"/>
                <a:ea typeface="黑体" panose="02010609060101010101" charset="-122"/>
                <a:cs typeface="黑体" panose="02010609060101010101" charset="-122"/>
                <a:sym typeface="+mn-ea"/>
              </a:rPr>
              <a:t>对迷娘的外貌特征描写也因为她身量不足、形容尚小而没有形成鲜明的性别特征。此外，迷娘一直要求威廉为其买男装，总是避免让人对她有一个直观的性别判断。</a:t>
            </a:r>
            <a:r>
              <a:rPr sz="2800" kern="100">
                <a:solidFill>
                  <a:srgbClr val="333333"/>
                </a:solidFill>
                <a:effectLst/>
                <a:latin typeface="黑体" panose="02010609060101010101" charset="-122"/>
                <a:ea typeface="黑体" panose="02010609060101010101" charset="-122"/>
                <a:cs typeface="黑体" panose="02010609060101010101" charset="-122"/>
                <a:sym typeface="+mn-ea"/>
              </a:rPr>
              <a:t>这种“雌雄同体般的特质”让迷娘的身份更显得玄妙和隐秘，使人不禁感到，她不仅是一个单薄的人物，而是代表了一种奇妙而神秘的异域风情和异域性情，具有超越个体的更为深刻的象征意义。</a:t>
            </a:r>
            <a:endParaRPr sz="2800" kern="100">
              <a:solidFill>
                <a:srgbClr val="333333"/>
              </a:solidFill>
              <a:effectLst/>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作品评价</a:t>
            </a:r>
            <a:endParaRPr lang="zh-CN" altLang="zh-CN" sz="4800" dirty="0">
              <a:latin typeface="黑体" panose="02010609060101010101" charset="-122"/>
              <a:ea typeface="黑体" panose="02010609060101010101" charset="-122"/>
            </a:endParaRPr>
          </a:p>
        </p:txBody>
      </p:sp>
      <p:sp>
        <p:nvSpPr>
          <p:cNvPr id="36868" name="矩形 6"/>
          <p:cNvSpPr/>
          <p:nvPr/>
        </p:nvSpPr>
        <p:spPr>
          <a:xfrm>
            <a:off x="551180" y="2058035"/>
            <a:ext cx="8082280" cy="3538220"/>
          </a:xfrm>
          <a:prstGeom prst="rect">
            <a:avLst/>
          </a:prstGeom>
          <a:noFill/>
          <a:ln w="9525">
            <a:noFill/>
          </a:ln>
        </p:spPr>
        <p:txBody>
          <a:bodyPr wrap="square" anchor="t" anchorCtr="0">
            <a:spAutoFit/>
          </a:bodyPr>
          <a:lstStyle/>
          <a:p>
            <a:pPr indent="-285750">
              <a:lnSpc>
                <a:spcPct val="100000"/>
              </a:lnSpc>
              <a:buFont typeface="Wingdings" panose="05000000000000000000" pitchFamily="2" charset="2"/>
              <a:buChar char="ü"/>
            </a:pPr>
            <a:r>
              <a:rPr lang="zh-CN" altLang="en-US" sz="2800">
                <a:latin typeface="黑体" panose="02010609060101010101" charset="-122"/>
                <a:ea typeface="黑体" panose="02010609060101010101" charset="-122"/>
                <a:sym typeface="+mn-ea"/>
              </a:rPr>
              <a:t>这是一首被贝多芬、舒伯特、舒曼、柴科夫斯基等世界著名作曲家谱曲达百次以上的诗歌。</a:t>
            </a:r>
            <a:endParaRPr lang="zh-CN" altLang="en-US" sz="2800">
              <a:latin typeface="黑体" panose="02010609060101010101" charset="-122"/>
              <a:ea typeface="黑体" panose="02010609060101010101" charset="-122"/>
            </a:endParaRPr>
          </a:p>
          <a:p>
            <a:pPr indent="-285750">
              <a:lnSpc>
                <a:spcPct val="100000"/>
              </a:lnSpc>
              <a:buFont typeface="Wingdings" panose="05000000000000000000" pitchFamily="2" charset="2"/>
              <a:buChar char="ü"/>
            </a:pPr>
            <a:r>
              <a:rPr lang="zh-CN" altLang="en-US" sz="2800">
                <a:latin typeface="黑体" panose="02010609060101010101" charset="-122"/>
                <a:ea typeface="黑体" panose="02010609060101010101" charset="-122"/>
                <a:sym typeface="+mn-ea"/>
              </a:rPr>
              <a:t>这是一部用了五十多年写成的“教育小说”中的一首诗歌。</a:t>
            </a:r>
            <a:endParaRPr lang="zh-CN" altLang="en-US" sz="2800">
              <a:latin typeface="黑体" panose="02010609060101010101" charset="-122"/>
              <a:ea typeface="黑体" panose="02010609060101010101" charset="-122"/>
            </a:endParaRPr>
          </a:p>
          <a:p>
            <a:pPr indent="-285750">
              <a:lnSpc>
                <a:spcPct val="100000"/>
              </a:lnSpc>
              <a:buFont typeface="Wingdings" panose="05000000000000000000" pitchFamily="2" charset="2"/>
              <a:buChar char="ü"/>
            </a:pPr>
            <a:r>
              <a:rPr lang="zh-CN" altLang="en-US" sz="2800">
                <a:latin typeface="黑体" panose="02010609060101010101" charset="-122"/>
                <a:ea typeface="黑体" panose="02010609060101010101" charset="-122"/>
                <a:sym typeface="+mn-ea"/>
              </a:rPr>
              <a:t>这是一首</a:t>
            </a:r>
            <a:r>
              <a:rPr lang="zh-CN" altLang="en-US" sz="2800">
                <a:solidFill>
                  <a:srgbClr val="FF0000"/>
                </a:solidFill>
                <a:latin typeface="黑体" panose="02010609060101010101" charset="-122"/>
                <a:ea typeface="黑体" panose="02010609060101010101" charset="-122"/>
                <a:sym typeface="+mn-ea"/>
              </a:rPr>
              <a:t>被海涅称为“一支写出了整个意大利的诗歌”</a:t>
            </a:r>
            <a:r>
              <a:rPr lang="zh-CN" altLang="en-US" sz="2800">
                <a:latin typeface="黑体" panose="02010609060101010101" charset="-122"/>
                <a:ea typeface="黑体" panose="02010609060101010101" charset="-122"/>
                <a:sym typeface="+mn-ea"/>
              </a:rPr>
              <a:t>。</a:t>
            </a:r>
            <a:endParaRPr lang="zh-CN" altLang="en-US" sz="2800">
              <a:latin typeface="黑体" panose="02010609060101010101" charset="-122"/>
              <a:ea typeface="黑体" panose="02010609060101010101" charset="-122"/>
            </a:endParaRPr>
          </a:p>
          <a:p>
            <a:pPr indent="-285750">
              <a:lnSpc>
                <a:spcPct val="100000"/>
              </a:lnSpc>
              <a:buFont typeface="Wingdings" panose="05000000000000000000" pitchFamily="2" charset="2"/>
              <a:buChar char="ü"/>
            </a:pPr>
            <a:r>
              <a:rPr lang="zh-CN" altLang="en-US" sz="2800">
                <a:latin typeface="黑体" panose="02010609060101010101" charset="-122"/>
                <a:ea typeface="黑体" panose="02010609060101010101" charset="-122"/>
                <a:sym typeface="+mn-ea"/>
              </a:rPr>
              <a:t>这是被恩格斯称为“最伟大的德国人”创作的一首诗歌。</a:t>
            </a:r>
            <a:endParaRPr lang="en-US" altLang="zh-CN" sz="2800" dirty="0">
              <a:latin typeface="黑体" panose="02010609060101010101" charset="-122"/>
              <a:ea typeface="黑体" panose="02010609060101010101" charset="-122"/>
              <a:cs typeface="黑体" panose="02010609060101010101" charset="-122"/>
            </a:endParaRPr>
          </a:p>
        </p:txBody>
      </p:sp>
      <p:pic>
        <p:nvPicPr>
          <p:cNvPr id="5" name="图片 4"/>
          <p:cNvPicPr>
            <a:picLocks noChangeAspect="1"/>
          </p:cNvPicPr>
          <p:nvPr>
            <p:custDataLst>
              <p:tags r:id="rId1"/>
            </p:custDataLst>
          </p:nvPr>
        </p:nvPicPr>
        <p:blipFill>
          <a:blip r:embed="rId2"/>
          <a:srcRect t="9048" b="2593"/>
          <a:stretch>
            <a:fillRect/>
          </a:stretch>
        </p:blipFill>
        <p:spPr>
          <a:xfrm>
            <a:off x="8633471" y="1988867"/>
            <a:ext cx="3020341" cy="377292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 calcmode="lin" valueType="num">
                                      <p:cBhvr additive="base">
                                        <p:cTn id="7" dur="500" fill="hold"/>
                                        <p:tgtEl>
                                          <p:spTgt spid="36868"/>
                                        </p:tgtEl>
                                        <p:attrNameLst>
                                          <p:attrName>ppt_x</p:attrName>
                                        </p:attrNameLst>
                                      </p:cBhvr>
                                      <p:tavLst>
                                        <p:tav tm="0">
                                          <p:val>
                                            <p:strVal val="#ppt_x"/>
                                          </p:val>
                                        </p:tav>
                                        <p:tav tm="100000">
                                          <p:val>
                                            <p:strVal val="#ppt_x"/>
                                          </p:val>
                                        </p:tav>
                                      </p:tavLst>
                                    </p:anim>
                                    <p:anim calcmode="lin" valueType="num">
                                      <p:cBhvr additive="base">
                                        <p:cTn id="8"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诵读诗歌，初步感知</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3888" y="1703388"/>
            <a:ext cx="6721475"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一、默读</a:t>
            </a:r>
            <a:endParaRPr lang="en-US" altLang="zh-CN" sz="3600" dirty="0">
              <a:latin typeface="黑体" panose="02010609060101010101" charset="-122"/>
              <a:ea typeface="黑体" panose="02010609060101010101" charset="-122"/>
            </a:endParaRPr>
          </a:p>
        </p:txBody>
      </p:sp>
      <p:sp>
        <p:nvSpPr>
          <p:cNvPr id="36868" name="矩形 6"/>
          <p:cNvSpPr/>
          <p:nvPr/>
        </p:nvSpPr>
        <p:spPr>
          <a:xfrm>
            <a:off x="624205" y="2412365"/>
            <a:ext cx="8082280" cy="521970"/>
          </a:xfrm>
          <a:prstGeom prst="rect">
            <a:avLst/>
          </a:prstGeom>
          <a:noFill/>
          <a:ln w="9525">
            <a:noFill/>
          </a:ln>
        </p:spPr>
        <p:txBody>
          <a:bodyPr wrap="square" anchor="t" anchorCtr="0">
            <a:spAutoFit/>
          </a:bodyPr>
          <a:lstStyle/>
          <a:p>
            <a:pPr indent="0"/>
            <a:r>
              <a:rPr lang="zh-CN" sz="2800" kern="100">
                <a:solidFill>
                  <a:schemeClr val="tx1"/>
                </a:solidFill>
                <a:effectLst/>
                <a:latin typeface="黑体" panose="02010609060101010101" charset="-122"/>
                <a:ea typeface="黑体" panose="02010609060101010101" charset="-122"/>
                <a:cs typeface="黑体" panose="02010609060101010101" charset="-122"/>
                <a:sym typeface="+mn-ea"/>
              </a:rPr>
              <a:t>注意停顿和节奏，理解诗歌大意。</a:t>
            </a:r>
            <a:endParaRPr lang="zh-CN" sz="2800" kern="100" dirty="0">
              <a:solidFill>
                <a:schemeClr val="tx1"/>
              </a:solidFill>
              <a:effectLst/>
              <a:latin typeface="黑体" panose="02010609060101010101" charset="-122"/>
              <a:ea typeface="黑体" panose="02010609060101010101" charset="-122"/>
              <a:cs typeface="黑体" panose="02010609060101010101" charset="-122"/>
              <a:sym typeface="+mn-ea"/>
            </a:endParaRPr>
          </a:p>
        </p:txBody>
      </p:sp>
      <p:sp>
        <p:nvSpPr>
          <p:cNvPr id="2" name="文本框 1"/>
          <p:cNvSpPr txBox="1"/>
          <p:nvPr/>
        </p:nvSpPr>
        <p:spPr>
          <a:xfrm>
            <a:off x="623888" y="2997518"/>
            <a:ext cx="6721475" cy="645160"/>
          </a:xfrm>
          <a:prstGeom prst="rect">
            <a:avLst/>
          </a:prstGeom>
          <a:noFill/>
          <a:ln w="9525">
            <a:noFill/>
          </a:ln>
        </p:spPr>
        <p:txBody>
          <a:bodyPr wrap="square" anchor="t" anchorCtr="0">
            <a:spAutoFit/>
          </a:bodyPr>
          <a:p>
            <a:r>
              <a:rPr lang="zh-CN" altLang="en-US" sz="3600" dirty="0">
                <a:latin typeface="黑体" panose="02010609060101010101" charset="-122"/>
                <a:ea typeface="黑体" panose="02010609060101010101" charset="-122"/>
              </a:rPr>
              <a:t>二、听读</a:t>
            </a:r>
            <a:endParaRPr lang="en-US" altLang="zh-CN" sz="3600" dirty="0">
              <a:latin typeface="黑体" panose="02010609060101010101" charset="-122"/>
              <a:ea typeface="黑体" panose="02010609060101010101" charset="-122"/>
            </a:endParaRPr>
          </a:p>
        </p:txBody>
      </p:sp>
      <p:sp>
        <p:nvSpPr>
          <p:cNvPr id="4" name="矩形 6"/>
          <p:cNvSpPr/>
          <p:nvPr/>
        </p:nvSpPr>
        <p:spPr>
          <a:xfrm>
            <a:off x="624205" y="3789045"/>
            <a:ext cx="8082280" cy="521970"/>
          </a:xfrm>
          <a:prstGeom prst="rect">
            <a:avLst/>
          </a:prstGeom>
          <a:noFill/>
          <a:ln w="9525">
            <a:noFill/>
          </a:ln>
        </p:spPr>
        <p:txBody>
          <a:bodyPr wrap="square" anchor="t" anchorCtr="0">
            <a:spAutoFit/>
          </a:bodyPr>
          <a:p>
            <a:pPr indent="0"/>
            <a:r>
              <a:rPr lang="zh-CN" sz="2800" kern="100">
                <a:solidFill>
                  <a:schemeClr val="tx1"/>
                </a:solidFill>
                <a:effectLst/>
                <a:latin typeface="黑体" panose="02010609060101010101" charset="-122"/>
                <a:ea typeface="黑体" panose="02010609060101010101" charset="-122"/>
                <a:cs typeface="黑体" panose="02010609060101010101" charset="-122"/>
                <a:sym typeface="+mn-ea"/>
              </a:rPr>
              <a:t>注意语速、语调和语气的把握，体会诗歌美感。</a:t>
            </a:r>
            <a:endParaRPr lang="en-US" altLang="zh-CN" sz="2800" kern="100" dirty="0">
              <a:solidFill>
                <a:schemeClr val="tx1"/>
              </a:solidFill>
              <a:effectLst/>
              <a:latin typeface="黑体" panose="02010609060101010101" charset="-122"/>
              <a:ea typeface="黑体" panose="02010609060101010101" charset="-122"/>
              <a:cs typeface="黑体" panose="02010609060101010101" charset="-122"/>
              <a:sym typeface="+mn-ea"/>
            </a:endParaRPr>
          </a:p>
        </p:txBody>
      </p:sp>
      <p:pic>
        <p:nvPicPr>
          <p:cNvPr id="8194" name="Picture 2"/>
          <p:cNvPicPr>
            <a:picLocks noChangeAspect="1"/>
          </p:cNvPicPr>
          <p:nvPr/>
        </p:nvPicPr>
        <p:blipFill>
          <a:blip r:embed="rId1"/>
          <a:stretch>
            <a:fillRect/>
          </a:stretch>
        </p:blipFill>
        <p:spPr>
          <a:xfrm>
            <a:off x="8697595" y="2277110"/>
            <a:ext cx="2884805" cy="346202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ppt_x"/>
                                          </p:val>
                                        </p:tav>
                                        <p:tav tm="100000">
                                          <p:val>
                                            <p:strVal val="#ppt_x"/>
                                          </p:val>
                                        </p:tav>
                                      </p:tavLst>
                                    </p:anim>
                                    <p:anim calcmode="lin" valueType="num">
                                      <p:cBhvr additive="base">
                                        <p:cTn id="8" dur="500" fill="hold"/>
                                        <p:tgtEl>
                                          <p:spTgt spid="3686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6868"/>
                                        </p:tgtEl>
                                        <p:attrNameLst>
                                          <p:attrName>style.visibility</p:attrName>
                                        </p:attrNameLst>
                                      </p:cBhvr>
                                      <p:to>
                                        <p:strVal val="visible"/>
                                      </p:to>
                                    </p:set>
                                    <p:anim calcmode="lin" valueType="num">
                                      <p:cBhvr additive="base">
                                        <p:cTn id="12" dur="500" fill="hold"/>
                                        <p:tgtEl>
                                          <p:spTgt spid="36868"/>
                                        </p:tgtEl>
                                        <p:attrNameLst>
                                          <p:attrName>ppt_x</p:attrName>
                                        </p:attrNameLst>
                                      </p:cBhvr>
                                      <p:tavLst>
                                        <p:tav tm="0">
                                          <p:val>
                                            <p:strVal val="#ppt_x"/>
                                          </p:val>
                                        </p:tav>
                                        <p:tav tm="100000">
                                          <p:val>
                                            <p:strVal val="#ppt_x"/>
                                          </p:val>
                                        </p:tav>
                                      </p:tavLst>
                                    </p:anim>
                                    <p:anim calcmode="lin" valueType="num">
                                      <p:cBhvr additive="base">
                                        <p:cTn id="13"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8" grpId="0"/>
      <p:bldP spid="2"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诵读诗歌，初步感知</a:t>
            </a:r>
            <a:endParaRPr lang="zh-CN" altLang="zh-CN" sz="4800" dirty="0">
              <a:latin typeface="黑体" panose="02010609060101010101" charset="-122"/>
              <a:ea typeface="黑体" panose="02010609060101010101" charset="-122"/>
            </a:endParaRPr>
          </a:p>
        </p:txBody>
      </p:sp>
      <p:sp>
        <p:nvSpPr>
          <p:cNvPr id="8" name="Text Box 6"/>
          <p:cNvSpPr txBox="1">
            <a:spLocks noChangeArrowheads="1"/>
          </p:cNvSpPr>
          <p:nvPr/>
        </p:nvSpPr>
        <p:spPr bwMode="auto">
          <a:xfrm>
            <a:off x="-21590" y="1484630"/>
            <a:ext cx="4341495" cy="4526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901" tIns="47950" rIns="95901" bIns="47950">
            <a:spAutoFit/>
          </a:bodyPr>
          <a:lstStyle>
            <a:lvl1pPr defTabSz="1012825">
              <a:defRPr sz="1400" b="1">
                <a:solidFill>
                  <a:schemeClr val="tx1"/>
                </a:solidFill>
                <a:latin typeface="Times New Roman" panose="02020603050405020304" pitchFamily="18" charset="0"/>
                <a:ea typeface="宋体" panose="02010600030101010101" pitchFamily="2" charset="-122"/>
              </a:defRPr>
            </a:lvl1pPr>
            <a:lvl2pPr marL="742950" indent="-285750" defTabSz="1012825">
              <a:defRPr sz="1400" b="1">
                <a:solidFill>
                  <a:schemeClr val="tx1"/>
                </a:solidFill>
                <a:latin typeface="Times New Roman" panose="02020603050405020304" pitchFamily="18" charset="0"/>
                <a:ea typeface="宋体" panose="02010600030101010101" pitchFamily="2" charset="-122"/>
              </a:defRPr>
            </a:lvl2pPr>
            <a:lvl3pPr marL="1143000" indent="-228600" defTabSz="1012825">
              <a:defRPr sz="1400" b="1">
                <a:solidFill>
                  <a:schemeClr val="tx1"/>
                </a:solidFill>
                <a:latin typeface="Times New Roman" panose="02020603050405020304" pitchFamily="18" charset="0"/>
                <a:ea typeface="宋体" panose="02010600030101010101" pitchFamily="2" charset="-122"/>
              </a:defRPr>
            </a:lvl3pPr>
            <a:lvl4pPr marL="1600200" indent="-228600" defTabSz="1012825">
              <a:defRPr sz="1400" b="1">
                <a:solidFill>
                  <a:schemeClr val="tx1"/>
                </a:solidFill>
                <a:latin typeface="Times New Roman" panose="02020603050405020304" pitchFamily="18" charset="0"/>
                <a:ea typeface="宋体" panose="02010600030101010101" pitchFamily="2" charset="-122"/>
              </a:defRPr>
            </a:lvl4pPr>
            <a:lvl5pPr marL="2057400" indent="-228600" defTabSz="1012825">
              <a:defRPr sz="1400" b="1">
                <a:solidFill>
                  <a:schemeClr val="tx1"/>
                </a:solidFill>
                <a:latin typeface="Times New Roman" panose="02020603050405020304" pitchFamily="18" charset="0"/>
                <a:ea typeface="宋体" panose="02010600030101010101" pitchFamily="2" charset="-122"/>
              </a:defRPr>
            </a:lvl5pPr>
            <a:lvl6pPr marL="25146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6pPr>
            <a:lvl7pPr marL="29718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7pPr>
            <a:lvl8pPr marL="34290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8pPr>
            <a:lvl9pPr marL="38862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9pPr>
          </a:lstStyle>
          <a:p>
            <a:pPr eaLnBrk="1" hangingPunct="1">
              <a:lnSpc>
                <a:spcPct val="150000"/>
              </a:lnSpc>
            </a:pPr>
            <a:r>
              <a:rPr lang="zh-CN" altLang="en-US" sz="2400" b="0">
                <a:latin typeface="黑体" panose="02010609060101010101" charset="-122"/>
                <a:ea typeface="黑体" panose="02010609060101010101" charset="-122"/>
                <a:cs typeface="黑体" panose="02010609060101010101" charset="-122"/>
              </a:rPr>
              <a:t>你知道吗，那柠檬花开的地方，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茂密的绿叶中，橙子金黄，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蓝天上送来宜人的和风，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桃金娘静立，月桂梢头高昂，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你可知道那地方？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 前往，前往，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我愿跟随你，爱人啊，</a:t>
            </a:r>
            <a:endParaRPr lang="zh-CN" altLang="en-US" sz="2400" b="0">
              <a:latin typeface="黑体" panose="02010609060101010101" charset="-122"/>
              <a:ea typeface="黑体" panose="02010609060101010101" charset="-122"/>
              <a:cs typeface="黑体" panose="02010609060101010101" charset="-122"/>
            </a:endParaRPr>
          </a:p>
          <a:p>
            <a:pPr eaLnBrk="1" hangingPunct="1">
              <a:lnSpc>
                <a:spcPct val="150000"/>
              </a:lnSpc>
            </a:pPr>
            <a:r>
              <a:rPr lang="zh-CN" altLang="en-US" sz="2400" b="0">
                <a:latin typeface="黑体" panose="02010609060101010101" charset="-122"/>
                <a:ea typeface="黑体" panose="02010609060101010101" charset="-122"/>
                <a:cs typeface="黑体" panose="02010609060101010101" charset="-122"/>
              </a:rPr>
              <a:t>随你前往！</a:t>
            </a:r>
            <a:endParaRPr lang="zh-CN" altLang="en-US" sz="2400" b="0">
              <a:latin typeface="黑体" panose="02010609060101010101" charset="-122"/>
              <a:ea typeface="黑体" panose="02010609060101010101" charset="-122"/>
              <a:cs typeface="黑体" panose="02010609060101010101" charset="-122"/>
            </a:endParaRPr>
          </a:p>
        </p:txBody>
      </p:sp>
      <p:sp>
        <p:nvSpPr>
          <p:cNvPr id="2" name="Text Box 6"/>
          <p:cNvSpPr txBox="1">
            <a:spLocks noChangeArrowheads="1"/>
          </p:cNvSpPr>
          <p:nvPr/>
        </p:nvSpPr>
        <p:spPr bwMode="auto">
          <a:xfrm>
            <a:off x="8460105" y="1485265"/>
            <a:ext cx="3721735" cy="4526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901" tIns="47950" rIns="95901" bIns="47950">
            <a:spAutoFit/>
          </a:bodyPr>
          <a:lstStyle>
            <a:lvl1pPr defTabSz="1012825">
              <a:defRPr sz="1400" b="1">
                <a:solidFill>
                  <a:schemeClr val="tx1"/>
                </a:solidFill>
                <a:latin typeface="Times New Roman" panose="02020603050405020304" pitchFamily="18" charset="0"/>
                <a:ea typeface="宋体" panose="02010600030101010101" pitchFamily="2" charset="-122"/>
              </a:defRPr>
            </a:lvl1pPr>
            <a:lvl2pPr marL="742950" indent="-285750" defTabSz="1012825">
              <a:defRPr sz="1400" b="1">
                <a:solidFill>
                  <a:schemeClr val="tx1"/>
                </a:solidFill>
                <a:latin typeface="Times New Roman" panose="02020603050405020304" pitchFamily="18" charset="0"/>
                <a:ea typeface="宋体" panose="02010600030101010101" pitchFamily="2" charset="-122"/>
              </a:defRPr>
            </a:lvl2pPr>
            <a:lvl3pPr marL="1143000" indent="-228600" defTabSz="1012825">
              <a:defRPr sz="1400" b="1">
                <a:solidFill>
                  <a:schemeClr val="tx1"/>
                </a:solidFill>
                <a:latin typeface="Times New Roman" panose="02020603050405020304" pitchFamily="18" charset="0"/>
                <a:ea typeface="宋体" panose="02010600030101010101" pitchFamily="2" charset="-122"/>
              </a:defRPr>
            </a:lvl3pPr>
            <a:lvl4pPr marL="1600200" indent="-228600" defTabSz="1012825">
              <a:defRPr sz="1400" b="1">
                <a:solidFill>
                  <a:schemeClr val="tx1"/>
                </a:solidFill>
                <a:latin typeface="Times New Roman" panose="02020603050405020304" pitchFamily="18" charset="0"/>
                <a:ea typeface="宋体" panose="02010600030101010101" pitchFamily="2" charset="-122"/>
              </a:defRPr>
            </a:lvl4pPr>
            <a:lvl5pPr marL="2057400" indent="-228600" defTabSz="1012825">
              <a:defRPr sz="1400" b="1">
                <a:solidFill>
                  <a:schemeClr val="tx1"/>
                </a:solidFill>
                <a:latin typeface="Times New Roman" panose="02020603050405020304" pitchFamily="18" charset="0"/>
                <a:ea typeface="宋体" panose="02010600030101010101" pitchFamily="2" charset="-122"/>
              </a:defRPr>
            </a:lvl5pPr>
            <a:lvl6pPr marL="25146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6pPr>
            <a:lvl7pPr marL="29718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7pPr>
            <a:lvl8pPr marL="34290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8pPr>
            <a:lvl9pPr marL="38862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9pPr>
          </a:lstStyle>
          <a:p>
            <a:pPr eaLnBrk="1" hangingPunct="1">
              <a:lnSpc>
                <a:spcPct val="150000"/>
              </a:lnSpc>
            </a:pPr>
            <a:r>
              <a:rPr lang="zh-CN" altLang="en-US" sz="2400" b="0">
                <a:latin typeface="黑体" panose="02010609060101010101" charset="-122"/>
                <a:ea typeface="黑体" panose="02010609060101010101" charset="-122"/>
                <a:cs typeface="黑体" panose="02010609060101010101" charset="-122"/>
                <a:sym typeface="+mn-ea"/>
              </a:rPr>
              <a:t>你知道吗？那云径和山岗？ </a:t>
            </a:r>
            <a:br>
              <a:rPr lang="zh-CN" altLang="en-US" sz="2400" b="0">
                <a:latin typeface="黑体" panose="02010609060101010101" charset="-122"/>
                <a:ea typeface="黑体" panose="02010609060101010101" charset="-122"/>
                <a:cs typeface="黑体" panose="02010609060101010101" charset="-122"/>
                <a:sym typeface="+mn-ea"/>
              </a:rPr>
            </a:br>
            <a:r>
              <a:rPr lang="zh-CN" altLang="en-US" sz="2400" b="0">
                <a:latin typeface="黑体" panose="02010609060101010101" charset="-122"/>
                <a:ea typeface="黑体" panose="02010609060101010101" charset="-122"/>
                <a:cs typeface="黑体" panose="02010609060101010101" charset="-122"/>
                <a:sym typeface="+mn-ea"/>
              </a:rPr>
              <a:t>驴儿在雾中觅路前行， </a:t>
            </a:r>
            <a:br>
              <a:rPr lang="zh-CN" altLang="en-US" sz="2400" b="0">
                <a:latin typeface="黑体" panose="02010609060101010101" charset="-122"/>
                <a:ea typeface="黑体" panose="02010609060101010101" charset="-122"/>
                <a:cs typeface="黑体" panose="02010609060101010101" charset="-122"/>
                <a:sym typeface="+mn-ea"/>
              </a:rPr>
            </a:br>
            <a:r>
              <a:rPr lang="zh-CN" altLang="en-US" sz="2400" b="0">
                <a:latin typeface="黑体" panose="02010609060101010101" charset="-122"/>
                <a:ea typeface="黑体" panose="02010609060101010101" charset="-122"/>
                <a:cs typeface="黑体" panose="02010609060101010101" charset="-122"/>
                <a:sym typeface="+mn-ea"/>
              </a:rPr>
              <a:t>岩洞里有古老龙种的行藏， </a:t>
            </a:r>
            <a:br>
              <a:rPr lang="zh-CN" altLang="en-US" sz="2400" b="0">
                <a:latin typeface="黑体" panose="02010609060101010101" charset="-122"/>
                <a:ea typeface="黑体" panose="02010609060101010101" charset="-122"/>
                <a:cs typeface="黑体" panose="02010609060101010101" charset="-122"/>
                <a:sym typeface="+mn-ea"/>
              </a:rPr>
            </a:br>
            <a:r>
              <a:rPr lang="zh-CN" altLang="en-US" sz="2400" b="0">
                <a:latin typeface="黑体" panose="02010609060101010101" charset="-122"/>
                <a:ea typeface="黑体" panose="02010609060101010101" charset="-122"/>
                <a:cs typeface="黑体" panose="02010609060101010101" charset="-122"/>
                <a:sym typeface="+mn-ea"/>
              </a:rPr>
              <a:t>危崖欲坠，瀑布奔忙， </a:t>
            </a:r>
            <a:br>
              <a:rPr lang="zh-CN" altLang="en-US" sz="2400" b="0">
                <a:latin typeface="黑体" panose="02010609060101010101" charset="-122"/>
                <a:ea typeface="黑体" panose="02010609060101010101" charset="-122"/>
                <a:cs typeface="黑体" panose="02010609060101010101" charset="-122"/>
                <a:sym typeface="+mn-ea"/>
              </a:rPr>
            </a:br>
            <a:r>
              <a:rPr lang="zh-CN" altLang="en-US" sz="2400" b="0">
                <a:latin typeface="黑体" panose="02010609060101010101" charset="-122"/>
                <a:ea typeface="黑体" panose="02010609060101010101" charset="-122"/>
                <a:cs typeface="黑体" panose="02010609060101010101" charset="-122"/>
                <a:sym typeface="+mn-ea"/>
              </a:rPr>
              <a:t>你可知道那座山岗？ </a:t>
            </a:r>
            <a:br>
              <a:rPr lang="zh-CN" altLang="en-US" sz="2400" b="0">
                <a:latin typeface="黑体" panose="02010609060101010101" charset="-122"/>
                <a:ea typeface="黑体" panose="02010609060101010101" charset="-122"/>
                <a:cs typeface="黑体" panose="02010609060101010101" charset="-122"/>
                <a:sym typeface="+mn-ea"/>
              </a:rPr>
            </a:br>
            <a:r>
              <a:rPr lang="zh-CN" altLang="en-US" sz="2400" b="0">
                <a:latin typeface="黑体" panose="02010609060101010101" charset="-122"/>
                <a:ea typeface="黑体" panose="02010609060101010101" charset="-122"/>
                <a:cs typeface="黑体" panose="02010609060101010101" charset="-122"/>
                <a:sym typeface="+mn-ea"/>
              </a:rPr>
              <a:t> 前往，前往，</a:t>
            </a:r>
            <a:br>
              <a:rPr lang="zh-CN" altLang="en-US" sz="2400" b="0">
                <a:latin typeface="黑体" panose="02010609060101010101" charset="-122"/>
                <a:ea typeface="黑体" panose="02010609060101010101" charset="-122"/>
                <a:cs typeface="黑体" panose="02010609060101010101" charset="-122"/>
                <a:sym typeface="+mn-ea"/>
              </a:rPr>
            </a:br>
            <a:r>
              <a:rPr lang="zh-CN" altLang="en-US" sz="2400" b="0">
                <a:latin typeface="黑体" panose="02010609060101010101" charset="-122"/>
                <a:ea typeface="黑体" panose="02010609060101010101" charset="-122"/>
                <a:cs typeface="黑体" panose="02010609060101010101" charset="-122"/>
                <a:sym typeface="+mn-ea"/>
              </a:rPr>
              <a:t>我愿跟随你，父亲啊，</a:t>
            </a:r>
            <a:endParaRPr lang="zh-CN" altLang="en-US" sz="2400" b="0">
              <a:latin typeface="黑体" panose="02010609060101010101" charset="-122"/>
              <a:ea typeface="黑体" panose="02010609060101010101" charset="-122"/>
              <a:cs typeface="黑体" panose="02010609060101010101" charset="-122"/>
              <a:sym typeface="+mn-ea"/>
            </a:endParaRPr>
          </a:p>
          <a:p>
            <a:pPr eaLnBrk="1" hangingPunct="1">
              <a:lnSpc>
                <a:spcPct val="150000"/>
              </a:lnSpc>
            </a:pPr>
            <a:r>
              <a:rPr lang="zh-CN" altLang="en-US" sz="2400" b="0">
                <a:latin typeface="黑体" panose="02010609060101010101" charset="-122"/>
                <a:ea typeface="黑体" panose="02010609060101010101" charset="-122"/>
                <a:cs typeface="黑体" panose="02010609060101010101" charset="-122"/>
                <a:sym typeface="+mn-ea"/>
              </a:rPr>
              <a:t>随你前往！</a:t>
            </a:r>
            <a:endParaRPr lang="zh-CN" altLang="en-US" sz="2400" b="0">
              <a:latin typeface="黑体" panose="02010609060101010101" charset="-122"/>
              <a:ea typeface="黑体" panose="02010609060101010101" charset="-122"/>
              <a:cs typeface="黑体" panose="02010609060101010101" charset="-122"/>
              <a:sym typeface="+mn-ea"/>
            </a:endParaRPr>
          </a:p>
        </p:txBody>
      </p:sp>
      <p:sp>
        <p:nvSpPr>
          <p:cNvPr id="3" name="Text Box 6"/>
          <p:cNvSpPr txBox="1">
            <a:spLocks noChangeArrowheads="1"/>
          </p:cNvSpPr>
          <p:nvPr/>
        </p:nvSpPr>
        <p:spPr bwMode="auto">
          <a:xfrm>
            <a:off x="4176395" y="1485265"/>
            <a:ext cx="4340860" cy="4526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901" tIns="47950" rIns="95901" bIns="47950">
            <a:spAutoFit/>
          </a:bodyPr>
          <a:lstStyle>
            <a:lvl1pPr defTabSz="1012825">
              <a:defRPr sz="1400" b="1">
                <a:solidFill>
                  <a:schemeClr val="tx1"/>
                </a:solidFill>
                <a:latin typeface="Times New Roman" panose="02020603050405020304" pitchFamily="18" charset="0"/>
                <a:ea typeface="宋体" panose="02010600030101010101" pitchFamily="2" charset="-122"/>
              </a:defRPr>
            </a:lvl1pPr>
            <a:lvl2pPr marL="742950" indent="-285750" defTabSz="1012825">
              <a:defRPr sz="1400" b="1">
                <a:solidFill>
                  <a:schemeClr val="tx1"/>
                </a:solidFill>
                <a:latin typeface="Times New Roman" panose="02020603050405020304" pitchFamily="18" charset="0"/>
                <a:ea typeface="宋体" panose="02010600030101010101" pitchFamily="2" charset="-122"/>
              </a:defRPr>
            </a:lvl2pPr>
            <a:lvl3pPr marL="1143000" indent="-228600" defTabSz="1012825">
              <a:defRPr sz="1400" b="1">
                <a:solidFill>
                  <a:schemeClr val="tx1"/>
                </a:solidFill>
                <a:latin typeface="Times New Roman" panose="02020603050405020304" pitchFamily="18" charset="0"/>
                <a:ea typeface="宋体" panose="02010600030101010101" pitchFamily="2" charset="-122"/>
              </a:defRPr>
            </a:lvl3pPr>
            <a:lvl4pPr marL="1600200" indent="-228600" defTabSz="1012825">
              <a:defRPr sz="1400" b="1">
                <a:solidFill>
                  <a:schemeClr val="tx1"/>
                </a:solidFill>
                <a:latin typeface="Times New Roman" panose="02020603050405020304" pitchFamily="18" charset="0"/>
                <a:ea typeface="宋体" panose="02010600030101010101" pitchFamily="2" charset="-122"/>
              </a:defRPr>
            </a:lvl4pPr>
            <a:lvl5pPr marL="2057400" indent="-228600" defTabSz="1012825">
              <a:defRPr sz="1400" b="1">
                <a:solidFill>
                  <a:schemeClr val="tx1"/>
                </a:solidFill>
                <a:latin typeface="Times New Roman" panose="02020603050405020304" pitchFamily="18" charset="0"/>
                <a:ea typeface="宋体" panose="02010600030101010101" pitchFamily="2" charset="-122"/>
              </a:defRPr>
            </a:lvl5pPr>
            <a:lvl6pPr marL="25146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6pPr>
            <a:lvl7pPr marL="29718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7pPr>
            <a:lvl8pPr marL="34290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8pPr>
            <a:lvl9pPr marL="38862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9pPr>
          </a:lstStyle>
          <a:p>
            <a:pPr eaLnBrk="1" hangingPunct="1">
              <a:lnSpc>
                <a:spcPct val="150000"/>
              </a:lnSpc>
            </a:pPr>
            <a:r>
              <a:rPr lang="zh-CN" altLang="en-US" sz="2400" b="0">
                <a:latin typeface="黑体" panose="02010609060101010101" charset="-122"/>
                <a:ea typeface="黑体" panose="02010609060101010101" charset="-122"/>
                <a:cs typeface="黑体" panose="02010609060101010101" charset="-122"/>
                <a:sym typeface="+mn-ea"/>
              </a:rPr>
              <a:t>你可知道那所房子，圆柱成行， </a:t>
            </a:r>
            <a:br>
              <a:rPr lang="zh-CN" altLang="en-US" sz="2400" b="0">
                <a:latin typeface="黑体" panose="02010609060101010101" charset="-122"/>
                <a:ea typeface="黑体" panose="02010609060101010101" charset="-122"/>
                <a:cs typeface="黑体" panose="02010609060101010101" charset="-122"/>
                <a:sym typeface="+mn-ea"/>
              </a:rPr>
            </a:br>
            <a:r>
              <a:rPr lang="zh-CN" altLang="en-US" sz="2400" b="0">
                <a:latin typeface="黑体" panose="02010609060101010101" charset="-122"/>
                <a:ea typeface="黑体" panose="02010609060101010101" charset="-122"/>
                <a:cs typeface="黑体" panose="02010609060101010101" charset="-122"/>
                <a:sym typeface="+mn-ea"/>
              </a:rPr>
              <a:t>厅堂辉煌，居室宽敞明亮， </a:t>
            </a:r>
            <a:br>
              <a:rPr lang="zh-CN" altLang="en-US" sz="2400" b="0">
                <a:latin typeface="黑体" panose="02010609060101010101" charset="-122"/>
                <a:ea typeface="黑体" panose="02010609060101010101" charset="-122"/>
                <a:cs typeface="黑体" panose="02010609060101010101" charset="-122"/>
                <a:sym typeface="+mn-ea"/>
              </a:rPr>
            </a:br>
            <a:r>
              <a:rPr lang="zh-CN" altLang="en-US" sz="2400" b="0">
                <a:latin typeface="黑体" panose="02010609060101010101" charset="-122"/>
                <a:ea typeface="黑体" panose="02010609060101010101" charset="-122"/>
                <a:cs typeface="黑体" panose="02010609060101010101" charset="-122"/>
                <a:sym typeface="+mn-ea"/>
              </a:rPr>
              <a:t>大理石立像凝望着我： </a:t>
            </a:r>
            <a:br>
              <a:rPr lang="zh-CN" altLang="en-US" sz="2400" b="0">
                <a:latin typeface="黑体" panose="02010609060101010101" charset="-122"/>
                <a:ea typeface="黑体" panose="02010609060101010101" charset="-122"/>
                <a:cs typeface="黑体" panose="02010609060101010101" charset="-122"/>
                <a:sym typeface="+mn-ea"/>
              </a:rPr>
            </a:br>
            <a:r>
              <a:rPr lang="zh-CN" altLang="en-US" sz="2400" b="0">
                <a:latin typeface="黑体" panose="02010609060101010101" charset="-122"/>
                <a:ea typeface="黑体" panose="02010609060101010101" charset="-122"/>
                <a:cs typeface="黑体" panose="02010609060101010101" charset="-122"/>
                <a:sym typeface="+mn-ea"/>
              </a:rPr>
              <a:t>人们把你怎么了，可怜的姑娘？ </a:t>
            </a:r>
            <a:br>
              <a:rPr lang="zh-CN" altLang="en-US" sz="2400" b="0">
                <a:latin typeface="黑体" panose="02010609060101010101" charset="-122"/>
                <a:ea typeface="黑体" panose="02010609060101010101" charset="-122"/>
                <a:cs typeface="黑体" panose="02010609060101010101" charset="-122"/>
                <a:sym typeface="+mn-ea"/>
              </a:rPr>
            </a:br>
            <a:r>
              <a:rPr lang="zh-CN" altLang="en-US" sz="2400" b="0">
                <a:latin typeface="黑体" panose="02010609060101010101" charset="-122"/>
                <a:ea typeface="黑体" panose="02010609060101010101" charset="-122"/>
                <a:cs typeface="黑体" panose="02010609060101010101" charset="-122"/>
                <a:sym typeface="+mn-ea"/>
              </a:rPr>
              <a:t>你可知道那所房子？ </a:t>
            </a:r>
            <a:br>
              <a:rPr lang="zh-CN" altLang="en-US" sz="2400" b="0">
                <a:latin typeface="黑体" panose="02010609060101010101" charset="-122"/>
                <a:ea typeface="黑体" panose="02010609060101010101" charset="-122"/>
                <a:cs typeface="黑体" panose="02010609060101010101" charset="-122"/>
                <a:sym typeface="+mn-ea"/>
              </a:rPr>
            </a:br>
            <a:r>
              <a:rPr lang="zh-CN" altLang="en-US" sz="2400" b="0">
                <a:latin typeface="黑体" panose="02010609060101010101" charset="-122"/>
                <a:ea typeface="黑体" panose="02010609060101010101" charset="-122"/>
                <a:cs typeface="黑体" panose="02010609060101010101" charset="-122"/>
                <a:sym typeface="+mn-ea"/>
              </a:rPr>
              <a:t> 前往，前往，</a:t>
            </a:r>
            <a:br>
              <a:rPr lang="zh-CN" altLang="en-US" sz="2400" b="0">
                <a:latin typeface="黑体" panose="02010609060101010101" charset="-122"/>
                <a:ea typeface="黑体" panose="02010609060101010101" charset="-122"/>
                <a:cs typeface="黑体" panose="02010609060101010101" charset="-122"/>
                <a:sym typeface="+mn-ea"/>
              </a:rPr>
            </a:br>
            <a:r>
              <a:rPr lang="zh-CN" altLang="en-US" sz="2400" b="0">
                <a:latin typeface="黑体" panose="02010609060101010101" charset="-122"/>
                <a:ea typeface="黑体" panose="02010609060101010101" charset="-122"/>
                <a:cs typeface="黑体" panose="02010609060101010101" charset="-122"/>
                <a:sym typeface="+mn-ea"/>
              </a:rPr>
              <a:t>我愿跟随你，恩人啊，</a:t>
            </a:r>
            <a:endParaRPr lang="zh-CN" altLang="en-US" sz="2400" b="0">
              <a:latin typeface="黑体" panose="02010609060101010101" charset="-122"/>
              <a:ea typeface="黑体" panose="02010609060101010101" charset="-122"/>
              <a:cs typeface="黑体" panose="02010609060101010101" charset="-122"/>
              <a:sym typeface="+mn-ea"/>
            </a:endParaRPr>
          </a:p>
          <a:p>
            <a:pPr eaLnBrk="1" hangingPunct="1">
              <a:lnSpc>
                <a:spcPct val="150000"/>
              </a:lnSpc>
            </a:pPr>
            <a:r>
              <a:rPr lang="zh-CN" altLang="en-US" sz="2400" b="0">
                <a:latin typeface="黑体" panose="02010609060101010101" charset="-122"/>
                <a:ea typeface="黑体" panose="02010609060101010101" charset="-122"/>
                <a:cs typeface="黑体" panose="02010609060101010101" charset="-122"/>
                <a:sym typeface="+mn-ea"/>
              </a:rPr>
              <a:t>随你前往！</a:t>
            </a:r>
            <a:endParaRPr lang="zh-CN" altLang="en-US" sz="2400" b="0">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品读诗歌，整体把握</a:t>
            </a:r>
            <a:endParaRPr lang="zh-CN" altLang="zh-CN" sz="4800" dirty="0">
              <a:latin typeface="黑体" panose="02010609060101010101" charset="-122"/>
              <a:ea typeface="黑体" panose="02010609060101010101" charset="-122"/>
            </a:endParaRPr>
          </a:p>
        </p:txBody>
      </p:sp>
      <p:sp>
        <p:nvSpPr>
          <p:cNvPr id="36866" name="文本框 1"/>
          <p:cNvSpPr txBox="1"/>
          <p:nvPr/>
        </p:nvSpPr>
        <p:spPr>
          <a:xfrm>
            <a:off x="624205" y="1628140"/>
            <a:ext cx="10669270" cy="645160"/>
          </a:xfrm>
          <a:prstGeom prst="rect">
            <a:avLst/>
          </a:prstGeom>
          <a:noFill/>
          <a:ln w="9525">
            <a:noFill/>
          </a:ln>
        </p:spPr>
        <p:txBody>
          <a:bodyPr wrap="square" anchor="t" anchorCtr="0">
            <a:spAutoFit/>
          </a:bodyPr>
          <a:lstStyle/>
          <a:p>
            <a:r>
              <a:rPr lang="zh-CN" altLang="en-US" sz="3600" dirty="0">
                <a:latin typeface="黑体" panose="02010609060101010101" charset="-122"/>
                <a:ea typeface="黑体" panose="02010609060101010101" charset="-122"/>
              </a:rPr>
              <a:t>一、</a:t>
            </a:r>
            <a:r>
              <a:rPr lang="zh-CN" altLang="en-US" sz="3600" dirty="0">
                <a:latin typeface="黑体" panose="02010609060101010101" charset="-122"/>
                <a:ea typeface="黑体" panose="02010609060101010101" charset="-122"/>
                <a:sym typeface="+mn-ea"/>
              </a:rPr>
              <a:t>思考：迷娘想前往的是什么地方？</a:t>
            </a:r>
            <a:endParaRPr lang="zh-CN" altLang="en-US" sz="3600" dirty="0">
              <a:latin typeface="黑体" panose="02010609060101010101" charset="-122"/>
              <a:ea typeface="黑体" panose="02010609060101010101" charset="-122"/>
            </a:endParaRPr>
          </a:p>
        </p:txBody>
      </p:sp>
      <p:sp>
        <p:nvSpPr>
          <p:cNvPr id="3" name="矩形 6"/>
          <p:cNvSpPr/>
          <p:nvPr/>
        </p:nvSpPr>
        <p:spPr>
          <a:xfrm>
            <a:off x="624205" y="3645535"/>
            <a:ext cx="10669270" cy="953135"/>
          </a:xfrm>
          <a:prstGeom prst="rect">
            <a:avLst/>
          </a:prstGeom>
          <a:noFill/>
          <a:ln w="9525">
            <a:noFill/>
          </a:ln>
        </p:spPr>
        <p:txBody>
          <a:bodyPr wrap="square" anchor="t" anchorCtr="0">
            <a:spAutoFit/>
          </a:bodyPr>
          <a:p>
            <a:pPr marL="0"/>
            <a:r>
              <a:rPr lang="en-US" altLang="zh-CN" sz="2800" dirty="0">
                <a:latin typeface="黑体" panose="02010609060101010101" charset="-122"/>
                <a:ea typeface="黑体" panose="02010609060101010101" charset="-122"/>
                <a:cs typeface="黑体" panose="02010609060101010101" charset="-122"/>
                <a:sym typeface="+mn-ea"/>
              </a:rPr>
              <a:t>2.</a:t>
            </a:r>
            <a:r>
              <a:rPr lang="zh-CN" altLang="en-US" sz="2800" dirty="0">
                <a:latin typeface="黑体" panose="02010609060101010101" charset="-122"/>
                <a:ea typeface="黑体" panose="02010609060101010101" charset="-122"/>
                <a:cs typeface="黑体" panose="02010609060101010101" charset="-122"/>
                <a:sym typeface="+mn-ea"/>
              </a:rPr>
              <a:t>联系迷娘生平经历，以及诗歌中提到的柠檬花、桃金娘、月桂、居室等意象的共同点。</a:t>
            </a:r>
            <a:endParaRPr lang="zh-CN" altLang="en-US" sz="2800" dirty="0">
              <a:latin typeface="黑体" panose="02010609060101010101" charset="-122"/>
              <a:ea typeface="黑体" panose="02010609060101010101" charset="-122"/>
              <a:cs typeface="黑体" panose="02010609060101010101" charset="-122"/>
            </a:endParaRPr>
          </a:p>
        </p:txBody>
      </p:sp>
      <p:sp>
        <p:nvSpPr>
          <p:cNvPr id="14" name="文本框 13"/>
          <p:cNvSpPr txBox="1"/>
          <p:nvPr/>
        </p:nvSpPr>
        <p:spPr>
          <a:xfrm>
            <a:off x="632460" y="2970530"/>
            <a:ext cx="1338580" cy="521970"/>
          </a:xfrm>
          <a:prstGeom prst="rect">
            <a:avLst/>
          </a:prstGeom>
          <a:noFill/>
        </p:spPr>
        <p:txBody>
          <a:bodyPr wrap="square" rtlCol="0">
            <a:spAutoFit/>
          </a:bodyPr>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a:ln>
                  <a:noFill/>
                </a:ln>
                <a:solidFill>
                  <a:srgbClr val="FF0000"/>
                </a:solidFill>
                <a:effectLst/>
                <a:uLnTx/>
                <a:uFillTx/>
                <a:latin typeface="黑体" panose="02010609060101010101" charset="-122"/>
                <a:ea typeface="黑体" panose="02010609060101010101" charset="-122"/>
                <a:cs typeface="Arial" panose="020B0604020202020204"/>
              </a:rPr>
              <a:t>1.</a:t>
            </a:r>
            <a:r>
              <a:rPr kumimoji="0" lang="zh-CN" altLang="en-US" sz="2800" b="0" i="0" u="none" strike="noStrike" kern="1200" cap="none" spc="0" normalizeH="0" baseline="0" noProof="0">
                <a:ln>
                  <a:noFill/>
                </a:ln>
                <a:solidFill>
                  <a:srgbClr val="FF0000"/>
                </a:solidFill>
                <a:effectLst/>
                <a:uLnTx/>
                <a:uFillTx/>
                <a:latin typeface="黑体" panose="02010609060101010101" charset="-122"/>
                <a:ea typeface="黑体" panose="02010609060101010101" charset="-122"/>
                <a:cs typeface="Arial" panose="020B0604020202020204"/>
              </a:rPr>
              <a:t>意象</a:t>
            </a:r>
            <a:endParaRPr kumimoji="0" lang="zh-CN" altLang="en-US" sz="2800" b="0" i="0" u="none" strike="noStrike" kern="1200" cap="none" spc="0" normalizeH="0" baseline="0" noProof="0">
              <a:ln>
                <a:noFill/>
              </a:ln>
              <a:solidFill>
                <a:srgbClr val="FF0000"/>
              </a:solidFill>
              <a:effectLst/>
              <a:uLnTx/>
              <a:uFillTx/>
              <a:latin typeface="黑体" panose="02010609060101010101" charset="-122"/>
              <a:ea typeface="黑体" panose="02010609060101010101" charset="-122"/>
              <a:cs typeface="Arial" panose="020B0604020202020204"/>
            </a:endParaRPr>
          </a:p>
        </p:txBody>
      </p:sp>
      <p:sp>
        <p:nvSpPr>
          <p:cNvPr id="19" name="右箭头 18"/>
          <p:cNvSpPr/>
          <p:nvPr/>
        </p:nvSpPr>
        <p:spPr>
          <a:xfrm>
            <a:off x="2042795" y="3057525"/>
            <a:ext cx="920750" cy="363220"/>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楷体" panose="02010609060101010101" charset="-122"/>
              <a:ea typeface="楷体" panose="02010609060101010101" charset="-122"/>
              <a:cs typeface="Arial" panose="020B0604020202020204"/>
            </a:endParaRPr>
          </a:p>
        </p:txBody>
      </p:sp>
      <p:sp>
        <p:nvSpPr>
          <p:cNvPr id="4" name="文本框 3"/>
          <p:cNvSpPr txBox="1"/>
          <p:nvPr/>
        </p:nvSpPr>
        <p:spPr>
          <a:xfrm>
            <a:off x="3070860" y="2971165"/>
            <a:ext cx="1010285" cy="521970"/>
          </a:xfrm>
          <a:prstGeom prst="rect">
            <a:avLst/>
          </a:prstGeom>
          <a:noFill/>
        </p:spPr>
        <p:txBody>
          <a:bodyPr wrap="square" rtlCol="0">
            <a:spAutoFit/>
          </a:bodyPr>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a:ln>
                  <a:noFill/>
                </a:ln>
                <a:solidFill>
                  <a:srgbClr val="FF0000"/>
                </a:solidFill>
                <a:effectLst/>
                <a:uLnTx/>
                <a:uFillTx/>
                <a:latin typeface="黑体" panose="02010609060101010101" charset="-122"/>
                <a:ea typeface="黑体" panose="02010609060101010101" charset="-122"/>
                <a:cs typeface="Arial" panose="020B0604020202020204"/>
              </a:rPr>
              <a:t>意境</a:t>
            </a:r>
            <a:endParaRPr kumimoji="0" lang="zh-CN" altLang="en-US" sz="2800" b="0" i="0" u="none" strike="noStrike" kern="1200" cap="none" spc="0" normalizeH="0" baseline="0" noProof="0">
              <a:ln>
                <a:noFill/>
              </a:ln>
              <a:solidFill>
                <a:srgbClr val="FF0000"/>
              </a:solidFill>
              <a:effectLst/>
              <a:uLnTx/>
              <a:uFillTx/>
              <a:latin typeface="黑体" panose="02010609060101010101" charset="-122"/>
              <a:ea typeface="黑体" panose="02010609060101010101" charset="-122"/>
              <a:cs typeface="Arial" panose="020B0604020202020204"/>
            </a:endParaRPr>
          </a:p>
        </p:txBody>
      </p:sp>
      <p:sp>
        <p:nvSpPr>
          <p:cNvPr id="5" name="右箭头 4"/>
          <p:cNvSpPr/>
          <p:nvPr/>
        </p:nvSpPr>
        <p:spPr>
          <a:xfrm>
            <a:off x="4150360" y="3049905"/>
            <a:ext cx="920750" cy="363220"/>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楷体" panose="02010609060101010101" charset="-122"/>
              <a:ea typeface="楷体" panose="02010609060101010101" charset="-122"/>
              <a:cs typeface="Arial" panose="020B0604020202020204"/>
            </a:endParaRPr>
          </a:p>
        </p:txBody>
      </p:sp>
      <p:sp>
        <p:nvSpPr>
          <p:cNvPr id="6" name="文本框 5"/>
          <p:cNvSpPr txBox="1"/>
          <p:nvPr/>
        </p:nvSpPr>
        <p:spPr>
          <a:xfrm>
            <a:off x="5231130" y="2971165"/>
            <a:ext cx="1010285" cy="521970"/>
          </a:xfrm>
          <a:prstGeom prst="rect">
            <a:avLst/>
          </a:prstGeom>
          <a:noFill/>
        </p:spPr>
        <p:txBody>
          <a:bodyPr wrap="square" rtlCol="0">
            <a:spAutoFit/>
          </a:bodyPr>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a:ln>
                  <a:noFill/>
                </a:ln>
                <a:solidFill>
                  <a:srgbClr val="FF0000"/>
                </a:solidFill>
                <a:effectLst/>
                <a:uLnTx/>
                <a:uFillTx/>
                <a:latin typeface="黑体" panose="02010609060101010101" charset="-122"/>
                <a:ea typeface="黑体" panose="02010609060101010101" charset="-122"/>
                <a:cs typeface="Arial" panose="020B0604020202020204"/>
              </a:rPr>
              <a:t>情感</a:t>
            </a:r>
            <a:endParaRPr kumimoji="0" lang="zh-CN" altLang="en-US" sz="2800" b="0" i="0" u="none" strike="noStrike" kern="1200" cap="none" spc="0" normalizeH="0" baseline="0" noProof="0">
              <a:ln>
                <a:noFill/>
              </a:ln>
              <a:solidFill>
                <a:srgbClr val="FF0000"/>
              </a:solidFill>
              <a:effectLst/>
              <a:uLnTx/>
              <a:uFillTx/>
              <a:latin typeface="黑体" panose="02010609060101010101" charset="-122"/>
              <a:ea typeface="黑体" panose="02010609060101010101" charset="-122"/>
              <a:cs typeface="Arial" panose="020B0604020202020204"/>
            </a:endParaRPr>
          </a:p>
        </p:txBody>
      </p:sp>
      <p:sp>
        <p:nvSpPr>
          <p:cNvPr id="7" name="文本框 6"/>
          <p:cNvSpPr txBox="1"/>
          <p:nvPr/>
        </p:nvSpPr>
        <p:spPr>
          <a:xfrm>
            <a:off x="623570" y="2360930"/>
            <a:ext cx="1910715" cy="521970"/>
          </a:xfrm>
          <a:prstGeom prst="rect">
            <a:avLst/>
          </a:prstGeom>
          <a:noFill/>
        </p:spPr>
        <p:txBody>
          <a:bodyPr wrap="square" rtlCol="0">
            <a:spAutoFit/>
          </a:bodyPr>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a:ln>
                  <a:noFill/>
                </a:ln>
                <a:solidFill>
                  <a:schemeClr val="tx1"/>
                </a:solidFill>
                <a:effectLst/>
                <a:uLnTx/>
                <a:uFillTx/>
                <a:latin typeface="黑体" panose="02010609060101010101" charset="-122"/>
                <a:ea typeface="黑体" panose="02010609060101010101" charset="-122"/>
                <a:cs typeface="Arial" panose="020B0604020202020204"/>
              </a:rPr>
              <a:t>方法提示：</a:t>
            </a:r>
            <a:endParaRPr kumimoji="0" lang="zh-CN" altLang="en-US" sz="2800" b="0" i="0" u="none" strike="noStrike" kern="1200" cap="none" spc="0" normalizeH="0" baseline="0" noProof="0">
              <a:ln>
                <a:noFill/>
              </a:ln>
              <a:solidFill>
                <a:schemeClr val="tx1"/>
              </a:solidFill>
              <a:effectLst/>
              <a:uLnTx/>
              <a:uFillTx/>
              <a:latin typeface="黑体" panose="02010609060101010101" charset="-122"/>
              <a:ea typeface="黑体" panose="02010609060101010101" charset="-122"/>
              <a:cs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ppt_x"/>
                                          </p:val>
                                        </p:tav>
                                        <p:tav tm="100000">
                                          <p:val>
                                            <p:strVal val="#ppt_x"/>
                                          </p:val>
                                        </p:tav>
                                      </p:tavLst>
                                    </p:anim>
                                    <p:anim calcmode="lin" valueType="num">
                                      <p:cBhvr additive="base">
                                        <p:cTn id="8"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2" presetClass="entr" presetSubtype="4"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ppt_x"/>
                                          </p:val>
                                        </p:tav>
                                        <p:tav tm="100000">
                                          <p:val>
                                            <p:strVal val="#ppt_x"/>
                                          </p:val>
                                        </p:tav>
                                      </p:tavLst>
                                    </p:anim>
                                    <p:anim calcmode="lin" valueType="num">
                                      <p:cBhvr additive="base">
                                        <p:cTn id="4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ppt_x"/>
                                          </p:val>
                                        </p:tav>
                                        <p:tav tm="100000">
                                          <p:val>
                                            <p:strVal val="#ppt_x"/>
                                          </p:val>
                                        </p:tav>
                                      </p:tavLst>
                                    </p:anim>
                                    <p:anim calcmode="lin" valueType="num">
                                      <p:cBhvr additive="base">
                                        <p:cTn id="4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7" grpId="0"/>
      <p:bldP spid="14" grpId="0"/>
      <p:bldP spid="4" grpId="0"/>
      <p:bldP spid="6" grpId="0"/>
      <p:bldP spid="3" grpId="0"/>
      <p:bldP spid="19"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品读诗歌，整体把握</a:t>
            </a:r>
            <a:endParaRPr lang="zh-CN" altLang="zh-CN" sz="4800" dirty="0">
              <a:latin typeface="黑体" panose="02010609060101010101" charset="-122"/>
              <a:ea typeface="黑体" panose="02010609060101010101" charset="-122"/>
            </a:endParaRPr>
          </a:p>
        </p:txBody>
      </p:sp>
      <p:sp>
        <p:nvSpPr>
          <p:cNvPr id="3" name="矩形 6"/>
          <p:cNvSpPr/>
          <p:nvPr/>
        </p:nvSpPr>
        <p:spPr>
          <a:xfrm>
            <a:off x="624205" y="4797425"/>
            <a:ext cx="2985770" cy="706755"/>
          </a:xfrm>
          <a:prstGeom prst="rect">
            <a:avLst/>
          </a:prstGeom>
          <a:noFill/>
          <a:ln w="9525">
            <a:noFill/>
          </a:ln>
        </p:spPr>
        <p:txBody>
          <a:bodyPr wrap="square" anchor="t" anchorCtr="0">
            <a:spAutoFit/>
          </a:bodyPr>
          <a:p>
            <a:pPr marL="0">
              <a:buFont typeface="Arial" panose="020B0604020202020204" pitchFamily="34" charset="0"/>
            </a:pPr>
            <a:r>
              <a:rPr lang="zh-CN" altLang="en-US" sz="2000" dirty="0">
                <a:latin typeface="黑体" panose="02010609060101010101" charset="-122"/>
                <a:ea typeface="黑体" panose="02010609060101010101" charset="-122"/>
                <a:cs typeface="黑体" panose="02010609060101010101" charset="-122"/>
              </a:rPr>
              <a:t>柠檬花：四世纪殉教的罗马圣女圣维维亚纳之花。</a:t>
            </a:r>
            <a:endParaRPr lang="zh-CN" altLang="en-US" sz="2000" dirty="0">
              <a:latin typeface="黑体" panose="02010609060101010101" charset="-122"/>
              <a:ea typeface="黑体" panose="02010609060101010101" charset="-122"/>
              <a:cs typeface="黑体" panose="02010609060101010101" charset="-122"/>
            </a:endParaRPr>
          </a:p>
        </p:txBody>
      </p:sp>
      <p:sp>
        <p:nvSpPr>
          <p:cNvPr id="4" name="文本框 1"/>
          <p:cNvSpPr txBox="1"/>
          <p:nvPr/>
        </p:nvSpPr>
        <p:spPr>
          <a:xfrm>
            <a:off x="624205" y="1628775"/>
            <a:ext cx="10669270" cy="645160"/>
          </a:xfrm>
          <a:prstGeom prst="rect">
            <a:avLst/>
          </a:prstGeom>
          <a:noFill/>
          <a:ln w="9525">
            <a:noFill/>
          </a:ln>
        </p:spPr>
        <p:txBody>
          <a:bodyPr wrap="square" anchor="t" anchorCtr="0">
            <a:spAutoFit/>
          </a:bodyPr>
          <a:p>
            <a:r>
              <a:rPr lang="zh-CN" altLang="en-US" sz="3600" dirty="0">
                <a:latin typeface="黑体" panose="02010609060101010101" charset="-122"/>
                <a:ea typeface="黑体" panose="02010609060101010101" charset="-122"/>
              </a:rPr>
              <a:t>二、知识链接</a:t>
            </a:r>
            <a:endParaRPr lang="zh-CN" altLang="en-US" sz="3600" dirty="0">
              <a:latin typeface="黑体" panose="02010609060101010101" charset="-122"/>
              <a:ea typeface="黑体" panose="02010609060101010101" charset="-122"/>
            </a:endParaRPr>
          </a:p>
        </p:txBody>
      </p:sp>
      <p:pic>
        <p:nvPicPr>
          <p:cNvPr id="6" name="图片 5"/>
          <p:cNvPicPr>
            <a:picLocks noChangeAspect="1"/>
          </p:cNvPicPr>
          <p:nvPr/>
        </p:nvPicPr>
        <p:blipFill>
          <a:blip r:embed="rId1"/>
          <a:stretch>
            <a:fillRect/>
          </a:stretch>
        </p:blipFill>
        <p:spPr>
          <a:xfrm>
            <a:off x="624205" y="2348865"/>
            <a:ext cx="2482850" cy="2217420"/>
          </a:xfrm>
          <a:prstGeom prst="rect">
            <a:avLst/>
          </a:prstGeom>
        </p:spPr>
      </p:pic>
      <p:pic>
        <p:nvPicPr>
          <p:cNvPr id="7" name="图片 6"/>
          <p:cNvPicPr>
            <a:picLocks noChangeAspect="1"/>
          </p:cNvPicPr>
          <p:nvPr/>
        </p:nvPicPr>
        <p:blipFill>
          <a:blip r:embed="rId2"/>
          <a:stretch>
            <a:fillRect/>
          </a:stretch>
        </p:blipFill>
        <p:spPr>
          <a:xfrm>
            <a:off x="4153535" y="2602865"/>
            <a:ext cx="2535555" cy="1652905"/>
          </a:xfrm>
          <a:prstGeom prst="rect">
            <a:avLst/>
          </a:prstGeom>
        </p:spPr>
      </p:pic>
      <p:sp>
        <p:nvSpPr>
          <p:cNvPr id="9" name="矩形 6"/>
          <p:cNvSpPr/>
          <p:nvPr/>
        </p:nvSpPr>
        <p:spPr>
          <a:xfrm>
            <a:off x="3963670" y="4797425"/>
            <a:ext cx="2985770" cy="706755"/>
          </a:xfrm>
          <a:prstGeom prst="rect">
            <a:avLst/>
          </a:prstGeom>
          <a:noFill/>
          <a:ln w="9525">
            <a:noFill/>
          </a:ln>
        </p:spPr>
        <p:txBody>
          <a:bodyPr wrap="square" anchor="t" anchorCtr="0">
            <a:spAutoFit/>
          </a:bodyPr>
          <a:p>
            <a:pPr marL="0">
              <a:buFont typeface="Arial" panose="020B0604020202020204" pitchFamily="34" charset="0"/>
            </a:pPr>
            <a:r>
              <a:rPr lang="zh-CN" altLang="en-US" sz="2000" dirty="0">
                <a:latin typeface="黑体" panose="02010609060101010101" charset="-122"/>
                <a:ea typeface="黑体" panose="02010609060101010101" charset="-122"/>
                <a:cs typeface="黑体" panose="02010609060101010101" charset="-122"/>
              </a:rPr>
              <a:t>桃金娘：罗马美神维纳斯的神树，象征爱情。</a:t>
            </a:r>
            <a:endParaRPr lang="zh-CN" altLang="en-US" sz="2000" dirty="0">
              <a:latin typeface="黑体" panose="02010609060101010101" charset="-122"/>
              <a:ea typeface="黑体" panose="02010609060101010101" charset="-122"/>
              <a:cs typeface="黑体" panose="02010609060101010101" charset="-122"/>
            </a:endParaRPr>
          </a:p>
        </p:txBody>
      </p:sp>
      <p:pic>
        <p:nvPicPr>
          <p:cNvPr id="100" name="图片 99"/>
          <p:cNvPicPr/>
          <p:nvPr/>
        </p:nvPicPr>
        <p:blipFill>
          <a:blip r:embed="rId3"/>
          <a:stretch>
            <a:fillRect/>
          </a:stretch>
        </p:blipFill>
        <p:spPr>
          <a:xfrm>
            <a:off x="7536815" y="2203450"/>
            <a:ext cx="2945130" cy="1773555"/>
          </a:xfrm>
          <a:prstGeom prst="rect">
            <a:avLst/>
          </a:prstGeom>
          <a:noFill/>
          <a:ln w="9525">
            <a:noFill/>
          </a:ln>
        </p:spPr>
      </p:pic>
      <p:pic>
        <p:nvPicPr>
          <p:cNvPr id="12" name="图片 11"/>
          <p:cNvPicPr>
            <a:picLocks noChangeAspect="1"/>
          </p:cNvPicPr>
          <p:nvPr/>
        </p:nvPicPr>
        <p:blipFill>
          <a:blip r:embed="rId4"/>
          <a:stretch>
            <a:fillRect/>
          </a:stretch>
        </p:blipFill>
        <p:spPr>
          <a:xfrm>
            <a:off x="7536984" y="4229910"/>
            <a:ext cx="2516924" cy="1599261"/>
          </a:xfrm>
          <a:prstGeom prst="rect">
            <a:avLst/>
          </a:prstGeom>
        </p:spPr>
      </p:pic>
      <p:sp>
        <p:nvSpPr>
          <p:cNvPr id="10" name="矩形 6"/>
          <p:cNvSpPr/>
          <p:nvPr/>
        </p:nvSpPr>
        <p:spPr>
          <a:xfrm>
            <a:off x="10560050" y="2273935"/>
            <a:ext cx="1399540" cy="1630045"/>
          </a:xfrm>
          <a:prstGeom prst="rect">
            <a:avLst/>
          </a:prstGeom>
          <a:noFill/>
          <a:ln w="9525">
            <a:noFill/>
          </a:ln>
        </p:spPr>
        <p:txBody>
          <a:bodyPr wrap="square" anchor="t" anchorCtr="0">
            <a:spAutoFit/>
          </a:bodyPr>
          <a:p>
            <a:pPr marL="0">
              <a:buFont typeface="Arial" panose="020B0604020202020204" pitchFamily="34" charset="0"/>
            </a:pPr>
            <a:r>
              <a:rPr lang="zh-CN" altLang="en-US" sz="2000" dirty="0">
                <a:latin typeface="黑体" panose="02010609060101010101" charset="-122"/>
                <a:ea typeface="黑体" panose="02010609060101010101" charset="-122"/>
                <a:cs typeface="黑体" panose="02010609060101010101" charset="-122"/>
              </a:rPr>
              <a:t>月桂：罗马人视为智能、光明与和平的象征。</a:t>
            </a:r>
            <a:endParaRPr lang="zh-CN" altLang="en-US" sz="2000" dirty="0">
              <a:latin typeface="黑体" panose="02010609060101010101" charset="-122"/>
              <a:ea typeface="黑体" panose="02010609060101010101" charset="-122"/>
              <a:cs typeface="黑体" panose="02010609060101010101" charset="-122"/>
            </a:endParaRPr>
          </a:p>
        </p:txBody>
      </p:sp>
      <p:sp>
        <p:nvSpPr>
          <p:cNvPr id="13" name="文本框 12"/>
          <p:cNvSpPr txBox="1"/>
          <p:nvPr/>
        </p:nvSpPr>
        <p:spPr>
          <a:xfrm>
            <a:off x="10085070" y="4086225"/>
            <a:ext cx="1497965" cy="1938020"/>
          </a:xfrm>
          <a:prstGeom prst="rect">
            <a:avLst/>
          </a:prstGeom>
          <a:noFill/>
        </p:spPr>
        <p:txBody>
          <a:bodyPr wrap="square" rtlCol="0" anchor="t">
            <a:spAutoFit/>
          </a:bodyPr>
          <a:p>
            <a:r>
              <a:rPr lang="zh-CN" altLang="en-US" sz="2000">
                <a:latin typeface="黑体" panose="02010609060101010101" charset="-122"/>
                <a:ea typeface="黑体" panose="02010609060101010101" charset="-122"/>
                <a:sym typeface="+mn-ea"/>
              </a:rPr>
              <a:t>圆柱、大理石立像：古罗马和文艺复兴时期意大利建筑的鲜明特征。</a:t>
            </a:r>
            <a:endParaRPr lang="zh-CN" altLang="en-US" sz="2000">
              <a:latin typeface="黑体" panose="02010609060101010101" charset="-122"/>
              <a:ea typeface="黑体" panose="02010609060101010101" charset="-122"/>
              <a:sym typeface="+mn-ea"/>
            </a:endParaRPr>
          </a:p>
        </p:txBody>
      </p:sp>
      <p:sp>
        <p:nvSpPr>
          <p:cNvPr id="15" name="文本框 14"/>
          <p:cNvSpPr txBox="1"/>
          <p:nvPr/>
        </p:nvSpPr>
        <p:spPr>
          <a:xfrm>
            <a:off x="3609975" y="1616075"/>
            <a:ext cx="3602990" cy="645160"/>
          </a:xfrm>
          <a:prstGeom prst="rect">
            <a:avLst/>
          </a:prstGeom>
          <a:noFill/>
        </p:spPr>
        <p:txBody>
          <a:bodyPr wrap="square" rtlCol="0">
            <a:spAutoFit/>
          </a:bodyPr>
          <a:p>
            <a:r>
              <a:rPr lang="zh-CN" altLang="en-US" sz="3600" b="1">
                <a:solidFill>
                  <a:srgbClr val="FF0000"/>
                </a:solidFill>
                <a:latin typeface="黑体" panose="02010609060101010101" charset="-122"/>
                <a:ea typeface="黑体" panose="02010609060101010101" charset="-122"/>
              </a:rPr>
              <a:t>意大利</a:t>
            </a:r>
            <a:r>
              <a:rPr lang="en-US" altLang="zh-CN" sz="3600" b="1">
                <a:solidFill>
                  <a:srgbClr val="FF0000"/>
                </a:solidFill>
                <a:latin typeface="黑体" panose="02010609060101010101" charset="-122"/>
                <a:ea typeface="黑体" panose="02010609060101010101" charset="-122"/>
              </a:rPr>
              <a:t>——</a:t>
            </a:r>
            <a:r>
              <a:rPr lang="zh-CN" altLang="en-US" sz="3600" b="1">
                <a:solidFill>
                  <a:srgbClr val="FF0000"/>
                </a:solidFill>
                <a:latin typeface="黑体" panose="02010609060101010101" charset="-122"/>
                <a:ea typeface="黑体" panose="02010609060101010101" charset="-122"/>
              </a:rPr>
              <a:t>故乡</a:t>
            </a:r>
            <a:endParaRPr lang="zh-CN" altLang="en-US" sz="3600" b="1">
              <a:solidFill>
                <a:srgbClr val="FF0000"/>
              </a:solidFill>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2" presetClass="entr" presetSubtype="4" fill="hold" nodeType="afterEffect">
                                  <p:stCondLst>
                                    <p:cond delay="0"/>
                                  </p:stCondLst>
                                  <p:childTnLst>
                                    <p:set>
                                      <p:cBhvr>
                                        <p:cTn id="33" dur="1" fill="hold">
                                          <p:stCondLst>
                                            <p:cond delay="0"/>
                                          </p:stCondLst>
                                        </p:cTn>
                                        <p:tgtEl>
                                          <p:spTgt spid="100"/>
                                        </p:tgtEl>
                                        <p:attrNameLst>
                                          <p:attrName>style.visibility</p:attrName>
                                        </p:attrNameLst>
                                      </p:cBhvr>
                                      <p:to>
                                        <p:strVal val="visible"/>
                                      </p:to>
                                    </p:set>
                                    <p:anim calcmode="lin" valueType="num">
                                      <p:cBhvr additive="base">
                                        <p:cTn id="34" dur="500" fill="hold"/>
                                        <p:tgtEl>
                                          <p:spTgt spid="100"/>
                                        </p:tgtEl>
                                        <p:attrNameLst>
                                          <p:attrName>ppt_x</p:attrName>
                                        </p:attrNameLst>
                                      </p:cBhvr>
                                      <p:tavLst>
                                        <p:tav tm="0">
                                          <p:val>
                                            <p:strVal val="#ppt_x"/>
                                          </p:val>
                                        </p:tav>
                                        <p:tav tm="100000">
                                          <p:val>
                                            <p:strVal val="#ppt_x"/>
                                          </p:val>
                                        </p:tav>
                                      </p:tavLst>
                                    </p:anim>
                                    <p:anim calcmode="lin" valueType="num">
                                      <p:cBhvr additive="base">
                                        <p:cTn id="35"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childTnLst>
                          </p:cTn>
                        </p:par>
                        <p:par>
                          <p:cTn id="42" fill="hold">
                            <p:stCondLst>
                              <p:cond delay="500"/>
                            </p:stCondLst>
                            <p:childTnLst>
                              <p:par>
                                <p:cTn id="43" presetID="2" presetClass="entr" presetSubtype="4"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9" grpId="0"/>
      <p:bldP spid="10" grpId="0"/>
      <p:bldP spid="13"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研读诗歌，体味情感</a:t>
            </a:r>
            <a:endParaRPr lang="zh-CN" altLang="zh-CN" sz="4800" dirty="0">
              <a:latin typeface="黑体" panose="02010609060101010101" charset="-122"/>
              <a:ea typeface="黑体" panose="02010609060101010101" charset="-122"/>
            </a:endParaRPr>
          </a:p>
        </p:txBody>
      </p:sp>
      <p:sp>
        <p:nvSpPr>
          <p:cNvPr id="8" name="Text Box 6"/>
          <p:cNvSpPr txBox="1">
            <a:spLocks noChangeArrowheads="1"/>
          </p:cNvSpPr>
          <p:nvPr/>
        </p:nvSpPr>
        <p:spPr bwMode="auto">
          <a:xfrm>
            <a:off x="839470" y="1484630"/>
            <a:ext cx="4575175" cy="397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901" tIns="47950" rIns="95901" bIns="47950">
            <a:spAutoFit/>
          </a:bodyPr>
          <a:lstStyle>
            <a:lvl1pPr defTabSz="1012825">
              <a:defRPr sz="1400" b="1">
                <a:solidFill>
                  <a:schemeClr val="tx1"/>
                </a:solidFill>
                <a:latin typeface="Times New Roman" panose="02020603050405020304" pitchFamily="18" charset="0"/>
                <a:ea typeface="宋体" panose="02010600030101010101" pitchFamily="2" charset="-122"/>
              </a:defRPr>
            </a:lvl1pPr>
            <a:lvl2pPr marL="742950" indent="-285750" defTabSz="1012825">
              <a:defRPr sz="1400" b="1">
                <a:solidFill>
                  <a:schemeClr val="tx1"/>
                </a:solidFill>
                <a:latin typeface="Times New Roman" panose="02020603050405020304" pitchFamily="18" charset="0"/>
                <a:ea typeface="宋体" panose="02010600030101010101" pitchFamily="2" charset="-122"/>
              </a:defRPr>
            </a:lvl2pPr>
            <a:lvl3pPr marL="1143000" indent="-228600" defTabSz="1012825">
              <a:defRPr sz="1400" b="1">
                <a:solidFill>
                  <a:schemeClr val="tx1"/>
                </a:solidFill>
                <a:latin typeface="Times New Roman" panose="02020603050405020304" pitchFamily="18" charset="0"/>
                <a:ea typeface="宋体" panose="02010600030101010101" pitchFamily="2" charset="-122"/>
              </a:defRPr>
            </a:lvl3pPr>
            <a:lvl4pPr marL="1600200" indent="-228600" defTabSz="1012825">
              <a:defRPr sz="1400" b="1">
                <a:solidFill>
                  <a:schemeClr val="tx1"/>
                </a:solidFill>
                <a:latin typeface="Times New Roman" panose="02020603050405020304" pitchFamily="18" charset="0"/>
                <a:ea typeface="宋体" panose="02010600030101010101" pitchFamily="2" charset="-122"/>
              </a:defRPr>
            </a:lvl4pPr>
            <a:lvl5pPr marL="2057400" indent="-228600" defTabSz="1012825">
              <a:defRPr sz="1400" b="1">
                <a:solidFill>
                  <a:schemeClr val="tx1"/>
                </a:solidFill>
                <a:latin typeface="Times New Roman" panose="02020603050405020304" pitchFamily="18" charset="0"/>
                <a:ea typeface="宋体" panose="02010600030101010101" pitchFamily="2" charset="-122"/>
              </a:defRPr>
            </a:lvl5pPr>
            <a:lvl6pPr marL="25146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6pPr>
            <a:lvl7pPr marL="29718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7pPr>
            <a:lvl8pPr marL="34290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8pPr>
            <a:lvl9pPr marL="38862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9pPr>
          </a:lstStyle>
          <a:p>
            <a:pPr eaLnBrk="1" hangingPunct="1">
              <a:lnSpc>
                <a:spcPct val="150000"/>
              </a:lnSpc>
            </a:pPr>
            <a:r>
              <a:rPr lang="zh-CN" altLang="en-US" sz="2400" b="0">
                <a:latin typeface="黑体" panose="02010609060101010101" charset="-122"/>
                <a:ea typeface="黑体" panose="02010609060101010101" charset="-122"/>
                <a:cs typeface="黑体" panose="02010609060101010101" charset="-122"/>
              </a:rPr>
              <a:t>你知道吗，那柠檬花开的地方，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茂密的绿叶中，橙子金黄，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蓝天上送来宜人的和风，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桃金娘静立，月桂梢头高昂，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你可知道那地方？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 前往，前往，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我愿跟随你，爱人啊，随你前往！</a:t>
            </a:r>
            <a:endParaRPr lang="zh-CN" altLang="en-US" sz="2400" b="0">
              <a:latin typeface="黑体" panose="02010609060101010101" charset="-122"/>
              <a:ea typeface="黑体" panose="02010609060101010101" charset="-122"/>
              <a:cs typeface="黑体" panose="02010609060101010101" charset="-122"/>
            </a:endParaRPr>
          </a:p>
        </p:txBody>
      </p:sp>
      <p:sp>
        <p:nvSpPr>
          <p:cNvPr id="5" name="椭圆 4"/>
          <p:cNvSpPr/>
          <p:nvPr/>
        </p:nvSpPr>
        <p:spPr>
          <a:xfrm>
            <a:off x="2712085" y="1628775"/>
            <a:ext cx="98615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6" name="椭圆 5"/>
          <p:cNvSpPr/>
          <p:nvPr/>
        </p:nvSpPr>
        <p:spPr>
          <a:xfrm>
            <a:off x="1835785" y="2132965"/>
            <a:ext cx="63817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7" name="椭圆 6"/>
          <p:cNvSpPr/>
          <p:nvPr/>
        </p:nvSpPr>
        <p:spPr>
          <a:xfrm>
            <a:off x="3060065" y="2132965"/>
            <a:ext cx="63817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9" name="椭圆 8"/>
          <p:cNvSpPr/>
          <p:nvPr/>
        </p:nvSpPr>
        <p:spPr>
          <a:xfrm>
            <a:off x="911225" y="2708910"/>
            <a:ext cx="63817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0" name="椭圆 9"/>
          <p:cNvSpPr/>
          <p:nvPr/>
        </p:nvSpPr>
        <p:spPr>
          <a:xfrm>
            <a:off x="911225" y="3284855"/>
            <a:ext cx="92519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1" name="椭圆 10"/>
          <p:cNvSpPr/>
          <p:nvPr/>
        </p:nvSpPr>
        <p:spPr>
          <a:xfrm>
            <a:off x="2783840" y="3219450"/>
            <a:ext cx="63817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cxnSp>
        <p:nvCxnSpPr>
          <p:cNvPr id="12" name="直接连接符 11"/>
          <p:cNvCxnSpPr/>
          <p:nvPr/>
        </p:nvCxnSpPr>
        <p:spPr>
          <a:xfrm>
            <a:off x="911014" y="2564772"/>
            <a:ext cx="76808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575474" y="2564772"/>
            <a:ext cx="76808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351194" y="3141352"/>
            <a:ext cx="76808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698414" y="3645542"/>
            <a:ext cx="76808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935519" y="3667767"/>
            <a:ext cx="76808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3359785" y="2675890"/>
            <a:ext cx="63817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8" name="矩形 17"/>
          <p:cNvSpPr/>
          <p:nvPr/>
        </p:nvSpPr>
        <p:spPr>
          <a:xfrm>
            <a:off x="2176145" y="3860800"/>
            <a:ext cx="883920" cy="431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文本框 18"/>
          <p:cNvSpPr txBox="1"/>
          <p:nvPr/>
        </p:nvSpPr>
        <p:spPr>
          <a:xfrm>
            <a:off x="5908040" y="1628775"/>
            <a:ext cx="5674360" cy="3538220"/>
          </a:xfrm>
          <a:prstGeom prst="rect">
            <a:avLst/>
          </a:prstGeom>
          <a:noFill/>
          <a:ln w="9525">
            <a:noFill/>
          </a:ln>
        </p:spPr>
        <p:txBody>
          <a:bodyPr wrap="square" anchor="t" anchorCtr="0">
            <a:spAutoFit/>
          </a:bodyPr>
          <a:p>
            <a:pPr indent="596265"/>
            <a:r>
              <a:rPr lang="zh-CN" sz="2400" dirty="0">
                <a:latin typeface="黑体" panose="02010609060101010101" charset="-122"/>
                <a:ea typeface="黑体" panose="02010609060101010101" charset="-122"/>
              </a:rPr>
              <a:t>茂密的绿叶给人以</a:t>
            </a:r>
            <a:r>
              <a:rPr lang="zh-CN" sz="2800" b="1" dirty="0">
                <a:solidFill>
                  <a:srgbClr val="FF0000"/>
                </a:solidFill>
                <a:latin typeface="黑体" panose="02010609060101010101" charset="-122"/>
                <a:ea typeface="黑体" panose="02010609060101010101" charset="-122"/>
              </a:rPr>
              <a:t>生机勃勃</a:t>
            </a:r>
            <a:r>
              <a:rPr lang="zh-CN" sz="2400" dirty="0">
                <a:latin typeface="黑体" panose="02010609060101010101" charset="-122"/>
                <a:ea typeface="黑体" panose="02010609060101010101" charset="-122"/>
              </a:rPr>
              <a:t>的感觉，洁白的柠檬花、绿色的叶子、金黄的橙子、湛蓝的天空、静立的桃金娘、高昂的月桂一起描绘出</a:t>
            </a:r>
            <a:r>
              <a:rPr lang="zh-CN" sz="2800" b="1" dirty="0">
                <a:solidFill>
                  <a:srgbClr val="FF0000"/>
                </a:solidFill>
                <a:latin typeface="黑体" panose="02010609060101010101" charset="-122"/>
                <a:ea typeface="黑体" panose="02010609060101010101" charset="-122"/>
              </a:rPr>
              <a:t>明媚绚丽</a:t>
            </a:r>
            <a:r>
              <a:rPr lang="zh-CN" sz="2400" dirty="0">
                <a:latin typeface="黑体" panose="02010609060101010101" charset="-122"/>
                <a:ea typeface="黑体" panose="02010609060101010101" charset="-122"/>
              </a:rPr>
              <a:t>的画面。我们仿佛看到了一幅色彩斑斓的水粉画，</a:t>
            </a:r>
            <a:r>
              <a:rPr lang="zh-CN" sz="2400" b="1" u="sng" dirty="0">
                <a:latin typeface="黑体" panose="02010609060101010101" charset="-122"/>
                <a:ea typeface="黑体" panose="02010609060101010101" charset="-122"/>
              </a:rPr>
              <a:t>蓝天之下和风宜人，柠檬花盛开于原野，果园里绿树成荫，硕果金黄，象征爱情的桃金娘悄然静立，默默含羞。而太阳神阿波罗神树月桂则迎风高展，器宇轩昂。</a:t>
            </a:r>
            <a:endParaRPr lang="zh-CN" sz="2400" b="1" u="sng" dirty="0">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研读诗歌，体味情感</a:t>
            </a:r>
            <a:endParaRPr lang="zh-CN" altLang="zh-CN" sz="4800" dirty="0">
              <a:latin typeface="黑体" panose="02010609060101010101" charset="-122"/>
              <a:ea typeface="黑体" panose="02010609060101010101" charset="-122"/>
            </a:endParaRPr>
          </a:p>
        </p:txBody>
      </p:sp>
      <p:sp>
        <p:nvSpPr>
          <p:cNvPr id="8" name="Text Box 6"/>
          <p:cNvSpPr txBox="1">
            <a:spLocks noChangeArrowheads="1"/>
          </p:cNvSpPr>
          <p:nvPr/>
        </p:nvSpPr>
        <p:spPr bwMode="auto">
          <a:xfrm>
            <a:off x="839470" y="1484630"/>
            <a:ext cx="4575175" cy="397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901" tIns="47950" rIns="95901" bIns="47950">
            <a:spAutoFit/>
          </a:bodyPr>
          <a:lstStyle>
            <a:lvl1pPr defTabSz="1012825">
              <a:defRPr sz="1400" b="1">
                <a:solidFill>
                  <a:schemeClr val="tx1"/>
                </a:solidFill>
                <a:latin typeface="Times New Roman" panose="02020603050405020304" pitchFamily="18" charset="0"/>
                <a:ea typeface="宋体" panose="02010600030101010101" pitchFamily="2" charset="-122"/>
              </a:defRPr>
            </a:lvl1pPr>
            <a:lvl2pPr marL="742950" indent="-285750" defTabSz="1012825">
              <a:defRPr sz="1400" b="1">
                <a:solidFill>
                  <a:schemeClr val="tx1"/>
                </a:solidFill>
                <a:latin typeface="Times New Roman" panose="02020603050405020304" pitchFamily="18" charset="0"/>
                <a:ea typeface="宋体" panose="02010600030101010101" pitchFamily="2" charset="-122"/>
              </a:defRPr>
            </a:lvl2pPr>
            <a:lvl3pPr marL="1143000" indent="-228600" defTabSz="1012825">
              <a:defRPr sz="1400" b="1">
                <a:solidFill>
                  <a:schemeClr val="tx1"/>
                </a:solidFill>
                <a:latin typeface="Times New Roman" panose="02020603050405020304" pitchFamily="18" charset="0"/>
                <a:ea typeface="宋体" panose="02010600030101010101" pitchFamily="2" charset="-122"/>
              </a:defRPr>
            </a:lvl3pPr>
            <a:lvl4pPr marL="1600200" indent="-228600" defTabSz="1012825">
              <a:defRPr sz="1400" b="1">
                <a:solidFill>
                  <a:schemeClr val="tx1"/>
                </a:solidFill>
                <a:latin typeface="Times New Roman" panose="02020603050405020304" pitchFamily="18" charset="0"/>
                <a:ea typeface="宋体" panose="02010600030101010101" pitchFamily="2" charset="-122"/>
              </a:defRPr>
            </a:lvl4pPr>
            <a:lvl5pPr marL="2057400" indent="-228600" defTabSz="1012825">
              <a:defRPr sz="1400" b="1">
                <a:solidFill>
                  <a:schemeClr val="tx1"/>
                </a:solidFill>
                <a:latin typeface="Times New Roman" panose="02020603050405020304" pitchFamily="18" charset="0"/>
                <a:ea typeface="宋体" panose="02010600030101010101" pitchFamily="2" charset="-122"/>
              </a:defRPr>
            </a:lvl5pPr>
            <a:lvl6pPr marL="25146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6pPr>
            <a:lvl7pPr marL="29718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7pPr>
            <a:lvl8pPr marL="34290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8pPr>
            <a:lvl9pPr marL="38862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9pPr>
          </a:lstStyle>
          <a:p>
            <a:pPr eaLnBrk="1" hangingPunct="1">
              <a:lnSpc>
                <a:spcPct val="150000"/>
              </a:lnSpc>
            </a:pPr>
            <a:r>
              <a:rPr lang="zh-CN" altLang="en-US" sz="2400" b="0">
                <a:latin typeface="黑体" panose="02010609060101010101" charset="-122"/>
                <a:ea typeface="黑体" panose="02010609060101010101" charset="-122"/>
                <a:cs typeface="黑体" panose="02010609060101010101" charset="-122"/>
              </a:rPr>
              <a:t>你知道吗，那柠檬花开的地方，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茂密的绿叶中，橙子金黄，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蓝天上送来宜人的和风，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桃金娘静立，月桂梢头高昂，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你可知道那地方？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 前往，前往，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我愿跟随你，爱人啊，随你前往！</a:t>
            </a:r>
            <a:endParaRPr lang="zh-CN" altLang="en-US" sz="2400" b="0">
              <a:latin typeface="黑体" panose="02010609060101010101" charset="-122"/>
              <a:ea typeface="黑体" panose="02010609060101010101" charset="-122"/>
              <a:cs typeface="黑体" panose="02010609060101010101" charset="-122"/>
            </a:endParaRPr>
          </a:p>
        </p:txBody>
      </p:sp>
      <p:sp>
        <p:nvSpPr>
          <p:cNvPr id="17" name="椭圆 16"/>
          <p:cNvSpPr/>
          <p:nvPr/>
        </p:nvSpPr>
        <p:spPr>
          <a:xfrm>
            <a:off x="2421255" y="2675890"/>
            <a:ext cx="1648460"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9" name="文本框 18"/>
          <p:cNvSpPr txBox="1"/>
          <p:nvPr/>
        </p:nvSpPr>
        <p:spPr>
          <a:xfrm>
            <a:off x="5908040" y="1628775"/>
            <a:ext cx="5674360" cy="4338320"/>
          </a:xfrm>
          <a:prstGeom prst="rect">
            <a:avLst/>
          </a:prstGeom>
          <a:noFill/>
          <a:ln w="9525">
            <a:noFill/>
          </a:ln>
        </p:spPr>
        <p:txBody>
          <a:bodyPr wrap="square" anchor="t" anchorCtr="0">
            <a:spAutoFit/>
          </a:bodyPr>
          <a:p>
            <a:pPr indent="596265"/>
            <a:r>
              <a:rPr lang="zh-CN" sz="2400" dirty="0">
                <a:latin typeface="黑体" panose="02010609060101010101" charset="-122"/>
                <a:ea typeface="黑体" panose="02010609060101010101" charset="-122"/>
              </a:rPr>
              <a:t>在整幅画面中，诗人只写了一个动态的景物，那就是宜人的和风。但这个</a:t>
            </a:r>
            <a:r>
              <a:rPr lang="zh-CN" sz="2400" dirty="0">
                <a:solidFill>
                  <a:schemeClr val="tx1"/>
                </a:solidFill>
                <a:latin typeface="黑体" panose="02010609060101010101" charset="-122"/>
                <a:ea typeface="黑体" panose="02010609060101010101" charset="-122"/>
              </a:rPr>
              <a:t>动态的“风”</a:t>
            </a:r>
            <a:r>
              <a:rPr lang="zh-CN" sz="2400" dirty="0">
                <a:latin typeface="黑体" panose="02010609060101010101" charset="-122"/>
                <a:ea typeface="黑体" panose="02010609060101010101" charset="-122"/>
              </a:rPr>
              <a:t>既没有扰动桃金娘的“静立”，也没有改变月桂梢头高展的姿态，因此也就愈发</a:t>
            </a:r>
            <a:r>
              <a:rPr lang="zh-CN" sz="2800" b="1" dirty="0">
                <a:solidFill>
                  <a:srgbClr val="FF0000"/>
                </a:solidFill>
                <a:latin typeface="黑体" panose="02010609060101010101" charset="-122"/>
                <a:ea typeface="黑体" panose="02010609060101010101" charset="-122"/>
              </a:rPr>
              <a:t>衬托出了环境的静谧美好</a:t>
            </a:r>
            <a:r>
              <a:rPr lang="zh-CN" sz="2400" dirty="0">
                <a:latin typeface="黑体" panose="02010609060101010101" charset="-122"/>
                <a:ea typeface="黑体" panose="02010609060101010101" charset="-122"/>
              </a:rPr>
              <a:t>。置身其中，让人感到无限的安宁与舒适。</a:t>
            </a:r>
            <a:r>
              <a:rPr lang="zh-CN" sz="2400" b="1" u="sng" dirty="0">
                <a:latin typeface="黑体" panose="02010609060101010101" charset="-122"/>
                <a:ea typeface="黑体" panose="02010609060101010101" charset="-122"/>
              </a:rPr>
              <a:t>轻盈的微风与宁静的氛围，动静相宜，</a:t>
            </a:r>
            <a:r>
              <a:rPr lang="zh-CN" sz="2400" dirty="0">
                <a:latin typeface="黑体" panose="02010609060101010101" charset="-122"/>
                <a:ea typeface="黑体" panose="02010609060101010101" charset="-122"/>
              </a:rPr>
              <a:t>借助意象，寥寥几笔，就把</a:t>
            </a:r>
            <a:r>
              <a:rPr lang="zh-CN" sz="2800" b="1" dirty="0">
                <a:solidFill>
                  <a:srgbClr val="FF0000"/>
                </a:solidFill>
                <a:latin typeface="黑体" panose="02010609060101010101" charset="-122"/>
                <a:ea typeface="黑体" panose="02010609060101010101" charset="-122"/>
              </a:rPr>
              <a:t>花果灿灿、光明自由、美如神境的意大利风光</a:t>
            </a:r>
            <a:r>
              <a:rPr lang="zh-CN" sz="2400" dirty="0">
                <a:latin typeface="黑体" panose="02010609060101010101" charset="-122"/>
                <a:ea typeface="黑体" panose="02010609060101010101" charset="-122"/>
              </a:rPr>
              <a:t>勾画出来，更何况这还是迷娘魂牵梦绕的故乡。</a:t>
            </a:r>
            <a:endParaRPr lang="zh-CN" sz="2400" dirty="0">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研读诗歌，体味情感</a:t>
            </a:r>
            <a:endParaRPr lang="zh-CN" altLang="zh-CN" sz="4800" dirty="0">
              <a:latin typeface="黑体" panose="02010609060101010101" charset="-122"/>
              <a:ea typeface="黑体" panose="02010609060101010101" charset="-122"/>
            </a:endParaRPr>
          </a:p>
        </p:txBody>
      </p:sp>
      <p:sp>
        <p:nvSpPr>
          <p:cNvPr id="8" name="Text Box 6"/>
          <p:cNvSpPr txBox="1">
            <a:spLocks noChangeArrowheads="1"/>
          </p:cNvSpPr>
          <p:nvPr/>
        </p:nvSpPr>
        <p:spPr bwMode="auto">
          <a:xfrm>
            <a:off x="839470" y="1484630"/>
            <a:ext cx="4575175" cy="397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901" tIns="47950" rIns="95901" bIns="47950">
            <a:spAutoFit/>
          </a:bodyPr>
          <a:lstStyle>
            <a:lvl1pPr defTabSz="1012825">
              <a:defRPr sz="1400" b="1">
                <a:solidFill>
                  <a:schemeClr val="tx1"/>
                </a:solidFill>
                <a:latin typeface="Times New Roman" panose="02020603050405020304" pitchFamily="18" charset="0"/>
                <a:ea typeface="宋体" panose="02010600030101010101" pitchFamily="2" charset="-122"/>
              </a:defRPr>
            </a:lvl1pPr>
            <a:lvl2pPr marL="742950" indent="-285750" defTabSz="1012825">
              <a:defRPr sz="1400" b="1">
                <a:solidFill>
                  <a:schemeClr val="tx1"/>
                </a:solidFill>
                <a:latin typeface="Times New Roman" panose="02020603050405020304" pitchFamily="18" charset="0"/>
                <a:ea typeface="宋体" panose="02010600030101010101" pitchFamily="2" charset="-122"/>
              </a:defRPr>
            </a:lvl2pPr>
            <a:lvl3pPr marL="1143000" indent="-228600" defTabSz="1012825">
              <a:defRPr sz="1400" b="1">
                <a:solidFill>
                  <a:schemeClr val="tx1"/>
                </a:solidFill>
                <a:latin typeface="Times New Roman" panose="02020603050405020304" pitchFamily="18" charset="0"/>
                <a:ea typeface="宋体" panose="02010600030101010101" pitchFamily="2" charset="-122"/>
              </a:defRPr>
            </a:lvl3pPr>
            <a:lvl4pPr marL="1600200" indent="-228600" defTabSz="1012825">
              <a:defRPr sz="1400" b="1">
                <a:solidFill>
                  <a:schemeClr val="tx1"/>
                </a:solidFill>
                <a:latin typeface="Times New Roman" panose="02020603050405020304" pitchFamily="18" charset="0"/>
                <a:ea typeface="宋体" panose="02010600030101010101" pitchFamily="2" charset="-122"/>
              </a:defRPr>
            </a:lvl4pPr>
            <a:lvl5pPr marL="2057400" indent="-228600" defTabSz="1012825">
              <a:defRPr sz="1400" b="1">
                <a:solidFill>
                  <a:schemeClr val="tx1"/>
                </a:solidFill>
                <a:latin typeface="Times New Roman" panose="02020603050405020304" pitchFamily="18" charset="0"/>
                <a:ea typeface="宋体" panose="02010600030101010101" pitchFamily="2" charset="-122"/>
              </a:defRPr>
            </a:lvl5pPr>
            <a:lvl6pPr marL="25146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6pPr>
            <a:lvl7pPr marL="29718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7pPr>
            <a:lvl8pPr marL="34290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8pPr>
            <a:lvl9pPr marL="38862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9pPr>
          </a:lstStyle>
          <a:p>
            <a:pPr eaLnBrk="1" hangingPunct="1">
              <a:lnSpc>
                <a:spcPct val="150000"/>
              </a:lnSpc>
            </a:pPr>
            <a:r>
              <a:rPr lang="zh-CN" altLang="en-US" sz="2400" b="0">
                <a:latin typeface="黑体" panose="02010609060101010101" charset="-122"/>
                <a:ea typeface="黑体" panose="02010609060101010101" charset="-122"/>
                <a:cs typeface="黑体" panose="02010609060101010101" charset="-122"/>
              </a:rPr>
              <a:t>你知道吗，那柠檬花开的地方，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茂密的绿叶中，橙子金黄，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蓝天上送来宜人的和风，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桃金娘静立，月桂梢头高昂，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你可知道那地方？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 前往，前往， </a:t>
            </a:r>
            <a:br>
              <a:rPr lang="zh-CN" altLang="en-US" sz="2400" b="0">
                <a:latin typeface="黑体" panose="02010609060101010101" charset="-122"/>
                <a:ea typeface="黑体" panose="02010609060101010101" charset="-122"/>
                <a:cs typeface="黑体" panose="02010609060101010101" charset="-122"/>
              </a:rPr>
            </a:br>
            <a:r>
              <a:rPr lang="zh-CN" altLang="en-US" sz="2400" b="0">
                <a:latin typeface="黑体" panose="02010609060101010101" charset="-122"/>
                <a:ea typeface="黑体" panose="02010609060101010101" charset="-122"/>
                <a:cs typeface="黑体" panose="02010609060101010101" charset="-122"/>
              </a:rPr>
              <a:t>我愿跟随你，爱人啊，随你前往！</a:t>
            </a:r>
            <a:endParaRPr lang="zh-CN" altLang="en-US" sz="2400" b="0">
              <a:latin typeface="黑体" panose="02010609060101010101" charset="-122"/>
              <a:ea typeface="黑体" panose="02010609060101010101" charset="-122"/>
              <a:cs typeface="黑体" panose="02010609060101010101" charset="-122"/>
            </a:endParaRPr>
          </a:p>
        </p:txBody>
      </p:sp>
      <p:sp>
        <p:nvSpPr>
          <p:cNvPr id="5" name="椭圆 4"/>
          <p:cNvSpPr/>
          <p:nvPr/>
        </p:nvSpPr>
        <p:spPr>
          <a:xfrm>
            <a:off x="2712085" y="1628775"/>
            <a:ext cx="98615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6" name="椭圆 5"/>
          <p:cNvSpPr/>
          <p:nvPr/>
        </p:nvSpPr>
        <p:spPr>
          <a:xfrm>
            <a:off x="1835785" y="2132965"/>
            <a:ext cx="63817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7" name="椭圆 6"/>
          <p:cNvSpPr/>
          <p:nvPr/>
        </p:nvSpPr>
        <p:spPr>
          <a:xfrm>
            <a:off x="3060065" y="2132965"/>
            <a:ext cx="63817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9" name="椭圆 8"/>
          <p:cNvSpPr/>
          <p:nvPr/>
        </p:nvSpPr>
        <p:spPr>
          <a:xfrm>
            <a:off x="911225" y="2708910"/>
            <a:ext cx="63817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0" name="椭圆 9"/>
          <p:cNvSpPr/>
          <p:nvPr/>
        </p:nvSpPr>
        <p:spPr>
          <a:xfrm>
            <a:off x="911225" y="3284855"/>
            <a:ext cx="92519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1" name="椭圆 10"/>
          <p:cNvSpPr/>
          <p:nvPr/>
        </p:nvSpPr>
        <p:spPr>
          <a:xfrm>
            <a:off x="2783840" y="3219450"/>
            <a:ext cx="63817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cxnSp>
        <p:nvCxnSpPr>
          <p:cNvPr id="12" name="直接连接符 11"/>
          <p:cNvCxnSpPr/>
          <p:nvPr/>
        </p:nvCxnSpPr>
        <p:spPr>
          <a:xfrm>
            <a:off x="911014" y="2564772"/>
            <a:ext cx="76808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575474" y="2564772"/>
            <a:ext cx="76808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351194" y="3141352"/>
            <a:ext cx="76808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698414" y="3645542"/>
            <a:ext cx="76808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935519" y="3667767"/>
            <a:ext cx="76808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3359785" y="2675890"/>
            <a:ext cx="63817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8" name="矩形 17"/>
          <p:cNvSpPr/>
          <p:nvPr/>
        </p:nvSpPr>
        <p:spPr>
          <a:xfrm>
            <a:off x="2176145" y="3860800"/>
            <a:ext cx="883920" cy="431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文本框 18"/>
          <p:cNvSpPr txBox="1"/>
          <p:nvPr/>
        </p:nvSpPr>
        <p:spPr>
          <a:xfrm>
            <a:off x="5908040" y="1628775"/>
            <a:ext cx="5674360" cy="1753235"/>
          </a:xfrm>
          <a:prstGeom prst="rect">
            <a:avLst/>
          </a:prstGeom>
          <a:noFill/>
          <a:ln w="9525">
            <a:noFill/>
          </a:ln>
        </p:spPr>
        <p:txBody>
          <a:bodyPr wrap="square" anchor="t" anchorCtr="0">
            <a:spAutoFit/>
          </a:bodyPr>
          <a:p>
            <a:r>
              <a:rPr lang="zh-CN" altLang="en-US" sz="3600" dirty="0">
                <a:latin typeface="黑体" panose="02010609060101010101" charset="-122"/>
                <a:ea typeface="黑体" panose="02010609060101010101" charset="-122"/>
              </a:rPr>
              <a:t>再读全诗，思考：</a:t>
            </a:r>
            <a:r>
              <a:rPr lang="zh-CN" sz="3600" dirty="0">
                <a:latin typeface="黑体" panose="02010609060101010101" charset="-122"/>
                <a:ea typeface="黑体" panose="02010609060101010101" charset="-122"/>
              </a:rPr>
              <a:t>迷娘想前往的</a:t>
            </a:r>
            <a:r>
              <a:rPr lang="zh-CN" altLang="en-US" sz="3600" dirty="0">
                <a:latin typeface="黑体" panose="02010609060101010101" charset="-122"/>
                <a:ea typeface="黑体" panose="02010609060101010101" charset="-122"/>
              </a:rPr>
              <a:t>分别是怎样的地方？表达了迷娘怎样的感情？</a:t>
            </a:r>
            <a:endParaRPr lang="zh-CN" altLang="en-US" sz="3600" dirty="0">
              <a:latin typeface="黑体" panose="02010609060101010101" charset="-122"/>
              <a:ea typeface="黑体" panose="02010609060101010101" charset="-122"/>
            </a:endParaRPr>
          </a:p>
        </p:txBody>
      </p:sp>
      <p:sp>
        <p:nvSpPr>
          <p:cNvPr id="20" name="矩形 6"/>
          <p:cNvSpPr/>
          <p:nvPr/>
        </p:nvSpPr>
        <p:spPr>
          <a:xfrm>
            <a:off x="5908040" y="4218305"/>
            <a:ext cx="5674995" cy="521970"/>
          </a:xfrm>
          <a:prstGeom prst="rect">
            <a:avLst/>
          </a:prstGeom>
          <a:noFill/>
          <a:ln w="9525">
            <a:noFill/>
          </a:ln>
        </p:spPr>
        <p:txBody>
          <a:bodyPr wrap="square" anchor="t" anchorCtr="0">
            <a:spAutoFit/>
          </a:bodyPr>
          <a:p>
            <a:pPr marL="0" indent="0">
              <a:buFont typeface="Arial" panose="020B0604020202020204" pitchFamily="34" charset="0"/>
              <a:buChar char="•"/>
            </a:pPr>
            <a:r>
              <a:rPr lang="zh-CN" altLang="en-US" sz="2800" dirty="0">
                <a:solidFill>
                  <a:srgbClr val="FF0000"/>
                </a:solidFill>
                <a:latin typeface="黑体" panose="02010609060101010101" charset="-122"/>
                <a:ea typeface="黑体" panose="02010609060101010101" charset="-122"/>
                <a:cs typeface="黑体" panose="02010609060101010101" charset="-122"/>
                <a:sym typeface="+mn-ea"/>
              </a:rPr>
              <a:t>生机勃勃、明媚绚丽、静谧美好</a:t>
            </a:r>
            <a:endParaRPr lang="zh-CN" altLang="en-US" sz="2800" dirty="0">
              <a:solidFill>
                <a:srgbClr val="FF0000"/>
              </a:solidFill>
              <a:latin typeface="黑体" panose="02010609060101010101" charset="-122"/>
              <a:ea typeface="黑体" panose="02010609060101010101" charset="-122"/>
              <a:cs typeface="黑体" panose="02010609060101010101" charset="-122"/>
              <a:sym typeface="+mn-ea"/>
            </a:endParaRPr>
          </a:p>
        </p:txBody>
      </p:sp>
      <p:sp>
        <p:nvSpPr>
          <p:cNvPr id="21" name="矩形 6"/>
          <p:cNvSpPr/>
          <p:nvPr/>
        </p:nvSpPr>
        <p:spPr>
          <a:xfrm>
            <a:off x="5908040" y="4792345"/>
            <a:ext cx="5674995" cy="521970"/>
          </a:xfrm>
          <a:prstGeom prst="rect">
            <a:avLst/>
          </a:prstGeom>
          <a:noFill/>
          <a:ln w="9525">
            <a:noFill/>
          </a:ln>
        </p:spPr>
        <p:txBody>
          <a:bodyPr wrap="square" anchor="t" anchorCtr="0">
            <a:spAutoFit/>
          </a:bodyPr>
          <a:p>
            <a:pPr marL="0" indent="0">
              <a:buFont typeface="Arial" panose="020B0604020202020204" pitchFamily="34" charset="0"/>
              <a:buChar char="•"/>
            </a:pPr>
            <a:r>
              <a:rPr lang="zh-CN" altLang="en-US" sz="2800" dirty="0">
                <a:solidFill>
                  <a:srgbClr val="FF0000"/>
                </a:solidFill>
                <a:latin typeface="黑体" panose="02010609060101010101" charset="-122"/>
                <a:ea typeface="黑体" panose="02010609060101010101" charset="-122"/>
                <a:cs typeface="黑体" panose="02010609060101010101" charset="-122"/>
                <a:sym typeface="+mn-ea"/>
              </a:rPr>
              <a:t>表达了迷娘对故乡的深切思念</a:t>
            </a:r>
            <a:endParaRPr lang="zh-CN" altLang="en-US" sz="2800" dirty="0">
              <a:solidFill>
                <a:srgbClr val="FF0000"/>
              </a:solidFill>
              <a:latin typeface="黑体" panose="02010609060101010101" charset="-122"/>
              <a:ea typeface="黑体" panose="02010609060101010101" charset="-122"/>
              <a:cs typeface="黑体" panose="02010609060101010101" charset="-122"/>
              <a:sym typeface="+mn-ea"/>
            </a:endParaRPr>
          </a:p>
        </p:txBody>
      </p:sp>
      <p:sp>
        <p:nvSpPr>
          <p:cNvPr id="22" name="矩形 6"/>
          <p:cNvSpPr/>
          <p:nvPr/>
        </p:nvSpPr>
        <p:spPr>
          <a:xfrm>
            <a:off x="5908040" y="3624580"/>
            <a:ext cx="2821305" cy="521970"/>
          </a:xfrm>
          <a:prstGeom prst="rect">
            <a:avLst/>
          </a:prstGeom>
          <a:noFill/>
          <a:ln w="9525">
            <a:noFill/>
          </a:ln>
        </p:spPr>
        <p:txBody>
          <a:bodyPr wrap="square" anchor="t" anchorCtr="0">
            <a:spAutoFit/>
          </a:bodyPr>
          <a:p>
            <a:pPr marL="0"/>
            <a:r>
              <a:rPr lang="zh-CN" altLang="en-US" sz="2800" dirty="0">
                <a:solidFill>
                  <a:schemeClr val="tx1"/>
                </a:solidFill>
                <a:latin typeface="黑体" panose="02010609060101010101" charset="-122"/>
                <a:ea typeface="黑体" panose="02010609060101010101" charset="-122"/>
                <a:cs typeface="黑体" panose="02010609060101010101" charset="-122"/>
                <a:sym typeface="+mn-ea"/>
              </a:rPr>
              <a:t>第一节：</a:t>
            </a:r>
            <a:endParaRPr lang="zh-CN" altLang="en-US" sz="2800" dirty="0">
              <a:solidFill>
                <a:schemeClr val="tx1"/>
              </a:solidFill>
              <a:latin typeface="黑体" panose="02010609060101010101" charset="-122"/>
              <a:ea typeface="黑体" panose="02010609060101010101" charset="-122"/>
              <a:cs typeface="黑体" panose="02010609060101010101" charset="-122"/>
              <a:sym typeface="+mn-ea"/>
            </a:endParaRPr>
          </a:p>
        </p:txBody>
      </p:sp>
      <p:sp>
        <p:nvSpPr>
          <p:cNvPr id="2" name="矩形 6"/>
          <p:cNvSpPr/>
          <p:nvPr/>
        </p:nvSpPr>
        <p:spPr>
          <a:xfrm>
            <a:off x="2837180" y="5517515"/>
            <a:ext cx="6517640" cy="583565"/>
          </a:xfrm>
          <a:prstGeom prst="rect">
            <a:avLst/>
          </a:prstGeom>
          <a:noFill/>
          <a:ln w="9525">
            <a:noFill/>
          </a:ln>
        </p:spPr>
        <p:txBody>
          <a:bodyPr wrap="square" anchor="t" anchorCtr="0">
            <a:spAutoFit/>
          </a:bodyPr>
          <a:p>
            <a:pPr marL="0" algn="ctr"/>
            <a:r>
              <a:rPr lang="zh-CN" altLang="en-US" sz="3200" dirty="0">
                <a:solidFill>
                  <a:srgbClr val="FF0000"/>
                </a:solidFill>
                <a:latin typeface="黑体" panose="02010609060101010101" charset="-122"/>
                <a:ea typeface="黑体" panose="02010609060101010101" charset="-122"/>
                <a:cs typeface="黑体" panose="02010609060101010101" charset="-122"/>
                <a:sym typeface="+mn-ea"/>
              </a:rPr>
              <a:t>对美好生活的向往和追求</a:t>
            </a:r>
            <a:endParaRPr lang="zh-CN" altLang="en-US" sz="3200" dirty="0">
              <a:solidFill>
                <a:srgbClr val="FF0000"/>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ppt_x"/>
                                          </p:val>
                                        </p:tav>
                                        <p:tav tm="100000">
                                          <p:val>
                                            <p:strVal val="#ppt_x"/>
                                          </p:val>
                                        </p:tav>
                                      </p:tavLst>
                                    </p:anim>
                                    <p:anim calcmode="lin" valueType="num">
                                      <p:cBhvr additive="base">
                                        <p:cTn id="19"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研读诗歌，体味情感</a:t>
            </a:r>
            <a:endParaRPr lang="zh-CN" altLang="zh-CN" sz="4800" dirty="0">
              <a:latin typeface="黑体" panose="02010609060101010101" charset="-122"/>
              <a:ea typeface="黑体" panose="02010609060101010101" charset="-122"/>
            </a:endParaRPr>
          </a:p>
        </p:txBody>
      </p:sp>
      <p:sp>
        <p:nvSpPr>
          <p:cNvPr id="8" name="Text Box 6"/>
          <p:cNvSpPr txBox="1">
            <a:spLocks noChangeArrowheads="1"/>
          </p:cNvSpPr>
          <p:nvPr/>
        </p:nvSpPr>
        <p:spPr bwMode="auto">
          <a:xfrm>
            <a:off x="624205" y="2277110"/>
            <a:ext cx="10669905" cy="1757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901" tIns="47950" rIns="95901" bIns="47950">
            <a:spAutoFit/>
          </a:bodyPr>
          <a:lstStyle>
            <a:lvl1pPr defTabSz="1012825">
              <a:defRPr sz="1400" b="1">
                <a:solidFill>
                  <a:schemeClr val="tx1"/>
                </a:solidFill>
                <a:latin typeface="Times New Roman" panose="02020603050405020304" pitchFamily="18" charset="0"/>
                <a:ea typeface="宋体" panose="02010600030101010101" pitchFamily="2" charset="-122"/>
              </a:defRPr>
            </a:lvl1pPr>
            <a:lvl2pPr marL="742950" indent="-285750" defTabSz="1012825">
              <a:defRPr sz="1400" b="1">
                <a:solidFill>
                  <a:schemeClr val="tx1"/>
                </a:solidFill>
                <a:latin typeface="Times New Roman" panose="02020603050405020304" pitchFamily="18" charset="0"/>
                <a:ea typeface="宋体" panose="02010600030101010101" pitchFamily="2" charset="-122"/>
              </a:defRPr>
            </a:lvl2pPr>
            <a:lvl3pPr marL="1143000" indent="-228600" defTabSz="1012825">
              <a:defRPr sz="1400" b="1">
                <a:solidFill>
                  <a:schemeClr val="tx1"/>
                </a:solidFill>
                <a:latin typeface="Times New Roman" panose="02020603050405020304" pitchFamily="18" charset="0"/>
                <a:ea typeface="宋体" panose="02010600030101010101" pitchFamily="2" charset="-122"/>
              </a:defRPr>
            </a:lvl3pPr>
            <a:lvl4pPr marL="1600200" indent="-228600" defTabSz="1012825">
              <a:defRPr sz="1400" b="1">
                <a:solidFill>
                  <a:schemeClr val="tx1"/>
                </a:solidFill>
                <a:latin typeface="Times New Roman" panose="02020603050405020304" pitchFamily="18" charset="0"/>
                <a:ea typeface="宋体" panose="02010600030101010101" pitchFamily="2" charset="-122"/>
              </a:defRPr>
            </a:lvl4pPr>
            <a:lvl5pPr marL="2057400" indent="-228600" defTabSz="1012825">
              <a:defRPr sz="1400" b="1">
                <a:solidFill>
                  <a:schemeClr val="tx1"/>
                </a:solidFill>
                <a:latin typeface="Times New Roman" panose="02020603050405020304" pitchFamily="18" charset="0"/>
                <a:ea typeface="宋体" panose="02010600030101010101" pitchFamily="2" charset="-122"/>
              </a:defRPr>
            </a:lvl5pPr>
            <a:lvl6pPr marL="25146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6pPr>
            <a:lvl7pPr marL="29718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7pPr>
            <a:lvl8pPr marL="34290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8pPr>
            <a:lvl9pPr marL="38862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9pPr>
          </a:lstStyle>
          <a:p>
            <a:pPr indent="628650" eaLnBrk="1" hangingPunct="1">
              <a:lnSpc>
                <a:spcPct val="150000"/>
              </a:lnSpc>
            </a:pPr>
            <a:r>
              <a:rPr lang="zh-CN" altLang="en-US" sz="2400" b="0">
                <a:latin typeface="黑体" panose="02010609060101010101" charset="-122"/>
                <a:ea typeface="黑体" panose="02010609060101010101" charset="-122"/>
                <a:cs typeface="黑体" panose="02010609060101010101" charset="-122"/>
                <a:sym typeface="+mn-ea"/>
              </a:rPr>
              <a:t>迷娘常常跑到一个水盆旁边去洗脸，非常急躁用力，几乎把脸皮都擦破了……她竭力想洗去她两颊上的脂粉。</a:t>
            </a:r>
            <a:endParaRPr lang="zh-CN" altLang="en-US" sz="2400" b="0">
              <a:latin typeface="黑体" panose="02010609060101010101" charset="-122"/>
              <a:ea typeface="黑体" panose="02010609060101010101" charset="-122"/>
              <a:cs typeface="黑体" panose="02010609060101010101" charset="-122"/>
              <a:sym typeface="+mn-ea"/>
            </a:endParaRPr>
          </a:p>
          <a:p>
            <a:pPr indent="628650" algn="r" eaLnBrk="1" hangingPunct="1">
              <a:lnSpc>
                <a:spcPct val="150000"/>
              </a:lnSpc>
            </a:pPr>
            <a:r>
              <a:rPr lang="en-US" altLang="zh-CN" sz="2400" b="0">
                <a:latin typeface="黑体" panose="02010609060101010101" charset="-122"/>
                <a:ea typeface="黑体" panose="02010609060101010101" charset="-122"/>
                <a:cs typeface="黑体" panose="02010609060101010101" charset="-122"/>
                <a:sym typeface="+mn-ea"/>
              </a:rPr>
              <a:t>——</a:t>
            </a:r>
            <a:r>
              <a:rPr lang="zh-CN" altLang="en-US" sz="2400" b="0">
                <a:latin typeface="黑体" panose="02010609060101010101" charset="-122"/>
                <a:ea typeface="黑体" panose="02010609060101010101" charset="-122"/>
                <a:cs typeface="黑体" panose="02010609060101010101" charset="-122"/>
                <a:sym typeface="+mn-ea"/>
              </a:rPr>
              <a:t>歌德《</a:t>
            </a:r>
            <a:r>
              <a:rPr lang="zh-CN" altLang="en-US" sz="2400" b="0" kern="100">
                <a:solidFill>
                  <a:srgbClr val="333333"/>
                </a:solidFill>
                <a:effectLst/>
                <a:latin typeface="黑体" panose="02010609060101010101" charset="-122"/>
                <a:ea typeface="黑体" panose="02010609060101010101" charset="-122"/>
                <a:cs typeface="黑体" panose="02010609060101010101" charset="-122"/>
                <a:sym typeface="+mn-ea"/>
              </a:rPr>
              <a:t>威廉</a:t>
            </a:r>
            <a:r>
              <a:rPr lang="en-US" altLang="zh-CN" sz="2400" b="0" kern="100">
                <a:solidFill>
                  <a:srgbClr val="333333"/>
                </a:solidFill>
                <a:effectLst/>
                <a:latin typeface="黑体" panose="02010609060101010101" charset="-122"/>
                <a:ea typeface="黑体" panose="02010609060101010101" charset="-122"/>
                <a:cs typeface="黑体" panose="02010609060101010101" charset="-122"/>
                <a:sym typeface="+mn-ea"/>
              </a:rPr>
              <a:t>·</a:t>
            </a:r>
            <a:r>
              <a:rPr lang="zh-CN" altLang="en-US" sz="2400" b="0" kern="100">
                <a:solidFill>
                  <a:srgbClr val="333333"/>
                </a:solidFill>
                <a:effectLst/>
                <a:latin typeface="黑体" panose="02010609060101010101" charset="-122"/>
                <a:ea typeface="黑体" panose="02010609060101010101" charset="-122"/>
                <a:cs typeface="黑体" panose="02010609060101010101" charset="-122"/>
                <a:sym typeface="+mn-ea"/>
              </a:rPr>
              <a:t>迈斯特</a:t>
            </a:r>
            <a:r>
              <a:rPr lang="zh-CN" altLang="en-US" sz="2400" b="0">
                <a:latin typeface="黑体" panose="02010609060101010101" charset="-122"/>
                <a:ea typeface="黑体" panose="02010609060101010101" charset="-122"/>
                <a:cs typeface="黑体" panose="02010609060101010101" charset="-122"/>
                <a:sym typeface="+mn-ea"/>
              </a:rPr>
              <a:t>》</a:t>
            </a:r>
            <a:endParaRPr lang="zh-CN" altLang="en-US" sz="2400" b="0">
              <a:latin typeface="黑体" panose="02010609060101010101" charset="-122"/>
              <a:ea typeface="黑体" panose="02010609060101010101" charset="-122"/>
              <a:cs typeface="黑体" panose="02010609060101010101" charset="-122"/>
              <a:sym typeface="+mn-ea"/>
            </a:endParaRPr>
          </a:p>
        </p:txBody>
      </p:sp>
      <p:sp>
        <p:nvSpPr>
          <p:cNvPr id="10" name="文本框 1"/>
          <p:cNvSpPr txBox="1"/>
          <p:nvPr/>
        </p:nvSpPr>
        <p:spPr>
          <a:xfrm>
            <a:off x="624205" y="1628775"/>
            <a:ext cx="10669270" cy="645160"/>
          </a:xfrm>
          <a:prstGeom prst="rect">
            <a:avLst/>
          </a:prstGeom>
          <a:noFill/>
          <a:ln w="9525">
            <a:noFill/>
          </a:ln>
        </p:spPr>
        <p:txBody>
          <a:bodyPr wrap="square" anchor="t" anchorCtr="0">
            <a:spAutoFit/>
          </a:bodyPr>
          <a:p>
            <a:r>
              <a:rPr lang="zh-CN" altLang="en-US" sz="3600" dirty="0">
                <a:latin typeface="黑体" panose="02010609060101010101" charset="-122"/>
                <a:ea typeface="黑体" panose="02010609060101010101" charset="-122"/>
              </a:rPr>
              <a:t>知识链接</a:t>
            </a:r>
            <a:endParaRPr lang="zh-CN" altLang="en-US" sz="3600" dirty="0">
              <a:latin typeface="黑体" panose="02010609060101010101" charset="-122"/>
              <a:ea typeface="黑体" panose="02010609060101010101" charset="-122"/>
            </a:endParaRPr>
          </a:p>
        </p:txBody>
      </p:sp>
      <p:sp>
        <p:nvSpPr>
          <p:cNvPr id="12" name="Text Box 6"/>
          <p:cNvSpPr txBox="1">
            <a:spLocks noChangeArrowheads="1"/>
          </p:cNvSpPr>
          <p:nvPr/>
        </p:nvSpPr>
        <p:spPr bwMode="auto">
          <a:xfrm>
            <a:off x="760730" y="3934460"/>
            <a:ext cx="10669905" cy="1757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901" tIns="47950" rIns="95901" bIns="47950">
            <a:spAutoFit/>
          </a:bodyPr>
          <a:lstStyle>
            <a:lvl1pPr defTabSz="1012825">
              <a:defRPr sz="1400" b="1">
                <a:solidFill>
                  <a:schemeClr val="tx1"/>
                </a:solidFill>
                <a:latin typeface="Times New Roman" panose="02020603050405020304" pitchFamily="18" charset="0"/>
                <a:ea typeface="宋体" panose="02010600030101010101" pitchFamily="2" charset="-122"/>
              </a:defRPr>
            </a:lvl1pPr>
            <a:lvl2pPr marL="742950" indent="-285750" defTabSz="1012825">
              <a:defRPr sz="1400" b="1">
                <a:solidFill>
                  <a:schemeClr val="tx1"/>
                </a:solidFill>
                <a:latin typeface="Times New Roman" panose="02020603050405020304" pitchFamily="18" charset="0"/>
                <a:ea typeface="宋体" panose="02010600030101010101" pitchFamily="2" charset="-122"/>
              </a:defRPr>
            </a:lvl2pPr>
            <a:lvl3pPr marL="1143000" indent="-228600" defTabSz="1012825">
              <a:defRPr sz="1400" b="1">
                <a:solidFill>
                  <a:schemeClr val="tx1"/>
                </a:solidFill>
                <a:latin typeface="Times New Roman" panose="02020603050405020304" pitchFamily="18" charset="0"/>
                <a:ea typeface="宋体" panose="02010600030101010101" pitchFamily="2" charset="-122"/>
              </a:defRPr>
            </a:lvl3pPr>
            <a:lvl4pPr marL="1600200" indent="-228600" defTabSz="1012825">
              <a:defRPr sz="1400" b="1">
                <a:solidFill>
                  <a:schemeClr val="tx1"/>
                </a:solidFill>
                <a:latin typeface="Times New Roman" panose="02020603050405020304" pitchFamily="18" charset="0"/>
                <a:ea typeface="宋体" panose="02010600030101010101" pitchFamily="2" charset="-122"/>
              </a:defRPr>
            </a:lvl4pPr>
            <a:lvl5pPr marL="2057400" indent="-228600" defTabSz="1012825">
              <a:defRPr sz="1400" b="1">
                <a:solidFill>
                  <a:schemeClr val="tx1"/>
                </a:solidFill>
                <a:latin typeface="Times New Roman" panose="02020603050405020304" pitchFamily="18" charset="0"/>
                <a:ea typeface="宋体" panose="02010600030101010101" pitchFamily="2" charset="-122"/>
              </a:defRPr>
            </a:lvl5pPr>
            <a:lvl6pPr marL="25146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6pPr>
            <a:lvl7pPr marL="29718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7pPr>
            <a:lvl8pPr marL="34290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8pPr>
            <a:lvl9pPr marL="3886200" indent="-228600" algn="ctr" defTabSz="1012825" eaLnBrk="0" fontAlgn="base" hangingPunct="0">
              <a:spcBef>
                <a:spcPct val="0"/>
              </a:spcBef>
              <a:spcAft>
                <a:spcPct val="0"/>
              </a:spcAft>
              <a:defRPr sz="1400" b="1">
                <a:solidFill>
                  <a:schemeClr val="tx1"/>
                </a:solidFill>
                <a:latin typeface="Times New Roman" panose="02020603050405020304" pitchFamily="18" charset="0"/>
                <a:ea typeface="宋体" panose="02010600030101010101" pitchFamily="2" charset="-122"/>
              </a:defRPr>
            </a:lvl9pPr>
          </a:lstStyle>
          <a:p>
            <a:pPr indent="628650" eaLnBrk="1" hangingPunct="1">
              <a:lnSpc>
                <a:spcPct val="150000"/>
              </a:lnSpc>
            </a:pPr>
            <a:r>
              <a:rPr lang="zh-CN" altLang="en-US" sz="2400" b="0">
                <a:latin typeface="黑体" panose="02010609060101010101" charset="-122"/>
                <a:ea typeface="黑体" panose="02010609060101010101" charset="-122"/>
                <a:cs typeface="黑体" panose="02010609060101010101" charset="-122"/>
                <a:sym typeface="+mn-ea"/>
              </a:rPr>
              <a:t>当迈斯特提出要离开的时候，迷娘痛苦到全身痉挛，先是抽搐后是像瘫痪一般，直到迈斯特说出：“我将永远拥有你，不再离开你”的时候，她那颗破碎的心才得以完整。</a:t>
            </a:r>
            <a:endParaRPr lang="zh-CN" altLang="en-US" sz="2400" b="0">
              <a:latin typeface="黑体" panose="02010609060101010101" charset="-122"/>
              <a:ea typeface="黑体" panose="02010609060101010101" charset="-122"/>
              <a:cs typeface="黑体" panose="02010609060101010101" charset="-122"/>
              <a:sym typeface="+mn-ea"/>
            </a:endParaRPr>
          </a:p>
        </p:txBody>
      </p:sp>
      <p:sp>
        <p:nvSpPr>
          <p:cNvPr id="3" name="矩形 6"/>
          <p:cNvSpPr/>
          <p:nvPr/>
        </p:nvSpPr>
        <p:spPr>
          <a:xfrm>
            <a:off x="2999740" y="1690370"/>
            <a:ext cx="6889750" cy="583565"/>
          </a:xfrm>
          <a:prstGeom prst="rect">
            <a:avLst/>
          </a:prstGeom>
          <a:noFill/>
          <a:ln w="9525">
            <a:noFill/>
          </a:ln>
        </p:spPr>
        <p:txBody>
          <a:bodyPr wrap="square" anchor="t" anchorCtr="0">
            <a:spAutoFit/>
          </a:bodyPr>
          <a:p>
            <a:pPr marL="0" algn="ctr"/>
            <a:r>
              <a:rPr lang="zh-CN" altLang="en-US" sz="3200" dirty="0">
                <a:solidFill>
                  <a:srgbClr val="FF0000"/>
                </a:solidFill>
                <a:latin typeface="黑体" panose="02010609060101010101" charset="-122"/>
                <a:ea typeface="黑体" panose="02010609060101010101" charset="-122"/>
                <a:cs typeface="黑体" panose="02010609060101010101" charset="-122"/>
                <a:sym typeface="+mn-ea"/>
              </a:rPr>
              <a:t>迷娘对美好爱情和生活的向往和追求</a:t>
            </a:r>
            <a:endParaRPr lang="zh-CN" altLang="en-US" sz="3200" dirty="0">
              <a:solidFill>
                <a:srgbClr val="FF0000"/>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bldLvl="0" animBg="1"/>
      <p:bldP spid="12" grpId="0" bldLvl="0" animBg="1"/>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sz="4800" dirty="0">
                <a:latin typeface="黑体" panose="02010609060101010101" charset="-122"/>
                <a:ea typeface="黑体" panose="02010609060101010101" charset="-122"/>
              </a:rPr>
              <a:t>课堂小结</a:t>
            </a:r>
            <a:endParaRPr lang="zh-CN" sz="4800" dirty="0">
              <a:latin typeface="黑体" panose="02010609060101010101" charset="-122"/>
              <a:ea typeface="黑体" panose="02010609060101010101" charset="-122"/>
            </a:endParaRPr>
          </a:p>
        </p:txBody>
      </p:sp>
      <p:sp>
        <p:nvSpPr>
          <p:cNvPr id="36868" name="矩形 6"/>
          <p:cNvSpPr/>
          <p:nvPr/>
        </p:nvSpPr>
        <p:spPr>
          <a:xfrm>
            <a:off x="624205" y="1855470"/>
            <a:ext cx="10669270" cy="2553335"/>
          </a:xfrm>
          <a:prstGeom prst="rect">
            <a:avLst/>
          </a:prstGeom>
          <a:noFill/>
          <a:ln w="9525">
            <a:noFill/>
          </a:ln>
        </p:spPr>
        <p:txBody>
          <a:bodyPr wrap="square" anchor="t" anchorCtr="0">
            <a:spAutoFit/>
          </a:bodyPr>
          <a:p>
            <a:pPr marL="0" marR="0" lvl="0" indent="812800" algn="l" defTabSz="914400" rtl="0" fontAlgn="auto">
              <a:lnSpc>
                <a:spcPct val="100000"/>
              </a:lnSpc>
              <a:spcBef>
                <a:spcPct val="0"/>
              </a:spcBef>
              <a:spcAft>
                <a:spcPct val="0"/>
              </a:spcAft>
              <a:buClrTx/>
              <a:buSzTx/>
              <a:buFontTx/>
              <a:buNone/>
              <a:defRPr/>
            </a:pPr>
            <a:r>
              <a:rPr lang="zh-CN" altLang="en-US" sz="3200" noProof="0">
                <a:ln>
                  <a:noFill/>
                </a:ln>
                <a:solidFill>
                  <a:prstClr val="black"/>
                </a:solidFill>
                <a:effectLst/>
                <a:uLnTx/>
                <a:uFillTx/>
                <a:latin typeface="黑体" panose="02010609060101010101" charset="-122"/>
                <a:ea typeface="黑体" panose="02010609060101010101" charset="-122"/>
                <a:cs typeface="Arial" panose="020B0604020202020204"/>
                <a:sym typeface="+mn-ea"/>
              </a:rPr>
              <a:t>美国著名的诗人埃德拉•庞德曾说过：“意象在任何情况下都不只是一个思想，它是一团或一堆相交融的思想，具有活力”，所以我们在</a:t>
            </a:r>
            <a:r>
              <a:rPr lang="zh-CN" altLang="en-US" sz="3200" u="sng" noProof="0">
                <a:ln>
                  <a:noFill/>
                </a:ln>
                <a:solidFill>
                  <a:srgbClr val="FF0000"/>
                </a:solidFill>
                <a:effectLst/>
                <a:uLnTx/>
                <a:uFillTx/>
                <a:latin typeface="黑体" panose="02010609060101010101" charset="-122"/>
                <a:ea typeface="黑体" panose="02010609060101010101" charset="-122"/>
                <a:cs typeface="Arial" panose="020B0604020202020204"/>
                <a:sym typeface="+mn-ea"/>
              </a:rPr>
              <a:t>鉴赏诗歌的时候要充分调动自己的感官、知识和经验，并且要整体地去挖掘诗歌中隐含的深刻意蕴。</a:t>
            </a:r>
            <a:endParaRPr lang="zh-CN" altLang="en-US" sz="3200" u="sng" noProof="0">
              <a:ln>
                <a:noFill/>
              </a:ln>
              <a:solidFill>
                <a:srgbClr val="FF0000"/>
              </a:solidFill>
              <a:effectLst/>
              <a:uLnTx/>
              <a:uFillTx/>
              <a:latin typeface="黑体" panose="02010609060101010101" charset="-122"/>
              <a:ea typeface="黑体" panose="02010609060101010101" charset="-122"/>
              <a:cs typeface="Arial" panose="020B0604020202020204"/>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 calcmode="lin" valueType="num">
                                      <p:cBhvr additive="base">
                                        <p:cTn id="7" dur="500" fill="hold"/>
                                        <p:tgtEl>
                                          <p:spTgt spid="36868"/>
                                        </p:tgtEl>
                                        <p:attrNameLst>
                                          <p:attrName>ppt_x</p:attrName>
                                        </p:attrNameLst>
                                      </p:cBhvr>
                                      <p:tavLst>
                                        <p:tav tm="0">
                                          <p:val>
                                            <p:strVal val="#ppt_x"/>
                                          </p:val>
                                        </p:tav>
                                        <p:tav tm="100000">
                                          <p:val>
                                            <p:strVal val="#ppt_x"/>
                                          </p:val>
                                        </p:tav>
                                      </p:tavLst>
                                    </p:anim>
                                    <p:anim calcmode="lin" valueType="num">
                                      <p:cBhvr additive="base">
                                        <p:cTn id="8"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a:xfrm>
            <a:off x="609600" y="2283778"/>
            <a:ext cx="10972800" cy="1143000"/>
          </a:xfrm>
        </p:spPr>
        <p:txBody>
          <a:bodyPr lIns="91440" tIns="45720" rIns="91440" bIns="45720" anchor="ctr" anchorCtr="0"/>
          <a:lstStyle/>
          <a:p>
            <a:r>
              <a:rPr lang="zh-CN" altLang="zh-CN" sz="4800" dirty="0">
                <a:latin typeface="黑体" panose="02010609060101010101" charset="-122"/>
                <a:ea typeface="黑体" panose="02010609060101010101" charset="-122"/>
              </a:rPr>
              <a:t>谢谢观看！</a:t>
            </a:r>
            <a:endParaRPr lang="zh-CN" altLang="zh-CN" sz="4800" dirty="0">
              <a:latin typeface="黑体" panose="02010609060101010101" charset="-122"/>
              <a:ea typeface="黑体" panose="02010609060101010101"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5841" name="标题 1"/>
          <p:cNvSpPr>
            <a:spLocks noGrp="1"/>
          </p:cNvSpPr>
          <p:nvPr>
            <p:ph type="title"/>
          </p:nvPr>
        </p:nvSpPr>
        <p:spPr>
          <a:xfrm>
            <a:off x="2999740" y="0"/>
            <a:ext cx="9144000" cy="1296670"/>
          </a:xfrm>
        </p:spPr>
        <p:txBody>
          <a:bodyPr vert="horz" lIns="91440" tIns="45720" rIns="91440" bIns="45720" anchor="ctr" anchorCtr="0"/>
          <a:lstStyle/>
          <a:p>
            <a:pPr algn="r"/>
            <a:r>
              <a:rPr lang="zh-CN" altLang="en-US" sz="2800" dirty="0">
                <a:latin typeface="黑体" panose="02010609060101010101" charset="-122"/>
                <a:ea typeface="黑体" panose="02010609060101010101" charset="-122"/>
              </a:rPr>
              <a:t>高二</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部编版</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语文</a:t>
            </a:r>
            <a:r>
              <a:rPr lang="en-US" altLang="zh-CN" sz="2800" dirty="0">
                <a:latin typeface="黑体" panose="02010609060101010101" charset="-122"/>
                <a:ea typeface="黑体" panose="02010609060101010101" charset="-122"/>
              </a:rPr>
              <a:t>—</a:t>
            </a:r>
            <a:r>
              <a:rPr lang="zh-CN" altLang="en-US" sz="2800" dirty="0">
                <a:latin typeface="黑体" panose="02010609060101010101" charset="-122"/>
                <a:ea typeface="黑体" panose="02010609060101010101" charset="-122"/>
              </a:rPr>
              <a:t>第四单元</a:t>
            </a:r>
            <a:endParaRPr lang="zh-CN" altLang="en-US" b="1"/>
          </a:p>
        </p:txBody>
      </p:sp>
      <p:sp>
        <p:nvSpPr>
          <p:cNvPr id="35842" name="内容占位符 2"/>
          <p:cNvSpPr>
            <a:spLocks noGrp="1"/>
          </p:cNvSpPr>
          <p:nvPr>
            <p:ph idx="1"/>
          </p:nvPr>
        </p:nvSpPr>
        <p:spPr>
          <a:xfrm>
            <a:off x="609600" y="3284855"/>
            <a:ext cx="10972800" cy="721995"/>
          </a:xfrm>
        </p:spPr>
        <p:txBody>
          <a:bodyPr vert="horz" lIns="91440" tIns="45720" rIns="91440" bIns="45720" anchor="t" anchorCtr="0"/>
          <a:lstStyle/>
          <a:p>
            <a:pPr marL="0" indent="0" algn="ctr">
              <a:buNone/>
            </a:pPr>
            <a:r>
              <a:rPr lang="zh-CN" altLang="en-US" sz="2800">
                <a:latin typeface="黑体" panose="02010609060101010101" charset="-122"/>
                <a:ea typeface="黑体" panose="02010609060101010101" charset="-122"/>
              </a:rPr>
              <a:t>广州大学附属中学</a:t>
            </a:r>
            <a:r>
              <a:rPr lang="en-US" altLang="zh-CN" sz="2800">
                <a:latin typeface="黑体" panose="02010609060101010101" charset="-122"/>
                <a:ea typeface="黑体" panose="02010609060101010101" charset="-122"/>
              </a:rPr>
              <a:t> </a:t>
            </a:r>
            <a:r>
              <a:rPr lang="zh-CN" altLang="en-US" sz="2800">
                <a:latin typeface="黑体" panose="02010609060101010101" charset="-122"/>
                <a:ea typeface="黑体" panose="02010609060101010101" charset="-122"/>
              </a:rPr>
              <a:t>李梦婕</a:t>
            </a:r>
            <a:endParaRPr lang="zh-CN" altLang="en-US" sz="2800">
              <a:latin typeface="黑体" panose="02010609060101010101" charset="-122"/>
              <a:ea typeface="黑体" panose="02010609060101010101" charset="-122"/>
            </a:endParaRPr>
          </a:p>
        </p:txBody>
      </p:sp>
      <p:sp>
        <p:nvSpPr>
          <p:cNvPr id="3" name="内容占位符 2"/>
          <p:cNvSpPr>
            <a:spLocks noGrp="1"/>
          </p:cNvSpPr>
          <p:nvPr/>
        </p:nvSpPr>
        <p:spPr>
          <a:xfrm>
            <a:off x="609600" y="2132965"/>
            <a:ext cx="10972800" cy="935990"/>
          </a:xfrm>
          <a:prstGeom prst="rect">
            <a:avLst/>
          </a:prstGeom>
          <a:noFill/>
          <a:ln w="9525">
            <a:noFill/>
          </a:ln>
        </p:spPr>
        <p:txBody>
          <a:bodyPr vert="horz" lIns="91440" tIns="45720" rIns="91440" bIns="45720" anchor="t" anchorCtr="0"/>
          <a:lstStyle>
            <a:lvl1pPr marL="342900" lvl="0" indent="-342900" algn="l" defTabSz="914400" eaLnBrk="1" fontAlgn="base" latinLnBrk="0" hangingPunct="1">
              <a:lnSpc>
                <a:spcPct val="100000"/>
              </a:lnSpc>
              <a:spcBef>
                <a:spcPct val="20000"/>
              </a:spcBef>
              <a:spcAft>
                <a:spcPct val="0"/>
              </a:spcAft>
              <a:buSzPct val="100000"/>
              <a:buChar char="•"/>
              <a:defRPr sz="3200" b="0" i="0" u="none" kern="1200" baseline="0">
                <a:solidFill>
                  <a:srgbClr val="000000"/>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SzPct val="100000"/>
              <a:buFontTx/>
              <a:buChar char="–"/>
              <a:defRPr sz="2800" b="0" i="0" u="none" kern="1200" baseline="0">
                <a:solidFill>
                  <a:srgbClr val="000000"/>
                </a:solidFill>
                <a:latin typeface="Arial" panose="020B0604020202020204" pitchFamily="34" charset="0"/>
                <a:ea typeface="宋体" panose="02010600030101010101" pitchFamily="2" charset="-122"/>
                <a:cs typeface="+mn-cs"/>
              </a:defRPr>
            </a:lvl2pPr>
            <a:lvl3pPr marL="1143000" lvl="2" indent="-228600" algn="l" defTabSz="914400" eaLnBrk="1" fontAlgn="base" latinLnBrk="0" hangingPunct="1">
              <a:lnSpc>
                <a:spcPct val="100000"/>
              </a:lnSpc>
              <a:spcBef>
                <a:spcPct val="20000"/>
              </a:spcBef>
              <a:spcAft>
                <a:spcPct val="0"/>
              </a:spcAft>
              <a:buSzPct val="100000"/>
              <a:buFontTx/>
              <a:buChar char="•"/>
              <a:defRPr sz="2400" b="0" i="0" u="none" kern="1200" baseline="0">
                <a:solidFill>
                  <a:srgbClr val="000000"/>
                </a:solidFill>
                <a:latin typeface="Arial" panose="020B0604020202020204" pitchFamily="34" charset="0"/>
                <a:ea typeface="宋体" panose="02010600030101010101" pitchFamily="2" charset="-122"/>
                <a:cs typeface="+mn-cs"/>
              </a:defRPr>
            </a:lvl3pPr>
            <a:lvl4pPr marL="1600200" lvl="3"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4pPr>
            <a:lvl5pPr marL="2057400" lvl="4"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5pPr>
            <a:lvl6pPr marL="2514600" lvl="5"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6pPr>
            <a:lvl7pPr marL="2971800" lvl="6"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7pPr>
            <a:lvl8pPr marL="3429000" lvl="7"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8pPr>
            <a:lvl9pPr marL="3886200" lvl="8" indent="-228600" algn="l" defTabSz="914400" eaLnBrk="1" fontAlgn="base" latinLnBrk="0" hangingPunct="1">
              <a:lnSpc>
                <a:spcPct val="100000"/>
              </a:lnSpc>
              <a:spcBef>
                <a:spcPct val="20000"/>
              </a:spcBef>
              <a:spcAft>
                <a:spcPct val="0"/>
              </a:spcAft>
              <a:buSzPct val="100000"/>
              <a:buFontTx/>
              <a:buChar char="»"/>
              <a:defRPr sz="20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ctr">
              <a:buNone/>
            </a:pPr>
            <a:r>
              <a:rPr lang="zh-CN" altLang="en-US" sz="5400" dirty="0">
                <a:latin typeface="黑体" panose="02010609060101010101" charset="-122"/>
                <a:ea typeface="黑体" panose="02010609060101010101" charset="-122"/>
              </a:rPr>
              <a:t>迷娘（之一）（答疑）</a:t>
            </a:r>
            <a:endParaRPr lang="zh-CN" altLang="en-US" sz="5400" dirty="0">
              <a:latin typeface="黑体" panose="02010609060101010101" charset="-122"/>
              <a:ea typeface="黑体" panose="02010609060101010101" charset="-122"/>
            </a:endParaRPr>
          </a:p>
        </p:txBody>
      </p:sp>
      <p:sp>
        <p:nvSpPr>
          <p:cNvPr id="2" name="内容占位符 2"/>
          <p:cNvSpPr>
            <a:spLocks noGrp="1"/>
          </p:cNvSpPr>
          <p:nvPr/>
        </p:nvSpPr>
        <p:spPr>
          <a:xfrm>
            <a:off x="9745345" y="4509770"/>
            <a:ext cx="1837055" cy="721995"/>
          </a:xfrm>
          <a:prstGeom prst="rect">
            <a:avLst/>
          </a:prstGeom>
          <a:noFill/>
          <a:ln w="9525">
            <a:noFill/>
          </a:ln>
        </p:spPr>
        <p:txBody>
          <a:bodyPr vert="horz" lIns="91440" tIns="45720" rIns="91440" bIns="45720" anchor="t" anchorCtr="0"/>
          <a:lstStyle>
            <a:lvl1pPr marL="0" lvl="0" indent="0" algn="ctr" defTabSz="914400" eaLnBrk="1" fontAlgn="base" latinLnBrk="0" hangingPunct="1">
              <a:lnSpc>
                <a:spcPct val="100000"/>
              </a:lnSpc>
              <a:spcBef>
                <a:spcPct val="20000"/>
              </a:spcBef>
              <a:spcAft>
                <a:spcPct val="0"/>
              </a:spcAft>
              <a:buSzPct val="100000"/>
              <a:buNone/>
              <a:defRPr sz="2400" b="0" i="0" u="none" kern="1200" baseline="0">
                <a:solidFill>
                  <a:srgbClr val="000000"/>
                </a:solidFill>
                <a:latin typeface="+mn-lt"/>
                <a:ea typeface="+mn-ea"/>
                <a:cs typeface="+mn-cs"/>
              </a:defRPr>
            </a:lvl1pPr>
            <a:lvl2pPr marL="457200" lvl="1" indent="0" algn="ctr" defTabSz="914400" eaLnBrk="1" fontAlgn="base" latinLnBrk="0" hangingPunct="1">
              <a:lnSpc>
                <a:spcPct val="100000"/>
              </a:lnSpc>
              <a:spcBef>
                <a:spcPct val="20000"/>
              </a:spcBef>
              <a:spcAft>
                <a:spcPct val="0"/>
              </a:spcAft>
              <a:buSzPct val="100000"/>
              <a:buFontTx/>
              <a:buNone/>
              <a:defRPr sz="2000" b="0" i="0" u="none" kern="1200" baseline="0">
                <a:solidFill>
                  <a:srgbClr val="000000"/>
                </a:solidFill>
                <a:latin typeface="Arial" panose="020B0604020202020204" pitchFamily="34" charset="0"/>
                <a:ea typeface="宋体" panose="02010600030101010101" pitchFamily="2" charset="-122"/>
                <a:cs typeface="+mn-cs"/>
              </a:defRPr>
            </a:lvl2pPr>
            <a:lvl3pPr marL="914400" lvl="2" indent="0" algn="ctr" defTabSz="914400" eaLnBrk="1" fontAlgn="base" latinLnBrk="0" hangingPunct="1">
              <a:lnSpc>
                <a:spcPct val="100000"/>
              </a:lnSpc>
              <a:spcBef>
                <a:spcPct val="20000"/>
              </a:spcBef>
              <a:spcAft>
                <a:spcPct val="0"/>
              </a:spcAft>
              <a:buSzPct val="100000"/>
              <a:buFontTx/>
              <a:buNone/>
              <a:defRPr sz="1800" b="0" i="0" u="none" kern="1200" baseline="0">
                <a:solidFill>
                  <a:srgbClr val="000000"/>
                </a:solidFill>
                <a:latin typeface="Arial" panose="020B0604020202020204" pitchFamily="34" charset="0"/>
                <a:ea typeface="宋体" panose="02010600030101010101" pitchFamily="2" charset="-122"/>
                <a:cs typeface="+mn-cs"/>
              </a:defRPr>
            </a:lvl3pPr>
            <a:lvl4pPr marL="1371600" lvl="3" indent="0" algn="ctr" defTabSz="914400" eaLnBrk="1" fontAlgn="base" latinLnBrk="0" hangingPunct="1">
              <a:lnSpc>
                <a:spcPct val="100000"/>
              </a:lnSpc>
              <a:spcBef>
                <a:spcPct val="20000"/>
              </a:spcBef>
              <a:spcAft>
                <a:spcPct val="0"/>
              </a:spcAft>
              <a:buSzPct val="100000"/>
              <a:buFontTx/>
              <a:buNone/>
              <a:defRPr sz="1600" b="0" i="0" u="none" kern="1200" baseline="0">
                <a:solidFill>
                  <a:srgbClr val="000000"/>
                </a:solidFill>
                <a:latin typeface="Arial" panose="020B0604020202020204" pitchFamily="34" charset="0"/>
                <a:ea typeface="宋体" panose="02010600030101010101" pitchFamily="2" charset="-122"/>
                <a:cs typeface="+mn-cs"/>
              </a:defRPr>
            </a:lvl4pPr>
            <a:lvl5pPr marL="1828800" lvl="4" indent="0" algn="ctr" defTabSz="914400" eaLnBrk="1" fontAlgn="base" latinLnBrk="0" hangingPunct="1">
              <a:lnSpc>
                <a:spcPct val="100000"/>
              </a:lnSpc>
              <a:spcBef>
                <a:spcPct val="20000"/>
              </a:spcBef>
              <a:spcAft>
                <a:spcPct val="0"/>
              </a:spcAft>
              <a:buSzPct val="100000"/>
              <a:buFontTx/>
              <a:buNone/>
              <a:defRPr sz="1600" b="0" i="0" u="none" kern="1200" baseline="0">
                <a:solidFill>
                  <a:srgbClr val="000000"/>
                </a:solidFill>
                <a:latin typeface="Arial" panose="020B0604020202020204" pitchFamily="34" charset="0"/>
                <a:ea typeface="宋体" panose="02010600030101010101" pitchFamily="2" charset="-122"/>
                <a:cs typeface="+mn-cs"/>
              </a:defRPr>
            </a:lvl5pPr>
            <a:lvl6pPr marL="2286000" lvl="5" indent="0" algn="ctr" defTabSz="914400" eaLnBrk="1" fontAlgn="base" latinLnBrk="0" hangingPunct="1">
              <a:lnSpc>
                <a:spcPct val="100000"/>
              </a:lnSpc>
              <a:spcBef>
                <a:spcPct val="20000"/>
              </a:spcBef>
              <a:spcAft>
                <a:spcPct val="0"/>
              </a:spcAft>
              <a:buSzPct val="100000"/>
              <a:buFontTx/>
              <a:buNone/>
              <a:defRPr sz="1600" b="0" i="0" u="none" kern="1200" baseline="0">
                <a:solidFill>
                  <a:srgbClr val="000000"/>
                </a:solidFill>
                <a:latin typeface="Arial" panose="020B0604020202020204" pitchFamily="34" charset="0"/>
                <a:ea typeface="宋体" panose="02010600030101010101" pitchFamily="2" charset="-122"/>
                <a:cs typeface="+mn-cs"/>
              </a:defRPr>
            </a:lvl6pPr>
            <a:lvl7pPr marL="2743200" lvl="6" indent="0" algn="ctr" defTabSz="914400" eaLnBrk="1" fontAlgn="base" latinLnBrk="0" hangingPunct="1">
              <a:lnSpc>
                <a:spcPct val="100000"/>
              </a:lnSpc>
              <a:spcBef>
                <a:spcPct val="20000"/>
              </a:spcBef>
              <a:spcAft>
                <a:spcPct val="0"/>
              </a:spcAft>
              <a:buSzPct val="100000"/>
              <a:buFontTx/>
              <a:buNone/>
              <a:defRPr sz="1600" b="0" i="0" u="none" kern="1200" baseline="0">
                <a:solidFill>
                  <a:srgbClr val="000000"/>
                </a:solidFill>
                <a:latin typeface="Arial" panose="020B0604020202020204" pitchFamily="34" charset="0"/>
                <a:ea typeface="宋体" panose="02010600030101010101" pitchFamily="2" charset="-122"/>
                <a:cs typeface="+mn-cs"/>
              </a:defRPr>
            </a:lvl7pPr>
            <a:lvl8pPr marL="3200400" lvl="7" indent="0" algn="ctr" defTabSz="914400" eaLnBrk="1" fontAlgn="base" latinLnBrk="0" hangingPunct="1">
              <a:lnSpc>
                <a:spcPct val="100000"/>
              </a:lnSpc>
              <a:spcBef>
                <a:spcPct val="20000"/>
              </a:spcBef>
              <a:spcAft>
                <a:spcPct val="0"/>
              </a:spcAft>
              <a:buSzPct val="100000"/>
              <a:buFontTx/>
              <a:buNone/>
              <a:defRPr sz="1600" b="0" i="0" u="none" kern="1200" baseline="0">
                <a:solidFill>
                  <a:srgbClr val="000000"/>
                </a:solidFill>
                <a:latin typeface="Arial" panose="020B0604020202020204" pitchFamily="34" charset="0"/>
                <a:ea typeface="宋体" panose="02010600030101010101" pitchFamily="2" charset="-122"/>
                <a:cs typeface="+mn-cs"/>
              </a:defRPr>
            </a:lvl8pPr>
            <a:lvl9pPr marL="3657600" lvl="8" indent="0" algn="ctr" defTabSz="914400" eaLnBrk="1" fontAlgn="base" latinLnBrk="0" hangingPunct="1">
              <a:lnSpc>
                <a:spcPct val="100000"/>
              </a:lnSpc>
              <a:spcBef>
                <a:spcPct val="20000"/>
              </a:spcBef>
              <a:spcAft>
                <a:spcPct val="0"/>
              </a:spcAft>
              <a:buSzPct val="100000"/>
              <a:buFontTx/>
              <a:buNone/>
              <a:defRPr sz="1600" b="0" i="0" u="none" kern="1200" baseline="0">
                <a:solidFill>
                  <a:srgbClr val="000000"/>
                </a:solidFill>
                <a:latin typeface="Arial" panose="020B0604020202020204" pitchFamily="34" charset="0"/>
                <a:ea typeface="宋体" panose="02010600030101010101" pitchFamily="2" charset="-122"/>
                <a:cs typeface="+mn-cs"/>
              </a:defRPr>
            </a:lvl9pPr>
          </a:lstStyle>
          <a:p>
            <a:pPr marL="0" indent="0" algn="r">
              <a:buNone/>
            </a:pPr>
            <a:r>
              <a:rPr lang="zh-CN" sz="2800">
                <a:latin typeface="黑体" panose="02010609060101010101" charset="-122"/>
                <a:ea typeface="黑体" panose="02010609060101010101" charset="-122"/>
              </a:rPr>
              <a:t>第一课时</a:t>
            </a:r>
            <a:endParaRPr lang="zh-CN" sz="2800">
              <a:latin typeface="黑体" panose="02010609060101010101" charset="-122"/>
              <a:ea typeface="黑体" panose="02010609060101010101"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堂上训练</a:t>
            </a:r>
            <a:endParaRPr lang="zh-CN" altLang="zh-CN" sz="4800" dirty="0">
              <a:latin typeface="黑体" panose="02010609060101010101" charset="-122"/>
              <a:ea typeface="黑体" panose="02010609060101010101" charset="-122"/>
            </a:endParaRPr>
          </a:p>
        </p:txBody>
      </p:sp>
      <p:sp>
        <p:nvSpPr>
          <p:cNvPr id="36868" name="矩形 6"/>
          <p:cNvSpPr/>
          <p:nvPr/>
        </p:nvSpPr>
        <p:spPr>
          <a:xfrm>
            <a:off x="609600" y="1557020"/>
            <a:ext cx="10957560" cy="4399915"/>
          </a:xfrm>
          <a:prstGeom prst="rect">
            <a:avLst/>
          </a:prstGeom>
          <a:noFill/>
          <a:ln w="9525">
            <a:noFill/>
          </a:ln>
        </p:spPr>
        <p:txBody>
          <a:bodyPr wrap="square" anchor="t" anchorCtr="0">
            <a:spAutoFit/>
          </a:bodyPr>
          <a:lstStyle/>
          <a:p>
            <a:pPr indent="738505"/>
            <a:r>
              <a:rPr lang="en-US" sz="2800">
                <a:latin typeface="黑体" panose="02010609060101010101" charset="-122"/>
                <a:ea typeface="黑体" panose="02010609060101010101" charset="-122"/>
                <a:cs typeface="黑体" panose="02010609060101010101" charset="-122"/>
                <a:sym typeface="+mn-ea"/>
              </a:rPr>
              <a:t>1.</a:t>
            </a:r>
            <a:r>
              <a:rPr sz="2800">
                <a:latin typeface="黑体" panose="02010609060101010101" charset="-122"/>
                <a:ea typeface="黑体" panose="02010609060101010101" charset="-122"/>
                <a:cs typeface="黑体" panose="02010609060101010101" charset="-122"/>
                <a:sym typeface="+mn-ea"/>
              </a:rPr>
              <a:t>下列各项中,没有语病的一项是(　　)。</a:t>
            </a:r>
            <a:endParaRPr sz="2800">
              <a:latin typeface="黑体" panose="02010609060101010101" charset="-122"/>
              <a:ea typeface="黑体" panose="02010609060101010101" charset="-122"/>
              <a:cs typeface="黑体" panose="02010609060101010101" charset="-122"/>
              <a:sym typeface="+mn-ea"/>
            </a:endParaRPr>
          </a:p>
          <a:p>
            <a:pPr indent="738505"/>
            <a:r>
              <a:rPr sz="2800">
                <a:latin typeface="黑体" panose="02010609060101010101" charset="-122"/>
                <a:ea typeface="黑体" panose="02010609060101010101" charset="-122"/>
                <a:cs typeface="黑体" panose="02010609060101010101" charset="-122"/>
                <a:sym typeface="+mn-ea"/>
              </a:rPr>
              <a:t>A.正歌描写故国意大利的优美景物,这些景物的优美主要是以柠檬花、蓝天、和风、桃金娘、月桂来体现的。</a:t>
            </a:r>
            <a:endParaRPr sz="2800">
              <a:latin typeface="黑体" panose="02010609060101010101" charset="-122"/>
              <a:ea typeface="黑体" panose="02010609060101010101" charset="-122"/>
              <a:cs typeface="黑体" panose="02010609060101010101" charset="-122"/>
              <a:sym typeface="+mn-ea"/>
            </a:endParaRPr>
          </a:p>
          <a:p>
            <a:pPr indent="738505"/>
            <a:r>
              <a:rPr sz="2800">
                <a:latin typeface="黑体" panose="02010609060101010101" charset="-122"/>
                <a:ea typeface="黑体" panose="02010609060101010101" charset="-122"/>
                <a:cs typeface="黑体" panose="02010609060101010101" charset="-122"/>
                <a:sym typeface="+mn-ea"/>
              </a:rPr>
              <a:t>B.人物感情通过对意象的描写表达出来,读者需要通过诗歌语言、节奏和意象用心去体会和感悟人物感情。</a:t>
            </a:r>
            <a:endParaRPr sz="2800">
              <a:latin typeface="黑体" panose="02010609060101010101" charset="-122"/>
              <a:ea typeface="黑体" panose="02010609060101010101" charset="-122"/>
              <a:cs typeface="黑体" panose="02010609060101010101" charset="-122"/>
              <a:sym typeface="+mn-ea"/>
            </a:endParaRPr>
          </a:p>
          <a:p>
            <a:pPr indent="738505"/>
            <a:r>
              <a:rPr sz="2800">
                <a:latin typeface="黑体" panose="02010609060101010101" charset="-122"/>
                <a:ea typeface="黑体" panose="02010609060101010101" charset="-122"/>
                <a:cs typeface="黑体" panose="02010609060101010101" charset="-122"/>
                <a:sym typeface="+mn-ea"/>
              </a:rPr>
              <a:t>C.副歌部分仅改变了称呼,不仅增强了诗歌的抒情性和艺术感染力,而且使诗歌所表达的感情更加热切和丰富。</a:t>
            </a:r>
            <a:endParaRPr sz="2800">
              <a:latin typeface="黑体" panose="02010609060101010101" charset="-122"/>
              <a:ea typeface="黑体" panose="02010609060101010101" charset="-122"/>
              <a:cs typeface="黑体" panose="02010609060101010101" charset="-122"/>
              <a:sym typeface="+mn-ea"/>
            </a:endParaRPr>
          </a:p>
          <a:p>
            <a:pPr indent="738505"/>
            <a:r>
              <a:rPr sz="2800">
                <a:latin typeface="黑体" panose="02010609060101010101" charset="-122"/>
                <a:ea typeface="黑体" panose="02010609060101010101" charset="-122"/>
                <a:cs typeface="黑体" panose="02010609060101010101" charset="-122"/>
                <a:sym typeface="+mn-ea"/>
              </a:rPr>
              <a:t>D.《迷娘(之一)》是歌德迷娘歌曲中最脍炙人口的一首,贝多芬、舒伯特、舒曼、柴可夫斯基等世界著名作曲家为这首诗歌谱曲至少百次以上。</a:t>
            </a:r>
            <a:endParaRPr sz="2800">
              <a:latin typeface="黑体" panose="02010609060101010101" charset="-122"/>
              <a:ea typeface="黑体" panose="02010609060101010101" charset="-122"/>
              <a:cs typeface="黑体" panose="02010609060101010101" charset="-122"/>
              <a:sym typeface="+mn-ea"/>
            </a:endParaRPr>
          </a:p>
        </p:txBody>
      </p:sp>
      <p:sp>
        <p:nvSpPr>
          <p:cNvPr id="6" name="椭圆 5"/>
          <p:cNvSpPr/>
          <p:nvPr/>
        </p:nvSpPr>
        <p:spPr>
          <a:xfrm>
            <a:off x="10488295" y="1988820"/>
            <a:ext cx="516890"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2" name="上箭头 1"/>
          <p:cNvSpPr/>
          <p:nvPr/>
        </p:nvSpPr>
        <p:spPr>
          <a:xfrm>
            <a:off x="10638790" y="1487170"/>
            <a:ext cx="215900" cy="432435"/>
          </a:xfrm>
          <a:prstGeom prst="upArrow">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4" name="文本框 3"/>
          <p:cNvSpPr txBox="1"/>
          <p:nvPr/>
        </p:nvSpPr>
        <p:spPr>
          <a:xfrm>
            <a:off x="10325735" y="1038860"/>
            <a:ext cx="925830" cy="521970"/>
          </a:xfrm>
          <a:prstGeom prst="rect">
            <a:avLst/>
          </a:prstGeom>
          <a:noFill/>
        </p:spPr>
        <p:txBody>
          <a:bodyPr wrap="square" rtlCol="0">
            <a:spAutoFit/>
          </a:bodyPr>
          <a:p>
            <a:r>
              <a:rPr lang="zh-CN" altLang="en-US" sz="2800" b="1">
                <a:solidFill>
                  <a:srgbClr val="FF0000"/>
                </a:solidFill>
                <a:latin typeface="黑体" panose="02010609060101010101" charset="-122"/>
                <a:ea typeface="黑体" panose="02010609060101010101" charset="-122"/>
              </a:rPr>
              <a:t>通过</a:t>
            </a:r>
            <a:endParaRPr lang="zh-CN" altLang="en-US" sz="2800" b="1">
              <a:solidFill>
                <a:srgbClr val="FF0000"/>
              </a:solidFill>
              <a:latin typeface="黑体" panose="02010609060101010101" charset="-122"/>
              <a:ea typeface="黑体" panose="02010609060101010101" charset="-122"/>
            </a:endParaRPr>
          </a:p>
        </p:txBody>
      </p:sp>
      <p:cxnSp>
        <p:nvCxnSpPr>
          <p:cNvPr id="14" name="直接连接符 13"/>
          <p:cNvCxnSpPr/>
          <p:nvPr/>
        </p:nvCxnSpPr>
        <p:spPr>
          <a:xfrm>
            <a:off x="6311900" y="4149090"/>
            <a:ext cx="489648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09389" y="4580897"/>
            <a:ext cx="76808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919605" y="4580890"/>
            <a:ext cx="568833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右箭头 7"/>
          <p:cNvSpPr/>
          <p:nvPr/>
        </p:nvSpPr>
        <p:spPr>
          <a:xfrm>
            <a:off x="7967980" y="4293235"/>
            <a:ext cx="432435" cy="215900"/>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8472170" y="4140200"/>
            <a:ext cx="1715770" cy="521970"/>
          </a:xfrm>
          <a:prstGeom prst="rect">
            <a:avLst/>
          </a:prstGeom>
          <a:noFill/>
        </p:spPr>
        <p:txBody>
          <a:bodyPr wrap="square" rtlCol="0">
            <a:spAutoFit/>
          </a:bodyPr>
          <a:p>
            <a:r>
              <a:rPr lang="zh-CN" altLang="en-US" sz="2800" b="1">
                <a:solidFill>
                  <a:srgbClr val="FF0000"/>
                </a:solidFill>
                <a:latin typeface="黑体" panose="02010609060101010101" charset="-122"/>
                <a:ea typeface="黑体" panose="02010609060101010101" charset="-122"/>
              </a:rPr>
              <a:t>位置互换</a:t>
            </a:r>
            <a:endParaRPr lang="zh-CN" altLang="en-US" sz="2800" b="1">
              <a:solidFill>
                <a:srgbClr val="FF0000"/>
              </a:solidFill>
              <a:latin typeface="黑体" panose="02010609060101010101" charset="-122"/>
              <a:ea typeface="黑体" panose="02010609060101010101" charset="-122"/>
            </a:endParaRPr>
          </a:p>
        </p:txBody>
      </p:sp>
      <p:sp>
        <p:nvSpPr>
          <p:cNvPr id="11" name="椭圆 10"/>
          <p:cNvSpPr/>
          <p:nvPr/>
        </p:nvSpPr>
        <p:spPr>
          <a:xfrm>
            <a:off x="10337800" y="4940935"/>
            <a:ext cx="66738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2" name="椭圆 11"/>
          <p:cNvSpPr/>
          <p:nvPr/>
        </p:nvSpPr>
        <p:spPr>
          <a:xfrm>
            <a:off x="1055370" y="5445125"/>
            <a:ext cx="66738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3" name="右箭头 12"/>
          <p:cNvSpPr/>
          <p:nvPr/>
        </p:nvSpPr>
        <p:spPr>
          <a:xfrm>
            <a:off x="2063750" y="5517515"/>
            <a:ext cx="432435" cy="215900"/>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2567940" y="5436235"/>
            <a:ext cx="3474085" cy="521970"/>
          </a:xfrm>
          <a:prstGeom prst="rect">
            <a:avLst/>
          </a:prstGeom>
          <a:noFill/>
        </p:spPr>
        <p:txBody>
          <a:bodyPr wrap="square" rtlCol="0">
            <a:spAutoFit/>
          </a:bodyPr>
          <a:p>
            <a:r>
              <a:rPr lang="zh-CN" altLang="en-US" sz="2800" b="1">
                <a:solidFill>
                  <a:srgbClr val="FF0000"/>
                </a:solidFill>
                <a:latin typeface="黑体" panose="02010609060101010101" charset="-122"/>
                <a:ea typeface="黑体" panose="02010609060101010101" charset="-122"/>
              </a:rPr>
              <a:t>重复，删掉其中一个</a:t>
            </a:r>
            <a:endParaRPr lang="zh-CN" altLang="en-US" sz="2800" b="1">
              <a:solidFill>
                <a:srgbClr val="FF0000"/>
              </a:solidFill>
              <a:latin typeface="黑体" panose="02010609060101010101" charset="-122"/>
              <a:ea typeface="黑体" panose="02010609060101010101" charset="-122"/>
            </a:endParaRPr>
          </a:p>
        </p:txBody>
      </p:sp>
      <p:sp>
        <p:nvSpPr>
          <p:cNvPr id="3" name="文本框 2"/>
          <p:cNvSpPr txBox="1"/>
          <p:nvPr/>
        </p:nvSpPr>
        <p:spPr>
          <a:xfrm>
            <a:off x="6847205" y="1541780"/>
            <a:ext cx="544830" cy="521970"/>
          </a:xfrm>
          <a:prstGeom prst="rect">
            <a:avLst/>
          </a:prstGeom>
          <a:noFill/>
        </p:spPr>
        <p:txBody>
          <a:bodyPr wrap="square" rtlCol="0">
            <a:spAutoFit/>
          </a:bodyPr>
          <a:p>
            <a:r>
              <a:rPr lang="en-US" altLang="zh-CN" sz="2800" b="1">
                <a:solidFill>
                  <a:srgbClr val="FF0000"/>
                </a:solidFill>
              </a:rPr>
              <a:t>B</a:t>
            </a:r>
            <a:endParaRPr lang="en-US" altLang="zh-CN" sz="28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6868"/>
                                        </p:tgtEl>
                                        <p:attrNameLst>
                                          <p:attrName>style.visibility</p:attrName>
                                        </p:attrNameLst>
                                      </p:cBhvr>
                                      <p:to>
                                        <p:strVal val="visible"/>
                                      </p:to>
                                    </p:set>
                                    <p:anim calcmode="lin" valueType="num">
                                      <p:cBhvr additive="base">
                                        <p:cTn id="7" dur="500" fill="hold"/>
                                        <p:tgtEl>
                                          <p:spTgt spid="36868"/>
                                        </p:tgtEl>
                                        <p:attrNameLst>
                                          <p:attrName>ppt_x</p:attrName>
                                        </p:attrNameLst>
                                      </p:cBhvr>
                                      <p:tavLst>
                                        <p:tav tm="0">
                                          <p:val>
                                            <p:strVal val="#ppt_x"/>
                                          </p:val>
                                        </p:tav>
                                        <p:tav tm="100000">
                                          <p:val>
                                            <p:strVal val="#ppt_x"/>
                                          </p:val>
                                        </p:tav>
                                      </p:tavLst>
                                    </p:anim>
                                    <p:anim calcmode="lin" valueType="num">
                                      <p:cBhvr additive="base">
                                        <p:cTn id="8"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2" presetClass="entr" presetSubtype="4"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2" presetClass="entr" presetSubtype="4"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ppt_x"/>
                                          </p:val>
                                        </p:tav>
                                        <p:tav tm="100000">
                                          <p:val>
                                            <p:strVal val="#ppt_x"/>
                                          </p:val>
                                        </p:tav>
                                      </p:tavLst>
                                    </p:anim>
                                    <p:anim calcmode="lin" valueType="num">
                                      <p:cBhvr additive="base">
                                        <p:cTn id="4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ppt_x"/>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500" fill="hold"/>
                                        <p:tgtEl>
                                          <p:spTgt spid="11"/>
                                        </p:tgtEl>
                                        <p:attrNameLst>
                                          <p:attrName>ppt_x</p:attrName>
                                        </p:attrNameLst>
                                      </p:cBhvr>
                                      <p:tavLst>
                                        <p:tav tm="0">
                                          <p:val>
                                            <p:strVal val="#ppt_x"/>
                                          </p:val>
                                        </p:tav>
                                        <p:tav tm="100000">
                                          <p:val>
                                            <p:strVal val="#ppt_x"/>
                                          </p:val>
                                        </p:tav>
                                      </p:tavLst>
                                    </p:anim>
                                    <p:anim calcmode="lin" valueType="num">
                                      <p:cBhvr additive="base">
                                        <p:cTn id="5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ppt_x"/>
                                          </p:val>
                                        </p:tav>
                                        <p:tav tm="100000">
                                          <p:val>
                                            <p:strVal val="#ppt_x"/>
                                          </p:val>
                                        </p:tav>
                                      </p:tavLst>
                                    </p:anim>
                                    <p:anim calcmode="lin" valueType="num">
                                      <p:cBhvr additive="base">
                                        <p:cTn id="65" dur="500" fill="hold"/>
                                        <p:tgtEl>
                                          <p:spTgt spid="12"/>
                                        </p:tgtEl>
                                        <p:attrNameLst>
                                          <p:attrName>ppt_y</p:attrName>
                                        </p:attrNameLst>
                                      </p:cBhvr>
                                      <p:tavLst>
                                        <p:tav tm="0">
                                          <p:val>
                                            <p:strVal val="1+#ppt_h/2"/>
                                          </p:val>
                                        </p:tav>
                                        <p:tav tm="100000">
                                          <p:val>
                                            <p:strVal val="#ppt_y"/>
                                          </p:val>
                                        </p:tav>
                                      </p:tavLst>
                                    </p:anim>
                                  </p:childTnLst>
                                </p:cTn>
                              </p:par>
                            </p:childTnLst>
                          </p:cTn>
                        </p:par>
                        <p:par>
                          <p:cTn id="66" fill="hold">
                            <p:stCondLst>
                              <p:cond delay="500"/>
                            </p:stCondLst>
                            <p:childTnLst>
                              <p:par>
                                <p:cTn id="67" presetID="2" presetClass="entr" presetSubtype="4"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additive="base">
                                        <p:cTn id="69" dur="500" fill="hold"/>
                                        <p:tgtEl>
                                          <p:spTgt spid="13"/>
                                        </p:tgtEl>
                                        <p:attrNameLst>
                                          <p:attrName>ppt_x</p:attrName>
                                        </p:attrNameLst>
                                      </p:cBhvr>
                                      <p:tavLst>
                                        <p:tav tm="0">
                                          <p:val>
                                            <p:strVal val="#ppt_x"/>
                                          </p:val>
                                        </p:tav>
                                        <p:tav tm="100000">
                                          <p:val>
                                            <p:strVal val="#ppt_x"/>
                                          </p:val>
                                        </p:tav>
                                      </p:tavLst>
                                    </p:anim>
                                    <p:anim calcmode="lin" valueType="num">
                                      <p:cBhvr additive="base">
                                        <p:cTn id="7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additive="base">
                                        <p:cTn id="75" dur="500" fill="hold"/>
                                        <p:tgtEl>
                                          <p:spTgt spid="15"/>
                                        </p:tgtEl>
                                        <p:attrNameLst>
                                          <p:attrName>ppt_x</p:attrName>
                                        </p:attrNameLst>
                                      </p:cBhvr>
                                      <p:tavLst>
                                        <p:tav tm="0">
                                          <p:val>
                                            <p:strVal val="#ppt_x"/>
                                          </p:val>
                                        </p:tav>
                                        <p:tav tm="100000">
                                          <p:val>
                                            <p:strVal val="#ppt_x"/>
                                          </p:val>
                                        </p:tav>
                                      </p:tavLst>
                                    </p:anim>
                                    <p:anim calcmode="lin" valueType="num">
                                      <p:cBhvr additive="base">
                                        <p:cTn id="7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3"/>
                                        </p:tgtEl>
                                        <p:attrNameLst>
                                          <p:attrName>style.visibility</p:attrName>
                                        </p:attrNameLst>
                                      </p:cBhvr>
                                      <p:to>
                                        <p:strVal val="visible"/>
                                      </p:to>
                                    </p:set>
                                    <p:anim calcmode="lin" valueType="num">
                                      <p:cBhvr additive="base">
                                        <p:cTn id="81" dur="500" fill="hold"/>
                                        <p:tgtEl>
                                          <p:spTgt spid="3"/>
                                        </p:tgtEl>
                                        <p:attrNameLst>
                                          <p:attrName>ppt_x</p:attrName>
                                        </p:attrNameLst>
                                      </p:cBhvr>
                                      <p:tavLst>
                                        <p:tav tm="0">
                                          <p:val>
                                            <p:strVal val="#ppt_x"/>
                                          </p:val>
                                        </p:tav>
                                        <p:tav tm="100000">
                                          <p:val>
                                            <p:strVal val="#ppt_x"/>
                                          </p:val>
                                        </p:tav>
                                      </p:tavLst>
                                    </p:anim>
                                    <p:anim calcmode="lin" valueType="num">
                                      <p:cBhvr additive="base">
                                        <p:cTn id="8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p:bldP spid="6" grpId="0" bldLvl="0" animBg="1"/>
      <p:bldP spid="11" grpId="0" bldLvl="0" animBg="1"/>
      <p:bldP spid="12" grpId="0" bldLvl="0" animBg="1"/>
      <p:bldP spid="2" grpId="0" animBg="1"/>
      <p:bldP spid="4" grpId="0"/>
      <p:bldP spid="8" grpId="0" animBg="1"/>
      <p:bldP spid="10" grpId="0"/>
      <p:bldP spid="13" grpId="0" animBg="1"/>
      <p:bldP spid="15" grpId="0"/>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堂上训练</a:t>
            </a:r>
            <a:endParaRPr lang="zh-CN" altLang="zh-CN" sz="4800" dirty="0">
              <a:latin typeface="黑体" panose="02010609060101010101" charset="-122"/>
              <a:ea typeface="黑体" panose="02010609060101010101" charset="-122"/>
            </a:endParaRPr>
          </a:p>
        </p:txBody>
      </p:sp>
      <p:sp>
        <p:nvSpPr>
          <p:cNvPr id="36868" name="矩形 6"/>
          <p:cNvSpPr/>
          <p:nvPr/>
        </p:nvSpPr>
        <p:spPr>
          <a:xfrm>
            <a:off x="609600" y="1557020"/>
            <a:ext cx="10957560" cy="4399915"/>
          </a:xfrm>
          <a:prstGeom prst="rect">
            <a:avLst/>
          </a:prstGeom>
          <a:noFill/>
          <a:ln w="9525">
            <a:noFill/>
          </a:ln>
        </p:spPr>
        <p:txBody>
          <a:bodyPr wrap="square" anchor="t" anchorCtr="0">
            <a:spAutoFit/>
          </a:bodyPr>
          <a:lstStyle/>
          <a:p>
            <a:pPr indent="738505"/>
            <a:r>
              <a:rPr lang="en-US" sz="2800">
                <a:latin typeface="黑体" panose="02010609060101010101" charset="-122"/>
                <a:ea typeface="黑体" panose="02010609060101010101" charset="-122"/>
                <a:cs typeface="黑体" panose="02010609060101010101" charset="-122"/>
                <a:sym typeface="+mn-ea"/>
              </a:rPr>
              <a:t>2.下列有关文学常识的表述,不正确的一项是(　　)。</a:t>
            </a:r>
            <a:endParaRPr lang="en-US" sz="2800">
              <a:latin typeface="黑体" panose="02010609060101010101" charset="-122"/>
              <a:ea typeface="黑体" panose="02010609060101010101" charset="-122"/>
              <a:cs typeface="黑体" panose="02010609060101010101" charset="-122"/>
              <a:sym typeface="+mn-ea"/>
            </a:endParaRPr>
          </a:p>
          <a:p>
            <a:pPr indent="738505"/>
            <a:r>
              <a:rPr lang="en-US" sz="2800">
                <a:latin typeface="黑体" panose="02010609060101010101" charset="-122"/>
                <a:ea typeface="黑体" panose="02010609060101010101" charset="-122"/>
                <a:cs typeface="黑体" panose="02010609060101010101" charset="-122"/>
                <a:sym typeface="+mn-ea"/>
              </a:rPr>
              <a:t>A.歌德,德国伟大诗人、剧作家、思想家,被恩格斯称为“最伟大的德国人”,也是世界称得上伟大的几个文学家之一。</a:t>
            </a:r>
            <a:endParaRPr lang="en-US" sz="2800">
              <a:latin typeface="黑体" panose="02010609060101010101" charset="-122"/>
              <a:ea typeface="黑体" panose="02010609060101010101" charset="-122"/>
              <a:cs typeface="黑体" panose="02010609060101010101" charset="-122"/>
              <a:sym typeface="+mn-ea"/>
            </a:endParaRPr>
          </a:p>
          <a:p>
            <a:pPr indent="738505"/>
            <a:r>
              <a:rPr lang="en-US" sz="2800">
                <a:latin typeface="黑体" panose="02010609060101010101" charset="-122"/>
                <a:ea typeface="黑体" panose="02010609060101010101" charset="-122"/>
                <a:cs typeface="黑体" panose="02010609060101010101" charset="-122"/>
                <a:sym typeface="+mn-ea"/>
              </a:rPr>
              <a:t>B.《迷娘(之一)》是歌德长篇小说《威廉•迈斯特的学习时代》中的人物迷娘歌唱的一首歌曲。</a:t>
            </a:r>
            <a:endParaRPr lang="en-US" sz="2800">
              <a:latin typeface="黑体" panose="02010609060101010101" charset="-122"/>
              <a:ea typeface="黑体" panose="02010609060101010101" charset="-122"/>
              <a:cs typeface="黑体" panose="02010609060101010101" charset="-122"/>
              <a:sym typeface="+mn-ea"/>
            </a:endParaRPr>
          </a:p>
          <a:p>
            <a:pPr indent="738505"/>
            <a:r>
              <a:rPr lang="en-US" sz="2800">
                <a:latin typeface="黑体" panose="02010609060101010101" charset="-122"/>
                <a:ea typeface="黑体" panose="02010609060101010101" charset="-122"/>
                <a:cs typeface="黑体" panose="02010609060101010101" charset="-122"/>
                <a:sym typeface="+mn-ea"/>
              </a:rPr>
              <a:t>C.迷娘是马戏团里走钢丝的演员,被主人公威廉•迈斯特赎买,后来强烈地爱上了迈斯特,可不久就因病去世。《迷娘(之一)》是一首优美的挽歌。</a:t>
            </a:r>
            <a:endParaRPr lang="en-US" sz="2800">
              <a:latin typeface="黑体" panose="02010609060101010101" charset="-122"/>
              <a:ea typeface="黑体" panose="02010609060101010101" charset="-122"/>
              <a:cs typeface="黑体" panose="02010609060101010101" charset="-122"/>
              <a:sym typeface="+mn-ea"/>
            </a:endParaRPr>
          </a:p>
          <a:p>
            <a:pPr indent="738505"/>
            <a:r>
              <a:rPr lang="en-US" sz="2800">
                <a:latin typeface="黑体" panose="02010609060101010101" charset="-122"/>
                <a:ea typeface="黑体" panose="02010609060101010101" charset="-122"/>
                <a:cs typeface="黑体" panose="02010609060101010101" charset="-122"/>
                <a:sym typeface="+mn-ea"/>
              </a:rPr>
              <a:t>D.《迷娘(之一)》的特点是运用了复沓叠唱的艺术结构技巧。这种诗歌结构艺术在我国早就被熟练运用在《诗经》里。</a:t>
            </a:r>
            <a:endParaRPr lang="en-US" sz="2800">
              <a:latin typeface="黑体" panose="02010609060101010101" charset="-122"/>
              <a:ea typeface="黑体" panose="02010609060101010101" charset="-122"/>
              <a:cs typeface="黑体" panose="02010609060101010101" charset="-122"/>
              <a:sym typeface="+mn-ea"/>
            </a:endParaRPr>
          </a:p>
        </p:txBody>
      </p:sp>
      <p:sp>
        <p:nvSpPr>
          <p:cNvPr id="8" name="右箭头 7"/>
          <p:cNvSpPr/>
          <p:nvPr/>
        </p:nvSpPr>
        <p:spPr>
          <a:xfrm>
            <a:off x="2712085" y="4653280"/>
            <a:ext cx="432435" cy="215900"/>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椭圆 10"/>
          <p:cNvSpPr/>
          <p:nvPr/>
        </p:nvSpPr>
        <p:spPr>
          <a:xfrm>
            <a:off x="1775460" y="4581525"/>
            <a:ext cx="667385" cy="50419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5" name="文本框 14"/>
          <p:cNvSpPr txBox="1"/>
          <p:nvPr/>
        </p:nvSpPr>
        <p:spPr>
          <a:xfrm>
            <a:off x="3215640" y="4572635"/>
            <a:ext cx="2789555" cy="521970"/>
          </a:xfrm>
          <a:prstGeom prst="rect">
            <a:avLst/>
          </a:prstGeom>
          <a:noFill/>
        </p:spPr>
        <p:txBody>
          <a:bodyPr wrap="square" rtlCol="0">
            <a:spAutoFit/>
          </a:bodyPr>
          <a:p>
            <a:r>
              <a:rPr lang="zh-CN" altLang="en-US" sz="2800" b="1">
                <a:solidFill>
                  <a:srgbClr val="FF0000"/>
                </a:solidFill>
                <a:latin typeface="黑体" panose="02010609060101010101" charset="-122"/>
                <a:ea typeface="黑体" panose="02010609060101010101" charset="-122"/>
              </a:rPr>
              <a:t>哀悼死者的诗歌</a:t>
            </a:r>
            <a:endParaRPr lang="zh-CN" altLang="en-US" sz="2800" b="1">
              <a:solidFill>
                <a:srgbClr val="FF0000"/>
              </a:solidFill>
              <a:latin typeface="黑体" panose="02010609060101010101" charset="-122"/>
              <a:ea typeface="黑体" panose="02010609060101010101" charset="-122"/>
            </a:endParaRPr>
          </a:p>
        </p:txBody>
      </p:sp>
      <p:sp>
        <p:nvSpPr>
          <p:cNvPr id="3" name="文本框 2"/>
          <p:cNvSpPr txBox="1"/>
          <p:nvPr/>
        </p:nvSpPr>
        <p:spPr>
          <a:xfrm>
            <a:off x="8616315" y="1557020"/>
            <a:ext cx="544830" cy="521970"/>
          </a:xfrm>
          <a:prstGeom prst="rect">
            <a:avLst/>
          </a:prstGeom>
          <a:noFill/>
        </p:spPr>
        <p:txBody>
          <a:bodyPr wrap="square" rtlCol="0">
            <a:spAutoFit/>
          </a:bodyPr>
          <a:p>
            <a:r>
              <a:rPr lang="en-US" altLang="zh-CN" sz="2800" b="1">
                <a:solidFill>
                  <a:srgbClr val="FF0000"/>
                </a:solidFill>
              </a:rPr>
              <a:t>C</a:t>
            </a:r>
            <a:endParaRPr lang="en-US" altLang="zh-CN" sz="28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 calcmode="lin" valueType="num">
                                      <p:cBhvr additive="base">
                                        <p:cTn id="7" dur="500" fill="hold"/>
                                        <p:tgtEl>
                                          <p:spTgt spid="36868"/>
                                        </p:tgtEl>
                                        <p:attrNameLst>
                                          <p:attrName>ppt_x</p:attrName>
                                        </p:attrNameLst>
                                      </p:cBhvr>
                                      <p:tavLst>
                                        <p:tav tm="0">
                                          <p:val>
                                            <p:strVal val="#ppt_x"/>
                                          </p:val>
                                        </p:tav>
                                        <p:tav tm="100000">
                                          <p:val>
                                            <p:strVal val="#ppt_x"/>
                                          </p:val>
                                        </p:tav>
                                      </p:tavLst>
                                    </p:anim>
                                    <p:anim calcmode="lin" valueType="num">
                                      <p:cBhvr additive="base">
                                        <p:cTn id="8"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p:bldP spid="8" grpId="0" bldLvl="0" animBg="1"/>
      <p:bldP spid="11" grpId="0" bldLvl="0" animBg="1"/>
      <p:bldP spid="15"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堂上训练</a:t>
            </a:r>
            <a:endParaRPr lang="zh-CN" altLang="zh-CN" sz="4800" dirty="0">
              <a:latin typeface="黑体" panose="02010609060101010101" charset="-122"/>
              <a:ea typeface="黑体" panose="02010609060101010101" charset="-122"/>
            </a:endParaRPr>
          </a:p>
        </p:txBody>
      </p:sp>
      <p:sp>
        <p:nvSpPr>
          <p:cNvPr id="36868" name="矩形 6"/>
          <p:cNvSpPr/>
          <p:nvPr/>
        </p:nvSpPr>
        <p:spPr>
          <a:xfrm>
            <a:off x="609600" y="1557020"/>
            <a:ext cx="10957560" cy="521970"/>
          </a:xfrm>
          <a:prstGeom prst="rect">
            <a:avLst/>
          </a:prstGeom>
          <a:noFill/>
          <a:ln w="9525">
            <a:noFill/>
          </a:ln>
        </p:spPr>
        <p:txBody>
          <a:bodyPr wrap="square" anchor="t" anchorCtr="0">
            <a:spAutoFit/>
          </a:bodyPr>
          <a:lstStyle/>
          <a:p>
            <a:pPr indent="738505"/>
            <a:r>
              <a:rPr lang="en-US" sz="2800">
                <a:solidFill>
                  <a:schemeClr val="tx1"/>
                </a:solidFill>
                <a:latin typeface="黑体" panose="02010609060101010101" charset="-122"/>
                <a:ea typeface="黑体" panose="02010609060101010101" charset="-122"/>
                <a:cs typeface="黑体" panose="02010609060101010101" charset="-122"/>
                <a:sym typeface="+mn-ea"/>
              </a:rPr>
              <a:t>3.</a:t>
            </a:r>
            <a:r>
              <a:rPr lang="zh-CN" altLang="en-US" sz="2800">
                <a:solidFill>
                  <a:schemeClr val="tx1"/>
                </a:solidFill>
                <a:latin typeface="黑体" panose="02010609060101010101" charset="-122"/>
                <a:ea typeface="黑体" panose="02010609060101010101" charset="-122"/>
                <a:cs typeface="黑体" panose="02010609060101010101" charset="-122"/>
                <a:sym typeface="+mn-ea"/>
              </a:rPr>
              <a:t>这首诗在结构上的特点是什么？有什么好处？</a:t>
            </a:r>
            <a:endParaRPr lang="en-US" sz="2800">
              <a:latin typeface="黑体" panose="02010609060101010101" charset="-122"/>
              <a:ea typeface="黑体" panose="02010609060101010101" charset="-122"/>
              <a:cs typeface="黑体" panose="02010609060101010101" charset="-122"/>
              <a:sym typeface="+mn-ea"/>
            </a:endParaRPr>
          </a:p>
        </p:txBody>
      </p:sp>
      <p:sp>
        <p:nvSpPr>
          <p:cNvPr id="2" name="矩形 6"/>
          <p:cNvSpPr/>
          <p:nvPr/>
        </p:nvSpPr>
        <p:spPr>
          <a:xfrm>
            <a:off x="609600" y="2418080"/>
            <a:ext cx="10957560" cy="3415030"/>
          </a:xfrm>
          <a:prstGeom prst="rect">
            <a:avLst/>
          </a:prstGeom>
          <a:noFill/>
          <a:ln w="9525">
            <a:noFill/>
          </a:ln>
        </p:spPr>
        <p:txBody>
          <a:bodyPr wrap="square" anchor="t" anchorCtr="0">
            <a:spAutoFit/>
          </a:bodyPr>
          <a:p>
            <a:pPr>
              <a:lnSpc>
                <a:spcPct val="150000"/>
              </a:lnSpc>
            </a:pPr>
            <a:r>
              <a:rPr lang="zh-CN" altLang="en-US" sz="2400">
                <a:solidFill>
                  <a:schemeClr val="tx1"/>
                </a:solidFill>
                <a:latin typeface="黑体" panose="02010609060101010101" charset="-122"/>
                <a:ea typeface="黑体" panose="02010609060101010101" charset="-122"/>
                <a:cs typeface="黑体" panose="02010609060101010101" charset="-122"/>
                <a:sym typeface="+mn-ea"/>
              </a:rPr>
              <a:t>明确：</a:t>
            </a:r>
            <a:r>
              <a:rPr lang="zh-CN" sz="2400">
                <a:solidFill>
                  <a:schemeClr val="tx1"/>
                </a:solidFill>
                <a:latin typeface="黑体" panose="02010609060101010101" charset="-122"/>
                <a:ea typeface="黑体" panose="02010609060101010101" charset="-122"/>
                <a:cs typeface="黑体" panose="02010609060101010101" charset="-122"/>
                <a:sym typeface="+mn-ea"/>
              </a:rPr>
              <a:t>本诗各节的开头和结尾使用的句式基本相同，构成了一种明显的重复，这使得诗的结构整齐而稳定，具有旋律感。这种诗歌结构对于表达迷娘的复杂感情起到了很好的强调作用。首先，同一句式和相似句子的重复出现，强化了这一句子所传达的感情。每节诗以“你知道吗</a:t>
            </a:r>
            <a:r>
              <a:rPr lang="zh-CN" altLang="zh-CN" sz="2400">
                <a:solidFill>
                  <a:schemeClr val="tx1"/>
                </a:solidFill>
                <a:latin typeface="黑体" panose="02010609060101010101" charset="-122"/>
                <a:ea typeface="黑体" panose="02010609060101010101" charset="-122"/>
                <a:cs typeface="黑体" panose="02010609060101010101" charset="-122"/>
                <a:sym typeface="+mn-ea"/>
              </a:rPr>
              <a:t>……”“</a:t>
            </a:r>
            <a:r>
              <a:rPr lang="zh-CN" sz="2400">
                <a:solidFill>
                  <a:schemeClr val="tx1"/>
                </a:solidFill>
                <a:latin typeface="黑体" panose="02010609060101010101" charset="-122"/>
                <a:ea typeface="黑体" panose="02010609060101010101" charset="-122"/>
                <a:cs typeface="黑体" panose="02010609060101010101" charset="-122"/>
                <a:sym typeface="+mn-ea"/>
              </a:rPr>
              <a:t>你可知道</a:t>
            </a:r>
            <a:r>
              <a:rPr lang="zh-CN" altLang="zh-CN" sz="2400">
                <a:solidFill>
                  <a:schemeClr val="tx1"/>
                </a:solidFill>
                <a:latin typeface="黑体" panose="02010609060101010101" charset="-122"/>
                <a:ea typeface="黑体" panose="02010609060101010101" charset="-122"/>
                <a:cs typeface="黑体" panose="02010609060101010101" charset="-122"/>
                <a:sym typeface="+mn-ea"/>
              </a:rPr>
              <a:t>……”</a:t>
            </a:r>
            <a:r>
              <a:rPr lang="zh-CN" sz="2400">
                <a:solidFill>
                  <a:schemeClr val="tx1"/>
                </a:solidFill>
                <a:latin typeface="黑体" panose="02010609060101010101" charset="-122"/>
                <a:ea typeface="黑体" panose="02010609060101010101" charset="-122"/>
                <a:cs typeface="黑体" panose="02010609060101010101" charset="-122"/>
                <a:sym typeface="+mn-ea"/>
              </a:rPr>
              <a:t>不断发问，表达了迷娘对于被问到的景物的执着思念。而每节都重复发问“你可知道那</a:t>
            </a:r>
            <a:r>
              <a:rPr lang="zh-CN" altLang="zh-CN" sz="2400">
                <a:solidFill>
                  <a:schemeClr val="tx1"/>
                </a:solidFill>
                <a:latin typeface="黑体" panose="02010609060101010101" charset="-122"/>
                <a:ea typeface="黑体" panose="02010609060101010101" charset="-122"/>
                <a:cs typeface="黑体" panose="02010609060101010101" charset="-122"/>
                <a:sym typeface="+mn-ea"/>
              </a:rPr>
              <a:t>……”</a:t>
            </a:r>
            <a:r>
              <a:rPr lang="zh-CN" sz="2400">
                <a:solidFill>
                  <a:schemeClr val="tx1"/>
                </a:solidFill>
                <a:latin typeface="黑体" panose="02010609060101010101" charset="-122"/>
                <a:ea typeface="黑体" panose="02010609060101010101" charset="-122"/>
                <a:cs typeface="黑体" panose="02010609060101010101" charset="-122"/>
                <a:sym typeface="+mn-ea"/>
              </a:rPr>
              <a:t>，再次强调了这种感情。</a:t>
            </a:r>
            <a:endParaRPr lang="zh-CN" sz="2400">
              <a:solidFill>
                <a:schemeClr val="tx1"/>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堂上训练</a:t>
            </a:r>
            <a:endParaRPr lang="zh-CN" altLang="zh-CN" sz="4800" dirty="0">
              <a:latin typeface="黑体" panose="02010609060101010101" charset="-122"/>
              <a:ea typeface="黑体" panose="02010609060101010101" charset="-122"/>
            </a:endParaRPr>
          </a:p>
        </p:txBody>
      </p:sp>
      <p:sp>
        <p:nvSpPr>
          <p:cNvPr id="36868" name="矩形 6"/>
          <p:cNvSpPr/>
          <p:nvPr/>
        </p:nvSpPr>
        <p:spPr>
          <a:xfrm>
            <a:off x="609600" y="1557020"/>
            <a:ext cx="10957560" cy="521970"/>
          </a:xfrm>
          <a:prstGeom prst="rect">
            <a:avLst/>
          </a:prstGeom>
          <a:noFill/>
          <a:ln w="9525">
            <a:noFill/>
          </a:ln>
        </p:spPr>
        <p:txBody>
          <a:bodyPr wrap="square" anchor="t" anchorCtr="0">
            <a:spAutoFit/>
          </a:bodyPr>
          <a:lstStyle/>
          <a:p>
            <a:pPr indent="738505"/>
            <a:r>
              <a:rPr lang="en-US" sz="2800">
                <a:solidFill>
                  <a:schemeClr val="tx1"/>
                </a:solidFill>
                <a:latin typeface="黑体" panose="02010609060101010101" charset="-122"/>
                <a:ea typeface="黑体" panose="02010609060101010101" charset="-122"/>
                <a:cs typeface="黑体" panose="02010609060101010101" charset="-122"/>
                <a:sym typeface="+mn-ea"/>
              </a:rPr>
              <a:t>3.</a:t>
            </a:r>
            <a:r>
              <a:rPr lang="zh-CN" altLang="en-US" sz="2800">
                <a:solidFill>
                  <a:schemeClr val="tx1"/>
                </a:solidFill>
                <a:latin typeface="黑体" panose="02010609060101010101" charset="-122"/>
                <a:ea typeface="黑体" panose="02010609060101010101" charset="-122"/>
                <a:cs typeface="黑体" panose="02010609060101010101" charset="-122"/>
                <a:sym typeface="+mn-ea"/>
              </a:rPr>
              <a:t>这首诗在结构上的特点是什么？有什么好处？</a:t>
            </a:r>
            <a:endParaRPr lang="en-US" sz="2800">
              <a:latin typeface="黑体" panose="02010609060101010101" charset="-122"/>
              <a:ea typeface="黑体" panose="02010609060101010101" charset="-122"/>
              <a:cs typeface="黑体" panose="02010609060101010101" charset="-122"/>
              <a:sym typeface="+mn-ea"/>
            </a:endParaRPr>
          </a:p>
        </p:txBody>
      </p:sp>
      <p:sp>
        <p:nvSpPr>
          <p:cNvPr id="2" name="矩形 6"/>
          <p:cNvSpPr/>
          <p:nvPr/>
        </p:nvSpPr>
        <p:spPr>
          <a:xfrm>
            <a:off x="609600" y="2633345"/>
            <a:ext cx="10957560" cy="2861310"/>
          </a:xfrm>
          <a:prstGeom prst="rect">
            <a:avLst/>
          </a:prstGeom>
          <a:noFill/>
          <a:ln w="9525">
            <a:noFill/>
          </a:ln>
        </p:spPr>
        <p:txBody>
          <a:bodyPr wrap="square" anchor="t" anchorCtr="0">
            <a:spAutoFit/>
          </a:bodyPr>
          <a:p>
            <a:pPr>
              <a:lnSpc>
                <a:spcPct val="150000"/>
              </a:lnSpc>
            </a:pPr>
            <a:r>
              <a:rPr lang="zh-CN" altLang="en-US" sz="2400">
                <a:solidFill>
                  <a:schemeClr val="tx1"/>
                </a:solidFill>
                <a:latin typeface="黑体" panose="02010609060101010101" charset="-122"/>
                <a:ea typeface="黑体" panose="02010609060101010101" charset="-122"/>
                <a:cs typeface="黑体" panose="02010609060101010101" charset="-122"/>
                <a:sym typeface="+mn-ea"/>
              </a:rPr>
              <a:t>明确：</a:t>
            </a:r>
            <a:r>
              <a:rPr lang="zh-CN" sz="2400">
                <a:solidFill>
                  <a:schemeClr val="tx1"/>
                </a:solidFill>
                <a:latin typeface="黑体" panose="02010609060101010101" charset="-122"/>
                <a:ea typeface="黑体" panose="02010609060101010101" charset="-122"/>
                <a:cs typeface="黑体" panose="02010609060101010101" charset="-122"/>
                <a:sym typeface="+mn-ea"/>
              </a:rPr>
              <a:t>而每节诗末句的“前往，前往”不断重复，则强调了想要回到故乡的那种心情的急迫和强烈。其次，这种重复不是刻板的重复，而是有所变化，这就形成了稳定中的变化，而且是一种内容的递进和情感的深化和升华。迷娘思念的景物由故国到故园，最后到回故乡的道路，情感越来越急迫和强烈，而对于迈斯特的感情也由“爱人”到“恩人”再到“父亲”，得到了升华。</a:t>
            </a:r>
            <a:endParaRPr lang="zh-CN" sz="2400">
              <a:solidFill>
                <a:schemeClr val="tx1"/>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堂上训练</a:t>
            </a:r>
            <a:endParaRPr lang="zh-CN" altLang="zh-CN" sz="4800" dirty="0">
              <a:latin typeface="黑体" panose="02010609060101010101" charset="-122"/>
              <a:ea typeface="黑体" panose="02010609060101010101" charset="-122"/>
            </a:endParaRPr>
          </a:p>
        </p:txBody>
      </p:sp>
      <p:sp>
        <p:nvSpPr>
          <p:cNvPr id="36868" name="矩形 6"/>
          <p:cNvSpPr/>
          <p:nvPr/>
        </p:nvSpPr>
        <p:spPr>
          <a:xfrm>
            <a:off x="609600" y="1557020"/>
            <a:ext cx="10957560" cy="891540"/>
          </a:xfrm>
          <a:prstGeom prst="rect">
            <a:avLst/>
          </a:prstGeom>
          <a:noFill/>
          <a:ln w="9525">
            <a:noFill/>
          </a:ln>
        </p:spPr>
        <p:txBody>
          <a:bodyPr wrap="square" anchor="t" anchorCtr="0">
            <a:spAutoFit/>
          </a:bodyPr>
          <a:lstStyle/>
          <a:p>
            <a:pPr indent="738505"/>
            <a:r>
              <a:rPr lang="en-US" sz="2800">
                <a:solidFill>
                  <a:schemeClr val="tx1"/>
                </a:solidFill>
                <a:latin typeface="黑体" panose="02010609060101010101" charset="-122"/>
                <a:ea typeface="黑体" panose="02010609060101010101" charset="-122"/>
                <a:cs typeface="黑体" panose="02010609060101010101" charset="-122"/>
                <a:sym typeface="+mn-ea"/>
              </a:rPr>
              <a:t>4.</a:t>
            </a:r>
            <a:r>
              <a:rPr lang="zh-CN" sz="2400">
                <a:solidFill>
                  <a:schemeClr val="tx1"/>
                </a:solidFill>
                <a:latin typeface="黑体" panose="02010609060101010101" charset="-122"/>
                <a:ea typeface="黑体" panose="02010609060101010101" charset="-122"/>
                <a:cs typeface="黑体" panose="02010609060101010101" charset="-122"/>
                <a:sym typeface="+mn-ea"/>
              </a:rPr>
              <a:t>诗歌中，“你知道吗”“你可知道</a:t>
            </a:r>
            <a:r>
              <a:rPr lang="zh-CN" altLang="zh-CN" sz="2400">
                <a:solidFill>
                  <a:schemeClr val="tx1"/>
                </a:solidFill>
                <a:latin typeface="黑体" panose="02010609060101010101" charset="-122"/>
                <a:ea typeface="黑体" panose="02010609060101010101" charset="-122"/>
                <a:cs typeface="黑体" panose="02010609060101010101" charset="-122"/>
                <a:sym typeface="+mn-ea"/>
              </a:rPr>
              <a:t>……”</a:t>
            </a:r>
            <a:r>
              <a:rPr lang="zh-CN" sz="2400">
                <a:solidFill>
                  <a:schemeClr val="tx1"/>
                </a:solidFill>
                <a:latin typeface="黑体" panose="02010609060101010101" charset="-122"/>
                <a:ea typeface="黑体" panose="02010609060101010101" charset="-122"/>
                <a:cs typeface="黑体" panose="02010609060101010101" charset="-122"/>
                <a:sym typeface="+mn-ea"/>
              </a:rPr>
              <a:t>的询问以及“前往，前往”的回答有什么作用？</a:t>
            </a:r>
            <a:endParaRPr lang="zh-CN" sz="2400">
              <a:solidFill>
                <a:schemeClr val="tx1"/>
              </a:solidFill>
              <a:latin typeface="黑体" panose="02010609060101010101" charset="-122"/>
              <a:ea typeface="黑体" panose="02010609060101010101" charset="-122"/>
              <a:cs typeface="黑体" panose="02010609060101010101" charset="-122"/>
              <a:sym typeface="+mn-ea"/>
            </a:endParaRPr>
          </a:p>
        </p:txBody>
      </p:sp>
      <p:sp>
        <p:nvSpPr>
          <p:cNvPr id="2" name="矩形 6"/>
          <p:cNvSpPr/>
          <p:nvPr/>
        </p:nvSpPr>
        <p:spPr>
          <a:xfrm>
            <a:off x="609600" y="2633345"/>
            <a:ext cx="10957560" cy="2861310"/>
          </a:xfrm>
          <a:prstGeom prst="rect">
            <a:avLst/>
          </a:prstGeom>
          <a:noFill/>
          <a:ln w="9525">
            <a:noFill/>
          </a:ln>
        </p:spPr>
        <p:txBody>
          <a:bodyPr wrap="square" anchor="t" anchorCtr="0">
            <a:spAutoFit/>
          </a:bodyPr>
          <a:p>
            <a:pPr>
              <a:lnSpc>
                <a:spcPct val="150000"/>
              </a:lnSpc>
            </a:pPr>
            <a:r>
              <a:rPr lang="zh-CN" altLang="en-US" sz="2400">
                <a:solidFill>
                  <a:schemeClr val="tx1"/>
                </a:solidFill>
                <a:latin typeface="黑体" panose="02010609060101010101" charset="-122"/>
                <a:ea typeface="黑体" panose="02010609060101010101" charset="-122"/>
                <a:cs typeface="黑体" panose="02010609060101010101" charset="-122"/>
                <a:sym typeface="+mn-ea"/>
              </a:rPr>
              <a:t>明确：</a:t>
            </a:r>
            <a:r>
              <a:rPr lang="zh-CN" altLang="zh-CN" sz="2400">
                <a:solidFill>
                  <a:schemeClr val="tx1"/>
                </a:solidFill>
                <a:latin typeface="黑体" panose="02010609060101010101" charset="-122"/>
                <a:ea typeface="黑体" panose="02010609060101010101" charset="-122"/>
                <a:cs typeface="黑体" panose="02010609060101010101" charset="-122"/>
                <a:sym typeface="+mn-ea"/>
              </a:rPr>
              <a:t>“</a:t>
            </a:r>
            <a:r>
              <a:rPr lang="zh-CN" sz="2400">
                <a:solidFill>
                  <a:schemeClr val="tx1"/>
                </a:solidFill>
                <a:latin typeface="黑体" panose="02010609060101010101" charset="-122"/>
                <a:ea typeface="黑体" panose="02010609060101010101" charset="-122"/>
                <a:cs typeface="黑体" panose="02010609060101010101" charset="-122"/>
                <a:sym typeface="+mn-ea"/>
              </a:rPr>
              <a:t>你知道吗”“你可知道</a:t>
            </a:r>
            <a:r>
              <a:rPr lang="zh-CN" altLang="zh-CN" sz="2400">
                <a:solidFill>
                  <a:schemeClr val="tx1"/>
                </a:solidFill>
                <a:latin typeface="黑体" panose="02010609060101010101" charset="-122"/>
                <a:ea typeface="黑体" panose="02010609060101010101" charset="-122"/>
                <a:cs typeface="黑体" panose="02010609060101010101" charset="-122"/>
                <a:sym typeface="+mn-ea"/>
              </a:rPr>
              <a:t>……”</a:t>
            </a:r>
            <a:r>
              <a:rPr lang="zh-CN" sz="2400">
                <a:solidFill>
                  <a:schemeClr val="tx1"/>
                </a:solidFill>
                <a:latin typeface="黑体" panose="02010609060101010101" charset="-122"/>
                <a:ea typeface="黑体" panose="02010609060101010101" charset="-122"/>
                <a:cs typeface="黑体" panose="02010609060101010101" charset="-122"/>
                <a:sym typeface="+mn-ea"/>
              </a:rPr>
              <a:t>的询问，既是询问也是倾诉，既引起读者的好奇心，也强化了迷娘对故乡的思念之情。副歌中迷娘的应答，不仅回应了询问，而且进一步把思乡之情变为回乡的行动。“前往，前往”这种回答不但强调迷娘回乡的坚决态度和迫切心理，而且在重复中有着微妙的变化，它与重复的内容共同形成本诗的深层内涵，即迷娘对威廉</a:t>
            </a:r>
            <a:r>
              <a:rPr lang="zh-CN" altLang="zh-CN" sz="2400">
                <a:solidFill>
                  <a:schemeClr val="tx1"/>
                </a:solidFill>
                <a:latin typeface="黑体" panose="02010609060101010101" charset="-122"/>
                <a:ea typeface="黑体" panose="02010609060101010101" charset="-122"/>
                <a:cs typeface="黑体" panose="02010609060101010101" charset="-122"/>
                <a:sym typeface="+mn-ea"/>
              </a:rPr>
              <a:t>·</a:t>
            </a:r>
            <a:r>
              <a:rPr lang="zh-CN" sz="2400">
                <a:solidFill>
                  <a:schemeClr val="tx1"/>
                </a:solidFill>
                <a:latin typeface="黑体" panose="02010609060101010101" charset="-122"/>
                <a:ea typeface="黑体" panose="02010609060101010101" charset="-122"/>
                <a:cs typeface="黑体" panose="02010609060101010101" charset="-122"/>
                <a:sym typeface="+mn-ea"/>
              </a:rPr>
              <a:t>迈斯特的复杂的情感。</a:t>
            </a:r>
            <a:endParaRPr lang="zh-CN" sz="2400">
              <a:solidFill>
                <a:schemeClr val="tx1"/>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p:txBody>
          <a:bodyPr lIns="91440" tIns="45720" rIns="91440" bIns="45720" anchor="ctr" anchorCtr="0"/>
          <a:lstStyle/>
          <a:p>
            <a:r>
              <a:rPr lang="zh-CN" altLang="zh-CN" sz="4800" dirty="0">
                <a:latin typeface="黑体" panose="02010609060101010101" charset="-122"/>
                <a:ea typeface="黑体" panose="02010609060101010101" charset="-122"/>
              </a:rPr>
              <a:t>堂上训练</a:t>
            </a:r>
            <a:endParaRPr lang="zh-CN" altLang="zh-CN" sz="4800" dirty="0">
              <a:latin typeface="黑体" panose="02010609060101010101" charset="-122"/>
              <a:ea typeface="黑体" panose="02010609060101010101" charset="-122"/>
            </a:endParaRPr>
          </a:p>
        </p:txBody>
      </p:sp>
      <p:sp>
        <p:nvSpPr>
          <p:cNvPr id="36868" name="矩形 6"/>
          <p:cNvSpPr/>
          <p:nvPr/>
        </p:nvSpPr>
        <p:spPr>
          <a:xfrm>
            <a:off x="609600" y="1557020"/>
            <a:ext cx="10957560" cy="521970"/>
          </a:xfrm>
          <a:prstGeom prst="rect">
            <a:avLst/>
          </a:prstGeom>
          <a:noFill/>
          <a:ln w="9525">
            <a:noFill/>
          </a:ln>
        </p:spPr>
        <p:txBody>
          <a:bodyPr wrap="square" anchor="t" anchorCtr="0">
            <a:spAutoFit/>
          </a:bodyPr>
          <a:lstStyle/>
          <a:p>
            <a:pPr indent="738505"/>
            <a:r>
              <a:rPr lang="en-US" sz="2800">
                <a:solidFill>
                  <a:schemeClr val="tx1"/>
                </a:solidFill>
                <a:latin typeface="黑体" panose="02010609060101010101" charset="-122"/>
                <a:ea typeface="黑体" panose="02010609060101010101" charset="-122"/>
                <a:cs typeface="黑体" panose="02010609060101010101" charset="-122"/>
                <a:sym typeface="+mn-ea"/>
              </a:rPr>
              <a:t>5.</a:t>
            </a:r>
            <a:r>
              <a:rPr lang="zh-CN" altLang="en-US" sz="2800">
                <a:latin typeface="黑体" panose="02010609060101010101" charset="-122"/>
                <a:ea typeface="黑体" panose="02010609060101010101" charset="-122"/>
                <a:cs typeface="黑体" panose="02010609060101010101" charset="-122"/>
                <a:sym typeface="+mn-ea"/>
              </a:rPr>
              <a:t>全诗的内容结构有什么特点？</a:t>
            </a:r>
            <a:endParaRPr lang="zh-CN" sz="2800">
              <a:solidFill>
                <a:schemeClr val="tx1"/>
              </a:solidFill>
              <a:latin typeface="黑体" panose="02010609060101010101" charset="-122"/>
              <a:ea typeface="黑体" panose="02010609060101010101" charset="-122"/>
              <a:cs typeface="黑体" panose="02010609060101010101" charset="-122"/>
              <a:sym typeface="+mn-ea"/>
            </a:endParaRPr>
          </a:p>
        </p:txBody>
      </p:sp>
      <p:sp>
        <p:nvSpPr>
          <p:cNvPr id="2" name="矩形 6"/>
          <p:cNvSpPr/>
          <p:nvPr/>
        </p:nvSpPr>
        <p:spPr>
          <a:xfrm>
            <a:off x="609600" y="2489835"/>
            <a:ext cx="10957560" cy="1814830"/>
          </a:xfrm>
          <a:prstGeom prst="rect">
            <a:avLst/>
          </a:prstGeom>
          <a:noFill/>
          <a:ln w="9525">
            <a:noFill/>
          </a:ln>
        </p:spPr>
        <p:txBody>
          <a:bodyPr wrap="square" anchor="t" anchorCtr="0">
            <a:spAutoFit/>
          </a:bodyPr>
          <a:p>
            <a:pPr indent="0"/>
            <a:r>
              <a:rPr lang="zh-CN" altLang="en-US" sz="2800">
                <a:latin typeface="黑体" panose="02010609060101010101" charset="-122"/>
                <a:ea typeface="黑体" panose="02010609060101010101" charset="-122"/>
                <a:sym typeface="+mn-ea"/>
              </a:rPr>
              <a:t>这首诗共三节，每一节都由正歌和副歌组成。</a:t>
            </a:r>
            <a:endParaRPr lang="zh-CN" altLang="en-US" sz="2800">
              <a:latin typeface="黑体" panose="02010609060101010101" charset="-122"/>
              <a:ea typeface="黑体" panose="02010609060101010101" charset="-122"/>
            </a:endParaRPr>
          </a:p>
          <a:p>
            <a:pPr indent="0"/>
            <a:r>
              <a:rPr lang="zh-CN" altLang="en-US" sz="2800">
                <a:latin typeface="黑体" panose="02010609060101010101" charset="-122"/>
                <a:ea typeface="黑体" panose="02010609060101010101" charset="-122"/>
                <a:sym typeface="+mn-ea"/>
              </a:rPr>
              <a:t>第一节正歌部分，表现了故国意大利的美好景物。</a:t>
            </a:r>
            <a:endParaRPr lang="zh-CN" altLang="en-US" sz="2800">
              <a:latin typeface="黑体" panose="02010609060101010101" charset="-122"/>
              <a:ea typeface="黑体" panose="02010609060101010101" charset="-122"/>
            </a:endParaRPr>
          </a:p>
          <a:p>
            <a:pPr indent="0"/>
            <a:r>
              <a:rPr lang="zh-CN" altLang="en-US" sz="2800">
                <a:latin typeface="黑体" panose="02010609060101010101" charset="-122"/>
                <a:ea typeface="黑体" panose="02010609060101010101" charset="-122"/>
                <a:sym typeface="+mn-ea"/>
              </a:rPr>
              <a:t>第二节正歌部分，描述了迷娘幼年生活的房子。</a:t>
            </a:r>
            <a:endParaRPr lang="zh-CN" altLang="en-US" sz="2800">
              <a:latin typeface="黑体" panose="02010609060101010101" charset="-122"/>
              <a:ea typeface="黑体" panose="02010609060101010101" charset="-122"/>
            </a:endParaRPr>
          </a:p>
          <a:p>
            <a:pPr indent="0"/>
            <a:r>
              <a:rPr lang="zh-CN" altLang="en-US" sz="2800">
                <a:latin typeface="黑体" panose="02010609060101010101" charset="-122"/>
                <a:ea typeface="黑体" panose="02010609060101010101" charset="-122"/>
                <a:sym typeface="+mn-ea"/>
              </a:rPr>
              <a:t>第三节正歌部分，描述了迷娘将来的归乡之路。</a:t>
            </a:r>
            <a:endParaRPr lang="zh-CN" sz="2800">
              <a:solidFill>
                <a:schemeClr val="tx1"/>
              </a:solidFill>
              <a:latin typeface="黑体" panose="02010609060101010101" charset="-122"/>
              <a:ea typeface="黑体" panose="02010609060101010101" charset="-122"/>
              <a:cs typeface="黑体" panose="02010609060101010101" charset="-122"/>
              <a:sym typeface="+mn-ea"/>
            </a:endParaRPr>
          </a:p>
        </p:txBody>
      </p:sp>
      <p:sp>
        <p:nvSpPr>
          <p:cNvPr id="3" name="圆角矩形 2"/>
          <p:cNvSpPr/>
          <p:nvPr/>
        </p:nvSpPr>
        <p:spPr>
          <a:xfrm>
            <a:off x="1784985" y="4654550"/>
            <a:ext cx="9027160" cy="128905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p>
            <a:pPr algn="ctr"/>
            <a:r>
              <a:rPr lang="en-US" altLang="zh-CN" sz="2400" b="1">
                <a:latin typeface="楷体" panose="02010609060101010101" charset="-122"/>
                <a:ea typeface="楷体" panose="02010609060101010101" charset="-122"/>
              </a:rPr>
              <a:t>    </a:t>
            </a:r>
            <a:r>
              <a:rPr lang="zh-CN" altLang="en-US" sz="3200" b="1">
                <a:latin typeface="楷体" panose="02010609060101010101" charset="-122"/>
                <a:ea typeface="楷体" panose="02010609060101010101" charset="-122"/>
              </a:rPr>
              <a:t>正歌部分借助不同场景的描述，表现了迷娘对故国的热爱与思念。</a:t>
            </a:r>
            <a:endParaRPr lang="zh-CN" altLang="en-US" sz="3200" b="1">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3"/>
          <p:cNvSpPr>
            <a:spLocks noGrp="1"/>
          </p:cNvSpPr>
          <p:nvPr>
            <p:ph type="title" idx="4294967295"/>
          </p:nvPr>
        </p:nvSpPr>
        <p:spPr>
          <a:xfrm>
            <a:off x="609600" y="2283778"/>
            <a:ext cx="10972800" cy="1143000"/>
          </a:xfrm>
        </p:spPr>
        <p:txBody>
          <a:bodyPr lIns="91440" tIns="45720" rIns="91440" bIns="45720" anchor="ctr" anchorCtr="0"/>
          <a:lstStyle/>
          <a:p>
            <a:r>
              <a:rPr lang="zh-CN" altLang="zh-CN" sz="4800" dirty="0">
                <a:latin typeface="黑体" panose="02010609060101010101" charset="-122"/>
                <a:ea typeface="黑体" panose="02010609060101010101" charset="-122"/>
              </a:rPr>
              <a:t>谢谢观看！</a:t>
            </a:r>
            <a:endParaRPr lang="zh-CN" altLang="zh-CN" sz="4800" dirty="0">
              <a:latin typeface="黑体" panose="02010609060101010101" charset="-122"/>
              <a:ea typeface="黑体" panose="02010609060101010101"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AS_UNIQUEID" val="286"/>
</p:tagLst>
</file>

<file path=ppt/tags/tag2.xml><?xml version="1.0" encoding="utf-8"?>
<p:tagLst xmlns:p="http://schemas.openxmlformats.org/presentationml/2006/main">
  <p:tag name="AS_UNIQUEID" val="287"/>
</p:tagLst>
</file>

<file path=ppt/tags/tag3.xml><?xml version="1.0" encoding="utf-8"?>
<p:tagLst xmlns:p="http://schemas.openxmlformats.org/presentationml/2006/main">
  <p:tag name="AS_UNIQUEID" val="288"/>
</p:tagLst>
</file>

<file path=ppt/tags/tag4.xml><?xml version="1.0" encoding="utf-8"?>
<p:tagLst xmlns:p="http://schemas.openxmlformats.org/presentationml/2006/main">
  <p:tag name="AS_UNIQUEID" val="289"/>
</p:tagLst>
</file>

<file path=ppt/tags/tag5.xml><?xml version="1.0" encoding="utf-8"?>
<p:tagLst xmlns:p="http://schemas.openxmlformats.org/presentationml/2006/main">
  <p:tag name="KSO_WM_UNIT_PLACING_PICTURE_USER_VIEWPORT" val="{&quot;height&quot;:6649.149606299213,&quot;width&quot;:5958.329133858268}"/>
</p:tagLst>
</file>

<file path=ppt/tags/tag6.xml><?xml version="1.0" encoding="utf-8"?>
<p:tagLst xmlns:p="http://schemas.openxmlformats.org/presentationml/2006/main">
  <p:tag name="KSO_WM_UNIT_PLACING_PICTURE_USER_VIEWPORT" val="{&quot;height&quot;:5941.617322834645,&quot;width&quot;:4756.442519685039}"/>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E7E6E6"/>
      </a:dk2>
      <a:lt2>
        <a:srgbClr val="44546A"/>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5320</Words>
  <Application>WPS 演示</Application>
  <PresentationFormat>宽屏</PresentationFormat>
  <Paragraphs>245</Paragraphs>
  <Slides>31</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31</vt:i4>
      </vt:variant>
    </vt:vector>
  </HeadingPairs>
  <TitlesOfParts>
    <vt:vector size="41" baseType="lpstr">
      <vt:lpstr>Arial</vt:lpstr>
      <vt:lpstr>宋体</vt:lpstr>
      <vt:lpstr>Wingdings</vt:lpstr>
      <vt:lpstr>黑体</vt:lpstr>
      <vt:lpstr>微软雅黑</vt:lpstr>
      <vt:lpstr>Arial Unicode MS</vt:lpstr>
      <vt:lpstr>Times New Roman</vt:lpstr>
      <vt:lpstr>Arial</vt:lpstr>
      <vt:lpstr>楷体</vt:lpstr>
      <vt:lpstr>默认设计模板</vt:lpstr>
      <vt:lpstr>高二—部编版—语文—第四单元</vt:lpstr>
      <vt:lpstr>背景知识</vt:lpstr>
      <vt:lpstr>背景知识</vt:lpstr>
      <vt:lpstr>背景知识</vt:lpstr>
      <vt:lpstr>背景知识</vt:lpstr>
      <vt:lpstr>背景知识</vt:lpstr>
      <vt:lpstr>背景知识</vt:lpstr>
      <vt:lpstr>背景知识</vt:lpstr>
      <vt:lpstr>背景知识</vt:lpstr>
      <vt:lpstr>背景知识</vt:lpstr>
      <vt:lpstr>背景知识</vt:lpstr>
      <vt:lpstr>背景知识</vt:lpstr>
      <vt:lpstr>作品评价</vt:lpstr>
      <vt:lpstr>诵读诗歌，初步感知</vt:lpstr>
      <vt:lpstr>诵读诗歌，初步感知</vt:lpstr>
      <vt:lpstr>品读诗歌，整体把握</vt:lpstr>
      <vt:lpstr>品读诗歌，整体把握</vt:lpstr>
      <vt:lpstr>研读诗歌，体味情感</vt:lpstr>
      <vt:lpstr>研读诗歌，体味情感</vt:lpstr>
      <vt:lpstr>研读诗歌，体味情感</vt:lpstr>
      <vt:lpstr>研读诗歌，体味情感</vt:lpstr>
      <vt:lpstr>课堂小结</vt:lpstr>
      <vt:lpstr>谢谢观看！</vt:lpstr>
      <vt:lpstr>高二—部编版—语文—第四单元</vt:lpstr>
      <vt:lpstr>堂上训练</vt:lpstr>
      <vt:lpstr>堂上训练</vt:lpstr>
      <vt:lpstr>堂上训练</vt:lpstr>
      <vt:lpstr>堂上训练</vt:lpstr>
      <vt:lpstr>堂上训练</vt:lpstr>
      <vt:lpstr>堂上训练</vt:lpstr>
      <vt:lpstr>谢谢观看！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PPT制作规范（请在此模板按如下格式制作教案）</dc:title>
  <dc:creator>Lenovo</dc:creator>
  <cp:lastModifiedBy>lmj</cp:lastModifiedBy>
  <cp:revision>170</cp:revision>
  <dcterms:created xsi:type="dcterms:W3CDTF">2021-05-24T02:27:00Z</dcterms:created>
  <dcterms:modified xsi:type="dcterms:W3CDTF">2022-02-17T07:38:18Z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A2B3468F1D494D0485E26574C8D63542</vt:lpwstr>
  </property>
</Properties>
</file>