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7" r:id="rId3"/>
    <p:sldId id="336" r:id="rId4"/>
    <p:sldId id="278" r:id="rId5"/>
    <p:sldId id="258" r:id="rId6"/>
    <p:sldId id="259" r:id="rId8"/>
    <p:sldId id="277" r:id="rId9"/>
    <p:sldId id="260" r:id="rId10"/>
    <p:sldId id="261" r:id="rId11"/>
    <p:sldId id="279" r:id="rId12"/>
    <p:sldId id="280" r:id="rId13"/>
    <p:sldId id="281" r:id="rId14"/>
    <p:sldId id="282" r:id="rId15"/>
    <p:sldId id="283" r:id="rId16"/>
    <p:sldId id="284" r:id="rId17"/>
    <p:sldId id="366" r:id="rId18"/>
    <p:sldId id="262" r:id="rId19"/>
    <p:sldId id="337" r:id="rId20"/>
    <p:sldId id="321" r:id="rId21"/>
    <p:sldId id="285" r:id="rId22"/>
    <p:sldId id="288" r:id="rId23"/>
    <p:sldId id="286" r:id="rId24"/>
    <p:sldId id="289" r:id="rId25"/>
    <p:sldId id="339" r:id="rId26"/>
    <p:sldId id="340" r:id="rId27"/>
    <p:sldId id="341" r:id="rId28"/>
    <p:sldId id="296" r:id="rId29"/>
    <p:sldId id="295" r:id="rId30"/>
    <p:sldId id="331" r:id="rId31"/>
    <p:sldId id="332" r:id="rId32"/>
    <p:sldId id="328" r:id="rId33"/>
    <p:sldId id="329" r:id="rId34"/>
    <p:sldId id="335" r:id="rId3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0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59"/>
        <p:guide pos="386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9" Type="http://schemas.openxmlformats.org/officeDocument/2006/relationships/commentAuthors" Target="commentAuthors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3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jpeg"/><Relationship Id="rId2" Type="http://schemas.openxmlformats.org/officeDocument/2006/relationships/tags" Target="../tags/tag64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9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0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1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jpeg"/><Relationship Id="rId2" Type="http://schemas.openxmlformats.org/officeDocument/2006/relationships/tags" Target="../tags/tag72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3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8.xml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9.xml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jpeg"/><Relationship Id="rId2" Type="http://schemas.openxmlformats.org/officeDocument/2006/relationships/tags" Target="../tags/tag85.xml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jpeg"/><Relationship Id="rId2" Type="http://schemas.openxmlformats.org/officeDocument/2006/relationships/tags" Target="../tags/tag88.xml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1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89.xml"/><Relationship Id="rId1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92.xml"/><Relationship Id="rId4" Type="http://schemas.openxmlformats.org/officeDocument/2006/relationships/image" Target="../media/image8.jpe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3.xml"/><Relationship Id="rId1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-635" y="0"/>
            <a:ext cx="12192000" cy="6857365"/>
          </a:xfrm>
          <a:prstGeom prst="rect">
            <a:avLst/>
          </a:prstGeom>
        </p:spPr>
      </p:pic>
      <p:sp>
        <p:nvSpPr>
          <p:cNvPr id="5" name="内容占位符 2"/>
          <p:cNvSpPr>
            <a:spLocks noGrp="1"/>
          </p:cNvSpPr>
          <p:nvPr/>
        </p:nvSpPr>
        <p:spPr>
          <a:xfrm>
            <a:off x="702945" y="2129155"/>
            <a:ext cx="10972800" cy="223139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342900" lvl="0" indent="-3429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3200" b="0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sz="28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sz="24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5400" dirty="0">
                <a:latin typeface="黑体" panose="02010609060101010101" charset="-122"/>
                <a:ea typeface="黑体" panose="02010609060101010101" charset="-122"/>
              </a:rPr>
              <a:t>《玩偶之家</a:t>
            </a:r>
            <a:r>
              <a:rPr lang="zh-CN" altLang="en-US" sz="5400" dirty="0">
                <a:latin typeface="黑体" panose="02010609060101010101" charset="-122"/>
                <a:ea typeface="黑体" panose="02010609060101010101" charset="-122"/>
                <a:sym typeface="+mn-ea"/>
              </a:rPr>
              <a:t>》</a:t>
            </a:r>
            <a:r>
              <a:rPr lang="zh-CN" altLang="en-US" sz="5400" dirty="0">
                <a:latin typeface="黑体" panose="02010609060101010101" charset="-122"/>
                <a:ea typeface="黑体" panose="02010609060101010101" charset="-122"/>
              </a:rPr>
              <a:t>（第</a:t>
            </a:r>
            <a:r>
              <a:rPr lang="zh-CN" altLang="en-US" sz="5400" dirty="0">
                <a:latin typeface="黑体" panose="02010609060101010101" charset="-122"/>
                <a:ea typeface="黑体" panose="02010609060101010101" charset="-122"/>
              </a:rPr>
              <a:t>二课时）</a:t>
            </a:r>
            <a:endParaRPr lang="zh-CN" altLang="en-US" sz="5400" dirty="0">
              <a:latin typeface="黑体" panose="02010609060101010101" charset="-122"/>
              <a:ea typeface="黑体" panose="02010609060101010101" charset="-122"/>
            </a:endParaRPr>
          </a:p>
          <a:p>
            <a:pPr marL="0" indent="0" algn="ctr">
              <a:buNone/>
            </a:pPr>
            <a:endParaRPr lang="zh-CN" altLang="en-US" sz="54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5841" name="标题 1"/>
          <p:cNvSpPr>
            <a:spLocks noGrp="1"/>
          </p:cNvSpPr>
          <p:nvPr/>
        </p:nvSpPr>
        <p:spPr>
          <a:xfrm>
            <a:off x="2999740" y="0"/>
            <a:ext cx="9144000" cy="129667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kern="1200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高二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—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选择性必修中册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—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语文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—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第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四单元</a:t>
            </a:r>
            <a:endParaRPr lang="zh-CN" altLang="en-US" b="1"/>
          </a:p>
        </p:txBody>
      </p:sp>
      <p:sp>
        <p:nvSpPr>
          <p:cNvPr id="35842" name="内容占位符 2"/>
          <p:cNvSpPr>
            <a:spLocks noGrp="1"/>
          </p:cNvSpPr>
          <p:nvPr/>
        </p:nvSpPr>
        <p:spPr>
          <a:xfrm>
            <a:off x="609600" y="3284855"/>
            <a:ext cx="10972800" cy="721995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None/>
              <a:defRPr sz="2400" b="0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lvl="1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None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None/>
              <a:defRPr sz="16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None/>
              <a:defRPr sz="16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None/>
              <a:defRPr sz="16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None/>
              <a:defRPr sz="16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None/>
              <a:defRPr sz="16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None/>
              <a:defRPr sz="16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广州大学附属中学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吴梦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超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-635"/>
            <a:ext cx="12279630" cy="685863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42950" y="873125"/>
            <a:ext cx="5271770" cy="70675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algn="just"/>
            <a:r>
              <a:rPr lang="zh-CN" altLang="en-US" sz="40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对</a:t>
            </a:r>
            <a:r>
              <a:rPr lang="en-US" altLang="zh-CN" sz="40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40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娜拉出走</a:t>
            </a:r>
            <a:r>
              <a:rPr lang="en-US" altLang="zh-CN" sz="40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sz="40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的质疑</a:t>
            </a:r>
            <a:endParaRPr lang="zh-CN" altLang="en-US" sz="40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2"/>
          <a:stretch>
            <a:fillRect/>
          </a:stretch>
        </p:blipFill>
        <p:spPr>
          <a:xfrm>
            <a:off x="315595" y="2094865"/>
            <a:ext cx="6482715" cy="41548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7534275" y="1981835"/>
            <a:ext cx="4269105" cy="40309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“娜拉出走”是一个非常有名的戏剧结尾，它有着深刻的文学和历史意义，可是这个结局在当时却遭到了非议。剧院不敢上演，要求易卜生把第三幕改成大团圆的结局。</a:t>
            </a:r>
            <a:endParaRPr lang="zh-CN" altLang="en-US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-635"/>
            <a:ext cx="12279630" cy="685863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"/>
            </p:custDataLst>
          </p:nvPr>
        </p:nvSpPr>
        <p:spPr>
          <a:xfrm>
            <a:off x="609600" y="609600"/>
            <a:ext cx="10972800" cy="494665"/>
          </a:xfrm>
          <a:prstGeom prst="rect">
            <a:avLst/>
          </a:prstGeom>
          <a:noFill/>
        </p:spPr>
        <p:txBody>
          <a:bodyPr wrap="square" lIns="63500" tIns="25400" rIns="63500" bIns="25400" rtlCol="0" anchor="t" anchorCtr="0"/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文学常识：佳构剧</a:t>
            </a:r>
            <a:endParaRPr lang="zh-CN" altLang="en-US" sz="3200" b="1" spc="16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93140" y="1184910"/>
            <a:ext cx="10510520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佳构剧是19世纪流行于欧洲的一种戏剧样式。其特点是运用雕琢的布局，离奇的情节和紧张的场面，以激起观众的兴奋情绪。代表作家有法国的斯克里布，挪威的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易卜生。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佳构剧通常分为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三幕：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第一幕：开始部分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——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交代情节和人物，铺陈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冲突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第二幕：展开部分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——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一连串突发事件下，戏剧冲突不断加剧，渲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   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染紧张气氛。</a:t>
            </a:r>
            <a:endParaRPr lang="en-US" altLang="zh-CN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第三幕：结尾部分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——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所有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伏笔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在此解开，事件圆满解决。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大团圆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结局，达到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高潮。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10895" y="5154295"/>
            <a:ext cx="9615170" cy="138366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《玩偶之家》的结局恰恰打破了佳构剧以解决事件为惯例的大团圆结局，取而代之的是“出走”这样一个突发性事件，正因为它背离了观众的期待视野，所以引发了强烈的反对。</a:t>
            </a:r>
            <a:endParaRPr lang="zh-CN" altLang="en-US" sz="28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bldLvl="0" animBg="1"/>
      <p:bldP spid="5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-635"/>
            <a:ext cx="12279630" cy="68586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t="1232" b="1232"/>
          <a:stretch>
            <a:fillRect/>
          </a:stretch>
        </p:blipFill>
        <p:spPr>
          <a:xfrm>
            <a:off x="591185" y="1194435"/>
            <a:ext cx="3773170" cy="514604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920" h="10800">
                <a:moveTo>
                  <a:pt x="0" y="0"/>
                </a:moveTo>
                <a:lnTo>
                  <a:pt x="7920" y="0"/>
                </a:lnTo>
                <a:lnTo>
                  <a:pt x="7920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5" name="文本框 104"/>
          <p:cNvSpPr txBox="1"/>
          <p:nvPr/>
        </p:nvSpPr>
        <p:spPr>
          <a:xfrm>
            <a:off x="4364355" y="1323340"/>
            <a:ext cx="7547610" cy="34150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3600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学习</a:t>
            </a:r>
            <a:r>
              <a:rPr lang="zh-CN" sz="3600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任务：</a:t>
            </a:r>
            <a:endParaRPr lang="zh-CN" sz="3600" b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/>
            <a:r>
              <a:rPr lang="en-US" altLang="zh-CN" sz="3600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</a:t>
            </a:r>
            <a:r>
              <a:rPr lang="zh-CN" altLang="en-US" sz="3600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分析《玩偶之家》中的</a:t>
            </a:r>
            <a:r>
              <a:rPr lang="en-US" altLang="zh-CN" sz="3600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3600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戏剧性事件</a:t>
            </a:r>
            <a:r>
              <a:rPr lang="en-US" altLang="zh-CN" sz="3600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”“</a:t>
            </a:r>
            <a:r>
              <a:rPr lang="zh-CN" altLang="en-US" sz="3600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突转”和</a:t>
            </a:r>
            <a:r>
              <a:rPr lang="en-US" altLang="zh-CN" sz="3600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3600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发现</a:t>
            </a:r>
            <a:r>
              <a:rPr lang="en-US" altLang="zh-CN" sz="3600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sz="3600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，理解作者的</a:t>
            </a:r>
            <a:r>
              <a:rPr lang="zh-CN" altLang="en-US" sz="3600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戏剧技巧。</a:t>
            </a:r>
            <a:endParaRPr lang="zh-CN" altLang="en-US" sz="3600" b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/>
            <a:r>
              <a:rPr lang="en-US" altLang="zh-CN" sz="3600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</a:t>
            </a:r>
            <a:r>
              <a:rPr lang="zh-CN" altLang="en-US" sz="3600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探讨</a:t>
            </a:r>
            <a:r>
              <a:rPr lang="zh-CN" sz="3600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娜拉</a:t>
            </a:r>
            <a:r>
              <a:rPr lang="zh-CN" sz="3600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出走的</a:t>
            </a:r>
            <a:r>
              <a:rPr lang="en-US" altLang="zh-CN" sz="3600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3600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必然性</a:t>
            </a:r>
            <a:r>
              <a:rPr lang="en-US" altLang="zh-CN" sz="3600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sz="3600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，把握娜拉形象的</a:t>
            </a:r>
            <a:r>
              <a:rPr lang="en-US" altLang="zh-CN" sz="3600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3600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丰富性</a:t>
            </a:r>
            <a:r>
              <a:rPr lang="en-US" altLang="zh-CN" sz="3600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sz="3600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。</a:t>
            </a:r>
            <a:endParaRPr lang="zh-CN" sz="3600" b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-635"/>
            <a:ext cx="12279630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51890" y="608330"/>
            <a:ext cx="10243820" cy="31076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学习提示（</a:t>
            </a:r>
            <a:r>
              <a:rPr lang="en-US" altLang="zh-CN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p114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）：</a:t>
            </a:r>
            <a:endParaRPr lang="zh-CN" altLang="en-US" sz="28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r>
              <a:rPr lang="en-US" altLang="zh-CN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r>
              <a:rPr lang="en-US" altLang="zh-CN" sz="28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zh-CN" altLang="en-US" sz="28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《玩偶之家》属于</a:t>
            </a:r>
            <a:r>
              <a:rPr lang="en-US" altLang="zh-CN" sz="28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28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社会问题剧</a:t>
            </a:r>
            <a:r>
              <a:rPr lang="en-US" altLang="zh-CN" sz="28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sz="28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，这是易卜生创造的戏剧类型，强调在舞台上呈现当代人的日常生活（而不是古</a:t>
            </a:r>
            <a:r>
              <a:rPr lang="zh-CN" altLang="en-US" sz="28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代帝王将相或豪杰佳人的传奇故事），在戏剧中直接讨论当代社会的重要问题。阅读时，要注意结合作品体会这些特点，还要注意分析作品中的</a:t>
            </a:r>
            <a:r>
              <a:rPr lang="en-US" altLang="zh-CN" sz="28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28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戏剧性事件</a:t>
            </a:r>
            <a:r>
              <a:rPr lang="en-US" altLang="zh-CN" sz="28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sz="28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以及</a:t>
            </a:r>
            <a:r>
              <a:rPr lang="en-US" altLang="zh-CN" sz="28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28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突转</a:t>
            </a:r>
            <a:r>
              <a:rPr lang="en-US" altLang="zh-CN" sz="28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sz="28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手法的运用，领略剧作家独特的艺术</a:t>
            </a:r>
            <a:r>
              <a:rPr lang="zh-CN" altLang="en-US" sz="28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创造。</a:t>
            </a:r>
            <a:endParaRPr lang="zh-CN" altLang="en-US" sz="28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803525" y="2786380"/>
            <a:ext cx="5257165" cy="38862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221105" y="4100195"/>
            <a:ext cx="10471785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突转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指行动按照我们所说的原则转向相反的方向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……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指情势向相反的方向转变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……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如从顺境到逆境或从逆境到顺境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……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是按照可然律或必然律而发生的。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r"/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——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亚里士多德《诗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学》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-635"/>
            <a:ext cx="12279630" cy="685863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"/>
            </p:custDataLst>
          </p:nvPr>
        </p:nvSpPr>
        <p:spPr>
          <a:xfrm>
            <a:off x="609600" y="609600"/>
            <a:ext cx="10972800" cy="1101090"/>
          </a:xfrm>
          <a:prstGeom prst="rect">
            <a:avLst/>
          </a:prstGeom>
          <a:noFill/>
        </p:spPr>
        <p:txBody>
          <a:bodyPr wrap="square" lIns="63500" tIns="25400" rIns="63500" bIns="25400" rtlCol="0" anchor="t" anchorCtr="0"/>
          <a:lstStyle/>
          <a:p>
            <a:pPr marL="0" indent="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思考</a:t>
            </a:r>
            <a:r>
              <a:rPr lang="en-US" altLang="zh-CN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</a:t>
            </a:r>
            <a:endParaRPr lang="zh-CN" altLang="en-US" sz="3200" b="1" spc="16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文本中有哪些“戏剧性事件”，发生了几次“突转”？</a:t>
            </a:r>
            <a:endParaRPr lang="zh-CN" altLang="en-US" sz="2800" b="1" spc="16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endParaRPr lang="zh-CN" altLang="en-US" sz="2800" b="1" spc="16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itle 6"/>
          <p:cNvSpPr txBox="1"/>
          <p:nvPr>
            <p:custDataLst>
              <p:tags r:id="rId3"/>
            </p:custDataLst>
          </p:nvPr>
        </p:nvSpPr>
        <p:spPr>
          <a:xfrm>
            <a:off x="840105" y="1918335"/>
            <a:ext cx="10567670" cy="4216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342900" lvl="0" indent="-342900" algn="l" font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SzTx/>
              <a:buFont typeface="+mj-lt"/>
              <a:buAutoNum type="arabicPeriod"/>
            </a:pPr>
            <a:r>
              <a:rPr lang="zh-CN" altLang="en-US" sz="2800" spc="160">
                <a:ln w="3175">
                  <a:noFill/>
                  <a:prstDash val="dash"/>
                </a:ln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楷体" panose="02010609060101010101" pitchFamily="49" charset="-122"/>
                <a:sym typeface="Wingdings" panose="05000000000000000000" pitchFamily="2" charset="2"/>
              </a:rPr>
              <a:t>海尔茂即将升迁，全家都沉浸在喜悦中。</a:t>
            </a:r>
            <a:r>
              <a:rPr lang="zh-CN" altLang="en-US" sz="2800" spc="160">
                <a:ln w="3175">
                  <a:noFill/>
                  <a:prstDash val="dash"/>
                </a:ln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楷体" panose="02010609060101010101" pitchFamily="49" charset="-122"/>
                <a:sym typeface="Wingdings" panose="05000000000000000000" pitchFamily="2" charset="2"/>
              </a:rPr>
              <a:t>没想到，</a:t>
            </a:r>
            <a:r>
              <a:rPr lang="zh-CN" altLang="en-US" sz="2800" spc="160">
                <a:ln w="3175">
                  <a:noFill/>
                  <a:prstDash val="dash"/>
                </a:ln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楷体" panose="02010609060101010101" pitchFamily="49" charset="-122"/>
                <a:sym typeface="Wingdings" panose="05000000000000000000" pitchFamily="2" charset="2"/>
              </a:rPr>
              <a:t>柯洛克斯泰为了保住自己银行的职位，向娜拉翻出当年伪造签名借债的旧账相威胁，娜拉陷入困境。</a:t>
            </a:r>
            <a:endParaRPr lang="zh-CN" altLang="en-US" sz="2800" spc="160">
              <a:ln w="3175">
                <a:noFill/>
                <a:prstDash val="dash"/>
              </a:ln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楷体" panose="02010609060101010101" pitchFamily="49" charset="-122"/>
              <a:sym typeface="Wingdings" panose="05000000000000000000" pitchFamily="2" charset="2"/>
            </a:endParaRPr>
          </a:p>
          <a:p>
            <a:pPr marL="342900" lvl="0" indent="-342900" algn="l" font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SzTx/>
              <a:buFont typeface="+mj-lt"/>
              <a:buAutoNum type="arabicPeriod"/>
            </a:pPr>
            <a:r>
              <a:rPr lang="zh-CN" altLang="en-US" sz="2800" spc="160">
                <a:ln w="3175">
                  <a:noFill/>
                  <a:prstDash val="dash"/>
                </a:ln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楷体" panose="02010609060101010101" pitchFamily="49" charset="-122"/>
                <a:sym typeface="Wingdings" panose="05000000000000000000" pitchFamily="2" charset="2"/>
              </a:rPr>
              <a:t>海尔茂得知事情真相，勃然大怒，夫妻矛盾发生巨大冲突。</a:t>
            </a:r>
            <a:r>
              <a:rPr lang="zh-CN" altLang="en-US" sz="2800" spc="160">
                <a:ln w="3175">
                  <a:noFill/>
                  <a:prstDash val="dash"/>
                </a:ln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楷体" panose="02010609060101010101" pitchFamily="49" charset="-122"/>
                <a:sym typeface="Wingdings" panose="05000000000000000000" pitchFamily="2" charset="2"/>
              </a:rPr>
              <a:t>没想到，</a:t>
            </a:r>
            <a:r>
              <a:rPr lang="zh-CN" altLang="en-US" sz="2800" spc="160">
                <a:ln w="3175">
                  <a:noFill/>
                  <a:prstDash val="dash"/>
                </a:ln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楷体" panose="02010609060101010101" pitchFamily="49" charset="-122"/>
                <a:sym typeface="Wingdings" panose="05000000000000000000" pitchFamily="2" charset="2"/>
              </a:rPr>
              <a:t>柯洛克斯泰竟然归还了当年的借债，危机解除。</a:t>
            </a:r>
            <a:endParaRPr lang="zh-CN" altLang="en-US" sz="2800" spc="160">
              <a:ln w="3175">
                <a:noFill/>
                <a:prstDash val="dash"/>
              </a:ln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楷体" panose="02010609060101010101" pitchFamily="49" charset="-122"/>
              <a:sym typeface="Wingdings" panose="05000000000000000000" pitchFamily="2" charset="2"/>
            </a:endParaRPr>
          </a:p>
          <a:p>
            <a:pPr marL="342900" lvl="0" indent="-342900" algn="l" font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SzTx/>
              <a:buFont typeface="+mj-lt"/>
              <a:buAutoNum type="arabicPeriod"/>
            </a:pPr>
            <a:r>
              <a:rPr lang="zh-CN" altLang="en-US" sz="2800" spc="160">
                <a:ln w="3175">
                  <a:noFill/>
                  <a:prstDash val="dash"/>
                </a:ln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楷体" panose="02010609060101010101" pitchFamily="49" charset="-122"/>
                <a:sym typeface="Wingdings" panose="05000000000000000000" pitchFamily="2" charset="2"/>
              </a:rPr>
              <a:t>海尔茂得知自己重回安全境地后，喜形于色，好言宽慰娜拉，宣布饶恕其过错。</a:t>
            </a:r>
            <a:r>
              <a:rPr lang="zh-CN" altLang="en-US" sz="2800" spc="160">
                <a:ln w="3175">
                  <a:noFill/>
                  <a:prstDash val="dash"/>
                </a:ln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楷体" panose="02010609060101010101" pitchFamily="49" charset="-122"/>
                <a:sym typeface="Wingdings" panose="05000000000000000000" pitchFamily="2" charset="2"/>
              </a:rPr>
              <a:t>没想到，</a:t>
            </a:r>
            <a:r>
              <a:rPr lang="zh-CN" altLang="en-US" sz="2800" spc="160">
                <a:ln w="3175">
                  <a:noFill/>
                  <a:prstDash val="dash"/>
                </a:ln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楷体" panose="02010609060101010101" pitchFamily="49" charset="-122"/>
                <a:sym typeface="Wingdings" panose="05000000000000000000" pitchFamily="2" charset="2"/>
              </a:rPr>
              <a:t>娜拉毅然离家出走。</a:t>
            </a:r>
            <a:endParaRPr lang="en-US" altLang="zh-CN" sz="2800" spc="160">
              <a:ln w="3175">
                <a:noFill/>
                <a:prstDash val="dash"/>
              </a:ln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楷体" panose="02010609060101010101" pitchFamily="49" charset="-122"/>
              <a:sym typeface="Wingdings" panose="05000000000000000000" pitchFamily="2" charset="2"/>
            </a:endParaRPr>
          </a:p>
          <a:p>
            <a:pPr marL="342900" lvl="0" indent="-342900" algn="l" font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SzTx/>
              <a:buFont typeface="+mj-lt"/>
              <a:buAutoNum type="arabicPeriod"/>
            </a:pPr>
            <a:endParaRPr lang="en-US" altLang="zh-CN" sz="2800" spc="160">
              <a:ln w="3175">
                <a:noFill/>
                <a:prstDash val="dash"/>
              </a:ln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楷体" panose="02010609060101010101" pitchFamily="49" charset="-122"/>
              <a:sym typeface="Wingdings" panose="05000000000000000000" pitchFamily="2" charset="2"/>
            </a:endParaRPr>
          </a:p>
        </p:txBody>
      </p:sp>
      <p:sp>
        <p:nvSpPr>
          <p:cNvPr id="13" name="矩形 11"/>
          <p:cNvSpPr/>
          <p:nvPr>
            <p:custDataLst>
              <p:tags r:id="rId4"/>
            </p:custDataLst>
          </p:nvPr>
        </p:nvSpPr>
        <p:spPr>
          <a:xfrm>
            <a:off x="840105" y="1652905"/>
            <a:ext cx="10658475" cy="4481830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-635"/>
            <a:ext cx="12279630" cy="685863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"/>
            </p:custDataLst>
          </p:nvPr>
        </p:nvSpPr>
        <p:spPr>
          <a:xfrm>
            <a:off x="609600" y="609600"/>
            <a:ext cx="11449685" cy="1111250"/>
          </a:xfrm>
          <a:prstGeom prst="rect">
            <a:avLst/>
          </a:prstGeom>
          <a:noFill/>
        </p:spPr>
        <p:txBody>
          <a:bodyPr wrap="square" lIns="63500" tIns="25400" rIns="63500" bIns="25400" rtlCol="0" anchor="t" anchorCtr="0"/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思考</a:t>
            </a:r>
            <a:r>
              <a:rPr lang="en-US" altLang="zh-CN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 </a:t>
            </a: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</a:t>
            </a:r>
            <a:endParaRPr lang="zh-CN" altLang="en-US" sz="3200" b="1" spc="16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如果没有这些</a:t>
            </a:r>
            <a:r>
              <a:rPr lang="en-US" altLang="zh-CN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戏剧性事件</a:t>
            </a:r>
            <a:r>
              <a:rPr lang="en-US" altLang="zh-CN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做</a:t>
            </a:r>
            <a:r>
              <a:rPr lang="en-US" altLang="zh-CN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突转</a:t>
            </a:r>
            <a:r>
              <a:rPr lang="en-US" altLang="zh-CN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，故事如何进行？</a:t>
            </a:r>
            <a:endParaRPr lang="zh-CN" altLang="en-US" sz="3200" b="1" spc="16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endParaRPr lang="zh-CN" altLang="en-US" sz="3200" b="1" spc="16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51890" y="1720850"/>
            <a:ext cx="10489565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试想，如果没有柯洛克斯泰以公布娜拉伪造签名的事情相要挟，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endParaRPr lang="en-US" altLang="zh-CN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endParaRPr lang="en-US" altLang="zh-CN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endParaRPr lang="en-US" altLang="zh-CN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试想，如果柯洛克斯泰没有归还当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年的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借债，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3.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试想，如果娜拉没有离家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出走，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70025" y="2517140"/>
            <a:ext cx="9813290" cy="52197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海尔茂夫妇就不会爆发冲突，他们将继续甜蜜地相爱下去。</a:t>
            </a:r>
            <a:endParaRPr lang="en-US" altLang="zh-CN" sz="28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-635"/>
            <a:ext cx="12279630" cy="685863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"/>
            </p:custDataLst>
          </p:nvPr>
        </p:nvSpPr>
        <p:spPr>
          <a:xfrm>
            <a:off x="608330" y="713740"/>
            <a:ext cx="11449685" cy="494665"/>
          </a:xfrm>
          <a:prstGeom prst="rect">
            <a:avLst/>
          </a:prstGeom>
          <a:noFill/>
        </p:spPr>
        <p:txBody>
          <a:bodyPr wrap="square" lIns="63500" tIns="25400" rIns="63500" bIns="25400" rtlCol="0" anchor="t" anchorCtr="0"/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突转的作用</a:t>
            </a:r>
            <a:endParaRPr lang="zh-CN" altLang="en-US" sz="3200" b="1" spc="16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54050" y="1671320"/>
            <a:ext cx="103898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使戏剧情节曲折多变、跌宕起伏，获得出奇制胜的戏剧效果。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-635"/>
            <a:ext cx="12279630" cy="685863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"/>
            </p:custDataLst>
          </p:nvPr>
        </p:nvSpPr>
        <p:spPr>
          <a:xfrm>
            <a:off x="609600" y="609600"/>
            <a:ext cx="11449685" cy="1111250"/>
          </a:xfrm>
          <a:prstGeom prst="rect">
            <a:avLst/>
          </a:prstGeom>
          <a:noFill/>
        </p:spPr>
        <p:txBody>
          <a:bodyPr wrap="square" lIns="63500" tIns="25400" rIns="63500" bIns="25400" rtlCol="0" anchor="t" anchorCtr="0"/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思考</a:t>
            </a:r>
            <a:r>
              <a:rPr lang="en-US" altLang="zh-CN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lang="en-US" altLang="zh-CN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</a:t>
            </a:r>
            <a:endParaRPr lang="zh-CN" altLang="en-US" sz="3200" b="1" spc="16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如果没有这些</a:t>
            </a:r>
            <a:r>
              <a:rPr lang="en-US" altLang="zh-CN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戏剧性事件</a:t>
            </a:r>
            <a:r>
              <a:rPr lang="en-US" altLang="zh-CN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做</a:t>
            </a:r>
            <a:r>
              <a:rPr lang="en-US" altLang="zh-CN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突转</a:t>
            </a:r>
            <a:r>
              <a:rPr lang="en-US" altLang="zh-CN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，人物将会</a:t>
            </a: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怎样？</a:t>
            </a:r>
            <a:endParaRPr lang="zh-CN" altLang="en-US" sz="3200" b="1" spc="16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endParaRPr lang="zh-CN" altLang="en-US" sz="3200" b="1" spc="16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51890" y="1720850"/>
            <a:ext cx="10489565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试想，如果没有柯洛克斯泰以公布娜拉伪造签名的事情相要挟，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endParaRPr lang="en-US" altLang="zh-CN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endParaRPr lang="en-US" altLang="zh-CN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endParaRPr lang="en-US" altLang="zh-CN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试想，如果柯洛克斯泰没有归还当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年的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借债，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3.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试想，如果娜拉没有离家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出走，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95680" y="2215515"/>
            <a:ext cx="10104120" cy="95313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娜拉可能会一直幸福地当着海尔茂的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“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小鸟儿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”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，沉醉于她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的爱情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幻象。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-635"/>
            <a:ext cx="12279630" cy="685863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"/>
            </p:custDataLst>
          </p:nvPr>
        </p:nvSpPr>
        <p:spPr>
          <a:xfrm>
            <a:off x="608330" y="713740"/>
            <a:ext cx="11449685" cy="494665"/>
          </a:xfrm>
          <a:prstGeom prst="rect">
            <a:avLst/>
          </a:prstGeom>
          <a:noFill/>
        </p:spPr>
        <p:txBody>
          <a:bodyPr wrap="square" lIns="63500" tIns="25400" rIns="63500" bIns="25400" rtlCol="0" anchor="t" anchorCtr="0"/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突转的作用</a:t>
            </a:r>
            <a:endParaRPr lang="zh-CN" altLang="en-US" sz="3200" b="1" spc="16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54050" y="1671320"/>
            <a:ext cx="103397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使戏剧情节曲折多变、跌宕起伏，获得出奇制胜的戏剧效果。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54050" y="2783840"/>
            <a:ext cx="99218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促使人物性格的发展变化，使人物性格得到最充分的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揭示。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105" name="图片 104"/>
          <p:cNvPicPr/>
          <p:nvPr/>
        </p:nvPicPr>
        <p:blipFill>
          <a:blip r:embed="rId3"/>
          <a:stretch>
            <a:fillRect/>
          </a:stretch>
        </p:blipFill>
        <p:spPr>
          <a:xfrm>
            <a:off x="1049655" y="3427095"/>
            <a:ext cx="4369435" cy="28225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-635"/>
            <a:ext cx="12279630" cy="685863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982980" y="1253490"/>
            <a:ext cx="1047178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发现，如字义所表示</a:t>
            </a:r>
            <a:r>
              <a:rPr 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</a:t>
            </a:r>
            <a:r>
              <a:rPr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指从不知到知的转变</a:t>
            </a:r>
            <a:r>
              <a:rPr 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</a:t>
            </a:r>
            <a:r>
              <a:rPr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使那些处于顺境或逆境的人物发现和对方有亲属关系或仇敌关系</a:t>
            </a:r>
            <a:r>
              <a:rPr 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。</a:t>
            </a:r>
            <a:endParaRPr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r"/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——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亚里士多德《诗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学》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27245" y="3826510"/>
            <a:ext cx="2931160" cy="95313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娜拉的发现：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自己的玩偶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身份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8330" y="2705100"/>
            <a:ext cx="3178810" cy="15684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</a:rPr>
              <a:t>突转一：</a:t>
            </a:r>
            <a:endParaRPr lang="zh-CN" altLang="en-US" sz="2400"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zh-CN" altLang="en-US" sz="2400" spc="160">
                <a:ln w="3175">
                  <a:noFill/>
                  <a:prstDash val="dash"/>
                </a:ln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楷体" panose="02010609060101010101" pitchFamily="49" charset="-122"/>
                <a:sym typeface="Wingdings" panose="05000000000000000000" pitchFamily="2" charset="2"/>
              </a:rPr>
              <a:t>柯洛克斯泰以借据为要胁，海尔茂收到信后对娜拉的</a:t>
            </a:r>
            <a:r>
              <a:rPr lang="zh-CN" altLang="en-US" sz="2400" spc="160">
                <a:ln w="3175">
                  <a:noFill/>
                  <a:prstDash val="dash"/>
                </a:ln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楷体" panose="02010609060101010101" pitchFamily="49" charset="-122"/>
                <a:sym typeface="Wingdings" panose="05000000000000000000" pitchFamily="2" charset="2"/>
              </a:rPr>
              <a:t>辱骂</a:t>
            </a:r>
            <a:endParaRPr lang="zh-CN" altLang="en-US" sz="2400" spc="160">
              <a:ln w="3175">
                <a:noFill/>
                <a:prstDash val="dash"/>
              </a:ln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楷体" panose="02010609060101010101" pitchFamily="49" charset="-122"/>
              <a:sym typeface="Wingdings" panose="05000000000000000000" pitchFamily="2" charset="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08330" y="4900295"/>
            <a:ext cx="3178810" cy="15684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</a:rPr>
              <a:t>突转二：</a:t>
            </a:r>
            <a:endParaRPr lang="zh-CN" altLang="en-US" sz="2400"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</a:rPr>
              <a:t>危机解决后，丈夫迅速转变，言谈中只有自己的快意与</a:t>
            </a:r>
            <a:r>
              <a:rPr lang="zh-CN" altLang="en-US" sz="2400">
                <a:latin typeface="黑体" panose="02010609060101010101" charset="-122"/>
                <a:ea typeface="黑体" panose="02010609060101010101" charset="-122"/>
              </a:rPr>
              <a:t>轻松</a:t>
            </a:r>
            <a:endParaRPr lang="zh-CN" altLang="en-US" sz="24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右箭头 11"/>
          <p:cNvSpPr/>
          <p:nvPr/>
        </p:nvSpPr>
        <p:spPr>
          <a:xfrm rot="1560000">
            <a:off x="3850005" y="3493770"/>
            <a:ext cx="759460" cy="409575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右箭头 12"/>
          <p:cNvSpPr/>
          <p:nvPr/>
        </p:nvSpPr>
        <p:spPr>
          <a:xfrm rot="20700000">
            <a:off x="3846830" y="4737100"/>
            <a:ext cx="759460" cy="434975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8272145" y="4546600"/>
            <a:ext cx="2880360" cy="8299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</a:rPr>
              <a:t>突转</a:t>
            </a:r>
            <a:r>
              <a:rPr lang="zh-CN" altLang="en-US" sz="2400">
                <a:latin typeface="黑体" panose="02010609060101010101" charset="-122"/>
                <a:ea typeface="黑体" panose="02010609060101010101" charset="-122"/>
              </a:rPr>
              <a:t>三：</a:t>
            </a:r>
            <a:endParaRPr lang="zh-CN" altLang="en-US" sz="2400"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zh-CN" altLang="en-US" sz="2400" spc="160">
                <a:ln w="3175">
                  <a:noFill/>
                  <a:prstDash val="dash"/>
                </a:ln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楷体" panose="02010609060101010101" pitchFamily="49" charset="-122"/>
                <a:sym typeface="Wingdings" panose="05000000000000000000" pitchFamily="2" charset="2"/>
              </a:rPr>
              <a:t>娜拉的</a:t>
            </a:r>
            <a:r>
              <a:rPr lang="zh-CN" altLang="en-US" sz="2400" spc="160">
                <a:ln w="3175">
                  <a:noFill/>
                  <a:prstDash val="dash"/>
                </a:ln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楷体" panose="02010609060101010101" pitchFamily="49" charset="-122"/>
                <a:sym typeface="Wingdings" panose="05000000000000000000" pitchFamily="2" charset="2"/>
              </a:rPr>
              <a:t>出走</a:t>
            </a:r>
            <a:endParaRPr lang="zh-CN" altLang="en-US" sz="2400" spc="160">
              <a:ln w="3175">
                <a:noFill/>
                <a:prstDash val="dash"/>
              </a:ln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楷体" panose="02010609060101010101" pitchFamily="49" charset="-122"/>
              <a:sym typeface="Wingdings" panose="05000000000000000000" pitchFamily="2" charset="2"/>
            </a:endParaRPr>
          </a:p>
        </p:txBody>
      </p:sp>
      <p:sp>
        <p:nvSpPr>
          <p:cNvPr id="16" name="右箭头 15"/>
          <p:cNvSpPr/>
          <p:nvPr/>
        </p:nvSpPr>
        <p:spPr>
          <a:xfrm rot="1680000">
            <a:off x="7318375" y="4937760"/>
            <a:ext cx="774700" cy="400685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558405" y="3347720"/>
            <a:ext cx="452310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latin typeface="黑体" panose="02010609060101010101" charset="-122"/>
                <a:ea typeface="黑体" panose="02010609060101010101" charset="-122"/>
              </a:rPr>
              <a:t>首先我是一个人，</a:t>
            </a:r>
            <a:endParaRPr lang="zh-CN" altLang="en-US" sz="3200"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zh-CN" altLang="en-US" sz="3200">
                <a:latin typeface="黑体" panose="02010609060101010101" charset="-122"/>
                <a:ea typeface="黑体" panose="02010609060101010101" charset="-122"/>
              </a:rPr>
              <a:t>不是玩偶。</a:t>
            </a:r>
            <a:endParaRPr lang="zh-CN" altLang="en-US" sz="32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bldLvl="0" animBg="1"/>
      <p:bldP spid="12" grpId="0" animBg="1"/>
      <p:bldP spid="10" grpId="0" bldLvl="0" animBg="1"/>
      <p:bldP spid="13" grpId="0" animBg="1"/>
      <p:bldP spid="16" grpId="0" animBg="1"/>
      <p:bldP spid="15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-635"/>
            <a:ext cx="12279630" cy="685863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"/>
            </p:custDataLst>
          </p:nvPr>
        </p:nvSpPr>
        <p:spPr>
          <a:xfrm>
            <a:off x="608330" y="713740"/>
            <a:ext cx="11449685" cy="494665"/>
          </a:xfrm>
          <a:prstGeom prst="rect">
            <a:avLst/>
          </a:prstGeom>
          <a:noFill/>
        </p:spPr>
        <p:txBody>
          <a:bodyPr wrap="square" lIns="63500" tIns="25400" rIns="63500" bIns="25400" rtlCol="0" anchor="t" anchorCtr="0"/>
          <a:p>
            <a:pPr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3200" b="1" spc="160">
                <a:latin typeface="黑体" panose="02010609060101010101" charset="-122"/>
                <a:ea typeface="黑体" panose="02010609060101010101" charset="-122"/>
              </a:rPr>
              <a:t>突转的作用</a:t>
            </a:r>
            <a:endParaRPr lang="zh-CN" altLang="en-US" sz="3200" b="1" spc="16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54050" y="1671320"/>
            <a:ext cx="103397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使戏剧情节曲折多变、跌宕起伏，获得出奇制胜的戏剧效果。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54050" y="2783840"/>
            <a:ext cx="99218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促使人物性格的发展变化，使人物性格得到最充分的揭示。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21360" y="3975735"/>
            <a:ext cx="99218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3.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显露主旨，传达作者情感态度的必要条件。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-635"/>
            <a:ext cx="12279630" cy="685863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"/>
            </p:custDataLst>
          </p:nvPr>
        </p:nvSpPr>
        <p:spPr>
          <a:xfrm>
            <a:off x="609600" y="609600"/>
            <a:ext cx="11449685" cy="1111250"/>
          </a:xfrm>
          <a:prstGeom prst="rect">
            <a:avLst/>
          </a:prstGeom>
          <a:noFill/>
        </p:spPr>
        <p:txBody>
          <a:bodyPr wrap="square" lIns="63500" tIns="25400" rIns="63500" bIns="25400" rtlCol="0" anchor="t" anchorCtr="0"/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思考</a:t>
            </a:r>
            <a:r>
              <a:rPr lang="en-US" altLang="zh-CN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</a:t>
            </a:r>
            <a:r>
              <a:rPr lang="en-US" altLang="zh-CN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</a:t>
            </a:r>
            <a:endParaRPr lang="zh-CN" altLang="en-US" sz="3200" b="1" spc="16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是不是</a:t>
            </a:r>
            <a:r>
              <a:rPr lang="en-US" altLang="zh-CN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戏剧性事件</a:t>
            </a:r>
            <a:r>
              <a:rPr lang="en-US" altLang="zh-CN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越多，</a:t>
            </a:r>
            <a:r>
              <a:rPr lang="en-US" altLang="zh-CN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突转</a:t>
            </a:r>
            <a:r>
              <a:rPr lang="en-US" altLang="zh-CN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越离奇</a:t>
            </a: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越好？</a:t>
            </a:r>
            <a:endParaRPr lang="zh-CN" altLang="en-US" sz="3200" b="1" spc="16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endParaRPr lang="zh-CN" altLang="en-US" sz="3200" b="1" spc="16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3" name="矩形 11"/>
          <p:cNvSpPr/>
          <p:nvPr>
            <p:custDataLst>
              <p:tags r:id="rId3"/>
            </p:custDataLst>
          </p:nvPr>
        </p:nvSpPr>
        <p:spPr>
          <a:xfrm>
            <a:off x="839470" y="1785620"/>
            <a:ext cx="9909175" cy="4481830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88060" y="1931670"/>
            <a:ext cx="9667875" cy="43999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 fontAlgn="auto"/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一方面，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突转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要违背读者的阅读期待，利用意料之外的情节变化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造成观众心理的紧张，制造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引人入胜的戏剧效果；另一方面，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突转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必须合乎情理，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否则会陷入荒诞，无法令读者信服。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just" fontAlgn="auto"/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要做到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合情合理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关键点在于</a:t>
            </a:r>
            <a:r>
              <a:rPr lang="en-US" altLang="zh-CN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突转</a:t>
            </a:r>
            <a:r>
              <a:rPr lang="en-US" altLang="zh-CN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应该牢牢以人物性格发展为依据，在</a:t>
            </a:r>
            <a:r>
              <a:rPr lang="en-US" altLang="zh-CN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突转</a:t>
            </a:r>
            <a:r>
              <a:rPr lang="en-US" altLang="zh-CN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之前一定要做好铺垫。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铺垫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是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突转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的前提和基础，缺少草蛇灰线的伏笔，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突转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只能成为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突兀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。同时，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突转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还要与“发现”构成因果嬗变关系，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共同推动剧情的发展。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just" fontAlgn="auto"/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-635"/>
            <a:ext cx="12279630" cy="685863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"/>
            </p:custDataLst>
          </p:nvPr>
        </p:nvSpPr>
        <p:spPr>
          <a:xfrm>
            <a:off x="652780" y="457200"/>
            <a:ext cx="10972800" cy="1101090"/>
          </a:xfrm>
          <a:prstGeom prst="rect">
            <a:avLst/>
          </a:prstGeom>
          <a:noFill/>
        </p:spPr>
        <p:txBody>
          <a:bodyPr wrap="square" lIns="63500" tIns="25400" rIns="63500" bIns="25400" rtlCol="0" anchor="t" anchorCtr="0"/>
          <a:lstStyle/>
          <a:p>
            <a:pPr marL="0" indent="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思考</a:t>
            </a:r>
            <a:r>
              <a:rPr lang="en-US" altLang="zh-CN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</a:t>
            </a: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</a:t>
            </a:r>
            <a:endParaRPr lang="zh-CN" altLang="en-US" sz="3200" b="1" spc="16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文本中有哪些地方为娜拉最后出走埋下伏笔？</a:t>
            </a:r>
            <a:endParaRPr lang="zh-CN" altLang="en-US" sz="2800" b="1" spc="16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endParaRPr lang="zh-CN" altLang="en-US" sz="2800" b="1" spc="16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84175" y="1558290"/>
            <a:ext cx="11423650" cy="40309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00000"/>
              </a:lnSpc>
            </a:pPr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娜拉</a:t>
            </a: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可是</a:t>
            </a:r>
            <a:r>
              <a:rPr lang="en-US" altLang="zh-CN" sz="32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娜拉，娜拉</a:t>
            </a:r>
            <a:r>
              <a:rPr lang="en-US" altLang="zh-CN" sz="32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并不像你们所说的那么不懂事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。喔，</a:t>
            </a: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endParaRPr lang="en-US" altLang="zh-CN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fontAlgn="auto">
              <a:lnSpc>
                <a:spcPct val="100000"/>
              </a:lnSpc>
            </a:pP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我从来没机会可以乱花钱。我们俩都得辛辛苦苦地工作。</a:t>
            </a:r>
            <a:endParaRPr lang="zh-CN" altLang="en-US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fontAlgn="auto">
              <a:lnSpc>
                <a:spcPct val="100000"/>
              </a:lnSpc>
            </a:pPr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娜拉</a:t>
            </a: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我也做过一桩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又得意又高兴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的事情。我救过托伐的命。</a:t>
            </a:r>
            <a:endParaRPr lang="zh-CN" altLang="en-US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fontAlgn="auto">
              <a:lnSpc>
                <a:spcPct val="100000"/>
              </a:lnSpc>
            </a:pPr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娜拉</a:t>
            </a: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（重新坐直身子）</a:t>
            </a: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搭救丈夫的命能说是鲁莽吗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？</a:t>
            </a:r>
            <a:endParaRPr lang="zh-CN" altLang="en-US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fontAlgn="auto">
              <a:lnSpc>
                <a:spcPct val="100000"/>
              </a:lnSpc>
            </a:pPr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娜拉</a:t>
            </a: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我还用别的法子去弄钱。去年冬天运气好，弄到了好些</a:t>
            </a: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endParaRPr lang="en-US" altLang="zh-CN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fontAlgn="auto">
              <a:lnSpc>
                <a:spcPct val="100000"/>
              </a:lnSpc>
            </a:pP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抄写的工作。我每天晚上躲在屋子里一直抄到后半夜。</a:t>
            </a:r>
            <a:endParaRPr lang="zh-CN" altLang="en-US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fontAlgn="auto">
              <a:lnSpc>
                <a:spcPct val="100000"/>
              </a:lnSpc>
            </a:pPr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喔，有时候我实在累得不得了。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可是能这么做事挣钱，</a:t>
            </a:r>
            <a:r>
              <a:rPr lang="en-US" altLang="zh-CN" sz="32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endParaRPr lang="en-US" altLang="zh-CN" sz="32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fontAlgn="auto">
              <a:lnSpc>
                <a:spcPct val="100000"/>
              </a:lnSpc>
            </a:pPr>
            <a:r>
              <a:rPr lang="en-US" altLang="zh-CN" sz="32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心里很痛快。我几乎觉得自己像一个男人。</a:t>
            </a:r>
            <a:endParaRPr lang="zh-CN" altLang="en-US" sz="32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-635"/>
            <a:ext cx="12279630" cy="685863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81635" y="608330"/>
            <a:ext cx="4979670" cy="64516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sz="3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娜拉勇敢刚毅的</a:t>
            </a:r>
            <a:r>
              <a:rPr lang="zh-CN" altLang="en-US" sz="3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性格</a:t>
            </a:r>
            <a:endParaRPr lang="zh-CN" altLang="en-US" sz="36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5770" y="1490345"/>
            <a:ext cx="11386185" cy="43999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	面对丈夫和父亲的病危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，娜拉没有举足无措，而是坚定地选择用自己的方式去拯救自己的家庭、自己的亲人。私自借贷、伪造签名，这些在当时社会环境下是不被允许的，就连理智的林丹太太都觉得太过鲁莽。可娜拉在危急的关头没有考虑自己，没有在乎法律，心里只有她的家人。她愿意为了家庭付出一切。为了每月还贷，她独自偷偷地从事抄写工作，悄悄拿生活费补贴家用，从不让自己的丈夫和孩子受委屈。对此，她不仅不觉得辛苦，反而充满骄傲和自豪。因为她觉得自己对这个家庭是有贡献的。她是一个热爱生活、热爱家庭，有主见、有决断，并且有勇气牺牲自己的女人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6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-635"/>
            <a:ext cx="12279630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08330" y="1656715"/>
            <a:ext cx="11499215" cy="40309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/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娜拉 </a:t>
            </a: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喔，你怎么会明白?那是桩还没发生的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奇迹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。</a:t>
            </a:r>
            <a:endParaRPr lang="zh-CN" altLang="en-US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fontAlgn="auto"/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林丹太太 </a:t>
            </a: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奇迹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?</a:t>
            </a:r>
            <a:endParaRPr lang="zh-CN" altLang="en-US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fontAlgn="auto"/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娜拉 </a:t>
            </a: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不错，是个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奇迹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，克里斯蒂纳，可是非常可怕，千</a:t>
            </a:r>
            <a:endParaRPr lang="zh-CN" altLang="en-US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fontAlgn="auto"/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万别让它发生。</a:t>
            </a:r>
            <a:endParaRPr lang="zh-CN" altLang="en-US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fontAlgn="auto"/>
            <a:endParaRPr lang="zh-CN" altLang="en-US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fontAlgn="auto"/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林丹太太</a:t>
            </a: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他明天晚上就回来。我给他留了个字条儿。</a:t>
            </a:r>
            <a:endParaRPr lang="zh-CN" altLang="en-US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fontAlgn="auto"/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娜拉</a:t>
            </a: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其实你不该管这件事。应该让它自然发展。再说，</a:t>
            </a:r>
            <a:endParaRPr lang="zh-CN" altLang="en-US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fontAlgn="auto"/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等着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奇迹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发生也很有意思。</a:t>
            </a:r>
            <a:endParaRPr lang="zh-CN" altLang="en-US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2"/>
            </p:custDataLst>
          </p:nvPr>
        </p:nvSpPr>
        <p:spPr>
          <a:xfrm>
            <a:off x="652780" y="457200"/>
            <a:ext cx="10972800" cy="1101090"/>
          </a:xfrm>
          <a:prstGeom prst="rect">
            <a:avLst/>
          </a:prstGeom>
          <a:noFill/>
        </p:spPr>
        <p:txBody>
          <a:bodyPr wrap="square" lIns="63500" tIns="25400" rIns="63500" bIns="25400" rtlCol="0" anchor="t" anchorCtr="0"/>
          <a:p>
            <a:pPr marL="0" indent="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思考</a:t>
            </a:r>
            <a:r>
              <a:rPr lang="en-US" altLang="zh-CN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</a:t>
            </a: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</a:t>
            </a:r>
            <a:endParaRPr lang="zh-CN" altLang="en-US" sz="3200" b="1" spc="16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3200" b="1" spc="16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文本中有哪些地方为娜拉最后出走埋下伏笔？</a:t>
            </a:r>
            <a:endParaRPr lang="zh-CN" altLang="en-US" sz="2800" b="1" spc="16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endParaRPr lang="zh-CN" altLang="en-US" sz="2800" b="1" spc="16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-635"/>
            <a:ext cx="12279630" cy="685863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81635" y="608330"/>
            <a:ext cx="5594350" cy="64516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p>
            <a:r>
              <a:rPr lang="zh-CN" altLang="en-US" sz="3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娜拉</a:t>
            </a:r>
            <a:r>
              <a:rPr lang="zh-CN" altLang="en-US" sz="3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爱情“奇迹”的幻灭</a:t>
            </a:r>
            <a:endParaRPr lang="zh-CN" altLang="en-US" sz="36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1635" y="1418590"/>
            <a:ext cx="11436985" cy="43999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	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所谓的“奇迹”实际上是娜拉一个美丽而悲壮的梦想。她想着，如果柯洛克斯泰把揭发信放进信箱了，如果丈夫看到这封信了，虽然他知道这会给他的前途带来毁灭性的打击，但是他依然愿意为娜拉舍弃一切，承担起家庭支柱的责任，实现对她的承诺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——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“我常常盼望着有桩危险事情威胁你，好让我拼着命牺牲一切去救你。”如果娜拉盼望的“奇迹”发生，那她会在极大的幸福中，无怨无悔地以赴死来为丈夫赎清一切罪孽。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just"/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“奇迹”是娜拉对爱情的浪漫想象，是她八年婚姻生活全部的精神信仰。然而，“奇迹”终于还是没有发生。丈夫粗暴蛮横的指责毁灭了她的理想，摧毁了她的精神依赖。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6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-635"/>
            <a:ext cx="12279630" cy="6858635"/>
          </a:xfrm>
          <a:prstGeom prst="rect">
            <a:avLst/>
          </a:prstGeom>
        </p:spPr>
      </p:pic>
      <p:sp>
        <p:nvSpPr>
          <p:cNvPr id="18" name="Title 6"/>
          <p:cNvSpPr txBox="1"/>
          <p:nvPr>
            <p:custDataLst>
              <p:tags r:id="rId2"/>
            </p:custDataLst>
          </p:nvPr>
        </p:nvSpPr>
        <p:spPr>
          <a:xfrm>
            <a:off x="657860" y="1729740"/>
            <a:ext cx="11122660" cy="4216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342900" lvl="0" indent="0" algn="l" font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SzTx/>
              <a:buFont typeface="+mj-lt"/>
            </a:pPr>
            <a:r>
              <a:rPr lang="en-US" altLang="zh-CN" sz="3200" spc="160">
                <a:ln w="3175">
                  <a:noFill/>
                  <a:prstDash val="dash"/>
                </a:ln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Wingdings" panose="05000000000000000000" pitchFamily="2" charset="2"/>
              </a:rPr>
              <a:t>1.认清了海尔茂</a:t>
            </a:r>
            <a:r>
              <a:rPr lang="zh-CN" altLang="en-US" sz="3200" spc="160">
                <a:ln w="3175">
                  <a:noFill/>
                  <a:prstDash val="dash"/>
                </a:ln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Wingdings" panose="05000000000000000000" pitchFamily="2" charset="2"/>
              </a:rPr>
              <a:t>自私冷酷</a:t>
            </a:r>
            <a:r>
              <a:rPr lang="en-US" altLang="zh-CN" sz="3200" spc="160">
                <a:ln w="3175">
                  <a:noFill/>
                  <a:prstDash val="dash"/>
                </a:ln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Wingdings" panose="05000000000000000000" pitchFamily="2" charset="2"/>
              </a:rPr>
              <a:t>的本质</a:t>
            </a:r>
            <a:endParaRPr lang="en-US" altLang="zh-CN" sz="3200" spc="160">
              <a:ln w="3175">
                <a:noFill/>
                <a:prstDash val="dash"/>
              </a:ln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Wingdings" panose="05000000000000000000" pitchFamily="2" charset="2"/>
            </a:endParaRPr>
          </a:p>
          <a:p>
            <a:pPr lvl="0" indent="0" algn="l" font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SzTx/>
              <a:buFont typeface="+mj-lt"/>
            </a:pPr>
            <a:r>
              <a:rPr lang="en-US" altLang="zh-CN" sz="3200" spc="160">
                <a:ln w="3175">
                  <a:noFill/>
                  <a:prstDash val="dash"/>
                </a:ln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Wingdings" panose="05000000000000000000" pitchFamily="2" charset="2"/>
              </a:rPr>
              <a:t>    海尔茂恶毒的话语</a:t>
            </a:r>
            <a:r>
              <a:rPr lang="zh-CN" altLang="en-US" sz="3200" spc="160">
                <a:ln w="3175">
                  <a:noFill/>
                  <a:prstDash val="dash"/>
                </a:ln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Wingdings" panose="05000000000000000000" pitchFamily="2" charset="2"/>
              </a:rPr>
              <a:t>，</a:t>
            </a:r>
            <a:r>
              <a:rPr lang="en-US" altLang="zh-CN" sz="3200" spc="160">
                <a:ln w="3175">
                  <a:noFill/>
                  <a:prstDash val="dash"/>
                </a:ln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Wingdings" panose="05000000000000000000" pitchFamily="2" charset="2"/>
              </a:rPr>
              <a:t>像刀子一样扎进了娜拉的心中</a:t>
            </a:r>
            <a:r>
              <a:rPr lang="zh-CN" altLang="en-US" sz="3200" spc="160">
                <a:ln w="3175">
                  <a:noFill/>
                  <a:prstDash val="dash"/>
                </a:ln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Wingdings" panose="05000000000000000000" pitchFamily="2" charset="2"/>
              </a:rPr>
              <a:t>。</a:t>
            </a:r>
            <a:endParaRPr lang="en-US" altLang="zh-CN" sz="3200" spc="160">
              <a:ln w="3175">
                <a:noFill/>
                <a:prstDash val="dash"/>
              </a:ln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Wingdings" panose="05000000000000000000" pitchFamily="2" charset="2"/>
            </a:endParaRPr>
          </a:p>
          <a:p>
            <a:pPr lvl="0" indent="0" algn="l" font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SzTx/>
              <a:buFont typeface="+mj-lt"/>
            </a:pPr>
            <a:r>
              <a:rPr altLang="zh-CN" sz="3200" spc="160">
                <a:ln w="3175">
                  <a:noFill/>
                  <a:prstDash val="dash"/>
                </a:ln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Wingdings" panose="05000000000000000000" pitchFamily="2" charset="2"/>
              </a:rPr>
              <a:t>  2.</a:t>
            </a:r>
            <a:r>
              <a:rPr lang="zh-CN" altLang="en-US" sz="3200" spc="160">
                <a:ln w="3175">
                  <a:noFill/>
                  <a:prstDash val="dash"/>
                </a:ln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Wingdings" panose="05000000000000000000" pitchFamily="2" charset="2"/>
              </a:rPr>
              <a:t>关于</a:t>
            </a:r>
            <a:r>
              <a:rPr lang="en-US" altLang="zh-CN" sz="3200" spc="160">
                <a:ln w="3175">
                  <a:noFill/>
                  <a:prstDash val="dash"/>
                </a:ln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Wingdings" panose="05000000000000000000" pitchFamily="2" charset="2"/>
              </a:rPr>
              <a:t>美好爱情理想的破灭</a:t>
            </a:r>
            <a:endParaRPr lang="en-US" altLang="zh-CN" sz="3200" spc="160">
              <a:ln w="3175">
                <a:noFill/>
                <a:prstDash val="dash"/>
              </a:ln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Wingdings" panose="05000000000000000000" pitchFamily="2" charset="2"/>
            </a:endParaRPr>
          </a:p>
          <a:p>
            <a:pPr lvl="0" indent="0" algn="l" font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SzTx/>
              <a:buFont typeface="+mj-lt"/>
            </a:pPr>
            <a:r>
              <a:rPr altLang="zh-CN" sz="3200" spc="100">
                <a:ln w="3175">
                  <a:noFill/>
                  <a:prstDash val="dash"/>
                </a:ln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</a:t>
            </a:r>
            <a:r>
              <a:rPr lang="zh-CN" altLang="en-US" sz="3200" spc="100">
                <a:ln w="3175">
                  <a:noFill/>
                  <a:prstDash val="dash"/>
                </a:ln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娜拉为了所爱的人，不惜做出违反法律的事，甚至可以为之牺牲名誉和生命。她渴望得到丈夫同样的真爱，为了这份真爱她“耐着性子整整等了八年”。但是她终究没有等到“盼望它发生又怕它发生的奇迹”。</a:t>
            </a:r>
            <a:endParaRPr lang="zh-CN" altLang="en-US" sz="3200" spc="100">
              <a:ln w="3175">
                <a:noFill/>
                <a:prstDash val="dash"/>
              </a:ln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lvl="0" indent="0" algn="l" font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SzTx/>
              <a:buFont typeface="+mj-lt"/>
            </a:pPr>
            <a:endParaRPr lang="zh-CN" altLang="en-US" sz="3200" spc="100">
              <a:ln w="3175">
                <a:noFill/>
                <a:prstDash val="dash"/>
              </a:ln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315595" y="731520"/>
            <a:ext cx="11277600" cy="609600"/>
          </a:xfrm>
          <a:prstGeom prst="rect">
            <a:avLst/>
          </a:prstGeom>
          <a:noFill/>
        </p:spPr>
        <p:txBody>
          <a:bodyPr wrap="square" lIns="63500" tIns="25400" rIns="63500" bIns="25400" rtlCol="0" anchor="ctr" anchorCtr="0">
            <a:noAutofit/>
          </a:bodyPr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4000" b="1" spc="18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娜拉出走的</a:t>
            </a:r>
            <a:r>
              <a:rPr lang="zh-CN" altLang="en-US" sz="4000" b="1" spc="18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原因</a:t>
            </a:r>
            <a:endParaRPr lang="zh-CN" altLang="en-US" sz="4000" b="1" spc="18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-635"/>
            <a:ext cx="12279630" cy="6858635"/>
          </a:xfrm>
          <a:prstGeom prst="rect">
            <a:avLst/>
          </a:prstGeom>
        </p:spPr>
      </p:pic>
      <p:sp>
        <p:nvSpPr>
          <p:cNvPr id="18" name="Title 6"/>
          <p:cNvSpPr txBox="1"/>
          <p:nvPr>
            <p:custDataLst>
              <p:tags r:id="rId2"/>
            </p:custDataLst>
          </p:nvPr>
        </p:nvSpPr>
        <p:spPr>
          <a:xfrm>
            <a:off x="668655" y="1395730"/>
            <a:ext cx="11122660" cy="4216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 indent="0" algn="l" font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SzTx/>
              <a:buFont typeface="+mj-lt"/>
            </a:pPr>
            <a:r>
              <a:rPr altLang="zh-CN" sz="3200" spc="160">
                <a:ln w="3175">
                  <a:noFill/>
                  <a:prstDash val="dash"/>
                </a:ln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3.</a:t>
            </a:r>
            <a:r>
              <a:rPr lang="zh-CN" altLang="en-US" sz="3200" spc="160">
                <a:ln w="3175">
                  <a:noFill/>
                  <a:prstDash val="dash"/>
                </a:ln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发现了自己</a:t>
            </a:r>
            <a:r>
              <a:rPr lang="en-US" altLang="zh-CN" sz="3200" spc="160">
                <a:ln w="3175">
                  <a:noFill/>
                  <a:prstDash val="dash"/>
                </a:ln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的“玩偶”</a:t>
            </a:r>
            <a:r>
              <a:rPr lang="zh-CN" altLang="en-US" sz="3200" spc="160">
                <a:ln w="3175">
                  <a:noFill/>
                  <a:prstDash val="dash"/>
                </a:ln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身份</a:t>
            </a:r>
            <a:endParaRPr lang="zh-CN" altLang="en-US" sz="3200" spc="160">
              <a:ln w="3175">
                <a:noFill/>
                <a:prstDash val="dash"/>
              </a:ln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lvl="0" indent="0" algn="just" font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SzTx/>
              <a:buFont typeface="+mj-lt"/>
            </a:pPr>
            <a:r>
              <a:rPr altLang="zh-CN" sz="3200" spc="160">
                <a:ln w="3175">
                  <a:noFill/>
                  <a:prstDash val="dash"/>
                </a:ln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</a:t>
            </a:r>
            <a:r>
              <a:rPr lang="zh-CN" altLang="en-US" sz="3200" spc="160">
                <a:ln w="3175">
                  <a:noFill/>
                  <a:prstDash val="dash"/>
                </a:ln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她清楚地意识到自己并没有被当成一个真正平等的人来对待，她没有独立的人格和尊严。骨子里的不甘顺从令她做出离开家庭的决定，她要反抗自己的玩偶身份，要对自己的人生负责任，去追求属于自己的那份独立和自由。</a:t>
            </a:r>
            <a:endParaRPr lang="zh-CN" altLang="en-US" sz="3200" spc="160">
              <a:ln w="3175">
                <a:noFill/>
                <a:prstDash val="dash"/>
              </a:ln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12279630" cy="68586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t="1232" b="1232"/>
          <a:stretch>
            <a:fillRect/>
          </a:stretch>
        </p:blipFill>
        <p:spPr>
          <a:xfrm>
            <a:off x="99060" y="1207770"/>
            <a:ext cx="3071495" cy="514604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920" h="10800">
                <a:moveTo>
                  <a:pt x="0" y="0"/>
                </a:moveTo>
                <a:lnTo>
                  <a:pt x="7920" y="0"/>
                </a:lnTo>
                <a:lnTo>
                  <a:pt x="7920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5" name="文本框 104"/>
          <p:cNvSpPr txBox="1"/>
          <p:nvPr/>
        </p:nvSpPr>
        <p:spPr>
          <a:xfrm>
            <a:off x="3575050" y="439420"/>
            <a:ext cx="7828280" cy="7683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ctr"/>
            <a:r>
              <a:rPr lang="zh-CN" sz="4400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娜拉出走的</a:t>
            </a:r>
            <a:r>
              <a:rPr lang="zh-CN" sz="4400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必然性：</a:t>
            </a:r>
            <a:endParaRPr lang="zh-CN" sz="4400" b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3688715" y="1275715"/>
            <a:ext cx="8153400" cy="298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3309620" y="1275715"/>
            <a:ext cx="8638540" cy="5259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indent="0" algn="l" font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SzTx/>
              <a:buFont typeface="+mj-lt"/>
            </a:pP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r>
              <a:rPr lang="zh-CN" altLang="en-US"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娜拉最后选择出走，并不是一时冲动，也不是一个晚上的性格突变。娜拉在走向觉醒前，她就已经具备了很多旧式女性没有的特质：她个性独立、勇于付出，有着强烈的家庭责任感。同时，她还对爱情充满了无限美好的想象。当</a:t>
            </a:r>
            <a:r>
              <a:rPr altLang="zh-CN"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altLang="en-US"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戏剧性事件</a:t>
            </a:r>
            <a:r>
              <a:rPr altLang="zh-CN"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zh-CN" altLang="en-US"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发生，当境遇一再</a:t>
            </a:r>
            <a:r>
              <a:rPr altLang="zh-CN"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altLang="en-US"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突转</a:t>
            </a:r>
            <a:r>
              <a:rPr altLang="zh-CN"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zh-CN" altLang="en-US"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，娜拉终于</a:t>
            </a:r>
            <a:r>
              <a:rPr altLang="zh-CN"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altLang="en-US"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发现</a:t>
            </a:r>
            <a:r>
              <a:rPr altLang="zh-CN"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zh-CN" altLang="en-US"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了自己的玩偶身份。此时，她性格的锋芒也得以</a:t>
            </a:r>
            <a:r>
              <a:rPr lang="zh-CN" altLang="en-US"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显露。她迅速冷静，坚毅果敢，一系列掷地有声的发言充分显示了她的深思熟虑。总而言之，娜拉出走并非一时冲动，而是势在必行的主动选择。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-635"/>
            <a:ext cx="12279630" cy="68586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73050" y="1280160"/>
            <a:ext cx="11560810" cy="4615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一、追求理想的爱情，甘愿为爱情舍弃一切,甚至生命。</a:t>
            </a:r>
            <a:endParaRPr lang="zh-CN" altLang="en-US" sz="28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algn="just" fontAlgn="auto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二、善良，富有同情心。</a:t>
            </a:r>
            <a:endParaRPr lang="zh-CN" altLang="en-US" sz="28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algn="just" fontAlgn="auto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当老朋友阮克医生病危前来诀别，她的询问委婉含蓄，给予爱慕者情感的慰藉，和丈夫的冷漠形成鲜明的对比。</a:t>
            </a:r>
            <a:endParaRPr lang="zh-CN" altLang="en-US" sz="28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algn="just" fontAlgn="auto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三、追求平等独立和个性解放，具有勇敢坚毅的品格和反抗精神。</a:t>
            </a:r>
            <a:endParaRPr lang="zh-CN" altLang="en-US" sz="28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algn="just" fontAlgn="auto">
              <a:lnSpc>
                <a:spcPct val="150000"/>
              </a:lnSpc>
            </a:pP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当她发现自己的“玩偶”地位后，开始清醒，并对当时的法律 宗教等提出质疑，最后果断、坚毅地迈出家门，告别过去，追求新的生活。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2"/>
            </p:custDataLst>
          </p:nvPr>
        </p:nvSpPr>
        <p:spPr>
          <a:xfrm>
            <a:off x="440690" y="532130"/>
            <a:ext cx="11277600" cy="609600"/>
          </a:xfrm>
          <a:prstGeom prst="rect">
            <a:avLst/>
          </a:prstGeom>
          <a:noFill/>
        </p:spPr>
        <p:txBody>
          <a:bodyPr wrap="square" lIns="63500" tIns="25400" rIns="63500" bIns="2540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3400" b="1" spc="18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娜拉形象的</a:t>
            </a:r>
            <a:r>
              <a:rPr lang="zh-CN" altLang="en-US" sz="3400" b="1" spc="18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丰富性</a:t>
            </a:r>
            <a:endParaRPr lang="zh-CN" altLang="en-US" sz="3400" b="1" spc="18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12279630" cy="68586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t="1232" b="1232"/>
          <a:stretch>
            <a:fillRect/>
          </a:stretch>
        </p:blipFill>
        <p:spPr>
          <a:xfrm>
            <a:off x="99060" y="1207770"/>
            <a:ext cx="3071495" cy="514604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920" h="10800">
                <a:moveTo>
                  <a:pt x="0" y="0"/>
                </a:moveTo>
                <a:lnTo>
                  <a:pt x="7920" y="0"/>
                </a:lnTo>
                <a:lnTo>
                  <a:pt x="7920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5" name="文本框 104"/>
          <p:cNvSpPr txBox="1"/>
          <p:nvPr/>
        </p:nvSpPr>
        <p:spPr>
          <a:xfrm>
            <a:off x="3575050" y="439420"/>
            <a:ext cx="7828280" cy="7683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ctr"/>
            <a:r>
              <a:rPr lang="zh-CN" sz="4400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小结：</a:t>
            </a:r>
            <a:endParaRPr lang="zh-CN" sz="4400" b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3688715" y="1275715"/>
            <a:ext cx="8153400" cy="298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3309620" y="1275715"/>
            <a:ext cx="8638540" cy="4742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indent="0" algn="just" font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SzTx/>
              <a:buFont typeface="+mj-lt"/>
            </a:pPr>
            <a:r>
              <a:rPr lang="en-US" altLang="zh-CN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r>
              <a:rPr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易卜生的结尾打破了欧洲传统“佳构剧”的戏剧结构</a:t>
            </a:r>
            <a:r>
              <a:rPr lang="zh-CN"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，</a:t>
            </a:r>
            <a:r>
              <a:rPr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设置了</a:t>
            </a:r>
            <a:r>
              <a:rPr lang="en-US"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altLang="en-US"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出走</a:t>
            </a:r>
            <a:r>
              <a:rPr lang="en-US"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zh-CN" altLang="en-US"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这样</a:t>
            </a:r>
            <a:r>
              <a:rPr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一个“突转”</a:t>
            </a:r>
            <a:r>
              <a:rPr lang="zh-CN"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。</a:t>
            </a:r>
            <a:r>
              <a:rPr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很多经典戏剧文学都会使用“突转”的戏剧手法</a:t>
            </a:r>
            <a:r>
              <a:rPr lang="zh-CN"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，</a:t>
            </a:r>
            <a:r>
              <a:rPr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“突转”的恰当使用可以使情节曲折多变</a:t>
            </a:r>
            <a:r>
              <a:rPr lang="zh-CN"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，</a:t>
            </a:r>
            <a:r>
              <a:rPr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具有出奇制胜的戏剧张力</a:t>
            </a:r>
            <a:r>
              <a:rPr lang="zh-CN"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，</a:t>
            </a:r>
            <a:r>
              <a:rPr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并能很好地挖掘人物性格</a:t>
            </a:r>
            <a:r>
              <a:rPr lang="zh-CN"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、</a:t>
            </a:r>
            <a:r>
              <a:rPr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深化剧作主题</a:t>
            </a:r>
            <a:r>
              <a:rPr lang="zh-CN"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。</a:t>
            </a:r>
            <a:r>
              <a:rPr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值得注意的是</a:t>
            </a:r>
            <a:r>
              <a:rPr lang="zh-CN"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，</a:t>
            </a:r>
            <a:r>
              <a:rPr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“突转”的使用一定要符合人物的“性格发展”</a:t>
            </a:r>
            <a:r>
              <a:rPr lang="zh-CN"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，</a:t>
            </a:r>
            <a:r>
              <a:rPr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“铺垫”是“突转”的前提和基础</a:t>
            </a:r>
            <a:r>
              <a:rPr lang="zh-CN"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。</a:t>
            </a:r>
            <a:r>
              <a:rPr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把握“突转”的作用和特点</a:t>
            </a:r>
            <a:r>
              <a:rPr lang="zh-CN"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，</a:t>
            </a:r>
            <a:r>
              <a:rPr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是阅读戏剧文学的重要策略</a:t>
            </a:r>
            <a:r>
              <a:rPr lang="zh-CN" sz="2800" spc="160">
                <a:ln w="3175">
                  <a:noFill/>
                  <a:prstDash val="dash"/>
                </a:ln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。</a:t>
            </a:r>
            <a:endParaRPr lang="zh-CN" sz="2800" spc="160">
              <a:ln w="3175">
                <a:noFill/>
                <a:prstDash val="dash"/>
              </a:ln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12279630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34010" y="1077595"/>
            <a:ext cx="3622040" cy="9220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r>
              <a:rPr lang="zh-CN" altLang="en-US" sz="5400">
                <a:latin typeface="黑体" panose="02010609060101010101" charset="-122"/>
                <a:ea typeface="黑体" panose="02010609060101010101" charset="-122"/>
              </a:rPr>
              <a:t>对比阅读</a:t>
            </a:r>
            <a:endParaRPr lang="zh-CN" altLang="en-US" sz="540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010" y="2362835"/>
            <a:ext cx="5717540" cy="3718560"/>
          </a:xfrm>
          <a:prstGeom prst="rect">
            <a:avLst/>
          </a:prstGeom>
        </p:spPr>
      </p:pic>
      <p:pic>
        <p:nvPicPr>
          <p:cNvPr id="101" name="图片 100"/>
          <p:cNvPicPr/>
          <p:nvPr/>
        </p:nvPicPr>
        <p:blipFill>
          <a:blip r:embed="rId3"/>
          <a:srcRect b="9110"/>
          <a:stretch>
            <a:fillRect/>
          </a:stretch>
        </p:blipFill>
        <p:spPr>
          <a:xfrm>
            <a:off x="6481445" y="2366010"/>
            <a:ext cx="5365750" cy="37153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12279630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34010" y="1077595"/>
            <a:ext cx="3622040" cy="9220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r>
              <a:rPr lang="zh-CN" altLang="en-US" sz="5400">
                <a:latin typeface="黑体" panose="02010609060101010101" charset="-122"/>
                <a:ea typeface="黑体" panose="02010609060101010101" charset="-122"/>
              </a:rPr>
              <a:t>对比阅读</a:t>
            </a:r>
            <a:endParaRPr lang="zh-CN" altLang="en-US" sz="540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010" y="2362835"/>
            <a:ext cx="5071110" cy="371856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492115" y="987425"/>
            <a:ext cx="6787515" cy="5262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窦娥三岁丧母，七岁被卖于蔡婆做童养媳。婚后没有多久，夫死守寡，婆婆讨债的一次偶然引来了流氓张驴儿父子。张驴儿胁迫窦娥改嫁，窦娥不从，反被其诬陷为杀其父的凶手。公堂之上又遇昏官，屈打成招。刑场上指天咒骂，许下三桩誓愿。最后一折，窦娥冤魂显灵，父亲窦天章重审案件，使得冤情终于昭雪平反。戏剧情绪从悲愤走向悲壮，剧情亦从恶势力的暂时得逞转为悲剧主人公的最终胜利。这种突转是大多数中国古典戏剧，尤其是悲剧的</a:t>
            </a:r>
            <a:r>
              <a:rPr lang="zh-CN" altLang="en-US" sz="24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一种独特的艺术模式</a:t>
            </a:r>
            <a:r>
              <a:rPr lang="en-US" altLang="zh-CN" sz="24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——“</a:t>
            </a:r>
            <a:r>
              <a:rPr lang="zh-CN" altLang="en-US" sz="24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主人公经过一番厄运和苦难，往往以不死亡、有善报者居多 。死了成鬼，也要争取胜利，或至少使生前的愿望得到满足。”来表达人们惩恶扬善的美好愿望。</a:t>
            </a:r>
            <a:endParaRPr lang="zh-CN" altLang="en-US" sz="24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12279630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34010" y="1077595"/>
            <a:ext cx="3622040" cy="9220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r>
              <a:rPr lang="zh-CN" altLang="en-US" sz="5400">
                <a:latin typeface="黑体" panose="02010609060101010101" charset="-122"/>
                <a:ea typeface="黑体" panose="02010609060101010101" charset="-122"/>
              </a:rPr>
              <a:t>对比阅读</a:t>
            </a:r>
            <a:endParaRPr lang="zh-CN" altLang="en-US" sz="54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913755" y="1313815"/>
            <a:ext cx="5663565" cy="48310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《雷雨》灵活运用了古希腊悲剧中“发现”与“突转”的结构技巧。以课文里选的“相认”这场戏为例，周朴园不是一下子“发现”30年前的侍萍，而是一步步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地拨开疑云，“发现”中又有矛盾纠葛。由于这场戏娴熟地运用了“发现”和“突转”手法，两个人物的情感跌宕和性格冲突表现得淋漓尽致，人物对话和戏剧行动也是波澜迭起，充满了峰回路转的戏剧性魅力。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101" name="图片 100"/>
          <p:cNvPicPr/>
          <p:nvPr/>
        </p:nvPicPr>
        <p:blipFill>
          <a:blip r:embed="rId2"/>
          <a:srcRect b="9110"/>
          <a:stretch>
            <a:fillRect/>
          </a:stretch>
        </p:blipFill>
        <p:spPr>
          <a:xfrm>
            <a:off x="334010" y="2595245"/>
            <a:ext cx="5087620" cy="37153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-635"/>
            <a:ext cx="12279630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424555" y="2737485"/>
            <a:ext cx="572389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6000">
                <a:latin typeface="黑体" panose="02010609060101010101" charset="-122"/>
                <a:ea typeface="黑体" panose="02010609060101010101" charset="-122"/>
              </a:rPr>
              <a:t>谢谢观看</a:t>
            </a:r>
            <a:endParaRPr lang="zh-CN" altLang="en-US" sz="60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-635" y="0"/>
            <a:ext cx="12192000" cy="6857365"/>
          </a:xfrm>
          <a:prstGeom prst="rect">
            <a:avLst/>
          </a:prstGeom>
        </p:spPr>
      </p:pic>
      <p:sp>
        <p:nvSpPr>
          <p:cNvPr id="5" name="内容占位符 2"/>
          <p:cNvSpPr>
            <a:spLocks noGrp="1"/>
          </p:cNvSpPr>
          <p:nvPr/>
        </p:nvSpPr>
        <p:spPr>
          <a:xfrm>
            <a:off x="609600" y="2109470"/>
            <a:ext cx="10972800" cy="223139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342900" lvl="0" indent="-3429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3200" b="0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sz="28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sz="24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5400" dirty="0">
                <a:latin typeface="黑体" panose="02010609060101010101" charset="-122"/>
                <a:ea typeface="黑体" panose="02010609060101010101" charset="-122"/>
              </a:rPr>
              <a:t>《玩偶之家</a:t>
            </a:r>
            <a:r>
              <a:rPr lang="zh-CN" altLang="en-US" sz="5400" dirty="0">
                <a:latin typeface="黑体" panose="02010609060101010101" charset="-122"/>
                <a:ea typeface="黑体" panose="02010609060101010101" charset="-122"/>
                <a:sym typeface="+mn-ea"/>
              </a:rPr>
              <a:t>》</a:t>
            </a:r>
            <a:r>
              <a:rPr lang="zh-CN" altLang="en-US" sz="5400" dirty="0">
                <a:latin typeface="黑体" panose="02010609060101010101" charset="-122"/>
                <a:ea typeface="黑体" panose="02010609060101010101" charset="-122"/>
              </a:rPr>
              <a:t>（</a:t>
            </a:r>
            <a:r>
              <a:rPr lang="zh-CN" altLang="en-US" sz="5400" dirty="0">
                <a:latin typeface="黑体" panose="02010609060101010101" charset="-122"/>
                <a:ea typeface="黑体" panose="02010609060101010101" charset="-122"/>
              </a:rPr>
              <a:t>答疑）</a:t>
            </a:r>
            <a:endParaRPr lang="zh-CN" altLang="en-US" sz="5400" dirty="0">
              <a:latin typeface="黑体" panose="02010609060101010101" charset="-122"/>
              <a:ea typeface="黑体" panose="02010609060101010101" charset="-122"/>
            </a:endParaRPr>
          </a:p>
          <a:p>
            <a:pPr marL="0" indent="0" algn="ctr">
              <a:buNone/>
            </a:pPr>
            <a:endParaRPr lang="zh-CN" altLang="en-US" sz="54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5841" name="标题 1"/>
          <p:cNvSpPr>
            <a:spLocks noGrp="1"/>
          </p:cNvSpPr>
          <p:nvPr/>
        </p:nvSpPr>
        <p:spPr>
          <a:xfrm>
            <a:off x="2999740" y="0"/>
            <a:ext cx="9144000" cy="129667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kern="1200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高二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—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选择性必修中册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—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语文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—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第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四单元</a:t>
            </a:r>
            <a:endParaRPr lang="zh-CN" altLang="en-US" b="1"/>
          </a:p>
        </p:txBody>
      </p:sp>
      <p:sp>
        <p:nvSpPr>
          <p:cNvPr id="35842" name="内容占位符 2"/>
          <p:cNvSpPr>
            <a:spLocks noGrp="1"/>
          </p:cNvSpPr>
          <p:nvPr/>
        </p:nvSpPr>
        <p:spPr>
          <a:xfrm>
            <a:off x="609600" y="3284855"/>
            <a:ext cx="10972800" cy="721995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None/>
              <a:defRPr sz="2400" b="0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lvl="1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None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None/>
              <a:defRPr sz="18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None/>
              <a:defRPr sz="16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None/>
              <a:defRPr sz="16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None/>
              <a:defRPr sz="16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None/>
              <a:defRPr sz="16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None/>
              <a:defRPr sz="16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None/>
              <a:defRPr sz="16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广州大学附属中学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吴梦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超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27330" y="-86360"/>
            <a:ext cx="12419965" cy="694436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idx="2"/>
          </p:nvPr>
        </p:nvSpPr>
        <p:spPr>
          <a:xfrm>
            <a:off x="1168400" y="2224405"/>
            <a:ext cx="9284970" cy="120713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altLang="zh-CN" sz="6000">
                <a:latin typeface="方正粗黑宋简体" panose="02000000000000000000" charset="-122"/>
                <a:ea typeface="方正粗黑宋简体" panose="02000000000000000000" charset="-122"/>
              </a:rPr>
              <a:t> </a:t>
            </a:r>
            <a:r>
              <a:rPr lang="zh-CN" sz="5400">
                <a:latin typeface="方正粗黑宋简体" panose="02000000000000000000" charset="-122"/>
                <a:ea typeface="方正粗黑宋简体" panose="02000000000000000000" charset="-122"/>
              </a:rPr>
              <a:t>《玩偶之家》</a:t>
            </a:r>
            <a:r>
              <a:rPr sz="5400">
                <a:latin typeface="方正粗黑宋简体" panose="02000000000000000000" charset="-122"/>
                <a:ea typeface="方正粗黑宋简体" panose="02000000000000000000" charset="-122"/>
              </a:rPr>
              <a:t>的</a:t>
            </a:r>
            <a:r>
              <a:rPr lang="zh-CN" sz="5400">
                <a:latin typeface="方正粗黑宋简体" panose="02000000000000000000" charset="-122"/>
                <a:ea typeface="方正粗黑宋简体" panose="02000000000000000000" charset="-122"/>
              </a:rPr>
              <a:t>社会</a:t>
            </a:r>
            <a:r>
              <a:rPr lang="zh-CN" sz="5400">
                <a:latin typeface="方正粗黑宋简体" panose="02000000000000000000" charset="-122"/>
                <a:ea typeface="方正粗黑宋简体" panose="02000000000000000000" charset="-122"/>
              </a:rPr>
              <a:t>价值</a:t>
            </a:r>
            <a:endParaRPr lang="zh-CN" sz="5400"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-635"/>
            <a:ext cx="12279630" cy="6858635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2"/>
            </p:custDataLst>
          </p:nvPr>
        </p:nvSpPr>
        <p:spPr>
          <a:xfrm>
            <a:off x="457200" y="669925"/>
            <a:ext cx="11277600" cy="609600"/>
          </a:xfrm>
          <a:prstGeom prst="rect">
            <a:avLst/>
          </a:prstGeom>
          <a:noFill/>
        </p:spPr>
        <p:txBody>
          <a:bodyPr wrap="square" lIns="63500" tIns="25400" rIns="63500" bIns="2540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en-US" altLang="zh-CN" sz="3600" b="1" spc="18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“</a:t>
            </a:r>
            <a:r>
              <a:rPr lang="zh-CN" altLang="en-US" sz="3600" b="1" spc="18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娜拉出走</a:t>
            </a:r>
            <a:r>
              <a:rPr lang="en-US" altLang="zh-CN" sz="3600" b="1" spc="18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”</a:t>
            </a:r>
            <a:r>
              <a:rPr lang="zh-CN" altLang="en-US" sz="3600" b="1" spc="18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的价值</a:t>
            </a:r>
            <a:endParaRPr lang="zh-CN" altLang="en-US" sz="3600" b="1" spc="18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Title 6"/>
          <p:cNvSpPr txBox="1"/>
          <p:nvPr>
            <p:custDataLst>
              <p:tags r:id="rId3"/>
            </p:custDataLst>
          </p:nvPr>
        </p:nvSpPr>
        <p:spPr>
          <a:xfrm>
            <a:off x="1054100" y="1710055"/>
            <a:ext cx="7197725" cy="31235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3500" tIns="25400" rIns="63500" bIns="254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just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SzTx/>
              <a:buNone/>
            </a:pPr>
            <a:r>
              <a:rPr altLang="zh-CN" sz="3200" spc="12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sz="3200" spc="12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《玩偶之家》结尾娜拉出走时</a:t>
            </a:r>
            <a:r>
              <a:rPr altLang="zh-CN" sz="3200" spc="12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‘</a:t>
            </a:r>
            <a:r>
              <a:rPr lang="zh-CN" sz="3200" spc="12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楼下砰的一响传来关大门的声音</a:t>
            </a:r>
            <a:r>
              <a:rPr altLang="zh-CN" sz="3200" spc="12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’</a:t>
            </a:r>
            <a:r>
              <a:rPr lang="zh-CN" sz="3200" spc="120">
                <a:ln w="3175">
                  <a:noFill/>
                  <a:prstDash val="dash"/>
                </a:ln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，与拿破仑战争的枪炮声一样，有力地推动了欧洲社会的历史进程。</a:t>
            </a:r>
            <a:r>
              <a:rPr altLang="zh-CN" sz="3200" spc="12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endParaRPr lang="zh-CN" sz="3200" spc="12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2" name="图片 1" descr="《玩偶之家》"/>
          <p:cNvPicPr>
            <a:picLocks noChangeAspect="1"/>
          </p:cNvPicPr>
          <p:nvPr/>
        </p:nvPicPr>
        <p:blipFill>
          <a:blip r:embed="rId4"/>
          <a:srcRect l="18860" t="8176" r="18440" b="8304"/>
          <a:stretch>
            <a:fillRect/>
          </a:stretch>
        </p:blipFill>
        <p:spPr>
          <a:xfrm>
            <a:off x="8984615" y="1784350"/>
            <a:ext cx="2750185" cy="35052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-635"/>
            <a:ext cx="12279630" cy="6858635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2"/>
            </p:custDataLst>
          </p:nvPr>
        </p:nvSpPr>
        <p:spPr>
          <a:xfrm>
            <a:off x="457200" y="669925"/>
            <a:ext cx="11277600" cy="609600"/>
          </a:xfrm>
          <a:prstGeom prst="rect">
            <a:avLst/>
          </a:prstGeom>
          <a:noFill/>
        </p:spPr>
        <p:txBody>
          <a:bodyPr wrap="square" lIns="63500" tIns="25400" rIns="63500" bIns="2540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sz="3600" b="1" spc="18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《玩偶之家》的创作</a:t>
            </a:r>
            <a:r>
              <a:rPr lang="zh-CN" sz="3600" b="1" spc="18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背景</a:t>
            </a:r>
            <a:endParaRPr lang="zh-CN" sz="3600" b="1" spc="18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内容占位符 2"/>
          <p:cNvSpPr>
            <a:spLocks noGrp="1"/>
          </p:cNvSpPr>
          <p:nvPr/>
        </p:nvSpPr>
        <p:spPr>
          <a:xfrm>
            <a:off x="175895" y="1378585"/>
            <a:ext cx="11926570" cy="6647815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zh-CN"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r>
              <a:rPr lang="zh-CN" altLang="en-US"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1874年夏天，在丹麦哥本哈根，写了多部戏剧、已经成名的易卜生与朋友劳拉交谈时，劳拉告诉他，她因为一时筹不到钱支付丈夫治病的费用，只得伪造签名借钱。她万万没想到丈夫后来得知此事后，居然拒绝原谅她百般无奈之际的行为。她的家庭就此破裂。这个男人气量太小了，易卜生当时这么想，可他又想起前些日子读到的挪威女作家科莱特的小说《职业的女儿们》，书中流露出争取妇女自由解放的激情……</a:t>
            </a:r>
            <a:endParaRPr lang="zh-CN" altLang="en-US" sz="24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	</a:t>
            </a:r>
            <a:r>
              <a:rPr lang="zh-CN" altLang="en-US"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四年后，暂居罗马的易卜生开始用笔写下他的思索，那是一篇题为《关于一出现代悲剧的札记》的文章：“世界上有两种精神的法律，两种良心。一种是男人的，一种是妇女的……这个社会纯粹是男权社会，一切法律都由男人制定……”他放下笔，又想到现在的家庭，妇女没有独立的人格，仍然是男人的玩偶。易卜生思考着。又过一年，他写出了剧本《玩偶之家》。</a:t>
            </a:r>
            <a:endParaRPr lang="zh-CN" altLang="en-US" sz="24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en-US" altLang="zh-CN"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r>
              <a:rPr lang="zh-CN" altLang="en-US"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易卜生创作《玩偶之家》的1879年，正是挪威妇女解放运动高涨的年代。</a:t>
            </a:r>
            <a:r>
              <a:rPr lang="zh-CN" altLang="en-US"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而妇女解放的第一个先决条件，就是一切女性重新回到公共的劳动中去。</a:t>
            </a:r>
            <a:endParaRPr lang="zh-CN" altLang="en-US" sz="24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marL="0" indent="0">
              <a:lnSpc>
                <a:spcPct val="100000"/>
              </a:lnSpc>
              <a:buNone/>
            </a:pPr>
            <a:endParaRPr lang="zh-CN" altLang="en-US" sz="24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-635"/>
            <a:ext cx="12279630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478155" y="608330"/>
            <a:ext cx="10996930" cy="11734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l">
              <a:lnSpc>
                <a:spcPct val="110000"/>
              </a:lnSpc>
            </a:pPr>
            <a:r>
              <a:rPr lang="zh-CN" altLang="en-US" sz="3200" b="1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问题</a:t>
            </a:r>
            <a:r>
              <a:rPr lang="en-US" altLang="zh-CN" sz="3200" b="1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1</a:t>
            </a:r>
            <a:r>
              <a:rPr lang="zh-CN" altLang="en-US" sz="3200" b="1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：《玩偶之家》被称为“妇女解放运动的宣言书”，它对女性有着怎样的指导价值和意义</a:t>
            </a:r>
            <a:r>
              <a:rPr lang="zh-CN" altLang="en-US" sz="3200" b="1"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呢？</a:t>
            </a:r>
            <a:endParaRPr lang="zh-CN" altLang="en-US" sz="3200" b="1">
              <a:effectLst/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454530" name="文本框 2454529"/>
          <p:cNvSpPr txBox="1"/>
          <p:nvPr>
            <p:custDataLst>
              <p:tags r:id="rId3"/>
            </p:custDataLst>
          </p:nvPr>
        </p:nvSpPr>
        <p:spPr>
          <a:xfrm>
            <a:off x="608330" y="2094230"/>
            <a:ext cx="11274425" cy="3563620"/>
          </a:xfrm>
          <a:prstGeom prst="rect">
            <a:avLst/>
          </a:prstGeom>
          <a:noFill/>
          <a:ln w="9525">
            <a:noFill/>
          </a:ln>
        </p:spPr>
        <p:txBody>
          <a:bodyPr wrap="square" lIns="117176" tIns="58589" rIns="117176" bIns="58589">
            <a:spAutoFit/>
            <a:scene3d>
              <a:camera prst="orthographicFront"/>
              <a:lightRig rig="threePt" dir="t"/>
            </a:scene3d>
          </a:bodyPr>
          <a:p>
            <a:pPr indent="0" algn="just" defTabSz="1171575" fontAlgn="auto">
              <a:lnSpc>
                <a:spcPct val="100000"/>
              </a:lnSpc>
            </a:pPr>
            <a:r>
              <a:rPr sz="2800">
                <a:solidFill>
                  <a:schemeClr val="tx1"/>
                </a:solidFill>
                <a:effectLst/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</a:rPr>
              <a:t>第一，提高女性对自我家庭地位的意识和保护</a:t>
            </a:r>
            <a:endParaRPr sz="2800">
              <a:solidFill>
                <a:schemeClr val="tx1"/>
              </a:solidFill>
              <a:effectLst/>
              <a:latin typeface="黑体" panose="02010609060101010101" charset="-122"/>
              <a:ea typeface="黑体" panose="02010609060101010101" charset="-122"/>
              <a:cs typeface="微软雅黑" panose="020B0503020204020204" charset="-122"/>
            </a:endParaRPr>
          </a:p>
          <a:p>
            <a:pPr indent="0" algn="just" defTabSz="1171575" fontAlgn="auto">
              <a:lnSpc>
                <a:spcPct val="100000"/>
              </a:lnSpc>
            </a:pPr>
            <a:r>
              <a:rPr sz="2800">
                <a:solidFill>
                  <a:schemeClr val="tx1"/>
                </a:solidFill>
                <a:effectLst/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</a:rPr>
              <a:t>从娜拉的悲剧命运不难发现，娜拉与丈夫没有享受同等的权利与地位，她在家庭生活中没有得到应有的尊重</a:t>
            </a:r>
            <a:r>
              <a:rPr lang="zh-CN" sz="2800">
                <a:solidFill>
                  <a:schemeClr val="tx1"/>
                </a:solidFill>
                <a:effectLst/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</a:rPr>
              <a:t>。</a:t>
            </a:r>
            <a:endParaRPr lang="zh-CN" sz="2800">
              <a:solidFill>
                <a:schemeClr val="tx1"/>
              </a:solidFill>
              <a:effectLst/>
              <a:latin typeface="黑体" panose="02010609060101010101" charset="-122"/>
              <a:ea typeface="黑体" panose="02010609060101010101" charset="-122"/>
              <a:cs typeface="微软雅黑" panose="020B0503020204020204" charset="-122"/>
            </a:endParaRPr>
          </a:p>
          <a:p>
            <a:pPr indent="0" algn="just" defTabSz="1171575" fontAlgn="auto">
              <a:lnSpc>
                <a:spcPct val="100000"/>
              </a:lnSpc>
            </a:pPr>
            <a:r>
              <a:rPr lang="zh-CN" sz="2800">
                <a:solidFill>
                  <a:schemeClr val="tx1"/>
                </a:solidFill>
                <a:effectLst/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</a:rPr>
              <a:t>第二，鼓励</a:t>
            </a:r>
            <a:r>
              <a:rPr sz="2800">
                <a:solidFill>
                  <a:schemeClr val="tx1"/>
                </a:solidFill>
                <a:effectLst/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</a:rPr>
              <a:t>女性主动追求</a:t>
            </a:r>
            <a:r>
              <a:rPr lang="zh-CN" sz="2800">
                <a:solidFill>
                  <a:schemeClr val="tx1"/>
                </a:solidFill>
                <a:effectLst/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</a:rPr>
              <a:t>自由平等</a:t>
            </a:r>
            <a:endParaRPr lang="zh-CN" sz="2800">
              <a:solidFill>
                <a:schemeClr val="tx1"/>
              </a:solidFill>
              <a:effectLst/>
              <a:latin typeface="黑体" panose="02010609060101010101" charset="-122"/>
              <a:ea typeface="黑体" panose="02010609060101010101" charset="-122"/>
              <a:cs typeface="微软雅黑" panose="020B0503020204020204" charset="-122"/>
            </a:endParaRPr>
          </a:p>
          <a:p>
            <a:pPr marL="0" lvl="0" indent="0" algn="l" fontAlgn="ctr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SzTx/>
              <a:buFont typeface="Wingdings" panose="05000000000000000000" charset="0"/>
              <a:buNone/>
            </a:pPr>
            <a:r>
              <a:rPr sz="2800">
                <a:solidFill>
                  <a:schemeClr val="tx1"/>
                </a:solidFill>
                <a:effectLst/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</a:rPr>
              <a:t>在《玩偶之家》中，娜拉生活在男权至上的社会，女性被视为依附男性而生存的玩偶，她们受到不平等的待遇，被剥夺了思考能力与判断能力。娜拉认清丈夫的真实面目后，主动选择出走，</a:t>
            </a:r>
            <a:r>
              <a:rPr lang="zh-CN" sz="2800">
                <a:solidFill>
                  <a:schemeClr val="tx1"/>
                </a:solidFill>
                <a:effectLst/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</a:rPr>
              <a:t>追求自由和平等。这</a:t>
            </a:r>
            <a:r>
              <a:rPr sz="2800">
                <a:effectLst/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  <a:sym typeface="+mn-ea"/>
              </a:rPr>
              <a:t>震惊了男权社会</a:t>
            </a:r>
            <a:r>
              <a:rPr lang="zh-CN" sz="2800">
                <a:effectLst/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  <a:sym typeface="+mn-ea"/>
              </a:rPr>
              <a:t>，</a:t>
            </a:r>
            <a:r>
              <a:rPr sz="2800">
                <a:effectLst/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  <a:sym typeface="+mn-ea"/>
              </a:rPr>
              <a:t>震醒了昏睡的女性。</a:t>
            </a:r>
            <a:endParaRPr sz="2800">
              <a:solidFill>
                <a:schemeClr val="tx1"/>
              </a:solidFill>
              <a:effectLst/>
              <a:latin typeface="黑体" panose="02010609060101010101" charset="-122"/>
              <a:ea typeface="黑体" panose="02010609060101010101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4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4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4530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-635"/>
            <a:ext cx="12279630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478155" y="608330"/>
            <a:ext cx="10996930" cy="11734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>
              <a:lnSpc>
                <a:spcPct val="110000"/>
              </a:lnSpc>
            </a:pPr>
            <a:r>
              <a:rPr lang="zh-CN" alt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问题</a:t>
            </a:r>
            <a:r>
              <a:rPr lang="en-US" altLang="zh-CN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2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：时隔百余年，剧中所宣扬的妇女解放问题，在当今社会已经得到很好的改善，这部剧是不是已经过时了？</a:t>
            </a:r>
            <a:endParaRPr lang="zh-CN" altLang="en-US" sz="32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454530" name="文本框 2454529"/>
          <p:cNvSpPr txBox="1"/>
          <p:nvPr>
            <p:custDataLst>
              <p:tags r:id="rId3"/>
            </p:custDataLst>
          </p:nvPr>
        </p:nvSpPr>
        <p:spPr>
          <a:xfrm>
            <a:off x="608330" y="2094230"/>
            <a:ext cx="11274425" cy="2270760"/>
          </a:xfrm>
          <a:prstGeom prst="rect">
            <a:avLst/>
          </a:prstGeom>
          <a:noFill/>
          <a:ln w="9525">
            <a:noFill/>
          </a:ln>
        </p:spPr>
        <p:txBody>
          <a:bodyPr wrap="square" lIns="117176" tIns="58589" rIns="117176" bIns="58589">
            <a:spAutoFit/>
            <a:scene3d>
              <a:camera prst="orthographicFront"/>
              <a:lightRig rig="threePt" dir="t"/>
            </a:scene3d>
          </a:bodyPr>
          <a:p>
            <a:pPr indent="0" algn="ctr" defTabSz="1171575" fontAlgn="auto">
              <a:lnSpc>
                <a:spcPct val="100000"/>
              </a:lnSpc>
            </a:pPr>
            <a:r>
              <a:rPr sz="2800"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</a:rPr>
              <a:t>“不仅仅是女性的独立，</a:t>
            </a:r>
            <a:endParaRPr sz="2800">
              <a:latin typeface="黑体" panose="02010609060101010101" charset="-122"/>
              <a:ea typeface="黑体" panose="02010609060101010101" charset="-122"/>
              <a:cs typeface="微软雅黑" panose="020B0503020204020204" charset="-122"/>
            </a:endParaRPr>
          </a:p>
          <a:p>
            <a:pPr indent="0" algn="ctr" defTabSz="1171575" fontAlgn="auto">
              <a:lnSpc>
                <a:spcPct val="100000"/>
              </a:lnSpc>
            </a:pPr>
            <a:r>
              <a:rPr sz="2800"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</a:rPr>
              <a:t>而是人性的独立，</a:t>
            </a:r>
            <a:endParaRPr sz="2800">
              <a:latin typeface="黑体" panose="02010609060101010101" charset="-122"/>
              <a:ea typeface="黑体" panose="02010609060101010101" charset="-122"/>
              <a:cs typeface="微软雅黑" panose="020B0503020204020204" charset="-122"/>
            </a:endParaRPr>
          </a:p>
          <a:p>
            <a:pPr indent="0" algn="ctr" defTabSz="1171575" fontAlgn="auto">
              <a:lnSpc>
                <a:spcPct val="100000"/>
              </a:lnSpc>
            </a:pPr>
            <a:r>
              <a:rPr sz="2800"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</a:rPr>
              <a:t>它是以女性独立作为主题的视角，</a:t>
            </a:r>
            <a:endParaRPr sz="2800">
              <a:latin typeface="黑体" panose="02010609060101010101" charset="-122"/>
              <a:ea typeface="黑体" panose="02010609060101010101" charset="-122"/>
              <a:cs typeface="微软雅黑" panose="020B0503020204020204" charset="-122"/>
            </a:endParaRPr>
          </a:p>
          <a:p>
            <a:pPr indent="0" algn="ctr" defTabSz="1171575" fontAlgn="auto">
              <a:lnSpc>
                <a:spcPct val="100000"/>
              </a:lnSpc>
            </a:pPr>
            <a:r>
              <a:rPr sz="2800"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</a:rPr>
              <a:t>通过视角给我们展开一个社会的主题，</a:t>
            </a:r>
            <a:endParaRPr sz="2800">
              <a:latin typeface="黑体" panose="02010609060101010101" charset="-122"/>
              <a:ea typeface="黑体" panose="02010609060101010101" charset="-122"/>
              <a:cs typeface="微软雅黑" panose="020B0503020204020204" charset="-122"/>
            </a:endParaRPr>
          </a:p>
          <a:p>
            <a:pPr indent="0" algn="ctr" defTabSz="1171575" fontAlgn="auto">
              <a:lnSpc>
                <a:spcPct val="100000"/>
              </a:lnSpc>
            </a:pPr>
            <a:r>
              <a:rPr sz="2800"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</a:rPr>
              <a:t>就是人人生而平等……”</a:t>
            </a:r>
            <a:endParaRPr sz="2800">
              <a:latin typeface="黑体" panose="02010609060101010101" charset="-122"/>
              <a:ea typeface="黑体" panose="02010609060101010101" charset="-122"/>
              <a:cs typeface="微软雅黑" panose="020B050302020402020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162685" y="4677410"/>
            <a:ext cx="1017905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sz="2800" b="0"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</a:rPr>
              <a:t>“妇女们为之奋斗的那个事业</a:t>
            </a:r>
            <a:r>
              <a:rPr lang="zh-CN" sz="2800" b="0"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</a:rPr>
              <a:t>，</a:t>
            </a:r>
            <a:r>
              <a:rPr sz="2800" b="0"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</a:rPr>
              <a:t>在我看来是全人类的事业</a:t>
            </a:r>
            <a:r>
              <a:rPr lang="zh-CN" sz="2800" b="0"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</a:rPr>
              <a:t>。</a:t>
            </a:r>
            <a:r>
              <a:rPr sz="2800" b="0"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</a:rPr>
              <a:t>”</a:t>
            </a:r>
            <a:endParaRPr sz="2800" b="0">
              <a:latin typeface="黑体" panose="02010609060101010101" charset="-122"/>
              <a:ea typeface="黑体" panose="02010609060101010101" charset="-122"/>
              <a:cs typeface="微软雅黑" panose="020B0503020204020204" charset="-122"/>
            </a:endParaRPr>
          </a:p>
          <a:p>
            <a:pPr indent="0"/>
            <a:r>
              <a:rPr sz="2800" b="0"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</a:rPr>
              <a:t> </a:t>
            </a:r>
            <a:r>
              <a:rPr lang="en-US" sz="2800" b="0"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</a:rPr>
              <a:t>                                             ——</a:t>
            </a:r>
            <a:r>
              <a:rPr lang="zh-CN" altLang="en-US" sz="2800" b="0"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</a:rPr>
              <a:t>易卜生</a:t>
            </a:r>
            <a:endParaRPr lang="zh-CN" altLang="en-US" sz="2800" b="0">
              <a:latin typeface="黑体" panose="02010609060101010101" charset="-122"/>
              <a:ea typeface="黑体" panose="02010609060101010101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4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4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4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54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4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454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45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4545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45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4545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45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4545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4530" grpId="1"/>
      <p:bldP spid="100" grpId="0"/>
      <p:bldP spid="100" grpId="1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ASSEMBLE_CHIP_INDEX" val="cb75ab1854554ce1b4f35158b54f7333"/>
  <p:tag name="KSO_WM_BEAUTIFY_FLAG" val="#wm#"/>
  <p:tag name="KSO_WM_CHIP_FILLAREA_FILL_RULE" val="{&quot;fill_align&quot;:&quot;ct&quot;,&quot;fill_mode&quot;:&quot;full&quot;,&quot;sacle_strategy&quot;:&quot;smart&quot;}"/>
  <p:tag name="KSO_WM_CHIP_GROUPID" val="5e7881253197e252a37019b5"/>
  <p:tag name="KSO_WM_CHIP_XID" val="5e7881253197e252a37019b6"/>
  <p:tag name="KSO_WM_TAG_VERSION" val="1.0"/>
  <p:tag name="KSO_WM_TEMPLATE_ASSEMBLE_GROUPID" val="60656eb54054ed1e2fb7fe8f"/>
  <p:tag name="KSO_WM_TEMPLATE_ASSEMBLE_XID" val="60656eb54054ed1e2fb7fe8f"/>
  <p:tag name="KSO_WM_TEMPLATE_CATEGORY" val="diagram"/>
  <p:tag name="KSO_WM_TEMPLATE_INDEX" val="20213673"/>
  <p:tag name="KSO_WM_UNIT_BLOCK" val="0"/>
  <p:tag name="KSO_WM_UNIT_COMPATIBLE" val="0"/>
  <p:tag name="KSO_WM_UNIT_DEC_AREA_ID" val="b37919134acb4a51bbcb8f9b6695098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24;44;4"/>
  <p:tag name="KSO_WM_UNIT_DIAGRAM_ISNUMVISUAL" val="0"/>
  <p:tag name="KSO_WM_UNIT_DIAGRAM_ISREFERUNIT" val="0"/>
  <p:tag name="KSO_WM_UNIT_HIGHLIGHT" val="0"/>
  <p:tag name="KSO_WM_UNIT_ID" val="diagram2021367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大标题内容"/>
  <p:tag name="KSO_WM_UNIT_SHOW_EDIT_AREA_INDICATION" val="1"/>
  <p:tag name="KSO_WM_UNIT_SM_LIMIT_TYPE" val="2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27"/>
</p:tagLst>
</file>

<file path=ppt/tags/tag64.xml><?xml version="1.0" encoding="utf-8"?>
<p:tagLst xmlns:p="http://schemas.openxmlformats.org/presentationml/2006/main">
  <p:tag name="KSO_WM_ASSEMBLE_CHIP_INDEX" val="aac1ab457c2443039bd3d2f7d22f0846"/>
  <p:tag name="KSO_WM_BEAUTIFY_FLAG" val="#wm#"/>
  <p:tag name="KSO_WM_CHIP_FILLAREA_FILL_RULE" val="{&quot;fill_align&quot;:&quot;cm&quot;,&quot;fill_mode&quot;:&quot;full&quot;,&quot;sacle_strategy&quot;:&quot;smart&quot;}"/>
  <p:tag name="KSO_WM_CHIP_GROUPID" val="5e7310da9a230a26b9e88a19"/>
  <p:tag name="KSO_WM_CHIP_XID" val="5e7310da9a230a26b9e88a1a"/>
  <p:tag name="KSO_WM_TAG_VERSION" val="1.0"/>
  <p:tag name="KSO_WM_TEMPLATE_ASSEMBLE_GROUPID" val="6130c4e0c26b0a66a1c57cef"/>
  <p:tag name="KSO_WM_TEMPLATE_ASSEMBLE_XID" val="6130c4e0c26b0a66a1c57cef"/>
  <p:tag name="KSO_WM_TEMPLATE_CATEGORY" val="diagram"/>
  <p:tag name="KSO_WM_TEMPLATE_INDEX" val="20210850"/>
  <p:tag name="KSO_WM_UNIT_COMPATIBLE" val="1"/>
  <p:tag name="KSO_WM_UNIT_DEC_AREA_ID" val="b504b36f747946d39b857c88bb7f6224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10850_1*d*1"/>
  <p:tag name="KSO_WM_UNIT_INDEX" val="1"/>
  <p:tag name="KSO_WM_UNIT_LAYERLEVEL" val="1"/>
  <p:tag name="KSO_WM_UNIT_PICTURE_CLIP_FLAG" val="0"/>
  <p:tag name="KSO_WM_UNIT_SM_LIMIT_TYPE" val="2"/>
  <p:tag name="KSO_WM_UNIT_TYPE" val="d"/>
  <p:tag name="KSO_WM_UNIT_VALUE" val="1904*1396"/>
</p:tagLst>
</file>

<file path=ppt/tags/tag65.xml><?xml version="1.0" encoding="utf-8"?>
<p:tagLst xmlns:p="http://schemas.openxmlformats.org/presentationml/2006/main">
  <p:tag name="KSO_WM_ASSEMBLE_CHIP_INDEX" val="cb75ab1854554ce1b4f35158b54f7333"/>
  <p:tag name="KSO_WM_BEAUTIFY_FLAG" val="#wm#"/>
  <p:tag name="KSO_WM_CHIP_FILLAREA_FILL_RULE" val="{&quot;fill_align&quot;:&quot;ct&quot;,&quot;fill_mode&quot;:&quot;full&quot;,&quot;sacle_strategy&quot;:&quot;smart&quot;}"/>
  <p:tag name="KSO_WM_CHIP_GROUPID" val="5e7881253197e252a37019b5"/>
  <p:tag name="KSO_WM_CHIP_XID" val="5e7881253197e252a37019b6"/>
  <p:tag name="KSO_WM_TAG_VERSION" val="1.0"/>
  <p:tag name="KSO_WM_TEMPLATE_ASSEMBLE_GROUPID" val="60656eb54054ed1e2fb7fe8f"/>
  <p:tag name="KSO_WM_TEMPLATE_ASSEMBLE_XID" val="60656eb54054ed1e2fb7fe8f"/>
  <p:tag name="KSO_WM_TEMPLATE_CATEGORY" val="diagram"/>
  <p:tag name="KSO_WM_TEMPLATE_INDEX" val="20213673"/>
  <p:tag name="KSO_WM_UNIT_BLOCK" val="0"/>
  <p:tag name="KSO_WM_UNIT_COMPATIBLE" val="0"/>
  <p:tag name="KSO_WM_UNIT_DEC_AREA_ID" val="b37919134acb4a51bbcb8f9b6695098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24;44;4"/>
  <p:tag name="KSO_WM_UNIT_DIAGRAM_ISNUMVISUAL" val="0"/>
  <p:tag name="KSO_WM_UNIT_DIAGRAM_ISREFERUNIT" val="0"/>
  <p:tag name="KSO_WM_UNIT_HIGHLIGHT" val="0"/>
  <p:tag name="KSO_WM_UNIT_ID" val="diagram2021367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大标题内容"/>
  <p:tag name="KSO_WM_UNIT_SHOW_EDIT_AREA_INDICATION" val="1"/>
  <p:tag name="KSO_WM_UNIT_SM_LIMIT_TYPE" val="2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27"/>
</p:tagLst>
</file>

<file path=ppt/tags/tag66.xml><?xml version="1.0" encoding="utf-8"?>
<p:tagLst xmlns:p="http://schemas.openxmlformats.org/presentationml/2006/main">
  <p:tag name="KSO_WM_ASSEMBLE_CHIP_INDEX" val="e2b0899fbad14fb9990a409e9b2989d8"/>
  <p:tag name="KSO_WM_CHIP_FILLAREA_FILL_RULE" val="{&quot;fill_align&quot;:&quot;cm&quot;,&quot;fill_mode&quot;:&quot;full&quot;,&quot;sacle_strategy&quot;:&quot;smart&quot;}"/>
  <p:tag name="KSO_WM_CHIP_GROUPID" val="5e6b05596848fb12bee65ac8"/>
  <p:tag name="KSO_WM_CHIP_XID" val="5e6b05596848fb12bee65aca"/>
  <p:tag name="KSO_WM_TAG_VERSION" val="1.0"/>
  <p:tag name="KSO_WM_TEMPLATE_ASSEMBLE_GROUPID" val="60656eb54054ed1e2fb7fe8f"/>
  <p:tag name="KSO_WM_TEMPLATE_ASSEMBLE_XID" val="60656eb54054ed1e2fb7fe8f"/>
  <p:tag name="KSO_WM_TEMPLATE_CATEGORY" val="diagram"/>
  <p:tag name="KSO_WM_TEMPLATE_INDEX" val="20213673"/>
  <p:tag name="KSO_WM_UNIT_BLOCK" val="0"/>
  <p:tag name="KSO_WM_UNIT_COMPATIBLE" val="0"/>
  <p:tag name="KSO_WM_UNIT_DEC_AREA_ID" val="c5974a3a47a7438db28ffdaeb587b99c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14;20;2"/>
  <p:tag name="KSO_WM_UNIT_DIAGRAM_ISNUMVISUAL" val="0"/>
  <p:tag name="KSO_WM_UNIT_DIAGRAM_ISREFERUNIT" val="0"/>
  <p:tag name="KSO_WM_UNIT_HIGHLIGHT" val="0"/>
  <p:tag name="KSO_WM_UNIT_ID" val="diagram20213673_1*f*1"/>
  <p:tag name="KSO_WM_UNIT_LAYERLEVEL" val="1"/>
  <p:tag name="KSO_WM_UNIT_NOCLEAR" val="0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。"/>
  <p:tag name="KSO_WM_UNIT_SHOW_EDIT_AREA_INDICATION" val="1"/>
  <p:tag name="KSO_WM_UNIT_SM_LIMIT_TYPE" val="2"/>
  <p:tag name="KSO_WM_UNIT_SUBTYPE" val="a"/>
  <p:tag name="KSO_WM_UNIT_SUPPORT_UNIT_TYPE" val="[&quot;d&quot;,&quot;β&quot;,&quot;θ&quot;]"/>
  <p:tag name="KSO_WM_UNIT_TEXT_FILL_FORE_SCHEMECOLOR_INDEX" val="13"/>
  <p:tag name="KSO_WM_UNIT_TEXT_FILL_FORE_SCHEMECOLOR_INDEX_BRIGHTNESS" val="0.25"/>
  <p:tag name="KSO_WM_UNIT_TEXT_FILL_TYPE" val="1"/>
  <p:tag name="KSO_WM_UNIT_TEXT_SUBTYPE" val="a"/>
  <p:tag name="KSO_WM_UNIT_VALUE" val="225"/>
</p:tagLst>
</file>

<file path=ppt/tags/tag67.xml><?xml version="1.0" encoding="utf-8"?>
<p:tagLst xmlns:p="http://schemas.openxmlformats.org/presentationml/2006/main">
  <p:tag name="KSO_WM_BEAUTIFY_FLAG" val="#wm#"/>
  <p:tag name="KSO_WM_CHIP_GROUPID" val="5f5ee1ca4d6848d78f644aed"/>
  <p:tag name="KSO_WM_CHIP_XID" val="5f69675b553136823a5e61e2"/>
  <p:tag name="KSO_WM_TAG_VERSION" val="1.0"/>
  <p:tag name="KSO_WM_TEMPLATE_ASSEMBLE_GROUPID" val="60656eb54054ed1e2fb7fe8f"/>
  <p:tag name="KSO_WM_TEMPLATE_ASSEMBLE_XID" val="60656eb54054ed1e2fb7fe8f"/>
  <p:tag name="KSO_WM_TEMPLATE_CATEGORY" val="diagram"/>
  <p:tag name="KSO_WM_TEMPLATE_INDEX" val="20213673"/>
  <p:tag name="KSO_WM_UNIT_BLOCK" val="0"/>
  <p:tag name="KSO_WM_UNIT_COMPATIBLE" val="0"/>
  <p:tag name="KSO_WM_UNIT_DEC_AREA_ID" val="77a68b76df7a44bd8803cebad9e0ff01"/>
  <p:tag name="KSO_WM_UNIT_DECORATE_INFO" val="{&quot;DecorateInfoH&quot;:{&quot;IsAbs&quot;:false},&quot;DecorateInfoW&quot;:{&quot;IsAbs&quot;:false},&quot;DecorateInfoX&quot;:{&quot;IsAbs&quot;:false,&quot;Pos&quot;:1},&quot;DecorateInfoY&quot;:{&quot;IsAbs&quot;:false,&quot;Pos&quot;:1},&quot;ReferentInfo&quot;:{&quot;Id&quot;:&quot;c5974a3a47a7438db28ffdaeb587b99c&quot;,&quot;X&quot;:{&quot;Pos&quot;:1},&quot;Y&quot;:{&quot;Pos&quot;:1}},&quot;whChangeMode&quot;:1}"/>
  <p:tag name="KSO_WM_UNIT_DIAGRAM_ISNUMVISUAL" val="0"/>
  <p:tag name="KSO_WM_UNIT_DIAGRAM_ISREFERUNIT" val="0"/>
  <p:tag name="KSO_WM_UNIT_HIGHLIGHT" val="0"/>
  <p:tag name="KSO_WM_UNIT_ID" val="diagram20213673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2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VALUE" val="450"/>
</p:tagLst>
</file>

<file path=ppt/tags/tag68.xml><?xml version="1.0" encoding="utf-8"?>
<p:tagLst xmlns:p="http://schemas.openxmlformats.org/presentationml/2006/main">
  <p:tag name="FIXED_XID_TMP" val="5f5ee1ca4d6848d78f644aed"/>
  <p:tag name="KSO_WM_BEAUTIFY_FLAG" val="#wm#"/>
  <p:tag name="KSO_WM_CHIP_DECFILLPROP" val="[]"/>
  <p:tag name="KSO_WM_CHIP_FILLPROP" val="[[{&quot;text_align&quot;:&quot;ct&quot;,&quot;text_direction&quot;:&quot;horizontal&quot;,&quot;support_big_font&quot;:false,&quot;picture_toward&quot;:0,&quot;picture_dockside&quot;:[],&quot;fill_id&quot;:&quot;f4e552a498f24ec88a7a49012f3332fe&quot;,&quot;fill_align&quot;:&quot;ct&quot;,&quot;chip_types&quot;:[&quot;header&quot;]},{&quot;text_align&quot;:&quot;lm&quot;,&quot;text_direction&quot;:&quot;horizontal&quot;,&quot;support_features&quot;:[&quot;collage&quot;],&quot;support_big_font&quot;:false,&quot;picture_toward&quot;:0,&quot;picture_dockside&quot;:[],&quot;fill_id&quot;:&quot;174da224636a4d3fbb0d51f2ce0d7c1d&quot;,&quot;fill_align&quot;:&quot;cm&quot;,&quot;chip_types&quot;:[&quot;pictext&quot;,&quot;text&quot;,&quot;picture&quot;,&quot;table&quot;,&quot;video&quot;]}]]"/>
  <p:tag name="KSO_WM_CHIP_GROUPID" val="5f5ee1ca4d6848d78f644aed"/>
  <p:tag name="KSO_WM_CHIP_INFOS" val="{&quot;type&quot;:0,&quot;layout_type&quot;:&quot;topbottom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f69675b553136823a5e61e2"/>
  <p:tag name="KSO_WM_SLIDE_BACKGROUND" val="[&quot;general&quot;]"/>
  <p:tag name="KSO_WM_SLIDE_BACKGROUND_TYPE" val="general"/>
  <p:tag name="KSO_WM_SLIDE_BK_DARK_LIGHT" val="2"/>
  <p:tag name="KSO_WM_SLIDE_CAN_ADD_NAVIGATION" val="1"/>
  <p:tag name="KSO_WM_SLIDE_ID" val="diagram20213673_1"/>
  <p:tag name="KSO_WM_SLIDE_INDEX" val="1"/>
  <p:tag name="KSO_WM_SLIDE_ITEM_CNT" val="0"/>
  <p:tag name="KSO_WM_SLIDE_LAYOUT" val="a_f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1-04-01T15:14:58&quot;,&quot;maxSize&quot;:{&quot;size1&quot;:31.100000000000001},&quot;minSize&quot;:{&quot;size1&quot;:20},&quot;normalSize&quot;:{&quot;size1&quot;:27.533333333333335},&quot;subLayout&quot;:[{&quot;id&quot;:&quot;2021-04-01T15:14:58&quot;,&quot;margin&quot;:{&quot;bottom&quot;:0.21199998259544373,&quot;left&quot;:1.6929999589920044,&quot;right&quot;:1.6929999589920044,&quot;top&quot;:1.6929999589920044},&quot;type&quot;:0},{&quot;id&quot;:&quot;2021-04-01T15:14:58&quot;,&quot;margin&quot;:{&quot;bottom&quot;:2.1170001029968262,&quot;left&quot;:5.5029997825622559,&quot;right&quot;:5.5029997825622559,&quot;top&quot;:1.6929999589920044},&quot;type&quot;:0}],&quot;type&quot;:0}"/>
  <p:tag name="KSO_WM_SLIDE_POSITION" val="47*48"/>
  <p:tag name="KSO_WM_SLIDE_RATIO" val="1.777778"/>
  <p:tag name="KSO_WM_SLIDE_SIZE" val="864*420"/>
  <p:tag name="KSO_WM_SLIDE_SUBTYPE" val="pureTxt"/>
  <p:tag name="KSO_WM_SLIDE_SUPPORT_FEATURE_TYPE" val="0"/>
  <p:tag name="KSO_WM_SLIDE_TYPE" val="text"/>
  <p:tag name="KSO_WM_SPECIAL_SOURCE" val="bdnull"/>
  <p:tag name="KSO_WM_TAG_VERSION" val="1.0"/>
  <p:tag name="KSO_WM_TEMPLATE_ASSEMBLE_GROUPID" val="60656eb54054ed1e2fb7fe8f"/>
  <p:tag name="KSO_WM_TEMPLATE_ASSEMBLE_XID" val="60656eb54054ed1e2fb7fe8f"/>
  <p:tag name="KSO_WM_TEMPLATE_CATEGORY" val="diagram"/>
  <p:tag name="KSO_WM_TEMPLATE_COLOR_TYPE" val="1"/>
  <p:tag name="KSO_WM_TEMPLATE_INDEX" val="20213673"/>
  <p:tag name="KSO_WM_TEMPLATE_MASTER_TYPE" val="0"/>
  <p:tag name="KSO_WM_TEMPLATE_SUBCATEGORY" val="21"/>
  <p:tag name="KSO_WM_TEMPLATE_THUMBS_INDEX" val="1、4、7、12、13、14、15、16、17、18、20、24、25、28、33、36、40、43、44"/>
</p:tagLst>
</file>

<file path=ppt/tags/tag69.xml><?xml version="1.0" encoding="utf-8"?>
<p:tagLst xmlns:p="http://schemas.openxmlformats.org/presentationml/2006/main">
  <p:tag name="KSO_WM_ASSEMBLE_CHIP_INDEX" val="cb75ab1854554ce1b4f35158b54f7333"/>
  <p:tag name="KSO_WM_BEAUTIFY_FLAG" val="#wm#"/>
  <p:tag name="KSO_WM_CHIP_FILLAREA_FILL_RULE" val="{&quot;fill_align&quot;:&quot;ct&quot;,&quot;fill_mode&quot;:&quot;full&quot;,&quot;sacle_strategy&quot;:&quot;smart&quot;}"/>
  <p:tag name="KSO_WM_CHIP_GROUPID" val="5e7881253197e252a37019b5"/>
  <p:tag name="KSO_WM_CHIP_XID" val="5e7881253197e252a37019b6"/>
  <p:tag name="KSO_WM_TAG_VERSION" val="1.0"/>
  <p:tag name="KSO_WM_TEMPLATE_ASSEMBLE_GROUPID" val="60656eb54054ed1e2fb7fe8f"/>
  <p:tag name="KSO_WM_TEMPLATE_ASSEMBLE_XID" val="60656eb54054ed1e2fb7fe8f"/>
  <p:tag name="KSO_WM_TEMPLATE_CATEGORY" val="diagram"/>
  <p:tag name="KSO_WM_TEMPLATE_INDEX" val="20213673"/>
  <p:tag name="KSO_WM_UNIT_BLOCK" val="0"/>
  <p:tag name="KSO_WM_UNIT_COMPATIBLE" val="0"/>
  <p:tag name="KSO_WM_UNIT_DEC_AREA_ID" val="b37919134acb4a51bbcb8f9b6695098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24;44;4"/>
  <p:tag name="KSO_WM_UNIT_DIAGRAM_ISNUMVISUAL" val="0"/>
  <p:tag name="KSO_WM_UNIT_DIAGRAM_ISREFERUNIT" val="0"/>
  <p:tag name="KSO_WM_UNIT_HIGHLIGHT" val="0"/>
  <p:tag name="KSO_WM_UNIT_ID" val="diagram2021367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大标题内容"/>
  <p:tag name="KSO_WM_UNIT_SHOW_EDIT_AREA_INDICATION" val="1"/>
  <p:tag name="KSO_WM_UNIT_SM_LIMIT_TYPE" val="2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27"/>
</p:tagLst>
</file>

<file path=ppt/tags/tag70.xml><?xml version="1.0" encoding="utf-8"?>
<p:tagLst xmlns:p="http://schemas.openxmlformats.org/presentationml/2006/main">
  <p:tag name="KSO_WM_ASSEMBLE_CHIP_INDEX" val="cb75ab1854554ce1b4f35158b54f7333"/>
  <p:tag name="KSO_WM_BEAUTIFY_FLAG" val="#wm#"/>
  <p:tag name="KSO_WM_CHIP_FILLAREA_FILL_RULE" val="{&quot;fill_align&quot;:&quot;ct&quot;,&quot;fill_mode&quot;:&quot;full&quot;,&quot;sacle_strategy&quot;:&quot;smart&quot;}"/>
  <p:tag name="KSO_WM_CHIP_GROUPID" val="5e7881253197e252a37019b5"/>
  <p:tag name="KSO_WM_CHIP_XID" val="5e7881253197e252a37019b6"/>
  <p:tag name="KSO_WM_TAG_VERSION" val="1.0"/>
  <p:tag name="KSO_WM_TEMPLATE_ASSEMBLE_GROUPID" val="60656eb54054ed1e2fb7fe8f"/>
  <p:tag name="KSO_WM_TEMPLATE_ASSEMBLE_XID" val="60656eb54054ed1e2fb7fe8f"/>
  <p:tag name="KSO_WM_TEMPLATE_CATEGORY" val="diagram"/>
  <p:tag name="KSO_WM_TEMPLATE_INDEX" val="20213673"/>
  <p:tag name="KSO_WM_UNIT_BLOCK" val="0"/>
  <p:tag name="KSO_WM_UNIT_COMPATIBLE" val="0"/>
  <p:tag name="KSO_WM_UNIT_DEC_AREA_ID" val="b37919134acb4a51bbcb8f9b6695098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24;44;4"/>
  <p:tag name="KSO_WM_UNIT_DIAGRAM_ISNUMVISUAL" val="0"/>
  <p:tag name="KSO_WM_UNIT_DIAGRAM_ISREFERUNIT" val="0"/>
  <p:tag name="KSO_WM_UNIT_HIGHLIGHT" val="0"/>
  <p:tag name="KSO_WM_UNIT_ID" val="diagram2021367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大标题内容"/>
  <p:tag name="KSO_WM_UNIT_SHOW_EDIT_AREA_INDICATION" val="1"/>
  <p:tag name="KSO_WM_UNIT_SM_LIMIT_TYPE" val="2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27"/>
</p:tagLst>
</file>

<file path=ppt/tags/tag71.xml><?xml version="1.0" encoding="utf-8"?>
<p:tagLst xmlns:p="http://schemas.openxmlformats.org/presentationml/2006/main">
  <p:tag name="KSO_WM_ASSEMBLE_CHIP_INDEX" val="cb75ab1854554ce1b4f35158b54f7333"/>
  <p:tag name="KSO_WM_BEAUTIFY_FLAG" val="#wm#"/>
  <p:tag name="KSO_WM_CHIP_FILLAREA_FILL_RULE" val="{&quot;fill_align&quot;:&quot;ct&quot;,&quot;fill_mode&quot;:&quot;full&quot;,&quot;sacle_strategy&quot;:&quot;smart&quot;}"/>
  <p:tag name="KSO_WM_CHIP_GROUPID" val="5e7881253197e252a37019b5"/>
  <p:tag name="KSO_WM_CHIP_XID" val="5e7881253197e252a37019b6"/>
  <p:tag name="KSO_WM_TAG_VERSION" val="1.0"/>
  <p:tag name="KSO_WM_TEMPLATE_ASSEMBLE_GROUPID" val="60656eb54054ed1e2fb7fe8f"/>
  <p:tag name="KSO_WM_TEMPLATE_ASSEMBLE_XID" val="60656eb54054ed1e2fb7fe8f"/>
  <p:tag name="KSO_WM_TEMPLATE_CATEGORY" val="diagram"/>
  <p:tag name="KSO_WM_TEMPLATE_INDEX" val="20213673"/>
  <p:tag name="KSO_WM_UNIT_BLOCK" val="0"/>
  <p:tag name="KSO_WM_UNIT_COMPATIBLE" val="0"/>
  <p:tag name="KSO_WM_UNIT_DEC_AREA_ID" val="b37919134acb4a51bbcb8f9b6695098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24;44;4"/>
  <p:tag name="KSO_WM_UNIT_DIAGRAM_ISNUMVISUAL" val="0"/>
  <p:tag name="KSO_WM_UNIT_DIAGRAM_ISREFERUNIT" val="0"/>
  <p:tag name="KSO_WM_UNIT_HIGHLIGHT" val="0"/>
  <p:tag name="KSO_WM_UNIT_ID" val="diagram2021367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大标题内容"/>
  <p:tag name="KSO_WM_UNIT_SHOW_EDIT_AREA_INDICATION" val="1"/>
  <p:tag name="KSO_WM_UNIT_SM_LIMIT_TYPE" val="2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27"/>
</p:tagLst>
</file>

<file path=ppt/tags/tag72.xml><?xml version="1.0" encoding="utf-8"?>
<p:tagLst xmlns:p="http://schemas.openxmlformats.org/presentationml/2006/main">
  <p:tag name="KSO_WM_ASSEMBLE_CHIP_INDEX" val="cb75ab1854554ce1b4f35158b54f7333"/>
  <p:tag name="KSO_WM_BEAUTIFY_FLAG" val="#wm#"/>
  <p:tag name="KSO_WM_CHIP_FILLAREA_FILL_RULE" val="{&quot;fill_align&quot;:&quot;ct&quot;,&quot;fill_mode&quot;:&quot;full&quot;,&quot;sacle_strategy&quot;:&quot;smart&quot;}"/>
  <p:tag name="KSO_WM_CHIP_GROUPID" val="5e7881253197e252a37019b5"/>
  <p:tag name="KSO_WM_CHIP_XID" val="5e7881253197e252a37019b6"/>
  <p:tag name="KSO_WM_TAG_VERSION" val="1.0"/>
  <p:tag name="KSO_WM_TEMPLATE_ASSEMBLE_GROUPID" val="60656eb54054ed1e2fb7fe8f"/>
  <p:tag name="KSO_WM_TEMPLATE_ASSEMBLE_XID" val="60656eb54054ed1e2fb7fe8f"/>
  <p:tag name="KSO_WM_TEMPLATE_CATEGORY" val="diagram"/>
  <p:tag name="KSO_WM_TEMPLATE_INDEX" val="20213673"/>
  <p:tag name="KSO_WM_UNIT_BLOCK" val="0"/>
  <p:tag name="KSO_WM_UNIT_COMPATIBLE" val="0"/>
  <p:tag name="KSO_WM_UNIT_DEC_AREA_ID" val="b37919134acb4a51bbcb8f9b6695098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24;44;4"/>
  <p:tag name="KSO_WM_UNIT_DIAGRAM_ISNUMVISUAL" val="0"/>
  <p:tag name="KSO_WM_UNIT_DIAGRAM_ISREFERUNIT" val="0"/>
  <p:tag name="KSO_WM_UNIT_HIGHLIGHT" val="0"/>
  <p:tag name="KSO_WM_UNIT_ID" val="diagram2021367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大标题内容"/>
  <p:tag name="KSO_WM_UNIT_SHOW_EDIT_AREA_INDICATION" val="1"/>
  <p:tag name="KSO_WM_UNIT_SM_LIMIT_TYPE" val="2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27"/>
</p:tagLst>
</file>

<file path=ppt/tags/tag73.xml><?xml version="1.0" encoding="utf-8"?>
<p:tagLst xmlns:p="http://schemas.openxmlformats.org/presentationml/2006/main">
  <p:tag name="KSO_WM_ASSEMBLE_CHIP_INDEX" val="cb75ab1854554ce1b4f35158b54f7333"/>
  <p:tag name="KSO_WM_BEAUTIFY_FLAG" val="#wm#"/>
  <p:tag name="KSO_WM_CHIP_FILLAREA_FILL_RULE" val="{&quot;fill_align&quot;:&quot;ct&quot;,&quot;fill_mode&quot;:&quot;full&quot;,&quot;sacle_strategy&quot;:&quot;smart&quot;}"/>
  <p:tag name="KSO_WM_CHIP_GROUPID" val="5e7881253197e252a37019b5"/>
  <p:tag name="KSO_WM_CHIP_XID" val="5e7881253197e252a37019b6"/>
  <p:tag name="KSO_WM_TAG_VERSION" val="1.0"/>
  <p:tag name="KSO_WM_TEMPLATE_ASSEMBLE_GROUPID" val="60656eb54054ed1e2fb7fe8f"/>
  <p:tag name="KSO_WM_TEMPLATE_ASSEMBLE_XID" val="60656eb54054ed1e2fb7fe8f"/>
  <p:tag name="KSO_WM_TEMPLATE_CATEGORY" val="diagram"/>
  <p:tag name="KSO_WM_TEMPLATE_INDEX" val="20213673"/>
  <p:tag name="KSO_WM_UNIT_BLOCK" val="0"/>
  <p:tag name="KSO_WM_UNIT_COMPATIBLE" val="0"/>
  <p:tag name="KSO_WM_UNIT_DEC_AREA_ID" val="b37919134acb4a51bbcb8f9b6695098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24;44;4"/>
  <p:tag name="KSO_WM_UNIT_DIAGRAM_ISNUMVISUAL" val="0"/>
  <p:tag name="KSO_WM_UNIT_DIAGRAM_ISREFERUNIT" val="0"/>
  <p:tag name="KSO_WM_UNIT_HIGHLIGHT" val="0"/>
  <p:tag name="KSO_WM_UNIT_ID" val="diagram2021367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大标题内容"/>
  <p:tag name="KSO_WM_UNIT_SHOW_EDIT_AREA_INDICATION" val="1"/>
  <p:tag name="KSO_WM_UNIT_SM_LIMIT_TYPE" val="2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27"/>
</p:tagLst>
</file>

<file path=ppt/tags/tag74.xml><?xml version="1.0" encoding="utf-8"?>
<p:tagLst xmlns:p="http://schemas.openxmlformats.org/presentationml/2006/main">
  <p:tag name="KSO_WM_ASSEMBLE_CHIP_INDEX" val="cb75ab1854554ce1b4f35158b54f7333"/>
  <p:tag name="KSO_WM_BEAUTIFY_FLAG" val="#wm#"/>
  <p:tag name="KSO_WM_CHIP_FILLAREA_FILL_RULE" val="{&quot;fill_align&quot;:&quot;ct&quot;,&quot;fill_mode&quot;:&quot;full&quot;,&quot;sacle_strategy&quot;:&quot;smart&quot;}"/>
  <p:tag name="KSO_WM_CHIP_GROUPID" val="5e7881253197e252a37019b5"/>
  <p:tag name="KSO_WM_CHIP_XID" val="5e7881253197e252a37019b6"/>
  <p:tag name="KSO_WM_TAG_VERSION" val="1.0"/>
  <p:tag name="KSO_WM_TEMPLATE_ASSEMBLE_GROUPID" val="60656eb54054ed1e2fb7fe8f"/>
  <p:tag name="KSO_WM_TEMPLATE_ASSEMBLE_XID" val="60656eb54054ed1e2fb7fe8f"/>
  <p:tag name="KSO_WM_TEMPLATE_CATEGORY" val="diagram"/>
  <p:tag name="KSO_WM_TEMPLATE_INDEX" val="20213673"/>
  <p:tag name="KSO_WM_UNIT_BLOCK" val="0"/>
  <p:tag name="KSO_WM_UNIT_COMPATIBLE" val="0"/>
  <p:tag name="KSO_WM_UNIT_DEC_AREA_ID" val="b37919134acb4a51bbcb8f9b6695098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24;44;4"/>
  <p:tag name="KSO_WM_UNIT_DIAGRAM_ISNUMVISUAL" val="0"/>
  <p:tag name="KSO_WM_UNIT_DIAGRAM_ISREFERUNIT" val="0"/>
  <p:tag name="KSO_WM_UNIT_HIGHLIGHT" val="0"/>
  <p:tag name="KSO_WM_UNIT_ID" val="diagram2021367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大标题内容"/>
  <p:tag name="KSO_WM_UNIT_SHOW_EDIT_AREA_INDICATION" val="1"/>
  <p:tag name="KSO_WM_UNIT_SM_LIMIT_TYPE" val="2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27"/>
</p:tagLst>
</file>

<file path=ppt/tags/tag75.xml><?xml version="1.0" encoding="utf-8"?>
<p:tagLst xmlns:p="http://schemas.openxmlformats.org/presentationml/2006/main">
  <p:tag name="KSO_WM_CHIP_GROUPID" val="5f5ee1ca4d6848d78f644aed"/>
  <p:tag name="KSO_WM_CHIP_XID" val="5f69675b553136823a5e61e2"/>
  <p:tag name="KSO_WM_TAG_VERSION" val="1.0"/>
  <p:tag name="KSO_WM_TEMPLATE_ASSEMBLE_GROUPID" val="60656eb54054ed1e2fb7fe8f"/>
  <p:tag name="KSO_WM_TEMPLATE_ASSEMBLE_XID" val="60656eb54054ed1e2fb7fe8f"/>
  <p:tag name="KSO_WM_TEMPLATE_CATEGORY" val="diagram"/>
  <p:tag name="KSO_WM_TEMPLATE_INDEX" val="20213673"/>
  <p:tag name="KSO_WM_UNIT_BLOCK" val="0"/>
  <p:tag name="KSO_WM_UNIT_COMPATIBLE" val="0"/>
  <p:tag name="KSO_WM_UNIT_DEC_AREA_ID" val="77a68b76df7a44bd8803cebad9e0ff01"/>
  <p:tag name="KSO_WM_UNIT_DECORATE_INFO" val="{&quot;DecorateInfoH&quot;:{&quot;IsAbs&quot;:false},&quot;DecorateInfoW&quot;:{&quot;IsAbs&quot;:false},&quot;DecorateInfoX&quot;:{&quot;IsAbs&quot;:false,&quot;Pos&quot;:1},&quot;DecorateInfoY&quot;:{&quot;IsAbs&quot;:false,&quot;Pos&quot;:1},&quot;ReferentInfo&quot;:{&quot;Id&quot;:&quot;c5974a3a47a7438db28ffdaeb587b99c&quot;,&quot;X&quot;:{&quot;Pos&quot;:1},&quot;Y&quot;:{&quot;Pos&quot;:1}},&quot;whChangeMode&quot;:1}"/>
  <p:tag name="KSO_WM_UNIT_DIAGRAM_ISNUMVISUAL" val="0"/>
  <p:tag name="KSO_WM_UNIT_DIAGRAM_ISREFERUNIT" val="0"/>
  <p:tag name="KSO_WM_UNIT_HIGHLIGHT" val="0"/>
  <p:tag name="KSO_WM_UNIT_ID" val="diagram20213673_1*i*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2"/>
  <p:tag name="KSO_WM_UNIT_TEXT_FILL_FORE_SCHEMECOLOR_INDEX" val="2"/>
  <p:tag name="KSO_WM_UNIT_TEXT_FILL_FORE_SCHEMECOLOR_INDEX_BRIGHTNESS" val="0"/>
  <p:tag name="KSO_WM_UNIT_TEXT_FILL_TYPE" val="1"/>
  <p:tag name="KSO_WM_UNIT_VALUE" val="450"/>
</p:tagLst>
</file>

<file path=ppt/tags/tag76.xml><?xml version="1.0" encoding="utf-8"?>
<p:tagLst xmlns:p="http://schemas.openxmlformats.org/presentationml/2006/main">
  <p:tag name="KSO_WM_ASSEMBLE_CHIP_INDEX" val="cb75ab1854554ce1b4f35158b54f7333"/>
  <p:tag name="KSO_WM_BEAUTIFY_FLAG" val="#wm#"/>
  <p:tag name="KSO_WM_CHIP_FILLAREA_FILL_RULE" val="{&quot;fill_align&quot;:&quot;ct&quot;,&quot;fill_mode&quot;:&quot;full&quot;,&quot;sacle_strategy&quot;:&quot;smart&quot;}"/>
  <p:tag name="KSO_WM_CHIP_GROUPID" val="5e7881253197e252a37019b5"/>
  <p:tag name="KSO_WM_CHIP_XID" val="5e7881253197e252a37019b6"/>
  <p:tag name="KSO_WM_TAG_VERSION" val="1.0"/>
  <p:tag name="KSO_WM_TEMPLATE_ASSEMBLE_GROUPID" val="60656eb54054ed1e2fb7fe8f"/>
  <p:tag name="KSO_WM_TEMPLATE_ASSEMBLE_XID" val="60656eb54054ed1e2fb7fe8f"/>
  <p:tag name="KSO_WM_TEMPLATE_CATEGORY" val="diagram"/>
  <p:tag name="KSO_WM_TEMPLATE_INDEX" val="20213673"/>
  <p:tag name="KSO_WM_UNIT_BLOCK" val="0"/>
  <p:tag name="KSO_WM_UNIT_COMPATIBLE" val="0"/>
  <p:tag name="KSO_WM_UNIT_DEC_AREA_ID" val="b37919134acb4a51bbcb8f9b6695098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24;44;4"/>
  <p:tag name="KSO_WM_UNIT_DIAGRAM_ISNUMVISUAL" val="0"/>
  <p:tag name="KSO_WM_UNIT_DIAGRAM_ISREFERUNIT" val="0"/>
  <p:tag name="KSO_WM_UNIT_HIGHLIGHT" val="0"/>
  <p:tag name="KSO_WM_UNIT_ID" val="diagram2021367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大标题内容"/>
  <p:tag name="KSO_WM_UNIT_SHOW_EDIT_AREA_INDICATION" val="1"/>
  <p:tag name="KSO_WM_UNIT_SM_LIMIT_TYPE" val="2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27"/>
</p:tagLst>
</file>

<file path=ppt/tags/tag77.xml><?xml version="1.0" encoding="utf-8"?>
<p:tagLst xmlns:p="http://schemas.openxmlformats.org/presentationml/2006/main">
  <p:tag name="FIXED_XID_TMP" val="5f5ee1ca4d6848d78f644aed"/>
  <p:tag name="KSO_WM_BEAUTIFY_FLAG" val="#wm#"/>
  <p:tag name="KSO_WM_CHIP_DECFILLPROP" val="[]"/>
  <p:tag name="KSO_WM_CHIP_FILLPROP" val="[[{&quot;text_align&quot;:&quot;ct&quot;,&quot;text_direction&quot;:&quot;horizontal&quot;,&quot;support_big_font&quot;:false,&quot;picture_toward&quot;:0,&quot;picture_dockside&quot;:[],&quot;fill_id&quot;:&quot;f4e552a498f24ec88a7a49012f3332fe&quot;,&quot;fill_align&quot;:&quot;ct&quot;,&quot;chip_types&quot;:[&quot;header&quot;]},{&quot;text_align&quot;:&quot;lm&quot;,&quot;text_direction&quot;:&quot;horizontal&quot;,&quot;support_features&quot;:[&quot;collage&quot;],&quot;support_big_font&quot;:false,&quot;picture_toward&quot;:0,&quot;picture_dockside&quot;:[],&quot;fill_id&quot;:&quot;174da224636a4d3fbb0d51f2ce0d7c1d&quot;,&quot;fill_align&quot;:&quot;cm&quot;,&quot;chip_types&quot;:[&quot;pictext&quot;,&quot;text&quot;,&quot;picture&quot;,&quot;table&quot;,&quot;video&quot;]}]]"/>
  <p:tag name="KSO_WM_CHIP_GROUPID" val="5f5ee1ca4d6848d78f644aed"/>
  <p:tag name="KSO_WM_CHIP_INFOS" val="{&quot;type&quot;:0,&quot;layout_type&quot;:&quot;topbottom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f69675b553136823a5e61e2"/>
  <p:tag name="KSO_WM_SLIDE_BACKGROUND" val="[&quot;general&quot;]"/>
  <p:tag name="KSO_WM_SLIDE_BACKGROUND_TYPE" val="general"/>
  <p:tag name="KSO_WM_SLIDE_BK_DARK_LIGHT" val="2"/>
  <p:tag name="KSO_WM_SLIDE_CAN_ADD_NAVIGATION" val="1"/>
  <p:tag name="KSO_WM_SLIDE_ID" val="diagram20213673_1"/>
  <p:tag name="KSO_WM_SLIDE_INDEX" val="1"/>
  <p:tag name="KSO_WM_SLIDE_ITEM_CNT" val="0"/>
  <p:tag name="KSO_WM_SLIDE_LAYOUT" val="a_f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1-04-01T15:14:58&quot;,&quot;maxSize&quot;:{&quot;size1&quot;:31.100000000000001},&quot;minSize&quot;:{&quot;size1&quot;:20},&quot;normalSize&quot;:{&quot;size1&quot;:27.533333333333335},&quot;subLayout&quot;:[{&quot;id&quot;:&quot;2021-04-01T15:14:58&quot;,&quot;margin&quot;:{&quot;bottom&quot;:0.21199998259544373,&quot;left&quot;:1.6929999589920044,&quot;right&quot;:1.6929999589920044,&quot;top&quot;:1.6929999589920044},&quot;type&quot;:0},{&quot;id&quot;:&quot;2021-04-01T15:14:58&quot;,&quot;margin&quot;:{&quot;bottom&quot;:2.1170001029968262,&quot;left&quot;:5.5029997825622559,&quot;right&quot;:5.5029997825622559,&quot;top&quot;:1.6929999589920044},&quot;type&quot;:0}],&quot;type&quot;:0}"/>
  <p:tag name="KSO_WM_SLIDE_POSITION" val="47*48"/>
  <p:tag name="KSO_WM_SLIDE_RATIO" val="1.777778"/>
  <p:tag name="KSO_WM_SLIDE_SIZE" val="864*420"/>
  <p:tag name="KSO_WM_SLIDE_SUBTYPE" val="pureTxt"/>
  <p:tag name="KSO_WM_SLIDE_SUPPORT_FEATURE_TYPE" val="0"/>
  <p:tag name="KSO_WM_SLIDE_TYPE" val="text"/>
  <p:tag name="KSO_WM_SPECIAL_SOURCE" val="bdnull"/>
  <p:tag name="KSO_WM_TAG_VERSION" val="1.0"/>
  <p:tag name="KSO_WM_TEMPLATE_ASSEMBLE_GROUPID" val="60656eb54054ed1e2fb7fe8f"/>
  <p:tag name="KSO_WM_TEMPLATE_ASSEMBLE_XID" val="60656eb54054ed1e2fb7fe8f"/>
  <p:tag name="KSO_WM_TEMPLATE_CATEGORY" val="diagram"/>
  <p:tag name="KSO_WM_TEMPLATE_COLOR_TYPE" val="1"/>
  <p:tag name="KSO_WM_TEMPLATE_INDEX" val="20213673"/>
  <p:tag name="KSO_WM_TEMPLATE_MASTER_TYPE" val="0"/>
  <p:tag name="KSO_WM_TEMPLATE_SUBCATEGORY" val="21"/>
  <p:tag name="KSO_WM_TEMPLATE_THUMBS_INDEX" val="1、4、7、12、13、14、15、16、17、18、20、24、25、28、33、36、40、43、44"/>
</p:tagLst>
</file>

<file path=ppt/tags/tag78.xml><?xml version="1.0" encoding="utf-8"?>
<p:tagLst xmlns:p="http://schemas.openxmlformats.org/presentationml/2006/main">
  <p:tag name="KSO_WM_BEAUTIFY_FLAG" val="#wm#"/>
  <p:tag name="KSO_WM_TEMPLATE_CATEGORY" val="diagram"/>
  <p:tag name="KSO_WM_TEMPLATE_INDEX" val="20213673"/>
</p:tagLst>
</file>

<file path=ppt/tags/tag79.xml><?xml version="1.0" encoding="utf-8"?>
<p:tagLst xmlns:p="http://schemas.openxmlformats.org/presentationml/2006/main">
  <p:tag name="KSO_WM_ASSEMBLE_CHIP_INDEX" val="cb75ab1854554ce1b4f35158b54f7333"/>
  <p:tag name="KSO_WM_BEAUTIFY_FLAG" val="#wm#"/>
  <p:tag name="KSO_WM_CHIP_FILLAREA_FILL_RULE" val="{&quot;fill_align&quot;:&quot;ct&quot;,&quot;fill_mode&quot;:&quot;full&quot;,&quot;sacle_strategy&quot;:&quot;smart&quot;}"/>
  <p:tag name="KSO_WM_CHIP_GROUPID" val="5e7881253197e252a37019b5"/>
  <p:tag name="KSO_WM_CHIP_XID" val="5e7881253197e252a37019b6"/>
  <p:tag name="KSO_WM_TAG_VERSION" val="1.0"/>
  <p:tag name="KSO_WM_TEMPLATE_ASSEMBLE_GROUPID" val="60656eb54054ed1e2fb7fe8f"/>
  <p:tag name="KSO_WM_TEMPLATE_ASSEMBLE_XID" val="60656eb54054ed1e2fb7fe8f"/>
  <p:tag name="KSO_WM_TEMPLATE_CATEGORY" val="diagram"/>
  <p:tag name="KSO_WM_TEMPLATE_INDEX" val="20213673"/>
  <p:tag name="KSO_WM_UNIT_BLOCK" val="0"/>
  <p:tag name="KSO_WM_UNIT_COMPATIBLE" val="0"/>
  <p:tag name="KSO_WM_UNIT_DEC_AREA_ID" val="b37919134acb4a51bbcb8f9b6695098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24;44;4"/>
  <p:tag name="KSO_WM_UNIT_DIAGRAM_ISNUMVISUAL" val="0"/>
  <p:tag name="KSO_WM_UNIT_DIAGRAM_ISREFERUNIT" val="0"/>
  <p:tag name="KSO_WM_UNIT_HIGHLIGHT" val="0"/>
  <p:tag name="KSO_WM_UNIT_ID" val="diagram2021367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大标题内容"/>
  <p:tag name="KSO_WM_UNIT_SHOW_EDIT_AREA_INDICATION" val="1"/>
  <p:tag name="KSO_WM_UNIT_SM_LIMIT_TYPE" val="2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27"/>
</p:tagLst>
</file>

<file path=ppt/tags/tag80.xml><?xml version="1.0" encoding="utf-8"?>
<p:tagLst xmlns:p="http://schemas.openxmlformats.org/presentationml/2006/main">
  <p:tag name="KSO_WM_ASSEMBLE_CHIP_INDEX" val="e2b0899fbad14fb9990a409e9b2989d8"/>
  <p:tag name="KSO_WM_CHIP_FILLAREA_FILL_RULE" val="{&quot;fill_align&quot;:&quot;cm&quot;,&quot;fill_mode&quot;:&quot;full&quot;,&quot;sacle_strategy&quot;:&quot;smart&quot;}"/>
  <p:tag name="KSO_WM_CHIP_GROUPID" val="5e6b05596848fb12bee65ac8"/>
  <p:tag name="KSO_WM_CHIP_XID" val="5e6b05596848fb12bee65aca"/>
  <p:tag name="KSO_WM_TAG_VERSION" val="1.0"/>
  <p:tag name="KSO_WM_TEMPLATE_ASSEMBLE_GROUPID" val="60656eb54054ed1e2fb7fe8f"/>
  <p:tag name="KSO_WM_TEMPLATE_ASSEMBLE_XID" val="60656eb54054ed1e2fb7fe8f"/>
  <p:tag name="KSO_WM_TEMPLATE_CATEGORY" val="diagram"/>
  <p:tag name="KSO_WM_TEMPLATE_INDEX" val="20213673"/>
  <p:tag name="KSO_WM_UNIT_BLOCK" val="0"/>
  <p:tag name="KSO_WM_UNIT_COMPATIBLE" val="0"/>
  <p:tag name="KSO_WM_UNIT_DEC_AREA_ID" val="c5974a3a47a7438db28ffdaeb587b99c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14;20;2"/>
  <p:tag name="KSO_WM_UNIT_DIAGRAM_ISNUMVISUAL" val="0"/>
  <p:tag name="KSO_WM_UNIT_DIAGRAM_ISREFERUNIT" val="0"/>
  <p:tag name="KSO_WM_UNIT_HIGHLIGHT" val="0"/>
  <p:tag name="KSO_WM_UNIT_ID" val="diagram20213673_1*f*1"/>
  <p:tag name="KSO_WM_UNIT_LAYERLEVEL" val="1"/>
  <p:tag name="KSO_WM_UNIT_NOCLEAR" val="0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。"/>
  <p:tag name="KSO_WM_UNIT_SHOW_EDIT_AREA_INDICATION" val="1"/>
  <p:tag name="KSO_WM_UNIT_SM_LIMIT_TYPE" val="2"/>
  <p:tag name="KSO_WM_UNIT_SUBTYPE" val="a"/>
  <p:tag name="KSO_WM_UNIT_SUPPORT_UNIT_TYPE" val="[&quot;d&quot;,&quot;β&quot;,&quot;θ&quot;]"/>
  <p:tag name="KSO_WM_UNIT_TEXT_FILL_FORE_SCHEMECOLOR_INDEX" val="13"/>
  <p:tag name="KSO_WM_UNIT_TEXT_FILL_FORE_SCHEMECOLOR_INDEX_BRIGHTNESS" val="0.25"/>
  <p:tag name="KSO_WM_UNIT_TEXT_FILL_TYPE" val="1"/>
  <p:tag name="KSO_WM_UNIT_TEXT_SUBTYPE" val="a"/>
  <p:tag name="KSO_WM_UNIT_VALUE" val="225"/>
</p:tagLst>
</file>

<file path=ppt/tags/tag81.xml><?xml version="1.0" encoding="utf-8"?>
<p:tagLst xmlns:p="http://schemas.openxmlformats.org/presentationml/2006/main">
  <p:tag name="KSO_WM_ASSEMBLE_CHIP_INDEX" val="b7dc5e0a4a654f9e9d2a09da8201eaf0"/>
  <p:tag name="KSO_WM_BEAUTIFY_FLAG" val="#wm#"/>
  <p:tag name="KSO_WM_CHIP_FILLAREA_FILL_RULE" val="{&quot;fill_align&quot;:&quot;lm&quot;,&quot;fill_mode&quot;:&quot;full&quot;,&quot;sacle_strategy&quot;:&quot;smart&quot;}"/>
  <p:tag name="KSO_WM_CHIP_GROUPID" val="5e7881253197e252a37019b5"/>
  <p:tag name="KSO_WM_CHIP_XID" val="5e7881253197e252a37019b6"/>
  <p:tag name="KSO_WM_TAG_VERSION" val="1.0"/>
  <p:tag name="KSO_WM_TEMPLATE_ASSEMBLE_GROUPID" val="606494074054ed1e2fb6fd4f"/>
  <p:tag name="KSO_WM_TEMPLATE_ASSEMBLE_XID" val="606494074054ed1e2fb6fd4f"/>
  <p:tag name="KSO_WM_TEMPLATE_CATEGORY" val="diagram"/>
  <p:tag name="KSO_WM_TEMPLATE_INDEX" val="20218734"/>
  <p:tag name="KSO_WM_UNIT_BLOCK" val="0"/>
  <p:tag name="KSO_WM_UNIT_COMPATIBLE" val="0"/>
  <p:tag name="KSO_WM_UNIT_DEC_AREA_ID" val="01b6bec857994f18b08a3762e930ddf3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24;44;4"/>
  <p:tag name="KSO_WM_UNIT_DIAGRAM_ISNUMVISUAL" val="0"/>
  <p:tag name="KSO_WM_UNIT_DIAGRAM_ISREFERUNIT" val="0"/>
  <p:tag name="KSO_WM_UNIT_HIGHLIGHT" val="0"/>
  <p:tag name="KSO_WM_UNIT_ID" val="diagram2021873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大标题内容"/>
  <p:tag name="KSO_WM_UNIT_SHOW_EDIT_AREA_INDICATION" val="1"/>
  <p:tag name="KSO_WM_UNIT_SM_LIMIT_TYPE" val="2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31"/>
</p:tagLst>
</file>

<file path=ppt/tags/tag82.xml><?xml version="1.0" encoding="utf-8"?>
<p:tagLst xmlns:p="http://schemas.openxmlformats.org/presentationml/2006/main">
  <p:tag name="FIXED_XID_TMP" val="5f5ee1ca4d6848d78f644aed"/>
  <p:tag name="KSO_WM_BEAUTIFY_FLAG" val="#wm#"/>
  <p:tag name="KSO_WM_CHIP_DECFILLPROP" val="[]"/>
  <p:tag name="KSO_WM_CHIP_FILLPROP" val="[[{&quot;text_align&quot;:&quot;ct&quot;,&quot;text_direction&quot;:&quot;horizontal&quot;,&quot;support_big_font&quot;:false,&quot;picture_toward&quot;:0,&quot;picture_dockside&quot;:[],&quot;fill_id&quot;:&quot;f4e552a498f24ec88a7a49012f3332fe&quot;,&quot;fill_align&quot;:&quot;ct&quot;,&quot;chip_types&quot;:[&quot;header&quot;]},{&quot;text_align&quot;:&quot;lm&quot;,&quot;text_direction&quot;:&quot;horizontal&quot;,&quot;support_features&quot;:[&quot;collage&quot;],&quot;support_big_font&quot;:false,&quot;picture_toward&quot;:0,&quot;picture_dockside&quot;:[],&quot;fill_id&quot;:&quot;174da224636a4d3fbb0d51f2ce0d7c1d&quot;,&quot;fill_align&quot;:&quot;cm&quot;,&quot;chip_types&quot;:[&quot;pictext&quot;,&quot;text&quot;,&quot;picture&quot;,&quot;table&quot;,&quot;video&quot;]}]]"/>
  <p:tag name="KSO_WM_CHIP_GROUPID" val="5f5ee1ca4d6848d78f644aed"/>
  <p:tag name="KSO_WM_CHIP_INFOS" val="{&quot;type&quot;:0,&quot;layout_type&quot;:&quot;topbottom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f69675b553136823a5e61e2"/>
  <p:tag name="KSO_WM_SLIDE_BACKGROUND" val="[&quot;general&quot;]"/>
  <p:tag name="KSO_WM_SLIDE_BACKGROUND_TYPE" val="general"/>
  <p:tag name="KSO_WM_SLIDE_BK_DARK_LIGHT" val="2"/>
  <p:tag name="KSO_WM_SLIDE_CAN_ADD_NAVIGATION" val="1"/>
  <p:tag name="KSO_WM_SLIDE_ID" val="diagram20213673_1"/>
  <p:tag name="KSO_WM_SLIDE_INDEX" val="1"/>
  <p:tag name="KSO_WM_SLIDE_ITEM_CNT" val="0"/>
  <p:tag name="KSO_WM_SLIDE_LAYOUT" val="a_f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1-04-01T15:14:58&quot;,&quot;maxSize&quot;:{&quot;size1&quot;:31.100000000000001},&quot;minSize&quot;:{&quot;size1&quot;:20},&quot;normalSize&quot;:{&quot;size1&quot;:27.533333333333335},&quot;subLayout&quot;:[{&quot;id&quot;:&quot;2021-04-01T15:14:58&quot;,&quot;margin&quot;:{&quot;bottom&quot;:0.21199998259544373,&quot;left&quot;:1.6929999589920044,&quot;right&quot;:1.6929999589920044,&quot;top&quot;:1.6929999589920044},&quot;type&quot;:0},{&quot;id&quot;:&quot;2021-04-01T15:14:58&quot;,&quot;margin&quot;:{&quot;bottom&quot;:2.1170001029968262,&quot;left&quot;:5.5029997825622559,&quot;right&quot;:5.5029997825622559,&quot;top&quot;:1.6929999589920044},&quot;type&quot;:0}],&quot;type&quot;:0}"/>
  <p:tag name="KSO_WM_SLIDE_POSITION" val="47*48"/>
  <p:tag name="KSO_WM_SLIDE_RATIO" val="1.777778"/>
  <p:tag name="KSO_WM_SLIDE_SIZE" val="864*420"/>
  <p:tag name="KSO_WM_SLIDE_SUBTYPE" val="pureTxt"/>
  <p:tag name="KSO_WM_SLIDE_SUPPORT_FEATURE_TYPE" val="0"/>
  <p:tag name="KSO_WM_SLIDE_TYPE" val="text"/>
  <p:tag name="KSO_WM_SPECIAL_SOURCE" val="bdnull"/>
  <p:tag name="KSO_WM_TAG_VERSION" val="1.0"/>
  <p:tag name="KSO_WM_TEMPLATE_ASSEMBLE_GROUPID" val="60656eb54054ed1e2fb7fe8f"/>
  <p:tag name="KSO_WM_TEMPLATE_ASSEMBLE_XID" val="60656eb54054ed1e2fb7fe8f"/>
  <p:tag name="KSO_WM_TEMPLATE_CATEGORY" val="diagram"/>
  <p:tag name="KSO_WM_TEMPLATE_COLOR_TYPE" val="1"/>
  <p:tag name="KSO_WM_TEMPLATE_INDEX" val="20213673"/>
  <p:tag name="KSO_WM_TEMPLATE_MASTER_TYPE" val="0"/>
  <p:tag name="KSO_WM_TEMPLATE_SUBCATEGORY" val="21"/>
  <p:tag name="KSO_WM_TEMPLATE_THUMBS_INDEX" val="1、4、7、12、13、14、15、16、17、18、20、24、25、28、33、36、40、43、44"/>
</p:tagLst>
</file>

<file path=ppt/tags/tag83.xml><?xml version="1.0" encoding="utf-8"?>
<p:tagLst xmlns:p="http://schemas.openxmlformats.org/presentationml/2006/main">
  <p:tag name="KSO_WM_ASSEMBLE_CHIP_INDEX" val="e2b0899fbad14fb9990a409e9b2989d8"/>
  <p:tag name="KSO_WM_CHIP_FILLAREA_FILL_RULE" val="{&quot;fill_align&quot;:&quot;cm&quot;,&quot;fill_mode&quot;:&quot;full&quot;,&quot;sacle_strategy&quot;:&quot;smart&quot;}"/>
  <p:tag name="KSO_WM_CHIP_GROUPID" val="5e6b05596848fb12bee65ac8"/>
  <p:tag name="KSO_WM_CHIP_XID" val="5e6b05596848fb12bee65aca"/>
  <p:tag name="KSO_WM_TAG_VERSION" val="1.0"/>
  <p:tag name="KSO_WM_TEMPLATE_ASSEMBLE_GROUPID" val="60656eb54054ed1e2fb7fe8f"/>
  <p:tag name="KSO_WM_TEMPLATE_ASSEMBLE_XID" val="60656eb54054ed1e2fb7fe8f"/>
  <p:tag name="KSO_WM_TEMPLATE_CATEGORY" val="diagram"/>
  <p:tag name="KSO_WM_TEMPLATE_INDEX" val="20213673"/>
  <p:tag name="KSO_WM_UNIT_BLOCK" val="0"/>
  <p:tag name="KSO_WM_UNIT_COMPATIBLE" val="0"/>
  <p:tag name="KSO_WM_UNIT_DEC_AREA_ID" val="c5974a3a47a7438db28ffdaeb587b99c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14;20;2"/>
  <p:tag name="KSO_WM_UNIT_DIAGRAM_ISNUMVISUAL" val="0"/>
  <p:tag name="KSO_WM_UNIT_DIAGRAM_ISREFERUNIT" val="0"/>
  <p:tag name="KSO_WM_UNIT_HIGHLIGHT" val="0"/>
  <p:tag name="KSO_WM_UNIT_ID" val="diagram20213673_1*f*1"/>
  <p:tag name="KSO_WM_UNIT_LAYERLEVEL" val="1"/>
  <p:tag name="KSO_WM_UNIT_NOCLEAR" val="0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。"/>
  <p:tag name="KSO_WM_UNIT_SHOW_EDIT_AREA_INDICATION" val="1"/>
  <p:tag name="KSO_WM_UNIT_SM_LIMIT_TYPE" val="2"/>
  <p:tag name="KSO_WM_UNIT_SUBTYPE" val="a"/>
  <p:tag name="KSO_WM_UNIT_SUPPORT_UNIT_TYPE" val="[&quot;d&quot;,&quot;β&quot;,&quot;θ&quot;]"/>
  <p:tag name="KSO_WM_UNIT_TEXT_FILL_FORE_SCHEMECOLOR_INDEX" val="13"/>
  <p:tag name="KSO_WM_UNIT_TEXT_FILL_FORE_SCHEMECOLOR_INDEX_BRIGHTNESS" val="0.25"/>
  <p:tag name="KSO_WM_UNIT_TEXT_FILL_TYPE" val="1"/>
  <p:tag name="KSO_WM_UNIT_TEXT_SUBTYPE" val="a"/>
  <p:tag name="KSO_WM_UNIT_VALUE" val="225"/>
</p:tagLst>
</file>

<file path=ppt/tags/tag84.xml><?xml version="1.0" encoding="utf-8"?>
<p:tagLst xmlns:p="http://schemas.openxmlformats.org/presentationml/2006/main">
  <p:tag name="FIXED_XID_TMP" val="5f5ee1ca4d6848d78f644aed"/>
  <p:tag name="KSO_WM_BEAUTIFY_FLAG" val="#wm#"/>
  <p:tag name="KSO_WM_CHIP_DECFILLPROP" val="[]"/>
  <p:tag name="KSO_WM_CHIP_FILLPROP" val="[[{&quot;text_align&quot;:&quot;ct&quot;,&quot;text_direction&quot;:&quot;horizontal&quot;,&quot;support_big_font&quot;:false,&quot;picture_toward&quot;:0,&quot;picture_dockside&quot;:[],&quot;fill_id&quot;:&quot;f4e552a498f24ec88a7a49012f3332fe&quot;,&quot;fill_align&quot;:&quot;ct&quot;,&quot;chip_types&quot;:[&quot;header&quot;]},{&quot;text_align&quot;:&quot;lm&quot;,&quot;text_direction&quot;:&quot;horizontal&quot;,&quot;support_features&quot;:[&quot;collage&quot;],&quot;support_big_font&quot;:false,&quot;picture_toward&quot;:0,&quot;picture_dockside&quot;:[],&quot;fill_id&quot;:&quot;174da224636a4d3fbb0d51f2ce0d7c1d&quot;,&quot;fill_align&quot;:&quot;cm&quot;,&quot;chip_types&quot;:[&quot;pictext&quot;,&quot;text&quot;,&quot;picture&quot;,&quot;table&quot;,&quot;video&quot;]}]]"/>
  <p:tag name="KSO_WM_CHIP_GROUPID" val="5f5ee1ca4d6848d78f644aed"/>
  <p:tag name="KSO_WM_CHIP_INFOS" val="{&quot;type&quot;:0,&quot;layout_type&quot;:&quot;topbottom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f69675b553136823a5e61e2"/>
  <p:tag name="KSO_WM_SLIDE_BACKGROUND" val="[&quot;general&quot;]"/>
  <p:tag name="KSO_WM_SLIDE_BACKGROUND_TYPE" val="general"/>
  <p:tag name="KSO_WM_SLIDE_BK_DARK_LIGHT" val="2"/>
  <p:tag name="KSO_WM_SLIDE_CAN_ADD_NAVIGATION" val="1"/>
  <p:tag name="KSO_WM_SLIDE_ID" val="diagram20213673_1"/>
  <p:tag name="KSO_WM_SLIDE_INDEX" val="1"/>
  <p:tag name="KSO_WM_SLIDE_ITEM_CNT" val="0"/>
  <p:tag name="KSO_WM_SLIDE_LAYOUT" val="a_f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1-04-01T15:14:58&quot;,&quot;maxSize&quot;:{&quot;size1&quot;:31.100000000000001},&quot;minSize&quot;:{&quot;size1&quot;:20},&quot;normalSize&quot;:{&quot;size1&quot;:27.533333333333335},&quot;subLayout&quot;:[{&quot;id&quot;:&quot;2021-04-01T15:14:58&quot;,&quot;margin&quot;:{&quot;bottom&quot;:0.21199998259544373,&quot;left&quot;:1.6929999589920044,&quot;right&quot;:1.6929999589920044,&quot;top&quot;:1.6929999589920044},&quot;type&quot;:0},{&quot;id&quot;:&quot;2021-04-01T15:14:58&quot;,&quot;margin&quot;:{&quot;bottom&quot;:2.1170001029968262,&quot;left&quot;:5.5029997825622559,&quot;right&quot;:5.5029997825622559,&quot;top&quot;:1.6929999589920044},&quot;type&quot;:0}],&quot;type&quot;:0}"/>
  <p:tag name="KSO_WM_SLIDE_POSITION" val="47*48"/>
  <p:tag name="KSO_WM_SLIDE_RATIO" val="1.777778"/>
  <p:tag name="KSO_WM_SLIDE_SIZE" val="864*420"/>
  <p:tag name="KSO_WM_SLIDE_SUBTYPE" val="pureTxt"/>
  <p:tag name="KSO_WM_SLIDE_SUPPORT_FEATURE_TYPE" val="0"/>
  <p:tag name="KSO_WM_SLIDE_TYPE" val="text"/>
  <p:tag name="KSO_WM_SPECIAL_SOURCE" val="bdnull"/>
  <p:tag name="KSO_WM_TAG_VERSION" val="1.0"/>
  <p:tag name="KSO_WM_TEMPLATE_ASSEMBLE_GROUPID" val="60656eb54054ed1e2fb7fe8f"/>
  <p:tag name="KSO_WM_TEMPLATE_ASSEMBLE_XID" val="60656eb54054ed1e2fb7fe8f"/>
  <p:tag name="KSO_WM_TEMPLATE_CATEGORY" val="diagram"/>
  <p:tag name="KSO_WM_TEMPLATE_COLOR_TYPE" val="1"/>
  <p:tag name="KSO_WM_TEMPLATE_INDEX" val="20213673"/>
  <p:tag name="KSO_WM_TEMPLATE_MASTER_TYPE" val="0"/>
  <p:tag name="KSO_WM_TEMPLATE_SUBCATEGORY" val="21"/>
  <p:tag name="KSO_WM_TEMPLATE_THUMBS_INDEX" val="1、4、7、12、13、14、15、16、17、18、20、24、25、28、33、36、40、43、44"/>
</p:tagLst>
</file>

<file path=ppt/tags/tag85.xml><?xml version="1.0" encoding="utf-8"?>
<p:tagLst xmlns:p="http://schemas.openxmlformats.org/presentationml/2006/main">
  <p:tag name="KSO_WM_ASSEMBLE_CHIP_INDEX" val="aac1ab457c2443039bd3d2f7d22f0846"/>
  <p:tag name="KSO_WM_BEAUTIFY_FLAG" val="#wm#"/>
  <p:tag name="KSO_WM_CHIP_FILLAREA_FILL_RULE" val="{&quot;fill_align&quot;:&quot;cm&quot;,&quot;fill_mode&quot;:&quot;full&quot;,&quot;sacle_strategy&quot;:&quot;smart&quot;}"/>
  <p:tag name="KSO_WM_CHIP_GROUPID" val="5e7310da9a230a26b9e88a19"/>
  <p:tag name="KSO_WM_CHIP_XID" val="5e7310da9a230a26b9e88a1a"/>
  <p:tag name="KSO_WM_TAG_VERSION" val="1.0"/>
  <p:tag name="KSO_WM_TEMPLATE_ASSEMBLE_GROUPID" val="6130c4e0c26b0a66a1c57cef"/>
  <p:tag name="KSO_WM_TEMPLATE_ASSEMBLE_XID" val="6130c4e0c26b0a66a1c57cef"/>
  <p:tag name="KSO_WM_TEMPLATE_CATEGORY" val="diagram"/>
  <p:tag name="KSO_WM_TEMPLATE_INDEX" val="20210850"/>
  <p:tag name="KSO_WM_UNIT_COMPATIBLE" val="1"/>
  <p:tag name="KSO_WM_UNIT_DEC_AREA_ID" val="b504b36f747946d39b857c88bb7f6224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10850_1*d*1"/>
  <p:tag name="KSO_WM_UNIT_INDEX" val="1"/>
  <p:tag name="KSO_WM_UNIT_LAYERLEVEL" val="1"/>
  <p:tag name="KSO_WM_UNIT_PICTURE_CLIP_FLAG" val="0"/>
  <p:tag name="KSO_WM_UNIT_SM_LIMIT_TYPE" val="2"/>
  <p:tag name="KSO_WM_UNIT_TYPE" val="d"/>
  <p:tag name="KSO_WM_UNIT_VALUE" val="1904*1396"/>
</p:tagLst>
</file>

<file path=ppt/tags/tag86.xml><?xml version="1.0" encoding="utf-8"?>
<p:tagLst xmlns:p="http://schemas.openxmlformats.org/presentationml/2006/main">
  <p:tag name="KSO_WM_ASSEMBLE_CHIP_INDEX" val="b7dc5e0a4a654f9e9d2a09da8201eaf0"/>
  <p:tag name="KSO_WM_BEAUTIFY_FLAG" val="#wm#"/>
  <p:tag name="KSO_WM_CHIP_FILLAREA_FILL_RULE" val="{&quot;fill_align&quot;:&quot;lm&quot;,&quot;fill_mode&quot;:&quot;full&quot;,&quot;sacle_strategy&quot;:&quot;smart&quot;}"/>
  <p:tag name="KSO_WM_CHIP_GROUPID" val="5e7881253197e252a37019b5"/>
  <p:tag name="KSO_WM_CHIP_XID" val="5e7881253197e252a37019b6"/>
  <p:tag name="KSO_WM_TAG_VERSION" val="1.0"/>
  <p:tag name="KSO_WM_TEMPLATE_ASSEMBLE_GROUPID" val="606494074054ed1e2fb6fd4f"/>
  <p:tag name="KSO_WM_TEMPLATE_ASSEMBLE_XID" val="606494074054ed1e2fb6fd4f"/>
  <p:tag name="KSO_WM_TEMPLATE_CATEGORY" val="diagram"/>
  <p:tag name="KSO_WM_TEMPLATE_INDEX" val="20218734"/>
  <p:tag name="KSO_WM_UNIT_BLOCK" val="0"/>
  <p:tag name="KSO_WM_UNIT_COMPATIBLE" val="0"/>
  <p:tag name="KSO_WM_UNIT_DEC_AREA_ID" val="01b6bec857994f18b08a3762e930ddf3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24;44;4"/>
  <p:tag name="KSO_WM_UNIT_DIAGRAM_ISNUMVISUAL" val="0"/>
  <p:tag name="KSO_WM_UNIT_DIAGRAM_ISREFERUNIT" val="0"/>
  <p:tag name="KSO_WM_UNIT_HIGHLIGHT" val="0"/>
  <p:tag name="KSO_WM_UNIT_ID" val="diagram2021873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大标题内容"/>
  <p:tag name="KSO_WM_UNIT_SHOW_EDIT_AREA_INDICATION" val="1"/>
  <p:tag name="KSO_WM_UNIT_SM_LIMIT_TYPE" val="2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31"/>
</p:tagLst>
</file>

<file path=ppt/tags/tag87.xml><?xml version="1.0" encoding="utf-8"?>
<p:tagLst xmlns:p="http://schemas.openxmlformats.org/presentationml/2006/main">
  <p:tag name="KSO_WM_BEAUTIFY_FLAG" val="#wm#"/>
  <p:tag name="KSO_WM_SPECIAL_SOURCE" val="bdnull"/>
  <p:tag name="KSO_WM_TEMPLATE_CATEGORY" val="diagram"/>
  <p:tag name="KSO_WM_TEMPLATE_INDEX" val="20217198"/>
</p:tagLst>
</file>

<file path=ppt/tags/tag88.xml><?xml version="1.0" encoding="utf-8"?>
<p:tagLst xmlns:p="http://schemas.openxmlformats.org/presentationml/2006/main">
  <p:tag name="KSO_WM_ASSEMBLE_CHIP_INDEX" val="aac1ab457c2443039bd3d2f7d22f0846"/>
  <p:tag name="KSO_WM_BEAUTIFY_FLAG" val="#wm#"/>
  <p:tag name="KSO_WM_CHIP_FILLAREA_FILL_RULE" val="{&quot;fill_align&quot;:&quot;cm&quot;,&quot;fill_mode&quot;:&quot;full&quot;,&quot;sacle_strategy&quot;:&quot;smart&quot;}"/>
  <p:tag name="KSO_WM_CHIP_GROUPID" val="5e7310da9a230a26b9e88a19"/>
  <p:tag name="KSO_WM_CHIP_XID" val="5e7310da9a230a26b9e88a1a"/>
  <p:tag name="KSO_WM_TAG_VERSION" val="1.0"/>
  <p:tag name="KSO_WM_TEMPLATE_ASSEMBLE_GROUPID" val="6130c4e0c26b0a66a1c57cef"/>
  <p:tag name="KSO_WM_TEMPLATE_ASSEMBLE_XID" val="6130c4e0c26b0a66a1c57cef"/>
  <p:tag name="KSO_WM_TEMPLATE_CATEGORY" val="diagram"/>
  <p:tag name="KSO_WM_TEMPLATE_INDEX" val="20210850"/>
  <p:tag name="KSO_WM_UNIT_COMPATIBLE" val="1"/>
  <p:tag name="KSO_WM_UNIT_DEC_AREA_ID" val="b504b36f747946d39b857c88bb7f6224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10850_1*d*1"/>
  <p:tag name="KSO_WM_UNIT_INDEX" val="1"/>
  <p:tag name="KSO_WM_UNIT_LAYERLEVEL" val="1"/>
  <p:tag name="KSO_WM_UNIT_PICTURE_CLIP_FLAG" val="0"/>
  <p:tag name="KSO_WM_UNIT_SM_LIMIT_TYPE" val="2"/>
  <p:tag name="KSO_WM_UNIT_TYPE" val="d"/>
  <p:tag name="KSO_WM_UNIT_VALUE" val="1904*1396"/>
</p:tagLst>
</file>

<file path=ppt/tags/tag89.xml><?xml version="1.0" encoding="utf-8"?>
<p:tagLst xmlns:p="http://schemas.openxmlformats.org/presentationml/2006/main">
  <p:tag name="KSO_WM_BEAUTIFY_FLAG" val="#wm#"/>
  <p:tag name="KSO_WM_TEMPLATE_CATEGORY" val="custom"/>
  <p:tag name="KSO_WM_TEMPLATE_INDEX" val="20204131"/>
</p:tagLst>
</file>

<file path=ppt/tags/tag90.xml><?xml version="1.0" encoding="utf-8"?>
<p:tagLst xmlns:p="http://schemas.openxmlformats.org/presentationml/2006/main">
  <p:tag name="KSO_WM_ASSEMBLE_CHIP_INDEX" val="b7dc5e0a4a654f9e9d2a09da8201eaf0"/>
  <p:tag name="KSO_WM_BEAUTIFY_FLAG" val="#wm#"/>
  <p:tag name="KSO_WM_CHIP_FILLAREA_FILL_RULE" val="{&quot;fill_align&quot;:&quot;lm&quot;,&quot;fill_mode&quot;:&quot;full&quot;,&quot;sacle_strategy&quot;:&quot;smart&quot;}"/>
  <p:tag name="KSO_WM_CHIP_GROUPID" val="5e7881253197e252a37019b5"/>
  <p:tag name="KSO_WM_CHIP_XID" val="5e7881253197e252a37019b6"/>
  <p:tag name="KSO_WM_TAG_VERSION" val="1.0"/>
  <p:tag name="KSO_WM_TEMPLATE_ASSEMBLE_GROUPID" val="606494074054ed1e2fb6fd4f"/>
  <p:tag name="KSO_WM_TEMPLATE_ASSEMBLE_XID" val="606494074054ed1e2fb6fd4f"/>
  <p:tag name="KSO_WM_TEMPLATE_CATEGORY" val="diagram"/>
  <p:tag name="KSO_WM_TEMPLATE_INDEX" val="20218734"/>
  <p:tag name="KSO_WM_UNIT_BLOCK" val="0"/>
  <p:tag name="KSO_WM_UNIT_COMPATIBLE" val="0"/>
  <p:tag name="KSO_WM_UNIT_DEC_AREA_ID" val="01b6bec857994f18b08a3762e930ddf3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24;44;4"/>
  <p:tag name="KSO_WM_UNIT_DIAGRAM_ISNUMVISUAL" val="0"/>
  <p:tag name="KSO_WM_UNIT_DIAGRAM_ISREFERUNIT" val="0"/>
  <p:tag name="KSO_WM_UNIT_HIGHLIGHT" val="0"/>
  <p:tag name="KSO_WM_UNIT_ID" val="diagram2021873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大标题内容"/>
  <p:tag name="KSO_WM_UNIT_SHOW_EDIT_AREA_INDICATION" val="1"/>
  <p:tag name="KSO_WM_UNIT_SM_LIMIT_TYPE" val="2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31"/>
</p:tagLst>
</file>

<file path=ppt/tags/tag91.xml><?xml version="1.0" encoding="utf-8"?>
<p:tagLst xmlns:p="http://schemas.openxmlformats.org/presentationml/2006/main">
  <p:tag name="KSO_WM_ASSEMBLE_CHIP_INDEX" val="55d4609bc09f49e6840eabb556deecab"/>
  <p:tag name="KSO_WM_BEAUTIFY_FLAG" val="#wm#"/>
  <p:tag name="KSO_WM_CHIP_FILLAREA_FILL_RULE" val="{&quot;fill_align&quot;:&quot;rm&quot;,&quot;fill_mode&quot;:&quot;full&quot;,&quot;sacle_strategy&quot;:&quot;smart&quot;}"/>
  <p:tag name="KSO_WM_CHIP_GROUPID" val="5e6b05596848fb12bee65ac8"/>
  <p:tag name="KSO_WM_CHIP_XID" val="5e6b05596848fb12bee65aca"/>
  <p:tag name="KSO_WM_TAG_VERSION" val="1.0"/>
  <p:tag name="KSO_WM_TEMPLATE_ASSEMBLE_GROUPID" val="60656f134054ed1e2fb80306"/>
  <p:tag name="KSO_WM_TEMPLATE_ASSEMBLE_XID" val="60656f134054ed1e2fb80306"/>
  <p:tag name="KSO_WM_TEMPLATE_CATEGORY" val="diagram"/>
  <p:tag name="KSO_WM_TEMPLATE_INDEX" val="20212139"/>
  <p:tag name="KSO_WM_UNIT_BLOCK" val="0"/>
  <p:tag name="KSO_WM_UNIT_COMPATIBLE" val="0"/>
  <p:tag name="KSO_WM_UNIT_DEC_AREA_ID" val="37f2d70834ba40e6a9e2c73c764a9dd3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14;20;2"/>
  <p:tag name="KSO_WM_UNIT_DIAGRAM_ISNUMVISUAL" val="0"/>
  <p:tag name="KSO_WM_UNIT_DIAGRAM_ISREFERUNIT" val="0"/>
  <p:tag name="KSO_WM_UNIT_HIGHLIGHT" val="0"/>
  <p:tag name="KSO_WM_UNIT_ID" val="diagram20212139_1*f*1"/>
  <p:tag name="KSO_WM_UNIT_INDEX" val="1"/>
  <p:tag name="KSO_WM_UNIT_LAYERLEVEL" val="1"/>
  <p:tag name="KSO_WM_UNIT_NOCLEAR" val="0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"/>
  <p:tag name="KSO_WM_UNIT_SHOW_EDIT_AREA_INDICATION" val="1"/>
  <p:tag name="KSO_WM_UNIT_SM_LIMIT_TYPE" val="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EXT_SUBTYPE" val="a"/>
  <p:tag name="KSO_WM_UNIT_TYPE" val="f"/>
  <p:tag name="KSO_WM_UNIT_VALUE" val="230"/>
</p:tagLst>
</file>

<file path=ppt/tags/tag92.xml><?xml version="1.0" encoding="utf-8"?>
<p:tagLst xmlns:p="http://schemas.openxmlformats.org/presentationml/2006/main">
  <p:tag name="KSO_WM_BEAUTIFY_FLAG" val="#wm#"/>
  <p:tag name="KSO_WM_SPECIAL_SOURCE" val="bdnull"/>
  <p:tag name="KSO_WM_TEMPLATE_CATEGORY" val="diagram"/>
  <p:tag name="KSO_WM_TEMPLATE_INDEX" val="20217198"/>
</p:tagLst>
</file>

<file path=ppt/tags/tag93.xml><?xml version="1.0" encoding="utf-8"?>
<p:tagLst xmlns:p="http://schemas.openxmlformats.org/presentationml/2006/main">
  <p:tag name="KSO_WM_ASSEMBLE_CHIP_INDEX" val="b7dc5e0a4a654f9e9d2a09da8201eaf0"/>
  <p:tag name="KSO_WM_BEAUTIFY_FLAG" val="#wm#"/>
  <p:tag name="KSO_WM_CHIP_FILLAREA_FILL_RULE" val="{&quot;fill_align&quot;:&quot;lm&quot;,&quot;fill_mode&quot;:&quot;full&quot;,&quot;sacle_strategy&quot;:&quot;smart&quot;}"/>
  <p:tag name="KSO_WM_CHIP_GROUPID" val="5e7881253197e252a37019b5"/>
  <p:tag name="KSO_WM_CHIP_XID" val="5e7881253197e252a37019b6"/>
  <p:tag name="KSO_WM_TAG_VERSION" val="1.0"/>
  <p:tag name="KSO_WM_TEMPLATE_ASSEMBLE_GROUPID" val="606494074054ed1e2fb6fd4f"/>
  <p:tag name="KSO_WM_TEMPLATE_ASSEMBLE_XID" val="606494074054ed1e2fb6fd4f"/>
  <p:tag name="KSO_WM_TEMPLATE_CATEGORY" val="diagram"/>
  <p:tag name="KSO_WM_TEMPLATE_INDEX" val="20218734"/>
  <p:tag name="KSO_WM_UNIT_BLOCK" val="0"/>
  <p:tag name="KSO_WM_UNIT_COMPATIBLE" val="0"/>
  <p:tag name="KSO_WM_UNIT_DEC_AREA_ID" val="01b6bec857994f18b08a3762e930ddf3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24;44;4"/>
  <p:tag name="KSO_WM_UNIT_DIAGRAM_ISNUMVISUAL" val="0"/>
  <p:tag name="KSO_WM_UNIT_DIAGRAM_ISREFERUNIT" val="0"/>
  <p:tag name="KSO_WM_UNIT_HIGHLIGHT" val="0"/>
  <p:tag name="KSO_WM_UNIT_ID" val="diagram20218734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大标题内容"/>
  <p:tag name="KSO_WM_UNIT_SHOW_EDIT_AREA_INDICATION" val="1"/>
  <p:tag name="KSO_WM_UNIT_SM_LIMIT_TYPE" val="2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31"/>
</p:tagLst>
</file>

<file path=ppt/tags/tag94.xml><?xml version="1.0" encoding="utf-8"?>
<p:tagLst xmlns:p="http://schemas.openxmlformats.org/presentationml/2006/main">
  <p:tag name="AS_UNIQUEID" val="162"/>
</p:tagLst>
</file>

<file path=ppt/tags/tag95.xml><?xml version="1.0" encoding="utf-8"?>
<p:tagLst xmlns:p="http://schemas.openxmlformats.org/presentationml/2006/main">
  <p:tag name="AS_UNIQUEID" val="161"/>
  <p:tag name="KSO_WM_FULL_TEXT_BEAUTIFY_COPY_ID" val="2454530"/>
</p:tagLst>
</file>

<file path=ppt/tags/tag96.xml><?xml version="1.0" encoding="utf-8"?>
<p:tagLst xmlns:p="http://schemas.openxmlformats.org/presentationml/2006/main">
  <p:tag name="AS_UNIQUEID" val="162"/>
</p:tagLst>
</file>

<file path=ppt/tags/tag97.xml><?xml version="1.0" encoding="utf-8"?>
<p:tagLst xmlns:p="http://schemas.openxmlformats.org/presentationml/2006/main">
  <p:tag name="AS_UNIQUEID" val="161"/>
  <p:tag name="KSO_WM_FULL_TEXT_BEAUTIFY_COPY_ID" val="2454530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5045</Words>
  <Application>WPS 演示</Application>
  <PresentationFormat>宽屏</PresentationFormat>
  <Paragraphs>231</Paragraphs>
  <Slides>32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4" baseType="lpstr">
      <vt:lpstr>Arial</vt:lpstr>
      <vt:lpstr>宋体</vt:lpstr>
      <vt:lpstr>Wingdings</vt:lpstr>
      <vt:lpstr>Wingdings</vt:lpstr>
      <vt:lpstr>黑体</vt:lpstr>
      <vt:lpstr>微软雅黑</vt:lpstr>
      <vt:lpstr>Segoe UI</vt:lpstr>
      <vt:lpstr>楷体</vt:lpstr>
      <vt:lpstr>Arial Unicode MS</vt:lpstr>
      <vt:lpstr>Calibri</vt:lpstr>
      <vt:lpstr>方正粗黑宋简体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《玩偶之家》的社会价值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根号五</cp:lastModifiedBy>
  <cp:revision>185</cp:revision>
  <dcterms:created xsi:type="dcterms:W3CDTF">2019-06-19T02:08:00Z</dcterms:created>
  <dcterms:modified xsi:type="dcterms:W3CDTF">2022-03-10T08:28:36Z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2052-11.1.0.11365</vt:lpwstr>
  </property>
  <property fmtid="{D5CDD505-2E9C-101B-9397-08002B2CF9AE}" pid="3" name="ICV">
    <vt:lpwstr>C037FAA7739E49D3AE03B602516A7AD3</vt:lpwstr>
  </property>
</Properties>
</file>