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24"/>
  </p:notesMasterIdLst>
  <p:sldIdLst>
    <p:sldId id="385" r:id="rId4"/>
    <p:sldId id="464" r:id="rId5"/>
    <p:sldId id="414" r:id="rId6"/>
    <p:sldId id="289" r:id="rId7"/>
    <p:sldId id="465" r:id="rId8"/>
    <p:sldId id="535" r:id="rId9"/>
    <p:sldId id="420" r:id="rId10"/>
    <p:sldId id="397" r:id="rId11"/>
    <p:sldId id="514" r:id="rId12"/>
    <p:sldId id="550" r:id="rId13"/>
    <p:sldId id="421" r:id="rId14"/>
    <p:sldId id="523" r:id="rId15"/>
    <p:sldId id="422" r:id="rId16"/>
    <p:sldId id="466" r:id="rId17"/>
    <p:sldId id="467" r:id="rId18"/>
    <p:sldId id="424" r:id="rId19"/>
    <p:sldId id="531" r:id="rId20"/>
    <p:sldId id="524" r:id="rId21"/>
    <p:sldId id="425" r:id="rId22"/>
    <p:sldId id="513" r:id="rId23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俊坤 李" initials="俊坤" lastIdx="1" clrIdx="0"/>
  <p:cmAuthor id="2" name="Lenovo" initials="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6" d="100"/>
          <a:sy n="106" d="100"/>
        </p:scale>
        <p:origin x="756" y="114"/>
      </p:cViewPr>
      <p:guideLst>
        <p:guide orient="horz" pos="2165"/>
        <p:guide pos="3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02-05T16:56:11.953" idx="1">
    <p:pos x="7388" y="1018"/>
    <p:text>占据</p:text>
  </p:cm>
  <p:cm authorId="2" dt="2022-02-05T16:56:30.792" idx="2">
    <p:pos x="7544" y="1174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02-05T16:56:11.953" idx="1">
    <p:pos x="7388" y="1018"/>
    <p:text>占据</p:text>
  </p:cm>
  <p:cm authorId="2" dt="2022-02-05T16:56:30.792" idx="2">
    <p:pos x="7544" y="1174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4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</a:ln>
        </p:spPr>
        <p:txBody>
          <a:bodyPr vert="horz" lIns="91492" tIns="45745" rIns="91492" bIns="45745" anchor="t" anchorCtr="0"/>
          <a:lstStyle/>
          <a:p>
            <a:pPr lvl="0" algn="l" fontAlgn="base"/>
            <a:endParaRPr lang="en-US" altLang="en-US" sz="1100" strike="noStrike" noProof="1"/>
          </a:p>
        </p:txBody>
      </p:sp>
      <p:sp>
        <p:nvSpPr>
          <p:cNvPr id="1049365" name="Rectangle 3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  <a:noFill/>
          <a:ln w="9525">
            <a:noFill/>
          </a:ln>
        </p:spPr>
        <p:txBody>
          <a:bodyPr vert="horz" lIns="91492" tIns="45745" rIns="91492" bIns="45745" anchor="t" anchorCtr="0"/>
          <a:lstStyle/>
          <a:p>
            <a:pPr lvl="0" algn="r" fontAlgn="base"/>
            <a:endParaRPr lang="en-US" altLang="en-US" sz="1100" strike="noStrike" noProof="1"/>
          </a:p>
        </p:txBody>
      </p:sp>
      <p:sp>
        <p:nvSpPr>
          <p:cNvPr id="30724" name="Rectangle 4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sm" len="sm"/>
            <a:tailEnd type="none" w="sm" len="sm"/>
          </a:ln>
        </p:spPr>
      </p:sp>
      <p:sp>
        <p:nvSpPr>
          <p:cNvPr id="30725" name="Rectangle 5"/>
          <p:cNvSpPr>
            <a:spLocks noGrp="1"/>
          </p:cNvSpPr>
          <p:nvPr>
            <p:ph type="body" sz="quarter"/>
          </p:nvPr>
        </p:nvSpPr>
        <p:spPr>
          <a:xfrm>
            <a:off x="709613" y="4862513"/>
            <a:ext cx="5680075" cy="4605337"/>
          </a:xfrm>
          <a:prstGeom prst="rect">
            <a:avLst/>
          </a:prstGeom>
          <a:noFill/>
          <a:ln w="9525">
            <a:noFill/>
          </a:ln>
        </p:spPr>
        <p:txBody>
          <a:bodyPr vert="horz" lIns="91492" tIns="45745" rIns="91492" bIns="45745" anchor="t" anchorCtr="0"/>
          <a:lstStyle/>
          <a:p>
            <a:pPr lvl="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/>
            <a:r>
              <a:rPr lang="en-US" altLang="en-US" dirty="0"/>
              <a:t>Second level</a:t>
            </a:r>
            <a:endParaRPr lang="en-US" altLang="en-US" dirty="0"/>
          </a:p>
          <a:p>
            <a:pPr lvl="2"/>
            <a:r>
              <a:rPr lang="en-US" altLang="en-US" dirty="0"/>
              <a:t>Third level</a:t>
            </a:r>
            <a:endParaRPr lang="en-US" altLang="en-US" dirty="0"/>
          </a:p>
          <a:p>
            <a:pPr lvl="3"/>
            <a:r>
              <a:rPr lang="en-US" altLang="en-US" dirty="0"/>
              <a:t>Fourth level</a:t>
            </a:r>
            <a:endParaRPr lang="en-US" altLang="en-US" dirty="0"/>
          </a:p>
          <a:p>
            <a:pPr lvl="4"/>
            <a:r>
              <a:rPr lang="en-US" altLang="en-US" dirty="0"/>
              <a:t>Fifth level</a:t>
            </a:r>
            <a:endParaRPr lang="en-US" altLang="en-US" dirty="0"/>
          </a:p>
        </p:txBody>
      </p:sp>
      <p:sp>
        <p:nvSpPr>
          <p:cNvPr id="1049368" name="Rectangle 6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6575" cy="512763"/>
          </a:xfrm>
          <a:prstGeom prst="rect">
            <a:avLst/>
          </a:prstGeom>
          <a:noFill/>
          <a:ln w="9525">
            <a:noFill/>
          </a:ln>
        </p:spPr>
        <p:txBody>
          <a:bodyPr vert="horz" lIns="91492" tIns="45745" rIns="91492" bIns="45745" anchor="b" anchorCtr="0"/>
          <a:lstStyle/>
          <a:p>
            <a:pPr lvl="0" algn="l" fontAlgn="base"/>
            <a:endParaRPr lang="en-US" altLang="en-US" sz="1100" strike="noStrike" noProof="1"/>
          </a:p>
        </p:txBody>
      </p:sp>
      <p:sp>
        <p:nvSpPr>
          <p:cNvPr id="1049369" name="Rectangle 7"/>
          <p:cNvSpPr>
            <a:spLocks noGrp="1"/>
          </p:cNvSpPr>
          <p:nvPr>
            <p:ph type="sldNum" sz="quarter" idx="5"/>
          </p:nvPr>
        </p:nvSpPr>
        <p:spPr>
          <a:xfrm>
            <a:off x="4021138" y="9720263"/>
            <a:ext cx="3076575" cy="512763"/>
          </a:xfrm>
          <a:prstGeom prst="rect">
            <a:avLst/>
          </a:prstGeom>
          <a:noFill/>
          <a:ln w="9525">
            <a:noFill/>
          </a:ln>
        </p:spPr>
        <p:txBody>
          <a:bodyPr vert="horz" lIns="91492" tIns="45745" rIns="91492" bIns="45745" anchor="b" anchorCtr="0"/>
          <a:lstStyle/>
          <a:p>
            <a:pPr lvl="0" algn="r" fontAlgn="base"/>
            <a:fld id="{9A0DB2DC-4C9A-4742-B13C-FB6460FD3503}" type="slidenum">
              <a:rPr lang="en-US" altLang="en-US" sz="11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z="11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-45720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-91440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-137160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-182880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-182880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-182880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-182880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-1828800" algn="l" defTabSz="914400" fontAlgn="base">
      <a:spcBef>
        <a:spcPct val="30000"/>
      </a:spcBef>
      <a:spcAft>
        <a:spcPct val="0"/>
      </a:spcAft>
      <a:buNone/>
      <a:defRPr sz="1200" b="0" kern="1200">
        <a:solidFill>
          <a:srgbClr val="000000"/>
        </a:solidFill>
        <a:latin typeface="Arial" panose="020B0604020202020204" pitchFamily="34" charset="0"/>
        <a:ea typeface="宋体" panose="02010600030101010101" pitchFamily="2" charset="-122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4099" name="文本占位符 1026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en-US" altLang="en-US" dirty="0"/>
          </a:p>
          <a:p>
            <a:pPr lvl="1"/>
            <a:r>
              <a:rPr lang="zh-CN" altLang="en-US" dirty="0"/>
              <a:t>第二级</a:t>
            </a:r>
            <a:endParaRPr lang="en-US" altLang="en-US" dirty="0"/>
          </a:p>
          <a:p>
            <a:pPr lvl="2"/>
            <a:r>
              <a:rPr lang="zh-CN" altLang="en-US" dirty="0"/>
              <a:t>第三级</a:t>
            </a:r>
            <a:endParaRPr lang="en-US" altLang="en-US" dirty="0"/>
          </a:p>
          <a:p>
            <a:pPr lvl="3"/>
            <a:r>
              <a:rPr lang="zh-CN" altLang="en-US" dirty="0"/>
              <a:t>第四级</a:t>
            </a:r>
            <a:endParaRPr lang="en-US" altLang="en-US" dirty="0"/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0" indent="0" algn="l" fontAlgn="base">
              <a:buFontTx/>
              <a:defRPr sz="1400" b="1" i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0" indent="0" algn="ctr" fontAlgn="base">
              <a:buFontTx/>
              <a:defRPr sz="1400" b="1" i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0" indent="0" algn="r" fontAlgn="base">
              <a:buFontTx/>
              <a:defRPr sz="1400" b="1" i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Char char="•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–"/>
        <a:defRPr sz="2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•"/>
        <a:defRPr sz="24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–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rgbClr val="000000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16387" name="文本占位符 1026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en-US" altLang="en-US" dirty="0"/>
          </a:p>
          <a:p>
            <a:pPr lvl="1"/>
            <a:r>
              <a:rPr lang="zh-CN" altLang="en-US" dirty="0"/>
              <a:t>第二级</a:t>
            </a:r>
            <a:endParaRPr lang="en-US" altLang="en-US" dirty="0"/>
          </a:p>
          <a:p>
            <a:pPr lvl="2"/>
            <a:r>
              <a:rPr lang="zh-CN" altLang="en-US" dirty="0"/>
              <a:t>第三级</a:t>
            </a:r>
            <a:endParaRPr lang="en-US" altLang="en-US" dirty="0"/>
          </a:p>
          <a:p>
            <a:pPr lvl="3"/>
            <a:r>
              <a:rPr lang="zh-CN" altLang="en-US" dirty="0"/>
              <a:t>第四级</a:t>
            </a:r>
            <a:endParaRPr lang="en-US" altLang="en-US" dirty="0"/>
          </a:p>
          <a:p>
            <a:pPr lvl="4"/>
            <a:r>
              <a:rPr lang="zh-CN" altLang="en-US" dirty="0"/>
              <a:t>第五级</a:t>
            </a:r>
            <a:endParaRPr lang="en-US" altLang="en-US" dirty="0"/>
          </a:p>
        </p:txBody>
      </p:sp>
      <p:sp>
        <p:nvSpPr>
          <p:cNvPr id="1048585" name="日期占位符 3"/>
          <p:cNvSpPr>
            <a:spLocks noGrp="1"/>
          </p:cNvSpPr>
          <p:nvPr>
            <p:ph type="dt" sz="half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0" indent="0" algn="l" fontAlgn="base">
              <a:buFontTx/>
              <a:defRPr sz="1400" b="1" i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trike="noStrike" baseline="0" noProof="1"/>
          </a:p>
        </p:txBody>
      </p:sp>
      <p:sp>
        <p:nvSpPr>
          <p:cNvPr id="1048586" name="页脚占位符 4"/>
          <p:cNvSpPr>
            <a:spLocks noGrp="1"/>
          </p:cNvSpPr>
          <p:nvPr>
            <p:ph type="ftr" sz="quarte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0" indent="0" algn="ctr" fontAlgn="base">
              <a:buFontTx/>
              <a:defRPr sz="1400" b="1" i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trike="noStrike" baseline="0" noProof="1"/>
          </a:p>
        </p:txBody>
      </p:sp>
      <p:sp>
        <p:nvSpPr>
          <p:cNvPr id="1048587" name="灯片编号占位符 5"/>
          <p:cNvSpPr>
            <a:spLocks noGrp="1"/>
          </p:cNvSpPr>
          <p:nvPr>
            <p:ph type="sldNum" sz="quarter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0" indent="0" algn="r" fontAlgn="base">
              <a:buFontTx/>
              <a:defRPr sz="1400" b="1" i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0DB2DC-4C9A-4742-B13C-FB6460FD3503}" type="slidenum">
              <a:rPr lang="zh-CN" altLang="en-US" strike="noStrike" baseline="0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baseline="0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Char char="•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–"/>
        <a:defRPr sz="2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•"/>
        <a:defRPr sz="24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–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sz="20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rgbClr val="000000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Tx/>
        <a:buNone/>
        <a:defRPr sz="1800" b="0" i="0" u="none" kern="1200" baseline="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13.xml"/><Relationship Id="rId1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 anchorCtr="0"/>
          <a:lstStyle/>
          <a:p>
            <a:pPr algn="r"/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高二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—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统编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版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—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语文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—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第三单元</a:t>
            </a:r>
            <a:endParaRPr lang="zh-CN" altLang="en-US" b="1" dirty="0"/>
          </a:p>
        </p:txBody>
      </p:sp>
      <p:sp>
        <p:nvSpPr>
          <p:cNvPr id="35842" name="内容占位符 2"/>
          <p:cNvSpPr>
            <a:spLocks noGrp="1"/>
          </p:cNvSpPr>
          <p:nvPr>
            <p:ph idx="1"/>
          </p:nvPr>
        </p:nvSpPr>
        <p:spPr>
          <a:xfrm>
            <a:off x="609600" y="3284855"/>
            <a:ext cx="10972800" cy="721995"/>
          </a:xfrm>
        </p:spPr>
        <p:txBody>
          <a:bodyPr vert="horz" lIns="91440" tIns="45720" rIns="91440" bIns="45720" anchor="t" anchorCtr="0"/>
          <a:lstStyle/>
          <a:p>
            <a:pPr marL="0" indent="0" algn="ctr">
              <a:buNone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广州市第八十六中学  徐丽雪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内容占位符 2"/>
          <p:cNvSpPr>
            <a:spLocks noGrp="1"/>
          </p:cNvSpPr>
          <p:nvPr/>
        </p:nvSpPr>
        <p:spPr>
          <a:xfrm>
            <a:off x="609600" y="2132965"/>
            <a:ext cx="10972800" cy="93599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 b="0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sz="28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sz="24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5400" dirty="0">
                <a:latin typeface="黑体" panose="02010609060101010101" charset="-122"/>
                <a:ea typeface="黑体" panose="02010609060101010101" charset="-122"/>
              </a:rPr>
              <a:t>过秦论   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贾谊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图片 3" descr="logo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135" y="116205"/>
            <a:ext cx="1501140" cy="3975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标题 3"/>
          <p:cNvSpPr>
            <a:spLocks noGrp="1"/>
          </p:cNvSpPr>
          <p:nvPr>
            <p:ph type="title" idx="4294967295"/>
          </p:nvPr>
        </p:nvSpPr>
        <p:spPr>
          <a:xfrm>
            <a:off x="479425" y="602615"/>
            <a:ext cx="10972800" cy="1143000"/>
          </a:xfrm>
        </p:spPr>
        <p:txBody>
          <a:bodyPr lIns="91440" tIns="45720" rIns="91440" bIns="45720" anchor="ctr" anchorCtr="0"/>
          <a:lstStyle/>
          <a:p>
            <a:r>
              <a:rPr lang="zh-CN" altLang="en-US" sz="4800" dirty="0">
                <a:latin typeface="黑体" panose="02010609060101010101" charset="-122"/>
                <a:ea typeface="黑体" panose="02010609060101010101" charset="-122"/>
              </a:rPr>
              <a:t>过秦论  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贾谊</a:t>
            </a:r>
            <a:endParaRPr lang="zh-CN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866" name="文本框 1"/>
          <p:cNvSpPr txBox="1"/>
          <p:nvPr/>
        </p:nvSpPr>
        <p:spPr>
          <a:xfrm>
            <a:off x="550896" y="1843088"/>
            <a:ext cx="672147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600" dirty="0"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</a:rPr>
              <a:t>学习</a:t>
            </a: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</a:rPr>
              <a:t>目标</a:t>
            </a:r>
            <a:r>
              <a:rPr lang="en-US" altLang="zh-CN" sz="3600" dirty="0">
                <a:latin typeface="黑体" panose="02010609060101010101" charset="-122"/>
                <a:ea typeface="黑体" panose="02010609060101010101" charset="-122"/>
              </a:rPr>
              <a:t>】</a:t>
            </a:r>
            <a:endParaRPr lang="en-US" altLang="zh-CN" sz="3600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图片 3" descr="logo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135" y="116205"/>
            <a:ext cx="1501140" cy="3975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50896" y="2644458"/>
            <a:ext cx="98685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掌握本文的实词、虚词和句式，丰富文言文的语言积累。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0896" y="3322638"/>
            <a:ext cx="113366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理解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本文写作目的和主要观点，学习作者思考社会问题的态度和方法。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0896" y="4000818"/>
            <a:ext cx="111474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学习本文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铺排陈述的说理方法，鉴赏本文以赋体写史论的说理艺术。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0896" y="4678998"/>
            <a:ext cx="68802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4.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熟读并背诵课文，培养以史为鉴的思维。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1940" y="90872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黑体" panose="02010609060101010101" charset="-122"/>
                <a:ea typeface="黑体" panose="02010609060101010101" charset="-122"/>
              </a:rPr>
              <a:t>学习重点</a:t>
            </a:r>
            <a:endParaRPr lang="zh-CN" altLang="en-US" sz="32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11940" y="1497365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背诵课文。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11940" y="2086010"/>
            <a:ext cx="734481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理解并积累文言实词、虚词和句式。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11940" y="2961675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黑体" panose="02010609060101010101" charset="-122"/>
                <a:ea typeface="黑体" panose="02010609060101010101" charset="-122"/>
              </a:rPr>
              <a:t>学习难点</a:t>
            </a:r>
            <a:endParaRPr lang="zh-CN" altLang="en-US" sz="32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11940" y="3550320"/>
            <a:ext cx="1048575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结合课文词句的特点，归纳文言词法句法知识，逐步掌握文言文字词句运用规律。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11940" y="4570130"/>
            <a:ext cx="1048575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了解贾谊对秦王朝迅速灭亡原因的分析，以及作者借古讽今，劝谏汉文帝施仁政在当时历史条件下的进步意义。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1940" y="5805205"/>
            <a:ext cx="2849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课时安排：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课时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内容占位符 4"/>
          <p:cNvSpPr/>
          <p:nvPr/>
        </p:nvSpPr>
        <p:spPr>
          <a:xfrm>
            <a:off x="1415415" y="1772920"/>
            <a:ext cx="8345170" cy="27178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 b="0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sz="28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sz="24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indent="0" rtl="0">
              <a:lnSpc>
                <a:spcPct val="100000"/>
              </a:lnSpc>
              <a:spcBef>
                <a:spcPts val="0"/>
              </a:spcBef>
              <a:buSzTx/>
              <a:buNone/>
            </a:pP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学习任务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】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  <a:p>
            <a:pPr marL="0" indent="0" rtl="0">
              <a:lnSpc>
                <a:spcPct val="100000"/>
              </a:lnSpc>
              <a:spcBef>
                <a:spcPts val="0"/>
              </a:spcBef>
              <a:buSzTx/>
              <a:buNone/>
            </a:pP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  <a:p>
            <a:pPr marL="0" indent="0" rtl="0">
              <a:lnSpc>
                <a:spcPct val="100000"/>
              </a:lnSpc>
              <a:spcBef>
                <a:spcPts val="0"/>
              </a:spcBef>
              <a:buSzTx/>
              <a:buNone/>
            </a:pP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了解贾谊其人以及秦统一前后的历史背景。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  <a:p>
            <a:pPr marL="0" indent="0" rtl="0">
              <a:lnSpc>
                <a:spcPct val="100000"/>
              </a:lnSpc>
              <a:spcBef>
                <a:spcPts val="0"/>
              </a:spcBef>
              <a:buSzTx/>
              <a:buNone/>
            </a:pP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  <a:p>
            <a:pPr marL="0" indent="0" rtl="0">
              <a:lnSpc>
                <a:spcPct val="100000"/>
              </a:lnSpc>
              <a:spcBef>
                <a:spcPts val="0"/>
              </a:spcBef>
              <a:buSzTx/>
              <a:buNone/>
            </a:pP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研读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1-2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自然段，积累实词、虚词，掌握句式。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  <a:p>
            <a:pPr marL="0" indent="0" rtl="0">
              <a:lnSpc>
                <a:spcPct val="100000"/>
              </a:lnSpc>
              <a:spcBef>
                <a:spcPts val="0"/>
              </a:spcBef>
              <a:buSzTx/>
              <a:buNone/>
            </a:pP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  <a:p>
            <a:pPr marL="0" indent="0" rtl="0">
              <a:lnSpc>
                <a:spcPct val="100000"/>
              </a:lnSpc>
              <a:spcBef>
                <a:spcPts val="0"/>
              </a:spcBef>
              <a:buSzTx/>
              <a:buNone/>
            </a:pP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  <a:p>
            <a:pPr marL="0" indent="0" rtl="0">
              <a:lnSpc>
                <a:spcPct val="100000"/>
              </a:lnSpc>
              <a:spcBef>
                <a:spcPts val="0"/>
              </a:spcBef>
              <a:buSzTx/>
              <a:buNone/>
            </a:pP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745" name="标题 3"/>
          <p:cNvSpPr/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</a:rPr>
              <a:t>第一课时</a:t>
            </a:r>
            <a:endParaRPr lang="zh-CN" altLang="zh-CN" sz="3600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图片 3" descr="logo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135" y="116205"/>
            <a:ext cx="1501140" cy="3975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内容占位符 4"/>
          <p:cNvSpPr/>
          <p:nvPr/>
        </p:nvSpPr>
        <p:spPr>
          <a:xfrm>
            <a:off x="618490" y="1268730"/>
            <a:ext cx="10972800" cy="86868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 b="0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sz="28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sz="24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indent="0" rtl="0">
              <a:lnSpc>
                <a:spcPct val="100000"/>
              </a:lnSpc>
              <a:spcBef>
                <a:spcPts val="0"/>
              </a:spcBef>
              <a:buSzTx/>
              <a:buNone/>
            </a:pP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请同学们回忆学过的几篇课文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《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谏逐客书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》《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六国论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》《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阿房宫赋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》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，归纳出秦统一前后的历史背景。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en-US" altLang="zh-CN"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1745" name="标题 3"/>
          <p:cNvSpPr/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</a:rPr>
              <a:t>了解背景</a:t>
            </a:r>
            <a:endParaRPr lang="zh-CN" altLang="zh-CN" sz="3600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图片 3" descr="logo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135" y="116205"/>
            <a:ext cx="1501140" cy="3975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/>
        </p:nvSpPr>
        <p:spPr>
          <a:xfrm>
            <a:off x="618490" y="2276475"/>
            <a:ext cx="10972800" cy="5588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4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学生作业展示、教师点评</a:t>
            </a:r>
            <a:endParaRPr lang="zh-CN" altLang="en-US" sz="2400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8490" y="2924810"/>
            <a:ext cx="10963275" cy="33381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明确：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秦为统一天下，招揽各处人才，并重用他们。战国时代，随着宗法制度的解体，各国竞相改革。秦国的商鞅变法最为彻底，功效卓著，秦国空前强大起来，于是以秦统一为主线的多年的兼并战争开始了，连年征战给人民带来了极大的灾难。最后秦兼并了六国。秦统一天下之后，对百姓横征暴敛，滥施严刑苛法，对异族大肆兴伐。它的暴政给人民带来了极大的灾难，民怨沸腾，终于在秦二世元年爆发了陈胜吴广起义。随着人民起义的风起云涌，中国历史上第一个统一王朝也是历时最短（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16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年）的王朝很快结束了。</a:t>
            </a:r>
            <a:endParaRPr lang="zh-CN" altLang="en-US"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135" y="116205"/>
            <a:ext cx="1501140" cy="3975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67489" y="332740"/>
            <a:ext cx="587629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400" dirty="0">
                <a:latin typeface="黑体" panose="02010609060101010101" charset="-122"/>
                <a:ea typeface="黑体" panose="02010609060101010101" charset="-122"/>
              </a:rPr>
              <a:t>作者简介</a:t>
            </a:r>
            <a:endParaRPr lang="zh-CN" altLang="en-US" sz="5400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" name="图片 5" descr="logo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8135" y="243205"/>
            <a:ext cx="1501140" cy="39751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83615" y="1412875"/>
            <a:ext cx="9501505" cy="233045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回忆这首诗：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宣室求贤访逐臣，贾生才调更无伦。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可怜夜半虚前席，不问苍生问鬼神。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               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——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李商隐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贾生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》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                                 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83615" y="3644265"/>
            <a:ext cx="10507980" cy="2122805"/>
            <a:chOff x="1549" y="5739"/>
            <a:chExt cx="16548" cy="3343"/>
          </a:xfrm>
        </p:grpSpPr>
        <p:sp>
          <p:nvSpPr>
            <p:cNvPr id="8" name="文本框 7"/>
            <p:cNvSpPr txBox="1"/>
            <p:nvPr/>
          </p:nvSpPr>
          <p:spPr>
            <a:xfrm>
              <a:off x="1549" y="5739"/>
              <a:ext cx="3648" cy="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800" dirty="0">
                  <a:latin typeface="黑体" panose="02010609060101010101" charset="-122"/>
                  <a:ea typeface="黑体" panose="02010609060101010101" charset="-122"/>
                </a:rPr>
                <a:t>再读这首诗：</a:t>
              </a:r>
              <a:endParaRPr lang="zh-CN" altLang="en-US" sz="280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476" y="6759"/>
              <a:ext cx="9248" cy="1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800" dirty="0">
                  <a:latin typeface="黑体" panose="02010609060101010101" charset="-122"/>
                  <a:ea typeface="黑体" panose="02010609060101010101" charset="-122"/>
                </a:rPr>
                <a:t>贾生才调世无伦，哭泣情怀吊屈文。</a:t>
              </a:r>
              <a:endParaRPr lang="zh-CN" altLang="en-US" sz="2800" dirty="0">
                <a:latin typeface="黑体" panose="02010609060101010101" charset="-122"/>
                <a:ea typeface="黑体" panose="02010609060101010101" charset="-122"/>
              </a:endParaRPr>
            </a:p>
            <a:p>
              <a:r>
                <a:rPr lang="zh-CN" altLang="en-US" sz="2800" dirty="0">
                  <a:latin typeface="黑体" panose="02010609060101010101" charset="-122"/>
                  <a:ea typeface="黑体" panose="02010609060101010101" charset="-122"/>
                </a:rPr>
                <a:t>梁王坠马寻常事，何需哀伤付一生。</a:t>
              </a:r>
              <a:endParaRPr lang="zh-CN" altLang="en-US" sz="280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507" y="8260"/>
              <a:ext cx="7590" cy="8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en-US" altLang="zh-CN" sz="2800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——</a:t>
              </a:r>
              <a:r>
                <a:rPr lang="zh-CN" altLang="en-US" sz="2800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毛泽东《七绝·贾谊》</a:t>
              </a:r>
              <a:endPara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529840" y="5793740"/>
            <a:ext cx="59512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贾谊是一个怎样的人？</a:t>
            </a:r>
            <a:endParaRPr lang="zh-CN" altLang="en-US" sz="360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贾谊简介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07670" y="1340485"/>
            <a:ext cx="11174730" cy="4531995"/>
          </a:xfrm>
        </p:spPr>
        <p:txBody>
          <a:bodyPr/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贾谊（前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200—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前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168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，西汉初期的政论家、文学家。世称贾太傅、贾长沙、贾生。洛阳（今河南省洛阳市）人。十八岁以能诵读诗书、善属文闻名于郡中。年二十提出改革制度的主张，表现出卓越的政治才能，得到汉文帝的赏识，但却因此受到守旧派的诋毁，被贬为长沙王太傅。贬谪后，虽身居闲职，仍心系朝事，后为梁王太傅。正如毛泽东诗中所讲，梁王落马而死，贾谊以为是自己失职，哭泣岁余，抑郁而终，年仅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33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岁。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主要文学成就是政论文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尤以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过秦论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》《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陈政事疏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》《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论积贮疏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最有名。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55595" y="260395"/>
            <a:ext cx="587629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解题</a:t>
            </a:r>
            <a:endParaRPr lang="zh-CN" altLang="en-US" sz="5400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 descr="logo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135" y="116205"/>
            <a:ext cx="1501140" cy="39751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87488" y="1917561"/>
            <a:ext cx="7297212" cy="138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过秦：指出秦的过失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  <a:p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论：表明文体是一篇议论文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99691" y="4076303"/>
            <a:ext cx="5669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“过秦”有什么深刻含义？</a:t>
            </a:r>
            <a:endParaRPr lang="zh-CN" altLang="en-US" sz="36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2935" y="116523"/>
            <a:ext cx="10972800" cy="1143000"/>
          </a:xfrm>
        </p:spPr>
        <p:txBody>
          <a:bodyPr/>
          <a:lstStyle/>
          <a:p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课文学习</a:t>
            </a: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</a:rPr>
              <a:t>（第一段）</a:t>
            </a:r>
            <a:endParaRPr lang="zh-CN" altLang="en-US" sz="3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080" y="1124585"/>
            <a:ext cx="4820285" cy="5343525"/>
          </a:xfrm>
        </p:spPr>
        <p:txBody>
          <a:bodyPr/>
          <a:lstStyle/>
          <a:p>
            <a:pPr marL="0" indent="0">
              <a:lnSpc>
                <a:spcPct val="13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秦孝公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hlinkClick r:id="rId1" action="ppaction://hlinksldjump"/>
              </a:rPr>
              <a:t>据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崤函之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hlinkClick r:id="rId1" action="ppaction://hlinksldjump"/>
              </a:rPr>
              <a:t>固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hlinkClick r:id="rId1" action="ppaction://hlinksldjump"/>
              </a:rPr>
              <a:t>拥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雍州之地，君臣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hlinkClick r:id="rId1" action="ppaction://hlinksldjump"/>
              </a:rPr>
              <a:t>固守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hlinkClick r:id="rId1" action="ppaction://hlinksldjump"/>
              </a:rPr>
              <a:t>以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hlinkClick r:id="rId1" action="ppaction://hlinksldjump"/>
              </a:rPr>
              <a:t>窥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周室，有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hlinkClick r:id="rId1" action="ppaction://hlinksldjump"/>
              </a:rPr>
              <a:t>席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卷天下，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hlinkClick r:id="rId1" action="ppaction://hlinksldjump"/>
              </a:rPr>
              <a:t>包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举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hlinkClick r:id="rId1" action="ppaction://hlinksldjump"/>
              </a:rPr>
              <a:t>宇内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hlinkClick r:id="rId1" action="ppaction://hlinksldjump"/>
              </a:rPr>
              <a:t>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括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hlinkClick r:id="rId1" action="ppaction://hlinksldjump"/>
              </a:rPr>
              <a:t>四海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之意，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并吞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hlinkClick r:id="rId1" action="ppaction://hlinksldjump"/>
              </a:rPr>
              <a:t>八荒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之心。当是时也，商君佐之，内立法度，务耕织，修守战之具，外连横而斗诸侯。于是秦人拱手而取西河之外。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960543" y="1259778"/>
            <a:ext cx="1944216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据：占据 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60543" y="1835785"/>
            <a:ext cx="4504690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固：形作名，险要的地势 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60543" y="4139503"/>
            <a:ext cx="3168352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窥：窥视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960543" y="2411668"/>
            <a:ext cx="213550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拥：拥有 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60543" y="4715510"/>
            <a:ext cx="4864100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席、包、囊：名作状，并吞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960543" y="2987613"/>
            <a:ext cx="3610610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固守：牢固地守卫 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960543" y="3563558"/>
            <a:ext cx="3024336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以：表目的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960543" y="5291393"/>
            <a:ext cx="5000382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宇内、四海、八荒：均指天下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4" grpId="0"/>
      <p:bldP spid="16" grpId="0"/>
      <p:bldP spid="18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2935" y="116523"/>
            <a:ext cx="10972800" cy="1143000"/>
          </a:xfrm>
        </p:spPr>
        <p:txBody>
          <a:bodyPr/>
          <a:lstStyle/>
          <a:p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课文学习</a:t>
            </a: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</a:rPr>
              <a:t>（第一段）</a:t>
            </a:r>
            <a:endParaRPr lang="zh-CN" altLang="en-US" sz="3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9425" y="1412875"/>
            <a:ext cx="10885805" cy="3449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【</a:t>
            </a:r>
            <a:r>
              <a:rPr lang="zh-CN" altLang="en-US" sz="28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译文</a:t>
            </a:r>
            <a:r>
              <a:rPr lang="en-US" altLang="zh-CN" sz="28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】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秦孝公占据崤山函谷关那样险固的地方，拥有雍州一带那样辽阔的地方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,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秦国的）国君臣子牢固据守来窥探周王朝，有并吞天下，占领海内，控制全国的意图，吞并八方的野心。在那时候，商鞅辅佐他，对内订立法规制度，从事耕作纺织，修治防守和进攻的器械，对外实行连衡策略，使山东诸侯相互争斗。于是秦人毫不费力地夺取了西河之外的土地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67613" y="5157544"/>
            <a:ext cx="6888480" cy="6819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 dirty="0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第一段：秦孝公时期</a:t>
            </a:r>
            <a:r>
              <a:rPr lang="en-US" altLang="zh-CN" sz="3200" dirty="0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lang="zh-CN" altLang="en-US" sz="3200" dirty="0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秦国势力崛起。</a:t>
            </a:r>
            <a:endParaRPr lang="zh-CN" altLang="en-US" sz="3200" dirty="0">
              <a:solidFill>
                <a:schemeClr val="accent2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570" y="188278"/>
            <a:ext cx="10972800" cy="1143000"/>
          </a:xfrm>
        </p:spPr>
        <p:txBody>
          <a:bodyPr/>
          <a:lstStyle/>
          <a:p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第一段背诵思路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3570" y="1196975"/>
            <a:ext cx="10972800" cy="4525963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诵读要求：</a:t>
            </a:r>
            <a:endParaRPr lang="zh-CN" altLang="en-US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30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“席卷、包举、囊括”等句以加大气势而读。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30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尝试写出自己的背诵思路（画出思维导图）。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>
              <a:lnSpc>
                <a:spcPct val="130000"/>
              </a:lnSpc>
              <a:spcBef>
                <a:spcPts val="20"/>
              </a:spcBef>
              <a:spcAft>
                <a:spcPts val="0"/>
              </a:spcAft>
              <a:buNone/>
            </a:pPr>
            <a:endParaRPr lang="en-US" altLang="zh-CN" sz="2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思路点拨：第一段从哪几个方面写秦国势力的崛起？</a:t>
            </a:r>
            <a:endParaRPr lang="zh-CN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30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地利：据崤函之固、拥雍州之地。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30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人和：君臣固守以窥周室。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30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政通：内立法度，务耕织，修守战之具。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1986" name="内容占位符 41985" descr="战国七雄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47850" y="188595"/>
            <a:ext cx="9293860" cy="5470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127760" y="5876925"/>
            <a:ext cx="8107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此时的秦国也就是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七雄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之一而已</a:t>
            </a:r>
            <a:endParaRPr lang="zh-CN" altLang="en-US" sz="32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课后作业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71005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按要求在书本上标注出第二、三、四自然段的字词句。</a:t>
            </a:r>
            <a:endParaRPr lang="en-US" altLang="zh-CN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在熟读的基础上背诵课文第一段。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3899853" y="2636838"/>
            <a:ext cx="4391025" cy="10985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p>
            <a:r>
              <a:rPr lang="zh-CN" altLang="en-US" sz="6600" b="1">
                <a:solidFill>
                  <a:srgbClr val="CC0000"/>
                </a:solidFill>
                <a:ea typeface="黑体" panose="02010609060101010101" charset="-122"/>
              </a:rPr>
              <a:t>谢谢观看！</a:t>
            </a:r>
            <a:endParaRPr lang="zh-CN" altLang="en-US" sz="6600" b="1">
              <a:solidFill>
                <a:srgbClr val="CC0000"/>
              </a:solidFill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1" descr="logo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90500" y="115888"/>
            <a:ext cx="1501775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6383338" y="260350"/>
            <a:ext cx="5162550" cy="946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高二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—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统编版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—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语文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—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第三单元</a:t>
            </a:r>
            <a:br>
              <a:rPr lang="zh-CN" altLang="zh-CN" sz="2800">
                <a:latin typeface="黑体" panose="02010609060101010101" charset="-122"/>
                <a:ea typeface="黑体" panose="02010609060101010101" charset="-122"/>
              </a:rPr>
            </a:b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7652" name="内容占位符 2"/>
          <p:cNvSpPr/>
          <p:nvPr/>
        </p:nvSpPr>
        <p:spPr bwMode="auto">
          <a:xfrm>
            <a:off x="609600" y="3284538"/>
            <a:ext cx="10972800" cy="7223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spcBef>
                <a:spcPct val="20000"/>
              </a:spcBef>
              <a:buSzPct val="100000"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广州市第八十六中学   徐丽雪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7653" name="内容占位符 2"/>
          <p:cNvSpPr>
            <a:spLocks noGrp="1"/>
          </p:cNvSpPr>
          <p:nvPr/>
        </p:nvSpPr>
        <p:spPr bwMode="auto">
          <a:xfrm>
            <a:off x="609600" y="2133600"/>
            <a:ext cx="10972800" cy="9350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spcBef>
                <a:spcPct val="20000"/>
              </a:spcBef>
              <a:buSzPct val="100000"/>
            </a:pPr>
            <a:r>
              <a:rPr lang="zh-CN" altLang="en-US" sz="4800">
                <a:latin typeface="黑体" panose="02010609060101010101" charset="-122"/>
                <a:ea typeface="黑体" panose="02010609060101010101" charset="-122"/>
              </a:rPr>
              <a:t>《过秦论》第一课时答疑</a:t>
            </a:r>
            <a:endParaRPr lang="zh-CN" altLang="en-US" sz="48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7080" y="828675"/>
            <a:ext cx="10972800" cy="3616960"/>
          </a:xfrm>
        </p:spPr>
        <p:txBody>
          <a:bodyPr/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问题一：</a:t>
            </a:r>
            <a:r>
              <a:rPr lang="en-US" altLang="zh-CN" sz="32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《</a:t>
            </a:r>
            <a:r>
              <a:rPr lang="zh-CN" altLang="en-US" sz="32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谏逐客书</a:t>
            </a:r>
            <a:r>
              <a:rPr lang="en-US" altLang="zh-CN" sz="32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》《</a:t>
            </a:r>
            <a:r>
              <a:rPr lang="zh-CN" altLang="en-US" sz="32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阿房宫赋</a:t>
            </a:r>
            <a:r>
              <a:rPr lang="en-US" altLang="zh-CN" sz="32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》《</a:t>
            </a:r>
            <a:r>
              <a:rPr lang="zh-CN" altLang="en-US" sz="32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六国论</a:t>
            </a:r>
            <a:r>
              <a:rPr lang="en-US" altLang="zh-CN" sz="32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》</a:t>
            </a:r>
            <a:r>
              <a:rPr lang="zh-CN" altLang="en-US" sz="32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等文章都是以秦统一中国的这段史实为创作背景，从不同角度看问题就会有不同的观点。你从这几篇文章的学习中看到了秦怎样的一段历史？</a:t>
            </a:r>
            <a:endParaRPr lang="zh-CN" altLang="en-US" sz="32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67715" y="1196975"/>
            <a:ext cx="1049464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春秋战国时期，秦为统一天下，招揽各处人才，并重用他们。借助商鞅变法，经过五代王的努力，逐步走向强大并最终吞并了六国实现了中国的统一。但秦统一中国后，秦始皇后期变得更加昏庸，实行暴政，奢华无度。秦二世更是只知玩乐，残暴待民。民不聊生，引发了陈胜、吴广带领的农民起义，刘邦乘势而为，灭了秦朝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1180" y="835660"/>
            <a:ext cx="10972800" cy="1459865"/>
          </a:xfrm>
        </p:spPr>
        <p:txBody>
          <a:bodyPr/>
          <a:p>
            <a:pPr marL="0" indent="0">
              <a:lnSpc>
                <a:spcPct val="150000"/>
              </a:lnSpc>
              <a:buNone/>
            </a:pPr>
            <a:r>
              <a:rPr lang="zh-CN" altLang="en-US" sz="28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问题二：本文</a:t>
            </a:r>
            <a:r>
              <a:rPr lang="zh-CN" altLang="en-US" sz="28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大量采用骈偶句，在</a:t>
            </a:r>
            <a:r>
              <a:rPr lang="zh-CN" altLang="en-US" sz="28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语言表达上颇具</a:t>
            </a:r>
            <a:r>
              <a:rPr lang="en-US" altLang="zh-CN" sz="28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8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赋</a:t>
            </a:r>
            <a:r>
              <a:rPr lang="en-US" altLang="zh-CN" sz="28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8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的特点。请在第一段和第二段中各找一例，简要分析其表达效果。</a:t>
            </a:r>
            <a:endParaRPr lang="zh-CN" altLang="en-US" sz="280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内容占位符 2"/>
          <p:cNvSpPr>
            <a:spLocks noGrp="1"/>
          </p:cNvSpPr>
          <p:nvPr/>
        </p:nvSpPr>
        <p:spPr>
          <a:xfrm>
            <a:off x="551815" y="2295525"/>
            <a:ext cx="10972800" cy="296926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 b="0" i="0" u="non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sz="28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lvl="2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sz="24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lvl="3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lvl="4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lvl="5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lvl="6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lvl="7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lvl="8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sz="2000" b="0" i="0" u="none" kern="1200" baseline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buNone/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第一段中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席卷天下，包举宇内，囊括四海之意，并吞八荒之心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”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，运用同义或近义词组成对偶、排比，突出秦的虎狼气势，而无板滞之感。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第二段中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南取汉中，西举巴、蜀，东割膏腴之地，北收要害之郡</a:t>
            </a:r>
            <a:r>
              <a:rPr lang="en-US" altLang="zh-CN" sz="2800">
                <a:latin typeface="黑体" panose="02010609060101010101" charset="-122"/>
                <a:ea typeface="黑体" panose="02010609060101010101" charset="-122"/>
              </a:rPr>
              <a:t>”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，用几个结构相似的短语或句子组成排比，强调秦国国力日盛，疆域日广。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6585" y="620712"/>
            <a:ext cx="10972800" cy="1143000"/>
          </a:xfrm>
        </p:spPr>
        <p:txBody>
          <a:bodyPr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问题三：根据本课所学内容，推测贾谊写这篇文章的目的是什么。</a:t>
            </a:r>
            <a:endParaRPr lang="zh-CN" altLang="en-US" sz="28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22935" y="1700530"/>
            <a:ext cx="10591800" cy="42259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秦始皇统一天下之后，为了享受而横征暴敛，为了修城造宫而滥征民力，为了钳制思想而焚书坑儒，为了防止人民反抗而实行严酷的刑罚，终于导致农民大起义，秦朝迅速灭亡。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西汉初期，经历了春秋战乱到楚汉战争，社会经济遭到了极大的破坏，土地荒芜，人民流亡，人口减少，经济凋敝。贾谊的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《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过秦论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》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正是针对这种现实而写。他希望汉统治者能吸取秦灭亡的教训，推行“仁政”以求经济发展，社会安定。即所谓“前事不忘后事之师”也。名为“过秦”，实是“戒汉”。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4007168" y="2348548"/>
            <a:ext cx="4391025" cy="10985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6600" b="1">
                <a:solidFill>
                  <a:srgbClr val="CC0000"/>
                </a:solidFill>
                <a:ea typeface="黑体" panose="02010609060101010101" charset="-122"/>
              </a:rPr>
              <a:t>谢谢观看！</a:t>
            </a:r>
            <a:endParaRPr lang="zh-CN" altLang="en-US" sz="6600" b="1">
              <a:solidFill>
                <a:srgbClr val="CC0000"/>
              </a:solidFill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7128,&quot;width&quot;:9503}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C00000"/>
      </a:hlink>
      <a:folHlink>
        <a:srgbClr val="FFC0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E7E6E6"/>
      </a:dk2>
      <a:lt2>
        <a:srgbClr val="44546A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2396</Words>
  <Application>WPS 演示</Application>
  <PresentationFormat>宽屏</PresentationFormat>
  <Paragraphs>149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Arial</vt:lpstr>
      <vt:lpstr>宋体</vt:lpstr>
      <vt:lpstr>Wingdings</vt:lpstr>
      <vt:lpstr>黑体</vt:lpstr>
      <vt:lpstr>微软雅黑</vt:lpstr>
      <vt:lpstr>Arial Unicode MS</vt:lpstr>
      <vt:lpstr>默认设计模板</vt:lpstr>
      <vt:lpstr>默认设计模板</vt:lpstr>
      <vt:lpstr>高二—统编版—语文—第三单元</vt:lpstr>
      <vt:lpstr>过秦论  贾谊</vt:lpstr>
      <vt:lpstr>PowerPoint 演示文稿</vt:lpstr>
      <vt:lpstr>PowerPoint 演示文稿</vt:lpstr>
      <vt:lpstr>PowerPoint 演示文稿</vt:lpstr>
      <vt:lpstr>PowerPoint 演示文稿</vt:lpstr>
      <vt:lpstr>贾谊简介</vt:lpstr>
      <vt:lpstr>PowerPoint 演示文稿</vt:lpstr>
      <vt:lpstr>课文学习（第一段）</vt:lpstr>
      <vt:lpstr>课文学习（第一段）</vt:lpstr>
      <vt:lpstr>第一段背诵思路</vt:lpstr>
      <vt:lpstr>PowerPoint 演示文稿</vt:lpstr>
      <vt:lpstr>课后作业</vt:lpstr>
      <vt:lpstr>PowerPoint 演示文稿</vt:lpstr>
      <vt:lpstr>PowerPoint 演示文稿</vt:lpstr>
      <vt:lpstr>问题一：《谏逐客书》《阿房宫赋》《六国论》等文章都是以秦统一中国的这段史实为创作背景，从不同角度看问题就会有不同的观点。你从这几篇文章的学习中看到了秦怎样的一段历史？</vt:lpstr>
      <vt:lpstr>PowerPoint 演示文稿</vt:lpstr>
      <vt:lpstr>PowerPoint 演示文稿</vt:lpstr>
      <vt:lpstr>问题三：根据本课所学内容，推测贾谊写这篇文章的目的是什么。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PPT制作规范（请在此模板按如下格式制作教案）</dc:title>
  <dc:creator>Lenovo</dc:creator>
  <cp:lastModifiedBy>gzmwlee</cp:lastModifiedBy>
  <cp:revision>142</cp:revision>
  <dcterms:created xsi:type="dcterms:W3CDTF">2021-05-24T02:27:00Z</dcterms:created>
  <dcterms:modified xsi:type="dcterms:W3CDTF">2022-02-07T13:18:43Z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ICV">
    <vt:lpwstr>F1F87CF7C6C34B45B99789180DB19C73</vt:lpwstr>
  </property>
</Properties>
</file>