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handoutMasterIdLst>
    <p:handoutMasterId r:id="rId34"/>
  </p:handoutMasterIdLst>
  <p:sldIdLst>
    <p:sldId id="1655" r:id="rId3"/>
    <p:sldId id="602" r:id="rId4"/>
    <p:sldId id="593" r:id="rId5"/>
    <p:sldId id="619" r:id="rId6"/>
    <p:sldId id="603" r:id="rId7"/>
    <p:sldId id="621" r:id="rId8"/>
    <p:sldId id="604" r:id="rId9"/>
    <p:sldId id="620" r:id="rId10"/>
    <p:sldId id="594" r:id="rId11"/>
    <p:sldId id="605" r:id="rId12"/>
    <p:sldId id="1861" r:id="rId13"/>
    <p:sldId id="439" r:id="rId14"/>
    <p:sldId id="440" r:id="rId15"/>
    <p:sldId id="622" r:id="rId16"/>
    <p:sldId id="592" r:id="rId17"/>
    <p:sldId id="617" r:id="rId18"/>
    <p:sldId id="606" r:id="rId19"/>
    <p:sldId id="607" r:id="rId20"/>
    <p:sldId id="608" r:id="rId21"/>
    <p:sldId id="614" r:id="rId22"/>
    <p:sldId id="616" r:id="rId23"/>
    <p:sldId id="623" r:id="rId24"/>
    <p:sldId id="615" r:id="rId25"/>
    <p:sldId id="581" r:id="rId26"/>
    <p:sldId id="1860" r:id="rId27"/>
    <p:sldId id="610" r:id="rId28"/>
    <p:sldId id="611" r:id="rId29"/>
    <p:sldId id="624" r:id="rId30"/>
    <p:sldId id="625" r:id="rId31"/>
    <p:sldId id="612" r:id="rId32"/>
  </p:sldIdLst>
  <p:sldSz cx="12192000" cy="6858000"/>
  <p:notesSz cx="9928225" cy="6797675"/>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9">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howGuides="1">
      <p:cViewPr varScale="1">
        <p:scale>
          <a:sx n="80" d="100"/>
          <a:sy n="80" d="100"/>
        </p:scale>
        <p:origin x="811" y="67"/>
      </p:cViewPr>
      <p:guideLst>
        <p:guide orient="horz" pos="2199"/>
        <p:guide pos="38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E7B9863C-0DD0-40F4-8820-695EE05474C1}" type="datetimeFigureOut">
              <a:rPr lang="zh-CN" altLang="en-US" smtClean="0"/>
              <a:t>2022/9/4</a:t>
            </a:fld>
            <a:endParaRPr lang="zh-CN" altLang="en-US"/>
          </a:p>
        </p:txBody>
      </p:sp>
      <p:sp>
        <p:nvSpPr>
          <p:cNvPr id="4" name="页脚占位符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8CB1DF74-C65F-4BC4-947D-DE68A263056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364" name="Rectangle 2"/>
          <p:cNvSpPr>
            <a:spLocks noGrp="1"/>
          </p:cNvSpPr>
          <p:nvPr>
            <p:ph type="hdr" sz="quarter"/>
          </p:nvPr>
        </p:nvSpPr>
        <p:spPr>
          <a:xfrm>
            <a:off x="1" y="1"/>
            <a:ext cx="4453912" cy="381189"/>
          </a:xfrm>
          <a:prstGeom prst="rect">
            <a:avLst/>
          </a:prstGeom>
          <a:noFill/>
          <a:ln w="9525">
            <a:noFill/>
          </a:ln>
        </p:spPr>
        <p:txBody>
          <a:bodyPr vert="horz" lIns="91492" tIns="45745" rIns="91492" bIns="45745" anchor="t" anchorCtr="0"/>
          <a:lstStyle/>
          <a:p>
            <a:pPr lvl="0" algn="l" fontAlgn="base"/>
            <a:endParaRPr lang="en-US" altLang="en-US" sz="1100" strike="noStrike" noProof="1"/>
          </a:p>
        </p:txBody>
      </p:sp>
      <p:sp>
        <p:nvSpPr>
          <p:cNvPr id="1049365" name="Rectangle 3"/>
          <p:cNvSpPr>
            <a:spLocks noGrp="1"/>
          </p:cNvSpPr>
          <p:nvPr>
            <p:ph type="dt" idx="1"/>
          </p:nvPr>
        </p:nvSpPr>
        <p:spPr>
          <a:xfrm>
            <a:off x="5821343" y="1"/>
            <a:ext cx="4453912" cy="381189"/>
          </a:xfrm>
          <a:prstGeom prst="rect">
            <a:avLst/>
          </a:prstGeom>
          <a:noFill/>
          <a:ln w="9525">
            <a:noFill/>
          </a:ln>
        </p:spPr>
        <p:txBody>
          <a:bodyPr vert="horz" lIns="91492" tIns="45745" rIns="91492" bIns="45745" anchor="t" anchorCtr="0"/>
          <a:lstStyle/>
          <a:p>
            <a:pPr lvl="0" algn="r" fontAlgn="base"/>
            <a:endParaRPr lang="en-US" altLang="en-US" sz="1100" strike="noStrike" noProof="1"/>
          </a:p>
        </p:txBody>
      </p:sp>
      <p:sp>
        <p:nvSpPr>
          <p:cNvPr id="30724" name="Rectangle 4"/>
          <p:cNvSpPr>
            <a:spLocks noGrp="1" noRot="1" noChangeAspect="1"/>
          </p:cNvSpPr>
          <p:nvPr>
            <p:ph type="sldImg"/>
          </p:nvPr>
        </p:nvSpPr>
        <p:spPr>
          <a:xfrm>
            <a:off x="2601913" y="569913"/>
            <a:ext cx="5073650" cy="2854325"/>
          </a:xfrm>
          <a:prstGeom prst="rect">
            <a:avLst/>
          </a:prstGeom>
          <a:noFill/>
          <a:ln w="9525" cap="flat" cmpd="sng">
            <a:solidFill>
              <a:srgbClr val="000000"/>
            </a:solidFill>
            <a:prstDash val="solid"/>
            <a:miter/>
            <a:headEnd type="none" w="sm" len="sm"/>
            <a:tailEnd type="none" w="sm" len="sm"/>
          </a:ln>
        </p:spPr>
      </p:sp>
      <p:sp>
        <p:nvSpPr>
          <p:cNvPr id="30725" name="Rectangle 5"/>
          <p:cNvSpPr>
            <a:spLocks noGrp="1"/>
          </p:cNvSpPr>
          <p:nvPr>
            <p:ph type="body" sz="quarter"/>
          </p:nvPr>
        </p:nvSpPr>
        <p:spPr>
          <a:xfrm>
            <a:off x="1027298" y="3614806"/>
            <a:ext cx="8222960" cy="3423621"/>
          </a:xfrm>
          <a:prstGeom prst="rect">
            <a:avLst/>
          </a:prstGeom>
          <a:noFill/>
          <a:ln w="9525">
            <a:noFill/>
          </a:ln>
        </p:spPr>
        <p:txBody>
          <a:bodyPr vert="horz" lIns="91492" tIns="45745" rIns="91492" bIns="45745"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9368" name="Rectangle 6"/>
          <p:cNvSpPr>
            <a:spLocks noGrp="1"/>
          </p:cNvSpPr>
          <p:nvPr>
            <p:ph type="ftr" sz="quarter" idx="4"/>
          </p:nvPr>
        </p:nvSpPr>
        <p:spPr>
          <a:xfrm>
            <a:off x="1" y="7226071"/>
            <a:ext cx="4453912" cy="381189"/>
          </a:xfrm>
          <a:prstGeom prst="rect">
            <a:avLst/>
          </a:prstGeom>
          <a:noFill/>
          <a:ln w="9525">
            <a:noFill/>
          </a:ln>
        </p:spPr>
        <p:txBody>
          <a:bodyPr vert="horz" lIns="91492" tIns="45745" rIns="91492" bIns="45745" anchor="b" anchorCtr="0"/>
          <a:lstStyle/>
          <a:p>
            <a:pPr lvl="0" algn="l" fontAlgn="base"/>
            <a:endParaRPr lang="en-US" altLang="en-US" sz="1100" strike="noStrike" noProof="1"/>
          </a:p>
        </p:txBody>
      </p:sp>
      <p:sp>
        <p:nvSpPr>
          <p:cNvPr id="1049369" name="Rectangle 7"/>
          <p:cNvSpPr>
            <a:spLocks noGrp="1"/>
          </p:cNvSpPr>
          <p:nvPr>
            <p:ph type="sldNum" sz="quarter" idx="5"/>
          </p:nvPr>
        </p:nvSpPr>
        <p:spPr>
          <a:xfrm>
            <a:off x="5821343" y="7226071"/>
            <a:ext cx="4453912" cy="381189"/>
          </a:xfrm>
          <a:prstGeom prst="rect">
            <a:avLst/>
          </a:prstGeom>
          <a:noFill/>
          <a:ln w="9525">
            <a:noFill/>
          </a:ln>
        </p:spPr>
        <p:txBody>
          <a:bodyPr vert="horz" lIns="91492" tIns="45745" rIns="91492" bIns="45745" anchor="b" anchorCtr="0"/>
          <a:lstStyle/>
          <a:p>
            <a:pPr lvl="0" algn="r" fontAlgn="base"/>
            <a:fld id="{9A0DB2DC-4C9A-4742-B13C-FB6460FD3503}" type="slidenum">
              <a:rPr lang="en-US" altLang="en-US" sz="1100" strike="noStrike" noProof="1" dirty="0">
                <a:latin typeface="Arial" panose="020B0604020202020204" pitchFamily="34" charset="0"/>
                <a:ea typeface="宋体" panose="02010600030101010101" pitchFamily="2" charset="-122"/>
                <a:cs typeface="+mn-cs"/>
              </a:rPr>
              <a:t>‹#›</a:t>
            </a:fld>
            <a:endParaRPr lang="en-US" altLang="en-US" sz="1100" strike="noStrike" noProof="1"/>
          </a:p>
        </p:txBody>
      </p:sp>
    </p:spTree>
    <p:extLst>
      <p:ext uri="{BB962C8B-B14F-4D97-AF65-F5344CB8AC3E}">
        <p14:creationId xmlns:p14="http://schemas.microsoft.com/office/powerpoint/2010/main" val="2455715220"/>
      </p:ext>
    </p:extLst>
  </p:cSld>
  <p:clrMap bg1="lt1" tx1="dk1" bg2="lt2" tx2="dk2" accent1="accent1" accent2="accent2" accent3="accent3" accent4="accent4" accent5="accent5" accent6="accent6" hlink="hlink" folHlink="folHlink"/>
  <p:hf sldNum="0" hdr="0" ftr="0" dt="0"/>
  <p:notesStyle>
    <a:lvl1pPr marL="0" lvl="0" indent="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1pPr>
    <a:lvl2pPr marL="457200" lvl="1" indent="-4572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2pPr>
    <a:lvl3pPr marL="914400" lvl="2" indent="-9144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3pPr>
    <a:lvl4pPr marL="1371600" lvl="3" indent="-13716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4pPr>
    <a:lvl5pPr marL="1828800" lvl="4"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5pPr>
    <a:lvl6pPr marL="2286000" lvl="5"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6pPr>
    <a:lvl7pPr marL="2743200" lvl="6"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7pPr>
    <a:lvl8pPr marL="3200400" lvl="7"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8pPr>
    <a:lvl9pPr marL="3657600" lvl="8"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600325" y="569913"/>
            <a:ext cx="5075238" cy="28543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129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2925763" y="849313"/>
            <a:ext cx="4076700" cy="2293937"/>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29A0958-8093-4677-B24F-6148C87027A6}" type="slidenum">
              <a:rPr kumimoji="0" lang="zh-CN" altLang="en-US" sz="18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301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2925763" y="849313"/>
            <a:ext cx="4076700" cy="2293937"/>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629A0958-8093-4677-B24F-6148C87027A6}"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11342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2925763" y="849313"/>
            <a:ext cx="4076700" cy="2293937"/>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629A0958-8093-4677-B24F-6148C87027A6}"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112722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2925763" y="849313"/>
            <a:ext cx="4076700" cy="2293937"/>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629A0958-8093-4677-B24F-6148C87027A6}"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91822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pic>
        <p:nvPicPr>
          <p:cNvPr id="7" name="图片 6" descr="logo2"/>
          <p:cNvPicPr>
            <a:picLocks noChangeAspect="1"/>
          </p:cNvPicPr>
          <p:nvPr userDrawn="1"/>
        </p:nvPicPr>
        <p:blipFill>
          <a:blip r:embed="rId3" cstate="print"/>
          <a:stretch>
            <a:fillRect/>
          </a:stretch>
        </p:blipFill>
        <p:spPr>
          <a:xfrm>
            <a:off x="193599" y="188596"/>
            <a:ext cx="1627504" cy="431165"/>
          </a:xfrm>
          <a:prstGeom prst="rect">
            <a:avLst/>
          </a:prstGeom>
        </p:spPr>
      </p:pic>
      <p:pic>
        <p:nvPicPr>
          <p:cNvPr id="8" name="图片 7" descr="abf26f314e9817d4f19fa34975c4525"/>
          <p:cNvPicPr>
            <a:picLocks noChangeAspect="1"/>
          </p:cNvPicPr>
          <p:nvPr userDrawn="1"/>
        </p:nvPicPr>
        <p:blipFill>
          <a:blip r:embed="rId4" cstate="print"/>
          <a:stretch>
            <a:fillRect/>
          </a:stretch>
        </p:blipFill>
        <p:spPr>
          <a:xfrm>
            <a:off x="10362327" y="6283961"/>
            <a:ext cx="1659877" cy="433705"/>
          </a:xfrm>
          <a:prstGeom prst="rect">
            <a:avLst/>
          </a:prstGeom>
        </p:spPr>
      </p:pic>
    </p:spTree>
    <p:extLst>
      <p:ext uri="{BB962C8B-B14F-4D97-AF65-F5344CB8AC3E}">
        <p14:creationId xmlns:p14="http://schemas.microsoft.com/office/powerpoint/2010/main" val="2829819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42558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6761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749989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026900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43559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41594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86392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906775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46764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153520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344824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968685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53114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249941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019559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71599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571437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556495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107643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687563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131047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594154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279069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132326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258393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33896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30692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164905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556168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772428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95795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143371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886064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860536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1471548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20649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4086522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3488132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a:xfrm>
            <a:off x="8737373" y="6245225"/>
            <a:ext cx="2844726" cy="476250"/>
          </a:xfrm>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pPr lvl="0" rtl="0" eaLnBrk="1" fontAlgn="base" latinLnBrk="0" hangingPunct="1">
                <a:lnSpc>
                  <a:spcPct val="100000"/>
                </a:lnSpc>
                <a:spcBef>
                  <a:spcPct val="0"/>
                </a:spcBef>
                <a:spcAft>
                  <a:spcPct val="0"/>
                </a:spcAft>
                <a:buNone/>
              </a:pPr>
              <a:t>‹#›</a:t>
            </a:fld>
            <a:endParaRPr lang="zh-CN" altLang="en-US" strike="noStrike" baseline="0" noProof="1"/>
          </a:p>
        </p:txBody>
      </p:sp>
    </p:spTree>
    <p:extLst>
      <p:ext uri="{BB962C8B-B14F-4D97-AF65-F5344CB8AC3E}">
        <p14:creationId xmlns:p14="http://schemas.microsoft.com/office/powerpoint/2010/main" val="2549221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034">
              <a:defRPr/>
            </a:pPr>
            <a:endParaRPr kumimoji="1" lang="en-US" altLang="zh-CN" b="0" i="0" dirty="0">
              <a:solidFill>
                <a:schemeClr val="tx1"/>
              </a:solidFill>
              <a:latin typeface="Times New Roman" panose="02020603050405020304" pitchFamily="18" charset="0"/>
              <a:ea typeface="+mn-ea"/>
            </a:endParaRPr>
          </a:p>
        </p:txBody>
      </p:sp>
      <p:sp>
        <p:nvSpPr>
          <p:cNvPr id="3" name="页脚占位符 2"/>
          <p:cNvSpPr>
            <a:spLocks noGrp="1"/>
          </p:cNvSpPr>
          <p:nvPr>
            <p:ph type="ftr" sz="quarter" idx="11"/>
          </p:nvPr>
        </p:nvSpPr>
        <p:spPr/>
        <p:txBody>
          <a:bodyPr/>
          <a:lstStyle/>
          <a:p>
            <a:pPr defTabSz="914034">
              <a:defRPr/>
            </a:pPr>
            <a:endParaRPr kumimoji="1" lang="en-US" altLang="zh-CN" b="0" i="0" dirty="0">
              <a:solidFill>
                <a:schemeClr val="tx1"/>
              </a:solidFill>
              <a:latin typeface="Times New Roman" panose="02020603050405020304" pitchFamily="18" charset="0"/>
              <a:ea typeface="+mn-ea"/>
            </a:endParaRPr>
          </a:p>
        </p:txBody>
      </p:sp>
      <p:sp>
        <p:nvSpPr>
          <p:cNvPr id="4" name="灯片编号占位符 3"/>
          <p:cNvSpPr>
            <a:spLocks noGrp="1"/>
          </p:cNvSpPr>
          <p:nvPr>
            <p:ph type="sldNum" sz="quarter" idx="12"/>
          </p:nvPr>
        </p:nvSpPr>
        <p:spPr>
          <a:xfrm>
            <a:off x="8737372" y="6248400"/>
            <a:ext cx="2539934" cy="457200"/>
          </a:xfrm>
        </p:spPr>
        <p:txBody>
          <a:bodyPr/>
          <a:lstStyle/>
          <a:p>
            <a:pPr lvl="0" eaLnBrk="1" hangingPunct="1"/>
            <a:fld id="{9A0DB2DC-4C9A-4742-B13C-FB6460FD3503}" type="slidenum">
              <a:rPr lang="en-US" altLang="zh-CN" dirty="0">
                <a:latin typeface="Times New Roman" panose="02020603050405020304" pitchFamily="18" charset="0"/>
              </a:rPr>
              <a:pPr lvl="0" eaLnBrk="1" hangingPunct="1"/>
              <a:t>‹#›</a:t>
            </a:fld>
            <a:endParaRPr lang="en-US" altLang="zh-CN" dirty="0">
              <a:latin typeface="Times New Roman" panose="02020603050405020304" pitchFamily="18" charset="0"/>
            </a:endParaRPr>
          </a:p>
        </p:txBody>
      </p:sp>
    </p:spTree>
    <p:extLst>
      <p:ext uri="{BB962C8B-B14F-4D97-AF65-F5344CB8AC3E}">
        <p14:creationId xmlns:p14="http://schemas.microsoft.com/office/powerpoint/2010/main" val="1844966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5998"/>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extLst>
      <p:ext uri="{BB962C8B-B14F-4D97-AF65-F5344CB8AC3E}">
        <p14:creationId xmlns:p14="http://schemas.microsoft.com/office/powerpoint/2010/main" val="419910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8" name="页脚占位符 7"/>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9" name="灯片编号占位符 8"/>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3" name="页脚占位符 2"/>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4" name="灯片编号占位符 3"/>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theme" Target="../theme/theme2.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image" Target="../media/image4.png"/><Relationship Id="rId20" Type="http://schemas.openxmlformats.org/officeDocument/2006/relationships/slideLayout" Target="../slideLayouts/slideLayout32.xml"/><Relationship Id="rId4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78" name="日期占位符 3"/>
          <p:cNvSpPr>
            <a:spLocks noGrp="1"/>
          </p:cNvSpPr>
          <p:nvPr>
            <p:ph type="dt" sz="half"/>
          </p:nvPr>
        </p:nvSpPr>
        <p:spPr>
          <a:xfrm>
            <a:off x="609600" y="6245225"/>
            <a:ext cx="2844800" cy="476250"/>
          </a:xfrm>
          <a:prstGeom prst="rect">
            <a:avLst/>
          </a:prstGeom>
          <a:noFill/>
          <a:ln w="9525">
            <a:noFill/>
          </a:ln>
        </p:spPr>
        <p:txBody>
          <a:bodyPr vert="horz" lIns="91440" tIns="45720" rIns="91440" bIns="45720" anchor="t" anchorCtr="0"/>
          <a:lstStyle>
            <a:lvl1pPr marL="0" indent="0" algn="l"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1048579" name="页脚占位符 4"/>
          <p:cNvSpPr>
            <a:spLocks noGrp="1"/>
          </p:cNvSpPr>
          <p:nvPr>
            <p:ph type="ftr" sz="quarter"/>
          </p:nvPr>
        </p:nvSpPr>
        <p:spPr>
          <a:xfrm>
            <a:off x="4165600" y="6245225"/>
            <a:ext cx="3860800" cy="476250"/>
          </a:xfrm>
          <a:prstGeom prst="rect">
            <a:avLst/>
          </a:prstGeom>
          <a:noFill/>
          <a:ln w="9525">
            <a:noFill/>
          </a:ln>
        </p:spPr>
        <p:txBody>
          <a:bodyPr vert="horz" lIns="91440" tIns="45720" rIns="91440" bIns="45720" anchor="t" anchorCtr="0"/>
          <a:lstStyle>
            <a:lvl1pPr marL="0" indent="0" algn="ct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1048580" name="灯片编号占位符 5"/>
          <p:cNvSpPr>
            <a:spLocks noGrp="1"/>
          </p:cNvSpPr>
          <p:nvPr>
            <p:ph type="sldNum" sz="quarter"/>
          </p:nvPr>
        </p:nvSpPr>
        <p:spPr>
          <a:xfrm>
            <a:off x="8737600" y="6245225"/>
            <a:ext cx="2844800" cy="476250"/>
          </a:xfrm>
          <a:prstGeom prst="rect">
            <a:avLst/>
          </a:prstGeom>
          <a:noFill/>
          <a:ln w="9525">
            <a:noFill/>
          </a:ln>
        </p:spPr>
        <p:txBody>
          <a:bodyPr vert="horz" lIns="91440" tIns="45720" rIns="91440" bIns="45720" anchor="t" anchorCtr="0"/>
          <a:lstStyle>
            <a:lvl1pPr marL="0" indent="0" algn="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4" cstate="print"/>
          <a:stretch>
            <a:fillRect/>
          </a:stretch>
        </a:blipFill>
        <a:effectLst/>
      </p:bgPr>
    </p:bg>
    <p:spTree>
      <p:nvGrpSpPr>
        <p:cNvPr id="1" name=""/>
        <p:cNvGrpSpPr/>
        <p:nvPr/>
      </p:nvGrpSpPr>
      <p:grpSpPr>
        <a:xfrm>
          <a:off x="0" y="0"/>
          <a:ext cx="0" cy="0"/>
          <a:chOff x="0" y="0"/>
          <a:chExt cx="0" cy="0"/>
        </a:xfrm>
      </p:grpSpPr>
      <p:sp>
        <p:nvSpPr>
          <p:cNvPr id="16386" name="标题 1025"/>
          <p:cNvSpPr>
            <a:spLocks noGrp="1"/>
          </p:cNvSpPr>
          <p:nvPr>
            <p:ph type="title"/>
          </p:nvPr>
        </p:nvSpPr>
        <p:spPr>
          <a:xfrm>
            <a:off x="609584" y="274638"/>
            <a:ext cx="10972513"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16387" name="文本占位符 1026"/>
          <p:cNvSpPr>
            <a:spLocks noGrp="1"/>
          </p:cNvSpPr>
          <p:nvPr>
            <p:ph type="body"/>
          </p:nvPr>
        </p:nvSpPr>
        <p:spPr>
          <a:xfrm>
            <a:off x="609584" y="1600201"/>
            <a:ext cx="10972513"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85" name="日期占位符 3"/>
          <p:cNvSpPr>
            <a:spLocks noGrp="1"/>
          </p:cNvSpPr>
          <p:nvPr>
            <p:ph type="dt" sz="half"/>
          </p:nvPr>
        </p:nvSpPr>
        <p:spPr>
          <a:xfrm>
            <a:off x="609584" y="6245225"/>
            <a:ext cx="2844726" cy="476250"/>
          </a:xfrm>
          <a:prstGeom prst="rect">
            <a:avLst/>
          </a:prstGeom>
          <a:noFill/>
          <a:ln w="9525">
            <a:noFill/>
          </a:ln>
        </p:spPr>
        <p:txBody>
          <a:bodyPr vert="horz" lIns="91440" tIns="45720" rIns="91440" bIns="45720" anchor="t" anchorCtr="0"/>
          <a:lstStyle>
            <a:lvl1pPr marL="0" indent="0" algn="l" fontAlgn="base">
              <a:buFontTx/>
              <a:defRPr sz="1399"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1048586" name="页脚占位符 4"/>
          <p:cNvSpPr>
            <a:spLocks noGrp="1"/>
          </p:cNvSpPr>
          <p:nvPr>
            <p:ph type="ftr" sz="quarter"/>
          </p:nvPr>
        </p:nvSpPr>
        <p:spPr>
          <a:xfrm>
            <a:off x="4165492" y="6245225"/>
            <a:ext cx="3860700" cy="476250"/>
          </a:xfrm>
          <a:prstGeom prst="rect">
            <a:avLst/>
          </a:prstGeom>
          <a:noFill/>
          <a:ln w="9525">
            <a:noFill/>
          </a:ln>
        </p:spPr>
        <p:txBody>
          <a:bodyPr vert="horz" lIns="91440" tIns="45720" rIns="91440" bIns="45720" anchor="t" anchorCtr="0"/>
          <a:lstStyle>
            <a:lvl1pPr marL="0" indent="0" algn="ctr" fontAlgn="base">
              <a:buFontTx/>
              <a:defRPr sz="1399"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en-US" altLang="zh-CN" strike="noStrike" baseline="0" noProof="1"/>
          </a:p>
        </p:txBody>
      </p:sp>
      <p:pic>
        <p:nvPicPr>
          <p:cNvPr id="7" name="图片 6" descr="logo2"/>
          <p:cNvPicPr>
            <a:picLocks noChangeAspect="1"/>
          </p:cNvPicPr>
          <p:nvPr userDrawn="1"/>
        </p:nvPicPr>
        <p:blipFill>
          <a:blip r:embed="rId45" cstate="print"/>
          <a:stretch>
            <a:fillRect/>
          </a:stretch>
        </p:blipFill>
        <p:spPr>
          <a:xfrm>
            <a:off x="193599" y="188596"/>
            <a:ext cx="1627504" cy="431165"/>
          </a:xfrm>
          <a:prstGeom prst="rect">
            <a:avLst/>
          </a:prstGeom>
        </p:spPr>
      </p:pic>
      <p:pic>
        <p:nvPicPr>
          <p:cNvPr id="8" name="图片 7" descr="abf26f314e9817d4f19fa34975c4525"/>
          <p:cNvPicPr>
            <a:picLocks noChangeAspect="1"/>
          </p:cNvPicPr>
          <p:nvPr userDrawn="1"/>
        </p:nvPicPr>
        <p:blipFill>
          <a:blip r:embed="rId46" cstate="print"/>
          <a:stretch>
            <a:fillRect/>
          </a:stretch>
        </p:blipFill>
        <p:spPr>
          <a:xfrm>
            <a:off x="10362327" y="6283961"/>
            <a:ext cx="1659877" cy="433705"/>
          </a:xfrm>
          <a:prstGeom prst="rect">
            <a:avLst/>
          </a:prstGeom>
        </p:spPr>
      </p:pic>
    </p:spTree>
    <p:extLst>
      <p:ext uri="{BB962C8B-B14F-4D97-AF65-F5344CB8AC3E}">
        <p14:creationId xmlns:p14="http://schemas.microsoft.com/office/powerpoint/2010/main" val="3479798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Lst>
  <p:hf sldNum="0" hdr="0" ftr="0" dt="0"/>
  <p:txStyles>
    <p:titleStyle>
      <a:lvl1pPr marL="0" lvl="0" indent="0" algn="ctr" defTabSz="914034" eaLnBrk="1" fontAlgn="base" latinLnBrk="0" hangingPunct="1">
        <a:lnSpc>
          <a:spcPct val="100000"/>
        </a:lnSpc>
        <a:spcBef>
          <a:spcPct val="0"/>
        </a:spcBef>
        <a:spcAft>
          <a:spcPct val="0"/>
        </a:spcAft>
        <a:buNone/>
        <a:defRPr sz="4398" b="0" i="0" u="none" kern="1200" baseline="0">
          <a:solidFill>
            <a:srgbClr val="000000"/>
          </a:solidFill>
          <a:latin typeface="+mj-lt"/>
          <a:ea typeface="+mj-ea"/>
          <a:cs typeface="+mj-cs"/>
        </a:defRPr>
      </a:lvl1pPr>
    </p:titleStyle>
    <p:bodyStyle>
      <a:lvl1pPr marL="342763" lvl="0" indent="-342763" algn="l" defTabSz="914034" eaLnBrk="1" fontAlgn="base" latinLnBrk="0" hangingPunct="1">
        <a:lnSpc>
          <a:spcPct val="100000"/>
        </a:lnSpc>
        <a:spcBef>
          <a:spcPct val="20000"/>
        </a:spcBef>
        <a:spcAft>
          <a:spcPct val="0"/>
        </a:spcAft>
        <a:buSzPct val="100000"/>
        <a:buChar char="•"/>
        <a:defRPr sz="3199" b="0" i="0" u="none" kern="1200" baseline="0">
          <a:solidFill>
            <a:srgbClr val="000000"/>
          </a:solidFill>
          <a:latin typeface="+mn-lt"/>
          <a:ea typeface="+mn-ea"/>
          <a:cs typeface="+mn-cs"/>
        </a:defRPr>
      </a:lvl1pPr>
      <a:lvl2pPr marL="742653" lvl="1" indent="-285636" algn="l" defTabSz="914034" eaLnBrk="1" fontAlgn="base" latinLnBrk="0" hangingPunct="1">
        <a:lnSpc>
          <a:spcPct val="100000"/>
        </a:lnSpc>
        <a:spcBef>
          <a:spcPct val="20000"/>
        </a:spcBef>
        <a:spcAft>
          <a:spcPct val="0"/>
        </a:spcAft>
        <a:buSzPct val="100000"/>
        <a:buFontTx/>
        <a:buChar char="–"/>
        <a:defRPr sz="2799" b="0" i="0" u="none" kern="1200" baseline="0">
          <a:solidFill>
            <a:srgbClr val="000000"/>
          </a:solidFill>
          <a:latin typeface="Arial" panose="020B0604020202020204" pitchFamily="34" charset="0"/>
          <a:ea typeface="宋体" panose="02010600030101010101" pitchFamily="2" charset="-122"/>
          <a:cs typeface="+mn-cs"/>
        </a:defRPr>
      </a:lvl2pPr>
      <a:lvl3pPr marL="1142543" lvl="2" indent="-228509" algn="l" defTabSz="914034" eaLnBrk="1" fontAlgn="base" latinLnBrk="0" hangingPunct="1">
        <a:lnSpc>
          <a:spcPct val="100000"/>
        </a:lnSpc>
        <a:spcBef>
          <a:spcPct val="20000"/>
        </a:spcBef>
        <a:spcAft>
          <a:spcPct val="0"/>
        </a:spcAft>
        <a:buSzPct val="100000"/>
        <a:buFontTx/>
        <a:buChar char="•"/>
        <a:defRPr sz="2399" b="0" i="0" u="none" kern="1200" baseline="0">
          <a:solidFill>
            <a:srgbClr val="000000"/>
          </a:solidFill>
          <a:latin typeface="Arial" panose="020B0604020202020204" pitchFamily="34" charset="0"/>
          <a:ea typeface="宋体" panose="02010600030101010101" pitchFamily="2" charset="-122"/>
          <a:cs typeface="+mn-cs"/>
        </a:defRPr>
      </a:lvl3pPr>
      <a:lvl4pPr marL="1599560" lvl="3"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4pPr>
      <a:lvl5pPr marL="2056577" lvl="4"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5pPr>
      <a:lvl6pPr marL="2513594" lvl="5"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6pPr>
      <a:lvl7pPr marL="2970611" lvl="6"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7pPr>
      <a:lvl8pPr marL="3427628" lvl="7"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8pPr>
      <a:lvl9pPr marL="3884646" lvl="8" indent="-228509" algn="l" defTabSz="914034" eaLnBrk="1" fontAlgn="base" latinLnBrk="0" hangingPunct="1">
        <a:lnSpc>
          <a:spcPct val="100000"/>
        </a:lnSpc>
        <a:spcBef>
          <a:spcPct val="20000"/>
        </a:spcBef>
        <a:spcAft>
          <a:spcPct val="0"/>
        </a:spcAft>
        <a:buSzPct val="100000"/>
        <a:buFontTx/>
        <a:buChar char="»"/>
        <a:defRPr sz="1999"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034" eaLnBrk="1" fontAlgn="base" latinLnBrk="0" hangingPunct="1">
        <a:lnSpc>
          <a:spcPct val="100000"/>
        </a:lnSpc>
        <a:spcBef>
          <a:spcPct val="0"/>
        </a:spcBef>
        <a:spcAft>
          <a:spcPct val="0"/>
        </a:spcAft>
        <a:buNone/>
        <a:defRPr sz="1799" b="0" i="0" u="none" kern="1200" baseline="0">
          <a:solidFill>
            <a:srgbClr val="000000"/>
          </a:solidFill>
          <a:latin typeface="+mn-lt"/>
          <a:ea typeface="+mn-ea"/>
          <a:cs typeface="+mn-cs"/>
        </a:defRPr>
      </a:lvl1pPr>
      <a:lvl2pPr marL="457017" lvl="1"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2pPr>
      <a:lvl3pPr marL="914034" lvl="2"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3pPr>
      <a:lvl4pPr marL="1371051" lvl="3"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4pPr>
      <a:lvl5pPr marL="1828068" lvl="4"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5pPr>
      <a:lvl6pPr marL="2285086" lvl="5"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6pPr>
      <a:lvl7pPr marL="2742103" lvl="6"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7pPr>
      <a:lvl8pPr marL="3199120" lvl="7"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8pPr>
      <a:lvl9pPr marL="3656137" lvl="8" indent="0" algn="l" defTabSz="914034" eaLnBrk="1" fontAlgn="base" latinLnBrk="0" hangingPunct="1">
        <a:lnSpc>
          <a:spcPct val="100000"/>
        </a:lnSpc>
        <a:spcBef>
          <a:spcPct val="0"/>
        </a:spcBef>
        <a:spcAft>
          <a:spcPct val="0"/>
        </a:spcAft>
        <a:buFontTx/>
        <a:buNone/>
        <a:defRPr sz="1799"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22058" y="6246030"/>
            <a:ext cx="184659" cy="369060"/>
          </a:xfrm>
          <a:prstGeom prst="rect">
            <a:avLst/>
          </a:prstGeom>
          <a:noFill/>
        </p:spPr>
        <p:txBody>
          <a:bodyPr wrap="none" rtlCol="0">
            <a:spAutoFit/>
          </a:bodyPr>
          <a:lstStyle/>
          <a:p>
            <a:pPr marL="0" marR="0" lvl="0" indent="0" algn="l" defTabSz="914034" rtl="0" eaLnBrk="0" fontAlgn="base" latinLnBrk="0" hangingPunct="0">
              <a:lnSpc>
                <a:spcPct val="100000"/>
              </a:lnSpc>
              <a:spcBef>
                <a:spcPct val="0"/>
              </a:spcBef>
              <a:spcAft>
                <a:spcPct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内容占位符 2"/>
          <p:cNvSpPr>
            <a:spLocks noGrp="1"/>
          </p:cNvSpPr>
          <p:nvPr/>
        </p:nvSpPr>
        <p:spPr>
          <a:xfrm>
            <a:off x="0" y="2205198"/>
            <a:ext cx="12192317" cy="935625"/>
          </a:xfrm>
          <a:prstGeom prst="rect">
            <a:avLst/>
          </a:prstGeom>
          <a:noFill/>
          <a:ln w="9525">
            <a:noFill/>
          </a:ln>
        </p:spPr>
        <p:txBody>
          <a:bodyPr vert="horz" lIns="91404" tIns="45702" rIns="91404" bIns="45702"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marR="0" lvl="0" indent="0" algn="ctr" defTabSz="914034" rtl="0" eaLnBrk="1" fontAlgn="base" latinLnBrk="0" hangingPunct="1">
              <a:lnSpc>
                <a:spcPct val="100000"/>
              </a:lnSpc>
              <a:spcBef>
                <a:spcPct val="20000"/>
              </a:spcBef>
              <a:spcAft>
                <a:spcPct val="0"/>
              </a:spcAft>
              <a:buClrTx/>
              <a:buSzPct val="100000"/>
              <a:buFontTx/>
              <a:buNone/>
              <a:tabLst/>
              <a:defRPr/>
            </a:pPr>
            <a:r>
              <a:rPr kumimoji="0" lang="en-US" altLang="zh-CN" sz="5398"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mn-cs"/>
              </a:rPr>
              <a:t>《</a:t>
            </a:r>
            <a:r>
              <a:rPr kumimoji="0" lang="zh-CN" altLang="en-US" sz="5398"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mn-cs"/>
              </a:rPr>
              <a:t>小二黑结婚</a:t>
            </a:r>
            <a:r>
              <a:rPr kumimoji="0" lang="en-US" altLang="zh-CN" sz="5398"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mn-cs"/>
              </a:rPr>
              <a:t>》</a:t>
            </a:r>
            <a:r>
              <a:rPr kumimoji="0" lang="zh-CN" altLang="en-US" sz="5398" b="0" i="0" u="none" strike="noStrike" kern="1200" cap="none" spc="0" normalizeH="0" baseline="0" noProof="0" dirty="0">
                <a:ln>
                  <a:noFill/>
                </a:ln>
                <a:solidFill>
                  <a:srgbClr val="000000"/>
                </a:solidFill>
                <a:effectLst/>
                <a:uLnTx/>
                <a:uFillTx/>
                <a:latin typeface="黑体" panose="02010609060101010101" charset="-122"/>
                <a:ea typeface="黑体" panose="02010609060101010101" charset="-122"/>
                <a:cs typeface="+mn-cs"/>
              </a:rPr>
              <a:t>（节选）第二课时</a:t>
            </a:r>
          </a:p>
        </p:txBody>
      </p:sp>
      <p:sp>
        <p:nvSpPr>
          <p:cNvPr id="35842" name="内容占位符 2"/>
          <p:cNvSpPr>
            <a:spLocks noGrp="1"/>
          </p:cNvSpPr>
          <p:nvPr>
            <p:ph idx="1"/>
          </p:nvPr>
        </p:nvSpPr>
        <p:spPr>
          <a:xfrm>
            <a:off x="609362" y="3284912"/>
            <a:ext cx="10968515" cy="721713"/>
          </a:xfrm>
        </p:spPr>
        <p:txBody>
          <a:bodyPr vert="horz" lIns="91404" tIns="45702" rIns="91404" bIns="45702" anchor="t" anchorCtr="0"/>
          <a:lstStyle/>
          <a:p>
            <a:pPr marL="0" indent="0" algn="ctr">
              <a:buNone/>
            </a:pPr>
            <a:r>
              <a:rPr lang="zh-CN" altLang="en-US" sz="2799" dirty="0">
                <a:latin typeface="黑体" panose="02010609060101010101" pitchFamily="49" charset="-122"/>
                <a:ea typeface="黑体" panose="02010609060101010101" pitchFamily="49" charset="-122"/>
              </a:rPr>
              <a:t>广东第二师范学院番禺附属中学 蒋思明</a:t>
            </a:r>
          </a:p>
        </p:txBody>
      </p:sp>
      <p:pic>
        <p:nvPicPr>
          <p:cNvPr id="7" name="图片 6">
            <a:extLst>
              <a:ext uri="{FF2B5EF4-FFF2-40B4-BE49-F238E27FC236}">
                <a16:creationId xmlns:a16="http://schemas.microsoft.com/office/drawing/2014/main" id="{9E4A3DAB-CD2B-9D2D-C007-ADB23F0EB1D8}"/>
              </a:ext>
            </a:extLst>
          </p:cNvPr>
          <p:cNvPicPr>
            <a:picLocks noChangeAspect="1"/>
          </p:cNvPicPr>
          <p:nvPr/>
        </p:nvPicPr>
        <p:blipFill>
          <a:blip r:embed="rId3"/>
          <a:stretch>
            <a:fillRect/>
          </a:stretch>
        </p:blipFill>
        <p:spPr>
          <a:xfrm>
            <a:off x="337610" y="664176"/>
            <a:ext cx="11292456" cy="12493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344" y="980728"/>
            <a:ext cx="11665296" cy="4824536"/>
          </a:xfrm>
        </p:spPr>
        <p:txBody>
          <a:bodyPr/>
          <a:lstStyle/>
          <a:p>
            <a:pPr marL="0" indent="0">
              <a:buNone/>
            </a:pPr>
            <a:r>
              <a:rPr lang="en-US" altLang="zh-CN" sz="3600" b="1" dirty="0">
                <a:solidFill>
                  <a:schemeClr val="tx1"/>
                </a:solidFill>
                <a:latin typeface="黑体" panose="02010609060101010101" charset="-122"/>
                <a:ea typeface="黑体" panose="02010609060101010101" charset="-122"/>
                <a:cs typeface="黑体" panose="02010609060101010101" charset="-122"/>
                <a:sym typeface="+mn-ea"/>
              </a:rPr>
              <a:t>    3.</a:t>
            </a:r>
            <a:r>
              <a:rPr lang="zh-CN" altLang="en-US" sz="3600" b="1" dirty="0">
                <a:solidFill>
                  <a:schemeClr val="tx1"/>
                </a:solidFill>
                <a:latin typeface="黑体" panose="02010609060101010101" charset="-122"/>
                <a:ea typeface="黑体" panose="02010609060101010101" charset="-122"/>
                <a:cs typeface="黑体" panose="02010609060101010101" charset="-122"/>
                <a:sym typeface="+mn-ea"/>
              </a:rPr>
              <a:t>小说刻画人物形象的技巧。</a:t>
            </a:r>
            <a:endParaRPr lang="en-US" altLang="zh-CN" sz="3600" b="1" dirty="0">
              <a:solidFill>
                <a:schemeClr val="tx1"/>
              </a:solidFill>
              <a:latin typeface="黑体" panose="02010609060101010101" charset="-122"/>
              <a:ea typeface="黑体" panose="02010609060101010101" charset="-122"/>
              <a:cs typeface="黑体" panose="02010609060101010101" charset="-122"/>
              <a:sym typeface="+mn-ea"/>
            </a:endParaRPr>
          </a:p>
          <a:p>
            <a:pPr fontAlgn="auto">
              <a:buNone/>
            </a:pPr>
            <a:r>
              <a:rPr lang="en-US" altLang="zh-CN" b="1" dirty="0">
                <a:solidFill>
                  <a:schemeClr val="tx1"/>
                </a:solidFill>
                <a:latin typeface="黑体" panose="02010609060101010101" charset="-122"/>
                <a:ea typeface="黑体" panose="02010609060101010101" charset="-122"/>
                <a:cs typeface="黑体" panose="02010609060101010101" charset="-122"/>
                <a:sym typeface="+mn-ea"/>
              </a:rPr>
              <a:t>     </a:t>
            </a: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③</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细节描写让人物形象更加真实可感。</a:t>
            </a:r>
            <a:endParaRPr lang="en-US" altLang="zh-CN" sz="2800" dirty="0">
              <a:solidFill>
                <a:srgbClr val="FF0000"/>
              </a:solidFill>
              <a:latin typeface="黑体" panose="02010609060101010101" charset="-122"/>
              <a:ea typeface="黑体" panose="02010609060101010101" charset="-122"/>
              <a:cs typeface="黑体" panose="02010609060101010101" charset="-122"/>
              <a:sym typeface="+mn-ea"/>
            </a:endParaRPr>
          </a:p>
          <a:p>
            <a:pPr fontAlgn="auto">
              <a:buNone/>
            </a:pPr>
            <a:r>
              <a:rPr lang="en-US" altLang="zh-CN" sz="2800" dirty="0">
                <a:solidFill>
                  <a:schemeClr val="tx1"/>
                </a:solidFill>
                <a:latin typeface="黑体" panose="02010609060101010101" charset="-122"/>
                <a:ea typeface="黑体" panose="02010609060101010101" charset="-122"/>
                <a:sym typeface="+mn-ea"/>
              </a:rPr>
              <a:t>      </a:t>
            </a:r>
            <a:r>
              <a:rPr lang="zh-CN" altLang="en-US" sz="2800" dirty="0">
                <a:solidFill>
                  <a:schemeClr val="tx1"/>
                </a:solidFill>
                <a:latin typeface="黑体" panose="02010609060101010101" pitchFamily="49" charset="-122"/>
                <a:ea typeface="黑体" panose="02010609060101010101" pitchFamily="49" charset="-122"/>
              </a:rPr>
              <a:t>如：当小二黑和小芹被绑上区上时，文中写道“二诸葛摸了摸脸，取出三个制钱占了一卦，占出之后吓得他面色如土。”明天就得赶着上区里的节骨眼上，二诸葛还是不忘占卜算卦，可见二诸葛的迷信迂腐；</a:t>
            </a:r>
            <a:endParaRPr lang="en-US" altLang="zh-CN" sz="2800" dirty="0">
              <a:solidFill>
                <a:schemeClr val="tx1"/>
              </a:solidFill>
              <a:latin typeface="黑体" panose="02010609060101010101" pitchFamily="49" charset="-122"/>
              <a:ea typeface="黑体" panose="02010609060101010101" pitchFamily="49" charset="-122"/>
            </a:endParaRPr>
          </a:p>
          <a:p>
            <a:pPr fontAlgn="auto">
              <a:buNone/>
            </a:pPr>
            <a:r>
              <a:rPr lang="en-US" altLang="zh-CN" sz="2800" dirty="0">
                <a:solidFill>
                  <a:schemeClr val="tx1"/>
                </a:solidFill>
                <a:latin typeface="黑体" panose="02010609060101010101" pitchFamily="49" charset="-122"/>
                <a:ea typeface="黑体" panose="02010609060101010101" pitchFamily="49" charset="-122"/>
              </a:rPr>
              <a:t>     </a:t>
            </a:r>
            <a:r>
              <a:rPr lang="zh-CN" altLang="en-US" sz="2800" dirty="0">
                <a:solidFill>
                  <a:schemeClr val="tx1"/>
                </a:solidFill>
                <a:latin typeface="黑体" panose="02010609060101010101" pitchFamily="49" charset="-122"/>
                <a:ea typeface="黑体" panose="02010609060101010101" pitchFamily="49" charset="-122"/>
              </a:rPr>
              <a:t>如：三仙姑被教育后，回家“把三十年来装神弄鬼的那张香案也悄悄拆去。”突出三仙姑思想上认识到了错误，悔过自新的形象。</a:t>
            </a:r>
            <a:endParaRPr lang="zh-CN" altLang="en-US" sz="2800"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p:nvPr>
            <p:custDataLst>
              <p:tags r:id="rId1"/>
            </p:custDataLst>
          </p:nvPr>
        </p:nvSpPr>
        <p:spPr>
          <a:xfrm>
            <a:off x="551384" y="764704"/>
            <a:ext cx="11809312" cy="1008112"/>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0" marR="0" lvl="0" indent="0" algn="l" defTabSz="914400" rtl="0" eaLnBrk="1" fontAlgn="base" latinLnBrk="0" hangingPunct="1">
              <a:lnSpc>
                <a:spcPct val="100000"/>
              </a:lnSpc>
              <a:spcBef>
                <a:spcPct val="20000"/>
              </a:spcBef>
              <a:spcAft>
                <a:spcPct val="0"/>
              </a:spcAft>
              <a:buClrTx/>
              <a:buSzPct val="100000"/>
              <a:buFontTx/>
              <a:buNone/>
              <a:tabLst/>
              <a:defRPr/>
            </a:pPr>
            <a:r>
              <a:rPr kumimoji="0" lang="en-US" altLang="zh-CN" sz="3600" b="1"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cs typeface="黑体" panose="02010609060101010101" charset="-122"/>
                <a:sym typeface="+mn-ea"/>
              </a:rPr>
              <a:t>   4</a:t>
            </a:r>
            <a:r>
              <a:rPr kumimoji="0" lang="zh-CN" altLang="en-US" sz="3600" b="1"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cs typeface="黑体" panose="02010609060101010101" charset="-122"/>
                <a:sym typeface="+mn-ea"/>
              </a:rPr>
              <a:t>.</a:t>
            </a:r>
            <a:r>
              <a:rPr kumimoji="0" lang="en-US" altLang="zh-CN" sz="3600" b="1"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cs typeface="黑体" panose="02010609060101010101" charset="-122"/>
              </a:rPr>
              <a:t> </a:t>
            </a:r>
            <a:r>
              <a:rPr kumimoji="0" lang="zh-CN" altLang="en-US" sz="3600" b="1"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cs typeface="黑体" panose="02010609060101010101" charset="-122"/>
              </a:rPr>
              <a:t>小说语言特点。</a:t>
            </a:r>
            <a:endParaRPr kumimoji="0" lang="zh-CN" altLang="en-US" sz="3600" b="1"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cs typeface="黑体" panose="02010609060101010101" charset="-122"/>
              <a:sym typeface="+mn-ea"/>
            </a:endParaRPr>
          </a:p>
        </p:txBody>
      </p:sp>
      <p:sp>
        <p:nvSpPr>
          <p:cNvPr id="4" name="Title 6"/>
          <p:cNvSpPr txBox="1"/>
          <p:nvPr>
            <p:custDataLst>
              <p:tags r:id="rId2"/>
            </p:custDataLst>
          </p:nvPr>
        </p:nvSpPr>
        <p:spPr>
          <a:xfrm>
            <a:off x="335360" y="1556792"/>
            <a:ext cx="11521280" cy="4396740"/>
          </a:xfrm>
          <a:prstGeom prst="rect">
            <a:avLst/>
          </a:prstGeom>
          <a:noFill/>
          <a:ln w="15875">
            <a:noFill/>
            <a:prstDash val="dash"/>
          </a:ln>
          <a:extLst>
            <a:ext uri="{909E8E84-426E-40DD-AFC4-6F175D3DCCD1}">
              <a14:hiddenFill xmlns:a14="http://schemas.microsoft.com/office/drawing/2010/main">
                <a:solidFill>
                  <a:schemeClr val="bg1"/>
                </a:solidFill>
              </a14:hiddenFill>
            </a:ext>
          </a:extLst>
        </p:spPr>
        <p:txBody>
          <a:bodyPr wrap="square" lIns="68024" tIns="34012" rIns="68024" bIns="34012"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0" marR="0" lvl="0" indent="0" algn="l" defTabSz="913765" rtl="0" eaLnBrk="1" fontAlgn="base" latinLnBrk="0" hangingPunct="1">
              <a:lnSpc>
                <a:spcPct val="90000"/>
              </a:lnSpc>
              <a:spcBef>
                <a:spcPct val="0"/>
              </a:spcBef>
              <a:spcAft>
                <a:spcPct val="0"/>
              </a:spcAft>
              <a:buClrTx/>
              <a:buSzTx/>
              <a:buFontTx/>
              <a:buNone/>
              <a:tabLst/>
              <a:defRPr/>
            </a:pPr>
            <a:r>
              <a:rPr kumimoji="0" lang="zh-CN" altLang="en-US" sz="2800" b="1" i="0" u="none" strike="noStrike" kern="1200" cap="none" spc="-49" normalizeH="0" baseline="0" noProof="0" dirty="0">
                <a:ln w="3175">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    ①语言大众化，通俗化。</a:t>
            </a:r>
            <a:r>
              <a:rPr kumimoji="0" lang="zh-CN" altLang="zh-CN" sz="2800" b="1" i="0" u="none" strike="noStrike" kern="1200" cap="none" spc="-49" normalizeH="0" baseline="0" noProof="0" dirty="0">
                <a:ln w="3175">
                  <a:noFill/>
                </a:ln>
                <a:solidFill>
                  <a:srgbClr val="FF0000"/>
                </a:solidFill>
                <a:effectLst/>
                <a:uLnTx/>
                <a:uFillTx/>
                <a:latin typeface="黑体" panose="02010609060101010101" charset="-122"/>
                <a:ea typeface="黑体" panose="02010609060101010101" charset="-122"/>
                <a:cs typeface="黑体" panose="02010609060101010101" charset="-122"/>
              </a:rPr>
              <a:t>小说大量引入山西农村的方言口语，不仅符合不同人物的形象特征，也展现出山西农村的地方风土特色，构成了赵树理小说别具一格的语言风格。</a:t>
            </a:r>
          </a:p>
          <a:p>
            <a:pPr lvl="0" indent="596900" fontAlgn="auto">
              <a:lnSpc>
                <a:spcPct val="120000"/>
              </a:lnSpc>
            </a:pPr>
            <a:r>
              <a:rPr kumimoji="0" lang="zh-CN" altLang="en-US" sz="2200" b="0" i="0" u="none" strike="noStrike" kern="1200" cap="none" spc="-49" normalizeH="0" baseline="0" noProof="0" dirty="0">
                <a:ln w="3175">
                  <a:noFill/>
                </a:ln>
                <a:solidFill>
                  <a:srgbClr val="000000"/>
                </a:solidFill>
                <a:effectLst/>
                <a:uLnTx/>
                <a:uFillTx/>
                <a:latin typeface="黑体" panose="02010609060101010101" pitchFamily="49" charset="-122"/>
                <a:ea typeface="黑体" panose="02010609060101010101" pitchFamily="49" charset="-122"/>
              </a:rPr>
              <a:t>如：</a:t>
            </a:r>
            <a:r>
              <a:rPr lang="zh-CN" altLang="en-US" sz="2200" dirty="0">
                <a:solidFill>
                  <a:schemeClr val="tx1"/>
                </a:solidFill>
                <a:latin typeface="黑体" panose="02010609060101010101" charset="-122"/>
                <a:ea typeface="黑体" panose="02010609060101010101" charset="-122"/>
                <a:cs typeface="黑体" panose="02010609060101010101" charset="-122"/>
              </a:rPr>
              <a:t>有事人那里睡得着</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人散了之后，二诸葛家里除了童养媳之外，三个人谁也没有睡。二诸葛摸了摸脸，取出三个制钱占了一卦，占出之后吓得他面色如土。他说：“了不得呀了不得</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丑土的父母动出午火的官鬼，火旺于夏，恐怕有些危险了。唉</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人家把他选成青年队长，我就说过不叫他当，小杂种硬要充人物头</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人家说要按军法处理，要不当队长那里犯得了军法</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老婆也拍手跺脚道：“小爹呀</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谁知道你要闯这么大的事啦</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大黑劝道：“不怕</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事已经出下了，由他去吧</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我想这又不是人命事，也犯不了什么大罪</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既然他们送到区上了，我先到区上打听打听</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你们都睡吧</a:t>
            </a:r>
            <a:r>
              <a:rPr lang="en-US" altLang="zh-CN" sz="2200" dirty="0">
                <a:solidFill>
                  <a:schemeClr val="tx1"/>
                </a:solidFill>
                <a:latin typeface="黑体" panose="02010609060101010101" charset="-122"/>
                <a:ea typeface="黑体" panose="02010609060101010101" charset="-122"/>
                <a:cs typeface="黑体" panose="02010609060101010101" charset="-122"/>
              </a:rPr>
              <a:t>!”</a:t>
            </a:r>
            <a:r>
              <a:rPr lang="zh-CN" altLang="en-US" sz="2200" dirty="0">
                <a:solidFill>
                  <a:schemeClr val="tx1"/>
                </a:solidFill>
                <a:latin typeface="黑体" panose="02010609060101010101" charset="-122"/>
                <a:ea typeface="黑体" panose="02010609060101010101" charset="-122"/>
                <a:cs typeface="黑体" panose="02010609060101010101" charset="-122"/>
              </a:rPr>
              <a:t>说着点了个灯笼就走了。</a:t>
            </a:r>
          </a:p>
        </p:txBody>
      </p:sp>
    </p:spTree>
    <p:extLst>
      <p:ext uri="{BB962C8B-B14F-4D97-AF65-F5344CB8AC3E}">
        <p14:creationId xmlns:p14="http://schemas.microsoft.com/office/powerpoint/2010/main" val="405158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p:nvPr>
            <p:custDataLst>
              <p:tags r:id="rId1"/>
            </p:custDataLst>
          </p:nvPr>
        </p:nvSpPr>
        <p:spPr>
          <a:xfrm>
            <a:off x="551384" y="764704"/>
            <a:ext cx="11809312" cy="1008112"/>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defTabSz="914400">
              <a:lnSpc>
                <a:spcPct val="100000"/>
              </a:lnSpc>
              <a:spcBef>
                <a:spcPct val="20000"/>
              </a:spcBef>
              <a:buClrTx/>
              <a:buSzPct val="100000"/>
            </a:pP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   4</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rPr>
              <a:t> </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rPr>
              <a:t>小说语言特点。</a:t>
            </a:r>
            <a:endPar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
        <p:nvSpPr>
          <p:cNvPr id="4" name="Title 6"/>
          <p:cNvSpPr txBox="1"/>
          <p:nvPr>
            <p:custDataLst>
              <p:tags r:id="rId2"/>
            </p:custDataLst>
          </p:nvPr>
        </p:nvSpPr>
        <p:spPr>
          <a:xfrm>
            <a:off x="335360" y="1556792"/>
            <a:ext cx="11521280" cy="4396740"/>
          </a:xfrm>
          <a:prstGeom prst="rect">
            <a:avLst/>
          </a:prstGeom>
          <a:noFill/>
          <a:ln w="15875">
            <a:noFill/>
            <a:prstDash val="dash"/>
          </a:ln>
          <a:extLst>
            <a:ext uri="{909E8E84-426E-40DD-AFC4-6F175D3DCCD1}">
              <a14:hiddenFill xmlns:a14="http://schemas.microsoft.com/office/drawing/2010/main">
                <a:solidFill>
                  <a:schemeClr val="bg1"/>
                </a:solidFill>
              </a14:hiddenFill>
            </a:ext>
          </a:extLst>
        </p:spPr>
        <p:txBody>
          <a:bodyPr wrap="square" lIns="68024" tIns="34012" rIns="68024" bIns="34012"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r>
              <a:rPr lang="zh-CN" altLang="en-US" sz="2800" b="1" dirty="0">
                <a:solidFill>
                  <a:srgbClr val="FF0000"/>
                </a:solidFill>
                <a:uFillTx/>
                <a:latin typeface="黑体" panose="02010609060101010101" charset="-122"/>
                <a:ea typeface="黑体" panose="02010609060101010101" charset="-122"/>
                <a:cs typeface="黑体" panose="02010609060101010101" charset="-122"/>
                <a:sym typeface="+mn-ea"/>
              </a:rPr>
              <a:t>    ①</a:t>
            </a:r>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语言大众化，通俗化</a:t>
            </a:r>
            <a:r>
              <a:rPr lang="zh-CN" altLang="en-US" sz="2800" b="1" dirty="0">
                <a:solidFill>
                  <a:srgbClr val="FF0000"/>
                </a:solidFill>
                <a:uFillTx/>
                <a:latin typeface="黑体" panose="02010609060101010101" charset="-122"/>
                <a:ea typeface="黑体" panose="02010609060101010101" charset="-122"/>
                <a:cs typeface="黑体" panose="02010609060101010101" charset="-122"/>
                <a:sym typeface="+mn-ea"/>
              </a:rPr>
              <a:t>。</a:t>
            </a:r>
            <a:r>
              <a:rPr lang="zh-CN" altLang="zh-CN" sz="2800" b="1" dirty="0">
                <a:solidFill>
                  <a:srgbClr val="FF0000"/>
                </a:solidFill>
                <a:latin typeface="黑体" panose="02010609060101010101" charset="-122"/>
                <a:ea typeface="黑体" panose="02010609060101010101" charset="-122"/>
                <a:cs typeface="黑体" panose="02010609060101010101" charset="-122"/>
              </a:rPr>
              <a:t>小说大量引入山西农村的方言口语，不仅符合不同人物的形象特征，也展现出山西农村的地方风土特色，构成了赵树理小说别具一格的语言风格。</a:t>
            </a:r>
          </a:p>
          <a:p>
            <a:pPr indent="596900" algn="just" fontAlgn="auto">
              <a:lnSpc>
                <a:spcPct val="120000"/>
              </a:lnSpc>
            </a:pPr>
            <a:r>
              <a:rPr lang="zh-CN" altLang="en-US" sz="2800" dirty="0">
                <a:solidFill>
                  <a:schemeClr val="tx1"/>
                </a:solidFill>
                <a:latin typeface="黑体" panose="02010609060101010101" pitchFamily="49" charset="-122"/>
                <a:ea typeface="黑体" panose="02010609060101010101" pitchFamily="49" charset="-122"/>
              </a:rPr>
              <a:t>如：邻近的女人都跑来看，挤了半院，唧唧哝哝说：</a:t>
            </a:r>
            <a:r>
              <a:rPr lang="zh-CN" altLang="en-US" sz="2800" dirty="0">
                <a:solidFill>
                  <a:schemeClr val="tx1"/>
                </a:solidFill>
                <a:uFillTx/>
                <a:latin typeface="黑体" panose="02010609060101010101" charset="-122"/>
                <a:ea typeface="黑体" panose="02010609060101010101" charset="-122"/>
                <a:cs typeface="黑体" panose="02010609060101010101" charset="-122"/>
                <a:sym typeface="+mn-ea"/>
              </a:rPr>
              <a:t>“看看！四十五了！”“看那裤腿！”“看那鞋！”三仙姑半辈子没有脸红过，偏这会儿撑不住气了，一道道热汗在脸上流。交通员领着小芹来了，故意说：“看什么？人家也是个人吧，没有见过？闪开路！”一伙女人们哈哈大笑。</a:t>
            </a:r>
            <a:endParaRPr lang="en-US" altLang="zh-CN" sz="2800" dirty="0">
              <a:solidFill>
                <a:schemeClr val="tx1"/>
              </a:solidFill>
              <a:latin typeface="黑体" panose="02010609060101010101" charset="-122"/>
              <a:ea typeface="黑体" panose="02010609060101010101" charset="-122"/>
              <a:cs typeface="黑体" panose="02010609060101010101" charset="-122"/>
              <a:sym typeface="+mn-ea"/>
            </a:endParaRPr>
          </a:p>
          <a:p>
            <a:pPr marL="0" indent="558800" algn="just" defTabSz="913765" fontAlgn="auto">
              <a:lnSpc>
                <a:spcPct val="150000"/>
              </a:lnSpc>
              <a:spcBef>
                <a:spcPct val="0"/>
              </a:spcBef>
              <a:buNone/>
            </a:pPr>
            <a:endParaRPr lang="zh-CN" altLang="en-US" sz="2400" dirty="0">
              <a:ln w="3175">
                <a:noFill/>
              </a:ln>
              <a:solidFill>
                <a:schemeClr val="tx1"/>
              </a:solidFill>
              <a:uFillTx/>
              <a:latin typeface="黑体" panose="02010609060101010101" charset="-122"/>
              <a:ea typeface="黑体" panose="02010609060101010101" charset="-122"/>
              <a:cs typeface="黑体" panose="02010609060101010101" charset="-122"/>
            </a:endParaRPr>
          </a:p>
          <a:p>
            <a:pPr indent="635000" algn="just" fontAlgn="auto">
              <a:lnSpc>
                <a:spcPct val="150000"/>
              </a:lnSpc>
            </a:pPr>
            <a:endParaRPr lang="zh-CN" altLang="en-US" sz="2400" spc="100" dirty="0">
              <a:ln w="3175">
                <a:noFill/>
              </a:ln>
              <a:solidFill>
                <a:srgbClr val="3C3C41"/>
              </a:solidFill>
              <a:uFillTx/>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20238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407369" y="1628800"/>
            <a:ext cx="11449272" cy="4572508"/>
          </a:xfrm>
        </p:spPr>
        <p:txBody>
          <a:bodyPr>
            <a:noAutofit/>
          </a:bodyPr>
          <a:lstStyle/>
          <a:p>
            <a:pPr marL="0" indent="558800" algn="just" defTabSz="913765" fontAlgn="auto">
              <a:spcBef>
                <a:spcPct val="0"/>
              </a:spcBef>
              <a:buNone/>
            </a:pPr>
            <a:r>
              <a:rPr lang="zh-CN" altLang="en-US" sz="2800" b="1" dirty="0">
                <a:ln w="3175">
                  <a:noFill/>
                </a:ln>
                <a:solidFill>
                  <a:srgbClr val="FF0000"/>
                </a:solidFill>
                <a:uFillTx/>
                <a:latin typeface="黑体" panose="02010609060101010101" charset="-122"/>
                <a:ea typeface="黑体" panose="02010609060101010101" charset="-122"/>
                <a:cs typeface="黑体" panose="02010609060101010101" charset="-122"/>
              </a:rPr>
              <a:t> ②叠音词的使用。</a:t>
            </a:r>
            <a:r>
              <a:rPr lang="zh-CN" altLang="en-US" sz="2800" dirty="0">
                <a:ln w="3175">
                  <a:noFill/>
                </a:ln>
                <a:solidFill>
                  <a:srgbClr val="FF0000"/>
                </a:solidFill>
                <a:latin typeface="黑体" panose="02010609060101010101" charset="-122"/>
                <a:ea typeface="黑体" panose="02010609060101010101" charset="-122"/>
                <a:cs typeface="黑体" panose="02010609060101010101" charset="-122"/>
              </a:rPr>
              <a:t>百姓生活中经常使用叠音，看似重复但不多余，增加了小说语言的丰富多样性。</a:t>
            </a:r>
            <a:endParaRPr lang="en-US" altLang="zh-CN" sz="2800" dirty="0">
              <a:ln w="3175">
                <a:noFill/>
              </a:ln>
              <a:solidFill>
                <a:srgbClr val="FF0000"/>
              </a:solidFill>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endParaRPr lang="en-US" altLang="zh-CN" sz="2400" dirty="0">
              <a:ln w="3175">
                <a:noFill/>
              </a:ln>
              <a:solidFill>
                <a:schemeClr val="tx1"/>
              </a:solidFill>
              <a:uFillTx/>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 一是</a:t>
            </a:r>
            <a:r>
              <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rPr>
              <a:t>AABB</a:t>
            </a: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式叠音词，如唧唧哝哝、断断续续等。</a:t>
            </a:r>
            <a:endPar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endPar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 二是</a:t>
            </a:r>
            <a:r>
              <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rPr>
              <a:t>ABAB</a:t>
            </a: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式叠音词，如打听打听、恩典恩典、管教管教、和说和说  </a:t>
            </a:r>
            <a:endPar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en-US" altLang="zh-CN" sz="2800" dirty="0">
                <a:ln w="3175">
                  <a:noFill/>
                </a:ln>
                <a:solidFill>
                  <a:schemeClr val="tx1"/>
                </a:solidFill>
                <a:latin typeface="黑体" panose="02010609060101010101" charset="-122"/>
                <a:ea typeface="黑体" panose="02010609060101010101" charset="-122"/>
                <a:cs typeface="黑体" panose="02010609060101010101" charset="-122"/>
              </a:rPr>
              <a:t> </a:t>
            </a: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等。   </a:t>
            </a:r>
            <a:endPar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rPr>
              <a:t> </a:t>
            </a:r>
          </a:p>
          <a:p>
            <a:pPr marL="0" indent="558800" algn="just" defTabSz="913765" fontAlgn="auto">
              <a:spcBef>
                <a:spcPct val="0"/>
              </a:spcBef>
              <a:buNone/>
            </a:pP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 三是</a:t>
            </a:r>
            <a:r>
              <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rPr>
              <a:t>ABAC</a:t>
            </a:r>
            <a:r>
              <a:rPr lang="zh-CN" altLang="en-US" sz="2800" dirty="0">
                <a:ln w="3175">
                  <a:noFill/>
                </a:ln>
                <a:solidFill>
                  <a:schemeClr val="tx1"/>
                </a:solidFill>
                <a:uFillTx/>
                <a:latin typeface="黑体" panose="02010609060101010101" charset="-122"/>
                <a:ea typeface="黑体" panose="02010609060101010101" charset="-122"/>
                <a:cs typeface="黑体" panose="02010609060101010101" charset="-122"/>
              </a:rPr>
              <a:t>式的叠音词，如啰里啰嗦等。</a:t>
            </a:r>
            <a:endParaRPr lang="en-US" altLang="zh-CN" sz="2800" dirty="0">
              <a:ln w="3175">
                <a:noFill/>
              </a:ln>
              <a:solidFill>
                <a:schemeClr val="tx1"/>
              </a:solidFill>
              <a:uFillTx/>
              <a:latin typeface="黑体" panose="02010609060101010101" charset="-122"/>
              <a:ea typeface="黑体" panose="02010609060101010101" charset="-122"/>
              <a:cs typeface="黑体" panose="02010609060101010101" charset="-122"/>
            </a:endParaRPr>
          </a:p>
        </p:txBody>
      </p:sp>
      <p:sp>
        <p:nvSpPr>
          <p:cNvPr id="4" name="Title 6"/>
          <p:cNvSpPr txBox="1"/>
          <p:nvPr>
            <p:custDataLst>
              <p:tags r:id="rId2"/>
            </p:custDataLst>
          </p:nvPr>
        </p:nvSpPr>
        <p:spPr>
          <a:xfrm>
            <a:off x="839416" y="656692"/>
            <a:ext cx="11809312" cy="1008112"/>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defTabSz="914400">
              <a:lnSpc>
                <a:spcPct val="100000"/>
              </a:lnSpc>
              <a:spcBef>
                <a:spcPct val="20000"/>
              </a:spcBef>
              <a:buClrTx/>
              <a:buSzPct val="100000"/>
            </a:pP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   4</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rPr>
              <a:t> </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rPr>
              <a:t>小说语言特点。 </a:t>
            </a:r>
            <a:endPar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Tree>
    <p:extLst>
      <p:ext uri="{BB962C8B-B14F-4D97-AF65-F5344CB8AC3E}">
        <p14:creationId xmlns:p14="http://schemas.microsoft.com/office/powerpoint/2010/main" val="14261419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407369" y="1628800"/>
            <a:ext cx="11449272" cy="4572508"/>
          </a:xfrm>
        </p:spPr>
        <p:txBody>
          <a:bodyPr>
            <a:noAutofit/>
          </a:bodyPr>
          <a:lstStyle/>
          <a:p>
            <a:pPr marL="0" indent="558800" algn="just" defTabSz="913765" fontAlgn="auto">
              <a:spcBef>
                <a:spcPct val="0"/>
              </a:spcBef>
              <a:buNone/>
            </a:pPr>
            <a:r>
              <a:rPr lang="zh-CN" altLang="en-US" sz="2800" b="1" dirty="0">
                <a:ln w="3175">
                  <a:noFill/>
                </a:ln>
                <a:solidFill>
                  <a:srgbClr val="FF0000"/>
                </a:solidFill>
                <a:uFillTx/>
                <a:latin typeface="黑体" panose="02010609060101010101" charset="-122"/>
                <a:ea typeface="黑体" panose="02010609060101010101" charset="-122"/>
                <a:cs typeface="黑体" panose="02010609060101010101" charset="-122"/>
              </a:rPr>
              <a:t> </a:t>
            </a:r>
            <a:r>
              <a:rPr lang="zh-CN" altLang="en-US" sz="2800" b="1" dirty="0">
                <a:ln w="3175">
                  <a:noFill/>
                </a:ln>
                <a:solidFill>
                  <a:srgbClr val="FF0000"/>
                </a:solidFill>
                <a:latin typeface="黑体" panose="02010609060101010101" charset="-122"/>
                <a:ea typeface="黑体" panose="02010609060101010101" charset="-122"/>
                <a:cs typeface="黑体" panose="02010609060101010101" charset="-122"/>
              </a:rPr>
              <a:t>③运用对偶的修辞手法。读起来朗朗上口，听起来铿锵悦耳，体现了语言的整齐美和音乐美，也更显诙谐风趣</a:t>
            </a:r>
            <a:r>
              <a:rPr lang="zh-CN" altLang="en-US" sz="2400" dirty="0">
                <a:ln w="3175">
                  <a:noFill/>
                </a:ln>
                <a:solidFill>
                  <a:srgbClr val="FF0000"/>
                </a:solidFill>
                <a:latin typeface="黑体" panose="02010609060101010101" charset="-122"/>
                <a:ea typeface="黑体" panose="02010609060101010101" charset="-122"/>
                <a:cs typeface="黑体" panose="02010609060101010101" charset="-122"/>
              </a:rPr>
              <a:t>。</a:t>
            </a:r>
            <a:endParaRPr lang="en-US" altLang="zh-CN" sz="2400" dirty="0">
              <a:ln w="3175">
                <a:noFill/>
              </a:ln>
              <a:solidFill>
                <a:srgbClr val="FF0000"/>
              </a:solidFill>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endParaRPr lang="en-US" altLang="zh-CN" sz="2400" dirty="0">
              <a:ln w="3175">
                <a:noFill/>
              </a:ln>
              <a:solidFill>
                <a:schemeClr val="tx1"/>
              </a:solidFill>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zh-CN" altLang="en-US" sz="2800" dirty="0">
                <a:ln w="3175">
                  <a:noFill/>
                </a:ln>
                <a:solidFill>
                  <a:schemeClr val="tx1"/>
                </a:solidFill>
                <a:latin typeface="黑体" panose="02010609060101010101" charset="-122"/>
                <a:ea typeface="黑体" panose="02010609060101010101" charset="-122"/>
                <a:cs typeface="黑体" panose="02010609060101010101" charset="-122"/>
              </a:rPr>
              <a:t> 如：“三仙姑叫‘前世姻缘’，</a:t>
            </a:r>
            <a:endParaRPr lang="en-US" altLang="zh-CN" sz="2800" dirty="0">
              <a:ln w="3175">
                <a:noFill/>
              </a:ln>
              <a:solidFill>
                <a:schemeClr val="tx1"/>
              </a:solidFill>
              <a:latin typeface="黑体" panose="02010609060101010101" charset="-122"/>
              <a:ea typeface="黑体" panose="02010609060101010101" charset="-122"/>
              <a:cs typeface="黑体" panose="02010609060101010101" charset="-122"/>
            </a:endParaRPr>
          </a:p>
          <a:p>
            <a:pPr marL="0" indent="558800" algn="just" defTabSz="913765" fontAlgn="auto">
              <a:spcBef>
                <a:spcPct val="0"/>
              </a:spcBef>
              <a:buNone/>
            </a:pPr>
            <a:r>
              <a:rPr lang="zh-CN" altLang="en-US" sz="2800" dirty="0">
                <a:ln w="3175">
                  <a:noFill/>
                </a:ln>
                <a:solidFill>
                  <a:schemeClr val="tx1"/>
                </a:solidFill>
                <a:latin typeface="黑体" panose="02010609060101010101" charset="-122"/>
                <a:ea typeface="黑体" panose="02010609060101010101" charset="-122"/>
                <a:cs typeface="黑体" panose="02010609060101010101" charset="-122"/>
              </a:rPr>
              <a:t> 二诸葛叫，‘命相不对’”。</a:t>
            </a:r>
          </a:p>
        </p:txBody>
      </p:sp>
      <p:sp>
        <p:nvSpPr>
          <p:cNvPr id="4" name="Title 6"/>
          <p:cNvSpPr txBox="1"/>
          <p:nvPr>
            <p:custDataLst>
              <p:tags r:id="rId2"/>
            </p:custDataLst>
          </p:nvPr>
        </p:nvSpPr>
        <p:spPr>
          <a:xfrm>
            <a:off x="839416" y="656692"/>
            <a:ext cx="11809312" cy="1008112"/>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defTabSz="914400">
              <a:lnSpc>
                <a:spcPct val="100000"/>
              </a:lnSpc>
              <a:spcBef>
                <a:spcPct val="20000"/>
              </a:spcBef>
              <a:buClrTx/>
              <a:buSzPct val="100000"/>
            </a:pP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   4</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rPr>
              <a:t> </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rPr>
              <a:t>小说语言特点。 </a:t>
            </a:r>
            <a:endParaRPr lang="zh-CN" altLang="en-US" sz="3600" b="1"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Tree>
    <p:extLst>
      <p:ext uri="{BB962C8B-B14F-4D97-AF65-F5344CB8AC3E}">
        <p14:creationId xmlns:p14="http://schemas.microsoft.com/office/powerpoint/2010/main" val="91778663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5C109-98F4-887B-DE99-C6B3AA275598}"/>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4D75557D-89FF-D2A0-A7E3-E817D9DC788C}"/>
              </a:ext>
            </a:extLst>
          </p:cNvPr>
          <p:cNvSpPr>
            <a:spLocks noGrp="1"/>
          </p:cNvSpPr>
          <p:nvPr>
            <p:ph idx="1"/>
          </p:nvPr>
        </p:nvSpPr>
        <p:spPr>
          <a:xfrm>
            <a:off x="609600" y="1417638"/>
            <a:ext cx="10972800" cy="4525963"/>
          </a:xfrm>
        </p:spPr>
        <p:txBody>
          <a:bodyPr/>
          <a:lstStyle/>
          <a:p>
            <a:pPr eaLnBrk="1" hangingPunct="1">
              <a:buFontTx/>
              <a:buNone/>
            </a:pPr>
            <a:r>
              <a:rPr lang="zh-CN" altLang="en-US" sz="4000" b="1" dirty="0">
                <a:solidFill>
                  <a:srgbClr val="CC0066"/>
                </a:solidFill>
                <a:latin typeface="Times New Roman"/>
                <a:ea typeface="楷体" panose="02010609060101010101" pitchFamily="49" charset="-122"/>
              </a:rPr>
              <a:t>        </a:t>
            </a:r>
            <a:endParaRPr lang="en-US" altLang="zh-CN" sz="4000" b="1" dirty="0">
              <a:solidFill>
                <a:srgbClr val="CC0066"/>
              </a:solidFill>
              <a:latin typeface="Times New Roman"/>
              <a:ea typeface="楷体" panose="02010609060101010101" pitchFamily="49" charset="-122"/>
            </a:endParaRPr>
          </a:p>
          <a:p>
            <a:pPr eaLnBrk="1" hangingPunct="1">
              <a:buFontTx/>
              <a:buNone/>
            </a:pPr>
            <a:r>
              <a:rPr lang="en-US" altLang="zh-CN" sz="4000" b="1" dirty="0">
                <a:solidFill>
                  <a:srgbClr val="CC0066"/>
                </a:solidFill>
                <a:latin typeface="Times New Roman"/>
                <a:ea typeface="楷体" panose="02010609060101010101" pitchFamily="49" charset="-122"/>
              </a:rPr>
              <a:t>         </a:t>
            </a:r>
            <a:r>
              <a:rPr lang="zh-CN" altLang="en-US" sz="4000" b="1" dirty="0">
                <a:solidFill>
                  <a:srgbClr val="CC0066"/>
                </a:solidFill>
                <a:latin typeface="Times New Roman"/>
                <a:ea typeface="楷体" panose="02010609060101010101" pitchFamily="49" charset="-122"/>
              </a:rPr>
              <a:t>“从群众的话海中汲取丰富的养料，再经过我们充分的加工，把我们的语言锻炼得要说什么就能恰如其分地把什么说清楚</a:t>
            </a:r>
            <a:r>
              <a:rPr lang="zh-CN" altLang="zh-CN" sz="4000" b="1" dirty="0">
                <a:solidFill>
                  <a:srgbClr val="CC0066"/>
                </a:solidFill>
                <a:latin typeface="Times New Roman" panose="02010600040101010101" pitchFamily="2" charset="-122"/>
                <a:ea typeface="楷体" panose="02010609060101010101" pitchFamily="49" charset="-122"/>
              </a:rPr>
              <a:t>……”</a:t>
            </a:r>
            <a:endParaRPr lang="zh-CN" altLang="zh-CN" sz="4000" b="1" dirty="0">
              <a:solidFill>
                <a:srgbClr val="CC0066"/>
              </a:solidFill>
              <a:ea typeface="仿宋_GB2312" pitchFamily="1" charset="-122"/>
            </a:endParaRPr>
          </a:p>
          <a:p>
            <a:pPr algn="r" eaLnBrk="1" hangingPunct="1">
              <a:buFontTx/>
              <a:buNone/>
            </a:pPr>
            <a:r>
              <a:rPr lang="zh-CN" altLang="zh-CN" sz="4000" b="1" dirty="0">
                <a:latin typeface="Times New Roman"/>
                <a:ea typeface="楷体" pitchFamily="1" charset="-122"/>
              </a:rPr>
              <a:t>——</a:t>
            </a:r>
            <a:r>
              <a:rPr lang="zh-CN" altLang="en-US" sz="4000" b="1" dirty="0">
                <a:latin typeface="Times New Roman"/>
                <a:ea typeface="楷体" pitchFamily="1" charset="-122"/>
              </a:rPr>
              <a:t>赵树理</a:t>
            </a:r>
          </a:p>
          <a:p>
            <a:endParaRPr lang="zh-CN" altLang="en-US" dirty="0"/>
          </a:p>
        </p:txBody>
      </p:sp>
    </p:spTree>
    <p:extLst>
      <p:ext uri="{BB962C8B-B14F-4D97-AF65-F5344CB8AC3E}">
        <p14:creationId xmlns:p14="http://schemas.microsoft.com/office/powerpoint/2010/main" val="299530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1E16442-A9B6-7370-1260-F665C42C6EFE}"/>
              </a:ext>
            </a:extLst>
          </p:cNvPr>
          <p:cNvSpPr>
            <a:spLocks noGrp="1"/>
          </p:cNvSpPr>
          <p:nvPr>
            <p:ph idx="1"/>
          </p:nvPr>
        </p:nvSpPr>
        <p:spPr>
          <a:xfrm>
            <a:off x="191344" y="2280270"/>
            <a:ext cx="11906218" cy="4569371"/>
          </a:xfrm>
        </p:spPr>
        <p:txBody>
          <a:bodyPr/>
          <a:lstStyle/>
          <a:p>
            <a:pPr marL="0" indent="0" algn="l">
              <a:buNone/>
            </a:pPr>
            <a:r>
              <a:rPr lang="zh-CN" altLang="en-US" sz="2400" b="0" i="0" dirty="0">
                <a:solidFill>
                  <a:srgbClr val="333333"/>
                </a:solidFill>
                <a:effectLst/>
                <a:latin typeface="黑体" panose="02010609060101010101" pitchFamily="49" charset="-122"/>
                <a:ea typeface="黑体" panose="02010609060101010101" pitchFamily="49" charset="-122"/>
              </a:rPr>
              <a:t>    </a:t>
            </a:r>
            <a:r>
              <a:rPr lang="zh-CN" altLang="en-US" sz="2400" b="0" i="0" dirty="0">
                <a:solidFill>
                  <a:schemeClr val="tx1"/>
                </a:solidFill>
                <a:effectLst/>
                <a:latin typeface="黑体" panose="02010609060101010101" pitchFamily="49" charset="-122"/>
                <a:ea typeface="黑体" panose="02010609060101010101" pitchFamily="49" charset="-122"/>
              </a:rPr>
              <a:t>阎家山有个李有才，外号叫“气不死”。</a:t>
            </a:r>
          </a:p>
          <a:p>
            <a:pPr marL="0" indent="0" algn="l">
              <a:buNone/>
            </a:pPr>
            <a:r>
              <a:rPr lang="zh-CN" altLang="en-US" sz="2400" b="0" i="0" dirty="0">
                <a:solidFill>
                  <a:schemeClr val="tx1"/>
                </a:solidFill>
                <a:effectLst/>
                <a:latin typeface="黑体" panose="02010609060101010101" pitchFamily="49" charset="-122"/>
                <a:ea typeface="黑体" panose="02010609060101010101" pitchFamily="49" charset="-122"/>
              </a:rPr>
              <a:t>    这人现在有五十多岁，没有地，给村里人放牛，夏秋两季捎带</a:t>
            </a:r>
            <a:r>
              <a:rPr lang="zh-CN" altLang="en-US" sz="2400" dirty="0">
                <a:solidFill>
                  <a:schemeClr val="tx1"/>
                </a:solidFill>
                <a:latin typeface="黑体" panose="02010609060101010101" pitchFamily="49" charset="-122"/>
                <a:ea typeface="黑体" panose="02010609060101010101" pitchFamily="49" charset="-122"/>
              </a:rPr>
              <a:t>看守</a:t>
            </a:r>
            <a:r>
              <a:rPr lang="zh-CN" altLang="en-US" sz="2400" b="0" i="0" dirty="0">
                <a:solidFill>
                  <a:schemeClr val="tx1"/>
                </a:solidFill>
                <a:effectLst/>
                <a:latin typeface="黑体" panose="02010609060101010101" pitchFamily="49" charset="-122"/>
                <a:ea typeface="黑体" panose="02010609060101010101" pitchFamily="49" charset="-122"/>
              </a:rPr>
              <a:t>村里的</a:t>
            </a:r>
            <a:r>
              <a:rPr lang="zh-CN" altLang="en-US" sz="2400" dirty="0">
                <a:solidFill>
                  <a:schemeClr val="tx1"/>
                </a:solidFill>
                <a:latin typeface="黑体" panose="02010609060101010101" pitchFamily="49" charset="-122"/>
                <a:ea typeface="黑体" panose="02010609060101010101" pitchFamily="49" charset="-122"/>
              </a:rPr>
              <a:t>庄稼</a:t>
            </a:r>
            <a:r>
              <a:rPr lang="zh-CN" altLang="en-US" sz="2400" b="0" i="0" dirty="0">
                <a:solidFill>
                  <a:schemeClr val="tx1"/>
                </a:solidFill>
                <a:effectLst/>
                <a:latin typeface="黑体" panose="02010609060101010101" pitchFamily="49" charset="-122"/>
                <a:ea typeface="黑体" panose="02010609060101010101" pitchFamily="49" charset="-122"/>
              </a:rPr>
              <a:t>。他只是一身一口，没有家眷。他常好说两句</a:t>
            </a:r>
            <a:r>
              <a:rPr lang="zh-CN" altLang="en-US" sz="2400" dirty="0">
                <a:solidFill>
                  <a:schemeClr val="tx1"/>
                </a:solidFill>
                <a:latin typeface="黑体" panose="02010609060101010101" pitchFamily="49" charset="-122"/>
                <a:ea typeface="黑体" panose="02010609060101010101" pitchFamily="49" charset="-122"/>
              </a:rPr>
              <a:t>开心</a:t>
            </a:r>
            <a:r>
              <a:rPr lang="zh-CN" altLang="en-US" sz="2400" b="0" i="0" dirty="0">
                <a:solidFill>
                  <a:schemeClr val="tx1"/>
                </a:solidFill>
                <a:effectLst/>
                <a:latin typeface="黑体" panose="02010609060101010101" pitchFamily="49" charset="-122"/>
                <a:ea typeface="黑体" panose="02010609060101010101" pitchFamily="49" charset="-122"/>
              </a:rPr>
              <a:t>话，说是“吃饱了一家不饥，锁住门也不怕饿死小板凳”。村东头的老槐树底有一孔土窑还有三亩地，是他爹给留下的，后来把地押给阎恒元，土窑就成了他的全部产业。阎家山这地方有点</a:t>
            </a:r>
            <a:r>
              <a:rPr lang="zh-CN" altLang="en-US" sz="2400" dirty="0">
                <a:solidFill>
                  <a:schemeClr val="tx1"/>
                </a:solidFill>
                <a:latin typeface="黑体" panose="02010609060101010101" pitchFamily="49" charset="-122"/>
                <a:ea typeface="黑体" panose="02010609060101010101" pitchFamily="49" charset="-122"/>
              </a:rPr>
              <a:t>古怪</a:t>
            </a:r>
            <a:r>
              <a:rPr lang="zh-CN" altLang="en-US" sz="2400" b="0" i="0" dirty="0">
                <a:solidFill>
                  <a:schemeClr val="tx1"/>
                </a:solidFill>
                <a:effectLst/>
                <a:latin typeface="黑体" panose="02010609060101010101" pitchFamily="49" charset="-122"/>
                <a:ea typeface="黑体" panose="02010609060101010101" pitchFamily="49" charset="-122"/>
              </a:rPr>
              <a:t>：村西头是砖楼房，中间是平房，东头的老槐树下是一排二三十孔土窑。地势看来也还平，可是从房顶上看起来，从西到东却是一道斜坡。西头住的都是姓阎的；中间也有姓阎的也有杂姓，不过都是些</a:t>
            </a:r>
            <a:r>
              <a:rPr lang="zh-CN" altLang="en-US" sz="2400" dirty="0">
                <a:solidFill>
                  <a:schemeClr val="tx1"/>
                </a:solidFill>
                <a:latin typeface="黑体" panose="02010609060101010101" pitchFamily="49" charset="-122"/>
                <a:ea typeface="黑体" panose="02010609060101010101" pitchFamily="49" charset="-122"/>
              </a:rPr>
              <a:t>在地户</a:t>
            </a:r>
            <a:r>
              <a:rPr lang="zh-CN" altLang="en-US" sz="2400" b="0" i="0" dirty="0">
                <a:solidFill>
                  <a:schemeClr val="tx1"/>
                </a:solidFill>
                <a:effectLst/>
                <a:latin typeface="黑体" panose="02010609060101010101" pitchFamily="49" charset="-122"/>
                <a:ea typeface="黑体" panose="02010609060101010101" pitchFamily="49" charset="-122"/>
              </a:rPr>
              <a:t>；只有东头特别，外来的开荒的占一半，日子过倒楣了的杂姓，也差不多占一半，姓阎的只有三家，也是破了产卖了房子才搬来的。</a:t>
            </a:r>
            <a:endParaRPr lang="zh-CN" altLang="en-US" dirty="0">
              <a:solidFill>
                <a:schemeClr val="tx1"/>
              </a:solidFill>
            </a:endParaRPr>
          </a:p>
        </p:txBody>
      </p:sp>
      <p:sp>
        <p:nvSpPr>
          <p:cNvPr id="4" name="标题 1">
            <a:extLst>
              <a:ext uri="{FF2B5EF4-FFF2-40B4-BE49-F238E27FC236}">
                <a16:creationId xmlns:a16="http://schemas.microsoft.com/office/drawing/2014/main" id="{C1B1C739-6214-9410-D481-660A89EF2886}"/>
              </a:ext>
            </a:extLst>
          </p:cNvPr>
          <p:cNvSpPr>
            <a:spLocks noGrp="1"/>
          </p:cNvSpPr>
          <p:nvPr>
            <p:ph type="title"/>
          </p:nvPr>
        </p:nvSpPr>
        <p:spPr>
          <a:xfrm>
            <a:off x="311805" y="836712"/>
            <a:ext cx="11665296" cy="1143000"/>
          </a:xfrm>
        </p:spPr>
        <p:txBody>
          <a:bodyPr/>
          <a:lstStyle/>
          <a:p>
            <a:pPr algn="l"/>
            <a:r>
              <a:rPr lang="zh-CN" altLang="en-US" sz="3600" b="1" dirty="0">
                <a:latin typeface="黑体" panose="02010609060101010101" pitchFamily="49" charset="-122"/>
                <a:ea typeface="黑体" panose="02010609060101010101" pitchFamily="49" charset="-122"/>
              </a:rPr>
              <a:t>    以下这段文字出自赵树理小说</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李有才板话</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，阅读该段文字，你是否也同样感受到了赵树理的小说独有写法的魅力呢？</a:t>
            </a:r>
          </a:p>
        </p:txBody>
      </p:sp>
    </p:spTree>
    <p:extLst>
      <p:ext uri="{BB962C8B-B14F-4D97-AF65-F5344CB8AC3E}">
        <p14:creationId xmlns:p14="http://schemas.microsoft.com/office/powerpoint/2010/main" val="11930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384107-DF19-9699-379C-373D07A48CE0}"/>
              </a:ext>
            </a:extLst>
          </p:cNvPr>
          <p:cNvSpPr>
            <a:spLocks noGrp="1"/>
          </p:cNvSpPr>
          <p:nvPr>
            <p:ph type="ctrTitle"/>
          </p:nvPr>
        </p:nvSpPr>
        <p:spPr>
          <a:xfrm>
            <a:off x="299356" y="1196752"/>
            <a:ext cx="11593288" cy="2387600"/>
          </a:xfrm>
        </p:spPr>
        <p:txBody>
          <a:bodyPr/>
          <a:lstStyle/>
          <a:p>
            <a:r>
              <a:rPr lang="zh-CN" altLang="zh-CN"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学习活动</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二：</a:t>
            </a:r>
            <a:r>
              <a:rPr lang="zh-CN"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结合课文内容</a:t>
            </a:r>
            <a:r>
              <a:rPr lang="zh-CN" altLang="en-US"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查阅相关资料，</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探究</a:t>
            </a:r>
            <a:r>
              <a:rPr lang="en-US" altLang="zh-CN" sz="4000" b="1" dirty="0">
                <a:solidFill>
                  <a:srgbClr val="FF0000"/>
                </a:solidFill>
                <a:latin typeface="黑体" panose="02010609060101010101" pitchFamily="49" charset="-122"/>
                <a:ea typeface="黑体" panose="02010609060101010101" pitchFamily="49" charset="-122"/>
              </a:rPr>
              <a:t>《</a:t>
            </a:r>
            <a:r>
              <a:rPr lang="zh-CN" altLang="en-US" sz="4000" b="1" dirty="0">
                <a:solidFill>
                  <a:srgbClr val="FF0000"/>
                </a:solidFill>
                <a:latin typeface="黑体" panose="02010609060101010101" pitchFamily="49" charset="-122"/>
                <a:ea typeface="黑体" panose="02010609060101010101" pitchFamily="49" charset="-122"/>
              </a:rPr>
              <a:t>小二黑结婚</a:t>
            </a:r>
            <a:r>
              <a:rPr lang="en-US" altLang="zh-CN" sz="4000" b="1" dirty="0">
                <a:solidFill>
                  <a:srgbClr val="FF0000"/>
                </a:solidFill>
                <a:latin typeface="黑体" panose="02010609060101010101" pitchFamily="49" charset="-122"/>
                <a:ea typeface="黑体" panose="02010609060101010101" pitchFamily="49" charset="-122"/>
              </a:rPr>
              <a:t>》</a:t>
            </a:r>
            <a:r>
              <a:rPr lang="zh-CN" altLang="en-US" sz="4000" b="1" dirty="0">
                <a:solidFill>
                  <a:srgbClr val="FF0000"/>
                </a:solidFill>
                <a:latin typeface="黑体" panose="02010609060101010101" pitchFamily="49" charset="-122"/>
                <a:ea typeface="黑体" panose="02010609060101010101" pitchFamily="49" charset="-122"/>
              </a:rPr>
              <a:t>有怎样的创作价值和影响。</a:t>
            </a:r>
          </a:p>
        </p:txBody>
      </p:sp>
    </p:spTree>
    <p:extLst>
      <p:ext uri="{BB962C8B-B14F-4D97-AF65-F5344CB8AC3E}">
        <p14:creationId xmlns:p14="http://schemas.microsoft.com/office/powerpoint/2010/main" val="73130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5C109-98F4-887B-DE99-C6B3AA275598}"/>
              </a:ext>
            </a:extLst>
          </p:cNvPr>
          <p:cNvSpPr>
            <a:spLocks noGrp="1"/>
          </p:cNvSpPr>
          <p:nvPr>
            <p:ph type="title"/>
          </p:nvPr>
        </p:nvSpPr>
        <p:spPr>
          <a:xfrm>
            <a:off x="551384" y="548680"/>
            <a:ext cx="10972800" cy="1143000"/>
          </a:xfrm>
        </p:spPr>
        <p:txBody>
          <a:bodyPr/>
          <a:lstStyle/>
          <a:p>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小二黑结婚</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创作价值和影响</a:t>
            </a:r>
          </a:p>
        </p:txBody>
      </p:sp>
      <p:sp>
        <p:nvSpPr>
          <p:cNvPr id="3" name="内容占位符 2">
            <a:extLst>
              <a:ext uri="{FF2B5EF4-FFF2-40B4-BE49-F238E27FC236}">
                <a16:creationId xmlns:a16="http://schemas.microsoft.com/office/drawing/2014/main" id="{4D75557D-89FF-D2A0-A7E3-E817D9DC788C}"/>
              </a:ext>
            </a:extLst>
          </p:cNvPr>
          <p:cNvSpPr>
            <a:spLocks noGrp="1"/>
          </p:cNvSpPr>
          <p:nvPr>
            <p:ph idx="1"/>
          </p:nvPr>
        </p:nvSpPr>
        <p:spPr>
          <a:xfrm>
            <a:off x="119336" y="1691680"/>
            <a:ext cx="11881320" cy="5162550"/>
          </a:xfrm>
        </p:spPr>
        <p:txBody>
          <a:bodyPr/>
          <a:lstStyle/>
          <a:p>
            <a:pPr eaLnBrk="1" hangingPunct="1">
              <a:buFontTx/>
              <a:buNone/>
            </a:pPr>
            <a:r>
              <a:rPr lang="zh-CN" altLang="en-US" sz="2800" dirty="0">
                <a:latin typeface="黑体" panose="02010609060101010101" pitchFamily="49" charset="-122"/>
                <a:ea typeface="黑体" panose="02010609060101010101" pitchFamily="49" charset="-122"/>
              </a:rPr>
              <a:t>      陕西师范大学杨辉教授认为，当代中国文学的农村书写，继承鲁迅等人开启的五四新文学传统，以赵树理、柳青等为代表的史诗传统，以沈从文、汪曾祺等为代表的诗化传统，书写农村题材文学新篇章。当代农村题材写作致力挖掘中华优秀传统文化内涵，也促进文明乡风建设。     </a:t>
            </a:r>
            <a:endParaRPr lang="en-US" altLang="zh-CN" sz="2800" dirty="0">
              <a:latin typeface="黑体" panose="02010609060101010101" pitchFamily="49" charset="-122"/>
              <a:ea typeface="黑体" panose="02010609060101010101" pitchFamily="49" charset="-122"/>
            </a:endParaRPr>
          </a:p>
          <a:p>
            <a:pPr marL="0" indent="0" algn="l">
              <a:spcBef>
                <a:spcPts val="0"/>
              </a:spcBef>
              <a:buNone/>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小二黑结婚</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作为赵树理的成名作，也是代表作，既发展了既有</a:t>
            </a:r>
            <a:endParaRPr lang="en-US" altLang="zh-CN" sz="2800" dirty="0">
              <a:latin typeface="黑体" panose="02010609060101010101" pitchFamily="49" charset="-122"/>
              <a:ea typeface="黑体" panose="02010609060101010101" pitchFamily="49" charset="-122"/>
            </a:endParaRPr>
          </a:p>
          <a:p>
            <a:pPr marL="0" indent="0" algn="l">
              <a:spcBef>
                <a:spcPts val="0"/>
              </a:spcBef>
              <a:buNone/>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的乡土小说，又展现了历史变革时期农民观念的转变。</a:t>
            </a:r>
          </a:p>
        </p:txBody>
      </p:sp>
    </p:spTree>
    <p:extLst>
      <p:ext uri="{BB962C8B-B14F-4D97-AF65-F5344CB8AC3E}">
        <p14:creationId xmlns:p14="http://schemas.microsoft.com/office/powerpoint/2010/main" val="2808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5C109-98F4-887B-DE99-C6B3AA275598}"/>
              </a:ext>
            </a:extLst>
          </p:cNvPr>
          <p:cNvSpPr>
            <a:spLocks noGrp="1"/>
          </p:cNvSpPr>
          <p:nvPr>
            <p:ph type="title"/>
          </p:nvPr>
        </p:nvSpPr>
        <p:spPr>
          <a:xfrm>
            <a:off x="609600" y="476672"/>
            <a:ext cx="10972800" cy="1143000"/>
          </a:xfrm>
        </p:spPr>
        <p:txBody>
          <a:bodyPr/>
          <a:lstStyle/>
          <a:p>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小二黑结婚</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创作价值和影响</a:t>
            </a:r>
          </a:p>
        </p:txBody>
      </p:sp>
      <p:sp>
        <p:nvSpPr>
          <p:cNvPr id="3" name="内容占位符 2">
            <a:extLst>
              <a:ext uri="{FF2B5EF4-FFF2-40B4-BE49-F238E27FC236}">
                <a16:creationId xmlns:a16="http://schemas.microsoft.com/office/drawing/2014/main" id="{4D75557D-89FF-D2A0-A7E3-E817D9DC788C}"/>
              </a:ext>
            </a:extLst>
          </p:cNvPr>
          <p:cNvSpPr>
            <a:spLocks noGrp="1"/>
          </p:cNvSpPr>
          <p:nvPr>
            <p:ph idx="1"/>
          </p:nvPr>
        </p:nvSpPr>
        <p:spPr>
          <a:xfrm>
            <a:off x="335360" y="846138"/>
            <a:ext cx="11521280" cy="5040560"/>
          </a:xfrm>
        </p:spPr>
        <p:txBody>
          <a:bodyPr/>
          <a:lstStyle/>
          <a:p>
            <a:pPr eaLnBrk="1" hangingPunct="1">
              <a:buFontTx/>
              <a:buNone/>
            </a:pPr>
            <a:r>
              <a:rPr lang="zh-CN" altLang="en-US" sz="4000" b="1" dirty="0">
                <a:solidFill>
                  <a:srgbClr val="CC0066"/>
                </a:solidFill>
                <a:latin typeface="Times New Roman"/>
                <a:ea typeface="楷体" panose="02010609060101010101" pitchFamily="49" charset="-122"/>
              </a:rPr>
              <a:t>        </a:t>
            </a:r>
            <a:endParaRPr lang="en-US" altLang="zh-CN" sz="4000" b="1" dirty="0">
              <a:solidFill>
                <a:srgbClr val="CC0066"/>
              </a:solidFill>
              <a:latin typeface="Times New Roman"/>
              <a:ea typeface="楷体" panose="02010609060101010101" pitchFamily="49" charset="-122"/>
            </a:endParaRPr>
          </a:p>
          <a:p>
            <a:pPr marL="0" indent="0">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小二黑结婚</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故事的原型岳冬至和智英祥的爱情悲剧收场，小二黑和小芹追求婚恋自由，在当时不被人们看好，在旧观念里几乎不被接受，必然会遇到重重阻碍，也是现实问题的真实反映。正是因为有了新生政权，原来很可能悲剧收场的事情才得以转机，最后变为现实。小说表现了在民主政权下翻身的劳苦大众，为了追求自由、民主和平等的新生而进行斗争的巨大勇气和坚强决心，充分表达了对新生政权的赞美之情，更反映了解放区人民思想的进步。</a:t>
            </a:r>
            <a:endParaRPr lang="en-US" altLang="zh-CN" sz="2400" dirty="0">
              <a:latin typeface="黑体" panose="02010609060101010101" pitchFamily="49" charset="-122"/>
              <a:ea typeface="黑体" panose="02010609060101010101" pitchFamily="49" charset="-122"/>
            </a:endParaRPr>
          </a:p>
          <a:p>
            <a:pPr marL="0" indent="0">
              <a:buNone/>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在</a:t>
            </a:r>
            <a:r>
              <a:rPr lang="en-US" altLang="zh-CN" sz="2400" dirty="0">
                <a:latin typeface="黑体" panose="02010609060101010101" pitchFamily="49" charset="-122"/>
                <a:ea typeface="黑体" panose="02010609060101010101" pitchFamily="49" charset="-122"/>
              </a:rPr>
              <a:t>1943</a:t>
            </a:r>
            <a:r>
              <a:rPr lang="zh-CN" altLang="en-US" sz="2400" dirty="0">
                <a:latin typeface="黑体" panose="02010609060101010101" pitchFamily="49" charset="-122"/>
                <a:ea typeface="黑体" panose="02010609060101010101" pitchFamily="49" charset="-122"/>
              </a:rPr>
              <a:t>年底，山西省左权、武乡一些村里的年轻人读了</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小二黑结婚</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后，自发地成立了“自由婚姻”小组，提倡、支持自由结婚，反对父母包办、买卖婚姻，有的人学习小二黑，逼着父母退了“童养媳”，可见</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小二黑结婚</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产生了“老百姓喜欢看，政治上起作用”的积极影响。</a:t>
            </a:r>
            <a:endParaRPr lang="zh-CN" altLang="en-US" sz="2400" i="0" dirty="0">
              <a:solidFill>
                <a:srgbClr val="222222"/>
              </a:solidFill>
              <a:effectLst/>
              <a:latin typeface="黑体" panose="02010609060101010101" pitchFamily="49" charset="-122"/>
              <a:ea typeface="黑体" panose="02010609060101010101" pitchFamily="49" charset="-122"/>
            </a:endParaRPr>
          </a:p>
          <a:p>
            <a:endParaRPr lang="zh-CN" altLang="en-US" dirty="0"/>
          </a:p>
        </p:txBody>
      </p:sp>
    </p:spTree>
    <p:extLst>
      <p:ext uri="{BB962C8B-B14F-4D97-AF65-F5344CB8AC3E}">
        <p14:creationId xmlns:p14="http://schemas.microsoft.com/office/powerpoint/2010/main" val="10402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743426"/>
            <a:ext cx="10972800" cy="1143000"/>
          </a:xfrm>
        </p:spPr>
        <p:txBody>
          <a:bodyPr/>
          <a:lstStyle/>
          <a:p>
            <a:r>
              <a:rPr lang="zh-CN" altLang="en-US">
                <a:latin typeface="黑体" panose="02010609060101010101" charset="-122"/>
                <a:ea typeface="黑体" panose="02010609060101010101" charset="-122"/>
                <a:sym typeface="+mn-ea"/>
              </a:rPr>
              <a:t>学习目标</a:t>
            </a:r>
            <a:br>
              <a:rPr lang="zh-CN" altLang="en-US" dirty="0">
                <a:latin typeface="黑体" panose="02010609060101010101" charset="-122"/>
                <a:ea typeface="黑体" panose="02010609060101010101" charset="-122"/>
              </a:rPr>
            </a:br>
            <a:endParaRPr lang="zh-CN" altLang="en-US" dirty="0"/>
          </a:p>
        </p:txBody>
      </p:sp>
      <p:sp>
        <p:nvSpPr>
          <p:cNvPr id="3" name="内容占位符 2"/>
          <p:cNvSpPr>
            <a:spLocks noGrp="1"/>
          </p:cNvSpPr>
          <p:nvPr>
            <p:ph idx="1"/>
          </p:nvPr>
        </p:nvSpPr>
        <p:spPr>
          <a:xfrm>
            <a:off x="137477" y="1124744"/>
            <a:ext cx="11917045" cy="4989830"/>
          </a:xfrm>
        </p:spPr>
        <p:txBody>
          <a:bodyPr/>
          <a:lstStyle/>
          <a:p>
            <a:pPr marL="0" indent="0">
              <a:buNone/>
            </a:pPr>
            <a:r>
              <a:rPr lang="zh-CN" altLang="en-US" sz="2800" dirty="0">
                <a:latin typeface="黑体" panose="02010609060101010101" charset="-122"/>
                <a:ea typeface="黑体" panose="02010609060101010101" charset="-122"/>
                <a:cs typeface="黑体" panose="02010609060101010101" charset="-122"/>
              </a:rPr>
              <a:t> </a:t>
            </a:r>
            <a:r>
              <a:rPr lang="en-US" altLang="zh-CN" sz="2800" dirty="0">
                <a:latin typeface="黑体" panose="02010609060101010101" charset="-122"/>
                <a:ea typeface="黑体" panose="02010609060101010101" charset="-122"/>
                <a:cs typeface="黑体" panose="02010609060101010101" charset="-122"/>
              </a:rPr>
              <a:t> </a:t>
            </a:r>
          </a:p>
          <a:p>
            <a:pPr marL="0" indent="0">
              <a:buNone/>
            </a:pPr>
            <a:r>
              <a:rPr lang="en-US" altLang="zh-CN" sz="2800" dirty="0">
                <a:solidFill>
                  <a:srgbClr val="FF0000"/>
                </a:solidFill>
                <a:latin typeface="黑体" panose="02010609060101010101" charset="-122"/>
                <a:ea typeface="黑体" panose="02010609060101010101" charset="-122"/>
                <a:cs typeface="黑体" panose="02010609060101010101" charset="-122"/>
              </a:rPr>
              <a:t>   </a:t>
            </a:r>
            <a:r>
              <a:rPr lang="en-US" altLang="zh-CN" dirty="0">
                <a:solidFill>
                  <a:srgbClr val="FF0000"/>
                </a:solidFill>
                <a:latin typeface="黑体" panose="02010609060101010101" charset="-122"/>
                <a:ea typeface="黑体" panose="02010609060101010101" charset="-122"/>
                <a:cs typeface="黑体" panose="02010609060101010101" charset="-122"/>
              </a:rPr>
              <a:t>  </a:t>
            </a: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1.</a:t>
            </a:r>
            <a:r>
              <a:rPr lang="zh-CN" altLang="en-US" b="1" dirty="0">
                <a:solidFill>
                  <a:schemeClr val="tx1"/>
                </a:solidFill>
                <a:latin typeface="黑体" panose="02010609060101010101" pitchFamily="49" charset="-122"/>
                <a:ea typeface="黑体" panose="02010609060101010101" pitchFamily="49" charset="-122"/>
                <a:cs typeface="黑体" panose="02010609060101010101" charset="-122"/>
              </a:rPr>
              <a:t>分析小说叙事手法，学习小说塑造人物形象的方法</a:t>
            </a:r>
            <a:r>
              <a:rPr lang="zh-CN" altLang="zh-CN" b="1" dirty="0">
                <a:solidFill>
                  <a:schemeClr val="tx1"/>
                </a:solidFill>
                <a:latin typeface="黑体" panose="02010609060101010101" pitchFamily="49" charset="-122"/>
                <a:ea typeface="黑体" panose="02010609060101010101" pitchFamily="49" charset="-122"/>
              </a:rPr>
              <a:t>。</a:t>
            </a:r>
            <a:endParaRPr lang="zh-CN" altLang="en-US" b="1" dirty="0">
              <a:solidFill>
                <a:schemeClr val="tx1"/>
              </a:solidFill>
              <a:latin typeface="黑体" panose="02010609060101010101" pitchFamily="49" charset="-122"/>
              <a:ea typeface="黑体" panose="02010609060101010101" pitchFamily="49" charset="-122"/>
              <a:cs typeface="黑体" panose="02010609060101010101" charset="-122"/>
            </a:endParaRPr>
          </a:p>
          <a:p>
            <a:pPr marL="0" indent="0">
              <a:buNone/>
            </a:pPr>
            <a:r>
              <a:rPr lang="zh-CN" altLang="en-US" b="1" dirty="0">
                <a:solidFill>
                  <a:schemeClr val="tx1"/>
                </a:solidFill>
                <a:latin typeface="黑体" panose="02010609060101010101" pitchFamily="49" charset="-122"/>
                <a:ea typeface="黑体" panose="02010609060101010101" pitchFamily="49" charset="-122"/>
                <a:cs typeface="黑体" panose="02010609060101010101" charset="-122"/>
              </a:rPr>
              <a:t> </a:t>
            </a: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   </a:t>
            </a:r>
          </a:p>
          <a:p>
            <a:pPr marL="0" indent="0">
              <a:buNone/>
            </a:pP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    2.</a:t>
            </a:r>
            <a:r>
              <a:rPr lang="zh-CN" altLang="zh-CN" b="1" dirty="0">
                <a:solidFill>
                  <a:schemeClr val="tx1"/>
                </a:solidFill>
                <a:latin typeface="黑体" panose="02010609060101010101" pitchFamily="49" charset="-122"/>
                <a:ea typeface="黑体" panose="02010609060101010101" pitchFamily="49" charset="-122"/>
              </a:rPr>
              <a:t>阅读课文，品味小说极具“土味”、幽默生动的语言风格</a:t>
            </a:r>
            <a:r>
              <a:rPr lang="zh-CN" altLang="en-US" b="1" dirty="0">
                <a:solidFill>
                  <a:schemeClr val="tx1"/>
                </a:solidFill>
                <a:latin typeface="黑体" panose="02010609060101010101" pitchFamily="49" charset="-122"/>
                <a:ea typeface="黑体" panose="02010609060101010101" pitchFamily="49" charset="-122"/>
              </a:rPr>
              <a:t>。</a:t>
            </a:r>
            <a:endParaRPr lang="zh-CN" altLang="en-US" b="1" dirty="0">
              <a:solidFill>
                <a:schemeClr val="tx1"/>
              </a:solidFill>
              <a:latin typeface="黑体" panose="02010609060101010101" pitchFamily="49" charset="-122"/>
              <a:ea typeface="黑体" panose="02010609060101010101" pitchFamily="49" charset="-122"/>
              <a:cs typeface="黑体" panose="02010609060101010101" charset="-122"/>
            </a:endParaRPr>
          </a:p>
          <a:p>
            <a:pPr marL="0" indent="0">
              <a:buNone/>
            </a:pPr>
            <a:r>
              <a:rPr lang="zh-CN" altLang="en-US" b="1" dirty="0">
                <a:solidFill>
                  <a:schemeClr val="tx1"/>
                </a:solidFill>
                <a:latin typeface="黑体" panose="02010609060101010101" pitchFamily="49" charset="-122"/>
                <a:ea typeface="黑体" panose="02010609060101010101" pitchFamily="49" charset="-122"/>
                <a:cs typeface="黑体" panose="02010609060101010101" charset="-122"/>
              </a:rPr>
              <a:t> </a:t>
            </a: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   </a:t>
            </a:r>
          </a:p>
          <a:p>
            <a:pPr marL="0" indent="0">
              <a:buNone/>
            </a:pP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    3.</a:t>
            </a:r>
            <a:r>
              <a:rPr lang="zh-CN" altLang="en-US" b="1" dirty="0">
                <a:solidFill>
                  <a:schemeClr val="tx1"/>
                </a:solidFill>
                <a:latin typeface="黑体" panose="02010609060101010101" pitchFamily="49" charset="-122"/>
                <a:ea typeface="黑体" panose="02010609060101010101" pitchFamily="49" charset="-122"/>
                <a:cs typeface="黑体" panose="02010609060101010101" charset="-122"/>
              </a:rPr>
              <a:t>深入阅读文本，</a:t>
            </a:r>
            <a:r>
              <a:rPr lang="zh-CN" altLang="en-US" b="1" dirty="0">
                <a:solidFill>
                  <a:schemeClr val="tx1"/>
                </a:solidFill>
                <a:latin typeface="黑体" panose="02010609060101010101" pitchFamily="49" charset="-122"/>
                <a:ea typeface="黑体" panose="02010609060101010101" pitchFamily="49" charset="-122"/>
              </a:rPr>
              <a:t>认识</a:t>
            </a:r>
            <a:r>
              <a:rPr lang="zh-CN" altLang="zh-CN" b="1" dirty="0">
                <a:solidFill>
                  <a:schemeClr val="tx1"/>
                </a:solidFill>
                <a:latin typeface="黑体" panose="02010609060101010101" pitchFamily="49" charset="-122"/>
                <a:ea typeface="黑体" panose="02010609060101010101" pitchFamily="49" charset="-122"/>
              </a:rPr>
              <a:t>在历史变革中，</a:t>
            </a:r>
            <a:r>
              <a:rPr lang="zh-CN" altLang="en-US" b="1" dirty="0">
                <a:solidFill>
                  <a:schemeClr val="tx1"/>
                </a:solidFill>
                <a:latin typeface="黑体" panose="02010609060101010101" pitchFamily="49" charset="-122"/>
                <a:ea typeface="黑体" panose="02010609060101010101" pitchFamily="49" charset="-122"/>
              </a:rPr>
              <a:t>破除</a:t>
            </a:r>
            <a:r>
              <a:rPr lang="zh-CN" altLang="zh-CN" b="1" dirty="0">
                <a:solidFill>
                  <a:schemeClr val="tx1"/>
                </a:solidFill>
                <a:latin typeface="黑体" panose="02010609060101010101" pitchFamily="49" charset="-122"/>
                <a:ea typeface="黑体" panose="02010609060101010101" pitchFamily="49" charset="-122"/>
              </a:rPr>
              <a:t>封建思想和打倒</a:t>
            </a:r>
            <a:r>
              <a:rPr lang="en-US" altLang="zh-CN" b="1" dirty="0">
                <a:solidFill>
                  <a:schemeClr val="tx1"/>
                </a:solidFill>
                <a:latin typeface="黑体" panose="02010609060101010101" pitchFamily="49" charset="-122"/>
                <a:ea typeface="黑体" panose="02010609060101010101" pitchFamily="49" charset="-122"/>
              </a:rPr>
              <a:t>  </a:t>
            </a:r>
          </a:p>
          <a:p>
            <a:pPr marL="0" indent="0">
              <a:buNone/>
            </a:pPr>
            <a:r>
              <a:rPr lang="en-US" altLang="zh-CN" b="1" dirty="0">
                <a:solidFill>
                  <a:schemeClr val="tx1"/>
                </a:solidFill>
                <a:latin typeface="黑体" panose="02010609060101010101" pitchFamily="49" charset="-122"/>
                <a:ea typeface="黑体" panose="02010609060101010101" pitchFamily="49" charset="-122"/>
              </a:rPr>
              <a:t>      </a:t>
            </a:r>
            <a:r>
              <a:rPr lang="zh-CN" altLang="en-US" b="1" dirty="0">
                <a:solidFill>
                  <a:schemeClr val="tx1"/>
                </a:solidFill>
                <a:latin typeface="黑体" panose="02010609060101010101" pitchFamily="49" charset="-122"/>
                <a:ea typeface="黑体" panose="02010609060101010101" pitchFamily="49" charset="-122"/>
              </a:rPr>
              <a:t>黑恶</a:t>
            </a:r>
            <a:r>
              <a:rPr lang="zh-CN" altLang="zh-CN" b="1" dirty="0">
                <a:solidFill>
                  <a:schemeClr val="tx1"/>
                </a:solidFill>
                <a:latin typeface="黑体" panose="02010609060101010101" pitchFamily="49" charset="-122"/>
                <a:ea typeface="黑体" panose="02010609060101010101" pitchFamily="49" charset="-122"/>
              </a:rPr>
              <a:t>势力</a:t>
            </a:r>
            <a:r>
              <a:rPr lang="zh-CN" altLang="en-US" b="1" dirty="0">
                <a:solidFill>
                  <a:schemeClr val="tx1"/>
                </a:solidFill>
                <a:latin typeface="黑体" panose="02010609060101010101" pitchFamily="49" charset="-122"/>
                <a:ea typeface="黑体" panose="02010609060101010101" pitchFamily="49" charset="-122"/>
              </a:rPr>
              <a:t>对走向新生活的重要意义</a:t>
            </a:r>
            <a:r>
              <a:rPr lang="zh-CN" altLang="zh-CN" b="1" dirty="0">
                <a:solidFill>
                  <a:schemeClr val="tx1"/>
                </a:solidFill>
                <a:latin typeface="黑体" panose="02010609060101010101" pitchFamily="49" charset="-122"/>
                <a:ea typeface="黑体" panose="02010609060101010101" pitchFamily="49" charset="-122"/>
              </a:rPr>
              <a:t>。</a:t>
            </a:r>
            <a:r>
              <a:rPr lang="zh-CN" altLang="en-US" b="1" dirty="0">
                <a:solidFill>
                  <a:schemeClr val="tx1"/>
                </a:solidFill>
                <a:latin typeface="黑体" panose="02010609060101010101" pitchFamily="49" charset="-122"/>
                <a:ea typeface="黑体" panose="02010609060101010101" pitchFamily="49" charset="-122"/>
                <a:cs typeface="黑体" panose="02010609060101010101" charset="-122"/>
              </a:rPr>
              <a:t> </a:t>
            </a:r>
            <a:r>
              <a:rPr lang="en-US" altLang="zh-CN" b="1" dirty="0">
                <a:solidFill>
                  <a:schemeClr val="tx1"/>
                </a:solidFill>
                <a:latin typeface="黑体" panose="02010609060101010101" pitchFamily="49" charset="-122"/>
                <a:ea typeface="黑体" panose="02010609060101010101" pitchFamily="49" charset="-122"/>
                <a:cs typeface="黑体" panose="02010609060101010101" charset="-122"/>
              </a:rPr>
              <a:t>  </a:t>
            </a:r>
            <a:endParaRPr lang="zh-CN" altLang="en-US" b="1" dirty="0">
              <a:solidFill>
                <a:schemeClr val="tx1"/>
              </a:solidFill>
              <a:latin typeface="黑体" panose="02010609060101010101" pitchFamily="49" charset="-122"/>
              <a:ea typeface="黑体" panose="02010609060101010101" pitchFamily="49" charset="-122"/>
              <a:cs typeface="黑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20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2000"/>
                                        <p:tgtEl>
                                          <p:spTgt spid="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2000"/>
                                        <p:tgtEl>
                                          <p:spTgt spid="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2000"/>
                                        <p:tgtEl>
                                          <p:spTgt spid="3">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384107-DF19-9699-379C-373D07A48CE0}"/>
              </a:ext>
            </a:extLst>
          </p:cNvPr>
          <p:cNvSpPr>
            <a:spLocks noGrp="1"/>
          </p:cNvSpPr>
          <p:nvPr>
            <p:ph type="ctrTitle"/>
          </p:nvPr>
        </p:nvSpPr>
        <p:spPr>
          <a:xfrm>
            <a:off x="299356" y="1700808"/>
            <a:ext cx="11593288" cy="2387600"/>
          </a:xfrm>
        </p:spPr>
        <p:txBody>
          <a:bodyPr/>
          <a:lstStyle/>
          <a:p>
            <a:r>
              <a:rPr lang="zh-CN" altLang="zh-CN"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学习活动</a:t>
            </a:r>
            <a:r>
              <a:rPr lang="zh-CN" altLang="en-US"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三</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sym typeface="+mn-ea"/>
              </a:rPr>
              <a:t>思考</a:t>
            </a:r>
            <a:r>
              <a:rPr lang="en-US"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小二黑结婚</a:t>
            </a:r>
            <a:r>
              <a:rPr lang="en-US" altLang="zh-CN"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这类型的乡村题材小说对于我们今天阅读和进行乡村文艺创作有怎样的启发。</a:t>
            </a:r>
            <a:endParaRPr lang="zh-CN" altLang="en-US" sz="40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E2257FA8-457F-3820-FB1F-4A773241D275}"/>
              </a:ext>
            </a:extLst>
          </p:cNvPr>
          <p:cNvSpPr txBox="1"/>
          <p:nvPr/>
        </p:nvSpPr>
        <p:spPr>
          <a:xfrm>
            <a:off x="4079776" y="4365104"/>
            <a:ext cx="6096000" cy="584775"/>
          </a:xfrm>
          <a:prstGeom prst="rect">
            <a:avLst/>
          </a:prstGeom>
          <a:noFill/>
        </p:spPr>
        <p:txBody>
          <a:bodyPr wrap="square">
            <a:spAutoFit/>
          </a:bodyPr>
          <a:lstStyle/>
          <a:p>
            <a:r>
              <a:rPr lang="zh-CN" altLang="en-US" sz="3200" b="1" dirty="0">
                <a:solidFill>
                  <a:schemeClr val="tx1"/>
                </a:solidFill>
                <a:latin typeface="黑体" panose="02010609060101010101" pitchFamily="49" charset="-122"/>
                <a:ea typeface="黑体" panose="02010609060101010101" pitchFamily="49" charset="-122"/>
              </a:rPr>
              <a:t>（学生自由发言）</a:t>
            </a:r>
            <a:endParaRPr lang="zh-CN" altLang="en-US" sz="3200" dirty="0"/>
          </a:p>
        </p:txBody>
      </p:sp>
    </p:spTree>
    <p:extLst>
      <p:ext uri="{BB962C8B-B14F-4D97-AF65-F5344CB8AC3E}">
        <p14:creationId xmlns:p14="http://schemas.microsoft.com/office/powerpoint/2010/main" val="2243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08A8368-2321-5DCC-9BBD-61D4341BB0EE}"/>
              </a:ext>
            </a:extLst>
          </p:cNvPr>
          <p:cNvSpPr>
            <a:spLocks noGrp="1"/>
          </p:cNvSpPr>
          <p:nvPr>
            <p:ph idx="1"/>
          </p:nvPr>
        </p:nvSpPr>
        <p:spPr>
          <a:xfrm>
            <a:off x="227348" y="2276872"/>
            <a:ext cx="11629292" cy="3828255"/>
          </a:xfrm>
        </p:spPr>
        <p:txBody>
          <a:bodyPr/>
          <a:lstStyle/>
          <a:p>
            <a:pPr marL="0" indent="0" algn="just">
              <a:buNone/>
            </a:pPr>
            <a:r>
              <a:rPr lang="zh-CN" altLang="en-US" sz="2800" dirty="0">
                <a:latin typeface="黑体" panose="02010609060101010101" pitchFamily="49" charset="-122"/>
                <a:ea typeface="黑体" panose="02010609060101010101" pitchFamily="49" charset="-122"/>
              </a:rPr>
              <a:t>    一些作者由于对于变革中的农村不熟悉、不了解，或者对于正在变化着的现实不理解、不喜欢，进行乡村文艺创作时容易脱离实际，某种程度主要还是靠儿时的记忆写作，</a:t>
            </a:r>
            <a:r>
              <a:rPr lang="zh-CN" altLang="zh-CN" sz="2800" dirty="0">
                <a:latin typeface="黑体" panose="02010609060101010101" pitchFamily="49" charset="-122"/>
                <a:ea typeface="黑体" panose="02010609060101010101" pitchFamily="49" charset="-122"/>
              </a:rPr>
              <a:t>这样创作不出来富有时代气息的好作品。</a:t>
            </a:r>
            <a:endParaRPr lang="en-US" altLang="zh-CN" sz="2800" dirty="0">
              <a:latin typeface="黑体" panose="02010609060101010101" pitchFamily="49" charset="-122"/>
              <a:ea typeface="黑体" panose="02010609060101010101" pitchFamily="49" charset="-122"/>
            </a:endParaRPr>
          </a:p>
          <a:p>
            <a:pPr marL="0" indent="0" algn="just">
              <a:buNone/>
            </a:pPr>
            <a:r>
              <a:rPr lang="zh-CN" altLang="en-US" sz="2800" dirty="0">
                <a:latin typeface="黑体" panose="02010609060101010101" pitchFamily="49" charset="-122"/>
                <a:ea typeface="黑体" panose="02010609060101010101" pitchFamily="49" charset="-122"/>
              </a:rPr>
              <a:t>    赵树理的创作经验，十分值得我们借鉴和学习。赵树理告诉人们，他很重视与农民群众一起“共事”，而且时间越久越好：“久则亲”“久则通”“久则约”。他到乡村去，不是简单地去找一个写作题材，而是把这样的经历当成是认知社会、向现实学习的一个好机会。</a:t>
            </a:r>
          </a:p>
        </p:txBody>
      </p:sp>
      <p:sp>
        <p:nvSpPr>
          <p:cNvPr id="4" name="标题 1">
            <a:extLst>
              <a:ext uri="{FF2B5EF4-FFF2-40B4-BE49-F238E27FC236}">
                <a16:creationId xmlns:a16="http://schemas.microsoft.com/office/drawing/2014/main" id="{9BE6A5CE-F6AF-0F49-B3CB-8CE6F7DD4379}"/>
              </a:ext>
            </a:extLst>
          </p:cNvPr>
          <p:cNvSpPr>
            <a:spLocks noGrp="1"/>
          </p:cNvSpPr>
          <p:nvPr>
            <p:ph type="title"/>
          </p:nvPr>
        </p:nvSpPr>
        <p:spPr>
          <a:xfrm>
            <a:off x="227348" y="958652"/>
            <a:ext cx="11629292" cy="1143000"/>
          </a:xfrm>
        </p:spPr>
        <p:txBody>
          <a:bodyPr/>
          <a:lstStyle/>
          <a:p>
            <a:pPr algn="l"/>
            <a:r>
              <a:rPr lang="zh-CN" altLang="zh-CN" sz="32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学习活动</a:t>
            </a:r>
            <a:r>
              <a:rPr lang="zh-CN" altLang="en-US"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三</a:t>
            </a:r>
            <a:r>
              <a:rPr lang="zh-CN" altLang="en-US" sz="32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sym typeface="+mn-ea"/>
              </a:rPr>
              <a:t>思考</a:t>
            </a:r>
            <a:r>
              <a:rPr lang="en-US" altLang="zh-CN"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小二黑结婚</a:t>
            </a:r>
            <a:r>
              <a:rPr lang="en-US" altLang="zh-CN"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这类型的乡村题材小说对于我们今天阅读和进行乡村文艺创作有怎样的启发。</a:t>
            </a:r>
            <a:endParaRPr lang="zh-CN" altLang="en-US" sz="3200" b="1"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986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190EC74-DD5A-C422-D862-A27657D37426}"/>
              </a:ext>
            </a:extLst>
          </p:cNvPr>
          <p:cNvSpPr>
            <a:spLocks noGrp="1"/>
          </p:cNvSpPr>
          <p:nvPr>
            <p:ph idx="1"/>
          </p:nvPr>
        </p:nvSpPr>
        <p:spPr>
          <a:xfrm>
            <a:off x="227348" y="1166018"/>
            <a:ext cx="11737304" cy="4525963"/>
          </a:xfrm>
        </p:spPr>
        <p:txBody>
          <a:bodyPr/>
          <a:lstStyle/>
          <a:p>
            <a:pPr marL="0" indent="0">
              <a:buNone/>
            </a:pPr>
            <a:r>
              <a:rPr lang="en-US" altLang="zh-CN" dirty="0">
                <a:latin typeface="黑体" panose="02010609060101010101" pitchFamily="49" charset="-122"/>
                <a:ea typeface="黑体" panose="02010609060101010101" pitchFamily="49" charset="-122"/>
              </a:rPr>
              <a:t>    2020</a:t>
            </a:r>
            <a:r>
              <a:rPr lang="zh-CN" altLang="en-US"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光明日报</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中</a:t>
            </a:r>
            <a:r>
              <a:rPr lang="zh-CN" altLang="zh-CN" dirty="0">
                <a:latin typeface="黑体" panose="02010609060101010101" pitchFamily="49" charset="-122"/>
                <a:ea typeface="黑体" panose="02010609060101010101" pitchFamily="49" charset="-122"/>
              </a:rPr>
              <a:t>《留下这个时代新的乡村底色》</a:t>
            </a:r>
            <a:r>
              <a:rPr lang="zh-CN" altLang="en-US" dirty="0">
                <a:latin typeface="黑体" panose="02010609060101010101" pitchFamily="49" charset="-122"/>
                <a:ea typeface="黑体" panose="02010609060101010101" pitchFamily="49" charset="-122"/>
              </a:rPr>
              <a:t>一文写道：</a:t>
            </a:r>
            <a:endParaRPr lang="en-US" altLang="zh-CN" dirty="0">
              <a:latin typeface="黑体" panose="02010609060101010101" pitchFamily="49" charset="-122"/>
              <a:ea typeface="黑体" panose="02010609060101010101" pitchFamily="49" charset="-122"/>
            </a:endParaRPr>
          </a:p>
          <a:p>
            <a:pPr marL="0" indent="0">
              <a:buNone/>
            </a:pP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在巨大的社会变革过程中，我们以前所熟悉的乡村将会变得越来越陌生，我们以往所形成的乡村经验将会越来越“过时”，但这是我们所乐于见到的</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可以说这是“共同富裕”改革理想和“小康社会”民族理想的初步实现。没有历史感就没有现实感，那些“过时”的经验可以让我们更加深刻清醒地认识当前的现实及其变化。从鲁迅到柳青，中国革命为乡村带来了巨大的变化。</a:t>
            </a:r>
            <a:endParaRPr lang="zh-CN" altLang="en-US"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0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190EC74-DD5A-C422-D862-A27657D37426}"/>
              </a:ext>
            </a:extLst>
          </p:cNvPr>
          <p:cNvSpPr>
            <a:spLocks noGrp="1"/>
          </p:cNvSpPr>
          <p:nvPr>
            <p:ph idx="1"/>
          </p:nvPr>
        </p:nvSpPr>
        <p:spPr>
          <a:xfrm>
            <a:off x="191344" y="1268760"/>
            <a:ext cx="12007949" cy="4525963"/>
          </a:xfrm>
        </p:spPr>
        <p:txBody>
          <a:bodyPr/>
          <a:lstStyle/>
          <a:p>
            <a:pPr marL="0" indent="0">
              <a:buNone/>
            </a:pPr>
            <a:r>
              <a:rPr lang="zh-CN" altLang="en-US" sz="2400" dirty="0"/>
              <a:t>        </a:t>
            </a:r>
            <a:r>
              <a:rPr lang="zh-CN" altLang="en-US" dirty="0">
                <a:latin typeface="黑体" panose="02010609060101010101" pitchFamily="49" charset="-122"/>
                <a:ea typeface="黑体" panose="02010609060101010101" pitchFamily="49" charset="-122"/>
              </a:rPr>
              <a:t>从柳青到路遥，改革开放也为乡村带来了巨大变化。现在我们正置身于另一个伟大的社会巨变之中，但如何观察、思考、记录这一社会巨变，也对当代作家提出了更高的要求。</a:t>
            </a:r>
            <a:r>
              <a:rPr lang="zh-CN" altLang="en-US" u="sng" dirty="0">
                <a:solidFill>
                  <a:srgbClr val="7030A0"/>
                </a:solidFill>
                <a:latin typeface="黑体" panose="02010609060101010101" pitchFamily="49" charset="-122"/>
                <a:ea typeface="黑体" panose="02010609060101010101" pitchFamily="49" charset="-122"/>
              </a:rPr>
              <a:t>我们必须突破旧有的思维惯性和知识框架，重新认识和熟悉乡村生活，我们要像鲁迅写阿</a:t>
            </a:r>
            <a:r>
              <a:rPr lang="en-US" altLang="zh-CN" u="sng" dirty="0">
                <a:solidFill>
                  <a:srgbClr val="7030A0"/>
                </a:solidFill>
                <a:latin typeface="黑体" panose="02010609060101010101" pitchFamily="49" charset="-122"/>
                <a:ea typeface="黑体" panose="02010609060101010101" pitchFamily="49" charset="-122"/>
              </a:rPr>
              <a:t>Q</a:t>
            </a:r>
            <a:r>
              <a:rPr lang="zh-CN" altLang="en-US" u="sng" dirty="0">
                <a:solidFill>
                  <a:srgbClr val="7030A0"/>
                </a:solidFill>
                <a:latin typeface="黑体" panose="02010609060101010101" pitchFamily="49" charset="-122"/>
                <a:ea typeface="黑体" panose="02010609060101010101" pitchFamily="49" charset="-122"/>
              </a:rPr>
              <a:t>和闰土一样，要像柳青写梁生宝和梁三老汉一样，要像路遥写孙少平和孙少安一样，深入到时代深处，讲述新的中国故事，塑造出饱满生动的人物形象，描绘出时代变革的宏伟画面，为未来的历史留下我们这个时代中国人的经验、情感与精神。</a:t>
            </a:r>
          </a:p>
        </p:txBody>
      </p:sp>
    </p:spTree>
    <p:extLst>
      <p:ext uri="{BB962C8B-B14F-4D97-AF65-F5344CB8AC3E}">
        <p14:creationId xmlns:p14="http://schemas.microsoft.com/office/powerpoint/2010/main" val="282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398" y="2714620"/>
            <a:ext cx="10972800" cy="1143000"/>
          </a:xfrm>
        </p:spPr>
        <p:txBody>
          <a:bodyPr/>
          <a:lstStyle/>
          <a:p>
            <a:pPr algn="ctr"/>
            <a:r>
              <a:rPr lang="zh-CN" altLang="en-US" sz="7200" dirty="0">
                <a:latin typeface="黑体" panose="02010609060101010101" charset="-122"/>
                <a:ea typeface="黑体" panose="02010609060101010101" charset="-122"/>
                <a:cs typeface="+mn-cs"/>
              </a:rPr>
              <a:t>谢谢观看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22058" y="6246030"/>
            <a:ext cx="184659" cy="369060"/>
          </a:xfrm>
          <a:prstGeom prst="rect">
            <a:avLst/>
          </a:prstGeom>
          <a:noFill/>
        </p:spPr>
        <p:txBody>
          <a:bodyPr wrap="none" rtlCol="0">
            <a:spAutoFit/>
          </a:bodyPr>
          <a:lstStyle/>
          <a:p>
            <a:pPr marL="0" marR="0" lvl="0" indent="0" algn="l" defTabSz="914034" rtl="0" eaLnBrk="0" fontAlgn="base" latinLnBrk="0" hangingPunct="0">
              <a:lnSpc>
                <a:spcPct val="100000"/>
              </a:lnSpc>
              <a:spcBef>
                <a:spcPct val="0"/>
              </a:spcBef>
              <a:spcAft>
                <a:spcPct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内容占位符 2"/>
          <p:cNvSpPr>
            <a:spLocks noGrp="1"/>
          </p:cNvSpPr>
          <p:nvPr/>
        </p:nvSpPr>
        <p:spPr>
          <a:xfrm>
            <a:off x="0" y="2205198"/>
            <a:ext cx="12192317" cy="935625"/>
          </a:xfrm>
          <a:prstGeom prst="rect">
            <a:avLst/>
          </a:prstGeom>
          <a:noFill/>
          <a:ln w="9525">
            <a:noFill/>
          </a:ln>
        </p:spPr>
        <p:txBody>
          <a:bodyPr vert="horz" lIns="91404" tIns="45702" rIns="91404" bIns="45702"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marR="0" lvl="0" indent="0" algn="ctr" defTabSz="914034" rtl="0" eaLnBrk="1" fontAlgn="base" latinLnBrk="0" hangingPunct="1">
              <a:lnSpc>
                <a:spcPct val="100000"/>
              </a:lnSpc>
              <a:spcBef>
                <a:spcPct val="20000"/>
              </a:spcBef>
              <a:spcAft>
                <a:spcPct val="0"/>
              </a:spcAft>
              <a:buClrTx/>
              <a:buSzPct val="100000"/>
              <a:buFontTx/>
              <a:buNone/>
              <a:tabLst/>
              <a:defRPr/>
            </a:pPr>
            <a:r>
              <a:rPr kumimoji="0" lang="zh-CN" altLang="en-US" sz="5398"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《小二黑结婚》（节选）第二课时</a:t>
            </a:r>
            <a:endParaRPr kumimoji="0" lang="en-US" altLang="zh-CN" sz="5398"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ctr" defTabSz="914034" rtl="0" eaLnBrk="1" fontAlgn="base" latinLnBrk="0" hangingPunct="1">
              <a:lnSpc>
                <a:spcPct val="100000"/>
              </a:lnSpc>
              <a:spcBef>
                <a:spcPct val="20000"/>
              </a:spcBef>
              <a:spcAft>
                <a:spcPct val="0"/>
              </a:spcAft>
              <a:buClrTx/>
              <a:buSzPct val="100000"/>
              <a:buFontTx/>
              <a:buNone/>
              <a:tabLst/>
              <a:defRPr/>
            </a:pPr>
            <a:r>
              <a:rPr kumimoji="0" lang="zh-CN" altLang="en-US" sz="5398"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答疑</a:t>
            </a:r>
          </a:p>
        </p:txBody>
      </p:sp>
      <p:sp>
        <p:nvSpPr>
          <p:cNvPr id="35842" name="内容占位符 2"/>
          <p:cNvSpPr>
            <a:spLocks noGrp="1"/>
          </p:cNvSpPr>
          <p:nvPr>
            <p:ph idx="1"/>
          </p:nvPr>
        </p:nvSpPr>
        <p:spPr>
          <a:xfrm>
            <a:off x="427585" y="4183782"/>
            <a:ext cx="10808389" cy="505644"/>
          </a:xfrm>
        </p:spPr>
        <p:txBody>
          <a:bodyPr vert="horz" lIns="91404" tIns="45702" rIns="91404" bIns="45702" anchor="t" anchorCtr="0"/>
          <a:lstStyle/>
          <a:p>
            <a:pPr marL="0" indent="0" algn="ctr">
              <a:buNone/>
            </a:pPr>
            <a:r>
              <a:rPr lang="zh-CN" altLang="en-US" sz="2799" dirty="0">
                <a:latin typeface="黑体" panose="02010609060101010101" pitchFamily="49" charset="-122"/>
                <a:ea typeface="黑体" panose="02010609060101010101" pitchFamily="49" charset="-122"/>
              </a:rPr>
              <a:t>广东第二师范学院番禺附属中学</a:t>
            </a:r>
            <a:r>
              <a:rPr lang="en-US" altLang="zh-CN" sz="2799" dirty="0">
                <a:latin typeface="黑体" panose="02010609060101010101" pitchFamily="49" charset="-122"/>
                <a:ea typeface="黑体" panose="02010609060101010101" pitchFamily="49" charset="-122"/>
              </a:rPr>
              <a:t>  </a:t>
            </a:r>
            <a:r>
              <a:rPr lang="zh-CN" altLang="en-US" sz="2799" dirty="0">
                <a:latin typeface="黑体" panose="02010609060101010101" pitchFamily="49" charset="-122"/>
                <a:ea typeface="黑体" panose="02010609060101010101" pitchFamily="49" charset="-122"/>
              </a:rPr>
              <a:t>蒋思明</a:t>
            </a:r>
          </a:p>
        </p:txBody>
      </p:sp>
      <p:pic>
        <p:nvPicPr>
          <p:cNvPr id="7" name="图片 6">
            <a:extLst>
              <a:ext uri="{FF2B5EF4-FFF2-40B4-BE49-F238E27FC236}">
                <a16:creationId xmlns:a16="http://schemas.microsoft.com/office/drawing/2014/main" id="{AF98DBAE-A652-B6AB-1992-29283570DF9B}"/>
              </a:ext>
            </a:extLst>
          </p:cNvPr>
          <p:cNvPicPr>
            <a:picLocks noChangeAspect="1"/>
          </p:cNvPicPr>
          <p:nvPr/>
        </p:nvPicPr>
        <p:blipFill>
          <a:blip r:embed="rId3"/>
          <a:stretch>
            <a:fillRect/>
          </a:stretch>
        </p:blipFill>
        <p:spPr>
          <a:xfrm>
            <a:off x="337610" y="664176"/>
            <a:ext cx="11292456" cy="12493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p:nvPr>
            <p:custDataLst>
              <p:tags r:id="rId1"/>
            </p:custDataLst>
          </p:nvPr>
        </p:nvSpPr>
        <p:spPr>
          <a:xfrm>
            <a:off x="210643" y="476672"/>
            <a:ext cx="11981357" cy="1944216"/>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defTabSz="914400">
              <a:lnSpc>
                <a:spcPct val="100000"/>
              </a:lnSpc>
              <a:spcBef>
                <a:spcPct val="20000"/>
              </a:spcBef>
              <a:buClrTx/>
              <a:buSzPct val="100000"/>
            </a:pP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   </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1</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zh-CN" altLang="en-US" sz="3200" b="1" dirty="0">
                <a:solidFill>
                  <a:schemeClr val="tx1"/>
                </a:solidFill>
                <a:latin typeface="黑体" panose="02010609060101010101" pitchFamily="49" charset="-122"/>
                <a:ea typeface="黑体" panose="02010609060101010101" pitchFamily="49" charset="-122"/>
              </a:rPr>
              <a:t> 鲁迅先生笔下的典型人物形象如阿</a:t>
            </a:r>
            <a:r>
              <a:rPr lang="en-US" altLang="zh-CN" sz="3200" b="1" dirty="0">
                <a:solidFill>
                  <a:schemeClr val="tx1"/>
                </a:solidFill>
                <a:latin typeface="黑体" panose="02010609060101010101" pitchFamily="49" charset="-122"/>
                <a:ea typeface="黑体" panose="02010609060101010101" pitchFamily="49" charset="-122"/>
              </a:rPr>
              <a:t>Q</a:t>
            </a:r>
            <a:r>
              <a:rPr lang="zh-CN" altLang="en-US" sz="3200" b="1" dirty="0">
                <a:solidFill>
                  <a:schemeClr val="tx1"/>
                </a:solidFill>
                <a:latin typeface="黑体" panose="02010609060101010101" pitchFamily="49" charset="-122"/>
                <a:ea typeface="黑体" panose="02010609060101010101" pitchFamily="49" charset="-122"/>
              </a:rPr>
              <a:t>、祥林嫂、闰土等人，他们和小二黑、小芹一样生活在农村，逃不开悲剧宿命，为什么小二黑和小芹可以有一个美好结局呢？</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
        <p:nvSpPr>
          <p:cNvPr id="4" name="Title 6"/>
          <p:cNvSpPr txBox="1"/>
          <p:nvPr>
            <p:custDataLst>
              <p:tags r:id="rId2"/>
            </p:custDataLst>
          </p:nvPr>
        </p:nvSpPr>
        <p:spPr>
          <a:xfrm>
            <a:off x="335360" y="2348880"/>
            <a:ext cx="11751318" cy="4396740"/>
          </a:xfrm>
          <a:prstGeom prst="rect">
            <a:avLst/>
          </a:prstGeom>
          <a:noFill/>
          <a:ln w="15875">
            <a:noFill/>
            <a:prstDash val="dash"/>
          </a:ln>
          <a:extLst>
            <a:ext uri="{909E8E84-426E-40DD-AFC4-6F175D3DCCD1}">
              <a14:hiddenFill xmlns:a14="http://schemas.microsoft.com/office/drawing/2010/main">
                <a:solidFill>
                  <a:schemeClr val="bg1"/>
                </a:solidFill>
              </a14:hiddenFill>
            </a:ext>
          </a:extLst>
        </p:spPr>
        <p:txBody>
          <a:bodyPr wrap="square" lIns="68024" tIns="34012" rIns="68024" bIns="34012"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indent="558800" fontAlgn="auto">
              <a:lnSpc>
                <a:spcPct val="100000"/>
              </a:lnSpc>
            </a:pPr>
            <a:r>
              <a:rPr lang="zh-CN" altLang="en-US" sz="2400" dirty="0">
                <a:solidFill>
                  <a:srgbClr val="FF0000"/>
                </a:solidFill>
                <a:latin typeface="黑体" panose="02010609060101010101" charset="-122"/>
                <a:ea typeface="黑体" panose="02010609060101010101" charset="-122"/>
                <a:cs typeface="黑体" panose="02010609060101010101" charset="-122"/>
              </a:rPr>
              <a:t>明确：</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在旧历史时代背景下，农村封闭贫穷，人们思想受封建礼教、封建迷信思想束缚，处于被剥削、被压迫地位，</a:t>
            </a:r>
            <a:r>
              <a:rPr lang="zh-CN" altLang="en-US" sz="2400" dirty="0">
                <a:solidFill>
                  <a:schemeClr val="tx1"/>
                </a:solidFill>
                <a:latin typeface="黑体" panose="02010609060101010101" pitchFamily="49" charset="-122"/>
                <a:ea typeface="黑体" panose="02010609060101010101" pitchFamily="49" charset="-122"/>
              </a:rPr>
              <a:t>阿</a:t>
            </a:r>
            <a:r>
              <a:rPr lang="en-US" altLang="zh-CN" sz="2400" dirty="0">
                <a:solidFill>
                  <a:schemeClr val="tx1"/>
                </a:solidFill>
                <a:latin typeface="黑体" panose="02010609060101010101" pitchFamily="49" charset="-122"/>
                <a:ea typeface="黑体" panose="02010609060101010101" pitchFamily="49" charset="-122"/>
              </a:rPr>
              <a:t>Q</a:t>
            </a:r>
            <a:r>
              <a:rPr lang="zh-CN" altLang="en-US" sz="2400" dirty="0">
                <a:solidFill>
                  <a:schemeClr val="tx1"/>
                </a:solidFill>
                <a:latin typeface="黑体" panose="02010609060101010101" pitchFamily="49" charset="-122"/>
                <a:ea typeface="黑体" panose="02010609060101010101" pitchFamily="49" charset="-122"/>
              </a:rPr>
              <a:t>、祥林嫂、闰土作为农村底层农民的代表，并非没有过挣扎和抗争，然而</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个体的抗争显得无力，美好的人性被消磨，</a:t>
            </a:r>
            <a:r>
              <a:rPr lang="zh-CN" altLang="en-US" sz="2400" dirty="0">
                <a:solidFill>
                  <a:schemeClr val="tx1"/>
                </a:solidFill>
                <a:latin typeface="黑体" panose="02010609060101010101" pitchFamily="49" charset="-122"/>
                <a:ea typeface="黑体" panose="02010609060101010101" pitchFamily="49" charset="-122"/>
              </a:rPr>
              <a:t>最终难逃苦难宿命。</a:t>
            </a:r>
            <a:endParaRPr lang="en-US" altLang="zh-CN" sz="2400" dirty="0">
              <a:solidFill>
                <a:schemeClr val="tx1"/>
              </a:solidFill>
              <a:latin typeface="黑体" panose="02010609060101010101" pitchFamily="49" charset="-122"/>
              <a:ea typeface="黑体" panose="02010609060101010101" pitchFamily="49" charset="-122"/>
            </a:endParaRPr>
          </a:p>
          <a:p>
            <a:pPr indent="558800" fontAlgn="auto">
              <a:lnSpc>
                <a:spcPct val="100000"/>
              </a:lnSpc>
            </a:pP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而小二黑和小芹生活在</a:t>
            </a:r>
            <a:r>
              <a:rPr lang="en-US" altLang="zh-CN" sz="2400" dirty="0">
                <a:solidFill>
                  <a:schemeClr val="tx1"/>
                </a:solidFill>
                <a:latin typeface="黑体" panose="02010609060101010101" pitchFamily="49" charset="-122"/>
                <a:ea typeface="黑体" panose="02010609060101010101" pitchFamily="49" charset="-122"/>
                <a:cs typeface="黑体" panose="02010609060101010101" charset="-122"/>
              </a:rPr>
              <a:t>20</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世纪</a:t>
            </a:r>
            <a:r>
              <a:rPr lang="en-US" altLang="zh-CN" sz="2400" dirty="0">
                <a:solidFill>
                  <a:schemeClr val="tx1"/>
                </a:solidFill>
                <a:latin typeface="黑体" panose="02010609060101010101" pitchFamily="49" charset="-122"/>
                <a:ea typeface="黑体" panose="02010609060101010101" pitchFamily="49" charset="-122"/>
                <a:cs typeface="黑体" panose="02010609060101010101" charset="-122"/>
              </a:rPr>
              <a:t>40</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年代的解放区，小二黑还是</a:t>
            </a:r>
            <a:r>
              <a:rPr lang="zh-CN" altLang="en-US" sz="2400" dirty="0">
                <a:solidFill>
                  <a:schemeClr val="tx1"/>
                </a:solidFill>
                <a:latin typeface="黑体" panose="02010609060101010101" pitchFamily="49" charset="-122"/>
                <a:ea typeface="黑体" panose="02010609060101010101" pitchFamily="49" charset="-122"/>
              </a:rPr>
              <a:t>刘家峧村的杀敌队长，有着丰富的对敌作战经验，他与小芹的婚姻自主得到了新政权代表</a:t>
            </a:r>
            <a:r>
              <a:rPr lang="en-US" altLang="zh-CN" sz="2400" dirty="0">
                <a:solidFill>
                  <a:schemeClr val="tx1"/>
                </a:solidFill>
                <a:latin typeface="黑体" panose="02010609060101010101" pitchFamily="49" charset="-122"/>
                <a:ea typeface="黑体" panose="02010609060101010101" pitchFamily="49" charset="-122"/>
              </a:rPr>
              <a:t>——</a:t>
            </a:r>
            <a:r>
              <a:rPr lang="zh-CN" altLang="en-US" sz="2400" dirty="0">
                <a:solidFill>
                  <a:schemeClr val="tx1"/>
                </a:solidFill>
                <a:latin typeface="黑体" panose="02010609060101010101" pitchFamily="49" charset="-122"/>
                <a:ea typeface="黑体" panose="02010609060101010101" pitchFamily="49" charset="-122"/>
              </a:rPr>
              <a:t>区长的大力支持，区长严惩了村里的恶霸兴旺金旺兄弟，并耐心对二人父母进行了说服教育，破除了二人的封建迷信思想和消除了封建宗法制的影响，</a:t>
            </a:r>
            <a:r>
              <a:rPr lang="zh-CN" altLang="zh-CN" sz="2400" dirty="0">
                <a:solidFill>
                  <a:schemeClr val="tx1"/>
                </a:solidFill>
                <a:latin typeface="黑体" panose="02010609060101010101" pitchFamily="49" charset="-122"/>
                <a:ea typeface="黑体" panose="02010609060101010101" pitchFamily="49" charset="-122"/>
                <a:cs typeface="黑体" panose="02010609060101010101" charset="-122"/>
              </a:rPr>
              <a:t>小二黑和小芹</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才</a:t>
            </a:r>
            <a:r>
              <a:rPr lang="zh-CN" altLang="zh-CN" sz="2400" dirty="0">
                <a:solidFill>
                  <a:schemeClr val="tx1"/>
                </a:solidFill>
                <a:latin typeface="黑体" panose="02010609060101010101" pitchFamily="49" charset="-122"/>
                <a:ea typeface="黑体" panose="02010609060101010101" pitchFamily="49" charset="-122"/>
                <a:cs typeface="黑体" panose="02010609060101010101" charset="-122"/>
              </a:rPr>
              <a:t>有机会争取到美好结局</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，从这个意义</a:t>
            </a:r>
            <a:r>
              <a:rPr lang="zh-CN" altLang="en-US" sz="2400">
                <a:solidFill>
                  <a:schemeClr val="tx1"/>
                </a:solidFill>
                <a:latin typeface="黑体" panose="02010609060101010101" pitchFamily="49" charset="-122"/>
                <a:ea typeface="黑体" panose="02010609060101010101" pitchFamily="49" charset="-122"/>
                <a:cs typeface="黑体" panose="02010609060101010101" charset="-122"/>
              </a:rPr>
              <a:t>上说，</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rPr>
              <a:t>是革命带给了人们新的希望。</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Tree>
    <p:extLst>
      <p:ext uri="{BB962C8B-B14F-4D97-AF65-F5344CB8AC3E}">
        <p14:creationId xmlns:p14="http://schemas.microsoft.com/office/powerpoint/2010/main" val="29574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p:nvPr>
            <p:custDataLst>
              <p:tags r:id="rId1"/>
            </p:custDataLst>
          </p:nvPr>
        </p:nvSpPr>
        <p:spPr>
          <a:xfrm>
            <a:off x="210643" y="509439"/>
            <a:ext cx="11981357" cy="1944216"/>
          </a:xfrm>
          <a:prstGeom prst="rect">
            <a:avLst/>
          </a:prstGeom>
          <a:noFill/>
          <a:ln w="3175">
            <a:noFill/>
            <a:prstDash val="dash"/>
          </a:ln>
        </p:spPr>
        <p:txBody>
          <a:bodyPr wrap="square" lIns="68024" tIns="34012" rIns="68024" bIns="34012"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lvl="0" defTabSz="914400">
              <a:lnSpc>
                <a:spcPct val="100000"/>
              </a:lnSpc>
              <a:spcBef>
                <a:spcPct val="20000"/>
              </a:spcBef>
              <a:buClrTx/>
              <a:buSzPct val="100000"/>
            </a:pPr>
            <a:r>
              <a:rPr lang="en-US" altLang="zh-CN" sz="36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   </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2</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荷花淀</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sym typeface="+mn-ea"/>
              </a:rPr>
              <a:t>》</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rPr>
              <a:t>《</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rPr>
              <a:t>小二黑结婚</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rPr>
              <a:t>》《</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rPr>
              <a:t>党费</a:t>
            </a:r>
            <a:r>
              <a:rPr lang="en-US" altLang="zh-CN" sz="3200" b="1" dirty="0">
                <a:solidFill>
                  <a:schemeClr val="tx1"/>
                </a:solidFill>
                <a:latin typeface="黑体" panose="02010609060101010101" pitchFamily="49" charset="-122"/>
                <a:ea typeface="黑体" panose="02010609060101010101" pitchFamily="49" charset="-122"/>
                <a:cs typeface="黑体" panose="02010609060101010101" charset="-122"/>
              </a:rPr>
              <a:t>》</a:t>
            </a: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rPr>
              <a:t>三篇小说以不同的刻画技巧刻画出了水生嫂、小二黑、小芹和黄新几个青年形象，这组青年形象有怎样的共同点，有怎样的时代意义？</a:t>
            </a:r>
            <a:endPar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sym typeface="+mn-ea"/>
            </a:endParaRPr>
          </a:p>
        </p:txBody>
      </p:sp>
      <p:sp>
        <p:nvSpPr>
          <p:cNvPr id="4" name="Title 6"/>
          <p:cNvSpPr txBox="1"/>
          <p:nvPr>
            <p:custDataLst>
              <p:tags r:id="rId2"/>
            </p:custDataLst>
          </p:nvPr>
        </p:nvSpPr>
        <p:spPr>
          <a:xfrm>
            <a:off x="329691" y="2453655"/>
            <a:ext cx="11532616" cy="4434458"/>
          </a:xfrm>
          <a:prstGeom prst="rect">
            <a:avLst/>
          </a:prstGeom>
          <a:noFill/>
          <a:ln w="15875">
            <a:noFill/>
            <a:prstDash val="dash"/>
          </a:ln>
          <a:extLst>
            <a:ext uri="{909E8E84-426E-40DD-AFC4-6F175D3DCCD1}">
              <a14:hiddenFill xmlns:a14="http://schemas.microsoft.com/office/drawing/2010/main">
                <a:solidFill>
                  <a:schemeClr val="bg1"/>
                </a:solidFill>
              </a14:hiddenFill>
            </a:ext>
          </a:extLst>
        </p:spPr>
        <p:txBody>
          <a:bodyPr wrap="square" lIns="68024" tIns="34012" rIns="68024" bIns="34012"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rgbClr val="3C3C41"/>
                </a:solidFill>
                <a:effectLst/>
                <a:latin typeface="Arial" panose="020B0604020202020204" pitchFamily="34" charset="0"/>
                <a:ea typeface="微软雅黑" panose="020B0503020204020204" pitchFamily="34" charset="-122"/>
                <a:cs typeface="Segoe UI" panose="020B0502040204020203" pitchFamily="34" charset="0"/>
              </a:defRPr>
            </a:lvl1pPr>
          </a:lstStyle>
          <a:p>
            <a:pPr indent="558800" algn="just" fontAlgn="auto">
              <a:lnSpc>
                <a:spcPct val="100000"/>
              </a:lnSpc>
            </a:pPr>
            <a:r>
              <a:rPr lang="zh-CN" altLang="en-US" sz="2400" dirty="0">
                <a:solidFill>
                  <a:srgbClr val="FF0000"/>
                </a:solidFill>
                <a:latin typeface="黑体" panose="02010609060101010101" charset="-122"/>
                <a:ea typeface="黑体" panose="02010609060101010101" charset="-122"/>
                <a:cs typeface="黑体" panose="02010609060101010101" charset="-122"/>
              </a:rPr>
              <a:t>明确：</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荷花淀</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表现的是冀中平原对敌抗战的故事，</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小二黑结婚</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表现的是山西农村解放区改革的故事，</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党费</a:t>
            </a:r>
            <a:r>
              <a:rPr lang="en-US" altLang="zh-CN" sz="2400" dirty="0">
                <a:solidFill>
                  <a:schemeClr val="tx1"/>
                </a:solidFill>
                <a:latin typeface="黑体" panose="02010609060101010101" charset="-122"/>
                <a:ea typeface="黑体" panose="02010609060101010101" charset="-122"/>
                <a:cs typeface="黑体" panose="02010609060101010101" charset="-122"/>
              </a:rPr>
              <a:t>》</a:t>
            </a:r>
            <a:r>
              <a:rPr lang="zh-CN" altLang="en-US" sz="2400" dirty="0">
                <a:solidFill>
                  <a:schemeClr val="tx1"/>
                </a:solidFill>
                <a:latin typeface="黑体" panose="02010609060101010101" charset="-122"/>
                <a:ea typeface="黑体" panose="02010609060101010101" charset="-122"/>
                <a:cs typeface="黑体" panose="02010609060101010101" charset="-122"/>
              </a:rPr>
              <a:t>表现的是抗日战争时期闽粤赣边区军民艰难斗争的故事。在不同的历史时代背景下，几个青年代表着不同地域的人们对于美好生活的追求，他们都来自基层，都在面对困难时表现出来敢于斗争，推动社会变革发展的勇气和力量。</a:t>
            </a:r>
            <a:endParaRPr lang="en-US" altLang="zh-CN" sz="2400" dirty="0">
              <a:solidFill>
                <a:schemeClr val="tx1"/>
              </a:solidFill>
              <a:latin typeface="黑体" panose="02010609060101010101" charset="-122"/>
              <a:ea typeface="黑体" panose="02010609060101010101" charset="-122"/>
              <a:cs typeface="黑体" panose="02010609060101010101" charset="-122"/>
            </a:endParaRPr>
          </a:p>
          <a:p>
            <a:pPr marL="0" indent="558800" algn="just" defTabSz="913765" fontAlgn="auto">
              <a:lnSpc>
                <a:spcPct val="100000"/>
              </a:lnSpc>
              <a:spcBef>
                <a:spcPct val="0"/>
              </a:spcBef>
              <a:buNone/>
            </a:pPr>
            <a:r>
              <a:rPr lang="zh-CN" altLang="en-US" sz="2400" dirty="0">
                <a:solidFill>
                  <a:schemeClr val="tx1"/>
                </a:solidFill>
                <a:latin typeface="黑体" panose="02010609060101010101" charset="-122"/>
                <a:ea typeface="黑体" panose="02010609060101010101" charset="-122"/>
                <a:cs typeface="黑体" panose="02010609060101010101" charset="-122"/>
              </a:rPr>
              <a:t>在民族摆脱苦难的漫长抗争中，正是有他们这样千千万万无数的普通人积极投入斗争的洪流，我们的民族才有新生的希望，一代又一代的青年人要从他们身上汲取奋发向上的精神力量。</a:t>
            </a:r>
            <a:endParaRPr lang="zh-CN" altLang="en-US" sz="2400" dirty="0">
              <a:ln w="3175">
                <a:noFill/>
              </a:ln>
              <a:solidFill>
                <a:schemeClr val="tx1"/>
              </a:solidFill>
              <a:uFillTx/>
              <a:latin typeface="黑体" panose="02010609060101010101" charset="-122"/>
              <a:ea typeface="黑体" panose="02010609060101010101" charset="-122"/>
              <a:cs typeface="黑体" panose="02010609060101010101" charset="-122"/>
            </a:endParaRPr>
          </a:p>
          <a:p>
            <a:pPr indent="635000" algn="just" fontAlgn="auto">
              <a:lnSpc>
                <a:spcPct val="150000"/>
              </a:lnSpc>
            </a:pPr>
            <a:endParaRPr lang="zh-CN" altLang="en-US" sz="2400" spc="100" dirty="0">
              <a:ln w="3175">
                <a:noFill/>
              </a:ln>
              <a:solidFill>
                <a:srgbClr val="3C3C41"/>
              </a:solidFill>
              <a:uFillTx/>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30916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613CE8D-9871-4AA1-BF08-15677A663517}"/>
              </a:ext>
            </a:extLst>
          </p:cNvPr>
          <p:cNvSpPr>
            <a:spLocks noGrp="1"/>
          </p:cNvSpPr>
          <p:nvPr>
            <p:ph idx="1"/>
          </p:nvPr>
        </p:nvSpPr>
        <p:spPr>
          <a:xfrm>
            <a:off x="227348" y="1340768"/>
            <a:ext cx="11737304" cy="4525963"/>
          </a:xfrm>
        </p:spPr>
        <p:txBody>
          <a:bodyPr/>
          <a:lstStyle/>
          <a:p>
            <a:pPr marL="0" indent="0">
              <a:buNone/>
            </a:pPr>
            <a:r>
              <a:rPr lang="en-US" altLang="zh-CN" sz="2400" dirty="0"/>
              <a:t>        </a:t>
            </a:r>
            <a:r>
              <a:rPr lang="en-US" altLang="zh-CN" sz="2400" dirty="0">
                <a:latin typeface="黑体" panose="02010609060101010101" pitchFamily="49" charset="-122"/>
                <a:ea typeface="黑体" panose="02010609060101010101" pitchFamily="49" charset="-122"/>
              </a:rPr>
              <a:t>40</a:t>
            </a:r>
            <a:r>
              <a:rPr lang="zh-CN" altLang="zh-CN" sz="2400" dirty="0">
                <a:latin typeface="黑体" panose="02010609060101010101" pitchFamily="49" charset="-122"/>
                <a:ea typeface="黑体" panose="02010609060101010101" pitchFamily="49" charset="-122"/>
              </a:rPr>
              <a:t>多摄氏度的高温下，一名娃娃脸、胖胖的小伙，背着重达七八十斤的背篓，装满油锯、水袋、食品等物资，驾驶摩托车，在山路间穿行。夜间，现场同样酷热难耐。“你休息下”，队友们劝他。“不用……”话还没说完，他吐了。找块空地修整一番，猛吞几口水，待身体稍微缓和后，他又强打精神，驾驶摩托车上路了。这名救火的“龙娃子”，名叫龙杰，今年</a:t>
            </a:r>
            <a:r>
              <a:rPr lang="en-US" altLang="zh-CN" sz="2400" dirty="0">
                <a:latin typeface="黑体" panose="02010609060101010101" pitchFamily="49" charset="-122"/>
                <a:ea typeface="黑体" panose="02010609060101010101" pitchFamily="49" charset="-122"/>
              </a:rPr>
              <a:t>22</a:t>
            </a:r>
            <a:r>
              <a:rPr lang="zh-CN" altLang="zh-CN" sz="2400" dirty="0">
                <a:latin typeface="黑体" panose="02010609060101010101" pitchFamily="49" charset="-122"/>
                <a:ea typeface="黑体" panose="02010609060101010101" pitchFamily="49" charset="-122"/>
              </a:rPr>
              <a:t>岁，“</a:t>
            </a:r>
            <a:r>
              <a:rPr lang="en-US" altLang="zh-CN" sz="2400" dirty="0">
                <a:latin typeface="黑体" panose="02010609060101010101" pitchFamily="49" charset="-122"/>
                <a:ea typeface="黑体" panose="02010609060101010101" pitchFamily="49" charset="-122"/>
              </a:rPr>
              <a:t>00</a:t>
            </a:r>
            <a:r>
              <a:rPr lang="zh-CN" altLang="zh-CN" sz="2400" dirty="0">
                <a:latin typeface="黑体" panose="02010609060101010101" pitchFamily="49" charset="-122"/>
                <a:ea typeface="黑体" panose="02010609060101010101" pitchFamily="49" charset="-122"/>
              </a:rPr>
              <a:t>后”，重庆璧山人，是一名外卖骑手。</a:t>
            </a: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山路陡峭，有的地方近乎垂直，骑手们背着重物，在挖掘机开垦出来的新地上奔跑。稍不留意，就会滑落。龙杰有两辆摩托车，新买的一辆由于超负荷运转坏了，他又换了另一辆，继续战斗。他说：“重庆是我们的家，不能看着不管，一定要把这山火扑灭，火不灭我们不退！况且，还有很多兄弟姐妹在一起。”</a:t>
            </a:r>
          </a:p>
          <a:p>
            <a:pPr marL="0" indent="0">
              <a:buNone/>
            </a:pP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——新华社《“龙娃子”救火，勇得让人心疼！》（节选）</a:t>
            </a:r>
          </a:p>
          <a:p>
            <a:pPr marL="0" indent="0">
              <a:buNone/>
            </a:pPr>
            <a:endParaRPr lang="zh-CN" altLang="en-US" dirty="0"/>
          </a:p>
        </p:txBody>
      </p:sp>
    </p:spTree>
    <p:extLst>
      <p:ext uri="{BB962C8B-B14F-4D97-AF65-F5344CB8AC3E}">
        <p14:creationId xmlns:p14="http://schemas.microsoft.com/office/powerpoint/2010/main" val="201425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271DC472-E438-47E7-9951-B8B2F4E62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76" y="1158364"/>
            <a:ext cx="6096000" cy="4191000"/>
          </a:xfrm>
        </p:spPr>
      </p:pic>
      <p:sp>
        <p:nvSpPr>
          <p:cNvPr id="6" name="内容占位符 2">
            <a:extLst>
              <a:ext uri="{FF2B5EF4-FFF2-40B4-BE49-F238E27FC236}">
                <a16:creationId xmlns:a16="http://schemas.microsoft.com/office/drawing/2014/main" id="{4B307C16-195E-4FC1-8741-056D64BE2BE8}"/>
              </a:ext>
            </a:extLst>
          </p:cNvPr>
          <p:cNvSpPr txBox="1">
            <a:spLocks/>
          </p:cNvSpPr>
          <p:nvPr/>
        </p:nvSpPr>
        <p:spPr>
          <a:xfrm>
            <a:off x="6744072" y="990883"/>
            <a:ext cx="5184576" cy="4525963"/>
          </a:xfrm>
          <a:prstGeom prst="rect">
            <a:avLst/>
          </a:prstGeom>
          <a:noFill/>
          <a:ln w="9525">
            <a:noFill/>
          </a:ln>
        </p:spPr>
        <p:txBody>
          <a:bodyPr vert="horz" lIns="91440" tIns="45720" rIns="91440" bIns="45720" anchor="t" anchorCtr="0"/>
          <a:lst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a:lstStyle>
          <a:p>
            <a:pPr marL="0" indent="0">
              <a:buNone/>
            </a:pPr>
            <a:r>
              <a:rPr lang="zh-CN" altLang="en-US" sz="2800" dirty="0">
                <a:latin typeface="黑体" panose="02010609060101010101" pitchFamily="49" charset="-122"/>
                <a:ea typeface="黑体" panose="02010609060101010101" pitchFamily="49" charset="-122"/>
              </a:rPr>
              <a:t>    </a:t>
            </a:r>
            <a:r>
              <a:rPr lang="zh-CN" altLang="en-US" sz="2400" dirty="0">
                <a:solidFill>
                  <a:srgbClr val="7030A0"/>
                </a:solidFill>
                <a:latin typeface="黑体" panose="02010609060101010101" pitchFamily="49" charset="-122"/>
                <a:ea typeface="黑体" panose="02010609060101010101" pitchFamily="49" charset="-122"/>
              </a:rPr>
              <a:t>今年</a:t>
            </a:r>
            <a:r>
              <a:rPr lang="en-US" altLang="zh-CN" sz="2400" dirty="0">
                <a:solidFill>
                  <a:srgbClr val="7030A0"/>
                </a:solidFill>
                <a:latin typeface="黑体" panose="02010609060101010101" pitchFamily="49" charset="-122"/>
                <a:ea typeface="黑体" panose="02010609060101010101" pitchFamily="49" charset="-122"/>
              </a:rPr>
              <a:t>8</a:t>
            </a:r>
            <a:r>
              <a:rPr lang="zh-CN" altLang="en-US" sz="2400" dirty="0">
                <a:solidFill>
                  <a:srgbClr val="7030A0"/>
                </a:solidFill>
                <a:latin typeface="黑体" panose="02010609060101010101" pitchFamily="49" charset="-122"/>
                <a:ea typeface="黑体" panose="02010609060101010101" pitchFamily="49" charset="-122"/>
              </a:rPr>
              <a:t>月</a:t>
            </a:r>
            <a:r>
              <a:rPr lang="en-US" altLang="zh-CN" sz="2400" dirty="0">
                <a:solidFill>
                  <a:srgbClr val="7030A0"/>
                </a:solidFill>
                <a:latin typeface="黑体" panose="02010609060101010101" pitchFamily="49" charset="-122"/>
                <a:ea typeface="黑体" panose="02010609060101010101" pitchFamily="49" charset="-122"/>
              </a:rPr>
              <a:t>17</a:t>
            </a:r>
            <a:r>
              <a:rPr lang="zh-CN" altLang="en-US" sz="2400" dirty="0">
                <a:solidFill>
                  <a:srgbClr val="7030A0"/>
                </a:solidFill>
                <a:latin typeface="黑体" panose="02010609060101010101" pitchFamily="49" charset="-122"/>
                <a:ea typeface="黑体" panose="02010609060101010101" pitchFamily="49" charset="-122"/>
              </a:rPr>
              <a:t>日以来，重庆多个地方连续发生森林火灾，这是一场无声的较量，</a:t>
            </a:r>
            <a:r>
              <a:rPr lang="zh-CN" altLang="zh-CN" sz="2400" dirty="0">
                <a:solidFill>
                  <a:srgbClr val="7030A0"/>
                </a:solidFill>
                <a:latin typeface="黑体" panose="02010609060101010101" pitchFamily="49" charset="-122"/>
                <a:ea typeface="黑体" panose="02010609060101010101" pitchFamily="49" charset="-122"/>
              </a:rPr>
              <a:t>要不人定胜天，要不天亡我也。</a:t>
            </a:r>
            <a:r>
              <a:rPr lang="zh-CN" altLang="en-US" sz="2400" dirty="0">
                <a:solidFill>
                  <a:srgbClr val="7030A0"/>
                </a:solidFill>
                <a:latin typeface="黑体" panose="02010609060101010101" pitchFamily="49" charset="-122"/>
                <a:ea typeface="黑体" panose="02010609060101010101" pitchFamily="49" charset="-122"/>
              </a:rPr>
              <a:t>无论是不惧</a:t>
            </a:r>
            <a:r>
              <a:rPr lang="zh-CN" altLang="zh-CN" sz="2400" dirty="0">
                <a:solidFill>
                  <a:srgbClr val="7030A0"/>
                </a:solidFill>
                <a:latin typeface="黑体" panose="02010609060101010101" pitchFamily="49" charset="-122"/>
                <a:ea typeface="黑体" panose="02010609060101010101" pitchFamily="49" charset="-122"/>
              </a:rPr>
              <a:t>高温炙烤</a:t>
            </a:r>
            <a:r>
              <a:rPr lang="zh-CN" altLang="en-US" sz="2400" dirty="0">
                <a:solidFill>
                  <a:srgbClr val="7030A0"/>
                </a:solidFill>
                <a:latin typeface="黑体" panose="02010609060101010101" pitchFamily="49" charset="-122"/>
                <a:ea typeface="黑体" panose="02010609060101010101" pitchFamily="49" charset="-122"/>
              </a:rPr>
              <a:t>，冲锋在救火一线的消防官兵，还是像“龙娃子”一样不计个人得失，默默奉献力量的普通志愿者，正是由</a:t>
            </a:r>
            <a:r>
              <a:rPr lang="zh-CN" altLang="zh-CN" sz="2400" dirty="0">
                <a:solidFill>
                  <a:srgbClr val="7030A0"/>
                </a:solidFill>
                <a:latin typeface="黑体" panose="02010609060101010101" pitchFamily="49" charset="-122"/>
                <a:ea typeface="黑体" panose="02010609060101010101" pitchFamily="49" charset="-122"/>
              </a:rPr>
              <a:t>于</a:t>
            </a:r>
            <a:r>
              <a:rPr lang="zh-CN" altLang="en-US" sz="2400" dirty="0">
                <a:solidFill>
                  <a:srgbClr val="7030A0"/>
                </a:solidFill>
                <a:latin typeface="黑体" panose="02010609060101010101" pitchFamily="49" charset="-122"/>
                <a:ea typeface="黑体" panose="02010609060101010101" pitchFamily="49" charset="-122"/>
              </a:rPr>
              <a:t>他们的挺身而出，大火才能快速扑灭。</a:t>
            </a:r>
            <a:endParaRPr lang="en-US" altLang="zh-CN" sz="2400" dirty="0">
              <a:solidFill>
                <a:srgbClr val="7030A0"/>
              </a:solidFill>
              <a:latin typeface="黑体" panose="02010609060101010101" pitchFamily="49" charset="-122"/>
              <a:ea typeface="黑体" panose="02010609060101010101" pitchFamily="49" charset="-122"/>
            </a:endParaRPr>
          </a:p>
          <a:p>
            <a:pPr marL="0" indent="0">
              <a:buNone/>
            </a:pPr>
            <a:r>
              <a:rPr lang="en-US" altLang="zh-CN" sz="2400" dirty="0">
                <a:solidFill>
                  <a:srgbClr val="7030A0"/>
                </a:solidFill>
                <a:latin typeface="黑体" panose="02010609060101010101" pitchFamily="49" charset="-122"/>
                <a:ea typeface="黑体" panose="02010609060101010101" pitchFamily="49" charset="-122"/>
              </a:rPr>
              <a:t>    </a:t>
            </a:r>
            <a:r>
              <a:rPr lang="zh-CN" altLang="en-US" sz="2400" dirty="0">
                <a:solidFill>
                  <a:srgbClr val="7030A0"/>
                </a:solidFill>
                <a:latin typeface="黑体" panose="02010609060101010101" pitchFamily="49" charset="-122"/>
                <a:ea typeface="黑体" panose="02010609060101010101" pitchFamily="49" charset="-122"/>
              </a:rPr>
              <a:t>这股劲头，历史上似曾相识，他们延续着前人的</a:t>
            </a:r>
            <a:r>
              <a:rPr lang="zh-CN" altLang="zh-CN" sz="2400" dirty="0">
                <a:solidFill>
                  <a:srgbClr val="7030A0"/>
                </a:solidFill>
                <a:latin typeface="黑体" panose="02010609060101010101" pitchFamily="49" charset="-122"/>
                <a:ea typeface="黑体" panose="02010609060101010101" pitchFamily="49" charset="-122"/>
              </a:rPr>
              <a:t>家国情怀，</a:t>
            </a:r>
            <a:r>
              <a:rPr lang="zh-CN" altLang="en-US" sz="2400" dirty="0">
                <a:solidFill>
                  <a:srgbClr val="7030A0"/>
                </a:solidFill>
                <a:latin typeface="黑体" panose="02010609060101010101" pitchFamily="49" charset="-122"/>
                <a:ea typeface="黑体" panose="02010609060101010101" pitchFamily="49" charset="-122"/>
              </a:rPr>
              <a:t>不惧牺牲</a:t>
            </a:r>
            <a:r>
              <a:rPr lang="zh-CN" altLang="zh-CN" sz="2400" dirty="0">
                <a:solidFill>
                  <a:srgbClr val="7030A0"/>
                </a:solidFill>
                <a:latin typeface="黑体" panose="02010609060101010101" pitchFamily="49" charset="-122"/>
                <a:ea typeface="黑体" panose="02010609060101010101" pitchFamily="49" charset="-122"/>
              </a:rPr>
              <a:t>，</a:t>
            </a:r>
            <a:r>
              <a:rPr lang="zh-CN" altLang="en-US" sz="2400" dirty="0">
                <a:solidFill>
                  <a:srgbClr val="7030A0"/>
                </a:solidFill>
                <a:latin typeface="黑体" panose="02010609060101010101" pitchFamily="49" charset="-122"/>
                <a:ea typeface="黑体" panose="02010609060101010101" pitchFamily="49" charset="-122"/>
              </a:rPr>
              <a:t>敢于斗争，每一个人</a:t>
            </a:r>
            <a:r>
              <a:rPr lang="zh-CN" altLang="zh-CN" sz="2400" dirty="0">
                <a:solidFill>
                  <a:srgbClr val="7030A0"/>
                </a:solidFill>
                <a:latin typeface="黑体" panose="02010609060101010101" pitchFamily="49" charset="-122"/>
                <a:ea typeface="黑体" panose="02010609060101010101" pitchFamily="49" charset="-122"/>
              </a:rPr>
              <a:t>值得我们信任和骄傲</a:t>
            </a:r>
            <a:r>
              <a:rPr lang="zh-CN" altLang="en-US" sz="2400" dirty="0">
                <a:solidFill>
                  <a:srgbClr val="7030A0"/>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14622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2EBEC9-0949-999E-6EBE-1C716E247B50}"/>
              </a:ext>
            </a:extLst>
          </p:cNvPr>
          <p:cNvSpPr>
            <a:spLocks noGrp="1"/>
          </p:cNvSpPr>
          <p:nvPr>
            <p:ph type="title"/>
          </p:nvPr>
        </p:nvSpPr>
        <p:spPr>
          <a:xfrm>
            <a:off x="695400" y="908720"/>
            <a:ext cx="10972800" cy="1143000"/>
          </a:xfrm>
        </p:spPr>
        <p:txBody>
          <a:bodyPr/>
          <a:lstStyle/>
          <a:p>
            <a:r>
              <a:rPr lang="zh-CN" altLang="zh-CN"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学习活动一：分析小说</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写作手法</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96C424ED-E5E1-9986-5A5A-3F711202B214}"/>
              </a:ext>
            </a:extLst>
          </p:cNvPr>
          <p:cNvSpPr>
            <a:spLocks noGrp="1"/>
          </p:cNvSpPr>
          <p:nvPr>
            <p:ph idx="1"/>
          </p:nvPr>
        </p:nvSpPr>
        <p:spPr>
          <a:xfrm>
            <a:off x="227348" y="2051720"/>
            <a:ext cx="11737304" cy="4525963"/>
          </a:xfrm>
        </p:spPr>
        <p:txBody>
          <a:bodyPr/>
          <a:lstStyle/>
          <a:p>
            <a:pPr marL="0" indent="0">
              <a:buNone/>
            </a:pP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rPr>
              <a:t>    赵树理被称为“农民的作家”，有人说，</a:t>
            </a:r>
            <a:r>
              <a:rPr lang="zh-CN" altLang="en-US" sz="3200" b="1" dirty="0">
                <a:solidFill>
                  <a:schemeClr val="tx1"/>
                </a:solidFill>
                <a:latin typeface="黑体" panose="02010609060101010101" pitchFamily="49" charset="-122"/>
                <a:ea typeface="黑体" panose="02010609060101010101" pitchFamily="49" charset="-122"/>
              </a:rPr>
              <a:t>广大农民识字的人能看懂他的小说，不识字的人能听懂</a:t>
            </a:r>
            <a:r>
              <a:rPr lang="zh-CN" altLang="en-US" sz="3200" b="1">
                <a:solidFill>
                  <a:schemeClr val="tx1"/>
                </a:solidFill>
                <a:latin typeface="黑体" panose="02010609060101010101" pitchFamily="49" charset="-122"/>
                <a:ea typeface="黑体" panose="02010609060101010101" pitchFamily="49" charset="-122"/>
              </a:rPr>
              <a:t>，且感到</a:t>
            </a:r>
            <a:r>
              <a:rPr lang="zh-CN" altLang="en-US" sz="3200" b="1" dirty="0">
                <a:solidFill>
                  <a:schemeClr val="tx1"/>
                </a:solidFill>
                <a:latin typeface="黑体" panose="02010609060101010101" pitchFamily="49" charset="-122"/>
                <a:ea typeface="黑体" panose="02010609060101010101" pitchFamily="49" charset="-122"/>
              </a:rPr>
              <a:t>亲切，说他讲的就是咱们身边的事儿。</a:t>
            </a:r>
            <a:endParaRPr lang="en-US" altLang="zh-CN" sz="3200" b="1" dirty="0">
              <a:solidFill>
                <a:schemeClr val="tx1"/>
              </a:solidFill>
              <a:latin typeface="黑体" panose="02010609060101010101" pitchFamily="49" charset="-122"/>
              <a:ea typeface="黑体" panose="02010609060101010101" pitchFamily="49" charset="-122"/>
            </a:endParaRPr>
          </a:p>
          <a:p>
            <a:pPr marL="0" indent="0">
              <a:buNone/>
            </a:pPr>
            <a:r>
              <a:rPr lang="en-US" altLang="zh-CN" b="1" dirty="0">
                <a:solidFill>
                  <a:schemeClr val="tx1"/>
                </a:solidFill>
                <a:latin typeface="黑体" panose="02010609060101010101" pitchFamily="49" charset="-122"/>
                <a:ea typeface="黑体" panose="02010609060101010101" pitchFamily="49" charset="-122"/>
              </a:rPr>
              <a:t>    </a:t>
            </a:r>
            <a:r>
              <a:rPr lang="zh-CN" altLang="en-US" b="1" dirty="0">
                <a:solidFill>
                  <a:schemeClr val="tx1"/>
                </a:solidFill>
                <a:latin typeface="黑体" panose="02010609060101010101" pitchFamily="49" charset="-122"/>
                <a:ea typeface="黑体" panose="02010609060101010101" pitchFamily="49" charset="-122"/>
              </a:rPr>
              <a:t>你怎么理解这个评价？请你结合</a:t>
            </a:r>
            <a:r>
              <a:rPr lang="en-US" altLang="zh-CN" sz="3200" b="1" dirty="0">
                <a:solidFill>
                  <a:schemeClr val="tx1"/>
                </a:solidFill>
                <a:latin typeface="黑体" panose="02010609060101010101" pitchFamily="49" charset="-122"/>
                <a:ea typeface="黑体" panose="02010609060101010101" pitchFamily="49" charset="-122"/>
              </a:rPr>
              <a:t>《</a:t>
            </a:r>
            <a:r>
              <a:rPr lang="zh-CN" altLang="en-US" sz="3200" b="1" dirty="0">
                <a:solidFill>
                  <a:schemeClr val="tx1"/>
                </a:solidFill>
                <a:latin typeface="黑体" panose="02010609060101010101" pitchFamily="49" charset="-122"/>
                <a:ea typeface="黑体" panose="02010609060101010101" pitchFamily="49" charset="-122"/>
              </a:rPr>
              <a:t>小二黑结婚</a:t>
            </a:r>
            <a:r>
              <a:rPr lang="en-US" altLang="zh-CN" sz="3200" b="1" dirty="0">
                <a:solidFill>
                  <a:schemeClr val="tx1"/>
                </a:solidFill>
                <a:latin typeface="黑体" panose="02010609060101010101" pitchFamily="49" charset="-122"/>
                <a:ea typeface="黑体" panose="02010609060101010101" pitchFamily="49" charset="-122"/>
              </a:rPr>
              <a:t>》</a:t>
            </a:r>
            <a:r>
              <a:rPr lang="zh-CN" altLang="en-US" sz="3200" b="1" dirty="0">
                <a:solidFill>
                  <a:schemeClr val="tx1"/>
                </a:solidFill>
                <a:latin typeface="黑体" panose="02010609060101010101" pitchFamily="49" charset="-122"/>
                <a:ea typeface="黑体" panose="02010609060101010101" pitchFamily="49" charset="-122"/>
              </a:rPr>
              <a:t>（节选）谈谈自己的看法。</a:t>
            </a:r>
            <a:endParaRPr lang="en-US" altLang="zh-CN" b="1" dirty="0">
              <a:solidFill>
                <a:schemeClr val="tx1"/>
              </a:solidFill>
              <a:latin typeface="黑体" panose="02010609060101010101" pitchFamily="49" charset="-122"/>
              <a:ea typeface="黑体" panose="02010609060101010101" pitchFamily="49" charset="-122"/>
            </a:endParaRPr>
          </a:p>
          <a:p>
            <a:pPr marL="0" indent="0">
              <a:buNone/>
            </a:pPr>
            <a:r>
              <a:rPr lang="en-US" altLang="zh-CN" b="1" dirty="0">
                <a:solidFill>
                  <a:schemeClr val="tx1"/>
                </a:solidFill>
                <a:latin typeface="黑体" panose="02010609060101010101" pitchFamily="49" charset="-122"/>
                <a:ea typeface="黑体" panose="02010609060101010101" pitchFamily="49" charset="-122"/>
              </a:rPr>
              <a:t>                    </a:t>
            </a:r>
            <a:r>
              <a:rPr lang="zh-CN" altLang="en-US" b="1" dirty="0">
                <a:solidFill>
                  <a:schemeClr val="tx1"/>
                </a:solidFill>
                <a:latin typeface="黑体" panose="02010609060101010101" pitchFamily="49" charset="-122"/>
                <a:ea typeface="黑体" panose="02010609060101010101" pitchFamily="49" charset="-122"/>
              </a:rPr>
              <a:t>（学生自由发言）</a:t>
            </a:r>
            <a:endParaRPr lang="zh-CN" altLang="en-US" dirty="0"/>
          </a:p>
        </p:txBody>
      </p:sp>
    </p:spTree>
    <p:extLst>
      <p:ext uri="{BB962C8B-B14F-4D97-AF65-F5344CB8AC3E}">
        <p14:creationId xmlns:p14="http://schemas.microsoft.com/office/powerpoint/2010/main" val="196952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398" y="2714620"/>
            <a:ext cx="10972800" cy="1143000"/>
          </a:xfrm>
        </p:spPr>
        <p:txBody>
          <a:bodyPr/>
          <a:lstStyle/>
          <a:p>
            <a:r>
              <a:rPr lang="zh-CN" altLang="en-US" sz="7200" dirty="0">
                <a:latin typeface="黑体" panose="02010609060101010101" charset="-122"/>
                <a:ea typeface="黑体" panose="02010609060101010101" charset="-122"/>
                <a:cs typeface="+mn-cs"/>
              </a:rPr>
              <a:t>谢谢观看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2EBEC9-0949-999E-6EBE-1C716E247B50}"/>
              </a:ext>
            </a:extLst>
          </p:cNvPr>
          <p:cNvSpPr>
            <a:spLocks noGrp="1"/>
          </p:cNvSpPr>
          <p:nvPr>
            <p:ph type="title"/>
          </p:nvPr>
        </p:nvSpPr>
        <p:spPr>
          <a:xfrm>
            <a:off x="695400" y="908720"/>
            <a:ext cx="10972800" cy="1143000"/>
          </a:xfrm>
        </p:spPr>
        <p:txBody>
          <a:bodyPr/>
          <a:lstStyle/>
          <a:p>
            <a:r>
              <a:rPr lang="zh-CN" altLang="zh-CN"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学习活动一：分析小说</a:t>
            </a:r>
            <a:r>
              <a:rPr lang="zh-CN" altLang="en-US" sz="4000" b="1"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写作手法</a:t>
            </a:r>
            <a:endParaRPr lang="zh-CN" altLang="en-US" sz="4000" dirty="0">
              <a:solidFill>
                <a:srgbClr val="FF00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96C424ED-E5E1-9986-5A5A-3F711202B214}"/>
              </a:ext>
            </a:extLst>
          </p:cNvPr>
          <p:cNvSpPr>
            <a:spLocks noGrp="1"/>
          </p:cNvSpPr>
          <p:nvPr>
            <p:ph idx="1"/>
          </p:nvPr>
        </p:nvSpPr>
        <p:spPr>
          <a:xfrm>
            <a:off x="227348" y="2051720"/>
            <a:ext cx="11737304" cy="4525963"/>
          </a:xfrm>
        </p:spPr>
        <p:txBody>
          <a:bodyPr/>
          <a:lstStyle/>
          <a:p>
            <a:pPr marL="0" indent="0">
              <a:buNone/>
            </a:pPr>
            <a:r>
              <a:rPr lang="zh-CN" altLang="en-US" sz="3200" b="1" dirty="0">
                <a:solidFill>
                  <a:schemeClr val="tx1"/>
                </a:solidFill>
                <a:latin typeface="黑体" panose="02010609060101010101" pitchFamily="49" charset="-122"/>
                <a:ea typeface="黑体" panose="02010609060101010101" pitchFamily="49" charset="-122"/>
                <a:cs typeface="黑体" panose="02010609060101010101" charset="-122"/>
              </a:rPr>
              <a:t>    赵树理被称为“农民的作家”，有人说，</a:t>
            </a:r>
            <a:r>
              <a:rPr lang="zh-CN" altLang="en-US" sz="3200" b="1" dirty="0">
                <a:solidFill>
                  <a:schemeClr val="tx1"/>
                </a:solidFill>
                <a:latin typeface="黑体" panose="02010609060101010101" pitchFamily="49" charset="-122"/>
                <a:ea typeface="黑体" panose="02010609060101010101" pitchFamily="49" charset="-122"/>
              </a:rPr>
              <a:t>广大农民识字的人能看懂他的小说，不识字的人能听懂，且感到亲切，说他讲的就是咱们身边的事儿。</a:t>
            </a:r>
            <a:endParaRPr lang="en-US" altLang="zh-CN" sz="3200" b="1" dirty="0">
              <a:solidFill>
                <a:schemeClr val="tx1"/>
              </a:solidFill>
              <a:latin typeface="黑体" panose="02010609060101010101" pitchFamily="49" charset="-122"/>
              <a:ea typeface="黑体" panose="02010609060101010101" pitchFamily="49" charset="-122"/>
            </a:endParaRPr>
          </a:p>
          <a:p>
            <a:pPr marL="0" indent="0">
              <a:buNone/>
            </a:pPr>
            <a:r>
              <a:rPr lang="en-US" altLang="zh-CN" b="1" dirty="0">
                <a:solidFill>
                  <a:schemeClr val="tx1"/>
                </a:solidFill>
                <a:latin typeface="黑体" panose="02010609060101010101" pitchFamily="49" charset="-122"/>
                <a:ea typeface="黑体" panose="02010609060101010101" pitchFamily="49" charset="-122"/>
              </a:rPr>
              <a:t>    </a:t>
            </a:r>
            <a:r>
              <a:rPr lang="zh-CN" altLang="en-US" b="1" dirty="0">
                <a:solidFill>
                  <a:schemeClr val="tx1"/>
                </a:solidFill>
                <a:latin typeface="黑体" panose="02010609060101010101" pitchFamily="49" charset="-122"/>
                <a:ea typeface="黑体" panose="02010609060101010101" pitchFamily="49" charset="-122"/>
              </a:rPr>
              <a:t>你怎么理解这个评价？请你结合</a:t>
            </a:r>
            <a:r>
              <a:rPr lang="en-US" altLang="zh-CN" sz="3200" b="1" dirty="0">
                <a:solidFill>
                  <a:schemeClr val="tx1"/>
                </a:solidFill>
                <a:latin typeface="黑体" panose="02010609060101010101" pitchFamily="49" charset="-122"/>
                <a:ea typeface="黑体" panose="02010609060101010101" pitchFamily="49" charset="-122"/>
              </a:rPr>
              <a:t>《</a:t>
            </a:r>
            <a:r>
              <a:rPr lang="zh-CN" altLang="en-US" sz="3200" b="1" dirty="0">
                <a:solidFill>
                  <a:schemeClr val="tx1"/>
                </a:solidFill>
                <a:latin typeface="黑体" panose="02010609060101010101" pitchFamily="49" charset="-122"/>
                <a:ea typeface="黑体" panose="02010609060101010101" pitchFamily="49" charset="-122"/>
              </a:rPr>
              <a:t>小二黑结婚</a:t>
            </a:r>
            <a:r>
              <a:rPr lang="en-US" altLang="zh-CN" sz="3200" b="1" dirty="0">
                <a:solidFill>
                  <a:schemeClr val="tx1"/>
                </a:solidFill>
                <a:latin typeface="黑体" panose="02010609060101010101" pitchFamily="49" charset="-122"/>
                <a:ea typeface="黑体" panose="02010609060101010101" pitchFamily="49" charset="-122"/>
              </a:rPr>
              <a:t>》</a:t>
            </a:r>
            <a:r>
              <a:rPr lang="zh-CN" altLang="en-US" sz="3200" b="1" dirty="0">
                <a:solidFill>
                  <a:schemeClr val="tx1"/>
                </a:solidFill>
                <a:latin typeface="黑体" panose="02010609060101010101" pitchFamily="49" charset="-122"/>
                <a:ea typeface="黑体" panose="02010609060101010101" pitchFamily="49" charset="-122"/>
              </a:rPr>
              <a:t>（节选）谈谈自己的看法。</a:t>
            </a:r>
            <a:endParaRPr lang="en-US" altLang="zh-CN" b="1" dirty="0">
              <a:solidFill>
                <a:schemeClr val="tx1"/>
              </a:solidFill>
              <a:latin typeface="黑体" panose="02010609060101010101" pitchFamily="49" charset="-122"/>
              <a:ea typeface="黑体" panose="02010609060101010101" pitchFamily="49" charset="-122"/>
            </a:endParaRPr>
          </a:p>
          <a:p>
            <a:pPr marL="0" indent="0">
              <a:buNone/>
            </a:pPr>
            <a:r>
              <a:rPr lang="zh-CN" altLang="en-US" b="1" dirty="0">
                <a:solidFill>
                  <a:schemeClr val="tx1"/>
                </a:solidFill>
                <a:latin typeface="黑体" panose="02010609060101010101" pitchFamily="49" charset="-122"/>
                <a:ea typeface="黑体" panose="02010609060101010101" pitchFamily="49" charset="-122"/>
              </a:rPr>
              <a:t>    </a:t>
            </a:r>
            <a:r>
              <a:rPr lang="zh-CN" altLang="en-US" b="1" dirty="0">
                <a:solidFill>
                  <a:srgbClr val="0000FF"/>
                </a:solidFill>
                <a:latin typeface="黑体" panose="02010609060101010101" pitchFamily="49" charset="-122"/>
                <a:ea typeface="黑体" panose="02010609060101010101" pitchFamily="49" charset="-122"/>
              </a:rPr>
              <a:t>建议从小说内容、结构、写作技巧和语言几个方面来分析和思考。</a:t>
            </a:r>
            <a:endParaRPr lang="zh-CN" altLang="en-US" dirty="0">
              <a:solidFill>
                <a:srgbClr val="0000FF"/>
              </a:solidFill>
            </a:endParaRPr>
          </a:p>
        </p:txBody>
      </p:sp>
    </p:spTree>
    <p:extLst>
      <p:ext uri="{BB962C8B-B14F-4D97-AF65-F5344CB8AC3E}">
        <p14:creationId xmlns:p14="http://schemas.microsoft.com/office/powerpoint/2010/main" val="16791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360" y="1268760"/>
            <a:ext cx="11521280" cy="5237480"/>
          </a:xfrm>
        </p:spPr>
        <p:txBody>
          <a:bodyPr/>
          <a:lstStyle/>
          <a:p>
            <a:pPr>
              <a:buNone/>
            </a:pPr>
            <a:r>
              <a:rPr lang="en-US" altLang="zh-CN" sz="3600" b="1" dirty="0">
                <a:latin typeface="黑体" panose="02010609060101010101" charset="-122"/>
                <a:ea typeface="黑体" panose="02010609060101010101" charset="-122"/>
                <a:cs typeface="黑体" panose="02010609060101010101" charset="-122"/>
              </a:rPr>
              <a:t>     1.</a:t>
            </a:r>
            <a:r>
              <a:rPr lang="zh-CN" altLang="en-US" sz="3600" b="1" dirty="0">
                <a:latin typeface="黑体" panose="02010609060101010101" charset="-122"/>
                <a:ea typeface="黑体" panose="02010609060101010101" charset="-122"/>
                <a:cs typeface="黑体" panose="02010609060101010101" charset="-122"/>
              </a:rPr>
              <a:t>小说内容上的特点。</a:t>
            </a:r>
            <a:endParaRPr lang="en-US" altLang="zh-CN" sz="3600" b="1" dirty="0">
              <a:latin typeface="黑体" panose="02010609060101010101" charset="-122"/>
              <a:ea typeface="黑体" panose="02010609060101010101" charset="-122"/>
              <a:cs typeface="黑体" panose="02010609060101010101" charset="-122"/>
            </a:endParaRPr>
          </a:p>
          <a:p>
            <a:pPr>
              <a:buNone/>
            </a:pPr>
            <a:r>
              <a:rPr lang="en-US" altLang="zh-CN" sz="2800" dirty="0">
                <a:latin typeface="黑体" panose="02010609060101010101" charset="-122"/>
                <a:ea typeface="黑体" panose="02010609060101010101" charset="-122"/>
                <a:cs typeface="黑体" panose="02010609060101010101" charset="-122"/>
                <a:sym typeface="+mn-ea"/>
              </a:rPr>
              <a:t>     </a:t>
            </a:r>
            <a:r>
              <a:rPr lang="en-US" altLang="zh-CN" dirty="0">
                <a:latin typeface="黑体" panose="02010609060101010101" charset="-122"/>
                <a:ea typeface="黑体" panose="02010609060101010101" charset="-122"/>
                <a:cs typeface="黑体" panose="02010609060101010101" charset="-122"/>
                <a:sym typeface="+mn-ea"/>
              </a:rPr>
              <a:t>《</a:t>
            </a:r>
            <a:r>
              <a:rPr lang="zh-CN" altLang="en-US" dirty="0">
                <a:latin typeface="黑体" panose="02010609060101010101" charset="-122"/>
                <a:ea typeface="黑体" panose="02010609060101010101" charset="-122"/>
                <a:cs typeface="黑体" panose="02010609060101010101" charset="-122"/>
                <a:sym typeface="+mn-ea"/>
              </a:rPr>
              <a:t>小二黑结婚</a:t>
            </a:r>
            <a:r>
              <a:rPr lang="en-US" altLang="zh-CN" dirty="0">
                <a:latin typeface="黑体" panose="02010609060101010101" charset="-122"/>
                <a:ea typeface="黑体" panose="02010609060101010101" charset="-122"/>
                <a:cs typeface="黑体" panose="02010609060101010101" charset="-122"/>
                <a:sym typeface="+mn-ea"/>
              </a:rPr>
              <a:t>》</a:t>
            </a:r>
            <a:r>
              <a:rPr lang="zh-CN" altLang="en-US" dirty="0">
                <a:latin typeface="黑体" panose="02010609060101010101" charset="-122"/>
                <a:ea typeface="黑体" panose="02010609060101010101" charset="-122"/>
                <a:cs typeface="黑体" panose="02010609060101010101" charset="-122"/>
                <a:sym typeface="+mn-ea"/>
              </a:rPr>
              <a:t>内容取材于革命时代，讲述朴素的农民生活，通过写小二黑和小芹同时受到家庭粗暴干涉婚姻自由的压力和农村残余黑恶势力的打压，在区长的支持和帮助下，二人终于突破重重阻碍，有情人终成眷属的故事，抨击了农村残余黑恶势力，也反映了当时农民在社会变革中的精神变迁和解放区崭新的生活气象，有革命时代意义和山西农村乡土气息。</a:t>
            </a:r>
          </a:p>
        </p:txBody>
      </p:sp>
    </p:spTree>
    <p:extLst>
      <p:ext uri="{BB962C8B-B14F-4D97-AF65-F5344CB8AC3E}">
        <p14:creationId xmlns:p14="http://schemas.microsoft.com/office/powerpoint/2010/main" val="26205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328" y="908720"/>
            <a:ext cx="11856640" cy="6048672"/>
          </a:xfrm>
        </p:spPr>
        <p:txBody>
          <a:bodyPr>
            <a:normAutofit/>
          </a:bodyPr>
          <a:lstStyle/>
          <a:p>
            <a:pPr>
              <a:lnSpc>
                <a:spcPct val="120000"/>
              </a:lnSpc>
              <a:buNone/>
            </a:pPr>
            <a:r>
              <a:rPr lang="en-US" altLang="zh-CN" sz="5700" b="1" dirty="0">
                <a:latin typeface="黑体" panose="02010609060101010101" charset="-122"/>
                <a:ea typeface="黑体" panose="02010609060101010101" charset="-122"/>
                <a:cs typeface="黑体" panose="02010609060101010101" charset="-122"/>
              </a:rPr>
              <a:t>  </a:t>
            </a:r>
            <a:r>
              <a:rPr lang="en-US" altLang="zh-CN" sz="4600" b="1" dirty="0">
                <a:latin typeface="黑体" panose="02010609060101010101" charset="-122"/>
                <a:ea typeface="黑体" panose="02010609060101010101" charset="-122"/>
                <a:cs typeface="黑体" panose="02010609060101010101" charset="-122"/>
              </a:rPr>
              <a:t>  </a:t>
            </a:r>
            <a:r>
              <a:rPr lang="en-US" altLang="zh-CN" sz="3600" b="1" dirty="0">
                <a:latin typeface="黑体" panose="02010609060101010101" charset="-122"/>
                <a:ea typeface="黑体" panose="02010609060101010101" charset="-122"/>
                <a:cs typeface="黑体" panose="02010609060101010101" charset="-122"/>
              </a:rPr>
              <a:t>2.</a:t>
            </a:r>
            <a:r>
              <a:rPr lang="zh-CN" altLang="en-US" sz="3600" b="1" dirty="0">
                <a:latin typeface="黑体" panose="02010609060101010101" charset="-122"/>
                <a:ea typeface="黑体" panose="02010609060101010101" charset="-122"/>
                <a:cs typeface="黑体" panose="02010609060101010101" charset="-122"/>
              </a:rPr>
              <a:t>小说结构上的特点。</a:t>
            </a:r>
            <a:endParaRPr lang="zh-CN" altLang="en-US" sz="3600" dirty="0">
              <a:latin typeface="黑体" panose="02010609060101010101" charset="-122"/>
              <a:ea typeface="黑体" panose="02010609060101010101" charset="-122"/>
              <a:cs typeface="黑体" panose="02010609060101010101" charset="-122"/>
              <a:sym typeface="+mn-ea"/>
            </a:endParaRPr>
          </a:p>
          <a:p>
            <a:pPr fontAlgn="auto">
              <a:lnSpc>
                <a:spcPct val="120000"/>
              </a:lnSpc>
              <a:buNone/>
            </a:pPr>
            <a:r>
              <a:rPr lang="en-US" altLang="zh-CN"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①小说故事发展脉络清晰。</a:t>
            </a:r>
            <a:endParaRPr lang="en-US" altLang="zh-CN" sz="2800" dirty="0">
              <a:solidFill>
                <a:srgbClr val="FF0000"/>
              </a:solidFill>
              <a:latin typeface="黑体" panose="02010609060101010101" charset="-122"/>
              <a:ea typeface="黑体" panose="02010609060101010101" charset="-122"/>
              <a:cs typeface="黑体" panose="02010609060101010101" charset="-122"/>
              <a:sym typeface="+mn-ea"/>
            </a:endParaRPr>
          </a:p>
          <a:p>
            <a:pPr fontAlgn="auto">
              <a:lnSpc>
                <a:spcPct val="120000"/>
              </a:lnSpc>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dirty="0">
                <a:latin typeface="黑体" panose="02010609060101010101" charset="-122"/>
                <a:ea typeface="黑体" panose="02010609060101010101" charset="-122"/>
                <a:cs typeface="黑体" panose="02010609060101010101" charset="-122"/>
                <a:sym typeface="+mn-ea"/>
              </a:rPr>
              <a:t>同时铺开小二黑、小芹和二诸葛、三仙姑，小二黑、小芹</a:t>
            </a:r>
            <a:r>
              <a:rPr lang="zh-CN" altLang="en-US" sz="2800">
                <a:latin typeface="黑体" panose="02010609060101010101" charset="-122"/>
                <a:ea typeface="黑体" panose="02010609060101010101" charset="-122"/>
                <a:cs typeface="黑体" panose="02010609060101010101" charset="-122"/>
                <a:sym typeface="+mn-ea"/>
              </a:rPr>
              <a:t>和兴旺、金旺</a:t>
            </a:r>
            <a:r>
              <a:rPr lang="zh-CN" altLang="en-US" sz="2800" dirty="0">
                <a:latin typeface="黑体" panose="02010609060101010101" charset="-122"/>
                <a:ea typeface="黑体" panose="02010609060101010101" charset="-122"/>
                <a:cs typeface="黑体" panose="02010609060101010101" charset="-122"/>
                <a:sym typeface="+mn-ea"/>
              </a:rPr>
              <a:t>兄弟两条故事线，情节之间环环相扣，</a:t>
            </a:r>
            <a:r>
              <a:rPr lang="zh-CN" altLang="en-US" sz="2800" dirty="0">
                <a:ln w="3175">
                  <a:noFill/>
                </a:ln>
                <a:solidFill>
                  <a:schemeClr val="tx1"/>
                </a:solidFill>
                <a:latin typeface="黑体" panose="02010609060101010101" charset="-122"/>
                <a:ea typeface="黑体" panose="02010609060101010101" charset="-122"/>
                <a:cs typeface="黑体" panose="02010609060101010101" charset="-122"/>
              </a:rPr>
              <a:t>以兴旺、金旺受到应有的惩罚，小二黑、小芹结婚为结局，首尾呼应，也符合民众尤其农民的阅读习惯，更使读者的向往真善美的愿望得到了满足。</a:t>
            </a:r>
            <a:endParaRPr lang="zh-CN" altLang="en-US" sz="2800" dirty="0">
              <a:latin typeface="黑体" panose="02010609060101010101" charset="-122"/>
              <a:ea typeface="黑体" panose="02010609060101010101" charset="-122"/>
              <a:cs typeface="黑体" panose="02010609060101010101" charset="-122"/>
            </a:endParaRPr>
          </a:p>
          <a:p>
            <a:pPr fontAlgn="auto">
              <a:lnSpc>
                <a:spcPct val="150000"/>
              </a:lnSpc>
              <a:buNone/>
            </a:pPr>
            <a:r>
              <a:rPr lang="en-US" altLang="zh-CN" sz="2800" dirty="0">
                <a:latin typeface="黑体" panose="02010609060101010101" charset="-122"/>
                <a:ea typeface="黑体" panose="02010609060101010101" charset="-122"/>
                <a:cs typeface="黑体" panose="02010609060101010101" charset="-122"/>
                <a:sym typeface="+mn-ea"/>
              </a:rPr>
              <a:t>    </a:t>
            </a:r>
            <a:endParaRPr lang="zh-CN" altLang="en-US" sz="2800" dirty="0">
              <a:latin typeface="黑体" panose="02010609060101010101" charset="-122"/>
              <a:ea typeface="黑体" panose="02010609060101010101" charset="-122"/>
              <a:cs typeface="黑体" panose="02010609060101010101" charset="-122"/>
              <a:sym typeface="+mn-ea"/>
            </a:endParaRPr>
          </a:p>
        </p:txBody>
      </p:sp>
    </p:spTree>
    <p:extLst>
      <p:ext uri="{BB962C8B-B14F-4D97-AF65-F5344CB8AC3E}">
        <p14:creationId xmlns:p14="http://schemas.microsoft.com/office/powerpoint/2010/main" val="7016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508" y="1196752"/>
            <a:ext cx="11904984" cy="6048672"/>
          </a:xfrm>
        </p:spPr>
        <p:txBody>
          <a:bodyPr>
            <a:normAutofit/>
          </a:bodyPr>
          <a:lstStyle/>
          <a:p>
            <a:pPr>
              <a:lnSpc>
                <a:spcPct val="120000"/>
              </a:lnSpc>
              <a:buNone/>
            </a:pPr>
            <a:r>
              <a:rPr lang="en-US" altLang="zh-CN" b="1" dirty="0">
                <a:latin typeface="黑体" panose="02010609060101010101" charset="-122"/>
                <a:ea typeface="黑体" panose="02010609060101010101" charset="-122"/>
                <a:cs typeface="黑体" panose="02010609060101010101" charset="-122"/>
              </a:rPr>
              <a:t>      </a:t>
            </a:r>
            <a:r>
              <a:rPr lang="en-US" altLang="zh-CN" sz="3600" b="1" dirty="0">
                <a:latin typeface="黑体" panose="02010609060101010101" charset="-122"/>
                <a:ea typeface="黑体" panose="02010609060101010101" charset="-122"/>
                <a:cs typeface="黑体" panose="02010609060101010101" charset="-122"/>
              </a:rPr>
              <a:t>2.</a:t>
            </a:r>
            <a:r>
              <a:rPr lang="zh-CN" altLang="en-US" sz="3600" b="1" dirty="0">
                <a:latin typeface="黑体" panose="02010609060101010101" charset="-122"/>
                <a:ea typeface="黑体" panose="02010609060101010101" charset="-122"/>
                <a:cs typeface="黑体" panose="02010609060101010101" charset="-122"/>
              </a:rPr>
              <a:t>小说结构上的特点。</a:t>
            </a:r>
            <a:endParaRPr lang="zh-CN" altLang="en-US" sz="3600" dirty="0">
              <a:latin typeface="黑体" panose="02010609060101010101" charset="-122"/>
              <a:ea typeface="黑体" panose="02010609060101010101" charset="-122"/>
              <a:cs typeface="黑体" panose="02010609060101010101" charset="-122"/>
              <a:sym typeface="+mn-ea"/>
            </a:endParaRPr>
          </a:p>
          <a:p>
            <a:pPr fontAlgn="auto">
              <a:lnSpc>
                <a:spcPct val="120000"/>
              </a:lnSpc>
              <a:buNone/>
            </a:pPr>
            <a:r>
              <a:rPr lang="zh-CN" altLang="en-US"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②赵树理借鉴了评书、古典章回小说的篇章设置技巧。   </a:t>
            </a:r>
            <a:endParaRPr lang="en-US" altLang="zh-CN" sz="2800" dirty="0">
              <a:solidFill>
                <a:srgbClr val="FF0000"/>
              </a:solidFill>
              <a:latin typeface="黑体" panose="02010609060101010101" charset="-122"/>
              <a:ea typeface="黑体" panose="02010609060101010101" charset="-122"/>
              <a:cs typeface="黑体" panose="02010609060101010101" charset="-122"/>
              <a:sym typeface="+mn-ea"/>
            </a:endParaRPr>
          </a:p>
          <a:p>
            <a:pPr fontAlgn="auto">
              <a:lnSpc>
                <a:spcPct val="120000"/>
              </a:lnSpc>
              <a:buNone/>
            </a:pPr>
            <a:r>
              <a:rPr lang="en-US" altLang="zh-CN" sz="2800" dirty="0">
                <a:latin typeface="黑体" panose="02010609060101010101" charset="-122"/>
                <a:ea typeface="黑体" panose="02010609060101010101" charset="-122"/>
                <a:cs typeface="黑体" panose="02010609060101010101" charset="-122"/>
                <a:sym typeface="+mn-ea"/>
              </a:rPr>
              <a:t>      </a:t>
            </a:r>
            <a:r>
              <a:rPr lang="zh-CN" altLang="en-US" sz="2800" dirty="0">
                <a:latin typeface="黑体" panose="02010609060101010101" charset="-122"/>
                <a:ea typeface="黑体" panose="02010609060101010101" charset="-122"/>
                <a:cs typeface="黑体" panose="02010609060101010101" charset="-122"/>
                <a:sym typeface="+mn-ea"/>
              </a:rPr>
              <a:t>全篇</a:t>
            </a:r>
            <a:r>
              <a:rPr lang="en-US" altLang="zh-CN" sz="2800" dirty="0">
                <a:latin typeface="黑体" panose="02010609060101010101" charset="-122"/>
                <a:ea typeface="黑体" panose="02010609060101010101" charset="-122"/>
                <a:cs typeface="黑体" panose="02010609060101010101" charset="-122"/>
                <a:sym typeface="+mn-ea"/>
              </a:rPr>
              <a:t>12</a:t>
            </a:r>
            <a:r>
              <a:rPr lang="zh-CN" altLang="en-US" sz="2800" dirty="0">
                <a:latin typeface="黑体" panose="02010609060101010101" charset="-122"/>
                <a:ea typeface="黑体" panose="02010609060101010101" charset="-122"/>
                <a:cs typeface="黑体" panose="02010609060101010101" charset="-122"/>
                <a:sym typeface="+mn-ea"/>
              </a:rPr>
              <a:t>节各设小标题，分别是“神仙的忌讳”“三仙姑的来历” “小芹”“金旺弟兄”“小二黑” “斗争会”“三仙姑许亲”“拿双”“二诸葛的神课”“恩典恩典”“看看仙姑”“怎么到底”。设置清晰明白的小标题，便于读者快速了解人物和把握故事发展的不同阶段</a:t>
            </a:r>
            <a:r>
              <a:rPr lang="zh-CN" altLang="en-US" dirty="0">
                <a:latin typeface="黑体" panose="02010609060101010101" charset="-122"/>
                <a:ea typeface="黑体" panose="02010609060101010101" charset="-122"/>
                <a:cs typeface="黑体" panose="02010609060101010101" charset="-122"/>
                <a:sym typeface="+mn-ea"/>
              </a:rPr>
              <a:t>。</a:t>
            </a:r>
            <a:endParaRPr lang="en-US" altLang="zh-CN" dirty="0">
              <a:latin typeface="黑体" panose="02010609060101010101" charset="-122"/>
              <a:ea typeface="黑体" panose="02010609060101010101" charset="-122"/>
              <a:cs typeface="黑体" panose="02010609060101010101" charset="-122"/>
              <a:sym typeface="+mn-ea"/>
            </a:endParaRPr>
          </a:p>
          <a:p>
            <a:pPr fontAlgn="auto">
              <a:lnSpc>
                <a:spcPct val="120000"/>
              </a:lnSpc>
              <a:buNone/>
            </a:pPr>
            <a:endParaRPr lang="zh-CN" altLang="en-US" dirty="0">
              <a:latin typeface="黑体" panose="02010609060101010101" charset="-122"/>
              <a:ea typeface="黑体" panose="02010609060101010101" charset="-122"/>
              <a:cs typeface="黑体" panose="02010609060101010101" charset="-122"/>
            </a:endParaRPr>
          </a:p>
          <a:p>
            <a:pPr fontAlgn="auto">
              <a:lnSpc>
                <a:spcPct val="150000"/>
              </a:lnSpc>
              <a:buNone/>
            </a:pPr>
            <a:r>
              <a:rPr lang="en-US" altLang="zh-CN" sz="2800" dirty="0">
                <a:latin typeface="黑体" panose="02010609060101010101" charset="-122"/>
                <a:ea typeface="黑体" panose="02010609060101010101" charset="-122"/>
                <a:cs typeface="黑体" panose="02010609060101010101" charset="-122"/>
                <a:sym typeface="+mn-ea"/>
              </a:rPr>
              <a:t>    </a:t>
            </a:r>
            <a:endParaRPr lang="zh-CN" altLang="en-US" sz="2800" dirty="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344" y="980728"/>
            <a:ext cx="11809312" cy="5534025"/>
          </a:xfrm>
        </p:spPr>
        <p:txBody>
          <a:bodyPr>
            <a:normAutofit/>
          </a:bodyPr>
          <a:lstStyle/>
          <a:p>
            <a:pPr marL="0" indent="0">
              <a:buNone/>
            </a:pPr>
            <a:r>
              <a:rPr lang="en-US" altLang="zh-CN" sz="3600" b="1" dirty="0">
                <a:solidFill>
                  <a:schemeClr val="tx1"/>
                </a:solidFill>
                <a:latin typeface="黑体" panose="02010609060101010101" charset="-122"/>
                <a:ea typeface="黑体" panose="02010609060101010101" charset="-122"/>
                <a:cs typeface="黑体" panose="02010609060101010101" charset="-122"/>
                <a:sym typeface="+mn-ea"/>
              </a:rPr>
              <a:t>    3.</a:t>
            </a:r>
            <a:r>
              <a:rPr lang="zh-CN" altLang="en-US" sz="3600" b="1" dirty="0">
                <a:solidFill>
                  <a:schemeClr val="tx1"/>
                </a:solidFill>
                <a:latin typeface="黑体" panose="02010609060101010101" charset="-122"/>
                <a:ea typeface="黑体" panose="02010609060101010101" charset="-122"/>
                <a:cs typeface="黑体" panose="02010609060101010101" charset="-122"/>
                <a:sym typeface="+mn-ea"/>
              </a:rPr>
              <a:t>小说刻画人物形象的技巧。</a:t>
            </a:r>
            <a:endParaRPr lang="en-US" altLang="zh-CN" sz="3600" b="1" dirty="0">
              <a:solidFill>
                <a:schemeClr val="tx1"/>
              </a:solidFill>
              <a:latin typeface="黑体" panose="02010609060101010101" charset="-122"/>
              <a:ea typeface="黑体" panose="02010609060101010101" charset="-122"/>
              <a:cs typeface="黑体" panose="02010609060101010101" charset="-122"/>
              <a:sym typeface="+mn-ea"/>
            </a:endParaRPr>
          </a:p>
          <a:p>
            <a:pPr fontAlgn="auto">
              <a:buNone/>
            </a:pPr>
            <a:r>
              <a:rPr lang="en-US" altLang="zh-CN" sz="2800" b="1" dirty="0">
                <a:solidFill>
                  <a:schemeClr val="tx1"/>
                </a:solidFill>
                <a:latin typeface="黑体" panose="02010609060101010101" charset="-122"/>
                <a:ea typeface="黑体" panose="02010609060101010101" charset="-122"/>
                <a:cs typeface="黑体" panose="02010609060101010101" charset="-122"/>
                <a:sym typeface="+mn-ea"/>
              </a:rPr>
              <a:t>     </a:t>
            </a: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①</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正面和侧面描写相结合。</a:t>
            </a:r>
            <a:endParaRPr lang="en-US" altLang="zh-CN" sz="2800" dirty="0">
              <a:solidFill>
                <a:srgbClr val="FF0000"/>
              </a:solidFill>
              <a:latin typeface="黑体" panose="02010609060101010101" charset="-122"/>
              <a:ea typeface="黑体" panose="02010609060101010101" charset="-122"/>
              <a:cs typeface="黑体" panose="02010609060101010101" charset="-122"/>
              <a:sym typeface="+mn-ea"/>
            </a:endParaRPr>
          </a:p>
          <a:p>
            <a:pPr fontAlgn="auto">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a:t>
            </a:r>
            <a:r>
              <a:rPr lang="zh-CN" altLang="en-US" sz="2800" dirty="0">
                <a:latin typeface="黑体" panose="02010609060101010101" charset="-122"/>
                <a:ea typeface="黑体" panose="02010609060101010101" charset="-122"/>
                <a:cs typeface="黑体" panose="02010609060101010101" charset="-122"/>
                <a:sym typeface="+mn-ea"/>
              </a:rPr>
              <a:t>二诸葛和三仙姑主要是正面描写，人物外貌、行动、语言</a:t>
            </a:r>
            <a:r>
              <a:rPr lang="zh-CN" altLang="en-US" sz="2800">
                <a:latin typeface="黑体" panose="02010609060101010101" charset="-122"/>
                <a:ea typeface="黑体" panose="02010609060101010101" charset="-122"/>
                <a:cs typeface="黑体" panose="02010609060101010101" charset="-122"/>
                <a:sym typeface="+mn-ea"/>
              </a:rPr>
              <a:t>描写丰富。写小</a:t>
            </a:r>
            <a:r>
              <a:rPr lang="zh-CN" altLang="en-US" sz="2800" dirty="0">
                <a:latin typeface="黑体" panose="02010609060101010101" charset="-122"/>
                <a:ea typeface="黑体" panose="02010609060101010101" charset="-122"/>
                <a:cs typeface="黑体" panose="02010609060101010101" charset="-122"/>
                <a:sym typeface="+mn-ea"/>
              </a:rPr>
              <a:t>二黑和小芹主要通过旁人的语言和动作来侧面烘托，虽然着墨不多，但也</a:t>
            </a:r>
            <a:r>
              <a:rPr lang="zh-CN" altLang="en-US" sz="2800">
                <a:latin typeface="黑体" panose="02010609060101010101" charset="-122"/>
                <a:ea typeface="黑体" panose="02010609060101010101" charset="-122"/>
                <a:cs typeface="黑体" panose="02010609060101010101" charset="-122"/>
                <a:sym typeface="+mn-ea"/>
              </a:rPr>
              <a:t>含蓄传神表现了他们身上的闪光点。</a:t>
            </a:r>
            <a:endParaRPr lang="zh-CN" altLang="en-US" sz="2800" dirty="0">
              <a:latin typeface="黑体" panose="02010609060101010101" charset="-122"/>
              <a:ea typeface="黑体" panose="02010609060101010101" charset="-122"/>
              <a:cs typeface="黑体" panose="02010609060101010101" charset="-122"/>
              <a:sym typeface="+mn-ea"/>
            </a:endParaRPr>
          </a:p>
          <a:p>
            <a:pPr marL="0" indent="0">
              <a:buNone/>
            </a:pPr>
            <a:r>
              <a:rPr lang="en-US" altLang="zh-CN" sz="2400" dirty="0">
                <a:latin typeface="黑体" panose="02010609060101010101" pitchFamily="49" charset="-122"/>
                <a:ea typeface="黑体" panose="02010609060101010101" pitchFamily="49" charset="-122"/>
                <a:cs typeface="黑体" panose="02010609060101010101" charset="-122"/>
                <a:sym typeface="+mn-ea"/>
              </a:rPr>
              <a:t>     </a:t>
            </a:r>
            <a:r>
              <a:rPr lang="zh-CN" altLang="en-US" sz="2800" dirty="0">
                <a:latin typeface="黑体" panose="02010609060101010101" pitchFamily="49" charset="-122"/>
                <a:ea typeface="黑体" panose="02010609060101010101" pitchFamily="49" charset="-122"/>
                <a:cs typeface="黑体" panose="02010609060101010101" charset="-122"/>
                <a:sym typeface="+mn-ea"/>
              </a:rPr>
              <a:t>如：</a:t>
            </a:r>
            <a:r>
              <a:rPr lang="zh-CN" altLang="en-US" sz="2800" dirty="0">
                <a:latin typeface="黑体" panose="02010609060101010101" pitchFamily="49" charset="-122"/>
                <a:ea typeface="黑体" panose="02010609060101010101" pitchFamily="49" charset="-122"/>
              </a:rPr>
              <a:t>过门之后</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小两口都十分得意</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邻居们都说是村里第一对好夫妻。</a:t>
            </a:r>
          </a:p>
          <a:p>
            <a:pPr marL="0" indent="0">
              <a:buNone/>
            </a:pPr>
            <a:r>
              <a:rPr lang="zh-CN" altLang="en-US" sz="2800" dirty="0">
                <a:latin typeface="黑体" panose="02010609060101010101" pitchFamily="49" charset="-122"/>
                <a:ea typeface="黑体" panose="02010609060101010101" pitchFamily="49" charset="-122"/>
              </a:rPr>
              <a:t>　　夫妻们在自己卧房里有时候免不了说玩话</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小二黑好学三仙姑下神时候唱“前世姻缘由天定”</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小芹好学二诸葛说“区长恩典</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命相不对”。淘气的小孩子们去听窗</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学会了这两句话</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就给两位神仙加了新外号</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三仙姑叫“前世姻缘”二诸葛叫“命相不对”。</a:t>
            </a:r>
            <a:endParaRPr lang="en-US" altLang="zh-CN" sz="2800" dirty="0">
              <a:latin typeface="黑体" panose="02010609060101010101" pitchFamily="49" charset="-122"/>
              <a:ea typeface="黑体" panose="02010609060101010101" pitchFamily="49" charset="-122"/>
            </a:endParaRPr>
          </a:p>
          <a:p>
            <a:pPr marL="0" indent="0">
              <a:buNone/>
            </a:pPr>
            <a:r>
              <a:rPr lang="en-US" altLang="zh-CN" sz="2800" dirty="0">
                <a:latin typeface="黑体" panose="02010609060101010101" pitchFamily="49" charset="-122"/>
                <a:ea typeface="黑体" panose="02010609060101010101" pitchFamily="49" charset="-122"/>
              </a:rPr>
              <a:t>    </a:t>
            </a:r>
          </a:p>
          <a:p>
            <a:pPr marL="0" indent="0">
              <a:buNone/>
            </a:pPr>
            <a:endParaRPr lang="en-US" altLang="zh-CN" sz="2400" dirty="0">
              <a:latin typeface="黑体" panose="02010609060101010101" pitchFamily="49" charset="-122"/>
              <a:ea typeface="黑体" panose="02010609060101010101" pitchFamily="49" charset="-122"/>
              <a:cs typeface="黑体" panose="02010609060101010101" charset="-122"/>
              <a:sym typeface="+mn-ea"/>
            </a:endParaRPr>
          </a:p>
        </p:txBody>
      </p:sp>
    </p:spTree>
    <p:extLst>
      <p:ext uri="{BB962C8B-B14F-4D97-AF65-F5344CB8AC3E}">
        <p14:creationId xmlns:p14="http://schemas.microsoft.com/office/powerpoint/2010/main" val="7497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344" y="980728"/>
            <a:ext cx="11809312" cy="5534025"/>
          </a:xfrm>
        </p:spPr>
        <p:txBody>
          <a:bodyPr>
            <a:normAutofit/>
          </a:bodyPr>
          <a:lstStyle/>
          <a:p>
            <a:pPr marL="0" indent="0">
              <a:buNone/>
            </a:pPr>
            <a:r>
              <a:rPr lang="en-US" altLang="zh-CN" sz="3600" b="1" dirty="0">
                <a:solidFill>
                  <a:schemeClr val="tx1"/>
                </a:solidFill>
                <a:latin typeface="黑体" panose="02010609060101010101" charset="-122"/>
                <a:ea typeface="黑体" panose="02010609060101010101" charset="-122"/>
                <a:cs typeface="黑体" panose="02010609060101010101" charset="-122"/>
                <a:sym typeface="+mn-ea"/>
              </a:rPr>
              <a:t>    3.</a:t>
            </a:r>
            <a:r>
              <a:rPr lang="zh-CN" altLang="en-US" sz="3600" b="1" dirty="0">
                <a:solidFill>
                  <a:schemeClr val="tx1"/>
                </a:solidFill>
                <a:latin typeface="黑体" panose="02010609060101010101" charset="-122"/>
                <a:ea typeface="黑体" panose="02010609060101010101" charset="-122"/>
                <a:cs typeface="黑体" panose="02010609060101010101" charset="-122"/>
                <a:sym typeface="+mn-ea"/>
              </a:rPr>
              <a:t>小说刻画人物形象的技巧。</a:t>
            </a:r>
            <a:endParaRPr lang="en-US" altLang="zh-CN" sz="3600" b="1" dirty="0">
              <a:solidFill>
                <a:schemeClr val="tx1"/>
              </a:solidFill>
              <a:latin typeface="黑体" panose="02010609060101010101" charset="-122"/>
              <a:ea typeface="黑体" panose="02010609060101010101" charset="-122"/>
              <a:cs typeface="黑体" panose="02010609060101010101" charset="-122"/>
              <a:sym typeface="+mn-ea"/>
            </a:endParaRPr>
          </a:p>
          <a:p>
            <a:pPr fontAlgn="auto">
              <a:buNone/>
            </a:pPr>
            <a:r>
              <a:rPr lang="en-US" altLang="zh-CN" sz="2800" dirty="0">
                <a:solidFill>
                  <a:srgbClr val="FF0000"/>
                </a:solidFill>
                <a:latin typeface="黑体" panose="02010609060101010101" charset="-122"/>
                <a:ea typeface="黑体" panose="02010609060101010101" charset="-122"/>
                <a:cs typeface="黑体" panose="02010609060101010101" charset="-122"/>
                <a:sym typeface="+mn-ea"/>
              </a:rPr>
              <a:t>      ②</a:t>
            </a:r>
            <a:r>
              <a:rPr lang="zh-CN" altLang="en-US" sz="2800" dirty="0">
                <a:solidFill>
                  <a:srgbClr val="FF0000"/>
                </a:solidFill>
                <a:latin typeface="黑体" panose="02010609060101010101" charset="-122"/>
                <a:ea typeface="黑体" panose="02010609060101010101" charset="-122"/>
                <a:cs typeface="黑体" panose="02010609060101010101" charset="-122"/>
                <a:sym typeface="+mn-ea"/>
              </a:rPr>
              <a:t>白描。作者根据人物的特点，粗线条勾勒人物的大概，再紧扣人物特征来描写，突出人物性格中最鲜明的一方面。</a:t>
            </a:r>
            <a:endParaRPr lang="en-US" altLang="zh-CN" sz="2800" dirty="0">
              <a:solidFill>
                <a:srgbClr val="FF0000"/>
              </a:solidFill>
              <a:latin typeface="黑体" panose="02010609060101010101" charset="-122"/>
              <a:ea typeface="黑体" panose="02010609060101010101" charset="-122"/>
              <a:cs typeface="黑体" panose="02010609060101010101" charset="-122"/>
              <a:sym typeface="+mn-ea"/>
            </a:endParaRPr>
          </a:p>
          <a:p>
            <a:pPr fontAlgn="auto">
              <a:buNone/>
            </a:pPr>
            <a:r>
              <a:rPr lang="zh-CN" altLang="en-US" sz="2800" dirty="0">
                <a:latin typeface="黑体" panose="02010609060101010101" charset="-122"/>
                <a:ea typeface="黑体" panose="02010609060101010101" charset="-122"/>
                <a:cs typeface="黑体" panose="02010609060101010101" charset="-122"/>
              </a:rPr>
              <a:t>   如小说的开篇如此写道：</a:t>
            </a:r>
            <a:endParaRPr lang="en-US" altLang="zh-CN" sz="2800" dirty="0">
              <a:latin typeface="黑体" panose="02010609060101010101" charset="-122"/>
              <a:ea typeface="黑体" panose="02010609060101010101" charset="-122"/>
              <a:cs typeface="黑体" panose="02010609060101010101" charset="-122"/>
            </a:endParaRPr>
          </a:p>
          <a:p>
            <a:pPr fontAlgn="auto">
              <a:buNone/>
            </a:pPr>
            <a:r>
              <a:rPr lang="zh-CN" altLang="en-US" sz="2800" dirty="0">
                <a:latin typeface="黑体" panose="02010609060101010101" charset="-122"/>
                <a:ea typeface="黑体" panose="02010609060101010101" charset="-122"/>
                <a:cs typeface="黑体" panose="02010609060101010101" charset="-122"/>
              </a:rPr>
              <a:t>     “刘家峧有两个神仙</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邻近各村无人不晓</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一个是前庄上的二诸葛</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一个是后庄上的三仙姑。二诸葛原来叫刘修德</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当年作过生意</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抬脚动手都要论一论阴阳八卦</a:t>
            </a:r>
            <a:r>
              <a:rPr lang="en-US" altLang="zh-CN" sz="2800" dirty="0">
                <a:latin typeface="黑体" panose="02010609060101010101" charset="-122"/>
                <a:ea typeface="黑体" panose="02010609060101010101" charset="-122"/>
                <a:cs typeface="黑体" panose="02010609060101010101" charset="-122"/>
              </a:rPr>
              <a:t>,</a:t>
            </a:r>
            <a:r>
              <a:rPr lang="zh-CN" altLang="en-US" sz="2800" dirty="0">
                <a:latin typeface="黑体" panose="02010609060101010101" charset="-122"/>
                <a:ea typeface="黑体" panose="02010609060101010101" charset="-122"/>
                <a:cs typeface="黑体" panose="02010609060101010101" charset="-122"/>
              </a:rPr>
              <a:t>看一看黄道黑道。”</a:t>
            </a:r>
            <a:endParaRPr lang="en-US" altLang="zh-CN" sz="2800" dirty="0">
              <a:latin typeface="黑体" panose="02010609060101010101" charset="-122"/>
              <a:ea typeface="黑体" panose="02010609060101010101" charset="-122"/>
              <a:cs typeface="黑体" panose="02010609060101010101" charset="-122"/>
            </a:endParaRPr>
          </a:p>
          <a:p>
            <a:pPr fontAlgn="auto">
              <a:buNone/>
            </a:pPr>
            <a:r>
              <a:rPr lang="en-US" altLang="zh-CN" sz="2800" dirty="0">
                <a:latin typeface="黑体" panose="02010609060101010101" charset="-122"/>
                <a:ea typeface="黑体" panose="02010609060101010101" charset="-122"/>
                <a:cs typeface="黑体" panose="02010609060101010101" charset="-122"/>
                <a:sym typeface="+mn-ea"/>
              </a:rPr>
              <a:t>      </a:t>
            </a:r>
            <a:r>
              <a:rPr lang="zh-CN" altLang="en-US" sz="2800" dirty="0">
                <a:latin typeface="黑体" panose="02010609060101010101" charset="-122"/>
                <a:ea typeface="黑体" panose="02010609060101010101" charset="-122"/>
                <a:cs typeface="黑体" panose="02010609060101010101" charset="-122"/>
                <a:sym typeface="+mn-ea"/>
              </a:rPr>
              <a:t>文中二诸葛的话里话外反复强调的“命相”说，这与其“二诸葛”的绰号呼应，也让读者对他的迷信迂腐性格印象深刻。</a:t>
            </a:r>
          </a:p>
        </p:txBody>
      </p:sp>
    </p:spTree>
    <p:extLst>
      <p:ext uri="{BB962C8B-B14F-4D97-AF65-F5344CB8AC3E}">
        <p14:creationId xmlns:p14="http://schemas.microsoft.com/office/powerpoint/2010/main" val="32265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RmODE3Nzc1OGI1ODVhNjg0YTc5ZmJjMDcwZjYzNzYifQ=="/>
  <p:tag name="KSO_WPP_MARK_KEY" val="45a812ca-e5d3-40a7-be09-9db201aab2fe"/>
</p:tagLst>
</file>

<file path=ppt/tags/tag10.xml><?xml version="1.0" encoding="utf-8"?>
<p:tagLst xmlns:a="http://schemas.openxmlformats.org/drawingml/2006/main" xmlns:r="http://schemas.openxmlformats.org/officeDocument/2006/relationships" xmlns:p="http://schemas.openxmlformats.org/presentationml/2006/main">
  <p:tag name="AS_UNIQUEID" val="636"/>
</p:tagLst>
</file>

<file path=ppt/tags/tag11.xml><?xml version="1.0" encoding="utf-8"?>
<p:tagLst xmlns:a="http://schemas.openxmlformats.org/drawingml/2006/main" xmlns:r="http://schemas.openxmlformats.org/officeDocument/2006/relationships" xmlns:p="http://schemas.openxmlformats.org/presentationml/2006/main">
  <p:tag name="AS_UNIQUEID" val="637"/>
</p:tagLst>
</file>

<file path=ppt/tags/tag12.xml><?xml version="1.0" encoding="utf-8"?>
<p:tagLst xmlns:a="http://schemas.openxmlformats.org/drawingml/2006/main" xmlns:r="http://schemas.openxmlformats.org/officeDocument/2006/relationships" xmlns:p="http://schemas.openxmlformats.org/presentationml/2006/main">
  <p:tag name="AS_UNIQUEID" val="638"/>
</p:tagLst>
</file>

<file path=ppt/tags/tag13.xml><?xml version="1.0" encoding="utf-8"?>
<p:tagLst xmlns:a="http://schemas.openxmlformats.org/drawingml/2006/main" xmlns:r="http://schemas.openxmlformats.org/officeDocument/2006/relationships" xmlns:p="http://schemas.openxmlformats.org/presentationml/2006/main">
  <p:tag name="AS_UNIQUEID" val="643"/>
</p:tagLst>
</file>

<file path=ppt/tags/tag14.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5.xml><?xml version="1.0" encoding="utf-8"?>
<p:tagLst xmlns:a="http://schemas.openxmlformats.org/drawingml/2006/main" xmlns:r="http://schemas.openxmlformats.org/officeDocument/2006/relationships" xmlns:p="http://schemas.openxmlformats.org/presentationml/2006/main">
  <p:tag name="AS_UNIQUEID" val="643"/>
</p:tagLst>
</file>

<file path=ppt/tags/tag16.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7.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8.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19.xml><?xml version="1.0" encoding="utf-8"?>
<p:tagLst xmlns:a="http://schemas.openxmlformats.org/drawingml/2006/main" xmlns:r="http://schemas.openxmlformats.org/officeDocument/2006/relationships" xmlns:p="http://schemas.openxmlformats.org/presentationml/2006/main">
  <p:tag name="AS_UNIQUEID" val="63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313"/>
</p:tagLst>
</file>

<file path=ppt/tags/tag20.xml><?xml version="1.0" encoding="utf-8"?>
<p:tagLst xmlns:a="http://schemas.openxmlformats.org/drawingml/2006/main" xmlns:r="http://schemas.openxmlformats.org/officeDocument/2006/relationships" xmlns:p="http://schemas.openxmlformats.org/presentationml/2006/main">
  <p:tag name="AS_UNIQUEID" val="637"/>
</p:tagLst>
</file>

<file path=ppt/tags/tag21.xml><?xml version="1.0" encoding="utf-8"?>
<p:tagLst xmlns:a="http://schemas.openxmlformats.org/drawingml/2006/main" xmlns:r="http://schemas.openxmlformats.org/officeDocument/2006/relationships" xmlns:p="http://schemas.openxmlformats.org/presentationml/2006/main">
  <p:tag name="AS_UNIQUEID" val="638"/>
</p:tagLst>
</file>

<file path=ppt/tags/tag22.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23.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24.xml><?xml version="1.0" encoding="utf-8"?>
<p:tagLst xmlns:a="http://schemas.openxmlformats.org/drawingml/2006/main" xmlns:r="http://schemas.openxmlformats.org/officeDocument/2006/relationships" xmlns:p="http://schemas.openxmlformats.org/presentationml/2006/main">
  <p:tag name="AS_UNIQUEID" val="636"/>
</p:tagLst>
</file>

<file path=ppt/tags/tag25.xml><?xml version="1.0" encoding="utf-8"?>
<p:tagLst xmlns:a="http://schemas.openxmlformats.org/drawingml/2006/main" xmlns:r="http://schemas.openxmlformats.org/officeDocument/2006/relationships" xmlns:p="http://schemas.openxmlformats.org/presentationml/2006/main">
  <p:tag name="AS_UNIQUEID" val="637"/>
</p:tagLst>
</file>

<file path=ppt/tags/tag26.xml><?xml version="1.0" encoding="utf-8"?>
<p:tagLst xmlns:a="http://schemas.openxmlformats.org/drawingml/2006/main" xmlns:r="http://schemas.openxmlformats.org/officeDocument/2006/relationships" xmlns:p="http://schemas.openxmlformats.org/presentationml/2006/main">
  <p:tag name="AS_UNIQUEID" val="638"/>
</p:tagLst>
</file>

<file path=ppt/tags/tag3.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4.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5.xml><?xml version="1.0" encoding="utf-8"?>
<p:tagLst xmlns:a="http://schemas.openxmlformats.org/drawingml/2006/main" xmlns:r="http://schemas.openxmlformats.org/officeDocument/2006/relationships" xmlns:p="http://schemas.openxmlformats.org/presentationml/2006/main">
  <p:tag name="AS_UNIQUEID" val="636"/>
</p:tagLst>
</file>

<file path=ppt/tags/tag6.xml><?xml version="1.0" encoding="utf-8"?>
<p:tagLst xmlns:a="http://schemas.openxmlformats.org/drawingml/2006/main" xmlns:r="http://schemas.openxmlformats.org/officeDocument/2006/relationships" xmlns:p="http://schemas.openxmlformats.org/presentationml/2006/main">
  <p:tag name="AS_UNIQUEID" val="637"/>
</p:tagLst>
</file>

<file path=ppt/tags/tag7.xml><?xml version="1.0" encoding="utf-8"?>
<p:tagLst xmlns:a="http://schemas.openxmlformats.org/drawingml/2006/main" xmlns:r="http://schemas.openxmlformats.org/officeDocument/2006/relationships" xmlns:p="http://schemas.openxmlformats.org/presentationml/2006/main">
  <p:tag name="AS_UNIQUEID" val="638"/>
</p:tagLst>
</file>

<file path=ppt/tags/tag8.xml><?xml version="1.0" encoding="utf-8"?>
<p:tagLst xmlns:a="http://schemas.openxmlformats.org/drawingml/2006/main" xmlns:r="http://schemas.openxmlformats.org/officeDocument/2006/relationships" xmlns:p="http://schemas.openxmlformats.org/presentationml/2006/main">
  <p:tag name="AS_UNIQUEID" val="640"/>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ags/tag9.xml><?xml version="1.0" encoding="utf-8"?>
<p:tagLst xmlns:a="http://schemas.openxmlformats.org/drawingml/2006/main" xmlns:r="http://schemas.openxmlformats.org/officeDocument/2006/relationships" xmlns:p="http://schemas.openxmlformats.org/presentationml/2006/main">
  <p:tag name="AS_UNIQUEID" val="641"/>
  <p:tag name="KSO_WM_BEAUTIFY_FLAG" val="#wm#"/>
  <p:tag name="KSO_WM_TAG_VERSION" val="1.0"/>
  <p:tag name="KSO_WM_TEMPLATE_CATEGORY" val="diagram"/>
  <p:tag name="KSO_WM_TEMPLATE_INDEX" val="20201112"/>
  <p:tag name="KSO_WM_UNIT_BLOCK" val="0"/>
  <p:tag name="KSO_WM_UNIT_COMPATIBLE" val="0"/>
  <p:tag name="KSO_WM_UNIT_DEFAULT_FONT" val="0;0;0"/>
  <p:tag name="KSO_WM_UNIT_DIAGRAM_ISNUMVISUAL" val="0"/>
  <p:tag name="KSO_WM_UNIT_DIAGRAM_ISREFERUNIT" val="0"/>
  <p:tag name="KSO_WM_UNIT_HIGHLIGHT" val="0"/>
  <p:tag name="KSO_WM_UNIT_ID" val="diagram20201112_1*f*3"/>
  <p:tag name="KSO_WM_UNIT_INDEX" val="3"/>
  <p:tag name="KSO_WM_UNIT_LAYERLEVEL" val="1"/>
  <p:tag name="KSO_WM_UNIT_NOCLEAR" val="0"/>
  <p:tag name="KSO_WM_UNIT_PLACING_PICTURE" val="43637.4818713194"/>
  <p:tag name="KSO_WM_UNIT_PRESET_TEXT" val="点击输入正文"/>
  <p:tag name="KSO_WM_UNIT_SHOW_EDIT_AREA_INDICATION" val="1"/>
  <p:tag name="KSO_WM_UNIT_TYPE" val="f"/>
  <p:tag name="KSO_WM_UNIT_VALUE" val="99"/>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5851</TotalTime>
  <Words>3443</Words>
  <Application>Microsoft Office PowerPoint</Application>
  <PresentationFormat>宽屏</PresentationFormat>
  <Paragraphs>107</Paragraphs>
  <Slides>30</Slides>
  <Notes>5</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30</vt:i4>
      </vt:variant>
    </vt:vector>
  </HeadingPairs>
  <TitlesOfParts>
    <vt:vector size="35" baseType="lpstr">
      <vt:lpstr>黑体</vt:lpstr>
      <vt:lpstr>Arial</vt:lpstr>
      <vt:lpstr>Times New Roman</vt:lpstr>
      <vt:lpstr>默认设计模板</vt:lpstr>
      <vt:lpstr>1_默认设计模板</vt:lpstr>
      <vt:lpstr>PowerPoint 演示文稿</vt:lpstr>
      <vt:lpstr>学习目标 </vt:lpstr>
      <vt:lpstr>学习活动一：分析小说写作手法</vt:lpstr>
      <vt:lpstr>学习活动一：分析小说写作手法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以下这段文字出自赵树理小说《李有才板话》，阅读该段文字，你是否也同样感受到了赵树理的小说独有写法的魅力呢？</vt:lpstr>
      <vt:lpstr>学习活动二：结合课文内容，查阅相关资料，探究《小二黑结婚》有怎样的创作价值和影响。</vt:lpstr>
      <vt:lpstr>《小二黑结婚》创作价值和影响</vt:lpstr>
      <vt:lpstr>《小二黑结婚》创作价值和影响</vt:lpstr>
      <vt:lpstr>学习活动三：思考《小二黑结婚》这类型的乡村题材小说对于我们今天阅读和进行乡村文艺创作有怎样的启发。</vt:lpstr>
      <vt:lpstr>学习活动三：思考《小二黑结婚》这类型的乡村题材小说对于我们今天阅读和进行乡村文艺创作有怎样的启发。</vt:lpstr>
      <vt:lpstr>PowerPoint 演示文稿</vt:lpstr>
      <vt:lpstr>PowerPoint 演示文稿</vt:lpstr>
      <vt:lpstr>谢谢观看</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PPT制作规范（请在此模板按如下格式制作教案）</dc:title>
  <dc:creator>Lenovo</dc:creator>
  <cp:lastModifiedBy>何 臻</cp:lastModifiedBy>
  <cp:revision>388</cp:revision>
  <cp:lastPrinted>2022-08-29T01:11:19Z</cp:lastPrinted>
  <dcterms:created xsi:type="dcterms:W3CDTF">2021-05-24T02:27:00Z</dcterms:created>
  <dcterms:modified xsi:type="dcterms:W3CDTF">2022-09-04T08:30:23Z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F1F87CF7C6C34B45B99789180DB19C73</vt:lpwstr>
  </property>
</Properties>
</file>