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655" r:id="rId3"/>
    <p:sldId id="1524" r:id="rId4"/>
    <p:sldId id="2047" r:id="rId6"/>
    <p:sldId id="1583" r:id="rId7"/>
    <p:sldId id="1904" r:id="rId8"/>
    <p:sldId id="1560" r:id="rId9"/>
    <p:sldId id="2044" r:id="rId10"/>
    <p:sldId id="1768" r:id="rId11"/>
    <p:sldId id="1968" r:id="rId12"/>
    <p:sldId id="1908" r:id="rId13"/>
    <p:sldId id="2014" r:id="rId14"/>
    <p:sldId id="1989" r:id="rId15"/>
    <p:sldId id="1990" r:id="rId16"/>
    <p:sldId id="1907" r:id="rId17"/>
    <p:sldId id="1613" r:id="rId18"/>
    <p:sldId id="2045" r:id="rId19"/>
    <p:sldId id="2015" r:id="rId20"/>
    <p:sldId id="1969" r:id="rId21"/>
    <p:sldId id="1970" r:id="rId22"/>
    <p:sldId id="1971" r:id="rId23"/>
    <p:sldId id="2046" r:id="rId24"/>
    <p:sldId id="1867" r:id="rId25"/>
    <p:sldId id="1863" r:id="rId26"/>
    <p:sldId id="1617" r:id="rId27"/>
    <p:sldId id="1730" r:id="rId28"/>
    <p:sldId id="1972" r:id="rId29"/>
    <p:sldId id="1618" r:id="rId30"/>
    <p:sldId id="2016" r:id="rId31"/>
    <p:sldId id="2017" r:id="rId32"/>
    <p:sldId id="1745" r:id="rId33"/>
    <p:sldId id="1795" r:id="rId34"/>
    <p:sldId id="1873" r:id="rId35"/>
    <p:sldId id="1766" r:id="rId36"/>
  </p:sldIdLst>
  <p:sldSz cx="12196445" cy="6858000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9DC"/>
    <a:srgbClr val="EAEAEA"/>
    <a:srgbClr val="BC0000"/>
    <a:srgbClr val="FE0000"/>
    <a:srgbClr val="B40000"/>
    <a:srgbClr val="7F7F7F"/>
    <a:srgbClr val="BEBEBE"/>
    <a:srgbClr val="FDFDFD"/>
    <a:srgbClr val="FFFFFF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6" autoAdjust="0"/>
    <p:restoredTop sz="96366" autoAdjust="0"/>
  </p:normalViewPr>
  <p:slideViewPr>
    <p:cSldViewPr snapToObjects="1">
      <p:cViewPr varScale="1">
        <p:scale>
          <a:sx n="72" d="100"/>
          <a:sy n="72" d="100"/>
        </p:scale>
        <p:origin x="268" y="56"/>
      </p:cViewPr>
      <p:guideLst>
        <p:guide orient="horz" pos="2175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tags" Target="tags/tag2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8AB757A0-0D48-492D-BCE0-AE452A67D6FE}" type="datetimeFigureOut">
              <a:rPr lang="zh-CN" altLang="en-US" smtClean="0"/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3494ED5-D662-4B4B-BC97-E55E2CEF262B}" type="slidenum">
              <a:rPr lang="zh-CN" alt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B791-F294-4050-9AFA-9A68E8CC97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B791-F294-4050-9AFA-9A68E8CC97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B791-F294-4050-9AFA-9A68E8CC97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pic>
        <p:nvPicPr>
          <p:cNvPr id="7" name="图片 6" descr="logo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3675" y="188595"/>
            <a:ext cx="1628140" cy="431165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66375" y="6283960"/>
            <a:ext cx="1660525" cy="433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786" y="6248400"/>
            <a:ext cx="2540926" cy="45720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3.png"/><Relationship Id="rId43" Type="http://schemas.openxmlformats.org/officeDocument/2006/relationships/image" Target="../media/image2.png"/><Relationship Id="rId42" Type="http://schemas.openxmlformats.org/officeDocument/2006/relationships/image" Target="../media/image1.png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025"/>
          <p:cNvSpPr>
            <a:spLocks noGrp="1"/>
          </p:cNvSpPr>
          <p:nvPr>
            <p:ph type="title"/>
          </p:nvPr>
        </p:nvSpPr>
        <p:spPr>
          <a:xfrm>
            <a:off x="609822" y="274638"/>
            <a:ext cx="10976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6387" name="文本占位符 1026"/>
          <p:cNvSpPr>
            <a:spLocks noGrp="1"/>
          </p:cNvSpPr>
          <p:nvPr>
            <p:ph type="body"/>
          </p:nvPr>
        </p:nvSpPr>
        <p:spPr>
          <a:xfrm>
            <a:off x="609822" y="1600200"/>
            <a:ext cx="10976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85" name="日期占位符 3"/>
          <p:cNvSpPr>
            <a:spLocks noGrp="1"/>
          </p:cNvSpPr>
          <p:nvPr>
            <p:ph type="dt" sz="half"/>
          </p:nvPr>
        </p:nvSpPr>
        <p:spPr>
          <a:xfrm>
            <a:off x="609822" y="6245225"/>
            <a:ext cx="2845837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l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1048586" name="页脚占位符 4"/>
          <p:cNvSpPr>
            <a:spLocks noGrp="1"/>
          </p:cNvSpPr>
          <p:nvPr>
            <p:ph type="ftr" sz="quarter"/>
          </p:nvPr>
        </p:nvSpPr>
        <p:spPr>
          <a:xfrm>
            <a:off x="4167119" y="6245225"/>
            <a:ext cx="3862208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ctr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pic>
        <p:nvPicPr>
          <p:cNvPr id="7" name="图片 6" descr="logo2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193675" y="188595"/>
            <a:ext cx="1628140" cy="431165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10366375" y="6283960"/>
            <a:ext cx="1660525" cy="433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300" y="62471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129887" y="548323"/>
            <a:ext cx="10976800" cy="1143000"/>
          </a:xfrm>
        </p:spPr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高二选择性必修中册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统编版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语文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第二单元</a:t>
            </a:r>
            <a:b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0" y="2204720"/>
            <a:ext cx="1219708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党费</a:t>
            </a:r>
            <a:endParaRPr lang="zh-CN" altLang="en-US" sz="5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广州市禺山高级中学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赵蕾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468630" y="1052830"/>
            <a:ext cx="10910570" cy="4861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79400" algn="l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读准字音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熨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（yù）帖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熨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（yùn）斗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择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（zhái）菜叶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选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择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（zé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  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瞅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（chǒu）空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歼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（jiān）灭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惬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（qiè）意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蘸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（zhàn）水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2.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积累词语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鸦雀无声：连乌鸦麻雀的声音都没有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形容非常静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蹑手蹑脚：形容放轻脚步走的样子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也形容偷偷摸摸、鬼鬼祟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endParaRPr 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祟的样子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七零八落：形容零散稀疏的样子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特指原来又多又整齐的东西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endParaRPr 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现在零散了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赤手空拳：两手空空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比喻没有任何依靠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279400"/>
            <a:r>
              <a:rPr lang="zh-CN" altLang="en-US" sz="3000" b="1" dirty="0">
                <a:ea typeface="宋体" panose="02010600030101010101" pitchFamily="2" charset="-122"/>
              </a:rPr>
              <a:t>　</a:t>
            </a:r>
            <a:r>
              <a:rPr lang="zh-CN" sz="3000" b="1" dirty="0">
                <a:solidFill>
                  <a:srgbClr val="FF0000"/>
                </a:solidFill>
                <a:ea typeface="宋体" panose="02010600030101010101" pitchFamily="2" charset="-122"/>
              </a:rPr>
              <a:t>　</a:t>
            </a:r>
            <a:endParaRPr lang="zh-CN" altLang="en-US" sz="3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730115" y="332740"/>
            <a:ext cx="23876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积累字词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3720" y="692785"/>
            <a:ext cx="10623550" cy="447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1.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什么叫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党费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2.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为什么要交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党费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3.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党费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有什么标准吗？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……</a:t>
            </a:r>
            <a:endParaRPr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>
              <a:spcBef>
                <a:spcPts val="60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endParaRPr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3565" y="404495"/>
            <a:ext cx="3855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二、理清文章思路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330" y="1340485"/>
            <a:ext cx="10796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（一）作者为什么要用“党费”作为本文的题目呢？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4845" y="2564765"/>
            <a:ext cx="108667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en-US" altLang="zh-CN" sz="3600" b="1" dirty="0">
                <a:sym typeface="+mn-ea"/>
              </a:rPr>
              <a:t> 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以“党费”为题，</a:t>
            </a:r>
            <a:r>
              <a:rPr lang="zh-CN" altLang="zh-CN" sz="3600" b="1" u="sng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点明了小说的写作线索，间接表现了作品的立意和主旨。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3565" y="404495"/>
            <a:ext cx="3855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二、理清文章思路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330" y="1340485"/>
            <a:ext cx="105505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（二）请大家围绕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这条线索速读文章，按照小说情节开端、发展、高潮、结局等一般结构，理清文章思路。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要求：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①诵读并标出段落序号。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②划分结构，并概括主要内容。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3565" y="404495"/>
            <a:ext cx="3855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二、理清文章思路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330" y="1340485"/>
            <a:ext cx="10119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（二）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围绕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这条线索理清文章的结构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775" y="2132965"/>
            <a:ext cx="1173353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第一部分（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1-5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）：红军被逼上山，斗争形势严峻。（开端）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第二部分（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6-29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）：到八里坳接头，初识黄新，黄新表示想缴党费。（发展）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第三部分（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30-55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）：再到八里坳，黄新为红军腌咸菜作为党费，敌人得信后前来搜查。黄新为掩护同志，嘱托孩子，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交待党费，最后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被敌人带走。（高潮）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第四部分（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56-60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）：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带着孩子及党费安全回到山里。（结局）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5610" y="1557020"/>
            <a:ext cx="935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（三）思考：第一自然段的作用？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1419" y="2493010"/>
            <a:ext cx="9649489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每逢我领到了津贴费，拿出钱来缴党费的时候；每逢我看着党的小组长接过钱，在我的名字下面填上钱数的时候，我就不由得心里一热，想起了1934年的秋天。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（课文第一段）</a:t>
            </a:r>
            <a:endParaRPr 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4080" y="332740"/>
            <a:ext cx="3855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二、理清文章思路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05610" y="1557020"/>
            <a:ext cx="9352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（三）思考：第一自然段的作用？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4505" y="2564765"/>
            <a:ext cx="945642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通过倒叙的手法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引出了下文对</a:t>
            </a:r>
            <a:r>
              <a:rPr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红军主力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撤</a:t>
            </a:r>
            <a:r>
              <a:rPr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走以后，敌后斗争面临的严峻形势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的介绍。</a:t>
            </a:r>
            <a:endParaRPr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同时也</a:t>
            </a:r>
            <a:r>
              <a:rPr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交党费</a:t>
            </a:r>
            <a:r>
              <a:rPr 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这个情节</a:t>
            </a:r>
            <a:r>
              <a:rPr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的展开做了必要的铺垫。</a:t>
            </a:r>
            <a:endParaRPr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34080" y="332740"/>
            <a:ext cx="3855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二、理清文章思路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98090" y="476250"/>
            <a:ext cx="6217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三、理解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6795" y="1340485"/>
            <a:ext cx="9718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latinLnBrk="0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试回忆高一课文《祝福》，来复习一下何谓多重含义？</a:t>
            </a:r>
            <a:endParaRPr 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9755" y="2636520"/>
            <a:ext cx="88957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理解标题的含义（意蕴）的方法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1.表层义（字面义、最浅层的含义）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2.深层义（语境义、引申义、比喻义、象征义）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①点出标题所用表达技巧：常用的有双关、比喻、象征、反讽、反问、引用等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②联系情节、人物、环境和主题等进行挖掘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5700" y="1052830"/>
            <a:ext cx="6217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三、理解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9670" y="2420620"/>
            <a:ext cx="9718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latinLnBrk="0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请大家</a:t>
            </a:r>
            <a:r>
              <a:rPr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在文中找到相关词句，用思维导图的形式把它呈现出来</a:t>
            </a:r>
            <a:r>
              <a:rPr 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5700" y="692785"/>
            <a:ext cx="6217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三、理解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25475" y="2996565"/>
            <a:ext cx="1572260" cy="153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42315" y="3442335"/>
            <a:ext cx="1337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党费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220595" y="2060575"/>
            <a:ext cx="709295" cy="1680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90750" y="3789045"/>
            <a:ext cx="883285" cy="1292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29890" y="2529205"/>
            <a:ext cx="1930400" cy="3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919095" y="3717290"/>
            <a:ext cx="1930400" cy="3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074035" y="4885690"/>
            <a:ext cx="1930400" cy="38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63465" y="1916430"/>
            <a:ext cx="3009265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74260" y="3130550"/>
            <a:ext cx="3023235" cy="68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85690" y="4327525"/>
            <a:ext cx="2987040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85135" y="1979930"/>
            <a:ext cx="1905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初识黄新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01645" y="3068955"/>
            <a:ext cx="1905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又见黄新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01645" y="4326890"/>
            <a:ext cx="1905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诀别黄新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46015" y="2060575"/>
            <a:ext cx="2495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两块银洋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74895" y="3194050"/>
            <a:ext cx="30226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各种颜色的咸菜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68875" y="4509135"/>
            <a:ext cx="30226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咸菜和一块银洋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3" name="直接连接符 22"/>
          <p:cNvCxnSpPr>
            <a:stCxn id="21" idx="3"/>
          </p:cNvCxnSpPr>
          <p:nvPr/>
        </p:nvCxnSpPr>
        <p:spPr>
          <a:xfrm>
            <a:off x="7991475" y="4785995"/>
            <a:ext cx="15347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806055" y="4232275"/>
            <a:ext cx="1905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政委登记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6600" y="3644900"/>
            <a:ext cx="2484755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645015" y="4725035"/>
            <a:ext cx="2484755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634220" y="3764280"/>
            <a:ext cx="2495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爱党之心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644380" y="4869180"/>
            <a:ext cx="24955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献身精神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6" grpId="0"/>
      <p:bldP spid="16" grpId="1"/>
      <p:bldP spid="17" grpId="0"/>
      <p:bldP spid="17" grpId="1"/>
      <p:bldP spid="18" grpId="1"/>
      <p:bldP spid="18" grpId="2"/>
      <p:bldP spid="19" grpId="1"/>
      <p:bldP spid="19" grpId="2"/>
      <p:bldP spid="21" grpId="1"/>
      <p:bldP spid="21" grpId="2"/>
      <p:bldP spid="24" grpId="0"/>
      <p:bldP spid="24" grpId="1"/>
      <p:bldP spid="25" grpId="0" bldLvl="0" animBg="1"/>
      <p:bldP spid="25" grpId="1" animBg="1"/>
      <p:bldP spid="26" grpId="1" animBg="1"/>
      <p:bldP spid="26" grpId="2" animBg="1"/>
      <p:bldP spid="27" grpId="1"/>
      <p:bldP spid="27" grpId="2"/>
      <p:bldP spid="28" grpId="1"/>
      <p:bldP spid="2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 bwMode="auto">
          <a:xfrm>
            <a:off x="1708992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1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1" name="矩形: 圆角 30"/>
          <p:cNvSpPr/>
          <p:nvPr/>
        </p:nvSpPr>
        <p:spPr bwMode="auto">
          <a:xfrm>
            <a:off x="2231878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2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2" name="矩形: 圆角 31"/>
          <p:cNvSpPr/>
          <p:nvPr/>
        </p:nvSpPr>
        <p:spPr bwMode="auto">
          <a:xfrm>
            <a:off x="2754764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: 圆角 32"/>
          <p:cNvSpPr/>
          <p:nvPr/>
        </p:nvSpPr>
        <p:spPr bwMode="auto">
          <a:xfrm>
            <a:off x="3277650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矩形: 圆角 33"/>
          <p:cNvSpPr/>
          <p:nvPr/>
        </p:nvSpPr>
        <p:spPr bwMode="auto">
          <a:xfrm>
            <a:off x="3800536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矩形: 圆角 34"/>
          <p:cNvSpPr/>
          <p:nvPr/>
        </p:nvSpPr>
        <p:spPr bwMode="auto">
          <a:xfrm>
            <a:off x="871115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6" name="矩形: 圆角 35"/>
          <p:cNvSpPr/>
          <p:nvPr/>
        </p:nvSpPr>
        <p:spPr bwMode="auto">
          <a:xfrm>
            <a:off x="922429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7" name="矩形: 圆角 36"/>
          <p:cNvSpPr/>
          <p:nvPr/>
        </p:nvSpPr>
        <p:spPr bwMode="auto">
          <a:xfrm>
            <a:off x="973744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矩形: 圆角 37"/>
          <p:cNvSpPr/>
          <p:nvPr/>
        </p:nvSpPr>
        <p:spPr bwMode="auto">
          <a:xfrm>
            <a:off x="1025059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矩形: 圆角 38"/>
          <p:cNvSpPr/>
          <p:nvPr/>
        </p:nvSpPr>
        <p:spPr bwMode="auto">
          <a:xfrm>
            <a:off x="1076373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rgbClr val="FDFDFD"/>
              </a:gs>
              <a:gs pos="100000">
                <a:schemeClr val="bg2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矩形: 圆角 39"/>
          <p:cNvSpPr/>
          <p:nvPr/>
        </p:nvSpPr>
        <p:spPr bwMode="auto">
          <a:xfrm>
            <a:off x="521362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1" name="矩形: 圆角 40"/>
          <p:cNvSpPr/>
          <p:nvPr/>
        </p:nvSpPr>
        <p:spPr bwMode="auto">
          <a:xfrm>
            <a:off x="572676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2" name="矩形: 圆角 41"/>
          <p:cNvSpPr/>
          <p:nvPr/>
        </p:nvSpPr>
        <p:spPr bwMode="auto">
          <a:xfrm>
            <a:off x="623991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矩形: 圆角 42"/>
          <p:cNvSpPr/>
          <p:nvPr/>
        </p:nvSpPr>
        <p:spPr bwMode="auto">
          <a:xfrm>
            <a:off x="675306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矩形: 圆角 43"/>
          <p:cNvSpPr/>
          <p:nvPr/>
        </p:nvSpPr>
        <p:spPr bwMode="auto">
          <a:xfrm>
            <a:off x="726620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5"/>
              </a:gs>
              <a:gs pos="100000">
                <a:srgbClr val="7F7F7F"/>
              </a:gs>
              <a:gs pos="0">
                <a:srgbClr val="BEBEBE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矩形: 圆角 44"/>
          <p:cNvSpPr/>
          <p:nvPr/>
        </p:nvSpPr>
        <p:spPr bwMode="auto">
          <a:xfrm>
            <a:off x="4323423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矩形: 圆角 45"/>
          <p:cNvSpPr/>
          <p:nvPr/>
        </p:nvSpPr>
        <p:spPr bwMode="auto">
          <a:xfrm>
            <a:off x="777935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矩形: 圆角 46"/>
          <p:cNvSpPr/>
          <p:nvPr/>
        </p:nvSpPr>
        <p:spPr bwMode="auto">
          <a:xfrm>
            <a:off x="1127688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2020" y="1124585"/>
            <a:ext cx="1061656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了解当年革命背景，体会小说所表现出来的革命英雄主义和革命情怀。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清全文的线索，梳理小说的情节，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理解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文章题目的多重含义。3.赏析细节，分析黄新的人物形象，并联系已学过的课文，概括并归纳出这类形象的特点和意义。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学习用人物对话、动作等典型细节来刻画人物形象的表现手法。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lvl="0" latinLnBrk="0">
              <a:lnSpc>
                <a:spcPct val="150000"/>
              </a:lnSpc>
            </a:pP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38039" y="332958"/>
            <a:ext cx="4155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学习总目标</a:t>
            </a:r>
            <a:endParaRPr lang="zh-CN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5700" y="476250"/>
            <a:ext cx="6217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三、理解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4390" y="1721485"/>
            <a:ext cx="1005395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latinLnBrk="0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“党费”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</a:t>
            </a:r>
            <a:r>
              <a:rPr 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表层义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是指党员按期向所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的党的基层组织缴纳的钱，它在文中的含义随着小说情节的展开发生了多次变化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最初指黄新上缴的两块银洋：后来指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她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千方百计组织群众腌制的一筐咸菜：最后指她为保护同志和党组织而献出的宝贵生命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 eaLnBrk="1" latinLnBrk="0">
              <a:buClrTx/>
              <a:buSzTx/>
              <a:buFontTx/>
            </a:pP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“党费”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</a:t>
            </a:r>
            <a:r>
              <a:rPr 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深层义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就是这位女地下共产党员与敌人斗争的大无畏精神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25700" y="476250"/>
            <a:ext cx="6217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三、理解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375" y="1268730"/>
            <a:ext cx="1022555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1" latinLnBrk="0">
              <a:buClrTx/>
              <a:buSzTx/>
              <a:buFontTx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有感情地朗读课文的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58-60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段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lvl="0" algn="l" eaLnBrk="1" latinLnBrk="0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他写不下去了。他停住了笔。在他脸上我看到了一种不常见的严肃的神情。他久久地抚摸着孩子的头，看着面前的党证和咸菜。然后掏出手巾，蘸着草叶上的露水，轻轻地，轻轻地把孩子脸上的泪痕擦去。 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 eaLnBrk="1" latinLnBrk="0">
              <a:buClrTx/>
              <a:buSzTx/>
              <a:buFontTx/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在黄新的名字下面，他再也没有写出党费的数目。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l" eaLnBrk="1" latinLnBrk="0">
              <a:buClrTx/>
              <a:buSzTx/>
              <a:buFontTx/>
            </a:pP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是的，一筐咸菜是可以用数字来计算的，一个共产党员爱党的心怎么能够计算呢？一个党员献身的精神怎么能够计算呢？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algn="r" eaLnBrk="1" latinLnBrk="0">
              <a:buClrTx/>
              <a:buSzTx/>
              <a:buFontTx/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（课文节选）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49675" y="404495"/>
            <a:ext cx="5301034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四、归纳本文主旨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720" y="1268730"/>
            <a:ext cx="11216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　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9665" y="2997200"/>
            <a:ext cx="96932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zh-CN" altLang="zh-CN" sz="3200" b="1" dirty="0"/>
              <a:t>　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党费》通过对一位女地下党员黄新不怕困难、义无反顾地支持党的工作，最后为掩护战友无惧牺牲等一系列光辉事迹的描述，体现了革命斗争的艰险，生动地表现了革命战争年代革命者对党的忠诚与热爱，歌颂了他们在对敌斗争中坚定顽强和勇于自我牺牲的革命品质。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520" y="1347470"/>
            <a:ext cx="96932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zh-CN" altLang="zh-CN" sz="3200" b="1" dirty="0"/>
              <a:t>　</a:t>
            </a:r>
            <a:r>
              <a:rPr lang="en-US" altLang="zh-CN" sz="3200" b="1" dirty="0"/>
              <a:t>    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归纳文章主旨时，我们一般可以采用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文章通过</a:t>
            </a:r>
            <a:r>
              <a:rPr lang="en-US" alt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等故事情节，展现了</a:t>
            </a:r>
            <a:r>
              <a:rPr lang="en-US" alt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的生活，塑造了</a:t>
            </a:r>
            <a:r>
              <a:rPr lang="en-US" alt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的形象，歌颂了</a:t>
            </a:r>
            <a:r>
              <a:rPr lang="en-US" altLang="zh-CN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优秀品质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这种方式。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2" grpId="1"/>
      <p:bldP spid="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9620" y="1052830"/>
            <a:ext cx="10772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小说在情节安排上有什么特点？试简要分析。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7865" y="1731010"/>
            <a:ext cx="1078230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/>
            <a:r>
              <a:rPr lang="en-US" altLang="zh-CN" sz="3200" b="1" dirty="0"/>
              <a:t>     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小说开篇采用倒叙的手法引出下文内容，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吸引读者，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引人入胜。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2.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小说选取了一筐咸菜作为特殊的党费，并以之为主线贯串全篇，展开一系列动人的情节，构思新颖独特。　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3.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小说采用第一人称回忆讲述式写法,紧紧围绕缴纳党费这一典型事件,着重描写“我”和黄新的两次会面，重点突出。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01645" y="404495"/>
            <a:ext cx="5734050" cy="55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zh-CN" altLang="en-US" sz="3600" b="1" spc="100" dirty="0">
                <a:solidFill>
                  <a:srgbClr val="00206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小说情节安排特点</a:t>
            </a:r>
            <a:endParaRPr lang="zh-CN" altLang="en-US" sz="3600" b="1" spc="100" dirty="0">
              <a:solidFill>
                <a:srgbClr val="00206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225926" y="1052830"/>
            <a:ext cx="3456632" cy="55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8995" y="2152650"/>
            <a:ext cx="104990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latinLnBrk="0"/>
            <a:r>
              <a:rPr lang="zh-CN" altLang="en-US" sz="3200" b="1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sz="3200" b="1" dirty="0"/>
              <a:t>　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相信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同学们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学习《党费》这篇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，对党费有了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一定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的了解，也明白了交党费这件事情背后的重要而神圣的意义——那就是对党的忠诚和热爱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以及随时愿意为党和民族的事业奉献终身的精神。</a:t>
            </a:r>
            <a:endParaRPr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9980" y="2493010"/>
            <a:ext cx="7729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看！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300" y="62471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129887" y="548323"/>
            <a:ext cx="10976800" cy="1143000"/>
          </a:xfrm>
        </p:spPr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高二选择性必修中册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统编版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语文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</a:t>
            </a:r>
            <a:br>
              <a:rPr lang="zh-CN" altLang="zh-CN" b="1" dirty="0"/>
            </a:br>
            <a:endParaRPr lang="zh-CN" altLang="en-US" b="1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0" y="2204720"/>
            <a:ext cx="1219708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《党费》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第一课时答疑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广州市禺山高级中学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赵蕾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73810" y="1916430"/>
            <a:ext cx="92043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 algn="l"/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问：</a:t>
            </a:r>
            <a:r>
              <a:rPr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本文的主人公是黄新，但全文一直以</a:t>
            </a:r>
            <a:r>
              <a:rPr sz="36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第一人称</a:t>
            </a:r>
            <a:r>
              <a:rPr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叙述，这样写有哪些好处?</a:t>
            </a:r>
            <a:endParaRPr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8045" y="3429000"/>
            <a:ext cx="7409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结合课文《百合花》进行思考分析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274955"/>
            <a:ext cx="6750050" cy="901700"/>
          </a:xfrm>
        </p:spPr>
        <p:txBody>
          <a:bodyPr/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《百合花》节选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7255" y="1356360"/>
            <a:ext cx="1052957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“你怎么参加革命的？”我问到这里自己觉得这不像是谈话，倒有些像审讯。不过我还是禁不住地要。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“大军北撤时我自己跟来的。”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“家里还有什么人呢？”“娘，爹，弟弟妹妹，还有一个姑姑也住在我家里。”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“你还没娶媳妇吧？”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latinLnBrk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“……”他飞红了脸，更加忸怩起来，两只手不停地数摸着腰皮带上的扣眼。半晌他才低下了头，憨憨地笑了一下，摇了摇头。我还想问他有没有对象，但看到他这样子，只得把嘴里的话，又咽了下去。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274955"/>
            <a:ext cx="6750050" cy="901700"/>
          </a:xfrm>
        </p:spPr>
        <p:txBody>
          <a:bodyPr/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《百合花》节选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5520" y="1844675"/>
            <a:ext cx="98640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新媳妇又短促地“啊”了一声。我强忍着眼泪，给那些担架员说了些话，打发他们走了。我回转身看见新媳妇已轻轻移过一盏油灯，解开他的衣服，她刚才那种忸怩羞涩已经完全消失，只是庄严而虔诚地给他拭着身子，这位高大而又年轻的小通讯员无声地躺在那里。……我猛然醒悟地跳起身，磕磕绊绊地跑去找医生，等我和医生拿了针药赶来，新媳妇正侧着身子坐在他旁边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 bwMode="auto">
          <a:xfrm>
            <a:off x="1708992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1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1" name="矩形: 圆角 30"/>
          <p:cNvSpPr/>
          <p:nvPr/>
        </p:nvSpPr>
        <p:spPr bwMode="auto">
          <a:xfrm>
            <a:off x="2231878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2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2" name="矩形: 圆角 31"/>
          <p:cNvSpPr/>
          <p:nvPr/>
        </p:nvSpPr>
        <p:spPr bwMode="auto">
          <a:xfrm>
            <a:off x="2754764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: 圆角 32"/>
          <p:cNvSpPr/>
          <p:nvPr/>
        </p:nvSpPr>
        <p:spPr bwMode="auto">
          <a:xfrm>
            <a:off x="3277650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矩形: 圆角 33"/>
          <p:cNvSpPr/>
          <p:nvPr/>
        </p:nvSpPr>
        <p:spPr bwMode="auto">
          <a:xfrm>
            <a:off x="3800536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矩形: 圆角 34"/>
          <p:cNvSpPr/>
          <p:nvPr/>
        </p:nvSpPr>
        <p:spPr bwMode="auto">
          <a:xfrm>
            <a:off x="871115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6" name="矩形: 圆角 35"/>
          <p:cNvSpPr/>
          <p:nvPr/>
        </p:nvSpPr>
        <p:spPr bwMode="auto">
          <a:xfrm>
            <a:off x="922429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7" name="矩形: 圆角 36"/>
          <p:cNvSpPr/>
          <p:nvPr/>
        </p:nvSpPr>
        <p:spPr bwMode="auto">
          <a:xfrm>
            <a:off x="973744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矩形: 圆角 37"/>
          <p:cNvSpPr/>
          <p:nvPr/>
        </p:nvSpPr>
        <p:spPr bwMode="auto">
          <a:xfrm>
            <a:off x="1025059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矩形: 圆角 38"/>
          <p:cNvSpPr/>
          <p:nvPr/>
        </p:nvSpPr>
        <p:spPr bwMode="auto">
          <a:xfrm>
            <a:off x="1076373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rgbClr val="FDFDFD"/>
              </a:gs>
              <a:gs pos="100000">
                <a:schemeClr val="bg2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矩形: 圆角 39"/>
          <p:cNvSpPr/>
          <p:nvPr/>
        </p:nvSpPr>
        <p:spPr bwMode="auto">
          <a:xfrm>
            <a:off x="521362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1" name="矩形: 圆角 40"/>
          <p:cNvSpPr/>
          <p:nvPr/>
        </p:nvSpPr>
        <p:spPr bwMode="auto">
          <a:xfrm>
            <a:off x="572676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2" name="矩形: 圆角 41"/>
          <p:cNvSpPr/>
          <p:nvPr/>
        </p:nvSpPr>
        <p:spPr bwMode="auto">
          <a:xfrm>
            <a:off x="623991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矩形: 圆角 42"/>
          <p:cNvSpPr/>
          <p:nvPr/>
        </p:nvSpPr>
        <p:spPr bwMode="auto">
          <a:xfrm>
            <a:off x="675306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矩形: 圆角 43"/>
          <p:cNvSpPr/>
          <p:nvPr/>
        </p:nvSpPr>
        <p:spPr bwMode="auto">
          <a:xfrm>
            <a:off x="726620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5"/>
              </a:gs>
              <a:gs pos="100000">
                <a:srgbClr val="7F7F7F"/>
              </a:gs>
              <a:gs pos="0">
                <a:srgbClr val="BEBEBE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矩形: 圆角 44"/>
          <p:cNvSpPr/>
          <p:nvPr/>
        </p:nvSpPr>
        <p:spPr bwMode="auto">
          <a:xfrm>
            <a:off x="4323423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矩形: 圆角 45"/>
          <p:cNvSpPr/>
          <p:nvPr/>
        </p:nvSpPr>
        <p:spPr bwMode="auto">
          <a:xfrm>
            <a:off x="777935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矩形: 圆角 46"/>
          <p:cNvSpPr/>
          <p:nvPr/>
        </p:nvSpPr>
        <p:spPr bwMode="auto">
          <a:xfrm>
            <a:off x="1127688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720" y="1700530"/>
            <a:ext cx="1134999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对小说典型细节描写的作用进行探究</a:t>
            </a:r>
            <a:r>
              <a:rPr 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2.</a:t>
            </a:r>
            <a:r>
              <a:rPr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理解“党费”的多重含义，体会小说所表现出来的革命英雄主义和革命情怀。</a:t>
            </a:r>
            <a:endParaRPr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3666" y="710867"/>
            <a:ext cx="450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学习重</a:t>
            </a: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点与</a:t>
            </a:r>
            <a:r>
              <a:rPr lang="zh-CN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难点</a:t>
            </a:r>
            <a:endParaRPr lang="zh-CN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1129665" y="1124585"/>
            <a:ext cx="957008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355600" eaLnBrk="1" latinLnBrk="0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　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第一人称叙述，使读者如同面对面在听一个人讲故事，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拉近了作品与读者的距离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355600" eaLnBrk="1" latinLnBrk="0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2.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写的是“我”的耳闻目睹，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增强了故事的真实感；</a:t>
            </a:r>
            <a:endParaRPr lang="zh-CN" altLang="en-US" sz="3200" b="1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355600" eaLnBrk="1" latinLnBrk="0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3.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有利于作者主观感情的抒发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，可以灵活地对小说中的人、事、物抒情议论，表达作者的爱憎情感、观点立场等。小说通过第一人称“我”为媒介，把自己对黄新的感情融入其中，加深了对黄新的认识。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61465" y="2204720"/>
            <a:ext cx="8656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问：</a:t>
            </a:r>
            <a:r>
              <a:rPr lang="zh-CN" altLang="en-US" sz="3600" b="1"/>
              <a:t>如果把课文中黄新的女儿“妞儿”这个角色删去行不行，为什么? </a:t>
            </a:r>
            <a:endParaRPr lang="zh-CN" altLang="en-US" sz="3600" b="1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rot="10800000" flipV="1">
            <a:off x="841375" y="1052830"/>
            <a:ext cx="1042225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355600" eaLnBrk="1" latinLnBrk="0"/>
            <a:r>
              <a:rPr lang="en-US" altLang="zh-CN" sz="3000" b="1" dirty="0">
                <a:solidFill>
                  <a:srgbClr val="0309DC"/>
                </a:solidFill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3000" b="1" dirty="0">
                <a:solidFill>
                  <a:srgbClr val="0309DC"/>
                </a:solidFill>
                <a:latin typeface="宋体" panose="02010600030101010101" pitchFamily="2" charset="-122"/>
                <a:sym typeface="+mn-ea"/>
              </a:rPr>
              <a:t>不行。“妞儿”作为课文中的次要人物,也发挥着极其重要的作用。</a:t>
            </a:r>
            <a:endParaRPr lang="zh-CN" altLang="en-US" sz="3000" b="1" dirty="0">
              <a:latin typeface="宋体" panose="02010600030101010101" pitchFamily="2" charset="-122"/>
              <a:sym typeface="+mn-ea"/>
            </a:endParaRPr>
          </a:p>
          <a:p>
            <a:pPr marL="0" indent="355600" eaLnBrk="1" latinLnBrk="0"/>
            <a:r>
              <a:rPr lang="en-US" altLang="zh-CN" sz="3000" b="1" dirty="0"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①</a:t>
            </a:r>
            <a:r>
              <a:rPr lang="zh-CN" altLang="en-US" sz="3000" b="1" dirty="0">
                <a:solidFill>
                  <a:srgbClr val="0309DC"/>
                </a:solidFill>
                <a:latin typeface="宋体" panose="02010600030101010101" pitchFamily="2" charset="-122"/>
                <a:sym typeface="+mn-ea"/>
              </a:rPr>
              <a:t>内容方面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：小说中写妞儿蘸盐水、抓腌豆角等事，表现了在敌人封锁以后，农村群众生活的困苦。</a:t>
            </a:r>
            <a:endParaRPr lang="zh-CN" altLang="en-US" sz="3000" b="1" dirty="0">
              <a:latin typeface="宋体" panose="02010600030101010101" pitchFamily="2" charset="-122"/>
              <a:sym typeface="+mn-ea"/>
            </a:endParaRPr>
          </a:p>
          <a:p>
            <a:pPr marL="0" indent="355600" eaLnBrk="1" latinLnBrk="0"/>
            <a:r>
              <a:rPr lang="en-US" altLang="zh-CN" sz="3000" b="1" dirty="0"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②</a:t>
            </a:r>
            <a:r>
              <a:rPr lang="zh-CN" altLang="en-US" sz="3000" b="1" dirty="0">
                <a:solidFill>
                  <a:srgbClr val="0309DC"/>
                </a:solidFill>
                <a:latin typeface="宋体" panose="02010600030101010101" pitchFamily="2" charset="-122"/>
                <a:sym typeface="+mn-ea"/>
              </a:rPr>
              <a:t>人物方面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：作为主人公黄新的孩子，文中有多个母女之间的情节都对主人公的形象刻画起到了重要作用。</a:t>
            </a:r>
            <a:endParaRPr lang="zh-CN" altLang="en-US" sz="3000" b="1" dirty="0">
              <a:latin typeface="宋体" panose="02010600030101010101" pitchFamily="2" charset="-122"/>
              <a:sym typeface="+mn-ea"/>
            </a:endParaRPr>
          </a:p>
          <a:p>
            <a:pPr marL="0" indent="355600" eaLnBrk="1" latinLnBrk="0"/>
            <a:r>
              <a:rPr lang="en-US" altLang="zh-CN" sz="3000" b="1" dirty="0"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③</a:t>
            </a:r>
            <a:r>
              <a:rPr lang="zh-CN" altLang="en-US" sz="3000" b="1" dirty="0">
                <a:solidFill>
                  <a:srgbClr val="0309DC"/>
                </a:solidFill>
                <a:latin typeface="宋体" panose="02010600030101010101" pitchFamily="2" charset="-122"/>
                <a:sym typeface="+mn-ea"/>
              </a:rPr>
              <a:t>主旨方面</a:t>
            </a:r>
            <a:r>
              <a:rPr lang="zh-CN" altLang="en-US" sz="3000" b="1" dirty="0">
                <a:latin typeface="宋体" panose="02010600030101010101" pitchFamily="2" charset="-122"/>
                <a:sym typeface="+mn-ea"/>
              </a:rPr>
              <a:t>：孩子在小说中也有象征意义，让“我”将孩子带上山，意味着党和红军后继有人。</a:t>
            </a:r>
            <a:endParaRPr lang="zh-CN" altLang="en-US" sz="3000" b="1" dirty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9980" y="2493010"/>
            <a:ext cx="7729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</a:t>
            </a:r>
            <a:r>
              <a:rPr lang="en-US" altLang="zh-CN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看！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418840" y="476250"/>
            <a:ext cx="4528185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3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zh-CN" altLang="en-US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第一课时学习目标</a:t>
            </a:r>
            <a:endParaRPr lang="zh-CN" altLang="en-US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" name="TextBox 50"/>
          <p:cNvSpPr txBox="1"/>
          <p:nvPr/>
        </p:nvSpPr>
        <p:spPr>
          <a:xfrm>
            <a:off x="1818005" y="1397635"/>
            <a:ext cx="856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-40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atinLnBrk="0">
              <a:lnSpc>
                <a:spcPct val="10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一、了解作者、写作背景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9755" y="2132965"/>
            <a:ext cx="34493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latinLnBrk="0">
              <a:lnSpc>
                <a:spcPct val="100000"/>
              </a:lnSpc>
            </a:pPr>
            <a:r>
              <a:rPr lang="zh-CN" altLang="en-US" sz="3600" b="1" spc="-400" dirty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600" b="1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理清文章思路</a:t>
            </a:r>
            <a:endParaRPr lang="zh-CN" altLang="en-US" sz="3600" b="1" spc="-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9755" y="2924810"/>
            <a:ext cx="9994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atinLnBrk="0">
              <a:lnSpc>
                <a:spcPct val="100000"/>
              </a:lnSpc>
            </a:pPr>
            <a:r>
              <a:rPr lang="zh-CN" altLang="en-US" sz="3600" b="1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</a:t>
            </a:r>
            <a:endParaRPr lang="zh-CN" altLang="en-US" sz="3600" b="1" spc="-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9755" y="3644900"/>
            <a:ext cx="6097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00000"/>
              </a:lnSpc>
            </a:pPr>
            <a:r>
              <a:rPr lang="zh-CN" altLang="en-US" sz="3600" b="1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</a:t>
            </a:r>
            <a:r>
              <a:rPr lang="zh-CN" altLang="en-US" sz="3600" b="1" dirty="0"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归纳文章主旨</a:t>
            </a:r>
            <a:endParaRPr lang="zh-CN" altLang="en-US" sz="3600" b="1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2405" y="2889250"/>
            <a:ext cx="57632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latinLnBrk="0">
              <a:lnSpc>
                <a:spcPct val="100000"/>
              </a:lnSpc>
            </a:pPr>
            <a:r>
              <a:rPr lang="zh-CN" altLang="en-US" sz="3600" b="1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理解</a:t>
            </a:r>
            <a:r>
              <a:rPr lang="en-US" altLang="zh-CN" sz="3600" b="1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党费</a:t>
            </a:r>
            <a:r>
              <a:rPr lang="en-US" altLang="zh-CN" sz="3600" b="1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的多重含义</a:t>
            </a:r>
            <a:endParaRPr lang="zh-CN" altLang="en-US" sz="3600" b="1" dirty="0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3720" y="1700530"/>
            <a:ext cx="1062355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</a:rPr>
              <a:t>　　</a:t>
            </a:r>
            <a:r>
              <a:rPr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立志写尽革命长征故事：他深入革命根据地，几次重走长征路，访问当地群众和红军老战士、老赤卫队员；他采访了100多位第一次授衔的老将军和9位元帅，并在其中的几位元帅身边生活了一段时间；他每到一处，凡有革命历史博物馆，必去参观，并把他认为有用的资料仔细地记录下来；只要是有关红军题材的资料，他都要借来抄写成册，那时没有复印机，他都是在业余时间、工作间隙用钢笔抄写。他——被人称为“故事篓子”的王愿坚。</a:t>
            </a:r>
            <a:endParaRPr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6940" y="476885"/>
            <a:ext cx="7069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一、了解作者、写作背景以及解题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2270" y="1116965"/>
            <a:ext cx="305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（一）作者介绍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9665" y="217170"/>
            <a:ext cx="3098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br>
              <a:rPr lang="zh-CN" altLang="en-US" sz="2800" b="1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+mn-ea"/>
              </a:rPr>
            </a:b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6945" y="620395"/>
            <a:ext cx="7069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一、了解作者、写作背景以及解题</a:t>
            </a:r>
            <a:endParaRPr lang="zh-CN" altLang="en-US" sz="36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2005" y="1341120"/>
            <a:ext cx="305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（一）作者介绍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4035" y="1988820"/>
            <a:ext cx="871728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王愿坚（1929年-1991年），山东省相州镇相州七村人，当代作家。曾任中国作家协会理事、解放军艺术学院艺术系主任。1944年7月到抗日根据地，1945年1月参加八路军，</a:t>
            </a:r>
            <a:r>
              <a:rPr 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投入</a:t>
            </a:r>
            <a:r>
              <a:rPr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革命工作。在部队里当过宣传员，文工团员，报社编辑和记者。1956年至1966年，参加了“解放军30年征文”——革命回忆录选集《星火燎原》的编辑工作，有机会系统地学习了党和军队的历史，接触到更多老一辈革命者，使他的创作题材更丰富，文笔更洗练。</a:t>
            </a:r>
            <a:endParaRPr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sz="3200" b="1" dirty="0">
                <a:latin typeface="宋体" panose="02010600030101010101" pitchFamily="2" charset="-122"/>
              </a:rPr>
              <a:t>	</a:t>
            </a:r>
            <a:endParaRPr sz="3200" b="1" dirty="0">
              <a:latin typeface="宋体" panose="02010600030101010101" pitchFamily="2" charset="-122"/>
            </a:endParaRPr>
          </a:p>
        </p:txBody>
      </p:sp>
      <p:pic>
        <p:nvPicPr>
          <p:cNvPr id="6" name="图片 5" descr="f6bb8a0b977942ceb1e51552aef097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0200" y="1339850"/>
            <a:ext cx="2586355" cy="416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81965" y="5717540"/>
            <a:ext cx="1744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图片来自网络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9665" y="217170"/>
            <a:ext cx="3098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br>
              <a:rPr lang="zh-CN" altLang="en-US" sz="2800" b="1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+mn-ea"/>
              </a:rPr>
            </a:br>
            <a:endParaRPr lang="zh-CN" altLang="en-US" sz="2800" b="1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4125" y="404495"/>
            <a:ext cx="305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（一）作者介绍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1375" y="1340485"/>
            <a:ext cx="10081542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/>
            <a:r>
              <a:rPr lang="en-US" altLang="zh-CN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     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王愿坚的短篇小说中，《党费》《粮食的故事》《支队政委》等描写了老革命根据地人民的斗争；《七根火柴》《三人行》《赶队》等歌颂了红军二万五千里长征的英雄事迹；《普通劳动者》《妈妈》《休息》等塑造了老一辈革命家的形象。其它还有《早晨》《征途》和改编的电影文学剧本《闪闪的红星》等。</a:t>
            </a:r>
            <a:r>
              <a:rPr 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他的短篇小说</a:t>
            </a:r>
            <a:r>
              <a:rPr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《足迹》获人民文学杂志1978年全国优秀短篇小说奖。</a:t>
            </a:r>
            <a:endParaRPr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pan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5430" y="1268730"/>
            <a:ext cx="11305559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/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　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说创作于“十七年文学”时期。“十七年文学”是指1949年至1966年这一阶段的中国文学历程，属于中国当代文学的一个时期。这一阶段的作品题材大约有三个：歌颂斗争，歌颂党、领袖、社会主义、人民；回忆战争岁月，回忆苦难年代，回忆过去生活；和帝国主义、资本主义旧思想、旧观念做斗争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latinLnBrk="0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本文属于三大类题材中的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“回忆”类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题材作品。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10025" y="404495"/>
            <a:ext cx="3404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（二）写作背景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5430" y="1700530"/>
            <a:ext cx="11305559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/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　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1934年4月，闽赣粤的红军主力，奉命北上抗日，留下来坚持斗争的一小支部队，遭到了国民党军队的疯狂“围剿”。闽粤赣边区斗争进入最艰苦的岁月。为了保存力量，坚持斗争，红军被迫上山。敌人使出了“移民并村”的毒招，切断了红军和群众的联系。这时，组织派人当“交通”，下山和地方党组织取得联系。王愿坚就此时代背景下展开了叙事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4125" y="620395"/>
            <a:ext cx="3404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（二）写作背景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5685,&quot;width&quot;:3295}"/>
</p:tagLst>
</file>

<file path=ppt/tags/tag2.xml><?xml version="1.0" encoding="utf-8"?>
<p:tagLst xmlns:p="http://schemas.openxmlformats.org/presentationml/2006/main">
  <p:tag name="ISPRING_RESOURCE_PATHS_HASH_2" val="8771971f2a7c438cfc395e51151f1c4179d89"/>
  <p:tag name="ISPRING_ULTRA_SCORM_COURSE_ID" val="1B6D952A-F6DB-478D-8E8F-657F6D5CAB0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PRESENTATION_TITLE" val="导出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云盘\FangCloudSync\待传\纪律处分条例"/>
  <p:tag name="ISPRING_FIRST_PUBLISH" val="1"/>
  <p:tag name="COMMONDATA" val="eyJjb3VudCI6MzgsImhkaWQiOiI3ZjM2MGQ5ODI1ZDVhMzFjMzczMzA1YWI4M2Y5YjNhYyIsInVzZXJDb3VudCI6Mzh9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W党政快捷模板4</Template>
  <TotalTime>0</TotalTime>
  <Words>4090</Words>
  <Application>WPS 演示</Application>
  <PresentationFormat>自定义</PresentationFormat>
  <Paragraphs>226</Paragraphs>
  <Slides>33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微软雅黑</vt:lpstr>
      <vt:lpstr>Calibri</vt:lpstr>
      <vt:lpstr>黑体</vt:lpstr>
      <vt:lpstr>方正清刻本悦宋简体</vt:lpstr>
      <vt:lpstr>思源宋体</vt:lpstr>
      <vt:lpstr>Arial Unicode MS</vt:lpstr>
      <vt:lpstr>1_默认设计模板</vt:lpstr>
      <vt:lpstr>高二选择性必修中册—统编版—语文—第二单元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高二选择性必修中册—统编版—语文—第二单元 </vt:lpstr>
      <vt:lpstr>PowerPoint 演示文稿</vt:lpstr>
      <vt:lpstr>《百合花》节选</vt:lpstr>
      <vt:lpstr>《百合花》节选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精益办公</dc:creator>
  <cp:lastModifiedBy>zhaolei</cp:lastModifiedBy>
  <cp:revision>288</cp:revision>
  <dcterms:created xsi:type="dcterms:W3CDTF">2021-07-28T08:00:00Z</dcterms:created>
  <dcterms:modified xsi:type="dcterms:W3CDTF">2022-08-31T03:59:00Z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2052-11.1.0.12353</vt:lpwstr>
  </property>
  <property fmtid="{D5CDD505-2E9C-101B-9397-08002B2CF9AE}" pid="3" name="KSOTemplateUUID">
    <vt:lpwstr>v1.0_mb_EbgiRnKRz/G9xP7+0jP3hw==</vt:lpwstr>
  </property>
  <property fmtid="{D5CDD505-2E9C-101B-9397-08002B2CF9AE}" pid="4" name="ICV">
    <vt:lpwstr>20B3BBF59A0A4291AFAD9DC0B7919434</vt:lpwstr>
  </property>
</Properties>
</file>