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handoutMasterIdLst>
    <p:handoutMasterId r:id="rId38"/>
  </p:handoutMasterIdLst>
  <p:sldIdLst>
    <p:sldId id="410" r:id="rId2"/>
    <p:sldId id="413" r:id="rId3"/>
    <p:sldId id="415" r:id="rId4"/>
    <p:sldId id="416" r:id="rId5"/>
    <p:sldId id="550" r:id="rId6"/>
    <p:sldId id="544" r:id="rId7"/>
    <p:sldId id="545" r:id="rId8"/>
    <p:sldId id="553" r:id="rId9"/>
    <p:sldId id="559" r:id="rId10"/>
    <p:sldId id="494" r:id="rId11"/>
    <p:sldId id="558" r:id="rId12"/>
    <p:sldId id="548" r:id="rId13"/>
    <p:sldId id="561" r:id="rId14"/>
    <p:sldId id="506" r:id="rId15"/>
    <p:sldId id="563" r:id="rId16"/>
    <p:sldId id="568" r:id="rId17"/>
    <p:sldId id="566" r:id="rId18"/>
    <p:sldId id="570" r:id="rId19"/>
    <p:sldId id="562" r:id="rId20"/>
    <p:sldId id="587" r:id="rId21"/>
    <p:sldId id="497" r:id="rId22"/>
    <p:sldId id="557" r:id="rId23"/>
    <p:sldId id="505" r:id="rId24"/>
    <p:sldId id="466" r:id="rId25"/>
    <p:sldId id="434" r:id="rId26"/>
    <p:sldId id="435" r:id="rId27"/>
    <p:sldId id="439" r:id="rId28"/>
    <p:sldId id="508" r:id="rId29"/>
    <p:sldId id="512" r:id="rId30"/>
    <p:sldId id="513" r:id="rId31"/>
    <p:sldId id="515" r:id="rId32"/>
    <p:sldId id="516" r:id="rId33"/>
    <p:sldId id="468" r:id="rId34"/>
    <p:sldId id="500" r:id="rId35"/>
    <p:sldId id="440" r:id="rId36"/>
  </p:sldIdLst>
  <p:sldSz cx="12192000" cy="6858000"/>
  <p:notesSz cx="6799263" cy="9929813"/>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rgbClr val="000000"/>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rgbClr val="000000"/>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rgbClr val="000000"/>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218">
          <p15:clr>
            <a:srgbClr val="A4A3A4"/>
          </p15:clr>
        </p15:guide>
        <p15:guide id="2" pos="37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0" d="100"/>
          <a:sy n="110" d="100"/>
        </p:scale>
        <p:origin x="558" y="78"/>
      </p:cViewPr>
      <p:guideLst>
        <p:guide orient="horz" pos="2218"/>
        <p:guide pos="37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3" y="3"/>
            <a:ext cx="2946347" cy="498215"/>
          </a:xfrm>
          <a:prstGeom prst="rect">
            <a:avLst/>
          </a:prstGeom>
        </p:spPr>
        <p:txBody>
          <a:bodyPr vert="horz" lIns="91413" tIns="45708" rIns="91413" bIns="45708" rtlCol="0"/>
          <a:lstStyle>
            <a:lvl1pPr algn="l">
              <a:defRPr sz="1200"/>
            </a:lvl1pPr>
          </a:lstStyle>
          <a:p>
            <a:endParaRPr lang="zh-CN" altLang="en-US"/>
          </a:p>
        </p:txBody>
      </p:sp>
      <p:sp>
        <p:nvSpPr>
          <p:cNvPr id="3" name="日期占位符 2"/>
          <p:cNvSpPr>
            <a:spLocks noGrp="1"/>
          </p:cNvSpPr>
          <p:nvPr>
            <p:ph type="dt" sz="quarter" idx="1"/>
          </p:nvPr>
        </p:nvSpPr>
        <p:spPr>
          <a:xfrm>
            <a:off x="3851345" y="3"/>
            <a:ext cx="2946347" cy="498215"/>
          </a:xfrm>
          <a:prstGeom prst="rect">
            <a:avLst/>
          </a:prstGeom>
        </p:spPr>
        <p:txBody>
          <a:bodyPr vert="horz" lIns="91413" tIns="45708" rIns="91413" bIns="45708" rtlCol="0"/>
          <a:lstStyle>
            <a:lvl1pPr algn="r">
              <a:defRPr sz="1200"/>
            </a:lvl1pPr>
          </a:lstStyle>
          <a:p>
            <a:fld id="{14FCC68F-B9C0-44B4-9DBB-FC1A96FAE26F}" type="datetimeFigureOut">
              <a:rPr lang="zh-CN" altLang="en-US" smtClean="0"/>
              <a:t>2022/8/29</a:t>
            </a:fld>
            <a:endParaRPr lang="zh-CN" altLang="en-US"/>
          </a:p>
        </p:txBody>
      </p:sp>
      <p:sp>
        <p:nvSpPr>
          <p:cNvPr id="4" name="页脚占位符 3"/>
          <p:cNvSpPr>
            <a:spLocks noGrp="1"/>
          </p:cNvSpPr>
          <p:nvPr>
            <p:ph type="ftr" sz="quarter" idx="2"/>
          </p:nvPr>
        </p:nvSpPr>
        <p:spPr>
          <a:xfrm>
            <a:off x="3" y="9431600"/>
            <a:ext cx="2946347" cy="498214"/>
          </a:xfrm>
          <a:prstGeom prst="rect">
            <a:avLst/>
          </a:prstGeom>
        </p:spPr>
        <p:txBody>
          <a:bodyPr vert="horz" lIns="91413" tIns="45708" rIns="91413" bIns="45708"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1345" y="9431600"/>
            <a:ext cx="2946347" cy="498214"/>
          </a:xfrm>
          <a:prstGeom prst="rect">
            <a:avLst/>
          </a:prstGeom>
        </p:spPr>
        <p:txBody>
          <a:bodyPr vert="horz" lIns="91413" tIns="45708" rIns="91413" bIns="45708" rtlCol="0" anchor="b"/>
          <a:lstStyle>
            <a:lvl1pPr algn="r">
              <a:defRPr sz="1200"/>
            </a:lvl1pPr>
          </a:lstStyle>
          <a:p>
            <a:fld id="{950F6FC7-A30F-41FE-9CB9-05BDC242B220}" type="slidenum">
              <a:rPr lang="zh-CN" altLang="en-US" smtClean="0"/>
              <a:t>‹#›</a:t>
            </a:fld>
            <a:endParaRPr lang="zh-CN" altLang="en-US"/>
          </a:p>
        </p:txBody>
      </p:sp>
    </p:spTree>
    <p:extLst>
      <p:ext uri="{BB962C8B-B14F-4D97-AF65-F5344CB8AC3E}">
        <p14:creationId xmlns:p14="http://schemas.microsoft.com/office/powerpoint/2010/main" val="2690603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9364" name="Rectangle 2"/>
          <p:cNvSpPr>
            <a:spLocks noGrp="1"/>
          </p:cNvSpPr>
          <p:nvPr>
            <p:ph type="hdr" sz="quarter"/>
          </p:nvPr>
        </p:nvSpPr>
        <p:spPr>
          <a:xfrm>
            <a:off x="3" y="0"/>
            <a:ext cx="3050225" cy="556829"/>
          </a:xfrm>
          <a:prstGeom prst="rect">
            <a:avLst/>
          </a:prstGeom>
          <a:noFill/>
          <a:ln w="9525">
            <a:noFill/>
          </a:ln>
        </p:spPr>
        <p:txBody>
          <a:bodyPr vert="horz" lIns="91465" tIns="45733" rIns="91465" bIns="45733" anchor="t" anchorCtr="0"/>
          <a:lstStyle/>
          <a:p>
            <a:pPr lvl="0" algn="l" fontAlgn="base"/>
            <a:endParaRPr lang="en-US" altLang="en-US" sz="1100" strike="noStrike" noProof="1"/>
          </a:p>
        </p:txBody>
      </p:sp>
      <p:sp>
        <p:nvSpPr>
          <p:cNvPr id="1049365" name="Rectangle 3"/>
          <p:cNvSpPr>
            <a:spLocks noGrp="1"/>
          </p:cNvSpPr>
          <p:nvPr>
            <p:ph type="dt" idx="1"/>
          </p:nvPr>
        </p:nvSpPr>
        <p:spPr>
          <a:xfrm>
            <a:off x="3986701" y="0"/>
            <a:ext cx="3050225" cy="556829"/>
          </a:xfrm>
          <a:prstGeom prst="rect">
            <a:avLst/>
          </a:prstGeom>
          <a:noFill/>
          <a:ln w="9525">
            <a:noFill/>
          </a:ln>
        </p:spPr>
        <p:txBody>
          <a:bodyPr vert="horz" lIns="91465" tIns="45733" rIns="91465" bIns="45733" anchor="t" anchorCtr="0"/>
          <a:lstStyle/>
          <a:p>
            <a:pPr lvl="0" algn="r" fontAlgn="base"/>
            <a:endParaRPr lang="en-US" altLang="en-US" sz="1100" strike="noStrike" noProof="1"/>
          </a:p>
        </p:txBody>
      </p:sp>
      <p:sp>
        <p:nvSpPr>
          <p:cNvPr id="30724" name="Rectangle 4"/>
          <p:cNvSpPr>
            <a:spLocks noGrp="1" noRot="1" noChangeAspect="1"/>
          </p:cNvSpPr>
          <p:nvPr>
            <p:ph type="sldImg"/>
          </p:nvPr>
        </p:nvSpPr>
        <p:spPr>
          <a:xfrm>
            <a:off x="-184150" y="833438"/>
            <a:ext cx="7407275" cy="4167187"/>
          </a:xfrm>
          <a:prstGeom prst="rect">
            <a:avLst/>
          </a:prstGeom>
          <a:noFill/>
          <a:ln w="9525" cap="flat" cmpd="sng">
            <a:solidFill>
              <a:srgbClr val="000000"/>
            </a:solidFill>
            <a:prstDash val="solid"/>
            <a:miter/>
            <a:headEnd type="none" w="sm" len="sm"/>
            <a:tailEnd type="none" w="sm" len="sm"/>
          </a:ln>
        </p:spPr>
      </p:sp>
      <p:sp>
        <p:nvSpPr>
          <p:cNvPr id="30725" name="Rectangle 5"/>
          <p:cNvSpPr>
            <a:spLocks noGrp="1"/>
          </p:cNvSpPr>
          <p:nvPr>
            <p:ph type="body" sz="quarter"/>
          </p:nvPr>
        </p:nvSpPr>
        <p:spPr>
          <a:xfrm>
            <a:off x="703536" y="5280386"/>
            <a:ext cx="5631427" cy="5001108"/>
          </a:xfrm>
          <a:prstGeom prst="rect">
            <a:avLst/>
          </a:prstGeom>
          <a:noFill/>
          <a:ln w="9525">
            <a:noFill/>
          </a:ln>
        </p:spPr>
        <p:txBody>
          <a:bodyPr vert="horz" lIns="91465" tIns="45733" rIns="91465" bIns="45733" anchor="t" anchorCtr="0"/>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49368" name="Rectangle 6"/>
          <p:cNvSpPr>
            <a:spLocks noGrp="1"/>
          </p:cNvSpPr>
          <p:nvPr>
            <p:ph type="ftr" sz="quarter" idx="4"/>
          </p:nvPr>
        </p:nvSpPr>
        <p:spPr>
          <a:xfrm>
            <a:off x="3" y="10555599"/>
            <a:ext cx="3050225" cy="556829"/>
          </a:xfrm>
          <a:prstGeom prst="rect">
            <a:avLst/>
          </a:prstGeom>
          <a:noFill/>
          <a:ln w="9525">
            <a:noFill/>
          </a:ln>
        </p:spPr>
        <p:txBody>
          <a:bodyPr vert="horz" lIns="91465" tIns="45733" rIns="91465" bIns="45733" anchor="b" anchorCtr="0"/>
          <a:lstStyle/>
          <a:p>
            <a:pPr lvl="0" algn="l" fontAlgn="base"/>
            <a:endParaRPr lang="en-US" altLang="en-US" sz="1100" strike="noStrike" noProof="1"/>
          </a:p>
        </p:txBody>
      </p:sp>
      <p:sp>
        <p:nvSpPr>
          <p:cNvPr id="1049369" name="Rectangle 7"/>
          <p:cNvSpPr>
            <a:spLocks noGrp="1"/>
          </p:cNvSpPr>
          <p:nvPr>
            <p:ph type="sldNum" sz="quarter" idx="5"/>
          </p:nvPr>
        </p:nvSpPr>
        <p:spPr>
          <a:xfrm>
            <a:off x="3986701" y="10555599"/>
            <a:ext cx="3050225" cy="556829"/>
          </a:xfrm>
          <a:prstGeom prst="rect">
            <a:avLst/>
          </a:prstGeom>
          <a:noFill/>
          <a:ln w="9525">
            <a:noFill/>
          </a:ln>
        </p:spPr>
        <p:txBody>
          <a:bodyPr vert="horz" lIns="91465" tIns="45733" rIns="91465" bIns="45733" anchor="b" anchorCtr="0"/>
          <a:lstStyle/>
          <a:p>
            <a:pPr lvl="0" algn="r" fontAlgn="base"/>
            <a:fld id="{9A0DB2DC-4C9A-4742-B13C-FB6460FD3503}" type="slidenum">
              <a:rPr lang="en-US" altLang="en-US" sz="1100" strike="noStrike" noProof="1" dirty="0">
                <a:latin typeface="Arial" panose="020B0604020202020204" pitchFamily="34" charset="0"/>
                <a:ea typeface="宋体" panose="02010600030101010101" pitchFamily="2" charset="-122"/>
                <a:cs typeface="+mn-cs"/>
              </a:rPr>
              <a:t>‹#›</a:t>
            </a:fld>
            <a:endParaRPr lang="en-US" altLang="en-US" sz="1100" strike="noStrike" noProof="1"/>
          </a:p>
        </p:txBody>
      </p:sp>
    </p:spTree>
    <p:extLst>
      <p:ext uri="{BB962C8B-B14F-4D97-AF65-F5344CB8AC3E}">
        <p14:creationId xmlns:p14="http://schemas.microsoft.com/office/powerpoint/2010/main" val="985472428"/>
      </p:ext>
    </p:extLst>
  </p:cSld>
  <p:clrMap bg1="lt1" tx1="dk1" bg2="lt2" tx2="dk2" accent1="accent1" accent2="accent2" accent3="accent3" accent4="accent4" accent5="accent5" accent6="accent6" hlink="hlink" folHlink="folHlink"/>
  <p:hf sldNum="0" hdr="0" ftr="0" dt="0"/>
  <p:notesStyle>
    <a:lvl1pPr marL="0" lvl="0" indent="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1pPr>
    <a:lvl2pPr marL="457200" lvl="1" indent="-4572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2pPr>
    <a:lvl3pPr marL="914400" lvl="2" indent="-9144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3pPr>
    <a:lvl4pPr marL="1371600" lvl="3" indent="-13716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4pPr>
    <a:lvl5pPr marL="1828800" lvl="4" indent="-18288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5pPr>
    <a:lvl6pPr marL="2286000" lvl="5" indent="-18288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6pPr>
    <a:lvl7pPr marL="2743200" lvl="6" indent="-18288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7pPr>
    <a:lvl8pPr marL="3200400" lvl="7" indent="-18288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8pPr>
    <a:lvl9pPr marL="3657600" lvl="8" indent="-1828800" algn="l" defTabSz="914400" fontAlgn="base">
      <a:spcBef>
        <a:spcPct val="30000"/>
      </a:spcBef>
      <a:spcAft>
        <a:spcPct val="0"/>
      </a:spcAft>
      <a:buNone/>
      <a:defRPr sz="1200" b="0" kern="1200">
        <a:solidFill>
          <a:srgbClr val="000000"/>
        </a:solidFill>
        <a:latin typeface="Arial" panose="020B0604020202020204" pitchFamily="34"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5" name="页脚占位符 4"/>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6" name="灯片编号占位符 5"/>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5" name="页脚占位符 4"/>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6" name="灯片编号占位符 5"/>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5" name="页脚占位符 4"/>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6" name="灯片编号占位符 5"/>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5" name="页脚占位符 4"/>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6" name="灯片编号占位符 5"/>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5" name="页脚占位符 4"/>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6" name="灯片编号占位符 5"/>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6" name="页脚占位符 5"/>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7" name="灯片编号占位符 6"/>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8" name="页脚占位符 7"/>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9" name="灯片编号占位符 8"/>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4" name="页脚占位符 3"/>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5" name="灯片编号占位符 4"/>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3" name="页脚占位符 2"/>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4" name="灯片编号占位符 3"/>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6" name="页脚占位符 5"/>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7" name="灯片编号占位符 6"/>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6" name="页脚占位符 5"/>
          <p:cNvSpPr>
            <a:spLocks noGrp="1"/>
          </p:cNvSpPr>
          <p:nvPr>
            <p:ph type="ftr" sz="quarter" idx="11"/>
          </p:nvPr>
        </p:nvSpPr>
        <p:spPr/>
        <p:txBody>
          <a:body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7" name="灯片编号占位符 6"/>
          <p:cNvSpPr>
            <a:spLocks noGrp="1"/>
          </p:cNvSpPr>
          <p:nvPr>
            <p:ph type="sldNum" sz="quarter" idx="12"/>
          </p:nvPr>
        </p:nvSpPr>
        <p:spPr/>
        <p:txBody>
          <a:body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4098" name="标题 1025"/>
          <p:cNvSpPr>
            <a:spLocks noGrp="1"/>
          </p:cNvSpPr>
          <p:nvPr>
            <p:ph type="title"/>
          </p:nvPr>
        </p:nvSpPr>
        <p:spPr>
          <a:xfrm>
            <a:off x="609600" y="274638"/>
            <a:ext cx="10972800" cy="1143000"/>
          </a:xfrm>
          <a:prstGeom prst="rect">
            <a:avLst/>
          </a:prstGeom>
          <a:noFill/>
          <a:ln w="9525">
            <a:noFill/>
          </a:ln>
        </p:spPr>
        <p:txBody>
          <a:bodyPr vert="horz" lIns="91440" tIns="45720" rIns="91440" bIns="45720" anchor="ctr" anchorCtr="0"/>
          <a:lstStyle/>
          <a:p>
            <a:pPr lvl="0"/>
            <a:r>
              <a:rPr lang="zh-CN" altLang="en-US" dirty="0"/>
              <a:t>单击此处编辑母版标题样式</a:t>
            </a:r>
            <a:endParaRPr lang="en-US" altLang="en-US" dirty="0"/>
          </a:p>
        </p:txBody>
      </p:sp>
      <p:sp>
        <p:nvSpPr>
          <p:cNvPr id="4099" name="文本占位符 1026"/>
          <p:cNvSpPr>
            <a:spLocks noGrp="1"/>
          </p:cNvSpPr>
          <p:nvPr>
            <p:ph type="body"/>
          </p:nvPr>
        </p:nvSpPr>
        <p:spPr>
          <a:xfrm>
            <a:off x="609600" y="1600200"/>
            <a:ext cx="10972800" cy="4525963"/>
          </a:xfrm>
          <a:prstGeom prst="rect">
            <a:avLst/>
          </a:prstGeom>
          <a:noFill/>
          <a:ln w="9525">
            <a:noFill/>
          </a:ln>
        </p:spPr>
        <p:txBody>
          <a:bodyPr vert="horz" lIns="91440" tIns="45720" rIns="91440" bIns="45720" anchor="t" anchorCtr="0"/>
          <a:lstStyle/>
          <a:p>
            <a:pPr lvl="0"/>
            <a:r>
              <a:rPr lang="zh-CN" altLang="en-US" dirty="0"/>
              <a:t>单击此处编辑母版文本样式</a:t>
            </a:r>
            <a:endParaRPr lang="en-US" altLang="en-US" dirty="0"/>
          </a:p>
          <a:p>
            <a:pPr lvl="1"/>
            <a:r>
              <a:rPr lang="zh-CN" altLang="en-US" dirty="0"/>
              <a:t>第二级</a:t>
            </a:r>
            <a:endParaRPr lang="en-US" altLang="en-US" dirty="0"/>
          </a:p>
          <a:p>
            <a:pPr lvl="2"/>
            <a:r>
              <a:rPr lang="zh-CN" altLang="en-US" dirty="0"/>
              <a:t>第三级</a:t>
            </a:r>
            <a:endParaRPr lang="en-US" altLang="en-US" dirty="0"/>
          </a:p>
          <a:p>
            <a:pPr lvl="3"/>
            <a:r>
              <a:rPr lang="zh-CN" altLang="en-US" dirty="0"/>
              <a:t>第四级</a:t>
            </a:r>
            <a:endParaRPr lang="en-US" altLang="en-US" dirty="0"/>
          </a:p>
          <a:p>
            <a:pPr lvl="4"/>
            <a:r>
              <a:rPr lang="zh-CN" altLang="en-US" dirty="0"/>
              <a:t>第五级</a:t>
            </a:r>
            <a:endParaRPr lang="en-US" altLang="en-US" dirty="0"/>
          </a:p>
        </p:txBody>
      </p:sp>
      <p:sp>
        <p:nvSpPr>
          <p:cNvPr id="1048578" name="日期占位符 3"/>
          <p:cNvSpPr>
            <a:spLocks noGrp="1"/>
          </p:cNvSpPr>
          <p:nvPr>
            <p:ph type="dt" sz="half"/>
          </p:nvPr>
        </p:nvSpPr>
        <p:spPr>
          <a:xfrm>
            <a:off x="609600" y="6245225"/>
            <a:ext cx="2844800" cy="476250"/>
          </a:xfrm>
          <a:prstGeom prst="rect">
            <a:avLst/>
          </a:prstGeom>
          <a:noFill/>
          <a:ln w="9525">
            <a:noFill/>
          </a:ln>
        </p:spPr>
        <p:txBody>
          <a:bodyPr vert="horz" lIns="91440" tIns="45720" rIns="91440" bIns="45720" anchor="t" anchorCtr="0"/>
          <a:lstStyle>
            <a:lvl1pPr marL="0" indent="0" algn="l" fontAlgn="base">
              <a:buFontTx/>
              <a:defRPr sz="1400" b="1" i="1">
                <a:solidFill>
                  <a:srgbClr val="000000"/>
                </a:solidFill>
                <a:latin typeface="Arial" panose="020B0604020202020204" pitchFamily="34" charset="0"/>
                <a:ea typeface="宋体" panose="02010600030101010101" pitchFamily="2" charset="-122"/>
              </a:defRPr>
            </a:lvl1pPr>
          </a:lstStyle>
          <a:p>
            <a:pPr lvl="0" rtl="0" eaLnBrk="1" fontAlgn="base" latinLnBrk="0" hangingPunct="1">
              <a:lnSpc>
                <a:spcPct val="100000"/>
              </a:lnSpc>
              <a:spcBef>
                <a:spcPct val="0"/>
              </a:spcBef>
              <a:spcAft>
                <a:spcPct val="0"/>
              </a:spcAft>
              <a:buNone/>
            </a:pPr>
            <a:endParaRPr lang="zh-CN" altLang="en-US" strike="noStrike" baseline="0" noProof="1"/>
          </a:p>
        </p:txBody>
      </p:sp>
      <p:sp>
        <p:nvSpPr>
          <p:cNvPr id="1048579" name="页脚占位符 4"/>
          <p:cNvSpPr>
            <a:spLocks noGrp="1"/>
          </p:cNvSpPr>
          <p:nvPr>
            <p:ph type="ftr" sz="quarter"/>
          </p:nvPr>
        </p:nvSpPr>
        <p:spPr>
          <a:xfrm>
            <a:off x="4165600" y="6245225"/>
            <a:ext cx="3860800" cy="476250"/>
          </a:xfrm>
          <a:prstGeom prst="rect">
            <a:avLst/>
          </a:prstGeom>
          <a:noFill/>
          <a:ln w="9525">
            <a:noFill/>
          </a:ln>
        </p:spPr>
        <p:txBody>
          <a:bodyPr vert="horz" lIns="91440" tIns="45720" rIns="91440" bIns="45720" anchor="t" anchorCtr="0"/>
          <a:lstStyle>
            <a:lvl1pPr marL="0" indent="0" algn="ctr" fontAlgn="base">
              <a:buFontTx/>
              <a:defRPr sz="1400" b="1" i="1">
                <a:solidFill>
                  <a:srgbClr val="000000"/>
                </a:solidFill>
                <a:latin typeface="Arial" panose="020B0604020202020204" pitchFamily="34" charset="0"/>
                <a:ea typeface="宋体" panose="02010600030101010101" pitchFamily="2" charset="-122"/>
              </a:defRPr>
            </a:lvl1pPr>
          </a:lstStyle>
          <a:p>
            <a:pPr lvl="0" rtl="0" eaLnBrk="1" fontAlgn="base" latinLnBrk="0" hangingPunct="1">
              <a:lnSpc>
                <a:spcPct val="100000"/>
              </a:lnSpc>
              <a:spcBef>
                <a:spcPct val="0"/>
              </a:spcBef>
              <a:spcAft>
                <a:spcPct val="0"/>
              </a:spcAft>
              <a:buNone/>
            </a:pPr>
            <a:endParaRPr lang="en-US" altLang="zh-CN" strike="noStrike" baseline="0" noProof="1"/>
          </a:p>
        </p:txBody>
      </p:sp>
      <p:sp>
        <p:nvSpPr>
          <p:cNvPr id="1048580" name="灯片编号占位符 5"/>
          <p:cNvSpPr>
            <a:spLocks noGrp="1"/>
          </p:cNvSpPr>
          <p:nvPr>
            <p:ph type="sldNum" sz="quarter"/>
          </p:nvPr>
        </p:nvSpPr>
        <p:spPr>
          <a:xfrm>
            <a:off x="8737600" y="6245225"/>
            <a:ext cx="2844800" cy="476250"/>
          </a:xfrm>
          <a:prstGeom prst="rect">
            <a:avLst/>
          </a:prstGeom>
          <a:noFill/>
          <a:ln w="9525">
            <a:noFill/>
          </a:ln>
        </p:spPr>
        <p:txBody>
          <a:bodyPr vert="horz" lIns="91440" tIns="45720" rIns="91440" bIns="45720" anchor="t" anchorCtr="0"/>
          <a:lstStyle>
            <a:lvl1pPr marL="0" indent="0" algn="r" fontAlgn="base">
              <a:buFontTx/>
              <a:defRPr sz="1400" b="1" i="1">
                <a:solidFill>
                  <a:srgbClr val="000000"/>
                </a:solidFill>
                <a:latin typeface="Arial" panose="020B0604020202020204" pitchFamily="34" charset="0"/>
                <a:ea typeface="宋体" panose="02010600030101010101" pitchFamily="2" charset="-122"/>
              </a:defRPr>
            </a:lvl1pPr>
          </a:lstStyle>
          <a:p>
            <a:pPr lvl="0" rtl="0" eaLnBrk="1" fontAlgn="base" latinLnBrk="0" hangingPunct="1">
              <a:lnSpc>
                <a:spcPct val="100000"/>
              </a:lnSpc>
              <a:spcBef>
                <a:spcPct val="0"/>
              </a:spcBef>
              <a:spcAft>
                <a:spcPct val="0"/>
              </a:spcAft>
              <a:buNone/>
            </a:pPr>
            <a:fld id="{9A0DB2DC-4C9A-4742-B13C-FB6460FD3503}" type="slidenum">
              <a:rPr lang="zh-CN" altLang="en-US" strike="noStrike" baseline="0" noProof="1" dirty="0">
                <a:latin typeface="Arial" panose="020B0604020202020204" pitchFamily="34" charset="0"/>
                <a:ea typeface="宋体" panose="02010600030101010101" pitchFamily="2" charset="-122"/>
                <a:cs typeface="+mn-cs"/>
              </a:rPr>
              <a:t>‹#›</a:t>
            </a:fld>
            <a:endParaRPr lang="zh-CN" altLang="en-US" strike="noStrike" baseline="0"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rgbClr val="000000"/>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rgbClr val="000000"/>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FontTx/>
        <a:buNone/>
        <a:defRPr sz="1800" b="0" i="0" u="none" kern="1200" baseline="0">
          <a:solidFill>
            <a:srgbClr val="000000"/>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5" name="标题 1"/>
          <p:cNvSpPr txBox="1"/>
          <p:nvPr/>
        </p:nvSpPr>
        <p:spPr>
          <a:xfrm>
            <a:off x="983615" y="115888"/>
            <a:ext cx="10972800" cy="1143000"/>
          </a:xfrm>
          <a:prstGeom prst="rect">
            <a:avLst/>
          </a:prstGeom>
          <a:noFill/>
          <a:ln w="9525">
            <a:noFill/>
          </a:ln>
        </p:spPr>
        <p:txBody>
          <a:bodyPr vert="horz" lIns="91440" tIns="45720" rIns="91440" bIns="45720" anchor="ctr" anchorCtr="0"/>
          <a:lstStyle>
            <a:lvl1pPr marL="0" lvl="0" indent="0" algn="ctr" defTabSz="914400" eaLnBrk="1" fontAlgn="base" latinLnBrk="0" hangingPunct="1">
              <a:lnSpc>
                <a:spcPct val="100000"/>
              </a:lnSpc>
              <a:spcBef>
                <a:spcPct val="0"/>
              </a:spcBef>
              <a:spcAft>
                <a:spcPct val="0"/>
              </a:spcAft>
              <a:buNone/>
              <a:defRPr sz="6000" b="0" i="0" u="none" kern="1200" baseline="0">
                <a:solidFill>
                  <a:srgbClr val="000000"/>
                </a:solidFill>
                <a:latin typeface="+mj-lt"/>
                <a:ea typeface="+mj-ea"/>
                <a:cs typeface="+mj-cs"/>
              </a:defRPr>
            </a:lvl1pPr>
          </a:lstStyle>
          <a:p>
            <a:pPr algn="r"/>
            <a:r>
              <a:rPr lang="zh-CN" altLang="en-US" sz="2800" dirty="0" smtClean="0">
                <a:latin typeface="黑体" panose="02010609060101010101" charset="-122"/>
                <a:ea typeface="黑体" panose="02010609060101010101" charset="-122"/>
                <a:sym typeface="+mn-ea"/>
              </a:rPr>
              <a:t>高二</a:t>
            </a:r>
            <a:r>
              <a:rPr lang="zh-CN" altLang="zh-CN" sz="2800" dirty="0" smtClean="0">
                <a:latin typeface="黑体" panose="02010609060101010101" charset="-122"/>
                <a:ea typeface="黑体" panose="02010609060101010101" charset="-122"/>
                <a:sym typeface="+mn-ea"/>
              </a:rPr>
              <a:t>年级</a:t>
            </a:r>
            <a:r>
              <a:rPr lang="zh-CN" altLang="en-US" sz="2800" dirty="0" smtClean="0">
                <a:latin typeface="黑体" panose="02010609060101010101" charset="-122"/>
                <a:ea typeface="黑体" panose="02010609060101010101" charset="-122"/>
                <a:sym typeface="+mn-ea"/>
              </a:rPr>
              <a:t>选择性必修中册</a:t>
            </a:r>
            <a:r>
              <a:rPr lang="en-US" altLang="zh-CN" sz="2800" dirty="0">
                <a:latin typeface="黑体" panose="02010609060101010101" charset="-122"/>
                <a:ea typeface="黑体" panose="02010609060101010101" charset="-122"/>
                <a:sym typeface="+mn-ea"/>
              </a:rPr>
              <a:t>—</a:t>
            </a:r>
            <a:r>
              <a:rPr lang="zh-CN" altLang="en-US" sz="2800" dirty="0">
                <a:latin typeface="黑体" panose="02010609060101010101" charset="-122"/>
                <a:ea typeface="黑体" panose="02010609060101010101" charset="-122"/>
                <a:sym typeface="+mn-ea"/>
              </a:rPr>
              <a:t>统编版</a:t>
            </a:r>
            <a:r>
              <a:rPr lang="en-US" altLang="zh-CN" sz="2800" dirty="0">
                <a:latin typeface="黑体" panose="02010609060101010101" charset="-122"/>
                <a:ea typeface="黑体" panose="02010609060101010101" charset="-122"/>
                <a:sym typeface="+mn-ea"/>
              </a:rPr>
              <a:t>—</a:t>
            </a:r>
            <a:r>
              <a:rPr lang="zh-CN" altLang="en-US" sz="2800" dirty="0">
                <a:latin typeface="黑体" panose="02010609060101010101" charset="-122"/>
                <a:ea typeface="黑体" panose="02010609060101010101" charset="-122"/>
                <a:sym typeface="+mn-ea"/>
              </a:rPr>
              <a:t>语文</a:t>
            </a:r>
            <a:r>
              <a:rPr lang="en-US" altLang="zh-CN" sz="2800" dirty="0">
                <a:latin typeface="黑体" panose="02010609060101010101" charset="-122"/>
                <a:ea typeface="黑体" panose="02010609060101010101" charset="-122"/>
                <a:sym typeface="+mn-ea"/>
              </a:rPr>
              <a:t>—</a:t>
            </a:r>
            <a:r>
              <a:rPr lang="zh-CN" altLang="en-US" sz="2800" dirty="0" smtClean="0">
                <a:latin typeface="黑体" panose="02010609060101010101" charset="-122"/>
                <a:ea typeface="黑体" panose="02010609060101010101" charset="-122"/>
                <a:sym typeface="+mn-ea"/>
              </a:rPr>
              <a:t>第二单元</a:t>
            </a:r>
            <a:endParaRPr lang="zh-CN" altLang="en-US" b="1" dirty="0"/>
          </a:p>
        </p:txBody>
      </p:sp>
      <p:sp>
        <p:nvSpPr>
          <p:cNvPr id="6" name="内容占位符 4"/>
          <p:cNvSpPr txBox="1"/>
          <p:nvPr/>
        </p:nvSpPr>
        <p:spPr>
          <a:xfrm>
            <a:off x="695325" y="1484630"/>
            <a:ext cx="10972800" cy="1830705"/>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lgn="r">
              <a:buFontTx/>
              <a:buNone/>
            </a:pPr>
            <a:endParaRPr lang="zh-CN" altLang="zh-CN" dirty="0"/>
          </a:p>
          <a:p>
            <a:pPr marL="0" indent="0" algn="ctr">
              <a:buFontTx/>
              <a:buNone/>
            </a:pPr>
            <a:r>
              <a:rPr lang="zh-CN" altLang="en-US" sz="5400" dirty="0" smtClean="0">
                <a:latin typeface="黑体" panose="02010609060101010101" charset="-122"/>
                <a:ea typeface="黑体" panose="02010609060101010101" charset="-122"/>
                <a:sym typeface="Arial" panose="020B0604020202020204" pitchFamily="34" charset="0"/>
              </a:rPr>
              <a:t>荷花淀（</a:t>
            </a:r>
            <a:r>
              <a:rPr lang="zh-CN" altLang="en-US" sz="5400" dirty="0">
                <a:latin typeface="黑体" panose="02010609060101010101" charset="-122"/>
                <a:ea typeface="黑体" panose="02010609060101010101" charset="-122"/>
                <a:sym typeface="Arial" panose="020B0604020202020204" pitchFamily="34" charset="0"/>
              </a:rPr>
              <a:t>第二课时）</a:t>
            </a:r>
          </a:p>
          <a:p>
            <a:pPr marL="0" indent="0">
              <a:buFontTx/>
              <a:buNone/>
            </a:pPr>
            <a:endParaRPr lang="zh-CN" altLang="zh-CN" sz="2800" dirty="0">
              <a:latin typeface="黑体" panose="02010609060101010101" charset="-122"/>
              <a:ea typeface="黑体" panose="02010609060101010101" charset="-122"/>
            </a:endParaRPr>
          </a:p>
        </p:txBody>
      </p:sp>
      <p:sp>
        <p:nvSpPr>
          <p:cNvPr id="7" name="内容占位符 2"/>
          <p:cNvSpPr txBox="1"/>
          <p:nvPr/>
        </p:nvSpPr>
        <p:spPr>
          <a:xfrm>
            <a:off x="609600" y="3284855"/>
            <a:ext cx="10972800" cy="721995"/>
          </a:xfrm>
          <a:prstGeom prst="rect">
            <a:avLst/>
          </a:prstGeom>
          <a:noFill/>
          <a:ln w="9525">
            <a:noFill/>
          </a:ln>
        </p:spPr>
        <p:txBody>
          <a:bodyPr vert="horz" lIns="91440" tIns="45720" rIns="91440" bIns="45720" anchor="t" anchorCtr="0"/>
          <a:lstStyle>
            <a:lvl1pPr marL="0" lvl="0" indent="0" algn="ctr" defTabSz="914400" eaLnBrk="1" fontAlgn="base" latinLnBrk="0" hangingPunct="1">
              <a:lnSpc>
                <a:spcPct val="100000"/>
              </a:lnSpc>
              <a:spcBef>
                <a:spcPct val="20000"/>
              </a:spcBef>
              <a:spcAft>
                <a:spcPct val="0"/>
              </a:spcAft>
              <a:buSzPct val="100000"/>
              <a:buNone/>
              <a:defRPr sz="2400" b="0" i="0" u="none" kern="1200" baseline="0">
                <a:solidFill>
                  <a:srgbClr val="000000"/>
                </a:solidFill>
                <a:latin typeface="+mn-lt"/>
                <a:ea typeface="+mn-ea"/>
                <a:cs typeface="+mn-cs"/>
              </a:defRPr>
            </a:lvl1pPr>
            <a:lvl2pPr marL="457200" lvl="1" indent="0" algn="ctr" defTabSz="914400" eaLnBrk="1" fontAlgn="base" latinLnBrk="0" hangingPunct="1">
              <a:lnSpc>
                <a:spcPct val="100000"/>
              </a:lnSpc>
              <a:spcBef>
                <a:spcPct val="20000"/>
              </a:spcBef>
              <a:spcAft>
                <a:spcPct val="0"/>
              </a:spcAft>
              <a:buSzPct val="100000"/>
              <a:buFontTx/>
              <a:buNone/>
              <a:defRPr sz="2000" b="0" i="0" u="none" kern="1200" baseline="0">
                <a:solidFill>
                  <a:srgbClr val="000000"/>
                </a:solidFill>
                <a:latin typeface="Arial" panose="020B0604020202020204" pitchFamily="34" charset="0"/>
                <a:ea typeface="宋体" panose="02010600030101010101" pitchFamily="2" charset="-122"/>
                <a:cs typeface="+mn-cs"/>
              </a:defRPr>
            </a:lvl2pPr>
            <a:lvl3pPr marL="914400" lvl="2" indent="0" algn="ctr" defTabSz="914400" eaLnBrk="1" fontAlgn="base" latinLnBrk="0" hangingPunct="1">
              <a:lnSpc>
                <a:spcPct val="100000"/>
              </a:lnSpc>
              <a:spcBef>
                <a:spcPct val="20000"/>
              </a:spcBef>
              <a:spcAft>
                <a:spcPct val="0"/>
              </a:spcAft>
              <a:buSzPct val="100000"/>
              <a:buFontTx/>
              <a:buNone/>
              <a:defRPr sz="1800" b="0" i="0" u="none" kern="1200" baseline="0">
                <a:solidFill>
                  <a:srgbClr val="000000"/>
                </a:solidFill>
                <a:latin typeface="Arial" panose="020B0604020202020204" pitchFamily="34" charset="0"/>
                <a:ea typeface="宋体" panose="02010600030101010101" pitchFamily="2" charset="-122"/>
                <a:cs typeface="+mn-cs"/>
              </a:defRPr>
            </a:lvl3pPr>
            <a:lvl4pPr marL="1371600" lvl="3"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4pPr>
            <a:lvl5pPr marL="1828800" lvl="4"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5pPr>
            <a:lvl6pPr marL="2286000" lvl="5"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6pPr>
            <a:lvl7pPr marL="2743200" lvl="6"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7pPr>
            <a:lvl8pPr marL="3200400" lvl="7"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8pPr>
            <a:lvl9pPr marL="3657600" lvl="8"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9pPr>
          </a:lstStyle>
          <a:p>
            <a:r>
              <a:rPr lang="zh-CN" altLang="en-US" sz="2800" dirty="0">
                <a:latin typeface="黑体" panose="02010609060101010101" charset="-122"/>
                <a:ea typeface="黑体" panose="02010609060101010101" charset="-122"/>
                <a:sym typeface="+mn-ea"/>
              </a:rPr>
              <a:t>广东番禺中学</a:t>
            </a:r>
            <a:r>
              <a:rPr lang="en-US" altLang="zh-CN" sz="2800" dirty="0">
                <a:latin typeface="黑体" panose="02010609060101010101" charset="-122"/>
                <a:ea typeface="黑体" panose="02010609060101010101" charset="-122"/>
                <a:sym typeface="+mn-ea"/>
              </a:rPr>
              <a:t> </a:t>
            </a:r>
            <a:r>
              <a:rPr lang="zh-CN" altLang="en-US" sz="2800" dirty="0" smtClean="0">
                <a:latin typeface="黑体" panose="02010609060101010101" charset="-122"/>
                <a:ea typeface="黑体" panose="02010609060101010101" charset="-122"/>
                <a:sym typeface="+mn-ea"/>
              </a:rPr>
              <a:t>杨文</a:t>
            </a:r>
            <a:endParaRPr lang="zh-CN" altLang="zh-CN" sz="2800" dirty="0"/>
          </a:p>
          <a:p>
            <a:endParaRPr lang="zh-CN" altLang="en-US" sz="2800" dirty="0">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42" y="919133"/>
            <a:ext cx="7620000"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一、赏析环境描写</a:t>
            </a:r>
          </a:p>
        </p:txBody>
      </p:sp>
      <p:sp>
        <p:nvSpPr>
          <p:cNvPr id="6" name="文本框 5"/>
          <p:cNvSpPr txBox="1"/>
          <p:nvPr/>
        </p:nvSpPr>
        <p:spPr>
          <a:xfrm>
            <a:off x="479425" y="1916430"/>
            <a:ext cx="67322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景物描写三：水上战场</a:t>
            </a:r>
          </a:p>
        </p:txBody>
      </p:sp>
      <p:sp>
        <p:nvSpPr>
          <p:cNvPr id="5" name="文本框 4"/>
          <p:cNvSpPr txBox="1"/>
          <p:nvPr/>
        </p:nvSpPr>
        <p:spPr>
          <a:xfrm>
            <a:off x="1122680" y="2797175"/>
            <a:ext cx="9946640" cy="2245360"/>
          </a:xfrm>
          <a:prstGeom prst="rect">
            <a:avLst/>
          </a:prstGeom>
          <a:noFill/>
        </p:spPr>
        <p:txBody>
          <a:bodyPr wrap="square">
            <a:spAutoFit/>
          </a:bodyPr>
          <a:lstStyle/>
          <a:p>
            <a:r>
              <a:rPr lang="en-US" altLang="zh-CN" sz="2800" dirty="0">
                <a:latin typeface="黑体" panose="02010609060101010101" charset="-122"/>
                <a:ea typeface="黑体" panose="02010609060101010101" charset="-122"/>
              </a:rPr>
              <a:t>   </a:t>
            </a:r>
            <a:r>
              <a:rPr lang="en-US" altLang="zh-CN" sz="2800" dirty="0">
                <a:solidFill>
                  <a:schemeClr val="tx1"/>
                </a:solidFill>
                <a:latin typeface="黑体" panose="02010609060101010101" charset="-122"/>
                <a:ea typeface="黑体" panose="02010609060101010101" charset="-122"/>
              </a:rPr>
              <a:t> </a:t>
            </a:r>
            <a:r>
              <a:rPr lang="zh-CN" altLang="en-US" sz="2800" dirty="0">
                <a:solidFill>
                  <a:schemeClr val="tx1"/>
                </a:solidFill>
                <a:latin typeface="黑体" panose="02010609060101010101" charset="-122"/>
                <a:ea typeface="黑体" panose="02010609060101010101" charset="-122"/>
              </a:rPr>
              <a:t>她们奔着那不知道有几亩大小的荷花淀去，那一望无际的密密层层的大荷叶迎着阳光舒展开，就像铜墙铁壁一样。粉色荷花箭高高地挺出来，是监视白洋淀的哨兵吧。</a:t>
            </a:r>
            <a:r>
              <a:rPr lang="en-US" altLang="zh-CN" sz="2800" dirty="0">
                <a:latin typeface="黑体" panose="02010609060101010101" charset="-122"/>
                <a:ea typeface="黑体" panose="02010609060101010101" charset="-122"/>
              </a:rPr>
              <a:t> </a:t>
            </a:r>
          </a:p>
          <a:p>
            <a:r>
              <a:rPr lang="en-US" altLang="zh-CN" sz="2800" dirty="0">
                <a:latin typeface="黑体" panose="02010609060101010101" charset="-122"/>
                <a:ea typeface="黑体" panose="02010609060101010101" charset="-122"/>
              </a:rPr>
              <a:t>    </a:t>
            </a:r>
            <a:endParaRPr lang="zh-CN" altLang="en-US" sz="2800" dirty="0">
              <a:latin typeface="黑体" panose="02010609060101010101" charset="-122"/>
              <a:ea typeface="黑体" panose="02010609060101010101" charset="-122"/>
            </a:endParaRPr>
          </a:p>
          <a:p>
            <a:endParaRPr lang="zh-CN" altLang="en-US" sz="2800" dirty="0">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283335" y="1436370"/>
            <a:ext cx="9413875" cy="583565"/>
          </a:xfrm>
          <a:prstGeom prst="rect">
            <a:avLst/>
          </a:prstGeom>
          <a:noFill/>
        </p:spPr>
        <p:txBody>
          <a:bodyPr wrap="square">
            <a:spAutoFit/>
          </a:bodyPr>
          <a:lstStyle/>
          <a:p>
            <a:r>
              <a:rPr lang="zh-CN" altLang="en-US" sz="3200" dirty="0" smtClean="0">
                <a:latin typeface="黑体" panose="02010609060101010101" charset="-122"/>
                <a:ea typeface="黑体" panose="02010609060101010101" charset="-122"/>
              </a:rPr>
              <a:t>思考：</a:t>
            </a:r>
            <a:r>
              <a:rPr lang="zh-CN" altLang="en-US" sz="3200" dirty="0" smtClean="0">
                <a:latin typeface="黑体" panose="02010609060101010101" charset="-122"/>
                <a:ea typeface="黑体" panose="02010609060101010101" charset="-122"/>
                <a:sym typeface="+mn-ea"/>
              </a:rPr>
              <a:t>此处景物有什么特点？作者是怎样描写的？</a:t>
            </a:r>
            <a:endParaRPr lang="zh-CN" altLang="en-US" sz="3200" dirty="0">
              <a:latin typeface="黑体" panose="02010609060101010101" charset="-122"/>
              <a:ea typeface="黑体" panose="02010609060101010101" charset="-122"/>
            </a:endParaRPr>
          </a:p>
        </p:txBody>
      </p:sp>
      <p:sp>
        <p:nvSpPr>
          <p:cNvPr id="7" name="文本框 6"/>
          <p:cNvSpPr txBox="1"/>
          <p:nvPr/>
        </p:nvSpPr>
        <p:spPr>
          <a:xfrm>
            <a:off x="986155" y="2545715"/>
            <a:ext cx="10219690" cy="2553335"/>
          </a:xfrm>
          <a:prstGeom prst="rect">
            <a:avLst/>
          </a:prstGeom>
          <a:noFill/>
        </p:spPr>
        <p:txBody>
          <a:bodyPr wrap="square">
            <a:spAutoFit/>
          </a:bodyPr>
          <a:lstStyle/>
          <a:p>
            <a:r>
              <a:rPr lang="en-US" altLang="zh-CN" sz="3200" dirty="0" smtClean="0">
                <a:solidFill>
                  <a:srgbClr val="0000CC"/>
                </a:solidFill>
                <a:latin typeface="黑体" panose="02010609060101010101" charset="-122"/>
                <a:ea typeface="黑体" panose="02010609060101010101" charset="-122"/>
              </a:rPr>
              <a:t>    </a:t>
            </a:r>
            <a:r>
              <a:rPr lang="zh-CN" altLang="en-US" sz="3200" dirty="0" smtClean="0">
                <a:solidFill>
                  <a:srgbClr val="0000CC"/>
                </a:solidFill>
                <a:latin typeface="黑体" panose="02010609060101010101" charset="-122"/>
                <a:ea typeface="黑体" panose="02010609060101010101" charset="-122"/>
              </a:rPr>
              <a:t>荷叶似铜墙铁壁，</a:t>
            </a:r>
            <a:r>
              <a:rPr lang="zh-CN" altLang="en-US" sz="3200" dirty="0" smtClean="0">
                <a:solidFill>
                  <a:srgbClr val="0000CC"/>
                </a:solidFill>
                <a:latin typeface="黑体" panose="02010609060101010101" charset="-122"/>
                <a:ea typeface="黑体" panose="02010609060101010101" charset="-122"/>
                <a:sym typeface="+mn-ea"/>
              </a:rPr>
              <a:t>荷花箭似监视白洋淀的哨兵严阵以待。这威武雄壮的景色，</a:t>
            </a:r>
            <a:r>
              <a:rPr lang="zh-CN" altLang="en-US" sz="3200" dirty="0">
                <a:solidFill>
                  <a:srgbClr val="0000CC"/>
                </a:solidFill>
                <a:latin typeface="黑体" panose="02010609060101010101" charset="-122"/>
                <a:ea typeface="黑体" panose="02010609060101010101" charset="-122"/>
                <a:sym typeface="+mn-ea"/>
              </a:rPr>
              <a:t>暗示着清香四溢的荷花淀里即将发生一场激烈的伏击战，写出了根据地人民同仇敌忾的心理和克敌制胜的信念，洋溢着歌颂人民战争的思想感情。</a:t>
            </a:r>
            <a:endParaRPr lang="zh-CN" altLang="en-US" sz="3200" dirty="0" smtClean="0">
              <a:solidFill>
                <a:srgbClr val="0000CC"/>
              </a:solidFill>
              <a:latin typeface="黑体" panose="02010609060101010101" charset="-122"/>
              <a:ea typeface="黑体" panose="02010609060101010101" charset="-122"/>
            </a:endParaRPr>
          </a:p>
        </p:txBody>
      </p:sp>
      <p:sp>
        <p:nvSpPr>
          <p:cNvPr id="8" name="文本框 7"/>
          <p:cNvSpPr txBox="1"/>
          <p:nvPr/>
        </p:nvSpPr>
        <p:spPr>
          <a:xfrm>
            <a:off x="1703512" y="620688"/>
            <a:ext cx="67322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景物描写三：水上战场</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56982" y="1701594"/>
            <a:ext cx="6953885" cy="2676525"/>
          </a:xfrm>
          <a:prstGeom prst="rect">
            <a:avLst/>
          </a:prstGeom>
          <a:noFill/>
        </p:spPr>
        <p:txBody>
          <a:bodyPr wrap="square">
            <a:spAutoFit/>
          </a:bodyPr>
          <a:lstStyle/>
          <a:p>
            <a:r>
              <a:rPr lang="zh-CN" altLang="en-US" sz="2800" dirty="0">
                <a:latin typeface="黑体" panose="02010609060101010101" charset="-122"/>
                <a:ea typeface="黑体" panose="02010609060101010101" charset="-122"/>
              </a:rPr>
              <a:t>她们奔着那不知道有几亩大小的荷花淀去，</a:t>
            </a:r>
          </a:p>
          <a:p>
            <a:r>
              <a:rPr lang="zh-CN" altLang="en-US" sz="2800" dirty="0">
                <a:latin typeface="黑体" panose="02010609060101010101" charset="-122"/>
                <a:ea typeface="黑体" panose="02010609060101010101" charset="-122"/>
              </a:rPr>
              <a:t>那一望无际的密密层层的大荷叶</a:t>
            </a:r>
          </a:p>
          <a:p>
            <a:r>
              <a:rPr lang="zh-CN" altLang="en-US" sz="2800" dirty="0">
                <a:latin typeface="黑体" panose="02010609060101010101" charset="-122"/>
                <a:ea typeface="黑体" panose="02010609060101010101" charset="-122"/>
              </a:rPr>
              <a:t>迎着阳光舒展开，</a:t>
            </a:r>
          </a:p>
          <a:p>
            <a:r>
              <a:rPr lang="zh-CN" altLang="en-US" sz="2800" dirty="0">
                <a:latin typeface="黑体" panose="02010609060101010101" charset="-122"/>
                <a:ea typeface="黑体" panose="02010609060101010101" charset="-122"/>
              </a:rPr>
              <a:t>就像</a:t>
            </a:r>
            <a:r>
              <a:rPr lang="zh-CN" altLang="en-US" sz="2800" dirty="0">
                <a:solidFill>
                  <a:schemeClr val="tx1"/>
                </a:solidFill>
                <a:latin typeface="黑体" panose="02010609060101010101" charset="-122"/>
                <a:ea typeface="黑体" panose="02010609060101010101" charset="-122"/>
              </a:rPr>
              <a:t>铜墙铁壁一样。</a:t>
            </a:r>
          </a:p>
          <a:p>
            <a:r>
              <a:rPr lang="zh-CN" altLang="en-US" sz="2800" dirty="0">
                <a:solidFill>
                  <a:schemeClr val="tx1"/>
                </a:solidFill>
                <a:latin typeface="黑体" panose="02010609060101010101" charset="-122"/>
                <a:ea typeface="黑体" panose="02010609060101010101" charset="-122"/>
              </a:rPr>
              <a:t>粉色荷花箭高高地挺出来，</a:t>
            </a:r>
          </a:p>
          <a:p>
            <a:r>
              <a:rPr lang="zh-CN" altLang="en-US" sz="2800" dirty="0">
                <a:solidFill>
                  <a:schemeClr val="tx1"/>
                </a:solidFill>
                <a:latin typeface="黑体" panose="02010609060101010101" charset="-122"/>
                <a:ea typeface="黑体" panose="02010609060101010101" charset="-122"/>
              </a:rPr>
              <a:t>是监视白洋淀的哨兵吧。</a:t>
            </a:r>
            <a:r>
              <a:rPr lang="en-US" altLang="zh-CN" sz="2800" dirty="0">
                <a:latin typeface="黑体" panose="02010609060101010101" charset="-122"/>
                <a:ea typeface="黑体" panose="02010609060101010101" charset="-122"/>
              </a:rPr>
              <a:t> </a:t>
            </a:r>
            <a:endParaRPr lang="zh-CN" altLang="en-US" sz="2800" dirty="0">
              <a:latin typeface="黑体" panose="02010609060101010101" charset="-122"/>
              <a:ea typeface="黑体" panose="02010609060101010101" charset="-122"/>
            </a:endParaRPr>
          </a:p>
        </p:txBody>
      </p:sp>
      <p:sp>
        <p:nvSpPr>
          <p:cNvPr id="3" name="内容占位符 2"/>
          <p:cNvSpPr>
            <a:spLocks noGrp="1"/>
          </p:cNvSpPr>
          <p:nvPr>
            <p:ph idx="1"/>
          </p:nvPr>
        </p:nvSpPr>
        <p:spPr>
          <a:xfrm>
            <a:off x="7608168" y="1703784"/>
            <a:ext cx="4156710" cy="2781300"/>
          </a:xfrm>
        </p:spPr>
        <p:txBody>
          <a:bodyPr/>
          <a:lstStyle/>
          <a:p>
            <a:pPr algn="l"/>
            <a:r>
              <a:rPr lang="zh-CN" altLang="en-US" sz="2800" dirty="0">
                <a:latin typeface="黑体" panose="02010609060101010101" charset="-122"/>
                <a:ea typeface="黑体" panose="02010609060101010101" charset="-122"/>
              </a:rPr>
              <a:t>予独爱莲之出淤泥而不染，</a:t>
            </a:r>
          </a:p>
          <a:p>
            <a:pPr algn="l"/>
            <a:r>
              <a:rPr lang="zh-CN" altLang="en-US" sz="2800" dirty="0">
                <a:latin typeface="黑体" panose="02010609060101010101" charset="-122"/>
                <a:ea typeface="黑体" panose="02010609060101010101" charset="-122"/>
              </a:rPr>
              <a:t>濯清涟而不妖，中通外直，</a:t>
            </a:r>
          </a:p>
          <a:p>
            <a:pPr algn="l"/>
            <a:r>
              <a:rPr lang="zh-CN" altLang="en-US" sz="2800" dirty="0">
                <a:latin typeface="黑体" panose="02010609060101010101" charset="-122"/>
                <a:ea typeface="黑体" panose="02010609060101010101" charset="-122"/>
              </a:rPr>
              <a:t>不蔓不枝，香远益清，</a:t>
            </a:r>
          </a:p>
          <a:p>
            <a:pPr algn="l"/>
            <a:r>
              <a:rPr lang="zh-CN" altLang="en-US" sz="2800" dirty="0">
                <a:latin typeface="黑体" panose="02010609060101010101" charset="-122"/>
                <a:ea typeface="黑体" panose="02010609060101010101" charset="-122"/>
              </a:rPr>
              <a:t>亭亭净植，</a:t>
            </a:r>
          </a:p>
          <a:p>
            <a:pPr algn="l"/>
            <a:r>
              <a:rPr lang="zh-CN" altLang="en-US" sz="2800" dirty="0">
                <a:latin typeface="黑体" panose="02010609060101010101" charset="-122"/>
                <a:ea typeface="黑体" panose="02010609060101010101" charset="-122"/>
              </a:rPr>
              <a:t>可远观不可亵玩焉。</a:t>
            </a:r>
          </a:p>
        </p:txBody>
      </p:sp>
      <p:sp>
        <p:nvSpPr>
          <p:cNvPr id="2" name="内容占位符 2"/>
          <p:cNvSpPr>
            <a:spLocks noGrp="1"/>
          </p:cNvSpPr>
          <p:nvPr/>
        </p:nvSpPr>
        <p:spPr>
          <a:xfrm>
            <a:off x="2931795" y="4485084"/>
            <a:ext cx="5970270" cy="1045845"/>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buNone/>
            </a:pPr>
            <a:r>
              <a:rPr lang="zh-CN" altLang="en-US" sz="2800" dirty="0">
                <a:solidFill>
                  <a:srgbClr val="0000CC"/>
                </a:solidFill>
                <a:latin typeface="黑体" panose="02010609060101010101" charset="-122"/>
                <a:ea typeface="黑体" panose="02010609060101010101" charset="-122"/>
              </a:rPr>
              <a:t>相同：都表现了荷花的高洁</a:t>
            </a:r>
          </a:p>
          <a:p>
            <a:pPr marL="0" indent="0">
              <a:buNone/>
            </a:pPr>
            <a:r>
              <a:rPr lang="zh-CN" altLang="en-US" sz="2800" dirty="0">
                <a:solidFill>
                  <a:srgbClr val="0000CC"/>
                </a:solidFill>
                <a:latin typeface="黑体" panose="02010609060101010101" charset="-122"/>
                <a:ea typeface="黑体" panose="02010609060101010101" charset="-122"/>
              </a:rPr>
              <a:t>不同：此处荷花还有刚健之美</a:t>
            </a:r>
          </a:p>
        </p:txBody>
      </p:sp>
      <p:sp>
        <p:nvSpPr>
          <p:cNvPr id="7" name="标题 6"/>
          <p:cNvSpPr>
            <a:spLocks noGrp="1"/>
          </p:cNvSpPr>
          <p:nvPr>
            <p:ph type="title"/>
          </p:nvPr>
        </p:nvSpPr>
        <p:spPr>
          <a:xfrm>
            <a:off x="430530" y="692696"/>
            <a:ext cx="10972800" cy="689610"/>
          </a:xfrm>
        </p:spPr>
        <p:txBody>
          <a:bodyPr/>
          <a:lstStyle/>
          <a:p>
            <a:r>
              <a:rPr lang="zh-CN" altLang="en-US" sz="3200" dirty="0">
                <a:latin typeface="黑体" panose="02010609060101010101" charset="-122"/>
                <a:ea typeface="黑体" panose="02010609060101010101" charset="-122"/>
              </a:rPr>
              <a:t>比较《爱莲说》（节选）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3105" y="908368"/>
            <a:ext cx="10972800" cy="1143000"/>
          </a:xfrm>
        </p:spPr>
        <p:txBody>
          <a:bodyPr/>
          <a:lstStyle/>
          <a:p>
            <a:r>
              <a:rPr lang="zh-CN" altLang="en-US" sz="3200" dirty="0">
                <a:latin typeface="黑体" panose="02010609060101010101" charset="-122"/>
                <a:ea typeface="黑体" panose="02010609060101010101" charset="-122"/>
              </a:rPr>
              <a:t>《荷花淀》之写景美</a:t>
            </a:r>
          </a:p>
        </p:txBody>
      </p:sp>
      <p:sp>
        <p:nvSpPr>
          <p:cNvPr id="3" name="内容占位符 2"/>
          <p:cNvSpPr>
            <a:spLocks noGrp="1"/>
          </p:cNvSpPr>
          <p:nvPr>
            <p:ph idx="1"/>
          </p:nvPr>
        </p:nvSpPr>
        <p:spPr>
          <a:xfrm>
            <a:off x="403225" y="2816860"/>
            <a:ext cx="10972800" cy="1224280"/>
          </a:xfrm>
        </p:spPr>
        <p:txBody>
          <a:bodyPr/>
          <a:lstStyle/>
          <a:p>
            <a:pPr marL="0" indent="0" algn="ctr">
              <a:buNone/>
            </a:pPr>
            <a:r>
              <a:rPr lang="zh-CN" altLang="en-US" dirty="0">
                <a:latin typeface="黑体" panose="02010609060101010101" charset="-122"/>
                <a:ea typeface="黑体" panose="02010609060101010101" charset="-122"/>
              </a:rPr>
              <a:t>劳动场面诗化</a:t>
            </a:r>
            <a:r>
              <a:rPr lang="en-US" altLang="zh-CN" dirty="0">
                <a:latin typeface="黑体" panose="02010609060101010101" charset="-122"/>
                <a:ea typeface="黑体" panose="02010609060101010101" charset="-122"/>
              </a:rPr>
              <a:t>——</a:t>
            </a:r>
            <a:r>
              <a:rPr lang="zh-CN" altLang="en-US" dirty="0">
                <a:latin typeface="黑体" panose="02010609060101010101" charset="-122"/>
                <a:ea typeface="黑体" panose="02010609060101010101" charset="-122"/>
              </a:rPr>
              <a:t>荷花的素朴清新之美</a:t>
            </a:r>
          </a:p>
          <a:p>
            <a:pPr marL="0" indent="0" algn="ctr">
              <a:buNone/>
            </a:pPr>
            <a:r>
              <a:rPr lang="zh-CN" altLang="en-US" dirty="0">
                <a:latin typeface="黑体" panose="02010609060101010101" charset="-122"/>
                <a:ea typeface="黑体" panose="02010609060101010101" charset="-122"/>
              </a:rPr>
              <a:t>战斗环境诗化</a:t>
            </a:r>
            <a:r>
              <a:rPr lang="en-US" altLang="zh-CN" dirty="0">
                <a:latin typeface="黑体" panose="02010609060101010101" charset="-122"/>
                <a:ea typeface="黑体" panose="02010609060101010101" charset="-122"/>
              </a:rPr>
              <a:t>——</a:t>
            </a:r>
            <a:r>
              <a:rPr lang="zh-CN" altLang="en-US" dirty="0">
                <a:latin typeface="黑体" panose="02010609060101010101" charset="-122"/>
                <a:ea typeface="黑体" panose="02010609060101010101" charset="-122"/>
              </a:rPr>
              <a:t>荷花的高洁刚健之美</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27636" y="1002442"/>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二、品味叙事语言</a:t>
            </a:r>
          </a:p>
        </p:txBody>
      </p:sp>
      <p:sp>
        <p:nvSpPr>
          <p:cNvPr id="6" name="文本框 5"/>
          <p:cNvSpPr txBox="1"/>
          <p:nvPr/>
        </p:nvSpPr>
        <p:spPr>
          <a:xfrm>
            <a:off x="911424" y="1840146"/>
            <a:ext cx="66306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（一）奋力划船</a:t>
            </a:r>
            <a:r>
              <a:rPr lang="en-US" altLang="zh-CN" sz="3200" dirty="0" smtClean="0">
                <a:solidFill>
                  <a:srgbClr val="7030A0"/>
                </a:solidFill>
                <a:latin typeface="黑体" panose="02010609060101010101" charset="-122"/>
                <a:ea typeface="黑体" panose="02010609060101010101" charset="-122"/>
                <a:sym typeface="Arial" panose="020B0604020202020204" pitchFamily="34" charset="0"/>
              </a:rPr>
              <a:t>——</a:t>
            </a:r>
            <a:r>
              <a:rPr lang="zh-CN" altLang="en-US" sz="3200" dirty="0" smtClean="0">
                <a:solidFill>
                  <a:srgbClr val="7030A0"/>
                </a:solidFill>
                <a:latin typeface="黑体" panose="02010609060101010101" charset="-122"/>
                <a:ea typeface="黑体" panose="02010609060101010101" charset="-122"/>
                <a:sym typeface="Arial" panose="020B0604020202020204" pitchFamily="34" charset="0"/>
              </a:rPr>
              <a:t>遭遇敌船</a:t>
            </a:r>
            <a:endParaRPr lang="zh-CN" altLang="en-US" sz="3200" dirty="0">
              <a:solidFill>
                <a:srgbClr val="7030A0"/>
              </a:solidFill>
              <a:latin typeface="黑体" panose="02010609060101010101" charset="-122"/>
              <a:ea typeface="黑体" panose="02010609060101010101" charset="-122"/>
              <a:sym typeface="Arial" panose="020B0604020202020204" pitchFamily="34" charset="0"/>
            </a:endParaRPr>
          </a:p>
        </p:txBody>
      </p:sp>
      <p:sp>
        <p:nvSpPr>
          <p:cNvPr id="7" name="文本框 6"/>
          <p:cNvSpPr txBox="1"/>
          <p:nvPr/>
        </p:nvSpPr>
        <p:spPr>
          <a:xfrm>
            <a:off x="527636" y="2773824"/>
            <a:ext cx="11135995" cy="953135"/>
          </a:xfrm>
          <a:prstGeom prst="rect">
            <a:avLst/>
          </a:prstGeom>
          <a:noFill/>
        </p:spPr>
        <p:txBody>
          <a:bodyPr wrap="square">
            <a:spAutoFit/>
          </a:bodyPr>
          <a:lstStyle/>
          <a:p>
            <a:r>
              <a:rPr lang="en-US" altLang="zh-CN" sz="2800" dirty="0">
                <a:latin typeface="黑体" panose="02010609060101010101" charset="-122"/>
                <a:ea typeface="黑体" panose="02010609060101010101" charset="-122"/>
                <a:sym typeface="+mn-ea"/>
              </a:rPr>
              <a:t>    </a:t>
            </a:r>
            <a:r>
              <a:rPr lang="zh-CN" altLang="en-US" sz="2800" dirty="0">
                <a:latin typeface="黑体" panose="02010609060101010101" charset="-122"/>
                <a:ea typeface="黑体" panose="02010609060101010101" charset="-122"/>
                <a:sym typeface="+mn-ea"/>
              </a:rPr>
              <a:t>这几个青年妇女咬紧牙，制止住心跳，摇撸的手并没有慌，水在两旁大声地</a:t>
            </a:r>
            <a:r>
              <a:rPr lang="zh-CN" altLang="en-US" sz="2800" u="sng" dirty="0">
                <a:solidFill>
                  <a:schemeClr val="tx1"/>
                </a:solidFill>
                <a:latin typeface="黑体" panose="02010609060101010101" charset="-122"/>
                <a:ea typeface="黑体" panose="02010609060101010101" charset="-122"/>
                <a:sym typeface="+mn-ea"/>
              </a:rPr>
              <a:t>哗哗，哗哗，哗哗</a:t>
            </a:r>
            <a:r>
              <a:rPr lang="zh-CN" altLang="en-US" sz="2800" u="sng" dirty="0" smtClean="0">
                <a:solidFill>
                  <a:schemeClr val="tx1"/>
                </a:solidFill>
                <a:latin typeface="黑体" panose="02010609060101010101" charset="-122"/>
                <a:ea typeface="黑体" panose="02010609060101010101" charset="-122"/>
                <a:sym typeface="+mn-ea"/>
              </a:rPr>
              <a:t>哗</a:t>
            </a:r>
            <a:r>
              <a:rPr lang="zh-CN" altLang="en-US" sz="2800" dirty="0" smtClean="0">
                <a:solidFill>
                  <a:schemeClr val="tx1"/>
                </a:solidFill>
                <a:latin typeface="黑体" panose="02010609060101010101" charset="-122"/>
                <a:ea typeface="黑体" panose="02010609060101010101" charset="-122"/>
                <a:sym typeface="+mn-ea"/>
              </a:rPr>
              <a:t>！</a:t>
            </a:r>
            <a:endParaRPr lang="zh-CN" altLang="en-US" sz="2800" dirty="0">
              <a:solidFill>
                <a:schemeClr val="tx1"/>
              </a:solidFill>
              <a:latin typeface="黑体" panose="02010609060101010101" charset="-122"/>
              <a:ea typeface="黑体" panose="02010609060101010101" charset="-122"/>
              <a:sym typeface="+mn-ea"/>
            </a:endParaRPr>
          </a:p>
        </p:txBody>
      </p:sp>
      <p:sp>
        <p:nvSpPr>
          <p:cNvPr id="5" name="文本框 4"/>
          <p:cNvSpPr txBox="1"/>
          <p:nvPr/>
        </p:nvSpPr>
        <p:spPr>
          <a:xfrm>
            <a:off x="527636" y="4077072"/>
            <a:ext cx="11480072" cy="1383665"/>
          </a:xfrm>
          <a:prstGeom prst="rect">
            <a:avLst/>
          </a:prstGeom>
          <a:noFill/>
        </p:spPr>
        <p:txBody>
          <a:bodyPr wrap="square">
            <a:spAutoFit/>
          </a:bodyPr>
          <a:lstStyle/>
          <a:p>
            <a:r>
              <a:rPr lang="en-US" altLang="zh-CN" sz="2800" dirty="0">
                <a:solidFill>
                  <a:srgbClr val="0000CC"/>
                </a:solidFill>
                <a:latin typeface="黑体" panose="02010609060101010101" charset="-122"/>
                <a:ea typeface="黑体" panose="02010609060101010101" charset="-122"/>
                <a:sym typeface="+mn-ea"/>
              </a:rPr>
              <a:t>    </a:t>
            </a:r>
            <a:r>
              <a:rPr lang="zh-CN" altLang="en-US" sz="2800" dirty="0">
                <a:solidFill>
                  <a:srgbClr val="0000CC"/>
                </a:solidFill>
                <a:latin typeface="黑体" panose="02010609060101010101" charset="-122"/>
                <a:ea typeface="黑体" panose="02010609060101010101" charset="-122"/>
                <a:sym typeface="+mn-ea"/>
              </a:rPr>
              <a:t>发现敌人的大船飞快地开过来，女人们奔向那不知道有几亩大小的荷花淀。水声急促，划船幅度大，节奏快，但快而不乱，一方面表现出气氛的紧张，另一方面也表现出女人们的沉着、机智。 </a:t>
            </a:r>
            <a:endParaRPr lang="en-US" altLang="zh-CN" sz="2800" dirty="0" smtClean="0">
              <a:solidFill>
                <a:srgbClr val="0000CC"/>
              </a:solidFill>
              <a:latin typeface="黑体" panose="02010609060101010101" charset="-122"/>
              <a:ea typeface="黑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P spid="5" grpId="0"/>
      <p:bldP spid="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84" y="1196752"/>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二、品味叙事语言</a:t>
            </a:r>
          </a:p>
        </p:txBody>
      </p:sp>
      <p:sp>
        <p:nvSpPr>
          <p:cNvPr id="6" name="文本框 5"/>
          <p:cNvSpPr txBox="1"/>
          <p:nvPr/>
        </p:nvSpPr>
        <p:spPr>
          <a:xfrm>
            <a:off x="551180" y="2047875"/>
            <a:ext cx="889762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（二</a:t>
            </a:r>
            <a:r>
              <a:rPr lang="zh-CN" altLang="en-US" sz="3200" dirty="0" smtClean="0">
                <a:solidFill>
                  <a:srgbClr val="7030A0"/>
                </a:solidFill>
                <a:latin typeface="黑体" panose="02010609060101010101" charset="-122"/>
                <a:ea typeface="黑体" panose="02010609060101010101" charset="-122"/>
                <a:sym typeface="Arial" panose="020B0604020202020204" pitchFamily="34" charset="0"/>
              </a:rPr>
              <a:t>）战中认夫</a:t>
            </a:r>
            <a:r>
              <a:rPr lang="en-US" altLang="zh-CN" sz="3200" dirty="0">
                <a:solidFill>
                  <a:srgbClr val="7030A0"/>
                </a:solidFill>
                <a:latin typeface="黑体" panose="02010609060101010101" charset="-122"/>
                <a:ea typeface="黑体" panose="02010609060101010101" charset="-122"/>
                <a:sym typeface="Arial" panose="020B0604020202020204" pitchFamily="34" charset="0"/>
              </a:rPr>
              <a:t>——</a:t>
            </a:r>
            <a:r>
              <a:rPr lang="zh-CN" altLang="en-US" sz="3200" dirty="0">
                <a:solidFill>
                  <a:srgbClr val="7030A0"/>
                </a:solidFill>
                <a:latin typeface="黑体" panose="02010609060101010101" charset="-122"/>
                <a:ea typeface="黑体" panose="02010609060101010101" charset="-122"/>
                <a:sym typeface="Arial" panose="020B0604020202020204" pitchFamily="34" charset="0"/>
              </a:rPr>
              <a:t>水上歼敌</a:t>
            </a:r>
          </a:p>
        </p:txBody>
      </p:sp>
      <p:sp>
        <p:nvSpPr>
          <p:cNvPr id="7" name="文本框 6"/>
          <p:cNvSpPr txBox="1"/>
          <p:nvPr/>
        </p:nvSpPr>
        <p:spPr>
          <a:xfrm>
            <a:off x="527685" y="3212539"/>
            <a:ext cx="11135995" cy="1814830"/>
          </a:xfrm>
          <a:prstGeom prst="rect">
            <a:avLst/>
          </a:prstGeom>
          <a:noFill/>
        </p:spPr>
        <p:txBody>
          <a:bodyPr wrap="square">
            <a:spAutoFit/>
          </a:bodyPr>
          <a:lstStyle/>
          <a:p>
            <a:r>
              <a:rPr lang="en-US" altLang="zh-CN" sz="2800" dirty="0">
                <a:latin typeface="黑体" panose="02010609060101010101" charset="-122"/>
                <a:ea typeface="黑体" panose="02010609060101010101" charset="-122"/>
                <a:sym typeface="+mn-ea"/>
              </a:rPr>
              <a:t>    </a:t>
            </a:r>
            <a:r>
              <a:rPr lang="zh-CN" altLang="en-US" sz="2800" dirty="0">
                <a:latin typeface="黑体" panose="02010609060101010101" charset="-122"/>
                <a:ea typeface="黑体" panose="02010609060101010101" charset="-122"/>
                <a:sym typeface="+mn-ea"/>
              </a:rPr>
              <a:t>她们想，陷在敌人的埋伏里了，一准要死了，一齐翻身跳到水里去。渐渐听清楚枪声只是向着外面，她们才又扒着船帮露出头来。她们看见不远的地方，那宽厚肥大的荷叶下面，有一个人的脸，下半截身子长在水里。</a:t>
            </a:r>
            <a:r>
              <a:rPr lang="zh-CN" altLang="en-US" sz="2800" dirty="0">
                <a:solidFill>
                  <a:srgbClr val="0000CC"/>
                </a:solidFill>
                <a:latin typeface="黑体" panose="02010609060101010101" charset="-122"/>
                <a:ea typeface="黑体" panose="02010609060101010101" charset="-122"/>
                <a:sym typeface="+mn-ea"/>
              </a:rPr>
              <a:t>荷花变成人了？</a:t>
            </a:r>
          </a:p>
        </p:txBody>
      </p:sp>
    </p:spTree>
  </p:cSld>
  <p:clrMapOvr>
    <a:masterClrMapping/>
  </p:clrMapOvr>
  <p:timing>
    <p:tnLst>
      <p:par>
        <p:cTn id="1" dur="indefinite" restart="never" nodeType="tmRoot"/>
      </p:par>
    </p:tnLst>
    <p:bldLst>
      <p:bldP spid="7"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487488" y="715064"/>
            <a:ext cx="8424936" cy="58477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（二</a:t>
            </a:r>
            <a:r>
              <a:rPr lang="zh-CN" altLang="en-US" sz="3200" dirty="0" smtClean="0">
                <a:solidFill>
                  <a:srgbClr val="7030A0"/>
                </a:solidFill>
                <a:latin typeface="黑体" panose="02010609060101010101" charset="-122"/>
                <a:ea typeface="黑体" panose="02010609060101010101" charset="-122"/>
                <a:sym typeface="Arial" panose="020B0604020202020204" pitchFamily="34" charset="0"/>
              </a:rPr>
              <a:t>）</a:t>
            </a:r>
            <a:r>
              <a:rPr lang="zh-CN" altLang="en-US" sz="3200" dirty="0">
                <a:solidFill>
                  <a:srgbClr val="7030A0"/>
                </a:solidFill>
                <a:latin typeface="黑体" panose="02010609060101010101" charset="-122"/>
                <a:ea typeface="黑体" panose="02010609060101010101" charset="-122"/>
                <a:sym typeface="Arial" panose="020B0604020202020204" pitchFamily="34" charset="0"/>
              </a:rPr>
              <a:t>战中认夫</a:t>
            </a:r>
            <a:r>
              <a:rPr lang="en-US" altLang="zh-CN" sz="3200" dirty="0" smtClean="0">
                <a:solidFill>
                  <a:srgbClr val="7030A0"/>
                </a:solidFill>
                <a:latin typeface="黑体" panose="02010609060101010101" charset="-122"/>
                <a:ea typeface="黑体" panose="02010609060101010101" charset="-122"/>
                <a:sym typeface="Arial" panose="020B0604020202020204" pitchFamily="34" charset="0"/>
              </a:rPr>
              <a:t>——</a:t>
            </a:r>
            <a:r>
              <a:rPr lang="zh-CN" altLang="en-US" sz="3200" dirty="0" smtClean="0">
                <a:solidFill>
                  <a:srgbClr val="7030A0"/>
                </a:solidFill>
                <a:latin typeface="黑体" panose="02010609060101010101" charset="-122"/>
                <a:ea typeface="黑体" panose="02010609060101010101" charset="-122"/>
                <a:sym typeface="Arial" panose="020B0604020202020204" pitchFamily="34" charset="0"/>
              </a:rPr>
              <a:t>水</a:t>
            </a:r>
            <a:r>
              <a:rPr lang="zh-CN" altLang="en-US" sz="3200" dirty="0">
                <a:solidFill>
                  <a:srgbClr val="7030A0"/>
                </a:solidFill>
                <a:latin typeface="黑体" panose="02010609060101010101" charset="-122"/>
                <a:ea typeface="黑体" panose="02010609060101010101" charset="-122"/>
                <a:sym typeface="Arial" panose="020B0604020202020204" pitchFamily="34" charset="0"/>
              </a:rPr>
              <a:t>上歼敌</a:t>
            </a:r>
          </a:p>
        </p:txBody>
      </p:sp>
      <p:sp>
        <p:nvSpPr>
          <p:cNvPr id="7" name="文本框 6"/>
          <p:cNvSpPr txBox="1"/>
          <p:nvPr/>
        </p:nvSpPr>
        <p:spPr>
          <a:xfrm>
            <a:off x="1127760" y="1372235"/>
            <a:ext cx="9524365" cy="583565"/>
          </a:xfrm>
          <a:prstGeom prst="rect">
            <a:avLst/>
          </a:prstGeom>
          <a:noFill/>
        </p:spPr>
        <p:txBody>
          <a:bodyPr wrap="square">
            <a:spAutoFit/>
          </a:bodyPr>
          <a:lstStyle/>
          <a:p>
            <a:r>
              <a:rPr lang="zh-CN" altLang="en-US" sz="3200" dirty="0" smtClean="0">
                <a:latin typeface="黑体" panose="02010609060101010101" charset="-122"/>
                <a:ea typeface="黑体" panose="02010609060101010101" charset="-122"/>
                <a:sym typeface="+mn-ea"/>
              </a:rPr>
              <a:t>思考：这一处是怎样描写伏击战的？有什么效果？</a:t>
            </a:r>
            <a:endParaRPr lang="zh-CN" altLang="en-US" sz="3200" dirty="0" smtClean="0">
              <a:solidFill>
                <a:srgbClr val="0000CC"/>
              </a:solidFill>
              <a:latin typeface="黑体" panose="02010609060101010101" charset="-122"/>
              <a:ea typeface="黑体" panose="02010609060101010101" charset="-122"/>
              <a:sym typeface="+mn-ea"/>
            </a:endParaRPr>
          </a:p>
        </p:txBody>
      </p:sp>
      <p:sp>
        <p:nvSpPr>
          <p:cNvPr id="5" name="文本框 4"/>
          <p:cNvSpPr txBox="1"/>
          <p:nvPr/>
        </p:nvSpPr>
        <p:spPr>
          <a:xfrm>
            <a:off x="1127760" y="2492896"/>
            <a:ext cx="9713917" cy="2246769"/>
          </a:xfrm>
          <a:prstGeom prst="rect">
            <a:avLst/>
          </a:prstGeom>
          <a:noFill/>
        </p:spPr>
        <p:txBody>
          <a:bodyPr wrap="square">
            <a:spAutoFit/>
          </a:bodyPr>
          <a:lstStyle/>
          <a:p>
            <a:r>
              <a:rPr lang="zh-CN" altLang="en-US" sz="2800" dirty="0" smtClean="0">
                <a:solidFill>
                  <a:srgbClr val="0000CC"/>
                </a:solidFill>
                <a:latin typeface="黑体" panose="02010609060101010101" charset="-122"/>
                <a:ea typeface="黑体" panose="02010609060101010101" charset="-122"/>
                <a:sym typeface="+mn-ea"/>
              </a:rPr>
              <a:t>    简笔略写激烈的战斗场景，细笔描摹女人们观察战斗中的丈夫的情形</a:t>
            </a:r>
            <a:r>
              <a:rPr lang="zh-CN" altLang="en-US" sz="2800" dirty="0">
                <a:solidFill>
                  <a:srgbClr val="0000CC"/>
                </a:solidFill>
                <a:latin typeface="黑体" panose="02010609060101010101" charset="-122"/>
                <a:ea typeface="黑体" panose="02010609060101010101" charset="-122"/>
                <a:sym typeface="+mn-ea"/>
              </a:rPr>
              <a:t>，</a:t>
            </a:r>
            <a:r>
              <a:rPr lang="zh-CN" altLang="en-US" sz="2800" dirty="0" smtClean="0">
                <a:solidFill>
                  <a:srgbClr val="0000CC"/>
                </a:solidFill>
                <a:latin typeface="黑体" panose="02010609060101010101" charset="-122"/>
                <a:ea typeface="黑体" panose="02010609060101010101" charset="-122"/>
                <a:sym typeface="+mn-ea"/>
              </a:rPr>
              <a:t>有力</a:t>
            </a:r>
            <a:r>
              <a:rPr lang="zh-CN" altLang="en-US" sz="2800" dirty="0">
                <a:solidFill>
                  <a:srgbClr val="0000CC"/>
                </a:solidFill>
                <a:latin typeface="黑体" panose="02010609060101010101" charset="-122"/>
                <a:ea typeface="黑体" panose="02010609060101010101" charset="-122"/>
                <a:sym typeface="+mn-ea"/>
              </a:rPr>
              <a:t>地表现</a:t>
            </a:r>
            <a:r>
              <a:rPr lang="zh-CN" altLang="en-US" sz="2800" dirty="0" smtClean="0">
                <a:solidFill>
                  <a:srgbClr val="0000CC"/>
                </a:solidFill>
                <a:latin typeface="黑体" panose="02010609060101010101" charset="-122"/>
                <a:ea typeface="黑体" panose="02010609060101010101" charset="-122"/>
                <a:sym typeface="+mn-ea"/>
              </a:rPr>
              <a:t>了女人们</a:t>
            </a:r>
            <a:r>
              <a:rPr lang="zh-CN" altLang="en-US" sz="2800" dirty="0">
                <a:solidFill>
                  <a:srgbClr val="0000CC"/>
                </a:solidFill>
                <a:latin typeface="黑体" panose="02010609060101010101" charset="-122"/>
                <a:ea typeface="黑体" panose="02010609060101010101" charset="-122"/>
                <a:sym typeface="+mn-ea"/>
              </a:rPr>
              <a:t>转危为安的紧张愉快</a:t>
            </a:r>
            <a:r>
              <a:rPr lang="zh-CN" altLang="en-US" sz="2800" dirty="0" smtClean="0">
                <a:solidFill>
                  <a:srgbClr val="0000CC"/>
                </a:solidFill>
                <a:latin typeface="黑体" panose="02010609060101010101" charset="-122"/>
                <a:ea typeface="黑体" panose="02010609060101010101" charset="-122"/>
                <a:sym typeface="+mn-ea"/>
              </a:rPr>
              <a:t>的心情。</a:t>
            </a:r>
            <a:endParaRPr lang="en-US" altLang="zh-CN" sz="2800" dirty="0" smtClean="0">
              <a:solidFill>
                <a:srgbClr val="0000CC"/>
              </a:solidFill>
              <a:latin typeface="黑体" panose="02010609060101010101" charset="-122"/>
              <a:ea typeface="黑体" panose="02010609060101010101" charset="-122"/>
              <a:sym typeface="+mn-ea"/>
            </a:endParaRPr>
          </a:p>
          <a:p>
            <a:r>
              <a:rPr lang="zh-CN" altLang="en-US" sz="2800" dirty="0" smtClean="0">
                <a:solidFill>
                  <a:srgbClr val="0000CC"/>
                </a:solidFill>
                <a:latin typeface="黑体" panose="02010609060101010101" charset="-122"/>
                <a:ea typeface="黑体" panose="02010609060101010101" charset="-122"/>
                <a:sym typeface="+mn-ea"/>
              </a:rPr>
              <a:t>    用充满生活化的细节，淡化了激烈的战斗情节，使作品充满了生活气息。</a:t>
            </a:r>
            <a:endParaRPr lang="en-US" altLang="zh-CN" sz="2800" dirty="0">
              <a:solidFill>
                <a:srgbClr val="0000CC"/>
              </a:solidFill>
              <a:latin typeface="黑体" panose="02010609060101010101" charset="-122"/>
              <a:ea typeface="黑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P spid="5" grpId="0"/>
      <p:bldP spid="5"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84" y="980217"/>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二、品味叙事语言</a:t>
            </a:r>
          </a:p>
        </p:txBody>
      </p:sp>
      <p:sp>
        <p:nvSpPr>
          <p:cNvPr id="6" name="文本框 5"/>
          <p:cNvSpPr txBox="1"/>
          <p:nvPr/>
        </p:nvSpPr>
        <p:spPr>
          <a:xfrm>
            <a:off x="622935" y="1844675"/>
            <a:ext cx="735965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（三）“一捞一丢”</a:t>
            </a:r>
            <a:r>
              <a:rPr lang="en-US" altLang="zh-CN" sz="3200" dirty="0">
                <a:solidFill>
                  <a:srgbClr val="7030A0"/>
                </a:solidFill>
                <a:latin typeface="黑体" panose="02010609060101010101" charset="-122"/>
                <a:ea typeface="黑体" panose="02010609060101010101" charset="-122"/>
                <a:sym typeface="Arial" panose="020B0604020202020204" pitchFamily="34" charset="0"/>
              </a:rPr>
              <a:t>——</a:t>
            </a:r>
            <a:r>
              <a:rPr lang="zh-CN" altLang="en-US" sz="3200" dirty="0">
                <a:solidFill>
                  <a:srgbClr val="7030A0"/>
                </a:solidFill>
                <a:latin typeface="黑体" panose="02010609060101010101" charset="-122"/>
                <a:ea typeface="黑体" panose="02010609060101010101" charset="-122"/>
                <a:sym typeface="Arial" panose="020B0604020202020204" pitchFamily="34" charset="0"/>
              </a:rPr>
              <a:t>清扫战场</a:t>
            </a:r>
          </a:p>
        </p:txBody>
      </p:sp>
      <p:sp>
        <p:nvSpPr>
          <p:cNvPr id="2" name="文本框 1"/>
          <p:cNvSpPr txBox="1"/>
          <p:nvPr/>
        </p:nvSpPr>
        <p:spPr>
          <a:xfrm>
            <a:off x="551180" y="2737559"/>
            <a:ext cx="11135995" cy="1383665"/>
          </a:xfrm>
          <a:prstGeom prst="rect">
            <a:avLst/>
          </a:prstGeom>
          <a:noFill/>
        </p:spPr>
        <p:txBody>
          <a:bodyPr wrap="square">
            <a:spAutoFit/>
          </a:bodyPr>
          <a:lstStyle/>
          <a:p>
            <a:r>
              <a:rPr lang="en-US" altLang="zh-CN" sz="2800" dirty="0">
                <a:latin typeface="黑体" panose="02010609060101010101" charset="-122"/>
                <a:ea typeface="黑体" panose="02010609060101010101" charset="-122"/>
                <a:sym typeface="+mn-ea"/>
              </a:rPr>
              <a:t>    </a:t>
            </a:r>
            <a:r>
              <a:rPr lang="zh-CN" altLang="en-US" sz="2800" dirty="0">
                <a:latin typeface="黑体" panose="02010609060101010101" charset="-122"/>
                <a:ea typeface="黑体" panose="02010609060101010101" charset="-122"/>
                <a:sym typeface="+mn-ea"/>
              </a:rPr>
              <a:t>先是水生将漂在水上的装着饼干的精美纸盒“捞”起来，“丢”在女人们的船上；接着是女人们将掉在水里的小包裹“捞”起来“丢”给他们。</a:t>
            </a:r>
          </a:p>
        </p:txBody>
      </p:sp>
      <p:sp>
        <p:nvSpPr>
          <p:cNvPr id="3" name="文本框 2"/>
          <p:cNvSpPr txBox="1"/>
          <p:nvPr/>
        </p:nvSpPr>
        <p:spPr>
          <a:xfrm>
            <a:off x="622935" y="4121150"/>
            <a:ext cx="11274425" cy="1383665"/>
          </a:xfrm>
          <a:prstGeom prst="rect">
            <a:avLst/>
          </a:prstGeom>
          <a:noFill/>
        </p:spPr>
        <p:txBody>
          <a:bodyPr wrap="square">
            <a:spAutoFit/>
          </a:bodyPr>
          <a:lstStyle/>
          <a:p>
            <a:r>
              <a:rPr lang="zh-CN" altLang="en-US" sz="2800" dirty="0" smtClean="0">
                <a:solidFill>
                  <a:srgbClr val="0000CC"/>
                </a:solidFill>
                <a:latin typeface="黑体" panose="02010609060101010101" charset="-122"/>
                <a:ea typeface="黑体" panose="02010609060101010101" charset="-122"/>
                <a:sym typeface="+mn-ea"/>
              </a:rPr>
              <a:t>    </a:t>
            </a:r>
            <a:r>
              <a:rPr lang="zh-CN" altLang="en-US" sz="2800" dirty="0">
                <a:solidFill>
                  <a:srgbClr val="0000CC"/>
                </a:solidFill>
                <a:latin typeface="黑体" panose="02010609060101010101" charset="-122"/>
                <a:ea typeface="黑体" panose="02010609060101010101" charset="-122"/>
                <a:sym typeface="+mn-ea"/>
              </a:rPr>
              <a:t>一捞一丢表现了抗日军民打捞战利品时的乐观精神，以及夫妻间似嗔实喜、似怨实爱的小儿女心态，更重要的是在这一捞一丢里</a:t>
            </a:r>
            <a:r>
              <a:rPr lang="zh-CN" altLang="en-US" sz="2800" dirty="0" smtClean="0">
                <a:solidFill>
                  <a:srgbClr val="0000CC"/>
                </a:solidFill>
                <a:latin typeface="黑体" panose="02010609060101010101" charset="-122"/>
                <a:ea typeface="黑体" panose="02010609060101010101" charset="-122"/>
                <a:sym typeface="+mn-ea"/>
              </a:rPr>
              <a:t>，融</a:t>
            </a:r>
            <a:r>
              <a:rPr lang="zh-CN" altLang="en-US" sz="2800" dirty="0">
                <a:solidFill>
                  <a:srgbClr val="0000CC"/>
                </a:solidFill>
                <a:latin typeface="黑体" panose="02010609060101010101" charset="-122"/>
                <a:ea typeface="黑体" panose="02010609060101010101" charset="-122"/>
                <a:sym typeface="+mn-ea"/>
              </a:rPr>
              <a:t>进了他们对生活的热爱，对亲人的关爱，以及对祖国、对家乡的</a:t>
            </a:r>
            <a:r>
              <a:rPr lang="zh-CN" altLang="en-US" sz="2800" dirty="0" smtClean="0">
                <a:solidFill>
                  <a:srgbClr val="0000CC"/>
                </a:solidFill>
                <a:latin typeface="黑体" panose="02010609060101010101" charset="-122"/>
                <a:ea typeface="黑体" panose="02010609060101010101" charset="-122"/>
                <a:sym typeface="+mn-ea"/>
              </a:rPr>
              <a:t>挚爱。</a:t>
            </a:r>
            <a:endParaRPr lang="zh-CN" altLang="en-US" sz="2800" dirty="0">
              <a:solidFill>
                <a:srgbClr val="0000CC"/>
              </a:solidFill>
              <a:latin typeface="黑体" panose="02010609060101010101" charset="-122"/>
              <a:ea typeface="黑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0990" y="895033"/>
            <a:ext cx="10972800" cy="1143000"/>
          </a:xfrm>
        </p:spPr>
        <p:txBody>
          <a:bodyPr/>
          <a:lstStyle/>
          <a:p>
            <a:r>
              <a:rPr lang="zh-CN" altLang="en-US" sz="3200">
                <a:latin typeface="黑体" panose="02010609060101010101" charset="-122"/>
                <a:ea typeface="黑体" panose="02010609060101010101" charset="-122"/>
              </a:rPr>
              <a:t>《荷花淀》之叙事美</a:t>
            </a:r>
          </a:p>
        </p:txBody>
      </p:sp>
      <p:sp>
        <p:nvSpPr>
          <p:cNvPr id="3" name="内容占位符 2"/>
          <p:cNvSpPr>
            <a:spLocks noGrp="1"/>
          </p:cNvSpPr>
          <p:nvPr>
            <p:ph idx="1"/>
          </p:nvPr>
        </p:nvSpPr>
        <p:spPr>
          <a:xfrm>
            <a:off x="389890" y="2276475"/>
            <a:ext cx="10972800" cy="2808709"/>
          </a:xfrm>
        </p:spPr>
        <p:txBody>
          <a:bodyPr/>
          <a:lstStyle/>
          <a:p>
            <a:pPr marL="0" indent="0" algn="ctr">
              <a:buNone/>
            </a:pPr>
            <a:r>
              <a:rPr lang="zh-CN" altLang="en-US" dirty="0">
                <a:solidFill>
                  <a:schemeClr val="tx1"/>
                </a:solidFill>
                <a:latin typeface="黑体" panose="02010609060101010101" charset="-122"/>
                <a:ea typeface="黑体" panose="02010609060101010101" charset="-122"/>
                <a:sym typeface="Arial" panose="020B0604020202020204" pitchFamily="34" charset="0"/>
              </a:rPr>
              <a:t>战斗过程</a:t>
            </a:r>
            <a:r>
              <a:rPr lang="en-US" altLang="zh-CN" dirty="0">
                <a:solidFill>
                  <a:schemeClr val="tx1"/>
                </a:solidFill>
                <a:latin typeface="黑体" panose="02010609060101010101" charset="-122"/>
                <a:ea typeface="黑体" panose="02010609060101010101" charset="-122"/>
                <a:sym typeface="Arial" panose="020B0604020202020204" pitchFamily="34" charset="0"/>
              </a:rPr>
              <a:t>——</a:t>
            </a:r>
            <a:r>
              <a:rPr lang="zh-CN" altLang="en-US" dirty="0">
                <a:solidFill>
                  <a:schemeClr val="tx1"/>
                </a:solidFill>
                <a:latin typeface="黑体" panose="02010609060101010101" charset="-122"/>
                <a:ea typeface="黑体" panose="02010609060101010101" charset="-122"/>
                <a:sym typeface="Arial" panose="020B0604020202020204" pitchFamily="34" charset="0"/>
              </a:rPr>
              <a:t>故事</a:t>
            </a:r>
            <a:r>
              <a:rPr lang="zh-CN" altLang="en-US" dirty="0" smtClean="0">
                <a:solidFill>
                  <a:schemeClr val="tx1"/>
                </a:solidFill>
                <a:latin typeface="黑体" panose="02010609060101010101" charset="-122"/>
                <a:ea typeface="黑体" panose="02010609060101010101" charset="-122"/>
                <a:sym typeface="Arial" panose="020B0604020202020204" pitchFamily="34" charset="0"/>
              </a:rPr>
              <a:t>经过</a:t>
            </a:r>
            <a:endParaRPr lang="en-US" altLang="zh-CN" dirty="0" smtClean="0">
              <a:solidFill>
                <a:schemeClr val="tx1"/>
              </a:solidFill>
              <a:latin typeface="黑体" panose="02010609060101010101" charset="-122"/>
              <a:ea typeface="黑体" panose="02010609060101010101" charset="-122"/>
              <a:sym typeface="Arial" panose="020B0604020202020204" pitchFamily="34" charset="0"/>
            </a:endParaRPr>
          </a:p>
          <a:p>
            <a:pPr marL="0" indent="0" algn="ctr">
              <a:buNone/>
            </a:pPr>
            <a:endParaRPr lang="zh-CN" altLang="en-US" sz="1200" dirty="0">
              <a:solidFill>
                <a:schemeClr val="tx1"/>
              </a:solidFill>
              <a:latin typeface="黑体" panose="02010609060101010101" charset="-122"/>
              <a:ea typeface="黑体" panose="02010609060101010101" charset="-122"/>
              <a:sym typeface="Arial" panose="020B0604020202020204" pitchFamily="34" charset="0"/>
            </a:endParaRPr>
          </a:p>
          <a:p>
            <a:pPr marL="0" indent="0" algn="ctr">
              <a:buNone/>
            </a:pPr>
            <a:r>
              <a:rPr lang="zh-CN" altLang="en-US" smtClean="0">
                <a:solidFill>
                  <a:srgbClr val="0000CC"/>
                </a:solidFill>
                <a:latin typeface="黑体" panose="02010609060101010101" charset="-122"/>
                <a:ea typeface="黑体" panose="02010609060101010101" charset="-122"/>
                <a:sym typeface="Arial" panose="020B0604020202020204" pitchFamily="34" charset="0"/>
              </a:rPr>
              <a:t>遭遇敌船</a:t>
            </a:r>
            <a:r>
              <a:rPr lang="en-US" altLang="zh-CN" smtClean="0">
                <a:solidFill>
                  <a:srgbClr val="0000CC"/>
                </a:solidFill>
                <a:latin typeface="黑体" panose="02010609060101010101" charset="-122"/>
                <a:ea typeface="黑体" panose="02010609060101010101" charset="-122"/>
                <a:sym typeface="Arial" panose="020B0604020202020204" pitchFamily="34" charset="0"/>
              </a:rPr>
              <a:t>——</a:t>
            </a:r>
            <a:r>
              <a:rPr lang="zh-CN" altLang="en-US" dirty="0">
                <a:solidFill>
                  <a:srgbClr val="0000CC"/>
                </a:solidFill>
                <a:latin typeface="黑体" panose="02010609060101010101" charset="-122"/>
                <a:ea typeface="黑体" panose="02010609060101010101" charset="-122"/>
                <a:sym typeface="Arial" panose="020B0604020202020204" pitchFamily="34" charset="0"/>
              </a:rPr>
              <a:t>奋力划船</a:t>
            </a:r>
          </a:p>
          <a:p>
            <a:pPr marL="0" indent="0" algn="ctr">
              <a:buNone/>
            </a:pPr>
            <a:r>
              <a:rPr lang="zh-CN" altLang="en-US" dirty="0" smtClean="0">
                <a:solidFill>
                  <a:srgbClr val="0000CC"/>
                </a:solidFill>
                <a:latin typeface="黑体" panose="02010609060101010101" charset="-122"/>
                <a:ea typeface="黑体" panose="02010609060101010101" charset="-122"/>
                <a:sym typeface="Arial" panose="020B0604020202020204" pitchFamily="34" charset="0"/>
              </a:rPr>
              <a:t>水</a:t>
            </a:r>
            <a:r>
              <a:rPr lang="zh-CN" altLang="en-US" dirty="0">
                <a:solidFill>
                  <a:srgbClr val="0000CC"/>
                </a:solidFill>
                <a:latin typeface="黑体" panose="02010609060101010101" charset="-122"/>
                <a:ea typeface="黑体" panose="02010609060101010101" charset="-122"/>
                <a:sym typeface="Arial" panose="020B0604020202020204" pitchFamily="34" charset="0"/>
              </a:rPr>
              <a:t>上歼敌</a:t>
            </a:r>
            <a:r>
              <a:rPr lang="en-US" altLang="zh-CN" dirty="0" smtClean="0">
                <a:solidFill>
                  <a:srgbClr val="0000CC"/>
                </a:solidFill>
                <a:latin typeface="黑体" panose="02010609060101010101" charset="-122"/>
                <a:ea typeface="黑体" panose="02010609060101010101" charset="-122"/>
                <a:sym typeface="Arial" panose="020B0604020202020204" pitchFamily="34" charset="0"/>
              </a:rPr>
              <a:t>——</a:t>
            </a:r>
            <a:r>
              <a:rPr lang="zh-CN" altLang="en-US" dirty="0" smtClean="0">
                <a:solidFill>
                  <a:srgbClr val="0000CC"/>
                </a:solidFill>
                <a:latin typeface="黑体" panose="02010609060101010101" charset="-122"/>
                <a:ea typeface="黑体" panose="02010609060101010101" charset="-122"/>
                <a:sym typeface="Arial" panose="020B0604020202020204" pitchFamily="34" charset="0"/>
              </a:rPr>
              <a:t>战中认夫</a:t>
            </a:r>
            <a:endParaRPr lang="zh-CN" altLang="en-US" dirty="0">
              <a:solidFill>
                <a:srgbClr val="0000CC"/>
              </a:solidFill>
              <a:latin typeface="黑体" panose="02010609060101010101" charset="-122"/>
              <a:ea typeface="黑体" panose="02010609060101010101" charset="-122"/>
              <a:sym typeface="Arial" panose="020B0604020202020204" pitchFamily="34" charset="0"/>
            </a:endParaRPr>
          </a:p>
          <a:p>
            <a:pPr marL="0" indent="0" algn="ctr">
              <a:buNone/>
            </a:pPr>
            <a:r>
              <a:rPr lang="zh-CN" altLang="en-US" dirty="0">
                <a:solidFill>
                  <a:srgbClr val="0000CC"/>
                </a:solidFill>
                <a:latin typeface="黑体" panose="02010609060101010101" charset="-122"/>
                <a:ea typeface="黑体" panose="02010609060101010101" charset="-122"/>
                <a:sym typeface="Arial" panose="020B0604020202020204" pitchFamily="34" charset="0"/>
              </a:rPr>
              <a:t>    清扫战场</a:t>
            </a:r>
            <a:r>
              <a:rPr lang="en-US" altLang="zh-CN" dirty="0">
                <a:solidFill>
                  <a:srgbClr val="0000CC"/>
                </a:solidFill>
                <a:latin typeface="黑体" panose="02010609060101010101" charset="-122"/>
                <a:ea typeface="黑体" panose="02010609060101010101" charset="-122"/>
                <a:sym typeface="Arial" panose="020B0604020202020204" pitchFamily="34" charset="0"/>
              </a:rPr>
              <a:t>——</a:t>
            </a:r>
            <a:r>
              <a:rPr lang="zh-CN" altLang="en-US" dirty="0">
                <a:solidFill>
                  <a:srgbClr val="0000CC"/>
                </a:solidFill>
                <a:latin typeface="黑体" panose="02010609060101010101" charset="-122"/>
                <a:ea typeface="黑体" panose="02010609060101010101" charset="-122"/>
                <a:sym typeface="Arial" panose="020B0604020202020204" pitchFamily="34" charset="0"/>
              </a:rPr>
              <a:t>“一捞一丢”</a:t>
            </a:r>
          </a:p>
          <a:p>
            <a:pPr marL="0" indent="0" algn="ctr">
              <a:buNone/>
            </a:pPr>
            <a:endParaRPr lang="zh-CN" altLang="en-US" dirty="0">
              <a:solidFill>
                <a:srgbClr val="0000CC"/>
              </a:solidFill>
              <a:latin typeface="黑体" panose="02010609060101010101" charset="-122"/>
              <a:ea typeface="黑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3105" y="908368"/>
            <a:ext cx="10972800" cy="1143000"/>
          </a:xfrm>
        </p:spPr>
        <p:txBody>
          <a:bodyPr/>
          <a:lstStyle/>
          <a:p>
            <a:r>
              <a:rPr lang="zh-CN" altLang="en-US" sz="3200">
                <a:latin typeface="黑体" panose="02010609060101010101" charset="-122"/>
                <a:ea typeface="黑体" panose="02010609060101010101" charset="-122"/>
              </a:rPr>
              <a:t>《荷花淀》之语言美</a:t>
            </a:r>
          </a:p>
        </p:txBody>
      </p:sp>
      <p:sp>
        <p:nvSpPr>
          <p:cNvPr id="3" name="内容占位符 2"/>
          <p:cNvSpPr>
            <a:spLocks noGrp="1"/>
          </p:cNvSpPr>
          <p:nvPr>
            <p:ph idx="1"/>
          </p:nvPr>
        </p:nvSpPr>
        <p:spPr>
          <a:xfrm>
            <a:off x="403225" y="2816860"/>
            <a:ext cx="10972800" cy="1224280"/>
          </a:xfrm>
        </p:spPr>
        <p:txBody>
          <a:bodyPr/>
          <a:lstStyle/>
          <a:p>
            <a:pPr marL="0" indent="0" algn="ctr">
              <a:buNone/>
            </a:pPr>
            <a:r>
              <a:rPr lang="zh-CN" altLang="en-US" dirty="0" smtClean="0">
                <a:latin typeface="黑体" panose="02010609060101010101" charset="-122"/>
                <a:ea typeface="黑体" panose="02010609060101010101" charset="-122"/>
                <a:sym typeface="+mn-ea"/>
              </a:rPr>
              <a:t>“苇眉子”</a:t>
            </a:r>
            <a:r>
              <a:rPr lang="en-US" altLang="zh-CN">
                <a:latin typeface="黑体" panose="02010609060101010101" charset="-122"/>
                <a:ea typeface="黑体" panose="02010609060101010101" charset="-122"/>
              </a:rPr>
              <a:t>——</a:t>
            </a:r>
            <a:r>
              <a:rPr lang="zh-CN" altLang="en-US">
                <a:latin typeface="黑体" panose="02010609060101010101" charset="-122"/>
                <a:ea typeface="黑体" panose="02010609060101010101" charset="-122"/>
              </a:rPr>
              <a:t>引人联想 、富有美感</a:t>
            </a:r>
          </a:p>
          <a:p>
            <a:pPr marL="0" indent="0" algn="ctr">
              <a:buNone/>
            </a:pPr>
            <a:r>
              <a:rPr lang="zh-CN" altLang="en-US" dirty="0" smtClean="0">
                <a:latin typeface="黑体" panose="02010609060101010101" charset="-122"/>
                <a:ea typeface="黑体" panose="02010609060101010101" charset="-122"/>
                <a:sym typeface="+mn-ea"/>
              </a:rPr>
              <a:t>“藕断丝连”</a:t>
            </a:r>
            <a:r>
              <a:rPr lang="en-US" altLang="zh-CN">
                <a:latin typeface="黑体" panose="02010609060101010101" charset="-122"/>
                <a:ea typeface="黑体" panose="02010609060101010101" charset="-122"/>
              </a:rPr>
              <a:t>——</a:t>
            </a:r>
            <a:r>
              <a:rPr lang="zh-CN" altLang="en-US" dirty="0">
                <a:solidFill>
                  <a:schemeClr val="tx1"/>
                </a:solidFill>
                <a:latin typeface="黑体" panose="02010609060101010101" charset="-122"/>
                <a:ea typeface="黑体" panose="02010609060101010101" charset="-122"/>
                <a:sym typeface="+mn-ea"/>
              </a:rPr>
              <a:t>富有诗意，含蓄蕴藉</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048811" y="3013501"/>
            <a:ext cx="6094378" cy="829945"/>
          </a:xfrm>
          <a:prstGeom prst="rect">
            <a:avLst/>
          </a:prstGeom>
          <a:noFill/>
        </p:spPr>
        <p:txBody>
          <a:bodyPr wrap="square">
            <a:spAutoFit/>
          </a:bodyPr>
          <a:lstStyle/>
          <a:p>
            <a:pPr algn="ctr"/>
            <a:r>
              <a:rPr lang="zh-CN" altLang="en-US" sz="4800" dirty="0">
                <a:latin typeface="黑体" panose="02010609060101010101" charset="-122"/>
                <a:ea typeface="黑体" panose="02010609060101010101" charset="-122"/>
              </a:rPr>
              <a:t>第二课时</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911424" y="1340768"/>
            <a:ext cx="9987285" cy="523220"/>
          </a:xfrm>
          <a:prstGeom prst="rect">
            <a:avLst/>
          </a:prstGeom>
          <a:noFill/>
        </p:spPr>
        <p:txBody>
          <a:bodyPr wrap="square">
            <a:spAutoFit/>
          </a:bodyPr>
          <a:lstStyle/>
          <a:p>
            <a:r>
              <a:rPr lang="zh-CN" altLang="en-US" sz="2800" dirty="0" smtClean="0">
                <a:latin typeface="黑体" panose="02010609060101010101" charset="-122"/>
                <a:ea typeface="黑体" panose="02010609060101010101" charset="-122"/>
                <a:sym typeface="+mn-ea"/>
              </a:rPr>
              <a:t>思考：小说的标题为何选用“荷花淀”，而不是“白洋淀”？</a:t>
            </a:r>
            <a:endParaRPr lang="zh-CN" altLang="en-US" sz="2800" dirty="0">
              <a:latin typeface="黑体" panose="02010609060101010101" charset="-122"/>
              <a:ea typeface="黑体" panose="02010609060101010101" charset="-122"/>
              <a:sym typeface="+mn-ea"/>
            </a:endParaRPr>
          </a:p>
        </p:txBody>
      </p:sp>
      <p:sp>
        <p:nvSpPr>
          <p:cNvPr id="5" name="文本框 4"/>
          <p:cNvSpPr txBox="1"/>
          <p:nvPr/>
        </p:nvSpPr>
        <p:spPr>
          <a:xfrm>
            <a:off x="335360" y="2348880"/>
            <a:ext cx="11480072" cy="3108543"/>
          </a:xfrm>
          <a:prstGeom prst="rect">
            <a:avLst/>
          </a:prstGeom>
          <a:noFill/>
        </p:spPr>
        <p:txBody>
          <a:bodyPr wrap="square">
            <a:spAutoFit/>
          </a:bodyPr>
          <a:lstStyle/>
          <a:p>
            <a:r>
              <a:rPr lang="zh-CN" altLang="en-US" sz="2800" dirty="0" smtClean="0">
                <a:solidFill>
                  <a:srgbClr val="0000CC"/>
                </a:solidFill>
                <a:latin typeface="黑体" panose="02010609060101010101" charset="-122"/>
                <a:ea typeface="黑体" panose="02010609060101010101" charset="-122"/>
                <a:sym typeface="+mn-ea"/>
              </a:rPr>
              <a:t>    故事</a:t>
            </a:r>
            <a:r>
              <a:rPr lang="zh-CN" altLang="en-US" sz="2800" dirty="0">
                <a:solidFill>
                  <a:srgbClr val="0000CC"/>
                </a:solidFill>
                <a:latin typeface="黑体" panose="02010609060101010101" charset="-122"/>
                <a:ea typeface="黑体" panose="02010609060101010101" charset="-122"/>
                <a:sym typeface="+mn-ea"/>
              </a:rPr>
              <a:t>发生在白洋淀地区，人物也是白洋淀长大的，但是无论是水生女人月夜编席时望向的水淀，还是探夫遇敌时</a:t>
            </a:r>
            <a:r>
              <a:rPr lang="zh-CN" altLang="en-US" sz="2800" dirty="0" smtClean="0">
                <a:solidFill>
                  <a:srgbClr val="0000CC"/>
                </a:solidFill>
                <a:latin typeface="黑体" panose="02010609060101010101" charset="-122"/>
                <a:ea typeface="黑体" panose="02010609060101010101" charset="-122"/>
                <a:sym typeface="+mn-ea"/>
              </a:rPr>
              <a:t>女人们摇橹</a:t>
            </a:r>
            <a:r>
              <a:rPr lang="zh-CN" altLang="en-US" sz="2800" dirty="0">
                <a:solidFill>
                  <a:srgbClr val="0000CC"/>
                </a:solidFill>
                <a:latin typeface="黑体" panose="02010609060101010101" charset="-122"/>
                <a:ea typeface="黑体" panose="02010609060101010101" charset="-122"/>
                <a:sym typeface="+mn-ea"/>
              </a:rPr>
              <a:t>奔向的不知道有几亩大小的荷花淀，都给人以清新自然的美感，仿佛那新鲜的荷叶荷花香扑面而来</a:t>
            </a:r>
            <a:r>
              <a:rPr lang="zh-CN" altLang="en-US" sz="2800" dirty="0" smtClean="0">
                <a:solidFill>
                  <a:srgbClr val="0000CC"/>
                </a:solidFill>
                <a:latin typeface="黑体" panose="02010609060101010101" charset="-122"/>
                <a:ea typeface="黑体" panose="02010609060101010101" charset="-122"/>
                <a:sym typeface="+mn-ea"/>
              </a:rPr>
              <a:t>。</a:t>
            </a:r>
            <a:endParaRPr lang="en-US" altLang="zh-CN" sz="2800" dirty="0" smtClean="0">
              <a:solidFill>
                <a:srgbClr val="0000CC"/>
              </a:solidFill>
              <a:latin typeface="黑体" panose="02010609060101010101" charset="-122"/>
              <a:ea typeface="黑体" panose="02010609060101010101" charset="-122"/>
              <a:sym typeface="+mn-ea"/>
            </a:endParaRPr>
          </a:p>
          <a:p>
            <a:r>
              <a:rPr lang="en-US" altLang="zh-CN" sz="2800" dirty="0">
                <a:solidFill>
                  <a:srgbClr val="0000CC"/>
                </a:solidFill>
                <a:latin typeface="黑体" panose="02010609060101010101" charset="-122"/>
                <a:ea typeface="黑体" panose="02010609060101010101" charset="-122"/>
                <a:sym typeface="+mn-ea"/>
              </a:rPr>
              <a:t> </a:t>
            </a:r>
            <a:r>
              <a:rPr lang="en-US" altLang="zh-CN" sz="2800" dirty="0" smtClean="0">
                <a:solidFill>
                  <a:srgbClr val="0000CC"/>
                </a:solidFill>
                <a:latin typeface="黑体" panose="02010609060101010101" charset="-122"/>
                <a:ea typeface="黑体" panose="02010609060101010101" charset="-122"/>
                <a:sym typeface="+mn-ea"/>
              </a:rPr>
              <a:t>   </a:t>
            </a:r>
            <a:r>
              <a:rPr lang="zh-CN" altLang="en-US" sz="2800" dirty="0" smtClean="0">
                <a:solidFill>
                  <a:srgbClr val="0000CC"/>
                </a:solidFill>
                <a:latin typeface="黑体" panose="02010609060101010101" charset="-122"/>
                <a:ea typeface="黑体" panose="02010609060101010101" charset="-122"/>
                <a:sym typeface="+mn-ea"/>
              </a:rPr>
              <a:t>用</a:t>
            </a:r>
            <a:r>
              <a:rPr lang="zh-CN" altLang="en-US" sz="2800" dirty="0">
                <a:solidFill>
                  <a:srgbClr val="0000CC"/>
                </a:solidFill>
                <a:latin typeface="黑体" panose="02010609060101010101" charset="-122"/>
                <a:ea typeface="黑体" panose="02010609060101010101" charset="-122"/>
                <a:sym typeface="+mn-ea"/>
              </a:rPr>
              <a:t>“白洋淀”一词，当然也可以点明故事发生的地点，但是，选用“荷花淀”做标题，荷花清新自然的</a:t>
            </a:r>
            <a:r>
              <a:rPr lang="zh-CN" altLang="en-US" sz="2800" dirty="0" smtClean="0">
                <a:solidFill>
                  <a:srgbClr val="0000CC"/>
                </a:solidFill>
                <a:latin typeface="黑体" panose="02010609060101010101" charset="-122"/>
                <a:ea typeface="黑体" panose="02010609060101010101" charset="-122"/>
                <a:sym typeface="+mn-ea"/>
              </a:rPr>
              <a:t>美感赋予</a:t>
            </a:r>
            <a:r>
              <a:rPr lang="zh-CN" altLang="en-US" sz="2800" dirty="0">
                <a:solidFill>
                  <a:srgbClr val="0000CC"/>
                </a:solidFill>
                <a:latin typeface="黑体" panose="02010609060101010101" charset="-122"/>
                <a:ea typeface="黑体" panose="02010609060101010101" charset="-122"/>
                <a:sym typeface="+mn-ea"/>
              </a:rPr>
              <a:t>小说浓浓的抒情意味</a:t>
            </a:r>
            <a:r>
              <a:rPr lang="zh-CN" altLang="en-US" sz="2800" dirty="0" smtClean="0">
                <a:solidFill>
                  <a:srgbClr val="0000CC"/>
                </a:solidFill>
                <a:latin typeface="黑体" panose="02010609060101010101" charset="-122"/>
                <a:ea typeface="黑体" panose="02010609060101010101" charset="-122"/>
                <a:sym typeface="+mn-ea"/>
              </a:rPr>
              <a:t>，使本文像</a:t>
            </a:r>
            <a:r>
              <a:rPr lang="zh-CN" altLang="en-US" sz="2800" dirty="0">
                <a:solidFill>
                  <a:srgbClr val="0000CC"/>
                </a:solidFill>
                <a:latin typeface="黑体" panose="02010609060101010101" charset="-122"/>
                <a:ea typeface="黑体" panose="02010609060101010101" charset="-122"/>
                <a:sym typeface="+mn-ea"/>
              </a:rPr>
              <a:t>诗歌一样隽永。</a:t>
            </a:r>
            <a:endParaRPr lang="en-US" altLang="zh-CN" sz="2800" dirty="0" smtClean="0">
              <a:solidFill>
                <a:srgbClr val="0000CC"/>
              </a:solidFill>
              <a:latin typeface="黑体" panose="02010609060101010101" charset="-122"/>
              <a:ea typeface="黑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P spid="5" grpId="0"/>
      <p:bldP spid="5"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84" y="1104715"/>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三、理解诗体小说的艺术特点</a:t>
            </a:r>
          </a:p>
        </p:txBody>
      </p:sp>
      <p:sp>
        <p:nvSpPr>
          <p:cNvPr id="5" name="文本框 4"/>
          <p:cNvSpPr txBox="1"/>
          <p:nvPr/>
        </p:nvSpPr>
        <p:spPr>
          <a:xfrm>
            <a:off x="883920" y="2435225"/>
            <a:ext cx="10424795" cy="1568450"/>
          </a:xfrm>
          <a:prstGeom prst="rect">
            <a:avLst/>
          </a:prstGeom>
          <a:noFill/>
        </p:spPr>
        <p:txBody>
          <a:bodyPr wrap="square">
            <a:spAutoFit/>
          </a:bodyPr>
          <a:lstStyle/>
          <a:p>
            <a:r>
              <a:rPr lang="zh-CN" altLang="en-US" sz="3200" dirty="0">
                <a:latin typeface="黑体" panose="02010609060101010101" charset="-122"/>
                <a:ea typeface="黑体" panose="02010609060101010101" charset="-122"/>
              </a:rPr>
              <a:t>情节淡化——朴素洗练的对话描写，淡化战争气息</a:t>
            </a:r>
          </a:p>
          <a:p>
            <a:r>
              <a:rPr lang="zh-CN" altLang="en-US" sz="3200" dirty="0">
                <a:latin typeface="黑体" panose="02010609060101010101" charset="-122"/>
                <a:ea typeface="黑体" panose="02010609060101010101" charset="-122"/>
              </a:rPr>
              <a:t>人物虚化——无姓名、无肖像，含蓄蕴藉的性格与情感</a:t>
            </a:r>
          </a:p>
          <a:p>
            <a:r>
              <a:rPr lang="zh-CN" altLang="en-US" sz="3200" dirty="0">
                <a:latin typeface="黑体" panose="02010609060101010101" charset="-122"/>
                <a:ea typeface="黑体" panose="02010609060101010101" charset="-122"/>
              </a:rPr>
              <a:t>环境诗化——清丽如水的景物描写，营造恬静纯美的意境</a:t>
            </a:r>
          </a:p>
        </p:txBody>
      </p:sp>
    </p:spTree>
  </p:cSld>
  <p:clrMapOvr>
    <a:masterClrMapping/>
  </p:clrMapOvr>
  <p:timing>
    <p:tnLst>
      <p:par>
        <p:cTn id="1" dur="indefinite" restart="never" nodeType="tmRoot"/>
      </p:par>
    </p:tnLst>
    <p:bldLst>
      <p:bldP spid="5"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84" y="1104715"/>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创作倾向</a:t>
            </a:r>
          </a:p>
        </p:txBody>
      </p:sp>
      <p:sp>
        <p:nvSpPr>
          <p:cNvPr id="6" name="文本框 5"/>
          <p:cNvSpPr txBox="1"/>
          <p:nvPr/>
        </p:nvSpPr>
        <p:spPr>
          <a:xfrm>
            <a:off x="1392384" y="2239175"/>
            <a:ext cx="9230419" cy="2245360"/>
          </a:xfrm>
          <a:prstGeom prst="rect">
            <a:avLst/>
          </a:prstGeom>
          <a:noFill/>
        </p:spPr>
        <p:txBody>
          <a:bodyPr wrap="square">
            <a:spAutoFit/>
          </a:bodyPr>
          <a:lstStyle/>
          <a:p>
            <a:r>
              <a:rPr lang="zh-CN" altLang="en-US" sz="2800" dirty="0" smtClean="0">
                <a:latin typeface="黑体" panose="02010609060101010101" charset="-122"/>
                <a:ea typeface="黑体" panose="02010609060101010101" charset="-122"/>
              </a:rPr>
              <a:t>    孙犁先生曾说：“看到真善美的极致，我写了一些作品。看到邪恶的极致，我不愿意写。这些东西，我体验很深，可以说是镂心刻骨的，可是我不愿意去写这些东西。我也不愿意回忆它。”</a:t>
            </a:r>
          </a:p>
          <a:p>
            <a:r>
              <a:rPr lang="zh-CN" altLang="en-US" sz="2800" dirty="0" smtClean="0">
                <a:latin typeface="黑体" panose="02010609060101010101" charset="-122"/>
                <a:ea typeface="黑体" panose="02010609060101010101" charset="-122"/>
              </a:rPr>
              <a:t>    </a:t>
            </a:r>
          </a:p>
        </p:txBody>
      </p:sp>
    </p:spTree>
  </p:cSld>
  <p:clrMapOvr>
    <a:masterClrMapping/>
  </p:clrMapOvr>
  <p:timing>
    <p:tnLst>
      <p:par>
        <p:cTn id="1" dur="indefinite" restart="never" nodeType="tmRoot"/>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1384" y="1196752"/>
            <a:ext cx="8568952"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创作风格</a:t>
            </a:r>
          </a:p>
        </p:txBody>
      </p:sp>
      <p:sp>
        <p:nvSpPr>
          <p:cNvPr id="5" name="文本框 4"/>
          <p:cNvSpPr txBox="1"/>
          <p:nvPr/>
        </p:nvSpPr>
        <p:spPr>
          <a:xfrm>
            <a:off x="1762124" y="2276475"/>
            <a:ext cx="7862267" cy="2062103"/>
          </a:xfrm>
          <a:prstGeom prst="rect">
            <a:avLst/>
          </a:prstGeom>
          <a:noFill/>
        </p:spPr>
        <p:txBody>
          <a:bodyPr wrap="square">
            <a:spAutoFit/>
          </a:bodyPr>
          <a:lstStyle/>
          <a:p>
            <a:r>
              <a:rPr lang="zh-CN" altLang="en-US" sz="3200" dirty="0" smtClean="0">
                <a:latin typeface="黑体" panose="02010609060101010101" charset="-122"/>
                <a:ea typeface="黑体" panose="02010609060101010101" charset="-122"/>
              </a:rPr>
              <a:t>    散文式</a:t>
            </a:r>
            <a:r>
              <a:rPr lang="zh-CN" altLang="en-US" sz="3200" dirty="0">
                <a:latin typeface="黑体" panose="02010609060101010101" charset="-122"/>
                <a:ea typeface="黑体" panose="02010609060101010101" charset="-122"/>
              </a:rPr>
              <a:t>的格调，诗歌般的意境，淡雅疏朗的诗情画意与朴素清新的泥土气息完美统一，如荷花一样根植于水乡泥土，这就是“荷花淀”派的艺术风格。</a:t>
            </a:r>
          </a:p>
        </p:txBody>
      </p:sp>
    </p:spTree>
  </p:cSld>
  <p:clrMapOvr>
    <a:masterClrMapping/>
  </p:clrMapOvr>
  <p:timing>
    <p:tnLst>
      <p:par>
        <p:cTn id="1" dur="indefinite" restart="never" nodeType="tmRoot"/>
      </p:par>
    </p:tnLst>
    <p:bldLst>
      <p:bldP spid="5"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11225" y="2132856"/>
            <a:ext cx="10369152" cy="2554545"/>
          </a:xfrm>
          <a:prstGeom prst="rect">
            <a:avLst/>
          </a:prstGeom>
          <a:noFill/>
        </p:spPr>
        <p:txBody>
          <a:bodyPr wrap="square">
            <a:spAutoFit/>
          </a:bodyPr>
          <a:lstStyle/>
          <a:p>
            <a:endParaRPr lang="zh-CN" altLang="en-US" sz="3200" dirty="0">
              <a:latin typeface="黑体" panose="02010609060101010101" charset="-122"/>
              <a:ea typeface="黑体" panose="02010609060101010101" charset="-122"/>
            </a:endParaRPr>
          </a:p>
          <a:p>
            <a:r>
              <a:rPr lang="zh-CN" altLang="en-US" sz="3200" dirty="0">
                <a:latin typeface="黑体" panose="02010609060101010101" charset="-122"/>
                <a:ea typeface="黑体" panose="02010609060101010101" charset="-122"/>
              </a:rPr>
              <a:t>    </a:t>
            </a:r>
            <a:r>
              <a:rPr lang="zh-CN" altLang="en-US" sz="3200" dirty="0" smtClean="0">
                <a:latin typeface="黑体" panose="02010609060101010101" charset="-122"/>
                <a:ea typeface="黑体" panose="02010609060101010101" charset="-122"/>
              </a:rPr>
              <a:t> </a:t>
            </a:r>
            <a:r>
              <a:rPr lang="zh-CN" altLang="en-US" sz="3200" dirty="0">
                <a:latin typeface="黑体" panose="02010609060101010101" charset="-122"/>
                <a:ea typeface="黑体" panose="02010609060101010101" charset="-122"/>
              </a:rPr>
              <a:t> </a:t>
            </a:r>
            <a:r>
              <a:rPr lang="zh-CN" altLang="en-US" sz="3200" dirty="0" smtClean="0">
                <a:latin typeface="黑体" panose="02010609060101010101" charset="-122"/>
                <a:ea typeface="黑体" panose="02010609060101010101" charset="-122"/>
              </a:rPr>
              <a:t>孙犁先生以散文诗的笔调，描绘了白洋淀美丽的自然风光</a:t>
            </a:r>
            <a:r>
              <a:rPr lang="zh-CN" altLang="en-US" sz="3200" dirty="0">
                <a:latin typeface="黑体" panose="02010609060101010101" charset="-122"/>
                <a:ea typeface="黑体" panose="02010609060101010101" charset="-122"/>
              </a:rPr>
              <a:t>，</a:t>
            </a:r>
            <a:r>
              <a:rPr lang="zh-CN" altLang="en-US" sz="3200" dirty="0" smtClean="0">
                <a:latin typeface="黑体" panose="02010609060101010101" charset="-122"/>
                <a:ea typeface="黑体" panose="02010609060101010101" charset="-122"/>
              </a:rPr>
              <a:t>烘托了生活在荷花淀里的人们勤劳、善良、保家卫国的美好品质，展现了人物向往美好、追求美好、创造美好的人性之美。</a:t>
            </a:r>
          </a:p>
        </p:txBody>
      </p:sp>
      <p:sp>
        <p:nvSpPr>
          <p:cNvPr id="9" name="文本框 8"/>
          <p:cNvSpPr txBox="1"/>
          <p:nvPr/>
        </p:nvSpPr>
        <p:spPr>
          <a:xfrm>
            <a:off x="911225" y="1268730"/>
            <a:ext cx="9592310"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四、课堂小结</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48811" y="3013501"/>
            <a:ext cx="6094378" cy="830997"/>
          </a:xfrm>
          <a:prstGeom prst="rect">
            <a:avLst/>
          </a:prstGeom>
          <a:noFill/>
        </p:spPr>
        <p:txBody>
          <a:bodyPr wrap="square">
            <a:spAutoFit/>
          </a:bodyPr>
          <a:lstStyle/>
          <a:p>
            <a:pPr algn="ctr"/>
            <a:r>
              <a:rPr lang="zh-CN" altLang="en-US" sz="4800" dirty="0">
                <a:latin typeface="黑体" panose="02010609060101010101" charset="-122"/>
                <a:ea typeface="黑体" panose="02010609060101010101" charset="-122"/>
              </a:rPr>
              <a:t>谢谢观看！</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p:nvPr/>
        </p:nvSpPr>
        <p:spPr>
          <a:xfrm>
            <a:off x="983615" y="115888"/>
            <a:ext cx="10972800" cy="1143000"/>
          </a:xfrm>
          <a:prstGeom prst="rect">
            <a:avLst/>
          </a:prstGeom>
          <a:noFill/>
          <a:ln w="9525">
            <a:noFill/>
          </a:ln>
        </p:spPr>
        <p:txBody>
          <a:bodyPr vert="horz" lIns="91440" tIns="45720" rIns="91440" bIns="45720" anchor="ctr" anchorCtr="0"/>
          <a:lstStyle>
            <a:lvl1pPr marL="0" lvl="0" indent="0" algn="ctr" defTabSz="914400" eaLnBrk="1" fontAlgn="base" latinLnBrk="0" hangingPunct="1">
              <a:lnSpc>
                <a:spcPct val="100000"/>
              </a:lnSpc>
              <a:spcBef>
                <a:spcPct val="0"/>
              </a:spcBef>
              <a:spcAft>
                <a:spcPct val="0"/>
              </a:spcAft>
              <a:buNone/>
              <a:defRPr sz="6000" b="0" i="0" u="none" kern="1200" baseline="0">
                <a:solidFill>
                  <a:srgbClr val="000000"/>
                </a:solidFill>
                <a:latin typeface="+mj-lt"/>
                <a:ea typeface="+mj-ea"/>
                <a:cs typeface="+mj-cs"/>
              </a:defRPr>
            </a:lvl1pPr>
          </a:lstStyle>
          <a:p>
            <a:pPr algn="r"/>
            <a:r>
              <a:rPr lang="zh-CN" altLang="en-US" sz="2800" dirty="0">
                <a:latin typeface="黑体" panose="02010609060101010101" charset="-122"/>
                <a:ea typeface="黑体" panose="02010609060101010101" charset="-122"/>
                <a:sym typeface="+mn-ea"/>
              </a:rPr>
              <a:t>高二</a:t>
            </a:r>
            <a:r>
              <a:rPr lang="zh-CN" altLang="zh-CN" sz="2800" dirty="0">
                <a:latin typeface="黑体" panose="02010609060101010101" charset="-122"/>
                <a:ea typeface="黑体" panose="02010609060101010101" charset="-122"/>
                <a:sym typeface="+mn-ea"/>
              </a:rPr>
              <a:t>年级</a:t>
            </a:r>
            <a:r>
              <a:rPr lang="zh-CN" altLang="en-US" sz="2800" dirty="0">
                <a:latin typeface="黑体" panose="02010609060101010101" charset="-122"/>
                <a:ea typeface="黑体" panose="02010609060101010101" charset="-122"/>
                <a:sym typeface="+mn-ea"/>
              </a:rPr>
              <a:t>选择性必修中册</a:t>
            </a:r>
            <a:r>
              <a:rPr lang="en-US" altLang="zh-CN" sz="2800" dirty="0">
                <a:latin typeface="黑体" panose="02010609060101010101" charset="-122"/>
                <a:ea typeface="黑体" panose="02010609060101010101" charset="-122"/>
                <a:sym typeface="+mn-ea"/>
              </a:rPr>
              <a:t>—</a:t>
            </a:r>
            <a:r>
              <a:rPr lang="zh-CN" altLang="en-US" sz="2800" dirty="0">
                <a:latin typeface="黑体" panose="02010609060101010101" charset="-122"/>
                <a:ea typeface="黑体" panose="02010609060101010101" charset="-122"/>
                <a:sym typeface="+mn-ea"/>
              </a:rPr>
              <a:t>统编版</a:t>
            </a:r>
            <a:r>
              <a:rPr lang="en-US" altLang="zh-CN" sz="2800" dirty="0">
                <a:latin typeface="黑体" panose="02010609060101010101" charset="-122"/>
                <a:ea typeface="黑体" panose="02010609060101010101" charset="-122"/>
                <a:sym typeface="+mn-ea"/>
              </a:rPr>
              <a:t>—</a:t>
            </a:r>
            <a:r>
              <a:rPr lang="zh-CN" altLang="en-US" sz="2800" dirty="0">
                <a:latin typeface="黑体" panose="02010609060101010101" charset="-122"/>
                <a:ea typeface="黑体" panose="02010609060101010101" charset="-122"/>
                <a:sym typeface="+mn-ea"/>
              </a:rPr>
              <a:t>语文</a:t>
            </a:r>
            <a:r>
              <a:rPr lang="en-US" altLang="zh-CN" sz="2800" dirty="0">
                <a:latin typeface="黑体" panose="02010609060101010101" charset="-122"/>
                <a:ea typeface="黑体" panose="02010609060101010101" charset="-122"/>
                <a:sym typeface="+mn-ea"/>
              </a:rPr>
              <a:t>—</a:t>
            </a:r>
            <a:r>
              <a:rPr lang="zh-CN" altLang="en-US" sz="2800" dirty="0">
                <a:latin typeface="黑体" panose="02010609060101010101" charset="-122"/>
                <a:ea typeface="黑体" panose="02010609060101010101" charset="-122"/>
                <a:sym typeface="+mn-ea"/>
              </a:rPr>
              <a:t>第二单元</a:t>
            </a:r>
            <a:endParaRPr lang="zh-CN" altLang="en-US" b="1" dirty="0"/>
          </a:p>
        </p:txBody>
      </p:sp>
      <p:sp>
        <p:nvSpPr>
          <p:cNvPr id="6" name="内容占位符 4"/>
          <p:cNvSpPr txBox="1"/>
          <p:nvPr/>
        </p:nvSpPr>
        <p:spPr>
          <a:xfrm>
            <a:off x="695325" y="1484630"/>
            <a:ext cx="10972800" cy="1830705"/>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lgn="r">
              <a:buFontTx/>
              <a:buNone/>
            </a:pPr>
            <a:endParaRPr lang="zh-CN" altLang="zh-CN" dirty="0"/>
          </a:p>
          <a:p>
            <a:pPr marL="0" indent="0" algn="ctr">
              <a:buFontTx/>
              <a:buNone/>
            </a:pPr>
            <a:r>
              <a:rPr lang="zh-CN" altLang="en-US" sz="5400" dirty="0">
                <a:latin typeface="黑体" panose="02010609060101010101" charset="-122"/>
                <a:ea typeface="黑体" panose="02010609060101010101" charset="-122"/>
                <a:sym typeface="Arial" panose="020B0604020202020204" pitchFamily="34" charset="0"/>
              </a:rPr>
              <a:t>《荷花淀》（答疑环节）</a:t>
            </a:r>
          </a:p>
          <a:p>
            <a:pPr marL="0" indent="0">
              <a:buFontTx/>
              <a:buNone/>
            </a:pPr>
            <a:endParaRPr lang="zh-CN" altLang="zh-CN" sz="2800" dirty="0">
              <a:latin typeface="黑体" panose="02010609060101010101" charset="-122"/>
              <a:ea typeface="黑体" panose="02010609060101010101" charset="-122"/>
            </a:endParaRPr>
          </a:p>
        </p:txBody>
      </p:sp>
      <p:sp>
        <p:nvSpPr>
          <p:cNvPr id="7" name="内容占位符 2"/>
          <p:cNvSpPr txBox="1"/>
          <p:nvPr/>
        </p:nvSpPr>
        <p:spPr>
          <a:xfrm>
            <a:off x="551815" y="3644900"/>
            <a:ext cx="10972800" cy="721995"/>
          </a:xfrm>
          <a:prstGeom prst="rect">
            <a:avLst/>
          </a:prstGeom>
          <a:noFill/>
          <a:ln w="9525">
            <a:noFill/>
          </a:ln>
        </p:spPr>
        <p:txBody>
          <a:bodyPr vert="horz" lIns="91440" tIns="45720" rIns="91440" bIns="45720" anchor="t" anchorCtr="0"/>
          <a:lstStyle>
            <a:lvl1pPr marL="0" lvl="0" indent="0" algn="ctr" defTabSz="914400" eaLnBrk="1" fontAlgn="base" latinLnBrk="0" hangingPunct="1">
              <a:lnSpc>
                <a:spcPct val="100000"/>
              </a:lnSpc>
              <a:spcBef>
                <a:spcPct val="20000"/>
              </a:spcBef>
              <a:spcAft>
                <a:spcPct val="0"/>
              </a:spcAft>
              <a:buSzPct val="100000"/>
              <a:buNone/>
              <a:defRPr sz="2400" b="0" i="0" u="none" kern="1200" baseline="0">
                <a:solidFill>
                  <a:srgbClr val="000000"/>
                </a:solidFill>
                <a:latin typeface="+mn-lt"/>
                <a:ea typeface="+mn-ea"/>
                <a:cs typeface="+mn-cs"/>
              </a:defRPr>
            </a:lvl1pPr>
            <a:lvl2pPr marL="457200" lvl="1" indent="0" algn="ctr" defTabSz="914400" eaLnBrk="1" fontAlgn="base" latinLnBrk="0" hangingPunct="1">
              <a:lnSpc>
                <a:spcPct val="100000"/>
              </a:lnSpc>
              <a:spcBef>
                <a:spcPct val="20000"/>
              </a:spcBef>
              <a:spcAft>
                <a:spcPct val="0"/>
              </a:spcAft>
              <a:buSzPct val="100000"/>
              <a:buFontTx/>
              <a:buNone/>
              <a:defRPr sz="2000" b="0" i="0" u="none" kern="1200" baseline="0">
                <a:solidFill>
                  <a:srgbClr val="000000"/>
                </a:solidFill>
                <a:latin typeface="Arial" panose="020B0604020202020204" pitchFamily="34" charset="0"/>
                <a:ea typeface="宋体" panose="02010600030101010101" pitchFamily="2" charset="-122"/>
                <a:cs typeface="+mn-cs"/>
              </a:defRPr>
            </a:lvl2pPr>
            <a:lvl3pPr marL="914400" lvl="2" indent="0" algn="ctr" defTabSz="914400" eaLnBrk="1" fontAlgn="base" latinLnBrk="0" hangingPunct="1">
              <a:lnSpc>
                <a:spcPct val="100000"/>
              </a:lnSpc>
              <a:spcBef>
                <a:spcPct val="20000"/>
              </a:spcBef>
              <a:spcAft>
                <a:spcPct val="0"/>
              </a:spcAft>
              <a:buSzPct val="100000"/>
              <a:buFontTx/>
              <a:buNone/>
              <a:defRPr sz="1800" b="0" i="0" u="none" kern="1200" baseline="0">
                <a:solidFill>
                  <a:srgbClr val="000000"/>
                </a:solidFill>
                <a:latin typeface="Arial" panose="020B0604020202020204" pitchFamily="34" charset="0"/>
                <a:ea typeface="宋体" panose="02010600030101010101" pitchFamily="2" charset="-122"/>
                <a:cs typeface="+mn-cs"/>
              </a:defRPr>
            </a:lvl3pPr>
            <a:lvl4pPr marL="1371600" lvl="3"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4pPr>
            <a:lvl5pPr marL="1828800" lvl="4"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5pPr>
            <a:lvl6pPr marL="2286000" lvl="5"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6pPr>
            <a:lvl7pPr marL="2743200" lvl="6"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7pPr>
            <a:lvl8pPr marL="3200400" lvl="7"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8pPr>
            <a:lvl9pPr marL="3657600" lvl="8" indent="0" algn="ctr" defTabSz="914400" eaLnBrk="1" fontAlgn="base" latinLnBrk="0" hangingPunct="1">
              <a:lnSpc>
                <a:spcPct val="100000"/>
              </a:lnSpc>
              <a:spcBef>
                <a:spcPct val="20000"/>
              </a:spcBef>
              <a:spcAft>
                <a:spcPct val="0"/>
              </a:spcAft>
              <a:buSzPct val="100000"/>
              <a:buFontTx/>
              <a:buNone/>
              <a:defRPr sz="1600" b="0" i="0" u="none" kern="1200" baseline="0">
                <a:solidFill>
                  <a:srgbClr val="000000"/>
                </a:solidFill>
                <a:latin typeface="Arial" panose="020B0604020202020204" pitchFamily="34" charset="0"/>
                <a:ea typeface="宋体" panose="02010600030101010101" pitchFamily="2" charset="-122"/>
                <a:cs typeface="+mn-cs"/>
              </a:defRPr>
            </a:lvl9pPr>
          </a:lstStyle>
          <a:p>
            <a:r>
              <a:rPr lang="zh-CN" altLang="en-US" sz="2800" dirty="0">
                <a:latin typeface="黑体" panose="02010609060101010101" charset="-122"/>
                <a:ea typeface="黑体" panose="02010609060101010101" charset="-122"/>
                <a:sym typeface="+mn-ea"/>
              </a:rPr>
              <a:t>广东番禺中学</a:t>
            </a:r>
            <a:r>
              <a:rPr lang="en-US" altLang="zh-CN" sz="2800" dirty="0">
                <a:latin typeface="黑体" panose="02010609060101010101" charset="-122"/>
                <a:ea typeface="黑体" panose="02010609060101010101" charset="-122"/>
                <a:sym typeface="+mn-ea"/>
              </a:rPr>
              <a:t> </a:t>
            </a:r>
            <a:r>
              <a:rPr lang="zh-CN" altLang="en-US" sz="2800" dirty="0">
                <a:latin typeface="黑体" panose="02010609060101010101" charset="-122"/>
                <a:ea typeface="黑体" panose="02010609060101010101" charset="-122"/>
                <a:sym typeface="+mn-ea"/>
              </a:rPr>
              <a:t>杨文</a:t>
            </a:r>
            <a:endParaRPr lang="zh-CN" altLang="zh-CN" sz="2800" dirty="0"/>
          </a:p>
          <a:p>
            <a:endParaRPr lang="zh-CN" altLang="en-US" sz="2800" dirty="0">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639616" y="2780928"/>
            <a:ext cx="6750566" cy="584775"/>
          </a:xfrm>
          <a:prstGeom prst="rect">
            <a:avLst/>
          </a:prstGeom>
          <a:noFill/>
        </p:spPr>
        <p:txBody>
          <a:bodyPr wrap="none" rtlCol="0">
            <a:spAutoFit/>
          </a:bodyPr>
          <a:lstStyle/>
          <a:p>
            <a:r>
              <a:rPr lang="zh-CN" altLang="en-US" sz="3200" dirty="0" smtClean="0">
                <a:solidFill>
                  <a:srgbClr val="7030A0"/>
                </a:solidFill>
                <a:latin typeface="黑体" panose="02010609060101010101" charset="-122"/>
                <a:ea typeface="黑体" panose="02010609060101010101" charset="-122"/>
              </a:rPr>
              <a:t>小说中的自然环境描写有什么作用？</a:t>
            </a:r>
            <a:endParaRPr lang="zh-CN" altLang="en-US" sz="3200" dirty="0">
              <a:solidFill>
                <a:srgbClr val="7030A0"/>
              </a:solidFill>
              <a:latin typeface="黑体" panose="02010609060101010101" charset="-122"/>
              <a:ea typeface="黑体" panose="02010609060101010101" charset="-122"/>
            </a:endParaRPr>
          </a:p>
        </p:txBody>
      </p:sp>
      <p:sp>
        <p:nvSpPr>
          <p:cNvPr id="7" name="文本框 7"/>
          <p:cNvSpPr txBox="1"/>
          <p:nvPr/>
        </p:nvSpPr>
        <p:spPr>
          <a:xfrm>
            <a:off x="4583832" y="1556792"/>
            <a:ext cx="1826141" cy="584775"/>
          </a:xfrm>
          <a:prstGeom prst="rect">
            <a:avLst/>
          </a:prstGeom>
          <a:noFill/>
        </p:spPr>
        <p:txBody>
          <a:bodyPr wrap="none" rtlCol="0">
            <a:spAutoFit/>
          </a:bodyPr>
          <a:lstStyle/>
          <a:p>
            <a:r>
              <a:rPr lang="zh-CN" altLang="en-US" sz="3200" dirty="0">
                <a:solidFill>
                  <a:srgbClr val="7030A0"/>
                </a:solidFill>
                <a:latin typeface="黑体" panose="02010609060101010101" charset="-122"/>
                <a:ea typeface="黑体" panose="02010609060101010101" charset="-122"/>
              </a:rPr>
              <a:t>答疑环节</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23592" y="620688"/>
            <a:ext cx="7366119" cy="584775"/>
          </a:xfrm>
          <a:prstGeom prst="rect">
            <a:avLst/>
          </a:prstGeom>
          <a:noFill/>
        </p:spPr>
        <p:txBody>
          <a:bodyPr wrap="none" rtlCol="0">
            <a:spAutoFit/>
          </a:bodyPr>
          <a:lstStyle/>
          <a:p>
            <a:r>
              <a:rPr lang="en-US" altLang="zh-CN" sz="3200" dirty="0" smtClean="0">
                <a:solidFill>
                  <a:srgbClr val="7030A0"/>
                </a:solidFill>
                <a:latin typeface="黑体" panose="02010609060101010101" charset="-122"/>
                <a:ea typeface="黑体" panose="02010609060101010101" charset="-122"/>
              </a:rPr>
              <a:t>1</a:t>
            </a:r>
            <a:r>
              <a:rPr lang="zh-CN" altLang="en-US" sz="3200" dirty="0" smtClean="0">
                <a:solidFill>
                  <a:srgbClr val="7030A0"/>
                </a:solidFill>
                <a:latin typeface="黑体" panose="02010609060101010101" charset="-122"/>
                <a:ea typeface="黑体" panose="02010609060101010101" charset="-122"/>
              </a:rPr>
              <a:t>、自然环境</a:t>
            </a:r>
            <a:r>
              <a:rPr lang="zh-CN" altLang="en-US" sz="3200" dirty="0">
                <a:solidFill>
                  <a:srgbClr val="7030A0"/>
                </a:solidFill>
                <a:latin typeface="黑体" panose="02010609060101010101" charset="-122"/>
                <a:ea typeface="黑体" panose="02010609060101010101" charset="-122"/>
              </a:rPr>
              <a:t>承载着信息：暗示社会环境</a:t>
            </a:r>
          </a:p>
        </p:txBody>
      </p:sp>
      <p:sp>
        <p:nvSpPr>
          <p:cNvPr id="3" name="文本框 2"/>
          <p:cNvSpPr txBox="1"/>
          <p:nvPr/>
        </p:nvSpPr>
        <p:spPr>
          <a:xfrm>
            <a:off x="551384" y="1484784"/>
            <a:ext cx="10369152" cy="1938992"/>
          </a:xfrm>
          <a:prstGeom prst="rect">
            <a:avLst/>
          </a:prstGeom>
          <a:noFill/>
        </p:spPr>
        <p:txBody>
          <a:bodyPr wrap="square">
            <a:spAutoFit/>
          </a:bodyPr>
          <a:lstStyle/>
          <a:p>
            <a:r>
              <a:rPr lang="zh-CN" altLang="en-US" sz="2400" dirty="0">
                <a:latin typeface="黑体" panose="02010609060101010101" charset="-122"/>
                <a:ea typeface="黑体" panose="02010609060101010101" charset="-122"/>
              </a:rPr>
              <a:t>鲁迅的</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祝福</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第一段的环境描写：</a:t>
            </a:r>
          </a:p>
          <a:p>
            <a:r>
              <a:rPr lang="zh-CN" altLang="en-US" sz="2400" dirty="0">
                <a:latin typeface="黑体" panose="02010609060101010101" charset="-122"/>
                <a:ea typeface="黑体" panose="02010609060101010101" charset="-122"/>
              </a:rPr>
              <a:t>    </a:t>
            </a:r>
            <a:r>
              <a:rPr lang="zh-CN" altLang="en-US" sz="2400" dirty="0" smtClean="0">
                <a:latin typeface="黑体" panose="02010609060101010101" charset="-122"/>
                <a:ea typeface="黑体" panose="02010609060101010101" charset="-122"/>
              </a:rPr>
              <a:t>旧历</a:t>
            </a:r>
            <a:r>
              <a:rPr lang="zh-CN" altLang="en-US" sz="2400" dirty="0">
                <a:latin typeface="黑体" panose="02010609060101010101" charset="-122"/>
                <a:ea typeface="黑体" panose="02010609060101010101" charset="-122"/>
              </a:rPr>
              <a:t>的年底毕竟最像年底，村镇上不必说，就在天空中也显出将到的气象来。灰白色的沉重的晚云中间时时发出闪光，接着一声钝响，是送灶的爆竹；近处燃放的可就更强烈了</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震耳的大音还没有息，空气里已经散满了幽微的火药香。我是正在这一夜回到我的故乡鲁镇的。</a:t>
            </a:r>
          </a:p>
        </p:txBody>
      </p:sp>
      <p:sp>
        <p:nvSpPr>
          <p:cNvPr id="6" name="文本框 5"/>
          <p:cNvSpPr txBox="1"/>
          <p:nvPr/>
        </p:nvSpPr>
        <p:spPr>
          <a:xfrm>
            <a:off x="551384" y="3703097"/>
            <a:ext cx="10369152" cy="1568450"/>
          </a:xfrm>
          <a:prstGeom prst="rect">
            <a:avLst/>
          </a:prstGeom>
          <a:noFill/>
        </p:spPr>
        <p:txBody>
          <a:bodyPr wrap="square">
            <a:spAutoFit/>
          </a:bodyPr>
          <a:lstStyle/>
          <a:p>
            <a:r>
              <a:rPr lang="zh-CN" altLang="en-US" sz="2400" dirty="0" smtClean="0">
                <a:latin typeface="黑体" panose="02010609060101010101" charset="-122"/>
                <a:ea typeface="黑体" panose="02010609060101010101" charset="-122"/>
              </a:rPr>
              <a:t>    </a:t>
            </a:r>
            <a:r>
              <a:rPr lang="zh-CN" altLang="en-US" sz="2400" dirty="0">
                <a:latin typeface="黑体" panose="02010609060101010101" charset="-122"/>
                <a:ea typeface="黑体" panose="02010609060101010101" charset="-122"/>
                <a:sym typeface="+mn-ea"/>
              </a:rPr>
              <a:t>这段自然环境写的是年底鲁镇的景象</a:t>
            </a:r>
            <a:r>
              <a:rPr lang="en-US" altLang="zh-CN" sz="2400" dirty="0">
                <a:latin typeface="黑体" panose="02010609060101010101" charset="-122"/>
                <a:ea typeface="黑体" panose="02010609060101010101" charset="-122"/>
                <a:sym typeface="+mn-ea"/>
              </a:rPr>
              <a:t>,</a:t>
            </a:r>
            <a:r>
              <a:rPr lang="zh-CN" altLang="en-US" sz="2400" dirty="0">
                <a:latin typeface="黑体" panose="02010609060101010101" charset="-122"/>
                <a:ea typeface="黑体" panose="02010609060101010101" charset="-122"/>
                <a:sym typeface="+mn-ea"/>
              </a:rPr>
              <a:t>鲁镇的人们将自己美好的愿望完全寄托在对神的祈求上</a:t>
            </a:r>
            <a:r>
              <a:rPr lang="en-US" altLang="zh-CN" sz="2400" dirty="0">
                <a:latin typeface="黑体" panose="02010609060101010101" charset="-122"/>
                <a:ea typeface="黑体" panose="02010609060101010101" charset="-122"/>
                <a:sym typeface="+mn-ea"/>
              </a:rPr>
              <a:t>,</a:t>
            </a:r>
            <a:r>
              <a:rPr lang="zh-CN" altLang="en-US" sz="2400" dirty="0">
                <a:latin typeface="黑体" panose="02010609060101010101" charset="-122"/>
                <a:ea typeface="黑体" panose="02010609060101010101" charset="-122"/>
                <a:sym typeface="+mn-ea"/>
              </a:rPr>
              <a:t>可见鲁镇弥漫着浓厚的封建气氛。</a:t>
            </a:r>
            <a:r>
              <a:rPr lang="zh-CN" altLang="en-US" sz="2400" dirty="0">
                <a:latin typeface="黑体" panose="02010609060101010101" charset="-122"/>
                <a:ea typeface="黑体" panose="02010609060101010101" charset="-122"/>
              </a:rPr>
              <a:t>这是年底鲁镇的景象</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“灰白色的沉重的晚云</a:t>
            </a:r>
            <a:r>
              <a:rPr lang="zh-CN" altLang="en-US" sz="2400" dirty="0" smtClean="0">
                <a:latin typeface="黑体" panose="02010609060101010101" charset="-122"/>
                <a:ea typeface="黑体" panose="02010609060101010101" charset="-122"/>
              </a:rPr>
              <a:t>”、“钝”、“散满”</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给文章增添了一层压抑沉闷的色彩</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为祥林嫂的悲剧作了铺垫，</a:t>
            </a:r>
            <a:r>
              <a:rPr lang="zh-CN" altLang="en-US" sz="2400" dirty="0">
                <a:solidFill>
                  <a:srgbClr val="0000CC"/>
                </a:solidFill>
                <a:latin typeface="黑体" panose="02010609060101010101" charset="-122"/>
                <a:ea typeface="黑体" panose="02010609060101010101" charset="-122"/>
              </a:rPr>
              <a:t>交代了当时的社会环境</a:t>
            </a:r>
            <a:r>
              <a:rPr lang="zh-CN" altLang="en-US" sz="2400" dirty="0">
                <a:latin typeface="黑体" panose="02010609060101010101" charset="-122"/>
                <a:ea typeface="黑体" panose="02010609060101010101"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01107" y="869844"/>
            <a:ext cx="7272808" cy="954107"/>
          </a:xfrm>
          <a:prstGeom prst="rect">
            <a:avLst/>
          </a:prstGeom>
          <a:noFill/>
        </p:spPr>
        <p:txBody>
          <a:bodyPr wrap="square" rtlCol="0">
            <a:spAutoFit/>
          </a:bodyPr>
          <a:lstStyle/>
          <a:p>
            <a:r>
              <a:rPr lang="en-US" altLang="zh-CN" sz="2800" dirty="0" smtClean="0">
                <a:solidFill>
                  <a:srgbClr val="7030A0"/>
                </a:solidFill>
                <a:latin typeface="黑体" panose="02010609060101010101" charset="-122"/>
                <a:ea typeface="黑体" panose="02010609060101010101" charset="-122"/>
              </a:rPr>
              <a:t>2</a:t>
            </a:r>
            <a:r>
              <a:rPr lang="zh-CN" altLang="en-US" sz="2800" dirty="0" smtClean="0">
                <a:solidFill>
                  <a:srgbClr val="7030A0"/>
                </a:solidFill>
                <a:latin typeface="黑体" panose="02010609060101010101" charset="-122"/>
                <a:ea typeface="黑体" panose="02010609060101010101" charset="-122"/>
              </a:rPr>
              <a:t>、自然环境</a:t>
            </a:r>
            <a:r>
              <a:rPr lang="zh-CN" altLang="en-US" sz="2800" dirty="0">
                <a:solidFill>
                  <a:srgbClr val="7030A0"/>
                </a:solidFill>
                <a:latin typeface="黑体" panose="02010609060101010101" charset="-122"/>
                <a:ea typeface="黑体" panose="02010609060101010101" charset="-122"/>
              </a:rPr>
              <a:t>烘托、暗示人物</a:t>
            </a:r>
            <a:r>
              <a:rPr lang="zh-CN" altLang="en-US" sz="2800" dirty="0" smtClean="0">
                <a:solidFill>
                  <a:srgbClr val="7030A0"/>
                </a:solidFill>
                <a:latin typeface="黑体" panose="02010609060101010101" charset="-122"/>
                <a:ea typeface="黑体" panose="02010609060101010101" charset="-122"/>
              </a:rPr>
              <a:t>的心理</a:t>
            </a:r>
            <a:r>
              <a:rPr lang="zh-CN" altLang="en-US" sz="2800" dirty="0">
                <a:solidFill>
                  <a:srgbClr val="7030A0"/>
                </a:solidFill>
                <a:latin typeface="黑体" panose="02010609060101010101" charset="-122"/>
                <a:ea typeface="黑体" panose="02010609060101010101" charset="-122"/>
              </a:rPr>
              <a:t>、</a:t>
            </a:r>
            <a:r>
              <a:rPr lang="zh-CN" altLang="en-US" sz="2800" dirty="0" smtClean="0">
                <a:solidFill>
                  <a:srgbClr val="7030A0"/>
                </a:solidFill>
                <a:latin typeface="黑体" panose="02010609060101010101" charset="-122"/>
                <a:ea typeface="黑体" panose="02010609060101010101" charset="-122"/>
              </a:rPr>
              <a:t>性格</a:t>
            </a:r>
            <a:r>
              <a:rPr lang="zh-CN" altLang="en-US" sz="2800" dirty="0">
                <a:solidFill>
                  <a:srgbClr val="7030A0"/>
                </a:solidFill>
                <a:latin typeface="黑体" panose="02010609060101010101" charset="-122"/>
                <a:ea typeface="黑体" panose="02010609060101010101" charset="-122"/>
              </a:rPr>
              <a:t>或品质方面的特征</a:t>
            </a:r>
          </a:p>
        </p:txBody>
      </p:sp>
      <p:sp>
        <p:nvSpPr>
          <p:cNvPr id="3" name="文本框 2"/>
          <p:cNvSpPr txBox="1"/>
          <p:nvPr/>
        </p:nvSpPr>
        <p:spPr>
          <a:xfrm>
            <a:off x="1631504" y="2375757"/>
            <a:ext cx="8496944" cy="1384995"/>
          </a:xfrm>
          <a:prstGeom prst="rect">
            <a:avLst/>
          </a:prstGeom>
          <a:noFill/>
        </p:spPr>
        <p:txBody>
          <a:bodyPr wrap="square">
            <a:spAutoFit/>
          </a:bodyPr>
          <a:lstStyle/>
          <a:p>
            <a:r>
              <a:rPr lang="en-US" altLang="zh-CN" sz="2800" dirty="0">
                <a:latin typeface="黑体" panose="02010609060101010101" charset="-122"/>
                <a:ea typeface="黑体" panose="02010609060101010101" charset="-122"/>
              </a:rPr>
              <a:t>《</a:t>
            </a:r>
            <a:r>
              <a:rPr lang="zh-CN" altLang="en-US" sz="2800" dirty="0">
                <a:latin typeface="黑体" panose="02010609060101010101" charset="-122"/>
                <a:ea typeface="黑体" panose="02010609060101010101" charset="-122"/>
              </a:rPr>
              <a:t>祝福</a:t>
            </a:r>
            <a:r>
              <a:rPr lang="en-US" altLang="zh-CN" sz="2800" dirty="0">
                <a:latin typeface="黑体" panose="02010609060101010101" charset="-122"/>
                <a:ea typeface="黑体" panose="02010609060101010101" charset="-122"/>
              </a:rPr>
              <a:t>》</a:t>
            </a:r>
            <a:r>
              <a:rPr lang="zh-CN" altLang="en-US" sz="2800" dirty="0">
                <a:latin typeface="黑体" panose="02010609060101010101" charset="-122"/>
                <a:ea typeface="黑体" panose="02010609060101010101" charset="-122"/>
              </a:rPr>
              <a:t>中当“我”听闻祥林嫂的死讯后，深夜神伤</a:t>
            </a:r>
            <a:r>
              <a:rPr lang="zh-CN" altLang="en-US" sz="2800" dirty="0" smtClean="0">
                <a:latin typeface="黑体" panose="02010609060101010101" charset="-122"/>
                <a:ea typeface="黑体" panose="02010609060101010101" charset="-122"/>
              </a:rPr>
              <a:t>：</a:t>
            </a:r>
            <a:endParaRPr lang="en-US" altLang="zh-CN" sz="2800" dirty="0" smtClean="0">
              <a:latin typeface="黑体" panose="02010609060101010101" charset="-122"/>
              <a:ea typeface="黑体" panose="02010609060101010101" charset="-122"/>
            </a:endParaRPr>
          </a:p>
          <a:p>
            <a:r>
              <a:rPr lang="zh-CN" altLang="en-US" sz="2800" dirty="0" smtClean="0">
                <a:latin typeface="黑体" panose="02010609060101010101" charset="-122"/>
                <a:ea typeface="黑体" panose="02010609060101010101" charset="-122"/>
              </a:rPr>
              <a:t>    雪花</a:t>
            </a:r>
            <a:r>
              <a:rPr lang="zh-CN" altLang="en-US" sz="2800" dirty="0">
                <a:latin typeface="黑体" panose="02010609060101010101" charset="-122"/>
                <a:ea typeface="黑体" panose="02010609060101010101" charset="-122"/>
              </a:rPr>
              <a:t>落在积得厚厚的雪褥上面，听去似乎瑟瑟有声，使人更加感得沉寂</a:t>
            </a:r>
            <a:r>
              <a:rPr lang="zh-CN" altLang="en-US" sz="2800" dirty="0" smtClean="0">
                <a:latin typeface="黑体" panose="02010609060101010101" charset="-122"/>
                <a:ea typeface="黑体" panose="02010609060101010101" charset="-122"/>
              </a:rPr>
              <a:t>。  </a:t>
            </a:r>
            <a:endParaRPr lang="zh-CN" altLang="en-US" sz="2800" dirty="0">
              <a:latin typeface="黑体" panose="02010609060101010101" charset="-122"/>
              <a:ea typeface="黑体" panose="02010609060101010101" charset="-122"/>
            </a:endParaRPr>
          </a:p>
        </p:txBody>
      </p:sp>
      <p:sp>
        <p:nvSpPr>
          <p:cNvPr id="5" name="文本框 4"/>
          <p:cNvSpPr txBox="1"/>
          <p:nvPr/>
        </p:nvSpPr>
        <p:spPr>
          <a:xfrm>
            <a:off x="1775520" y="4312558"/>
            <a:ext cx="8352928" cy="523220"/>
          </a:xfrm>
          <a:prstGeom prst="rect">
            <a:avLst/>
          </a:prstGeom>
          <a:noFill/>
        </p:spPr>
        <p:txBody>
          <a:bodyPr wrap="square">
            <a:spAutoFit/>
          </a:bodyPr>
          <a:lstStyle/>
          <a:p>
            <a:r>
              <a:rPr lang="zh-CN" altLang="en-US" sz="2800" dirty="0">
                <a:solidFill>
                  <a:srgbClr val="0000CC"/>
                </a:solidFill>
                <a:latin typeface="黑体" panose="02010609060101010101" charset="-122"/>
                <a:ea typeface="黑体" panose="02010609060101010101" charset="-122"/>
              </a:rPr>
              <a:t>渲染了凄冷的气氛，衬托</a:t>
            </a:r>
            <a:r>
              <a:rPr lang="zh-CN" altLang="en-US" sz="2800" dirty="0" smtClean="0">
                <a:solidFill>
                  <a:srgbClr val="0000CC"/>
                </a:solidFill>
                <a:latin typeface="黑体" panose="02010609060101010101" charset="-122"/>
                <a:ea typeface="黑体" panose="02010609060101010101" charset="-122"/>
              </a:rPr>
              <a:t>了 “我”</a:t>
            </a:r>
            <a:r>
              <a:rPr lang="zh-CN" altLang="en-US" sz="2800" dirty="0">
                <a:solidFill>
                  <a:srgbClr val="0000CC"/>
                </a:solidFill>
                <a:latin typeface="黑体" panose="02010609060101010101" charset="-122"/>
                <a:ea typeface="黑体" panose="02010609060101010101" charset="-122"/>
              </a:rPr>
              <a:t>孤寂沉重的心情。</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431704" y="1484784"/>
            <a:ext cx="5328592" cy="646331"/>
          </a:xfrm>
          <a:prstGeom prst="rect">
            <a:avLst/>
          </a:prstGeom>
          <a:noFill/>
        </p:spPr>
        <p:txBody>
          <a:bodyPr wrap="square">
            <a:spAutoFit/>
          </a:bodyPr>
          <a:lstStyle/>
          <a:p>
            <a:pPr algn="ctr"/>
            <a:r>
              <a:rPr lang="zh-CN" altLang="en-US" sz="3600" dirty="0" smtClean="0">
                <a:solidFill>
                  <a:srgbClr val="FF0000"/>
                </a:solidFill>
                <a:latin typeface="黑体" panose="02010609060101010101" charset="-122"/>
                <a:ea typeface="黑体" panose="02010609060101010101" charset="-122"/>
              </a:rPr>
              <a:t>第二课时</a:t>
            </a:r>
            <a:r>
              <a:rPr lang="zh-CN" altLang="en-US" sz="3600" dirty="0">
                <a:solidFill>
                  <a:srgbClr val="FF0000"/>
                </a:solidFill>
                <a:latin typeface="黑体" panose="02010609060101010101" charset="-122"/>
                <a:ea typeface="黑体" panose="02010609060101010101" charset="-122"/>
              </a:rPr>
              <a:t>目录</a:t>
            </a:r>
            <a:endParaRPr lang="zh-CN" altLang="zh-CN" sz="3600" dirty="0">
              <a:solidFill>
                <a:srgbClr val="FF0000"/>
              </a:solidFill>
              <a:latin typeface="黑体" panose="02010609060101010101" charset="-122"/>
              <a:ea typeface="黑体" panose="02010609060101010101" charset="-122"/>
            </a:endParaRPr>
          </a:p>
        </p:txBody>
      </p:sp>
      <p:sp>
        <p:nvSpPr>
          <p:cNvPr id="6" name="文本框 5"/>
          <p:cNvSpPr txBox="1"/>
          <p:nvPr/>
        </p:nvSpPr>
        <p:spPr>
          <a:xfrm>
            <a:off x="2279447" y="2493119"/>
            <a:ext cx="7560840" cy="1814830"/>
          </a:xfrm>
          <a:prstGeom prst="rect">
            <a:avLst/>
          </a:prstGeom>
          <a:noFill/>
        </p:spPr>
        <p:txBody>
          <a:bodyPr wrap="square">
            <a:spAutoFit/>
          </a:bodyPr>
          <a:lstStyle/>
          <a:p>
            <a:r>
              <a:rPr lang="zh-CN" altLang="en-US" sz="2800" dirty="0">
                <a:latin typeface="黑体" panose="02010609060101010101" charset="-122"/>
                <a:ea typeface="黑体" panose="02010609060101010101" charset="-122"/>
                <a:sym typeface="Arial" panose="020B0604020202020204" pitchFamily="34" charset="0"/>
              </a:rPr>
              <a:t>一、赏析环境描写</a:t>
            </a:r>
          </a:p>
          <a:p>
            <a:r>
              <a:rPr lang="zh-CN" altLang="en-US" sz="2800" dirty="0">
                <a:latin typeface="黑体" panose="02010609060101010101" charset="-122"/>
                <a:ea typeface="黑体" panose="02010609060101010101" charset="-122"/>
                <a:sym typeface="Arial" panose="020B0604020202020204" pitchFamily="34" charset="0"/>
              </a:rPr>
              <a:t>二</a:t>
            </a:r>
            <a:r>
              <a:rPr lang="zh-CN" altLang="en-US" sz="2800" dirty="0" smtClean="0">
                <a:latin typeface="黑体" panose="02010609060101010101" charset="-122"/>
                <a:ea typeface="黑体" panose="02010609060101010101" charset="-122"/>
                <a:sym typeface="Arial" panose="020B0604020202020204" pitchFamily="34" charset="0"/>
              </a:rPr>
              <a:t>、品味叙事语言</a:t>
            </a:r>
            <a:endParaRPr lang="en-US" altLang="zh-CN" sz="2800" dirty="0" smtClean="0">
              <a:latin typeface="黑体" panose="02010609060101010101" charset="-122"/>
              <a:ea typeface="黑体" panose="02010609060101010101" charset="-122"/>
              <a:sym typeface="Arial" panose="020B0604020202020204" pitchFamily="34" charset="0"/>
            </a:endParaRPr>
          </a:p>
          <a:p>
            <a:r>
              <a:rPr lang="zh-CN" altLang="en-US" sz="2800" dirty="0" smtClean="0">
                <a:latin typeface="黑体" panose="02010609060101010101" charset="-122"/>
                <a:ea typeface="黑体" panose="02010609060101010101" charset="-122"/>
              </a:rPr>
              <a:t>三、理解诗体小说艺术风格</a:t>
            </a:r>
          </a:p>
          <a:p>
            <a:r>
              <a:rPr lang="zh-CN" altLang="en-US" sz="2800" dirty="0" smtClean="0">
                <a:latin typeface="黑体" panose="02010609060101010101" charset="-122"/>
                <a:ea typeface="黑体" panose="02010609060101010101" charset="-122"/>
              </a:rPr>
              <a:t>四、课堂小结</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205821" y="620688"/>
            <a:ext cx="6955750" cy="584775"/>
          </a:xfrm>
          <a:prstGeom prst="rect">
            <a:avLst/>
          </a:prstGeom>
          <a:noFill/>
        </p:spPr>
        <p:txBody>
          <a:bodyPr wrap="none" rtlCol="0">
            <a:spAutoFit/>
          </a:bodyPr>
          <a:lstStyle/>
          <a:p>
            <a:r>
              <a:rPr lang="en-US" altLang="zh-CN" sz="3200" dirty="0" smtClean="0">
                <a:solidFill>
                  <a:srgbClr val="7030A0"/>
                </a:solidFill>
                <a:latin typeface="黑体" panose="02010609060101010101" charset="-122"/>
                <a:ea typeface="黑体" panose="02010609060101010101" charset="-122"/>
              </a:rPr>
              <a:t>3</a:t>
            </a:r>
            <a:r>
              <a:rPr lang="zh-CN" altLang="en-US" sz="3200" dirty="0" smtClean="0">
                <a:solidFill>
                  <a:srgbClr val="7030A0"/>
                </a:solidFill>
                <a:latin typeface="黑体" panose="02010609060101010101" charset="-122"/>
                <a:ea typeface="黑体" panose="02010609060101010101" charset="-122"/>
              </a:rPr>
              <a:t>、自然环境</a:t>
            </a:r>
            <a:r>
              <a:rPr lang="zh-CN" altLang="en-US" sz="3200" dirty="0">
                <a:solidFill>
                  <a:srgbClr val="7030A0"/>
                </a:solidFill>
                <a:latin typeface="黑体" panose="02010609060101010101" charset="-122"/>
                <a:ea typeface="黑体" panose="02010609060101010101" charset="-122"/>
              </a:rPr>
              <a:t>对情节发展有重要的影响</a:t>
            </a:r>
          </a:p>
        </p:txBody>
      </p:sp>
      <p:sp>
        <p:nvSpPr>
          <p:cNvPr id="3" name="文本框 2"/>
          <p:cNvSpPr txBox="1"/>
          <p:nvPr/>
        </p:nvSpPr>
        <p:spPr>
          <a:xfrm>
            <a:off x="1775592" y="1536601"/>
            <a:ext cx="8496944" cy="1938020"/>
          </a:xfrm>
          <a:prstGeom prst="rect">
            <a:avLst/>
          </a:prstGeom>
          <a:noFill/>
        </p:spPr>
        <p:txBody>
          <a:bodyPr wrap="square">
            <a:spAutoFit/>
          </a:bodyPr>
          <a:lstStyle/>
          <a:p>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林教头风雪山神庙</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中多次描写了</a:t>
            </a:r>
            <a:r>
              <a:rPr lang="zh-CN" altLang="en-US" sz="2400" dirty="0" smtClean="0">
                <a:latin typeface="黑体" panose="02010609060101010101" charset="-122"/>
                <a:ea typeface="黑体" panose="02010609060101010101" charset="-122"/>
              </a:rPr>
              <a:t>风雪：</a:t>
            </a:r>
            <a:endParaRPr lang="en-US" altLang="zh-CN" sz="2400" dirty="0" smtClean="0">
              <a:latin typeface="黑体" panose="02010609060101010101" charset="-122"/>
              <a:ea typeface="黑体" panose="02010609060101010101" charset="-122"/>
            </a:endParaRPr>
          </a:p>
          <a:p>
            <a:endParaRPr lang="en-US" altLang="zh-CN" sz="2400" dirty="0" smtClean="0">
              <a:latin typeface="黑体" panose="02010609060101010101" charset="-122"/>
              <a:ea typeface="黑体" panose="02010609060101010101" charset="-122"/>
            </a:endParaRPr>
          </a:p>
          <a:p>
            <a:r>
              <a:rPr lang="zh-CN" altLang="en-US" sz="2400" dirty="0" smtClean="0">
                <a:latin typeface="黑体" panose="02010609060101010101" charset="-122"/>
                <a:ea typeface="黑体" panose="02010609060101010101" charset="-122"/>
              </a:rPr>
              <a:t>    林冲</a:t>
            </a:r>
            <a:r>
              <a:rPr lang="zh-CN" altLang="en-US" sz="2400" dirty="0">
                <a:latin typeface="黑体" panose="02010609060101010101" charset="-122"/>
                <a:ea typeface="黑体" panose="02010609060101010101" charset="-122"/>
              </a:rPr>
              <a:t>取路投草料场时，“正是严冬天气，彤云密布，朔风渐起，却早纷纷扬扬卷下一天大雪来” ；出门沽酒时，“那雪正下得紧”；沽酒返回时，“看那雪，到晚越下得紧了”。</a:t>
            </a:r>
            <a:endParaRPr lang="en-US" altLang="zh-CN" sz="2400" dirty="0">
              <a:latin typeface="黑体" panose="02010609060101010101" charset="-122"/>
              <a:ea typeface="黑体" panose="02010609060101010101" charset="-122"/>
            </a:endParaRPr>
          </a:p>
        </p:txBody>
      </p:sp>
      <p:sp>
        <p:nvSpPr>
          <p:cNvPr id="5" name="文本框 4"/>
          <p:cNvSpPr txBox="1"/>
          <p:nvPr/>
        </p:nvSpPr>
        <p:spPr>
          <a:xfrm>
            <a:off x="1919536" y="4077860"/>
            <a:ext cx="8352928" cy="953135"/>
          </a:xfrm>
          <a:prstGeom prst="rect">
            <a:avLst/>
          </a:prstGeom>
          <a:noFill/>
        </p:spPr>
        <p:txBody>
          <a:bodyPr wrap="square">
            <a:spAutoFit/>
          </a:bodyPr>
          <a:lstStyle/>
          <a:p>
            <a:r>
              <a:rPr lang="zh-CN" altLang="en-US" sz="2800" dirty="0" smtClean="0">
                <a:solidFill>
                  <a:srgbClr val="0000CC"/>
                </a:solidFill>
                <a:latin typeface="黑体" panose="02010609060101010101" charset="-122"/>
                <a:ea typeface="黑体" panose="02010609060101010101" charset="-122"/>
              </a:rPr>
              <a:t>    再现</a:t>
            </a:r>
            <a:r>
              <a:rPr lang="zh-CN" altLang="en-US" sz="2800" dirty="0">
                <a:solidFill>
                  <a:srgbClr val="0000CC"/>
                </a:solidFill>
                <a:latin typeface="黑体" panose="02010609060101010101" charset="-122"/>
                <a:ea typeface="黑体" panose="02010609060101010101" charset="-122"/>
              </a:rPr>
              <a:t>了当时的天气情景，风大雪</a:t>
            </a:r>
            <a:r>
              <a:rPr lang="zh-CN" altLang="en-US" sz="2800" dirty="0" smtClean="0">
                <a:solidFill>
                  <a:srgbClr val="0000CC"/>
                </a:solidFill>
                <a:latin typeface="黑体" panose="02010609060101010101" charset="-122"/>
                <a:ea typeface="黑体" panose="02010609060101010101" charset="-122"/>
              </a:rPr>
              <a:t>紧，交代自然环境，推动情节发展。</a:t>
            </a:r>
            <a:endParaRPr lang="zh-CN" altLang="en-US" sz="2800" dirty="0">
              <a:solidFill>
                <a:srgbClr val="0000CC"/>
              </a:solidFill>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71664" y="908720"/>
            <a:ext cx="4903907" cy="584775"/>
          </a:xfrm>
          <a:prstGeom prst="rect">
            <a:avLst/>
          </a:prstGeom>
          <a:noFill/>
        </p:spPr>
        <p:txBody>
          <a:bodyPr wrap="none" rtlCol="0">
            <a:spAutoFit/>
          </a:bodyPr>
          <a:lstStyle/>
          <a:p>
            <a:r>
              <a:rPr lang="en-US" altLang="zh-CN" sz="3200" dirty="0" smtClean="0">
                <a:solidFill>
                  <a:srgbClr val="7030A0"/>
                </a:solidFill>
                <a:latin typeface="黑体" panose="02010609060101010101" charset="-122"/>
                <a:ea typeface="黑体" panose="02010609060101010101" charset="-122"/>
              </a:rPr>
              <a:t>4</a:t>
            </a:r>
            <a:r>
              <a:rPr lang="zh-CN" altLang="en-US" sz="3200" dirty="0" smtClean="0">
                <a:solidFill>
                  <a:srgbClr val="7030A0"/>
                </a:solidFill>
                <a:latin typeface="黑体" panose="02010609060101010101" charset="-122"/>
                <a:ea typeface="黑体" panose="02010609060101010101" charset="-122"/>
              </a:rPr>
              <a:t>、自然环境</a:t>
            </a:r>
            <a:r>
              <a:rPr lang="zh-CN" altLang="en-US" sz="3200" dirty="0">
                <a:solidFill>
                  <a:srgbClr val="7030A0"/>
                </a:solidFill>
                <a:latin typeface="黑体" panose="02010609060101010101" charset="-122"/>
                <a:ea typeface="黑体" panose="02010609060101010101" charset="-122"/>
              </a:rPr>
              <a:t>可以揭示</a:t>
            </a:r>
            <a:r>
              <a:rPr lang="zh-CN" altLang="en-US" sz="3200" dirty="0" smtClean="0">
                <a:solidFill>
                  <a:srgbClr val="7030A0"/>
                </a:solidFill>
                <a:latin typeface="黑体" panose="02010609060101010101" charset="-122"/>
                <a:ea typeface="黑体" panose="02010609060101010101" charset="-122"/>
              </a:rPr>
              <a:t>主题</a:t>
            </a:r>
            <a:endParaRPr lang="zh-CN" altLang="en-US" sz="3200" dirty="0">
              <a:solidFill>
                <a:srgbClr val="7030A0"/>
              </a:solidFill>
              <a:latin typeface="黑体" panose="02010609060101010101" charset="-122"/>
              <a:ea typeface="黑体" panose="02010609060101010101" charset="-122"/>
            </a:endParaRPr>
          </a:p>
        </p:txBody>
      </p:sp>
      <p:sp>
        <p:nvSpPr>
          <p:cNvPr id="3" name="文本框 2"/>
          <p:cNvSpPr txBox="1"/>
          <p:nvPr/>
        </p:nvSpPr>
        <p:spPr>
          <a:xfrm>
            <a:off x="1415480" y="1628800"/>
            <a:ext cx="8496944" cy="3785652"/>
          </a:xfrm>
          <a:prstGeom prst="rect">
            <a:avLst/>
          </a:prstGeom>
          <a:noFill/>
        </p:spPr>
        <p:txBody>
          <a:bodyPr wrap="square">
            <a:spAutoFit/>
          </a:bodyPr>
          <a:lstStyle/>
          <a:p>
            <a:r>
              <a:rPr lang="zh-CN" altLang="en-US" sz="2400" dirty="0">
                <a:latin typeface="黑体" panose="02010609060101010101" charset="-122"/>
                <a:ea typeface="黑体" panose="02010609060101010101" charset="-122"/>
              </a:rPr>
              <a:t>鲁迅的</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祝福</a:t>
            </a:r>
            <a:r>
              <a:rPr lang="en-US" altLang="zh-CN" sz="2400" dirty="0">
                <a:latin typeface="黑体" panose="02010609060101010101" charset="-122"/>
                <a:ea typeface="黑体" panose="02010609060101010101" charset="-122"/>
              </a:rPr>
              <a:t>》</a:t>
            </a:r>
            <a:r>
              <a:rPr lang="zh-CN" altLang="en-US" sz="2400" dirty="0">
                <a:latin typeface="黑体" panose="02010609060101010101" charset="-122"/>
                <a:ea typeface="黑体" panose="02010609060101010101" charset="-122"/>
              </a:rPr>
              <a:t>结尾处的环境描写</a:t>
            </a:r>
            <a:r>
              <a:rPr lang="zh-CN" altLang="en-US" sz="2400" dirty="0" smtClean="0">
                <a:latin typeface="黑体" panose="02010609060101010101" charset="-122"/>
                <a:ea typeface="黑体" panose="02010609060101010101" charset="-122"/>
              </a:rPr>
              <a:t>：</a:t>
            </a:r>
            <a:endParaRPr lang="en-US" altLang="zh-CN" sz="2400" dirty="0" smtClean="0">
              <a:latin typeface="黑体" panose="02010609060101010101" charset="-122"/>
              <a:ea typeface="黑体" panose="02010609060101010101" charset="-122"/>
            </a:endParaRPr>
          </a:p>
          <a:p>
            <a:endParaRPr lang="zh-CN" altLang="en-US" sz="2400" dirty="0">
              <a:latin typeface="黑体" panose="02010609060101010101" charset="-122"/>
              <a:ea typeface="黑体" panose="02010609060101010101" charset="-122"/>
            </a:endParaRPr>
          </a:p>
          <a:p>
            <a:r>
              <a:rPr lang="zh-CN" altLang="en-US" sz="2400" dirty="0" smtClean="0">
                <a:latin typeface="黑体" panose="02010609060101010101" charset="-122"/>
                <a:ea typeface="黑体" panose="02010609060101010101" charset="-122"/>
              </a:rPr>
              <a:t>    我</a:t>
            </a:r>
            <a:r>
              <a:rPr lang="zh-CN" altLang="en-US" sz="2400" dirty="0">
                <a:latin typeface="黑体" panose="02010609060101010101" charset="-122"/>
                <a:ea typeface="黑体" panose="02010609060101010101" charset="-122"/>
              </a:rPr>
              <a:t>给那些因为在近旁而极响的爆竹声惊醒，看见豆一般大的黄色的灯火光，接着又听得毕毕剥剥的鞭炮，是四叔家正在“祝福”了；知道已是五更将近时候。我在蒙胧中，又</a:t>
            </a:r>
            <a:r>
              <a:rPr lang="zh-CN" altLang="en-US" sz="2400" u="sng" dirty="0">
                <a:latin typeface="黑体" panose="02010609060101010101" charset="-122"/>
                <a:ea typeface="黑体" panose="02010609060101010101" charset="-122"/>
              </a:rPr>
              <a:t>隐约听到远处的爆竹声联绵不断，似乎合成一天音响的浓云，夹着团团飞舞的雪花，拥抱了全市镇</a:t>
            </a:r>
            <a:r>
              <a:rPr lang="zh-CN" altLang="en-US" sz="2400" dirty="0">
                <a:latin typeface="黑体" panose="02010609060101010101" charset="-122"/>
                <a:ea typeface="黑体" panose="02010609060101010101" charset="-122"/>
              </a:rPr>
              <a:t>。我在这繁响的拥抱中，也懒散而且舒适，从白天以至初夜的疑虑，全给祝福的空气一扫而空了，只觉得天地圣众歆享了牲醴和香烟，都醉醺醺的在空中蹒跚，豫备给鲁镇的人们以无限的幸福。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71664" y="908720"/>
            <a:ext cx="4903907" cy="584775"/>
          </a:xfrm>
          <a:prstGeom prst="rect">
            <a:avLst/>
          </a:prstGeom>
          <a:noFill/>
        </p:spPr>
        <p:txBody>
          <a:bodyPr wrap="none" rtlCol="0">
            <a:spAutoFit/>
          </a:bodyPr>
          <a:lstStyle/>
          <a:p>
            <a:r>
              <a:rPr lang="en-US" altLang="zh-CN" sz="3200" dirty="0" smtClean="0">
                <a:solidFill>
                  <a:srgbClr val="7030A0"/>
                </a:solidFill>
                <a:latin typeface="黑体" panose="02010609060101010101" charset="-122"/>
                <a:ea typeface="黑体" panose="02010609060101010101" charset="-122"/>
              </a:rPr>
              <a:t>4</a:t>
            </a:r>
            <a:r>
              <a:rPr lang="zh-CN" altLang="en-US" sz="3200" dirty="0" smtClean="0">
                <a:solidFill>
                  <a:srgbClr val="7030A0"/>
                </a:solidFill>
                <a:latin typeface="黑体" panose="02010609060101010101" charset="-122"/>
                <a:ea typeface="黑体" panose="02010609060101010101" charset="-122"/>
              </a:rPr>
              <a:t>、自然环境</a:t>
            </a:r>
            <a:r>
              <a:rPr lang="zh-CN" altLang="en-US" sz="3200" dirty="0">
                <a:solidFill>
                  <a:srgbClr val="7030A0"/>
                </a:solidFill>
                <a:latin typeface="黑体" panose="02010609060101010101" charset="-122"/>
                <a:ea typeface="黑体" panose="02010609060101010101" charset="-122"/>
              </a:rPr>
              <a:t>可以揭示</a:t>
            </a:r>
            <a:r>
              <a:rPr lang="zh-CN" altLang="en-US" sz="3200" dirty="0" smtClean="0">
                <a:solidFill>
                  <a:srgbClr val="7030A0"/>
                </a:solidFill>
                <a:latin typeface="黑体" panose="02010609060101010101" charset="-122"/>
                <a:ea typeface="黑体" panose="02010609060101010101" charset="-122"/>
              </a:rPr>
              <a:t>主题</a:t>
            </a:r>
            <a:endParaRPr lang="zh-CN" altLang="en-US" sz="3200" dirty="0">
              <a:solidFill>
                <a:srgbClr val="7030A0"/>
              </a:solidFill>
              <a:latin typeface="黑体" panose="02010609060101010101" charset="-122"/>
              <a:ea typeface="黑体" panose="02010609060101010101" charset="-122"/>
            </a:endParaRPr>
          </a:p>
        </p:txBody>
      </p:sp>
      <p:sp>
        <p:nvSpPr>
          <p:cNvPr id="5" name="文本框 4"/>
          <p:cNvSpPr txBox="1"/>
          <p:nvPr/>
        </p:nvSpPr>
        <p:spPr>
          <a:xfrm>
            <a:off x="1343472" y="2132856"/>
            <a:ext cx="8712968" cy="2676525"/>
          </a:xfrm>
          <a:prstGeom prst="rect">
            <a:avLst/>
          </a:prstGeom>
          <a:noFill/>
        </p:spPr>
        <p:txBody>
          <a:bodyPr wrap="square">
            <a:spAutoFit/>
          </a:bodyPr>
          <a:lstStyle/>
          <a:p>
            <a:r>
              <a:rPr lang="zh-CN" altLang="en-US" sz="2800" dirty="0" smtClean="0">
                <a:latin typeface="黑体" panose="02010609060101010101" charset="-122"/>
                <a:ea typeface="黑体" panose="02010609060101010101" charset="-122"/>
              </a:rPr>
              <a:t>    </a:t>
            </a:r>
            <a:r>
              <a:rPr lang="zh-CN" altLang="en-US" sz="2800" dirty="0" smtClean="0">
                <a:solidFill>
                  <a:srgbClr val="0000CC"/>
                </a:solidFill>
                <a:latin typeface="黑体" panose="02010609060101010101" charset="-122"/>
                <a:ea typeface="黑体" panose="02010609060101010101" charset="-122"/>
              </a:rPr>
              <a:t>象征</a:t>
            </a:r>
            <a:r>
              <a:rPr lang="zh-CN" altLang="en-US" sz="2800" dirty="0">
                <a:solidFill>
                  <a:srgbClr val="0000CC"/>
                </a:solidFill>
                <a:latin typeface="黑体" panose="02010609060101010101" charset="-122"/>
                <a:ea typeface="黑体" panose="02010609060101010101" charset="-122"/>
              </a:rPr>
              <a:t>和暗示，深化</a:t>
            </a:r>
            <a:r>
              <a:rPr lang="zh-CN" altLang="en-US" sz="2800" dirty="0" smtClean="0">
                <a:solidFill>
                  <a:srgbClr val="0000CC"/>
                </a:solidFill>
                <a:latin typeface="黑体" panose="02010609060101010101" charset="-122"/>
                <a:ea typeface="黑体" panose="02010609060101010101" charset="-122"/>
              </a:rPr>
              <a:t>主旨。</a:t>
            </a:r>
            <a:r>
              <a:rPr lang="zh-CN" altLang="en-US" sz="2800" dirty="0" smtClean="0">
                <a:latin typeface="黑体" panose="02010609060101010101" charset="-122"/>
                <a:ea typeface="黑体" panose="02010609060101010101" charset="-122"/>
                <a:sym typeface="+mn-ea"/>
              </a:rPr>
              <a:t>作者</a:t>
            </a:r>
            <a:r>
              <a:rPr lang="zh-CN" altLang="en-US" sz="2800" dirty="0">
                <a:latin typeface="黑体" panose="02010609060101010101" charset="-122"/>
                <a:ea typeface="黑体" panose="02010609060101010101" charset="-122"/>
                <a:sym typeface="+mn-ea"/>
              </a:rPr>
              <a:t>拿有钱人的祝福活动和祥林嫂的惨死作了一个鲜明的对比。</a:t>
            </a:r>
            <a:r>
              <a:rPr lang="zh-CN" altLang="en-US" sz="2800" dirty="0">
                <a:latin typeface="黑体" panose="02010609060101010101" charset="-122"/>
                <a:ea typeface="黑体" panose="02010609060101010101" charset="-122"/>
              </a:rPr>
              <a:t>一边是鲁四老爷之流兴高采烈地为自己来年好运祝福，一边是被压迫者在寒冬腊月、大雪纷飞的祝福声中惨死在雪地里，形成了强烈的对比，增强了祥林嫂命运的悲剧性，揭露封建礼教吃人的本质，深化了小说的主题。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5760" y="1988820"/>
            <a:ext cx="8920480" cy="2553335"/>
          </a:xfrm>
          <a:prstGeom prst="rect">
            <a:avLst/>
          </a:prstGeom>
          <a:noFill/>
        </p:spPr>
        <p:txBody>
          <a:bodyPr wrap="square" rtlCol="0">
            <a:spAutoFit/>
          </a:bodyPr>
          <a:lstStyle/>
          <a:p>
            <a:r>
              <a:rPr lang="en-US" altLang="zh-CN" sz="3200" dirty="0" smtClean="0">
                <a:solidFill>
                  <a:srgbClr val="7030A0"/>
                </a:solidFill>
                <a:latin typeface="黑体" panose="02010609060101010101" charset="-122"/>
                <a:ea typeface="黑体" panose="02010609060101010101" charset="-122"/>
              </a:rPr>
              <a:t>《</a:t>
            </a:r>
            <a:r>
              <a:rPr lang="zh-CN" altLang="en-US" sz="3200" dirty="0" smtClean="0">
                <a:solidFill>
                  <a:srgbClr val="7030A0"/>
                </a:solidFill>
                <a:latin typeface="黑体" panose="02010609060101010101" charset="-122"/>
                <a:ea typeface="黑体" panose="02010609060101010101" charset="-122"/>
              </a:rPr>
              <a:t>荷花淀</a:t>
            </a:r>
            <a:r>
              <a:rPr lang="en-US" altLang="zh-CN" sz="3200" dirty="0" smtClean="0">
                <a:solidFill>
                  <a:srgbClr val="7030A0"/>
                </a:solidFill>
                <a:latin typeface="黑体" panose="02010609060101010101" charset="-122"/>
                <a:ea typeface="黑体" panose="02010609060101010101" charset="-122"/>
              </a:rPr>
              <a:t>》</a:t>
            </a:r>
            <a:r>
              <a:rPr lang="zh-CN" altLang="en-US" sz="3200" dirty="0" smtClean="0">
                <a:solidFill>
                  <a:srgbClr val="7030A0"/>
                </a:solidFill>
                <a:latin typeface="黑体" panose="02010609060101010101" charset="-122"/>
                <a:ea typeface="黑体" panose="02010609060101010101" charset="-122"/>
              </a:rPr>
              <a:t>叙写的是一个沉重的话题——战争，</a:t>
            </a:r>
          </a:p>
          <a:p>
            <a:r>
              <a:rPr lang="zh-CN" altLang="en-US" sz="3200" dirty="0" smtClean="0">
                <a:solidFill>
                  <a:srgbClr val="7030A0"/>
                </a:solidFill>
                <a:latin typeface="黑体" panose="02010609060101010101" charset="-122"/>
                <a:ea typeface="黑体" panose="02010609060101010101" charset="-122"/>
              </a:rPr>
              <a:t>但作者描写平凡的日常生活，自然地展现人物</a:t>
            </a:r>
          </a:p>
          <a:p>
            <a:r>
              <a:rPr lang="zh-CN" altLang="en-US" sz="3200" dirty="0" smtClean="0">
                <a:solidFill>
                  <a:srgbClr val="7030A0"/>
                </a:solidFill>
                <a:latin typeface="黑体" panose="02010609060101010101" charset="-122"/>
                <a:ea typeface="黑体" panose="02010609060101010101" charset="-122"/>
              </a:rPr>
              <a:t>的精神风貌，发掘人物的情操美，表现出质朴</a:t>
            </a:r>
          </a:p>
          <a:p>
            <a:r>
              <a:rPr lang="zh-CN" altLang="en-US" sz="3200" dirty="0" smtClean="0">
                <a:solidFill>
                  <a:srgbClr val="7030A0"/>
                </a:solidFill>
                <a:latin typeface="黑体" panose="02010609060101010101" charset="-122"/>
                <a:ea typeface="黑体" panose="02010609060101010101" charset="-122"/>
              </a:rPr>
              <a:t>的中国人民对美好生活的追求。这样叙写战争</a:t>
            </a:r>
          </a:p>
          <a:p>
            <a:r>
              <a:rPr lang="zh-CN" altLang="en-US" sz="3200" dirty="0" smtClean="0">
                <a:solidFill>
                  <a:srgbClr val="7030A0"/>
                </a:solidFill>
                <a:latin typeface="黑体" panose="02010609060101010101" charset="-122"/>
                <a:ea typeface="黑体" panose="02010609060101010101" charset="-122"/>
              </a:rPr>
              <a:t>故事合适吗？</a:t>
            </a:r>
            <a:endParaRPr lang="zh-CN" altLang="en-US" sz="3200" dirty="0">
              <a:solidFill>
                <a:srgbClr val="7030A0"/>
              </a:solidFill>
              <a:latin typeface="黑体" panose="02010609060101010101" charset="-122"/>
              <a:ea typeface="黑体" panose="02010609060101010101" charset="-122"/>
            </a:endParaRPr>
          </a:p>
        </p:txBody>
      </p:sp>
      <p:sp>
        <p:nvSpPr>
          <p:cNvPr id="7" name="文本框 7"/>
          <p:cNvSpPr txBox="1"/>
          <p:nvPr/>
        </p:nvSpPr>
        <p:spPr>
          <a:xfrm>
            <a:off x="4799140" y="764537"/>
            <a:ext cx="1826141" cy="584775"/>
          </a:xfrm>
          <a:prstGeom prst="rect">
            <a:avLst/>
          </a:prstGeom>
          <a:noFill/>
        </p:spPr>
        <p:txBody>
          <a:bodyPr wrap="none" rtlCol="0">
            <a:spAutoFit/>
          </a:bodyPr>
          <a:lstStyle/>
          <a:p>
            <a:r>
              <a:rPr lang="zh-CN" altLang="en-US" sz="3200" dirty="0">
                <a:solidFill>
                  <a:srgbClr val="7030A0"/>
                </a:solidFill>
                <a:latin typeface="黑体" panose="02010609060101010101" charset="-122"/>
                <a:ea typeface="黑体" panose="02010609060101010101" charset="-122"/>
              </a:rPr>
              <a:t>答疑环节</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07368" y="1196752"/>
            <a:ext cx="11388725" cy="4401205"/>
          </a:xfrm>
          <a:prstGeom prst="rect">
            <a:avLst/>
          </a:prstGeom>
          <a:noFill/>
        </p:spPr>
        <p:txBody>
          <a:bodyPr wrap="square" rtlCol="0">
            <a:spAutoFit/>
          </a:bodyPr>
          <a:lstStyle/>
          <a:p>
            <a:pPr algn="l"/>
            <a:r>
              <a:rPr lang="zh-CN" altLang="en-US" sz="2800" dirty="0" smtClean="0">
                <a:solidFill>
                  <a:schemeClr val="tx1"/>
                </a:solidFill>
                <a:latin typeface="黑体" panose="02010609060101010101" charset="-122"/>
                <a:ea typeface="黑体" panose="02010609060101010101" charset="-122"/>
              </a:rPr>
              <a:t>合适。原因：</a:t>
            </a:r>
            <a:r>
              <a:rPr lang="zh-CN" altLang="en-US" sz="2800" spc="60" dirty="0" smtClean="0">
                <a:solidFill>
                  <a:schemeClr val="tx1"/>
                </a:solidFill>
                <a:latin typeface="黑体" panose="02010609060101010101" charset="-122"/>
                <a:ea typeface="黑体" panose="02010609060101010101" charset="-122"/>
                <a:sym typeface="+mn-ea"/>
              </a:rPr>
              <a:t>①</a:t>
            </a:r>
            <a:r>
              <a:rPr lang="zh-CN" altLang="en-US" sz="2800" spc="60" dirty="0">
                <a:solidFill>
                  <a:schemeClr val="tx1"/>
                </a:solidFill>
                <a:latin typeface="黑体" panose="02010609060101010101" charset="-122"/>
                <a:ea typeface="黑体" panose="02010609060101010101" charset="-122"/>
                <a:sym typeface="+mn-ea"/>
              </a:rPr>
              <a:t>小说虽然没有直接写战争的激烈、残酷，</a:t>
            </a:r>
            <a:r>
              <a:rPr lang="zh-CN" altLang="en-US" sz="2800" spc="60" dirty="0" smtClean="0">
                <a:solidFill>
                  <a:schemeClr val="tx1"/>
                </a:solidFill>
                <a:latin typeface="黑体" panose="02010609060101010101" charset="-122"/>
                <a:ea typeface="黑体" panose="02010609060101010101" charset="-122"/>
                <a:sym typeface="+mn-ea"/>
              </a:rPr>
              <a:t>但写</a:t>
            </a:r>
            <a:r>
              <a:rPr lang="zh-CN" altLang="en-US" sz="2800" spc="60" dirty="0">
                <a:solidFill>
                  <a:schemeClr val="tx1"/>
                </a:solidFill>
                <a:latin typeface="黑体" panose="02010609060101010101" charset="-122"/>
                <a:ea typeface="黑体" panose="02010609060101010101" charset="-122"/>
                <a:sym typeface="+mn-ea"/>
              </a:rPr>
              <a:t>的是抗日战争的故事，只是把笔墨集中在普通百姓的夫妻之情、家国之爱上。通过描写这些善良、纯朴的人们在战争中表现出的人性光辉，来展现中国人民不畏强暴、保卫家园的精神状态。</a:t>
            </a:r>
          </a:p>
          <a:p>
            <a:pPr algn="l"/>
            <a:r>
              <a:rPr lang="zh-CN" altLang="en-US" sz="2800" spc="60" dirty="0">
                <a:solidFill>
                  <a:schemeClr val="tx1"/>
                </a:solidFill>
                <a:latin typeface="黑体" panose="02010609060101010101" charset="-122"/>
                <a:ea typeface="黑体" panose="02010609060101010101" charset="-122"/>
                <a:sym typeface="+mn-ea"/>
              </a:rPr>
              <a:t>②小说中，参军的人眷恋家庭，他们委托水生来做家属的工作，正是</a:t>
            </a:r>
            <a:r>
              <a:rPr lang="zh-CN" altLang="en-US" sz="2800" spc="60" dirty="0" smtClean="0">
                <a:solidFill>
                  <a:schemeClr val="tx1"/>
                </a:solidFill>
                <a:latin typeface="黑体" panose="02010609060101010101" charset="-122"/>
                <a:ea typeface="黑体" panose="02010609060101010101" charset="-122"/>
                <a:sym typeface="+mn-ea"/>
              </a:rPr>
              <a:t>表现他们</a:t>
            </a:r>
            <a:r>
              <a:rPr lang="zh-CN" altLang="en-US" sz="2800" spc="60" dirty="0">
                <a:solidFill>
                  <a:schemeClr val="tx1"/>
                </a:solidFill>
                <a:latin typeface="黑体" panose="02010609060101010101" charset="-122"/>
                <a:ea typeface="黑体" panose="02010609060101010101" charset="-122"/>
                <a:sym typeface="+mn-ea"/>
              </a:rPr>
              <a:t>对亲人的真挚感情；水生嫂等妇女们虽然委婉地流露出对丈夫的难舍之情但还是义无反顾地为他们打点行装，送他们上战场打击侵略者。</a:t>
            </a:r>
          </a:p>
          <a:p>
            <a:pPr algn="l"/>
            <a:r>
              <a:rPr lang="zh-CN" altLang="en-US" sz="2800" spc="60" dirty="0">
                <a:solidFill>
                  <a:schemeClr val="tx1"/>
                </a:solidFill>
                <a:latin typeface="黑体" panose="02010609060101010101" charset="-122"/>
                <a:ea typeface="黑体" panose="02010609060101010101" charset="-122"/>
                <a:sym typeface="+mn-ea"/>
              </a:rPr>
              <a:t>③妇女们探望丈夫，又为丈夫分担任务，参加战斗，更是夫妻</a:t>
            </a:r>
            <a:r>
              <a:rPr lang="zh-CN" altLang="en-US" sz="2800" spc="60" dirty="0" smtClean="0">
                <a:solidFill>
                  <a:schemeClr val="tx1"/>
                </a:solidFill>
                <a:latin typeface="黑体" panose="02010609060101010101" charset="-122"/>
                <a:ea typeface="黑体" panose="02010609060101010101" charset="-122"/>
                <a:sym typeface="+mn-ea"/>
              </a:rPr>
              <a:t>之情上升</a:t>
            </a:r>
            <a:r>
              <a:rPr lang="zh-CN" altLang="en-US" sz="2800" spc="60" dirty="0">
                <a:solidFill>
                  <a:schemeClr val="tx1"/>
                </a:solidFill>
                <a:latin typeface="黑体" panose="02010609060101010101" charset="-122"/>
                <a:ea typeface="黑体" panose="02010609060101010101" charset="-122"/>
                <a:sym typeface="+mn-ea"/>
              </a:rPr>
              <a:t>至家国之爱。有国才有家，有对亲人的</a:t>
            </a:r>
            <a:r>
              <a:rPr lang="zh-CN" altLang="en-US" sz="2800" spc="60" dirty="0" smtClean="0">
                <a:solidFill>
                  <a:schemeClr val="tx1"/>
                </a:solidFill>
                <a:latin typeface="黑体" panose="02010609060101010101" charset="-122"/>
                <a:ea typeface="黑体" panose="02010609060101010101" charset="-122"/>
                <a:sym typeface="+mn-ea"/>
              </a:rPr>
              <a:t>深情更有</a:t>
            </a:r>
            <a:r>
              <a:rPr lang="zh-CN" altLang="en-US" sz="2800" spc="60" dirty="0">
                <a:solidFill>
                  <a:schemeClr val="tx1"/>
                </a:solidFill>
                <a:latin typeface="黑体" panose="02010609060101010101" charset="-122"/>
                <a:ea typeface="黑体" panose="02010609060101010101" charset="-122"/>
                <a:sym typeface="+mn-ea"/>
              </a:rPr>
              <a:t>对国家的忠诚。</a:t>
            </a:r>
            <a:endParaRPr lang="zh-CN" altLang="en-US" sz="2800" dirty="0" smtClean="0">
              <a:solidFill>
                <a:schemeClr val="tx1"/>
              </a:solidFill>
              <a:latin typeface="黑体" panose="02010609060101010101" charset="-122"/>
              <a:ea typeface="黑体" panose="02010609060101010101" charset="-122"/>
            </a:endParaRPr>
          </a:p>
        </p:txBody>
      </p:sp>
      <p:sp>
        <p:nvSpPr>
          <p:cNvPr id="7" name="文本框 7"/>
          <p:cNvSpPr txBox="1"/>
          <p:nvPr/>
        </p:nvSpPr>
        <p:spPr>
          <a:xfrm>
            <a:off x="5015675" y="332102"/>
            <a:ext cx="1826141" cy="584775"/>
          </a:xfrm>
          <a:prstGeom prst="rect">
            <a:avLst/>
          </a:prstGeom>
          <a:noFill/>
        </p:spPr>
        <p:txBody>
          <a:bodyPr wrap="none" rtlCol="0">
            <a:spAutoFit/>
          </a:bodyPr>
          <a:lstStyle/>
          <a:p>
            <a:r>
              <a:rPr lang="zh-CN" altLang="en-US" sz="3200" dirty="0">
                <a:solidFill>
                  <a:srgbClr val="7030A0"/>
                </a:solidFill>
                <a:latin typeface="黑体" panose="02010609060101010101" charset="-122"/>
                <a:ea typeface="黑体" panose="02010609060101010101" charset="-122"/>
              </a:rPr>
              <a:t>答疑环节</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48811" y="3013501"/>
            <a:ext cx="6094378" cy="830997"/>
          </a:xfrm>
          <a:prstGeom prst="rect">
            <a:avLst/>
          </a:prstGeom>
          <a:noFill/>
        </p:spPr>
        <p:txBody>
          <a:bodyPr wrap="square">
            <a:spAutoFit/>
          </a:bodyPr>
          <a:lstStyle/>
          <a:p>
            <a:pPr algn="ctr"/>
            <a:r>
              <a:rPr lang="zh-CN" altLang="en-US" sz="4800" dirty="0">
                <a:latin typeface="黑体" panose="02010609060101010101" charset="-122"/>
                <a:ea typeface="黑体" panose="02010609060101010101" charset="-122"/>
              </a:rPr>
              <a:t>谢谢观看！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5152" y="980728"/>
            <a:ext cx="7620000" cy="645160"/>
          </a:xfrm>
          <a:prstGeom prst="rect">
            <a:avLst/>
          </a:prstGeom>
          <a:noFill/>
        </p:spPr>
        <p:txBody>
          <a:bodyPr wrap="square">
            <a:spAutoFit/>
          </a:bodyPr>
          <a:lstStyle/>
          <a:p>
            <a:r>
              <a:rPr lang="zh-CN" altLang="en-US" sz="3600" dirty="0">
                <a:solidFill>
                  <a:srgbClr val="0070C0"/>
                </a:solidFill>
                <a:latin typeface="黑体" panose="02010609060101010101" charset="-122"/>
                <a:ea typeface="黑体" panose="02010609060101010101" charset="-122"/>
                <a:sym typeface="Arial" panose="020B0604020202020204" pitchFamily="34" charset="0"/>
              </a:rPr>
              <a:t>一、赏析环境描写</a:t>
            </a:r>
          </a:p>
        </p:txBody>
      </p:sp>
      <p:sp>
        <p:nvSpPr>
          <p:cNvPr id="6" name="文本框 5"/>
          <p:cNvSpPr txBox="1"/>
          <p:nvPr/>
        </p:nvSpPr>
        <p:spPr>
          <a:xfrm>
            <a:off x="555152" y="1772816"/>
            <a:ext cx="67322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景物描写一：小院夜景</a:t>
            </a:r>
          </a:p>
        </p:txBody>
      </p:sp>
      <p:sp>
        <p:nvSpPr>
          <p:cNvPr id="5" name="文本框 4"/>
          <p:cNvSpPr txBox="1"/>
          <p:nvPr/>
        </p:nvSpPr>
        <p:spPr>
          <a:xfrm>
            <a:off x="479376" y="2486282"/>
            <a:ext cx="10801200" cy="3108543"/>
          </a:xfrm>
          <a:prstGeom prst="rect">
            <a:avLst/>
          </a:prstGeom>
          <a:noFill/>
        </p:spPr>
        <p:txBody>
          <a:bodyPr wrap="square">
            <a:spAutoFit/>
          </a:bodyPr>
          <a:lstStyle/>
          <a:p>
            <a:r>
              <a:rPr lang="en-US" altLang="zh-CN" sz="2800" dirty="0">
                <a:solidFill>
                  <a:schemeClr val="tx1"/>
                </a:solidFill>
                <a:latin typeface="黑体" panose="02010609060101010101" charset="-122"/>
                <a:ea typeface="黑体" panose="02010609060101010101" charset="-122"/>
              </a:rPr>
              <a:t>    </a:t>
            </a:r>
            <a:r>
              <a:rPr lang="zh-CN" altLang="en-US" sz="2800" dirty="0">
                <a:solidFill>
                  <a:schemeClr val="tx1"/>
                </a:solidFill>
                <a:latin typeface="黑体" panose="02010609060101010101" charset="-122"/>
                <a:ea typeface="黑体" panose="02010609060101010101" charset="-122"/>
              </a:rPr>
              <a:t>月亮升起来了，院子里凉爽得很，干净得很。白天破好的苇眉子潮润润的，正好编席。女人坐在小院当中，手指缠绞着柔滑修长的苇眉子。苇眉子又薄又细，在她怀里跳跃着。</a:t>
            </a:r>
          </a:p>
          <a:p>
            <a:r>
              <a:rPr lang="zh-CN" altLang="en-US" sz="2800" dirty="0">
                <a:solidFill>
                  <a:schemeClr val="tx1"/>
                </a:solidFill>
                <a:latin typeface="黑体" panose="02010609060101010101" charset="-122"/>
                <a:ea typeface="黑体" panose="02010609060101010101" charset="-122"/>
              </a:rPr>
              <a:t> </a:t>
            </a:r>
            <a:r>
              <a:rPr lang="en-US" altLang="zh-CN" sz="2800" dirty="0">
                <a:solidFill>
                  <a:schemeClr val="tx1"/>
                </a:solidFill>
                <a:latin typeface="黑体" panose="02010609060101010101" charset="-122"/>
                <a:ea typeface="黑体" panose="02010609060101010101" charset="-122"/>
              </a:rPr>
              <a:t>   </a:t>
            </a:r>
            <a:r>
              <a:rPr lang="zh-CN" altLang="en-US" sz="2800" dirty="0">
                <a:solidFill>
                  <a:schemeClr val="tx1"/>
                </a:solidFill>
                <a:latin typeface="黑体" panose="02010609060101010101" charset="-122"/>
                <a:ea typeface="黑体" panose="02010609060101010101" charset="-122"/>
              </a:rPr>
              <a:t>这女人编着席。不久，在她的身子下面就编成了一大片。她像坐在一片洁白的雪地上，也像坐在一片洁白的云彩上。她有时望望淀里，淀里也是一片银白世界。水面笼起一层薄薄透明的雾，风吹过来，带着新鲜的荷叶荷花香。</a:t>
            </a:r>
            <a:r>
              <a:rPr lang="en-US" altLang="zh-CN" sz="2800" dirty="0">
                <a:solidFill>
                  <a:schemeClr val="tx1"/>
                </a:solidFill>
                <a:latin typeface="黑体" panose="02010609060101010101" charset="-122"/>
                <a:ea typeface="黑体" panose="02010609060101010101" charset="-122"/>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1429068"/>
            <a:ext cx="10972800" cy="1143000"/>
          </a:xfrm>
        </p:spPr>
        <p:txBody>
          <a:bodyPr/>
          <a:lstStyle/>
          <a:p>
            <a:pPr algn="l"/>
            <a:r>
              <a:rPr lang="zh-CN" altLang="en-US" sz="3200" dirty="0">
                <a:latin typeface="黑体" panose="02010609060101010101" charset="-122"/>
                <a:ea typeface="黑体" panose="02010609060101010101" charset="-122"/>
              </a:rPr>
              <a:t>这段文字描写了哪些景物？它们构成了一幅怎样的图景？</a:t>
            </a:r>
            <a:br>
              <a:rPr lang="zh-CN" altLang="en-US" sz="3200" dirty="0">
                <a:latin typeface="黑体" panose="02010609060101010101" charset="-122"/>
                <a:ea typeface="黑体" panose="02010609060101010101" charset="-122"/>
              </a:rPr>
            </a:br>
            <a:endParaRPr lang="zh-CN" altLang="en-US" sz="3200" dirty="0">
              <a:latin typeface="黑体" panose="02010609060101010101" charset="-122"/>
              <a:ea typeface="黑体" panose="02010609060101010101" charset="-122"/>
            </a:endParaRPr>
          </a:p>
        </p:txBody>
      </p:sp>
      <p:sp>
        <p:nvSpPr>
          <p:cNvPr id="3" name="内容占位符 2"/>
          <p:cNvSpPr>
            <a:spLocks noGrp="1"/>
          </p:cNvSpPr>
          <p:nvPr>
            <p:ph idx="1"/>
          </p:nvPr>
        </p:nvSpPr>
        <p:spPr>
          <a:xfrm>
            <a:off x="609600" y="2864485"/>
            <a:ext cx="10972800" cy="2149475"/>
          </a:xfrm>
        </p:spPr>
        <p:txBody>
          <a:bodyPr/>
          <a:lstStyle/>
          <a:p>
            <a:pPr marL="0" indent="0">
              <a:buNone/>
            </a:pPr>
            <a:r>
              <a:rPr lang="en-US" altLang="zh-CN" dirty="0">
                <a:solidFill>
                  <a:srgbClr val="0000CC"/>
                </a:solidFill>
                <a:latin typeface="黑体" panose="02010609060101010101" charset="-122"/>
                <a:ea typeface="黑体" panose="02010609060101010101" charset="-122"/>
              </a:rPr>
              <a:t>    </a:t>
            </a:r>
            <a:r>
              <a:rPr lang="zh-CN" altLang="en-US" dirty="0">
                <a:solidFill>
                  <a:srgbClr val="0000CC"/>
                </a:solidFill>
                <a:latin typeface="黑体" panose="02010609060101010101" charset="-122"/>
                <a:ea typeface="黑体" panose="02010609060101010101" charset="-122"/>
              </a:rPr>
              <a:t>皎洁的月光、洁白的苇席、银白的湖水、薄雾、清风、荷香，展示了荷花淀的美丽清新，勾画出一幅清新宁静的充满诗情画意的美好画面。</a:t>
            </a:r>
          </a:p>
          <a:p>
            <a:pPr marL="0" indent="0">
              <a:buNone/>
            </a:pPr>
            <a:r>
              <a:rPr lang="zh-CN" altLang="en-US" dirty="0">
                <a:solidFill>
                  <a:srgbClr val="0000CC"/>
                </a:solidFill>
                <a:latin typeface="黑体" panose="02010609060101010101" charset="-122"/>
                <a:ea typeface="黑体" panose="02010609060101010101"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955"/>
            <a:ext cx="10972800" cy="1020445"/>
          </a:xfrm>
        </p:spPr>
        <p:txBody>
          <a:bodyPr/>
          <a:lstStyle/>
          <a:p>
            <a:r>
              <a:rPr lang="zh-CN" altLang="en-US" sz="3200" dirty="0">
                <a:latin typeface="黑体" panose="02010609060101010101" charset="-122"/>
                <a:ea typeface="黑体" panose="02010609060101010101" charset="-122"/>
                <a:sym typeface="+mn-ea"/>
              </a:rPr>
              <a:t>划出恰当的节奏，诵读出诗的味道</a:t>
            </a:r>
          </a:p>
        </p:txBody>
      </p:sp>
      <p:sp>
        <p:nvSpPr>
          <p:cNvPr id="3" name="内容占位符 2"/>
          <p:cNvSpPr>
            <a:spLocks noGrp="1"/>
          </p:cNvSpPr>
          <p:nvPr>
            <p:ph idx="1"/>
          </p:nvPr>
        </p:nvSpPr>
        <p:spPr>
          <a:xfrm>
            <a:off x="1488440" y="1417955"/>
            <a:ext cx="2149475" cy="4854575"/>
          </a:xfrm>
        </p:spPr>
        <p:txBody>
          <a:bodyPr/>
          <a:lstStyle/>
          <a:p>
            <a:pPr marL="0" indent="0">
              <a:buNone/>
            </a:pPr>
            <a:r>
              <a:rPr lang="zh-CN" altLang="en-US" sz="2400" dirty="0">
                <a:latin typeface="黑体" panose="02010609060101010101" charset="-122"/>
                <a:ea typeface="黑体" panose="02010609060101010101" charset="-122"/>
                <a:sym typeface="+mn-ea"/>
              </a:rPr>
              <a:t>月亮</a:t>
            </a:r>
          </a:p>
          <a:p>
            <a:pPr marL="0" indent="0">
              <a:buNone/>
            </a:pPr>
            <a:r>
              <a:rPr lang="zh-CN" altLang="en-US" sz="2400" dirty="0">
                <a:latin typeface="黑体" panose="02010609060101010101" charset="-122"/>
                <a:ea typeface="黑体" panose="02010609060101010101" charset="-122"/>
                <a:sym typeface="+mn-ea"/>
              </a:rPr>
              <a:t>  升起来了</a:t>
            </a:r>
          </a:p>
          <a:p>
            <a:pPr marL="0" indent="0">
              <a:buNone/>
            </a:pPr>
            <a:r>
              <a:rPr lang="zh-CN" altLang="en-US" sz="2400" dirty="0">
                <a:latin typeface="黑体" panose="02010609060101010101" charset="-122"/>
                <a:ea typeface="黑体" panose="02010609060101010101" charset="-122"/>
                <a:sym typeface="+mn-ea"/>
              </a:rPr>
              <a:t>院</a:t>
            </a:r>
            <a:r>
              <a:rPr lang="zh-CN" altLang="en-US" sz="2400" dirty="0">
                <a:solidFill>
                  <a:schemeClr val="tx1"/>
                </a:solidFill>
                <a:latin typeface="黑体" panose="02010609060101010101" charset="-122"/>
                <a:ea typeface="黑体" panose="02010609060101010101" charset="-122"/>
                <a:sym typeface="+mn-ea"/>
              </a:rPr>
              <a:t>子里</a:t>
            </a:r>
          </a:p>
          <a:p>
            <a:pPr marL="0" indent="0">
              <a:buNone/>
            </a:pPr>
            <a:r>
              <a:rPr lang="zh-CN" altLang="en-US" sz="2400" dirty="0">
                <a:solidFill>
                  <a:schemeClr val="tx1"/>
                </a:solidFill>
                <a:latin typeface="黑体" panose="02010609060101010101" charset="-122"/>
                <a:ea typeface="黑体" panose="02010609060101010101" charset="-122"/>
                <a:sym typeface="+mn-ea"/>
              </a:rPr>
              <a:t>  凉爽得很</a:t>
            </a:r>
          </a:p>
          <a:p>
            <a:pPr marL="0" indent="0">
              <a:buNone/>
            </a:pPr>
            <a:r>
              <a:rPr lang="zh-CN" altLang="en-US" sz="2400" dirty="0">
                <a:solidFill>
                  <a:schemeClr val="tx1"/>
                </a:solidFill>
                <a:latin typeface="黑体" panose="02010609060101010101" charset="-122"/>
                <a:ea typeface="黑体" panose="02010609060101010101" charset="-122"/>
                <a:sym typeface="+mn-ea"/>
              </a:rPr>
              <a:t>  干净得很</a:t>
            </a:r>
          </a:p>
          <a:p>
            <a:pPr marL="0" indent="0">
              <a:buNone/>
            </a:pPr>
            <a:r>
              <a:rPr lang="zh-CN" altLang="en-US" sz="2400" dirty="0">
                <a:solidFill>
                  <a:schemeClr val="tx1"/>
                </a:solidFill>
                <a:latin typeface="黑体" panose="02010609060101010101" charset="-122"/>
                <a:ea typeface="黑体" panose="02010609060101010101" charset="-122"/>
                <a:sym typeface="+mn-ea"/>
              </a:rPr>
              <a:t>白天</a:t>
            </a:r>
          </a:p>
          <a:p>
            <a:pPr marL="0" indent="0">
              <a:buNone/>
            </a:pPr>
            <a:r>
              <a:rPr lang="zh-CN" altLang="en-US" sz="2400" dirty="0">
                <a:solidFill>
                  <a:schemeClr val="tx1"/>
                </a:solidFill>
                <a:latin typeface="黑体" panose="02010609060101010101" charset="-122"/>
                <a:ea typeface="黑体" panose="02010609060101010101" charset="-122"/>
                <a:sym typeface="+mn-ea"/>
              </a:rPr>
              <a:t>   破好的</a:t>
            </a:r>
          </a:p>
          <a:p>
            <a:pPr marL="0" indent="0">
              <a:buNone/>
            </a:pPr>
            <a:r>
              <a:rPr lang="zh-CN" altLang="en-US" sz="2400" dirty="0">
                <a:solidFill>
                  <a:schemeClr val="tx1"/>
                </a:solidFill>
                <a:latin typeface="黑体" panose="02010609060101010101" charset="-122"/>
                <a:ea typeface="黑体" panose="02010609060101010101" charset="-122"/>
                <a:sym typeface="+mn-ea"/>
              </a:rPr>
              <a:t>   苇眉子</a:t>
            </a:r>
          </a:p>
          <a:p>
            <a:pPr marL="0" indent="0">
              <a:buNone/>
            </a:pPr>
            <a:r>
              <a:rPr lang="zh-CN" altLang="en-US" sz="2400" dirty="0">
                <a:solidFill>
                  <a:schemeClr val="tx1"/>
                </a:solidFill>
                <a:latin typeface="黑体" panose="02010609060101010101" charset="-122"/>
                <a:ea typeface="黑体" panose="02010609060101010101" charset="-122"/>
                <a:sym typeface="+mn-ea"/>
              </a:rPr>
              <a:t>   潮润润的</a:t>
            </a:r>
          </a:p>
          <a:p>
            <a:pPr marL="0" indent="0">
              <a:buNone/>
            </a:pPr>
            <a:r>
              <a:rPr lang="zh-CN" altLang="en-US" sz="2400" dirty="0">
                <a:solidFill>
                  <a:schemeClr val="tx1"/>
                </a:solidFill>
                <a:latin typeface="黑体" panose="02010609060101010101" charset="-122"/>
                <a:ea typeface="黑体" panose="02010609060101010101" charset="-122"/>
                <a:sym typeface="+mn-ea"/>
              </a:rPr>
              <a:t>   正好编席</a:t>
            </a:r>
          </a:p>
          <a:p>
            <a:pPr marL="0" indent="0">
              <a:buNone/>
            </a:pPr>
            <a:r>
              <a:rPr lang="zh-CN" altLang="en-US" sz="2400" dirty="0">
                <a:solidFill>
                  <a:schemeClr val="tx1"/>
                </a:solidFill>
                <a:latin typeface="黑体" panose="02010609060101010101" charset="-122"/>
                <a:ea typeface="黑体" panose="02010609060101010101" charset="-122"/>
                <a:sym typeface="+mn-ea"/>
              </a:rPr>
              <a:t>  </a:t>
            </a:r>
          </a:p>
        </p:txBody>
      </p:sp>
      <p:sp>
        <p:nvSpPr>
          <p:cNvPr id="4" name="内容占位符 2"/>
          <p:cNvSpPr>
            <a:spLocks noGrp="1"/>
          </p:cNvSpPr>
          <p:nvPr/>
        </p:nvSpPr>
        <p:spPr>
          <a:xfrm>
            <a:off x="4806950" y="1417955"/>
            <a:ext cx="2121535" cy="4526280"/>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buNone/>
            </a:pPr>
            <a:r>
              <a:rPr lang="zh-CN" altLang="en-US" sz="2400" dirty="0">
                <a:solidFill>
                  <a:schemeClr val="tx1"/>
                </a:solidFill>
                <a:latin typeface="黑体" panose="02010609060101010101" charset="-122"/>
                <a:ea typeface="黑体" panose="02010609060101010101" charset="-122"/>
                <a:sym typeface="+mn-ea"/>
              </a:rPr>
              <a:t>女人</a:t>
            </a:r>
          </a:p>
          <a:p>
            <a:pPr marL="0" indent="0">
              <a:buNone/>
            </a:pPr>
            <a:r>
              <a:rPr lang="zh-CN" altLang="en-US" sz="2400" dirty="0">
                <a:solidFill>
                  <a:schemeClr val="tx1"/>
                </a:solidFill>
                <a:latin typeface="黑体" panose="02010609060101010101" charset="-122"/>
                <a:ea typeface="黑体" panose="02010609060101010101" charset="-122"/>
                <a:sym typeface="+mn-ea"/>
              </a:rPr>
              <a:t>   坐在</a:t>
            </a:r>
          </a:p>
          <a:p>
            <a:pPr marL="0" indent="0">
              <a:buNone/>
            </a:pPr>
            <a:r>
              <a:rPr lang="zh-CN" altLang="en-US" sz="2400" dirty="0">
                <a:solidFill>
                  <a:schemeClr val="tx1"/>
                </a:solidFill>
                <a:latin typeface="黑体" panose="02010609060101010101" charset="-122"/>
                <a:ea typeface="黑体" panose="02010609060101010101" charset="-122"/>
                <a:sym typeface="+mn-ea"/>
              </a:rPr>
              <a:t>   小院当中</a:t>
            </a:r>
          </a:p>
          <a:p>
            <a:pPr marL="0" indent="0">
              <a:buNone/>
            </a:pPr>
            <a:r>
              <a:rPr lang="zh-CN" altLang="en-US" sz="2400" dirty="0">
                <a:solidFill>
                  <a:schemeClr val="tx1"/>
                </a:solidFill>
                <a:latin typeface="黑体" panose="02010609060101010101" charset="-122"/>
                <a:ea typeface="黑体" panose="02010609060101010101" charset="-122"/>
                <a:sym typeface="+mn-ea"/>
              </a:rPr>
              <a:t>手指上</a:t>
            </a:r>
          </a:p>
          <a:p>
            <a:pPr marL="0" indent="0">
              <a:buNone/>
            </a:pPr>
            <a:r>
              <a:rPr lang="zh-CN" altLang="en-US" sz="2400" dirty="0">
                <a:solidFill>
                  <a:schemeClr val="tx1"/>
                </a:solidFill>
                <a:latin typeface="黑体" panose="02010609060101010101" charset="-122"/>
                <a:ea typeface="黑体" panose="02010609060101010101" charset="-122"/>
                <a:sym typeface="+mn-ea"/>
              </a:rPr>
              <a:t>  缠绞着</a:t>
            </a:r>
          </a:p>
          <a:p>
            <a:pPr marL="0" indent="0">
              <a:buNone/>
            </a:pPr>
            <a:r>
              <a:rPr lang="zh-CN" altLang="en-US" sz="2400" dirty="0">
                <a:solidFill>
                  <a:schemeClr val="tx1"/>
                </a:solidFill>
                <a:latin typeface="黑体" panose="02010609060101010101" charset="-122"/>
                <a:ea typeface="黑体" panose="02010609060101010101" charset="-122"/>
                <a:sym typeface="+mn-ea"/>
              </a:rPr>
              <a:t>  柔滑修长的</a:t>
            </a:r>
          </a:p>
          <a:p>
            <a:pPr marL="0" indent="0">
              <a:buNone/>
            </a:pPr>
            <a:r>
              <a:rPr lang="zh-CN" altLang="en-US" sz="2400" dirty="0">
                <a:solidFill>
                  <a:schemeClr val="tx1"/>
                </a:solidFill>
                <a:latin typeface="黑体" panose="02010609060101010101" charset="-122"/>
                <a:ea typeface="黑体" panose="02010609060101010101" charset="-122"/>
                <a:sym typeface="+mn-ea"/>
              </a:rPr>
              <a:t>  苇眉子</a:t>
            </a:r>
          </a:p>
          <a:p>
            <a:pPr marL="0" indent="0">
              <a:buNone/>
            </a:pPr>
            <a:r>
              <a:rPr lang="zh-CN" altLang="en-US" sz="2400" dirty="0">
                <a:solidFill>
                  <a:schemeClr val="tx1"/>
                </a:solidFill>
                <a:latin typeface="黑体" panose="02010609060101010101" charset="-122"/>
                <a:ea typeface="黑体" panose="02010609060101010101" charset="-122"/>
                <a:sym typeface="+mn-ea"/>
              </a:rPr>
              <a:t>苇眉子</a:t>
            </a:r>
          </a:p>
          <a:p>
            <a:pPr marL="0" indent="0">
              <a:buNone/>
            </a:pPr>
            <a:r>
              <a:rPr lang="zh-CN" altLang="en-US" sz="2400" dirty="0">
                <a:solidFill>
                  <a:schemeClr val="tx1"/>
                </a:solidFill>
                <a:latin typeface="黑体" panose="02010609060101010101" charset="-122"/>
                <a:ea typeface="黑体" panose="02010609060101010101" charset="-122"/>
                <a:sym typeface="+mn-ea"/>
              </a:rPr>
              <a:t>  又薄又细</a:t>
            </a:r>
          </a:p>
          <a:p>
            <a:pPr marL="0" indent="0">
              <a:buNone/>
            </a:pPr>
            <a:r>
              <a:rPr lang="zh-CN" altLang="en-US" sz="2400" dirty="0">
                <a:solidFill>
                  <a:schemeClr val="tx1"/>
                </a:solidFill>
                <a:latin typeface="黑体" panose="02010609060101010101" charset="-122"/>
                <a:ea typeface="黑体" panose="02010609060101010101" charset="-122"/>
                <a:sym typeface="+mn-ea"/>
              </a:rPr>
              <a:t>  在她怀里</a:t>
            </a:r>
          </a:p>
          <a:p>
            <a:pPr marL="0" indent="0">
              <a:buNone/>
            </a:pPr>
            <a:r>
              <a:rPr lang="zh-CN" altLang="en-US" sz="2400" dirty="0">
                <a:solidFill>
                  <a:schemeClr val="tx1"/>
                </a:solidFill>
                <a:latin typeface="黑体" panose="02010609060101010101" charset="-122"/>
                <a:ea typeface="黑体" panose="02010609060101010101" charset="-122"/>
                <a:sym typeface="+mn-ea"/>
              </a:rPr>
              <a:t>  跳跃着</a:t>
            </a:r>
          </a:p>
        </p:txBody>
      </p:sp>
      <p:sp>
        <p:nvSpPr>
          <p:cNvPr id="5" name="内容占位符 2"/>
          <p:cNvSpPr>
            <a:spLocks noGrp="1"/>
          </p:cNvSpPr>
          <p:nvPr/>
        </p:nvSpPr>
        <p:spPr>
          <a:xfrm>
            <a:off x="8573135" y="1417955"/>
            <a:ext cx="2547620" cy="4526280"/>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buNone/>
            </a:pPr>
            <a:r>
              <a:rPr lang="zh-CN" altLang="en-US" sz="2400" dirty="0">
                <a:latin typeface="黑体" panose="02010609060101010101" charset="-122"/>
                <a:ea typeface="黑体" panose="02010609060101010101" charset="-122"/>
                <a:sym typeface="+mn-ea"/>
              </a:rPr>
              <a:t>淀里</a:t>
            </a:r>
          </a:p>
          <a:p>
            <a:pPr marL="0" indent="0">
              <a:buNone/>
            </a:pPr>
            <a:r>
              <a:rPr lang="zh-CN" altLang="en-US" sz="2400" dirty="0">
                <a:latin typeface="黑体" panose="02010609060101010101" charset="-122"/>
                <a:ea typeface="黑体" panose="02010609060101010101" charset="-122"/>
                <a:sym typeface="+mn-ea"/>
              </a:rPr>
              <a:t>  也是一片</a:t>
            </a:r>
          </a:p>
          <a:p>
            <a:pPr marL="0" indent="0">
              <a:buNone/>
            </a:pPr>
            <a:r>
              <a:rPr lang="zh-CN" altLang="en-US" sz="2400" dirty="0">
                <a:solidFill>
                  <a:schemeClr val="tx1"/>
                </a:solidFill>
                <a:latin typeface="黑体" panose="02010609060101010101" charset="-122"/>
                <a:ea typeface="黑体" panose="02010609060101010101" charset="-122"/>
                <a:sym typeface="+mn-ea"/>
              </a:rPr>
              <a:t>  银白世界</a:t>
            </a:r>
          </a:p>
          <a:p>
            <a:pPr marL="0" indent="0">
              <a:buNone/>
            </a:pPr>
            <a:r>
              <a:rPr lang="zh-CN" altLang="en-US" sz="2400" dirty="0">
                <a:latin typeface="黑体" panose="02010609060101010101" charset="-122"/>
                <a:ea typeface="黑体" panose="02010609060101010101" charset="-122"/>
                <a:sym typeface="+mn-ea"/>
              </a:rPr>
              <a:t>水面</a:t>
            </a:r>
          </a:p>
          <a:p>
            <a:pPr marL="0" indent="0">
              <a:buNone/>
            </a:pPr>
            <a:r>
              <a:rPr lang="zh-CN" altLang="en-US" sz="2400" dirty="0">
                <a:latin typeface="黑体" panose="02010609060101010101" charset="-122"/>
                <a:ea typeface="黑体" panose="02010609060101010101" charset="-122"/>
                <a:sym typeface="+mn-ea"/>
              </a:rPr>
              <a:t>  笼起一层</a:t>
            </a:r>
          </a:p>
          <a:p>
            <a:pPr marL="0" indent="0">
              <a:buNone/>
            </a:pPr>
            <a:r>
              <a:rPr lang="zh-CN" altLang="en-US" sz="2400" dirty="0">
                <a:latin typeface="黑体" panose="02010609060101010101" charset="-122"/>
                <a:ea typeface="黑体" panose="02010609060101010101" charset="-122"/>
                <a:sym typeface="+mn-ea"/>
              </a:rPr>
              <a:t>  薄薄透明的雾风</a:t>
            </a:r>
          </a:p>
          <a:p>
            <a:pPr marL="0" indent="0">
              <a:buNone/>
            </a:pPr>
            <a:r>
              <a:rPr lang="zh-CN" altLang="en-US" sz="2400" dirty="0">
                <a:latin typeface="黑体" panose="02010609060101010101" charset="-122"/>
                <a:ea typeface="黑体" panose="02010609060101010101" charset="-122"/>
                <a:sym typeface="+mn-ea"/>
              </a:rPr>
              <a:t>  吹过来</a:t>
            </a:r>
          </a:p>
          <a:p>
            <a:pPr marL="0" indent="0">
              <a:buNone/>
            </a:pPr>
            <a:r>
              <a:rPr lang="zh-CN" altLang="en-US" sz="2400" dirty="0">
                <a:latin typeface="黑体" panose="02010609060101010101" charset="-122"/>
                <a:ea typeface="黑体" panose="02010609060101010101" charset="-122"/>
                <a:sym typeface="+mn-ea"/>
              </a:rPr>
              <a:t>  带着新鲜的</a:t>
            </a:r>
          </a:p>
          <a:p>
            <a:pPr marL="0" indent="0">
              <a:buNone/>
            </a:pPr>
            <a:r>
              <a:rPr lang="zh-CN" altLang="en-US" sz="2400" dirty="0">
                <a:latin typeface="黑体" panose="02010609060101010101" charset="-122"/>
                <a:ea typeface="黑体" panose="02010609060101010101" charset="-122"/>
                <a:sym typeface="+mn-ea"/>
              </a:rPr>
              <a:t>  荷叶荷花香</a:t>
            </a:r>
            <a:endParaRPr lang="zh-CN" altLang="en-US" sz="2400" dirty="0">
              <a:solidFill>
                <a:schemeClr val="tx1"/>
              </a:solidFill>
              <a:latin typeface="黑体" panose="02010609060101010101" charset="-122"/>
              <a:ea typeface="黑体" panose="0201060906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500" y="315913"/>
            <a:ext cx="10972800" cy="1143000"/>
          </a:xfrm>
        </p:spPr>
        <p:txBody>
          <a:bodyPr/>
          <a:lstStyle/>
          <a:p>
            <a:r>
              <a:rPr lang="zh-CN" altLang="en-US" sz="3200" dirty="0">
                <a:latin typeface="黑体" panose="02010609060101010101" charset="-122"/>
                <a:ea typeface="黑体" panose="02010609060101010101" charset="-122"/>
              </a:rPr>
              <a:t>比较《荷塘月色》</a:t>
            </a:r>
            <a:r>
              <a:rPr lang="zh-CN" altLang="en-US" sz="3200" dirty="0" smtClean="0">
                <a:latin typeface="黑体" panose="02010609060101010101" charset="-122"/>
                <a:ea typeface="黑体" panose="02010609060101010101" charset="-122"/>
              </a:rPr>
              <a:t>的两段</a:t>
            </a:r>
            <a:r>
              <a:rPr lang="zh-CN" altLang="en-US" sz="3200" dirty="0">
                <a:latin typeface="黑体" panose="02010609060101010101" charset="-122"/>
                <a:ea typeface="黑体" panose="02010609060101010101" charset="-122"/>
              </a:rPr>
              <a:t>描写</a:t>
            </a:r>
          </a:p>
        </p:txBody>
      </p:sp>
      <p:sp>
        <p:nvSpPr>
          <p:cNvPr id="3" name="内容占位符 2"/>
          <p:cNvSpPr>
            <a:spLocks noGrp="1"/>
          </p:cNvSpPr>
          <p:nvPr>
            <p:ph idx="1"/>
          </p:nvPr>
        </p:nvSpPr>
        <p:spPr>
          <a:xfrm>
            <a:off x="609600" y="1600200"/>
            <a:ext cx="10972800" cy="1804670"/>
          </a:xfrm>
        </p:spPr>
        <p:txBody>
          <a:bodyPr/>
          <a:lstStyle/>
          <a:p>
            <a:pPr marL="0" indent="0">
              <a:buNone/>
            </a:pPr>
            <a:r>
              <a:rPr lang="en-US" altLang="zh-CN" sz="2800" dirty="0">
                <a:latin typeface="黑体" panose="02010609060101010101" charset="-122"/>
                <a:ea typeface="黑体" panose="02010609060101010101" charset="-122"/>
              </a:rPr>
              <a:t>    </a:t>
            </a:r>
            <a:r>
              <a:rPr lang="zh-CN" altLang="en-US" sz="2800" dirty="0">
                <a:latin typeface="黑体" panose="02010609060101010101" charset="-122"/>
                <a:ea typeface="黑体" panose="02010609060101010101" charset="-122"/>
              </a:rPr>
              <a:t>微风过处，送来缕缕清香，仿佛远处高楼上渺茫的歌声似的。</a:t>
            </a:r>
          </a:p>
          <a:p>
            <a:pPr marL="0" indent="0">
              <a:buNone/>
            </a:pPr>
            <a:r>
              <a:rPr lang="zh-CN" altLang="en-US" sz="2800" dirty="0">
                <a:latin typeface="黑体" panose="02010609060101010101" charset="-122"/>
                <a:ea typeface="黑体" panose="02010609060101010101" charset="-122"/>
              </a:rPr>
              <a:t>    月光如流水一般，静静地泻在这一片叶子和花上。薄薄的青雾浮起在荷塘里。叶子和花仿佛在牛乳中洗过一样，又像笼着轻纱的梦。</a:t>
            </a:r>
          </a:p>
        </p:txBody>
      </p:sp>
      <p:sp>
        <p:nvSpPr>
          <p:cNvPr id="4" name="内容占位符 2"/>
          <p:cNvSpPr>
            <a:spLocks noGrp="1"/>
          </p:cNvSpPr>
          <p:nvPr/>
        </p:nvSpPr>
        <p:spPr>
          <a:xfrm>
            <a:off x="1089660" y="3404870"/>
            <a:ext cx="10327640" cy="1186815"/>
          </a:xfrm>
          <a:prstGeom prst="rect">
            <a:avLst/>
          </a:prstGeom>
          <a:noFill/>
          <a:ln w="9525">
            <a:noFill/>
          </a:ln>
        </p:spPr>
        <p:txBody>
          <a:bodyPr vert="horz" lIns="91440" tIns="45720" rIns="91440" bIns="45720" anchor="t" anchorCtr="0"/>
          <a:lstStyle>
            <a:lvl1pPr marL="342900" lvl="0" indent="-342900" algn="l" defTabSz="914400" eaLnBrk="1" fontAlgn="base" latinLnBrk="0" hangingPunct="1">
              <a:lnSpc>
                <a:spcPct val="100000"/>
              </a:lnSpc>
              <a:spcBef>
                <a:spcPct val="20000"/>
              </a:spcBef>
              <a:spcAft>
                <a:spcPct val="0"/>
              </a:spcAft>
              <a:buSzPct val="100000"/>
              <a:buChar char="•"/>
              <a:defRPr sz="3200" b="0" i="0" u="none" kern="1200" baseline="0">
                <a:solidFill>
                  <a:srgbClr val="000000"/>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SzPct val="100000"/>
              <a:buFontTx/>
              <a:buChar char="–"/>
              <a:defRPr sz="28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914400" eaLnBrk="1" fontAlgn="base" latinLnBrk="0" hangingPunct="1">
              <a:lnSpc>
                <a:spcPct val="100000"/>
              </a:lnSpc>
              <a:spcBef>
                <a:spcPct val="20000"/>
              </a:spcBef>
              <a:spcAft>
                <a:spcPct val="0"/>
              </a:spcAft>
              <a:buSzPct val="100000"/>
              <a:buFontTx/>
              <a:buChar char="•"/>
              <a:defRPr sz="24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5pPr>
            <a:lvl6pPr marL="2514600" lvl="5"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6pPr>
            <a:lvl7pPr marL="2971800" lvl="6"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7pPr>
            <a:lvl8pPr marL="3429000" lvl="7"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8pPr>
            <a:lvl9pPr marL="3886200" lvl="8" indent="-228600" algn="l" defTabSz="914400" eaLnBrk="1" fontAlgn="base" latinLnBrk="0" hangingPunct="1">
              <a:lnSpc>
                <a:spcPct val="100000"/>
              </a:lnSpc>
              <a:spcBef>
                <a:spcPct val="20000"/>
              </a:spcBef>
              <a:spcAft>
                <a:spcPct val="0"/>
              </a:spcAft>
              <a:buSzPct val="100000"/>
              <a:buFontTx/>
              <a:buChar char="»"/>
              <a:defRPr sz="2000" b="0" i="0" u="none" kern="1200" baseline="0">
                <a:solidFill>
                  <a:srgbClr val="000000"/>
                </a:solidFill>
                <a:latin typeface="Arial" panose="020B0604020202020204" pitchFamily="34" charset="0"/>
                <a:ea typeface="宋体" panose="02010600030101010101" pitchFamily="2" charset="-122"/>
                <a:cs typeface="+mn-cs"/>
              </a:defRPr>
            </a:lvl9pPr>
          </a:lstStyle>
          <a:p>
            <a:pPr marL="0" indent="0">
              <a:buNone/>
            </a:pPr>
            <a:r>
              <a:rPr lang="zh-CN" altLang="en-US" sz="2800" dirty="0">
                <a:solidFill>
                  <a:srgbClr val="0000CC"/>
                </a:solidFill>
                <a:latin typeface="黑体" panose="02010609060101010101" charset="-122"/>
                <a:ea typeface="黑体" panose="02010609060101010101" charset="-122"/>
              </a:rPr>
              <a:t>相同：都营造了一种朦胧、静谧、诗意的</a:t>
            </a:r>
            <a:r>
              <a:rPr lang="zh-CN" altLang="en-US" sz="2800" dirty="0" smtClean="0">
                <a:solidFill>
                  <a:srgbClr val="0000CC"/>
                </a:solidFill>
                <a:latin typeface="黑体" panose="02010609060101010101" charset="-122"/>
                <a:ea typeface="黑体" panose="02010609060101010101" charset="-122"/>
              </a:rPr>
              <a:t>境界。</a:t>
            </a:r>
            <a:endParaRPr lang="zh-CN" altLang="en-US" sz="2800" dirty="0">
              <a:solidFill>
                <a:srgbClr val="0000CC"/>
              </a:solidFill>
              <a:latin typeface="黑体" panose="02010609060101010101" charset="-122"/>
              <a:ea typeface="黑体" panose="02010609060101010101" charset="-122"/>
            </a:endParaRPr>
          </a:p>
          <a:p>
            <a:pPr marL="0" indent="0">
              <a:buNone/>
            </a:pPr>
            <a:r>
              <a:rPr lang="zh-CN" altLang="en-US" sz="2800" dirty="0">
                <a:solidFill>
                  <a:srgbClr val="0000CC"/>
                </a:solidFill>
                <a:latin typeface="黑体" panose="02010609060101010101" charset="-122"/>
                <a:ea typeface="黑体" panose="02010609060101010101" charset="-122"/>
              </a:rPr>
              <a:t>不同：《荷花淀》语言素朴清新，《荷塘月色》语言较为</a:t>
            </a:r>
            <a:r>
              <a:rPr lang="zh-CN" altLang="en-US" sz="2800" dirty="0" smtClean="0">
                <a:solidFill>
                  <a:srgbClr val="0000CC"/>
                </a:solidFill>
                <a:latin typeface="黑体" panose="02010609060101010101" charset="-122"/>
                <a:ea typeface="黑体" panose="02010609060101010101" charset="-122"/>
              </a:rPr>
              <a:t>典雅。</a:t>
            </a:r>
            <a:endParaRPr lang="zh-CN" altLang="en-US" sz="2800" dirty="0">
              <a:solidFill>
                <a:srgbClr val="0000CC"/>
              </a:solidFill>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93395" y="1544955"/>
            <a:ext cx="67322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景物描写二：水淀风光</a:t>
            </a:r>
          </a:p>
        </p:txBody>
      </p:sp>
      <p:sp>
        <p:nvSpPr>
          <p:cNvPr id="5" name="文本框 4"/>
          <p:cNvSpPr txBox="1"/>
          <p:nvPr/>
        </p:nvSpPr>
        <p:spPr>
          <a:xfrm>
            <a:off x="622757" y="2852461"/>
            <a:ext cx="10801200" cy="2676525"/>
          </a:xfrm>
          <a:prstGeom prst="rect">
            <a:avLst/>
          </a:prstGeom>
          <a:noFill/>
        </p:spPr>
        <p:txBody>
          <a:bodyPr wrap="square">
            <a:spAutoFit/>
          </a:bodyPr>
          <a:lstStyle/>
          <a:p>
            <a:r>
              <a:rPr lang="en-US" altLang="zh-CN" sz="2800" dirty="0">
                <a:latin typeface="黑体" panose="02010609060101010101" charset="-122"/>
                <a:ea typeface="黑体" panose="02010609060101010101" charset="-122"/>
              </a:rPr>
              <a:t>    </a:t>
            </a:r>
            <a:r>
              <a:rPr lang="zh-CN" altLang="en-US" sz="2800" dirty="0">
                <a:latin typeface="黑体" panose="02010609060101010101" charset="-122"/>
                <a:ea typeface="黑体" panose="02010609060101010101" charset="-122"/>
              </a:rPr>
              <a:t>几个女人羞红着脸告辞出来，摇开靠在岸边的小船。现在已经快到晌午了，</a:t>
            </a:r>
            <a:r>
              <a:rPr lang="zh-CN" altLang="en-US" sz="2800" dirty="0">
                <a:solidFill>
                  <a:schemeClr val="tx1"/>
                </a:solidFill>
                <a:latin typeface="黑体" panose="02010609060101010101" charset="-122"/>
                <a:ea typeface="黑体" panose="02010609060101010101" charset="-122"/>
              </a:rPr>
              <a:t>万里无云，可是因为在水上，还有些凉风。这风从南面吹过来，从稻尖上苇尖上吹过来。水面没有一只船，水像无边的跳荡的水银。</a:t>
            </a:r>
            <a:r>
              <a:rPr lang="en-US" altLang="zh-CN" sz="2800" dirty="0">
                <a:solidFill>
                  <a:schemeClr val="tx1"/>
                </a:solidFill>
                <a:latin typeface="黑体" panose="02010609060101010101" charset="-122"/>
                <a:ea typeface="黑体" panose="02010609060101010101" charset="-122"/>
              </a:rPr>
              <a:t> </a:t>
            </a:r>
            <a:endParaRPr lang="en-US" altLang="zh-CN" sz="2800" dirty="0">
              <a:latin typeface="黑体" panose="02010609060101010101" charset="-122"/>
              <a:ea typeface="黑体" panose="02010609060101010101" charset="-122"/>
            </a:endParaRPr>
          </a:p>
          <a:p>
            <a:r>
              <a:rPr lang="en-US" altLang="zh-CN" sz="2800" dirty="0">
                <a:latin typeface="黑体" panose="02010609060101010101" charset="-122"/>
                <a:ea typeface="黑体" panose="02010609060101010101" charset="-122"/>
              </a:rPr>
              <a:t>    </a:t>
            </a:r>
            <a:endParaRPr lang="zh-CN" altLang="en-US" sz="2800" dirty="0">
              <a:latin typeface="黑体" panose="02010609060101010101" charset="-122"/>
              <a:ea typeface="黑体" panose="02010609060101010101" charset="-122"/>
            </a:endParaRPr>
          </a:p>
          <a:p>
            <a:endParaRPr lang="zh-CN" altLang="en-US" sz="2800" dirty="0">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815975" y="1515745"/>
            <a:ext cx="9605645" cy="521970"/>
          </a:xfrm>
          <a:prstGeom prst="rect">
            <a:avLst/>
          </a:prstGeom>
          <a:noFill/>
        </p:spPr>
        <p:txBody>
          <a:bodyPr wrap="square">
            <a:spAutoFit/>
          </a:bodyPr>
          <a:lstStyle/>
          <a:p>
            <a:r>
              <a:rPr lang="zh-CN" altLang="en-US" sz="2800" dirty="0" smtClean="0">
                <a:latin typeface="黑体" panose="02010609060101010101" charset="-122"/>
                <a:ea typeface="黑体" panose="02010609060101010101" charset="-122"/>
              </a:rPr>
              <a:t>思考：</a:t>
            </a:r>
            <a:r>
              <a:rPr lang="zh-CN" altLang="en-US" sz="2800" dirty="0" smtClean="0">
                <a:latin typeface="黑体" panose="02010609060101010101" charset="-122"/>
                <a:ea typeface="黑体" panose="02010609060101010101" charset="-122"/>
                <a:sym typeface="+mn-ea"/>
              </a:rPr>
              <a:t>此处环境有什么特点？这样写有什么作用？</a:t>
            </a:r>
            <a:endParaRPr lang="zh-CN" altLang="en-US" sz="2800" dirty="0">
              <a:latin typeface="黑体" panose="02010609060101010101" charset="-122"/>
              <a:ea typeface="黑体" panose="02010609060101010101" charset="-122"/>
            </a:endParaRPr>
          </a:p>
        </p:txBody>
      </p:sp>
      <p:sp>
        <p:nvSpPr>
          <p:cNvPr id="7" name="文本框 6"/>
          <p:cNvSpPr txBox="1"/>
          <p:nvPr/>
        </p:nvSpPr>
        <p:spPr>
          <a:xfrm>
            <a:off x="1272540" y="2560320"/>
            <a:ext cx="9149715" cy="2246769"/>
          </a:xfrm>
          <a:prstGeom prst="rect">
            <a:avLst/>
          </a:prstGeom>
          <a:noFill/>
        </p:spPr>
        <p:txBody>
          <a:bodyPr wrap="square">
            <a:spAutoFit/>
          </a:bodyPr>
          <a:lstStyle/>
          <a:p>
            <a:r>
              <a:rPr lang="en-US" altLang="zh-CN" sz="2800" dirty="0" smtClean="0">
                <a:solidFill>
                  <a:srgbClr val="0000CC"/>
                </a:solidFill>
                <a:latin typeface="黑体" panose="02010609060101010101" charset="-122"/>
                <a:ea typeface="黑体" panose="02010609060101010101" charset="-122"/>
              </a:rPr>
              <a:t>    </a:t>
            </a:r>
            <a:r>
              <a:rPr lang="zh-CN" altLang="en-US" sz="2800" dirty="0" smtClean="0">
                <a:solidFill>
                  <a:srgbClr val="0000CC"/>
                </a:solidFill>
                <a:latin typeface="黑体" panose="02010609060101010101" charset="-122"/>
                <a:ea typeface="黑体" panose="02010609060101010101" charset="-122"/>
              </a:rPr>
              <a:t>环境辽阔而静寂，烘托女人们探夫未果的失望。淀上万里无云的开阔、明朗的风光，又使她们受到感染，增强派遣忧郁的力量，因此，不久又欢笑起来</a:t>
            </a:r>
            <a:r>
              <a:rPr lang="en-US" altLang="zh-CN" sz="2800" dirty="0" smtClean="0">
                <a:solidFill>
                  <a:srgbClr val="0000CC"/>
                </a:solidFill>
                <a:latin typeface="黑体" panose="02010609060101010101" charset="-122"/>
                <a:ea typeface="黑体" panose="02010609060101010101" charset="-122"/>
              </a:rPr>
              <a:t>——</a:t>
            </a:r>
            <a:r>
              <a:rPr lang="zh-CN" altLang="en-US" sz="2800" dirty="0" smtClean="0">
                <a:solidFill>
                  <a:srgbClr val="0000CC"/>
                </a:solidFill>
                <a:latin typeface="黑体" panose="02010609060101010101" charset="-122"/>
                <a:ea typeface="黑体" panose="02010609060101010101" charset="-122"/>
              </a:rPr>
              <a:t>以景写人，情景相生。   </a:t>
            </a:r>
          </a:p>
          <a:p>
            <a:r>
              <a:rPr lang="zh-CN" altLang="en-US" sz="2800" dirty="0" smtClean="0">
                <a:solidFill>
                  <a:srgbClr val="0000CC"/>
                </a:solidFill>
                <a:latin typeface="黑体" panose="02010609060101010101" charset="-122"/>
                <a:ea typeface="黑体" panose="02010609060101010101" charset="-122"/>
              </a:rPr>
              <a:t>   </a:t>
            </a:r>
          </a:p>
        </p:txBody>
      </p:sp>
      <p:sp>
        <p:nvSpPr>
          <p:cNvPr id="8" name="文本框 7"/>
          <p:cNvSpPr txBox="1"/>
          <p:nvPr/>
        </p:nvSpPr>
        <p:spPr>
          <a:xfrm>
            <a:off x="1703512" y="620688"/>
            <a:ext cx="6732270" cy="583565"/>
          </a:xfrm>
          <a:prstGeom prst="rect">
            <a:avLst/>
          </a:prstGeom>
          <a:noFill/>
        </p:spPr>
        <p:txBody>
          <a:bodyPr wrap="square">
            <a:spAutoFit/>
          </a:bodyPr>
          <a:lstStyle/>
          <a:p>
            <a:r>
              <a:rPr lang="zh-CN" altLang="en-US" sz="3200" dirty="0">
                <a:solidFill>
                  <a:srgbClr val="7030A0"/>
                </a:solidFill>
                <a:latin typeface="黑体" panose="02010609060101010101" charset="-122"/>
                <a:ea typeface="黑体" panose="02010609060101010101" charset="-122"/>
                <a:sym typeface="Arial" panose="020B0604020202020204" pitchFamily="34" charset="0"/>
              </a:rPr>
              <a:t>景物描写二：水淀风光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2495</Words>
  <Application>Microsoft Office PowerPoint</Application>
  <PresentationFormat>宽屏</PresentationFormat>
  <Paragraphs>161</Paragraphs>
  <Slides>35</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35</vt:i4>
      </vt:variant>
    </vt:vector>
  </HeadingPairs>
  <TitlesOfParts>
    <vt:vector size="39" baseType="lpstr">
      <vt:lpstr>黑体</vt:lpstr>
      <vt:lpstr>宋体</vt:lpstr>
      <vt:lpstr>Arial</vt:lpstr>
      <vt:lpstr>默认设计模板</vt:lpstr>
      <vt:lpstr>PowerPoint 演示文稿</vt:lpstr>
      <vt:lpstr>PowerPoint 演示文稿</vt:lpstr>
      <vt:lpstr>PowerPoint 演示文稿</vt:lpstr>
      <vt:lpstr>PowerPoint 演示文稿</vt:lpstr>
      <vt:lpstr>这段文字描写了哪些景物？它们构成了一幅怎样的图景？ </vt:lpstr>
      <vt:lpstr>划出恰当的节奏，诵读出诗的味道</vt:lpstr>
      <vt:lpstr>比较《荷塘月色》的两段描写</vt:lpstr>
      <vt:lpstr>PowerPoint 演示文稿</vt:lpstr>
      <vt:lpstr>PowerPoint 演示文稿</vt:lpstr>
      <vt:lpstr>PowerPoint 演示文稿</vt:lpstr>
      <vt:lpstr>PowerPoint 演示文稿</vt:lpstr>
      <vt:lpstr>比较《爱莲说》（节选）</vt:lpstr>
      <vt:lpstr>《荷花淀》之写景美</vt:lpstr>
      <vt:lpstr>PowerPoint 演示文稿</vt:lpstr>
      <vt:lpstr>PowerPoint 演示文稿</vt:lpstr>
      <vt:lpstr>PowerPoint 演示文稿</vt:lpstr>
      <vt:lpstr>PowerPoint 演示文稿</vt:lpstr>
      <vt:lpstr>《荷花淀》之叙事美</vt:lpstr>
      <vt:lpstr>《荷花淀》之语言美</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PPT制作规范（请在此模板按如下格式制作教案）</dc:title>
  <dc:creator>Lenovo</dc:creator>
  <cp:lastModifiedBy>pyms</cp:lastModifiedBy>
  <cp:revision>380</cp:revision>
  <cp:lastPrinted>2022-08-29T10:27:27Z</cp:lastPrinted>
  <dcterms:created xsi:type="dcterms:W3CDTF">2022-08-21T17:38:00Z</dcterms:created>
  <dcterms:modified xsi:type="dcterms:W3CDTF">2022-08-29T10:42:04Z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2052-11.1.0.7989</vt:lpwstr>
  </property>
  <property fmtid="{D5CDD505-2E9C-101B-9397-08002B2CF9AE}" pid="3" name="ICV">
    <vt:lpwstr>458C17902FB3E7FD1B8001634A30CBF2</vt:lpwstr>
  </property>
</Properties>
</file>