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1655" r:id="rId2"/>
    <p:sldId id="1979" r:id="rId3"/>
    <p:sldId id="1980" r:id="rId4"/>
    <p:sldId id="1981" r:id="rId5"/>
    <p:sldId id="1982" r:id="rId6"/>
    <p:sldId id="1939" r:id="rId7"/>
    <p:sldId id="1977" r:id="rId8"/>
    <p:sldId id="1983" r:id="rId9"/>
    <p:sldId id="1984" r:id="rId10"/>
    <p:sldId id="1978" r:id="rId11"/>
    <p:sldId id="1991" r:id="rId12"/>
    <p:sldId id="1992" r:id="rId13"/>
    <p:sldId id="1993" r:id="rId14"/>
    <p:sldId id="1985" r:id="rId15"/>
    <p:sldId id="1994" r:id="rId16"/>
    <p:sldId id="2003" r:id="rId17"/>
    <p:sldId id="1996" r:id="rId18"/>
    <p:sldId id="1986" r:id="rId19"/>
    <p:sldId id="1987" r:id="rId20"/>
    <p:sldId id="1988" r:id="rId21"/>
    <p:sldId id="1997" r:id="rId22"/>
    <p:sldId id="1989" r:id="rId23"/>
    <p:sldId id="1990" r:id="rId24"/>
    <p:sldId id="2001" r:id="rId25"/>
    <p:sldId id="2004" r:id="rId26"/>
    <p:sldId id="2002" r:id="rId27"/>
    <p:sldId id="1970" r:id="rId28"/>
    <p:sldId id="1618" r:id="rId29"/>
    <p:sldId id="1971" r:id="rId30"/>
    <p:sldId id="1972" r:id="rId31"/>
    <p:sldId id="1973" r:id="rId32"/>
    <p:sldId id="2005" r:id="rId33"/>
    <p:sldId id="2006" r:id="rId34"/>
    <p:sldId id="2007" r:id="rId35"/>
    <p:sldId id="2008" r:id="rId36"/>
    <p:sldId id="2009" r:id="rId37"/>
    <p:sldId id="2010" r:id="rId38"/>
    <p:sldId id="2011" r:id="rId39"/>
    <p:sldId id="1975" r:id="rId40"/>
  </p:sldIdLst>
  <p:sldSz cx="12196763" cy="6858000"/>
  <p:notesSz cx="6858000" cy="9144000"/>
  <p:custDataLst>
    <p:tags r:id="rId4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9DC"/>
    <a:srgbClr val="FE0000"/>
    <a:srgbClr val="CCFFFF"/>
    <a:srgbClr val="FFFFCC"/>
    <a:srgbClr val="FDFDFD"/>
    <a:srgbClr val="EAEAEA"/>
    <a:srgbClr val="BC0000"/>
    <a:srgbClr val="B40000"/>
    <a:srgbClr val="7F7F7F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6" autoAdjust="0"/>
    <p:restoredTop sz="96366" autoAdjust="0"/>
  </p:normalViewPr>
  <p:slideViewPr>
    <p:cSldViewPr snapToObjects="1">
      <p:cViewPr varScale="1">
        <p:scale>
          <a:sx n="63" d="100"/>
          <a:sy n="63" d="100"/>
        </p:scale>
        <p:origin x="776" y="5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8AB757A0-0D48-492D-BCE0-AE452A67D6FE}" type="datetimeFigureOut">
              <a:rPr lang="zh-CN" altLang="en-US" smtClean="0"/>
              <a:t>2022/8/30</a:t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微软雅黑" panose="020B0503020204020204" pitchFamily="34" charset="-122"/>
              </a:defRPr>
            </a:lvl1pPr>
          </a:lstStyle>
          <a:p>
            <a:pPr>
              <a:defRPr/>
            </a:pPr>
            <a:fld id="{43494ED5-D662-4B4B-BC97-E55E2CEF262B}" type="slidenum">
              <a:rPr lang="zh-CN" alt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2B791-F294-4050-9AFA-9A68E8CC97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55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8A2B791-F294-4050-9AFA-9A68E8CC97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1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  <a:t>28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  <a:t>30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847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  <a:t>32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96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95434F-5F0A-4D3B-AFAA-1305BC50D32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</a:rPr>
              <a:t>34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620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pic>
        <p:nvPicPr>
          <p:cNvPr id="7" name="图片 6" descr="logo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93675" y="188595"/>
            <a:ext cx="1628140" cy="431165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366375" y="6283960"/>
            <a:ext cx="1660525" cy="433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0786" y="6248400"/>
            <a:ext cx="2540926" cy="457200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0786" y="6245225"/>
            <a:ext cx="2845837" cy="476250"/>
          </a:xfrm>
        </p:spPr>
        <p:txBody>
          <a:bodyPr/>
          <a:lstStyle/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baseline="0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025"/>
          <p:cNvSpPr>
            <a:spLocks noGrp="1"/>
          </p:cNvSpPr>
          <p:nvPr>
            <p:ph type="title"/>
          </p:nvPr>
        </p:nvSpPr>
        <p:spPr>
          <a:xfrm>
            <a:off x="609822" y="274638"/>
            <a:ext cx="109768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6387" name="文本占位符 1026"/>
          <p:cNvSpPr>
            <a:spLocks noGrp="1"/>
          </p:cNvSpPr>
          <p:nvPr>
            <p:ph type="body"/>
          </p:nvPr>
        </p:nvSpPr>
        <p:spPr>
          <a:xfrm>
            <a:off x="609822" y="1600200"/>
            <a:ext cx="109768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85" name="日期占位符 3"/>
          <p:cNvSpPr>
            <a:spLocks noGrp="1"/>
          </p:cNvSpPr>
          <p:nvPr>
            <p:ph type="dt" sz="half"/>
          </p:nvPr>
        </p:nvSpPr>
        <p:spPr>
          <a:xfrm>
            <a:off x="609822" y="6245225"/>
            <a:ext cx="2845837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indent="0" algn="l" fontAlgn="base">
              <a:buFontTx/>
              <a:defRPr sz="14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trike="noStrike" baseline="0" noProof="1"/>
          </a:p>
        </p:txBody>
      </p:sp>
      <p:sp>
        <p:nvSpPr>
          <p:cNvPr id="1048586" name="页脚占位符 4"/>
          <p:cNvSpPr>
            <a:spLocks noGrp="1"/>
          </p:cNvSpPr>
          <p:nvPr>
            <p:ph type="ftr" sz="quarter"/>
          </p:nvPr>
        </p:nvSpPr>
        <p:spPr>
          <a:xfrm>
            <a:off x="4167119" y="6245225"/>
            <a:ext cx="3862208" cy="4762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0" indent="0" algn="ctr" fontAlgn="base">
              <a:buFontTx/>
              <a:defRPr sz="1400" b="1" i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trike="noStrike" baseline="0" noProof="1"/>
          </a:p>
        </p:txBody>
      </p:sp>
      <p:pic>
        <p:nvPicPr>
          <p:cNvPr id="7" name="图片 6" descr="logo2"/>
          <p:cNvPicPr>
            <a:picLocks noChangeAspect="1"/>
          </p:cNvPicPr>
          <p:nvPr userDrawn="1"/>
        </p:nvPicPr>
        <p:blipFill>
          <a:blip r:embed="rId44" cstate="print"/>
          <a:stretch>
            <a:fillRect/>
          </a:stretch>
        </p:blipFill>
        <p:spPr>
          <a:xfrm>
            <a:off x="193675" y="188595"/>
            <a:ext cx="1628140" cy="431165"/>
          </a:xfrm>
          <a:prstGeom prst="rect">
            <a:avLst/>
          </a:prstGeom>
        </p:spPr>
      </p:pic>
      <p:pic>
        <p:nvPicPr>
          <p:cNvPr id="8" name="图片 7" descr="abf26f314e9817d4f19fa34975c4525"/>
          <p:cNvPicPr>
            <a:picLocks noChangeAspect="1"/>
          </p:cNvPicPr>
          <p:nvPr userDrawn="1"/>
        </p:nvPicPr>
        <p:blipFill>
          <a:blip r:embed="rId45" cstate="print"/>
          <a:stretch>
            <a:fillRect/>
          </a:stretch>
        </p:blipFill>
        <p:spPr>
          <a:xfrm>
            <a:off x="10366375" y="6283960"/>
            <a:ext cx="1660525" cy="433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Char char="•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24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kern="1200" baseline="0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2300" y="62471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1129887" y="548323"/>
            <a:ext cx="10976800" cy="1143000"/>
          </a:xfrm>
        </p:spPr>
        <p:txBody>
          <a:bodyPr vert="horz" lIns="91440" tIns="45720" rIns="91440" bIns="45720" anchor="ctr" anchorCtr="0"/>
          <a:lstStyle/>
          <a:p>
            <a:pPr algn="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高二选择性必修中册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统编版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语文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</a:t>
            </a:r>
            <a:br>
              <a:rPr lang="zh-CN" altLang="zh-CN" b="1" dirty="0"/>
            </a:br>
            <a:endParaRPr lang="zh-CN" altLang="en-US" b="1" dirty="0"/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0" y="2204720"/>
            <a:ext cx="12197080" cy="93599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54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5400" dirty="0">
                <a:latin typeface="黑体" panose="02010609060101010101" pitchFamily="49" charset="-122"/>
                <a:ea typeface="黑体" panose="02010609060101010101" pitchFamily="49" charset="-122"/>
              </a:rPr>
              <a:t>为了忘却的记念</a:t>
            </a:r>
            <a:r>
              <a:rPr lang="en-US" altLang="zh-CN" sz="54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（第二课时）</a:t>
            </a:r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609600" y="3284855"/>
            <a:ext cx="10972800" cy="721995"/>
          </a:xfrm>
        </p:spPr>
        <p:txBody>
          <a:bodyPr vert="horz" lIns="91440" tIns="45720" rIns="91440" bIns="45720" anchor="t" anchorCtr="0"/>
          <a:lstStyle/>
          <a:p>
            <a:pPr marL="0" indent="0" algn="ctr"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番禺区大龙中学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许映宜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08D9157-49BF-7E1F-9EF4-820A39528386}"/>
              </a:ext>
            </a:extLst>
          </p:cNvPr>
          <p:cNvSpPr txBox="1"/>
          <p:nvPr/>
        </p:nvSpPr>
        <p:spPr>
          <a:xfrm>
            <a:off x="697781" y="1700808"/>
            <a:ext cx="10801200" cy="2733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这些青年是优秀的，勇敢的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zh-CN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鲁迅是欣赏的，赞美的，对他们有着革命战友般的深厚情谊。而这些美好的青年人却被反动势力残暴杀害，而且还是秘密杀害</a:t>
            </a:r>
            <a:r>
              <a:rPr lang="en-US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en-US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被毁灭的美有多美，悲痛就有多悲，愤恨就有多恨</a:t>
            </a:r>
            <a:r>
              <a:rPr lang="en-US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!</a:t>
            </a:r>
            <a:endParaRPr lang="zh-CN" altLang="zh-CN" sz="32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6849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9829" y="120052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学习活动二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7901" y="249348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解读鲁迅如何表达悲愤之情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617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6FE0A25-0E63-6F10-8C5A-605CC83F9CA1}"/>
              </a:ext>
            </a:extLst>
          </p:cNvPr>
          <p:cNvSpPr txBox="1"/>
          <p:nvPr/>
        </p:nvSpPr>
        <p:spPr>
          <a:xfrm>
            <a:off x="936414" y="1738412"/>
            <a:ext cx="10045116" cy="1818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20000"/>
              </a:lnSpc>
            </a:pPr>
            <a:r>
              <a:rPr lang="zh-CN" altLang="en-US" sz="32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32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32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  <a:r>
              <a:rPr lang="en-US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但他信里有些话是错误的，</a:t>
            </a:r>
            <a:r>
              <a:rPr lang="zh-CN" altLang="en-US" sz="3200" b="1" u="sng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政治犯而上镣，并非从他们开始，</a:t>
            </a:r>
            <a:r>
              <a:rPr lang="zh-CN" altLang="en-US" sz="3200" b="1" u="sng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但他向来看得官场还太高，以为文明至今，到他们才开始了严酷</a:t>
            </a:r>
            <a:r>
              <a:rPr lang="zh-CN" altLang="en-US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。其实是不然的。</a:t>
            </a:r>
            <a:endParaRPr lang="zh-CN" altLang="zh-CN" sz="32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50F0A6-89B8-7BE2-9316-7AC042764EFD}"/>
              </a:ext>
            </a:extLst>
          </p:cNvPr>
          <p:cNvSpPr txBox="1"/>
          <p:nvPr/>
        </p:nvSpPr>
        <p:spPr>
          <a:xfrm>
            <a:off x="4010149" y="44331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品读相关语段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1E16A4B-CE26-38BE-1D76-6FA83E0C5832}"/>
              </a:ext>
            </a:extLst>
          </p:cNvPr>
          <p:cNvSpPr txBox="1"/>
          <p:nvPr/>
        </p:nvSpPr>
        <p:spPr>
          <a:xfrm>
            <a:off x="936414" y="3933056"/>
            <a:ext cx="1044116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kern="100" dirty="0">
                <a:solidFill>
                  <a:srgbClr val="0309DC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3200" b="1" kern="100" dirty="0">
                <a:solidFill>
                  <a:srgbClr val="FF0000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（叙中兼议）</a:t>
            </a:r>
            <a:r>
              <a:rPr lang="zh-CN" altLang="en-US" sz="2800" b="1" kern="100" dirty="0">
                <a:solidFill>
                  <a:srgbClr val="0309DC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看似要批评柔石过于单纯，实质是借以揭露反动派的残酷，滥杀无辜。</a:t>
            </a:r>
            <a:endParaRPr lang="zh-CN" altLang="en-US" sz="2800" dirty="0">
              <a:solidFill>
                <a:srgbClr val="0309D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585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6FE0A25-0E63-6F10-8C5A-605CC83F9CA1}"/>
              </a:ext>
            </a:extLst>
          </p:cNvPr>
          <p:cNvSpPr txBox="1"/>
          <p:nvPr/>
        </p:nvSpPr>
        <p:spPr>
          <a:xfrm>
            <a:off x="637078" y="1205656"/>
            <a:ext cx="6109376" cy="312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20000"/>
              </a:lnSpc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26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</a:p>
          <a:p>
            <a:pPr indent="304800" algn="l">
              <a:lnSpc>
                <a:spcPct val="120000"/>
              </a:lnSpc>
            </a:pP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但忽然得到一个可靠的消息，说柔石和其他二十三人，已于二月七日夜或八日晨，在龙华警备司令部被枪毙了，他的身上中了十弹。 </a:t>
            </a:r>
          </a:p>
          <a:p>
            <a:pPr indent="304800" algn="l">
              <a:lnSpc>
                <a:spcPct val="120000"/>
              </a:lnSpc>
            </a:pPr>
            <a:r>
              <a:rPr lang="zh-CN" altLang="en-US" sz="2800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 原来如此！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50F0A6-89B8-7BE2-9316-7AC042764EFD}"/>
              </a:ext>
            </a:extLst>
          </p:cNvPr>
          <p:cNvSpPr txBox="1"/>
          <p:nvPr/>
        </p:nvSpPr>
        <p:spPr>
          <a:xfrm>
            <a:off x="4010149" y="44331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品读相关语段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79D06B58-7CDE-1413-FC5B-A4B019301D38}"/>
              </a:ext>
            </a:extLst>
          </p:cNvPr>
          <p:cNvSpPr/>
          <p:nvPr/>
        </p:nvSpPr>
        <p:spPr>
          <a:xfrm>
            <a:off x="6962477" y="2113856"/>
            <a:ext cx="4752774" cy="1940994"/>
          </a:xfrm>
          <a:prstGeom prst="wedgeRoundRectCallout">
            <a:avLst>
              <a:gd name="adj1" fmla="val -76045"/>
              <a:gd name="adj2" fmla="val 3701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b="1" kern="100" dirty="0">
                <a:solidFill>
                  <a:srgbClr val="0309DC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原来他们早已被杀害；</a:t>
            </a:r>
            <a:endParaRPr lang="en-US" altLang="zh-CN" sz="2800" b="1" kern="100" dirty="0">
              <a:solidFill>
                <a:srgbClr val="0309DC"/>
              </a:solidFill>
              <a:latin typeface="等线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2800" b="1" kern="100" dirty="0">
                <a:solidFill>
                  <a:srgbClr val="0309DC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原来柔石竟死得如此惨烈；</a:t>
            </a:r>
            <a:endParaRPr lang="en-US" altLang="zh-CN" sz="2800" b="1" kern="100" dirty="0">
              <a:solidFill>
                <a:srgbClr val="0309DC"/>
              </a:solidFill>
              <a:latin typeface="等线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2800" b="1" kern="100" dirty="0">
                <a:solidFill>
                  <a:srgbClr val="0309DC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原来国民党反动派竟会如此下劣凶残地杀害无辜！</a:t>
            </a:r>
            <a:endParaRPr lang="zh-CN" altLang="en-US" sz="2800" dirty="0">
              <a:solidFill>
                <a:srgbClr val="0309D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E5FA6340-30C7-C2D7-AAB7-E3A23380E4C3}"/>
              </a:ext>
            </a:extLst>
          </p:cNvPr>
          <p:cNvSpPr/>
          <p:nvPr/>
        </p:nvSpPr>
        <p:spPr>
          <a:xfrm>
            <a:off x="4514205" y="4331705"/>
            <a:ext cx="5328592" cy="1206588"/>
          </a:xfrm>
          <a:prstGeom prst="wedgeRoundRectCallout">
            <a:avLst>
              <a:gd name="adj1" fmla="val -56318"/>
              <a:gd name="adj2" fmla="val -474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感叹号：</a:t>
            </a:r>
            <a:r>
              <a:rPr lang="zh-CN" altLang="en-US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愤怒与震惊</a:t>
            </a:r>
            <a:endParaRPr lang="en-US" altLang="zh-CN" sz="3200" b="1" dirty="0">
              <a:solidFill>
                <a:srgbClr val="0309D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省略号：</a:t>
            </a:r>
            <a:r>
              <a:rPr lang="zh-CN" altLang="en-US" sz="32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愤恨、痛惜、怀念</a:t>
            </a:r>
          </a:p>
        </p:txBody>
      </p:sp>
    </p:spTree>
    <p:extLst>
      <p:ext uri="{BB962C8B-B14F-4D97-AF65-F5344CB8AC3E}">
        <p14:creationId xmlns:p14="http://schemas.microsoft.com/office/powerpoint/2010/main" val="14320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8807D6-5D67-1C8F-CD37-7BE72BCC12BF}"/>
              </a:ext>
            </a:extLst>
          </p:cNvPr>
          <p:cNvSpPr txBox="1"/>
          <p:nvPr/>
        </p:nvSpPr>
        <p:spPr>
          <a:xfrm>
            <a:off x="2125601" y="98072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品读相关语段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806EF6-B27D-28BC-94F4-D7D7D95C116E}"/>
              </a:ext>
            </a:extLst>
          </p:cNvPr>
          <p:cNvSpPr txBox="1"/>
          <p:nvPr/>
        </p:nvSpPr>
        <p:spPr>
          <a:xfrm>
            <a:off x="7322517" y="980728"/>
            <a:ext cx="3600400" cy="477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惯于</a:t>
            </a:r>
            <a:r>
              <a:rPr lang="zh-CN" altLang="zh-CN" sz="3200" u="sng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长夜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过春时，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挈妇将雏鬓有丝。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b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梦里依稀慈母泪，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城头变幻大王旗。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b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200" u="sng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忍看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朋辈成新鬼，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u="sng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怒向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刀丛觅小诗。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b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吟罢低眉</a:t>
            </a:r>
            <a:r>
              <a:rPr lang="zh-CN" altLang="zh-CN" sz="3200" u="sng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无写处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月光如水照缁衣。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32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E72962-D953-A0CB-8938-868A2213A250}"/>
              </a:ext>
            </a:extLst>
          </p:cNvPr>
          <p:cNvSpPr txBox="1"/>
          <p:nvPr/>
        </p:nvSpPr>
        <p:spPr>
          <a:xfrm>
            <a:off x="913805" y="2420888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kern="1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这首诗的内容与文章中鲁迅所记的事是相互印证的，同学们能找出与诗句</a:t>
            </a:r>
            <a:r>
              <a:rPr lang="zh-CN" altLang="en-US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中所对</a:t>
            </a:r>
            <a:r>
              <a:rPr lang="zh-CN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应的事吗？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684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68807D6-5D67-1C8F-CD37-7BE72BCC12BF}"/>
              </a:ext>
            </a:extLst>
          </p:cNvPr>
          <p:cNvSpPr txBox="1"/>
          <p:nvPr/>
        </p:nvSpPr>
        <p:spPr>
          <a:xfrm>
            <a:off x="3002037" y="44331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品读相关语段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E4BA28B2-62B7-01FD-62DC-045E6F26DEFE}"/>
              </a:ext>
            </a:extLst>
          </p:cNvPr>
          <p:cNvSpPr/>
          <p:nvPr/>
        </p:nvSpPr>
        <p:spPr>
          <a:xfrm>
            <a:off x="841797" y="1392129"/>
            <a:ext cx="6120680" cy="707886"/>
          </a:xfrm>
          <a:prstGeom prst="wedgeRoundRectCallout">
            <a:avLst>
              <a:gd name="adj1" fmla="val 55134"/>
              <a:gd name="adj2" fmla="val -2128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首联：</a:t>
            </a:r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写“我”保存实力地“逃走”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04B3E444-8FF0-D03D-F545-ED1B1208091B}"/>
              </a:ext>
            </a:extLst>
          </p:cNvPr>
          <p:cNvSpPr/>
          <p:nvPr/>
        </p:nvSpPr>
        <p:spPr>
          <a:xfrm>
            <a:off x="3434085" y="2447632"/>
            <a:ext cx="3240360" cy="707886"/>
          </a:xfrm>
          <a:prstGeom prst="wedgeRoundRectCallout">
            <a:avLst>
              <a:gd name="adj1" fmla="val 65647"/>
              <a:gd name="adj2" fmla="val -169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颔联：</a:t>
            </a:r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写母子情</a:t>
            </a:r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5CFF683A-97EA-9EB9-63FF-62696DD81298}"/>
              </a:ext>
            </a:extLst>
          </p:cNvPr>
          <p:cNvSpPr/>
          <p:nvPr/>
        </p:nvSpPr>
        <p:spPr>
          <a:xfrm>
            <a:off x="3514618" y="3573016"/>
            <a:ext cx="3240360" cy="707886"/>
          </a:xfrm>
          <a:prstGeom prst="wedgeRoundRectCallout">
            <a:avLst>
              <a:gd name="adj1" fmla="val 65647"/>
              <a:gd name="adj2" fmla="val 168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颈联：</a:t>
            </a:r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写烈士遭难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0EB5869A-E3AA-0DC8-2554-76484A1A1DF2}"/>
              </a:ext>
            </a:extLst>
          </p:cNvPr>
          <p:cNvSpPr/>
          <p:nvPr/>
        </p:nvSpPr>
        <p:spPr>
          <a:xfrm>
            <a:off x="553766" y="4596599"/>
            <a:ext cx="6408711" cy="560593"/>
          </a:xfrm>
          <a:prstGeom prst="wedgeRoundRectCallout">
            <a:avLst>
              <a:gd name="adj1" fmla="val 55078"/>
              <a:gd name="adj2" fmla="val 2585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尾联：</a:t>
            </a:r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写国民反动政府的专制高压统治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1DEC942-27D0-7192-68B6-E6288B7BC82A}"/>
              </a:ext>
            </a:extLst>
          </p:cNvPr>
          <p:cNvSpPr txBox="1"/>
          <p:nvPr/>
        </p:nvSpPr>
        <p:spPr>
          <a:xfrm>
            <a:off x="7322517" y="980728"/>
            <a:ext cx="3600400" cy="477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惯于</a:t>
            </a:r>
            <a:r>
              <a:rPr lang="zh-CN" altLang="zh-CN" sz="3200" u="sng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长夜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过春时，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挈妇将雏鬓有丝。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b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梦里依稀慈母泪，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城头变幻大王旗。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b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200" u="sng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忍看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朋辈成新鬼，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u="sng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怒向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刀丛觅小诗。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b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吟罢低眉</a:t>
            </a:r>
            <a:r>
              <a:rPr lang="zh-CN" altLang="zh-CN" sz="3200" u="sng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无写处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月光如水照缁衣。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32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C8230AF-13B3-DE10-D854-7EEA9F3159E4}"/>
              </a:ext>
            </a:extLst>
          </p:cNvPr>
          <p:cNvSpPr txBox="1"/>
          <p:nvPr/>
        </p:nvSpPr>
        <p:spPr>
          <a:xfrm>
            <a:off x="3794125" y="32936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品读相关语段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6A6AF5-BDDB-B131-1758-9C7CC8AB5AAF}"/>
              </a:ext>
            </a:extLst>
          </p:cNvPr>
          <p:cNvSpPr txBox="1"/>
          <p:nvPr/>
        </p:nvSpPr>
        <p:spPr>
          <a:xfrm>
            <a:off x="6098381" y="1031906"/>
            <a:ext cx="3600400" cy="477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惯于</a:t>
            </a:r>
            <a:r>
              <a:rPr lang="zh-CN" altLang="zh-CN" sz="3200" u="sng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长夜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过春时，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挈妇将雏鬓有丝。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b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梦里依稀慈母泪，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城头变幻大王旗。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b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200" u="sng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忍看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朋辈成新鬼，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u="sng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怒向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刀丛觅小诗。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b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吟罢低眉</a:t>
            </a:r>
            <a:r>
              <a:rPr lang="zh-CN" altLang="zh-CN" sz="3200" u="sng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无写处</a:t>
            </a: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endParaRPr lang="en-US" altLang="zh-CN" sz="3200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月光如水照缁衣。</a:t>
            </a:r>
            <a:r>
              <a:rPr lang="en-US" altLang="zh-CN" sz="32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 </a:t>
            </a:r>
            <a:endParaRPr lang="zh-CN" altLang="zh-CN" sz="32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左大括号 4">
            <a:extLst>
              <a:ext uri="{FF2B5EF4-FFF2-40B4-BE49-F238E27FC236}">
                <a16:creationId xmlns:a16="http://schemas.microsoft.com/office/drawing/2014/main" id="{C79B3ED8-976A-0004-2863-314493B9101D}"/>
              </a:ext>
            </a:extLst>
          </p:cNvPr>
          <p:cNvSpPr/>
          <p:nvPr/>
        </p:nvSpPr>
        <p:spPr>
          <a:xfrm>
            <a:off x="5666333" y="1263184"/>
            <a:ext cx="288032" cy="187220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B66768BD-2DCB-313C-FA2B-E6CFF215F659}"/>
              </a:ext>
            </a:extLst>
          </p:cNvPr>
          <p:cNvSpPr/>
          <p:nvPr/>
        </p:nvSpPr>
        <p:spPr>
          <a:xfrm>
            <a:off x="5666333" y="3508635"/>
            <a:ext cx="288032" cy="187220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8679F781-8B88-805C-93D3-3802385A570E}"/>
              </a:ext>
            </a:extLst>
          </p:cNvPr>
          <p:cNvSpPr/>
          <p:nvPr/>
        </p:nvSpPr>
        <p:spPr>
          <a:xfrm>
            <a:off x="913805" y="1401540"/>
            <a:ext cx="4464496" cy="1551591"/>
          </a:xfrm>
          <a:prstGeom prst="wedgeRoundRectCallout">
            <a:avLst>
              <a:gd name="adj1" fmla="val 53261"/>
              <a:gd name="adj2" fmla="val -554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写时事变化。军阀混战、政局动荡，人民群众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长期生活在苦难中</a:t>
            </a:r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而不得安宁</a:t>
            </a: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D13B8754-9D8F-212C-6EEC-F743E6D609D2}"/>
              </a:ext>
            </a:extLst>
          </p:cNvPr>
          <p:cNvSpPr/>
          <p:nvPr/>
        </p:nvSpPr>
        <p:spPr>
          <a:xfrm>
            <a:off x="841797" y="3789040"/>
            <a:ext cx="4337532" cy="974264"/>
          </a:xfrm>
          <a:prstGeom prst="wedgeRoundRectCallout">
            <a:avLst>
              <a:gd name="adj1" fmla="val 55994"/>
              <a:gd name="adj2" fmla="val 142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写鲁迅因为五烈士的牺牲而悲愤交织。</a:t>
            </a: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4A111F71-5FBF-B25C-D954-91E199F5D27D}"/>
              </a:ext>
            </a:extLst>
          </p:cNvPr>
          <p:cNvSpPr/>
          <p:nvPr/>
        </p:nvSpPr>
        <p:spPr>
          <a:xfrm>
            <a:off x="9626773" y="4735886"/>
            <a:ext cx="1928533" cy="822165"/>
          </a:xfrm>
          <a:prstGeom prst="wedgeRoundRectCallout">
            <a:avLst>
              <a:gd name="adj1" fmla="val -65952"/>
              <a:gd name="adj2" fmla="val -286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暗讽专制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统治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1D73A7A1-0C15-9CB4-9CB4-78DDC4C6196A}"/>
              </a:ext>
            </a:extLst>
          </p:cNvPr>
          <p:cNvSpPr/>
          <p:nvPr/>
        </p:nvSpPr>
        <p:spPr>
          <a:xfrm>
            <a:off x="9698781" y="2593685"/>
            <a:ext cx="1708661" cy="869672"/>
          </a:xfrm>
          <a:prstGeom prst="wedgeRoundRectCallout">
            <a:avLst>
              <a:gd name="adj1" fmla="val -71734"/>
              <a:gd name="adj2" fmla="val 65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无法忍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不可忍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73DCB9FD-A5D6-8CE5-A695-3D0DF8B3157C}"/>
              </a:ext>
            </a:extLst>
          </p:cNvPr>
          <p:cNvSpPr/>
          <p:nvPr/>
        </p:nvSpPr>
        <p:spPr>
          <a:xfrm>
            <a:off x="9698781" y="3789040"/>
            <a:ext cx="1928533" cy="621163"/>
          </a:xfrm>
          <a:prstGeom prst="wedgeRoundRectCallout">
            <a:avLst>
              <a:gd name="adj1" fmla="val -71196"/>
              <a:gd name="adj2" fmla="val 171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愤恨至极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B2CC62-C64A-5324-8D53-DAF57F45AFC8}"/>
              </a:ext>
            </a:extLst>
          </p:cNvPr>
          <p:cNvSpPr txBox="1"/>
          <p:nvPr/>
        </p:nvSpPr>
        <p:spPr>
          <a:xfrm>
            <a:off x="9626773" y="977006"/>
            <a:ext cx="1928533" cy="1200329"/>
          </a:xfrm>
          <a:prstGeom prst="rect">
            <a:avLst/>
          </a:prstGeom>
          <a:noFill/>
          <a:ln w="38100">
            <a:solidFill>
              <a:srgbClr val="FE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借诗寄情：</a:t>
            </a:r>
            <a:endParaRPr lang="en-US" altLang="zh-CN" sz="24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24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哀思与纪念</a:t>
            </a:r>
            <a:endParaRPr lang="en-US" altLang="zh-CN" sz="2400" b="1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24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悲痛与愤怒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38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6FE0A25-0E63-6F10-8C5A-605CC83F9CA1}"/>
              </a:ext>
            </a:extLst>
          </p:cNvPr>
          <p:cNvSpPr txBox="1"/>
          <p:nvPr/>
        </p:nvSpPr>
        <p:spPr>
          <a:xfrm>
            <a:off x="936413" y="1610297"/>
            <a:ext cx="10117125" cy="157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20000"/>
              </a:lnSpc>
            </a:pP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33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要写下去，在中国的现在，还是没有写处的。年青时读向子期</a:t>
            </a:r>
            <a:r>
              <a:rPr lang="zh-CN" altLang="zh-CN" sz="2800" b="1" u="sng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《思旧赋》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，很怪他为什么只有寥寥的几行，刚开头却又煞了尾。然而，现在我懂得了。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50F0A6-89B8-7BE2-9316-7AC042764EFD}"/>
              </a:ext>
            </a:extLst>
          </p:cNvPr>
          <p:cNvSpPr txBox="1"/>
          <p:nvPr/>
        </p:nvSpPr>
        <p:spPr>
          <a:xfrm>
            <a:off x="4010149" y="44331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品读相关语段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1E16A4B-CE26-38BE-1D76-6FA83E0C5832}"/>
              </a:ext>
            </a:extLst>
          </p:cNvPr>
          <p:cNvSpPr txBox="1"/>
          <p:nvPr/>
        </p:nvSpPr>
        <p:spPr>
          <a:xfrm>
            <a:off x="858252" y="3429000"/>
            <a:ext cx="10171131" cy="16029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kern="100" dirty="0">
                <a:solidFill>
                  <a:srgbClr val="0309DC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委婉含蓄地将自己的处境、心情与</a:t>
            </a:r>
            <a:r>
              <a:rPr lang="zh-CN" altLang="en-US" sz="2800" b="1" kern="100" dirty="0">
                <a:solidFill>
                  <a:srgbClr val="FF0000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向子期</a:t>
            </a:r>
            <a:r>
              <a:rPr lang="zh-CN" altLang="en-US" sz="2800" b="1" kern="100" dirty="0">
                <a:solidFill>
                  <a:srgbClr val="0309DC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相比，暗讽正直的人都没有言论自由，人们稍有不慎，都可招来杀身之祸。含蓄表达了对国民党反动派罪行的控诉和愤懑之情。</a:t>
            </a:r>
          </a:p>
        </p:txBody>
      </p:sp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79D06B58-7CDE-1413-FC5B-A4B019301D38}"/>
              </a:ext>
            </a:extLst>
          </p:cNvPr>
          <p:cNvSpPr/>
          <p:nvPr/>
        </p:nvSpPr>
        <p:spPr>
          <a:xfrm>
            <a:off x="8762677" y="616201"/>
            <a:ext cx="2290861" cy="707886"/>
          </a:xfrm>
          <a:prstGeom prst="wedgeRoundRectCallout">
            <a:avLst>
              <a:gd name="adj1" fmla="val -24891"/>
              <a:gd name="adj2" fmla="val 8977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借典抒情</a:t>
            </a:r>
          </a:p>
        </p:txBody>
      </p:sp>
    </p:spTree>
    <p:extLst>
      <p:ext uri="{BB962C8B-B14F-4D97-AF65-F5344CB8AC3E}">
        <p14:creationId xmlns:p14="http://schemas.microsoft.com/office/powerpoint/2010/main" val="16919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7F29D68-C7A9-2192-13AB-D9BB22537CA1}"/>
              </a:ext>
            </a:extLst>
          </p:cNvPr>
          <p:cNvSpPr txBox="1"/>
          <p:nvPr/>
        </p:nvSpPr>
        <p:spPr>
          <a:xfrm>
            <a:off x="1189803" y="633374"/>
            <a:ext cx="8667005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0000"/>
              </a:lnSpc>
            </a:pPr>
            <a:r>
              <a:rPr lang="zh-CN" altLang="zh-CN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类似的“借典抒情”</a:t>
            </a:r>
            <a:r>
              <a:rPr lang="zh-CN" altLang="en-US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还有哪些？</a:t>
            </a:r>
            <a:endParaRPr lang="zh-CN" altLang="zh-CN" sz="3200" b="1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7F7C8DA-B3ED-B7B5-AB0C-C0A155CB5FA4}"/>
              </a:ext>
            </a:extLst>
          </p:cNvPr>
          <p:cNvSpPr/>
          <p:nvPr/>
        </p:nvSpPr>
        <p:spPr>
          <a:xfrm>
            <a:off x="7250509" y="1374335"/>
            <a:ext cx="3720708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向子期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思旧赋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表现司马氏杀害天下文士的残暴无情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E316384D-E179-D313-AFCC-BDE0A0F98D13}"/>
              </a:ext>
            </a:extLst>
          </p:cNvPr>
          <p:cNvSpPr/>
          <p:nvPr/>
        </p:nvSpPr>
        <p:spPr>
          <a:xfrm>
            <a:off x="7322517" y="2780928"/>
            <a:ext cx="3240360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方孝孺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被处死：</a:t>
            </a:r>
            <a:endParaRPr lang="en-US" altLang="zh-CN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表现朱棣残杀方孝孺及其族人的嗜血成性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F10274B-38E9-A0D1-0533-09A4EA40CB0D}"/>
              </a:ext>
            </a:extLst>
          </p:cNvPr>
          <p:cNvSpPr/>
          <p:nvPr/>
        </p:nvSpPr>
        <p:spPr>
          <a:xfrm>
            <a:off x="7250509" y="4188265"/>
            <a:ext cx="3720708" cy="15075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4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说岳全传</a:t>
            </a:r>
            <a:r>
              <a:rPr lang="en-US" altLang="zh-CN" sz="24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4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高僧坐化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：表现秦桧对岳飞的残害及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赶尽杀绝的暴戾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D32D365-465A-F335-6F70-B45A05A90233}"/>
              </a:ext>
            </a:extLst>
          </p:cNvPr>
          <p:cNvSpPr/>
          <p:nvPr/>
        </p:nvSpPr>
        <p:spPr>
          <a:xfrm>
            <a:off x="2293627" y="2578381"/>
            <a:ext cx="4017432" cy="20027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暗指国民党反动派残杀青年的暴行</a:t>
            </a:r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揭露国民党反动派的专制高压统治</a:t>
            </a:r>
          </a:p>
        </p:txBody>
      </p:sp>
      <p:sp>
        <p:nvSpPr>
          <p:cNvPr id="10" name="对话气泡: 圆角矩形 9">
            <a:extLst>
              <a:ext uri="{FF2B5EF4-FFF2-40B4-BE49-F238E27FC236}">
                <a16:creationId xmlns:a16="http://schemas.microsoft.com/office/drawing/2014/main" id="{B3CB6C49-058E-E819-CD7B-D6E17D4A2415}"/>
              </a:ext>
            </a:extLst>
          </p:cNvPr>
          <p:cNvSpPr/>
          <p:nvPr/>
        </p:nvSpPr>
        <p:spPr>
          <a:xfrm>
            <a:off x="1172534" y="1412716"/>
            <a:ext cx="2297762" cy="1029485"/>
          </a:xfrm>
          <a:prstGeom prst="wedgeRoundRectCallout">
            <a:avLst>
              <a:gd name="adj1" fmla="val 17555"/>
              <a:gd name="adj2" fmla="val 788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曲折隐晦</a:t>
            </a:r>
            <a:endParaRPr lang="en-US" altLang="zh-CN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含蓄深沉</a:t>
            </a:r>
          </a:p>
        </p:txBody>
      </p:sp>
      <p:sp>
        <p:nvSpPr>
          <p:cNvPr id="2" name="左大括号 1">
            <a:extLst>
              <a:ext uri="{FF2B5EF4-FFF2-40B4-BE49-F238E27FC236}">
                <a16:creationId xmlns:a16="http://schemas.microsoft.com/office/drawing/2014/main" id="{9FDCB611-E4AF-DEAD-39FD-B1C4453E881C}"/>
              </a:ext>
            </a:extLst>
          </p:cNvPr>
          <p:cNvSpPr/>
          <p:nvPr/>
        </p:nvSpPr>
        <p:spPr>
          <a:xfrm>
            <a:off x="6498923" y="2006139"/>
            <a:ext cx="495060" cy="293591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3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A7F3CC8-CED1-1BE5-A223-82E85313F69E}"/>
              </a:ext>
            </a:extLst>
          </p:cNvPr>
          <p:cNvSpPr txBox="1"/>
          <p:nvPr/>
        </p:nvSpPr>
        <p:spPr>
          <a:xfrm>
            <a:off x="3074045" y="542979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比较两篇文章的抒情风格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DFBB20-A295-7EB4-7977-22CD01F5CA45}"/>
              </a:ext>
            </a:extLst>
          </p:cNvPr>
          <p:cNvSpPr txBox="1"/>
          <p:nvPr/>
        </p:nvSpPr>
        <p:spPr>
          <a:xfrm>
            <a:off x="697781" y="1564640"/>
            <a:ext cx="10915099" cy="3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33350" algn="l"/>
            <a:r>
              <a:rPr lang="en-US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《记念刘和珍君》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“惨象，已使我目不忍视了；流言，尤使我耳不忍闻。我还有什么话可说呢？我懂得衰亡民族之所以默无声息的缘由了。沉默呵，沉默呵！不在沉默中爆发，就在沉默中灭亡。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indent="133350" algn="l">
              <a:lnSpc>
                <a:spcPct val="120000"/>
              </a:lnSpc>
            </a:pPr>
            <a:endParaRPr lang="zh-CN" altLang="zh-CN" sz="2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133350" algn="l"/>
            <a:r>
              <a:rPr lang="en-US" altLang="zh-CN" sz="2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《为了忘却的记念》</a:t>
            </a:r>
            <a:r>
              <a:rPr lang="zh-CN" altLang="zh-CN" sz="2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不是年青的为年老的写记念，而在这三十年中，却使我目睹许多青年的血，层层淤积起来，将我埋得不能呼吸，我只能用这样的笔墨，写几句文章，算是从泥土中挖一个小孔，自己延口残喘，这是怎样的世界呢。”</a:t>
            </a:r>
            <a:endParaRPr lang="zh-CN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53CF6A98-5519-B3EB-8453-8607061EF3B6}"/>
              </a:ext>
            </a:extLst>
          </p:cNvPr>
          <p:cNvSpPr/>
          <p:nvPr/>
        </p:nvSpPr>
        <p:spPr>
          <a:xfrm>
            <a:off x="8906694" y="2844928"/>
            <a:ext cx="2284558" cy="499460"/>
          </a:xfrm>
          <a:prstGeom prst="wedgeRoundRectCallout">
            <a:avLst>
              <a:gd name="adj1" fmla="val -83433"/>
              <a:gd name="adj2" fmla="val -432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直露显豁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27ED8E41-F50E-3593-C112-5266C2FE50AF}"/>
              </a:ext>
            </a:extLst>
          </p:cNvPr>
          <p:cNvSpPr/>
          <p:nvPr/>
        </p:nvSpPr>
        <p:spPr>
          <a:xfrm>
            <a:off x="9050710" y="4813458"/>
            <a:ext cx="2284558" cy="499460"/>
          </a:xfrm>
          <a:prstGeom prst="wedgeRoundRectCallout">
            <a:avLst>
              <a:gd name="adj1" fmla="val -83433"/>
              <a:gd name="adj2" fmla="val -4326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曲折隐晦</a:t>
            </a:r>
          </a:p>
        </p:txBody>
      </p:sp>
    </p:spTree>
    <p:extLst>
      <p:ext uri="{BB962C8B-B14F-4D97-AF65-F5344CB8AC3E}">
        <p14:creationId xmlns:p14="http://schemas.microsoft.com/office/powerpoint/2010/main" val="1961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圆角 29"/>
          <p:cNvSpPr/>
          <p:nvPr/>
        </p:nvSpPr>
        <p:spPr bwMode="auto">
          <a:xfrm>
            <a:off x="1708992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1"/>
          </a:solidFill>
          <a:ln w="127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1" name="矩形: 圆角 30"/>
          <p:cNvSpPr/>
          <p:nvPr/>
        </p:nvSpPr>
        <p:spPr bwMode="auto">
          <a:xfrm>
            <a:off x="2231878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2"/>
          </a:solidFill>
          <a:ln w="12700" cap="flat">
            <a:solidFill>
              <a:schemeClr val="bg2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2" name="矩形: 圆角 31"/>
          <p:cNvSpPr/>
          <p:nvPr/>
        </p:nvSpPr>
        <p:spPr bwMode="auto">
          <a:xfrm>
            <a:off x="2754764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3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: 圆角 32"/>
          <p:cNvSpPr/>
          <p:nvPr/>
        </p:nvSpPr>
        <p:spPr bwMode="auto">
          <a:xfrm>
            <a:off x="3277650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4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矩形: 圆角 33"/>
          <p:cNvSpPr/>
          <p:nvPr/>
        </p:nvSpPr>
        <p:spPr bwMode="auto">
          <a:xfrm>
            <a:off x="3800536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5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矩形: 圆角 34"/>
          <p:cNvSpPr/>
          <p:nvPr/>
        </p:nvSpPr>
        <p:spPr bwMode="auto">
          <a:xfrm>
            <a:off x="8711150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1"/>
              </a:gs>
              <a:gs pos="100000">
                <a:srgbClr val="A01822"/>
              </a:gs>
              <a:gs pos="0">
                <a:srgbClr val="C81E2A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6" name="矩形: 圆角 35"/>
          <p:cNvSpPr/>
          <p:nvPr/>
        </p:nvSpPr>
        <p:spPr bwMode="auto">
          <a:xfrm>
            <a:off x="9224297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2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37" name="矩形: 圆角 36"/>
          <p:cNvSpPr/>
          <p:nvPr/>
        </p:nvSpPr>
        <p:spPr bwMode="auto">
          <a:xfrm>
            <a:off x="9737444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3"/>
              </a:gs>
              <a:gs pos="100000">
                <a:srgbClr val="E9D665"/>
              </a:gs>
              <a:gs pos="0">
                <a:srgbClr val="F5ECB9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矩形: 圆角 37"/>
          <p:cNvSpPr/>
          <p:nvPr/>
        </p:nvSpPr>
        <p:spPr bwMode="auto">
          <a:xfrm>
            <a:off x="10250591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4"/>
              </a:gs>
              <a:gs pos="100000">
                <a:srgbClr val="FCCD04"/>
              </a:gs>
              <a:gs pos="0">
                <a:srgbClr val="FFFF8B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矩形: 圆角 38"/>
          <p:cNvSpPr/>
          <p:nvPr/>
        </p:nvSpPr>
        <p:spPr bwMode="auto">
          <a:xfrm>
            <a:off x="10763738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rgbClr val="FDFDFD"/>
              </a:gs>
              <a:gs pos="100000">
                <a:schemeClr val="bg2"/>
              </a:gs>
              <a:gs pos="0">
                <a:srgbClr val="FFFFFF"/>
              </a:gs>
            </a:gsLst>
            <a:lin ang="5400000" scaled="0"/>
          </a:gradFill>
          <a:ln w="1270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矩形: 圆角 39"/>
          <p:cNvSpPr/>
          <p:nvPr/>
        </p:nvSpPr>
        <p:spPr bwMode="auto">
          <a:xfrm>
            <a:off x="5213620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1"/>
              </a:gs>
              <a:gs pos="100000">
                <a:srgbClr val="A01822"/>
              </a:gs>
              <a:gs pos="0">
                <a:srgbClr val="C81E2A"/>
              </a:gs>
            </a:gsLst>
            <a:lin ang="5400000" scaled="0"/>
          </a:gradFill>
          <a:ln w="12700" cap="flat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41" name="矩形: 圆角 40"/>
          <p:cNvSpPr/>
          <p:nvPr/>
        </p:nvSpPr>
        <p:spPr bwMode="auto">
          <a:xfrm>
            <a:off x="5726767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2"/>
              </a:gs>
              <a:gs pos="100000">
                <a:srgbClr val="C80000"/>
              </a:gs>
              <a:gs pos="0">
                <a:srgbClr val="F20000"/>
              </a:gs>
            </a:gsLst>
            <a:lin ang="5400000" scaled="0"/>
          </a:gradFill>
          <a:ln w="12700" cap="flat">
            <a:solidFill>
              <a:schemeClr val="bg1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42" name="矩形: 圆角 41"/>
          <p:cNvSpPr/>
          <p:nvPr/>
        </p:nvSpPr>
        <p:spPr bwMode="auto">
          <a:xfrm>
            <a:off x="6239914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3"/>
              </a:gs>
              <a:gs pos="100000">
                <a:srgbClr val="E9D665"/>
              </a:gs>
              <a:gs pos="0">
                <a:srgbClr val="F5ECB9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3" name="矩形: 圆角 42"/>
          <p:cNvSpPr/>
          <p:nvPr/>
        </p:nvSpPr>
        <p:spPr bwMode="auto">
          <a:xfrm>
            <a:off x="6753061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4"/>
              </a:gs>
              <a:gs pos="100000">
                <a:srgbClr val="FCCD04"/>
              </a:gs>
              <a:gs pos="0">
                <a:srgbClr val="FFFF8B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矩形: 圆角 43"/>
          <p:cNvSpPr/>
          <p:nvPr/>
        </p:nvSpPr>
        <p:spPr bwMode="auto">
          <a:xfrm>
            <a:off x="7266208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48000">
                <a:schemeClr val="accent5"/>
              </a:gs>
              <a:gs pos="100000">
                <a:srgbClr val="7F7F7F"/>
              </a:gs>
              <a:gs pos="0">
                <a:srgbClr val="BEBEBE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矩形: 圆角 44"/>
          <p:cNvSpPr/>
          <p:nvPr/>
        </p:nvSpPr>
        <p:spPr bwMode="auto">
          <a:xfrm>
            <a:off x="4323423" y="-714477"/>
            <a:ext cx="446260" cy="446260"/>
          </a:xfrm>
          <a:prstGeom prst="roundRect">
            <a:avLst>
              <a:gd name="adj" fmla="val 7214"/>
            </a:avLst>
          </a:prstGeom>
          <a:solidFill>
            <a:schemeClr val="accent6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6" name="矩形: 圆角 45"/>
          <p:cNvSpPr/>
          <p:nvPr/>
        </p:nvSpPr>
        <p:spPr bwMode="auto">
          <a:xfrm>
            <a:off x="7779355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6"/>
              </a:gs>
              <a:gs pos="100000">
                <a:srgbClr val="2C2C2C"/>
              </a:gs>
              <a:gs pos="0">
                <a:srgbClr val="5C5C5C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7" name="矩形: 圆角 46"/>
          <p:cNvSpPr/>
          <p:nvPr/>
        </p:nvSpPr>
        <p:spPr bwMode="auto">
          <a:xfrm>
            <a:off x="11276885" y="-714477"/>
            <a:ext cx="446260" cy="446260"/>
          </a:xfrm>
          <a:prstGeom prst="roundRect">
            <a:avLst>
              <a:gd name="adj" fmla="val 7214"/>
            </a:avLst>
          </a:prstGeom>
          <a:gradFill>
            <a:gsLst>
              <a:gs pos="58000">
                <a:schemeClr val="accent6"/>
              </a:gs>
              <a:gs pos="100000">
                <a:srgbClr val="2C2C2C"/>
              </a:gs>
              <a:gs pos="0">
                <a:srgbClr val="5C5C5C"/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1797" y="2204864"/>
            <a:ext cx="10435087" cy="16244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    体会重点词句的内涵，分析曲笔手法的运用，感受作者含蓄蕴藉的情感。</a:t>
            </a:r>
            <a:endParaRPr lang="en-US" altLang="zh-CN" sz="36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24682" y="908720"/>
            <a:ext cx="4496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重点</a:t>
            </a:r>
            <a:endParaRPr lang="zh-CN" altLang="zh-CN" sz="480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356013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DE6E6B7-2963-873E-9124-3B4251C332BB}"/>
              </a:ext>
            </a:extLst>
          </p:cNvPr>
          <p:cNvSpPr txBox="1"/>
          <p:nvPr/>
        </p:nvSpPr>
        <p:spPr>
          <a:xfrm>
            <a:off x="3290069" y="33265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比较两篇文章的抒情风格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D8BBC38-1366-F155-C252-89A38D711D98}"/>
              </a:ext>
            </a:extLst>
          </p:cNvPr>
          <p:cNvSpPr txBox="1"/>
          <p:nvPr/>
        </p:nvSpPr>
        <p:spPr>
          <a:xfrm>
            <a:off x="913805" y="1196752"/>
            <a:ext cx="10585176" cy="470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kern="0" dirty="0">
                <a:solidFill>
                  <a:srgbClr val="1E1E1E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“同是纪念烈士的记事散文，同是在写“不能忘却”的主题，《为了忘却的纪念》的革命抒情，</a:t>
            </a:r>
            <a:r>
              <a:rPr lang="zh-CN" altLang="zh-CN" sz="2800" b="1" u="sng" kern="0" dirty="0">
                <a:solidFill>
                  <a:srgbClr val="0309D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就和《记念刘和珍君》有着完全不同的表达方式</a:t>
            </a:r>
            <a:r>
              <a:rPr lang="zh-CN" altLang="zh-CN" sz="2800" b="1" kern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r>
              <a:rPr lang="zh-CN" altLang="zh-CN" sz="2800" kern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如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果说，在</a:t>
            </a:r>
            <a:r>
              <a:rPr lang="zh-CN" altLang="zh-CN" sz="2800" b="1" kern="0" dirty="0">
                <a:solidFill>
                  <a:srgbClr val="0309D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《记念刘和珍君》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里，</a:t>
            </a:r>
            <a:r>
              <a:rPr lang="zh-CN" altLang="zh-CN" sz="2800" b="1" u="sng" kern="0" dirty="0">
                <a:solidFill>
                  <a:srgbClr val="0309D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汪洋恣肆的激怒与哀痛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，形成了诗意汹涌的感情的波涛，显示着对虐杀者的极端的憎恶与仇恨，并深刻地总结着血的经验与教训，昭示着革命的人们奋勇向前；那么，在</a:t>
            </a:r>
            <a:r>
              <a:rPr lang="zh-CN" altLang="zh-CN" sz="2800" b="1" u="sng" kern="0" dirty="0">
                <a:solidFill>
                  <a:srgbClr val="0309D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《为了忘却的记念》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里，</a:t>
            </a:r>
            <a:r>
              <a:rPr lang="zh-CN" altLang="zh-CN" sz="2800" b="1" u="sng" kern="0" dirty="0">
                <a:solidFill>
                  <a:srgbClr val="0309D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这同样的激怒与哀痛，却把那动人心魄的感情力量蕴蓄在心，出之于笔端的，是深沉的记实。</a:t>
            </a:r>
            <a:r>
              <a:rPr lang="en-US" altLang="zh-CN" sz="2800" b="1" u="sng" kern="0" dirty="0">
                <a:solidFill>
                  <a:srgbClr val="0309DC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</a:p>
          <a:p>
            <a:pPr algn="r">
              <a:lnSpc>
                <a:spcPct val="120000"/>
              </a:lnSpc>
            </a:pPr>
            <a:r>
              <a:rPr lang="en-US" altLang="zh-CN" sz="2800" b="1" kern="0" dirty="0">
                <a:solidFill>
                  <a:srgbClr val="1E1E1E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 sz="2800" b="1" kern="0" dirty="0">
                <a:solidFill>
                  <a:srgbClr val="1E1E1E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李希凡在《论鲁迅的“五种创作”》</a:t>
            </a:r>
            <a:endParaRPr lang="zh-CN" altLang="zh-CN" sz="2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58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5813" y="134076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学习活动三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7901" y="249348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解读鲁迅“忘却”背后的深意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746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2C16B82-76B1-A489-6E9B-270E91D68223}"/>
              </a:ext>
            </a:extLst>
          </p:cNvPr>
          <p:cNvSpPr txBox="1"/>
          <p:nvPr/>
        </p:nvSpPr>
        <p:spPr>
          <a:xfrm>
            <a:off x="1345854" y="967552"/>
            <a:ext cx="10153128" cy="367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33350" algn="l">
              <a:lnSpc>
                <a:spcPct val="120000"/>
              </a:lnSpc>
            </a:pPr>
            <a:r>
              <a:rPr lang="zh-CN" altLang="zh-CN" sz="2800" kern="0" dirty="0">
                <a:solidFill>
                  <a:srgbClr val="1E1E1E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b="1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我们再重读《说岳全传》这个典故：</a:t>
            </a:r>
            <a:endParaRPr lang="en-US" altLang="zh-CN" sz="2800" b="1" kern="0" dirty="0">
              <a:solidFill>
                <a:srgbClr val="1E1E1E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indent="133350" algn="l">
              <a:lnSpc>
                <a:spcPct val="120000"/>
              </a:lnSpc>
            </a:pPr>
            <a:endParaRPr lang="zh-CN" altLang="zh-CN" sz="2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133350" algn="l">
              <a:lnSpc>
                <a:spcPct val="120000"/>
              </a:lnSpc>
            </a:pPr>
            <a:r>
              <a:rPr lang="en-US" altLang="zh-CN" sz="2800" kern="0" dirty="0">
                <a:solidFill>
                  <a:srgbClr val="1E1E1E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CN" sz="2800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（第</a:t>
            </a:r>
            <a:r>
              <a:rPr lang="en-US" altLang="zh-CN" sz="2800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21</a:t>
            </a:r>
            <a:r>
              <a:rPr lang="zh-CN" altLang="zh-CN" sz="2800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段）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记得《说岳全传》里讲过一个高僧，当追捕的差役刚到寺门之前，他就“坐化”了，还留下什么“何立从东来，我向西方走”的偈子。</a:t>
            </a:r>
            <a:r>
              <a:rPr lang="zh-CN" altLang="zh-CN" sz="28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这是奴隶所幻想的脱离苦海的惟一的好方法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en-US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剑侠</a:t>
            </a:r>
            <a:r>
              <a:rPr lang="en-US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盼不到，最自在的惟此而已。</a:t>
            </a:r>
            <a:r>
              <a:rPr lang="zh-CN" altLang="zh-CN" sz="28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我不是高僧，没有涅槃的自由，却还有生之留恋，我于是就</a:t>
            </a:r>
            <a:r>
              <a:rPr lang="zh-CN" altLang="zh-CN" sz="2800" b="1" u="sng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逃走</a:t>
            </a:r>
            <a:r>
              <a:rPr lang="zh-CN" altLang="zh-CN" sz="28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了</a:t>
            </a:r>
            <a:r>
              <a:rPr lang="zh-CN" altLang="zh-CN" sz="28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E09D807A-B28F-2972-0795-D7E640ACEC8D}"/>
              </a:ext>
            </a:extLst>
          </p:cNvPr>
          <p:cNvSpPr/>
          <p:nvPr/>
        </p:nvSpPr>
        <p:spPr>
          <a:xfrm>
            <a:off x="8402637" y="980728"/>
            <a:ext cx="3096344" cy="995918"/>
          </a:xfrm>
          <a:prstGeom prst="wedgeRoundRectCallout">
            <a:avLst>
              <a:gd name="adj1" fmla="val -25335"/>
              <a:gd name="adj2" fmla="val 7887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反对像高僧那样</a:t>
            </a:r>
            <a:endParaRPr lang="en-US" altLang="zh-CN" sz="2800" b="1" dirty="0">
              <a:solidFill>
                <a:srgbClr val="0309D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“坐以待亡”</a:t>
            </a: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317386B2-E122-7452-4541-D82420334C5B}"/>
              </a:ext>
            </a:extLst>
          </p:cNvPr>
          <p:cNvSpPr/>
          <p:nvPr/>
        </p:nvSpPr>
        <p:spPr>
          <a:xfrm>
            <a:off x="5450309" y="4686702"/>
            <a:ext cx="4284476" cy="995918"/>
          </a:xfrm>
          <a:prstGeom prst="wedgeRoundRectCallout">
            <a:avLst>
              <a:gd name="adj1" fmla="val 21555"/>
              <a:gd name="adj2" fmla="val -6395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主张反抗，逃走是为保存实力，继续战斗</a:t>
            </a:r>
          </a:p>
        </p:txBody>
      </p:sp>
    </p:spTree>
    <p:extLst>
      <p:ext uri="{BB962C8B-B14F-4D97-AF65-F5344CB8AC3E}">
        <p14:creationId xmlns:p14="http://schemas.microsoft.com/office/powerpoint/2010/main" val="41772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5E6275E8-C26E-1C60-50B3-E8B4670EB750}"/>
              </a:ext>
            </a:extLst>
          </p:cNvPr>
          <p:cNvSpPr txBox="1"/>
          <p:nvPr/>
        </p:nvSpPr>
        <p:spPr>
          <a:xfrm>
            <a:off x="4010149" y="44331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品读相关语段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FAB09E1-DD60-003E-4E8A-D0FCFF19550F}"/>
              </a:ext>
            </a:extLst>
          </p:cNvPr>
          <p:cNvSpPr txBox="1"/>
          <p:nvPr/>
        </p:nvSpPr>
        <p:spPr>
          <a:xfrm>
            <a:off x="798384" y="1196752"/>
            <a:ext cx="10311962" cy="402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l">
              <a:lnSpc>
                <a:spcPct val="120000"/>
              </a:lnSpc>
            </a:pPr>
            <a:r>
              <a:rPr lang="zh-CN" altLang="zh-CN" sz="2400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（第</a:t>
            </a:r>
            <a:r>
              <a:rPr lang="en-US" altLang="zh-CN" sz="2400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段）</a:t>
            </a:r>
            <a:r>
              <a:rPr lang="zh-CN" altLang="zh-CN" sz="24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我早已想写一点文字，来记念几个青年的作家</a:t>
            </a:r>
            <a:r>
              <a:rPr lang="zh-CN" altLang="zh-CN" sz="24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。这并非为了别的，只因为两年以来，悲愤总时时来袭击我的心，至今没有停止，</a:t>
            </a:r>
            <a:r>
              <a:rPr lang="zh-CN" altLang="zh-CN" sz="24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我很想借此算是竦身一摇，将悲哀摆脱，给自己轻松一下，照直说，就是我倒要将他们</a:t>
            </a:r>
            <a:r>
              <a:rPr lang="zh-CN" altLang="zh-CN" sz="2400" b="1" u="sng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忘却</a:t>
            </a:r>
            <a:r>
              <a:rPr lang="zh-CN" altLang="zh-CN" sz="24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了</a:t>
            </a:r>
            <a:r>
              <a:rPr lang="zh-CN" altLang="zh-CN" sz="24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24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algn="l">
              <a:lnSpc>
                <a:spcPct val="120000"/>
              </a:lnSpc>
            </a:pPr>
            <a:r>
              <a:rPr lang="zh-CN" altLang="zh-CN" sz="2400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（第</a:t>
            </a:r>
            <a:r>
              <a:rPr lang="en-US" altLang="zh-CN" sz="2400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34</a:t>
            </a:r>
            <a:r>
              <a:rPr lang="zh-CN" altLang="zh-CN" sz="2400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段）</a:t>
            </a:r>
            <a:r>
              <a:rPr lang="zh-CN" altLang="zh-CN" sz="24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不是年青的为年老的写</a:t>
            </a:r>
            <a:r>
              <a:rPr lang="zh-CN" altLang="zh-CN" sz="2400" b="1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记念</a:t>
            </a:r>
            <a:r>
              <a:rPr lang="zh-CN" altLang="zh-CN" sz="24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，而在这三十年中，却使我目睹许多青年的血，层层淤积起来，将我埋得不能呼吸，</a:t>
            </a:r>
            <a:r>
              <a:rPr lang="zh-CN" altLang="zh-CN" sz="24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我只能用这样的笔墨，写几句文章，</a:t>
            </a:r>
            <a:r>
              <a:rPr lang="zh-CN" altLang="zh-CN" sz="24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算是从泥土中挖一个小孔，自己延口残喘，这是怎样的世界呢。</a:t>
            </a:r>
            <a:r>
              <a:rPr lang="zh-CN" altLang="zh-CN" sz="24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夜正长，路也正长，我不如</a:t>
            </a:r>
            <a:r>
              <a:rPr lang="zh-CN" altLang="zh-CN" sz="2400" b="1" u="sng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忘却</a:t>
            </a:r>
            <a:r>
              <a:rPr lang="zh-CN" altLang="zh-CN" sz="24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，不说的好罢。但我知道，即使不是我，将来总会有</a:t>
            </a:r>
            <a:r>
              <a:rPr lang="zh-CN" altLang="zh-CN" sz="2400" b="1" u="sng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记起他们</a:t>
            </a:r>
            <a:r>
              <a:rPr lang="zh-CN" altLang="zh-CN" sz="24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zh-CN" sz="2400" b="1" u="sng" kern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再说他们</a:t>
            </a:r>
            <a:r>
              <a:rPr lang="zh-CN" altLang="zh-CN" sz="2400" b="1" u="sng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的时候的</a:t>
            </a:r>
            <a:r>
              <a:rPr lang="zh-CN" altLang="zh-CN" sz="2400" kern="0" dirty="0">
                <a:solidFill>
                  <a:srgbClr val="1E1E1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24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2DC49BC7-72F3-4051-67C6-518AE7773E65}"/>
              </a:ext>
            </a:extLst>
          </p:cNvPr>
          <p:cNvSpPr/>
          <p:nvPr/>
        </p:nvSpPr>
        <p:spPr>
          <a:xfrm>
            <a:off x="6386413" y="4745233"/>
            <a:ext cx="5227991" cy="1038660"/>
          </a:xfrm>
          <a:prstGeom prst="wedgeRoundRectCallout">
            <a:avLst>
              <a:gd name="adj1" fmla="val -69384"/>
              <a:gd name="adj2" fmla="val -5515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309D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“忘却”是为摆脱悲痛，为了战斗，为了更好地“记念”！</a:t>
            </a:r>
          </a:p>
        </p:txBody>
      </p:sp>
    </p:spTree>
    <p:extLst>
      <p:ext uri="{BB962C8B-B14F-4D97-AF65-F5344CB8AC3E}">
        <p14:creationId xmlns:p14="http://schemas.microsoft.com/office/powerpoint/2010/main" val="76030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4FCB7F9-E553-BC6F-631F-C8180DEFCB9C}"/>
              </a:ext>
            </a:extLst>
          </p:cNvPr>
          <p:cNvSpPr txBox="1"/>
          <p:nvPr/>
        </p:nvSpPr>
        <p:spPr>
          <a:xfrm>
            <a:off x="4154165" y="83671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课堂小结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3CE5F3-E447-91D8-ED6C-216FFEB254A6}"/>
              </a:ext>
            </a:extLst>
          </p:cNvPr>
          <p:cNvSpPr txBox="1"/>
          <p:nvPr/>
        </p:nvSpPr>
        <p:spPr>
          <a:xfrm>
            <a:off x="1273845" y="1955840"/>
            <a:ext cx="10297144" cy="281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00050" indent="266700" algn="just">
              <a:lnSpc>
                <a:spcPct val="130000"/>
              </a:lnSpc>
            </a:pPr>
            <a:r>
              <a:rPr lang="en-US" altLang="zh-CN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《</a:t>
            </a:r>
            <a:r>
              <a:rPr lang="zh-CN" altLang="en-US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为了忘却的记念</a:t>
            </a:r>
            <a:r>
              <a:rPr lang="en-US" altLang="zh-CN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一篇悼念革命文学战友的文章。鲁迅以深沉的笔触，表达了对战友的怀念，对青年流血牺牲的悲哀；同时也表达了对国民党当局暴行的愤慨和揭露，情感表达曲折隐晦，含蓄委婉。文章鼓励人们化悲痛为力量，以战斗来纪念牺牲的烈士，体现作者坚强的斗志和必胜的信念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249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4FCB7F9-E553-BC6F-631F-C8180DEFCB9C}"/>
              </a:ext>
            </a:extLst>
          </p:cNvPr>
          <p:cNvSpPr txBox="1"/>
          <p:nvPr/>
        </p:nvSpPr>
        <p:spPr>
          <a:xfrm>
            <a:off x="4154165" y="83671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课堂小结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3CE5F3-E447-91D8-ED6C-216FFEB254A6}"/>
              </a:ext>
            </a:extLst>
          </p:cNvPr>
          <p:cNvSpPr txBox="1"/>
          <p:nvPr/>
        </p:nvSpPr>
        <p:spPr>
          <a:xfrm>
            <a:off x="1417861" y="1988840"/>
            <a:ext cx="10009112" cy="2493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400050" indent="266700" algn="just">
              <a:lnSpc>
                <a:spcPct val="130000"/>
              </a:lnSpc>
            </a:pPr>
            <a:r>
              <a:rPr lang="en-US" altLang="zh-CN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“读到他的哀悼文字，真是一字一泪，用血和泪写出心坎里的哀痛，人间至情的文字。”</a:t>
            </a:r>
            <a:endParaRPr lang="en-US" altLang="zh-CN" sz="3200" b="1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R="400050" indent="266700" algn="just">
              <a:lnSpc>
                <a:spcPct val="130000"/>
              </a:lnSpc>
            </a:pPr>
            <a:endParaRPr lang="en-US" altLang="zh-CN" sz="3200" b="1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R="400050" indent="266700" algn="r">
              <a:lnSpc>
                <a:spcPct val="130000"/>
              </a:lnSpc>
            </a:pPr>
            <a:r>
              <a:rPr lang="en-US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鲁迅妻子许广平</a:t>
            </a:r>
            <a:r>
              <a:rPr lang="en-US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鲁迅回忆录</a:t>
            </a:r>
            <a:r>
              <a:rPr lang="en-US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8118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97981" y="2060848"/>
            <a:ext cx="7729855" cy="109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</a:t>
            </a:r>
            <a:r>
              <a:rPr lang="en-US" altLang="zh-CN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</a:t>
            </a:r>
            <a:r>
              <a:rPr lang="en-US" altLang="zh-CN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</a:t>
            </a:r>
            <a:r>
              <a:rPr lang="en-US" altLang="zh-CN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看！</a:t>
            </a:r>
          </a:p>
        </p:txBody>
      </p:sp>
    </p:spTree>
    <p:extLst>
      <p:ext uri="{BB962C8B-B14F-4D97-AF65-F5344CB8AC3E}">
        <p14:creationId xmlns:p14="http://schemas.microsoft.com/office/powerpoint/2010/main" val="70654846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2300" y="624713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1129887" y="548323"/>
            <a:ext cx="10976800" cy="1143000"/>
          </a:xfrm>
        </p:spPr>
        <p:txBody>
          <a:bodyPr vert="horz" lIns="91440" tIns="45720" rIns="91440" bIns="45720" anchor="ctr" anchorCtr="0"/>
          <a:lstStyle/>
          <a:p>
            <a:pPr algn="r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高二选择性必修中册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统编版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语文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</a:t>
            </a:r>
            <a:br>
              <a:rPr lang="zh-CN" altLang="zh-CN" b="1" dirty="0"/>
            </a:br>
            <a:endParaRPr lang="zh-CN" altLang="en-US" b="1" dirty="0"/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0" y="2204720"/>
            <a:ext cx="12197080" cy="93599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54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5400" dirty="0">
                <a:latin typeface="黑体" panose="02010609060101010101" pitchFamily="49" charset="-122"/>
                <a:ea typeface="黑体" panose="02010609060101010101" pitchFamily="49" charset="-122"/>
              </a:rPr>
              <a:t>为了忘却的记念</a:t>
            </a:r>
            <a:r>
              <a:rPr lang="en-US" altLang="zh-CN" sz="54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rPr>
              <a:t>（答疑）</a:t>
            </a:r>
          </a:p>
        </p:txBody>
      </p:sp>
      <p:sp>
        <p:nvSpPr>
          <p:cNvPr id="35842" name="内容占位符 2"/>
          <p:cNvSpPr>
            <a:spLocks noGrp="1"/>
          </p:cNvSpPr>
          <p:nvPr>
            <p:ph idx="1"/>
          </p:nvPr>
        </p:nvSpPr>
        <p:spPr>
          <a:xfrm>
            <a:off x="609600" y="3284855"/>
            <a:ext cx="10972800" cy="721995"/>
          </a:xfrm>
        </p:spPr>
        <p:txBody>
          <a:bodyPr vert="horz" lIns="91440" tIns="45720" rIns="91440" bIns="45720" anchor="t" anchorCtr="0"/>
          <a:lstStyle/>
          <a:p>
            <a:pPr marL="0" indent="0" algn="ctr">
              <a:buNone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番禺区大龙中学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许映宜</a:t>
            </a:r>
          </a:p>
        </p:txBody>
      </p:sp>
    </p:spTree>
    <p:extLst>
      <p:ext uri="{BB962C8B-B14F-4D97-AF65-F5344CB8AC3E}">
        <p14:creationId xmlns:p14="http://schemas.microsoft.com/office/powerpoint/2010/main" val="215928445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13806" y="1700530"/>
            <a:ext cx="10873208" cy="20334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55600">
              <a:lnSpc>
                <a:spcPct val="120000"/>
              </a:lnSpc>
            </a:pPr>
            <a:r>
              <a:rPr 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问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五个青年作家同时遇害的时候，上海的报章都“不敢”“不愿”“不屑”载这件事，“不敢”“不愿”“不屑”三者有什么区别？</a:t>
            </a:r>
            <a:endParaRPr 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an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B88CF13-F7E8-6731-FF25-06F514E32692}"/>
              </a:ext>
            </a:extLst>
          </p:cNvPr>
          <p:cNvSpPr txBox="1"/>
          <p:nvPr/>
        </p:nvSpPr>
        <p:spPr>
          <a:xfrm>
            <a:off x="913805" y="1124744"/>
            <a:ext cx="10873208" cy="3273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答疑：</a:t>
            </a:r>
          </a:p>
          <a:p>
            <a:pPr algn="l">
              <a:lnSpc>
                <a:spcPct val="120000"/>
              </a:lnSpc>
            </a:pPr>
            <a:r>
              <a:rPr lang="en-US" altLang="zh-CN" sz="2800" b="1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三者政治态度不同。</a:t>
            </a:r>
            <a:endParaRPr lang="en-US" altLang="zh-CN" sz="2800" b="1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“不敢”并非“不愿”，只是慑于国民党政府的严酷统治。</a:t>
            </a:r>
            <a:endParaRPr lang="en-US" altLang="zh-CN" sz="2800" b="1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“不愿”者在国共两党的斗争中取超然立场，不介入政治斗争。</a:t>
            </a:r>
            <a:endParaRPr lang="en-US" altLang="zh-CN" sz="2800" b="1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“不屑”者则把五个青年作家的遇害看作小事一桩，认为不值得见诸报端。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18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3890045" y="695509"/>
            <a:ext cx="4528185" cy="64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36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ea"/>
              </a:defRPr>
            </a:lvl1pPr>
            <a:lvl2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第二课时目录</a:t>
            </a:r>
          </a:p>
        </p:txBody>
      </p:sp>
      <p:sp>
        <p:nvSpPr>
          <p:cNvPr id="61" name="TextBox 50"/>
          <p:cNvSpPr txBox="1"/>
          <p:nvPr/>
        </p:nvSpPr>
        <p:spPr>
          <a:xfrm>
            <a:off x="1818005" y="1631712"/>
            <a:ext cx="93209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spc="-400">
                <a:solidFill>
                  <a:schemeClr val="accent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atinLnBrk="0">
              <a:lnSpc>
                <a:spcPct val="100000"/>
              </a:lnSpc>
            </a:pPr>
            <a:r>
              <a:rPr lang="en-US" altLang="zh-CN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36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读懂鲁迅与白莽、柔石的深厚情谊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49755" y="2566645"/>
            <a:ext cx="828107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00000"/>
              </a:lnSpc>
            </a:pPr>
            <a:r>
              <a:rPr lang="en-US" altLang="zh-CN" sz="3600" spc="-400" dirty="0"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3600" spc="-400" dirty="0">
                <a:latin typeface="黑体" panose="02010609060101010101" pitchFamily="49" charset="-122"/>
                <a:ea typeface="黑体" panose="02010609060101010101" pitchFamily="49" charset="-122"/>
              </a:rPr>
              <a:t>分析鲁迅如何表达悲愤之情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49755" y="3502749"/>
            <a:ext cx="656847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atinLnBrk="0">
              <a:lnSpc>
                <a:spcPct val="100000"/>
              </a:lnSpc>
            </a:pPr>
            <a:r>
              <a:rPr lang="en-US" altLang="zh-CN" sz="3600" spc="-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3. </a:t>
            </a:r>
            <a:r>
              <a:rPr lang="zh-CN" altLang="en-US" sz="3600" spc="-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解读鲁迅“忘却”背后的深意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49755" y="4438853"/>
            <a:ext cx="236475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atinLnBrk="0">
              <a:lnSpc>
                <a:spcPct val="100000"/>
              </a:lnSpc>
            </a:pPr>
            <a:r>
              <a:rPr lang="en-US" altLang="zh-CN" sz="3600" spc="-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4. </a:t>
            </a:r>
            <a:r>
              <a:rPr lang="zh-CN" altLang="en-US" sz="3600" spc="-400" dirty="0"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171146127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57910" y="1700530"/>
            <a:ext cx="9865007" cy="18605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55600">
              <a:lnSpc>
                <a:spcPct val="120000"/>
              </a:lnSpc>
            </a:pPr>
            <a:r>
              <a:rPr 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问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“夜正长，路也正长，我不如忘却，不说的好罢。但我知道，即使不是我，将来总会有记起他们，再说他们的时候的。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……”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这两句话有怎样的含意？</a:t>
            </a:r>
            <a:endParaRPr 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340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an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B88CF13-F7E8-6731-FF25-06F514E32692}"/>
              </a:ext>
            </a:extLst>
          </p:cNvPr>
          <p:cNvSpPr txBox="1"/>
          <p:nvPr/>
        </p:nvSpPr>
        <p:spPr>
          <a:xfrm>
            <a:off x="1201837" y="1412776"/>
            <a:ext cx="10585176" cy="248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答疑：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这两句话的意思是：</a:t>
            </a:r>
            <a:r>
              <a:rPr lang="zh-CN" altLang="en-US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意识到革命斗争的长期性和曲折性，必须摆脱悲哀以进行更有效的战斗，坚信反动派必然灭亡，正义事业必然胜利。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3277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57910" y="1700530"/>
            <a:ext cx="10225047" cy="18605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55600">
              <a:lnSpc>
                <a:spcPct val="120000"/>
              </a:lnSpc>
            </a:pPr>
            <a:r>
              <a:rPr 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问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</a:t>
            </a:r>
            <a:r>
              <a:rPr 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作者说：“年青时读向子期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思旧赋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，很怪他为什么只有寥寥的几行，刚开头却又煞了尾。然而，现在我懂得了。”作者到底“懂得”了什么？</a:t>
            </a:r>
            <a:endParaRPr 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92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an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B88CF13-F7E8-6731-FF25-06F514E32692}"/>
              </a:ext>
            </a:extLst>
          </p:cNvPr>
          <p:cNvSpPr txBox="1"/>
          <p:nvPr/>
        </p:nvSpPr>
        <p:spPr>
          <a:xfrm>
            <a:off x="1201837" y="1412776"/>
            <a:ext cx="10585176" cy="330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答疑：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作者将自己当时的处境与心情同向子期相比，意在揭露蒋介石的反动统治与司马氏以杀夺手段建立的晋朝一样，在政治上都是极端黑暗腐朽的，人们稍有不慎，都可能招来杀身之祸。因此，正直的人是没有言论自由的，在“禁锢得比罐头还严密”的统治下，确实是“没有写处”的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405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85857" y="1322733"/>
            <a:ext cx="10225047" cy="304237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55600">
              <a:lnSpc>
                <a:spcPct val="120000"/>
              </a:lnSpc>
            </a:pPr>
            <a:r>
              <a:rPr 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问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4</a:t>
            </a:r>
            <a:r>
              <a:rPr 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鲁迅先生的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记念刘和珍君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为了忘却的记念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两篇文章都是写人记事的纪念性散文，都是为悼念革命青年而作，表达了对革命青年的英勇牺牲的悲痛，反动势力的残暴的憎恨，都带有很强的抒情性。可是在抒情风格上却有很大的不同，这是为什么呢？</a:t>
            </a:r>
            <a:endParaRPr lang="zh-CN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643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600">
        <p14:pan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D230D65-E684-171F-7439-C314C18607D3}"/>
              </a:ext>
            </a:extLst>
          </p:cNvPr>
          <p:cNvSpPr txBox="1"/>
          <p:nvPr/>
        </p:nvSpPr>
        <p:spPr>
          <a:xfrm>
            <a:off x="697781" y="1569264"/>
            <a:ext cx="11161240" cy="25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答疑：</a:t>
            </a:r>
          </a:p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两</a:t>
            </a:r>
            <a:r>
              <a:rPr lang="zh-CN" altLang="en-US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篇文章</a:t>
            </a:r>
            <a:r>
              <a:rPr lang="zh-CN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抒情风格</a:t>
            </a:r>
            <a:r>
              <a:rPr lang="zh-CN" altLang="en-US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截然不同</a:t>
            </a:r>
            <a:r>
              <a:rPr lang="zh-CN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zh-CN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与写作背景和作者的思想发展变化是密切相关的。</a:t>
            </a:r>
            <a:endParaRPr lang="zh-CN" altLang="zh-CN" sz="32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747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D230D65-E684-171F-7439-C314C18607D3}"/>
              </a:ext>
            </a:extLst>
          </p:cNvPr>
          <p:cNvSpPr txBox="1"/>
          <p:nvPr/>
        </p:nvSpPr>
        <p:spPr>
          <a:xfrm>
            <a:off x="625773" y="1188386"/>
            <a:ext cx="11377264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答疑：</a:t>
            </a:r>
          </a:p>
          <a:p>
            <a:pPr algn="just"/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时代背景不同</a:t>
            </a:r>
            <a:endParaRPr lang="zh-CN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/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   </a:t>
            </a:r>
          </a:p>
          <a:p>
            <a:pPr algn="just"/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《记》写于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1926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三一八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惨案发生后两星期。当时全国正处于革命高潮到来前夕，帝国主义支持下的北洋军阀政府已处于风雨飘摇之中。段祺瑞执政府为了推卸罪责，诬蔑被害的爱国青年是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暴徒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，并通缉所谓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暴徒首领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。反动文人为了掩盖其主子的血腥罪行，也诬蔑广大群众是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受人利用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，是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自蹈死地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等等。因此，粉碎敌人的诬陷，揭露敌人的罪行，以加速他们的灭亡，这是形势的需要。</a:t>
            </a:r>
            <a:endParaRPr lang="zh-CN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371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02E4117-03B0-9849-2B8D-8C2D41D20675}"/>
              </a:ext>
            </a:extLst>
          </p:cNvPr>
          <p:cNvSpPr txBox="1"/>
          <p:nvPr/>
        </p:nvSpPr>
        <p:spPr>
          <a:xfrm>
            <a:off x="769789" y="1412776"/>
            <a:ext cx="11017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时代背景不同</a:t>
            </a:r>
            <a:endParaRPr lang="en-US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/>
            <a:endParaRPr lang="zh-CN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/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   </a:t>
            </a: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（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）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《</a:t>
            </a: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为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》</a:t>
            </a: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写于烈士被秘密杀害两周年之后的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1933</a:t>
            </a: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年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月。当时白色恐怖一直很严重，烈士遇难两年来，实情还未为人所知。在“禁锢得比罐头还要严密”的白色恐怖下，作者不可能十分明白晓畅地直抒胸臆，某些内容、某些感情只能让读者自己去体味，去领悟。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2276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ED5C06E-78A6-5073-0B9B-C0CEDEEBFA71}"/>
              </a:ext>
            </a:extLst>
          </p:cNvPr>
          <p:cNvSpPr txBox="1"/>
          <p:nvPr/>
        </p:nvSpPr>
        <p:spPr>
          <a:xfrm>
            <a:off x="553765" y="1340768"/>
            <a:ext cx="109452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作者的思想立场不同</a:t>
            </a:r>
          </a:p>
          <a:p>
            <a:pPr algn="just"/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1926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三一八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惨案前后，鲁迅还是个刚接触马克思主义的民主主义者。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1933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年，鲁迅写《为》时，已是一个成熟的共产主义战士了。长期的革命斗争，使他对反动派的认识更深刻了，对革命道路的曲折艰难有了更深入的体会。因此，他比过去更能够冷静地面对黑暗的现实。因而《为》比《记》就显得更深沉，更能体现鲁迅坚韧不拔的战斗精神。《为》末尾的两句话：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夜正长，路也正长，我不如忘却，不说的好罢。但我知道，即使不是我，将来总会有记起他们，再说他们的时候的。</a:t>
            </a: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……”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正表现了鲁迅对反动统治者、对黑暗现实和对革命的深刻认识。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8799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97981" y="2060848"/>
            <a:ext cx="7729855" cy="1090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</a:t>
            </a:r>
            <a:r>
              <a:rPr lang="en-US" altLang="zh-CN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</a:t>
            </a:r>
            <a:r>
              <a:rPr lang="en-US" altLang="zh-CN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观</a:t>
            </a:r>
            <a:r>
              <a:rPr lang="en-US" altLang="zh-CN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6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看！</a:t>
            </a:r>
          </a:p>
        </p:txBody>
      </p:sp>
    </p:spTree>
    <p:extLst>
      <p:ext uri="{BB962C8B-B14F-4D97-AF65-F5344CB8AC3E}">
        <p14:creationId xmlns:p14="http://schemas.microsoft.com/office/powerpoint/2010/main" val="1302017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1633885" y="2204720"/>
            <a:ext cx="7848873" cy="158432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 b="0" i="0" u="non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Tx/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7200" b="1" dirty="0">
                <a:latin typeface="黑体" panose="02010609060101010101" pitchFamily="49" charset="-122"/>
                <a:ea typeface="黑体" panose="02010609060101010101" pitchFamily="49" charset="-122"/>
              </a:rPr>
              <a:t>为了忘却的记念</a:t>
            </a:r>
          </a:p>
        </p:txBody>
      </p:sp>
      <p:sp>
        <p:nvSpPr>
          <p:cNvPr id="4" name="矩形 3"/>
          <p:cNvSpPr/>
          <p:nvPr/>
        </p:nvSpPr>
        <p:spPr>
          <a:xfrm>
            <a:off x="6962477" y="2276656"/>
            <a:ext cx="1872208" cy="11523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话气泡: 圆角矩形 4"/>
          <p:cNvSpPr/>
          <p:nvPr/>
        </p:nvSpPr>
        <p:spPr>
          <a:xfrm>
            <a:off x="1057821" y="3872688"/>
            <a:ext cx="4592048" cy="1035120"/>
          </a:xfrm>
          <a:prstGeom prst="wedgeRoundRectCallout">
            <a:avLst>
              <a:gd name="adj1" fmla="val 23574"/>
              <a:gd name="adj2" fmla="val -7496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为何说要忘却？</a:t>
            </a:r>
          </a:p>
        </p:txBody>
      </p:sp>
      <p:sp>
        <p:nvSpPr>
          <p:cNvPr id="6" name="对话气泡: 圆角矩形 5"/>
          <p:cNvSpPr/>
          <p:nvPr/>
        </p:nvSpPr>
        <p:spPr>
          <a:xfrm>
            <a:off x="6170389" y="3922196"/>
            <a:ext cx="5400600" cy="936104"/>
          </a:xfrm>
          <a:prstGeom prst="wedgeRoundRectCallout">
            <a:avLst>
              <a:gd name="adj1" fmla="val -22168"/>
              <a:gd name="adj2" fmla="val -937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为何又说要记念？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3692BEB-C9BB-C46B-6F09-B88B9A5C8E4D}"/>
              </a:ext>
            </a:extLst>
          </p:cNvPr>
          <p:cNvSpPr/>
          <p:nvPr/>
        </p:nvSpPr>
        <p:spPr>
          <a:xfrm>
            <a:off x="4226173" y="2276656"/>
            <a:ext cx="1872208" cy="12242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0CE4BB0-0046-6348-DA65-80C4A54F2EEE}"/>
              </a:ext>
            </a:extLst>
          </p:cNvPr>
          <p:cNvSpPr txBox="1"/>
          <p:nvPr/>
        </p:nvSpPr>
        <p:spPr>
          <a:xfrm>
            <a:off x="4154165" y="836712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自相矛盾？</a:t>
            </a:r>
          </a:p>
        </p:txBody>
      </p:sp>
    </p:spTree>
    <p:extLst>
      <p:ext uri="{BB962C8B-B14F-4D97-AF65-F5344CB8AC3E}">
        <p14:creationId xmlns:p14="http://schemas.microsoft.com/office/powerpoint/2010/main" val="388574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3805" y="1197214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学习活动一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7861" y="2433002"/>
            <a:ext cx="9649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400" b="1" kern="100" dirty="0">
                <a:effectLst/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读懂鲁迅与白莽、柔石的深厚情谊</a:t>
            </a:r>
            <a:endParaRPr lang="zh-CN" altLang="en-US" sz="4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592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1797" y="1916832"/>
            <a:ext cx="10801200" cy="19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30000"/>
              </a:lnSpc>
            </a:pPr>
            <a:r>
              <a:rPr lang="zh-CN" altLang="en-US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请同学们细读文本，勾画出蕴藏情感的语句。</a:t>
            </a:r>
            <a:endParaRPr lang="en-US" altLang="zh-CN" sz="32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30000"/>
              </a:lnSpc>
            </a:pPr>
            <a:r>
              <a:rPr lang="en-US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思考：鲁迅先生在回忆往事时表达了怎样的情感？他又是如何表达这些情感？ 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6FE0A25-0E63-6F10-8C5A-605CC83F9CA1}"/>
              </a:ext>
            </a:extLst>
          </p:cNvPr>
          <p:cNvSpPr txBox="1"/>
          <p:nvPr/>
        </p:nvSpPr>
        <p:spPr>
          <a:xfrm>
            <a:off x="936414" y="1700808"/>
            <a:ext cx="10045116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20000"/>
              </a:lnSpc>
            </a:pPr>
            <a:r>
              <a:rPr lang="zh-CN" altLang="en-US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CN" altLang="en-US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32</a:t>
            </a:r>
            <a:r>
              <a:rPr lang="zh-CN" altLang="en-US" sz="3200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  <a:endParaRPr lang="en-US" altLang="zh-CN" sz="32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l">
              <a:lnSpc>
                <a:spcPct val="120000"/>
              </a:lnSpc>
            </a:pPr>
            <a:r>
              <a:rPr lang="en-US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“我</a:t>
            </a:r>
            <a:r>
              <a:rPr lang="zh-CN" altLang="zh-CN" sz="3200" b="1" u="sng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沉重的</a:t>
            </a:r>
            <a:r>
              <a:rPr lang="zh-CN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感到我失掉了很好的朋友，中国失掉了很好的青年，我在</a:t>
            </a:r>
            <a:r>
              <a:rPr lang="zh-CN" altLang="zh-CN" sz="3200" b="1" u="sng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悲愤</a:t>
            </a:r>
            <a:r>
              <a:rPr lang="zh-CN" altLang="zh-CN" sz="32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中沉静下去了，然而积习却从沉静中抬起头来……”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50F0A6-89B8-7BE2-9316-7AC042764EFD}"/>
              </a:ext>
            </a:extLst>
          </p:cNvPr>
          <p:cNvSpPr txBox="1"/>
          <p:nvPr/>
        </p:nvSpPr>
        <p:spPr>
          <a:xfrm>
            <a:off x="4010149" y="44331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品读相关语段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35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1558AF8-A592-8FB3-0CD0-5E298E1C5502}"/>
              </a:ext>
            </a:extLst>
          </p:cNvPr>
          <p:cNvSpPr txBox="1"/>
          <p:nvPr/>
        </p:nvSpPr>
        <p:spPr>
          <a:xfrm>
            <a:off x="1345853" y="1637749"/>
            <a:ext cx="10441160" cy="2637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20000"/>
              </a:lnSpc>
            </a:pP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）向白莽回信解释“话少又冷”的原因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</a:p>
          <a:p>
            <a:pPr indent="304800" algn="l">
              <a:lnSpc>
                <a:spcPct val="120000"/>
              </a:lnSpc>
            </a:pP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）告知译书不应由个人爱憎而改变原文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</a:p>
          <a:p>
            <a:pPr indent="304800" algn="l">
              <a:lnSpc>
                <a:spcPct val="120000"/>
              </a:lnSpc>
            </a:pP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）送白莽两本珍藏多年的彼得斐集子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</a:p>
          <a:p>
            <a:pPr indent="304800" algn="l">
              <a:lnSpc>
                <a:spcPct val="120000"/>
              </a:lnSpc>
            </a:pP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）欣幸白莽得释，赶紧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付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稿费，好让他买夹衫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</a:p>
          <a:p>
            <a:pPr indent="304800" algn="l">
              <a:lnSpc>
                <a:spcPct val="120000"/>
              </a:lnSpc>
            </a:pP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）送白莽德译的中国游记，让他练习德文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lang="zh-CN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8CCB74-63E2-7654-7129-421CD3CF7622}"/>
              </a:ext>
            </a:extLst>
          </p:cNvPr>
          <p:cNvSpPr txBox="1"/>
          <p:nvPr/>
        </p:nvSpPr>
        <p:spPr>
          <a:xfrm>
            <a:off x="3290069" y="855519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与白莽交往的细节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8A42FB-C8AA-DDDA-2A56-2F04775A7DD6}"/>
              </a:ext>
            </a:extLst>
          </p:cNvPr>
          <p:cNvSpPr txBox="1"/>
          <p:nvPr/>
        </p:nvSpPr>
        <p:spPr>
          <a:xfrm>
            <a:off x="2569989" y="4437112"/>
            <a:ext cx="687676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kern="100" dirty="0">
                <a:solidFill>
                  <a:srgbClr val="0309DC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爱护与关怀见于日常细微处</a:t>
            </a:r>
            <a:endParaRPr lang="zh-CN" altLang="en-US" sz="3600" dirty="0">
              <a:solidFill>
                <a:srgbClr val="0309D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859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1558AF8-A592-8FB3-0CD0-5E298E1C5502}"/>
              </a:ext>
            </a:extLst>
          </p:cNvPr>
          <p:cNvSpPr txBox="1"/>
          <p:nvPr/>
        </p:nvSpPr>
        <p:spPr>
          <a:xfrm>
            <a:off x="1057821" y="1706905"/>
            <a:ext cx="10585176" cy="209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20000"/>
              </a:lnSpc>
            </a:pP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）担忧柔石转变作品内容和形式，</a:t>
            </a:r>
          </a:p>
          <a:p>
            <a:pPr indent="304800" algn="l">
              <a:lnSpc>
                <a:spcPct val="120000"/>
              </a:lnSpc>
            </a:pP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委婉劝告行事谨慎，不要急于事功</a:t>
            </a:r>
            <a:r>
              <a:rPr lang="zh-CN" altLang="en-US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</a:p>
          <a:p>
            <a:pPr indent="304800" algn="l">
              <a:lnSpc>
                <a:spcPct val="120000"/>
              </a:lnSpc>
            </a:pP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）挂念柔石在狱中的境况，</a:t>
            </a:r>
            <a:endParaRPr lang="en-US" altLang="zh-CN" sz="2800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l">
              <a:lnSpc>
                <a:spcPct val="120000"/>
              </a:lnSpc>
            </a:pPr>
            <a:r>
              <a:rPr lang="en-US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800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担心他在狱中受刑</a:t>
            </a:r>
            <a:r>
              <a:rPr lang="zh-CN" altLang="en-US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2800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段）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8CCB74-63E2-7654-7129-421CD3CF7622}"/>
              </a:ext>
            </a:extLst>
          </p:cNvPr>
          <p:cNvSpPr txBox="1"/>
          <p:nvPr/>
        </p:nvSpPr>
        <p:spPr>
          <a:xfrm>
            <a:off x="3362077" y="770801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AEAEA"/>
                </a:highlight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与柔石交往的细节</a:t>
            </a:r>
            <a:endParaRPr lang="zh-CN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EAEAEA"/>
              </a:highligh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8A42FB-C8AA-DDDA-2A56-2F04775A7DD6}"/>
              </a:ext>
            </a:extLst>
          </p:cNvPr>
          <p:cNvSpPr txBox="1"/>
          <p:nvPr/>
        </p:nvSpPr>
        <p:spPr>
          <a:xfrm>
            <a:off x="4874245" y="4952007"/>
            <a:ext cx="676875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kern="100" dirty="0">
                <a:solidFill>
                  <a:srgbClr val="0309DC"/>
                </a:solidFill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忘年之交，战友之谊，父兄般的关爱</a:t>
            </a:r>
            <a:endParaRPr lang="zh-CN" altLang="en-US" sz="3200" dirty="0">
              <a:solidFill>
                <a:srgbClr val="0309D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D3FA10-62A1-A912-A770-4FA1EA987E80}"/>
              </a:ext>
            </a:extLst>
          </p:cNvPr>
          <p:cNvSpPr txBox="1"/>
          <p:nvPr/>
        </p:nvSpPr>
        <p:spPr>
          <a:xfrm>
            <a:off x="985813" y="3866132"/>
            <a:ext cx="10225136" cy="108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l">
              <a:lnSpc>
                <a:spcPct val="120000"/>
              </a:lnSpc>
            </a:pP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（第</a:t>
            </a:r>
            <a:r>
              <a:rPr lang="en-US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段）</a:t>
            </a:r>
            <a:r>
              <a:rPr lang="zh-CN" altLang="zh-CN" sz="28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天气愈冷了，我不知道柔石在那里有被褥不？我们是有的。洋铁碗可曾收到了没有？</a:t>
            </a:r>
            <a:r>
              <a:rPr lang="en-US" altLang="zh-CN" sz="28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zh-CN" altLang="zh-CN" sz="28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7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771971f2a7c438cfc395e51151f1c4179d89"/>
  <p:tag name="ISPRING_ULTRA_SCORM_COURSE_ID" val="1B6D952A-F6DB-478D-8E8F-657F6D5CAB0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Zb6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2W+t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DZb60i+fNZIuQIAAFEKAAAhAAAAdW5pdmVyc2FsL2ZsYXNoX3NraW5fc2V0dGluZ3MueG1slVbbTuMwEH3nK6ruO2GvZSVTCUpXQmIXBIh3p5kmVh07sp2y/fv1ODax24ZmO0KqZ87xXDwzhegNE/OzyYSsJJfqGYxhotSoCboJK66meWuMFOcrKQwIcy6kqimfzj/9ch+SOeQpltyCGstZ0xX0bmbuM4bifXyfoQwRVrJuqNjdy1Ke53S1KZVsRXEytGrXgOJMbCzy4udssRx0wJk2dwbqJKblJco4SqNAa8CQfixRTrI4zYEHTxfuM5LTu/o4+z3almlmHO36M8oQraElpEW+vEYZxgt7e/oqM5SPCQb+Ggv9+gVlEMrpDlR6+e03lEGGbNrmf3qkUbLEgqacjx/xncMlLez4YVQXKCcJmBA6OvkKvjwu19sI5L/Gc09wXJXkj1jXvYWAj55zmBvVAsnCqbPpSr49tMbOB8zXlGsLiFU96NEG/UhbHa5JdT3uCd6YKCKQV/SIV8nbGhZdvBEw1ff4xeLGrYo4vnddFKCCrVdGEfbKHvnHlvUAGSl75DNnBTwIvjuA71s6TnjiG+ofM6q+jz4pvzWDoPYYChZOwYqu7nFydeTbKwKmlgXMNcbzwmrAZyOZ03UxZQdBEUG3rKSGSfEbcfnOZaNJtmfwrXa8sYhhhsOxfnMx2i0dP5g7n50sCOl+FfrkuvPE2CV+NaXG0FVV218lPZ14np0SW5hpdpyBa9LCQd2JtRzJqanagHqRko/1IqSBGOsyGwLLbrSG4CSLSkCy40Um/pJj1RdtnYNa2kdjELom1XW4ipUVt3/mlcEbFClhwNgxTWWvE5S9N2Wk8B0AVK2q0LLdobPULTeMwxbC5EcKl/BQZkTbFh3qtmtzD2sT95vXjGpIvyj6RolxqeEI4dXGJdOVExtG9LyhuXaZJWMfVnB/c7KUwy7D1ovXmDv7TkoutvbDClol/iv5D1BLAwQUAAIACAA2W+tIKpYPZ/4CAACXCwAAJgAAAHVuaXZlcnNhbC9odG1sX3B1Ymxpc2hpbmdfc2V0dGluZ3MueG1szZZvTxoxGMDf8ymaLr6UU+emI3cYIxiJToiwTV+Zci1cY6+9tT3wfLVPsw+2T7KnV0CIjp1GloUQ6NM+v+df+7Th0X0q0IRpw5WM8G59ByMmY0W5HEf4y+B0+xAjY4mkRCjJIiwVRkfNWpjlQ8FN0mfWwlKDACNNI7MRTqzNGkEwnU7r3GTazSqRW+CbeqzSINPMMGmZDjJBCvixRcYMnhEqAOCbKjlTa9ZqCIWe9FnRXDDEKXguuQuKiDObChz4VUMS3421yiU9UUJppMfDCL87PHaf+RpPavGUSZcS0wShE9sGoZQ7J4jo8weGEsbHCXh7sI/RlFObRHhv31FgdfCUUrJ95MRRThSkQNoZPmWWUGKJH3p7lt1bMxd4ES0kSXk8gBnkwo9wa3B7dtNrX110Ls9vB93uxaDT806UOsEqJwxWDYXgkMp1zBZ2QmItiRPwG3RGRBgWBsui+bKRkivOuTEaKgGpL7UwGoGnoojwseZEYMQtETxezFqix8yecgExON3d+kha/Aj08cYJ0YYtG5rPGJfFuPlN5YKiQuVI8DuGrEIQUZ7Cv4Sh5XSjkVZpKRXEWGQEpwxNOJsyelRmaQb8k6EbMJHmoAmbLxPMegvfc/6AhmykNHAZmcBWBTk3nl9/ETgjxjxCydzHrf5Fp9W+7Vy22tdbLkBCJ0TGL4RDCVma2Y3wSYGksnM9SEdMcsPKolBOy7kqsdVfXwbD01z4Mr91MZbQGyzJZqy8pDB/9aCy2YRMyoPoDleJhiPIoSSeCRMxHHcuc1YVGBOJlBQFIjE0KuOO9YSr3IDEH2CPNq/30OsjLsvRGG4OsKgp05WQO7t77/c/fDw4/NSoB79+/NxeqzRr4T1BnDnfw0/WNvFFI3/aDcPA9c7n27DV+b/qwr2r9tcqmbpsXw8qFandr4TrVlnVPa+y6spfG72lK6OSC9Bmxv7YQKMRPOWW0bfcNK8o/Pr712+LNyr8BqNYu33/3yD8aPHcWnlfhcGzD8AayFcf083ab1BLAwQUAAIACAA2W+tItIcUDKABAAAuBgAAHwAAAHVuaXZlcnNhbC9odG1sX3NraW5fc2V0dGluZ3MuanONlE1vwjAMhu/8CpRdJ8Q+YbuhwSQkDpPGbdohFFMq0jhKAoMh/vvq8NWk6SC+NK+evo4dOdtGs1gsYc3X5tZ9u/2Hv3cakGb1Em59XdToOenMiGwK4ywHkUlgAbIiZMaFgZO+OyMxZyad62TzSb6mZMjwZFYSVcRCRzQT0VYR7SeirWOJf49go1TVvqJSnydLa1G2EpQWpG1J1Dl3DLt5d6tcYADjCvQFdMYT8Ew7btWRZ8enDkWZSzBXXG5GmGJrwpNFqnEpp3X55xsFurjxxR5ov3TeBp6dyIwdWsjDxIMuRT2pNBgDh7zPA4ooLPgERMm37dY/qGdcLSigV5nJ7JHu3VGUacVTqHSp26PwMVl4VbrZoahyFtZ2TzzcU3iE4BvQFav+I4UHolqqKy5QaUypIxW02vMTKpBPM5keUrcpohwdlmzruncu1B2/z7wRwmCE5pGJzOsejium3kYH1wRZR7GZFzExlhcjmor9HDyQx9PY8Bmh/VeTcWt5Ms+L16F4GanjYIpv0EM5QxJyrhegx4iiqOf70snD5I3dH1BLAwQUAAIACAA2W+t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2W+tIlBOzImkAAABuAAAAHAAAAHVuaXZlcnNhbC9sb2NhbF9zZXR0aW5ncy54bWwNzDEOgzAMQNGdU1jeKe3WgcDGVpbSA1jERZEcG5GA4PZk+8PTb/szChy8pWDq8PV4IrDO5oMuDn/TUL8RUib1JKbsUA2h76pWbCb5cs4FJliFLt4mjiUyjxSLHHYRqOFTXv/AHpuuug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NlvrSD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3W+tIzZF56aEOAADyXgAAFwAAAHVuaXZlcnNhbC91bml2ZXJzYWwucG5n7dx5VNLbvgBwy6HJTnUalDJJTbunCdRKKZRs0DzZeE3rlIJD0mm4ZJSCMaTlTdPkqCl4NGny1r1mZB0PDihiKVEG1dXMVMggKRIRUQEZfpfee2sd1Hfe/2+tH2vxc/32z9+ePpu9v/ufnbl3d8jsmYtn2tjYzA7dsW2/jY1dmI2NbeJ0B0uKecvqEMufKfj9IVtsHghdvlhu7LBBu4JsbCpps4wx9pb7Gad3HMLb2Hz35Nt3Ch93L97GJvpy6LagcEK0sodLK2m/2ZIIdFy79ipXeGtL+I6f3ctu3tgRFHRxW5zg1o5jedW+S1F5N+q1y3YPvDiPHeWI+oU+LzSVl6pjOr6qEcwqFcnUOtbc09eVLCEna7VcwDSAoxq6RAAnZeQ5SnhhioMzZtyFQndIAJzXxK/LVbKdNFSjhgkYo8yy7dDXWZP+N8fZ+VQ8xYBgcMiGiNX7ZkEwE/K7IW48tlzalQWlGivN8JxwL9XtYJ9GG1tH+B+XVzGY3/KcpOc2ruVIm3oen0+YkAfm1LfnaKqpChN7pnn8u98uxthvz5+/qV2N8MA+nfB8M30Kz9KXcyfVDIPdDFeH9uanTWqUXf6DGbkChmFiPZb5YWJuuf8rY2L5cExMXqSnp7DIe2LDjjY2bdsePm9S2Y1Nd8ozfrgxUDyh7NTuC+mZV+65T+yhxgvpodEF1/yxLZNbN2v+wn3b4ycxzsp/4P6PC7W4iY07Y7vIa+WtK88mdeMiL+KB/R9LIBPToxxWh4VvW5g7qZtWh9VeYUxVNExs3bPZBxn3Mla6T3I6yJAdCM3EJ0xMPwt5CN8378C2iQU4P4R/WRk78x4IAUKAECAECAFCgBAgBAgBQoAQIAQIAUKAECAECAFCgBAgBAgBQoAQIAQIAUKAECAECAFCgBAgBAgBQoAQIAQIAUKAECAECAFCgBAgBAgBQoAQIAQIAUKAECAECAFCgBAgBAgBQoAQIAQIAUKAECAECAFCgBAgBAgBQoAQIAQIAUKAECDE/0+IRkrMkEkrkej5kImFWy4A9kP6k8EZvP/llL33FzCxMXExTyc92mSblrlnJnPBpMYsYzAOFR3ynlQD05+D/FmyT9m1ScnuttF5tmF2wanhNyd0y2LH6V5pmZimSVWlqdeHNZhGu+r2oEzDA59e0JNV9VpxzyYVB48HsvnrXSWEEql6QxsMFVJAH1dgtaRxVN+/JpAeMMZo0fSoRUzz8N3PCJVOT1P5coHXUNUiieq9SC9NFxT74QbEZG1P8azl2igxgSNNNKQ/wbmOH/asVFyDvi8BeAW4BcUi5UtR7AKlOlCk1Btz8ZCLmR4ooF3fL3Gdlr8nUC871JxHrJYmQhEl/GjRkdqzav8U6jzUxzbDoBXU5gSM0W2somHLxx0LDtaLQqDk30jCTWLsSGLp1y5+T+DoXvfvvERVwVf59WP2n95/Lbq904nmYUjHnWOJB5BWPfh5A9y8eezinEBdT0saBBEhZJ5wRIxV85ei+uiyjIuC19NSslTsJs2Cr0UelixuG5w0BX/FyS9aDb7WRt37QrbOZaQS+u/nzXEAga1Tt0SxhL2fu+zzX0byyFdGWnPLsvi5po/JC+q0+AdWnTMMcUZ3fVzEfIeWeleQ0FI+p4pGHP5ac194nBMF77TLv1v7ub2Z4ELmZrDCCJvmW70qc2h54UsRodnxQHfiUdk/S0+Y36KEhJ+FitU5lnfnhQm3bEw3DrSyUWY1zSmyy2Nv/R5z8UVf61+00sGSgWy4TVPVTgbeukl/oBrVkStYwriRJN5yRy+o5banPJI1YB7r4IqjFs+IoA+FZ6wlutxNEZTJTw/Pml/hepdtoNqNO2sS9yEL1lCtm3OOqUB0xgH+5aKLfLP6byYpeaQ9cs4VL+4heCdKLXYdJuPOP0tH2omg5sHLdVSjFMpNOcYkj3ZuZ16YQ3SRU8xy1xeERnmDyJMWR/Wjl/JGvStcL7MNL2nWo/V72w5zcQh0iDP8qyT5XHCHsRKnjoOaio+LrhdjzmBifL7TK7vYwCl7KRBYBdd/O+FTY7ja3ExGV494z6NBschCfIzsPU9Wp2qoW+L9xY3pUq4ZTOIirGeTzbEf3Kjpg7qtvSaUtMBBgxAZVFygnE2Tp0Ipul7gfPRZhTQb2FAKE9ISj1egAt8SuGrVMPGtIvsNzU9MRRaq8d0Uid6ZL4ozatUaf61mKQ4q9xM3BPDVEj5/KUBGsgK0JlhAlp4AHRoJs8u35cU7ZM6DDhwOz6YrTnLJ+k/0FXFNcW6uO0IeMiSjq66ruayFYS2iU5QltF436mORAsnpweVY//JOt1mG5kL6pVQ9WUjuaYHMbtE8xEta8E3tfIgIxje0ys8Y5Ps1BbN9g5ej6O0QT+gJQPPOoUTNIZCKgVOGEn3bquAW6CMarkue41GajdMgha6Kj0RdLvPfZWjRNvghu/x9z/vY82YM1GXjnTi01XOCSNBbd2d6PU77myiBtB+9eFeEvFdJwVuveKkeDtFciunGQR/gFTEwk7kqQznfAAn7XaQJ7mawfmTcjDOQdwfQSqjT66Nw2apNDVflkSFbGs3kCOxZAb9EFMQX4SgAnidroKG4Ih2RJs/xdVY+eYWUKJceGarWSrDvDl4XmZVpAndGa/uzxkT0XMa5k3W1zst2H+C1e0Z9f7QvT9bN3UNu3enKp/hs+LH3gvkXet/9/xpaueNPfCVkcxfKwz8zymlqjiIcDgFMGpFltlLELgzrU8QuCQlGQiRrTVnrLVULJbwz3zRlb6Pb5avjRPiSrGt/ZX2ojoBDNkTIPRgnpwrM8N29Rf4OZsPpU+hbj1amle+s/YQ5o6i8umf4MmlpfjuRUCdxsZ7cP2Sk7kxrNFuY8NJMgw7791/Ul592YXxKh0WsukoqsyYcMTIz9dRyRvk1Pem4Q/qJCi0MwYRQWuKWYOFc83Odqpwu64909/3+qqou6v5JaEdVmkDnneP8voGWLoiN8UllmTcw9PYnE34u3knj/5TUj0YlKebjKPtLx7RxqJz2FT8NpdQtqNBqiz2tF5cSn4cppWdkSnmDY5MxrUwzwzQKc4C4xXA2xhiQx0glaknIunfmx1G01lc+5gB0zuOx/XO1JpcIplMIxXx36huCUSMPoJTKF3kZmF8phIfkH4Q19O7pXlyS95s1T5Vl/anRZ/5JWzg9Z21YH82P5zctXz2DovDcKI/4S/me4zhtsZt1bVy8B8XnVVHDVahRUQj/19i1YaPUwy/Nnghf135po8ITIeV3U7zb9GdKTJLl+Uho9PV9Q5W/U4+hpC2ko82k0JeUmEdjui4Y0VuIBdiqfidkOY3OIVvGEI0uuwQTFM0VvkwfdVq3IlxLzi1t9+xJ/iI/Lg981c8tFMTZ31n4TBmZLQ7O11fttkyM5ZqhJC7ReuZohA/SucZP+9IEZPTp4bYOeJHIVkvdKcyFHamN+pcLWUwcIHYqNJgR0kBbF7sXWzcXMZJXYgg0G3dubSk6ufW1ec5bVtX/jKJLvHiDH+9+dOFjUxPr7o+dTx/X3rmdwYYBNQUYH1fDaGvwOghwnmIfz3uKi18FiIXT/6jHVkcOST8U9Dq+yhGhZctaUd2l5Vl4mKAz5FrNaoiKO/a+qFx+pRx/mAwcgENwkkBVDyxs1NL+xHhO9zHzUTfN0Z0aeT10yREPhuP88seIkST0k3hLjOGQcUq9yWmXw68Q+9+p7GHP1GVBSHiPk8eDkTc32uO6g/PxsPqNi39Zm6o06HYVWs0Du20lFIOynvrki6KmlZBHRVc7Z2WoAw1cQYLdBX06hk9LXOnaCvxOdvRY1gqUktY8O4HqKIECbcRsel+rs48YV9JRw1T5s9TIFA4ZtZoBxRp87hAb5lwN0ahpB1rhiQLWtDRBKsYHvduHqaNN3cBdPKTTkpa+JRkU67HlWT+Rp6okgTYlxSmmCF48ssU0ta877tD1y+xkc7DcEin90Xll/z1lFYSOlfRHiKnnotlD/syhRJJlRXNqzksstKxpxOe2G2vjq1XeV9/4oelJA18zssv45llTAw6M1MmQLL3gN1qYpnUtgtYuHU7i5o4bI+LGu0zKT067IpjT6EgcSSiRW0KhGv/C6V51LOyjNHihS9yW38iZwulTpFQR1+H4iHdLF85eXeXKrzkYG/PRr7IAgcNe+mPi8J5NGuRNO/A6/lxSSCnLHC3GGiv86Q0LsKW30wWpdBlyA+NwkPGIK1+RmFInCR836VxL9cOJkZ+/FiFH8bwTVE67nFdFNR4e00lImpdn7j/cCOPFzw9rSZO9d0JSstvLCC6USjREnRRsFQT4J2BIs7NOoER1BTSuT+IqmuY9TWqJCg4GqqKvtxPqMI9meElHdnU0VHuwbg7555iaku2qtYmF1ovX4AJR5QPTkaFnfPQh1JB3qcHgQhTWb7yrH/VnIJvHehc7nY3vTFTWvCU4SvkHo3L4vU7DBfOsu+FbaPaCDmOZp8k6CGvPD8flsDorfbzF8s/88zkqvwHCOQdBlxQzdORF9+vn66LlZ6/uuaP2zu/YS3TphFFmpKi+nrSOFH1PK1EMc4Xtk1w5RzRiiV0fB2zcuyNQa8nBJTdK+iFv62gDmetch08WWtEqIc5UuOkIen0iep3/WIkWEchELd6Zl9r0WvTSn5E9h1Qx8iT34g7JiqgklwB/VfJ5rq5mfvK4aH6VreiLvj9Xzv2CF48ygef8UaWTfb5s2mADhRc7cSuZKk/YDO80rkGIlEPIaO6HifuU00stOxjM0D309ncrFOcC910vxx8dl0fp2wsYd8Z0r0k7nIe+gx8vQymn/xLoPXHrZykW7ZgdMfQRDYzRbdWhvD87uNyyE8n/v54nA4aXz2U/c09nw9qknIkbwOpdtrdzs3Eoy4KglABmdt4dr0lbvs0Vqa+D+9iAQ74aarYEe90mnZRWNe32QE9CDx42kD6+3h9+dQieBdkVb1BSbd5hbP0kkeQMG8sndPvubQ+2YNL+A1BLAwQUAAIACAA3W+tIle6RfksAAABrAAAAGwAAAHVuaXZlcnNhbC91bml2ZXJzYWwucG5nLnhtbLOxr8jNUShLLSrOzM+zVTLUM1Cyt+PlsikoSi3LTC1XqACKAQUhQEmhEsg1QnDLM1NKMoBCBuZmCMGM1Mz0jBJbJQsDc7igPtBMAFBLAQIAABQAAgAIADZb60gVDq0oZAQAAAcRAAAdAAAAAAAAAAEAAAAAAAAAAAB1bml2ZXJzYWwvY29tbW9uX21lc3NhZ2VzLmxuZ1BLAQIAABQAAgAIADZb60gIfgsjKQMAAIYMAAAnAAAAAAAAAAEAAAAAAJ8EAAB1bml2ZXJzYWwvZmxhc2hfcHVibGlzaGluZ19zZXR0aW5ncy54bWxQSwECAAAUAAIACAA2W+tIvnzWSLkCAABRCgAAIQAAAAAAAAABAAAAAAANCAAAdW5pdmVyc2FsL2ZsYXNoX3NraW5fc2V0dGluZ3MueG1sUEsBAgAAFAACAAgANlvrSCqWD2f+AgAAlwsAACYAAAAAAAAAAQAAAAAABQsAAHVuaXZlcnNhbC9odG1sX3B1Ymxpc2hpbmdfc2V0dGluZ3MueG1sUEsBAgAAFAACAAgANlvrSLSHFAygAQAALgYAAB8AAAAAAAAAAQAAAAAARw4AAHVuaXZlcnNhbC9odG1sX3NraW5fc2V0dGluZ3MuanNQSwECAAAUAAIACAA2W+tIPTwv0cEAAADlAQAAGgAAAAAAAAABAAAAAAAkEAAAdW5pdmVyc2FsL2kxOG5fcHJlc2V0cy54bWxQSwECAAAUAAIACAA2W+tIlBOzImkAAABuAAAAHAAAAAAAAAABAAAAAAAdEQAAdW5pdmVyc2FsL2xvY2FsX3NldHRpbmdzLnhtbFBLAQIAABQAAgAIAESUV0cjtE77+wIAALAIAAAUAAAAAAAAAAEAAAAAAMARAAB1bml2ZXJzYWwvcGxheWVyLnhtbFBLAQIAABQAAgAIADZb60g129mtaAEAAPMCAAApAAAAAAAAAAEAAAAAAO0UAAB1bml2ZXJzYWwvc2tpbl9jdXN0b21pemF0aW9uX3NldHRpbmdzLnhtbFBLAQIAABQAAgAIADdb60jNkXnpoQ4AAPJeAAAXAAAAAAAAAAAAAAAAAJwWAAB1bml2ZXJzYWwvdW5pdmVyc2FsLnBuZ1BLAQIAABQAAgAIADdb60iV7pF+SwAAAGsAAAAbAAAAAAAAAAEAAAAAAHIlAAB1bml2ZXJzYWwvdW5pdmVyc2FsLnBuZy54bWxQSwUGAAAAAAsACwBJAwAA9iUAAAAA"/>
  <p:tag name="ISPRING_PRESENTATION_TITLE" val="导出"/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D:\云盘\FangCloudSync\待传\纪律处分条例"/>
  <p:tag name="ISPRING_FIRST_PUBLISH" val="1"/>
  <p:tag name="COMMONDATA" val="eyJjb3VudCI6OSwiaGRpZCI6ImU3N2JjZmEyNzhiYzE2YmQyYWVkZTIyNzJiNjEyZmJiIiwidXNlckNvdW50Ijo5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9EDEE"/>
    </a:accent5>
    <a:accent6>
      <a:srgbClr val="2D2D89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2712</Words>
  <Application>Microsoft Office PowerPoint</Application>
  <PresentationFormat>自定义</PresentationFormat>
  <Paragraphs>160</Paragraphs>
  <Slides>39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7" baseType="lpstr">
      <vt:lpstr>等线</vt:lpstr>
      <vt:lpstr>黑体</vt:lpstr>
      <vt:lpstr>宋体</vt:lpstr>
      <vt:lpstr>微软雅黑</vt:lpstr>
      <vt:lpstr>Arial</vt:lpstr>
      <vt:lpstr>Calibri</vt:lpstr>
      <vt:lpstr>Times New Roman</vt:lpstr>
      <vt:lpstr>1_默认设计模板</vt:lpstr>
      <vt:lpstr>高二选择性必修中册—统编版—语文—第二单元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高二选择性必修中册—统编版—语文—第二单元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精益办公</dc:creator>
  <cp:lastModifiedBy>妈咪</cp:lastModifiedBy>
  <cp:revision>429</cp:revision>
  <dcterms:created xsi:type="dcterms:W3CDTF">2021-07-28T08:00:00Z</dcterms:created>
  <dcterms:modified xsi:type="dcterms:W3CDTF">2022-08-30T10:05:00Z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KSOTemplateUUID">
    <vt:lpwstr>v1.0_mb_EbgiRnKRz/G9xP7+0jP3hw==</vt:lpwstr>
  </property>
  <property fmtid="{D5CDD505-2E9C-101B-9397-08002B2CF9AE}" pid="4" name="ICV">
    <vt:lpwstr>4DC5429B405C427ABB60F4D4095F3479</vt:lpwstr>
  </property>
</Properties>
</file>