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414" r:id="rId2"/>
    <p:sldId id="386" r:id="rId3"/>
    <p:sldId id="289" r:id="rId4"/>
    <p:sldId id="415" r:id="rId5"/>
    <p:sldId id="416" r:id="rId6"/>
    <p:sldId id="418" r:id="rId7"/>
    <p:sldId id="419" r:id="rId8"/>
    <p:sldId id="420" r:id="rId9"/>
    <p:sldId id="421" r:id="rId10"/>
    <p:sldId id="422" r:id="rId11"/>
    <p:sldId id="433" r:id="rId12"/>
    <p:sldId id="424" r:id="rId13"/>
    <p:sldId id="425" r:id="rId14"/>
    <p:sldId id="434" r:id="rId15"/>
    <p:sldId id="426" r:id="rId16"/>
    <p:sldId id="427" r:id="rId17"/>
    <p:sldId id="428" r:id="rId18"/>
    <p:sldId id="429" r:id="rId19"/>
    <p:sldId id="430" r:id="rId20"/>
    <p:sldId id="451" r:id="rId21"/>
    <p:sldId id="432" r:id="rId22"/>
    <p:sldId id="450" r:id="rId23"/>
    <p:sldId id="444" r:id="rId24"/>
    <p:sldId id="445" r:id="rId25"/>
    <p:sldId id="446" r:id="rId26"/>
    <p:sldId id="447" r:id="rId27"/>
    <p:sldId id="448" r:id="rId28"/>
    <p:sldId id="449" r:id="rId29"/>
  </p:sldIdLst>
  <p:sldSz cx="12192000" cy="6858000"/>
  <p:notesSz cx="6858000" cy="9144000"/>
  <p:custDataLst>
    <p:tags r:id="rId31"/>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000000"/>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67" autoAdjust="0"/>
  </p:normalViewPr>
  <p:slideViewPr>
    <p:cSldViewPr showGuides="1">
      <p:cViewPr varScale="1">
        <p:scale>
          <a:sx n="81" d="100"/>
          <a:sy n="81" d="100"/>
        </p:scale>
        <p:origin x="725" y="53"/>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9364" name="Rectangle 2"/>
          <p:cNvSpPr>
            <a:spLocks noGrp="1"/>
          </p:cNvSpPr>
          <p:nvPr>
            <p:ph type="hdr" sz="quarter"/>
          </p:nvPr>
        </p:nvSpPr>
        <p:spPr>
          <a:xfrm>
            <a:off x="0" y="0"/>
            <a:ext cx="3076575" cy="512763"/>
          </a:xfrm>
          <a:prstGeom prst="rect">
            <a:avLst/>
          </a:prstGeom>
          <a:noFill/>
          <a:ln w="9525">
            <a:noFill/>
          </a:ln>
        </p:spPr>
        <p:txBody>
          <a:bodyPr vert="horz" lIns="91492" tIns="45745" rIns="91492" bIns="45745" anchor="t" anchorCtr="0"/>
          <a:lstStyle/>
          <a:p>
            <a:pPr lvl="0" algn="l" fontAlgn="base"/>
            <a:endParaRPr lang="en-US" altLang="en-US" sz="1100" strike="noStrike" noProof="1"/>
          </a:p>
        </p:txBody>
      </p:sp>
      <p:sp>
        <p:nvSpPr>
          <p:cNvPr id="1049365" name="Rectangle 3"/>
          <p:cNvSpPr>
            <a:spLocks noGrp="1"/>
          </p:cNvSpPr>
          <p:nvPr>
            <p:ph type="dt" idx="1"/>
          </p:nvPr>
        </p:nvSpPr>
        <p:spPr>
          <a:xfrm>
            <a:off x="4021138" y="0"/>
            <a:ext cx="3076575" cy="512763"/>
          </a:xfrm>
          <a:prstGeom prst="rect">
            <a:avLst/>
          </a:prstGeom>
          <a:noFill/>
          <a:ln w="9525">
            <a:noFill/>
          </a:ln>
        </p:spPr>
        <p:txBody>
          <a:bodyPr vert="horz" lIns="91492" tIns="45745" rIns="91492" bIns="45745" anchor="t" anchorCtr="0"/>
          <a:lstStyle/>
          <a:p>
            <a:pPr lvl="0" algn="r" fontAlgn="base"/>
            <a:endParaRPr lang="en-US" altLang="en-US" sz="1100" strike="noStrike" noProof="1"/>
          </a:p>
        </p:txBody>
      </p:sp>
      <p:sp>
        <p:nvSpPr>
          <p:cNvPr id="30724" name="Rectangle 4"/>
          <p:cNvSpPr>
            <a:spLocks noGrp="1" noRot="1" noChangeAspect="1"/>
          </p:cNvSpPr>
          <p:nvPr>
            <p:ph type="sldImg"/>
          </p:nvPr>
        </p:nvSpPr>
        <p:spPr>
          <a:xfrm>
            <a:off x="990600" y="766763"/>
            <a:ext cx="5118100" cy="3838575"/>
          </a:xfrm>
          <a:prstGeom prst="rect">
            <a:avLst/>
          </a:prstGeom>
          <a:noFill/>
          <a:ln w="9525" cap="flat" cmpd="sng">
            <a:solidFill>
              <a:srgbClr val="000000"/>
            </a:solidFill>
            <a:prstDash val="solid"/>
            <a:miter/>
            <a:headEnd type="none" w="sm" len="sm"/>
            <a:tailEnd type="none" w="sm" len="sm"/>
          </a:ln>
        </p:spPr>
      </p:sp>
      <p:sp>
        <p:nvSpPr>
          <p:cNvPr id="30725" name="Rectangle 5"/>
          <p:cNvSpPr>
            <a:spLocks noGrp="1"/>
          </p:cNvSpPr>
          <p:nvPr>
            <p:ph type="body" sz="quarter"/>
          </p:nvPr>
        </p:nvSpPr>
        <p:spPr>
          <a:xfrm>
            <a:off x="709613" y="4862513"/>
            <a:ext cx="5680075" cy="4605337"/>
          </a:xfrm>
          <a:prstGeom prst="rect">
            <a:avLst/>
          </a:prstGeom>
          <a:noFill/>
          <a:ln w="9525">
            <a:noFill/>
          </a:ln>
        </p:spPr>
        <p:txBody>
          <a:bodyPr vert="horz" lIns="91492" tIns="45745" rIns="91492" bIns="45745" anchor="t" anchorCtr="0"/>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49368" name="Rectangle 6"/>
          <p:cNvSpPr>
            <a:spLocks noGrp="1"/>
          </p:cNvSpPr>
          <p:nvPr>
            <p:ph type="ftr" sz="quarter" idx="4"/>
          </p:nvPr>
        </p:nvSpPr>
        <p:spPr>
          <a:xfrm>
            <a:off x="0" y="9720263"/>
            <a:ext cx="3076575" cy="512763"/>
          </a:xfrm>
          <a:prstGeom prst="rect">
            <a:avLst/>
          </a:prstGeom>
          <a:noFill/>
          <a:ln w="9525">
            <a:noFill/>
          </a:ln>
        </p:spPr>
        <p:txBody>
          <a:bodyPr vert="horz" lIns="91492" tIns="45745" rIns="91492" bIns="45745" anchor="b" anchorCtr="0"/>
          <a:lstStyle/>
          <a:p>
            <a:pPr lvl="0" algn="l" fontAlgn="base"/>
            <a:endParaRPr lang="en-US" altLang="en-US" sz="1100" strike="noStrike" noProof="1"/>
          </a:p>
        </p:txBody>
      </p:sp>
      <p:sp>
        <p:nvSpPr>
          <p:cNvPr id="1049369" name="Rectangle 7"/>
          <p:cNvSpPr>
            <a:spLocks noGrp="1"/>
          </p:cNvSpPr>
          <p:nvPr>
            <p:ph type="sldNum" sz="quarter" idx="5"/>
          </p:nvPr>
        </p:nvSpPr>
        <p:spPr>
          <a:xfrm>
            <a:off x="4021138" y="9720263"/>
            <a:ext cx="3076575" cy="512763"/>
          </a:xfrm>
          <a:prstGeom prst="rect">
            <a:avLst/>
          </a:prstGeom>
          <a:noFill/>
          <a:ln w="9525">
            <a:noFill/>
          </a:ln>
        </p:spPr>
        <p:txBody>
          <a:bodyPr vert="horz" lIns="91492" tIns="45745" rIns="91492" bIns="45745" anchor="b" anchorCtr="0"/>
          <a:lstStyle/>
          <a:p>
            <a:pPr lvl="0" algn="r" fontAlgn="base"/>
            <a:fld id="{9A0DB2DC-4C9A-4742-B13C-FB6460FD3503}" type="slidenum">
              <a:rPr lang="en-US" altLang="en-US" sz="1100" strike="noStrike" noProof="1" dirty="0">
                <a:latin typeface="Arial" panose="020B0604020202020204" pitchFamily="34" charset="0"/>
                <a:ea typeface="宋体" panose="02010600030101010101" pitchFamily="2" charset="-122"/>
                <a:cs typeface="+mn-cs"/>
              </a:rPr>
              <a:t>‹#›</a:t>
            </a:fld>
            <a:endParaRPr lang="en-US" altLang="en-US" sz="11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1pPr>
    <a:lvl2pPr marL="457200" lvl="1" indent="-4572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2pPr>
    <a:lvl3pPr marL="914400" lvl="2" indent="-9144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3pPr>
    <a:lvl4pPr marL="1371600" lvl="3" indent="-13716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4pPr>
    <a:lvl5pPr marL="1828800" lvl="4"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5pPr>
    <a:lvl6pPr marL="2286000" lvl="5"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6pPr>
    <a:lvl7pPr marL="2743200" lvl="6"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7pPr>
    <a:lvl8pPr marL="3200400" lvl="7"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8pPr>
    <a:lvl9pPr marL="3657600" lvl="8"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8" name="页脚占位符 7"/>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9" name="灯片编号占位符 8"/>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4" name="页脚占位符 3"/>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5" name="灯片编号占位符 4"/>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3" name="页脚占位符 2"/>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4" name="灯片编号占位符 3"/>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t>‹#›</a:t>
            </a:fld>
            <a:endParaRPr lang="zh-CN" altLang="en-US" strike="noStrike" baseline="0"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5841" name="标题 1"/>
          <p:cNvSpPr>
            <a:spLocks noGrp="1"/>
          </p:cNvSpPr>
          <p:nvPr>
            <p:ph type="title"/>
          </p:nvPr>
        </p:nvSpPr>
        <p:spPr>
          <a:xfrm>
            <a:off x="2999740" y="0"/>
            <a:ext cx="9144000" cy="1296670"/>
          </a:xfrm>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部编版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选择性必修中册第一单元</a:t>
            </a:r>
            <a:endParaRPr lang="zh-CN" altLang="en-US" b="1" dirty="0"/>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dirty="0">
                <a:latin typeface="黑体" panose="02010609060101010101" charset="-122"/>
                <a:ea typeface="黑体" panose="02010609060101010101" charset="-122"/>
              </a:rPr>
              <a:t>广州市第九十七中学</a:t>
            </a: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李兆斌</a:t>
            </a:r>
          </a:p>
        </p:txBody>
      </p:sp>
      <p:sp>
        <p:nvSpPr>
          <p:cNvPr id="3"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en-US" altLang="zh-CN" sz="5400" dirty="0">
                <a:latin typeface="黑体" panose="02010609060101010101" charset="-122"/>
                <a:ea typeface="黑体" panose="02010609060101010101" charset="-122"/>
              </a:rPr>
              <a:t>《</a:t>
            </a:r>
            <a:r>
              <a:rPr lang="zh-CN" altLang="en-US" sz="5400" dirty="0">
                <a:latin typeface="黑体" panose="02010609060101010101" charset="-122"/>
                <a:ea typeface="黑体" panose="02010609060101010101" charset="-122"/>
              </a:rPr>
              <a:t>实践是检验真理的唯一标准</a:t>
            </a:r>
            <a:r>
              <a:rPr lang="en-US" altLang="zh-CN" sz="5400" dirty="0">
                <a:latin typeface="黑体" panose="02010609060101010101" charset="-122"/>
                <a:ea typeface="黑体" panose="02010609060101010101" charset="-122"/>
              </a:rPr>
              <a:t>》</a:t>
            </a:r>
            <a:endParaRPr lang="zh-CN" altLang="en-US" sz="5400" dirty="0">
              <a:latin typeface="黑体" panose="02010609060101010101" charset="-122"/>
              <a:ea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学习目标</a:t>
            </a:r>
            <a:endParaRPr lang="zh-CN" altLang="zh-CN" sz="4800" dirty="0">
              <a:latin typeface="黑体" panose="02010609060101010101" charset="-122"/>
              <a:ea typeface="黑体" panose="02010609060101010101" charset="-122"/>
            </a:endParaRPr>
          </a:p>
        </p:txBody>
      </p:sp>
      <p:sp>
        <p:nvSpPr>
          <p:cNvPr id="36867" name="矩形 7"/>
          <p:cNvSpPr/>
          <p:nvPr/>
        </p:nvSpPr>
        <p:spPr>
          <a:xfrm>
            <a:off x="1199456" y="2204864"/>
            <a:ext cx="10153128" cy="1077218"/>
          </a:xfrm>
          <a:prstGeom prst="rect">
            <a:avLst/>
          </a:prstGeom>
          <a:noFill/>
          <a:ln w="9525">
            <a:noFill/>
          </a:ln>
        </p:spPr>
        <p:txBody>
          <a:bodyPr wrap="square" anchor="t" anchorCtr="0">
            <a:spAutoFit/>
          </a:bodyPr>
          <a:lstStyle/>
          <a:p>
            <a:r>
              <a:rPr lang="en-US" altLang="zh-CN" sz="3200" dirty="0">
                <a:latin typeface="黑体" panose="02010609060101010101" charset="-122"/>
                <a:ea typeface="黑体" panose="02010609060101010101" charset="-122"/>
              </a:rPr>
              <a:t>1</a:t>
            </a:r>
            <a:r>
              <a:rPr lang="zh-CN" altLang="en-US" sz="3200" dirty="0">
                <a:latin typeface="黑体" panose="02010609060101010101" charset="-122"/>
                <a:ea typeface="黑体" panose="02010609060101010101" charset="-122"/>
              </a:rPr>
              <a:t>、分析文本，学习本文论证的方式方法。</a:t>
            </a:r>
          </a:p>
          <a:p>
            <a:r>
              <a:rPr lang="en-US" altLang="zh-CN" sz="3200" dirty="0">
                <a:latin typeface="黑体" panose="02010609060101010101" charset="-122"/>
                <a:ea typeface="黑体" panose="02010609060101010101" charset="-122"/>
              </a:rPr>
              <a:t>2</a:t>
            </a:r>
            <a:r>
              <a:rPr lang="zh-CN" altLang="en-US" sz="3200" dirty="0">
                <a:latin typeface="黑体" panose="02010609060101010101" charset="-122"/>
                <a:ea typeface="黑体" panose="02010609060101010101" charset="-122"/>
              </a:rPr>
              <a:t>、运用从课文学到的方法进行写作。</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内容占位符 4"/>
          <p:cNvSpPr/>
          <p:nvPr/>
        </p:nvSpPr>
        <p:spPr>
          <a:xfrm>
            <a:off x="631415" y="2492896"/>
            <a:ext cx="10972800" cy="133363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rtl="0">
              <a:lnSpc>
                <a:spcPct val="100000"/>
              </a:lnSpc>
              <a:spcBef>
                <a:spcPts val="0"/>
              </a:spcBef>
              <a:buSzTx/>
              <a:buNone/>
            </a:pP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本文主要运用了什么论证方法？</a:t>
            </a:r>
          </a:p>
          <a:p>
            <a:pPr marL="0" indent="0" rtl="0">
              <a:lnSpc>
                <a:spcPct val="100000"/>
              </a:lnSpc>
              <a:spcBef>
                <a:spcPts val="0"/>
              </a:spcBef>
              <a:buSzTx/>
              <a:buNone/>
            </a:pPr>
            <a:endParaRPr lang="en-US" altLang="zh-CN" sz="2800" dirty="0">
              <a:latin typeface="黑体" panose="02010609060101010101" charset="-122"/>
              <a:ea typeface="黑体" panose="02010609060101010101" charset="-122"/>
            </a:endParaRPr>
          </a:p>
          <a:p>
            <a:pPr marL="0" indent="0" rtl="0">
              <a:lnSpc>
                <a:spcPct val="100000"/>
              </a:lnSpc>
              <a:spcBef>
                <a:spcPts val="0"/>
              </a:spcBef>
              <a:buSzTx/>
              <a:buNone/>
            </a:pPr>
            <a:r>
              <a:rPr lang="zh-CN" altLang="en-US" sz="2800" dirty="0">
                <a:latin typeface="黑体" panose="02010609060101010101" charset="-122"/>
                <a:ea typeface="黑体" panose="02010609060101010101" charset="-122"/>
              </a:rPr>
              <a:t>    本文主要运用事例和经典理论文献进行论证（举例论证、引用论证）。</a:t>
            </a:r>
          </a:p>
        </p:txBody>
      </p:sp>
      <p:sp>
        <p:nvSpPr>
          <p:cNvPr id="31745" name="标题 3"/>
          <p:cNvSpPr/>
          <p:nvPr/>
        </p:nvSpPr>
        <p:spPr>
          <a:xfrm>
            <a:off x="609600" y="1133872"/>
            <a:ext cx="10972800" cy="1143000"/>
          </a:xfrm>
          <a:prstGeom prst="rect">
            <a:avLst/>
          </a:prstGeom>
          <a:noFill/>
          <a:ln w="9525">
            <a:noFill/>
          </a:ln>
        </p:spPr>
        <p:txBody>
          <a:bodyPr vert="horz" lIns="91440" tIns="45720" rIns="91440" bIns="45720"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a:lstStyle>
          <a:p>
            <a:r>
              <a:rPr lang="zh-CN" altLang="en-US" sz="3200" dirty="0">
                <a:solidFill>
                  <a:srgbClr val="FF0000"/>
                </a:solidFill>
                <a:latin typeface="黑体" panose="02010609060101010101" charset="-122"/>
                <a:ea typeface="黑体" panose="02010609060101010101" charset="-122"/>
              </a:rPr>
              <a:t>研习任务一：梳理论证思路，分析本文主要运用的论证方法。</a:t>
            </a:r>
            <a:endParaRPr lang="zh-CN" altLang="zh-CN" sz="3200" dirty="0">
              <a:solidFill>
                <a:srgbClr val="FF0000"/>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2"/>
          <p:cNvSpPr txBox="1"/>
          <p:nvPr/>
        </p:nvSpPr>
        <p:spPr>
          <a:xfrm>
            <a:off x="403296" y="1447538"/>
            <a:ext cx="4051547" cy="2065908"/>
          </a:xfrm>
          <a:prstGeom prst="rect">
            <a:avLst/>
          </a:prstGeom>
          <a:ln>
            <a:solidFill>
              <a:schemeClr val="accent1"/>
            </a:solidFill>
          </a:ln>
        </p:spPr>
        <p:txBody>
          <a:bodyPr>
            <a:normAutofit fontScale="77500" lnSpcReduction="20000"/>
          </a:bodyPr>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buNone/>
            </a:pPr>
            <a:r>
              <a:rPr lang="zh-CN" altLang="en-US" dirty="0">
                <a:latin typeface="黑体" panose="02010609060101010101" charset="-122"/>
                <a:ea typeface="黑体" panose="02010609060101010101" charset="-122"/>
              </a:rPr>
              <a:t>（第</a:t>
            </a:r>
            <a:r>
              <a:rPr lang="en-US" altLang="zh-CN" dirty="0">
                <a:latin typeface="黑体" panose="02010609060101010101" charset="-122"/>
                <a:ea typeface="黑体" panose="02010609060101010101" charset="-122"/>
              </a:rPr>
              <a:t>14</a:t>
            </a:r>
            <a:r>
              <a:rPr lang="zh-CN" altLang="en-US" dirty="0">
                <a:latin typeface="黑体" panose="02010609060101010101" charset="-122"/>
                <a:ea typeface="黑体" panose="02010609060101010101" charset="-122"/>
              </a:rPr>
              <a:t>段）革命导师们不仅提出了实践是检验真理的唯一标准，而且亲自作出了用实践去检验一切理论包括自己所提出的理论的光辉榜样。</a:t>
            </a:r>
          </a:p>
        </p:txBody>
      </p:sp>
      <p:sp>
        <p:nvSpPr>
          <p:cNvPr id="5" name="文本框 4"/>
          <p:cNvSpPr txBox="1"/>
          <p:nvPr/>
        </p:nvSpPr>
        <p:spPr>
          <a:xfrm>
            <a:off x="767408" y="5364133"/>
            <a:ext cx="2362200" cy="523220"/>
          </a:xfrm>
          <a:prstGeom prst="rect">
            <a:avLst/>
          </a:prstGeom>
          <a:noFill/>
        </p:spPr>
        <p:txBody>
          <a:bodyPr wrap="square" rtlCol="0">
            <a:spAutoFit/>
          </a:bodyPr>
          <a:lstStyle/>
          <a:p>
            <a:pPr algn="ctr"/>
            <a:r>
              <a:rPr lang="zh-CN" altLang="en-US" sz="2800" dirty="0">
                <a:solidFill>
                  <a:srgbClr val="FF0000"/>
                </a:solidFill>
                <a:latin typeface="黑体" panose="02010609060101010101" charset="-122"/>
                <a:ea typeface="黑体" panose="02010609060101010101" charset="-122"/>
              </a:rPr>
              <a:t>观点</a:t>
            </a:r>
            <a:endParaRPr lang="en-US" altLang="zh-CN" sz="2800" dirty="0">
              <a:solidFill>
                <a:srgbClr val="FF0000"/>
              </a:solidFill>
              <a:latin typeface="黑体" panose="02010609060101010101" charset="-122"/>
              <a:ea typeface="黑体" panose="02010609060101010101" charset="-122"/>
            </a:endParaRPr>
          </a:p>
        </p:txBody>
      </p:sp>
      <p:sp>
        <p:nvSpPr>
          <p:cNvPr id="6" name="文本框 5"/>
          <p:cNvSpPr txBox="1"/>
          <p:nvPr/>
        </p:nvSpPr>
        <p:spPr>
          <a:xfrm>
            <a:off x="5375642" y="1638881"/>
            <a:ext cx="2584401" cy="1200329"/>
          </a:xfrm>
          <a:prstGeom prst="rect">
            <a:avLst/>
          </a:prstGeom>
          <a:noFill/>
        </p:spPr>
        <p:txBody>
          <a:bodyPr wrap="square">
            <a:spAutoFit/>
          </a:bodyPr>
          <a:lstStyle/>
          <a:p>
            <a:r>
              <a:rPr lang="zh-CN" altLang="en-US" sz="2400" dirty="0">
                <a:solidFill>
                  <a:srgbClr val="0070C0"/>
                </a:solidFill>
                <a:latin typeface="黑体" panose="02010609060101010101" charset="-122"/>
                <a:ea typeface="黑体" panose="02010609060101010101" charset="-122"/>
              </a:rPr>
              <a:t>马克思和恩格斯修改、完善共产党宣言的例子</a:t>
            </a:r>
          </a:p>
        </p:txBody>
      </p:sp>
      <p:sp>
        <p:nvSpPr>
          <p:cNvPr id="7" name="文本框 6"/>
          <p:cNvSpPr txBox="1"/>
          <p:nvPr/>
        </p:nvSpPr>
        <p:spPr>
          <a:xfrm>
            <a:off x="5413742" y="3439081"/>
            <a:ext cx="2584402" cy="1938992"/>
          </a:xfrm>
          <a:prstGeom prst="rect">
            <a:avLst/>
          </a:prstGeom>
          <a:noFill/>
        </p:spPr>
        <p:txBody>
          <a:bodyPr wrap="square">
            <a:spAutoFit/>
          </a:bodyPr>
          <a:lstStyle/>
          <a:p>
            <a:r>
              <a:rPr lang="zh-CN" altLang="en-US" sz="2400" dirty="0">
                <a:solidFill>
                  <a:srgbClr val="0070C0"/>
                </a:solidFill>
                <a:latin typeface="黑体" panose="02010609060101010101" charset="-122"/>
                <a:ea typeface="黑体" panose="02010609060101010101" charset="-122"/>
              </a:rPr>
              <a:t>毛主席在编辑</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中国农村的社会主义高潮</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一书时多次写按语的事例</a:t>
            </a:r>
          </a:p>
        </p:txBody>
      </p:sp>
      <p:sp>
        <p:nvSpPr>
          <p:cNvPr id="8" name="箭头: 左 7"/>
          <p:cNvSpPr/>
          <p:nvPr/>
        </p:nvSpPr>
        <p:spPr>
          <a:xfrm>
            <a:off x="4492943" y="2018021"/>
            <a:ext cx="885825" cy="523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9" name="副标题 2"/>
          <p:cNvSpPr txBox="1"/>
          <p:nvPr/>
        </p:nvSpPr>
        <p:spPr>
          <a:xfrm>
            <a:off x="412821" y="3871129"/>
            <a:ext cx="4039452" cy="1384995"/>
          </a:xfrm>
          <a:prstGeom prst="rect">
            <a:avLst/>
          </a:prstGeom>
          <a:ln>
            <a:solidFill>
              <a:schemeClr val="accent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a:latin typeface="黑体" panose="02010609060101010101" charset="-122"/>
                <a:ea typeface="黑体" panose="02010609060101010101" charset="-122"/>
              </a:rPr>
              <a:t>（第</a:t>
            </a:r>
            <a:r>
              <a:rPr lang="en-US" altLang="zh-CN" dirty="0">
                <a:latin typeface="黑体" panose="02010609060101010101" charset="-122"/>
                <a:ea typeface="黑体" panose="02010609060101010101" charset="-122"/>
              </a:rPr>
              <a:t>15</a:t>
            </a:r>
            <a:r>
              <a:rPr lang="zh-CN" altLang="en-US" dirty="0">
                <a:latin typeface="黑体" panose="02010609060101010101" charset="-122"/>
                <a:ea typeface="黑体" panose="02010609060101010101" charset="-122"/>
              </a:rPr>
              <a:t>段）指出革命领袖“一贯严格要求不断用革命实践来检验自己提出的理论和路线”。</a:t>
            </a:r>
          </a:p>
        </p:txBody>
      </p:sp>
      <p:sp>
        <p:nvSpPr>
          <p:cNvPr id="10" name="箭头: 左 9"/>
          <p:cNvSpPr/>
          <p:nvPr/>
        </p:nvSpPr>
        <p:spPr>
          <a:xfrm>
            <a:off x="4490095" y="4159161"/>
            <a:ext cx="885825" cy="523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11" name="文本框 10"/>
          <p:cNvSpPr txBox="1"/>
          <p:nvPr/>
        </p:nvSpPr>
        <p:spPr>
          <a:xfrm>
            <a:off x="5454968" y="5364133"/>
            <a:ext cx="2362200" cy="523220"/>
          </a:xfrm>
          <a:prstGeom prst="rect">
            <a:avLst/>
          </a:prstGeom>
          <a:noFill/>
        </p:spPr>
        <p:txBody>
          <a:bodyPr wrap="square" rtlCol="0">
            <a:spAutoFit/>
          </a:bodyPr>
          <a:lstStyle/>
          <a:p>
            <a:pPr algn="ctr"/>
            <a:r>
              <a:rPr lang="zh-CN" altLang="en-US" sz="2800" dirty="0">
                <a:solidFill>
                  <a:srgbClr val="FF0000"/>
                </a:solidFill>
                <a:latin typeface="黑体" panose="02010609060101010101" charset="-122"/>
                <a:ea typeface="黑体" panose="02010609060101010101" charset="-122"/>
              </a:rPr>
              <a:t>事例</a:t>
            </a:r>
            <a:endParaRPr lang="en-US" altLang="zh-CN" sz="2800" dirty="0">
              <a:solidFill>
                <a:srgbClr val="FF0000"/>
              </a:solidFill>
              <a:latin typeface="黑体" panose="02010609060101010101" charset="-122"/>
              <a:ea typeface="黑体" panose="02010609060101010101" charset="-122"/>
            </a:endParaRPr>
          </a:p>
        </p:txBody>
      </p:sp>
      <p:sp>
        <p:nvSpPr>
          <p:cNvPr id="12" name="左大括号 11"/>
          <p:cNvSpPr/>
          <p:nvPr/>
        </p:nvSpPr>
        <p:spPr>
          <a:xfrm flipH="1">
            <a:off x="7721915" y="1464951"/>
            <a:ext cx="438151" cy="3791173"/>
          </a:xfrm>
          <a:prstGeom prst="leftBrace">
            <a:avLst>
              <a:gd name="adj1" fmla="val 45974"/>
              <a:gd name="adj2" fmla="val 50000"/>
            </a:avLst>
          </a:prstGeom>
          <a:noFill/>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50000"/>
              </a:lnSpc>
            </a:pPr>
            <a:endParaRPr lang="zh-CN" altLang="en-US" sz="2400">
              <a:latin typeface="黑体" panose="02010609060101010101" charset="-122"/>
              <a:ea typeface="黑体" panose="02010609060101010101" charset="-122"/>
            </a:endParaRPr>
          </a:p>
        </p:txBody>
      </p:sp>
      <p:sp>
        <p:nvSpPr>
          <p:cNvPr id="13" name="副标题 2"/>
          <p:cNvSpPr txBox="1"/>
          <p:nvPr/>
        </p:nvSpPr>
        <p:spPr>
          <a:xfrm>
            <a:off x="8328096" y="2286953"/>
            <a:ext cx="3007524" cy="2246769"/>
          </a:xfrm>
          <a:prstGeom prst="rect">
            <a:avLst/>
          </a:prstGeom>
          <a:ln>
            <a:solidFill>
              <a:schemeClr val="accent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a:latin typeface="黑体" panose="02010609060101010101" charset="-122"/>
                <a:ea typeface="黑体" panose="02010609060101010101" charset="-122"/>
              </a:rPr>
              <a:t>（第</a:t>
            </a:r>
            <a:r>
              <a:rPr lang="en-US" altLang="zh-CN" dirty="0">
                <a:latin typeface="黑体" panose="02010609060101010101" charset="-122"/>
                <a:ea typeface="黑体" panose="02010609060101010101" charset="-122"/>
              </a:rPr>
              <a:t>16</a:t>
            </a:r>
            <a:r>
              <a:rPr lang="zh-CN" altLang="en-US" dirty="0">
                <a:latin typeface="黑体" panose="02010609060101010101" charset="-122"/>
                <a:ea typeface="黑体" panose="02010609060101010101" charset="-122"/>
              </a:rPr>
              <a:t>段）革命导师坚持实践是检验真理的唯一标准的辩证唯物主义立场，保证了马克思主义的不断发展，永葆其青春。</a:t>
            </a:r>
          </a:p>
        </p:txBody>
      </p:sp>
      <p:sp>
        <p:nvSpPr>
          <p:cNvPr id="14" name="文本框 13"/>
          <p:cNvSpPr txBox="1"/>
          <p:nvPr/>
        </p:nvSpPr>
        <p:spPr>
          <a:xfrm>
            <a:off x="8617268" y="5383297"/>
            <a:ext cx="2362200" cy="523220"/>
          </a:xfrm>
          <a:prstGeom prst="rect">
            <a:avLst/>
          </a:prstGeom>
          <a:noFill/>
        </p:spPr>
        <p:txBody>
          <a:bodyPr wrap="square" rtlCol="0">
            <a:spAutoFit/>
          </a:bodyPr>
          <a:lstStyle/>
          <a:p>
            <a:pPr algn="ctr"/>
            <a:r>
              <a:rPr lang="zh-CN" altLang="en-US" sz="2800" dirty="0">
                <a:solidFill>
                  <a:srgbClr val="FF0000"/>
                </a:solidFill>
                <a:latin typeface="黑体" panose="02010609060101010101" charset="-122"/>
                <a:ea typeface="黑体" panose="02010609060101010101" charset="-122"/>
              </a:rPr>
              <a:t>结论</a:t>
            </a:r>
            <a:endParaRPr lang="en-US" altLang="zh-CN" sz="2800" dirty="0">
              <a:solidFill>
                <a:srgbClr val="FF0000"/>
              </a:solidFill>
              <a:latin typeface="黑体" panose="02010609060101010101" charset="-122"/>
              <a:ea typeface="黑体" panose="02010609060101010101" charset="-122"/>
            </a:endParaRPr>
          </a:p>
        </p:txBody>
      </p:sp>
      <p:sp>
        <p:nvSpPr>
          <p:cNvPr id="15" name="内容占位符 4"/>
          <p:cNvSpPr/>
          <p:nvPr/>
        </p:nvSpPr>
        <p:spPr>
          <a:xfrm>
            <a:off x="1199456" y="548680"/>
            <a:ext cx="10299457" cy="730161"/>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rtl="0">
              <a:lnSpc>
                <a:spcPct val="100000"/>
              </a:lnSpc>
              <a:spcBef>
                <a:spcPts val="0"/>
              </a:spcBef>
              <a:buSzTx/>
              <a:buNone/>
            </a:pPr>
            <a:r>
              <a:rPr lang="zh-CN" altLang="en-US" dirty="0">
                <a:latin typeface="黑体" panose="02010609060101010101" charset="-122"/>
                <a:ea typeface="黑体" panose="02010609060101010101" charset="-122"/>
              </a:rPr>
              <a:t>分析第三部分，说说它是如何运用事例进行论证的。</a:t>
            </a:r>
          </a:p>
        </p:txBody>
      </p:sp>
      <p:sp>
        <p:nvSpPr>
          <p:cNvPr id="21" name="文本框 20"/>
          <p:cNvSpPr txBox="1"/>
          <p:nvPr/>
        </p:nvSpPr>
        <p:spPr>
          <a:xfrm>
            <a:off x="5375920" y="5354052"/>
            <a:ext cx="1104569" cy="523220"/>
          </a:xfrm>
          <a:prstGeom prst="rect">
            <a:avLst/>
          </a:prstGeom>
          <a:noFill/>
        </p:spPr>
        <p:txBody>
          <a:bodyPr wrap="square">
            <a:spAutoFit/>
          </a:bodyPr>
          <a:lstStyle/>
          <a:p>
            <a:r>
              <a:rPr kumimoji="0" lang="zh-CN" altLang="en-US" sz="2800" b="1" i="0" u="none" strike="noStrike" kern="100" cap="none" spc="0" normalizeH="0" baseline="0" noProof="0" dirty="0">
                <a:ln>
                  <a:noFill/>
                </a:ln>
                <a:solidFill>
                  <a:srgbClr val="FF0000"/>
                </a:solidFill>
                <a:effectLst/>
                <a:uLnTx/>
                <a:uFillTx/>
                <a:latin typeface="黑体" panose="02010609060101010101" charset="-122"/>
                <a:ea typeface="黑体" panose="02010609060101010101" charset="-122"/>
              </a:rPr>
              <a:t>典型</a:t>
            </a:r>
            <a:endParaRPr lang="zh-CN" altLang="en-US" dirty="0">
              <a:latin typeface="黑体" panose="02010609060101010101" charset="-122"/>
              <a:ea typeface="黑体" panose="02010609060101010101" charset="-122"/>
            </a:endParaRPr>
          </a:p>
        </p:txBody>
      </p:sp>
      <p:sp>
        <p:nvSpPr>
          <p:cNvPr id="22" name="矩形 21"/>
          <p:cNvSpPr/>
          <p:nvPr/>
        </p:nvSpPr>
        <p:spPr>
          <a:xfrm>
            <a:off x="5293046" y="5364133"/>
            <a:ext cx="1811066" cy="54238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P spid="9" grpId="0" animBg="1"/>
      <p:bldP spid="10" grpId="0" animBg="1"/>
      <p:bldP spid="11" grpId="0"/>
      <p:bldP spid="12" grpId="0" animBg="1"/>
      <p:bldP spid="13" grpId="0" animBg="1"/>
      <p:bldP spid="14" grpId="0"/>
      <p:bldP spid="21"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4"/>
          <p:cNvSpPr/>
          <p:nvPr/>
        </p:nvSpPr>
        <p:spPr>
          <a:xfrm>
            <a:off x="983432" y="620688"/>
            <a:ext cx="10299457" cy="730161"/>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rtl="0">
              <a:lnSpc>
                <a:spcPct val="100000"/>
              </a:lnSpc>
              <a:spcBef>
                <a:spcPts val="0"/>
              </a:spcBef>
              <a:buSzTx/>
              <a:buNone/>
            </a:pPr>
            <a:r>
              <a:rPr lang="zh-CN" altLang="en-US" dirty="0">
                <a:latin typeface="黑体" panose="02010609060101010101" charset="-122"/>
                <a:ea typeface="黑体" panose="02010609060101010101" charset="-122"/>
              </a:rPr>
              <a:t>分析第四部分，说说它是如何运用经典文献进行论证的。</a:t>
            </a:r>
          </a:p>
        </p:txBody>
      </p:sp>
      <p:sp>
        <p:nvSpPr>
          <p:cNvPr id="16" name="副标题 2"/>
          <p:cNvSpPr txBox="1"/>
          <p:nvPr/>
        </p:nvSpPr>
        <p:spPr>
          <a:xfrm>
            <a:off x="368054" y="2852936"/>
            <a:ext cx="3222872" cy="894333"/>
          </a:xfrm>
          <a:prstGeom prst="rect">
            <a:avLst/>
          </a:prstGeom>
          <a:ln>
            <a:solidFill>
              <a:schemeClr val="accent1"/>
            </a:solidFill>
          </a:ln>
        </p:spPr>
        <p:txBody>
          <a:bodyPr>
            <a:normAutofit fontScale="85000" lnSpcReduction="10000"/>
          </a:bodyPr>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buNone/>
            </a:pPr>
            <a:r>
              <a:rPr lang="zh-CN" altLang="en-US" dirty="0">
                <a:latin typeface="黑体" panose="02010609060101010101" charset="-122"/>
                <a:ea typeface="黑体" panose="02010609060101010101" charset="-122"/>
              </a:rPr>
              <a:t>任何理论都要不断接受实践的检验</a:t>
            </a:r>
          </a:p>
        </p:txBody>
      </p:sp>
      <p:sp>
        <p:nvSpPr>
          <p:cNvPr id="17" name="文本框 16"/>
          <p:cNvSpPr txBox="1"/>
          <p:nvPr/>
        </p:nvSpPr>
        <p:spPr>
          <a:xfrm>
            <a:off x="709464" y="4005064"/>
            <a:ext cx="2362200" cy="523220"/>
          </a:xfrm>
          <a:prstGeom prst="rect">
            <a:avLst/>
          </a:prstGeom>
          <a:noFill/>
        </p:spPr>
        <p:txBody>
          <a:bodyPr wrap="square" rtlCol="0">
            <a:spAutoFit/>
          </a:bodyPr>
          <a:lstStyle/>
          <a:p>
            <a:pPr algn="ctr"/>
            <a:r>
              <a:rPr lang="zh-CN" altLang="en-US" sz="2800" dirty="0">
                <a:solidFill>
                  <a:srgbClr val="FF0000"/>
                </a:solidFill>
                <a:latin typeface="黑体" panose="02010609060101010101" charset="-122"/>
                <a:ea typeface="黑体" panose="02010609060101010101" charset="-122"/>
              </a:rPr>
              <a:t>观点</a:t>
            </a:r>
            <a:endParaRPr lang="en-US" altLang="zh-CN" sz="2800" dirty="0">
              <a:solidFill>
                <a:srgbClr val="FF0000"/>
              </a:solidFill>
              <a:latin typeface="黑体" panose="02010609060101010101" charset="-122"/>
              <a:ea typeface="黑体" panose="02010609060101010101" charset="-122"/>
            </a:endParaRPr>
          </a:p>
        </p:txBody>
      </p:sp>
      <p:sp>
        <p:nvSpPr>
          <p:cNvPr id="18" name="文本框 17"/>
          <p:cNvSpPr txBox="1"/>
          <p:nvPr/>
        </p:nvSpPr>
        <p:spPr>
          <a:xfrm>
            <a:off x="4381499" y="1250013"/>
            <a:ext cx="7117414" cy="1200329"/>
          </a:xfrm>
          <a:prstGeom prst="rect">
            <a:avLst/>
          </a:prstGeom>
          <a:noFill/>
        </p:spPr>
        <p:txBody>
          <a:bodyPr wrap="square">
            <a:spAutoFit/>
          </a:bodyPr>
          <a:lstStyle/>
          <a:p>
            <a:r>
              <a:rPr lang="zh-CN" altLang="en-US" sz="2400" dirty="0">
                <a:latin typeface="黑体" panose="02010609060101010101" charset="-122"/>
                <a:ea typeface="黑体" panose="02010609060101010101" charset="-122"/>
              </a:rPr>
              <a:t>（第</a:t>
            </a:r>
            <a:r>
              <a:rPr lang="en-US" altLang="zh-CN" sz="2400" dirty="0">
                <a:latin typeface="黑体" panose="02010609060101010101" charset="-122"/>
                <a:ea typeface="黑体" panose="02010609060101010101" charset="-122"/>
              </a:rPr>
              <a:t>17</a:t>
            </a:r>
            <a:r>
              <a:rPr lang="zh-CN" altLang="en-US" sz="2400" dirty="0">
                <a:latin typeface="黑体" panose="02010609060101010101" charset="-122"/>
                <a:ea typeface="黑体" panose="02010609060101010101" charset="-122"/>
              </a:rPr>
              <a:t>段）要从发展的观点看待实践标准</a:t>
            </a:r>
            <a:r>
              <a:rPr lang="zh-CN" altLang="en-US" sz="2400" dirty="0">
                <a:solidFill>
                  <a:schemeClr val="accent4"/>
                </a:solidFill>
                <a:latin typeface="黑体" panose="02010609060101010101" charset="-122"/>
                <a:ea typeface="黑体" panose="02010609060101010101" charset="-122"/>
              </a:rPr>
              <a:t>，因为实践是不断发展的，所以实践标准既具有绝对性，又具有相对性。</a:t>
            </a:r>
          </a:p>
        </p:txBody>
      </p:sp>
      <p:sp>
        <p:nvSpPr>
          <p:cNvPr id="19" name="文本框 18"/>
          <p:cNvSpPr txBox="1"/>
          <p:nvPr/>
        </p:nvSpPr>
        <p:spPr>
          <a:xfrm>
            <a:off x="4310061" y="2871731"/>
            <a:ext cx="7188851" cy="1200329"/>
          </a:xfrm>
          <a:prstGeom prst="rect">
            <a:avLst/>
          </a:prstGeom>
          <a:noFill/>
        </p:spPr>
        <p:txBody>
          <a:bodyPr wrap="square">
            <a:spAutoFit/>
          </a:bodyPr>
          <a:lstStyle/>
          <a:p>
            <a:r>
              <a:rPr lang="zh-CN" altLang="en-US" sz="2400" dirty="0">
                <a:solidFill>
                  <a:schemeClr val="accent4"/>
                </a:solidFill>
                <a:latin typeface="黑体" panose="02010609060101010101" charset="-122"/>
                <a:ea typeface="黑体" panose="02010609060101010101" charset="-122"/>
              </a:rPr>
              <a:t>（第</a:t>
            </a:r>
            <a:r>
              <a:rPr lang="en-US" altLang="zh-CN" sz="2400" dirty="0">
                <a:solidFill>
                  <a:schemeClr val="accent4"/>
                </a:solidFill>
                <a:latin typeface="黑体" panose="02010609060101010101" charset="-122"/>
                <a:ea typeface="黑体" panose="02010609060101010101" charset="-122"/>
              </a:rPr>
              <a:t>18</a:t>
            </a:r>
            <a:r>
              <a:rPr lang="zh-CN" altLang="en-US" sz="2400" dirty="0">
                <a:solidFill>
                  <a:schemeClr val="accent4"/>
                </a:solidFill>
                <a:latin typeface="黑体" panose="02010609060101010101" charset="-122"/>
                <a:ea typeface="黑体" panose="02010609060101010101" charset="-122"/>
              </a:rPr>
              <a:t>、</a:t>
            </a:r>
            <a:r>
              <a:rPr lang="en-US" altLang="zh-CN" sz="2400" dirty="0">
                <a:solidFill>
                  <a:schemeClr val="accent4"/>
                </a:solidFill>
                <a:latin typeface="黑体" panose="02010609060101010101" charset="-122"/>
                <a:ea typeface="黑体" panose="02010609060101010101" charset="-122"/>
              </a:rPr>
              <a:t>19</a:t>
            </a:r>
            <a:r>
              <a:rPr lang="zh-CN" altLang="en-US" sz="2400" dirty="0">
                <a:solidFill>
                  <a:schemeClr val="accent4"/>
                </a:solidFill>
                <a:latin typeface="黑体" panose="02010609060101010101" charset="-122"/>
                <a:ea typeface="黑体" panose="02010609060101010101" charset="-122"/>
              </a:rPr>
              <a:t>段）</a:t>
            </a:r>
            <a:r>
              <a:rPr lang="zh-CN" altLang="en-US" sz="2400" dirty="0">
                <a:solidFill>
                  <a:srgbClr val="FF0000"/>
                </a:solidFill>
                <a:latin typeface="黑体" panose="02010609060101010101" charset="-122"/>
                <a:ea typeface="黑体" panose="02010609060101010101" charset="-122"/>
              </a:rPr>
              <a:t>用毛泽东的相关观点证明</a:t>
            </a:r>
            <a:r>
              <a:rPr lang="zh-CN" altLang="en-US" sz="2400" dirty="0">
                <a:solidFill>
                  <a:schemeClr val="accent4"/>
                </a:solidFill>
                <a:latin typeface="黑体" panose="02010609060101010101" charset="-122"/>
                <a:ea typeface="黑体" panose="02010609060101010101" charset="-122"/>
              </a:rPr>
              <a:t>任何理论都要由实践来检验，并且要不断修正，进而批判林彪、“四人帮”的相关谬论。</a:t>
            </a:r>
          </a:p>
        </p:txBody>
      </p:sp>
      <p:sp>
        <p:nvSpPr>
          <p:cNvPr id="20" name="左大括号 19"/>
          <p:cNvSpPr/>
          <p:nvPr/>
        </p:nvSpPr>
        <p:spPr>
          <a:xfrm>
            <a:off x="3695700" y="1599203"/>
            <a:ext cx="457201" cy="4082207"/>
          </a:xfrm>
          <a:prstGeom prst="leftBrace">
            <a:avLst>
              <a:gd name="adj1" fmla="val 45974"/>
              <a:gd name="adj2" fmla="val 50000"/>
            </a:avLst>
          </a:prstGeom>
          <a:noFill/>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50000"/>
              </a:lnSpc>
            </a:pPr>
            <a:endParaRPr lang="zh-CN" altLang="en-US" sz="2400">
              <a:latin typeface="黑体" panose="02010609060101010101" charset="-122"/>
              <a:ea typeface="黑体" panose="02010609060101010101" charset="-122"/>
            </a:endParaRPr>
          </a:p>
        </p:txBody>
      </p:sp>
      <p:sp>
        <p:nvSpPr>
          <p:cNvPr id="21" name="副标题 2"/>
          <p:cNvSpPr txBox="1"/>
          <p:nvPr/>
        </p:nvSpPr>
        <p:spPr>
          <a:xfrm>
            <a:off x="4223792" y="4743939"/>
            <a:ext cx="7275120" cy="156538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a:solidFill>
                  <a:schemeClr val="accent4"/>
                </a:solidFill>
                <a:latin typeface="黑体" panose="02010609060101010101" charset="-122"/>
                <a:ea typeface="黑体" panose="02010609060101010101" charset="-122"/>
              </a:rPr>
              <a:t>（第</a:t>
            </a:r>
            <a:r>
              <a:rPr lang="en-US" altLang="zh-CN" dirty="0">
                <a:solidFill>
                  <a:schemeClr val="accent4"/>
                </a:solidFill>
                <a:latin typeface="黑体" panose="02010609060101010101" charset="-122"/>
                <a:ea typeface="黑体" panose="02010609060101010101" charset="-122"/>
              </a:rPr>
              <a:t>20</a:t>
            </a:r>
            <a:r>
              <a:rPr lang="zh-CN" altLang="en-US" dirty="0">
                <a:solidFill>
                  <a:schemeClr val="accent4"/>
                </a:solidFill>
                <a:latin typeface="黑体" panose="02010609060101010101" charset="-122"/>
                <a:ea typeface="黑体" panose="02010609060101010101" charset="-122"/>
              </a:rPr>
              <a:t>段）基于新的历史时期的新任务、新要求，呼吁全党和全国人民：我们要有共产党人的责任心和胆略，勇于研究生动的实际生活，研究现实的确切事实，研究新的实践中提出的新问题。</a:t>
            </a:r>
          </a:p>
        </p:txBody>
      </p:sp>
      <p:sp>
        <p:nvSpPr>
          <p:cNvPr id="22" name="箭头: 下 21"/>
          <p:cNvSpPr/>
          <p:nvPr/>
        </p:nvSpPr>
        <p:spPr>
          <a:xfrm>
            <a:off x="7248128" y="2223659"/>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3" name="箭头: 下 22"/>
          <p:cNvSpPr/>
          <p:nvPr/>
        </p:nvSpPr>
        <p:spPr>
          <a:xfrm>
            <a:off x="7248128" y="4167875"/>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1" name="文本框 10"/>
          <p:cNvSpPr txBox="1"/>
          <p:nvPr/>
        </p:nvSpPr>
        <p:spPr>
          <a:xfrm>
            <a:off x="8184232" y="2153041"/>
            <a:ext cx="3696857" cy="556884"/>
          </a:xfrm>
          <a:prstGeom prst="rect">
            <a:avLst/>
          </a:prstGeom>
          <a:noFill/>
        </p:spPr>
        <p:txBody>
          <a:bodyPr wrap="square">
            <a:spAutoFit/>
          </a:bodyPr>
          <a:lstStyle/>
          <a:p>
            <a:pPr marL="0" marR="0" lvl="0" indent="0" algn="just" defTabSz="914400" eaLnBrk="1" fontAlgn="base" latinLnBrk="0" hangingPunct="1">
              <a:lnSpc>
                <a:spcPct val="125000"/>
              </a:lnSpc>
              <a:spcBef>
                <a:spcPct val="0"/>
              </a:spcBef>
              <a:spcAft>
                <a:spcPct val="0"/>
              </a:spcAft>
              <a:buClrTx/>
              <a:buSzTx/>
              <a:buFontTx/>
              <a:buNone/>
              <a:defRPr/>
            </a:pPr>
            <a:r>
              <a:rPr kumimoji="0" lang="zh-CN" altLang="en-US" sz="2800" i="0" u="none" strike="noStrike" kern="100" cap="none" spc="0" normalizeH="0" baseline="0" noProof="0" dirty="0">
                <a:ln>
                  <a:noFill/>
                </a:ln>
                <a:solidFill>
                  <a:srgbClr val="FF0000"/>
                </a:solidFill>
                <a:effectLst/>
                <a:uLnTx/>
                <a:uFillTx/>
                <a:latin typeface="黑体" panose="02010609060101010101" charset="-122"/>
                <a:ea typeface="黑体" panose="02010609060101010101" charset="-122"/>
              </a:rPr>
              <a:t>辩证思考，辩证分析</a:t>
            </a:r>
            <a:endParaRPr kumimoji="0" lang="zh-CN" altLang="en-US" sz="2800" i="0" u="none" strike="noStrike" kern="100" cap="none" spc="0" normalizeH="0" baseline="0" noProof="0" dirty="0">
              <a:ln>
                <a:noFill/>
              </a:ln>
              <a:solidFill>
                <a:srgbClr val="FF0000"/>
              </a:solidFill>
              <a:effectLst/>
              <a:uLnTx/>
              <a:uFillTx/>
              <a:latin typeface="黑体" panose="02010609060101010101" charset="-122"/>
              <a:ea typeface="黑体" panose="02010609060101010101"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P spid="20" grpId="0" animBg="1"/>
      <p:bldP spid="21" grpId="0"/>
      <p:bldP spid="22" grpId="0" animBg="1"/>
      <p:bldP spid="23"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4"/>
          <p:cNvSpPr/>
          <p:nvPr/>
        </p:nvSpPr>
        <p:spPr>
          <a:xfrm>
            <a:off x="788463" y="1988840"/>
            <a:ext cx="10636129" cy="2088232"/>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rtl="0">
              <a:lnSpc>
                <a:spcPct val="100000"/>
              </a:lnSpc>
              <a:spcBef>
                <a:spcPts val="0"/>
              </a:spcBef>
              <a:buSzTx/>
              <a:buNone/>
            </a:pPr>
            <a:r>
              <a:rPr lang="zh-CN" altLang="en-US" sz="2800" dirty="0">
                <a:latin typeface="黑体" panose="02010609060101010101" charset="-122"/>
                <a:ea typeface="黑体" panose="02010609060101010101" charset="-122"/>
              </a:rPr>
              <a:t>破立结合</a:t>
            </a:r>
            <a:endParaRPr lang="en-US" altLang="zh-CN" sz="2800" dirty="0">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破立结合，是写议论文的常用方式。写时评文时，常常要在评析某种生活现象或错误言论的同时，针锋相对地提出自己的观点。这就是破立结合、先破后立的结构方式。</a:t>
            </a:r>
          </a:p>
        </p:txBody>
      </p:sp>
      <p:sp>
        <p:nvSpPr>
          <p:cNvPr id="3" name="标题 3"/>
          <p:cNvSpPr/>
          <p:nvPr/>
        </p:nvSpPr>
        <p:spPr>
          <a:xfrm>
            <a:off x="609600" y="692696"/>
            <a:ext cx="10972800" cy="1143000"/>
          </a:xfrm>
          <a:prstGeom prst="rect">
            <a:avLst/>
          </a:prstGeom>
          <a:noFill/>
          <a:ln w="9525">
            <a:noFill/>
          </a:ln>
        </p:spPr>
        <p:txBody>
          <a:bodyPr vert="horz" lIns="91440" tIns="45720" rIns="91440" bIns="45720"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a:lstStyle>
          <a:p>
            <a:r>
              <a:rPr lang="zh-CN" altLang="en-US" sz="3200" dirty="0">
                <a:solidFill>
                  <a:srgbClr val="FF0000"/>
                </a:solidFill>
                <a:latin typeface="黑体" panose="02010609060101010101" charset="-122"/>
                <a:ea typeface="黑体" panose="02010609060101010101" charset="-122"/>
              </a:rPr>
              <a:t>研习任务二：分析、学习第二部分的论证方式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4"/>
          <p:cNvSpPr/>
          <p:nvPr/>
        </p:nvSpPr>
        <p:spPr>
          <a:xfrm>
            <a:off x="572439" y="2708920"/>
            <a:ext cx="10936883" cy="309634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latin typeface="黑体" panose="02010609060101010101" charset="-122"/>
                <a:ea typeface="黑体" panose="02010609060101010101" charset="-122"/>
              </a:rPr>
              <a:t>    本文是</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光明日报</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的</a:t>
            </a:r>
            <a:r>
              <a:rPr lang="zh-CN" altLang="en-US" sz="2800" dirty="0">
                <a:solidFill>
                  <a:srgbClr val="FF0000"/>
                </a:solidFill>
                <a:latin typeface="黑体" panose="02010609060101010101" charset="-122"/>
                <a:ea typeface="黑体" panose="02010609060101010101" charset="-122"/>
              </a:rPr>
              <a:t>社论</a:t>
            </a:r>
            <a:r>
              <a:rPr lang="zh-CN" altLang="en-US" sz="2800" dirty="0">
                <a:latin typeface="黑体" panose="02010609060101010101" charset="-122"/>
                <a:ea typeface="黑体" panose="02010609060101010101" charset="-122"/>
              </a:rPr>
              <a:t>，</a:t>
            </a:r>
            <a:r>
              <a:rPr lang="zh-CN" altLang="en-US" sz="2800" dirty="0">
                <a:solidFill>
                  <a:srgbClr val="FF0000"/>
                </a:solidFill>
                <a:latin typeface="黑体" panose="02010609060101010101" charset="-122"/>
                <a:ea typeface="黑体" panose="02010609060101010101" charset="-122"/>
              </a:rPr>
              <a:t>有更强的问题针对性</a:t>
            </a:r>
            <a:r>
              <a:rPr lang="zh-CN" altLang="en-US" sz="2800" dirty="0">
                <a:latin typeface="黑体" panose="02010609060101010101" charset="-122"/>
                <a:ea typeface="黑体" panose="02010609060101010101" charset="-122"/>
              </a:rPr>
              <a:t>，通常采用立论和驳论相结合的论证方式。</a:t>
            </a:r>
          </a:p>
        </p:txBody>
      </p:sp>
      <p:sp>
        <p:nvSpPr>
          <p:cNvPr id="4" name="内容占位符 4"/>
          <p:cNvSpPr/>
          <p:nvPr/>
        </p:nvSpPr>
        <p:spPr>
          <a:xfrm>
            <a:off x="644447" y="1258679"/>
            <a:ext cx="10924161" cy="802169"/>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rtl="0">
              <a:lnSpc>
                <a:spcPct val="100000"/>
              </a:lnSpc>
              <a:spcBef>
                <a:spcPts val="0"/>
              </a:spcBef>
              <a:buSzTx/>
              <a:buNone/>
            </a:pPr>
            <a:r>
              <a:rPr lang="zh-CN" altLang="en-US" dirty="0">
                <a:latin typeface="黑体" panose="02010609060101010101" charset="-122"/>
                <a:ea typeface="黑体" panose="02010609060101010101" charset="-122"/>
              </a:rPr>
              <a:t>分解活动</a:t>
            </a: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：请结合文本和背景知识，说说本文为什么采取破立结合的方式？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4"/>
          <p:cNvSpPr/>
          <p:nvPr/>
        </p:nvSpPr>
        <p:spPr>
          <a:xfrm>
            <a:off x="407368" y="908720"/>
            <a:ext cx="11377264" cy="5112568"/>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a:t>
            </a:r>
            <a:r>
              <a:rPr lang="en-US" altLang="zh-CN" sz="2800" dirty="0">
                <a:solidFill>
                  <a:srgbClr val="FF0000"/>
                </a:solidFill>
                <a:latin typeface="黑体" panose="02010609060101010101" charset="-122"/>
                <a:ea typeface="黑体" panose="02010609060101010101" charset="-122"/>
              </a:rPr>
              <a:t>1</a:t>
            </a:r>
            <a:r>
              <a:rPr lang="zh-CN" altLang="en-US" sz="2800" dirty="0">
                <a:solidFill>
                  <a:srgbClr val="FF0000"/>
                </a:solidFill>
                <a:latin typeface="黑体" panose="02010609060101010101" charset="-122"/>
                <a:ea typeface="黑体" panose="02010609060101010101" charset="-122"/>
              </a:rPr>
              <a:t>）针对“两个凡是”：</a:t>
            </a:r>
          </a:p>
          <a:p>
            <a:pPr marL="0" indent="0">
              <a:spcBef>
                <a:spcPts val="0"/>
              </a:spcBef>
              <a:buSzTx/>
              <a:buNone/>
            </a:pPr>
            <a:r>
              <a:rPr lang="zh-CN" altLang="en-US" sz="2800" dirty="0">
                <a:latin typeface="黑体" panose="02010609060101010101" charset="-122"/>
                <a:ea typeface="黑体" panose="02010609060101010101" charset="-122"/>
              </a:rPr>
              <a:t>    我认识到必须批判“两个凡是”。中国的出路就在否定“两个凡是”。否定“两个凡是”，才能彻底拨乱反正。经过了近半年的摸索，到</a:t>
            </a:r>
            <a:r>
              <a:rPr lang="en-US" altLang="zh-CN" sz="2800" dirty="0">
                <a:latin typeface="黑体" panose="02010609060101010101" charset="-122"/>
                <a:ea typeface="黑体" panose="02010609060101010101" charset="-122"/>
              </a:rPr>
              <a:t>1977</a:t>
            </a:r>
            <a:r>
              <a:rPr lang="zh-CN" altLang="en-US" sz="2800" dirty="0">
                <a:latin typeface="黑体" panose="02010609060101010101" charset="-122"/>
                <a:ea typeface="黑体" panose="02010609060101010101" charset="-122"/>
              </a:rPr>
              <a:t>年</a:t>
            </a:r>
            <a:r>
              <a:rPr lang="en-US" altLang="zh-CN" sz="2800" dirty="0">
                <a:latin typeface="黑体" panose="02010609060101010101" charset="-122"/>
                <a:ea typeface="黑体" panose="02010609060101010101" charset="-122"/>
              </a:rPr>
              <a:t>6</a:t>
            </a:r>
            <a:r>
              <a:rPr lang="zh-CN" altLang="en-US" sz="2800" dirty="0">
                <a:latin typeface="黑体" panose="02010609060101010101" charset="-122"/>
                <a:ea typeface="黑体" panose="02010609060101010101" charset="-122"/>
              </a:rPr>
              <a:t>月初，我才找到了拨乱反正的根本关键：批判“两个凡是”。</a:t>
            </a:r>
          </a:p>
          <a:p>
            <a:pPr marL="0" indent="0">
              <a:spcBef>
                <a:spcPts val="0"/>
              </a:spcBef>
              <a:buSzTx/>
              <a:buNone/>
            </a:pPr>
            <a:r>
              <a:rPr lang="en-US" altLang="zh-CN" sz="2800" dirty="0">
                <a:latin typeface="黑体" panose="02010609060101010101" charset="-122"/>
                <a:ea typeface="黑体" panose="02010609060101010101" charset="-122"/>
              </a:rPr>
              <a:t>      ……</a:t>
            </a:r>
          </a:p>
          <a:p>
            <a:pPr marL="0" indent="0">
              <a:spcBef>
                <a:spcPts val="0"/>
              </a:spcBef>
              <a:buSzTx/>
              <a:buNone/>
            </a:pPr>
            <a:r>
              <a:rPr lang="zh-CN" altLang="en-US" sz="2800" dirty="0">
                <a:latin typeface="黑体" panose="02010609060101010101" charset="-122"/>
                <a:ea typeface="黑体" panose="02010609060101010101" charset="-122"/>
              </a:rPr>
              <a:t>    我认为，“两个凡是”与“天才论”“句句是真理”“一句顶一万句”的谬论，是一脉相承的，是一个东西，只是说法不同而已。</a:t>
            </a:r>
          </a:p>
          <a:p>
            <a:pPr marL="0" indent="0" algn="r">
              <a:spcBef>
                <a:spcPts val="0"/>
              </a:spcBef>
              <a:buSzTx/>
              <a:buNone/>
            </a:pP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胡明福</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真理标准大讨论的序曲</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谈实践标准一文的写作、修改和发表过程</a:t>
            </a:r>
            <a:r>
              <a:rPr lang="en-US" altLang="zh-CN" sz="2400" dirty="0">
                <a:latin typeface="黑体" panose="02010609060101010101" charset="-122"/>
                <a:ea typeface="黑体" panose="02010609060101010101" charset="-122"/>
              </a:rPr>
              <a:t>》</a:t>
            </a:r>
          </a:p>
          <a:p>
            <a:pPr marL="0" indent="0">
              <a:spcBef>
                <a:spcPts val="0"/>
              </a:spcBef>
              <a:buSzTx/>
              <a:buNone/>
            </a:pPr>
            <a:endParaRPr lang="en-US" altLang="zh-CN" sz="2800" dirty="0">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在第二部分，作者就对“四人帮”鼓吹的唯心论的先验论，炮制的“天才论”进行了批驳。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479376" y="1042655"/>
            <a:ext cx="11161240" cy="5122649"/>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a:t>
            </a:r>
            <a:r>
              <a:rPr lang="en-US" altLang="zh-CN" sz="2800" dirty="0">
                <a:solidFill>
                  <a:srgbClr val="FF0000"/>
                </a:solidFill>
                <a:latin typeface="黑体" panose="02010609060101010101" charset="-122"/>
                <a:ea typeface="黑体" panose="02010609060101010101" charset="-122"/>
              </a:rPr>
              <a:t>2</a:t>
            </a:r>
            <a:r>
              <a:rPr lang="zh-CN" altLang="en-US" sz="2800" dirty="0">
                <a:solidFill>
                  <a:srgbClr val="FF0000"/>
                </a:solidFill>
                <a:latin typeface="黑体" panose="02010609060101010101" charset="-122"/>
                <a:ea typeface="黑体" panose="02010609060101010101" charset="-122"/>
              </a:rPr>
              <a:t>）针对当时混乱的理论实际：</a:t>
            </a:r>
          </a:p>
          <a:p>
            <a:pPr marL="0" indent="0">
              <a:spcBef>
                <a:spcPts val="0"/>
              </a:spcBef>
              <a:buSzTx/>
              <a:buNone/>
            </a:pPr>
            <a:r>
              <a:rPr lang="zh-CN" altLang="en-US" sz="2800" dirty="0">
                <a:latin typeface="黑体" panose="02010609060101010101" charset="-122"/>
                <a:ea typeface="黑体" panose="02010609060101010101" charset="-122"/>
              </a:rPr>
              <a:t>    （第</a:t>
            </a:r>
            <a:r>
              <a:rPr lang="en-US" altLang="zh-CN" sz="2800" dirty="0">
                <a:latin typeface="黑体" panose="02010609060101010101" charset="-122"/>
                <a:ea typeface="黑体" panose="02010609060101010101" charset="-122"/>
              </a:rPr>
              <a:t>1</a:t>
            </a:r>
            <a:r>
              <a:rPr lang="zh-CN" altLang="en-US" sz="2800" dirty="0">
                <a:latin typeface="黑体" panose="02010609060101010101" charset="-122"/>
                <a:ea typeface="黑体" panose="02010609060101010101" charset="-122"/>
              </a:rPr>
              <a:t>段）但是这些年来，由于“四人帮”的破坏和他们控制下的舆论工具大量的歪曲宣传，把这个问题搞得混乱不堪。</a:t>
            </a:r>
          </a:p>
          <a:p>
            <a:pPr marL="0" indent="0">
              <a:spcBef>
                <a:spcPts val="0"/>
              </a:spcBef>
              <a:buSzTx/>
              <a:buNone/>
            </a:pPr>
            <a:r>
              <a:rPr lang="zh-CN" altLang="en-US" sz="2800" dirty="0">
                <a:latin typeface="黑体" panose="02010609060101010101" charset="-122"/>
                <a:ea typeface="黑体" panose="02010609060101010101" charset="-122"/>
              </a:rPr>
              <a:t>    （第</a:t>
            </a:r>
            <a:r>
              <a:rPr lang="en-US" altLang="zh-CN" sz="2800" dirty="0">
                <a:latin typeface="黑体" panose="02010609060101010101" charset="-122"/>
                <a:ea typeface="黑体" panose="02010609060101010101" charset="-122"/>
              </a:rPr>
              <a:t>8</a:t>
            </a:r>
            <a:r>
              <a:rPr lang="zh-CN" altLang="en-US" sz="2800" dirty="0">
                <a:latin typeface="黑体" panose="02010609060101010101" charset="-122"/>
                <a:ea typeface="黑体" panose="02010609060101010101" charset="-122"/>
              </a:rPr>
              <a:t>段）：这一点，对于澄清被“四人帮”搞得非常混乱的理论问题，具有特别重要的意义。</a:t>
            </a:r>
          </a:p>
          <a:p>
            <a:pPr marL="0" indent="0">
              <a:spcBef>
                <a:spcPts val="0"/>
              </a:spcBef>
              <a:buSzTx/>
              <a:buNone/>
            </a:pPr>
            <a:endParaRPr lang="en-US" altLang="zh-CN" sz="2800" dirty="0">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我认为，提出‘实践是检验真理的标准’这个科学观点，又可以帮助干部群众运用这个科学观点去分析研究‘文化大革命’，推动平凡冤假错案、拨乱反正。</a:t>
            </a:r>
          </a:p>
          <a:p>
            <a:pPr marL="0" indent="0" algn="r">
              <a:spcBef>
                <a:spcPts val="0"/>
              </a:spcBef>
              <a:buSzTx/>
              <a:buNone/>
            </a:pP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胡明福</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真理标准大讨论的序曲</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谈实践标准一文的写作、修改和发表过程</a:t>
            </a:r>
            <a:r>
              <a:rPr lang="en-US" altLang="zh-CN" sz="2400" dirty="0">
                <a:latin typeface="黑体" panose="02010609060101010101" charset="-122"/>
                <a:ea typeface="黑体" panose="02010609060101010101" charset="-122"/>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515380" y="1700808"/>
            <a:ext cx="11161240" cy="1728192"/>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dirty="0">
                <a:latin typeface="黑体" panose="02010609060101010101" charset="-122"/>
                <a:ea typeface="黑体" panose="02010609060101010101" charset="-122"/>
              </a:rPr>
              <a:t>分解活动</a:t>
            </a:r>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：请同学们分析本文第二部分的论证思路，并归纳破立结合的方法。</a:t>
            </a:r>
            <a:endParaRPr lang="en-US" altLang="zh-CN" dirty="0">
              <a:latin typeface="黑体" panose="02010609060101010101" charset="-122"/>
              <a:ea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4"/>
          <p:cNvSpPr/>
          <p:nvPr/>
        </p:nvSpPr>
        <p:spPr>
          <a:xfrm>
            <a:off x="3071664" y="322575"/>
            <a:ext cx="5184576" cy="658153"/>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latin typeface="黑体" panose="02010609060101010101" charset="-122"/>
                <a:ea typeface="黑体" panose="02010609060101010101" charset="-122"/>
              </a:rPr>
              <a:t>分析第二部分破立结合的思路</a:t>
            </a:r>
            <a:endParaRPr lang="en-US" altLang="zh-CN" sz="2800" dirty="0">
              <a:latin typeface="黑体" panose="02010609060101010101" charset="-122"/>
              <a:ea typeface="黑体" panose="02010609060101010101" charset="-122"/>
            </a:endParaRPr>
          </a:p>
        </p:txBody>
      </p:sp>
      <p:sp>
        <p:nvSpPr>
          <p:cNvPr id="5" name="文本框 4"/>
          <p:cNvSpPr txBox="1"/>
          <p:nvPr/>
        </p:nvSpPr>
        <p:spPr>
          <a:xfrm>
            <a:off x="9492306" y="2204864"/>
            <a:ext cx="2148310" cy="523220"/>
          </a:xfrm>
          <a:prstGeom prst="rect">
            <a:avLst/>
          </a:prstGeom>
          <a:noFill/>
        </p:spPr>
        <p:txBody>
          <a:bodyPr wrap="square" rtlCol="0">
            <a:spAutoFit/>
          </a:bodyPr>
          <a:lstStyle/>
          <a:p>
            <a:pPr algn="ctr"/>
            <a:r>
              <a:rPr lang="zh-CN" altLang="en-US" sz="2800" dirty="0">
                <a:solidFill>
                  <a:srgbClr val="FF0000"/>
                </a:solidFill>
                <a:latin typeface="黑体" panose="02010609060101010101" charset="-122"/>
                <a:ea typeface="黑体" panose="02010609060101010101" charset="-122"/>
              </a:rPr>
              <a:t>破敌方观点</a:t>
            </a:r>
            <a:endParaRPr lang="en-US" altLang="zh-CN" sz="2800" dirty="0">
              <a:solidFill>
                <a:srgbClr val="FF0000"/>
              </a:solidFill>
              <a:latin typeface="黑体" panose="02010609060101010101" charset="-122"/>
              <a:ea typeface="黑体" panose="02010609060101010101" charset="-122"/>
            </a:endParaRPr>
          </a:p>
        </p:txBody>
      </p:sp>
      <p:sp>
        <p:nvSpPr>
          <p:cNvPr id="6" name="文本框 5"/>
          <p:cNvSpPr txBox="1"/>
          <p:nvPr/>
        </p:nvSpPr>
        <p:spPr>
          <a:xfrm>
            <a:off x="1372414" y="980728"/>
            <a:ext cx="8035954" cy="1200329"/>
          </a:xfrm>
          <a:prstGeom prst="rect">
            <a:avLst/>
          </a:prstGeom>
          <a:noFill/>
        </p:spPr>
        <p:txBody>
          <a:bodyPr wrap="square">
            <a:spAutoFit/>
          </a:bodyPr>
          <a:lstStyle/>
          <a:p>
            <a:r>
              <a:rPr lang="zh-CN" altLang="en-US" sz="2400" dirty="0">
                <a:solidFill>
                  <a:schemeClr val="tx1"/>
                </a:solidFill>
                <a:latin typeface="黑体" panose="02010609060101010101" charset="-122"/>
                <a:ea typeface="黑体" panose="02010609060101010101" charset="-122"/>
              </a:rPr>
              <a:t>第</a:t>
            </a:r>
            <a:r>
              <a:rPr lang="en-US" altLang="zh-CN" sz="2400" dirty="0">
                <a:solidFill>
                  <a:schemeClr val="tx1"/>
                </a:solidFill>
                <a:latin typeface="黑体" panose="02010609060101010101" charset="-122"/>
                <a:ea typeface="黑体" panose="02010609060101010101" charset="-122"/>
              </a:rPr>
              <a:t>8</a:t>
            </a:r>
            <a:r>
              <a:rPr lang="zh-CN" altLang="en-US" sz="2400" dirty="0">
                <a:solidFill>
                  <a:schemeClr val="tx1"/>
                </a:solidFill>
                <a:latin typeface="黑体" panose="02010609060101010101" charset="-122"/>
                <a:ea typeface="黑体" panose="02010609060101010101" charset="-122"/>
              </a:rPr>
              <a:t>段辩证地论述“坚持实践是检验真理的唯一标准”是否“会削弱理论的意义”，因为这一点对于澄清被“四人帮”搞得非常混乱的理论问题，具有特别重要的意义。</a:t>
            </a:r>
          </a:p>
        </p:txBody>
      </p:sp>
      <p:sp>
        <p:nvSpPr>
          <p:cNvPr id="7" name="文本框 6"/>
          <p:cNvSpPr txBox="1"/>
          <p:nvPr/>
        </p:nvSpPr>
        <p:spPr>
          <a:xfrm>
            <a:off x="1300976" y="2708920"/>
            <a:ext cx="8251408" cy="1200329"/>
          </a:xfrm>
          <a:prstGeom prst="rect">
            <a:avLst/>
          </a:prstGeom>
          <a:noFill/>
        </p:spPr>
        <p:txBody>
          <a:bodyPr wrap="square">
            <a:spAutoFit/>
          </a:bodyPr>
          <a:lstStyle/>
          <a:p>
            <a:r>
              <a:rPr lang="zh-CN" altLang="en-US" sz="2400" dirty="0">
                <a:solidFill>
                  <a:schemeClr val="tx1"/>
                </a:solidFill>
                <a:latin typeface="黑体" panose="02010609060101010101" charset="-122"/>
                <a:ea typeface="黑体" panose="02010609060101010101" charset="-122"/>
              </a:rPr>
              <a:t>第</a:t>
            </a:r>
            <a:r>
              <a:rPr lang="en-US" altLang="zh-CN" sz="2400" dirty="0">
                <a:solidFill>
                  <a:schemeClr val="tx1"/>
                </a:solidFill>
                <a:latin typeface="黑体" panose="02010609060101010101" charset="-122"/>
                <a:ea typeface="黑体" panose="02010609060101010101" charset="-122"/>
              </a:rPr>
              <a:t>9</a:t>
            </a:r>
            <a:r>
              <a:rPr lang="zh-CN" altLang="en-US" sz="2400" dirty="0">
                <a:solidFill>
                  <a:schemeClr val="tx1"/>
                </a:solidFill>
                <a:latin typeface="黑体" panose="02010609060101010101" charset="-122"/>
                <a:ea typeface="黑体" panose="02010609060101010101" charset="-122"/>
              </a:rPr>
              <a:t>段先指出“‘四人帮’出于篡党夺权的反革命需要，鼓吹种种唯心论的先验论，反对实践是检验真理的标准”，从而立起靶子，进行批判，证明其错误性。</a:t>
            </a:r>
          </a:p>
        </p:txBody>
      </p:sp>
      <p:sp>
        <p:nvSpPr>
          <p:cNvPr id="8" name="副标题 2"/>
          <p:cNvSpPr txBox="1"/>
          <p:nvPr/>
        </p:nvSpPr>
        <p:spPr>
          <a:xfrm>
            <a:off x="1300975" y="4452170"/>
            <a:ext cx="8323417" cy="156538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a:latin typeface="黑体" panose="02010609060101010101" charset="-122"/>
                <a:ea typeface="黑体" panose="02010609060101010101" charset="-122"/>
              </a:rPr>
              <a:t>第</a:t>
            </a:r>
            <a:r>
              <a:rPr lang="en-US" altLang="zh-CN" dirty="0">
                <a:latin typeface="黑体" panose="02010609060101010101" charset="-122"/>
                <a:ea typeface="黑体" panose="02010609060101010101" charset="-122"/>
              </a:rPr>
              <a:t>10</a:t>
            </a:r>
            <a:r>
              <a:rPr lang="zh-CN" altLang="en-US" dirty="0">
                <a:latin typeface="黑体" panose="02010609060101010101" charset="-122"/>
                <a:ea typeface="黑体" panose="02010609060101010101" charset="-122"/>
              </a:rPr>
              <a:t>段用“马列主义、毛泽东思想之所以有力量，正是由于它是经过实践检验了的客观真理，是由于它高度概括了实践经验，使之上升为理论，并用来指导实践。正因为这样，我们要非常重视革命理论。”来否定“削弱理论意义”的看法。明确自己的观点“理论到底是不是正确地知道了实践以及怎样才能正确地指导实践，一点也离不开实践的检验”。</a:t>
            </a:r>
          </a:p>
          <a:p>
            <a:pPr algn="l"/>
            <a:endParaRPr lang="zh-CN" altLang="en-US" dirty="0">
              <a:latin typeface="黑体" panose="02010609060101010101" charset="-122"/>
              <a:ea typeface="黑体" panose="02010609060101010101" charset="-122"/>
            </a:endParaRPr>
          </a:p>
        </p:txBody>
      </p:sp>
      <p:sp>
        <p:nvSpPr>
          <p:cNvPr id="9" name="箭头: 下 8"/>
          <p:cNvSpPr/>
          <p:nvPr/>
        </p:nvSpPr>
        <p:spPr>
          <a:xfrm>
            <a:off x="4029890" y="2204864"/>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 name="箭头: 下 9"/>
          <p:cNvSpPr/>
          <p:nvPr/>
        </p:nvSpPr>
        <p:spPr>
          <a:xfrm>
            <a:off x="4029889" y="3933056"/>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1" name="文本框 10"/>
          <p:cNvSpPr txBox="1"/>
          <p:nvPr/>
        </p:nvSpPr>
        <p:spPr>
          <a:xfrm>
            <a:off x="9480376" y="4522143"/>
            <a:ext cx="2192978" cy="954107"/>
          </a:xfrm>
          <a:prstGeom prst="rect">
            <a:avLst/>
          </a:prstGeom>
          <a:noFill/>
        </p:spPr>
        <p:txBody>
          <a:bodyPr wrap="square" rtlCol="0">
            <a:spAutoFit/>
          </a:bodyPr>
          <a:lstStyle/>
          <a:p>
            <a:pPr algn="ctr"/>
            <a:r>
              <a:rPr lang="zh-CN" altLang="en-US" sz="2800" dirty="0">
                <a:solidFill>
                  <a:srgbClr val="FF0000"/>
                </a:solidFill>
                <a:latin typeface="黑体" panose="02010609060101010101" charset="-122"/>
                <a:ea typeface="黑体" panose="02010609060101010101" charset="-122"/>
              </a:rPr>
              <a:t>破敌方观点</a:t>
            </a:r>
            <a:endParaRPr lang="en-US" altLang="zh-CN" sz="2800" dirty="0">
              <a:solidFill>
                <a:srgbClr val="FF0000"/>
              </a:solidFill>
              <a:latin typeface="黑体" panose="02010609060101010101" charset="-122"/>
              <a:ea typeface="黑体" panose="02010609060101010101" charset="-122"/>
            </a:endParaRPr>
          </a:p>
          <a:p>
            <a:pPr algn="ctr"/>
            <a:r>
              <a:rPr lang="zh-CN" altLang="en-US" sz="2800" dirty="0">
                <a:solidFill>
                  <a:srgbClr val="FF0000"/>
                </a:solidFill>
                <a:latin typeface="黑体" panose="02010609060101010101" charset="-122"/>
                <a:ea typeface="黑体" panose="02010609060101010101" charset="-122"/>
              </a:rPr>
              <a:t>立己方观点</a:t>
            </a:r>
            <a:endParaRPr lang="en-US" altLang="zh-CN" sz="2800" dirty="0">
              <a:solidFill>
                <a:srgbClr val="FF0000"/>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animBg="1"/>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744408" y="952284"/>
            <a:ext cx="6643688" cy="1569660"/>
          </a:xfrm>
          <a:prstGeom prst="rect">
            <a:avLst/>
          </a:prstGeom>
          <a:noFill/>
        </p:spPr>
        <p:txBody>
          <a:bodyPr wrap="square">
            <a:spAutoFit/>
          </a:bodyPr>
          <a:lstStyle/>
          <a:p>
            <a:r>
              <a:rPr lang="zh-CN" altLang="en-US" sz="2400" dirty="0">
                <a:solidFill>
                  <a:schemeClr val="tx1"/>
                </a:solidFill>
                <a:latin typeface="黑体" panose="02010609060101010101" charset="-122"/>
                <a:ea typeface="黑体" panose="02010609060101010101" charset="-122"/>
              </a:rPr>
              <a:t>第</a:t>
            </a:r>
            <a:r>
              <a:rPr lang="en-US" altLang="zh-CN" sz="2400" dirty="0">
                <a:solidFill>
                  <a:schemeClr val="tx1"/>
                </a:solidFill>
                <a:latin typeface="黑体" panose="02010609060101010101" charset="-122"/>
                <a:ea typeface="黑体" panose="02010609060101010101" charset="-122"/>
              </a:rPr>
              <a:t>11</a:t>
            </a:r>
            <a:r>
              <a:rPr lang="zh-CN" altLang="en-US" sz="2400" dirty="0">
                <a:solidFill>
                  <a:schemeClr val="tx1"/>
                </a:solidFill>
                <a:latin typeface="黑体" panose="02010609060101010101" charset="-122"/>
                <a:ea typeface="黑体" panose="02010609060101010101" charset="-122"/>
              </a:rPr>
              <a:t>段指出：马列主义、毛泽东思想是被实践证明了的真理，要把它们作为武器，批判修正主义，但是用这些原理去批判修正主义，仍然不能离开当前的实践。作者以此来回应第二类人的看法。</a:t>
            </a:r>
          </a:p>
        </p:txBody>
      </p:sp>
      <p:sp>
        <p:nvSpPr>
          <p:cNvPr id="7" name="副标题 2"/>
          <p:cNvSpPr txBox="1"/>
          <p:nvPr/>
        </p:nvSpPr>
        <p:spPr>
          <a:xfrm>
            <a:off x="1692021" y="3096021"/>
            <a:ext cx="6696075" cy="156538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a:latin typeface="黑体" panose="02010609060101010101" charset="-122"/>
                <a:ea typeface="黑体" panose="02010609060101010101" charset="-122"/>
              </a:rPr>
              <a:t>第</a:t>
            </a:r>
            <a:r>
              <a:rPr lang="en-US" altLang="zh-CN" dirty="0">
                <a:latin typeface="黑体" panose="02010609060101010101" charset="-122"/>
                <a:ea typeface="黑体" panose="02010609060101010101" charset="-122"/>
              </a:rPr>
              <a:t>12</a:t>
            </a:r>
            <a:r>
              <a:rPr lang="zh-CN" altLang="en-US" dirty="0">
                <a:latin typeface="黑体" panose="02010609060101010101" charset="-122"/>
                <a:ea typeface="黑体" panose="02010609060101010101" charset="-122"/>
              </a:rPr>
              <a:t>段从发展的角度来看，理论和实践都在不断发展，我们要用实践来检验新的理论。</a:t>
            </a:r>
          </a:p>
        </p:txBody>
      </p:sp>
      <p:sp>
        <p:nvSpPr>
          <p:cNvPr id="8" name="箭头: 下 7"/>
          <p:cNvSpPr/>
          <p:nvPr/>
        </p:nvSpPr>
        <p:spPr>
          <a:xfrm>
            <a:off x="4473320" y="404664"/>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9" name="箭头: 下 8"/>
          <p:cNvSpPr/>
          <p:nvPr/>
        </p:nvSpPr>
        <p:spPr>
          <a:xfrm>
            <a:off x="4473320" y="2550085"/>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 name="文本框 9"/>
          <p:cNvSpPr txBox="1"/>
          <p:nvPr/>
        </p:nvSpPr>
        <p:spPr>
          <a:xfrm>
            <a:off x="8699924" y="1189650"/>
            <a:ext cx="2192978" cy="830997"/>
          </a:xfrm>
          <a:prstGeom prst="rect">
            <a:avLst/>
          </a:prstGeom>
          <a:noFill/>
        </p:spPr>
        <p:txBody>
          <a:bodyPr wrap="square" rtlCol="0">
            <a:spAutoFit/>
          </a:bodyPr>
          <a:lstStyle/>
          <a:p>
            <a:pPr algn="ctr"/>
            <a:r>
              <a:rPr lang="zh-CN" altLang="en-US" sz="2400" dirty="0">
                <a:solidFill>
                  <a:srgbClr val="FF0000"/>
                </a:solidFill>
                <a:latin typeface="黑体" panose="02010609060101010101" charset="-122"/>
                <a:ea typeface="黑体" panose="02010609060101010101" charset="-122"/>
              </a:rPr>
              <a:t>破敌方观点</a:t>
            </a:r>
            <a:endParaRPr lang="en-US" altLang="zh-CN" sz="2400" dirty="0">
              <a:solidFill>
                <a:srgbClr val="FF0000"/>
              </a:solidFill>
              <a:latin typeface="黑体" panose="02010609060101010101" charset="-122"/>
              <a:ea typeface="黑体" panose="02010609060101010101" charset="-122"/>
            </a:endParaRPr>
          </a:p>
          <a:p>
            <a:pPr algn="ctr"/>
            <a:r>
              <a:rPr lang="zh-CN" altLang="en-US" sz="2400" dirty="0">
                <a:solidFill>
                  <a:srgbClr val="FF0000"/>
                </a:solidFill>
                <a:latin typeface="黑体" panose="02010609060101010101" charset="-122"/>
                <a:ea typeface="黑体" panose="02010609060101010101" charset="-122"/>
              </a:rPr>
              <a:t>立己方观点</a:t>
            </a:r>
            <a:endParaRPr lang="en-US" altLang="zh-CN" sz="2400" dirty="0">
              <a:solidFill>
                <a:srgbClr val="FF0000"/>
              </a:solidFill>
              <a:latin typeface="黑体" panose="02010609060101010101" charset="-122"/>
              <a:ea typeface="黑体" panose="02010609060101010101" charset="-122"/>
            </a:endParaRPr>
          </a:p>
        </p:txBody>
      </p:sp>
      <p:sp>
        <p:nvSpPr>
          <p:cNvPr id="11" name="文本框 10"/>
          <p:cNvSpPr txBox="1"/>
          <p:nvPr/>
        </p:nvSpPr>
        <p:spPr>
          <a:xfrm>
            <a:off x="8630382" y="3437298"/>
            <a:ext cx="2192978" cy="461665"/>
          </a:xfrm>
          <a:prstGeom prst="rect">
            <a:avLst/>
          </a:prstGeom>
          <a:noFill/>
        </p:spPr>
        <p:txBody>
          <a:bodyPr wrap="square" rtlCol="0">
            <a:spAutoFit/>
          </a:bodyPr>
          <a:lstStyle/>
          <a:p>
            <a:pPr algn="ctr"/>
            <a:r>
              <a:rPr lang="zh-CN" altLang="en-US" sz="2400" dirty="0">
                <a:solidFill>
                  <a:srgbClr val="FF0000"/>
                </a:solidFill>
                <a:latin typeface="黑体" panose="02010609060101010101" charset="-122"/>
                <a:ea typeface="黑体" panose="02010609060101010101" charset="-122"/>
              </a:rPr>
              <a:t>立己方观点</a:t>
            </a:r>
            <a:endParaRPr lang="en-US" altLang="zh-CN" sz="2400" dirty="0">
              <a:solidFill>
                <a:srgbClr val="FF0000"/>
              </a:solidFill>
              <a:latin typeface="黑体" panose="02010609060101010101" charset="-122"/>
              <a:ea typeface="黑体" panose="02010609060101010101" charset="-122"/>
            </a:endParaRPr>
          </a:p>
        </p:txBody>
      </p:sp>
      <p:sp>
        <p:nvSpPr>
          <p:cNvPr id="12" name="副标题 2"/>
          <p:cNvSpPr txBox="1"/>
          <p:nvPr/>
        </p:nvSpPr>
        <p:spPr>
          <a:xfrm>
            <a:off x="1684619" y="4393641"/>
            <a:ext cx="6696075" cy="953257"/>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dirty="0">
                <a:latin typeface="黑体" panose="02010609060101010101" charset="-122"/>
                <a:ea typeface="黑体" panose="02010609060101010101" charset="-122"/>
              </a:rPr>
              <a:t>13</a:t>
            </a:r>
            <a:r>
              <a:rPr lang="zh-CN" altLang="en-US" dirty="0">
                <a:latin typeface="黑体" panose="02010609060101010101" charset="-122"/>
                <a:ea typeface="黑体" panose="02010609060101010101" charset="-122"/>
              </a:rPr>
              <a:t>段重申坚持“坚持实践是检验真理的唯一标准，就是坚持马克思主义，坚持辩证唯物主义”</a:t>
            </a:r>
          </a:p>
        </p:txBody>
      </p:sp>
      <p:sp>
        <p:nvSpPr>
          <p:cNvPr id="13" name="箭头: 下 12"/>
          <p:cNvSpPr/>
          <p:nvPr/>
        </p:nvSpPr>
        <p:spPr>
          <a:xfrm>
            <a:off x="4465918" y="3847705"/>
            <a:ext cx="457201" cy="514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4" name="文本框 13"/>
          <p:cNvSpPr txBox="1"/>
          <p:nvPr/>
        </p:nvSpPr>
        <p:spPr>
          <a:xfrm>
            <a:off x="8616280" y="4430569"/>
            <a:ext cx="2192978" cy="461665"/>
          </a:xfrm>
          <a:prstGeom prst="rect">
            <a:avLst/>
          </a:prstGeom>
          <a:noFill/>
        </p:spPr>
        <p:txBody>
          <a:bodyPr wrap="square" rtlCol="0">
            <a:spAutoFit/>
          </a:bodyPr>
          <a:lstStyle/>
          <a:p>
            <a:pPr algn="ctr"/>
            <a:r>
              <a:rPr lang="zh-CN" altLang="en-US" sz="2400" dirty="0">
                <a:solidFill>
                  <a:srgbClr val="FF0000"/>
                </a:solidFill>
                <a:latin typeface="黑体" panose="02010609060101010101" charset="-122"/>
                <a:ea typeface="黑体" panose="02010609060101010101" charset="-122"/>
              </a:rPr>
              <a:t>立己方观点</a:t>
            </a:r>
            <a:endParaRPr lang="en-US" altLang="zh-CN" sz="2400" dirty="0">
              <a:solidFill>
                <a:srgbClr val="FF0000"/>
              </a:solidFill>
              <a:latin typeface="黑体" panose="02010609060101010101" charset="-122"/>
              <a:ea typeface="黑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623392" y="1268760"/>
            <a:ext cx="11161240" cy="309634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spcBef>
                <a:spcPts val="0"/>
              </a:spcBef>
              <a:buSzTx/>
              <a:buNone/>
            </a:pPr>
            <a:r>
              <a:rPr lang="zh-CN" altLang="en-US" sz="2800" dirty="0">
                <a:solidFill>
                  <a:schemeClr val="tx1"/>
                </a:solidFill>
                <a:latin typeface="黑体" panose="02010609060101010101" charset="-122"/>
                <a:ea typeface="黑体" panose="02010609060101010101" charset="-122"/>
              </a:rPr>
              <a:t>请同学们结合课文文段与课前搜集的资料，谈谈破立结合的具体方法。</a:t>
            </a:r>
          </a:p>
          <a:p>
            <a:pPr marL="0" indent="0">
              <a:spcBef>
                <a:spcPts val="0"/>
              </a:spcBef>
              <a:buSzTx/>
              <a:buNone/>
            </a:pPr>
            <a:endParaRPr lang="en-US" altLang="zh-CN" sz="2800" dirty="0">
              <a:solidFill>
                <a:srgbClr val="FF0000"/>
              </a:solidFill>
              <a:latin typeface="黑体" panose="02010609060101010101" charset="-122"/>
              <a:ea typeface="黑体" panose="02010609060101010101" charset="-122"/>
            </a:endParaRPr>
          </a:p>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    如何立</a:t>
            </a:r>
            <a:endParaRPr lang="en-US" altLang="zh-CN" sz="2800" dirty="0">
              <a:solidFill>
                <a:srgbClr val="FF0000"/>
              </a:solidFill>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（第</a:t>
            </a:r>
            <a:r>
              <a:rPr lang="en-US" altLang="zh-CN" sz="2800" dirty="0">
                <a:latin typeface="黑体" panose="02010609060101010101" charset="-122"/>
                <a:ea typeface="黑体" panose="02010609060101010101" charset="-122"/>
              </a:rPr>
              <a:t>12</a:t>
            </a:r>
            <a:r>
              <a:rPr lang="zh-CN" altLang="en-US" sz="2800" dirty="0">
                <a:latin typeface="黑体" panose="02010609060101010101" charset="-122"/>
                <a:ea typeface="黑体" panose="02010609060101010101" charset="-122"/>
              </a:rPr>
              <a:t>段）先树立了新的理论概括是否正确由只能用实践来检验的观点，然后用列宁的新学说被实践证明是真理一事加以论证。</a:t>
            </a:r>
            <a:endParaRPr lang="en-US" altLang="zh-CN" sz="2800" dirty="0">
              <a:latin typeface="黑体" panose="02010609060101010101" charset="-122"/>
              <a:ea typeface="黑体" panose="02010609060101010101" charset="-122"/>
            </a:endParaRPr>
          </a:p>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    直接提出自己的见解和主张，然后阐明理由。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623392" y="1268760"/>
            <a:ext cx="11161240" cy="309634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如何破</a:t>
            </a:r>
            <a:endParaRPr lang="en-US" altLang="zh-CN" sz="2800" dirty="0">
              <a:solidFill>
                <a:srgbClr val="FF0000"/>
              </a:solidFill>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（第</a:t>
            </a:r>
            <a:r>
              <a:rPr lang="en-US" altLang="zh-CN" sz="2800" dirty="0">
                <a:latin typeface="黑体" panose="02010609060101010101" charset="-122"/>
                <a:ea typeface="黑体" panose="02010609060101010101" charset="-122"/>
              </a:rPr>
              <a:t>8</a:t>
            </a:r>
            <a:r>
              <a:rPr lang="zh-CN" altLang="en-US" sz="2800" dirty="0">
                <a:latin typeface="黑体" panose="02010609060101010101" charset="-122"/>
                <a:ea typeface="黑体" panose="02010609060101010101" charset="-122"/>
              </a:rPr>
              <a:t>段）首先指出“有的同志担心，坚持实践是检验真理的标准，会削弱理论的意义。”这就树立了批驳的靶子。然后用“凡是科学的理论，都不会害怕实践的检验。相反，只有坚持实践是检验真理的标准，才能够使伪科学、伪理论现出原形，从而捍卫真正的科学与理论。”这两句作理性剖析，指出错误所在。</a:t>
            </a:r>
            <a:endParaRPr lang="en-US" altLang="zh-CN" sz="2800" dirty="0">
              <a:latin typeface="黑体" panose="02010609060101010101" charset="-122"/>
              <a:ea typeface="黑体" panose="02010609060101010101" charset="-122"/>
            </a:endParaRPr>
          </a:p>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    确立靶子，理性剖析。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4"/>
          <p:cNvSpPr/>
          <p:nvPr/>
        </p:nvSpPr>
        <p:spPr>
          <a:xfrm>
            <a:off x="515380" y="1124744"/>
            <a:ext cx="11161240" cy="324036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spcBef>
                <a:spcPts val="0"/>
              </a:spcBef>
              <a:buSzTx/>
              <a:buNone/>
            </a:pPr>
            <a:r>
              <a:rPr lang="zh-CN" altLang="en-US" sz="2800" dirty="0">
                <a:solidFill>
                  <a:srgbClr val="FF0000"/>
                </a:solidFill>
                <a:latin typeface="黑体" panose="02010609060101010101" charset="-122"/>
                <a:ea typeface="黑体" panose="02010609060101010101" charset="-122"/>
              </a:rPr>
              <a:t>常用的驳论方法</a:t>
            </a:r>
          </a:p>
          <a:p>
            <a:pPr marL="0" indent="0">
              <a:spcBef>
                <a:spcPts val="0"/>
              </a:spcBef>
              <a:buSzTx/>
              <a:buNone/>
            </a:pPr>
            <a:r>
              <a:rPr lang="zh-CN" altLang="en-US" sz="2800" dirty="0">
                <a:latin typeface="黑体" panose="02010609060101010101" charset="-122"/>
                <a:ea typeface="黑体" panose="02010609060101010101" charset="-122"/>
              </a:rPr>
              <a:t>    </a:t>
            </a:r>
            <a:r>
              <a:rPr lang="zh-CN" altLang="en-US" sz="2800" dirty="0">
                <a:solidFill>
                  <a:srgbClr val="FF0000"/>
                </a:solidFill>
                <a:latin typeface="黑体" panose="02010609060101010101" charset="-122"/>
                <a:ea typeface="黑体" panose="02010609060101010101" charset="-122"/>
              </a:rPr>
              <a:t>一、驳论点</a:t>
            </a:r>
            <a:endParaRPr lang="zh-CN" altLang="en-US" sz="2800" dirty="0">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有人说，金钱是万能的。的确，金钱在人们的生活中总是表现为无所不能，似乎可以买到物质世界的大部分东西。但是，金钱能买到知识吗？金钱能买到感情与爱情吗？金钱能买到时间吗？金钱能买到生命吗？</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可见，“金钱是万能的”这样的观点是片面的、武断的。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4"/>
          <p:cNvSpPr/>
          <p:nvPr/>
        </p:nvSpPr>
        <p:spPr>
          <a:xfrm>
            <a:off x="263352" y="620688"/>
            <a:ext cx="11665296" cy="633670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二、驳论据</a:t>
            </a:r>
            <a:endParaRPr lang="zh-CN" altLang="en-US" sz="2800" dirty="0">
              <a:latin typeface="黑体" panose="02010609060101010101" charset="-122"/>
              <a:ea typeface="黑体" panose="02010609060101010101" charset="-122"/>
            </a:endParaRPr>
          </a:p>
          <a:p>
            <a:pPr marL="0" indent="0">
              <a:spcBef>
                <a:spcPts val="0"/>
              </a:spcBef>
              <a:buSzTx/>
              <a:buNone/>
            </a:pPr>
            <a:r>
              <a:rPr lang="zh-CN" altLang="en-US" sz="2400" dirty="0">
                <a:latin typeface="黑体" panose="02010609060101010101" charset="-122"/>
                <a:ea typeface="黑体" panose="02010609060101010101" charset="-122"/>
              </a:rPr>
              <a:t>    常常有人感叹自己未能出生于一个造就英才的时代，身处今天这样一个和平建设的年代自然也就难以有所作为，打造壮美人生。其理由是，今天并非战争年代可以攻城拔寨，自然也就难以建立开国元勋那样的历史功绩；今天没有改革开放初期那样的遍地机遇，自然也就难以白手起家晋身商海大鳄；今天再无当年那样响应影从的文学青年，一个人可以因一首短诗红遍大江南北</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一句话：自己没有成就完全是因为生不逢时！</a:t>
            </a:r>
          </a:p>
          <a:p>
            <a:pPr marL="0" indent="0">
              <a:spcBef>
                <a:spcPts val="0"/>
              </a:spcBef>
              <a:buSzTx/>
              <a:buNone/>
            </a:pPr>
            <a:r>
              <a:rPr lang="zh-CN" altLang="en-US" sz="2400" dirty="0">
                <a:latin typeface="黑体" panose="02010609060101010101" charset="-122"/>
                <a:ea typeface="黑体" panose="02010609060101010101" charset="-122"/>
              </a:rPr>
              <a:t>    如果能将目光投射得更远、更开阔，我们就不难发现：任何时代都可以造就出杰出的英雄、卓越的人才！今天这个和平建设的年代，照样是英雄辈出的时代！</a:t>
            </a:r>
          </a:p>
          <a:p>
            <a:pPr marL="0" indent="0">
              <a:spcBef>
                <a:spcPts val="0"/>
              </a:spcBef>
              <a:buSzTx/>
              <a:buNone/>
            </a:pPr>
            <a:r>
              <a:rPr lang="zh-CN" altLang="en-US" sz="2400" dirty="0">
                <a:latin typeface="黑体" panose="02010609060101010101" charset="-122"/>
                <a:ea typeface="黑体" panose="02010609060101010101" charset="-122"/>
              </a:rPr>
              <a:t>    你也许看不上的农田里，走出了“水稻之父”袁隆平；你也许未曾留意的普普通通的山区女子高中，走出了“七一勋章”获得者张桂梅；你也许无暇顾及的并不起眼的实验室，走出了诺贝尔医学奖获得者屠呦呦；你认为文学青年日渐稀少的土地上，走出了诺贝尔文学奖得主</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他们的事迹，说明了一个真理：任何一个时代都可以造就英才，任何一个平凡的岗位上都可以创造奇迹，关键在于你要有顽强拼搏无私奉献持之以恒的信念！（</a:t>
            </a:r>
            <a:r>
              <a:rPr lang="en-US" altLang="zh-CN" sz="2400" dirty="0">
                <a:latin typeface="黑体" panose="02010609060101010101" charset="-122"/>
                <a:ea typeface="黑体" panose="02010609060101010101" charset="-122"/>
              </a:rPr>
              <a:t>2021</a:t>
            </a:r>
            <a:r>
              <a:rPr lang="zh-CN" altLang="en-US" sz="2400" dirty="0">
                <a:latin typeface="黑体" panose="02010609060101010101" charset="-122"/>
                <a:ea typeface="黑体" panose="02010609060101010101" charset="-122"/>
              </a:rPr>
              <a:t>年北京卷优秀考场作文</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论生逢其时</a:t>
            </a:r>
            <a:r>
              <a:rPr lang="en-US" altLang="zh-CN" sz="2400" dirty="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片段）</a:t>
            </a:r>
            <a:endParaRPr lang="en-US" altLang="zh-CN" sz="2400" dirty="0">
              <a:latin typeface="黑体" panose="02010609060101010101" charset="-122"/>
              <a:ea typeface="黑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4"/>
          <p:cNvSpPr/>
          <p:nvPr/>
        </p:nvSpPr>
        <p:spPr>
          <a:xfrm>
            <a:off x="191344" y="548680"/>
            <a:ext cx="11665296" cy="633670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sz="2800" dirty="0">
                <a:solidFill>
                  <a:srgbClr val="FF0000"/>
                </a:solidFill>
                <a:latin typeface="黑体" panose="02010609060101010101" charset="-122"/>
                <a:ea typeface="黑体" panose="02010609060101010101" charset="-122"/>
              </a:rPr>
              <a:t>三、驳论证</a:t>
            </a:r>
          </a:p>
          <a:p>
            <a:pPr marL="0" indent="0">
              <a:spcBef>
                <a:spcPts val="0"/>
              </a:spcBef>
              <a:buSzTx/>
              <a:buNone/>
            </a:pPr>
            <a:r>
              <a:rPr lang="zh-CN" altLang="en-US" sz="2800" dirty="0">
                <a:latin typeface="黑体" panose="02010609060101010101" charset="-122"/>
                <a:ea typeface="黑体" panose="02010609060101010101" charset="-122"/>
              </a:rPr>
              <a:t>    有人认为今天人工智能便捷高效，人们完全可以将各种繁琐的家务劳动、体力劳动交给它们去完成，从而“坐享清福”。殊不知人工智能固然便捷高效，如果不慎重对待科技，忽略了人的劳动实践，它也会消解我们人生的意义和价值。要知道，科技本质上是为了实现人的对象性力量，人工智能发展的初衷只是作为人的“无机的身体”。试想：如果未来发展方向是科技一步步取代一个人的正常生活节奏，那我们人存在的价值和意义又在哪里？再仔细思量，人之所以成为人而区别于其他万物，正在于人具备思考能力</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能创造和使用劳动工具</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且不断地用勤劳的双手改变自己的生存环境。在百万年的漫长时光里，依靠劳动实践探索，现代人从人猿一步步进化而来，直至逐步人工智能化的今天。所以，即便是人工智能化，那也是人类为进一步创造美好生活而努力思考，并且用双手勤奋劳动创造出来的科技价值。它本质上是我们人劳动创造的成果。</a:t>
            </a:r>
            <a:endParaRPr lang="en-US" altLang="zh-CN" sz="2800" dirty="0">
              <a:latin typeface="黑体" panose="02010609060101010101" charset="-122"/>
              <a:ea typeface="黑体" panose="02010609060101010101" charset="-122"/>
            </a:endParaRPr>
          </a:p>
          <a:p>
            <a:pPr marL="0" indent="0">
              <a:spcBef>
                <a:spcPts val="0"/>
              </a:spcBef>
              <a:buSzTx/>
              <a:buNone/>
            </a:pP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a:t>
            </a:r>
            <a:r>
              <a:rPr lang="en-US" altLang="zh-CN" sz="2800" dirty="0">
                <a:latin typeface="黑体" panose="02010609060101010101" charset="-122"/>
                <a:ea typeface="黑体" panose="02010609060101010101" charset="-122"/>
              </a:rPr>
              <a:t>2019</a:t>
            </a:r>
            <a:r>
              <a:rPr lang="zh-CN" altLang="en-US" sz="2800" dirty="0">
                <a:latin typeface="黑体" panose="02010609060101010101" charset="-122"/>
                <a:ea typeface="黑体" panose="02010609060101010101" charset="-122"/>
              </a:rPr>
              <a:t>年全国</a:t>
            </a:r>
            <a:r>
              <a:rPr lang="en-US" altLang="zh-CN" sz="2800" dirty="0">
                <a:latin typeface="黑体" panose="02010609060101010101" charset="-122"/>
                <a:ea typeface="黑体" panose="02010609060101010101" charset="-122"/>
              </a:rPr>
              <a:t>Ⅰ</a:t>
            </a:r>
            <a:r>
              <a:rPr lang="zh-CN" altLang="en-US" sz="2800" dirty="0">
                <a:latin typeface="黑体" panose="02010609060101010101" charset="-122"/>
                <a:ea typeface="黑体" panose="02010609060101010101" charset="-122"/>
              </a:rPr>
              <a:t>卷优秀考场作文片段）</a:t>
            </a:r>
            <a:endParaRPr lang="en-US" altLang="zh-CN" sz="2800" dirty="0">
              <a:latin typeface="黑体" panose="02010609060101010101" charset="-122"/>
              <a:ea typeface="黑体" panose="0201060906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479376" y="1340768"/>
            <a:ext cx="11413268" cy="360040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spcBef>
                <a:spcPts val="0"/>
              </a:spcBef>
              <a:buSzTx/>
              <a:buNone/>
            </a:pPr>
            <a:r>
              <a:rPr lang="zh-CN" altLang="en-US" dirty="0">
                <a:solidFill>
                  <a:srgbClr val="FF0000"/>
                </a:solidFill>
                <a:latin typeface="黑体" panose="02010609060101010101" charset="-122"/>
                <a:ea typeface="黑体" panose="02010609060101010101" charset="-122"/>
              </a:rPr>
              <a:t>研习任务三：请同学们运用本课学到的论证的方式方法，进行片段写作。</a:t>
            </a:r>
          </a:p>
          <a:p>
            <a:pPr marL="0" indent="0">
              <a:spcBef>
                <a:spcPts val="0"/>
              </a:spcBef>
              <a:buSzTx/>
              <a:buNone/>
            </a:pPr>
            <a:endParaRPr lang="en-US" altLang="zh-CN" dirty="0">
              <a:latin typeface="黑体" panose="02010609060101010101" charset="-122"/>
              <a:ea typeface="黑体" panose="02010609060101010101" charset="-122"/>
            </a:endParaRPr>
          </a:p>
          <a:p>
            <a:pPr marL="0" indent="0">
              <a:spcBef>
                <a:spcPts val="0"/>
              </a:spcBef>
              <a:buSzTx/>
              <a:buNone/>
            </a:pPr>
            <a:r>
              <a:rPr lang="zh-CN" altLang="en-US" sz="2800" dirty="0">
                <a:latin typeface="黑体" panose="02010609060101010101" charset="-122"/>
                <a:ea typeface="黑体" panose="02010609060101010101" charset="-122"/>
              </a:rPr>
              <a:t>    现在社会上有一些佛系青年凡事不愿出头，看淡一切，随遇而安，在自己的小天地里感悟自己的小幸福。假设你对这种生活观点不认同，请以“拒绝佛系”为题，运用破立结合、举例、引用名言警句的方式方法，写一段文字进行反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371364" y="692696"/>
            <a:ext cx="11413268" cy="360040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spcBef>
                <a:spcPts val="0"/>
              </a:spcBef>
              <a:buSzTx/>
              <a:buNone/>
            </a:pPr>
            <a:r>
              <a:rPr lang="zh-CN" altLang="en-US" sz="2400" dirty="0">
                <a:latin typeface="黑体" panose="02010609060101010101" charset="-122"/>
                <a:ea typeface="黑体" panose="02010609060101010101" charset="-122"/>
              </a:rPr>
              <a:t>拒绝佛系</a:t>
            </a:r>
          </a:p>
          <a:p>
            <a:pPr marL="0" indent="0">
              <a:spcBef>
                <a:spcPts val="0"/>
              </a:spcBef>
              <a:buSzTx/>
              <a:buNone/>
            </a:pPr>
            <a:r>
              <a:rPr lang="zh-CN" altLang="en-US" sz="2400" dirty="0">
                <a:latin typeface="黑体" panose="02010609060101010101" charset="-122"/>
                <a:ea typeface="黑体" panose="02010609060101010101" charset="-122"/>
              </a:rPr>
              <a:t>    古语说，“木秀于林，风必摧之”“枪打出头鸟”，看来，不做出头鸟的思想，还真有一定的渊源。现在一些佛系青年认定，“你”有你的大目标，“我”有我的小确幸。在这个竞争激烈的时代，“我”更愿在自己的小天地中感悟个人的喜怒哀乐。这样的生活哲学看似淡泊，但实际上却是得过且过，不思进取的借口。</a:t>
            </a:r>
          </a:p>
          <a:p>
            <a:pPr marL="0" indent="0">
              <a:spcBef>
                <a:spcPts val="0"/>
              </a:spcBef>
              <a:buSzTx/>
              <a:buNone/>
            </a:pPr>
            <a:r>
              <a:rPr lang="zh-CN" altLang="en-US" sz="2400" dirty="0">
                <a:latin typeface="黑体" panose="02010609060101010101" charset="-122"/>
                <a:ea typeface="黑体" panose="02010609060101010101" charset="-122"/>
              </a:rPr>
              <a:t>    试想，如果人人都不愿出头，不敢出头，我们的社会将会怎样？没有第一个钻木取火的人，也许我们还生活在茹毛饮血的时代；没有共产党人开天辟地的精神，中华民族又怎会有从站起来、富起来到强起来的伟大飞跃？地震、洪水等灾难来临时，没有消防武警官兵冲在前面替我们负重前行，哪来的岁月静好？</a:t>
            </a:r>
          </a:p>
          <a:p>
            <a:pPr marL="0" indent="0">
              <a:spcBef>
                <a:spcPts val="0"/>
              </a:spcBef>
              <a:buSzTx/>
              <a:buNone/>
            </a:pPr>
            <a:r>
              <a:rPr lang="zh-CN" altLang="en-US" sz="2400" dirty="0">
                <a:latin typeface="黑体" panose="02010609060101010101" charset="-122"/>
                <a:ea typeface="黑体" panose="02010609060101010101" charset="-122"/>
              </a:rPr>
              <a:t>    因此，我们要拒绝佛系，敢为人先。恩格斯说：“年轻一代的性格就是时代的性格。”特别是青年一代，更应以“鲲鹏水击三千里”的魄力勇立潮头；以“功成不必在我，功成必定有我”的担当放飞梦想；以“不驰于空想，不骛于虚声”的实干绽放芳华，唯有如此，才能早日实现中华民族的伟大复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335360" y="764704"/>
            <a:ext cx="11413268" cy="4896544"/>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spcBef>
                <a:spcPts val="0"/>
              </a:spcBef>
              <a:buSzTx/>
              <a:buNone/>
            </a:pPr>
            <a:r>
              <a:rPr lang="zh-CN" altLang="en-US" dirty="0">
                <a:solidFill>
                  <a:srgbClr val="FF0000"/>
                </a:solidFill>
                <a:latin typeface="黑体" panose="02010609060101010101" charset="-122"/>
                <a:ea typeface="黑体" panose="02010609060101010101" charset="-122"/>
              </a:rPr>
              <a:t>课堂小结</a:t>
            </a:r>
            <a:endParaRPr lang="en-US" altLang="zh-CN" dirty="0">
              <a:latin typeface="黑体" panose="02010609060101010101" charset="-122"/>
              <a:ea typeface="黑体" panose="02010609060101010101" charset="-122"/>
            </a:endParaRPr>
          </a:p>
          <a:p>
            <a:pPr marL="0" indent="0">
              <a:spcBef>
                <a:spcPts val="0"/>
              </a:spcBef>
              <a:buSzTx/>
              <a:buNone/>
            </a:pP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实践是检验真理的唯一标准</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一文，掀起了席卷中国的真理标准大讨论，成为了撬动改革开放的哲学杠杆。本文层层递进、破立结合、富于思辨性、善于运用经典理论文献和典型事例、立论与驳论相结合，显得极具说服力。</a:t>
            </a:r>
          </a:p>
          <a:p>
            <a:pPr marL="0" indent="0">
              <a:spcBef>
                <a:spcPts val="0"/>
              </a:spcBef>
              <a:buSzTx/>
              <a:buNone/>
            </a:pPr>
            <a:r>
              <a:rPr lang="zh-CN" altLang="en-US" sz="2800">
                <a:latin typeface="黑体" panose="02010609060101010101" charset="-122"/>
                <a:ea typeface="黑体" panose="02010609060101010101" charset="-122"/>
              </a:rPr>
              <a:t>    今天</a:t>
            </a:r>
            <a:r>
              <a:rPr lang="zh-CN" altLang="en-US" sz="2800" dirty="0">
                <a:latin typeface="黑体" panose="02010609060101010101" charset="-122"/>
                <a:ea typeface="黑体" panose="02010609060101010101" charset="-122"/>
              </a:rPr>
              <a:t>，我们正是学习了这些方法。希望同学们今后在写作过程中也能运用这些方法，使我们的文章更有说服力。</a:t>
            </a:r>
          </a:p>
        </p:txBody>
      </p:sp>
    </p:spTree>
    <p:extLst>
      <p:ext uri="{BB962C8B-B14F-4D97-AF65-F5344CB8AC3E}">
        <p14:creationId xmlns:p14="http://schemas.microsoft.com/office/powerpoint/2010/main" val="33339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3359696" y="2276872"/>
            <a:ext cx="5004556" cy="1152128"/>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spcBef>
                <a:spcPts val="0"/>
              </a:spcBef>
              <a:buSzTx/>
              <a:buNone/>
            </a:pPr>
            <a:r>
              <a:rPr lang="zh-CN" altLang="en-US" sz="4800" dirty="0">
                <a:latin typeface="黑体" panose="02010609060101010101" charset="-122"/>
                <a:ea typeface="黑体" panose="02010609060101010101" charset="-122"/>
              </a:rPr>
              <a:t>谢谢观看</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5841" name="标题 1"/>
          <p:cNvSpPr>
            <a:spLocks noGrp="1"/>
          </p:cNvSpPr>
          <p:nvPr>
            <p:ph type="title"/>
          </p:nvPr>
        </p:nvSpPr>
        <p:spPr>
          <a:xfrm>
            <a:off x="2999740" y="0"/>
            <a:ext cx="9144000" cy="1296670"/>
          </a:xfrm>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部编版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选择性必修中册第一单元</a:t>
            </a:r>
            <a:endParaRPr lang="zh-CN" altLang="en-US" b="1" dirty="0"/>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dirty="0">
                <a:latin typeface="黑体" panose="02010609060101010101" charset="-122"/>
                <a:ea typeface="黑体" panose="02010609060101010101" charset="-122"/>
              </a:rPr>
              <a:t>广州市第九十七中学</a:t>
            </a: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李兆斌</a:t>
            </a:r>
          </a:p>
        </p:txBody>
      </p:sp>
      <p:sp>
        <p:nvSpPr>
          <p:cNvPr id="3"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en-US" altLang="zh-CN" sz="4800" dirty="0">
                <a:latin typeface="黑体" panose="02010609060101010101" charset="-122"/>
                <a:ea typeface="黑体" panose="02010609060101010101" charset="-122"/>
              </a:rPr>
              <a:t>《</a:t>
            </a:r>
            <a:r>
              <a:rPr lang="zh-CN" altLang="en-US" sz="4800" dirty="0">
                <a:latin typeface="黑体" panose="02010609060101010101" charset="-122"/>
                <a:ea typeface="黑体" panose="02010609060101010101" charset="-122"/>
              </a:rPr>
              <a:t>实践是检验真理的唯一标准</a:t>
            </a:r>
            <a:r>
              <a:rPr lang="en-US" altLang="zh-CN" sz="4800" dirty="0">
                <a:latin typeface="黑体" panose="02010609060101010101" charset="-122"/>
                <a:ea typeface="黑体" panose="02010609060101010101" charset="-122"/>
              </a:rPr>
              <a:t>》</a:t>
            </a:r>
            <a:r>
              <a:rPr lang="zh-CN" altLang="en-US" sz="4800" dirty="0">
                <a:latin typeface="黑体" panose="02010609060101010101" charset="-122"/>
                <a:ea typeface="黑体" panose="02010609060101010101" charset="-122"/>
              </a:rPr>
              <a:t>答疑</a:t>
            </a:r>
          </a:p>
        </p:txBody>
      </p:sp>
    </p:spTree>
    <p:extLst>
      <p:ext uri="{BB962C8B-B14F-4D97-AF65-F5344CB8AC3E}">
        <p14:creationId xmlns:p14="http://schemas.microsoft.com/office/powerpoint/2010/main" val="3368112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600" y="-171400"/>
            <a:ext cx="10972800" cy="1143000"/>
          </a:xfrm>
        </p:spPr>
        <p:txBody>
          <a:bodyPr lIns="91440" tIns="45720" rIns="91440" bIns="45720" anchor="ctr" anchorCtr="0"/>
          <a:lstStyle/>
          <a:p>
            <a:r>
              <a:rPr lang="zh-CN" altLang="en-US" sz="3600" dirty="0">
                <a:latin typeface="黑体" panose="02010609060101010101" charset="-122"/>
                <a:ea typeface="黑体" panose="02010609060101010101" charset="-122"/>
              </a:rPr>
              <a:t>如何着手反驳错误言论</a:t>
            </a:r>
            <a:endParaRPr lang="zh-CN" altLang="zh-CN" sz="3600" dirty="0">
              <a:latin typeface="黑体" panose="02010609060101010101" charset="-122"/>
              <a:ea typeface="黑体" panose="02010609060101010101" charset="-122"/>
            </a:endParaRPr>
          </a:p>
        </p:txBody>
      </p:sp>
      <p:sp>
        <p:nvSpPr>
          <p:cNvPr id="36867" name="矩形 7"/>
          <p:cNvSpPr/>
          <p:nvPr/>
        </p:nvSpPr>
        <p:spPr>
          <a:xfrm>
            <a:off x="479376" y="836712"/>
            <a:ext cx="11305256" cy="5693866"/>
          </a:xfrm>
          <a:prstGeom prst="rect">
            <a:avLst/>
          </a:prstGeom>
          <a:noFill/>
          <a:ln w="9525">
            <a:noFill/>
          </a:ln>
        </p:spPr>
        <p:txBody>
          <a:bodyPr wrap="square" anchor="t" anchorCtr="0">
            <a:spAutoFit/>
          </a:bodyPr>
          <a:lstStyle/>
          <a:p>
            <a:r>
              <a:rPr lang="zh-CN" altLang="en-US" sz="2800" dirty="0">
                <a:latin typeface="黑体" panose="02010609060101010101" charset="-122"/>
                <a:ea typeface="黑体" panose="02010609060101010101" charset="-122"/>
              </a:rPr>
              <a:t>阅读下面的材料，根据要求写作。（</a:t>
            </a:r>
            <a:r>
              <a:rPr lang="en-US" altLang="zh-CN" sz="2800" dirty="0">
                <a:latin typeface="黑体" panose="02010609060101010101" charset="-122"/>
                <a:ea typeface="黑体" panose="02010609060101010101" charset="-122"/>
              </a:rPr>
              <a:t>60</a:t>
            </a:r>
            <a:r>
              <a:rPr lang="zh-CN" altLang="en-US" sz="2800" dirty="0">
                <a:latin typeface="黑体" panose="02010609060101010101" charset="-122"/>
                <a:ea typeface="黑体" panose="02010609060101010101" charset="-122"/>
              </a:rPr>
              <a:t>分）</a:t>
            </a:r>
          </a:p>
          <a:p>
            <a:r>
              <a:rPr lang="zh-CN" altLang="en-US" sz="2800" dirty="0">
                <a:latin typeface="黑体" panose="02010609060101010101" charset="-122"/>
                <a:ea typeface="黑体" panose="02010609060101010101" charset="-122"/>
              </a:rPr>
              <a:t>    “整本书阅读”是高中语文新课标的第一个学习任务群，它对促进学生“语文素养的养成”至关重要，阅读者藉此可以汲取丰富的语言养分，产生思想的飞跃，完成一次整体性的建构。特别是在社会性阅读萎靡的状态下，这一明确主张体现了教育的责任。但是，有同学认为，高中学业繁重，整本书阅读简直就是浪费时间；也有同学认为，“短平快”的阅读更契合时代特征，整本书阅读根本就是不合时宜；还有同学认为，</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红楼梦</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百年孤独</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等书死活看不下去，整本书阅读尽走艰深晦涩的路子。</a:t>
            </a:r>
          </a:p>
          <a:p>
            <a:r>
              <a:rPr lang="zh-CN" altLang="en-US" sz="2800" dirty="0">
                <a:latin typeface="黑体" panose="02010609060101010101" charset="-122"/>
                <a:ea typeface="黑体" panose="02010609060101010101" charset="-122"/>
              </a:rPr>
              <a:t>    作为一名高中学生，你是如何看待上述问题的？请据此写一篇不少于</a:t>
            </a:r>
            <a:r>
              <a:rPr lang="en-US" altLang="zh-CN" sz="2800" dirty="0">
                <a:latin typeface="黑体" panose="02010609060101010101" charset="-122"/>
                <a:ea typeface="黑体" panose="02010609060101010101" charset="-122"/>
              </a:rPr>
              <a:t>800</a:t>
            </a:r>
            <a:r>
              <a:rPr lang="zh-CN" altLang="en-US" sz="2800" dirty="0">
                <a:latin typeface="黑体" panose="02010609060101010101" charset="-122"/>
                <a:ea typeface="黑体" panose="02010609060101010101" charset="-122"/>
              </a:rPr>
              <a:t>字的文章，要求立论与驳论相结合，体现你的认识与思考。</a:t>
            </a:r>
          </a:p>
          <a:p>
            <a:r>
              <a:rPr lang="zh-CN" altLang="en-US" sz="2800" dirty="0">
                <a:latin typeface="黑体" panose="02010609060101010101" charset="-122"/>
                <a:ea typeface="黑体" panose="02010609060101010101" charset="-122"/>
              </a:rPr>
              <a:t>    要求：自选角度，自拟标题；文体特征鲜明；不得泄露个人信息；不得套作，不得抄袭。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矩形 7"/>
          <p:cNvSpPr/>
          <p:nvPr/>
        </p:nvSpPr>
        <p:spPr>
          <a:xfrm>
            <a:off x="443372" y="548680"/>
            <a:ext cx="11305256" cy="1077218"/>
          </a:xfrm>
          <a:prstGeom prst="rect">
            <a:avLst/>
          </a:prstGeom>
          <a:noFill/>
          <a:ln w="9525">
            <a:noFill/>
          </a:ln>
        </p:spPr>
        <p:txBody>
          <a:bodyPr wrap="square" anchor="t" anchorCtr="0">
            <a:spAutoFit/>
          </a:bodyPr>
          <a:lstStyle/>
          <a:p>
            <a:r>
              <a:rPr lang="zh-CN" altLang="en-US" sz="3200" dirty="0">
                <a:solidFill>
                  <a:srgbClr val="FF0000"/>
                </a:solidFill>
                <a:latin typeface="黑体" panose="02010609060101010101" charset="-122"/>
                <a:ea typeface="黑体" panose="02010609060101010101" charset="-122"/>
              </a:rPr>
              <a:t>    要先把对方逻辑思路弄清楚，找到对方潜藏的错误，再制定反驳的策略。</a:t>
            </a:r>
          </a:p>
        </p:txBody>
      </p:sp>
      <p:sp>
        <p:nvSpPr>
          <p:cNvPr id="6" name="文本框 5"/>
          <p:cNvSpPr txBox="1"/>
          <p:nvPr/>
        </p:nvSpPr>
        <p:spPr>
          <a:xfrm>
            <a:off x="263352" y="1874728"/>
            <a:ext cx="10657184" cy="3970318"/>
          </a:xfrm>
          <a:prstGeom prst="rect">
            <a:avLst/>
          </a:prstGeom>
          <a:noFill/>
        </p:spPr>
        <p:txBody>
          <a:bodyPr wrap="square">
            <a:spAutoFit/>
          </a:bodyPr>
          <a:lstStyle/>
          <a:p>
            <a:r>
              <a:rPr lang="zh-CN" altLang="en-US" sz="2800" dirty="0">
                <a:latin typeface="黑体" panose="02010609060101010101" charset="-122"/>
                <a:ea typeface="黑体" panose="02010609060101010101" charset="-122"/>
              </a:rPr>
              <a:t>    ①有同学认为，高中学业繁重，整本书阅读简直就是浪费时间</a:t>
            </a:r>
          </a:p>
          <a:p>
            <a:r>
              <a:rPr lang="zh-CN" altLang="en-US" sz="2800" dirty="0">
                <a:latin typeface="黑体" panose="02010609060101010101" charset="-122"/>
                <a:ea typeface="黑体" panose="02010609060101010101" charset="-122"/>
              </a:rPr>
              <a:t>    </a:t>
            </a:r>
            <a:endParaRPr lang="en-US" altLang="zh-CN" sz="2800" dirty="0">
              <a:solidFill>
                <a:srgbClr val="FF0000"/>
              </a:solidFill>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学生的时间应该用于学业（用于对学业有益的事）（大前提）</a:t>
            </a:r>
          </a:p>
          <a:p>
            <a:endParaRPr lang="en-US" altLang="zh-CN" sz="2800" dirty="0">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整本书阅读不属于学业（于学业无益）（小前提）</a:t>
            </a:r>
          </a:p>
          <a:p>
            <a:endParaRPr lang="en-US" altLang="zh-CN" sz="2800" dirty="0">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所以整本书阅读是浪费时间（大前提）</a:t>
            </a:r>
            <a:endParaRPr lang="en-US" altLang="zh-CN" sz="2800" dirty="0">
              <a:latin typeface="黑体" panose="02010609060101010101" charset="-122"/>
              <a:ea typeface="黑体" panose="02010609060101010101" charset="-122"/>
            </a:endParaRPr>
          </a:p>
          <a:p>
            <a:endParaRPr lang="en-US" altLang="zh-CN" sz="2800" dirty="0">
              <a:solidFill>
                <a:srgbClr val="FF0000"/>
              </a:solidFill>
              <a:latin typeface="黑体" panose="02010609060101010101" charset="-122"/>
              <a:ea typeface="黑体" panose="02010609060101010101" charset="-122"/>
            </a:endParaRPr>
          </a:p>
          <a:p>
            <a:endParaRPr lang="zh-CN" altLang="en-US" sz="2800" dirty="0">
              <a:solidFill>
                <a:schemeClr val="tx1"/>
              </a:solidFill>
              <a:latin typeface="黑体" panose="02010609060101010101" charset="-122"/>
              <a:ea typeface="黑体" panose="02010609060101010101" charset="-122"/>
            </a:endParaRPr>
          </a:p>
        </p:txBody>
      </p:sp>
      <p:sp>
        <p:nvSpPr>
          <p:cNvPr id="10" name="文本框 9"/>
          <p:cNvSpPr txBox="1"/>
          <p:nvPr/>
        </p:nvSpPr>
        <p:spPr>
          <a:xfrm>
            <a:off x="9984432" y="2708920"/>
            <a:ext cx="2016224" cy="523220"/>
          </a:xfrm>
          <a:prstGeom prst="rect">
            <a:avLst/>
          </a:prstGeom>
          <a:noFill/>
        </p:spPr>
        <p:txBody>
          <a:bodyPr wrap="square">
            <a:spAutoFit/>
          </a:bodyPr>
          <a:lstStyle/>
          <a:p>
            <a:r>
              <a:rPr lang="zh-CN" altLang="en-US" sz="2800" dirty="0">
                <a:solidFill>
                  <a:srgbClr val="FF0000"/>
                </a:solidFill>
                <a:latin typeface="黑体" panose="02010609060101010101" charset="-122"/>
                <a:ea typeface="黑体" panose="02010609060101010101" charset="-122"/>
              </a:rPr>
              <a:t>有合理成分</a:t>
            </a:r>
          </a:p>
        </p:txBody>
      </p:sp>
      <p:sp>
        <p:nvSpPr>
          <p:cNvPr id="14" name="文本框 13"/>
          <p:cNvSpPr txBox="1"/>
          <p:nvPr/>
        </p:nvSpPr>
        <p:spPr>
          <a:xfrm>
            <a:off x="8976320" y="3356992"/>
            <a:ext cx="2706821" cy="954107"/>
          </a:xfrm>
          <a:prstGeom prst="rect">
            <a:avLst/>
          </a:prstGeom>
          <a:noFill/>
        </p:spPr>
        <p:txBody>
          <a:bodyPr wrap="square">
            <a:spAutoFit/>
          </a:bodyPr>
          <a:lstStyle/>
          <a:p>
            <a:r>
              <a:rPr lang="zh-CN" altLang="en-US" sz="2800" dirty="0">
                <a:solidFill>
                  <a:srgbClr val="FF0000"/>
                </a:solidFill>
                <a:latin typeface="黑体" panose="02010609060101010101" charset="-122"/>
                <a:ea typeface="黑体" panose="02010609060101010101" charset="-122"/>
              </a:rPr>
              <a:t>把整本书阅读与学习割裂开来</a:t>
            </a:r>
          </a:p>
        </p:txBody>
      </p:sp>
      <p:sp>
        <p:nvSpPr>
          <p:cNvPr id="18" name="文本框 17"/>
          <p:cNvSpPr txBox="1"/>
          <p:nvPr/>
        </p:nvSpPr>
        <p:spPr>
          <a:xfrm>
            <a:off x="9001647" y="4435951"/>
            <a:ext cx="3071017" cy="954107"/>
          </a:xfrm>
          <a:prstGeom prst="rect">
            <a:avLst/>
          </a:prstGeom>
          <a:noFill/>
        </p:spPr>
        <p:txBody>
          <a:bodyPr wrap="square">
            <a:spAutoFit/>
          </a:bodyPr>
          <a:lstStyle/>
          <a:p>
            <a:r>
              <a:rPr lang="zh-CN" altLang="en-US" sz="2800" dirty="0">
                <a:solidFill>
                  <a:srgbClr val="FF0000"/>
                </a:solidFill>
                <a:latin typeface="黑体" panose="02010609060101010101" charset="-122"/>
                <a:ea typeface="黑体" panose="02010609060101010101" charset="-122"/>
              </a:rPr>
              <a:t>对“浪费时间”存在误解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67408" y="1700808"/>
            <a:ext cx="10657184" cy="3108543"/>
          </a:xfrm>
          <a:prstGeom prst="rect">
            <a:avLst/>
          </a:prstGeom>
          <a:noFill/>
        </p:spPr>
        <p:txBody>
          <a:bodyPr wrap="square">
            <a:spAutoFit/>
          </a:bodyPr>
          <a:lstStyle/>
          <a:p>
            <a:r>
              <a:rPr lang="zh-CN" altLang="en-US" sz="2800" dirty="0">
                <a:latin typeface="黑体" panose="02010609060101010101" charset="-122"/>
                <a:ea typeface="黑体" panose="02010609060101010101" charset="-122"/>
              </a:rPr>
              <a:t>    有同学指出在学业繁重的高中，整本书阅读是在浪费时间。</a:t>
            </a:r>
            <a:r>
              <a:rPr lang="en-US" altLang="zh-CN" sz="2800" dirty="0">
                <a:solidFill>
                  <a:srgbClr val="FF0000"/>
                </a:solidFill>
                <a:latin typeface="黑体" panose="02010609060101010101" charset="-122"/>
                <a:ea typeface="黑体" panose="02010609060101010101" charset="-122"/>
              </a:rPr>
              <a:t>【</a:t>
            </a:r>
            <a:r>
              <a:rPr lang="zh-CN" altLang="en-US" sz="2800" dirty="0">
                <a:solidFill>
                  <a:srgbClr val="FF0000"/>
                </a:solidFill>
                <a:latin typeface="黑体" panose="02010609060101010101" charset="-122"/>
                <a:ea typeface="黑体" panose="02010609060101010101" charset="-122"/>
              </a:rPr>
              <a:t>树靶子</a:t>
            </a:r>
            <a:r>
              <a:rPr lang="en-US" altLang="zh-CN" sz="2800" dirty="0">
                <a:solidFill>
                  <a:srgbClr val="FF0000"/>
                </a:solidFill>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这种思想的出现根源在于学生自身对整本书阅读的理解谬误，认为整本书阅读不是学习的一部分，甚至会浪费时间。作为中学生，整本书阅读自然是我们学习的一部分。整本书阅读不仅能扩展我们的视野，还能熏陶我们的心灵，培养我们的思想道德。我们正处于思想价值观行形成的重要阶段，整本书阅读可以让我们吸取其中的营养，达到思想的升华。</a:t>
            </a:r>
            <a:r>
              <a:rPr lang="en-US" altLang="zh-CN" sz="2800" dirty="0">
                <a:solidFill>
                  <a:srgbClr val="FF0000"/>
                </a:solidFill>
                <a:latin typeface="黑体" panose="02010609060101010101" charset="-122"/>
                <a:ea typeface="黑体" panose="02010609060101010101" charset="-122"/>
              </a:rPr>
              <a:t>【</a:t>
            </a:r>
            <a:r>
              <a:rPr lang="zh-CN" altLang="en-US" sz="2800" dirty="0">
                <a:solidFill>
                  <a:srgbClr val="FF0000"/>
                </a:solidFill>
                <a:latin typeface="黑体" panose="02010609060101010101" charset="-122"/>
                <a:ea typeface="黑体" panose="02010609060101010101" charset="-122"/>
              </a:rPr>
              <a:t>针对小前提中的错误加以反驳</a:t>
            </a:r>
            <a:r>
              <a:rPr lang="en-US" altLang="zh-CN" sz="2800" dirty="0">
                <a:solidFill>
                  <a:srgbClr val="FF0000"/>
                </a:solidFill>
                <a:latin typeface="黑体" panose="02010609060101010101" charset="-122"/>
                <a:ea typeface="黑体" panose="02010609060101010101" charset="-122"/>
              </a:rPr>
              <a:t>】</a:t>
            </a:r>
            <a:endParaRPr lang="zh-CN" altLang="en-US" sz="2800" dirty="0">
              <a:solidFill>
                <a:srgbClr val="FF0000"/>
              </a:solidFill>
              <a:latin typeface="黑体" panose="02010609060101010101" charset="-122"/>
              <a:ea typeface="黑体"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矩形 7"/>
          <p:cNvSpPr/>
          <p:nvPr/>
        </p:nvSpPr>
        <p:spPr>
          <a:xfrm>
            <a:off x="443372" y="548680"/>
            <a:ext cx="11305256" cy="1077218"/>
          </a:xfrm>
          <a:prstGeom prst="rect">
            <a:avLst/>
          </a:prstGeom>
          <a:noFill/>
          <a:ln w="9525">
            <a:noFill/>
          </a:ln>
        </p:spPr>
        <p:txBody>
          <a:bodyPr wrap="square" anchor="t" anchorCtr="0">
            <a:spAutoFit/>
          </a:bodyPr>
          <a:lstStyle/>
          <a:p>
            <a:r>
              <a:rPr lang="zh-CN" altLang="en-US" sz="3200" dirty="0">
                <a:solidFill>
                  <a:srgbClr val="FF0000"/>
                </a:solidFill>
                <a:latin typeface="黑体" panose="02010609060101010101" charset="-122"/>
                <a:ea typeface="黑体" panose="02010609060101010101" charset="-122"/>
              </a:rPr>
              <a:t>    要先把对方逻辑思路弄清楚，找到对方潜藏的错误，再制定反驳的策略。</a:t>
            </a:r>
          </a:p>
        </p:txBody>
      </p:sp>
      <p:sp>
        <p:nvSpPr>
          <p:cNvPr id="6" name="文本框 5"/>
          <p:cNvSpPr txBox="1"/>
          <p:nvPr/>
        </p:nvSpPr>
        <p:spPr>
          <a:xfrm>
            <a:off x="263352" y="1874728"/>
            <a:ext cx="10657184" cy="3970318"/>
          </a:xfrm>
          <a:prstGeom prst="rect">
            <a:avLst/>
          </a:prstGeom>
          <a:noFill/>
        </p:spPr>
        <p:txBody>
          <a:bodyPr wrap="square">
            <a:spAutoFit/>
          </a:bodyPr>
          <a:lstStyle/>
          <a:p>
            <a:r>
              <a:rPr lang="zh-CN" altLang="en-US" sz="2800" dirty="0">
                <a:latin typeface="黑体" panose="02010609060101010101" charset="-122"/>
                <a:ea typeface="黑体" panose="02010609060101010101" charset="-122"/>
              </a:rPr>
              <a:t>    ①有同学认为，高中学业繁重，整本书阅读简直就是浪费时间</a:t>
            </a:r>
          </a:p>
          <a:p>
            <a:r>
              <a:rPr lang="zh-CN" altLang="en-US" sz="2800" dirty="0">
                <a:latin typeface="黑体" panose="02010609060101010101" charset="-122"/>
                <a:ea typeface="黑体" panose="02010609060101010101" charset="-122"/>
              </a:rPr>
              <a:t>    </a:t>
            </a:r>
            <a:endParaRPr lang="en-US" altLang="zh-CN" sz="2800" dirty="0">
              <a:solidFill>
                <a:srgbClr val="FF0000"/>
              </a:solidFill>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学业繁重就不应该再进行整本书阅读。（大前提）</a:t>
            </a:r>
          </a:p>
          <a:p>
            <a:endParaRPr lang="en-US" altLang="zh-CN" sz="2800" dirty="0">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高中生学业繁重。（小前提）</a:t>
            </a:r>
          </a:p>
          <a:p>
            <a:endParaRPr lang="en-US" altLang="zh-CN" sz="2800" dirty="0">
              <a:latin typeface="黑体" panose="02010609060101010101" charset="-122"/>
              <a:ea typeface="黑体" panose="02010609060101010101" charset="-122"/>
            </a:endParaRPr>
          </a:p>
          <a:p>
            <a:r>
              <a:rPr lang="zh-CN" altLang="en-US" sz="2800" dirty="0">
                <a:latin typeface="黑体" panose="02010609060101010101" charset="-122"/>
                <a:ea typeface="黑体" panose="02010609060101010101" charset="-122"/>
              </a:rPr>
              <a:t>所以高中生不应该进行整本书阅读。（结论）</a:t>
            </a:r>
          </a:p>
          <a:p>
            <a:endParaRPr lang="en-US" altLang="zh-CN" sz="2800" dirty="0">
              <a:solidFill>
                <a:srgbClr val="FF0000"/>
              </a:solidFill>
              <a:latin typeface="黑体" panose="02010609060101010101" charset="-122"/>
              <a:ea typeface="黑体" panose="02010609060101010101" charset="-122"/>
            </a:endParaRPr>
          </a:p>
          <a:p>
            <a:endParaRPr lang="zh-CN" altLang="en-US" sz="2800" dirty="0">
              <a:solidFill>
                <a:schemeClr val="tx1"/>
              </a:solidFill>
              <a:latin typeface="黑体" panose="02010609060101010101" charset="-122"/>
              <a:ea typeface="黑体" panose="02010609060101010101" charset="-122"/>
            </a:endParaRPr>
          </a:p>
        </p:txBody>
      </p:sp>
      <p:sp>
        <p:nvSpPr>
          <p:cNvPr id="10" name="文本框 9"/>
          <p:cNvSpPr txBox="1"/>
          <p:nvPr/>
        </p:nvSpPr>
        <p:spPr>
          <a:xfrm>
            <a:off x="8400256" y="2708920"/>
            <a:ext cx="3456384" cy="523220"/>
          </a:xfrm>
          <a:prstGeom prst="rect">
            <a:avLst/>
          </a:prstGeom>
          <a:noFill/>
        </p:spPr>
        <p:txBody>
          <a:bodyPr wrap="square">
            <a:spAutoFit/>
          </a:bodyPr>
          <a:lstStyle/>
          <a:p>
            <a:r>
              <a:rPr lang="zh-CN" altLang="en-US" sz="2800" dirty="0">
                <a:solidFill>
                  <a:srgbClr val="FF0000"/>
                </a:solidFill>
                <a:latin typeface="黑体" panose="02010609060101010101" charset="-122"/>
                <a:ea typeface="黑体" panose="02010609060101010101" charset="-122"/>
              </a:rPr>
              <a:t>目光短浅、逻辑错误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95400" y="1124744"/>
            <a:ext cx="10657184" cy="4832092"/>
          </a:xfrm>
          <a:prstGeom prst="rect">
            <a:avLst/>
          </a:prstGeom>
          <a:noFill/>
        </p:spPr>
        <p:txBody>
          <a:bodyPr wrap="square">
            <a:spAutoFit/>
          </a:bodyPr>
          <a:lstStyle/>
          <a:p>
            <a:r>
              <a:rPr lang="zh-CN" altLang="en-US" sz="2800" dirty="0">
                <a:latin typeface="黑体" panose="02010609060101010101" charset="-122"/>
                <a:ea typeface="黑体" panose="02010609060101010101" charset="-122"/>
              </a:rPr>
              <a:t>    有同学认为，高中学业繁重，整本书阅读是浪费时间。</a:t>
            </a:r>
            <a:r>
              <a:rPr lang="en-US" altLang="zh-CN" sz="2800" dirty="0">
                <a:solidFill>
                  <a:srgbClr val="FF0000"/>
                </a:solidFill>
                <a:latin typeface="黑体" panose="02010609060101010101" charset="-122"/>
                <a:ea typeface="黑体" panose="02010609060101010101" charset="-122"/>
              </a:rPr>
              <a:t>【</a:t>
            </a:r>
            <a:r>
              <a:rPr lang="zh-CN" altLang="en-US" sz="2800" dirty="0">
                <a:solidFill>
                  <a:srgbClr val="FF0000"/>
                </a:solidFill>
                <a:latin typeface="黑体" panose="02010609060101010101" charset="-122"/>
                <a:ea typeface="黑体" panose="02010609060101010101" charset="-122"/>
              </a:rPr>
              <a:t>树靶子</a:t>
            </a:r>
            <a:r>
              <a:rPr lang="en-US" altLang="zh-CN" sz="2800" dirty="0">
                <a:solidFill>
                  <a:srgbClr val="FF0000"/>
                </a:solidFill>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诚然，高中学习任务的确繁重，可是这并不是反对整本书阅读的理由。</a:t>
            </a:r>
            <a:r>
              <a:rPr lang="en-US" altLang="zh-CN" sz="2800" dirty="0">
                <a:solidFill>
                  <a:srgbClr val="FF0000"/>
                </a:solidFill>
                <a:latin typeface="黑体" panose="02010609060101010101" charset="-122"/>
                <a:ea typeface="黑体" panose="02010609060101010101" charset="-122"/>
              </a:rPr>
              <a:t>【</a:t>
            </a:r>
            <a:r>
              <a:rPr lang="zh-CN" altLang="en-US" sz="2800" dirty="0">
                <a:solidFill>
                  <a:srgbClr val="FF0000"/>
                </a:solidFill>
                <a:latin typeface="黑体" panose="02010609060101010101" charset="-122"/>
                <a:ea typeface="黑体" panose="02010609060101010101" charset="-122"/>
              </a:rPr>
              <a:t>让步，以退为进</a:t>
            </a:r>
            <a:r>
              <a:rPr lang="en-US" altLang="zh-CN" sz="2800" dirty="0">
                <a:solidFill>
                  <a:srgbClr val="FF0000"/>
                </a:solidFill>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一边躲避敌人的围剿，一边指挥作战，毛主席的任务不繁重吗？可是他依旧坚持每天阅读，到重庆和蒋介石谈判的时候，还带上了</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史记</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三国志</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。既要与病魔抗争，还要与兰考的严重灾害战斗，焦裕禄的任务不繁重吗？可是他依然坚持阅读</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毛泽东选集</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论共产党员的修养</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。哪怕同为高中生，有着相同的繁重任务， </a:t>
            </a:r>
            <a:r>
              <a:rPr lang="en-US" altLang="zh-CN" sz="2800" dirty="0">
                <a:latin typeface="黑体" panose="02010609060101010101" charset="-122"/>
                <a:ea typeface="黑体" panose="02010609060101010101" charset="-122"/>
              </a:rPr>
              <a:t>2016</a:t>
            </a:r>
            <a:r>
              <a:rPr lang="zh-CN" altLang="en-US" sz="2800" dirty="0">
                <a:latin typeface="黑体" panose="02010609060101010101" charset="-122"/>
                <a:ea typeface="黑体" panose="02010609060101010101" charset="-122"/>
              </a:rPr>
              <a:t>内蒙理科状元唐博识却能在高中期间就把先秦诸子百家的经典书籍都熟读完。可见，任务的繁重并不影响整本书的阅读。</a:t>
            </a:r>
            <a:r>
              <a:rPr lang="en-US" altLang="zh-CN" sz="2800" dirty="0">
                <a:solidFill>
                  <a:srgbClr val="FF0000"/>
                </a:solidFill>
                <a:latin typeface="黑体" panose="02010609060101010101" charset="-122"/>
                <a:ea typeface="黑体" panose="02010609060101010101" charset="-122"/>
              </a:rPr>
              <a:t>【</a:t>
            </a:r>
            <a:r>
              <a:rPr lang="zh-CN" altLang="en-US" sz="2800" dirty="0">
                <a:solidFill>
                  <a:srgbClr val="FF0000"/>
                </a:solidFill>
                <a:latin typeface="黑体" panose="02010609060101010101" charset="-122"/>
                <a:ea typeface="黑体" panose="02010609060101010101" charset="-122"/>
              </a:rPr>
              <a:t>抓住逻辑谬误，举出反例反驳论证：任务繁重并不影响阅读</a:t>
            </a:r>
            <a:r>
              <a:rPr lang="en-US" altLang="zh-CN" sz="2800" dirty="0">
                <a:solidFill>
                  <a:srgbClr val="FF0000"/>
                </a:solidFill>
                <a:latin typeface="黑体" panose="02010609060101010101" charset="-122"/>
                <a:ea typeface="黑体" panose="02010609060101010101" charset="-122"/>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4"/>
          <p:cNvSpPr/>
          <p:nvPr/>
        </p:nvSpPr>
        <p:spPr>
          <a:xfrm>
            <a:off x="3359696" y="2276872"/>
            <a:ext cx="5004556" cy="1152128"/>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spcBef>
                <a:spcPts val="0"/>
              </a:spcBef>
              <a:buSzTx/>
              <a:buNone/>
            </a:pPr>
            <a:r>
              <a:rPr lang="zh-CN" altLang="en-US" sz="4800" dirty="0">
                <a:latin typeface="黑体" panose="02010609060101010101" charset="-122"/>
                <a:ea typeface="黑体" panose="02010609060101010101" charset="-122"/>
              </a:rPr>
              <a:t>谢谢观看</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b617a1e7-e9ce-4ee6-a510-7097ed701f10"/>
  <p:tag name="COMMONDATA" val="eyJoZGlkIjoiNjc5MmJhMDYyZTY0OTY4OWQ5NzhmZmE0OTkxNTE2NGM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3067</Words>
  <Application>Microsoft Office PowerPoint</Application>
  <PresentationFormat>宽屏</PresentationFormat>
  <Paragraphs>120</Paragraphs>
  <Slides>28</Slides>
  <Notes>1</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28</vt:i4>
      </vt:variant>
    </vt:vector>
  </HeadingPairs>
  <TitlesOfParts>
    <vt:vector size="31" baseType="lpstr">
      <vt:lpstr>黑体</vt:lpstr>
      <vt:lpstr>Arial</vt:lpstr>
      <vt:lpstr>默认设计模板</vt:lpstr>
      <vt:lpstr>高二—部编版—语文—选择性必修中册第一单元</vt:lpstr>
      <vt:lpstr>学习目标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高二—部编版—语文—选择性必修中册第一单元</vt:lpstr>
      <vt:lpstr>如何着手反驳错误言论</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PPT制作规范（请在此模板按如下格式制作教案）</dc:title>
  <dc:creator>Lenovo</dc:creator>
  <cp:lastModifiedBy>小 费马</cp:lastModifiedBy>
  <cp:revision>244</cp:revision>
  <dcterms:created xsi:type="dcterms:W3CDTF">2021-05-24T02:27:00Z</dcterms:created>
  <dcterms:modified xsi:type="dcterms:W3CDTF">2022-07-08T08:41:35Z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2052-11.1.0.11830</vt:lpwstr>
  </property>
  <property fmtid="{D5CDD505-2E9C-101B-9397-08002B2CF9AE}" pid="3" name="ICV">
    <vt:lpwstr>F1F87CF7C6C34B45B99789180DB19C73</vt:lpwstr>
  </property>
</Properties>
</file>