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33"/>
  </p:handoutMasterIdLst>
  <p:sldIdLst>
    <p:sldId id="385" r:id="rId3"/>
    <p:sldId id="437" r:id="rId4"/>
    <p:sldId id="464" r:id="rId5"/>
    <p:sldId id="465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20"/>
    <p:sldId id="451" r:id="rId21"/>
    <p:sldId id="452" r:id="rId22"/>
    <p:sldId id="453" r:id="rId23"/>
    <p:sldId id="433" r:id="rId24"/>
    <p:sldId id="458" r:id="rId25"/>
    <p:sldId id="459" r:id="rId26"/>
    <p:sldId id="454" r:id="rId27"/>
    <p:sldId id="455" r:id="rId28"/>
    <p:sldId id="456" r:id="rId29"/>
    <p:sldId id="461" r:id="rId30"/>
    <p:sldId id="463" r:id="rId31"/>
    <p:sldId id="457" r:id="rId32"/>
  </p:sldIdLst>
  <p:sldSz cx="12192000" cy="6858000"/>
  <p:notesSz cx="6797675" cy="992505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蕴怡 黄" initials="蕴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25" y="67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0217D-322F-4E0D-A7CA-22916C1D8E73}" type="doc">
      <dgm:prSet loTypeId="urn:microsoft.com/office/officeart/2005/8/layout/radial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8EBD03D-79CB-4B8D-94C5-CF1FF1FE37DB}">
      <dgm:prSet phldrT="[文本]" custT="1"/>
      <dgm:spPr/>
      <dgm:t>
        <a:bodyPr/>
        <a:lstStyle/>
        <a:p>
          <a:r>
            <a:rPr lang="zh-CN" altLang="en-US" sz="3600" dirty="0">
              <a:latin typeface="黑体" panose="02010609060101010101" charset="-122"/>
              <a:ea typeface="黑体" panose="02010609060101010101" charset="-122"/>
            </a:rPr>
            <a:t>论述语言</a:t>
          </a:r>
        </a:p>
      </dgm:t>
    </dgm:pt>
    <dgm:pt modelId="{768CF950-679E-43E0-9B5F-7F1599238E28}" cxnId="{B1BD1DA3-D4E8-4B99-8A43-A80E4CAAB20B}" type="parTrans">
      <dgm:prSet/>
      <dgm:spPr/>
      <dgm:t>
        <a:bodyPr/>
        <a:lstStyle/>
        <a:p>
          <a:endParaRPr lang="zh-CN" altLang="en-US"/>
        </a:p>
      </dgm:t>
    </dgm:pt>
    <dgm:pt modelId="{9AD7EAF7-B8CC-48C1-93B1-11B0E2480ABD}" cxnId="{B1BD1DA3-D4E8-4B99-8A43-A80E4CAAB20B}" type="sibTrans">
      <dgm:prSet/>
      <dgm:spPr/>
      <dgm:t>
        <a:bodyPr/>
        <a:lstStyle/>
        <a:p>
          <a:endParaRPr lang="zh-CN" altLang="en-US"/>
        </a:p>
      </dgm:t>
    </dgm:pt>
    <dgm:pt modelId="{D0960178-9C44-490B-8E43-805758BC465E}">
      <dgm:prSet phldrT="[文本]" custT="1"/>
      <dgm:spPr/>
      <dgm:t>
        <a:bodyPr/>
        <a:lstStyle/>
        <a:p>
          <a:r>
            <a:rPr lang="zh-CN" altLang="en-US" sz="2800" dirty="0">
              <a:latin typeface="黑体" panose="02010609060101010101" charset="-122"/>
              <a:ea typeface="黑体" panose="02010609060101010101" charset="-122"/>
            </a:rPr>
            <a:t>严谨性</a:t>
          </a:r>
        </a:p>
      </dgm:t>
    </dgm:pt>
    <dgm:pt modelId="{186A612F-DF86-4CD0-8DE9-F193816D5C51}" cxnId="{75E60AD0-F83B-4464-A5B8-185471CDAE18}" type="parTrans">
      <dgm:prSet/>
      <dgm:spPr/>
      <dgm:t>
        <a:bodyPr/>
        <a:lstStyle/>
        <a:p>
          <a:endParaRPr lang="zh-CN" altLang="en-US"/>
        </a:p>
      </dgm:t>
    </dgm:pt>
    <dgm:pt modelId="{4F0C1B5B-4A99-4057-911A-2949FCFADCC8}" cxnId="{75E60AD0-F83B-4464-A5B8-185471CDAE18}" type="sibTrans">
      <dgm:prSet/>
      <dgm:spPr/>
      <dgm:t>
        <a:bodyPr/>
        <a:lstStyle/>
        <a:p>
          <a:endParaRPr lang="zh-CN" altLang="en-US"/>
        </a:p>
      </dgm:t>
    </dgm:pt>
    <dgm:pt modelId="{7D8DABC5-EE3E-49A7-8418-A03586C8A302}">
      <dgm:prSet phldrT="[文本]" custT="1"/>
      <dgm:spPr/>
      <dgm:t>
        <a:bodyPr/>
        <a:lstStyle/>
        <a:p>
          <a:r>
            <a:rPr lang="zh-CN" altLang="en-US" sz="2800" dirty="0">
              <a:latin typeface="黑体" panose="02010609060101010101" charset="-122"/>
              <a:ea typeface="黑体" panose="02010609060101010101" charset="-122"/>
            </a:rPr>
            <a:t>透彻性</a:t>
          </a:r>
        </a:p>
      </dgm:t>
    </dgm:pt>
    <dgm:pt modelId="{7BD36E03-04CF-4E76-B028-60755760B4D8}" cxnId="{6E79DAA3-9019-4C8D-B318-D34F77B68245}" type="parTrans">
      <dgm:prSet/>
      <dgm:spPr/>
      <dgm:t>
        <a:bodyPr/>
        <a:lstStyle/>
        <a:p>
          <a:endParaRPr lang="zh-CN" altLang="en-US"/>
        </a:p>
      </dgm:t>
    </dgm:pt>
    <dgm:pt modelId="{7409CAD9-6453-463E-99BE-83364481C0F7}" cxnId="{6E79DAA3-9019-4C8D-B318-D34F77B68245}" type="sibTrans">
      <dgm:prSet/>
      <dgm:spPr/>
      <dgm:t>
        <a:bodyPr/>
        <a:lstStyle/>
        <a:p>
          <a:endParaRPr lang="zh-CN" altLang="en-US"/>
        </a:p>
      </dgm:t>
    </dgm:pt>
    <dgm:pt modelId="{37075553-BDB7-4D6C-A5EB-C9BE20151A27}">
      <dgm:prSet phldrT="[文本]" custT="1"/>
      <dgm:spPr/>
      <dgm:t>
        <a:bodyPr/>
        <a:lstStyle/>
        <a:p>
          <a:r>
            <a:rPr lang="zh-CN" altLang="en-US" sz="2800" dirty="0">
              <a:latin typeface="黑体" panose="02010609060101010101" charset="-122"/>
              <a:ea typeface="黑体" panose="02010609060101010101" charset="-122"/>
            </a:rPr>
            <a:t>鲜明性</a:t>
          </a:r>
        </a:p>
      </dgm:t>
    </dgm:pt>
    <dgm:pt modelId="{7DB20509-8E87-4D12-8AFE-B35EFA29A6F2}" cxnId="{601946DD-9705-4AC3-8BCD-A1647054D80D}" type="parTrans">
      <dgm:prSet/>
      <dgm:spPr/>
      <dgm:t>
        <a:bodyPr/>
        <a:lstStyle/>
        <a:p>
          <a:endParaRPr lang="zh-CN" altLang="en-US"/>
        </a:p>
      </dgm:t>
    </dgm:pt>
    <dgm:pt modelId="{48C5613F-785E-4EEA-8887-280D9233A111}" cxnId="{601946DD-9705-4AC3-8BCD-A1647054D80D}" type="sibTrans">
      <dgm:prSet/>
      <dgm:spPr/>
      <dgm:t>
        <a:bodyPr/>
        <a:lstStyle/>
        <a:p>
          <a:endParaRPr lang="zh-CN" altLang="en-US"/>
        </a:p>
      </dgm:t>
    </dgm:pt>
    <dgm:pt modelId="{09B64B32-D501-4830-B5C0-C6CD80D820DD}">
      <dgm:prSet phldrT="[文本]" custT="1"/>
      <dgm:spPr/>
      <dgm:t>
        <a:bodyPr/>
        <a:lstStyle/>
        <a:p>
          <a:r>
            <a:rPr lang="zh-CN" altLang="en-US" sz="2800" dirty="0">
              <a:latin typeface="黑体" panose="02010609060101010101" charset="-122"/>
              <a:ea typeface="黑体" panose="02010609060101010101" charset="-122"/>
            </a:rPr>
            <a:t>通俗性</a:t>
          </a:r>
        </a:p>
      </dgm:t>
    </dgm:pt>
    <dgm:pt modelId="{FE4230BC-840E-49CE-B597-D9422F9E2704}" cxnId="{A271E09C-2302-45DB-822C-5D59EF6E7C3C}" type="parTrans">
      <dgm:prSet/>
      <dgm:spPr/>
      <dgm:t>
        <a:bodyPr/>
        <a:lstStyle/>
        <a:p>
          <a:endParaRPr lang="zh-CN" altLang="en-US"/>
        </a:p>
      </dgm:t>
    </dgm:pt>
    <dgm:pt modelId="{F92523B8-D37E-41F7-BD1F-7227BB4AD594}" cxnId="{A271E09C-2302-45DB-822C-5D59EF6E7C3C}" type="sibTrans">
      <dgm:prSet/>
      <dgm:spPr/>
      <dgm:t>
        <a:bodyPr/>
        <a:lstStyle/>
        <a:p>
          <a:endParaRPr lang="zh-CN" altLang="en-US"/>
        </a:p>
      </dgm:t>
    </dgm:pt>
    <dgm:pt modelId="{5D8C1CFB-93DC-4E17-845C-6CA0DC727CF9}" type="pres">
      <dgm:prSet presAssocID="{9430217D-322F-4E0D-A7CA-22916C1D8E7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FB8861-F407-40E7-A24C-197EBB4636C4}" type="pres">
      <dgm:prSet presAssocID="{78EBD03D-79CB-4B8D-94C5-CF1FF1FE37DB}" presName="centerShape" presStyleLbl="node0" presStyleIdx="0" presStyleCnt="1"/>
      <dgm:spPr/>
    </dgm:pt>
    <dgm:pt modelId="{E32E275E-D9D9-4D8F-A6F8-23053CC2A426}" type="pres">
      <dgm:prSet presAssocID="{D0960178-9C44-490B-8E43-805758BC465E}" presName="node" presStyleLbl="node1" presStyleIdx="0" presStyleCnt="4" custScaleX="117939" custScaleY="99330">
        <dgm:presLayoutVars>
          <dgm:bulletEnabled val="1"/>
        </dgm:presLayoutVars>
      </dgm:prSet>
      <dgm:spPr/>
    </dgm:pt>
    <dgm:pt modelId="{EF2C5186-5B7B-4C17-B482-79F1D3FE6ADF}" type="pres">
      <dgm:prSet presAssocID="{D0960178-9C44-490B-8E43-805758BC465E}" presName="dummy" presStyleCnt="0"/>
      <dgm:spPr/>
    </dgm:pt>
    <dgm:pt modelId="{6E9BC40C-BB54-410E-A59F-4D8A67B87248}" type="pres">
      <dgm:prSet presAssocID="{4F0C1B5B-4A99-4057-911A-2949FCFADCC8}" presName="sibTrans" presStyleLbl="sibTrans2D1" presStyleIdx="0" presStyleCnt="4"/>
      <dgm:spPr/>
    </dgm:pt>
    <dgm:pt modelId="{6C4AC2D4-8BDF-4AE9-A8D7-83FDBCDBE063}" type="pres">
      <dgm:prSet presAssocID="{7D8DABC5-EE3E-49A7-8418-A03586C8A302}" presName="node" presStyleLbl="node1" presStyleIdx="1" presStyleCnt="4">
        <dgm:presLayoutVars>
          <dgm:bulletEnabled val="1"/>
        </dgm:presLayoutVars>
      </dgm:prSet>
      <dgm:spPr/>
    </dgm:pt>
    <dgm:pt modelId="{BD547487-E856-4088-A3A5-CDCFA60604C2}" type="pres">
      <dgm:prSet presAssocID="{7D8DABC5-EE3E-49A7-8418-A03586C8A302}" presName="dummy" presStyleCnt="0"/>
      <dgm:spPr/>
    </dgm:pt>
    <dgm:pt modelId="{12EC9B13-1933-4EFB-9926-EB3424ECD86E}" type="pres">
      <dgm:prSet presAssocID="{7409CAD9-6453-463E-99BE-83364481C0F7}" presName="sibTrans" presStyleLbl="sibTrans2D1" presStyleIdx="1" presStyleCnt="4"/>
      <dgm:spPr/>
    </dgm:pt>
    <dgm:pt modelId="{496D59D3-5AA7-4920-B4FF-FBF9A112258C}" type="pres">
      <dgm:prSet presAssocID="{37075553-BDB7-4D6C-A5EB-C9BE20151A27}" presName="node" presStyleLbl="node1" presStyleIdx="2" presStyleCnt="4">
        <dgm:presLayoutVars>
          <dgm:bulletEnabled val="1"/>
        </dgm:presLayoutVars>
      </dgm:prSet>
      <dgm:spPr/>
    </dgm:pt>
    <dgm:pt modelId="{044F2BAB-11C6-4608-AAFD-2F520BEED926}" type="pres">
      <dgm:prSet presAssocID="{37075553-BDB7-4D6C-A5EB-C9BE20151A27}" presName="dummy" presStyleCnt="0"/>
      <dgm:spPr/>
    </dgm:pt>
    <dgm:pt modelId="{3DA59255-2772-45BC-9417-7DC0EA04B146}" type="pres">
      <dgm:prSet presAssocID="{48C5613F-785E-4EEA-8887-280D9233A111}" presName="sibTrans" presStyleLbl="sibTrans2D1" presStyleIdx="2" presStyleCnt="4"/>
      <dgm:spPr/>
    </dgm:pt>
    <dgm:pt modelId="{51B0B084-5ABF-4A6A-ACD5-FE11AACBD1F6}" type="pres">
      <dgm:prSet presAssocID="{09B64B32-D501-4830-B5C0-C6CD80D820DD}" presName="node" presStyleLbl="node1" presStyleIdx="3" presStyleCnt="4">
        <dgm:presLayoutVars>
          <dgm:bulletEnabled val="1"/>
        </dgm:presLayoutVars>
      </dgm:prSet>
      <dgm:spPr/>
    </dgm:pt>
    <dgm:pt modelId="{2060AAAF-C2A1-41E0-8A8C-72A16CE72CDD}" type="pres">
      <dgm:prSet presAssocID="{09B64B32-D501-4830-B5C0-C6CD80D820DD}" presName="dummy" presStyleCnt="0"/>
      <dgm:spPr/>
    </dgm:pt>
    <dgm:pt modelId="{E78F053A-10A2-4DBB-9D80-1AE89092C4DF}" type="pres">
      <dgm:prSet presAssocID="{F92523B8-D37E-41F7-BD1F-7227BB4AD594}" presName="sibTrans" presStyleLbl="sibTrans2D1" presStyleIdx="3" presStyleCnt="4"/>
      <dgm:spPr/>
    </dgm:pt>
  </dgm:ptLst>
  <dgm:cxnLst>
    <dgm:cxn modelId="{AE099C05-0CE7-42E0-AD3A-0DBFEEC4F5E1}" type="presOf" srcId="{48C5613F-785E-4EEA-8887-280D9233A111}" destId="{3DA59255-2772-45BC-9417-7DC0EA04B146}" srcOrd="0" destOrd="0" presId="urn:microsoft.com/office/officeart/2005/8/layout/radial6"/>
    <dgm:cxn modelId="{429C4A6A-A500-4372-9247-71C9D31568A1}" type="presOf" srcId="{7409CAD9-6453-463E-99BE-83364481C0F7}" destId="{12EC9B13-1933-4EFB-9926-EB3424ECD86E}" srcOrd="0" destOrd="0" presId="urn:microsoft.com/office/officeart/2005/8/layout/radial6"/>
    <dgm:cxn modelId="{2BCA0E89-8D9E-4071-8B13-75CCAB65E781}" type="presOf" srcId="{9430217D-322F-4E0D-A7CA-22916C1D8E73}" destId="{5D8C1CFB-93DC-4E17-845C-6CA0DC727CF9}" srcOrd="0" destOrd="0" presId="urn:microsoft.com/office/officeart/2005/8/layout/radial6"/>
    <dgm:cxn modelId="{F7DEA897-AA13-427B-A41F-82246F9D20D8}" type="presOf" srcId="{37075553-BDB7-4D6C-A5EB-C9BE20151A27}" destId="{496D59D3-5AA7-4920-B4FF-FBF9A112258C}" srcOrd="0" destOrd="0" presId="urn:microsoft.com/office/officeart/2005/8/layout/radial6"/>
    <dgm:cxn modelId="{5228659B-57C7-4C31-92C4-15A1B86CAB23}" type="presOf" srcId="{09B64B32-D501-4830-B5C0-C6CD80D820DD}" destId="{51B0B084-5ABF-4A6A-ACD5-FE11AACBD1F6}" srcOrd="0" destOrd="0" presId="urn:microsoft.com/office/officeart/2005/8/layout/radial6"/>
    <dgm:cxn modelId="{A271E09C-2302-45DB-822C-5D59EF6E7C3C}" srcId="{78EBD03D-79CB-4B8D-94C5-CF1FF1FE37DB}" destId="{09B64B32-D501-4830-B5C0-C6CD80D820DD}" srcOrd="3" destOrd="0" parTransId="{FE4230BC-840E-49CE-B597-D9422F9E2704}" sibTransId="{F92523B8-D37E-41F7-BD1F-7227BB4AD594}"/>
    <dgm:cxn modelId="{B1BD1DA3-D4E8-4B99-8A43-A80E4CAAB20B}" srcId="{9430217D-322F-4E0D-A7CA-22916C1D8E73}" destId="{78EBD03D-79CB-4B8D-94C5-CF1FF1FE37DB}" srcOrd="0" destOrd="0" parTransId="{768CF950-679E-43E0-9B5F-7F1599238E28}" sibTransId="{9AD7EAF7-B8CC-48C1-93B1-11B0E2480ABD}"/>
    <dgm:cxn modelId="{6E79DAA3-9019-4C8D-B318-D34F77B68245}" srcId="{78EBD03D-79CB-4B8D-94C5-CF1FF1FE37DB}" destId="{7D8DABC5-EE3E-49A7-8418-A03586C8A302}" srcOrd="1" destOrd="0" parTransId="{7BD36E03-04CF-4E76-B028-60755760B4D8}" sibTransId="{7409CAD9-6453-463E-99BE-83364481C0F7}"/>
    <dgm:cxn modelId="{4FEEDFA6-1649-437A-B85C-8C42E8CAADC1}" type="presOf" srcId="{7D8DABC5-EE3E-49A7-8418-A03586C8A302}" destId="{6C4AC2D4-8BDF-4AE9-A8D7-83FDBCDBE063}" srcOrd="0" destOrd="0" presId="urn:microsoft.com/office/officeart/2005/8/layout/radial6"/>
    <dgm:cxn modelId="{75E60AD0-F83B-4464-A5B8-185471CDAE18}" srcId="{78EBD03D-79CB-4B8D-94C5-CF1FF1FE37DB}" destId="{D0960178-9C44-490B-8E43-805758BC465E}" srcOrd="0" destOrd="0" parTransId="{186A612F-DF86-4CD0-8DE9-F193816D5C51}" sibTransId="{4F0C1B5B-4A99-4057-911A-2949FCFADCC8}"/>
    <dgm:cxn modelId="{1C2751D4-2085-4B86-B6A7-446ECBF2D573}" type="presOf" srcId="{F92523B8-D37E-41F7-BD1F-7227BB4AD594}" destId="{E78F053A-10A2-4DBB-9D80-1AE89092C4DF}" srcOrd="0" destOrd="0" presId="urn:microsoft.com/office/officeart/2005/8/layout/radial6"/>
    <dgm:cxn modelId="{C6B09BD5-99B0-4182-B66B-B18C7859B026}" type="presOf" srcId="{4F0C1B5B-4A99-4057-911A-2949FCFADCC8}" destId="{6E9BC40C-BB54-410E-A59F-4D8A67B87248}" srcOrd="0" destOrd="0" presId="urn:microsoft.com/office/officeart/2005/8/layout/radial6"/>
    <dgm:cxn modelId="{601946DD-9705-4AC3-8BCD-A1647054D80D}" srcId="{78EBD03D-79CB-4B8D-94C5-CF1FF1FE37DB}" destId="{37075553-BDB7-4D6C-A5EB-C9BE20151A27}" srcOrd="2" destOrd="0" parTransId="{7DB20509-8E87-4D12-8AFE-B35EFA29A6F2}" sibTransId="{48C5613F-785E-4EEA-8887-280D9233A111}"/>
    <dgm:cxn modelId="{65274EE6-3931-4C78-9D33-EDCEF106E02E}" type="presOf" srcId="{D0960178-9C44-490B-8E43-805758BC465E}" destId="{E32E275E-D9D9-4D8F-A6F8-23053CC2A426}" srcOrd="0" destOrd="0" presId="urn:microsoft.com/office/officeart/2005/8/layout/radial6"/>
    <dgm:cxn modelId="{311A4CF4-6B12-4A55-AE7B-0AEE037C890F}" type="presOf" srcId="{78EBD03D-79CB-4B8D-94C5-CF1FF1FE37DB}" destId="{EFFB8861-F407-40E7-A24C-197EBB4636C4}" srcOrd="0" destOrd="0" presId="urn:microsoft.com/office/officeart/2005/8/layout/radial6"/>
    <dgm:cxn modelId="{26AA37D4-8311-412D-B84B-915B0EF4C9BD}" type="presParOf" srcId="{5D8C1CFB-93DC-4E17-845C-6CA0DC727CF9}" destId="{EFFB8861-F407-40E7-A24C-197EBB4636C4}" srcOrd="0" destOrd="0" presId="urn:microsoft.com/office/officeart/2005/8/layout/radial6"/>
    <dgm:cxn modelId="{830A54A3-7E79-4563-B414-66C7CADF8984}" type="presParOf" srcId="{5D8C1CFB-93DC-4E17-845C-6CA0DC727CF9}" destId="{E32E275E-D9D9-4D8F-A6F8-23053CC2A426}" srcOrd="1" destOrd="0" presId="urn:microsoft.com/office/officeart/2005/8/layout/radial6"/>
    <dgm:cxn modelId="{40015BC7-4661-447D-AA5A-4777BFA8E36B}" type="presParOf" srcId="{5D8C1CFB-93DC-4E17-845C-6CA0DC727CF9}" destId="{EF2C5186-5B7B-4C17-B482-79F1D3FE6ADF}" srcOrd="2" destOrd="0" presId="urn:microsoft.com/office/officeart/2005/8/layout/radial6"/>
    <dgm:cxn modelId="{1914C3A8-5572-4E21-B24E-D66F0443EF16}" type="presParOf" srcId="{5D8C1CFB-93DC-4E17-845C-6CA0DC727CF9}" destId="{6E9BC40C-BB54-410E-A59F-4D8A67B87248}" srcOrd="3" destOrd="0" presId="urn:microsoft.com/office/officeart/2005/8/layout/radial6"/>
    <dgm:cxn modelId="{67CE8274-D8ED-4A00-BD92-BD92578F315B}" type="presParOf" srcId="{5D8C1CFB-93DC-4E17-845C-6CA0DC727CF9}" destId="{6C4AC2D4-8BDF-4AE9-A8D7-83FDBCDBE063}" srcOrd="4" destOrd="0" presId="urn:microsoft.com/office/officeart/2005/8/layout/radial6"/>
    <dgm:cxn modelId="{CDF2B514-5B9A-43F7-9242-AB0308525009}" type="presParOf" srcId="{5D8C1CFB-93DC-4E17-845C-6CA0DC727CF9}" destId="{BD547487-E856-4088-A3A5-CDCFA60604C2}" srcOrd="5" destOrd="0" presId="urn:microsoft.com/office/officeart/2005/8/layout/radial6"/>
    <dgm:cxn modelId="{C5B17C17-6165-4FBC-BF9F-36FCC7D43017}" type="presParOf" srcId="{5D8C1CFB-93DC-4E17-845C-6CA0DC727CF9}" destId="{12EC9B13-1933-4EFB-9926-EB3424ECD86E}" srcOrd="6" destOrd="0" presId="urn:microsoft.com/office/officeart/2005/8/layout/radial6"/>
    <dgm:cxn modelId="{FA82414F-99D0-4A80-B9CB-D427EAD36D2E}" type="presParOf" srcId="{5D8C1CFB-93DC-4E17-845C-6CA0DC727CF9}" destId="{496D59D3-5AA7-4920-B4FF-FBF9A112258C}" srcOrd="7" destOrd="0" presId="urn:microsoft.com/office/officeart/2005/8/layout/radial6"/>
    <dgm:cxn modelId="{B930B607-6BC9-4A3E-B727-318647ADEC9A}" type="presParOf" srcId="{5D8C1CFB-93DC-4E17-845C-6CA0DC727CF9}" destId="{044F2BAB-11C6-4608-AAFD-2F520BEED926}" srcOrd="8" destOrd="0" presId="urn:microsoft.com/office/officeart/2005/8/layout/radial6"/>
    <dgm:cxn modelId="{BFAB4BE6-4DCB-4867-8E2F-49D866E0AFE7}" type="presParOf" srcId="{5D8C1CFB-93DC-4E17-845C-6CA0DC727CF9}" destId="{3DA59255-2772-45BC-9417-7DC0EA04B146}" srcOrd="9" destOrd="0" presId="urn:microsoft.com/office/officeart/2005/8/layout/radial6"/>
    <dgm:cxn modelId="{135CDD84-4223-4E0F-BBC6-C24928A47266}" type="presParOf" srcId="{5D8C1CFB-93DC-4E17-845C-6CA0DC727CF9}" destId="{51B0B084-5ABF-4A6A-ACD5-FE11AACBD1F6}" srcOrd="10" destOrd="0" presId="urn:microsoft.com/office/officeart/2005/8/layout/radial6"/>
    <dgm:cxn modelId="{95C6162F-83B3-4165-8E6F-9517190A7BF6}" type="presParOf" srcId="{5D8C1CFB-93DC-4E17-845C-6CA0DC727CF9}" destId="{2060AAAF-C2A1-41E0-8A8C-72A16CE72CDD}" srcOrd="11" destOrd="0" presId="urn:microsoft.com/office/officeart/2005/8/layout/radial6"/>
    <dgm:cxn modelId="{F466ABB1-317E-4C72-AC35-2E93E74AB32C}" type="presParOf" srcId="{5D8C1CFB-93DC-4E17-845C-6CA0DC727CF9}" destId="{E78F053A-10A2-4DBB-9D80-1AE89092C4D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F053A-10A2-4DBB-9D80-1AE89092C4DF}">
      <dsp:nvSpPr>
        <dsp:cNvPr id="0" name=""/>
        <dsp:cNvSpPr/>
      </dsp:nvSpPr>
      <dsp:spPr>
        <a:xfrm>
          <a:off x="1980380" y="62346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A59255-2772-45BC-9417-7DC0EA04B146}">
      <dsp:nvSpPr>
        <dsp:cNvPr id="0" name=""/>
        <dsp:cNvSpPr/>
      </dsp:nvSpPr>
      <dsp:spPr>
        <a:xfrm>
          <a:off x="1980380" y="62346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EC9B13-1933-4EFB-9926-EB3424ECD86E}">
      <dsp:nvSpPr>
        <dsp:cNvPr id="0" name=""/>
        <dsp:cNvSpPr/>
      </dsp:nvSpPr>
      <dsp:spPr>
        <a:xfrm>
          <a:off x="1980380" y="62346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9BC40C-BB54-410E-A59F-4D8A67B87248}">
      <dsp:nvSpPr>
        <dsp:cNvPr id="0" name=""/>
        <dsp:cNvSpPr/>
      </dsp:nvSpPr>
      <dsp:spPr>
        <a:xfrm>
          <a:off x="1980380" y="62346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FB8861-F407-40E7-A24C-197EBB4636C4}">
      <dsp:nvSpPr>
        <dsp:cNvPr id="0" name=""/>
        <dsp:cNvSpPr/>
      </dsp:nvSpPr>
      <dsp:spPr>
        <a:xfrm>
          <a:off x="3104554" y="1747638"/>
          <a:ext cx="1918890" cy="19188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黑体" panose="02010609060101010101" pitchFamily="49" charset="-122"/>
              <a:ea typeface="黑体" panose="02010609060101010101" pitchFamily="49" charset="-122"/>
            </a:rPr>
            <a:t>论述语言</a:t>
          </a:r>
        </a:p>
      </dsp:txBody>
      <dsp:txXfrm>
        <a:off x="3385569" y="2028653"/>
        <a:ext cx="1356860" cy="1356860"/>
      </dsp:txXfrm>
    </dsp:sp>
    <dsp:sp modelId="{E32E275E-D9D9-4D8F-A6F8-23053CC2A426}">
      <dsp:nvSpPr>
        <dsp:cNvPr id="0" name=""/>
        <dsp:cNvSpPr/>
      </dsp:nvSpPr>
      <dsp:spPr>
        <a:xfrm>
          <a:off x="3271907" y="4708"/>
          <a:ext cx="1584184" cy="1334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</a:rPr>
            <a:t>严谨性</a:t>
          </a:r>
        </a:p>
      </dsp:txBody>
      <dsp:txXfrm>
        <a:off x="3503905" y="200100"/>
        <a:ext cx="1120188" cy="943439"/>
      </dsp:txXfrm>
    </dsp:sp>
    <dsp:sp modelId="{6C4AC2D4-8BDF-4AE9-A8D7-83FDBCDBE063}">
      <dsp:nvSpPr>
        <dsp:cNvPr id="0" name=""/>
        <dsp:cNvSpPr/>
      </dsp:nvSpPr>
      <dsp:spPr>
        <a:xfrm>
          <a:off x="5427651" y="2035471"/>
          <a:ext cx="1343223" cy="13432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</a:rPr>
            <a:t>透彻性</a:t>
          </a:r>
        </a:p>
      </dsp:txBody>
      <dsp:txXfrm>
        <a:off x="5624361" y="2232181"/>
        <a:ext cx="949803" cy="949803"/>
      </dsp:txXfrm>
    </dsp:sp>
    <dsp:sp modelId="{496D59D3-5AA7-4920-B4FF-FBF9A112258C}">
      <dsp:nvSpPr>
        <dsp:cNvPr id="0" name=""/>
        <dsp:cNvSpPr/>
      </dsp:nvSpPr>
      <dsp:spPr>
        <a:xfrm>
          <a:off x="3392388" y="4070735"/>
          <a:ext cx="1343223" cy="13432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</a:rPr>
            <a:t>鲜明性</a:t>
          </a:r>
        </a:p>
      </dsp:txBody>
      <dsp:txXfrm>
        <a:off x="3589098" y="4267445"/>
        <a:ext cx="949803" cy="949803"/>
      </dsp:txXfrm>
    </dsp:sp>
    <dsp:sp modelId="{51B0B084-5ABF-4A6A-ACD5-FE11AACBD1F6}">
      <dsp:nvSpPr>
        <dsp:cNvPr id="0" name=""/>
        <dsp:cNvSpPr/>
      </dsp:nvSpPr>
      <dsp:spPr>
        <a:xfrm>
          <a:off x="1357124" y="2035471"/>
          <a:ext cx="1343223" cy="13432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</a:rPr>
            <a:t>通俗性</a:t>
          </a:r>
        </a:p>
      </dsp:txBody>
      <dsp:txXfrm>
        <a:off x="1553834" y="223218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3BF3-48F9-4526-82A7-3C7EABE97B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5A816-4C22-47A4-B47A-BC94AF9FEC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9513" cy="5565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lstStyle/>
          <a:p>
            <a:pPr lvl="0" algn="l" fontAlgn="base"/>
            <a:endParaRPr lang="en-US" altLang="en-US" sz="1100" strike="noStrike" noProof="1"/>
          </a:p>
        </p:txBody>
      </p:sp>
      <p:sp>
        <p:nvSpPr>
          <p:cNvPr id="1049365" name="Rectangle 3"/>
          <p:cNvSpPr>
            <a:spLocks noGrp="1"/>
          </p:cNvSpPr>
          <p:nvPr>
            <p:ph type="dt" idx="1"/>
          </p:nvPr>
        </p:nvSpPr>
        <p:spPr>
          <a:xfrm>
            <a:off x="3985767" y="0"/>
            <a:ext cx="3049513" cy="5565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lstStyle/>
          <a:p>
            <a:pPr lvl="0" algn="r" fontAlgn="base"/>
            <a:endParaRPr lang="en-US" altLang="en-US" sz="1100" strike="noStrike" noProof="1"/>
          </a:p>
        </p:txBody>
      </p:sp>
      <p:sp>
        <p:nvSpPr>
          <p:cNvPr id="30724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-184150" y="831850"/>
            <a:ext cx="7405688" cy="4167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0725" name="Rectangle 5"/>
          <p:cNvSpPr>
            <a:spLocks noGrp="1"/>
          </p:cNvSpPr>
          <p:nvPr>
            <p:ph type="body" sz="quarter"/>
          </p:nvPr>
        </p:nvSpPr>
        <p:spPr>
          <a:xfrm>
            <a:off x="703372" y="5277853"/>
            <a:ext cx="5630111" cy="4998710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49368" name="Rectangle 6"/>
          <p:cNvSpPr>
            <a:spLocks noGrp="1"/>
          </p:cNvSpPr>
          <p:nvPr>
            <p:ph type="ftr" sz="quarter" idx="4"/>
          </p:nvPr>
        </p:nvSpPr>
        <p:spPr>
          <a:xfrm>
            <a:off x="0" y="10550536"/>
            <a:ext cx="3049513" cy="5565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 anchorCtr="0"/>
          <a:lstStyle/>
          <a:p>
            <a:pPr lvl="0" algn="l" fontAlgn="base"/>
            <a:endParaRPr lang="en-US" altLang="en-US" sz="1100" strike="noStrike" noProof="1"/>
          </a:p>
        </p:txBody>
      </p:sp>
      <p:sp>
        <p:nvSpPr>
          <p:cNvPr id="1049369" name="Rectangle 7"/>
          <p:cNvSpPr>
            <a:spLocks noGrp="1"/>
          </p:cNvSpPr>
          <p:nvPr>
            <p:ph type="sldNum" sz="quarter" idx="5"/>
          </p:nvPr>
        </p:nvSpPr>
        <p:spPr>
          <a:xfrm>
            <a:off x="3985767" y="10550536"/>
            <a:ext cx="3049513" cy="5565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 anchorCtr="0"/>
          <a:lstStyle/>
          <a:p>
            <a:pPr lvl="0" algn="r" fontAlgn="base"/>
            <a:fld id="{9A0DB2DC-4C9A-4742-B13C-FB6460FD3503}" type="slidenum">
              <a:rPr lang="en-US" altLang="en-US" sz="11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-4572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-9144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-13716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-1828800" algn="l" defTabSz="914400" fontAlgn="base">
      <a:spcBef>
        <a:spcPct val="30000"/>
      </a:spcBef>
      <a:spcAft>
        <a:spcPct val="0"/>
      </a:spcAft>
      <a:buNone/>
      <a:defRPr sz="1200" b="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l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ctr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r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高二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统编版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语文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选择性必修中册第一单元</a:t>
            </a:r>
            <a:br>
              <a:rPr lang="zh-CN" altLang="zh-CN" b="1" dirty="0"/>
            </a:br>
            <a:endParaRPr lang="zh-CN" altLang="en-US" b="1" dirty="0"/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广州市第五中学 黄蕴怡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20320" y="1156653"/>
            <a:ext cx="1097280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400" dirty="0">
                <a:latin typeface="黑体" panose="02010609060101010101" charset="-122"/>
                <a:ea typeface="黑体" panose="02010609060101010101" charset="-122"/>
              </a:rPr>
              <a:t>人的正确思想是从哪里来的？</a:t>
            </a:r>
            <a:endParaRPr lang="en-US" altLang="zh-CN" sz="54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</a:rPr>
              <a:t>（第二课时）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5" name="图片 4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030" y="6292850"/>
            <a:ext cx="1626870" cy="424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09600" y="74738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二、</a:t>
            </a:r>
            <a:r>
              <a:rPr lang="zh-CN" altLang="zh-CN" sz="36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为什么作者要用通俗易懂的语言来阐述深奥的哲学道理呢？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277144" y="2420889"/>
            <a:ext cx="11305256" cy="86409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（一）用群众喜闻乐见、生动活泼的语言是毛泽东同志一贯的语言风格。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45165" y="3284985"/>
            <a:ext cx="11305256" cy="86409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（二）这是由本文写作的对象和目的决定的。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三、本文的议论立场是怎样的？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416" y="163624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明写正面，暗写反面，议论立场态度鲜明。</a:t>
            </a:r>
            <a:endParaRPr lang="zh-CN" altLang="en-US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592429" y="270892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人的正确思想是从哪里来的？是从天上掉下来的吗？不是。是自己头脑里固有的吗？不是。人的正确思想，只能从社会实践中来，只能从社会的生产斗争、阶级斗争和科学实验这三项实践中来。人们的社会存在，决定人们的思想。而代表先进阶级的正确思想，一旦被群众掌握，就会变成改造社会、改造世界的物质力量。” 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《人的正确思想是从哪里来的？》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1424" y="8367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小结：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四、对本文议论结构首尾呼应、贯通一体的理解。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-146575" y="1622400"/>
            <a:ext cx="10972800" cy="53265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“是从天上掉下来的吗？”“是自己头脑里固有的吗？”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839416" y="2358828"/>
            <a:ext cx="9950896" cy="115212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“有很多人还不懂得这个认识论的道理”“问他的思想、意见、政策、方法、计划、结论、滔滔不绝的演说、大块的文章，是从哪里得来的，他觉得是个怪问题，回答不出来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695400" y="4101758"/>
            <a:ext cx="7992888" cy="53265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“物质可以变成精神，精神可以变成物质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630136" y="4941168"/>
            <a:ext cx="10972800" cy="53265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这些同志对于这一常见的飞跃现象，也觉得不可理解。”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箭头: 右弧形 12"/>
          <p:cNvSpPr/>
          <p:nvPr/>
        </p:nvSpPr>
        <p:spPr>
          <a:xfrm>
            <a:off x="10689855" y="1886441"/>
            <a:ext cx="792088" cy="12419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箭头: 右弧形 13"/>
          <p:cNvSpPr/>
          <p:nvPr/>
        </p:nvSpPr>
        <p:spPr>
          <a:xfrm>
            <a:off x="10416480" y="4137387"/>
            <a:ext cx="648072" cy="11249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 build="p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9" name="标题 8"/>
          <p:cNvSpPr txBox="1"/>
          <p:nvPr/>
        </p:nvSpPr>
        <p:spPr>
          <a:xfrm>
            <a:off x="762000" y="4270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五、分析本文论证方法及论证效果。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85836" y="2204864"/>
            <a:ext cx="535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论点：议论文的灵魂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5836" y="329275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论据：是支撑论点的材料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85836" y="4512351"/>
            <a:ext cx="586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论证：论点和论据之间的桥梁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9375" y="908720"/>
            <a:ext cx="11233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六、研读任务：对比本课两篇文章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改造我们的学习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人的正确思想是从哪里来的？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，完成下面表格。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5400" y="2287964"/>
          <a:ext cx="10238929" cy="26609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59425"/>
                <a:gridCol w="1872208"/>
                <a:gridCol w="1576435"/>
                <a:gridCol w="2030861"/>
              </a:tblGrid>
              <a:tr h="744593"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     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文章题目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论证方法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举例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00050" algn="l"/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论证效果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0343">
                <a:tc rowSpan="2">
                  <a:txBody>
                    <a:bodyPr/>
                    <a:lstStyle/>
                    <a:p>
                      <a:pPr algn="just"/>
                      <a:r>
                        <a:rPr lang="en-US" alt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 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《改造我们的学习》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9905">
                <a:tc>
                  <a:txBody>
                    <a:bodyPr/>
                    <a:lstStyle/>
                    <a:p>
                      <a:pPr algn="just"/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《人的正确思想是从哪里来的？》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3788" y="545072"/>
          <a:ext cx="11449272" cy="5639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691"/>
                <a:gridCol w="1779829"/>
                <a:gridCol w="3240360"/>
                <a:gridCol w="3528392"/>
              </a:tblGrid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文章题目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论证方法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   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举例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00050" algn="l"/>
                      <a:r>
                        <a:rPr lang="en-US" alt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    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论证效果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184">
                <a:tc rowSpan="2">
                  <a:txBody>
                    <a:bodyPr/>
                    <a:lstStyle/>
                    <a:p>
                      <a:pPr algn="l"/>
                      <a:endParaRPr lang="en-US" alt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endParaRPr lang="en-US" alt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endParaRPr lang="en-US" alt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《改造我们的学习》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4176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4886">
                <a:tc>
                  <a:txBody>
                    <a:bodyPr/>
                    <a:lstStyle/>
                    <a:p>
                      <a:pPr algn="l"/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《人的正确思想是从哪里来的？》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330357" y="15666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对比论证</a:t>
            </a:r>
            <a:endParaRPr lang="zh-CN" altLang="en-US" sz="24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0357" y="332101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比喻论证</a:t>
            </a:r>
            <a:endParaRPr lang="zh-CN" altLang="en-US" sz="24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30357" y="48917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举例论证</a:t>
            </a:r>
            <a:endParaRPr lang="zh-CN" altLang="en-US" sz="24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86541" y="120665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第三部分中，把主观主义的态度与马克思列宁主义的态度进行对比。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64399" y="2786041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这种态度，就是有的放矢的态度，“的”就是中国革命，“矢”就是马克思列宁主义。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65483" y="436542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“现在我们的同志中，有很多还不懂得这个认识论的道理。问他的思想、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意见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是从哪里得来的，他觉得是个怪问题，回答不出来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。”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37589" y="1197361"/>
            <a:ext cx="3417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有利于揭示主观主义学风的实质和危害，也有利于加深对马列主义学风的实质和长处的认识。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6595" y="285707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说明要有目的地去研究马列主义理论，使说理更形象易懂。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16595" y="4461044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列举现实中一些人的错误做法，再现他们的窘态，使人们加深了对辩证唯物主义认识论重要性的理解。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375" y="908720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七、分享活动：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古今中外名人有关“实践与理论”的经典语录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392" y="1844824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100" dirty="0">
                <a:solidFill>
                  <a:srgbClr val="7030A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纸上得来终觉浅，绝知此事要躬行。——</a:t>
            </a:r>
            <a:r>
              <a:rPr lang="zh-CN" altLang="en-US" sz="2800" kern="100" dirty="0">
                <a:solidFill>
                  <a:srgbClr val="7030A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南宋</a:t>
            </a:r>
            <a:r>
              <a:rPr lang="zh-CN" altLang="en-US" sz="2800" kern="100" dirty="0">
                <a:solidFill>
                  <a:srgbClr val="7030A0"/>
                </a:solidFill>
                <a:effectLst/>
                <a:ea typeface="黑体" panose="02010609060101010101" charset="-122"/>
                <a:cs typeface="Arial" panose="020B0604020202020204" pitchFamily="34" charset="0"/>
              </a:rPr>
              <a:t>∙陆游</a:t>
            </a:r>
            <a:endParaRPr lang="zh-CN" altLang="en-US" sz="28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3392" y="2673206"/>
            <a:ext cx="98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你要有知识，你就得参加变革现实的实践。你要知道梨子的滋味，你就得变革梨子，亲口吃一吃。——</a:t>
            </a:r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中国</a:t>
            </a:r>
            <a:r>
              <a:rPr lang="zh-CN" altLang="en-US" sz="2800" dirty="0">
                <a:solidFill>
                  <a:schemeClr val="accent6"/>
                </a:solidFill>
                <a:ea typeface="黑体" panose="02010609060101010101" charset="-122"/>
                <a:cs typeface="Arial" panose="020B0604020202020204" pitchFamily="34" charset="0"/>
              </a:rPr>
              <a:t>∙毛泽东</a:t>
            </a:r>
            <a:endParaRPr lang="zh-CN" altLang="en-US" sz="2800" dirty="0">
              <a:solidFill>
                <a:schemeClr val="accent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925" y="3861048"/>
            <a:ext cx="1116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理论所不能解决的疑难问题，实践将为你解决。——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德国</a:t>
            </a:r>
            <a:r>
              <a:rPr lang="zh-CN" altLang="en-US" sz="2800" dirty="0">
                <a:solidFill>
                  <a:srgbClr val="7030A0"/>
                </a:solidFill>
                <a:ea typeface="黑体" panose="02010609060101010101" charset="-122"/>
                <a:cs typeface="Arial" panose="020B0604020202020204" pitchFamily="34" charset="0"/>
              </a:rPr>
              <a:t>∙</a:t>
            </a:r>
            <a:r>
              <a:rPr lang="zh-CN" altLang="zh-CN" sz="28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费尔巴哈</a:t>
            </a:r>
            <a:endParaRPr lang="zh-CN" altLang="en-US" sz="28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3392" y="4857537"/>
            <a:ext cx="1116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人的思维是否具有客观的真理性，这并不是一个理论的问题，而是一个实践的问题。——</a:t>
            </a:r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德国</a:t>
            </a:r>
            <a:r>
              <a:rPr lang="zh-CN" altLang="en-US" sz="2800" dirty="0">
                <a:solidFill>
                  <a:schemeClr val="accent6"/>
                </a:solidFill>
                <a:ea typeface="黑体" panose="02010609060101010101" charset="-122"/>
                <a:cs typeface="Arial" panose="020B0604020202020204" pitchFamily="34" charset="0"/>
              </a:rPr>
              <a:t>∙</a:t>
            </a:r>
            <a:r>
              <a:rPr lang="zh-CN" altLang="zh-CN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马克思</a:t>
            </a:r>
            <a:endParaRPr lang="zh-CN" altLang="zh-CN" sz="2800" dirty="0">
              <a:solidFill>
                <a:schemeClr val="accent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9" name="内容占位符 2"/>
          <p:cNvSpPr txBox="1"/>
          <p:nvPr/>
        </p:nvSpPr>
        <p:spPr>
          <a:xfrm>
            <a:off x="335360" y="980728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en-US" sz="2800" dirty="0"/>
              <a:t> 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“我们党一步步走过来，很重要的一条就是不断总结经验、提高本领，不断提高应对风险、迎接挑战、化险为夷的能力水平。党的经验不是从天上掉下来的，也不是从书本上抄来的，而是我们党在历经艰辛、饱经风雨的长期摸索中积累下来的，饱含着成败和得失，凝结着鲜血和汗水，充满着智慧和勇毅。”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                   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习近平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在党史学习教育动员大会上的讲话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en-US" sz="3200" dirty="0"/>
              <a:t>     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课堂小结</a:t>
            </a:r>
            <a:r>
              <a:rPr lang="zh-CN" altLang="en-US" sz="3200" dirty="0"/>
              <a:t>：</a:t>
            </a:r>
            <a:endParaRPr lang="en-US" altLang="zh-CN" sz="3200" dirty="0"/>
          </a:p>
          <a:p>
            <a:pPr algn="l"/>
            <a:r>
              <a:rPr lang="en-US" altLang="zh-CN" sz="3200" dirty="0"/>
              <a:t>        </a:t>
            </a:r>
            <a:r>
              <a:rPr lang="zh-CN" altLang="en-US" sz="3200" dirty="0"/>
              <a:t> 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综上所析，全文以一千来字的篇幅，对深奥的哲学问题，作了博大精深、深入浅出的解说，缩龙成寸，可谓“层叠纵宕，若崇山广壑，使观者莫能穷其际”，具有精警的艺术技巧之美。在古今中外的哲学史和文章史上堪称文质兼美的千古绝唱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407368" y="60436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回顾上节课内容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444500" y="1611313"/>
            <a:ext cx="982663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600" dirty="0">
                <a:cs typeface="Times New Roman" panose="02020603050405020304" pitchFamily="18" charset="0"/>
              </a:rPr>
              <a:t>人的正确思想是从哪里来的？</a:t>
            </a:r>
            <a:endParaRPr lang="zh-CN" altLang="en-US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左大括号 20"/>
          <p:cNvSpPr>
            <a:spLocks noChangeArrowheads="1"/>
          </p:cNvSpPr>
          <p:nvPr/>
        </p:nvSpPr>
        <p:spPr bwMode="auto">
          <a:xfrm>
            <a:off x="1411288" y="1816100"/>
            <a:ext cx="173037" cy="3871913"/>
          </a:xfrm>
          <a:prstGeom prst="leftBrace">
            <a:avLst>
              <a:gd name="adj1" fmla="val 2248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11" tIns="43205" rIns="86411" bIns="43205" anchor="ctr"/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1700">
              <a:cs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1614488" y="1450975"/>
            <a:ext cx="9404350" cy="6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6" tIns="57582" rIns="115166" bIns="57582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一</a:t>
            </a:r>
            <a:r>
              <a:rPr lang="en-US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中心论点：人的正确思想，只能从</a:t>
            </a:r>
            <a:r>
              <a:rPr lang="zh-CN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　　　　</a:t>
            </a:r>
            <a:r>
              <a:rPr lang="en-US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中来</a:t>
            </a:r>
            <a:endParaRPr lang="zh-CN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614488" y="3538538"/>
            <a:ext cx="20986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600" dirty="0"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cs typeface="Times New Roman" panose="02020603050405020304" pitchFamily="18" charset="0"/>
              </a:rPr>
              <a:t>二</a:t>
            </a:r>
            <a:r>
              <a:rPr lang="en-US" altLang="zh-CN" sz="2600" dirty="0"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cs typeface="Times New Roman" panose="02020603050405020304" pitchFamily="18" charset="0"/>
              </a:rPr>
              <a:t>分析问题</a:t>
            </a:r>
            <a:endParaRPr lang="zh-CN" altLang="en-US" sz="2600" dirty="0">
              <a:cs typeface="Times New Roman" panose="02020603050405020304" pitchFamily="18" charset="0"/>
            </a:endParaRPr>
          </a:p>
        </p:txBody>
      </p:sp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1614488" y="5248275"/>
            <a:ext cx="94043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5" tIns="57582" rIns="115165" bIns="57582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dirty="0"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cs typeface="Times New Roman" panose="02020603050405020304" pitchFamily="18" charset="0"/>
              </a:rPr>
              <a:t>三</a:t>
            </a:r>
            <a:r>
              <a:rPr lang="en-US" altLang="zh-CN" sz="2600" dirty="0"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cs typeface="Times New Roman" panose="02020603050405020304" pitchFamily="18" charset="0"/>
              </a:rPr>
              <a:t>联系实际，点明进行辩证唯物主义认识论教育的意义</a:t>
            </a:r>
            <a:endParaRPr lang="zh-CN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4" name="左大括号 37"/>
          <p:cNvSpPr>
            <a:spLocks noChangeArrowheads="1"/>
          </p:cNvSpPr>
          <p:nvPr/>
        </p:nvSpPr>
        <p:spPr bwMode="auto">
          <a:xfrm>
            <a:off x="3652838" y="2659063"/>
            <a:ext cx="179387" cy="2247900"/>
          </a:xfrm>
          <a:prstGeom prst="leftBrace">
            <a:avLst>
              <a:gd name="adj1" fmla="val 2227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11" tIns="43205" rIns="86411" bIns="43205" anchor="ctr"/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1700">
              <a:cs typeface="Times New Roman" panose="02020603050405020304" pitchFamily="18" charset="0"/>
            </a:endParaRP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3806825" y="2306638"/>
            <a:ext cx="6275388" cy="6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总论</a:t>
            </a:r>
            <a:r>
              <a:rPr lang="zh-CN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en-US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与</a:t>
            </a:r>
            <a:r>
              <a:rPr lang="zh-CN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en-US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的辩证关系</a:t>
            </a:r>
            <a:endParaRPr lang="en-US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3806825" y="3311525"/>
            <a:ext cx="2266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cs typeface="Times New Roman" panose="02020603050405020304" pitchFamily="18" charset="0"/>
              </a:rPr>
              <a:t>认识过程的</a:t>
            </a:r>
            <a:endParaRPr lang="en-US" altLang="zh-CN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dirty="0">
                <a:cs typeface="Times New Roman" panose="02020603050405020304" pitchFamily="18" charset="0"/>
              </a:rPr>
              <a:t>     </a:t>
            </a:r>
            <a:r>
              <a:rPr lang="zh-CN" altLang="zh-CN" sz="2600" dirty="0">
                <a:cs typeface="Times New Roman" panose="02020603050405020304" pitchFamily="18" charset="0"/>
              </a:rPr>
              <a:t>两个飞跃</a:t>
            </a:r>
            <a:endParaRPr lang="en-US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7" name="矩形 40"/>
          <p:cNvSpPr>
            <a:spLocks noChangeArrowheads="1"/>
          </p:cNvSpPr>
          <p:nvPr/>
        </p:nvSpPr>
        <p:spPr bwMode="auto">
          <a:xfrm>
            <a:off x="3806825" y="4441825"/>
            <a:ext cx="69230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dirty="0">
                <a:cs typeface="Times New Roman" panose="02020603050405020304" pitchFamily="18" charset="0"/>
              </a:rPr>
              <a:t>(3)</a:t>
            </a:r>
            <a:r>
              <a:rPr lang="zh-CN" altLang="zh-CN" sz="2600" dirty="0">
                <a:cs typeface="Times New Roman" panose="02020603050405020304" pitchFamily="18" charset="0"/>
              </a:rPr>
              <a:t>总结并深化：正确的认识需要多次反复</a:t>
            </a:r>
            <a:endParaRPr lang="zh-CN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6121400" y="3087688"/>
            <a:ext cx="5119688" cy="124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6" tIns="57582" rIns="115166" bIns="57582">
            <a:spAutoFit/>
          </a:bodyPr>
          <a:lstStyle>
            <a:lvl1pPr marL="3132455" indent="-3132455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955800" algn="l"/>
              </a:tabLst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从感性认识到</a:t>
            </a:r>
            <a:r>
              <a:rPr lang="en-US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    _________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的飞跃</a:t>
            </a:r>
            <a:endParaRPr lang="en-US" altLang="zh-CN" sz="26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从理性认识到</a:t>
            </a:r>
            <a:r>
              <a:rPr lang="zh-CN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en-US" altLang="zh-CN" sz="2600" u="sng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zh-CN" sz="2600" dirty="0">
                <a:cs typeface="Times New Roman" panose="02020603050405020304" pitchFamily="18" charset="0"/>
                <a:sym typeface="Wingdings" panose="05000000000000000000" pitchFamily="2" charset="2"/>
              </a:rPr>
              <a:t>的飞跃</a:t>
            </a:r>
            <a:endParaRPr lang="en-US" altLang="zh-CN" sz="2600" dirty="0">
              <a:cs typeface="Times New Roman" panose="02020603050405020304" pitchFamily="18" charset="0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7268369" y="1544748"/>
            <a:ext cx="21605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社会实践</a:t>
            </a:r>
            <a:endParaRPr lang="zh-CN" altLang="en-US" sz="2600" dirty="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5229225" y="2430463"/>
            <a:ext cx="1328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物质</a:t>
            </a:r>
            <a:endParaRPr lang="zh-CN" altLang="en-US" sz="2600" dirty="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矩形 34"/>
          <p:cNvSpPr>
            <a:spLocks noChangeArrowheads="1"/>
          </p:cNvSpPr>
          <p:nvPr/>
        </p:nvSpPr>
        <p:spPr bwMode="auto">
          <a:xfrm>
            <a:off x="6667500" y="2430463"/>
            <a:ext cx="13255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精神</a:t>
            </a:r>
            <a:endParaRPr lang="zh-CN" altLang="en-US" sz="2600" dirty="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矩形 35"/>
          <p:cNvSpPr>
            <a:spLocks noChangeArrowheads="1"/>
          </p:cNvSpPr>
          <p:nvPr/>
        </p:nvSpPr>
        <p:spPr bwMode="auto">
          <a:xfrm>
            <a:off x="8569325" y="3240088"/>
            <a:ext cx="1944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理性认识</a:t>
            </a:r>
            <a:endParaRPr lang="zh-CN" altLang="en-US" sz="2600" dirty="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矩形 36"/>
          <p:cNvSpPr>
            <a:spLocks noChangeArrowheads="1"/>
          </p:cNvSpPr>
          <p:nvPr/>
        </p:nvSpPr>
        <p:spPr bwMode="auto">
          <a:xfrm>
            <a:off x="8137301" y="3779838"/>
            <a:ext cx="12239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defTabSz="863600"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 </a:t>
            </a:r>
            <a:r>
              <a:rPr lang="zh-CN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实践</a:t>
            </a:r>
            <a:r>
              <a:rPr lang="en-US" altLang="zh-CN" sz="2600" dirty="0">
                <a:solidFill>
                  <a:srgbClr val="C00000"/>
                </a:solidFill>
                <a:ea typeface="楷体" panose="02010609060101010101" pitchFamily="49" charset="-122"/>
              </a:rPr>
              <a:t>  </a:t>
            </a:r>
            <a:endParaRPr lang="zh-CN" altLang="en-US" sz="2600" dirty="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-1824880" y="2492896"/>
            <a:ext cx="10972800" cy="118072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                 </a:t>
            </a:r>
            <a:r>
              <a:rPr lang="zh-CN" altLang="en-US" sz="4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谢谢大家！</a:t>
            </a:r>
            <a:endParaRPr lang="zh-CN" altLang="en-US" sz="4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高二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统编版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语文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选择性必修中册第一单元</a:t>
            </a:r>
            <a:br>
              <a:rPr lang="zh-CN" altLang="zh-CN" b="1" dirty="0"/>
            </a:br>
            <a:endParaRPr lang="zh-CN" altLang="en-US" b="1" dirty="0"/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广州市第五中学 黄蕴怡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09600" y="2132965"/>
            <a:ext cx="1097280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人的正确思想是从哪里来的？（答疑）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5" name="图片 4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030" y="6292850"/>
            <a:ext cx="1626870" cy="4248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问题</a:t>
            </a:r>
            <a:r>
              <a:rPr lang="en-US" altLang="zh-CN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为什么要用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人的正确思想是从哪里来的？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这样的</a:t>
            </a:r>
            <a:endParaRPr lang="en-US" altLang="zh-CN" sz="3200" dirty="0"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问句作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标题？</a:t>
            </a:r>
            <a:endParaRPr lang="zh-CN" altLang="zh-CN" sz="3200" dirty="0">
              <a:effectLst/>
              <a:latin typeface="黑体" panose="02010609060101010101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292666" y="5373216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731" y="1632562"/>
            <a:ext cx="10513168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zh-CN" sz="32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文章标题既反映文章内容，又反映写作对象、目的、时间、要求等因素的制约。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479376" y="3071003"/>
            <a:ext cx="10513168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这个标题包含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两层意思这与课文的两次飞跃紧密联系。也就是说，标题恰当地反映了文章的内容。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407368" y="4623442"/>
            <a:ext cx="1051316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(3)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用疑问句，有引起读者注意和深思的作用。</a:t>
            </a:r>
            <a:endParaRPr lang="zh-CN" altLang="zh-CN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400" y="908720"/>
            <a:ext cx="150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析疑：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en-US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问题</a:t>
            </a:r>
            <a:r>
              <a:rPr lang="en-US" altLang="zh-CN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“人非生而知之者，我们获取知识，一靠学习，二靠实践。如果离开实践，学习就成了无源之水、无本之木。联系课文的观点，我们该树立怎样的学习观？”</a:t>
            </a:r>
            <a:endParaRPr lang="zh-CN" altLang="zh-CN" sz="3200" kern="100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609600" y="1052736"/>
            <a:ext cx="10972800" cy="2116832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首先要解决的是学习问题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，比如要解决一知半解的态度、脱离实际的态度、夸夸其谈的态度。我们要有科学认真的态度，不能把学习当做装点门面的途径，“无实事求是之意，有哗众取宠之心”。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78094" y="3501008"/>
            <a:ext cx="10972800" cy="2664296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我建议首先</a:t>
            </a:r>
            <a:r>
              <a:rPr lang="zh-CN" altLang="zh-CN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树立理论联系实践的学习观</a:t>
            </a:r>
            <a:r>
              <a:rPr lang="zh-CN" altLang="zh-CN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面对跨世纪的宏图和历史赋予的重任，我们不仅要认识到理论联系实际的重要性，更要真切地感受到学习“有的放矢的态度”的迫切性。我们一定要注重理论与实际相结合，而不是成为一个只拥有一纸文凭，而没有真才实学的学生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400" y="552767"/>
            <a:ext cx="150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析疑：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0232" y="1052736"/>
            <a:ext cx="10297144" cy="255454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其次树立实事求是的优良学风</a:t>
            </a:r>
            <a:r>
              <a:rPr lang="zh-CN" altLang="zh-CN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求知求学必须讲究实证，求索真相，踏踏实实，知之为知之，不知为不知。从校园到社会，各种诚信缺失的现象屡见不鲜，因此，我们不仅要在实事求是思想路线的教育中倡导严谨的学风，还需要进一步弘扬踏实做事、诚信做人的重要品质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0232" y="3790057"/>
            <a:ext cx="10297144" cy="255454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最后树立独立思考的学习观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。当今社会，我们每天都要面对海量的信息，这些信息真假混杂，令人难辨，这就需要我们独立思考，透过现象看本质，做到不信谣、不传谣。我们要多一分理智，多一点责任，多一点思考，头脑清晰，明辨是非。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960669" y="1052736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en-US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问题</a:t>
            </a:r>
            <a:r>
              <a:rPr lang="en-US" altLang="zh-CN" sz="32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3200" kern="10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通过</a:t>
            </a:r>
            <a:r>
              <a:rPr lang="zh-CN" altLang="en-US" sz="32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本文的学习</a:t>
            </a:r>
            <a:r>
              <a:rPr lang="zh-CN" altLang="zh-CN" sz="3200" kern="10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，我</a:t>
            </a:r>
            <a:r>
              <a:rPr lang="zh-CN" altLang="en-US" sz="3200" kern="10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将</a:t>
            </a:r>
            <a:r>
              <a:rPr lang="zh-CN" altLang="en-US" sz="32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有怎</a:t>
            </a:r>
            <a:r>
              <a:rPr lang="zh-CN" altLang="zh-CN" sz="3200" kern="10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样</a:t>
            </a:r>
            <a:r>
              <a:rPr lang="zh-CN" altLang="zh-CN" sz="3200" kern="1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的收获？</a:t>
            </a:r>
            <a:endParaRPr lang="zh-CN" altLang="zh-CN" sz="3200" kern="100" dirty="0"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5440" y="2060848"/>
            <a:ext cx="9721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本文从结构形式上给我们提供了阅读和写作议论文的良好范例。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1991544" y="3487267"/>
            <a:ext cx="8611646" cy="211054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zh-CN" altLang="zh-CN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引论——开头——提出问题</a:t>
            </a:r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zh-CN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本论——本体——分析问题</a:t>
            </a:r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zh-CN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结论——结尾——解决问题。</a:t>
            </a:r>
            <a:endParaRPr lang="zh-CN" altLang="zh-CN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960669" y="1052736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问题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通过学习本文，我有什么样的收获？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5792" y="4050096"/>
            <a:ext cx="10153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写作议论文，就要根据表达的需要，考虑如何按照“大体”构架去安排文章的内容。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792" y="2357264"/>
            <a:ext cx="10153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阅读议论文就要善于从文章的具体内容及层次出发，去追溯文章中的那个“大体”；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-960784" y="2636912"/>
            <a:ext cx="9100592" cy="60466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                 </a:t>
            </a:r>
            <a:r>
              <a:rPr lang="zh-CN" altLang="en-US" sz="4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谢谢大家！</a:t>
            </a:r>
            <a:endParaRPr lang="zh-CN" altLang="en-US" sz="4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695400" y="836712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                   </a:t>
            </a:r>
            <a:r>
              <a:rPr lang="zh-CN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辩证唯物论</a:t>
            </a:r>
            <a:endParaRPr lang="zh-CN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辩证唯物论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是由马克思所主张的历史学说，是关于世界的物质性学说、关于物质和意识的辩证关系学说，它采用辩证法的观点研究出世界的本质，所要说明的是世界的本质“是什么”的问题。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辩证唯物论的</a:t>
            </a:r>
            <a:r>
              <a:rPr lang="zh-CN" altLang="zh-CN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基本观点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是：世界的本原是物质，主张物质决定意识，意识是对物质的反映，同时，意识对物质有能动的反作用。承认世界是物质的，物质具有客观实在性，这是整个马克思主义哲学的基础。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695400" y="836712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唯心主义</a:t>
            </a:r>
            <a:endParaRPr lang="zh-CN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唯心主义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是同唯物主义相对立的哲学思想体系。在思维和存在、精神和物质的关系这个哲学本体上，唯心主义认为精神是世界的第一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性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质，物质是世界的第二性质。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唯心主义有</a:t>
            </a:r>
            <a:r>
              <a:rPr lang="zh-CN" altLang="zh-CN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两种基本表现形式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：客观唯心主义和主观唯心主义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客观唯心主义认为，在现实世界之外独立存在着一种客观精神，它是世界的本源，世界万物是由它产生出来的。而主观唯心主义是把人的主观精神作为认识世界的出发点，存在主观精神之中的是认知上的世界，是主观精神的产物，而并非真正客观上的世界。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一、文章的论述语言有什么特点？其表达效果如何？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400" y="144953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（一）议论语言准确严谨</a:t>
            </a:r>
            <a:endParaRPr lang="zh-CN" altLang="en-US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551384" y="2290457"/>
            <a:ext cx="11031016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/>
              <a:t>1</a:t>
            </a:r>
            <a:r>
              <a:rPr lang="en-US" altLang="zh-CN"/>
              <a:t>.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“代表先进阶级的正确思想，一旦被群众掌握，就会变成</a:t>
            </a:r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改造社会</a:t>
            </a:r>
            <a:r>
              <a:rPr lang="zh-CN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改造世界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的物质力量。</a:t>
            </a:r>
            <a:r>
              <a:rPr lang="zh-CN" altLang="en-US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（《人的正确思想是从哪里来的？》</a:t>
            </a:r>
            <a:endParaRPr lang="zh-CN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535242" y="3573016"/>
            <a:ext cx="11321398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2</a:t>
            </a:r>
            <a:r>
              <a:rPr lang="en-US" altLang="zh-CN" dirty="0"/>
              <a:t>.</a:t>
            </a:r>
            <a:r>
              <a:rPr lang="zh-CN" altLang="zh-CN" dirty="0"/>
              <a:t> 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一般的说来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，成功了的就是正确的，失败了的就是错误的，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特别是人类对自然界的斗争是如此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（《人的正确思想是从哪里来的？》）</a:t>
            </a:r>
            <a:endParaRPr lang="zh-CN" altLang="zh-CN" sz="28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600840" y="4855575"/>
            <a:ext cx="11321398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无产阶级认识世界的目的，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只是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为了改造世界，此外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再无别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的目的。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（《人的正确思想是从哪里来的？》）</a:t>
            </a:r>
            <a:endParaRPr lang="zh-CN" altLang="zh-CN" sz="28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FontTx/>
              <a:buNone/>
            </a:pP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4" name="内容占位符 2"/>
          <p:cNvSpPr txBox="1"/>
          <p:nvPr/>
        </p:nvSpPr>
        <p:spPr>
          <a:xfrm>
            <a:off x="407368" y="980728"/>
            <a:ext cx="11449272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“在社会斗争中，代表先进阶级的势力，有时候有些失败，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并不是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因为思想不正确，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而是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因为在斗争力量的对比上，先进势力这一方，暂时还不如反动势力那一方，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暂时失败了，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但是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以后总有一天会要成功的。人们的认识经过实践的考验，又会产生一个飞跃。这次飞跃，比起前一次飞跃来，意义更加伟大。”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 （《人的正确思想是从哪里来的？》）</a:t>
            </a:r>
            <a:endParaRPr lang="zh-CN" altLang="zh-CN" sz="28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71305" y="4005064"/>
            <a:ext cx="11321398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本文议论语言的准确严谨表现在以下两方面：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）在主词句前加上一些修饰成分，或在后面作补说。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370" y="5217097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）借用准确适用的关联词和副词。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一、本文的论述语言有什么特点？其表达效果如何？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400" y="148478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（二）议论语言深刻透彻</a:t>
            </a:r>
            <a:endParaRPr lang="zh-CN" altLang="en-US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9600" y="2344099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zh-CN" sz="28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“这次飞跃，比起前一次飞跃来，意义更加伟大。因为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只有</a:t>
            </a:r>
            <a:r>
              <a:rPr lang="zh-CN" altLang="zh-CN" sz="28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这一次飞跃，才能证明认识的第一次飞跃，即从客观外界的反映过程中得到的思想、理论、政策、计划、办法等等，究竟是正确的还是错误的，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此外再无</a:t>
            </a:r>
            <a:r>
              <a:rPr lang="zh-CN" altLang="zh-CN" sz="28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别的检验真理的办法。而无产阶级认识世界的目的，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只是为了</a:t>
            </a:r>
            <a:r>
              <a:rPr lang="zh-CN" altLang="zh-CN" sz="28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改造世界，</a:t>
            </a:r>
            <a:r>
              <a:rPr lang="zh-CN" altLang="zh-CN" sz="2800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此外再无</a:t>
            </a:r>
            <a:r>
              <a:rPr lang="zh-CN" altLang="zh-CN" sz="2800" kern="1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别的目的。”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《人的正确思想是从哪里来的？》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一、文章的论述语言有什么特点？其表达效果如何？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400" y="141763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（三）议论语言通俗易懂</a:t>
            </a:r>
            <a:endParaRPr lang="zh-CN" altLang="en-US" sz="320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551482" y="2315809"/>
            <a:ext cx="8737648" cy="127097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本文标题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“人的正确思想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是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从哪里来的？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” 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54696" y="3284984"/>
            <a:ext cx="11329936" cy="136815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2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“人的正确思想是从哪里来的？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是从天上掉下来的吗？不是。是自己头脑里固有的吗？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不是。人的正确思想，只能从社会实践中来，只能从社会的生产斗争、阶级斗争和科学实验这三项实践中来</a:t>
            </a:r>
            <a:r>
              <a:rPr lang="zh-CN" altLang="zh-CN" dirty="0"/>
              <a:t>。”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87488" y="4005064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951984" y="4005064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560496" y="4003180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600" y="4653136"/>
            <a:ext cx="2606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205"/>
            <a:ext cx="1501140" cy="397510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6344602"/>
            <a:ext cx="1626870" cy="424815"/>
          </a:xfrm>
          <a:prstGeom prst="rect">
            <a:avLst/>
          </a:prstGeom>
        </p:spPr>
      </p:pic>
      <p:sp>
        <p:nvSpPr>
          <p:cNvPr id="4" name="内容占位符 2"/>
          <p:cNvSpPr txBox="1"/>
          <p:nvPr/>
        </p:nvSpPr>
        <p:spPr>
          <a:xfrm>
            <a:off x="263352" y="836712"/>
            <a:ext cx="12135816" cy="136815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3.“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无数客观外界的现象通过人的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眼、耳、鼻、舌、身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这五个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感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官能反映到自己的头脑中来，开始是感性认识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。”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《人的正确思想是从哪里来的？》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447928" y="1556792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内容占位符 2"/>
          <p:cNvSpPr txBox="1"/>
          <p:nvPr/>
        </p:nvSpPr>
        <p:spPr>
          <a:xfrm>
            <a:off x="407368" y="2924944"/>
            <a:ext cx="12135816" cy="136815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本文使用了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三组对应的概念：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384" y="3779004"/>
            <a:ext cx="26642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存在——思想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3882988" y="3779004"/>
            <a:ext cx="26642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实践——认识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146992" y="3779004"/>
            <a:ext cx="26642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物质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精神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13b802c9-1a1d-49ba-a435-7dbab179a93d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3933</Words>
  <Application>WPS 演示</Application>
  <PresentationFormat>宽屏</PresentationFormat>
  <Paragraphs>247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黑体</vt:lpstr>
      <vt:lpstr>Times New Roman</vt:lpstr>
      <vt:lpstr>Calibri</vt:lpstr>
      <vt:lpstr>楷体</vt:lpstr>
      <vt:lpstr>微软雅黑</vt:lpstr>
      <vt:lpstr>Arial Unicode MS</vt:lpstr>
      <vt:lpstr>Courier New</vt:lpstr>
      <vt:lpstr>Arial</vt:lpstr>
      <vt:lpstr>默认设计模板</vt:lpstr>
      <vt:lpstr>高二—统编版—语文—选择性必修中册第一单元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高二—统编版—语文—选择性必修中册第一单元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PPT制作规范（请在此模板按如下格式制作教案）</dc:title>
  <dc:creator>Lenovo</dc:creator>
  <cp:lastModifiedBy>seewo</cp:lastModifiedBy>
  <cp:revision>144</cp:revision>
  <dcterms:created xsi:type="dcterms:W3CDTF">2021-05-24T02:27:00Z</dcterms:created>
  <dcterms:modified xsi:type="dcterms:W3CDTF">2022-07-08T11:13:19Z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F1F87CF7C6C34B45B99789180DB19C73</vt:lpwstr>
  </property>
</Properties>
</file>