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7" r:id="rId2"/>
  </p:sldMasterIdLst>
  <p:notesMasterIdLst>
    <p:notesMasterId r:id="rId22"/>
  </p:notesMasterIdLst>
  <p:handoutMasterIdLst>
    <p:handoutMasterId r:id="rId23"/>
  </p:handoutMasterIdLst>
  <p:sldIdLst>
    <p:sldId id="429" r:id="rId3"/>
    <p:sldId id="512" r:id="rId4"/>
    <p:sldId id="431" r:id="rId5"/>
    <p:sldId id="433" r:id="rId6"/>
    <p:sldId id="434" r:id="rId7"/>
    <p:sldId id="435" r:id="rId8"/>
    <p:sldId id="437" r:id="rId9"/>
    <p:sldId id="438" r:id="rId10"/>
    <p:sldId id="439" r:id="rId11"/>
    <p:sldId id="441" r:id="rId12"/>
    <p:sldId id="442" r:id="rId13"/>
    <p:sldId id="443" r:id="rId14"/>
    <p:sldId id="444" r:id="rId15"/>
    <p:sldId id="445" r:id="rId16"/>
    <p:sldId id="513" r:id="rId17"/>
    <p:sldId id="446" r:id="rId18"/>
    <p:sldId id="448" r:id="rId19"/>
    <p:sldId id="450" r:id="rId20"/>
    <p:sldId id="514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48" userDrawn="1">
          <p15:clr>
            <a:srgbClr val="A4A3A4"/>
          </p15:clr>
        </p15:guide>
        <p15:guide id="2" pos="688" userDrawn="1">
          <p15:clr>
            <a:srgbClr val="A4A3A4"/>
          </p15:clr>
        </p15:guide>
        <p15:guide id="3" pos="7015" userDrawn="1">
          <p15:clr>
            <a:srgbClr val="A4A3A4"/>
          </p15:clr>
        </p15:guide>
        <p15:guide id="4" orient="horz" pos="5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84AD"/>
    <a:srgbClr val="014E6A"/>
    <a:srgbClr val="AE0203"/>
    <a:srgbClr val="711000"/>
    <a:srgbClr val="01431D"/>
    <a:srgbClr val="01621F"/>
    <a:srgbClr val="AF0000"/>
    <a:srgbClr val="DCE797"/>
    <a:srgbClr val="637067"/>
    <a:srgbClr val="89D7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197" autoAdjust="0"/>
    <p:restoredTop sz="90786" autoAdjust="0"/>
  </p:normalViewPr>
  <p:slideViewPr>
    <p:cSldViewPr snapToGrid="0">
      <p:cViewPr varScale="1">
        <p:scale>
          <a:sx n="76" d="100"/>
          <a:sy n="76" d="100"/>
        </p:scale>
        <p:origin x="52" y="384"/>
      </p:cViewPr>
      <p:guideLst>
        <p:guide orient="horz" pos="3748"/>
        <p:guide pos="688"/>
        <p:guide pos="7015"/>
        <p:guide orient="horz" pos="55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5FAC0-4E78-4B4A-9ADA-EE7413CBA2A2}" type="datetimeFigureOut">
              <a:rPr lang="zh-CN" altLang="en-US" smtClean="0"/>
              <a:t>2020/10/30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38E8FE-40DA-41DC-AE77-8790382988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49430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A302A-66E2-45C0-9113-4E5747328F9F}" type="datetimeFigureOut">
              <a:rPr lang="zh-CN" altLang="en-US" smtClean="0"/>
              <a:t>2020/10/30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40E3B-F9C0-48B6-A129-4D327DD306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972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页面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统一为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16:9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宽幅画面比例尺寸；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统一格式为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或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PPTX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dirty="0"/>
              <a:t>请注意：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dirty="0"/>
              <a:t>1. </a:t>
            </a:r>
            <a:r>
              <a:rPr lang="zh-CN" altLang="en-US" dirty="0"/>
              <a:t>课名：微软雅黑</a:t>
            </a:r>
            <a:r>
              <a:rPr lang="en-US" altLang="zh-CN" dirty="0"/>
              <a:t>48</a:t>
            </a:r>
            <a:r>
              <a:rPr lang="zh-CN" altLang="en-US" dirty="0"/>
              <a:t>号字；</a:t>
            </a:r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sz="1200" b="0" dirty="0"/>
              <a:t>（第一课时）</a:t>
            </a:r>
            <a:r>
              <a:rPr lang="zh-CN" altLang="en-US" dirty="0"/>
              <a:t>：微软雅黑</a:t>
            </a:r>
            <a:r>
              <a:rPr lang="en-US" altLang="zh-CN" dirty="0"/>
              <a:t>32</a:t>
            </a:r>
            <a:r>
              <a:rPr lang="zh-CN" altLang="en-US" dirty="0"/>
              <a:t>号字；</a:t>
            </a:r>
            <a:endParaRPr lang="en-US" altLang="zh-CN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/>
              <a:t>3.</a:t>
            </a:r>
            <a:r>
              <a:rPr lang="zh-CN" altLang="en-US" dirty="0"/>
              <a:t>学校名称：请填写全称；</a:t>
            </a:r>
            <a:endParaRPr lang="en-US" altLang="zh-CN" b="1" dirty="0"/>
          </a:p>
          <a:p>
            <a:r>
              <a:rPr lang="en-US" altLang="zh-CN" dirty="0"/>
              <a:t>4.</a:t>
            </a:r>
            <a:r>
              <a:rPr lang="zh-CN" altLang="en-US" dirty="0"/>
              <a:t>学科、年级、主讲人、学校：华文楷体</a:t>
            </a:r>
            <a:r>
              <a:rPr lang="en-US" altLang="zh-CN" dirty="0"/>
              <a:t>28</a:t>
            </a:r>
            <a:r>
              <a:rPr lang="zh-CN" altLang="en-US" dirty="0"/>
              <a:t>号字（具体根据文字量可适当调整）。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英文</a:t>
            </a:r>
            <a:endParaRPr lang="en-US" altLang="zh-CN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/>
              <a:t>1.</a:t>
            </a:r>
            <a:r>
              <a:rPr lang="zh-CN" altLang="en-US" dirty="0"/>
              <a:t>课名：字体以</a:t>
            </a:r>
            <a:r>
              <a:rPr lang="en-US" altLang="zh-CN" dirty="0"/>
              <a:t>Times New Roman</a:t>
            </a:r>
            <a:r>
              <a:rPr lang="zh-CN" altLang="en-US" dirty="0"/>
              <a:t>为主，字号一般使用</a:t>
            </a:r>
            <a:r>
              <a:rPr lang="en-US" altLang="zh-CN" dirty="0"/>
              <a:t>32—36</a:t>
            </a:r>
            <a:r>
              <a:rPr lang="zh-CN" altLang="en-US" dirty="0"/>
              <a:t>号，特别强调可以用</a:t>
            </a:r>
            <a:r>
              <a:rPr lang="en-US" altLang="zh-CN" dirty="0"/>
              <a:t>40</a:t>
            </a:r>
            <a:r>
              <a:rPr lang="zh-CN" altLang="en-US" dirty="0"/>
              <a:t>号；</a:t>
            </a:r>
            <a:endParaRPr lang="en-US" altLang="zh-CN" dirty="0"/>
          </a:p>
          <a:p>
            <a:r>
              <a:rPr lang="en-US" altLang="zh-CN" dirty="0"/>
              <a:t>2.</a:t>
            </a:r>
            <a:r>
              <a:rPr lang="zh-CN" altLang="en-US" dirty="0"/>
              <a:t>（</a:t>
            </a:r>
            <a:r>
              <a:rPr lang="en-US" altLang="zh-CN" dirty="0"/>
              <a:t>Period</a:t>
            </a:r>
            <a:r>
              <a:rPr lang="en-US" altLang="zh-CN" baseline="0" dirty="0"/>
              <a:t> 1</a:t>
            </a:r>
            <a:r>
              <a:rPr lang="zh-CN" altLang="en-US" dirty="0"/>
              <a:t>）：字体使用</a:t>
            </a:r>
            <a:r>
              <a:rPr lang="en-US" altLang="zh-CN" dirty="0"/>
              <a:t>Arial</a:t>
            </a:r>
            <a:r>
              <a:rPr lang="zh-CN" altLang="en-US" dirty="0"/>
              <a:t>，字号为</a:t>
            </a:r>
            <a:r>
              <a:rPr lang="en-US" altLang="zh-CN" dirty="0"/>
              <a:t>28</a:t>
            </a:r>
            <a:r>
              <a:rPr lang="zh-CN" altLang="en-US" dirty="0"/>
              <a:t>；</a:t>
            </a:r>
            <a:endParaRPr lang="en-US" altLang="zh-CN" dirty="0"/>
          </a:p>
          <a:p>
            <a:r>
              <a:rPr lang="en-US" altLang="zh-CN" dirty="0"/>
              <a:t>3.</a:t>
            </a:r>
            <a:r>
              <a:rPr lang="zh-CN" altLang="en-US" dirty="0"/>
              <a:t>正文一般用</a:t>
            </a:r>
            <a:r>
              <a:rPr lang="en-US" altLang="zh-CN" dirty="0"/>
              <a:t>24—28</a:t>
            </a:r>
            <a:r>
              <a:rPr lang="zh-CN" altLang="en-US" dirty="0"/>
              <a:t>号，特别强调可用</a:t>
            </a:r>
            <a:r>
              <a:rPr lang="en-US" altLang="zh-CN" dirty="0"/>
              <a:t>32</a:t>
            </a:r>
            <a:r>
              <a:rPr lang="zh-CN" altLang="en-US" dirty="0"/>
              <a:t>号。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注意标点的规范（例如：中文省略号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为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……，可用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Shift+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数字键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打出中文省略号，英文省略号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为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</a:t>
            </a:r>
            <a:r>
              <a:rPr lang="zh-C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035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59076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4655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06088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28520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4451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59516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70558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32250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93646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41397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18957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46001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3779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08799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75966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69543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备注：改模板仅提供用于演示板书使用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5823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3787727" y="3619499"/>
            <a:ext cx="7273974" cy="1056835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主讲人：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  <a:t>2020/10/30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标题 1"/>
          <p:cNvSpPr txBox="1">
            <a:spLocks/>
          </p:cNvSpPr>
          <p:nvPr userDrawn="1"/>
        </p:nvSpPr>
        <p:spPr>
          <a:xfrm>
            <a:off x="1762653" y="728664"/>
            <a:ext cx="6682317" cy="7704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3600" dirty="0">
                <a:solidFill>
                  <a:schemeClr val="bg1"/>
                </a:solidFill>
              </a:rPr>
              <a:t>国家中小学课程资源</a:t>
            </a: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53079" y="2830103"/>
            <a:ext cx="409575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866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  <a:lvl2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2pPr>
            <a:lvl3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3pPr>
            <a:lvl4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4pPr>
            <a:lvl5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  <a:t>2020/10/30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431800" y="365125"/>
            <a:ext cx="2133600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标题 1"/>
          <p:cNvSpPr txBox="1">
            <a:spLocks/>
          </p:cNvSpPr>
          <p:nvPr userDrawn="1"/>
        </p:nvSpPr>
        <p:spPr>
          <a:xfrm>
            <a:off x="110294" y="6210036"/>
            <a:ext cx="2641371" cy="3968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/>
            <a:r>
              <a:rPr lang="zh-CN" altLang="en-US" sz="20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高中语文</a:t>
            </a:r>
          </a:p>
        </p:txBody>
      </p:sp>
    </p:spTree>
    <p:extLst>
      <p:ext uri="{BB962C8B-B14F-4D97-AF65-F5344CB8AC3E}">
        <p14:creationId xmlns:p14="http://schemas.microsoft.com/office/powerpoint/2010/main" val="4074317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仅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6666" y="573617"/>
            <a:ext cx="105156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标题 1"/>
          <p:cNvSpPr txBox="1">
            <a:spLocks/>
          </p:cNvSpPr>
          <p:nvPr userDrawn="1"/>
        </p:nvSpPr>
        <p:spPr>
          <a:xfrm>
            <a:off x="110294" y="6210036"/>
            <a:ext cx="2641371" cy="3968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/>
            <a:r>
              <a:rPr lang="zh-CN" altLang="en-US" sz="20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高中语文</a:t>
            </a:r>
          </a:p>
        </p:txBody>
      </p:sp>
    </p:spTree>
    <p:extLst>
      <p:ext uri="{BB962C8B-B14F-4D97-AF65-F5344CB8AC3E}">
        <p14:creationId xmlns:p14="http://schemas.microsoft.com/office/powerpoint/2010/main" val="1802960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3787727" y="3619499"/>
            <a:ext cx="7273974" cy="1056835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主讲人：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  <a:t>2020/10/30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标题 1"/>
          <p:cNvSpPr txBox="1"/>
          <p:nvPr userDrawn="1"/>
        </p:nvSpPr>
        <p:spPr>
          <a:xfrm>
            <a:off x="1762653" y="728664"/>
            <a:ext cx="6682317" cy="7704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3600" dirty="0">
                <a:solidFill>
                  <a:schemeClr val="bg1"/>
                </a:solidFill>
              </a:rPr>
              <a:t>国家中小学课程资源</a:t>
            </a: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53079" y="2830103"/>
            <a:ext cx="409575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406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  <a:lvl2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2pPr>
            <a:lvl3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3pPr>
            <a:lvl4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4pPr>
            <a:lvl5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  <a:t>2020/10/30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431800" y="365125"/>
            <a:ext cx="2133600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12" name="标题 1"/>
          <p:cNvSpPr txBox="1"/>
          <p:nvPr userDrawn="1"/>
        </p:nvSpPr>
        <p:spPr>
          <a:xfrm>
            <a:off x="7433737" y="166687"/>
            <a:ext cx="4062182" cy="5429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r"/>
            <a:r>
              <a:rPr lang="zh-CN" altLang="en-US" sz="2400" b="1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小学语文</a:t>
            </a: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标题 1"/>
          <p:cNvSpPr txBox="1"/>
          <p:nvPr userDrawn="1"/>
        </p:nvSpPr>
        <p:spPr>
          <a:xfrm>
            <a:off x="279627" y="5922169"/>
            <a:ext cx="2641371" cy="3968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/>
            <a:r>
              <a:rPr lang="zh-CN" altLang="en-US" sz="20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高中语文</a:t>
            </a:r>
          </a:p>
        </p:txBody>
      </p:sp>
    </p:spTree>
    <p:extLst>
      <p:ext uri="{BB962C8B-B14F-4D97-AF65-F5344CB8AC3E}">
        <p14:creationId xmlns:p14="http://schemas.microsoft.com/office/powerpoint/2010/main" val="1340490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仅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6666" y="573617"/>
            <a:ext cx="105156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8" name="标题 1"/>
          <p:cNvSpPr txBox="1"/>
          <p:nvPr userDrawn="1"/>
        </p:nvSpPr>
        <p:spPr>
          <a:xfrm>
            <a:off x="279627" y="5922169"/>
            <a:ext cx="2641371" cy="3968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/>
            <a:r>
              <a:rPr lang="zh-CN" altLang="en-US" sz="20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初中语文</a:t>
            </a: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287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jpg"/><Relationship Id="rId5" Type="http://schemas.openxmlformats.org/officeDocument/2006/relationships/image" Target="../media/image1.jp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4381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5A6CA-0CF8-4C0F-A4EF-5C6C0D45FAAD}" type="datetimeFigureOut">
              <a:rPr lang="zh-CN" altLang="en-US" smtClean="0"/>
              <a:t>2020/10/30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8A902-E013-4FF5-9CBD-78113C78402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920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6" r:id="rId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4381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5A6CA-0CF8-4C0F-A4EF-5C6C0D45FAAD}" type="datetimeFigureOut">
              <a:rPr lang="zh-CN" altLang="en-US" smtClean="0"/>
              <a:t>2020/10/30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8A902-E013-4FF5-9CBD-78113C78402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678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1055688" y="2044237"/>
            <a:ext cx="10080625" cy="1006475"/>
          </a:xfrm>
        </p:spPr>
        <p:txBody>
          <a:bodyPr/>
          <a:lstStyle/>
          <a:p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记念刘和珍君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（第一课时）</a:t>
            </a:r>
          </a:p>
        </p:txBody>
      </p:sp>
      <p:sp>
        <p:nvSpPr>
          <p:cNvPr id="6" name="副标题 2"/>
          <p:cNvSpPr txBox="1"/>
          <p:nvPr/>
        </p:nvSpPr>
        <p:spPr>
          <a:xfrm>
            <a:off x="1775012" y="3595816"/>
            <a:ext cx="9105808" cy="994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dirty="0"/>
              <a:t>年    级：高二                      学    科：语文（统编版）</a:t>
            </a:r>
          </a:p>
          <a:p>
            <a:r>
              <a:rPr lang="zh-CN" altLang="en-US" sz="2800" dirty="0"/>
              <a:t>主讲人：梁艳                      学    校：北京市八一学校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174933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85352FE3-F107-40F7-8153-53E0FEC8A704}"/>
              </a:ext>
            </a:extLst>
          </p:cNvPr>
          <p:cNvSpPr txBox="1">
            <a:spLocks/>
          </p:cNvSpPr>
          <p:nvPr/>
        </p:nvSpPr>
        <p:spPr>
          <a:xfrm>
            <a:off x="1055687" y="1927003"/>
            <a:ext cx="10080625" cy="1006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</a:lstStyle>
          <a:p>
            <a:r>
              <a:rPr lang="zh-CN" altLang="en-US" sz="4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记念刘和珍君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（第一课时）</a:t>
            </a:r>
            <a:endParaRPr lang="zh-CN" altLang="en-US" sz="4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FA0E79D6-4A0E-4DF6-89E5-7DE28EFB46B5}"/>
              </a:ext>
            </a:extLst>
          </p:cNvPr>
          <p:cNvSpPr txBox="1"/>
          <p:nvPr/>
        </p:nvSpPr>
        <p:spPr>
          <a:xfrm>
            <a:off x="2575859" y="3840632"/>
            <a:ext cx="9105808" cy="9943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dirty="0">
                <a:solidFill>
                  <a:schemeClr val="tx1"/>
                </a:solidFill>
              </a:rPr>
              <a:t>年    级：高二         学 科：语文（统编版）</a:t>
            </a:r>
          </a:p>
          <a:p>
            <a:r>
              <a:rPr lang="zh-CN" altLang="en-US" sz="2800" dirty="0">
                <a:solidFill>
                  <a:schemeClr val="tx1"/>
                </a:solidFill>
              </a:rPr>
              <a:t>主讲人：梁艳         学 校：北京市八一学校</a:t>
            </a:r>
            <a:endParaRPr lang="en-US" altLang="zh-CN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851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3336934" y="2315997"/>
            <a:ext cx="5556738" cy="23447"/>
          </a:xfrm>
          <a:prstGeom prst="line">
            <a:avLst/>
          </a:prstGeom>
          <a:ln w="12700">
            <a:solidFill>
              <a:srgbClr val="711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774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711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AE02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3336935" y="1671831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学习目标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33169AE-8C00-A24A-94DB-D28C036BEAD3}"/>
              </a:ext>
            </a:extLst>
          </p:cNvPr>
          <p:cNvSpPr/>
          <p:nvPr/>
        </p:nvSpPr>
        <p:spPr>
          <a:xfrm>
            <a:off x="2320814" y="2882378"/>
            <a:ext cx="758897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梳理</a:t>
            </a:r>
            <a:r>
              <a:rPr lang="zh-CN" altLang="zh-CN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刘和珍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相关事件</a:t>
            </a:r>
            <a:r>
              <a:rPr lang="zh-CN" altLang="zh-CN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，概括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刘和珍的</a:t>
            </a:r>
            <a:r>
              <a:rPr lang="zh-CN" altLang="zh-CN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精神品质，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感受鲁迅对革命青年的敬意</a:t>
            </a:r>
            <a:r>
              <a:rPr lang="zh-CN" altLang="zh-CN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zh-CN" altLang="zh-CN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品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读</a:t>
            </a:r>
            <a:r>
              <a:rPr lang="zh-CN" altLang="zh-CN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语言，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感受</a:t>
            </a:r>
            <a:r>
              <a:rPr lang="zh-CN" altLang="zh-CN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鲁迅悲愤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交织</a:t>
            </a:r>
            <a:r>
              <a:rPr lang="zh-CN" altLang="zh-CN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的复杂情感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，理解鲁迅的</a:t>
            </a:r>
            <a:r>
              <a:rPr lang="zh-CN" altLang="zh-CN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理性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反思。</a:t>
            </a:r>
            <a:endParaRPr lang="zh-CN" altLang="zh-CN" sz="28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学习记叙、描写、议论、抒情相结合的艺术手法，感受鲁迅语言的战斗性。 </a:t>
            </a:r>
            <a:endParaRPr lang="zh-CN" altLang="zh-CN" sz="28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16844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3336934" y="2315997"/>
            <a:ext cx="5556738" cy="23447"/>
          </a:xfrm>
          <a:prstGeom prst="line">
            <a:avLst/>
          </a:prstGeom>
          <a:ln w="12700">
            <a:solidFill>
              <a:srgbClr val="711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774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711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AE02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3336935" y="1671831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学习任务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577B127-A846-2844-98E2-342C7807CD2C}"/>
              </a:ext>
            </a:extLst>
          </p:cNvPr>
          <p:cNvSpPr/>
          <p:nvPr/>
        </p:nvSpPr>
        <p:spPr>
          <a:xfrm>
            <a:off x="2260964" y="2750443"/>
            <a:ext cx="7670071" cy="3672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任务一：刘和珍是一个怎样的青年？</a:t>
            </a:r>
            <a:endParaRPr lang="en-US" altLang="zh-CN" sz="2800" dirty="0">
              <a:solidFill>
                <a:srgbClr val="C0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342900" indent="-34290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任务二：面对刘和珍的牺牲，鲁迅表达了怎样的情感？</a:t>
            </a:r>
            <a:endParaRPr lang="en-US" altLang="zh-CN" sz="28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342900" indent="-34290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任务三：面对“三</a:t>
            </a:r>
            <a:r>
              <a:rPr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·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一八”惨案，鲁迅有怎样的思考？</a:t>
            </a:r>
            <a:endParaRPr lang="en-US" altLang="zh-CN" sz="28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indent="601345" fontAlgn="auto">
              <a:lnSpc>
                <a:spcPct val="120000"/>
              </a:lnSpc>
            </a:pPr>
            <a:endParaRPr lang="zh-CN" altLang="en-US" sz="20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7154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3336934" y="2315997"/>
            <a:ext cx="5556738" cy="23447"/>
          </a:xfrm>
          <a:prstGeom prst="line">
            <a:avLst/>
          </a:prstGeom>
          <a:ln w="12700">
            <a:solidFill>
              <a:srgbClr val="711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774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711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AE02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3336935" y="1671831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预习任务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8444D50-FC8B-2248-B5A0-5B49FEB1DA23}"/>
              </a:ext>
            </a:extLst>
          </p:cNvPr>
          <p:cNvSpPr/>
          <p:nvPr/>
        </p:nvSpPr>
        <p:spPr>
          <a:xfrm>
            <a:off x="2764900" y="3470107"/>
            <a:ext cx="6662200" cy="1097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 阅读全文，了解作者，查找背景，概括并梳理每一部分的主要内容。</a:t>
            </a:r>
          </a:p>
        </p:txBody>
      </p:sp>
    </p:spTree>
    <p:extLst>
      <p:ext uri="{BB962C8B-B14F-4D97-AF65-F5344CB8AC3E}">
        <p14:creationId xmlns:p14="http://schemas.microsoft.com/office/powerpoint/2010/main" val="445144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3336934" y="2315997"/>
            <a:ext cx="5556738" cy="23447"/>
          </a:xfrm>
          <a:prstGeom prst="line">
            <a:avLst/>
          </a:prstGeom>
          <a:ln w="12700">
            <a:solidFill>
              <a:srgbClr val="711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774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711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AE02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3336935" y="1671831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作者简介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E39A9D4-C1DD-0D46-8E56-127B601279EA}"/>
              </a:ext>
            </a:extLst>
          </p:cNvPr>
          <p:cNvSpPr txBox="1"/>
          <p:nvPr/>
        </p:nvSpPr>
        <p:spPr>
          <a:xfrm>
            <a:off x="1558432" y="2763618"/>
            <a:ext cx="8919417" cy="3165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just">
              <a:lnSpc>
                <a:spcPct val="120000"/>
              </a:lnSpc>
              <a:spcAft>
                <a:spcPts val="0"/>
              </a:spcAft>
            </a:pPr>
            <a:r>
              <a:rPr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zh-CN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鲁迅</a:t>
            </a:r>
            <a:r>
              <a:rPr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(1881-1936)</a:t>
            </a:r>
            <a:r>
              <a:rPr lang="zh-CN" altLang="zh-CN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，原名周树人，字豫才，浙江绍兴人。中国现代伟大的文学家、思想家、革命家，中国无产阶级文学的奠基人。</a:t>
            </a:r>
          </a:p>
          <a:p>
            <a:pPr algn="just">
              <a:lnSpc>
                <a:spcPct val="120000"/>
              </a:lnSpc>
              <a:spcAft>
                <a:spcPts val="0"/>
              </a:spcAft>
            </a:pPr>
            <a:r>
              <a:rPr lang="zh-CN" altLang="zh-CN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小说集：《呐喊》《彷徨》《故事新编》（历史小说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）</a:t>
            </a:r>
            <a:endParaRPr lang="zh-CN" altLang="zh-CN" sz="28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just">
              <a:lnSpc>
                <a:spcPct val="120000"/>
              </a:lnSpc>
              <a:spcAft>
                <a:spcPts val="0"/>
              </a:spcAft>
            </a:pPr>
            <a:r>
              <a:rPr lang="zh-CN" altLang="zh-CN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散文集：《朝花夕拾》</a:t>
            </a:r>
            <a:r>
              <a:rPr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r>
              <a:rPr lang="zh-CN" altLang="zh-CN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散文诗集：《野草》</a:t>
            </a:r>
          </a:p>
          <a:p>
            <a:pPr>
              <a:lnSpc>
                <a:spcPct val="120000"/>
              </a:lnSpc>
            </a:pPr>
            <a:r>
              <a:rPr lang="zh-CN" altLang="zh-CN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杂文集：《华盖集》《而已集》《南腔北调集》等</a:t>
            </a:r>
            <a:endParaRPr lang="zh-CN" altLang="en-US" sz="24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34066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3336934" y="2315997"/>
            <a:ext cx="5556738" cy="23447"/>
          </a:xfrm>
          <a:prstGeom prst="line">
            <a:avLst/>
          </a:prstGeom>
          <a:ln w="12700">
            <a:solidFill>
              <a:srgbClr val="711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774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711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AE02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3336935" y="1671831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背景介绍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0293A26-7CC9-A744-A74D-1D41ED4B124D}"/>
              </a:ext>
            </a:extLst>
          </p:cNvPr>
          <p:cNvSpPr/>
          <p:nvPr/>
        </p:nvSpPr>
        <p:spPr>
          <a:xfrm>
            <a:off x="2130804" y="2747577"/>
            <a:ext cx="824764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2800" kern="1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             </a:t>
            </a:r>
            <a:r>
              <a:rPr lang="zh-CN" altLang="zh-CN" sz="2800" kern="100" dirty="0">
                <a:latin typeface="华文楷体" panose="02010600040101010101" pitchFamily="2" charset="-122"/>
                <a:ea typeface="华文楷体" panose="02010600040101010101" pitchFamily="2" charset="-122"/>
              </a:rPr>
              <a:t>大沽口事件</a:t>
            </a:r>
            <a:endParaRPr lang="en-US" altLang="zh-CN" sz="2800" kern="1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just">
              <a:spcAft>
                <a:spcPts val="0"/>
              </a:spcAft>
            </a:pPr>
            <a:r>
              <a:rPr lang="en-US" altLang="zh-CN" sz="2800" kern="1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 1926</a:t>
            </a:r>
            <a:r>
              <a:rPr lang="zh-CN" altLang="zh-CN" sz="2800" kern="100" dirty="0">
                <a:latin typeface="华文楷体" panose="02010600040101010101" pitchFamily="2" charset="-122"/>
                <a:ea typeface="华文楷体" panose="02010600040101010101" pitchFamily="2" charset="-122"/>
              </a:rPr>
              <a:t>年</a:t>
            </a:r>
            <a:r>
              <a:rPr lang="en-US" altLang="zh-CN" sz="2800" kern="100" dirty="0">
                <a:latin typeface="华文楷体" panose="02010600040101010101" pitchFamily="2" charset="-122"/>
                <a:ea typeface="华文楷体" panose="02010600040101010101" pitchFamily="2" charset="-122"/>
              </a:rPr>
              <a:t>3</a:t>
            </a:r>
            <a:r>
              <a:rPr lang="zh-CN" altLang="zh-CN" sz="2800" kern="100" dirty="0">
                <a:latin typeface="华文楷体" panose="02010600040101010101" pitchFamily="2" charset="-122"/>
                <a:ea typeface="华文楷体" panose="02010600040101010101" pitchFamily="2" charset="-122"/>
              </a:rPr>
              <a:t>月，奉系军阀张作霖在日本帝国主义支持下进兵关内，冯玉祥率领的国民军同奉军作战。日本帝国主义公开援助奉军，派军舰驶入大沽口，炮击国民军。国民军开炮还击。日本帝国主义便向当时的北洋军阀段祺瑞执政府提出抗议，又联合英、法、意、荷、比、西等国驻北京公使，借口维护《辛丑条约》，提出种种无理条件，准备武力进攻。</a:t>
            </a:r>
          </a:p>
        </p:txBody>
      </p:sp>
    </p:spTree>
    <p:extLst>
      <p:ext uri="{BB962C8B-B14F-4D97-AF65-F5344CB8AC3E}">
        <p14:creationId xmlns:p14="http://schemas.microsoft.com/office/powerpoint/2010/main" val="309876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3336934" y="2315997"/>
            <a:ext cx="5556738" cy="23447"/>
          </a:xfrm>
          <a:prstGeom prst="line">
            <a:avLst/>
          </a:prstGeom>
          <a:ln w="12700">
            <a:solidFill>
              <a:srgbClr val="711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774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711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AE02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3336935" y="1671831"/>
            <a:ext cx="55567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“三</a:t>
            </a:r>
            <a:r>
              <a:rPr lang="en-US" altLang="zh-CN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·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一八”</a:t>
            </a:r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惨案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0293A26-7CC9-A744-A74D-1D41ED4B124D}"/>
              </a:ext>
            </a:extLst>
          </p:cNvPr>
          <p:cNvSpPr/>
          <p:nvPr/>
        </p:nvSpPr>
        <p:spPr>
          <a:xfrm>
            <a:off x="2256640" y="2617181"/>
            <a:ext cx="805444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2400" kern="1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   </a:t>
            </a:r>
            <a:r>
              <a:rPr lang="en-US" altLang="zh-CN" sz="2800" kern="100" dirty="0">
                <a:latin typeface="华文楷体" panose="02010600040101010101" pitchFamily="2" charset="-122"/>
                <a:ea typeface="华文楷体" panose="02010600040101010101" pitchFamily="2" charset="-122"/>
              </a:rPr>
              <a:t>3</a:t>
            </a:r>
            <a:r>
              <a:rPr lang="zh-CN" altLang="zh-CN" sz="2800" kern="100" dirty="0">
                <a:latin typeface="华文楷体" panose="02010600040101010101" pitchFamily="2" charset="-122"/>
                <a:ea typeface="华文楷体" panose="02010600040101010101" pitchFamily="2" charset="-122"/>
              </a:rPr>
              <a:t>月</a:t>
            </a:r>
            <a:r>
              <a:rPr lang="en-US" altLang="zh-CN" sz="2800" kern="100" dirty="0">
                <a:latin typeface="华文楷体" panose="02010600040101010101" pitchFamily="2" charset="-122"/>
                <a:ea typeface="华文楷体" panose="02010600040101010101" pitchFamily="2" charset="-122"/>
              </a:rPr>
              <a:t>18</a:t>
            </a:r>
            <a:r>
              <a:rPr lang="zh-CN" altLang="zh-CN" sz="2800" kern="100" dirty="0">
                <a:latin typeface="华文楷体" panose="02010600040101010101" pitchFamily="2" charset="-122"/>
                <a:ea typeface="华文楷体" panose="02010600040101010101" pitchFamily="2" charset="-122"/>
              </a:rPr>
              <a:t>日，北京的工人、学生、市民五千多人在天安门前举行反对八国最后通牒的示威大会，共产党人李大钊在会上作了演讲。会后，两千多名群众组成请愿团，到段祺瑞执政府前请愿。这时数百名荷枪实弹的士兵，奉段祺瑞之命，突然向群众队伍开枪射击</a:t>
            </a:r>
            <a:r>
              <a:rPr lang="zh-CN" altLang="en-US" sz="2800" kern="1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r>
              <a:rPr lang="zh-CN" altLang="zh-CN" sz="2800" kern="100" dirty="0">
                <a:latin typeface="华文楷体" panose="02010600040101010101" pitchFamily="2" charset="-122"/>
                <a:ea typeface="华文楷体" panose="02010600040101010101" pitchFamily="2" charset="-122"/>
              </a:rPr>
              <a:t>群众死</a:t>
            </a:r>
            <a:r>
              <a:rPr lang="en-US" altLang="zh-CN" sz="2800" kern="100" dirty="0">
                <a:latin typeface="华文楷体" panose="02010600040101010101" pitchFamily="2" charset="-122"/>
                <a:ea typeface="华文楷体" panose="02010600040101010101" pitchFamily="2" charset="-122"/>
              </a:rPr>
              <a:t>47</a:t>
            </a:r>
            <a:r>
              <a:rPr lang="zh-CN" altLang="zh-CN" sz="2800" kern="100" dirty="0">
                <a:latin typeface="华文楷体" panose="02010600040101010101" pitchFamily="2" charset="-122"/>
                <a:ea typeface="华文楷体" panose="02010600040101010101" pitchFamily="2" charset="-122"/>
              </a:rPr>
              <a:t>人，伤</a:t>
            </a:r>
            <a:r>
              <a:rPr lang="en-US" altLang="zh-CN" sz="2800" kern="100" dirty="0">
                <a:latin typeface="华文楷体" panose="02010600040101010101" pitchFamily="2" charset="-122"/>
                <a:ea typeface="华文楷体" panose="02010600040101010101" pitchFamily="2" charset="-122"/>
              </a:rPr>
              <a:t>200</a:t>
            </a:r>
            <a:r>
              <a:rPr lang="zh-CN" altLang="zh-CN" sz="2800" kern="100" dirty="0">
                <a:latin typeface="华文楷体" panose="02010600040101010101" pitchFamily="2" charset="-122"/>
                <a:ea typeface="华文楷体" panose="02010600040101010101" pitchFamily="2" charset="-122"/>
              </a:rPr>
              <a:t>多人，死难烈士中就有北京女子师范大学学生刘和珍、杨德群。鲁迅称这一天为</a:t>
            </a:r>
            <a:r>
              <a:rPr lang="en-US" altLang="zh-CN" sz="2800" kern="100" dirty="0">
                <a:latin typeface="华文楷体" panose="02010600040101010101" pitchFamily="2" charset="-122"/>
                <a:ea typeface="华文楷体" panose="02010600040101010101" pitchFamily="2" charset="-122"/>
              </a:rPr>
              <a:t>“</a:t>
            </a:r>
            <a:r>
              <a:rPr lang="zh-CN" altLang="zh-CN" sz="2800" kern="100" dirty="0">
                <a:latin typeface="华文楷体" panose="02010600040101010101" pitchFamily="2" charset="-122"/>
                <a:ea typeface="华文楷体" panose="02010600040101010101" pitchFamily="2" charset="-122"/>
              </a:rPr>
              <a:t>民国以来最黑暗的一天</a:t>
            </a:r>
            <a:r>
              <a:rPr lang="en-US" altLang="zh-CN" sz="2800" kern="100" dirty="0">
                <a:latin typeface="华文楷体" panose="02010600040101010101" pitchFamily="2" charset="-122"/>
                <a:ea typeface="华文楷体" panose="02010600040101010101" pitchFamily="2" charset="-122"/>
              </a:rPr>
              <a:t>”</a:t>
            </a:r>
            <a:r>
              <a:rPr lang="zh-CN" altLang="zh-CN" sz="2800" kern="1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endParaRPr lang="zh-CN" altLang="zh-CN" sz="2400" kern="1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18291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3336934" y="2315997"/>
            <a:ext cx="5556738" cy="23447"/>
          </a:xfrm>
          <a:prstGeom prst="line">
            <a:avLst/>
          </a:prstGeom>
          <a:ln w="12700">
            <a:solidFill>
              <a:srgbClr val="711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774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711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AE02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3336935" y="1671831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文章结构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E817390-EF61-694B-B05A-C665FF5F974D}"/>
              </a:ext>
            </a:extLst>
          </p:cNvPr>
          <p:cNvSpPr/>
          <p:nvPr/>
        </p:nvSpPr>
        <p:spPr>
          <a:xfrm>
            <a:off x="3137638" y="3034488"/>
            <a:ext cx="6647974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一、二：悼念逝者，叙述写作的缘由。</a:t>
            </a:r>
          </a:p>
          <a:p>
            <a:endParaRPr lang="zh-CN" altLang="en-US" sz="28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三、四、五：回忆交往及记叙死难经过。</a:t>
            </a:r>
          </a:p>
          <a:p>
            <a:endParaRPr lang="zh-CN" altLang="en-US" sz="28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六、七：思考惨案的教训和意义。</a:t>
            </a:r>
          </a:p>
        </p:txBody>
      </p:sp>
    </p:spTree>
    <p:extLst>
      <p:ext uri="{BB962C8B-B14F-4D97-AF65-F5344CB8AC3E}">
        <p14:creationId xmlns:p14="http://schemas.microsoft.com/office/powerpoint/2010/main" val="2353812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3336934" y="2315997"/>
            <a:ext cx="5556738" cy="23447"/>
          </a:xfrm>
          <a:prstGeom prst="line">
            <a:avLst/>
          </a:prstGeom>
          <a:ln w="12700">
            <a:solidFill>
              <a:srgbClr val="711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774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711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AE02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3336935" y="1671831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学习活动（一）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36EB3CB-C42D-9F4C-9D39-70F143268E11}"/>
              </a:ext>
            </a:extLst>
          </p:cNvPr>
          <p:cNvSpPr/>
          <p:nvPr/>
        </p:nvSpPr>
        <p:spPr>
          <a:xfrm>
            <a:off x="2195382" y="3489820"/>
            <a:ext cx="7519069" cy="140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endParaRPr lang="en-US" altLang="zh-CN" sz="28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</a:t>
            </a:r>
            <a:r>
              <a:rPr lang="zh-CN" altLang="en-US" sz="32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梳理相关文段，概括刘和珍的形象特点。</a:t>
            </a:r>
            <a:endParaRPr lang="zh-CN" altLang="zh-CN" sz="2400" dirty="0">
              <a:solidFill>
                <a:srgbClr val="C0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731CB7E-6A81-4517-86DB-EF40984AA359}"/>
              </a:ext>
            </a:extLst>
          </p:cNvPr>
          <p:cNvSpPr/>
          <p:nvPr/>
        </p:nvSpPr>
        <p:spPr>
          <a:xfrm>
            <a:off x="2675833" y="3067776"/>
            <a:ext cx="68403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32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鲁迅笔下的刘和珍是怎样一个青年？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757761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3336934" y="2315997"/>
            <a:ext cx="5556738" cy="23447"/>
          </a:xfrm>
          <a:prstGeom prst="line">
            <a:avLst/>
          </a:prstGeom>
          <a:ln w="12700">
            <a:solidFill>
              <a:srgbClr val="711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774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711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AE02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3336935" y="1671831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刘和珍相关情节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01D6286-DA93-854A-8EE0-D7FEAEA22C04}"/>
              </a:ext>
            </a:extLst>
          </p:cNvPr>
          <p:cNvSpPr/>
          <p:nvPr/>
        </p:nvSpPr>
        <p:spPr>
          <a:xfrm>
            <a:off x="3200861" y="2945149"/>
            <a:ext cx="4493538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zh-CN" sz="28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事件</a:t>
            </a:r>
            <a:r>
              <a:rPr lang="zh-CN" altLang="en-US" sz="28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一</a:t>
            </a:r>
            <a:r>
              <a:rPr lang="zh-CN" altLang="zh-CN" sz="28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en-US" sz="28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预</a:t>
            </a:r>
            <a:r>
              <a:rPr lang="zh-CN" altLang="zh-CN" sz="28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订《莽原》</a:t>
            </a:r>
            <a:endParaRPr lang="en-US" altLang="zh-CN" sz="2800" kern="100" dirty="0"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n-US" altLang="zh-CN" sz="2800" kern="100" dirty="0"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事件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二</a:t>
            </a:r>
            <a:r>
              <a:rPr lang="zh-CN" altLang="zh-CN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：参加师大学潮斗争</a:t>
            </a:r>
            <a:endParaRPr lang="en-US" altLang="zh-CN" sz="2800" kern="100" dirty="0"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pPr algn="just"/>
            <a:endParaRPr lang="en-US" altLang="zh-CN" sz="2800" kern="100" dirty="0"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事件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三</a:t>
            </a:r>
            <a:r>
              <a:rPr lang="zh-CN" altLang="zh-CN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：徒手请愿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牺牲</a:t>
            </a:r>
            <a:endParaRPr lang="zh-CN" altLang="zh-CN" sz="28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3503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V="1">
            <a:off x="3336934" y="2315997"/>
            <a:ext cx="5556738" cy="23447"/>
          </a:xfrm>
          <a:prstGeom prst="line">
            <a:avLst/>
          </a:prstGeom>
          <a:ln w="12700">
            <a:solidFill>
              <a:srgbClr val="711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774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711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AE02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3336935" y="1671831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事件一：预订</a:t>
            </a:r>
            <a:r>
              <a:rPr lang="en-US" altLang="zh-CN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莽原</a:t>
            </a:r>
            <a:r>
              <a:rPr lang="en-US" altLang="zh-CN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7B7C5A8-1A5B-D045-BE84-D18AB1A77ACE}"/>
              </a:ext>
            </a:extLst>
          </p:cNvPr>
          <p:cNvSpPr/>
          <p:nvPr/>
        </p:nvSpPr>
        <p:spPr>
          <a:xfrm>
            <a:off x="2774223" y="3370287"/>
            <a:ext cx="648722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28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       </a:t>
            </a:r>
            <a:r>
              <a:rPr lang="zh-CN" altLang="zh-CN" sz="28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凡我所编辑的期刊，大概是因为往往有始无终之故罢，销行一向就甚为寥落，然而在这样的生活艰难中，</a:t>
            </a:r>
            <a:r>
              <a:rPr lang="zh-CN" altLang="zh-CN" sz="2800" b="1" kern="1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毅然</a:t>
            </a:r>
            <a:r>
              <a:rPr lang="zh-CN" altLang="zh-CN" sz="28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预定了</a:t>
            </a:r>
            <a:r>
              <a:rPr lang="zh-CN" altLang="zh-CN" sz="2800" b="1" kern="1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《莽原》</a:t>
            </a:r>
            <a:r>
              <a:rPr lang="zh-CN" altLang="zh-CN" sz="28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全年的就有她。</a:t>
            </a:r>
          </a:p>
        </p:txBody>
      </p:sp>
      <p:sp>
        <p:nvSpPr>
          <p:cNvPr id="12" name="对话气泡: 圆角矩形 1">
            <a:extLst>
              <a:ext uri="{FF2B5EF4-FFF2-40B4-BE49-F238E27FC236}">
                <a16:creationId xmlns:a16="http://schemas.microsoft.com/office/drawing/2014/main" id="{53ED200B-1A30-5246-BEE0-F8BD8740EF8E}"/>
              </a:ext>
            </a:extLst>
          </p:cNvPr>
          <p:cNvSpPr/>
          <p:nvPr/>
        </p:nvSpPr>
        <p:spPr>
          <a:xfrm>
            <a:off x="6096000" y="5186169"/>
            <a:ext cx="2992581" cy="612648"/>
          </a:xfrm>
          <a:prstGeom prst="wedgeRoundRectCallout">
            <a:avLst>
              <a:gd name="adj1" fmla="val -24013"/>
              <a:gd name="adj2" fmla="val -118414"/>
              <a:gd name="adj3" fmla="val 16667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/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要求进步、</a:t>
            </a:r>
            <a:r>
              <a:rPr lang="zh-CN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好学求真</a:t>
            </a: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98182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774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711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AE02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3336935" y="1671831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事件二：参加师大学潮斗争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C4DFC4A-2007-074D-89D8-CFECEBAE2CE7}"/>
              </a:ext>
            </a:extLst>
          </p:cNvPr>
          <p:cNvSpPr txBox="1"/>
          <p:nvPr/>
        </p:nvSpPr>
        <p:spPr>
          <a:xfrm>
            <a:off x="2055303" y="2510983"/>
            <a:ext cx="774086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我平素想，能够不为势利所屈，反抗一广有羽翼的校长的学生，无论如何，总该是有些桀骜锋利的，但她却</a:t>
            </a:r>
            <a:r>
              <a:rPr lang="zh-CN" altLang="en-US" sz="28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常常微笑着，态度很温和。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待到偏安于宗帽胡同，赁屋授课之后，她才始来听我的讲义，于是见面的回数就较多了，也还是</a:t>
            </a:r>
            <a:r>
              <a:rPr lang="zh-CN" altLang="en-US" sz="28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始终微笑着，态度很温和</a:t>
            </a:r>
            <a:r>
              <a:rPr lang="zh-CN" altLang="en-US" sz="28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待到学校恢复旧观，往日的教职员以为责任已尽，准备陆续引退的时候，我才见她虑及母校前途，</a:t>
            </a:r>
            <a:r>
              <a:rPr lang="zh-CN" altLang="en-US" sz="2800" b="1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黯然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至于泣下。</a:t>
            </a:r>
            <a:endParaRPr lang="en-US" altLang="zh-CN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3" name="对话气泡: 圆角矩形 1">
            <a:extLst>
              <a:ext uri="{FF2B5EF4-FFF2-40B4-BE49-F238E27FC236}">
                <a16:creationId xmlns:a16="http://schemas.microsoft.com/office/drawing/2014/main" id="{D255945B-84FE-434C-BB7E-C6EC5324F336}"/>
              </a:ext>
            </a:extLst>
          </p:cNvPr>
          <p:cNvSpPr/>
          <p:nvPr/>
        </p:nvSpPr>
        <p:spPr>
          <a:xfrm>
            <a:off x="4337828" y="2225829"/>
            <a:ext cx="4555844" cy="697240"/>
          </a:xfrm>
          <a:prstGeom prst="wedgeRoundRectCallout">
            <a:avLst>
              <a:gd name="adj1" fmla="val -14750"/>
              <a:gd name="adj2" fmla="val 106459"/>
              <a:gd name="adj3" fmla="val 16667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/>
            <a:r>
              <a:rPr lang="zh-CN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温和善良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、</a:t>
            </a:r>
            <a:r>
              <a:rPr lang="zh-CN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敢于斗争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、有责任心</a:t>
            </a:r>
            <a:endParaRPr lang="en-US" altLang="zh-CN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algn="ctr"/>
            <a:endParaRPr lang="zh-CN" altLang="en-US" dirty="0"/>
          </a:p>
        </p:txBody>
      </p:sp>
      <p:cxnSp>
        <p:nvCxnSpPr>
          <p:cNvPr id="14" name="直接连接符 3">
            <a:extLst>
              <a:ext uri="{FF2B5EF4-FFF2-40B4-BE49-F238E27FC236}">
                <a16:creationId xmlns:a16="http://schemas.microsoft.com/office/drawing/2014/main" id="{306C4143-4EFB-0E4A-ADB9-9D3123994875}"/>
              </a:ext>
            </a:extLst>
          </p:cNvPr>
          <p:cNvCxnSpPr/>
          <p:nvPr/>
        </p:nvCxnSpPr>
        <p:spPr>
          <a:xfrm flipV="1">
            <a:off x="3336934" y="2315997"/>
            <a:ext cx="5556738" cy="23447"/>
          </a:xfrm>
          <a:prstGeom prst="line">
            <a:avLst/>
          </a:prstGeom>
          <a:ln w="12700">
            <a:solidFill>
              <a:srgbClr val="711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827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774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711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AE02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3415560" y="1742804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事件三：徒手请愿牺牲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C4DFC4A-2007-074D-89D8-CFECEBAE2CE7}"/>
              </a:ext>
            </a:extLst>
          </p:cNvPr>
          <p:cNvSpPr txBox="1"/>
          <p:nvPr/>
        </p:nvSpPr>
        <p:spPr>
          <a:xfrm>
            <a:off x="1610686" y="2630676"/>
            <a:ext cx="812893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</a:t>
            </a:r>
            <a:r>
              <a:rPr lang="zh-CN" altLang="zh-CN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我没有亲见；听说，她，刘和珍君，那时是</a:t>
            </a:r>
            <a:r>
              <a:rPr lang="zh-CN" altLang="zh-CN" sz="28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欣然</a:t>
            </a:r>
            <a:r>
              <a:rPr lang="zh-CN" altLang="zh-CN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前往的。自然，请愿而已，稍有人心者，谁也不会料到有这样的罗网。但竟在执政府前中弹了，从背部入，斜穿心肺，已是致命的创伤，只是没有便死。同去的张静淑君想扶起她，中了四弹，其一是手枪，立仆；同去的杨德群君又想去扶起她，也被击，弹从左肩入，穿胸偏右出，也立仆。但她还能坐起来，一个兵在她头部及胸部猛击两棍，于是死掉了。</a:t>
            </a:r>
            <a:endParaRPr lang="en-US" altLang="zh-CN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3" name="对话气泡: 圆角矩形 1">
            <a:extLst>
              <a:ext uri="{FF2B5EF4-FFF2-40B4-BE49-F238E27FC236}">
                <a16:creationId xmlns:a16="http://schemas.microsoft.com/office/drawing/2014/main" id="{D255945B-84FE-434C-BB7E-C6EC5324F336}"/>
              </a:ext>
            </a:extLst>
          </p:cNvPr>
          <p:cNvSpPr/>
          <p:nvPr/>
        </p:nvSpPr>
        <p:spPr>
          <a:xfrm>
            <a:off x="5552594" y="2019803"/>
            <a:ext cx="3419704" cy="688012"/>
          </a:xfrm>
          <a:prstGeom prst="wedgeRoundRectCallout">
            <a:avLst>
              <a:gd name="adj1" fmla="val 15558"/>
              <a:gd name="adj2" fmla="val 101508"/>
              <a:gd name="adj3" fmla="val 16667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热忱爱国</a:t>
            </a:r>
            <a:r>
              <a:rPr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勇于担当</a:t>
            </a:r>
            <a:endParaRPr lang="en-US" altLang="zh-CN" sz="28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cxnSp>
        <p:nvCxnSpPr>
          <p:cNvPr id="14" name="直接连接符 3">
            <a:extLst>
              <a:ext uri="{FF2B5EF4-FFF2-40B4-BE49-F238E27FC236}">
                <a16:creationId xmlns:a16="http://schemas.microsoft.com/office/drawing/2014/main" id="{306C4143-4EFB-0E4A-ADB9-9D3123994875}"/>
              </a:ext>
            </a:extLst>
          </p:cNvPr>
          <p:cNvCxnSpPr/>
          <p:nvPr/>
        </p:nvCxnSpPr>
        <p:spPr>
          <a:xfrm flipV="1">
            <a:off x="3219704" y="2273355"/>
            <a:ext cx="5556738" cy="23447"/>
          </a:xfrm>
          <a:prstGeom prst="line">
            <a:avLst/>
          </a:prstGeom>
          <a:ln w="12700">
            <a:solidFill>
              <a:srgbClr val="711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0728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>
            <a:cxnSpLocks/>
          </p:cNvCxnSpPr>
          <p:nvPr/>
        </p:nvCxnSpPr>
        <p:spPr>
          <a:xfrm flipV="1">
            <a:off x="1812934" y="2311608"/>
            <a:ext cx="7356233" cy="27837"/>
          </a:xfrm>
          <a:prstGeom prst="line">
            <a:avLst/>
          </a:prstGeom>
          <a:ln w="12700">
            <a:solidFill>
              <a:srgbClr val="711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250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711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AE02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CF19AF08-32CA-49FC-A1D2-C8593C625C53}"/>
              </a:ext>
            </a:extLst>
          </p:cNvPr>
          <p:cNvSpPr/>
          <p:nvPr/>
        </p:nvSpPr>
        <p:spPr>
          <a:xfrm>
            <a:off x="1962478" y="3112206"/>
            <a:ext cx="2628336" cy="197665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24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预</a:t>
            </a:r>
            <a:r>
              <a:rPr lang="zh-CN" altLang="zh-CN" sz="24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订《莽原》</a:t>
            </a:r>
            <a:endParaRPr lang="en-US" altLang="zh-CN" sz="2400" kern="100" dirty="0"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n-US" altLang="zh-CN" sz="2400" kern="100" dirty="0"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参加师大学潮斗争</a:t>
            </a:r>
            <a:endParaRPr lang="en-US" altLang="zh-CN" sz="2400" kern="100" dirty="0"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pPr algn="just"/>
            <a:endParaRPr lang="en-US" altLang="zh-CN" sz="2400" kern="100" dirty="0"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徒手请愿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牺牲</a:t>
            </a:r>
            <a:endParaRPr lang="zh-CN" altLang="zh-CN" sz="24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BE8BD3E-C946-42E9-8376-415360F3AFF8}"/>
              </a:ext>
            </a:extLst>
          </p:cNvPr>
          <p:cNvSpPr/>
          <p:nvPr/>
        </p:nvSpPr>
        <p:spPr>
          <a:xfrm>
            <a:off x="4369708" y="1780401"/>
            <a:ext cx="249299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刘和珍的形象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A114D3D-BF09-424D-97C6-490E96E2008E}"/>
              </a:ext>
            </a:extLst>
          </p:cNvPr>
          <p:cNvSpPr txBox="1"/>
          <p:nvPr/>
        </p:nvSpPr>
        <p:spPr>
          <a:xfrm>
            <a:off x="6120568" y="3072809"/>
            <a:ext cx="3813768" cy="19082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要求进步、</a:t>
            </a:r>
            <a:r>
              <a:rPr lang="zh-CN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好学求真</a:t>
            </a:r>
            <a:endParaRPr lang="en-US" altLang="zh-CN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en-US" altLang="zh-CN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温和善良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、</a:t>
            </a:r>
            <a:r>
              <a:rPr lang="zh-CN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敢于斗争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、有责任心</a:t>
            </a:r>
            <a:endParaRPr lang="en-US" altLang="zh-CN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en-US" altLang="zh-CN" sz="2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热忱爱国，勇于牺牲</a:t>
            </a:r>
            <a:endParaRPr lang="en-US" altLang="zh-CN" sz="2000" dirty="0"/>
          </a:p>
          <a:p>
            <a:endParaRPr lang="zh-CN" altLang="en-US" dirty="0"/>
          </a:p>
        </p:txBody>
      </p:sp>
      <p:sp>
        <p:nvSpPr>
          <p:cNvPr id="17" name="箭头: 右 16">
            <a:extLst>
              <a:ext uri="{FF2B5EF4-FFF2-40B4-BE49-F238E27FC236}">
                <a16:creationId xmlns:a16="http://schemas.microsoft.com/office/drawing/2014/main" id="{906EDDE9-E6B6-46AF-9856-39562352802F}"/>
              </a:ext>
            </a:extLst>
          </p:cNvPr>
          <p:cNvSpPr/>
          <p:nvPr/>
        </p:nvSpPr>
        <p:spPr>
          <a:xfrm>
            <a:off x="5095179" y="3735172"/>
            <a:ext cx="521024" cy="291745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774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711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AE02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3336935" y="1671831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学习活动（二）</a:t>
            </a:r>
          </a:p>
        </p:txBody>
      </p:sp>
      <p:cxnSp>
        <p:nvCxnSpPr>
          <p:cNvPr id="14" name="直接连接符 3">
            <a:extLst>
              <a:ext uri="{FF2B5EF4-FFF2-40B4-BE49-F238E27FC236}">
                <a16:creationId xmlns:a16="http://schemas.microsoft.com/office/drawing/2014/main" id="{306C4143-4EFB-0E4A-ADB9-9D3123994875}"/>
              </a:ext>
            </a:extLst>
          </p:cNvPr>
          <p:cNvCxnSpPr/>
          <p:nvPr/>
        </p:nvCxnSpPr>
        <p:spPr>
          <a:xfrm flipV="1">
            <a:off x="3336934" y="2315997"/>
            <a:ext cx="5556738" cy="23447"/>
          </a:xfrm>
          <a:prstGeom prst="line">
            <a:avLst/>
          </a:prstGeom>
          <a:ln w="12700">
            <a:solidFill>
              <a:srgbClr val="711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631890F9-CB4A-7646-9622-272B1A991B11}"/>
              </a:ext>
            </a:extLst>
          </p:cNvPr>
          <p:cNvSpPr txBox="1"/>
          <p:nvPr/>
        </p:nvSpPr>
        <p:spPr>
          <a:xfrm>
            <a:off x="2774223" y="3205548"/>
            <a:ext cx="8054697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思考讨论：</a:t>
            </a:r>
            <a:endParaRPr lang="en-US" altLang="zh-CN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鲁迅为何要反复写</a:t>
            </a:r>
            <a:r>
              <a:rPr lang="zh-CN" altLang="en-US" sz="2800" dirty="0">
                <a:solidFill>
                  <a:srgbClr val="C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“始终微笑的和蔼的”</a:t>
            </a:r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刘和珍？</a:t>
            </a:r>
            <a:endParaRPr lang="en-US" altLang="zh-CN" sz="2800" dirty="0">
              <a:solidFill>
                <a:prstClr val="black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7400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2">
            <a:extLst>
              <a:ext uri="{FF2B5EF4-FFF2-40B4-BE49-F238E27FC236}">
                <a16:creationId xmlns:a16="http://schemas.microsoft.com/office/drawing/2014/main" id="{6B9D7AEE-B339-0641-80ED-D58F8FB19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846" y="1157680"/>
            <a:ext cx="11277601" cy="3338819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dirty="0"/>
              <a:t>“</a:t>
            </a:r>
            <a:r>
              <a:rPr lang="zh-CN" altLang="zh-CN" dirty="0"/>
              <a:t>我平素想，能够不为势利所屈，反抗</a:t>
            </a:r>
            <a:r>
              <a:rPr lang="zh-CN" altLang="zh-CN" b="1" dirty="0">
                <a:solidFill>
                  <a:srgbClr val="C00000"/>
                </a:solidFill>
              </a:rPr>
              <a:t>一广有羽翼</a:t>
            </a:r>
            <a:r>
              <a:rPr lang="zh-CN" altLang="zh-CN" dirty="0"/>
              <a:t>的校长的学生，无论如何，总该是有些桀骜锋利的，但她却常常</a:t>
            </a:r>
            <a:r>
              <a:rPr lang="zh-CN" altLang="zh-CN" b="1" dirty="0">
                <a:solidFill>
                  <a:srgbClr val="C00000"/>
                </a:solidFill>
              </a:rPr>
              <a:t>微笑着，态度很温和</a:t>
            </a:r>
            <a:r>
              <a:rPr lang="zh-CN" altLang="zh-CN" dirty="0"/>
              <a:t>。</a:t>
            </a:r>
            <a:r>
              <a:rPr lang="zh-CN" altLang="en-US" dirty="0"/>
              <a:t>”</a:t>
            </a:r>
            <a:endParaRPr lang="en-US" altLang="zh-CN" dirty="0"/>
          </a:p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zh-CN" dirty="0"/>
              <a:t>“况且</a:t>
            </a:r>
            <a:r>
              <a:rPr lang="zh-CN" altLang="zh-CN" b="1" dirty="0">
                <a:solidFill>
                  <a:srgbClr val="C00000"/>
                </a:solidFill>
              </a:rPr>
              <a:t>始终微笑着的和蔼</a:t>
            </a:r>
            <a:r>
              <a:rPr lang="zh-CN" altLang="zh-CN" dirty="0"/>
              <a:t>的刘和珍君，竟何至于无端在</a:t>
            </a:r>
            <a:r>
              <a:rPr lang="zh-CN" altLang="zh-CN" b="1" dirty="0">
                <a:solidFill>
                  <a:srgbClr val="C00000"/>
                </a:solidFill>
              </a:rPr>
              <a:t>府</a:t>
            </a:r>
            <a:r>
              <a:rPr lang="zh-CN" altLang="en-US" b="1" dirty="0">
                <a:solidFill>
                  <a:srgbClr val="C00000"/>
                </a:solidFill>
              </a:rPr>
              <a:t>门</a:t>
            </a:r>
            <a:r>
              <a:rPr lang="zh-CN" altLang="zh-CN" b="1" dirty="0">
                <a:solidFill>
                  <a:srgbClr val="C00000"/>
                </a:solidFill>
              </a:rPr>
              <a:t>前喋血</a:t>
            </a:r>
            <a:r>
              <a:rPr lang="zh-CN" altLang="en-US" dirty="0">
                <a:solidFill>
                  <a:srgbClr val="C00000"/>
                </a:solidFill>
              </a:rPr>
              <a:t>。</a:t>
            </a:r>
            <a:r>
              <a:rPr lang="zh-CN" altLang="zh-CN" dirty="0">
                <a:solidFill>
                  <a:srgbClr val="C00000"/>
                </a:solidFill>
              </a:rPr>
              <a:t>”</a:t>
            </a:r>
            <a:endParaRPr lang="en-US" altLang="zh-CN" dirty="0">
              <a:solidFill>
                <a:srgbClr val="C00000"/>
              </a:solidFill>
            </a:endParaRPr>
          </a:p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zh-CN" dirty="0"/>
              <a:t>“但竟在</a:t>
            </a:r>
            <a:r>
              <a:rPr lang="zh-CN" altLang="zh-CN" b="1" dirty="0">
                <a:solidFill>
                  <a:srgbClr val="C00000"/>
                </a:solidFill>
              </a:rPr>
              <a:t>执政府前中弹</a:t>
            </a:r>
            <a:r>
              <a:rPr lang="zh-CN" altLang="zh-CN" dirty="0"/>
              <a:t>了</a:t>
            </a:r>
            <a:r>
              <a:rPr lang="zh-CN" altLang="en-US" dirty="0"/>
              <a:t>，</a:t>
            </a:r>
            <a:r>
              <a:rPr lang="zh-CN" altLang="zh-CN" dirty="0"/>
              <a:t>……</a:t>
            </a:r>
            <a:r>
              <a:rPr lang="zh-CN" altLang="zh-CN" b="1" dirty="0">
                <a:solidFill>
                  <a:srgbClr val="C00000"/>
                </a:solidFill>
              </a:rPr>
              <a:t>始终微笑的和蔼的刘和珍君</a:t>
            </a:r>
            <a:r>
              <a:rPr lang="zh-CN" altLang="zh-CN" dirty="0"/>
              <a:t>确实是死掉了，有他自己的尸骸为证。</a:t>
            </a:r>
            <a:r>
              <a:rPr lang="zh-CN" altLang="en-US" dirty="0"/>
              <a:t>”</a:t>
            </a:r>
          </a:p>
          <a:p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16469CA-A1C9-475D-912A-B8667889B743}"/>
              </a:ext>
            </a:extLst>
          </p:cNvPr>
          <p:cNvSpPr/>
          <p:nvPr/>
        </p:nvSpPr>
        <p:spPr>
          <a:xfrm>
            <a:off x="1477520" y="4360457"/>
            <a:ext cx="4546127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突出刘和珍善良、温和</a:t>
            </a:r>
            <a:endParaRPr lang="zh-CN" altLang="en-US" sz="28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567715C-2043-4DBD-9E67-FD07AB46F8A8}"/>
              </a:ext>
            </a:extLst>
          </p:cNvPr>
          <p:cNvSpPr/>
          <p:nvPr/>
        </p:nvSpPr>
        <p:spPr>
          <a:xfrm>
            <a:off x="3540860" y="4917024"/>
            <a:ext cx="4546126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突出执政府的残暴和卑劣</a:t>
            </a:r>
            <a:endParaRPr lang="zh-CN" altLang="en-US" sz="280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502593E-8757-4FBC-BA73-8AAC076BB319}"/>
              </a:ext>
            </a:extLst>
          </p:cNvPr>
          <p:cNvSpPr/>
          <p:nvPr/>
        </p:nvSpPr>
        <p:spPr>
          <a:xfrm>
            <a:off x="5554217" y="5450643"/>
            <a:ext cx="4546126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prstClr val="black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表达对刘和珍的敬意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356461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774223" y="2057400"/>
            <a:ext cx="445481" cy="469613"/>
            <a:chOff x="2121873" y="1511588"/>
            <a:chExt cx="445481" cy="469613"/>
          </a:xfrm>
        </p:grpSpPr>
        <p:sp>
          <p:nvSpPr>
            <p:cNvPr id="7" name="矩形 6"/>
            <p:cNvSpPr/>
            <p:nvPr/>
          </p:nvSpPr>
          <p:spPr>
            <a:xfrm>
              <a:off x="2121873" y="1511588"/>
              <a:ext cx="363415" cy="363415"/>
            </a:xfrm>
            <a:prstGeom prst="rect">
              <a:avLst/>
            </a:prstGeom>
            <a:solidFill>
              <a:srgbClr val="711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21171" y="1735018"/>
              <a:ext cx="246183" cy="246183"/>
            </a:xfrm>
            <a:prstGeom prst="rect">
              <a:avLst/>
            </a:prstGeom>
            <a:solidFill>
              <a:srgbClr val="AE02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cxnSp>
        <p:nvCxnSpPr>
          <p:cNvPr id="14" name="直接连接符 3">
            <a:extLst>
              <a:ext uri="{FF2B5EF4-FFF2-40B4-BE49-F238E27FC236}">
                <a16:creationId xmlns:a16="http://schemas.microsoft.com/office/drawing/2014/main" id="{306C4143-4EFB-0E4A-ADB9-9D3123994875}"/>
              </a:ext>
            </a:extLst>
          </p:cNvPr>
          <p:cNvCxnSpPr/>
          <p:nvPr/>
        </p:nvCxnSpPr>
        <p:spPr>
          <a:xfrm flipV="1">
            <a:off x="3336934" y="2315997"/>
            <a:ext cx="5556738" cy="23447"/>
          </a:xfrm>
          <a:prstGeom prst="line">
            <a:avLst/>
          </a:prstGeom>
          <a:ln w="12700">
            <a:solidFill>
              <a:srgbClr val="711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4A1BD256-65EC-C449-B8A5-95A3FADD9CDE}"/>
              </a:ext>
            </a:extLst>
          </p:cNvPr>
          <p:cNvSpPr txBox="1"/>
          <p:nvPr/>
        </p:nvSpPr>
        <p:spPr>
          <a:xfrm>
            <a:off x="3336935" y="1671831"/>
            <a:ext cx="55567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课后学习任务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2ADCA1B-C87E-2442-8978-F3905EA99AD8}"/>
              </a:ext>
            </a:extLst>
          </p:cNvPr>
          <p:cNvSpPr txBox="1"/>
          <p:nvPr/>
        </p:nvSpPr>
        <p:spPr>
          <a:xfrm>
            <a:off x="1952101" y="2915216"/>
            <a:ext cx="8097909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鲁迅对刘和珍表示出极大的尊敬，给予崇高的评价，称之为“是为了中国而死的中国的青年。”请你根据本节课所学的内容，为刘和珍写一段悼念性文字。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推荐阅读</a:t>
            </a:r>
            <a:r>
              <a:rPr lang="zh-CN" altLang="zh-CN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：石评梅《痛哭和珍》</a:t>
            </a:r>
            <a:r>
              <a:rPr lang="zh-CN" altLang="en-US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、</a:t>
            </a:r>
            <a:r>
              <a:rPr lang="en-US" altLang="zh-CN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zh-CN" sz="2800" dirty="0">
                <a:latin typeface="华文楷体" panose="02010600040101010101" pitchFamily="2" charset="-122"/>
                <a:ea typeface="华文楷体" panose="02010600040101010101" pitchFamily="2" charset="-122"/>
              </a:rPr>
              <a:t>林语堂《悼刘和珍杨德群女士》 </a:t>
            </a:r>
            <a:endParaRPr lang="zh-CN" altLang="zh-CN" sz="36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29941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A4C7FA3-40DE-445B-BFF0-6250E3A3F3EA}"/>
              </a:ext>
            </a:extLst>
          </p:cNvPr>
          <p:cNvSpPr txBox="1"/>
          <p:nvPr/>
        </p:nvSpPr>
        <p:spPr>
          <a:xfrm>
            <a:off x="3613212" y="2814221"/>
            <a:ext cx="40304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感谢收看</a:t>
            </a:r>
          </a:p>
        </p:txBody>
      </p:sp>
    </p:spTree>
    <p:extLst>
      <p:ext uri="{BB962C8B-B14F-4D97-AF65-F5344CB8AC3E}">
        <p14:creationId xmlns:p14="http://schemas.microsoft.com/office/powerpoint/2010/main" val="12519473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907</TotalTime>
  <Words>1287</Words>
  <Application>Microsoft Office PowerPoint</Application>
  <PresentationFormat>宽屏</PresentationFormat>
  <Paragraphs>109</Paragraphs>
  <Slides>19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29" baseType="lpstr">
      <vt:lpstr>黑体</vt:lpstr>
      <vt:lpstr>华文楷体</vt:lpstr>
      <vt:lpstr>楷体</vt:lpstr>
      <vt:lpstr>宋体</vt:lpstr>
      <vt:lpstr>微软雅黑</vt:lpstr>
      <vt:lpstr>Arial</vt:lpstr>
      <vt:lpstr>Calibri</vt:lpstr>
      <vt:lpstr>Times New Roman</vt:lpstr>
      <vt:lpstr>Office 主题</vt:lpstr>
      <vt:lpstr>1_Office 主题</vt:lpstr>
      <vt:lpstr>记念刘和珍君（第一课时）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陈伟玲</dc:creator>
  <cp:lastModifiedBy>L Y</cp:lastModifiedBy>
  <cp:revision>138</cp:revision>
  <dcterms:created xsi:type="dcterms:W3CDTF">2020-02-05T11:17:56Z</dcterms:created>
  <dcterms:modified xsi:type="dcterms:W3CDTF">2020-10-30T15:03:14Z</dcterms:modified>
</cp:coreProperties>
</file>