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7" r:id="rId2"/>
  </p:sldMasterIdLst>
  <p:notesMasterIdLst>
    <p:notesMasterId r:id="rId23"/>
  </p:notesMasterIdLst>
  <p:handoutMasterIdLst>
    <p:handoutMasterId r:id="rId24"/>
  </p:handoutMasterIdLst>
  <p:sldIdLst>
    <p:sldId id="429" r:id="rId3"/>
    <p:sldId id="512" r:id="rId4"/>
    <p:sldId id="513" r:id="rId5"/>
    <p:sldId id="433" r:id="rId6"/>
    <p:sldId id="451" r:id="rId7"/>
    <p:sldId id="434" r:id="rId8"/>
    <p:sldId id="452" r:id="rId9"/>
    <p:sldId id="435" r:id="rId10"/>
    <p:sldId id="436" r:id="rId11"/>
    <p:sldId id="449" r:id="rId12"/>
    <p:sldId id="455" r:id="rId13"/>
    <p:sldId id="438" r:id="rId14"/>
    <p:sldId id="437" r:id="rId15"/>
    <p:sldId id="456" r:id="rId16"/>
    <p:sldId id="439" r:id="rId17"/>
    <p:sldId id="457" r:id="rId18"/>
    <p:sldId id="458" r:id="rId19"/>
    <p:sldId id="459" r:id="rId20"/>
    <p:sldId id="460" r:id="rId21"/>
    <p:sldId id="514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8" userDrawn="1">
          <p15:clr>
            <a:srgbClr val="A4A3A4"/>
          </p15:clr>
        </p15:guide>
        <p15:guide id="2" pos="688" userDrawn="1">
          <p15:clr>
            <a:srgbClr val="A4A3A4"/>
          </p15:clr>
        </p15:guide>
        <p15:guide id="3" pos="7015" userDrawn="1">
          <p15:clr>
            <a:srgbClr val="A4A3A4"/>
          </p15:clr>
        </p15:guide>
        <p15:guide id="4" orient="horz" pos="55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84AD"/>
    <a:srgbClr val="014E6A"/>
    <a:srgbClr val="AE0203"/>
    <a:srgbClr val="711000"/>
    <a:srgbClr val="01431D"/>
    <a:srgbClr val="01621F"/>
    <a:srgbClr val="AF0000"/>
    <a:srgbClr val="DCE797"/>
    <a:srgbClr val="637067"/>
    <a:srgbClr val="89D7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51" autoAdjust="0"/>
    <p:restoredTop sz="90786" autoAdjust="0"/>
  </p:normalViewPr>
  <p:slideViewPr>
    <p:cSldViewPr snapToGrid="0">
      <p:cViewPr varScale="1">
        <p:scale>
          <a:sx n="85" d="100"/>
          <a:sy n="85" d="100"/>
        </p:scale>
        <p:origin x="52" y="188"/>
      </p:cViewPr>
      <p:guideLst>
        <p:guide orient="horz" pos="3748"/>
        <p:guide pos="688"/>
        <p:guide pos="7015"/>
        <p:guide orient="horz" pos="5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75FAC0-4E78-4B4A-9ADA-EE7413CBA2A2}" type="datetimeFigureOut">
              <a:rPr lang="zh-CN" altLang="en-US" smtClean="0"/>
              <a:t>2020/10/30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38E8FE-40DA-41DC-AE77-8790382988A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30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A302A-66E2-45C0-9113-4E5747328F9F}" type="datetimeFigureOut">
              <a:rPr lang="zh-CN" altLang="en-US" smtClean="0"/>
              <a:t>2020/10/30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40E3B-F9C0-48B6-A129-4D327DD306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972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页面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统一为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16:9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宽幅画面比例尺寸；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统一格式为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或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PPTX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lang="en-US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CN" altLang="en-US" dirty="0"/>
              <a:t>请注意：</a:t>
            </a:r>
            <a:endParaRPr lang="en-US" altLang="zh-CN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CN" dirty="0"/>
              <a:t>1. </a:t>
            </a:r>
            <a:r>
              <a:rPr lang="zh-CN" altLang="en-US" dirty="0"/>
              <a:t>课名：微软雅黑</a:t>
            </a:r>
            <a:r>
              <a:rPr lang="en-US" altLang="zh-CN" dirty="0"/>
              <a:t>48</a:t>
            </a:r>
            <a:r>
              <a:rPr lang="zh-CN" altLang="en-US" dirty="0"/>
              <a:t>号字；</a:t>
            </a:r>
            <a:endParaRPr lang="en-US" altLang="zh-CN" dirty="0"/>
          </a:p>
          <a:p>
            <a:r>
              <a:rPr lang="en-US" altLang="zh-CN" dirty="0"/>
              <a:t>2.</a:t>
            </a:r>
            <a:r>
              <a:rPr lang="zh-CN" altLang="en-US" sz="1200" b="0" dirty="0"/>
              <a:t>（第一课时）</a:t>
            </a:r>
            <a:r>
              <a:rPr lang="zh-CN" altLang="en-US" dirty="0"/>
              <a:t>：微软雅黑</a:t>
            </a:r>
            <a:r>
              <a:rPr lang="en-US" altLang="zh-CN" dirty="0"/>
              <a:t>32</a:t>
            </a:r>
            <a:r>
              <a:rPr lang="zh-CN" altLang="en-US" dirty="0"/>
              <a:t>号字；</a:t>
            </a:r>
            <a:endParaRPr lang="en-US" altLang="zh-CN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/>
              <a:t>3.</a:t>
            </a:r>
            <a:r>
              <a:rPr lang="zh-CN" altLang="en-US" dirty="0"/>
              <a:t>学校名称：请填写全称；</a:t>
            </a:r>
            <a:endParaRPr lang="en-US" altLang="zh-CN" b="1" dirty="0"/>
          </a:p>
          <a:p>
            <a:r>
              <a:rPr lang="en-US" altLang="zh-CN" dirty="0"/>
              <a:t>4.</a:t>
            </a:r>
            <a:r>
              <a:rPr lang="zh-CN" altLang="en-US" dirty="0"/>
              <a:t>学科、年级、主讲人、学校：华文楷体</a:t>
            </a:r>
            <a:r>
              <a:rPr lang="en-US" altLang="zh-CN" dirty="0"/>
              <a:t>28</a:t>
            </a:r>
            <a:r>
              <a:rPr lang="zh-CN" altLang="en-US" dirty="0"/>
              <a:t>号字（具体根据文字量可适当调整）。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英文</a:t>
            </a:r>
            <a:endParaRPr lang="en-US" altLang="zh-CN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dirty="0"/>
              <a:t>1.</a:t>
            </a:r>
            <a:r>
              <a:rPr lang="zh-CN" altLang="en-US" dirty="0"/>
              <a:t>课名：字体以</a:t>
            </a:r>
            <a:r>
              <a:rPr lang="en-US" altLang="zh-CN" dirty="0"/>
              <a:t>Times New Roman</a:t>
            </a:r>
            <a:r>
              <a:rPr lang="zh-CN" altLang="en-US" dirty="0"/>
              <a:t>为主，字号一般使用</a:t>
            </a:r>
            <a:r>
              <a:rPr lang="en-US" altLang="zh-CN" dirty="0"/>
              <a:t>32—36</a:t>
            </a:r>
            <a:r>
              <a:rPr lang="zh-CN" altLang="en-US" dirty="0"/>
              <a:t>号，特别强调可以用</a:t>
            </a:r>
            <a:r>
              <a:rPr lang="en-US" altLang="zh-CN" dirty="0"/>
              <a:t>40</a:t>
            </a:r>
            <a:r>
              <a:rPr lang="zh-CN" altLang="en-US" dirty="0"/>
              <a:t>号；</a:t>
            </a:r>
            <a:endParaRPr lang="en-US" altLang="zh-CN" dirty="0"/>
          </a:p>
          <a:p>
            <a:r>
              <a:rPr lang="en-US" altLang="zh-CN" dirty="0"/>
              <a:t>2.</a:t>
            </a:r>
            <a:r>
              <a:rPr lang="zh-CN" altLang="en-US" dirty="0"/>
              <a:t>（</a:t>
            </a:r>
            <a:r>
              <a:rPr lang="en-US" altLang="zh-CN" dirty="0"/>
              <a:t>Period</a:t>
            </a:r>
            <a:r>
              <a:rPr lang="en-US" altLang="zh-CN" baseline="0" dirty="0"/>
              <a:t> 1</a:t>
            </a:r>
            <a:r>
              <a:rPr lang="zh-CN" altLang="en-US" dirty="0"/>
              <a:t>）：字体使用</a:t>
            </a:r>
            <a:r>
              <a:rPr lang="en-US" altLang="zh-CN" dirty="0"/>
              <a:t>Arial</a:t>
            </a:r>
            <a:r>
              <a:rPr lang="zh-CN" altLang="en-US" dirty="0"/>
              <a:t>，字号为</a:t>
            </a:r>
            <a:r>
              <a:rPr lang="en-US" altLang="zh-CN" dirty="0"/>
              <a:t>28</a:t>
            </a:r>
            <a:r>
              <a:rPr lang="zh-CN" altLang="en-US" dirty="0"/>
              <a:t>；</a:t>
            </a:r>
            <a:endParaRPr lang="en-US" altLang="zh-CN" dirty="0"/>
          </a:p>
          <a:p>
            <a:r>
              <a:rPr lang="en-US" altLang="zh-CN" dirty="0"/>
              <a:t>3.</a:t>
            </a:r>
            <a:r>
              <a:rPr lang="zh-CN" altLang="en-US" dirty="0"/>
              <a:t>正文一般用</a:t>
            </a:r>
            <a:r>
              <a:rPr lang="en-US" altLang="zh-CN" dirty="0"/>
              <a:t>24—28</a:t>
            </a:r>
            <a:r>
              <a:rPr lang="zh-CN" altLang="en-US" dirty="0"/>
              <a:t>号，特别强调可用</a:t>
            </a:r>
            <a:r>
              <a:rPr lang="en-US" altLang="zh-CN" dirty="0"/>
              <a:t>32</a:t>
            </a:r>
            <a:r>
              <a:rPr lang="zh-CN" altLang="en-US" dirty="0"/>
              <a:t>号。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注意标点的规范（例如：中文省略号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为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……，可用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Shift+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数字键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打出中文省略号，英文省略号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为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…</a:t>
            </a:r>
            <a:r>
              <a:rPr lang="zh-CN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）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0354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11642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59516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4451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7423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70558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74220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94867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70775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46632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备注：改模板仅提供用于演示板书使用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5823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8446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04655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1824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0608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0614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2852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69987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540E3B-F9C0-48B6-A129-4D327DD30658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6916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3787727" y="3619499"/>
            <a:ext cx="7273974" cy="1056835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主讲人：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2020/10/30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标题 1"/>
          <p:cNvSpPr txBox="1">
            <a:spLocks/>
          </p:cNvSpPr>
          <p:nvPr userDrawn="1"/>
        </p:nvSpPr>
        <p:spPr>
          <a:xfrm>
            <a:off x="1762653" y="728664"/>
            <a:ext cx="6682317" cy="7704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sz="3600" dirty="0">
                <a:solidFill>
                  <a:schemeClr val="bg1"/>
                </a:solidFill>
              </a:rPr>
              <a:t>国家中小学课程资源</a:t>
            </a: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353079" y="2830103"/>
            <a:ext cx="409575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866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1pPr>
            <a:lvl2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2pPr>
            <a:lvl3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3pPr>
            <a:lvl4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4pPr>
            <a:lvl5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2020/10/30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文本框 6"/>
          <p:cNvSpPr txBox="1"/>
          <p:nvPr userDrawn="1"/>
        </p:nvSpPr>
        <p:spPr>
          <a:xfrm>
            <a:off x="431800" y="365125"/>
            <a:ext cx="2133600" cy="714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标题 1"/>
          <p:cNvSpPr txBox="1">
            <a:spLocks/>
          </p:cNvSpPr>
          <p:nvPr userDrawn="1"/>
        </p:nvSpPr>
        <p:spPr>
          <a:xfrm>
            <a:off x="110294" y="6210036"/>
            <a:ext cx="2641371" cy="3968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l"/>
            <a:r>
              <a:rPr lang="zh-CN" altLang="en-US" sz="20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高中语文</a:t>
            </a:r>
          </a:p>
        </p:txBody>
      </p:sp>
    </p:spTree>
    <p:extLst>
      <p:ext uri="{BB962C8B-B14F-4D97-AF65-F5344CB8AC3E}">
        <p14:creationId xmlns:p14="http://schemas.microsoft.com/office/powerpoint/2010/main" val="4074317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仅标题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6666" y="573617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pic>
        <p:nvPicPr>
          <p:cNvPr id="5" name="图片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标题 1"/>
          <p:cNvSpPr txBox="1">
            <a:spLocks/>
          </p:cNvSpPr>
          <p:nvPr userDrawn="1"/>
        </p:nvSpPr>
        <p:spPr>
          <a:xfrm>
            <a:off x="110294" y="6210036"/>
            <a:ext cx="2641371" cy="3968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l"/>
            <a:r>
              <a:rPr lang="zh-CN" altLang="en-US" sz="20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高中语文</a:t>
            </a:r>
          </a:p>
        </p:txBody>
      </p:sp>
    </p:spTree>
    <p:extLst>
      <p:ext uri="{BB962C8B-B14F-4D97-AF65-F5344CB8AC3E}">
        <p14:creationId xmlns:p14="http://schemas.microsoft.com/office/powerpoint/2010/main" val="180296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3787727" y="3619499"/>
            <a:ext cx="7273974" cy="1056835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主讲人：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2020/10/30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 dirty="0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标题 1"/>
          <p:cNvSpPr txBox="1"/>
          <p:nvPr userDrawn="1"/>
        </p:nvSpPr>
        <p:spPr>
          <a:xfrm>
            <a:off x="1762653" y="728664"/>
            <a:ext cx="6682317" cy="77047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r>
              <a:rPr lang="zh-CN" altLang="en-US" sz="3600" dirty="0">
                <a:solidFill>
                  <a:schemeClr val="bg1"/>
                </a:solidFill>
              </a:rPr>
              <a:t>国家中小学课程资源</a:t>
            </a: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353079" y="2830103"/>
            <a:ext cx="409575" cy="46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406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1pPr>
            <a:lvl2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2pPr>
            <a:lvl3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3pPr>
            <a:lvl4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4pPr>
            <a:lvl5pPr>
              <a:defRPr>
                <a:latin typeface="华文楷体" panose="02010600040101010101" pitchFamily="2" charset="-122"/>
                <a:ea typeface="华文楷体" panose="02010600040101010101" pitchFamily="2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A6CA-0CF8-4C0F-A4EF-5C6C0D45FAAD}" type="datetimeFigureOut">
              <a:rPr lang="zh-CN" altLang="en-US" smtClean="0"/>
              <a:t>2020/10/30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文本框 6"/>
          <p:cNvSpPr txBox="1"/>
          <p:nvPr userDrawn="1"/>
        </p:nvSpPr>
        <p:spPr>
          <a:xfrm>
            <a:off x="431800" y="365125"/>
            <a:ext cx="2133600" cy="714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12" name="标题 1"/>
          <p:cNvSpPr txBox="1"/>
          <p:nvPr userDrawn="1"/>
        </p:nvSpPr>
        <p:spPr>
          <a:xfrm>
            <a:off x="7433737" y="166687"/>
            <a:ext cx="4062182" cy="542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r"/>
            <a:r>
              <a:rPr lang="zh-CN" altLang="en-US" sz="2400" b="1" kern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小学语文</a:t>
            </a:r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标题 1"/>
          <p:cNvSpPr txBox="1"/>
          <p:nvPr userDrawn="1"/>
        </p:nvSpPr>
        <p:spPr>
          <a:xfrm>
            <a:off x="279627" y="5922169"/>
            <a:ext cx="2641371" cy="3968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l"/>
            <a:r>
              <a:rPr lang="zh-CN" altLang="en-US" sz="20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高中语文</a:t>
            </a:r>
          </a:p>
        </p:txBody>
      </p:sp>
    </p:spTree>
    <p:extLst>
      <p:ext uri="{BB962C8B-B14F-4D97-AF65-F5344CB8AC3E}">
        <p14:creationId xmlns:p14="http://schemas.microsoft.com/office/powerpoint/2010/main" val="134049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仅标题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6666" y="573617"/>
            <a:ext cx="10515600" cy="1325563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8" name="标题 1"/>
          <p:cNvSpPr txBox="1"/>
          <p:nvPr userDrawn="1"/>
        </p:nvSpPr>
        <p:spPr>
          <a:xfrm>
            <a:off x="279627" y="5922169"/>
            <a:ext cx="2641371" cy="39687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algn="l"/>
            <a:r>
              <a:rPr lang="zh-CN" altLang="en-US" sz="2000" b="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初中语文</a:t>
            </a:r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28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jpg"/><Relationship Id="rId5" Type="http://schemas.openxmlformats.org/officeDocument/2006/relationships/image" Target="../media/image1.jp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438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5A6CA-0CF8-4C0F-A4EF-5C6C0D45FAAD}" type="datetimeFigureOut">
              <a:rPr lang="zh-CN" altLang="en-US" smtClean="0"/>
              <a:t>2020/10/30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920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6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4381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5A6CA-0CF8-4C0F-A4EF-5C6C0D45FAAD}" type="datetimeFigureOut">
              <a:rPr lang="zh-CN" altLang="en-US" smtClean="0"/>
              <a:t>2020/10/30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8A902-E013-4FF5-9CBD-78113C78402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678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华文楷体" panose="02010600040101010101" pitchFamily="2" charset="-122"/>
          <a:ea typeface="华文楷体" panose="02010600040101010101" pitchFamily="2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1055688" y="2044237"/>
            <a:ext cx="10080625" cy="1006475"/>
          </a:xfrm>
        </p:spPr>
        <p:txBody>
          <a:bodyPr/>
          <a:lstStyle/>
          <a:p>
            <a:r>
              <a:rPr lang="zh-CN" altLang="en-US" sz="4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记念刘和珍君</a:t>
            </a:r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（第二课时）</a:t>
            </a:r>
          </a:p>
        </p:txBody>
      </p:sp>
      <p:sp>
        <p:nvSpPr>
          <p:cNvPr id="6" name="副标题 2"/>
          <p:cNvSpPr txBox="1"/>
          <p:nvPr/>
        </p:nvSpPr>
        <p:spPr>
          <a:xfrm>
            <a:off x="1775012" y="3595816"/>
            <a:ext cx="9105808" cy="9943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800" dirty="0"/>
              <a:t>年    级：高二                      学    科：语文（统编版）</a:t>
            </a:r>
          </a:p>
          <a:p>
            <a:r>
              <a:rPr lang="zh-CN" altLang="en-US" sz="2800" dirty="0"/>
              <a:t>主讲人：梁艳                      学    校：北京市八一学校</a:t>
            </a: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74933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2774223" y="1792707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cxnSp>
        <p:nvCxnSpPr>
          <p:cNvPr id="14" name="直接连接符 3">
            <a:extLst>
              <a:ext uri="{FF2B5EF4-FFF2-40B4-BE49-F238E27FC236}">
                <a16:creationId xmlns:a16="http://schemas.microsoft.com/office/drawing/2014/main" id="{306C4143-4EFB-0E4A-ADB9-9D3123994875}"/>
              </a:ext>
            </a:extLst>
          </p:cNvPr>
          <p:cNvCxnSpPr/>
          <p:nvPr/>
        </p:nvCxnSpPr>
        <p:spPr>
          <a:xfrm flipV="1">
            <a:off x="3336934" y="2051304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61BCAA90-ECBA-874D-99B6-0E86F174ABBD}"/>
              </a:ext>
            </a:extLst>
          </p:cNvPr>
          <p:cNvSpPr txBox="1"/>
          <p:nvPr/>
        </p:nvSpPr>
        <p:spPr>
          <a:xfrm>
            <a:off x="3336935" y="1407138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补充资料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2D5C707-9412-D245-B06B-6BAAD3AAE05B}"/>
              </a:ext>
            </a:extLst>
          </p:cNvPr>
          <p:cNvSpPr/>
          <p:nvPr/>
        </p:nvSpPr>
        <p:spPr>
          <a:xfrm>
            <a:off x="684489" y="2379552"/>
            <a:ext cx="112027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事发当日，段政府便抢先发布“国务院通电”，声称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:</a:t>
            </a:r>
            <a:endParaRPr lang="zh-CN" altLang="zh-CN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近年以来，徐谦、李大钊等，假借共产学说，啸聚群众，屡肇事端。……</a:t>
            </a:r>
            <a:r>
              <a:rPr lang="zh-CN" altLang="zh-CN" sz="2800" u="sng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闯袭国务院，泼灌火油，抛掷炸弹，手枪木棍，丛击军警。各军警因正当防卫，以致互有死伤。</a:t>
            </a:r>
            <a:endParaRPr lang="en-US" altLang="zh-CN" sz="2800" u="sng" dirty="0">
              <a:solidFill>
                <a:srgbClr val="C0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algn="r"/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——段祺瑞执政府通电</a:t>
            </a:r>
          </a:p>
          <a:p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第三天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(3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月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20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日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)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，段氏又发布了第二道《临时执政令》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声称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：</a:t>
            </a:r>
          </a:p>
          <a:p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爱国运动，各国恒有，</a:t>
            </a:r>
            <a:r>
              <a:rPr lang="zh-CN" altLang="zh-CN" sz="2800" u="sng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聚众暴动，法所不容。……其当时军警因执行职务，正当防卫</a:t>
            </a:r>
            <a:r>
              <a:rPr lang="zh-CN" altLang="en-US" sz="2800" u="sng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。</a:t>
            </a:r>
            <a:endParaRPr lang="zh-CN" altLang="zh-CN" sz="2800" u="sng" dirty="0">
              <a:solidFill>
                <a:srgbClr val="C0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                                                     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                    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——段祺瑞执政府通电</a:t>
            </a:r>
          </a:p>
        </p:txBody>
      </p:sp>
    </p:spTree>
    <p:extLst>
      <p:ext uri="{BB962C8B-B14F-4D97-AF65-F5344CB8AC3E}">
        <p14:creationId xmlns:p14="http://schemas.microsoft.com/office/powerpoint/2010/main" val="2795757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2774223" y="1792707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cxnSp>
        <p:nvCxnSpPr>
          <p:cNvPr id="14" name="直接连接符 3">
            <a:extLst>
              <a:ext uri="{FF2B5EF4-FFF2-40B4-BE49-F238E27FC236}">
                <a16:creationId xmlns:a16="http://schemas.microsoft.com/office/drawing/2014/main" id="{306C4143-4EFB-0E4A-ADB9-9D3123994875}"/>
              </a:ext>
            </a:extLst>
          </p:cNvPr>
          <p:cNvCxnSpPr/>
          <p:nvPr/>
        </p:nvCxnSpPr>
        <p:spPr>
          <a:xfrm flipV="1">
            <a:off x="3336934" y="2051304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61BCAA90-ECBA-874D-99B6-0E86F174ABBD}"/>
              </a:ext>
            </a:extLst>
          </p:cNvPr>
          <p:cNvSpPr txBox="1"/>
          <p:nvPr/>
        </p:nvSpPr>
        <p:spPr>
          <a:xfrm>
            <a:off x="3336935" y="1407138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补充资料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4286C7B-696A-C443-A1C4-CD66A1A4B664}"/>
              </a:ext>
            </a:extLst>
          </p:cNvPr>
          <p:cNvSpPr/>
          <p:nvPr/>
        </p:nvSpPr>
        <p:spPr>
          <a:xfrm>
            <a:off x="853458" y="2408008"/>
            <a:ext cx="1081717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林学蘅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1926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年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3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月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20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日的《晨报》上发表时评《为青年流血问题敬告全国国民》：</a:t>
            </a:r>
            <a:endParaRPr lang="en-US" altLang="zh-CN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在青年方面，外交请愿，虽属正当，亦何事</a:t>
            </a:r>
            <a:r>
              <a:rPr lang="zh-CN" altLang="zh-CN" sz="2800" u="sng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啸聚男女，挟持枪械，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若临大敌者，重以驱逐外交团之宣言，</a:t>
            </a:r>
            <a:r>
              <a:rPr lang="zh-CN" altLang="zh-CN" sz="2800" u="sng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殴击警卫队之行动，不惜激于意气，铤而走险，乃陷入奸人居间，利用之彀中。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徐谦、顾兆熊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等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居于知识阶级代表者之地位，对于血气方刚之青年，不知所以启迪之，惟务放言高论，</a:t>
            </a:r>
            <a:r>
              <a:rPr lang="zh-CN" altLang="zh-CN" sz="2800" u="sng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驱千百珍贵青年为孤注一掷，成者诸君尸其名，败则群众被其害。</a:t>
            </a:r>
            <a:endParaRPr lang="en-US" altLang="zh-CN" sz="2800" u="sng" dirty="0">
              <a:solidFill>
                <a:srgbClr val="C0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28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                            </a:t>
            </a:r>
            <a:endParaRPr lang="zh-CN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74777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671831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目不忍视的惨象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CE606D1-AE39-5F47-B67B-EF015D0EFC50}"/>
              </a:ext>
            </a:extLst>
          </p:cNvPr>
          <p:cNvSpPr/>
          <p:nvPr/>
        </p:nvSpPr>
        <p:spPr>
          <a:xfrm>
            <a:off x="1526259" y="2750443"/>
            <a:ext cx="968717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CN" altLang="zh-CN" sz="24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文段一</a:t>
            </a:r>
            <a:endParaRPr lang="en-US" altLang="zh-CN" sz="2400" kern="100" dirty="0"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zh-CN" altLang="zh-CN" sz="24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但是，我还有要说的话。</a:t>
            </a:r>
          </a:p>
          <a:p>
            <a:pPr indent="266700" algn="just">
              <a:spcAft>
                <a:spcPts val="0"/>
              </a:spcAft>
            </a:pPr>
            <a:r>
              <a:rPr lang="en-US" altLang="zh-CN" sz="24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4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zh-CN" sz="24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我没有亲见；听说，她，刘和珍君，那时是</a:t>
            </a:r>
            <a:r>
              <a:rPr lang="zh-CN" altLang="zh-CN" sz="2400" kern="1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欣然</a:t>
            </a:r>
            <a:r>
              <a:rPr lang="zh-CN" altLang="zh-CN" sz="24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前往的。自然，请愿而已，稍有人心者，谁也不会料到有</a:t>
            </a:r>
            <a:r>
              <a:rPr lang="zh-CN" altLang="zh-CN" sz="2400" kern="1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这样的罗网</a:t>
            </a:r>
            <a:r>
              <a:rPr lang="zh-CN" altLang="zh-CN" sz="24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。但竟在执政府前中弹了，</a:t>
            </a:r>
            <a:r>
              <a:rPr lang="zh-CN" altLang="zh-CN" sz="2400" kern="1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从背部入，斜穿心肺，</a:t>
            </a:r>
            <a:r>
              <a:rPr lang="zh-CN" altLang="zh-CN" sz="24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已是致命的创伤，只是没有便死。同去的张静淑君想扶起她，</a:t>
            </a:r>
            <a:r>
              <a:rPr lang="zh-CN" altLang="zh-CN" sz="2400" kern="1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中了四弹，其一是手枪</a:t>
            </a:r>
            <a:r>
              <a:rPr lang="zh-CN" altLang="zh-CN" sz="24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，立仆；同去的杨德群君又想去扶起她，也被击，弹从左肩入，穿胸偏右出，也立仆。</a:t>
            </a:r>
            <a:r>
              <a:rPr lang="zh-CN" altLang="zh-CN" sz="2400" kern="1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但她还能坐起来，一个兵在她头部及胸部猛击两棍，于是死掉了。</a:t>
            </a:r>
          </a:p>
        </p:txBody>
      </p:sp>
    </p:spTree>
    <p:extLst>
      <p:ext uri="{BB962C8B-B14F-4D97-AF65-F5344CB8AC3E}">
        <p14:creationId xmlns:p14="http://schemas.microsoft.com/office/powerpoint/2010/main" val="1818291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671831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语言品味</a:t>
            </a:r>
          </a:p>
        </p:txBody>
      </p:sp>
      <p:sp>
        <p:nvSpPr>
          <p:cNvPr id="24" name="矩形: 圆角 10">
            <a:extLst>
              <a:ext uri="{FF2B5EF4-FFF2-40B4-BE49-F238E27FC236}">
                <a16:creationId xmlns:a16="http://schemas.microsoft.com/office/drawing/2014/main" id="{FFAFAE44-E4DF-464A-A40B-851FB8212109}"/>
              </a:ext>
            </a:extLst>
          </p:cNvPr>
          <p:cNvSpPr/>
          <p:nvPr/>
        </p:nvSpPr>
        <p:spPr>
          <a:xfrm>
            <a:off x="1276773" y="2795266"/>
            <a:ext cx="3929402" cy="84569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“欣然”</a:t>
            </a:r>
            <a:endParaRPr lang="zh-CN" altLang="en-US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5" name="矩形: 圆角 11">
            <a:extLst>
              <a:ext uri="{FF2B5EF4-FFF2-40B4-BE49-F238E27FC236}">
                <a16:creationId xmlns:a16="http://schemas.microsoft.com/office/drawing/2014/main" id="{DED17A50-B33E-D14A-A3BE-7C7E26CBE518}"/>
              </a:ext>
            </a:extLst>
          </p:cNvPr>
          <p:cNvSpPr/>
          <p:nvPr/>
        </p:nvSpPr>
        <p:spPr>
          <a:xfrm>
            <a:off x="1227225" y="3743040"/>
            <a:ext cx="4025991" cy="1026564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“这样的罗网”</a:t>
            </a:r>
            <a:endParaRPr lang="zh-CN" altLang="en-US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6" name="矩形: 圆角 12">
            <a:extLst>
              <a:ext uri="{FF2B5EF4-FFF2-40B4-BE49-F238E27FC236}">
                <a16:creationId xmlns:a16="http://schemas.microsoft.com/office/drawing/2014/main" id="{0175E2D3-1C37-AB45-A4F4-EE75B0771229}"/>
              </a:ext>
            </a:extLst>
          </p:cNvPr>
          <p:cNvSpPr/>
          <p:nvPr/>
        </p:nvSpPr>
        <p:spPr>
          <a:xfrm>
            <a:off x="1255327" y="4878105"/>
            <a:ext cx="3997889" cy="955115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“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从背部入，斜穿心肺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”</a:t>
            </a:r>
          </a:p>
        </p:txBody>
      </p:sp>
      <p:sp>
        <p:nvSpPr>
          <p:cNvPr id="27" name="矩形: 圆角 13">
            <a:extLst>
              <a:ext uri="{FF2B5EF4-FFF2-40B4-BE49-F238E27FC236}">
                <a16:creationId xmlns:a16="http://schemas.microsoft.com/office/drawing/2014/main" id="{2F8F9C7D-A58D-7E4D-9651-13D9BA28048A}"/>
              </a:ext>
            </a:extLst>
          </p:cNvPr>
          <p:cNvSpPr/>
          <p:nvPr/>
        </p:nvSpPr>
        <p:spPr>
          <a:xfrm>
            <a:off x="6171016" y="2750443"/>
            <a:ext cx="4922103" cy="938255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驳斥了流言家的“受人利用”说</a:t>
            </a:r>
            <a:endParaRPr lang="zh-CN" altLang="en-US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8" name="矩形: 圆角 14">
            <a:extLst>
              <a:ext uri="{FF2B5EF4-FFF2-40B4-BE49-F238E27FC236}">
                <a16:creationId xmlns:a16="http://schemas.microsoft.com/office/drawing/2014/main" id="{B6C0F0BF-E0E0-D741-9630-A340D98B68D7}"/>
              </a:ext>
            </a:extLst>
          </p:cNvPr>
          <p:cNvSpPr/>
          <p:nvPr/>
        </p:nvSpPr>
        <p:spPr>
          <a:xfrm>
            <a:off x="6171016" y="3712147"/>
            <a:ext cx="4922101" cy="1026564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一场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有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组织有预谋的虐杀</a:t>
            </a:r>
            <a:endParaRPr lang="zh-CN" altLang="en-US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9" name="矩形: 圆角 15">
            <a:extLst>
              <a:ext uri="{FF2B5EF4-FFF2-40B4-BE49-F238E27FC236}">
                <a16:creationId xmlns:a16="http://schemas.microsoft.com/office/drawing/2014/main" id="{556E97A7-D384-4E41-B6A7-D93A4D348BCF}"/>
              </a:ext>
            </a:extLst>
          </p:cNvPr>
          <p:cNvSpPr/>
          <p:nvPr/>
        </p:nvSpPr>
        <p:spPr>
          <a:xfrm>
            <a:off x="6171016" y="4806656"/>
            <a:ext cx="4922101" cy="1026564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刘和珍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等人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毫无提防，驳斥了“暴徒说”</a:t>
            </a:r>
            <a:endParaRPr lang="zh-CN" altLang="en-US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0" name="箭头: 右 4">
            <a:extLst>
              <a:ext uri="{FF2B5EF4-FFF2-40B4-BE49-F238E27FC236}">
                <a16:creationId xmlns:a16="http://schemas.microsoft.com/office/drawing/2014/main" id="{F315B5A7-F371-A644-BBFF-D9F3D3EE6D99}"/>
              </a:ext>
            </a:extLst>
          </p:cNvPr>
          <p:cNvSpPr/>
          <p:nvPr/>
        </p:nvSpPr>
        <p:spPr>
          <a:xfrm>
            <a:off x="5396609" y="3152199"/>
            <a:ext cx="498765" cy="188216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31" name="箭头: 右 17">
            <a:extLst>
              <a:ext uri="{FF2B5EF4-FFF2-40B4-BE49-F238E27FC236}">
                <a16:creationId xmlns:a16="http://schemas.microsoft.com/office/drawing/2014/main" id="{E2F98200-6226-F945-A08C-756E0ADCC0AA}"/>
              </a:ext>
            </a:extLst>
          </p:cNvPr>
          <p:cNvSpPr/>
          <p:nvPr/>
        </p:nvSpPr>
        <p:spPr>
          <a:xfrm>
            <a:off x="5420716" y="4097121"/>
            <a:ext cx="498765" cy="188216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32" name="箭头: 右 18">
            <a:extLst>
              <a:ext uri="{FF2B5EF4-FFF2-40B4-BE49-F238E27FC236}">
                <a16:creationId xmlns:a16="http://schemas.microsoft.com/office/drawing/2014/main" id="{E537B4FF-9E1F-3048-B5B3-A1763093E653}"/>
              </a:ext>
            </a:extLst>
          </p:cNvPr>
          <p:cNvSpPr/>
          <p:nvPr/>
        </p:nvSpPr>
        <p:spPr>
          <a:xfrm>
            <a:off x="5446580" y="4972638"/>
            <a:ext cx="498765" cy="188216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</p:spTree>
    <p:extLst>
      <p:ext uri="{BB962C8B-B14F-4D97-AF65-F5344CB8AC3E}">
        <p14:creationId xmlns:p14="http://schemas.microsoft.com/office/powerpoint/2010/main" val="309876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671831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语言品味</a:t>
            </a:r>
          </a:p>
        </p:txBody>
      </p:sp>
      <p:sp>
        <p:nvSpPr>
          <p:cNvPr id="16" name="矩形: 圆角 19">
            <a:extLst>
              <a:ext uri="{FF2B5EF4-FFF2-40B4-BE49-F238E27FC236}">
                <a16:creationId xmlns:a16="http://schemas.microsoft.com/office/drawing/2014/main" id="{B0FA195F-CBC3-FF4B-A794-93ECC4325E47}"/>
              </a:ext>
            </a:extLst>
          </p:cNvPr>
          <p:cNvSpPr/>
          <p:nvPr/>
        </p:nvSpPr>
        <p:spPr>
          <a:xfrm>
            <a:off x="1140697" y="2817287"/>
            <a:ext cx="4730714" cy="152618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“致命的创伤”“她还能坐起来，一个兵在她头部及胸部猛击两棍，于是死掉了。”</a:t>
            </a:r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7" name="矩形: 圆角 22">
            <a:extLst>
              <a:ext uri="{FF2B5EF4-FFF2-40B4-BE49-F238E27FC236}">
                <a16:creationId xmlns:a16="http://schemas.microsoft.com/office/drawing/2014/main" id="{36381BAF-76F9-2E45-9895-6BB3B20E0F42}"/>
              </a:ext>
            </a:extLst>
          </p:cNvPr>
          <p:cNvSpPr/>
          <p:nvPr/>
        </p:nvSpPr>
        <p:spPr>
          <a:xfrm>
            <a:off x="7092977" y="2817287"/>
            <a:ext cx="3601389" cy="1374197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置人于死地，凶残卑劣到了极点</a:t>
            </a:r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8" name="箭头: 右 24">
            <a:extLst>
              <a:ext uri="{FF2B5EF4-FFF2-40B4-BE49-F238E27FC236}">
                <a16:creationId xmlns:a16="http://schemas.microsoft.com/office/drawing/2014/main" id="{34B09D43-EDDA-8448-97D9-8BA4F309DB0C}"/>
              </a:ext>
            </a:extLst>
          </p:cNvPr>
          <p:cNvSpPr/>
          <p:nvPr/>
        </p:nvSpPr>
        <p:spPr>
          <a:xfrm>
            <a:off x="6187873" y="3447877"/>
            <a:ext cx="498765" cy="188216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: 圆角 25">
            <a:extLst>
              <a:ext uri="{FF2B5EF4-FFF2-40B4-BE49-F238E27FC236}">
                <a16:creationId xmlns:a16="http://schemas.microsoft.com/office/drawing/2014/main" id="{54D64FF3-A43A-A141-95C4-E534E94ABACF}"/>
              </a:ext>
            </a:extLst>
          </p:cNvPr>
          <p:cNvSpPr/>
          <p:nvPr/>
        </p:nvSpPr>
        <p:spPr>
          <a:xfrm>
            <a:off x="1140697" y="4637673"/>
            <a:ext cx="4730714" cy="1123261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中了四弹，其一是手枪</a:t>
            </a:r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0" name="矩形: 圆角 26">
            <a:extLst>
              <a:ext uri="{FF2B5EF4-FFF2-40B4-BE49-F238E27FC236}">
                <a16:creationId xmlns:a16="http://schemas.microsoft.com/office/drawing/2014/main" id="{3DF4F965-7475-1148-9C8E-DC08C81A1ABA}"/>
              </a:ext>
            </a:extLst>
          </p:cNvPr>
          <p:cNvSpPr/>
          <p:nvPr/>
        </p:nvSpPr>
        <p:spPr>
          <a:xfrm>
            <a:off x="7067574" y="4528127"/>
            <a:ext cx="3664727" cy="1186246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有组织有预谋的屠杀行动驳斥了“自我防卫”说</a:t>
            </a:r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1" name="箭头: 右 27">
            <a:extLst>
              <a:ext uri="{FF2B5EF4-FFF2-40B4-BE49-F238E27FC236}">
                <a16:creationId xmlns:a16="http://schemas.microsoft.com/office/drawing/2014/main" id="{B28B91A2-4758-7C40-8647-8224A977DCFB}"/>
              </a:ext>
            </a:extLst>
          </p:cNvPr>
          <p:cNvSpPr/>
          <p:nvPr/>
        </p:nvSpPr>
        <p:spPr>
          <a:xfrm>
            <a:off x="6196280" y="5105195"/>
            <a:ext cx="498765" cy="188216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732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671831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文本细读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A3881DC8-EE8C-E948-A518-BABA0D84E8CA}"/>
              </a:ext>
            </a:extLst>
          </p:cNvPr>
          <p:cNvSpPr/>
          <p:nvPr/>
        </p:nvSpPr>
        <p:spPr>
          <a:xfrm>
            <a:off x="1007128" y="2750443"/>
            <a:ext cx="107562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 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始终微笑的和蔼的刘和珍君确是死掉了，这是真的，有她自己的尸骸为证；沉勇而友爱的杨德群君也死掉了，有她自己的尸骸为证；只有一样沉勇而友爱的张静淑君还在医院里呻吟。当三个女子</a:t>
            </a:r>
            <a:r>
              <a:rPr lang="zh-CN" altLang="zh-CN" sz="28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从容地转辗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于</a:t>
            </a:r>
            <a:r>
              <a:rPr lang="zh-CN" altLang="zh-CN" sz="28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文明人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所发明的</a:t>
            </a:r>
            <a:r>
              <a:rPr lang="zh-CN" altLang="zh-CN" sz="28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枪弹的攒射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中的时候，这是怎样的一个</a:t>
            </a:r>
            <a:r>
              <a:rPr lang="zh-CN" altLang="zh-CN" sz="28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惊心动魄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的伟大呵！中国军人的屠戮妇婴的</a:t>
            </a:r>
            <a:r>
              <a:rPr lang="zh-CN" altLang="zh-CN" sz="28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伟绩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，八国联军的惩创学生的</a:t>
            </a:r>
            <a:r>
              <a:rPr lang="zh-CN" altLang="zh-CN" sz="28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武功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，不幸全被这</a:t>
            </a:r>
            <a:r>
              <a:rPr lang="zh-CN" altLang="zh-CN" sz="28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几缕血痕抹杀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了。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53812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123493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1864896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479327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文本细读</a:t>
            </a:r>
          </a:p>
        </p:txBody>
      </p:sp>
      <p:sp>
        <p:nvSpPr>
          <p:cNvPr id="13" name="矩形: 圆角 8">
            <a:extLst>
              <a:ext uri="{FF2B5EF4-FFF2-40B4-BE49-F238E27FC236}">
                <a16:creationId xmlns:a16="http://schemas.microsoft.com/office/drawing/2014/main" id="{543AC56C-EB43-E749-8459-33253F3731CF}"/>
              </a:ext>
            </a:extLst>
          </p:cNvPr>
          <p:cNvSpPr/>
          <p:nvPr/>
        </p:nvSpPr>
        <p:spPr>
          <a:xfrm>
            <a:off x="2381052" y="2389498"/>
            <a:ext cx="5656962" cy="792000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“三个女子”“从容辗转”</a:t>
            </a:r>
            <a:endParaRPr lang="zh-CN" altLang="en-US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4" name="矩形: 圆角 9">
            <a:extLst>
              <a:ext uri="{FF2B5EF4-FFF2-40B4-BE49-F238E27FC236}">
                <a16:creationId xmlns:a16="http://schemas.microsoft.com/office/drawing/2014/main" id="{A9707FD3-0057-3F42-959D-484F1EE42FBD}"/>
              </a:ext>
            </a:extLst>
          </p:cNvPr>
          <p:cNvSpPr/>
          <p:nvPr/>
        </p:nvSpPr>
        <p:spPr>
          <a:xfrm>
            <a:off x="2381051" y="3389728"/>
            <a:ext cx="5656962" cy="79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“文明人”“枪弹攒射”</a:t>
            </a:r>
          </a:p>
        </p:txBody>
      </p:sp>
      <p:sp>
        <p:nvSpPr>
          <p:cNvPr id="15" name="矩形: 圆角 10">
            <a:extLst>
              <a:ext uri="{FF2B5EF4-FFF2-40B4-BE49-F238E27FC236}">
                <a16:creationId xmlns:a16="http://schemas.microsoft.com/office/drawing/2014/main" id="{AEDE03F5-7828-8E40-9C20-05D871569248}"/>
              </a:ext>
            </a:extLst>
          </p:cNvPr>
          <p:cNvSpPr/>
          <p:nvPr/>
        </p:nvSpPr>
        <p:spPr>
          <a:xfrm>
            <a:off x="2381051" y="4403095"/>
            <a:ext cx="5636938" cy="79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中外反动者的残暴侵略和屠杀的“伟绩”“功业”</a:t>
            </a:r>
          </a:p>
        </p:txBody>
      </p:sp>
      <p:sp>
        <p:nvSpPr>
          <p:cNvPr id="22" name="矩形: 圆角 11">
            <a:extLst>
              <a:ext uri="{FF2B5EF4-FFF2-40B4-BE49-F238E27FC236}">
                <a16:creationId xmlns:a16="http://schemas.microsoft.com/office/drawing/2014/main" id="{3E05A5B5-B0DE-1245-8A39-17ED69700599}"/>
              </a:ext>
            </a:extLst>
          </p:cNvPr>
          <p:cNvSpPr/>
          <p:nvPr/>
        </p:nvSpPr>
        <p:spPr>
          <a:xfrm>
            <a:off x="2381051" y="5389910"/>
            <a:ext cx="5656962" cy="79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zh-CN" sz="2400" dirty="0"/>
          </a:p>
          <a:p>
            <a:pPr algn="ctr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段祺瑞执政府制造的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“三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·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一八”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algn="ctr"/>
            <a:r>
              <a:rPr lang="zh-CN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惨案的“几缕血痕”</a:t>
            </a:r>
          </a:p>
          <a:p>
            <a:endParaRPr lang="zh-CN" altLang="zh-CN" sz="2400" dirty="0"/>
          </a:p>
        </p:txBody>
      </p:sp>
      <p:sp>
        <p:nvSpPr>
          <p:cNvPr id="24" name="矩形: 圆角 18">
            <a:extLst>
              <a:ext uri="{FF2B5EF4-FFF2-40B4-BE49-F238E27FC236}">
                <a16:creationId xmlns:a16="http://schemas.microsoft.com/office/drawing/2014/main" id="{27ED71B3-BAA7-4647-B882-EAC1F2F3DD2B}"/>
              </a:ext>
            </a:extLst>
          </p:cNvPr>
          <p:cNvSpPr/>
          <p:nvPr/>
        </p:nvSpPr>
        <p:spPr>
          <a:xfrm>
            <a:off x="8893672" y="3877678"/>
            <a:ext cx="2166630" cy="712692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悲愤</a:t>
            </a:r>
            <a:endParaRPr lang="zh-CN" altLang="zh-CN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2" name="右大括号 1">
            <a:extLst>
              <a:ext uri="{FF2B5EF4-FFF2-40B4-BE49-F238E27FC236}">
                <a16:creationId xmlns:a16="http://schemas.microsoft.com/office/drawing/2014/main" id="{0D216386-A5D1-4AE9-A15B-4B2156010A31}"/>
              </a:ext>
            </a:extLst>
          </p:cNvPr>
          <p:cNvSpPr/>
          <p:nvPr/>
        </p:nvSpPr>
        <p:spPr>
          <a:xfrm>
            <a:off x="8352185" y="2908092"/>
            <a:ext cx="184713" cy="2577345"/>
          </a:xfrm>
          <a:prstGeom prst="righ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6543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671831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小结</a:t>
            </a:r>
          </a:p>
        </p:txBody>
      </p:sp>
      <p:sp>
        <p:nvSpPr>
          <p:cNvPr id="14" name="矩形: 圆角 2">
            <a:extLst>
              <a:ext uri="{FF2B5EF4-FFF2-40B4-BE49-F238E27FC236}">
                <a16:creationId xmlns:a16="http://schemas.microsoft.com/office/drawing/2014/main" id="{0671E52A-52A0-6747-AC99-E4352C4BDBCC}"/>
              </a:ext>
            </a:extLst>
          </p:cNvPr>
          <p:cNvSpPr/>
          <p:nvPr/>
        </p:nvSpPr>
        <p:spPr>
          <a:xfrm>
            <a:off x="2045368" y="3991801"/>
            <a:ext cx="2032832" cy="868577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2800" dirty="0">
              <a:solidFill>
                <a:schemeClr val="tx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pPr algn="ctr"/>
            <a:r>
              <a:rPr lang="zh-CN" altLang="en-US" sz="2800" dirty="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无话可说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ctr"/>
            <a:endParaRPr lang="zh-CN" altLang="en-US" sz="2800" dirty="0"/>
          </a:p>
        </p:txBody>
      </p:sp>
      <p:sp>
        <p:nvSpPr>
          <p:cNvPr id="15" name="矩形: 圆角 10">
            <a:extLst>
              <a:ext uri="{FF2B5EF4-FFF2-40B4-BE49-F238E27FC236}">
                <a16:creationId xmlns:a16="http://schemas.microsoft.com/office/drawing/2014/main" id="{CAD28CB5-A944-1340-BC10-D11767AA38C5}"/>
              </a:ext>
            </a:extLst>
          </p:cNvPr>
          <p:cNvSpPr/>
          <p:nvPr/>
        </p:nvSpPr>
        <p:spPr>
          <a:xfrm>
            <a:off x="4787753" y="2803161"/>
            <a:ext cx="3177151" cy="1515551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2800" dirty="0">
              <a:solidFill>
                <a:schemeClr val="tx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zh-CN" sz="2800" dirty="0"/>
              <a:t>悲：</a:t>
            </a:r>
            <a:r>
              <a:rPr lang="zh-CN" altLang="en-US" sz="2800" dirty="0"/>
              <a:t>进步</a:t>
            </a:r>
            <a:r>
              <a:rPr lang="zh-CN" altLang="zh-CN" sz="2800" dirty="0"/>
              <a:t>爱国青年被虐杀</a:t>
            </a:r>
          </a:p>
          <a:p>
            <a:pPr algn="ctr"/>
            <a:endParaRPr lang="zh-CN" altLang="en-US" sz="2800" dirty="0"/>
          </a:p>
        </p:txBody>
      </p:sp>
      <p:sp>
        <p:nvSpPr>
          <p:cNvPr id="22" name="矩形: 圆角 11">
            <a:extLst>
              <a:ext uri="{FF2B5EF4-FFF2-40B4-BE49-F238E27FC236}">
                <a16:creationId xmlns:a16="http://schemas.microsoft.com/office/drawing/2014/main" id="{4D6755F6-F146-E347-B91A-2176001B463B}"/>
              </a:ext>
            </a:extLst>
          </p:cNvPr>
          <p:cNvSpPr/>
          <p:nvPr/>
        </p:nvSpPr>
        <p:spPr>
          <a:xfrm>
            <a:off x="4787753" y="4581097"/>
            <a:ext cx="3177151" cy="1515551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CN" sz="2800" dirty="0">
              <a:solidFill>
                <a:schemeClr val="tx1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CN" altLang="zh-CN" sz="2800" dirty="0"/>
              <a:t>愤：执政府的暴虐，流言家的无耻</a:t>
            </a:r>
          </a:p>
          <a:p>
            <a:pPr algn="ctr"/>
            <a:endParaRPr lang="zh-CN" altLang="en-US" sz="2800" dirty="0"/>
          </a:p>
        </p:txBody>
      </p:sp>
      <p:sp>
        <p:nvSpPr>
          <p:cNvPr id="23" name="矩形: 圆角 12">
            <a:extLst>
              <a:ext uri="{FF2B5EF4-FFF2-40B4-BE49-F238E27FC236}">
                <a16:creationId xmlns:a16="http://schemas.microsoft.com/office/drawing/2014/main" id="{F3E794C6-1A49-FD48-83C0-8E91F2577D31}"/>
              </a:ext>
            </a:extLst>
          </p:cNvPr>
          <p:cNvSpPr/>
          <p:nvPr/>
        </p:nvSpPr>
        <p:spPr>
          <a:xfrm>
            <a:off x="8690985" y="4147665"/>
            <a:ext cx="2089310" cy="604272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800" dirty="0"/>
              <a:t>出离愤怒</a:t>
            </a:r>
          </a:p>
        </p:txBody>
      </p:sp>
      <p:sp>
        <p:nvSpPr>
          <p:cNvPr id="24" name="箭头: 右 14">
            <a:extLst>
              <a:ext uri="{FF2B5EF4-FFF2-40B4-BE49-F238E27FC236}">
                <a16:creationId xmlns:a16="http://schemas.microsoft.com/office/drawing/2014/main" id="{42A8865C-37B3-4540-8A25-A32D8038ACCF}"/>
              </a:ext>
            </a:extLst>
          </p:cNvPr>
          <p:cNvSpPr/>
          <p:nvPr/>
        </p:nvSpPr>
        <p:spPr>
          <a:xfrm>
            <a:off x="4227518" y="4324466"/>
            <a:ext cx="377373" cy="125335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  <p:sp>
        <p:nvSpPr>
          <p:cNvPr id="25" name="箭头: 右 15">
            <a:extLst>
              <a:ext uri="{FF2B5EF4-FFF2-40B4-BE49-F238E27FC236}">
                <a16:creationId xmlns:a16="http://schemas.microsoft.com/office/drawing/2014/main" id="{B1E18A91-5EF3-EA46-9480-FE044DDC0750}"/>
              </a:ext>
            </a:extLst>
          </p:cNvPr>
          <p:cNvSpPr/>
          <p:nvPr/>
        </p:nvSpPr>
        <p:spPr>
          <a:xfrm>
            <a:off x="8174546" y="4387134"/>
            <a:ext cx="377373" cy="125334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/>
          </a:p>
        </p:txBody>
      </p:sp>
    </p:spTree>
    <p:extLst>
      <p:ext uri="{BB962C8B-B14F-4D97-AF65-F5344CB8AC3E}">
        <p14:creationId xmlns:p14="http://schemas.microsoft.com/office/powerpoint/2010/main" val="391391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671831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课后学习任务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A3881DC8-EE8C-E948-A518-BABA0D84E8CA}"/>
              </a:ext>
            </a:extLst>
          </p:cNvPr>
          <p:cNvSpPr/>
          <p:nvPr/>
        </p:nvSpPr>
        <p:spPr>
          <a:xfrm>
            <a:off x="1007128" y="2750443"/>
            <a:ext cx="10756231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sz="2800" kern="1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结合你对文章的阅读，说说你对下列句段的理解。</a:t>
            </a:r>
            <a:endParaRPr lang="en-US" altLang="zh-CN" sz="2800" kern="100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en-US" altLang="zh-CN" sz="2800" kern="1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kern="1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、我也早觉得有写一点东西的必要了，这虽然于死者毫不相干，但在生者，却大抵只能如此而已。倘使我能够相信真有所谓“在天之灵”，那自然可以得到更大的安慰，但是，现在，却只能如此而已。</a:t>
            </a:r>
            <a:endParaRPr lang="en-US" altLang="zh-CN" sz="2800" kern="100" dirty="0">
              <a:solidFill>
                <a:srgbClr val="000000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en-US" altLang="zh-CN" sz="3200" kern="1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3200" kern="100" dirty="0">
                <a:solidFill>
                  <a:srgbClr val="0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真的猛士，敢于直面惨淡的人生，敢于正视淋漓的鲜血。这是怎样的哀痛者和幸福者？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… …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我正有写一点东西的必要了。 </a:t>
            </a:r>
            <a:endParaRPr lang="en-US" altLang="zh-CN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422884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671831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latin typeface="黑体" panose="02010609060101010101" pitchFamily="49" charset="-122"/>
                <a:ea typeface="黑体" panose="02010609060101010101" pitchFamily="49" charset="-122"/>
              </a:rPr>
              <a:t>课后作业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A3881DC8-EE8C-E948-A518-BABA0D84E8CA}"/>
              </a:ext>
            </a:extLst>
          </p:cNvPr>
          <p:cNvSpPr/>
          <p:nvPr/>
        </p:nvSpPr>
        <p:spPr>
          <a:xfrm>
            <a:off x="1055254" y="2702317"/>
            <a:ext cx="10446935" cy="3352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altLang="zh-CN" sz="2800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800" kern="100" dirty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惨象，已使我目不忍视了；流言，尤使我耳不忍闻。我还有什么话可说呢？我懂得衰亡民族之所以默无声息的缘由了。沉默呵，沉默呵！不在沉默中爆发，就在沉默中灭亡！</a:t>
            </a:r>
            <a:endParaRPr lang="en-US" altLang="zh-CN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lnSpc>
                <a:spcPct val="110000"/>
              </a:lnSpc>
            </a:pPr>
            <a:r>
              <a:rPr lang="en-US" altLang="zh-CN" sz="2800" dirty="0">
                <a:latin typeface="楷体" panose="02010609060101010101" pitchFamily="49" charset="-122"/>
                <a:ea typeface="楷体" panose="02010609060101010101" pitchFamily="49" charset="-122"/>
              </a:rPr>
              <a:t>4</a:t>
            </a: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zh-CN" sz="2800" dirty="0">
                <a:latin typeface="楷体" panose="02010609060101010101" pitchFamily="49" charset="-122"/>
                <a:ea typeface="楷体" panose="02010609060101010101" pitchFamily="49" charset="-122"/>
              </a:rPr>
              <a:t>人类的血战前行的历史，正如煤的形成，当时用大量的木材，结果却只是一小块，但请愿是不在其中的，更何况是徒手。</a:t>
            </a:r>
            <a:endParaRPr lang="en-US" altLang="zh-CN" sz="28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algn="just">
              <a:lnSpc>
                <a:spcPct val="110000"/>
              </a:lnSpc>
            </a:pPr>
            <a:r>
              <a:rPr lang="en-US" altLang="zh-CN" sz="2800" dirty="0">
                <a:latin typeface="楷体" panose="02010609060101010101" pitchFamily="49" charset="-122"/>
                <a:ea typeface="楷体" panose="02010609060101010101" pitchFamily="49" charset="-122"/>
              </a:rPr>
              <a:t>5</a:t>
            </a:r>
            <a:r>
              <a:rPr lang="zh-CN" altLang="en-US" sz="2800" dirty="0">
                <a:latin typeface="楷体" panose="02010609060101010101" pitchFamily="49" charset="-122"/>
                <a:ea typeface="楷体" panose="02010609060101010101" pitchFamily="49" charset="-122"/>
              </a:rPr>
              <a:t>、</a:t>
            </a:r>
            <a:r>
              <a:rPr lang="zh-CN" altLang="zh-CN" sz="2800" dirty="0">
                <a:latin typeface="楷体" panose="02010609060101010101" pitchFamily="49" charset="-122"/>
                <a:ea typeface="楷体" panose="02010609060101010101" pitchFamily="49" charset="-122"/>
              </a:rPr>
              <a:t>苟活者在淡红的血色中，会依稀看见微茫的希望；真的猛士，将更奋然而前行。</a:t>
            </a:r>
            <a:r>
              <a:rPr lang="en-US" altLang="zh-CN" sz="28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752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85352FE3-F107-40F7-8153-53E0FEC8A704}"/>
              </a:ext>
            </a:extLst>
          </p:cNvPr>
          <p:cNvSpPr txBox="1">
            <a:spLocks/>
          </p:cNvSpPr>
          <p:nvPr/>
        </p:nvSpPr>
        <p:spPr>
          <a:xfrm>
            <a:off x="1055687" y="2022424"/>
            <a:ext cx="10080625" cy="1006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j-cs"/>
              </a:defRPr>
            </a:lvl1pPr>
          </a:lstStyle>
          <a:p>
            <a:r>
              <a:rPr lang="zh-CN" altLang="en-US" sz="4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记念刘和珍君</a:t>
            </a:r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（第二课时）</a:t>
            </a:r>
          </a:p>
        </p:txBody>
      </p:sp>
      <p:sp>
        <p:nvSpPr>
          <p:cNvPr id="5" name="副标题 2">
            <a:extLst>
              <a:ext uri="{FF2B5EF4-FFF2-40B4-BE49-F238E27FC236}">
                <a16:creationId xmlns:a16="http://schemas.microsoft.com/office/drawing/2014/main" id="{FA0E79D6-4A0E-4DF6-89E5-7DE28EFB46B5}"/>
              </a:ext>
            </a:extLst>
          </p:cNvPr>
          <p:cNvSpPr txBox="1"/>
          <p:nvPr/>
        </p:nvSpPr>
        <p:spPr>
          <a:xfrm>
            <a:off x="2628325" y="3829102"/>
            <a:ext cx="9105808" cy="9943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bg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800" dirty="0">
                <a:solidFill>
                  <a:schemeClr val="tx1"/>
                </a:solidFill>
              </a:rPr>
              <a:t>年    级：高二         学 科：语文（统编版）</a:t>
            </a:r>
          </a:p>
          <a:p>
            <a:r>
              <a:rPr lang="zh-CN" altLang="en-US" sz="2800" dirty="0">
                <a:solidFill>
                  <a:schemeClr val="tx1"/>
                </a:solidFill>
              </a:rPr>
              <a:t>主讲人：梁艳         学 校：北京市八一学校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8514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8A4C7FA3-40DE-445B-BFF0-6250E3A3F3EA}"/>
              </a:ext>
            </a:extLst>
          </p:cNvPr>
          <p:cNvSpPr txBox="1"/>
          <p:nvPr/>
        </p:nvSpPr>
        <p:spPr>
          <a:xfrm>
            <a:off x="3613212" y="2814221"/>
            <a:ext cx="4030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感谢收看</a:t>
            </a:r>
          </a:p>
        </p:txBody>
      </p:sp>
    </p:spTree>
    <p:extLst>
      <p:ext uri="{BB962C8B-B14F-4D97-AF65-F5344CB8AC3E}">
        <p14:creationId xmlns:p14="http://schemas.microsoft.com/office/powerpoint/2010/main" val="1251947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1812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1250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1695704" y="1685109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学习任务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2E0C91D5-88D3-421A-B715-6ABBA9447CAB}"/>
              </a:ext>
            </a:extLst>
          </p:cNvPr>
          <p:cNvSpPr/>
          <p:nvPr/>
        </p:nvSpPr>
        <p:spPr>
          <a:xfrm>
            <a:off x="1118666" y="3025171"/>
            <a:ext cx="6826121" cy="2656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任务一：刘和珍是一个怎样的青年？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任务二：面对刘和珍的牺牲，鲁迅表达了怎样的情感？</a:t>
            </a:r>
            <a:endParaRPr lang="en-US" altLang="zh-CN" sz="2400" dirty="0">
              <a:solidFill>
                <a:srgbClr val="C0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marL="342900" indent="-342900" fontAlgn="auto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任务三：面对“三</a:t>
            </a:r>
            <a:r>
              <a:rPr lang="en-US" altLang="zh-CN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·</a:t>
            </a:r>
            <a:r>
              <a:rPr lang="zh-CN" altLang="en-US" sz="2400" dirty="0">
                <a:latin typeface="华文楷体" panose="02010600040101010101" pitchFamily="2" charset="-122"/>
                <a:ea typeface="华文楷体" panose="02010600040101010101" pitchFamily="2" charset="-122"/>
              </a:rPr>
              <a:t>一八”惨案，鲁迅有怎样的思考？</a:t>
            </a:r>
            <a:endParaRPr lang="en-US" altLang="zh-CN" sz="24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indent="601345" fontAlgn="auto">
              <a:lnSpc>
                <a:spcPct val="120000"/>
              </a:lnSpc>
            </a:pPr>
            <a:endParaRPr lang="zh-CN" altLang="en-US" sz="2000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788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671831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学习活动（一）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BF30AA9-95C0-7D42-A2CC-62A859DEB962}"/>
              </a:ext>
            </a:extLst>
          </p:cNvPr>
          <p:cNvSpPr txBox="1"/>
          <p:nvPr/>
        </p:nvSpPr>
        <p:spPr>
          <a:xfrm>
            <a:off x="2774223" y="3159517"/>
            <a:ext cx="8206598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思考讨论：</a:t>
            </a:r>
            <a:r>
              <a:rPr lang="en-US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     </a:t>
            </a:r>
          </a:p>
          <a:p>
            <a:pPr>
              <a:spcAft>
                <a:spcPts val="600"/>
              </a:spcAft>
            </a:pP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鲁迅为何在交代写作缘由时说自己“无话可说”？</a:t>
            </a:r>
            <a:endParaRPr lang="en-US" altLang="zh-CN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7154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671831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文段细读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3AC30D1-FEF8-314A-A161-6952CFC6D312}"/>
              </a:ext>
            </a:extLst>
          </p:cNvPr>
          <p:cNvSpPr txBox="1"/>
          <p:nvPr/>
        </p:nvSpPr>
        <p:spPr>
          <a:xfrm>
            <a:off x="664998" y="2750443"/>
            <a:ext cx="10900610" cy="3157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2800" b="1" dirty="0">
                <a:latin typeface="KaiTi" panose="02010609060101010101" pitchFamily="49" charset="-122"/>
                <a:ea typeface="KaiTi" panose="02010609060101010101" pitchFamily="49" charset="-122"/>
              </a:rPr>
              <a:t>    </a:t>
            </a:r>
            <a:r>
              <a:rPr lang="zh-CN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可是我实在无话可说。我只觉得所住的</a:t>
            </a:r>
            <a:r>
              <a:rPr lang="zh-CN" altLang="zh-CN" sz="2800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并非人间</a:t>
            </a:r>
            <a:r>
              <a:rPr lang="zh-CN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。四十多个青年的血，洋溢在我的周围，使我</a:t>
            </a:r>
            <a:r>
              <a:rPr lang="zh-CN" altLang="zh-CN" sz="2800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艰于呼吸视听</a:t>
            </a:r>
            <a:r>
              <a:rPr lang="zh-CN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，那里还能有什么言语？长歌当哭，是必须在</a:t>
            </a:r>
            <a:r>
              <a:rPr lang="zh-CN" altLang="zh-CN" sz="2800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痛定之后</a:t>
            </a:r>
            <a:r>
              <a:rPr lang="zh-CN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的。而此后几个所谓学者文人的</a:t>
            </a:r>
            <a:r>
              <a:rPr lang="zh-CN" altLang="zh-CN" sz="2800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阴险的论调</a:t>
            </a:r>
            <a:r>
              <a:rPr lang="zh-CN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，尤使我觉得悲哀。我已经</a:t>
            </a:r>
            <a:r>
              <a:rPr lang="zh-CN" altLang="zh-CN" sz="2800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出离愤怒</a:t>
            </a:r>
            <a:r>
              <a:rPr lang="zh-CN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了。我将</a:t>
            </a:r>
            <a:r>
              <a:rPr lang="zh-CN" altLang="zh-CN" sz="2800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深味这非人间的浓黑的悲凉</a:t>
            </a:r>
            <a:r>
              <a:rPr lang="zh-CN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；以我的</a:t>
            </a:r>
            <a:r>
              <a:rPr lang="zh-CN" altLang="zh-CN" sz="2800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最大哀痛</a:t>
            </a:r>
            <a:r>
              <a:rPr lang="zh-CN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显示于非人间，使它们</a:t>
            </a:r>
            <a:r>
              <a:rPr lang="zh-CN" altLang="zh-CN" sz="2800" dirty="0">
                <a:solidFill>
                  <a:srgbClr val="C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快意于</a:t>
            </a:r>
            <a:r>
              <a:rPr lang="zh-CN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我的苦痛，就将这作为后死者的菲薄的祭品，奉献于逝者的灵前。</a:t>
            </a:r>
            <a:r>
              <a:rPr lang="en-US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   </a:t>
            </a:r>
            <a:endParaRPr lang="zh-CN" altLang="zh-CN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36393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>
            <a:extLst>
              <a:ext uri="{FF2B5EF4-FFF2-40B4-BE49-F238E27FC236}">
                <a16:creationId xmlns:a16="http://schemas.microsoft.com/office/drawing/2014/main" id="{CF83CF0E-CD7D-A247-A262-73E0240023B2}"/>
              </a:ext>
            </a:extLst>
          </p:cNvPr>
          <p:cNvSpPr txBox="1"/>
          <p:nvPr/>
        </p:nvSpPr>
        <p:spPr>
          <a:xfrm>
            <a:off x="2235734" y="217525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华文楷体" panose="02010600040101010101" pitchFamily="2" charset="-122"/>
                <a:ea typeface="华文楷体" panose="02010600040101010101" pitchFamily="2" charset="-122"/>
              </a:rPr>
              <a:t>悲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D12564F-3C17-814A-B621-6FD3AC994E9A}"/>
              </a:ext>
            </a:extLst>
          </p:cNvPr>
          <p:cNvSpPr txBox="1"/>
          <p:nvPr/>
        </p:nvSpPr>
        <p:spPr>
          <a:xfrm>
            <a:off x="2235733" y="392813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华文楷体" panose="02010600040101010101" pitchFamily="2" charset="-122"/>
                <a:ea typeface="华文楷体" panose="02010600040101010101" pitchFamily="2" charset="-122"/>
              </a:rPr>
              <a:t>愤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525CA93F-3BAC-174F-A691-31EF698750D1}"/>
              </a:ext>
            </a:extLst>
          </p:cNvPr>
          <p:cNvSpPr/>
          <p:nvPr/>
        </p:nvSpPr>
        <p:spPr>
          <a:xfrm>
            <a:off x="4282841" y="2175254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爱国</a:t>
            </a:r>
            <a:r>
              <a:rPr lang="zh-CN" altLang="zh-CN" sz="36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青年</a:t>
            </a:r>
            <a:r>
              <a:rPr lang="zh-CN" altLang="en-US" sz="36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被虐杀</a:t>
            </a:r>
            <a:endParaRPr lang="zh-CN" altLang="en-US" sz="36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23263121-CC45-6A49-8125-84CFE37A4558}"/>
              </a:ext>
            </a:extLst>
          </p:cNvPr>
          <p:cNvSpPr/>
          <p:nvPr/>
        </p:nvSpPr>
        <p:spPr>
          <a:xfrm>
            <a:off x="4156662" y="3928138"/>
            <a:ext cx="249299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36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黑暗</a:t>
            </a:r>
            <a:r>
              <a:rPr lang="zh-CN" altLang="en-US" sz="36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的</a:t>
            </a:r>
            <a:r>
              <a:rPr lang="zh-CN" altLang="zh-CN" sz="36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社</a:t>
            </a:r>
            <a:r>
              <a:rPr lang="zh-CN" altLang="en-US" sz="36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会</a:t>
            </a:r>
            <a:endParaRPr lang="en-US" altLang="zh-CN" sz="3600" dirty="0"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endParaRPr lang="zh-CN" altLang="en-US" sz="2800" dirty="0">
              <a:highlight>
                <a:srgbClr val="FFFF00"/>
              </a:highlight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15" name="箭头: 右 7">
            <a:extLst>
              <a:ext uri="{FF2B5EF4-FFF2-40B4-BE49-F238E27FC236}">
                <a16:creationId xmlns:a16="http://schemas.microsoft.com/office/drawing/2014/main" id="{00380D66-B4D0-7A40-B6A6-14F1CB2C7EA3}"/>
              </a:ext>
            </a:extLst>
          </p:cNvPr>
          <p:cNvSpPr/>
          <p:nvPr/>
        </p:nvSpPr>
        <p:spPr>
          <a:xfrm>
            <a:off x="3200400" y="2379307"/>
            <a:ext cx="671945" cy="204053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箭头: 右 7">
            <a:extLst>
              <a:ext uri="{FF2B5EF4-FFF2-40B4-BE49-F238E27FC236}">
                <a16:creationId xmlns:a16="http://schemas.microsoft.com/office/drawing/2014/main" id="{DE5C4FA4-E5B7-3D44-971C-E44CA104F751}"/>
              </a:ext>
            </a:extLst>
          </p:cNvPr>
          <p:cNvSpPr/>
          <p:nvPr/>
        </p:nvSpPr>
        <p:spPr>
          <a:xfrm>
            <a:off x="3232485" y="4192062"/>
            <a:ext cx="671945" cy="204053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左大括号 7">
            <a:extLst>
              <a:ext uri="{FF2B5EF4-FFF2-40B4-BE49-F238E27FC236}">
                <a16:creationId xmlns:a16="http://schemas.microsoft.com/office/drawing/2014/main" id="{AA8A2F49-F8D5-4382-8C39-BE28A969B66D}"/>
              </a:ext>
            </a:extLst>
          </p:cNvPr>
          <p:cNvSpPr/>
          <p:nvPr/>
        </p:nvSpPr>
        <p:spPr>
          <a:xfrm>
            <a:off x="6593229" y="3712694"/>
            <a:ext cx="308655" cy="1077217"/>
          </a:xfrm>
          <a:prstGeom prst="leftBrace">
            <a:avLst>
              <a:gd name="adj1" fmla="val 8333"/>
              <a:gd name="adj2" fmla="val 53279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1844B034-522F-48AA-9633-EBCD435E142D}"/>
              </a:ext>
            </a:extLst>
          </p:cNvPr>
          <p:cNvSpPr/>
          <p:nvPr/>
        </p:nvSpPr>
        <p:spPr>
          <a:xfrm>
            <a:off x="6873408" y="3497973"/>
            <a:ext cx="2493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执政府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76D74169-1F73-4AB4-8FCB-DD5D2D03B273}"/>
              </a:ext>
            </a:extLst>
          </p:cNvPr>
          <p:cNvSpPr/>
          <p:nvPr/>
        </p:nvSpPr>
        <p:spPr>
          <a:xfrm>
            <a:off x="6844931" y="4466747"/>
            <a:ext cx="24935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流言家</a:t>
            </a:r>
          </a:p>
        </p:txBody>
      </p:sp>
    </p:spTree>
    <p:extLst>
      <p:ext uri="{BB962C8B-B14F-4D97-AF65-F5344CB8AC3E}">
        <p14:creationId xmlns:p14="http://schemas.microsoft.com/office/powerpoint/2010/main" val="445144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671831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品味语言</a:t>
            </a:r>
          </a:p>
        </p:txBody>
      </p:sp>
      <p:sp>
        <p:nvSpPr>
          <p:cNvPr id="12" name="矩形: 圆角 10">
            <a:extLst>
              <a:ext uri="{FF2B5EF4-FFF2-40B4-BE49-F238E27FC236}">
                <a16:creationId xmlns:a16="http://schemas.microsoft.com/office/drawing/2014/main" id="{FC0C7F9E-F6FF-1542-8FDA-27E3642121D7}"/>
              </a:ext>
            </a:extLst>
          </p:cNvPr>
          <p:cNvSpPr/>
          <p:nvPr/>
        </p:nvSpPr>
        <p:spPr>
          <a:xfrm>
            <a:off x="1747927" y="2965042"/>
            <a:ext cx="4423188" cy="534905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出离愤怒</a:t>
            </a:r>
            <a:endParaRPr lang="zh-CN" alt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3" name="矩形: 圆角 11">
            <a:extLst>
              <a:ext uri="{FF2B5EF4-FFF2-40B4-BE49-F238E27FC236}">
                <a16:creationId xmlns:a16="http://schemas.microsoft.com/office/drawing/2014/main" id="{7F3C0CB3-7F2C-4A4D-865B-21EE72FC42A0}"/>
              </a:ext>
            </a:extLst>
          </p:cNvPr>
          <p:cNvSpPr/>
          <p:nvPr/>
        </p:nvSpPr>
        <p:spPr>
          <a:xfrm>
            <a:off x="1732952" y="3909687"/>
            <a:ext cx="4531915" cy="534905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我将深味这浓黑的悲凉</a:t>
            </a:r>
            <a:endParaRPr lang="zh-CN" altLang="en-US" sz="28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4" name="矩形: 圆角 12">
            <a:extLst>
              <a:ext uri="{FF2B5EF4-FFF2-40B4-BE49-F238E27FC236}">
                <a16:creationId xmlns:a16="http://schemas.microsoft.com/office/drawing/2014/main" id="{7E7385F7-CD73-F946-952D-EF30A8728853}"/>
              </a:ext>
            </a:extLst>
          </p:cNvPr>
          <p:cNvSpPr/>
          <p:nvPr/>
        </p:nvSpPr>
        <p:spPr>
          <a:xfrm>
            <a:off x="1756611" y="4998965"/>
            <a:ext cx="4500281" cy="548162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800" dirty="0">
                <a:latin typeface="KaiTi" panose="02010609060101010101" pitchFamily="49" charset="-122"/>
                <a:ea typeface="KaiTi" panose="02010609060101010101" pitchFamily="49" charset="-122"/>
              </a:rPr>
              <a:t>最大哀痛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、快意于</a:t>
            </a:r>
          </a:p>
        </p:txBody>
      </p:sp>
      <p:sp>
        <p:nvSpPr>
          <p:cNvPr id="15" name="矩形: 圆角 13">
            <a:extLst>
              <a:ext uri="{FF2B5EF4-FFF2-40B4-BE49-F238E27FC236}">
                <a16:creationId xmlns:a16="http://schemas.microsoft.com/office/drawing/2014/main" id="{7B422709-6C47-CC4F-87BD-3FE3D31CB696}"/>
              </a:ext>
            </a:extLst>
          </p:cNvPr>
          <p:cNvSpPr/>
          <p:nvPr/>
        </p:nvSpPr>
        <p:spPr>
          <a:xfrm>
            <a:off x="7355513" y="2957898"/>
            <a:ext cx="4050835" cy="54204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愤怒程度之深</a:t>
            </a:r>
          </a:p>
        </p:txBody>
      </p:sp>
      <p:sp>
        <p:nvSpPr>
          <p:cNvPr id="16" name="矩形: 圆角 14">
            <a:extLst>
              <a:ext uri="{FF2B5EF4-FFF2-40B4-BE49-F238E27FC236}">
                <a16:creationId xmlns:a16="http://schemas.microsoft.com/office/drawing/2014/main" id="{095F9681-3EC1-AA4C-B0CD-C4DCC55A547F}"/>
              </a:ext>
            </a:extLst>
          </p:cNvPr>
          <p:cNvSpPr/>
          <p:nvPr/>
        </p:nvSpPr>
        <p:spPr>
          <a:xfrm>
            <a:off x="7355513" y="3892893"/>
            <a:ext cx="4050834" cy="54204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悲情之浓</a:t>
            </a:r>
          </a:p>
        </p:txBody>
      </p:sp>
      <p:sp>
        <p:nvSpPr>
          <p:cNvPr id="17" name="矩形: 圆角 15">
            <a:extLst>
              <a:ext uri="{FF2B5EF4-FFF2-40B4-BE49-F238E27FC236}">
                <a16:creationId xmlns:a16="http://schemas.microsoft.com/office/drawing/2014/main" id="{064234E1-1656-314D-B6C4-8E6F142035A4}"/>
              </a:ext>
            </a:extLst>
          </p:cNvPr>
          <p:cNvSpPr/>
          <p:nvPr/>
        </p:nvSpPr>
        <p:spPr>
          <a:xfrm>
            <a:off x="7355514" y="4998965"/>
            <a:ext cx="4050834" cy="542049"/>
          </a:xfrm>
          <a:prstGeom prst="round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zh-CN" sz="28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悲愤力度</a:t>
            </a:r>
            <a:r>
              <a:rPr lang="zh-CN" altLang="en-US" sz="2800" dirty="0">
                <a:solidFill>
                  <a:schemeClr val="tx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之强</a:t>
            </a:r>
          </a:p>
        </p:txBody>
      </p:sp>
      <p:sp>
        <p:nvSpPr>
          <p:cNvPr id="18" name="箭头: 右 4">
            <a:extLst>
              <a:ext uri="{FF2B5EF4-FFF2-40B4-BE49-F238E27FC236}">
                <a16:creationId xmlns:a16="http://schemas.microsoft.com/office/drawing/2014/main" id="{0EB802FF-8BAD-4649-B3B6-43CFE495658F}"/>
              </a:ext>
            </a:extLst>
          </p:cNvPr>
          <p:cNvSpPr/>
          <p:nvPr/>
        </p:nvSpPr>
        <p:spPr>
          <a:xfrm>
            <a:off x="6385182" y="3130491"/>
            <a:ext cx="704827" cy="19126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9" name="箭头: 右 17">
            <a:extLst>
              <a:ext uri="{FF2B5EF4-FFF2-40B4-BE49-F238E27FC236}">
                <a16:creationId xmlns:a16="http://schemas.microsoft.com/office/drawing/2014/main" id="{67730C5E-6D6F-274D-9D61-1EAE677F0915}"/>
              </a:ext>
            </a:extLst>
          </p:cNvPr>
          <p:cNvSpPr/>
          <p:nvPr/>
        </p:nvSpPr>
        <p:spPr>
          <a:xfrm>
            <a:off x="6411427" y="4082457"/>
            <a:ext cx="704827" cy="19126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0" name="箭头: 右 18">
            <a:extLst>
              <a:ext uri="{FF2B5EF4-FFF2-40B4-BE49-F238E27FC236}">
                <a16:creationId xmlns:a16="http://schemas.microsoft.com/office/drawing/2014/main" id="{28FC3F30-E341-1940-884D-28A2F02BF91E}"/>
              </a:ext>
            </a:extLst>
          </p:cNvPr>
          <p:cNvSpPr/>
          <p:nvPr/>
        </p:nvSpPr>
        <p:spPr>
          <a:xfrm>
            <a:off x="6411427" y="5178168"/>
            <a:ext cx="704827" cy="19126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80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0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671831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学习活动（二）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7347E84-8CBF-FB49-9B47-17965E854C8F}"/>
              </a:ext>
            </a:extLst>
          </p:cNvPr>
          <p:cNvSpPr txBox="1"/>
          <p:nvPr/>
        </p:nvSpPr>
        <p:spPr>
          <a:xfrm>
            <a:off x="3336934" y="3098796"/>
            <a:ext cx="7140388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让鲁迅悲愤的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“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非人间</a:t>
            </a:r>
            <a:r>
              <a:rPr lang="zh-CN" altLang="en-US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”</a:t>
            </a:r>
            <a:r>
              <a:rPr lang="zh-CN" altLang="zh-CN" sz="2800" dirty="0">
                <a:latin typeface="华文楷体" panose="02010600040101010101" pitchFamily="2" charset="-122"/>
                <a:ea typeface="华文楷体" panose="02010600040101010101" pitchFamily="2" charset="-122"/>
              </a:rPr>
              <a:t>是怎样的？</a:t>
            </a:r>
            <a:endParaRPr lang="en-US" altLang="zh-CN" sz="28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>
              <a:lnSpc>
                <a:spcPct val="150000"/>
              </a:lnSpc>
            </a:pPr>
            <a:endParaRPr lang="en-US" altLang="zh-CN" sz="2800" b="1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C514C19-4F84-8D43-9EB4-5C7D54DBD427}"/>
              </a:ext>
            </a:extLst>
          </p:cNvPr>
          <p:cNvSpPr/>
          <p:nvPr/>
        </p:nvSpPr>
        <p:spPr>
          <a:xfrm>
            <a:off x="2028212" y="4303362"/>
            <a:ext cx="88088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dirty="0">
                <a:cs typeface="Times New Roman" panose="02020603050405020304" pitchFamily="18" charset="0"/>
              </a:rPr>
              <a:t>“</a:t>
            </a:r>
            <a:r>
              <a:rPr lang="zh-CN" altLang="zh-CN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惨象</a:t>
            </a:r>
            <a:r>
              <a:rPr lang="zh-CN" altLang="zh-CN" sz="2800" dirty="0">
                <a:cs typeface="Times New Roman" panose="02020603050405020304" pitchFamily="18" charset="0"/>
              </a:rPr>
              <a:t>，已使我目不忍视；</a:t>
            </a:r>
            <a:r>
              <a:rPr lang="zh-CN" altLang="zh-CN" sz="2800" b="1" dirty="0">
                <a:solidFill>
                  <a:srgbClr val="C00000"/>
                </a:solidFill>
                <a:cs typeface="Times New Roman" panose="02020603050405020304" pitchFamily="18" charset="0"/>
              </a:rPr>
              <a:t>流言</a:t>
            </a:r>
            <a:r>
              <a:rPr lang="zh-CN" altLang="zh-CN" sz="2800" dirty="0">
                <a:cs typeface="Times New Roman" panose="02020603050405020304" pitchFamily="18" charset="0"/>
              </a:rPr>
              <a:t>，尤使我耳不忍闻。”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34066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 flipV="1">
            <a:off x="3336934" y="2315997"/>
            <a:ext cx="5556738" cy="23447"/>
          </a:xfrm>
          <a:prstGeom prst="line">
            <a:avLst/>
          </a:prstGeom>
          <a:ln w="12700">
            <a:solidFill>
              <a:srgbClr val="711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5"/>
          <p:cNvGrpSpPr/>
          <p:nvPr/>
        </p:nvGrpSpPr>
        <p:grpSpPr>
          <a:xfrm>
            <a:off x="2774223" y="2057400"/>
            <a:ext cx="445481" cy="469613"/>
            <a:chOff x="2121873" y="1511588"/>
            <a:chExt cx="445481" cy="469613"/>
          </a:xfrm>
        </p:grpSpPr>
        <p:sp>
          <p:nvSpPr>
            <p:cNvPr id="7" name="矩形 6"/>
            <p:cNvSpPr/>
            <p:nvPr/>
          </p:nvSpPr>
          <p:spPr>
            <a:xfrm>
              <a:off x="2121873" y="1511588"/>
              <a:ext cx="363415" cy="363415"/>
            </a:xfrm>
            <a:prstGeom prst="rect">
              <a:avLst/>
            </a:prstGeom>
            <a:solidFill>
              <a:srgbClr val="711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2321171" y="1735018"/>
              <a:ext cx="246183" cy="246183"/>
            </a:xfrm>
            <a:prstGeom prst="rect">
              <a:avLst/>
            </a:prstGeom>
            <a:solidFill>
              <a:srgbClr val="AE02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3336935" y="1671831"/>
            <a:ext cx="55567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000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耳不忍闻的流言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BB60F11-75C7-A447-9C21-281EF85DC22A}"/>
              </a:ext>
            </a:extLst>
          </p:cNvPr>
          <p:cNvSpPr/>
          <p:nvPr/>
        </p:nvSpPr>
        <p:spPr>
          <a:xfrm>
            <a:off x="2955930" y="2750443"/>
            <a:ext cx="6989497" cy="1700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200000"/>
              </a:lnSpc>
              <a:spcAft>
                <a:spcPts val="0"/>
              </a:spcAft>
            </a:pPr>
            <a:r>
              <a:rPr lang="zh-CN" altLang="zh-CN" sz="28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但段政府就有令，说她们是</a:t>
            </a:r>
            <a:r>
              <a:rPr lang="zh-CN" altLang="zh-CN" sz="2800" b="1" kern="1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“暴徒”</a:t>
            </a:r>
            <a:r>
              <a:rPr lang="zh-CN" altLang="zh-CN" sz="28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！</a:t>
            </a:r>
          </a:p>
          <a:p>
            <a:pPr indent="266700" algn="just">
              <a:lnSpc>
                <a:spcPct val="200000"/>
              </a:lnSpc>
              <a:spcAft>
                <a:spcPts val="0"/>
              </a:spcAft>
            </a:pPr>
            <a:r>
              <a:rPr lang="zh-CN" altLang="zh-CN" sz="28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但接着就有流言，说她们是</a:t>
            </a:r>
            <a:r>
              <a:rPr lang="zh-CN" altLang="zh-CN" sz="2800" b="1" kern="100" dirty="0">
                <a:solidFill>
                  <a:srgbClr val="C00000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受人利用</a:t>
            </a:r>
            <a:r>
              <a:rPr lang="zh-CN" altLang="zh-CN" sz="2800" kern="100" dirty="0">
                <a:latin typeface="华文楷体" panose="02010600040101010101" pitchFamily="2" charset="-122"/>
                <a:ea typeface="华文楷体" panose="02010600040101010101" pitchFamily="2" charset="-122"/>
                <a:cs typeface="Times New Roman" panose="02020603050405020304" pitchFamily="18" charset="0"/>
              </a:rPr>
              <a:t>的。</a:t>
            </a:r>
          </a:p>
        </p:txBody>
      </p:sp>
    </p:spTree>
    <p:extLst>
      <p:ext uri="{BB962C8B-B14F-4D97-AF65-F5344CB8AC3E}">
        <p14:creationId xmlns:p14="http://schemas.microsoft.com/office/powerpoint/2010/main" val="402549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1445</Words>
  <Application>Microsoft Office PowerPoint</Application>
  <PresentationFormat>宽屏</PresentationFormat>
  <Paragraphs>121</Paragraphs>
  <Slides>20</Slides>
  <Notes>19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20</vt:i4>
      </vt:variant>
    </vt:vector>
  </HeadingPairs>
  <TitlesOfParts>
    <vt:vector size="32" baseType="lpstr">
      <vt:lpstr>KaiTi</vt:lpstr>
      <vt:lpstr>等线</vt:lpstr>
      <vt:lpstr>黑体</vt:lpstr>
      <vt:lpstr>华文楷体</vt:lpstr>
      <vt:lpstr>楷体</vt:lpstr>
      <vt:lpstr>宋体</vt:lpstr>
      <vt:lpstr>微软雅黑</vt:lpstr>
      <vt:lpstr>Arial</vt:lpstr>
      <vt:lpstr>Calibri</vt:lpstr>
      <vt:lpstr>Times New Roman</vt:lpstr>
      <vt:lpstr>Office 主题</vt:lpstr>
      <vt:lpstr>1_Office 主题</vt:lpstr>
      <vt:lpstr>记念刘和珍君（第二课时）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陈伟玲</dc:creator>
  <cp:lastModifiedBy>L Y</cp:lastModifiedBy>
  <cp:revision>134</cp:revision>
  <dcterms:created xsi:type="dcterms:W3CDTF">2020-02-05T11:17:56Z</dcterms:created>
  <dcterms:modified xsi:type="dcterms:W3CDTF">2020-10-30T10:34:59Z</dcterms:modified>
</cp:coreProperties>
</file>