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2" r:id="rId2"/>
    <p:sldId id="283" r:id="rId3"/>
    <p:sldId id="284" r:id="rId4"/>
    <p:sldId id="285" r:id="rId5"/>
    <p:sldId id="286" r:id="rId6"/>
    <p:sldId id="288" r:id="rId7"/>
    <p:sldId id="289" r:id="rId8"/>
    <p:sldId id="290" r:id="rId9"/>
    <p:sldId id="291" r:id="rId10"/>
    <p:sldId id="292" r:id="rId11"/>
    <p:sldId id="293" r:id="rId12"/>
    <p:sldId id="294" r:id="rId13"/>
    <p:sldId id="295"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748" userDrawn="1">
          <p15:clr>
            <a:srgbClr val="A4A3A4"/>
          </p15:clr>
        </p15:guide>
        <p15:guide id="2" pos="688" userDrawn="1">
          <p15:clr>
            <a:srgbClr val="A4A3A4"/>
          </p15:clr>
        </p15:guide>
        <p15:guide id="3" pos="7015" userDrawn="1">
          <p15:clr>
            <a:srgbClr val="A4A3A4"/>
          </p15:clr>
        </p15:guide>
        <p15:guide id="4" orient="horz" pos="55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84AD"/>
    <a:srgbClr val="014E6A"/>
    <a:srgbClr val="AE0203"/>
    <a:srgbClr val="711000"/>
    <a:srgbClr val="01431D"/>
    <a:srgbClr val="01621F"/>
    <a:srgbClr val="AF0000"/>
    <a:srgbClr val="DCE797"/>
    <a:srgbClr val="637067"/>
    <a:srgbClr val="89D7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378" autoAdjust="0"/>
  </p:normalViewPr>
  <p:slideViewPr>
    <p:cSldViewPr snapToGrid="0">
      <p:cViewPr varScale="1">
        <p:scale>
          <a:sx n="69" d="100"/>
          <a:sy n="69" d="100"/>
        </p:scale>
        <p:origin x="-780" y="-96"/>
      </p:cViewPr>
      <p:guideLst>
        <p:guide orient="horz" pos="3748"/>
        <p:guide orient="horz" pos="550"/>
        <p:guide pos="688"/>
        <p:guide pos="7015"/>
      </p:guideLst>
    </p:cSldViewPr>
  </p:slideViewPr>
  <p:notesTextViewPr>
    <p:cViewPr>
      <p:scale>
        <a:sx n="1" d="1"/>
        <a:sy n="1" d="1"/>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75FAC0-4E78-4B4A-9ADA-EE7413CBA2A2}" type="datetimeFigureOut">
              <a:rPr lang="zh-CN" altLang="en-US" smtClean="0"/>
              <a:t>2020/10/17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38E8FE-40DA-41DC-AE77-8790382988AD}" type="slidenum">
              <a:rPr lang="zh-CN" altLang="en-US" smtClean="0"/>
              <a:t>‹#›</a:t>
            </a:fld>
            <a:endParaRPr lang="zh-CN" altLang="en-US"/>
          </a:p>
        </p:txBody>
      </p:sp>
    </p:spTree>
    <p:extLst>
      <p:ext uri="{BB962C8B-B14F-4D97-AF65-F5344CB8AC3E}">
        <p14:creationId xmlns:p14="http://schemas.microsoft.com/office/powerpoint/2010/main" val="2864943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t>2020/10/17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t>‹#›</a:t>
            </a:fld>
            <a:endParaRPr lang="zh-CN" altLang="en-US"/>
          </a:p>
        </p:txBody>
      </p:sp>
    </p:spTree>
    <p:extLst>
      <p:ext uri="{BB962C8B-B14F-4D97-AF65-F5344CB8AC3E}">
        <p14:creationId xmlns:p14="http://schemas.microsoft.com/office/powerpoint/2010/main" val="1178972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页面</a:t>
            </a:r>
            <a:r>
              <a:rPr lang="zh-CN" altLang="zh-CN" sz="1200" kern="1200" dirty="0" smtClean="0">
                <a:solidFill>
                  <a:schemeClr val="tx1"/>
                </a:solidFill>
                <a:effectLst/>
                <a:latin typeface="+mn-lt"/>
                <a:ea typeface="+mn-ea"/>
                <a:cs typeface="+mn-cs"/>
              </a:rPr>
              <a:t>统一为</a:t>
            </a:r>
            <a:r>
              <a:rPr lang="en-US" altLang="zh-CN" sz="1200" kern="1200" dirty="0" smtClean="0">
                <a:solidFill>
                  <a:schemeClr val="tx1"/>
                </a:solidFill>
                <a:effectLst/>
                <a:latin typeface="+mn-lt"/>
                <a:ea typeface="+mn-ea"/>
                <a:cs typeface="+mn-cs"/>
              </a:rPr>
              <a:t>16:9</a:t>
            </a:r>
            <a:r>
              <a:rPr lang="zh-CN" altLang="zh-CN" sz="1200" kern="1200" dirty="0" smtClean="0">
                <a:solidFill>
                  <a:schemeClr val="tx1"/>
                </a:solidFill>
                <a:effectLst/>
                <a:latin typeface="+mn-lt"/>
                <a:ea typeface="+mn-ea"/>
                <a:cs typeface="+mn-cs"/>
              </a:rPr>
              <a:t>宽幅画面比例尺寸；</a:t>
            </a:r>
            <a:r>
              <a:rPr lang="en-US" altLang="zh-CN" sz="1200" kern="1200" dirty="0" smtClean="0">
                <a:solidFill>
                  <a:schemeClr val="tx1"/>
                </a:solidFill>
                <a:effectLst/>
                <a:latin typeface="+mn-lt"/>
                <a:ea typeface="+mn-ea"/>
                <a:cs typeface="+mn-cs"/>
              </a:rPr>
              <a:t>PPT</a:t>
            </a:r>
            <a:r>
              <a:rPr lang="zh-CN" altLang="zh-CN" sz="1200" kern="1200" dirty="0" smtClean="0">
                <a:solidFill>
                  <a:schemeClr val="tx1"/>
                </a:solidFill>
                <a:effectLst/>
                <a:latin typeface="+mn-lt"/>
                <a:ea typeface="+mn-ea"/>
                <a:cs typeface="+mn-cs"/>
              </a:rPr>
              <a:t>统一格式为</a:t>
            </a:r>
            <a:r>
              <a:rPr lang="en-US" altLang="zh-CN" sz="1200" kern="1200" dirty="0" smtClean="0">
                <a:solidFill>
                  <a:schemeClr val="tx1"/>
                </a:solidFill>
                <a:effectLst/>
                <a:latin typeface="+mn-lt"/>
                <a:ea typeface="+mn-ea"/>
                <a:cs typeface="+mn-cs"/>
              </a:rPr>
              <a:t>PPT</a:t>
            </a:r>
            <a:r>
              <a:rPr lang="zh-CN" altLang="zh-CN" sz="1200" kern="1200" dirty="0" smtClean="0">
                <a:solidFill>
                  <a:schemeClr val="tx1"/>
                </a:solidFill>
                <a:effectLst/>
                <a:latin typeface="+mn-lt"/>
                <a:ea typeface="+mn-ea"/>
                <a:cs typeface="+mn-cs"/>
              </a:rPr>
              <a:t>或</a:t>
            </a:r>
            <a:r>
              <a:rPr lang="en-US" altLang="zh-CN" sz="1200" kern="1200" dirty="0" smtClean="0">
                <a:solidFill>
                  <a:schemeClr val="tx1"/>
                </a:solidFill>
                <a:effectLst/>
                <a:latin typeface="+mn-lt"/>
                <a:ea typeface="+mn-ea"/>
                <a:cs typeface="+mn-cs"/>
              </a:rPr>
              <a:t>PPTX</a:t>
            </a:r>
            <a:r>
              <a:rPr lang="zh-CN" altLang="en-US" sz="1200" kern="1200" dirty="0" smtClean="0">
                <a:solidFill>
                  <a:schemeClr val="tx1"/>
                </a:solidFill>
                <a:effectLst/>
                <a:latin typeface="+mn-lt"/>
                <a:ea typeface="+mn-ea"/>
                <a:cs typeface="+mn-cs"/>
              </a:rPr>
              <a:t>。</a:t>
            </a:r>
            <a:endParaRPr lang="en-US" altLang="zh-CN" sz="1200" kern="1200" dirty="0" smtClean="0">
              <a:solidFill>
                <a:schemeClr val="tx1"/>
              </a:solidFill>
              <a:effectLst/>
              <a:latin typeface="+mn-lt"/>
              <a:ea typeface="+mn-ea"/>
              <a:cs typeface="+mn-cs"/>
            </a:endParaRPr>
          </a:p>
          <a:p>
            <a:r>
              <a:rPr lang="zh-CN" altLang="en-US" dirty="0" smtClean="0"/>
              <a:t>请注意：</a:t>
            </a:r>
            <a:endParaRPr lang="en-US" altLang="zh-CN" sz="1200" kern="1200" dirty="0" smtClean="0">
              <a:solidFill>
                <a:schemeClr val="tx1"/>
              </a:solidFill>
              <a:effectLst/>
              <a:latin typeface="+mn-lt"/>
              <a:ea typeface="+mn-ea"/>
              <a:cs typeface="+mn-cs"/>
            </a:endParaRPr>
          </a:p>
          <a:p>
            <a:r>
              <a:rPr lang="en-US" altLang="zh-CN" dirty="0" smtClean="0"/>
              <a:t>1. </a:t>
            </a:r>
            <a:r>
              <a:rPr lang="zh-CN" altLang="en-US" dirty="0" smtClean="0"/>
              <a:t>课名：微软雅黑</a:t>
            </a:r>
            <a:r>
              <a:rPr lang="en-US" altLang="zh-CN" dirty="0" smtClean="0"/>
              <a:t>48</a:t>
            </a:r>
            <a:r>
              <a:rPr lang="zh-CN" altLang="en-US" dirty="0" smtClean="0"/>
              <a:t>号字；</a:t>
            </a:r>
            <a:endParaRPr lang="en-US" altLang="zh-CN" dirty="0" smtClean="0"/>
          </a:p>
          <a:p>
            <a:r>
              <a:rPr lang="en-US" altLang="zh-CN" dirty="0" smtClean="0"/>
              <a:t>2.</a:t>
            </a:r>
            <a:r>
              <a:rPr lang="zh-CN" altLang="en-US" sz="1200" b="0" dirty="0" smtClean="0"/>
              <a:t>（第一课时）</a:t>
            </a:r>
            <a:r>
              <a:rPr lang="zh-CN" altLang="en-US" dirty="0" smtClean="0"/>
              <a:t>：微软雅黑</a:t>
            </a:r>
            <a:r>
              <a:rPr lang="en-US" altLang="zh-CN" dirty="0" smtClean="0"/>
              <a:t>32</a:t>
            </a:r>
            <a:r>
              <a:rPr lang="zh-CN" altLang="en-US" dirty="0" smtClean="0"/>
              <a:t>号字；</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3.</a:t>
            </a:r>
            <a:r>
              <a:rPr lang="zh-CN" altLang="en-US" dirty="0" smtClean="0"/>
              <a:t>学校名称：请填写全称；</a:t>
            </a:r>
            <a:endParaRPr lang="en-US" altLang="zh-CN" b="1" dirty="0" smtClean="0"/>
          </a:p>
          <a:p>
            <a:r>
              <a:rPr lang="en-US" altLang="zh-CN" dirty="0" smtClean="0"/>
              <a:t>4.</a:t>
            </a:r>
            <a:r>
              <a:rPr lang="zh-CN" altLang="en-US" dirty="0" smtClean="0"/>
              <a:t>学科、年级、主讲人、学校：华文楷体</a:t>
            </a:r>
            <a:r>
              <a:rPr lang="en-US" altLang="zh-CN" dirty="0" smtClean="0"/>
              <a:t>28</a:t>
            </a:r>
            <a:r>
              <a:rPr lang="zh-CN" altLang="en-US" dirty="0" smtClean="0"/>
              <a:t>号字（具体根据文字量可适当调整）。</a:t>
            </a:r>
            <a:endParaRPr lang="en-US" altLang="zh-CN" dirty="0" smtClean="0"/>
          </a:p>
          <a:p>
            <a:endParaRPr lang="en-US" altLang="zh-CN" dirty="0" smtClean="0"/>
          </a:p>
          <a:p>
            <a:r>
              <a:rPr lang="zh-CN" altLang="en-US" dirty="0" smtClean="0"/>
              <a:t>英文</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1.</a:t>
            </a:r>
            <a:r>
              <a:rPr lang="zh-CN" altLang="en-US" dirty="0" smtClean="0"/>
              <a:t>课名：字体以</a:t>
            </a:r>
            <a:r>
              <a:rPr lang="en-US" altLang="zh-CN" dirty="0" smtClean="0"/>
              <a:t>Times New Roman</a:t>
            </a:r>
            <a:r>
              <a:rPr lang="zh-CN" altLang="en-US" dirty="0" smtClean="0"/>
              <a:t>为主，字号一般使用</a:t>
            </a:r>
            <a:r>
              <a:rPr lang="en-US" altLang="zh-CN" dirty="0" smtClean="0"/>
              <a:t>32—36</a:t>
            </a:r>
            <a:r>
              <a:rPr lang="zh-CN" altLang="en-US" dirty="0" smtClean="0"/>
              <a:t>号，特别强调可以用</a:t>
            </a:r>
            <a:r>
              <a:rPr lang="en-US" altLang="zh-CN" dirty="0" smtClean="0"/>
              <a:t>40</a:t>
            </a:r>
            <a:r>
              <a:rPr lang="zh-CN" altLang="en-US" dirty="0" smtClean="0"/>
              <a:t>号；</a:t>
            </a:r>
            <a:endParaRPr lang="en-US" altLang="zh-CN" dirty="0" smtClean="0"/>
          </a:p>
          <a:p>
            <a:r>
              <a:rPr lang="en-US" altLang="zh-CN" dirty="0" smtClean="0"/>
              <a:t>2.</a:t>
            </a:r>
            <a:r>
              <a:rPr lang="zh-CN" altLang="en-US" dirty="0" smtClean="0"/>
              <a:t>（</a:t>
            </a:r>
            <a:r>
              <a:rPr lang="en-US" altLang="zh-CN" dirty="0" smtClean="0"/>
              <a:t>Period</a:t>
            </a:r>
            <a:r>
              <a:rPr lang="en-US" altLang="zh-CN" baseline="0" dirty="0" smtClean="0"/>
              <a:t> 1</a:t>
            </a:r>
            <a:r>
              <a:rPr lang="zh-CN" altLang="en-US" dirty="0" smtClean="0"/>
              <a:t>）：字体使用</a:t>
            </a:r>
            <a:r>
              <a:rPr lang="en-US" altLang="zh-CN" dirty="0" smtClean="0"/>
              <a:t>Arial</a:t>
            </a:r>
            <a:r>
              <a:rPr lang="zh-CN" altLang="en-US" dirty="0" smtClean="0"/>
              <a:t>，字号为</a:t>
            </a:r>
            <a:r>
              <a:rPr lang="en-US" altLang="zh-CN" dirty="0" smtClean="0"/>
              <a:t>28</a:t>
            </a:r>
            <a:r>
              <a:rPr lang="zh-CN" altLang="en-US" dirty="0" smtClean="0"/>
              <a:t>；</a:t>
            </a:r>
            <a:endParaRPr lang="en-US" altLang="zh-CN" dirty="0" smtClean="0"/>
          </a:p>
          <a:p>
            <a:r>
              <a:rPr lang="en-US" altLang="zh-CN" dirty="0" smtClean="0"/>
              <a:t>3.</a:t>
            </a:r>
            <a:r>
              <a:rPr lang="zh-CN" altLang="en-US" dirty="0" smtClean="0"/>
              <a:t>正文一般用</a:t>
            </a:r>
            <a:r>
              <a:rPr lang="en-US" altLang="zh-CN" dirty="0" smtClean="0"/>
              <a:t>24—28</a:t>
            </a:r>
            <a:r>
              <a:rPr lang="zh-CN" altLang="en-US" dirty="0" smtClean="0"/>
              <a:t>号，特别强调可用</a:t>
            </a:r>
            <a:r>
              <a:rPr lang="en-US" altLang="zh-CN" dirty="0" smtClean="0"/>
              <a:t>32</a:t>
            </a:r>
            <a:r>
              <a:rPr lang="zh-CN" altLang="en-US" dirty="0" smtClean="0"/>
              <a:t>号。</a:t>
            </a:r>
            <a:endParaRPr lang="en-US" altLang="zh-CN" dirty="0" smtClean="0"/>
          </a:p>
          <a:p>
            <a:endParaRPr lang="en-US" altLang="zh-CN" dirty="0" smtClean="0"/>
          </a:p>
          <a:p>
            <a:r>
              <a:rPr lang="zh-CN" altLang="zh-CN" sz="1200" kern="1200" dirty="0" smtClean="0">
                <a:solidFill>
                  <a:schemeClr val="tx1"/>
                </a:solidFill>
                <a:effectLst/>
                <a:latin typeface="+mn-lt"/>
                <a:ea typeface="+mn-ea"/>
                <a:cs typeface="+mn-cs"/>
              </a:rPr>
              <a:t>注意标点的规范（例如：中文省略号</a:t>
            </a:r>
            <a:r>
              <a:rPr lang="zh-CN" altLang="en-US" sz="1200" kern="1200" dirty="0" smtClean="0">
                <a:solidFill>
                  <a:schemeClr val="tx1"/>
                </a:solidFill>
                <a:effectLst/>
                <a:latin typeface="+mn-lt"/>
                <a:ea typeface="+mn-ea"/>
                <a:cs typeface="+mn-cs"/>
              </a:rPr>
              <a:t>为</a:t>
            </a:r>
            <a:r>
              <a:rPr lang="zh-CN" altLang="zh-CN" sz="1200" kern="1200" dirty="0" smtClean="0">
                <a:solidFill>
                  <a:schemeClr val="tx1"/>
                </a:solidFill>
                <a:effectLst/>
                <a:latin typeface="+mn-lt"/>
                <a:ea typeface="+mn-ea"/>
                <a:cs typeface="+mn-cs"/>
              </a:rPr>
              <a:t>……，可用</a:t>
            </a:r>
            <a:r>
              <a:rPr lang="en-US" altLang="zh-CN" sz="1200" kern="1200" dirty="0" smtClean="0">
                <a:solidFill>
                  <a:schemeClr val="tx1"/>
                </a:solidFill>
                <a:effectLst/>
                <a:latin typeface="+mn-lt"/>
                <a:ea typeface="+mn-ea"/>
                <a:cs typeface="+mn-cs"/>
              </a:rPr>
              <a:t>Shift+</a:t>
            </a:r>
            <a:r>
              <a:rPr lang="zh-CN" altLang="zh-CN" sz="1200" kern="1200" dirty="0" smtClean="0">
                <a:solidFill>
                  <a:schemeClr val="tx1"/>
                </a:solidFill>
                <a:effectLst/>
                <a:latin typeface="+mn-lt"/>
                <a:ea typeface="+mn-ea"/>
                <a:cs typeface="+mn-cs"/>
              </a:rPr>
              <a:t>数字键</a:t>
            </a:r>
            <a:r>
              <a:rPr lang="en-US" altLang="zh-CN" sz="1200" kern="1200" dirty="0" smtClean="0">
                <a:solidFill>
                  <a:schemeClr val="tx1"/>
                </a:solidFill>
                <a:effectLst/>
                <a:latin typeface="+mn-lt"/>
                <a:ea typeface="+mn-ea"/>
                <a:cs typeface="+mn-cs"/>
              </a:rPr>
              <a:t>6</a:t>
            </a:r>
            <a:r>
              <a:rPr lang="zh-CN" altLang="zh-CN" sz="1200" kern="1200" dirty="0" smtClean="0">
                <a:solidFill>
                  <a:schemeClr val="tx1"/>
                </a:solidFill>
                <a:effectLst/>
                <a:latin typeface="+mn-lt"/>
                <a:ea typeface="+mn-ea"/>
                <a:cs typeface="+mn-cs"/>
              </a:rPr>
              <a:t>打出中文省略号，英文省略号</a:t>
            </a:r>
            <a:r>
              <a:rPr lang="zh-CN" altLang="en-US" sz="1200" kern="1200" dirty="0" smtClean="0">
                <a:solidFill>
                  <a:schemeClr val="tx1"/>
                </a:solidFill>
                <a:effectLst/>
                <a:latin typeface="+mn-lt"/>
                <a:ea typeface="+mn-ea"/>
                <a:cs typeface="+mn-cs"/>
              </a:rPr>
              <a:t>为</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a:t>
            </a:fld>
            <a:endParaRPr lang="zh-CN" altLang="en-US"/>
          </a:p>
        </p:txBody>
      </p:sp>
    </p:spTree>
    <p:extLst>
      <p:ext uri="{BB962C8B-B14F-4D97-AF65-F5344CB8AC3E}">
        <p14:creationId xmlns:p14="http://schemas.microsoft.com/office/powerpoint/2010/main" val="3724932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请注意：</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1.</a:t>
            </a:r>
            <a:r>
              <a:rPr lang="zh-CN" altLang="en-US" dirty="0" smtClean="0"/>
              <a:t>正文标题为：黑体，</a:t>
            </a:r>
            <a:r>
              <a:rPr lang="en-US" altLang="zh-CN" dirty="0" smtClean="0"/>
              <a:t>30</a:t>
            </a:r>
            <a:r>
              <a:rPr lang="zh-CN" altLang="en-US" dirty="0" smtClean="0"/>
              <a:t>号字；</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2.</a:t>
            </a:r>
            <a:r>
              <a:rPr lang="zh-CN" altLang="en-US" dirty="0" smtClean="0"/>
              <a:t>正文内容为：华文楷体，尽量不小于</a:t>
            </a:r>
            <a:r>
              <a:rPr lang="en-US" altLang="zh-CN" dirty="0" smtClean="0"/>
              <a:t>24</a:t>
            </a:r>
            <a:r>
              <a:rPr lang="zh-CN" altLang="en-US" dirty="0" smtClean="0"/>
              <a:t>号，</a:t>
            </a:r>
            <a:r>
              <a:rPr lang="zh-CN" altLang="zh-CN" sz="1200" kern="1200" dirty="0" smtClean="0">
                <a:solidFill>
                  <a:schemeClr val="tx1"/>
                </a:solidFill>
                <a:effectLst/>
                <a:latin typeface="+mn-lt"/>
                <a:ea typeface="+mn-ea"/>
                <a:cs typeface="+mn-cs"/>
              </a:rPr>
              <a:t>特殊辅助性文字不低于</a:t>
            </a:r>
            <a:r>
              <a:rPr lang="en-US" altLang="zh-CN" sz="1200" kern="1200" dirty="0" smtClean="0">
                <a:solidFill>
                  <a:schemeClr val="tx1"/>
                </a:solidFill>
                <a:effectLst/>
                <a:latin typeface="+mn-lt"/>
                <a:ea typeface="+mn-ea"/>
                <a:cs typeface="+mn-cs"/>
              </a:rPr>
              <a:t>18</a:t>
            </a:r>
            <a:r>
              <a:rPr lang="zh-CN" altLang="zh-CN" sz="1200" kern="1200" dirty="0" smtClean="0">
                <a:solidFill>
                  <a:schemeClr val="tx1"/>
                </a:solidFill>
                <a:effectLst/>
                <a:latin typeface="+mn-lt"/>
                <a:ea typeface="+mn-ea"/>
                <a:cs typeface="+mn-cs"/>
              </a:rPr>
              <a:t>；</a:t>
            </a:r>
            <a:r>
              <a:rPr lang="zh-CN" altLang="en-US" dirty="0" smtClean="0"/>
              <a:t>根据文字量可适当调整。</a:t>
            </a:r>
            <a:r>
              <a:rPr lang="zh-CN" altLang="zh-CN" sz="1200" kern="1200" dirty="0" smtClean="0">
                <a:solidFill>
                  <a:schemeClr val="tx1"/>
                </a:solidFill>
                <a:effectLst/>
                <a:latin typeface="+mn-lt"/>
                <a:ea typeface="+mn-ea"/>
                <a:cs typeface="+mn-cs"/>
              </a:rPr>
              <a:t>内容文字一行一般</a:t>
            </a:r>
            <a:r>
              <a:rPr lang="zh-CN" altLang="zh-CN" sz="1200" b="1" kern="1200" dirty="0" smtClean="0">
                <a:solidFill>
                  <a:schemeClr val="tx1"/>
                </a:solidFill>
                <a:effectLst/>
                <a:latin typeface="+mn-lt"/>
                <a:ea typeface="+mn-ea"/>
                <a:cs typeface="+mn-cs"/>
              </a:rPr>
              <a:t>不能</a:t>
            </a:r>
            <a:r>
              <a:rPr lang="zh-CN" altLang="zh-CN" sz="1200" kern="1200" dirty="0" smtClean="0">
                <a:solidFill>
                  <a:schemeClr val="tx1"/>
                </a:solidFill>
                <a:effectLst/>
                <a:latin typeface="+mn-lt"/>
                <a:ea typeface="+mn-ea"/>
                <a:cs typeface="+mn-cs"/>
              </a:rPr>
              <a:t>超过</a:t>
            </a:r>
            <a:r>
              <a:rPr lang="en-US" altLang="zh-CN" sz="1200" kern="1200" dirty="0" smtClean="0">
                <a:solidFill>
                  <a:schemeClr val="tx1"/>
                </a:solidFill>
                <a:effectLst/>
                <a:latin typeface="+mn-lt"/>
                <a:ea typeface="+mn-ea"/>
                <a:cs typeface="+mn-cs"/>
              </a:rPr>
              <a:t>28</a:t>
            </a:r>
            <a:r>
              <a:rPr lang="zh-CN" altLang="zh-CN" sz="1200" kern="1200" dirty="0" smtClean="0">
                <a:solidFill>
                  <a:schemeClr val="tx1"/>
                </a:solidFill>
                <a:effectLst/>
                <a:latin typeface="+mn-lt"/>
                <a:ea typeface="+mn-ea"/>
                <a:cs typeface="+mn-cs"/>
              </a:rPr>
              <a:t>个字</a:t>
            </a:r>
            <a:r>
              <a:rPr lang="zh-CN" altLang="en-US" sz="1200" kern="1200" dirty="0" smtClean="0">
                <a:solidFill>
                  <a:schemeClr val="tx1"/>
                </a:solidFill>
                <a:effectLst/>
                <a:latin typeface="+mn-lt"/>
                <a:ea typeface="+mn-ea"/>
                <a:cs typeface="+mn-cs"/>
              </a:rPr>
              <a:t>，单页文字</a:t>
            </a:r>
            <a:r>
              <a:rPr lang="zh-CN" altLang="zh-CN" sz="1200" kern="1200" dirty="0" smtClean="0">
                <a:solidFill>
                  <a:schemeClr val="tx1"/>
                </a:solidFill>
                <a:effectLst/>
                <a:latin typeface="+mn-lt"/>
                <a:ea typeface="+mn-ea"/>
                <a:cs typeface="+mn-cs"/>
              </a:rPr>
              <a:t>一般不能超过</a:t>
            </a:r>
            <a:r>
              <a:rPr lang="en-US" altLang="zh-CN" sz="1200" kern="1200" dirty="0" smtClean="0">
                <a:solidFill>
                  <a:schemeClr val="tx1"/>
                </a:solidFill>
                <a:effectLst/>
                <a:latin typeface="+mn-lt"/>
                <a:ea typeface="+mn-ea"/>
                <a:cs typeface="+mn-cs"/>
              </a:rPr>
              <a:t>8</a:t>
            </a:r>
            <a:r>
              <a:rPr lang="zh-CN" altLang="zh-CN" sz="1200" kern="1200" dirty="0" smtClean="0">
                <a:solidFill>
                  <a:schemeClr val="tx1"/>
                </a:solidFill>
                <a:effectLst/>
                <a:latin typeface="+mn-lt"/>
                <a:ea typeface="+mn-ea"/>
                <a:cs typeface="+mn-cs"/>
              </a:rPr>
              <a:t>行</a:t>
            </a:r>
            <a:r>
              <a:rPr lang="zh-CN" altLang="en-US" sz="1200" kern="1200" dirty="0" smtClean="0">
                <a:solidFill>
                  <a:schemeClr val="tx1"/>
                </a:solidFill>
                <a:effectLst/>
                <a:latin typeface="+mn-lt"/>
                <a:ea typeface="+mn-ea"/>
                <a:cs typeface="+mn-cs"/>
              </a:rPr>
              <a:t>。</a:t>
            </a:r>
            <a:endParaRPr lang="en-US"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mn-cs"/>
              </a:rPr>
              <a:t>3.</a:t>
            </a:r>
            <a:r>
              <a:rPr lang="zh-CN" altLang="en-US" sz="1200" kern="1200" dirty="0" smtClean="0">
                <a:solidFill>
                  <a:schemeClr val="tx1"/>
                </a:solidFill>
                <a:effectLst/>
                <a:latin typeface="+mn-lt"/>
                <a:ea typeface="+mn-ea"/>
                <a:cs typeface="+mn-cs"/>
              </a:rPr>
              <a:t>拍摄版本呈现内容务必与上传版本呈现的内容完全一致。</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英文</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1.</a:t>
            </a:r>
            <a:r>
              <a:rPr lang="zh-CN" altLang="en-US" dirty="0" smtClean="0"/>
              <a:t>正文标题为：以</a:t>
            </a:r>
            <a:r>
              <a:rPr lang="en-US" altLang="zh-CN" dirty="0" smtClean="0"/>
              <a:t>Times New Roman</a:t>
            </a:r>
            <a:r>
              <a:rPr lang="zh-CN" altLang="en-US" dirty="0" smtClean="0"/>
              <a:t>为主</a:t>
            </a:r>
            <a:r>
              <a:rPr lang="en-US" altLang="zh-CN" dirty="0" smtClean="0"/>
              <a:t>,</a:t>
            </a:r>
            <a:r>
              <a:rPr lang="zh-CN" altLang="en-US" dirty="0" smtClean="0"/>
              <a:t>可搭配使用</a:t>
            </a:r>
            <a:r>
              <a:rPr lang="en-US" altLang="zh-CN" dirty="0" smtClean="0"/>
              <a:t>Arial</a:t>
            </a:r>
            <a:r>
              <a:rPr lang="zh-CN" altLang="en-US" dirty="0" smtClean="0"/>
              <a:t>。字号为</a:t>
            </a:r>
            <a:r>
              <a:rPr lang="en-US" altLang="zh-CN" dirty="0" smtClean="0"/>
              <a:t>32—36</a:t>
            </a:r>
            <a:r>
              <a:rPr lang="zh-CN" altLang="en-US" dirty="0" smtClean="0"/>
              <a:t>号，特别强调可以用</a:t>
            </a:r>
            <a:r>
              <a:rPr lang="en-US" altLang="zh-CN" dirty="0" smtClean="0"/>
              <a:t>40</a:t>
            </a:r>
            <a:r>
              <a:rPr lang="zh-CN" altLang="en-US" dirty="0" smtClean="0"/>
              <a:t>号。</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2.</a:t>
            </a:r>
            <a:r>
              <a:rPr lang="zh-CN" altLang="en-US" dirty="0" smtClean="0"/>
              <a:t>正文内容为：以</a:t>
            </a:r>
            <a:r>
              <a:rPr lang="en-US" altLang="zh-CN" dirty="0" smtClean="0"/>
              <a:t>Times New Roman</a:t>
            </a:r>
            <a:r>
              <a:rPr lang="zh-CN" altLang="en-US" dirty="0" smtClean="0"/>
              <a:t>为主</a:t>
            </a:r>
            <a:r>
              <a:rPr lang="en-US" altLang="zh-CN" dirty="0" smtClean="0"/>
              <a:t>,</a:t>
            </a:r>
            <a:r>
              <a:rPr lang="zh-CN" altLang="en-US" dirty="0" smtClean="0"/>
              <a:t>可搭配使用</a:t>
            </a:r>
            <a:r>
              <a:rPr lang="en-US" altLang="zh-CN" dirty="0" smtClean="0"/>
              <a:t>Arial</a:t>
            </a:r>
            <a:r>
              <a:rPr lang="zh-CN" altLang="en-US" dirty="0" smtClean="0"/>
              <a:t>。字号为</a:t>
            </a:r>
            <a:r>
              <a:rPr lang="en-US" altLang="zh-CN" dirty="0" smtClean="0"/>
              <a:t>24—28</a:t>
            </a:r>
            <a:r>
              <a:rPr lang="zh-CN" altLang="en-US" dirty="0" smtClean="0"/>
              <a:t>号，特别强调可用</a:t>
            </a:r>
            <a:r>
              <a:rPr lang="en-US" altLang="zh-CN" dirty="0" smtClean="0"/>
              <a:t>32</a:t>
            </a:r>
            <a:r>
              <a:rPr lang="zh-CN" altLang="en-US" dirty="0" smtClean="0"/>
              <a:t>号。</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英文每行一般</a:t>
            </a:r>
            <a:r>
              <a:rPr lang="zh-CN" altLang="zh-CN" sz="1200" b="0" kern="1200" dirty="0" smtClean="0">
                <a:solidFill>
                  <a:schemeClr val="tx1"/>
                </a:solidFill>
                <a:effectLst/>
                <a:latin typeface="+mn-lt"/>
                <a:ea typeface="+mn-ea"/>
                <a:cs typeface="+mn-cs"/>
              </a:rPr>
              <a:t>不能超过</a:t>
            </a:r>
            <a:r>
              <a:rPr lang="en-US" altLang="zh-CN" sz="1200" b="0" kern="1200" dirty="0" smtClean="0">
                <a:solidFill>
                  <a:schemeClr val="tx1"/>
                </a:solidFill>
                <a:effectLst/>
                <a:latin typeface="+mn-lt"/>
                <a:ea typeface="+mn-ea"/>
                <a:cs typeface="+mn-cs"/>
              </a:rPr>
              <a:t>15</a:t>
            </a:r>
            <a:r>
              <a:rPr lang="zh-CN" altLang="zh-CN" sz="1200" b="0" kern="1200" dirty="0" smtClean="0">
                <a:solidFill>
                  <a:schemeClr val="tx1"/>
                </a:solidFill>
                <a:effectLst/>
                <a:latin typeface="+mn-lt"/>
                <a:ea typeface="+mn-ea"/>
                <a:cs typeface="+mn-cs"/>
              </a:rPr>
              <a:t>个单词</a:t>
            </a:r>
            <a:r>
              <a:rPr lang="zh-CN"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单页文字</a:t>
            </a:r>
            <a:r>
              <a:rPr lang="zh-CN" altLang="zh-CN" sz="1200" kern="1200" dirty="0" smtClean="0">
                <a:solidFill>
                  <a:schemeClr val="tx1"/>
                </a:solidFill>
                <a:effectLst/>
                <a:latin typeface="+mn-lt"/>
                <a:ea typeface="+mn-ea"/>
                <a:cs typeface="+mn-cs"/>
              </a:rPr>
              <a:t>一般不能超过</a:t>
            </a:r>
            <a:r>
              <a:rPr lang="en-US" altLang="zh-CN" sz="1200" kern="1200" dirty="0" smtClean="0">
                <a:solidFill>
                  <a:schemeClr val="tx1"/>
                </a:solidFill>
                <a:effectLst/>
                <a:latin typeface="+mn-lt"/>
                <a:ea typeface="+mn-ea"/>
                <a:cs typeface="+mn-cs"/>
              </a:rPr>
              <a:t>8</a:t>
            </a:r>
            <a:r>
              <a:rPr lang="zh-CN" altLang="zh-CN" sz="1200" kern="1200" dirty="0" smtClean="0">
                <a:solidFill>
                  <a:schemeClr val="tx1"/>
                </a:solidFill>
                <a:effectLst/>
                <a:latin typeface="+mn-lt"/>
                <a:ea typeface="+mn-ea"/>
                <a:cs typeface="+mn-cs"/>
              </a:rPr>
              <a:t>行。</a:t>
            </a:r>
            <a:endParaRPr lang="en-US"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a:t>
            </a:fld>
            <a:endParaRPr lang="zh-CN" altLang="en-US"/>
          </a:p>
        </p:txBody>
      </p:sp>
    </p:spTree>
    <p:extLst>
      <p:ext uri="{BB962C8B-B14F-4D97-AF65-F5344CB8AC3E}">
        <p14:creationId xmlns:p14="http://schemas.microsoft.com/office/powerpoint/2010/main" val="1719128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a:t>
            </a:fld>
            <a:endParaRPr lang="zh-CN" altLang="en-US"/>
          </a:p>
        </p:txBody>
      </p:sp>
    </p:spTree>
    <p:extLst>
      <p:ext uri="{BB962C8B-B14F-4D97-AF65-F5344CB8AC3E}">
        <p14:creationId xmlns:p14="http://schemas.microsoft.com/office/powerpoint/2010/main" val="2819829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4</a:t>
            </a:fld>
            <a:endParaRPr lang="zh-CN" altLang="en-US"/>
          </a:p>
        </p:txBody>
      </p:sp>
    </p:spTree>
    <p:extLst>
      <p:ext uri="{BB962C8B-B14F-4D97-AF65-F5344CB8AC3E}">
        <p14:creationId xmlns:p14="http://schemas.microsoft.com/office/powerpoint/2010/main" val="147486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5</a:t>
            </a:fld>
            <a:endParaRPr lang="zh-CN" altLang="en-US"/>
          </a:p>
        </p:txBody>
      </p:sp>
    </p:spTree>
    <p:extLst>
      <p:ext uri="{BB962C8B-B14F-4D97-AF65-F5344CB8AC3E}">
        <p14:creationId xmlns:p14="http://schemas.microsoft.com/office/powerpoint/2010/main" val="2647051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6</a:t>
            </a:fld>
            <a:endParaRPr lang="zh-CN" altLang="en-US"/>
          </a:p>
        </p:txBody>
      </p:sp>
    </p:spTree>
    <p:extLst>
      <p:ext uri="{BB962C8B-B14F-4D97-AF65-F5344CB8AC3E}">
        <p14:creationId xmlns:p14="http://schemas.microsoft.com/office/powerpoint/2010/main" val="2169682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7</a:t>
            </a:fld>
            <a:endParaRPr lang="zh-CN" altLang="en-US"/>
          </a:p>
        </p:txBody>
      </p:sp>
    </p:spTree>
    <p:extLst>
      <p:ext uri="{BB962C8B-B14F-4D97-AF65-F5344CB8AC3E}">
        <p14:creationId xmlns:p14="http://schemas.microsoft.com/office/powerpoint/2010/main" val="1801653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8</a:t>
            </a:fld>
            <a:endParaRPr lang="zh-CN" altLang="en-US"/>
          </a:p>
        </p:txBody>
      </p:sp>
    </p:spTree>
    <p:extLst>
      <p:ext uri="{BB962C8B-B14F-4D97-AF65-F5344CB8AC3E}">
        <p14:creationId xmlns:p14="http://schemas.microsoft.com/office/powerpoint/2010/main" val="3299909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9</a:t>
            </a:fld>
            <a:endParaRPr lang="zh-CN" altLang="en-US"/>
          </a:p>
        </p:txBody>
      </p:sp>
    </p:spTree>
    <p:extLst>
      <p:ext uri="{BB962C8B-B14F-4D97-AF65-F5344CB8AC3E}">
        <p14:creationId xmlns:p14="http://schemas.microsoft.com/office/powerpoint/2010/main" val="1784785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10</a:t>
            </a:fld>
            <a:endParaRPr lang="zh-CN" altLang="en-US"/>
          </a:p>
        </p:txBody>
      </p:sp>
    </p:spTree>
    <p:extLst>
      <p:ext uri="{BB962C8B-B14F-4D97-AF65-F5344CB8AC3E}">
        <p14:creationId xmlns:p14="http://schemas.microsoft.com/office/powerpoint/2010/main" val="1606644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11</a:t>
            </a:fld>
            <a:endParaRPr lang="zh-CN" altLang="en-US"/>
          </a:p>
        </p:txBody>
      </p:sp>
    </p:spTree>
    <p:extLst>
      <p:ext uri="{BB962C8B-B14F-4D97-AF65-F5344CB8AC3E}">
        <p14:creationId xmlns:p14="http://schemas.microsoft.com/office/powerpoint/2010/main" val="3277230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12</a:t>
            </a:fld>
            <a:endParaRPr lang="zh-CN" altLang="en-US"/>
          </a:p>
        </p:txBody>
      </p:sp>
    </p:spTree>
    <p:extLst>
      <p:ext uri="{BB962C8B-B14F-4D97-AF65-F5344CB8AC3E}">
        <p14:creationId xmlns:p14="http://schemas.microsoft.com/office/powerpoint/2010/main" val="1114223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备注：改模板仅提供用于演示板书使用</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13</a:t>
            </a:fld>
            <a:endParaRPr lang="zh-CN" altLang="en-US"/>
          </a:p>
        </p:txBody>
      </p:sp>
    </p:spTree>
    <p:extLst>
      <p:ext uri="{BB962C8B-B14F-4D97-AF65-F5344CB8AC3E}">
        <p14:creationId xmlns:p14="http://schemas.microsoft.com/office/powerpoint/2010/main" val="120617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hasCustomPrompt="1"/>
          </p:nvPr>
        </p:nvSpPr>
        <p:spPr>
          <a:xfrm>
            <a:off x="3787727" y="3619499"/>
            <a:ext cx="7273974" cy="1056835"/>
          </a:xfrm>
        </p:spPr>
        <p:txBody>
          <a:bodyPr/>
          <a:lstStyle>
            <a:lvl1pPr marL="0" indent="0" algn="l">
              <a:buNone/>
              <a:defRPr sz="2400" b="1">
                <a:solidFill>
                  <a:schemeClr val="bg1"/>
                </a:solidFill>
                <a:latin typeface="华文楷体" panose="02010600040101010101" pitchFamily="2" charset="-122"/>
                <a:ea typeface="华文楷体" panose="02010600040101010101" pitchFamily="2"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主讲人：</a:t>
            </a:r>
            <a:endParaRPr lang="zh-CN" altLang="en-US" dirty="0"/>
          </a:p>
        </p:txBody>
      </p:sp>
      <p:sp>
        <p:nvSpPr>
          <p:cNvPr id="4" name="日期占位符 3"/>
          <p:cNvSpPr>
            <a:spLocks noGrp="1"/>
          </p:cNvSpPr>
          <p:nvPr>
            <p:ph type="dt" sz="half" idx="10"/>
          </p:nvPr>
        </p:nvSpPr>
        <p:spPr/>
        <p:txBody>
          <a:bodyPr/>
          <a:lstStyle/>
          <a:p>
            <a:fld id="{A685A6CA-0CF8-4C0F-A4EF-5C6C0D45FAAD}" type="datetimeFigureOut">
              <a:rPr lang="zh-CN" altLang="en-US" smtClean="0"/>
              <a:t>2020/10/17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t>‹#›</a:t>
            </a:fld>
            <a:endParaRPr lang="zh-CN" altLang="en-US" dirty="0"/>
          </a:p>
        </p:txBody>
      </p:sp>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标题 1"/>
          <p:cNvSpPr txBox="1">
            <a:spLocks/>
          </p:cNvSpPr>
          <p:nvPr userDrawn="1"/>
        </p:nvSpPr>
        <p:spPr>
          <a:xfrm>
            <a:off x="1762653"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600" dirty="0" smtClean="0">
                <a:solidFill>
                  <a:schemeClr val="bg1"/>
                </a:solidFill>
              </a:rPr>
              <a:t>国家中小学课程资源</a:t>
            </a:r>
            <a:endParaRPr lang="zh-CN" altLang="en-US" sz="3600" dirty="0">
              <a:solidFill>
                <a:schemeClr val="bg1"/>
              </a:solidFill>
            </a:endParaRPr>
          </a:p>
        </p:txBody>
      </p:sp>
      <p:pic>
        <p:nvPicPr>
          <p:cNvPr id="7" name="图片 6"/>
          <p:cNvPicPr>
            <a:picLocks noChangeAspect="1"/>
          </p:cNvPicPr>
          <p:nvPr userDrawn="1"/>
        </p:nvPicPr>
        <p:blipFill>
          <a:blip r:embed="rId4"/>
          <a:stretch>
            <a:fillRect/>
          </a:stretch>
        </p:blipFill>
        <p:spPr>
          <a:xfrm>
            <a:off x="1353079" y="2830103"/>
            <a:ext cx="409575" cy="466725"/>
          </a:xfrm>
          <a:prstGeom prst="rect">
            <a:avLst/>
          </a:prstGeom>
        </p:spPr>
      </p:pic>
    </p:spTree>
    <p:extLst>
      <p:ext uri="{BB962C8B-B14F-4D97-AF65-F5344CB8AC3E}">
        <p14:creationId xmlns:p14="http://schemas.microsoft.com/office/powerpoint/2010/main" val="31398665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a:latin typeface="华文楷体" panose="02010600040101010101" pitchFamily="2" charset="-122"/>
                <a:ea typeface="华文楷体" panose="02010600040101010101" pitchFamily="2" charset="-122"/>
              </a:defRPr>
            </a:lvl1pPr>
            <a:lvl2pPr>
              <a:defRPr>
                <a:latin typeface="华文楷体" panose="02010600040101010101" pitchFamily="2" charset="-122"/>
                <a:ea typeface="华文楷体" panose="02010600040101010101" pitchFamily="2" charset="-122"/>
              </a:defRPr>
            </a:lvl2pPr>
            <a:lvl3pPr>
              <a:defRPr>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A685A6CA-0CF8-4C0F-A4EF-5C6C0D45FAAD}" type="datetimeFigureOut">
              <a:rPr lang="zh-CN" altLang="en-US" smtClean="0"/>
              <a:t>2020/10/17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t>‹#›</a:t>
            </a:fld>
            <a:endParaRPr lang="zh-CN" altLang="en-US"/>
          </a:p>
        </p:txBody>
      </p:sp>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标题 1"/>
          <p:cNvSpPr txBox="1">
            <a:spLocks/>
          </p:cNvSpPr>
          <p:nvPr userDrawn="1"/>
        </p:nvSpPr>
        <p:spPr>
          <a:xfrm>
            <a:off x="110294" y="6210036"/>
            <a:ext cx="2641371" cy="3968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pPr algn="l"/>
            <a:r>
              <a:rPr lang="zh-CN" altLang="en-US" sz="2000" b="0" dirty="0" smtClean="0">
                <a:latin typeface="微软雅黑" panose="020B0503020204020204" pitchFamily="34" charset="-122"/>
                <a:ea typeface="微软雅黑" panose="020B0503020204020204" pitchFamily="34" charset="-122"/>
              </a:rPr>
              <a:t>高中语文</a:t>
            </a:r>
            <a:endParaRPr lang="zh-CN" altLang="en-US" sz="20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743173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46666" y="573617"/>
            <a:ext cx="10515600" cy="1325563"/>
          </a:xfrm>
        </p:spPr>
        <p:txBody>
          <a:bodyPr/>
          <a:lstStyle/>
          <a:p>
            <a:r>
              <a:rPr lang="zh-CN" altLang="en-US" dirty="0" smtClean="0"/>
              <a:t>单击此处编辑母版标题样式</a:t>
            </a:r>
            <a:endParaRPr lang="zh-CN" altLang="en-US" dirty="0"/>
          </a:p>
        </p:txBody>
      </p:sp>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标题 1"/>
          <p:cNvSpPr txBox="1">
            <a:spLocks/>
          </p:cNvSpPr>
          <p:nvPr userDrawn="1"/>
        </p:nvSpPr>
        <p:spPr>
          <a:xfrm>
            <a:off x="110294" y="6210036"/>
            <a:ext cx="2641371" cy="3968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pPr algn="l"/>
            <a:r>
              <a:rPr lang="zh-CN" altLang="en-US" sz="2000" b="0" dirty="0" smtClean="0">
                <a:latin typeface="微软雅黑" panose="020B0503020204020204" pitchFamily="34" charset="-122"/>
                <a:ea typeface="微软雅黑" panose="020B0503020204020204" pitchFamily="34" charset="-122"/>
              </a:rPr>
              <a:t>高中语文</a:t>
            </a:r>
            <a:endParaRPr lang="zh-CN" altLang="en-US" sz="20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029601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438150"/>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t>2020/10/17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t>‹#›</a:t>
            </a:fld>
            <a:endParaRPr lang="zh-CN" altLang="en-US"/>
          </a:p>
        </p:txBody>
      </p:sp>
      <p:pic>
        <p:nvPicPr>
          <p:cNvPr id="11" name="图片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392098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6" r:id="rId3"/>
  </p:sldLayoutIdLst>
  <p:timing>
    <p:tnLst>
      <p:par>
        <p:cTn id="1" dur="indefinite" restart="never" nodeType="tmRoot"/>
      </p:par>
    </p:tnLst>
  </p:timing>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055688" y="2044237"/>
            <a:ext cx="10080625" cy="1006475"/>
          </a:xfrm>
        </p:spPr>
        <p:txBody>
          <a:bodyPr>
            <a:norm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社会</a:t>
            </a:r>
            <a:r>
              <a:rPr lang="zh-CN" altLang="en-US" sz="4800" b="1" dirty="0" smtClean="0">
                <a:solidFill>
                  <a:schemeClr val="bg1"/>
                </a:solidFill>
                <a:latin typeface="微软雅黑" panose="020B0503020204020204" pitchFamily="34" charset="-122"/>
                <a:ea typeface="微软雅黑" panose="020B0503020204020204" pitchFamily="34" charset="-122"/>
              </a:rPr>
              <a:t>历史的决定性基础</a:t>
            </a:r>
            <a:r>
              <a:rPr lang="zh-CN" altLang="en-US" sz="3200" b="1" dirty="0" smtClean="0">
                <a:solidFill>
                  <a:schemeClr val="bg1"/>
                </a:solidFill>
                <a:latin typeface="微软雅黑" panose="020B0503020204020204" pitchFamily="34" charset="-122"/>
                <a:ea typeface="微软雅黑" panose="020B0503020204020204" pitchFamily="34" charset="-122"/>
              </a:rPr>
              <a:t>（第一课时）</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 name="副标题 2"/>
          <p:cNvSpPr txBox="1">
            <a:spLocks/>
          </p:cNvSpPr>
          <p:nvPr/>
        </p:nvSpPr>
        <p:spPr>
          <a:xfrm>
            <a:off x="1712890" y="3595816"/>
            <a:ext cx="9787944" cy="9943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dirty="0"/>
              <a:t>年    级</a:t>
            </a:r>
            <a:r>
              <a:rPr lang="zh-CN" altLang="en-US" dirty="0" smtClean="0"/>
              <a:t>：高二             学    </a:t>
            </a:r>
            <a:r>
              <a:rPr lang="zh-CN" altLang="en-US" dirty="0"/>
              <a:t>科</a:t>
            </a:r>
            <a:r>
              <a:rPr lang="zh-CN" altLang="en-US" dirty="0" smtClean="0"/>
              <a:t>：语文（统编版）</a:t>
            </a:r>
            <a:endParaRPr lang="zh-CN" altLang="en-US" dirty="0"/>
          </a:p>
          <a:p>
            <a:r>
              <a:rPr lang="zh-CN" altLang="en-US" dirty="0" smtClean="0"/>
              <a:t>主讲人：</a:t>
            </a:r>
            <a:r>
              <a:rPr lang="zh-CN" altLang="en-US" dirty="0"/>
              <a:t>陈勇宇</a:t>
            </a:r>
            <a:r>
              <a:rPr lang="zh-CN" altLang="en-US" dirty="0" smtClean="0"/>
              <a:t>         学    校：北京市海淀区教师进修学校附属实验学校</a:t>
            </a:r>
            <a:endParaRPr lang="en-US" altLang="zh-CN" dirty="0" smtClean="0"/>
          </a:p>
        </p:txBody>
      </p:sp>
    </p:spTree>
    <p:extLst>
      <p:ext uri="{BB962C8B-B14F-4D97-AF65-F5344CB8AC3E}">
        <p14:creationId xmlns:p14="http://schemas.microsoft.com/office/powerpoint/2010/main" val="2093630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84143" y="2063097"/>
            <a:ext cx="6434094" cy="841759"/>
            <a:chOff x="954928" y="2227883"/>
            <a:chExt cx="4681597" cy="841759"/>
          </a:xfrm>
        </p:grpSpPr>
        <p:grpSp>
          <p:nvGrpSpPr>
            <p:cNvPr id="18" name="组合 17"/>
            <p:cNvGrpSpPr/>
            <p:nvPr/>
          </p:nvGrpSpPr>
          <p:grpSpPr>
            <a:xfrm>
              <a:off x="954928" y="2227883"/>
              <a:ext cx="4463233" cy="491383"/>
              <a:chOff x="1590013" y="1729911"/>
              <a:chExt cx="4972399" cy="547439"/>
            </a:xfrm>
          </p:grpSpPr>
          <p:sp>
            <p:nvSpPr>
              <p:cNvPr id="19" name="圆角矩形 18"/>
              <p:cNvSpPr/>
              <p:nvPr/>
            </p:nvSpPr>
            <p:spPr>
              <a:xfrm>
                <a:off x="1852332" y="1729911"/>
                <a:ext cx="4710080" cy="528105"/>
              </a:xfrm>
              <a:prstGeom prst="roundRect">
                <a:avLst/>
              </a:prstGeom>
              <a:solidFill>
                <a:srgbClr val="01431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矩形 19"/>
              <p:cNvSpPr/>
              <p:nvPr/>
            </p:nvSpPr>
            <p:spPr>
              <a:xfrm rot="18614181">
                <a:off x="1584778" y="1740864"/>
                <a:ext cx="541721" cy="531251"/>
              </a:xfrm>
              <a:prstGeom prst="rect">
                <a:avLst/>
              </a:prstGeom>
              <a:solidFill>
                <a:srgbClr val="01621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21" name="文本框 20"/>
            <p:cNvSpPr txBox="1"/>
            <p:nvPr/>
          </p:nvSpPr>
          <p:spPr>
            <a:xfrm>
              <a:off x="1060994" y="2238645"/>
              <a:ext cx="4575531" cy="830997"/>
            </a:xfrm>
            <a:prstGeom prst="rect">
              <a:avLst/>
            </a:prstGeom>
            <a:noFill/>
          </p:spPr>
          <p:txBody>
            <a:bodyPr wrap="square" rtlCol="0">
              <a:spAutoFit/>
            </a:bodyPr>
            <a:lstStyle/>
            <a:p>
              <a:r>
                <a:rPr lang="en-US" altLang="zh-CN" sz="2400" b="1" dirty="0" smtClean="0">
                  <a:solidFill>
                    <a:prstClr val="white"/>
                  </a:solidFill>
                  <a:latin typeface="华文楷体" panose="02010600040101010101" pitchFamily="2" charset="-122"/>
                  <a:ea typeface="华文楷体" panose="02010600040101010101" pitchFamily="2" charset="-122"/>
                </a:rPr>
                <a:t>1 </a:t>
              </a:r>
              <a:r>
                <a:rPr lang="zh-CN" altLang="en-US" sz="2400" b="1" dirty="0" smtClean="0">
                  <a:solidFill>
                    <a:prstClr val="white"/>
                  </a:solidFill>
                  <a:latin typeface="华文楷体" panose="02010600040101010101" pitchFamily="2" charset="-122"/>
                  <a:ea typeface="华文楷体" panose="02010600040101010101" pitchFamily="2" charset="-122"/>
                </a:rPr>
                <a:t>关注题目，求时代背景，索写作目的</a:t>
              </a:r>
              <a:endParaRPr lang="en-US" altLang="zh-CN" sz="2400" b="1" dirty="0" smtClean="0">
                <a:solidFill>
                  <a:prstClr val="white"/>
                </a:solidFill>
                <a:latin typeface="华文楷体" panose="02010600040101010101" pitchFamily="2" charset="-122"/>
                <a:ea typeface="华文楷体" panose="02010600040101010101" pitchFamily="2" charset="-122"/>
              </a:endParaRPr>
            </a:p>
            <a:p>
              <a:r>
                <a:rPr lang="en-US" altLang="zh-CN" sz="2400" dirty="0" smtClean="0">
                  <a:solidFill>
                    <a:prstClr val="white"/>
                  </a:solidFill>
                  <a:latin typeface="华文楷体" panose="02010600040101010101" pitchFamily="2" charset="-122"/>
                  <a:ea typeface="华文楷体" panose="02010600040101010101" pitchFamily="2" charset="-122"/>
                </a:rPr>
                <a:t>  </a:t>
              </a:r>
              <a:endParaRPr lang="zh-CN" altLang="en-US" sz="2400" dirty="0">
                <a:solidFill>
                  <a:prstClr val="white"/>
                </a:solidFill>
                <a:latin typeface="华文楷体" panose="02010600040101010101" pitchFamily="2" charset="-122"/>
                <a:ea typeface="华文楷体" panose="02010600040101010101" pitchFamily="2" charset="-122"/>
              </a:endParaRPr>
            </a:p>
          </p:txBody>
        </p:sp>
      </p:grpSp>
      <p:sp>
        <p:nvSpPr>
          <p:cNvPr id="22" name="文本框 21"/>
          <p:cNvSpPr txBox="1"/>
          <p:nvPr/>
        </p:nvSpPr>
        <p:spPr>
          <a:xfrm>
            <a:off x="2813475" y="2563116"/>
            <a:ext cx="6648513" cy="830997"/>
          </a:xfrm>
          <a:prstGeom prst="rect">
            <a:avLst/>
          </a:prstGeom>
          <a:noFill/>
        </p:spPr>
        <p:txBody>
          <a:bodyPr wrap="square" rtlCol="0">
            <a:spAutoFit/>
          </a:bodyPr>
          <a:lstStyle/>
          <a:p>
            <a:r>
              <a:rPr lang="zh-CN" altLang="en-US" sz="2400" b="1" dirty="0" smtClean="0">
                <a:solidFill>
                  <a:prstClr val="black"/>
                </a:solidFill>
                <a:latin typeface="华文楷体" panose="02010600040101010101" pitchFamily="2" charset="-122"/>
                <a:ea typeface="华文楷体" panose="02010600040101010101" pitchFamily="2" charset="-122"/>
              </a:rPr>
              <a:t>社会历史的决定性基础是什么？何时何人提出的？</a:t>
            </a:r>
            <a:endParaRPr lang="en-US" altLang="zh-CN" sz="2400" b="1" dirty="0" smtClean="0">
              <a:solidFill>
                <a:prstClr val="black"/>
              </a:solidFill>
              <a:latin typeface="华文楷体" panose="02010600040101010101" pitchFamily="2" charset="-122"/>
              <a:ea typeface="华文楷体" panose="02010600040101010101" pitchFamily="2" charset="-122"/>
            </a:endParaRPr>
          </a:p>
          <a:p>
            <a:r>
              <a:rPr lang="zh-CN" altLang="en-US" sz="2400" b="1" dirty="0" smtClean="0">
                <a:solidFill>
                  <a:prstClr val="black"/>
                </a:solidFill>
                <a:latin typeface="华文楷体" panose="02010600040101010101" pitchFamily="2" charset="-122"/>
                <a:ea typeface="华文楷体" panose="02010600040101010101" pitchFamily="2" charset="-122"/>
              </a:rPr>
              <a:t>今天作者再提这一话题的目的是什么？</a:t>
            </a:r>
            <a:endParaRPr lang="zh-CN" altLang="en-US" sz="2400" b="1" dirty="0">
              <a:solidFill>
                <a:prstClr val="black"/>
              </a:solidFill>
              <a:latin typeface="华文楷体" panose="02010600040101010101" pitchFamily="2" charset="-122"/>
              <a:ea typeface="华文楷体" panose="02010600040101010101" pitchFamily="2" charset="-122"/>
            </a:endParaRPr>
          </a:p>
        </p:txBody>
      </p:sp>
      <p:grpSp>
        <p:nvGrpSpPr>
          <p:cNvPr id="4" name="组合 3"/>
          <p:cNvGrpSpPr/>
          <p:nvPr/>
        </p:nvGrpSpPr>
        <p:grpSpPr>
          <a:xfrm>
            <a:off x="2443211" y="4648315"/>
            <a:ext cx="6102440" cy="532780"/>
            <a:chOff x="983727" y="4650878"/>
            <a:chExt cx="3878707" cy="532780"/>
          </a:xfrm>
        </p:grpSpPr>
        <p:grpSp>
          <p:nvGrpSpPr>
            <p:cNvPr id="23" name="组合 22"/>
            <p:cNvGrpSpPr/>
            <p:nvPr/>
          </p:nvGrpSpPr>
          <p:grpSpPr>
            <a:xfrm>
              <a:off x="983727" y="4650878"/>
              <a:ext cx="3878707" cy="532780"/>
              <a:chOff x="1622099" y="1705347"/>
              <a:chExt cx="4321190" cy="593558"/>
            </a:xfrm>
          </p:grpSpPr>
          <p:sp>
            <p:nvSpPr>
              <p:cNvPr id="24" name="圆角矩形 23"/>
              <p:cNvSpPr/>
              <p:nvPr/>
            </p:nvSpPr>
            <p:spPr>
              <a:xfrm>
                <a:off x="1808467" y="1770800"/>
                <a:ext cx="4134822" cy="528105"/>
              </a:xfrm>
              <a:prstGeom prst="roundRect">
                <a:avLst/>
              </a:prstGeom>
              <a:solidFill>
                <a:srgbClr val="711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p:cNvSpPr/>
              <p:nvPr/>
            </p:nvSpPr>
            <p:spPr>
              <a:xfrm rot="18614181">
                <a:off x="1584676" y="1742770"/>
                <a:ext cx="587244" cy="512397"/>
              </a:xfrm>
              <a:prstGeom prst="rect">
                <a:avLst/>
              </a:prstGeom>
              <a:solidFill>
                <a:srgbClr val="A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26" name="文本框 25"/>
            <p:cNvSpPr txBox="1"/>
            <p:nvPr/>
          </p:nvSpPr>
          <p:spPr>
            <a:xfrm>
              <a:off x="1056170" y="4706738"/>
              <a:ext cx="3806264" cy="461665"/>
            </a:xfrm>
            <a:prstGeom prst="rect">
              <a:avLst/>
            </a:prstGeom>
            <a:noFill/>
          </p:spPr>
          <p:txBody>
            <a:bodyPr wrap="square" rtlCol="0">
              <a:spAutoFit/>
            </a:bodyPr>
            <a:lstStyle/>
            <a:p>
              <a:r>
                <a:rPr lang="en-US" altLang="zh-CN" sz="2400" dirty="0" smtClean="0">
                  <a:solidFill>
                    <a:prstClr val="white"/>
                  </a:solidFill>
                  <a:latin typeface="华文楷体" panose="02010600040101010101" pitchFamily="2" charset="-122"/>
                  <a:ea typeface="华文楷体" panose="02010600040101010101" pitchFamily="2" charset="-122"/>
                </a:rPr>
                <a:t> </a:t>
              </a:r>
              <a:r>
                <a:rPr lang="en-US" altLang="zh-CN" sz="2400" b="1" dirty="0" smtClean="0">
                  <a:solidFill>
                    <a:prstClr val="white"/>
                  </a:solidFill>
                  <a:latin typeface="华文楷体" panose="02010600040101010101" pitchFamily="2" charset="-122"/>
                  <a:ea typeface="华文楷体" panose="02010600040101010101" pitchFamily="2" charset="-122"/>
                </a:rPr>
                <a:t>3 </a:t>
              </a:r>
              <a:r>
                <a:rPr lang="zh-CN" altLang="en-US" sz="2400" b="1" dirty="0" smtClean="0">
                  <a:solidFill>
                    <a:prstClr val="white"/>
                  </a:solidFill>
                  <a:latin typeface="华文楷体" panose="02010600040101010101" pitchFamily="2" charset="-122"/>
                  <a:ea typeface="华文楷体" panose="02010600040101010101" pitchFamily="2" charset="-122"/>
                </a:rPr>
                <a:t>经济关系中技术的决定性，技术与科学</a:t>
              </a:r>
              <a:endParaRPr lang="zh-CN" altLang="en-US" sz="2400" b="1" dirty="0">
                <a:solidFill>
                  <a:prstClr val="white"/>
                </a:solidFill>
                <a:latin typeface="华文楷体" panose="02010600040101010101" pitchFamily="2" charset="-122"/>
                <a:ea typeface="华文楷体" panose="02010600040101010101" pitchFamily="2" charset="-122"/>
              </a:endParaRPr>
            </a:p>
          </p:txBody>
        </p:sp>
      </p:grpSp>
      <p:sp>
        <p:nvSpPr>
          <p:cNvPr id="27" name="文本框 26"/>
          <p:cNvSpPr txBox="1"/>
          <p:nvPr/>
        </p:nvSpPr>
        <p:spPr>
          <a:xfrm>
            <a:off x="2928534" y="5268476"/>
            <a:ext cx="6708735" cy="830997"/>
          </a:xfrm>
          <a:prstGeom prst="rect">
            <a:avLst/>
          </a:prstGeom>
          <a:noFill/>
        </p:spPr>
        <p:txBody>
          <a:bodyPr wrap="square" rtlCol="0">
            <a:spAutoFit/>
          </a:bodyPr>
          <a:lstStyle/>
          <a:p>
            <a:r>
              <a:rPr lang="zh-CN" altLang="en-US" sz="2400" b="1" dirty="0" smtClean="0">
                <a:solidFill>
                  <a:prstClr val="black"/>
                </a:solidFill>
                <a:latin typeface="华文楷体" panose="02010600040101010101" pitchFamily="2" charset="-122"/>
                <a:ea typeface="华文楷体" panose="02010600040101010101" pitchFamily="2" charset="-122"/>
              </a:rPr>
              <a:t>技术与科学分属于什么范畴？二者间谁更依赖谁？</a:t>
            </a:r>
            <a:endParaRPr lang="en-US" altLang="zh-CN" sz="2400" b="1" dirty="0" smtClean="0">
              <a:solidFill>
                <a:prstClr val="black"/>
              </a:solidFill>
              <a:latin typeface="华文楷体" panose="02010600040101010101" pitchFamily="2" charset="-122"/>
              <a:ea typeface="华文楷体" panose="02010600040101010101" pitchFamily="2" charset="-122"/>
            </a:endParaRPr>
          </a:p>
          <a:p>
            <a:r>
              <a:rPr lang="zh-CN" altLang="en-US" sz="2400" b="1" dirty="0" smtClean="0">
                <a:solidFill>
                  <a:prstClr val="black"/>
                </a:solidFill>
                <a:latin typeface="华文楷体" panose="02010600040101010101" pitchFamily="2" charset="-122"/>
                <a:ea typeface="华文楷体" panose="02010600040101010101" pitchFamily="2" charset="-122"/>
              </a:rPr>
              <a:t>这种关系说明了什么？</a:t>
            </a:r>
            <a:endParaRPr lang="zh-CN" altLang="en-US" sz="2400" b="1" dirty="0">
              <a:solidFill>
                <a:prstClr val="black"/>
              </a:solidFill>
              <a:latin typeface="华文楷体" panose="02010600040101010101" pitchFamily="2" charset="-122"/>
              <a:ea typeface="华文楷体" panose="02010600040101010101" pitchFamily="2" charset="-122"/>
            </a:endParaRPr>
          </a:p>
        </p:txBody>
      </p:sp>
      <p:sp>
        <p:nvSpPr>
          <p:cNvPr id="31" name="标题 27"/>
          <p:cNvSpPr>
            <a:spLocks noGrp="1"/>
          </p:cNvSpPr>
          <p:nvPr>
            <p:ph type="title"/>
          </p:nvPr>
        </p:nvSpPr>
        <p:spPr>
          <a:xfrm>
            <a:off x="1835875" y="1401348"/>
            <a:ext cx="8208963" cy="574368"/>
          </a:xfrm>
        </p:spPr>
        <p:txBody>
          <a:bodyPr>
            <a:normAutofit/>
          </a:bodyPr>
          <a:lstStyle/>
          <a:p>
            <a:r>
              <a:rPr lang="zh-CN" altLang="en-US" sz="3000" b="1" dirty="0" smtClean="0">
                <a:latin typeface="黑体" panose="02010609060101010101" pitchFamily="49" charset="-122"/>
                <a:ea typeface="黑体" panose="02010609060101010101" pitchFamily="49" charset="-122"/>
              </a:rPr>
              <a:t>社会历史的决定性基础（一）</a:t>
            </a:r>
            <a:endParaRPr lang="zh-CN" altLang="en-US" sz="3000" b="1" dirty="0">
              <a:latin typeface="黑体" panose="02010609060101010101" pitchFamily="49" charset="-122"/>
              <a:ea typeface="黑体" panose="02010609060101010101" pitchFamily="49" charset="-122"/>
            </a:endParaRPr>
          </a:p>
        </p:txBody>
      </p:sp>
      <p:grpSp>
        <p:nvGrpSpPr>
          <p:cNvPr id="2" name="组合 1"/>
          <p:cNvGrpSpPr/>
          <p:nvPr/>
        </p:nvGrpSpPr>
        <p:grpSpPr>
          <a:xfrm>
            <a:off x="2521092" y="3366702"/>
            <a:ext cx="6605349" cy="490984"/>
            <a:chOff x="980610" y="3527367"/>
            <a:chExt cx="2904930" cy="490984"/>
          </a:xfrm>
        </p:grpSpPr>
        <p:grpSp>
          <p:nvGrpSpPr>
            <p:cNvPr id="28" name="组合 27"/>
            <p:cNvGrpSpPr/>
            <p:nvPr/>
          </p:nvGrpSpPr>
          <p:grpSpPr>
            <a:xfrm>
              <a:off x="980610" y="3527367"/>
              <a:ext cx="2834302" cy="490984"/>
              <a:chOff x="1618627" y="1711021"/>
              <a:chExt cx="3157639" cy="546995"/>
            </a:xfrm>
          </p:grpSpPr>
          <p:sp>
            <p:nvSpPr>
              <p:cNvPr id="29" name="圆角矩形 28"/>
              <p:cNvSpPr/>
              <p:nvPr/>
            </p:nvSpPr>
            <p:spPr>
              <a:xfrm>
                <a:off x="1852333" y="1729911"/>
                <a:ext cx="2923933" cy="528105"/>
              </a:xfrm>
              <a:prstGeom prst="roundRect">
                <a:avLst/>
              </a:prstGeom>
              <a:solidFill>
                <a:srgbClr val="014E6A"/>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rot="18614181">
                <a:off x="1509451" y="1820197"/>
                <a:ext cx="528393" cy="310041"/>
              </a:xfrm>
              <a:prstGeom prst="rect">
                <a:avLst/>
              </a:prstGeom>
              <a:solidFill>
                <a:srgbClr val="1784A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32" name="文本框 31"/>
            <p:cNvSpPr txBox="1"/>
            <p:nvPr/>
          </p:nvSpPr>
          <p:spPr>
            <a:xfrm>
              <a:off x="1032407" y="3548404"/>
              <a:ext cx="2853133" cy="461665"/>
            </a:xfrm>
            <a:prstGeom prst="rect">
              <a:avLst/>
            </a:prstGeom>
            <a:noFill/>
          </p:spPr>
          <p:txBody>
            <a:bodyPr wrap="square" rtlCol="0">
              <a:spAutoFit/>
            </a:bodyPr>
            <a:lstStyle/>
            <a:p>
              <a:r>
                <a:rPr lang="en-US" altLang="zh-CN" sz="2400" b="1" dirty="0" smtClean="0">
                  <a:solidFill>
                    <a:prstClr val="white"/>
                  </a:solidFill>
                  <a:latin typeface="华文楷体" panose="02010600040101010101" pitchFamily="2" charset="-122"/>
                  <a:ea typeface="华文楷体" panose="02010600040101010101" pitchFamily="2" charset="-122"/>
                </a:rPr>
                <a:t>2  </a:t>
              </a:r>
              <a:r>
                <a:rPr lang="zh-CN" altLang="en-US" sz="2400" b="1" dirty="0" smtClean="0">
                  <a:solidFill>
                    <a:prstClr val="white"/>
                  </a:solidFill>
                  <a:latin typeface="华文楷体" panose="02010600040101010101" pitchFamily="2" charset="-122"/>
                  <a:ea typeface="华文楷体" panose="02010600040101010101" pitchFamily="2" charset="-122"/>
                </a:rPr>
                <a:t>通读全文，把握结构，感知文章合为时而著</a:t>
              </a:r>
              <a:r>
                <a:rPr lang="en-US" altLang="zh-CN" sz="2400" b="1" dirty="0" smtClean="0">
                  <a:solidFill>
                    <a:prstClr val="white"/>
                  </a:solidFill>
                  <a:latin typeface="华文楷体" panose="02010600040101010101" pitchFamily="2" charset="-122"/>
                  <a:ea typeface="华文楷体" panose="02010600040101010101" pitchFamily="2" charset="-122"/>
                </a:rPr>
                <a:t> </a:t>
              </a:r>
              <a:endParaRPr lang="zh-CN" altLang="en-US" sz="2400" b="1" dirty="0">
                <a:solidFill>
                  <a:prstClr val="white"/>
                </a:solidFill>
                <a:latin typeface="华文楷体" panose="02010600040101010101" pitchFamily="2" charset="-122"/>
                <a:ea typeface="华文楷体" panose="02010600040101010101" pitchFamily="2" charset="-122"/>
              </a:endParaRPr>
            </a:p>
          </p:txBody>
        </p:sp>
      </p:grpSp>
      <p:sp>
        <p:nvSpPr>
          <p:cNvPr id="33" name="文本框 32"/>
          <p:cNvSpPr txBox="1"/>
          <p:nvPr/>
        </p:nvSpPr>
        <p:spPr>
          <a:xfrm>
            <a:off x="2918156" y="3883065"/>
            <a:ext cx="6708735" cy="830997"/>
          </a:xfrm>
          <a:prstGeom prst="rect">
            <a:avLst/>
          </a:prstGeom>
          <a:noFill/>
        </p:spPr>
        <p:txBody>
          <a:bodyPr wrap="square" rtlCol="0">
            <a:spAutoFit/>
          </a:bodyPr>
          <a:lstStyle/>
          <a:p>
            <a:r>
              <a:rPr lang="zh-CN" altLang="en-US" sz="2400" b="1" dirty="0" smtClean="0">
                <a:solidFill>
                  <a:prstClr val="black"/>
                </a:solidFill>
                <a:latin typeface="华文楷体" panose="02010600040101010101" pitchFamily="2" charset="-122"/>
                <a:ea typeface="华文楷体" panose="02010600040101010101" pitchFamily="2" charset="-122"/>
              </a:rPr>
              <a:t>本文是解答一个青年的困惑，解答了哪几个问题？彼此间有什么关系？</a:t>
            </a:r>
            <a:endParaRPr lang="zh-CN" altLang="en-US" sz="2400" b="1" dirty="0">
              <a:solidFill>
                <a:prstClr val="black"/>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608272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267589" y="1872238"/>
            <a:ext cx="6187912" cy="25991"/>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623085" y="1454912"/>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2098296" y="1899631"/>
            <a:ext cx="8134066" cy="830997"/>
          </a:xfrm>
          <a:prstGeom prst="rect">
            <a:avLst/>
          </a:prstGeom>
          <a:noFill/>
        </p:spPr>
        <p:txBody>
          <a:bodyPr wrap="square" rtlCol="0">
            <a:spAutoFit/>
          </a:bodyPr>
          <a:lstStyle/>
          <a:p>
            <a:r>
              <a:rPr lang="en-US" altLang="zh-CN" sz="2400" b="1" dirty="0" smtClean="0"/>
              <a:t>         </a:t>
            </a:r>
            <a:r>
              <a:rPr lang="zh-CN" altLang="en-US" sz="2400" b="1" dirty="0" smtClean="0"/>
              <a:t>（</a:t>
            </a:r>
            <a:r>
              <a:rPr lang="en-US" altLang="zh-CN" sz="2400" b="1" dirty="0" smtClean="0"/>
              <a:t>1</a:t>
            </a:r>
            <a:r>
              <a:rPr lang="zh-CN" altLang="en-US" sz="2400" b="1" dirty="0" smtClean="0"/>
              <a:t>）</a:t>
            </a:r>
            <a:r>
              <a:rPr lang="zh-CN" altLang="zh-CN" sz="2400" b="1" dirty="0" smtClean="0">
                <a:latin typeface="华文楷体" panose="02010600040101010101" pitchFamily="2" charset="-122"/>
                <a:ea typeface="华文楷体" panose="02010600040101010101" pitchFamily="2" charset="-122"/>
              </a:rPr>
              <a:t>看到</a:t>
            </a:r>
            <a:r>
              <a:rPr lang="zh-CN" altLang="en-US" sz="2400" b="1" dirty="0" smtClean="0">
                <a:latin typeface="华文楷体" panose="02010600040101010101" pitchFamily="2" charset="-122"/>
                <a:ea typeface="华文楷体" panose="02010600040101010101" pitchFamily="2" charset="-122"/>
              </a:rPr>
              <a:t>本文</a:t>
            </a:r>
            <a:r>
              <a:rPr lang="zh-CN" altLang="zh-CN" sz="2400" b="1" dirty="0" smtClean="0">
                <a:latin typeface="华文楷体" panose="02010600040101010101" pitchFamily="2" charset="-122"/>
                <a:ea typeface="华文楷体" panose="02010600040101010101" pitchFamily="2" charset="-122"/>
              </a:rPr>
              <a:t>题目</a:t>
            </a:r>
            <a:r>
              <a:rPr lang="zh-CN" altLang="zh-CN" sz="2400" b="1" dirty="0">
                <a:latin typeface="华文楷体" panose="02010600040101010101" pitchFamily="2" charset="-122"/>
                <a:ea typeface="华文楷体" panose="02010600040101010101" pitchFamily="2" charset="-122"/>
              </a:rPr>
              <a:t>后，我们自然要问“社会历史的决定性基础”是什么呢</a:t>
            </a:r>
            <a:r>
              <a:rPr lang="zh-CN" altLang="zh-CN" sz="2400" b="1" dirty="0" smtClean="0">
                <a:latin typeface="华文楷体" panose="02010600040101010101" pitchFamily="2" charset="-122"/>
                <a:ea typeface="华文楷体" panose="02010600040101010101" pitchFamily="2" charset="-122"/>
              </a:rPr>
              <a:t>？</a:t>
            </a:r>
            <a:r>
              <a:rPr lang="zh-CN" altLang="zh-CN" sz="2400" b="1" dirty="0">
                <a:latin typeface="华文楷体" panose="02010600040101010101" pitchFamily="2" charset="-122"/>
                <a:ea typeface="华文楷体" panose="02010600040101010101" pitchFamily="2" charset="-122"/>
              </a:rPr>
              <a:t>请</a:t>
            </a:r>
            <a:r>
              <a:rPr lang="zh-CN" altLang="zh-CN" sz="2400" b="1" dirty="0" smtClean="0">
                <a:latin typeface="华文楷体" panose="02010600040101010101" pitchFamily="2" charset="-122"/>
                <a:ea typeface="华文楷体" panose="02010600040101010101" pitchFamily="2" charset="-122"/>
              </a:rPr>
              <a:t>看</a:t>
            </a:r>
            <a:r>
              <a:rPr lang="zh-CN" altLang="en-US" sz="2400" b="1" dirty="0" smtClean="0">
                <a:latin typeface="华文楷体" panose="02010600040101010101" pitchFamily="2" charset="-122"/>
                <a:ea typeface="华文楷体" panose="02010600040101010101" pitchFamily="2" charset="-122"/>
              </a:rPr>
              <a:t>“</a:t>
            </a:r>
            <a:r>
              <a:rPr lang="zh-CN" altLang="zh-CN" sz="2400" b="1" dirty="0" smtClean="0">
                <a:latin typeface="华文楷体" panose="02010600040101010101" pitchFamily="2" charset="-122"/>
                <a:ea typeface="华文楷体" panose="02010600040101010101" pitchFamily="2" charset="-122"/>
              </a:rPr>
              <a:t>必修下</a:t>
            </a:r>
            <a:r>
              <a:rPr lang="zh-CN" altLang="en-US" sz="2400" b="1" dirty="0">
                <a:latin typeface="华文楷体" panose="02010600040101010101" pitchFamily="2" charset="-122"/>
                <a:ea typeface="华文楷体" panose="02010600040101010101" pitchFamily="2" charset="-122"/>
              </a:rPr>
              <a:t>”一</a:t>
            </a:r>
            <a:r>
              <a:rPr lang="zh-CN" altLang="en-US" sz="2400" b="1" dirty="0" smtClean="0">
                <a:latin typeface="华文楷体" panose="02010600040101010101" pitchFamily="2" charset="-122"/>
                <a:ea typeface="华文楷体" panose="02010600040101010101" pitchFamily="2" charset="-122"/>
              </a:rPr>
              <a:t>篇文章中的文段。</a:t>
            </a:r>
            <a:endParaRPr lang="zh-CN" altLang="en-US" sz="2400" b="1" dirty="0">
              <a:solidFill>
                <a:prstClr val="black"/>
              </a:solidFill>
              <a:latin typeface="华文楷体" panose="02010600040101010101" pitchFamily="2" charset="-122"/>
              <a:ea typeface="华文楷体" panose="02010600040101010101" pitchFamily="2" charset="-122"/>
            </a:endParaRPr>
          </a:p>
        </p:txBody>
      </p:sp>
      <p:sp>
        <p:nvSpPr>
          <p:cNvPr id="2" name="矩形 1"/>
          <p:cNvSpPr/>
          <p:nvPr/>
        </p:nvSpPr>
        <p:spPr>
          <a:xfrm>
            <a:off x="3068567" y="1375009"/>
            <a:ext cx="6465482" cy="523220"/>
          </a:xfrm>
          <a:prstGeom prst="rect">
            <a:avLst/>
          </a:prstGeom>
        </p:spPr>
        <p:txBody>
          <a:bodyPr wrap="square">
            <a:spAutoFit/>
          </a:bodyPr>
          <a:lstStyle/>
          <a:p>
            <a:r>
              <a:rPr lang="en-US" altLang="zh-CN" sz="2800" b="1" dirty="0" smtClean="0">
                <a:solidFill>
                  <a:prstClr val="black"/>
                </a:solidFill>
                <a:latin typeface="华文楷体" panose="02010600040101010101" pitchFamily="2" charset="-122"/>
                <a:ea typeface="华文楷体" panose="02010600040101010101" pitchFamily="2" charset="-122"/>
              </a:rPr>
              <a:t>1.</a:t>
            </a:r>
            <a:r>
              <a:rPr lang="zh-CN" altLang="en-US" sz="2800" b="1" dirty="0" smtClean="0">
                <a:solidFill>
                  <a:prstClr val="black"/>
                </a:solidFill>
                <a:latin typeface="华文楷体" panose="02010600040101010101" pitchFamily="2" charset="-122"/>
                <a:ea typeface="华文楷体" panose="02010600040101010101" pitchFamily="2" charset="-122"/>
              </a:rPr>
              <a:t>关注题目，</a:t>
            </a:r>
            <a:r>
              <a:rPr lang="zh-CN" altLang="en-US" sz="2800" b="1" dirty="0">
                <a:solidFill>
                  <a:prstClr val="black"/>
                </a:solidFill>
                <a:latin typeface="华文楷体" panose="02010600040101010101" pitchFamily="2" charset="-122"/>
                <a:ea typeface="华文楷体" panose="02010600040101010101" pitchFamily="2" charset="-122"/>
              </a:rPr>
              <a:t>求时代背景，索写作目的</a:t>
            </a:r>
            <a:endParaRPr lang="en-US" altLang="zh-CN" sz="2800" b="1" dirty="0">
              <a:solidFill>
                <a:prstClr val="black"/>
              </a:solidFill>
              <a:latin typeface="华文楷体" panose="02010600040101010101" pitchFamily="2" charset="-122"/>
              <a:ea typeface="华文楷体" panose="02010600040101010101" pitchFamily="2" charset="-122"/>
            </a:endParaRPr>
          </a:p>
        </p:txBody>
      </p:sp>
      <p:sp>
        <p:nvSpPr>
          <p:cNvPr id="3" name="矩形 2"/>
          <p:cNvSpPr/>
          <p:nvPr/>
        </p:nvSpPr>
        <p:spPr>
          <a:xfrm>
            <a:off x="2098296" y="2712367"/>
            <a:ext cx="7891866" cy="3577903"/>
          </a:xfrm>
          <a:prstGeom prst="rect">
            <a:avLst/>
          </a:prstGeom>
        </p:spPr>
        <p:txBody>
          <a:bodyPr wrap="square">
            <a:spAutoFit/>
          </a:bodyPr>
          <a:lstStyle/>
          <a:p>
            <a:pPr>
              <a:lnSpc>
                <a:spcPts val="2700"/>
              </a:lnSpc>
            </a:pPr>
            <a:r>
              <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solidFill>
                  <a:srgbClr val="333333"/>
                </a:solidFill>
                <a:latin typeface="华文楷体" panose="02010600040101010101" pitchFamily="2" charset="-122"/>
                <a:ea typeface="华文楷体" panose="02010600040101010101" pitchFamily="2" charset="-122"/>
                <a:cs typeface="Arial" panose="020B0604020202020204" pitchFamily="34" charset="0"/>
              </a:rPr>
              <a:t>正像达尔文发现有机界的发展规律一样，马克思发现了人类历史的发展规律，即历来为繁芜丛杂的意识形态所掩盖着的一个简单事实：人们首先必须吃、喝、住、穿，然后才能从事政治、科学、艺术、宗教等等；所以，直接的物质的生活资料的生产，从而</a:t>
            </a:r>
            <a:r>
              <a:rPr lang="zh-CN" altLang="zh-CN" sz="2400" b="1" dirty="0">
                <a:solidFill>
                  <a:srgbClr val="FF0000"/>
                </a:solidFill>
                <a:latin typeface="华文楷体" panose="02010600040101010101" pitchFamily="2" charset="-122"/>
                <a:ea typeface="华文楷体" panose="02010600040101010101" pitchFamily="2" charset="-122"/>
                <a:cs typeface="Arial" panose="020B0604020202020204" pitchFamily="34" charset="0"/>
              </a:rPr>
              <a:t>一个民族或一个时代的一定的经济发展阶段，便构成基础，人们的国家设施、法的观点、艺术以至宗教观念，就是从这个基础上发展起来的</a:t>
            </a:r>
            <a:r>
              <a:rPr lang="zh-CN" altLang="zh-CN" sz="2400" b="1" dirty="0">
                <a:solidFill>
                  <a:srgbClr val="333333"/>
                </a:solidFill>
                <a:latin typeface="华文楷体" panose="02010600040101010101" pitchFamily="2" charset="-122"/>
                <a:ea typeface="华文楷体" panose="02010600040101010101" pitchFamily="2" charset="-122"/>
                <a:cs typeface="Arial" panose="020B0604020202020204" pitchFamily="34" charset="0"/>
              </a:rPr>
              <a:t>，因而，也必须由这个基础来解释，而不是像过去那样做得相反。</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endParaRPr>
          </a:p>
          <a:p>
            <a:pPr algn="r"/>
            <a:r>
              <a:rPr lang="zh-CN" altLang="en-US" sz="2400" b="1" dirty="0" smtClean="0">
                <a:ea typeface="楷体" panose="02010609060101010101" pitchFamily="49" charset="-122"/>
                <a:cs typeface="Times New Roman" panose="02020603050405020304" pitchFamily="18" charset="0"/>
              </a:rPr>
              <a:t>（</a:t>
            </a:r>
            <a:r>
              <a:rPr lang="en-US" altLang="zh-CN" sz="2400" b="1" dirty="0"/>
              <a:t> </a:t>
            </a:r>
            <a:r>
              <a:rPr lang="en-US" altLang="zh-CN" sz="2400" b="1" dirty="0" smtClean="0"/>
              <a:t>1883</a:t>
            </a:r>
            <a:r>
              <a:rPr lang="zh-CN" altLang="en-US" sz="2400" b="1" dirty="0" smtClean="0"/>
              <a:t>年，恩格斯</a:t>
            </a:r>
            <a:r>
              <a:rPr lang="zh-CN" altLang="zh-CN" sz="2400" b="1" dirty="0" smtClean="0"/>
              <a:t>《在马克思墓前的讲话》 </a:t>
            </a:r>
            <a:r>
              <a:rPr lang="zh-CN" altLang="en-US" sz="2400" b="1" dirty="0" smtClean="0">
                <a:ea typeface="楷体" panose="02010609060101010101" pitchFamily="49" charset="-122"/>
                <a:cs typeface="Times New Roman" panose="02020603050405020304" pitchFamily="18" charset="0"/>
              </a:rPr>
              <a:t>）</a:t>
            </a:r>
            <a:endParaRPr lang="zh-CN" altLang="en-US" sz="2400" b="1" dirty="0"/>
          </a:p>
        </p:txBody>
      </p:sp>
      <p:sp>
        <p:nvSpPr>
          <p:cNvPr id="5" name="圆角矩形标注 4"/>
          <p:cNvSpPr/>
          <p:nvPr/>
        </p:nvSpPr>
        <p:spPr>
          <a:xfrm>
            <a:off x="3681436" y="2730628"/>
            <a:ext cx="4967785" cy="84932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华文楷体" panose="02010600040101010101" pitchFamily="2" charset="-122"/>
                <a:ea typeface="华文楷体" panose="02010600040101010101" pitchFamily="2" charset="-122"/>
              </a:rPr>
              <a:t>社会历史的决定性基础：经济发展</a:t>
            </a:r>
            <a:endParaRPr lang="zh-CN" altLang="en-US" sz="2400" b="1" dirty="0">
              <a:latin typeface="华文楷体" panose="02010600040101010101" pitchFamily="2" charset="-122"/>
              <a:ea typeface="华文楷体" panose="02010600040101010101" pitchFamily="2" charset="-122"/>
            </a:endParaRPr>
          </a:p>
        </p:txBody>
      </p:sp>
      <p:sp>
        <p:nvSpPr>
          <p:cNvPr id="10" name="矩形 9"/>
          <p:cNvSpPr/>
          <p:nvPr/>
        </p:nvSpPr>
        <p:spPr>
          <a:xfrm>
            <a:off x="2239963" y="3709114"/>
            <a:ext cx="7598535" cy="17901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latin typeface="华文楷体" panose="02010600040101010101" pitchFamily="2" charset="-122"/>
                <a:ea typeface="华文楷体" panose="02010600040101010101" pitchFamily="2" charset="-122"/>
              </a:rPr>
              <a:t>（</a:t>
            </a:r>
            <a:r>
              <a:rPr lang="en-US" altLang="zh-CN" sz="2400" b="1" dirty="0" smtClean="0">
                <a:latin typeface="华文楷体" panose="02010600040101010101" pitchFamily="2" charset="-122"/>
                <a:ea typeface="华文楷体" panose="02010600040101010101" pitchFamily="2" charset="-122"/>
              </a:rPr>
              <a:t>2</a:t>
            </a:r>
            <a:r>
              <a:rPr lang="zh-CN" altLang="en-US" sz="2400" b="1" dirty="0" smtClean="0">
                <a:latin typeface="华文楷体" panose="02010600040101010101" pitchFamily="2" charset="-122"/>
                <a:ea typeface="华文楷体" panose="02010600040101010101" pitchFamily="2" charset="-122"/>
              </a:rPr>
              <a:t>）</a:t>
            </a:r>
            <a:r>
              <a:rPr lang="zh-CN" altLang="zh-CN" sz="2400" b="1" dirty="0" smtClean="0">
                <a:latin typeface="华文楷体" panose="02010600040101010101" pitchFamily="2" charset="-122"/>
                <a:ea typeface="华文楷体" panose="02010600040101010101" pitchFamily="2" charset="-122"/>
              </a:rPr>
              <a:t>早</a:t>
            </a:r>
            <a:r>
              <a:rPr lang="zh-CN" altLang="zh-CN" sz="2400" b="1" dirty="0">
                <a:latin typeface="华文楷体" panose="02010600040101010101" pitchFamily="2" charset="-122"/>
                <a:ea typeface="华文楷体" panose="02010600040101010101" pitchFamily="2" charset="-122"/>
              </a:rPr>
              <a:t>在</a:t>
            </a:r>
            <a:r>
              <a:rPr lang="en-US" altLang="zh-CN" sz="2400" b="1" dirty="0">
                <a:latin typeface="华文楷体" panose="02010600040101010101" pitchFamily="2" charset="-122"/>
                <a:ea typeface="华文楷体" panose="02010600040101010101" pitchFamily="2" charset="-122"/>
              </a:rPr>
              <a:t>1846</a:t>
            </a:r>
            <a:r>
              <a:rPr lang="zh-CN" altLang="zh-CN" sz="2400" b="1" dirty="0">
                <a:latin typeface="华文楷体" panose="02010600040101010101" pitchFamily="2" charset="-122"/>
                <a:ea typeface="华文楷体" panose="02010600040101010101" pitchFamily="2" charset="-122"/>
              </a:rPr>
              <a:t>年，马克思就在《</a:t>
            </a:r>
            <a:r>
              <a:rPr lang="en-US" altLang="zh-CN" sz="2400" b="1" dirty="0" err="1">
                <a:latin typeface="华文楷体" panose="02010600040101010101" pitchFamily="2" charset="-122"/>
                <a:ea typeface="华文楷体" panose="02010600040101010101" pitchFamily="2" charset="-122"/>
              </a:rPr>
              <a:t>德意志意识形态</a:t>
            </a:r>
            <a:r>
              <a:rPr lang="zh-CN" altLang="zh-CN" sz="2400" b="1" dirty="0" smtClean="0">
                <a:latin typeface="华文楷体" panose="02010600040101010101" pitchFamily="2" charset="-122"/>
                <a:ea typeface="华文楷体" panose="02010600040101010101" pitchFamily="2" charset="-122"/>
              </a:rPr>
              <a:t>》中提出</a:t>
            </a:r>
            <a:r>
              <a:rPr lang="zh-CN" altLang="zh-CN" sz="2400" b="1" dirty="0">
                <a:latin typeface="华文楷体" panose="02010600040101010101" pitchFamily="2" charset="-122"/>
                <a:ea typeface="华文楷体" panose="02010600040101010101" pitchFamily="2" charset="-122"/>
              </a:rPr>
              <a:t>了经济基础和上层建筑的概念，并阐释了二者间的关系。在这一观点提出近</a:t>
            </a:r>
            <a:r>
              <a:rPr lang="en-US" altLang="zh-CN" sz="2400" b="1" dirty="0">
                <a:latin typeface="华文楷体" panose="02010600040101010101" pitchFamily="2" charset="-122"/>
                <a:ea typeface="华文楷体" panose="02010600040101010101" pitchFamily="2" charset="-122"/>
              </a:rPr>
              <a:t>50</a:t>
            </a:r>
            <a:r>
              <a:rPr lang="zh-CN" altLang="zh-CN" sz="2400" b="1" dirty="0" smtClean="0">
                <a:latin typeface="华文楷体" panose="02010600040101010101" pitchFamily="2" charset="-122"/>
                <a:ea typeface="华文楷体" panose="02010600040101010101" pitchFamily="2" charset="-122"/>
              </a:rPr>
              <a:t>年，</a:t>
            </a:r>
            <a:r>
              <a:rPr lang="zh-CN" altLang="zh-CN" sz="2400" b="1" dirty="0">
                <a:latin typeface="华文楷体" panose="02010600040101010101" pitchFamily="2" charset="-122"/>
                <a:ea typeface="华文楷体" panose="02010600040101010101" pitchFamily="2" charset="-122"/>
              </a:rPr>
              <a:t>马克思逝世</a:t>
            </a:r>
            <a:r>
              <a:rPr lang="en-US" altLang="zh-CN" sz="2400" b="1" dirty="0">
                <a:latin typeface="华文楷体" panose="02010600040101010101" pitchFamily="2" charset="-122"/>
                <a:ea typeface="华文楷体" panose="02010600040101010101" pitchFamily="2" charset="-122"/>
              </a:rPr>
              <a:t>10</a:t>
            </a:r>
            <a:r>
              <a:rPr lang="zh-CN" altLang="zh-CN" sz="2400" b="1" dirty="0">
                <a:latin typeface="华文楷体" panose="02010600040101010101" pitchFamily="2" charset="-122"/>
                <a:ea typeface="华文楷体" panose="02010600040101010101" pitchFamily="2" charset="-122"/>
              </a:rPr>
              <a:t>年后，恩格斯为什么又要提出这一问题呢？</a:t>
            </a:r>
            <a:endParaRPr lang="en-US" altLang="zh-CN" sz="24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20359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337136" y="1887931"/>
            <a:ext cx="5890058" cy="1"/>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42728" y="1391504"/>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188209" y="1364701"/>
            <a:ext cx="6187912" cy="523220"/>
          </a:xfrm>
          <a:prstGeom prst="rect">
            <a:avLst/>
          </a:prstGeom>
        </p:spPr>
        <p:txBody>
          <a:bodyPr wrap="none">
            <a:spAutoFit/>
          </a:bodyPr>
          <a:lstStyle/>
          <a:p>
            <a:r>
              <a:rPr lang="en-US" altLang="zh-CN" sz="2800" b="1" dirty="0" smtClean="0">
                <a:solidFill>
                  <a:prstClr val="black"/>
                </a:solidFill>
                <a:latin typeface="华文楷体" panose="02010600040101010101" pitchFamily="2" charset="-122"/>
                <a:ea typeface="华文楷体" panose="02010600040101010101" pitchFamily="2" charset="-122"/>
              </a:rPr>
              <a:t>1.</a:t>
            </a:r>
            <a:r>
              <a:rPr lang="zh-CN" altLang="en-US" sz="2800" b="1" dirty="0" smtClean="0">
                <a:solidFill>
                  <a:prstClr val="black"/>
                </a:solidFill>
                <a:latin typeface="华文楷体" panose="02010600040101010101" pitchFamily="2" charset="-122"/>
                <a:ea typeface="华文楷体" panose="02010600040101010101" pitchFamily="2" charset="-122"/>
              </a:rPr>
              <a:t>关注题目，</a:t>
            </a:r>
            <a:r>
              <a:rPr lang="zh-CN" altLang="en-US" sz="2800" b="1" dirty="0">
                <a:solidFill>
                  <a:prstClr val="black"/>
                </a:solidFill>
                <a:latin typeface="华文楷体" panose="02010600040101010101" pitchFamily="2" charset="-122"/>
                <a:ea typeface="华文楷体" panose="02010600040101010101" pitchFamily="2" charset="-122"/>
              </a:rPr>
              <a:t>求时代背景，索写作目的</a:t>
            </a:r>
            <a:endParaRPr lang="en-US" altLang="zh-CN" sz="2800" b="1" dirty="0">
              <a:solidFill>
                <a:prstClr val="black"/>
              </a:solidFill>
              <a:latin typeface="华文楷体" panose="02010600040101010101" pitchFamily="2" charset="-122"/>
              <a:ea typeface="华文楷体" panose="02010600040101010101" pitchFamily="2" charset="-122"/>
            </a:endParaRPr>
          </a:p>
        </p:txBody>
      </p:sp>
      <p:sp>
        <p:nvSpPr>
          <p:cNvPr id="12" name="矩形 11"/>
          <p:cNvSpPr/>
          <p:nvPr/>
        </p:nvSpPr>
        <p:spPr>
          <a:xfrm>
            <a:off x="2171890" y="4701051"/>
            <a:ext cx="7858835" cy="1528624"/>
          </a:xfrm>
          <a:prstGeom prst="rect">
            <a:avLst/>
          </a:prstGeom>
        </p:spPr>
        <p:txBody>
          <a:bodyPr wrap="square">
            <a:spAutoFit/>
          </a:bodyPr>
          <a:lstStyle/>
          <a:p>
            <a:pPr indent="266700">
              <a:lnSpc>
                <a:spcPts val="2800"/>
              </a:lnSpc>
            </a:pPr>
            <a:r>
              <a:rPr lang="en-US" altLang="zh-CN" sz="2000" kern="100" dirty="0" smtClean="0">
                <a:latin typeface="Calibri" panose="020F0502020204030204" pitchFamily="34" charset="0"/>
                <a:cs typeface="Times New Roman" panose="02020603050405020304" pitchFamily="18" charset="0"/>
              </a:rPr>
              <a:t>     </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我们这样做的时候为了内容方面而忽略了形式方面，即这些观念等等是由什么样的方式和方法产生的。</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这就给了敌人以称心的理由来进行曲解或歪曲。</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endParaRPr>
          </a:p>
          <a:p>
            <a:pPr indent="266700" algn="r">
              <a:lnSpc>
                <a:spcPts val="2800"/>
              </a:lnSpc>
            </a:pP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《马克思恩格斯选集》第</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2</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版第</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4</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卷第</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726</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页</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14" name="矩形 13"/>
          <p:cNvSpPr/>
          <p:nvPr/>
        </p:nvSpPr>
        <p:spPr>
          <a:xfrm>
            <a:off x="2171890" y="1968125"/>
            <a:ext cx="7858835" cy="2759730"/>
          </a:xfrm>
          <a:prstGeom prst="rect">
            <a:avLst/>
          </a:prstGeom>
        </p:spPr>
        <p:txBody>
          <a:bodyPr wrap="square">
            <a:spAutoFit/>
          </a:bodyPr>
          <a:lstStyle/>
          <a:p>
            <a:pPr indent="266700">
              <a:lnSpc>
                <a:spcPts val="2600"/>
              </a:lnSpc>
            </a:pPr>
            <a:r>
              <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根据唯物史观，历史过程中的决定性因素归根到底是现实生活的生产和再生产。</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无论马克思或我都从来没有肯定过比这更多的东西。如果有人在这里加以歪曲，说经济因素是唯一决定性的因素，那么他就是把这个命题变成毫无内容的、抽象的、荒诞无稽的空话。</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经济状况是基础，但是对历史斗争的进程发生影响并且在许多情况下主要是决定着这一斗争的形式的，还有上层建筑的各种因素。</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endParaRPr>
          </a:p>
          <a:p>
            <a:pPr indent="266700" algn="r">
              <a:lnSpc>
                <a:spcPts val="2600"/>
              </a:lnSpc>
            </a:pP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（《马克思恩格斯选集》</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第</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2</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版第</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4</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卷</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695</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696</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页）</a:t>
            </a:r>
            <a:endParaRPr lang="zh-CN" altLang="en-US" sz="24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12593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188129" y="2092990"/>
            <a:ext cx="5890058" cy="1"/>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603778" y="1734746"/>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049259" y="1569770"/>
            <a:ext cx="6266459" cy="523220"/>
          </a:xfrm>
          <a:prstGeom prst="rect">
            <a:avLst/>
          </a:prstGeom>
        </p:spPr>
        <p:txBody>
          <a:bodyPr wrap="none">
            <a:spAutoFit/>
          </a:bodyPr>
          <a:lstStyle/>
          <a:p>
            <a:r>
              <a:rPr lang="en-US" altLang="zh-CN" sz="2800" b="1" dirty="0" smtClean="0">
                <a:solidFill>
                  <a:prstClr val="black"/>
                </a:solidFill>
                <a:latin typeface="华文楷体" panose="02010600040101010101" pitchFamily="2" charset="-122"/>
                <a:ea typeface="华文楷体" panose="02010600040101010101" pitchFamily="2" charset="-122"/>
              </a:rPr>
              <a:t>1.</a:t>
            </a:r>
            <a:r>
              <a:rPr lang="zh-CN" altLang="en-US" sz="2800" b="1" dirty="0" smtClean="0">
                <a:solidFill>
                  <a:prstClr val="black"/>
                </a:solidFill>
                <a:latin typeface="华文楷体" panose="02010600040101010101" pitchFamily="2" charset="-122"/>
                <a:ea typeface="华文楷体" panose="02010600040101010101" pitchFamily="2" charset="-122"/>
              </a:rPr>
              <a:t>关注题目，</a:t>
            </a:r>
            <a:r>
              <a:rPr lang="zh-CN" altLang="en-US" sz="2800" b="1" dirty="0">
                <a:solidFill>
                  <a:prstClr val="black"/>
                </a:solidFill>
                <a:latin typeface="华文楷体" panose="02010600040101010101" pitchFamily="2" charset="-122"/>
                <a:ea typeface="华文楷体" panose="02010600040101010101" pitchFamily="2" charset="-122"/>
              </a:rPr>
              <a:t>求时代背景，索写作目的</a:t>
            </a:r>
            <a:endParaRPr lang="en-US" altLang="zh-CN" sz="2800" b="1" dirty="0">
              <a:solidFill>
                <a:prstClr val="black"/>
              </a:solidFill>
              <a:latin typeface="华文楷体" panose="02010600040101010101" pitchFamily="2" charset="-122"/>
              <a:ea typeface="华文楷体" panose="02010600040101010101" pitchFamily="2" charset="-122"/>
            </a:endParaRPr>
          </a:p>
        </p:txBody>
      </p:sp>
      <p:sp>
        <p:nvSpPr>
          <p:cNvPr id="10" name="矩形 9"/>
          <p:cNvSpPr/>
          <p:nvPr/>
        </p:nvSpPr>
        <p:spPr>
          <a:xfrm>
            <a:off x="2211128" y="2316420"/>
            <a:ext cx="7584032" cy="3416320"/>
          </a:xfrm>
          <a:prstGeom prst="rect">
            <a:avLst/>
          </a:prstGeom>
        </p:spPr>
        <p:txBody>
          <a:bodyPr wrap="square">
            <a:spAutoFit/>
          </a:bodyPr>
          <a:lstStyle/>
          <a:p>
            <a:pPr indent="266700"/>
            <a:r>
              <a:rPr lang="en-US" altLang="zh-CN" kern="100" dirty="0" smtClean="0">
                <a:solidFill>
                  <a:srgbClr val="333333"/>
                </a:solidFill>
                <a:latin typeface="Arial" panose="020B0604020202020204" pitchFamily="34" charset="0"/>
                <a:cs typeface="Arial" panose="020B0604020202020204" pitchFamily="34" charset="0"/>
              </a:rPr>
              <a:t>     </a:t>
            </a:r>
            <a:r>
              <a:rPr lang="zh-CN" altLang="zh-CN" sz="2400" b="1" kern="100" dirty="0" smtClean="0">
                <a:solidFill>
                  <a:srgbClr val="333333"/>
                </a:solidFill>
                <a:latin typeface="华文楷体" panose="02010600040101010101" pitchFamily="2" charset="-122"/>
                <a:ea typeface="华文楷体" panose="02010600040101010101" pitchFamily="2" charset="-122"/>
                <a:cs typeface="Arial" panose="020B0604020202020204" pitchFamily="34" charset="0"/>
              </a:rPr>
              <a:t>马克思</a:t>
            </a:r>
            <a:r>
              <a:rPr lang="zh-CN" altLang="zh-CN" sz="2400" b="1" kern="100" dirty="0">
                <a:solidFill>
                  <a:srgbClr val="333333"/>
                </a:solidFill>
                <a:latin typeface="华文楷体" panose="02010600040101010101" pitchFamily="2" charset="-122"/>
                <a:ea typeface="华文楷体" panose="02010600040101010101" pitchFamily="2" charset="-122"/>
                <a:cs typeface="Arial" panose="020B0604020202020204" pitchFamily="34" charset="0"/>
              </a:rPr>
              <a:t>逝世后</a:t>
            </a:r>
            <a:r>
              <a:rPr lang="zh-CN" altLang="zh-CN" sz="2400" b="1" kern="100" dirty="0" smtClean="0">
                <a:solidFill>
                  <a:srgbClr val="333333"/>
                </a:solidFill>
                <a:latin typeface="华文楷体" panose="02010600040101010101" pitchFamily="2" charset="-122"/>
                <a:ea typeface="华文楷体" panose="02010600040101010101" pitchFamily="2" charset="-122"/>
                <a:cs typeface="Arial" panose="020B0604020202020204" pitchFamily="34" charset="0"/>
              </a:rPr>
              <a:t>，由于一些</a:t>
            </a:r>
            <a:r>
              <a:rPr lang="zh-CN" altLang="zh-CN" sz="2400" b="1" kern="100" dirty="0">
                <a:solidFill>
                  <a:srgbClr val="333333"/>
                </a:solidFill>
                <a:latin typeface="华文楷体" panose="02010600040101010101" pitchFamily="2" charset="-122"/>
                <a:ea typeface="华文楷体" panose="02010600040101010101" pitchFamily="2" charset="-122"/>
                <a:cs typeface="Arial" panose="020B0604020202020204" pitchFamily="34" charset="0"/>
              </a:rPr>
              <a:t>资产阶级理论家的歪曲，工人运动中和思想界出现了一些错误的认识，主要</a:t>
            </a:r>
            <a:r>
              <a:rPr lang="zh-CN" altLang="zh-CN" sz="2400" b="1" kern="100" dirty="0" smtClean="0">
                <a:solidFill>
                  <a:srgbClr val="333333"/>
                </a:solidFill>
                <a:latin typeface="华文楷体" panose="02010600040101010101" pitchFamily="2" charset="-122"/>
                <a:ea typeface="华文楷体" panose="02010600040101010101" pitchFamily="2" charset="-122"/>
                <a:cs typeface="Arial" panose="020B0604020202020204" pitchFamily="34" charset="0"/>
              </a:rPr>
              <a:t>表现</a:t>
            </a:r>
            <a:r>
              <a:rPr lang="zh-CN" altLang="en-US" sz="2400" b="1" kern="100" dirty="0" smtClean="0">
                <a:solidFill>
                  <a:srgbClr val="333333"/>
                </a:solidFill>
                <a:latin typeface="华文楷体" panose="02010600040101010101" pitchFamily="2" charset="-122"/>
                <a:ea typeface="华文楷体" panose="02010600040101010101" pitchFamily="2" charset="-122"/>
                <a:cs typeface="Arial" panose="020B0604020202020204" pitchFamily="34" charset="0"/>
              </a:rPr>
              <a:t>为</a:t>
            </a:r>
            <a:r>
              <a:rPr lang="zh-CN"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把</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历史唯物主义庸俗化甚至加以歪曲</a:t>
            </a:r>
            <a:r>
              <a:rPr lang="zh-CN"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endParaRPr>
          </a:p>
          <a:p>
            <a:pPr indent="266700"/>
            <a:endParaRPr lang="en-US"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endParaRPr>
          </a:p>
          <a:p>
            <a:pPr indent="266700"/>
            <a:r>
              <a:rPr lang="en-US"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kern="100" dirty="0">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 ①</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把</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马克思关于经济因素决定性基础作用的观点歪曲为</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“经济决定论”</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的错误</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观点</a:t>
            </a:r>
            <a:r>
              <a:rPr lang="zh-CN" altLang="en-US" sz="2400" b="1" kern="100" dirty="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歪曲</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为</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“经济是制约历史发展的唯一因素</a:t>
            </a:r>
            <a:r>
              <a:rPr lang="zh-CN"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endPar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endParaRPr>
          </a:p>
          <a:p>
            <a:r>
              <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②</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认为经济因素中的</a:t>
            </a:r>
            <a:r>
              <a:rPr lang="zh-CN" altLang="zh-CN" sz="24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技术</a:t>
            </a:r>
            <a:r>
              <a:rPr lang="zh-CN"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依赖于</a:t>
            </a:r>
            <a:r>
              <a:rPr lang="zh-CN" altLang="zh-CN" sz="24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科学</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科学</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表现为知识、理论形态；技术表现为物质</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形态</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a:t>
            </a:r>
            <a:endParaRPr lang="zh-CN" altLang="en-US" sz="2400" b="1" dirty="0">
              <a:latin typeface="华文楷体" panose="02010600040101010101" pitchFamily="2" charset="-122"/>
              <a:ea typeface="华文楷体" panose="02010600040101010101" pitchFamily="2" charset="-122"/>
            </a:endParaRPr>
          </a:p>
        </p:txBody>
      </p:sp>
      <p:sp>
        <p:nvSpPr>
          <p:cNvPr id="9" name="流程图: 过程 8"/>
          <p:cNvSpPr/>
          <p:nvPr/>
        </p:nvSpPr>
        <p:spPr>
          <a:xfrm>
            <a:off x="2341142" y="3736428"/>
            <a:ext cx="7584032" cy="199631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5000"/>
              </a:lnSpc>
            </a:pPr>
            <a:r>
              <a:rPr lang="zh-CN" altLang="en-US" sz="4000" b="1" dirty="0" smtClean="0">
                <a:latin typeface="楷体" pitchFamily="49" charset="-122"/>
                <a:ea typeface="楷体" pitchFamily="49" charset="-122"/>
              </a:rPr>
              <a:t>如何正确理解</a:t>
            </a:r>
            <a:endParaRPr lang="en-US" altLang="zh-CN" sz="4000" b="1" dirty="0" smtClean="0">
              <a:latin typeface="楷体" pitchFamily="49" charset="-122"/>
              <a:ea typeface="楷体" pitchFamily="49" charset="-122"/>
            </a:endParaRPr>
          </a:p>
          <a:p>
            <a:pPr algn="ctr">
              <a:lnSpc>
                <a:spcPts val="5000"/>
              </a:lnSpc>
            </a:pPr>
            <a:r>
              <a:rPr lang="zh-CN" altLang="en-US" sz="4000" b="1" dirty="0" smtClean="0">
                <a:latin typeface="楷体" pitchFamily="49" charset="-122"/>
                <a:ea typeface="楷体" pitchFamily="49" charset="-122"/>
              </a:rPr>
              <a:t>“经济是社会历史的决定性基础”</a:t>
            </a:r>
            <a:endParaRPr lang="zh-CN" altLang="en-US" sz="4000" b="1" dirty="0">
              <a:latin typeface="楷体" pitchFamily="49" charset="-122"/>
              <a:ea typeface="楷体" pitchFamily="49" charset="-122"/>
            </a:endParaRPr>
          </a:p>
        </p:txBody>
      </p:sp>
    </p:spTree>
    <p:extLst>
      <p:ext uri="{BB962C8B-B14F-4D97-AF65-F5344CB8AC3E}">
        <p14:creationId xmlns:p14="http://schemas.microsoft.com/office/powerpoint/2010/main" val="175819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232139" y="1845955"/>
            <a:ext cx="6720116" cy="12193"/>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86658" y="1444965"/>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215056" y="1371137"/>
            <a:ext cx="6984604" cy="523220"/>
          </a:xfrm>
          <a:prstGeom prst="rect">
            <a:avLst/>
          </a:prstGeom>
        </p:spPr>
        <p:txBody>
          <a:bodyPr wrap="none">
            <a:spAutoFit/>
          </a:bodyPr>
          <a:lstStyle/>
          <a:p>
            <a:r>
              <a:rPr lang="en-US" altLang="zh-CN" sz="2800" b="1" dirty="0" smtClean="0">
                <a:solidFill>
                  <a:prstClr val="black"/>
                </a:solidFill>
                <a:latin typeface="华文楷体" panose="02010600040101010101" pitchFamily="2" charset="-122"/>
                <a:ea typeface="华文楷体" panose="02010600040101010101" pitchFamily="2" charset="-122"/>
              </a:rPr>
              <a:t>2.</a:t>
            </a:r>
            <a:r>
              <a:rPr lang="zh-CN" altLang="en-US" sz="2800" b="1" dirty="0" smtClean="0">
                <a:latin typeface="华文楷体" panose="02010600040101010101" pitchFamily="2" charset="-122"/>
                <a:ea typeface="华文楷体" panose="02010600040101010101" pitchFamily="2" charset="-122"/>
              </a:rPr>
              <a:t>通读</a:t>
            </a:r>
            <a:r>
              <a:rPr lang="zh-CN" altLang="en-US" sz="2800" b="1" dirty="0">
                <a:latin typeface="华文楷体" panose="02010600040101010101" pitchFamily="2" charset="-122"/>
                <a:ea typeface="华文楷体" panose="02010600040101010101" pitchFamily="2" charset="-122"/>
              </a:rPr>
              <a:t>全文，把握结构，感知文合为时而做</a:t>
            </a:r>
            <a:r>
              <a:rPr lang="en-US" altLang="zh-CN" sz="2800" b="1" dirty="0" smtClean="0">
                <a:latin typeface="华文楷体" panose="02010600040101010101" pitchFamily="2" charset="-122"/>
                <a:ea typeface="华文楷体" panose="02010600040101010101" pitchFamily="2" charset="-122"/>
              </a:rPr>
              <a:t> </a:t>
            </a:r>
            <a:endParaRPr lang="en-US" altLang="zh-CN" sz="2800" b="1" dirty="0">
              <a:latin typeface="华文楷体" panose="02010600040101010101" pitchFamily="2" charset="-122"/>
              <a:ea typeface="华文楷体" panose="02010600040101010101" pitchFamily="2" charset="-122"/>
            </a:endParaRPr>
          </a:p>
        </p:txBody>
      </p:sp>
      <p:sp>
        <p:nvSpPr>
          <p:cNvPr id="11" name="矩形 10"/>
          <p:cNvSpPr/>
          <p:nvPr/>
        </p:nvSpPr>
        <p:spPr>
          <a:xfrm>
            <a:off x="2240014" y="2138008"/>
            <a:ext cx="7881100" cy="830997"/>
          </a:xfrm>
          <a:prstGeom prst="rect">
            <a:avLst/>
          </a:prstGeom>
        </p:spPr>
        <p:txBody>
          <a:bodyPr wrap="square">
            <a:spAutoFit/>
          </a:bodyPr>
          <a:lstStyle/>
          <a:p>
            <a:r>
              <a:rPr lang="zh-CN" altLang="en-US" sz="2400" b="1" dirty="0" smtClean="0">
                <a:cs typeface="Times New Roman" panose="02020603050405020304" pitchFamily="18" charset="0"/>
              </a:rPr>
              <a:t>（</a:t>
            </a:r>
            <a:r>
              <a:rPr lang="en-US" altLang="zh-CN" sz="2400" b="1" dirty="0">
                <a:cs typeface="Times New Roman" panose="02020603050405020304" pitchFamily="18" charset="0"/>
              </a:rPr>
              <a:t>3</a:t>
            </a:r>
            <a:r>
              <a:rPr lang="zh-CN" altLang="en-US" sz="2400" b="1" dirty="0">
                <a:cs typeface="Times New Roman" panose="02020603050405020304" pitchFamily="18" charset="0"/>
              </a:rPr>
              <a:t>）</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带着对背景的了解，</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阅读</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本文</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概括回答本文</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主要回答了</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哪</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三个方面的问题</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a:t>
            </a:r>
            <a:endParaRPr lang="zh-CN" altLang="en-US" sz="2400" b="1" dirty="0">
              <a:latin typeface="华文楷体" panose="02010600040101010101" pitchFamily="2" charset="-122"/>
              <a:ea typeface="华文楷体" panose="02010600040101010101" pitchFamily="2" charset="-122"/>
            </a:endParaRPr>
          </a:p>
        </p:txBody>
      </p:sp>
      <p:sp>
        <p:nvSpPr>
          <p:cNvPr id="13" name="矩形 12"/>
          <p:cNvSpPr/>
          <p:nvPr/>
        </p:nvSpPr>
        <p:spPr>
          <a:xfrm>
            <a:off x="2330504" y="3089404"/>
            <a:ext cx="7790610" cy="2964914"/>
          </a:xfrm>
          <a:prstGeom prst="rect">
            <a:avLst/>
          </a:prstGeom>
        </p:spPr>
        <p:txBody>
          <a:bodyPr wrap="square">
            <a:spAutoFit/>
          </a:bodyPr>
          <a:lstStyle/>
          <a:p>
            <a:pPr indent="266700">
              <a:lnSpc>
                <a:spcPts val="3200"/>
              </a:lnSpc>
            </a:pP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    ① 如何</a:t>
            </a:r>
            <a:r>
              <a:rPr lang="zh-CN" altLang="en-US" sz="2400" b="1" kern="100" dirty="0">
                <a:latin typeface="华文楷体" panose="02010600040101010101" pitchFamily="2" charset="-122"/>
                <a:ea typeface="华文楷体" panose="02010600040101010101" pitchFamily="2" charset="-122"/>
                <a:cs typeface="Times New Roman" panose="02020603050405020304" pitchFamily="18" charset="0"/>
              </a:rPr>
              <a:t>准确认识</a:t>
            </a:r>
            <a:r>
              <a:rPr lang="en-US" altLang="zh-CN" sz="2400" b="1" kern="100" dirty="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经济关系”中的</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“技术”</a:t>
            </a:r>
            <a:r>
              <a:rPr lang="zh-CN" altLang="en-US"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对</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“上层建筑”</a:t>
            </a:r>
            <a:r>
              <a:rPr lang="zh-CN" altLang="en-US"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中很多方面的决定性作用</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，尤其是</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对</a:t>
            </a:r>
            <a:r>
              <a:rPr lang="zh-CN" altLang="en-US"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科学</a:t>
            </a:r>
            <a:r>
              <a:rPr lang="zh-CN" altLang="en-US"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”有</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巨大推动作用。</a:t>
            </a:r>
            <a:r>
              <a:rPr lang="en-US" altLang="zh-CN" sz="2400" b="1" kern="100" dirty="0">
                <a:latin typeface="楷体"/>
                <a:ea typeface="楷体"/>
                <a:cs typeface="Times New Roman" panose="02020603050405020304" pitchFamily="18" charset="0"/>
              </a:rPr>
              <a:t>【</a:t>
            </a:r>
            <a:r>
              <a:rPr lang="en-US" altLang="zh-CN" sz="2400" b="1" kern="100" dirty="0">
                <a:latin typeface="华文楷体" panose="02010600040101010101" pitchFamily="2" charset="-122"/>
                <a:ea typeface="华文楷体" panose="02010600040101010101" pitchFamily="2" charset="-122"/>
                <a:cs typeface="Times New Roman" panose="02020603050405020304" pitchFamily="18" charset="0"/>
              </a:rPr>
              <a:t>1</a:t>
            </a:r>
            <a:r>
              <a:rPr lang="en-US" altLang="zh-CN" sz="2400" b="1" kern="100" dirty="0" smtClean="0">
                <a:latin typeface="楷体"/>
                <a:ea typeface="楷体"/>
                <a:cs typeface="Times New Roman" panose="02020603050405020304" pitchFamily="18" charset="0"/>
              </a:rPr>
              <a:t>】</a:t>
            </a:r>
            <a:endPar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endParaRPr>
          </a:p>
          <a:p>
            <a:pPr indent="266700">
              <a:lnSpc>
                <a:spcPts val="3200"/>
              </a:lnSpc>
            </a:pPr>
            <a:r>
              <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②</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如何</a:t>
            </a:r>
            <a:r>
              <a:rPr lang="zh-CN" altLang="en-US" sz="2400" b="1" kern="100" dirty="0">
                <a:latin typeface="华文楷体" panose="02010600040101010101" pitchFamily="2" charset="-122"/>
                <a:ea typeface="华文楷体" panose="02010600040101010101" pitchFamily="2" charset="-122"/>
                <a:cs typeface="Times New Roman" panose="02020603050405020304" pitchFamily="18" charset="0"/>
              </a:rPr>
              <a:t>准确</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地认识</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经济关系”</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对“上层建筑”</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的</a:t>
            </a:r>
            <a:r>
              <a:rPr lang="zh-CN" altLang="en-US"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决定性基础</a:t>
            </a:r>
            <a:r>
              <a:rPr lang="zh-CN" altLang="en-US"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作用。</a:t>
            </a:r>
            <a:r>
              <a:rPr lang="en-US" altLang="zh-CN" sz="2400" b="1" kern="100" dirty="0">
                <a:latin typeface="楷体"/>
                <a:ea typeface="楷体"/>
                <a:cs typeface="Times New Roman" panose="02020603050405020304" pitchFamily="18" charset="0"/>
              </a:rPr>
              <a:t> </a:t>
            </a:r>
            <a:r>
              <a:rPr lang="en-US" altLang="zh-CN" sz="2400" b="1" kern="100" dirty="0" smtClean="0">
                <a:latin typeface="楷体"/>
                <a:ea typeface="楷体"/>
                <a:cs typeface="Times New Roman" panose="02020603050405020304" pitchFamily="18" charset="0"/>
              </a:rPr>
              <a:t>【</a:t>
            </a:r>
            <a:r>
              <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2</a:t>
            </a:r>
            <a:r>
              <a:rPr lang="zh-CN" altLang="en-US" sz="2400" b="1" kern="100" dirty="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a</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smtClean="0">
                <a:latin typeface="楷体"/>
                <a:ea typeface="楷体"/>
                <a:cs typeface="Times New Roman" panose="02020603050405020304" pitchFamily="18" charset="0"/>
              </a:rPr>
              <a:t>】</a:t>
            </a:r>
            <a:endPar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endParaRPr>
          </a:p>
          <a:p>
            <a:pPr indent="266700">
              <a:lnSpc>
                <a:spcPts val="3200"/>
              </a:lnSpc>
            </a:pPr>
            <a:r>
              <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③</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如何理解</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经济关系</a:t>
            </a:r>
            <a:r>
              <a:rPr lang="zh-CN" altLang="en-US" sz="2400" b="1" kern="100" dirty="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在</a:t>
            </a:r>
            <a:r>
              <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rPr>
              <a:t>历史发展进程中的</a:t>
            </a:r>
            <a:r>
              <a:rPr lang="zh-CN" altLang="zh-CN" sz="2400" b="1" kern="1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必然性统治地位</a:t>
            </a:r>
            <a:r>
              <a:rPr lang="zh-CN" altLang="zh-CN" sz="2400" b="1" kern="1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smtClean="0">
                <a:latin typeface="楷体"/>
                <a:ea typeface="楷体"/>
                <a:cs typeface="Times New Roman" panose="02020603050405020304" pitchFamily="18" charset="0"/>
              </a:rPr>
              <a:t>【</a:t>
            </a:r>
            <a:r>
              <a:rPr lang="en-US" altLang="zh-CN" sz="2400" b="1" kern="100" dirty="0" smtClean="0">
                <a:latin typeface="华文楷体" panose="02010600040101010101" pitchFamily="2" charset="-122"/>
                <a:ea typeface="华文楷体" panose="02010600040101010101" pitchFamily="2" charset="-122"/>
                <a:cs typeface="Times New Roman" panose="02020603050405020304" pitchFamily="18" charset="0"/>
              </a:rPr>
              <a:t> </a:t>
            </a:r>
            <a:r>
              <a:rPr lang="en-US" altLang="zh-CN" sz="2400" b="1" kern="100" dirty="0">
                <a:latin typeface="华文楷体" panose="02010600040101010101" pitchFamily="2" charset="-122"/>
                <a:ea typeface="华文楷体" panose="02010600040101010101" pitchFamily="2" charset="-122"/>
                <a:cs typeface="Times New Roman" panose="02020603050405020304" pitchFamily="18" charset="0"/>
              </a:rPr>
              <a:t>2</a:t>
            </a:r>
            <a:r>
              <a:rPr lang="zh-CN" altLang="en-US" sz="2400" b="1" kern="100" dirty="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latin typeface="华文楷体" panose="02010600040101010101" pitchFamily="2" charset="-122"/>
                <a:ea typeface="华文楷体" panose="02010600040101010101" pitchFamily="2" charset="-122"/>
                <a:cs typeface="Times New Roman" panose="02020603050405020304" pitchFamily="18" charset="0"/>
              </a:rPr>
              <a:t>b</a:t>
            </a:r>
            <a:r>
              <a:rPr lang="zh-CN" altLang="en-US" sz="2400" b="1" kern="100" dirty="0" smtClean="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smtClean="0">
                <a:latin typeface="楷体"/>
                <a:ea typeface="楷体"/>
                <a:cs typeface="Times New Roman" panose="02020603050405020304" pitchFamily="18" charset="0"/>
              </a:rPr>
              <a:t>】</a:t>
            </a:r>
            <a:endParaRPr lang="zh-CN" altLang="zh-CN" sz="2400" b="1" kern="100" dirty="0">
              <a:latin typeface="华文楷体" panose="02010600040101010101" pitchFamily="2" charset="-122"/>
              <a:ea typeface="华文楷体"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98967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293099" y="1845955"/>
            <a:ext cx="6720116" cy="12193"/>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847618" y="1444965"/>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276016" y="1371137"/>
            <a:ext cx="6135620" cy="523220"/>
          </a:xfrm>
          <a:prstGeom prst="rect">
            <a:avLst/>
          </a:prstGeom>
        </p:spPr>
        <p:txBody>
          <a:bodyPr wrap="square">
            <a:spAutoFit/>
          </a:bodyPr>
          <a:lstStyle/>
          <a:p>
            <a:r>
              <a:rPr lang="en-US" altLang="zh-CN" sz="2800" b="1" dirty="0">
                <a:solidFill>
                  <a:prstClr val="black"/>
                </a:solidFill>
                <a:latin typeface="华文楷体" panose="02010600040101010101" pitchFamily="2" charset="-122"/>
                <a:ea typeface="华文楷体" panose="02010600040101010101" pitchFamily="2" charset="-122"/>
              </a:rPr>
              <a:t>3</a:t>
            </a:r>
            <a:r>
              <a:rPr lang="en-US" altLang="zh-CN" sz="2800" b="1" dirty="0" smtClean="0">
                <a:solidFill>
                  <a:prstClr val="black"/>
                </a:solidFill>
                <a:latin typeface="华文楷体" panose="02010600040101010101" pitchFamily="2" charset="-122"/>
                <a:ea typeface="华文楷体" panose="02010600040101010101" pitchFamily="2" charset="-122"/>
              </a:rPr>
              <a:t> </a:t>
            </a:r>
            <a:r>
              <a:rPr lang="en-US" altLang="zh-CN" sz="2800" b="1" dirty="0">
                <a:solidFill>
                  <a:prstClr val="black"/>
                </a:solidFill>
                <a:latin typeface="华文楷体" panose="02010600040101010101" pitchFamily="2" charset="-122"/>
                <a:ea typeface="华文楷体" panose="02010600040101010101" pitchFamily="2" charset="-122"/>
              </a:rPr>
              <a:t>.</a:t>
            </a:r>
            <a:r>
              <a:rPr lang="zh-CN" altLang="en-US" sz="2800" b="1" dirty="0" smtClean="0">
                <a:latin typeface="华文楷体" panose="02010600040101010101" pitchFamily="2" charset="-122"/>
                <a:ea typeface="华文楷体" panose="02010600040101010101" pitchFamily="2" charset="-122"/>
              </a:rPr>
              <a:t>经济</a:t>
            </a:r>
            <a:r>
              <a:rPr lang="zh-CN" altLang="en-US" sz="2800" b="1" dirty="0">
                <a:latin typeface="华文楷体" panose="02010600040101010101" pitchFamily="2" charset="-122"/>
                <a:ea typeface="华文楷体" panose="02010600040101010101" pitchFamily="2" charset="-122"/>
              </a:rPr>
              <a:t>关系与上层建筑，技术与科学</a:t>
            </a:r>
            <a:endParaRPr lang="en-US" altLang="zh-CN" sz="2800" b="1" dirty="0">
              <a:latin typeface="华文楷体" panose="02010600040101010101" pitchFamily="2" charset="-122"/>
              <a:ea typeface="华文楷体" panose="02010600040101010101" pitchFamily="2" charset="-122"/>
            </a:endParaRPr>
          </a:p>
        </p:txBody>
      </p:sp>
      <p:sp>
        <p:nvSpPr>
          <p:cNvPr id="3" name="矩形 2"/>
          <p:cNvSpPr/>
          <p:nvPr/>
        </p:nvSpPr>
        <p:spPr>
          <a:xfrm>
            <a:off x="2328600" y="1937538"/>
            <a:ext cx="7777309" cy="2308324"/>
          </a:xfrm>
          <a:prstGeom prst="rect">
            <a:avLst/>
          </a:prstGeom>
        </p:spPr>
        <p:txBody>
          <a:bodyPr wrap="square">
            <a:spAutoFit/>
          </a:bodyPr>
          <a:lstStyle/>
          <a:p>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a:t>
            </a:r>
            <a:r>
              <a:rPr lang="en-US" altLang="zh-CN" sz="2400" dirty="0" smtClean="0">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1</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作者</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在回答第一个问题时，提到了关于“社会历史”中</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经济关系</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及</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上层建筑</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两个方面的很多</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概念</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通过</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一个</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是指</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，三个</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包括</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，四个</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决定着</a:t>
            </a:r>
            <a:r>
              <a:rPr lang="en-US" altLang="zh-CN" sz="24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清楚</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地说明了这些概念之间的关系。请认真阅读第一段文字</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画出各个概念，</a:t>
            </a:r>
            <a:r>
              <a:rPr lang="zh-CN"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根据</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各概念之间的关系，画出其逻辑结构图。</a:t>
            </a:r>
            <a:endParaRPr lang="zh-CN" altLang="en-US" sz="2400" b="1" dirty="0">
              <a:latin typeface="华文楷体" panose="02010600040101010101" pitchFamily="2" charset="-122"/>
              <a:ea typeface="华文楷体" panose="02010600040101010101" pitchFamily="2" charset="-122"/>
            </a:endParaRPr>
          </a:p>
        </p:txBody>
      </p:sp>
      <p:sp>
        <p:nvSpPr>
          <p:cNvPr id="9" name="矩形 8"/>
          <p:cNvSpPr/>
          <p:nvPr/>
        </p:nvSpPr>
        <p:spPr>
          <a:xfrm>
            <a:off x="2343924" y="2047897"/>
            <a:ext cx="7746660" cy="3681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000"/>
              </a:lnSpc>
            </a:pPr>
            <a:r>
              <a:rPr lang="en-US" altLang="zh-CN" sz="2400" dirty="0" smtClean="0"/>
              <a:t>        </a:t>
            </a:r>
            <a:r>
              <a:rPr lang="zh-CN" altLang="zh-CN" sz="2000" b="1" dirty="0" smtClean="0">
                <a:latin typeface="华文楷体" panose="02010600040101010101" pitchFamily="2" charset="-122"/>
                <a:ea typeface="华文楷体" panose="02010600040101010101" pitchFamily="2" charset="-122"/>
              </a:rPr>
              <a:t>我们</a:t>
            </a:r>
            <a:r>
              <a:rPr lang="zh-CN" altLang="zh-CN" sz="2000" b="1" dirty="0">
                <a:latin typeface="华文楷体" panose="02010600040101010101" pitchFamily="2" charset="-122"/>
                <a:ea typeface="华文楷体" panose="02010600040101010101" pitchFamily="2" charset="-122"/>
              </a:rPr>
              <a:t>视之为社会历史的决定性基础的</a:t>
            </a:r>
            <a:r>
              <a:rPr lang="zh-CN" altLang="zh-CN" sz="2000" b="1" dirty="0">
                <a:solidFill>
                  <a:srgbClr val="FF0000"/>
                </a:solidFill>
                <a:latin typeface="华文楷体" panose="02010600040101010101" pitchFamily="2" charset="-122"/>
                <a:ea typeface="华文楷体" panose="02010600040101010101" pitchFamily="2" charset="-122"/>
              </a:rPr>
              <a:t>经济关系</a:t>
            </a:r>
            <a:r>
              <a:rPr lang="zh-CN" altLang="zh-CN" sz="2000" b="1" dirty="0">
                <a:latin typeface="华文楷体" panose="02010600040101010101" pitchFamily="2" charset="-122"/>
                <a:ea typeface="华文楷体" panose="02010600040101010101" pitchFamily="2" charset="-122"/>
              </a:rPr>
              <a:t>，</a:t>
            </a:r>
            <a:r>
              <a:rPr lang="zh-CN" altLang="zh-CN" sz="2000" b="1" dirty="0">
                <a:solidFill>
                  <a:srgbClr val="01431D"/>
                </a:solidFill>
                <a:latin typeface="华文楷体" panose="02010600040101010101" pitchFamily="2" charset="-122"/>
                <a:ea typeface="华文楷体" panose="02010600040101010101" pitchFamily="2" charset="-122"/>
              </a:rPr>
              <a:t>是指</a:t>
            </a:r>
            <a:r>
              <a:rPr lang="zh-CN" altLang="zh-CN" sz="2000" b="1" dirty="0">
                <a:latin typeface="华文楷体" panose="02010600040101010101" pitchFamily="2" charset="-122"/>
                <a:ea typeface="华文楷体" panose="02010600040101010101" pitchFamily="2" charset="-122"/>
              </a:rPr>
              <a:t>一定社会的人们生产</a:t>
            </a:r>
            <a:r>
              <a:rPr lang="zh-CN" altLang="zh-CN" sz="2000" b="1" dirty="0">
                <a:solidFill>
                  <a:srgbClr val="FF0000"/>
                </a:solidFill>
                <a:latin typeface="华文楷体" panose="02010600040101010101" pitchFamily="2" charset="-122"/>
                <a:ea typeface="华文楷体" panose="02010600040101010101" pitchFamily="2" charset="-122"/>
              </a:rPr>
              <a:t>生活资料</a:t>
            </a:r>
            <a:r>
              <a:rPr lang="zh-CN" altLang="zh-CN" sz="2000" b="1" dirty="0">
                <a:latin typeface="华文楷体" panose="02010600040101010101" pitchFamily="2" charset="-122"/>
                <a:ea typeface="华文楷体" panose="02010600040101010101" pitchFamily="2" charset="-122"/>
              </a:rPr>
              <a:t>和彼此</a:t>
            </a:r>
            <a:r>
              <a:rPr lang="zh-CN" altLang="zh-CN" sz="2000" b="1" dirty="0">
                <a:solidFill>
                  <a:srgbClr val="FF0000"/>
                </a:solidFill>
                <a:latin typeface="华文楷体" panose="02010600040101010101" pitchFamily="2" charset="-122"/>
                <a:ea typeface="华文楷体" panose="02010600040101010101" pitchFamily="2" charset="-122"/>
              </a:rPr>
              <a:t>交换</a:t>
            </a:r>
            <a:r>
              <a:rPr lang="zh-CN" altLang="zh-CN" sz="2000" b="1" dirty="0">
                <a:latin typeface="华文楷体" panose="02010600040101010101" pitchFamily="2" charset="-122"/>
                <a:ea typeface="华文楷体" panose="02010600040101010101" pitchFamily="2" charset="-122"/>
              </a:rPr>
              <a:t>产品（在有分工的条件下）的方式。因此，</a:t>
            </a:r>
            <a:r>
              <a:rPr lang="zh-CN" altLang="zh-CN" sz="2000" b="1" dirty="0" smtClean="0">
                <a:latin typeface="华文楷体" panose="02010600040101010101" pitchFamily="2" charset="-122"/>
                <a:ea typeface="华文楷体" panose="02010600040101010101" pitchFamily="2" charset="-122"/>
              </a:rPr>
              <a:t>这里</a:t>
            </a:r>
            <a:r>
              <a:rPr lang="zh-CN" altLang="zh-CN" sz="2000" b="1" dirty="0" smtClean="0">
                <a:solidFill>
                  <a:srgbClr val="01431D"/>
                </a:solidFill>
                <a:latin typeface="华文楷体" panose="02010600040101010101" pitchFamily="2" charset="-122"/>
                <a:ea typeface="华文楷体" panose="02010600040101010101" pitchFamily="2" charset="-122"/>
              </a:rPr>
              <a:t>包括</a:t>
            </a:r>
            <a:r>
              <a:rPr lang="zh-CN" altLang="zh-CN" sz="2000" b="1" dirty="0">
                <a:latin typeface="华文楷体" panose="02010600040101010101" pitchFamily="2" charset="-122"/>
                <a:ea typeface="华文楷体" panose="02010600040101010101" pitchFamily="2" charset="-122"/>
              </a:rPr>
              <a:t>生产和运输的全部</a:t>
            </a:r>
            <a:r>
              <a:rPr lang="zh-CN" altLang="zh-CN" sz="2000" b="1" dirty="0">
                <a:solidFill>
                  <a:srgbClr val="FF0000"/>
                </a:solidFill>
                <a:latin typeface="华文楷体" panose="02010600040101010101" pitchFamily="2" charset="-122"/>
                <a:ea typeface="华文楷体" panose="02010600040101010101" pitchFamily="2" charset="-122"/>
              </a:rPr>
              <a:t>技术</a:t>
            </a:r>
            <a:r>
              <a:rPr lang="zh-CN" altLang="zh-CN" sz="2000" b="1" dirty="0">
                <a:latin typeface="华文楷体" panose="02010600040101010101" pitchFamily="2" charset="-122"/>
                <a:ea typeface="华文楷体" panose="02010600040101010101" pitchFamily="2" charset="-122"/>
              </a:rPr>
              <a:t>。这种技术，照我们的观点看来，也</a:t>
            </a:r>
            <a:r>
              <a:rPr lang="zh-CN" altLang="zh-CN" sz="2000" b="1" dirty="0">
                <a:solidFill>
                  <a:srgbClr val="01431D"/>
                </a:solidFill>
                <a:latin typeface="华文楷体" panose="02010600040101010101" pitchFamily="2" charset="-122"/>
                <a:ea typeface="华文楷体" panose="02010600040101010101" pitchFamily="2" charset="-122"/>
              </a:rPr>
              <a:t>决定着</a:t>
            </a:r>
            <a:r>
              <a:rPr lang="zh-CN" altLang="zh-CN" sz="2000" b="1" dirty="0">
                <a:latin typeface="华文楷体" panose="02010600040101010101" pitchFamily="2" charset="-122"/>
                <a:ea typeface="华文楷体" panose="02010600040101010101" pitchFamily="2" charset="-122"/>
              </a:rPr>
              <a:t>产品的</a:t>
            </a:r>
            <a:r>
              <a:rPr lang="zh-CN" altLang="zh-CN" sz="2000" b="1" dirty="0">
                <a:solidFill>
                  <a:srgbClr val="FF0000"/>
                </a:solidFill>
                <a:latin typeface="华文楷体" panose="02010600040101010101" pitchFamily="2" charset="-122"/>
                <a:ea typeface="华文楷体" panose="02010600040101010101" pitchFamily="2" charset="-122"/>
              </a:rPr>
              <a:t>交换方式</a:t>
            </a:r>
            <a:r>
              <a:rPr lang="zh-CN" altLang="zh-CN" sz="2000" b="1" dirty="0">
                <a:latin typeface="华文楷体" panose="02010600040101010101" pitchFamily="2" charset="-122"/>
                <a:ea typeface="华文楷体" panose="02010600040101010101" pitchFamily="2" charset="-122"/>
              </a:rPr>
              <a:t>以及</a:t>
            </a:r>
            <a:r>
              <a:rPr lang="zh-CN" altLang="zh-CN" sz="2000" b="1" dirty="0">
                <a:solidFill>
                  <a:srgbClr val="FF0000"/>
                </a:solidFill>
                <a:latin typeface="华文楷体" panose="02010600040101010101" pitchFamily="2" charset="-122"/>
                <a:ea typeface="华文楷体" panose="02010600040101010101" pitchFamily="2" charset="-122"/>
              </a:rPr>
              <a:t>分配方式</a:t>
            </a:r>
            <a:r>
              <a:rPr lang="zh-CN" altLang="zh-CN" sz="2000" b="1" dirty="0">
                <a:latin typeface="华文楷体" panose="02010600040101010101" pitchFamily="2" charset="-122"/>
                <a:ea typeface="华文楷体" panose="02010600040101010101" pitchFamily="2" charset="-122"/>
              </a:rPr>
              <a:t>，从而在氏族社会解体后也</a:t>
            </a:r>
            <a:r>
              <a:rPr lang="zh-CN" altLang="zh-CN" sz="2000" b="1" dirty="0">
                <a:solidFill>
                  <a:srgbClr val="01431D"/>
                </a:solidFill>
                <a:latin typeface="华文楷体" panose="02010600040101010101" pitchFamily="2" charset="-122"/>
                <a:ea typeface="华文楷体" panose="02010600040101010101" pitchFamily="2" charset="-122"/>
              </a:rPr>
              <a:t>决定着</a:t>
            </a:r>
            <a:r>
              <a:rPr lang="zh-CN" altLang="zh-CN" sz="2000" b="1" dirty="0">
                <a:solidFill>
                  <a:srgbClr val="FF0000"/>
                </a:solidFill>
                <a:latin typeface="华文楷体" panose="02010600040101010101" pitchFamily="2" charset="-122"/>
                <a:ea typeface="华文楷体" panose="02010600040101010101" pitchFamily="2" charset="-122"/>
              </a:rPr>
              <a:t>阶级的划分</a:t>
            </a:r>
            <a:r>
              <a:rPr lang="zh-CN" altLang="zh-CN" sz="2000" b="1" dirty="0">
                <a:latin typeface="华文楷体" panose="02010600040101010101" pitchFamily="2" charset="-122"/>
                <a:ea typeface="华文楷体" panose="02010600040101010101" pitchFamily="2" charset="-122"/>
              </a:rPr>
              <a:t>，</a:t>
            </a:r>
            <a:r>
              <a:rPr lang="zh-CN" altLang="zh-CN" sz="2000" b="1" dirty="0">
                <a:solidFill>
                  <a:srgbClr val="01431D"/>
                </a:solidFill>
                <a:latin typeface="华文楷体" panose="02010600040101010101" pitchFamily="2" charset="-122"/>
                <a:ea typeface="华文楷体" panose="02010600040101010101" pitchFamily="2" charset="-122"/>
              </a:rPr>
              <a:t>决定着</a:t>
            </a:r>
            <a:r>
              <a:rPr lang="zh-CN" altLang="zh-CN" sz="2000" b="1" dirty="0">
                <a:solidFill>
                  <a:srgbClr val="FF0000"/>
                </a:solidFill>
                <a:latin typeface="华文楷体" panose="02010600040101010101" pitchFamily="2" charset="-122"/>
                <a:ea typeface="华文楷体" panose="02010600040101010101" pitchFamily="2" charset="-122"/>
              </a:rPr>
              <a:t>统治关系</a:t>
            </a:r>
            <a:r>
              <a:rPr lang="zh-CN" altLang="zh-CN" sz="2000" b="1" dirty="0">
                <a:latin typeface="华文楷体" panose="02010600040101010101" pitchFamily="2" charset="-122"/>
                <a:ea typeface="华文楷体" panose="02010600040101010101" pitchFamily="2" charset="-122"/>
              </a:rPr>
              <a:t>和</a:t>
            </a:r>
            <a:r>
              <a:rPr lang="zh-CN" altLang="zh-CN" sz="2000" b="1" dirty="0">
                <a:solidFill>
                  <a:srgbClr val="FF0000"/>
                </a:solidFill>
                <a:latin typeface="华文楷体" panose="02010600040101010101" pitchFamily="2" charset="-122"/>
                <a:ea typeface="华文楷体" panose="02010600040101010101" pitchFamily="2" charset="-122"/>
              </a:rPr>
              <a:t>奴役关系</a:t>
            </a:r>
            <a:r>
              <a:rPr lang="zh-CN" altLang="zh-CN" sz="2000" b="1" dirty="0">
                <a:latin typeface="华文楷体" panose="02010600040101010101" pitchFamily="2" charset="-122"/>
                <a:ea typeface="华文楷体" panose="02010600040101010101" pitchFamily="2" charset="-122"/>
              </a:rPr>
              <a:t>，</a:t>
            </a:r>
            <a:r>
              <a:rPr lang="zh-CN" altLang="zh-CN" sz="2000" b="1" dirty="0">
                <a:solidFill>
                  <a:srgbClr val="01431D"/>
                </a:solidFill>
                <a:latin typeface="华文楷体" panose="02010600040101010101" pitchFamily="2" charset="-122"/>
                <a:ea typeface="华文楷体" panose="02010600040101010101" pitchFamily="2" charset="-122"/>
              </a:rPr>
              <a:t>决定着</a:t>
            </a:r>
            <a:r>
              <a:rPr lang="zh-CN" altLang="zh-CN" sz="2000" b="1" dirty="0">
                <a:solidFill>
                  <a:srgbClr val="FF0000"/>
                </a:solidFill>
                <a:latin typeface="华文楷体" panose="02010600040101010101" pitchFamily="2" charset="-122"/>
                <a:ea typeface="华文楷体" panose="02010600040101010101" pitchFamily="2" charset="-122"/>
              </a:rPr>
              <a:t>国家、政治、法</a:t>
            </a:r>
            <a:r>
              <a:rPr lang="zh-CN" altLang="zh-CN" sz="2000" b="1" dirty="0">
                <a:latin typeface="华文楷体" panose="02010600040101010101" pitchFamily="2" charset="-122"/>
                <a:ea typeface="华文楷体" panose="02010600040101010101" pitchFamily="2" charset="-122"/>
              </a:rPr>
              <a:t>等等。此外，在经济关系中还</a:t>
            </a:r>
            <a:r>
              <a:rPr lang="zh-CN" altLang="zh-CN" sz="2000" b="1" dirty="0">
                <a:solidFill>
                  <a:srgbClr val="01431D"/>
                </a:solidFill>
                <a:latin typeface="华文楷体" panose="02010600040101010101" pitchFamily="2" charset="-122"/>
                <a:ea typeface="华文楷体" panose="02010600040101010101" pitchFamily="2" charset="-122"/>
              </a:rPr>
              <a:t>包括</a:t>
            </a:r>
            <a:r>
              <a:rPr lang="zh-CN" altLang="zh-CN" sz="2000" b="1" dirty="0">
                <a:latin typeface="华文楷体" panose="02010600040101010101" pitchFamily="2" charset="-122"/>
                <a:ea typeface="华文楷体" panose="02010600040101010101" pitchFamily="2" charset="-122"/>
              </a:rPr>
              <a:t>这些关系赖以发展的</a:t>
            </a:r>
            <a:r>
              <a:rPr lang="zh-CN" altLang="zh-CN" sz="2000" b="1" dirty="0">
                <a:solidFill>
                  <a:srgbClr val="FF0000"/>
                </a:solidFill>
                <a:latin typeface="华文楷体" panose="02010600040101010101" pitchFamily="2" charset="-122"/>
                <a:ea typeface="华文楷体" panose="02010600040101010101" pitchFamily="2" charset="-122"/>
              </a:rPr>
              <a:t>地理基础</a:t>
            </a:r>
            <a:r>
              <a:rPr lang="zh-CN" altLang="zh-CN" sz="2000" b="1" dirty="0">
                <a:latin typeface="华文楷体" panose="02010600040101010101" pitchFamily="2" charset="-122"/>
                <a:ea typeface="华文楷体" panose="02010600040101010101" pitchFamily="2" charset="-122"/>
              </a:rPr>
              <a:t>和事实上由过去沿袭下来的</a:t>
            </a:r>
            <a:r>
              <a:rPr lang="zh-CN" altLang="zh-CN" sz="2000" b="1" dirty="0">
                <a:solidFill>
                  <a:srgbClr val="FF0000"/>
                </a:solidFill>
                <a:latin typeface="华文楷体" panose="02010600040101010101" pitchFamily="2" charset="-122"/>
                <a:ea typeface="华文楷体" panose="02010600040101010101" pitchFamily="2" charset="-122"/>
              </a:rPr>
              <a:t>先前各经济发展阶段的残余</a:t>
            </a:r>
            <a:r>
              <a:rPr lang="zh-CN" altLang="zh-CN" sz="2000" b="1" dirty="0">
                <a:latin typeface="华文楷体" panose="02010600040101010101" pitchFamily="2" charset="-122"/>
                <a:ea typeface="华文楷体" panose="02010600040101010101" pitchFamily="2" charset="-122"/>
              </a:rPr>
              <a:t>（这些残余往往只是由于传统或惰性才继续保存着），当然还</a:t>
            </a:r>
            <a:r>
              <a:rPr lang="zh-CN" altLang="zh-CN" sz="2000" b="1" dirty="0">
                <a:solidFill>
                  <a:srgbClr val="01431D"/>
                </a:solidFill>
                <a:latin typeface="华文楷体" panose="02010600040101010101" pitchFamily="2" charset="-122"/>
                <a:ea typeface="华文楷体" panose="02010600040101010101" pitchFamily="2" charset="-122"/>
              </a:rPr>
              <a:t>包括</a:t>
            </a:r>
            <a:r>
              <a:rPr lang="zh-CN" altLang="zh-CN" sz="2000" b="1" dirty="0">
                <a:latin typeface="华文楷体" panose="02010600040101010101" pitchFamily="2" charset="-122"/>
                <a:ea typeface="华文楷体" panose="02010600040101010101" pitchFamily="2" charset="-122"/>
              </a:rPr>
              <a:t>围绕着这一社会形式的</a:t>
            </a:r>
            <a:r>
              <a:rPr lang="zh-CN" altLang="zh-CN" sz="2000" b="1" dirty="0">
                <a:solidFill>
                  <a:srgbClr val="FF0000"/>
                </a:solidFill>
                <a:latin typeface="华文楷体" panose="02010600040101010101" pitchFamily="2" charset="-122"/>
                <a:ea typeface="华文楷体" panose="02010600040101010101" pitchFamily="2" charset="-122"/>
              </a:rPr>
              <a:t>外部环境</a:t>
            </a:r>
            <a:r>
              <a:rPr lang="zh-CN" altLang="zh-CN" sz="2000" b="1" dirty="0">
                <a:latin typeface="华文楷体" panose="02010600040101010101" pitchFamily="2" charset="-122"/>
                <a:ea typeface="华文楷体" panose="02010600040101010101" pitchFamily="2" charset="-122"/>
              </a:rPr>
              <a:t>。</a:t>
            </a:r>
            <a:endParaRPr lang="zh-CN" altLang="en-US" sz="20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30310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752981" y="1842030"/>
            <a:ext cx="6720116" cy="12193"/>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307500" y="144104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2735897" y="1367212"/>
            <a:ext cx="6737199" cy="523220"/>
          </a:xfrm>
          <a:prstGeom prst="rect">
            <a:avLst/>
          </a:prstGeom>
        </p:spPr>
        <p:txBody>
          <a:bodyPr wrap="square">
            <a:spAutoFit/>
          </a:bodyPr>
          <a:lstStyle/>
          <a:p>
            <a:r>
              <a:rPr lang="en-US" altLang="zh-CN" sz="2800" b="1" dirty="0">
                <a:solidFill>
                  <a:prstClr val="black"/>
                </a:solidFill>
                <a:latin typeface="华文楷体" panose="02010600040101010101" pitchFamily="2" charset="-122"/>
                <a:ea typeface="华文楷体" panose="02010600040101010101" pitchFamily="2" charset="-122"/>
              </a:rPr>
              <a:t>3</a:t>
            </a:r>
            <a:r>
              <a:rPr lang="en-US" altLang="zh-CN" sz="2800" b="1" dirty="0" smtClean="0">
                <a:solidFill>
                  <a:prstClr val="black"/>
                </a:solidFill>
                <a:latin typeface="华文楷体" panose="02010600040101010101" pitchFamily="2" charset="-122"/>
                <a:ea typeface="华文楷体" panose="02010600040101010101" pitchFamily="2" charset="-122"/>
              </a:rPr>
              <a:t> .</a:t>
            </a:r>
            <a:r>
              <a:rPr lang="zh-CN" altLang="en-US" sz="2800" b="1" dirty="0">
                <a:latin typeface="华文楷体" panose="02010600040101010101" pitchFamily="2" charset="-122"/>
                <a:ea typeface="华文楷体" panose="02010600040101010101" pitchFamily="2" charset="-122"/>
              </a:rPr>
              <a:t>经济关系中技术的决定性，技术与科学</a:t>
            </a:r>
            <a:endParaRPr lang="en-US" altLang="zh-CN" sz="2800" b="1" dirty="0">
              <a:latin typeface="华文楷体" panose="02010600040101010101" pitchFamily="2" charset="-122"/>
              <a:ea typeface="华文楷体" panose="02010600040101010101" pitchFamily="2" charset="-122"/>
            </a:endParaRPr>
          </a:p>
        </p:txBody>
      </p:sp>
      <p:sp>
        <p:nvSpPr>
          <p:cNvPr id="10" name="文本框 2"/>
          <p:cNvSpPr txBox="1"/>
          <p:nvPr/>
        </p:nvSpPr>
        <p:spPr>
          <a:xfrm>
            <a:off x="2915119" y="1876083"/>
            <a:ext cx="2770773" cy="32131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社会历史的决定性基础</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11" name="文本框 1"/>
          <p:cNvSpPr txBox="1"/>
          <p:nvPr/>
        </p:nvSpPr>
        <p:spPr>
          <a:xfrm>
            <a:off x="3688788" y="2419858"/>
            <a:ext cx="1303304" cy="331252"/>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solidFill>
                  <a:srgbClr val="FF0000"/>
                </a:solidFill>
                <a:effectLst/>
                <a:latin typeface="华文楷体" panose="02010600040101010101" pitchFamily="2" charset="-122"/>
                <a:ea typeface="华文楷体" panose="02010600040101010101" pitchFamily="2" charset="-122"/>
                <a:cs typeface="Times New Roman" panose="02020603050405020304" pitchFamily="18" charset="0"/>
              </a:rPr>
              <a:t>经济关系</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12" name="上箭头 11"/>
          <p:cNvSpPr/>
          <p:nvPr/>
        </p:nvSpPr>
        <p:spPr>
          <a:xfrm flipH="1">
            <a:off x="4195183" y="2194806"/>
            <a:ext cx="210644" cy="2073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3" name="下箭头 12"/>
          <p:cNvSpPr/>
          <p:nvPr/>
        </p:nvSpPr>
        <p:spPr>
          <a:xfrm>
            <a:off x="4031362" y="2766308"/>
            <a:ext cx="203967" cy="3128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4" name="文本框 6"/>
          <p:cNvSpPr txBox="1"/>
          <p:nvPr/>
        </p:nvSpPr>
        <p:spPr>
          <a:xfrm>
            <a:off x="4235329" y="2776303"/>
            <a:ext cx="650913" cy="296375"/>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b="1" kern="100" dirty="0" smtClean="0">
                <a:solidFill>
                  <a:srgbClr val="00B050"/>
                </a:solidFill>
                <a:effectLst/>
                <a:latin typeface="Calibri" panose="020F0502020204030204" pitchFamily="34" charset="0"/>
                <a:ea typeface="宋体" panose="02010600030101010101" pitchFamily="2" charset="-122"/>
                <a:cs typeface="Times New Roman" panose="02020603050405020304" pitchFamily="18" charset="0"/>
              </a:rPr>
              <a:t>是指</a:t>
            </a:r>
            <a:endParaRPr lang="zh-CN" kern="100" dirty="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15" name="直接连接符 14"/>
          <p:cNvCxnSpPr/>
          <p:nvPr/>
        </p:nvCxnSpPr>
        <p:spPr>
          <a:xfrm flipV="1">
            <a:off x="3520860" y="3083253"/>
            <a:ext cx="1381760" cy="7620"/>
          </a:xfrm>
          <a:prstGeom prst="line">
            <a:avLst/>
          </a:prstGeom>
        </p:spPr>
        <p:style>
          <a:lnRef idx="1">
            <a:schemeClr val="accent1"/>
          </a:lnRef>
          <a:fillRef idx="0">
            <a:schemeClr val="accent1"/>
          </a:fillRef>
          <a:effectRef idx="0">
            <a:schemeClr val="accent1"/>
          </a:effectRef>
          <a:fontRef idx="minor">
            <a:schemeClr val="tx1"/>
          </a:fontRef>
        </p:style>
      </p:cxnSp>
      <p:sp>
        <p:nvSpPr>
          <p:cNvPr id="16" name="下箭头 15"/>
          <p:cNvSpPr/>
          <p:nvPr/>
        </p:nvSpPr>
        <p:spPr>
          <a:xfrm>
            <a:off x="3428593" y="3089769"/>
            <a:ext cx="184534" cy="2528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7" name="下箭头 16"/>
          <p:cNvSpPr/>
          <p:nvPr/>
        </p:nvSpPr>
        <p:spPr>
          <a:xfrm>
            <a:off x="4759473" y="3103157"/>
            <a:ext cx="203966" cy="2394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8" name="文本框 9"/>
          <p:cNvSpPr txBox="1"/>
          <p:nvPr/>
        </p:nvSpPr>
        <p:spPr>
          <a:xfrm>
            <a:off x="2381158" y="3347506"/>
            <a:ext cx="1767254" cy="356912"/>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生产生活资料</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19" name="文本框 10"/>
          <p:cNvSpPr txBox="1"/>
          <p:nvPr/>
        </p:nvSpPr>
        <p:spPr>
          <a:xfrm>
            <a:off x="4552466" y="3356867"/>
            <a:ext cx="2135122" cy="323632"/>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交换产品的方式</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20" name="丁字箭头 19"/>
          <p:cNvSpPr/>
          <p:nvPr/>
        </p:nvSpPr>
        <p:spPr>
          <a:xfrm rot="10800000">
            <a:off x="4136683" y="3407819"/>
            <a:ext cx="407515" cy="611377"/>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cxnSp>
        <p:nvCxnSpPr>
          <p:cNvPr id="21" name="直接连接符 20"/>
          <p:cNvCxnSpPr/>
          <p:nvPr/>
        </p:nvCxnSpPr>
        <p:spPr>
          <a:xfrm flipV="1">
            <a:off x="3628838" y="4026265"/>
            <a:ext cx="1908429" cy="24715"/>
          </a:xfrm>
          <a:prstGeom prst="line">
            <a:avLst/>
          </a:prstGeom>
        </p:spPr>
        <p:style>
          <a:lnRef idx="1">
            <a:schemeClr val="accent1"/>
          </a:lnRef>
          <a:fillRef idx="0">
            <a:schemeClr val="accent1"/>
          </a:fillRef>
          <a:effectRef idx="0">
            <a:schemeClr val="accent1"/>
          </a:effectRef>
          <a:fontRef idx="minor">
            <a:schemeClr val="tx1"/>
          </a:fontRef>
        </p:style>
      </p:cxnSp>
      <p:sp>
        <p:nvSpPr>
          <p:cNvPr id="22" name="文本框 15"/>
          <p:cNvSpPr txBox="1"/>
          <p:nvPr/>
        </p:nvSpPr>
        <p:spPr>
          <a:xfrm>
            <a:off x="4473384" y="3708406"/>
            <a:ext cx="708209" cy="329951"/>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smtClean="0">
                <a:solidFill>
                  <a:srgbClr val="00B050"/>
                </a:solidFill>
                <a:effectLst/>
                <a:ea typeface="宋体" panose="02010600030101010101" pitchFamily="2" charset="-122"/>
                <a:cs typeface="Times New Roman" panose="02020603050405020304" pitchFamily="18" charset="0"/>
              </a:rPr>
              <a:t>包括</a:t>
            </a:r>
            <a:endParaRPr lang="zh-CN" sz="2000" kern="100" dirty="0">
              <a:effectLst/>
              <a:ea typeface="宋体" panose="02010600030101010101" pitchFamily="2" charset="-122"/>
              <a:cs typeface="Times New Roman" panose="02020603050405020304" pitchFamily="18" charset="0"/>
            </a:endParaRPr>
          </a:p>
        </p:txBody>
      </p:sp>
      <p:sp>
        <p:nvSpPr>
          <p:cNvPr id="23" name="下箭头 22"/>
          <p:cNvSpPr/>
          <p:nvPr/>
        </p:nvSpPr>
        <p:spPr>
          <a:xfrm>
            <a:off x="3541999" y="4044180"/>
            <a:ext cx="232634" cy="1880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4" name="下箭头 23"/>
          <p:cNvSpPr/>
          <p:nvPr/>
        </p:nvSpPr>
        <p:spPr>
          <a:xfrm>
            <a:off x="4004700" y="4057001"/>
            <a:ext cx="231180" cy="177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7" name="文本框 60"/>
          <p:cNvSpPr txBox="1"/>
          <p:nvPr/>
        </p:nvSpPr>
        <p:spPr>
          <a:xfrm>
            <a:off x="3492822" y="4250164"/>
            <a:ext cx="385964" cy="124363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外</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部</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环</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境</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28" name="文本框 62"/>
          <p:cNvSpPr txBox="1"/>
          <p:nvPr/>
        </p:nvSpPr>
        <p:spPr>
          <a:xfrm>
            <a:off x="3953167" y="4240515"/>
            <a:ext cx="389823" cy="2156359"/>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过</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去</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阶</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段</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的</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残</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余</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31" name="下箭头 30"/>
          <p:cNvSpPr/>
          <p:nvPr/>
        </p:nvSpPr>
        <p:spPr>
          <a:xfrm>
            <a:off x="4560785" y="4039090"/>
            <a:ext cx="231180" cy="177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2" name="下箭头 31"/>
          <p:cNvSpPr/>
          <p:nvPr/>
        </p:nvSpPr>
        <p:spPr>
          <a:xfrm>
            <a:off x="5357620" y="4041474"/>
            <a:ext cx="231180" cy="177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3" name="文本框 66"/>
          <p:cNvSpPr txBox="1"/>
          <p:nvPr/>
        </p:nvSpPr>
        <p:spPr>
          <a:xfrm>
            <a:off x="4524444" y="4234557"/>
            <a:ext cx="421217" cy="1334672"/>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地</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理</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基</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础</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34" name="文本框 67"/>
          <p:cNvSpPr txBox="1"/>
          <p:nvPr/>
        </p:nvSpPr>
        <p:spPr>
          <a:xfrm>
            <a:off x="5126471" y="4229613"/>
            <a:ext cx="751185" cy="725510"/>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smtClean="0">
                <a:solidFill>
                  <a:srgbClr val="FF0000"/>
                </a:solidFill>
                <a:effectLst/>
                <a:latin typeface="华文楷体" panose="02010600040101010101" pitchFamily="2" charset="-122"/>
                <a:ea typeface="华文楷体" panose="02010600040101010101" pitchFamily="2" charset="-122"/>
                <a:cs typeface="Times New Roman" panose="02020603050405020304" pitchFamily="18" charset="0"/>
              </a:rPr>
              <a:t>全部</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ctr">
              <a:spcAft>
                <a:spcPts val="0"/>
              </a:spcAft>
            </a:pPr>
            <a:r>
              <a:rPr lang="zh-CN" sz="2000" b="1" kern="100" dirty="0" smtClean="0">
                <a:solidFill>
                  <a:srgbClr val="FF0000"/>
                </a:solidFill>
                <a:effectLst/>
                <a:latin typeface="华文楷体" panose="02010600040101010101" pitchFamily="2" charset="-122"/>
                <a:ea typeface="华文楷体" panose="02010600040101010101" pitchFamily="2" charset="-122"/>
                <a:cs typeface="Times New Roman" panose="02020603050405020304" pitchFamily="18" charset="0"/>
              </a:rPr>
              <a:t>技术</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35" name="文本框 72"/>
          <p:cNvSpPr txBox="1"/>
          <p:nvPr/>
        </p:nvSpPr>
        <p:spPr>
          <a:xfrm>
            <a:off x="5110238" y="5754763"/>
            <a:ext cx="725944" cy="38501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solidFill>
                  <a:srgbClr val="FF0000"/>
                </a:solidFill>
                <a:effectLst/>
                <a:latin typeface="华文楷体" panose="02010600040101010101" pitchFamily="2" charset="-122"/>
                <a:ea typeface="华文楷体" panose="02010600040101010101" pitchFamily="2" charset="-122"/>
                <a:cs typeface="Times New Roman" panose="02020603050405020304" pitchFamily="18" charset="0"/>
              </a:rPr>
              <a:t>科学</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36" name="上箭头 35"/>
          <p:cNvSpPr/>
          <p:nvPr/>
        </p:nvSpPr>
        <p:spPr>
          <a:xfrm>
            <a:off x="5233375" y="4943797"/>
            <a:ext cx="176490" cy="810966"/>
          </a:xfrm>
          <a:prstGeom prst="upArrow">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7" name="下箭头 36"/>
          <p:cNvSpPr/>
          <p:nvPr/>
        </p:nvSpPr>
        <p:spPr>
          <a:xfrm>
            <a:off x="5390882" y="4955123"/>
            <a:ext cx="197918" cy="799640"/>
          </a:xfrm>
          <a:prstGeom prst="downArrow">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8" name="文本框 68"/>
          <p:cNvSpPr txBox="1"/>
          <p:nvPr/>
        </p:nvSpPr>
        <p:spPr>
          <a:xfrm>
            <a:off x="5532283" y="4992188"/>
            <a:ext cx="453629" cy="725510"/>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smtClean="0">
                <a:solidFill>
                  <a:srgbClr val="00B050"/>
                </a:solidFill>
                <a:effectLst/>
                <a:latin typeface="Calibri" panose="020F0502020204030204" pitchFamily="34" charset="0"/>
                <a:ea typeface="宋体" panose="02010600030101010101" pitchFamily="2" charset="-122"/>
                <a:cs typeface="Times New Roman" panose="02020603050405020304" pitchFamily="18" charset="0"/>
              </a:rPr>
              <a:t>依</a:t>
            </a:r>
            <a:endParaRPr lang="en-US" altLang="zh-CN" sz="2000" b="1" kern="100" dirty="0" smtClean="0">
              <a:solidFill>
                <a:srgbClr val="00B050"/>
              </a:solidFill>
              <a:effectLst/>
              <a:latin typeface="Calibri" panose="020F0502020204030204" pitchFamily="34" charset="0"/>
              <a:ea typeface="宋体" panose="02010600030101010101" pitchFamily="2" charset="-122"/>
              <a:cs typeface="Times New Roman" panose="02020603050405020304" pitchFamily="18" charset="0"/>
            </a:endParaRPr>
          </a:p>
          <a:p>
            <a:pPr algn="ctr">
              <a:spcAft>
                <a:spcPts val="0"/>
              </a:spcAft>
            </a:pPr>
            <a:r>
              <a:rPr lang="zh-CN" sz="2000" b="1" kern="100" dirty="0" smtClean="0">
                <a:solidFill>
                  <a:srgbClr val="00B050"/>
                </a:solidFill>
                <a:effectLst/>
                <a:latin typeface="Calibri" panose="020F0502020204030204" pitchFamily="34" charset="0"/>
                <a:ea typeface="宋体" panose="02010600030101010101" pitchFamily="2" charset="-122"/>
                <a:cs typeface="Times New Roman" panose="02020603050405020304" pitchFamily="18" charset="0"/>
              </a:rPr>
              <a:t>赖</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9" name="右箭头 38"/>
          <p:cNvSpPr/>
          <p:nvPr/>
        </p:nvSpPr>
        <p:spPr>
          <a:xfrm>
            <a:off x="5885343" y="4682320"/>
            <a:ext cx="1266448" cy="157654"/>
          </a:xfrm>
          <a:prstGeom prst="rightArrow">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0" name="文本框 74"/>
          <p:cNvSpPr txBox="1"/>
          <p:nvPr/>
        </p:nvSpPr>
        <p:spPr>
          <a:xfrm>
            <a:off x="5937909" y="4299175"/>
            <a:ext cx="905994" cy="41656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b="1" kern="100" dirty="0">
                <a:solidFill>
                  <a:srgbClr val="00B050"/>
                </a:solidFill>
                <a:effectLst/>
                <a:ea typeface="宋体" panose="02010600030101010101" pitchFamily="2" charset="-122"/>
                <a:cs typeface="Times New Roman" panose="02020603050405020304" pitchFamily="18" charset="0"/>
              </a:rPr>
              <a:t>决定着</a:t>
            </a:r>
            <a:endParaRPr lang="zh-CN" kern="100" dirty="0">
              <a:effectLst/>
              <a:ea typeface="宋体" panose="02010600030101010101" pitchFamily="2" charset="-122"/>
              <a:cs typeface="Times New Roman" panose="02020603050405020304" pitchFamily="18" charset="0"/>
            </a:endParaRPr>
          </a:p>
        </p:txBody>
      </p:sp>
      <p:cxnSp>
        <p:nvCxnSpPr>
          <p:cNvPr id="41" name="直接连接符 40"/>
          <p:cNvCxnSpPr/>
          <p:nvPr/>
        </p:nvCxnSpPr>
        <p:spPr>
          <a:xfrm>
            <a:off x="7151792" y="3506479"/>
            <a:ext cx="7687" cy="2505385"/>
          </a:xfrm>
          <a:prstGeom prst="line">
            <a:avLst/>
          </a:prstGeom>
        </p:spPr>
        <p:style>
          <a:lnRef idx="1">
            <a:schemeClr val="accent1"/>
          </a:lnRef>
          <a:fillRef idx="0">
            <a:schemeClr val="accent1"/>
          </a:fillRef>
          <a:effectRef idx="0">
            <a:schemeClr val="accent1"/>
          </a:effectRef>
          <a:fontRef idx="minor">
            <a:schemeClr val="tx1"/>
          </a:fontRef>
        </p:style>
      </p:cxnSp>
      <p:sp>
        <p:nvSpPr>
          <p:cNvPr id="42" name="左箭头 41"/>
          <p:cNvSpPr/>
          <p:nvPr/>
        </p:nvSpPr>
        <p:spPr>
          <a:xfrm>
            <a:off x="6678824" y="3426151"/>
            <a:ext cx="472967" cy="2449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3" name="右箭头 42"/>
          <p:cNvSpPr/>
          <p:nvPr/>
        </p:nvSpPr>
        <p:spPr>
          <a:xfrm>
            <a:off x="7159479" y="3759415"/>
            <a:ext cx="374253" cy="2252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4" name="右箭头 43"/>
          <p:cNvSpPr/>
          <p:nvPr/>
        </p:nvSpPr>
        <p:spPr>
          <a:xfrm>
            <a:off x="7159479" y="4244413"/>
            <a:ext cx="349630" cy="200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5" name="右箭头 44"/>
          <p:cNvSpPr/>
          <p:nvPr/>
        </p:nvSpPr>
        <p:spPr>
          <a:xfrm>
            <a:off x="7144104" y="4800341"/>
            <a:ext cx="365005" cy="2335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6" name="右箭头 45"/>
          <p:cNvSpPr/>
          <p:nvPr/>
        </p:nvSpPr>
        <p:spPr>
          <a:xfrm>
            <a:off x="7167167" y="5853666"/>
            <a:ext cx="366565" cy="2861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8" name="文本框 28"/>
          <p:cNvSpPr txBox="1"/>
          <p:nvPr/>
        </p:nvSpPr>
        <p:spPr>
          <a:xfrm>
            <a:off x="7533732" y="3665923"/>
            <a:ext cx="1294130" cy="371758"/>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分配方式</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49" name="文本框 75"/>
          <p:cNvSpPr txBox="1"/>
          <p:nvPr/>
        </p:nvSpPr>
        <p:spPr>
          <a:xfrm>
            <a:off x="7509109" y="4183429"/>
            <a:ext cx="1856501" cy="465949"/>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阶级的</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划分</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50" name="文本框 76"/>
          <p:cNvSpPr txBox="1"/>
          <p:nvPr/>
        </p:nvSpPr>
        <p:spPr>
          <a:xfrm>
            <a:off x="7537633" y="4771045"/>
            <a:ext cx="1364191" cy="722749"/>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统治</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关系</a:t>
            </a:r>
            <a:endParaRPr lang="en-US" alt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endParaRPr>
          </a:p>
          <a:p>
            <a:pPr>
              <a:spcAft>
                <a:spcPts val="0"/>
              </a:spcAft>
            </a:pP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奴役</a:t>
            </a: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关系</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52" name="文本框 77"/>
          <p:cNvSpPr txBox="1"/>
          <p:nvPr/>
        </p:nvSpPr>
        <p:spPr>
          <a:xfrm>
            <a:off x="7548904" y="5569229"/>
            <a:ext cx="1814167" cy="683512"/>
          </a:xfrm>
          <a:prstGeom prst="rect">
            <a:avLst/>
          </a:prstGeom>
          <a:solidFill>
            <a:sysClr val="window" lastClr="CCE8C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国家、政治</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endParaRPr>
          </a:p>
          <a:p>
            <a:pPr>
              <a:spcAft>
                <a:spcPts val="0"/>
              </a:spcAft>
            </a:pP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法</a:t>
            </a: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等</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53" name="文本框 105"/>
          <p:cNvSpPr txBox="1"/>
          <p:nvPr/>
        </p:nvSpPr>
        <p:spPr>
          <a:xfrm>
            <a:off x="5885343" y="2062560"/>
            <a:ext cx="3783887" cy="99166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zh-CN" altLang="en-US" sz="2000" b="1" kern="100" dirty="0" smtClean="0">
                <a:latin typeface="华文楷体" panose="02010600040101010101" pitchFamily="2" charset="-122"/>
                <a:ea typeface="华文楷体" panose="02010600040101010101" pitchFamily="2" charset="-122"/>
                <a:cs typeface="Times New Roman" panose="02020603050405020304" pitchFamily="18" charset="0"/>
              </a:rPr>
              <a:t>经济关系指生产力和</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生产关系</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spcAft>
                <a:spcPts val="0"/>
              </a:spcAft>
            </a:pPr>
            <a:r>
              <a:rPr lang="zh-CN" altLang="en-US" sz="2000" b="1" kern="100" dirty="0">
                <a:latin typeface="华文楷体" panose="02010600040101010101" pitchFamily="2" charset="-122"/>
                <a:ea typeface="华文楷体" panose="02010600040101010101" pitchFamily="2" charset="-122"/>
                <a:cs typeface="Times New Roman" panose="02020603050405020304" pitchFamily="18" charset="0"/>
              </a:rPr>
              <a:t>经济</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关系</a:t>
            </a: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决定着上层建筑</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spcAft>
                <a:spcPts val="0"/>
              </a:spcAft>
            </a:pPr>
            <a:r>
              <a:rPr lang="zh-CN" altLang="en-US"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技术（</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生产力</a:t>
            </a:r>
            <a:r>
              <a:rPr lang="zh-CN" altLang="en-US" sz="2000" b="1" kern="100" dirty="0">
                <a:latin typeface="华文楷体" panose="02010600040101010101" pitchFamily="2" charset="-122"/>
                <a:ea typeface="华文楷体" panose="02010600040101010101" pitchFamily="2" charset="-122"/>
                <a:cs typeface="Times New Roman" panose="02020603050405020304" pitchFamily="18" charset="0"/>
              </a:rPr>
              <a:t>）</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推动</a:t>
            </a:r>
            <a:r>
              <a:rPr lang="zh-CN" sz="2000" b="1" kern="100" dirty="0">
                <a:effectLst/>
                <a:latin typeface="华文楷体" panose="02010600040101010101" pitchFamily="2" charset="-122"/>
                <a:ea typeface="华文楷体" panose="02010600040101010101" pitchFamily="2" charset="-122"/>
                <a:cs typeface="Times New Roman" panose="02020603050405020304" pitchFamily="18" charset="0"/>
              </a:rPr>
              <a:t>着</a:t>
            </a:r>
            <a:r>
              <a:rPr lang="zh-CN" sz="2000" b="1" kern="100" dirty="0" smtClean="0">
                <a:effectLst/>
                <a:latin typeface="华文楷体" panose="02010600040101010101" pitchFamily="2" charset="-122"/>
                <a:ea typeface="华文楷体" panose="02010600040101010101" pitchFamily="2" charset="-122"/>
                <a:cs typeface="Times New Roman" panose="02020603050405020304" pitchFamily="18" charset="0"/>
              </a:rPr>
              <a:t>科学发展</a:t>
            </a:r>
            <a:endParaRPr lang="zh-CN" sz="20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343437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5"/>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5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6"/>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31"/>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3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24"/>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28"/>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23"/>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27"/>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37"/>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5"/>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38"/>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36"/>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53"/>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nodeType="clickEffect">
                                  <p:stCondLst>
                                    <p:cond delay="0"/>
                                  </p:stCondLst>
                                  <p:childTnLst>
                                    <p:set>
                                      <p:cBhvr>
                                        <p:cTn id="158"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53">
                                            <p:txEl>
                                              <p:pRg st="1" end="1"/>
                                            </p:tx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P spid="22" grpId="0" animBg="1"/>
      <p:bldP spid="23" grpId="0" animBg="1"/>
      <p:bldP spid="24"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2" grpId="0" animBg="1"/>
      <p:bldP spid="43" grpId="0" animBg="1"/>
      <p:bldP spid="44" grpId="0" animBg="1"/>
      <p:bldP spid="45" grpId="0" animBg="1"/>
      <p:bldP spid="46" grpId="0" animBg="1"/>
      <p:bldP spid="48" grpId="0" animBg="1"/>
      <p:bldP spid="49" grpId="0" animBg="1"/>
      <p:bldP spid="50" grpId="0" animBg="1"/>
      <p:bldP spid="52"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561389" y="1845955"/>
            <a:ext cx="6720116" cy="12193"/>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010178" y="1444965"/>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438576" y="1371137"/>
            <a:ext cx="6831400" cy="523220"/>
          </a:xfrm>
          <a:prstGeom prst="rect">
            <a:avLst/>
          </a:prstGeom>
        </p:spPr>
        <p:txBody>
          <a:bodyPr wrap="square">
            <a:spAutoFit/>
          </a:bodyPr>
          <a:lstStyle/>
          <a:p>
            <a:r>
              <a:rPr lang="en-US" altLang="zh-CN" sz="2800" b="1" dirty="0">
                <a:solidFill>
                  <a:prstClr val="black"/>
                </a:solidFill>
                <a:latin typeface="华文楷体" panose="02010600040101010101" pitchFamily="2" charset="-122"/>
                <a:ea typeface="华文楷体" panose="02010600040101010101" pitchFamily="2" charset="-122"/>
              </a:rPr>
              <a:t>3</a:t>
            </a:r>
            <a:r>
              <a:rPr lang="en-US" altLang="zh-CN" sz="2800" b="1" dirty="0" smtClean="0">
                <a:solidFill>
                  <a:prstClr val="black"/>
                </a:solidFill>
                <a:latin typeface="华文楷体" panose="02010600040101010101" pitchFamily="2" charset="-122"/>
                <a:ea typeface="华文楷体" panose="02010600040101010101" pitchFamily="2" charset="-122"/>
              </a:rPr>
              <a:t> .</a:t>
            </a:r>
            <a:r>
              <a:rPr lang="zh-CN" altLang="en-US" sz="2800" b="1" dirty="0">
                <a:latin typeface="华文楷体" panose="02010600040101010101" pitchFamily="2" charset="-122"/>
                <a:ea typeface="华文楷体" panose="02010600040101010101" pitchFamily="2" charset="-122"/>
              </a:rPr>
              <a:t>经济关系中技术的决定性，技术与科学</a:t>
            </a:r>
            <a:endParaRPr lang="en-US" altLang="zh-CN" sz="2800" b="1" dirty="0">
              <a:latin typeface="华文楷体" panose="02010600040101010101" pitchFamily="2" charset="-122"/>
              <a:ea typeface="华文楷体" panose="02010600040101010101" pitchFamily="2" charset="-122"/>
            </a:endParaRPr>
          </a:p>
        </p:txBody>
      </p:sp>
      <p:sp>
        <p:nvSpPr>
          <p:cNvPr id="3" name="矩形 2"/>
          <p:cNvSpPr/>
          <p:nvPr/>
        </p:nvSpPr>
        <p:spPr>
          <a:xfrm>
            <a:off x="2412356" y="1914578"/>
            <a:ext cx="7869149" cy="1823576"/>
          </a:xfrm>
          <a:prstGeom prst="rect">
            <a:avLst/>
          </a:prstGeom>
        </p:spPr>
        <p:txBody>
          <a:bodyPr wrap="square">
            <a:spAutoFit/>
          </a:bodyPr>
          <a:lstStyle/>
          <a:p>
            <a:pPr>
              <a:lnSpc>
                <a:spcPts val="2600"/>
              </a:lnSpc>
            </a:pP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2</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）文章在说明经济关系“包括</a:t>
            </a:r>
            <a:r>
              <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生产和运输的全部技术后，接着就介绍了</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技术“决定”</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的方面，最后再补充说明经济关系“还包括”哪些方面。</a:t>
            </a:r>
            <a:endPar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endParaRPr>
          </a:p>
          <a:p>
            <a:pPr>
              <a:lnSpc>
                <a:spcPts val="2600"/>
              </a:lnSpc>
            </a:pP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 </a:t>
            </a:r>
            <a:r>
              <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为什么不把经济关系所“</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包括”的</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方面都写完再写</a:t>
            </a:r>
            <a:endParaRPr lang="en-US" altLang="zh-CN" sz="2400" b="1" dirty="0" smtClean="0">
              <a:latin typeface="华文楷体" panose="02010600040101010101" pitchFamily="2" charset="-122"/>
              <a:ea typeface="华文楷体" panose="02010600040101010101" pitchFamily="2" charset="-122"/>
              <a:cs typeface="Times New Roman" panose="02020603050405020304" pitchFamily="18" charset="0"/>
            </a:endParaRPr>
          </a:p>
          <a:p>
            <a:pPr>
              <a:lnSpc>
                <a:spcPts val="2600"/>
              </a:lnSpc>
            </a:pP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技术</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所“决定”的</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方面呢？这样安排逻辑的用意是什么？</a:t>
            </a:r>
            <a:endParaRPr lang="zh-CN" altLang="en-US" sz="2400" b="1" dirty="0">
              <a:latin typeface="华文楷体" panose="02010600040101010101" pitchFamily="2" charset="-122"/>
              <a:ea typeface="华文楷体" panose="02010600040101010101" pitchFamily="2" charset="-122"/>
            </a:endParaRPr>
          </a:p>
        </p:txBody>
      </p:sp>
      <p:sp>
        <p:nvSpPr>
          <p:cNvPr id="9" name="文本框 8"/>
          <p:cNvSpPr txBox="1"/>
          <p:nvPr/>
        </p:nvSpPr>
        <p:spPr>
          <a:xfrm>
            <a:off x="2465221" y="3644028"/>
            <a:ext cx="7763418" cy="1131079"/>
          </a:xfrm>
          <a:prstGeom prst="rect">
            <a:avLst/>
          </a:prstGeom>
          <a:noFill/>
        </p:spPr>
        <p:txBody>
          <a:bodyPr wrap="square" rtlCol="0">
            <a:spAutoFit/>
          </a:bodyPr>
          <a:lstStyle/>
          <a:p>
            <a:pPr>
              <a:lnSpc>
                <a:spcPts val="2600"/>
              </a:lnSpc>
            </a:pPr>
            <a:r>
              <a:rPr lang="zh-CN" altLang="en-US" sz="2400" b="1" dirty="0" smtClean="0">
                <a:latin typeface="华文楷体" panose="02010600040101010101" pitchFamily="2" charset="-122"/>
                <a:ea typeface="华文楷体" panose="02010600040101010101" pitchFamily="2" charset="-122"/>
              </a:rPr>
              <a:t>（</a:t>
            </a:r>
            <a:r>
              <a:rPr lang="en-US" altLang="zh-CN" sz="2400" b="1" dirty="0" smtClean="0">
                <a:latin typeface="华文楷体" panose="02010600040101010101" pitchFamily="2" charset="-122"/>
                <a:ea typeface="华文楷体" panose="02010600040101010101" pitchFamily="2" charset="-122"/>
              </a:rPr>
              <a:t>3</a:t>
            </a:r>
            <a:r>
              <a:rPr lang="zh-CN" altLang="en-US" sz="2400" b="1" dirty="0" smtClean="0">
                <a:latin typeface="华文楷体" panose="02010600040101010101" pitchFamily="2" charset="-122"/>
                <a:ea typeface="华文楷体" panose="02010600040101010101" pitchFamily="2" charset="-122"/>
              </a:rPr>
              <a:t>）关于“技术”与“科学”的关系，恩格斯的观点是什么？是“科学”依赖于“技术”，而“技术”并不依赖于“科学”吗？</a:t>
            </a:r>
            <a:endParaRPr lang="zh-CN" altLang="en-US" sz="2400" b="1" dirty="0">
              <a:latin typeface="华文楷体" panose="02010600040101010101" pitchFamily="2" charset="-122"/>
              <a:ea typeface="华文楷体" panose="02010600040101010101" pitchFamily="2" charset="-122"/>
            </a:endParaRPr>
          </a:p>
        </p:txBody>
      </p:sp>
      <p:sp>
        <p:nvSpPr>
          <p:cNvPr id="10" name="文本框 9"/>
          <p:cNvSpPr txBox="1"/>
          <p:nvPr/>
        </p:nvSpPr>
        <p:spPr>
          <a:xfrm>
            <a:off x="2429465" y="4775107"/>
            <a:ext cx="7840511" cy="1131079"/>
          </a:xfrm>
          <a:prstGeom prst="rect">
            <a:avLst/>
          </a:prstGeom>
          <a:noFill/>
        </p:spPr>
        <p:txBody>
          <a:bodyPr wrap="square" rtlCol="0">
            <a:spAutoFit/>
          </a:bodyPr>
          <a:lstStyle/>
          <a:p>
            <a:pPr>
              <a:lnSpc>
                <a:spcPts val="2600"/>
              </a:lnSpc>
            </a:pPr>
            <a:r>
              <a:rPr lang="zh-CN" altLang="en-US" sz="2400" b="1" dirty="0" smtClean="0">
                <a:latin typeface="华文楷体" panose="02010600040101010101" pitchFamily="2" charset="-122"/>
                <a:ea typeface="华文楷体" panose="02010600040101010101" pitchFamily="2" charset="-122"/>
              </a:rPr>
              <a:t>（</a:t>
            </a:r>
            <a:r>
              <a:rPr lang="en-US" altLang="zh-CN" sz="2400" b="1" dirty="0">
                <a:latin typeface="华文楷体" panose="02010600040101010101" pitchFamily="2" charset="-122"/>
                <a:ea typeface="华文楷体" panose="02010600040101010101" pitchFamily="2" charset="-122"/>
              </a:rPr>
              <a:t>4</a:t>
            </a:r>
            <a:r>
              <a:rPr lang="zh-CN" altLang="en-US" sz="2400" b="1" dirty="0" smtClean="0">
                <a:latin typeface="华文楷体" panose="02010600040101010101" pitchFamily="2" charset="-122"/>
                <a:ea typeface="华文楷体" panose="02010600040101010101" pitchFamily="2" charset="-122"/>
              </a:rPr>
              <a:t>）作者说“可惜在德国，人们撰写科学史时习惯于把科学看作是从天上掉下来的”。结合前文举的实例，说说“科学”实际上是从何而来的？</a:t>
            </a:r>
            <a:endParaRPr lang="zh-CN" altLang="en-US" sz="24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14660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 calcmode="lin" valueType="num">
                                      <p:cBhvr additive="base">
                                        <p:cTn id="2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028939" y="1845955"/>
            <a:ext cx="6720116" cy="12193"/>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83458" y="1444965"/>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011855" y="1371137"/>
            <a:ext cx="6737199" cy="523220"/>
          </a:xfrm>
          <a:prstGeom prst="rect">
            <a:avLst/>
          </a:prstGeom>
        </p:spPr>
        <p:txBody>
          <a:bodyPr wrap="square">
            <a:spAutoFit/>
          </a:bodyPr>
          <a:lstStyle/>
          <a:p>
            <a:r>
              <a:rPr lang="en-US" altLang="zh-CN" sz="2800" dirty="0" smtClean="0">
                <a:solidFill>
                  <a:prstClr val="black"/>
                </a:solidFill>
                <a:latin typeface="华文楷体" panose="02010600040101010101" pitchFamily="2" charset="-122"/>
                <a:ea typeface="华文楷体" panose="02010600040101010101" pitchFamily="2" charset="-122"/>
              </a:rPr>
              <a:t>3</a:t>
            </a:r>
            <a:r>
              <a:rPr lang="en-US" altLang="zh-CN" sz="2800" dirty="0">
                <a:solidFill>
                  <a:prstClr val="black"/>
                </a:solidFill>
                <a:latin typeface="华文楷体" panose="02010600040101010101" pitchFamily="2" charset="-122"/>
                <a:ea typeface="华文楷体" panose="02010600040101010101" pitchFamily="2" charset="-122"/>
              </a:rPr>
              <a:t>.</a:t>
            </a:r>
            <a:r>
              <a:rPr lang="zh-CN" altLang="en-US" sz="2800" b="1" dirty="0" smtClean="0">
                <a:latin typeface="华文楷体" panose="02010600040101010101" pitchFamily="2" charset="-122"/>
                <a:ea typeface="华文楷体" panose="02010600040101010101" pitchFamily="2" charset="-122"/>
              </a:rPr>
              <a:t>经济</a:t>
            </a:r>
            <a:r>
              <a:rPr lang="zh-CN" altLang="en-US" sz="2800" b="1" dirty="0">
                <a:latin typeface="华文楷体" panose="02010600040101010101" pitchFamily="2" charset="-122"/>
                <a:ea typeface="华文楷体" panose="02010600040101010101" pitchFamily="2" charset="-122"/>
              </a:rPr>
              <a:t>关系中技术的决定性，技术与科学</a:t>
            </a:r>
            <a:endParaRPr lang="en-US" altLang="zh-CN" sz="2800" dirty="0">
              <a:latin typeface="华文楷体" panose="02010600040101010101" pitchFamily="2" charset="-122"/>
              <a:ea typeface="华文楷体" panose="02010600040101010101" pitchFamily="2" charset="-122"/>
            </a:endParaRPr>
          </a:p>
        </p:txBody>
      </p:sp>
      <p:sp>
        <p:nvSpPr>
          <p:cNvPr id="3" name="矩形 2"/>
          <p:cNvSpPr/>
          <p:nvPr/>
        </p:nvSpPr>
        <p:spPr>
          <a:xfrm>
            <a:off x="2203124" y="1985940"/>
            <a:ext cx="7706469" cy="2272417"/>
          </a:xfrm>
          <a:prstGeom prst="rect">
            <a:avLst/>
          </a:prstGeom>
        </p:spPr>
        <p:txBody>
          <a:bodyPr wrap="square">
            <a:spAutoFit/>
          </a:bodyPr>
          <a:lstStyle/>
          <a:p>
            <a:pPr>
              <a:lnSpc>
                <a:spcPts val="3400"/>
              </a:lnSpc>
            </a:pP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2</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文章在说明经济关系“包括</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生产和运输的全部技术后，接着就介绍了技术“决定”的方面，最后再补充说明经济关系“还包括”哪些方面。</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a:p>
            <a:pPr>
              <a:lnSpc>
                <a:spcPts val="3400"/>
              </a:lnSpc>
            </a:pP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为什么不把经济关系所“包括”的方面都写完再写</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a:p>
            <a:pPr>
              <a:lnSpc>
                <a:spcPts val="3400"/>
              </a:lnSpc>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技术所“决定”的方面呢？这样安排逻辑的用意是什么</a:t>
            </a:r>
            <a:r>
              <a:rPr lang="zh-CN" altLang="en-US" sz="2400" b="1" dirty="0" smtClean="0">
                <a:latin typeface="华文楷体" panose="02010600040101010101" pitchFamily="2" charset="-122"/>
                <a:ea typeface="华文楷体" panose="02010600040101010101" pitchFamily="2" charset="-122"/>
                <a:cs typeface="Times New Roman" panose="02020603050405020304" pitchFamily="18" charset="0"/>
              </a:rPr>
              <a:t>？</a:t>
            </a:r>
            <a:endParaRPr lang="zh-CN" altLang="en-US" sz="2400" b="1" dirty="0">
              <a:latin typeface="华文楷体" panose="02010600040101010101" pitchFamily="2" charset="-122"/>
              <a:ea typeface="华文楷体" panose="02010600040101010101" pitchFamily="2" charset="-122"/>
            </a:endParaRPr>
          </a:p>
        </p:txBody>
      </p:sp>
      <p:sp>
        <p:nvSpPr>
          <p:cNvPr id="9" name="矩形 8"/>
          <p:cNvSpPr/>
          <p:nvPr/>
        </p:nvSpPr>
        <p:spPr>
          <a:xfrm>
            <a:off x="2156511" y="2066246"/>
            <a:ext cx="7753082" cy="3716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t>          </a:t>
            </a:r>
            <a:r>
              <a:rPr lang="en-US" altLang="zh-CN" sz="2400" b="1" dirty="0"/>
              <a:t> </a:t>
            </a:r>
            <a:r>
              <a:rPr lang="zh-CN" altLang="zh-CN" sz="2400" b="1" dirty="0">
                <a:latin typeface="楷体" pitchFamily="49" charset="-122"/>
                <a:ea typeface="楷体" pitchFamily="49" charset="-122"/>
              </a:rPr>
              <a:t>这部分内容重点是在回答“经济关系”中的“技术”，对包括“科学”在内的“上层建筑”中很多方面的决定性作用，尤其是对“科学”的巨大推动作用。</a:t>
            </a:r>
            <a:endParaRPr lang="zh-CN" altLang="zh-CN" sz="2400" dirty="0">
              <a:latin typeface="楷体" pitchFamily="49" charset="-122"/>
              <a:ea typeface="楷体" pitchFamily="49" charset="-122"/>
            </a:endParaRPr>
          </a:p>
          <a:p>
            <a:r>
              <a:rPr lang="en-US" altLang="zh-CN" sz="2400" b="1" dirty="0">
                <a:latin typeface="楷体" pitchFamily="49" charset="-122"/>
                <a:ea typeface="楷体" pitchFamily="49" charset="-122"/>
              </a:rPr>
              <a:t>    </a:t>
            </a:r>
            <a:r>
              <a:rPr lang="zh-CN" altLang="zh-CN" sz="2400" b="1" dirty="0" smtClean="0">
                <a:latin typeface="楷体" pitchFamily="49" charset="-122"/>
                <a:ea typeface="楷体" pitchFamily="49" charset="-122"/>
              </a:rPr>
              <a:t>所以</a:t>
            </a:r>
            <a:r>
              <a:rPr lang="zh-CN" altLang="zh-CN" sz="2400" b="1" dirty="0">
                <a:latin typeface="楷体" pitchFamily="49" charset="-122"/>
                <a:ea typeface="楷体" pitchFamily="49" charset="-122"/>
              </a:rPr>
              <a:t>作者首先说明“经济关系”包括“全部技术”，紧接着就用四个“决定着”，说明了“技术”对上层建筑中很方面的“决定性”作用，也就是“经济关系”的“决定性作用”。最后，再补充说明“经济关系”还包括“地理基础”“前阶段的残余”和“外部环境”。</a:t>
            </a:r>
            <a:endParaRPr lang="zh-CN" altLang="zh-CN" sz="2400" dirty="0">
              <a:latin typeface="楷体" pitchFamily="49" charset="-122"/>
              <a:ea typeface="楷体" pitchFamily="49" charset="-122"/>
            </a:endParaRPr>
          </a:p>
          <a:p>
            <a:r>
              <a:rPr lang="en-US" altLang="zh-CN" sz="2400" b="1" dirty="0">
                <a:latin typeface="楷体" pitchFamily="49" charset="-122"/>
                <a:ea typeface="楷体" pitchFamily="49" charset="-122"/>
              </a:rPr>
              <a:t>    </a:t>
            </a:r>
            <a:r>
              <a:rPr lang="zh-CN" altLang="zh-CN" sz="2400" b="1" dirty="0" smtClean="0">
                <a:latin typeface="楷体" pitchFamily="49" charset="-122"/>
                <a:ea typeface="楷体" pitchFamily="49" charset="-122"/>
              </a:rPr>
              <a:t>这样</a:t>
            </a:r>
            <a:r>
              <a:rPr lang="zh-CN" altLang="zh-CN" sz="2400" b="1" dirty="0">
                <a:latin typeface="楷体" pitchFamily="49" charset="-122"/>
                <a:ea typeface="楷体" pitchFamily="49" charset="-122"/>
              </a:rPr>
              <a:t>安排，既突出了重点内容，又保证了内容的准确和严谨。</a:t>
            </a:r>
            <a:endParaRPr lang="en-US" altLang="zh-CN" sz="2400" b="1" dirty="0">
              <a:latin typeface="楷体" pitchFamily="49" charset="-122"/>
              <a:ea typeface="楷体" pitchFamily="49" charset="-122"/>
            </a:endParaRPr>
          </a:p>
        </p:txBody>
      </p:sp>
    </p:spTree>
    <p:extLst>
      <p:ext uri="{BB962C8B-B14F-4D97-AF65-F5344CB8AC3E}">
        <p14:creationId xmlns:p14="http://schemas.microsoft.com/office/powerpoint/2010/main" val="207947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435339" y="1845955"/>
            <a:ext cx="6720116" cy="12193"/>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989858" y="1444965"/>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418256" y="1371137"/>
            <a:ext cx="6135620" cy="523220"/>
          </a:xfrm>
          <a:prstGeom prst="rect">
            <a:avLst/>
          </a:prstGeom>
        </p:spPr>
        <p:txBody>
          <a:bodyPr wrap="square">
            <a:spAutoFit/>
          </a:bodyPr>
          <a:lstStyle/>
          <a:p>
            <a:r>
              <a:rPr lang="en-US" altLang="zh-CN" sz="2800" b="1" dirty="0">
                <a:solidFill>
                  <a:prstClr val="black"/>
                </a:solidFill>
                <a:latin typeface="华文楷体" panose="02010600040101010101" pitchFamily="2" charset="-122"/>
                <a:ea typeface="华文楷体" panose="02010600040101010101" pitchFamily="2" charset="-122"/>
              </a:rPr>
              <a:t>3</a:t>
            </a:r>
            <a:r>
              <a:rPr lang="en-US" altLang="zh-CN" sz="2800" b="1" dirty="0" smtClean="0">
                <a:solidFill>
                  <a:prstClr val="black"/>
                </a:solidFill>
                <a:latin typeface="华文楷体" panose="02010600040101010101" pitchFamily="2" charset="-122"/>
                <a:ea typeface="华文楷体" panose="02010600040101010101" pitchFamily="2" charset="-122"/>
              </a:rPr>
              <a:t> .</a:t>
            </a:r>
            <a:r>
              <a:rPr lang="zh-CN" altLang="en-US" sz="2800" b="1" dirty="0" smtClean="0">
                <a:latin typeface="华文楷体" panose="02010600040101010101" pitchFamily="2" charset="-122"/>
                <a:ea typeface="华文楷体" panose="02010600040101010101" pitchFamily="2" charset="-122"/>
              </a:rPr>
              <a:t>经济</a:t>
            </a:r>
            <a:r>
              <a:rPr lang="zh-CN" altLang="en-US" sz="2800" b="1" dirty="0">
                <a:latin typeface="华文楷体" panose="02010600040101010101" pitchFamily="2" charset="-122"/>
                <a:ea typeface="华文楷体" panose="02010600040101010101" pitchFamily="2" charset="-122"/>
              </a:rPr>
              <a:t>关系与上层建筑，技术与科学</a:t>
            </a:r>
            <a:endParaRPr lang="en-US" altLang="zh-CN" sz="2800" b="1" dirty="0">
              <a:latin typeface="华文楷体" panose="02010600040101010101" pitchFamily="2" charset="-122"/>
              <a:ea typeface="华文楷体" panose="02010600040101010101" pitchFamily="2" charset="-122"/>
            </a:endParaRPr>
          </a:p>
        </p:txBody>
      </p:sp>
      <p:sp>
        <p:nvSpPr>
          <p:cNvPr id="9" name="文本框 8"/>
          <p:cNvSpPr txBox="1"/>
          <p:nvPr/>
        </p:nvSpPr>
        <p:spPr>
          <a:xfrm>
            <a:off x="2371187" y="1914578"/>
            <a:ext cx="7867618" cy="1131079"/>
          </a:xfrm>
          <a:prstGeom prst="rect">
            <a:avLst/>
          </a:prstGeom>
          <a:noFill/>
        </p:spPr>
        <p:txBody>
          <a:bodyPr wrap="square" rtlCol="0">
            <a:spAutoFit/>
          </a:bodyPr>
          <a:lstStyle/>
          <a:p>
            <a:pPr>
              <a:lnSpc>
                <a:spcPts val="2700"/>
              </a:lnSpc>
            </a:pPr>
            <a:r>
              <a:rPr lang="zh-CN" altLang="en-US" sz="2400" b="1" dirty="0" smtClean="0"/>
              <a:t>（</a:t>
            </a:r>
            <a:r>
              <a:rPr lang="en-US" altLang="zh-CN" sz="2400" b="1" dirty="0"/>
              <a:t>3</a:t>
            </a:r>
            <a:r>
              <a:rPr lang="zh-CN" altLang="en-US" sz="2400" b="1" dirty="0" smtClean="0"/>
              <a:t>）关于“技术”与“科学”的关系，恩格斯的观点是什么？是“科学”依赖于“技术”，而“技术”并不依赖于“科学”吗？</a:t>
            </a:r>
            <a:endParaRPr lang="zh-CN" altLang="en-US" sz="2400" b="1" dirty="0"/>
          </a:p>
        </p:txBody>
      </p:sp>
      <p:sp>
        <p:nvSpPr>
          <p:cNvPr id="5" name="文本框 4"/>
          <p:cNvSpPr txBox="1"/>
          <p:nvPr/>
        </p:nvSpPr>
        <p:spPr>
          <a:xfrm>
            <a:off x="2512168" y="4629183"/>
            <a:ext cx="7585656" cy="422616"/>
          </a:xfrm>
          <a:prstGeom prst="rect">
            <a:avLst/>
          </a:prstGeom>
          <a:noFill/>
        </p:spPr>
        <p:txBody>
          <a:bodyPr wrap="square" rtlCol="0">
            <a:spAutoFit/>
          </a:bodyPr>
          <a:lstStyle/>
          <a:p>
            <a:pPr>
              <a:lnSpc>
                <a:spcPts val="2700"/>
              </a:lnSpc>
            </a:pPr>
            <a:r>
              <a:rPr lang="en-US" altLang="zh-CN" sz="2000" b="1" dirty="0"/>
              <a:t>        </a:t>
            </a:r>
            <a:r>
              <a:rPr lang="en-US" altLang="zh-CN" sz="2000" b="1" dirty="0" smtClean="0"/>
              <a:t> </a:t>
            </a:r>
            <a:endParaRPr lang="en-US" altLang="zh-CN" sz="2400" b="1" dirty="0" smtClean="0">
              <a:latin typeface="华文楷体" panose="02010600040101010101" pitchFamily="2" charset="-122"/>
              <a:ea typeface="华文楷体" panose="02010600040101010101" pitchFamily="2" charset="-122"/>
            </a:endParaRPr>
          </a:p>
        </p:txBody>
      </p:sp>
      <p:sp>
        <p:nvSpPr>
          <p:cNvPr id="13" name="圆角矩形标注 12"/>
          <p:cNvSpPr/>
          <p:nvPr/>
        </p:nvSpPr>
        <p:spPr>
          <a:xfrm>
            <a:off x="2395330" y="1397609"/>
            <a:ext cx="7784268" cy="1266991"/>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rgbClr val="FF0000"/>
                </a:solidFill>
                <a:latin typeface="华文楷体" panose="02010600040101010101" pitchFamily="2" charset="-122"/>
                <a:ea typeface="华文楷体" panose="02010600040101010101" pitchFamily="2" charset="-122"/>
              </a:rPr>
              <a:t>托里拆利研究流体静力学；</a:t>
            </a:r>
            <a:r>
              <a:rPr lang="zh-CN" altLang="en-US" sz="2000" b="1" dirty="0" smtClean="0">
                <a:latin typeface="华文楷体" panose="02010600040101010101" pitchFamily="2" charset="-122"/>
                <a:ea typeface="华文楷体" panose="02010600040101010101" pitchFamily="2" charset="-122"/>
              </a:rPr>
              <a:t>哥白尼</a:t>
            </a:r>
            <a:r>
              <a:rPr lang="zh-CN" altLang="en-US" sz="2000" b="1" dirty="0">
                <a:latin typeface="华文楷体" panose="02010600040101010101" pitchFamily="2" charset="-122"/>
                <a:ea typeface="华文楷体" panose="02010600040101010101" pitchFamily="2" charset="-122"/>
              </a:rPr>
              <a:t>、牛顿解决了宏观低速运动规律</a:t>
            </a:r>
            <a:r>
              <a:rPr lang="zh-CN" altLang="en-US" sz="2000" b="1" dirty="0" smtClean="0">
                <a:latin typeface="华文楷体" panose="02010600040101010101" pitchFamily="2" charset="-122"/>
                <a:ea typeface="华文楷体" panose="02010600040101010101" pitchFamily="2" charset="-122"/>
              </a:rPr>
              <a:t>；普朗克</a:t>
            </a:r>
            <a:r>
              <a:rPr lang="zh-CN" altLang="en-US" sz="2000" b="1" dirty="0">
                <a:latin typeface="华文楷体" panose="02010600040101010101" pitchFamily="2" charset="-122"/>
                <a:ea typeface="华文楷体" panose="02010600040101010101" pitchFamily="2" charset="-122"/>
              </a:rPr>
              <a:t>、爱因斯坦等提出了量子论和</a:t>
            </a:r>
            <a:r>
              <a:rPr lang="zh-CN" altLang="en-US" sz="2000" b="1" dirty="0" smtClean="0">
                <a:latin typeface="华文楷体" panose="02010600040101010101" pitchFamily="2" charset="-122"/>
                <a:ea typeface="华文楷体" panose="02010600040101010101" pitchFamily="2" charset="-122"/>
              </a:rPr>
              <a:t>狭义相对论。</a:t>
            </a:r>
            <a:endParaRPr lang="en-US" altLang="zh-CN" sz="2000" b="1" dirty="0" smtClean="0">
              <a:latin typeface="华文楷体" panose="02010600040101010101" pitchFamily="2" charset="-122"/>
              <a:ea typeface="华文楷体" panose="02010600040101010101" pitchFamily="2" charset="-122"/>
            </a:endParaRPr>
          </a:p>
          <a:p>
            <a:r>
              <a:rPr lang="zh-CN" altLang="en-US" sz="2000" b="1" dirty="0" smtClean="0">
                <a:solidFill>
                  <a:srgbClr val="FF0000"/>
                </a:solidFill>
                <a:latin typeface="华文楷体" panose="02010600040101010101" pitchFamily="2" charset="-122"/>
                <a:ea typeface="华文楷体" panose="02010600040101010101" pitchFamily="2" charset="-122"/>
              </a:rPr>
              <a:t>意大利治理山区河流，</a:t>
            </a:r>
            <a:r>
              <a:rPr lang="zh-CN" altLang="en-US" sz="2000" b="1" dirty="0" smtClean="0">
                <a:latin typeface="华文楷体" panose="02010600040101010101" pitchFamily="2" charset="-122"/>
                <a:ea typeface="华文楷体" panose="02010600040101010101" pitchFamily="2" charset="-122"/>
              </a:rPr>
              <a:t>蒸汽机的使用，电机的使用，网络的出现、电脑的应用。</a:t>
            </a:r>
            <a:endParaRPr lang="zh-CN" altLang="en-US" sz="2000" b="1" dirty="0">
              <a:latin typeface="华文楷体" panose="02010600040101010101" pitchFamily="2" charset="-122"/>
              <a:ea typeface="华文楷体" panose="02010600040101010101" pitchFamily="2" charset="-122"/>
            </a:endParaRPr>
          </a:p>
        </p:txBody>
      </p:sp>
      <p:sp>
        <p:nvSpPr>
          <p:cNvPr id="3" name="矩形 2"/>
          <p:cNvSpPr/>
          <p:nvPr/>
        </p:nvSpPr>
        <p:spPr>
          <a:xfrm>
            <a:off x="2399659" y="3170855"/>
            <a:ext cx="7727324" cy="1477328"/>
          </a:xfrm>
          <a:prstGeom prst="rect">
            <a:avLst/>
          </a:prstGeom>
        </p:spPr>
        <p:txBody>
          <a:bodyPr wrap="square">
            <a:spAutoFit/>
          </a:bodyPr>
          <a:lstStyle/>
          <a:p>
            <a:pPr>
              <a:lnSpc>
                <a:spcPts val="2700"/>
              </a:lnSpc>
            </a:pPr>
            <a:r>
              <a:rPr lang="en-US" altLang="zh-CN" sz="2400" b="1" dirty="0" smtClean="0">
                <a:solidFill>
                  <a:srgbClr val="333333"/>
                </a:solidFill>
                <a:latin typeface="华文楷体" panose="02010600040101010101" pitchFamily="2" charset="-122"/>
                <a:ea typeface="华文楷体" panose="02010600040101010101" pitchFamily="2" charset="-122"/>
                <a:cs typeface="Helvetica" panose="020B0604020202020204" pitchFamily="34" charset="0"/>
              </a:rPr>
              <a:t>        “</a:t>
            </a:r>
            <a:r>
              <a:rPr lang="zh-CN" altLang="zh-CN" sz="2400" b="1" dirty="0" smtClean="0">
                <a:solidFill>
                  <a:srgbClr val="333333"/>
                </a:solidFill>
                <a:latin typeface="华文楷体" panose="02010600040101010101" pitchFamily="2" charset="-122"/>
                <a:ea typeface="华文楷体" panose="02010600040101010101" pitchFamily="2" charset="-122"/>
                <a:cs typeface="Helvetica" panose="020B0604020202020204" pitchFamily="34" charset="0"/>
              </a:rPr>
              <a:t>如果</a:t>
            </a:r>
            <a:r>
              <a:rPr lang="zh-CN" altLang="zh-CN" sz="2400" b="1" dirty="0">
                <a:solidFill>
                  <a:srgbClr val="333333"/>
                </a:solidFill>
                <a:latin typeface="华文楷体" panose="02010600040101010101" pitchFamily="2" charset="-122"/>
                <a:ea typeface="华文楷体" panose="02010600040101010101" pitchFamily="2" charset="-122"/>
                <a:cs typeface="Helvetica" panose="020B0604020202020204" pitchFamily="34" charset="0"/>
              </a:rPr>
              <a:t>象您</a:t>
            </a:r>
            <a:r>
              <a:rPr lang="zh-CN" altLang="zh-CN" sz="2400" b="1" dirty="0" smtClean="0">
                <a:solidFill>
                  <a:srgbClr val="333333"/>
                </a:solidFill>
                <a:latin typeface="华文楷体" panose="02010600040101010101" pitchFamily="2" charset="-122"/>
                <a:ea typeface="华文楷体" panose="02010600040101010101" pitchFamily="2" charset="-122"/>
                <a:cs typeface="Helvetica" panose="020B0604020202020204" pitchFamily="34" charset="0"/>
              </a:rPr>
              <a:t>所说</a:t>
            </a:r>
            <a:r>
              <a:rPr lang="zh-CN" altLang="zh-CN" sz="2400" b="1" dirty="0">
                <a:solidFill>
                  <a:srgbClr val="333333"/>
                </a:solidFill>
                <a:latin typeface="华文楷体" panose="02010600040101010101" pitchFamily="2" charset="-122"/>
                <a:ea typeface="华文楷体" panose="02010600040101010101" pitchFamily="2" charset="-122"/>
                <a:cs typeface="Helvetica" panose="020B0604020202020204" pitchFamily="34" charset="0"/>
              </a:rPr>
              <a:t>的，技术</a:t>
            </a:r>
            <a:r>
              <a:rPr lang="zh-CN" altLang="zh-CN" sz="2400" b="1" dirty="0">
                <a:solidFill>
                  <a:srgbClr val="FF0000"/>
                </a:solidFill>
                <a:latin typeface="华文楷体" panose="02010600040101010101" pitchFamily="2" charset="-122"/>
                <a:ea typeface="华文楷体" panose="02010600040101010101" pitchFamily="2" charset="-122"/>
                <a:cs typeface="Helvetica" panose="020B0604020202020204" pitchFamily="34" charset="0"/>
              </a:rPr>
              <a:t>在很大程度上</a:t>
            </a:r>
            <a:r>
              <a:rPr lang="zh-CN" altLang="zh-CN" sz="2400" b="1" dirty="0">
                <a:solidFill>
                  <a:srgbClr val="333333"/>
                </a:solidFill>
                <a:latin typeface="华文楷体" panose="02010600040101010101" pitchFamily="2" charset="-122"/>
                <a:ea typeface="华文楷体" panose="02010600040101010101" pitchFamily="2" charset="-122"/>
                <a:cs typeface="Helvetica" panose="020B0604020202020204" pitchFamily="34" charset="0"/>
              </a:rPr>
              <a:t>依赖于科学状况，那么，科学则</a:t>
            </a:r>
            <a:r>
              <a:rPr lang="zh-CN" altLang="zh-CN" sz="2400" b="1" dirty="0">
                <a:solidFill>
                  <a:srgbClr val="FF0000"/>
                </a:solidFill>
                <a:latin typeface="华文楷体" panose="02010600040101010101" pitchFamily="2" charset="-122"/>
                <a:ea typeface="华文楷体" panose="02010600040101010101" pitchFamily="2" charset="-122"/>
                <a:cs typeface="Helvetica" panose="020B0604020202020204" pitchFamily="34" charset="0"/>
              </a:rPr>
              <a:t>在更大得多的程度上</a:t>
            </a:r>
            <a:r>
              <a:rPr lang="zh-CN" altLang="zh-CN" sz="2400" b="1" dirty="0">
                <a:solidFill>
                  <a:srgbClr val="333333"/>
                </a:solidFill>
                <a:latin typeface="华文楷体" panose="02010600040101010101" pitchFamily="2" charset="-122"/>
                <a:ea typeface="华文楷体" panose="02010600040101010101" pitchFamily="2" charset="-122"/>
                <a:cs typeface="Helvetica" panose="020B0604020202020204" pitchFamily="34" charset="0"/>
              </a:rPr>
              <a:t>依赖于技术的状况和需要。社会一旦有技术上的需要，这种需要就会比十所大学</a:t>
            </a:r>
            <a:r>
              <a:rPr lang="zh-CN" altLang="zh-CN" sz="2400" b="1" dirty="0">
                <a:solidFill>
                  <a:srgbClr val="FF0000"/>
                </a:solidFill>
                <a:latin typeface="华文楷体" panose="02010600040101010101" pitchFamily="2" charset="-122"/>
                <a:ea typeface="华文楷体" panose="02010600040101010101" pitchFamily="2" charset="-122"/>
                <a:cs typeface="Helvetica" panose="020B0604020202020204" pitchFamily="34" charset="0"/>
              </a:rPr>
              <a:t>更能</a:t>
            </a:r>
            <a:r>
              <a:rPr lang="zh-CN" altLang="zh-CN" sz="2400" b="1" dirty="0">
                <a:solidFill>
                  <a:srgbClr val="333333"/>
                </a:solidFill>
                <a:latin typeface="华文楷体" panose="02010600040101010101" pitchFamily="2" charset="-122"/>
                <a:ea typeface="华文楷体" panose="02010600040101010101" pitchFamily="2" charset="-122"/>
                <a:cs typeface="Helvetica" panose="020B0604020202020204" pitchFamily="34" charset="0"/>
              </a:rPr>
              <a:t>把科学推向前进</a:t>
            </a:r>
            <a:r>
              <a:rPr lang="zh-CN" altLang="zh-CN" sz="2400" b="1" dirty="0" smtClean="0">
                <a:solidFill>
                  <a:srgbClr val="333333"/>
                </a:solidFill>
                <a:latin typeface="华文楷体" panose="02010600040101010101" pitchFamily="2" charset="-122"/>
                <a:ea typeface="华文楷体" panose="02010600040101010101" pitchFamily="2" charset="-122"/>
                <a:cs typeface="Helvetica" panose="020B0604020202020204" pitchFamily="34" charset="0"/>
              </a:rPr>
              <a:t>。</a:t>
            </a:r>
            <a:r>
              <a:rPr lang="en-US" altLang="zh-CN" sz="2400" b="1" dirty="0" smtClean="0">
                <a:solidFill>
                  <a:srgbClr val="333333"/>
                </a:solidFill>
                <a:latin typeface="华文楷体" panose="02010600040101010101" pitchFamily="2" charset="-122"/>
                <a:ea typeface="华文楷体" panose="02010600040101010101" pitchFamily="2" charset="-122"/>
                <a:cs typeface="Helvetica" panose="020B0604020202020204" pitchFamily="34" charset="0"/>
              </a:rPr>
              <a:t>”</a:t>
            </a:r>
            <a:endParaRPr lang="zh-CN" altLang="en-US" sz="2400" b="1" dirty="0">
              <a:latin typeface="华文楷体" panose="02010600040101010101" pitchFamily="2" charset="-122"/>
              <a:ea typeface="华文楷体" panose="02010600040101010101" pitchFamily="2" charset="-122"/>
            </a:endParaRPr>
          </a:p>
        </p:txBody>
      </p:sp>
      <p:sp>
        <p:nvSpPr>
          <p:cNvPr id="10" name="矩形 9"/>
          <p:cNvSpPr/>
          <p:nvPr/>
        </p:nvSpPr>
        <p:spPr>
          <a:xfrm>
            <a:off x="3486797" y="4545614"/>
            <a:ext cx="6617199" cy="17189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600"/>
              </a:lnSpc>
            </a:pPr>
            <a:r>
              <a:rPr lang="zh-CN" altLang="en-US" sz="2400" b="1" dirty="0" smtClean="0">
                <a:latin typeface="华文楷体" panose="02010600040101010101" pitchFamily="2" charset="-122"/>
                <a:ea typeface="华文楷体" panose="02010600040101010101" pitchFamily="2" charset="-122"/>
              </a:rPr>
              <a:t>        恩格斯</a:t>
            </a:r>
            <a:r>
              <a:rPr lang="zh-CN" altLang="en-US" sz="2400" b="1" dirty="0">
                <a:latin typeface="华文楷体" panose="02010600040101010101" pitchFamily="2" charset="-122"/>
                <a:ea typeface="华文楷体" panose="02010600040101010101" pitchFamily="2" charset="-122"/>
              </a:rPr>
              <a:t>首先肯定了“技术”在一定程度上依赖于“科学”，但他更加强调了“科学”在更大的程度上依赖于“技术”。在二者之间， 有时候“科学”会对“技术”产生作用，但这丝毫动摇不了“技术”的“决定性基础”地位。</a:t>
            </a:r>
            <a:endParaRPr lang="en-US" altLang="zh-CN" sz="2400" b="1" dirty="0">
              <a:latin typeface="华文楷体" panose="02010600040101010101" pitchFamily="2" charset="-122"/>
              <a:ea typeface="华文楷体" panose="02010600040101010101" pitchFamily="2" charset="-122"/>
            </a:endParaRPr>
          </a:p>
        </p:txBody>
      </p:sp>
      <p:sp>
        <p:nvSpPr>
          <p:cNvPr id="14" name="矩形 13"/>
          <p:cNvSpPr/>
          <p:nvPr/>
        </p:nvSpPr>
        <p:spPr>
          <a:xfrm>
            <a:off x="2371187" y="2564025"/>
            <a:ext cx="7839146" cy="963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latin typeface="华文楷体" panose="02010600040101010101" pitchFamily="2" charset="-122"/>
                <a:ea typeface="华文楷体" panose="02010600040101010101" pitchFamily="2" charset="-122"/>
              </a:rPr>
              <a:t>科学</a:t>
            </a:r>
            <a:r>
              <a:rPr lang="zh-CN" altLang="en-US" sz="2000" b="1" dirty="0" smtClean="0">
                <a:latin typeface="华文楷体" panose="02010600040101010101" pitchFamily="2" charset="-122"/>
                <a:ea typeface="华文楷体" panose="02010600040101010101" pitchFamily="2" charset="-122"/>
              </a:rPr>
              <a:t>：知识、理论</a:t>
            </a:r>
            <a:r>
              <a:rPr lang="zh-CN" altLang="en-US" sz="2000" b="1" dirty="0">
                <a:latin typeface="华文楷体" panose="02010600040101010101" pitchFamily="2" charset="-122"/>
                <a:ea typeface="华文楷体" panose="02010600040101010101" pitchFamily="2" charset="-122"/>
              </a:rPr>
              <a:t>形态；现象中探求未知，以“认识”为己任；</a:t>
            </a:r>
            <a:endParaRPr lang="en-US" altLang="zh-CN" sz="2000" b="1" dirty="0">
              <a:latin typeface="华文楷体" panose="02010600040101010101" pitchFamily="2" charset="-122"/>
              <a:ea typeface="华文楷体" panose="02010600040101010101" pitchFamily="2" charset="-122"/>
            </a:endParaRPr>
          </a:p>
          <a:p>
            <a:r>
              <a:rPr lang="zh-CN" altLang="en-US" sz="2000" b="1" dirty="0">
                <a:latin typeface="华文楷体" panose="02010600040101010101" pitchFamily="2" charset="-122"/>
                <a:ea typeface="华文楷体" panose="02010600040101010101" pitchFamily="2" charset="-122"/>
              </a:rPr>
              <a:t>技术</a:t>
            </a:r>
            <a:r>
              <a:rPr lang="zh-CN" altLang="en-US" sz="2000" b="1" dirty="0" smtClean="0">
                <a:latin typeface="华文楷体" panose="02010600040101010101" pitchFamily="2" charset="-122"/>
                <a:ea typeface="华文楷体" panose="02010600040101010101" pitchFamily="2" charset="-122"/>
              </a:rPr>
              <a:t>：物质、直接</a:t>
            </a:r>
            <a:r>
              <a:rPr lang="zh-CN" altLang="en-US" sz="2000" b="1" dirty="0">
                <a:latin typeface="华文楷体" panose="02010600040101010101" pitchFamily="2" charset="-122"/>
                <a:ea typeface="华文楷体" panose="02010600040101010101" pitchFamily="2" charset="-122"/>
              </a:rPr>
              <a:t>应用形态；是对认识的升华，用于“改造”活动。</a:t>
            </a:r>
          </a:p>
        </p:txBody>
      </p:sp>
      <p:sp>
        <p:nvSpPr>
          <p:cNvPr id="16" name="圆角矩形 15"/>
          <p:cNvSpPr/>
          <p:nvPr/>
        </p:nvSpPr>
        <p:spPr>
          <a:xfrm>
            <a:off x="3066731" y="3505169"/>
            <a:ext cx="6393177" cy="10404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700"/>
              </a:lnSpc>
            </a:pPr>
            <a:r>
              <a:rPr lang="zh-CN" altLang="en-US" sz="2400" b="1" dirty="0">
                <a:latin typeface="华文楷体" panose="02010600040101010101" pitchFamily="2" charset="-122"/>
                <a:ea typeface="华文楷体" panose="02010600040101010101" pitchFamily="2" charset="-122"/>
              </a:rPr>
              <a:t>其实，“技术”与“科学”的这种关系也正反映了“经济关系”与“上层建筑”的关系。</a:t>
            </a:r>
          </a:p>
        </p:txBody>
      </p:sp>
    </p:spTree>
    <p:extLst>
      <p:ext uri="{BB962C8B-B14F-4D97-AF65-F5344CB8AC3E}">
        <p14:creationId xmlns:p14="http://schemas.microsoft.com/office/powerpoint/2010/main" val="140957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4"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394699" y="1845955"/>
            <a:ext cx="6720116" cy="12193"/>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949218" y="1444965"/>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3377615" y="1371137"/>
            <a:ext cx="6737199" cy="523220"/>
          </a:xfrm>
          <a:prstGeom prst="rect">
            <a:avLst/>
          </a:prstGeom>
        </p:spPr>
        <p:txBody>
          <a:bodyPr wrap="square">
            <a:spAutoFit/>
          </a:bodyPr>
          <a:lstStyle/>
          <a:p>
            <a:r>
              <a:rPr lang="en-US" altLang="zh-CN" sz="2800" b="1" dirty="0">
                <a:solidFill>
                  <a:prstClr val="black"/>
                </a:solidFill>
                <a:latin typeface="华文楷体" panose="02010600040101010101" pitchFamily="2" charset="-122"/>
                <a:ea typeface="华文楷体" panose="02010600040101010101" pitchFamily="2" charset="-122"/>
              </a:rPr>
              <a:t>3</a:t>
            </a:r>
            <a:r>
              <a:rPr lang="en-US" altLang="zh-CN" sz="2800" b="1" dirty="0" smtClean="0">
                <a:solidFill>
                  <a:prstClr val="black"/>
                </a:solidFill>
                <a:latin typeface="华文楷体" panose="02010600040101010101" pitchFamily="2" charset="-122"/>
                <a:ea typeface="华文楷体" panose="02010600040101010101" pitchFamily="2" charset="-122"/>
              </a:rPr>
              <a:t> .</a:t>
            </a:r>
            <a:r>
              <a:rPr lang="zh-CN" altLang="en-US" sz="2800" b="1" dirty="0">
                <a:latin typeface="华文楷体" panose="02010600040101010101" pitchFamily="2" charset="-122"/>
                <a:ea typeface="华文楷体" panose="02010600040101010101" pitchFamily="2" charset="-122"/>
              </a:rPr>
              <a:t>经济关系中技术的决定性，技术与科学</a:t>
            </a:r>
            <a:endParaRPr lang="en-US" altLang="zh-CN" sz="2800" b="1" dirty="0">
              <a:latin typeface="华文楷体" panose="02010600040101010101" pitchFamily="2" charset="-122"/>
              <a:ea typeface="华文楷体" panose="02010600040101010101" pitchFamily="2" charset="-122"/>
            </a:endParaRPr>
          </a:p>
        </p:txBody>
      </p:sp>
      <p:sp>
        <p:nvSpPr>
          <p:cNvPr id="10" name="文本框 9"/>
          <p:cNvSpPr txBox="1"/>
          <p:nvPr/>
        </p:nvSpPr>
        <p:spPr>
          <a:xfrm>
            <a:off x="2500544" y="1989887"/>
            <a:ext cx="7732722" cy="1246495"/>
          </a:xfrm>
          <a:prstGeom prst="rect">
            <a:avLst/>
          </a:prstGeom>
          <a:noFill/>
        </p:spPr>
        <p:txBody>
          <a:bodyPr wrap="square" rtlCol="0">
            <a:spAutoFit/>
          </a:bodyPr>
          <a:lstStyle/>
          <a:p>
            <a:pPr>
              <a:lnSpc>
                <a:spcPts val="3000"/>
              </a:lnSpc>
            </a:pPr>
            <a:r>
              <a:rPr lang="zh-CN" altLang="en-US" sz="2400" b="1" dirty="0" smtClean="0">
                <a:latin typeface="华文楷体" panose="02010600040101010101" pitchFamily="2" charset="-122"/>
                <a:ea typeface="华文楷体" panose="02010600040101010101" pitchFamily="2" charset="-122"/>
              </a:rPr>
              <a:t>（</a:t>
            </a:r>
            <a:r>
              <a:rPr lang="en-US" altLang="zh-CN" sz="2400" b="1" dirty="0">
                <a:latin typeface="华文楷体" panose="02010600040101010101" pitchFamily="2" charset="-122"/>
                <a:ea typeface="华文楷体" panose="02010600040101010101" pitchFamily="2" charset="-122"/>
              </a:rPr>
              <a:t>4</a:t>
            </a:r>
            <a:r>
              <a:rPr lang="zh-CN" altLang="en-US" sz="2400" b="1" dirty="0" smtClean="0">
                <a:latin typeface="华文楷体" panose="02010600040101010101" pitchFamily="2" charset="-122"/>
                <a:ea typeface="华文楷体" panose="02010600040101010101" pitchFamily="2" charset="-122"/>
              </a:rPr>
              <a:t>）作者说“可惜在德国，人们撰写科学史时习惯于把科学看作是从天上掉下来的”。结合前文举的实例，说说“科学”实际上是从何而来的？</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2456509" y="3417889"/>
            <a:ext cx="7732722" cy="2308324"/>
          </a:xfrm>
          <a:prstGeom prst="rect">
            <a:avLst/>
          </a:prstGeom>
          <a:noFill/>
        </p:spPr>
        <p:txBody>
          <a:bodyPr wrap="square" rtlCol="0">
            <a:spAutoFit/>
          </a:bodyPr>
          <a:lstStyle/>
          <a:p>
            <a:r>
              <a:rPr lang="zh-CN" altLang="en-US" sz="2400" b="1" dirty="0" smtClean="0"/>
              <a:t>         </a:t>
            </a:r>
            <a:r>
              <a:rPr lang="zh-CN" altLang="en-US" sz="2400" b="1" dirty="0" smtClean="0">
                <a:latin typeface="华文楷体" panose="02010600040101010101" pitchFamily="2" charset="-122"/>
                <a:ea typeface="华文楷体" panose="02010600040101010101" pitchFamily="2" charset="-122"/>
              </a:rPr>
              <a:t>前文举了两个实例，一是流体静力学产生于治理山区河流的需要，一是关于“电”的理性认识产生于发现它在技术上的实际价值后。</a:t>
            </a:r>
            <a:endParaRPr lang="en-US" altLang="zh-CN" sz="2400" b="1" dirty="0" smtClean="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a:t>
            </a:r>
            <a:r>
              <a:rPr lang="en-US" altLang="zh-CN" sz="2400" b="1" dirty="0" smtClean="0">
                <a:latin typeface="华文楷体" panose="02010600040101010101" pitchFamily="2" charset="-122"/>
                <a:ea typeface="华文楷体" panose="02010600040101010101" pitchFamily="2" charset="-122"/>
              </a:rPr>
              <a:t>        </a:t>
            </a:r>
            <a:r>
              <a:rPr lang="zh-CN" altLang="en-US" sz="2400" b="1" dirty="0" smtClean="0">
                <a:latin typeface="华文楷体" panose="02010600040101010101" pitchFamily="2" charset="-122"/>
                <a:ea typeface="华文楷体" panose="02010600040101010101" pitchFamily="2" charset="-122"/>
              </a:rPr>
              <a:t>这两个例子说明“科学”不是凭空出现的，是生产生活中技术实际需要的推动而产生的。这就更好地说明了“科学”在更大程度上“依赖于技术的状况和需要”。</a:t>
            </a:r>
            <a:endParaRPr lang="zh-CN" altLang="en-US" sz="2400" b="1" dirty="0">
              <a:latin typeface="华文楷体" panose="02010600040101010101" pitchFamily="2" charset="-122"/>
              <a:ea typeface="华文楷体" panose="02010600040101010101" pitchFamily="2" charset="-122"/>
            </a:endParaRPr>
          </a:p>
        </p:txBody>
      </p:sp>
      <p:sp>
        <p:nvSpPr>
          <p:cNvPr id="3" name="圆角矩形 2"/>
          <p:cNvSpPr/>
          <p:nvPr/>
        </p:nvSpPr>
        <p:spPr>
          <a:xfrm>
            <a:off x="2596096" y="3522314"/>
            <a:ext cx="7518719" cy="1606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400"/>
              </a:lnSpc>
            </a:pPr>
            <a:r>
              <a:rPr lang="zh-CN" altLang="en-US" sz="2400" b="1" dirty="0" smtClean="0">
                <a:latin typeface="华文楷体" panose="02010600040101010101" pitchFamily="2" charset="-122"/>
                <a:ea typeface="华文楷体" panose="02010600040101010101" pitchFamily="2" charset="-122"/>
              </a:rPr>
              <a:t>“把科学看作是从天上掉下来的”是客观唯心主义的一种表现</a:t>
            </a:r>
            <a:endParaRPr lang="zh-CN" altLang="en-US" sz="2400" dirty="0"/>
          </a:p>
        </p:txBody>
      </p:sp>
    </p:spTree>
    <p:extLst>
      <p:ext uri="{BB962C8B-B14F-4D97-AF65-F5344CB8AC3E}">
        <p14:creationId xmlns:p14="http://schemas.microsoft.com/office/powerpoint/2010/main" val="353194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00023" y="2498501"/>
            <a:ext cx="5705340" cy="1200329"/>
          </a:xfrm>
          <a:prstGeom prst="rect">
            <a:avLst/>
          </a:prstGeom>
          <a:noFill/>
        </p:spPr>
        <p:txBody>
          <a:bodyPr wrap="square" rtlCol="0">
            <a:spAutoFit/>
          </a:bodyPr>
          <a:lstStyle/>
          <a:p>
            <a:pPr algn="ctr"/>
            <a:r>
              <a:rPr lang="zh-CN" altLang="en-US" sz="7200" dirty="0" smtClean="0">
                <a:solidFill>
                  <a:srgbClr val="FF0000"/>
                </a:solidFill>
                <a:latin typeface="楷体" panose="02010609060101010101" pitchFamily="49" charset="-122"/>
                <a:ea typeface="楷体" panose="02010609060101010101" pitchFamily="49" charset="-122"/>
              </a:rPr>
              <a:t>同学们再见！</a:t>
            </a:r>
            <a:endParaRPr lang="zh-CN" altLang="en-US" sz="7200" dirty="0">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6354493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632</TotalTime>
  <Words>2239</Words>
  <Application>Microsoft Office PowerPoint</Application>
  <PresentationFormat>自定义</PresentationFormat>
  <Paragraphs>141</Paragraphs>
  <Slides>13</Slides>
  <Notes>13</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Office 主题</vt:lpstr>
      <vt:lpstr>社会历史的决定性基础（第一课时）</vt:lpstr>
      <vt:lpstr>社会历史的决定性基础（一）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eshttc</cp:lastModifiedBy>
  <cp:revision>108</cp:revision>
  <dcterms:created xsi:type="dcterms:W3CDTF">2020-02-05T11:17:56Z</dcterms:created>
  <dcterms:modified xsi:type="dcterms:W3CDTF">2020-10-17T01:36:14Z</dcterms:modified>
</cp:coreProperties>
</file>