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33"/>
  </p:handoutMasterIdLst>
  <p:sldIdLst>
    <p:sldId id="259" r:id="rId3"/>
    <p:sldId id="276" r:id="rId5"/>
    <p:sldId id="279" r:id="rId6"/>
    <p:sldId id="284" r:id="rId7"/>
    <p:sldId id="288" r:id="rId8"/>
    <p:sldId id="285" r:id="rId9"/>
    <p:sldId id="289" r:id="rId10"/>
    <p:sldId id="290" r:id="rId11"/>
    <p:sldId id="291" r:id="rId12"/>
    <p:sldId id="292" r:id="rId13"/>
    <p:sldId id="280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281" r:id="rId25"/>
    <p:sldId id="304" r:id="rId26"/>
    <p:sldId id="305" r:id="rId27"/>
    <p:sldId id="306" r:id="rId28"/>
    <p:sldId id="307" r:id="rId29"/>
    <p:sldId id="308" r:id="rId30"/>
    <p:sldId id="309" r:id="rId31"/>
    <p:sldId id="310" r:id="rId3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84AD"/>
    <a:srgbClr val="014E6A"/>
    <a:srgbClr val="AE0203"/>
    <a:srgbClr val="711000"/>
    <a:srgbClr val="01431D"/>
    <a:srgbClr val="01621F"/>
    <a:srgbClr val="AF0000"/>
    <a:srgbClr val="DCE797"/>
    <a:srgbClr val="637067"/>
    <a:srgbClr val="89D7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64171" autoAdjust="0"/>
  </p:normalViewPr>
  <p:slideViewPr>
    <p:cSldViewPr snapToGrid="0">
      <p:cViewPr varScale="1">
        <p:scale>
          <a:sx n="71" d="100"/>
          <a:sy n="71" d="100"/>
        </p:scale>
        <p:origin x="2028" y="60"/>
      </p:cViewPr>
      <p:guideLst>
        <p:guide orient="horz" pos="3716"/>
        <p:guide pos="699"/>
        <p:guide pos="7015"/>
        <p:guide orient="horz" pos="55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handoutMaster" Target="handoutMasters/handoutMaster1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5FAC0-4E78-4B4A-9ADA-EE7413CBA2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38E8FE-40DA-41DC-AE77-8790382988A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A302A-66E2-45C0-9113-4E5747328F9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40E3B-F9C0-48B6-A129-4D327DD3065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页面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统一为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16:9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宽幅画面比例尺寸；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统一格式为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或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PPTX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dirty="0" smtClean="0"/>
              <a:t>请注意：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dirty="0" smtClean="0"/>
              <a:t>1. </a:t>
            </a:r>
            <a:r>
              <a:rPr lang="zh-CN" altLang="en-US" dirty="0" smtClean="0"/>
              <a:t>课名：微软雅黑</a:t>
            </a:r>
            <a:r>
              <a:rPr lang="en-US" altLang="zh-CN" dirty="0" smtClean="0"/>
              <a:t>48</a:t>
            </a:r>
            <a:r>
              <a:rPr lang="zh-CN" altLang="en-US" dirty="0" smtClean="0"/>
              <a:t>号字；</a:t>
            </a:r>
            <a:endParaRPr lang="en-US" altLang="zh-CN" dirty="0" smtClean="0"/>
          </a:p>
          <a:p>
            <a:r>
              <a:rPr lang="en-US" altLang="zh-CN" dirty="0" smtClean="0"/>
              <a:t>2.</a:t>
            </a:r>
            <a:r>
              <a:rPr lang="zh-CN" altLang="en-US" sz="1200" b="0" dirty="0" smtClean="0"/>
              <a:t>（第一课时）</a:t>
            </a:r>
            <a:r>
              <a:rPr lang="zh-CN" altLang="en-US" dirty="0" smtClean="0"/>
              <a:t>：微软雅黑</a:t>
            </a:r>
            <a:r>
              <a:rPr lang="en-US" altLang="zh-CN" dirty="0" smtClean="0"/>
              <a:t>32</a:t>
            </a:r>
            <a:r>
              <a:rPr lang="zh-CN" altLang="en-US" dirty="0" smtClean="0"/>
              <a:t>号字；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 smtClean="0"/>
              <a:t>3.</a:t>
            </a:r>
            <a:r>
              <a:rPr lang="zh-CN" altLang="en-US" dirty="0" smtClean="0"/>
              <a:t>学校名称：请填写全称；</a:t>
            </a:r>
            <a:endParaRPr lang="en-US" altLang="zh-CN" b="1" dirty="0" smtClean="0"/>
          </a:p>
          <a:p>
            <a:r>
              <a:rPr lang="en-US" altLang="zh-CN" dirty="0" smtClean="0"/>
              <a:t>4.</a:t>
            </a:r>
            <a:r>
              <a:rPr lang="zh-CN" altLang="en-US" dirty="0" smtClean="0"/>
              <a:t>学科、年级、主讲人、学校：华文楷体</a:t>
            </a:r>
            <a:r>
              <a:rPr lang="en-US" altLang="zh-CN" dirty="0" smtClean="0"/>
              <a:t>28</a:t>
            </a:r>
            <a:r>
              <a:rPr lang="zh-CN" altLang="en-US" dirty="0" smtClean="0"/>
              <a:t>号字（具体根据文字量可适当调整）。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英文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 smtClean="0"/>
              <a:t>1.</a:t>
            </a:r>
            <a:r>
              <a:rPr lang="zh-CN" altLang="en-US" dirty="0" smtClean="0"/>
              <a:t>课名：字体以</a:t>
            </a:r>
            <a:r>
              <a:rPr lang="en-US" altLang="zh-CN" dirty="0" smtClean="0"/>
              <a:t>Times New Roman</a:t>
            </a:r>
            <a:r>
              <a:rPr lang="zh-CN" altLang="en-US" dirty="0" smtClean="0"/>
              <a:t>为主，字号一般使用</a:t>
            </a:r>
            <a:r>
              <a:rPr lang="en-US" altLang="zh-CN" dirty="0" smtClean="0"/>
              <a:t>32—36</a:t>
            </a:r>
            <a:r>
              <a:rPr lang="zh-CN" altLang="en-US" dirty="0" smtClean="0"/>
              <a:t>号，特别强调可以用</a:t>
            </a:r>
            <a:r>
              <a:rPr lang="en-US" altLang="zh-CN" dirty="0" smtClean="0"/>
              <a:t>40</a:t>
            </a:r>
            <a:r>
              <a:rPr lang="zh-CN" altLang="en-US" dirty="0" smtClean="0"/>
              <a:t>号；</a:t>
            </a:r>
            <a:endParaRPr lang="en-US" altLang="zh-CN" dirty="0" smtClean="0"/>
          </a:p>
          <a:p>
            <a:r>
              <a:rPr lang="en-US" altLang="zh-CN" dirty="0" smtClean="0"/>
              <a:t>2.</a:t>
            </a:r>
            <a:r>
              <a:rPr lang="zh-CN" altLang="en-US" dirty="0" smtClean="0"/>
              <a:t>（</a:t>
            </a:r>
            <a:r>
              <a:rPr lang="en-US" altLang="zh-CN" dirty="0" smtClean="0"/>
              <a:t>Period</a:t>
            </a:r>
            <a:r>
              <a:rPr lang="en-US" altLang="zh-CN" baseline="0" dirty="0" smtClean="0"/>
              <a:t> 1</a:t>
            </a:r>
            <a:r>
              <a:rPr lang="zh-CN" altLang="en-US" dirty="0" smtClean="0"/>
              <a:t>）：字体使用</a:t>
            </a:r>
            <a:r>
              <a:rPr lang="en-US" altLang="zh-CN" dirty="0" smtClean="0"/>
              <a:t>Arial</a:t>
            </a:r>
            <a:r>
              <a:rPr lang="zh-CN" altLang="en-US" dirty="0" smtClean="0"/>
              <a:t>，字号为</a:t>
            </a:r>
            <a:r>
              <a:rPr lang="en-US" altLang="zh-CN" dirty="0" smtClean="0"/>
              <a:t>28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r>
              <a:rPr lang="en-US" altLang="zh-CN" dirty="0" smtClean="0"/>
              <a:t>3.</a:t>
            </a:r>
            <a:r>
              <a:rPr lang="zh-CN" altLang="en-US" dirty="0" smtClean="0"/>
              <a:t>正文一般用</a:t>
            </a:r>
            <a:r>
              <a:rPr lang="en-US" altLang="zh-CN" dirty="0" smtClean="0"/>
              <a:t>24—28</a:t>
            </a:r>
            <a:r>
              <a:rPr lang="zh-CN" altLang="en-US" dirty="0" smtClean="0"/>
              <a:t>号，特别强调可用</a:t>
            </a:r>
            <a:r>
              <a:rPr lang="en-US" altLang="zh-CN" dirty="0" smtClean="0"/>
              <a:t>32</a:t>
            </a:r>
            <a:r>
              <a:rPr lang="zh-CN" altLang="en-US" dirty="0" smtClean="0"/>
              <a:t>号。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注意标点的规范（例如：中文省略号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为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……，可用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Shift+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数字键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打出中文省略号，英文省略号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为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 smtClean="0"/>
              <a:t>请注意：</a:t>
            </a:r>
            <a:endParaRPr lang="en-US" altLang="zh-CN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 smtClean="0"/>
              <a:t>1.</a:t>
            </a:r>
            <a:r>
              <a:rPr lang="zh-CN" altLang="en-US" dirty="0" smtClean="0"/>
              <a:t>正文标题为：黑体，</a:t>
            </a:r>
            <a:r>
              <a:rPr lang="en-US" altLang="zh-CN" dirty="0" smtClean="0"/>
              <a:t>30</a:t>
            </a:r>
            <a:r>
              <a:rPr lang="zh-CN" altLang="en-US" dirty="0" smtClean="0"/>
              <a:t>号字；</a:t>
            </a:r>
            <a:endParaRPr lang="en-US" altLang="zh-CN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 smtClean="0"/>
              <a:t>2.</a:t>
            </a:r>
            <a:r>
              <a:rPr lang="zh-CN" altLang="en-US" dirty="0" smtClean="0"/>
              <a:t>正文内容为：华文楷体，尽量不小于</a:t>
            </a:r>
            <a:r>
              <a:rPr lang="en-US" altLang="zh-CN" dirty="0" smtClean="0"/>
              <a:t>24</a:t>
            </a:r>
            <a:r>
              <a:rPr lang="zh-CN" altLang="en-US" dirty="0" smtClean="0"/>
              <a:t>号，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特殊辅助性文字不低于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；</a:t>
            </a:r>
            <a:r>
              <a:rPr lang="zh-CN" altLang="en-US" dirty="0" smtClean="0"/>
              <a:t>根据文字量可适当调整。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内容文字一行一般</a:t>
            </a:r>
            <a:r>
              <a:rPr lang="zh-CN" altLang="zh-CN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不能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超过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28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个字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，单页文字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一般不能超过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行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拍摄版本呈现内容务必与上传版本呈现的内容完全一致。</a:t>
            </a:r>
            <a:endParaRPr lang="en-US" altLang="zh-CN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 smtClean="0"/>
              <a:t>英文</a:t>
            </a:r>
            <a:endParaRPr lang="en-US" altLang="zh-CN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 smtClean="0"/>
              <a:t>1.</a:t>
            </a:r>
            <a:r>
              <a:rPr lang="zh-CN" altLang="en-US" dirty="0" smtClean="0"/>
              <a:t>正文标题为：以</a:t>
            </a:r>
            <a:r>
              <a:rPr lang="en-US" altLang="zh-CN" dirty="0" smtClean="0"/>
              <a:t>Times New Roman</a:t>
            </a:r>
            <a:r>
              <a:rPr lang="zh-CN" altLang="en-US" dirty="0" smtClean="0"/>
              <a:t>为主</a:t>
            </a:r>
            <a:r>
              <a:rPr lang="en-US" altLang="zh-CN" dirty="0" smtClean="0"/>
              <a:t>,</a:t>
            </a:r>
            <a:r>
              <a:rPr lang="zh-CN" altLang="en-US" dirty="0" smtClean="0"/>
              <a:t>可搭配使用</a:t>
            </a:r>
            <a:r>
              <a:rPr lang="en-US" altLang="zh-CN" dirty="0" smtClean="0"/>
              <a:t>Arial</a:t>
            </a:r>
            <a:r>
              <a:rPr lang="zh-CN" altLang="en-US" dirty="0" smtClean="0"/>
              <a:t>。字号为</a:t>
            </a:r>
            <a:r>
              <a:rPr lang="en-US" altLang="zh-CN" dirty="0" smtClean="0"/>
              <a:t>32—36</a:t>
            </a:r>
            <a:r>
              <a:rPr lang="zh-CN" altLang="en-US" dirty="0" smtClean="0"/>
              <a:t>号，特别强调可以用</a:t>
            </a:r>
            <a:r>
              <a:rPr lang="en-US" altLang="zh-CN" dirty="0" smtClean="0"/>
              <a:t>40</a:t>
            </a:r>
            <a:r>
              <a:rPr lang="zh-CN" altLang="en-US" dirty="0" smtClean="0"/>
              <a:t>号。</a:t>
            </a:r>
            <a:endParaRPr lang="en-US" altLang="zh-CN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 smtClean="0"/>
              <a:t>2.</a:t>
            </a:r>
            <a:r>
              <a:rPr lang="zh-CN" altLang="en-US" dirty="0" smtClean="0"/>
              <a:t>正文内容为：以</a:t>
            </a:r>
            <a:r>
              <a:rPr lang="en-US" altLang="zh-CN" dirty="0" smtClean="0"/>
              <a:t>Times New Roman</a:t>
            </a:r>
            <a:r>
              <a:rPr lang="zh-CN" altLang="en-US" dirty="0" smtClean="0"/>
              <a:t>为主</a:t>
            </a:r>
            <a:r>
              <a:rPr lang="en-US" altLang="zh-CN" dirty="0" smtClean="0"/>
              <a:t>,</a:t>
            </a:r>
            <a:r>
              <a:rPr lang="zh-CN" altLang="en-US" dirty="0" smtClean="0"/>
              <a:t>可搭配使用</a:t>
            </a:r>
            <a:r>
              <a:rPr lang="en-US" altLang="zh-CN" dirty="0" smtClean="0"/>
              <a:t>Arial</a:t>
            </a:r>
            <a:r>
              <a:rPr lang="zh-CN" altLang="en-US" dirty="0" smtClean="0"/>
              <a:t>。字号为</a:t>
            </a:r>
            <a:r>
              <a:rPr lang="en-US" altLang="zh-CN" dirty="0" smtClean="0"/>
              <a:t>24—28</a:t>
            </a:r>
            <a:r>
              <a:rPr lang="zh-CN" altLang="en-US" dirty="0" smtClean="0"/>
              <a:t>号，特别强调可用</a:t>
            </a:r>
            <a:r>
              <a:rPr lang="en-US" altLang="zh-CN" dirty="0" smtClean="0"/>
              <a:t>32</a:t>
            </a:r>
            <a:r>
              <a:rPr lang="zh-CN" altLang="en-US" dirty="0" smtClean="0"/>
              <a:t>号。</a:t>
            </a:r>
            <a:endParaRPr lang="en-US" altLang="zh-CN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英文每行一般</a:t>
            </a:r>
            <a:r>
              <a:rPr lang="zh-CN" altLang="zh-CN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不能超过</a:t>
            </a:r>
            <a:r>
              <a:rPr lang="en-US" altLang="zh-CN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</a:t>
            </a:r>
            <a:r>
              <a:rPr lang="zh-CN" altLang="zh-CN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个单词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；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单页文字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一般不能超过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行。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3787727" y="3619499"/>
            <a:ext cx="7273974" cy="1056835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主讲人：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A6CA-0CF8-4C0F-A4EF-5C6C0D45FA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A902-E013-4FF5-9CBD-78113C784026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标题 1"/>
          <p:cNvSpPr txBox="1"/>
          <p:nvPr userDrawn="1"/>
        </p:nvSpPr>
        <p:spPr>
          <a:xfrm>
            <a:off x="1762653" y="728664"/>
            <a:ext cx="6682317" cy="7704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3600" dirty="0" smtClean="0">
                <a:solidFill>
                  <a:schemeClr val="bg1"/>
                </a:solidFill>
              </a:rPr>
              <a:t>国家中小学课程资源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53079" y="2830103"/>
            <a:ext cx="409575" cy="466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  <a:lvl2pPr>
              <a:defRPr>
                <a:latin typeface="华文楷体" panose="02010600040101010101" pitchFamily="2" charset="-122"/>
                <a:ea typeface="华文楷体" panose="02010600040101010101" pitchFamily="2" charset="-122"/>
              </a:defRPr>
            </a:lvl2pPr>
            <a:lvl3pPr>
              <a:defRPr>
                <a:latin typeface="华文楷体" panose="02010600040101010101" pitchFamily="2" charset="-122"/>
                <a:ea typeface="华文楷体" panose="02010600040101010101" pitchFamily="2" charset="-122"/>
              </a:defRPr>
            </a:lvl3pPr>
            <a:lvl4pPr>
              <a:defRPr>
                <a:latin typeface="华文楷体" panose="02010600040101010101" pitchFamily="2" charset="-122"/>
                <a:ea typeface="华文楷体" panose="02010600040101010101" pitchFamily="2" charset="-122"/>
              </a:defRPr>
            </a:lvl4pPr>
            <a:lvl5pPr>
              <a:defRPr>
                <a:latin typeface="华文楷体" panose="02010600040101010101" pitchFamily="2" charset="-122"/>
                <a:ea typeface="华文楷体" panose="02010600040101010101" pitchFamily="2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A6CA-0CF8-4C0F-A4EF-5C6C0D45FA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A902-E013-4FF5-9CBD-78113C784026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" y="365125"/>
            <a:ext cx="2133600" cy="714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标题 1"/>
          <p:cNvSpPr txBox="1"/>
          <p:nvPr userDrawn="1"/>
        </p:nvSpPr>
        <p:spPr>
          <a:xfrm>
            <a:off x="110294" y="6210036"/>
            <a:ext cx="2641371" cy="3968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l"/>
            <a:r>
              <a:rPr lang="zh-CN" altLang="en-US" sz="20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高中</a:t>
            </a:r>
            <a:r>
              <a:rPr lang="zh-CN" altLang="en-US" sz="20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语文</a:t>
            </a:r>
            <a:endParaRPr lang="zh-CN" altLang="en-US" sz="20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仅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6666" y="573617"/>
            <a:ext cx="10515600" cy="1325563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标题 1"/>
          <p:cNvSpPr txBox="1"/>
          <p:nvPr userDrawn="1"/>
        </p:nvSpPr>
        <p:spPr>
          <a:xfrm>
            <a:off x="110294" y="6210036"/>
            <a:ext cx="2641371" cy="3968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l"/>
            <a:r>
              <a:rPr lang="zh-CN" altLang="en-US" sz="20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高中</a:t>
            </a:r>
            <a:r>
              <a:rPr lang="zh-CN" altLang="en-US" sz="20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语文</a:t>
            </a:r>
            <a:endParaRPr lang="zh-CN" altLang="en-US" sz="20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image" Target="../media/image2.jpeg"/><Relationship Id="rId4" Type="http://schemas.openxmlformats.org/officeDocument/2006/relationships/image" Target="../media/image6.jpe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4381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5A6CA-0CF8-4C0F-A4EF-5C6C0D45FA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8A902-E013-4FF5-9CBD-78113C784026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5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6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7.xml"/><Relationship Id="rId3" Type="http://schemas.openxmlformats.org/officeDocument/2006/relationships/slideLayout" Target="../slideLayouts/slideLayout3.xml"/><Relationship Id="rId2" Type="http://schemas.openxmlformats.org/officeDocument/2006/relationships/tags" Target="../tags/tag8.xml"/><Relationship Id="rId1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8.xml"/><Relationship Id="rId3" Type="http://schemas.openxmlformats.org/officeDocument/2006/relationships/slideLayout" Target="../slideLayouts/slideLayout3.xml"/><Relationship Id="rId2" Type="http://schemas.openxmlformats.org/officeDocument/2006/relationships/tags" Target="../tags/tag9.xml"/><Relationship Id="rId1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idx="4294967295"/>
          </p:nvPr>
        </p:nvSpPr>
        <p:spPr>
          <a:xfrm>
            <a:off x="1055688" y="2044237"/>
            <a:ext cx="10080625" cy="1006475"/>
          </a:xfrm>
        </p:spPr>
        <p:txBody>
          <a:bodyPr/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党  费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副标题 2"/>
          <p:cNvSpPr txBox="1"/>
          <p:nvPr/>
        </p:nvSpPr>
        <p:spPr>
          <a:xfrm>
            <a:off x="1775012" y="3595816"/>
            <a:ext cx="9105808" cy="9943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dirty="0"/>
              <a:t>年    级</a:t>
            </a:r>
            <a:r>
              <a:rPr lang="zh-CN" altLang="en-US" sz="2800" dirty="0" smtClean="0"/>
              <a:t>：高    二                      </a:t>
            </a:r>
            <a:r>
              <a:rPr lang="zh-CN" altLang="en-US" sz="2800" dirty="0" smtClean="0"/>
              <a:t>学    </a:t>
            </a:r>
            <a:r>
              <a:rPr lang="zh-CN" altLang="en-US" sz="2800" dirty="0"/>
              <a:t>科</a:t>
            </a:r>
            <a:r>
              <a:rPr lang="zh-CN" altLang="en-US" sz="2800" dirty="0" smtClean="0"/>
              <a:t>：语文（统编版）</a:t>
            </a:r>
            <a:endParaRPr lang="zh-CN" altLang="en-US" sz="2800" dirty="0"/>
          </a:p>
          <a:p>
            <a:r>
              <a:rPr lang="zh-CN" altLang="en-US" sz="2800" dirty="0" smtClean="0"/>
              <a:t>主讲人：舒    迟                  学    校：清华大学附属中学</a:t>
            </a:r>
            <a:endParaRPr lang="en-US" altLang="zh-CN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3359347" y="1416337"/>
            <a:ext cx="5556738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理解革命精神</a:t>
            </a:r>
            <a:endParaRPr lang="zh-CN" altLang="en-US" sz="30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2938154" y="2225192"/>
            <a:ext cx="5556738" cy="23447"/>
          </a:xfrm>
          <a:prstGeom prst="line">
            <a:avLst/>
          </a:prstGeom>
          <a:ln w="12700">
            <a:solidFill>
              <a:srgbClr val="0143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2375443" y="1885315"/>
            <a:ext cx="445481" cy="469613"/>
            <a:chOff x="2121873" y="1511588"/>
            <a:chExt cx="445481" cy="469613"/>
          </a:xfrm>
        </p:grpSpPr>
        <p:sp>
          <p:nvSpPr>
            <p:cNvPr id="11" name="矩形 10"/>
            <p:cNvSpPr/>
            <p:nvPr/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solidFill>
              <a:srgbClr val="0143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rgbClr val="016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aphicFrame>
        <p:nvGraphicFramePr>
          <p:cNvPr id="13" name="表格 12"/>
          <p:cNvGraphicFramePr/>
          <p:nvPr>
            <p:custDataLst>
              <p:tags r:id="rId1"/>
            </p:custDataLst>
          </p:nvPr>
        </p:nvGraphicFramePr>
        <p:xfrm>
          <a:off x="2755265" y="2394585"/>
          <a:ext cx="6284595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0105"/>
                <a:gridCol w="2567940"/>
                <a:gridCol w="1455420"/>
                <a:gridCol w="1421130"/>
              </a:tblGrid>
              <a:tr h="4572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人物</a:t>
                      </a:r>
                      <a:endParaRPr lang="zh-CN" altLang="en-US" sz="24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1621F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困境</a:t>
                      </a:r>
                      <a:endParaRPr lang="zh-CN" altLang="en-US" sz="24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1621F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选择</a:t>
                      </a:r>
                      <a:endParaRPr lang="zh-CN" altLang="en-US" sz="24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1621F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革命</a:t>
                      </a:r>
                      <a:r>
                        <a:rPr lang="zh-CN" altLang="en-US" sz="240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精神</a:t>
                      </a:r>
                      <a:endParaRPr lang="zh-CN" altLang="en-US" sz="24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1621F"/>
                    </a:solidFill>
                  </a:tcPr>
                </a:tc>
              </a:tr>
              <a:tr h="762000">
                <a:tc rowSpan="5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黄新</a:t>
                      </a:r>
                      <a:endParaRPr lang="zh-CN" altLang="en-US" sz="24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gradFill>
                      <a:gsLst>
                        <a:gs pos="50000">
                          <a:srgbClr val="EAEAE5"/>
                        </a:gs>
                        <a:gs pos="0">
                          <a:srgbClr val="F1F1EE"/>
                        </a:gs>
                        <a:gs pos="100000">
                          <a:srgbClr val="E3E2DC"/>
                        </a:gs>
                      </a:gsLst>
                      <a:lin scaled="1"/>
                    </a:gra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20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“</a:t>
                      </a:r>
                      <a:r>
                        <a:rPr lang="zh-CN" altLang="en-US" sz="220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并村</a:t>
                      </a:r>
                      <a:r>
                        <a:rPr lang="en-US" altLang="zh-CN" sz="220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”</a:t>
                      </a:r>
                      <a:r>
                        <a:rPr lang="zh-CN" altLang="en-US" sz="220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时，村子被烧</a:t>
                      </a:r>
                      <a:endParaRPr lang="zh-CN" altLang="en-US" sz="22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20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积极参加党的活动</a:t>
                      </a:r>
                      <a:endParaRPr lang="zh-CN" altLang="en-US" sz="22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p>
                      <a:pPr>
                        <a:buNone/>
                      </a:pPr>
                      <a:r>
                        <a:rPr lang="zh-CN" altLang="en-US" sz="220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对党的忠诚与热爱，</a:t>
                      </a:r>
                      <a:r>
                        <a:rPr lang="zh-CN" altLang="en-US" sz="2200">
                          <a:latin typeface="华文楷体" panose="02010600040101010101" pitchFamily="2" charset="-122"/>
                          <a:ea typeface="华文楷体" panose="02010600040101010101" pitchFamily="2" charset="-122"/>
                          <a:sym typeface="+mn-ea"/>
                        </a:rPr>
                        <a:t>对信仰的坚定追求，对革命的赤诚奉献，大无畏的英雄情怀</a:t>
                      </a:r>
                      <a:endParaRPr lang="zh-CN" altLang="en-US" sz="2200">
                        <a:latin typeface="华文楷体" panose="02010600040101010101" pitchFamily="2" charset="-122"/>
                        <a:ea typeface="华文楷体" panose="02010600040101010101" pitchFamily="2" charset="-122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62000"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20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面对党的指示以及可能遇到的困难</a:t>
                      </a:r>
                      <a:endParaRPr lang="zh-CN" altLang="en-US" sz="22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20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坚决保证完成任务</a:t>
                      </a:r>
                      <a:endParaRPr lang="zh-CN" altLang="en-US" sz="22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62000"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20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 </a:t>
                      </a:r>
                      <a:r>
                        <a:rPr lang="zh-CN" altLang="en-US" sz="220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生活艰苦，缺盐少食</a:t>
                      </a:r>
                      <a:endParaRPr lang="zh-CN" altLang="en-US" sz="22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p>
                      <a:pPr>
                        <a:buNone/>
                      </a:pPr>
                      <a:r>
                        <a:rPr lang="zh-CN" altLang="en-US" sz="220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以</a:t>
                      </a:r>
                      <a:r>
                        <a:rPr lang="en-US" altLang="zh-CN" sz="220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“</a:t>
                      </a:r>
                      <a:r>
                        <a:rPr lang="zh-CN" altLang="en-US" sz="220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咸菜</a:t>
                      </a:r>
                      <a:r>
                        <a:rPr lang="en-US" altLang="zh-CN" sz="220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”</a:t>
                      </a:r>
                      <a:r>
                        <a:rPr lang="zh-CN" altLang="en-US" sz="220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为党费</a:t>
                      </a:r>
                      <a:endParaRPr lang="zh-CN" altLang="en-US" sz="22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p>
                      <a:pPr>
                        <a:buNone/>
                      </a:pPr>
                      <a:r>
                        <a:rPr lang="zh-CN" altLang="en-US" sz="220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敌人搜捕，</a:t>
                      </a:r>
                      <a:r>
                        <a:rPr lang="en-US" altLang="zh-CN" sz="220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“</a:t>
                      </a:r>
                      <a:r>
                        <a:rPr lang="zh-CN" altLang="en-US" sz="220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我</a:t>
                      </a:r>
                      <a:r>
                        <a:rPr lang="en-US" altLang="zh-CN" sz="220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”</a:t>
                      </a:r>
                      <a:r>
                        <a:rPr lang="zh-CN" altLang="en-US" sz="220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将暴露。</a:t>
                      </a:r>
                      <a:endParaRPr lang="zh-CN" altLang="en-US" sz="22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62000"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20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掩护同志，牺牲自我</a:t>
                      </a:r>
                      <a:endParaRPr lang="zh-CN" altLang="en-US" sz="22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 flipV="1">
            <a:off x="3359346" y="2060503"/>
            <a:ext cx="5556738" cy="23447"/>
          </a:xfrm>
          <a:prstGeom prst="line">
            <a:avLst/>
          </a:prstGeom>
          <a:ln w="12700">
            <a:solidFill>
              <a:srgbClr val="014E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2796635" y="1801906"/>
            <a:ext cx="445481" cy="469613"/>
            <a:chOff x="2121873" y="1511588"/>
            <a:chExt cx="445481" cy="469613"/>
          </a:xfrm>
        </p:grpSpPr>
        <p:sp>
          <p:nvSpPr>
            <p:cNvPr id="14" name="矩形 13"/>
            <p:cNvSpPr/>
            <p:nvPr/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solidFill>
              <a:srgbClr val="014E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rgbClr val="1784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3359347" y="1416337"/>
            <a:ext cx="5556738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赏析艺术魅力</a:t>
            </a:r>
            <a:endParaRPr lang="zh-CN" altLang="en-US" sz="30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311593" y="2494949"/>
            <a:ext cx="7652244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</a:t>
            </a:r>
            <a:r>
              <a:rPr lang="zh-CN" altLang="en-US" sz="28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学习任务</a:t>
            </a:r>
            <a:r>
              <a:rPr lang="en-US" altLang="zh-CN" sz="28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4</a:t>
            </a:r>
            <a:endParaRPr lang="en-US" altLang="zh-CN" sz="2800" dirty="0" smtClean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8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       思考：故事的讲述人是谁？这样设计有什么好处？</a:t>
            </a:r>
            <a:endParaRPr lang="en-US" altLang="zh-CN" sz="2800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8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       </a:t>
            </a:r>
            <a:endParaRPr lang="zh-CN" altLang="en-US" sz="2800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en-US" sz="2800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 flipV="1">
            <a:off x="3359346" y="2060503"/>
            <a:ext cx="5556738" cy="23447"/>
          </a:xfrm>
          <a:prstGeom prst="line">
            <a:avLst/>
          </a:prstGeom>
          <a:ln w="12700">
            <a:solidFill>
              <a:srgbClr val="014E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2796635" y="1801906"/>
            <a:ext cx="445481" cy="469613"/>
            <a:chOff x="2121873" y="1511588"/>
            <a:chExt cx="445481" cy="469613"/>
          </a:xfrm>
        </p:grpSpPr>
        <p:sp>
          <p:nvSpPr>
            <p:cNvPr id="14" name="矩形 13"/>
            <p:cNvSpPr/>
            <p:nvPr/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solidFill>
              <a:srgbClr val="014E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rgbClr val="1784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3359347" y="1416337"/>
            <a:ext cx="5556738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赏析艺术魅力</a:t>
            </a:r>
            <a:endParaRPr lang="zh-CN" altLang="en-US" sz="30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311593" y="2494949"/>
            <a:ext cx="7652244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</a:t>
            </a:r>
            <a:r>
              <a:rPr lang="zh-CN" altLang="en-US" sz="28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学习任务</a:t>
            </a:r>
            <a:r>
              <a:rPr lang="en-US" altLang="zh-CN" sz="28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4</a:t>
            </a:r>
            <a:endParaRPr lang="en-US" altLang="zh-CN" sz="2800" dirty="0" smtClean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8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       思考：故事的讲述人是谁？这样设计有什么好处？</a:t>
            </a:r>
            <a:endParaRPr lang="zh-CN" altLang="en-US" sz="2800" dirty="0" smtClean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2800" b="1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    “</a:t>
            </a:r>
            <a:r>
              <a:rPr lang="zh-CN" altLang="en-US" sz="2800" b="1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我</a:t>
            </a:r>
            <a:r>
              <a:rPr lang="en-US" altLang="zh-CN" sz="2800" b="1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”</a:t>
            </a:r>
            <a:r>
              <a:rPr lang="zh-CN" altLang="en-US" sz="2800" b="1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：第一人称，有限视角</a:t>
            </a:r>
            <a:endParaRPr lang="en-US" altLang="zh-CN" sz="2800" b="1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sz="2800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8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       </a:t>
            </a:r>
            <a:endParaRPr lang="zh-CN" altLang="en-US" sz="2800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8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       </a:t>
            </a:r>
            <a:endParaRPr lang="zh-CN" altLang="en-US" sz="2800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en-US" sz="2800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 flipV="1">
            <a:off x="3359346" y="2060503"/>
            <a:ext cx="5556738" cy="23447"/>
          </a:xfrm>
          <a:prstGeom prst="line">
            <a:avLst/>
          </a:prstGeom>
          <a:ln w="12700">
            <a:solidFill>
              <a:srgbClr val="014E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2796635" y="1801906"/>
            <a:ext cx="445481" cy="469613"/>
            <a:chOff x="2121873" y="1511588"/>
            <a:chExt cx="445481" cy="469613"/>
          </a:xfrm>
        </p:grpSpPr>
        <p:sp>
          <p:nvSpPr>
            <p:cNvPr id="14" name="矩形 13"/>
            <p:cNvSpPr/>
            <p:nvPr/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solidFill>
              <a:srgbClr val="014E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rgbClr val="1784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3359347" y="1416337"/>
            <a:ext cx="5556738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赏析艺术魅力</a:t>
            </a:r>
            <a:endParaRPr lang="zh-CN" altLang="en-US" sz="30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311593" y="2494949"/>
            <a:ext cx="7652244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学习任务</a:t>
            </a:r>
            <a:r>
              <a:rPr lang="en-US" altLang="zh-CN" sz="28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4</a:t>
            </a:r>
            <a:endParaRPr lang="zh-CN" altLang="en-US" sz="2800" dirty="0" smtClean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8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    </a:t>
            </a:r>
            <a:r>
              <a:rPr lang="en-US" altLang="zh-CN" sz="28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 </a:t>
            </a:r>
            <a:r>
              <a:rPr lang="zh-CN" altLang="en-US" sz="28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思考：故事的讲述人是谁？这样设计有什么好处？</a:t>
            </a:r>
            <a:endParaRPr lang="en-US" altLang="zh-CN" sz="2800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28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       </a:t>
            </a:r>
            <a:r>
              <a:rPr lang="en-US" altLang="zh-CN" sz="2800" b="1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“</a:t>
            </a:r>
            <a:r>
              <a:rPr lang="zh-CN" altLang="en-US" sz="2800" b="1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我</a:t>
            </a:r>
            <a:r>
              <a:rPr lang="en-US" altLang="zh-CN" sz="2800" b="1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”</a:t>
            </a:r>
            <a:r>
              <a:rPr lang="zh-CN" altLang="en-US" sz="2800" b="1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：第一人称，有限视角</a:t>
            </a:r>
            <a:endParaRPr lang="zh-CN" altLang="en-US" sz="2800" b="1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2800" b="1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	</a:t>
            </a:r>
            <a:r>
              <a:rPr lang="zh-CN" altLang="en-US" sz="2800" b="1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优点：</a:t>
            </a:r>
            <a:endParaRPr lang="zh-CN" altLang="en-US" sz="2800" b="1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2800" b="1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	</a:t>
            </a:r>
            <a:r>
              <a:rPr lang="zh-CN" altLang="en-US" sz="2800" b="1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（</a:t>
            </a:r>
            <a:r>
              <a:rPr lang="en-US" altLang="zh-CN" sz="2800" b="1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1</a:t>
            </a:r>
            <a:r>
              <a:rPr lang="zh-CN" altLang="en-US" sz="2800" b="1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）给读者亲历的感受，亲切真实。</a:t>
            </a:r>
            <a:endParaRPr lang="zh-CN" altLang="en-US" sz="2800" b="1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2800" b="1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	</a:t>
            </a:r>
            <a:r>
              <a:rPr lang="zh-CN" altLang="en-US" sz="2800" b="1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（</a:t>
            </a:r>
            <a:r>
              <a:rPr lang="en-US" altLang="zh-CN" sz="2800" b="1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2</a:t>
            </a:r>
            <a:r>
              <a:rPr lang="zh-CN" altLang="en-US" sz="2800" b="1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）给作者剪裁故事、突出重点的空间。</a:t>
            </a:r>
            <a:endParaRPr lang="en-US" altLang="zh-CN" sz="2800" b="1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28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	</a:t>
            </a:r>
            <a:r>
              <a:rPr lang="zh-CN" altLang="en-US" sz="28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       </a:t>
            </a:r>
            <a:endParaRPr lang="zh-CN" altLang="en-US" sz="2800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 flipV="1">
            <a:off x="3359346" y="2060503"/>
            <a:ext cx="5556738" cy="23447"/>
          </a:xfrm>
          <a:prstGeom prst="line">
            <a:avLst/>
          </a:prstGeom>
          <a:ln w="12700">
            <a:solidFill>
              <a:srgbClr val="014E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2796635" y="1801906"/>
            <a:ext cx="445481" cy="469613"/>
            <a:chOff x="2121873" y="1511588"/>
            <a:chExt cx="445481" cy="469613"/>
          </a:xfrm>
        </p:grpSpPr>
        <p:sp>
          <p:nvSpPr>
            <p:cNvPr id="14" name="矩形 13"/>
            <p:cNvSpPr/>
            <p:nvPr/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solidFill>
              <a:srgbClr val="014E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rgbClr val="1784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3359347" y="1416337"/>
            <a:ext cx="5556738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赏析艺术魅力</a:t>
            </a:r>
            <a:endParaRPr lang="zh-CN" altLang="en-US" sz="30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567334" y="2418081"/>
            <a:ext cx="7140388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学习任务</a:t>
            </a:r>
            <a:r>
              <a:rPr lang="en-US" altLang="zh-CN" sz="2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5</a:t>
            </a:r>
            <a:endParaRPr lang="zh-CN" altLang="en-US" sz="2400" dirty="0" smtClean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交流：《党费》中</a:t>
            </a:r>
            <a:r>
              <a:rPr lang="en-US" altLang="zh-CN" sz="2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“</a:t>
            </a:r>
            <a:r>
              <a:rPr lang="zh-CN" altLang="en-US" sz="2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我</a:t>
            </a:r>
            <a:r>
              <a:rPr lang="en-US" altLang="zh-CN" sz="2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”</a:t>
            </a:r>
            <a:r>
              <a:rPr lang="zh-CN" altLang="en-US" sz="2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与黄新的两次会面中，让人印象深刻的细节</a:t>
            </a:r>
            <a:r>
              <a:rPr lang="en-US" altLang="zh-CN" sz="24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	</a:t>
            </a:r>
            <a:r>
              <a:rPr lang="zh-CN" altLang="en-US" sz="24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</a:t>
            </a:r>
            <a:endParaRPr lang="zh-CN" altLang="en-US" sz="2400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2602230" y="3911600"/>
          <a:ext cx="698246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7650"/>
                <a:gridCol w="2967990"/>
                <a:gridCol w="2496820"/>
              </a:tblGrid>
              <a:tr h="396240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印象深刻的细节</a:t>
                      </a:r>
                      <a:endParaRPr lang="zh-CN" altLang="en-US" sz="2000" b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我的感受</a:t>
                      </a:r>
                      <a:endParaRPr lang="zh-CN" altLang="en-US" sz="2000" b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38544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第一次会面</a:t>
                      </a:r>
                      <a:endParaRPr lang="zh-CN" altLang="en-US" sz="20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38544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  <a:sym typeface="+mn-ea"/>
                        </a:rPr>
                        <a:t>第二次会面</a:t>
                      </a:r>
                      <a:endParaRPr lang="zh-CN" altLang="en-US" sz="2000">
                        <a:latin typeface="华文楷体" panose="02010600040101010101" pitchFamily="2" charset="-122"/>
                        <a:ea typeface="华文楷体" panose="02010600040101010101" pitchFamily="2" charset="-122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 flipV="1">
            <a:off x="3359346" y="2060503"/>
            <a:ext cx="5556738" cy="23447"/>
          </a:xfrm>
          <a:prstGeom prst="line">
            <a:avLst/>
          </a:prstGeom>
          <a:ln w="12700">
            <a:solidFill>
              <a:srgbClr val="014E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2796635" y="1801906"/>
            <a:ext cx="445481" cy="469613"/>
            <a:chOff x="2121873" y="1511588"/>
            <a:chExt cx="445481" cy="469613"/>
          </a:xfrm>
        </p:grpSpPr>
        <p:sp>
          <p:nvSpPr>
            <p:cNvPr id="14" name="矩形 13"/>
            <p:cNvSpPr/>
            <p:nvPr/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solidFill>
              <a:srgbClr val="014E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rgbClr val="1784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3359347" y="1416337"/>
            <a:ext cx="5556738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赏析艺术魅力</a:t>
            </a:r>
            <a:endParaRPr lang="zh-CN" altLang="en-US" sz="30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85369" y="2515871"/>
            <a:ext cx="7140388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学习任务</a:t>
            </a:r>
            <a:r>
              <a:rPr lang="en-US" altLang="zh-CN" sz="2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5</a:t>
            </a:r>
            <a:endParaRPr lang="zh-CN" altLang="en-US" sz="2400" dirty="0" smtClean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交流：《党费》中</a:t>
            </a:r>
            <a:r>
              <a:rPr lang="en-US" altLang="zh-CN" sz="2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“</a:t>
            </a:r>
            <a:r>
              <a:rPr lang="zh-CN" altLang="en-US" sz="2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我</a:t>
            </a:r>
            <a:r>
              <a:rPr lang="en-US" altLang="zh-CN" sz="2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”</a:t>
            </a:r>
            <a:r>
              <a:rPr lang="zh-CN" altLang="en-US" sz="2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与黄新的两次会面中，让人印象深刻的细节</a:t>
            </a:r>
            <a:r>
              <a:rPr lang="en-US" altLang="zh-CN" sz="24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	</a:t>
            </a:r>
            <a:r>
              <a:rPr lang="zh-CN" altLang="en-US" sz="24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</a:t>
            </a:r>
            <a:endParaRPr lang="zh-CN" altLang="en-US" sz="2400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2339340" y="3882390"/>
          <a:ext cx="6982460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7650"/>
                <a:gridCol w="3531235"/>
                <a:gridCol w="1933575"/>
              </a:tblGrid>
              <a:tr h="385445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印象深刻的细节</a:t>
                      </a:r>
                      <a:endParaRPr lang="zh-CN" altLang="en-US" sz="2000" b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我的感受</a:t>
                      </a:r>
                      <a:endParaRPr lang="zh-CN" altLang="en-US" sz="2000" b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38544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第一次会面</a:t>
                      </a:r>
                      <a:endParaRPr lang="zh-CN" altLang="en-US" sz="20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000"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华文楷体" panose="02010600040101010101" pitchFamily="2" charset="-122"/>
                        </a:rPr>
                        <a:t>“</a:t>
                      </a:r>
                      <a:r>
                        <a: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华文楷体" panose="02010600040101010101" pitchFamily="2" charset="-122"/>
                        </a:rPr>
                        <a:t>盐，等以后搞到了再分！</a:t>
                      </a:r>
                      <a:r>
                        <a:rPr lang="en-US" altLang="zh-CN" sz="2000"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华文楷体" panose="02010600040101010101" pitchFamily="2" charset="-122"/>
                        </a:rPr>
                        <a:t>”</a:t>
                      </a:r>
                      <a:endParaRPr lang="en-US" altLang="zh-CN" sz="2000">
                        <a:latin typeface="华文楷体" panose="02010600040101010101" pitchFamily="2" charset="-122"/>
                        <a:ea typeface="华文楷体" panose="02010600040101010101" pitchFamily="2" charset="-122"/>
                        <a:cs typeface="华文楷体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有些疑惑</a:t>
                      </a:r>
                      <a:endParaRPr lang="zh-CN" altLang="en-US" sz="20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/>
                </a:tc>
              </a:tr>
              <a:tr h="38544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  <a:sym typeface="+mn-ea"/>
                        </a:rPr>
                        <a:t>第二次会面</a:t>
                      </a:r>
                      <a:endParaRPr lang="zh-CN" altLang="en-US" sz="2000">
                        <a:latin typeface="华文楷体" panose="02010600040101010101" pitchFamily="2" charset="-122"/>
                        <a:ea typeface="华文楷体" panose="02010600040101010101" pitchFamily="2" charset="-122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“</a:t>
                      </a:r>
                      <a:r>
                        <a: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这年头盐比金子还贵</a:t>
                      </a:r>
                      <a:r>
                        <a:rPr lang="en-US" altLang="zh-CN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……</a:t>
                      </a:r>
                      <a:r>
                        <a:rPr lang="en-US" altLang="zh-CN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”</a:t>
                      </a:r>
                      <a:endParaRPr lang="en-US" altLang="zh-CN" sz="20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革命环境艰苦，斗争精神执着</a:t>
                      </a:r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 flipV="1">
            <a:off x="3359346" y="2060503"/>
            <a:ext cx="5556738" cy="23447"/>
          </a:xfrm>
          <a:prstGeom prst="line">
            <a:avLst/>
          </a:prstGeom>
          <a:ln w="12700">
            <a:solidFill>
              <a:srgbClr val="014E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2796635" y="1801906"/>
            <a:ext cx="445481" cy="469613"/>
            <a:chOff x="2121873" y="1511588"/>
            <a:chExt cx="445481" cy="469613"/>
          </a:xfrm>
        </p:grpSpPr>
        <p:sp>
          <p:nvSpPr>
            <p:cNvPr id="14" name="矩形 13"/>
            <p:cNvSpPr/>
            <p:nvPr/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solidFill>
              <a:srgbClr val="014E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rgbClr val="1784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3359347" y="1416337"/>
            <a:ext cx="5556738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赏析艺术魅力</a:t>
            </a:r>
            <a:endParaRPr lang="zh-CN" altLang="en-US" sz="30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209194" y="2360931"/>
            <a:ext cx="7140388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学习任务</a:t>
            </a:r>
            <a:r>
              <a:rPr lang="en-US" altLang="zh-CN" sz="2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5</a:t>
            </a:r>
            <a:endParaRPr lang="zh-CN" altLang="en-US" sz="2400" dirty="0" smtClean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交流：《党费》中</a:t>
            </a:r>
            <a:r>
              <a:rPr lang="en-US" altLang="zh-CN" sz="2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“</a:t>
            </a:r>
            <a:r>
              <a:rPr lang="zh-CN" altLang="en-US" sz="2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我</a:t>
            </a:r>
            <a:r>
              <a:rPr lang="en-US" altLang="zh-CN" sz="2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”</a:t>
            </a:r>
            <a:r>
              <a:rPr lang="zh-CN" altLang="en-US" sz="2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与黄新的两次会面中，让人印象深刻的细节</a:t>
            </a:r>
            <a:r>
              <a:rPr lang="en-US" altLang="zh-CN" sz="24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	</a:t>
            </a:r>
            <a:r>
              <a:rPr lang="zh-CN" altLang="en-US" sz="24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</a:t>
            </a:r>
            <a:endParaRPr lang="zh-CN" altLang="en-US" sz="2400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2317115" y="3655695"/>
          <a:ext cx="6982460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7650"/>
                <a:gridCol w="3531235"/>
                <a:gridCol w="1933575"/>
              </a:tblGrid>
              <a:tr h="38544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同学</a:t>
                      </a:r>
                      <a:r>
                        <a:rPr lang="en-US" altLang="zh-CN"/>
                        <a:t>1</a:t>
                      </a:r>
                      <a:endParaRPr lang="en-US" altLang="zh-CN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印象深刻的细节</a:t>
                      </a:r>
                      <a:endParaRPr lang="zh-CN" altLang="en-US" sz="2000" b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我的感受</a:t>
                      </a:r>
                      <a:endParaRPr lang="zh-CN" altLang="en-US" sz="2000" b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38544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第一次会面</a:t>
                      </a:r>
                      <a:endParaRPr lang="zh-CN" altLang="en-US" sz="20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000"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华文楷体" panose="02010600040101010101" pitchFamily="2" charset="-122"/>
                        </a:rPr>
                        <a:t>“</a:t>
                      </a:r>
                      <a:r>
                        <a: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华文楷体" panose="02010600040101010101" pitchFamily="2" charset="-122"/>
                        </a:rPr>
                        <a:t>盐，等以后搞到了再分！</a:t>
                      </a:r>
                      <a:r>
                        <a:rPr lang="en-US" altLang="zh-CN" sz="2000"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华文楷体" panose="02010600040101010101" pitchFamily="2" charset="-122"/>
                        </a:rPr>
                        <a:t>”</a:t>
                      </a:r>
                      <a:endParaRPr lang="en-US" altLang="zh-CN" sz="2000">
                        <a:latin typeface="华文楷体" panose="02010600040101010101" pitchFamily="2" charset="-122"/>
                        <a:ea typeface="华文楷体" panose="02010600040101010101" pitchFamily="2" charset="-122"/>
                        <a:cs typeface="华文楷体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有些疑惑</a:t>
                      </a:r>
                      <a:endParaRPr lang="zh-CN" altLang="en-US" sz="20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/>
                </a:tc>
              </a:tr>
              <a:tr h="38544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  <a:sym typeface="+mn-ea"/>
                        </a:rPr>
                        <a:t>第二次会面</a:t>
                      </a:r>
                      <a:endParaRPr lang="zh-CN" altLang="en-US" sz="2000">
                        <a:latin typeface="华文楷体" panose="02010600040101010101" pitchFamily="2" charset="-122"/>
                        <a:ea typeface="华文楷体" panose="02010600040101010101" pitchFamily="2" charset="-122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“</a:t>
                      </a:r>
                      <a:r>
                        <a: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这年头盐比金子还贵</a:t>
                      </a:r>
                      <a:r>
                        <a:rPr lang="en-US" altLang="zh-CN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……</a:t>
                      </a:r>
                      <a:r>
                        <a:rPr lang="en-US" altLang="zh-CN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”</a:t>
                      </a:r>
                      <a:endParaRPr lang="en-US" altLang="zh-CN" sz="20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革命环境艰苦，斗争精神执着</a:t>
                      </a:r>
                      <a:endParaRPr lang="zh-CN" altLang="en-US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3339465" y="5217795"/>
            <a:ext cx="493776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1.</a:t>
            </a:r>
            <a:r>
              <a:rPr lang="zh-CN" altLang="en-US" sz="2400" b="1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前后呼应，推动情节发展</a:t>
            </a:r>
            <a:endParaRPr lang="zh-CN" altLang="en-US" sz="2400" b="1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 flipV="1">
            <a:off x="3359346" y="2060503"/>
            <a:ext cx="5556738" cy="23447"/>
          </a:xfrm>
          <a:prstGeom prst="line">
            <a:avLst/>
          </a:prstGeom>
          <a:ln w="12700">
            <a:solidFill>
              <a:srgbClr val="014E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2796635" y="1801906"/>
            <a:ext cx="445481" cy="469613"/>
            <a:chOff x="2121873" y="1511588"/>
            <a:chExt cx="445481" cy="469613"/>
          </a:xfrm>
        </p:grpSpPr>
        <p:sp>
          <p:nvSpPr>
            <p:cNvPr id="14" name="矩形 13"/>
            <p:cNvSpPr/>
            <p:nvPr/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solidFill>
              <a:srgbClr val="014E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rgbClr val="1784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3359347" y="1416337"/>
            <a:ext cx="5556738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赏析艺术魅力</a:t>
            </a:r>
            <a:endParaRPr lang="zh-CN" altLang="en-US" sz="30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312064" y="2272031"/>
            <a:ext cx="7140388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学习任务</a:t>
            </a:r>
            <a:r>
              <a:rPr lang="en-US" altLang="zh-CN" sz="2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5</a:t>
            </a:r>
            <a:endParaRPr lang="zh-CN" altLang="en-US" sz="2400" dirty="0" smtClean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交流：《党费》中</a:t>
            </a:r>
            <a:r>
              <a:rPr lang="en-US" altLang="zh-CN" sz="2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“</a:t>
            </a:r>
            <a:r>
              <a:rPr lang="zh-CN" altLang="en-US" sz="2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我</a:t>
            </a:r>
            <a:r>
              <a:rPr lang="en-US" altLang="zh-CN" sz="2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”</a:t>
            </a:r>
            <a:r>
              <a:rPr lang="zh-CN" altLang="en-US" sz="2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与黄新的两次会面中，让人印象深刻的细节</a:t>
            </a:r>
            <a:r>
              <a:rPr lang="en-US" altLang="zh-CN" sz="24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	</a:t>
            </a:r>
            <a:r>
              <a:rPr lang="zh-CN" altLang="en-US" sz="24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</a:t>
            </a:r>
            <a:endParaRPr lang="zh-CN" altLang="en-US" sz="2400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2384425" y="3580765"/>
          <a:ext cx="6982460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7650"/>
                <a:gridCol w="3531235"/>
                <a:gridCol w="1933575"/>
              </a:tblGrid>
              <a:tr h="38544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同学</a:t>
                      </a:r>
                      <a:r>
                        <a:rPr lang="en-US" altLang="zh-CN"/>
                        <a:t>2</a:t>
                      </a:r>
                      <a:endParaRPr lang="en-US" altLang="zh-CN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印象深刻的细节</a:t>
                      </a:r>
                      <a:endParaRPr lang="zh-CN" altLang="en-US" sz="2000" b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我的感受</a:t>
                      </a:r>
                      <a:endParaRPr lang="zh-CN" altLang="en-US" sz="2000" b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38544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第一次会面</a:t>
                      </a:r>
                      <a:endParaRPr lang="zh-CN" altLang="en-US" sz="20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000"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华文楷体" panose="02010600040101010101" pitchFamily="2" charset="-122"/>
                        </a:rPr>
                        <a:t>“</a:t>
                      </a:r>
                      <a:r>
                        <a: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华文楷体" panose="02010600040101010101" pitchFamily="2" charset="-122"/>
                        </a:rPr>
                        <a:t>你们可受了苦了；好的没有，凑合着吃点儿吧！</a:t>
                      </a:r>
                      <a:r>
                        <a:rPr lang="en-US" altLang="zh-CN" sz="2000"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华文楷体" panose="02010600040101010101" pitchFamily="2" charset="-122"/>
                        </a:rPr>
                        <a:t>”</a:t>
                      </a:r>
                      <a:endParaRPr lang="en-US" altLang="zh-CN" sz="2000">
                        <a:latin typeface="华文楷体" panose="02010600040101010101" pitchFamily="2" charset="-122"/>
                        <a:ea typeface="华文楷体" panose="02010600040101010101" pitchFamily="2" charset="-122"/>
                        <a:cs typeface="华文楷体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 </a:t>
                      </a:r>
                      <a:r>
                        <a: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感动于</a:t>
                      </a:r>
                      <a:r>
                        <a: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革命同志的真挚情谊</a:t>
                      </a:r>
                      <a:endParaRPr lang="zh-CN" altLang="en-US" sz="20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/>
                </a:tc>
              </a:tr>
              <a:tr h="38544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  <a:sym typeface="+mn-ea"/>
                        </a:rPr>
                        <a:t>第二次会面</a:t>
                      </a:r>
                      <a:endParaRPr lang="zh-CN" altLang="en-US" sz="2000">
                        <a:latin typeface="华文楷体" panose="02010600040101010101" pitchFamily="2" charset="-122"/>
                        <a:ea typeface="华文楷体" panose="02010600040101010101" pitchFamily="2" charset="-122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“</a:t>
                      </a:r>
                      <a:r>
                        <a: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乖妞子，咱不要</a:t>
                      </a:r>
                      <a:r>
                        <a:rPr lang="en-US" altLang="zh-CN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……</a:t>
                      </a:r>
                      <a:r>
                        <a:rPr lang="en-US" altLang="zh-CN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”</a:t>
                      </a:r>
                      <a:r>
                        <a: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；把干瘦的小手伸进坛子里去 </a:t>
                      </a:r>
                      <a:endParaRPr lang="zh-CN" altLang="en-US" sz="20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辛酸、敬佩</a:t>
                      </a:r>
                      <a:endParaRPr lang="zh-CN" altLang="en-US" sz="20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 flipV="1">
            <a:off x="3359346" y="2060503"/>
            <a:ext cx="5556738" cy="23447"/>
          </a:xfrm>
          <a:prstGeom prst="line">
            <a:avLst/>
          </a:prstGeom>
          <a:ln w="12700">
            <a:solidFill>
              <a:srgbClr val="014E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2796635" y="1801906"/>
            <a:ext cx="445481" cy="469613"/>
            <a:chOff x="2121873" y="1511588"/>
            <a:chExt cx="445481" cy="469613"/>
          </a:xfrm>
        </p:grpSpPr>
        <p:sp>
          <p:nvSpPr>
            <p:cNvPr id="14" name="矩形 13"/>
            <p:cNvSpPr/>
            <p:nvPr/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solidFill>
              <a:srgbClr val="014E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rgbClr val="1784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3359347" y="1416337"/>
            <a:ext cx="5556738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赏析艺术魅力</a:t>
            </a:r>
            <a:endParaRPr lang="zh-CN" altLang="en-US" sz="30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312064" y="2272031"/>
            <a:ext cx="7140388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学习任务</a:t>
            </a:r>
            <a:r>
              <a:rPr lang="en-US" altLang="zh-CN" sz="2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5</a:t>
            </a:r>
            <a:endParaRPr lang="zh-CN" altLang="en-US" sz="2400" dirty="0" smtClean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交流：《党费》中</a:t>
            </a:r>
            <a:r>
              <a:rPr lang="en-US" altLang="zh-CN" sz="2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“</a:t>
            </a:r>
            <a:r>
              <a:rPr lang="zh-CN" altLang="en-US" sz="2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我</a:t>
            </a:r>
            <a:r>
              <a:rPr lang="en-US" altLang="zh-CN" sz="2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”</a:t>
            </a:r>
            <a:r>
              <a:rPr lang="zh-CN" altLang="en-US" sz="2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与黄新的两次会面中，让人印象深刻的细节</a:t>
            </a:r>
            <a:r>
              <a:rPr lang="en-US" altLang="zh-CN" sz="24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	</a:t>
            </a:r>
            <a:r>
              <a:rPr lang="zh-CN" altLang="en-US" sz="24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</a:t>
            </a:r>
            <a:endParaRPr lang="zh-CN" altLang="en-US" sz="2400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2384425" y="3580765"/>
          <a:ext cx="6982460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7650"/>
                <a:gridCol w="3531235"/>
                <a:gridCol w="1933575"/>
              </a:tblGrid>
              <a:tr h="38544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同学</a:t>
                      </a:r>
                      <a:r>
                        <a:rPr lang="en-US" altLang="zh-CN"/>
                        <a:t>2</a:t>
                      </a:r>
                      <a:endParaRPr lang="en-US" altLang="zh-CN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印象深刻的细节</a:t>
                      </a:r>
                      <a:endParaRPr lang="zh-CN" altLang="en-US" sz="2000" b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我的感受</a:t>
                      </a:r>
                      <a:endParaRPr lang="zh-CN" altLang="en-US" sz="2000" b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38544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第一次会面</a:t>
                      </a:r>
                      <a:endParaRPr lang="zh-CN" altLang="en-US" sz="20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000"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华文楷体" panose="02010600040101010101" pitchFamily="2" charset="-122"/>
                        </a:rPr>
                        <a:t>“</a:t>
                      </a:r>
                      <a:r>
                        <a: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华文楷体" panose="02010600040101010101" pitchFamily="2" charset="-122"/>
                        </a:rPr>
                        <a:t>你们可受了苦了；好的没有，凑合着吃点儿吧！</a:t>
                      </a:r>
                      <a:r>
                        <a:rPr lang="en-US" altLang="zh-CN" sz="2000"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华文楷体" panose="02010600040101010101" pitchFamily="2" charset="-122"/>
                        </a:rPr>
                        <a:t>”</a:t>
                      </a:r>
                      <a:endParaRPr lang="en-US" altLang="zh-CN" sz="2000">
                        <a:latin typeface="华文楷体" panose="02010600040101010101" pitchFamily="2" charset="-122"/>
                        <a:ea typeface="华文楷体" panose="02010600040101010101" pitchFamily="2" charset="-122"/>
                        <a:cs typeface="华文楷体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 </a:t>
                      </a:r>
                      <a:r>
                        <a: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感动于</a:t>
                      </a:r>
                      <a:r>
                        <a: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革命同志的真挚情谊</a:t>
                      </a:r>
                      <a:endParaRPr lang="zh-CN" altLang="en-US" sz="20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/>
                </a:tc>
              </a:tr>
              <a:tr h="38544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  <a:sym typeface="+mn-ea"/>
                        </a:rPr>
                        <a:t>第二次会面</a:t>
                      </a:r>
                      <a:endParaRPr lang="zh-CN" altLang="en-US" sz="2000">
                        <a:latin typeface="华文楷体" panose="02010600040101010101" pitchFamily="2" charset="-122"/>
                        <a:ea typeface="华文楷体" panose="02010600040101010101" pitchFamily="2" charset="-122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“</a:t>
                      </a:r>
                      <a:r>
                        <a: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乖妞子，咱不要</a:t>
                      </a:r>
                      <a:r>
                        <a:rPr lang="en-US" altLang="zh-CN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……</a:t>
                      </a:r>
                      <a:r>
                        <a:rPr lang="en-US" altLang="zh-CN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”</a:t>
                      </a:r>
                      <a:r>
                        <a: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；把干瘦的小手伸进坛子里去 </a:t>
                      </a:r>
                      <a:endParaRPr lang="zh-CN" altLang="en-US" sz="20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00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辛酸、敬佩</a:t>
                      </a:r>
                      <a:endParaRPr lang="zh-CN" altLang="en-US" sz="20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2899410" y="5511165"/>
            <a:ext cx="493776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2.</a:t>
            </a:r>
            <a:r>
              <a:rPr lang="zh-CN" altLang="en-US" sz="2400" b="1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前后</a:t>
            </a:r>
            <a:r>
              <a:rPr lang="zh-CN" altLang="en-US" sz="2400" b="1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对比，突显人物形象</a:t>
            </a:r>
            <a:endParaRPr lang="zh-CN" altLang="en-US" sz="2400" b="1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 flipV="1">
            <a:off x="3359346" y="2060503"/>
            <a:ext cx="5556738" cy="23447"/>
          </a:xfrm>
          <a:prstGeom prst="line">
            <a:avLst/>
          </a:prstGeom>
          <a:ln w="12700">
            <a:solidFill>
              <a:srgbClr val="014E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2796635" y="1801906"/>
            <a:ext cx="445481" cy="469613"/>
            <a:chOff x="2121873" y="1511588"/>
            <a:chExt cx="445481" cy="469613"/>
          </a:xfrm>
        </p:grpSpPr>
        <p:sp>
          <p:nvSpPr>
            <p:cNvPr id="14" name="矩形 13"/>
            <p:cNvSpPr/>
            <p:nvPr/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solidFill>
              <a:srgbClr val="014E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rgbClr val="1784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3359347" y="1416337"/>
            <a:ext cx="5556738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赏析艺术魅力</a:t>
            </a:r>
            <a:endParaRPr lang="zh-CN" altLang="en-US" sz="30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311593" y="2272064"/>
            <a:ext cx="7652244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这时，街上乱成了一团，吆喝声、脚步声越来越近了。我上了阁楼，从楼板缝里往下看，看见</a:t>
            </a:r>
            <a:r>
              <a:rPr lang="zh-CN" altLang="en-US" sz="28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她把菜筐子用草盖了盖</a:t>
            </a:r>
            <a:r>
              <a:rPr lang="zh-CN" altLang="en-US" sz="28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，很快地</a:t>
            </a:r>
            <a:r>
              <a:rPr lang="zh-CN" altLang="en-US" sz="28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抱起孩子亲了亲</a:t>
            </a:r>
            <a:r>
              <a:rPr lang="zh-CN" altLang="en-US" sz="28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，把孩子放在地铺上，又霍地转过身来，朝着我说：“程同志，既然敌人已经发觉了，看样子是逃不脱这一关了，万一我有个什么好歹……你记着，她住西头从北数第四个窝棚，门前有一棵小榕树……”</a:t>
            </a:r>
            <a:r>
              <a:rPr lang="zh-CN" altLang="en-US" sz="28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她指了指那筐咸菜</a:t>
            </a:r>
            <a:r>
              <a:rPr lang="zh-CN" altLang="en-US" sz="28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，又说：</a:t>
            </a:r>
            <a:r>
              <a:rPr lang="en-US" altLang="zh-CN" sz="28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“</a:t>
            </a:r>
            <a:r>
              <a:rPr lang="zh-CN" altLang="en-US" sz="28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你可要想着把这些菜带上山去，</a:t>
            </a:r>
            <a:r>
              <a:rPr lang="zh-CN" altLang="en-US" sz="28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这是我们缴的党费</a:t>
            </a:r>
            <a:r>
              <a:rPr lang="zh-CN" altLang="en-US" sz="28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！”</a:t>
            </a:r>
            <a:r>
              <a:rPr lang="zh-CN" altLang="en-US" sz="28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</a:t>
            </a:r>
            <a:endParaRPr lang="zh-CN" altLang="en-US" sz="2800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en-US" sz="2800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 flipV="1">
            <a:off x="3359346" y="2060503"/>
            <a:ext cx="5556738" cy="23447"/>
          </a:xfrm>
          <a:prstGeom prst="line">
            <a:avLst/>
          </a:prstGeom>
          <a:ln w="12700">
            <a:solidFill>
              <a:srgbClr val="0143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2796635" y="1801906"/>
            <a:ext cx="445481" cy="469613"/>
            <a:chOff x="2121873" y="1511588"/>
            <a:chExt cx="445481" cy="469613"/>
          </a:xfrm>
        </p:grpSpPr>
        <p:sp>
          <p:nvSpPr>
            <p:cNvPr id="7" name="矩形 6"/>
            <p:cNvSpPr/>
            <p:nvPr/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solidFill>
              <a:srgbClr val="0143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rgbClr val="016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2995940" y="1380366"/>
            <a:ext cx="5556738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王愿坚谈《党费》</a:t>
            </a:r>
            <a:endParaRPr lang="zh-CN" altLang="en-US" sz="30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256819" y="2417446"/>
            <a:ext cx="7140388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我们的革命先烈和前辈，不但用生命和鲜血为我们今天的幸福生活铺平了道路，而且给我们留下了取之不尽用之不竭的精神财富。歌颂英雄的前辈，努力开掘、搜求和理解革命的精神财产，这就是我学习写作过程中，给自己定的艺术探求的目标，也是这些作品的共同主题。   </a:t>
            </a:r>
            <a:endParaRPr lang="zh-CN" altLang="en-US" sz="2400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 flipV="1">
            <a:off x="3359346" y="2060503"/>
            <a:ext cx="5556738" cy="23447"/>
          </a:xfrm>
          <a:prstGeom prst="line">
            <a:avLst/>
          </a:prstGeom>
          <a:ln w="12700">
            <a:solidFill>
              <a:srgbClr val="014E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2796635" y="1801906"/>
            <a:ext cx="445481" cy="469613"/>
            <a:chOff x="2121873" y="1511588"/>
            <a:chExt cx="445481" cy="469613"/>
          </a:xfrm>
        </p:grpSpPr>
        <p:sp>
          <p:nvSpPr>
            <p:cNvPr id="14" name="矩形 13"/>
            <p:cNvSpPr/>
            <p:nvPr/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solidFill>
              <a:srgbClr val="014E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rgbClr val="1784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3359347" y="1416337"/>
            <a:ext cx="5556738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赏析艺术魅力</a:t>
            </a:r>
            <a:endParaRPr lang="zh-CN" altLang="en-US" sz="30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311593" y="2272064"/>
            <a:ext cx="7652244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停了一会儿，她侧耳听了听外面的动静，</a:t>
            </a:r>
            <a:r>
              <a:rPr lang="zh-CN" altLang="en-US" sz="28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又说话了，只是声音又变得那么和善了</a:t>
            </a:r>
            <a:r>
              <a:rPr lang="zh-CN" altLang="en-US" sz="28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：“孩子，要是你能带，也托你带上山去……”话又停了，大概她的心绪激动得厉害。“还有，</a:t>
            </a:r>
            <a:r>
              <a:rPr lang="zh-CN" altLang="en-US" sz="28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上次托你缴的钱，和我的党证</a:t>
            </a:r>
            <a:r>
              <a:rPr lang="zh-CN" altLang="en-US" sz="28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，也一起带去；</a:t>
            </a:r>
            <a:r>
              <a:rPr lang="zh-CN" altLang="en-US" sz="28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有一块钱买盐用了。我把它放在砂罐里，你千万记着带走</a:t>
            </a:r>
            <a:r>
              <a:rPr lang="zh-CN" altLang="en-US" sz="28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！”</a:t>
            </a:r>
            <a:endParaRPr lang="zh-CN" altLang="en-US" sz="2800" dirty="0" smtClean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8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      ……她连忙转过身来，</a:t>
            </a:r>
            <a:r>
              <a:rPr lang="zh-CN" altLang="en-US" sz="28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搂着孩子坐下，慢条斯理</a:t>
            </a:r>
            <a:r>
              <a:rPr lang="zh-CN" altLang="en-US" sz="28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地理着孩子的头发。</a:t>
            </a:r>
            <a:endParaRPr lang="zh-CN" altLang="en-US" sz="2800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en-US" sz="2800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627120" y="5781040"/>
            <a:ext cx="493776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3.</a:t>
            </a:r>
            <a:r>
              <a:rPr lang="zh-CN" altLang="en-US" sz="2400" b="1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多角度描写</a:t>
            </a:r>
            <a:r>
              <a:rPr lang="zh-CN" altLang="en-US" sz="2400" b="1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，丰富人物形象</a:t>
            </a:r>
            <a:endParaRPr lang="zh-CN" altLang="en-US" sz="2400" b="1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 flipV="1">
            <a:off x="3359346" y="2060503"/>
            <a:ext cx="5556738" cy="23447"/>
          </a:xfrm>
          <a:prstGeom prst="line">
            <a:avLst/>
          </a:prstGeom>
          <a:ln w="12700">
            <a:solidFill>
              <a:srgbClr val="014E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2796635" y="1801906"/>
            <a:ext cx="445481" cy="469613"/>
            <a:chOff x="2121873" y="1511588"/>
            <a:chExt cx="445481" cy="469613"/>
          </a:xfrm>
        </p:grpSpPr>
        <p:sp>
          <p:nvSpPr>
            <p:cNvPr id="14" name="矩形 13"/>
            <p:cNvSpPr/>
            <p:nvPr/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solidFill>
              <a:srgbClr val="014E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rgbClr val="1784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3359347" y="1416337"/>
            <a:ext cx="5556738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赏析艺术魅力</a:t>
            </a:r>
            <a:endParaRPr lang="zh-CN" altLang="en-US" sz="30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311593" y="2272064"/>
            <a:ext cx="765224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</a:t>
            </a:r>
            <a:endParaRPr lang="zh-CN" altLang="en-US" sz="2800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099974" y="2696846"/>
            <a:ext cx="7140388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</a:t>
            </a:r>
            <a:r>
              <a:rPr lang="en-US" altLang="zh-CN" sz="2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	1.</a:t>
            </a:r>
            <a:r>
              <a:rPr lang="zh-CN" altLang="en-US" sz="2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叙事视角</a:t>
            </a:r>
            <a:endParaRPr lang="zh-CN" altLang="en-US" sz="2400" dirty="0" smtClean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2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	</a:t>
            </a:r>
            <a:r>
              <a:rPr lang="zh-CN" altLang="en-US" sz="2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第一人称、限知视角叙事</a:t>
            </a:r>
            <a:endParaRPr lang="zh-CN" altLang="en-US" sz="2400" dirty="0" smtClean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2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	2.</a:t>
            </a:r>
            <a:r>
              <a:rPr lang="zh-CN" altLang="en-US" sz="2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细节刻画</a:t>
            </a:r>
            <a:endParaRPr lang="zh-CN" altLang="en-US" sz="2400" dirty="0" smtClean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24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</a:t>
            </a:r>
            <a:r>
              <a:rPr lang="zh-CN" altLang="en-US" sz="24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24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24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  <a:r>
              <a:rPr lang="zh-CN" altLang="en-US" sz="24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细节的前后呼应，推动情节发展</a:t>
            </a:r>
            <a:endParaRPr lang="zh-CN" altLang="en-US" sz="2400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4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（</a:t>
            </a:r>
            <a:r>
              <a:rPr lang="en-US" altLang="zh-CN" sz="24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24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  <a:r>
              <a:rPr lang="zh-CN" altLang="en-US" sz="24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细节的前后对比，突出人物形象</a:t>
            </a:r>
            <a:endParaRPr lang="zh-CN" altLang="en-US" sz="2400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24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</a:t>
            </a:r>
            <a:r>
              <a:rPr lang="zh-CN" altLang="en-US" sz="24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24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24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  <a:r>
              <a:rPr lang="zh-CN" altLang="en-US" sz="24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多角度细节描写，丰富人物形象</a:t>
            </a:r>
            <a:endParaRPr lang="en-US" altLang="zh-CN" sz="2400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4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</a:t>
            </a:r>
            <a:endParaRPr lang="zh-CN" altLang="en-US" sz="2400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 flipV="1">
            <a:off x="3359346" y="2060503"/>
            <a:ext cx="5556738" cy="23447"/>
          </a:xfrm>
          <a:prstGeom prst="line">
            <a:avLst/>
          </a:prstGeom>
          <a:ln w="12700">
            <a:solidFill>
              <a:srgbClr val="711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2796635" y="1801906"/>
            <a:ext cx="445481" cy="469613"/>
            <a:chOff x="2121873" y="1511588"/>
            <a:chExt cx="445481" cy="469613"/>
          </a:xfrm>
        </p:grpSpPr>
        <p:sp>
          <p:nvSpPr>
            <p:cNvPr id="14" name="矩形 13"/>
            <p:cNvSpPr/>
            <p:nvPr/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solidFill>
              <a:srgbClr val="711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rgbClr val="AE02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AE0203"/>
                </a:solidFill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3359347" y="1416337"/>
            <a:ext cx="5556738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创作时代故事</a:t>
            </a:r>
            <a:endParaRPr lang="zh-CN" altLang="en-US" sz="30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311593" y="2494949"/>
            <a:ext cx="7652244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</a:t>
            </a:r>
            <a:r>
              <a:rPr lang="zh-CN" altLang="en-US" sz="28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学习任务</a:t>
            </a:r>
            <a:r>
              <a:rPr lang="en-US" altLang="zh-CN" sz="28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6</a:t>
            </a:r>
            <a:r>
              <a:rPr lang="zh-CN" altLang="en-US" sz="28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：</a:t>
            </a:r>
            <a:endParaRPr lang="zh-CN" altLang="en-US" sz="2800" dirty="0" smtClean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8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      结合《党费》所学以及当今时代楷模的英雄事迹，创作一篇小说，表现新时代先进党员的精神风貌。</a:t>
            </a:r>
            <a:endParaRPr lang="en-US" altLang="zh-CN" sz="2800" dirty="0" smtClean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en-US" sz="2800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 flipV="1">
            <a:off x="3359346" y="2060503"/>
            <a:ext cx="5556738" cy="23447"/>
          </a:xfrm>
          <a:prstGeom prst="line">
            <a:avLst/>
          </a:prstGeom>
          <a:ln w="12700">
            <a:solidFill>
              <a:srgbClr val="711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2796635" y="1801906"/>
            <a:ext cx="445481" cy="469613"/>
            <a:chOff x="2121873" y="1511588"/>
            <a:chExt cx="445481" cy="469613"/>
          </a:xfrm>
        </p:grpSpPr>
        <p:sp>
          <p:nvSpPr>
            <p:cNvPr id="14" name="矩形 13"/>
            <p:cNvSpPr/>
            <p:nvPr/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solidFill>
              <a:srgbClr val="711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rgbClr val="AE02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AE0203"/>
                </a:solidFill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3359347" y="1416337"/>
            <a:ext cx="5556738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创作时代故事</a:t>
            </a:r>
            <a:endParaRPr lang="zh-CN" altLang="en-US" sz="30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311593" y="2494949"/>
            <a:ext cx="7652244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</a:t>
            </a:r>
            <a:r>
              <a:rPr lang="zh-CN" altLang="en-US" sz="28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《党费》启发我们</a:t>
            </a:r>
            <a:r>
              <a:rPr lang="en-US" altLang="zh-CN" sz="28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——</a:t>
            </a:r>
            <a:endParaRPr lang="zh-CN" altLang="en-US" sz="2800" dirty="0" smtClean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28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     1.</a:t>
            </a:r>
            <a:r>
              <a:rPr lang="zh-CN" altLang="en-US" sz="28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提炼时代精神，锁定典型形象。</a:t>
            </a:r>
            <a:endParaRPr lang="zh-CN" altLang="en-US" sz="2800" dirty="0" smtClean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8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     </a:t>
            </a:r>
            <a:r>
              <a:rPr lang="en-US" altLang="zh-CN" sz="28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2.</a:t>
            </a:r>
            <a:r>
              <a:rPr lang="zh-CN" altLang="en-US" sz="28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选择叙事视角。</a:t>
            </a:r>
            <a:endParaRPr lang="zh-CN" altLang="en-US" sz="2800" dirty="0" smtClean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28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    3.</a:t>
            </a:r>
            <a:r>
              <a:rPr lang="zh-CN" altLang="en-US" sz="28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构思情节，安排富有表现力的细节。</a:t>
            </a:r>
            <a:endParaRPr lang="zh-CN" altLang="en-US" sz="2800" dirty="0" smtClean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28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       </a:t>
            </a:r>
            <a:endParaRPr lang="zh-CN" altLang="en-US" sz="2800" dirty="0" smtClean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en-US" sz="2800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 flipV="1">
            <a:off x="3359346" y="2060503"/>
            <a:ext cx="5556738" cy="23447"/>
          </a:xfrm>
          <a:prstGeom prst="line">
            <a:avLst/>
          </a:prstGeom>
          <a:ln w="12700">
            <a:solidFill>
              <a:srgbClr val="711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2796635" y="1801906"/>
            <a:ext cx="445481" cy="469613"/>
            <a:chOff x="2121873" y="1511588"/>
            <a:chExt cx="445481" cy="469613"/>
          </a:xfrm>
        </p:grpSpPr>
        <p:sp>
          <p:nvSpPr>
            <p:cNvPr id="14" name="矩形 13"/>
            <p:cNvSpPr/>
            <p:nvPr/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solidFill>
              <a:srgbClr val="711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rgbClr val="AE02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AE0203"/>
                </a:solidFill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3359347" y="1416337"/>
            <a:ext cx="5556738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创作时代故事</a:t>
            </a:r>
            <a:endParaRPr lang="zh-CN" altLang="en-US" sz="30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311593" y="2494949"/>
            <a:ext cx="765224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</a:t>
            </a:r>
            <a:endParaRPr lang="zh-CN" altLang="en-US" sz="2800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37740" y="2626360"/>
            <a:ext cx="1935480" cy="267017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678045" y="2578735"/>
            <a:ext cx="35458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聚焦人物：黄文秀</a:t>
            </a:r>
            <a:endParaRPr lang="zh-CN" altLang="en-US" sz="2400" dirty="0" smtClean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385310" y="3120390"/>
            <a:ext cx="4675505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latin typeface="华文楷体" panose="02010600040101010101" pitchFamily="2" charset="-122"/>
                <a:ea typeface="华文楷体" panose="02010600040101010101" pitchFamily="2" charset="-122"/>
              </a:rPr>
              <a:t>有些人从山里走了，就不再回来；你从城里回来，却再没有离开。</a:t>
            </a:r>
            <a:endParaRPr lang="zh-CN" altLang="en-US" sz="240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400">
                <a:latin typeface="华文楷体" panose="02010600040101010101" pitchFamily="2" charset="-122"/>
                <a:ea typeface="华文楷体" panose="02010600040101010101" pitchFamily="2" charset="-122"/>
              </a:rPr>
              <a:t>来的时候惴惴，怕自己不够勇敢；</a:t>
            </a:r>
            <a:endParaRPr lang="zh-CN" altLang="en-US" sz="240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400">
                <a:latin typeface="华文楷体" panose="02010600040101010101" pitchFamily="2" charset="-122"/>
                <a:ea typeface="华文楷体" panose="02010600040101010101" pitchFamily="2" charset="-122"/>
              </a:rPr>
              <a:t>走的时候匆匆，留下最美的韶华。</a:t>
            </a:r>
            <a:endParaRPr lang="zh-CN" altLang="en-US" sz="240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400">
                <a:latin typeface="华文楷体" panose="02010600040101010101" pitchFamily="2" charset="-122"/>
                <a:ea typeface="华文楷体" panose="02010600040101010101" pitchFamily="2" charset="-122"/>
              </a:rPr>
              <a:t>百色的大山，你是最美的朝霞；</a:t>
            </a:r>
            <a:endParaRPr lang="zh-CN" altLang="en-US" sz="240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400">
                <a:latin typeface="华文楷体" panose="02010600040101010101" pitchFamily="2" charset="-122"/>
                <a:ea typeface="华文楷体" panose="02010600040101010101" pitchFamily="2" charset="-122"/>
              </a:rPr>
              <a:t>脱贫的战场，你是醒目的黄花。</a:t>
            </a:r>
            <a:endParaRPr lang="zh-CN" altLang="en-US" sz="240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400">
                <a:latin typeface="华文楷体" panose="02010600040101010101" pitchFamily="2" charset="-122"/>
                <a:ea typeface="华文楷体" panose="02010600040101010101" pitchFamily="2" charset="-122"/>
              </a:rPr>
              <a:t>  </a:t>
            </a:r>
            <a:r>
              <a:rPr lang="en-US" altLang="zh-CN" sz="2400">
                <a:latin typeface="华文楷体" panose="02010600040101010101" pitchFamily="2" charset="-122"/>
                <a:ea typeface="华文楷体" panose="02010600040101010101" pitchFamily="2" charset="-122"/>
              </a:rPr>
              <a:t>——</a:t>
            </a:r>
            <a:r>
              <a:rPr lang="zh-CN" altLang="en-US" sz="2400">
                <a:latin typeface="华文楷体" panose="02010600040101010101" pitchFamily="2" charset="-122"/>
                <a:ea typeface="华文楷体" panose="02010600040101010101" pitchFamily="2" charset="-122"/>
              </a:rPr>
              <a:t>《感动中国》黄文秀颁奖词</a:t>
            </a:r>
            <a:endParaRPr lang="zh-CN" altLang="en-US" sz="240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 flipV="1">
            <a:off x="3359346" y="2060503"/>
            <a:ext cx="5556738" cy="23447"/>
          </a:xfrm>
          <a:prstGeom prst="line">
            <a:avLst/>
          </a:prstGeom>
          <a:ln w="12700">
            <a:solidFill>
              <a:srgbClr val="711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2796635" y="1801906"/>
            <a:ext cx="445481" cy="469613"/>
            <a:chOff x="2121873" y="1511588"/>
            <a:chExt cx="445481" cy="469613"/>
          </a:xfrm>
        </p:grpSpPr>
        <p:sp>
          <p:nvSpPr>
            <p:cNvPr id="14" name="矩形 13"/>
            <p:cNvSpPr/>
            <p:nvPr/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solidFill>
              <a:srgbClr val="711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rgbClr val="AE02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AE0203"/>
                </a:solidFill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3359347" y="1416337"/>
            <a:ext cx="5556738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创作时代故事</a:t>
            </a:r>
            <a:endParaRPr lang="zh-CN" altLang="en-US" sz="30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311593" y="2494949"/>
            <a:ext cx="765224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</a:t>
            </a:r>
            <a:endParaRPr lang="zh-CN" altLang="en-US" sz="2800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95930" y="2700655"/>
            <a:ext cx="1935480" cy="267017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254625" y="2534920"/>
            <a:ext cx="35458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聚焦人物：黄文秀</a:t>
            </a:r>
            <a:endParaRPr lang="zh-CN" altLang="en-US" sz="2400" dirty="0" smtClean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5430" y="3387725"/>
            <a:ext cx="3455035" cy="19119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 flipV="1">
            <a:off x="3359346" y="2060503"/>
            <a:ext cx="5556738" cy="23447"/>
          </a:xfrm>
          <a:prstGeom prst="line">
            <a:avLst/>
          </a:prstGeom>
          <a:ln w="12700">
            <a:solidFill>
              <a:srgbClr val="711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2796635" y="1801906"/>
            <a:ext cx="445481" cy="469613"/>
            <a:chOff x="2121873" y="1511588"/>
            <a:chExt cx="445481" cy="469613"/>
          </a:xfrm>
        </p:grpSpPr>
        <p:sp>
          <p:nvSpPr>
            <p:cNvPr id="14" name="矩形 13"/>
            <p:cNvSpPr/>
            <p:nvPr/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solidFill>
              <a:srgbClr val="711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rgbClr val="AE02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AE0203"/>
                </a:solidFill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3359347" y="1416337"/>
            <a:ext cx="5556738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创作时代故事</a:t>
            </a:r>
            <a:endParaRPr lang="zh-CN" altLang="en-US" sz="30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865823" y="2465739"/>
            <a:ext cx="7652244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       </a:t>
            </a:r>
            <a:endParaRPr lang="zh-CN" altLang="en-US" sz="2800" dirty="0" smtClean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en-US" sz="2800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0285" y="2561590"/>
            <a:ext cx="1935480" cy="267017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538980" y="2388870"/>
            <a:ext cx="35458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聚焦人物：黄文秀</a:t>
            </a:r>
            <a:endParaRPr lang="zh-CN" altLang="en-US" sz="2400" dirty="0" smtClean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0705" y="2849245"/>
            <a:ext cx="4703445" cy="2382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 flipV="1">
            <a:off x="3359346" y="2060503"/>
            <a:ext cx="5556738" cy="23447"/>
          </a:xfrm>
          <a:prstGeom prst="line">
            <a:avLst/>
          </a:prstGeom>
          <a:ln w="12700">
            <a:solidFill>
              <a:srgbClr val="711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2796635" y="1801906"/>
            <a:ext cx="445481" cy="469613"/>
            <a:chOff x="2121873" y="1511588"/>
            <a:chExt cx="445481" cy="469613"/>
          </a:xfrm>
        </p:grpSpPr>
        <p:sp>
          <p:nvSpPr>
            <p:cNvPr id="14" name="矩形 13"/>
            <p:cNvSpPr/>
            <p:nvPr/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solidFill>
              <a:srgbClr val="711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rgbClr val="AE02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AE0203"/>
                </a:solidFill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3359347" y="1416337"/>
            <a:ext cx="5556738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创作时代故事</a:t>
            </a:r>
            <a:endParaRPr lang="zh-CN" altLang="en-US" sz="30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311593" y="2480344"/>
            <a:ext cx="7652244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       </a:t>
            </a:r>
            <a:endParaRPr lang="zh-CN" altLang="en-US" sz="2800" dirty="0" smtClean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en-US" sz="2800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36470" y="2390775"/>
            <a:ext cx="1935480" cy="2670175"/>
          </a:xfrm>
          <a:prstGeom prst="rect">
            <a:avLst/>
          </a:prstGeom>
        </p:spPr>
      </p:pic>
      <p:graphicFrame>
        <p:nvGraphicFramePr>
          <p:cNvPr id="9" name="表格 8"/>
          <p:cNvGraphicFramePr/>
          <p:nvPr>
            <p:custDataLst>
              <p:tags r:id="rId2"/>
            </p:custDataLst>
          </p:nvPr>
        </p:nvGraphicFramePr>
        <p:xfrm>
          <a:off x="4192270" y="2414223"/>
          <a:ext cx="5202555" cy="3598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4185"/>
                <a:gridCol w="1558925"/>
                <a:gridCol w="1909445"/>
              </a:tblGrid>
              <a:tr h="57023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叙事者</a:t>
                      </a:r>
                      <a:endParaRPr lang="zh-CN" altLang="en-US" sz="24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核心事件</a:t>
                      </a:r>
                      <a:endParaRPr lang="zh-CN" altLang="en-US" sz="24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关键细节</a:t>
                      </a:r>
                      <a:endParaRPr lang="zh-CN" altLang="en-US" sz="24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3028315">
                <a:tc>
                  <a:txBody>
                    <a:bodyPr/>
                    <a:p>
                      <a:pPr>
                        <a:buNone/>
                      </a:pPr>
                      <a:endParaRPr lang="zh-CN" altLang="en-US" sz="2400">
                        <a:latin typeface="华文楷体" panose="02010600040101010101" pitchFamily="2" charset="-122"/>
                        <a:ea typeface="华文楷体" panose="02010600040101010101" pitchFamily="2" charset="-122"/>
                        <a:cs typeface="华文楷体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4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4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 flipV="1">
            <a:off x="3359346" y="2060503"/>
            <a:ext cx="5556738" cy="23447"/>
          </a:xfrm>
          <a:prstGeom prst="line">
            <a:avLst/>
          </a:prstGeom>
          <a:ln w="12700">
            <a:solidFill>
              <a:srgbClr val="711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2796635" y="1801906"/>
            <a:ext cx="445481" cy="469613"/>
            <a:chOff x="2121873" y="1511588"/>
            <a:chExt cx="445481" cy="469613"/>
          </a:xfrm>
        </p:grpSpPr>
        <p:sp>
          <p:nvSpPr>
            <p:cNvPr id="14" name="矩形 13"/>
            <p:cNvSpPr/>
            <p:nvPr/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solidFill>
              <a:srgbClr val="711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rgbClr val="AE02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AE0203"/>
                </a:solidFill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3359347" y="1416337"/>
            <a:ext cx="5556738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创作时代故事</a:t>
            </a:r>
            <a:endParaRPr lang="zh-CN" altLang="en-US" sz="30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311593" y="2494949"/>
            <a:ext cx="765224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</a:t>
            </a:r>
            <a:endParaRPr lang="zh-CN" altLang="en-US" sz="2800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11400" y="2420620"/>
            <a:ext cx="1935480" cy="2670175"/>
          </a:xfrm>
          <a:prstGeom prst="rect">
            <a:avLst/>
          </a:prstGeom>
        </p:spPr>
      </p:pic>
      <p:graphicFrame>
        <p:nvGraphicFramePr>
          <p:cNvPr id="9" name="表格 8"/>
          <p:cNvGraphicFramePr/>
          <p:nvPr>
            <p:custDataLst>
              <p:tags r:id="rId2"/>
            </p:custDataLst>
          </p:nvPr>
        </p:nvGraphicFramePr>
        <p:xfrm>
          <a:off x="4267200" y="2444068"/>
          <a:ext cx="5202555" cy="3598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4185"/>
                <a:gridCol w="1558925"/>
                <a:gridCol w="1909445"/>
              </a:tblGrid>
              <a:tr h="57023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叙事者</a:t>
                      </a:r>
                      <a:endParaRPr lang="zh-CN" altLang="en-US" sz="24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核心事件</a:t>
                      </a:r>
                      <a:endParaRPr lang="zh-CN" altLang="en-US" sz="24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关键细节</a:t>
                      </a:r>
                      <a:endParaRPr lang="zh-CN" altLang="en-US" sz="24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302831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华文楷体" panose="02010600040101010101" pitchFamily="2" charset="-122"/>
                        </a:rPr>
                        <a:t>“</a:t>
                      </a:r>
                      <a:r>
                        <a:rPr lang="zh-CN" altLang="en-US" sz="2400"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华文楷体" panose="02010600040101010101" pitchFamily="2" charset="-122"/>
                        </a:rPr>
                        <a:t>我</a:t>
                      </a:r>
                      <a:r>
                        <a:rPr lang="en-US" altLang="zh-CN" sz="2400"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华文楷体" panose="02010600040101010101" pitchFamily="2" charset="-122"/>
                        </a:rPr>
                        <a:t>”</a:t>
                      </a:r>
                      <a:endParaRPr lang="en-US" altLang="zh-CN" sz="2400">
                        <a:latin typeface="华文楷体" panose="02010600040101010101" pitchFamily="2" charset="-122"/>
                        <a:ea typeface="华文楷体" panose="02010600040101010101" pitchFamily="2" charset="-122"/>
                        <a:cs typeface="华文楷体" panose="02010600040101010101" pitchFamily="2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400"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华文楷体" panose="02010600040101010101" pitchFamily="2" charset="-122"/>
                        </a:rPr>
                        <a:t>黄文秀的同事</a:t>
                      </a:r>
                      <a:endParaRPr lang="zh-CN" altLang="en-US" sz="2400">
                        <a:latin typeface="华文楷体" panose="02010600040101010101" pitchFamily="2" charset="-122"/>
                        <a:ea typeface="华文楷体" panose="02010600040101010101" pitchFamily="2" charset="-122"/>
                        <a:cs typeface="华文楷体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1.</a:t>
                      </a:r>
                      <a:r>
                        <a:rPr lang="zh-CN" altLang="en-US" sz="240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修路</a:t>
                      </a:r>
                      <a:endParaRPr lang="zh-CN" altLang="en-US" sz="24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40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 </a:t>
                      </a:r>
                      <a:r>
                        <a:rPr lang="en-US" altLang="zh-CN" sz="240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2.</a:t>
                      </a:r>
                      <a:r>
                        <a:rPr lang="zh-CN" altLang="en-US" sz="240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在暴雨中牺牲</a:t>
                      </a:r>
                      <a:endParaRPr lang="zh-CN" altLang="en-US" sz="24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1.</a:t>
                      </a:r>
                      <a:r>
                        <a:rPr lang="zh-CN" altLang="en-US" sz="240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重点刻画：</a:t>
                      </a:r>
                      <a:endParaRPr lang="zh-CN" altLang="en-US" sz="24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40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说服路边村民搬迁、</a:t>
                      </a:r>
                      <a:endParaRPr lang="zh-CN" altLang="en-US" sz="24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40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暴雨之夜</a:t>
                      </a:r>
                      <a:endParaRPr lang="zh-CN" altLang="en-US" sz="24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2.</a:t>
                      </a:r>
                      <a:r>
                        <a:rPr lang="zh-CN" altLang="en-US" sz="240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对比点：路</a:t>
                      </a:r>
                      <a:endParaRPr lang="zh-CN" altLang="en-US" sz="24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标题 1"/>
          <p:cNvSpPr>
            <a:spLocks noGrp="1"/>
          </p:cNvSpPr>
          <p:nvPr/>
        </p:nvSpPr>
        <p:spPr>
          <a:xfrm>
            <a:off x="2700655" y="2526665"/>
            <a:ext cx="7199630" cy="1325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54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谢谢大家！</a:t>
            </a:r>
            <a:br>
              <a:rPr lang="zh-CN" altLang="en-US" sz="54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</a:br>
            <a:br>
              <a:rPr lang="zh-CN" altLang="en-US" sz="31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</a:br>
            <a:r>
              <a:rPr lang="zh-CN" altLang="en-US" sz="31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教学设计：清华附中 唐洁、舒迟</a:t>
            </a:r>
            <a:endParaRPr lang="zh-CN" altLang="en-US" sz="310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031596" y="1933089"/>
            <a:ext cx="4779942" cy="540000"/>
            <a:chOff x="996173" y="2188583"/>
            <a:chExt cx="4779942" cy="540000"/>
          </a:xfrm>
        </p:grpSpPr>
        <p:grpSp>
          <p:nvGrpSpPr>
            <p:cNvPr id="18" name="组合 17"/>
            <p:cNvGrpSpPr/>
            <p:nvPr/>
          </p:nvGrpSpPr>
          <p:grpSpPr>
            <a:xfrm>
              <a:off x="996173" y="2188583"/>
              <a:ext cx="3287795" cy="540000"/>
              <a:chOff x="1635964" y="1686127"/>
              <a:chExt cx="3662867" cy="601602"/>
            </a:xfrm>
          </p:grpSpPr>
          <p:sp>
            <p:nvSpPr>
              <p:cNvPr id="19" name="圆角矩形 18"/>
              <p:cNvSpPr/>
              <p:nvPr/>
            </p:nvSpPr>
            <p:spPr>
              <a:xfrm>
                <a:off x="1852333" y="1729911"/>
                <a:ext cx="3446498" cy="528105"/>
              </a:xfrm>
              <a:prstGeom prst="roundRect">
                <a:avLst/>
              </a:prstGeom>
              <a:solidFill>
                <a:srgbClr val="01431D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 rot="18614181">
                <a:off x="1635965" y="1686126"/>
                <a:ext cx="601602" cy="601603"/>
              </a:xfrm>
              <a:prstGeom prst="rect">
                <a:avLst/>
              </a:prstGeom>
              <a:solidFill>
                <a:srgbClr val="01621F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1060994" y="2238645"/>
              <a:ext cx="4715121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>
                  <a:solidFill>
                    <a:prstClr val="white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1    </a:t>
              </a:r>
              <a:r>
                <a:rPr lang="zh-CN" altLang="en-US" sz="2400" dirty="0" smtClean="0">
                  <a:solidFill>
                    <a:prstClr val="white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理解革命精神</a:t>
              </a:r>
              <a:endParaRPr lang="zh-CN" altLang="en-US" sz="2400" dirty="0" smtClean="0">
                <a:solidFill>
                  <a:prstClr val="white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2499557" y="2579727"/>
            <a:ext cx="652053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初读感悟</a:t>
            </a:r>
            <a:endParaRPr lang="zh-CN" altLang="en-US" sz="2400" dirty="0" smtClean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031595" y="4378131"/>
            <a:ext cx="4803810" cy="540000"/>
            <a:chOff x="996172" y="4633625"/>
            <a:chExt cx="4803810" cy="540000"/>
          </a:xfrm>
        </p:grpSpPr>
        <p:grpSp>
          <p:nvGrpSpPr>
            <p:cNvPr id="23" name="组合 22"/>
            <p:cNvGrpSpPr/>
            <p:nvPr/>
          </p:nvGrpSpPr>
          <p:grpSpPr>
            <a:xfrm>
              <a:off x="996172" y="4633625"/>
              <a:ext cx="3287795" cy="540000"/>
              <a:chOff x="1635964" y="1686127"/>
              <a:chExt cx="3662867" cy="601602"/>
            </a:xfrm>
          </p:grpSpPr>
          <p:sp>
            <p:nvSpPr>
              <p:cNvPr id="24" name="圆角矩形 23"/>
              <p:cNvSpPr/>
              <p:nvPr/>
            </p:nvSpPr>
            <p:spPr>
              <a:xfrm>
                <a:off x="1852333" y="1729911"/>
                <a:ext cx="3446498" cy="528105"/>
              </a:xfrm>
              <a:prstGeom prst="roundRect">
                <a:avLst/>
              </a:prstGeom>
              <a:solidFill>
                <a:srgbClr val="711000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 rot="18614181">
                <a:off x="1635965" y="1686126"/>
                <a:ext cx="601602" cy="601603"/>
              </a:xfrm>
              <a:prstGeom prst="rect">
                <a:avLst/>
              </a:prstGeom>
              <a:solidFill>
                <a:srgbClr val="AF0000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6" name="文本框 25"/>
            <p:cNvSpPr txBox="1"/>
            <p:nvPr/>
          </p:nvSpPr>
          <p:spPr>
            <a:xfrm>
              <a:off x="1084861" y="4677005"/>
              <a:ext cx="4715121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>
                  <a:solidFill>
                    <a:prstClr val="white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3    </a:t>
              </a:r>
              <a:r>
                <a:rPr lang="zh-CN" altLang="en-US" sz="2400" dirty="0" smtClean="0">
                  <a:solidFill>
                    <a:prstClr val="white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创作时代故事</a:t>
              </a:r>
              <a:endParaRPr lang="zh-CN" altLang="en-US" sz="2400" dirty="0" smtClean="0">
                <a:solidFill>
                  <a:prstClr val="white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2452567" y="5028880"/>
            <a:ext cx="67087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写作迁移</a:t>
            </a:r>
            <a:endParaRPr lang="zh-CN" altLang="en-US" sz="2400" dirty="0" smtClean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1" name="标题 27"/>
          <p:cNvSpPr>
            <a:spLocks noGrp="1"/>
          </p:cNvSpPr>
          <p:nvPr>
            <p:ph type="title"/>
          </p:nvPr>
        </p:nvSpPr>
        <p:spPr>
          <a:xfrm>
            <a:off x="2036983" y="1081965"/>
            <a:ext cx="8208963" cy="574368"/>
          </a:xfrm>
        </p:spPr>
        <p:txBody>
          <a:bodyPr>
            <a:normAutofit/>
          </a:bodyPr>
          <a:lstStyle/>
          <a:p>
            <a:r>
              <a:rPr lang="zh-CN" altLang="en-US" sz="3000" dirty="0">
                <a:latin typeface="黑体" panose="02010609060101010101" pitchFamily="49" charset="-122"/>
                <a:ea typeface="黑体" panose="02010609060101010101" pitchFamily="49" charset="-122"/>
              </a:rPr>
              <a:t>党 费</a:t>
            </a:r>
            <a:endParaRPr lang="zh-CN" altLang="en-US" sz="3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031595" y="3168328"/>
            <a:ext cx="4803810" cy="540000"/>
            <a:chOff x="996172" y="3505024"/>
            <a:chExt cx="4803810" cy="540000"/>
          </a:xfrm>
        </p:grpSpPr>
        <p:grpSp>
          <p:nvGrpSpPr>
            <p:cNvPr id="28" name="组合 27"/>
            <p:cNvGrpSpPr/>
            <p:nvPr/>
          </p:nvGrpSpPr>
          <p:grpSpPr>
            <a:xfrm>
              <a:off x="996172" y="3505024"/>
              <a:ext cx="3287795" cy="540000"/>
              <a:chOff x="1635964" y="1686127"/>
              <a:chExt cx="3662867" cy="601602"/>
            </a:xfrm>
          </p:grpSpPr>
          <p:sp>
            <p:nvSpPr>
              <p:cNvPr id="29" name="圆角矩形 28"/>
              <p:cNvSpPr/>
              <p:nvPr/>
            </p:nvSpPr>
            <p:spPr>
              <a:xfrm>
                <a:off x="1852333" y="1729911"/>
                <a:ext cx="3446498" cy="528105"/>
              </a:xfrm>
              <a:prstGeom prst="roundRect">
                <a:avLst/>
              </a:prstGeom>
              <a:solidFill>
                <a:srgbClr val="014E6A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矩形 29"/>
              <p:cNvSpPr/>
              <p:nvPr/>
            </p:nvSpPr>
            <p:spPr>
              <a:xfrm rot="18614181">
                <a:off x="1635965" y="1686126"/>
                <a:ext cx="601602" cy="601603"/>
              </a:xfrm>
              <a:prstGeom prst="rect">
                <a:avLst/>
              </a:prstGeom>
              <a:solidFill>
                <a:srgbClr val="1784AD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2" name="文本框 31"/>
            <p:cNvSpPr txBox="1"/>
            <p:nvPr/>
          </p:nvSpPr>
          <p:spPr>
            <a:xfrm>
              <a:off x="1084861" y="3548404"/>
              <a:ext cx="4715121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>
                  <a:solidFill>
                    <a:prstClr val="white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2    </a:t>
              </a:r>
              <a:r>
                <a:rPr lang="zh-CN" altLang="en-US" sz="2400" dirty="0" smtClean="0">
                  <a:solidFill>
                    <a:prstClr val="white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赏析艺术魅力</a:t>
              </a:r>
              <a:endParaRPr lang="zh-CN" altLang="en-US" sz="2400" dirty="0" smtClean="0">
                <a:solidFill>
                  <a:prstClr val="white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2499557" y="3886944"/>
            <a:ext cx="67087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细读鉴赏</a:t>
            </a:r>
            <a:endParaRPr lang="zh-CN" altLang="en-US" sz="2400" dirty="0" smtClean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 flipV="1">
            <a:off x="3359346" y="2060503"/>
            <a:ext cx="5556738" cy="23447"/>
          </a:xfrm>
          <a:prstGeom prst="line">
            <a:avLst/>
          </a:prstGeom>
          <a:ln w="12700">
            <a:solidFill>
              <a:srgbClr val="0143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2796635" y="1801906"/>
            <a:ext cx="445481" cy="469613"/>
            <a:chOff x="2121873" y="1511588"/>
            <a:chExt cx="445481" cy="469613"/>
          </a:xfrm>
        </p:grpSpPr>
        <p:sp>
          <p:nvSpPr>
            <p:cNvPr id="7" name="矩形 6"/>
            <p:cNvSpPr/>
            <p:nvPr/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solidFill>
              <a:srgbClr val="0143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rgbClr val="016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2270318" y="2480979"/>
            <a:ext cx="7652244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 </a:t>
            </a:r>
            <a:r>
              <a:rPr lang="zh-CN" altLang="en-US" sz="2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学习任务</a:t>
            </a:r>
            <a:r>
              <a:rPr lang="en-US" altLang="zh-CN" sz="2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1</a:t>
            </a:r>
            <a:r>
              <a:rPr lang="zh-CN" altLang="en-US" sz="2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：了解故事背景</a:t>
            </a:r>
            <a:endParaRPr lang="zh-CN" altLang="en-US" sz="2400" dirty="0" smtClean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    在文中画出与时代背景相关的内容，借助网络或搜集其他材料了解故事发生的背景。</a:t>
            </a:r>
            <a:endParaRPr lang="zh-CN" altLang="en-US" sz="2400" dirty="0" smtClean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</a:t>
            </a:r>
            <a:endParaRPr lang="zh-CN" altLang="en-US" sz="2400" dirty="0" smtClean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</a:t>
            </a:r>
            <a:endParaRPr lang="en-US" altLang="zh-CN" sz="2400" dirty="0" smtClean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sz="2400" dirty="0" smtClean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359347" y="1416337"/>
            <a:ext cx="5556738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理解革命精神</a:t>
            </a:r>
            <a:endParaRPr lang="zh-CN" altLang="en-US" sz="30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 flipV="1">
            <a:off x="3359346" y="2060503"/>
            <a:ext cx="5556738" cy="23447"/>
          </a:xfrm>
          <a:prstGeom prst="line">
            <a:avLst/>
          </a:prstGeom>
          <a:ln w="12700">
            <a:solidFill>
              <a:srgbClr val="0143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2796635" y="1801906"/>
            <a:ext cx="445481" cy="469613"/>
            <a:chOff x="2121873" y="1511588"/>
            <a:chExt cx="445481" cy="469613"/>
          </a:xfrm>
        </p:grpSpPr>
        <p:sp>
          <p:nvSpPr>
            <p:cNvPr id="7" name="矩形 6"/>
            <p:cNvSpPr/>
            <p:nvPr/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solidFill>
              <a:srgbClr val="0143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rgbClr val="016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2311593" y="2272064"/>
            <a:ext cx="7652244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学习任务</a:t>
            </a:r>
            <a:r>
              <a:rPr lang="en-US" altLang="zh-CN" sz="2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1</a:t>
            </a:r>
            <a:r>
              <a:rPr lang="zh-CN" altLang="en-US" sz="2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：了解故事背景</a:t>
            </a:r>
            <a:endParaRPr lang="zh-CN" altLang="en-US" sz="2400" dirty="0" smtClean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  </a:t>
            </a:r>
            <a:r>
              <a:rPr lang="zh-CN" altLang="en-US" sz="2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1934年，闽粤赣边区斗争进入了最艰苦的时期。边区主力红军一部分北上抗日，一部分和中央红军合编，4月出发去长征。留下来敌后斗争的小部队，在主力红军撤走后，遭到了白匪疯狂的“围剿”。 敌人通过</a:t>
            </a:r>
            <a:r>
              <a:rPr lang="en-US" altLang="zh-CN" sz="2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“</a:t>
            </a:r>
            <a:r>
              <a:rPr lang="zh-CN" altLang="en-US" sz="2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移民并村</a:t>
            </a:r>
            <a:r>
              <a:rPr lang="en-US" altLang="zh-CN" sz="2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”</a:t>
            </a:r>
            <a:r>
              <a:rPr lang="zh-CN" altLang="en-US" sz="2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的方式，企图切断共产党与群众的联系，把山脚下村落中的群众强制迁移到靠平原的大村子</a:t>
            </a:r>
            <a:r>
              <a:rPr lang="en-US" altLang="zh-CN" sz="2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……</a:t>
            </a:r>
            <a:endParaRPr lang="zh-CN" altLang="en-US" sz="2400" dirty="0" smtClean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sz="2400" dirty="0" smtClean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359347" y="1416337"/>
            <a:ext cx="5556738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理解革命精神</a:t>
            </a:r>
            <a:endParaRPr lang="zh-CN" altLang="en-US" sz="30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 flipV="1">
            <a:off x="3359346" y="2060503"/>
            <a:ext cx="5556738" cy="23447"/>
          </a:xfrm>
          <a:prstGeom prst="line">
            <a:avLst/>
          </a:prstGeom>
          <a:ln w="12700">
            <a:solidFill>
              <a:srgbClr val="0143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2796635" y="1801906"/>
            <a:ext cx="445481" cy="469613"/>
            <a:chOff x="2121873" y="1511588"/>
            <a:chExt cx="445481" cy="469613"/>
          </a:xfrm>
        </p:grpSpPr>
        <p:sp>
          <p:nvSpPr>
            <p:cNvPr id="7" name="矩形 6"/>
            <p:cNvSpPr/>
            <p:nvPr/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solidFill>
              <a:srgbClr val="0143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rgbClr val="016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2270318" y="2480979"/>
            <a:ext cx="7652244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</a:t>
            </a:r>
            <a:r>
              <a:rPr lang="zh-CN" altLang="en-US" sz="2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学习任务</a:t>
            </a:r>
            <a:r>
              <a:rPr lang="en-US" altLang="zh-CN" sz="2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1</a:t>
            </a:r>
            <a:r>
              <a:rPr lang="zh-CN" altLang="en-US" sz="2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：了解故事背景</a:t>
            </a:r>
            <a:endParaRPr lang="zh-CN" altLang="en-US" sz="2400" dirty="0" smtClean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   第二次国内革命战争时期（1927年8月至1937年7月）</a:t>
            </a:r>
            <a:endParaRPr lang="zh-CN" altLang="en-US" sz="2400" dirty="0" smtClean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  <a:p>
            <a:r>
              <a:rPr lang="zh-CN" altLang="en-US" sz="2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     1933年秋，蒋介石发动了对革命根据地的第五次“围剿”。由于王明“左”倾冒险主义错误的影响，红军第五次反“围剿”失利，被迫长征。</a:t>
            </a:r>
            <a:endParaRPr lang="zh-CN" altLang="en-US" sz="2400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en-US" sz="2400" dirty="0" smtClean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 </a:t>
            </a:r>
            <a:endParaRPr lang="zh-CN" altLang="en-US" sz="2400" dirty="0" smtClean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</a:t>
            </a:r>
            <a:endParaRPr lang="en-US" altLang="zh-CN" sz="2400" dirty="0" smtClean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sz="2400" dirty="0" smtClean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359347" y="1416337"/>
            <a:ext cx="5556738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理解革命精神</a:t>
            </a:r>
            <a:endParaRPr lang="zh-CN" altLang="en-US" sz="30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 flipV="1">
            <a:off x="3359346" y="2060503"/>
            <a:ext cx="5556738" cy="23447"/>
          </a:xfrm>
          <a:prstGeom prst="line">
            <a:avLst/>
          </a:prstGeom>
          <a:ln w="12700">
            <a:solidFill>
              <a:srgbClr val="0143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2796635" y="1801906"/>
            <a:ext cx="445481" cy="469613"/>
            <a:chOff x="2121873" y="1511588"/>
            <a:chExt cx="445481" cy="469613"/>
          </a:xfrm>
        </p:grpSpPr>
        <p:sp>
          <p:nvSpPr>
            <p:cNvPr id="7" name="矩形 6"/>
            <p:cNvSpPr/>
            <p:nvPr/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solidFill>
              <a:srgbClr val="0143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rgbClr val="016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2270318" y="2480979"/>
            <a:ext cx="7652244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学习任务</a:t>
            </a:r>
            <a:r>
              <a:rPr lang="en-US" altLang="zh-CN" sz="2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2</a:t>
            </a:r>
            <a:r>
              <a:rPr lang="zh-CN" altLang="en-US" sz="2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：认识人物困境</a:t>
            </a:r>
            <a:endParaRPr lang="zh-CN" altLang="en-US" sz="2400" dirty="0" smtClean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  <a:p>
            <a:r>
              <a:rPr lang="en-US" altLang="zh-CN" sz="24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    </a:t>
            </a:r>
            <a:r>
              <a:rPr lang="zh-CN" altLang="en-US" sz="24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说说看，故事中的人物遇到了怎样的现实困境？</a:t>
            </a:r>
            <a:endParaRPr lang="zh-CN" altLang="en-US" sz="2400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en-US" sz="2400" dirty="0" smtClean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 </a:t>
            </a:r>
            <a:endParaRPr lang="zh-CN" altLang="en-US" sz="2400" dirty="0" smtClean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</a:t>
            </a:r>
            <a:endParaRPr lang="en-US" altLang="zh-CN" sz="2400" dirty="0" smtClean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sz="2400" dirty="0" smtClean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359347" y="1416337"/>
            <a:ext cx="5556738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理解革命精神</a:t>
            </a:r>
            <a:endParaRPr lang="zh-CN" altLang="en-US" sz="30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 flipV="1">
            <a:off x="3359346" y="2060503"/>
            <a:ext cx="5556738" cy="23447"/>
          </a:xfrm>
          <a:prstGeom prst="line">
            <a:avLst/>
          </a:prstGeom>
          <a:ln w="12700">
            <a:solidFill>
              <a:srgbClr val="0143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2796635" y="1801906"/>
            <a:ext cx="445481" cy="469613"/>
            <a:chOff x="2121873" y="1511588"/>
            <a:chExt cx="445481" cy="469613"/>
          </a:xfrm>
        </p:grpSpPr>
        <p:sp>
          <p:nvSpPr>
            <p:cNvPr id="7" name="矩形 6"/>
            <p:cNvSpPr/>
            <p:nvPr/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solidFill>
              <a:srgbClr val="0143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rgbClr val="016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2270318" y="2480979"/>
            <a:ext cx="7652244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学习任务</a:t>
            </a:r>
            <a:r>
              <a:rPr lang="en-US" altLang="zh-CN" sz="2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2</a:t>
            </a:r>
            <a:r>
              <a:rPr lang="zh-CN" altLang="en-US" sz="2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：认识人物困境</a:t>
            </a:r>
            <a:endParaRPr lang="zh-CN" altLang="en-US" sz="2400" dirty="0" smtClean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  <a:p>
            <a:r>
              <a:rPr lang="en-US" altLang="zh-CN" sz="24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    “</a:t>
            </a:r>
            <a:r>
              <a:rPr lang="zh-CN" altLang="en-US" sz="24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我</a:t>
            </a:r>
            <a:r>
              <a:rPr lang="en-US" altLang="zh-CN" sz="24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”</a:t>
            </a:r>
            <a:r>
              <a:rPr lang="zh-CN" altLang="en-US" sz="24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：</a:t>
            </a:r>
            <a:endParaRPr lang="zh-CN" altLang="en-US" sz="2400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24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      </a:t>
            </a:r>
            <a:r>
              <a:rPr lang="zh-CN" altLang="en-US" sz="24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很久没有吃到盐；接头之前，和黄新并不认识；第二次接头时遭遇敌人搜捕</a:t>
            </a:r>
            <a:endParaRPr lang="en-US" altLang="zh-CN" sz="2400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24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      </a:t>
            </a:r>
            <a:r>
              <a:rPr lang="zh-CN" altLang="en-US" sz="24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黄新：</a:t>
            </a:r>
            <a:endParaRPr lang="zh-CN" altLang="en-US" sz="2400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4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      村子被烧，送丈夫参军，独自带着孩子，生活窘迫艰苦；和组织断联，坚持斗争；第二次接头时遭遇敌人搜捕</a:t>
            </a:r>
            <a:r>
              <a:rPr lang="en-US" altLang="zh-CN" sz="24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  </a:t>
            </a:r>
            <a:endParaRPr lang="zh-CN" altLang="en-US" sz="2400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sz="2400" dirty="0" smtClean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359347" y="1416337"/>
            <a:ext cx="5556738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理解革命精神</a:t>
            </a:r>
            <a:endParaRPr lang="zh-CN" altLang="en-US" sz="30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 flipV="1">
            <a:off x="3359346" y="2060503"/>
            <a:ext cx="5556738" cy="23447"/>
          </a:xfrm>
          <a:prstGeom prst="line">
            <a:avLst/>
          </a:prstGeom>
          <a:ln w="12700">
            <a:solidFill>
              <a:srgbClr val="0143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2796635" y="1801906"/>
            <a:ext cx="445481" cy="469613"/>
            <a:chOff x="2121873" y="1511588"/>
            <a:chExt cx="445481" cy="469613"/>
          </a:xfrm>
        </p:grpSpPr>
        <p:sp>
          <p:nvSpPr>
            <p:cNvPr id="7" name="矩形 6"/>
            <p:cNvSpPr/>
            <p:nvPr/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solidFill>
              <a:srgbClr val="0143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rgbClr val="016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3359347" y="1416337"/>
            <a:ext cx="5556738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理解革命精神</a:t>
            </a:r>
            <a:endParaRPr lang="zh-CN" altLang="en-US" sz="30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02819" y="2556511"/>
            <a:ext cx="7140388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</a:t>
            </a:r>
            <a:r>
              <a:rPr lang="zh-CN" altLang="en-US" sz="2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学习任务</a:t>
            </a:r>
            <a:r>
              <a:rPr lang="en-US" altLang="zh-CN" sz="2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3</a:t>
            </a:r>
            <a:r>
              <a:rPr lang="zh-CN" altLang="en-US" sz="2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：填写表格，</a:t>
            </a:r>
            <a:r>
              <a:rPr lang="zh-CN" altLang="en-US" sz="2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理解人物选择背后的革命精神</a:t>
            </a:r>
            <a:endParaRPr lang="zh-CN" altLang="en-US" sz="2400" dirty="0" smtClean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  <a:p>
            <a:r>
              <a:rPr lang="en-US" altLang="zh-CN" sz="24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</a:t>
            </a:r>
            <a:endParaRPr lang="zh-CN" altLang="en-US" sz="2400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2265045" y="3389630"/>
          <a:ext cx="6629400" cy="2365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7350"/>
                <a:gridCol w="1657350"/>
                <a:gridCol w="1657350"/>
                <a:gridCol w="1657350"/>
              </a:tblGrid>
              <a:tr h="49974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人物</a:t>
                      </a:r>
                      <a:endParaRPr lang="zh-CN" altLang="en-US" sz="24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1621F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困境</a:t>
                      </a:r>
                      <a:endParaRPr lang="zh-CN" altLang="en-US" sz="24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1621F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选择</a:t>
                      </a:r>
                      <a:endParaRPr lang="zh-CN" altLang="en-US" sz="24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1621F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精神内涵</a:t>
                      </a:r>
                      <a:endParaRPr lang="zh-CN" altLang="en-US" sz="24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1621F"/>
                    </a:solidFill>
                  </a:tcPr>
                </a:tc>
              </a:tr>
              <a:tr h="494030">
                <a:tc rowSpan="5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黄新</a:t>
                      </a:r>
                      <a:endParaRPr lang="zh-CN" altLang="en-US" sz="24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gradFill>
                      <a:gsLst>
                        <a:gs pos="50000">
                          <a:srgbClr val="EAEAE5"/>
                        </a:gs>
                        <a:gs pos="0">
                          <a:srgbClr val="F1F1EE"/>
                        </a:gs>
                        <a:gs pos="100000">
                          <a:srgbClr val="E3E2DC"/>
                        </a:gs>
                      </a:gsLst>
                      <a:lin scaled="1"/>
                    </a:gra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4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4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p>
                      <a:pPr>
                        <a:buNone/>
                      </a:pPr>
                      <a:endParaRPr lang="zh-CN" altLang="en-US" sz="24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8455"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4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4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68910"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4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p>
                      <a:pPr>
                        <a:buNone/>
                      </a:pPr>
                      <a:endParaRPr lang="zh-CN" altLang="en-US" sz="24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p>
                      <a:pPr>
                        <a:buNone/>
                      </a:pPr>
                      <a:endParaRPr lang="zh-CN" altLang="en-US" sz="24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69228"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4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TABLE_BEAUTIFY" val="smartTable{85546229-ea7a-4b0e-b142-42d119eb9f2c}"/>
</p:tagLst>
</file>

<file path=ppt/tags/tag2.xml><?xml version="1.0" encoding="utf-8"?>
<p:tagLst xmlns:p="http://schemas.openxmlformats.org/presentationml/2006/main">
  <p:tag name="KSO_WM_UNIT_TABLE_BEAUTIFY" val="smartTable{85546229-ea7a-4b0e-b142-42d119eb9f2c}"/>
</p:tagLst>
</file>

<file path=ppt/tags/tag3.xml><?xml version="1.0" encoding="utf-8"?>
<p:tagLst xmlns:p="http://schemas.openxmlformats.org/presentationml/2006/main">
  <p:tag name="KSO_WM_UNIT_TABLE_BEAUTIFY" val="smartTable{1e4c9a38-21bb-4b97-9999-a2393762a0e2}"/>
</p:tagLst>
</file>

<file path=ppt/tags/tag4.xml><?xml version="1.0" encoding="utf-8"?>
<p:tagLst xmlns:p="http://schemas.openxmlformats.org/presentationml/2006/main">
  <p:tag name="KSO_WM_UNIT_TABLE_BEAUTIFY" val="smartTable{1e4c9a38-21bb-4b97-9999-a2393762a0e2}"/>
</p:tagLst>
</file>

<file path=ppt/tags/tag5.xml><?xml version="1.0" encoding="utf-8"?>
<p:tagLst xmlns:p="http://schemas.openxmlformats.org/presentationml/2006/main">
  <p:tag name="KSO_WM_UNIT_TABLE_BEAUTIFY" val="smartTable{1e4c9a38-21bb-4b97-9999-a2393762a0e2}"/>
</p:tagLst>
</file>

<file path=ppt/tags/tag6.xml><?xml version="1.0" encoding="utf-8"?>
<p:tagLst xmlns:p="http://schemas.openxmlformats.org/presentationml/2006/main">
  <p:tag name="KSO_WM_UNIT_TABLE_BEAUTIFY" val="smartTable{1e4c9a38-21bb-4b97-9999-a2393762a0e2}"/>
</p:tagLst>
</file>

<file path=ppt/tags/tag7.xml><?xml version="1.0" encoding="utf-8"?>
<p:tagLst xmlns:p="http://schemas.openxmlformats.org/presentationml/2006/main">
  <p:tag name="KSO_WM_UNIT_TABLE_BEAUTIFY" val="smartTable{1e4c9a38-21bb-4b97-9999-a2393762a0e2}"/>
</p:tagLst>
</file>

<file path=ppt/tags/tag8.xml><?xml version="1.0" encoding="utf-8"?>
<p:tagLst xmlns:p="http://schemas.openxmlformats.org/presentationml/2006/main">
  <p:tag name="KSO_WM_UNIT_TABLE_BEAUTIFY" val="smartTable{94356df8-7791-4c4f-bab5-59901d6e92a8}"/>
</p:tagLst>
</file>

<file path=ppt/tags/tag9.xml><?xml version="1.0" encoding="utf-8"?>
<p:tagLst xmlns:p="http://schemas.openxmlformats.org/presentationml/2006/main">
  <p:tag name="KSO_WM_UNIT_TABLE_BEAUTIFY" val="smartTable{94356df8-7791-4c4f-bab5-59901d6e92a8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3130</Words>
  <Application>WPS 演示</Application>
  <PresentationFormat>宽屏</PresentationFormat>
  <Paragraphs>372</Paragraphs>
  <Slides>29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8" baseType="lpstr">
      <vt:lpstr>Arial</vt:lpstr>
      <vt:lpstr>宋体</vt:lpstr>
      <vt:lpstr>Wingdings</vt:lpstr>
      <vt:lpstr>黑体</vt:lpstr>
      <vt:lpstr>华文楷体</vt:lpstr>
      <vt:lpstr>微软雅黑</vt:lpstr>
      <vt:lpstr>Arial Unicode MS</vt:lpstr>
      <vt:lpstr>Calibri</vt:lpstr>
      <vt:lpstr>Office 主题</vt:lpstr>
      <vt:lpstr>党  费</vt:lpstr>
      <vt:lpstr>PowerPoint 演示文稿</vt:lpstr>
      <vt:lpstr>党 费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陈伟玲</dc:creator>
  <cp:lastModifiedBy>唐洁</cp:lastModifiedBy>
  <cp:revision>129</cp:revision>
  <dcterms:created xsi:type="dcterms:W3CDTF">2020-02-05T11:17:00Z</dcterms:created>
  <dcterms:modified xsi:type="dcterms:W3CDTF">2020-10-24T12:53:34Z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2052-11.3.0.9228</vt:lpwstr>
  </property>
</Properties>
</file>