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85" r:id="rId3"/>
    <p:sldId id="670" r:id="rId5"/>
    <p:sldId id="676" r:id="rId6"/>
    <p:sldId id="386" r:id="rId7"/>
    <p:sldId id="567" r:id="rId8"/>
    <p:sldId id="568" r:id="rId9"/>
    <p:sldId id="657" r:id="rId10"/>
    <p:sldId id="658" r:id="rId11"/>
    <p:sldId id="659" r:id="rId12"/>
    <p:sldId id="677" r:id="rId13"/>
    <p:sldId id="678" r:id="rId14"/>
    <p:sldId id="679" r:id="rId15"/>
    <p:sldId id="680" r:id="rId16"/>
    <p:sldId id="660" r:id="rId17"/>
    <p:sldId id="661" r:id="rId18"/>
    <p:sldId id="662" r:id="rId19"/>
    <p:sldId id="663" r:id="rId20"/>
    <p:sldId id="664" r:id="rId21"/>
    <p:sldId id="681" r:id="rId22"/>
    <p:sldId id="593" r:id="rId23"/>
    <p:sldId id="561" r:id="rId24"/>
    <p:sldId id="565" r:id="rId25"/>
    <p:sldId id="605" r:id="rId26"/>
    <p:sldId id="594" r:id="rId27"/>
  </p:sldIdLst>
  <p:sldSz cx="12192000" cy="6858000"/>
  <p:notesSz cx="6858000" cy="9144000"/>
  <p:custDataLst>
    <p:tags r:id="rId3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rgbClr val="000000"/>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1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906" y="-102"/>
      </p:cViewPr>
      <p:guideLst>
        <p:guide orient="horz" pos="2145"/>
        <p:guide pos="3855"/>
      </p:guideLst>
    </p:cSldViewPr>
  </p:slideViewPr>
  <p:notesTextViewPr>
    <p:cViewPr>
      <p:scale>
        <a:sx n="100" d="100"/>
        <a:sy n="100" d="100"/>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gs" Target="tags/tag1.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9364" name="Rectangle 2"/>
          <p:cNvSpPr>
            <a:spLocks noGrp="1"/>
          </p:cNvSpPr>
          <p:nvPr>
            <p:ph type="hdr" sz="quarter"/>
          </p:nvPr>
        </p:nvSpPr>
        <p:spPr>
          <a:xfrm>
            <a:off x="0" y="0"/>
            <a:ext cx="3076575" cy="512763"/>
          </a:xfrm>
          <a:prstGeom prst="rect">
            <a:avLst/>
          </a:prstGeom>
          <a:noFill/>
          <a:ln w="9525">
            <a:noFill/>
          </a:ln>
        </p:spPr>
        <p:txBody>
          <a:bodyPr vert="horz" lIns="91492" tIns="45745" rIns="91492" bIns="45745" anchor="t" anchorCtr="0"/>
          <a:lstStyle/>
          <a:p>
            <a:pPr lvl="0" algn="l" fontAlgn="base"/>
            <a:endParaRPr lang="en-US" altLang="en-US" sz="1100" strike="noStrike" noProof="1"/>
          </a:p>
        </p:txBody>
      </p:sp>
      <p:sp>
        <p:nvSpPr>
          <p:cNvPr id="1049365" name="Rectangle 3"/>
          <p:cNvSpPr>
            <a:spLocks noGrp="1"/>
          </p:cNvSpPr>
          <p:nvPr>
            <p:ph type="dt" idx="1"/>
          </p:nvPr>
        </p:nvSpPr>
        <p:spPr>
          <a:xfrm>
            <a:off x="4021138" y="0"/>
            <a:ext cx="3076575" cy="512763"/>
          </a:xfrm>
          <a:prstGeom prst="rect">
            <a:avLst/>
          </a:prstGeom>
          <a:noFill/>
          <a:ln w="9525">
            <a:noFill/>
          </a:ln>
        </p:spPr>
        <p:txBody>
          <a:bodyPr vert="horz" lIns="91492" tIns="45745" rIns="91492" bIns="45745" anchor="t" anchorCtr="0"/>
          <a:lstStyle/>
          <a:p>
            <a:pPr lvl="0" algn="r" fontAlgn="base"/>
            <a:endParaRPr lang="en-US" altLang="en-US" sz="1100" strike="noStrike" noProof="1"/>
          </a:p>
        </p:txBody>
      </p:sp>
      <p:sp>
        <p:nvSpPr>
          <p:cNvPr id="3076" name="Rectangle 4"/>
          <p:cNvSpPr>
            <a:spLocks noGrp="1" noRot="1" noChangeAspect="1"/>
          </p:cNvSpPr>
          <p:nvPr>
            <p:ph type="sldImg"/>
          </p:nvPr>
        </p:nvSpPr>
        <p:spPr>
          <a:xfrm>
            <a:off x="990600" y="766763"/>
            <a:ext cx="5118100" cy="3838575"/>
          </a:xfrm>
          <a:prstGeom prst="rect">
            <a:avLst/>
          </a:prstGeom>
          <a:noFill/>
          <a:ln w="9525" cap="flat" cmpd="sng">
            <a:solidFill>
              <a:srgbClr val="000000"/>
            </a:solidFill>
            <a:prstDash val="solid"/>
            <a:miter/>
            <a:headEnd type="none" w="sm" len="sm"/>
            <a:tailEnd type="none" w="sm" len="sm"/>
          </a:ln>
        </p:spPr>
      </p:sp>
      <p:sp>
        <p:nvSpPr>
          <p:cNvPr id="3077" name="Rectangle 5"/>
          <p:cNvSpPr>
            <a:spLocks noGrp="1"/>
          </p:cNvSpPr>
          <p:nvPr>
            <p:ph type="body" sz="quarter"/>
          </p:nvPr>
        </p:nvSpPr>
        <p:spPr>
          <a:xfrm>
            <a:off x="709613" y="4862513"/>
            <a:ext cx="5680075" cy="4605337"/>
          </a:xfrm>
          <a:prstGeom prst="rect">
            <a:avLst/>
          </a:prstGeom>
          <a:noFill/>
          <a:ln w="9525">
            <a:noFill/>
          </a:ln>
        </p:spPr>
        <p:txBody>
          <a:bodyPr vert="horz" lIns="91492" tIns="45745" rIns="91492" bIns="45745" anchor="t" anchorCtr="0"/>
          <a:lstStyle/>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1049368" name="Rectangle 6"/>
          <p:cNvSpPr>
            <a:spLocks noGrp="1"/>
          </p:cNvSpPr>
          <p:nvPr>
            <p:ph type="ftr" sz="quarter" idx="4"/>
          </p:nvPr>
        </p:nvSpPr>
        <p:spPr>
          <a:xfrm>
            <a:off x="0" y="9720263"/>
            <a:ext cx="3076575" cy="512763"/>
          </a:xfrm>
          <a:prstGeom prst="rect">
            <a:avLst/>
          </a:prstGeom>
          <a:noFill/>
          <a:ln w="9525">
            <a:noFill/>
          </a:ln>
        </p:spPr>
        <p:txBody>
          <a:bodyPr vert="horz" lIns="91492" tIns="45745" rIns="91492" bIns="45745" anchor="b" anchorCtr="0"/>
          <a:lstStyle/>
          <a:p>
            <a:pPr lvl="0" algn="l" fontAlgn="base"/>
            <a:endParaRPr lang="en-US" altLang="en-US" sz="1100" strike="noStrike" noProof="1"/>
          </a:p>
        </p:txBody>
      </p:sp>
      <p:sp>
        <p:nvSpPr>
          <p:cNvPr id="1049369" name="Rectangle 7"/>
          <p:cNvSpPr>
            <a:spLocks noGrp="1"/>
          </p:cNvSpPr>
          <p:nvPr>
            <p:ph type="sldNum" sz="quarter" idx="5"/>
          </p:nvPr>
        </p:nvSpPr>
        <p:spPr>
          <a:xfrm>
            <a:off x="4021138" y="9720263"/>
            <a:ext cx="3076575" cy="512763"/>
          </a:xfrm>
          <a:prstGeom prst="rect">
            <a:avLst/>
          </a:prstGeom>
          <a:noFill/>
          <a:ln w="9525">
            <a:noFill/>
          </a:ln>
        </p:spPr>
        <p:txBody>
          <a:bodyPr vert="horz" lIns="91492" tIns="45745" rIns="91492" bIns="45745" anchor="b" anchorCtr="0"/>
          <a:lstStyle/>
          <a:p>
            <a:pPr lvl="0" algn="r" fontAlgn="base"/>
            <a:fld id="{9A0DB2DC-4C9A-4742-B13C-FB6460FD3503}" type="slidenum">
              <a:rPr lang="en-US" altLang="en-US" sz="1100" strike="noStrike" noProof="1" dirty="0">
                <a:latin typeface="Arial" panose="020B0604020202020204" pitchFamily="34" charset="0"/>
                <a:ea typeface="宋体" panose="02010600030101010101" pitchFamily="2" charset="-122"/>
                <a:cs typeface="+mn-cs"/>
              </a:rPr>
            </a:fld>
            <a:endParaRPr lang="en-US" altLang="en-US" sz="1100" strike="noStrike" noProof="1"/>
          </a:p>
        </p:txBody>
      </p:sp>
    </p:spTree>
  </p:cSld>
  <p:clrMap bg1="lt1" tx1="dk1" bg2="lt2" tx2="dk2" accent1="accent1" accent2="accent2" accent3="accent3" accent4="accent4" accent5="accent5" accent6="accent6" hlink="hlink" folHlink="folHlink"/>
  <p:hf sldNum="0" hdr="0" ftr="0" dt="0"/>
  <p:notesStyle>
    <a:lvl1pPr marL="0" lvl="0" indent="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1pPr>
    <a:lvl2pPr marL="457200" lvl="1" indent="-4572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2pPr>
    <a:lvl3pPr marL="914400" lvl="2" indent="-9144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3pPr>
    <a:lvl4pPr marL="1371600" lvl="3" indent="-13716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4pPr>
    <a:lvl5pPr marL="1828800" lvl="4" indent="-18288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5pPr>
    <a:lvl6pPr marL="2286000" lvl="5" indent="-18288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6pPr>
    <a:lvl7pPr marL="2743200" lvl="6" indent="-18288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7pPr>
    <a:lvl8pPr marL="3200400" lvl="7" indent="-18288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8pPr>
    <a:lvl9pPr marL="3657600" lvl="8" indent="-1828800" algn="l" defTabSz="914400" fontAlgn="base">
      <a:spcBef>
        <a:spcPct val="30000"/>
      </a:spcBef>
      <a:spcAft>
        <a:spcPct val="0"/>
      </a:spcAft>
      <a:buNone/>
      <a:defRPr sz="1200" b="0" kern="1200">
        <a:solidFill>
          <a:srgbClr val="000000"/>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幻灯片图像占位符 1"/>
          <p:cNvSpPr>
            <a:spLocks noGrp="1" noRot="1" noChangeAspect="1"/>
          </p:cNvSpPr>
          <p:nvPr>
            <p:ph type="sldImg"/>
          </p:nvPr>
        </p:nvSpPr>
        <p:spPr/>
      </p:sp>
      <p:sp>
        <p:nvSpPr>
          <p:cNvPr id="5122" name="文本占位符 2"/>
          <p:cNvSpPr>
            <a:spLocks noGrp="1"/>
          </p:cNvSpPr>
          <p:nvPr>
            <p:ph type="body"/>
          </p:nvPr>
        </p:nvSpPr>
        <p:spPr/>
        <p:txBody>
          <a:bodyPr lIns="91492" tIns="45745" rIns="91492" bIns="45745" anchor="t" anchorCtr="0"/>
          <a:lstStyle/>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幻灯片图像占位符 1"/>
          <p:cNvSpPr>
            <a:spLocks noGrp="1" noRot="1" noChangeAspect="1"/>
          </p:cNvSpPr>
          <p:nvPr>
            <p:ph type="sldImg"/>
          </p:nvPr>
        </p:nvSpPr>
        <p:spPr/>
      </p:sp>
      <p:sp>
        <p:nvSpPr>
          <p:cNvPr id="69634" name="文本占位符 2"/>
          <p:cNvSpPr>
            <a:spLocks noGrp="1"/>
          </p:cNvSpPr>
          <p:nvPr>
            <p:ph type="body"/>
          </p:nvPr>
        </p:nvSpPr>
        <p:spPr/>
        <p:txBody>
          <a:bodyPr lIns="91492" tIns="45745" rIns="91492" bIns="45745" anchor="t" anchorCtr="0"/>
          <a:lstStyle/>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幻灯片图像占位符 1"/>
          <p:cNvSpPr>
            <a:spLocks noGrp="1" noRot="1" noChangeAspect="1"/>
          </p:cNvSpPr>
          <p:nvPr>
            <p:ph type="sldImg"/>
          </p:nvPr>
        </p:nvSpPr>
        <p:spPr/>
      </p:sp>
      <p:sp>
        <p:nvSpPr>
          <p:cNvPr id="71682" name="文本占位符 2"/>
          <p:cNvSpPr>
            <a:spLocks noGrp="1"/>
          </p:cNvSpPr>
          <p:nvPr>
            <p:ph type="body"/>
          </p:nvPr>
        </p:nvSpPr>
        <p:spPr/>
        <p:txBody>
          <a:bodyPr lIns="91492" tIns="45745" rIns="91492" bIns="45745" anchor="t" anchorCtr="0"/>
          <a:lstStyle/>
          <a:p>
            <a:pPr lvl="0"/>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幻灯片图像占位符 1"/>
          <p:cNvSpPr>
            <a:spLocks noGrp="1" noRot="1" noChangeAspect="1"/>
          </p:cNvSpPr>
          <p:nvPr>
            <p:ph type="sldImg"/>
          </p:nvPr>
        </p:nvSpPr>
        <p:spPr/>
      </p:sp>
      <p:sp>
        <p:nvSpPr>
          <p:cNvPr id="77826" name="文本占位符 2"/>
          <p:cNvSpPr>
            <a:spLocks noGrp="1"/>
          </p:cNvSpPr>
          <p:nvPr>
            <p:ph type="body"/>
          </p:nvPr>
        </p:nvSpPr>
        <p:spPr/>
        <p:txBody>
          <a:bodyPr lIns="91492" tIns="45745" rIns="91492" bIns="45745" anchor="t" anchorCtr="0"/>
          <a:lstStyle/>
          <a:p>
            <a:pPr lvl="0"/>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5" name="页脚占位符 4"/>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6" name="灯片编号占位符 5"/>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5" name="页脚占位符 4"/>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6" name="灯片编号占位符 5"/>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8"/>
            <a:ext cx="8070574" cy="58515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5" name="页脚占位符 4"/>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6" name="灯片编号占位符 5"/>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5" name="页脚占位符 4"/>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6" name="灯片编号占位符 5"/>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5" name="页脚占位符 4"/>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6" name="灯片编号占位符 5"/>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609600" y="1600200"/>
            <a:ext cx="5376672" cy="4525963"/>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205728" y="1600200"/>
            <a:ext cx="5376672" cy="4525963"/>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6" name="页脚占位符 5"/>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7" name="灯片编号占位符 6"/>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8" name="页脚占位符 7"/>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9" name="灯片编号占位符 8"/>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4" name="页脚占位符 3"/>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5" name="灯片编号占位符 4"/>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3" name="页脚占位符 2"/>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4" name="灯片编号占位符 3"/>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6" name="页脚占位符 5"/>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7" name="灯片编号占位符 6"/>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6" name="页脚占位符 5"/>
          <p:cNvSpPr>
            <a:spLocks noGrp="1"/>
          </p:cNvSpPr>
          <p:nvPr>
            <p:ph type="ftr" sz="quarter" idx="11"/>
          </p:nvPr>
        </p:nvSpPr>
        <p:spPr/>
        <p:txBody>
          <a:body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7" name="灯片编号占位符 6"/>
          <p:cNvSpPr>
            <a:spLocks noGrp="1"/>
          </p:cNvSpPr>
          <p:nvPr>
            <p:ph type="sldNum" sz="quarter" idx="12"/>
          </p:nvPr>
        </p:nvSpPr>
        <p:spPr/>
        <p:txBody>
          <a:body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00" y="274638"/>
            <a:ext cx="10972800" cy="1143000"/>
          </a:xfrm>
          <a:prstGeom prst="rect">
            <a:avLst/>
          </a:prstGeom>
          <a:noFill/>
          <a:ln w="9525">
            <a:noFill/>
          </a:ln>
        </p:spPr>
        <p:txBody>
          <a:bodyPr vert="horz" lIns="91440" tIns="45720" rIns="91440" bIns="45720" anchor="ctr" anchorCtr="0"/>
          <a:lstStyle/>
          <a:p>
            <a:pPr lvl="0"/>
            <a:r>
              <a:rPr lang="zh-CN" altLang="en-US" dirty="0"/>
              <a:t>单击此处编辑母版标题样式</a:t>
            </a:r>
            <a:endParaRPr lang="en-US" altLang="en-US" dirty="0"/>
          </a:p>
        </p:txBody>
      </p:sp>
      <p:sp>
        <p:nvSpPr>
          <p:cNvPr id="1027" name="文本占位符 1026"/>
          <p:cNvSpPr>
            <a:spLocks noGrp="1"/>
          </p:cNvSpPr>
          <p:nvPr>
            <p:ph type="body"/>
          </p:nvPr>
        </p:nvSpPr>
        <p:spPr>
          <a:xfrm>
            <a:off x="609600" y="1600200"/>
            <a:ext cx="10972800" cy="4525963"/>
          </a:xfrm>
          <a:prstGeom prst="rect">
            <a:avLst/>
          </a:prstGeom>
          <a:noFill/>
          <a:ln w="9525">
            <a:noFill/>
          </a:ln>
        </p:spPr>
        <p:txBody>
          <a:bodyPr vert="horz" lIns="91440" tIns="45720" rIns="91440" bIns="45720" anchor="t" anchorCtr="0"/>
          <a:lstStyle/>
          <a:p>
            <a:pPr lvl="0"/>
            <a:r>
              <a:rPr lang="zh-CN" altLang="en-US" dirty="0"/>
              <a:t>单击此处编辑母版文本样式</a:t>
            </a:r>
            <a:endParaRPr lang="en-US" altLang="en-US" dirty="0"/>
          </a:p>
          <a:p>
            <a:pPr lvl="1"/>
            <a:r>
              <a:rPr lang="zh-CN" altLang="en-US" dirty="0"/>
              <a:t>第二级</a:t>
            </a:r>
            <a:endParaRPr lang="en-US" altLang="en-US" dirty="0"/>
          </a:p>
          <a:p>
            <a:pPr lvl="2"/>
            <a:r>
              <a:rPr lang="zh-CN" altLang="en-US" dirty="0"/>
              <a:t>第三级</a:t>
            </a:r>
            <a:endParaRPr lang="en-US" altLang="en-US" dirty="0"/>
          </a:p>
          <a:p>
            <a:pPr lvl="3"/>
            <a:r>
              <a:rPr lang="zh-CN" altLang="en-US" dirty="0"/>
              <a:t>第四级</a:t>
            </a:r>
            <a:endParaRPr lang="en-US" altLang="en-US" dirty="0"/>
          </a:p>
          <a:p>
            <a:pPr lvl="4"/>
            <a:r>
              <a:rPr lang="zh-CN" altLang="en-US" dirty="0"/>
              <a:t>第五级</a:t>
            </a:r>
            <a:endParaRPr lang="en-US" altLang="en-US" dirty="0"/>
          </a:p>
        </p:txBody>
      </p:sp>
      <p:sp>
        <p:nvSpPr>
          <p:cNvPr id="1048578" name="日期占位符 3"/>
          <p:cNvSpPr>
            <a:spLocks noGrp="1"/>
          </p:cNvSpPr>
          <p:nvPr>
            <p:ph type="dt" sz="half"/>
          </p:nvPr>
        </p:nvSpPr>
        <p:spPr>
          <a:xfrm>
            <a:off x="609600" y="6245225"/>
            <a:ext cx="2844800" cy="476250"/>
          </a:xfrm>
          <a:prstGeom prst="rect">
            <a:avLst/>
          </a:prstGeom>
          <a:noFill/>
          <a:ln w="9525">
            <a:noFill/>
          </a:ln>
        </p:spPr>
        <p:txBody>
          <a:bodyPr vert="horz" lIns="91440" tIns="45720" rIns="91440" bIns="45720" anchor="t" anchorCtr="0"/>
          <a:lstStyle>
            <a:lvl1pPr marL="0" indent="0" algn="l" fontAlgn="base">
              <a:buFontTx/>
              <a:defRPr sz="1400" b="1" i="1">
                <a:solidFill>
                  <a:srgbClr val="000000"/>
                </a:solidFill>
                <a:latin typeface="Arial" panose="020B0604020202020204" pitchFamily="34" charset="0"/>
                <a:ea typeface="宋体" panose="02010600030101010101" pitchFamily="2" charset="-122"/>
              </a:defRPr>
            </a:lvl1pPr>
          </a:lstStyle>
          <a:p>
            <a:pPr lvl="0" rtl="0" eaLnBrk="1" fontAlgn="base" latinLnBrk="0" hangingPunct="1">
              <a:lnSpc>
                <a:spcPct val="100000"/>
              </a:lnSpc>
              <a:spcBef>
                <a:spcPct val="0"/>
              </a:spcBef>
              <a:spcAft>
                <a:spcPct val="0"/>
              </a:spcAft>
              <a:buNone/>
            </a:pPr>
            <a:endParaRPr lang="zh-CN" altLang="en-US" strike="noStrike" baseline="0" noProof="1"/>
          </a:p>
        </p:txBody>
      </p:sp>
      <p:sp>
        <p:nvSpPr>
          <p:cNvPr id="1048579" name="页脚占位符 4"/>
          <p:cNvSpPr>
            <a:spLocks noGrp="1"/>
          </p:cNvSpPr>
          <p:nvPr>
            <p:ph type="ftr" sz="quarter"/>
          </p:nvPr>
        </p:nvSpPr>
        <p:spPr>
          <a:xfrm>
            <a:off x="4165600" y="6245225"/>
            <a:ext cx="3860800" cy="476250"/>
          </a:xfrm>
          <a:prstGeom prst="rect">
            <a:avLst/>
          </a:prstGeom>
          <a:noFill/>
          <a:ln w="9525">
            <a:noFill/>
          </a:ln>
        </p:spPr>
        <p:txBody>
          <a:bodyPr vert="horz" lIns="91440" tIns="45720" rIns="91440" bIns="45720" anchor="t" anchorCtr="0"/>
          <a:lstStyle>
            <a:lvl1pPr marL="0" indent="0" algn="ctr" fontAlgn="base">
              <a:buFontTx/>
              <a:defRPr sz="1400" b="1" i="1">
                <a:solidFill>
                  <a:srgbClr val="000000"/>
                </a:solidFill>
                <a:latin typeface="Arial" panose="020B0604020202020204" pitchFamily="34" charset="0"/>
                <a:ea typeface="宋体" panose="02010600030101010101" pitchFamily="2" charset="-122"/>
              </a:defRPr>
            </a:lvl1pPr>
          </a:lstStyle>
          <a:p>
            <a:pPr lvl="0" rtl="0" eaLnBrk="1" fontAlgn="base" latinLnBrk="0" hangingPunct="1">
              <a:lnSpc>
                <a:spcPct val="100000"/>
              </a:lnSpc>
              <a:spcBef>
                <a:spcPct val="0"/>
              </a:spcBef>
              <a:spcAft>
                <a:spcPct val="0"/>
              </a:spcAft>
              <a:buNone/>
            </a:pPr>
            <a:endParaRPr lang="en-US" altLang="zh-CN" strike="noStrike" baseline="0" noProof="1"/>
          </a:p>
        </p:txBody>
      </p:sp>
      <p:sp>
        <p:nvSpPr>
          <p:cNvPr id="1048580" name="灯片编号占位符 5"/>
          <p:cNvSpPr>
            <a:spLocks noGrp="1"/>
          </p:cNvSpPr>
          <p:nvPr>
            <p:ph type="sldNum" sz="quarter"/>
          </p:nvPr>
        </p:nvSpPr>
        <p:spPr>
          <a:xfrm>
            <a:off x="8737600" y="6245225"/>
            <a:ext cx="2844800" cy="476250"/>
          </a:xfrm>
          <a:prstGeom prst="rect">
            <a:avLst/>
          </a:prstGeom>
          <a:noFill/>
          <a:ln w="9525">
            <a:noFill/>
          </a:ln>
        </p:spPr>
        <p:txBody>
          <a:bodyPr vert="horz" lIns="91440" tIns="45720" rIns="91440" bIns="45720" anchor="t" anchorCtr="0"/>
          <a:lstStyle>
            <a:lvl1pPr marL="0" indent="0" algn="r" fontAlgn="base">
              <a:buFontTx/>
              <a:defRPr sz="1400" b="1" i="1">
                <a:solidFill>
                  <a:srgbClr val="000000"/>
                </a:solidFill>
                <a:latin typeface="Arial" panose="020B0604020202020204" pitchFamily="34" charset="0"/>
                <a:ea typeface="宋体" panose="02010600030101010101" pitchFamily="2" charset="-122"/>
              </a:defRPr>
            </a:lvl1pPr>
          </a:lstStyle>
          <a:p>
            <a:pPr lvl="0" rtl="0" eaLnBrk="1" fontAlgn="base" latinLnBrk="0" hangingPunct="1">
              <a:lnSpc>
                <a:spcPct val="100000"/>
              </a:lnSpc>
              <a:spcBef>
                <a:spcPct val="0"/>
              </a:spcBef>
              <a:spcAft>
                <a:spcPct val="0"/>
              </a:spcAft>
              <a:buNone/>
            </a:pPr>
            <a:fld id="{9A0DB2DC-4C9A-4742-B13C-FB6460FD3503}" type="slidenum">
              <a:rPr lang="zh-CN" altLang="en-US" strike="noStrike" baseline="0" noProof="1" dirty="0">
                <a:latin typeface="Arial" panose="020B0604020202020204" pitchFamily="34" charset="0"/>
                <a:ea typeface="宋体" panose="02010600030101010101" pitchFamily="2" charset="-122"/>
                <a:cs typeface="+mn-cs"/>
              </a:rPr>
            </a:fld>
            <a:endParaRPr lang="zh-CN" altLang="en-US" strike="noStrike" baseline="0"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rgbClr val="000000"/>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SzPct val="100000"/>
        <a:buChar char="•"/>
        <a:defRPr sz="3200" b="0" i="0" u="none" kern="1200" baseline="0">
          <a:solidFill>
            <a:srgbClr val="000000"/>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SzPct val="100000"/>
        <a:buFontTx/>
        <a:buChar char="–"/>
        <a:defRPr sz="2800" b="0" i="0" u="none" kern="1200" baseline="0">
          <a:solidFill>
            <a:srgbClr val="000000"/>
          </a:solidFill>
          <a:latin typeface="Arial" panose="020B0604020202020204" pitchFamily="34" charset="0"/>
          <a:ea typeface="宋体" panose="02010600030101010101" pitchFamily="2" charset="-122"/>
          <a:cs typeface="+mn-cs"/>
        </a:defRPr>
      </a:lvl2pPr>
      <a:lvl3pPr marL="1143000" lvl="2" indent="-228600" algn="l" defTabSz="914400" eaLnBrk="1" fontAlgn="base" latinLnBrk="0" hangingPunct="1">
        <a:lnSpc>
          <a:spcPct val="100000"/>
        </a:lnSpc>
        <a:spcBef>
          <a:spcPct val="20000"/>
        </a:spcBef>
        <a:spcAft>
          <a:spcPct val="0"/>
        </a:spcAft>
        <a:buSzPct val="100000"/>
        <a:buFontTx/>
        <a:buChar char="•"/>
        <a:defRPr sz="2400" b="0" i="0" u="none" kern="1200" baseline="0">
          <a:solidFill>
            <a:srgbClr val="000000"/>
          </a:solidFill>
          <a:latin typeface="Arial" panose="020B0604020202020204" pitchFamily="34" charset="0"/>
          <a:ea typeface="宋体" panose="02010600030101010101" pitchFamily="2" charset="-122"/>
          <a:cs typeface="+mn-cs"/>
        </a:defRPr>
      </a:lvl3pPr>
      <a:lvl4pPr marL="1600200" lvl="3"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4pPr>
      <a:lvl5pPr marL="2057400" lvl="4"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5pPr>
      <a:lvl6pPr marL="2514600" lvl="5"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6pPr>
      <a:lvl7pPr marL="2971800" lvl="6"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7pPr>
      <a:lvl8pPr marL="3429000" lvl="7"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8pPr>
      <a:lvl9pPr marL="3886200" lvl="8" indent="-228600" algn="l" defTabSz="914400" eaLnBrk="1" fontAlgn="base" latinLnBrk="0" hangingPunct="1">
        <a:lnSpc>
          <a:spcPct val="100000"/>
        </a:lnSpc>
        <a:spcBef>
          <a:spcPct val="20000"/>
        </a:spcBef>
        <a:spcAft>
          <a:spcPct val="0"/>
        </a:spcAft>
        <a:buSzPct val="100000"/>
        <a:buFontTx/>
        <a:buChar char="»"/>
        <a:defRPr sz="2000" b="0" i="0" u="none" kern="1200" baseline="0">
          <a:solidFill>
            <a:srgbClr val="000000"/>
          </a:solidFill>
          <a:latin typeface="Arial" panose="020B0604020202020204" pitchFamily="34" charset="0"/>
          <a:ea typeface="宋体" panose="02010600030101010101" pitchFamily="2" charset="-122"/>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rgbClr val="000000"/>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Tx/>
        <a:buNone/>
        <a:defRPr sz="1800" b="0" i="0" u="none" kern="1200" baseline="0">
          <a:solidFill>
            <a:srgbClr val="000000"/>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6.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4098" name="标题 1"/>
          <p:cNvSpPr>
            <a:spLocks noGrp="1"/>
          </p:cNvSpPr>
          <p:nvPr>
            <p:ph type="title"/>
          </p:nvPr>
        </p:nvSpPr>
        <p:spPr/>
        <p:txBody>
          <a:bodyPr vert="horz" lIns="91440" tIns="45720" rIns="91440" bIns="45720" anchor="ctr" anchorCtr="0"/>
          <a:lstStyle/>
          <a:p>
            <a:pPr algn="r"/>
            <a:r>
              <a:rPr lang="zh-CN" altLang="en-US" sz="2800" dirty="0">
                <a:latin typeface="黑体" panose="02010609060101010101" charset="-122"/>
                <a:ea typeface="黑体" panose="02010609060101010101" charset="-122"/>
              </a:rPr>
              <a:t>高二年级</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统编版</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语文</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第三单元</a:t>
            </a:r>
            <a:br>
              <a:rPr lang="zh-CN" altLang="zh-CN" b="1" dirty="0"/>
            </a:br>
            <a:endParaRPr lang="zh-CN" altLang="en-US" b="1"/>
          </a:p>
        </p:txBody>
      </p:sp>
      <p:pic>
        <p:nvPicPr>
          <p:cNvPr id="4099"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4100"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4101" name="文本框 2"/>
          <p:cNvSpPr txBox="1"/>
          <p:nvPr/>
        </p:nvSpPr>
        <p:spPr>
          <a:xfrm>
            <a:off x="3071813" y="3429000"/>
            <a:ext cx="6073775" cy="583565"/>
          </a:xfrm>
          <a:prstGeom prst="rect">
            <a:avLst/>
          </a:prstGeom>
          <a:noFill/>
          <a:ln w="9525">
            <a:noFill/>
          </a:ln>
        </p:spPr>
        <p:txBody>
          <a:bodyPr wrap="square" anchor="t" anchorCtr="0">
            <a:spAutoFit/>
          </a:bodyPr>
          <a:lstStyle/>
          <a:p>
            <a:pPr algn="ctr"/>
            <a:r>
              <a:rPr lang="zh-CN" altLang="en-US" sz="3200" b="1">
                <a:latin typeface="黑体" panose="02010609060101010101" charset="-122"/>
                <a:ea typeface="黑体" panose="02010609060101010101" charset="-122"/>
                <a:sym typeface="宋体" panose="02010600030101010101" pitchFamily="2" charset="-122"/>
              </a:rPr>
              <a:t>广州西关外国语学校</a:t>
            </a:r>
            <a:r>
              <a:rPr lang="en-US" altLang="zh-CN" sz="3200" b="1">
                <a:latin typeface="黑体" panose="02010609060101010101" charset="-122"/>
                <a:ea typeface="黑体" panose="02010609060101010101" charset="-122"/>
                <a:sym typeface="宋体" panose="02010600030101010101" pitchFamily="2" charset="-122"/>
              </a:rPr>
              <a:t>  </a:t>
            </a:r>
            <a:r>
              <a:rPr lang="zh-CN" altLang="en-US" sz="3200" b="1">
                <a:latin typeface="黑体" panose="02010609060101010101" charset="-122"/>
                <a:ea typeface="黑体" panose="02010609060101010101" charset="-122"/>
                <a:sym typeface="宋体" panose="02010600030101010101" pitchFamily="2" charset="-122"/>
              </a:rPr>
              <a:t>刘志立</a:t>
            </a:r>
            <a:endParaRPr lang="zh-CN" altLang="en-US" sz="3200" b="1">
              <a:latin typeface="黑体" panose="02010609060101010101" charset="-122"/>
              <a:ea typeface="黑体" panose="02010609060101010101" charset="-122"/>
              <a:sym typeface="宋体" panose="02010600030101010101" pitchFamily="2" charset="-122"/>
            </a:endParaRPr>
          </a:p>
        </p:txBody>
      </p:sp>
      <p:sp>
        <p:nvSpPr>
          <p:cNvPr id="4102" name="文本框 5"/>
          <p:cNvSpPr txBox="1"/>
          <p:nvPr/>
        </p:nvSpPr>
        <p:spPr>
          <a:xfrm>
            <a:off x="1692275" y="2205038"/>
            <a:ext cx="8729663" cy="829945"/>
          </a:xfrm>
          <a:prstGeom prst="rect">
            <a:avLst/>
          </a:prstGeom>
          <a:noFill/>
          <a:ln w="9525">
            <a:noFill/>
          </a:ln>
        </p:spPr>
        <p:txBody>
          <a:bodyPr wrap="square" anchor="t" anchorCtr="0">
            <a:spAutoFit/>
          </a:bodyPr>
          <a:lstStyle/>
          <a:p>
            <a:pPr algn="ctr"/>
            <a:r>
              <a:rPr lang="zh-CN" altLang="en-US" sz="4800" dirty="0">
                <a:latin typeface="黑体" panose="02010609060101010101" charset="-122"/>
                <a:ea typeface="黑体" panose="02010609060101010101" charset="-122"/>
                <a:sym typeface="宋体" panose="02010600030101010101" pitchFamily="2" charset="-122"/>
              </a:rPr>
              <a:t>百年孤独（节选）第一课时</a:t>
            </a:r>
            <a:endParaRPr lang="zh-CN" altLang="en-US" sz="4800" dirty="0">
              <a:latin typeface="黑体" panose="02010609060101010101" charset="-122"/>
              <a:ea typeface="黑体" panose="02010609060101010101"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7" name="文本框 2"/>
          <p:cNvSpPr txBox="1"/>
          <p:nvPr/>
        </p:nvSpPr>
        <p:spPr>
          <a:xfrm>
            <a:off x="1596963" y="818885"/>
            <a:ext cx="10187432" cy="584775"/>
          </a:xfrm>
          <a:prstGeom prst="rect">
            <a:avLst/>
          </a:prstGeom>
          <a:noFill/>
          <a:ln w="9525">
            <a:noFill/>
          </a:ln>
        </p:spPr>
        <p:txBody>
          <a:bodyPr wrap="square" anchor="t" anchorCtr="0">
            <a:spAutoFit/>
          </a:bodyPr>
          <a:lstStyle/>
          <a:p>
            <a:r>
              <a:rPr lang="zh-CN" altLang="en-US" sz="3200" dirty="0">
                <a:latin typeface="黑体" panose="02010609060101010101" charset="-122"/>
                <a:ea typeface="黑体" panose="02010609060101010101" charset="-122"/>
                <a:sym typeface="+mn-ea"/>
              </a:rPr>
              <a:t>（二）创作特色</a:t>
            </a:r>
            <a:endParaRPr lang="zh-CN" altLang="en-US" sz="3200" dirty="0">
              <a:latin typeface="黑体" panose="02010609060101010101" charset="-122"/>
              <a:ea typeface="黑体" panose="02010609060101010101" charset="-122"/>
              <a:sym typeface="+mn-ea"/>
            </a:endParaRPr>
          </a:p>
        </p:txBody>
      </p:sp>
      <p:sp>
        <p:nvSpPr>
          <p:cNvPr id="6" name="文本框 1"/>
          <p:cNvSpPr txBox="1"/>
          <p:nvPr/>
        </p:nvSpPr>
        <p:spPr>
          <a:xfrm>
            <a:off x="506413" y="1431608"/>
            <a:ext cx="11279187" cy="4616648"/>
          </a:xfrm>
          <a:prstGeom prst="rect">
            <a:avLst/>
          </a:prstGeom>
          <a:noFill/>
          <a:ln w="9525">
            <a:noFill/>
          </a:ln>
        </p:spPr>
        <p:txBody>
          <a:bodyPr wrap="square" anchor="t" anchorCtr="0">
            <a:spAutoFit/>
          </a:bodyPr>
          <a:lstStyle/>
          <a:p>
            <a:pPr>
              <a:lnSpc>
                <a:spcPct val="150000"/>
              </a:lnSpc>
            </a:pPr>
            <a:r>
              <a:rPr lang="zh-CN" altLang="en-US" sz="2800" b="1" dirty="0">
                <a:solidFill>
                  <a:srgbClr val="1D41D5"/>
                </a:solidFill>
                <a:latin typeface="黑体" panose="02010609060101010101" charset="-122"/>
                <a:ea typeface="黑体" panose="02010609060101010101" charset="-122"/>
                <a:sym typeface="+mn-ea"/>
              </a:rPr>
              <a:t>魔幻现实主义文学的特征</a:t>
            </a:r>
            <a:r>
              <a:rPr lang="zh-CN" altLang="en-US" sz="2800" dirty="0">
                <a:solidFill>
                  <a:srgbClr val="1D41D5"/>
                </a:solidFill>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dirty="0">
                <a:solidFill>
                  <a:srgbClr val="FF0000"/>
                </a:solidFill>
                <a:latin typeface="黑体" panose="02010609060101010101" charset="-122"/>
                <a:ea typeface="黑体" panose="02010609060101010101" charset="-122"/>
              </a:rPr>
              <a:t>魔幻性。</a:t>
            </a:r>
            <a:r>
              <a:rPr lang="zh-CN" altLang="en-US" sz="2800" dirty="0">
                <a:latin typeface="黑体" panose="02010609060101010101" charset="-122"/>
                <a:ea typeface="黑体" panose="02010609060101010101" charset="-122"/>
                <a:sym typeface="+mn-ea"/>
              </a:rPr>
              <a:t>魔幻现实主义的</a:t>
            </a:r>
            <a:r>
              <a:rPr lang="zh-CN" altLang="en-US" sz="2800" dirty="0">
                <a:latin typeface="黑体" panose="02010609060101010101" charset="-122"/>
                <a:ea typeface="黑体" panose="02010609060101010101" charset="-122"/>
              </a:rPr>
              <a:t>表现手法具有“魔幻”性。</a:t>
            </a:r>
            <a:endParaRPr lang="zh-CN" altLang="en-US" sz="2800" dirty="0">
              <a:latin typeface="黑体" panose="02010609060101010101" charset="-122"/>
              <a:ea typeface="黑体" panose="02010609060101010101" charset="-122"/>
            </a:endParaRPr>
          </a:p>
          <a:p>
            <a:pPr>
              <a:lnSpc>
                <a:spcPct val="150000"/>
              </a:lnSpc>
            </a:pPr>
            <a:r>
              <a:rPr lang="zh-CN" altLang="en-US" sz="2800" dirty="0">
                <a:latin typeface="黑体" panose="02010609060101010101" charset="-122"/>
                <a:ea typeface="黑体" panose="02010609060101010101" charset="-122"/>
              </a:rPr>
              <a:t>（</a:t>
            </a:r>
            <a:r>
              <a:rPr lang="en-US" altLang="zh-CN" sz="2800" dirty="0">
                <a:latin typeface="黑体" panose="02010609060101010101" charset="-122"/>
                <a:ea typeface="黑体" panose="02010609060101010101" charset="-122"/>
              </a:rPr>
              <a:t>1</a:t>
            </a:r>
            <a:r>
              <a:rPr lang="zh-CN" altLang="en-US" sz="2800" dirty="0">
                <a:latin typeface="黑体" panose="02010609060101010101" charset="-122"/>
                <a:ea typeface="黑体" panose="02010609060101010101" charset="-122"/>
              </a:rPr>
              <a:t>）</a:t>
            </a:r>
            <a:r>
              <a:rPr lang="zh-CN" altLang="en-US" sz="2800" b="1" u="sng" dirty="0">
                <a:solidFill>
                  <a:srgbClr val="FF0000"/>
                </a:solidFill>
                <a:latin typeface="黑体" panose="02010609060101010101" charset="-122"/>
                <a:ea typeface="黑体" panose="02010609060101010101" charset="-122"/>
              </a:rPr>
              <a:t>带有浓厚的拉丁美洲本土色彩</a:t>
            </a:r>
            <a:r>
              <a:rPr lang="zh-CN" altLang="en-US" sz="2800" dirty="0">
                <a:latin typeface="黑体" panose="02010609060101010101" charset="-122"/>
                <a:ea typeface="黑体" panose="02010609060101010101" charset="-122"/>
              </a:rPr>
              <a:t>。所谓本土色彩，是指拉丁美洲土著的传统文化和传统观念</a:t>
            </a:r>
            <a:r>
              <a:rPr lang="zh-CN" altLang="en-US" sz="2800" dirty="0" smtClean="0">
                <a:latin typeface="黑体" panose="02010609060101010101" charset="-122"/>
                <a:ea typeface="黑体" panose="02010609060101010101" charset="-122"/>
              </a:rPr>
              <a:t>。</a:t>
            </a:r>
            <a:endParaRPr lang="en-US" altLang="zh-CN" sz="2800" dirty="0" smtClean="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    </a:t>
            </a:r>
            <a:r>
              <a:rPr lang="zh-CN" altLang="en-US" sz="2800" dirty="0" smtClean="0">
                <a:solidFill>
                  <a:srgbClr val="FF0000"/>
                </a:solidFill>
                <a:latin typeface="黑体" panose="02010609060101010101" charset="-122"/>
                <a:ea typeface="黑体" panose="02010609060101010101" charset="-122"/>
              </a:rPr>
              <a:t>魔幻的源泉：</a:t>
            </a:r>
            <a:r>
              <a:rPr lang="zh-CN" altLang="en-US" sz="2800" dirty="0" smtClean="0">
                <a:latin typeface="黑体" panose="02010609060101010101" charset="-122"/>
                <a:ea typeface="黑体" panose="02010609060101010101" charset="-122"/>
              </a:rPr>
              <a:t>印第安人的神话</a:t>
            </a:r>
            <a:endParaRPr lang="en-US" altLang="zh-CN" sz="2800" dirty="0" smtClean="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                神灵崇拜</a:t>
            </a:r>
            <a:endParaRPr lang="en-US" altLang="zh-CN" sz="2800" dirty="0" smtClean="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                对生与死、梦幻与现实的看法</a:t>
            </a:r>
            <a:endParaRPr lang="zh-CN" altLang="en-US" sz="2800" dirty="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7" name="文本框 2"/>
          <p:cNvSpPr txBox="1"/>
          <p:nvPr/>
        </p:nvSpPr>
        <p:spPr>
          <a:xfrm>
            <a:off x="1596963" y="818885"/>
            <a:ext cx="10187432" cy="584775"/>
          </a:xfrm>
          <a:prstGeom prst="rect">
            <a:avLst/>
          </a:prstGeom>
          <a:noFill/>
          <a:ln w="9525">
            <a:noFill/>
          </a:ln>
        </p:spPr>
        <p:txBody>
          <a:bodyPr wrap="square" anchor="t" anchorCtr="0">
            <a:spAutoFit/>
          </a:bodyPr>
          <a:lstStyle/>
          <a:p>
            <a:r>
              <a:rPr lang="zh-CN" altLang="en-US" sz="3200" dirty="0">
                <a:latin typeface="黑体" panose="02010609060101010101" charset="-122"/>
                <a:ea typeface="黑体" panose="02010609060101010101" charset="-122"/>
                <a:sym typeface="+mn-ea"/>
              </a:rPr>
              <a:t>（二）创作特色</a:t>
            </a:r>
            <a:endParaRPr lang="zh-CN" altLang="en-US" sz="3200" dirty="0">
              <a:latin typeface="黑体" panose="02010609060101010101" charset="-122"/>
              <a:ea typeface="黑体" panose="02010609060101010101" charset="-122"/>
              <a:sym typeface="+mn-ea"/>
            </a:endParaRPr>
          </a:p>
        </p:txBody>
      </p:sp>
      <p:sp>
        <p:nvSpPr>
          <p:cNvPr id="7" name="文本框 1"/>
          <p:cNvSpPr txBox="1"/>
          <p:nvPr/>
        </p:nvSpPr>
        <p:spPr>
          <a:xfrm>
            <a:off x="506413" y="1556870"/>
            <a:ext cx="11279187" cy="4246355"/>
          </a:xfrm>
          <a:prstGeom prst="rect">
            <a:avLst/>
          </a:prstGeom>
          <a:noFill/>
          <a:ln w="9525">
            <a:noFill/>
          </a:ln>
        </p:spPr>
        <p:txBody>
          <a:bodyPr wrap="square" anchor="t" anchorCtr="0">
            <a:spAutoFit/>
          </a:bodyPr>
          <a:lstStyle/>
          <a:p>
            <a:pPr>
              <a:lnSpc>
                <a:spcPct val="200000"/>
              </a:lnSpc>
            </a:pPr>
            <a:r>
              <a:rPr lang="zh-CN" altLang="en-US" sz="2800" b="1" dirty="0">
                <a:solidFill>
                  <a:srgbClr val="1D41D5"/>
                </a:solidFill>
                <a:latin typeface="黑体" panose="02010609060101010101" charset="-122"/>
                <a:ea typeface="黑体" panose="02010609060101010101" charset="-122"/>
                <a:sym typeface="+mn-ea"/>
              </a:rPr>
              <a:t>魔幻现实主义文学的特征</a:t>
            </a:r>
            <a:r>
              <a:rPr lang="zh-CN" altLang="en-US" sz="2800" dirty="0">
                <a:solidFill>
                  <a:srgbClr val="1D41D5"/>
                </a:solidFill>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a:p>
            <a:pPr>
              <a:lnSpc>
                <a:spcPct val="200000"/>
              </a:lnSpc>
            </a:pPr>
            <a:r>
              <a:rPr lang="zh-CN" altLang="en-US" sz="2800" dirty="0" smtClean="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dirty="0">
                <a:solidFill>
                  <a:srgbClr val="FF0000"/>
                </a:solidFill>
                <a:latin typeface="黑体" panose="02010609060101010101" charset="-122"/>
                <a:ea typeface="黑体" panose="02010609060101010101" charset="-122"/>
              </a:rPr>
              <a:t>魔幻性。</a:t>
            </a:r>
            <a:r>
              <a:rPr lang="zh-CN" altLang="en-US" sz="2800" dirty="0">
                <a:latin typeface="黑体" panose="02010609060101010101" charset="-122"/>
                <a:ea typeface="黑体" panose="02010609060101010101" charset="-122"/>
                <a:sym typeface="+mn-ea"/>
              </a:rPr>
              <a:t>魔幻现实主义的</a:t>
            </a:r>
            <a:r>
              <a:rPr lang="zh-CN" altLang="en-US" sz="2800" dirty="0">
                <a:latin typeface="黑体" panose="02010609060101010101" charset="-122"/>
                <a:ea typeface="黑体" panose="02010609060101010101" charset="-122"/>
              </a:rPr>
              <a:t>表现手法具有“魔幻”性。</a:t>
            </a:r>
            <a:endParaRPr lang="zh-CN" altLang="en-US" sz="2800" dirty="0">
              <a:latin typeface="黑体" panose="02010609060101010101" charset="-122"/>
              <a:ea typeface="黑体" panose="02010609060101010101" charset="-122"/>
            </a:endParaRPr>
          </a:p>
          <a:p>
            <a:pPr>
              <a:lnSpc>
                <a:spcPct val="200000"/>
              </a:lnSpc>
            </a:pPr>
            <a:r>
              <a:rPr lang="zh-CN" altLang="en-US" sz="2800" dirty="0" smtClean="0">
                <a:latin typeface="黑体" panose="02010609060101010101" charset="-122"/>
                <a:ea typeface="黑体" panose="02010609060101010101" charset="-122"/>
              </a:rPr>
              <a:t>（</a:t>
            </a:r>
            <a:r>
              <a:rPr lang="en-US" altLang="zh-CN" sz="2800" dirty="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u="sng" dirty="0">
                <a:solidFill>
                  <a:srgbClr val="FF0000"/>
                </a:solidFill>
                <a:latin typeface="黑体" panose="02010609060101010101" charset="-122"/>
                <a:ea typeface="黑体" panose="02010609060101010101" charset="-122"/>
              </a:rPr>
              <a:t>深受西方现代主义表现手法的影响</a:t>
            </a:r>
            <a:r>
              <a:rPr lang="zh-CN" altLang="en-US" sz="2800" dirty="0">
                <a:latin typeface="黑体" panose="02010609060101010101" charset="-122"/>
                <a:ea typeface="黑体" panose="02010609060101010101" charset="-122"/>
              </a:rPr>
              <a:t>。比如象征主义、表现主义、超现实主义、意识流小说等西方现代主义手法，在其作品中留下了深深的痕迹。</a:t>
            </a:r>
            <a:endParaRPr lang="zh-CN" altLang="en-US" sz="2800" dirty="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7" name="文本框 2"/>
          <p:cNvSpPr txBox="1"/>
          <p:nvPr/>
        </p:nvSpPr>
        <p:spPr>
          <a:xfrm>
            <a:off x="1596963" y="818885"/>
            <a:ext cx="10187432" cy="584775"/>
          </a:xfrm>
          <a:prstGeom prst="rect">
            <a:avLst/>
          </a:prstGeom>
          <a:noFill/>
          <a:ln w="9525">
            <a:noFill/>
          </a:ln>
        </p:spPr>
        <p:txBody>
          <a:bodyPr wrap="square" anchor="t" anchorCtr="0">
            <a:spAutoFit/>
          </a:bodyPr>
          <a:lstStyle/>
          <a:p>
            <a:r>
              <a:rPr lang="zh-CN" altLang="en-US" sz="3200" dirty="0">
                <a:latin typeface="黑体" panose="02010609060101010101" charset="-122"/>
                <a:ea typeface="黑体" panose="02010609060101010101" charset="-122"/>
                <a:sym typeface="+mn-ea"/>
              </a:rPr>
              <a:t>（二）创作特色</a:t>
            </a:r>
            <a:endParaRPr lang="zh-CN" altLang="en-US" sz="3200" dirty="0">
              <a:latin typeface="黑体" panose="02010609060101010101" charset="-122"/>
              <a:ea typeface="黑体" panose="02010609060101010101" charset="-122"/>
              <a:sym typeface="+mn-ea"/>
            </a:endParaRPr>
          </a:p>
        </p:txBody>
      </p:sp>
      <p:sp>
        <p:nvSpPr>
          <p:cNvPr id="6" name="文本框 1"/>
          <p:cNvSpPr txBox="1"/>
          <p:nvPr/>
        </p:nvSpPr>
        <p:spPr>
          <a:xfrm>
            <a:off x="506413" y="1556870"/>
            <a:ext cx="11279187" cy="3539430"/>
          </a:xfrm>
          <a:prstGeom prst="rect">
            <a:avLst/>
          </a:prstGeom>
          <a:noFill/>
          <a:ln w="9525">
            <a:noFill/>
          </a:ln>
        </p:spPr>
        <p:txBody>
          <a:bodyPr wrap="square" anchor="t" anchorCtr="0">
            <a:spAutoFit/>
          </a:bodyPr>
          <a:lstStyle/>
          <a:p>
            <a:pPr>
              <a:lnSpc>
                <a:spcPct val="200000"/>
              </a:lnSpc>
            </a:pPr>
            <a:r>
              <a:rPr lang="zh-CN" altLang="en-US" sz="2800" b="1" dirty="0">
                <a:solidFill>
                  <a:srgbClr val="1D41D5"/>
                </a:solidFill>
                <a:latin typeface="黑体" panose="02010609060101010101" charset="-122"/>
                <a:ea typeface="黑体" panose="02010609060101010101" charset="-122"/>
                <a:sym typeface="+mn-ea"/>
              </a:rPr>
              <a:t>魔幻现实主义文学的特征</a:t>
            </a:r>
            <a:r>
              <a:rPr lang="zh-CN" altLang="en-US" sz="2800" dirty="0">
                <a:solidFill>
                  <a:srgbClr val="1D41D5"/>
                </a:solidFill>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a:p>
            <a:pPr>
              <a:lnSpc>
                <a:spcPct val="200000"/>
              </a:lnSpc>
            </a:pPr>
            <a:r>
              <a:rPr lang="zh-CN" altLang="en-US" sz="2800" dirty="0" smtClean="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dirty="0">
                <a:solidFill>
                  <a:srgbClr val="FF0000"/>
                </a:solidFill>
                <a:latin typeface="黑体" panose="02010609060101010101" charset="-122"/>
                <a:ea typeface="黑体" panose="02010609060101010101" charset="-122"/>
              </a:rPr>
              <a:t>魔幻性。</a:t>
            </a:r>
            <a:r>
              <a:rPr lang="zh-CN" altLang="en-US" sz="2800" dirty="0">
                <a:latin typeface="黑体" panose="02010609060101010101" charset="-122"/>
                <a:ea typeface="黑体" panose="02010609060101010101" charset="-122"/>
                <a:sym typeface="+mn-ea"/>
              </a:rPr>
              <a:t>魔幻现实主义的</a:t>
            </a:r>
            <a:r>
              <a:rPr lang="zh-CN" altLang="en-US" sz="2800" dirty="0">
                <a:latin typeface="黑体" panose="02010609060101010101" charset="-122"/>
                <a:ea typeface="黑体" panose="02010609060101010101" charset="-122"/>
              </a:rPr>
              <a:t>表现手法具有“魔幻”性。</a:t>
            </a:r>
            <a:endParaRPr lang="zh-CN" altLang="en-US" sz="2800" dirty="0">
              <a:latin typeface="黑体" panose="02010609060101010101" charset="-122"/>
              <a:ea typeface="黑体" panose="02010609060101010101" charset="-122"/>
            </a:endParaRPr>
          </a:p>
          <a:p>
            <a:pPr>
              <a:lnSpc>
                <a:spcPct val="200000"/>
              </a:lnSpc>
            </a:pPr>
            <a:r>
              <a:rPr lang="zh-CN" altLang="en-US" sz="2800" dirty="0" smtClean="0">
                <a:latin typeface="黑体" panose="02010609060101010101" charset="-122"/>
                <a:ea typeface="黑体" panose="02010609060101010101" charset="-122"/>
              </a:rPr>
              <a:t>（</a:t>
            </a:r>
            <a:r>
              <a:rPr lang="en-US" altLang="zh-CN" sz="2800" dirty="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u="sng" dirty="0">
                <a:solidFill>
                  <a:srgbClr val="FF0000"/>
                </a:solidFill>
                <a:latin typeface="黑体" panose="02010609060101010101" charset="-122"/>
                <a:ea typeface="黑体" panose="02010609060101010101" charset="-122"/>
              </a:rPr>
              <a:t>深受西方现代主义表现手法的影响</a:t>
            </a:r>
            <a:r>
              <a:rPr lang="zh-CN" altLang="en-US" sz="2800" dirty="0" smtClean="0">
                <a:latin typeface="黑体" panose="02010609060101010101" charset="-122"/>
                <a:ea typeface="黑体" panose="02010609060101010101" charset="-122"/>
              </a:rPr>
              <a:t>。</a:t>
            </a:r>
            <a:endParaRPr lang="en-US" altLang="zh-CN" sz="2800" dirty="0" smtClean="0">
              <a:latin typeface="黑体" panose="02010609060101010101" charset="-122"/>
              <a:ea typeface="黑体" panose="02010609060101010101" charset="-122"/>
            </a:endParaRPr>
          </a:p>
          <a:p>
            <a:pPr>
              <a:lnSpc>
                <a:spcPct val="200000"/>
              </a:lnSpc>
            </a:pPr>
            <a:r>
              <a:rPr lang="en-US" altLang="zh-CN" sz="2800" dirty="0" smtClean="0">
                <a:solidFill>
                  <a:srgbClr val="FF0000"/>
                </a:solidFill>
                <a:latin typeface="黑体" panose="02010609060101010101" charset="-122"/>
                <a:ea typeface="黑体" panose="02010609060101010101" charset="-122"/>
              </a:rPr>
              <a:t>A. </a:t>
            </a:r>
            <a:r>
              <a:rPr lang="zh-CN" altLang="en-US" sz="2800" dirty="0" smtClean="0">
                <a:solidFill>
                  <a:srgbClr val="FF0000"/>
                </a:solidFill>
                <a:latin typeface="黑体" panose="02010609060101010101" charset="-122"/>
                <a:ea typeface="黑体" panose="02010609060101010101" charset="-122"/>
              </a:rPr>
              <a:t>象征：</a:t>
            </a:r>
            <a:r>
              <a:rPr lang="zh-CN" altLang="en-US" sz="2800" dirty="0" smtClean="0">
                <a:latin typeface="黑体" panose="02010609060101010101" charset="-122"/>
                <a:ea typeface="黑体" panose="02010609060101010101" charset="-122"/>
              </a:rPr>
              <a:t>失眠症</a:t>
            </a:r>
            <a:r>
              <a:rPr lang="en-US" altLang="zh-CN" sz="2800" dirty="0" smtClean="0">
                <a:latin typeface="黑体" panose="02010609060101010101" charset="-122"/>
                <a:ea typeface="黑体" panose="02010609060101010101" charset="-122"/>
              </a:rPr>
              <a:t>——</a:t>
            </a:r>
            <a:r>
              <a:rPr lang="zh-CN" altLang="en-US" sz="2800" dirty="0" smtClean="0">
                <a:latin typeface="黑体" panose="02010609060101010101" charset="-122"/>
                <a:ea typeface="黑体" panose="02010609060101010101" charset="-122"/>
              </a:rPr>
              <a:t>遗忘症</a:t>
            </a:r>
            <a:r>
              <a:rPr lang="en-US" altLang="zh-CN" sz="2800" dirty="0" smtClean="0">
                <a:latin typeface="黑体" panose="02010609060101010101" charset="-122"/>
                <a:ea typeface="黑体" panose="02010609060101010101" charset="-122"/>
              </a:rPr>
              <a:t>——</a:t>
            </a:r>
            <a:r>
              <a:rPr lang="zh-CN" altLang="en-US" sz="2800" dirty="0" smtClean="0">
                <a:latin typeface="黑体" panose="02010609060101010101" charset="-122"/>
                <a:ea typeface="黑体" panose="02010609060101010101" charset="-122"/>
              </a:rPr>
              <a:t>忘记历史与文明</a:t>
            </a:r>
            <a:endParaRPr lang="zh-CN" altLang="en-US" sz="2800" dirty="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 name="文本框 1"/>
          <p:cNvSpPr txBox="1"/>
          <p:nvPr/>
        </p:nvSpPr>
        <p:spPr>
          <a:xfrm>
            <a:off x="370999" y="1052835"/>
            <a:ext cx="11655901" cy="5262979"/>
          </a:xfrm>
          <a:prstGeom prst="rect">
            <a:avLst/>
          </a:prstGeom>
          <a:noFill/>
          <a:ln w="9525">
            <a:noFill/>
          </a:ln>
        </p:spPr>
        <p:txBody>
          <a:bodyPr wrap="square" anchor="t" anchorCtr="0">
            <a:spAutoFit/>
          </a:bodyPr>
          <a:lstStyle/>
          <a:p>
            <a:pPr>
              <a:lnSpc>
                <a:spcPct val="150000"/>
              </a:lnSpc>
            </a:pPr>
            <a:r>
              <a:rPr lang="zh-CN" altLang="en-US" sz="2800" b="1" dirty="0">
                <a:solidFill>
                  <a:srgbClr val="1D41D5"/>
                </a:solidFill>
                <a:latin typeface="黑体" panose="02010609060101010101" charset="-122"/>
                <a:ea typeface="黑体" panose="02010609060101010101" charset="-122"/>
                <a:sym typeface="+mn-ea"/>
              </a:rPr>
              <a:t>魔幻现实主义文学的特征</a:t>
            </a:r>
            <a:r>
              <a:rPr lang="zh-CN" altLang="en-US" sz="2800" dirty="0">
                <a:solidFill>
                  <a:srgbClr val="1D41D5"/>
                </a:solidFill>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dirty="0">
                <a:solidFill>
                  <a:srgbClr val="FF0000"/>
                </a:solidFill>
                <a:latin typeface="黑体" panose="02010609060101010101" charset="-122"/>
                <a:ea typeface="黑体" panose="02010609060101010101" charset="-122"/>
              </a:rPr>
              <a:t>魔幻性。</a:t>
            </a:r>
            <a:r>
              <a:rPr lang="zh-CN" altLang="en-US" sz="2800" dirty="0">
                <a:latin typeface="黑体" panose="02010609060101010101" charset="-122"/>
                <a:ea typeface="黑体" panose="02010609060101010101" charset="-122"/>
                <a:sym typeface="+mn-ea"/>
              </a:rPr>
              <a:t>魔幻现实主义的</a:t>
            </a:r>
            <a:r>
              <a:rPr lang="zh-CN" altLang="en-US" sz="2800" dirty="0">
                <a:latin typeface="黑体" panose="02010609060101010101" charset="-122"/>
                <a:ea typeface="黑体" panose="02010609060101010101" charset="-122"/>
              </a:rPr>
              <a:t>表现手法具有“魔幻”性。</a:t>
            </a:r>
            <a:endParaRPr lang="zh-CN" altLang="en-US" sz="2800" dirty="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a:t>
            </a:r>
            <a:r>
              <a:rPr lang="en-US" altLang="zh-CN" sz="2800" dirty="0">
                <a:latin typeface="黑体" panose="02010609060101010101" charset="-122"/>
                <a:ea typeface="黑体" panose="02010609060101010101" charset="-122"/>
              </a:rPr>
              <a:t>2</a:t>
            </a:r>
            <a:r>
              <a:rPr lang="zh-CN" altLang="en-US" sz="2800" dirty="0">
                <a:latin typeface="黑体" panose="02010609060101010101" charset="-122"/>
                <a:ea typeface="黑体" panose="02010609060101010101" charset="-122"/>
              </a:rPr>
              <a:t>）</a:t>
            </a:r>
            <a:r>
              <a:rPr lang="zh-CN" altLang="en-US" sz="2800" b="1" u="sng" dirty="0">
                <a:solidFill>
                  <a:srgbClr val="FF0000"/>
                </a:solidFill>
                <a:latin typeface="黑体" panose="02010609060101010101" charset="-122"/>
                <a:ea typeface="黑体" panose="02010609060101010101" charset="-122"/>
              </a:rPr>
              <a:t>深受西方现代主义表现手法的影响</a:t>
            </a:r>
            <a:r>
              <a:rPr lang="zh-CN" altLang="en-US" sz="2800" dirty="0" smtClean="0">
                <a:latin typeface="黑体" panose="02010609060101010101" charset="-122"/>
                <a:ea typeface="黑体" panose="02010609060101010101" charset="-122"/>
              </a:rPr>
              <a:t>。</a:t>
            </a:r>
            <a:endParaRPr lang="en-US" altLang="zh-CN" sz="2800" dirty="0" smtClean="0">
              <a:latin typeface="黑体" panose="02010609060101010101" charset="-122"/>
              <a:ea typeface="黑体" panose="02010609060101010101" charset="-122"/>
            </a:endParaRPr>
          </a:p>
          <a:p>
            <a:pPr>
              <a:lnSpc>
                <a:spcPct val="150000"/>
              </a:lnSpc>
            </a:pPr>
            <a:r>
              <a:rPr lang="en-US" altLang="zh-CN" sz="2800" dirty="0" smtClean="0">
                <a:solidFill>
                  <a:srgbClr val="FF0000"/>
                </a:solidFill>
                <a:latin typeface="黑体" panose="02010609060101010101" charset="-122"/>
                <a:ea typeface="黑体" panose="02010609060101010101" charset="-122"/>
              </a:rPr>
              <a:t>B. </a:t>
            </a:r>
            <a:r>
              <a:rPr lang="zh-CN" altLang="en-US" sz="2800" dirty="0" smtClean="0">
                <a:solidFill>
                  <a:srgbClr val="FF0000"/>
                </a:solidFill>
                <a:latin typeface="黑体" panose="02010609060101010101" charset="-122"/>
                <a:ea typeface="黑体" panose="02010609060101010101" charset="-122"/>
              </a:rPr>
              <a:t>荒诞</a:t>
            </a:r>
            <a:r>
              <a:rPr lang="en-US" altLang="zh-CN" sz="2800" dirty="0" smtClean="0">
                <a:latin typeface="黑体" panose="02010609060101010101" charset="-122"/>
                <a:ea typeface="黑体" panose="02010609060101010101" charset="-122"/>
              </a:rPr>
              <a:t>——</a:t>
            </a:r>
            <a:r>
              <a:rPr lang="zh-CN" altLang="en-US" sz="2800" dirty="0" smtClean="0">
                <a:latin typeface="黑体" panose="02010609060101010101" charset="-122"/>
                <a:ea typeface="黑体" panose="02010609060101010101" charset="-122"/>
              </a:rPr>
              <a:t>非理性，极度夸张</a:t>
            </a:r>
            <a:endParaRPr lang="en-US" altLang="zh-CN" sz="2800" dirty="0" smtClean="0">
              <a:latin typeface="黑体" panose="02010609060101010101" charset="-122"/>
              <a:ea typeface="黑体" panose="02010609060101010101" charset="-122"/>
            </a:endParaRPr>
          </a:p>
          <a:p>
            <a:pPr>
              <a:lnSpc>
                <a:spcPct val="150000"/>
              </a:lnSpc>
            </a:pPr>
            <a:r>
              <a:rPr lang="zh-CN" altLang="en-US" sz="2800" dirty="0" smtClean="0">
                <a:latin typeface="黑体" panose="02010609060101010101" charset="-122"/>
                <a:ea typeface="黑体" panose="02010609060101010101" charset="-122"/>
              </a:rPr>
              <a:t>    穿过</a:t>
            </a:r>
            <a:r>
              <a:rPr lang="zh-CN" altLang="en-US" sz="2800" dirty="0">
                <a:latin typeface="黑体" panose="02010609060101010101" charset="-122"/>
                <a:ea typeface="黑体" panose="02010609060101010101" charset="-122"/>
              </a:rPr>
              <a:t>客厅，爬上街沿，顺着</a:t>
            </a:r>
            <a:r>
              <a:rPr lang="zh-CN" altLang="en-US" sz="2800" dirty="0" smtClean="0">
                <a:latin typeface="黑体" panose="02010609060101010101" charset="-122"/>
                <a:ea typeface="黑体" panose="02010609060101010101" charset="-122"/>
              </a:rPr>
              <a:t>土耳其</a:t>
            </a:r>
            <a:r>
              <a:rPr lang="zh-CN" altLang="en-US" sz="2800" dirty="0">
                <a:latin typeface="黑体" panose="02010609060101010101" charset="-122"/>
                <a:ea typeface="黑体" panose="02010609060101010101" charset="-122"/>
              </a:rPr>
              <a:t>人大街奔驰，往</a:t>
            </a:r>
            <a:r>
              <a:rPr lang="zh-CN" altLang="en-US" sz="2800" dirty="0" smtClean="0">
                <a:latin typeface="黑体" panose="02010609060101010101" charset="-122"/>
                <a:ea typeface="黑体" panose="02010609060101010101" charset="-122"/>
              </a:rPr>
              <a:t>右一拐</a:t>
            </a:r>
            <a:r>
              <a:rPr lang="zh-CN" altLang="en-US" sz="2800" dirty="0">
                <a:latin typeface="黑体" panose="02010609060101010101" charset="-122"/>
                <a:ea typeface="黑体" panose="02010609060101010101" charset="-122"/>
              </a:rPr>
              <a:t>，然后朝左一拐</a:t>
            </a:r>
            <a:r>
              <a:rPr lang="zh-CN" altLang="en-US" sz="2800" dirty="0" smtClean="0">
                <a:latin typeface="黑体" panose="02010609060101010101" charset="-122"/>
                <a:ea typeface="黑体" panose="02010609060101010101" charset="-122"/>
              </a:rPr>
              <a:t>，径直</a:t>
            </a:r>
            <a:r>
              <a:rPr lang="zh-CN" altLang="en-US" sz="2800" dirty="0">
                <a:latin typeface="黑体" panose="02010609060101010101" charset="-122"/>
                <a:ea typeface="黑体" panose="02010609060101010101" charset="-122"/>
              </a:rPr>
              <a:t>踅向布恩蒂亚的房子。在关着的</a:t>
            </a:r>
            <a:r>
              <a:rPr lang="zh-CN" altLang="en-US" sz="2800" dirty="0" smtClean="0">
                <a:latin typeface="黑体" panose="02010609060101010101" charset="-122"/>
                <a:ea typeface="黑体" panose="02010609060101010101" charset="-122"/>
              </a:rPr>
              <a:t>房门下面</a:t>
            </a:r>
            <a:r>
              <a:rPr lang="zh-CN" altLang="en-US" sz="2800" dirty="0">
                <a:latin typeface="黑体" panose="02010609060101010101" charset="-122"/>
                <a:ea typeface="黑体" panose="02010609060101010101" charset="-122"/>
              </a:rPr>
              <a:t>挤了进去，绕过客厅，贴着墙壁</a:t>
            </a:r>
            <a:r>
              <a:rPr lang="zh-CN" altLang="en-US" sz="2800" dirty="0" smtClean="0">
                <a:latin typeface="黑体" panose="02010609060101010101" charset="-122"/>
                <a:ea typeface="黑体" panose="02010609060101010101" charset="-122"/>
              </a:rPr>
              <a:t>，在</a:t>
            </a:r>
            <a:r>
              <a:rPr lang="zh-CN" altLang="en-US" sz="2800" dirty="0">
                <a:latin typeface="黑体" panose="02010609060101010101" charset="-122"/>
                <a:ea typeface="黑体" panose="02010609060101010101" charset="-122"/>
              </a:rPr>
              <a:t>饭厅的食桌旁边画了条曲线，沿着</a:t>
            </a:r>
            <a:r>
              <a:rPr lang="zh-CN" altLang="en-US" sz="2800" dirty="0" smtClean="0">
                <a:latin typeface="黑体" panose="02010609060101010101" charset="-122"/>
                <a:ea typeface="黑体" panose="02010609060101010101" charset="-122"/>
              </a:rPr>
              <a:t>秋海棠长廊</a:t>
            </a:r>
            <a:r>
              <a:rPr lang="zh-CN" altLang="en-US" sz="2800" dirty="0">
                <a:latin typeface="黑体" panose="02010609060101010101" charset="-122"/>
                <a:ea typeface="黑体" panose="02010609060101010101" charset="-122"/>
              </a:rPr>
              <a:t>蜿蜒</a:t>
            </a:r>
            <a:r>
              <a:rPr lang="zh-CN" altLang="en-US" sz="2800" dirty="0" smtClean="0">
                <a:latin typeface="黑体" panose="02010609060101010101" charset="-122"/>
                <a:ea typeface="黑体" panose="02010609060101010101" charset="-122"/>
              </a:rPr>
              <a:t>行进。</a:t>
            </a:r>
            <a:endParaRPr lang="en-US" altLang="zh-CN" sz="2800" dirty="0" smtClean="0">
              <a:latin typeface="黑体" panose="02010609060101010101" charset="-122"/>
              <a:ea typeface="黑体" panose="02010609060101010101" charset="-122"/>
            </a:endParaRPr>
          </a:p>
          <a:p>
            <a:pPr algn="r">
              <a:lnSpc>
                <a:spcPct val="150000"/>
              </a:lnSpc>
            </a:pPr>
            <a:r>
              <a:rPr lang="en-US" altLang="zh-CN" sz="2800" dirty="0" smtClean="0">
                <a:latin typeface="黑体" panose="02010609060101010101" charset="-122"/>
                <a:ea typeface="黑体" panose="02010609060101010101" charset="-122"/>
              </a:rPr>
              <a:t>——《</a:t>
            </a:r>
            <a:r>
              <a:rPr lang="zh-CN" altLang="en-US" sz="2800" dirty="0" smtClean="0">
                <a:latin typeface="黑体" panose="02010609060101010101" charset="-122"/>
                <a:ea typeface="黑体" panose="02010609060101010101" charset="-122"/>
              </a:rPr>
              <a:t>百年孤独</a:t>
            </a:r>
            <a:r>
              <a:rPr lang="en-US" altLang="zh-CN" sz="2800" dirty="0" smtClean="0">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p:txBody>
      </p:sp>
      <p:sp>
        <p:nvSpPr>
          <p:cNvPr id="8" name="文本框 2"/>
          <p:cNvSpPr txBox="1"/>
          <p:nvPr/>
        </p:nvSpPr>
        <p:spPr>
          <a:xfrm>
            <a:off x="2927780" y="221962"/>
            <a:ext cx="6165627" cy="584775"/>
          </a:xfrm>
          <a:prstGeom prst="rect">
            <a:avLst/>
          </a:prstGeom>
          <a:noFill/>
          <a:ln w="9525">
            <a:noFill/>
          </a:ln>
        </p:spPr>
        <p:txBody>
          <a:bodyPr wrap="square" anchor="t" anchorCtr="0">
            <a:spAutoFit/>
          </a:bodyPr>
          <a:lstStyle/>
          <a:p>
            <a:pPr lvl="0" algn="l">
              <a:buClrTx/>
              <a:buSzTx/>
              <a:buFontTx/>
            </a:pPr>
            <a:r>
              <a:rPr lang="zh-CN" altLang="en-US" sz="3200" dirty="0">
                <a:latin typeface="黑体" panose="02010609060101010101" charset="-122"/>
                <a:ea typeface="黑体" panose="02010609060101010101" charset="-122"/>
                <a:sym typeface="+mn-ea"/>
              </a:rPr>
              <a:t>（二）创作特色</a:t>
            </a:r>
            <a:endParaRPr lang="zh-CN" altLang="en-US" sz="3200" dirty="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172" name="文本框 1"/>
          <p:cNvSpPr txBox="1"/>
          <p:nvPr/>
        </p:nvSpPr>
        <p:spPr>
          <a:xfrm>
            <a:off x="334963" y="1125855"/>
            <a:ext cx="11490325" cy="521970"/>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二、作品介绍：</a:t>
            </a:r>
            <a:endParaRPr lang="zh-CN" altLang="en-US" sz="3200">
              <a:latin typeface="黑体" panose="02010609060101010101" charset="-122"/>
              <a:ea typeface="黑体" panose="02010609060101010101" charset="-122"/>
              <a:sym typeface="+mn-ea"/>
            </a:endParaRPr>
          </a:p>
        </p:txBody>
      </p:sp>
      <p:sp>
        <p:nvSpPr>
          <p:cNvPr id="7173" name="文本框 2"/>
          <p:cNvSpPr txBox="1"/>
          <p:nvPr/>
        </p:nvSpPr>
        <p:spPr>
          <a:xfrm>
            <a:off x="407988" y="2421573"/>
            <a:ext cx="11417300" cy="3384581"/>
          </a:xfrm>
          <a:prstGeom prst="rect">
            <a:avLst/>
          </a:prstGeom>
          <a:noFill/>
          <a:ln w="9525">
            <a:noFill/>
          </a:ln>
        </p:spPr>
        <p:txBody>
          <a:bodyPr wrap="square" anchor="t" anchorCtr="0">
            <a:spAutoFit/>
          </a:bodyPr>
          <a:lstStyle/>
          <a:p>
            <a:pPr>
              <a:lnSpc>
                <a:spcPct val="200000"/>
              </a:lnSpc>
            </a:pPr>
            <a:r>
              <a:rPr lang="en-US" altLang="zh-CN" sz="2800" dirty="0">
                <a:latin typeface="黑体" panose="02010609060101010101" charset="-122"/>
                <a:ea typeface="黑体" panose="02010609060101010101" charset="-122"/>
              </a:rPr>
              <a:t>    </a:t>
            </a:r>
            <a:r>
              <a:rPr lang="zh-CN" altLang="en-US" sz="2800" dirty="0">
                <a:latin typeface="黑体" panose="02010609060101010101" charset="-122"/>
                <a:ea typeface="黑体" panose="02010609060101010101" charset="-122"/>
              </a:rPr>
              <a:t>从1830年至19世纪末的70年间，哥伦比亚爆发过几十次</a:t>
            </a:r>
            <a:r>
              <a:rPr lang="zh-CN" altLang="en-US" sz="2800" dirty="0">
                <a:solidFill>
                  <a:srgbClr val="FF0000"/>
                </a:solidFill>
                <a:latin typeface="黑体" panose="02010609060101010101" charset="-122"/>
                <a:ea typeface="黑体" panose="02010609060101010101" charset="-122"/>
              </a:rPr>
              <a:t>内战</a:t>
            </a:r>
            <a:r>
              <a:rPr lang="zh-CN" altLang="en-US" sz="2800" dirty="0">
                <a:latin typeface="黑体" panose="02010609060101010101" charset="-122"/>
                <a:ea typeface="黑体" panose="02010609060101010101" charset="-122"/>
              </a:rPr>
              <a:t>，使数十万人丧生。该书以很长的篇幅描述了这方面的史实，并且通过书中主人公带有传奇色彩的人生集中表现出来。书中将政客们的虚伪，统治者们的残忍，民众的盲从和愚昧等等都写得淋漓尽致。</a:t>
            </a:r>
            <a:endParaRPr lang="zh-CN" altLang="en-US" sz="2800" dirty="0">
              <a:latin typeface="黑体" panose="02010609060101010101" charset="-122"/>
              <a:ea typeface="黑体" panose="02010609060101010101" charset="-122"/>
            </a:endParaRPr>
          </a:p>
        </p:txBody>
      </p:sp>
      <p:sp>
        <p:nvSpPr>
          <p:cNvPr id="100" name="文本框 99"/>
          <p:cNvSpPr txBox="1"/>
          <p:nvPr/>
        </p:nvSpPr>
        <p:spPr>
          <a:xfrm>
            <a:off x="335280" y="1845310"/>
            <a:ext cx="5080000" cy="521970"/>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（一）创作背景</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172" name="文本框 1"/>
          <p:cNvSpPr txBox="1"/>
          <p:nvPr/>
        </p:nvSpPr>
        <p:spPr>
          <a:xfrm>
            <a:off x="334963" y="1125855"/>
            <a:ext cx="11490325" cy="521970"/>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二、作品介绍：</a:t>
            </a:r>
            <a:endParaRPr lang="zh-CN" altLang="en-US" sz="3200">
              <a:latin typeface="黑体" panose="02010609060101010101" charset="-122"/>
              <a:ea typeface="黑体" panose="02010609060101010101" charset="-122"/>
              <a:sym typeface="+mn-ea"/>
            </a:endParaRPr>
          </a:p>
        </p:txBody>
      </p:sp>
      <p:sp>
        <p:nvSpPr>
          <p:cNvPr id="7173" name="文本框 2"/>
          <p:cNvSpPr txBox="1"/>
          <p:nvPr/>
        </p:nvSpPr>
        <p:spPr>
          <a:xfrm>
            <a:off x="407988" y="2421573"/>
            <a:ext cx="11417300" cy="3105150"/>
          </a:xfrm>
          <a:prstGeom prst="rect">
            <a:avLst/>
          </a:prstGeom>
          <a:noFill/>
          <a:ln w="9525">
            <a:noFill/>
          </a:ln>
        </p:spPr>
        <p:txBody>
          <a:bodyPr wrap="square" anchor="t" anchorCtr="0">
            <a:spAutoFit/>
          </a:bodyPr>
          <a:lstStyle/>
          <a:p>
            <a:pPr>
              <a:lnSpc>
                <a:spcPct val="14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外祖父</a:t>
            </a:r>
            <a:r>
              <a:rPr lang="zh-CN" altLang="en-US" sz="2800">
                <a:solidFill>
                  <a:srgbClr val="FF0000"/>
                </a:solidFill>
                <a:latin typeface="黑体" panose="02010609060101010101" charset="-122"/>
                <a:ea typeface="黑体" panose="02010609060101010101" charset="-122"/>
              </a:rPr>
              <a:t>马尔克斯</a:t>
            </a:r>
            <a:r>
              <a:rPr lang="zh-CN" altLang="en-US" sz="2800">
                <a:latin typeface="黑体" panose="02010609060101010101" charset="-122"/>
                <a:ea typeface="黑体" panose="02010609060101010101" charset="-122"/>
              </a:rPr>
              <a:t>上校是一个德高望重的自由党人，受到全镇百姓的敬重。青年时代参加过好几次内战。</a:t>
            </a:r>
            <a:endParaRPr lang="zh-CN" altLang="en-US" sz="2800">
              <a:latin typeface="黑体" panose="02010609060101010101" charset="-122"/>
              <a:ea typeface="黑体" panose="02010609060101010101" charset="-122"/>
            </a:endParaRPr>
          </a:p>
          <a:p>
            <a:pPr>
              <a:lnSpc>
                <a:spcPct val="14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自由派首领</a:t>
            </a:r>
            <a:r>
              <a:rPr lang="zh-CN" altLang="en-US" sz="2800">
                <a:solidFill>
                  <a:srgbClr val="FF0000"/>
                </a:solidFill>
                <a:latin typeface="黑体" panose="02010609060101010101" charset="-122"/>
                <a:ea typeface="黑体" panose="02010609060101010101" charset="-122"/>
              </a:rPr>
              <a:t>乌里韦</a:t>
            </a:r>
            <a:r>
              <a:rPr lang="zh-CN" altLang="en-US" sz="2800">
                <a:latin typeface="黑体" panose="02010609060101010101" charset="-122"/>
                <a:ea typeface="黑体" panose="02010609060101010101" charset="-122"/>
              </a:rPr>
              <a:t>将军具有传奇式经历的故事，是外祖父给外孙讲述最多的故事。后来马尔克斯把这个人物的性格特征和外貌特征拿来塑造了《百年孤独》中的奥雷里亚诺</a:t>
            </a:r>
            <a:r>
              <a:rPr lang="en-US" altLang="zh-CN" sz="2800" dirty="0">
                <a:latin typeface="黑体" panose="02010609060101010101" charset="-122"/>
                <a:ea typeface="黑体" panose="02010609060101010101" charset="-122"/>
                <a:sym typeface="宋体" panose="02010600030101010101" pitchFamily="2" charset="-122"/>
              </a:rPr>
              <a:t>·</a:t>
            </a:r>
            <a:r>
              <a:rPr lang="zh-CN" altLang="en-US" sz="2800">
                <a:latin typeface="黑体" panose="02010609060101010101" charset="-122"/>
                <a:ea typeface="黑体" panose="02010609060101010101" charset="-122"/>
              </a:rPr>
              <a:t>布恩地亚上校这个形象。</a:t>
            </a:r>
            <a:endParaRPr lang="zh-CN" altLang="en-US" sz="2800">
              <a:latin typeface="黑体" panose="02010609060101010101" charset="-122"/>
              <a:ea typeface="黑体" panose="02010609060101010101" charset="-122"/>
            </a:endParaRPr>
          </a:p>
        </p:txBody>
      </p:sp>
      <p:sp>
        <p:nvSpPr>
          <p:cNvPr id="100" name="文本框 99"/>
          <p:cNvSpPr txBox="1"/>
          <p:nvPr/>
        </p:nvSpPr>
        <p:spPr>
          <a:xfrm>
            <a:off x="335280" y="1845310"/>
            <a:ext cx="5080000" cy="521970"/>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（二）故事原型</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172" name="文本框 1"/>
          <p:cNvSpPr txBox="1"/>
          <p:nvPr/>
        </p:nvSpPr>
        <p:spPr>
          <a:xfrm>
            <a:off x="334963" y="1125855"/>
            <a:ext cx="11490325" cy="583565"/>
          </a:xfrm>
          <a:prstGeom prst="rect">
            <a:avLst/>
          </a:prstGeom>
          <a:noFill/>
          <a:ln w="9525">
            <a:noFill/>
          </a:ln>
        </p:spPr>
        <p:txBody>
          <a:bodyPr wrap="square" anchor="t" anchorCtr="0">
            <a:spAutoFit/>
          </a:bodyPr>
          <a:lstStyle/>
          <a:p>
            <a:r>
              <a:rPr lang="zh-CN" altLang="en-US" sz="3200">
                <a:latin typeface="黑体" panose="02010609060101010101" charset="-122"/>
                <a:ea typeface="黑体" panose="02010609060101010101" charset="-122"/>
              </a:rPr>
              <a:t>二、作品介绍：</a:t>
            </a:r>
            <a:endParaRPr lang="zh-CN" altLang="en-US" sz="3200">
              <a:latin typeface="黑体" panose="02010609060101010101" charset="-122"/>
              <a:ea typeface="黑体" panose="02010609060101010101" charset="-122"/>
            </a:endParaRPr>
          </a:p>
        </p:txBody>
      </p:sp>
      <p:sp>
        <p:nvSpPr>
          <p:cNvPr id="7173" name="文本框 2"/>
          <p:cNvSpPr txBox="1"/>
          <p:nvPr/>
        </p:nvSpPr>
        <p:spPr>
          <a:xfrm>
            <a:off x="407988" y="2421573"/>
            <a:ext cx="11417300" cy="3105150"/>
          </a:xfrm>
          <a:prstGeom prst="rect">
            <a:avLst/>
          </a:prstGeom>
          <a:noFill/>
          <a:ln w="9525">
            <a:noFill/>
          </a:ln>
        </p:spPr>
        <p:txBody>
          <a:bodyPr wrap="square" anchor="t" anchorCtr="0">
            <a:spAutoFit/>
          </a:bodyPr>
          <a:lstStyle/>
          <a:p>
            <a:pPr>
              <a:lnSpc>
                <a:spcPct val="14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《百年孤独》是哥伦比亚作家加西亚·马尔克斯的代表作，是拉丁美洲魔幻现实主义文学的经典作品，被誉为</a:t>
            </a:r>
            <a:r>
              <a:rPr lang="zh-CN" altLang="en-US" sz="2800" b="1" u="sng">
                <a:solidFill>
                  <a:srgbClr val="FF0000"/>
                </a:solidFill>
                <a:latin typeface="黑体" panose="02010609060101010101" charset="-122"/>
                <a:ea typeface="黑体" panose="02010609060101010101" charset="-122"/>
              </a:rPr>
              <a:t>“再现拉丁美洲历史社会图景的鸿篇巨著”</a:t>
            </a:r>
            <a:r>
              <a:rPr lang="zh-CN" altLang="en-US" sz="2800">
                <a:latin typeface="黑体" panose="02010609060101010101" charset="-122"/>
                <a:ea typeface="黑体" panose="02010609060101010101" charset="-122"/>
              </a:rPr>
              <a:t>。</a:t>
            </a:r>
            <a:endParaRPr lang="zh-CN" altLang="en-US" sz="2800">
              <a:latin typeface="黑体" panose="02010609060101010101" charset="-122"/>
              <a:ea typeface="黑体" panose="02010609060101010101" charset="-122"/>
            </a:endParaRPr>
          </a:p>
          <a:p>
            <a:pPr>
              <a:lnSpc>
                <a:spcPct val="14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小说描写了</a:t>
            </a:r>
            <a:r>
              <a:rPr lang="zh-CN" altLang="en-US" sz="2800" b="1">
                <a:solidFill>
                  <a:srgbClr val="FF0000"/>
                </a:solidFill>
                <a:latin typeface="黑体" panose="02010609060101010101" charset="-122"/>
                <a:ea typeface="黑体" panose="02010609060101010101" charset="-122"/>
              </a:rPr>
              <a:t>布恩迪亚家族七代人的命运</a:t>
            </a:r>
            <a:r>
              <a:rPr lang="zh-CN" altLang="en-US" sz="2800">
                <a:latin typeface="黑体" panose="02010609060101010101" charset="-122"/>
                <a:ea typeface="黑体" panose="02010609060101010101" charset="-122"/>
              </a:rPr>
              <a:t>，借此展现了拉丁美洲人民几个世纪的生活和奋斗历程。</a:t>
            </a:r>
            <a:endParaRPr lang="zh-CN" altLang="en-US" sz="2800">
              <a:latin typeface="黑体" panose="02010609060101010101" charset="-122"/>
              <a:ea typeface="黑体" panose="02010609060101010101" charset="-122"/>
            </a:endParaRPr>
          </a:p>
        </p:txBody>
      </p:sp>
      <p:sp>
        <p:nvSpPr>
          <p:cNvPr id="100" name="文本框 99"/>
          <p:cNvSpPr txBox="1"/>
          <p:nvPr/>
        </p:nvSpPr>
        <p:spPr>
          <a:xfrm>
            <a:off x="335280" y="1845310"/>
            <a:ext cx="5080000" cy="583565"/>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（三）主要内容</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pic>
        <p:nvPicPr>
          <p:cNvPr id="2" name="图片 1" descr="好教育云平台(www.jtyhjy.com)"/>
          <p:cNvPicPr>
            <a:picLocks noChangeAspect="1"/>
          </p:cNvPicPr>
          <p:nvPr/>
        </p:nvPicPr>
        <p:blipFill>
          <a:blip r:embed="rId4">
            <a:clrChange>
              <a:clrFrom>
                <a:srgbClr val="FFFFFF"/>
              </a:clrFrom>
              <a:clrTo>
                <a:srgbClr val="FFFFFF">
                  <a:alpha val="0"/>
                </a:srgbClr>
              </a:clrTo>
            </a:clrChange>
          </a:blip>
          <a:stretch>
            <a:fillRect/>
          </a:stretch>
        </p:blipFill>
        <p:spPr>
          <a:xfrm>
            <a:off x="1776095" y="-635"/>
            <a:ext cx="9486265" cy="6586855"/>
          </a:xfrm>
          <a:prstGeom prst="rect">
            <a:avLst/>
          </a:prstGeom>
          <a:noFill/>
          <a:ln>
            <a:noFill/>
          </a:ln>
        </p:spPr>
      </p:pic>
      <p:sp>
        <p:nvSpPr>
          <p:cNvPr id="3" name="文本框 2"/>
          <p:cNvSpPr txBox="1"/>
          <p:nvPr/>
        </p:nvSpPr>
        <p:spPr>
          <a:xfrm>
            <a:off x="335915" y="1701165"/>
            <a:ext cx="613410" cy="4030980"/>
          </a:xfrm>
          <a:prstGeom prst="rect">
            <a:avLst/>
          </a:prstGeom>
          <a:noFill/>
          <a:ln w="9525">
            <a:noFill/>
          </a:ln>
        </p:spPr>
        <p:txBody>
          <a:bodyPr vert="horz" wrap="square" rtlCol="0" anchor="t" anchorCtr="0">
            <a:spAutoFit/>
          </a:bodyPr>
          <a:lstStyle/>
          <a:p>
            <a:pPr lvl="0" algn="l">
              <a:buClrTx/>
              <a:buSzTx/>
              <a:buFontTx/>
            </a:pPr>
            <a:r>
              <a:rPr lang="zh-CN" altLang="en-US" sz="3200">
                <a:solidFill>
                  <a:srgbClr val="FF0000"/>
                </a:solidFill>
                <a:latin typeface="黑体" panose="02010609060101010101" charset="-122"/>
                <a:ea typeface="黑体" panose="02010609060101010101" charset="-122"/>
                <a:sym typeface="+mn-ea"/>
              </a:rPr>
              <a:t>布恩迪亚家族图谱</a:t>
            </a:r>
            <a:endParaRPr lang="zh-CN" altLang="en-US" sz="3200">
              <a:solidFill>
                <a:srgbClr val="FF0000"/>
              </a:solidFill>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172" name="文本框 1"/>
          <p:cNvSpPr txBox="1"/>
          <p:nvPr/>
        </p:nvSpPr>
        <p:spPr>
          <a:xfrm>
            <a:off x="334963" y="1196845"/>
            <a:ext cx="11490325" cy="583565"/>
          </a:xfrm>
          <a:prstGeom prst="rect">
            <a:avLst/>
          </a:prstGeom>
          <a:noFill/>
          <a:ln w="9525">
            <a:noFill/>
          </a:ln>
        </p:spPr>
        <p:txBody>
          <a:bodyPr wrap="square" anchor="t" anchorCtr="0">
            <a:spAutoFit/>
          </a:bodyPr>
          <a:lstStyle/>
          <a:p>
            <a:r>
              <a:rPr lang="zh-CN" altLang="en-US" sz="3200" dirty="0">
                <a:latin typeface="黑体" panose="02010609060101010101" charset="-122"/>
                <a:ea typeface="黑体" panose="02010609060101010101" charset="-122"/>
              </a:rPr>
              <a:t>三、课堂小结：</a:t>
            </a:r>
            <a:endParaRPr lang="zh-CN" altLang="en-US" sz="3200" dirty="0">
              <a:latin typeface="黑体" panose="02010609060101010101" charset="-122"/>
              <a:ea typeface="黑体" panose="02010609060101010101" charset="-122"/>
            </a:endParaRPr>
          </a:p>
        </p:txBody>
      </p:sp>
      <p:sp>
        <p:nvSpPr>
          <p:cNvPr id="7173" name="文本框 2"/>
          <p:cNvSpPr txBox="1"/>
          <p:nvPr/>
        </p:nvSpPr>
        <p:spPr>
          <a:xfrm>
            <a:off x="407988" y="1988900"/>
            <a:ext cx="11417300" cy="3384581"/>
          </a:xfrm>
          <a:prstGeom prst="rect">
            <a:avLst/>
          </a:prstGeom>
          <a:noFill/>
          <a:ln w="9525">
            <a:noFill/>
          </a:ln>
        </p:spPr>
        <p:txBody>
          <a:bodyPr wrap="square" anchor="t" anchorCtr="0">
            <a:spAutoFit/>
          </a:bodyPr>
          <a:lstStyle/>
          <a:p>
            <a:pPr>
              <a:lnSpc>
                <a:spcPct val="200000"/>
              </a:lnSpc>
            </a:pPr>
            <a:r>
              <a:rPr lang="en-US" altLang="zh-CN" sz="2800" dirty="0">
                <a:latin typeface="黑体" panose="02010609060101010101" charset="-122"/>
                <a:ea typeface="黑体" panose="02010609060101010101" charset="-122"/>
              </a:rPr>
              <a:t>    </a:t>
            </a:r>
            <a:r>
              <a:rPr lang="zh-CN" altLang="en-US" sz="2800" dirty="0">
                <a:latin typeface="黑体" panose="02010609060101010101" charset="-122"/>
                <a:ea typeface="黑体" panose="02010609060101010101" charset="-122"/>
              </a:rPr>
              <a:t>这部神奇的小说，“汇集了</a:t>
            </a:r>
            <a:r>
              <a:rPr lang="zh-CN" altLang="en-US" sz="2800" dirty="0">
                <a:solidFill>
                  <a:srgbClr val="FF0000"/>
                </a:solidFill>
                <a:latin typeface="黑体" panose="02010609060101010101" charset="-122"/>
                <a:ea typeface="黑体" panose="02010609060101010101" charset="-122"/>
              </a:rPr>
              <a:t>不可思议的奇迹</a:t>
            </a:r>
            <a:r>
              <a:rPr lang="zh-CN" altLang="en-US" sz="2800" dirty="0">
                <a:latin typeface="黑体" panose="02010609060101010101" charset="-122"/>
                <a:ea typeface="黑体" panose="02010609060101010101" charset="-122"/>
              </a:rPr>
              <a:t>和</a:t>
            </a:r>
            <a:r>
              <a:rPr lang="zh-CN" altLang="en-US" sz="2800" dirty="0">
                <a:solidFill>
                  <a:srgbClr val="FF0000"/>
                </a:solidFill>
                <a:latin typeface="黑体" panose="02010609060101010101" charset="-122"/>
                <a:ea typeface="黑体" panose="02010609060101010101" charset="-122"/>
              </a:rPr>
              <a:t>最纯粹的现实生活</a:t>
            </a:r>
            <a:r>
              <a:rPr lang="zh-CN" altLang="en-US" sz="2800" dirty="0">
                <a:latin typeface="黑体" panose="02010609060101010101" charset="-122"/>
                <a:ea typeface="黑体" panose="02010609060101010101" charset="-122"/>
              </a:rPr>
              <a:t>”，既充满魔幻色彩，又有着惊人的真实。马孔多小镇建立、兴盛、衰落乃至消失的百年历史和布恩迪亚家族七代人充满神奇色彩的坎坷经历，真实地</a:t>
            </a:r>
            <a:r>
              <a:rPr lang="zh-CN" altLang="en-US" sz="2800" dirty="0">
                <a:solidFill>
                  <a:srgbClr val="FF0000"/>
                </a:solidFill>
                <a:latin typeface="黑体" panose="02010609060101010101" charset="-122"/>
                <a:ea typeface="黑体" panose="02010609060101010101" charset="-122"/>
              </a:rPr>
              <a:t>再现了拉丁美洲百年沧桑的历史和人们经历的种种苦难</a:t>
            </a:r>
            <a:r>
              <a:rPr lang="zh-CN" altLang="en-US" sz="2800" dirty="0">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6" name="文本框 1"/>
          <p:cNvSpPr txBox="1"/>
          <p:nvPr/>
        </p:nvSpPr>
        <p:spPr>
          <a:xfrm>
            <a:off x="1847850" y="2273935"/>
            <a:ext cx="8473440" cy="829945"/>
          </a:xfrm>
          <a:prstGeom prst="rect">
            <a:avLst/>
          </a:prstGeom>
          <a:noFill/>
          <a:ln w="9525">
            <a:noFill/>
          </a:ln>
        </p:spPr>
        <p:txBody>
          <a:bodyPr wrap="square" anchor="t" anchorCtr="0">
            <a:spAutoFit/>
          </a:bodyPr>
          <a:lstStyle/>
          <a:p>
            <a:pPr algn="ctr"/>
            <a:r>
              <a:rPr lang="zh-CN" altLang="en-US" sz="4800" dirty="0" smtClean="0">
                <a:solidFill>
                  <a:srgbClr val="1D41D5"/>
                </a:solidFill>
                <a:latin typeface="黑体" panose="02010609060101010101" charset="-122"/>
                <a:ea typeface="黑体" panose="02010609060101010101" charset="-122"/>
              </a:rPr>
              <a:t>《百年孤独》片段诵读欣赏</a:t>
            </a:r>
            <a:endParaRPr lang="zh-CN" altLang="en-US" sz="4800" dirty="0">
              <a:solidFill>
                <a:srgbClr val="1D41D5"/>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6146"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6147"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6148" name="文本框 1"/>
          <p:cNvSpPr txBox="1"/>
          <p:nvPr/>
        </p:nvSpPr>
        <p:spPr>
          <a:xfrm>
            <a:off x="2063115" y="476568"/>
            <a:ext cx="11380788" cy="583565"/>
          </a:xfrm>
          <a:prstGeom prst="rect">
            <a:avLst/>
          </a:prstGeom>
          <a:noFill/>
          <a:ln w="9525">
            <a:noFill/>
          </a:ln>
        </p:spPr>
        <p:txBody>
          <a:bodyPr wrap="square" anchor="t" anchorCtr="0">
            <a:spAutoFit/>
          </a:bodyPr>
          <a:lstStyle/>
          <a:p>
            <a:r>
              <a:rPr lang="zh-CN" altLang="zh-CN" sz="3200">
                <a:solidFill>
                  <a:srgbClr val="1D41D5"/>
                </a:solidFill>
                <a:latin typeface="黑体" panose="02010609060101010101" charset="-122"/>
                <a:ea typeface="黑体" panose="02010609060101010101" charset="-122"/>
              </a:rPr>
              <a:t>作品评价：</a:t>
            </a:r>
            <a:endParaRPr lang="zh-CN" altLang="zh-CN" sz="3200">
              <a:solidFill>
                <a:srgbClr val="1D41D5"/>
              </a:solidFill>
              <a:latin typeface="黑体" panose="02010609060101010101" charset="-122"/>
              <a:ea typeface="黑体" panose="02010609060101010101" charset="-122"/>
            </a:endParaRPr>
          </a:p>
        </p:txBody>
      </p:sp>
      <p:sp>
        <p:nvSpPr>
          <p:cNvPr id="6149" name="文本框 2"/>
          <p:cNvSpPr txBox="1"/>
          <p:nvPr/>
        </p:nvSpPr>
        <p:spPr>
          <a:xfrm>
            <a:off x="119380" y="1090295"/>
            <a:ext cx="12001500" cy="5692775"/>
          </a:xfrm>
          <a:prstGeom prst="rect">
            <a:avLst/>
          </a:prstGeom>
          <a:noFill/>
          <a:ln w="9525">
            <a:noFill/>
          </a:ln>
        </p:spPr>
        <p:txBody>
          <a:bodyPr wrap="square" anchor="t" anchorCtr="0">
            <a:spAutoFit/>
          </a:bodyPr>
          <a:lstStyle/>
          <a:p>
            <a:pPr>
              <a:lnSpc>
                <a:spcPct val="150000"/>
              </a:lnSpc>
            </a:pPr>
            <a:r>
              <a:rPr lang="en-US" sz="2800">
                <a:latin typeface="黑体" panose="02010609060101010101" charset="-122"/>
                <a:ea typeface="黑体" panose="02010609060101010101" charset="-122"/>
              </a:rPr>
              <a:t>    </a:t>
            </a:r>
            <a:r>
              <a:rPr sz="2800">
                <a:latin typeface="黑体" panose="02010609060101010101" charset="-122"/>
                <a:ea typeface="黑体" panose="02010609060101010101" charset="-122"/>
              </a:rPr>
              <a:t>加西亚•马尔克斯用他的故事创造了一个他自己的世界，这是一个微观世界。在其喧嚣纷乱、令人困惑但却令人信服的确定的现实中，它反映了一个大陆及其人们的财富与贫困。</a:t>
            </a:r>
            <a:endParaRPr sz="2800">
              <a:latin typeface="黑体" panose="02010609060101010101" charset="-122"/>
              <a:ea typeface="黑体" panose="02010609060101010101" charset="-122"/>
            </a:endParaRPr>
          </a:p>
          <a:p>
            <a:pPr>
              <a:lnSpc>
                <a:spcPct val="150000"/>
              </a:lnSpc>
            </a:pPr>
            <a:r>
              <a:rPr lang="en-US" sz="2800">
                <a:latin typeface="黑体" panose="02010609060101010101" charset="-122"/>
                <a:ea typeface="黑体" panose="02010609060101010101" charset="-122"/>
              </a:rPr>
              <a:t>    </a:t>
            </a:r>
            <a:r>
              <a:rPr sz="2800">
                <a:latin typeface="黑体" panose="02010609060101010101" charset="-122"/>
                <a:ea typeface="黑体" panose="02010609060101010101" charset="-122"/>
              </a:rPr>
              <a:t>或许还不仅仅是这样。这是一个宇宙、人的心灵和历史的结合力量在其中不时地冲破混乱的界限——杀戮与繁衍。</a:t>
            </a:r>
            <a:r>
              <a:rPr lang="en-US" sz="2800">
                <a:latin typeface="黑体" panose="02010609060101010101" charset="-122"/>
                <a:ea typeface="黑体" panose="02010609060101010101" charset="-122"/>
              </a:rPr>
              <a:t>         </a:t>
            </a:r>
            <a:r>
              <a:rPr lang="en-US" sz="2800">
                <a:solidFill>
                  <a:srgbClr val="FF0000"/>
                </a:solidFill>
                <a:latin typeface="黑体" panose="02010609060101010101" charset="-122"/>
                <a:ea typeface="黑体" panose="02010609060101010101" charset="-122"/>
              </a:rPr>
              <a:t>——</a:t>
            </a:r>
            <a:r>
              <a:rPr sz="2800">
                <a:solidFill>
                  <a:srgbClr val="FF0000"/>
                </a:solidFill>
                <a:latin typeface="黑体" panose="02010609060101010101" charset="-122"/>
                <a:ea typeface="黑体" panose="02010609060101010101" charset="-122"/>
                <a:sym typeface="+mn-ea"/>
              </a:rPr>
              <a:t>诺贝尔颁奖词</a:t>
            </a:r>
            <a:endParaRPr sz="2800">
              <a:latin typeface="黑体" panose="02010609060101010101" charset="-122"/>
              <a:ea typeface="黑体" panose="02010609060101010101" charset="-122"/>
            </a:endParaRPr>
          </a:p>
          <a:p>
            <a:pPr>
              <a:lnSpc>
                <a:spcPct val="150000"/>
              </a:lnSpc>
            </a:pPr>
            <a:r>
              <a:rPr lang="en-US" sz="2800">
                <a:latin typeface="黑体" panose="02010609060101010101" charset="-122"/>
                <a:ea typeface="黑体" panose="02010609060101010101" charset="-122"/>
              </a:rPr>
              <a:t>    </a:t>
            </a:r>
            <a:r>
              <a:rPr sz="2800">
                <a:latin typeface="黑体" panose="02010609060101010101" charset="-122"/>
                <a:ea typeface="黑体" panose="02010609060101010101" charset="-122"/>
              </a:rPr>
              <a:t>继《创世记》之后，首部值得全人类阅读的文学巨著。</a:t>
            </a:r>
            <a:endParaRPr sz="2800">
              <a:latin typeface="黑体" panose="02010609060101010101" charset="-122"/>
              <a:ea typeface="黑体" panose="02010609060101010101" charset="-122"/>
            </a:endParaRPr>
          </a:p>
          <a:p>
            <a:pPr>
              <a:lnSpc>
                <a:spcPct val="150000"/>
              </a:lnSpc>
            </a:pPr>
            <a:r>
              <a:rPr sz="2800">
                <a:latin typeface="黑体" panose="02010609060101010101" charset="-122"/>
                <a:ea typeface="黑体" panose="02010609060101010101" charset="-122"/>
              </a:rPr>
              <a:t> </a:t>
            </a:r>
            <a:r>
              <a:rPr lang="en-US" sz="2800">
                <a:latin typeface="黑体" panose="02010609060101010101" charset="-122"/>
                <a:ea typeface="黑体" panose="02010609060101010101" charset="-122"/>
              </a:rPr>
              <a:t>                                             </a:t>
            </a:r>
            <a:r>
              <a:rPr lang="en-US" sz="2800">
                <a:solidFill>
                  <a:srgbClr val="FF0000"/>
                </a:solidFill>
                <a:latin typeface="黑体" panose="02010609060101010101" charset="-122"/>
                <a:ea typeface="黑体" panose="02010609060101010101" charset="-122"/>
              </a:rPr>
              <a:t> ——</a:t>
            </a:r>
            <a:r>
              <a:rPr sz="2800">
                <a:solidFill>
                  <a:srgbClr val="FF0000"/>
                </a:solidFill>
                <a:latin typeface="黑体" panose="02010609060101010101" charset="-122"/>
                <a:ea typeface="黑体" panose="02010609060101010101" charset="-122"/>
                <a:sym typeface="+mn-ea"/>
              </a:rPr>
              <a:t>《纽约时报》</a:t>
            </a:r>
            <a:endParaRPr sz="2800">
              <a:latin typeface="黑体" panose="02010609060101010101" charset="-122"/>
              <a:ea typeface="黑体" panose="02010609060101010101" charset="-122"/>
            </a:endParaRPr>
          </a:p>
          <a:p>
            <a:pPr>
              <a:lnSpc>
                <a:spcPct val="150000"/>
              </a:lnSpc>
            </a:pPr>
            <a:endParaRPr sz="2800">
              <a:latin typeface="黑体" panose="02010609060101010101" charset="-122"/>
              <a:ea typeface="黑体" panose="02010609060101010101" charset="-122"/>
            </a:endParaRPr>
          </a:p>
          <a:p>
            <a:pPr>
              <a:lnSpc>
                <a:spcPct val="100000"/>
              </a:lnSpc>
            </a:pPr>
            <a:endParaRPr lang="en-US" sz="280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6861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6861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68612" name="文本框 5"/>
          <p:cNvSpPr txBox="1"/>
          <p:nvPr/>
        </p:nvSpPr>
        <p:spPr>
          <a:xfrm>
            <a:off x="1692275" y="1989138"/>
            <a:ext cx="8729663" cy="1014412"/>
          </a:xfrm>
          <a:prstGeom prst="rect">
            <a:avLst/>
          </a:prstGeom>
          <a:noFill/>
          <a:ln w="9525">
            <a:noFill/>
          </a:ln>
        </p:spPr>
        <p:txBody>
          <a:bodyPr wrap="square" anchor="t" anchorCtr="0">
            <a:spAutoFit/>
          </a:bodyPr>
          <a:lstStyle/>
          <a:p>
            <a:pPr algn="ctr"/>
            <a:r>
              <a:rPr lang="zh-CN" altLang="en-US" sz="6000" dirty="0">
                <a:latin typeface="黑体" panose="02010609060101010101" charset="-122"/>
                <a:ea typeface="黑体" panose="02010609060101010101" charset="-122"/>
                <a:sym typeface="宋体" panose="02010600030101010101" pitchFamily="2" charset="-122"/>
              </a:rPr>
              <a:t>谢谢大家！</a:t>
            </a:r>
            <a:endParaRPr lang="zh-CN" altLang="en-US" sz="6000" dirty="0">
              <a:latin typeface="黑体" panose="02010609060101010101" charset="-122"/>
              <a:ea typeface="黑体" panose="02010609060101010101"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70658" name="标题 1"/>
          <p:cNvSpPr>
            <a:spLocks noGrp="1"/>
          </p:cNvSpPr>
          <p:nvPr>
            <p:ph type="title"/>
          </p:nvPr>
        </p:nvSpPr>
        <p:spPr/>
        <p:txBody>
          <a:bodyPr vert="horz" lIns="91440" tIns="45720" rIns="91440" bIns="45720" anchor="ctr" anchorCtr="0"/>
          <a:lstStyle/>
          <a:p>
            <a:pPr algn="r"/>
            <a:r>
              <a:rPr lang="zh-CN" altLang="en-US" sz="2800" dirty="0">
                <a:latin typeface="黑体" panose="02010609060101010101" charset="-122"/>
                <a:ea typeface="黑体" panose="02010609060101010101" charset="-122"/>
              </a:rPr>
              <a:t>高二年级</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统编版</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语文</a:t>
            </a:r>
            <a:r>
              <a:rPr lang="en-US" altLang="zh-CN" sz="2800" dirty="0">
                <a:latin typeface="黑体" panose="02010609060101010101" charset="-122"/>
                <a:ea typeface="黑体" panose="02010609060101010101" charset="-122"/>
              </a:rPr>
              <a:t>—</a:t>
            </a:r>
            <a:r>
              <a:rPr lang="zh-CN" altLang="en-US" sz="2800" dirty="0">
                <a:latin typeface="黑体" panose="02010609060101010101" charset="-122"/>
                <a:ea typeface="黑体" panose="02010609060101010101" charset="-122"/>
              </a:rPr>
              <a:t>第三单元</a:t>
            </a:r>
            <a:br>
              <a:rPr lang="zh-CN" altLang="zh-CN" b="1" dirty="0"/>
            </a:br>
            <a:endParaRPr lang="zh-CN" altLang="en-US" b="1"/>
          </a:p>
        </p:txBody>
      </p:sp>
      <p:pic>
        <p:nvPicPr>
          <p:cNvPr id="70659"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0660"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0661" name="文本框 2"/>
          <p:cNvSpPr txBox="1"/>
          <p:nvPr/>
        </p:nvSpPr>
        <p:spPr>
          <a:xfrm>
            <a:off x="3071813" y="3429000"/>
            <a:ext cx="6073775" cy="583565"/>
          </a:xfrm>
          <a:prstGeom prst="rect">
            <a:avLst/>
          </a:prstGeom>
          <a:noFill/>
          <a:ln w="9525">
            <a:noFill/>
          </a:ln>
        </p:spPr>
        <p:txBody>
          <a:bodyPr wrap="square" anchor="t" anchorCtr="0">
            <a:spAutoFit/>
          </a:bodyPr>
          <a:lstStyle/>
          <a:p>
            <a:pPr algn="ctr"/>
            <a:r>
              <a:rPr lang="zh-CN" altLang="en-US" sz="3200" b="1">
                <a:latin typeface="黑体" panose="02010609060101010101" charset="-122"/>
                <a:ea typeface="黑体" panose="02010609060101010101" charset="-122"/>
                <a:sym typeface="宋体" panose="02010600030101010101" pitchFamily="2" charset="-122"/>
              </a:rPr>
              <a:t>广州市西关外国语学校</a:t>
            </a:r>
            <a:r>
              <a:rPr lang="en-US" altLang="zh-CN" sz="3200" b="1">
                <a:latin typeface="黑体" panose="02010609060101010101" charset="-122"/>
                <a:ea typeface="黑体" panose="02010609060101010101" charset="-122"/>
                <a:sym typeface="宋体" panose="02010600030101010101" pitchFamily="2" charset="-122"/>
              </a:rPr>
              <a:t> </a:t>
            </a:r>
            <a:r>
              <a:rPr lang="zh-CN" altLang="en-US" sz="3200" b="1">
                <a:latin typeface="黑体" panose="02010609060101010101" charset="-122"/>
                <a:ea typeface="黑体" panose="02010609060101010101" charset="-122"/>
                <a:sym typeface="宋体" panose="02010600030101010101" pitchFamily="2" charset="-122"/>
              </a:rPr>
              <a:t>刘志立</a:t>
            </a:r>
            <a:endParaRPr lang="zh-CN" altLang="en-US" sz="3200" b="1">
              <a:latin typeface="黑体" panose="02010609060101010101" charset="-122"/>
              <a:ea typeface="黑体" panose="02010609060101010101" charset="-122"/>
              <a:sym typeface="宋体" panose="02010600030101010101" pitchFamily="2" charset="-122"/>
            </a:endParaRPr>
          </a:p>
        </p:txBody>
      </p:sp>
      <p:sp>
        <p:nvSpPr>
          <p:cNvPr id="70662" name="文本框 5"/>
          <p:cNvSpPr txBox="1"/>
          <p:nvPr/>
        </p:nvSpPr>
        <p:spPr>
          <a:xfrm>
            <a:off x="962025" y="2205038"/>
            <a:ext cx="10109200" cy="768350"/>
          </a:xfrm>
          <a:prstGeom prst="rect">
            <a:avLst/>
          </a:prstGeom>
          <a:noFill/>
          <a:ln w="9525">
            <a:noFill/>
          </a:ln>
        </p:spPr>
        <p:txBody>
          <a:bodyPr wrap="square" anchor="t" anchorCtr="0">
            <a:spAutoFit/>
          </a:bodyPr>
          <a:lstStyle/>
          <a:p>
            <a:pPr algn="ctr"/>
            <a:r>
              <a:rPr lang="zh-CN" altLang="en-US" sz="4400" dirty="0">
                <a:latin typeface="黑体" panose="02010609060101010101" charset="-122"/>
                <a:ea typeface="黑体" panose="02010609060101010101" charset="-122"/>
                <a:sym typeface="宋体" panose="02010600030101010101" pitchFamily="2" charset="-122"/>
              </a:rPr>
              <a:t>百年孤独（节选）第一课时</a:t>
            </a:r>
            <a:r>
              <a:rPr lang="zh-CN" altLang="en-US" sz="4400" dirty="0">
                <a:solidFill>
                  <a:schemeClr val="tx1"/>
                </a:solidFill>
                <a:latin typeface="黑体" panose="02010609060101010101" charset="-122"/>
                <a:ea typeface="黑体" panose="02010609060101010101" charset="-122"/>
                <a:sym typeface="宋体" panose="02010600030101010101" pitchFamily="2" charset="-122"/>
              </a:rPr>
              <a:t>课堂答疑</a:t>
            </a:r>
            <a:endParaRPr lang="zh-CN" altLang="en-US" sz="4400" dirty="0">
              <a:solidFill>
                <a:schemeClr val="tx1"/>
              </a:solidFill>
              <a:latin typeface="黑体" panose="02010609060101010101" charset="-122"/>
              <a:ea typeface="黑体" panose="02010609060101010101"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2706"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2707"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2708" name="文本框 1"/>
          <p:cNvSpPr txBox="1"/>
          <p:nvPr/>
        </p:nvSpPr>
        <p:spPr>
          <a:xfrm>
            <a:off x="484188" y="1706563"/>
            <a:ext cx="11156950" cy="368300"/>
          </a:xfrm>
          <a:prstGeom prst="rect">
            <a:avLst/>
          </a:prstGeom>
          <a:noFill/>
          <a:ln w="9525">
            <a:noFill/>
          </a:ln>
        </p:spPr>
        <p:txBody>
          <a:bodyPr wrap="square" anchor="t" anchorCtr="0">
            <a:spAutoFit/>
          </a:bodyPr>
          <a:lstStyle/>
          <a:p>
            <a:endParaRPr lang="zh-CN" altLang="en-US">
              <a:latin typeface="Arial" panose="020B0604020202020204" pitchFamily="34" charset="0"/>
              <a:ea typeface="宋体" panose="02010600030101010101" pitchFamily="2" charset="-122"/>
            </a:endParaRPr>
          </a:p>
        </p:txBody>
      </p:sp>
      <p:sp>
        <p:nvSpPr>
          <p:cNvPr id="3" name="文本框 2"/>
          <p:cNvSpPr txBox="1"/>
          <p:nvPr/>
        </p:nvSpPr>
        <p:spPr>
          <a:xfrm>
            <a:off x="484188" y="1677988"/>
            <a:ext cx="11228388" cy="583565"/>
          </a:xfrm>
          <a:prstGeom prst="rect">
            <a:avLst/>
          </a:prstGeom>
          <a:solidFill>
            <a:schemeClr val="accent5"/>
          </a:solidFill>
        </p:spPr>
        <p:txBody>
          <a:bodyPr wrap="square" rtlCol="0">
            <a:spAutoFit/>
          </a:bodyPr>
          <a:lstStyle/>
          <a:p>
            <a:r>
              <a:rPr lang="en-US" altLang="zh-CN" sz="3200" noProof="1">
                <a:latin typeface="黑体" panose="02010609060101010101" charset="-122"/>
                <a:ea typeface="黑体" panose="02010609060101010101" charset="-122"/>
                <a:cs typeface="黑体" panose="02010609060101010101" charset="-122"/>
              </a:rPr>
              <a:t>1.</a:t>
            </a:r>
            <a:r>
              <a:rPr lang="zh-CN" altLang="en-US" sz="3200" noProof="1">
                <a:latin typeface="黑体" panose="02010609060101010101" charset="-122"/>
                <a:ea typeface="黑体" panose="02010609060101010101" charset="-122"/>
                <a:cs typeface="黑体" panose="02010609060101010101" charset="-122"/>
              </a:rPr>
              <a:t>马尔克斯的主要创作风格是什么</a:t>
            </a:r>
            <a:r>
              <a:rPr lang="en-US" altLang="zh-CN" sz="3200" noProof="1">
                <a:latin typeface="黑体" panose="02010609060101010101" charset="-122"/>
                <a:ea typeface="黑体" panose="02010609060101010101" charset="-122"/>
                <a:cs typeface="黑体" panose="02010609060101010101" charset="-122"/>
              </a:rPr>
              <a:t>？</a:t>
            </a:r>
            <a:endParaRPr lang="en-US" altLang="zh-CN" sz="3200" noProof="1">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551498" y="2385060"/>
            <a:ext cx="11199812" cy="3322955"/>
          </a:xfrm>
          <a:prstGeom prst="rect">
            <a:avLst/>
          </a:prstGeom>
          <a:noFill/>
          <a:ln w="9525">
            <a:noFill/>
          </a:ln>
        </p:spPr>
        <p:txBody>
          <a:bodyPr wrap="square" anchor="t" anchorCtr="0">
            <a:spAutoFit/>
          </a:bodyPr>
          <a:lstStyle/>
          <a:p>
            <a:pPr>
              <a:lnSpc>
                <a:spcPct val="150000"/>
              </a:lnSpc>
            </a:pPr>
            <a:r>
              <a:rPr lang="zh-CN" altLang="en-US" sz="2800" b="1">
                <a:solidFill>
                  <a:srgbClr val="1D41D5"/>
                </a:solidFill>
                <a:latin typeface="黑体" panose="02010609060101010101" charset="-122"/>
                <a:ea typeface="黑体" panose="02010609060101010101" charset="-122"/>
                <a:sym typeface="+mn-ea"/>
              </a:rPr>
              <a:t>魔幻现实主义</a:t>
            </a:r>
            <a:endParaRPr lang="zh-CN" altLang="en-US" sz="2800">
              <a:latin typeface="黑体" panose="02010609060101010101" charset="-122"/>
              <a:ea typeface="黑体" panose="02010609060101010101" charset="-122"/>
            </a:endParaRPr>
          </a:p>
          <a:p>
            <a:pPr>
              <a:lnSpc>
                <a:spcPct val="150000"/>
              </a:lnSpc>
            </a:pPr>
            <a:r>
              <a:rPr lang="zh-CN" altLang="en-US" sz="2800">
                <a:latin typeface="黑体" panose="02010609060101010101" charset="-122"/>
                <a:ea typeface="黑体" panose="02010609060101010101" charset="-122"/>
                <a:sym typeface="+mn-ea"/>
              </a:rPr>
              <a:t>（</a:t>
            </a:r>
            <a:r>
              <a:rPr lang="en-US" altLang="zh-CN" sz="2800">
                <a:latin typeface="黑体" panose="02010609060101010101" charset="-122"/>
                <a:ea typeface="黑体" panose="02010609060101010101" charset="-122"/>
                <a:sym typeface="+mn-ea"/>
              </a:rPr>
              <a:t>1</a:t>
            </a:r>
            <a:r>
              <a:rPr lang="zh-CN" altLang="en-US" sz="2800">
                <a:latin typeface="黑体" panose="02010609060101010101" charset="-122"/>
                <a:ea typeface="黑体" panose="02010609060101010101" charset="-122"/>
                <a:sym typeface="+mn-ea"/>
              </a:rPr>
              <a:t>）</a:t>
            </a:r>
            <a:r>
              <a:rPr lang="zh-CN" altLang="en-US" sz="2800" b="1">
                <a:solidFill>
                  <a:srgbClr val="FF0000"/>
                </a:solidFill>
                <a:latin typeface="黑体" panose="02010609060101010101" charset="-122"/>
                <a:ea typeface="黑体" panose="02010609060101010101" charset="-122"/>
                <a:sym typeface="+mn-ea"/>
              </a:rPr>
              <a:t>真实性。</a:t>
            </a:r>
            <a:r>
              <a:rPr lang="zh-CN" altLang="en-US" sz="2800">
                <a:latin typeface="黑体" panose="02010609060101010101" charset="-122"/>
                <a:ea typeface="黑体" panose="02010609060101010101" charset="-122"/>
                <a:sym typeface="+mn-ea"/>
              </a:rPr>
              <a:t>创作原则追求真实性。</a:t>
            </a:r>
            <a:endParaRPr lang="zh-CN" altLang="en-US" sz="2800">
              <a:latin typeface="黑体" panose="02010609060101010101" charset="-122"/>
              <a:ea typeface="黑体" panose="02010609060101010101" charset="-122"/>
            </a:endParaRPr>
          </a:p>
          <a:p>
            <a:pPr>
              <a:lnSpc>
                <a:spcPct val="150000"/>
              </a:lnSpc>
            </a:pPr>
            <a:r>
              <a:rPr lang="zh-CN" altLang="en-US" sz="2800">
                <a:latin typeface="黑体" panose="02010609060101010101" charset="-122"/>
                <a:ea typeface="黑体" panose="02010609060101010101" charset="-122"/>
                <a:sym typeface="+mn-ea"/>
              </a:rPr>
              <a:t>（</a:t>
            </a:r>
            <a:r>
              <a:rPr lang="en-US" altLang="zh-CN" sz="2800">
                <a:latin typeface="黑体" panose="02010609060101010101" charset="-122"/>
                <a:ea typeface="黑体" panose="02010609060101010101" charset="-122"/>
                <a:sym typeface="+mn-ea"/>
              </a:rPr>
              <a:t>2</a:t>
            </a:r>
            <a:r>
              <a:rPr lang="zh-CN" altLang="en-US" sz="2800">
                <a:latin typeface="黑体" panose="02010609060101010101" charset="-122"/>
                <a:ea typeface="黑体" panose="02010609060101010101" charset="-122"/>
                <a:sym typeface="+mn-ea"/>
              </a:rPr>
              <a:t>）</a:t>
            </a:r>
            <a:r>
              <a:rPr lang="zh-CN" altLang="en-US" sz="2800" b="1">
                <a:solidFill>
                  <a:srgbClr val="FF0000"/>
                </a:solidFill>
                <a:latin typeface="黑体" panose="02010609060101010101" charset="-122"/>
                <a:ea typeface="黑体" panose="02010609060101010101" charset="-122"/>
                <a:sym typeface="+mn-ea"/>
              </a:rPr>
              <a:t>魔幻性。</a:t>
            </a:r>
            <a:r>
              <a:rPr lang="zh-CN" altLang="en-US" sz="2800">
                <a:latin typeface="黑体" panose="02010609060101010101" charset="-122"/>
                <a:ea typeface="黑体" panose="02010609060101010101" charset="-122"/>
                <a:sym typeface="+mn-ea"/>
              </a:rPr>
              <a:t>表现手法具有魔幻性。</a:t>
            </a:r>
            <a:endParaRPr lang="zh-CN" altLang="en-US" sz="2800">
              <a:latin typeface="黑体" panose="02010609060101010101" charset="-122"/>
              <a:ea typeface="黑体" panose="02010609060101010101" charset="-122"/>
            </a:endParaRPr>
          </a:p>
          <a:p>
            <a:pPr>
              <a:lnSpc>
                <a:spcPct val="150000"/>
              </a:lnSpc>
            </a:pPr>
            <a:r>
              <a:rPr lang="en-US" sz="2800">
                <a:latin typeface="黑体" panose="02010609060101010101" charset="-122"/>
                <a:ea typeface="黑体" panose="02010609060101010101" charset="-122"/>
                <a:sym typeface="+mn-ea"/>
              </a:rPr>
              <a:t>   A.</a:t>
            </a:r>
            <a:r>
              <a:rPr lang="zh-CN" altLang="en-US" sz="2800" b="1" u="sng">
                <a:solidFill>
                  <a:srgbClr val="FF0000"/>
                </a:solidFill>
                <a:latin typeface="黑体" panose="02010609060101010101" charset="-122"/>
                <a:ea typeface="黑体" panose="02010609060101010101" charset="-122"/>
                <a:sym typeface="+mn-ea"/>
              </a:rPr>
              <a:t>带有浓厚的拉丁美洲本土色彩</a:t>
            </a:r>
            <a:r>
              <a:rPr lang="zh-CN" altLang="en-US" sz="2800">
                <a:latin typeface="黑体" panose="02010609060101010101" charset="-122"/>
                <a:ea typeface="黑体" panose="02010609060101010101" charset="-122"/>
                <a:sym typeface="+mn-ea"/>
              </a:rPr>
              <a:t>。</a:t>
            </a:r>
            <a:endParaRPr lang="zh-CN" altLang="en-US" sz="2800">
              <a:latin typeface="黑体" panose="02010609060101010101" charset="-122"/>
              <a:ea typeface="黑体" panose="02010609060101010101" charset="-122"/>
              <a:sym typeface="+mn-ea"/>
            </a:endParaRPr>
          </a:p>
          <a:p>
            <a:pPr>
              <a:lnSpc>
                <a:spcPct val="150000"/>
              </a:lnSpc>
            </a:pPr>
            <a:r>
              <a:rPr lang="en-US" sz="2800">
                <a:latin typeface="黑体" panose="02010609060101010101" charset="-122"/>
                <a:ea typeface="黑体" panose="02010609060101010101" charset="-122"/>
                <a:sym typeface="+mn-ea"/>
              </a:rPr>
              <a:t>   B.</a:t>
            </a:r>
            <a:r>
              <a:rPr lang="zh-CN" altLang="en-US" sz="2800" b="1" u="sng">
                <a:solidFill>
                  <a:srgbClr val="FF0000"/>
                </a:solidFill>
                <a:latin typeface="黑体" panose="02010609060101010101" charset="-122"/>
                <a:ea typeface="黑体" panose="02010609060101010101" charset="-122"/>
                <a:sym typeface="+mn-ea"/>
              </a:rPr>
              <a:t>受西方现代主义表现手法影响</a:t>
            </a:r>
            <a:r>
              <a:rPr lang="zh-CN" altLang="en-US" sz="2800">
                <a:latin typeface="黑体" panose="02010609060101010101" charset="-122"/>
                <a:ea typeface="黑体" panose="02010609060101010101" charset="-122"/>
                <a:sym typeface="+mn-ea"/>
              </a:rPr>
              <a:t>。</a:t>
            </a:r>
            <a:endParaRPr lang="zh-CN" altLang="en-US" sz="2800">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charRg st="0" end="4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char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char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char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char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373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373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2" name="文本框 1"/>
          <p:cNvSpPr txBox="1"/>
          <p:nvPr/>
        </p:nvSpPr>
        <p:spPr>
          <a:xfrm>
            <a:off x="276225" y="1390650"/>
            <a:ext cx="11518900" cy="583565"/>
          </a:xfrm>
          <a:prstGeom prst="rect">
            <a:avLst/>
          </a:prstGeom>
          <a:solidFill>
            <a:schemeClr val="accent5"/>
          </a:solidFill>
        </p:spPr>
        <p:txBody>
          <a:bodyPr wrap="square" rtlCol="0">
            <a:spAutoFit/>
          </a:bodyPr>
          <a:lstStyle/>
          <a:p>
            <a:r>
              <a:rPr lang="en-US" altLang="zh-CN" sz="3200" noProof="1">
                <a:latin typeface="黑体" panose="02010609060101010101" charset="-122"/>
                <a:ea typeface="黑体" panose="02010609060101010101" charset="-122"/>
                <a:cs typeface="黑体" panose="02010609060101010101" charset="-122"/>
              </a:rPr>
              <a:t>2.</a:t>
            </a:r>
            <a:r>
              <a:rPr lang="zh-CN" altLang="en-US" sz="3200" noProof="1">
                <a:latin typeface="黑体" panose="02010609060101010101" charset="-122"/>
                <a:ea typeface="黑体" panose="02010609060101010101" charset="-122"/>
                <a:cs typeface="黑体" panose="02010609060101010101" charset="-122"/>
              </a:rPr>
              <a:t>请你简要介绍《百年孤独》的主要内容。</a:t>
            </a:r>
            <a:endParaRPr lang="zh-CN" altLang="en-US" sz="3200" noProof="1">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327660" y="2067556"/>
            <a:ext cx="11457305" cy="2676525"/>
          </a:xfrm>
          <a:prstGeom prst="rect">
            <a:avLst/>
          </a:prstGeom>
          <a:noFill/>
          <a:ln>
            <a:gradFill>
              <a:gsLst>
                <a:gs pos="0">
                  <a:srgbClr val="FE4444"/>
                </a:gs>
                <a:gs pos="100000">
                  <a:srgbClr val="832B2B"/>
                </a:gs>
              </a:gsLst>
            </a:gradFill>
          </a:ln>
        </p:spPr>
        <p:txBody>
          <a:bodyPr wrap="square" rtlCol="0">
            <a:spAutoFit/>
          </a:bodyPr>
          <a:lstStyle/>
          <a:p>
            <a:pPr>
              <a:lnSpc>
                <a:spcPct val="200000"/>
              </a:lnSpc>
            </a:pPr>
            <a:r>
              <a:rPr lang="en-US" altLang="zh-CN" sz="2800" noProof="1">
                <a:latin typeface="黑体" panose="02010609060101010101" charset="-122"/>
                <a:ea typeface="黑体" panose="02010609060101010101" charset="-122"/>
                <a:cs typeface="黑体" panose="02010609060101010101" charset="-122"/>
              </a:rPr>
              <a:t>    </a:t>
            </a:r>
            <a:r>
              <a:rPr lang="zh-CN" altLang="en-US" sz="2800" noProof="1">
                <a:latin typeface="黑体" panose="02010609060101010101" charset="-122"/>
                <a:ea typeface="黑体" panose="02010609060101010101" charset="-122"/>
                <a:cs typeface="黑体" panose="02010609060101010101" charset="-122"/>
              </a:rPr>
              <a:t>小说描写了马孔多小镇建立、兴盛、衰落乃至消失的百年历史和布恩迪亚家族七代人充满神奇色彩的坎坷经历，真实地再现了拉丁美洲百年沧桑的历史和人们经历的种种苦难。</a:t>
            </a:r>
            <a:endParaRPr lang="zh-CN" altLang="en-US" sz="2800" noProof="1">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6802"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6803"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6804" name="文本框 5"/>
          <p:cNvSpPr txBox="1"/>
          <p:nvPr/>
        </p:nvSpPr>
        <p:spPr>
          <a:xfrm>
            <a:off x="1692275" y="1989138"/>
            <a:ext cx="8729663" cy="1014412"/>
          </a:xfrm>
          <a:prstGeom prst="rect">
            <a:avLst/>
          </a:prstGeom>
          <a:noFill/>
          <a:ln w="9525">
            <a:noFill/>
          </a:ln>
        </p:spPr>
        <p:txBody>
          <a:bodyPr wrap="square" anchor="t" anchorCtr="0">
            <a:spAutoFit/>
          </a:bodyPr>
          <a:lstStyle/>
          <a:p>
            <a:pPr algn="ctr"/>
            <a:r>
              <a:rPr lang="zh-CN" altLang="en-US" sz="6000" dirty="0">
                <a:latin typeface="黑体" panose="02010609060101010101" charset="-122"/>
                <a:ea typeface="黑体" panose="02010609060101010101" charset="-122"/>
                <a:sym typeface="宋体" panose="02010600030101010101" pitchFamily="2" charset="-122"/>
              </a:rPr>
              <a:t>谢谢大家！</a:t>
            </a:r>
            <a:endParaRPr lang="zh-CN" altLang="en-US" sz="6000" dirty="0">
              <a:latin typeface="黑体" panose="02010609060101010101" charset="-122"/>
              <a:ea typeface="黑体" panose="02010609060101010101" charset="-122"/>
              <a:sym typeface="宋体" panose="0201060003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6146"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6147"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6" name="文本框 1"/>
          <p:cNvSpPr txBox="1"/>
          <p:nvPr/>
        </p:nvSpPr>
        <p:spPr>
          <a:xfrm>
            <a:off x="687704" y="477520"/>
            <a:ext cx="11363325" cy="5908040"/>
          </a:xfrm>
          <a:prstGeom prst="rect">
            <a:avLst/>
          </a:prstGeom>
          <a:noFill/>
        </p:spPr>
        <p:txBody>
          <a:bodyPr wrap="square" rtlCol="0" anchor="t">
            <a:spAutoFit/>
          </a:bodyPr>
          <a:lstStyle/>
          <a:p>
            <a:pPr>
              <a:lnSpc>
                <a:spcPct val="150000"/>
              </a:lnSpc>
            </a:pPr>
            <a:r>
              <a:rPr lang="en-US" sz="2800" dirty="0">
                <a:latin typeface="黑体" panose="02010609060101010101" charset="-122"/>
                <a:ea typeface="黑体" panose="02010609060101010101" charset="-122"/>
                <a:sym typeface="+mn-ea"/>
              </a:rPr>
              <a:t>    </a:t>
            </a:r>
            <a:r>
              <a:rPr sz="2800" dirty="0" err="1">
                <a:latin typeface="黑体" panose="02010609060101010101" charset="-122"/>
                <a:ea typeface="黑体" panose="02010609060101010101" charset="-122"/>
                <a:sym typeface="+mn-ea"/>
              </a:rPr>
              <a:t>除了中国的《红楼梦</a:t>
            </a:r>
            <a:r>
              <a:rPr sz="2800" dirty="0">
                <a:latin typeface="黑体" panose="02010609060101010101" charset="-122"/>
                <a:ea typeface="黑体" panose="02010609060101010101" charset="-122"/>
                <a:sym typeface="+mn-ea"/>
              </a:rPr>
              <a:t>》，</a:t>
            </a:r>
            <a:r>
              <a:rPr sz="2800" dirty="0" err="1">
                <a:latin typeface="黑体" panose="02010609060101010101" charset="-122"/>
                <a:ea typeface="黑体" panose="02010609060101010101" charset="-122"/>
                <a:sym typeface="+mn-ea"/>
              </a:rPr>
              <a:t>在西方作品里</a:t>
            </a:r>
            <a:r>
              <a:rPr sz="2800" dirty="0">
                <a:latin typeface="黑体" panose="02010609060101010101" charset="-122"/>
                <a:ea typeface="黑体" panose="02010609060101010101" charset="-122"/>
                <a:sym typeface="+mn-ea"/>
              </a:rPr>
              <a:t>，《</a:t>
            </a:r>
            <a:r>
              <a:rPr sz="2800" dirty="0" err="1">
                <a:latin typeface="黑体" panose="02010609060101010101" charset="-122"/>
                <a:ea typeface="黑体" panose="02010609060101010101" charset="-122"/>
                <a:sym typeface="+mn-ea"/>
              </a:rPr>
              <a:t>百年孤独》是</a:t>
            </a:r>
            <a:r>
              <a:rPr lang="zh-CN" sz="2800" dirty="0">
                <a:latin typeface="黑体" panose="02010609060101010101" charset="-122"/>
                <a:ea typeface="黑体" panose="02010609060101010101" charset="-122"/>
                <a:sym typeface="+mn-ea"/>
              </a:rPr>
              <a:t>近</a:t>
            </a:r>
            <a:r>
              <a:rPr sz="2800" dirty="0" err="1">
                <a:latin typeface="黑体" panose="02010609060101010101" charset="-122"/>
                <a:ea typeface="黑体" panose="02010609060101010101" charset="-122"/>
                <a:sym typeface="+mn-ea"/>
              </a:rPr>
              <a:t>百年来</a:t>
            </a:r>
            <a:r>
              <a:rPr sz="2800" dirty="0" err="1">
                <a:solidFill>
                  <a:srgbClr val="FF0000"/>
                </a:solidFill>
                <a:latin typeface="黑体" panose="02010609060101010101" charset="-122"/>
                <a:ea typeface="黑体" panose="02010609060101010101" charset="-122"/>
                <a:sym typeface="+mn-ea"/>
              </a:rPr>
              <a:t>最有趣</a:t>
            </a:r>
            <a:r>
              <a:rPr sz="2800" dirty="0" err="1">
                <a:latin typeface="黑体" panose="02010609060101010101" charset="-122"/>
                <a:ea typeface="黑体" panose="02010609060101010101" charset="-122"/>
                <a:sym typeface="+mn-ea"/>
              </a:rPr>
              <a:t>的一本书。它可以让每个人阅读、了解和欣赏，念他这本书，如入幻境，痴迷忘返</a:t>
            </a:r>
            <a:r>
              <a:rPr sz="2800" dirty="0">
                <a:latin typeface="黑体" panose="02010609060101010101" charset="-122"/>
                <a:ea typeface="黑体" panose="02010609060101010101" charset="-122"/>
                <a:sym typeface="+mn-ea"/>
              </a:rPr>
              <a:t>。</a:t>
            </a:r>
            <a:r>
              <a:rPr lang="en-US" sz="2800" dirty="0">
                <a:latin typeface="黑体" panose="02010609060101010101" charset="-122"/>
                <a:ea typeface="黑体" panose="02010609060101010101" charset="-122"/>
                <a:sym typeface="+mn-ea"/>
              </a:rPr>
              <a:t>                                   </a:t>
            </a:r>
            <a:r>
              <a:rPr lang="en-US" sz="2800" dirty="0">
                <a:solidFill>
                  <a:srgbClr val="FF0000"/>
                </a:solidFill>
                <a:latin typeface="黑体" panose="02010609060101010101" charset="-122"/>
                <a:ea typeface="黑体" panose="02010609060101010101" charset="-122"/>
                <a:sym typeface="+mn-ea"/>
              </a:rPr>
              <a:t> ——</a:t>
            </a:r>
            <a:r>
              <a:rPr sz="2800" dirty="0" err="1">
                <a:solidFill>
                  <a:srgbClr val="FF0000"/>
                </a:solidFill>
                <a:latin typeface="黑体" panose="02010609060101010101" charset="-122"/>
                <a:ea typeface="黑体" panose="02010609060101010101" charset="-122"/>
                <a:sym typeface="+mn-ea"/>
              </a:rPr>
              <a:t>三毛</a:t>
            </a:r>
            <a:endParaRPr sz="2800" dirty="0">
              <a:latin typeface="黑体" panose="02010609060101010101" charset="-122"/>
              <a:ea typeface="黑体" panose="02010609060101010101" charset="-122"/>
            </a:endParaRPr>
          </a:p>
          <a:p>
            <a:pPr>
              <a:lnSpc>
                <a:spcPct val="150000"/>
              </a:lnSpc>
            </a:pPr>
            <a:r>
              <a:rPr lang="en-US" sz="2800" dirty="0">
                <a:latin typeface="黑体" panose="02010609060101010101" charset="-122"/>
                <a:ea typeface="黑体" panose="02010609060101010101" charset="-122"/>
                <a:sym typeface="+mn-ea"/>
              </a:rPr>
              <a:t>    </a:t>
            </a:r>
            <a:r>
              <a:rPr sz="2800" dirty="0">
                <a:latin typeface="黑体" panose="02010609060101010101" charset="-122"/>
                <a:ea typeface="黑体" panose="02010609060101010101" charset="-122"/>
                <a:sym typeface="+mn-ea"/>
              </a:rPr>
              <a:t>我对《百年孤独》有非常</a:t>
            </a:r>
            <a:r>
              <a:rPr sz="2800" dirty="0">
                <a:solidFill>
                  <a:srgbClr val="FF0000"/>
                </a:solidFill>
                <a:latin typeface="黑体" panose="02010609060101010101" charset="-122"/>
                <a:ea typeface="黑体" panose="02010609060101010101" charset="-122"/>
                <a:sym typeface="+mn-ea"/>
              </a:rPr>
              <a:t>真实</a:t>
            </a:r>
            <a:r>
              <a:rPr sz="2800" dirty="0">
                <a:latin typeface="黑体" panose="02010609060101010101" charset="-122"/>
                <a:ea typeface="黑体" panose="02010609060101010101" charset="-122"/>
                <a:sym typeface="+mn-ea"/>
              </a:rPr>
              <a:t>的、</a:t>
            </a:r>
            <a:r>
              <a:rPr sz="2800" dirty="0">
                <a:solidFill>
                  <a:srgbClr val="FF0000"/>
                </a:solidFill>
                <a:latin typeface="黑体" panose="02010609060101010101" charset="-122"/>
                <a:ea typeface="黑体" panose="02010609060101010101" charset="-122"/>
                <a:sym typeface="+mn-ea"/>
              </a:rPr>
              <a:t>崇敬</a:t>
            </a:r>
            <a:r>
              <a:rPr sz="2800" dirty="0">
                <a:latin typeface="黑体" panose="02010609060101010101" charset="-122"/>
                <a:ea typeface="黑体" panose="02010609060101010101" charset="-122"/>
                <a:sym typeface="+mn-ea"/>
              </a:rPr>
              <a:t>的感觉。这样的作品会不停地卖，一代一代的人都会读，是畅销书。我没有办法预测如果重新出版的话是否会轰动，当年文学青年几乎人手一本。</a:t>
            </a:r>
            <a:r>
              <a:rPr lang="en-US" sz="2800" dirty="0">
                <a:latin typeface="黑体" panose="02010609060101010101" charset="-122"/>
                <a:ea typeface="黑体" panose="02010609060101010101" charset="-122"/>
                <a:sym typeface="+mn-ea"/>
              </a:rPr>
              <a:t>            </a:t>
            </a:r>
            <a:r>
              <a:rPr lang="en-US" sz="2800" dirty="0">
                <a:solidFill>
                  <a:srgbClr val="FF0000"/>
                </a:solidFill>
                <a:latin typeface="黑体" panose="02010609060101010101" charset="-122"/>
                <a:ea typeface="黑体" panose="02010609060101010101" charset="-122"/>
                <a:sym typeface="+mn-ea"/>
              </a:rPr>
              <a:t>——</a:t>
            </a:r>
            <a:r>
              <a:rPr sz="2800" dirty="0" err="1">
                <a:solidFill>
                  <a:srgbClr val="FF0000"/>
                </a:solidFill>
                <a:latin typeface="黑体" panose="02010609060101010101" charset="-122"/>
                <a:ea typeface="黑体" panose="02010609060101010101" charset="-122"/>
                <a:sym typeface="+mn-ea"/>
              </a:rPr>
              <a:t>苏童</a:t>
            </a:r>
            <a:endParaRPr sz="2800" dirty="0">
              <a:latin typeface="黑体" panose="02010609060101010101" charset="-122"/>
              <a:ea typeface="黑体" panose="02010609060101010101" charset="-122"/>
            </a:endParaRPr>
          </a:p>
          <a:p>
            <a:pPr>
              <a:lnSpc>
                <a:spcPct val="150000"/>
              </a:lnSpc>
            </a:pPr>
            <a:r>
              <a:rPr lang="en-US" sz="2800" dirty="0">
                <a:latin typeface="黑体" panose="02010609060101010101" charset="-122"/>
                <a:ea typeface="黑体" panose="02010609060101010101" charset="-122"/>
                <a:sym typeface="+mn-ea"/>
              </a:rPr>
              <a:t>    </a:t>
            </a:r>
            <a:r>
              <a:rPr sz="2800" dirty="0">
                <a:latin typeface="黑体" panose="02010609060101010101" charset="-122"/>
                <a:ea typeface="黑体" panose="02010609060101010101" charset="-122"/>
                <a:sym typeface="+mn-ea"/>
              </a:rPr>
              <a:t>《</a:t>
            </a:r>
            <a:r>
              <a:rPr sz="2800" dirty="0" err="1">
                <a:latin typeface="黑体" panose="02010609060101010101" charset="-122"/>
                <a:ea typeface="黑体" panose="02010609060101010101" charset="-122"/>
                <a:sym typeface="+mn-ea"/>
              </a:rPr>
              <a:t>百年孤独》这部标志着</a:t>
            </a:r>
            <a:r>
              <a:rPr sz="2800" dirty="0" err="1">
                <a:solidFill>
                  <a:srgbClr val="FF0000"/>
                </a:solidFill>
                <a:latin typeface="黑体" panose="02010609060101010101" charset="-122"/>
                <a:ea typeface="黑体" panose="02010609060101010101" charset="-122"/>
                <a:sym typeface="+mn-ea"/>
              </a:rPr>
              <a:t>拉美文学高峰</a:t>
            </a:r>
            <a:r>
              <a:rPr sz="2800" dirty="0" err="1">
                <a:latin typeface="黑体" panose="02010609060101010101" charset="-122"/>
                <a:ea typeface="黑体" panose="02010609060101010101" charset="-122"/>
                <a:sym typeface="+mn-ea"/>
              </a:rPr>
              <a:t>的巨著，具有骇世惊俗的艺术力量和思想力量</a:t>
            </a:r>
            <a:r>
              <a:rPr sz="2800" dirty="0">
                <a:latin typeface="黑体" panose="02010609060101010101" charset="-122"/>
                <a:ea typeface="黑体" panose="02010609060101010101" charset="-122"/>
                <a:sym typeface="+mn-ea"/>
              </a:rPr>
              <a:t>……</a:t>
            </a:r>
            <a:r>
              <a:rPr sz="2800" dirty="0" err="1">
                <a:latin typeface="黑体" panose="02010609060101010101" charset="-122"/>
                <a:ea typeface="黑体" panose="02010609060101010101" charset="-122"/>
                <a:sym typeface="+mn-ea"/>
              </a:rPr>
              <a:t>他在用一颗悲怆的心灵，去寻找拉美迷失的温暖的精神家园</a:t>
            </a:r>
            <a:r>
              <a:rPr sz="2800" dirty="0">
                <a:latin typeface="黑体" panose="02010609060101010101" charset="-122"/>
                <a:ea typeface="黑体" panose="02010609060101010101" charset="-122"/>
                <a:sym typeface="+mn-ea"/>
              </a:rPr>
              <a:t>。</a:t>
            </a:r>
            <a:r>
              <a:rPr lang="en-US" sz="2800" dirty="0">
                <a:latin typeface="黑体" panose="02010609060101010101" charset="-122"/>
                <a:ea typeface="黑体" panose="02010609060101010101" charset="-122"/>
                <a:sym typeface="+mn-ea"/>
              </a:rPr>
              <a:t>                                          </a:t>
            </a:r>
            <a:r>
              <a:rPr lang="en-US" sz="2800" dirty="0">
                <a:solidFill>
                  <a:srgbClr val="FF0000"/>
                </a:solidFill>
                <a:latin typeface="黑体" panose="02010609060101010101" charset="-122"/>
                <a:ea typeface="黑体" panose="02010609060101010101" charset="-122"/>
                <a:sym typeface="+mn-ea"/>
              </a:rPr>
              <a:t>——</a:t>
            </a:r>
            <a:r>
              <a:rPr sz="2800" dirty="0" err="1">
                <a:solidFill>
                  <a:srgbClr val="FF0000"/>
                </a:solidFill>
                <a:latin typeface="黑体" panose="02010609060101010101" charset="-122"/>
                <a:ea typeface="黑体" panose="02010609060101010101" charset="-122"/>
                <a:sym typeface="+mn-ea"/>
              </a:rPr>
              <a:t>莫言</a:t>
            </a:r>
            <a:endParaRPr lang="zh-CN" altLang="en-US" sz="2800" dirty="0">
              <a:solidFill>
                <a:srgbClr val="FF0000"/>
              </a:solidFill>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6146"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6147"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6148" name="文本框 1"/>
          <p:cNvSpPr txBox="1"/>
          <p:nvPr/>
        </p:nvSpPr>
        <p:spPr>
          <a:xfrm>
            <a:off x="476250" y="1668463"/>
            <a:ext cx="11380788" cy="584200"/>
          </a:xfrm>
          <a:prstGeom prst="rect">
            <a:avLst/>
          </a:prstGeom>
          <a:noFill/>
          <a:ln w="9525">
            <a:noFill/>
          </a:ln>
        </p:spPr>
        <p:txBody>
          <a:bodyPr wrap="square" anchor="t" anchorCtr="0">
            <a:spAutoFit/>
          </a:bodyPr>
          <a:lstStyle/>
          <a:p>
            <a:r>
              <a:rPr lang="zh-CN" altLang="zh-CN" sz="3200">
                <a:latin typeface="黑体" panose="02010609060101010101" charset="-122"/>
                <a:ea typeface="黑体" panose="02010609060101010101" charset="-122"/>
              </a:rPr>
              <a:t>学习目标：</a:t>
            </a:r>
            <a:endParaRPr lang="zh-CN" altLang="zh-CN" sz="3200">
              <a:latin typeface="黑体" panose="02010609060101010101" charset="-122"/>
              <a:ea typeface="黑体" panose="02010609060101010101" charset="-122"/>
            </a:endParaRPr>
          </a:p>
        </p:txBody>
      </p:sp>
      <p:sp>
        <p:nvSpPr>
          <p:cNvPr id="6149" name="文本框 2"/>
          <p:cNvSpPr txBox="1"/>
          <p:nvPr/>
        </p:nvSpPr>
        <p:spPr>
          <a:xfrm>
            <a:off x="476250" y="2133600"/>
            <a:ext cx="11083925" cy="1691640"/>
          </a:xfrm>
          <a:prstGeom prst="rect">
            <a:avLst/>
          </a:prstGeom>
          <a:noFill/>
          <a:ln w="9525">
            <a:noFill/>
          </a:ln>
        </p:spPr>
        <p:txBody>
          <a:bodyPr wrap="square" anchor="t" anchorCtr="0">
            <a:spAutoFit/>
          </a:bodyPr>
          <a:lstStyle/>
          <a:p>
            <a:pPr>
              <a:lnSpc>
                <a:spcPct val="200000"/>
              </a:lnSpc>
            </a:pPr>
            <a:r>
              <a:rPr lang="en-US" altLang="zh-CN" sz="2600">
                <a:latin typeface="黑体" panose="02010609060101010101" charset="-122"/>
                <a:ea typeface="黑体" panose="02010609060101010101" charset="-122"/>
              </a:rPr>
              <a:t>1. </a:t>
            </a:r>
            <a:r>
              <a:rPr lang="zh-CN" altLang="en-US" sz="2600">
                <a:latin typeface="黑体" panose="02010609060101010101" charset="-122"/>
                <a:ea typeface="黑体" panose="02010609060101010101" charset="-122"/>
              </a:rPr>
              <a:t>了解作者马尔克斯的</a:t>
            </a:r>
            <a:r>
              <a:rPr lang="zh-CN" altLang="en-US" sz="2600">
                <a:solidFill>
                  <a:srgbClr val="FF0000"/>
                </a:solidFill>
                <a:latin typeface="黑体" panose="02010609060101010101" charset="-122"/>
                <a:ea typeface="黑体" panose="02010609060101010101" charset="-122"/>
              </a:rPr>
              <a:t>创作经历</a:t>
            </a:r>
            <a:r>
              <a:rPr lang="zh-CN" altLang="en-US" sz="2600">
                <a:latin typeface="黑体" panose="02010609060101010101" charset="-122"/>
                <a:ea typeface="黑体" panose="02010609060101010101" charset="-122"/>
              </a:rPr>
              <a:t>及</a:t>
            </a:r>
            <a:r>
              <a:rPr lang="zh-CN" altLang="en-US" sz="2600">
                <a:solidFill>
                  <a:srgbClr val="FF0000"/>
                </a:solidFill>
                <a:latin typeface="黑体" panose="02010609060101010101" charset="-122"/>
                <a:ea typeface="黑体" panose="02010609060101010101" charset="-122"/>
              </a:rPr>
              <a:t>创作特色</a:t>
            </a:r>
            <a:r>
              <a:rPr lang="zh-CN" altLang="en-US" sz="2600">
                <a:latin typeface="黑体" panose="02010609060101010101" charset="-122"/>
                <a:ea typeface="黑体" panose="02010609060101010101" charset="-122"/>
              </a:rPr>
              <a:t>。</a:t>
            </a:r>
            <a:endParaRPr lang="zh-CN" altLang="en-US" sz="2600">
              <a:latin typeface="黑体" panose="02010609060101010101" charset="-122"/>
              <a:ea typeface="黑体" panose="02010609060101010101" charset="-122"/>
            </a:endParaRPr>
          </a:p>
          <a:p>
            <a:pPr>
              <a:lnSpc>
                <a:spcPct val="200000"/>
              </a:lnSpc>
            </a:pPr>
            <a:r>
              <a:rPr lang="zh-CN" altLang="en-US" sz="2600">
                <a:latin typeface="黑体" panose="02010609060101010101" charset="-122"/>
                <a:ea typeface="黑体" panose="02010609060101010101" charset="-122"/>
              </a:rPr>
              <a:t>2. 了解《百年孤独》的</a:t>
            </a:r>
            <a:r>
              <a:rPr lang="zh-CN" altLang="en-US" sz="2600">
                <a:solidFill>
                  <a:srgbClr val="FF0000"/>
                </a:solidFill>
                <a:latin typeface="黑体" panose="02010609060101010101" charset="-122"/>
                <a:ea typeface="黑体" panose="02010609060101010101" charset="-122"/>
              </a:rPr>
              <a:t>创作背景</a:t>
            </a:r>
            <a:r>
              <a:rPr lang="zh-CN" altLang="en-US" sz="2600">
                <a:latin typeface="黑体" panose="02010609060101010101" charset="-122"/>
                <a:ea typeface="黑体" panose="02010609060101010101" charset="-122"/>
              </a:rPr>
              <a:t>及</a:t>
            </a:r>
            <a:r>
              <a:rPr lang="zh-CN" altLang="en-US" sz="2600">
                <a:solidFill>
                  <a:srgbClr val="FF0000"/>
                </a:solidFill>
                <a:latin typeface="黑体" panose="02010609060101010101" charset="-122"/>
                <a:ea typeface="黑体" panose="02010609060101010101" charset="-122"/>
              </a:rPr>
              <a:t>主要内容</a:t>
            </a:r>
            <a:r>
              <a:rPr lang="zh-CN" altLang="en-US" sz="2600">
                <a:latin typeface="黑体" panose="02010609060101010101" charset="-122"/>
                <a:ea typeface="黑体" panose="02010609060101010101" charset="-122"/>
              </a:rPr>
              <a:t>。</a:t>
            </a:r>
            <a:endParaRPr lang="en-US" altLang="zh-CN" sz="2600">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7170"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7171"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7172" name="文本框 1"/>
          <p:cNvSpPr txBox="1"/>
          <p:nvPr/>
        </p:nvSpPr>
        <p:spPr>
          <a:xfrm>
            <a:off x="334963" y="1125855"/>
            <a:ext cx="11490325" cy="583565"/>
          </a:xfrm>
          <a:prstGeom prst="rect">
            <a:avLst/>
          </a:prstGeom>
          <a:noFill/>
          <a:ln w="9525">
            <a:noFill/>
          </a:ln>
        </p:spPr>
        <p:txBody>
          <a:bodyPr wrap="square" anchor="t" anchorCtr="0">
            <a:spAutoFit/>
          </a:bodyPr>
          <a:lstStyle/>
          <a:p>
            <a:r>
              <a:rPr lang="zh-CN" altLang="en-US" sz="3200">
                <a:latin typeface="黑体" panose="02010609060101010101" charset="-122"/>
                <a:ea typeface="黑体" panose="02010609060101010101" charset="-122"/>
              </a:rPr>
              <a:t>一、作者简介：</a:t>
            </a:r>
            <a:endParaRPr lang="zh-CN" altLang="en-US" sz="3200">
              <a:latin typeface="黑体" panose="02010609060101010101" charset="-122"/>
              <a:ea typeface="黑体" panose="02010609060101010101" charset="-122"/>
            </a:endParaRPr>
          </a:p>
        </p:txBody>
      </p:sp>
      <p:sp>
        <p:nvSpPr>
          <p:cNvPr id="7173" name="文本框 2"/>
          <p:cNvSpPr txBox="1"/>
          <p:nvPr/>
        </p:nvSpPr>
        <p:spPr>
          <a:xfrm>
            <a:off x="407988" y="2421573"/>
            <a:ext cx="11417300" cy="3881755"/>
          </a:xfrm>
          <a:prstGeom prst="rect">
            <a:avLst/>
          </a:prstGeom>
          <a:noFill/>
          <a:ln w="9525">
            <a:noFill/>
          </a:ln>
        </p:spPr>
        <p:txBody>
          <a:bodyPr wrap="square" anchor="t" anchorCtr="0">
            <a:spAutoFit/>
          </a:bodyPr>
          <a:lstStyle/>
          <a:p>
            <a:pPr>
              <a:lnSpc>
                <a:spcPct val="140000"/>
              </a:lnSpc>
            </a:pPr>
            <a:r>
              <a:rPr lang="en-US" altLang="zh-CN" sz="2800" dirty="0">
                <a:latin typeface="黑体" panose="02010609060101010101" charset="-122"/>
                <a:ea typeface="黑体" panose="02010609060101010101" charset="-122"/>
              </a:rPr>
              <a:t>    </a:t>
            </a:r>
            <a:r>
              <a:rPr lang="zh-CN" altLang="en-US" sz="2800" dirty="0">
                <a:latin typeface="黑体" panose="02010609060101010101" charset="-122"/>
                <a:ea typeface="黑体" panose="02010609060101010101" charset="-122"/>
              </a:rPr>
              <a:t>加西亚·马尔克斯（1927—2014)，</a:t>
            </a:r>
            <a:r>
              <a:rPr lang="zh-CN" altLang="en-US" sz="2800" dirty="0">
                <a:solidFill>
                  <a:srgbClr val="FF0000"/>
                </a:solidFill>
                <a:latin typeface="黑体" panose="02010609060101010101" charset="-122"/>
                <a:ea typeface="黑体" panose="02010609060101010101" charset="-122"/>
              </a:rPr>
              <a:t>哥伦比亚</a:t>
            </a:r>
            <a:r>
              <a:rPr lang="zh-CN" altLang="en-US" sz="2800" dirty="0">
                <a:latin typeface="黑体" panose="02010609060101010101" charset="-122"/>
                <a:ea typeface="黑体" panose="02010609060101010101" charset="-122"/>
              </a:rPr>
              <a:t>作家，20世纪拉丁美洲</a:t>
            </a:r>
            <a:r>
              <a:rPr lang="zh-CN" altLang="en-US" sz="2800" dirty="0">
                <a:solidFill>
                  <a:srgbClr val="FF0000"/>
                </a:solidFill>
                <a:latin typeface="黑体" panose="02010609060101010101" charset="-122"/>
                <a:ea typeface="黑体" panose="02010609060101010101" charset="-122"/>
              </a:rPr>
              <a:t>魔幻现实主义</a:t>
            </a:r>
            <a:r>
              <a:rPr lang="zh-CN" altLang="en-US" sz="2800" dirty="0">
                <a:latin typeface="黑体" panose="02010609060101010101" charset="-122"/>
                <a:ea typeface="黑体" panose="02010609060101010101" charset="-122"/>
              </a:rPr>
              <a:t>文学的杰出代表，1982年</a:t>
            </a:r>
            <a:r>
              <a:rPr lang="zh-CN" altLang="en-US" sz="2800" dirty="0">
                <a:solidFill>
                  <a:srgbClr val="FF0000"/>
                </a:solidFill>
                <a:latin typeface="黑体" panose="02010609060101010101" charset="-122"/>
                <a:ea typeface="黑体" panose="02010609060101010101" charset="-122"/>
              </a:rPr>
              <a:t>诺贝尔文学奖</a:t>
            </a:r>
            <a:r>
              <a:rPr lang="zh-CN" altLang="en-US" sz="2800" dirty="0">
                <a:latin typeface="黑体" panose="02010609060101010101" charset="-122"/>
                <a:ea typeface="黑体" panose="02010609060101010101" charset="-122"/>
              </a:rPr>
              <a:t>得主。</a:t>
            </a:r>
            <a:endParaRPr lang="zh-CN" altLang="en-US" sz="2800" dirty="0">
              <a:latin typeface="黑体" panose="02010609060101010101" charset="-122"/>
              <a:ea typeface="黑体" panose="02010609060101010101" charset="-122"/>
            </a:endParaRPr>
          </a:p>
          <a:p>
            <a:pPr>
              <a:lnSpc>
                <a:spcPct val="150000"/>
              </a:lnSpc>
            </a:pPr>
            <a:r>
              <a:rPr lang="en-US" altLang="zh-CN" sz="2800" dirty="0">
                <a:latin typeface="黑体" panose="02010609060101010101" charset="-122"/>
                <a:ea typeface="黑体" panose="02010609060101010101" charset="-122"/>
                <a:sym typeface="+mn-ea"/>
              </a:rPr>
              <a:t>    </a:t>
            </a:r>
            <a:r>
              <a:rPr lang="zh-CN" altLang="en-US" sz="2800" b="1" dirty="0">
                <a:solidFill>
                  <a:srgbClr val="1D41D5"/>
                </a:solidFill>
                <a:latin typeface="黑体" panose="02010609060101010101" charset="-122"/>
                <a:ea typeface="黑体" panose="02010609060101010101" charset="-122"/>
                <a:sym typeface="+mn-ea"/>
              </a:rPr>
              <a:t>1947年到20世纪50年代初：</a:t>
            </a:r>
            <a:r>
              <a:rPr lang="zh-CN" altLang="en-US" sz="2800" dirty="0">
                <a:latin typeface="黑体" panose="02010609060101010101" charset="-122"/>
                <a:ea typeface="黑体" panose="02010609060101010101" charset="-122"/>
                <a:sym typeface="+mn-ea"/>
              </a:rPr>
              <a:t>在《观察家报》上先后发表过14篇小说。第一篇短篇小说是《第三次无可奈何》( 1947)。</a:t>
            </a:r>
            <a:endParaRPr lang="zh-CN" altLang="en-US" sz="2800" dirty="0">
              <a:latin typeface="黑体" panose="02010609060101010101" charset="-122"/>
              <a:ea typeface="黑体" panose="02010609060101010101" charset="-122"/>
            </a:endParaRPr>
          </a:p>
          <a:p>
            <a:pPr>
              <a:lnSpc>
                <a:spcPct val="150000"/>
              </a:lnSpc>
            </a:pPr>
            <a:r>
              <a:rPr lang="en-US" altLang="zh-CN" sz="2800" dirty="0">
                <a:latin typeface="黑体" panose="02010609060101010101" charset="-122"/>
                <a:ea typeface="黑体" panose="02010609060101010101" charset="-122"/>
                <a:sym typeface="+mn-ea"/>
              </a:rPr>
              <a:t>    </a:t>
            </a:r>
            <a:r>
              <a:rPr lang="zh-CN" altLang="en-US" sz="2800" b="1" dirty="0">
                <a:solidFill>
                  <a:srgbClr val="1D41D5"/>
                </a:solidFill>
                <a:latin typeface="黑体" panose="02010609060101010101" charset="-122"/>
                <a:ea typeface="黑体" panose="02010609060101010101" charset="-122"/>
                <a:sym typeface="+mn-ea"/>
              </a:rPr>
              <a:t>20世纪50年代：</a:t>
            </a:r>
            <a:r>
              <a:rPr lang="zh-CN" altLang="en-US" sz="2800" dirty="0">
                <a:latin typeface="黑体" panose="02010609060101010101" charset="-122"/>
                <a:ea typeface="黑体" panose="02010609060101010101" charset="-122"/>
                <a:sym typeface="+mn-ea"/>
              </a:rPr>
              <a:t>发表了一系列中短篇小说。中篇小说《枯枝败叶》( 1955 )</a:t>
            </a:r>
            <a:r>
              <a:rPr lang="zh-CN" altLang="en-US" sz="2800" dirty="0">
                <a:solidFill>
                  <a:srgbClr val="FF0000"/>
                </a:solidFill>
                <a:latin typeface="黑体" panose="02010609060101010101" charset="-122"/>
                <a:ea typeface="黑体" panose="02010609060101010101" charset="-122"/>
                <a:sym typeface="+mn-ea"/>
              </a:rPr>
              <a:t>被誉为“《百年孤独》序篇”</a:t>
            </a:r>
            <a:r>
              <a:rPr lang="zh-CN" altLang="en-US" sz="2800" dirty="0">
                <a:latin typeface="黑体" panose="02010609060101010101" charset="-122"/>
                <a:ea typeface="黑体" panose="02010609060101010101" charset="-122"/>
                <a:sym typeface="+mn-ea"/>
              </a:rPr>
              <a:t>。</a:t>
            </a:r>
            <a:endParaRPr lang="zh-CN" altLang="en-US" sz="2800" dirty="0">
              <a:latin typeface="黑体" panose="02010609060101010101" charset="-122"/>
              <a:ea typeface="黑体" panose="02010609060101010101" charset="-122"/>
            </a:endParaRPr>
          </a:p>
        </p:txBody>
      </p:sp>
      <p:sp>
        <p:nvSpPr>
          <p:cNvPr id="100" name="文本框 99"/>
          <p:cNvSpPr txBox="1"/>
          <p:nvPr/>
        </p:nvSpPr>
        <p:spPr>
          <a:xfrm>
            <a:off x="335280" y="1845310"/>
            <a:ext cx="5080000" cy="583565"/>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（一）创作经历</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6" name="文本框 1"/>
          <p:cNvSpPr txBox="1"/>
          <p:nvPr/>
        </p:nvSpPr>
        <p:spPr>
          <a:xfrm>
            <a:off x="283210" y="1575435"/>
            <a:ext cx="11932285" cy="4615815"/>
          </a:xfrm>
          <a:prstGeom prst="rect">
            <a:avLst/>
          </a:prstGeom>
          <a:noFill/>
          <a:ln w="9525">
            <a:noFill/>
          </a:ln>
        </p:spPr>
        <p:txBody>
          <a:bodyPr wrap="square" anchor="t" anchorCtr="0">
            <a:spAutoFit/>
          </a:bodyPr>
          <a:lstStyle/>
          <a:p>
            <a:pPr>
              <a:lnSpc>
                <a:spcPct val="150000"/>
              </a:lnSpc>
            </a:pPr>
            <a:r>
              <a:rPr lang="en-US" altLang="zh-CN" sz="2800" b="1" dirty="0">
                <a:solidFill>
                  <a:srgbClr val="1D41D5"/>
                </a:solidFill>
                <a:latin typeface="黑体" panose="02010609060101010101" charset="-122"/>
                <a:ea typeface="黑体" panose="02010609060101010101" charset="-122"/>
              </a:rPr>
              <a:t>    </a:t>
            </a:r>
            <a:r>
              <a:rPr lang="zh-CN" altLang="en-US" sz="2800" b="1" dirty="0">
                <a:solidFill>
                  <a:srgbClr val="1D41D5"/>
                </a:solidFill>
                <a:latin typeface="黑体" panose="02010609060101010101" charset="-122"/>
                <a:ea typeface="黑体" panose="02010609060101010101" charset="-122"/>
              </a:rPr>
              <a:t>20世纪60年代：</a:t>
            </a:r>
            <a:r>
              <a:rPr lang="zh-CN" altLang="en-US" sz="2800" dirty="0">
                <a:latin typeface="黑体" panose="02010609060101010101" charset="-122"/>
                <a:ea typeface="黑体" panose="02010609060101010101" charset="-122"/>
              </a:rPr>
              <a:t>创作辉煌期。1961年发表小说《恶时辰》，《没有人给他写信的上校》；1962年出版短篇小说集《格兰德大妈的葬礼》；1967年发表代表作《百年孤独》。</a:t>
            </a:r>
            <a:endParaRPr lang="zh-CN" altLang="en-US" sz="2800" dirty="0">
              <a:latin typeface="黑体" panose="02010609060101010101" charset="-122"/>
              <a:ea typeface="黑体" panose="02010609060101010101" charset="-122"/>
            </a:endParaRPr>
          </a:p>
          <a:p>
            <a:pPr>
              <a:lnSpc>
                <a:spcPct val="150000"/>
              </a:lnSpc>
            </a:pPr>
            <a:r>
              <a:rPr lang="en-US" altLang="zh-CN" sz="2800" b="1" dirty="0">
                <a:solidFill>
                  <a:srgbClr val="1D41D5"/>
                </a:solidFill>
                <a:latin typeface="黑体" panose="02010609060101010101" charset="-122"/>
                <a:ea typeface="黑体" panose="02010609060101010101" charset="-122"/>
              </a:rPr>
              <a:t>    </a:t>
            </a:r>
            <a:r>
              <a:rPr lang="zh-CN" altLang="en-US" sz="2800" b="1" dirty="0">
                <a:solidFill>
                  <a:srgbClr val="1D41D5"/>
                </a:solidFill>
                <a:latin typeface="黑体" panose="02010609060101010101" charset="-122"/>
                <a:ea typeface="黑体" panose="02010609060101010101" charset="-122"/>
              </a:rPr>
              <a:t>20世纪70年代：</a:t>
            </a:r>
            <a:r>
              <a:rPr lang="zh-CN" altLang="en-US" sz="2800" dirty="0">
                <a:latin typeface="黑体" panose="02010609060101010101" charset="-122"/>
                <a:ea typeface="黑体" panose="02010609060101010101" charset="-122"/>
              </a:rPr>
              <a:t>短篇小说集《纯真的埃伦迪拉及其残忍的祖母———个令人难以置信的悲惨故事》(1972）、长篇小说《家长的没落》(1975)。</a:t>
            </a:r>
            <a:endParaRPr lang="zh-CN" altLang="en-US" sz="2800" dirty="0">
              <a:latin typeface="黑体" panose="02010609060101010101" charset="-122"/>
              <a:ea typeface="黑体" panose="02010609060101010101" charset="-122"/>
            </a:endParaRPr>
          </a:p>
          <a:p>
            <a:pPr>
              <a:lnSpc>
                <a:spcPct val="150000"/>
              </a:lnSpc>
            </a:pPr>
            <a:r>
              <a:rPr lang="en-US" altLang="zh-CN" sz="2800" b="1" dirty="0">
                <a:solidFill>
                  <a:srgbClr val="1D41D5"/>
                </a:solidFill>
                <a:latin typeface="黑体" panose="02010609060101010101" charset="-122"/>
                <a:ea typeface="黑体" panose="02010609060101010101" charset="-122"/>
              </a:rPr>
              <a:t>    </a:t>
            </a:r>
            <a:r>
              <a:rPr lang="zh-CN" altLang="en-US" sz="2800" b="1" dirty="0">
                <a:solidFill>
                  <a:srgbClr val="1D41D5"/>
                </a:solidFill>
                <a:latin typeface="黑体" panose="02010609060101010101" charset="-122"/>
                <a:ea typeface="黑体" panose="02010609060101010101" charset="-122"/>
              </a:rPr>
              <a:t>20世纪80年代：</a:t>
            </a:r>
            <a:r>
              <a:rPr lang="zh-CN" altLang="en-US" sz="2800" dirty="0">
                <a:latin typeface="黑体" panose="02010609060101010101" charset="-122"/>
                <a:ea typeface="黑体" panose="02010609060101010101" charset="-122"/>
              </a:rPr>
              <a:t>《一桩事先张扬的凶杀案》(1981)、《霍乱时期的爱情》(1985)、《迷宫中的将军》(1989)。</a:t>
            </a:r>
            <a:endParaRPr lang="zh-CN" altLang="en-US" sz="2800" dirty="0">
              <a:latin typeface="黑体" panose="02010609060101010101" charset="-122"/>
              <a:ea typeface="黑体" panose="02010609060101010101" charset="-122"/>
            </a:endParaRPr>
          </a:p>
        </p:txBody>
      </p:sp>
      <p:sp>
        <p:nvSpPr>
          <p:cNvPr id="8197" name="文本框 2"/>
          <p:cNvSpPr txBox="1"/>
          <p:nvPr/>
        </p:nvSpPr>
        <p:spPr>
          <a:xfrm>
            <a:off x="479108" y="909320"/>
            <a:ext cx="11339512" cy="583565"/>
          </a:xfrm>
          <a:prstGeom prst="rect">
            <a:avLst/>
          </a:prstGeom>
          <a:noFill/>
          <a:ln w="9525">
            <a:noFill/>
          </a:ln>
        </p:spPr>
        <p:txBody>
          <a:bodyPr wrap="square" anchor="t" anchorCtr="0">
            <a:spAutoFit/>
          </a:bodyPr>
          <a:lstStyle/>
          <a:p>
            <a:r>
              <a:rPr lang="zh-CN" altLang="en-US" sz="3200">
                <a:latin typeface="黑体" panose="02010609060101010101" charset="-122"/>
                <a:ea typeface="黑体" panose="02010609060101010101" charset="-122"/>
                <a:sym typeface="+mn-ea"/>
              </a:rPr>
              <a:t>（一）创作经历</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6" name="文本框 1"/>
          <p:cNvSpPr txBox="1"/>
          <p:nvPr/>
        </p:nvSpPr>
        <p:spPr>
          <a:xfrm>
            <a:off x="506413" y="1575118"/>
            <a:ext cx="11279187" cy="4615815"/>
          </a:xfrm>
          <a:prstGeom prst="rect">
            <a:avLst/>
          </a:prstGeom>
          <a:noFill/>
          <a:ln w="9525">
            <a:noFill/>
          </a:ln>
        </p:spPr>
        <p:txBody>
          <a:bodyPr wrap="square" anchor="t" anchorCtr="0">
            <a:spAutoFit/>
          </a:bodyPr>
          <a:lstStyle/>
          <a:p>
            <a:pPr>
              <a:lnSpc>
                <a:spcPct val="150000"/>
              </a:lnSpc>
            </a:pPr>
            <a:r>
              <a:rPr lang="zh-CN" altLang="en-US" sz="2800">
                <a:solidFill>
                  <a:srgbClr val="1D41D5"/>
                </a:solidFill>
                <a:latin typeface="黑体" panose="02010609060101010101" charset="-122"/>
                <a:ea typeface="黑体" panose="02010609060101010101" charset="-122"/>
              </a:rPr>
              <a:t>诺贝尔奖授奖词：</a:t>
            </a:r>
            <a:endParaRPr lang="zh-CN" altLang="en-US" sz="2800">
              <a:latin typeface="黑体" panose="02010609060101010101" charset="-122"/>
              <a:ea typeface="黑体" panose="02010609060101010101" charset="-122"/>
            </a:endParaRPr>
          </a:p>
          <a:p>
            <a:pPr>
              <a:lnSpc>
                <a:spcPct val="15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加西亚·马尔克斯围绕虚构的城镇马孔多创造了一个他自己的世界。在他的长篇和短篇小说中，我们被引到这个神奇的与真实相会聚的独特地方。他自己</a:t>
            </a:r>
            <a:r>
              <a:rPr lang="zh-CN" altLang="en-US" sz="2800" u="sng">
                <a:solidFill>
                  <a:srgbClr val="FF0000"/>
                </a:solidFill>
                <a:latin typeface="黑体" panose="02010609060101010101" charset="-122"/>
                <a:ea typeface="黑体" panose="02010609060101010101" charset="-122"/>
              </a:rPr>
              <a:t>奇思遐想的奔放</a:t>
            </a:r>
            <a:r>
              <a:rPr lang="zh-CN" altLang="en-US" sz="2800" u="sng">
                <a:latin typeface="黑体" panose="02010609060101010101" charset="-122"/>
                <a:ea typeface="黑体" panose="02010609060101010101" charset="-122"/>
              </a:rPr>
              <a:t>焕发结合了</a:t>
            </a:r>
            <a:r>
              <a:rPr lang="zh-CN" altLang="en-US" sz="2800" u="sng">
                <a:solidFill>
                  <a:srgbClr val="FF0000"/>
                </a:solidFill>
                <a:latin typeface="黑体" panose="02010609060101010101" charset="-122"/>
                <a:ea typeface="黑体" panose="02010609060101010101" charset="-122"/>
              </a:rPr>
              <a:t>传统的民间故事与实事</a:t>
            </a:r>
            <a:r>
              <a:rPr lang="zh-CN" altLang="en-US" sz="2800" u="sng">
                <a:latin typeface="黑体" panose="02010609060101010101" charset="-122"/>
                <a:ea typeface="黑体" panose="02010609060101010101" charset="-122"/>
              </a:rPr>
              <a:t>，结合了</a:t>
            </a:r>
            <a:r>
              <a:rPr lang="zh-CN" altLang="en-US" sz="2800" u="sng">
                <a:solidFill>
                  <a:srgbClr val="FF0000"/>
                </a:solidFill>
                <a:latin typeface="黑体" panose="02010609060101010101" charset="-122"/>
                <a:ea typeface="黑体" panose="02010609060101010101" charset="-122"/>
              </a:rPr>
              <a:t>文学的典故</a:t>
            </a:r>
            <a:r>
              <a:rPr lang="zh-CN" altLang="en-US" sz="2800" u="sng">
                <a:latin typeface="黑体" panose="02010609060101010101" charset="-122"/>
                <a:ea typeface="黑体" panose="02010609060101010101" charset="-122"/>
              </a:rPr>
              <a:t>和</a:t>
            </a:r>
            <a:r>
              <a:rPr lang="zh-CN" altLang="en-US" sz="2800" u="sng">
                <a:solidFill>
                  <a:srgbClr val="FF0000"/>
                </a:solidFill>
                <a:latin typeface="黑体" panose="02010609060101010101" charset="-122"/>
                <a:ea typeface="黑体" panose="02010609060101010101" charset="-122"/>
              </a:rPr>
              <a:t>真切实在的描述</a:t>
            </a:r>
            <a:r>
              <a:rPr lang="zh-CN" altLang="en-US" sz="2800">
                <a:latin typeface="黑体" panose="02010609060101010101" charset="-122"/>
                <a:ea typeface="黑体" panose="02010609060101010101" charset="-122"/>
              </a:rPr>
              <a:t>——有时是非常生动的，接近报告文学的注重事实……</a:t>
            </a:r>
            <a:endParaRPr lang="zh-CN" altLang="en-US" sz="2800">
              <a:latin typeface="黑体" panose="02010609060101010101" charset="-122"/>
              <a:ea typeface="黑体" panose="02010609060101010101" charset="-122"/>
            </a:endParaRPr>
          </a:p>
          <a:p>
            <a:pPr>
              <a:lnSpc>
                <a:spcPct val="15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风格特点：</a:t>
            </a:r>
            <a:r>
              <a:rPr lang="zh-CN" altLang="en-US" sz="2800" b="1">
                <a:solidFill>
                  <a:srgbClr val="1D41D5"/>
                </a:solidFill>
                <a:latin typeface="黑体" panose="02010609060101010101" charset="-122"/>
                <a:ea typeface="黑体" panose="02010609060101010101" charset="-122"/>
              </a:rPr>
              <a:t>魔幻现实主义</a:t>
            </a:r>
            <a:endParaRPr lang="zh-CN" altLang="en-US" sz="2800" b="1">
              <a:solidFill>
                <a:srgbClr val="1D41D5"/>
              </a:solidFill>
              <a:latin typeface="黑体" panose="02010609060101010101" charset="-122"/>
              <a:ea typeface="黑体" panose="02010609060101010101" charset="-122"/>
            </a:endParaRPr>
          </a:p>
        </p:txBody>
      </p:sp>
      <p:sp>
        <p:nvSpPr>
          <p:cNvPr id="8197" name="文本框 2"/>
          <p:cNvSpPr txBox="1"/>
          <p:nvPr/>
        </p:nvSpPr>
        <p:spPr>
          <a:xfrm>
            <a:off x="506413" y="909320"/>
            <a:ext cx="11339512" cy="583565"/>
          </a:xfrm>
          <a:prstGeom prst="rect">
            <a:avLst/>
          </a:prstGeom>
          <a:noFill/>
          <a:ln w="9525">
            <a:noFill/>
          </a:ln>
        </p:spPr>
        <p:txBody>
          <a:bodyPr wrap="square" anchor="t" anchorCtr="0">
            <a:spAutoFit/>
          </a:bodyPr>
          <a:lstStyle/>
          <a:p>
            <a:r>
              <a:rPr lang="zh-CN" altLang="en-US" sz="3200">
                <a:latin typeface="黑体" panose="02010609060101010101" charset="-122"/>
                <a:ea typeface="黑体" panose="02010609060101010101" charset="-122"/>
                <a:sym typeface="+mn-ea"/>
              </a:rPr>
              <a:t>（二）创作特色</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6" name="文本框 1"/>
          <p:cNvSpPr txBox="1"/>
          <p:nvPr/>
        </p:nvSpPr>
        <p:spPr>
          <a:xfrm>
            <a:off x="506413" y="1575118"/>
            <a:ext cx="11279187" cy="4615815"/>
          </a:xfrm>
          <a:prstGeom prst="rect">
            <a:avLst/>
          </a:prstGeom>
          <a:noFill/>
          <a:ln w="9525">
            <a:noFill/>
          </a:ln>
        </p:spPr>
        <p:txBody>
          <a:bodyPr wrap="square" anchor="t" anchorCtr="0">
            <a:spAutoFit/>
          </a:bodyPr>
          <a:lstStyle/>
          <a:p>
            <a:pPr>
              <a:lnSpc>
                <a:spcPct val="150000"/>
              </a:lnSpc>
            </a:pPr>
            <a:r>
              <a:rPr lang="zh-CN" altLang="en-US" sz="2800" b="1">
                <a:solidFill>
                  <a:srgbClr val="1D41D5"/>
                </a:solidFill>
                <a:latin typeface="黑体" panose="02010609060101010101" charset="-122"/>
                <a:ea typeface="黑体" panose="02010609060101010101" charset="-122"/>
                <a:sym typeface="+mn-ea"/>
              </a:rPr>
              <a:t>什么是魔幻现实主义</a:t>
            </a:r>
            <a:r>
              <a:rPr lang="zh-CN" altLang="en-US" sz="2800">
                <a:solidFill>
                  <a:srgbClr val="1D41D5"/>
                </a:solidFill>
                <a:latin typeface="黑体" panose="02010609060101010101" charset="-122"/>
                <a:ea typeface="黑体" panose="02010609060101010101" charset="-122"/>
              </a:rPr>
              <a:t>：</a:t>
            </a:r>
            <a:endParaRPr lang="zh-CN" altLang="en-US" sz="2800">
              <a:latin typeface="黑体" panose="02010609060101010101" charset="-122"/>
              <a:ea typeface="黑体" panose="02010609060101010101" charset="-122"/>
            </a:endParaRPr>
          </a:p>
          <a:p>
            <a:pPr>
              <a:lnSpc>
                <a:spcPct val="150000"/>
              </a:lnSpc>
            </a:pPr>
            <a:r>
              <a:rPr lang="en-US" altLang="zh-CN" sz="2800">
                <a:latin typeface="黑体" panose="02010609060101010101" charset="-122"/>
                <a:ea typeface="黑体" panose="02010609060101010101" charset="-122"/>
              </a:rPr>
              <a:t>    </a:t>
            </a:r>
            <a:r>
              <a:rPr lang="zh-CN" altLang="en-US" sz="2800">
                <a:latin typeface="黑体" panose="02010609060101010101" charset="-122"/>
                <a:ea typeface="黑体" panose="02010609060101010101" charset="-122"/>
              </a:rPr>
              <a:t>是</a:t>
            </a:r>
            <a:r>
              <a:rPr lang="zh-CN" altLang="en-US" sz="2800" u="sng">
                <a:solidFill>
                  <a:srgbClr val="FF0000"/>
                </a:solidFill>
                <a:latin typeface="黑体" panose="02010609060101010101" charset="-122"/>
                <a:ea typeface="黑体" panose="02010609060101010101" charset="-122"/>
              </a:rPr>
              <a:t>20世纪50年代</a:t>
            </a:r>
            <a:r>
              <a:rPr lang="zh-CN" altLang="en-US" sz="2800">
                <a:latin typeface="黑体" panose="02010609060101010101" charset="-122"/>
                <a:ea typeface="黑体" panose="02010609060101010101" charset="-122"/>
              </a:rPr>
              <a:t>崛起于</a:t>
            </a:r>
            <a:r>
              <a:rPr lang="zh-CN" altLang="en-US" sz="2800" u="sng">
                <a:solidFill>
                  <a:srgbClr val="FF0000"/>
                </a:solidFill>
                <a:latin typeface="黑体" panose="02010609060101010101" charset="-122"/>
                <a:ea typeface="黑体" panose="02010609060101010101" charset="-122"/>
              </a:rPr>
              <a:t>拉丁美洲</a:t>
            </a:r>
            <a:r>
              <a:rPr lang="zh-CN" altLang="en-US" sz="2800">
                <a:latin typeface="黑体" panose="02010609060101010101" charset="-122"/>
                <a:ea typeface="黑体" panose="02010609060101010101" charset="-122"/>
              </a:rPr>
              <a:t>文坛的现代派文学流派，它将新闻报道般的</a:t>
            </a:r>
            <a:r>
              <a:rPr lang="zh-CN" altLang="en-US" sz="2800" u="sng">
                <a:solidFill>
                  <a:srgbClr val="FF0000"/>
                </a:solidFill>
                <a:latin typeface="黑体" panose="02010609060101010101" charset="-122"/>
                <a:ea typeface="黑体" panose="02010609060101010101" charset="-122"/>
              </a:rPr>
              <a:t>写实</a:t>
            </a:r>
            <a:r>
              <a:rPr lang="zh-CN" altLang="en-US" sz="2800">
                <a:latin typeface="黑体" panose="02010609060101010101" charset="-122"/>
                <a:ea typeface="黑体" panose="02010609060101010101" charset="-122"/>
              </a:rPr>
              <a:t>与神奇的</a:t>
            </a:r>
            <a:r>
              <a:rPr lang="zh-CN" altLang="en-US" sz="2800" u="sng">
                <a:solidFill>
                  <a:srgbClr val="FF0000"/>
                </a:solidFill>
                <a:latin typeface="黑体" panose="02010609060101010101" charset="-122"/>
                <a:ea typeface="黑体" panose="02010609060101010101" charset="-122"/>
              </a:rPr>
              <a:t>幻想</a:t>
            </a:r>
            <a:r>
              <a:rPr lang="zh-CN" altLang="en-US" sz="2800">
                <a:latin typeface="黑体" panose="02010609060101010101" charset="-122"/>
                <a:ea typeface="黑体" panose="02010609060101010101" charset="-122"/>
              </a:rPr>
              <a:t>结合起来，采用模糊化技巧和神话模式，表现拉丁美洲的历史文化和现实生活。魔幻是指神秘而富于变幻的内容，或者说是通过幻想才可能有的事情；现实是指客观存在的内容。从本质上讲，</a:t>
            </a:r>
            <a:r>
              <a:rPr lang="zh-CN" altLang="en-US" sz="2800" u="sng">
                <a:solidFill>
                  <a:srgbClr val="FF0000"/>
                </a:solidFill>
                <a:latin typeface="黑体" panose="02010609060101010101" charset="-122"/>
                <a:ea typeface="黑体" panose="02010609060101010101" charset="-122"/>
              </a:rPr>
              <a:t>魔幻现实主义文学所要表现的，并不是魔幻，而是现实</a:t>
            </a:r>
            <a:r>
              <a:rPr lang="zh-CN" altLang="en-US" sz="2800">
                <a:latin typeface="黑体" panose="02010609060101010101" charset="-122"/>
                <a:ea typeface="黑体" panose="02010609060101010101" charset="-122"/>
              </a:rPr>
              <a:t>。“魔幻”只是手法，反映“现实”才是目的。</a:t>
            </a:r>
            <a:endParaRPr lang="zh-CN" altLang="en-US" sz="2800">
              <a:latin typeface="黑体" panose="02010609060101010101" charset="-122"/>
              <a:ea typeface="黑体" panose="02010609060101010101" charset="-122"/>
            </a:endParaRPr>
          </a:p>
        </p:txBody>
      </p:sp>
      <p:sp>
        <p:nvSpPr>
          <p:cNvPr id="8197" name="文本框 2"/>
          <p:cNvSpPr txBox="1"/>
          <p:nvPr/>
        </p:nvSpPr>
        <p:spPr>
          <a:xfrm>
            <a:off x="506413" y="909320"/>
            <a:ext cx="11339512" cy="521970"/>
          </a:xfrm>
          <a:prstGeom prst="rect">
            <a:avLst/>
          </a:prstGeom>
          <a:noFill/>
          <a:ln w="9525">
            <a:noFill/>
          </a:ln>
        </p:spPr>
        <p:txBody>
          <a:bodyPr wrap="square" anchor="t" anchorCtr="0">
            <a:spAutoFit/>
          </a:bodyPr>
          <a:lstStyle/>
          <a:p>
            <a:pPr lvl="0" algn="l">
              <a:buClrTx/>
              <a:buSzTx/>
              <a:buFontTx/>
            </a:pPr>
            <a:r>
              <a:rPr lang="zh-CN" altLang="en-US" sz="3200">
                <a:latin typeface="黑体" panose="02010609060101010101" charset="-122"/>
                <a:ea typeface="黑体" panose="02010609060101010101" charset="-122"/>
                <a:sym typeface="+mn-ea"/>
              </a:rPr>
              <a:t>（二）创作特色</a:t>
            </a:r>
            <a:endParaRPr lang="zh-CN" altLang="en-US" sz="320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8194" name="图片 3" descr="logo2"/>
          <p:cNvPicPr>
            <a:picLocks noChangeAspect="1"/>
          </p:cNvPicPr>
          <p:nvPr/>
        </p:nvPicPr>
        <p:blipFill>
          <a:blip r:embed="rId2"/>
          <a:stretch>
            <a:fillRect/>
          </a:stretch>
        </p:blipFill>
        <p:spPr>
          <a:xfrm>
            <a:off x="190500" y="115888"/>
            <a:ext cx="1501775" cy="398462"/>
          </a:xfrm>
          <a:prstGeom prst="rect">
            <a:avLst/>
          </a:prstGeom>
          <a:noFill/>
          <a:ln w="9525">
            <a:noFill/>
          </a:ln>
        </p:spPr>
      </p:pic>
      <p:pic>
        <p:nvPicPr>
          <p:cNvPr id="8195" name="图片 4" descr="abf26f314e9817d4f19fa34975c4525"/>
          <p:cNvPicPr>
            <a:picLocks noChangeAspect="1"/>
          </p:cNvPicPr>
          <p:nvPr/>
        </p:nvPicPr>
        <p:blipFill>
          <a:blip r:embed="rId3"/>
          <a:stretch>
            <a:fillRect/>
          </a:stretch>
        </p:blipFill>
        <p:spPr>
          <a:xfrm>
            <a:off x="10399713" y="6292850"/>
            <a:ext cx="1627187" cy="425450"/>
          </a:xfrm>
          <a:prstGeom prst="rect">
            <a:avLst/>
          </a:prstGeom>
          <a:noFill/>
          <a:ln w="9525">
            <a:noFill/>
          </a:ln>
        </p:spPr>
      </p:pic>
      <p:sp>
        <p:nvSpPr>
          <p:cNvPr id="8196" name="文本框 1"/>
          <p:cNvSpPr txBox="1"/>
          <p:nvPr/>
        </p:nvSpPr>
        <p:spPr>
          <a:xfrm>
            <a:off x="506413" y="1700880"/>
            <a:ext cx="11279187" cy="3539430"/>
          </a:xfrm>
          <a:prstGeom prst="rect">
            <a:avLst/>
          </a:prstGeom>
          <a:noFill/>
          <a:ln w="9525">
            <a:noFill/>
          </a:ln>
        </p:spPr>
        <p:txBody>
          <a:bodyPr wrap="square" anchor="t" anchorCtr="0">
            <a:spAutoFit/>
          </a:bodyPr>
          <a:lstStyle/>
          <a:p>
            <a:pPr>
              <a:lnSpc>
                <a:spcPct val="200000"/>
              </a:lnSpc>
            </a:pPr>
            <a:r>
              <a:rPr lang="zh-CN" altLang="en-US" sz="2800" b="1" dirty="0">
                <a:solidFill>
                  <a:srgbClr val="1D41D5"/>
                </a:solidFill>
                <a:latin typeface="黑体" panose="02010609060101010101" charset="-122"/>
                <a:ea typeface="黑体" panose="02010609060101010101" charset="-122"/>
                <a:sym typeface="+mn-ea"/>
              </a:rPr>
              <a:t>魔幻现实主义文学的特征</a:t>
            </a:r>
            <a:r>
              <a:rPr lang="zh-CN" altLang="en-US" sz="2800" dirty="0">
                <a:solidFill>
                  <a:srgbClr val="1D41D5"/>
                </a:solidFill>
                <a:latin typeface="黑体" panose="02010609060101010101" charset="-122"/>
                <a:ea typeface="黑体" panose="02010609060101010101" charset="-122"/>
              </a:rPr>
              <a:t>：</a:t>
            </a:r>
            <a:endParaRPr lang="zh-CN" altLang="en-US" sz="2800" dirty="0">
              <a:latin typeface="黑体" panose="02010609060101010101" charset="-122"/>
              <a:ea typeface="黑体" panose="02010609060101010101" charset="-122"/>
            </a:endParaRPr>
          </a:p>
          <a:p>
            <a:pPr>
              <a:lnSpc>
                <a:spcPct val="200000"/>
              </a:lnSpc>
            </a:pPr>
            <a:r>
              <a:rPr lang="zh-CN" altLang="en-US" sz="2800" dirty="0">
                <a:latin typeface="黑体" panose="02010609060101010101" charset="-122"/>
                <a:ea typeface="黑体" panose="02010609060101010101" charset="-122"/>
              </a:rPr>
              <a:t>1.</a:t>
            </a:r>
            <a:r>
              <a:rPr lang="zh-CN" altLang="en-US" sz="2800" b="1" dirty="0">
                <a:solidFill>
                  <a:srgbClr val="FF0000"/>
                </a:solidFill>
                <a:latin typeface="黑体" panose="02010609060101010101" charset="-122"/>
                <a:ea typeface="黑体" panose="02010609060101010101" charset="-122"/>
              </a:rPr>
              <a:t>真实性。</a:t>
            </a:r>
            <a:r>
              <a:rPr lang="zh-CN" altLang="en-US" sz="2800" dirty="0">
                <a:latin typeface="黑体" panose="02010609060101010101" charset="-122"/>
                <a:ea typeface="黑体" panose="02010609060101010101" charset="-122"/>
              </a:rPr>
              <a:t>魔幻现实主义创作原则是“变现实为幻想而不失其真实”</a:t>
            </a:r>
            <a:r>
              <a:rPr lang="zh-CN" altLang="en-US" sz="2800" dirty="0" smtClean="0">
                <a:latin typeface="黑体" panose="02010609060101010101" charset="-122"/>
                <a:ea typeface="黑体" panose="02010609060101010101" charset="-122"/>
              </a:rPr>
              <a:t>。</a:t>
            </a:r>
            <a:endParaRPr lang="en-US" altLang="zh-CN" sz="2800" dirty="0" smtClean="0">
              <a:latin typeface="黑体" panose="02010609060101010101" charset="-122"/>
              <a:ea typeface="黑体" panose="02010609060101010101" charset="-122"/>
            </a:endParaRPr>
          </a:p>
          <a:p>
            <a:pPr>
              <a:lnSpc>
                <a:spcPct val="200000"/>
              </a:lnSpc>
            </a:pPr>
            <a:r>
              <a:rPr lang="zh-CN" altLang="en-US" sz="2800" dirty="0" smtClean="0">
                <a:latin typeface="黑体" panose="02010609060101010101" charset="-122"/>
                <a:ea typeface="黑体" panose="02010609060101010101" charset="-122"/>
              </a:rPr>
              <a:t>    </a:t>
            </a:r>
            <a:r>
              <a:rPr lang="zh-CN" altLang="en-US" sz="2800" dirty="0" smtClean="0">
                <a:solidFill>
                  <a:srgbClr val="1D41D5"/>
                </a:solidFill>
                <a:latin typeface="黑体" panose="02010609060101010101" charset="-122"/>
                <a:ea typeface="黑体" panose="02010609060101010101" charset="-122"/>
              </a:rPr>
              <a:t>我有一个妹妹，她整天啃吃泥巴。</a:t>
            </a:r>
            <a:endParaRPr lang="en-US" altLang="zh-CN" sz="2800" dirty="0" smtClean="0">
              <a:solidFill>
                <a:srgbClr val="1D41D5"/>
              </a:solidFill>
              <a:latin typeface="黑体" panose="02010609060101010101" charset="-122"/>
              <a:ea typeface="黑体" panose="02010609060101010101" charset="-122"/>
            </a:endParaRPr>
          </a:p>
          <a:p>
            <a:pPr algn="r">
              <a:lnSpc>
                <a:spcPct val="200000"/>
              </a:lnSpc>
            </a:pPr>
            <a:r>
              <a:rPr lang="en-US" altLang="zh-CN" sz="2800" dirty="0" smtClean="0">
                <a:solidFill>
                  <a:srgbClr val="1D41D5"/>
                </a:solidFill>
                <a:latin typeface="黑体" panose="02010609060101010101" charset="-122"/>
                <a:ea typeface="黑体" panose="02010609060101010101" charset="-122"/>
              </a:rPr>
              <a:t>——</a:t>
            </a:r>
            <a:r>
              <a:rPr lang="zh-CN" altLang="en-US" sz="2800" dirty="0">
                <a:solidFill>
                  <a:srgbClr val="1D41D5"/>
                </a:solidFill>
                <a:latin typeface="黑体" panose="02010609060101010101" charset="-122"/>
                <a:ea typeface="黑体" panose="02010609060101010101" charset="-122"/>
              </a:rPr>
              <a:t>加西亚</a:t>
            </a:r>
            <a:r>
              <a:rPr lang="en-US" altLang="zh-CN" sz="2800" dirty="0">
                <a:solidFill>
                  <a:srgbClr val="1D41D5"/>
                </a:solidFill>
                <a:latin typeface="黑体" panose="02010609060101010101" charset="-122"/>
                <a:ea typeface="黑体" panose="02010609060101010101" charset="-122"/>
              </a:rPr>
              <a:t>·</a:t>
            </a:r>
            <a:r>
              <a:rPr lang="zh-CN" altLang="en-US" sz="2800" dirty="0">
                <a:solidFill>
                  <a:srgbClr val="1D41D5"/>
                </a:solidFill>
                <a:latin typeface="黑体" panose="02010609060101010101" charset="-122"/>
                <a:ea typeface="黑体" panose="02010609060101010101" charset="-122"/>
              </a:rPr>
              <a:t>马尔克斯</a:t>
            </a:r>
            <a:r>
              <a:rPr lang="en-US" altLang="zh-CN" sz="2800" dirty="0" smtClean="0">
                <a:solidFill>
                  <a:srgbClr val="1D41D5"/>
                </a:solidFill>
                <a:latin typeface="黑体" panose="02010609060101010101" charset="-122"/>
                <a:ea typeface="黑体" panose="02010609060101010101" charset="-122"/>
              </a:rPr>
              <a:t>《</a:t>
            </a:r>
            <a:r>
              <a:rPr lang="zh-CN" altLang="en-US" sz="2800" dirty="0" smtClean="0">
                <a:solidFill>
                  <a:srgbClr val="1D41D5"/>
                </a:solidFill>
                <a:latin typeface="黑体" panose="02010609060101010101" charset="-122"/>
                <a:ea typeface="黑体" panose="02010609060101010101" charset="-122"/>
              </a:rPr>
              <a:t>番石榴飘香</a:t>
            </a:r>
            <a:r>
              <a:rPr lang="en-US" altLang="zh-CN" sz="2800" dirty="0" smtClean="0">
                <a:solidFill>
                  <a:srgbClr val="1D41D5"/>
                </a:solidFill>
                <a:latin typeface="黑体" panose="02010609060101010101" charset="-122"/>
                <a:ea typeface="黑体" panose="02010609060101010101" charset="-122"/>
              </a:rPr>
              <a:t>》</a:t>
            </a:r>
            <a:endParaRPr lang="zh-CN" altLang="en-US" sz="2800" dirty="0">
              <a:solidFill>
                <a:srgbClr val="1D41D5"/>
              </a:solidFill>
              <a:latin typeface="黑体" panose="02010609060101010101" charset="-122"/>
              <a:ea typeface="黑体" panose="02010609060101010101" charset="-122"/>
            </a:endParaRPr>
          </a:p>
        </p:txBody>
      </p:sp>
      <p:sp>
        <p:nvSpPr>
          <p:cNvPr id="8197" name="文本框 2"/>
          <p:cNvSpPr txBox="1"/>
          <p:nvPr/>
        </p:nvSpPr>
        <p:spPr>
          <a:xfrm>
            <a:off x="1596963" y="818885"/>
            <a:ext cx="10187432" cy="584775"/>
          </a:xfrm>
          <a:prstGeom prst="rect">
            <a:avLst/>
          </a:prstGeom>
          <a:noFill/>
          <a:ln w="9525">
            <a:noFill/>
          </a:ln>
        </p:spPr>
        <p:txBody>
          <a:bodyPr wrap="square" anchor="t" anchorCtr="0">
            <a:spAutoFit/>
          </a:bodyPr>
          <a:lstStyle/>
          <a:p>
            <a:pPr lvl="0" algn="l">
              <a:buClrTx/>
              <a:buSzTx/>
              <a:buFontTx/>
            </a:pPr>
            <a:r>
              <a:rPr lang="zh-CN" altLang="en-US" sz="3200" dirty="0">
                <a:latin typeface="黑体" panose="02010609060101010101" charset="-122"/>
                <a:ea typeface="黑体" panose="02010609060101010101" charset="-122"/>
                <a:sym typeface="+mn-ea"/>
              </a:rPr>
              <a:t>（二）创作特色</a:t>
            </a:r>
            <a:endParaRPr lang="zh-CN" altLang="en-US" sz="3200" dirty="0">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COMMONDATA" val="eyJoZGlkIjoiMGI3YzFlYmU0ZTE3NTA3Y2M2ZjY2OGUwZTE5Yzc5OWI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E7E6E6"/>
      </a:dk2>
      <a:lt2>
        <a:srgbClr val="44546A"/>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2900</Words>
  <Application>WPS 演示</Application>
  <PresentationFormat>自定义</PresentationFormat>
  <Paragraphs>137</Paragraphs>
  <Slides>24</Slides>
  <Notes>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黑体</vt:lpstr>
      <vt:lpstr>微软雅黑</vt:lpstr>
      <vt:lpstr>Arial Unicode MS</vt:lpstr>
      <vt:lpstr>默认设计模板</vt:lpstr>
      <vt:lpstr>高二年级—统编版—语文—第三单元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高二年级—统编版—语文—第三单元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PPT制作规范（请在此模板按如下格式制作教案）</dc:title>
  <dc:creator>Lenovo</dc:creator>
  <cp:lastModifiedBy>刘志立</cp:lastModifiedBy>
  <cp:revision>167</cp:revision>
  <dcterms:created xsi:type="dcterms:W3CDTF">2021-05-24T02:27:00Z</dcterms:created>
  <dcterms:modified xsi:type="dcterms:W3CDTF">2022-09-30T07:50:56Z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2052-11.1.0.12019</vt:lpwstr>
  </property>
  <property fmtid="{D5CDD505-2E9C-101B-9397-08002B2CF9AE}" pid="3" name="ICV">
    <vt:lpwstr>D33BE38FF0F747BCAA5FB0A5D9F991D5</vt:lpwstr>
  </property>
</Properties>
</file>