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259" r:id="rId2"/>
    <p:sldId id="312" r:id="rId3"/>
    <p:sldId id="311" r:id="rId4"/>
    <p:sldId id="284" r:id="rId5"/>
    <p:sldId id="295" r:id="rId6"/>
    <p:sldId id="322" r:id="rId7"/>
    <p:sldId id="287" r:id="rId8"/>
    <p:sldId id="288" r:id="rId9"/>
    <p:sldId id="290" r:id="rId10"/>
    <p:sldId id="292" r:id="rId11"/>
    <p:sldId id="293" r:id="rId12"/>
    <p:sldId id="317" r:id="rId13"/>
    <p:sldId id="315" r:id="rId14"/>
    <p:sldId id="301" r:id="rId15"/>
    <p:sldId id="318" r:id="rId16"/>
    <p:sldId id="286" r:id="rId17"/>
    <p:sldId id="298" r:id="rId18"/>
    <p:sldId id="320" r:id="rId19"/>
    <p:sldId id="294" r:id="rId20"/>
    <p:sldId id="302" r:id="rId21"/>
    <p:sldId id="308" r:id="rId22"/>
    <p:sldId id="304" r:id="rId23"/>
    <p:sldId id="309" r:id="rId24"/>
    <p:sldId id="313"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52">
          <p15:clr>
            <a:srgbClr val="A4A3A4"/>
          </p15:clr>
        </p15:guide>
        <p15:guide id="2" pos="688">
          <p15:clr>
            <a:srgbClr val="A4A3A4"/>
          </p15:clr>
        </p15:guide>
        <p15:guide id="3" pos="7015">
          <p15:clr>
            <a:srgbClr val="A4A3A4"/>
          </p15:clr>
        </p15:guide>
        <p15:guide id="4" orient="horz" pos="55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0203"/>
    <a:srgbClr val="014E6A"/>
    <a:srgbClr val="1784AD"/>
    <a:srgbClr val="711000"/>
    <a:srgbClr val="01431D"/>
    <a:srgbClr val="01621F"/>
    <a:srgbClr val="AF0000"/>
    <a:srgbClr val="DCE797"/>
    <a:srgbClr val="637067"/>
    <a:srgbClr val="89D7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94" autoAdjust="0"/>
    <p:restoredTop sz="90604" autoAdjust="0"/>
  </p:normalViewPr>
  <p:slideViewPr>
    <p:cSldViewPr snapToGrid="0">
      <p:cViewPr varScale="1">
        <p:scale>
          <a:sx n="61" d="100"/>
          <a:sy n="61" d="100"/>
        </p:scale>
        <p:origin x="796" y="44"/>
      </p:cViewPr>
      <p:guideLst>
        <p:guide orient="horz" pos="3952"/>
        <p:guide pos="688"/>
        <p:guide pos="7015"/>
        <p:guide orient="horz" pos="550"/>
      </p:guideLst>
    </p:cSldViewPr>
  </p:slideViewPr>
  <p:notesTextViewPr>
    <p:cViewPr>
      <p:scale>
        <a:sx n="1" d="1"/>
        <a:sy n="1" d="1"/>
      </p:scale>
      <p:origin x="0" y="0"/>
    </p:cViewPr>
  </p:notesTextViewPr>
  <p:notesViewPr>
    <p:cSldViewPr snapToGrid="0">
      <p:cViewPr varScale="1">
        <p:scale>
          <a:sx n="57" d="100"/>
          <a:sy n="57" d="100"/>
        </p:scale>
        <p:origin x="283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75FAC0-4E78-4B4A-9ADA-EE7413CBA2A2}" type="datetimeFigureOut">
              <a:rPr lang="zh-CN" altLang="en-US" smtClean="0"/>
              <a:t>2022/10/24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38E8FE-40DA-41DC-AE77-8790382988AD}" type="slidenum">
              <a:rPr lang="zh-CN" altLang="en-US" smtClean="0"/>
              <a:t>‹#›</a:t>
            </a:fld>
            <a:endParaRPr lang="zh-CN" altLang="en-US"/>
          </a:p>
        </p:txBody>
      </p:sp>
    </p:spTree>
    <p:extLst>
      <p:ext uri="{BB962C8B-B14F-4D97-AF65-F5344CB8AC3E}">
        <p14:creationId xmlns:p14="http://schemas.microsoft.com/office/powerpoint/2010/main" val="1824615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A302A-66E2-45C0-9113-4E5747328F9F}" type="datetimeFigureOut">
              <a:rPr lang="zh-CN" altLang="en-US" smtClean="0"/>
              <a:t>2022/10/24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40E3B-F9C0-48B6-A129-4D327DD30658}" type="slidenum">
              <a:rPr lang="zh-CN" altLang="en-US" smtClean="0"/>
              <a:t>‹#›</a:t>
            </a:fld>
            <a:endParaRPr lang="zh-CN" altLang="en-US"/>
          </a:p>
        </p:txBody>
      </p:sp>
    </p:spTree>
    <p:extLst>
      <p:ext uri="{BB962C8B-B14F-4D97-AF65-F5344CB8AC3E}">
        <p14:creationId xmlns:p14="http://schemas.microsoft.com/office/powerpoint/2010/main" val="3023974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页面</a:t>
            </a:r>
            <a:r>
              <a:rPr lang="zh-CN" altLang="zh-CN" sz="1200" kern="1200" dirty="0">
                <a:solidFill>
                  <a:schemeClr val="tx1"/>
                </a:solidFill>
                <a:effectLst/>
                <a:latin typeface="+mn-lt"/>
                <a:ea typeface="+mn-ea"/>
                <a:cs typeface="+mn-cs"/>
              </a:rPr>
              <a:t>统一为</a:t>
            </a:r>
            <a:r>
              <a:rPr lang="en-US" altLang="zh-CN" sz="1200" kern="1200" dirty="0">
                <a:solidFill>
                  <a:schemeClr val="tx1"/>
                </a:solidFill>
                <a:effectLst/>
                <a:latin typeface="+mn-lt"/>
                <a:ea typeface="+mn-ea"/>
                <a:cs typeface="+mn-cs"/>
              </a:rPr>
              <a:t>16:9</a:t>
            </a:r>
            <a:r>
              <a:rPr lang="zh-CN" altLang="zh-CN" sz="1200" kern="1200" dirty="0">
                <a:solidFill>
                  <a:schemeClr val="tx1"/>
                </a:solidFill>
                <a:effectLst/>
                <a:latin typeface="+mn-lt"/>
                <a:ea typeface="+mn-ea"/>
                <a:cs typeface="+mn-cs"/>
              </a:rPr>
              <a:t>宽幅画面比例尺寸；</a:t>
            </a:r>
            <a:r>
              <a:rPr lang="en-US" altLang="zh-CN" sz="1200" kern="1200" dirty="0">
                <a:solidFill>
                  <a:schemeClr val="tx1"/>
                </a:solidFill>
                <a:effectLst/>
                <a:latin typeface="+mn-lt"/>
                <a:ea typeface="+mn-ea"/>
                <a:cs typeface="+mn-cs"/>
              </a:rPr>
              <a:t>PPT</a:t>
            </a:r>
            <a:r>
              <a:rPr lang="zh-CN" altLang="zh-CN" sz="1200" kern="1200" dirty="0">
                <a:solidFill>
                  <a:schemeClr val="tx1"/>
                </a:solidFill>
                <a:effectLst/>
                <a:latin typeface="+mn-lt"/>
                <a:ea typeface="+mn-ea"/>
                <a:cs typeface="+mn-cs"/>
              </a:rPr>
              <a:t>统一格式为</a:t>
            </a:r>
            <a:r>
              <a:rPr lang="en-US" altLang="zh-CN" sz="1200" kern="1200" dirty="0">
                <a:solidFill>
                  <a:schemeClr val="tx1"/>
                </a:solidFill>
                <a:effectLst/>
                <a:latin typeface="+mn-lt"/>
                <a:ea typeface="+mn-ea"/>
                <a:cs typeface="+mn-cs"/>
              </a:rPr>
              <a:t>PPT</a:t>
            </a:r>
            <a:r>
              <a:rPr lang="zh-CN" altLang="zh-CN" sz="1200" kern="1200" dirty="0">
                <a:solidFill>
                  <a:schemeClr val="tx1"/>
                </a:solidFill>
                <a:effectLst/>
                <a:latin typeface="+mn-lt"/>
                <a:ea typeface="+mn-ea"/>
                <a:cs typeface="+mn-cs"/>
              </a:rPr>
              <a:t>或</a:t>
            </a:r>
            <a:r>
              <a:rPr lang="en-US" altLang="zh-CN" sz="1200" kern="1200" dirty="0">
                <a:solidFill>
                  <a:schemeClr val="tx1"/>
                </a:solidFill>
                <a:effectLst/>
                <a:latin typeface="+mn-lt"/>
                <a:ea typeface="+mn-ea"/>
                <a:cs typeface="+mn-cs"/>
              </a:rPr>
              <a:t>PPTX</a:t>
            </a:r>
            <a:r>
              <a:rPr lang="zh-CN" altLang="en-US"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r>
              <a:rPr lang="zh-CN" altLang="en-US" dirty="0"/>
              <a:t>中文：</a:t>
            </a:r>
            <a:endParaRPr lang="en-US" altLang="zh-CN" sz="1200" kern="1200" dirty="0">
              <a:solidFill>
                <a:schemeClr val="tx1"/>
              </a:solidFill>
              <a:effectLst/>
              <a:latin typeface="+mn-lt"/>
              <a:ea typeface="+mn-ea"/>
              <a:cs typeface="+mn-cs"/>
            </a:endParaRPr>
          </a:p>
          <a:p>
            <a:r>
              <a:rPr lang="en-US" altLang="zh-CN" dirty="0"/>
              <a:t>1. </a:t>
            </a:r>
            <a:r>
              <a:rPr lang="zh-CN" altLang="en-US" dirty="0"/>
              <a:t>课名：微软雅黑</a:t>
            </a:r>
            <a:r>
              <a:rPr lang="en-US" altLang="zh-CN" dirty="0"/>
              <a:t>48</a:t>
            </a:r>
            <a:r>
              <a:rPr lang="zh-CN" altLang="en-US" dirty="0"/>
              <a:t>号字；</a:t>
            </a:r>
            <a:endParaRPr lang="en-US" altLang="zh-CN" dirty="0"/>
          </a:p>
          <a:p>
            <a:r>
              <a:rPr lang="en-US" altLang="zh-CN" dirty="0"/>
              <a:t>2.</a:t>
            </a:r>
            <a:r>
              <a:rPr lang="zh-CN" altLang="en-US" sz="1200" b="0" dirty="0"/>
              <a:t>（第一课时）</a:t>
            </a:r>
            <a:r>
              <a:rPr lang="zh-CN" altLang="en-US" dirty="0"/>
              <a:t>：微软雅黑</a:t>
            </a:r>
            <a:r>
              <a:rPr lang="en-US" altLang="zh-CN" dirty="0"/>
              <a:t>32</a:t>
            </a:r>
            <a:r>
              <a:rPr lang="zh-CN" altLang="en-US" dirty="0"/>
              <a:t>号字；</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dirty="0"/>
              <a:t>3.</a:t>
            </a:r>
            <a:r>
              <a:rPr lang="zh-CN" altLang="en-US" dirty="0"/>
              <a:t>学校名称：请填写全称；</a:t>
            </a:r>
            <a:endParaRPr lang="en-US" altLang="zh-CN" b="1" dirty="0"/>
          </a:p>
          <a:p>
            <a:r>
              <a:rPr lang="en-US" altLang="zh-CN" dirty="0"/>
              <a:t>4.</a:t>
            </a:r>
            <a:r>
              <a:rPr lang="zh-CN" altLang="en-US" dirty="0"/>
              <a:t>学科、年级、主讲人、学校：华文楷体</a:t>
            </a:r>
            <a:r>
              <a:rPr lang="en-US" altLang="zh-CN" dirty="0"/>
              <a:t>28</a:t>
            </a:r>
            <a:r>
              <a:rPr lang="zh-CN" altLang="en-US" dirty="0"/>
              <a:t>号字（具体根据文字量可适当调整）。</a:t>
            </a:r>
            <a:endParaRPr lang="en-US" altLang="zh-CN" dirty="0"/>
          </a:p>
          <a:p>
            <a:endParaRPr lang="en-US" altLang="zh-CN" dirty="0"/>
          </a:p>
          <a:p>
            <a:r>
              <a:rPr lang="zh-CN" altLang="en-US" dirty="0"/>
              <a:t>英文</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dirty="0"/>
              <a:t>1.</a:t>
            </a:r>
            <a:r>
              <a:rPr lang="zh-CN" altLang="en-US" dirty="0"/>
              <a:t>课名：字体以</a:t>
            </a:r>
            <a:r>
              <a:rPr lang="en-US" altLang="zh-CN" dirty="0"/>
              <a:t>Times New Roman</a:t>
            </a:r>
            <a:r>
              <a:rPr lang="zh-CN" altLang="en-US" dirty="0"/>
              <a:t>为主，字号一般使用</a:t>
            </a:r>
            <a:r>
              <a:rPr lang="en-US" altLang="zh-CN" dirty="0"/>
              <a:t>32—36</a:t>
            </a:r>
            <a:r>
              <a:rPr lang="zh-CN" altLang="en-US" dirty="0"/>
              <a:t>号，特别强调可以用</a:t>
            </a:r>
            <a:r>
              <a:rPr lang="en-US" altLang="zh-CN" dirty="0"/>
              <a:t>40</a:t>
            </a:r>
            <a:r>
              <a:rPr lang="zh-CN" altLang="en-US" dirty="0"/>
              <a:t>号；</a:t>
            </a:r>
            <a:endParaRPr lang="en-US" altLang="zh-CN" dirty="0"/>
          </a:p>
          <a:p>
            <a:r>
              <a:rPr lang="en-US" altLang="zh-CN" dirty="0"/>
              <a:t>2.</a:t>
            </a:r>
            <a:r>
              <a:rPr lang="zh-CN" altLang="en-US" dirty="0"/>
              <a:t>（</a:t>
            </a:r>
            <a:r>
              <a:rPr lang="en-US" altLang="zh-CN" dirty="0"/>
              <a:t>Period</a:t>
            </a:r>
            <a:r>
              <a:rPr lang="en-US" altLang="zh-CN" baseline="0" dirty="0"/>
              <a:t> 1</a:t>
            </a:r>
            <a:r>
              <a:rPr lang="zh-CN" altLang="en-US" dirty="0"/>
              <a:t>）：字体使用</a:t>
            </a:r>
            <a:r>
              <a:rPr lang="en-US" altLang="zh-CN" dirty="0"/>
              <a:t>Arial</a:t>
            </a:r>
            <a:r>
              <a:rPr lang="zh-CN" altLang="en-US" dirty="0"/>
              <a:t>，字号为</a:t>
            </a:r>
            <a:r>
              <a:rPr lang="en-US" altLang="zh-CN" dirty="0"/>
              <a:t>28</a:t>
            </a:r>
            <a:r>
              <a:rPr lang="zh-CN" altLang="en-US" dirty="0"/>
              <a:t>；</a:t>
            </a:r>
            <a:endParaRPr lang="en-US" altLang="zh-CN" dirty="0"/>
          </a:p>
          <a:p>
            <a:r>
              <a:rPr lang="en-US" altLang="zh-CN" dirty="0"/>
              <a:t>3.</a:t>
            </a:r>
            <a:r>
              <a:rPr lang="zh-CN" altLang="en-US" dirty="0"/>
              <a:t>正文一般用</a:t>
            </a:r>
            <a:r>
              <a:rPr lang="en-US" altLang="zh-CN" dirty="0"/>
              <a:t>24—28</a:t>
            </a:r>
            <a:r>
              <a:rPr lang="zh-CN" altLang="en-US" dirty="0"/>
              <a:t>号，特别强调可用</a:t>
            </a:r>
            <a:r>
              <a:rPr lang="en-US" altLang="zh-CN" dirty="0"/>
              <a:t>32</a:t>
            </a:r>
            <a:r>
              <a:rPr lang="zh-CN" altLang="en-US" dirty="0"/>
              <a:t>号。</a:t>
            </a:r>
            <a:endParaRPr lang="en-US" altLang="zh-CN" dirty="0"/>
          </a:p>
          <a:p>
            <a:endParaRPr lang="en-US" altLang="zh-CN" dirty="0"/>
          </a:p>
          <a:p>
            <a:r>
              <a:rPr lang="zh-CN" altLang="zh-CN" sz="1200" kern="1200" dirty="0">
                <a:solidFill>
                  <a:schemeClr val="tx1"/>
                </a:solidFill>
                <a:effectLst/>
                <a:latin typeface="+mn-lt"/>
                <a:ea typeface="+mn-ea"/>
                <a:cs typeface="+mn-cs"/>
              </a:rPr>
              <a:t>注意标点的规范（例如：中文省略号</a:t>
            </a:r>
            <a:r>
              <a:rPr lang="zh-CN" altLang="en-US" sz="1200" kern="1200" dirty="0">
                <a:solidFill>
                  <a:schemeClr val="tx1"/>
                </a:solidFill>
                <a:effectLst/>
                <a:latin typeface="+mn-lt"/>
                <a:ea typeface="+mn-ea"/>
                <a:cs typeface="+mn-cs"/>
              </a:rPr>
              <a:t>为</a:t>
            </a:r>
            <a:r>
              <a:rPr lang="zh-CN" altLang="zh-CN" sz="1200" kern="1200" dirty="0">
                <a:solidFill>
                  <a:schemeClr val="tx1"/>
                </a:solidFill>
                <a:effectLst/>
                <a:latin typeface="+mn-lt"/>
                <a:ea typeface="+mn-ea"/>
                <a:cs typeface="+mn-cs"/>
              </a:rPr>
              <a:t>……，可用</a:t>
            </a:r>
            <a:r>
              <a:rPr lang="en-US" altLang="zh-CN" sz="1200" kern="1200" dirty="0">
                <a:solidFill>
                  <a:schemeClr val="tx1"/>
                </a:solidFill>
                <a:effectLst/>
                <a:latin typeface="+mn-lt"/>
                <a:ea typeface="+mn-ea"/>
                <a:cs typeface="+mn-cs"/>
              </a:rPr>
              <a:t>Shift+</a:t>
            </a:r>
            <a:r>
              <a:rPr lang="zh-CN" altLang="zh-CN" sz="1200" kern="1200" dirty="0">
                <a:solidFill>
                  <a:schemeClr val="tx1"/>
                </a:solidFill>
                <a:effectLst/>
                <a:latin typeface="+mn-lt"/>
                <a:ea typeface="+mn-ea"/>
                <a:cs typeface="+mn-cs"/>
              </a:rPr>
              <a:t>数字键</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打出中文省略号，英文省略号</a:t>
            </a:r>
            <a:r>
              <a:rPr lang="zh-CN" altLang="en-US" sz="1200" kern="1200" dirty="0">
                <a:solidFill>
                  <a:schemeClr val="tx1"/>
                </a:solidFill>
                <a:effectLst/>
                <a:latin typeface="+mn-lt"/>
                <a:ea typeface="+mn-ea"/>
                <a:cs typeface="+mn-cs"/>
              </a:rPr>
              <a:t>为</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a:t>
            </a:fld>
            <a:endParaRPr lang="zh-CN" altLang="en-US"/>
          </a:p>
        </p:txBody>
      </p:sp>
    </p:spTree>
    <p:extLst>
      <p:ext uri="{BB962C8B-B14F-4D97-AF65-F5344CB8AC3E}">
        <p14:creationId xmlns:p14="http://schemas.microsoft.com/office/powerpoint/2010/main" val="3293971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5</a:t>
            </a:fld>
            <a:endParaRPr lang="zh-CN" altLang="en-US"/>
          </a:p>
        </p:txBody>
      </p:sp>
    </p:spTree>
    <p:extLst>
      <p:ext uri="{BB962C8B-B14F-4D97-AF65-F5344CB8AC3E}">
        <p14:creationId xmlns:p14="http://schemas.microsoft.com/office/powerpoint/2010/main" val="35426509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685A6CA-0CF8-4C0F-A4EF-5C6C0D45FAAD}" type="datetimeFigureOut">
              <a:rPr lang="zh-CN" altLang="en-US" smtClean="0"/>
              <a:t>2022/10/24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t>‹#›</a:t>
            </a:fld>
            <a:endParaRPr lang="zh-CN" altLang="en-US" dirty="0"/>
          </a:p>
        </p:txBody>
      </p:sp>
      <p:sp>
        <p:nvSpPr>
          <p:cNvPr id="10" name="标题 1"/>
          <p:cNvSpPr txBox="1"/>
          <p:nvPr userDrawn="1"/>
        </p:nvSpPr>
        <p:spPr>
          <a:xfrm>
            <a:off x="1162578" y="728664"/>
            <a:ext cx="6682317" cy="7704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3200" dirty="0">
                <a:solidFill>
                  <a:schemeClr val="bg1"/>
                </a:solidFill>
              </a:rPr>
              <a:t>基础教育精品课</a:t>
            </a:r>
          </a:p>
        </p:txBody>
      </p:sp>
      <p:pic>
        <p:nvPicPr>
          <p:cNvPr id="7" name="图片 6"/>
          <p:cNvPicPr>
            <a:picLocks noChangeAspect="1"/>
          </p:cNvPicPr>
          <p:nvPr userDrawn="1"/>
        </p:nvPicPr>
        <p:blipFill>
          <a:blip r:embed="rId3"/>
          <a:stretch>
            <a:fillRect/>
          </a:stretch>
        </p:blipFill>
        <p:spPr>
          <a:xfrm>
            <a:off x="1353079" y="2830103"/>
            <a:ext cx="409575" cy="4667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userDrawn="1"/>
        </p:nvSpPr>
        <p:spPr>
          <a:xfrm>
            <a:off x="431800" y="365125"/>
            <a:ext cx="2133600" cy="714375"/>
          </a:xfrm>
          <a:prstGeom prst="rect">
            <a:avLst/>
          </a:prstGeom>
          <a:noFill/>
        </p:spPr>
        <p:txBody>
          <a:bodyPr wrap="square" rtlCol="0">
            <a:spAutoFit/>
          </a:body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5A6CA-0CF8-4C0F-A4EF-5C6C0D45FAAD}" type="datetimeFigureOut">
              <a:rPr lang="zh-CN" altLang="en-US" smtClean="0"/>
              <a:t>2022/10/24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8A902-E013-4FF5-9CBD-78113C78402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1055688" y="2044237"/>
            <a:ext cx="10080625" cy="1006475"/>
          </a:xfrm>
          <a:prstGeom prst="rect">
            <a:avLst/>
          </a:prstGeom>
        </p:spPr>
        <p:txBody>
          <a:bodyPr/>
          <a:lstStyle/>
          <a:p>
            <a:r>
              <a:rPr lang="zh-CN" altLang="en-US" sz="4800" b="1" dirty="0">
                <a:solidFill>
                  <a:schemeClr val="bg1"/>
                </a:solidFill>
                <a:latin typeface="微软雅黑" panose="020B0503020204020204" pitchFamily="34" charset="-122"/>
                <a:ea typeface="微软雅黑" panose="020B0503020204020204" pitchFamily="34" charset="-122"/>
              </a:rPr>
              <a:t>实践是检验真理的唯一标准</a:t>
            </a:r>
            <a:r>
              <a:rPr lang="zh-CN" altLang="en-US" sz="3200" b="1" dirty="0">
                <a:solidFill>
                  <a:schemeClr val="bg1"/>
                </a:solidFill>
                <a:latin typeface="微软雅黑" panose="020B0503020204020204" pitchFamily="34" charset="-122"/>
                <a:ea typeface="微软雅黑" panose="020B0503020204020204" pitchFamily="34" charset="-122"/>
              </a:rPr>
              <a:t>（第一课时）</a:t>
            </a:r>
          </a:p>
        </p:txBody>
      </p:sp>
      <p:sp>
        <p:nvSpPr>
          <p:cNvPr id="6" name="副标题 2"/>
          <p:cNvSpPr txBox="1"/>
          <p:nvPr/>
        </p:nvSpPr>
        <p:spPr>
          <a:xfrm>
            <a:off x="1395663" y="3771491"/>
            <a:ext cx="9887380" cy="99432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2800" dirty="0"/>
              <a:t>年    级：高二年级                 学    科：语文（统编版）</a:t>
            </a:r>
          </a:p>
          <a:p>
            <a:r>
              <a:rPr lang="zh-CN" altLang="en-US" sz="2800" dirty="0"/>
              <a:t>主讲人：王琳妮                     学    校：复旦大学附属中学</a:t>
            </a:r>
            <a:endParaRPr lang="en-US" altLang="zh-CN"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0564" y="1221081"/>
            <a:ext cx="9186705" cy="523220"/>
          </a:xfrm>
          <a:prstGeom prst="rect">
            <a:avLst/>
          </a:prstGeom>
          <a:noFill/>
        </p:spPr>
        <p:txBody>
          <a:bodyPr wrap="square" rtlCol="0">
            <a:spAutoFit/>
          </a:bodyPr>
          <a:lstStyle/>
          <a:p>
            <a:r>
              <a:rPr lang="en-US" altLang="zh-CN" sz="2800" b="1" kern="0" dirty="0">
                <a:solidFill>
                  <a:srgbClr val="000000"/>
                </a:solidFill>
                <a:effectLst/>
                <a:latin typeface="Helvetica" panose="020B0604020202020204" pitchFamily="34" charset="0"/>
                <a:ea typeface="宋体" panose="02010600030101010101" pitchFamily="2" charset="-122"/>
                <a:cs typeface="Helvetica" panose="020B0604020202020204" pitchFamily="34" charset="0"/>
              </a:rPr>
              <a:t>      </a:t>
            </a:r>
            <a:endParaRPr lang="zh-CN" altLang="en-US" sz="3600" b="1" dirty="0"/>
          </a:p>
        </p:txBody>
      </p:sp>
      <p:sp>
        <p:nvSpPr>
          <p:cNvPr id="4" name="文本框 3"/>
          <p:cNvSpPr txBox="1"/>
          <p:nvPr/>
        </p:nvSpPr>
        <p:spPr>
          <a:xfrm>
            <a:off x="2358390" y="1160145"/>
            <a:ext cx="7484745" cy="4615815"/>
          </a:xfrm>
          <a:prstGeom prst="rect">
            <a:avLst/>
          </a:prstGeom>
          <a:noFill/>
        </p:spPr>
        <p:txBody>
          <a:bodyPr wrap="square" rtlCol="0">
            <a:spAutoFit/>
          </a:bodyPr>
          <a:lstStyle/>
          <a:p>
            <a:pPr algn="ctr" fontAlgn="auto">
              <a:spcAft>
                <a:spcPts val="1200"/>
              </a:spcAft>
            </a:pPr>
            <a:r>
              <a:rPr lang="zh-CN" altLang="en-US" sz="3200" b="1" dirty="0">
                <a:solidFill>
                  <a:srgbClr val="AE0203"/>
                </a:solidFill>
                <a:latin typeface="黑体" panose="02010609060101010101" pitchFamily="49" charset="-122"/>
                <a:ea typeface="黑体" panose="02010609060101010101" pitchFamily="49" charset="-122"/>
              </a:rPr>
              <a:t>第一单元</a:t>
            </a:r>
            <a:endParaRPr lang="en-US" altLang="zh-CN" dirty="0">
              <a:latin typeface="黑体" panose="02010609060101010101" pitchFamily="49" charset="-122"/>
              <a:ea typeface="黑体" panose="02010609060101010101" pitchFamily="49" charset="-122"/>
            </a:endParaRPr>
          </a:p>
          <a:p>
            <a:pPr>
              <a:lnSpc>
                <a:spcPct val="150000"/>
              </a:lnSpc>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社会历史的决定性基础</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a:p>
            <a:pPr>
              <a:lnSpc>
                <a:spcPct val="150000"/>
              </a:lnSpc>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改造我们的学习</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a:p>
            <a:pPr>
              <a:lnSpc>
                <a:spcPct val="150000"/>
              </a:lnSpc>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人的正确思想是从哪里来的？</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a:p>
            <a:pPr>
              <a:lnSpc>
                <a:spcPct val="150000"/>
              </a:lnSpc>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实践是检验真理的唯一标准</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a:p>
            <a:pPr>
              <a:lnSpc>
                <a:spcPct val="150000"/>
              </a:lnSpc>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*修辞立其诚</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a:p>
            <a:pPr>
              <a:lnSpc>
                <a:spcPct val="150000"/>
              </a:lnSpc>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*怜悯是人的天性</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a:p>
            <a:pPr>
              <a:lnSpc>
                <a:spcPct val="150000"/>
              </a:lnSpc>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*人应当坚持正义</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0564" y="1221081"/>
            <a:ext cx="9186705" cy="523220"/>
          </a:xfrm>
          <a:prstGeom prst="rect">
            <a:avLst/>
          </a:prstGeom>
          <a:noFill/>
        </p:spPr>
        <p:txBody>
          <a:bodyPr wrap="square" rtlCol="0">
            <a:spAutoFit/>
          </a:bodyPr>
          <a:lstStyle/>
          <a:p>
            <a:r>
              <a:rPr lang="en-US" altLang="zh-CN" sz="2800" b="1" kern="0" dirty="0">
                <a:solidFill>
                  <a:srgbClr val="000000"/>
                </a:solidFill>
                <a:effectLst/>
                <a:latin typeface="Helvetica" panose="020B0604020202020204" pitchFamily="34" charset="0"/>
                <a:ea typeface="宋体" panose="02010600030101010101" pitchFamily="2" charset="-122"/>
                <a:cs typeface="Helvetica" panose="020B0604020202020204" pitchFamily="34" charset="0"/>
              </a:rPr>
              <a:t>      </a:t>
            </a:r>
            <a:endParaRPr lang="zh-CN" altLang="en-US" sz="3600" b="1" dirty="0"/>
          </a:p>
        </p:txBody>
      </p:sp>
      <p:sp>
        <p:nvSpPr>
          <p:cNvPr id="4" name="文本框 3"/>
          <p:cNvSpPr txBox="1"/>
          <p:nvPr/>
        </p:nvSpPr>
        <p:spPr>
          <a:xfrm>
            <a:off x="1450428" y="1243786"/>
            <a:ext cx="8114649" cy="4092575"/>
          </a:xfrm>
          <a:prstGeom prst="rect">
            <a:avLst/>
          </a:prstGeom>
          <a:noFill/>
        </p:spPr>
        <p:txBody>
          <a:bodyPr wrap="square" rtlCol="0">
            <a:spAutoFit/>
          </a:bodyPr>
          <a:lstStyle/>
          <a:p>
            <a:pPr algn="ctr"/>
            <a:r>
              <a:rPr lang="zh-CN" altLang="en-US" sz="3200" b="1" dirty="0">
                <a:solidFill>
                  <a:srgbClr val="AE0203"/>
                </a:solidFill>
                <a:latin typeface="黑体" panose="02010609060101010101" pitchFamily="49" charset="-122"/>
                <a:ea typeface="黑体" panose="02010609060101010101" pitchFamily="49" charset="-122"/>
              </a:rPr>
              <a:t>单元导语</a:t>
            </a:r>
            <a:endParaRPr lang="en-US" altLang="zh-CN" sz="3200" b="1" dirty="0">
              <a:latin typeface="黑体" panose="02010609060101010101" pitchFamily="49" charset="-122"/>
              <a:ea typeface="黑体" panose="02010609060101010101" pitchFamily="49" charset="-122"/>
            </a:endParaRPr>
          </a:p>
          <a:p>
            <a:endParaRPr lang="en-US" altLang="zh-CN" dirty="0"/>
          </a:p>
          <a:p>
            <a:pPr indent="711200" fontAlgn="auto">
              <a:lnSpc>
                <a:spcPct val="150000"/>
              </a:lnSpc>
              <a:extLst>
                <a:ext uri="{35155182-B16C-46BC-9424-99874614C6A1}">
                  <wpsdc:indentchars xmlns="" xmlns:wpsdc="http://www.wps.cn/officeDocument/2017/drawingmlCustomData" val="200" checksum="3773799597"/>
                </a:ext>
              </a:extLst>
            </a:pP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研读经典理论文章，获得思想启迪，</a:t>
            </a:r>
            <a:r>
              <a:rPr lang="zh-CN" altLang="en-US" sz="28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提升思维品质</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 </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pPr indent="711200" fontAlgn="auto">
              <a:lnSpc>
                <a:spcPct val="150000"/>
              </a:lnSpc>
              <a:extLst>
                <a:ext uri="{35155182-B16C-46BC-9424-99874614C6A1}">
                  <wpsdc:indentchars xmlns="" xmlns:wpsdc="http://www.wps.cn/officeDocument/2017/drawingmlCustomData" val="200" checksum="3773799597"/>
                </a:ext>
              </a:extLst>
            </a:pP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阅读时抓住主要概念，</a:t>
            </a:r>
            <a:r>
              <a:rPr lang="zh-CN" altLang="en-US" sz="28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把握核心观点，理清论述思路</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，感受文章强大的思想力量；同时注意</a:t>
            </a:r>
            <a:r>
              <a:rPr lang="zh-CN" altLang="en-US" sz="28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欣赏</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文章的</a:t>
            </a:r>
            <a:r>
              <a:rPr lang="zh-CN" altLang="en-US" sz="28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论证艺术</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，体会语言表达的</a:t>
            </a:r>
            <a:r>
              <a:rPr lang="zh-CN" altLang="en-US" sz="28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准确性和严密性</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6520" y="1839595"/>
            <a:ext cx="1997075" cy="583565"/>
          </a:xfrm>
          <a:prstGeom prst="rect">
            <a:avLst/>
          </a:prstGeom>
          <a:noFill/>
        </p:spPr>
        <p:txBody>
          <a:bodyPr wrap="square" rtlCol="0">
            <a:spAutoFit/>
          </a:bodyPr>
          <a:lstStyle/>
          <a:p>
            <a:r>
              <a:rPr lang="zh-CN" altLang="en-US" sz="3200" b="1" dirty="0">
                <a:latin typeface="黑体" panose="02010609060101010101" pitchFamily="49" charset="-122"/>
                <a:ea typeface="黑体" panose="02010609060101010101" pitchFamily="49" charset="-122"/>
                <a:cs typeface="黑体" panose="02010609060101010101" pitchFamily="49" charset="-122"/>
              </a:rPr>
              <a:t>主问题：</a:t>
            </a:r>
          </a:p>
        </p:txBody>
      </p:sp>
      <p:sp>
        <p:nvSpPr>
          <p:cNvPr id="3" name="文本框 2"/>
          <p:cNvSpPr txBox="1"/>
          <p:nvPr/>
        </p:nvSpPr>
        <p:spPr>
          <a:xfrm>
            <a:off x="1471447" y="3042415"/>
            <a:ext cx="8660525" cy="521970"/>
          </a:xfrm>
          <a:prstGeom prst="rect">
            <a:avLst/>
          </a:prstGeom>
          <a:noFill/>
        </p:spPr>
        <p:txBody>
          <a:bodyPr wrap="square" rtlCol="0">
            <a:spAutoFit/>
          </a:bodyPr>
          <a:lstStyle/>
          <a:p>
            <a:r>
              <a:rPr lang="en-US" altLang="zh-CN" sz="2800" b="1" dirty="0">
                <a:latin typeface="黑体" panose="02010609060101010101" pitchFamily="49" charset="-122"/>
                <a:ea typeface="黑体" panose="02010609060101010101" pitchFamily="49" charset="-122"/>
              </a:rPr>
              <a:t>《</a:t>
            </a:r>
            <a:r>
              <a:rPr lang="zh-CN" altLang="en-US" sz="2800" b="1" dirty="0">
                <a:latin typeface="黑体" panose="02010609060101010101" pitchFamily="49" charset="-122"/>
                <a:ea typeface="黑体" panose="02010609060101010101" pitchFamily="49" charset="-122"/>
              </a:rPr>
              <a:t>实践是检验真理的唯一标准</a:t>
            </a:r>
            <a:r>
              <a:rPr lang="en-US" altLang="zh-CN" sz="2800" b="1" dirty="0">
                <a:latin typeface="黑体" panose="02010609060101010101" pitchFamily="49" charset="-122"/>
                <a:ea typeface="黑体" panose="02010609060101010101" pitchFamily="49" charset="-122"/>
              </a:rPr>
              <a:t>》</a:t>
            </a:r>
            <a:r>
              <a:rPr lang="zh-CN" altLang="en-US" sz="2800" b="1" dirty="0">
                <a:latin typeface="黑体" panose="02010609060101010101" pitchFamily="49" charset="-122"/>
                <a:ea typeface="黑体" panose="02010609060101010101" pitchFamily="49" charset="-122"/>
              </a:rPr>
              <a:t>的论证思路是怎样的？</a:t>
            </a:r>
            <a:endParaRPr lang="zh-CN" altLang="en-US" sz="4000" b="1" dirty="0">
              <a:latin typeface="黑体" panose="02010609060101010101" pitchFamily="49" charset="-122"/>
              <a:ea typeface="黑体" panose="020106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2096778" y="2084638"/>
            <a:ext cx="7455205" cy="1384995"/>
          </a:xfrm>
          <a:prstGeom prst="rect">
            <a:avLst/>
          </a:prstGeom>
          <a:noFill/>
        </p:spPr>
        <p:txBody>
          <a:bodyPr wrap="square" rtlCol="0">
            <a:spAutoFit/>
          </a:bodyPr>
          <a:lstStyle/>
          <a:p>
            <a:r>
              <a:rPr lang="zh-CN" altLang="en-US" sz="2800" b="1" dirty="0">
                <a:solidFill>
                  <a:prstClr val="black"/>
                </a:solidFill>
                <a:latin typeface="华文楷体" panose="02010600040101010101" pitchFamily="2" charset="-122"/>
                <a:ea typeface="华文楷体" panose="02010600040101010101" pitchFamily="2" charset="-122"/>
              </a:rPr>
              <a:t>        到</a:t>
            </a:r>
            <a:r>
              <a:rPr lang="en-US" altLang="zh-CN" sz="2800" b="1" dirty="0">
                <a:solidFill>
                  <a:prstClr val="black"/>
                </a:solidFill>
                <a:latin typeface="华文楷体" panose="02010600040101010101" pitchFamily="2" charset="-122"/>
                <a:ea typeface="华文楷体" panose="02010600040101010101" pitchFamily="2" charset="-122"/>
              </a:rPr>
              <a:t>1977</a:t>
            </a:r>
            <a:r>
              <a:rPr lang="zh-CN" altLang="en-US" sz="2800" b="1" dirty="0">
                <a:solidFill>
                  <a:prstClr val="black"/>
                </a:solidFill>
                <a:latin typeface="华文楷体" panose="02010600040101010101" pitchFamily="2" charset="-122"/>
                <a:ea typeface="华文楷体" panose="02010600040101010101" pitchFamily="2" charset="-122"/>
              </a:rPr>
              <a:t>年</a:t>
            </a:r>
            <a:r>
              <a:rPr lang="en-US" altLang="zh-CN" sz="2800" b="1" dirty="0">
                <a:solidFill>
                  <a:prstClr val="black"/>
                </a:solidFill>
                <a:latin typeface="华文楷体" panose="02010600040101010101" pitchFamily="2" charset="-122"/>
                <a:ea typeface="华文楷体" panose="02010600040101010101" pitchFamily="2" charset="-122"/>
              </a:rPr>
              <a:t>7</a:t>
            </a:r>
            <a:r>
              <a:rPr lang="zh-CN" altLang="en-US" sz="2800" b="1" dirty="0">
                <a:solidFill>
                  <a:prstClr val="black"/>
                </a:solidFill>
                <a:latin typeface="华文楷体" panose="02010600040101010101" pitchFamily="2" charset="-122"/>
                <a:ea typeface="华文楷体" panose="02010600040101010101" pitchFamily="2" charset="-122"/>
              </a:rPr>
              <a:t>月初，才确定以“实践是检验真理的标准”作基本论点</a:t>
            </a:r>
            <a:r>
              <a:rPr lang="en-US" altLang="zh-CN" sz="2800" b="1" dirty="0">
                <a:solidFill>
                  <a:prstClr val="black"/>
                </a:solidFill>
                <a:latin typeface="华文楷体" panose="02010600040101010101" pitchFamily="2" charset="-122"/>
                <a:ea typeface="华文楷体" panose="02010600040101010101" pitchFamily="2" charset="-122"/>
              </a:rPr>
              <a:t>……</a:t>
            </a:r>
            <a:r>
              <a:rPr lang="zh-CN" altLang="en-US" sz="2800" b="1" dirty="0">
                <a:solidFill>
                  <a:srgbClr val="AE0203"/>
                </a:solidFill>
                <a:latin typeface="华文楷体" panose="02010600040101010101" pitchFamily="2" charset="-122"/>
                <a:ea typeface="华文楷体" panose="02010600040101010101" pitchFamily="2" charset="-122"/>
              </a:rPr>
              <a:t>把</a:t>
            </a:r>
            <a:r>
              <a:rPr lang="en-US" altLang="zh-CN" sz="2800" b="1" dirty="0">
                <a:solidFill>
                  <a:srgbClr val="AE0203"/>
                </a:solidFill>
                <a:latin typeface="华文楷体" panose="02010600040101010101" pitchFamily="2" charset="-122"/>
                <a:ea typeface="华文楷体" panose="02010600040101010101" pitchFamily="2" charset="-122"/>
              </a:rPr>
              <a:t>《</a:t>
            </a:r>
            <a:r>
              <a:rPr lang="zh-CN" altLang="en-US" sz="2800" b="1" dirty="0">
                <a:solidFill>
                  <a:srgbClr val="AE0203"/>
                </a:solidFill>
                <a:latin typeface="华文楷体" panose="02010600040101010101" pitchFamily="2" charset="-122"/>
                <a:ea typeface="华文楷体" panose="02010600040101010101" pitchFamily="2" charset="-122"/>
              </a:rPr>
              <a:t>实践是检验真理的标准</a:t>
            </a:r>
            <a:r>
              <a:rPr lang="en-US" altLang="zh-CN" sz="2800" b="1" dirty="0">
                <a:solidFill>
                  <a:srgbClr val="AE0203"/>
                </a:solidFill>
                <a:latin typeface="华文楷体" panose="02010600040101010101" pitchFamily="2" charset="-122"/>
                <a:ea typeface="华文楷体" panose="02010600040101010101" pitchFamily="2" charset="-122"/>
              </a:rPr>
              <a:t>》</a:t>
            </a:r>
            <a:r>
              <a:rPr lang="zh-CN" altLang="en-US" sz="2800" b="1" dirty="0">
                <a:solidFill>
                  <a:srgbClr val="AE0203"/>
                </a:solidFill>
                <a:latin typeface="华文楷体" panose="02010600040101010101" pitchFamily="2" charset="-122"/>
                <a:ea typeface="华文楷体" panose="02010600040101010101" pitchFamily="2" charset="-122"/>
              </a:rPr>
              <a:t>作为题目</a:t>
            </a:r>
            <a:r>
              <a:rPr lang="zh-CN" altLang="en-US" sz="2800" b="1" dirty="0">
                <a:solidFill>
                  <a:prstClr val="black"/>
                </a:solidFill>
                <a:latin typeface="华文楷体" panose="02010600040101010101" pitchFamily="2" charset="-122"/>
                <a:ea typeface="华文楷体" panose="02010600040101010101" pitchFamily="2" charset="-122"/>
              </a:rPr>
              <a:t>，文章怎么写呢？</a:t>
            </a:r>
            <a:endParaRPr lang="en-US" altLang="zh-CN" sz="2800" b="1" dirty="0">
              <a:solidFill>
                <a:prstClr val="black"/>
              </a:solidFill>
              <a:latin typeface="华文楷体" panose="02010600040101010101" pitchFamily="2" charset="-122"/>
              <a:ea typeface="华文楷体" panose="02010600040101010101" pitchFamily="2" charset="-122"/>
            </a:endParaRPr>
          </a:p>
        </p:txBody>
      </p:sp>
      <p:sp>
        <p:nvSpPr>
          <p:cNvPr id="10" name="文本框 9"/>
          <p:cNvSpPr txBox="1"/>
          <p:nvPr/>
        </p:nvSpPr>
        <p:spPr>
          <a:xfrm>
            <a:off x="2805430" y="4011295"/>
            <a:ext cx="6746240" cy="829945"/>
          </a:xfrm>
          <a:prstGeom prst="rect">
            <a:avLst/>
          </a:prstGeom>
          <a:noFill/>
        </p:spPr>
        <p:txBody>
          <a:bodyPr wrap="square" rtlCol="0">
            <a:spAutoFit/>
          </a:bodyPr>
          <a:lstStyle/>
          <a:p>
            <a:pPr algn="l"/>
            <a:r>
              <a:rPr lang="zh-CN" altLang="en-US" sz="2400" b="1" dirty="0">
                <a:solidFill>
                  <a:prstClr val="black"/>
                </a:solidFill>
                <a:latin typeface="华文楷体" panose="02010600040101010101" pitchFamily="2" charset="-122"/>
                <a:ea typeface="华文楷体" panose="02010600040101010101" pitchFamily="2" charset="-122"/>
                <a:cs typeface="华文楷体" panose="02010600040101010101" pitchFamily="2" charset="-122"/>
              </a:rPr>
              <a:t>（胡福明</a:t>
            </a:r>
            <a:r>
              <a:rPr lang="en-US" altLang="zh-CN" sz="2400" b="1" dirty="0">
                <a:solidFill>
                  <a:prstClr val="black"/>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dirty="0">
                <a:solidFill>
                  <a:prstClr val="black"/>
                </a:solidFill>
                <a:latin typeface="华文楷体" panose="02010600040101010101" pitchFamily="2" charset="-122"/>
                <a:ea typeface="华文楷体" panose="02010600040101010101" pitchFamily="2" charset="-122"/>
                <a:cs typeface="华文楷体" panose="02010600040101010101" pitchFamily="2" charset="-122"/>
              </a:rPr>
              <a:t>真理标准大讨论的序曲</a:t>
            </a:r>
            <a:endParaRPr lang="en-US" altLang="zh-CN" sz="2400" b="1" dirty="0">
              <a:solidFill>
                <a:prstClr val="black"/>
              </a:solidFill>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2400" b="1" dirty="0">
                <a:solidFill>
                  <a:prstClr val="black"/>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dirty="0">
                <a:solidFill>
                  <a:prstClr val="black"/>
                </a:solidFill>
                <a:latin typeface="华文楷体" panose="02010600040101010101" pitchFamily="2" charset="-122"/>
                <a:ea typeface="华文楷体" panose="02010600040101010101" pitchFamily="2" charset="-122"/>
                <a:cs typeface="华文楷体" panose="02010600040101010101" pitchFamily="2" charset="-122"/>
              </a:rPr>
              <a:t>谈实践标准一文的写作、修改和发表过程</a:t>
            </a:r>
            <a:r>
              <a:rPr lang="en-US" altLang="zh-CN" sz="2400" b="1" dirty="0">
                <a:solidFill>
                  <a:prstClr val="black"/>
                </a:solidFill>
                <a:latin typeface="华文楷体" panose="02010600040101010101" pitchFamily="2" charset="-122"/>
                <a:ea typeface="华文楷体" panose="02010600040101010101" pitchFamily="2" charset="-122"/>
                <a:cs typeface="华文楷体" panose="02010600040101010101" pitchFamily="2" charset="-122"/>
              </a:rPr>
              <a:t>》)</a:t>
            </a:r>
          </a:p>
        </p:txBody>
      </p:sp>
      <p:sp>
        <p:nvSpPr>
          <p:cNvPr id="5" name="文本框 4"/>
          <p:cNvSpPr txBox="1"/>
          <p:nvPr/>
        </p:nvSpPr>
        <p:spPr>
          <a:xfrm>
            <a:off x="5701862" y="2974427"/>
            <a:ext cx="914400" cy="914400"/>
          </a:xfrm>
          <a:prstGeom prst="rect">
            <a:avLst/>
          </a:prstGeom>
          <a:noFill/>
        </p:spPr>
        <p:txBody>
          <a:bodyPr wrap="square" rtlCol="0">
            <a:spAutoFit/>
          </a:bodyPr>
          <a:lstStyle/>
          <a:p>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7566" t="8084" r="6544" b="15842"/>
          <a:stretch>
            <a:fillRect/>
          </a:stretch>
        </p:blipFill>
        <p:spPr>
          <a:xfrm>
            <a:off x="3905927" y="966667"/>
            <a:ext cx="4414346" cy="5150071"/>
          </a:xfrm>
          <a:prstGeom prst="rect">
            <a:avLst/>
          </a:prstGeom>
        </p:spPr>
      </p:pic>
      <p:sp>
        <p:nvSpPr>
          <p:cNvPr id="4" name="文本框 3"/>
          <p:cNvSpPr txBox="1"/>
          <p:nvPr/>
        </p:nvSpPr>
        <p:spPr>
          <a:xfrm>
            <a:off x="1475117" y="1121434"/>
            <a:ext cx="2915728" cy="830997"/>
          </a:xfrm>
          <a:prstGeom prst="rect">
            <a:avLst/>
          </a:prstGeom>
          <a:noFill/>
        </p:spPr>
        <p:txBody>
          <a:bodyPr wrap="square" rtlCol="0">
            <a:spAutoFit/>
          </a:bodyPr>
          <a:lstStyle/>
          <a:p>
            <a:r>
              <a:rPr lang="en-US" altLang="zh-CN" sz="2400" b="1" dirty="0"/>
              <a:t>1978</a:t>
            </a:r>
            <a:r>
              <a:rPr lang="zh-CN" altLang="en-US" sz="2400" b="1" dirty="0"/>
              <a:t>年</a:t>
            </a:r>
            <a:r>
              <a:rPr lang="en-US" altLang="zh-CN" sz="2400" b="1" dirty="0"/>
              <a:t>5</a:t>
            </a:r>
            <a:r>
              <a:rPr lang="zh-CN" altLang="en-US" sz="2400" b="1" dirty="0"/>
              <a:t>月</a:t>
            </a:r>
            <a:r>
              <a:rPr lang="en-US" altLang="zh-CN" sz="2400" b="1" dirty="0"/>
              <a:t>11</a:t>
            </a:r>
            <a:r>
              <a:rPr lang="zh-CN" altLang="en-US" sz="2400" b="1" dirty="0"/>
              <a:t>日</a:t>
            </a:r>
            <a:endParaRPr lang="en-US" altLang="zh-CN" sz="2400" b="1" dirty="0"/>
          </a:p>
          <a:p>
            <a:r>
              <a:rPr lang="en-US" altLang="zh-CN" sz="2400" b="1" dirty="0"/>
              <a:t>《</a:t>
            </a:r>
            <a:r>
              <a:rPr lang="zh-CN" altLang="en-US" sz="2400" b="1" dirty="0"/>
              <a:t>光明日报</a:t>
            </a:r>
            <a:r>
              <a:rPr lang="en-US" altLang="zh-CN" sz="2400" b="1" dirty="0"/>
              <a:t>》</a:t>
            </a:r>
            <a:endParaRPr lang="zh-CN" altLang="en-US" sz="2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2358" y="1839311"/>
            <a:ext cx="2490951" cy="583565"/>
          </a:xfrm>
          <a:prstGeom prst="rect">
            <a:avLst/>
          </a:prstGeom>
          <a:noFill/>
        </p:spPr>
        <p:txBody>
          <a:bodyPr wrap="square" rtlCol="0">
            <a:spAutoFit/>
          </a:bodyPr>
          <a:lstStyle/>
          <a:p>
            <a:r>
              <a:rPr lang="zh-CN" altLang="en-US" sz="3200" b="1" dirty="0">
                <a:latin typeface="黑体" panose="02010609060101010101" pitchFamily="49" charset="-122"/>
                <a:ea typeface="黑体" panose="02010609060101010101" pitchFamily="49" charset="-122"/>
              </a:rPr>
              <a:t>问题一：</a:t>
            </a:r>
          </a:p>
        </p:txBody>
      </p:sp>
      <p:sp>
        <p:nvSpPr>
          <p:cNvPr id="3" name="文本框 2"/>
          <p:cNvSpPr txBox="1"/>
          <p:nvPr/>
        </p:nvSpPr>
        <p:spPr>
          <a:xfrm>
            <a:off x="2259724" y="2540178"/>
            <a:ext cx="10131971" cy="521970"/>
          </a:xfrm>
          <a:prstGeom prst="rect">
            <a:avLst/>
          </a:prstGeom>
          <a:noFill/>
        </p:spPr>
        <p:txBody>
          <a:bodyPr wrap="square" rtlCol="0">
            <a:spAutoFit/>
          </a:bodyPr>
          <a:lstStyle/>
          <a:p>
            <a:r>
              <a:rPr lang="zh-CN" altLang="en-US" sz="2800" b="1" dirty="0">
                <a:latin typeface="黑体" panose="02010609060101010101" pitchFamily="49" charset="-122"/>
                <a:ea typeface="黑体" panose="02010609060101010101" pitchFamily="49" charset="-122"/>
                <a:cs typeface="黑体" panose="02010609060101010101" pitchFamily="49" charset="-122"/>
              </a:rPr>
              <a:t>文章是如何</a:t>
            </a:r>
            <a:r>
              <a:rPr lang="zh-CN" altLang="en-US" sz="2800" b="1" dirty="0">
                <a:solidFill>
                  <a:srgbClr val="AE0203"/>
                </a:solidFill>
                <a:latin typeface="黑体" panose="02010609060101010101" pitchFamily="49" charset="-122"/>
                <a:ea typeface="黑体" panose="02010609060101010101" pitchFamily="49" charset="-122"/>
                <a:cs typeface="黑体" panose="02010609060101010101" pitchFamily="49" charset="-122"/>
              </a:rPr>
              <a:t>论证</a:t>
            </a:r>
            <a:r>
              <a:rPr lang="zh-CN" altLang="en-US" sz="2800" b="1" dirty="0">
                <a:latin typeface="黑体" panose="02010609060101010101" pitchFamily="49" charset="-122"/>
                <a:ea typeface="黑体" panose="02010609060101010101" pitchFamily="49" charset="-122"/>
                <a:cs typeface="黑体" panose="02010609060101010101" pitchFamily="49" charset="-122"/>
              </a:rPr>
              <a:t>标题中</a:t>
            </a:r>
            <a:r>
              <a:rPr lang="zh-CN" altLang="en-US" sz="2800" b="1" dirty="0">
                <a:solidFill>
                  <a:srgbClr val="AE0203"/>
                </a:solidFill>
                <a:latin typeface="黑体" panose="02010609060101010101" pitchFamily="49" charset="-122"/>
                <a:ea typeface="黑体" panose="02010609060101010101" pitchFamily="49" charset="-122"/>
                <a:cs typeface="黑体" panose="02010609060101010101" pitchFamily="49" charset="-122"/>
              </a:rPr>
              <a:t>“唯一”</a:t>
            </a:r>
            <a:r>
              <a:rPr lang="zh-CN" altLang="en-US" sz="2800" b="1" dirty="0">
                <a:latin typeface="黑体" panose="02010609060101010101" pitchFamily="49" charset="-122"/>
                <a:ea typeface="黑体" panose="02010609060101010101" pitchFamily="49" charset="-122"/>
                <a:cs typeface="黑体" panose="02010609060101010101" pitchFamily="49" charset="-122"/>
              </a:rPr>
              <a:t>这两字的？</a:t>
            </a:r>
          </a:p>
        </p:txBody>
      </p:sp>
      <p:sp>
        <p:nvSpPr>
          <p:cNvPr id="4" name="文本框 3"/>
          <p:cNvSpPr txBox="1"/>
          <p:nvPr/>
        </p:nvSpPr>
        <p:spPr>
          <a:xfrm>
            <a:off x="2259723" y="3532993"/>
            <a:ext cx="10131971" cy="521970"/>
          </a:xfrm>
          <a:prstGeom prst="rect">
            <a:avLst/>
          </a:prstGeom>
          <a:noFill/>
        </p:spPr>
        <p:txBody>
          <a:bodyPr wrap="square" rtlCol="0">
            <a:spAutoFit/>
          </a:bodyPr>
          <a:lstStyle/>
          <a:p>
            <a:r>
              <a:rPr lang="zh-CN" altLang="en-US" sz="2800" b="1" dirty="0">
                <a:latin typeface="黑体" panose="02010609060101010101" pitchFamily="49" charset="-122"/>
                <a:ea typeface="黑体" panose="02010609060101010101" pitchFamily="49" charset="-122"/>
                <a:cs typeface="黑体" panose="02010609060101010101" pitchFamily="49" charset="-122"/>
              </a:rPr>
              <a:t>检验真理的标准为什么</a:t>
            </a:r>
            <a:r>
              <a:rPr lang="zh-CN" altLang="en-US" sz="2800" b="1" dirty="0">
                <a:solidFill>
                  <a:srgbClr val="AE0203"/>
                </a:solidFill>
                <a:latin typeface="黑体" panose="02010609060101010101" pitchFamily="49" charset="-122"/>
                <a:ea typeface="黑体" panose="02010609060101010101" pitchFamily="49" charset="-122"/>
                <a:cs typeface="黑体" panose="02010609060101010101" pitchFamily="49" charset="-122"/>
              </a:rPr>
              <a:t>“只能是”</a:t>
            </a:r>
            <a:r>
              <a:rPr lang="zh-CN" altLang="en-US" sz="2800" b="1" dirty="0">
                <a:latin typeface="黑体" panose="02010609060101010101" pitchFamily="49" charset="-122"/>
                <a:ea typeface="黑体" panose="02010609060101010101" pitchFamily="49" charset="-122"/>
                <a:cs typeface="黑体" panose="02010609060101010101" pitchFamily="49" charset="-122"/>
              </a:rPr>
              <a:t>社会实践？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091557" y="1397744"/>
            <a:ext cx="7693573" cy="4323080"/>
          </a:xfrm>
          <a:prstGeom prst="rect">
            <a:avLst/>
          </a:prstGeom>
          <a:noFill/>
        </p:spPr>
        <p:txBody>
          <a:bodyPr wrap="square" rtlCol="0">
            <a:spAutoFit/>
          </a:bodyPr>
          <a:lstStyle/>
          <a:p>
            <a:pPr indent="304800" algn="l">
              <a:lnSpc>
                <a:spcPts val="3300"/>
              </a:lnSpc>
            </a:pP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怎样区别真理与谬误呢？</a:t>
            </a:r>
            <a:r>
              <a:rPr lang="en-US"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1845</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年，马克思就提出了检验真理的标准问题：</a:t>
            </a:r>
            <a:r>
              <a:rPr lang="en-US"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人的思维</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是否具有客观的</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真理性</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，这并不是一个理论的问题，</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而是一个实践的问题</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。人应该在实践中证明自己思维的真理性，即自己思维的现实性和力量，亦即自己思维的此岸性。关于离开实践的思维是否具有现实性的争论，是一个纯粹经院哲学的问题。</a:t>
            </a:r>
            <a:r>
              <a:rPr lang="en-US"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马克思恩格斯选集</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》第</a:t>
            </a:r>
            <a:r>
              <a:rPr lang="en-US"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1</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卷第</a:t>
            </a:r>
            <a:r>
              <a:rPr lang="en-US"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16</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页</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这就</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非常清楚地告诉我们，</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一个理论，是否正确反映了客观实际，是不是真理，只能靠社会实践来检验。</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这是马克思主义认识论的一个基本原理。</a:t>
            </a:r>
            <a:endPar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317530" y="1748753"/>
            <a:ext cx="7556939" cy="3053715"/>
          </a:xfrm>
          <a:prstGeom prst="rect">
            <a:avLst/>
          </a:prstGeom>
          <a:noFill/>
        </p:spPr>
        <p:txBody>
          <a:bodyPr wrap="square" rtlCol="0">
            <a:spAutoFit/>
          </a:bodyPr>
          <a:lstStyle/>
          <a:p>
            <a:pPr indent="609600" algn="l" fontAlgn="auto">
              <a:lnSpc>
                <a:spcPts val="3300"/>
              </a:lnSpc>
              <a:extLst>
                <a:ext uri="{35155182-B16C-46BC-9424-99874614C6A1}">
                  <wpsdc:indentchars xmlns="" xmlns:wpsdc="http://www.wps.cn/officeDocument/2017/drawingmlCustomData" val="200" checksum="4158780845"/>
                </a:ext>
              </a:extLst>
            </a:pP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实践不仅是检验真理的标准，而且是唯一的标准。</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毛主席说</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真理只有一个，而究竟谁发现了真理，不依靠主观的夸张，而依靠客观的实践。只有千百万人民的革命实践，才是检验真理的尺度。</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新民主主义论</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真理的标准只能是社会的实践。</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实践论</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这里说</a:t>
            </a:r>
            <a:r>
              <a:rPr lang="en-US"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只能</a:t>
            </a:r>
            <a:r>
              <a:rPr lang="en-US"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才是</a:t>
            </a:r>
            <a:r>
              <a:rPr lang="en-US"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AE0203"/>
                </a:solidFill>
                <a:effectLst/>
                <a:latin typeface="华文楷体" panose="02010600040101010101" pitchFamily="2" charset="-122"/>
                <a:ea typeface="华文楷体" panose="02010600040101010101" pitchFamily="2" charset="-122"/>
                <a:cs typeface="华文楷体" panose="02010600040101010101" pitchFamily="2" charset="-122"/>
              </a:rPr>
              <a:t>，就是说，标准只有一个，没有第二个</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endParaRPr lang="zh-CN" altLang="zh-CN" sz="5400" b="1" kern="100" dirty="0">
              <a:effectLst/>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55227" y="1046560"/>
            <a:ext cx="7777655" cy="5262245"/>
          </a:xfrm>
          <a:prstGeom prst="rect">
            <a:avLst/>
          </a:prstGeom>
          <a:noFill/>
        </p:spPr>
        <p:txBody>
          <a:bodyPr wrap="square" rtlCol="0">
            <a:spAutoFit/>
          </a:bodyPr>
          <a:lstStyle/>
          <a:p>
            <a:pPr indent="711200" algn="l" fontAlgn="auto">
              <a:extLst>
                <a:ext uri="{35155182-B16C-46BC-9424-99874614C6A1}">
                  <wpsdc:indentchars xmlns="" xmlns:wpsdc="http://www.wps.cn/officeDocument/2017/drawingmlCustomData" val="200" checksum="3773799597"/>
                </a:ext>
              </a:extLst>
            </a:pP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这是因为</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，辩证唯物主义所说的</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真理</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是客观真理，是</a:t>
            </a:r>
            <a:r>
              <a:rPr lang="zh-CN" altLang="zh-CN" sz="2800" b="1" kern="0" dirty="0">
                <a:effectLst/>
                <a:latin typeface="华文楷体" panose="02010600040101010101" pitchFamily="2" charset="-122"/>
                <a:ea typeface="华文楷体" panose="02010600040101010101" pitchFamily="2" charset="-122"/>
                <a:cs typeface="华文楷体" panose="02010600040101010101" pitchFamily="2" charset="-122"/>
              </a:rPr>
              <a:t>人的</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思想</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对于客观世界及其规律的</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正确反映</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大前提</a:t>
            </a:r>
            <a:r>
              <a:rPr lang="zh-CN" altLang="en-US"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endParaRPr lang="en-US"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endParaRPr>
          </a:p>
          <a:p>
            <a:pPr indent="711200" algn="l" fontAlgn="auto">
              <a:extLst>
                <a:ext uri="{35155182-B16C-46BC-9424-99874614C6A1}">
                  <wpsdc:indentchars xmlns="" xmlns:wpsdc="http://www.wps.cn/officeDocument/2017/drawingmlCustomData" val="200" checksum="3773799597"/>
                </a:ext>
              </a:extLst>
            </a:pPr>
            <a:r>
              <a:rPr lang="zh-CN" altLang="en-US"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（检验的标准不能从自身寻找）（</a:t>
            </a:r>
            <a:r>
              <a:rPr lang="zh-CN" altLang="en-US"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隐含小前提</a:t>
            </a:r>
            <a:r>
              <a:rPr lang="zh-CN" altLang="en-US"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endParaRPr lang="en-US"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endParaRPr>
          </a:p>
          <a:p>
            <a:pPr indent="711200" fontAlgn="auto">
              <a:extLst>
                <a:ext uri="{35155182-B16C-46BC-9424-99874614C6A1}">
                  <wpsdc:indentchars xmlns="" xmlns:wpsdc="http://www.wps.cn/officeDocument/2017/drawingmlCustomData" val="200" checksum="3773799597"/>
                </a:ext>
              </a:extLst>
            </a:pP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因此</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，作为</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检验真理的标准</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，就不能到主观领域内去寻找，</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不能到</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理论领域内去寻找，</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思想</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、理论自身不能成为检验自身是否符合客观实际的标准，</a:t>
            </a:r>
            <a:endParaRPr lang="en-US"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endParaRPr>
          </a:p>
          <a:p>
            <a:pPr indent="711200" fontAlgn="auto">
              <a:extLst>
                <a:ext uri="{35155182-B16C-46BC-9424-99874614C6A1}">
                  <wpsdc:indentchars xmlns="" xmlns:wpsdc="http://www.wps.cn/officeDocument/2017/drawingmlCustomData" val="200" checksum="3773799597"/>
                </a:ext>
              </a:extLst>
            </a:pPr>
            <a:r>
              <a:rPr lang="zh-CN" altLang="en-US"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（三段论</a:t>
            </a:r>
            <a:r>
              <a:rPr lang="en-US" altLang="zh-CN"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必然性推理）</a:t>
            </a:r>
            <a:endParaRPr lang="en-US"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endParaRPr>
          </a:p>
          <a:p>
            <a:pPr indent="711200" algn="l" fontAlgn="auto">
              <a:extLst>
                <a:ext uri="{35155182-B16C-46BC-9424-99874614C6A1}">
                  <wpsdc:indentchars xmlns="" xmlns:wpsdc="http://www.wps.cn/officeDocument/2017/drawingmlCustomData" val="200" checksum="3773799597"/>
                </a:ext>
              </a:extLst>
            </a:pP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正如在法律上</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原告</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是否属实，</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不能依</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他自己的</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起诉</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为</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标准</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一样。</a:t>
            </a:r>
            <a:r>
              <a:rPr lang="zh-CN" altLang="en-US"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（类比论证）</a:t>
            </a:r>
            <a:endParaRPr lang="zh-CN" altLang="zh-CN" sz="2800" b="1" kern="100" dirty="0">
              <a:effectLst/>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986454" y="1056412"/>
            <a:ext cx="7809186" cy="5800725"/>
          </a:xfrm>
          <a:prstGeom prst="rect">
            <a:avLst/>
          </a:prstGeom>
          <a:noFill/>
        </p:spPr>
        <p:txBody>
          <a:bodyPr wrap="square" rtlCol="0">
            <a:spAutoFit/>
          </a:bodyPr>
          <a:lstStyle/>
          <a:p>
            <a:pPr indent="711200" algn="l" fontAlgn="auto">
              <a:lnSpc>
                <a:spcPct val="150000"/>
              </a:lnSpc>
              <a:extLst>
                <a:ext uri="{35155182-B16C-46BC-9424-99874614C6A1}">
                  <wpsdc:indentchars xmlns="" xmlns:wpsdc="http://www.wps.cn/officeDocument/2017/drawingmlCustomData" val="200" checksum="3773799597"/>
                </a:ext>
              </a:extLst>
            </a:pP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作为检验真理的</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标准</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，必须具有把人的</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思想</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和</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客观世界联系起来</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的特性，否则就无法检验。</a:t>
            </a:r>
            <a:r>
              <a:rPr lang="zh-CN" altLang="en-US"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（大前提）</a:t>
            </a:r>
            <a:endParaRPr lang="en-US" altLang="zh-CN" sz="28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endParaRPr>
          </a:p>
          <a:p>
            <a:pPr indent="711200" algn="l" fontAlgn="auto">
              <a:lnSpc>
                <a:spcPct val="150000"/>
              </a:lnSpc>
              <a:extLst>
                <a:ext uri="{35155182-B16C-46BC-9424-99874614C6A1}">
                  <wpsdc:indentchars xmlns="" xmlns:wpsdc="http://www.wps.cn/officeDocument/2017/drawingmlCustomData" val="200" checksum="3773799597"/>
                </a:ext>
              </a:extLst>
            </a:pPr>
            <a:r>
              <a:rPr lang="zh-CN" altLang="en-US"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人的社会实践是改造客观世界的活动，是主观见之于客观的东西。</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实践具有</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把</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思想</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和</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客观实际</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联系起来的特性。</a:t>
            </a:r>
            <a:r>
              <a:rPr lang="zh-CN" altLang="en-US"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（小前提）</a:t>
            </a:r>
            <a:endParaRPr lang="en-US"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endParaRPr>
          </a:p>
          <a:p>
            <a:pPr indent="711200" fontAlgn="auto">
              <a:lnSpc>
                <a:spcPct val="150000"/>
              </a:lnSpc>
              <a:extLst>
                <a:ext uri="{35155182-B16C-46BC-9424-99874614C6A1}">
                  <wpsdc:indentchars xmlns="" xmlns:wpsdc="http://www.wps.cn/officeDocument/2017/drawingmlCustomData" val="200" checksum="3773799597"/>
                </a:ext>
              </a:extLst>
            </a:pPr>
            <a:r>
              <a:rPr lang="zh-CN" altLang="zh-CN" sz="28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因此</a:t>
            </a:r>
            <a:r>
              <a:rPr lang="zh-CN" altLang="zh-CN"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，正是实践，也</a:t>
            </a:r>
            <a:r>
              <a:rPr lang="zh-CN" altLang="zh-CN" sz="28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只有</a:t>
            </a:r>
            <a:r>
              <a:rPr lang="zh-CN" altLang="zh-CN"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实践，</a:t>
            </a:r>
            <a:r>
              <a:rPr lang="zh-CN" altLang="zh-CN" sz="28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才能够</a:t>
            </a:r>
            <a:r>
              <a:rPr lang="zh-CN" altLang="zh-CN"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完成检验真理的任务。 </a:t>
            </a:r>
            <a:r>
              <a:rPr lang="zh-CN" altLang="en-US"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8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三段论</a:t>
            </a:r>
            <a:r>
              <a:rPr lang="zh-CN" altLang="en-US"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endParaRPr lang="en-US" altLang="zh-CN"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endParaRPr>
          </a:p>
          <a:p>
            <a:pPr indent="304800"/>
            <a:r>
              <a:rPr lang="en-US" altLang="zh-CN" sz="35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    </a:t>
            </a:r>
            <a:endParaRPr lang="zh-CN" altLang="zh-CN" sz="3500" b="1" kern="100" dirty="0">
              <a:effectLst/>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500698" y="2131953"/>
            <a:ext cx="10121463" cy="2665025"/>
          </a:xfrm>
          <a:prstGeom prst="rect">
            <a:avLst/>
          </a:prstGeom>
          <a:noFill/>
        </p:spPr>
        <p:txBody>
          <a:bodyPr wrap="square" rtlCol="0">
            <a:spAutoFit/>
          </a:bodyPr>
          <a:lstStyle/>
          <a:p>
            <a:pPr>
              <a:lnSpc>
                <a:spcPct val="150000"/>
              </a:lnSpc>
            </a:pPr>
            <a:r>
              <a:rPr lang="zh-CN" altLang="en-US" sz="2400" b="1" dirty="0"/>
              <a:t>两个三段论</a:t>
            </a:r>
            <a:endParaRPr lang="en-US" altLang="zh-CN" sz="2400" b="1" dirty="0"/>
          </a:p>
          <a:p>
            <a:pPr>
              <a:lnSpc>
                <a:spcPct val="150000"/>
              </a:lnSpc>
            </a:pPr>
            <a:r>
              <a:rPr lang="zh-CN" altLang="en-US" sz="2400" b="1" dirty="0"/>
              <a:t>（必然性推理）</a:t>
            </a:r>
            <a:endParaRPr lang="en-US" altLang="zh-CN" sz="2400" b="1" dirty="0"/>
          </a:p>
          <a:p>
            <a:pPr>
              <a:lnSpc>
                <a:spcPct val="150000"/>
              </a:lnSpc>
            </a:pPr>
            <a:r>
              <a:rPr lang="zh-CN" altLang="en-US" sz="2400" b="1" dirty="0">
                <a:latin typeface="楷体" panose="02010609060101010101" pitchFamily="49" charset="-122"/>
                <a:ea typeface="楷体" panose="02010609060101010101" pitchFamily="49" charset="-122"/>
              </a:rPr>
              <a:t>一个隐含前提</a:t>
            </a:r>
            <a:endParaRPr lang="en-US" altLang="zh-CN" sz="2400" b="1" dirty="0">
              <a:latin typeface="楷体" panose="02010609060101010101" pitchFamily="49" charset="-122"/>
              <a:ea typeface="楷体" panose="02010609060101010101" pitchFamily="49" charset="-122"/>
            </a:endParaRPr>
          </a:p>
          <a:p>
            <a:pPr>
              <a:lnSpc>
                <a:spcPct val="150000"/>
              </a:lnSpc>
            </a:pPr>
            <a:r>
              <a:rPr lang="zh-CN" altLang="en-US" sz="4400" b="1" dirty="0"/>
              <a:t>                     </a:t>
            </a:r>
          </a:p>
        </p:txBody>
      </p:sp>
      <p:sp>
        <p:nvSpPr>
          <p:cNvPr id="4" name="右大括号 3"/>
          <p:cNvSpPr/>
          <p:nvPr/>
        </p:nvSpPr>
        <p:spPr>
          <a:xfrm>
            <a:off x="3691762" y="2302534"/>
            <a:ext cx="578065" cy="136557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5" name="文本框 4"/>
          <p:cNvSpPr txBox="1"/>
          <p:nvPr/>
        </p:nvSpPr>
        <p:spPr>
          <a:xfrm>
            <a:off x="4671845" y="2428439"/>
            <a:ext cx="7656790" cy="1113766"/>
          </a:xfrm>
          <a:prstGeom prst="rect">
            <a:avLst/>
          </a:prstGeom>
          <a:noFill/>
        </p:spPr>
        <p:txBody>
          <a:bodyPr wrap="square" rtlCol="0">
            <a:spAutoFit/>
          </a:bodyPr>
          <a:lstStyle/>
          <a:p>
            <a:pPr>
              <a:lnSpc>
                <a:spcPct val="150000"/>
              </a:lnSpc>
            </a:pPr>
            <a:r>
              <a:rPr lang="zh-CN" altLang="en-US" sz="2400" b="1" dirty="0">
                <a:latin typeface="楷体" panose="02010609060101010101" pitchFamily="49" charset="-122"/>
                <a:ea typeface="楷体" panose="02010609060101010101" pitchFamily="49" charset="-122"/>
              </a:rPr>
              <a:t>实践是检验真理的</a:t>
            </a:r>
            <a:r>
              <a:rPr lang="zh-CN" altLang="en-US" sz="2400" b="1" dirty="0">
                <a:solidFill>
                  <a:srgbClr val="FF0000"/>
                </a:solidFill>
                <a:latin typeface="楷体" panose="02010609060101010101" pitchFamily="49" charset="-122"/>
                <a:ea typeface="楷体" panose="02010609060101010101" pitchFamily="49" charset="-122"/>
              </a:rPr>
              <a:t>唯一</a:t>
            </a:r>
            <a:r>
              <a:rPr lang="zh-CN" altLang="en-US" sz="2400" b="1" dirty="0">
                <a:latin typeface="楷体" panose="02010609060101010101" pitchFamily="49" charset="-122"/>
                <a:ea typeface="楷体" panose="02010609060101010101" pitchFamily="49" charset="-122"/>
              </a:rPr>
              <a:t>标准</a:t>
            </a:r>
            <a:endParaRPr lang="en-US" altLang="zh-CN" sz="2400" b="1" dirty="0">
              <a:latin typeface="楷体" panose="02010609060101010101" pitchFamily="49" charset="-122"/>
              <a:ea typeface="楷体" panose="02010609060101010101" pitchFamily="49" charset="-122"/>
            </a:endParaRPr>
          </a:p>
          <a:p>
            <a:pPr>
              <a:lnSpc>
                <a:spcPct val="150000"/>
              </a:lnSpc>
            </a:pPr>
            <a:r>
              <a:rPr lang="zh-CN" altLang="en-US" sz="2400" b="1" dirty="0">
                <a:latin typeface="楷体" panose="02010609060101010101" pitchFamily="49" charset="-122"/>
                <a:ea typeface="楷体" panose="02010609060101010101" pitchFamily="49" charset="-122"/>
              </a:rPr>
              <a:t>检验真理的标准</a:t>
            </a:r>
            <a:r>
              <a:rPr lang="zh-CN" altLang="en-US" sz="2400" b="1" dirty="0">
                <a:solidFill>
                  <a:srgbClr val="FF0000"/>
                </a:solidFill>
                <a:latin typeface="楷体" panose="02010609060101010101" pitchFamily="49" charset="-122"/>
                <a:ea typeface="楷体" panose="02010609060101010101" pitchFamily="49" charset="-122"/>
              </a:rPr>
              <a:t>只能是</a:t>
            </a:r>
            <a:r>
              <a:rPr lang="zh-CN" altLang="en-US" sz="2400" b="1" dirty="0">
                <a:latin typeface="楷体" panose="02010609060101010101" pitchFamily="49" charset="-122"/>
                <a:ea typeface="楷体" panose="02010609060101010101" pitchFamily="49" charset="-122"/>
              </a:rPr>
              <a:t>社会实践</a:t>
            </a:r>
          </a:p>
        </p:txBody>
      </p:sp>
      <p:sp>
        <p:nvSpPr>
          <p:cNvPr id="6" name="文本框 5"/>
          <p:cNvSpPr txBox="1"/>
          <p:nvPr/>
        </p:nvSpPr>
        <p:spPr>
          <a:xfrm>
            <a:off x="3576144" y="1017229"/>
            <a:ext cx="5039711" cy="523220"/>
          </a:xfrm>
          <a:prstGeom prst="rect">
            <a:avLst/>
          </a:prstGeom>
          <a:noFill/>
        </p:spPr>
        <p:txBody>
          <a:bodyPr wrap="square" rtlCol="0">
            <a:spAutoFit/>
          </a:bodyPr>
          <a:lstStyle/>
          <a:p>
            <a:r>
              <a:rPr lang="zh-CN" altLang="en-US" sz="2800" b="1" dirty="0">
                <a:latin typeface="华文新魏" panose="02010800040101010101" pitchFamily="2" charset="-122"/>
                <a:ea typeface="华文新魏" panose="02010800040101010101" pitchFamily="2" charset="-122"/>
              </a:rPr>
              <a:t>第三节论证思路小结</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2358" y="1839311"/>
            <a:ext cx="2490951" cy="521970"/>
          </a:xfrm>
          <a:prstGeom prst="rect">
            <a:avLst/>
          </a:prstGeom>
          <a:noFill/>
        </p:spPr>
        <p:txBody>
          <a:bodyPr wrap="square" rtlCol="0">
            <a:spAutoFit/>
          </a:bodyPr>
          <a:lstStyle/>
          <a:p>
            <a:r>
              <a:rPr lang="zh-CN" altLang="en-US" sz="2800" b="1" dirty="0">
                <a:latin typeface="黑体" panose="02010609060101010101" pitchFamily="49" charset="-122"/>
                <a:ea typeface="黑体" panose="02010609060101010101" pitchFamily="49" charset="-122"/>
              </a:rPr>
              <a:t>问题二：</a:t>
            </a:r>
          </a:p>
        </p:txBody>
      </p:sp>
      <p:sp>
        <p:nvSpPr>
          <p:cNvPr id="3" name="文本框 2"/>
          <p:cNvSpPr txBox="1"/>
          <p:nvPr/>
        </p:nvSpPr>
        <p:spPr>
          <a:xfrm>
            <a:off x="1177160" y="2721114"/>
            <a:ext cx="11014840" cy="521970"/>
          </a:xfrm>
          <a:prstGeom prst="rect">
            <a:avLst/>
          </a:prstGeom>
          <a:noFill/>
        </p:spPr>
        <p:txBody>
          <a:bodyPr wrap="square" rtlCol="0">
            <a:spAutoFit/>
          </a:bodyPr>
          <a:lstStyle/>
          <a:p>
            <a:r>
              <a:rPr lang="zh-CN" altLang="en-US" sz="2800" b="1" dirty="0">
                <a:latin typeface="黑体" panose="02010609060101010101" pitchFamily="49" charset="-122"/>
                <a:ea typeface="黑体" panose="02010609060101010101" pitchFamily="49" charset="-122"/>
                <a:cs typeface="黑体" panose="02010609060101010101" pitchFamily="49" charset="-122"/>
              </a:rPr>
              <a:t>课文</a:t>
            </a:r>
            <a:r>
              <a:rPr lang="zh-CN" altLang="en-US" sz="2800" b="1" dirty="0">
                <a:solidFill>
                  <a:srgbClr val="AE0203"/>
                </a:solidFill>
                <a:latin typeface="黑体" panose="02010609060101010101" pitchFamily="49" charset="-122"/>
                <a:ea typeface="黑体" panose="02010609060101010101" pitchFamily="49" charset="-122"/>
                <a:cs typeface="黑体" panose="02010609060101010101" pitchFamily="49" charset="-122"/>
              </a:rPr>
              <a:t>第</a:t>
            </a:r>
            <a:r>
              <a:rPr lang="en-US" altLang="zh-CN" sz="2800" b="1" dirty="0">
                <a:solidFill>
                  <a:srgbClr val="C00000"/>
                </a:solidFill>
                <a:latin typeface="黑体" panose="02010609060101010101" pitchFamily="49" charset="-122"/>
                <a:ea typeface="黑体" panose="02010609060101010101" pitchFamily="49" charset="-122"/>
                <a:cs typeface="黑体" panose="02010609060101010101" pitchFamily="49" charset="-122"/>
              </a:rPr>
              <a:t>4-7</a:t>
            </a:r>
            <a:r>
              <a:rPr lang="zh-CN" altLang="en-US" sz="2800" b="1" dirty="0">
                <a:solidFill>
                  <a:srgbClr val="C00000"/>
                </a:solidFill>
                <a:latin typeface="黑体" panose="02010609060101010101" pitchFamily="49" charset="-122"/>
                <a:ea typeface="黑体" panose="02010609060101010101" pitchFamily="49" charset="-122"/>
                <a:cs typeface="黑体" panose="02010609060101010101" pitchFamily="49" charset="-122"/>
              </a:rPr>
              <a:t>段</a:t>
            </a:r>
            <a:r>
              <a:rPr lang="zh-CN" altLang="en-US" sz="2800" b="1" dirty="0">
                <a:latin typeface="黑体" panose="02010609060101010101" pitchFamily="49" charset="-122"/>
                <a:ea typeface="黑体" panose="02010609060101010101" pitchFamily="49" charset="-122"/>
                <a:cs typeface="黑体" panose="02010609060101010101" pitchFamily="49" charset="-122"/>
              </a:rPr>
              <a:t>是如何论证“实践是检验真理的唯一标准”的？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08691" y="1651788"/>
            <a:ext cx="8082456" cy="3771900"/>
          </a:xfrm>
          <a:prstGeom prst="rect">
            <a:avLst/>
          </a:prstGeom>
          <a:noFill/>
        </p:spPr>
        <p:txBody>
          <a:bodyPr wrap="square" rtlCol="0">
            <a:spAutoFit/>
          </a:bodyPr>
          <a:lstStyle/>
          <a:p>
            <a:pPr indent="711200" fontAlgn="auto">
              <a:lnSpc>
                <a:spcPts val="4100"/>
              </a:lnSpc>
              <a:extLst>
                <a:ext uri="{35155182-B16C-46BC-9424-99874614C6A1}">
                  <wpsdc:indentchars xmlns="" xmlns:wpsdc="http://www.wps.cn/officeDocument/2017/drawingmlCustomData" val="200" checksum="3773799597"/>
                </a:ext>
              </a:extLst>
            </a:pPr>
            <a:r>
              <a:rPr lang="zh-CN" altLang="zh-CN" sz="2800" dirty="0">
                <a:effectLst/>
                <a:latin typeface="华文楷体" panose="02010600040101010101" pitchFamily="2" charset="-122"/>
                <a:ea typeface="华文楷体" panose="02010600040101010101" pitchFamily="2" charset="-122"/>
                <a:cs typeface="华文楷体" panose="02010600040101010101" pitchFamily="2" charset="-122"/>
              </a:rPr>
              <a:t>④</a:t>
            </a:r>
            <a:r>
              <a:rPr lang="zh-CN" altLang="en-US"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哥白尼</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的</a:t>
            </a:r>
            <a:r>
              <a:rPr lang="zh-CN" altLang="zh-CN" sz="2800" b="1" kern="0" dirty="0">
                <a:effectLst/>
                <a:latin typeface="华文楷体" panose="02010600040101010101" pitchFamily="2" charset="-122"/>
                <a:ea typeface="华文楷体" panose="02010600040101010101" pitchFamily="2" charset="-122"/>
                <a:cs typeface="华文楷体" panose="02010600040101010101" pitchFamily="2" charset="-122"/>
              </a:rPr>
              <a:t>太阳系学说</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在</a:t>
            </a:r>
            <a:r>
              <a:rPr lang="en-US"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300</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年里一直是一种</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假说</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，而当勒维烈从这个太阳系学说所提供的数据，不仅</a:t>
            </a:r>
            <a:r>
              <a:rPr lang="zh-CN" altLang="zh-CN" sz="2800" b="1" kern="0" dirty="0">
                <a:effectLst/>
                <a:latin typeface="华文楷体" panose="02010600040101010101" pitchFamily="2" charset="-122"/>
                <a:ea typeface="华文楷体" panose="02010600040101010101" pitchFamily="2" charset="-122"/>
                <a:cs typeface="华文楷体" panose="02010600040101010101" pitchFamily="2" charset="-122"/>
              </a:rPr>
              <a:t>推算</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出一定还存在一个尚未知道的行星，而且还推算出这个行星在太空中的位置的时候，当加勒于</a:t>
            </a:r>
            <a:r>
              <a:rPr lang="en-US"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1846</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年</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确实发现</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了</a:t>
            </a:r>
            <a:r>
              <a:rPr lang="zh-CN" altLang="en-US"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海王星这</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颗行星的时候，哥白尼的太阳系学说</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才被证实</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了，成了公认的</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真理</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en-US"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en-US"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（对比论证）</a:t>
            </a:r>
            <a:endParaRPr lang="zh-CN" altLang="en-US" sz="4000" b="1"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84586" y="1650122"/>
            <a:ext cx="7985235" cy="3861435"/>
          </a:xfrm>
          <a:prstGeom prst="rect">
            <a:avLst/>
          </a:prstGeom>
          <a:noFill/>
        </p:spPr>
        <p:txBody>
          <a:bodyPr wrap="square" rtlCol="0">
            <a:spAutoFit/>
          </a:bodyPr>
          <a:lstStyle/>
          <a:p>
            <a:pPr indent="711200" fontAlgn="auto">
              <a:lnSpc>
                <a:spcPts val="4900"/>
              </a:lnSpc>
              <a:extLst>
                <a:ext uri="{35155182-B16C-46BC-9424-99874614C6A1}">
                  <wpsdc:indentchars xmlns="" xmlns:wpsdc="http://www.wps.cn/officeDocument/2017/drawingmlCustomData" val="200" checksum="3773799597"/>
                </a:ext>
              </a:extLst>
            </a:pPr>
            <a:r>
              <a:rPr lang="zh-CN" altLang="zh-CN" sz="2800" dirty="0">
                <a:effectLst/>
                <a:latin typeface="华文楷体" panose="02010600040101010101" pitchFamily="2" charset="-122"/>
                <a:ea typeface="华文楷体" panose="02010600040101010101" pitchFamily="2" charset="-122"/>
                <a:cs typeface="华文楷体" panose="02010600040101010101" pitchFamily="2" charset="-122"/>
              </a:rPr>
              <a:t>⑤</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马克思主义原是工人运动中的</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一个</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派别，开始</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并不出名</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，反动派围攻它，资产阶级学者反对它，其他的社会主义流派攻击它，</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但是</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，长期的</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革命实践</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证明了马克思主义是</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真理</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，终于成为国际共产主义运动的</a:t>
            </a:r>
            <a:r>
              <a:rPr lang="zh-CN" altLang="zh-CN" sz="28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指导思想</a:t>
            </a:r>
            <a:r>
              <a:rPr lang="zh-CN"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endParaRPr lang="en-US" altLang="zh-CN" sz="28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endParaRPr>
          </a:p>
          <a:p>
            <a:pPr indent="711200" fontAlgn="auto">
              <a:lnSpc>
                <a:spcPts val="4900"/>
              </a:lnSpc>
              <a:extLst>
                <a:ext uri="{35155182-B16C-46BC-9424-99874614C6A1}">
                  <wpsdc:indentchars xmlns="" xmlns:wpsdc="http://www.wps.cn/officeDocument/2017/drawingmlCustomData" val="200" checksum="3773799597"/>
                </a:ext>
              </a:extLst>
            </a:pPr>
            <a:r>
              <a:rPr lang="en-US" altLang="zh-CN"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                         </a:t>
            </a:r>
            <a:r>
              <a:rPr lang="zh-CN" altLang="en-US" sz="28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（对比论证）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29407" y="1870840"/>
            <a:ext cx="5927836" cy="3230245"/>
          </a:xfrm>
          <a:prstGeom prst="rect">
            <a:avLst/>
          </a:prstGeom>
          <a:noFill/>
        </p:spPr>
        <p:txBody>
          <a:bodyPr wrap="square" rtlCol="0">
            <a:spAutoFit/>
          </a:bodyPr>
          <a:lstStyle/>
          <a:p>
            <a:pPr>
              <a:lnSpc>
                <a:spcPct val="150000"/>
              </a:lnSpc>
            </a:pP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dirty="0">
                <a:effectLst/>
                <a:latin typeface="华文楷体" panose="02010600040101010101" pitchFamily="2" charset="-122"/>
                <a:ea typeface="华文楷体" panose="02010600040101010101" pitchFamily="2" charset="-122"/>
                <a:cs typeface="华文楷体" panose="02010600040101010101" pitchFamily="2" charset="-122"/>
              </a:rPr>
              <a:t>⑥</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那时第二国际的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头面人物</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是考茨基，</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列宁主义者</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是</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少数</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，斗争持续了很长一</a:t>
            </a:r>
            <a:r>
              <a:rPr lang="zh-CN" altLang="en-US"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段</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时间。俄国十月革命和各国无产阶级革命的实践</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证明列宁主义</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是</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真理</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宣告</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了第二国际修正主义路线的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破产</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endPar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endParaRPr>
          </a:p>
          <a:p>
            <a:endPar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4" name="文本框 3"/>
          <p:cNvSpPr txBox="1"/>
          <p:nvPr/>
        </p:nvSpPr>
        <p:spPr>
          <a:xfrm>
            <a:off x="7672551" y="2546946"/>
            <a:ext cx="2722179" cy="1200329"/>
          </a:xfrm>
          <a:prstGeom prst="rect">
            <a:avLst/>
          </a:prstGeom>
          <a:noFill/>
        </p:spPr>
        <p:txBody>
          <a:bodyPr wrap="square" rtlCol="0">
            <a:spAutoFit/>
          </a:bodyPr>
          <a:lstStyle/>
          <a:p>
            <a:r>
              <a:rPr lang="zh-CN" altLang="en-US" sz="2400" b="1" dirty="0"/>
              <a:t>横向对比</a:t>
            </a:r>
            <a:endParaRPr lang="en-US" altLang="zh-CN" sz="2400" b="1" dirty="0"/>
          </a:p>
          <a:p>
            <a:endParaRPr lang="en-US" altLang="zh-CN" sz="2400" b="1" dirty="0"/>
          </a:p>
          <a:p>
            <a:r>
              <a:rPr lang="zh-CN" altLang="en-US" sz="2400" b="1" dirty="0"/>
              <a:t>纵向对比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71145" y="1639612"/>
            <a:ext cx="6053959" cy="3771900"/>
          </a:xfrm>
          <a:prstGeom prst="rect">
            <a:avLst/>
          </a:prstGeom>
          <a:noFill/>
        </p:spPr>
        <p:txBody>
          <a:bodyPr wrap="square" rtlCol="0">
            <a:spAutoFit/>
          </a:bodyPr>
          <a:lstStyle/>
          <a:p>
            <a:pPr>
              <a:lnSpc>
                <a:spcPts val="4100"/>
              </a:lnSpc>
            </a:pP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dirty="0">
                <a:effectLst/>
                <a:latin typeface="华文楷体" panose="02010600040101010101" pitchFamily="2" charset="-122"/>
                <a:ea typeface="华文楷体" panose="02010600040101010101" pitchFamily="2" charset="-122"/>
                <a:cs typeface="华文楷体" panose="02010600040101010101" pitchFamily="2" charset="-122"/>
              </a:rPr>
              <a:t>⑦</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毛主席的革命路线与</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左</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、右倾机会主义路线进行了长期的斗争。在一个时期内，</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毛主席</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的革命路线</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没有占主导</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地位。长期的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革命斗争</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，成功的经验和失败的教训，从正反两个方面证明</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毛主席</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的革命路线是</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正确</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的</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，而</a:t>
            </a:r>
            <a:r>
              <a:rPr lang="en-US"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左</a:t>
            </a:r>
            <a:r>
              <a:rPr lang="en-US"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、右倾机会主义</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路线是</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错误</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的。</a:t>
            </a:r>
            <a:endParaRPr lang="zh-CN" altLang="en-US" sz="2400" b="1" dirty="0">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4" name="文本框 3"/>
          <p:cNvSpPr txBox="1"/>
          <p:nvPr/>
        </p:nvSpPr>
        <p:spPr>
          <a:xfrm>
            <a:off x="8355723" y="2634884"/>
            <a:ext cx="2722179" cy="1200329"/>
          </a:xfrm>
          <a:prstGeom prst="rect">
            <a:avLst/>
          </a:prstGeom>
          <a:noFill/>
        </p:spPr>
        <p:txBody>
          <a:bodyPr wrap="square" rtlCol="0">
            <a:spAutoFit/>
          </a:bodyPr>
          <a:lstStyle/>
          <a:p>
            <a:r>
              <a:rPr lang="zh-CN" altLang="en-US" sz="2400" b="1" dirty="0"/>
              <a:t>横向对比</a:t>
            </a:r>
            <a:endParaRPr lang="en-US" altLang="zh-CN" sz="2400" b="1" dirty="0"/>
          </a:p>
          <a:p>
            <a:endParaRPr lang="en-US" altLang="zh-CN" sz="2400" b="1" dirty="0"/>
          </a:p>
          <a:p>
            <a:r>
              <a:rPr lang="zh-CN" altLang="en-US" sz="2400" b="1" dirty="0"/>
              <a:t>纵向对比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76248" y="1466975"/>
            <a:ext cx="7252137" cy="1383665"/>
          </a:xfrm>
          <a:prstGeom prst="rect">
            <a:avLst/>
          </a:prstGeom>
          <a:noFill/>
        </p:spPr>
        <p:txBody>
          <a:bodyPr wrap="square" rtlCol="0">
            <a:spAutoFit/>
          </a:bodyPr>
          <a:lstStyle/>
          <a:p>
            <a:pPr indent="711200" fontAlgn="auto">
              <a:lnSpc>
                <a:spcPct val="150000"/>
              </a:lnSpc>
              <a:extLst>
                <a:ext uri="{35155182-B16C-46BC-9424-99874614C6A1}">
                  <wpsdc:indentchars xmlns="" xmlns:wpsdc="http://www.wps.cn/officeDocument/2017/drawingmlCustomData" val="200" checksum="3773799597"/>
                </a:ext>
              </a:extLst>
            </a:pPr>
            <a:r>
              <a:rPr lang="zh-CN" altLang="en-US" sz="2800" b="1" dirty="0">
                <a:latin typeface="黑体" panose="02010609060101010101" pitchFamily="49" charset="-122"/>
                <a:ea typeface="黑体" panose="02010609060101010101" pitchFamily="49" charset="-122"/>
                <a:cs typeface="黑体" panose="02010609060101010101" pitchFamily="49" charset="-122"/>
              </a:rPr>
              <a:t>课文第</a:t>
            </a:r>
            <a:r>
              <a:rPr lang="en-US" altLang="zh-CN" sz="2800" b="1" dirty="0">
                <a:latin typeface="黑体" panose="02010609060101010101" pitchFamily="49" charset="-122"/>
                <a:ea typeface="黑体" panose="02010609060101010101" pitchFamily="49" charset="-122"/>
                <a:cs typeface="黑体" panose="02010609060101010101" pitchFamily="49" charset="-122"/>
              </a:rPr>
              <a:t>4-7</a:t>
            </a:r>
            <a:r>
              <a:rPr lang="zh-CN" altLang="en-US" sz="2800" b="1" dirty="0">
                <a:latin typeface="黑体" panose="02010609060101010101" pitchFamily="49" charset="-122"/>
                <a:ea typeface="黑体" panose="02010609060101010101" pitchFamily="49" charset="-122"/>
                <a:cs typeface="黑体" panose="02010609060101010101" pitchFamily="49" charset="-122"/>
              </a:rPr>
              <a:t>段</a:t>
            </a:r>
            <a:r>
              <a:rPr lang="zh-CN" altLang="en-US"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段落内部</a:t>
            </a:r>
            <a:r>
              <a:rPr lang="zh-CN" altLang="en-US" sz="2800" b="1" dirty="0">
                <a:latin typeface="黑体" panose="02010609060101010101" pitchFamily="49" charset="-122"/>
                <a:ea typeface="黑体" panose="02010609060101010101" pitchFamily="49" charset="-122"/>
                <a:cs typeface="黑体" panose="02010609060101010101" pitchFamily="49" charset="-122"/>
              </a:rPr>
              <a:t>用</a:t>
            </a:r>
            <a:r>
              <a:rPr lang="zh-CN" altLang="en-US"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对比论证</a:t>
            </a:r>
            <a:r>
              <a:rPr lang="zh-CN" altLang="en-US" sz="2800" b="1" dirty="0">
                <a:latin typeface="黑体" panose="02010609060101010101" pitchFamily="49" charset="-122"/>
                <a:ea typeface="黑体" panose="02010609060101010101" pitchFamily="49" charset="-122"/>
                <a:cs typeface="黑体" panose="02010609060101010101" pitchFamily="49" charset="-122"/>
              </a:rPr>
              <a:t>证明了实践是“</a:t>
            </a:r>
            <a:r>
              <a:rPr lang="zh-CN" altLang="en-US"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检验</a:t>
            </a:r>
            <a:r>
              <a:rPr lang="zh-CN" altLang="en-US" sz="2800" b="1" dirty="0">
                <a:latin typeface="黑体" panose="02010609060101010101" pitchFamily="49" charset="-122"/>
                <a:ea typeface="黑体" panose="02010609060101010101" pitchFamily="49" charset="-122"/>
                <a:cs typeface="黑体" panose="02010609060101010101" pitchFamily="49" charset="-122"/>
              </a:rPr>
              <a:t>”真理的唯一标准。</a:t>
            </a:r>
            <a:endParaRPr lang="zh-CN" altLang="en-US" sz="4000" b="1" dirty="0">
              <a:latin typeface="黑体" panose="02010609060101010101" pitchFamily="49" charset="-122"/>
              <a:ea typeface="黑体" panose="02010609060101010101" pitchFamily="49" charset="-122"/>
              <a:cs typeface="黑体" panose="02010609060101010101" pitchFamily="49" charset="-122"/>
            </a:endParaRPr>
          </a:p>
        </p:txBody>
      </p:sp>
      <p:sp>
        <p:nvSpPr>
          <p:cNvPr id="7" name="文本框 6"/>
          <p:cNvSpPr txBox="1"/>
          <p:nvPr/>
        </p:nvSpPr>
        <p:spPr>
          <a:xfrm>
            <a:off x="1702675" y="3537512"/>
            <a:ext cx="7399282" cy="1384995"/>
          </a:xfrm>
          <a:prstGeom prst="rect">
            <a:avLst/>
          </a:prstGeom>
          <a:noFill/>
        </p:spPr>
        <p:txBody>
          <a:bodyPr wrap="square" rtlCol="0">
            <a:spAutoFit/>
          </a:bodyPr>
          <a:lstStyle/>
          <a:p>
            <a:pPr indent="711200" fontAlgn="auto">
              <a:lnSpc>
                <a:spcPct val="150000"/>
              </a:lnSpc>
              <a:extLst>
                <a:ext uri="{35155182-B16C-46BC-9424-99874614C6A1}">
                  <wpsdc:indentchars xmlns="" xmlns:wpsdc="http://www.wps.cn/officeDocument/2017/drawingmlCustomData" val="200" checksum="3773799597"/>
                </a:ext>
              </a:extLst>
            </a:pPr>
            <a:r>
              <a:rPr lang="zh-CN" altLang="en-US" sz="2800" b="1" dirty="0">
                <a:latin typeface="黑体" panose="02010609060101010101" pitchFamily="49" charset="-122"/>
                <a:ea typeface="黑体" panose="02010609060101010101" pitchFamily="49" charset="-122"/>
                <a:cs typeface="黑体" panose="02010609060101010101" pitchFamily="49" charset="-122"/>
              </a:rPr>
              <a:t>课文</a:t>
            </a:r>
            <a:r>
              <a:rPr lang="zh-CN" altLang="en-US"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第</a:t>
            </a:r>
            <a:r>
              <a:rPr lang="en-US" altLang="zh-CN"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4-7</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段整体上</a:t>
            </a:r>
            <a:r>
              <a:rPr lang="zh-CN" altLang="en-US" sz="2800" b="1">
                <a:latin typeface="黑体" panose="02010609060101010101" pitchFamily="49" charset="-122"/>
                <a:ea typeface="黑体" panose="02010609060101010101" pitchFamily="49" charset="-122"/>
                <a:cs typeface="黑体" panose="02010609060101010101" pitchFamily="49" charset="-122"/>
              </a:rPr>
              <a:t>是</a:t>
            </a:r>
            <a:r>
              <a:rPr lang="zh-CN" altLang="en-US" sz="2800" b="1" dirty="0">
                <a:latin typeface="黑体" panose="02010609060101010101" pitchFamily="49" charset="-122"/>
                <a:ea typeface="黑体" panose="02010609060101010101" pitchFamily="49" charset="-122"/>
                <a:cs typeface="黑体" panose="02010609060101010101" pitchFamily="49" charset="-122"/>
              </a:rPr>
              <a:t>如何论证“实践是检验真理的唯一标准”的？</a:t>
            </a:r>
            <a:endParaRPr lang="zh-CN" altLang="en-US" sz="4000" b="1"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97875" y="1088600"/>
            <a:ext cx="8219091" cy="4887595"/>
          </a:xfrm>
          <a:prstGeom prst="rect">
            <a:avLst/>
          </a:prstGeom>
          <a:noFill/>
        </p:spPr>
        <p:txBody>
          <a:bodyPr wrap="square" rtlCol="0">
            <a:spAutoFit/>
          </a:bodyPr>
          <a:lstStyle/>
          <a:p>
            <a:pPr indent="609600" fontAlgn="auto">
              <a:lnSpc>
                <a:spcPts val="3400"/>
              </a:lnSpc>
              <a:extLst>
                <a:ext uri="{35155182-B16C-46BC-9424-99874614C6A1}">
                  <wpsdc:indentchars xmlns="" xmlns:wpsdc="http://www.wps.cn/officeDocument/2017/drawingmlCustomData" val="200" checksum="4158780845"/>
                </a:ext>
              </a:extLst>
            </a:pPr>
            <a:r>
              <a:rPr lang="zh-CN" altLang="zh-CN" sz="2400" b="1" dirty="0">
                <a:latin typeface="华文楷体" panose="02010600040101010101" pitchFamily="2" charset="-122"/>
                <a:ea typeface="华文楷体" panose="02010600040101010101" pitchFamily="2" charset="-122"/>
                <a:cs typeface="华文楷体" panose="02010600040101010101" pitchFamily="2" charset="-122"/>
              </a:rPr>
              <a:t>科学史上的无数事实</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，如门捷列夫的元素周期表</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 </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、哥白尼的</a:t>
            </a:r>
            <a:r>
              <a:rPr lang="zh-CN" altLang="zh-CN" sz="2400" b="1" dirty="0">
                <a:latin typeface="华文楷体" panose="02010600040101010101" pitchFamily="2" charset="-122"/>
                <a:ea typeface="华文楷体" panose="02010600040101010101" pitchFamily="2" charset="-122"/>
                <a:cs typeface="华文楷体" panose="02010600040101010101" pitchFamily="2" charset="-122"/>
              </a:rPr>
              <a:t>太阳系学说</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 </a:t>
            </a:r>
            <a:r>
              <a:rPr lang="zh-CN" altLang="en-US"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（科学）</a:t>
            </a:r>
            <a:endParaRPr lang="en-US" altLang="zh-CN"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lnSpc>
                <a:spcPts val="3400"/>
              </a:lnSpc>
              <a:extLst>
                <a:ext uri="{35155182-B16C-46BC-9424-99874614C6A1}">
                  <wpsdc:indentchars xmlns="" xmlns:wpsdc="http://www.wps.cn/officeDocument/2017/drawingmlCustomData" val="200" checksum="4158780845"/>
                </a:ext>
              </a:extLst>
            </a:pPr>
            <a:r>
              <a:rPr lang="zh-CN" altLang="zh-CN" sz="2400" b="1" dirty="0">
                <a:latin typeface="华文楷体" panose="02010600040101010101" pitchFamily="2" charset="-122"/>
                <a:ea typeface="华文楷体" panose="02010600040101010101" pitchFamily="2" charset="-122"/>
                <a:cs typeface="华文楷体" panose="02010600040101010101" pitchFamily="2" charset="-122"/>
              </a:rPr>
              <a:t>马克思主义之所以被承认为真理，正是千百万群众长期实践证实的结果</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（社科）</a:t>
            </a:r>
            <a:endParaRPr lang="en-US" altLang="zh-CN"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lnSpc>
                <a:spcPts val="3400"/>
              </a:lnSpc>
              <a:extLst>
                <a:ext uri="{35155182-B16C-46BC-9424-99874614C6A1}">
                  <wpsdc:indentchars xmlns="" xmlns:wpsdc="http://www.wps.cn/officeDocument/2017/drawingmlCustomData" val="200" checksum="4158780845"/>
                </a:ext>
              </a:extLst>
            </a:pPr>
            <a:r>
              <a:rPr lang="zh-CN" altLang="zh-CN" sz="2400" b="1" dirty="0">
                <a:latin typeface="华文楷体" panose="02010600040101010101" pitchFamily="2" charset="-122"/>
                <a:ea typeface="华文楷体" panose="02010600040101010101" pitchFamily="2" charset="-122"/>
                <a:cs typeface="华文楷体" panose="02010600040101010101" pitchFamily="2" charset="-122"/>
              </a:rPr>
              <a:t>检验路线之正确与否，情形也是这样。</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俄国十月革命</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证明列宁主义是真理。</a:t>
            </a:r>
            <a:r>
              <a:rPr lang="zh-CN" altLang="en-US"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（革命路线的选择和决策）</a:t>
            </a:r>
            <a:endParaRPr lang="en-US" altLang="zh-CN"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lnSpc>
                <a:spcPts val="3400"/>
              </a:lnSpc>
              <a:extLst>
                <a:ext uri="{35155182-B16C-46BC-9424-99874614C6A1}">
                  <wpsdc:indentchars xmlns="" xmlns:wpsdc="http://www.wps.cn/officeDocument/2017/drawingmlCustomData" val="200" checksum="4158780845"/>
                </a:ext>
              </a:extLst>
            </a:pPr>
            <a:r>
              <a:rPr lang="zh-CN" altLang="zh-CN" sz="2400" b="1" dirty="0">
                <a:latin typeface="华文楷体" panose="02010600040101010101" pitchFamily="2" charset="-122"/>
                <a:ea typeface="华文楷体" panose="02010600040101010101" pitchFamily="2" charset="-122"/>
                <a:cs typeface="华文楷体" panose="02010600040101010101" pitchFamily="2" charset="-122"/>
              </a:rPr>
              <a:t>毛泽东思想是马克思列宁主义普遍真理与革命具体实践相结合的产物。</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长期革命斗争，证明毛主席的革命路线是正确的。</a:t>
            </a:r>
            <a:r>
              <a:rPr lang="zh-CN" altLang="en-US"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（普遍真理和革命实践结合）</a:t>
            </a:r>
            <a:endParaRPr lang="en-US" altLang="zh-CN"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lnSpc>
                <a:spcPts val="3400"/>
              </a:lnSpc>
              <a:extLst>
                <a:ext uri="{35155182-B16C-46BC-9424-99874614C6A1}">
                  <wpsdc:indentchars xmlns="" xmlns:wpsdc="http://www.wps.cn/officeDocument/2017/drawingmlCustomData" val="200" checksum="4158780845"/>
                </a:ext>
              </a:extLst>
            </a:pPr>
            <a:r>
              <a:rPr lang="zh-CN" altLang="zh-CN" sz="2400" b="1" dirty="0">
                <a:latin typeface="华文楷体" panose="02010600040101010101" pitchFamily="2" charset="-122"/>
                <a:ea typeface="华文楷体" panose="02010600040101010101" pitchFamily="2" charset="-122"/>
                <a:cs typeface="华文楷体" panose="02010600040101010101" pitchFamily="2" charset="-122"/>
              </a:rPr>
              <a:t>标准是什么呢？只有一个：就是千百万人民的社会实践。</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lnSpc>
                <a:spcPts val="3400"/>
              </a:lnSpc>
              <a:extLst>
                <a:ext uri="{35155182-B16C-46BC-9424-99874614C6A1}">
                  <wpsdc:indentchars xmlns="" xmlns:wpsdc="http://www.wps.cn/officeDocument/2017/drawingmlCustomData" val="200" checksum="4158780845"/>
                </a:ext>
              </a:extLst>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（归纳推理</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样本多样化</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趋于完全归纳）</a:t>
            </a:r>
            <a:endParaRPr lang="zh-CN" altLang="zh-CN" sz="3200" b="1"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2921" y="1023928"/>
            <a:ext cx="10466158" cy="3970318"/>
          </a:xfrm>
          <a:prstGeom prst="rect">
            <a:avLst/>
          </a:prstGeom>
          <a:noFill/>
        </p:spPr>
        <p:txBody>
          <a:bodyPr wrap="square" rtlCol="0">
            <a:spAutoFit/>
          </a:bodyPr>
          <a:lstStyle/>
          <a:p>
            <a:r>
              <a:rPr lang="en-US" altLang="zh-CN" sz="3600" b="1" dirty="0">
                <a:latin typeface="华文新魏" panose="02010800040101010101" pitchFamily="2" charset="-122"/>
                <a:ea typeface="华文新魏" panose="02010800040101010101" pitchFamily="2" charset="-122"/>
              </a:rPr>
              <a:t>                           </a:t>
            </a:r>
            <a:r>
              <a:rPr lang="zh-CN" altLang="en-US" sz="2400" b="1" dirty="0">
                <a:latin typeface="华文新魏" panose="02010800040101010101" pitchFamily="2" charset="-122"/>
                <a:ea typeface="华文新魏" panose="02010800040101010101" pitchFamily="2" charset="-122"/>
              </a:rPr>
              <a:t>课文第一部分论证思路小结</a:t>
            </a:r>
            <a:endParaRPr lang="en-US" altLang="zh-CN" sz="3200" b="1" dirty="0">
              <a:latin typeface="华文新魏" panose="02010800040101010101" pitchFamily="2" charset="-122"/>
              <a:ea typeface="华文新魏" panose="02010800040101010101" pitchFamily="2" charset="-122"/>
            </a:endParaRPr>
          </a:p>
          <a:p>
            <a:endParaRPr lang="en-US" altLang="zh-CN" sz="3600" b="1" dirty="0"/>
          </a:p>
          <a:p>
            <a:endParaRPr lang="en-US" altLang="zh-CN" sz="3600" b="1" dirty="0"/>
          </a:p>
          <a:p>
            <a:endParaRPr lang="en-US" altLang="zh-CN" sz="3600" b="1" dirty="0"/>
          </a:p>
          <a:p>
            <a:endParaRPr lang="en-US" altLang="zh-CN" sz="3600" b="1" dirty="0"/>
          </a:p>
          <a:p>
            <a:endParaRPr lang="en-US" altLang="zh-CN" sz="3600" b="1" dirty="0"/>
          </a:p>
          <a:p>
            <a:endParaRPr lang="en-US" altLang="zh-CN" sz="3600" b="1" dirty="0"/>
          </a:p>
        </p:txBody>
      </p:sp>
      <p:graphicFrame>
        <p:nvGraphicFramePr>
          <p:cNvPr id="4" name="表格 4"/>
          <p:cNvGraphicFramePr>
            <a:graphicFrameLocks noGrp="1"/>
          </p:cNvGraphicFramePr>
          <p:nvPr>
            <p:custDataLst>
              <p:tags r:id="rId1"/>
            </p:custDataLst>
          </p:nvPr>
        </p:nvGraphicFramePr>
        <p:xfrm>
          <a:off x="1829435" y="1801495"/>
          <a:ext cx="8324850" cy="3660775"/>
        </p:xfrm>
        <a:graphic>
          <a:graphicData uri="http://schemas.openxmlformats.org/drawingml/2006/table">
            <a:tbl>
              <a:tblPr firstRow="1" bandRow="1">
                <a:tableStyleId>{5C22544A-7EE6-4342-B048-85BDC9FD1C3A}</a:tableStyleId>
              </a:tblPr>
              <a:tblGrid>
                <a:gridCol w="1799590">
                  <a:extLst>
                    <a:ext uri="{9D8B030D-6E8A-4147-A177-3AD203B41FA5}">
                      <a16:colId xmlns:a16="http://schemas.microsoft.com/office/drawing/2014/main" val="20000"/>
                    </a:ext>
                  </a:extLst>
                </a:gridCol>
                <a:gridCol w="1949450">
                  <a:extLst>
                    <a:ext uri="{9D8B030D-6E8A-4147-A177-3AD203B41FA5}">
                      <a16:colId xmlns:a16="http://schemas.microsoft.com/office/drawing/2014/main" val="20001"/>
                    </a:ext>
                  </a:extLst>
                </a:gridCol>
                <a:gridCol w="4575810">
                  <a:extLst>
                    <a:ext uri="{9D8B030D-6E8A-4147-A177-3AD203B41FA5}">
                      <a16:colId xmlns:a16="http://schemas.microsoft.com/office/drawing/2014/main" val="20002"/>
                    </a:ext>
                  </a:extLst>
                </a:gridCol>
              </a:tblGrid>
              <a:tr h="784860">
                <a:tc>
                  <a:txBody>
                    <a:bodyPr/>
                    <a:lstStyle/>
                    <a:p>
                      <a:pPr algn="ct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第</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2</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3</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节</a:t>
                      </a:r>
                    </a:p>
                  </a:txBody>
                  <a:tcPr anchor="ctr"/>
                </a:tc>
                <a:tc>
                  <a:txBody>
                    <a:bodyPr/>
                    <a:lstStyle/>
                    <a:p>
                      <a:pPr algn="ctr"/>
                      <a:r>
                        <a:rPr lang="zh-CN" altLang="en-US" sz="2400" b="1" dirty="0">
                          <a:latin typeface="华文楷体" panose="02010600040101010101" pitchFamily="2" charset="-122"/>
                          <a:ea typeface="华文楷体" panose="02010600040101010101" pitchFamily="2" charset="-122"/>
                        </a:rPr>
                        <a:t>引用论证</a:t>
                      </a:r>
                    </a:p>
                  </a:txBody>
                  <a:tcPr anchor="ctr"/>
                </a:tc>
                <a:tc>
                  <a:txBody>
                    <a:bodyPr/>
                    <a:lstStyle/>
                    <a:p>
                      <a:r>
                        <a:rPr lang="zh-CN" altLang="en-US" sz="2400" b="1" dirty="0">
                          <a:latin typeface="华文楷体" panose="02010600040101010101" pitchFamily="2" charset="-122"/>
                          <a:ea typeface="华文楷体" panose="02010600040101010101" pitchFamily="2" charset="-122"/>
                        </a:rPr>
                        <a:t>实践是检验真理的唯一标准</a:t>
                      </a:r>
                    </a:p>
                  </a:txBody>
                  <a:tcPr anchor="ctr"/>
                </a:tc>
                <a:extLst>
                  <a:ext uri="{0D108BD9-81ED-4DB2-BD59-A6C34878D82A}">
                    <a16:rowId xmlns:a16="http://schemas.microsoft.com/office/drawing/2014/main" val="10000"/>
                  </a:ext>
                </a:extLst>
              </a:tr>
              <a:tr h="1205865">
                <a:tc>
                  <a:txBody>
                    <a:bodyPr/>
                    <a:lstStyle/>
                    <a:p>
                      <a:pPr algn="ct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第</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3</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节</a:t>
                      </a:r>
                    </a:p>
                  </a:txBody>
                  <a:tcPr anchor="ctr"/>
                </a:tc>
                <a:tc>
                  <a:txBody>
                    <a:bodyPr/>
                    <a:lstStyle/>
                    <a:p>
                      <a:pPr algn="ct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2</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个三段论</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a:p>
                      <a:pPr algn="ct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1</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个类比论证</a:t>
                      </a:r>
                    </a:p>
                  </a:txBody>
                  <a:tcPr anchor="ctr"/>
                </a:tc>
                <a:tc>
                  <a:txBody>
                    <a:bodyPr/>
                    <a:lstStyle/>
                    <a:p>
                      <a:r>
                        <a:rPr lang="zh-CN" altLang="en-US" sz="2400" b="1" dirty="0">
                          <a:latin typeface="华文楷体" panose="02010600040101010101" pitchFamily="2" charset="-122"/>
                          <a:ea typeface="华文楷体" panose="02010600040101010101" pitchFamily="2" charset="-122"/>
                        </a:rPr>
                        <a:t>实践是检验真理的</a:t>
                      </a:r>
                      <a:r>
                        <a:rPr lang="zh-CN" altLang="en-US" sz="2400" b="1" dirty="0">
                          <a:solidFill>
                            <a:srgbClr val="FF0000"/>
                          </a:solidFill>
                          <a:latin typeface="华文楷体" panose="02010600040101010101" pitchFamily="2" charset="-122"/>
                          <a:ea typeface="华文楷体" panose="02010600040101010101" pitchFamily="2" charset="-122"/>
                        </a:rPr>
                        <a:t>唯一</a:t>
                      </a:r>
                      <a:r>
                        <a:rPr lang="zh-CN" altLang="en-US" sz="2400" b="1" dirty="0">
                          <a:latin typeface="华文楷体" panose="02010600040101010101" pitchFamily="2" charset="-122"/>
                          <a:ea typeface="华文楷体" panose="02010600040101010101" pitchFamily="2" charset="-122"/>
                        </a:rPr>
                        <a:t>标准</a:t>
                      </a:r>
                    </a:p>
                  </a:txBody>
                  <a:tcPr anchor="ctr"/>
                </a:tc>
                <a:extLst>
                  <a:ext uri="{0D108BD9-81ED-4DB2-BD59-A6C34878D82A}">
                    <a16:rowId xmlns:a16="http://schemas.microsoft.com/office/drawing/2014/main" val="10001"/>
                  </a:ext>
                </a:extLst>
              </a:tr>
              <a:tr h="835025">
                <a:tc>
                  <a:txBody>
                    <a:bodyPr/>
                    <a:lstStyle/>
                    <a:p>
                      <a:pPr algn="ct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第</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4-7</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节内部</a:t>
                      </a:r>
                    </a:p>
                  </a:txBody>
                  <a:tcPr anchor="ctr"/>
                </a:tc>
                <a:tc>
                  <a:txBody>
                    <a:bodyPr/>
                    <a:lstStyle/>
                    <a:p>
                      <a:pPr algn="ctr"/>
                      <a:r>
                        <a:rPr lang="zh-CN" altLang="en-US" sz="2400" b="1" dirty="0">
                          <a:latin typeface="华文楷体" panose="02010600040101010101" pitchFamily="2" charset="-122"/>
                          <a:ea typeface="华文楷体" panose="02010600040101010101" pitchFamily="2" charset="-122"/>
                        </a:rPr>
                        <a:t>对比论证</a:t>
                      </a:r>
                    </a:p>
                  </a:txBody>
                  <a:tcPr anchor="ctr"/>
                </a:tc>
                <a:tc>
                  <a:txBody>
                    <a:bodyPr/>
                    <a:lstStyle/>
                    <a:p>
                      <a:r>
                        <a:rPr lang="zh-CN" altLang="en-US" sz="2400" b="1" dirty="0">
                          <a:latin typeface="华文楷体" panose="02010600040101010101" pitchFamily="2" charset="-122"/>
                          <a:ea typeface="华文楷体" panose="02010600040101010101" pitchFamily="2" charset="-122"/>
                        </a:rPr>
                        <a:t>实践是</a:t>
                      </a:r>
                      <a:r>
                        <a:rPr lang="zh-CN" altLang="en-US" sz="2400" b="1" dirty="0">
                          <a:solidFill>
                            <a:srgbClr val="FF0000"/>
                          </a:solidFill>
                          <a:latin typeface="华文楷体" panose="02010600040101010101" pitchFamily="2" charset="-122"/>
                          <a:ea typeface="华文楷体" panose="02010600040101010101" pitchFamily="2" charset="-122"/>
                        </a:rPr>
                        <a:t>检验</a:t>
                      </a:r>
                      <a:r>
                        <a:rPr lang="zh-CN" altLang="en-US" sz="2400" b="1" dirty="0">
                          <a:latin typeface="华文楷体" panose="02010600040101010101" pitchFamily="2" charset="-122"/>
                          <a:ea typeface="华文楷体" panose="02010600040101010101" pitchFamily="2" charset="-122"/>
                        </a:rPr>
                        <a:t>真理的唯一标准</a:t>
                      </a:r>
                    </a:p>
                  </a:txBody>
                  <a:tcPr anchor="ctr"/>
                </a:tc>
                <a:extLst>
                  <a:ext uri="{0D108BD9-81ED-4DB2-BD59-A6C34878D82A}">
                    <a16:rowId xmlns:a16="http://schemas.microsoft.com/office/drawing/2014/main" val="10002"/>
                  </a:ext>
                </a:extLst>
              </a:tr>
              <a:tr h="835025">
                <a:tc>
                  <a:txBody>
                    <a:bodyPr/>
                    <a:lstStyle/>
                    <a:p>
                      <a:pPr algn="ct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第</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4-7</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节整体</a:t>
                      </a:r>
                    </a:p>
                  </a:txBody>
                  <a:tcPr anchor="ctr"/>
                </a:tc>
                <a:tc>
                  <a:txBody>
                    <a:bodyPr/>
                    <a:lstStyle/>
                    <a:p>
                      <a:pPr algn="ctr"/>
                      <a:r>
                        <a:rPr lang="zh-CN" altLang="en-US" sz="2400" b="1" dirty="0">
                          <a:latin typeface="华文楷体" panose="02010600040101010101" pitchFamily="2" charset="-122"/>
                          <a:ea typeface="华文楷体" panose="02010600040101010101" pitchFamily="2" charset="-122"/>
                        </a:rPr>
                        <a:t>归纳推理</a:t>
                      </a:r>
                    </a:p>
                  </a:txBody>
                  <a:tcPr anchor="ctr"/>
                </a:tc>
                <a:tc>
                  <a:txBody>
                    <a:bodyPr/>
                    <a:lstStyle/>
                    <a:p>
                      <a:r>
                        <a:rPr lang="zh-CN" altLang="en-US" sz="2400" b="1" dirty="0">
                          <a:latin typeface="华文楷体" panose="02010600040101010101" pitchFamily="2" charset="-122"/>
                          <a:ea typeface="华文楷体" panose="02010600040101010101" pitchFamily="2" charset="-122"/>
                        </a:rPr>
                        <a:t>实践是检验</a:t>
                      </a:r>
                      <a:r>
                        <a:rPr lang="zh-CN" altLang="en-US" sz="2400" b="1" dirty="0">
                          <a:solidFill>
                            <a:srgbClr val="FF0000"/>
                          </a:solidFill>
                          <a:latin typeface="华文楷体" panose="02010600040101010101" pitchFamily="2" charset="-122"/>
                          <a:ea typeface="华文楷体" panose="02010600040101010101" pitchFamily="2" charset="-122"/>
                        </a:rPr>
                        <a:t>真理</a:t>
                      </a:r>
                      <a:r>
                        <a:rPr lang="zh-CN" altLang="en-US" sz="2400" b="1" dirty="0">
                          <a:latin typeface="华文楷体" panose="02010600040101010101" pitchFamily="2" charset="-122"/>
                          <a:ea typeface="华文楷体" panose="02010600040101010101" pitchFamily="2" charset="-122"/>
                        </a:rPr>
                        <a:t>的唯一标准</a:t>
                      </a:r>
                    </a:p>
                  </a:txBody>
                  <a:tcPr anchor="ctr"/>
                </a:tc>
                <a:extLst>
                  <a:ext uri="{0D108BD9-81ED-4DB2-BD59-A6C34878D82A}">
                    <a16:rowId xmlns:a16="http://schemas.microsoft.com/office/drawing/2014/main" val="10003"/>
                  </a:ext>
                </a:extLst>
              </a:tr>
            </a:tbl>
          </a:graphicData>
        </a:graphic>
      </p:graphicFrame>
      <p:sp>
        <p:nvSpPr>
          <p:cNvPr id="3" name="文本框 2"/>
          <p:cNvSpPr txBox="1"/>
          <p:nvPr/>
        </p:nvSpPr>
        <p:spPr>
          <a:xfrm>
            <a:off x="5286704" y="5603239"/>
            <a:ext cx="5465379" cy="460375"/>
          </a:xfrm>
          <a:prstGeom prst="rect">
            <a:avLst/>
          </a:prstGeom>
          <a:noFill/>
        </p:spPr>
        <p:txBody>
          <a:bodyPr wrap="square" rtlCol="0">
            <a:spAutoFit/>
          </a:bodyPr>
          <a:lstStyle/>
          <a:p>
            <a:r>
              <a:rPr lang="zh-CN" altLang="en-US" sz="2400" b="1" dirty="0">
                <a:latin typeface="黑体" panose="02010609060101010101" pitchFamily="49" charset="-122"/>
                <a:ea typeface="黑体" panose="02010609060101010101" pitchFamily="49" charset="-122"/>
              </a:rPr>
              <a:t>检验真理的标准</a:t>
            </a:r>
            <a:r>
              <a:rPr lang="zh-CN" altLang="en-US" sz="2400" b="1" dirty="0">
                <a:solidFill>
                  <a:srgbClr val="FF0000"/>
                </a:solidFill>
                <a:latin typeface="黑体" panose="02010609060101010101" pitchFamily="49" charset="-122"/>
                <a:ea typeface="黑体" panose="02010609060101010101" pitchFamily="49" charset="-122"/>
              </a:rPr>
              <a:t>只能是</a:t>
            </a:r>
            <a:r>
              <a:rPr lang="zh-CN" altLang="en-US" sz="2400" b="1" dirty="0">
                <a:latin typeface="黑体" panose="02010609060101010101" pitchFamily="49" charset="-122"/>
                <a:ea typeface="黑体" panose="02010609060101010101" pitchFamily="49" charset="-122"/>
              </a:rPr>
              <a:t>社会实践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93286" y="1640487"/>
            <a:ext cx="7865721" cy="2968625"/>
          </a:xfrm>
          <a:prstGeom prst="rect">
            <a:avLst/>
          </a:prstGeom>
          <a:noFill/>
        </p:spPr>
        <p:txBody>
          <a:bodyPr wrap="square" rtlCol="0">
            <a:spAutoFit/>
          </a:bodyPr>
          <a:lstStyle/>
          <a:p>
            <a:pPr>
              <a:lnSpc>
                <a:spcPts val="4600"/>
              </a:lnSpc>
            </a:pPr>
            <a:r>
              <a:rPr lang="zh-CN" altLang="en-US" sz="2800" b="1" dirty="0">
                <a:latin typeface="黑体" panose="02010609060101010101" pitchFamily="49" charset="-122"/>
                <a:ea typeface="黑体" panose="02010609060101010101" pitchFamily="49" charset="-122"/>
                <a:cs typeface="黑体" panose="02010609060101010101" pitchFamily="49" charset="-122"/>
              </a:rPr>
              <a:t>问题三：</a:t>
            </a:r>
            <a:endParaRPr lang="en-US" altLang="zh-CN" sz="2800" b="1" dirty="0">
              <a:latin typeface="黑体" panose="02010609060101010101" pitchFamily="49" charset="-122"/>
              <a:ea typeface="黑体" panose="02010609060101010101" pitchFamily="49" charset="-122"/>
              <a:cs typeface="黑体" panose="02010609060101010101" pitchFamily="49" charset="-122"/>
            </a:endParaRPr>
          </a:p>
          <a:p>
            <a:pPr indent="711200" fontAlgn="auto">
              <a:lnSpc>
                <a:spcPts val="4600"/>
              </a:lnSpc>
              <a:extLst>
                <a:ext uri="{35155182-B16C-46BC-9424-99874614C6A1}">
                  <wpsdc:indentchars xmlns="" xmlns:wpsdc="http://www.wps.cn/officeDocument/2017/drawingmlCustomData" val="200" checksum="3773799597"/>
                </a:ext>
              </a:extLst>
            </a:pPr>
            <a:r>
              <a:rPr lang="zh-CN" altLang="en-US" sz="2800" b="1" dirty="0">
                <a:latin typeface="黑体" panose="02010609060101010101" pitchFamily="49" charset="-122"/>
                <a:ea typeface="黑体" panose="02010609060101010101" pitchFamily="49" charset="-122"/>
                <a:cs typeface="黑体" panose="02010609060101010101" pitchFamily="49" charset="-122"/>
              </a:rPr>
              <a:t>文章</a:t>
            </a:r>
            <a:r>
              <a:rPr lang="zh-CN" altLang="en-US" sz="2800" b="1" dirty="0">
                <a:solidFill>
                  <a:srgbClr val="C00000"/>
                </a:solidFill>
                <a:latin typeface="黑体" panose="02010609060101010101" pitchFamily="49" charset="-122"/>
                <a:ea typeface="黑体" panose="02010609060101010101" pitchFamily="49" charset="-122"/>
                <a:cs typeface="黑体" panose="02010609060101010101" pitchFamily="49" charset="-122"/>
              </a:rPr>
              <a:t>二三四部分</a:t>
            </a:r>
            <a:r>
              <a:rPr lang="zh-CN" altLang="en-US" sz="2800" b="1" dirty="0">
                <a:latin typeface="黑体" panose="02010609060101010101" pitchFamily="49" charset="-122"/>
                <a:ea typeface="黑体" panose="02010609060101010101" pitchFamily="49" charset="-122"/>
                <a:cs typeface="黑体" panose="02010609060101010101" pitchFamily="49" charset="-122"/>
              </a:rPr>
              <a:t>如何论证</a:t>
            </a:r>
            <a:endParaRPr lang="en-US" altLang="zh-CN" sz="2800" b="1" dirty="0">
              <a:latin typeface="黑体" panose="02010609060101010101" pitchFamily="49" charset="-122"/>
              <a:ea typeface="黑体" panose="02010609060101010101" pitchFamily="49" charset="-122"/>
              <a:cs typeface="黑体" panose="02010609060101010101" pitchFamily="49" charset="-122"/>
            </a:endParaRPr>
          </a:p>
          <a:p>
            <a:pPr indent="711200" fontAlgn="auto">
              <a:lnSpc>
                <a:spcPts val="4600"/>
              </a:lnSpc>
              <a:extLst>
                <a:ext uri="{35155182-B16C-46BC-9424-99874614C6A1}">
                  <wpsdc:indentchars xmlns="" xmlns:wpsdc="http://www.wps.cn/officeDocument/2017/drawingmlCustomData" val="200" checksum="3773799597"/>
                </a:ext>
              </a:extLst>
            </a:pPr>
            <a:r>
              <a:rPr lang="zh-CN" altLang="en-US" sz="2800" b="1" dirty="0">
                <a:latin typeface="黑体" panose="02010609060101010101" pitchFamily="49" charset="-122"/>
                <a:ea typeface="黑体" panose="02010609060101010101" pitchFamily="49" charset="-122"/>
                <a:cs typeface="黑体" panose="02010609060101010101" pitchFamily="49" charset="-122"/>
              </a:rPr>
              <a:t>实践是检验真理的唯一标准的？                      </a:t>
            </a:r>
          </a:p>
          <a:p>
            <a:endParaRPr lang="en-US" altLang="zh-CN" sz="3600" b="1" dirty="0">
              <a:latin typeface="黑体" panose="02010609060101010101" pitchFamily="49" charset="-122"/>
              <a:ea typeface="黑体" panose="02010609060101010101" pitchFamily="49" charset="-122"/>
              <a:cs typeface="黑体" panose="02010609060101010101" pitchFamily="49" charset="-122"/>
            </a:endParaRPr>
          </a:p>
          <a:p>
            <a:endParaRPr lang="en-US" altLang="zh-CN" sz="3600" b="1"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9297" y="1221081"/>
            <a:ext cx="8607972" cy="4769485"/>
          </a:xfrm>
          <a:prstGeom prst="rect">
            <a:avLst/>
          </a:prstGeom>
          <a:noFill/>
        </p:spPr>
        <p:txBody>
          <a:bodyPr wrap="square" rtlCol="0">
            <a:spAutoFit/>
          </a:bodyPr>
          <a:lstStyle/>
          <a:p>
            <a:r>
              <a:rPr lang="en-US" altLang="zh-CN" sz="2800" b="1" kern="0" dirty="0">
                <a:solidFill>
                  <a:srgbClr val="000000"/>
                </a:solidFill>
                <a:effectLst/>
                <a:latin typeface="Helvetica" panose="020B0604020202020204" pitchFamily="34" charset="0"/>
                <a:ea typeface="宋体" panose="02010600030101010101" pitchFamily="2" charset="-122"/>
                <a:cs typeface="Helvetica" panose="020B0604020202020204" pitchFamily="34" charset="0"/>
              </a:rPr>
              <a:t>      </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有的同志担心</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，坚持实践是检验真理的</a:t>
            </a:r>
            <a:r>
              <a:rPr lang="zh-CN" altLang="en-US" sz="2400" b="1" kern="0" dirty="0">
                <a:effectLst/>
                <a:latin typeface="华文楷体" panose="02010600040101010101" pitchFamily="2" charset="-122"/>
                <a:ea typeface="华文楷体" panose="02010600040101010101" pitchFamily="2" charset="-122"/>
                <a:cs typeface="华文楷体" panose="02010600040101010101" pitchFamily="2" charset="-122"/>
              </a:rPr>
              <a:t>唯一</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标准，会</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削弱</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理论的意义。</a:t>
            </a:r>
            <a:endPar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endParaRPr>
          </a:p>
          <a:p>
            <a:endPar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有的同志说</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，我们批判</a:t>
            </a:r>
            <a:r>
              <a:rPr lang="zh-CN" altLang="en-US"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修正主义</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，难道不是用马列主义、毛泽东思想去衡量，从而证明修正主义是错误的吗？</a:t>
            </a:r>
            <a:endPar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     </a:t>
            </a:r>
          </a:p>
          <a:p>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        </a:t>
            </a:r>
            <a:r>
              <a:rPr lang="zh-CN" altLang="en-US"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马克思恩格斯</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根据实践</a:t>
            </a:r>
            <a:r>
              <a:rPr lang="zh-CN" altLang="en-US"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修改</a:t>
            </a:r>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共产党宣言</a:t>
            </a:r>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的旧提法</a:t>
            </a:r>
            <a:endPar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        </a:t>
            </a:r>
            <a:r>
              <a:rPr lang="zh-CN" altLang="en-US"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毛主席</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根据实践为书籍按语</a:t>
            </a:r>
            <a:r>
              <a:rPr lang="zh-CN" altLang="en-US"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加说明</a:t>
            </a:r>
            <a:endParaRPr lang="en-US" altLang="zh-CN"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endParaRPr>
          </a:p>
          <a:p>
            <a:endPar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        </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作为检验真理的标准，它既具有</a:t>
            </a:r>
            <a:r>
              <a:rPr lang="zh-CN" altLang="en-US"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绝对</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的意义，又具有</a:t>
            </a:r>
            <a:r>
              <a:rPr lang="zh-CN" altLang="en-US"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相对</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的意义。</a:t>
            </a:r>
            <a:endPar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endParaRPr>
          </a:p>
          <a:p>
            <a:endParaRPr lang="zh-CN" altLang="en-US" sz="3600" b="1" dirty="0">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3" name="文本框 2"/>
          <p:cNvSpPr txBox="1"/>
          <p:nvPr/>
        </p:nvSpPr>
        <p:spPr>
          <a:xfrm>
            <a:off x="7704082" y="1752552"/>
            <a:ext cx="2238704" cy="3969385"/>
          </a:xfrm>
          <a:prstGeom prst="rect">
            <a:avLst/>
          </a:prstGeom>
          <a:noFill/>
        </p:spPr>
        <p:txBody>
          <a:bodyPr wrap="square" rtlCol="0">
            <a:spAutoFit/>
          </a:bodyPr>
          <a:lstStyle/>
          <a:p>
            <a:r>
              <a:rPr lang="zh-CN" altLang="en-US" sz="2800" b="1" dirty="0">
                <a:solidFill>
                  <a:srgbClr val="AE0203"/>
                </a:solidFill>
                <a:latin typeface="黑体" panose="02010609060101010101" pitchFamily="49" charset="-122"/>
                <a:ea typeface="黑体" panose="02010609060101010101" pitchFamily="49" charset="-122"/>
              </a:rPr>
              <a:t>虚拟论敌</a:t>
            </a:r>
            <a:endParaRPr lang="en-US" altLang="zh-CN" sz="2800" b="1" dirty="0">
              <a:solidFill>
                <a:srgbClr val="AE0203"/>
              </a:solidFill>
              <a:latin typeface="黑体" panose="02010609060101010101" pitchFamily="49" charset="-122"/>
              <a:ea typeface="黑体" panose="02010609060101010101" pitchFamily="49" charset="-122"/>
            </a:endParaRPr>
          </a:p>
          <a:p>
            <a:endParaRPr lang="en-US" altLang="zh-CN" sz="2800" b="1" dirty="0">
              <a:solidFill>
                <a:srgbClr val="AE0203"/>
              </a:solidFill>
              <a:latin typeface="黑体" panose="02010609060101010101" pitchFamily="49" charset="-122"/>
              <a:ea typeface="黑体" panose="02010609060101010101" pitchFamily="49" charset="-122"/>
            </a:endParaRPr>
          </a:p>
          <a:p>
            <a:endParaRPr lang="en-US" altLang="zh-CN" sz="2800" b="1" dirty="0">
              <a:solidFill>
                <a:srgbClr val="AE0203"/>
              </a:solidFill>
              <a:latin typeface="黑体" panose="02010609060101010101" pitchFamily="49" charset="-122"/>
              <a:ea typeface="黑体" panose="02010609060101010101" pitchFamily="49" charset="-122"/>
            </a:endParaRPr>
          </a:p>
          <a:p>
            <a:endParaRPr lang="en-US" altLang="zh-CN" sz="2800" b="1" dirty="0">
              <a:solidFill>
                <a:srgbClr val="AE0203"/>
              </a:solidFill>
              <a:latin typeface="黑体" panose="02010609060101010101" pitchFamily="49" charset="-122"/>
              <a:ea typeface="黑体" panose="02010609060101010101" pitchFamily="49" charset="-122"/>
            </a:endParaRPr>
          </a:p>
          <a:p>
            <a:endParaRPr lang="en-US" altLang="zh-CN" sz="2800" b="1" dirty="0">
              <a:solidFill>
                <a:srgbClr val="AE0203"/>
              </a:solidFill>
              <a:latin typeface="黑体" panose="02010609060101010101" pitchFamily="49" charset="-122"/>
              <a:ea typeface="黑体" panose="02010609060101010101" pitchFamily="49" charset="-122"/>
            </a:endParaRPr>
          </a:p>
          <a:p>
            <a:r>
              <a:rPr lang="zh-CN" altLang="en-US" sz="2800" b="1" dirty="0">
                <a:solidFill>
                  <a:srgbClr val="AE0203"/>
                </a:solidFill>
                <a:latin typeface="黑体" panose="02010609060101010101" pitchFamily="49" charset="-122"/>
                <a:ea typeface="黑体" panose="02010609060101010101" pitchFamily="49" charset="-122"/>
              </a:rPr>
              <a:t>例证</a:t>
            </a:r>
            <a:endParaRPr lang="en-US" altLang="zh-CN" sz="2800" b="1" dirty="0">
              <a:solidFill>
                <a:srgbClr val="AE0203"/>
              </a:solidFill>
              <a:latin typeface="黑体" panose="02010609060101010101" pitchFamily="49" charset="-122"/>
              <a:ea typeface="黑体" panose="02010609060101010101" pitchFamily="49" charset="-122"/>
            </a:endParaRPr>
          </a:p>
          <a:p>
            <a:endParaRPr lang="en-US" altLang="zh-CN" sz="2800" b="1" dirty="0">
              <a:solidFill>
                <a:srgbClr val="AE0203"/>
              </a:solidFill>
              <a:latin typeface="黑体" panose="02010609060101010101" pitchFamily="49" charset="-122"/>
              <a:ea typeface="黑体" panose="02010609060101010101" pitchFamily="49" charset="-122"/>
            </a:endParaRPr>
          </a:p>
          <a:p>
            <a:endParaRPr lang="en-US" altLang="zh-CN" sz="2800" b="1" dirty="0">
              <a:solidFill>
                <a:srgbClr val="AE0203"/>
              </a:solidFill>
              <a:latin typeface="黑体" panose="02010609060101010101" pitchFamily="49" charset="-122"/>
              <a:ea typeface="黑体" panose="02010609060101010101" pitchFamily="49" charset="-122"/>
            </a:endParaRPr>
          </a:p>
          <a:p>
            <a:r>
              <a:rPr lang="zh-CN" altLang="en-US" sz="2800" b="1" dirty="0">
                <a:solidFill>
                  <a:srgbClr val="AE0203"/>
                </a:solidFill>
                <a:latin typeface="黑体" panose="02010609060101010101" pitchFamily="49" charset="-122"/>
                <a:ea typeface="黑体" panose="02010609060101010101" pitchFamily="49" charset="-122"/>
              </a:rPr>
              <a:t>辩证性</a:t>
            </a:r>
            <a:endParaRPr lang="en-US" altLang="zh-CN" sz="2400" b="1" dirty="0">
              <a:solidFill>
                <a:srgbClr val="AE0203"/>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77104" y="1008993"/>
            <a:ext cx="2249214" cy="521970"/>
          </a:xfrm>
          <a:prstGeom prst="rect">
            <a:avLst/>
          </a:prstGeom>
          <a:noFill/>
        </p:spPr>
        <p:txBody>
          <a:bodyPr wrap="square" rtlCol="0">
            <a:spAutoFit/>
          </a:bodyPr>
          <a:lstStyle/>
          <a:p>
            <a:r>
              <a:rPr lang="zh-CN" altLang="en-US" sz="2800" b="1" dirty="0">
                <a:latin typeface="黑体" panose="02010609060101010101" pitchFamily="49" charset="-122"/>
                <a:ea typeface="黑体" panose="02010609060101010101" pitchFamily="49" charset="-122"/>
                <a:cs typeface="黑体" panose="02010609060101010101" pitchFamily="49" charset="-122"/>
              </a:rPr>
              <a:t>小 结</a:t>
            </a:r>
          </a:p>
        </p:txBody>
      </p:sp>
      <p:graphicFrame>
        <p:nvGraphicFramePr>
          <p:cNvPr id="3" name="表格 3"/>
          <p:cNvGraphicFramePr>
            <a:graphicFrameLocks noGrp="1"/>
          </p:cNvGraphicFramePr>
          <p:nvPr>
            <p:custDataLst>
              <p:tags r:id="rId1"/>
            </p:custDataLst>
          </p:nvPr>
        </p:nvGraphicFramePr>
        <p:xfrm>
          <a:off x="956441" y="1680362"/>
          <a:ext cx="6726621" cy="4085853"/>
        </p:xfrm>
        <a:graphic>
          <a:graphicData uri="http://schemas.openxmlformats.org/drawingml/2006/table">
            <a:tbl>
              <a:tblPr firstRow="1" bandRow="1">
                <a:tableStyleId>{5C22544A-7EE6-4342-B048-85BDC9FD1C3A}</a:tableStyleId>
              </a:tblPr>
              <a:tblGrid>
                <a:gridCol w="3058511">
                  <a:extLst>
                    <a:ext uri="{9D8B030D-6E8A-4147-A177-3AD203B41FA5}">
                      <a16:colId xmlns:a16="http://schemas.microsoft.com/office/drawing/2014/main" val="20000"/>
                    </a:ext>
                  </a:extLst>
                </a:gridCol>
                <a:gridCol w="3668110">
                  <a:extLst>
                    <a:ext uri="{9D8B030D-6E8A-4147-A177-3AD203B41FA5}">
                      <a16:colId xmlns:a16="http://schemas.microsoft.com/office/drawing/2014/main" val="20001"/>
                    </a:ext>
                  </a:extLst>
                </a:gridCol>
              </a:tblGrid>
              <a:tr h="965711">
                <a:tc>
                  <a:txBody>
                    <a:bodyPr/>
                    <a:lstStyle/>
                    <a:p>
                      <a:r>
                        <a:rPr lang="zh-CN" altLang="en-US" sz="2400" b="1" dirty="0">
                          <a:latin typeface="黑体" panose="02010609060101010101" pitchFamily="49" charset="-122"/>
                          <a:ea typeface="黑体" panose="02010609060101010101" pitchFamily="49" charset="-122"/>
                        </a:rPr>
                        <a:t>检验真理的标准只能是社会实践</a:t>
                      </a:r>
                    </a:p>
                  </a:txBody>
                  <a:tcPr anchor="ctr"/>
                </a:tc>
                <a:tc>
                  <a:txBody>
                    <a:bodyPr/>
                    <a:lstStyle/>
                    <a:p>
                      <a:pPr algn="ctr"/>
                      <a:r>
                        <a:rPr lang="zh-CN" altLang="en-US" sz="2400" b="1" dirty="0">
                          <a:latin typeface="黑体" panose="02010609060101010101" pitchFamily="49" charset="-122"/>
                          <a:ea typeface="黑体" panose="02010609060101010101" pitchFamily="49" charset="-122"/>
                        </a:rPr>
                        <a:t>三段论、类比论证、对比论证、归纳推理、例证</a:t>
                      </a:r>
                    </a:p>
                  </a:txBody>
                  <a:tcPr anchor="ctr"/>
                </a:tc>
                <a:extLst>
                  <a:ext uri="{0D108BD9-81ED-4DB2-BD59-A6C34878D82A}">
                    <a16:rowId xmlns:a16="http://schemas.microsoft.com/office/drawing/2014/main" val="10000"/>
                  </a:ext>
                </a:extLst>
              </a:tr>
              <a:tr h="965711">
                <a:tc>
                  <a:txBody>
                    <a:bodyPr/>
                    <a:lstStyle/>
                    <a:p>
                      <a:r>
                        <a:rPr lang="zh-CN" altLang="en-US" sz="2400" b="1" dirty="0">
                          <a:solidFill>
                            <a:srgbClr val="014E6A"/>
                          </a:solidFill>
                          <a:latin typeface="华文楷体" panose="02010600040101010101" pitchFamily="2" charset="-122"/>
                          <a:ea typeface="华文楷体" panose="02010600040101010101" pitchFamily="2" charset="-122"/>
                        </a:rPr>
                        <a:t>理论与实践的统一，是马克思主义的一个最基本的原则</a:t>
                      </a:r>
                    </a:p>
                  </a:txBody>
                  <a:tcPr anchor="ctr"/>
                </a:tc>
                <a:tc>
                  <a:txBody>
                    <a:bodyPr/>
                    <a:lstStyle/>
                    <a:p>
                      <a:pPr algn="ctr"/>
                      <a:r>
                        <a:rPr lang="zh-CN" altLang="en-US" sz="2400" b="1" dirty="0">
                          <a:solidFill>
                            <a:srgbClr val="014E6A"/>
                          </a:solidFill>
                          <a:latin typeface="华文楷体" panose="02010600040101010101" pitchFamily="2" charset="-122"/>
                          <a:ea typeface="华文楷体" panose="02010600040101010101" pitchFamily="2" charset="-122"/>
                        </a:rPr>
                        <a:t>虚拟论敌</a:t>
                      </a:r>
                    </a:p>
                  </a:txBody>
                  <a:tcPr anchor="ctr"/>
                </a:tc>
                <a:extLst>
                  <a:ext uri="{0D108BD9-81ED-4DB2-BD59-A6C34878D82A}">
                    <a16:rowId xmlns:a16="http://schemas.microsoft.com/office/drawing/2014/main" val="10001"/>
                  </a:ext>
                </a:extLst>
              </a:tr>
              <a:tr h="965711">
                <a:tc>
                  <a:txBody>
                    <a:bodyPr/>
                    <a:lstStyle/>
                    <a:p>
                      <a:r>
                        <a:rPr lang="zh-CN" altLang="en-US" sz="2400" b="1" dirty="0">
                          <a:solidFill>
                            <a:srgbClr val="014E6A"/>
                          </a:solidFill>
                          <a:latin typeface="华文楷体" panose="02010600040101010101" pitchFamily="2" charset="-122"/>
                          <a:ea typeface="华文楷体" panose="02010600040101010101" pitchFamily="2" charset="-122"/>
                        </a:rPr>
                        <a:t>革命导师是坚持用实践检验真理的榜样</a:t>
                      </a:r>
                    </a:p>
                  </a:txBody>
                  <a:tcPr anchor="ctr"/>
                </a:tc>
                <a:tc>
                  <a:txBody>
                    <a:bodyPr/>
                    <a:lstStyle/>
                    <a:p>
                      <a:pPr algn="ctr"/>
                      <a:r>
                        <a:rPr lang="zh-CN" altLang="en-US" sz="2400" b="1" dirty="0">
                          <a:solidFill>
                            <a:srgbClr val="014E6A"/>
                          </a:solidFill>
                          <a:latin typeface="华文楷体" panose="02010600040101010101" pitchFamily="2" charset="-122"/>
                          <a:ea typeface="华文楷体" panose="02010600040101010101" pitchFamily="2" charset="-122"/>
                        </a:rPr>
                        <a:t>例证</a:t>
                      </a:r>
                    </a:p>
                  </a:txBody>
                  <a:tcPr anchor="ctr"/>
                </a:tc>
                <a:extLst>
                  <a:ext uri="{0D108BD9-81ED-4DB2-BD59-A6C34878D82A}">
                    <a16:rowId xmlns:a16="http://schemas.microsoft.com/office/drawing/2014/main" val="10002"/>
                  </a:ext>
                </a:extLst>
              </a:tr>
              <a:tr h="965711">
                <a:tc>
                  <a:txBody>
                    <a:bodyPr/>
                    <a:lstStyle/>
                    <a:p>
                      <a:r>
                        <a:rPr lang="zh-CN" altLang="en-US" sz="2400" b="1" dirty="0">
                          <a:solidFill>
                            <a:srgbClr val="014E6A"/>
                          </a:solidFill>
                          <a:latin typeface="华文楷体" panose="02010600040101010101" pitchFamily="2" charset="-122"/>
                          <a:ea typeface="华文楷体" panose="02010600040101010101" pitchFamily="2" charset="-122"/>
                        </a:rPr>
                        <a:t>任何理论都要不断接受实践的检验</a:t>
                      </a:r>
                    </a:p>
                  </a:txBody>
                  <a:tcPr anchor="ctr"/>
                </a:tc>
                <a:tc>
                  <a:txBody>
                    <a:bodyPr/>
                    <a:lstStyle/>
                    <a:p>
                      <a:pPr algn="ctr"/>
                      <a:r>
                        <a:rPr lang="zh-CN" altLang="en-US" sz="2400" b="1" dirty="0">
                          <a:solidFill>
                            <a:srgbClr val="014E6A"/>
                          </a:solidFill>
                          <a:latin typeface="华文楷体" panose="02010600040101010101" pitchFamily="2" charset="-122"/>
                          <a:ea typeface="华文楷体" panose="02010600040101010101" pitchFamily="2" charset="-122"/>
                        </a:rPr>
                        <a:t>辩证</a:t>
                      </a:r>
                    </a:p>
                  </a:txBody>
                  <a:tcPr anchor="ctr"/>
                </a:tc>
                <a:extLst>
                  <a:ext uri="{0D108BD9-81ED-4DB2-BD59-A6C34878D82A}">
                    <a16:rowId xmlns:a16="http://schemas.microsoft.com/office/drawing/2014/main" val="10003"/>
                  </a:ext>
                </a:extLst>
              </a:tr>
            </a:tbl>
          </a:graphicData>
        </a:graphic>
      </p:graphicFrame>
      <p:sp>
        <p:nvSpPr>
          <p:cNvPr id="5" name="文本框 4"/>
          <p:cNvSpPr txBox="1"/>
          <p:nvPr/>
        </p:nvSpPr>
        <p:spPr>
          <a:xfrm>
            <a:off x="7830207" y="2761326"/>
            <a:ext cx="2238704" cy="2246769"/>
          </a:xfrm>
          <a:prstGeom prst="rect">
            <a:avLst/>
          </a:prstGeom>
          <a:noFill/>
        </p:spPr>
        <p:txBody>
          <a:bodyPr wrap="square" rtlCol="0">
            <a:spAutoFit/>
          </a:bodyPr>
          <a:lstStyle/>
          <a:p>
            <a:r>
              <a:rPr lang="zh-CN" altLang="en-US" sz="2800" b="1" dirty="0">
                <a:solidFill>
                  <a:schemeClr val="accent1">
                    <a:lumMod val="75000"/>
                  </a:schemeClr>
                </a:solidFill>
                <a:latin typeface="华文楷体" panose="02010600040101010101" pitchFamily="2" charset="-122"/>
                <a:ea typeface="华文楷体" panose="02010600040101010101" pitchFamily="2" charset="-122"/>
              </a:rPr>
              <a:t>是什么</a:t>
            </a:r>
            <a:endParaRPr lang="en-US" altLang="zh-CN" sz="2800" b="1" dirty="0">
              <a:solidFill>
                <a:schemeClr val="accent1">
                  <a:lumMod val="75000"/>
                </a:schemeClr>
              </a:solidFill>
              <a:latin typeface="华文楷体" panose="02010600040101010101" pitchFamily="2" charset="-122"/>
              <a:ea typeface="华文楷体" panose="02010600040101010101" pitchFamily="2" charset="-122"/>
            </a:endParaRPr>
          </a:p>
          <a:p>
            <a:endParaRPr lang="en-US" altLang="zh-CN" sz="2800" b="1" dirty="0">
              <a:solidFill>
                <a:schemeClr val="accent1">
                  <a:lumMod val="75000"/>
                </a:schemeClr>
              </a:solidFill>
              <a:latin typeface="华文楷体" panose="02010600040101010101" pitchFamily="2" charset="-122"/>
              <a:ea typeface="华文楷体" panose="02010600040101010101" pitchFamily="2" charset="-122"/>
            </a:endParaRPr>
          </a:p>
          <a:p>
            <a:r>
              <a:rPr lang="zh-CN" altLang="en-US" sz="2800" b="1" dirty="0">
                <a:solidFill>
                  <a:schemeClr val="accent1">
                    <a:lumMod val="75000"/>
                  </a:schemeClr>
                </a:solidFill>
                <a:latin typeface="华文楷体" panose="02010600040101010101" pitchFamily="2" charset="-122"/>
                <a:ea typeface="华文楷体" panose="02010600040101010101" pitchFamily="2" charset="-122"/>
              </a:rPr>
              <a:t>为什么</a:t>
            </a:r>
            <a:endParaRPr lang="en-US" altLang="zh-CN" sz="2800" b="1" dirty="0">
              <a:solidFill>
                <a:schemeClr val="accent1">
                  <a:lumMod val="75000"/>
                </a:schemeClr>
              </a:solidFill>
              <a:latin typeface="华文楷体" panose="02010600040101010101" pitchFamily="2" charset="-122"/>
              <a:ea typeface="华文楷体" panose="02010600040101010101" pitchFamily="2" charset="-122"/>
            </a:endParaRPr>
          </a:p>
          <a:p>
            <a:endParaRPr lang="en-US" altLang="zh-CN" sz="2800" b="1" dirty="0">
              <a:solidFill>
                <a:schemeClr val="accent1">
                  <a:lumMod val="75000"/>
                </a:schemeClr>
              </a:solidFill>
              <a:latin typeface="华文楷体" panose="02010600040101010101" pitchFamily="2" charset="-122"/>
              <a:ea typeface="华文楷体" panose="02010600040101010101" pitchFamily="2" charset="-122"/>
            </a:endParaRPr>
          </a:p>
          <a:p>
            <a:r>
              <a:rPr lang="zh-CN" altLang="en-US" sz="2800" b="1" dirty="0">
                <a:solidFill>
                  <a:schemeClr val="accent1">
                    <a:lumMod val="75000"/>
                  </a:schemeClr>
                </a:solidFill>
                <a:latin typeface="华文楷体" panose="02010600040101010101" pitchFamily="2" charset="-122"/>
                <a:ea typeface="华文楷体" panose="02010600040101010101" pitchFamily="2" charset="-122"/>
              </a:rPr>
              <a:t>怎么做</a:t>
            </a:r>
            <a:endParaRPr lang="en-US" altLang="zh-CN" sz="2800" b="1" dirty="0">
              <a:solidFill>
                <a:schemeClr val="accent1">
                  <a:lumMod val="75000"/>
                </a:schemeClr>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744939"/>
            <a:ext cx="9186705" cy="523220"/>
          </a:xfrm>
          <a:prstGeom prst="rect">
            <a:avLst/>
          </a:prstGeom>
          <a:noFill/>
        </p:spPr>
        <p:txBody>
          <a:bodyPr wrap="square" rtlCol="0">
            <a:spAutoFit/>
          </a:bodyPr>
          <a:lstStyle/>
          <a:p>
            <a:r>
              <a:rPr lang="en-US" altLang="zh-CN" sz="2800" b="1" kern="0" dirty="0">
                <a:solidFill>
                  <a:srgbClr val="000000"/>
                </a:solidFill>
                <a:effectLst/>
                <a:latin typeface="Helvetica" panose="020B0604020202020204" pitchFamily="34" charset="0"/>
                <a:ea typeface="宋体" panose="02010600030101010101" pitchFamily="2" charset="-122"/>
                <a:cs typeface="Helvetica" panose="020B0604020202020204" pitchFamily="34" charset="0"/>
              </a:rPr>
              <a:t>      </a:t>
            </a:r>
            <a:endParaRPr lang="zh-CN" altLang="en-US" sz="3600" b="1" dirty="0"/>
          </a:p>
        </p:txBody>
      </p:sp>
      <p:sp>
        <p:nvSpPr>
          <p:cNvPr id="4" name="文本框 3"/>
          <p:cNvSpPr txBox="1"/>
          <p:nvPr/>
        </p:nvSpPr>
        <p:spPr>
          <a:xfrm>
            <a:off x="1765738" y="1575122"/>
            <a:ext cx="8471338" cy="3009606"/>
          </a:xfrm>
          <a:prstGeom prst="rect">
            <a:avLst/>
          </a:prstGeom>
          <a:noFill/>
        </p:spPr>
        <p:txBody>
          <a:bodyPr wrap="square" rtlCol="0">
            <a:spAutoFit/>
          </a:bodyPr>
          <a:lstStyle/>
          <a:p>
            <a:pPr algn="ctr"/>
            <a:r>
              <a:rPr lang="zh-CN" altLang="en-US" sz="2800" b="1" dirty="0">
                <a:solidFill>
                  <a:srgbClr val="AE0203"/>
                </a:solidFill>
                <a:latin typeface="黑体" panose="02010609060101010101" pitchFamily="49" charset="-122"/>
                <a:ea typeface="黑体" panose="02010609060101010101" pitchFamily="49" charset="-122"/>
                <a:cs typeface="黑体" panose="02010609060101010101" pitchFamily="49" charset="-122"/>
              </a:rPr>
              <a:t>作 业</a:t>
            </a:r>
            <a:endParaRPr lang="en-US" altLang="zh-CN" sz="2800" b="1" dirty="0">
              <a:latin typeface="黑体" panose="02010609060101010101" pitchFamily="49" charset="-122"/>
              <a:ea typeface="黑体" panose="02010609060101010101" pitchFamily="49" charset="-122"/>
              <a:cs typeface="黑体" panose="02010609060101010101" pitchFamily="49" charset="-122"/>
            </a:endParaRPr>
          </a:p>
          <a:p>
            <a:pPr>
              <a:lnSpc>
                <a:spcPct val="150000"/>
              </a:lnSpc>
            </a:pPr>
            <a:endParaRPr lang="en-US" altLang="zh-CN" sz="1400" b="1" dirty="0">
              <a:latin typeface="黑体" panose="02010609060101010101" pitchFamily="49" charset="-122"/>
              <a:ea typeface="黑体" panose="02010609060101010101" pitchFamily="49" charset="-122"/>
              <a:cs typeface="黑体" panose="02010609060101010101" pitchFamily="49" charset="-122"/>
            </a:endParaRPr>
          </a:p>
          <a:p>
            <a:pPr marL="514350" indent="-514350">
              <a:lnSpc>
                <a:spcPct val="150000"/>
              </a:lnSpc>
              <a:buAutoNum type="arabicPeriod"/>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以“革命导师是坚持用实践检验真理的榜样”这一部分的第</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1</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段为例，赏析文中运用的论证手法。</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a:p>
            <a:pPr marL="514350" indent="-514350">
              <a:lnSpc>
                <a:spcPct val="150000"/>
              </a:lnSpc>
              <a:buAutoNum type="arabicPeriod"/>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课文第</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3</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段使用必然性推理，第</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4-7</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段使用或然性推理，探究这两种推理形式的先后顺序及其</a:t>
            </a:r>
            <a:r>
              <a:rPr lang="zh-CN" altLang="en-US" sz="2400" b="1">
                <a:latin typeface="华文楷体" panose="02010600040101010101" pitchFamily="2" charset="-122"/>
                <a:ea typeface="华文楷体" panose="02010600040101010101" pitchFamily="2" charset="-122"/>
                <a:cs typeface="华文楷体" panose="02010600040101010101" pitchFamily="2" charset="-122"/>
              </a:rPr>
              <a:t>原因。</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d16e3ead-cf91-47b1-9040-a353f69fa8dc}"/>
  <p:tag name="TABLE_ENDDRAG_ORIGIN_RECT" val="655*288"/>
  <p:tag name="TABLE_ENDDRAG_RECT" val="113*141*655*288"/>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e32b254a-36e0-4460-a4eb-b25b5597443a}"/>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1608</Words>
  <Application>Microsoft Office PowerPoint</Application>
  <PresentationFormat>宽屏</PresentationFormat>
  <Paragraphs>139</Paragraphs>
  <Slides>24</Slides>
  <Notes>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黑体</vt:lpstr>
      <vt:lpstr>华文楷体</vt:lpstr>
      <vt:lpstr>华文新魏</vt:lpstr>
      <vt:lpstr>楷体</vt:lpstr>
      <vt:lpstr>微软雅黑</vt:lpstr>
      <vt:lpstr>Arial</vt:lpstr>
      <vt:lpstr>Calibri</vt:lpstr>
      <vt:lpstr>Helvetica</vt:lpstr>
      <vt:lpstr>Office 主题</vt:lpstr>
      <vt:lpstr>实践是检验真理的唯一标准（第一课时）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陈伟玲</dc:creator>
  <cp:lastModifiedBy>王 琳妮</cp:lastModifiedBy>
  <cp:revision>253</cp:revision>
  <dcterms:created xsi:type="dcterms:W3CDTF">2020-02-05T11:17:00Z</dcterms:created>
  <dcterms:modified xsi:type="dcterms:W3CDTF">2022-10-24T07:39:39Z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560D6DD37011416A979F17E49F28B7AA</vt:lpwstr>
  </property>
  <property fmtid="{D5CDD505-2E9C-101B-9397-08002B2CF9AE}" pid="3" name="KSOProductBuildVer">
    <vt:lpwstr>2052-11.1.0.11544</vt:lpwstr>
  </property>
</Properties>
</file>